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  <p:sldMasterId id="2147483663" r:id="rId2"/>
  </p:sldMasterIdLst>
  <p:notesMasterIdLst>
    <p:notesMasterId r:id="rId46"/>
  </p:notesMasterIdLst>
  <p:sldIdLst>
    <p:sldId id="256" r:id="rId3"/>
    <p:sldId id="257" r:id="rId4"/>
    <p:sldId id="295" r:id="rId5"/>
    <p:sldId id="259" r:id="rId6"/>
    <p:sldId id="333" r:id="rId7"/>
    <p:sldId id="260" r:id="rId8"/>
    <p:sldId id="334" r:id="rId9"/>
    <p:sldId id="335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337" r:id="rId19"/>
    <p:sldId id="270" r:id="rId20"/>
    <p:sldId id="342" r:id="rId21"/>
    <p:sldId id="271" r:id="rId22"/>
    <p:sldId id="272" r:id="rId23"/>
    <p:sldId id="273" r:id="rId24"/>
    <p:sldId id="274" r:id="rId25"/>
    <p:sldId id="275" r:id="rId26"/>
    <p:sldId id="276" r:id="rId27"/>
    <p:sldId id="277" r:id="rId28"/>
    <p:sldId id="278" r:id="rId29"/>
    <p:sldId id="279" r:id="rId30"/>
    <p:sldId id="280" r:id="rId31"/>
    <p:sldId id="281" r:id="rId32"/>
    <p:sldId id="338" r:id="rId33"/>
    <p:sldId id="339" r:id="rId34"/>
    <p:sldId id="283" r:id="rId35"/>
    <p:sldId id="284" r:id="rId36"/>
    <p:sldId id="285" r:id="rId37"/>
    <p:sldId id="341" r:id="rId38"/>
    <p:sldId id="287" r:id="rId39"/>
    <p:sldId id="289" r:id="rId40"/>
    <p:sldId id="290" r:id="rId41"/>
    <p:sldId id="291" r:id="rId42"/>
    <p:sldId id="292" r:id="rId43"/>
    <p:sldId id="293" r:id="rId44"/>
    <p:sldId id="294" r:id="rId45"/>
  </p:sldIdLst>
  <p:sldSz cx="12192000" cy="6858000"/>
  <p:notesSz cx="6858000" cy="9144000"/>
  <p:embeddedFontLst>
    <p:embeddedFont>
      <p:font typeface="Cambria Math" panose="02040503050406030204" pitchFamily="18" charset="0"/>
      <p:regular r:id="rId47"/>
    </p:embeddedFont>
    <p:embeddedFont>
      <p:font typeface="DM Sans" pitchFamily="2" charset="77"/>
      <p:regular r:id="rId48"/>
      <p:bold r:id="rId49"/>
      <p:italic r:id="rId50"/>
      <p:boldItalic r:id="rId51"/>
    </p:embeddedFont>
    <p:embeddedFont>
      <p:font typeface="DM Sans Medium"/>
      <p:regular r:id="rId52"/>
      <p:italic r:id="rId53"/>
    </p:embeddedFont>
    <p:embeddedFont>
      <p:font typeface="Figtree Black"/>
      <p:bold r:id="rId54"/>
      <p:italic r:id="rId55"/>
      <p:boldItalic r:id="rId56"/>
    </p:embeddedFont>
    <p:embeddedFont>
      <p:font typeface="Montserrat" pitchFamily="2" charset="77"/>
      <p:regular r:id="rId57"/>
      <p:bold r:id="rId58"/>
      <p:italic r:id="rId59"/>
      <p:boldItalic r:id="rId60"/>
    </p:embeddedFont>
    <p:embeddedFont>
      <p:font typeface="Nunito Light"/>
      <p:regular r:id="rId61"/>
      <p:italic r:id="rId62"/>
    </p:embeddedFont>
    <p:embeddedFont>
      <p:font typeface="Syne"/>
      <p:regular r:id="rId63"/>
      <p:bold r:id="rId6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5" roundtripDataSignature="AMtx7mipLF10ys5HcRZvdKFmFt14m4dyt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52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2544D24-D037-416A-ABF4-33C08F074CB8}">
  <a:tblStyle styleId="{F2544D24-D037-416A-ABF4-33C08F074CB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50"/>
    <p:restoredTop sz="65947"/>
  </p:normalViewPr>
  <p:slideViewPr>
    <p:cSldViewPr snapToGrid="0">
      <p:cViewPr varScale="1">
        <p:scale>
          <a:sx n="80" d="100"/>
          <a:sy n="80" d="100"/>
        </p:scale>
        <p:origin x="1592" y="17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font" Target="fonts/font1.fntdata"/><Relationship Id="rId63" Type="http://schemas.openxmlformats.org/officeDocument/2006/relationships/font" Target="fonts/font17.fntdata"/><Relationship Id="rId89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87" Type="http://schemas.openxmlformats.org/officeDocument/2006/relationships/viewProps" Target="viewProps.xml"/><Relationship Id="rId5" Type="http://schemas.openxmlformats.org/officeDocument/2006/relationships/slide" Target="slides/slide3.xml"/><Relationship Id="rId61" Type="http://schemas.openxmlformats.org/officeDocument/2006/relationships/font" Target="fonts/font15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font" Target="fonts/font18.fntdata"/><Relationship Id="rId8" Type="http://schemas.openxmlformats.org/officeDocument/2006/relationships/slide" Target="slides/slide6.xml"/><Relationship Id="rId51" Type="http://schemas.openxmlformats.org/officeDocument/2006/relationships/font" Target="fonts/font5.fntdata"/><Relationship Id="rId85" Type="http://customschemas.google.com/relationships/presentationmetadata" Target="meta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font" Target="fonts/font8.fntdata"/><Relationship Id="rId62" Type="http://schemas.openxmlformats.org/officeDocument/2006/relationships/font" Target="fonts/font16.fntdata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86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font" Target="fonts/font4.fntdata"/><Relationship Id="rId55" Type="http://schemas.openxmlformats.org/officeDocument/2006/relationships/font" Target="fonts/font9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sensoft.ca/products/ekko-project/overview/" TargetMode="External"/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13" name="Google Shape;11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 dirty="0"/>
              <a:t>Image: EarthScope Consortium (Pratt-Sitaula)</a:t>
            </a: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1" name="Google Shape;171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8" name="Google Shape;178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89" name="Google Shape;189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95" name="Google Shape;195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Google Shape;206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07" name="Google Shape;207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Two main features to look for in GPR data are </a:t>
            </a:r>
            <a:r>
              <a:rPr lang="en-US" b="1" dirty="0"/>
              <a:t>hyperbolas</a:t>
            </a:r>
            <a:r>
              <a:rPr lang="en-US" dirty="0"/>
              <a:t> and </a:t>
            </a:r>
            <a:r>
              <a:rPr lang="en-US" b="1" dirty="0"/>
              <a:t>boundaries</a:t>
            </a:r>
            <a:r>
              <a:rPr lang="en-US" dirty="0"/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b="1" dirty="0"/>
              <a:t>Hyperbolas</a:t>
            </a:r>
            <a:r>
              <a:rPr lang="en-US" dirty="0"/>
              <a:t> are usually caused by point-like targets or linear objects crossed by the survey line, such as pipes, utilities, rocks, or voids.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b="1" dirty="0"/>
              <a:t>Boundaries</a:t>
            </a:r>
            <a:r>
              <a:rPr lang="en-US" dirty="0"/>
              <a:t> are usually caused by changes in material properties.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A boundary can represent a change from one material to another, such as soil to rock, or a change within the same material, such as a change in water content. Crossing the target </a:t>
            </a:r>
            <a:r>
              <a:rPr lang="en-US" b="1" dirty="0"/>
              <a:t>perpendicular</a:t>
            </a:r>
            <a:r>
              <a:rPr lang="en-US" dirty="0"/>
              <a:t> to its orientation gives the clearest hyperbola.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In the field, we often do not know the exact orientation of the target.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If the survey line crosses a utility at an angle less than 90°, the hyperbola becomes broader and flatter.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This broadening is a geometric effect caused by the antenna staying close to the target over a longer distance along the survey line.</a:t>
            </a:r>
            <a:endParaRPr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13" name="Google Shape;213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GPR signals become weaker with depth.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The depth of penetration depends strongly on material attenuation.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Material attenuation is mainly controlled by the electrical conductivity of the soil or rock.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Clay-rich soils often cause strong signal loss because they usually have higher electrical conductivity.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The main issue with clay is not just its dielectric constant, but its high electrical conductivity and associated attenuation.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>
          <a:extLst>
            <a:ext uri="{FF2B5EF4-FFF2-40B4-BE49-F238E27FC236}">
              <a16:creationId xmlns:a16="http://schemas.microsoft.com/office/drawing/2014/main" id="{F4BBACAF-C7C8-A69C-1666-DE2F87AA06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p13:notes">
            <a:extLst>
              <a:ext uri="{FF2B5EF4-FFF2-40B4-BE49-F238E27FC236}">
                <a16:creationId xmlns:a16="http://schemas.microsoft.com/office/drawing/2014/main" id="{1BF11227-0B00-D781-3C8B-18A081D4CE79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13" name="Google Shape;213;p13:notes">
            <a:extLst>
              <a:ext uri="{FF2B5EF4-FFF2-40B4-BE49-F238E27FC236}">
                <a16:creationId xmlns:a16="http://schemas.microsoft.com/office/drawing/2014/main" id="{DA09A0FF-4BE3-4E83-ACDD-0829923F491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A GPR signal is a wave, so it has peaks and troughs.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A typical reflected wavelet may contain multiple bands, such as two peaks and one trough, or two troughs and one peak.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Reflections in the radargram mimic the shape of the transmitted GPR wavelet.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Therefore, one reflection is often seen as a group of white-black-white or black-white-black bands.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A single white or black band should not always be interpreted by itself.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The full group of bands represents the reflected wavelet.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393181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22" name="Google Shape;222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GPR instrument does not control how fast the radar wave travels.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Wave velocity is controlled by the material the wave travels through.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The key material property is relative </a:t>
            </a:r>
            <a:r>
              <a:rPr lang="en-US" b="1" dirty="0"/>
              <a:t>permittivity</a:t>
            </a:r>
            <a:r>
              <a:rPr lang="en-US" dirty="0"/>
              <a:t>, often described in GPR as the </a:t>
            </a:r>
            <a:r>
              <a:rPr lang="en-US" b="1" dirty="0"/>
              <a:t>dielectric constant</a:t>
            </a:r>
            <a:r>
              <a:rPr lang="en-US" dirty="0"/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In GPR, “relative permittivity” and “dielectric constant” are often used to describe the same property.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Different names are common in science because terms often develop from different fields or historical usage.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Air has a dielectric constant of about </a:t>
            </a:r>
            <a:r>
              <a:rPr lang="en-US" b="1" dirty="0"/>
              <a:t>1</a:t>
            </a:r>
            <a:r>
              <a:rPr lang="en-US" dirty="0"/>
              <a:t>. Fresh water and distilled water have a dielectric constant of about </a:t>
            </a:r>
            <a:r>
              <a:rPr lang="en-US" b="1" dirty="0"/>
              <a:t>80</a:t>
            </a:r>
            <a:r>
              <a:rPr lang="en-US" dirty="0"/>
              <a:t>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Seawater also has the same dielectric constant around 80, but its high electrical conductivity causes strong signal attenuation.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Metals behave very differently from ordinary dielectric materials. For practical GPR interpretation, metals act almost like perfect reflectors because of their extremely high conductivity.</a:t>
            </a:r>
            <a:endParaRPr lang="en-US" sz="1200" dirty="0">
              <a:solidFill>
                <a:schemeClr val="dk1"/>
              </a:solidFill>
              <a:latin typeface="Arial" panose="020B0604020202020204" pitchFamily="34" charset="0"/>
              <a:ea typeface="Syne"/>
              <a:cs typeface="Arial" panose="020B0604020202020204" pitchFamily="34" charset="0"/>
              <a:sym typeface="Syn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solidFill>
                <a:schemeClr val="dk1"/>
              </a:solidFill>
              <a:latin typeface="Arial" panose="020B0604020202020204" pitchFamily="34" charset="0"/>
              <a:ea typeface="Syne"/>
              <a:cs typeface="Arial" panose="020B0604020202020204" pitchFamily="34" charset="0"/>
              <a:sym typeface="Syn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solidFill>
                <a:schemeClr val="dk1"/>
              </a:solidFill>
              <a:latin typeface="Arial" panose="020B0604020202020204" pitchFamily="34" charset="0"/>
              <a:ea typeface="Syne"/>
              <a:cs typeface="Arial" panose="020B0604020202020204" pitchFamily="34" charset="0"/>
              <a:sym typeface="Syn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solidFill>
                <a:schemeClr val="dk1"/>
              </a:solidFill>
              <a:latin typeface="Arial" panose="020B0604020202020204" pitchFamily="34" charset="0"/>
              <a:ea typeface="Syne"/>
              <a:cs typeface="Arial" panose="020B0604020202020204" pitchFamily="34" charset="0"/>
              <a:sym typeface="Syn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29" name="Google Shape;229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50" name="Google Shape;250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20" name="Google Shape;120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63" name="Google Shape;263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The water table can often be identified in GPR data because of the strong contrast between unsaturated and saturated material.</a:t>
            </a:r>
          </a:p>
          <a:p>
            <a:r>
              <a:rPr lang="en-US" dirty="0"/>
              <a:t>For example, the dielectric constant may change from about </a:t>
            </a:r>
            <a:r>
              <a:rPr lang="en-US" b="1" dirty="0"/>
              <a:t>5 in dry or slightly moist sand</a:t>
            </a:r>
            <a:r>
              <a:rPr lang="en-US" dirty="0"/>
              <a:t> to about </a:t>
            </a:r>
            <a:r>
              <a:rPr lang="en-US" b="1" dirty="0"/>
              <a:t>25 in saturated sand</a:t>
            </a:r>
            <a:r>
              <a:rPr lang="en-US" dirty="0"/>
              <a:t>. </a:t>
            </a:r>
          </a:p>
          <a:p>
            <a:r>
              <a:rPr lang="en-US" dirty="0"/>
              <a:t>This contrast can produce a strong reflection from the top of the saturated zone, with a reflectance of around </a:t>
            </a:r>
            <a:r>
              <a:rPr lang="en-US" b="1" dirty="0"/>
              <a:t>38%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It is not correct to say that GPR cannot penetrate water-saturated soil.</a:t>
            </a:r>
          </a:p>
          <a:p>
            <a:r>
              <a:rPr lang="en-US" dirty="0"/>
              <a:t>GPR can penetrate saturated material when the electrical conductivity is low enough.</a:t>
            </a:r>
          </a:p>
          <a:p>
            <a:r>
              <a:rPr lang="en-US" dirty="0"/>
              <a:t>The main limitation is not water saturation alone. </a:t>
            </a:r>
          </a:p>
          <a:p>
            <a:r>
              <a:rPr lang="en-US" dirty="0"/>
              <a:t>The bigger issue is high electrical conductivity, especially in clay-rich or saline environments.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72" name="Google Shape;272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80" name="Google Shape;280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288" name="Google Shape;288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00" name="Google Shape;300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14" name="Google Shape;314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19" name="Google Shape;319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29" name="Google Shape;329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43" name="Google Shape;343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4" name="Google Shape;354;g36e2ece2020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355" name="Google Shape;355;g36e2ece2020_0_0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6" name="Google Shape;356;g36e2ece2020_0_0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3</a:t>
            </a:fld>
            <a:endParaRPr lang="en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7986104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Google Shape;36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68" name="Google Shape;368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 dirty="0"/>
              <a:t>Such maps are also for individual states.  USDA keeps moving these around, currently only in archives.  Will try to update link as they change this.</a:t>
            </a:r>
            <a:endParaRPr dirty="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74" name="Google Shape;374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 dirty="0"/>
              <a:t>Such maps are also for individual states.  USDA keeps moving these around, currently only in archives.  Will try to update link as they change this.</a:t>
            </a:r>
            <a:endParaRPr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2">
          <a:extLst>
            <a:ext uri="{FF2B5EF4-FFF2-40B4-BE49-F238E27FC236}">
              <a16:creationId xmlns:a16="http://schemas.microsoft.com/office/drawing/2014/main" id="{0C555299-0652-64C0-1075-8685E980BF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3" name="Google Shape;373;p28:notes">
            <a:extLst>
              <a:ext uri="{FF2B5EF4-FFF2-40B4-BE49-F238E27FC236}">
                <a16:creationId xmlns:a16="http://schemas.microsoft.com/office/drawing/2014/main" id="{7E9AB9EC-FE66-F4D5-AE94-F9A01D565C47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74" name="Google Shape;374;p28:notes">
            <a:extLst>
              <a:ext uri="{FF2B5EF4-FFF2-40B4-BE49-F238E27FC236}">
                <a16:creationId xmlns:a16="http://schemas.microsoft.com/office/drawing/2014/main" id="{A99ACF20-F87B-E6C5-F30D-3D32DB05B1C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 dirty="0"/>
              <a:t>Such maps are also for individual states.  USDA keeps moving these around, currently only in archives.  Will try to update link as they change this.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08947438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Google Shape;385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86" name="Google Shape;386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 dirty="0"/>
              <a:t>Noticed power line went underground at pole on left, assumed it ran to building on right.  Noted sandstone layers outcropping in band across image.</a:t>
            </a:r>
            <a:endParaRPr dirty="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6" name="Google Shape;396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97" name="Google Shape;397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In each individual profile crossing, a pipe appears as a small circle or point. In the radargram, it behaves like a point-like target.</a:t>
            </a:r>
          </a:p>
          <a:p>
            <a:r>
              <a:rPr lang="en-US" dirty="0"/>
              <a:t>When several profiles cross the same pipe, the pipe can produce a diffraction hyperbola in each profile.</a:t>
            </a:r>
          </a:p>
          <a:p>
            <a:r>
              <a:rPr lang="en-US" dirty="0"/>
              <a:t>A line scan produces a vertical slice beneath the GPR survey line.</a:t>
            </a:r>
          </a:p>
          <a:p>
            <a:r>
              <a:rPr lang="en-US" dirty="0"/>
              <a:t>When collecting GPR data over fresh water, data can be collected in free-run mode.</a:t>
            </a:r>
          </a:p>
          <a:p>
            <a:r>
              <a:rPr lang="en-US" dirty="0"/>
              <a:t>Salt water strongly attenuates GPR energy, so GPR is generally not effective in saltwater environments.</a:t>
            </a:r>
          </a:p>
          <a:p>
            <a:r>
              <a:rPr lang="en-US" dirty="0"/>
              <a:t>A set of parallel line scans forms a grid survey.</a:t>
            </a:r>
          </a:p>
          <a:p>
            <a:r>
              <a:rPr lang="en-US" dirty="0"/>
              <a:t>Grid surveys can be displayed as depth slices and, in some cases, as 3-D visualizations.</a:t>
            </a:r>
          </a:p>
          <a:p>
            <a:r>
              <a:rPr lang="en-US" dirty="0"/>
              <a:t>Multichannel GPR systems can cover wider areas during grid surveys and help speed up data collection.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latin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sz="1200" dirty="0">
              <a:latin typeface="Arial" panose="020B0604020202020204" pitchFamily="34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06" name="Google Shape;406;p3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r>
              <a:rPr lang="en-US" dirty="0"/>
              <a:t>The EPIC typically uses the proprietary </a:t>
            </a:r>
            <a:r>
              <a:rPr lang="en-US" dirty="0">
                <a:hlinkClick r:id="rId3"/>
              </a:rPr>
              <a:t>EKKO_Project software from Sensors &amp; Software</a:t>
            </a:r>
            <a:r>
              <a:rPr lang="en-US" dirty="0"/>
              <a:t> for GPR data processing. Field laptops with this software installed and temporary licenses are available through the EPIC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  <a:tabLst/>
              <a:defRPr/>
            </a:pPr>
            <a:endParaRPr lang="en-US" dirty="0"/>
          </a:p>
          <a:p>
            <a:r>
              <a:rPr lang="en-US" dirty="0"/>
              <a:t>Background subtraction can help remove direct arrivals and other horizontal banding in the radargram.</a:t>
            </a:r>
          </a:p>
          <a:p>
            <a:r>
              <a:rPr lang="en-US" dirty="0"/>
              <a:t>If the GPR depth range is set deep enough, you may see background noise near the bottom of the profile.</a:t>
            </a:r>
          </a:p>
          <a:p>
            <a:r>
              <a:rPr lang="en-US" dirty="0"/>
              <a:t>This deeper noise is often related to radio-frequency noise or system/background noise.</a:t>
            </a:r>
          </a:p>
          <a:p>
            <a:r>
              <a:rPr lang="en-US" dirty="0"/>
              <a:t>It usually appears after the useful GPR signal has become too weak to clearly image subsurface features.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US" dirty="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2" name="Google Shape;412;p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3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18" name="Google Shape;418;p3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Google Shape;424;p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425" name="Google Shape;425;p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Google Shape;433;g36ddd8aad6b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434" name="Google Shape;434;g36ddd8aad6b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3" name="Google Shape;133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" dirty="0"/>
              <a:t>This video illustrates some basics and many commercial applications; start at 0:43</a:t>
            </a:r>
            <a:endParaRPr dirty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4" name="Google Shape;524;g2e9f80404a5_0_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  <p:txBody>
          <a:bodyPr/>
          <a:lstStyle/>
          <a:p>
            <a:endParaRPr lang="en-US"/>
          </a:p>
        </p:txBody>
      </p:sp>
      <p:sp>
        <p:nvSpPr>
          <p:cNvPr id="525" name="Google Shape;525;g2e9f80404a5_0_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b="1" dirty="0"/>
              <a:t>GPR Applications: Key Points</a:t>
            </a:r>
            <a:endParaRPr lang="en-US" dirty="0"/>
          </a:p>
          <a:p>
            <a:r>
              <a:rPr lang="en-US" dirty="0"/>
              <a:t>GPR works best when the target is different from the surrounding material.</a:t>
            </a:r>
          </a:p>
          <a:p>
            <a:r>
              <a:rPr lang="en-US" dirty="0"/>
              <a:t>One advantage of GPR is that it provides a near real-time view of subsurface cross sections along survey lines.</a:t>
            </a:r>
          </a:p>
          <a:p>
            <a:r>
              <a:rPr lang="en-US" b="1" dirty="0"/>
              <a:t>Utility locating</a:t>
            </a:r>
            <a:r>
              <a:rPr lang="en-US" dirty="0"/>
              <a:t> is one of the most common GPR applications.</a:t>
            </a:r>
          </a:p>
          <a:p>
            <a:pPr lvl="1"/>
            <a:r>
              <a:rPr lang="en-US" dirty="0"/>
              <a:t>GPR can detect metal pipes, plastic conduits, and other buried utilities.</a:t>
            </a:r>
          </a:p>
          <a:p>
            <a:pPr lvl="1"/>
            <a:r>
              <a:rPr lang="en-US" dirty="0"/>
              <a:t>For plastic pipes, the reflection often comes from the material inside the pipe, such as air, water, or gas, rather than from the plastic itself.</a:t>
            </a:r>
          </a:p>
          <a:p>
            <a:r>
              <a:rPr lang="en-US" b="1" dirty="0"/>
              <a:t>Concrete scanning</a:t>
            </a:r>
            <a:r>
              <a:rPr lang="en-US" dirty="0"/>
              <a:t> is another major application.</a:t>
            </a:r>
          </a:p>
          <a:p>
            <a:pPr lvl="1"/>
            <a:r>
              <a:rPr lang="en-US" dirty="0"/>
              <a:t>Common targets include rebar, conduits, post-tension cables, and voids.</a:t>
            </a:r>
          </a:p>
          <a:p>
            <a:pPr lvl="1"/>
            <a:r>
              <a:rPr lang="en-US" dirty="0"/>
              <a:t>Typical investigation depth is about 12 to 18 inches, depending on antenna frequency and concrete condition.</a:t>
            </a:r>
          </a:p>
          <a:p>
            <a:r>
              <a:rPr lang="en-US" dirty="0"/>
              <a:t>GPR is useful for detecting </a:t>
            </a:r>
            <a:r>
              <a:rPr lang="en-US" b="1" dirty="0"/>
              <a:t>voids, cavities, fractures, and tunnels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These features often produce strong reflections because of dielectric contrast.</a:t>
            </a:r>
          </a:p>
          <a:p>
            <a:pPr lvl="1"/>
            <a:r>
              <a:rPr lang="en-US" dirty="0"/>
              <a:t>For example, rock may have a dielectric constant around 6, while air is close to 1.</a:t>
            </a:r>
          </a:p>
          <a:p>
            <a:r>
              <a:rPr lang="en-US" dirty="0"/>
              <a:t>In </a:t>
            </a:r>
            <a:r>
              <a:rPr lang="en-US" b="1" dirty="0"/>
              <a:t>road surveys</a:t>
            </a:r>
            <a:r>
              <a:rPr lang="en-US" dirty="0"/>
              <a:t>, GPR can image pavement layers, including the bottom of asphalt and the bottom of granular base layers.</a:t>
            </a:r>
          </a:p>
          <a:p>
            <a:r>
              <a:rPr lang="en-US" dirty="0"/>
              <a:t>In </a:t>
            </a:r>
            <a:r>
              <a:rPr lang="en-US" b="1" dirty="0"/>
              <a:t>bridge deck studies</a:t>
            </a:r>
            <a:r>
              <a:rPr lang="en-US" dirty="0"/>
              <a:t>, reflection strength can help identify possible deterioration, moisture, or delamination.</a:t>
            </a:r>
          </a:p>
          <a:p>
            <a:r>
              <a:rPr lang="en-US" dirty="0"/>
              <a:t>In </a:t>
            </a:r>
            <a:r>
              <a:rPr lang="en-US" b="1" dirty="0"/>
              <a:t>environmental studies</a:t>
            </a:r>
            <a:r>
              <a:rPr lang="en-US" dirty="0"/>
              <a:t>, GPR can help locate underground storage tanks.</a:t>
            </a:r>
          </a:p>
          <a:p>
            <a:pPr lvl="1"/>
            <a:r>
              <a:rPr lang="en-US" dirty="0"/>
              <a:t>Exact diameter may be difficult to determine, but profiles and depth slices can help estimate position and length.</a:t>
            </a:r>
          </a:p>
          <a:p>
            <a:r>
              <a:rPr lang="en-US" dirty="0"/>
              <a:t>GPR is also used for </a:t>
            </a:r>
            <a:r>
              <a:rPr lang="en-US" b="1" dirty="0"/>
              <a:t>tree-root mapping</a:t>
            </a:r>
            <a:r>
              <a:rPr lang="en-US" dirty="0"/>
              <a:t>, archaeology, forensics, and shallow geologic studies.</a:t>
            </a:r>
          </a:p>
          <a:p>
            <a:r>
              <a:rPr lang="en-US" dirty="0"/>
              <a:t>For </a:t>
            </a:r>
            <a:r>
              <a:rPr lang="en-US" b="1" dirty="0"/>
              <a:t>geology</a:t>
            </a:r>
            <a:r>
              <a:rPr lang="en-US" dirty="0"/>
              <a:t>, dry sandy environments are ideal.</a:t>
            </a:r>
          </a:p>
          <a:p>
            <a:pPr lvl="1"/>
            <a:r>
              <a:rPr lang="en-US" dirty="0"/>
              <a:t>In favorable conditions, GPR can image more than 20 meters deep.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40579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9" name="Google Shape;139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 dirty="0"/>
              <a:t>Indirect evidence as Soil disturbances. 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lang="en-US" dirty="0"/>
          </a:p>
          <a:p>
            <a:r>
              <a:rPr lang="en-US" b="1" dirty="0"/>
              <a:t>What’s Tough About GPR?</a:t>
            </a:r>
          </a:p>
          <a:p>
            <a:endParaRPr lang="en-US" dirty="0"/>
          </a:p>
          <a:p>
            <a:pPr>
              <a:lnSpc>
                <a:spcPct val="150000"/>
              </a:lnSpc>
            </a:pPr>
            <a:r>
              <a:rPr lang="en-US" dirty="0"/>
              <a:t>The ground is complicated.</a:t>
            </a:r>
          </a:p>
          <a:p>
            <a:pPr>
              <a:lnSpc>
                <a:spcPct val="150000"/>
              </a:lnSpc>
            </a:pPr>
            <a:r>
              <a:rPr lang="en-US" dirty="0"/>
              <a:t>GPR data can contain many overlapping signals.</a:t>
            </a:r>
          </a:p>
          <a:p>
            <a:pPr>
              <a:lnSpc>
                <a:spcPct val="150000"/>
              </a:lnSpc>
            </a:pPr>
            <a:r>
              <a:rPr lang="en-US" dirty="0"/>
              <a:t>Some soils absorb the signal quickly.</a:t>
            </a:r>
          </a:p>
          <a:p>
            <a:pPr>
              <a:lnSpc>
                <a:spcPct val="150000"/>
              </a:lnSpc>
            </a:pPr>
            <a:r>
              <a:rPr lang="en-US" dirty="0"/>
              <a:t>Interpretation is not always straightforward.</a:t>
            </a:r>
          </a:p>
          <a:p>
            <a:pPr>
              <a:lnSpc>
                <a:spcPct val="150000"/>
              </a:lnSpc>
            </a:pPr>
            <a:r>
              <a:rPr lang="en-US" dirty="0"/>
              <a:t>Even experienced users can get it wrong.</a:t>
            </a:r>
          </a:p>
          <a:p>
            <a:pPr>
              <a:lnSpc>
                <a:spcPct val="150000"/>
              </a:lnSpc>
            </a:pPr>
            <a:r>
              <a:rPr lang="en-US" dirty="0"/>
              <a:t>Results must be interpreted with site context.</a:t>
            </a: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Features that behave more like point targets than continuous layers produce hyperbolas in GPR data. </a:t>
            </a:r>
          </a:p>
          <a:p>
            <a:r>
              <a:rPr lang="en-US" dirty="0"/>
              <a:t>These can be small objects such as rocks, buried objects, or voids. </a:t>
            </a:r>
          </a:p>
          <a:p>
            <a:r>
              <a:rPr lang="en-US" dirty="0"/>
              <a:t>Linear objects, such as pipes, can also produce hyperbolas when the survey line crosses them nearly perpendicular. </a:t>
            </a:r>
          </a:p>
          <a:p>
            <a:r>
              <a:rPr lang="en-US" dirty="0"/>
              <a:t>GPR energy does not travel straight down like a laser beam. </a:t>
            </a:r>
          </a:p>
          <a:p>
            <a:r>
              <a:rPr lang="en-US" dirty="0"/>
              <a:t>The signal spreads out in a cone-shaped pattern. </a:t>
            </a:r>
          </a:p>
          <a:p>
            <a:r>
              <a:rPr lang="en-US" dirty="0"/>
              <a:t>As the cart moves, the antenna can receive energy from targets ahead of it, directly below it, and behind it. </a:t>
            </a:r>
          </a:p>
          <a:p>
            <a:r>
              <a:rPr lang="en-US" dirty="0"/>
              <a:t>The shortest travel time occurs when the antenna is closest to the target. </a:t>
            </a:r>
          </a:p>
          <a:p>
            <a:r>
              <a:rPr lang="en-US" dirty="0"/>
              <a:t>The GPR system records two main things: the amplitude of the reflected signal </a:t>
            </a:r>
          </a:p>
          <a:p>
            <a:r>
              <a:rPr lang="en-US" dirty="0"/>
              <a:t>the time between sending the pulse and receiving the reflected signal </a:t>
            </a:r>
          </a:p>
          <a:p>
            <a:r>
              <a:rPr lang="en-US" dirty="0"/>
              <a:t>This time is called the </a:t>
            </a:r>
            <a:r>
              <a:rPr lang="en-US" b="1" dirty="0"/>
              <a:t>two-way travel time</a:t>
            </a:r>
            <a:r>
              <a:rPr lang="en-US" dirty="0"/>
              <a:t>. </a:t>
            </a:r>
          </a:p>
          <a:p>
            <a:endParaRPr lang="en-US" dirty="0"/>
          </a:p>
          <a:p>
            <a:r>
              <a:rPr lang="en-US" dirty="0"/>
              <a:t>As the antenna moves away, the travel path becomes longer, creating the hyperbolic shape. </a:t>
            </a:r>
          </a:p>
          <a:p>
            <a:r>
              <a:rPr lang="en-US" dirty="0"/>
              <a:t>Shallow targets usually produce sharper, more pointed hyperbolas. </a:t>
            </a:r>
          </a:p>
          <a:p>
            <a:r>
              <a:rPr lang="en-US" dirty="0"/>
              <a:t>Deeper targets usually produce broader, more rounded hyperbolas. </a:t>
            </a:r>
          </a:p>
          <a:p>
            <a:r>
              <a:rPr lang="en-US" dirty="0"/>
              <a:t>This change in shape is mainly due to geometry. </a:t>
            </a:r>
          </a:p>
          <a:p>
            <a:pPr marL="457200" marR="0" lvl="0" indent="-2286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endParaRPr lang="en-US" dirty="0">
              <a:ea typeface="DM Sans Medium"/>
              <a:sym typeface="DM Sans Medium"/>
            </a:endParaRPr>
          </a:p>
          <a:p>
            <a:r>
              <a:rPr lang="en-US" dirty="0"/>
              <a:t>Diffraction pattern app:  https://editor.p5js.org/</a:t>
            </a:r>
            <a:r>
              <a:rPr lang="en-US" dirty="0" err="1"/>
              <a:t>ChMaDowns</a:t>
            </a:r>
            <a:r>
              <a:rPr lang="en-US" dirty="0"/>
              <a:t>/full/zmu3li6U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z="1200" b="0" i="0" u="none" strike="noStrike" cap="none" smtClean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8</a:t>
            </a:fld>
            <a:endParaRPr lang="en"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969084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58" name="Google Shape;158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/>
              <a:t>Not all GPR energy that reaches a boundary reflects back to the surface. </a:t>
            </a:r>
          </a:p>
          <a:p>
            <a:r>
              <a:rPr lang="en-US" dirty="0"/>
              <a:t>Some energy reflects back, while some transmits through the boundary and continues traveling downward. The reflected percentage depends on the contrast between the two materials. In many cases, only a portion of the energy reflects back.  ( ~30%-60%)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The deeper the boundary, the longer the two-way travel time. </a:t>
            </a:r>
          </a:p>
          <a:p>
            <a:r>
              <a:rPr lang="en-US" dirty="0"/>
              <a:t>If the boundary gets deeper along the survey line, the reflection arrives later from trace to trace. </a:t>
            </a:r>
          </a:p>
          <a:p>
            <a:r>
              <a:rPr lang="en-US" dirty="0"/>
              <a:t>This is why a dipping boundary appears as a dipping layer in the radar profile. </a:t>
            </a:r>
          </a:p>
          <a:p>
            <a:r>
              <a:rPr lang="en-US" dirty="0"/>
              <a:t>Layer boundaries usually show the correct dip direction in the radargram. </a:t>
            </a:r>
          </a:p>
          <a:p>
            <a:r>
              <a:rPr lang="en-US" dirty="0"/>
              <a:t>However, the apparent dip seen on the GPR profile may not be the true dip angle, especially if the survey line is not parallel to the true dip direction.</a:t>
            </a:r>
            <a:endParaRPr lang="en" dirty="0">
              <a:solidFill>
                <a:schemeClr val="dk1"/>
              </a:solidFill>
              <a:latin typeface="Arial" panose="020B0604020202020204" pitchFamily="34" charset="0"/>
              <a:cs typeface="Arial" panose="020B0604020202020204" pitchFamily="34" charset="0"/>
              <a:sym typeface="Syne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65" name="Google Shape;165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8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sz="4800" b="1"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38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595959"/>
              </a:buClr>
              <a:buSzPts val="2400"/>
              <a:buNone/>
              <a:defRPr sz="2400">
                <a:solidFill>
                  <a:srgbClr val="595959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pic>
        <p:nvPicPr>
          <p:cNvPr id="15" name="Google Shape;15;p38"/>
          <p:cNvPicPr preferRelativeResize="0"/>
          <p:nvPr/>
        </p:nvPicPr>
        <p:blipFill rotWithShape="1">
          <a:blip r:embed="rId2">
            <a:alphaModFix/>
          </a:blip>
          <a:srcRect r="33333"/>
          <a:stretch/>
        </p:blipFill>
        <p:spPr>
          <a:xfrm>
            <a:off x="-2" y="0"/>
            <a:ext cx="12207240" cy="9765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Google Shape;16;p38" descr="A black and white logo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356565" y="100441"/>
            <a:ext cx="677723" cy="197669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Google Shape;17;p38"/>
          <p:cNvSpPr txBox="1"/>
          <p:nvPr/>
        </p:nvSpPr>
        <p:spPr>
          <a:xfrm>
            <a:off x="8818460" y="6409243"/>
            <a:ext cx="3091359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Questions, contact </a:t>
            </a:r>
            <a:r>
              <a:rPr lang="en" sz="1200" b="0" i="0" u="sng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education@earthscope.org</a:t>
            </a: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8" name="Google Shape;18;p38" descr="NSF_Logo sm.png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7393" y="6089650"/>
            <a:ext cx="727157" cy="731520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19;p38"/>
          <p:cNvSpPr txBox="1"/>
          <p:nvPr/>
        </p:nvSpPr>
        <p:spPr>
          <a:xfrm>
            <a:off x="844550" y="6224577"/>
            <a:ext cx="4615735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This work has been supported by U.S. National Science Foundation awards 1245025, 1612248, </a:t>
            </a:r>
            <a:r>
              <a:rPr lang="en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1725347, </a:t>
            </a:r>
            <a:r>
              <a:rPr lang="en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1914915, 1724794, </a:t>
            </a:r>
            <a:r>
              <a:rPr lang="en" sz="1200" b="0" i="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1724509</a:t>
            </a:r>
            <a:r>
              <a:rPr lang="en" sz="12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.</a:t>
            </a:r>
            <a:endParaRPr sz="1200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pic>
        <p:nvPicPr>
          <p:cNvPr id="65" name="Google Shape;65;p4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208310"/>
            <a:ext cx="12198096" cy="649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48" descr="NSF_Logo s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72233" y="6270467"/>
            <a:ext cx="520196" cy="523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48" descr="A black and white logo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98431" y="6390182"/>
            <a:ext cx="917044" cy="2674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71" name="Google Shape;71;p4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pic>
        <p:nvPicPr>
          <p:cNvPr id="72" name="Google Shape;72;p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208310"/>
            <a:ext cx="12198096" cy="649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49" descr="NSF_Logo s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72233" y="6270467"/>
            <a:ext cx="520196" cy="523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74" name="Google Shape;74;p49" descr="A black and white logo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98431" y="6390182"/>
            <a:ext cx="917044" cy="2674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62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0"/>
          <p:cNvSpPr txBox="1">
            <a:spLocks noGrp="1"/>
          </p:cNvSpPr>
          <p:nvPr>
            <p:ph type="body" idx="1"/>
          </p:nvPr>
        </p:nvSpPr>
        <p:spPr>
          <a:xfrm rot="5400000">
            <a:off x="3733617" y="-1584506"/>
            <a:ext cx="4724766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78" name="Google Shape;78;p5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208310"/>
            <a:ext cx="12198096" cy="649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p50" descr="NSF_Logo s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72233" y="6270467"/>
            <a:ext cx="520196" cy="523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50" descr="A black and white logo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98431" y="6390182"/>
            <a:ext cx="917044" cy="2674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5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5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84" name="Google Shape;84;p5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208310"/>
            <a:ext cx="12198096" cy="649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" name="Google Shape;85;p51" descr="NSF_Logo s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72233" y="6270467"/>
            <a:ext cx="520196" cy="523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51" descr="A black and white logo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98431" y="6390182"/>
            <a:ext cx="917044" cy="2674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8"/>
          <p:cNvSpPr txBox="1">
            <a:spLocks noGrp="1"/>
          </p:cNvSpPr>
          <p:nvPr>
            <p:ph type="title"/>
          </p:nvPr>
        </p:nvSpPr>
        <p:spPr>
          <a:xfrm>
            <a:off x="1147867" y="2305833"/>
            <a:ext cx="5245600" cy="243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4800"/>
              <a:buNone/>
              <a:defRPr sz="8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445337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g36ddd8aad6b_0_3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719828" y="3380873"/>
            <a:ext cx="15697577" cy="4392520"/>
          </a:xfrm>
          <a:custGeom>
            <a:avLst/>
            <a:gdLst/>
            <a:ahLst/>
            <a:cxnLst/>
            <a:rect l="l" t="t" r="r" b="b"/>
            <a:pathLst>
              <a:path w="15697577" h="4392520" extrusionOk="0">
                <a:moveTo>
                  <a:pt x="0" y="0"/>
                </a:moveTo>
                <a:lnTo>
                  <a:pt x="15697577" y="0"/>
                </a:lnTo>
                <a:lnTo>
                  <a:pt x="15697577" y="4392520"/>
                </a:lnTo>
                <a:lnTo>
                  <a:pt x="14728053" y="4392520"/>
                </a:lnTo>
                <a:lnTo>
                  <a:pt x="14728053" y="3495841"/>
                </a:lnTo>
                <a:lnTo>
                  <a:pt x="969523" y="3495841"/>
                </a:lnTo>
                <a:lnTo>
                  <a:pt x="969523" y="4392520"/>
                </a:lnTo>
                <a:lnTo>
                  <a:pt x="0" y="439252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92" name="Google Shape;92;g36ddd8aad6b_0_37"/>
          <p:cNvPicPr preferRelativeResize="0"/>
          <p:nvPr/>
        </p:nvPicPr>
        <p:blipFill rotWithShape="1">
          <a:blip r:embed="rId3">
            <a:alphaModFix/>
          </a:blip>
          <a:srcRect t="53295" r="53938"/>
          <a:stretch/>
        </p:blipFill>
        <p:spPr>
          <a:xfrm rot="5400000" flipH="1">
            <a:off x="7570362" y="-31972"/>
            <a:ext cx="4599062" cy="46634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g36ddd8aad6b_0_3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177497" y="5430754"/>
            <a:ext cx="3843598" cy="1182441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g36ddd8aad6b_0_37"/>
          <p:cNvSpPr txBox="1">
            <a:spLocks noGrp="1"/>
          </p:cNvSpPr>
          <p:nvPr>
            <p:ph type="ctrTitle"/>
          </p:nvPr>
        </p:nvSpPr>
        <p:spPr>
          <a:xfrm>
            <a:off x="1524000" y="913644"/>
            <a:ext cx="9144000" cy="238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358C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g36ddd8aad6b_0_37"/>
          <p:cNvSpPr txBox="1">
            <a:spLocks noGrp="1"/>
          </p:cNvSpPr>
          <p:nvPr>
            <p:ph type="subTitle" idx="1"/>
          </p:nvPr>
        </p:nvSpPr>
        <p:spPr>
          <a:xfrm>
            <a:off x="2584173" y="3780940"/>
            <a:ext cx="6967200" cy="165570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000000">
                <a:alpha val="40000"/>
              </a:srgbClr>
            </a:outerShdw>
          </a:effectLst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4400"/>
              <a:buNone/>
              <a:defRPr sz="4400" b="1" i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D3D3D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D3D3D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D3D3D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D3D3D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7" name="Google Shape;97;g36ddd8aad6b_0_43"/>
          <p:cNvCxnSpPr/>
          <p:nvPr/>
        </p:nvCxnSpPr>
        <p:spPr>
          <a:xfrm>
            <a:off x="325821" y="124650"/>
            <a:ext cx="0" cy="867000"/>
          </a:xfrm>
          <a:prstGeom prst="straightConnector1">
            <a:avLst/>
          </a:prstGeom>
          <a:noFill/>
          <a:ln w="76200" cap="flat" cmpd="sng">
            <a:solidFill>
              <a:srgbClr val="C02A31"/>
            </a:solidFill>
            <a:prstDash val="solid"/>
            <a:miter lim="800000"/>
            <a:headEnd type="none" w="sm" len="sm"/>
            <a:tailEnd type="none" w="sm" len="sm"/>
          </a:ln>
        </p:spPr>
      </p:cxnSp>
      <p:pic>
        <p:nvPicPr>
          <p:cNvPr id="98" name="Google Shape;98;g36ddd8aad6b_0_43"/>
          <p:cNvPicPr preferRelativeResize="0"/>
          <p:nvPr/>
        </p:nvPicPr>
        <p:blipFill rotWithShape="1">
          <a:blip r:embed="rId2">
            <a:alphaModFix/>
          </a:blip>
          <a:srcRect t="50000" r="50000"/>
          <a:stretch/>
        </p:blipFill>
        <p:spPr>
          <a:xfrm rot="10800000" flipH="1">
            <a:off x="7198273" y="1864270"/>
            <a:ext cx="4993728" cy="4993729"/>
          </a:xfrm>
          <a:custGeom>
            <a:avLst/>
            <a:gdLst/>
            <a:ahLst/>
            <a:cxnLst/>
            <a:rect l="l" t="t" r="r" b="b"/>
            <a:pathLst>
              <a:path w="4993728" h="4993729" extrusionOk="0">
                <a:moveTo>
                  <a:pt x="0" y="4993729"/>
                </a:moveTo>
                <a:lnTo>
                  <a:pt x="4993728" y="4993729"/>
                </a:lnTo>
                <a:lnTo>
                  <a:pt x="4993728" y="742700"/>
                </a:lnTo>
                <a:lnTo>
                  <a:pt x="4964388" y="747559"/>
                </a:lnTo>
                <a:cubicBezTo>
                  <a:pt x="4941105" y="750124"/>
                  <a:pt x="4917482" y="751438"/>
                  <a:pt x="4893575" y="751438"/>
                </a:cubicBezTo>
                <a:cubicBezTo>
                  <a:pt x="4511068" y="751438"/>
                  <a:pt x="4200984" y="415008"/>
                  <a:pt x="4200984" y="0"/>
                </a:cubicBez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</p:spPr>
      </p:pic>
      <p:pic>
        <p:nvPicPr>
          <p:cNvPr id="99" name="Google Shape;99;g36ddd8aad6b_0_4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056957" y="136396"/>
            <a:ext cx="4022466" cy="766938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g36ddd8aad6b_0_43"/>
          <p:cNvSpPr txBox="1">
            <a:spLocks noGrp="1"/>
          </p:cNvSpPr>
          <p:nvPr>
            <p:ph type="title"/>
          </p:nvPr>
        </p:nvSpPr>
        <p:spPr>
          <a:xfrm>
            <a:off x="440635" y="136396"/>
            <a:ext cx="7603800" cy="8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358C"/>
              </a:buClr>
              <a:buSzPts val="4200"/>
              <a:buFont typeface="Arial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g36ddd8aad6b_0_43"/>
          <p:cNvSpPr txBox="1">
            <a:spLocks noGrp="1"/>
          </p:cNvSpPr>
          <p:nvPr>
            <p:ph type="body" idx="1"/>
          </p:nvPr>
        </p:nvSpPr>
        <p:spPr>
          <a:xfrm>
            <a:off x="808383" y="1666601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D3D3D"/>
              </a:buClr>
              <a:buSzPts val="1800"/>
              <a:buNone/>
              <a:defRPr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D3D3D"/>
              </a:buClr>
              <a:buSzPts val="1800"/>
              <a:buNone/>
              <a:defRPr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D3D3D"/>
              </a:buClr>
              <a:buSzPts val="1800"/>
              <a:buNone/>
              <a:defRPr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D3D3D"/>
              </a:buClr>
              <a:buSzPts val="1800"/>
              <a:buNone/>
              <a:defRPr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D3D3D"/>
              </a:buClr>
              <a:buSzPts val="1800"/>
              <a:buNone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>
  <p:cSld name="Title Only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3" name="Google Shape;103;g36ddd8aad6b_0_49"/>
          <p:cNvCxnSpPr/>
          <p:nvPr/>
        </p:nvCxnSpPr>
        <p:spPr>
          <a:xfrm>
            <a:off x="325821" y="124650"/>
            <a:ext cx="0" cy="867000"/>
          </a:xfrm>
          <a:prstGeom prst="straightConnector1">
            <a:avLst/>
          </a:prstGeom>
          <a:noFill/>
          <a:ln w="76200" cap="flat" cmpd="sng">
            <a:solidFill>
              <a:srgbClr val="C02A31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04" name="Google Shape;104;g36ddd8aad6b_0_49"/>
          <p:cNvSpPr txBox="1">
            <a:spLocks noGrp="1"/>
          </p:cNvSpPr>
          <p:nvPr>
            <p:ph type="title"/>
          </p:nvPr>
        </p:nvSpPr>
        <p:spPr>
          <a:xfrm>
            <a:off x="440635" y="136396"/>
            <a:ext cx="7603800" cy="86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358C"/>
              </a:buClr>
              <a:buSzPts val="4200"/>
              <a:buFont typeface="Arial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105" name="Google Shape;105;g36ddd8aad6b_0_4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8056957" y="136396"/>
            <a:ext cx="4022466" cy="76693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>
  <p:cSld name="Blank"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" type="titleOnly">
  <p:cSld name="TITLE_ONLY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g36ddd8aad6b_0_54"/>
          <p:cNvSpPr/>
          <p:nvPr/>
        </p:nvSpPr>
        <p:spPr>
          <a:xfrm rot="5400000">
            <a:off x="5403415" y="-5412077"/>
            <a:ext cx="1409884" cy="12213020"/>
          </a:xfrm>
          <a:custGeom>
            <a:avLst/>
            <a:gdLst/>
            <a:ahLst/>
            <a:cxnLst/>
            <a:rect l="l" t="t" r="r" b="b"/>
            <a:pathLst>
              <a:path w="1406368" h="12213020" extrusionOk="0">
                <a:moveTo>
                  <a:pt x="0" y="12213020"/>
                </a:moveTo>
                <a:lnTo>
                  <a:pt x="0" y="0"/>
                </a:lnTo>
                <a:lnTo>
                  <a:pt x="365824" y="0"/>
                </a:lnTo>
                <a:lnTo>
                  <a:pt x="585106" y="501754"/>
                </a:lnTo>
                <a:cubicBezTo>
                  <a:pt x="1086671" y="1833960"/>
                  <a:pt x="1406368" y="3850077"/>
                  <a:pt x="1406368" y="6106510"/>
                </a:cubicBezTo>
                <a:cubicBezTo>
                  <a:pt x="1406368" y="8362945"/>
                  <a:pt x="1086671" y="10379061"/>
                  <a:pt x="585106" y="11711265"/>
                </a:cubicBezTo>
                <a:lnTo>
                  <a:pt x="365825" y="12213020"/>
                </a:lnTo>
                <a:close/>
              </a:path>
            </a:pathLst>
          </a:custGeom>
          <a:gradFill>
            <a:gsLst>
              <a:gs pos="0">
                <a:schemeClr val="accent2"/>
              </a:gs>
              <a:gs pos="5000">
                <a:schemeClr val="accent2"/>
              </a:gs>
              <a:gs pos="95000">
                <a:schemeClr val="accent1"/>
              </a:gs>
              <a:gs pos="100000">
                <a:schemeClr val="accent1"/>
              </a:gs>
            </a:gsLst>
            <a:lin ang="5400012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09" name="Google Shape;109;g36ddd8aad6b_0_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4349519" y="101455"/>
            <a:ext cx="3843598" cy="1182441"/>
          </a:xfrm>
          <a:prstGeom prst="rect">
            <a:avLst/>
          </a:prstGeom>
          <a:noFill/>
          <a:ln>
            <a:noFill/>
          </a:ln>
        </p:spPr>
      </p:pic>
      <p:sp>
        <p:nvSpPr>
          <p:cNvPr id="110" name="Google Shape;110;g36ddd8aad6b_0_54"/>
          <p:cNvSpPr txBox="1">
            <a:spLocks noGrp="1"/>
          </p:cNvSpPr>
          <p:nvPr>
            <p:ph type="title"/>
          </p:nvPr>
        </p:nvSpPr>
        <p:spPr>
          <a:xfrm>
            <a:off x="1752600" y="1617455"/>
            <a:ext cx="8686800" cy="109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358C"/>
              </a:buClr>
              <a:buSzPts val="4200"/>
              <a:buFont typeface="Arial"/>
              <a:buNone/>
              <a:defRPr sz="4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9"/>
          <p:cNvSpPr txBox="1">
            <a:spLocks noGrp="1"/>
          </p:cNvSpPr>
          <p:nvPr>
            <p:ph type="title"/>
          </p:nvPr>
        </p:nvSpPr>
        <p:spPr>
          <a:xfrm>
            <a:off x="1169667" y="3989167"/>
            <a:ext cx="8189200" cy="14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Font typeface="Figtree Black"/>
              <a:buNone/>
              <a:defRPr sz="7066" b="0">
                <a:solidFill>
                  <a:schemeClr val="lt1"/>
                </a:solidFill>
                <a:latin typeface="Figtree Black"/>
                <a:ea typeface="Figtree Black"/>
                <a:cs typeface="Figtree Black"/>
                <a:sym typeface="Figtree Blac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2" name="Google Shape;22;p39"/>
          <p:cNvSpPr txBox="1">
            <a:spLocks noGrp="1"/>
          </p:cNvSpPr>
          <p:nvPr>
            <p:ph type="title" idx="2"/>
          </p:nvPr>
        </p:nvSpPr>
        <p:spPr>
          <a:xfrm>
            <a:off x="1169667" y="2858867"/>
            <a:ext cx="1707200" cy="151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Figtree Black"/>
              <a:buNone/>
              <a:defRPr sz="7466" b="0">
                <a:latin typeface="Figtree Black"/>
                <a:ea typeface="Figtree Black"/>
                <a:cs typeface="Figtree Black"/>
                <a:sym typeface="Figtree Black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8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3" name="Google Shape;23;p39"/>
          <p:cNvSpPr txBox="1">
            <a:spLocks noGrp="1"/>
          </p:cNvSpPr>
          <p:nvPr>
            <p:ph type="subTitle" idx="1"/>
          </p:nvPr>
        </p:nvSpPr>
        <p:spPr>
          <a:xfrm>
            <a:off x="1169667" y="5177133"/>
            <a:ext cx="8189200" cy="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latin typeface="Syne"/>
                <a:ea typeface="Syne"/>
                <a:cs typeface="Syne"/>
                <a:sym typeface="Syne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62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pic>
        <p:nvPicPr>
          <p:cNvPr id="27" name="Google Shape;27;p4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208310"/>
            <a:ext cx="12198096" cy="649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" name="Google Shape;28;p41" descr="NSF_Logo s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72233" y="6270467"/>
            <a:ext cx="520196" cy="523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29;p41" descr="A black and white logo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98431" y="6390182"/>
            <a:ext cx="917044" cy="2674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42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igtree Black"/>
              <a:buNone/>
              <a:defRPr sz="4000" b="0">
                <a:latin typeface="Figtree Black"/>
                <a:ea typeface="Figtree Black"/>
                <a:cs typeface="Figtree Black"/>
                <a:sym typeface="Figtree Black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42"/>
          <p:cNvSpPr txBox="1">
            <a:spLocks noGrp="1"/>
          </p:cNvSpPr>
          <p:nvPr>
            <p:ph type="body" idx="1"/>
          </p:nvPr>
        </p:nvSpPr>
        <p:spPr>
          <a:xfrm>
            <a:off x="960000" y="1418400"/>
            <a:ext cx="10272000" cy="5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>
                <a:latin typeface="Syne"/>
                <a:ea typeface="Syne"/>
                <a:cs typeface="Syne"/>
                <a:sym typeface="Syne"/>
              </a:defRPr>
            </a:lvl1pPr>
            <a:lvl2pPr marL="914400" lvl="1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/>
            </a:lvl2pPr>
            <a:lvl3pPr marL="1371600" lvl="2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/>
            </a:lvl3pPr>
            <a:lvl4pPr marL="1828800" lvl="3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/>
            </a:lvl4pPr>
            <a:lvl5pPr marL="2286000" lvl="4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/>
            </a:lvl5pPr>
            <a:lvl6pPr marL="2743200" lvl="5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/>
            </a:lvl6pPr>
            <a:lvl7pPr marL="3200400" lvl="6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●"/>
              <a:defRPr/>
            </a:lvl7pPr>
            <a:lvl8pPr marL="3657600" lvl="7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○"/>
              <a:defRPr/>
            </a:lvl8pPr>
            <a:lvl9pPr marL="4114800" lvl="8" indent="-3175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4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62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44"/>
          <p:cNvSpPr txBox="1">
            <a:spLocks noGrp="1"/>
          </p:cNvSpPr>
          <p:nvPr>
            <p:ph type="body" idx="1"/>
          </p:nvPr>
        </p:nvSpPr>
        <p:spPr>
          <a:xfrm>
            <a:off x="838200" y="1310911"/>
            <a:ext cx="10515600" cy="4724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37" name="Google Shape;37;p4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208310"/>
            <a:ext cx="12198096" cy="649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Google Shape;38;p44" descr="NSF_Logo s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72233" y="6270467"/>
            <a:ext cx="520196" cy="523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Google Shape;39;p44" descr="A black and white logo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98431" y="6390182"/>
            <a:ext cx="917044" cy="2674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62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46"/>
          <p:cNvSpPr txBox="1">
            <a:spLocks noGrp="1"/>
          </p:cNvSpPr>
          <p:nvPr>
            <p:ph type="body" idx="1"/>
          </p:nvPr>
        </p:nvSpPr>
        <p:spPr>
          <a:xfrm>
            <a:off x="838200" y="1367553"/>
            <a:ext cx="5181600" cy="4685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8" name="Google Shape;48;p46"/>
          <p:cNvSpPr txBox="1">
            <a:spLocks noGrp="1"/>
          </p:cNvSpPr>
          <p:nvPr>
            <p:ph type="body" idx="2"/>
          </p:nvPr>
        </p:nvSpPr>
        <p:spPr>
          <a:xfrm>
            <a:off x="6172200" y="1367553"/>
            <a:ext cx="5181600" cy="46852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49" name="Google Shape;49;p46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208310"/>
            <a:ext cx="12198096" cy="649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0" name="Google Shape;50;p46" descr="NSF_Logo s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72233" y="6270467"/>
            <a:ext cx="520196" cy="523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51" name="Google Shape;51;p46" descr="A black and white logo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98431" y="6390182"/>
            <a:ext cx="917044" cy="2674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7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7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5" name="Google Shape;55;p47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47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57" name="Google Shape;57;p47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pic>
        <p:nvPicPr>
          <p:cNvPr id="58" name="Google Shape;58;p4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6208310"/>
            <a:ext cx="12198096" cy="649690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47" descr="NSF_Logo sm.png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1572233" y="6270467"/>
            <a:ext cx="520196" cy="523317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47" descr="A black and white logo&#10;&#10;AI-generated content may be incorrect.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498431" y="6390182"/>
            <a:ext cx="917044" cy="26747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62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37"/>
          <p:cNvSpPr txBox="1">
            <a:spLocks noGrp="1"/>
          </p:cNvSpPr>
          <p:nvPr>
            <p:ph type="body" idx="1"/>
          </p:nvPr>
        </p:nvSpPr>
        <p:spPr>
          <a:xfrm>
            <a:off x="838200" y="1310911"/>
            <a:ext cx="10515600" cy="47247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7" r:id="rId8"/>
    <p:sldLayoutId id="2147483658" r:id="rId9"/>
    <p:sldLayoutId id="2147483659" r:id="rId10"/>
    <p:sldLayoutId id="2147483660" r:id="rId11"/>
    <p:sldLayoutId id="2147483661" r:id="rId12"/>
    <p:sldLayoutId id="2147483662" r:id="rId13"/>
    <p:sldLayoutId id="2147483670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36ddd8aad6b_0_3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7358C"/>
              </a:buClr>
              <a:buSzPts val="4400"/>
              <a:buFont typeface="Arial"/>
              <a:buNone/>
              <a:defRPr sz="4400" b="1" i="0" u="none" strike="noStrike" cap="none">
                <a:solidFill>
                  <a:srgbClr val="37358C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89" name="Google Shape;89;g36ddd8aad6b_0_3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D3D3D"/>
              </a:buClr>
              <a:buSzPts val="2600"/>
              <a:buFont typeface="Arial"/>
              <a:buNone/>
              <a:defRPr sz="2600" b="0" i="0" u="none" strike="noStrike" cap="none">
                <a:solidFill>
                  <a:srgbClr val="3D3D3D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D3D3D"/>
              </a:buClr>
              <a:buSzPts val="2200"/>
              <a:buFont typeface="Arial"/>
              <a:buNone/>
              <a:defRPr sz="2200" b="0" i="0" u="none" strike="noStrike" cap="none">
                <a:solidFill>
                  <a:srgbClr val="3D3D3D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D3D3D"/>
              </a:buClr>
              <a:buSzPts val="2000"/>
              <a:buFont typeface="Arial"/>
              <a:buNone/>
              <a:defRPr sz="2000" b="0" i="0" u="none" strike="noStrike" cap="none">
                <a:solidFill>
                  <a:srgbClr val="3D3D3D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D3D3D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3D3D3D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3D3D3D"/>
              </a:buClr>
              <a:buSzPts val="1800"/>
              <a:buFont typeface="Arial"/>
              <a:buNone/>
              <a:defRPr sz="1800" b="0" i="0" u="none" strike="noStrike" cap="none">
                <a:solidFill>
                  <a:srgbClr val="3D3D3D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4" r:id="rId1"/>
    <p:sldLayoutId id="2147483665" r:id="rId2"/>
    <p:sldLayoutId id="2147483666" r:id="rId3"/>
    <p:sldLayoutId id="2147483667" r:id="rId4"/>
    <p:sldLayoutId id="2147483668" r:id="rId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jpe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gif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8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0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archive.org/web/20210328171841/https:/www.nrcs.usda.gov/wps/portal/nrcs/detail/soils/survey/geo/?cid=nrcs142p2_053622" TargetMode="Externa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archive.org/web/20210328171841/https:/www.nrcs.usda.gov/wps/portal/nrcs/detail/soils/survey/geo/?cid=nrcs142p2_053622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eb.archive.org/web/20210328171841/https:/www.nrcs.usda.gov/wps/portal/nrcs/detail/soils/survey/geo/?cid=nrcs142p2_053622" TargetMode="External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hyperlink" Target="https://youtu.be/Jmc0n2bfrEs?list=PL2KbqZ4LoYmTcODw0R_uL1zYXMGY932pb&amp;t=41" TargetMode="Externa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6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hyperlink" Target="https://serc.carleton.edu/getsi/workshops/Summ2025_field/participant_checklist.html" TargetMode="External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6.xml"/><Relationship Id="rId5" Type="http://schemas.openxmlformats.org/officeDocument/2006/relationships/hyperlink" Target="https://serc.carleton.edu/account/loginout.php" TargetMode="External"/><Relationship Id="rId4" Type="http://schemas.openxmlformats.org/officeDocument/2006/relationships/hyperlink" Target="https://epic.earthscope.org/sdb/newuser_application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16.png"/><Relationship Id="rId7" Type="http://schemas.openxmlformats.org/officeDocument/2006/relationships/image" Target="../media/image19.jpeg"/><Relationship Id="rId2" Type="http://schemas.openxmlformats.org/officeDocument/2006/relationships/hyperlink" Target="https://whnt.com/news/145-graves-from-a-historic-cemetery-were-discovered-at-a-tampa-high-school/" TargetMode="Externa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8.jpg"/><Relationship Id="rId5" Type="http://schemas.openxmlformats.org/officeDocument/2006/relationships/image" Target="../media/image17.png"/><Relationship Id="rId4" Type="http://schemas.openxmlformats.org/officeDocument/2006/relationships/hyperlink" Target="https://www.npr.org/2012/10/15/162941770/floridas-dozier-school-for-boys-a-true-horror-story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1"/>
          <p:cNvSpPr txBox="1"/>
          <p:nvPr/>
        </p:nvSpPr>
        <p:spPr>
          <a:xfrm>
            <a:off x="389891" y="1140816"/>
            <a:ext cx="8189200" cy="18293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25" tIns="121900" rIns="121900" bIns="121900" anchor="b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" sz="4800" b="1" dirty="0">
                <a:solidFill>
                  <a:srgbClr val="002060"/>
                </a:solidFill>
                <a:latin typeface="Arial"/>
                <a:ea typeface="Arial"/>
                <a:cs typeface="Arial"/>
                <a:sym typeface="Arial"/>
              </a:rPr>
              <a:t>What is Ground Penetrating Radar?</a:t>
            </a:r>
            <a:endParaRPr dirty="0">
              <a:solidFill>
                <a:srgbClr val="002060"/>
              </a:solidFill>
            </a:endParaRPr>
          </a:p>
        </p:txBody>
      </p:sp>
      <p:pic>
        <p:nvPicPr>
          <p:cNvPr id="117" name="Google Shape;117;p1" descr="A group of people standing next to a machine&#10;&#10;AI-generated content may be incorrect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02027" y="978353"/>
            <a:ext cx="3868201" cy="496661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Subtitle 2">
            <a:extLst>
              <a:ext uri="{FF2B5EF4-FFF2-40B4-BE49-F238E27FC236}">
                <a16:creationId xmlns:a16="http://schemas.microsoft.com/office/drawing/2014/main" id="{6491B5B1-10B5-4579-4EDC-928C856FCDA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-227761" y="3429000"/>
            <a:ext cx="9144000" cy="1655762"/>
          </a:xfrm>
        </p:spPr>
        <p:txBody>
          <a:bodyPr>
            <a:normAutofit/>
          </a:bodyPr>
          <a:lstStyle/>
          <a:p>
            <a:r>
              <a:rPr lang="en-US" sz="2200" b="1" dirty="0">
                <a:solidFill>
                  <a:schemeClr val="tx1"/>
                </a:solidFill>
              </a:rPr>
              <a:t>12:00 PM MDT, June 22, 2026 | Online</a:t>
            </a:r>
          </a:p>
          <a:p>
            <a:r>
              <a:rPr lang="en-US" sz="2200" b="1" dirty="0">
                <a:solidFill>
                  <a:schemeClr val="tx1"/>
                </a:solidFill>
              </a:rPr>
              <a:t>Dr. Anuradha “Maha” Mahanama</a:t>
            </a:r>
          </a:p>
          <a:p>
            <a:r>
              <a:rPr lang="en-US" sz="1700" dirty="0"/>
              <a:t>Slides based on materials prepared by S. Kruse, University of South Florida,</a:t>
            </a:r>
            <a:br>
              <a:rPr lang="en-US" sz="1700" dirty="0"/>
            </a:br>
            <a:r>
              <a:rPr lang="en-US" sz="1700" dirty="0"/>
              <a:t>and modified by A. Persekin, University of Wyoming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7"/>
          <p:cNvSpPr txBox="1">
            <a:spLocks noGrp="1"/>
          </p:cNvSpPr>
          <p:nvPr>
            <p:ph type="title"/>
          </p:nvPr>
        </p:nvSpPr>
        <p:spPr>
          <a:xfrm>
            <a:off x="1098687" y="3462403"/>
            <a:ext cx="8189200" cy="140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25" tIns="121900" rIns="121900" bIns="1219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" b="1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Case Study</a:t>
            </a:r>
            <a:endParaRPr b="1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8" name="Google Shape;168;p7"/>
          <p:cNvSpPr txBox="1">
            <a:spLocks noGrp="1"/>
          </p:cNvSpPr>
          <p:nvPr>
            <p:ph type="subTitle" idx="1"/>
          </p:nvPr>
        </p:nvSpPr>
        <p:spPr>
          <a:xfrm>
            <a:off x="1169667" y="4687067"/>
            <a:ext cx="8189200" cy="50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25" tIns="121900" rIns="121900" bIns="1219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Let’s consider a real GPR profile and explore the information it holds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62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"/>
              <a:t>Question: Over what distance did the GPR cart travel to make this image?</a:t>
            </a:r>
            <a:endParaRPr/>
          </a:p>
        </p:txBody>
      </p:sp>
      <p:pic>
        <p:nvPicPr>
          <p:cNvPr id="174" name="Google Shape;174;p8" descr="An example GPR profile."/>
          <p:cNvPicPr preferRelativeResize="0"/>
          <p:nvPr/>
        </p:nvPicPr>
        <p:blipFill rotWithShape="1">
          <a:blip r:embed="rId3">
            <a:alphaModFix/>
          </a:blip>
          <a:srcRect l="5373"/>
          <a:stretch>
            <a:fillRect/>
          </a:stretch>
        </p:blipFill>
        <p:spPr>
          <a:xfrm>
            <a:off x="4612341" y="2169034"/>
            <a:ext cx="6786660" cy="3956333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p8"/>
          <p:cNvSpPr txBox="1"/>
          <p:nvPr/>
        </p:nvSpPr>
        <p:spPr>
          <a:xfrm rot="-807969">
            <a:off x="9570719" y="1233425"/>
            <a:ext cx="2161682" cy="400110"/>
          </a:xfrm>
          <a:prstGeom prst="rect">
            <a:avLst/>
          </a:prstGeom>
          <a:noFill/>
          <a:ln w="1905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Answer in the Chat</a:t>
            </a: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976D7C6-D023-B556-3AA0-C62AAAE8F89E}"/>
              </a:ext>
            </a:extLst>
          </p:cNvPr>
          <p:cNvSpPr txBox="1"/>
          <p:nvPr/>
        </p:nvSpPr>
        <p:spPr>
          <a:xfrm rot="16200000">
            <a:off x="3164477" y="3574005"/>
            <a:ext cx="25879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Two-way travel time (ns)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62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"/>
              <a:t>Question: Over what distance did the GPR cart travel to make this image?</a:t>
            </a:r>
            <a:endParaRPr/>
          </a:p>
        </p:txBody>
      </p:sp>
      <p:sp>
        <p:nvSpPr>
          <p:cNvPr id="181" name="Google Shape;181;p9"/>
          <p:cNvSpPr txBox="1">
            <a:spLocks noGrp="1"/>
          </p:cNvSpPr>
          <p:nvPr>
            <p:ph type="title" idx="4294967295"/>
          </p:nvPr>
        </p:nvSpPr>
        <p:spPr>
          <a:xfrm>
            <a:off x="711200" y="4165601"/>
            <a:ext cx="2882922" cy="7518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Arial"/>
              <a:buNone/>
            </a:pPr>
            <a:r>
              <a:rPr lang="en" sz="4000"/>
              <a:t>11 meters</a:t>
            </a:r>
            <a:endParaRPr sz="4000"/>
          </a:p>
        </p:txBody>
      </p:sp>
      <p:pic>
        <p:nvPicPr>
          <p:cNvPr id="182" name="Google Shape;182;p9" descr="An example GPR profile."/>
          <p:cNvPicPr preferRelativeResize="0"/>
          <p:nvPr/>
        </p:nvPicPr>
        <p:blipFill rotWithShape="1">
          <a:blip r:embed="rId3">
            <a:alphaModFix/>
          </a:blip>
          <a:srcRect l="5562" r="1"/>
          <a:stretch>
            <a:fillRect/>
          </a:stretch>
        </p:blipFill>
        <p:spPr>
          <a:xfrm>
            <a:off x="4625787" y="2169034"/>
            <a:ext cx="6773145" cy="3956333"/>
          </a:xfrm>
          <a:prstGeom prst="rect">
            <a:avLst/>
          </a:prstGeom>
          <a:noFill/>
          <a:ln>
            <a:noFill/>
          </a:ln>
        </p:spPr>
      </p:pic>
      <p:sp>
        <p:nvSpPr>
          <p:cNvPr id="183" name="Google Shape;183;p9"/>
          <p:cNvSpPr txBox="1"/>
          <p:nvPr/>
        </p:nvSpPr>
        <p:spPr>
          <a:xfrm>
            <a:off x="579199" y="1951578"/>
            <a:ext cx="3371200" cy="20693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Answer: the x-axis is the distance the GPR cart is pushed. In this example, the radar was pushed for</a:t>
            </a:r>
            <a:endParaRPr sz="240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5" name="Google Shape;185;p9"/>
          <p:cNvCxnSpPr>
            <a:cxnSpLocks/>
          </p:cNvCxnSpPr>
          <p:nvPr/>
        </p:nvCxnSpPr>
        <p:spPr>
          <a:xfrm>
            <a:off x="3359833" y="4714600"/>
            <a:ext cx="1265954" cy="1188659"/>
          </a:xfrm>
          <a:prstGeom prst="straightConnector1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stealth" w="med" len="med"/>
            <a:tailEnd type="none" w="sm" len="sm"/>
          </a:ln>
        </p:spPr>
      </p:cxnSp>
      <p:sp>
        <p:nvSpPr>
          <p:cNvPr id="186" name="Google Shape;186;p9"/>
          <p:cNvSpPr txBox="1"/>
          <p:nvPr/>
        </p:nvSpPr>
        <p:spPr>
          <a:xfrm rot="-807969">
            <a:off x="9570719" y="1233425"/>
            <a:ext cx="2161682" cy="400110"/>
          </a:xfrm>
          <a:prstGeom prst="rect">
            <a:avLst/>
          </a:prstGeom>
          <a:noFill/>
          <a:ln w="1905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Answer in the Chat</a:t>
            </a: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952E409-6C20-C79E-FDEE-65801BA3B70E}"/>
              </a:ext>
            </a:extLst>
          </p:cNvPr>
          <p:cNvSpPr txBox="1"/>
          <p:nvPr/>
        </p:nvSpPr>
        <p:spPr>
          <a:xfrm rot="16200000">
            <a:off x="3164477" y="3574005"/>
            <a:ext cx="25879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Two-way travel time (ns)</a:t>
            </a: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83CB0D3F-3D30-17F5-13D7-13D032589189}"/>
              </a:ext>
            </a:extLst>
          </p:cNvPr>
          <p:cNvCxnSpPr>
            <a:cxnSpLocks/>
          </p:cNvCxnSpPr>
          <p:nvPr/>
        </p:nvCxnSpPr>
        <p:spPr>
          <a:xfrm>
            <a:off x="4908176" y="6000011"/>
            <a:ext cx="6558060" cy="0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10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13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"/>
              <a:t>Question: What is the longest travel time recorded?</a:t>
            </a:r>
            <a:endParaRPr/>
          </a:p>
        </p:txBody>
      </p:sp>
      <p:pic>
        <p:nvPicPr>
          <p:cNvPr id="192" name="Google Shape;192;p10" descr="An example GPR profile."/>
          <p:cNvPicPr preferRelativeResize="0"/>
          <p:nvPr/>
        </p:nvPicPr>
        <p:blipFill rotWithShape="1">
          <a:blip r:embed="rId3">
            <a:alphaModFix/>
          </a:blip>
          <a:srcRect l="5561"/>
          <a:stretch>
            <a:fillRect/>
          </a:stretch>
        </p:blipFill>
        <p:spPr>
          <a:xfrm>
            <a:off x="4625787" y="2169034"/>
            <a:ext cx="6773213" cy="3956333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672F0A-567B-862F-042C-D9B1E14B2A75}"/>
              </a:ext>
            </a:extLst>
          </p:cNvPr>
          <p:cNvSpPr txBox="1"/>
          <p:nvPr/>
        </p:nvSpPr>
        <p:spPr>
          <a:xfrm rot="16200000">
            <a:off x="3164477" y="3574005"/>
            <a:ext cx="25879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Two-way travel time (ns)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1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134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"/>
              <a:t>Question: What is the longest travel time recorded?</a:t>
            </a:r>
            <a:endParaRPr/>
          </a:p>
        </p:txBody>
      </p:sp>
      <p:sp>
        <p:nvSpPr>
          <p:cNvPr id="198" name="Google Shape;198;p11"/>
          <p:cNvSpPr txBox="1">
            <a:spLocks noGrp="1"/>
          </p:cNvSpPr>
          <p:nvPr>
            <p:ph type="title" idx="4294967295"/>
          </p:nvPr>
        </p:nvSpPr>
        <p:spPr>
          <a:xfrm>
            <a:off x="792999" y="3664266"/>
            <a:ext cx="1899741" cy="6273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" dirty="0"/>
              <a:t>32 ns*</a:t>
            </a:r>
            <a:endParaRPr dirty="0"/>
          </a:p>
        </p:txBody>
      </p:sp>
      <p:pic>
        <p:nvPicPr>
          <p:cNvPr id="199" name="Google Shape;199;p11" descr="An example GPR profile"/>
          <p:cNvPicPr preferRelativeResize="0"/>
          <p:nvPr/>
        </p:nvPicPr>
        <p:blipFill rotWithShape="1">
          <a:blip r:embed="rId3">
            <a:alphaModFix/>
          </a:blip>
          <a:srcRect l="4780"/>
          <a:stretch>
            <a:fillRect/>
          </a:stretch>
        </p:blipFill>
        <p:spPr>
          <a:xfrm>
            <a:off x="4569757" y="2169034"/>
            <a:ext cx="6829244" cy="3956333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11"/>
          <p:cNvSpPr txBox="1"/>
          <p:nvPr/>
        </p:nvSpPr>
        <p:spPr>
          <a:xfrm>
            <a:off x="313495" y="1946306"/>
            <a:ext cx="3760488" cy="27943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</a:rPr>
              <a:t>I</a:t>
            </a: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 this example, the receiver recorded reflected signal up to 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Syne"/>
              <a:ea typeface="Syne"/>
              <a:cs typeface="Syne"/>
              <a:sym typeface="Syn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Syne"/>
              <a:ea typeface="Syne"/>
              <a:cs typeface="Syne"/>
              <a:sym typeface="Syne"/>
            </a:endParaRPr>
          </a:p>
        </p:txBody>
      </p:sp>
      <p:sp>
        <p:nvSpPr>
          <p:cNvPr id="204" name="Google Shape;204;p11"/>
          <p:cNvSpPr txBox="1"/>
          <p:nvPr/>
        </p:nvSpPr>
        <p:spPr>
          <a:xfrm rot="-871966">
            <a:off x="738373" y="4518822"/>
            <a:ext cx="2910731" cy="1113669"/>
          </a:xfrm>
          <a:prstGeom prst="rect">
            <a:avLst/>
          </a:prstGeom>
          <a:noFill/>
          <a:ln w="22225">
            <a:solidFill>
              <a:schemeClr val="accent2">
                <a:lumMod val="75000"/>
              </a:schemeClr>
            </a:solidFill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GPR waves travel so fast that we </a:t>
            </a:r>
            <a:r>
              <a:rPr lang="en" sz="1600" dirty="0">
                <a:solidFill>
                  <a:srgbClr val="C00000"/>
                </a:solidFill>
              </a:rPr>
              <a:t>mark the two way travel time in </a:t>
            </a:r>
            <a:r>
              <a:rPr lang="en" sz="160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nanosecond (ns)!</a:t>
            </a:r>
            <a:endParaRPr sz="1600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600" dirty="0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30A1962C-667F-D18F-DF23-461F673324BA}"/>
              </a:ext>
            </a:extLst>
          </p:cNvPr>
          <p:cNvCxnSpPr/>
          <p:nvPr/>
        </p:nvCxnSpPr>
        <p:spPr>
          <a:xfrm>
            <a:off x="4558658" y="2514600"/>
            <a:ext cx="0" cy="2780126"/>
          </a:xfrm>
          <a:prstGeom prst="straightConnector1">
            <a:avLst/>
          </a:prstGeom>
          <a:ln w="3175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CAED73AF-D99C-174E-81BE-0D0DCADA927F}"/>
              </a:ext>
            </a:extLst>
          </p:cNvPr>
          <p:cNvCxnSpPr>
            <a:cxnSpLocks/>
          </p:cNvCxnSpPr>
          <p:nvPr/>
        </p:nvCxnSpPr>
        <p:spPr>
          <a:xfrm flipH="1">
            <a:off x="2302865" y="3171541"/>
            <a:ext cx="1851905" cy="1303976"/>
          </a:xfrm>
          <a:prstGeom prst="straightConnector1">
            <a:avLst/>
          </a:prstGeom>
          <a:ln w="25400">
            <a:solidFill>
              <a:schemeClr val="accent2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96AC6329-8798-0EC2-977B-253CE750324E}"/>
              </a:ext>
            </a:extLst>
          </p:cNvPr>
          <p:cNvCxnSpPr>
            <a:cxnSpLocks/>
          </p:cNvCxnSpPr>
          <p:nvPr/>
        </p:nvCxnSpPr>
        <p:spPr>
          <a:xfrm>
            <a:off x="4410635" y="5368000"/>
            <a:ext cx="336177" cy="0"/>
          </a:xfrm>
          <a:prstGeom prst="line">
            <a:avLst/>
          </a:prstGeom>
          <a:ln w="28575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extBox 32">
            <a:extLst>
              <a:ext uri="{FF2B5EF4-FFF2-40B4-BE49-F238E27FC236}">
                <a16:creationId xmlns:a16="http://schemas.microsoft.com/office/drawing/2014/main" id="{FCCECCF2-467E-FC78-EF12-8790F7447AB1}"/>
              </a:ext>
            </a:extLst>
          </p:cNvPr>
          <p:cNvSpPr txBox="1"/>
          <p:nvPr/>
        </p:nvSpPr>
        <p:spPr>
          <a:xfrm rot="16200000">
            <a:off x="3030007" y="3627793"/>
            <a:ext cx="25879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Two-way travel time (ns)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2"/>
          <p:cNvSpPr txBox="1"/>
          <p:nvPr/>
        </p:nvSpPr>
        <p:spPr>
          <a:xfrm>
            <a:off x="-566243" y="628601"/>
            <a:ext cx="10272000" cy="13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" sz="32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Question: What key features do you see?</a:t>
            </a:r>
            <a:endParaRPr sz="3200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Google Shape;199;p11" descr="An example GPR profile">
            <a:extLst>
              <a:ext uri="{FF2B5EF4-FFF2-40B4-BE49-F238E27FC236}">
                <a16:creationId xmlns:a16="http://schemas.microsoft.com/office/drawing/2014/main" id="{E2E94BC3-AF1A-D24A-63CB-E3DD49E30FF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4780"/>
          <a:stretch>
            <a:fillRect/>
          </a:stretch>
        </p:blipFill>
        <p:spPr>
          <a:xfrm>
            <a:off x="1989788" y="1803514"/>
            <a:ext cx="6829244" cy="395633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A33B3D1-F156-C25C-D484-5FF3C2B755E4}"/>
              </a:ext>
            </a:extLst>
          </p:cNvPr>
          <p:cNvSpPr txBox="1"/>
          <p:nvPr/>
        </p:nvSpPr>
        <p:spPr>
          <a:xfrm rot="16200000">
            <a:off x="541924" y="3142688"/>
            <a:ext cx="25879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Two-way travel time (ns)</a:t>
            </a:r>
          </a:p>
        </p:txBody>
      </p:sp>
      <p:pic>
        <p:nvPicPr>
          <p:cNvPr id="6" name="Picture 5" descr="Boy Researcher with a Magnifying Glass Stock Vector - Illustration of  sightseeing, increase: 148394009">
            <a:extLst>
              <a:ext uri="{FF2B5EF4-FFF2-40B4-BE49-F238E27FC236}">
                <a16:creationId xmlns:a16="http://schemas.microsoft.com/office/drawing/2014/main" id="{14C6CB3E-525B-7356-C5C9-80FC8322A1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42280" y="386508"/>
            <a:ext cx="1126955" cy="1858185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13"/>
          <p:cNvSpPr txBox="1">
            <a:spLocks noGrp="1"/>
          </p:cNvSpPr>
          <p:nvPr>
            <p:ph type="title"/>
          </p:nvPr>
        </p:nvSpPr>
        <p:spPr>
          <a:xfrm>
            <a:off x="960000" y="593367"/>
            <a:ext cx="10272000" cy="137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"/>
              <a:t>Question: What key features do you see?</a:t>
            </a:r>
            <a:endParaRPr/>
          </a:p>
        </p:txBody>
      </p:sp>
      <p:pic>
        <p:nvPicPr>
          <p:cNvPr id="216" name="Google Shape;216;p13" descr="An example GPR profile."/>
          <p:cNvPicPr preferRelativeResize="0"/>
          <p:nvPr/>
        </p:nvPicPr>
        <p:blipFill rotWithShape="1">
          <a:blip r:embed="rId3">
            <a:alphaModFix/>
          </a:blip>
          <a:srcRect l="5256"/>
          <a:stretch>
            <a:fillRect/>
          </a:stretch>
        </p:blipFill>
        <p:spPr>
          <a:xfrm>
            <a:off x="4585447" y="2105735"/>
            <a:ext cx="6786660" cy="3956333"/>
          </a:xfrm>
          <a:prstGeom prst="rect">
            <a:avLst/>
          </a:prstGeom>
          <a:noFill/>
          <a:ln>
            <a:noFill/>
          </a:ln>
        </p:spPr>
      </p:pic>
      <p:sp>
        <p:nvSpPr>
          <p:cNvPr id="217" name="Google Shape;217;p13"/>
          <p:cNvSpPr txBox="1"/>
          <p:nvPr/>
        </p:nvSpPr>
        <p:spPr>
          <a:xfrm>
            <a:off x="637333" y="1208913"/>
            <a:ext cx="3371100" cy="365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Answer: The upside-down ‘U’s shown here are </a:t>
            </a:r>
            <a:r>
              <a:rPr lang="en" sz="24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hyperbolas</a:t>
            </a: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 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They are indicative of features in the ground that have different properties than the ground itself.</a:t>
            </a:r>
            <a:endParaRPr dirty="0"/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Syne"/>
              <a:ea typeface="Syne"/>
              <a:cs typeface="Syne"/>
              <a:sym typeface="Syn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Syne"/>
              <a:ea typeface="Syne"/>
              <a:cs typeface="Syne"/>
              <a:sym typeface="Syn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Syne"/>
              <a:ea typeface="Syne"/>
              <a:cs typeface="Syne"/>
              <a:sym typeface="Syne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Syne"/>
              <a:ea typeface="Syne"/>
              <a:cs typeface="Syne"/>
              <a:sym typeface="Syne"/>
            </a:endParaRPr>
          </a:p>
        </p:txBody>
      </p:sp>
      <p:sp>
        <p:nvSpPr>
          <p:cNvPr id="218" name="Google Shape;218;p13" descr="Circle highlighting a faint hyperbola."/>
          <p:cNvSpPr/>
          <p:nvPr/>
        </p:nvSpPr>
        <p:spPr>
          <a:xfrm>
            <a:off x="5706000" y="3363200"/>
            <a:ext cx="1054400" cy="965200"/>
          </a:xfrm>
          <a:prstGeom prst="ellipse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Syne"/>
              <a:ea typeface="Syne"/>
              <a:cs typeface="Syne"/>
              <a:sym typeface="Syne"/>
            </a:endParaRPr>
          </a:p>
        </p:txBody>
      </p:sp>
      <p:sp>
        <p:nvSpPr>
          <p:cNvPr id="219" name="Google Shape;219;p13" descr="Oval highlighting two bold hyperbolas."/>
          <p:cNvSpPr/>
          <p:nvPr/>
        </p:nvSpPr>
        <p:spPr>
          <a:xfrm>
            <a:off x="7174780" y="3582357"/>
            <a:ext cx="1886000" cy="787938"/>
          </a:xfrm>
          <a:prstGeom prst="ellipse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Syne"/>
              <a:ea typeface="Syne"/>
              <a:cs typeface="Syne"/>
              <a:sym typeface="Syne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9AB66F-A0AC-FD9F-4F09-34A66F6B81EB}"/>
              </a:ext>
            </a:extLst>
          </p:cNvPr>
          <p:cNvSpPr txBox="1"/>
          <p:nvPr/>
        </p:nvSpPr>
        <p:spPr>
          <a:xfrm rot="16200000">
            <a:off x="3084282" y="3691911"/>
            <a:ext cx="25879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Two-way travel time (ns)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>
          <a:extLst>
            <a:ext uri="{FF2B5EF4-FFF2-40B4-BE49-F238E27FC236}">
              <a16:creationId xmlns:a16="http://schemas.microsoft.com/office/drawing/2014/main" id="{B45E9AB2-AB3C-7E2E-FE93-A266829408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6" name="Google Shape;216;p13" descr="An example GPR profile.">
            <a:extLst>
              <a:ext uri="{FF2B5EF4-FFF2-40B4-BE49-F238E27FC236}">
                <a16:creationId xmlns:a16="http://schemas.microsoft.com/office/drawing/2014/main" id="{D27599E0-4BAF-1B4A-CFF7-A9B40B9DA28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5256"/>
          <a:stretch>
            <a:fillRect/>
          </a:stretch>
        </p:blipFill>
        <p:spPr>
          <a:xfrm>
            <a:off x="6096032" y="2554940"/>
            <a:ext cx="5874280" cy="3663621"/>
          </a:xfrm>
          <a:prstGeom prst="rect">
            <a:avLst/>
          </a:prstGeom>
          <a:noFill/>
          <a:ln>
            <a:noFill/>
          </a:ln>
        </p:spPr>
      </p:pic>
      <p:sp>
        <p:nvSpPr>
          <p:cNvPr id="219" name="Google Shape;219;p13" descr="Oval highlighting two bold hyperbolas.">
            <a:extLst>
              <a:ext uri="{FF2B5EF4-FFF2-40B4-BE49-F238E27FC236}">
                <a16:creationId xmlns:a16="http://schemas.microsoft.com/office/drawing/2014/main" id="{6B4F595C-F840-3E97-4822-9DB92C5B33C5}"/>
              </a:ext>
            </a:extLst>
          </p:cNvPr>
          <p:cNvSpPr/>
          <p:nvPr/>
        </p:nvSpPr>
        <p:spPr>
          <a:xfrm>
            <a:off x="8888506" y="4030521"/>
            <a:ext cx="927842" cy="810420"/>
          </a:xfrm>
          <a:prstGeom prst="ellipse">
            <a:avLst/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Syne"/>
              <a:ea typeface="Syne"/>
              <a:cs typeface="Syne"/>
              <a:sym typeface="Syne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520BE28-8BAC-CE75-A6A6-97CBE2559096}"/>
              </a:ext>
            </a:extLst>
          </p:cNvPr>
          <p:cNvSpPr txBox="1"/>
          <p:nvPr/>
        </p:nvSpPr>
        <p:spPr>
          <a:xfrm>
            <a:off x="312638" y="275400"/>
            <a:ext cx="9039786" cy="33188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2000" b="1" dirty="0">
                <a:solidFill>
                  <a:srgbClr val="C00000"/>
                </a:solidFill>
              </a:rPr>
              <a:t>Quick Question</a:t>
            </a:r>
          </a:p>
          <a:p>
            <a:pPr>
              <a:buNone/>
            </a:pPr>
            <a:r>
              <a:rPr lang="en-US" sz="1800" dirty="0"/>
              <a:t>When you see a hyperbola, why do you see several white-black-white bands stacked together?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b="1" dirty="0"/>
              <a:t>Type in the chat:</a:t>
            </a:r>
          </a:p>
          <a:p>
            <a:pPr>
              <a:lnSpc>
                <a:spcPct val="150000"/>
              </a:lnSpc>
              <a:buNone/>
            </a:pPr>
            <a:br>
              <a:rPr lang="en-US" dirty="0"/>
            </a:br>
            <a:r>
              <a:rPr lang="en-US" sz="1800" b="1" dirty="0"/>
              <a:t>A</a:t>
            </a:r>
            <a:r>
              <a:rPr lang="en-US" sz="1800" dirty="0"/>
              <a:t> = They are multiple buried objects</a:t>
            </a:r>
            <a:br>
              <a:rPr lang="en-US" sz="1800" dirty="0"/>
            </a:br>
            <a:r>
              <a:rPr lang="en-US" sz="1800" b="1" dirty="0"/>
              <a:t>B</a:t>
            </a:r>
            <a:r>
              <a:rPr lang="en-US" sz="1800" dirty="0"/>
              <a:t> = They are different phases of the same reflected GPR wavelet</a:t>
            </a:r>
            <a:br>
              <a:rPr lang="en-US" sz="1800" dirty="0"/>
            </a:br>
            <a:r>
              <a:rPr lang="en-US" sz="1800" b="1" dirty="0"/>
              <a:t>C</a:t>
            </a:r>
            <a:r>
              <a:rPr lang="en-US" sz="1800" dirty="0"/>
              <a:t> = They are random noise</a:t>
            </a:r>
            <a:br>
              <a:rPr lang="en-US" sz="1800" dirty="0"/>
            </a:br>
            <a:r>
              <a:rPr lang="en-US" sz="1800" b="1" dirty="0"/>
              <a:t>D</a:t>
            </a:r>
            <a:r>
              <a:rPr lang="en-US" sz="1800" dirty="0"/>
              <a:t> = Not sure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6340F04-6035-7878-E02C-B202D3321B19}"/>
              </a:ext>
            </a:extLst>
          </p:cNvPr>
          <p:cNvSpPr txBox="1"/>
          <p:nvPr/>
        </p:nvSpPr>
        <p:spPr>
          <a:xfrm>
            <a:off x="254380" y="3691967"/>
            <a:ext cx="60982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Correct answer: </a:t>
            </a:r>
            <a:r>
              <a:rPr lang="en-US" sz="1600" b="1" dirty="0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6773573-1740-A7CA-56C2-0E3737652CE9}"/>
              </a:ext>
            </a:extLst>
          </p:cNvPr>
          <p:cNvSpPr txBox="1"/>
          <p:nvPr/>
        </p:nvSpPr>
        <p:spPr>
          <a:xfrm>
            <a:off x="254381" y="4047323"/>
            <a:ext cx="4167718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GPR 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pulse is a wavelet </a:t>
            </a:r>
            <a:r>
              <a:rPr lang="en-US" sz="1600" dirty="0"/>
              <a:t>with positive and negative phases.  So, the stacked bands usually </a:t>
            </a:r>
            <a:r>
              <a:rPr lang="en-US" sz="1600" b="1" dirty="0">
                <a:solidFill>
                  <a:srgbClr val="C00000"/>
                </a:solidFill>
              </a:rPr>
              <a:t>do not mean several objects</a:t>
            </a:r>
            <a:r>
              <a:rPr lang="en-US" sz="1600" dirty="0"/>
              <a:t>. They are often </a:t>
            </a:r>
            <a:r>
              <a:rPr lang="en-US" sz="1600" b="1" dirty="0">
                <a:solidFill>
                  <a:schemeClr val="accent6">
                    <a:lumMod val="50000"/>
                  </a:schemeClr>
                </a:solidFill>
              </a:rPr>
              <a:t>different phases </a:t>
            </a:r>
            <a:r>
              <a:rPr lang="en-US" sz="1600" dirty="0"/>
              <a:t>of the same target response</a:t>
            </a:r>
            <a:r>
              <a:rPr lang="en-US" dirty="0"/>
              <a:t>.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ECC4EAC-7A3F-08C7-AB9D-586F0CB3295D}"/>
              </a:ext>
            </a:extLst>
          </p:cNvPr>
          <p:cNvSpPr txBox="1"/>
          <p:nvPr/>
        </p:nvSpPr>
        <p:spPr>
          <a:xfrm rot="16200000">
            <a:off x="4670173" y="3936061"/>
            <a:ext cx="25879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Two-way travel time (ns)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337B810-23CE-E45A-02D0-387D33EB1D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8976" y="4067388"/>
            <a:ext cx="1538398" cy="1510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4046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4"/>
          <p:cNvSpPr txBox="1"/>
          <p:nvPr/>
        </p:nvSpPr>
        <p:spPr>
          <a:xfrm>
            <a:off x="432051" y="125539"/>
            <a:ext cx="8695600" cy="101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267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Causes for GPR to Reflect</a:t>
            </a:r>
            <a:endParaRPr sz="4267" b="1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5" name="Google Shape;225;p14"/>
          <p:cNvSpPr/>
          <p:nvPr/>
        </p:nvSpPr>
        <p:spPr>
          <a:xfrm>
            <a:off x="337921" y="1041407"/>
            <a:ext cx="10768706" cy="14578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0000" tIns="60000" rIns="120000" bIns="60000" anchor="t" anchorCtr="0">
            <a:noAutofit/>
          </a:bodyPr>
          <a:lstStyle/>
          <a:p>
            <a:pPr marL="232827" marR="0" lvl="0" indent="-232827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Reflections occur when the wave encounters a change in the ground’s </a:t>
            </a:r>
            <a:r>
              <a:rPr lang="en" sz="28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dielectric constant</a:t>
            </a: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, which also controls the ground’s </a:t>
            </a:r>
            <a:r>
              <a:rPr lang="en" sz="2400" b="1" dirty="0">
                <a:solidFill>
                  <a:schemeClr val="accent6">
                    <a:lumMod val="50000"/>
                  </a:schemeClr>
                </a:solidFill>
                <a:latin typeface="Arial"/>
                <a:ea typeface="Arial"/>
                <a:cs typeface="Arial"/>
                <a:sym typeface="Arial"/>
              </a:rPr>
              <a:t>wave velocity</a:t>
            </a: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29634FB-D8EE-918E-0B02-C253312FA012}"/>
              </a:ext>
            </a:extLst>
          </p:cNvPr>
          <p:cNvSpPr txBox="1"/>
          <p:nvPr/>
        </p:nvSpPr>
        <p:spPr>
          <a:xfrm>
            <a:off x="123413" y="2848229"/>
            <a:ext cx="387036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3200" b="1" dirty="0">
                <a:solidFill>
                  <a:srgbClr val="C00000"/>
                </a:solidFill>
              </a:rPr>
              <a:t>D</a:t>
            </a:r>
            <a:r>
              <a:rPr lang="en" sz="32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ielectric constant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D880A85-716F-AE3B-3C17-25AE1405A689}"/>
              </a:ext>
            </a:extLst>
          </p:cNvPr>
          <p:cNvSpPr txBox="1"/>
          <p:nvPr/>
        </p:nvSpPr>
        <p:spPr>
          <a:xfrm>
            <a:off x="7315200" y="2192938"/>
            <a:ext cx="286422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Conductivity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8144916-BAE0-EDC1-E31B-9975817D54A7}"/>
              </a:ext>
            </a:extLst>
          </p:cNvPr>
          <p:cNvSpPr txBox="1"/>
          <p:nvPr/>
        </p:nvSpPr>
        <p:spPr>
          <a:xfrm>
            <a:off x="7422776" y="3005168"/>
            <a:ext cx="27566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Permittivity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C654A29-9BAF-C402-5281-94E24CD1283A}"/>
              </a:ext>
            </a:extLst>
          </p:cNvPr>
          <p:cNvSpPr txBox="1"/>
          <p:nvPr/>
        </p:nvSpPr>
        <p:spPr>
          <a:xfrm>
            <a:off x="7356565" y="3871099"/>
            <a:ext cx="34077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</a:rPr>
              <a:t>Permeability</a:t>
            </a: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B23820C1-5DB7-CE65-3195-AD41F9F5FC38}"/>
              </a:ext>
            </a:extLst>
          </p:cNvPr>
          <p:cNvSpPr/>
          <p:nvPr/>
        </p:nvSpPr>
        <p:spPr>
          <a:xfrm>
            <a:off x="7228115" y="2107544"/>
            <a:ext cx="2642894" cy="73064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FD0202DC-E7E2-59B7-15CC-88EF95053B99}"/>
              </a:ext>
            </a:extLst>
          </p:cNvPr>
          <p:cNvSpPr/>
          <p:nvPr/>
        </p:nvSpPr>
        <p:spPr>
          <a:xfrm>
            <a:off x="7177941" y="2904547"/>
            <a:ext cx="2642894" cy="730640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92FE69BE-9DC0-F2E5-4F36-C9952A3E75D7}"/>
              </a:ext>
            </a:extLst>
          </p:cNvPr>
          <p:cNvSpPr/>
          <p:nvPr/>
        </p:nvSpPr>
        <p:spPr>
          <a:xfrm>
            <a:off x="7074000" y="3783235"/>
            <a:ext cx="2754951" cy="730639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" name="Curved Connector 10">
            <a:extLst>
              <a:ext uri="{FF2B5EF4-FFF2-40B4-BE49-F238E27FC236}">
                <a16:creationId xmlns:a16="http://schemas.microsoft.com/office/drawing/2014/main" id="{06670D25-7F5E-CA1E-F8AB-12313EC97DC1}"/>
              </a:ext>
            </a:extLst>
          </p:cNvPr>
          <p:cNvCxnSpPr>
            <a:cxnSpLocks/>
          </p:cNvCxnSpPr>
          <p:nvPr/>
        </p:nvCxnSpPr>
        <p:spPr>
          <a:xfrm>
            <a:off x="3975300" y="3350702"/>
            <a:ext cx="3080224" cy="873178"/>
          </a:xfrm>
          <a:prstGeom prst="curvedConnector3">
            <a:avLst/>
          </a:prstGeom>
          <a:ln w="254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urved Connector 11">
            <a:extLst>
              <a:ext uri="{FF2B5EF4-FFF2-40B4-BE49-F238E27FC236}">
                <a16:creationId xmlns:a16="http://schemas.microsoft.com/office/drawing/2014/main" id="{B3200306-AD5F-DC59-EA8E-A857CEF89753}"/>
              </a:ext>
            </a:extLst>
          </p:cNvPr>
          <p:cNvCxnSpPr>
            <a:cxnSpLocks/>
          </p:cNvCxnSpPr>
          <p:nvPr/>
        </p:nvCxnSpPr>
        <p:spPr>
          <a:xfrm>
            <a:off x="4000315" y="3117738"/>
            <a:ext cx="3080224" cy="203450"/>
          </a:xfrm>
          <a:prstGeom prst="curvedConnector3">
            <a:avLst/>
          </a:prstGeom>
          <a:ln w="254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urved Connector 13">
            <a:extLst>
              <a:ext uri="{FF2B5EF4-FFF2-40B4-BE49-F238E27FC236}">
                <a16:creationId xmlns:a16="http://schemas.microsoft.com/office/drawing/2014/main" id="{9B7864F4-C0E6-636D-6C7A-441BF079438C}"/>
              </a:ext>
            </a:extLst>
          </p:cNvPr>
          <p:cNvCxnSpPr>
            <a:cxnSpLocks/>
          </p:cNvCxnSpPr>
          <p:nvPr/>
        </p:nvCxnSpPr>
        <p:spPr>
          <a:xfrm flipV="1">
            <a:off x="3993776" y="2507381"/>
            <a:ext cx="3080224" cy="493399"/>
          </a:xfrm>
          <a:prstGeom prst="curvedConnector3">
            <a:avLst>
              <a:gd name="adj1" fmla="val 50000"/>
            </a:avLst>
          </a:prstGeom>
          <a:ln w="25400">
            <a:solidFill>
              <a:schemeClr val="accent4">
                <a:lumMod val="7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Air Images - Free Download on Magnific (formerly Freepik)">
            <a:extLst>
              <a:ext uri="{FF2B5EF4-FFF2-40B4-BE49-F238E27FC236}">
                <a16:creationId xmlns:a16="http://schemas.microsoft.com/office/drawing/2014/main" id="{AB020693-9065-9BE0-0F3C-D12B56B37C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60467" y="2121094"/>
            <a:ext cx="1693612" cy="1126023"/>
          </a:xfrm>
          <a:prstGeom prst="rect">
            <a:avLst/>
          </a:prstGeom>
        </p:spPr>
      </p:pic>
      <p:pic>
        <p:nvPicPr>
          <p:cNvPr id="28" name="Picture 27" descr="How Water Works | HowStuffWorks">
            <a:extLst>
              <a:ext uri="{FF2B5EF4-FFF2-40B4-BE49-F238E27FC236}">
                <a16:creationId xmlns:a16="http://schemas.microsoft.com/office/drawing/2014/main" id="{32058CB9-4156-959E-EE60-73AB481B96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79423" y="4075520"/>
            <a:ext cx="1674656" cy="112602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E62D789C-307F-A60C-C42D-12326B56B844}"/>
              </a:ext>
            </a:extLst>
          </p:cNvPr>
          <p:cNvSpPr txBox="1"/>
          <p:nvPr/>
        </p:nvSpPr>
        <p:spPr>
          <a:xfrm>
            <a:off x="10131104" y="3405219"/>
            <a:ext cx="5863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AIR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DECEA02-5A20-AF9A-52C0-C94907308902}"/>
              </a:ext>
            </a:extLst>
          </p:cNvPr>
          <p:cNvSpPr txBox="1"/>
          <p:nvPr/>
        </p:nvSpPr>
        <p:spPr>
          <a:xfrm>
            <a:off x="10082785" y="5544254"/>
            <a:ext cx="94489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WATER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2814BAD6-E9F8-D2D7-C8B8-1E1E512262DC}"/>
              </a:ext>
            </a:extLst>
          </p:cNvPr>
          <p:cNvSpPr txBox="1"/>
          <p:nvPr/>
        </p:nvSpPr>
        <p:spPr>
          <a:xfrm>
            <a:off x="11027680" y="3425032"/>
            <a:ext cx="586307" cy="30777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~ 1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9949FB-D63E-ED67-0566-DEEB015A87F5}"/>
              </a:ext>
            </a:extLst>
          </p:cNvPr>
          <p:cNvSpPr txBox="1"/>
          <p:nvPr/>
        </p:nvSpPr>
        <p:spPr>
          <a:xfrm>
            <a:off x="11106627" y="5544254"/>
            <a:ext cx="586307" cy="307777"/>
          </a:xfrm>
          <a:prstGeom prst="rect">
            <a:avLst/>
          </a:prstGeom>
          <a:noFill/>
          <a:ln w="28575"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~ 81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B061B2C-45D0-5767-1EF1-30B89FF6BF21}"/>
                  </a:ext>
                </a:extLst>
              </p:cNvPr>
              <p:cNvSpPr txBox="1"/>
              <p:nvPr/>
            </p:nvSpPr>
            <p:spPr>
              <a:xfrm>
                <a:off x="123413" y="3703791"/>
                <a:ext cx="4877470" cy="47391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The GPR wave velocity </a:t>
                </a:r>
                <a14:m>
                  <m:oMath xmlns:m="http://schemas.openxmlformats.org/officeDocument/2006/math">
                    <m:r>
                      <a:rPr lang="en-US" sz="1800" b="1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sz="1800" b="1" i="1">
                        <a:latin typeface="Cambria Math" panose="02040503050406030204" pitchFamily="18" charset="0"/>
                      </a:rPr>
                      <m:t>𝒗</m:t>
                    </m:r>
                    <m:r>
                      <a:rPr lang="en-US" sz="1800" b="1" i="1" smtClean="0">
                        <a:latin typeface="Cambria Math" panose="02040503050406030204" pitchFamily="18" charset="0"/>
                      </a:rPr>
                      <m:t>)</m:t>
                    </m:r>
                    <m:r>
                      <a:rPr lang="en-US" sz="1800" b="1" i="1">
                        <a:latin typeface="Cambria Math" panose="02040503050406030204" pitchFamily="18" charset="0"/>
                      </a:rPr>
                      <m:t>= </m:t>
                    </m:r>
                    <m:f>
                      <m:fPr>
                        <m:ctrlPr>
                          <a:rPr lang="en-US" sz="1800" b="1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1800" b="1" i="1">
                            <a:latin typeface="Cambria Math" panose="02040503050406030204" pitchFamily="18" charset="0"/>
                          </a:rPr>
                          <m:t>𝒄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1800" b="1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sz="1800" b="1" i="1">
                                <a:latin typeface="Cambria Math" panose="02040503050406030204" pitchFamily="18" charset="0"/>
                              </a:rPr>
                              <m:t>𝒅𝒊𝒆𝒍𝒆𝒄𝒕𝒓𝒊𝒄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18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id="{7B061B2C-45D0-5767-1EF1-30B89FF6BF2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3413" y="3703791"/>
                <a:ext cx="4877470" cy="473912"/>
              </a:xfrm>
              <a:prstGeom prst="rect">
                <a:avLst/>
              </a:prstGeom>
              <a:blipFill>
                <a:blip r:embed="rId5"/>
                <a:stretch>
                  <a:fillRect l="-1039" b="-52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E9DE788A-65E6-A987-10C1-8868428141FF}"/>
              </a:ext>
            </a:extLst>
          </p:cNvPr>
          <p:cNvSpPr txBox="1"/>
          <p:nvPr/>
        </p:nvSpPr>
        <p:spPr>
          <a:xfrm>
            <a:off x="103742" y="4671977"/>
            <a:ext cx="774311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Quick Question : </a:t>
            </a:r>
            <a:r>
              <a:rPr lang="en-US" sz="1600" dirty="0"/>
              <a:t>How much slower does a GPR wave travel in water than in air? </a:t>
            </a:r>
            <a:r>
              <a:rPr lang="en-US" sz="1600" b="1" dirty="0"/>
              <a:t>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47C0BD6-6E24-9DEE-3510-B4D95565A82C}"/>
                  </a:ext>
                </a:extLst>
              </p:cNvPr>
              <p:cNvSpPr txBox="1"/>
              <p:nvPr/>
            </p:nvSpPr>
            <p:spPr>
              <a:xfrm>
                <a:off x="820223" y="5118123"/>
                <a:ext cx="2387644" cy="41036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:r>
                  <a:rPr lang="en-US" dirty="0"/>
                  <a:t>AIR: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0">
                        <a:latin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0">
                            <a:latin typeface="Cambria Math" panose="02040503050406030204" pitchFamily="18" charset="0"/>
                          </a:rPr>
                          <m:t>0.30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rad>
                      </m:den>
                    </m:f>
                    <m:r>
                      <a:rPr lang="en-US" i="0">
                        <a:latin typeface="Cambria Math" panose="02040503050406030204" pitchFamily="18" charset="0"/>
                      </a:rPr>
                      <m:t>=0.30</m:t>
                    </m:r>
                    <m:r>
                      <m:rPr>
                        <m:nor/>
                      </m:rPr>
                      <a:rPr lang="en-US" b="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b="0" i="1">
                        <a:latin typeface="Cambria Math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b="0" i="1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nor/>
                      </m:rPr>
                      <a:rPr lang="en-US" b="0" i="1">
                        <a:latin typeface="Cambria Math" panose="02040503050406030204" pitchFamily="18" charset="0"/>
                      </a:rPr>
                      <m:t>ns</m:t>
                    </m:r>
                  </m:oMath>
                </a14:m>
                <a:endParaRPr lang="en-US" b="0" dirty="0"/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id="{F47C0BD6-6E24-9DEE-3510-B4D95565A8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0223" y="5118123"/>
                <a:ext cx="2387644" cy="410369"/>
              </a:xfrm>
              <a:prstGeom prst="rect">
                <a:avLst/>
              </a:prstGeom>
              <a:blipFill>
                <a:blip r:embed="rId6"/>
                <a:stretch>
                  <a:fillRect l="-105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237DB6B-ECF8-B748-CF01-C8C5ED28C3A2}"/>
                  </a:ext>
                </a:extLst>
              </p:cNvPr>
              <p:cNvSpPr txBox="1"/>
              <p:nvPr/>
            </p:nvSpPr>
            <p:spPr>
              <a:xfrm>
                <a:off x="4282571" y="5128629"/>
                <a:ext cx="2879406" cy="41088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:r>
                  <a:rPr lang="en-US" dirty="0"/>
                  <a:t>WATER: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𝑣</m:t>
                    </m:r>
                    <m:r>
                      <a:rPr lang="en-US" i="0">
                        <a:latin typeface="Cambria Math" panose="02040503050406030204" pitchFamily="18" charset="0"/>
                      </a:rPr>
                      <m:t>≈</m:t>
                    </m:r>
                    <m:f>
                      <m:f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0">
                            <a:latin typeface="Cambria Math" panose="02040503050406030204" pitchFamily="18" charset="0"/>
                          </a:rPr>
                          <m:t>0.30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US" i="0">
                                <a:latin typeface="Cambria Math" panose="02040503050406030204" pitchFamily="18" charset="0"/>
                              </a:rPr>
                              <m:t>8</m:t>
                            </m:r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e>
                        </m:rad>
                      </m:den>
                    </m:f>
                    <m:r>
                      <a:rPr lang="en-US" i="0">
                        <a:latin typeface="Cambria Math" panose="02040503050406030204" pitchFamily="18" charset="0"/>
                      </a:rPr>
                      <m:t>≈0.033</m:t>
                    </m:r>
                    <m:r>
                      <m:rPr>
                        <m:nor/>
                      </m:rPr>
                      <a:rPr lang="en-US" b="0" i="1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nor/>
                      </m:rPr>
                      <a:rPr lang="en-US" b="0" i="1">
                        <a:latin typeface="Cambria Math" panose="02040503050406030204" pitchFamily="18" charset="0"/>
                      </a:rPr>
                      <m:t>m</m:t>
                    </m:r>
                    <m:r>
                      <m:rPr>
                        <m:nor/>
                      </m:rPr>
                      <a:rPr lang="en-US" b="0" i="1">
                        <a:latin typeface="Cambria Math" panose="02040503050406030204" pitchFamily="18" charset="0"/>
                      </a:rPr>
                      <m:t>/</m:t>
                    </m:r>
                    <m:r>
                      <m:rPr>
                        <m:nor/>
                      </m:rPr>
                      <a:rPr lang="en-US" b="0" i="1">
                        <a:latin typeface="Cambria Math" panose="02040503050406030204" pitchFamily="18" charset="0"/>
                      </a:rPr>
                      <m:t>ns</m:t>
                    </m:r>
                  </m:oMath>
                </a14:m>
                <a:endParaRPr lang="en-US" b="0" dirty="0"/>
              </a:p>
            </p:txBody>
          </p:sp>
        </mc:Choice>
        <mc:Fallback xmlns=""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4237DB6B-ECF8-B748-CF01-C8C5ED28C3A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282571" y="5128629"/>
                <a:ext cx="2879406" cy="410882"/>
              </a:xfrm>
              <a:prstGeom prst="rect">
                <a:avLst/>
              </a:prstGeom>
              <a:blipFill>
                <a:blip r:embed="rId7"/>
                <a:stretch>
                  <a:fillRect l="-8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0E6E2B7-C1BB-1024-D77B-C6797E8F92F4}"/>
                  </a:ext>
                </a:extLst>
              </p:cNvPr>
              <p:cNvSpPr txBox="1"/>
              <p:nvPr/>
            </p:nvSpPr>
            <p:spPr>
              <a:xfrm>
                <a:off x="148982" y="4266025"/>
                <a:ext cx="6117770" cy="30777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dirty="0">
                    <a:solidFill>
                      <a:schemeClr val="dk1"/>
                    </a:solidFill>
                    <a:latin typeface="Arial" panose="020B0604020202020204" pitchFamily="34" charset="0"/>
                    <a:ea typeface="Syne"/>
                    <a:cs typeface="Arial" panose="020B0604020202020204" pitchFamily="34" charset="0"/>
                    <a:sym typeface="Syne"/>
                  </a:rPr>
                  <a:t>Where c is the speed of light (</a:t>
                </a:r>
                <a14:m>
                  <m:oMath xmlns:m="http://schemas.openxmlformats.org/officeDocument/2006/math">
                    <m:r>
                      <a:rPr lang="en-US" dirty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sym typeface="Syne"/>
                      </a:rPr>
                      <m:t>3</m:t>
                    </m:r>
                    <m:r>
                      <a:rPr lang="en-US" i="0" dirty="0">
                        <a:solidFill>
                          <a:schemeClr val="dk1"/>
                        </a:solidFill>
                        <a:latin typeface="Cambria Math" panose="02040503050406030204" pitchFamily="18" charset="0"/>
                        <a:sym typeface="Syne"/>
                      </a:rPr>
                      <m:t>×</m:t>
                    </m:r>
                    <m:sSup>
                      <m:sSupPr>
                        <m:ctrlPr>
                          <a:rPr lang="ar-AE" i="1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Syne"/>
                          </a:rPr>
                        </m:ctrlPr>
                      </m:sSupPr>
                      <m:e>
                        <m:r>
                          <a:rPr lang="ar-AE" i="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Syne"/>
                          </a:rPr>
                          <m:t>10</m:t>
                        </m:r>
                      </m:e>
                      <m:sup>
                        <m:r>
                          <a:rPr lang="ar-AE" i="0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Syne"/>
                          </a:rPr>
                          <m:t>8</m:t>
                        </m:r>
                      </m:sup>
                    </m:sSup>
                    <m:r>
                      <a:rPr lang="ar-AE" b="0" i="1" dirty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sym typeface="Syne"/>
                      </a:rPr>
                      <m:t> </m:t>
                    </m:r>
                    <m:f>
                      <m:fPr>
                        <m:type m:val="lin"/>
                        <m:ctrlPr>
                          <a:rPr lang="ar-AE" i="1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Syne"/>
                          </a:rPr>
                        </m:ctrlPr>
                      </m:fPr>
                      <m:num>
                        <m:r>
                          <a:rPr lang="ar-AE" i="1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Syne"/>
                          </a:rPr>
                          <m:t>𝑚</m:t>
                        </m:r>
                      </m:num>
                      <m:den>
                        <m:r>
                          <a:rPr lang="ar-AE" i="1" dirty="0">
                            <a:solidFill>
                              <a:schemeClr val="dk1"/>
                            </a:solidFill>
                            <a:latin typeface="Cambria Math" panose="02040503050406030204" pitchFamily="18" charset="0"/>
                            <a:sym typeface="Syne"/>
                          </a:rPr>
                          <m:t>𝑠</m:t>
                        </m:r>
                      </m:den>
                    </m:f>
                    <m:r>
                      <a:rPr lang="en-US" b="0" i="0" dirty="0" smtClean="0">
                        <a:solidFill>
                          <a:schemeClr val="dk1"/>
                        </a:solidFill>
                        <a:latin typeface="Cambria Math" panose="02040503050406030204" pitchFamily="18" charset="0"/>
                        <a:sym typeface="Syne"/>
                      </a:rPr>
                      <m:t>)</m:t>
                    </m:r>
                  </m:oMath>
                </a14:m>
                <a:endParaRPr lang="ar-AE" dirty="0">
                  <a:solidFill>
                    <a:schemeClr val="dk1"/>
                  </a:solidFill>
                  <a:latin typeface="Arial" panose="020B0604020202020204" pitchFamily="34" charset="0"/>
                  <a:ea typeface="Syne"/>
                  <a:cs typeface="Arial" panose="020B0604020202020204" pitchFamily="34" charset="0"/>
                  <a:sym typeface="Syne"/>
                </a:endParaRP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70E6E2B7-C1BB-1024-D77B-C6797E8F92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8982" y="4266025"/>
                <a:ext cx="6117770" cy="307777"/>
              </a:xfrm>
              <a:prstGeom prst="rect">
                <a:avLst/>
              </a:prstGeom>
              <a:blipFill>
                <a:blip r:embed="rId8"/>
                <a:stretch>
                  <a:fillRect l="-207" t="-108333" b="-1791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BD91E58B-0836-9701-7B4A-A60149AA55AF}"/>
              </a:ext>
            </a:extLst>
          </p:cNvPr>
          <p:cNvSpPr txBox="1"/>
          <p:nvPr/>
        </p:nvSpPr>
        <p:spPr>
          <a:xfrm>
            <a:off x="2014045" y="5658886"/>
            <a:ext cx="7743116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dirty="0">
                <a:solidFill>
                  <a:schemeClr val="dk1"/>
                </a:solidFill>
                <a:latin typeface="Arial" panose="020B0604020202020204" pitchFamily="34" charset="0"/>
                <a:ea typeface="Syne"/>
                <a:cs typeface="Arial" panose="020B0604020202020204" pitchFamily="34" charset="0"/>
                <a:sym typeface="Syne"/>
              </a:rPr>
              <a:t>For reference, a ground velocity of 0.1 m/ns is </a:t>
            </a:r>
            <a:r>
              <a:rPr lang="en" b="1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ea typeface="Syne"/>
                <a:cs typeface="Arial" panose="020B0604020202020204" pitchFamily="34" charset="0"/>
                <a:sym typeface="Syne"/>
              </a:rPr>
              <a:t>223, 700, 000 miles per hour (mph)!</a:t>
            </a:r>
            <a:endParaRPr lang="en-US" b="1" dirty="0">
              <a:solidFill>
                <a:schemeClr val="accent6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 animBg="1"/>
      <p:bldP spid="8" grpId="0" animBg="1"/>
      <p:bldP spid="9" grpId="0" animBg="1"/>
      <p:bldP spid="29" grpId="0"/>
      <p:bldP spid="30" grpId="0"/>
      <p:bldP spid="31" grpId="0" animBg="1"/>
      <p:bldP spid="32" grpId="0" animBg="1"/>
      <p:bldP spid="33" grpId="0"/>
      <p:bldP spid="36" grpId="0"/>
      <p:bldP spid="38" grpId="0"/>
      <p:bldP spid="40" grpId="0"/>
      <p:bldP spid="42" grpId="0"/>
      <p:bldP spid="4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7081957-A6F2-B2B3-90DA-C9F1D94468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0628" y="1186904"/>
            <a:ext cx="6073105" cy="313109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752E9B0-F7A3-2778-EA90-6655699EBC96}"/>
              </a:ext>
            </a:extLst>
          </p:cNvPr>
          <p:cNvSpPr txBox="1"/>
          <p:nvPr/>
        </p:nvSpPr>
        <p:spPr>
          <a:xfrm>
            <a:off x="4702629" y="348343"/>
            <a:ext cx="39624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Anatomy of GPR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A821748-2A1F-1D97-9F51-457A8056834F}"/>
              </a:ext>
            </a:extLst>
          </p:cNvPr>
          <p:cNvSpPr txBox="1"/>
          <p:nvPr/>
        </p:nvSpPr>
        <p:spPr>
          <a:xfrm>
            <a:off x="3276600" y="4653784"/>
            <a:ext cx="49312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Adopted from : gp-radar.com/manuals/ground-penetrating-radar-dielectrics</a:t>
            </a:r>
          </a:p>
        </p:txBody>
      </p:sp>
      <p:pic>
        <p:nvPicPr>
          <p:cNvPr id="9" name="Picture 8" descr="Depth Variance – Underground ">
            <a:extLst>
              <a:ext uri="{FF2B5EF4-FFF2-40B4-BE49-F238E27FC236}">
                <a16:creationId xmlns:a16="http://schemas.microsoft.com/office/drawing/2014/main" id="{6F4667DB-1955-4358-DEE0-A567FA89529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49069" y="1529322"/>
            <a:ext cx="4742244" cy="26667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5588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0" name="Rectangle 139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4" name="Google Shape;124;p2" descr="Student pushing GPR cart around a sinkhole collapse in Land O Lakes, FL."/>
          <p:cNvPicPr preferRelativeResize="0"/>
          <p:nvPr/>
        </p:nvPicPr>
        <p:blipFill rotWithShape="1">
          <a:blip r:embed="rId3"/>
          <a:srcRect t="20231" r="9089" b="7666"/>
          <a:stretch>
            <a:fillRect/>
          </a:stretch>
        </p:blipFill>
        <p:spPr>
          <a:xfrm>
            <a:off x="3612092" y="10"/>
            <a:ext cx="8668512" cy="6857990"/>
          </a:xfrm>
          <a:prstGeom prst="rect">
            <a:avLst/>
          </a:prstGeom>
          <a:noFill/>
        </p:spPr>
      </p:pic>
      <p:sp>
        <p:nvSpPr>
          <p:cNvPr id="142" name="Rectangle 141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756601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2" name="Google Shape;122;p2"/>
          <p:cNvSpPr txBox="1">
            <a:spLocks noGrp="1"/>
          </p:cNvSpPr>
          <p:nvPr>
            <p:ph type="title"/>
          </p:nvPr>
        </p:nvSpPr>
        <p:spPr>
          <a:xfrm>
            <a:off x="560337" y="1028987"/>
            <a:ext cx="4023360" cy="778063"/>
          </a:xfrm>
          <a:prstGeom prst="rect">
            <a:avLst/>
          </a:prstGeom>
        </p:spPr>
        <p:txBody>
          <a:bodyPr spcFirstLastPara="1" vert="horz" lIns="91440" tIns="45720" rIns="91440" bIns="45720" rtlCol="0" anchor="b" anchorCtr="0">
            <a:normAutofit fontScale="90000"/>
          </a:bodyPr>
          <a:lstStyle/>
          <a:p>
            <a:pPr marL="0" lvl="0" indent="0">
              <a:spcBef>
                <a:spcPct val="0"/>
              </a:spcBef>
              <a:spcAft>
                <a:spcPts val="0"/>
              </a:spcAft>
              <a:buClr>
                <a:schemeClr val="dk1"/>
              </a:buClr>
              <a:buSzPts val="3600"/>
            </a:pPr>
            <a:r>
              <a:rPr lang="en-US" sz="4800" kern="1200" dirty="0">
                <a:solidFill>
                  <a:srgbClr val="002060"/>
                </a:solidFill>
                <a:latin typeface="+mj-lt"/>
                <a:ea typeface="+mj-ea"/>
                <a:cs typeface="+mj-cs"/>
                <a:sym typeface="Arial"/>
              </a:rPr>
              <a:t>Webinar Goals</a:t>
            </a: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46" name="Rectangle 145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3" name="Google Shape;123;p2"/>
          <p:cNvSpPr txBox="1">
            <a:spLocks noGrp="1"/>
          </p:cNvSpPr>
          <p:nvPr>
            <p:ph type="subTitle" idx="1"/>
          </p:nvPr>
        </p:nvSpPr>
        <p:spPr>
          <a:xfrm>
            <a:off x="-88604" y="1514657"/>
            <a:ext cx="7023806" cy="43143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25" tIns="121900" rIns="121900" bIns="121900" anchor="t" anchorCtr="0">
            <a:noAutofit/>
          </a:bodyPr>
          <a:lstStyle/>
          <a:p>
            <a:pPr marL="342900" lvl="0" indent="-25400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US" dirty="0">
              <a:latin typeface="Arial"/>
              <a:ea typeface="Arial"/>
              <a:cs typeface="Arial"/>
              <a:sym typeface="Arial"/>
            </a:endParaRPr>
          </a:p>
          <a:p>
            <a:pPr indent="-457200">
              <a:lnSpc>
                <a:spcPct val="115000"/>
              </a:lnSpc>
              <a:spcAft>
                <a:spcPts val="600"/>
              </a:spcAft>
              <a:buFont typeface="Wingdings" pitchFamily="2" charset="2"/>
              <a:buChar char="ü"/>
            </a:pPr>
            <a:r>
              <a:rPr lang="en" dirty="0">
                <a:latin typeface="Arial"/>
                <a:ea typeface="Arial"/>
                <a:cs typeface="Arial"/>
                <a:sym typeface="Arial"/>
              </a:rPr>
              <a:t>Typical geoscience (and commercial) applications</a:t>
            </a:r>
          </a:p>
          <a:p>
            <a:pPr lvl="0" indent="-45720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400"/>
              <a:buFont typeface="Wingdings" pitchFamily="2" charset="2"/>
              <a:buChar char="ü"/>
            </a:pPr>
            <a:r>
              <a:rPr lang="en" dirty="0">
                <a:latin typeface="Arial"/>
                <a:ea typeface="Arial"/>
                <a:cs typeface="Arial"/>
                <a:sym typeface="Arial"/>
              </a:rPr>
              <a:t>How GPR works</a:t>
            </a:r>
            <a:endParaRPr lang="en-US" dirty="0">
              <a:latin typeface="Arial"/>
              <a:ea typeface="Arial"/>
              <a:cs typeface="Arial"/>
              <a:sym typeface="Arial"/>
            </a:endParaRPr>
          </a:p>
          <a:p>
            <a:pPr lvl="0" indent="-457200" algn="l" rtl="0">
              <a:lnSpc>
                <a:spcPct val="115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400"/>
              <a:buFont typeface="Wingdings" pitchFamily="2" charset="2"/>
              <a:buChar char="ü"/>
            </a:pPr>
            <a:r>
              <a:rPr lang="en" dirty="0">
                <a:latin typeface="Arial"/>
                <a:ea typeface="Arial"/>
                <a:cs typeface="Arial"/>
                <a:sym typeface="Arial"/>
              </a:rPr>
              <a:t>Survey design considerations</a:t>
            </a:r>
            <a:endParaRPr lang="en-US" dirty="0">
              <a:latin typeface="Arial"/>
              <a:ea typeface="Arial"/>
              <a:cs typeface="Arial"/>
              <a:sym typeface="Arial"/>
            </a:endParaRPr>
          </a:p>
          <a:p>
            <a:pPr marL="342900" lvl="0" indent="-254000" algn="l" rtl="0">
              <a:lnSpc>
                <a:spcPct val="9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400"/>
              <a:buFont typeface="Arial"/>
              <a:buNone/>
            </a:pPr>
            <a:endParaRPr lang="en-US" dirty="0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31" name="Google Shape;231;p15"/>
          <p:cNvGraphicFramePr/>
          <p:nvPr>
            <p:extLst>
              <p:ext uri="{D42A27DB-BD31-4B8C-83A1-F6EECF244321}">
                <p14:modId xmlns:p14="http://schemas.microsoft.com/office/powerpoint/2010/main" val="2491771072"/>
              </p:ext>
            </p:extLst>
          </p:nvPr>
        </p:nvGraphicFramePr>
        <p:xfrm>
          <a:off x="2068312" y="284540"/>
          <a:ext cx="8169100" cy="5605925"/>
        </p:xfrm>
        <a:graphic>
          <a:graphicData uri="http://schemas.openxmlformats.org/drawingml/2006/table">
            <a:tbl>
              <a:tblPr>
                <a:noFill/>
                <a:tableStyleId>{F2544D24-D037-416A-ABF4-33C08F074CB8}</a:tableStyleId>
              </a:tblPr>
              <a:tblGrid>
                <a:gridCol w="22783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89077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559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" sz="1700" b="1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Change in…</a:t>
                      </a:r>
                      <a:endParaRPr sz="120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25" marR="121925" marT="60975" marB="60975" anchor="ctr">
                    <a:lnL w="9525" cap="flat" cmpd="sng">
                      <a:solidFill>
                        <a:srgbClr val="C198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98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198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198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1985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Pts val="1700"/>
                        <a:buFont typeface="Arial"/>
                        <a:buNone/>
                      </a:pPr>
                      <a:r>
                        <a:rPr lang="en" sz="1700" b="1" u="none" strike="noStrike" cap="none">
                          <a:solidFill>
                            <a:srgbClr val="000000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Examples that cause GPR wave reflection</a:t>
                      </a:r>
                      <a:endParaRPr sz="1700" b="0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25" marR="121925" marT="60975" marB="60975" anchor="ctr">
                    <a:lnL w="9525" cap="flat" cmpd="sng">
                      <a:solidFill>
                        <a:srgbClr val="C198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98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198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198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C1985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592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Arial"/>
                        <a:buNone/>
                      </a:pPr>
                      <a:r>
                        <a:rPr lang="en" sz="170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porosity (amount of air-filled space)</a:t>
                      </a:r>
                      <a:endParaRPr sz="1700" b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25" marR="121925" marT="60975" marB="60975" anchor="ctr">
                    <a:lnL w="9525" cap="flat" cmpd="sng">
                      <a:solidFill>
                        <a:srgbClr val="C198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98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198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198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Arial"/>
                        <a:buNone/>
                      </a:pPr>
                      <a:r>
                        <a:rPr lang="en" sz="170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Boundary between:</a:t>
                      </a:r>
                      <a:endParaRPr sz="12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285750" marR="0" lvl="0" indent="-2540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300"/>
                        <a:buFont typeface="Arial"/>
                        <a:buChar char="•"/>
                      </a:pPr>
                      <a:r>
                        <a:rPr lang="en" sz="170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loose sand &amp; compacted sand</a:t>
                      </a:r>
                      <a:endParaRPr sz="12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285750" marR="0" lvl="0" indent="-2540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300"/>
                        <a:buFont typeface="Arial"/>
                        <a:buChar char="•"/>
                      </a:pPr>
                      <a:r>
                        <a:rPr lang="en" sz="170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sediment/rock &amp; an air-filled cavity</a:t>
                      </a:r>
                      <a:endParaRPr sz="12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285750" marR="0" lvl="0" indent="-2540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300"/>
                        <a:buFont typeface="Arial"/>
                        <a:buChar char="•"/>
                      </a:pPr>
                      <a:r>
                        <a:rPr lang="en" sz="170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sediment &amp; hard rock </a:t>
                      </a:r>
                      <a:endParaRPr sz="1700" b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25" marR="121925" marT="60975" marB="60975" anchor="ctr">
                    <a:lnL w="9525" cap="flat" cmpd="sng">
                      <a:solidFill>
                        <a:srgbClr val="C198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98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198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198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25900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Arial"/>
                        <a:buNone/>
                      </a:pPr>
                      <a:r>
                        <a:rPr lang="en" sz="170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water saturation</a:t>
                      </a:r>
                      <a:endParaRPr sz="1700" b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25" marR="121925" marT="60975" marB="60975" anchor="ctr">
                    <a:lnL w="9525" cap="flat" cmpd="sng">
                      <a:solidFill>
                        <a:srgbClr val="C198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98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198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198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285750" marR="0" lvl="0" indent="-2540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300"/>
                        <a:buFont typeface="Arial"/>
                        <a:buChar char="•"/>
                      </a:pPr>
                      <a:r>
                        <a:rPr lang="en" sz="170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Top of the water table</a:t>
                      </a:r>
                      <a:endParaRPr sz="12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285750" marR="0" lvl="0" indent="-2540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300"/>
                        <a:buFont typeface="Arial"/>
                        <a:buChar char="•"/>
                      </a:pPr>
                      <a:r>
                        <a:rPr lang="en" sz="170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Encountering organic material with a higher water content (i.e. tree roots or buried remains)</a:t>
                      </a:r>
                      <a:endParaRPr sz="1700" b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25" marR="121925" marT="60975" marB="60975" anchor="ctr">
                    <a:lnL w="9525" cap="flat" cmpd="sng">
                      <a:solidFill>
                        <a:srgbClr val="C198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98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198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198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44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Arial"/>
                        <a:buNone/>
                      </a:pPr>
                      <a:r>
                        <a:rPr lang="en" sz="170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composition</a:t>
                      </a:r>
                      <a:endParaRPr sz="1700" b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25" marR="121925" marT="60975" marB="60975" anchor="ctr">
                    <a:lnL w="9525" cap="flat" cmpd="sng">
                      <a:solidFill>
                        <a:srgbClr val="C198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98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198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198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Arial"/>
                        <a:buNone/>
                      </a:pPr>
                      <a:r>
                        <a:rPr lang="en" sz="170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Boundary between:</a:t>
                      </a:r>
                      <a:endParaRPr sz="12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285750" marR="0" lvl="0" indent="-2540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300"/>
                        <a:buFont typeface="Arial"/>
                        <a:buChar char="•"/>
                      </a:pPr>
                      <a:r>
                        <a:rPr lang="en" sz="170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sandstone and siltstone</a:t>
                      </a:r>
                      <a:endParaRPr sz="12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285750" marR="0" lvl="0" indent="-2540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300"/>
                        <a:buFont typeface="Arial"/>
                        <a:buChar char="•"/>
                      </a:pPr>
                      <a:r>
                        <a:rPr lang="en" sz="170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rock layers or rock bodies</a:t>
                      </a:r>
                      <a:endParaRPr sz="1700" b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25" marR="121925" marT="60975" marB="60975" anchor="ctr">
                    <a:lnL w="9525" cap="flat" cmpd="sng">
                      <a:solidFill>
                        <a:srgbClr val="C198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98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198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198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73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Arial"/>
                        <a:buNone/>
                      </a:pPr>
                      <a:r>
                        <a:rPr lang="en" sz="170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clay content</a:t>
                      </a:r>
                      <a:endParaRPr sz="1700" b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25" marR="121925" marT="60975" marB="60975" anchor="ctr">
                    <a:lnL w="9525" cap="flat" cmpd="sng">
                      <a:solidFill>
                        <a:srgbClr val="C198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98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198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198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Arial"/>
                        <a:buNone/>
                      </a:pPr>
                      <a:r>
                        <a:rPr lang="en" sz="170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Boundary between:</a:t>
                      </a:r>
                      <a:endParaRPr sz="12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  <a:p>
                      <a:pPr marL="285750" marR="0" lvl="0" indent="-25400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300"/>
                        <a:buFont typeface="Arial"/>
                        <a:buChar char="•"/>
                      </a:pPr>
                      <a:r>
                        <a:rPr lang="en" sz="170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sand/silt with little clay and clay-rich sediments</a:t>
                      </a:r>
                      <a:endParaRPr sz="1700" b="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25" marR="121925" marT="60975" marB="60975" anchor="ctr">
                    <a:lnL w="9525" cap="flat" cmpd="sng">
                      <a:solidFill>
                        <a:srgbClr val="C198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98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198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198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735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700"/>
                        <a:buFont typeface="Arial"/>
                        <a:buNone/>
                      </a:pPr>
                      <a:r>
                        <a:rPr lang="en" sz="1700" b="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iron content</a:t>
                      </a:r>
                      <a:endParaRPr sz="12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25" marR="121925" marT="60975" marB="60975" anchor="ctr">
                    <a:lnL w="9525" cap="flat" cmpd="sng">
                      <a:solidFill>
                        <a:srgbClr val="C198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98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198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198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800"/>
                        <a:buFont typeface="Arial"/>
                        <a:buNone/>
                      </a:pPr>
                      <a:r>
                        <a:rPr lang="en" sz="1700" b="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Encountering a metallic body (GPR waves do not penetrating metal so all of the energy reflects)</a:t>
                      </a:r>
                      <a:endParaRPr sz="120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25" marR="121925" marT="60975" marB="60975" anchor="ctr">
                    <a:lnL w="9525" cap="flat" cmpd="sng">
                      <a:solidFill>
                        <a:srgbClr val="C1985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C1985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C1985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C1985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232" name="Google Shape;232;p15"/>
          <p:cNvSpPr/>
          <p:nvPr/>
        </p:nvSpPr>
        <p:spPr>
          <a:xfrm>
            <a:off x="1389183" y="2473748"/>
            <a:ext cx="461575" cy="461137"/>
          </a:xfrm>
          <a:custGeom>
            <a:avLst/>
            <a:gdLst/>
            <a:ahLst/>
            <a:cxnLst/>
            <a:rect l="l" t="t" r="r" b="b"/>
            <a:pathLst>
              <a:path w="12225" h="11272" extrusionOk="0">
                <a:moveTo>
                  <a:pt x="2490" y="1190"/>
                </a:moveTo>
                <a:lnTo>
                  <a:pt x="4065" y="4372"/>
                </a:lnTo>
                <a:lnTo>
                  <a:pt x="4159" y="4624"/>
                </a:lnTo>
                <a:lnTo>
                  <a:pt x="3183" y="6577"/>
                </a:lnTo>
                <a:cubicBezTo>
                  <a:pt x="3151" y="6671"/>
                  <a:pt x="3120" y="6766"/>
                  <a:pt x="3057" y="6892"/>
                </a:cubicBezTo>
                <a:cubicBezTo>
                  <a:pt x="2868" y="6923"/>
                  <a:pt x="2679" y="6986"/>
                  <a:pt x="2490" y="6986"/>
                </a:cubicBezTo>
                <a:cubicBezTo>
                  <a:pt x="1482" y="6986"/>
                  <a:pt x="662" y="6199"/>
                  <a:pt x="662" y="5191"/>
                </a:cubicBezTo>
                <a:cubicBezTo>
                  <a:pt x="662" y="4939"/>
                  <a:pt x="757" y="4655"/>
                  <a:pt x="851" y="4372"/>
                </a:cubicBezTo>
                <a:cubicBezTo>
                  <a:pt x="851" y="4372"/>
                  <a:pt x="2269" y="1568"/>
                  <a:pt x="2490" y="1190"/>
                </a:cubicBezTo>
                <a:close/>
                <a:moveTo>
                  <a:pt x="9610" y="1190"/>
                </a:moveTo>
                <a:lnTo>
                  <a:pt x="11217" y="4372"/>
                </a:lnTo>
                <a:cubicBezTo>
                  <a:pt x="11343" y="4655"/>
                  <a:pt x="11406" y="4876"/>
                  <a:pt x="11406" y="5191"/>
                </a:cubicBezTo>
                <a:cubicBezTo>
                  <a:pt x="11406" y="6136"/>
                  <a:pt x="10618" y="6986"/>
                  <a:pt x="9610" y="6986"/>
                </a:cubicBezTo>
                <a:cubicBezTo>
                  <a:pt x="9421" y="6986"/>
                  <a:pt x="9200" y="6923"/>
                  <a:pt x="9011" y="6892"/>
                </a:cubicBezTo>
                <a:cubicBezTo>
                  <a:pt x="8980" y="6766"/>
                  <a:pt x="8948" y="6703"/>
                  <a:pt x="8885" y="6577"/>
                </a:cubicBezTo>
                <a:lnTo>
                  <a:pt x="7909" y="4624"/>
                </a:lnTo>
                <a:lnTo>
                  <a:pt x="8035" y="4372"/>
                </a:lnTo>
                <a:cubicBezTo>
                  <a:pt x="8035" y="4372"/>
                  <a:pt x="9452" y="1536"/>
                  <a:pt x="9610" y="1190"/>
                </a:cubicBezTo>
                <a:close/>
                <a:moveTo>
                  <a:pt x="6050" y="2387"/>
                </a:moveTo>
                <a:lnTo>
                  <a:pt x="8255" y="6892"/>
                </a:lnTo>
                <a:cubicBezTo>
                  <a:pt x="8476" y="7238"/>
                  <a:pt x="8539" y="7648"/>
                  <a:pt x="8539" y="8026"/>
                </a:cubicBezTo>
                <a:cubicBezTo>
                  <a:pt x="8539" y="9412"/>
                  <a:pt x="7436" y="10515"/>
                  <a:pt x="6050" y="10515"/>
                </a:cubicBezTo>
                <a:cubicBezTo>
                  <a:pt x="4695" y="10515"/>
                  <a:pt x="3592" y="9412"/>
                  <a:pt x="3592" y="8026"/>
                </a:cubicBezTo>
                <a:cubicBezTo>
                  <a:pt x="3592" y="7648"/>
                  <a:pt x="3655" y="7238"/>
                  <a:pt x="3844" y="6892"/>
                </a:cubicBezTo>
                <a:lnTo>
                  <a:pt x="6050" y="2387"/>
                </a:lnTo>
                <a:close/>
                <a:moveTo>
                  <a:pt x="2521" y="0"/>
                </a:moveTo>
                <a:cubicBezTo>
                  <a:pt x="2395" y="0"/>
                  <a:pt x="2269" y="71"/>
                  <a:pt x="2206" y="213"/>
                </a:cubicBezTo>
                <a:cubicBezTo>
                  <a:pt x="2112" y="307"/>
                  <a:pt x="284" y="4025"/>
                  <a:pt x="284" y="4025"/>
                </a:cubicBezTo>
                <a:cubicBezTo>
                  <a:pt x="64" y="4372"/>
                  <a:pt x="1" y="4781"/>
                  <a:pt x="1" y="5159"/>
                </a:cubicBezTo>
                <a:cubicBezTo>
                  <a:pt x="1" y="5821"/>
                  <a:pt x="284" y="6451"/>
                  <a:pt x="757" y="6923"/>
                </a:cubicBezTo>
                <a:cubicBezTo>
                  <a:pt x="1230" y="7396"/>
                  <a:pt x="1860" y="7680"/>
                  <a:pt x="2521" y="7680"/>
                </a:cubicBezTo>
                <a:cubicBezTo>
                  <a:pt x="2647" y="7680"/>
                  <a:pt x="2742" y="7680"/>
                  <a:pt x="2899" y="7648"/>
                </a:cubicBezTo>
                <a:lnTo>
                  <a:pt x="2899" y="7648"/>
                </a:lnTo>
                <a:cubicBezTo>
                  <a:pt x="2899" y="7774"/>
                  <a:pt x="2868" y="7932"/>
                  <a:pt x="2868" y="8026"/>
                </a:cubicBezTo>
                <a:cubicBezTo>
                  <a:pt x="2868" y="9822"/>
                  <a:pt x="4348" y="11271"/>
                  <a:pt x="6113" y="11271"/>
                </a:cubicBezTo>
                <a:cubicBezTo>
                  <a:pt x="7877" y="11271"/>
                  <a:pt x="9326" y="9822"/>
                  <a:pt x="9326" y="8026"/>
                </a:cubicBezTo>
                <a:cubicBezTo>
                  <a:pt x="9326" y="7932"/>
                  <a:pt x="9326" y="7774"/>
                  <a:pt x="9295" y="7648"/>
                </a:cubicBezTo>
                <a:cubicBezTo>
                  <a:pt x="9421" y="7648"/>
                  <a:pt x="9547" y="7680"/>
                  <a:pt x="9704" y="7680"/>
                </a:cubicBezTo>
                <a:cubicBezTo>
                  <a:pt x="11059" y="7680"/>
                  <a:pt x="12225" y="6577"/>
                  <a:pt x="12225" y="5191"/>
                </a:cubicBezTo>
                <a:cubicBezTo>
                  <a:pt x="12130" y="4750"/>
                  <a:pt x="12036" y="4372"/>
                  <a:pt x="11847" y="4025"/>
                </a:cubicBezTo>
                <a:lnTo>
                  <a:pt x="9925" y="213"/>
                </a:lnTo>
                <a:cubicBezTo>
                  <a:pt x="9862" y="71"/>
                  <a:pt x="9736" y="0"/>
                  <a:pt x="9610" y="0"/>
                </a:cubicBezTo>
                <a:cubicBezTo>
                  <a:pt x="9484" y="0"/>
                  <a:pt x="9358" y="71"/>
                  <a:pt x="9295" y="213"/>
                </a:cubicBezTo>
                <a:cubicBezTo>
                  <a:pt x="8948" y="906"/>
                  <a:pt x="7530" y="3773"/>
                  <a:pt x="7530" y="3773"/>
                </a:cubicBezTo>
                <a:lnTo>
                  <a:pt x="6365" y="1473"/>
                </a:lnTo>
                <a:cubicBezTo>
                  <a:pt x="6318" y="1331"/>
                  <a:pt x="6192" y="1260"/>
                  <a:pt x="6062" y="1260"/>
                </a:cubicBezTo>
                <a:cubicBezTo>
                  <a:pt x="5932" y="1260"/>
                  <a:pt x="5798" y="1331"/>
                  <a:pt x="5735" y="1473"/>
                </a:cubicBezTo>
                <a:lnTo>
                  <a:pt x="4601" y="3773"/>
                </a:lnTo>
                <a:lnTo>
                  <a:pt x="2836" y="213"/>
                </a:lnTo>
                <a:cubicBezTo>
                  <a:pt x="2773" y="71"/>
                  <a:pt x="2647" y="0"/>
                  <a:pt x="25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33" name="Google Shape;233;p15"/>
          <p:cNvGrpSpPr/>
          <p:nvPr/>
        </p:nvGrpSpPr>
        <p:grpSpPr>
          <a:xfrm>
            <a:off x="1359585" y="5224547"/>
            <a:ext cx="461567" cy="461133"/>
            <a:chOff x="3931750" y="3766050"/>
            <a:chExt cx="346175" cy="345850"/>
          </a:xfrm>
        </p:grpSpPr>
        <p:sp>
          <p:nvSpPr>
            <p:cNvPr id="234" name="Google Shape;234;p15"/>
            <p:cNvSpPr/>
            <p:nvPr/>
          </p:nvSpPr>
          <p:spPr>
            <a:xfrm>
              <a:off x="3931750" y="3805950"/>
              <a:ext cx="305950" cy="305950"/>
            </a:xfrm>
            <a:custGeom>
              <a:avLst/>
              <a:gdLst/>
              <a:ahLst/>
              <a:cxnLst/>
              <a:rect l="l" t="t" r="r" b="b"/>
              <a:pathLst>
                <a:path w="12238" h="12238" extrusionOk="0">
                  <a:moveTo>
                    <a:pt x="5152" y="1166"/>
                  </a:moveTo>
                  <a:lnTo>
                    <a:pt x="6119" y="2087"/>
                  </a:lnTo>
                  <a:lnTo>
                    <a:pt x="5245" y="2914"/>
                  </a:lnTo>
                  <a:lnTo>
                    <a:pt x="4325" y="1994"/>
                  </a:lnTo>
                  <a:lnTo>
                    <a:pt x="5152" y="1166"/>
                  </a:lnTo>
                  <a:close/>
                  <a:moveTo>
                    <a:pt x="10152" y="6166"/>
                  </a:moveTo>
                  <a:lnTo>
                    <a:pt x="11119" y="7087"/>
                  </a:lnTo>
                  <a:lnTo>
                    <a:pt x="10292" y="7914"/>
                  </a:lnTo>
                  <a:lnTo>
                    <a:pt x="9324" y="6993"/>
                  </a:lnTo>
                  <a:lnTo>
                    <a:pt x="10152" y="6166"/>
                  </a:lnTo>
                  <a:close/>
                  <a:moveTo>
                    <a:pt x="3742" y="2576"/>
                  </a:moveTo>
                  <a:lnTo>
                    <a:pt x="4709" y="3497"/>
                  </a:lnTo>
                  <a:lnTo>
                    <a:pt x="3008" y="5199"/>
                  </a:lnTo>
                  <a:cubicBezTo>
                    <a:pt x="2483" y="5735"/>
                    <a:pt x="2192" y="6457"/>
                    <a:pt x="2192" y="7238"/>
                  </a:cubicBezTo>
                  <a:cubicBezTo>
                    <a:pt x="2192" y="8019"/>
                    <a:pt x="2483" y="8695"/>
                    <a:pt x="3008" y="9278"/>
                  </a:cubicBezTo>
                  <a:cubicBezTo>
                    <a:pt x="3544" y="9814"/>
                    <a:pt x="4278" y="10105"/>
                    <a:pt x="5047" y="10105"/>
                  </a:cubicBezTo>
                  <a:cubicBezTo>
                    <a:pt x="5828" y="10105"/>
                    <a:pt x="6504" y="9814"/>
                    <a:pt x="7087" y="9278"/>
                  </a:cubicBezTo>
                  <a:lnTo>
                    <a:pt x="8742" y="7576"/>
                  </a:lnTo>
                  <a:lnTo>
                    <a:pt x="9709" y="8497"/>
                  </a:lnTo>
                  <a:lnTo>
                    <a:pt x="8019" y="10198"/>
                  </a:lnTo>
                  <a:cubicBezTo>
                    <a:pt x="7238" y="10979"/>
                    <a:pt x="6166" y="11410"/>
                    <a:pt x="5047" y="11410"/>
                  </a:cubicBezTo>
                  <a:cubicBezTo>
                    <a:pt x="3940" y="11410"/>
                    <a:pt x="2868" y="10979"/>
                    <a:pt x="2087" y="10198"/>
                  </a:cubicBezTo>
                  <a:cubicBezTo>
                    <a:pt x="1260" y="9417"/>
                    <a:pt x="828" y="8357"/>
                    <a:pt x="828" y="7238"/>
                  </a:cubicBezTo>
                  <a:cubicBezTo>
                    <a:pt x="828" y="6119"/>
                    <a:pt x="1260" y="5047"/>
                    <a:pt x="2087" y="4231"/>
                  </a:cubicBezTo>
                  <a:lnTo>
                    <a:pt x="3742" y="2576"/>
                  </a:lnTo>
                  <a:close/>
                  <a:moveTo>
                    <a:pt x="5152" y="1"/>
                  </a:moveTo>
                  <a:lnTo>
                    <a:pt x="1504" y="3695"/>
                  </a:lnTo>
                  <a:cubicBezTo>
                    <a:pt x="537" y="4616"/>
                    <a:pt x="1" y="5875"/>
                    <a:pt x="1" y="7238"/>
                  </a:cubicBezTo>
                  <a:cubicBezTo>
                    <a:pt x="1" y="8543"/>
                    <a:pt x="537" y="9814"/>
                    <a:pt x="1504" y="10781"/>
                  </a:cubicBezTo>
                  <a:cubicBezTo>
                    <a:pt x="2425" y="11702"/>
                    <a:pt x="3695" y="12238"/>
                    <a:pt x="5047" y="12238"/>
                  </a:cubicBezTo>
                  <a:cubicBezTo>
                    <a:pt x="6364" y="12238"/>
                    <a:pt x="7623" y="11702"/>
                    <a:pt x="8602" y="10781"/>
                  </a:cubicBezTo>
                  <a:lnTo>
                    <a:pt x="12238" y="7087"/>
                  </a:lnTo>
                  <a:lnTo>
                    <a:pt x="10152" y="5000"/>
                  </a:lnTo>
                  <a:lnTo>
                    <a:pt x="6504" y="8695"/>
                  </a:lnTo>
                  <a:cubicBezTo>
                    <a:pt x="6119" y="9079"/>
                    <a:pt x="5583" y="9278"/>
                    <a:pt x="5047" y="9278"/>
                  </a:cubicBezTo>
                  <a:cubicBezTo>
                    <a:pt x="4464" y="9278"/>
                    <a:pt x="3987" y="9079"/>
                    <a:pt x="3590" y="8695"/>
                  </a:cubicBezTo>
                  <a:cubicBezTo>
                    <a:pt x="3206" y="8310"/>
                    <a:pt x="2961" y="7774"/>
                    <a:pt x="2961" y="7238"/>
                  </a:cubicBezTo>
                  <a:cubicBezTo>
                    <a:pt x="2961" y="6655"/>
                    <a:pt x="3206" y="6166"/>
                    <a:pt x="3590" y="5781"/>
                  </a:cubicBezTo>
                  <a:lnTo>
                    <a:pt x="7238" y="2087"/>
                  </a:lnTo>
                  <a:lnTo>
                    <a:pt x="51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5" name="Google Shape;235;p15"/>
            <p:cNvSpPr/>
            <p:nvPr/>
          </p:nvSpPr>
          <p:spPr>
            <a:xfrm>
              <a:off x="4078600" y="3766050"/>
              <a:ext cx="46350" cy="46050"/>
            </a:xfrm>
            <a:custGeom>
              <a:avLst/>
              <a:gdLst/>
              <a:ahLst/>
              <a:cxnLst/>
              <a:rect l="l" t="t" r="r" b="b"/>
              <a:pathLst>
                <a:path w="1854" h="1842" extrusionOk="0">
                  <a:moveTo>
                    <a:pt x="1271" y="0"/>
                  </a:moveTo>
                  <a:lnTo>
                    <a:pt x="1" y="1305"/>
                  </a:lnTo>
                  <a:lnTo>
                    <a:pt x="537" y="1842"/>
                  </a:lnTo>
                  <a:lnTo>
                    <a:pt x="1854" y="583"/>
                  </a:lnTo>
                  <a:lnTo>
                    <a:pt x="127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6" name="Google Shape;236;p15"/>
            <p:cNvSpPr/>
            <p:nvPr/>
          </p:nvSpPr>
          <p:spPr>
            <a:xfrm>
              <a:off x="4106575" y="3795175"/>
              <a:ext cx="46050" cy="46050"/>
            </a:xfrm>
            <a:custGeom>
              <a:avLst/>
              <a:gdLst/>
              <a:ahLst/>
              <a:cxnLst/>
              <a:rect l="l" t="t" r="r" b="b"/>
              <a:pathLst>
                <a:path w="1842" h="1842" extrusionOk="0">
                  <a:moveTo>
                    <a:pt x="1259" y="1"/>
                  </a:moveTo>
                  <a:lnTo>
                    <a:pt x="0" y="1259"/>
                  </a:lnTo>
                  <a:lnTo>
                    <a:pt x="583" y="1842"/>
                  </a:lnTo>
                  <a:lnTo>
                    <a:pt x="1842" y="583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7" name="Google Shape;237;p15"/>
            <p:cNvSpPr/>
            <p:nvPr/>
          </p:nvSpPr>
          <p:spPr>
            <a:xfrm>
              <a:off x="4203600" y="3891025"/>
              <a:ext cx="46350" cy="46075"/>
            </a:xfrm>
            <a:custGeom>
              <a:avLst/>
              <a:gdLst/>
              <a:ahLst/>
              <a:cxnLst/>
              <a:rect l="l" t="t" r="r" b="b"/>
              <a:pathLst>
                <a:path w="1854" h="1843" extrusionOk="0">
                  <a:moveTo>
                    <a:pt x="1271" y="1"/>
                  </a:moveTo>
                  <a:lnTo>
                    <a:pt x="0" y="1306"/>
                  </a:lnTo>
                  <a:lnTo>
                    <a:pt x="583" y="1842"/>
                  </a:lnTo>
                  <a:lnTo>
                    <a:pt x="1853" y="584"/>
                  </a:lnTo>
                  <a:lnTo>
                    <a:pt x="12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38" name="Google Shape;238;p15"/>
            <p:cNvSpPr/>
            <p:nvPr/>
          </p:nvSpPr>
          <p:spPr>
            <a:xfrm>
              <a:off x="4231575" y="3920175"/>
              <a:ext cx="46350" cy="46050"/>
            </a:xfrm>
            <a:custGeom>
              <a:avLst/>
              <a:gdLst/>
              <a:ahLst/>
              <a:cxnLst/>
              <a:rect l="l" t="t" r="r" b="b"/>
              <a:pathLst>
                <a:path w="1854" h="1842" extrusionOk="0">
                  <a:moveTo>
                    <a:pt x="1270" y="0"/>
                  </a:moveTo>
                  <a:lnTo>
                    <a:pt x="0" y="1259"/>
                  </a:lnTo>
                  <a:lnTo>
                    <a:pt x="583" y="1842"/>
                  </a:lnTo>
                  <a:lnTo>
                    <a:pt x="1853" y="583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39" name="Google Shape;239;p15"/>
          <p:cNvGrpSpPr/>
          <p:nvPr/>
        </p:nvGrpSpPr>
        <p:grpSpPr>
          <a:xfrm>
            <a:off x="1366371" y="1296715"/>
            <a:ext cx="453000" cy="463100"/>
            <a:chOff x="3935550" y="3202550"/>
            <a:chExt cx="339750" cy="347325"/>
          </a:xfrm>
        </p:grpSpPr>
        <p:sp>
          <p:nvSpPr>
            <p:cNvPr id="240" name="Google Shape;240;p15"/>
            <p:cNvSpPr/>
            <p:nvPr/>
          </p:nvSpPr>
          <p:spPr>
            <a:xfrm>
              <a:off x="3935550" y="3202550"/>
              <a:ext cx="339750" cy="347325"/>
            </a:xfrm>
            <a:custGeom>
              <a:avLst/>
              <a:gdLst/>
              <a:ahLst/>
              <a:cxnLst/>
              <a:rect l="l" t="t" r="r" b="b"/>
              <a:pathLst>
                <a:path w="13590" h="13893" extrusionOk="0">
                  <a:moveTo>
                    <a:pt x="6795" y="980"/>
                  </a:moveTo>
                  <a:lnTo>
                    <a:pt x="9557" y="2577"/>
                  </a:lnTo>
                  <a:lnTo>
                    <a:pt x="9557" y="5781"/>
                  </a:lnTo>
                  <a:lnTo>
                    <a:pt x="6795" y="7390"/>
                  </a:lnTo>
                  <a:lnTo>
                    <a:pt x="3975" y="5781"/>
                  </a:lnTo>
                  <a:lnTo>
                    <a:pt x="3975" y="2577"/>
                  </a:lnTo>
                  <a:lnTo>
                    <a:pt x="6795" y="980"/>
                  </a:lnTo>
                  <a:close/>
                  <a:moveTo>
                    <a:pt x="3543" y="6516"/>
                  </a:moveTo>
                  <a:lnTo>
                    <a:pt x="6352" y="8112"/>
                  </a:lnTo>
                  <a:lnTo>
                    <a:pt x="6352" y="11317"/>
                  </a:lnTo>
                  <a:lnTo>
                    <a:pt x="3590" y="12925"/>
                  </a:lnTo>
                  <a:lnTo>
                    <a:pt x="770" y="11317"/>
                  </a:lnTo>
                  <a:lnTo>
                    <a:pt x="770" y="8112"/>
                  </a:lnTo>
                  <a:lnTo>
                    <a:pt x="3543" y="6516"/>
                  </a:lnTo>
                  <a:close/>
                  <a:moveTo>
                    <a:pt x="9953" y="6516"/>
                  </a:moveTo>
                  <a:lnTo>
                    <a:pt x="12762" y="8112"/>
                  </a:lnTo>
                  <a:lnTo>
                    <a:pt x="12762" y="11317"/>
                  </a:lnTo>
                  <a:lnTo>
                    <a:pt x="10000" y="12925"/>
                  </a:lnTo>
                  <a:lnTo>
                    <a:pt x="7179" y="11317"/>
                  </a:lnTo>
                  <a:lnTo>
                    <a:pt x="7179" y="8112"/>
                  </a:lnTo>
                  <a:lnTo>
                    <a:pt x="9953" y="6516"/>
                  </a:lnTo>
                  <a:close/>
                  <a:moveTo>
                    <a:pt x="6795" y="1"/>
                  </a:moveTo>
                  <a:lnTo>
                    <a:pt x="3205" y="2087"/>
                  </a:lnTo>
                  <a:lnTo>
                    <a:pt x="3205" y="5781"/>
                  </a:lnTo>
                  <a:lnTo>
                    <a:pt x="0" y="7623"/>
                  </a:lnTo>
                  <a:lnTo>
                    <a:pt x="0" y="11807"/>
                  </a:lnTo>
                  <a:lnTo>
                    <a:pt x="3590" y="13893"/>
                  </a:lnTo>
                  <a:lnTo>
                    <a:pt x="6795" y="12051"/>
                  </a:lnTo>
                  <a:lnTo>
                    <a:pt x="10000" y="13893"/>
                  </a:lnTo>
                  <a:lnTo>
                    <a:pt x="13589" y="11807"/>
                  </a:lnTo>
                  <a:lnTo>
                    <a:pt x="13589" y="7623"/>
                  </a:lnTo>
                  <a:lnTo>
                    <a:pt x="10384" y="5781"/>
                  </a:lnTo>
                  <a:lnTo>
                    <a:pt x="10384" y="2087"/>
                  </a:lnTo>
                  <a:lnTo>
                    <a:pt x="679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1" name="Google Shape;241;p15"/>
            <p:cNvSpPr/>
            <p:nvPr/>
          </p:nvSpPr>
          <p:spPr>
            <a:xfrm>
              <a:off x="4094325" y="3256175"/>
              <a:ext cx="20725" cy="31475"/>
            </a:xfrm>
            <a:custGeom>
              <a:avLst/>
              <a:gdLst/>
              <a:ahLst/>
              <a:cxnLst/>
              <a:rect l="l" t="t" r="r" b="b"/>
              <a:pathLst>
                <a:path w="829" h="1259" extrusionOk="0">
                  <a:moveTo>
                    <a:pt x="1" y="0"/>
                  </a:moveTo>
                  <a:lnTo>
                    <a:pt x="1" y="1259"/>
                  </a:lnTo>
                  <a:lnTo>
                    <a:pt x="828" y="1259"/>
                  </a:lnTo>
                  <a:lnTo>
                    <a:pt x="8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2" name="Google Shape;242;p15"/>
            <p:cNvSpPr/>
            <p:nvPr/>
          </p:nvSpPr>
          <p:spPr>
            <a:xfrm>
              <a:off x="4014225" y="3393100"/>
              <a:ext cx="20700" cy="32950"/>
            </a:xfrm>
            <a:custGeom>
              <a:avLst/>
              <a:gdLst/>
              <a:ahLst/>
              <a:cxnLst/>
              <a:rect l="l" t="t" r="r" b="b"/>
              <a:pathLst>
                <a:path w="828" h="1318" extrusionOk="0">
                  <a:moveTo>
                    <a:pt x="0" y="1"/>
                  </a:moveTo>
                  <a:lnTo>
                    <a:pt x="0" y="1318"/>
                  </a:lnTo>
                  <a:lnTo>
                    <a:pt x="828" y="1318"/>
                  </a:lnTo>
                  <a:lnTo>
                    <a:pt x="8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3" name="Google Shape;243;p15"/>
            <p:cNvSpPr/>
            <p:nvPr/>
          </p:nvSpPr>
          <p:spPr>
            <a:xfrm>
              <a:off x="4174450" y="3393100"/>
              <a:ext cx="20725" cy="32950"/>
            </a:xfrm>
            <a:custGeom>
              <a:avLst/>
              <a:gdLst/>
              <a:ahLst/>
              <a:cxnLst/>
              <a:rect l="l" t="t" r="r" b="b"/>
              <a:pathLst>
                <a:path w="829" h="1318" extrusionOk="0">
                  <a:moveTo>
                    <a:pt x="1" y="1"/>
                  </a:moveTo>
                  <a:lnTo>
                    <a:pt x="1" y="1318"/>
                  </a:lnTo>
                  <a:lnTo>
                    <a:pt x="828" y="1318"/>
                  </a:lnTo>
                  <a:lnTo>
                    <a:pt x="8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44" name="Google Shape;244;p15"/>
          <p:cNvGrpSpPr/>
          <p:nvPr/>
        </p:nvGrpSpPr>
        <p:grpSpPr>
          <a:xfrm>
            <a:off x="1382618" y="4362747"/>
            <a:ext cx="469133" cy="462067"/>
            <a:chOff x="4666275" y="3765825"/>
            <a:chExt cx="351850" cy="346550"/>
          </a:xfrm>
        </p:grpSpPr>
        <p:sp>
          <p:nvSpPr>
            <p:cNvPr id="245" name="Google Shape;245;p15"/>
            <p:cNvSpPr/>
            <p:nvPr/>
          </p:nvSpPr>
          <p:spPr>
            <a:xfrm>
              <a:off x="4846025" y="3915225"/>
              <a:ext cx="20425" cy="20700"/>
            </a:xfrm>
            <a:custGeom>
              <a:avLst/>
              <a:gdLst/>
              <a:ahLst/>
              <a:cxnLst/>
              <a:rect l="l" t="t" r="r" b="b"/>
              <a:pathLst>
                <a:path w="817" h="828" extrusionOk="0">
                  <a:moveTo>
                    <a:pt x="1" y="0"/>
                  </a:moveTo>
                  <a:lnTo>
                    <a:pt x="1" y="828"/>
                  </a:lnTo>
                  <a:lnTo>
                    <a:pt x="817" y="828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46" name="Google Shape;246;p15"/>
            <p:cNvSpPr/>
            <p:nvPr/>
          </p:nvSpPr>
          <p:spPr>
            <a:xfrm>
              <a:off x="4666275" y="3765825"/>
              <a:ext cx="351850" cy="346550"/>
            </a:xfrm>
            <a:custGeom>
              <a:avLst/>
              <a:gdLst/>
              <a:ahLst/>
              <a:cxnLst/>
              <a:rect l="l" t="t" r="r" b="b"/>
              <a:pathLst>
                <a:path w="14074" h="13862" extrusionOk="0">
                  <a:moveTo>
                    <a:pt x="12435" y="825"/>
                  </a:moveTo>
                  <a:cubicBezTo>
                    <a:pt x="12820" y="825"/>
                    <a:pt x="13158" y="1175"/>
                    <a:pt x="13158" y="1559"/>
                  </a:cubicBezTo>
                  <a:cubicBezTo>
                    <a:pt x="13158" y="1990"/>
                    <a:pt x="12820" y="2340"/>
                    <a:pt x="12435" y="2340"/>
                  </a:cubicBezTo>
                  <a:cubicBezTo>
                    <a:pt x="11992" y="2340"/>
                    <a:pt x="11654" y="1990"/>
                    <a:pt x="11654" y="1559"/>
                  </a:cubicBezTo>
                  <a:cubicBezTo>
                    <a:pt x="11654" y="1175"/>
                    <a:pt x="11992" y="825"/>
                    <a:pt x="12435" y="825"/>
                  </a:cubicBezTo>
                  <a:close/>
                  <a:moveTo>
                    <a:pt x="1702" y="5638"/>
                  </a:moveTo>
                  <a:cubicBezTo>
                    <a:pt x="2133" y="5638"/>
                    <a:pt x="2471" y="5976"/>
                    <a:pt x="2471" y="6361"/>
                  </a:cubicBezTo>
                  <a:cubicBezTo>
                    <a:pt x="2471" y="6804"/>
                    <a:pt x="2133" y="7142"/>
                    <a:pt x="1702" y="7142"/>
                  </a:cubicBezTo>
                  <a:cubicBezTo>
                    <a:pt x="1305" y="7142"/>
                    <a:pt x="968" y="6804"/>
                    <a:pt x="968" y="6361"/>
                  </a:cubicBezTo>
                  <a:cubicBezTo>
                    <a:pt x="968" y="5976"/>
                    <a:pt x="1305" y="5638"/>
                    <a:pt x="1702" y="5638"/>
                  </a:cubicBezTo>
                  <a:close/>
                  <a:moveTo>
                    <a:pt x="7622" y="4566"/>
                  </a:moveTo>
                  <a:cubicBezTo>
                    <a:pt x="8589" y="4566"/>
                    <a:pt x="9417" y="5393"/>
                    <a:pt x="9417" y="6361"/>
                  </a:cubicBezTo>
                  <a:cubicBezTo>
                    <a:pt x="9417" y="7386"/>
                    <a:pt x="8589" y="8214"/>
                    <a:pt x="7622" y="8214"/>
                  </a:cubicBezTo>
                  <a:cubicBezTo>
                    <a:pt x="6608" y="8214"/>
                    <a:pt x="5781" y="7386"/>
                    <a:pt x="5781" y="6361"/>
                  </a:cubicBezTo>
                  <a:cubicBezTo>
                    <a:pt x="5781" y="5393"/>
                    <a:pt x="6608" y="4566"/>
                    <a:pt x="7622" y="4566"/>
                  </a:cubicBezTo>
                  <a:close/>
                  <a:moveTo>
                    <a:pt x="7622" y="11512"/>
                  </a:moveTo>
                  <a:cubicBezTo>
                    <a:pt x="8007" y="11512"/>
                    <a:pt x="8356" y="11850"/>
                    <a:pt x="8356" y="12293"/>
                  </a:cubicBezTo>
                  <a:cubicBezTo>
                    <a:pt x="8356" y="12677"/>
                    <a:pt x="8007" y="13015"/>
                    <a:pt x="7622" y="13015"/>
                  </a:cubicBezTo>
                  <a:cubicBezTo>
                    <a:pt x="7191" y="13015"/>
                    <a:pt x="6841" y="12677"/>
                    <a:pt x="6841" y="12293"/>
                  </a:cubicBezTo>
                  <a:cubicBezTo>
                    <a:pt x="6841" y="11850"/>
                    <a:pt x="7191" y="11512"/>
                    <a:pt x="7622" y="11512"/>
                  </a:cubicBezTo>
                  <a:close/>
                  <a:moveTo>
                    <a:pt x="12410" y="0"/>
                  </a:moveTo>
                  <a:cubicBezTo>
                    <a:pt x="12353" y="0"/>
                    <a:pt x="12296" y="3"/>
                    <a:pt x="12237" y="9"/>
                  </a:cubicBezTo>
                  <a:cubicBezTo>
                    <a:pt x="11503" y="102"/>
                    <a:pt x="10978" y="639"/>
                    <a:pt x="10874" y="1361"/>
                  </a:cubicBezTo>
                  <a:cubicBezTo>
                    <a:pt x="10827" y="1699"/>
                    <a:pt x="10874" y="2049"/>
                    <a:pt x="11072" y="2340"/>
                  </a:cubicBezTo>
                  <a:lnTo>
                    <a:pt x="9172" y="4275"/>
                  </a:lnTo>
                  <a:cubicBezTo>
                    <a:pt x="8741" y="3937"/>
                    <a:pt x="8205" y="3739"/>
                    <a:pt x="7622" y="3739"/>
                  </a:cubicBezTo>
                  <a:cubicBezTo>
                    <a:pt x="6259" y="3739"/>
                    <a:pt x="5198" y="4717"/>
                    <a:pt x="5000" y="5976"/>
                  </a:cubicBezTo>
                  <a:lnTo>
                    <a:pt x="3205" y="5976"/>
                  </a:lnTo>
                  <a:cubicBezTo>
                    <a:pt x="3028" y="5331"/>
                    <a:pt x="2434" y="4835"/>
                    <a:pt x="1720" y="4835"/>
                  </a:cubicBezTo>
                  <a:cubicBezTo>
                    <a:pt x="1634" y="4835"/>
                    <a:pt x="1546" y="4842"/>
                    <a:pt x="1457" y="4857"/>
                  </a:cubicBezTo>
                  <a:cubicBezTo>
                    <a:pt x="781" y="4962"/>
                    <a:pt x="245" y="5487"/>
                    <a:pt x="140" y="6174"/>
                  </a:cubicBezTo>
                  <a:cubicBezTo>
                    <a:pt x="0" y="7142"/>
                    <a:pt x="781" y="7969"/>
                    <a:pt x="1702" y="7969"/>
                  </a:cubicBezTo>
                  <a:cubicBezTo>
                    <a:pt x="2424" y="7969"/>
                    <a:pt x="3054" y="7480"/>
                    <a:pt x="3205" y="6804"/>
                  </a:cubicBezTo>
                  <a:lnTo>
                    <a:pt x="5000" y="6804"/>
                  </a:lnTo>
                  <a:cubicBezTo>
                    <a:pt x="5151" y="7922"/>
                    <a:pt x="6072" y="8843"/>
                    <a:pt x="7191" y="8983"/>
                  </a:cubicBezTo>
                  <a:lnTo>
                    <a:pt x="7191" y="10789"/>
                  </a:lnTo>
                  <a:cubicBezTo>
                    <a:pt x="6457" y="10976"/>
                    <a:pt x="5921" y="11710"/>
                    <a:pt x="6072" y="12537"/>
                  </a:cubicBezTo>
                  <a:cubicBezTo>
                    <a:pt x="6165" y="13213"/>
                    <a:pt x="6701" y="13749"/>
                    <a:pt x="7377" y="13843"/>
                  </a:cubicBezTo>
                  <a:cubicBezTo>
                    <a:pt x="7460" y="13855"/>
                    <a:pt x="7541" y="13862"/>
                    <a:pt x="7621" y="13862"/>
                  </a:cubicBezTo>
                  <a:cubicBezTo>
                    <a:pt x="8488" y="13862"/>
                    <a:pt x="9172" y="13136"/>
                    <a:pt x="9172" y="12293"/>
                  </a:cubicBezTo>
                  <a:cubicBezTo>
                    <a:pt x="9172" y="11559"/>
                    <a:pt x="8694" y="10976"/>
                    <a:pt x="8007" y="10789"/>
                  </a:cubicBezTo>
                  <a:lnTo>
                    <a:pt x="8007" y="8983"/>
                  </a:lnTo>
                  <a:cubicBezTo>
                    <a:pt x="9277" y="8796"/>
                    <a:pt x="10244" y="7724"/>
                    <a:pt x="10244" y="6419"/>
                  </a:cubicBezTo>
                  <a:cubicBezTo>
                    <a:pt x="10244" y="5836"/>
                    <a:pt x="10046" y="5254"/>
                    <a:pt x="9755" y="4811"/>
                  </a:cubicBezTo>
                  <a:lnTo>
                    <a:pt x="11654" y="2923"/>
                  </a:lnTo>
                  <a:cubicBezTo>
                    <a:pt x="11877" y="3065"/>
                    <a:pt x="12127" y="3126"/>
                    <a:pt x="12383" y="3126"/>
                  </a:cubicBezTo>
                  <a:cubicBezTo>
                    <a:pt x="12462" y="3126"/>
                    <a:pt x="12542" y="3120"/>
                    <a:pt x="12622" y="3109"/>
                  </a:cubicBezTo>
                  <a:cubicBezTo>
                    <a:pt x="13356" y="3016"/>
                    <a:pt x="13892" y="2480"/>
                    <a:pt x="13985" y="1757"/>
                  </a:cubicBezTo>
                  <a:cubicBezTo>
                    <a:pt x="14073" y="791"/>
                    <a:pt x="13343" y="0"/>
                    <a:pt x="12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47" name="Google Shape;247;p15"/>
          <p:cNvSpPr/>
          <p:nvPr/>
        </p:nvSpPr>
        <p:spPr>
          <a:xfrm>
            <a:off x="1397392" y="3501251"/>
            <a:ext cx="438633" cy="461567"/>
          </a:xfrm>
          <a:custGeom>
            <a:avLst/>
            <a:gdLst/>
            <a:ahLst/>
            <a:cxnLst/>
            <a:rect l="l" t="t" r="r" b="b"/>
            <a:pathLst>
              <a:path w="13159" h="13847" extrusionOk="0">
                <a:moveTo>
                  <a:pt x="5152" y="782"/>
                </a:moveTo>
                <a:lnTo>
                  <a:pt x="5152" y="2577"/>
                </a:lnTo>
                <a:lnTo>
                  <a:pt x="3788" y="2577"/>
                </a:lnTo>
                <a:lnTo>
                  <a:pt x="3788" y="782"/>
                </a:lnTo>
                <a:close/>
                <a:moveTo>
                  <a:pt x="9475" y="782"/>
                </a:moveTo>
                <a:lnTo>
                  <a:pt x="9475" y="2577"/>
                </a:lnTo>
                <a:lnTo>
                  <a:pt x="8112" y="2577"/>
                </a:lnTo>
                <a:lnTo>
                  <a:pt x="8112" y="782"/>
                </a:lnTo>
                <a:close/>
                <a:moveTo>
                  <a:pt x="9475" y="3404"/>
                </a:moveTo>
                <a:lnTo>
                  <a:pt x="9475" y="4709"/>
                </a:lnTo>
                <a:lnTo>
                  <a:pt x="8112" y="4709"/>
                </a:lnTo>
                <a:lnTo>
                  <a:pt x="8112" y="3404"/>
                </a:lnTo>
                <a:close/>
                <a:moveTo>
                  <a:pt x="5152" y="3357"/>
                </a:moveTo>
                <a:lnTo>
                  <a:pt x="5152" y="5828"/>
                </a:lnTo>
                <a:lnTo>
                  <a:pt x="3788" y="5828"/>
                </a:lnTo>
                <a:lnTo>
                  <a:pt x="3788" y="3357"/>
                </a:lnTo>
                <a:close/>
                <a:moveTo>
                  <a:pt x="5152" y="6656"/>
                </a:moveTo>
                <a:lnTo>
                  <a:pt x="5152" y="7961"/>
                </a:lnTo>
                <a:cubicBezTo>
                  <a:pt x="5152" y="8357"/>
                  <a:pt x="4814" y="8648"/>
                  <a:pt x="4417" y="8648"/>
                </a:cubicBezTo>
                <a:cubicBezTo>
                  <a:pt x="4079" y="8602"/>
                  <a:pt x="3788" y="8310"/>
                  <a:pt x="3788" y="7961"/>
                </a:cubicBezTo>
                <a:lnTo>
                  <a:pt x="3788" y="6656"/>
                </a:lnTo>
                <a:close/>
                <a:moveTo>
                  <a:pt x="9475" y="5537"/>
                </a:moveTo>
                <a:lnTo>
                  <a:pt x="9475" y="7961"/>
                </a:lnTo>
                <a:cubicBezTo>
                  <a:pt x="9475" y="8332"/>
                  <a:pt x="9178" y="8653"/>
                  <a:pt x="8814" y="8653"/>
                </a:cubicBezTo>
                <a:cubicBezTo>
                  <a:pt x="8790" y="8653"/>
                  <a:pt x="8766" y="8651"/>
                  <a:pt x="8741" y="8648"/>
                </a:cubicBezTo>
                <a:cubicBezTo>
                  <a:pt x="8403" y="8648"/>
                  <a:pt x="8112" y="8357"/>
                  <a:pt x="8112" y="7961"/>
                </a:cubicBezTo>
                <a:lnTo>
                  <a:pt x="8112" y="5537"/>
                </a:lnTo>
                <a:close/>
                <a:moveTo>
                  <a:pt x="11608" y="3404"/>
                </a:moveTo>
                <a:lnTo>
                  <a:pt x="11608" y="10874"/>
                </a:lnTo>
                <a:lnTo>
                  <a:pt x="1609" y="10874"/>
                </a:lnTo>
                <a:lnTo>
                  <a:pt x="1609" y="3404"/>
                </a:lnTo>
                <a:lnTo>
                  <a:pt x="2961" y="3404"/>
                </a:lnTo>
                <a:lnTo>
                  <a:pt x="2961" y="7961"/>
                </a:lnTo>
                <a:cubicBezTo>
                  <a:pt x="2961" y="8763"/>
                  <a:pt x="3651" y="9478"/>
                  <a:pt x="4447" y="9478"/>
                </a:cubicBezTo>
                <a:cubicBezTo>
                  <a:pt x="4472" y="9478"/>
                  <a:pt x="4497" y="9477"/>
                  <a:pt x="4522" y="9476"/>
                </a:cubicBezTo>
                <a:cubicBezTo>
                  <a:pt x="5350" y="9418"/>
                  <a:pt x="5932" y="8788"/>
                  <a:pt x="5932" y="7961"/>
                </a:cubicBezTo>
                <a:lnTo>
                  <a:pt x="5932" y="3404"/>
                </a:lnTo>
                <a:lnTo>
                  <a:pt x="7284" y="3404"/>
                </a:lnTo>
                <a:lnTo>
                  <a:pt x="7284" y="7961"/>
                </a:lnTo>
                <a:cubicBezTo>
                  <a:pt x="7284" y="8763"/>
                  <a:pt x="7975" y="9478"/>
                  <a:pt x="8814" y="9478"/>
                </a:cubicBezTo>
                <a:cubicBezTo>
                  <a:pt x="8840" y="9478"/>
                  <a:pt x="8866" y="9477"/>
                  <a:pt x="8893" y="9476"/>
                </a:cubicBezTo>
                <a:cubicBezTo>
                  <a:pt x="9662" y="9418"/>
                  <a:pt x="10303" y="8788"/>
                  <a:pt x="10303" y="7961"/>
                </a:cubicBezTo>
                <a:lnTo>
                  <a:pt x="10303" y="3404"/>
                </a:lnTo>
                <a:close/>
                <a:moveTo>
                  <a:pt x="11608" y="11655"/>
                </a:moveTo>
                <a:lnTo>
                  <a:pt x="11608" y="13019"/>
                </a:lnTo>
                <a:lnTo>
                  <a:pt x="1609" y="13019"/>
                </a:lnTo>
                <a:lnTo>
                  <a:pt x="1609" y="11655"/>
                </a:lnTo>
                <a:close/>
                <a:moveTo>
                  <a:pt x="2961" y="1"/>
                </a:moveTo>
                <a:lnTo>
                  <a:pt x="2961" y="2577"/>
                </a:lnTo>
                <a:lnTo>
                  <a:pt x="0" y="2577"/>
                </a:lnTo>
                <a:lnTo>
                  <a:pt x="0" y="3357"/>
                </a:lnTo>
                <a:lnTo>
                  <a:pt x="781" y="3357"/>
                </a:lnTo>
                <a:lnTo>
                  <a:pt x="781" y="13846"/>
                </a:lnTo>
                <a:lnTo>
                  <a:pt x="12436" y="13846"/>
                </a:lnTo>
                <a:lnTo>
                  <a:pt x="12436" y="3357"/>
                </a:lnTo>
                <a:lnTo>
                  <a:pt x="13158" y="3357"/>
                </a:lnTo>
                <a:lnTo>
                  <a:pt x="13158" y="2577"/>
                </a:lnTo>
                <a:lnTo>
                  <a:pt x="10303" y="2577"/>
                </a:lnTo>
                <a:lnTo>
                  <a:pt x="10303" y="1"/>
                </a:lnTo>
                <a:lnTo>
                  <a:pt x="7284" y="1"/>
                </a:lnTo>
                <a:lnTo>
                  <a:pt x="7284" y="2577"/>
                </a:lnTo>
                <a:lnTo>
                  <a:pt x="5932" y="2577"/>
                </a:lnTo>
                <a:lnTo>
                  <a:pt x="593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62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"/>
              <a:t>Porosity</a:t>
            </a:r>
            <a:endParaRPr/>
          </a:p>
        </p:txBody>
      </p:sp>
      <p:pic>
        <p:nvPicPr>
          <p:cNvPr id="253" name="Google Shape;253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932667" y="1333887"/>
            <a:ext cx="6027399" cy="2888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16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18001" y="1146232"/>
            <a:ext cx="5420468" cy="3076154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16"/>
          <p:cNvSpPr txBox="1"/>
          <p:nvPr/>
        </p:nvSpPr>
        <p:spPr>
          <a:xfrm>
            <a:off x="2364850" y="4222386"/>
            <a:ext cx="6027399" cy="16619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dirty="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Boundary between:</a:t>
            </a:r>
            <a:endParaRPr sz="2000" dirty="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3429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" sz="2000" dirty="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loose sand &amp; compacted sand</a:t>
            </a:r>
            <a:endParaRPr sz="2000" dirty="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3429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" sz="2000" dirty="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sediment/rock &amp; an air-filled cavity</a:t>
            </a:r>
            <a:endParaRPr sz="2000" dirty="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  <a:p>
            <a:pPr marL="3429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Ø"/>
            </a:pPr>
            <a:r>
              <a:rPr lang="en" sz="2000" dirty="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sediment &amp; hard rock </a:t>
            </a:r>
            <a:endParaRPr sz="2000" dirty="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256" name="Google Shape;256;p16"/>
          <p:cNvGrpSpPr/>
          <p:nvPr/>
        </p:nvGrpSpPr>
        <p:grpSpPr>
          <a:xfrm>
            <a:off x="4707405" y="524129"/>
            <a:ext cx="453000" cy="463100"/>
            <a:chOff x="3935550" y="3202550"/>
            <a:chExt cx="339750" cy="347325"/>
          </a:xfrm>
        </p:grpSpPr>
        <p:sp>
          <p:nvSpPr>
            <p:cNvPr id="257" name="Google Shape;257;p16"/>
            <p:cNvSpPr/>
            <p:nvPr/>
          </p:nvSpPr>
          <p:spPr>
            <a:xfrm>
              <a:off x="3935550" y="3202550"/>
              <a:ext cx="339750" cy="347325"/>
            </a:xfrm>
            <a:custGeom>
              <a:avLst/>
              <a:gdLst/>
              <a:ahLst/>
              <a:cxnLst/>
              <a:rect l="l" t="t" r="r" b="b"/>
              <a:pathLst>
                <a:path w="13590" h="13893" extrusionOk="0">
                  <a:moveTo>
                    <a:pt x="6795" y="980"/>
                  </a:moveTo>
                  <a:lnTo>
                    <a:pt x="9557" y="2577"/>
                  </a:lnTo>
                  <a:lnTo>
                    <a:pt x="9557" y="5781"/>
                  </a:lnTo>
                  <a:lnTo>
                    <a:pt x="6795" y="7390"/>
                  </a:lnTo>
                  <a:lnTo>
                    <a:pt x="3975" y="5781"/>
                  </a:lnTo>
                  <a:lnTo>
                    <a:pt x="3975" y="2577"/>
                  </a:lnTo>
                  <a:lnTo>
                    <a:pt x="6795" y="980"/>
                  </a:lnTo>
                  <a:close/>
                  <a:moveTo>
                    <a:pt x="3543" y="6516"/>
                  </a:moveTo>
                  <a:lnTo>
                    <a:pt x="6352" y="8112"/>
                  </a:lnTo>
                  <a:lnTo>
                    <a:pt x="6352" y="11317"/>
                  </a:lnTo>
                  <a:lnTo>
                    <a:pt x="3590" y="12925"/>
                  </a:lnTo>
                  <a:lnTo>
                    <a:pt x="770" y="11317"/>
                  </a:lnTo>
                  <a:lnTo>
                    <a:pt x="770" y="8112"/>
                  </a:lnTo>
                  <a:lnTo>
                    <a:pt x="3543" y="6516"/>
                  </a:lnTo>
                  <a:close/>
                  <a:moveTo>
                    <a:pt x="9953" y="6516"/>
                  </a:moveTo>
                  <a:lnTo>
                    <a:pt x="12762" y="8112"/>
                  </a:lnTo>
                  <a:lnTo>
                    <a:pt x="12762" y="11317"/>
                  </a:lnTo>
                  <a:lnTo>
                    <a:pt x="10000" y="12925"/>
                  </a:lnTo>
                  <a:lnTo>
                    <a:pt x="7179" y="11317"/>
                  </a:lnTo>
                  <a:lnTo>
                    <a:pt x="7179" y="8112"/>
                  </a:lnTo>
                  <a:lnTo>
                    <a:pt x="9953" y="6516"/>
                  </a:lnTo>
                  <a:close/>
                  <a:moveTo>
                    <a:pt x="6795" y="1"/>
                  </a:moveTo>
                  <a:lnTo>
                    <a:pt x="3205" y="2087"/>
                  </a:lnTo>
                  <a:lnTo>
                    <a:pt x="3205" y="5781"/>
                  </a:lnTo>
                  <a:lnTo>
                    <a:pt x="0" y="7623"/>
                  </a:lnTo>
                  <a:lnTo>
                    <a:pt x="0" y="11807"/>
                  </a:lnTo>
                  <a:lnTo>
                    <a:pt x="3590" y="13893"/>
                  </a:lnTo>
                  <a:lnTo>
                    <a:pt x="6795" y="12051"/>
                  </a:lnTo>
                  <a:lnTo>
                    <a:pt x="10000" y="13893"/>
                  </a:lnTo>
                  <a:lnTo>
                    <a:pt x="13589" y="11807"/>
                  </a:lnTo>
                  <a:lnTo>
                    <a:pt x="13589" y="7623"/>
                  </a:lnTo>
                  <a:lnTo>
                    <a:pt x="10384" y="5781"/>
                  </a:lnTo>
                  <a:lnTo>
                    <a:pt x="10384" y="2087"/>
                  </a:lnTo>
                  <a:lnTo>
                    <a:pt x="6795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8" name="Google Shape;258;p16"/>
            <p:cNvSpPr/>
            <p:nvPr/>
          </p:nvSpPr>
          <p:spPr>
            <a:xfrm>
              <a:off x="4094325" y="3256175"/>
              <a:ext cx="20725" cy="31475"/>
            </a:xfrm>
            <a:custGeom>
              <a:avLst/>
              <a:gdLst/>
              <a:ahLst/>
              <a:cxnLst/>
              <a:rect l="l" t="t" r="r" b="b"/>
              <a:pathLst>
                <a:path w="829" h="1259" extrusionOk="0">
                  <a:moveTo>
                    <a:pt x="1" y="0"/>
                  </a:moveTo>
                  <a:lnTo>
                    <a:pt x="1" y="1259"/>
                  </a:lnTo>
                  <a:lnTo>
                    <a:pt x="828" y="1259"/>
                  </a:lnTo>
                  <a:lnTo>
                    <a:pt x="828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59" name="Google Shape;259;p16"/>
            <p:cNvSpPr/>
            <p:nvPr/>
          </p:nvSpPr>
          <p:spPr>
            <a:xfrm>
              <a:off x="4014225" y="3393100"/>
              <a:ext cx="20700" cy="32950"/>
            </a:xfrm>
            <a:custGeom>
              <a:avLst/>
              <a:gdLst/>
              <a:ahLst/>
              <a:cxnLst/>
              <a:rect l="l" t="t" r="r" b="b"/>
              <a:pathLst>
                <a:path w="828" h="1318" extrusionOk="0">
                  <a:moveTo>
                    <a:pt x="0" y="1"/>
                  </a:moveTo>
                  <a:lnTo>
                    <a:pt x="0" y="1318"/>
                  </a:lnTo>
                  <a:lnTo>
                    <a:pt x="828" y="1318"/>
                  </a:lnTo>
                  <a:lnTo>
                    <a:pt x="8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60" name="Google Shape;260;p16"/>
            <p:cNvSpPr/>
            <p:nvPr/>
          </p:nvSpPr>
          <p:spPr>
            <a:xfrm>
              <a:off x="4174450" y="3393100"/>
              <a:ext cx="20725" cy="32950"/>
            </a:xfrm>
            <a:custGeom>
              <a:avLst/>
              <a:gdLst/>
              <a:ahLst/>
              <a:cxnLst/>
              <a:rect l="l" t="t" r="r" b="b"/>
              <a:pathLst>
                <a:path w="829" h="1318" extrusionOk="0">
                  <a:moveTo>
                    <a:pt x="1" y="1"/>
                  </a:moveTo>
                  <a:lnTo>
                    <a:pt x="1" y="1318"/>
                  </a:lnTo>
                  <a:lnTo>
                    <a:pt x="828" y="1318"/>
                  </a:lnTo>
                  <a:lnTo>
                    <a:pt x="82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62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Water Saturation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66" name="Google Shape;266;p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012265" y="1460304"/>
            <a:ext cx="4595299" cy="28023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67" name="Google Shape;267;p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63200" y="1460304"/>
            <a:ext cx="4230632" cy="2802334"/>
          </a:xfrm>
          <a:prstGeom prst="rect">
            <a:avLst/>
          </a:prstGeom>
          <a:noFill/>
          <a:ln>
            <a:noFill/>
          </a:ln>
        </p:spPr>
      </p:pic>
      <p:sp>
        <p:nvSpPr>
          <p:cNvPr id="268" name="Google Shape;268;p17"/>
          <p:cNvSpPr txBox="1"/>
          <p:nvPr/>
        </p:nvSpPr>
        <p:spPr>
          <a:xfrm>
            <a:off x="1363200" y="4459907"/>
            <a:ext cx="9465600" cy="15203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3429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Top of the water table (sometimes!)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Encountering organic material with a higher water content (i.e. tree roots or buried remains)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69" name="Google Shape;269;p17"/>
          <p:cNvSpPr/>
          <p:nvPr/>
        </p:nvSpPr>
        <p:spPr>
          <a:xfrm>
            <a:off x="3836139" y="526092"/>
            <a:ext cx="461575" cy="461137"/>
          </a:xfrm>
          <a:custGeom>
            <a:avLst/>
            <a:gdLst/>
            <a:ahLst/>
            <a:cxnLst/>
            <a:rect l="l" t="t" r="r" b="b"/>
            <a:pathLst>
              <a:path w="12225" h="11272" extrusionOk="0">
                <a:moveTo>
                  <a:pt x="2490" y="1190"/>
                </a:moveTo>
                <a:lnTo>
                  <a:pt x="4065" y="4372"/>
                </a:lnTo>
                <a:lnTo>
                  <a:pt x="4159" y="4624"/>
                </a:lnTo>
                <a:lnTo>
                  <a:pt x="3183" y="6577"/>
                </a:lnTo>
                <a:cubicBezTo>
                  <a:pt x="3151" y="6671"/>
                  <a:pt x="3120" y="6766"/>
                  <a:pt x="3057" y="6892"/>
                </a:cubicBezTo>
                <a:cubicBezTo>
                  <a:pt x="2868" y="6923"/>
                  <a:pt x="2679" y="6986"/>
                  <a:pt x="2490" y="6986"/>
                </a:cubicBezTo>
                <a:cubicBezTo>
                  <a:pt x="1482" y="6986"/>
                  <a:pt x="662" y="6199"/>
                  <a:pt x="662" y="5191"/>
                </a:cubicBezTo>
                <a:cubicBezTo>
                  <a:pt x="662" y="4939"/>
                  <a:pt x="757" y="4655"/>
                  <a:pt x="851" y="4372"/>
                </a:cubicBezTo>
                <a:cubicBezTo>
                  <a:pt x="851" y="4372"/>
                  <a:pt x="2269" y="1568"/>
                  <a:pt x="2490" y="1190"/>
                </a:cubicBezTo>
                <a:close/>
                <a:moveTo>
                  <a:pt x="9610" y="1190"/>
                </a:moveTo>
                <a:lnTo>
                  <a:pt x="11217" y="4372"/>
                </a:lnTo>
                <a:cubicBezTo>
                  <a:pt x="11343" y="4655"/>
                  <a:pt x="11406" y="4876"/>
                  <a:pt x="11406" y="5191"/>
                </a:cubicBezTo>
                <a:cubicBezTo>
                  <a:pt x="11406" y="6136"/>
                  <a:pt x="10618" y="6986"/>
                  <a:pt x="9610" y="6986"/>
                </a:cubicBezTo>
                <a:cubicBezTo>
                  <a:pt x="9421" y="6986"/>
                  <a:pt x="9200" y="6923"/>
                  <a:pt x="9011" y="6892"/>
                </a:cubicBezTo>
                <a:cubicBezTo>
                  <a:pt x="8980" y="6766"/>
                  <a:pt x="8948" y="6703"/>
                  <a:pt x="8885" y="6577"/>
                </a:cubicBezTo>
                <a:lnTo>
                  <a:pt x="7909" y="4624"/>
                </a:lnTo>
                <a:lnTo>
                  <a:pt x="8035" y="4372"/>
                </a:lnTo>
                <a:cubicBezTo>
                  <a:pt x="8035" y="4372"/>
                  <a:pt x="9452" y="1536"/>
                  <a:pt x="9610" y="1190"/>
                </a:cubicBezTo>
                <a:close/>
                <a:moveTo>
                  <a:pt x="6050" y="2387"/>
                </a:moveTo>
                <a:lnTo>
                  <a:pt x="8255" y="6892"/>
                </a:lnTo>
                <a:cubicBezTo>
                  <a:pt x="8476" y="7238"/>
                  <a:pt x="8539" y="7648"/>
                  <a:pt x="8539" y="8026"/>
                </a:cubicBezTo>
                <a:cubicBezTo>
                  <a:pt x="8539" y="9412"/>
                  <a:pt x="7436" y="10515"/>
                  <a:pt x="6050" y="10515"/>
                </a:cubicBezTo>
                <a:cubicBezTo>
                  <a:pt x="4695" y="10515"/>
                  <a:pt x="3592" y="9412"/>
                  <a:pt x="3592" y="8026"/>
                </a:cubicBezTo>
                <a:cubicBezTo>
                  <a:pt x="3592" y="7648"/>
                  <a:pt x="3655" y="7238"/>
                  <a:pt x="3844" y="6892"/>
                </a:cubicBezTo>
                <a:lnTo>
                  <a:pt x="6050" y="2387"/>
                </a:lnTo>
                <a:close/>
                <a:moveTo>
                  <a:pt x="2521" y="0"/>
                </a:moveTo>
                <a:cubicBezTo>
                  <a:pt x="2395" y="0"/>
                  <a:pt x="2269" y="71"/>
                  <a:pt x="2206" y="213"/>
                </a:cubicBezTo>
                <a:cubicBezTo>
                  <a:pt x="2112" y="307"/>
                  <a:pt x="284" y="4025"/>
                  <a:pt x="284" y="4025"/>
                </a:cubicBezTo>
                <a:cubicBezTo>
                  <a:pt x="64" y="4372"/>
                  <a:pt x="1" y="4781"/>
                  <a:pt x="1" y="5159"/>
                </a:cubicBezTo>
                <a:cubicBezTo>
                  <a:pt x="1" y="5821"/>
                  <a:pt x="284" y="6451"/>
                  <a:pt x="757" y="6923"/>
                </a:cubicBezTo>
                <a:cubicBezTo>
                  <a:pt x="1230" y="7396"/>
                  <a:pt x="1860" y="7680"/>
                  <a:pt x="2521" y="7680"/>
                </a:cubicBezTo>
                <a:cubicBezTo>
                  <a:pt x="2647" y="7680"/>
                  <a:pt x="2742" y="7680"/>
                  <a:pt x="2899" y="7648"/>
                </a:cubicBezTo>
                <a:lnTo>
                  <a:pt x="2899" y="7648"/>
                </a:lnTo>
                <a:cubicBezTo>
                  <a:pt x="2899" y="7774"/>
                  <a:pt x="2868" y="7932"/>
                  <a:pt x="2868" y="8026"/>
                </a:cubicBezTo>
                <a:cubicBezTo>
                  <a:pt x="2868" y="9822"/>
                  <a:pt x="4348" y="11271"/>
                  <a:pt x="6113" y="11271"/>
                </a:cubicBezTo>
                <a:cubicBezTo>
                  <a:pt x="7877" y="11271"/>
                  <a:pt x="9326" y="9822"/>
                  <a:pt x="9326" y="8026"/>
                </a:cubicBezTo>
                <a:cubicBezTo>
                  <a:pt x="9326" y="7932"/>
                  <a:pt x="9326" y="7774"/>
                  <a:pt x="9295" y="7648"/>
                </a:cubicBezTo>
                <a:cubicBezTo>
                  <a:pt x="9421" y="7648"/>
                  <a:pt x="9547" y="7680"/>
                  <a:pt x="9704" y="7680"/>
                </a:cubicBezTo>
                <a:cubicBezTo>
                  <a:pt x="11059" y="7680"/>
                  <a:pt x="12225" y="6577"/>
                  <a:pt x="12225" y="5191"/>
                </a:cubicBezTo>
                <a:cubicBezTo>
                  <a:pt x="12130" y="4750"/>
                  <a:pt x="12036" y="4372"/>
                  <a:pt x="11847" y="4025"/>
                </a:cubicBezTo>
                <a:lnTo>
                  <a:pt x="9925" y="213"/>
                </a:lnTo>
                <a:cubicBezTo>
                  <a:pt x="9862" y="71"/>
                  <a:pt x="9736" y="0"/>
                  <a:pt x="9610" y="0"/>
                </a:cubicBezTo>
                <a:cubicBezTo>
                  <a:pt x="9484" y="0"/>
                  <a:pt x="9358" y="71"/>
                  <a:pt x="9295" y="213"/>
                </a:cubicBezTo>
                <a:cubicBezTo>
                  <a:pt x="8948" y="906"/>
                  <a:pt x="7530" y="3773"/>
                  <a:pt x="7530" y="3773"/>
                </a:cubicBezTo>
                <a:lnTo>
                  <a:pt x="6365" y="1473"/>
                </a:lnTo>
                <a:cubicBezTo>
                  <a:pt x="6318" y="1331"/>
                  <a:pt x="6192" y="1260"/>
                  <a:pt x="6062" y="1260"/>
                </a:cubicBezTo>
                <a:cubicBezTo>
                  <a:pt x="5932" y="1260"/>
                  <a:pt x="5798" y="1331"/>
                  <a:pt x="5735" y="1473"/>
                </a:cubicBezTo>
                <a:lnTo>
                  <a:pt x="4601" y="3773"/>
                </a:lnTo>
                <a:lnTo>
                  <a:pt x="2836" y="213"/>
                </a:lnTo>
                <a:cubicBezTo>
                  <a:pt x="2773" y="71"/>
                  <a:pt x="2647" y="0"/>
                  <a:pt x="252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4" name="Google Shape;274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62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" dirty="0">
                <a:latin typeface="Arial"/>
                <a:ea typeface="Arial"/>
                <a:cs typeface="Arial"/>
                <a:sym typeface="Arial"/>
              </a:rPr>
              <a:t>Composition</a:t>
            </a: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5" name="Google Shape;275;p18"/>
          <p:cNvSpPr txBox="1"/>
          <p:nvPr/>
        </p:nvSpPr>
        <p:spPr>
          <a:xfrm>
            <a:off x="8376233" y="2645321"/>
            <a:ext cx="4145600" cy="17560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Boundary between:</a:t>
            </a:r>
            <a:endParaRPr sz="2133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n" sz="21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sandstone and siltstone</a:t>
            </a:r>
            <a:endParaRPr sz="2133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3429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itchFamily="2" charset="2"/>
              <a:buChar char="ü"/>
            </a:pPr>
            <a:r>
              <a:rPr lang="en" sz="21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rock layers or rock bodies</a:t>
            </a:r>
            <a:endParaRPr sz="2133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33" dirty="0">
              <a:solidFill>
                <a:schemeClr val="accent4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276" name="Google Shape;276;p1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82534" y="1174516"/>
            <a:ext cx="7893699" cy="4508968"/>
          </a:xfrm>
          <a:prstGeom prst="rect">
            <a:avLst/>
          </a:prstGeom>
          <a:noFill/>
          <a:ln>
            <a:noFill/>
          </a:ln>
        </p:spPr>
      </p:pic>
      <p:sp>
        <p:nvSpPr>
          <p:cNvPr id="277" name="Google Shape;277;p18"/>
          <p:cNvSpPr/>
          <p:nvPr/>
        </p:nvSpPr>
        <p:spPr>
          <a:xfrm>
            <a:off x="4280692" y="457499"/>
            <a:ext cx="438633" cy="461567"/>
          </a:xfrm>
          <a:custGeom>
            <a:avLst/>
            <a:gdLst/>
            <a:ahLst/>
            <a:cxnLst/>
            <a:rect l="l" t="t" r="r" b="b"/>
            <a:pathLst>
              <a:path w="13159" h="13847" extrusionOk="0">
                <a:moveTo>
                  <a:pt x="5152" y="782"/>
                </a:moveTo>
                <a:lnTo>
                  <a:pt x="5152" y="2577"/>
                </a:lnTo>
                <a:lnTo>
                  <a:pt x="3788" y="2577"/>
                </a:lnTo>
                <a:lnTo>
                  <a:pt x="3788" y="782"/>
                </a:lnTo>
                <a:close/>
                <a:moveTo>
                  <a:pt x="9475" y="782"/>
                </a:moveTo>
                <a:lnTo>
                  <a:pt x="9475" y="2577"/>
                </a:lnTo>
                <a:lnTo>
                  <a:pt x="8112" y="2577"/>
                </a:lnTo>
                <a:lnTo>
                  <a:pt x="8112" y="782"/>
                </a:lnTo>
                <a:close/>
                <a:moveTo>
                  <a:pt x="9475" y="3404"/>
                </a:moveTo>
                <a:lnTo>
                  <a:pt x="9475" y="4709"/>
                </a:lnTo>
                <a:lnTo>
                  <a:pt x="8112" y="4709"/>
                </a:lnTo>
                <a:lnTo>
                  <a:pt x="8112" y="3404"/>
                </a:lnTo>
                <a:close/>
                <a:moveTo>
                  <a:pt x="5152" y="3357"/>
                </a:moveTo>
                <a:lnTo>
                  <a:pt x="5152" y="5828"/>
                </a:lnTo>
                <a:lnTo>
                  <a:pt x="3788" y="5828"/>
                </a:lnTo>
                <a:lnTo>
                  <a:pt x="3788" y="3357"/>
                </a:lnTo>
                <a:close/>
                <a:moveTo>
                  <a:pt x="5152" y="6656"/>
                </a:moveTo>
                <a:lnTo>
                  <a:pt x="5152" y="7961"/>
                </a:lnTo>
                <a:cubicBezTo>
                  <a:pt x="5152" y="8357"/>
                  <a:pt x="4814" y="8648"/>
                  <a:pt x="4417" y="8648"/>
                </a:cubicBezTo>
                <a:cubicBezTo>
                  <a:pt x="4079" y="8602"/>
                  <a:pt x="3788" y="8310"/>
                  <a:pt x="3788" y="7961"/>
                </a:cubicBezTo>
                <a:lnTo>
                  <a:pt x="3788" y="6656"/>
                </a:lnTo>
                <a:close/>
                <a:moveTo>
                  <a:pt x="9475" y="5537"/>
                </a:moveTo>
                <a:lnTo>
                  <a:pt x="9475" y="7961"/>
                </a:lnTo>
                <a:cubicBezTo>
                  <a:pt x="9475" y="8332"/>
                  <a:pt x="9178" y="8653"/>
                  <a:pt x="8814" y="8653"/>
                </a:cubicBezTo>
                <a:cubicBezTo>
                  <a:pt x="8790" y="8653"/>
                  <a:pt x="8766" y="8651"/>
                  <a:pt x="8741" y="8648"/>
                </a:cubicBezTo>
                <a:cubicBezTo>
                  <a:pt x="8403" y="8648"/>
                  <a:pt x="8112" y="8357"/>
                  <a:pt x="8112" y="7961"/>
                </a:cubicBezTo>
                <a:lnTo>
                  <a:pt x="8112" y="5537"/>
                </a:lnTo>
                <a:close/>
                <a:moveTo>
                  <a:pt x="11608" y="3404"/>
                </a:moveTo>
                <a:lnTo>
                  <a:pt x="11608" y="10874"/>
                </a:lnTo>
                <a:lnTo>
                  <a:pt x="1609" y="10874"/>
                </a:lnTo>
                <a:lnTo>
                  <a:pt x="1609" y="3404"/>
                </a:lnTo>
                <a:lnTo>
                  <a:pt x="2961" y="3404"/>
                </a:lnTo>
                <a:lnTo>
                  <a:pt x="2961" y="7961"/>
                </a:lnTo>
                <a:cubicBezTo>
                  <a:pt x="2961" y="8763"/>
                  <a:pt x="3651" y="9478"/>
                  <a:pt x="4447" y="9478"/>
                </a:cubicBezTo>
                <a:cubicBezTo>
                  <a:pt x="4472" y="9478"/>
                  <a:pt x="4497" y="9477"/>
                  <a:pt x="4522" y="9476"/>
                </a:cubicBezTo>
                <a:cubicBezTo>
                  <a:pt x="5350" y="9418"/>
                  <a:pt x="5932" y="8788"/>
                  <a:pt x="5932" y="7961"/>
                </a:cubicBezTo>
                <a:lnTo>
                  <a:pt x="5932" y="3404"/>
                </a:lnTo>
                <a:lnTo>
                  <a:pt x="7284" y="3404"/>
                </a:lnTo>
                <a:lnTo>
                  <a:pt x="7284" y="7961"/>
                </a:lnTo>
                <a:cubicBezTo>
                  <a:pt x="7284" y="8763"/>
                  <a:pt x="7975" y="9478"/>
                  <a:pt x="8814" y="9478"/>
                </a:cubicBezTo>
                <a:cubicBezTo>
                  <a:pt x="8840" y="9478"/>
                  <a:pt x="8866" y="9477"/>
                  <a:pt x="8893" y="9476"/>
                </a:cubicBezTo>
                <a:cubicBezTo>
                  <a:pt x="9662" y="9418"/>
                  <a:pt x="10303" y="8788"/>
                  <a:pt x="10303" y="7961"/>
                </a:cubicBezTo>
                <a:lnTo>
                  <a:pt x="10303" y="3404"/>
                </a:lnTo>
                <a:close/>
                <a:moveTo>
                  <a:pt x="11608" y="11655"/>
                </a:moveTo>
                <a:lnTo>
                  <a:pt x="11608" y="13019"/>
                </a:lnTo>
                <a:lnTo>
                  <a:pt x="1609" y="13019"/>
                </a:lnTo>
                <a:lnTo>
                  <a:pt x="1609" y="11655"/>
                </a:lnTo>
                <a:close/>
                <a:moveTo>
                  <a:pt x="2961" y="1"/>
                </a:moveTo>
                <a:lnTo>
                  <a:pt x="2961" y="2577"/>
                </a:lnTo>
                <a:lnTo>
                  <a:pt x="0" y="2577"/>
                </a:lnTo>
                <a:lnTo>
                  <a:pt x="0" y="3357"/>
                </a:lnTo>
                <a:lnTo>
                  <a:pt x="781" y="3357"/>
                </a:lnTo>
                <a:lnTo>
                  <a:pt x="781" y="13846"/>
                </a:lnTo>
                <a:lnTo>
                  <a:pt x="12436" y="13846"/>
                </a:lnTo>
                <a:lnTo>
                  <a:pt x="12436" y="3357"/>
                </a:lnTo>
                <a:lnTo>
                  <a:pt x="13158" y="3357"/>
                </a:lnTo>
                <a:lnTo>
                  <a:pt x="13158" y="2577"/>
                </a:lnTo>
                <a:lnTo>
                  <a:pt x="10303" y="2577"/>
                </a:lnTo>
                <a:lnTo>
                  <a:pt x="10303" y="1"/>
                </a:lnTo>
                <a:lnTo>
                  <a:pt x="7284" y="1"/>
                </a:lnTo>
                <a:lnTo>
                  <a:pt x="7284" y="2577"/>
                </a:lnTo>
                <a:lnTo>
                  <a:pt x="5932" y="2577"/>
                </a:lnTo>
                <a:lnTo>
                  <a:pt x="593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2" name="Google Shape;282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62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Also Composition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3" name="Google Shape;283;p19"/>
          <p:cNvSpPr txBox="1"/>
          <p:nvPr/>
        </p:nvSpPr>
        <p:spPr>
          <a:xfrm>
            <a:off x="960000" y="1560151"/>
            <a:ext cx="4145600" cy="1378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3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GPR can detect subsurface faults!</a:t>
            </a:r>
            <a:endParaRPr sz="213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33">
              <a:solidFill>
                <a:schemeClr val="accent4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pic>
        <p:nvPicPr>
          <p:cNvPr id="284" name="Google Shape;284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780234" y="1133447"/>
            <a:ext cx="5745133" cy="4900268"/>
          </a:xfrm>
          <a:prstGeom prst="rect">
            <a:avLst/>
          </a:prstGeom>
          <a:noFill/>
          <a:ln>
            <a:noFill/>
          </a:ln>
        </p:spPr>
      </p:pic>
      <p:sp>
        <p:nvSpPr>
          <p:cNvPr id="285" name="Google Shape;285;p19"/>
          <p:cNvSpPr/>
          <p:nvPr/>
        </p:nvSpPr>
        <p:spPr>
          <a:xfrm>
            <a:off x="3767346" y="445393"/>
            <a:ext cx="438633" cy="461567"/>
          </a:xfrm>
          <a:custGeom>
            <a:avLst/>
            <a:gdLst/>
            <a:ahLst/>
            <a:cxnLst/>
            <a:rect l="l" t="t" r="r" b="b"/>
            <a:pathLst>
              <a:path w="13159" h="13847" extrusionOk="0">
                <a:moveTo>
                  <a:pt x="5152" y="782"/>
                </a:moveTo>
                <a:lnTo>
                  <a:pt x="5152" y="2577"/>
                </a:lnTo>
                <a:lnTo>
                  <a:pt x="3788" y="2577"/>
                </a:lnTo>
                <a:lnTo>
                  <a:pt x="3788" y="782"/>
                </a:lnTo>
                <a:close/>
                <a:moveTo>
                  <a:pt x="9475" y="782"/>
                </a:moveTo>
                <a:lnTo>
                  <a:pt x="9475" y="2577"/>
                </a:lnTo>
                <a:lnTo>
                  <a:pt x="8112" y="2577"/>
                </a:lnTo>
                <a:lnTo>
                  <a:pt x="8112" y="782"/>
                </a:lnTo>
                <a:close/>
                <a:moveTo>
                  <a:pt x="9475" y="3404"/>
                </a:moveTo>
                <a:lnTo>
                  <a:pt x="9475" y="4709"/>
                </a:lnTo>
                <a:lnTo>
                  <a:pt x="8112" y="4709"/>
                </a:lnTo>
                <a:lnTo>
                  <a:pt x="8112" y="3404"/>
                </a:lnTo>
                <a:close/>
                <a:moveTo>
                  <a:pt x="5152" y="3357"/>
                </a:moveTo>
                <a:lnTo>
                  <a:pt x="5152" y="5828"/>
                </a:lnTo>
                <a:lnTo>
                  <a:pt x="3788" y="5828"/>
                </a:lnTo>
                <a:lnTo>
                  <a:pt x="3788" y="3357"/>
                </a:lnTo>
                <a:close/>
                <a:moveTo>
                  <a:pt x="5152" y="6656"/>
                </a:moveTo>
                <a:lnTo>
                  <a:pt x="5152" y="7961"/>
                </a:lnTo>
                <a:cubicBezTo>
                  <a:pt x="5152" y="8357"/>
                  <a:pt x="4814" y="8648"/>
                  <a:pt x="4417" y="8648"/>
                </a:cubicBezTo>
                <a:cubicBezTo>
                  <a:pt x="4079" y="8602"/>
                  <a:pt x="3788" y="8310"/>
                  <a:pt x="3788" y="7961"/>
                </a:cubicBezTo>
                <a:lnTo>
                  <a:pt x="3788" y="6656"/>
                </a:lnTo>
                <a:close/>
                <a:moveTo>
                  <a:pt x="9475" y="5537"/>
                </a:moveTo>
                <a:lnTo>
                  <a:pt x="9475" y="7961"/>
                </a:lnTo>
                <a:cubicBezTo>
                  <a:pt x="9475" y="8332"/>
                  <a:pt x="9178" y="8653"/>
                  <a:pt x="8814" y="8653"/>
                </a:cubicBezTo>
                <a:cubicBezTo>
                  <a:pt x="8790" y="8653"/>
                  <a:pt x="8766" y="8651"/>
                  <a:pt x="8741" y="8648"/>
                </a:cubicBezTo>
                <a:cubicBezTo>
                  <a:pt x="8403" y="8648"/>
                  <a:pt x="8112" y="8357"/>
                  <a:pt x="8112" y="7961"/>
                </a:cubicBezTo>
                <a:lnTo>
                  <a:pt x="8112" y="5537"/>
                </a:lnTo>
                <a:close/>
                <a:moveTo>
                  <a:pt x="11608" y="3404"/>
                </a:moveTo>
                <a:lnTo>
                  <a:pt x="11608" y="10874"/>
                </a:lnTo>
                <a:lnTo>
                  <a:pt x="1609" y="10874"/>
                </a:lnTo>
                <a:lnTo>
                  <a:pt x="1609" y="3404"/>
                </a:lnTo>
                <a:lnTo>
                  <a:pt x="2961" y="3404"/>
                </a:lnTo>
                <a:lnTo>
                  <a:pt x="2961" y="7961"/>
                </a:lnTo>
                <a:cubicBezTo>
                  <a:pt x="2961" y="8763"/>
                  <a:pt x="3651" y="9478"/>
                  <a:pt x="4447" y="9478"/>
                </a:cubicBezTo>
                <a:cubicBezTo>
                  <a:pt x="4472" y="9478"/>
                  <a:pt x="4497" y="9477"/>
                  <a:pt x="4522" y="9476"/>
                </a:cubicBezTo>
                <a:cubicBezTo>
                  <a:pt x="5350" y="9418"/>
                  <a:pt x="5932" y="8788"/>
                  <a:pt x="5932" y="7961"/>
                </a:cubicBezTo>
                <a:lnTo>
                  <a:pt x="5932" y="3404"/>
                </a:lnTo>
                <a:lnTo>
                  <a:pt x="7284" y="3404"/>
                </a:lnTo>
                <a:lnTo>
                  <a:pt x="7284" y="7961"/>
                </a:lnTo>
                <a:cubicBezTo>
                  <a:pt x="7284" y="8763"/>
                  <a:pt x="7975" y="9478"/>
                  <a:pt x="8814" y="9478"/>
                </a:cubicBezTo>
                <a:cubicBezTo>
                  <a:pt x="8840" y="9478"/>
                  <a:pt x="8866" y="9477"/>
                  <a:pt x="8893" y="9476"/>
                </a:cubicBezTo>
                <a:cubicBezTo>
                  <a:pt x="9662" y="9418"/>
                  <a:pt x="10303" y="8788"/>
                  <a:pt x="10303" y="7961"/>
                </a:cubicBezTo>
                <a:lnTo>
                  <a:pt x="10303" y="3404"/>
                </a:lnTo>
                <a:close/>
                <a:moveTo>
                  <a:pt x="11608" y="11655"/>
                </a:moveTo>
                <a:lnTo>
                  <a:pt x="11608" y="13019"/>
                </a:lnTo>
                <a:lnTo>
                  <a:pt x="1609" y="13019"/>
                </a:lnTo>
                <a:lnTo>
                  <a:pt x="1609" y="11655"/>
                </a:lnTo>
                <a:close/>
                <a:moveTo>
                  <a:pt x="2961" y="1"/>
                </a:moveTo>
                <a:lnTo>
                  <a:pt x="2961" y="2577"/>
                </a:lnTo>
                <a:lnTo>
                  <a:pt x="0" y="2577"/>
                </a:lnTo>
                <a:lnTo>
                  <a:pt x="0" y="3357"/>
                </a:lnTo>
                <a:lnTo>
                  <a:pt x="781" y="3357"/>
                </a:lnTo>
                <a:lnTo>
                  <a:pt x="781" y="13846"/>
                </a:lnTo>
                <a:lnTo>
                  <a:pt x="12436" y="13846"/>
                </a:lnTo>
                <a:lnTo>
                  <a:pt x="12436" y="3357"/>
                </a:lnTo>
                <a:lnTo>
                  <a:pt x="13158" y="3357"/>
                </a:lnTo>
                <a:lnTo>
                  <a:pt x="13158" y="2577"/>
                </a:lnTo>
                <a:lnTo>
                  <a:pt x="10303" y="2577"/>
                </a:lnTo>
                <a:lnTo>
                  <a:pt x="10303" y="1"/>
                </a:lnTo>
                <a:lnTo>
                  <a:pt x="7284" y="1"/>
                </a:lnTo>
                <a:lnTo>
                  <a:pt x="7284" y="2577"/>
                </a:lnTo>
                <a:lnTo>
                  <a:pt x="5932" y="2577"/>
                </a:lnTo>
                <a:lnTo>
                  <a:pt x="5932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62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Clay Content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91" name="Google Shape;291;p20"/>
          <p:cNvSpPr txBox="1"/>
          <p:nvPr/>
        </p:nvSpPr>
        <p:spPr>
          <a:xfrm>
            <a:off x="342184" y="1346751"/>
            <a:ext cx="4035200" cy="25110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3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Boundary between:</a:t>
            </a:r>
            <a:endParaRPr sz="213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33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sand/silt with little clay and clay-rich sediments</a:t>
            </a:r>
            <a:endParaRPr sz="2133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33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33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33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92" name="Google Shape;292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86867" y="593368"/>
            <a:ext cx="5573991" cy="29798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2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135101" y="3684001"/>
            <a:ext cx="8123567" cy="2553167"/>
          </a:xfrm>
          <a:prstGeom prst="rect">
            <a:avLst/>
          </a:prstGeom>
          <a:noFill/>
          <a:ln>
            <a:noFill/>
          </a:ln>
        </p:spPr>
      </p:pic>
      <p:sp>
        <p:nvSpPr>
          <p:cNvPr id="294" name="Google Shape;294;p20"/>
          <p:cNvSpPr txBox="1"/>
          <p:nvPr/>
        </p:nvSpPr>
        <p:spPr>
          <a:xfrm>
            <a:off x="254909" y="2784720"/>
            <a:ext cx="4035200" cy="4351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We </a:t>
            </a:r>
            <a:r>
              <a:rPr lang="en" sz="24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can’t</a:t>
            </a: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tell just from the GPR data what the layer is made of.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To confirm that it is clay, we’d have to dig or have other information.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33" dirty="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33" dirty="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33" dirty="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95" name="Google Shape;295;p20"/>
          <p:cNvGrpSpPr/>
          <p:nvPr/>
        </p:nvGrpSpPr>
        <p:grpSpPr>
          <a:xfrm>
            <a:off x="349900" y="445143"/>
            <a:ext cx="469133" cy="462067"/>
            <a:chOff x="4666275" y="3765825"/>
            <a:chExt cx="351850" cy="346550"/>
          </a:xfrm>
        </p:grpSpPr>
        <p:sp>
          <p:nvSpPr>
            <p:cNvPr id="296" name="Google Shape;296;p20"/>
            <p:cNvSpPr/>
            <p:nvPr/>
          </p:nvSpPr>
          <p:spPr>
            <a:xfrm>
              <a:off x="4846025" y="3915225"/>
              <a:ext cx="20425" cy="20700"/>
            </a:xfrm>
            <a:custGeom>
              <a:avLst/>
              <a:gdLst/>
              <a:ahLst/>
              <a:cxnLst/>
              <a:rect l="l" t="t" r="r" b="b"/>
              <a:pathLst>
                <a:path w="817" h="828" extrusionOk="0">
                  <a:moveTo>
                    <a:pt x="1" y="0"/>
                  </a:moveTo>
                  <a:lnTo>
                    <a:pt x="1" y="828"/>
                  </a:lnTo>
                  <a:lnTo>
                    <a:pt x="817" y="828"/>
                  </a:lnTo>
                  <a:lnTo>
                    <a:pt x="81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7" name="Google Shape;297;p20"/>
            <p:cNvSpPr/>
            <p:nvPr/>
          </p:nvSpPr>
          <p:spPr>
            <a:xfrm>
              <a:off x="4666275" y="3765825"/>
              <a:ext cx="351850" cy="346550"/>
            </a:xfrm>
            <a:custGeom>
              <a:avLst/>
              <a:gdLst/>
              <a:ahLst/>
              <a:cxnLst/>
              <a:rect l="l" t="t" r="r" b="b"/>
              <a:pathLst>
                <a:path w="14074" h="13862" extrusionOk="0">
                  <a:moveTo>
                    <a:pt x="12435" y="825"/>
                  </a:moveTo>
                  <a:cubicBezTo>
                    <a:pt x="12820" y="825"/>
                    <a:pt x="13158" y="1175"/>
                    <a:pt x="13158" y="1559"/>
                  </a:cubicBezTo>
                  <a:cubicBezTo>
                    <a:pt x="13158" y="1990"/>
                    <a:pt x="12820" y="2340"/>
                    <a:pt x="12435" y="2340"/>
                  </a:cubicBezTo>
                  <a:cubicBezTo>
                    <a:pt x="11992" y="2340"/>
                    <a:pt x="11654" y="1990"/>
                    <a:pt x="11654" y="1559"/>
                  </a:cubicBezTo>
                  <a:cubicBezTo>
                    <a:pt x="11654" y="1175"/>
                    <a:pt x="11992" y="825"/>
                    <a:pt x="12435" y="825"/>
                  </a:cubicBezTo>
                  <a:close/>
                  <a:moveTo>
                    <a:pt x="1702" y="5638"/>
                  </a:moveTo>
                  <a:cubicBezTo>
                    <a:pt x="2133" y="5638"/>
                    <a:pt x="2471" y="5976"/>
                    <a:pt x="2471" y="6361"/>
                  </a:cubicBezTo>
                  <a:cubicBezTo>
                    <a:pt x="2471" y="6804"/>
                    <a:pt x="2133" y="7142"/>
                    <a:pt x="1702" y="7142"/>
                  </a:cubicBezTo>
                  <a:cubicBezTo>
                    <a:pt x="1305" y="7142"/>
                    <a:pt x="968" y="6804"/>
                    <a:pt x="968" y="6361"/>
                  </a:cubicBezTo>
                  <a:cubicBezTo>
                    <a:pt x="968" y="5976"/>
                    <a:pt x="1305" y="5638"/>
                    <a:pt x="1702" y="5638"/>
                  </a:cubicBezTo>
                  <a:close/>
                  <a:moveTo>
                    <a:pt x="7622" y="4566"/>
                  </a:moveTo>
                  <a:cubicBezTo>
                    <a:pt x="8589" y="4566"/>
                    <a:pt x="9417" y="5393"/>
                    <a:pt x="9417" y="6361"/>
                  </a:cubicBezTo>
                  <a:cubicBezTo>
                    <a:pt x="9417" y="7386"/>
                    <a:pt x="8589" y="8214"/>
                    <a:pt x="7622" y="8214"/>
                  </a:cubicBezTo>
                  <a:cubicBezTo>
                    <a:pt x="6608" y="8214"/>
                    <a:pt x="5781" y="7386"/>
                    <a:pt x="5781" y="6361"/>
                  </a:cubicBezTo>
                  <a:cubicBezTo>
                    <a:pt x="5781" y="5393"/>
                    <a:pt x="6608" y="4566"/>
                    <a:pt x="7622" y="4566"/>
                  </a:cubicBezTo>
                  <a:close/>
                  <a:moveTo>
                    <a:pt x="7622" y="11512"/>
                  </a:moveTo>
                  <a:cubicBezTo>
                    <a:pt x="8007" y="11512"/>
                    <a:pt x="8356" y="11850"/>
                    <a:pt x="8356" y="12293"/>
                  </a:cubicBezTo>
                  <a:cubicBezTo>
                    <a:pt x="8356" y="12677"/>
                    <a:pt x="8007" y="13015"/>
                    <a:pt x="7622" y="13015"/>
                  </a:cubicBezTo>
                  <a:cubicBezTo>
                    <a:pt x="7191" y="13015"/>
                    <a:pt x="6841" y="12677"/>
                    <a:pt x="6841" y="12293"/>
                  </a:cubicBezTo>
                  <a:cubicBezTo>
                    <a:pt x="6841" y="11850"/>
                    <a:pt x="7191" y="11512"/>
                    <a:pt x="7622" y="11512"/>
                  </a:cubicBezTo>
                  <a:close/>
                  <a:moveTo>
                    <a:pt x="12410" y="0"/>
                  </a:moveTo>
                  <a:cubicBezTo>
                    <a:pt x="12353" y="0"/>
                    <a:pt x="12296" y="3"/>
                    <a:pt x="12237" y="9"/>
                  </a:cubicBezTo>
                  <a:cubicBezTo>
                    <a:pt x="11503" y="102"/>
                    <a:pt x="10978" y="639"/>
                    <a:pt x="10874" y="1361"/>
                  </a:cubicBezTo>
                  <a:cubicBezTo>
                    <a:pt x="10827" y="1699"/>
                    <a:pt x="10874" y="2049"/>
                    <a:pt x="11072" y="2340"/>
                  </a:cubicBezTo>
                  <a:lnTo>
                    <a:pt x="9172" y="4275"/>
                  </a:lnTo>
                  <a:cubicBezTo>
                    <a:pt x="8741" y="3937"/>
                    <a:pt x="8205" y="3739"/>
                    <a:pt x="7622" y="3739"/>
                  </a:cubicBezTo>
                  <a:cubicBezTo>
                    <a:pt x="6259" y="3739"/>
                    <a:pt x="5198" y="4717"/>
                    <a:pt x="5000" y="5976"/>
                  </a:cubicBezTo>
                  <a:lnTo>
                    <a:pt x="3205" y="5976"/>
                  </a:lnTo>
                  <a:cubicBezTo>
                    <a:pt x="3028" y="5331"/>
                    <a:pt x="2434" y="4835"/>
                    <a:pt x="1720" y="4835"/>
                  </a:cubicBezTo>
                  <a:cubicBezTo>
                    <a:pt x="1634" y="4835"/>
                    <a:pt x="1546" y="4842"/>
                    <a:pt x="1457" y="4857"/>
                  </a:cubicBezTo>
                  <a:cubicBezTo>
                    <a:pt x="781" y="4962"/>
                    <a:pt x="245" y="5487"/>
                    <a:pt x="140" y="6174"/>
                  </a:cubicBezTo>
                  <a:cubicBezTo>
                    <a:pt x="0" y="7142"/>
                    <a:pt x="781" y="7969"/>
                    <a:pt x="1702" y="7969"/>
                  </a:cubicBezTo>
                  <a:cubicBezTo>
                    <a:pt x="2424" y="7969"/>
                    <a:pt x="3054" y="7480"/>
                    <a:pt x="3205" y="6804"/>
                  </a:cubicBezTo>
                  <a:lnTo>
                    <a:pt x="5000" y="6804"/>
                  </a:lnTo>
                  <a:cubicBezTo>
                    <a:pt x="5151" y="7922"/>
                    <a:pt x="6072" y="8843"/>
                    <a:pt x="7191" y="8983"/>
                  </a:cubicBezTo>
                  <a:lnTo>
                    <a:pt x="7191" y="10789"/>
                  </a:lnTo>
                  <a:cubicBezTo>
                    <a:pt x="6457" y="10976"/>
                    <a:pt x="5921" y="11710"/>
                    <a:pt x="6072" y="12537"/>
                  </a:cubicBezTo>
                  <a:cubicBezTo>
                    <a:pt x="6165" y="13213"/>
                    <a:pt x="6701" y="13749"/>
                    <a:pt x="7377" y="13843"/>
                  </a:cubicBezTo>
                  <a:cubicBezTo>
                    <a:pt x="7460" y="13855"/>
                    <a:pt x="7541" y="13862"/>
                    <a:pt x="7621" y="13862"/>
                  </a:cubicBezTo>
                  <a:cubicBezTo>
                    <a:pt x="8488" y="13862"/>
                    <a:pt x="9172" y="13136"/>
                    <a:pt x="9172" y="12293"/>
                  </a:cubicBezTo>
                  <a:cubicBezTo>
                    <a:pt x="9172" y="11559"/>
                    <a:pt x="8694" y="10976"/>
                    <a:pt x="8007" y="10789"/>
                  </a:cubicBezTo>
                  <a:lnTo>
                    <a:pt x="8007" y="8983"/>
                  </a:lnTo>
                  <a:cubicBezTo>
                    <a:pt x="9277" y="8796"/>
                    <a:pt x="10244" y="7724"/>
                    <a:pt x="10244" y="6419"/>
                  </a:cubicBezTo>
                  <a:cubicBezTo>
                    <a:pt x="10244" y="5836"/>
                    <a:pt x="10046" y="5254"/>
                    <a:pt x="9755" y="4811"/>
                  </a:cubicBezTo>
                  <a:lnTo>
                    <a:pt x="11654" y="2923"/>
                  </a:lnTo>
                  <a:cubicBezTo>
                    <a:pt x="11877" y="3065"/>
                    <a:pt x="12127" y="3126"/>
                    <a:pt x="12383" y="3126"/>
                  </a:cubicBezTo>
                  <a:cubicBezTo>
                    <a:pt x="12462" y="3126"/>
                    <a:pt x="12542" y="3120"/>
                    <a:pt x="12622" y="3109"/>
                  </a:cubicBezTo>
                  <a:cubicBezTo>
                    <a:pt x="13356" y="3016"/>
                    <a:pt x="13892" y="2480"/>
                    <a:pt x="13985" y="1757"/>
                  </a:cubicBezTo>
                  <a:cubicBezTo>
                    <a:pt x="14073" y="791"/>
                    <a:pt x="13343" y="0"/>
                    <a:pt x="124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2" name="Google Shape;302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62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">
                <a:latin typeface="Arial"/>
                <a:ea typeface="Arial"/>
                <a:cs typeface="Arial"/>
                <a:sym typeface="Arial"/>
              </a:rPr>
              <a:t>Iron Content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3" name="Google Shape;303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4934" y="1264348"/>
            <a:ext cx="5821132" cy="2783433"/>
          </a:xfrm>
          <a:prstGeom prst="rect">
            <a:avLst/>
          </a:prstGeom>
          <a:noFill/>
          <a:ln>
            <a:noFill/>
          </a:ln>
        </p:spPr>
      </p:pic>
      <p:pic>
        <p:nvPicPr>
          <p:cNvPr id="304" name="Google Shape;304;p2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4934" y="4189992"/>
            <a:ext cx="5821132" cy="1832245"/>
          </a:xfrm>
          <a:prstGeom prst="rect">
            <a:avLst/>
          </a:prstGeom>
          <a:noFill/>
          <a:ln>
            <a:noFill/>
          </a:ln>
        </p:spPr>
      </p:pic>
      <p:sp>
        <p:nvSpPr>
          <p:cNvPr id="305" name="Google Shape;305;p21"/>
          <p:cNvSpPr txBox="1"/>
          <p:nvPr/>
        </p:nvSpPr>
        <p:spPr>
          <a:xfrm>
            <a:off x="7129404" y="2288723"/>
            <a:ext cx="4000000" cy="1945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Encountering a metallic body (GPR waves </a:t>
            </a:r>
            <a:r>
              <a:rPr lang="en" sz="2400" b="1" dirty="0">
                <a:solidFill>
                  <a:srgbClr val="C00000"/>
                </a:solidFill>
                <a:latin typeface="DM Sans"/>
                <a:ea typeface="DM Sans"/>
                <a:cs typeface="DM Sans"/>
                <a:sym typeface="DM Sans"/>
              </a:rPr>
              <a:t>do not penetrate metal</a:t>
            </a:r>
            <a:r>
              <a:rPr lang="en" sz="2400" dirty="0">
                <a:solidFill>
                  <a:schemeClr val="dk1"/>
                </a:solidFill>
                <a:latin typeface="DM Sans"/>
                <a:ea typeface="DM Sans"/>
                <a:cs typeface="DM Sans"/>
                <a:sym typeface="DM Sans"/>
              </a:rPr>
              <a:t> so all of the energy reflects)</a:t>
            </a:r>
            <a:endParaRPr sz="2400" dirty="0">
              <a:solidFill>
                <a:schemeClr val="dk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  <p:grpSp>
        <p:nvGrpSpPr>
          <p:cNvPr id="306" name="Google Shape;306;p21"/>
          <p:cNvGrpSpPr/>
          <p:nvPr/>
        </p:nvGrpSpPr>
        <p:grpSpPr>
          <a:xfrm>
            <a:off x="4277109" y="445610"/>
            <a:ext cx="461567" cy="461133"/>
            <a:chOff x="3931750" y="3766050"/>
            <a:chExt cx="346175" cy="345850"/>
          </a:xfrm>
        </p:grpSpPr>
        <p:sp>
          <p:nvSpPr>
            <p:cNvPr id="307" name="Google Shape;307;p21"/>
            <p:cNvSpPr/>
            <p:nvPr/>
          </p:nvSpPr>
          <p:spPr>
            <a:xfrm>
              <a:off x="3931750" y="3805950"/>
              <a:ext cx="305950" cy="305950"/>
            </a:xfrm>
            <a:custGeom>
              <a:avLst/>
              <a:gdLst/>
              <a:ahLst/>
              <a:cxnLst/>
              <a:rect l="l" t="t" r="r" b="b"/>
              <a:pathLst>
                <a:path w="12238" h="12238" extrusionOk="0">
                  <a:moveTo>
                    <a:pt x="5152" y="1166"/>
                  </a:moveTo>
                  <a:lnTo>
                    <a:pt x="6119" y="2087"/>
                  </a:lnTo>
                  <a:lnTo>
                    <a:pt x="5245" y="2914"/>
                  </a:lnTo>
                  <a:lnTo>
                    <a:pt x="4325" y="1994"/>
                  </a:lnTo>
                  <a:lnTo>
                    <a:pt x="5152" y="1166"/>
                  </a:lnTo>
                  <a:close/>
                  <a:moveTo>
                    <a:pt x="10152" y="6166"/>
                  </a:moveTo>
                  <a:lnTo>
                    <a:pt x="11119" y="7087"/>
                  </a:lnTo>
                  <a:lnTo>
                    <a:pt x="10292" y="7914"/>
                  </a:lnTo>
                  <a:lnTo>
                    <a:pt x="9324" y="6993"/>
                  </a:lnTo>
                  <a:lnTo>
                    <a:pt x="10152" y="6166"/>
                  </a:lnTo>
                  <a:close/>
                  <a:moveTo>
                    <a:pt x="3742" y="2576"/>
                  </a:moveTo>
                  <a:lnTo>
                    <a:pt x="4709" y="3497"/>
                  </a:lnTo>
                  <a:lnTo>
                    <a:pt x="3008" y="5199"/>
                  </a:lnTo>
                  <a:cubicBezTo>
                    <a:pt x="2483" y="5735"/>
                    <a:pt x="2192" y="6457"/>
                    <a:pt x="2192" y="7238"/>
                  </a:cubicBezTo>
                  <a:cubicBezTo>
                    <a:pt x="2192" y="8019"/>
                    <a:pt x="2483" y="8695"/>
                    <a:pt x="3008" y="9278"/>
                  </a:cubicBezTo>
                  <a:cubicBezTo>
                    <a:pt x="3544" y="9814"/>
                    <a:pt x="4278" y="10105"/>
                    <a:pt x="5047" y="10105"/>
                  </a:cubicBezTo>
                  <a:cubicBezTo>
                    <a:pt x="5828" y="10105"/>
                    <a:pt x="6504" y="9814"/>
                    <a:pt x="7087" y="9278"/>
                  </a:cubicBezTo>
                  <a:lnTo>
                    <a:pt x="8742" y="7576"/>
                  </a:lnTo>
                  <a:lnTo>
                    <a:pt x="9709" y="8497"/>
                  </a:lnTo>
                  <a:lnTo>
                    <a:pt x="8019" y="10198"/>
                  </a:lnTo>
                  <a:cubicBezTo>
                    <a:pt x="7238" y="10979"/>
                    <a:pt x="6166" y="11410"/>
                    <a:pt x="5047" y="11410"/>
                  </a:cubicBezTo>
                  <a:cubicBezTo>
                    <a:pt x="3940" y="11410"/>
                    <a:pt x="2868" y="10979"/>
                    <a:pt x="2087" y="10198"/>
                  </a:cubicBezTo>
                  <a:cubicBezTo>
                    <a:pt x="1260" y="9417"/>
                    <a:pt x="828" y="8357"/>
                    <a:pt x="828" y="7238"/>
                  </a:cubicBezTo>
                  <a:cubicBezTo>
                    <a:pt x="828" y="6119"/>
                    <a:pt x="1260" y="5047"/>
                    <a:pt x="2087" y="4231"/>
                  </a:cubicBezTo>
                  <a:lnTo>
                    <a:pt x="3742" y="2576"/>
                  </a:lnTo>
                  <a:close/>
                  <a:moveTo>
                    <a:pt x="5152" y="1"/>
                  </a:moveTo>
                  <a:lnTo>
                    <a:pt x="1504" y="3695"/>
                  </a:lnTo>
                  <a:cubicBezTo>
                    <a:pt x="537" y="4616"/>
                    <a:pt x="1" y="5875"/>
                    <a:pt x="1" y="7238"/>
                  </a:cubicBezTo>
                  <a:cubicBezTo>
                    <a:pt x="1" y="8543"/>
                    <a:pt x="537" y="9814"/>
                    <a:pt x="1504" y="10781"/>
                  </a:cubicBezTo>
                  <a:cubicBezTo>
                    <a:pt x="2425" y="11702"/>
                    <a:pt x="3695" y="12238"/>
                    <a:pt x="5047" y="12238"/>
                  </a:cubicBezTo>
                  <a:cubicBezTo>
                    <a:pt x="6364" y="12238"/>
                    <a:pt x="7623" y="11702"/>
                    <a:pt x="8602" y="10781"/>
                  </a:cubicBezTo>
                  <a:lnTo>
                    <a:pt x="12238" y="7087"/>
                  </a:lnTo>
                  <a:lnTo>
                    <a:pt x="10152" y="5000"/>
                  </a:lnTo>
                  <a:lnTo>
                    <a:pt x="6504" y="8695"/>
                  </a:lnTo>
                  <a:cubicBezTo>
                    <a:pt x="6119" y="9079"/>
                    <a:pt x="5583" y="9278"/>
                    <a:pt x="5047" y="9278"/>
                  </a:cubicBezTo>
                  <a:cubicBezTo>
                    <a:pt x="4464" y="9278"/>
                    <a:pt x="3987" y="9079"/>
                    <a:pt x="3590" y="8695"/>
                  </a:cubicBezTo>
                  <a:cubicBezTo>
                    <a:pt x="3206" y="8310"/>
                    <a:pt x="2961" y="7774"/>
                    <a:pt x="2961" y="7238"/>
                  </a:cubicBezTo>
                  <a:cubicBezTo>
                    <a:pt x="2961" y="6655"/>
                    <a:pt x="3206" y="6166"/>
                    <a:pt x="3590" y="5781"/>
                  </a:cubicBezTo>
                  <a:lnTo>
                    <a:pt x="7238" y="2087"/>
                  </a:lnTo>
                  <a:lnTo>
                    <a:pt x="515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8" name="Google Shape;308;p21"/>
            <p:cNvSpPr/>
            <p:nvPr/>
          </p:nvSpPr>
          <p:spPr>
            <a:xfrm>
              <a:off x="4078600" y="3766050"/>
              <a:ext cx="46350" cy="46050"/>
            </a:xfrm>
            <a:custGeom>
              <a:avLst/>
              <a:gdLst/>
              <a:ahLst/>
              <a:cxnLst/>
              <a:rect l="l" t="t" r="r" b="b"/>
              <a:pathLst>
                <a:path w="1854" h="1842" extrusionOk="0">
                  <a:moveTo>
                    <a:pt x="1271" y="0"/>
                  </a:moveTo>
                  <a:lnTo>
                    <a:pt x="1" y="1305"/>
                  </a:lnTo>
                  <a:lnTo>
                    <a:pt x="537" y="1842"/>
                  </a:lnTo>
                  <a:lnTo>
                    <a:pt x="1854" y="583"/>
                  </a:lnTo>
                  <a:lnTo>
                    <a:pt x="127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9" name="Google Shape;309;p21"/>
            <p:cNvSpPr/>
            <p:nvPr/>
          </p:nvSpPr>
          <p:spPr>
            <a:xfrm>
              <a:off x="4106575" y="3795175"/>
              <a:ext cx="46050" cy="46050"/>
            </a:xfrm>
            <a:custGeom>
              <a:avLst/>
              <a:gdLst/>
              <a:ahLst/>
              <a:cxnLst/>
              <a:rect l="l" t="t" r="r" b="b"/>
              <a:pathLst>
                <a:path w="1842" h="1842" extrusionOk="0">
                  <a:moveTo>
                    <a:pt x="1259" y="1"/>
                  </a:moveTo>
                  <a:lnTo>
                    <a:pt x="0" y="1259"/>
                  </a:lnTo>
                  <a:lnTo>
                    <a:pt x="583" y="1842"/>
                  </a:lnTo>
                  <a:lnTo>
                    <a:pt x="1842" y="583"/>
                  </a:lnTo>
                  <a:lnTo>
                    <a:pt x="125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0" name="Google Shape;310;p21"/>
            <p:cNvSpPr/>
            <p:nvPr/>
          </p:nvSpPr>
          <p:spPr>
            <a:xfrm>
              <a:off x="4203600" y="3891025"/>
              <a:ext cx="46350" cy="46075"/>
            </a:xfrm>
            <a:custGeom>
              <a:avLst/>
              <a:gdLst/>
              <a:ahLst/>
              <a:cxnLst/>
              <a:rect l="l" t="t" r="r" b="b"/>
              <a:pathLst>
                <a:path w="1854" h="1843" extrusionOk="0">
                  <a:moveTo>
                    <a:pt x="1271" y="1"/>
                  </a:moveTo>
                  <a:lnTo>
                    <a:pt x="0" y="1306"/>
                  </a:lnTo>
                  <a:lnTo>
                    <a:pt x="583" y="1842"/>
                  </a:lnTo>
                  <a:lnTo>
                    <a:pt x="1853" y="584"/>
                  </a:lnTo>
                  <a:lnTo>
                    <a:pt x="127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11" name="Google Shape;311;p21"/>
            <p:cNvSpPr/>
            <p:nvPr/>
          </p:nvSpPr>
          <p:spPr>
            <a:xfrm>
              <a:off x="4231575" y="3920175"/>
              <a:ext cx="46350" cy="46050"/>
            </a:xfrm>
            <a:custGeom>
              <a:avLst/>
              <a:gdLst/>
              <a:ahLst/>
              <a:cxnLst/>
              <a:rect l="l" t="t" r="r" b="b"/>
              <a:pathLst>
                <a:path w="1854" h="1842" extrusionOk="0">
                  <a:moveTo>
                    <a:pt x="1270" y="0"/>
                  </a:moveTo>
                  <a:lnTo>
                    <a:pt x="0" y="1259"/>
                  </a:lnTo>
                  <a:lnTo>
                    <a:pt x="583" y="1842"/>
                  </a:lnTo>
                  <a:lnTo>
                    <a:pt x="1853" y="583"/>
                  </a:lnTo>
                  <a:lnTo>
                    <a:pt x="127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6" name="Google Shape;316;p22"/>
          <p:cNvSpPr txBox="1">
            <a:spLocks noGrp="1"/>
          </p:cNvSpPr>
          <p:nvPr>
            <p:ph type="title"/>
          </p:nvPr>
        </p:nvSpPr>
        <p:spPr>
          <a:xfrm>
            <a:off x="378634" y="365126"/>
            <a:ext cx="10975167" cy="62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"/>
              <a:t>What could you image on or near your campus?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Google Shape;808;p76" descr="Diagram of common depths to buried objects.">
            <a:extLst>
              <a:ext uri="{FF2B5EF4-FFF2-40B4-BE49-F238E27FC236}">
                <a16:creationId xmlns:a16="http://schemas.microsoft.com/office/drawing/2014/main" id="{7AACCD34-1E1B-84FB-7CBC-4AC982437C7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80323" y="2052227"/>
            <a:ext cx="5241563" cy="353049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807;p76">
            <a:extLst>
              <a:ext uri="{FF2B5EF4-FFF2-40B4-BE49-F238E27FC236}">
                <a16:creationId xmlns:a16="http://schemas.microsoft.com/office/drawing/2014/main" id="{7F4293BE-3A71-0B21-9E58-67D77D8C1908}"/>
              </a:ext>
            </a:extLst>
          </p:cNvPr>
          <p:cNvSpPr txBox="1">
            <a:spLocks/>
          </p:cNvSpPr>
          <p:nvPr/>
        </p:nvSpPr>
        <p:spPr>
          <a:xfrm>
            <a:off x="751000" y="3428999"/>
            <a:ext cx="5345000" cy="127350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-330200">
              <a:lnSpc>
                <a:spcPct val="150000"/>
              </a:lnSpc>
              <a:spcBef>
                <a:spcPts val="0"/>
              </a:spcBef>
              <a:buSzPts val="1600"/>
              <a:buFont typeface="DM Sans Medium"/>
              <a:buChar char="●"/>
            </a:pPr>
            <a:r>
              <a:rPr lang="en-US" sz="2400" dirty="0">
                <a:latin typeface="Arial" panose="020B0604020202020204" pitchFamily="34" charset="0"/>
                <a:ea typeface="DM Sans Medium"/>
                <a:sym typeface="DM Sans Medium"/>
              </a:rPr>
              <a:t>Utility lines: 1–2 feet (0.3–0.6 m)</a:t>
            </a:r>
          </a:p>
          <a:p>
            <a:pPr indent="-330200">
              <a:lnSpc>
                <a:spcPct val="150000"/>
              </a:lnSpc>
              <a:spcBef>
                <a:spcPts val="0"/>
              </a:spcBef>
              <a:buSzPts val="1600"/>
              <a:buFont typeface="DM Sans Medium"/>
              <a:buChar char="●"/>
            </a:pPr>
            <a:r>
              <a:rPr lang="en-US" sz="2400" dirty="0">
                <a:latin typeface="Arial" panose="020B0604020202020204" pitchFamily="34" charset="0"/>
                <a:ea typeface="DM Sans Medium"/>
                <a:sym typeface="DM Sans Medium"/>
              </a:rPr>
              <a:t>Tree roots: 0–20 feet (0–6 m)</a:t>
            </a:r>
          </a:p>
          <a:p>
            <a:pPr indent="-330200">
              <a:lnSpc>
                <a:spcPct val="150000"/>
              </a:lnSpc>
              <a:spcBef>
                <a:spcPts val="0"/>
              </a:spcBef>
              <a:buSzPts val="1600"/>
              <a:buFont typeface="DM Sans Medium"/>
              <a:buChar char="●"/>
            </a:pPr>
            <a:r>
              <a:rPr lang="en-US" sz="2400" dirty="0">
                <a:latin typeface="Arial" panose="020B0604020202020204" pitchFamily="34" charset="0"/>
                <a:ea typeface="DM Sans Medium"/>
                <a:sym typeface="DM Sans Medium"/>
              </a:rPr>
              <a:t>Graves: 1–6 feet (0.3–1.8 m)</a:t>
            </a:r>
          </a:p>
          <a:p>
            <a:pPr marL="0" indent="0">
              <a:spcBef>
                <a:spcPts val="0"/>
              </a:spcBef>
              <a:buFont typeface="Arial"/>
              <a:buNone/>
            </a:pPr>
            <a:endParaRPr lang="en-US" dirty="0">
              <a:latin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Font typeface="Arial"/>
              <a:buNone/>
            </a:pPr>
            <a:endParaRPr lang="en-US" dirty="0">
              <a:latin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Font typeface="Arial"/>
              <a:buNone/>
            </a:pPr>
            <a:endParaRPr lang="en-US" dirty="0">
              <a:latin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Font typeface="Arial"/>
              <a:buNone/>
            </a:pPr>
            <a:endParaRPr lang="en-US" dirty="0">
              <a:latin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Font typeface="Arial"/>
              <a:buNone/>
            </a:pPr>
            <a:endParaRPr lang="en-US" dirty="0">
              <a:latin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Font typeface="Arial"/>
              <a:buNone/>
            </a:pPr>
            <a:endParaRPr lang="en-US" dirty="0">
              <a:latin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Font typeface="Arial"/>
              <a:buNone/>
            </a:pPr>
            <a:endParaRPr lang="en-US" dirty="0">
              <a:latin typeface="Arial" panose="020B0604020202020204" pitchFamily="34" charset="0"/>
            </a:endParaRPr>
          </a:p>
          <a:p>
            <a:pPr marL="0" indent="0">
              <a:spcBef>
                <a:spcPts val="0"/>
              </a:spcBef>
              <a:buFont typeface="Arial"/>
              <a:buNone/>
            </a:pPr>
            <a:endParaRPr lang="en-US" dirty="0">
              <a:latin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150870F-0A3C-EBD8-3A91-DFEB59EEA5CB}"/>
              </a:ext>
            </a:extLst>
          </p:cNvPr>
          <p:cNvSpPr txBox="1"/>
          <p:nvPr/>
        </p:nvSpPr>
        <p:spPr>
          <a:xfrm>
            <a:off x="478881" y="2455752"/>
            <a:ext cx="610144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latin typeface="Arial" panose="020B0604020202020204" pitchFamily="34" charset="0"/>
              </a:rPr>
              <a:t>Consider the depths that you expect your targets to be. </a:t>
            </a: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dirty="0">
                <a:latin typeface="Arial" panose="020B0604020202020204" pitchFamily="34" charset="0"/>
              </a:rPr>
              <a:t>Here are a few common examples:</a:t>
            </a:r>
          </a:p>
        </p:txBody>
      </p:sp>
      <p:sp>
        <p:nvSpPr>
          <p:cNvPr id="6" name="Google Shape;805;p76">
            <a:extLst>
              <a:ext uri="{FF2B5EF4-FFF2-40B4-BE49-F238E27FC236}">
                <a16:creationId xmlns:a16="http://schemas.microsoft.com/office/drawing/2014/main" id="{5530A5DE-4669-068E-23FC-84C5A0E3F213}"/>
              </a:ext>
            </a:extLst>
          </p:cNvPr>
          <p:cNvSpPr txBox="1">
            <a:spLocks/>
          </p:cNvSpPr>
          <p:nvPr/>
        </p:nvSpPr>
        <p:spPr>
          <a:xfrm>
            <a:off x="707571" y="1582343"/>
            <a:ext cx="7710900" cy="678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dirty="0">
                <a:latin typeface="Arial" panose="020B0604020202020204" pitchFamily="34" charset="0"/>
              </a:rPr>
              <a:t>How deep is our target?</a:t>
            </a:r>
          </a:p>
          <a:p>
            <a:endParaRPr lang="en-US" dirty="0">
              <a:latin typeface="Arial" panose="020B060402020202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23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62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" dirty="0">
                <a:latin typeface="Arial"/>
                <a:ea typeface="Arial"/>
                <a:cs typeface="Arial"/>
                <a:sym typeface="Arial"/>
              </a:rPr>
              <a:t>Determining Depth </a:t>
            </a:r>
            <a:br>
              <a:rPr lang="en" dirty="0">
                <a:latin typeface="Arial"/>
                <a:ea typeface="Arial"/>
                <a:cs typeface="Arial"/>
                <a:sym typeface="Arial"/>
              </a:rPr>
            </a:b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22" name="Google Shape;322;p23"/>
          <p:cNvSpPr txBox="1"/>
          <p:nvPr/>
        </p:nvSpPr>
        <p:spPr>
          <a:xfrm>
            <a:off x="393796" y="1070166"/>
            <a:ext cx="11678461" cy="10011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In this example, some buried object at about 8.8 meters along the profile produces a diffraction hyperbola with a peak at 31 ns TWTT.</a:t>
            </a:r>
            <a:endParaRPr sz="2133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23" name="Google Shape;323;p23" descr="A GPR profile with one prominent reflection between 8 and 10 meters."/>
          <p:cNvPicPr preferRelativeResize="0"/>
          <p:nvPr/>
        </p:nvPicPr>
        <p:blipFill rotWithShape="1">
          <a:blip r:embed="rId3">
            <a:alphaModFix/>
          </a:blip>
          <a:srcRect l="10416" t="3468" r="7451" b="2191"/>
          <a:stretch>
            <a:fillRect/>
          </a:stretch>
        </p:blipFill>
        <p:spPr>
          <a:xfrm>
            <a:off x="3015343" y="2068284"/>
            <a:ext cx="6727371" cy="2960915"/>
          </a:xfrm>
          <a:prstGeom prst="rect">
            <a:avLst/>
          </a:prstGeom>
          <a:noFill/>
          <a:ln>
            <a:noFill/>
          </a:ln>
        </p:spPr>
      </p:pic>
      <p:sp>
        <p:nvSpPr>
          <p:cNvPr id="324" name="Google Shape;324;p23" descr="A marker highlighting the hyperbola."/>
          <p:cNvSpPr/>
          <p:nvPr/>
        </p:nvSpPr>
        <p:spPr>
          <a:xfrm rot="-2455475">
            <a:off x="7824525" y="3764521"/>
            <a:ext cx="791983" cy="747769"/>
          </a:xfrm>
          <a:prstGeom prst="arc">
            <a:avLst>
              <a:gd name="adj1" fmla="val 16007367"/>
              <a:gd name="adj2" fmla="val 255904"/>
            </a:avLst>
          </a:prstGeom>
          <a:noFill/>
          <a:ln w="28575" cap="flat" cmpd="sng">
            <a:solidFill>
              <a:srgbClr val="FF99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Syne"/>
              <a:ea typeface="Syne"/>
              <a:cs typeface="Syne"/>
              <a:sym typeface="Syne"/>
            </a:endParaRPr>
          </a:p>
        </p:txBody>
      </p:sp>
      <p:cxnSp>
        <p:nvCxnSpPr>
          <p:cNvPr id="325" name="Google Shape;325;p23" descr="An arrow from the diffraction to 31 nanoseconds on the y-axis."/>
          <p:cNvCxnSpPr/>
          <p:nvPr/>
        </p:nvCxnSpPr>
        <p:spPr>
          <a:xfrm flipH="1">
            <a:off x="3220019" y="3763187"/>
            <a:ext cx="5105821" cy="3431"/>
          </a:xfrm>
          <a:prstGeom prst="straightConnector1">
            <a:avLst/>
          </a:prstGeom>
          <a:noFill/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triangle" w="med" len="med"/>
          </a:ln>
        </p:spPr>
      </p:cxnSp>
      <p:cxnSp>
        <p:nvCxnSpPr>
          <p:cNvPr id="326" name="Google Shape;326;p23" descr="An arrow from the diffraction to about 8.8 meters distance on the x-axis."/>
          <p:cNvCxnSpPr/>
          <p:nvPr/>
        </p:nvCxnSpPr>
        <p:spPr>
          <a:xfrm>
            <a:off x="8274193" y="3763186"/>
            <a:ext cx="0" cy="757200"/>
          </a:xfrm>
          <a:prstGeom prst="straightConnector1">
            <a:avLst/>
          </a:prstGeom>
          <a:noFill/>
          <a:ln w="9525" cap="flat" cmpd="sng">
            <a:solidFill>
              <a:srgbClr val="FF9900"/>
            </a:solidFill>
            <a:prstDash val="solid"/>
            <a:round/>
            <a:headEnd type="none" w="sm" len="sm"/>
            <a:tailEnd type="triangle" w="med" len="med"/>
          </a:ln>
        </p:spPr>
      </p:cxnSp>
      <p:sp>
        <p:nvSpPr>
          <p:cNvPr id="2" name="TextBox 1">
            <a:extLst>
              <a:ext uri="{FF2B5EF4-FFF2-40B4-BE49-F238E27FC236}">
                <a16:creationId xmlns:a16="http://schemas.microsoft.com/office/drawing/2014/main" id="{D8E102CF-31D5-8C9F-E28D-B96ACB279884}"/>
              </a:ext>
            </a:extLst>
          </p:cNvPr>
          <p:cNvSpPr txBox="1"/>
          <p:nvPr/>
        </p:nvSpPr>
        <p:spPr>
          <a:xfrm rot="16200000">
            <a:off x="1515833" y="3072522"/>
            <a:ext cx="25879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Two-way travel time (ns)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EBE4BF0-6ACE-3803-8E07-699C8F07B290}"/>
              </a:ext>
            </a:extLst>
          </p:cNvPr>
          <p:cNvSpPr txBox="1"/>
          <p:nvPr/>
        </p:nvSpPr>
        <p:spPr>
          <a:xfrm>
            <a:off x="393796" y="5287671"/>
            <a:ext cx="753019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20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Two-Way Travel Time is not enough information</a:t>
            </a:r>
            <a:endParaRPr lang="en-US" sz="2000" b="1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4210E02-E7AD-9CB3-8070-7367AC686259}"/>
                  </a:ext>
                </a:extLst>
              </p:cNvPr>
              <p:cNvSpPr txBox="1"/>
              <p:nvPr/>
            </p:nvSpPr>
            <p:spPr>
              <a:xfrm>
                <a:off x="7009855" y="5048184"/>
                <a:ext cx="4343945" cy="803810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𝐷𝑒𝑝𝑡h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𝑉𝑒𝑙𝑜𝑐𝑖𝑡𝑦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 (</m:t>
                      </m:r>
                      <m:f>
                        <m:fPr>
                          <m:ctrlPr>
                            <a:rPr lang="en-US" sz="28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𝑇𝑖𝑚𝑒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den>
                      </m:f>
                      <m:r>
                        <a:rPr lang="en-US" sz="2800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44210E02-E7AD-9CB3-8070-7367AC68625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09855" y="5048184"/>
                <a:ext cx="4343945" cy="803810"/>
              </a:xfrm>
              <a:prstGeom prst="rect">
                <a:avLst/>
              </a:prstGeom>
              <a:blipFill>
                <a:blip r:embed="rId4"/>
                <a:stretch>
                  <a:fillRect l="-2332" r="-2041" b="-1406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CB3E6B61-BB57-2947-EF9D-47A923641409}"/>
              </a:ext>
            </a:extLst>
          </p:cNvPr>
          <p:cNvCxnSpPr/>
          <p:nvPr/>
        </p:nvCxnSpPr>
        <p:spPr>
          <a:xfrm flipH="1">
            <a:off x="10635343" y="3763186"/>
            <a:ext cx="424543" cy="117892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09A4B230-14EF-C5FB-7443-3BF8BD5C1CE3}"/>
              </a:ext>
            </a:extLst>
          </p:cNvPr>
          <p:cNvSpPr txBox="1"/>
          <p:nvPr/>
        </p:nvSpPr>
        <p:spPr>
          <a:xfrm>
            <a:off x="9984922" y="3394852"/>
            <a:ext cx="208733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400" b="1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Two-Way Travel Time </a:t>
            </a:r>
            <a:endParaRPr lang="en-US" dirty="0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3A33142D-F8A3-71D6-C690-6CF72C234D4D}"/>
              </a:ext>
            </a:extLst>
          </p:cNvPr>
          <p:cNvSpPr/>
          <p:nvPr/>
        </p:nvSpPr>
        <p:spPr>
          <a:xfrm>
            <a:off x="8425543" y="5048184"/>
            <a:ext cx="1426028" cy="928073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2" grpId="0"/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Google Shape;332;p24"/>
          <p:cNvSpPr txBox="1"/>
          <p:nvPr/>
        </p:nvSpPr>
        <p:spPr>
          <a:xfrm>
            <a:off x="832089" y="3876239"/>
            <a:ext cx="4867425" cy="1906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1335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</a:rPr>
              <a:t>A</a:t>
            </a: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 object at </a:t>
            </a:r>
            <a:r>
              <a:rPr lang="en" sz="240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0.78 m</a:t>
            </a: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depth with a wave velocity of </a:t>
            </a:r>
            <a:r>
              <a:rPr lang="en" sz="240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0.05</a:t>
            </a: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m/ns</a:t>
            </a:r>
            <a:endParaRPr sz="2133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33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33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3" name="Google Shape;333;p24"/>
          <p:cNvSpPr txBox="1"/>
          <p:nvPr/>
        </p:nvSpPr>
        <p:spPr>
          <a:xfrm>
            <a:off x="483587" y="1295021"/>
            <a:ext cx="3753133" cy="1378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2133" dirty="0">
                <a:solidFill>
                  <a:schemeClr val="dk1"/>
                </a:solidFill>
              </a:rPr>
              <a:t>If</a:t>
            </a:r>
            <a:r>
              <a:rPr lang="en" sz="21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we don’t know the accurate velocity, the same travel time could be caused by:</a:t>
            </a:r>
            <a:endParaRPr sz="2133" dirty="0">
              <a:solidFill>
                <a:schemeClr val="accent4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334" name="Google Shape;334;p24"/>
          <p:cNvGraphicFramePr/>
          <p:nvPr>
            <p:extLst>
              <p:ext uri="{D42A27DB-BD31-4B8C-83A1-F6EECF244321}">
                <p14:modId xmlns:p14="http://schemas.microsoft.com/office/powerpoint/2010/main" val="2087773731"/>
              </p:ext>
            </p:extLst>
          </p:nvPr>
        </p:nvGraphicFramePr>
        <p:xfrm>
          <a:off x="4372304" y="1235034"/>
          <a:ext cx="7598106" cy="2281806"/>
        </p:xfrm>
        <a:graphic>
          <a:graphicData uri="http://schemas.openxmlformats.org/drawingml/2006/table">
            <a:tbl>
              <a:tblPr>
                <a:noFill/>
                <a:tableStyleId>{F2544D24-D037-416A-ABF4-33C08F074CB8}</a:tableStyleId>
              </a:tblPr>
              <a:tblGrid>
                <a:gridCol w="253270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3270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327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8075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Measured TWTT (ns)</a:t>
                      </a:r>
                      <a:endParaRPr sz="16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b="1" i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If</a:t>
                      </a:r>
                      <a:r>
                        <a:rPr lang="en" sz="16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 the velocity were (m/ns)</a:t>
                      </a:r>
                      <a:endParaRPr sz="16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b="1" i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Then</a:t>
                      </a:r>
                      <a:r>
                        <a:rPr lang="en" sz="1600" b="1" u="none" strike="noStrike" cap="none">
                          <a:latin typeface="Arial"/>
                          <a:ea typeface="Arial"/>
                          <a:cs typeface="Arial"/>
                          <a:sym typeface="Arial"/>
                        </a:rPr>
                        <a:t> the depth would be (m)</a:t>
                      </a:r>
                      <a:endParaRPr sz="1600" b="1" u="none" strike="noStrike" cap="none"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00350">
                <a:tc rowSpan="3"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31</a:t>
                      </a:r>
                      <a:endParaRPr sz="16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0.05</a:t>
                      </a:r>
                      <a:endParaRPr sz="16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0.78</a:t>
                      </a:r>
                      <a:endParaRPr sz="16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003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0.1</a:t>
                      </a:r>
                      <a:endParaRPr sz="16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1.55</a:t>
                      </a:r>
                      <a:endParaRPr sz="16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0035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0.15</a:t>
                      </a:r>
                      <a:endParaRPr sz="1600" u="none" strike="noStrike" cap="none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Arial"/>
                        <a:buNone/>
                      </a:pPr>
                      <a:r>
                        <a:rPr lang="en" sz="1600" u="none" strike="noStrike" cap="none" dirty="0">
                          <a:solidFill>
                            <a:schemeClr val="dk1"/>
                          </a:solidFill>
                          <a:latin typeface="Arial"/>
                          <a:ea typeface="Arial"/>
                          <a:cs typeface="Arial"/>
                          <a:sym typeface="Arial"/>
                        </a:rPr>
                        <a:t>2.33</a:t>
                      </a:r>
                      <a:endParaRPr sz="1600" u="none" strike="noStrike" cap="none" dirty="0">
                        <a:solidFill>
                          <a:schemeClr val="dk1"/>
                        </a:solidFill>
                        <a:latin typeface="Arial"/>
                        <a:ea typeface="Arial"/>
                        <a:cs typeface="Arial"/>
                        <a:sym typeface="Arial"/>
                      </a:endParaRPr>
                    </a:p>
                  </a:txBody>
                  <a:tcPr marL="121900" marR="121900" marT="121900" marB="121900">
                    <a:lnL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chemeClr val="accent4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335" name="Google Shape;335;p24"/>
          <p:cNvSpPr txBox="1"/>
          <p:nvPr/>
        </p:nvSpPr>
        <p:spPr>
          <a:xfrm>
            <a:off x="7456714" y="3876239"/>
            <a:ext cx="4513695" cy="19065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spcBef>
                <a:spcPts val="1335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</a:rPr>
              <a:t>A</a:t>
            </a: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 object at </a:t>
            </a:r>
            <a:r>
              <a:rPr lang="en" sz="240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2.33 m </a:t>
            </a: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depth with a wave velocity of </a:t>
            </a:r>
            <a:r>
              <a:rPr lang="en" sz="2400" dirty="0">
                <a:solidFill>
                  <a:srgbClr val="C00000"/>
                </a:solidFill>
                <a:latin typeface="Arial"/>
                <a:ea typeface="Arial"/>
                <a:cs typeface="Arial"/>
                <a:sym typeface="Arial"/>
              </a:rPr>
              <a:t>0.15</a:t>
            </a: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m/ns</a:t>
            </a:r>
            <a:endParaRPr sz="2133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33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33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6" name="Google Shape;336;p24"/>
          <p:cNvSpPr/>
          <p:nvPr/>
        </p:nvSpPr>
        <p:spPr>
          <a:xfrm>
            <a:off x="2305385" y="5146455"/>
            <a:ext cx="502004" cy="497923"/>
          </a:xfrm>
          <a:custGeom>
            <a:avLst/>
            <a:gdLst/>
            <a:ahLst/>
            <a:cxnLst/>
            <a:rect l="l" t="t" r="r" b="b"/>
            <a:pathLst>
              <a:path w="12791" h="12687" extrusionOk="0">
                <a:moveTo>
                  <a:pt x="2986" y="7684"/>
                </a:moveTo>
                <a:cubicBezTo>
                  <a:pt x="4110" y="7684"/>
                  <a:pt x="5072" y="8568"/>
                  <a:pt x="5072" y="9751"/>
                </a:cubicBezTo>
                <a:cubicBezTo>
                  <a:pt x="5072" y="10727"/>
                  <a:pt x="4474" y="11484"/>
                  <a:pt x="3623" y="11736"/>
                </a:cubicBezTo>
                <a:cubicBezTo>
                  <a:pt x="3405" y="11810"/>
                  <a:pt x="3185" y="11846"/>
                  <a:pt x="2971" y="11846"/>
                </a:cubicBezTo>
                <a:cubicBezTo>
                  <a:pt x="2101" y="11846"/>
                  <a:pt x="1311" y="11265"/>
                  <a:pt x="1008" y="10381"/>
                </a:cubicBezTo>
                <a:cubicBezTo>
                  <a:pt x="662" y="9278"/>
                  <a:pt x="1292" y="8113"/>
                  <a:pt x="2394" y="7766"/>
                </a:cubicBezTo>
                <a:cubicBezTo>
                  <a:pt x="2594" y="7710"/>
                  <a:pt x="2792" y="7684"/>
                  <a:pt x="2986" y="7684"/>
                </a:cubicBezTo>
                <a:close/>
                <a:moveTo>
                  <a:pt x="9886" y="7696"/>
                </a:moveTo>
                <a:cubicBezTo>
                  <a:pt x="10161" y="7696"/>
                  <a:pt x="10441" y="7749"/>
                  <a:pt x="10712" y="7861"/>
                </a:cubicBezTo>
                <a:cubicBezTo>
                  <a:pt x="11468" y="8176"/>
                  <a:pt x="11972" y="8869"/>
                  <a:pt x="11972" y="9751"/>
                </a:cubicBezTo>
                <a:cubicBezTo>
                  <a:pt x="11972" y="10696"/>
                  <a:pt x="11373" y="11484"/>
                  <a:pt x="10523" y="11736"/>
                </a:cubicBezTo>
                <a:cubicBezTo>
                  <a:pt x="10305" y="11810"/>
                  <a:pt x="10085" y="11846"/>
                  <a:pt x="9870" y="11846"/>
                </a:cubicBezTo>
                <a:cubicBezTo>
                  <a:pt x="9001" y="11846"/>
                  <a:pt x="8211" y="11265"/>
                  <a:pt x="7908" y="10381"/>
                </a:cubicBezTo>
                <a:cubicBezTo>
                  <a:pt x="7750" y="9940"/>
                  <a:pt x="7782" y="9436"/>
                  <a:pt x="8002" y="8963"/>
                </a:cubicBezTo>
                <a:cubicBezTo>
                  <a:pt x="8309" y="8162"/>
                  <a:pt x="9073" y="7696"/>
                  <a:pt x="9886" y="7696"/>
                </a:cubicBezTo>
                <a:close/>
                <a:moveTo>
                  <a:pt x="2151" y="1"/>
                </a:moveTo>
                <a:cubicBezTo>
                  <a:pt x="1058" y="1"/>
                  <a:pt x="63" y="900"/>
                  <a:pt x="63" y="2064"/>
                </a:cubicBezTo>
                <a:lnTo>
                  <a:pt x="63" y="9593"/>
                </a:lnTo>
                <a:cubicBezTo>
                  <a:pt x="0" y="10633"/>
                  <a:pt x="504" y="11578"/>
                  <a:pt x="1323" y="12177"/>
                </a:cubicBezTo>
                <a:cubicBezTo>
                  <a:pt x="1822" y="12521"/>
                  <a:pt x="2387" y="12686"/>
                  <a:pt x="2947" y="12686"/>
                </a:cubicBezTo>
                <a:cubicBezTo>
                  <a:pt x="3874" y="12686"/>
                  <a:pt x="4786" y="12233"/>
                  <a:pt x="5356" y="11389"/>
                </a:cubicBezTo>
                <a:cubicBezTo>
                  <a:pt x="5671" y="10916"/>
                  <a:pt x="5860" y="10381"/>
                  <a:pt x="5860" y="9782"/>
                </a:cubicBezTo>
                <a:cubicBezTo>
                  <a:pt x="5860" y="9625"/>
                  <a:pt x="6018" y="9467"/>
                  <a:pt x="6207" y="9373"/>
                </a:cubicBezTo>
                <a:cubicBezTo>
                  <a:pt x="6270" y="9357"/>
                  <a:pt x="6340" y="9349"/>
                  <a:pt x="6411" y="9349"/>
                </a:cubicBezTo>
                <a:cubicBezTo>
                  <a:pt x="6482" y="9349"/>
                  <a:pt x="6553" y="9357"/>
                  <a:pt x="6616" y="9373"/>
                </a:cubicBezTo>
                <a:cubicBezTo>
                  <a:pt x="6805" y="9467"/>
                  <a:pt x="6963" y="9625"/>
                  <a:pt x="6963" y="9782"/>
                </a:cubicBezTo>
                <a:cubicBezTo>
                  <a:pt x="6963" y="10759"/>
                  <a:pt x="7467" y="11641"/>
                  <a:pt x="8223" y="12177"/>
                </a:cubicBezTo>
                <a:cubicBezTo>
                  <a:pt x="8709" y="12521"/>
                  <a:pt x="9272" y="12686"/>
                  <a:pt x="9833" y="12686"/>
                </a:cubicBezTo>
                <a:cubicBezTo>
                  <a:pt x="10762" y="12686"/>
                  <a:pt x="11686" y="12233"/>
                  <a:pt x="12256" y="11389"/>
                </a:cubicBezTo>
                <a:cubicBezTo>
                  <a:pt x="12602" y="10885"/>
                  <a:pt x="12791" y="10223"/>
                  <a:pt x="12728" y="9530"/>
                </a:cubicBezTo>
                <a:cubicBezTo>
                  <a:pt x="12791" y="9467"/>
                  <a:pt x="12791" y="9971"/>
                  <a:pt x="12791" y="2064"/>
                </a:cubicBezTo>
                <a:cubicBezTo>
                  <a:pt x="12791" y="1780"/>
                  <a:pt x="12760" y="1497"/>
                  <a:pt x="12634" y="1276"/>
                </a:cubicBezTo>
                <a:cubicBezTo>
                  <a:pt x="12310" y="458"/>
                  <a:pt x="11539" y="8"/>
                  <a:pt x="10750" y="8"/>
                </a:cubicBezTo>
                <a:cubicBezTo>
                  <a:pt x="10232" y="8"/>
                  <a:pt x="9706" y="202"/>
                  <a:pt x="9294" y="614"/>
                </a:cubicBezTo>
                <a:cubicBezTo>
                  <a:pt x="9137" y="772"/>
                  <a:pt x="9137" y="1024"/>
                  <a:pt x="9294" y="1182"/>
                </a:cubicBezTo>
                <a:cubicBezTo>
                  <a:pt x="9373" y="1260"/>
                  <a:pt x="9483" y="1300"/>
                  <a:pt x="9593" y="1300"/>
                </a:cubicBezTo>
                <a:cubicBezTo>
                  <a:pt x="9704" y="1300"/>
                  <a:pt x="9814" y="1260"/>
                  <a:pt x="9893" y="1182"/>
                </a:cubicBezTo>
                <a:cubicBezTo>
                  <a:pt x="10140" y="935"/>
                  <a:pt x="10448" y="819"/>
                  <a:pt x="10752" y="819"/>
                </a:cubicBezTo>
                <a:cubicBezTo>
                  <a:pt x="11263" y="819"/>
                  <a:pt x="11763" y="1144"/>
                  <a:pt x="11940" y="1717"/>
                </a:cubicBezTo>
                <a:cubicBezTo>
                  <a:pt x="11972" y="1812"/>
                  <a:pt x="11972" y="1938"/>
                  <a:pt x="11972" y="2064"/>
                </a:cubicBezTo>
                <a:lnTo>
                  <a:pt x="11972" y="7766"/>
                </a:lnTo>
                <a:cubicBezTo>
                  <a:pt x="11389" y="7183"/>
                  <a:pt x="10644" y="6907"/>
                  <a:pt x="9909" y="6907"/>
                </a:cubicBezTo>
                <a:cubicBezTo>
                  <a:pt x="8779" y="6907"/>
                  <a:pt x="7673" y="7559"/>
                  <a:pt x="7215" y="8743"/>
                </a:cubicBezTo>
                <a:cubicBezTo>
                  <a:pt x="6994" y="8617"/>
                  <a:pt x="6750" y="8554"/>
                  <a:pt x="6494" y="8554"/>
                </a:cubicBezTo>
                <a:cubicBezTo>
                  <a:pt x="6238" y="8554"/>
                  <a:pt x="5970" y="8617"/>
                  <a:pt x="5702" y="8743"/>
                </a:cubicBezTo>
                <a:cubicBezTo>
                  <a:pt x="5513" y="8207"/>
                  <a:pt x="5135" y="7735"/>
                  <a:pt x="4600" y="7388"/>
                </a:cubicBezTo>
                <a:cubicBezTo>
                  <a:pt x="4117" y="7053"/>
                  <a:pt x="3560" y="6889"/>
                  <a:pt x="3001" y="6889"/>
                </a:cubicBezTo>
                <a:cubicBezTo>
                  <a:pt x="2248" y="6889"/>
                  <a:pt x="1493" y="7187"/>
                  <a:pt x="914" y="7766"/>
                </a:cubicBezTo>
                <a:lnTo>
                  <a:pt x="914" y="2064"/>
                </a:lnTo>
                <a:cubicBezTo>
                  <a:pt x="914" y="1340"/>
                  <a:pt x="1486" y="814"/>
                  <a:pt x="2132" y="814"/>
                </a:cubicBezTo>
                <a:cubicBezTo>
                  <a:pt x="2301" y="814"/>
                  <a:pt x="2476" y="851"/>
                  <a:pt x="2646" y="929"/>
                </a:cubicBezTo>
                <a:cubicBezTo>
                  <a:pt x="2804" y="992"/>
                  <a:pt x="2899" y="1087"/>
                  <a:pt x="3025" y="1182"/>
                </a:cubicBezTo>
                <a:cubicBezTo>
                  <a:pt x="3103" y="1260"/>
                  <a:pt x="3214" y="1300"/>
                  <a:pt x="3324" y="1300"/>
                </a:cubicBezTo>
                <a:cubicBezTo>
                  <a:pt x="3434" y="1300"/>
                  <a:pt x="3544" y="1260"/>
                  <a:pt x="3623" y="1182"/>
                </a:cubicBezTo>
                <a:cubicBezTo>
                  <a:pt x="3781" y="1024"/>
                  <a:pt x="3781" y="772"/>
                  <a:pt x="3623" y="614"/>
                </a:cubicBezTo>
                <a:cubicBezTo>
                  <a:pt x="3434" y="394"/>
                  <a:pt x="3214" y="236"/>
                  <a:pt x="2962" y="173"/>
                </a:cubicBezTo>
                <a:cubicBezTo>
                  <a:pt x="2694" y="55"/>
                  <a:pt x="2420" y="1"/>
                  <a:pt x="21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340" name="Google Shape;340;p24"/>
          <p:cNvSpPr txBox="1"/>
          <p:nvPr/>
        </p:nvSpPr>
        <p:spPr>
          <a:xfrm>
            <a:off x="5699514" y="4076938"/>
            <a:ext cx="1175161" cy="156744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5333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Or</a:t>
            </a:r>
            <a:endParaRPr sz="5333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133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" name="Google Shape;336;p24">
            <a:extLst>
              <a:ext uri="{FF2B5EF4-FFF2-40B4-BE49-F238E27FC236}">
                <a16:creationId xmlns:a16="http://schemas.microsoft.com/office/drawing/2014/main" id="{B48EBF7D-ADCD-630E-09B4-D9E7B3163E68}"/>
              </a:ext>
            </a:extLst>
          </p:cNvPr>
          <p:cNvSpPr/>
          <p:nvPr/>
        </p:nvSpPr>
        <p:spPr>
          <a:xfrm>
            <a:off x="9729434" y="5124684"/>
            <a:ext cx="502004" cy="497923"/>
          </a:xfrm>
          <a:custGeom>
            <a:avLst/>
            <a:gdLst/>
            <a:ahLst/>
            <a:cxnLst/>
            <a:rect l="l" t="t" r="r" b="b"/>
            <a:pathLst>
              <a:path w="12791" h="12687" extrusionOk="0">
                <a:moveTo>
                  <a:pt x="2986" y="7684"/>
                </a:moveTo>
                <a:cubicBezTo>
                  <a:pt x="4110" y="7684"/>
                  <a:pt x="5072" y="8568"/>
                  <a:pt x="5072" y="9751"/>
                </a:cubicBezTo>
                <a:cubicBezTo>
                  <a:pt x="5072" y="10727"/>
                  <a:pt x="4474" y="11484"/>
                  <a:pt x="3623" y="11736"/>
                </a:cubicBezTo>
                <a:cubicBezTo>
                  <a:pt x="3405" y="11810"/>
                  <a:pt x="3185" y="11846"/>
                  <a:pt x="2971" y="11846"/>
                </a:cubicBezTo>
                <a:cubicBezTo>
                  <a:pt x="2101" y="11846"/>
                  <a:pt x="1311" y="11265"/>
                  <a:pt x="1008" y="10381"/>
                </a:cubicBezTo>
                <a:cubicBezTo>
                  <a:pt x="662" y="9278"/>
                  <a:pt x="1292" y="8113"/>
                  <a:pt x="2394" y="7766"/>
                </a:cubicBezTo>
                <a:cubicBezTo>
                  <a:pt x="2594" y="7710"/>
                  <a:pt x="2792" y="7684"/>
                  <a:pt x="2986" y="7684"/>
                </a:cubicBezTo>
                <a:close/>
                <a:moveTo>
                  <a:pt x="9886" y="7696"/>
                </a:moveTo>
                <a:cubicBezTo>
                  <a:pt x="10161" y="7696"/>
                  <a:pt x="10441" y="7749"/>
                  <a:pt x="10712" y="7861"/>
                </a:cubicBezTo>
                <a:cubicBezTo>
                  <a:pt x="11468" y="8176"/>
                  <a:pt x="11972" y="8869"/>
                  <a:pt x="11972" y="9751"/>
                </a:cubicBezTo>
                <a:cubicBezTo>
                  <a:pt x="11972" y="10696"/>
                  <a:pt x="11373" y="11484"/>
                  <a:pt x="10523" y="11736"/>
                </a:cubicBezTo>
                <a:cubicBezTo>
                  <a:pt x="10305" y="11810"/>
                  <a:pt x="10085" y="11846"/>
                  <a:pt x="9870" y="11846"/>
                </a:cubicBezTo>
                <a:cubicBezTo>
                  <a:pt x="9001" y="11846"/>
                  <a:pt x="8211" y="11265"/>
                  <a:pt x="7908" y="10381"/>
                </a:cubicBezTo>
                <a:cubicBezTo>
                  <a:pt x="7750" y="9940"/>
                  <a:pt x="7782" y="9436"/>
                  <a:pt x="8002" y="8963"/>
                </a:cubicBezTo>
                <a:cubicBezTo>
                  <a:pt x="8309" y="8162"/>
                  <a:pt x="9073" y="7696"/>
                  <a:pt x="9886" y="7696"/>
                </a:cubicBezTo>
                <a:close/>
                <a:moveTo>
                  <a:pt x="2151" y="1"/>
                </a:moveTo>
                <a:cubicBezTo>
                  <a:pt x="1058" y="1"/>
                  <a:pt x="63" y="900"/>
                  <a:pt x="63" y="2064"/>
                </a:cubicBezTo>
                <a:lnTo>
                  <a:pt x="63" y="9593"/>
                </a:lnTo>
                <a:cubicBezTo>
                  <a:pt x="0" y="10633"/>
                  <a:pt x="504" y="11578"/>
                  <a:pt x="1323" y="12177"/>
                </a:cubicBezTo>
                <a:cubicBezTo>
                  <a:pt x="1822" y="12521"/>
                  <a:pt x="2387" y="12686"/>
                  <a:pt x="2947" y="12686"/>
                </a:cubicBezTo>
                <a:cubicBezTo>
                  <a:pt x="3874" y="12686"/>
                  <a:pt x="4786" y="12233"/>
                  <a:pt x="5356" y="11389"/>
                </a:cubicBezTo>
                <a:cubicBezTo>
                  <a:pt x="5671" y="10916"/>
                  <a:pt x="5860" y="10381"/>
                  <a:pt x="5860" y="9782"/>
                </a:cubicBezTo>
                <a:cubicBezTo>
                  <a:pt x="5860" y="9625"/>
                  <a:pt x="6018" y="9467"/>
                  <a:pt x="6207" y="9373"/>
                </a:cubicBezTo>
                <a:cubicBezTo>
                  <a:pt x="6270" y="9357"/>
                  <a:pt x="6340" y="9349"/>
                  <a:pt x="6411" y="9349"/>
                </a:cubicBezTo>
                <a:cubicBezTo>
                  <a:pt x="6482" y="9349"/>
                  <a:pt x="6553" y="9357"/>
                  <a:pt x="6616" y="9373"/>
                </a:cubicBezTo>
                <a:cubicBezTo>
                  <a:pt x="6805" y="9467"/>
                  <a:pt x="6963" y="9625"/>
                  <a:pt x="6963" y="9782"/>
                </a:cubicBezTo>
                <a:cubicBezTo>
                  <a:pt x="6963" y="10759"/>
                  <a:pt x="7467" y="11641"/>
                  <a:pt x="8223" y="12177"/>
                </a:cubicBezTo>
                <a:cubicBezTo>
                  <a:pt x="8709" y="12521"/>
                  <a:pt x="9272" y="12686"/>
                  <a:pt x="9833" y="12686"/>
                </a:cubicBezTo>
                <a:cubicBezTo>
                  <a:pt x="10762" y="12686"/>
                  <a:pt x="11686" y="12233"/>
                  <a:pt x="12256" y="11389"/>
                </a:cubicBezTo>
                <a:cubicBezTo>
                  <a:pt x="12602" y="10885"/>
                  <a:pt x="12791" y="10223"/>
                  <a:pt x="12728" y="9530"/>
                </a:cubicBezTo>
                <a:cubicBezTo>
                  <a:pt x="12791" y="9467"/>
                  <a:pt x="12791" y="9971"/>
                  <a:pt x="12791" y="2064"/>
                </a:cubicBezTo>
                <a:cubicBezTo>
                  <a:pt x="12791" y="1780"/>
                  <a:pt x="12760" y="1497"/>
                  <a:pt x="12634" y="1276"/>
                </a:cubicBezTo>
                <a:cubicBezTo>
                  <a:pt x="12310" y="458"/>
                  <a:pt x="11539" y="8"/>
                  <a:pt x="10750" y="8"/>
                </a:cubicBezTo>
                <a:cubicBezTo>
                  <a:pt x="10232" y="8"/>
                  <a:pt x="9706" y="202"/>
                  <a:pt x="9294" y="614"/>
                </a:cubicBezTo>
                <a:cubicBezTo>
                  <a:pt x="9137" y="772"/>
                  <a:pt x="9137" y="1024"/>
                  <a:pt x="9294" y="1182"/>
                </a:cubicBezTo>
                <a:cubicBezTo>
                  <a:pt x="9373" y="1260"/>
                  <a:pt x="9483" y="1300"/>
                  <a:pt x="9593" y="1300"/>
                </a:cubicBezTo>
                <a:cubicBezTo>
                  <a:pt x="9704" y="1300"/>
                  <a:pt x="9814" y="1260"/>
                  <a:pt x="9893" y="1182"/>
                </a:cubicBezTo>
                <a:cubicBezTo>
                  <a:pt x="10140" y="935"/>
                  <a:pt x="10448" y="819"/>
                  <a:pt x="10752" y="819"/>
                </a:cubicBezTo>
                <a:cubicBezTo>
                  <a:pt x="11263" y="819"/>
                  <a:pt x="11763" y="1144"/>
                  <a:pt x="11940" y="1717"/>
                </a:cubicBezTo>
                <a:cubicBezTo>
                  <a:pt x="11972" y="1812"/>
                  <a:pt x="11972" y="1938"/>
                  <a:pt x="11972" y="2064"/>
                </a:cubicBezTo>
                <a:lnTo>
                  <a:pt x="11972" y="7766"/>
                </a:lnTo>
                <a:cubicBezTo>
                  <a:pt x="11389" y="7183"/>
                  <a:pt x="10644" y="6907"/>
                  <a:pt x="9909" y="6907"/>
                </a:cubicBezTo>
                <a:cubicBezTo>
                  <a:pt x="8779" y="6907"/>
                  <a:pt x="7673" y="7559"/>
                  <a:pt x="7215" y="8743"/>
                </a:cubicBezTo>
                <a:cubicBezTo>
                  <a:pt x="6994" y="8617"/>
                  <a:pt x="6750" y="8554"/>
                  <a:pt x="6494" y="8554"/>
                </a:cubicBezTo>
                <a:cubicBezTo>
                  <a:pt x="6238" y="8554"/>
                  <a:pt x="5970" y="8617"/>
                  <a:pt x="5702" y="8743"/>
                </a:cubicBezTo>
                <a:cubicBezTo>
                  <a:pt x="5513" y="8207"/>
                  <a:pt x="5135" y="7735"/>
                  <a:pt x="4600" y="7388"/>
                </a:cubicBezTo>
                <a:cubicBezTo>
                  <a:pt x="4117" y="7053"/>
                  <a:pt x="3560" y="6889"/>
                  <a:pt x="3001" y="6889"/>
                </a:cubicBezTo>
                <a:cubicBezTo>
                  <a:pt x="2248" y="6889"/>
                  <a:pt x="1493" y="7187"/>
                  <a:pt x="914" y="7766"/>
                </a:cubicBezTo>
                <a:lnTo>
                  <a:pt x="914" y="2064"/>
                </a:lnTo>
                <a:cubicBezTo>
                  <a:pt x="914" y="1340"/>
                  <a:pt x="1486" y="814"/>
                  <a:pt x="2132" y="814"/>
                </a:cubicBezTo>
                <a:cubicBezTo>
                  <a:pt x="2301" y="814"/>
                  <a:pt x="2476" y="851"/>
                  <a:pt x="2646" y="929"/>
                </a:cubicBezTo>
                <a:cubicBezTo>
                  <a:pt x="2804" y="992"/>
                  <a:pt x="2899" y="1087"/>
                  <a:pt x="3025" y="1182"/>
                </a:cubicBezTo>
                <a:cubicBezTo>
                  <a:pt x="3103" y="1260"/>
                  <a:pt x="3214" y="1300"/>
                  <a:pt x="3324" y="1300"/>
                </a:cubicBezTo>
                <a:cubicBezTo>
                  <a:pt x="3434" y="1300"/>
                  <a:pt x="3544" y="1260"/>
                  <a:pt x="3623" y="1182"/>
                </a:cubicBezTo>
                <a:cubicBezTo>
                  <a:pt x="3781" y="1024"/>
                  <a:pt x="3781" y="772"/>
                  <a:pt x="3623" y="614"/>
                </a:cubicBezTo>
                <a:cubicBezTo>
                  <a:pt x="3434" y="394"/>
                  <a:pt x="3214" y="236"/>
                  <a:pt x="2962" y="173"/>
                </a:cubicBezTo>
                <a:cubicBezTo>
                  <a:pt x="2694" y="55"/>
                  <a:pt x="2420" y="1"/>
                  <a:pt x="2151" y="1"/>
                </a:cubicBezTo>
                <a:close/>
              </a:path>
            </a:pathLst>
          </a:custGeom>
          <a:solidFill>
            <a:schemeClr val="dk1"/>
          </a:solidFill>
          <a:ln w="9525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" name="Google Shape;321;p23">
            <a:extLst>
              <a:ext uri="{FF2B5EF4-FFF2-40B4-BE49-F238E27FC236}">
                <a16:creationId xmlns:a16="http://schemas.microsoft.com/office/drawing/2014/main" id="{DC4D6010-4D35-E4EB-25CC-F51A7A79A9AA}"/>
              </a:ext>
            </a:extLst>
          </p:cNvPr>
          <p:cNvSpPr txBox="1">
            <a:spLocks/>
          </p:cNvSpPr>
          <p:nvPr/>
        </p:nvSpPr>
        <p:spPr>
          <a:xfrm>
            <a:off x="664028" y="253532"/>
            <a:ext cx="10515600" cy="62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3200"/>
            </a:pPr>
            <a:r>
              <a:rPr lang="en-US" dirty="0"/>
              <a:t>Determining Depth Cont.… </a:t>
            </a:r>
            <a:br>
              <a:rPr lang="en-US" dirty="0"/>
            </a:br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2EB492CD-616E-47F8-933B-5E2D952A05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13" name="Arc 12">
            <a:extLst>
              <a:ext uri="{FF2B5EF4-FFF2-40B4-BE49-F238E27FC236}">
                <a16:creationId xmlns:a16="http://schemas.microsoft.com/office/drawing/2014/main" id="{59383CF9-23B5-4335-9B21-1791C4CF1C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3967198" flipH="1">
            <a:off x="8631348" y="490493"/>
            <a:ext cx="2987899" cy="2987899"/>
          </a:xfrm>
          <a:prstGeom prst="arc">
            <a:avLst>
              <a:gd name="adj1" fmla="val 14441841"/>
              <a:gd name="adj2" fmla="val 0"/>
            </a:avLst>
          </a:prstGeom>
          <a:ln w="127000" cap="rnd">
            <a:solidFill>
              <a:schemeClr val="accent4"/>
            </a:solidFill>
            <a:prstDash val="dash"/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755F25A-3E9C-F72A-4948-B3BA6E9FC015}"/>
              </a:ext>
            </a:extLst>
          </p:cNvPr>
          <p:cNvSpPr txBox="1"/>
          <p:nvPr/>
        </p:nvSpPr>
        <p:spPr>
          <a:xfrm>
            <a:off x="5784828" y="466938"/>
            <a:ext cx="54588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37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Quick Warm-Up: Where Are You with </a:t>
            </a:r>
            <a:r>
              <a:rPr lang="en-US" sz="3700" b="1" kern="1200" dirty="0">
                <a:solidFill>
                  <a:srgbClr val="002060"/>
                </a:solidFill>
                <a:latin typeface="+mj-lt"/>
                <a:ea typeface="+mj-ea"/>
                <a:cs typeface="+mj-cs"/>
              </a:rPr>
              <a:t>GPR?</a:t>
            </a:r>
          </a:p>
        </p:txBody>
      </p:sp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0007FE00-9498-4706-B255-6437B0252C0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5486400"/>
            <a:ext cx="2672863" cy="1371600"/>
          </a:xfrm>
          <a:custGeom>
            <a:avLst/>
            <a:gdLst>
              <a:gd name="connsiteX0" fmla="*/ 1721734 w 2672863"/>
              <a:gd name="connsiteY0" fmla="*/ 0 h 1371600"/>
              <a:gd name="connsiteX1" fmla="*/ 2564444 w 2672863"/>
              <a:gd name="connsiteY1" fmla="*/ 213382 h 1371600"/>
              <a:gd name="connsiteX2" fmla="*/ 2672863 w 2672863"/>
              <a:gd name="connsiteY2" fmla="*/ 279248 h 1371600"/>
              <a:gd name="connsiteX3" fmla="*/ 2672863 w 2672863"/>
              <a:gd name="connsiteY3" fmla="*/ 1371600 h 1371600"/>
              <a:gd name="connsiteX4" fmla="*/ 0 w 2672863"/>
              <a:gd name="connsiteY4" fmla="*/ 1371600 h 1371600"/>
              <a:gd name="connsiteX5" fmla="*/ 33268 w 2672863"/>
              <a:gd name="connsiteY5" fmla="*/ 1242216 h 1371600"/>
              <a:gd name="connsiteX6" fmla="*/ 1721734 w 2672863"/>
              <a:gd name="connsiteY6" fmla="*/ 0 h 137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2672863" h="1371600">
                <a:moveTo>
                  <a:pt x="1721734" y="0"/>
                </a:moveTo>
                <a:cubicBezTo>
                  <a:pt x="2026863" y="0"/>
                  <a:pt x="2313937" y="77299"/>
                  <a:pt x="2564444" y="213382"/>
                </a:cubicBezTo>
                <a:lnTo>
                  <a:pt x="2672863" y="279248"/>
                </a:lnTo>
                <a:lnTo>
                  <a:pt x="2672863" y="1371600"/>
                </a:lnTo>
                <a:lnTo>
                  <a:pt x="0" y="1371600"/>
                </a:lnTo>
                <a:lnTo>
                  <a:pt x="33268" y="1242216"/>
                </a:lnTo>
                <a:cubicBezTo>
                  <a:pt x="257110" y="522539"/>
                  <a:pt x="928399" y="0"/>
                  <a:pt x="172173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6" name="Picture 5" descr="Ground Penetrating Radar">
            <a:extLst>
              <a:ext uri="{FF2B5EF4-FFF2-40B4-BE49-F238E27FC236}">
                <a16:creationId xmlns:a16="http://schemas.microsoft.com/office/drawing/2014/main" id="{4136C2E6-CA04-A0C3-601C-507E315C69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3182" y="1129720"/>
            <a:ext cx="4777381" cy="4428816"/>
          </a:xfrm>
          <a:custGeom>
            <a:avLst/>
            <a:gdLst/>
            <a:ahLst/>
            <a:cxnLst/>
            <a:rect l="l" t="t" r="r" b="b"/>
            <a:pathLst>
              <a:path w="4777381" h="5643794">
                <a:moveTo>
                  <a:pt x="143704" y="0"/>
                </a:moveTo>
                <a:lnTo>
                  <a:pt x="4633677" y="0"/>
                </a:lnTo>
                <a:cubicBezTo>
                  <a:pt x="4713043" y="0"/>
                  <a:pt x="4777381" y="64338"/>
                  <a:pt x="4777381" y="143704"/>
                </a:cubicBezTo>
                <a:lnTo>
                  <a:pt x="4777381" y="5500090"/>
                </a:lnTo>
                <a:cubicBezTo>
                  <a:pt x="4777381" y="5579456"/>
                  <a:pt x="4713043" y="5643794"/>
                  <a:pt x="4633677" y="5643794"/>
                </a:cubicBezTo>
                <a:lnTo>
                  <a:pt x="143704" y="5643794"/>
                </a:lnTo>
                <a:cubicBezTo>
                  <a:pt x="64338" y="5643794"/>
                  <a:pt x="0" y="5579456"/>
                  <a:pt x="0" y="5500090"/>
                </a:cubicBezTo>
                <a:lnTo>
                  <a:pt x="0" y="143704"/>
                </a:lnTo>
                <a:cubicBezTo>
                  <a:pt x="0" y="64338"/>
                  <a:pt x="64338" y="0"/>
                  <a:pt x="143704" y="0"/>
                </a:cubicBezTo>
                <a:close/>
              </a:path>
            </a:pathLst>
          </a:cu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5B2F179-DE60-B6E5-811D-5D2E108176C3}"/>
              </a:ext>
            </a:extLst>
          </p:cNvPr>
          <p:cNvSpPr txBox="1"/>
          <p:nvPr/>
        </p:nvSpPr>
        <p:spPr>
          <a:xfrm>
            <a:off x="4999783" y="2115072"/>
            <a:ext cx="7163789" cy="29699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150000"/>
              </a:lnSpc>
              <a:spcAft>
                <a:spcPts val="600"/>
              </a:spcAft>
            </a:pPr>
            <a:r>
              <a:rPr lang="en-US" sz="2000" b="1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1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= Brand new to GPR, I know nothing!</a:t>
            </a:r>
            <a:b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2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= Know a little theory</a:t>
            </a:r>
            <a:b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3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= Used GPR in the field</a:t>
            </a:r>
            <a:b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4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= Processed GPR data</a:t>
            </a:r>
            <a:b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5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= Comfortable with theory, fieldwork, and processing</a:t>
            </a:r>
            <a:b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</a:br>
            <a:r>
              <a:rPr lang="en-US" sz="2000" b="1" kern="1200" dirty="0">
                <a:solidFill>
                  <a:srgbClr val="C00000"/>
                </a:solidFill>
                <a:latin typeface="+mn-lt"/>
                <a:ea typeface="+mn-ea"/>
                <a:cs typeface="+mn-cs"/>
              </a:rPr>
              <a:t>6</a:t>
            </a:r>
            <a:r>
              <a:rPr lang="en-US" sz="200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= GPR expert. </a:t>
            </a:r>
            <a:r>
              <a:rPr lang="en-US" sz="2000" dirty="0"/>
              <a:t>Please do not quiz me too hard.</a:t>
            </a:r>
            <a:endParaRPr lang="en-US" sz="2000" kern="1200" dirty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0CE3083-FDCF-D28C-880B-F9136A36D484}"/>
              </a:ext>
            </a:extLst>
          </p:cNvPr>
          <p:cNvSpPr txBox="1"/>
          <p:nvPr/>
        </p:nvSpPr>
        <p:spPr>
          <a:xfrm>
            <a:off x="3680844" y="5462231"/>
            <a:ext cx="841529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b="1" dirty="0"/>
              <a:t>Drop your number in the chat</a:t>
            </a:r>
            <a:r>
              <a:rPr lang="en-US" sz="1600" dirty="0"/>
              <a:t>. </a:t>
            </a:r>
            <a:r>
              <a:rPr lang="en-US" dirty="0"/>
              <a:t>No pressure, this is just to see where we are starting from</a:t>
            </a:r>
            <a:r>
              <a:rPr lang="en-US" sz="1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89765634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Google Shape;345;p25"/>
          <p:cNvSpPr txBox="1">
            <a:spLocks noGrp="1"/>
          </p:cNvSpPr>
          <p:nvPr>
            <p:ph type="title"/>
          </p:nvPr>
        </p:nvSpPr>
        <p:spPr>
          <a:xfrm>
            <a:off x="378634" y="365126"/>
            <a:ext cx="10975167" cy="62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"/>
              <a:t>Can use the shape of hyperbolas to determine velocity</a:t>
            </a:r>
            <a:br>
              <a:rPr lang="en"/>
            </a:br>
            <a:r>
              <a:rPr lang="en"/>
              <a:t> - convert travel time to depth</a:t>
            </a:r>
            <a:endParaRPr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6" name="Google Shape;346;p25"/>
          <p:cNvSpPr txBox="1"/>
          <p:nvPr/>
        </p:nvSpPr>
        <p:spPr>
          <a:xfrm>
            <a:off x="2704030" y="5479848"/>
            <a:ext cx="5405827" cy="36929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https://</a:t>
            </a:r>
            <a:r>
              <a:rPr lang="en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www.iris.edu</a:t>
            </a:r>
            <a:r>
              <a:rPr lang="e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/app/</a:t>
            </a:r>
            <a:r>
              <a:rPr lang="en" sz="1800" dirty="0" err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gpr</a:t>
            </a:r>
            <a:r>
              <a:rPr lang="en" sz="18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-fit/</a:t>
            </a:r>
            <a:endParaRPr sz="18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FAA3060-44A1-A7DB-0E40-41D3BF255905}"/>
              </a:ext>
            </a:extLst>
          </p:cNvPr>
          <p:cNvSpPr txBox="1"/>
          <p:nvPr/>
        </p:nvSpPr>
        <p:spPr>
          <a:xfrm>
            <a:off x="1197430" y="5510606"/>
            <a:ext cx="16959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002060"/>
                </a:solidFill>
              </a:rPr>
              <a:t>GPR Fit Practice: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A024F1A-37FF-B3B6-3443-0D287455FB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686" y="1379886"/>
            <a:ext cx="5633712" cy="30847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BD9299-FD5B-29F9-BF9D-0C5D88ECD8A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1687" y="4420755"/>
            <a:ext cx="5894314" cy="9625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43CC701-654B-96F3-66B1-9FE9B056AB91}"/>
              </a:ext>
            </a:extLst>
          </p:cNvPr>
          <p:cNvSpPr txBox="1"/>
          <p:nvPr/>
        </p:nvSpPr>
        <p:spPr>
          <a:xfrm>
            <a:off x="6565736" y="5627315"/>
            <a:ext cx="6101442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D0D0D"/>
                </a:solidFill>
                <a:effectLst/>
                <a:latin typeface="Montserrat" panose="00000500000000000000" pitchFamily="2" charset="77"/>
              </a:rPr>
              <a:t>Depth accuracy estimated between 5%-15%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2E4785F-B8C5-F80C-13D1-3166B7502E16}"/>
              </a:ext>
            </a:extLst>
          </p:cNvPr>
          <p:cNvSpPr txBox="1"/>
          <p:nvPr/>
        </p:nvSpPr>
        <p:spPr>
          <a:xfrm>
            <a:off x="6565736" y="5312270"/>
            <a:ext cx="312117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0" i="0" dirty="0">
                <a:solidFill>
                  <a:srgbClr val="0D0D0D"/>
                </a:solidFill>
                <a:effectLst/>
                <a:latin typeface="Montserrat" pitchFamily="2" charset="77"/>
              </a:rPr>
              <a:t>Hyperbola Match:</a:t>
            </a:r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DF8EC11B-FC5E-0300-9F81-765B5FD4E6C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4414" r="3166"/>
          <a:stretch>
            <a:fillRect/>
          </a:stretch>
        </p:blipFill>
        <p:spPr>
          <a:xfrm>
            <a:off x="6248400" y="1687663"/>
            <a:ext cx="5551714" cy="2636507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8E27C5B9-8748-BB4B-43B9-B1F909D34BDA}"/>
              </a:ext>
            </a:extLst>
          </p:cNvPr>
          <p:cNvSpPr txBox="1"/>
          <p:nvPr/>
        </p:nvSpPr>
        <p:spPr>
          <a:xfrm>
            <a:off x="6934200" y="4399088"/>
            <a:ext cx="729342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Adopted from : gp-radar.com/manuals/ground-penetrating-radar-dielectrics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49295E3-18C8-7A4A-95C2-D66CC40C9FED}"/>
              </a:ext>
            </a:extLst>
          </p:cNvPr>
          <p:cNvSpPr txBox="1"/>
          <p:nvPr/>
        </p:nvSpPr>
        <p:spPr>
          <a:xfrm>
            <a:off x="2511879" y="292312"/>
            <a:ext cx="6101442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Antenna frequency</a:t>
            </a: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F93C6C2-CF57-3856-DB9C-8D064A6818A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19" t="3119" r="1523" b="4072"/>
          <a:stretch>
            <a:fillRect/>
          </a:stretch>
        </p:blipFill>
        <p:spPr>
          <a:xfrm>
            <a:off x="541565" y="883494"/>
            <a:ext cx="6101442" cy="25455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9B32D1E-680D-9D14-FC41-3A8005893E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5376" y="2954773"/>
            <a:ext cx="6101442" cy="243989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8486B1B9-9B54-A5E4-21F8-D11A00757137}"/>
              </a:ext>
            </a:extLst>
          </p:cNvPr>
          <p:cNvSpPr txBox="1"/>
          <p:nvPr/>
        </p:nvSpPr>
        <p:spPr>
          <a:xfrm>
            <a:off x="99687" y="5500279"/>
            <a:ext cx="812991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Images taken from: </a:t>
            </a:r>
            <a:br>
              <a:rPr lang="en-US" dirty="0"/>
            </a:br>
            <a:r>
              <a:rPr lang="en-US" sz="1200" dirty="0"/>
              <a:t>GPR (Ground Penetrating Radar) for Utility Locating Webinar</a:t>
            </a:r>
            <a:endParaRPr lang="en-US" sz="12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62276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5830E11-1862-5178-4618-30509ECB65A1}"/>
              </a:ext>
            </a:extLst>
          </p:cNvPr>
          <p:cNvSpPr txBox="1"/>
          <p:nvPr/>
        </p:nvSpPr>
        <p:spPr>
          <a:xfrm>
            <a:off x="2909125" y="220747"/>
            <a:ext cx="6101442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-US" sz="2400" b="1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Antenna frequency tradeoffs</a:t>
            </a:r>
            <a:endParaRPr lang="en-US" sz="2400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679631C-9476-DF58-D35C-9FD93A199F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2191" y="810985"/>
            <a:ext cx="7772400" cy="377488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DABADC9-B725-4403-E546-CEE19A17AD07}"/>
              </a:ext>
            </a:extLst>
          </p:cNvPr>
          <p:cNvSpPr txBox="1"/>
          <p:nvPr/>
        </p:nvSpPr>
        <p:spPr>
          <a:xfrm>
            <a:off x="625927" y="1374653"/>
            <a:ext cx="1621971" cy="3077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accent6">
                    <a:lumMod val="50000"/>
                  </a:schemeClr>
                </a:solidFill>
              </a:rPr>
              <a:t>Lower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dirty="0"/>
              <a:t>Frequency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E7B772-BB9E-E0B9-7A00-2CEE29263A9B}"/>
              </a:ext>
            </a:extLst>
          </p:cNvPr>
          <p:cNvSpPr txBox="1"/>
          <p:nvPr/>
        </p:nvSpPr>
        <p:spPr>
          <a:xfrm>
            <a:off x="473528" y="2288977"/>
            <a:ext cx="1926771" cy="3077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  Longer Wavelength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06442DF-4D3F-788C-A448-7EBB27012CB7}"/>
              </a:ext>
            </a:extLst>
          </p:cNvPr>
          <p:cNvSpPr txBox="1"/>
          <p:nvPr/>
        </p:nvSpPr>
        <p:spPr>
          <a:xfrm>
            <a:off x="473528" y="3247373"/>
            <a:ext cx="1926771" cy="3077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  Deeper Penetration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7B0F780-1D6D-1E91-01E7-EFADA95AC58C}"/>
              </a:ext>
            </a:extLst>
          </p:cNvPr>
          <p:cNvSpPr txBox="1"/>
          <p:nvPr/>
        </p:nvSpPr>
        <p:spPr>
          <a:xfrm>
            <a:off x="473528" y="4161697"/>
            <a:ext cx="1926771" cy="3077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   Less Resolution</a:t>
            </a:r>
          </a:p>
        </p:txBody>
      </p:sp>
      <p:sp>
        <p:nvSpPr>
          <p:cNvPr id="20" name="Down Arrow 19">
            <a:extLst>
              <a:ext uri="{FF2B5EF4-FFF2-40B4-BE49-F238E27FC236}">
                <a16:creationId xmlns:a16="http://schemas.microsoft.com/office/drawing/2014/main" id="{1204F8AF-A2FA-F0C9-8B08-8D300850A5FC}"/>
              </a:ext>
            </a:extLst>
          </p:cNvPr>
          <p:cNvSpPr/>
          <p:nvPr/>
        </p:nvSpPr>
        <p:spPr>
          <a:xfrm>
            <a:off x="1208314" y="1894114"/>
            <a:ext cx="435429" cy="29391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Down Arrow 21">
            <a:extLst>
              <a:ext uri="{FF2B5EF4-FFF2-40B4-BE49-F238E27FC236}">
                <a16:creationId xmlns:a16="http://schemas.microsoft.com/office/drawing/2014/main" id="{05D522BE-A23A-0062-DAAD-B6B1532C344F}"/>
              </a:ext>
            </a:extLst>
          </p:cNvPr>
          <p:cNvSpPr/>
          <p:nvPr/>
        </p:nvSpPr>
        <p:spPr>
          <a:xfrm>
            <a:off x="1142999" y="3722352"/>
            <a:ext cx="435429" cy="29391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Down Arrow 22">
            <a:extLst>
              <a:ext uri="{FF2B5EF4-FFF2-40B4-BE49-F238E27FC236}">
                <a16:creationId xmlns:a16="http://schemas.microsoft.com/office/drawing/2014/main" id="{F36D4B7C-3D1C-68D9-242E-2E19E64485BC}"/>
              </a:ext>
            </a:extLst>
          </p:cNvPr>
          <p:cNvSpPr/>
          <p:nvPr/>
        </p:nvSpPr>
        <p:spPr>
          <a:xfrm>
            <a:off x="1186542" y="2775106"/>
            <a:ext cx="435429" cy="29391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EC93CB7-D793-20E0-690C-683415D19C60}"/>
              </a:ext>
            </a:extLst>
          </p:cNvPr>
          <p:cNvSpPr txBox="1"/>
          <p:nvPr/>
        </p:nvSpPr>
        <p:spPr>
          <a:xfrm>
            <a:off x="10259775" y="1527053"/>
            <a:ext cx="1774372" cy="3077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Higher</a:t>
            </a:r>
            <a:r>
              <a:rPr lang="en-US" b="1" dirty="0">
                <a:solidFill>
                  <a:srgbClr val="002060"/>
                </a:solidFill>
              </a:rPr>
              <a:t> </a:t>
            </a:r>
            <a:r>
              <a:rPr lang="en-US" dirty="0"/>
              <a:t>Frequency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6356A07B-D1DA-1BBF-40EF-1544EC2B3C44}"/>
              </a:ext>
            </a:extLst>
          </p:cNvPr>
          <p:cNvSpPr txBox="1"/>
          <p:nvPr/>
        </p:nvSpPr>
        <p:spPr>
          <a:xfrm>
            <a:off x="10107376" y="2441377"/>
            <a:ext cx="1926771" cy="3077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  Smaller Wavelength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CFF8CBB6-30B9-5371-2E55-1C0A77234BC0}"/>
              </a:ext>
            </a:extLst>
          </p:cNvPr>
          <p:cNvSpPr txBox="1"/>
          <p:nvPr/>
        </p:nvSpPr>
        <p:spPr>
          <a:xfrm>
            <a:off x="10107376" y="3399773"/>
            <a:ext cx="1926771" cy="3077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  Less Penetration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40302B96-A9B3-A184-F4EF-8D7D4480B1EC}"/>
              </a:ext>
            </a:extLst>
          </p:cNvPr>
          <p:cNvSpPr txBox="1"/>
          <p:nvPr/>
        </p:nvSpPr>
        <p:spPr>
          <a:xfrm>
            <a:off x="10107376" y="4314097"/>
            <a:ext cx="1926771" cy="307777"/>
          </a:xfrm>
          <a:prstGeom prst="rect">
            <a:avLst/>
          </a:prstGeom>
          <a:noFill/>
          <a:ln w="28575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   Higher Resolution</a:t>
            </a:r>
          </a:p>
        </p:txBody>
      </p:sp>
      <p:sp>
        <p:nvSpPr>
          <p:cNvPr id="28" name="Down Arrow 27">
            <a:extLst>
              <a:ext uri="{FF2B5EF4-FFF2-40B4-BE49-F238E27FC236}">
                <a16:creationId xmlns:a16="http://schemas.microsoft.com/office/drawing/2014/main" id="{5F3A3162-E0FE-78AB-B9F0-9012ECAE4E92}"/>
              </a:ext>
            </a:extLst>
          </p:cNvPr>
          <p:cNvSpPr/>
          <p:nvPr/>
        </p:nvSpPr>
        <p:spPr>
          <a:xfrm>
            <a:off x="10842162" y="2046514"/>
            <a:ext cx="435429" cy="29391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Down Arrow 28">
            <a:extLst>
              <a:ext uri="{FF2B5EF4-FFF2-40B4-BE49-F238E27FC236}">
                <a16:creationId xmlns:a16="http://schemas.microsoft.com/office/drawing/2014/main" id="{50FFA451-4315-94E9-BF90-4B67C9708B35}"/>
              </a:ext>
            </a:extLst>
          </p:cNvPr>
          <p:cNvSpPr/>
          <p:nvPr/>
        </p:nvSpPr>
        <p:spPr>
          <a:xfrm>
            <a:off x="10776847" y="3874752"/>
            <a:ext cx="435429" cy="29391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Down Arrow 29">
            <a:extLst>
              <a:ext uri="{FF2B5EF4-FFF2-40B4-BE49-F238E27FC236}">
                <a16:creationId xmlns:a16="http://schemas.microsoft.com/office/drawing/2014/main" id="{BB2A49D5-07E6-E74D-4821-85D5EB2E323A}"/>
              </a:ext>
            </a:extLst>
          </p:cNvPr>
          <p:cNvSpPr/>
          <p:nvPr/>
        </p:nvSpPr>
        <p:spPr>
          <a:xfrm>
            <a:off x="10820390" y="2927506"/>
            <a:ext cx="435429" cy="293915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EEA5C1DB-EE26-9A59-2D2C-54DC8A1060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6631" y="4469922"/>
            <a:ext cx="1569066" cy="32963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1125457-0A66-61AA-F34E-C7BAC7C3047F}"/>
                  </a:ext>
                </a:extLst>
              </p:cNvPr>
              <p:cNvSpPr txBox="1"/>
              <p:nvPr/>
            </p:nvSpPr>
            <p:spPr>
              <a:xfrm>
                <a:off x="286949" y="5137025"/>
                <a:ext cx="4091842" cy="715452"/>
              </a:xfrm>
              <a:custGeom>
                <a:avLst/>
                <a:gdLst>
                  <a:gd name="csX0" fmla="*/ 0 w 4091842"/>
                  <a:gd name="csY0" fmla="*/ 0 h 715452"/>
                  <a:gd name="csX1" fmla="*/ 641055 w 4091842"/>
                  <a:gd name="csY1" fmla="*/ 0 h 715452"/>
                  <a:gd name="csX2" fmla="*/ 1200274 w 4091842"/>
                  <a:gd name="csY2" fmla="*/ 0 h 715452"/>
                  <a:gd name="csX3" fmla="*/ 1964084 w 4091842"/>
                  <a:gd name="csY3" fmla="*/ 0 h 715452"/>
                  <a:gd name="csX4" fmla="*/ 2605139 w 4091842"/>
                  <a:gd name="csY4" fmla="*/ 0 h 715452"/>
                  <a:gd name="csX5" fmla="*/ 3246195 w 4091842"/>
                  <a:gd name="csY5" fmla="*/ 0 h 715452"/>
                  <a:gd name="csX6" fmla="*/ 4091842 w 4091842"/>
                  <a:gd name="csY6" fmla="*/ 0 h 715452"/>
                  <a:gd name="csX7" fmla="*/ 4091842 w 4091842"/>
                  <a:gd name="csY7" fmla="*/ 343417 h 715452"/>
                  <a:gd name="csX8" fmla="*/ 4091842 w 4091842"/>
                  <a:gd name="csY8" fmla="*/ 715452 h 715452"/>
                  <a:gd name="csX9" fmla="*/ 3491705 w 4091842"/>
                  <a:gd name="csY9" fmla="*/ 715452 h 715452"/>
                  <a:gd name="csX10" fmla="*/ 2809732 w 4091842"/>
                  <a:gd name="csY10" fmla="*/ 715452 h 715452"/>
                  <a:gd name="csX11" fmla="*/ 2127758 w 4091842"/>
                  <a:gd name="csY11" fmla="*/ 715452 h 715452"/>
                  <a:gd name="csX12" fmla="*/ 1486703 w 4091842"/>
                  <a:gd name="csY12" fmla="*/ 715452 h 715452"/>
                  <a:gd name="csX13" fmla="*/ 722892 w 4091842"/>
                  <a:gd name="csY13" fmla="*/ 715452 h 715452"/>
                  <a:gd name="csX14" fmla="*/ 0 w 4091842"/>
                  <a:gd name="csY14" fmla="*/ 715452 h 715452"/>
                  <a:gd name="csX15" fmla="*/ 0 w 4091842"/>
                  <a:gd name="csY15" fmla="*/ 372035 h 715452"/>
                  <a:gd name="csX16" fmla="*/ 0 w 4091842"/>
                  <a:gd name="csY16" fmla="*/ 0 h 715452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  <a:cxn ang="0">
                    <a:pos x="csX15" y="csY15"/>
                  </a:cxn>
                  <a:cxn ang="0">
                    <a:pos x="csX16" y="csY16"/>
                  </a:cxn>
                </a:cxnLst>
                <a:rect l="l" t="t" r="r" b="b"/>
                <a:pathLst>
                  <a:path w="4091842" h="715452" extrusionOk="0">
                    <a:moveTo>
                      <a:pt x="0" y="0"/>
                    </a:moveTo>
                    <a:cubicBezTo>
                      <a:pt x="313234" y="-12645"/>
                      <a:pt x="507095" y="-11451"/>
                      <a:pt x="641055" y="0"/>
                    </a:cubicBezTo>
                    <a:cubicBezTo>
                      <a:pt x="775016" y="11451"/>
                      <a:pt x="963338" y="-367"/>
                      <a:pt x="1200274" y="0"/>
                    </a:cubicBezTo>
                    <a:cubicBezTo>
                      <a:pt x="1437210" y="367"/>
                      <a:pt x="1615659" y="15924"/>
                      <a:pt x="1964084" y="0"/>
                    </a:cubicBezTo>
                    <a:cubicBezTo>
                      <a:pt x="2312509" y="-15924"/>
                      <a:pt x="2317475" y="16247"/>
                      <a:pt x="2605139" y="0"/>
                    </a:cubicBezTo>
                    <a:cubicBezTo>
                      <a:pt x="2892803" y="-16247"/>
                      <a:pt x="3095669" y="-4669"/>
                      <a:pt x="3246195" y="0"/>
                    </a:cubicBezTo>
                    <a:cubicBezTo>
                      <a:pt x="3396721" y="4669"/>
                      <a:pt x="3788052" y="-32441"/>
                      <a:pt x="4091842" y="0"/>
                    </a:cubicBezTo>
                    <a:cubicBezTo>
                      <a:pt x="4079649" y="133452"/>
                      <a:pt x="4091312" y="236101"/>
                      <a:pt x="4091842" y="343417"/>
                    </a:cubicBezTo>
                    <a:cubicBezTo>
                      <a:pt x="4092372" y="450733"/>
                      <a:pt x="4080659" y="537517"/>
                      <a:pt x="4091842" y="715452"/>
                    </a:cubicBezTo>
                    <a:cubicBezTo>
                      <a:pt x="3846257" y="729380"/>
                      <a:pt x="3752481" y="743870"/>
                      <a:pt x="3491705" y="715452"/>
                    </a:cubicBezTo>
                    <a:cubicBezTo>
                      <a:pt x="3230929" y="687034"/>
                      <a:pt x="3095739" y="712560"/>
                      <a:pt x="2809732" y="715452"/>
                    </a:cubicBezTo>
                    <a:cubicBezTo>
                      <a:pt x="2523725" y="718344"/>
                      <a:pt x="2442057" y="687653"/>
                      <a:pt x="2127758" y="715452"/>
                    </a:cubicBezTo>
                    <a:cubicBezTo>
                      <a:pt x="1813459" y="743251"/>
                      <a:pt x="1682180" y="694668"/>
                      <a:pt x="1486703" y="715452"/>
                    </a:cubicBezTo>
                    <a:cubicBezTo>
                      <a:pt x="1291226" y="736236"/>
                      <a:pt x="947269" y="737186"/>
                      <a:pt x="722892" y="715452"/>
                    </a:cubicBezTo>
                    <a:cubicBezTo>
                      <a:pt x="498515" y="693718"/>
                      <a:pt x="166141" y="726860"/>
                      <a:pt x="0" y="715452"/>
                    </a:cubicBezTo>
                    <a:cubicBezTo>
                      <a:pt x="329" y="553274"/>
                      <a:pt x="-5657" y="487309"/>
                      <a:pt x="0" y="372035"/>
                    </a:cubicBezTo>
                    <a:cubicBezTo>
                      <a:pt x="5657" y="256761"/>
                      <a:pt x="-2821" y="155613"/>
                      <a:pt x="0" y="0"/>
                    </a:cubicBezTo>
                    <a:close/>
                  </a:path>
                </a:pathLst>
              </a:custGeom>
              <a:noFill/>
              <a:ln w="28575">
                <a:solidFill>
                  <a:srgbClr val="FF0000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prstGeom prst="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:r>
                  <a:rPr lang="en-US" dirty="0"/>
                  <a:t>A common GPR rule of thumb is:</a:t>
                </a: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en-US" b="0"/>
                        <m:t>Vertical</m:t>
                      </m:r>
                      <m:r>
                        <m:rPr>
                          <m:nor/>
                        </m:rPr>
                        <a:rPr lang="en-US" b="0" i="1"/>
                        <m:t> </m:t>
                      </m:r>
                      <m:r>
                        <m:rPr>
                          <m:nor/>
                        </m:rPr>
                        <a:rPr lang="en-US" b="0" i="1"/>
                        <m:t>resolution</m:t>
                      </m:r>
                      <m:r>
                        <a:rPr lang="en-US" b="0" i="0">
                          <a:latin typeface="Cambria Math" panose="02040503050406030204" pitchFamily="18" charset="0"/>
                        </a:rPr>
                        <m:t>≈</m:t>
                      </m:r>
                      <m:f>
                        <m:fPr>
                          <m:ctrlPr>
                            <a:rPr lang="en-US" b="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>
                              <a:latin typeface="Cambria Math" panose="02040503050406030204" pitchFamily="18" charset="0"/>
                            </a:rPr>
                            <m:t>𝜆</m:t>
                          </m:r>
                        </m:num>
                        <m:den>
                          <m:r>
                            <a:rPr lang="en-US" b="0" i="0">
                              <a:latin typeface="Cambria Math" panose="02040503050406030204" pitchFamily="18" charset="0"/>
                            </a:rPr>
                            <m:t>4</m:t>
                          </m:r>
                        </m:den>
                      </m:f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E1125457-0A66-61AA-F34E-C7BAC7C3047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6949" y="5137025"/>
                <a:ext cx="4091842" cy="71545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28575">
                <a:solidFill>
                  <a:srgbClr val="FF0000"/>
                </a:solidFill>
                <a:extLst>
                  <a:ext uri="{C807C97D-BFC1-408E-A445-0C87EB9F89A2}">
                    <ask:lineSketchStyleProps xmlns:ask="http://schemas.microsoft.com/office/drawing/2018/sketchyshapes" sd="1219033472">
                      <a:custGeom>
                        <a:avLst/>
                        <a:gdLst>
                          <a:gd name="csX0" fmla="*/ 0 w 4091842"/>
                          <a:gd name="csY0" fmla="*/ 0 h 715452"/>
                          <a:gd name="csX1" fmla="*/ 641055 w 4091842"/>
                          <a:gd name="csY1" fmla="*/ 0 h 715452"/>
                          <a:gd name="csX2" fmla="*/ 1200274 w 4091842"/>
                          <a:gd name="csY2" fmla="*/ 0 h 715452"/>
                          <a:gd name="csX3" fmla="*/ 1964084 w 4091842"/>
                          <a:gd name="csY3" fmla="*/ 0 h 715452"/>
                          <a:gd name="csX4" fmla="*/ 2605139 w 4091842"/>
                          <a:gd name="csY4" fmla="*/ 0 h 715452"/>
                          <a:gd name="csX5" fmla="*/ 3246195 w 4091842"/>
                          <a:gd name="csY5" fmla="*/ 0 h 715452"/>
                          <a:gd name="csX6" fmla="*/ 4091842 w 4091842"/>
                          <a:gd name="csY6" fmla="*/ 0 h 715452"/>
                          <a:gd name="csX7" fmla="*/ 4091842 w 4091842"/>
                          <a:gd name="csY7" fmla="*/ 343417 h 715452"/>
                          <a:gd name="csX8" fmla="*/ 4091842 w 4091842"/>
                          <a:gd name="csY8" fmla="*/ 715452 h 715452"/>
                          <a:gd name="csX9" fmla="*/ 3491705 w 4091842"/>
                          <a:gd name="csY9" fmla="*/ 715452 h 715452"/>
                          <a:gd name="csX10" fmla="*/ 2809732 w 4091842"/>
                          <a:gd name="csY10" fmla="*/ 715452 h 715452"/>
                          <a:gd name="csX11" fmla="*/ 2127758 w 4091842"/>
                          <a:gd name="csY11" fmla="*/ 715452 h 715452"/>
                          <a:gd name="csX12" fmla="*/ 1486703 w 4091842"/>
                          <a:gd name="csY12" fmla="*/ 715452 h 715452"/>
                          <a:gd name="csX13" fmla="*/ 722892 w 4091842"/>
                          <a:gd name="csY13" fmla="*/ 715452 h 715452"/>
                          <a:gd name="csX14" fmla="*/ 0 w 4091842"/>
                          <a:gd name="csY14" fmla="*/ 715452 h 715452"/>
                          <a:gd name="csX15" fmla="*/ 0 w 4091842"/>
                          <a:gd name="csY15" fmla="*/ 372035 h 715452"/>
                          <a:gd name="csX16" fmla="*/ 0 w 4091842"/>
                          <a:gd name="csY16" fmla="*/ 0 h 715452"/>
                        </a:gdLst>
                        <a:ahLst/>
                        <a:cxnLst>
                          <a:cxn ang="0">
                            <a:pos x="csX0" y="csY0"/>
                          </a:cxn>
                          <a:cxn ang="0">
                            <a:pos x="csX1" y="csY1"/>
                          </a:cxn>
                          <a:cxn ang="0">
                            <a:pos x="csX2" y="csY2"/>
                          </a:cxn>
                          <a:cxn ang="0">
                            <a:pos x="csX3" y="csY3"/>
                          </a:cxn>
                          <a:cxn ang="0">
                            <a:pos x="csX4" y="csY4"/>
                          </a:cxn>
                          <a:cxn ang="0">
                            <a:pos x="csX5" y="csY5"/>
                          </a:cxn>
                          <a:cxn ang="0">
                            <a:pos x="csX6" y="csY6"/>
                          </a:cxn>
                          <a:cxn ang="0">
                            <a:pos x="csX7" y="csY7"/>
                          </a:cxn>
                          <a:cxn ang="0">
                            <a:pos x="csX8" y="csY8"/>
                          </a:cxn>
                          <a:cxn ang="0">
                            <a:pos x="csX9" y="csY9"/>
                          </a:cxn>
                          <a:cxn ang="0">
                            <a:pos x="csX10" y="csY10"/>
                          </a:cxn>
                          <a:cxn ang="0">
                            <a:pos x="csX11" y="csY11"/>
                          </a:cxn>
                          <a:cxn ang="0">
                            <a:pos x="csX12" y="csY12"/>
                          </a:cxn>
                          <a:cxn ang="0">
                            <a:pos x="csX13" y="csY13"/>
                          </a:cxn>
                          <a:cxn ang="0">
                            <a:pos x="csX14" y="csY14"/>
                          </a:cxn>
                          <a:cxn ang="0">
                            <a:pos x="csX15" y="csY15"/>
                          </a:cxn>
                          <a:cxn ang="0">
                            <a:pos x="csX16" y="csY16"/>
                          </a:cxn>
                        </a:cxnLst>
                        <a:rect l="l" t="t" r="r" b="b"/>
                        <a:pathLst>
                          <a:path w="4091842" h="715452" extrusionOk="0">
                            <a:moveTo>
                              <a:pt x="0" y="0"/>
                            </a:moveTo>
                            <a:cubicBezTo>
                              <a:pt x="313234" y="-12645"/>
                              <a:pt x="507095" y="-11451"/>
                              <a:pt x="641055" y="0"/>
                            </a:cubicBezTo>
                            <a:cubicBezTo>
                              <a:pt x="775016" y="11451"/>
                              <a:pt x="963338" y="-367"/>
                              <a:pt x="1200274" y="0"/>
                            </a:cubicBezTo>
                            <a:cubicBezTo>
                              <a:pt x="1437210" y="367"/>
                              <a:pt x="1615659" y="15924"/>
                              <a:pt x="1964084" y="0"/>
                            </a:cubicBezTo>
                            <a:cubicBezTo>
                              <a:pt x="2312509" y="-15924"/>
                              <a:pt x="2317475" y="16247"/>
                              <a:pt x="2605139" y="0"/>
                            </a:cubicBezTo>
                            <a:cubicBezTo>
                              <a:pt x="2892803" y="-16247"/>
                              <a:pt x="3095669" y="-4669"/>
                              <a:pt x="3246195" y="0"/>
                            </a:cubicBezTo>
                            <a:cubicBezTo>
                              <a:pt x="3396721" y="4669"/>
                              <a:pt x="3788052" y="-32441"/>
                              <a:pt x="4091842" y="0"/>
                            </a:cubicBezTo>
                            <a:cubicBezTo>
                              <a:pt x="4079649" y="133452"/>
                              <a:pt x="4091312" y="236101"/>
                              <a:pt x="4091842" y="343417"/>
                            </a:cubicBezTo>
                            <a:cubicBezTo>
                              <a:pt x="4092372" y="450733"/>
                              <a:pt x="4080659" y="537517"/>
                              <a:pt x="4091842" y="715452"/>
                            </a:cubicBezTo>
                            <a:cubicBezTo>
                              <a:pt x="3846257" y="729380"/>
                              <a:pt x="3752481" y="743870"/>
                              <a:pt x="3491705" y="715452"/>
                            </a:cubicBezTo>
                            <a:cubicBezTo>
                              <a:pt x="3230929" y="687034"/>
                              <a:pt x="3095739" y="712560"/>
                              <a:pt x="2809732" y="715452"/>
                            </a:cubicBezTo>
                            <a:cubicBezTo>
                              <a:pt x="2523725" y="718344"/>
                              <a:pt x="2442057" y="687653"/>
                              <a:pt x="2127758" y="715452"/>
                            </a:cubicBezTo>
                            <a:cubicBezTo>
                              <a:pt x="1813459" y="743251"/>
                              <a:pt x="1682180" y="694668"/>
                              <a:pt x="1486703" y="715452"/>
                            </a:cubicBezTo>
                            <a:cubicBezTo>
                              <a:pt x="1291226" y="736236"/>
                              <a:pt x="947269" y="737186"/>
                              <a:pt x="722892" y="715452"/>
                            </a:cubicBezTo>
                            <a:cubicBezTo>
                              <a:pt x="498515" y="693718"/>
                              <a:pt x="166141" y="726860"/>
                              <a:pt x="0" y="715452"/>
                            </a:cubicBezTo>
                            <a:cubicBezTo>
                              <a:pt x="329" y="553274"/>
                              <a:pt x="-5657" y="487309"/>
                              <a:pt x="0" y="372035"/>
                            </a:cubicBezTo>
                            <a:cubicBezTo>
                              <a:pt x="5657" y="256761"/>
                              <a:pt x="-2821" y="155613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A3F2F26-273C-27F5-C8B1-F8CA579FAAE2}"/>
                  </a:ext>
                </a:extLst>
              </p:cNvPr>
              <p:cNvSpPr txBox="1"/>
              <p:nvPr/>
            </p:nvSpPr>
            <p:spPr>
              <a:xfrm>
                <a:off x="4686290" y="4965064"/>
                <a:ext cx="2940341" cy="1143390"/>
              </a:xfrm>
              <a:custGeom>
                <a:avLst/>
                <a:gdLst>
                  <a:gd name="csX0" fmla="*/ 0 w 2940341"/>
                  <a:gd name="csY0" fmla="*/ 0 h 1143390"/>
                  <a:gd name="csX1" fmla="*/ 617472 w 2940341"/>
                  <a:gd name="csY1" fmla="*/ 0 h 1143390"/>
                  <a:gd name="csX2" fmla="*/ 1176136 w 2940341"/>
                  <a:gd name="csY2" fmla="*/ 0 h 1143390"/>
                  <a:gd name="csX3" fmla="*/ 1823011 w 2940341"/>
                  <a:gd name="csY3" fmla="*/ 0 h 1143390"/>
                  <a:gd name="csX4" fmla="*/ 2322869 w 2940341"/>
                  <a:gd name="csY4" fmla="*/ 0 h 1143390"/>
                  <a:gd name="csX5" fmla="*/ 2940341 w 2940341"/>
                  <a:gd name="csY5" fmla="*/ 0 h 1143390"/>
                  <a:gd name="csX6" fmla="*/ 2940341 w 2940341"/>
                  <a:gd name="csY6" fmla="*/ 594563 h 1143390"/>
                  <a:gd name="csX7" fmla="*/ 2940341 w 2940341"/>
                  <a:gd name="csY7" fmla="*/ 1143390 h 1143390"/>
                  <a:gd name="csX8" fmla="*/ 2322869 w 2940341"/>
                  <a:gd name="csY8" fmla="*/ 1143390 h 1143390"/>
                  <a:gd name="csX9" fmla="*/ 1764205 w 2940341"/>
                  <a:gd name="csY9" fmla="*/ 1143390 h 1143390"/>
                  <a:gd name="csX10" fmla="*/ 1234943 w 2940341"/>
                  <a:gd name="csY10" fmla="*/ 1143390 h 1143390"/>
                  <a:gd name="csX11" fmla="*/ 705682 w 2940341"/>
                  <a:gd name="csY11" fmla="*/ 1143390 h 1143390"/>
                  <a:gd name="csX12" fmla="*/ 0 w 2940341"/>
                  <a:gd name="csY12" fmla="*/ 1143390 h 1143390"/>
                  <a:gd name="csX13" fmla="*/ 0 w 2940341"/>
                  <a:gd name="csY13" fmla="*/ 571695 h 1143390"/>
                  <a:gd name="csX14" fmla="*/ 0 w 2940341"/>
                  <a:gd name="csY14" fmla="*/ 0 h 1143390"/>
                </a:gdLst>
                <a:ahLst/>
                <a:cxnLst>
                  <a:cxn ang="0">
                    <a:pos x="csX0" y="csY0"/>
                  </a:cxn>
                  <a:cxn ang="0">
                    <a:pos x="csX1" y="csY1"/>
                  </a:cxn>
                  <a:cxn ang="0">
                    <a:pos x="csX2" y="csY2"/>
                  </a:cxn>
                  <a:cxn ang="0">
                    <a:pos x="csX3" y="csY3"/>
                  </a:cxn>
                  <a:cxn ang="0">
                    <a:pos x="csX4" y="csY4"/>
                  </a:cxn>
                  <a:cxn ang="0">
                    <a:pos x="csX5" y="csY5"/>
                  </a:cxn>
                  <a:cxn ang="0">
                    <a:pos x="csX6" y="csY6"/>
                  </a:cxn>
                  <a:cxn ang="0">
                    <a:pos x="csX7" y="csY7"/>
                  </a:cxn>
                  <a:cxn ang="0">
                    <a:pos x="csX8" y="csY8"/>
                  </a:cxn>
                  <a:cxn ang="0">
                    <a:pos x="csX9" y="csY9"/>
                  </a:cxn>
                  <a:cxn ang="0">
                    <a:pos x="csX10" y="csY10"/>
                  </a:cxn>
                  <a:cxn ang="0">
                    <a:pos x="csX11" y="csY11"/>
                  </a:cxn>
                  <a:cxn ang="0">
                    <a:pos x="csX12" y="csY12"/>
                  </a:cxn>
                  <a:cxn ang="0">
                    <a:pos x="csX13" y="csY13"/>
                  </a:cxn>
                  <a:cxn ang="0">
                    <a:pos x="csX14" y="csY14"/>
                  </a:cxn>
                </a:cxnLst>
                <a:rect l="l" t="t" r="r" b="b"/>
                <a:pathLst>
                  <a:path w="2940341" h="1143390" extrusionOk="0">
                    <a:moveTo>
                      <a:pt x="0" y="0"/>
                    </a:moveTo>
                    <a:cubicBezTo>
                      <a:pt x="279538" y="25056"/>
                      <a:pt x="451163" y="-12060"/>
                      <a:pt x="617472" y="0"/>
                    </a:cubicBezTo>
                    <a:cubicBezTo>
                      <a:pt x="783781" y="12060"/>
                      <a:pt x="991378" y="5377"/>
                      <a:pt x="1176136" y="0"/>
                    </a:cubicBezTo>
                    <a:cubicBezTo>
                      <a:pt x="1360894" y="-5377"/>
                      <a:pt x="1683790" y="-8909"/>
                      <a:pt x="1823011" y="0"/>
                    </a:cubicBezTo>
                    <a:cubicBezTo>
                      <a:pt x="1962233" y="8909"/>
                      <a:pt x="2117102" y="18023"/>
                      <a:pt x="2322869" y="0"/>
                    </a:cubicBezTo>
                    <a:cubicBezTo>
                      <a:pt x="2528636" y="-18023"/>
                      <a:pt x="2747262" y="30786"/>
                      <a:pt x="2940341" y="0"/>
                    </a:cubicBezTo>
                    <a:cubicBezTo>
                      <a:pt x="2965178" y="196546"/>
                      <a:pt x="2934523" y="399513"/>
                      <a:pt x="2940341" y="594563"/>
                    </a:cubicBezTo>
                    <a:cubicBezTo>
                      <a:pt x="2946159" y="789613"/>
                      <a:pt x="2918981" y="940333"/>
                      <a:pt x="2940341" y="1143390"/>
                    </a:cubicBezTo>
                    <a:cubicBezTo>
                      <a:pt x="2635779" y="1166370"/>
                      <a:pt x="2523586" y="1125874"/>
                      <a:pt x="2322869" y="1143390"/>
                    </a:cubicBezTo>
                    <a:cubicBezTo>
                      <a:pt x="2122152" y="1160906"/>
                      <a:pt x="1972616" y="1121585"/>
                      <a:pt x="1764205" y="1143390"/>
                    </a:cubicBezTo>
                    <a:cubicBezTo>
                      <a:pt x="1555794" y="1165195"/>
                      <a:pt x="1373157" y="1127791"/>
                      <a:pt x="1234943" y="1143390"/>
                    </a:cubicBezTo>
                    <a:cubicBezTo>
                      <a:pt x="1096729" y="1158989"/>
                      <a:pt x="826735" y="1135285"/>
                      <a:pt x="705682" y="1143390"/>
                    </a:cubicBezTo>
                    <a:cubicBezTo>
                      <a:pt x="584629" y="1151495"/>
                      <a:pt x="286997" y="1174671"/>
                      <a:pt x="0" y="1143390"/>
                    </a:cubicBezTo>
                    <a:cubicBezTo>
                      <a:pt x="-21764" y="872853"/>
                      <a:pt x="-9481" y="796445"/>
                      <a:pt x="0" y="571695"/>
                    </a:cubicBezTo>
                    <a:cubicBezTo>
                      <a:pt x="9481" y="346945"/>
                      <a:pt x="-24162" y="186232"/>
                      <a:pt x="0" y="0"/>
                    </a:cubicBezTo>
                    <a:close/>
                  </a:path>
                </a:pathLst>
              </a:custGeom>
              <a:noFill/>
              <a:ln w="28575">
                <a:solidFill>
                  <a:srgbClr val="92D050"/>
                </a:solidFill>
                <a:extLst>
                  <a:ext uri="{C807C97D-BFC1-408E-A445-0C87EB9F89A2}">
                    <ask:lineSketchStyleProps xmlns:ask="http://schemas.microsoft.com/office/drawing/2018/sketchyshapes" sd="1363887920">
                      <a:prstGeom prst="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:r>
                  <a:rPr lang="en-US" dirty="0"/>
                  <a:t>Assume velocity:</a:t>
                </a: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𝑣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=0.10</m:t>
                      </m:r>
                      <m:r>
                        <m:rPr>
                          <m:nor/>
                        </m:rPr>
                        <a:rPr lang="en-US" b="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1">
                          <a:latin typeface="Cambria Math" panose="02040503050406030204" pitchFamily="18" charset="0"/>
                        </a:rPr>
                        <m:t>m</m:t>
                      </m:r>
                      <m:r>
                        <m:rPr>
                          <m:nor/>
                        </m:rPr>
                        <a:rPr lang="en-US" b="0" i="1">
                          <a:latin typeface="Cambria Math" panose="02040503050406030204" pitchFamily="18" charset="0"/>
                        </a:rPr>
                        <m:t>/</m:t>
                      </m:r>
                      <m:r>
                        <m:rPr>
                          <m:nor/>
                        </m:rPr>
                        <a:rPr lang="en-US" b="0" i="1">
                          <a:latin typeface="Cambria Math" panose="02040503050406030204" pitchFamily="18" charset="0"/>
                        </a:rPr>
                        <m:t>ns</m:t>
                      </m:r>
                    </m:oMath>
                  </m:oMathPara>
                </a14:m>
                <a:endParaRPr lang="en-US" b="0" dirty="0"/>
              </a:p>
              <a:p>
                <a:pPr>
                  <a:buNone/>
                </a:pPr>
                <a:r>
                  <a:rPr lang="en-US" dirty="0"/>
                  <a:t>For a </a:t>
                </a:r>
                <a:r>
                  <a:rPr lang="en-US" b="1" dirty="0"/>
                  <a:t>100 MHz</a:t>
                </a:r>
                <a:r>
                  <a:rPr lang="en-US" dirty="0"/>
                  <a:t> antenna:</a:t>
                </a:r>
              </a:p>
              <a:p>
                <a:pPr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en-US" i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0.10</m:t>
                          </m:r>
                        </m:num>
                        <m:den>
                          <m:r>
                            <a:rPr lang="en-US" i="0">
                              <a:latin typeface="Cambria Math" panose="02040503050406030204" pitchFamily="18" charset="0"/>
                            </a:rPr>
                            <m:t>0.1</m:t>
                          </m:r>
                        </m:den>
                      </m:f>
                      <m:r>
                        <a:rPr lang="en-US" i="0">
                          <a:latin typeface="Cambria Math" panose="02040503050406030204" pitchFamily="18" charset="0"/>
                        </a:rPr>
                        <m:t>=1.0</m:t>
                      </m:r>
                      <m:r>
                        <m:rPr>
                          <m:nor/>
                        </m:rPr>
                        <a:rPr lang="en-US" b="0" i="1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nor/>
                        </m:rPr>
                        <a:rPr lang="en-US" b="0" i="1">
                          <a:latin typeface="Cambria Math" panose="02040503050406030204" pitchFamily="18" charset="0"/>
                        </a:rPr>
                        <m:t>m</m:t>
                      </m:r>
                    </m:oMath>
                  </m:oMathPara>
                </a14:m>
                <a:endParaRPr lang="en-US" b="0" dirty="0"/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id="{1A3F2F26-273C-27F5-C8B1-F8CA579FAAE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86290" y="4965064"/>
                <a:ext cx="2940341" cy="1143390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28575">
                <a:solidFill>
                  <a:srgbClr val="92D050"/>
                </a:solidFill>
                <a:extLst>
                  <a:ext uri="{C807C97D-BFC1-408E-A445-0C87EB9F89A2}">
                    <ask:lineSketchStyleProps xmlns:ask="http://schemas.microsoft.com/office/drawing/2018/sketchyshapes" sd="1363887920">
                      <a:custGeom>
                        <a:avLst/>
                        <a:gdLst>
                          <a:gd name="csX0" fmla="*/ 0 w 2940341"/>
                          <a:gd name="csY0" fmla="*/ 0 h 1143390"/>
                          <a:gd name="csX1" fmla="*/ 617472 w 2940341"/>
                          <a:gd name="csY1" fmla="*/ 0 h 1143390"/>
                          <a:gd name="csX2" fmla="*/ 1176136 w 2940341"/>
                          <a:gd name="csY2" fmla="*/ 0 h 1143390"/>
                          <a:gd name="csX3" fmla="*/ 1823011 w 2940341"/>
                          <a:gd name="csY3" fmla="*/ 0 h 1143390"/>
                          <a:gd name="csX4" fmla="*/ 2322869 w 2940341"/>
                          <a:gd name="csY4" fmla="*/ 0 h 1143390"/>
                          <a:gd name="csX5" fmla="*/ 2940341 w 2940341"/>
                          <a:gd name="csY5" fmla="*/ 0 h 1143390"/>
                          <a:gd name="csX6" fmla="*/ 2940341 w 2940341"/>
                          <a:gd name="csY6" fmla="*/ 594563 h 1143390"/>
                          <a:gd name="csX7" fmla="*/ 2940341 w 2940341"/>
                          <a:gd name="csY7" fmla="*/ 1143390 h 1143390"/>
                          <a:gd name="csX8" fmla="*/ 2322869 w 2940341"/>
                          <a:gd name="csY8" fmla="*/ 1143390 h 1143390"/>
                          <a:gd name="csX9" fmla="*/ 1764205 w 2940341"/>
                          <a:gd name="csY9" fmla="*/ 1143390 h 1143390"/>
                          <a:gd name="csX10" fmla="*/ 1234943 w 2940341"/>
                          <a:gd name="csY10" fmla="*/ 1143390 h 1143390"/>
                          <a:gd name="csX11" fmla="*/ 705682 w 2940341"/>
                          <a:gd name="csY11" fmla="*/ 1143390 h 1143390"/>
                          <a:gd name="csX12" fmla="*/ 0 w 2940341"/>
                          <a:gd name="csY12" fmla="*/ 1143390 h 1143390"/>
                          <a:gd name="csX13" fmla="*/ 0 w 2940341"/>
                          <a:gd name="csY13" fmla="*/ 571695 h 1143390"/>
                          <a:gd name="csX14" fmla="*/ 0 w 2940341"/>
                          <a:gd name="csY14" fmla="*/ 0 h 1143390"/>
                        </a:gdLst>
                        <a:ahLst/>
                        <a:cxnLst>
                          <a:cxn ang="0">
                            <a:pos x="csX0" y="csY0"/>
                          </a:cxn>
                          <a:cxn ang="0">
                            <a:pos x="csX1" y="csY1"/>
                          </a:cxn>
                          <a:cxn ang="0">
                            <a:pos x="csX2" y="csY2"/>
                          </a:cxn>
                          <a:cxn ang="0">
                            <a:pos x="csX3" y="csY3"/>
                          </a:cxn>
                          <a:cxn ang="0">
                            <a:pos x="csX4" y="csY4"/>
                          </a:cxn>
                          <a:cxn ang="0">
                            <a:pos x="csX5" y="csY5"/>
                          </a:cxn>
                          <a:cxn ang="0">
                            <a:pos x="csX6" y="csY6"/>
                          </a:cxn>
                          <a:cxn ang="0">
                            <a:pos x="csX7" y="csY7"/>
                          </a:cxn>
                          <a:cxn ang="0">
                            <a:pos x="csX8" y="csY8"/>
                          </a:cxn>
                          <a:cxn ang="0">
                            <a:pos x="csX9" y="csY9"/>
                          </a:cxn>
                          <a:cxn ang="0">
                            <a:pos x="csX10" y="csY10"/>
                          </a:cxn>
                          <a:cxn ang="0">
                            <a:pos x="csX11" y="csY11"/>
                          </a:cxn>
                          <a:cxn ang="0">
                            <a:pos x="csX12" y="csY12"/>
                          </a:cxn>
                          <a:cxn ang="0">
                            <a:pos x="csX13" y="csY13"/>
                          </a:cxn>
                          <a:cxn ang="0">
                            <a:pos x="csX14" y="csY14"/>
                          </a:cxn>
                        </a:cxnLst>
                        <a:rect l="l" t="t" r="r" b="b"/>
                        <a:pathLst>
                          <a:path w="2940341" h="1143390" extrusionOk="0">
                            <a:moveTo>
                              <a:pt x="0" y="0"/>
                            </a:moveTo>
                            <a:cubicBezTo>
                              <a:pt x="279538" y="25056"/>
                              <a:pt x="451163" y="-12060"/>
                              <a:pt x="617472" y="0"/>
                            </a:cubicBezTo>
                            <a:cubicBezTo>
                              <a:pt x="783781" y="12060"/>
                              <a:pt x="991378" y="5377"/>
                              <a:pt x="1176136" y="0"/>
                            </a:cubicBezTo>
                            <a:cubicBezTo>
                              <a:pt x="1360894" y="-5377"/>
                              <a:pt x="1683790" y="-8909"/>
                              <a:pt x="1823011" y="0"/>
                            </a:cubicBezTo>
                            <a:cubicBezTo>
                              <a:pt x="1962233" y="8909"/>
                              <a:pt x="2117102" y="18023"/>
                              <a:pt x="2322869" y="0"/>
                            </a:cubicBezTo>
                            <a:cubicBezTo>
                              <a:pt x="2528636" y="-18023"/>
                              <a:pt x="2747262" y="30786"/>
                              <a:pt x="2940341" y="0"/>
                            </a:cubicBezTo>
                            <a:cubicBezTo>
                              <a:pt x="2965178" y="196546"/>
                              <a:pt x="2934523" y="399513"/>
                              <a:pt x="2940341" y="594563"/>
                            </a:cubicBezTo>
                            <a:cubicBezTo>
                              <a:pt x="2946159" y="789613"/>
                              <a:pt x="2918981" y="940333"/>
                              <a:pt x="2940341" y="1143390"/>
                            </a:cubicBezTo>
                            <a:cubicBezTo>
                              <a:pt x="2635779" y="1166370"/>
                              <a:pt x="2523586" y="1125874"/>
                              <a:pt x="2322869" y="1143390"/>
                            </a:cubicBezTo>
                            <a:cubicBezTo>
                              <a:pt x="2122152" y="1160906"/>
                              <a:pt x="1972616" y="1121585"/>
                              <a:pt x="1764205" y="1143390"/>
                            </a:cubicBezTo>
                            <a:cubicBezTo>
                              <a:pt x="1555794" y="1165195"/>
                              <a:pt x="1373157" y="1127791"/>
                              <a:pt x="1234943" y="1143390"/>
                            </a:cubicBezTo>
                            <a:cubicBezTo>
                              <a:pt x="1096729" y="1158989"/>
                              <a:pt x="826735" y="1135285"/>
                              <a:pt x="705682" y="1143390"/>
                            </a:cubicBezTo>
                            <a:cubicBezTo>
                              <a:pt x="584629" y="1151495"/>
                              <a:pt x="286997" y="1174671"/>
                              <a:pt x="0" y="1143390"/>
                            </a:cubicBezTo>
                            <a:cubicBezTo>
                              <a:pt x="-21764" y="872853"/>
                              <a:pt x="-9481" y="796445"/>
                              <a:pt x="0" y="571695"/>
                            </a:cubicBezTo>
                            <a:cubicBezTo>
                              <a:pt x="9481" y="346945"/>
                              <a:pt x="-24162" y="186232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4" name="TextBox 43">
            <a:extLst>
              <a:ext uri="{FF2B5EF4-FFF2-40B4-BE49-F238E27FC236}">
                <a16:creationId xmlns:a16="http://schemas.microsoft.com/office/drawing/2014/main" id="{A6850CA8-F15E-B4D9-D77B-1761B9C2585C}"/>
              </a:ext>
            </a:extLst>
          </p:cNvPr>
          <p:cNvSpPr txBox="1"/>
          <p:nvPr/>
        </p:nvSpPr>
        <p:spPr>
          <a:xfrm>
            <a:off x="8056192" y="5137025"/>
            <a:ext cx="3449999" cy="8002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dirty="0"/>
              <a:t>Two reflectors need to be separated by about  </a:t>
            </a:r>
            <a:r>
              <a:rPr lang="en-US" sz="1800" b="1" dirty="0">
                <a:solidFill>
                  <a:srgbClr val="C00000"/>
                </a:solidFill>
              </a:rPr>
              <a:t>25 cm or more</a:t>
            </a:r>
            <a:r>
              <a:rPr lang="en-US" dirty="0"/>
              <a:t> vertically for us to see them as separate events.</a:t>
            </a:r>
          </a:p>
        </p:txBody>
      </p:sp>
    </p:spTree>
    <p:extLst>
      <p:ext uri="{BB962C8B-B14F-4D97-AF65-F5344CB8AC3E}">
        <p14:creationId xmlns:p14="http://schemas.microsoft.com/office/powerpoint/2010/main" val="18103348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18" grpId="0" animBg="1"/>
      <p:bldP spid="19" grpId="0" animBg="1"/>
      <p:bldP spid="20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4" grpId="0" animBg="1"/>
      <p:bldP spid="42" grpId="0" animBg="1"/>
      <p:bldP spid="44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" name="Google Shape;358;g36e2ece2020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20518" y="1284513"/>
            <a:ext cx="7899139" cy="5072741"/>
          </a:xfrm>
          <a:prstGeom prst="rect">
            <a:avLst/>
          </a:prstGeom>
          <a:noFill/>
          <a:ln>
            <a:noFill/>
          </a:ln>
        </p:spPr>
      </p:pic>
      <p:sp>
        <p:nvSpPr>
          <p:cNvPr id="359" name="Google Shape;359;g36e2ece2020_0_0"/>
          <p:cNvSpPr txBox="1"/>
          <p:nvPr/>
        </p:nvSpPr>
        <p:spPr>
          <a:xfrm>
            <a:off x="3628075" y="4635864"/>
            <a:ext cx="1069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FF00"/>
                </a:solidFill>
                <a:highlight>
                  <a:srgbClr val="FF00FF"/>
                </a:highlight>
              </a:rPr>
              <a:t>100 MHz</a:t>
            </a:r>
            <a:endParaRPr b="1" dirty="0">
              <a:solidFill>
                <a:srgbClr val="FFFF00"/>
              </a:solidFill>
              <a:highlight>
                <a:srgbClr val="FF00FF"/>
              </a:highlight>
            </a:endParaRPr>
          </a:p>
        </p:txBody>
      </p:sp>
      <p:sp>
        <p:nvSpPr>
          <p:cNvPr id="360" name="Google Shape;360;g36e2ece2020_0_0"/>
          <p:cNvSpPr txBox="1"/>
          <p:nvPr/>
        </p:nvSpPr>
        <p:spPr>
          <a:xfrm>
            <a:off x="5835487" y="4423525"/>
            <a:ext cx="1069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FF00"/>
                </a:solidFill>
                <a:highlight>
                  <a:srgbClr val="FF00FF"/>
                </a:highlight>
              </a:rPr>
              <a:t>250 MHz</a:t>
            </a:r>
            <a:endParaRPr b="1" dirty="0">
              <a:solidFill>
                <a:srgbClr val="FFFF00"/>
              </a:solidFill>
              <a:highlight>
                <a:srgbClr val="FF00FF"/>
              </a:highlight>
            </a:endParaRPr>
          </a:p>
        </p:txBody>
      </p:sp>
      <p:sp>
        <p:nvSpPr>
          <p:cNvPr id="361" name="Google Shape;361;g36e2ece2020_0_0"/>
          <p:cNvSpPr txBox="1"/>
          <p:nvPr/>
        </p:nvSpPr>
        <p:spPr>
          <a:xfrm>
            <a:off x="7100642" y="4559472"/>
            <a:ext cx="1069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FF00"/>
                </a:solidFill>
                <a:highlight>
                  <a:srgbClr val="FF00FF"/>
                </a:highlight>
              </a:rPr>
              <a:t>500 MHz</a:t>
            </a:r>
            <a:endParaRPr b="1" dirty="0">
              <a:solidFill>
                <a:srgbClr val="FFFF00"/>
              </a:solidFill>
              <a:highlight>
                <a:srgbClr val="FF00FF"/>
              </a:highlight>
            </a:endParaRPr>
          </a:p>
        </p:txBody>
      </p:sp>
      <p:sp>
        <p:nvSpPr>
          <p:cNvPr id="362" name="Google Shape;362;g36e2ece2020_0_0"/>
          <p:cNvSpPr txBox="1"/>
          <p:nvPr/>
        </p:nvSpPr>
        <p:spPr>
          <a:xfrm>
            <a:off x="7939550" y="5098475"/>
            <a:ext cx="10692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b="1" dirty="0">
                <a:solidFill>
                  <a:srgbClr val="FFFF00"/>
                </a:solidFill>
                <a:highlight>
                  <a:srgbClr val="FF00FF"/>
                </a:highlight>
              </a:rPr>
              <a:t>1000 MHz</a:t>
            </a:r>
            <a:endParaRPr b="1" dirty="0">
              <a:solidFill>
                <a:srgbClr val="FFFF00"/>
              </a:solidFill>
              <a:highlight>
                <a:srgbClr val="FF00FF"/>
              </a:highlight>
            </a:endParaRPr>
          </a:p>
        </p:txBody>
      </p:sp>
      <p:sp>
        <p:nvSpPr>
          <p:cNvPr id="363" name="Google Shape;363;g36e2ece2020_0_0"/>
          <p:cNvSpPr txBox="1"/>
          <p:nvPr/>
        </p:nvSpPr>
        <p:spPr>
          <a:xfrm>
            <a:off x="2596004" y="5529559"/>
            <a:ext cx="262213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Penetrates deeper</a:t>
            </a:r>
            <a:endParaRPr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Lower resolution</a:t>
            </a:r>
            <a:endParaRPr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64" name="Google Shape;364;g36e2ece2020_0_0"/>
          <p:cNvSpPr txBox="1"/>
          <p:nvPr/>
        </p:nvSpPr>
        <p:spPr>
          <a:xfrm>
            <a:off x="6792686" y="5518406"/>
            <a:ext cx="3067550" cy="7386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Shallower penetration</a:t>
            </a:r>
            <a:endParaRPr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Higher resolution</a:t>
            </a:r>
            <a:endParaRPr sz="1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365" name="Google Shape;365;g36e2ece2020_0_0"/>
          <p:cNvCxnSpPr/>
          <p:nvPr/>
        </p:nvCxnSpPr>
        <p:spPr>
          <a:xfrm>
            <a:off x="4209842" y="5498675"/>
            <a:ext cx="39600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triangle" w="med" len="med"/>
            <a:tailEnd type="triangle" w="med" len="med"/>
          </a:ln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E484859C-8AB7-BCF3-F683-065104784480}"/>
              </a:ext>
            </a:extLst>
          </p:cNvPr>
          <p:cNvSpPr txBox="1"/>
          <p:nvPr/>
        </p:nvSpPr>
        <p:spPr>
          <a:xfrm>
            <a:off x="3628075" y="430282"/>
            <a:ext cx="60960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/>
              <a:t>Common </a:t>
            </a:r>
            <a:r>
              <a:rPr lang="en-US" sz="2800" b="1" dirty="0">
                <a:solidFill>
                  <a:srgbClr val="002060"/>
                </a:solidFill>
              </a:rPr>
              <a:t>GPR</a:t>
            </a:r>
            <a:r>
              <a:rPr lang="en-US" sz="2800" b="1" dirty="0"/>
              <a:t> Antenna Uses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Google Shape;370;p27"/>
          <p:cNvSpPr txBox="1">
            <a:spLocks noGrp="1"/>
          </p:cNvSpPr>
          <p:nvPr>
            <p:ph type="title"/>
          </p:nvPr>
        </p:nvSpPr>
        <p:spPr>
          <a:xfrm>
            <a:off x="4010035" y="182685"/>
            <a:ext cx="4999491" cy="64065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" dirty="0"/>
              <a:t>Designing surveys</a:t>
            </a:r>
            <a:br>
              <a:rPr lang="en" dirty="0"/>
            </a:b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71" name="Google Shape;371;p27" descr="GPR Soil Suitability map of the United States. Links to webpage.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552202" y="1496656"/>
            <a:ext cx="5558753" cy="391972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5EFE7CB3-D1B4-AEDA-6D0F-6837D8A503B2}"/>
              </a:ext>
            </a:extLst>
          </p:cNvPr>
          <p:cNvSpPr txBox="1"/>
          <p:nvPr/>
        </p:nvSpPr>
        <p:spPr>
          <a:xfrm>
            <a:off x="3287608" y="777417"/>
            <a:ext cx="6188528" cy="698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b="1" dirty="0"/>
              <a:t>Dry sand, dry soil, ice, clean rock:</a:t>
            </a:r>
            <a:r>
              <a:rPr lang="en-US" dirty="0"/>
              <a:t> </a:t>
            </a:r>
            <a:r>
              <a:rPr lang="en-US" b="1" dirty="0">
                <a:solidFill>
                  <a:srgbClr val="C00000"/>
                </a:solidFill>
              </a:rPr>
              <a:t>Deeper penetration </a:t>
            </a:r>
          </a:p>
          <a:p>
            <a:pPr algn="ctr">
              <a:lnSpc>
                <a:spcPct val="150000"/>
              </a:lnSpc>
            </a:pPr>
            <a:r>
              <a:rPr lang="en-US" b="1" dirty="0"/>
              <a:t>Wet soil, clay, saline water, conductive ground:</a:t>
            </a:r>
            <a:r>
              <a:rPr lang="en-US" dirty="0"/>
              <a:t> </a:t>
            </a:r>
            <a:r>
              <a:rPr lang="en-US" b="1" dirty="0">
                <a:solidFill>
                  <a:srgbClr val="C00000"/>
                </a:solidFill>
              </a:rPr>
              <a:t>Shallow penetration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EB68229-ECEA-C7AC-7284-542EA989CCA5}"/>
              </a:ext>
            </a:extLst>
          </p:cNvPr>
          <p:cNvSpPr txBox="1"/>
          <p:nvPr/>
        </p:nvSpPr>
        <p:spPr>
          <a:xfrm>
            <a:off x="2884713" y="5436905"/>
            <a:ext cx="788805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GPR Suitability Map </a:t>
            </a:r>
            <a:r>
              <a:rPr lang="en-US" dirty="0"/>
              <a:t>for lower 48 States Puerto Rico US Virgin Islands and Hawaii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1F7632E-F160-5357-0D9C-2FC210B33308}"/>
              </a:ext>
            </a:extLst>
          </p:cNvPr>
          <p:cNvSpPr txBox="1"/>
          <p:nvPr/>
        </p:nvSpPr>
        <p:spPr>
          <a:xfrm>
            <a:off x="7681691" y="5712883"/>
            <a:ext cx="358889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US Department of Agriculture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1B48801C-64CE-0F4C-98F2-3B3A706CB5F3}"/>
              </a:ext>
            </a:extLst>
          </p:cNvPr>
          <p:cNvSpPr txBox="1"/>
          <p:nvPr/>
        </p:nvSpPr>
        <p:spPr>
          <a:xfrm>
            <a:off x="283029" y="1519497"/>
            <a:ext cx="316774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Primarily based on </a:t>
            </a:r>
            <a:r>
              <a:rPr lang="en-US" sz="1600" b="1" dirty="0"/>
              <a:t>soil maps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67A93A6-A1F8-DCA9-9F86-43F402633EA4}"/>
              </a:ext>
            </a:extLst>
          </p:cNvPr>
          <p:cNvSpPr txBox="1"/>
          <p:nvPr/>
        </p:nvSpPr>
        <p:spPr>
          <a:xfrm>
            <a:off x="283029" y="1915886"/>
            <a:ext cx="267788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They are giving an index where you can find suitability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2628CD-E187-1AED-9202-A60F780FB6D9}"/>
              </a:ext>
            </a:extLst>
          </p:cNvPr>
          <p:cNvSpPr/>
          <p:nvPr/>
        </p:nvSpPr>
        <p:spPr>
          <a:xfrm>
            <a:off x="1554962" y="2836985"/>
            <a:ext cx="301404" cy="217714"/>
          </a:xfrm>
          <a:prstGeom prst="rect">
            <a:avLst/>
          </a:prstGeom>
          <a:solidFill>
            <a:srgbClr val="0052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F973B93-E7D1-0C79-C08E-474DECF67462}"/>
              </a:ext>
            </a:extLst>
          </p:cNvPr>
          <p:cNvSpPr/>
          <p:nvPr/>
        </p:nvSpPr>
        <p:spPr>
          <a:xfrm>
            <a:off x="1556658" y="3320142"/>
            <a:ext cx="301404" cy="21771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F169265-B9A8-00A5-1888-E474CB2DA5B8}"/>
              </a:ext>
            </a:extLst>
          </p:cNvPr>
          <p:cNvSpPr/>
          <p:nvPr/>
        </p:nvSpPr>
        <p:spPr>
          <a:xfrm>
            <a:off x="1556658" y="3829148"/>
            <a:ext cx="301404" cy="21771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72B14CE-E44C-ADE5-2B80-55BB169E1221}"/>
              </a:ext>
            </a:extLst>
          </p:cNvPr>
          <p:cNvSpPr txBox="1"/>
          <p:nvPr/>
        </p:nvSpPr>
        <p:spPr>
          <a:xfrm>
            <a:off x="1959491" y="3320142"/>
            <a:ext cx="1632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Moderate to Low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8DF8FCD-C28D-AA4A-C303-447B91F71A76}"/>
              </a:ext>
            </a:extLst>
          </p:cNvPr>
          <p:cNvSpPr txBox="1"/>
          <p:nvPr/>
        </p:nvSpPr>
        <p:spPr>
          <a:xfrm>
            <a:off x="1948606" y="2785253"/>
            <a:ext cx="1632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Best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6DF1CC5-A8EA-6A78-FFF6-7B75FBCA4240}"/>
              </a:ext>
            </a:extLst>
          </p:cNvPr>
          <p:cNvSpPr/>
          <p:nvPr/>
        </p:nvSpPr>
        <p:spPr>
          <a:xfrm>
            <a:off x="1556658" y="4056967"/>
            <a:ext cx="301404" cy="217714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D0B6B3E-1B3B-B775-8BF3-8C7FF071B759}"/>
              </a:ext>
            </a:extLst>
          </p:cNvPr>
          <p:cNvSpPr txBox="1"/>
          <p:nvPr/>
        </p:nvSpPr>
        <p:spPr>
          <a:xfrm>
            <a:off x="1959491" y="3855031"/>
            <a:ext cx="1632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Undesirable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28" descr="GPR Soil Suitability map of the United States. Links to webpage.">
            <a:hlinkClick r:id="rId3"/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845628" y="1101848"/>
            <a:ext cx="5678251" cy="4195657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F23F6102-1B86-94D9-BE26-14D57BF5F0A2}"/>
              </a:ext>
            </a:extLst>
          </p:cNvPr>
          <p:cNvSpPr txBox="1"/>
          <p:nvPr/>
        </p:nvSpPr>
        <p:spPr>
          <a:xfrm>
            <a:off x="1047750" y="1602589"/>
            <a:ext cx="2794907" cy="16682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" b="1" dirty="0"/>
              <a:t> S</a:t>
            </a:r>
            <a:r>
              <a:rPr lang="en" sz="1400" b="1" dirty="0"/>
              <a:t>oil/Rock layers</a:t>
            </a:r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" b="1" dirty="0"/>
              <a:t>Tree roots/ Pipes</a:t>
            </a:r>
            <a:endParaRPr lang="en-US" dirty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" b="1" dirty="0"/>
              <a:t>Historical cemeteries</a:t>
            </a:r>
            <a:endParaRPr lang="en-US" dirty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" b="1" dirty="0"/>
              <a:t>Buried utilities</a:t>
            </a:r>
            <a:br>
              <a:rPr lang="en" sz="1400" b="1" dirty="0"/>
            </a:b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76CE45A-C24D-FD0B-FA99-A3BE6EE516A2}"/>
              </a:ext>
            </a:extLst>
          </p:cNvPr>
          <p:cNvSpPr txBox="1"/>
          <p:nvPr/>
        </p:nvSpPr>
        <p:spPr>
          <a:xfrm>
            <a:off x="906236" y="1095696"/>
            <a:ext cx="23485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800" b="1" dirty="0">
                <a:solidFill>
                  <a:srgbClr val="002060"/>
                </a:solidFill>
              </a:rPr>
              <a:t>Suitable targets</a:t>
            </a:r>
            <a:endParaRPr lang="en-US" sz="1800" b="1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78C0AAA-A706-CDD0-832A-B25B6F2B1992}"/>
              </a:ext>
            </a:extLst>
          </p:cNvPr>
          <p:cNvSpPr txBox="1"/>
          <p:nvPr/>
        </p:nvSpPr>
        <p:spPr>
          <a:xfrm>
            <a:off x="446316" y="1034141"/>
            <a:ext cx="337457" cy="369332"/>
          </a:xfrm>
          <a:custGeom>
            <a:avLst/>
            <a:gdLst>
              <a:gd name="csX0" fmla="*/ 0 w 337457"/>
              <a:gd name="csY0" fmla="*/ 0 h 369332"/>
              <a:gd name="csX1" fmla="*/ 337457 w 337457"/>
              <a:gd name="csY1" fmla="*/ 0 h 369332"/>
              <a:gd name="csX2" fmla="*/ 337457 w 337457"/>
              <a:gd name="csY2" fmla="*/ 369332 h 369332"/>
              <a:gd name="csX3" fmla="*/ 0 w 337457"/>
              <a:gd name="csY3" fmla="*/ 369332 h 369332"/>
              <a:gd name="csX4" fmla="*/ 0 w 337457"/>
              <a:gd name="csY4" fmla="*/ 0 h 3693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337457" h="369332" extrusionOk="0">
                <a:moveTo>
                  <a:pt x="0" y="0"/>
                </a:moveTo>
                <a:cubicBezTo>
                  <a:pt x="117770" y="-6946"/>
                  <a:pt x="198621" y="34935"/>
                  <a:pt x="337457" y="0"/>
                </a:cubicBezTo>
                <a:cubicBezTo>
                  <a:pt x="344486" y="181849"/>
                  <a:pt x="306335" y="206947"/>
                  <a:pt x="337457" y="369332"/>
                </a:cubicBezTo>
                <a:cubicBezTo>
                  <a:pt x="187374" y="402818"/>
                  <a:pt x="161619" y="361722"/>
                  <a:pt x="0" y="369332"/>
                </a:cubicBezTo>
                <a:cubicBezTo>
                  <a:pt x="-29122" y="286183"/>
                  <a:pt x="13947" y="127344"/>
                  <a:pt x="0" y="0"/>
                </a:cubicBezTo>
                <a:close/>
              </a:path>
            </a:pathLst>
          </a:custGeom>
          <a:noFill/>
          <a:ln w="28575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425189123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1800" b="1" dirty="0"/>
              <a:t>1</a:t>
            </a:r>
          </a:p>
        </p:txBody>
      </p:sp>
      <p:sp>
        <p:nvSpPr>
          <p:cNvPr id="8" name="Google Shape;370;p27">
            <a:extLst>
              <a:ext uri="{FF2B5EF4-FFF2-40B4-BE49-F238E27FC236}">
                <a16:creationId xmlns:a16="http://schemas.microsoft.com/office/drawing/2014/main" id="{7A783CBA-9A30-0B08-E001-62A3409254DC}"/>
              </a:ext>
            </a:extLst>
          </p:cNvPr>
          <p:cNvSpPr txBox="1">
            <a:spLocks/>
          </p:cNvSpPr>
          <p:nvPr/>
        </p:nvSpPr>
        <p:spPr>
          <a:xfrm>
            <a:off x="2706461" y="124689"/>
            <a:ext cx="7648565" cy="616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3200"/>
            </a:pPr>
            <a:r>
              <a:rPr lang="en-US" dirty="0"/>
              <a:t>Road Map for Designing a survey</a:t>
            </a:r>
          </a:p>
          <a:p>
            <a:pPr algn="ctr">
              <a:buSzPts val="3200"/>
            </a:pPr>
            <a:br>
              <a:rPr lang="en-US" dirty="0"/>
            </a:br>
            <a:endParaRPr lang="en-US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880F5CDD-9697-EE5A-16D6-C823B5DFDF12}"/>
              </a:ext>
            </a:extLst>
          </p:cNvPr>
          <p:cNvSpPr txBox="1"/>
          <p:nvPr/>
        </p:nvSpPr>
        <p:spPr>
          <a:xfrm>
            <a:off x="402772" y="3070162"/>
            <a:ext cx="337457" cy="369332"/>
          </a:xfrm>
          <a:custGeom>
            <a:avLst/>
            <a:gdLst>
              <a:gd name="csX0" fmla="*/ 0 w 337457"/>
              <a:gd name="csY0" fmla="*/ 0 h 369332"/>
              <a:gd name="csX1" fmla="*/ 337457 w 337457"/>
              <a:gd name="csY1" fmla="*/ 0 h 369332"/>
              <a:gd name="csX2" fmla="*/ 337457 w 337457"/>
              <a:gd name="csY2" fmla="*/ 369332 h 369332"/>
              <a:gd name="csX3" fmla="*/ 0 w 337457"/>
              <a:gd name="csY3" fmla="*/ 369332 h 369332"/>
              <a:gd name="csX4" fmla="*/ 0 w 337457"/>
              <a:gd name="csY4" fmla="*/ 0 h 3693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337457" h="369332" extrusionOk="0">
                <a:moveTo>
                  <a:pt x="0" y="0"/>
                </a:moveTo>
                <a:cubicBezTo>
                  <a:pt x="117770" y="-6946"/>
                  <a:pt x="198621" y="34935"/>
                  <a:pt x="337457" y="0"/>
                </a:cubicBezTo>
                <a:cubicBezTo>
                  <a:pt x="344486" y="181849"/>
                  <a:pt x="306335" y="206947"/>
                  <a:pt x="337457" y="369332"/>
                </a:cubicBezTo>
                <a:cubicBezTo>
                  <a:pt x="187374" y="402818"/>
                  <a:pt x="161619" y="361722"/>
                  <a:pt x="0" y="369332"/>
                </a:cubicBezTo>
                <a:cubicBezTo>
                  <a:pt x="-29122" y="286183"/>
                  <a:pt x="13947" y="127344"/>
                  <a:pt x="0" y="0"/>
                </a:cubicBezTo>
                <a:close/>
              </a:path>
            </a:pathLst>
          </a:custGeom>
          <a:noFill/>
          <a:ln w="28575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425189123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1800" b="1" dirty="0"/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A8552BB-07BA-F45D-B46B-4BA0415946A1}"/>
              </a:ext>
            </a:extLst>
          </p:cNvPr>
          <p:cNvSpPr txBox="1"/>
          <p:nvPr/>
        </p:nvSpPr>
        <p:spPr>
          <a:xfrm>
            <a:off x="808630" y="3173243"/>
            <a:ext cx="342763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800" b="1" dirty="0">
                <a:solidFill>
                  <a:srgbClr val="002060"/>
                </a:solidFill>
              </a:rPr>
              <a:t>Soil survey suitability Map</a:t>
            </a:r>
            <a:endParaRPr lang="en-US" sz="1800" b="1" dirty="0">
              <a:solidFill>
                <a:srgbClr val="002060"/>
              </a:solidFill>
            </a:endParaRPr>
          </a:p>
        </p:txBody>
      </p:sp>
      <p:cxnSp>
        <p:nvCxnSpPr>
          <p:cNvPr id="18" name="Curved Connector 17">
            <a:extLst>
              <a:ext uri="{FF2B5EF4-FFF2-40B4-BE49-F238E27FC236}">
                <a16:creationId xmlns:a16="http://schemas.microsoft.com/office/drawing/2014/main" id="{1CB769DC-B876-F3BE-F785-F79C9EC646E0}"/>
              </a:ext>
            </a:extLst>
          </p:cNvPr>
          <p:cNvCxnSpPr>
            <a:cxnSpLocks/>
          </p:cNvCxnSpPr>
          <p:nvPr/>
        </p:nvCxnSpPr>
        <p:spPr>
          <a:xfrm flipV="1">
            <a:off x="3842657" y="2473563"/>
            <a:ext cx="1836959" cy="870304"/>
          </a:xfrm>
          <a:prstGeom prst="curvedConnector3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TextBox 19">
            <a:extLst>
              <a:ext uri="{FF2B5EF4-FFF2-40B4-BE49-F238E27FC236}">
                <a16:creationId xmlns:a16="http://schemas.microsoft.com/office/drawing/2014/main" id="{2454082F-FBAE-B13D-1F3D-A0DEA2A674A9}"/>
              </a:ext>
            </a:extLst>
          </p:cNvPr>
          <p:cNvSpPr txBox="1"/>
          <p:nvPr/>
        </p:nvSpPr>
        <p:spPr>
          <a:xfrm>
            <a:off x="5679616" y="5329847"/>
            <a:ext cx="6301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GPR Suitability Map </a:t>
            </a:r>
            <a:r>
              <a:rPr lang="en-US" sz="1200" dirty="0"/>
              <a:t>for lower 48 States Puerto Rico US Virgin Islands and Hawaii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20AF6195-3117-55BF-B9E4-CAE292F5540A}"/>
              </a:ext>
            </a:extLst>
          </p:cNvPr>
          <p:cNvSpPr txBox="1"/>
          <p:nvPr/>
        </p:nvSpPr>
        <p:spPr>
          <a:xfrm>
            <a:off x="9444716" y="5639188"/>
            <a:ext cx="23445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US Department of Agriculture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109878C-2133-B561-70F3-BC2D42357325}"/>
              </a:ext>
            </a:extLst>
          </p:cNvPr>
          <p:cNvSpPr txBox="1"/>
          <p:nvPr/>
        </p:nvSpPr>
        <p:spPr>
          <a:xfrm>
            <a:off x="332697" y="3897125"/>
            <a:ext cx="337457" cy="369332"/>
          </a:xfrm>
          <a:custGeom>
            <a:avLst/>
            <a:gdLst>
              <a:gd name="csX0" fmla="*/ 0 w 337457"/>
              <a:gd name="csY0" fmla="*/ 0 h 369332"/>
              <a:gd name="csX1" fmla="*/ 337457 w 337457"/>
              <a:gd name="csY1" fmla="*/ 0 h 369332"/>
              <a:gd name="csX2" fmla="*/ 337457 w 337457"/>
              <a:gd name="csY2" fmla="*/ 369332 h 369332"/>
              <a:gd name="csX3" fmla="*/ 0 w 337457"/>
              <a:gd name="csY3" fmla="*/ 369332 h 369332"/>
              <a:gd name="csX4" fmla="*/ 0 w 337457"/>
              <a:gd name="csY4" fmla="*/ 0 h 3693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337457" h="369332" extrusionOk="0">
                <a:moveTo>
                  <a:pt x="0" y="0"/>
                </a:moveTo>
                <a:cubicBezTo>
                  <a:pt x="117770" y="-6946"/>
                  <a:pt x="198621" y="34935"/>
                  <a:pt x="337457" y="0"/>
                </a:cubicBezTo>
                <a:cubicBezTo>
                  <a:pt x="344486" y="181849"/>
                  <a:pt x="306335" y="206947"/>
                  <a:pt x="337457" y="369332"/>
                </a:cubicBezTo>
                <a:cubicBezTo>
                  <a:pt x="187374" y="402818"/>
                  <a:pt x="161619" y="361722"/>
                  <a:pt x="0" y="369332"/>
                </a:cubicBezTo>
                <a:cubicBezTo>
                  <a:pt x="-29122" y="286183"/>
                  <a:pt x="13947" y="127344"/>
                  <a:pt x="0" y="0"/>
                </a:cubicBezTo>
                <a:close/>
              </a:path>
            </a:pathLst>
          </a:custGeom>
          <a:noFill/>
          <a:ln w="28575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425189123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1800" b="1" dirty="0"/>
              <a:t>3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FFB48D48-A494-9544-4649-263CA0C3386A}"/>
              </a:ext>
            </a:extLst>
          </p:cNvPr>
          <p:cNvSpPr txBox="1"/>
          <p:nvPr/>
        </p:nvSpPr>
        <p:spPr>
          <a:xfrm>
            <a:off x="740229" y="3897125"/>
            <a:ext cx="6101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800" b="1" dirty="0">
                <a:solidFill>
                  <a:srgbClr val="002060"/>
                </a:solidFill>
              </a:rPr>
              <a:t>Test survey with low frequency antennas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5B43E4F-ECD1-6111-704B-4FBE02205871}"/>
              </a:ext>
            </a:extLst>
          </p:cNvPr>
          <p:cNvSpPr txBox="1"/>
          <p:nvPr/>
        </p:nvSpPr>
        <p:spPr>
          <a:xfrm>
            <a:off x="962522" y="4377974"/>
            <a:ext cx="32252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" sz="1400" b="1" dirty="0"/>
              <a:t>250 MHz or 100 MHz antennas</a:t>
            </a:r>
            <a:endParaRPr lang="en-US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737526E-222F-CA89-2713-CF1A5BAF7CE3}"/>
              </a:ext>
            </a:extLst>
          </p:cNvPr>
          <p:cNvSpPr txBox="1"/>
          <p:nvPr/>
        </p:nvSpPr>
        <p:spPr>
          <a:xfrm>
            <a:off x="783773" y="4859962"/>
            <a:ext cx="6101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800" b="1" dirty="0">
                <a:solidFill>
                  <a:srgbClr val="002060"/>
                </a:solidFill>
              </a:rPr>
              <a:t>If see features, then move to higher frequency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1771DE11-982C-C4C8-80B6-92751F205787}"/>
              </a:ext>
            </a:extLst>
          </p:cNvPr>
          <p:cNvSpPr txBox="1"/>
          <p:nvPr/>
        </p:nvSpPr>
        <p:spPr>
          <a:xfrm>
            <a:off x="332697" y="4822919"/>
            <a:ext cx="337457" cy="369332"/>
          </a:xfrm>
          <a:custGeom>
            <a:avLst/>
            <a:gdLst>
              <a:gd name="csX0" fmla="*/ 0 w 337457"/>
              <a:gd name="csY0" fmla="*/ 0 h 369332"/>
              <a:gd name="csX1" fmla="*/ 337457 w 337457"/>
              <a:gd name="csY1" fmla="*/ 0 h 369332"/>
              <a:gd name="csX2" fmla="*/ 337457 w 337457"/>
              <a:gd name="csY2" fmla="*/ 369332 h 369332"/>
              <a:gd name="csX3" fmla="*/ 0 w 337457"/>
              <a:gd name="csY3" fmla="*/ 369332 h 369332"/>
              <a:gd name="csX4" fmla="*/ 0 w 337457"/>
              <a:gd name="csY4" fmla="*/ 0 h 3693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337457" h="369332" extrusionOk="0">
                <a:moveTo>
                  <a:pt x="0" y="0"/>
                </a:moveTo>
                <a:cubicBezTo>
                  <a:pt x="117770" y="-6946"/>
                  <a:pt x="198621" y="34935"/>
                  <a:pt x="337457" y="0"/>
                </a:cubicBezTo>
                <a:cubicBezTo>
                  <a:pt x="344486" y="181849"/>
                  <a:pt x="306335" y="206947"/>
                  <a:pt x="337457" y="369332"/>
                </a:cubicBezTo>
                <a:cubicBezTo>
                  <a:pt x="187374" y="402818"/>
                  <a:pt x="161619" y="361722"/>
                  <a:pt x="0" y="369332"/>
                </a:cubicBezTo>
                <a:cubicBezTo>
                  <a:pt x="-29122" y="286183"/>
                  <a:pt x="13947" y="127344"/>
                  <a:pt x="0" y="0"/>
                </a:cubicBezTo>
                <a:close/>
              </a:path>
            </a:pathLst>
          </a:custGeom>
          <a:noFill/>
          <a:ln w="28575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425189123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1800" b="1" dirty="0"/>
              <a:t>4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6EC0B063-147D-B3EF-8707-0F1199862A35}"/>
              </a:ext>
            </a:extLst>
          </p:cNvPr>
          <p:cNvSpPr txBox="1"/>
          <p:nvPr/>
        </p:nvSpPr>
        <p:spPr>
          <a:xfrm>
            <a:off x="1011011" y="5208384"/>
            <a:ext cx="32252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b="1" dirty="0"/>
              <a:t>Possibly a higher resolution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CF58348-1451-EFB2-F9DF-4D71FD58D06E}"/>
              </a:ext>
            </a:extLst>
          </p:cNvPr>
          <p:cNvSpPr txBox="1"/>
          <p:nvPr/>
        </p:nvSpPr>
        <p:spPr>
          <a:xfrm>
            <a:off x="5342158" y="693518"/>
            <a:ext cx="29990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2">
                    <a:lumMod val="75000"/>
                  </a:schemeClr>
                </a:solidFill>
              </a:rPr>
              <a:t>If you have a suitable soil</a:t>
            </a:r>
            <a:endParaRPr lang="en-US" b="1" dirty="0"/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1B6CA0C9-4092-077B-029D-8410ACAF70B4}"/>
              </a:ext>
            </a:extLst>
          </p:cNvPr>
          <p:cNvSpPr/>
          <p:nvPr/>
        </p:nvSpPr>
        <p:spPr>
          <a:xfrm>
            <a:off x="8165982" y="764157"/>
            <a:ext cx="301404" cy="217714"/>
          </a:xfrm>
          <a:prstGeom prst="rect">
            <a:avLst/>
          </a:prstGeom>
          <a:solidFill>
            <a:srgbClr val="0052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736B2DF2-2936-A8F9-B4C5-E78205847A14}"/>
              </a:ext>
            </a:extLst>
          </p:cNvPr>
          <p:cNvSpPr/>
          <p:nvPr/>
        </p:nvSpPr>
        <p:spPr>
          <a:xfrm>
            <a:off x="8643936" y="764157"/>
            <a:ext cx="301404" cy="217714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 animBg="1"/>
      <p:bldP spid="15" grpId="0" animBg="1"/>
      <p:bldP spid="16" grpId="0"/>
      <p:bldP spid="20" grpId="0"/>
      <p:bldP spid="21" grpId="0"/>
      <p:bldP spid="22" grpId="0" animBg="1"/>
      <p:bldP spid="24" grpId="0"/>
      <p:bldP spid="26" grpId="0"/>
      <p:bldP spid="27" grpId="0"/>
      <p:bldP spid="28" grpId="0" animBg="1"/>
      <p:bldP spid="3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5">
          <a:extLst>
            <a:ext uri="{FF2B5EF4-FFF2-40B4-BE49-F238E27FC236}">
              <a16:creationId xmlns:a16="http://schemas.microsoft.com/office/drawing/2014/main" id="{7665DE66-E765-7E06-34EB-D8B9B2984C0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7" name="Google Shape;377;p28" descr="GPR Soil Suitability map of the United States. Links to webpage.">
            <a:hlinkClick r:id="rId3"/>
            <a:extLst>
              <a:ext uri="{FF2B5EF4-FFF2-40B4-BE49-F238E27FC236}">
                <a16:creationId xmlns:a16="http://schemas.microsoft.com/office/drawing/2014/main" id="{6B85213E-6B57-75DB-E938-A1B9EA0DBD6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7000519" y="1091270"/>
            <a:ext cx="4788709" cy="349047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382B339D-2CE5-7EAD-C288-37A33B02EA4C}"/>
              </a:ext>
            </a:extLst>
          </p:cNvPr>
          <p:cNvSpPr txBox="1"/>
          <p:nvPr/>
        </p:nvSpPr>
        <p:spPr>
          <a:xfrm>
            <a:off x="906236" y="1450842"/>
            <a:ext cx="2794907" cy="6987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" b="1" dirty="0"/>
              <a:t>Tree roots/ Pipes</a:t>
            </a:r>
            <a:endParaRPr lang="en-US" dirty="0"/>
          </a:p>
          <a:p>
            <a:pPr marL="285750" indent="-285750">
              <a:lnSpc>
                <a:spcPct val="150000"/>
              </a:lnSpc>
              <a:buFont typeface="Wingdings" pitchFamily="2" charset="2"/>
              <a:buChar char="v"/>
            </a:pPr>
            <a:r>
              <a:rPr lang="en" b="1" dirty="0"/>
              <a:t>Buried utilities</a:t>
            </a:r>
            <a:endParaRPr lang="en-US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E440608-771E-5C34-6B81-DFE2A49A91BD}"/>
              </a:ext>
            </a:extLst>
          </p:cNvPr>
          <p:cNvSpPr txBox="1"/>
          <p:nvPr/>
        </p:nvSpPr>
        <p:spPr>
          <a:xfrm>
            <a:off x="906236" y="1095696"/>
            <a:ext cx="234859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800" b="1" dirty="0">
                <a:solidFill>
                  <a:srgbClr val="002060"/>
                </a:solidFill>
              </a:rPr>
              <a:t>Suitable targets</a:t>
            </a:r>
            <a:endParaRPr lang="en-US" sz="1800" b="1" dirty="0">
              <a:solidFill>
                <a:srgbClr val="00206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446D1DC-B03C-882C-DE53-AAF995E5275A}"/>
              </a:ext>
            </a:extLst>
          </p:cNvPr>
          <p:cNvSpPr txBox="1"/>
          <p:nvPr/>
        </p:nvSpPr>
        <p:spPr>
          <a:xfrm>
            <a:off x="446316" y="1034141"/>
            <a:ext cx="337457" cy="369332"/>
          </a:xfrm>
          <a:custGeom>
            <a:avLst/>
            <a:gdLst>
              <a:gd name="csX0" fmla="*/ 0 w 337457"/>
              <a:gd name="csY0" fmla="*/ 0 h 369332"/>
              <a:gd name="csX1" fmla="*/ 337457 w 337457"/>
              <a:gd name="csY1" fmla="*/ 0 h 369332"/>
              <a:gd name="csX2" fmla="*/ 337457 w 337457"/>
              <a:gd name="csY2" fmla="*/ 369332 h 369332"/>
              <a:gd name="csX3" fmla="*/ 0 w 337457"/>
              <a:gd name="csY3" fmla="*/ 369332 h 369332"/>
              <a:gd name="csX4" fmla="*/ 0 w 337457"/>
              <a:gd name="csY4" fmla="*/ 0 h 3693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337457" h="369332" extrusionOk="0">
                <a:moveTo>
                  <a:pt x="0" y="0"/>
                </a:moveTo>
                <a:cubicBezTo>
                  <a:pt x="117770" y="-6946"/>
                  <a:pt x="198621" y="34935"/>
                  <a:pt x="337457" y="0"/>
                </a:cubicBezTo>
                <a:cubicBezTo>
                  <a:pt x="344486" y="181849"/>
                  <a:pt x="306335" y="206947"/>
                  <a:pt x="337457" y="369332"/>
                </a:cubicBezTo>
                <a:cubicBezTo>
                  <a:pt x="187374" y="402818"/>
                  <a:pt x="161619" y="361722"/>
                  <a:pt x="0" y="369332"/>
                </a:cubicBezTo>
                <a:cubicBezTo>
                  <a:pt x="-29122" y="286183"/>
                  <a:pt x="13947" y="127344"/>
                  <a:pt x="0" y="0"/>
                </a:cubicBezTo>
                <a:close/>
              </a:path>
            </a:pathLst>
          </a:custGeom>
          <a:noFill/>
          <a:ln w="28575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425189123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1800" b="1" dirty="0"/>
              <a:t>1</a:t>
            </a:r>
          </a:p>
        </p:txBody>
      </p:sp>
      <p:sp>
        <p:nvSpPr>
          <p:cNvPr id="8" name="Google Shape;370;p27">
            <a:extLst>
              <a:ext uri="{FF2B5EF4-FFF2-40B4-BE49-F238E27FC236}">
                <a16:creationId xmlns:a16="http://schemas.microsoft.com/office/drawing/2014/main" id="{E207873C-234B-7B5B-6CD0-3EE77AC21894}"/>
              </a:ext>
            </a:extLst>
          </p:cNvPr>
          <p:cNvSpPr txBox="1">
            <a:spLocks/>
          </p:cNvSpPr>
          <p:nvPr/>
        </p:nvSpPr>
        <p:spPr>
          <a:xfrm>
            <a:off x="2706461" y="124689"/>
            <a:ext cx="7648565" cy="6164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SzPts val="3200"/>
            </a:pPr>
            <a:r>
              <a:rPr lang="en-US" dirty="0"/>
              <a:t>Road Map for Designing a survey</a:t>
            </a:r>
          </a:p>
          <a:p>
            <a:pPr algn="ctr">
              <a:buSzPts val="3200"/>
            </a:pPr>
            <a:br>
              <a:rPr lang="en-US" dirty="0"/>
            </a:br>
            <a:endParaRPr lang="en-US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BAD3A49-544C-C31D-9A45-DF602431A5DE}"/>
              </a:ext>
            </a:extLst>
          </p:cNvPr>
          <p:cNvSpPr txBox="1"/>
          <p:nvPr/>
        </p:nvSpPr>
        <p:spPr>
          <a:xfrm>
            <a:off x="6408959" y="4585588"/>
            <a:ext cx="630146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rgbClr val="C00000"/>
                </a:solidFill>
              </a:rPr>
              <a:t>GPR Suitability Map </a:t>
            </a:r>
            <a:r>
              <a:rPr lang="en-US" sz="1200" dirty="0"/>
              <a:t>for lower 48 States Puerto Rico US Virgin Islands and Hawaii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1671AEA-80AA-6060-0A5C-3A9CC8B900A4}"/>
              </a:ext>
            </a:extLst>
          </p:cNvPr>
          <p:cNvSpPr txBox="1"/>
          <p:nvPr/>
        </p:nvSpPr>
        <p:spPr>
          <a:xfrm>
            <a:off x="9847487" y="4859962"/>
            <a:ext cx="234451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US Department of Agriculture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5DD2590-833C-91C2-2E51-5F8EC547D152}"/>
              </a:ext>
            </a:extLst>
          </p:cNvPr>
          <p:cNvSpPr txBox="1"/>
          <p:nvPr/>
        </p:nvSpPr>
        <p:spPr>
          <a:xfrm>
            <a:off x="304299" y="2766082"/>
            <a:ext cx="337457" cy="369332"/>
          </a:xfrm>
          <a:custGeom>
            <a:avLst/>
            <a:gdLst>
              <a:gd name="csX0" fmla="*/ 0 w 337457"/>
              <a:gd name="csY0" fmla="*/ 0 h 369332"/>
              <a:gd name="csX1" fmla="*/ 337457 w 337457"/>
              <a:gd name="csY1" fmla="*/ 0 h 369332"/>
              <a:gd name="csX2" fmla="*/ 337457 w 337457"/>
              <a:gd name="csY2" fmla="*/ 369332 h 369332"/>
              <a:gd name="csX3" fmla="*/ 0 w 337457"/>
              <a:gd name="csY3" fmla="*/ 369332 h 369332"/>
              <a:gd name="csX4" fmla="*/ 0 w 337457"/>
              <a:gd name="csY4" fmla="*/ 0 h 3693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337457" h="369332" extrusionOk="0">
                <a:moveTo>
                  <a:pt x="0" y="0"/>
                </a:moveTo>
                <a:cubicBezTo>
                  <a:pt x="117770" y="-6946"/>
                  <a:pt x="198621" y="34935"/>
                  <a:pt x="337457" y="0"/>
                </a:cubicBezTo>
                <a:cubicBezTo>
                  <a:pt x="344486" y="181849"/>
                  <a:pt x="306335" y="206947"/>
                  <a:pt x="337457" y="369332"/>
                </a:cubicBezTo>
                <a:cubicBezTo>
                  <a:pt x="187374" y="402818"/>
                  <a:pt x="161619" y="361722"/>
                  <a:pt x="0" y="369332"/>
                </a:cubicBezTo>
                <a:cubicBezTo>
                  <a:pt x="-29122" y="286183"/>
                  <a:pt x="13947" y="127344"/>
                  <a:pt x="0" y="0"/>
                </a:cubicBezTo>
                <a:close/>
              </a:path>
            </a:pathLst>
          </a:custGeom>
          <a:noFill/>
          <a:ln w="28575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425189123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1800" b="1" dirty="0"/>
              <a:t>2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6F94F502-9183-E780-986C-4D0F956B08E5}"/>
              </a:ext>
            </a:extLst>
          </p:cNvPr>
          <p:cNvSpPr txBox="1"/>
          <p:nvPr/>
        </p:nvSpPr>
        <p:spPr>
          <a:xfrm>
            <a:off x="740228" y="2804997"/>
            <a:ext cx="6101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800" b="1" dirty="0">
                <a:solidFill>
                  <a:srgbClr val="002060"/>
                </a:solidFill>
              </a:rPr>
              <a:t>Test survey with low frequency antennas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DDCAFC2-2267-0215-77C4-125468BA1946}"/>
              </a:ext>
            </a:extLst>
          </p:cNvPr>
          <p:cNvSpPr txBox="1"/>
          <p:nvPr/>
        </p:nvSpPr>
        <p:spPr>
          <a:xfrm>
            <a:off x="783773" y="3169601"/>
            <a:ext cx="32252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" sz="1400" b="1" dirty="0"/>
              <a:t>250 MHz or 100 MHz antennas</a:t>
            </a:r>
            <a:endParaRPr lang="en-US" b="1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A1EBF558-CD7D-DD2E-5949-A06E7FCB38E3}"/>
              </a:ext>
            </a:extLst>
          </p:cNvPr>
          <p:cNvSpPr txBox="1"/>
          <p:nvPr/>
        </p:nvSpPr>
        <p:spPr>
          <a:xfrm>
            <a:off x="770416" y="3594599"/>
            <a:ext cx="610144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800" b="1" dirty="0">
                <a:solidFill>
                  <a:srgbClr val="002060"/>
                </a:solidFill>
              </a:rPr>
              <a:t>If see features, then move to higher frequency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C16F4D6F-016A-C7D2-96FB-1E966B150895}"/>
              </a:ext>
            </a:extLst>
          </p:cNvPr>
          <p:cNvSpPr txBox="1"/>
          <p:nvPr/>
        </p:nvSpPr>
        <p:spPr>
          <a:xfrm>
            <a:off x="304298" y="3537921"/>
            <a:ext cx="337457" cy="369332"/>
          </a:xfrm>
          <a:custGeom>
            <a:avLst/>
            <a:gdLst>
              <a:gd name="csX0" fmla="*/ 0 w 337457"/>
              <a:gd name="csY0" fmla="*/ 0 h 369332"/>
              <a:gd name="csX1" fmla="*/ 337457 w 337457"/>
              <a:gd name="csY1" fmla="*/ 0 h 369332"/>
              <a:gd name="csX2" fmla="*/ 337457 w 337457"/>
              <a:gd name="csY2" fmla="*/ 369332 h 369332"/>
              <a:gd name="csX3" fmla="*/ 0 w 337457"/>
              <a:gd name="csY3" fmla="*/ 369332 h 369332"/>
              <a:gd name="csX4" fmla="*/ 0 w 337457"/>
              <a:gd name="csY4" fmla="*/ 0 h 3693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</a:cxnLst>
            <a:rect l="l" t="t" r="r" b="b"/>
            <a:pathLst>
              <a:path w="337457" h="369332" extrusionOk="0">
                <a:moveTo>
                  <a:pt x="0" y="0"/>
                </a:moveTo>
                <a:cubicBezTo>
                  <a:pt x="117770" y="-6946"/>
                  <a:pt x="198621" y="34935"/>
                  <a:pt x="337457" y="0"/>
                </a:cubicBezTo>
                <a:cubicBezTo>
                  <a:pt x="344486" y="181849"/>
                  <a:pt x="306335" y="206947"/>
                  <a:pt x="337457" y="369332"/>
                </a:cubicBezTo>
                <a:cubicBezTo>
                  <a:pt x="187374" y="402818"/>
                  <a:pt x="161619" y="361722"/>
                  <a:pt x="0" y="369332"/>
                </a:cubicBezTo>
                <a:cubicBezTo>
                  <a:pt x="-29122" y="286183"/>
                  <a:pt x="13947" y="127344"/>
                  <a:pt x="0" y="0"/>
                </a:cubicBezTo>
                <a:close/>
              </a:path>
            </a:pathLst>
          </a:custGeom>
          <a:noFill/>
          <a:ln w="28575">
            <a:solidFill>
              <a:srgbClr val="C00000"/>
            </a:solidFill>
            <a:extLst>
              <a:ext uri="{C807C97D-BFC1-408E-A445-0C87EB9F89A2}">
                <ask:lineSketchStyleProps xmlns:ask="http://schemas.microsoft.com/office/drawing/2018/sketchyshapes" sd="4251891231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1800" b="1" dirty="0"/>
              <a:t>3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A6EFC65-EFE2-F891-E6E0-651571DA8584}"/>
              </a:ext>
            </a:extLst>
          </p:cNvPr>
          <p:cNvSpPr txBox="1"/>
          <p:nvPr/>
        </p:nvSpPr>
        <p:spPr>
          <a:xfrm>
            <a:off x="783773" y="3952525"/>
            <a:ext cx="322525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Wingdings" pitchFamily="2" charset="2"/>
              <a:buChar char="v"/>
            </a:pPr>
            <a:r>
              <a:rPr lang="en-US" b="1" dirty="0"/>
              <a:t>Around 1000 MHz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1B6F8ED-A76F-5D22-96C3-00B014B6260B}"/>
              </a:ext>
            </a:extLst>
          </p:cNvPr>
          <p:cNvSpPr txBox="1"/>
          <p:nvPr/>
        </p:nvSpPr>
        <p:spPr>
          <a:xfrm>
            <a:off x="5342158" y="693518"/>
            <a:ext cx="29990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chemeClr val="accent2">
                    <a:lumMod val="75000"/>
                  </a:schemeClr>
                </a:solidFill>
              </a:rPr>
              <a:t>If you have a less suitable soil</a:t>
            </a:r>
            <a:endParaRPr lang="en-US" b="1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95A079D-43AF-CEAC-1563-63814C3A790D}"/>
              </a:ext>
            </a:extLst>
          </p:cNvPr>
          <p:cNvSpPr/>
          <p:nvPr/>
        </p:nvSpPr>
        <p:spPr>
          <a:xfrm>
            <a:off x="8165982" y="773003"/>
            <a:ext cx="301404" cy="217714"/>
          </a:xfrm>
          <a:prstGeom prst="rect">
            <a:avLst/>
          </a:prstGeom>
          <a:solidFill>
            <a:schemeClr val="accent2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93A8C65-2E55-6E07-6077-FF4C2613306F}"/>
              </a:ext>
            </a:extLst>
          </p:cNvPr>
          <p:cNvSpPr/>
          <p:nvPr/>
        </p:nvSpPr>
        <p:spPr>
          <a:xfrm>
            <a:off x="8534051" y="773003"/>
            <a:ext cx="301404" cy="217714"/>
          </a:xfrm>
          <a:prstGeom prst="rect">
            <a:avLst/>
          </a:prstGeom>
          <a:solidFill>
            <a:srgbClr val="7030A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7030A0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C185860-A155-C46B-156B-00CA0E661457}"/>
              </a:ext>
            </a:extLst>
          </p:cNvPr>
          <p:cNvSpPr txBox="1"/>
          <p:nvPr/>
        </p:nvSpPr>
        <p:spPr>
          <a:xfrm rot="19186617">
            <a:off x="2567828" y="1431400"/>
            <a:ext cx="2079171" cy="738664"/>
          </a:xfrm>
          <a:custGeom>
            <a:avLst/>
            <a:gdLst>
              <a:gd name="csX0" fmla="*/ 0 w 2079171"/>
              <a:gd name="csY0" fmla="*/ 0 h 738664"/>
              <a:gd name="csX1" fmla="*/ 499001 w 2079171"/>
              <a:gd name="csY1" fmla="*/ 0 h 738664"/>
              <a:gd name="csX2" fmla="*/ 977210 w 2079171"/>
              <a:gd name="csY2" fmla="*/ 0 h 738664"/>
              <a:gd name="csX3" fmla="*/ 1476211 w 2079171"/>
              <a:gd name="csY3" fmla="*/ 0 h 738664"/>
              <a:gd name="csX4" fmla="*/ 2079171 w 2079171"/>
              <a:gd name="csY4" fmla="*/ 0 h 738664"/>
              <a:gd name="csX5" fmla="*/ 2079171 w 2079171"/>
              <a:gd name="csY5" fmla="*/ 376719 h 738664"/>
              <a:gd name="csX6" fmla="*/ 2079171 w 2079171"/>
              <a:gd name="csY6" fmla="*/ 738664 h 738664"/>
              <a:gd name="csX7" fmla="*/ 1580170 w 2079171"/>
              <a:gd name="csY7" fmla="*/ 738664 h 738664"/>
              <a:gd name="csX8" fmla="*/ 1018794 w 2079171"/>
              <a:gd name="csY8" fmla="*/ 738664 h 738664"/>
              <a:gd name="csX9" fmla="*/ 519793 w 2079171"/>
              <a:gd name="csY9" fmla="*/ 738664 h 738664"/>
              <a:gd name="csX10" fmla="*/ 0 w 2079171"/>
              <a:gd name="csY10" fmla="*/ 738664 h 738664"/>
              <a:gd name="csX11" fmla="*/ 0 w 2079171"/>
              <a:gd name="csY11" fmla="*/ 369332 h 738664"/>
              <a:gd name="csX12" fmla="*/ 0 w 2079171"/>
              <a:gd name="csY12" fmla="*/ 0 h 73866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</a:cxnLst>
            <a:rect l="l" t="t" r="r" b="b"/>
            <a:pathLst>
              <a:path w="2079171" h="738664" extrusionOk="0">
                <a:moveTo>
                  <a:pt x="0" y="0"/>
                </a:moveTo>
                <a:cubicBezTo>
                  <a:pt x="114879" y="-56859"/>
                  <a:pt x="398256" y="33267"/>
                  <a:pt x="499001" y="0"/>
                </a:cubicBezTo>
                <a:cubicBezTo>
                  <a:pt x="599746" y="-33267"/>
                  <a:pt x="863982" y="51342"/>
                  <a:pt x="977210" y="0"/>
                </a:cubicBezTo>
                <a:cubicBezTo>
                  <a:pt x="1090438" y="-51342"/>
                  <a:pt x="1262220" y="1578"/>
                  <a:pt x="1476211" y="0"/>
                </a:cubicBezTo>
                <a:cubicBezTo>
                  <a:pt x="1690202" y="-1578"/>
                  <a:pt x="1888988" y="64808"/>
                  <a:pt x="2079171" y="0"/>
                </a:cubicBezTo>
                <a:cubicBezTo>
                  <a:pt x="2101564" y="162409"/>
                  <a:pt x="2057431" y="232511"/>
                  <a:pt x="2079171" y="376719"/>
                </a:cubicBezTo>
                <a:cubicBezTo>
                  <a:pt x="2100911" y="520927"/>
                  <a:pt x="2056385" y="596661"/>
                  <a:pt x="2079171" y="738664"/>
                </a:cubicBezTo>
                <a:cubicBezTo>
                  <a:pt x="1969043" y="759109"/>
                  <a:pt x="1738300" y="695129"/>
                  <a:pt x="1580170" y="738664"/>
                </a:cubicBezTo>
                <a:cubicBezTo>
                  <a:pt x="1422040" y="782199"/>
                  <a:pt x="1277521" y="679465"/>
                  <a:pt x="1018794" y="738664"/>
                </a:cubicBezTo>
                <a:cubicBezTo>
                  <a:pt x="760067" y="797863"/>
                  <a:pt x="728135" y="732267"/>
                  <a:pt x="519793" y="738664"/>
                </a:cubicBezTo>
                <a:cubicBezTo>
                  <a:pt x="311451" y="745061"/>
                  <a:pt x="127806" y="680372"/>
                  <a:pt x="0" y="738664"/>
                </a:cubicBezTo>
                <a:cubicBezTo>
                  <a:pt x="-6563" y="595093"/>
                  <a:pt x="5561" y="487228"/>
                  <a:pt x="0" y="369332"/>
                </a:cubicBezTo>
                <a:cubicBezTo>
                  <a:pt x="-5561" y="251436"/>
                  <a:pt x="17489" y="170477"/>
                  <a:pt x="0" y="0"/>
                </a:cubicBezTo>
                <a:close/>
              </a:path>
            </a:pathLst>
          </a:custGeom>
          <a:noFill/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3763606979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Even if it’s clay, it’s often possible to image point-type diffractions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F248342-4376-93BC-55B2-ECE0CB8705E5}"/>
              </a:ext>
            </a:extLst>
          </p:cNvPr>
          <p:cNvSpPr txBox="1"/>
          <p:nvPr/>
        </p:nvSpPr>
        <p:spPr>
          <a:xfrm>
            <a:off x="2472407" y="5222492"/>
            <a:ext cx="6101442" cy="369332"/>
          </a:xfrm>
          <a:custGeom>
            <a:avLst/>
            <a:gdLst>
              <a:gd name="csX0" fmla="*/ 0 w 6101442"/>
              <a:gd name="csY0" fmla="*/ 0 h 369332"/>
              <a:gd name="csX1" fmla="*/ 493662 w 6101442"/>
              <a:gd name="csY1" fmla="*/ 0 h 369332"/>
              <a:gd name="csX2" fmla="*/ 865295 w 6101442"/>
              <a:gd name="csY2" fmla="*/ 0 h 369332"/>
              <a:gd name="csX3" fmla="*/ 1542001 w 6101442"/>
              <a:gd name="csY3" fmla="*/ 0 h 369332"/>
              <a:gd name="csX4" fmla="*/ 2035663 w 6101442"/>
              <a:gd name="csY4" fmla="*/ 0 h 369332"/>
              <a:gd name="csX5" fmla="*/ 2529325 w 6101442"/>
              <a:gd name="csY5" fmla="*/ 0 h 369332"/>
              <a:gd name="csX6" fmla="*/ 3206030 w 6101442"/>
              <a:gd name="csY6" fmla="*/ 0 h 369332"/>
              <a:gd name="csX7" fmla="*/ 3638678 w 6101442"/>
              <a:gd name="csY7" fmla="*/ 0 h 369332"/>
              <a:gd name="csX8" fmla="*/ 4315384 w 6101442"/>
              <a:gd name="csY8" fmla="*/ 0 h 369332"/>
              <a:gd name="csX9" fmla="*/ 4992089 w 6101442"/>
              <a:gd name="csY9" fmla="*/ 0 h 369332"/>
              <a:gd name="csX10" fmla="*/ 5546765 w 6101442"/>
              <a:gd name="csY10" fmla="*/ 0 h 369332"/>
              <a:gd name="csX11" fmla="*/ 6101442 w 6101442"/>
              <a:gd name="csY11" fmla="*/ 0 h 369332"/>
              <a:gd name="csX12" fmla="*/ 6101442 w 6101442"/>
              <a:gd name="csY12" fmla="*/ 369332 h 369332"/>
              <a:gd name="csX13" fmla="*/ 5729809 w 6101442"/>
              <a:gd name="csY13" fmla="*/ 369332 h 369332"/>
              <a:gd name="csX14" fmla="*/ 5053103 w 6101442"/>
              <a:gd name="csY14" fmla="*/ 369332 h 369332"/>
              <a:gd name="csX15" fmla="*/ 4620456 w 6101442"/>
              <a:gd name="csY15" fmla="*/ 369332 h 369332"/>
              <a:gd name="csX16" fmla="*/ 4065779 w 6101442"/>
              <a:gd name="csY16" fmla="*/ 369332 h 369332"/>
              <a:gd name="csX17" fmla="*/ 3389074 w 6101442"/>
              <a:gd name="csY17" fmla="*/ 369332 h 369332"/>
              <a:gd name="csX18" fmla="*/ 2834397 w 6101442"/>
              <a:gd name="csY18" fmla="*/ 369332 h 369332"/>
              <a:gd name="csX19" fmla="*/ 2462764 w 6101442"/>
              <a:gd name="csY19" fmla="*/ 369332 h 369332"/>
              <a:gd name="csX20" fmla="*/ 2030116 w 6101442"/>
              <a:gd name="csY20" fmla="*/ 369332 h 369332"/>
              <a:gd name="csX21" fmla="*/ 1353411 w 6101442"/>
              <a:gd name="csY21" fmla="*/ 369332 h 369332"/>
              <a:gd name="csX22" fmla="*/ 798734 w 6101442"/>
              <a:gd name="csY22" fmla="*/ 369332 h 369332"/>
              <a:gd name="csX23" fmla="*/ 0 w 6101442"/>
              <a:gd name="csY23" fmla="*/ 369332 h 369332"/>
              <a:gd name="csX24" fmla="*/ 0 w 6101442"/>
              <a:gd name="csY24" fmla="*/ 0 h 36933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</a:cxnLst>
            <a:rect l="l" t="t" r="r" b="b"/>
            <a:pathLst>
              <a:path w="6101442" h="369332" extrusionOk="0">
                <a:moveTo>
                  <a:pt x="0" y="0"/>
                </a:moveTo>
                <a:cubicBezTo>
                  <a:pt x="108247" y="-43433"/>
                  <a:pt x="308514" y="32397"/>
                  <a:pt x="493662" y="0"/>
                </a:cubicBezTo>
                <a:cubicBezTo>
                  <a:pt x="678810" y="-32397"/>
                  <a:pt x="750773" y="13912"/>
                  <a:pt x="865295" y="0"/>
                </a:cubicBezTo>
                <a:cubicBezTo>
                  <a:pt x="979817" y="-13912"/>
                  <a:pt x="1405549" y="34692"/>
                  <a:pt x="1542001" y="0"/>
                </a:cubicBezTo>
                <a:cubicBezTo>
                  <a:pt x="1678453" y="-34692"/>
                  <a:pt x="1794311" y="26714"/>
                  <a:pt x="2035663" y="0"/>
                </a:cubicBezTo>
                <a:cubicBezTo>
                  <a:pt x="2277015" y="-26714"/>
                  <a:pt x="2365172" y="22166"/>
                  <a:pt x="2529325" y="0"/>
                </a:cubicBezTo>
                <a:cubicBezTo>
                  <a:pt x="2693478" y="-22166"/>
                  <a:pt x="2979916" y="48156"/>
                  <a:pt x="3206030" y="0"/>
                </a:cubicBezTo>
                <a:cubicBezTo>
                  <a:pt x="3432145" y="-48156"/>
                  <a:pt x="3449837" y="35028"/>
                  <a:pt x="3638678" y="0"/>
                </a:cubicBezTo>
                <a:cubicBezTo>
                  <a:pt x="3827519" y="-35028"/>
                  <a:pt x="4090899" y="5265"/>
                  <a:pt x="4315384" y="0"/>
                </a:cubicBezTo>
                <a:cubicBezTo>
                  <a:pt x="4539869" y="-5265"/>
                  <a:pt x="4678282" y="65978"/>
                  <a:pt x="4992089" y="0"/>
                </a:cubicBezTo>
                <a:cubicBezTo>
                  <a:pt x="5305897" y="-65978"/>
                  <a:pt x="5397288" y="64682"/>
                  <a:pt x="5546765" y="0"/>
                </a:cubicBezTo>
                <a:cubicBezTo>
                  <a:pt x="5696242" y="-64682"/>
                  <a:pt x="5911027" y="62373"/>
                  <a:pt x="6101442" y="0"/>
                </a:cubicBezTo>
                <a:cubicBezTo>
                  <a:pt x="6124533" y="82749"/>
                  <a:pt x="6090183" y="217141"/>
                  <a:pt x="6101442" y="369332"/>
                </a:cubicBezTo>
                <a:cubicBezTo>
                  <a:pt x="5977002" y="373661"/>
                  <a:pt x="5819643" y="327791"/>
                  <a:pt x="5729809" y="369332"/>
                </a:cubicBezTo>
                <a:cubicBezTo>
                  <a:pt x="5639975" y="410873"/>
                  <a:pt x="5311091" y="305707"/>
                  <a:pt x="5053103" y="369332"/>
                </a:cubicBezTo>
                <a:cubicBezTo>
                  <a:pt x="4795115" y="432957"/>
                  <a:pt x="4768094" y="363507"/>
                  <a:pt x="4620456" y="369332"/>
                </a:cubicBezTo>
                <a:cubicBezTo>
                  <a:pt x="4472818" y="375157"/>
                  <a:pt x="4330244" y="345171"/>
                  <a:pt x="4065779" y="369332"/>
                </a:cubicBezTo>
                <a:cubicBezTo>
                  <a:pt x="3801314" y="393493"/>
                  <a:pt x="3635959" y="312669"/>
                  <a:pt x="3389074" y="369332"/>
                </a:cubicBezTo>
                <a:cubicBezTo>
                  <a:pt x="3142189" y="425995"/>
                  <a:pt x="3046365" y="324659"/>
                  <a:pt x="2834397" y="369332"/>
                </a:cubicBezTo>
                <a:cubicBezTo>
                  <a:pt x="2622429" y="414005"/>
                  <a:pt x="2567140" y="344098"/>
                  <a:pt x="2462764" y="369332"/>
                </a:cubicBezTo>
                <a:cubicBezTo>
                  <a:pt x="2358388" y="394566"/>
                  <a:pt x="2147529" y="369180"/>
                  <a:pt x="2030116" y="369332"/>
                </a:cubicBezTo>
                <a:cubicBezTo>
                  <a:pt x="1912703" y="369484"/>
                  <a:pt x="1536728" y="289967"/>
                  <a:pt x="1353411" y="369332"/>
                </a:cubicBezTo>
                <a:cubicBezTo>
                  <a:pt x="1170095" y="448697"/>
                  <a:pt x="959002" y="334468"/>
                  <a:pt x="798734" y="369332"/>
                </a:cubicBezTo>
                <a:cubicBezTo>
                  <a:pt x="638466" y="404196"/>
                  <a:pt x="229285" y="361611"/>
                  <a:pt x="0" y="369332"/>
                </a:cubicBezTo>
                <a:cubicBezTo>
                  <a:pt x="-42877" y="252818"/>
                  <a:pt x="13225" y="164586"/>
                  <a:pt x="0" y="0"/>
                </a:cubicBezTo>
                <a:close/>
              </a:path>
            </a:pathLst>
          </a:custGeom>
          <a:noFill/>
          <a:ln w="34925">
            <a:solidFill>
              <a:schemeClr val="accent4">
                <a:lumMod val="75000"/>
              </a:schemeClr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1800" b="1" dirty="0"/>
              <a:t>If there is nothing, </a:t>
            </a:r>
            <a:r>
              <a:rPr lang="en-US" sz="1800" b="1" dirty="0">
                <a:solidFill>
                  <a:srgbClr val="C00000"/>
                </a:solidFill>
              </a:rPr>
              <a:t>rebar in concrete </a:t>
            </a:r>
            <a:r>
              <a:rPr lang="en-US" sz="1800" b="1" dirty="0"/>
              <a:t>is your friend!</a:t>
            </a:r>
          </a:p>
        </p:txBody>
      </p:sp>
      <p:pic>
        <p:nvPicPr>
          <p:cNvPr id="12" name="Picture 11" descr="GPR Concrete Scanning Services - Know Before You Drill or Cut">
            <a:extLst>
              <a:ext uri="{FF2B5EF4-FFF2-40B4-BE49-F238E27FC236}">
                <a16:creationId xmlns:a16="http://schemas.microsoft.com/office/drawing/2014/main" id="{0E797A9C-9843-36E2-4BC7-CB5077E390A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3026" y="4665329"/>
            <a:ext cx="1636172" cy="1371600"/>
          </a:xfrm>
          <a:prstGeom prst="heart">
            <a:avLst/>
          </a:prstGeom>
        </p:spPr>
      </p:pic>
    </p:spTree>
    <p:extLst>
      <p:ext uri="{BB962C8B-B14F-4D97-AF65-F5344CB8AC3E}">
        <p14:creationId xmlns:p14="http://schemas.microsoft.com/office/powerpoint/2010/main" val="19280745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7" grpId="0" animBg="1"/>
      <p:bldP spid="22" grpId="0" animBg="1"/>
      <p:bldP spid="24" grpId="0"/>
      <p:bldP spid="26" grpId="0"/>
      <p:bldP spid="27" grpId="0"/>
      <p:bldP spid="28" grpId="0" animBg="1"/>
      <p:bldP spid="31" grpId="0"/>
      <p:bldP spid="10" grpId="0" animBg="1"/>
      <p:bldP spid="1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9" name="Google Shape;389;p3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489076" y="0"/>
            <a:ext cx="7702924" cy="615875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94FBDA2-2F23-160A-780E-595509DF9B67}"/>
              </a:ext>
            </a:extLst>
          </p:cNvPr>
          <p:cNvSpPr txBox="1"/>
          <p:nvPr/>
        </p:nvSpPr>
        <p:spPr>
          <a:xfrm>
            <a:off x="329746" y="340668"/>
            <a:ext cx="2238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800" b="1" dirty="0"/>
              <a:t>Run test lines</a:t>
            </a:r>
            <a:endParaRPr lang="en-US" sz="18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69F38AC-0094-8642-BF48-F35EF097A1AE}"/>
              </a:ext>
            </a:extLst>
          </p:cNvPr>
          <p:cNvSpPr txBox="1"/>
          <p:nvPr/>
        </p:nvSpPr>
        <p:spPr>
          <a:xfrm>
            <a:off x="766482" y="710000"/>
            <a:ext cx="25818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Kind of walk around with the instrument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403D7B0-F512-9DCF-7CF6-40998ADB0BE3}"/>
              </a:ext>
            </a:extLst>
          </p:cNvPr>
          <p:cNvSpPr txBox="1"/>
          <p:nvPr/>
        </p:nvSpPr>
        <p:spPr>
          <a:xfrm>
            <a:off x="329746" y="1435572"/>
            <a:ext cx="282388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The data is showing up on the screen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F2FAFA-A302-7155-052A-7604B67144AA}"/>
              </a:ext>
            </a:extLst>
          </p:cNvPr>
          <p:cNvSpPr txBox="1"/>
          <p:nvPr/>
        </p:nvSpPr>
        <p:spPr>
          <a:xfrm>
            <a:off x="766482" y="2143459"/>
            <a:ext cx="27006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i="1" dirty="0"/>
              <a:t>Put on a pin flag in program also on ground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71AD6DB-D830-E370-BC05-8DE25154A81B}"/>
              </a:ext>
            </a:extLst>
          </p:cNvPr>
          <p:cNvSpPr txBox="1"/>
          <p:nvPr/>
        </p:nvSpPr>
        <p:spPr>
          <a:xfrm>
            <a:off x="4489076" y="5351928"/>
            <a:ext cx="736898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highlight>
                  <a:srgbClr val="C0C0C0"/>
                </a:highlight>
              </a:rPr>
              <a:t>An ariel photo of a workshop ran by Andy Persakin in Wyoming. </a:t>
            </a:r>
          </a:p>
          <a:p>
            <a:pPr algn="ctr"/>
            <a:r>
              <a:rPr lang="en-US" sz="1600" b="1" dirty="0">
                <a:highlight>
                  <a:srgbClr val="C0C0C0"/>
                </a:highlight>
              </a:rPr>
              <a:t>They found a nice target under flag 5 that worth doing 3D imaging</a:t>
            </a:r>
            <a:r>
              <a:rPr lang="en-US" dirty="0">
                <a:highlight>
                  <a:srgbClr val="C0C0C0"/>
                </a:highlight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EB4CA20-9B30-556E-C875-F868B678312D}"/>
              </a:ext>
            </a:extLst>
          </p:cNvPr>
          <p:cNvSpPr txBox="1"/>
          <p:nvPr/>
        </p:nvSpPr>
        <p:spPr>
          <a:xfrm>
            <a:off x="914811" y="2978986"/>
            <a:ext cx="223881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800" b="1" dirty="0"/>
              <a:t>Run test lines</a:t>
            </a:r>
            <a:endParaRPr lang="en-US" sz="1800" b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ABE1D40-A8EA-73F7-B8DF-8596A10B521A}"/>
              </a:ext>
            </a:extLst>
          </p:cNvPr>
          <p:cNvSpPr txBox="1"/>
          <p:nvPr/>
        </p:nvSpPr>
        <p:spPr>
          <a:xfrm>
            <a:off x="329746" y="3348318"/>
            <a:ext cx="29157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i="1" dirty="0">
                <a:solidFill>
                  <a:srgbClr val="00B050"/>
                </a:solidFill>
              </a:rPr>
              <a:t>For presence and orientation of features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7B2602F-4039-51F7-54BC-3614B5454326}"/>
              </a:ext>
            </a:extLst>
          </p:cNvPr>
          <p:cNvSpPr txBox="1"/>
          <p:nvPr/>
        </p:nvSpPr>
        <p:spPr>
          <a:xfrm>
            <a:off x="196380" y="3959988"/>
            <a:ext cx="429269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800" b="1" dirty="0"/>
              <a:t>For utilities: </a:t>
            </a:r>
            <a:endParaRPr lang="en" dirty="0"/>
          </a:p>
          <a:p>
            <a:r>
              <a:rPr lang="en" sz="1400" b="0" i="1" dirty="0"/>
              <a:t>between buildings and streetlights, around buildings</a:t>
            </a:r>
            <a:endParaRPr lang="en-US" i="1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CEE273E5-5398-CDCD-144B-8D511F7A1048}"/>
              </a:ext>
            </a:extLst>
          </p:cNvPr>
          <p:cNvSpPr txBox="1"/>
          <p:nvPr/>
        </p:nvSpPr>
        <p:spPr>
          <a:xfrm>
            <a:off x="196380" y="4601286"/>
            <a:ext cx="609824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800" b="1" dirty="0"/>
              <a:t>For tree roots:</a:t>
            </a:r>
          </a:p>
          <a:p>
            <a:r>
              <a:rPr lang="en" sz="1400" b="0" dirty="0"/>
              <a:t>in circle around tree – just outside canopy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DC9EC69-B5DB-95A4-A890-F5A86D0A828C}"/>
              </a:ext>
            </a:extLst>
          </p:cNvPr>
          <p:cNvSpPr txBox="1"/>
          <p:nvPr/>
        </p:nvSpPr>
        <p:spPr>
          <a:xfrm>
            <a:off x="196380" y="5311286"/>
            <a:ext cx="342087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800" b="1" dirty="0"/>
              <a:t>Rebar in concrete:</a:t>
            </a:r>
          </a:p>
          <a:p>
            <a:r>
              <a:rPr lang="en" sz="1400" b="0" dirty="0"/>
              <a:t>floors of most multistory buildings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10" grpId="0"/>
      <p:bldP spid="11" grpId="0"/>
      <p:bldP spid="13" grpId="0"/>
      <p:bldP spid="15" grpId="0"/>
      <p:bldP spid="1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32"/>
          <p:cNvSpPr txBox="1">
            <a:spLocks noGrp="1"/>
          </p:cNvSpPr>
          <p:nvPr>
            <p:ph type="title"/>
          </p:nvPr>
        </p:nvSpPr>
        <p:spPr>
          <a:xfrm>
            <a:off x="3966260" y="184198"/>
            <a:ext cx="4259479" cy="972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" dirty="0"/>
              <a:t>Lines vs. Grids?</a:t>
            </a:r>
            <a:br>
              <a:rPr lang="en" dirty="0"/>
            </a:br>
            <a:r>
              <a:rPr lang="en" dirty="0">
                <a:solidFill>
                  <a:srgbClr val="C00000"/>
                </a:solidFill>
              </a:rPr>
              <a:t>Which one to teach</a:t>
            </a:r>
            <a:br>
              <a:rPr lang="en" dirty="0"/>
            </a:br>
            <a:br>
              <a:rPr lang="en" dirty="0"/>
            </a:br>
            <a:br>
              <a:rPr lang="en" dirty="0"/>
            </a:br>
            <a:br>
              <a:rPr lang="en" dirty="0"/>
            </a:b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00" name="Google Shape;400;p32" descr="GPR carts over GPR profiles with diffraction patterns from the same long featu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97793" y="1331658"/>
            <a:ext cx="3688864" cy="3219911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401" name="Google Shape;401;p32" descr="GPR profiles lined up to form a Depth Slice revealing a buried pipe."/>
          <p:cNvGrpSpPr/>
          <p:nvPr/>
        </p:nvGrpSpPr>
        <p:grpSpPr>
          <a:xfrm>
            <a:off x="6769500" y="1465729"/>
            <a:ext cx="3688864" cy="2724022"/>
            <a:chOff x="5368848" y="311810"/>
            <a:chExt cx="6457394" cy="5863067"/>
          </a:xfrm>
        </p:grpSpPr>
        <p:pic>
          <p:nvPicPr>
            <p:cNvPr id="402" name="Google Shape;402;p32"/>
            <p:cNvPicPr preferRelativeResize="0"/>
            <p:nvPr/>
          </p:nvPicPr>
          <p:blipFill rotWithShape="1">
            <a:blip r:embed="rId4">
              <a:alphaModFix/>
            </a:blip>
            <a:srcRect t="-66"/>
            <a:stretch>
              <a:fillRect/>
            </a:stretch>
          </p:blipFill>
          <p:spPr>
            <a:xfrm>
              <a:off x="5368848" y="311810"/>
              <a:ext cx="6457394" cy="5863067"/>
            </a:xfrm>
            <a:prstGeom prst="rect">
              <a:avLst/>
            </a:prstGeom>
            <a:noFill/>
            <a:ln w="38150" cap="sq" cmpd="sng">
              <a:noFill/>
              <a:prstDash val="solid"/>
              <a:miter lim="8000"/>
              <a:headEnd type="none" w="sm" len="sm"/>
              <a:tailEnd type="none" w="sm" len="sm"/>
            </a:ln>
            <a:effectLst>
              <a:outerShdw blurRad="50800" dist="37674" dir="2700000" algn="tl" rotWithShape="0">
                <a:srgbClr val="000000">
                  <a:alpha val="42745"/>
                </a:srgbClr>
              </a:outerShdw>
            </a:effectLst>
          </p:spPr>
        </p:pic>
        <p:sp>
          <p:nvSpPr>
            <p:cNvPr id="403" name="Google Shape;403;p32"/>
            <p:cNvSpPr/>
            <p:nvPr/>
          </p:nvSpPr>
          <p:spPr>
            <a:xfrm>
              <a:off x="9241536" y="2609088"/>
              <a:ext cx="1487400" cy="4878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60925" rIns="121900" bIns="60925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00A1537C-2078-AABD-4EEA-D8035DDFE272}"/>
              </a:ext>
            </a:extLst>
          </p:cNvPr>
          <p:cNvSpPr txBox="1"/>
          <p:nvPr/>
        </p:nvSpPr>
        <p:spPr>
          <a:xfrm>
            <a:off x="3068229" y="4189751"/>
            <a:ext cx="1046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Lines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C86630D-517A-4961-9694-F421925328D7}"/>
              </a:ext>
            </a:extLst>
          </p:cNvPr>
          <p:cNvSpPr txBox="1"/>
          <p:nvPr/>
        </p:nvSpPr>
        <p:spPr>
          <a:xfrm>
            <a:off x="2103259" y="4850176"/>
            <a:ext cx="44913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You get 2D depth slice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Smaller amount of Data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Computers will work a bit faster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CA7509D-C4F6-B51B-83A7-BCAD06FC9D06}"/>
              </a:ext>
            </a:extLst>
          </p:cNvPr>
          <p:cNvSpPr txBox="1"/>
          <p:nvPr/>
        </p:nvSpPr>
        <p:spPr>
          <a:xfrm>
            <a:off x="8090646" y="4361402"/>
            <a:ext cx="10465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Grids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5FB4E0A-F6F2-9938-ADCA-912D58170FE8}"/>
              </a:ext>
            </a:extLst>
          </p:cNvPr>
          <p:cNvSpPr txBox="1"/>
          <p:nvPr/>
        </p:nvSpPr>
        <p:spPr>
          <a:xfrm>
            <a:off x="7011435" y="4933163"/>
            <a:ext cx="368886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Multi dimensional images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Take more time to acquire 3D images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dirty="0"/>
              <a:t>Computers will work a little slower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C2B565D-C26B-FBC5-06EB-E64062D5F4A4}"/>
              </a:ext>
            </a:extLst>
          </p:cNvPr>
          <p:cNvSpPr txBox="1"/>
          <p:nvPr/>
        </p:nvSpPr>
        <p:spPr>
          <a:xfrm>
            <a:off x="6095999" y="5718170"/>
            <a:ext cx="609824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" sz="1600" b="1" dirty="0"/>
              <a:t>Grids: labor intensive! </a:t>
            </a:r>
            <a:r>
              <a:rPr lang="en" sz="1600" b="1" dirty="0">
                <a:solidFill>
                  <a:schemeClr val="accent2">
                    <a:lumMod val="75000"/>
                  </a:schemeClr>
                </a:solidFill>
              </a:rPr>
              <a:t>Do only after targets identified</a:t>
            </a:r>
            <a:endParaRPr lang="en-US" sz="1600" b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" name="Google Shape;409;p3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983604" y="1385044"/>
            <a:ext cx="8843354" cy="4381590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Bent Arrow 16">
            <a:extLst>
              <a:ext uri="{FF2B5EF4-FFF2-40B4-BE49-F238E27FC236}">
                <a16:creationId xmlns:a16="http://schemas.microsoft.com/office/drawing/2014/main" id="{61D51D59-8903-AAB5-5AF3-62A413C9D51D}"/>
              </a:ext>
            </a:extLst>
          </p:cNvPr>
          <p:cNvSpPr/>
          <p:nvPr/>
        </p:nvSpPr>
        <p:spPr>
          <a:xfrm rot="10800000">
            <a:off x="4746810" y="6037726"/>
            <a:ext cx="3751730" cy="403412"/>
          </a:xfrm>
          <a:prstGeom prst="bentArrow">
            <a:avLst>
              <a:gd name="adj1" fmla="val 25000"/>
              <a:gd name="adj2" fmla="val 25769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06894E34-9357-7BA1-1FCA-085B0B30E9E3}"/>
              </a:ext>
            </a:extLst>
          </p:cNvPr>
          <p:cNvSpPr txBox="1"/>
          <p:nvPr/>
        </p:nvSpPr>
        <p:spPr>
          <a:xfrm>
            <a:off x="1156444" y="5870100"/>
            <a:ext cx="2971799" cy="369332"/>
          </a:xfrm>
          <a:prstGeom prst="rect">
            <a:avLst/>
          </a:pr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1800" b="1" dirty="0"/>
              <a:t>Single line in the grid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133E76F5-6DA5-587B-0712-1862990A9048}"/>
              </a:ext>
            </a:extLst>
          </p:cNvPr>
          <p:cNvCxnSpPr/>
          <p:nvPr/>
        </p:nvCxnSpPr>
        <p:spPr>
          <a:xfrm flipV="1">
            <a:off x="968187" y="3065926"/>
            <a:ext cx="2528047" cy="75303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D2EA8249-3C90-D3E6-D005-C3EB6B28EB7F}"/>
              </a:ext>
            </a:extLst>
          </p:cNvPr>
          <p:cNvSpPr txBox="1"/>
          <p:nvPr/>
        </p:nvSpPr>
        <p:spPr>
          <a:xfrm>
            <a:off x="349622" y="3922428"/>
            <a:ext cx="1237129" cy="523220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Dipping Reflector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C952A368-6742-642A-0481-2F77CD0E9252}"/>
              </a:ext>
            </a:extLst>
          </p:cNvPr>
          <p:cNvCxnSpPr>
            <a:cxnSpLocks/>
          </p:cNvCxnSpPr>
          <p:nvPr/>
        </p:nvCxnSpPr>
        <p:spPr>
          <a:xfrm flipV="1">
            <a:off x="1667434" y="2418316"/>
            <a:ext cx="2667000" cy="37651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>
            <a:extLst>
              <a:ext uri="{FF2B5EF4-FFF2-40B4-BE49-F238E27FC236}">
                <a16:creationId xmlns:a16="http://schemas.microsoft.com/office/drawing/2014/main" id="{D56FA929-3A95-C86A-3AEA-24D0AB3A2707}"/>
              </a:ext>
            </a:extLst>
          </p:cNvPr>
          <p:cNvSpPr txBox="1"/>
          <p:nvPr/>
        </p:nvSpPr>
        <p:spPr>
          <a:xfrm>
            <a:off x="349622" y="2654683"/>
            <a:ext cx="1237129" cy="307777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Diffraction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95E006E-FCE1-3F2E-E82D-A5005EC6EC15}"/>
              </a:ext>
            </a:extLst>
          </p:cNvPr>
          <p:cNvSpPr txBox="1"/>
          <p:nvPr/>
        </p:nvSpPr>
        <p:spPr>
          <a:xfrm>
            <a:off x="1630452" y="470644"/>
            <a:ext cx="9549657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/>
              <a:t>Grids are labor-intensive, but the results are compelling and fun to interpret.</a:t>
            </a:r>
            <a:endParaRPr lang="en-US" sz="200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Google Shape;135;p3" title="Ground Penetrating Radar (GPR) Sensors &amp; Softwar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285947" y="1371600"/>
            <a:ext cx="5620105" cy="3569594"/>
          </a:xfrm>
          <a:prstGeom prst="rect">
            <a:avLst/>
          </a:prstGeom>
          <a:noFill/>
          <a:ln>
            <a:noFill/>
          </a:ln>
        </p:spPr>
      </p:pic>
      <p:sp>
        <p:nvSpPr>
          <p:cNvPr id="136" name="Google Shape;136;p3"/>
          <p:cNvSpPr txBox="1"/>
          <p:nvPr/>
        </p:nvSpPr>
        <p:spPr>
          <a:xfrm>
            <a:off x="1817915" y="5313371"/>
            <a:ext cx="8588828" cy="6155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 dirty="0">
                <a:solidFill>
                  <a:schemeClr val="hlink"/>
                </a:solidFill>
                <a:hlinkClick r:id="rId4"/>
              </a:rPr>
              <a:t>Watch video here: https://youtu.be/Jmc0n2bfrEs?list=PL2KbqZ4LoYmTcODw0R_uL1zYXMGY932pb&amp;t=41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9F52677-1E43-1425-85BA-224682C74BA8}"/>
              </a:ext>
            </a:extLst>
          </p:cNvPr>
          <p:cNvSpPr txBox="1"/>
          <p:nvPr/>
        </p:nvSpPr>
        <p:spPr>
          <a:xfrm>
            <a:off x="1861458" y="576592"/>
            <a:ext cx="83058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b="1" dirty="0"/>
              <a:t>A short introduction to GPR, with a focus on where and how it is used in real-world applications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34" descr="A screenshot of a computer scree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607671" y="1126123"/>
            <a:ext cx="9445812" cy="460575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Bent Arrow 3">
            <a:extLst>
              <a:ext uri="{FF2B5EF4-FFF2-40B4-BE49-F238E27FC236}">
                <a16:creationId xmlns:a16="http://schemas.microsoft.com/office/drawing/2014/main" id="{94F3A91F-13C9-0A19-BF87-C58274679833}"/>
              </a:ext>
            </a:extLst>
          </p:cNvPr>
          <p:cNvSpPr/>
          <p:nvPr/>
        </p:nvSpPr>
        <p:spPr>
          <a:xfrm rot="10800000">
            <a:off x="4773706" y="5916702"/>
            <a:ext cx="2608728" cy="336180"/>
          </a:xfrm>
          <a:prstGeom prst="bentArrow">
            <a:avLst>
              <a:gd name="adj1" fmla="val 25000"/>
              <a:gd name="adj2" fmla="val 19103"/>
              <a:gd name="adj3" fmla="val 25000"/>
              <a:gd name="adj4" fmla="val 4375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5" name="Down Arrow 4">
            <a:extLst>
              <a:ext uri="{FF2B5EF4-FFF2-40B4-BE49-F238E27FC236}">
                <a16:creationId xmlns:a16="http://schemas.microsoft.com/office/drawing/2014/main" id="{52397126-951F-953A-EF15-FBF7FC364880}"/>
              </a:ext>
            </a:extLst>
          </p:cNvPr>
          <p:cNvSpPr/>
          <p:nvPr/>
        </p:nvSpPr>
        <p:spPr>
          <a:xfrm>
            <a:off x="1769634" y="2232212"/>
            <a:ext cx="45719" cy="2689412"/>
          </a:xfrm>
          <a:prstGeom prst="down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8281735-06CC-66D5-2A53-AFDF7FF8D64B}"/>
              </a:ext>
            </a:extLst>
          </p:cNvPr>
          <p:cNvSpPr txBox="1"/>
          <p:nvPr/>
        </p:nvSpPr>
        <p:spPr>
          <a:xfrm rot="16200000" flipH="1">
            <a:off x="1011082" y="3053236"/>
            <a:ext cx="7395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Depth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D4A1F01A-7FBF-0076-EED0-6AB5E5FE8146}"/>
              </a:ext>
            </a:extLst>
          </p:cNvPr>
          <p:cNvCxnSpPr>
            <a:cxnSpLocks/>
          </p:cNvCxnSpPr>
          <p:nvPr/>
        </p:nvCxnSpPr>
        <p:spPr>
          <a:xfrm>
            <a:off x="1398494" y="2097741"/>
            <a:ext cx="905306" cy="0"/>
          </a:xfrm>
          <a:prstGeom prst="straightConnector1">
            <a:avLst/>
          </a:prstGeom>
          <a:ln w="2857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>
            <a:extLst>
              <a:ext uri="{FF2B5EF4-FFF2-40B4-BE49-F238E27FC236}">
                <a16:creationId xmlns:a16="http://schemas.microsoft.com/office/drawing/2014/main" id="{DF5E8466-6D14-36F4-9BA1-FF0CB5E5A599}"/>
              </a:ext>
            </a:extLst>
          </p:cNvPr>
          <p:cNvSpPr txBox="1"/>
          <p:nvPr/>
        </p:nvSpPr>
        <p:spPr>
          <a:xfrm flipH="1">
            <a:off x="130778" y="1970602"/>
            <a:ext cx="1199614" cy="523220"/>
          </a:xfrm>
          <a:prstGeom prst="rect">
            <a:avLst/>
          </a:prstGeom>
          <a:noFill/>
          <a:ln>
            <a:solidFill>
              <a:schemeClr val="tx1">
                <a:lumMod val="95000"/>
                <a:lumOff val="5000"/>
              </a:schemeClr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/>
              <a:t>Depth slice </a:t>
            </a:r>
          </a:p>
          <a:p>
            <a:r>
              <a:rPr lang="en-US" b="1" dirty="0"/>
              <a:t>@ 0.4 m</a:t>
            </a:r>
          </a:p>
        </p:txBody>
      </p:sp>
      <p:cxnSp>
        <p:nvCxnSpPr>
          <p:cNvPr id="13" name="Curved Connector 12">
            <a:extLst>
              <a:ext uri="{FF2B5EF4-FFF2-40B4-BE49-F238E27FC236}">
                <a16:creationId xmlns:a16="http://schemas.microsoft.com/office/drawing/2014/main" id="{39B62824-E601-9F87-58B8-15E5D2CE5E73}"/>
              </a:ext>
            </a:extLst>
          </p:cNvPr>
          <p:cNvCxnSpPr/>
          <p:nvPr/>
        </p:nvCxnSpPr>
        <p:spPr>
          <a:xfrm>
            <a:off x="4034118" y="2232212"/>
            <a:ext cx="3213847" cy="1438835"/>
          </a:xfrm>
          <a:prstGeom prst="curvedConnector3">
            <a:avLst>
              <a:gd name="adj1" fmla="val 628"/>
            </a:avLst>
          </a:prstGeom>
          <a:ln w="28575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3A2A02A6-196E-2393-CA93-CBEBC74CCC35}"/>
              </a:ext>
            </a:extLst>
          </p:cNvPr>
          <p:cNvSpPr txBox="1"/>
          <p:nvPr/>
        </p:nvSpPr>
        <p:spPr>
          <a:xfrm>
            <a:off x="817900" y="5900126"/>
            <a:ext cx="2971799" cy="369332"/>
          </a:xfrm>
          <a:prstGeom prst="rect">
            <a:avLst/>
          </a:prstGeom>
          <a:noFill/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>
                  <ask:type>
                    <ask:lineSketchNon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1800" b="1" dirty="0"/>
              <a:t>Single line in the grid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B805313-837C-2619-CE31-3F7FBEB3850D}"/>
              </a:ext>
            </a:extLst>
          </p:cNvPr>
          <p:cNvSpPr txBox="1"/>
          <p:nvPr/>
        </p:nvSpPr>
        <p:spPr>
          <a:xfrm>
            <a:off x="7761514" y="5945106"/>
            <a:ext cx="4267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Probably associated with a pipe going across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3DF4449-BEB4-DA5E-3EBD-059062C11E93}"/>
              </a:ext>
            </a:extLst>
          </p:cNvPr>
          <p:cNvSpPr txBox="1"/>
          <p:nvPr/>
        </p:nvSpPr>
        <p:spPr>
          <a:xfrm>
            <a:off x="5399314" y="420451"/>
            <a:ext cx="16002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/>
              <a:t>Depth Slice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35"/>
          <p:cNvSpPr txBox="1">
            <a:spLocks noGrp="1"/>
          </p:cNvSpPr>
          <p:nvPr>
            <p:ph type="title"/>
          </p:nvPr>
        </p:nvSpPr>
        <p:spPr>
          <a:xfrm>
            <a:off x="380256" y="278390"/>
            <a:ext cx="2924163" cy="61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" dirty="0"/>
              <a:t>Depth Slices!</a:t>
            </a:r>
            <a:br>
              <a:rPr lang="en" dirty="0"/>
            </a:br>
            <a:endParaRPr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21" name="Google Shape;421;p35" descr="A screen shot of a graph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620279" y="688232"/>
            <a:ext cx="5200121" cy="4890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422" name="Google Shape;422;p35"/>
          <p:cNvPicPr preferRelativeResize="0"/>
          <p:nvPr/>
        </p:nvPicPr>
        <p:blipFill rotWithShape="1">
          <a:blip r:embed="rId4">
            <a:alphaModFix/>
          </a:blip>
          <a:srcRect r="52273"/>
          <a:stretch/>
        </p:blipFill>
        <p:spPr>
          <a:xfrm>
            <a:off x="380256" y="1665514"/>
            <a:ext cx="4148201" cy="460701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F53B3C2E-B629-8659-0787-1323C0D110FA}"/>
              </a:ext>
            </a:extLst>
          </p:cNvPr>
          <p:cNvSpPr/>
          <p:nvPr/>
        </p:nvSpPr>
        <p:spPr>
          <a:xfrm>
            <a:off x="5725886" y="533399"/>
            <a:ext cx="1632857" cy="746331"/>
          </a:xfrm>
          <a:prstGeom prst="ellipse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474D22FE-1C1D-DA2A-01AF-6A202620C76F}"/>
              </a:ext>
            </a:extLst>
          </p:cNvPr>
          <p:cNvCxnSpPr>
            <a:cxnSpLocks/>
          </p:cNvCxnSpPr>
          <p:nvPr/>
        </p:nvCxnSpPr>
        <p:spPr>
          <a:xfrm>
            <a:off x="10940142" y="718423"/>
            <a:ext cx="0" cy="2122748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>
            <a:extLst>
              <a:ext uri="{FF2B5EF4-FFF2-40B4-BE49-F238E27FC236}">
                <a16:creationId xmlns:a16="http://schemas.microsoft.com/office/drawing/2014/main" id="{A85A49B8-9253-7BFA-DC6D-1DAB834941C3}"/>
              </a:ext>
            </a:extLst>
          </p:cNvPr>
          <p:cNvSpPr txBox="1"/>
          <p:nvPr/>
        </p:nvSpPr>
        <p:spPr>
          <a:xfrm>
            <a:off x="5620279" y="5733103"/>
            <a:ext cx="277585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Color map is signal amplitude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2014CD6-F777-E4AF-4F52-F04126B4F418}"/>
              </a:ext>
            </a:extLst>
          </p:cNvPr>
          <p:cNvSpPr txBox="1"/>
          <p:nvPr/>
        </p:nvSpPr>
        <p:spPr>
          <a:xfrm>
            <a:off x="10972799" y="585476"/>
            <a:ext cx="101237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Shallow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4CF0A08-B395-8911-F7E9-B6D724933B73}"/>
              </a:ext>
            </a:extLst>
          </p:cNvPr>
          <p:cNvSpPr txBox="1"/>
          <p:nvPr/>
        </p:nvSpPr>
        <p:spPr>
          <a:xfrm>
            <a:off x="10972799" y="2702671"/>
            <a:ext cx="10994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Deep (3.8m)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7" name="Google Shape;427;p36"/>
          <p:cNvSpPr txBox="1">
            <a:spLocks noGrp="1"/>
          </p:cNvSpPr>
          <p:nvPr>
            <p:ph type="title"/>
          </p:nvPr>
        </p:nvSpPr>
        <p:spPr>
          <a:xfrm>
            <a:off x="3940162" y="305711"/>
            <a:ext cx="4060834" cy="1015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365725" tIns="121900" rIns="121900" bIns="121900" anchor="b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</a:pPr>
            <a:r>
              <a:rPr lang="en" sz="52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Questions?</a:t>
            </a:r>
            <a:endParaRPr sz="52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4" name="Picture 3" descr="NOGGIN® Configurations | Multi Frequency GPR | Geophysical Surveys">
            <a:extLst>
              <a:ext uri="{FF2B5EF4-FFF2-40B4-BE49-F238E27FC236}">
                <a16:creationId xmlns:a16="http://schemas.microsoft.com/office/drawing/2014/main" id="{B0139C48-8755-19D4-F910-45E65B98BB3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4770" y="1153085"/>
            <a:ext cx="4731618" cy="51435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9E36A46-4C00-AC27-90D0-701EBD916B0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28338" y="5704915"/>
            <a:ext cx="1816100" cy="381534"/>
          </a:xfrm>
          <a:prstGeom prst="rect">
            <a:avLst/>
          </a:prstGeom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Google Shape;436;g36ddd8aad6b_0_29"/>
          <p:cNvSpPr txBox="1">
            <a:spLocks noGrp="1"/>
          </p:cNvSpPr>
          <p:nvPr>
            <p:ph type="title"/>
          </p:nvPr>
        </p:nvSpPr>
        <p:spPr>
          <a:xfrm>
            <a:off x="440635" y="136396"/>
            <a:ext cx="7603800" cy="8670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Participant Checklist</a:t>
            </a:r>
            <a:endParaRPr/>
          </a:p>
        </p:txBody>
      </p:sp>
      <p:sp>
        <p:nvSpPr>
          <p:cNvPr id="437" name="Google Shape;437;g36ddd8aad6b_0_29"/>
          <p:cNvSpPr txBox="1">
            <a:spLocks noGrp="1"/>
          </p:cNvSpPr>
          <p:nvPr>
            <p:ph type="body" idx="1"/>
          </p:nvPr>
        </p:nvSpPr>
        <p:spPr>
          <a:xfrm>
            <a:off x="808375" y="1666600"/>
            <a:ext cx="10515600" cy="47859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None/>
            </a:pPr>
            <a:r>
              <a:rPr lang="en" sz="2100" u="sng">
                <a:solidFill>
                  <a:schemeClr val="hlink"/>
                </a:solidFill>
                <a:hlinkClick r:id="rId3"/>
              </a:rPr>
              <a:t>serc.carleton.edu/getsi/workshops/Summ2025_field/participant_checklist.html</a:t>
            </a:r>
            <a:r>
              <a:rPr lang="en"/>
              <a:t> 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100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Some general tasks (complete by Friday July 25)</a:t>
            </a:r>
            <a:endParaRPr/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Short knowledge assessment (will be emailed Tue July 15)</a:t>
            </a:r>
            <a:endParaRPr/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Complete the field trip waiver form (will be sent via DocuSign)</a:t>
            </a:r>
            <a:endParaRPr/>
          </a:p>
          <a:p>
            <a:pPr marL="914400" lvl="1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○"/>
            </a:pPr>
            <a:r>
              <a:rPr lang="en"/>
              <a:t>IF YOU HAVE NOT ALREADY, make the following accounts</a:t>
            </a:r>
            <a:endParaRPr/>
          </a:p>
          <a:p>
            <a:pPr marL="1371600" lvl="2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"/>
              <a:t>EarthScope instrument request system: </a:t>
            </a:r>
            <a:r>
              <a:rPr lang="en" u="sng">
                <a:solidFill>
                  <a:schemeClr val="hlink"/>
                </a:solidFill>
                <a:hlinkClick r:id="rId4"/>
              </a:rPr>
              <a:t>https://epic.earthscope.org/sdb/newuser_application</a:t>
            </a:r>
            <a:endParaRPr/>
          </a:p>
          <a:p>
            <a:pPr marL="1371600" lvl="2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■"/>
            </a:pPr>
            <a:r>
              <a:rPr lang="en"/>
              <a:t>SERC: </a:t>
            </a:r>
            <a:r>
              <a:rPr lang="en" u="sng">
                <a:solidFill>
                  <a:schemeClr val="hlink"/>
                </a:solidFill>
                <a:hlinkClick r:id="rId5"/>
              </a:rPr>
              <a:t>https://serc.carleton.edu/account/loginout.php</a:t>
            </a:r>
            <a:r>
              <a:rPr lang="en"/>
              <a:t> 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Look through teaching modules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Download software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"/>
              <a:t>Watch helpful videos</a:t>
            </a:r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7" name="Google Shape;527;p43"/>
          <p:cNvSpPr txBox="1">
            <a:spLocks noGrp="1"/>
          </p:cNvSpPr>
          <p:nvPr>
            <p:ph type="title"/>
          </p:nvPr>
        </p:nvSpPr>
        <p:spPr>
          <a:xfrm>
            <a:off x="542167" y="1556657"/>
            <a:ext cx="5096633" cy="2899704"/>
          </a:xfrm>
          <a:prstGeom prst="rect">
            <a:avLst/>
          </a:prstGeom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r>
              <a:rPr lang="en-US" sz="6000" dirty="0">
                <a:solidFill>
                  <a:srgbClr val="002060"/>
                </a:solidFill>
              </a:rPr>
              <a:t>GPR applications summary</a:t>
            </a:r>
            <a:endParaRPr sz="6000" dirty="0">
              <a:solidFill>
                <a:srgbClr val="002060"/>
              </a:solidFill>
            </a:endParaRPr>
          </a:p>
        </p:txBody>
      </p:sp>
      <p:sp>
        <p:nvSpPr>
          <p:cNvPr id="537" name="Google Shape;537;p43"/>
          <p:cNvSpPr txBox="1"/>
          <p:nvPr/>
        </p:nvSpPr>
        <p:spPr>
          <a:xfrm>
            <a:off x="8007143" y="124911"/>
            <a:ext cx="19156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867" dirty="0">
                <a:solidFill>
                  <a:schemeClr val="dk1"/>
                </a:solidFill>
                <a:latin typeface="Arial" panose="020B0604020202020204" pitchFamily="34" charset="0"/>
                <a:ea typeface="Syne"/>
                <a:cs typeface="Arial" panose="020B0604020202020204" pitchFamily="34" charset="0"/>
                <a:sym typeface="Syne"/>
              </a:rPr>
              <a:t>Where to dig?</a:t>
            </a:r>
            <a:endParaRPr sz="1867" dirty="0">
              <a:solidFill>
                <a:schemeClr val="dk1"/>
              </a:solidFill>
              <a:latin typeface="Arial" panose="020B0604020202020204" pitchFamily="34" charset="0"/>
              <a:ea typeface="Syne"/>
              <a:cs typeface="Arial" panose="020B0604020202020204" pitchFamily="34" charset="0"/>
              <a:sym typeface="Syne"/>
            </a:endParaRPr>
          </a:p>
        </p:txBody>
      </p:sp>
      <p:sp>
        <p:nvSpPr>
          <p:cNvPr id="538" name="Google Shape;538;p43"/>
          <p:cNvSpPr txBox="1"/>
          <p:nvPr/>
        </p:nvSpPr>
        <p:spPr>
          <a:xfrm>
            <a:off x="10578127" y="4351401"/>
            <a:ext cx="1915600" cy="59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867" dirty="0">
                <a:solidFill>
                  <a:schemeClr val="dk1"/>
                </a:solidFill>
                <a:latin typeface="Arial" panose="020B0604020202020204" pitchFamily="34" charset="0"/>
                <a:ea typeface="Syne"/>
                <a:cs typeface="Arial" panose="020B0604020202020204" pitchFamily="34" charset="0"/>
                <a:sym typeface="Syne"/>
              </a:rPr>
              <a:t>Where not to dig?</a:t>
            </a:r>
            <a:endParaRPr sz="1867" dirty="0">
              <a:solidFill>
                <a:schemeClr val="dk1"/>
              </a:solidFill>
              <a:latin typeface="Arial" panose="020B0604020202020204" pitchFamily="34" charset="0"/>
              <a:ea typeface="Syne"/>
              <a:cs typeface="Arial" panose="020B0604020202020204" pitchFamily="34" charset="0"/>
              <a:sym typeface="Syne"/>
            </a:endParaRPr>
          </a:p>
        </p:txBody>
      </p:sp>
      <p:sp>
        <p:nvSpPr>
          <p:cNvPr id="539" name="Google Shape;539;p43"/>
          <p:cNvSpPr txBox="1"/>
          <p:nvPr/>
        </p:nvSpPr>
        <p:spPr>
          <a:xfrm>
            <a:off x="7147175" y="5590066"/>
            <a:ext cx="3808925" cy="723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867" dirty="0">
                <a:solidFill>
                  <a:schemeClr val="dk1"/>
                </a:solidFill>
                <a:latin typeface="Arial" panose="020B0604020202020204" pitchFamily="34" charset="0"/>
                <a:ea typeface="Syne"/>
                <a:cs typeface="Arial" panose="020B0604020202020204" pitchFamily="34" charset="0"/>
                <a:sym typeface="Syne"/>
              </a:rPr>
              <a:t>Locating lost or unknown objects</a:t>
            </a:r>
            <a:endParaRPr sz="1867" dirty="0">
              <a:solidFill>
                <a:schemeClr val="dk1"/>
              </a:solidFill>
              <a:latin typeface="Arial" panose="020B0604020202020204" pitchFamily="34" charset="0"/>
              <a:ea typeface="Syne"/>
              <a:cs typeface="Arial" panose="020B0604020202020204" pitchFamily="34" charset="0"/>
              <a:sym typeface="Syne"/>
            </a:endParaRPr>
          </a:p>
        </p:txBody>
      </p:sp>
      <p:sp>
        <p:nvSpPr>
          <p:cNvPr id="540" name="Google Shape;540;p43"/>
          <p:cNvSpPr txBox="1"/>
          <p:nvPr/>
        </p:nvSpPr>
        <p:spPr>
          <a:xfrm>
            <a:off x="10578127" y="781800"/>
            <a:ext cx="1915600" cy="11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r>
              <a:rPr lang="en" sz="1867" dirty="0">
                <a:solidFill>
                  <a:schemeClr val="dk1"/>
                </a:solidFill>
                <a:latin typeface="Arial" panose="020B0604020202020204" pitchFamily="34" charset="0"/>
                <a:ea typeface="Syne"/>
                <a:cs typeface="Arial" panose="020B0604020202020204" pitchFamily="34" charset="0"/>
                <a:sym typeface="Syne"/>
              </a:rPr>
              <a:t>Mitigating Hazards (i.e. sinkholes)</a:t>
            </a:r>
            <a:endParaRPr sz="1867" dirty="0">
              <a:solidFill>
                <a:schemeClr val="dk1"/>
              </a:solidFill>
              <a:latin typeface="Arial" panose="020B0604020202020204" pitchFamily="34" charset="0"/>
              <a:ea typeface="Syne"/>
              <a:cs typeface="Arial" panose="020B0604020202020204" pitchFamily="34" charset="0"/>
              <a:sym typeface="Syne"/>
            </a:endParaRPr>
          </a:p>
        </p:txBody>
      </p:sp>
      <p:grpSp>
        <p:nvGrpSpPr>
          <p:cNvPr id="5" name="Group 4" descr="Infographic displaying the many uses for GPR, including finding safe dig sites, mitigating subsurface hazards, locating lost objects, and mapping buried utilities.">
            <a:extLst>
              <a:ext uri="{FF2B5EF4-FFF2-40B4-BE49-F238E27FC236}">
                <a16:creationId xmlns:a16="http://schemas.microsoft.com/office/drawing/2014/main" id="{BA2D702A-642B-7AC0-1E74-29BEB783934E}"/>
              </a:ext>
            </a:extLst>
          </p:cNvPr>
          <p:cNvGrpSpPr/>
          <p:nvPr/>
        </p:nvGrpSpPr>
        <p:grpSpPr>
          <a:xfrm>
            <a:off x="5443665" y="421911"/>
            <a:ext cx="6011387" cy="5411244"/>
            <a:chOff x="4197049" y="316433"/>
            <a:chExt cx="4508540" cy="4058433"/>
          </a:xfrm>
        </p:grpSpPr>
        <p:sp>
          <p:nvSpPr>
            <p:cNvPr id="541" name="Google Shape;541;p43"/>
            <p:cNvSpPr txBox="1"/>
            <p:nvPr/>
          </p:nvSpPr>
          <p:spPr>
            <a:xfrm>
              <a:off x="4197049" y="586350"/>
              <a:ext cx="1436700" cy="44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1867" dirty="0">
                  <a:solidFill>
                    <a:schemeClr val="dk1"/>
                  </a:solidFill>
                  <a:latin typeface="Arial" panose="020B0604020202020204" pitchFamily="34" charset="0"/>
                  <a:ea typeface="Syne"/>
                  <a:cs typeface="Arial" panose="020B0604020202020204" pitchFamily="34" charset="0"/>
                  <a:sym typeface="Syne"/>
                </a:rPr>
                <a:t>Mapping out cracks in roads or bridges</a:t>
              </a:r>
              <a:endParaRPr sz="1867" dirty="0">
                <a:solidFill>
                  <a:schemeClr val="dk1"/>
                </a:solidFill>
                <a:latin typeface="Arial" panose="020B0604020202020204" pitchFamily="34" charset="0"/>
                <a:ea typeface="Syne"/>
                <a:cs typeface="Arial" panose="020B0604020202020204" pitchFamily="34" charset="0"/>
                <a:sym typeface="Syne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2E1242A3-4A79-1CCE-287D-EFB61BB11AD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647156" y="316433"/>
              <a:ext cx="4058433" cy="4058433"/>
            </a:xfrm>
            <a:prstGeom prst="rect">
              <a:avLst/>
            </a:prstGeom>
          </p:spPr>
        </p:pic>
        <p:sp>
          <p:nvSpPr>
            <p:cNvPr id="4" name="Google Shape;541;p43">
              <a:extLst>
                <a:ext uri="{FF2B5EF4-FFF2-40B4-BE49-F238E27FC236}">
                  <a16:creationId xmlns:a16="http://schemas.microsoft.com/office/drawing/2014/main" id="{9BA9F49E-E9E8-99A7-636D-39152F6B4D40}"/>
                </a:ext>
              </a:extLst>
            </p:cNvPr>
            <p:cNvSpPr txBox="1"/>
            <p:nvPr/>
          </p:nvSpPr>
          <p:spPr>
            <a:xfrm>
              <a:off x="4239847" y="3263551"/>
              <a:ext cx="1436700" cy="44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/>
            <a:p>
              <a:r>
                <a:rPr lang="en" sz="1867" dirty="0">
                  <a:solidFill>
                    <a:schemeClr val="dk1"/>
                  </a:solidFill>
                  <a:latin typeface="Arial" panose="020B0604020202020204" pitchFamily="34" charset="0"/>
                  <a:ea typeface="Syne"/>
                  <a:cs typeface="Arial" panose="020B0604020202020204" pitchFamily="34" charset="0"/>
                  <a:sym typeface="Syne"/>
                </a:rPr>
                <a:t>Mapping buried utilities</a:t>
              </a:r>
              <a:endParaRPr sz="1867" dirty="0">
                <a:solidFill>
                  <a:schemeClr val="dk1"/>
                </a:solidFill>
                <a:latin typeface="Arial" panose="020B0604020202020204" pitchFamily="34" charset="0"/>
                <a:ea typeface="Syne"/>
                <a:cs typeface="Arial" panose="020B0604020202020204" pitchFamily="34" charset="0"/>
                <a:sym typeface="Syne"/>
              </a:endParaRPr>
            </a:p>
          </p:txBody>
        </p: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57D21DE3-0B13-B1ED-FEAA-5340E740E22C}"/>
              </a:ext>
            </a:extLst>
          </p:cNvPr>
          <p:cNvSpPr txBox="1"/>
          <p:nvPr/>
        </p:nvSpPr>
        <p:spPr>
          <a:xfrm>
            <a:off x="8383075" y="6282200"/>
            <a:ext cx="38089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Adapted from: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GETSI Teaching Materials</a:t>
            </a:r>
          </a:p>
        </p:txBody>
      </p:sp>
    </p:spTree>
    <p:extLst>
      <p:ext uri="{BB962C8B-B14F-4D97-AF65-F5344CB8AC3E}">
        <p14:creationId xmlns:p14="http://schemas.microsoft.com/office/powerpoint/2010/main" val="1299329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p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62210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</a:pPr>
            <a:r>
              <a:rPr lang="en"/>
              <a:t>GPR images give a distorted view of the subsurface</a:t>
            </a:r>
            <a:endParaRPr/>
          </a:p>
        </p:txBody>
      </p:sp>
      <p:pic>
        <p:nvPicPr>
          <p:cNvPr id="142" name="Google Shape;142;p4" descr="Exaggerated depiction of GPR detecting a human skull underground from the television show Criminal Minds.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662627" y="2222490"/>
            <a:ext cx="4966913" cy="376911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143" name="Google Shape;143;p4" descr="GPR profile showing buried objects as hyperbolas rather than discernable shapes."/>
          <p:cNvGrpSpPr/>
          <p:nvPr/>
        </p:nvGrpSpPr>
        <p:grpSpPr>
          <a:xfrm>
            <a:off x="6351348" y="2222490"/>
            <a:ext cx="5178025" cy="3704172"/>
            <a:chOff x="4468825" y="1604475"/>
            <a:chExt cx="4377100" cy="3410650"/>
          </a:xfrm>
        </p:grpSpPr>
        <p:pic>
          <p:nvPicPr>
            <p:cNvPr id="144" name="Google Shape;144;p4"/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4468825" y="1604475"/>
              <a:ext cx="4377100" cy="34106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45" name="Google Shape;145;p4"/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4543067" y="1604475"/>
              <a:ext cx="4028158" cy="33496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146" name="Google Shape;146;p4"/>
          <p:cNvSpPr txBox="1"/>
          <p:nvPr/>
        </p:nvSpPr>
        <p:spPr>
          <a:xfrm>
            <a:off x="1592607" y="1451897"/>
            <a:ext cx="3396600" cy="4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GPR in Hollywood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7" name="Google Shape;147;p4"/>
          <p:cNvSpPr txBox="1"/>
          <p:nvPr/>
        </p:nvSpPr>
        <p:spPr>
          <a:xfrm>
            <a:off x="7824085" y="1451897"/>
            <a:ext cx="3282000" cy="47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GPR in real life</a:t>
            </a:r>
            <a:endParaRPr sz="2400" dirty="0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8" name="Google Shape;148;p4"/>
          <p:cNvSpPr txBox="1"/>
          <p:nvPr/>
        </p:nvSpPr>
        <p:spPr>
          <a:xfrm>
            <a:off x="3888423" y="5853106"/>
            <a:ext cx="1741117" cy="27699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From </a:t>
            </a:r>
            <a:r>
              <a:rPr lang="en" sz="1200" i="1">
                <a:solidFill>
                  <a:schemeClr val="lt1"/>
                </a:solidFill>
                <a:latin typeface="DM Sans"/>
                <a:ea typeface="DM Sans"/>
                <a:cs typeface="DM Sans"/>
                <a:sym typeface="DM Sans"/>
              </a:rPr>
              <a:t>Criminal Minds</a:t>
            </a:r>
            <a:endParaRPr sz="1200">
              <a:solidFill>
                <a:schemeClr val="lt1"/>
              </a:solidFill>
              <a:latin typeface="DM Sans"/>
              <a:ea typeface="DM Sans"/>
              <a:cs typeface="DM Sans"/>
              <a:sym typeface="DM Sans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2C0C0B53-77FB-5CBA-8E91-1B3F9F1A8DBE}"/>
              </a:ext>
            </a:extLst>
          </p:cNvPr>
          <p:cNvSpPr txBox="1"/>
          <p:nvPr/>
        </p:nvSpPr>
        <p:spPr>
          <a:xfrm>
            <a:off x="696686" y="533400"/>
            <a:ext cx="5399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Introduction to 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GPR</a:t>
            </a:r>
          </a:p>
        </p:txBody>
      </p:sp>
      <p:pic>
        <p:nvPicPr>
          <p:cNvPr id="3" name="Google Shape;556;p45" descr="Experts using GPR cart to locate 145 graves beneath the King High School campus in Florida.">
            <a:hlinkClick r:id="rId2"/>
            <a:extLst>
              <a:ext uri="{FF2B5EF4-FFF2-40B4-BE49-F238E27FC236}">
                <a16:creationId xmlns:a16="http://schemas.microsoft.com/office/drawing/2014/main" id="{169751AA-55C9-B2D8-7391-1C87D7972A5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769813" y="4834168"/>
            <a:ext cx="2652374" cy="2023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557;p45" descr="Archaeologist using GPR to identify unknown graves underneath a closed school for boys in Florida.">
            <a:hlinkClick r:id="rId4"/>
            <a:extLst>
              <a:ext uri="{FF2B5EF4-FFF2-40B4-BE49-F238E27FC236}">
                <a16:creationId xmlns:a16="http://schemas.microsoft.com/office/drawing/2014/main" id="{ADE58BCF-812C-CC69-970F-31670037C40A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465137" y="229370"/>
            <a:ext cx="2494993" cy="202383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473;p37" descr="Two men marking an underground feature with a GPR cart.">
            <a:extLst>
              <a:ext uri="{FF2B5EF4-FFF2-40B4-BE49-F238E27FC236}">
                <a16:creationId xmlns:a16="http://schemas.microsoft.com/office/drawing/2014/main" id="{14246CA9-3ABD-ACEA-1D90-0AB850DF001F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303868" y="2082277"/>
            <a:ext cx="2697030" cy="2023832"/>
          </a:xfrm>
          <a:prstGeom prst="rect">
            <a:avLst/>
          </a:prstGeom>
          <a:noFill/>
          <a:ln w="38150" cap="sq" cmpd="sng">
            <a:solidFill>
              <a:srgbClr val="000000"/>
            </a:solidFill>
            <a:prstDash val="solid"/>
            <a:miter lim="8000"/>
            <a:headEnd type="none" w="sm" len="sm"/>
            <a:tailEnd type="none" w="sm" len="sm"/>
          </a:ln>
          <a:effectLst>
            <a:outerShdw dist="37674" dir="2700000">
              <a:srgbClr val="000000">
                <a:alpha val="42750"/>
              </a:srgbClr>
            </a:outerShdw>
          </a:effectLst>
        </p:spPr>
      </p:pic>
      <p:pic>
        <p:nvPicPr>
          <p:cNvPr id="6" name="Picture 5" descr="Ground Penetrating Radar - Acuren">
            <a:extLst>
              <a:ext uri="{FF2B5EF4-FFF2-40B4-BE49-F238E27FC236}">
                <a16:creationId xmlns:a16="http://schemas.microsoft.com/office/drawing/2014/main" id="{FE7593C1-8CA1-02A1-57F1-65D0D699566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77681" y="3604882"/>
            <a:ext cx="2652373" cy="2525059"/>
          </a:xfrm>
          <a:prstGeom prst="rect">
            <a:avLst/>
          </a:prstGeom>
          <a:ln w="41275">
            <a:solidFill>
              <a:schemeClr val="tx1"/>
            </a:solidFill>
          </a:ln>
        </p:spPr>
      </p:pic>
      <p:pic>
        <p:nvPicPr>
          <p:cNvPr id="8" name="Picture 7" descr="Noggin: Adaptable, high-performance ground penetrating radar | Sensors &amp;  Software">
            <a:extLst>
              <a:ext uri="{FF2B5EF4-FFF2-40B4-BE49-F238E27FC236}">
                <a16:creationId xmlns:a16="http://schemas.microsoft.com/office/drawing/2014/main" id="{F150308E-9898-96E2-2316-1B0679DE04A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0705" y="1415521"/>
            <a:ext cx="4909079" cy="4909079"/>
          </a:xfrm>
          <a:prstGeom prst="rect">
            <a:avLst/>
          </a:prstGeom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D3C2317-3BFA-DA00-548A-DB5D95EDA844}"/>
              </a:ext>
            </a:extLst>
          </p:cNvPr>
          <p:cNvCxnSpPr>
            <a:cxnSpLocks/>
          </p:cNvCxnSpPr>
          <p:nvPr/>
        </p:nvCxnSpPr>
        <p:spPr>
          <a:xfrm flipH="1">
            <a:off x="3980329" y="2877671"/>
            <a:ext cx="1344706" cy="1775011"/>
          </a:xfrm>
          <a:prstGeom prst="straightConnector1">
            <a:avLst/>
          </a:prstGeom>
          <a:ln w="7302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021A7B1-57EF-538E-FE38-C1545C8A3028}"/>
              </a:ext>
            </a:extLst>
          </p:cNvPr>
          <p:cNvSpPr txBox="1"/>
          <p:nvPr/>
        </p:nvSpPr>
        <p:spPr>
          <a:xfrm>
            <a:off x="5384674" y="2432347"/>
            <a:ext cx="1481297" cy="461665"/>
          </a:xfrm>
          <a:prstGeom prst="rect">
            <a:avLst/>
          </a:prstGeom>
          <a:noFill/>
          <a:ln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Antenna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35DB2D61-A9AB-C3B5-F655-A87CB0115582}"/>
              </a:ext>
            </a:extLst>
          </p:cNvPr>
          <p:cNvCxnSpPr>
            <a:cxnSpLocks/>
          </p:cNvCxnSpPr>
          <p:nvPr/>
        </p:nvCxnSpPr>
        <p:spPr>
          <a:xfrm flipV="1">
            <a:off x="804263" y="2998833"/>
            <a:ext cx="1075776" cy="1212097"/>
          </a:xfrm>
          <a:prstGeom prst="straightConnector1">
            <a:avLst/>
          </a:prstGeom>
          <a:ln w="7302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>
            <a:extLst>
              <a:ext uri="{FF2B5EF4-FFF2-40B4-BE49-F238E27FC236}">
                <a16:creationId xmlns:a16="http://schemas.microsoft.com/office/drawing/2014/main" id="{73368D63-74FD-B078-CC46-CB62CBBBB55A}"/>
              </a:ext>
            </a:extLst>
          </p:cNvPr>
          <p:cNvSpPr txBox="1"/>
          <p:nvPr/>
        </p:nvSpPr>
        <p:spPr>
          <a:xfrm>
            <a:off x="131921" y="4372503"/>
            <a:ext cx="1495173" cy="461665"/>
          </a:xfrm>
          <a:prstGeom prst="rect">
            <a:avLst/>
          </a:prstGeom>
          <a:noFill/>
          <a:ln w="12700">
            <a:solidFill>
              <a:schemeClr val="accent3"/>
            </a:solidFill>
          </a:ln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</a:rPr>
              <a:t>Console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3A61F5-E034-4EF3-F649-59383C08FFCA}"/>
              </a:ext>
            </a:extLst>
          </p:cNvPr>
          <p:cNvSpPr txBox="1"/>
          <p:nvPr/>
        </p:nvSpPr>
        <p:spPr>
          <a:xfrm>
            <a:off x="131921" y="6252613"/>
            <a:ext cx="435236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bg1">
                    <a:lumMod val="50000"/>
                  </a:schemeClr>
                </a:solidFill>
              </a:rPr>
              <a:t>Figures taken from:</a:t>
            </a:r>
            <a:r>
              <a:rPr lang="en-US" dirty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GETSI Teaching Materials &amp; 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telonix.ca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/product/noggin-</a:t>
            </a:r>
            <a:r>
              <a:rPr lang="en-US" sz="1200" dirty="0" err="1">
                <a:solidFill>
                  <a:schemeClr val="bg1">
                    <a:lumMod val="50000"/>
                  </a:schemeClr>
                </a:solidFill>
              </a:rPr>
              <a:t>gpr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</a:rPr>
              <a:t>-configuration-details </a:t>
            </a:r>
          </a:p>
        </p:txBody>
      </p:sp>
    </p:spTree>
    <p:extLst>
      <p:ext uri="{BB962C8B-B14F-4D97-AF65-F5344CB8AC3E}">
        <p14:creationId xmlns:p14="http://schemas.microsoft.com/office/powerpoint/2010/main" val="1832394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How GPR Works | Real-Time Sampling | ImpulseRadar">
            <a:extLst>
              <a:ext uri="{FF2B5EF4-FFF2-40B4-BE49-F238E27FC236}">
                <a16:creationId xmlns:a16="http://schemas.microsoft.com/office/drawing/2014/main" id="{F221FC5E-D9A9-F64C-EA5B-ABE1D45076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3191" t="3056" r="32781" b="11433"/>
          <a:stretch>
            <a:fillRect/>
          </a:stretch>
        </p:blipFill>
        <p:spPr>
          <a:xfrm>
            <a:off x="631371" y="1458687"/>
            <a:ext cx="2656116" cy="412568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D2A466F8-04E7-43B7-1270-6175E5FD1EEA}"/>
              </a:ext>
            </a:extLst>
          </p:cNvPr>
          <p:cNvSpPr txBox="1"/>
          <p:nvPr/>
        </p:nvSpPr>
        <p:spPr>
          <a:xfrm>
            <a:off x="478972" y="370114"/>
            <a:ext cx="5399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How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 GPR </a:t>
            </a:r>
            <a:r>
              <a:rPr lang="en-US" sz="4000" dirty="0">
                <a:solidFill>
                  <a:schemeClr val="tx1"/>
                </a:solidFill>
              </a:rPr>
              <a:t>Works..</a:t>
            </a:r>
          </a:p>
        </p:txBody>
      </p:sp>
      <p:pic>
        <p:nvPicPr>
          <p:cNvPr id="4" name="Google Shape;155;p5" title="GPR-Unit2-point-reflector-animation.gif">
            <a:extLst>
              <a:ext uri="{FF2B5EF4-FFF2-40B4-BE49-F238E27FC236}">
                <a16:creationId xmlns:a16="http://schemas.microsoft.com/office/drawing/2014/main" id="{ADE1DF16-DF40-DB4A-ACB7-CD5DD2388F27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4294" b="4407"/>
          <a:stretch>
            <a:fillRect/>
          </a:stretch>
        </p:blipFill>
        <p:spPr>
          <a:xfrm>
            <a:off x="8216800" y="1104894"/>
            <a:ext cx="3545533" cy="532311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Ground-penetrating Radar GPR Stock Vector - Illustration of detector,  wheel: 179669089">
            <a:extLst>
              <a:ext uri="{FF2B5EF4-FFF2-40B4-BE49-F238E27FC236}">
                <a16:creationId xmlns:a16="http://schemas.microsoft.com/office/drawing/2014/main" id="{D4ADACBE-76A4-3DB0-16C2-2AE2680C725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8894" t="13916" r="8841" b="24285"/>
          <a:stretch>
            <a:fillRect/>
          </a:stretch>
        </p:blipFill>
        <p:spPr>
          <a:xfrm>
            <a:off x="8235621" y="698695"/>
            <a:ext cx="642258" cy="509618"/>
          </a:xfrm>
          <a:prstGeom prst="rect">
            <a:avLst/>
          </a:prstGeom>
        </p:spPr>
      </p:pic>
      <p:pic>
        <p:nvPicPr>
          <p:cNvPr id="8" name="Picture 7" descr="A Novel Method of Hyperbola Recognition in Ground Penetrating Radar (GPR)  B-Scan Image for Tree Roots Detection">
            <a:extLst>
              <a:ext uri="{FF2B5EF4-FFF2-40B4-BE49-F238E27FC236}">
                <a16:creationId xmlns:a16="http://schemas.microsoft.com/office/drawing/2014/main" id="{42D2E8A7-AE2C-43DE-4535-F3137F03373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36570" y="4029132"/>
            <a:ext cx="3427186" cy="1920818"/>
          </a:xfrm>
          <a:prstGeom prst="rect">
            <a:avLst/>
          </a:prstGeom>
        </p:spPr>
      </p:pic>
      <p:sp>
        <p:nvSpPr>
          <p:cNvPr id="9" name="Right Arrow 8">
            <a:extLst>
              <a:ext uri="{FF2B5EF4-FFF2-40B4-BE49-F238E27FC236}">
                <a16:creationId xmlns:a16="http://schemas.microsoft.com/office/drawing/2014/main" id="{6A3F1D11-A9AD-BE5D-3EBC-0211720B5AB8}"/>
              </a:ext>
            </a:extLst>
          </p:cNvPr>
          <p:cNvSpPr/>
          <p:nvPr/>
        </p:nvSpPr>
        <p:spPr>
          <a:xfrm>
            <a:off x="8991599" y="968829"/>
            <a:ext cx="348344" cy="23948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id="{6D220ADE-BCF8-A967-2422-FD6D0AD722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07063" y="1458687"/>
            <a:ext cx="3886200" cy="1752600"/>
          </a:xfrm>
          <a:prstGeom prst="rect">
            <a:avLst/>
          </a:prstGeom>
        </p:spPr>
      </p:pic>
      <p:sp>
        <p:nvSpPr>
          <p:cNvPr id="41" name="Oval 40">
            <a:extLst>
              <a:ext uri="{FF2B5EF4-FFF2-40B4-BE49-F238E27FC236}">
                <a16:creationId xmlns:a16="http://schemas.microsoft.com/office/drawing/2014/main" id="{A073C0AD-7184-72A5-54AE-9D4A57B91E08}"/>
              </a:ext>
            </a:extLst>
          </p:cNvPr>
          <p:cNvSpPr/>
          <p:nvPr/>
        </p:nvSpPr>
        <p:spPr>
          <a:xfrm>
            <a:off x="8195279" y="4128247"/>
            <a:ext cx="321129" cy="201705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Oval 41">
            <a:extLst>
              <a:ext uri="{FF2B5EF4-FFF2-40B4-BE49-F238E27FC236}">
                <a16:creationId xmlns:a16="http://schemas.microsoft.com/office/drawing/2014/main" id="{A275BCD4-11A7-F373-E71D-49D062EA6B16}"/>
              </a:ext>
            </a:extLst>
          </p:cNvPr>
          <p:cNvSpPr/>
          <p:nvPr/>
        </p:nvSpPr>
        <p:spPr>
          <a:xfrm rot="5400000">
            <a:off x="9633857" y="5546267"/>
            <a:ext cx="239484" cy="1524002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Google Shape;154;p5">
            <a:extLst>
              <a:ext uri="{FF2B5EF4-FFF2-40B4-BE49-F238E27FC236}">
                <a16:creationId xmlns:a16="http://schemas.microsoft.com/office/drawing/2014/main" id="{FC66AD94-0B1C-F132-849B-99B4E6622764}"/>
              </a:ext>
            </a:extLst>
          </p:cNvPr>
          <p:cNvSpPr txBox="1">
            <a:spLocks/>
          </p:cNvSpPr>
          <p:nvPr/>
        </p:nvSpPr>
        <p:spPr>
          <a:xfrm>
            <a:off x="15441" y="6188526"/>
            <a:ext cx="6544091" cy="54970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lnSpc>
                <a:spcPct val="90000"/>
              </a:lnSpc>
              <a:buClr>
                <a:schemeClr val="dk1"/>
              </a:buClr>
              <a:buSzPts val="1400"/>
            </a:pPr>
            <a:r>
              <a:rPr lang="en-US" sz="2000" b="1" dirty="0">
                <a:solidFill>
                  <a:srgbClr val="C00000"/>
                </a:solidFill>
              </a:rPr>
              <a:t>Diffraction Hyperbolas </a:t>
            </a:r>
            <a:r>
              <a:rPr lang="en-US" sz="2000" dirty="0"/>
              <a:t>from Point-like Objects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611E81D-3B8C-7539-AF2F-5059AAF4061F}"/>
              </a:ext>
            </a:extLst>
          </p:cNvPr>
          <p:cNvSpPr txBox="1"/>
          <p:nvPr/>
        </p:nvSpPr>
        <p:spPr>
          <a:xfrm>
            <a:off x="9165771" y="6472958"/>
            <a:ext cx="178653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Radargram</a:t>
            </a:r>
          </a:p>
        </p:txBody>
      </p:sp>
    </p:spTree>
    <p:extLst>
      <p:ext uri="{BB962C8B-B14F-4D97-AF65-F5344CB8AC3E}">
        <p14:creationId xmlns:p14="http://schemas.microsoft.com/office/powerpoint/2010/main" val="2924023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5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20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1" grpId="0" animBg="1"/>
      <p:bldP spid="42" grpId="0" animBg="1"/>
      <p:bldP spid="43" grpId="0"/>
      <p:bldP spid="4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6"/>
          <p:cNvSpPr txBox="1">
            <a:spLocks noGrp="1"/>
          </p:cNvSpPr>
          <p:nvPr>
            <p:ph type="body" idx="1"/>
          </p:nvPr>
        </p:nvSpPr>
        <p:spPr>
          <a:xfrm>
            <a:off x="7572294" y="369093"/>
            <a:ext cx="4181844" cy="4322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</a:pPr>
            <a:r>
              <a:rPr lang="en" sz="2000" dirty="0">
                <a:latin typeface="Arial"/>
                <a:ea typeface="Arial"/>
                <a:cs typeface="Arial"/>
                <a:sym typeface="Arial"/>
              </a:rPr>
              <a:t>Reflections from layer boundary</a:t>
            </a:r>
            <a:endParaRPr sz="2000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2" name="Google Shape;162;p6" title="GPR-Unit2-layer-reflector-animation.gif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78487" y="1183376"/>
            <a:ext cx="3672364" cy="5674623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6D2F3B2-816B-EBFA-DEB2-0BBE81F27A6B}"/>
              </a:ext>
            </a:extLst>
          </p:cNvPr>
          <p:cNvSpPr txBox="1"/>
          <p:nvPr/>
        </p:nvSpPr>
        <p:spPr>
          <a:xfrm>
            <a:off x="478972" y="370114"/>
            <a:ext cx="53993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chemeClr val="tx1"/>
                </a:solidFill>
              </a:rPr>
              <a:t>How</a:t>
            </a:r>
            <a:r>
              <a:rPr lang="en-US" sz="4000" dirty="0">
                <a:solidFill>
                  <a:schemeClr val="accent1">
                    <a:lumMod val="50000"/>
                  </a:schemeClr>
                </a:solidFill>
              </a:rPr>
              <a:t> GPR </a:t>
            </a:r>
            <a:r>
              <a:rPr lang="en-US" sz="4000" dirty="0">
                <a:solidFill>
                  <a:schemeClr val="tx1"/>
                </a:solidFill>
              </a:rPr>
              <a:t>Works..</a:t>
            </a:r>
          </a:p>
        </p:txBody>
      </p:sp>
      <p:pic>
        <p:nvPicPr>
          <p:cNvPr id="5" name="Picture 4" descr="Ground-penetrating Radar GPR Stock Vector - Illustration of detector,  wheel: 179669089">
            <a:extLst>
              <a:ext uri="{FF2B5EF4-FFF2-40B4-BE49-F238E27FC236}">
                <a16:creationId xmlns:a16="http://schemas.microsoft.com/office/drawing/2014/main" id="{D9A054AD-E26F-2CE9-916B-B3AD78A2F6A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8894" t="13916" r="8841" b="24285"/>
          <a:stretch>
            <a:fillRect/>
          </a:stretch>
        </p:blipFill>
        <p:spPr>
          <a:xfrm>
            <a:off x="7872552" y="886953"/>
            <a:ext cx="642258" cy="509618"/>
          </a:xfrm>
          <a:prstGeom prst="rect">
            <a:avLst/>
          </a:prstGeom>
        </p:spPr>
      </p:pic>
      <p:sp>
        <p:nvSpPr>
          <p:cNvPr id="6" name="Right Arrow 5">
            <a:extLst>
              <a:ext uri="{FF2B5EF4-FFF2-40B4-BE49-F238E27FC236}">
                <a16:creationId xmlns:a16="http://schemas.microsoft.com/office/drawing/2014/main" id="{7A438CA5-0607-C4B8-6CCC-53F662439D4B}"/>
              </a:ext>
            </a:extLst>
          </p:cNvPr>
          <p:cNvSpPr/>
          <p:nvPr/>
        </p:nvSpPr>
        <p:spPr>
          <a:xfrm>
            <a:off x="8628530" y="1157087"/>
            <a:ext cx="348344" cy="239484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D2BBE8-BBBA-5F6D-2DA4-745C4CCC4526}"/>
              </a:ext>
            </a:extLst>
          </p:cNvPr>
          <p:cNvSpPr txBox="1"/>
          <p:nvPr/>
        </p:nvSpPr>
        <p:spPr>
          <a:xfrm>
            <a:off x="157305" y="4141991"/>
            <a:ext cx="683114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/>
              <a:t>The amount of </a:t>
            </a:r>
            <a:r>
              <a:rPr lang="en-US" sz="2400" b="1" dirty="0"/>
              <a:t>energy reflected </a:t>
            </a:r>
            <a:r>
              <a:rPr lang="en-US" sz="2400" dirty="0"/>
              <a:t>from a target depends on: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8562CFE-C98A-1720-F586-A78E005494E3}"/>
              </a:ext>
            </a:extLst>
          </p:cNvPr>
          <p:cNvSpPr txBox="1"/>
          <p:nvPr/>
        </p:nvSpPr>
        <p:spPr>
          <a:xfrm>
            <a:off x="741149" y="5695698"/>
            <a:ext cx="6098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The </a:t>
            </a:r>
            <a:r>
              <a:rPr lang="en-US" sz="1800" b="1" dirty="0"/>
              <a:t>material the signal travels </a:t>
            </a:r>
            <a:r>
              <a:rPr lang="en-US" sz="1800" dirty="0"/>
              <a:t>through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A046765-B307-BFD1-AE6D-F896D1660FCD}"/>
              </a:ext>
            </a:extLst>
          </p:cNvPr>
          <p:cNvSpPr txBox="1"/>
          <p:nvPr/>
        </p:nvSpPr>
        <p:spPr>
          <a:xfrm>
            <a:off x="741149" y="6102949"/>
            <a:ext cx="60982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The </a:t>
            </a:r>
            <a:r>
              <a:rPr lang="en-US" sz="1800" b="1" dirty="0"/>
              <a:t>size, shape, and orientation </a:t>
            </a:r>
            <a:r>
              <a:rPr lang="en-US" sz="1800" dirty="0"/>
              <a:t>of the target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954A1A9F-4570-26FD-C4FC-B2FCB9F4BE61}"/>
              </a:ext>
            </a:extLst>
          </p:cNvPr>
          <p:cNvSpPr txBox="1"/>
          <p:nvPr/>
        </p:nvSpPr>
        <p:spPr>
          <a:xfrm>
            <a:off x="592665" y="1233504"/>
            <a:ext cx="6831144" cy="2677656"/>
          </a:xfrm>
          <a:prstGeom prst="rect">
            <a:avLst/>
          </a:prstGeom>
          <a:noFill/>
          <a:ln w="31750">
            <a:solidFill>
              <a:srgbClr val="C00000"/>
            </a:solidFill>
          </a:ln>
        </p:spPr>
        <p:txBody>
          <a:bodyPr wrap="square">
            <a:spAutoFit/>
          </a:bodyPr>
          <a:lstStyle/>
          <a:p>
            <a:pPr>
              <a:buNone/>
            </a:pPr>
            <a:r>
              <a:rPr lang="en-US" sz="1800" b="1" dirty="0">
                <a:solidFill>
                  <a:srgbClr val="C00000"/>
                </a:solidFill>
              </a:rPr>
              <a:t>Quick Question</a:t>
            </a:r>
          </a:p>
          <a:p>
            <a:pPr>
              <a:buNone/>
            </a:pPr>
            <a:endParaRPr lang="en-US" sz="1800" dirty="0">
              <a:solidFill>
                <a:srgbClr val="C00000"/>
              </a:solidFill>
            </a:endParaRPr>
          </a:p>
          <a:p>
            <a:pPr>
              <a:buNone/>
            </a:pPr>
            <a:r>
              <a:rPr lang="en-US" sz="1800" dirty="0"/>
              <a:t>When a GPR signal hits a buried target, does </a:t>
            </a:r>
            <a:r>
              <a:rPr lang="en-US" sz="2400" b="1" dirty="0">
                <a:solidFill>
                  <a:srgbClr val="C00000"/>
                </a:solidFill>
              </a:rPr>
              <a:t>All </a:t>
            </a:r>
            <a:r>
              <a:rPr lang="en-US" sz="1800" dirty="0"/>
              <a:t>of the energy reflect back to the receiver?</a:t>
            </a:r>
          </a:p>
          <a:p>
            <a:pPr>
              <a:buNone/>
            </a:pPr>
            <a:endParaRPr lang="en-US" dirty="0"/>
          </a:p>
          <a:p>
            <a:pPr>
              <a:buNone/>
            </a:pPr>
            <a:r>
              <a:rPr lang="en-US" b="1" dirty="0"/>
              <a:t>Type in the chat:</a:t>
            </a:r>
          </a:p>
          <a:p>
            <a:pPr>
              <a:buNone/>
            </a:pPr>
            <a:br>
              <a:rPr lang="en-US" dirty="0"/>
            </a:br>
            <a:r>
              <a:rPr lang="en-US" sz="1600" b="1" dirty="0"/>
              <a:t>A</a:t>
            </a:r>
            <a:r>
              <a:rPr lang="en-US" sz="1600" dirty="0"/>
              <a:t> = Yes, all of it reflects back</a:t>
            </a:r>
            <a:br>
              <a:rPr lang="en-US" sz="1600" dirty="0"/>
            </a:br>
            <a:r>
              <a:rPr lang="en-US" sz="1600" b="1" dirty="0"/>
              <a:t>B</a:t>
            </a:r>
            <a:r>
              <a:rPr lang="en-US" sz="1600" dirty="0"/>
              <a:t> = No, only part of it reflects back</a:t>
            </a:r>
            <a:br>
              <a:rPr lang="en-US" sz="1600" dirty="0"/>
            </a:br>
            <a:r>
              <a:rPr lang="en-US" sz="1600" b="1" dirty="0"/>
              <a:t>C</a:t>
            </a:r>
            <a:r>
              <a:rPr lang="en-US" sz="1600" dirty="0"/>
              <a:t> = Not sure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64780AE-2B5F-C55A-E873-21FF54C7CA03}"/>
              </a:ext>
            </a:extLst>
          </p:cNvPr>
          <p:cNvSpPr txBox="1"/>
          <p:nvPr/>
        </p:nvSpPr>
        <p:spPr>
          <a:xfrm>
            <a:off x="735479" y="5049367"/>
            <a:ext cx="654551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dirty="0"/>
              <a:t>The </a:t>
            </a:r>
            <a:r>
              <a:rPr lang="en-US" sz="1800" b="1" dirty="0"/>
              <a:t>contrast between the target and the surrounding </a:t>
            </a:r>
            <a:r>
              <a:rPr lang="en-US" sz="1800" dirty="0"/>
              <a:t>material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1" grpId="0" build="p"/>
      <p:bldP spid="6" grpId="0" animBg="1"/>
      <p:bldP spid="8" grpId="0"/>
      <p:bldP spid="10" grpId="0"/>
      <p:bldP spid="14" grpId="0"/>
      <p:bldP spid="16" grpId="0" animBg="1"/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GAGE-SAGE">
  <a:themeElements>
    <a:clrScheme name="EarthScope_for_print">
      <a:dk1>
        <a:srgbClr val="000000"/>
      </a:dk1>
      <a:lt1>
        <a:srgbClr val="FFFFFF"/>
      </a:lt1>
      <a:dk2>
        <a:srgbClr val="979699"/>
      </a:dk2>
      <a:lt2>
        <a:srgbClr val="F6F3F3"/>
      </a:lt2>
      <a:accent1>
        <a:srgbClr val="CC2929"/>
      </a:accent1>
      <a:accent2>
        <a:srgbClr val="37358C"/>
      </a:accent2>
      <a:accent3>
        <a:srgbClr val="979698"/>
      </a:accent3>
      <a:accent4>
        <a:srgbClr val="F6F3F3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4641</TotalTime>
  <Words>3645</Words>
  <Application>Microsoft Macintosh PowerPoint</Application>
  <PresentationFormat>Widescreen</PresentationFormat>
  <Paragraphs>424</Paragraphs>
  <Slides>43</Slides>
  <Notes>39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55" baseType="lpstr">
      <vt:lpstr>DM Sans</vt:lpstr>
      <vt:lpstr>Syne</vt:lpstr>
      <vt:lpstr>Arial</vt:lpstr>
      <vt:lpstr>Wingdings</vt:lpstr>
      <vt:lpstr>DM Sans Medium</vt:lpstr>
      <vt:lpstr>Montserrat</vt:lpstr>
      <vt:lpstr>Calibri</vt:lpstr>
      <vt:lpstr>Cambria Math</vt:lpstr>
      <vt:lpstr>Nunito Light</vt:lpstr>
      <vt:lpstr>Figtree Black</vt:lpstr>
      <vt:lpstr>Office Theme</vt:lpstr>
      <vt:lpstr>GAGE-SAGE</vt:lpstr>
      <vt:lpstr>PowerPoint Presentation</vt:lpstr>
      <vt:lpstr>Webinar Goals</vt:lpstr>
      <vt:lpstr>PowerPoint Presentation</vt:lpstr>
      <vt:lpstr>PowerPoint Presentation</vt:lpstr>
      <vt:lpstr>GPR applications summary</vt:lpstr>
      <vt:lpstr>GPR images give a distorted view of the subsurface</vt:lpstr>
      <vt:lpstr>PowerPoint Presentation</vt:lpstr>
      <vt:lpstr>PowerPoint Presentation</vt:lpstr>
      <vt:lpstr>PowerPoint Presentation</vt:lpstr>
      <vt:lpstr>Case Study</vt:lpstr>
      <vt:lpstr>Question: Over what distance did the GPR cart travel to make this image?</vt:lpstr>
      <vt:lpstr>Question: Over what distance did the GPR cart travel to make this image?</vt:lpstr>
      <vt:lpstr>Question: What is the longest travel time recorded?</vt:lpstr>
      <vt:lpstr>Question: What is the longest travel time recorded?</vt:lpstr>
      <vt:lpstr>PowerPoint Presentation</vt:lpstr>
      <vt:lpstr>Question: What key features do you see?</vt:lpstr>
      <vt:lpstr>PowerPoint Presentation</vt:lpstr>
      <vt:lpstr>PowerPoint Presentation</vt:lpstr>
      <vt:lpstr>PowerPoint Presentation</vt:lpstr>
      <vt:lpstr>PowerPoint Presentation</vt:lpstr>
      <vt:lpstr>Porosity</vt:lpstr>
      <vt:lpstr>Water Saturation</vt:lpstr>
      <vt:lpstr>Composition</vt:lpstr>
      <vt:lpstr>Also Composition</vt:lpstr>
      <vt:lpstr>Clay Content</vt:lpstr>
      <vt:lpstr>Iron Content</vt:lpstr>
      <vt:lpstr>What could you image on or near your campus?</vt:lpstr>
      <vt:lpstr>Determining Depth  </vt:lpstr>
      <vt:lpstr>PowerPoint Presentation</vt:lpstr>
      <vt:lpstr>Can use the shape of hyperbolas to determine velocity  - convert travel time to depth</vt:lpstr>
      <vt:lpstr>PowerPoint Presentation</vt:lpstr>
      <vt:lpstr>PowerPoint Presentation</vt:lpstr>
      <vt:lpstr>PowerPoint Presentation</vt:lpstr>
      <vt:lpstr>Designing surveys </vt:lpstr>
      <vt:lpstr>PowerPoint Presentation</vt:lpstr>
      <vt:lpstr>PowerPoint Presentation</vt:lpstr>
      <vt:lpstr>PowerPoint Presentation</vt:lpstr>
      <vt:lpstr>Lines vs. Grids? Which one to teach    </vt:lpstr>
      <vt:lpstr>PowerPoint Presentation</vt:lpstr>
      <vt:lpstr>PowerPoint Presentation</vt:lpstr>
      <vt:lpstr>Depth Slices! </vt:lpstr>
      <vt:lpstr>Questions?</vt:lpstr>
      <vt:lpstr>Participant Checklist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reviewer</dc:creator>
  <cp:lastModifiedBy>Anuradha Mahanama (mahanama)</cp:lastModifiedBy>
  <cp:revision>11</cp:revision>
  <dcterms:created xsi:type="dcterms:W3CDTF">2020-01-19T20:26:21Z</dcterms:created>
  <dcterms:modified xsi:type="dcterms:W3CDTF">2026-06-20T22:04:39Z</dcterms:modified>
</cp:coreProperties>
</file>