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61" r:id="rId2"/>
    <p:sldId id="324" r:id="rId3"/>
    <p:sldId id="399" r:id="rId4"/>
    <p:sldId id="401" r:id="rId5"/>
    <p:sldId id="305" r:id="rId6"/>
    <p:sldId id="267" r:id="rId7"/>
    <p:sldId id="306" r:id="rId8"/>
    <p:sldId id="307" r:id="rId9"/>
    <p:sldId id="403" r:id="rId10"/>
    <p:sldId id="265" r:id="rId11"/>
    <p:sldId id="271" r:id="rId12"/>
    <p:sldId id="322" r:id="rId13"/>
    <p:sldId id="352" r:id="rId14"/>
    <p:sldId id="323" r:id="rId15"/>
    <p:sldId id="383" r:id="rId16"/>
    <p:sldId id="384" r:id="rId17"/>
    <p:sldId id="273" r:id="rId18"/>
    <p:sldId id="386" r:id="rId19"/>
    <p:sldId id="397" r:id="rId20"/>
    <p:sldId id="340" r:id="rId21"/>
    <p:sldId id="358" r:id="rId22"/>
    <p:sldId id="339" r:id="rId23"/>
    <p:sldId id="357" r:id="rId24"/>
    <p:sldId id="402" r:id="rId25"/>
    <p:sldId id="341" r:id="rId26"/>
    <p:sldId id="361" r:id="rId27"/>
    <p:sldId id="406" r:id="rId28"/>
    <p:sldId id="338" r:id="rId29"/>
    <p:sldId id="342" r:id="rId30"/>
    <p:sldId id="359" r:id="rId31"/>
    <p:sldId id="356" r:id="rId32"/>
    <p:sldId id="364"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E8EFFC"/>
    <a:srgbClr val="6B6B6B"/>
    <a:srgbClr val="C2D8F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22"/>
    <p:restoredTop sz="90011" autoAdjust="0"/>
  </p:normalViewPr>
  <p:slideViewPr>
    <p:cSldViewPr snapToGrid="0" snapToObjects="1">
      <p:cViewPr varScale="1">
        <p:scale>
          <a:sx n="133" d="100"/>
          <a:sy n="133" d="100"/>
        </p:scale>
        <p:origin x="784" y="19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BA7697-537A-1241-A984-A39520910382}" type="datetimeFigureOut">
              <a:rPr lang="en-US" smtClean="0"/>
              <a:t>7/28/25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73B411-E165-BF48-ABA2-70D378AC59C2}" type="slidenum">
              <a:rPr lang="en-US" smtClean="0"/>
              <a:t>‹#›</a:t>
            </a:fld>
            <a:endParaRPr lang="en-US"/>
          </a:p>
        </p:txBody>
      </p:sp>
    </p:spTree>
    <p:extLst>
      <p:ext uri="{BB962C8B-B14F-4D97-AF65-F5344CB8AC3E}">
        <p14:creationId xmlns:p14="http://schemas.microsoft.com/office/powerpoint/2010/main" val="234171496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ki/File:US_Navy_070801-F-8678B-039_Engineering_Aide_2nd_Class_Randy_Felipe_attached_to_Naval_Mobile_Construction_Battalion_(NMCB)_4,_trains_on_the_new_Trimble_5600DX_Total_Station_series,_survey_equipment.jp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REMEMBER to include attribution</a:t>
            </a:r>
            <a:r>
              <a:rPr lang="en-US" baseline="0" dirty="0"/>
              <a:t> information for all the figures you include. Even if you took the picture or made the diagram, it will make it easier later if we just have that recorded.</a:t>
            </a:r>
          </a:p>
          <a:p>
            <a:endParaRPr lang="en-US" baseline="0" dirty="0"/>
          </a:p>
          <a:p>
            <a:r>
              <a:rPr lang="en-US" baseline="0" dirty="0"/>
              <a:t>ALSO </a:t>
            </a:r>
            <a:r>
              <a:rPr lang="mr-IN" baseline="0" dirty="0"/>
              <a:t>–</a:t>
            </a:r>
            <a:r>
              <a:rPr lang="en-US" baseline="0" dirty="0"/>
              <a:t> it is much easier to make notes (at least preliminary ones) for each slide NOW compared to several months later. Think about the information that future instructors using this materials will need to know in order to understand what the point of the different slides are. If all the relevant text is on the slide, notes may not be necessary, BUT if there are images, most likely some notes will be needed for future users.</a:t>
            </a:r>
            <a:endParaRPr lang="en-US" dirty="0"/>
          </a:p>
        </p:txBody>
      </p:sp>
      <p:sp>
        <p:nvSpPr>
          <p:cNvPr id="4" name="Slide Number Placeholder 3"/>
          <p:cNvSpPr>
            <a:spLocks noGrp="1"/>
          </p:cNvSpPr>
          <p:nvPr>
            <p:ph type="sldNum" sz="quarter" idx="10"/>
          </p:nvPr>
        </p:nvSpPr>
        <p:spPr/>
        <p:txBody>
          <a:bodyPr/>
          <a:lstStyle/>
          <a:p>
            <a:fld id="{6273B411-E165-BF48-ABA2-70D378AC59C2}" type="slidenum">
              <a:rPr lang="en-US" smtClean="0"/>
              <a:t>1</a:t>
            </a:fld>
            <a:endParaRPr lang="en-US"/>
          </a:p>
        </p:txBody>
      </p:sp>
    </p:spTree>
    <p:extLst>
      <p:ext uri="{BB962C8B-B14F-4D97-AF65-F5344CB8AC3E}">
        <p14:creationId xmlns:p14="http://schemas.microsoft.com/office/powerpoint/2010/main" val="2706688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Marianne Okal (EarthScope)</a:t>
            </a:r>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11</a:t>
            </a:fld>
            <a:endParaRPr lang="en-US"/>
          </a:p>
        </p:txBody>
      </p:sp>
    </p:spTree>
    <p:extLst>
      <p:ext uri="{BB962C8B-B14F-4D97-AF65-F5344CB8AC3E}">
        <p14:creationId xmlns:p14="http://schemas.microsoft.com/office/powerpoint/2010/main" val="2293413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0194B-947B-2B44-1941-2B82ED1664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C2A55-5F8C-B3CA-F788-040FB671B9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8F38EA-FE97-9562-33EC-56CBA1A2697D}"/>
              </a:ext>
            </a:extLst>
          </p:cNvPr>
          <p:cNvSpPr>
            <a:spLocks noGrp="1"/>
          </p:cNvSpPr>
          <p:nvPr>
            <p:ph type="body" idx="1"/>
          </p:nvPr>
        </p:nvSpPr>
        <p:spPr/>
        <p:txBody>
          <a:bodyPr/>
          <a:lstStyle/>
          <a:p>
            <a:pPr eaLnBrk="1" hangingPunct="1"/>
            <a:r>
              <a:rPr lang="en-US" dirty="0">
                <a:latin typeface="Arial" pitchFamily="34" charset="0"/>
              </a:rPr>
              <a:t>There is a complex field of</a:t>
            </a:r>
            <a:r>
              <a:rPr lang="en-US" baseline="0" dirty="0">
                <a:latin typeface="Arial" pitchFamily="34" charset="0"/>
              </a:rPr>
              <a:t> engineering and </a:t>
            </a:r>
            <a:r>
              <a:rPr lang="en-US" dirty="0">
                <a:latin typeface="Arial" pitchFamily="34" charset="0"/>
              </a:rPr>
              <a:t>science behind post-processing GPS data to reduce</a:t>
            </a:r>
            <a:r>
              <a:rPr lang="en-US" baseline="0" dirty="0">
                <a:latin typeface="Arial" pitchFamily="34" charset="0"/>
              </a:rPr>
              <a:t> error sources.</a:t>
            </a:r>
          </a:p>
          <a:p>
            <a:pPr eaLnBrk="1" hangingPunct="1"/>
            <a:endParaRPr lang="en-US" baseline="0" dirty="0">
              <a:latin typeface="Arial" pitchFamily="34" charset="0"/>
            </a:endParaRPr>
          </a:p>
          <a:p>
            <a:pPr eaLnBrk="1" hangingPunct="1"/>
            <a:r>
              <a:rPr lang="en-US" baseline="0" dirty="0">
                <a:latin typeface="Arial" pitchFamily="34" charset="0"/>
              </a:rPr>
              <a:t>In addition to those mentioned above, specific sites may measure movements not associated with the parameter the researcher wants to measure. For instance:</a:t>
            </a:r>
          </a:p>
          <a:p>
            <a:pPr marL="171450" indent="-171450" eaLnBrk="1" hangingPunct="1">
              <a:buFont typeface="Arial"/>
              <a:buChar char="•"/>
            </a:pPr>
            <a:r>
              <a:rPr lang="en-US" baseline="0" dirty="0">
                <a:latin typeface="Arial" pitchFamily="34" charset="0"/>
              </a:rPr>
              <a:t>Seasonal groundwater fluctuations may cause the ground to rise and fall annually, in a way that is not related to plate motion at all.</a:t>
            </a:r>
          </a:p>
          <a:p>
            <a:pPr marL="171450" indent="-171450" eaLnBrk="1" hangingPunct="1">
              <a:buFont typeface="Arial"/>
              <a:buChar char="•"/>
            </a:pPr>
            <a:r>
              <a:rPr lang="en-US" baseline="0" dirty="0">
                <a:latin typeface="Arial" pitchFamily="34" charset="0"/>
              </a:rPr>
              <a:t>A site could be sliding downhill because of a creeping landslide.</a:t>
            </a:r>
          </a:p>
          <a:p>
            <a:pPr marL="171450" indent="-171450" eaLnBrk="1" hangingPunct="1">
              <a:buFont typeface="Arial"/>
              <a:buChar char="•"/>
            </a:pPr>
            <a:r>
              <a:rPr lang="en-US" baseline="0" dirty="0">
                <a:latin typeface="Arial" pitchFamily="34" charset="0"/>
              </a:rPr>
              <a:t>A melting glacier or a falling lake level will “unweight” an area, leading to rebound and upward movement measured by the GPS.</a:t>
            </a:r>
          </a:p>
          <a:p>
            <a:pPr marL="0" indent="0" eaLnBrk="1" hangingPunct="1">
              <a:buFont typeface="Arial"/>
              <a:buNone/>
            </a:pPr>
            <a:r>
              <a:rPr lang="en-US" baseline="0" dirty="0">
                <a:latin typeface="Arial" pitchFamily="34" charset="0"/>
              </a:rPr>
              <a:t>It is best to collect multiple years of data before trying to draw conclusions.</a:t>
            </a:r>
            <a:endParaRPr lang="en-US" dirty="0">
              <a:latin typeface="Arial" pitchFamily="34" charset="0"/>
            </a:endParaRPr>
          </a:p>
          <a:p>
            <a:endParaRPr lang="en-US" dirty="0"/>
          </a:p>
        </p:txBody>
      </p:sp>
      <p:sp>
        <p:nvSpPr>
          <p:cNvPr id="4" name="Slide Number Placeholder 3">
            <a:extLst>
              <a:ext uri="{FF2B5EF4-FFF2-40B4-BE49-F238E27FC236}">
                <a16:creationId xmlns:a16="http://schemas.microsoft.com/office/drawing/2014/main" id="{A5F8FC21-87B4-3F0D-A114-3A77E715A895}"/>
              </a:ext>
            </a:extLst>
          </p:cNvPr>
          <p:cNvSpPr>
            <a:spLocks noGrp="1"/>
          </p:cNvSpPr>
          <p:nvPr>
            <p:ph type="sldNum" sz="quarter" idx="5"/>
          </p:nvPr>
        </p:nvSpPr>
        <p:spPr/>
        <p:txBody>
          <a:bodyPr/>
          <a:lstStyle/>
          <a:p>
            <a:fld id="{6273B411-E165-BF48-ABA2-70D378AC59C2}" type="slidenum">
              <a:rPr lang="en-US" smtClean="0"/>
              <a:t>12</a:t>
            </a:fld>
            <a:endParaRPr lang="en-US"/>
          </a:p>
        </p:txBody>
      </p:sp>
    </p:spTree>
    <p:extLst>
      <p:ext uri="{BB962C8B-B14F-4D97-AF65-F5344CB8AC3E}">
        <p14:creationId xmlns:p14="http://schemas.microsoft.com/office/powerpoint/2010/main" val="2356651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14</a:t>
            </a:fld>
            <a:endParaRPr lang="en-US"/>
          </a:p>
        </p:txBody>
      </p:sp>
    </p:spTree>
    <p:extLst>
      <p:ext uri="{BB962C8B-B14F-4D97-AF65-F5344CB8AC3E}">
        <p14:creationId xmlns:p14="http://schemas.microsoft.com/office/powerpoint/2010/main" val="3484893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Beth Pratt-Sitaula, EarthScope</a:t>
            </a:r>
          </a:p>
          <a:p>
            <a:r>
              <a:rPr lang="en-US" dirty="0"/>
              <a:t>Map: Ed </a:t>
            </a:r>
            <a:r>
              <a:rPr lang="en-US" dirty="0" err="1"/>
              <a:t>Nisson</a:t>
            </a:r>
            <a:endParaRPr lang="en-US" dirty="0"/>
          </a:p>
        </p:txBody>
      </p:sp>
      <p:sp>
        <p:nvSpPr>
          <p:cNvPr id="4" name="Slide Number Placeholder 3"/>
          <p:cNvSpPr>
            <a:spLocks noGrp="1"/>
          </p:cNvSpPr>
          <p:nvPr>
            <p:ph type="sldNum" sz="quarter" idx="5"/>
          </p:nvPr>
        </p:nvSpPr>
        <p:spPr/>
        <p:txBody>
          <a:bodyPr/>
          <a:lstStyle/>
          <a:p>
            <a:fld id="{352C1AE1-C668-DF44-97E6-922ABD6C8018}" type="slidenum">
              <a:rPr lang="en-US" smtClean="0"/>
              <a:t>18</a:t>
            </a:fld>
            <a:endParaRPr lang="en-US"/>
          </a:p>
        </p:txBody>
      </p:sp>
    </p:spTree>
    <p:extLst>
      <p:ext uri="{BB962C8B-B14F-4D97-AF65-F5344CB8AC3E}">
        <p14:creationId xmlns:p14="http://schemas.microsoft.com/office/powerpoint/2010/main" val="3179301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right: https://</a:t>
            </a:r>
            <a:r>
              <a:rPr lang="en-US" dirty="0" err="1"/>
              <a:t>www.nature.com</a:t>
            </a:r>
            <a:r>
              <a:rPr lang="en-US" dirty="0"/>
              <a:t>/articles/s41598-018-19728-w/figures/1 (do not further disseminate; not CC)</a:t>
            </a:r>
          </a:p>
          <a:p>
            <a:r>
              <a:rPr lang="en-US" dirty="0"/>
              <a:t>Image left: </a:t>
            </a:r>
            <a:r>
              <a:rPr lang="en-US" dirty="0" err="1"/>
              <a:t>Bigman</a:t>
            </a:r>
            <a:r>
              <a:rPr lang="en-US" dirty="0"/>
              <a:t> Geophysical (do not further disseminate; not CC)</a:t>
            </a:r>
          </a:p>
        </p:txBody>
      </p:sp>
      <p:sp>
        <p:nvSpPr>
          <p:cNvPr id="4" name="Slide Number Placeholder 3"/>
          <p:cNvSpPr>
            <a:spLocks noGrp="1"/>
          </p:cNvSpPr>
          <p:nvPr>
            <p:ph type="sldNum" sz="quarter" idx="5"/>
          </p:nvPr>
        </p:nvSpPr>
        <p:spPr/>
        <p:txBody>
          <a:bodyPr/>
          <a:lstStyle/>
          <a:p>
            <a:fld id="{352C1AE1-C668-DF44-97E6-922ABD6C8018}" type="slidenum">
              <a:rPr lang="en-US" smtClean="0"/>
              <a:t>19</a:t>
            </a:fld>
            <a:endParaRPr lang="en-US"/>
          </a:p>
        </p:txBody>
      </p:sp>
    </p:spTree>
    <p:extLst>
      <p:ext uri="{BB962C8B-B14F-4D97-AF65-F5344CB8AC3E}">
        <p14:creationId xmlns:p14="http://schemas.microsoft.com/office/powerpoint/2010/main" val="3656601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0195DA-2561-4B35-97D8-25BE4EFECEE2}" type="slidenum">
              <a:rPr lang="en-US" smtClean="0"/>
              <a:pPr/>
              <a:t>22</a:t>
            </a:fld>
            <a:endParaRPr lang="en-US"/>
          </a:p>
        </p:txBody>
      </p:sp>
    </p:spTree>
    <p:extLst>
      <p:ext uri="{BB962C8B-B14F-4D97-AF65-F5344CB8AC3E}">
        <p14:creationId xmlns:p14="http://schemas.microsoft.com/office/powerpoint/2010/main" val="3904872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0195DA-2561-4B35-97D8-25BE4EFECEE2}" type="slidenum">
              <a:rPr lang="en-US" smtClean="0"/>
              <a:pPr/>
              <a:t>23</a:t>
            </a:fld>
            <a:endParaRPr lang="en-US"/>
          </a:p>
        </p:txBody>
      </p:sp>
    </p:spTree>
    <p:extLst>
      <p:ext uri="{BB962C8B-B14F-4D97-AF65-F5344CB8AC3E}">
        <p14:creationId xmlns:p14="http://schemas.microsoft.com/office/powerpoint/2010/main" val="1460744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Images: Weston </a:t>
            </a:r>
            <a:r>
              <a:rPr lang="en-US" dirty="0" err="1"/>
              <a:t>Renoud</a:t>
            </a:r>
            <a:r>
              <a:rPr lang="en-US" dirty="0"/>
              <a:t> (https://</a:t>
            </a:r>
            <a:r>
              <a:rPr lang="en-US" dirty="0" err="1"/>
              <a:t>www.flickr.com</a:t>
            </a:r>
            <a:r>
              <a:rPr lang="en-US" dirty="0"/>
              <a:t>/photos/</a:t>
            </a:r>
            <a:r>
              <a:rPr lang="en-US" dirty="0" err="1"/>
              <a:t>weston</a:t>
            </a:r>
            <a:r>
              <a:rPr lang="en-US" dirty="0"/>
              <a:t>/3666328474/), EarthScope (Ian Lauer)</a:t>
            </a:r>
          </a:p>
        </p:txBody>
      </p:sp>
      <p:sp>
        <p:nvSpPr>
          <p:cNvPr id="4" name="Slide Number Placeholder 3"/>
          <p:cNvSpPr>
            <a:spLocks noGrp="1"/>
          </p:cNvSpPr>
          <p:nvPr>
            <p:ph type="sldNum" sz="quarter" idx="10"/>
          </p:nvPr>
        </p:nvSpPr>
        <p:spPr/>
        <p:txBody>
          <a:bodyPr/>
          <a:lstStyle/>
          <a:p>
            <a:fld id="{7E0195DA-2561-4B35-97D8-25BE4EFECEE2}" type="slidenum">
              <a:rPr lang="en-US" smtClean="0"/>
              <a:pPr/>
              <a:t>24</a:t>
            </a:fld>
            <a:endParaRPr lang="en-US"/>
          </a:p>
        </p:txBody>
      </p:sp>
    </p:spTree>
    <p:extLst>
      <p:ext uri="{BB962C8B-B14F-4D97-AF65-F5344CB8AC3E}">
        <p14:creationId xmlns:p14="http://schemas.microsoft.com/office/powerpoint/2010/main" val="3864040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This is an example from field camp.  The large basin in the center of the image (with the lake) is ringed by the </a:t>
            </a:r>
            <a:r>
              <a:rPr lang="en-US" dirty="0" err="1"/>
              <a:t>headscarp</a:t>
            </a:r>
            <a:r>
              <a:rPr lang="en-US" baseline="0" dirty="0"/>
              <a:t> of an enormous landslide.  If you were to collect GPS data in the image, where would you position a base station?</a:t>
            </a:r>
            <a:endParaRPr lang="en-US" dirty="0"/>
          </a:p>
        </p:txBody>
      </p:sp>
      <p:sp>
        <p:nvSpPr>
          <p:cNvPr id="4" name="Slide Number Placeholder 3"/>
          <p:cNvSpPr>
            <a:spLocks noGrp="1"/>
          </p:cNvSpPr>
          <p:nvPr>
            <p:ph type="sldNum" sz="quarter" idx="10"/>
          </p:nvPr>
        </p:nvSpPr>
        <p:spPr/>
        <p:txBody>
          <a:bodyPr/>
          <a:lstStyle/>
          <a:p>
            <a:fld id="{7E0195DA-2561-4B35-97D8-25BE4EFECEE2}" type="slidenum">
              <a:rPr lang="en-US" smtClean="0"/>
              <a:pPr/>
              <a:t>26</a:t>
            </a:fld>
            <a:endParaRPr lang="en-US"/>
          </a:p>
        </p:txBody>
      </p:sp>
    </p:spTree>
    <p:extLst>
      <p:ext uri="{BB962C8B-B14F-4D97-AF65-F5344CB8AC3E}">
        <p14:creationId xmlns:p14="http://schemas.microsoft.com/office/powerpoint/2010/main" val="3531009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0195DA-2561-4B35-97D8-25BE4EFECEE2}" type="slidenum">
              <a:rPr lang="en-US" smtClean="0"/>
              <a:pPr/>
              <a:t>28</a:t>
            </a:fld>
            <a:endParaRPr lang="en-US"/>
          </a:p>
        </p:txBody>
      </p:sp>
    </p:spTree>
    <p:extLst>
      <p:ext uri="{BB962C8B-B14F-4D97-AF65-F5344CB8AC3E}">
        <p14:creationId xmlns:p14="http://schemas.microsoft.com/office/powerpoint/2010/main" val="1868843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Left image: Beth Pratt-Sitaula (</a:t>
            </a:r>
            <a:r>
              <a:rPr lang="en-US" dirty="0" err="1"/>
              <a:t>EarthScope</a:t>
            </a:r>
            <a:r>
              <a:rPr lang="en-US" dirty="0"/>
              <a:t>, GETSI Project)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Top right image: https://</a:t>
            </a:r>
            <a:r>
              <a:rPr lang="en-US" dirty="0" err="1"/>
              <a:t>scotthuckphoto.wordpress.com</a:t>
            </a:r>
            <a:r>
              <a:rPr lang="en-US" dirty="0"/>
              <a:t>/2014/03/05/geology-sed-</a:t>
            </a:r>
            <a:r>
              <a:rPr lang="en-US" dirty="0" err="1"/>
              <a:t>strat</a:t>
            </a:r>
            <a:r>
              <a:rPr lang="en-US" dirty="0"/>
              <a:t>-spring-break-day </a:t>
            </a:r>
            <a:r>
              <a:rPr lang="mr-IN" dirty="0"/>
              <a:t>–</a:t>
            </a:r>
            <a:r>
              <a:rPr lang="en-US" dirty="0"/>
              <a:t> used with</a:t>
            </a:r>
            <a:r>
              <a:rPr lang="en-US" baseline="0" dirty="0"/>
              <a:t> permission</a:t>
            </a:r>
          </a:p>
          <a:p>
            <a:r>
              <a:rPr lang="en-US" dirty="0"/>
              <a:t>Bottom right image: </a:t>
            </a:r>
            <a:r>
              <a:rPr lang="en-US" dirty="0">
                <a:hlinkClick r:id="rId3"/>
              </a:rPr>
              <a:t>https://commons.wikimedia.org/wiki/File:US_Navy_070801-F-8678B-039_Engineering_Aide_2nd_Class_Randy_Felipe_attached_to_Naval_Mobile_Construction_Battalion_(NMCB)_4,_trains_on_the_new_Trimble_5600DX_Total_Station_series,_survey_equipment.jpg</a:t>
            </a:r>
            <a:endParaRPr lang="en-US" dirty="0"/>
          </a:p>
        </p:txBody>
      </p:sp>
      <p:sp>
        <p:nvSpPr>
          <p:cNvPr id="4" name="Slide Number Placeholder 3"/>
          <p:cNvSpPr>
            <a:spLocks noGrp="1"/>
          </p:cNvSpPr>
          <p:nvPr>
            <p:ph type="sldNum" sz="quarter" idx="10"/>
          </p:nvPr>
        </p:nvSpPr>
        <p:spPr/>
        <p:txBody>
          <a:bodyPr/>
          <a:lstStyle/>
          <a:p>
            <a:fld id="{6273B411-E165-BF48-ABA2-70D378AC59C2}" type="slidenum">
              <a:rPr lang="en-US" smtClean="0"/>
              <a:t>3</a:t>
            </a:fld>
            <a:endParaRPr lang="en-US"/>
          </a:p>
        </p:txBody>
      </p:sp>
    </p:spTree>
    <p:extLst>
      <p:ext uri="{BB962C8B-B14F-4D97-AF65-F5344CB8AC3E}">
        <p14:creationId xmlns:p14="http://schemas.microsoft.com/office/powerpoint/2010/main" val="665875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Most modern systems take advantage of the first two systems listed</a:t>
            </a:r>
            <a:r>
              <a:rPr lang="en-US" baseline="0" dirty="0"/>
              <a:t> here…even smartphones. The more satellites, the more likely you will get a position even in areas with limited sky such as in a city with tall buildings.</a:t>
            </a:r>
            <a:endParaRPr lang="en-US" dirty="0"/>
          </a:p>
          <a:p>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4</a:t>
            </a:fld>
            <a:endParaRPr lang="en-US"/>
          </a:p>
        </p:txBody>
      </p:sp>
    </p:spTree>
    <p:extLst>
      <p:ext uri="{BB962C8B-B14F-4D97-AF65-F5344CB8AC3E}">
        <p14:creationId xmlns:p14="http://schemas.microsoft.com/office/powerpoint/2010/main" val="327687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they know it or not,</a:t>
            </a:r>
            <a:r>
              <a:rPr lang="en-US" baseline="0" dirty="0"/>
              <a:t> students use GPS receivers daily in their cars, phones, cameras, and handheld recreational GPS. Most have heard the term “GPS” but few know much about how the system actually works or high-precision GPS for science and industrial use.</a:t>
            </a:r>
          </a:p>
          <a:p>
            <a:endParaRPr lang="en-US" baseline="0" dirty="0"/>
          </a:p>
          <a:p>
            <a:r>
              <a:rPr lang="en-US" baseline="0" dirty="0"/>
              <a:t>Images from EarthScope; student </a:t>
            </a:r>
            <a:r>
              <a:rPr lang="en-US" baseline="0" dirty="0" err="1"/>
              <a:t>surveyers</a:t>
            </a:r>
            <a:r>
              <a:rPr lang="en-US" baseline="0" dirty="0"/>
              <a:t>: John </a:t>
            </a:r>
            <a:r>
              <a:rPr lang="en-US" baseline="0" dirty="0" err="1"/>
              <a:t>Galetzka</a:t>
            </a:r>
            <a:r>
              <a:rPr lang="en-US" baseline="0" dirty="0"/>
              <a:t> (NGS)</a:t>
            </a:r>
            <a:endParaRPr lang="en-US" dirty="0"/>
          </a:p>
          <a:p>
            <a:endParaRPr lang="en-US" dirty="0"/>
          </a:p>
        </p:txBody>
      </p:sp>
      <p:sp>
        <p:nvSpPr>
          <p:cNvPr id="4" name="Slide Number Placeholder 3"/>
          <p:cNvSpPr>
            <a:spLocks noGrp="1"/>
          </p:cNvSpPr>
          <p:nvPr>
            <p:ph type="sldNum" sz="quarter" idx="10"/>
          </p:nvPr>
        </p:nvSpPr>
        <p:spPr/>
        <p:txBody>
          <a:bodyPr/>
          <a:lstStyle/>
          <a:p>
            <a:fld id="{6273B411-E165-BF48-ABA2-70D378AC59C2}" type="slidenum">
              <a:rPr lang="en-US" smtClean="0"/>
              <a:t>5</a:t>
            </a:fld>
            <a:endParaRPr lang="en-US"/>
          </a:p>
        </p:txBody>
      </p:sp>
    </p:spTree>
    <p:extLst>
      <p:ext uri="{BB962C8B-B14F-4D97-AF65-F5344CB8AC3E}">
        <p14:creationId xmlns:p14="http://schemas.microsoft.com/office/powerpoint/2010/main" val="665875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time element</a:t>
            </a:r>
            <a:r>
              <a:rPr lang="en-US" baseline="0" dirty="0"/>
              <a:t> is needed because of the difference between the highly accurate atomic clock on the satellites ($100,000 each) and the much cheaper clock in the GPS receivers.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Although</a:t>
            </a:r>
            <a:r>
              <a:rPr lang="en-US" baseline="0" dirty="0"/>
              <a:t> 4 is a technical minimum number of satellites, for geoscience research work it is highly recommended to have at least 6 satellites.  </a:t>
            </a:r>
            <a:endParaRPr lang="en-US" dirty="0"/>
          </a:p>
          <a:p>
            <a:endParaRPr lang="en-US" dirty="0"/>
          </a:p>
          <a:p>
            <a:r>
              <a:rPr lang="en-US" dirty="0"/>
              <a:t>Although people will often refer to this process and “triangulation” in fact it is “trilateration”</a:t>
            </a:r>
            <a:r>
              <a:rPr lang="en-US" baseline="0" dirty="0"/>
              <a:t> because it depends on distances rather than angles.</a:t>
            </a:r>
            <a:endParaRPr lang="en-US" dirty="0"/>
          </a:p>
          <a:p>
            <a:r>
              <a:rPr lang="en-US" dirty="0"/>
              <a:t>For a nice explanation</a:t>
            </a:r>
            <a:r>
              <a:rPr lang="en-US" baseline="0" dirty="0"/>
              <a:t> of trilateration versus triangulation, visit https://gisgeography.com/trilateration-triangulation-gps/.</a:t>
            </a:r>
          </a:p>
          <a:p>
            <a:endParaRPr lang="en-US" dirty="0"/>
          </a:p>
          <a:p>
            <a:r>
              <a:rPr lang="en-US" dirty="0"/>
              <a:t>Images from NASA (public domain) http://spaceplace.nasa.gov/gps-pizza/en/</a:t>
            </a:r>
          </a:p>
          <a:p>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6</a:t>
            </a:fld>
            <a:endParaRPr lang="en-US"/>
          </a:p>
        </p:txBody>
      </p:sp>
    </p:spTree>
    <p:extLst>
      <p:ext uri="{BB962C8B-B14F-4D97-AF65-F5344CB8AC3E}">
        <p14:creationId xmlns:p14="http://schemas.microsoft.com/office/powerpoint/2010/main" val="29744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It is important for students</a:t>
            </a:r>
            <a:r>
              <a:rPr lang="en-US" baseline="0" dirty="0"/>
              <a:t> to understand that position data can be reported to a user in a number of different formats.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Geocentric (also Earth-Centered Earth-Fixed) Coordinate system (a type of Cartesian coordinate system) will probably be least familiar to students. While it isn’t used much by typical geoscientists, it is often used by people processing GPS data for research or calculating satellite locations.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Geographic is widely used and will be familiar (at least vaguely) for most geoscience students and more generally, people familiar with maps.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Projected coordinate systems are used a fair amount by scientists and surveyors working on a local/regional scale -- for whom distances (meters, feet) will be more useful than </a:t>
            </a:r>
            <a:r>
              <a:rPr lang="en-US" baseline="0" dirty="0" err="1"/>
              <a:t>lat</a:t>
            </a:r>
            <a:r>
              <a:rPr lang="en-US" baseline="0" dirty="0"/>
              <a:t>/long locations.</a:t>
            </a:r>
            <a:endParaRPr lang="en-US" dirty="0"/>
          </a:p>
          <a:p>
            <a:endParaRPr lang="en-US" dirty="0"/>
          </a:p>
          <a:p>
            <a:r>
              <a:rPr lang="en-US" sz="1200" dirty="0"/>
              <a:t>Figures: Ian Lauer, modified from Public Domain</a:t>
            </a:r>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7</a:t>
            </a:fld>
            <a:endParaRPr lang="en-US"/>
          </a:p>
        </p:txBody>
      </p:sp>
    </p:spTree>
    <p:extLst>
      <p:ext uri="{BB962C8B-B14F-4D97-AF65-F5344CB8AC3E}">
        <p14:creationId xmlns:p14="http://schemas.microsoft.com/office/powerpoint/2010/main" val="548310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Figure: Ian Lauer</a:t>
            </a:r>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8</a:t>
            </a:fld>
            <a:endParaRPr lang="en-US"/>
          </a:p>
        </p:txBody>
      </p:sp>
    </p:spTree>
    <p:extLst>
      <p:ext uri="{BB962C8B-B14F-4D97-AF65-F5344CB8AC3E}">
        <p14:creationId xmlns:p14="http://schemas.microsoft.com/office/powerpoint/2010/main" val="2255357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B676B-BAFC-4EFE-2C8F-AB354DA01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62D6B-B33A-76CA-0349-5C25139A99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73BA74-B775-39F9-812F-E387B644443D}"/>
              </a:ext>
            </a:extLst>
          </p:cNvPr>
          <p:cNvSpPr>
            <a:spLocks noGrp="1"/>
          </p:cNvSpPr>
          <p:nvPr>
            <p:ph type="body" idx="1"/>
          </p:nvPr>
        </p:nvSpPr>
        <p:spPr/>
        <p:txBody>
          <a:bodyPr/>
          <a:lstStyle/>
          <a:p>
            <a:r>
              <a:rPr lang="en-US" sz="1200" dirty="0"/>
              <a:t>Figure: Ian Lauer</a:t>
            </a:r>
            <a:endParaRPr lang="en-US" dirty="0"/>
          </a:p>
        </p:txBody>
      </p:sp>
      <p:sp>
        <p:nvSpPr>
          <p:cNvPr id="4" name="Slide Number Placeholder 3">
            <a:extLst>
              <a:ext uri="{FF2B5EF4-FFF2-40B4-BE49-F238E27FC236}">
                <a16:creationId xmlns:a16="http://schemas.microsoft.com/office/drawing/2014/main" id="{67C0BADA-1BA4-614D-1FCF-6F4EB0BCF650}"/>
              </a:ext>
            </a:extLst>
          </p:cNvPr>
          <p:cNvSpPr>
            <a:spLocks noGrp="1"/>
          </p:cNvSpPr>
          <p:nvPr>
            <p:ph type="sldNum" sz="quarter" idx="5"/>
          </p:nvPr>
        </p:nvSpPr>
        <p:spPr/>
        <p:txBody>
          <a:bodyPr/>
          <a:lstStyle/>
          <a:p>
            <a:fld id="{6273B411-E165-BF48-ABA2-70D378AC59C2}" type="slidenum">
              <a:rPr lang="en-US" smtClean="0"/>
              <a:t>9</a:t>
            </a:fld>
            <a:endParaRPr lang="en-US"/>
          </a:p>
        </p:txBody>
      </p:sp>
    </p:spTree>
    <p:extLst>
      <p:ext uri="{BB962C8B-B14F-4D97-AF65-F5344CB8AC3E}">
        <p14:creationId xmlns:p14="http://schemas.microsoft.com/office/powerpoint/2010/main" val="3630901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34" charset="0"/>
              </a:rPr>
              <a:t>Since each satellite maintains time very accurately (~1 nanosecond = 30 cm), it can tag its signal with the time of transmission. This information, together with the location of the satellite, also transmitted to the receiver, is sufficient to allow the receiver to calculate the range to each satellite, provided that the receiver also knows the time. Equipping receivers with atomic clocks would be very expensive, so the receiver tags the signal with the time of its internal clock to create a “</a:t>
            </a:r>
            <a:r>
              <a:rPr lang="en-US" dirty="0" err="1">
                <a:latin typeface="Arial" pitchFamily="34" charset="0"/>
              </a:rPr>
              <a:t>pseudorange</a:t>
            </a:r>
            <a:r>
              <a:rPr lang="en-US" dirty="0">
                <a:latin typeface="Arial" pitchFamily="34" charset="0"/>
              </a:rPr>
              <a:t>” (range plus an unknown clock correction). The software in the receiver then uses the </a:t>
            </a:r>
            <a:r>
              <a:rPr lang="en-US" dirty="0" err="1">
                <a:latin typeface="Arial" pitchFamily="34" charset="0"/>
              </a:rPr>
              <a:t>pseudoranges</a:t>
            </a:r>
            <a:r>
              <a:rPr lang="en-US" dirty="0">
                <a:latin typeface="Arial" pitchFamily="34" charset="0"/>
              </a:rPr>
              <a:t> from four satellites to solve for the four unknowns: three coordinates and the receiver clock correction.</a:t>
            </a:r>
          </a:p>
          <a:p>
            <a:pPr eaLnBrk="1" hangingPunct="1"/>
            <a:r>
              <a:rPr lang="en-US" dirty="0">
                <a:latin typeface="Arial" pitchFamily="34" charset="0"/>
              </a:rPr>
              <a:t>Images: Vince Cronin (Baylor</a:t>
            </a:r>
            <a:r>
              <a:rPr lang="en-US" baseline="0" dirty="0">
                <a:latin typeface="Arial" pitchFamily="34" charset="0"/>
              </a:rPr>
              <a:t> University)</a:t>
            </a:r>
          </a:p>
          <a:p>
            <a:pPr eaLnBrk="1" hangingPunct="1"/>
            <a:endParaRPr lang="en-US" baseline="0" dirty="0">
              <a:latin typeface="Arial" pitchFamily="34" charset="0"/>
            </a:endParaRPr>
          </a:p>
          <a:p>
            <a:pPr eaLnBrk="1" hangingPunct="1"/>
            <a:r>
              <a:rPr lang="en-US" baseline="0" dirty="0">
                <a:latin typeface="Arial" pitchFamily="34" charset="0"/>
              </a:rPr>
              <a:t>High precision rates taken from GAMIT/GLOBK 10.6 release notes - http://geoweb.mit.edu/gg/</a:t>
            </a:r>
          </a:p>
          <a:p>
            <a:endParaRPr lang="en-US" dirty="0"/>
          </a:p>
        </p:txBody>
      </p:sp>
      <p:sp>
        <p:nvSpPr>
          <p:cNvPr id="4" name="Slide Number Placeholder 3"/>
          <p:cNvSpPr>
            <a:spLocks noGrp="1"/>
          </p:cNvSpPr>
          <p:nvPr>
            <p:ph type="sldNum" sz="quarter" idx="5"/>
          </p:nvPr>
        </p:nvSpPr>
        <p:spPr/>
        <p:txBody>
          <a:bodyPr/>
          <a:lstStyle/>
          <a:p>
            <a:fld id="{6273B411-E165-BF48-ABA2-70D378AC59C2}" type="slidenum">
              <a:rPr lang="en-US" smtClean="0"/>
              <a:t>10</a:t>
            </a:fld>
            <a:endParaRPr lang="en-US"/>
          </a:p>
        </p:txBody>
      </p:sp>
    </p:spTree>
    <p:extLst>
      <p:ext uri="{BB962C8B-B14F-4D97-AF65-F5344CB8AC3E}">
        <p14:creationId xmlns:p14="http://schemas.microsoft.com/office/powerpoint/2010/main" val="41708795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sz="3600"/>
            </a:lvl1pPr>
          </a:lstStyle>
          <a:p>
            <a:r>
              <a:rPr lang="en-US"/>
              <a:t>Click to edit Master title style</a:t>
            </a:r>
            <a:endParaRPr lang="en-US" dirty="0"/>
          </a:p>
        </p:txBody>
      </p:sp>
      <p:sp>
        <p:nvSpPr>
          <p:cNvPr id="3" name="Subtitle 2"/>
          <p:cNvSpPr>
            <a:spLocks noGrp="1"/>
          </p:cNvSpPr>
          <p:nvPr>
            <p:ph type="subTitle" idx="1"/>
          </p:nvPr>
        </p:nvSpPr>
        <p:spPr>
          <a:xfrm>
            <a:off x="1371600" y="3832728"/>
            <a:ext cx="6400800" cy="1752600"/>
          </a:xfrm>
        </p:spPr>
        <p:txBody>
          <a:bodyPr>
            <a:normAutofit/>
          </a:bodyPr>
          <a:lstStyle>
            <a:lvl1pPr marL="0" indent="0" algn="ctr">
              <a:buNone/>
              <a:defRPr sz="28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TextBox 10"/>
          <p:cNvSpPr txBox="1"/>
          <p:nvPr userDrawn="1"/>
        </p:nvSpPr>
        <p:spPr>
          <a:xfrm>
            <a:off x="820737" y="6202004"/>
            <a:ext cx="4615735" cy="461665"/>
          </a:xfrm>
          <a:prstGeom prst="rect">
            <a:avLst/>
          </a:prstGeom>
          <a:noFill/>
        </p:spPr>
        <p:txBody>
          <a:bodyPr wrap="square" rtlCol="0">
            <a:spAutoFit/>
          </a:bodyPr>
          <a:lstStyle/>
          <a:p>
            <a:pPr defTabSz="457200"/>
            <a:r>
              <a:rPr lang="en-US" sz="1200" dirty="0">
                <a:solidFill>
                  <a:prstClr val="black"/>
                </a:solidFill>
                <a:latin typeface="+mn-lt"/>
              </a:rPr>
              <a:t>This work has been supported by U.S. National Science Foundation awards 1245025, </a:t>
            </a:r>
            <a:r>
              <a:rPr lang="is-IS" sz="1200" dirty="0">
                <a:solidFill>
                  <a:prstClr val="black"/>
                </a:solidFill>
                <a:latin typeface="+mn-lt"/>
              </a:rPr>
              <a:t>1612248</a:t>
            </a:r>
            <a:r>
              <a:rPr lang="en-US" sz="1200" dirty="0">
                <a:solidFill>
                  <a:prstClr val="black"/>
                </a:solidFill>
                <a:latin typeface="+mn-lt"/>
              </a:rPr>
              <a:t>, </a:t>
            </a:r>
            <a:r>
              <a:rPr lang="is-IS" sz="1200" dirty="0"/>
              <a:t>1725347, </a:t>
            </a:r>
            <a:r>
              <a:rPr lang="cs-CZ" sz="1200" dirty="0">
                <a:solidFill>
                  <a:prstClr val="black"/>
                </a:solidFill>
                <a:latin typeface="+mn-lt"/>
              </a:rPr>
              <a:t>1914915, 1724794, </a:t>
            </a:r>
            <a:r>
              <a:rPr lang="en-US" sz="1200" b="0" i="0" dirty="0">
                <a:solidFill>
                  <a:srgbClr val="000000"/>
                </a:solidFill>
                <a:effectLst/>
                <a:latin typeface="new-hero"/>
              </a:rPr>
              <a:t>1724509</a:t>
            </a:r>
            <a:r>
              <a:rPr lang="cs-CZ" sz="1200" dirty="0">
                <a:solidFill>
                  <a:prstClr val="black"/>
                </a:solidFill>
                <a:latin typeface="+mn-lt"/>
              </a:rPr>
              <a:t>.</a:t>
            </a:r>
            <a:endParaRPr lang="en-US" sz="1200" dirty="0">
              <a:solidFill>
                <a:prstClr val="black"/>
              </a:solidFill>
              <a:latin typeface="+mn-lt"/>
            </a:endParaRPr>
          </a:p>
        </p:txBody>
      </p:sp>
      <p:sp>
        <p:nvSpPr>
          <p:cNvPr id="7" name="TextBox 6"/>
          <p:cNvSpPr txBox="1"/>
          <p:nvPr userDrawn="1"/>
        </p:nvSpPr>
        <p:spPr>
          <a:xfrm>
            <a:off x="5944438" y="6386670"/>
            <a:ext cx="3091359" cy="276999"/>
          </a:xfrm>
          <a:prstGeom prst="rect">
            <a:avLst/>
          </a:prstGeom>
          <a:noFill/>
        </p:spPr>
        <p:txBody>
          <a:bodyPr wrap="none" rtlCol="0">
            <a:spAutoFit/>
          </a:bodyPr>
          <a:lstStyle/>
          <a:p>
            <a:r>
              <a:rPr lang="en-US" sz="1200" dirty="0"/>
              <a:t>Questions, contact </a:t>
            </a:r>
            <a:r>
              <a:rPr lang="en-US" sz="1200" u="sng" dirty="0" err="1"/>
              <a:t>education@earthscope.org</a:t>
            </a:r>
            <a:endParaRPr lang="en-US" sz="1200" dirty="0"/>
          </a:p>
        </p:txBody>
      </p:sp>
      <p:pic>
        <p:nvPicPr>
          <p:cNvPr id="12" name="Picture 11" descr="NSF_Logo sm.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580" y="6072931"/>
            <a:ext cx="727157" cy="731520"/>
          </a:xfrm>
          <a:prstGeom prst="rect">
            <a:avLst/>
          </a:prstGeom>
        </p:spPr>
      </p:pic>
      <p:pic>
        <p:nvPicPr>
          <p:cNvPr id="10" name="Picture 9" descr="A blue and black background&#10;&#10;AI-generated content may be incorrect.">
            <a:extLst>
              <a:ext uri="{FF2B5EF4-FFF2-40B4-BE49-F238E27FC236}">
                <a16:creationId xmlns:a16="http://schemas.microsoft.com/office/drawing/2014/main" id="{B997BA3C-0D77-71F3-B417-D318FFFADD61}"/>
              </a:ext>
            </a:extLst>
          </p:cNvPr>
          <p:cNvPicPr>
            <a:picLocks noChangeAspect="1"/>
          </p:cNvPicPr>
          <p:nvPr userDrawn="1"/>
        </p:nvPicPr>
        <p:blipFill>
          <a:blip r:embed="rId3"/>
          <a:stretch>
            <a:fillRect/>
          </a:stretch>
        </p:blipFill>
        <p:spPr>
          <a:xfrm>
            <a:off x="-1" y="0"/>
            <a:ext cx="9149511" cy="1151164"/>
          </a:xfrm>
          <a:prstGeom prst="rect">
            <a:avLst/>
          </a:prstGeom>
        </p:spPr>
      </p:pic>
    </p:spTree>
    <p:extLst>
      <p:ext uri="{BB962C8B-B14F-4D97-AF65-F5344CB8AC3E}">
        <p14:creationId xmlns:p14="http://schemas.microsoft.com/office/powerpoint/2010/main" val="39258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84629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00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blue and black background&#10;&#10;AI-generated content may be incorrect.">
            <a:extLst>
              <a:ext uri="{FF2B5EF4-FFF2-40B4-BE49-F238E27FC236}">
                <a16:creationId xmlns:a16="http://schemas.microsoft.com/office/drawing/2014/main" id="{0BC1BF78-6FD8-A6CF-8AEA-EDB9EBB6F83F}"/>
              </a:ext>
            </a:extLst>
          </p:cNvPr>
          <p:cNvPicPr>
            <a:picLocks noChangeAspect="1"/>
          </p:cNvPicPr>
          <p:nvPr userDrawn="1"/>
        </p:nvPicPr>
        <p:blipFill>
          <a:blip r:embed="rId2"/>
          <a:stretch>
            <a:fillRect/>
          </a:stretch>
        </p:blipFill>
        <p:spPr>
          <a:xfrm>
            <a:off x="-1" y="0"/>
            <a:ext cx="9149511" cy="1151164"/>
          </a:xfrm>
          <a:prstGeom prst="rect">
            <a:avLst/>
          </a:prstGeom>
        </p:spPr>
      </p:pic>
    </p:spTree>
    <p:extLst>
      <p:ext uri="{BB962C8B-B14F-4D97-AF65-F5344CB8AC3E}">
        <p14:creationId xmlns:p14="http://schemas.microsoft.com/office/powerpoint/2010/main" val="353925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931799"/>
            <a:ext cx="4038600" cy="51731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31799"/>
            <a:ext cx="4038600" cy="51731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847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920185"/>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573314"/>
            <a:ext cx="4040188" cy="45316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920185"/>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573314"/>
            <a:ext cx="4041775" cy="453165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7934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56396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755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394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22855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18"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17"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FFC"/>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D1E674B-F9F5-4129-F5A6-3AD8A0A1F643}"/>
              </a:ext>
            </a:extLst>
          </p:cNvPr>
          <p:cNvPicPr>
            <a:picLocks noChangeAspect="1"/>
          </p:cNvPicPr>
          <p:nvPr userDrawn="1"/>
        </p:nvPicPr>
        <p:blipFill>
          <a:blip r:embed="rId12"/>
          <a:stretch>
            <a:fillRect/>
          </a:stretch>
        </p:blipFill>
        <p:spPr>
          <a:xfrm>
            <a:off x="-4972" y="6374581"/>
            <a:ext cx="9148972" cy="487024"/>
          </a:xfrm>
          <a:prstGeom prst="rect">
            <a:avLst/>
          </a:prstGeom>
        </p:spPr>
      </p:pic>
      <p:sp>
        <p:nvSpPr>
          <p:cNvPr id="2" name="Title Placeholder 1"/>
          <p:cNvSpPr>
            <a:spLocks noGrp="1"/>
          </p:cNvSpPr>
          <p:nvPr>
            <p:ph type="title"/>
          </p:nvPr>
        </p:nvSpPr>
        <p:spPr>
          <a:xfrm>
            <a:off x="457200" y="237652"/>
            <a:ext cx="8229600" cy="502088"/>
          </a:xfrm>
          <a:prstGeom prst="rect">
            <a:avLst/>
          </a:prstGeom>
        </p:spPr>
        <p:txBody>
          <a:bodyPr vert="horz" lIns="91440" tIns="45720" rIns="91440" bIns="45720" rtlCol="0" anchor="ctr">
            <a:noAutofit/>
          </a:bodyPr>
          <a:lstStyle/>
          <a:p>
            <a:endParaRPr lang="en-US" dirty="0"/>
          </a:p>
        </p:txBody>
      </p:sp>
      <p:sp>
        <p:nvSpPr>
          <p:cNvPr id="3" name="Text Placeholder 2"/>
          <p:cNvSpPr>
            <a:spLocks noGrp="1"/>
          </p:cNvSpPr>
          <p:nvPr>
            <p:ph type="body" idx="1"/>
          </p:nvPr>
        </p:nvSpPr>
        <p:spPr>
          <a:xfrm>
            <a:off x="457200" y="949331"/>
            <a:ext cx="8229600" cy="51655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descr="MtSAC_fullcolor_print.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21760" y="6496810"/>
            <a:ext cx="330710" cy="233426"/>
          </a:xfrm>
          <a:prstGeom prst="rect">
            <a:avLst/>
          </a:prstGeom>
        </p:spPr>
      </p:pic>
      <p:pic>
        <p:nvPicPr>
          <p:cNvPr id="13" name="Picture 12"/>
          <p:cNvPicPr>
            <a:picLocks noChangeAspect="1"/>
          </p:cNvPicPr>
          <p:nvPr/>
        </p:nvPicPr>
        <p:blipFill>
          <a:blip r:embed="rId14"/>
          <a:stretch>
            <a:fillRect/>
          </a:stretch>
        </p:blipFill>
        <p:spPr>
          <a:xfrm>
            <a:off x="6932065" y="6481434"/>
            <a:ext cx="206444" cy="260644"/>
          </a:xfrm>
          <a:prstGeom prst="rect">
            <a:avLst/>
          </a:prstGeom>
        </p:spPr>
      </p:pic>
      <p:pic>
        <p:nvPicPr>
          <p:cNvPr id="14" name="Picture 13"/>
          <p:cNvPicPr>
            <a:picLocks noChangeAspect="1"/>
          </p:cNvPicPr>
          <p:nvPr/>
        </p:nvPicPr>
        <p:blipFill>
          <a:blip r:embed="rId15"/>
          <a:stretch>
            <a:fillRect/>
          </a:stretch>
        </p:blipFill>
        <p:spPr>
          <a:xfrm>
            <a:off x="8210298" y="6560197"/>
            <a:ext cx="363666" cy="121222"/>
          </a:xfrm>
          <a:prstGeom prst="rect">
            <a:avLst/>
          </a:prstGeom>
        </p:spPr>
      </p:pic>
      <p:pic>
        <p:nvPicPr>
          <p:cNvPr id="9" name="Picture 8" descr="ISUreverse.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652778" y="6552173"/>
            <a:ext cx="450059" cy="135428"/>
          </a:xfrm>
          <a:prstGeom prst="rect">
            <a:avLst/>
          </a:prstGeom>
        </p:spPr>
      </p:pic>
      <p:pic>
        <p:nvPicPr>
          <p:cNvPr id="15" name="Picture 14" descr="NSF_Logo sm.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677640" y="6400099"/>
            <a:ext cx="418321" cy="420831"/>
          </a:xfrm>
          <a:prstGeom prst="rect">
            <a:avLst/>
          </a:prstGeom>
        </p:spPr>
      </p:pic>
      <p:grpSp>
        <p:nvGrpSpPr>
          <p:cNvPr id="16" name="Google Shape;29;p2">
            <a:extLst>
              <a:ext uri="{FF2B5EF4-FFF2-40B4-BE49-F238E27FC236}">
                <a16:creationId xmlns:a16="http://schemas.microsoft.com/office/drawing/2014/main" id="{552CFD2F-FB20-5D4A-99D6-54A07850158B}"/>
              </a:ext>
            </a:extLst>
          </p:cNvPr>
          <p:cNvGrpSpPr/>
          <p:nvPr userDrawn="1"/>
        </p:nvGrpSpPr>
        <p:grpSpPr>
          <a:xfrm>
            <a:off x="6121333" y="6514164"/>
            <a:ext cx="658102" cy="191947"/>
            <a:chOff x="7130143" y="6256290"/>
            <a:chExt cx="1262536" cy="368240"/>
          </a:xfrm>
        </p:grpSpPr>
        <p:pic>
          <p:nvPicPr>
            <p:cNvPr id="17" name="Google Shape;30;p2">
              <a:extLst>
                <a:ext uri="{FF2B5EF4-FFF2-40B4-BE49-F238E27FC236}">
                  <a16:creationId xmlns:a16="http://schemas.microsoft.com/office/drawing/2014/main" id="{F787E4CC-946A-5445-899D-6FA04C45CE9C}"/>
                </a:ext>
              </a:extLst>
            </p:cNvPr>
            <p:cNvPicPr preferRelativeResize="0"/>
            <p:nvPr/>
          </p:nvPicPr>
          <p:blipFill rotWithShape="1">
            <a:blip r:embed="rId18">
              <a:alphaModFix/>
            </a:blip>
            <a:srcRect r="69823"/>
            <a:stretch/>
          </p:blipFill>
          <p:spPr>
            <a:xfrm>
              <a:off x="7130143" y="6256290"/>
              <a:ext cx="381000" cy="368240"/>
            </a:xfrm>
            <a:prstGeom prst="rect">
              <a:avLst/>
            </a:prstGeom>
            <a:noFill/>
            <a:ln>
              <a:noFill/>
            </a:ln>
          </p:spPr>
        </p:pic>
        <p:pic>
          <p:nvPicPr>
            <p:cNvPr id="18" name="Google Shape;31;p2">
              <a:extLst>
                <a:ext uri="{FF2B5EF4-FFF2-40B4-BE49-F238E27FC236}">
                  <a16:creationId xmlns:a16="http://schemas.microsoft.com/office/drawing/2014/main" id="{7E46B66D-C6A8-6C44-81D7-096C8B4E8B1E}"/>
                </a:ext>
              </a:extLst>
            </p:cNvPr>
            <p:cNvPicPr preferRelativeResize="0"/>
            <p:nvPr/>
          </p:nvPicPr>
          <p:blipFill rotWithShape="1">
            <a:blip r:embed="rId19">
              <a:alphaModFix/>
            </a:blip>
            <a:srcRect l="30176"/>
            <a:stretch/>
          </p:blipFill>
          <p:spPr>
            <a:xfrm>
              <a:off x="7511143" y="6256290"/>
              <a:ext cx="881536" cy="368240"/>
            </a:xfrm>
            <a:prstGeom prst="rect">
              <a:avLst/>
            </a:prstGeom>
            <a:noFill/>
            <a:ln>
              <a:noFill/>
            </a:ln>
          </p:spPr>
        </p:pic>
      </p:grpSp>
    </p:spTree>
    <p:extLst>
      <p:ext uri="{BB962C8B-B14F-4D97-AF65-F5344CB8AC3E}">
        <p14:creationId xmlns:p14="http://schemas.microsoft.com/office/powerpoint/2010/main" val="1279770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Lst>
  <p:txStyles>
    <p:titleStyle>
      <a:lvl1pPr algn="l" defTabSz="457200" rtl="0" eaLnBrk="1" latinLnBrk="0" hangingPunct="1">
        <a:spcBef>
          <a:spcPct val="0"/>
        </a:spcBef>
        <a:buNone/>
        <a:defRPr sz="3400" b="1" kern="1200" cap="small">
          <a:solidFill>
            <a:schemeClr val="accent1">
              <a:lumMod val="75000"/>
            </a:schemeClr>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13.pn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28.JP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hyperlink" Target="https://webapp.geod.nrcan.gc.ca/geod/tools-outils/ppp.php?locale=en" TargetMode="External"/><Relationship Id="rId2" Type="http://schemas.openxmlformats.org/officeDocument/2006/relationships/hyperlink" Target="https://geodesy.noaa.gov/OPUS/about.jsp" TargetMode="External"/><Relationship Id="rId1" Type="http://schemas.openxmlformats.org/officeDocument/2006/relationships/slideLayout" Target="../slideLayouts/slideLayout2.xml"/><Relationship Id="rId4" Type="http://schemas.openxmlformats.org/officeDocument/2006/relationships/image" Target="../media/image53.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Introduction to GPS/GNSS</a:t>
            </a:r>
          </a:p>
        </p:txBody>
      </p:sp>
      <p:sp>
        <p:nvSpPr>
          <p:cNvPr id="5" name="Subtitle 4"/>
          <p:cNvSpPr>
            <a:spLocks noGrp="1"/>
          </p:cNvSpPr>
          <p:nvPr>
            <p:ph type="subTitle" idx="1"/>
          </p:nvPr>
        </p:nvSpPr>
        <p:spPr/>
        <p:txBody>
          <a:bodyPr/>
          <a:lstStyle/>
          <a:p>
            <a:r>
              <a:rPr lang="en-US" dirty="0"/>
              <a:t>Excerpts from GETSI module presentations for the 2025 </a:t>
            </a:r>
            <a:r>
              <a:rPr lang="en-US" i="1" dirty="0"/>
              <a:t>Teaching Near-surface Geophysics</a:t>
            </a:r>
            <a:r>
              <a:rPr lang="en-US" dirty="0"/>
              <a:t> </a:t>
            </a:r>
            <a:r>
              <a:rPr lang="en-US" i="1" dirty="0"/>
              <a:t>Workshop</a:t>
            </a:r>
          </a:p>
        </p:txBody>
      </p:sp>
      <p:sp>
        <p:nvSpPr>
          <p:cNvPr id="2" name="TextBox 1"/>
          <p:cNvSpPr txBox="1"/>
          <p:nvPr/>
        </p:nvSpPr>
        <p:spPr>
          <a:xfrm>
            <a:off x="5133474" y="651042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18909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236AD-A2D2-2798-EF6B-D841C553748F}"/>
              </a:ext>
            </a:extLst>
          </p:cNvPr>
          <p:cNvSpPr>
            <a:spLocks noGrp="1"/>
          </p:cNvSpPr>
          <p:nvPr>
            <p:ph type="title"/>
          </p:nvPr>
        </p:nvSpPr>
        <p:spPr/>
        <p:txBody>
          <a:bodyPr/>
          <a:lstStyle/>
          <a:p>
            <a:r>
              <a:rPr lang="en-US" dirty="0"/>
              <a:t>Antennas Receive Data Streams</a:t>
            </a:r>
          </a:p>
        </p:txBody>
      </p:sp>
      <p:grpSp>
        <p:nvGrpSpPr>
          <p:cNvPr id="4" name="Group 3">
            <a:extLst>
              <a:ext uri="{FF2B5EF4-FFF2-40B4-BE49-F238E27FC236}">
                <a16:creationId xmlns:a16="http://schemas.microsoft.com/office/drawing/2014/main" id="{919DE76F-EE69-C57A-1107-7256CCCF3737}"/>
              </a:ext>
            </a:extLst>
          </p:cNvPr>
          <p:cNvGrpSpPr>
            <a:grpSpLocks/>
          </p:cNvGrpSpPr>
          <p:nvPr/>
        </p:nvGrpSpPr>
        <p:grpSpPr bwMode="auto">
          <a:xfrm>
            <a:off x="139666" y="946973"/>
            <a:ext cx="8334376" cy="5195886"/>
            <a:chOff x="141" y="480"/>
            <a:chExt cx="5250" cy="3273"/>
          </a:xfrm>
        </p:grpSpPr>
        <p:sp>
          <p:nvSpPr>
            <p:cNvPr id="8" name="Oval 7">
              <a:extLst>
                <a:ext uri="{FF2B5EF4-FFF2-40B4-BE49-F238E27FC236}">
                  <a16:creationId xmlns:a16="http://schemas.microsoft.com/office/drawing/2014/main" id="{9C18E0FA-E50A-3808-1B2C-AA197C25E6D7}"/>
                </a:ext>
              </a:extLst>
            </p:cNvPr>
            <p:cNvSpPr>
              <a:spLocks noChangeArrowheads="1"/>
            </p:cNvSpPr>
            <p:nvPr/>
          </p:nvSpPr>
          <p:spPr bwMode="auto">
            <a:xfrm>
              <a:off x="288" y="2112"/>
              <a:ext cx="5103" cy="1641"/>
            </a:xfrm>
            <a:prstGeom prst="ellipse">
              <a:avLst/>
            </a:prstGeom>
            <a:solidFill>
              <a:srgbClr val="05C005"/>
            </a:solidFill>
            <a:ln>
              <a:noFill/>
            </a:ln>
            <a:extLst>
              <a:ext uri="{91240B29-F687-4f45-9708-019B960494DF}">
                <a14:hiddenLine xmlns:a14="http://schemas.microsoft.com/office/drawing/2010/main" xmlns="" xmlns:lc="http://schemas.openxmlformats.org/drawingml/2006/lockedCanvas" w="9525">
                  <a:solidFill>
                    <a:srgbClr val="000000"/>
                  </a:solidFill>
                  <a:round/>
                  <a:headEnd/>
                  <a:tailEnd/>
                </a14:hiddenLine>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 name="Oval 8">
              <a:extLst>
                <a:ext uri="{FF2B5EF4-FFF2-40B4-BE49-F238E27FC236}">
                  <a16:creationId xmlns:a16="http://schemas.microsoft.com/office/drawing/2014/main" id="{8B0A9B44-E5DC-3B4F-9807-71A456F7CB7A}"/>
                </a:ext>
              </a:extLst>
            </p:cNvPr>
            <p:cNvSpPr>
              <a:spLocks noChangeArrowheads="1"/>
            </p:cNvSpPr>
            <p:nvPr/>
          </p:nvSpPr>
          <p:spPr bwMode="auto">
            <a:xfrm>
              <a:off x="1412" y="2276"/>
              <a:ext cx="3041" cy="1271"/>
            </a:xfrm>
            <a:prstGeom prst="ellipse">
              <a:avLst/>
            </a:prstGeom>
            <a:noFill/>
            <a:ln w="25400">
              <a:solidFill>
                <a:srgbClr val="1C1C1C"/>
              </a:solidFill>
              <a:prstDash val="lgDash"/>
              <a:round/>
              <a:headEnd/>
              <a:tailEnd/>
            </a:ln>
            <a:extLst>
              <a:ext uri="{909E8E84-426E-40dd-AFC4-6F175D3DCCD1}">
                <a14:hiddenFill xmlns:a14="http://schemas.microsoft.com/office/drawing/2010/main" xmlns="" xmlns:lc="http://schemas.openxmlformats.org/drawingml/2006/lockedCanvas">
                  <a:solidFill>
                    <a:srgbClr val="FFFFFF"/>
                  </a:solid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10" name="Oval 9">
              <a:extLst>
                <a:ext uri="{FF2B5EF4-FFF2-40B4-BE49-F238E27FC236}">
                  <a16:creationId xmlns:a16="http://schemas.microsoft.com/office/drawing/2014/main" id="{3C264999-1730-59C7-BEE2-1D03C09517FC}"/>
                </a:ext>
              </a:extLst>
            </p:cNvPr>
            <p:cNvSpPr>
              <a:spLocks noChangeArrowheads="1"/>
            </p:cNvSpPr>
            <p:nvPr/>
          </p:nvSpPr>
          <p:spPr bwMode="auto">
            <a:xfrm>
              <a:off x="2942" y="2804"/>
              <a:ext cx="38" cy="30"/>
            </a:xfrm>
            <a:prstGeom prst="ellipse">
              <a:avLst/>
            </a:prstGeom>
            <a:solidFill>
              <a:schemeClr val="tx2"/>
            </a:solidFill>
            <a:ln w="25400">
              <a:solidFill>
                <a:schemeClr val="tx2"/>
              </a:solidFill>
              <a:round/>
              <a:headEnd/>
              <a:tailEnd/>
            </a:ln>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11" name="Freeform 8">
              <a:extLst>
                <a:ext uri="{FF2B5EF4-FFF2-40B4-BE49-F238E27FC236}">
                  <a16:creationId xmlns:a16="http://schemas.microsoft.com/office/drawing/2014/main" id="{C86C2F92-997E-9598-987B-51B9FD16A2D3}"/>
                </a:ext>
              </a:extLst>
            </p:cNvPr>
            <p:cNvSpPr>
              <a:spLocks/>
            </p:cNvSpPr>
            <p:nvPr/>
          </p:nvSpPr>
          <p:spPr bwMode="auto">
            <a:xfrm rot="-3294368">
              <a:off x="2480" y="1406"/>
              <a:ext cx="1779" cy="241"/>
            </a:xfrm>
            <a:custGeom>
              <a:avLst/>
              <a:gdLst>
                <a:gd name="T0" fmla="*/ 0 w 3828"/>
                <a:gd name="T1" fmla="*/ 1 h 367"/>
                <a:gd name="T2" fmla="*/ 0 w 3828"/>
                <a:gd name="T3" fmla="*/ 1 h 367"/>
                <a:gd name="T4" fmla="*/ 0 w 3828"/>
                <a:gd name="T5" fmla="*/ 0 h 367"/>
                <a:gd name="T6" fmla="*/ 0 w 3828"/>
                <a:gd name="T7" fmla="*/ 0 h 367"/>
                <a:gd name="T8" fmla="*/ 0 w 3828"/>
                <a:gd name="T9" fmla="*/ 1 h 367"/>
                <a:gd name="T10" fmla="*/ 0 w 3828"/>
                <a:gd name="T11" fmla="*/ 1 h 367"/>
                <a:gd name="T12" fmla="*/ 0 w 3828"/>
                <a:gd name="T13" fmla="*/ 1 h 367"/>
                <a:gd name="T14" fmla="*/ 0 w 3828"/>
                <a:gd name="T15" fmla="*/ 0 h 367"/>
                <a:gd name="T16" fmla="*/ 0 w 3828"/>
                <a:gd name="T17" fmla="*/ 0 h 367"/>
                <a:gd name="T18" fmla="*/ 0 w 3828"/>
                <a:gd name="T19" fmla="*/ 1 h 367"/>
                <a:gd name="T20" fmla="*/ 0 w 3828"/>
                <a:gd name="T21" fmla="*/ 1 h 367"/>
                <a:gd name="T22" fmla="*/ 0 w 3828"/>
                <a:gd name="T23" fmla="*/ 0 h 367"/>
                <a:gd name="T24" fmla="*/ 0 w 3828"/>
                <a:gd name="T25" fmla="*/ 0 h 367"/>
                <a:gd name="T26" fmla="*/ 0 w 3828"/>
                <a:gd name="T27" fmla="*/ 1 h 367"/>
                <a:gd name="T28" fmla="*/ 0 w 3828"/>
                <a:gd name="T29" fmla="*/ 1 h 367"/>
                <a:gd name="T30" fmla="*/ 0 w 3828"/>
                <a:gd name="T31" fmla="*/ 0 h 367"/>
                <a:gd name="T32" fmla="*/ 0 w 3828"/>
                <a:gd name="T33" fmla="*/ 0 h 367"/>
                <a:gd name="T34" fmla="*/ 0 w 3828"/>
                <a:gd name="T35" fmla="*/ 1 h 367"/>
                <a:gd name="T36" fmla="*/ 0 w 3828"/>
                <a:gd name="T37" fmla="*/ 1 h 367"/>
                <a:gd name="T38" fmla="*/ 0 w 3828"/>
                <a:gd name="T39" fmla="*/ 0 h 367"/>
                <a:gd name="T40" fmla="*/ 0 w 3828"/>
                <a:gd name="T41" fmla="*/ 0 h 367"/>
                <a:gd name="T42" fmla="*/ 0 w 3828"/>
                <a:gd name="T43" fmla="*/ 1 h 367"/>
                <a:gd name="T44" fmla="*/ 0 w 3828"/>
                <a:gd name="T45" fmla="*/ 1 h 367"/>
                <a:gd name="T46" fmla="*/ 0 w 3828"/>
                <a:gd name="T47" fmla="*/ 0 h 367"/>
                <a:gd name="T48" fmla="*/ 0 w 3828"/>
                <a:gd name="T49" fmla="*/ 0 h 367"/>
                <a:gd name="T50" fmla="*/ 0 w 3828"/>
                <a:gd name="T51" fmla="*/ 1 h 367"/>
                <a:gd name="T52" fmla="*/ 0 w 3828"/>
                <a:gd name="T53" fmla="*/ 1 h 367"/>
                <a:gd name="T54" fmla="*/ 0 w 3828"/>
                <a:gd name="T55" fmla="*/ 0 h 367"/>
                <a:gd name="T56" fmla="*/ 0 w 3828"/>
                <a:gd name="T57" fmla="*/ 0 h 367"/>
                <a:gd name="T58" fmla="*/ 0 w 3828"/>
                <a:gd name="T59" fmla="*/ 1 h 367"/>
                <a:gd name="T60" fmla="*/ 0 w 3828"/>
                <a:gd name="T61" fmla="*/ 1 h 367"/>
                <a:gd name="T62" fmla="*/ 0 w 3828"/>
                <a:gd name="T63" fmla="*/ 1 h 367"/>
                <a:gd name="T64" fmla="*/ 0 w 3828"/>
                <a:gd name="T65" fmla="*/ 0 h 367"/>
                <a:gd name="T66" fmla="*/ 0 w 3828"/>
                <a:gd name="T67" fmla="*/ 0 h 367"/>
                <a:gd name="T68" fmla="*/ 0 w 3828"/>
                <a:gd name="T69" fmla="*/ 1 h 367"/>
                <a:gd name="T70" fmla="*/ 0 w 3828"/>
                <a:gd name="T71" fmla="*/ 1 h 367"/>
                <a:gd name="T72" fmla="*/ 0 w 3828"/>
                <a:gd name="T73" fmla="*/ 1 h 3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28"/>
                <a:gd name="T112" fmla="*/ 0 h 367"/>
                <a:gd name="T113" fmla="*/ 3828 w 3828"/>
                <a:gd name="T114" fmla="*/ 367 h 3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28" h="367">
                  <a:moveTo>
                    <a:pt x="0" y="364"/>
                  </a:moveTo>
                  <a:lnTo>
                    <a:pt x="120" y="364"/>
                  </a:lnTo>
                  <a:lnTo>
                    <a:pt x="120" y="0"/>
                  </a:lnTo>
                  <a:lnTo>
                    <a:pt x="263" y="0"/>
                  </a:lnTo>
                  <a:lnTo>
                    <a:pt x="263" y="364"/>
                  </a:lnTo>
                  <a:lnTo>
                    <a:pt x="406" y="364"/>
                  </a:lnTo>
                  <a:lnTo>
                    <a:pt x="671" y="364"/>
                  </a:lnTo>
                  <a:lnTo>
                    <a:pt x="671" y="0"/>
                  </a:lnTo>
                  <a:lnTo>
                    <a:pt x="875" y="0"/>
                  </a:lnTo>
                  <a:lnTo>
                    <a:pt x="875" y="364"/>
                  </a:lnTo>
                  <a:lnTo>
                    <a:pt x="1295" y="364"/>
                  </a:lnTo>
                  <a:lnTo>
                    <a:pt x="1295" y="0"/>
                  </a:lnTo>
                  <a:lnTo>
                    <a:pt x="1475" y="0"/>
                  </a:lnTo>
                  <a:lnTo>
                    <a:pt x="1475" y="364"/>
                  </a:lnTo>
                  <a:lnTo>
                    <a:pt x="1607" y="364"/>
                  </a:lnTo>
                  <a:lnTo>
                    <a:pt x="1607" y="0"/>
                  </a:lnTo>
                  <a:lnTo>
                    <a:pt x="1811" y="0"/>
                  </a:lnTo>
                  <a:lnTo>
                    <a:pt x="1811" y="364"/>
                  </a:lnTo>
                  <a:lnTo>
                    <a:pt x="1907" y="364"/>
                  </a:lnTo>
                  <a:lnTo>
                    <a:pt x="1907" y="0"/>
                  </a:lnTo>
                  <a:lnTo>
                    <a:pt x="2087" y="0"/>
                  </a:lnTo>
                  <a:lnTo>
                    <a:pt x="2087" y="364"/>
                  </a:lnTo>
                  <a:lnTo>
                    <a:pt x="2530" y="364"/>
                  </a:lnTo>
                  <a:lnTo>
                    <a:pt x="2530" y="0"/>
                  </a:lnTo>
                  <a:lnTo>
                    <a:pt x="2709" y="0"/>
                  </a:lnTo>
                  <a:lnTo>
                    <a:pt x="2709" y="364"/>
                  </a:lnTo>
                  <a:lnTo>
                    <a:pt x="2866" y="364"/>
                  </a:lnTo>
                  <a:lnTo>
                    <a:pt x="2866" y="0"/>
                  </a:lnTo>
                  <a:lnTo>
                    <a:pt x="3034" y="0"/>
                  </a:lnTo>
                  <a:lnTo>
                    <a:pt x="3034" y="364"/>
                  </a:lnTo>
                  <a:lnTo>
                    <a:pt x="3166" y="364"/>
                  </a:lnTo>
                  <a:lnTo>
                    <a:pt x="3478" y="364"/>
                  </a:lnTo>
                  <a:lnTo>
                    <a:pt x="3478" y="0"/>
                  </a:lnTo>
                  <a:lnTo>
                    <a:pt x="3635" y="0"/>
                  </a:lnTo>
                  <a:lnTo>
                    <a:pt x="3636" y="349"/>
                  </a:lnTo>
                  <a:lnTo>
                    <a:pt x="3636" y="366"/>
                  </a:lnTo>
                  <a:lnTo>
                    <a:pt x="3827" y="366"/>
                  </a:lnTo>
                </a:path>
              </a:pathLst>
            </a:custGeom>
            <a:solidFill>
              <a:srgbClr val="CCFFFF"/>
            </a:solidFill>
            <a:ln w="25400" cap="rnd">
              <a:solidFill>
                <a:srgbClr val="FF0000"/>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nvGrpSpPr>
            <p:cNvPr id="12" name="Group 11">
              <a:extLst>
                <a:ext uri="{FF2B5EF4-FFF2-40B4-BE49-F238E27FC236}">
                  <a16:creationId xmlns:a16="http://schemas.microsoft.com/office/drawing/2014/main" id="{C5BADAF1-53D9-F55F-9112-E56CEB0AAFF7}"/>
                </a:ext>
              </a:extLst>
            </p:cNvPr>
            <p:cNvGrpSpPr>
              <a:grpSpLocks/>
            </p:cNvGrpSpPr>
            <p:nvPr/>
          </p:nvGrpSpPr>
          <p:grpSpPr bwMode="auto">
            <a:xfrm>
              <a:off x="3888" y="480"/>
              <a:ext cx="430" cy="435"/>
              <a:chOff x="5138" y="768"/>
              <a:chExt cx="430" cy="435"/>
            </a:xfrm>
          </p:grpSpPr>
          <p:sp>
            <p:nvSpPr>
              <p:cNvPr id="91" name="Freeform 10">
                <a:extLst>
                  <a:ext uri="{FF2B5EF4-FFF2-40B4-BE49-F238E27FC236}">
                    <a16:creationId xmlns:a16="http://schemas.microsoft.com/office/drawing/2014/main" id="{16A079E7-99D6-10D1-B129-B7D32F9DC8F3}"/>
                  </a:ext>
                </a:extLst>
              </p:cNvPr>
              <p:cNvSpPr>
                <a:spLocks/>
              </p:cNvSpPr>
              <p:nvPr/>
            </p:nvSpPr>
            <p:spPr bwMode="auto">
              <a:xfrm>
                <a:off x="5250" y="926"/>
                <a:ext cx="164" cy="168"/>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2" name="Freeform 11">
                <a:extLst>
                  <a:ext uri="{FF2B5EF4-FFF2-40B4-BE49-F238E27FC236}">
                    <a16:creationId xmlns:a16="http://schemas.microsoft.com/office/drawing/2014/main" id="{2E0C6E8D-2DAD-CFC1-9D47-87B16A145ABC}"/>
                  </a:ext>
                </a:extLst>
              </p:cNvPr>
              <p:cNvSpPr>
                <a:spLocks/>
              </p:cNvSpPr>
              <p:nvPr/>
            </p:nvSpPr>
            <p:spPr bwMode="auto">
              <a:xfrm>
                <a:off x="5332" y="961"/>
                <a:ext cx="236" cy="242"/>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3" name="Freeform 12">
                <a:extLst>
                  <a:ext uri="{FF2B5EF4-FFF2-40B4-BE49-F238E27FC236}">
                    <a16:creationId xmlns:a16="http://schemas.microsoft.com/office/drawing/2014/main" id="{033DFB89-3462-BB72-BA03-E8B15FA403E4}"/>
                  </a:ext>
                </a:extLst>
              </p:cNvPr>
              <p:cNvSpPr>
                <a:spLocks/>
              </p:cNvSpPr>
              <p:nvPr/>
            </p:nvSpPr>
            <p:spPr bwMode="auto">
              <a:xfrm>
                <a:off x="5138" y="768"/>
                <a:ext cx="236" cy="242"/>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4" name="Freeform 13">
                <a:extLst>
                  <a:ext uri="{FF2B5EF4-FFF2-40B4-BE49-F238E27FC236}">
                    <a16:creationId xmlns:a16="http://schemas.microsoft.com/office/drawing/2014/main" id="{DA885673-AAA0-9FF1-326F-C643008C1487}"/>
                  </a:ext>
                </a:extLst>
              </p:cNvPr>
              <p:cNvSpPr>
                <a:spLocks/>
              </p:cNvSpPr>
              <p:nvPr/>
            </p:nvSpPr>
            <p:spPr bwMode="auto">
              <a:xfrm>
                <a:off x="5316" y="902"/>
                <a:ext cx="89" cy="48"/>
              </a:xfrm>
              <a:custGeom>
                <a:avLst/>
                <a:gdLst>
                  <a:gd name="T0" fmla="*/ 88 w 89"/>
                  <a:gd name="T1" fmla="*/ 47 h 48"/>
                  <a:gd name="T2" fmla="*/ 37 w 89"/>
                  <a:gd name="T3" fmla="*/ 1 h 48"/>
                  <a:gd name="T4" fmla="*/ 37 w 89"/>
                  <a:gd name="T5" fmla="*/ 1 h 48"/>
                  <a:gd name="T6" fmla="*/ 32 w 89"/>
                  <a:gd name="T7" fmla="*/ 5 h 48"/>
                  <a:gd name="T8" fmla="*/ 32 w 89"/>
                  <a:gd name="T9" fmla="*/ 5 h 48"/>
                  <a:gd name="T10" fmla="*/ 32 w 89"/>
                  <a:gd name="T11" fmla="*/ 5 h 48"/>
                  <a:gd name="T12" fmla="*/ 27 w 89"/>
                  <a:gd name="T13" fmla="*/ 6 h 48"/>
                  <a:gd name="T14" fmla="*/ 27 w 89"/>
                  <a:gd name="T15" fmla="*/ 6 h 48"/>
                  <a:gd name="T16" fmla="*/ 25 w 89"/>
                  <a:gd name="T17" fmla="*/ 7 h 48"/>
                  <a:gd name="T18" fmla="*/ 23 w 89"/>
                  <a:gd name="T19" fmla="*/ 9 h 48"/>
                  <a:gd name="T20" fmla="*/ 23 w 89"/>
                  <a:gd name="T21" fmla="*/ 9 h 48"/>
                  <a:gd name="T22" fmla="*/ 29 w 89"/>
                  <a:gd name="T23" fmla="*/ 0 h 48"/>
                  <a:gd name="T24" fmla="*/ 23 w 89"/>
                  <a:gd name="T25" fmla="*/ 5 h 48"/>
                  <a:gd name="T26" fmla="*/ 23 w 89"/>
                  <a:gd name="T27" fmla="*/ 5 h 48"/>
                  <a:gd name="T28" fmla="*/ 21 w 89"/>
                  <a:gd name="T29" fmla="*/ 6 h 48"/>
                  <a:gd name="T30" fmla="*/ 19 w 89"/>
                  <a:gd name="T31" fmla="*/ 8 h 48"/>
                  <a:gd name="T32" fmla="*/ 17 w 89"/>
                  <a:gd name="T33" fmla="*/ 6 h 48"/>
                  <a:gd name="T34" fmla="*/ 16 w 89"/>
                  <a:gd name="T35" fmla="*/ 8 h 48"/>
                  <a:gd name="T36" fmla="*/ 16 w 89"/>
                  <a:gd name="T37" fmla="*/ 8 h 48"/>
                  <a:gd name="T38" fmla="*/ 16 w 89"/>
                  <a:gd name="T39" fmla="*/ 8 h 48"/>
                  <a:gd name="T40" fmla="*/ 11 w 89"/>
                  <a:gd name="T41" fmla="*/ 11 h 48"/>
                  <a:gd name="T42" fmla="*/ 9 w 89"/>
                  <a:gd name="T43" fmla="*/ 9 h 48"/>
                  <a:gd name="T44" fmla="*/ 8 w 89"/>
                  <a:gd name="T45" fmla="*/ 10 h 48"/>
                  <a:gd name="T46" fmla="*/ 4 w 89"/>
                  <a:gd name="T47" fmla="*/ 13 h 48"/>
                  <a:gd name="T48" fmla="*/ 4 w 89"/>
                  <a:gd name="T49" fmla="*/ 13 h 48"/>
                  <a:gd name="T50" fmla="*/ 8 w 89"/>
                  <a:gd name="T51" fmla="*/ 10 h 48"/>
                  <a:gd name="T52" fmla="*/ 2 w 89"/>
                  <a:gd name="T53" fmla="*/ 15 h 48"/>
                  <a:gd name="T54" fmla="*/ 2 w 89"/>
                  <a:gd name="T55" fmla="*/ 15 h 48"/>
                  <a:gd name="T56" fmla="*/ 0 w 89"/>
                  <a:gd name="T57" fmla="*/ 13 h 48"/>
                  <a:gd name="T58" fmla="*/ 0 w 89"/>
                  <a:gd name="T59" fmla="*/ 13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9"/>
                  <a:gd name="T91" fmla="*/ 0 h 48"/>
                  <a:gd name="T92" fmla="*/ 89 w 89"/>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9" h="48">
                    <a:moveTo>
                      <a:pt x="88" y="47"/>
                    </a:moveTo>
                    <a:lnTo>
                      <a:pt x="37" y="1"/>
                    </a:lnTo>
                    <a:lnTo>
                      <a:pt x="32" y="5"/>
                    </a:lnTo>
                    <a:lnTo>
                      <a:pt x="27" y="6"/>
                    </a:lnTo>
                    <a:lnTo>
                      <a:pt x="25" y="7"/>
                    </a:lnTo>
                    <a:lnTo>
                      <a:pt x="23" y="9"/>
                    </a:lnTo>
                    <a:lnTo>
                      <a:pt x="29" y="0"/>
                    </a:lnTo>
                    <a:lnTo>
                      <a:pt x="23" y="5"/>
                    </a:lnTo>
                    <a:lnTo>
                      <a:pt x="21" y="6"/>
                    </a:lnTo>
                    <a:lnTo>
                      <a:pt x="19" y="8"/>
                    </a:lnTo>
                    <a:lnTo>
                      <a:pt x="17" y="6"/>
                    </a:lnTo>
                    <a:lnTo>
                      <a:pt x="16" y="8"/>
                    </a:lnTo>
                    <a:lnTo>
                      <a:pt x="11" y="11"/>
                    </a:lnTo>
                    <a:lnTo>
                      <a:pt x="9" y="9"/>
                    </a:lnTo>
                    <a:lnTo>
                      <a:pt x="8" y="10"/>
                    </a:lnTo>
                    <a:lnTo>
                      <a:pt x="4" y="13"/>
                    </a:lnTo>
                    <a:lnTo>
                      <a:pt x="8" y="10"/>
                    </a:lnTo>
                    <a:lnTo>
                      <a:pt x="2" y="15"/>
                    </a:lnTo>
                    <a:lnTo>
                      <a:pt x="0" y="13"/>
                    </a:lnTo>
                  </a:path>
                </a:pathLst>
              </a:custGeom>
              <a:noFill/>
              <a:ln w="12700" cap="rnd">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5" name="Freeform 14">
                <a:extLst>
                  <a:ext uri="{FF2B5EF4-FFF2-40B4-BE49-F238E27FC236}">
                    <a16:creationId xmlns:a16="http://schemas.microsoft.com/office/drawing/2014/main" id="{4B1F60FB-05E4-5716-6ED9-07DD247C3DC9}"/>
                  </a:ext>
                </a:extLst>
              </p:cNvPr>
              <p:cNvSpPr>
                <a:spLocks/>
              </p:cNvSpPr>
              <p:nvPr/>
            </p:nvSpPr>
            <p:spPr bwMode="auto">
              <a:xfrm>
                <a:off x="5286" y="985"/>
                <a:ext cx="69" cy="32"/>
              </a:xfrm>
              <a:custGeom>
                <a:avLst/>
                <a:gdLst>
                  <a:gd name="T0" fmla="*/ 68 w 69"/>
                  <a:gd name="T1" fmla="*/ 28 h 32"/>
                  <a:gd name="T2" fmla="*/ 68 w 69"/>
                  <a:gd name="T3" fmla="*/ 24 h 32"/>
                  <a:gd name="T4" fmla="*/ 66 w 69"/>
                  <a:gd name="T5" fmla="*/ 26 h 32"/>
                  <a:gd name="T6" fmla="*/ 68 w 69"/>
                  <a:gd name="T7" fmla="*/ 24 h 32"/>
                  <a:gd name="T8" fmla="*/ 66 w 69"/>
                  <a:gd name="T9" fmla="*/ 22 h 32"/>
                  <a:gd name="T10" fmla="*/ 64 w 69"/>
                  <a:gd name="T11" fmla="*/ 20 h 32"/>
                  <a:gd name="T12" fmla="*/ 66 w 69"/>
                  <a:gd name="T13" fmla="*/ 19 h 32"/>
                  <a:gd name="T14" fmla="*/ 66 w 69"/>
                  <a:gd name="T15" fmla="*/ 19 h 32"/>
                  <a:gd name="T16" fmla="*/ 66 w 69"/>
                  <a:gd name="T17" fmla="*/ 19 h 32"/>
                  <a:gd name="T18" fmla="*/ 64 w 69"/>
                  <a:gd name="T19" fmla="*/ 16 h 32"/>
                  <a:gd name="T20" fmla="*/ 64 w 69"/>
                  <a:gd name="T21" fmla="*/ 16 h 32"/>
                  <a:gd name="T22" fmla="*/ 62 w 69"/>
                  <a:gd name="T23" fmla="*/ 15 h 32"/>
                  <a:gd name="T24" fmla="*/ 60 w 69"/>
                  <a:gd name="T25" fmla="*/ 12 h 32"/>
                  <a:gd name="T26" fmla="*/ 60 w 69"/>
                  <a:gd name="T27" fmla="*/ 12 h 32"/>
                  <a:gd name="T28" fmla="*/ 58 w 69"/>
                  <a:gd name="T29" fmla="*/ 10 h 32"/>
                  <a:gd name="T30" fmla="*/ 58 w 69"/>
                  <a:gd name="T31" fmla="*/ 10 h 32"/>
                  <a:gd name="T32" fmla="*/ 56 w 69"/>
                  <a:gd name="T33" fmla="*/ 9 h 32"/>
                  <a:gd name="T34" fmla="*/ 53 w 69"/>
                  <a:gd name="T35" fmla="*/ 4 h 32"/>
                  <a:gd name="T36" fmla="*/ 51 w 69"/>
                  <a:gd name="T37" fmla="*/ 3 h 32"/>
                  <a:gd name="T38" fmla="*/ 45 w 69"/>
                  <a:gd name="T39" fmla="*/ 4 h 32"/>
                  <a:gd name="T40" fmla="*/ 43 w 69"/>
                  <a:gd name="T41" fmla="*/ 2 h 32"/>
                  <a:gd name="T42" fmla="*/ 41 w 69"/>
                  <a:gd name="T43" fmla="*/ 0 h 32"/>
                  <a:gd name="T44" fmla="*/ 37 w 69"/>
                  <a:gd name="T45" fmla="*/ 3 h 32"/>
                  <a:gd name="T46" fmla="*/ 36 w 69"/>
                  <a:gd name="T47" fmla="*/ 1 h 32"/>
                  <a:gd name="T48" fmla="*/ 32 w 69"/>
                  <a:gd name="T49" fmla="*/ 1 h 32"/>
                  <a:gd name="T50" fmla="*/ 26 w 69"/>
                  <a:gd name="T51" fmla="*/ 1 h 32"/>
                  <a:gd name="T52" fmla="*/ 24 w 69"/>
                  <a:gd name="T53" fmla="*/ 3 h 32"/>
                  <a:gd name="T54" fmla="*/ 22 w 69"/>
                  <a:gd name="T55" fmla="*/ 4 h 32"/>
                  <a:gd name="T56" fmla="*/ 18 w 69"/>
                  <a:gd name="T57" fmla="*/ 4 h 32"/>
                  <a:gd name="T58" fmla="*/ 14 w 69"/>
                  <a:gd name="T59" fmla="*/ 7 h 32"/>
                  <a:gd name="T60" fmla="*/ 13 w 69"/>
                  <a:gd name="T61" fmla="*/ 9 h 32"/>
                  <a:gd name="T62" fmla="*/ 11 w 69"/>
                  <a:gd name="T63" fmla="*/ 11 h 32"/>
                  <a:gd name="T64" fmla="*/ 9 w 69"/>
                  <a:gd name="T65" fmla="*/ 12 h 32"/>
                  <a:gd name="T66" fmla="*/ 7 w 69"/>
                  <a:gd name="T67" fmla="*/ 14 h 32"/>
                  <a:gd name="T68" fmla="*/ 7 w 69"/>
                  <a:gd name="T69" fmla="*/ 14 h 32"/>
                  <a:gd name="T70" fmla="*/ 5 w 69"/>
                  <a:gd name="T71" fmla="*/ 16 h 32"/>
                  <a:gd name="T72" fmla="*/ 4 w 69"/>
                  <a:gd name="T73" fmla="*/ 17 h 32"/>
                  <a:gd name="T74" fmla="*/ 5 w 69"/>
                  <a:gd name="T75" fmla="*/ 19 h 32"/>
                  <a:gd name="T76" fmla="*/ 3 w 69"/>
                  <a:gd name="T77" fmla="*/ 21 h 32"/>
                  <a:gd name="T78" fmla="*/ 3 w 69"/>
                  <a:gd name="T79" fmla="*/ 21 h 32"/>
                  <a:gd name="T80" fmla="*/ 3 w 69"/>
                  <a:gd name="T81" fmla="*/ 21 h 32"/>
                  <a:gd name="T82" fmla="*/ 3 w 69"/>
                  <a:gd name="T83" fmla="*/ 25 h 32"/>
                  <a:gd name="T84" fmla="*/ 2 w 69"/>
                  <a:gd name="T85" fmla="*/ 26 h 32"/>
                  <a:gd name="T86" fmla="*/ 2 w 69"/>
                  <a:gd name="T87" fmla="*/ 26 h 32"/>
                  <a:gd name="T88" fmla="*/ 2 w 69"/>
                  <a:gd name="T89" fmla="*/ 29 h 32"/>
                  <a:gd name="T90" fmla="*/ 2 w 69"/>
                  <a:gd name="T91" fmla="*/ 29 h 32"/>
                  <a:gd name="T92" fmla="*/ 2 w 69"/>
                  <a:gd name="T93" fmla="*/ 29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9"/>
                  <a:gd name="T142" fmla="*/ 0 h 32"/>
                  <a:gd name="T143" fmla="*/ 69 w 69"/>
                  <a:gd name="T144" fmla="*/ 32 h 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9" h="32">
                    <a:moveTo>
                      <a:pt x="68" y="28"/>
                    </a:moveTo>
                    <a:lnTo>
                      <a:pt x="68" y="28"/>
                    </a:lnTo>
                    <a:lnTo>
                      <a:pt x="68" y="24"/>
                    </a:lnTo>
                    <a:lnTo>
                      <a:pt x="66" y="26"/>
                    </a:lnTo>
                    <a:lnTo>
                      <a:pt x="68" y="24"/>
                    </a:lnTo>
                    <a:lnTo>
                      <a:pt x="66" y="22"/>
                    </a:lnTo>
                    <a:lnTo>
                      <a:pt x="64" y="20"/>
                    </a:lnTo>
                    <a:lnTo>
                      <a:pt x="66" y="19"/>
                    </a:lnTo>
                    <a:lnTo>
                      <a:pt x="64" y="16"/>
                    </a:lnTo>
                    <a:lnTo>
                      <a:pt x="62" y="15"/>
                    </a:lnTo>
                    <a:lnTo>
                      <a:pt x="64" y="16"/>
                    </a:lnTo>
                    <a:lnTo>
                      <a:pt x="62" y="15"/>
                    </a:lnTo>
                    <a:lnTo>
                      <a:pt x="60" y="12"/>
                    </a:lnTo>
                    <a:lnTo>
                      <a:pt x="58" y="10"/>
                    </a:lnTo>
                    <a:lnTo>
                      <a:pt x="56" y="9"/>
                    </a:lnTo>
                    <a:lnTo>
                      <a:pt x="55" y="7"/>
                    </a:lnTo>
                    <a:lnTo>
                      <a:pt x="53" y="4"/>
                    </a:lnTo>
                    <a:lnTo>
                      <a:pt x="51" y="3"/>
                    </a:lnTo>
                    <a:lnTo>
                      <a:pt x="47" y="2"/>
                    </a:lnTo>
                    <a:lnTo>
                      <a:pt x="45" y="4"/>
                    </a:lnTo>
                    <a:lnTo>
                      <a:pt x="47" y="2"/>
                    </a:lnTo>
                    <a:lnTo>
                      <a:pt x="43" y="2"/>
                    </a:lnTo>
                    <a:lnTo>
                      <a:pt x="45" y="0"/>
                    </a:lnTo>
                    <a:lnTo>
                      <a:pt x="41" y="0"/>
                    </a:lnTo>
                    <a:lnTo>
                      <a:pt x="40" y="1"/>
                    </a:lnTo>
                    <a:lnTo>
                      <a:pt x="37" y="3"/>
                    </a:lnTo>
                    <a:lnTo>
                      <a:pt x="36" y="1"/>
                    </a:lnTo>
                    <a:lnTo>
                      <a:pt x="32" y="1"/>
                    </a:lnTo>
                    <a:lnTo>
                      <a:pt x="30" y="2"/>
                    </a:lnTo>
                    <a:lnTo>
                      <a:pt x="26" y="1"/>
                    </a:lnTo>
                    <a:lnTo>
                      <a:pt x="24" y="3"/>
                    </a:lnTo>
                    <a:lnTo>
                      <a:pt x="22" y="4"/>
                    </a:lnTo>
                    <a:lnTo>
                      <a:pt x="20" y="3"/>
                    </a:lnTo>
                    <a:lnTo>
                      <a:pt x="18" y="4"/>
                    </a:lnTo>
                    <a:lnTo>
                      <a:pt x="15" y="3"/>
                    </a:lnTo>
                    <a:lnTo>
                      <a:pt x="14" y="7"/>
                    </a:lnTo>
                    <a:lnTo>
                      <a:pt x="13" y="9"/>
                    </a:lnTo>
                    <a:lnTo>
                      <a:pt x="11" y="11"/>
                    </a:lnTo>
                    <a:lnTo>
                      <a:pt x="9" y="12"/>
                    </a:lnTo>
                    <a:lnTo>
                      <a:pt x="7" y="14"/>
                    </a:lnTo>
                    <a:lnTo>
                      <a:pt x="5" y="16"/>
                    </a:lnTo>
                    <a:lnTo>
                      <a:pt x="8" y="18"/>
                    </a:lnTo>
                    <a:lnTo>
                      <a:pt x="4" y="17"/>
                    </a:lnTo>
                    <a:lnTo>
                      <a:pt x="5" y="19"/>
                    </a:lnTo>
                    <a:lnTo>
                      <a:pt x="3" y="21"/>
                    </a:lnTo>
                    <a:lnTo>
                      <a:pt x="3" y="25"/>
                    </a:lnTo>
                    <a:lnTo>
                      <a:pt x="2" y="26"/>
                    </a:lnTo>
                    <a:lnTo>
                      <a:pt x="0" y="28"/>
                    </a:lnTo>
                    <a:lnTo>
                      <a:pt x="2" y="29"/>
                    </a:lnTo>
                    <a:lnTo>
                      <a:pt x="0" y="31"/>
                    </a:lnTo>
                    <a:lnTo>
                      <a:pt x="2" y="29"/>
                    </a:lnTo>
                  </a:path>
                </a:pathLst>
              </a:custGeom>
              <a:noFill/>
              <a:ln w="12700" cap="rnd">
                <a:solidFill>
                  <a:schemeClr val="accent1"/>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6" name="Line 15">
                <a:extLst>
                  <a:ext uri="{FF2B5EF4-FFF2-40B4-BE49-F238E27FC236}">
                    <a16:creationId xmlns:a16="http://schemas.microsoft.com/office/drawing/2014/main" id="{DE555A46-1E54-2F60-CD67-B38A0C4C07D1}"/>
                  </a:ext>
                </a:extLst>
              </p:cNvPr>
              <p:cNvSpPr>
                <a:spLocks noChangeShapeType="1"/>
              </p:cNvSpPr>
              <p:nvPr/>
            </p:nvSpPr>
            <p:spPr bwMode="auto">
              <a:xfrm flipH="1">
                <a:off x="5322" y="973"/>
                <a:ext cx="30" cy="16"/>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7" name="Line 16">
                <a:extLst>
                  <a:ext uri="{FF2B5EF4-FFF2-40B4-BE49-F238E27FC236}">
                    <a16:creationId xmlns:a16="http://schemas.microsoft.com/office/drawing/2014/main" id="{D526A2FF-7932-619B-5535-AE202042BEE7}"/>
                  </a:ext>
                </a:extLst>
              </p:cNvPr>
              <p:cNvSpPr>
                <a:spLocks noChangeShapeType="1"/>
              </p:cNvSpPr>
              <p:nvPr/>
            </p:nvSpPr>
            <p:spPr bwMode="auto">
              <a:xfrm flipV="1">
                <a:off x="5319" y="1019"/>
                <a:ext cx="8" cy="3"/>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sp>
          <p:nvSpPr>
            <p:cNvPr id="13" name="Freeform 17">
              <a:extLst>
                <a:ext uri="{FF2B5EF4-FFF2-40B4-BE49-F238E27FC236}">
                  <a16:creationId xmlns:a16="http://schemas.microsoft.com/office/drawing/2014/main" id="{22C92D86-36C9-D504-D411-3AD433ED504D}"/>
                </a:ext>
              </a:extLst>
            </p:cNvPr>
            <p:cNvSpPr>
              <a:spLocks/>
            </p:cNvSpPr>
            <p:nvPr/>
          </p:nvSpPr>
          <p:spPr bwMode="auto">
            <a:xfrm rot="-2328402">
              <a:off x="2832" y="1584"/>
              <a:ext cx="2163" cy="241"/>
            </a:xfrm>
            <a:custGeom>
              <a:avLst/>
              <a:gdLst>
                <a:gd name="T0" fmla="*/ 0 w 3828"/>
                <a:gd name="T1" fmla="*/ 1 h 367"/>
                <a:gd name="T2" fmla="*/ 1 w 3828"/>
                <a:gd name="T3" fmla="*/ 1 h 367"/>
                <a:gd name="T4" fmla="*/ 1 w 3828"/>
                <a:gd name="T5" fmla="*/ 0 h 367"/>
                <a:gd name="T6" fmla="*/ 1 w 3828"/>
                <a:gd name="T7" fmla="*/ 0 h 367"/>
                <a:gd name="T8" fmla="*/ 1 w 3828"/>
                <a:gd name="T9" fmla="*/ 1 h 367"/>
                <a:gd name="T10" fmla="*/ 1 w 3828"/>
                <a:gd name="T11" fmla="*/ 1 h 367"/>
                <a:gd name="T12" fmla="*/ 1 w 3828"/>
                <a:gd name="T13" fmla="*/ 1 h 367"/>
                <a:gd name="T14" fmla="*/ 1 w 3828"/>
                <a:gd name="T15" fmla="*/ 0 h 367"/>
                <a:gd name="T16" fmla="*/ 1 w 3828"/>
                <a:gd name="T17" fmla="*/ 0 h 367"/>
                <a:gd name="T18" fmla="*/ 1 w 3828"/>
                <a:gd name="T19" fmla="*/ 1 h 367"/>
                <a:gd name="T20" fmla="*/ 1 w 3828"/>
                <a:gd name="T21" fmla="*/ 1 h 367"/>
                <a:gd name="T22" fmla="*/ 1 w 3828"/>
                <a:gd name="T23" fmla="*/ 0 h 367"/>
                <a:gd name="T24" fmla="*/ 1 w 3828"/>
                <a:gd name="T25" fmla="*/ 0 h 367"/>
                <a:gd name="T26" fmla="*/ 1 w 3828"/>
                <a:gd name="T27" fmla="*/ 1 h 367"/>
                <a:gd name="T28" fmla="*/ 1 w 3828"/>
                <a:gd name="T29" fmla="*/ 1 h 367"/>
                <a:gd name="T30" fmla="*/ 1 w 3828"/>
                <a:gd name="T31" fmla="*/ 0 h 367"/>
                <a:gd name="T32" fmla="*/ 1 w 3828"/>
                <a:gd name="T33" fmla="*/ 0 h 367"/>
                <a:gd name="T34" fmla="*/ 1 w 3828"/>
                <a:gd name="T35" fmla="*/ 1 h 367"/>
                <a:gd name="T36" fmla="*/ 1 w 3828"/>
                <a:gd name="T37" fmla="*/ 1 h 367"/>
                <a:gd name="T38" fmla="*/ 1 w 3828"/>
                <a:gd name="T39" fmla="*/ 0 h 367"/>
                <a:gd name="T40" fmla="*/ 1 w 3828"/>
                <a:gd name="T41" fmla="*/ 0 h 367"/>
                <a:gd name="T42" fmla="*/ 1 w 3828"/>
                <a:gd name="T43" fmla="*/ 1 h 367"/>
                <a:gd name="T44" fmla="*/ 1 w 3828"/>
                <a:gd name="T45" fmla="*/ 1 h 367"/>
                <a:gd name="T46" fmla="*/ 1 w 3828"/>
                <a:gd name="T47" fmla="*/ 0 h 367"/>
                <a:gd name="T48" fmla="*/ 1 w 3828"/>
                <a:gd name="T49" fmla="*/ 0 h 367"/>
                <a:gd name="T50" fmla="*/ 1 w 3828"/>
                <a:gd name="T51" fmla="*/ 1 h 367"/>
                <a:gd name="T52" fmla="*/ 1 w 3828"/>
                <a:gd name="T53" fmla="*/ 1 h 367"/>
                <a:gd name="T54" fmla="*/ 1 w 3828"/>
                <a:gd name="T55" fmla="*/ 0 h 367"/>
                <a:gd name="T56" fmla="*/ 1 w 3828"/>
                <a:gd name="T57" fmla="*/ 0 h 367"/>
                <a:gd name="T58" fmla="*/ 1 w 3828"/>
                <a:gd name="T59" fmla="*/ 1 h 367"/>
                <a:gd name="T60" fmla="*/ 1 w 3828"/>
                <a:gd name="T61" fmla="*/ 1 h 367"/>
                <a:gd name="T62" fmla="*/ 1 w 3828"/>
                <a:gd name="T63" fmla="*/ 1 h 367"/>
                <a:gd name="T64" fmla="*/ 1 w 3828"/>
                <a:gd name="T65" fmla="*/ 0 h 367"/>
                <a:gd name="T66" fmla="*/ 1 w 3828"/>
                <a:gd name="T67" fmla="*/ 0 h 367"/>
                <a:gd name="T68" fmla="*/ 1 w 3828"/>
                <a:gd name="T69" fmla="*/ 1 h 367"/>
                <a:gd name="T70" fmla="*/ 1 w 3828"/>
                <a:gd name="T71" fmla="*/ 1 h 367"/>
                <a:gd name="T72" fmla="*/ 1 w 3828"/>
                <a:gd name="T73" fmla="*/ 1 h 3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28"/>
                <a:gd name="T112" fmla="*/ 0 h 367"/>
                <a:gd name="T113" fmla="*/ 3828 w 3828"/>
                <a:gd name="T114" fmla="*/ 367 h 3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28" h="367">
                  <a:moveTo>
                    <a:pt x="0" y="364"/>
                  </a:moveTo>
                  <a:lnTo>
                    <a:pt x="120" y="364"/>
                  </a:lnTo>
                  <a:lnTo>
                    <a:pt x="120" y="0"/>
                  </a:lnTo>
                  <a:lnTo>
                    <a:pt x="263" y="0"/>
                  </a:lnTo>
                  <a:lnTo>
                    <a:pt x="263" y="364"/>
                  </a:lnTo>
                  <a:lnTo>
                    <a:pt x="406" y="364"/>
                  </a:lnTo>
                  <a:lnTo>
                    <a:pt x="671" y="364"/>
                  </a:lnTo>
                  <a:lnTo>
                    <a:pt x="671" y="0"/>
                  </a:lnTo>
                  <a:lnTo>
                    <a:pt x="875" y="0"/>
                  </a:lnTo>
                  <a:lnTo>
                    <a:pt x="875" y="364"/>
                  </a:lnTo>
                  <a:lnTo>
                    <a:pt x="1295" y="364"/>
                  </a:lnTo>
                  <a:lnTo>
                    <a:pt x="1295" y="0"/>
                  </a:lnTo>
                  <a:lnTo>
                    <a:pt x="1475" y="0"/>
                  </a:lnTo>
                  <a:lnTo>
                    <a:pt x="1475" y="364"/>
                  </a:lnTo>
                  <a:lnTo>
                    <a:pt x="1607" y="364"/>
                  </a:lnTo>
                  <a:lnTo>
                    <a:pt x="1607" y="0"/>
                  </a:lnTo>
                  <a:lnTo>
                    <a:pt x="1811" y="0"/>
                  </a:lnTo>
                  <a:lnTo>
                    <a:pt x="1811" y="364"/>
                  </a:lnTo>
                  <a:lnTo>
                    <a:pt x="1907" y="364"/>
                  </a:lnTo>
                  <a:lnTo>
                    <a:pt x="1907" y="0"/>
                  </a:lnTo>
                  <a:lnTo>
                    <a:pt x="2087" y="0"/>
                  </a:lnTo>
                  <a:lnTo>
                    <a:pt x="2087" y="364"/>
                  </a:lnTo>
                  <a:lnTo>
                    <a:pt x="2530" y="364"/>
                  </a:lnTo>
                  <a:lnTo>
                    <a:pt x="2530" y="0"/>
                  </a:lnTo>
                  <a:lnTo>
                    <a:pt x="2709" y="0"/>
                  </a:lnTo>
                  <a:lnTo>
                    <a:pt x="2709" y="364"/>
                  </a:lnTo>
                  <a:lnTo>
                    <a:pt x="2866" y="364"/>
                  </a:lnTo>
                  <a:lnTo>
                    <a:pt x="2866" y="0"/>
                  </a:lnTo>
                  <a:lnTo>
                    <a:pt x="3034" y="0"/>
                  </a:lnTo>
                  <a:lnTo>
                    <a:pt x="3034" y="364"/>
                  </a:lnTo>
                  <a:lnTo>
                    <a:pt x="3166" y="364"/>
                  </a:lnTo>
                  <a:lnTo>
                    <a:pt x="3478" y="364"/>
                  </a:lnTo>
                  <a:lnTo>
                    <a:pt x="3478" y="0"/>
                  </a:lnTo>
                  <a:lnTo>
                    <a:pt x="3635" y="0"/>
                  </a:lnTo>
                  <a:lnTo>
                    <a:pt x="3636" y="349"/>
                  </a:lnTo>
                  <a:lnTo>
                    <a:pt x="3636" y="366"/>
                  </a:lnTo>
                  <a:lnTo>
                    <a:pt x="3827" y="366"/>
                  </a:lnTo>
                </a:path>
              </a:pathLst>
            </a:custGeom>
            <a:solidFill>
              <a:srgbClr val="CCFFFF"/>
            </a:solidFill>
            <a:ln w="25400" cap="rnd">
              <a:solidFill>
                <a:srgbClr val="FF0000"/>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nvGrpSpPr>
            <p:cNvPr id="14" name="Group 13">
              <a:extLst>
                <a:ext uri="{FF2B5EF4-FFF2-40B4-BE49-F238E27FC236}">
                  <a16:creationId xmlns:a16="http://schemas.microsoft.com/office/drawing/2014/main" id="{BD6E06A7-51F1-7DC6-5535-FCBE83272F23}"/>
                </a:ext>
              </a:extLst>
            </p:cNvPr>
            <p:cNvGrpSpPr>
              <a:grpSpLocks/>
            </p:cNvGrpSpPr>
            <p:nvPr/>
          </p:nvGrpSpPr>
          <p:grpSpPr bwMode="auto">
            <a:xfrm>
              <a:off x="4800" y="720"/>
              <a:ext cx="430" cy="435"/>
              <a:chOff x="5138" y="768"/>
              <a:chExt cx="430" cy="435"/>
            </a:xfrm>
          </p:grpSpPr>
          <p:sp>
            <p:nvSpPr>
              <p:cNvPr id="84" name="Freeform 19">
                <a:extLst>
                  <a:ext uri="{FF2B5EF4-FFF2-40B4-BE49-F238E27FC236}">
                    <a16:creationId xmlns:a16="http://schemas.microsoft.com/office/drawing/2014/main" id="{D74053E6-1CA7-E558-F3F5-9A89BFC6A869}"/>
                  </a:ext>
                </a:extLst>
              </p:cNvPr>
              <p:cNvSpPr>
                <a:spLocks/>
              </p:cNvSpPr>
              <p:nvPr/>
            </p:nvSpPr>
            <p:spPr bwMode="auto">
              <a:xfrm>
                <a:off x="5250" y="926"/>
                <a:ext cx="164" cy="168"/>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5" name="Freeform 20">
                <a:extLst>
                  <a:ext uri="{FF2B5EF4-FFF2-40B4-BE49-F238E27FC236}">
                    <a16:creationId xmlns:a16="http://schemas.microsoft.com/office/drawing/2014/main" id="{267E47E8-F415-4E4E-6256-7DDD9357ABB3}"/>
                  </a:ext>
                </a:extLst>
              </p:cNvPr>
              <p:cNvSpPr>
                <a:spLocks/>
              </p:cNvSpPr>
              <p:nvPr/>
            </p:nvSpPr>
            <p:spPr bwMode="auto">
              <a:xfrm>
                <a:off x="5332" y="961"/>
                <a:ext cx="236" cy="242"/>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6" name="Freeform 21">
                <a:extLst>
                  <a:ext uri="{FF2B5EF4-FFF2-40B4-BE49-F238E27FC236}">
                    <a16:creationId xmlns:a16="http://schemas.microsoft.com/office/drawing/2014/main" id="{5C4AEB17-F5DE-4C69-32BC-7BD662594DD2}"/>
                  </a:ext>
                </a:extLst>
              </p:cNvPr>
              <p:cNvSpPr>
                <a:spLocks/>
              </p:cNvSpPr>
              <p:nvPr/>
            </p:nvSpPr>
            <p:spPr bwMode="auto">
              <a:xfrm>
                <a:off x="5138" y="768"/>
                <a:ext cx="236" cy="242"/>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7" name="Freeform 22">
                <a:extLst>
                  <a:ext uri="{FF2B5EF4-FFF2-40B4-BE49-F238E27FC236}">
                    <a16:creationId xmlns:a16="http://schemas.microsoft.com/office/drawing/2014/main" id="{210EEDE2-EA4A-8F5F-8133-6D64E852B925}"/>
                  </a:ext>
                </a:extLst>
              </p:cNvPr>
              <p:cNvSpPr>
                <a:spLocks/>
              </p:cNvSpPr>
              <p:nvPr/>
            </p:nvSpPr>
            <p:spPr bwMode="auto">
              <a:xfrm>
                <a:off x="5316" y="902"/>
                <a:ext cx="89" cy="48"/>
              </a:xfrm>
              <a:custGeom>
                <a:avLst/>
                <a:gdLst>
                  <a:gd name="T0" fmla="*/ 88 w 89"/>
                  <a:gd name="T1" fmla="*/ 47 h 48"/>
                  <a:gd name="T2" fmla="*/ 37 w 89"/>
                  <a:gd name="T3" fmla="*/ 1 h 48"/>
                  <a:gd name="T4" fmla="*/ 37 w 89"/>
                  <a:gd name="T5" fmla="*/ 1 h 48"/>
                  <a:gd name="T6" fmla="*/ 32 w 89"/>
                  <a:gd name="T7" fmla="*/ 5 h 48"/>
                  <a:gd name="T8" fmla="*/ 32 w 89"/>
                  <a:gd name="T9" fmla="*/ 5 h 48"/>
                  <a:gd name="T10" fmla="*/ 32 w 89"/>
                  <a:gd name="T11" fmla="*/ 5 h 48"/>
                  <a:gd name="T12" fmla="*/ 27 w 89"/>
                  <a:gd name="T13" fmla="*/ 6 h 48"/>
                  <a:gd name="T14" fmla="*/ 27 w 89"/>
                  <a:gd name="T15" fmla="*/ 6 h 48"/>
                  <a:gd name="T16" fmla="*/ 25 w 89"/>
                  <a:gd name="T17" fmla="*/ 7 h 48"/>
                  <a:gd name="T18" fmla="*/ 23 w 89"/>
                  <a:gd name="T19" fmla="*/ 9 h 48"/>
                  <a:gd name="T20" fmla="*/ 23 w 89"/>
                  <a:gd name="T21" fmla="*/ 9 h 48"/>
                  <a:gd name="T22" fmla="*/ 29 w 89"/>
                  <a:gd name="T23" fmla="*/ 0 h 48"/>
                  <a:gd name="T24" fmla="*/ 23 w 89"/>
                  <a:gd name="T25" fmla="*/ 5 h 48"/>
                  <a:gd name="T26" fmla="*/ 23 w 89"/>
                  <a:gd name="T27" fmla="*/ 5 h 48"/>
                  <a:gd name="T28" fmla="*/ 21 w 89"/>
                  <a:gd name="T29" fmla="*/ 6 h 48"/>
                  <a:gd name="T30" fmla="*/ 19 w 89"/>
                  <a:gd name="T31" fmla="*/ 8 h 48"/>
                  <a:gd name="T32" fmla="*/ 17 w 89"/>
                  <a:gd name="T33" fmla="*/ 6 h 48"/>
                  <a:gd name="T34" fmla="*/ 16 w 89"/>
                  <a:gd name="T35" fmla="*/ 8 h 48"/>
                  <a:gd name="T36" fmla="*/ 16 w 89"/>
                  <a:gd name="T37" fmla="*/ 8 h 48"/>
                  <a:gd name="T38" fmla="*/ 16 w 89"/>
                  <a:gd name="T39" fmla="*/ 8 h 48"/>
                  <a:gd name="T40" fmla="*/ 11 w 89"/>
                  <a:gd name="T41" fmla="*/ 11 h 48"/>
                  <a:gd name="T42" fmla="*/ 9 w 89"/>
                  <a:gd name="T43" fmla="*/ 9 h 48"/>
                  <a:gd name="T44" fmla="*/ 8 w 89"/>
                  <a:gd name="T45" fmla="*/ 10 h 48"/>
                  <a:gd name="T46" fmla="*/ 4 w 89"/>
                  <a:gd name="T47" fmla="*/ 13 h 48"/>
                  <a:gd name="T48" fmla="*/ 4 w 89"/>
                  <a:gd name="T49" fmla="*/ 13 h 48"/>
                  <a:gd name="T50" fmla="*/ 8 w 89"/>
                  <a:gd name="T51" fmla="*/ 10 h 48"/>
                  <a:gd name="T52" fmla="*/ 2 w 89"/>
                  <a:gd name="T53" fmla="*/ 15 h 48"/>
                  <a:gd name="T54" fmla="*/ 2 w 89"/>
                  <a:gd name="T55" fmla="*/ 15 h 48"/>
                  <a:gd name="T56" fmla="*/ 0 w 89"/>
                  <a:gd name="T57" fmla="*/ 13 h 48"/>
                  <a:gd name="T58" fmla="*/ 0 w 89"/>
                  <a:gd name="T59" fmla="*/ 13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9"/>
                  <a:gd name="T91" fmla="*/ 0 h 48"/>
                  <a:gd name="T92" fmla="*/ 89 w 89"/>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9" h="48">
                    <a:moveTo>
                      <a:pt x="88" y="47"/>
                    </a:moveTo>
                    <a:lnTo>
                      <a:pt x="37" y="1"/>
                    </a:lnTo>
                    <a:lnTo>
                      <a:pt x="32" y="5"/>
                    </a:lnTo>
                    <a:lnTo>
                      <a:pt x="27" y="6"/>
                    </a:lnTo>
                    <a:lnTo>
                      <a:pt x="25" y="7"/>
                    </a:lnTo>
                    <a:lnTo>
                      <a:pt x="23" y="9"/>
                    </a:lnTo>
                    <a:lnTo>
                      <a:pt x="29" y="0"/>
                    </a:lnTo>
                    <a:lnTo>
                      <a:pt x="23" y="5"/>
                    </a:lnTo>
                    <a:lnTo>
                      <a:pt x="21" y="6"/>
                    </a:lnTo>
                    <a:lnTo>
                      <a:pt x="19" y="8"/>
                    </a:lnTo>
                    <a:lnTo>
                      <a:pt x="17" y="6"/>
                    </a:lnTo>
                    <a:lnTo>
                      <a:pt x="16" y="8"/>
                    </a:lnTo>
                    <a:lnTo>
                      <a:pt x="11" y="11"/>
                    </a:lnTo>
                    <a:lnTo>
                      <a:pt x="9" y="9"/>
                    </a:lnTo>
                    <a:lnTo>
                      <a:pt x="8" y="10"/>
                    </a:lnTo>
                    <a:lnTo>
                      <a:pt x="4" y="13"/>
                    </a:lnTo>
                    <a:lnTo>
                      <a:pt x="8" y="10"/>
                    </a:lnTo>
                    <a:lnTo>
                      <a:pt x="2" y="15"/>
                    </a:lnTo>
                    <a:lnTo>
                      <a:pt x="0" y="13"/>
                    </a:lnTo>
                  </a:path>
                </a:pathLst>
              </a:custGeom>
              <a:noFill/>
              <a:ln w="12700" cap="rnd">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8" name="Freeform 23">
                <a:extLst>
                  <a:ext uri="{FF2B5EF4-FFF2-40B4-BE49-F238E27FC236}">
                    <a16:creationId xmlns:a16="http://schemas.microsoft.com/office/drawing/2014/main" id="{711F0DB6-6734-3FF8-FB74-B2DD4C97E652}"/>
                  </a:ext>
                </a:extLst>
              </p:cNvPr>
              <p:cNvSpPr>
                <a:spLocks/>
              </p:cNvSpPr>
              <p:nvPr/>
            </p:nvSpPr>
            <p:spPr bwMode="auto">
              <a:xfrm>
                <a:off x="5286" y="985"/>
                <a:ext cx="69" cy="32"/>
              </a:xfrm>
              <a:custGeom>
                <a:avLst/>
                <a:gdLst>
                  <a:gd name="T0" fmla="*/ 68 w 69"/>
                  <a:gd name="T1" fmla="*/ 28 h 32"/>
                  <a:gd name="T2" fmla="*/ 68 w 69"/>
                  <a:gd name="T3" fmla="*/ 24 h 32"/>
                  <a:gd name="T4" fmla="*/ 66 w 69"/>
                  <a:gd name="T5" fmla="*/ 26 h 32"/>
                  <a:gd name="T6" fmla="*/ 68 w 69"/>
                  <a:gd name="T7" fmla="*/ 24 h 32"/>
                  <a:gd name="T8" fmla="*/ 66 w 69"/>
                  <a:gd name="T9" fmla="*/ 22 h 32"/>
                  <a:gd name="T10" fmla="*/ 64 w 69"/>
                  <a:gd name="T11" fmla="*/ 20 h 32"/>
                  <a:gd name="T12" fmla="*/ 66 w 69"/>
                  <a:gd name="T13" fmla="*/ 19 h 32"/>
                  <a:gd name="T14" fmla="*/ 66 w 69"/>
                  <a:gd name="T15" fmla="*/ 19 h 32"/>
                  <a:gd name="T16" fmla="*/ 66 w 69"/>
                  <a:gd name="T17" fmla="*/ 19 h 32"/>
                  <a:gd name="T18" fmla="*/ 64 w 69"/>
                  <a:gd name="T19" fmla="*/ 16 h 32"/>
                  <a:gd name="T20" fmla="*/ 64 w 69"/>
                  <a:gd name="T21" fmla="*/ 16 h 32"/>
                  <a:gd name="T22" fmla="*/ 62 w 69"/>
                  <a:gd name="T23" fmla="*/ 15 h 32"/>
                  <a:gd name="T24" fmla="*/ 60 w 69"/>
                  <a:gd name="T25" fmla="*/ 12 h 32"/>
                  <a:gd name="T26" fmla="*/ 60 w 69"/>
                  <a:gd name="T27" fmla="*/ 12 h 32"/>
                  <a:gd name="T28" fmla="*/ 58 w 69"/>
                  <a:gd name="T29" fmla="*/ 10 h 32"/>
                  <a:gd name="T30" fmla="*/ 58 w 69"/>
                  <a:gd name="T31" fmla="*/ 10 h 32"/>
                  <a:gd name="T32" fmla="*/ 56 w 69"/>
                  <a:gd name="T33" fmla="*/ 9 h 32"/>
                  <a:gd name="T34" fmla="*/ 53 w 69"/>
                  <a:gd name="T35" fmla="*/ 4 h 32"/>
                  <a:gd name="T36" fmla="*/ 51 w 69"/>
                  <a:gd name="T37" fmla="*/ 3 h 32"/>
                  <a:gd name="T38" fmla="*/ 45 w 69"/>
                  <a:gd name="T39" fmla="*/ 4 h 32"/>
                  <a:gd name="T40" fmla="*/ 43 w 69"/>
                  <a:gd name="T41" fmla="*/ 2 h 32"/>
                  <a:gd name="T42" fmla="*/ 41 w 69"/>
                  <a:gd name="T43" fmla="*/ 0 h 32"/>
                  <a:gd name="T44" fmla="*/ 37 w 69"/>
                  <a:gd name="T45" fmla="*/ 3 h 32"/>
                  <a:gd name="T46" fmla="*/ 36 w 69"/>
                  <a:gd name="T47" fmla="*/ 1 h 32"/>
                  <a:gd name="T48" fmla="*/ 32 w 69"/>
                  <a:gd name="T49" fmla="*/ 1 h 32"/>
                  <a:gd name="T50" fmla="*/ 26 w 69"/>
                  <a:gd name="T51" fmla="*/ 1 h 32"/>
                  <a:gd name="T52" fmla="*/ 24 w 69"/>
                  <a:gd name="T53" fmla="*/ 3 h 32"/>
                  <a:gd name="T54" fmla="*/ 22 w 69"/>
                  <a:gd name="T55" fmla="*/ 4 h 32"/>
                  <a:gd name="T56" fmla="*/ 18 w 69"/>
                  <a:gd name="T57" fmla="*/ 4 h 32"/>
                  <a:gd name="T58" fmla="*/ 14 w 69"/>
                  <a:gd name="T59" fmla="*/ 7 h 32"/>
                  <a:gd name="T60" fmla="*/ 13 w 69"/>
                  <a:gd name="T61" fmla="*/ 9 h 32"/>
                  <a:gd name="T62" fmla="*/ 11 w 69"/>
                  <a:gd name="T63" fmla="*/ 11 h 32"/>
                  <a:gd name="T64" fmla="*/ 9 w 69"/>
                  <a:gd name="T65" fmla="*/ 12 h 32"/>
                  <a:gd name="T66" fmla="*/ 7 w 69"/>
                  <a:gd name="T67" fmla="*/ 14 h 32"/>
                  <a:gd name="T68" fmla="*/ 7 w 69"/>
                  <a:gd name="T69" fmla="*/ 14 h 32"/>
                  <a:gd name="T70" fmla="*/ 5 w 69"/>
                  <a:gd name="T71" fmla="*/ 16 h 32"/>
                  <a:gd name="T72" fmla="*/ 4 w 69"/>
                  <a:gd name="T73" fmla="*/ 17 h 32"/>
                  <a:gd name="T74" fmla="*/ 5 w 69"/>
                  <a:gd name="T75" fmla="*/ 19 h 32"/>
                  <a:gd name="T76" fmla="*/ 3 w 69"/>
                  <a:gd name="T77" fmla="*/ 21 h 32"/>
                  <a:gd name="T78" fmla="*/ 3 w 69"/>
                  <a:gd name="T79" fmla="*/ 21 h 32"/>
                  <a:gd name="T80" fmla="*/ 3 w 69"/>
                  <a:gd name="T81" fmla="*/ 21 h 32"/>
                  <a:gd name="T82" fmla="*/ 3 w 69"/>
                  <a:gd name="T83" fmla="*/ 25 h 32"/>
                  <a:gd name="T84" fmla="*/ 2 w 69"/>
                  <a:gd name="T85" fmla="*/ 26 h 32"/>
                  <a:gd name="T86" fmla="*/ 2 w 69"/>
                  <a:gd name="T87" fmla="*/ 26 h 32"/>
                  <a:gd name="T88" fmla="*/ 2 w 69"/>
                  <a:gd name="T89" fmla="*/ 29 h 32"/>
                  <a:gd name="T90" fmla="*/ 2 w 69"/>
                  <a:gd name="T91" fmla="*/ 29 h 32"/>
                  <a:gd name="T92" fmla="*/ 2 w 69"/>
                  <a:gd name="T93" fmla="*/ 29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9"/>
                  <a:gd name="T142" fmla="*/ 0 h 32"/>
                  <a:gd name="T143" fmla="*/ 69 w 69"/>
                  <a:gd name="T144" fmla="*/ 32 h 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9" h="32">
                    <a:moveTo>
                      <a:pt x="68" y="28"/>
                    </a:moveTo>
                    <a:lnTo>
                      <a:pt x="68" y="28"/>
                    </a:lnTo>
                    <a:lnTo>
                      <a:pt x="68" y="24"/>
                    </a:lnTo>
                    <a:lnTo>
                      <a:pt x="66" y="26"/>
                    </a:lnTo>
                    <a:lnTo>
                      <a:pt x="68" y="24"/>
                    </a:lnTo>
                    <a:lnTo>
                      <a:pt x="66" y="22"/>
                    </a:lnTo>
                    <a:lnTo>
                      <a:pt x="64" y="20"/>
                    </a:lnTo>
                    <a:lnTo>
                      <a:pt x="66" y="19"/>
                    </a:lnTo>
                    <a:lnTo>
                      <a:pt x="64" y="16"/>
                    </a:lnTo>
                    <a:lnTo>
                      <a:pt x="62" y="15"/>
                    </a:lnTo>
                    <a:lnTo>
                      <a:pt x="64" y="16"/>
                    </a:lnTo>
                    <a:lnTo>
                      <a:pt x="62" y="15"/>
                    </a:lnTo>
                    <a:lnTo>
                      <a:pt x="60" y="12"/>
                    </a:lnTo>
                    <a:lnTo>
                      <a:pt x="58" y="10"/>
                    </a:lnTo>
                    <a:lnTo>
                      <a:pt x="56" y="9"/>
                    </a:lnTo>
                    <a:lnTo>
                      <a:pt x="55" y="7"/>
                    </a:lnTo>
                    <a:lnTo>
                      <a:pt x="53" y="4"/>
                    </a:lnTo>
                    <a:lnTo>
                      <a:pt x="51" y="3"/>
                    </a:lnTo>
                    <a:lnTo>
                      <a:pt x="47" y="2"/>
                    </a:lnTo>
                    <a:lnTo>
                      <a:pt x="45" y="4"/>
                    </a:lnTo>
                    <a:lnTo>
                      <a:pt x="47" y="2"/>
                    </a:lnTo>
                    <a:lnTo>
                      <a:pt x="43" y="2"/>
                    </a:lnTo>
                    <a:lnTo>
                      <a:pt x="45" y="0"/>
                    </a:lnTo>
                    <a:lnTo>
                      <a:pt x="41" y="0"/>
                    </a:lnTo>
                    <a:lnTo>
                      <a:pt x="40" y="1"/>
                    </a:lnTo>
                    <a:lnTo>
                      <a:pt x="37" y="3"/>
                    </a:lnTo>
                    <a:lnTo>
                      <a:pt x="36" y="1"/>
                    </a:lnTo>
                    <a:lnTo>
                      <a:pt x="32" y="1"/>
                    </a:lnTo>
                    <a:lnTo>
                      <a:pt x="30" y="2"/>
                    </a:lnTo>
                    <a:lnTo>
                      <a:pt x="26" y="1"/>
                    </a:lnTo>
                    <a:lnTo>
                      <a:pt x="24" y="3"/>
                    </a:lnTo>
                    <a:lnTo>
                      <a:pt x="22" y="4"/>
                    </a:lnTo>
                    <a:lnTo>
                      <a:pt x="20" y="3"/>
                    </a:lnTo>
                    <a:lnTo>
                      <a:pt x="18" y="4"/>
                    </a:lnTo>
                    <a:lnTo>
                      <a:pt x="15" y="3"/>
                    </a:lnTo>
                    <a:lnTo>
                      <a:pt x="14" y="7"/>
                    </a:lnTo>
                    <a:lnTo>
                      <a:pt x="13" y="9"/>
                    </a:lnTo>
                    <a:lnTo>
                      <a:pt x="11" y="11"/>
                    </a:lnTo>
                    <a:lnTo>
                      <a:pt x="9" y="12"/>
                    </a:lnTo>
                    <a:lnTo>
                      <a:pt x="7" y="14"/>
                    </a:lnTo>
                    <a:lnTo>
                      <a:pt x="5" y="16"/>
                    </a:lnTo>
                    <a:lnTo>
                      <a:pt x="8" y="18"/>
                    </a:lnTo>
                    <a:lnTo>
                      <a:pt x="4" y="17"/>
                    </a:lnTo>
                    <a:lnTo>
                      <a:pt x="5" y="19"/>
                    </a:lnTo>
                    <a:lnTo>
                      <a:pt x="3" y="21"/>
                    </a:lnTo>
                    <a:lnTo>
                      <a:pt x="3" y="25"/>
                    </a:lnTo>
                    <a:lnTo>
                      <a:pt x="2" y="26"/>
                    </a:lnTo>
                    <a:lnTo>
                      <a:pt x="0" y="28"/>
                    </a:lnTo>
                    <a:lnTo>
                      <a:pt x="2" y="29"/>
                    </a:lnTo>
                    <a:lnTo>
                      <a:pt x="0" y="31"/>
                    </a:lnTo>
                    <a:lnTo>
                      <a:pt x="2" y="29"/>
                    </a:lnTo>
                  </a:path>
                </a:pathLst>
              </a:custGeom>
              <a:noFill/>
              <a:ln w="12700" cap="rnd">
                <a:solidFill>
                  <a:schemeClr val="accent1"/>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9" name="Line 24">
                <a:extLst>
                  <a:ext uri="{FF2B5EF4-FFF2-40B4-BE49-F238E27FC236}">
                    <a16:creationId xmlns:a16="http://schemas.microsoft.com/office/drawing/2014/main" id="{598B7B37-B666-276E-36C8-A3CC84E84B48}"/>
                  </a:ext>
                </a:extLst>
              </p:cNvPr>
              <p:cNvSpPr>
                <a:spLocks noChangeShapeType="1"/>
              </p:cNvSpPr>
              <p:nvPr/>
            </p:nvSpPr>
            <p:spPr bwMode="auto">
              <a:xfrm flipH="1">
                <a:off x="5322" y="973"/>
                <a:ext cx="30" cy="16"/>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90" name="Line 25">
                <a:extLst>
                  <a:ext uri="{FF2B5EF4-FFF2-40B4-BE49-F238E27FC236}">
                    <a16:creationId xmlns:a16="http://schemas.microsoft.com/office/drawing/2014/main" id="{D20C6E5A-F448-EC66-008C-FBE0F2E99787}"/>
                  </a:ext>
                </a:extLst>
              </p:cNvPr>
              <p:cNvSpPr>
                <a:spLocks noChangeShapeType="1"/>
              </p:cNvSpPr>
              <p:nvPr/>
            </p:nvSpPr>
            <p:spPr bwMode="auto">
              <a:xfrm flipV="1">
                <a:off x="5319" y="1019"/>
                <a:ext cx="8" cy="3"/>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sp>
          <p:nvSpPr>
            <p:cNvPr id="15" name="Freeform 26">
              <a:extLst>
                <a:ext uri="{FF2B5EF4-FFF2-40B4-BE49-F238E27FC236}">
                  <a16:creationId xmlns:a16="http://schemas.microsoft.com/office/drawing/2014/main" id="{6FC4B622-6E67-E962-B51E-BB54D0E8C40D}"/>
                </a:ext>
              </a:extLst>
            </p:cNvPr>
            <p:cNvSpPr>
              <a:spLocks/>
            </p:cNvSpPr>
            <p:nvPr/>
          </p:nvSpPr>
          <p:spPr bwMode="auto">
            <a:xfrm rot="-7728402">
              <a:off x="1055" y="1489"/>
              <a:ext cx="2163" cy="241"/>
            </a:xfrm>
            <a:custGeom>
              <a:avLst/>
              <a:gdLst>
                <a:gd name="T0" fmla="*/ 0 w 3828"/>
                <a:gd name="T1" fmla="*/ 1 h 367"/>
                <a:gd name="T2" fmla="*/ 1 w 3828"/>
                <a:gd name="T3" fmla="*/ 1 h 367"/>
                <a:gd name="T4" fmla="*/ 1 w 3828"/>
                <a:gd name="T5" fmla="*/ 0 h 367"/>
                <a:gd name="T6" fmla="*/ 1 w 3828"/>
                <a:gd name="T7" fmla="*/ 0 h 367"/>
                <a:gd name="T8" fmla="*/ 1 w 3828"/>
                <a:gd name="T9" fmla="*/ 1 h 367"/>
                <a:gd name="T10" fmla="*/ 1 w 3828"/>
                <a:gd name="T11" fmla="*/ 1 h 367"/>
                <a:gd name="T12" fmla="*/ 1 w 3828"/>
                <a:gd name="T13" fmla="*/ 1 h 367"/>
                <a:gd name="T14" fmla="*/ 1 w 3828"/>
                <a:gd name="T15" fmla="*/ 0 h 367"/>
                <a:gd name="T16" fmla="*/ 1 w 3828"/>
                <a:gd name="T17" fmla="*/ 0 h 367"/>
                <a:gd name="T18" fmla="*/ 1 w 3828"/>
                <a:gd name="T19" fmla="*/ 1 h 367"/>
                <a:gd name="T20" fmla="*/ 1 w 3828"/>
                <a:gd name="T21" fmla="*/ 1 h 367"/>
                <a:gd name="T22" fmla="*/ 1 w 3828"/>
                <a:gd name="T23" fmla="*/ 0 h 367"/>
                <a:gd name="T24" fmla="*/ 1 w 3828"/>
                <a:gd name="T25" fmla="*/ 0 h 367"/>
                <a:gd name="T26" fmla="*/ 1 w 3828"/>
                <a:gd name="T27" fmla="*/ 1 h 367"/>
                <a:gd name="T28" fmla="*/ 1 w 3828"/>
                <a:gd name="T29" fmla="*/ 1 h 367"/>
                <a:gd name="T30" fmla="*/ 1 w 3828"/>
                <a:gd name="T31" fmla="*/ 0 h 367"/>
                <a:gd name="T32" fmla="*/ 1 w 3828"/>
                <a:gd name="T33" fmla="*/ 0 h 367"/>
                <a:gd name="T34" fmla="*/ 1 w 3828"/>
                <a:gd name="T35" fmla="*/ 1 h 367"/>
                <a:gd name="T36" fmla="*/ 1 w 3828"/>
                <a:gd name="T37" fmla="*/ 1 h 367"/>
                <a:gd name="T38" fmla="*/ 1 w 3828"/>
                <a:gd name="T39" fmla="*/ 0 h 367"/>
                <a:gd name="T40" fmla="*/ 1 w 3828"/>
                <a:gd name="T41" fmla="*/ 0 h 367"/>
                <a:gd name="T42" fmla="*/ 1 w 3828"/>
                <a:gd name="T43" fmla="*/ 1 h 367"/>
                <a:gd name="T44" fmla="*/ 1 w 3828"/>
                <a:gd name="T45" fmla="*/ 1 h 367"/>
                <a:gd name="T46" fmla="*/ 1 w 3828"/>
                <a:gd name="T47" fmla="*/ 0 h 367"/>
                <a:gd name="T48" fmla="*/ 1 w 3828"/>
                <a:gd name="T49" fmla="*/ 0 h 367"/>
                <a:gd name="T50" fmla="*/ 1 w 3828"/>
                <a:gd name="T51" fmla="*/ 1 h 367"/>
                <a:gd name="T52" fmla="*/ 1 w 3828"/>
                <a:gd name="T53" fmla="*/ 1 h 367"/>
                <a:gd name="T54" fmla="*/ 1 w 3828"/>
                <a:gd name="T55" fmla="*/ 0 h 367"/>
                <a:gd name="T56" fmla="*/ 1 w 3828"/>
                <a:gd name="T57" fmla="*/ 0 h 367"/>
                <a:gd name="T58" fmla="*/ 1 w 3828"/>
                <a:gd name="T59" fmla="*/ 1 h 367"/>
                <a:gd name="T60" fmla="*/ 1 w 3828"/>
                <a:gd name="T61" fmla="*/ 1 h 367"/>
                <a:gd name="T62" fmla="*/ 1 w 3828"/>
                <a:gd name="T63" fmla="*/ 1 h 367"/>
                <a:gd name="T64" fmla="*/ 1 w 3828"/>
                <a:gd name="T65" fmla="*/ 0 h 367"/>
                <a:gd name="T66" fmla="*/ 1 w 3828"/>
                <a:gd name="T67" fmla="*/ 0 h 367"/>
                <a:gd name="T68" fmla="*/ 1 w 3828"/>
                <a:gd name="T69" fmla="*/ 1 h 367"/>
                <a:gd name="T70" fmla="*/ 1 w 3828"/>
                <a:gd name="T71" fmla="*/ 1 h 367"/>
                <a:gd name="T72" fmla="*/ 1 w 3828"/>
                <a:gd name="T73" fmla="*/ 1 h 3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28"/>
                <a:gd name="T112" fmla="*/ 0 h 367"/>
                <a:gd name="T113" fmla="*/ 3828 w 3828"/>
                <a:gd name="T114" fmla="*/ 367 h 3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28" h="367">
                  <a:moveTo>
                    <a:pt x="0" y="364"/>
                  </a:moveTo>
                  <a:lnTo>
                    <a:pt x="120" y="364"/>
                  </a:lnTo>
                  <a:lnTo>
                    <a:pt x="120" y="0"/>
                  </a:lnTo>
                  <a:lnTo>
                    <a:pt x="263" y="0"/>
                  </a:lnTo>
                  <a:lnTo>
                    <a:pt x="263" y="364"/>
                  </a:lnTo>
                  <a:lnTo>
                    <a:pt x="406" y="364"/>
                  </a:lnTo>
                  <a:lnTo>
                    <a:pt x="671" y="364"/>
                  </a:lnTo>
                  <a:lnTo>
                    <a:pt x="671" y="0"/>
                  </a:lnTo>
                  <a:lnTo>
                    <a:pt x="875" y="0"/>
                  </a:lnTo>
                  <a:lnTo>
                    <a:pt x="875" y="364"/>
                  </a:lnTo>
                  <a:lnTo>
                    <a:pt x="1295" y="364"/>
                  </a:lnTo>
                  <a:lnTo>
                    <a:pt x="1295" y="0"/>
                  </a:lnTo>
                  <a:lnTo>
                    <a:pt x="1475" y="0"/>
                  </a:lnTo>
                  <a:lnTo>
                    <a:pt x="1475" y="364"/>
                  </a:lnTo>
                  <a:lnTo>
                    <a:pt x="1607" y="364"/>
                  </a:lnTo>
                  <a:lnTo>
                    <a:pt x="1607" y="0"/>
                  </a:lnTo>
                  <a:lnTo>
                    <a:pt x="1811" y="0"/>
                  </a:lnTo>
                  <a:lnTo>
                    <a:pt x="1811" y="364"/>
                  </a:lnTo>
                  <a:lnTo>
                    <a:pt x="1907" y="364"/>
                  </a:lnTo>
                  <a:lnTo>
                    <a:pt x="1907" y="0"/>
                  </a:lnTo>
                  <a:lnTo>
                    <a:pt x="2087" y="0"/>
                  </a:lnTo>
                  <a:lnTo>
                    <a:pt x="2087" y="364"/>
                  </a:lnTo>
                  <a:lnTo>
                    <a:pt x="2530" y="364"/>
                  </a:lnTo>
                  <a:lnTo>
                    <a:pt x="2530" y="0"/>
                  </a:lnTo>
                  <a:lnTo>
                    <a:pt x="2709" y="0"/>
                  </a:lnTo>
                  <a:lnTo>
                    <a:pt x="2709" y="364"/>
                  </a:lnTo>
                  <a:lnTo>
                    <a:pt x="2866" y="364"/>
                  </a:lnTo>
                  <a:lnTo>
                    <a:pt x="2866" y="0"/>
                  </a:lnTo>
                  <a:lnTo>
                    <a:pt x="3034" y="0"/>
                  </a:lnTo>
                  <a:lnTo>
                    <a:pt x="3034" y="364"/>
                  </a:lnTo>
                  <a:lnTo>
                    <a:pt x="3166" y="364"/>
                  </a:lnTo>
                  <a:lnTo>
                    <a:pt x="3478" y="364"/>
                  </a:lnTo>
                  <a:lnTo>
                    <a:pt x="3478" y="0"/>
                  </a:lnTo>
                  <a:lnTo>
                    <a:pt x="3635" y="0"/>
                  </a:lnTo>
                  <a:lnTo>
                    <a:pt x="3636" y="349"/>
                  </a:lnTo>
                  <a:lnTo>
                    <a:pt x="3636" y="366"/>
                  </a:lnTo>
                  <a:lnTo>
                    <a:pt x="3827" y="366"/>
                  </a:lnTo>
                </a:path>
              </a:pathLst>
            </a:custGeom>
            <a:solidFill>
              <a:srgbClr val="CCFFFF"/>
            </a:solidFill>
            <a:ln w="25400" cap="rnd">
              <a:solidFill>
                <a:srgbClr val="FF0000"/>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nvGrpSpPr>
            <p:cNvPr id="16" name="Group 15">
              <a:extLst>
                <a:ext uri="{FF2B5EF4-FFF2-40B4-BE49-F238E27FC236}">
                  <a16:creationId xmlns:a16="http://schemas.microsoft.com/office/drawing/2014/main" id="{60E6E09E-8A7B-2032-9F9C-47C0753EF8F5}"/>
                </a:ext>
              </a:extLst>
            </p:cNvPr>
            <p:cNvGrpSpPr>
              <a:grpSpLocks/>
            </p:cNvGrpSpPr>
            <p:nvPr/>
          </p:nvGrpSpPr>
          <p:grpSpPr bwMode="auto">
            <a:xfrm rot="-5400000">
              <a:off x="1108" y="478"/>
              <a:ext cx="430" cy="435"/>
              <a:chOff x="5138" y="768"/>
              <a:chExt cx="430" cy="435"/>
            </a:xfrm>
          </p:grpSpPr>
          <p:sp>
            <p:nvSpPr>
              <p:cNvPr id="77" name="Freeform 28">
                <a:extLst>
                  <a:ext uri="{FF2B5EF4-FFF2-40B4-BE49-F238E27FC236}">
                    <a16:creationId xmlns:a16="http://schemas.microsoft.com/office/drawing/2014/main" id="{502634F7-958E-A087-89D3-37EE2DD1B6A8}"/>
                  </a:ext>
                </a:extLst>
              </p:cNvPr>
              <p:cNvSpPr>
                <a:spLocks/>
              </p:cNvSpPr>
              <p:nvPr/>
            </p:nvSpPr>
            <p:spPr bwMode="auto">
              <a:xfrm>
                <a:off x="5250" y="926"/>
                <a:ext cx="164" cy="168"/>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8" name="Freeform 29">
                <a:extLst>
                  <a:ext uri="{FF2B5EF4-FFF2-40B4-BE49-F238E27FC236}">
                    <a16:creationId xmlns:a16="http://schemas.microsoft.com/office/drawing/2014/main" id="{17B39BEE-7708-50BF-AE0F-10AC7840C516}"/>
                  </a:ext>
                </a:extLst>
              </p:cNvPr>
              <p:cNvSpPr>
                <a:spLocks/>
              </p:cNvSpPr>
              <p:nvPr/>
            </p:nvSpPr>
            <p:spPr bwMode="auto">
              <a:xfrm>
                <a:off x="5332" y="961"/>
                <a:ext cx="236" cy="242"/>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9" name="Freeform 30">
                <a:extLst>
                  <a:ext uri="{FF2B5EF4-FFF2-40B4-BE49-F238E27FC236}">
                    <a16:creationId xmlns:a16="http://schemas.microsoft.com/office/drawing/2014/main" id="{48D52943-DD91-7E02-4877-CE4555374D03}"/>
                  </a:ext>
                </a:extLst>
              </p:cNvPr>
              <p:cNvSpPr>
                <a:spLocks/>
              </p:cNvSpPr>
              <p:nvPr/>
            </p:nvSpPr>
            <p:spPr bwMode="auto">
              <a:xfrm>
                <a:off x="5138" y="768"/>
                <a:ext cx="236" cy="242"/>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0" name="Freeform 31">
                <a:extLst>
                  <a:ext uri="{FF2B5EF4-FFF2-40B4-BE49-F238E27FC236}">
                    <a16:creationId xmlns:a16="http://schemas.microsoft.com/office/drawing/2014/main" id="{26364A25-5315-1404-F8A5-7ED57F28E53B}"/>
                  </a:ext>
                </a:extLst>
              </p:cNvPr>
              <p:cNvSpPr>
                <a:spLocks/>
              </p:cNvSpPr>
              <p:nvPr/>
            </p:nvSpPr>
            <p:spPr bwMode="auto">
              <a:xfrm>
                <a:off x="5316" y="902"/>
                <a:ext cx="89" cy="48"/>
              </a:xfrm>
              <a:custGeom>
                <a:avLst/>
                <a:gdLst>
                  <a:gd name="T0" fmla="*/ 88 w 89"/>
                  <a:gd name="T1" fmla="*/ 47 h 48"/>
                  <a:gd name="T2" fmla="*/ 37 w 89"/>
                  <a:gd name="T3" fmla="*/ 1 h 48"/>
                  <a:gd name="T4" fmla="*/ 37 w 89"/>
                  <a:gd name="T5" fmla="*/ 1 h 48"/>
                  <a:gd name="T6" fmla="*/ 32 w 89"/>
                  <a:gd name="T7" fmla="*/ 5 h 48"/>
                  <a:gd name="T8" fmla="*/ 32 w 89"/>
                  <a:gd name="T9" fmla="*/ 5 h 48"/>
                  <a:gd name="T10" fmla="*/ 32 w 89"/>
                  <a:gd name="T11" fmla="*/ 5 h 48"/>
                  <a:gd name="T12" fmla="*/ 27 w 89"/>
                  <a:gd name="T13" fmla="*/ 6 h 48"/>
                  <a:gd name="T14" fmla="*/ 27 w 89"/>
                  <a:gd name="T15" fmla="*/ 6 h 48"/>
                  <a:gd name="T16" fmla="*/ 25 w 89"/>
                  <a:gd name="T17" fmla="*/ 7 h 48"/>
                  <a:gd name="T18" fmla="*/ 23 w 89"/>
                  <a:gd name="T19" fmla="*/ 9 h 48"/>
                  <a:gd name="T20" fmla="*/ 23 w 89"/>
                  <a:gd name="T21" fmla="*/ 9 h 48"/>
                  <a:gd name="T22" fmla="*/ 29 w 89"/>
                  <a:gd name="T23" fmla="*/ 0 h 48"/>
                  <a:gd name="T24" fmla="*/ 23 w 89"/>
                  <a:gd name="T25" fmla="*/ 5 h 48"/>
                  <a:gd name="T26" fmla="*/ 23 w 89"/>
                  <a:gd name="T27" fmla="*/ 5 h 48"/>
                  <a:gd name="T28" fmla="*/ 21 w 89"/>
                  <a:gd name="T29" fmla="*/ 6 h 48"/>
                  <a:gd name="T30" fmla="*/ 19 w 89"/>
                  <a:gd name="T31" fmla="*/ 8 h 48"/>
                  <a:gd name="T32" fmla="*/ 17 w 89"/>
                  <a:gd name="T33" fmla="*/ 6 h 48"/>
                  <a:gd name="T34" fmla="*/ 16 w 89"/>
                  <a:gd name="T35" fmla="*/ 8 h 48"/>
                  <a:gd name="T36" fmla="*/ 16 w 89"/>
                  <a:gd name="T37" fmla="*/ 8 h 48"/>
                  <a:gd name="T38" fmla="*/ 16 w 89"/>
                  <a:gd name="T39" fmla="*/ 8 h 48"/>
                  <a:gd name="T40" fmla="*/ 11 w 89"/>
                  <a:gd name="T41" fmla="*/ 11 h 48"/>
                  <a:gd name="T42" fmla="*/ 9 w 89"/>
                  <a:gd name="T43" fmla="*/ 9 h 48"/>
                  <a:gd name="T44" fmla="*/ 8 w 89"/>
                  <a:gd name="T45" fmla="*/ 10 h 48"/>
                  <a:gd name="T46" fmla="*/ 4 w 89"/>
                  <a:gd name="T47" fmla="*/ 13 h 48"/>
                  <a:gd name="T48" fmla="*/ 4 w 89"/>
                  <a:gd name="T49" fmla="*/ 13 h 48"/>
                  <a:gd name="T50" fmla="*/ 8 w 89"/>
                  <a:gd name="T51" fmla="*/ 10 h 48"/>
                  <a:gd name="T52" fmla="*/ 2 w 89"/>
                  <a:gd name="T53" fmla="*/ 15 h 48"/>
                  <a:gd name="T54" fmla="*/ 2 w 89"/>
                  <a:gd name="T55" fmla="*/ 15 h 48"/>
                  <a:gd name="T56" fmla="*/ 0 w 89"/>
                  <a:gd name="T57" fmla="*/ 13 h 48"/>
                  <a:gd name="T58" fmla="*/ 0 w 89"/>
                  <a:gd name="T59" fmla="*/ 13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9"/>
                  <a:gd name="T91" fmla="*/ 0 h 48"/>
                  <a:gd name="T92" fmla="*/ 89 w 89"/>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9" h="48">
                    <a:moveTo>
                      <a:pt x="88" y="47"/>
                    </a:moveTo>
                    <a:lnTo>
                      <a:pt x="37" y="1"/>
                    </a:lnTo>
                    <a:lnTo>
                      <a:pt x="32" y="5"/>
                    </a:lnTo>
                    <a:lnTo>
                      <a:pt x="27" y="6"/>
                    </a:lnTo>
                    <a:lnTo>
                      <a:pt x="25" y="7"/>
                    </a:lnTo>
                    <a:lnTo>
                      <a:pt x="23" y="9"/>
                    </a:lnTo>
                    <a:lnTo>
                      <a:pt x="29" y="0"/>
                    </a:lnTo>
                    <a:lnTo>
                      <a:pt x="23" y="5"/>
                    </a:lnTo>
                    <a:lnTo>
                      <a:pt x="21" y="6"/>
                    </a:lnTo>
                    <a:lnTo>
                      <a:pt x="19" y="8"/>
                    </a:lnTo>
                    <a:lnTo>
                      <a:pt x="17" y="6"/>
                    </a:lnTo>
                    <a:lnTo>
                      <a:pt x="16" y="8"/>
                    </a:lnTo>
                    <a:lnTo>
                      <a:pt x="11" y="11"/>
                    </a:lnTo>
                    <a:lnTo>
                      <a:pt x="9" y="9"/>
                    </a:lnTo>
                    <a:lnTo>
                      <a:pt x="8" y="10"/>
                    </a:lnTo>
                    <a:lnTo>
                      <a:pt x="4" y="13"/>
                    </a:lnTo>
                    <a:lnTo>
                      <a:pt x="8" y="10"/>
                    </a:lnTo>
                    <a:lnTo>
                      <a:pt x="2" y="15"/>
                    </a:lnTo>
                    <a:lnTo>
                      <a:pt x="0" y="13"/>
                    </a:lnTo>
                  </a:path>
                </a:pathLst>
              </a:custGeom>
              <a:noFill/>
              <a:ln w="12700" cap="rnd">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1" name="Freeform 32">
                <a:extLst>
                  <a:ext uri="{FF2B5EF4-FFF2-40B4-BE49-F238E27FC236}">
                    <a16:creationId xmlns:a16="http://schemas.microsoft.com/office/drawing/2014/main" id="{7CE4AB9C-B1FD-C91C-E758-5EF2246E1436}"/>
                  </a:ext>
                </a:extLst>
              </p:cNvPr>
              <p:cNvSpPr>
                <a:spLocks/>
              </p:cNvSpPr>
              <p:nvPr/>
            </p:nvSpPr>
            <p:spPr bwMode="auto">
              <a:xfrm>
                <a:off x="5286" y="985"/>
                <a:ext cx="69" cy="32"/>
              </a:xfrm>
              <a:custGeom>
                <a:avLst/>
                <a:gdLst>
                  <a:gd name="T0" fmla="*/ 68 w 69"/>
                  <a:gd name="T1" fmla="*/ 28 h 32"/>
                  <a:gd name="T2" fmla="*/ 68 w 69"/>
                  <a:gd name="T3" fmla="*/ 24 h 32"/>
                  <a:gd name="T4" fmla="*/ 66 w 69"/>
                  <a:gd name="T5" fmla="*/ 26 h 32"/>
                  <a:gd name="T6" fmla="*/ 68 w 69"/>
                  <a:gd name="T7" fmla="*/ 24 h 32"/>
                  <a:gd name="T8" fmla="*/ 66 w 69"/>
                  <a:gd name="T9" fmla="*/ 22 h 32"/>
                  <a:gd name="T10" fmla="*/ 64 w 69"/>
                  <a:gd name="T11" fmla="*/ 20 h 32"/>
                  <a:gd name="T12" fmla="*/ 66 w 69"/>
                  <a:gd name="T13" fmla="*/ 19 h 32"/>
                  <a:gd name="T14" fmla="*/ 66 w 69"/>
                  <a:gd name="T15" fmla="*/ 19 h 32"/>
                  <a:gd name="T16" fmla="*/ 66 w 69"/>
                  <a:gd name="T17" fmla="*/ 19 h 32"/>
                  <a:gd name="T18" fmla="*/ 64 w 69"/>
                  <a:gd name="T19" fmla="*/ 16 h 32"/>
                  <a:gd name="T20" fmla="*/ 64 w 69"/>
                  <a:gd name="T21" fmla="*/ 16 h 32"/>
                  <a:gd name="T22" fmla="*/ 62 w 69"/>
                  <a:gd name="T23" fmla="*/ 15 h 32"/>
                  <a:gd name="T24" fmla="*/ 60 w 69"/>
                  <a:gd name="T25" fmla="*/ 12 h 32"/>
                  <a:gd name="T26" fmla="*/ 60 w 69"/>
                  <a:gd name="T27" fmla="*/ 12 h 32"/>
                  <a:gd name="T28" fmla="*/ 58 w 69"/>
                  <a:gd name="T29" fmla="*/ 10 h 32"/>
                  <a:gd name="T30" fmla="*/ 58 w 69"/>
                  <a:gd name="T31" fmla="*/ 10 h 32"/>
                  <a:gd name="T32" fmla="*/ 56 w 69"/>
                  <a:gd name="T33" fmla="*/ 9 h 32"/>
                  <a:gd name="T34" fmla="*/ 53 w 69"/>
                  <a:gd name="T35" fmla="*/ 4 h 32"/>
                  <a:gd name="T36" fmla="*/ 51 w 69"/>
                  <a:gd name="T37" fmla="*/ 3 h 32"/>
                  <a:gd name="T38" fmla="*/ 45 w 69"/>
                  <a:gd name="T39" fmla="*/ 4 h 32"/>
                  <a:gd name="T40" fmla="*/ 43 w 69"/>
                  <a:gd name="T41" fmla="*/ 2 h 32"/>
                  <a:gd name="T42" fmla="*/ 41 w 69"/>
                  <a:gd name="T43" fmla="*/ 0 h 32"/>
                  <a:gd name="T44" fmla="*/ 37 w 69"/>
                  <a:gd name="T45" fmla="*/ 3 h 32"/>
                  <a:gd name="T46" fmla="*/ 36 w 69"/>
                  <a:gd name="T47" fmla="*/ 1 h 32"/>
                  <a:gd name="T48" fmla="*/ 32 w 69"/>
                  <a:gd name="T49" fmla="*/ 1 h 32"/>
                  <a:gd name="T50" fmla="*/ 26 w 69"/>
                  <a:gd name="T51" fmla="*/ 1 h 32"/>
                  <a:gd name="T52" fmla="*/ 24 w 69"/>
                  <a:gd name="T53" fmla="*/ 3 h 32"/>
                  <a:gd name="T54" fmla="*/ 22 w 69"/>
                  <a:gd name="T55" fmla="*/ 4 h 32"/>
                  <a:gd name="T56" fmla="*/ 18 w 69"/>
                  <a:gd name="T57" fmla="*/ 4 h 32"/>
                  <a:gd name="T58" fmla="*/ 14 w 69"/>
                  <a:gd name="T59" fmla="*/ 7 h 32"/>
                  <a:gd name="T60" fmla="*/ 13 w 69"/>
                  <a:gd name="T61" fmla="*/ 9 h 32"/>
                  <a:gd name="T62" fmla="*/ 11 w 69"/>
                  <a:gd name="T63" fmla="*/ 11 h 32"/>
                  <a:gd name="T64" fmla="*/ 9 w 69"/>
                  <a:gd name="T65" fmla="*/ 12 h 32"/>
                  <a:gd name="T66" fmla="*/ 7 w 69"/>
                  <a:gd name="T67" fmla="*/ 14 h 32"/>
                  <a:gd name="T68" fmla="*/ 7 w 69"/>
                  <a:gd name="T69" fmla="*/ 14 h 32"/>
                  <a:gd name="T70" fmla="*/ 5 w 69"/>
                  <a:gd name="T71" fmla="*/ 16 h 32"/>
                  <a:gd name="T72" fmla="*/ 4 w 69"/>
                  <a:gd name="T73" fmla="*/ 17 h 32"/>
                  <a:gd name="T74" fmla="*/ 5 w 69"/>
                  <a:gd name="T75" fmla="*/ 19 h 32"/>
                  <a:gd name="T76" fmla="*/ 3 w 69"/>
                  <a:gd name="T77" fmla="*/ 21 h 32"/>
                  <a:gd name="T78" fmla="*/ 3 w 69"/>
                  <a:gd name="T79" fmla="*/ 21 h 32"/>
                  <a:gd name="T80" fmla="*/ 3 w 69"/>
                  <a:gd name="T81" fmla="*/ 21 h 32"/>
                  <a:gd name="T82" fmla="*/ 3 w 69"/>
                  <a:gd name="T83" fmla="*/ 25 h 32"/>
                  <a:gd name="T84" fmla="*/ 2 w 69"/>
                  <a:gd name="T85" fmla="*/ 26 h 32"/>
                  <a:gd name="T86" fmla="*/ 2 w 69"/>
                  <a:gd name="T87" fmla="*/ 26 h 32"/>
                  <a:gd name="T88" fmla="*/ 2 w 69"/>
                  <a:gd name="T89" fmla="*/ 29 h 32"/>
                  <a:gd name="T90" fmla="*/ 2 w 69"/>
                  <a:gd name="T91" fmla="*/ 29 h 32"/>
                  <a:gd name="T92" fmla="*/ 2 w 69"/>
                  <a:gd name="T93" fmla="*/ 29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9"/>
                  <a:gd name="T142" fmla="*/ 0 h 32"/>
                  <a:gd name="T143" fmla="*/ 69 w 69"/>
                  <a:gd name="T144" fmla="*/ 32 h 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9" h="32">
                    <a:moveTo>
                      <a:pt x="68" y="28"/>
                    </a:moveTo>
                    <a:lnTo>
                      <a:pt x="68" y="28"/>
                    </a:lnTo>
                    <a:lnTo>
                      <a:pt x="68" y="24"/>
                    </a:lnTo>
                    <a:lnTo>
                      <a:pt x="66" y="26"/>
                    </a:lnTo>
                    <a:lnTo>
                      <a:pt x="68" y="24"/>
                    </a:lnTo>
                    <a:lnTo>
                      <a:pt x="66" y="22"/>
                    </a:lnTo>
                    <a:lnTo>
                      <a:pt x="64" y="20"/>
                    </a:lnTo>
                    <a:lnTo>
                      <a:pt x="66" y="19"/>
                    </a:lnTo>
                    <a:lnTo>
                      <a:pt x="64" y="16"/>
                    </a:lnTo>
                    <a:lnTo>
                      <a:pt x="62" y="15"/>
                    </a:lnTo>
                    <a:lnTo>
                      <a:pt x="64" y="16"/>
                    </a:lnTo>
                    <a:lnTo>
                      <a:pt x="62" y="15"/>
                    </a:lnTo>
                    <a:lnTo>
                      <a:pt x="60" y="12"/>
                    </a:lnTo>
                    <a:lnTo>
                      <a:pt x="58" y="10"/>
                    </a:lnTo>
                    <a:lnTo>
                      <a:pt x="56" y="9"/>
                    </a:lnTo>
                    <a:lnTo>
                      <a:pt x="55" y="7"/>
                    </a:lnTo>
                    <a:lnTo>
                      <a:pt x="53" y="4"/>
                    </a:lnTo>
                    <a:lnTo>
                      <a:pt x="51" y="3"/>
                    </a:lnTo>
                    <a:lnTo>
                      <a:pt x="47" y="2"/>
                    </a:lnTo>
                    <a:lnTo>
                      <a:pt x="45" y="4"/>
                    </a:lnTo>
                    <a:lnTo>
                      <a:pt x="47" y="2"/>
                    </a:lnTo>
                    <a:lnTo>
                      <a:pt x="43" y="2"/>
                    </a:lnTo>
                    <a:lnTo>
                      <a:pt x="45" y="0"/>
                    </a:lnTo>
                    <a:lnTo>
                      <a:pt x="41" y="0"/>
                    </a:lnTo>
                    <a:lnTo>
                      <a:pt x="40" y="1"/>
                    </a:lnTo>
                    <a:lnTo>
                      <a:pt x="37" y="3"/>
                    </a:lnTo>
                    <a:lnTo>
                      <a:pt x="36" y="1"/>
                    </a:lnTo>
                    <a:lnTo>
                      <a:pt x="32" y="1"/>
                    </a:lnTo>
                    <a:lnTo>
                      <a:pt x="30" y="2"/>
                    </a:lnTo>
                    <a:lnTo>
                      <a:pt x="26" y="1"/>
                    </a:lnTo>
                    <a:lnTo>
                      <a:pt x="24" y="3"/>
                    </a:lnTo>
                    <a:lnTo>
                      <a:pt x="22" y="4"/>
                    </a:lnTo>
                    <a:lnTo>
                      <a:pt x="20" y="3"/>
                    </a:lnTo>
                    <a:lnTo>
                      <a:pt x="18" y="4"/>
                    </a:lnTo>
                    <a:lnTo>
                      <a:pt x="15" y="3"/>
                    </a:lnTo>
                    <a:lnTo>
                      <a:pt x="14" y="7"/>
                    </a:lnTo>
                    <a:lnTo>
                      <a:pt x="13" y="9"/>
                    </a:lnTo>
                    <a:lnTo>
                      <a:pt x="11" y="11"/>
                    </a:lnTo>
                    <a:lnTo>
                      <a:pt x="9" y="12"/>
                    </a:lnTo>
                    <a:lnTo>
                      <a:pt x="7" y="14"/>
                    </a:lnTo>
                    <a:lnTo>
                      <a:pt x="5" y="16"/>
                    </a:lnTo>
                    <a:lnTo>
                      <a:pt x="8" y="18"/>
                    </a:lnTo>
                    <a:lnTo>
                      <a:pt x="4" y="17"/>
                    </a:lnTo>
                    <a:lnTo>
                      <a:pt x="5" y="19"/>
                    </a:lnTo>
                    <a:lnTo>
                      <a:pt x="3" y="21"/>
                    </a:lnTo>
                    <a:lnTo>
                      <a:pt x="3" y="25"/>
                    </a:lnTo>
                    <a:lnTo>
                      <a:pt x="2" y="26"/>
                    </a:lnTo>
                    <a:lnTo>
                      <a:pt x="0" y="28"/>
                    </a:lnTo>
                    <a:lnTo>
                      <a:pt x="2" y="29"/>
                    </a:lnTo>
                    <a:lnTo>
                      <a:pt x="0" y="31"/>
                    </a:lnTo>
                    <a:lnTo>
                      <a:pt x="2" y="29"/>
                    </a:lnTo>
                  </a:path>
                </a:pathLst>
              </a:custGeom>
              <a:noFill/>
              <a:ln w="12700" cap="rnd">
                <a:solidFill>
                  <a:schemeClr val="accent1"/>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2" name="Line 33">
                <a:extLst>
                  <a:ext uri="{FF2B5EF4-FFF2-40B4-BE49-F238E27FC236}">
                    <a16:creationId xmlns:a16="http://schemas.microsoft.com/office/drawing/2014/main" id="{41B2C482-BED3-2FFF-B38A-D79055A1937E}"/>
                  </a:ext>
                </a:extLst>
              </p:cNvPr>
              <p:cNvSpPr>
                <a:spLocks noChangeShapeType="1"/>
              </p:cNvSpPr>
              <p:nvPr/>
            </p:nvSpPr>
            <p:spPr bwMode="auto">
              <a:xfrm flipH="1">
                <a:off x="5322" y="973"/>
                <a:ext cx="30" cy="16"/>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83" name="Line 34">
                <a:extLst>
                  <a:ext uri="{FF2B5EF4-FFF2-40B4-BE49-F238E27FC236}">
                    <a16:creationId xmlns:a16="http://schemas.microsoft.com/office/drawing/2014/main" id="{1325FC77-10F6-D9DB-45C6-FA1B56421F50}"/>
                  </a:ext>
                </a:extLst>
              </p:cNvPr>
              <p:cNvSpPr>
                <a:spLocks noChangeShapeType="1"/>
              </p:cNvSpPr>
              <p:nvPr/>
            </p:nvSpPr>
            <p:spPr bwMode="auto">
              <a:xfrm flipV="1">
                <a:off x="5319" y="1019"/>
                <a:ext cx="8" cy="3"/>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sp>
          <p:nvSpPr>
            <p:cNvPr id="17" name="Freeform 35">
              <a:extLst>
                <a:ext uri="{FF2B5EF4-FFF2-40B4-BE49-F238E27FC236}">
                  <a16:creationId xmlns:a16="http://schemas.microsoft.com/office/drawing/2014/main" id="{DB8B575F-2F65-3A80-BC2D-05FFB210D91B}"/>
                </a:ext>
              </a:extLst>
            </p:cNvPr>
            <p:cNvSpPr>
              <a:spLocks/>
            </p:cNvSpPr>
            <p:nvPr/>
          </p:nvSpPr>
          <p:spPr bwMode="auto">
            <a:xfrm rot="11940003" flipV="1">
              <a:off x="366" y="1953"/>
              <a:ext cx="2536" cy="241"/>
            </a:xfrm>
            <a:custGeom>
              <a:avLst/>
              <a:gdLst>
                <a:gd name="T0" fmla="*/ 0 w 3828"/>
                <a:gd name="T1" fmla="*/ 1 h 367"/>
                <a:gd name="T2" fmla="*/ 1 w 3828"/>
                <a:gd name="T3" fmla="*/ 1 h 367"/>
                <a:gd name="T4" fmla="*/ 1 w 3828"/>
                <a:gd name="T5" fmla="*/ 0 h 367"/>
                <a:gd name="T6" fmla="*/ 1 w 3828"/>
                <a:gd name="T7" fmla="*/ 0 h 367"/>
                <a:gd name="T8" fmla="*/ 1 w 3828"/>
                <a:gd name="T9" fmla="*/ 1 h 367"/>
                <a:gd name="T10" fmla="*/ 1 w 3828"/>
                <a:gd name="T11" fmla="*/ 1 h 367"/>
                <a:gd name="T12" fmla="*/ 2 w 3828"/>
                <a:gd name="T13" fmla="*/ 1 h 367"/>
                <a:gd name="T14" fmla="*/ 2 w 3828"/>
                <a:gd name="T15" fmla="*/ 0 h 367"/>
                <a:gd name="T16" fmla="*/ 3 w 3828"/>
                <a:gd name="T17" fmla="*/ 0 h 367"/>
                <a:gd name="T18" fmla="*/ 3 w 3828"/>
                <a:gd name="T19" fmla="*/ 1 h 367"/>
                <a:gd name="T20" fmla="*/ 4 w 3828"/>
                <a:gd name="T21" fmla="*/ 1 h 367"/>
                <a:gd name="T22" fmla="*/ 4 w 3828"/>
                <a:gd name="T23" fmla="*/ 0 h 367"/>
                <a:gd name="T24" fmla="*/ 5 w 3828"/>
                <a:gd name="T25" fmla="*/ 0 h 367"/>
                <a:gd name="T26" fmla="*/ 5 w 3828"/>
                <a:gd name="T27" fmla="*/ 1 h 367"/>
                <a:gd name="T28" fmla="*/ 5 w 3828"/>
                <a:gd name="T29" fmla="*/ 1 h 367"/>
                <a:gd name="T30" fmla="*/ 5 w 3828"/>
                <a:gd name="T31" fmla="*/ 0 h 367"/>
                <a:gd name="T32" fmla="*/ 6 w 3828"/>
                <a:gd name="T33" fmla="*/ 0 h 367"/>
                <a:gd name="T34" fmla="*/ 6 w 3828"/>
                <a:gd name="T35" fmla="*/ 1 h 367"/>
                <a:gd name="T36" fmla="*/ 6 w 3828"/>
                <a:gd name="T37" fmla="*/ 1 h 367"/>
                <a:gd name="T38" fmla="*/ 6 w 3828"/>
                <a:gd name="T39" fmla="*/ 0 h 367"/>
                <a:gd name="T40" fmla="*/ 7 w 3828"/>
                <a:gd name="T41" fmla="*/ 0 h 367"/>
                <a:gd name="T42" fmla="*/ 7 w 3828"/>
                <a:gd name="T43" fmla="*/ 1 h 367"/>
                <a:gd name="T44" fmla="*/ 8 w 3828"/>
                <a:gd name="T45" fmla="*/ 1 h 367"/>
                <a:gd name="T46" fmla="*/ 8 w 3828"/>
                <a:gd name="T47" fmla="*/ 0 h 367"/>
                <a:gd name="T48" fmla="*/ 9 w 3828"/>
                <a:gd name="T49" fmla="*/ 0 h 367"/>
                <a:gd name="T50" fmla="*/ 9 w 3828"/>
                <a:gd name="T51" fmla="*/ 1 h 367"/>
                <a:gd name="T52" fmla="*/ 9 w 3828"/>
                <a:gd name="T53" fmla="*/ 1 h 367"/>
                <a:gd name="T54" fmla="*/ 9 w 3828"/>
                <a:gd name="T55" fmla="*/ 0 h 367"/>
                <a:gd name="T56" fmla="*/ 10 w 3828"/>
                <a:gd name="T57" fmla="*/ 0 h 367"/>
                <a:gd name="T58" fmla="*/ 10 w 3828"/>
                <a:gd name="T59" fmla="*/ 1 h 367"/>
                <a:gd name="T60" fmla="*/ 10 w 3828"/>
                <a:gd name="T61" fmla="*/ 1 h 367"/>
                <a:gd name="T62" fmla="*/ 11 w 3828"/>
                <a:gd name="T63" fmla="*/ 1 h 367"/>
                <a:gd name="T64" fmla="*/ 11 w 3828"/>
                <a:gd name="T65" fmla="*/ 0 h 367"/>
                <a:gd name="T66" fmla="*/ 11 w 3828"/>
                <a:gd name="T67" fmla="*/ 0 h 367"/>
                <a:gd name="T68" fmla="*/ 11 w 3828"/>
                <a:gd name="T69" fmla="*/ 1 h 367"/>
                <a:gd name="T70" fmla="*/ 11 w 3828"/>
                <a:gd name="T71" fmla="*/ 1 h 367"/>
                <a:gd name="T72" fmla="*/ 12 w 3828"/>
                <a:gd name="T73" fmla="*/ 1 h 3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28"/>
                <a:gd name="T112" fmla="*/ 0 h 367"/>
                <a:gd name="T113" fmla="*/ 3828 w 3828"/>
                <a:gd name="T114" fmla="*/ 367 h 3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28" h="367">
                  <a:moveTo>
                    <a:pt x="0" y="364"/>
                  </a:moveTo>
                  <a:lnTo>
                    <a:pt x="120" y="364"/>
                  </a:lnTo>
                  <a:lnTo>
                    <a:pt x="120" y="0"/>
                  </a:lnTo>
                  <a:lnTo>
                    <a:pt x="263" y="0"/>
                  </a:lnTo>
                  <a:lnTo>
                    <a:pt x="263" y="364"/>
                  </a:lnTo>
                  <a:lnTo>
                    <a:pt x="406" y="364"/>
                  </a:lnTo>
                  <a:lnTo>
                    <a:pt x="671" y="364"/>
                  </a:lnTo>
                  <a:lnTo>
                    <a:pt x="671" y="0"/>
                  </a:lnTo>
                  <a:lnTo>
                    <a:pt x="875" y="0"/>
                  </a:lnTo>
                  <a:lnTo>
                    <a:pt x="875" y="364"/>
                  </a:lnTo>
                  <a:lnTo>
                    <a:pt x="1295" y="364"/>
                  </a:lnTo>
                  <a:lnTo>
                    <a:pt x="1295" y="0"/>
                  </a:lnTo>
                  <a:lnTo>
                    <a:pt x="1475" y="0"/>
                  </a:lnTo>
                  <a:lnTo>
                    <a:pt x="1475" y="364"/>
                  </a:lnTo>
                  <a:lnTo>
                    <a:pt x="1607" y="364"/>
                  </a:lnTo>
                  <a:lnTo>
                    <a:pt x="1607" y="0"/>
                  </a:lnTo>
                  <a:lnTo>
                    <a:pt x="1811" y="0"/>
                  </a:lnTo>
                  <a:lnTo>
                    <a:pt x="1811" y="364"/>
                  </a:lnTo>
                  <a:lnTo>
                    <a:pt x="1907" y="364"/>
                  </a:lnTo>
                  <a:lnTo>
                    <a:pt x="1907" y="0"/>
                  </a:lnTo>
                  <a:lnTo>
                    <a:pt x="2087" y="0"/>
                  </a:lnTo>
                  <a:lnTo>
                    <a:pt x="2087" y="364"/>
                  </a:lnTo>
                  <a:lnTo>
                    <a:pt x="2530" y="364"/>
                  </a:lnTo>
                  <a:lnTo>
                    <a:pt x="2530" y="0"/>
                  </a:lnTo>
                  <a:lnTo>
                    <a:pt x="2709" y="0"/>
                  </a:lnTo>
                  <a:lnTo>
                    <a:pt x="2709" y="364"/>
                  </a:lnTo>
                  <a:lnTo>
                    <a:pt x="2866" y="364"/>
                  </a:lnTo>
                  <a:lnTo>
                    <a:pt x="2866" y="0"/>
                  </a:lnTo>
                  <a:lnTo>
                    <a:pt x="3034" y="0"/>
                  </a:lnTo>
                  <a:lnTo>
                    <a:pt x="3034" y="364"/>
                  </a:lnTo>
                  <a:lnTo>
                    <a:pt x="3166" y="364"/>
                  </a:lnTo>
                  <a:lnTo>
                    <a:pt x="3478" y="364"/>
                  </a:lnTo>
                  <a:lnTo>
                    <a:pt x="3478" y="0"/>
                  </a:lnTo>
                  <a:lnTo>
                    <a:pt x="3635" y="0"/>
                  </a:lnTo>
                  <a:lnTo>
                    <a:pt x="3636" y="349"/>
                  </a:lnTo>
                  <a:lnTo>
                    <a:pt x="3636" y="366"/>
                  </a:lnTo>
                  <a:lnTo>
                    <a:pt x="3827" y="366"/>
                  </a:lnTo>
                </a:path>
              </a:pathLst>
            </a:custGeom>
            <a:solidFill>
              <a:srgbClr val="CCFFFF"/>
            </a:solidFill>
            <a:ln w="25400" cap="rnd">
              <a:solidFill>
                <a:srgbClr val="FF0000"/>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nvGrpSpPr>
            <p:cNvPr id="18" name="Group 17">
              <a:extLst>
                <a:ext uri="{FF2B5EF4-FFF2-40B4-BE49-F238E27FC236}">
                  <a16:creationId xmlns:a16="http://schemas.microsoft.com/office/drawing/2014/main" id="{07C47F2E-01A3-4C6A-A74D-1231836E6CCC}"/>
                </a:ext>
              </a:extLst>
            </p:cNvPr>
            <p:cNvGrpSpPr>
              <a:grpSpLocks/>
            </p:cNvGrpSpPr>
            <p:nvPr/>
          </p:nvGrpSpPr>
          <p:grpSpPr bwMode="auto">
            <a:xfrm rot="-6771571">
              <a:off x="163" y="1069"/>
              <a:ext cx="422" cy="466"/>
              <a:chOff x="5138" y="768"/>
              <a:chExt cx="430" cy="435"/>
            </a:xfrm>
          </p:grpSpPr>
          <p:sp>
            <p:nvSpPr>
              <p:cNvPr id="70" name="Freeform 37">
                <a:extLst>
                  <a:ext uri="{FF2B5EF4-FFF2-40B4-BE49-F238E27FC236}">
                    <a16:creationId xmlns:a16="http://schemas.microsoft.com/office/drawing/2014/main" id="{40F18DB8-CEED-E7F7-C44F-657C0EA0F0A6}"/>
                  </a:ext>
                </a:extLst>
              </p:cNvPr>
              <p:cNvSpPr>
                <a:spLocks/>
              </p:cNvSpPr>
              <p:nvPr/>
            </p:nvSpPr>
            <p:spPr bwMode="auto">
              <a:xfrm>
                <a:off x="5250" y="926"/>
                <a:ext cx="164" cy="168"/>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1" name="Freeform 38">
                <a:extLst>
                  <a:ext uri="{FF2B5EF4-FFF2-40B4-BE49-F238E27FC236}">
                    <a16:creationId xmlns:a16="http://schemas.microsoft.com/office/drawing/2014/main" id="{407E2C5B-E2C7-40A0-09D6-955D6C684527}"/>
                  </a:ext>
                </a:extLst>
              </p:cNvPr>
              <p:cNvSpPr>
                <a:spLocks/>
              </p:cNvSpPr>
              <p:nvPr/>
            </p:nvSpPr>
            <p:spPr bwMode="auto">
              <a:xfrm>
                <a:off x="5332" y="961"/>
                <a:ext cx="236" cy="242"/>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2" name="Freeform 39">
                <a:extLst>
                  <a:ext uri="{FF2B5EF4-FFF2-40B4-BE49-F238E27FC236}">
                    <a16:creationId xmlns:a16="http://schemas.microsoft.com/office/drawing/2014/main" id="{12A06581-F8AC-ED4D-A8AB-2C6B471C3CEE}"/>
                  </a:ext>
                </a:extLst>
              </p:cNvPr>
              <p:cNvSpPr>
                <a:spLocks/>
              </p:cNvSpPr>
              <p:nvPr/>
            </p:nvSpPr>
            <p:spPr bwMode="auto">
              <a:xfrm>
                <a:off x="5138" y="768"/>
                <a:ext cx="236" cy="242"/>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3" name="Freeform 40">
                <a:extLst>
                  <a:ext uri="{FF2B5EF4-FFF2-40B4-BE49-F238E27FC236}">
                    <a16:creationId xmlns:a16="http://schemas.microsoft.com/office/drawing/2014/main" id="{7A651FD4-9000-2DBE-C9A9-B2F260EBCD30}"/>
                  </a:ext>
                </a:extLst>
              </p:cNvPr>
              <p:cNvSpPr>
                <a:spLocks/>
              </p:cNvSpPr>
              <p:nvPr/>
            </p:nvSpPr>
            <p:spPr bwMode="auto">
              <a:xfrm>
                <a:off x="5316" y="902"/>
                <a:ext cx="89" cy="48"/>
              </a:xfrm>
              <a:custGeom>
                <a:avLst/>
                <a:gdLst>
                  <a:gd name="T0" fmla="*/ 88 w 89"/>
                  <a:gd name="T1" fmla="*/ 47 h 48"/>
                  <a:gd name="T2" fmla="*/ 37 w 89"/>
                  <a:gd name="T3" fmla="*/ 1 h 48"/>
                  <a:gd name="T4" fmla="*/ 37 w 89"/>
                  <a:gd name="T5" fmla="*/ 1 h 48"/>
                  <a:gd name="T6" fmla="*/ 32 w 89"/>
                  <a:gd name="T7" fmla="*/ 5 h 48"/>
                  <a:gd name="T8" fmla="*/ 32 w 89"/>
                  <a:gd name="T9" fmla="*/ 5 h 48"/>
                  <a:gd name="T10" fmla="*/ 32 w 89"/>
                  <a:gd name="T11" fmla="*/ 5 h 48"/>
                  <a:gd name="T12" fmla="*/ 27 w 89"/>
                  <a:gd name="T13" fmla="*/ 6 h 48"/>
                  <a:gd name="T14" fmla="*/ 27 w 89"/>
                  <a:gd name="T15" fmla="*/ 6 h 48"/>
                  <a:gd name="T16" fmla="*/ 25 w 89"/>
                  <a:gd name="T17" fmla="*/ 7 h 48"/>
                  <a:gd name="T18" fmla="*/ 23 w 89"/>
                  <a:gd name="T19" fmla="*/ 9 h 48"/>
                  <a:gd name="T20" fmla="*/ 23 w 89"/>
                  <a:gd name="T21" fmla="*/ 9 h 48"/>
                  <a:gd name="T22" fmla="*/ 29 w 89"/>
                  <a:gd name="T23" fmla="*/ 0 h 48"/>
                  <a:gd name="T24" fmla="*/ 23 w 89"/>
                  <a:gd name="T25" fmla="*/ 5 h 48"/>
                  <a:gd name="T26" fmla="*/ 23 w 89"/>
                  <a:gd name="T27" fmla="*/ 5 h 48"/>
                  <a:gd name="T28" fmla="*/ 21 w 89"/>
                  <a:gd name="T29" fmla="*/ 6 h 48"/>
                  <a:gd name="T30" fmla="*/ 19 w 89"/>
                  <a:gd name="T31" fmla="*/ 8 h 48"/>
                  <a:gd name="T32" fmla="*/ 17 w 89"/>
                  <a:gd name="T33" fmla="*/ 6 h 48"/>
                  <a:gd name="T34" fmla="*/ 16 w 89"/>
                  <a:gd name="T35" fmla="*/ 8 h 48"/>
                  <a:gd name="T36" fmla="*/ 16 w 89"/>
                  <a:gd name="T37" fmla="*/ 8 h 48"/>
                  <a:gd name="T38" fmla="*/ 16 w 89"/>
                  <a:gd name="T39" fmla="*/ 8 h 48"/>
                  <a:gd name="T40" fmla="*/ 11 w 89"/>
                  <a:gd name="T41" fmla="*/ 11 h 48"/>
                  <a:gd name="T42" fmla="*/ 9 w 89"/>
                  <a:gd name="T43" fmla="*/ 9 h 48"/>
                  <a:gd name="T44" fmla="*/ 8 w 89"/>
                  <a:gd name="T45" fmla="*/ 10 h 48"/>
                  <a:gd name="T46" fmla="*/ 4 w 89"/>
                  <a:gd name="T47" fmla="*/ 13 h 48"/>
                  <a:gd name="T48" fmla="*/ 4 w 89"/>
                  <a:gd name="T49" fmla="*/ 13 h 48"/>
                  <a:gd name="T50" fmla="*/ 8 w 89"/>
                  <a:gd name="T51" fmla="*/ 10 h 48"/>
                  <a:gd name="T52" fmla="*/ 2 w 89"/>
                  <a:gd name="T53" fmla="*/ 15 h 48"/>
                  <a:gd name="T54" fmla="*/ 2 w 89"/>
                  <a:gd name="T55" fmla="*/ 15 h 48"/>
                  <a:gd name="T56" fmla="*/ 0 w 89"/>
                  <a:gd name="T57" fmla="*/ 13 h 48"/>
                  <a:gd name="T58" fmla="*/ 0 w 89"/>
                  <a:gd name="T59" fmla="*/ 13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9"/>
                  <a:gd name="T91" fmla="*/ 0 h 48"/>
                  <a:gd name="T92" fmla="*/ 89 w 89"/>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9" h="48">
                    <a:moveTo>
                      <a:pt x="88" y="47"/>
                    </a:moveTo>
                    <a:lnTo>
                      <a:pt x="37" y="1"/>
                    </a:lnTo>
                    <a:lnTo>
                      <a:pt x="32" y="5"/>
                    </a:lnTo>
                    <a:lnTo>
                      <a:pt x="27" y="6"/>
                    </a:lnTo>
                    <a:lnTo>
                      <a:pt x="25" y="7"/>
                    </a:lnTo>
                    <a:lnTo>
                      <a:pt x="23" y="9"/>
                    </a:lnTo>
                    <a:lnTo>
                      <a:pt x="29" y="0"/>
                    </a:lnTo>
                    <a:lnTo>
                      <a:pt x="23" y="5"/>
                    </a:lnTo>
                    <a:lnTo>
                      <a:pt x="21" y="6"/>
                    </a:lnTo>
                    <a:lnTo>
                      <a:pt x="19" y="8"/>
                    </a:lnTo>
                    <a:lnTo>
                      <a:pt x="17" y="6"/>
                    </a:lnTo>
                    <a:lnTo>
                      <a:pt x="16" y="8"/>
                    </a:lnTo>
                    <a:lnTo>
                      <a:pt x="11" y="11"/>
                    </a:lnTo>
                    <a:lnTo>
                      <a:pt x="9" y="9"/>
                    </a:lnTo>
                    <a:lnTo>
                      <a:pt x="8" y="10"/>
                    </a:lnTo>
                    <a:lnTo>
                      <a:pt x="4" y="13"/>
                    </a:lnTo>
                    <a:lnTo>
                      <a:pt x="8" y="10"/>
                    </a:lnTo>
                    <a:lnTo>
                      <a:pt x="2" y="15"/>
                    </a:lnTo>
                    <a:lnTo>
                      <a:pt x="0" y="13"/>
                    </a:lnTo>
                  </a:path>
                </a:pathLst>
              </a:custGeom>
              <a:noFill/>
              <a:ln w="12700" cap="rnd">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4" name="Freeform 41">
                <a:extLst>
                  <a:ext uri="{FF2B5EF4-FFF2-40B4-BE49-F238E27FC236}">
                    <a16:creationId xmlns:a16="http://schemas.microsoft.com/office/drawing/2014/main" id="{B0BBDF0E-DA46-F135-00D9-E2E49A41886C}"/>
                  </a:ext>
                </a:extLst>
              </p:cNvPr>
              <p:cNvSpPr>
                <a:spLocks/>
              </p:cNvSpPr>
              <p:nvPr/>
            </p:nvSpPr>
            <p:spPr bwMode="auto">
              <a:xfrm>
                <a:off x="5286" y="985"/>
                <a:ext cx="69" cy="32"/>
              </a:xfrm>
              <a:custGeom>
                <a:avLst/>
                <a:gdLst>
                  <a:gd name="T0" fmla="*/ 68 w 69"/>
                  <a:gd name="T1" fmla="*/ 28 h 32"/>
                  <a:gd name="T2" fmla="*/ 68 w 69"/>
                  <a:gd name="T3" fmla="*/ 24 h 32"/>
                  <a:gd name="T4" fmla="*/ 66 w 69"/>
                  <a:gd name="T5" fmla="*/ 26 h 32"/>
                  <a:gd name="T6" fmla="*/ 68 w 69"/>
                  <a:gd name="T7" fmla="*/ 24 h 32"/>
                  <a:gd name="T8" fmla="*/ 66 w 69"/>
                  <a:gd name="T9" fmla="*/ 22 h 32"/>
                  <a:gd name="T10" fmla="*/ 64 w 69"/>
                  <a:gd name="T11" fmla="*/ 20 h 32"/>
                  <a:gd name="T12" fmla="*/ 66 w 69"/>
                  <a:gd name="T13" fmla="*/ 19 h 32"/>
                  <a:gd name="T14" fmla="*/ 66 w 69"/>
                  <a:gd name="T15" fmla="*/ 19 h 32"/>
                  <a:gd name="T16" fmla="*/ 66 w 69"/>
                  <a:gd name="T17" fmla="*/ 19 h 32"/>
                  <a:gd name="T18" fmla="*/ 64 w 69"/>
                  <a:gd name="T19" fmla="*/ 16 h 32"/>
                  <a:gd name="T20" fmla="*/ 64 w 69"/>
                  <a:gd name="T21" fmla="*/ 16 h 32"/>
                  <a:gd name="T22" fmla="*/ 62 w 69"/>
                  <a:gd name="T23" fmla="*/ 15 h 32"/>
                  <a:gd name="T24" fmla="*/ 60 w 69"/>
                  <a:gd name="T25" fmla="*/ 12 h 32"/>
                  <a:gd name="T26" fmla="*/ 60 w 69"/>
                  <a:gd name="T27" fmla="*/ 12 h 32"/>
                  <a:gd name="T28" fmla="*/ 58 w 69"/>
                  <a:gd name="T29" fmla="*/ 10 h 32"/>
                  <a:gd name="T30" fmla="*/ 58 w 69"/>
                  <a:gd name="T31" fmla="*/ 10 h 32"/>
                  <a:gd name="T32" fmla="*/ 56 w 69"/>
                  <a:gd name="T33" fmla="*/ 9 h 32"/>
                  <a:gd name="T34" fmla="*/ 53 w 69"/>
                  <a:gd name="T35" fmla="*/ 4 h 32"/>
                  <a:gd name="T36" fmla="*/ 51 w 69"/>
                  <a:gd name="T37" fmla="*/ 3 h 32"/>
                  <a:gd name="T38" fmla="*/ 45 w 69"/>
                  <a:gd name="T39" fmla="*/ 4 h 32"/>
                  <a:gd name="T40" fmla="*/ 43 w 69"/>
                  <a:gd name="T41" fmla="*/ 2 h 32"/>
                  <a:gd name="T42" fmla="*/ 41 w 69"/>
                  <a:gd name="T43" fmla="*/ 0 h 32"/>
                  <a:gd name="T44" fmla="*/ 37 w 69"/>
                  <a:gd name="T45" fmla="*/ 3 h 32"/>
                  <a:gd name="T46" fmla="*/ 36 w 69"/>
                  <a:gd name="T47" fmla="*/ 1 h 32"/>
                  <a:gd name="T48" fmla="*/ 32 w 69"/>
                  <a:gd name="T49" fmla="*/ 1 h 32"/>
                  <a:gd name="T50" fmla="*/ 26 w 69"/>
                  <a:gd name="T51" fmla="*/ 1 h 32"/>
                  <a:gd name="T52" fmla="*/ 24 w 69"/>
                  <a:gd name="T53" fmla="*/ 3 h 32"/>
                  <a:gd name="T54" fmla="*/ 22 w 69"/>
                  <a:gd name="T55" fmla="*/ 4 h 32"/>
                  <a:gd name="T56" fmla="*/ 18 w 69"/>
                  <a:gd name="T57" fmla="*/ 4 h 32"/>
                  <a:gd name="T58" fmla="*/ 14 w 69"/>
                  <a:gd name="T59" fmla="*/ 7 h 32"/>
                  <a:gd name="T60" fmla="*/ 13 w 69"/>
                  <a:gd name="T61" fmla="*/ 9 h 32"/>
                  <a:gd name="T62" fmla="*/ 11 w 69"/>
                  <a:gd name="T63" fmla="*/ 11 h 32"/>
                  <a:gd name="T64" fmla="*/ 9 w 69"/>
                  <a:gd name="T65" fmla="*/ 12 h 32"/>
                  <a:gd name="T66" fmla="*/ 7 w 69"/>
                  <a:gd name="T67" fmla="*/ 14 h 32"/>
                  <a:gd name="T68" fmla="*/ 7 w 69"/>
                  <a:gd name="T69" fmla="*/ 14 h 32"/>
                  <a:gd name="T70" fmla="*/ 5 w 69"/>
                  <a:gd name="T71" fmla="*/ 16 h 32"/>
                  <a:gd name="T72" fmla="*/ 4 w 69"/>
                  <a:gd name="T73" fmla="*/ 17 h 32"/>
                  <a:gd name="T74" fmla="*/ 5 w 69"/>
                  <a:gd name="T75" fmla="*/ 19 h 32"/>
                  <a:gd name="T76" fmla="*/ 3 w 69"/>
                  <a:gd name="T77" fmla="*/ 21 h 32"/>
                  <a:gd name="T78" fmla="*/ 3 w 69"/>
                  <a:gd name="T79" fmla="*/ 21 h 32"/>
                  <a:gd name="T80" fmla="*/ 3 w 69"/>
                  <a:gd name="T81" fmla="*/ 21 h 32"/>
                  <a:gd name="T82" fmla="*/ 3 w 69"/>
                  <a:gd name="T83" fmla="*/ 25 h 32"/>
                  <a:gd name="T84" fmla="*/ 2 w 69"/>
                  <a:gd name="T85" fmla="*/ 26 h 32"/>
                  <a:gd name="T86" fmla="*/ 2 w 69"/>
                  <a:gd name="T87" fmla="*/ 26 h 32"/>
                  <a:gd name="T88" fmla="*/ 2 w 69"/>
                  <a:gd name="T89" fmla="*/ 29 h 32"/>
                  <a:gd name="T90" fmla="*/ 2 w 69"/>
                  <a:gd name="T91" fmla="*/ 29 h 32"/>
                  <a:gd name="T92" fmla="*/ 2 w 69"/>
                  <a:gd name="T93" fmla="*/ 29 h 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9"/>
                  <a:gd name="T142" fmla="*/ 0 h 32"/>
                  <a:gd name="T143" fmla="*/ 69 w 69"/>
                  <a:gd name="T144" fmla="*/ 32 h 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9" h="32">
                    <a:moveTo>
                      <a:pt x="68" y="28"/>
                    </a:moveTo>
                    <a:lnTo>
                      <a:pt x="68" y="28"/>
                    </a:lnTo>
                    <a:lnTo>
                      <a:pt x="68" y="24"/>
                    </a:lnTo>
                    <a:lnTo>
                      <a:pt x="66" y="26"/>
                    </a:lnTo>
                    <a:lnTo>
                      <a:pt x="68" y="24"/>
                    </a:lnTo>
                    <a:lnTo>
                      <a:pt x="66" y="22"/>
                    </a:lnTo>
                    <a:lnTo>
                      <a:pt x="64" y="20"/>
                    </a:lnTo>
                    <a:lnTo>
                      <a:pt x="66" y="19"/>
                    </a:lnTo>
                    <a:lnTo>
                      <a:pt x="64" y="16"/>
                    </a:lnTo>
                    <a:lnTo>
                      <a:pt x="62" y="15"/>
                    </a:lnTo>
                    <a:lnTo>
                      <a:pt x="64" y="16"/>
                    </a:lnTo>
                    <a:lnTo>
                      <a:pt x="62" y="15"/>
                    </a:lnTo>
                    <a:lnTo>
                      <a:pt x="60" y="12"/>
                    </a:lnTo>
                    <a:lnTo>
                      <a:pt x="58" y="10"/>
                    </a:lnTo>
                    <a:lnTo>
                      <a:pt x="56" y="9"/>
                    </a:lnTo>
                    <a:lnTo>
                      <a:pt x="55" y="7"/>
                    </a:lnTo>
                    <a:lnTo>
                      <a:pt x="53" y="4"/>
                    </a:lnTo>
                    <a:lnTo>
                      <a:pt x="51" y="3"/>
                    </a:lnTo>
                    <a:lnTo>
                      <a:pt x="47" y="2"/>
                    </a:lnTo>
                    <a:lnTo>
                      <a:pt x="45" y="4"/>
                    </a:lnTo>
                    <a:lnTo>
                      <a:pt x="47" y="2"/>
                    </a:lnTo>
                    <a:lnTo>
                      <a:pt x="43" y="2"/>
                    </a:lnTo>
                    <a:lnTo>
                      <a:pt x="45" y="0"/>
                    </a:lnTo>
                    <a:lnTo>
                      <a:pt x="41" y="0"/>
                    </a:lnTo>
                    <a:lnTo>
                      <a:pt x="40" y="1"/>
                    </a:lnTo>
                    <a:lnTo>
                      <a:pt x="37" y="3"/>
                    </a:lnTo>
                    <a:lnTo>
                      <a:pt x="36" y="1"/>
                    </a:lnTo>
                    <a:lnTo>
                      <a:pt x="32" y="1"/>
                    </a:lnTo>
                    <a:lnTo>
                      <a:pt x="30" y="2"/>
                    </a:lnTo>
                    <a:lnTo>
                      <a:pt x="26" y="1"/>
                    </a:lnTo>
                    <a:lnTo>
                      <a:pt x="24" y="3"/>
                    </a:lnTo>
                    <a:lnTo>
                      <a:pt x="22" y="4"/>
                    </a:lnTo>
                    <a:lnTo>
                      <a:pt x="20" y="3"/>
                    </a:lnTo>
                    <a:lnTo>
                      <a:pt x="18" y="4"/>
                    </a:lnTo>
                    <a:lnTo>
                      <a:pt x="15" y="3"/>
                    </a:lnTo>
                    <a:lnTo>
                      <a:pt x="14" y="7"/>
                    </a:lnTo>
                    <a:lnTo>
                      <a:pt x="13" y="9"/>
                    </a:lnTo>
                    <a:lnTo>
                      <a:pt x="11" y="11"/>
                    </a:lnTo>
                    <a:lnTo>
                      <a:pt x="9" y="12"/>
                    </a:lnTo>
                    <a:lnTo>
                      <a:pt x="7" y="14"/>
                    </a:lnTo>
                    <a:lnTo>
                      <a:pt x="5" y="16"/>
                    </a:lnTo>
                    <a:lnTo>
                      <a:pt x="8" y="18"/>
                    </a:lnTo>
                    <a:lnTo>
                      <a:pt x="4" y="17"/>
                    </a:lnTo>
                    <a:lnTo>
                      <a:pt x="5" y="19"/>
                    </a:lnTo>
                    <a:lnTo>
                      <a:pt x="3" y="21"/>
                    </a:lnTo>
                    <a:lnTo>
                      <a:pt x="3" y="25"/>
                    </a:lnTo>
                    <a:lnTo>
                      <a:pt x="2" y="26"/>
                    </a:lnTo>
                    <a:lnTo>
                      <a:pt x="0" y="28"/>
                    </a:lnTo>
                    <a:lnTo>
                      <a:pt x="2" y="29"/>
                    </a:lnTo>
                    <a:lnTo>
                      <a:pt x="0" y="31"/>
                    </a:lnTo>
                    <a:lnTo>
                      <a:pt x="2" y="29"/>
                    </a:lnTo>
                  </a:path>
                </a:pathLst>
              </a:custGeom>
              <a:noFill/>
              <a:ln w="12700" cap="rnd">
                <a:solidFill>
                  <a:schemeClr val="accent1"/>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5" name="Line 42">
                <a:extLst>
                  <a:ext uri="{FF2B5EF4-FFF2-40B4-BE49-F238E27FC236}">
                    <a16:creationId xmlns:a16="http://schemas.microsoft.com/office/drawing/2014/main" id="{FAFC0EEA-FBAA-6611-1EDF-CF283235130E}"/>
                  </a:ext>
                </a:extLst>
              </p:cNvPr>
              <p:cNvSpPr>
                <a:spLocks noChangeShapeType="1"/>
              </p:cNvSpPr>
              <p:nvPr/>
            </p:nvSpPr>
            <p:spPr bwMode="auto">
              <a:xfrm flipH="1">
                <a:off x="5322" y="973"/>
                <a:ext cx="30" cy="16"/>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76" name="Line 43">
                <a:extLst>
                  <a:ext uri="{FF2B5EF4-FFF2-40B4-BE49-F238E27FC236}">
                    <a16:creationId xmlns:a16="http://schemas.microsoft.com/office/drawing/2014/main" id="{6E9E2C8B-E26A-F522-5222-E16E0FC36254}"/>
                  </a:ext>
                </a:extLst>
              </p:cNvPr>
              <p:cNvSpPr>
                <a:spLocks noChangeShapeType="1"/>
              </p:cNvSpPr>
              <p:nvPr/>
            </p:nvSpPr>
            <p:spPr bwMode="auto">
              <a:xfrm flipV="1">
                <a:off x="5319" y="1019"/>
                <a:ext cx="8" cy="3"/>
              </a:xfrm>
              <a:prstGeom prst="line">
                <a:avLst/>
              </a:prstGeom>
              <a:noFill/>
              <a:ln w="12700">
                <a:solidFill>
                  <a:srgbClr val="FFFFFF"/>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grpSp>
          <p:nvGrpSpPr>
            <p:cNvPr id="19" name="Group 18">
              <a:extLst>
                <a:ext uri="{FF2B5EF4-FFF2-40B4-BE49-F238E27FC236}">
                  <a16:creationId xmlns:a16="http://schemas.microsoft.com/office/drawing/2014/main" id="{FF0B86C0-E5DE-FBAD-07F4-68DD8E6F66EA}"/>
                </a:ext>
              </a:extLst>
            </p:cNvPr>
            <p:cNvGrpSpPr>
              <a:grpSpLocks/>
            </p:cNvGrpSpPr>
            <p:nvPr/>
          </p:nvGrpSpPr>
          <p:grpSpPr bwMode="auto">
            <a:xfrm>
              <a:off x="1824" y="2350"/>
              <a:ext cx="1836" cy="1028"/>
              <a:chOff x="1677" y="2762"/>
              <a:chExt cx="2220" cy="1244"/>
            </a:xfrm>
          </p:grpSpPr>
          <p:sp>
            <p:nvSpPr>
              <p:cNvPr id="21" name="Oval 20">
                <a:extLst>
                  <a:ext uri="{FF2B5EF4-FFF2-40B4-BE49-F238E27FC236}">
                    <a16:creationId xmlns:a16="http://schemas.microsoft.com/office/drawing/2014/main" id="{81A41E96-3198-4B43-15E9-27C0FCE6AA16}"/>
                  </a:ext>
                </a:extLst>
              </p:cNvPr>
              <p:cNvSpPr>
                <a:spLocks noChangeArrowheads="1"/>
              </p:cNvSpPr>
              <p:nvPr/>
            </p:nvSpPr>
            <p:spPr bwMode="auto">
              <a:xfrm>
                <a:off x="1677" y="3250"/>
                <a:ext cx="2220" cy="756"/>
              </a:xfrm>
              <a:prstGeom prst="ellipse">
                <a:avLst/>
              </a:prstGeom>
              <a:solidFill>
                <a:srgbClr val="05C005"/>
              </a:solidFill>
              <a:ln>
                <a:noFill/>
              </a:ln>
              <a:extLst>
                <a:ext uri="{91240B29-F687-4f45-9708-019B960494DF}">
                  <a14:hiddenLine xmlns:a14="http://schemas.microsoft.com/office/drawing/2010/main" xmlns="" xmlns:lc="http://schemas.openxmlformats.org/drawingml/2006/lockedCanvas" w="9525">
                    <a:solidFill>
                      <a:srgbClr val="000000"/>
                    </a:solidFill>
                    <a:round/>
                    <a:headEnd/>
                    <a:tailEnd/>
                  </a14:hiddenLine>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nvGrpSpPr>
              <p:cNvPr id="22" name="Group 21">
                <a:extLst>
                  <a:ext uri="{FF2B5EF4-FFF2-40B4-BE49-F238E27FC236}">
                    <a16:creationId xmlns:a16="http://schemas.microsoft.com/office/drawing/2014/main" id="{7B8EDD18-227B-1D4B-843B-0D9EB81F4E88}"/>
                  </a:ext>
                </a:extLst>
              </p:cNvPr>
              <p:cNvGrpSpPr>
                <a:grpSpLocks/>
              </p:cNvGrpSpPr>
              <p:nvPr/>
            </p:nvGrpSpPr>
            <p:grpSpPr bwMode="auto">
              <a:xfrm>
                <a:off x="2877" y="2762"/>
                <a:ext cx="572" cy="910"/>
                <a:chOff x="2877" y="2762"/>
                <a:chExt cx="572" cy="910"/>
              </a:xfrm>
            </p:grpSpPr>
            <p:pic>
              <p:nvPicPr>
                <p:cNvPr id="66" name="Picture 65">
                  <a:extLst>
                    <a:ext uri="{FF2B5EF4-FFF2-40B4-BE49-F238E27FC236}">
                      <a16:creationId xmlns:a16="http://schemas.microsoft.com/office/drawing/2014/main" id="{B3B1DB70-5D98-3020-BA91-543D4968798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7" y="2867"/>
                  <a:ext cx="572" cy="805"/>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sp>
              <p:nvSpPr>
                <p:cNvPr id="67" name="Oval 66">
                  <a:extLst>
                    <a:ext uri="{FF2B5EF4-FFF2-40B4-BE49-F238E27FC236}">
                      <a16:creationId xmlns:a16="http://schemas.microsoft.com/office/drawing/2014/main" id="{81ECF84B-BC80-7CA4-F032-87B8050FF0FE}"/>
                    </a:ext>
                  </a:extLst>
                </p:cNvPr>
                <p:cNvSpPr>
                  <a:spLocks noChangeArrowheads="1"/>
                </p:cNvSpPr>
                <p:nvPr/>
              </p:nvSpPr>
              <p:spPr bwMode="auto">
                <a:xfrm>
                  <a:off x="2986" y="2762"/>
                  <a:ext cx="367" cy="82"/>
                </a:xfrm>
                <a:prstGeom prst="ellipse">
                  <a:avLst/>
                </a:prstGeom>
                <a:solidFill>
                  <a:srgbClr val="FFFFFF"/>
                </a:solidFill>
                <a:ln w="12700">
                  <a:solidFill>
                    <a:srgbClr val="1C1C1C"/>
                  </a:solidFill>
                  <a:round/>
                  <a:headEnd/>
                  <a:tailEnd/>
                </a:ln>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8" name="Line 50">
                  <a:extLst>
                    <a:ext uri="{FF2B5EF4-FFF2-40B4-BE49-F238E27FC236}">
                      <a16:creationId xmlns:a16="http://schemas.microsoft.com/office/drawing/2014/main" id="{C694BE1C-2594-CF27-66C4-CA4B60C22877}"/>
                    </a:ext>
                  </a:extLst>
                </p:cNvPr>
                <p:cNvSpPr>
                  <a:spLocks noChangeShapeType="1"/>
                </p:cNvSpPr>
                <p:nvPr/>
              </p:nvSpPr>
              <p:spPr bwMode="auto">
                <a:xfrm flipV="1">
                  <a:off x="3092" y="2780"/>
                  <a:ext cx="69" cy="16"/>
                </a:xfrm>
                <a:prstGeom prst="line">
                  <a:avLst/>
                </a:prstGeom>
                <a:noFill/>
                <a:ln>
                  <a:noFill/>
                </a:ln>
                <a:extLst>
                  <a:ext uri="{909E8E84-426E-40dd-AFC4-6F175D3DCCD1}">
                    <a14:hiddenFill xmlns:a14="http://schemas.microsoft.com/office/drawing/2010/main" xmlns="" xmlns:lc="http://schemas.openxmlformats.org/drawingml/2006/lockedCanvas">
                      <a:noFill/>
                    </a14:hiddenFill>
                  </a:ext>
                  <a:ext uri="{91240B29-F687-4f45-9708-019B960494DF}">
                    <a14:hiddenLine xmlns:a14="http://schemas.microsoft.com/office/drawing/2010/main" xmlns="" xmlns:lc="http://schemas.openxmlformats.org/drawingml/2006/lockedCanvas" w="9525">
                      <a:solidFill>
                        <a:srgbClr val="000000"/>
                      </a:solidFill>
                      <a:round/>
                      <a:headEnd type="none" w="sm" len="sm"/>
                      <a:tailEnd type="none" w="sm" len="sm"/>
                    </a14:hiddenLine>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9" name="Line 51">
                  <a:extLst>
                    <a:ext uri="{FF2B5EF4-FFF2-40B4-BE49-F238E27FC236}">
                      <a16:creationId xmlns:a16="http://schemas.microsoft.com/office/drawing/2014/main" id="{ED9496D5-229E-E49B-4197-E5ADD2E6C7BB}"/>
                    </a:ext>
                  </a:extLst>
                </p:cNvPr>
                <p:cNvSpPr>
                  <a:spLocks noChangeShapeType="1"/>
                </p:cNvSpPr>
                <p:nvPr/>
              </p:nvSpPr>
              <p:spPr bwMode="auto">
                <a:xfrm>
                  <a:off x="3160" y="2780"/>
                  <a:ext cx="58" cy="10"/>
                </a:xfrm>
                <a:prstGeom prst="line">
                  <a:avLst/>
                </a:prstGeom>
                <a:noFill/>
                <a:ln>
                  <a:noFill/>
                </a:ln>
                <a:extLst>
                  <a:ext uri="{909E8E84-426E-40dd-AFC4-6F175D3DCCD1}">
                    <a14:hiddenFill xmlns:a14="http://schemas.microsoft.com/office/drawing/2010/main" xmlns="" xmlns:lc="http://schemas.openxmlformats.org/drawingml/2006/lockedCanvas">
                      <a:noFill/>
                    </a14:hiddenFill>
                  </a:ext>
                  <a:ext uri="{91240B29-F687-4f45-9708-019B960494DF}">
                    <a14:hiddenLine xmlns:a14="http://schemas.microsoft.com/office/drawing/2010/main" xmlns="" xmlns:lc="http://schemas.openxmlformats.org/drawingml/2006/lockedCanvas" w="9525">
                      <a:solidFill>
                        <a:srgbClr val="000000"/>
                      </a:solidFill>
                      <a:round/>
                      <a:headEnd type="none" w="sm" len="sm"/>
                      <a:tailEnd type="none" w="sm" len="sm"/>
                    </a14:hiddenLine>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grpSp>
            <p:nvGrpSpPr>
              <p:cNvPr id="23" name="Group 22">
                <a:extLst>
                  <a:ext uri="{FF2B5EF4-FFF2-40B4-BE49-F238E27FC236}">
                    <a16:creationId xmlns:a16="http://schemas.microsoft.com/office/drawing/2014/main" id="{28D34DE5-00E9-545F-1CED-4FE7A45146BF}"/>
                  </a:ext>
                </a:extLst>
              </p:cNvPr>
              <p:cNvGrpSpPr>
                <a:grpSpLocks/>
              </p:cNvGrpSpPr>
              <p:nvPr/>
            </p:nvGrpSpPr>
            <p:grpSpPr bwMode="auto">
              <a:xfrm>
                <a:off x="2187" y="3433"/>
                <a:ext cx="496" cy="204"/>
                <a:chOff x="2187" y="3433"/>
                <a:chExt cx="496" cy="204"/>
              </a:xfrm>
            </p:grpSpPr>
            <p:sp>
              <p:nvSpPr>
                <p:cNvPr id="25" name="Freeform 53">
                  <a:extLst>
                    <a:ext uri="{FF2B5EF4-FFF2-40B4-BE49-F238E27FC236}">
                      <a16:creationId xmlns:a16="http://schemas.microsoft.com/office/drawing/2014/main" id="{31B38232-D4E1-E8C3-2D39-AFEC010F5552}"/>
                    </a:ext>
                  </a:extLst>
                </p:cNvPr>
                <p:cNvSpPr>
                  <a:spLocks/>
                </p:cNvSpPr>
                <p:nvPr/>
              </p:nvSpPr>
              <p:spPr bwMode="auto">
                <a:xfrm>
                  <a:off x="2188" y="3526"/>
                  <a:ext cx="368" cy="111"/>
                </a:xfrm>
                <a:custGeom>
                  <a:avLst/>
                  <a:gdLst>
                    <a:gd name="T0" fmla="*/ 0 w 368"/>
                    <a:gd name="T1" fmla="*/ 0 h 111"/>
                    <a:gd name="T2" fmla="*/ 367 w 368"/>
                    <a:gd name="T3" fmla="*/ 0 h 111"/>
                    <a:gd name="T4" fmla="*/ 367 w 368"/>
                    <a:gd name="T5" fmla="*/ 110 h 111"/>
                    <a:gd name="T6" fmla="*/ 0 w 368"/>
                    <a:gd name="T7" fmla="*/ 110 h 111"/>
                    <a:gd name="T8" fmla="*/ 0 w 368"/>
                    <a:gd name="T9" fmla="*/ 0 h 111"/>
                    <a:gd name="T10" fmla="*/ 0 60000 65536"/>
                    <a:gd name="T11" fmla="*/ 0 60000 65536"/>
                    <a:gd name="T12" fmla="*/ 0 60000 65536"/>
                    <a:gd name="T13" fmla="*/ 0 60000 65536"/>
                    <a:gd name="T14" fmla="*/ 0 60000 65536"/>
                    <a:gd name="T15" fmla="*/ 0 w 368"/>
                    <a:gd name="T16" fmla="*/ 0 h 111"/>
                    <a:gd name="T17" fmla="*/ 368 w 368"/>
                    <a:gd name="T18" fmla="*/ 111 h 111"/>
                  </a:gdLst>
                  <a:ahLst/>
                  <a:cxnLst>
                    <a:cxn ang="T10">
                      <a:pos x="T0" y="T1"/>
                    </a:cxn>
                    <a:cxn ang="T11">
                      <a:pos x="T2" y="T3"/>
                    </a:cxn>
                    <a:cxn ang="T12">
                      <a:pos x="T4" y="T5"/>
                    </a:cxn>
                    <a:cxn ang="T13">
                      <a:pos x="T6" y="T7"/>
                    </a:cxn>
                    <a:cxn ang="T14">
                      <a:pos x="T8" y="T9"/>
                    </a:cxn>
                  </a:cxnLst>
                  <a:rect l="T15" t="T16" r="T17" b="T18"/>
                  <a:pathLst>
                    <a:path w="368" h="111">
                      <a:moveTo>
                        <a:pt x="0" y="0"/>
                      </a:moveTo>
                      <a:lnTo>
                        <a:pt x="367" y="0"/>
                      </a:lnTo>
                      <a:lnTo>
                        <a:pt x="367" y="110"/>
                      </a:lnTo>
                      <a:lnTo>
                        <a:pt x="0" y="110"/>
                      </a:lnTo>
                      <a:lnTo>
                        <a:pt x="0" y="0"/>
                      </a:lnTo>
                    </a:path>
                  </a:pathLst>
                </a:custGeom>
                <a:solidFill>
                  <a:srgbClr val="FAFD00"/>
                </a:solidFill>
                <a:ln w="12700" cap="rnd">
                  <a:solidFill>
                    <a:srgbClr val="000000"/>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26" name="Freeform 54">
                  <a:extLst>
                    <a:ext uri="{FF2B5EF4-FFF2-40B4-BE49-F238E27FC236}">
                      <a16:creationId xmlns:a16="http://schemas.microsoft.com/office/drawing/2014/main" id="{6D0DFD2F-FC8A-98DD-CFB6-D270117165C7}"/>
                    </a:ext>
                  </a:extLst>
                </p:cNvPr>
                <p:cNvSpPr>
                  <a:spLocks/>
                </p:cNvSpPr>
                <p:nvPr/>
              </p:nvSpPr>
              <p:spPr bwMode="auto">
                <a:xfrm>
                  <a:off x="2202" y="3519"/>
                  <a:ext cx="366" cy="111"/>
                </a:xfrm>
                <a:custGeom>
                  <a:avLst/>
                  <a:gdLst>
                    <a:gd name="T0" fmla="*/ 0 w 366"/>
                    <a:gd name="T1" fmla="*/ 0 h 111"/>
                    <a:gd name="T2" fmla="*/ 365 w 366"/>
                    <a:gd name="T3" fmla="*/ 0 h 111"/>
                    <a:gd name="T4" fmla="*/ 365 w 366"/>
                    <a:gd name="T5" fmla="*/ 110 h 111"/>
                    <a:gd name="T6" fmla="*/ 0 60000 65536"/>
                    <a:gd name="T7" fmla="*/ 0 60000 65536"/>
                    <a:gd name="T8" fmla="*/ 0 60000 65536"/>
                    <a:gd name="T9" fmla="*/ 0 w 366"/>
                    <a:gd name="T10" fmla="*/ 0 h 111"/>
                    <a:gd name="T11" fmla="*/ 366 w 366"/>
                    <a:gd name="T12" fmla="*/ 111 h 111"/>
                  </a:gdLst>
                  <a:ahLst/>
                  <a:cxnLst>
                    <a:cxn ang="T6">
                      <a:pos x="T0" y="T1"/>
                    </a:cxn>
                    <a:cxn ang="T7">
                      <a:pos x="T2" y="T3"/>
                    </a:cxn>
                    <a:cxn ang="T8">
                      <a:pos x="T4" y="T5"/>
                    </a:cxn>
                  </a:cxnLst>
                  <a:rect l="T9" t="T10" r="T11" b="T12"/>
                  <a:pathLst>
                    <a:path w="366" h="111">
                      <a:moveTo>
                        <a:pt x="0" y="0"/>
                      </a:moveTo>
                      <a:lnTo>
                        <a:pt x="365" y="0"/>
                      </a:lnTo>
                      <a:lnTo>
                        <a:pt x="365" y="110"/>
                      </a:lnTo>
                    </a:path>
                  </a:pathLst>
                </a:custGeom>
                <a:solidFill>
                  <a:srgbClr val="FAFD00"/>
                </a:solidFill>
                <a:ln w="12700" cap="rnd">
                  <a:solidFill>
                    <a:srgbClr val="000000"/>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27" name="Freeform 55">
                  <a:extLst>
                    <a:ext uri="{FF2B5EF4-FFF2-40B4-BE49-F238E27FC236}">
                      <a16:creationId xmlns:a16="http://schemas.microsoft.com/office/drawing/2014/main" id="{D1FA6F41-9F17-D5D6-F09C-AA600D7EA5AA}"/>
                    </a:ext>
                  </a:extLst>
                </p:cNvPr>
                <p:cNvSpPr>
                  <a:spLocks/>
                </p:cNvSpPr>
                <p:nvPr/>
              </p:nvSpPr>
              <p:spPr bwMode="auto">
                <a:xfrm>
                  <a:off x="2208" y="3516"/>
                  <a:ext cx="367" cy="112"/>
                </a:xfrm>
                <a:custGeom>
                  <a:avLst/>
                  <a:gdLst>
                    <a:gd name="T0" fmla="*/ 0 w 367"/>
                    <a:gd name="T1" fmla="*/ 0 h 112"/>
                    <a:gd name="T2" fmla="*/ 366 w 367"/>
                    <a:gd name="T3" fmla="*/ 0 h 112"/>
                    <a:gd name="T4" fmla="*/ 366 w 367"/>
                    <a:gd name="T5" fmla="*/ 111 h 112"/>
                    <a:gd name="T6" fmla="*/ 0 60000 65536"/>
                    <a:gd name="T7" fmla="*/ 0 60000 65536"/>
                    <a:gd name="T8" fmla="*/ 0 60000 65536"/>
                    <a:gd name="T9" fmla="*/ 0 w 367"/>
                    <a:gd name="T10" fmla="*/ 0 h 112"/>
                    <a:gd name="T11" fmla="*/ 367 w 367"/>
                    <a:gd name="T12" fmla="*/ 112 h 112"/>
                  </a:gdLst>
                  <a:ahLst/>
                  <a:cxnLst>
                    <a:cxn ang="T6">
                      <a:pos x="T0" y="T1"/>
                    </a:cxn>
                    <a:cxn ang="T7">
                      <a:pos x="T2" y="T3"/>
                    </a:cxn>
                    <a:cxn ang="T8">
                      <a:pos x="T4" y="T5"/>
                    </a:cxn>
                  </a:cxnLst>
                  <a:rect l="T9" t="T10" r="T11" b="T12"/>
                  <a:pathLst>
                    <a:path w="367" h="112">
                      <a:moveTo>
                        <a:pt x="0" y="0"/>
                      </a:moveTo>
                      <a:lnTo>
                        <a:pt x="366" y="0"/>
                      </a:lnTo>
                      <a:lnTo>
                        <a:pt x="366" y="111"/>
                      </a:lnTo>
                    </a:path>
                  </a:pathLst>
                </a:custGeom>
                <a:solidFill>
                  <a:srgbClr val="FAFD00"/>
                </a:solidFill>
                <a:ln w="12700" cap="rnd">
                  <a:solidFill>
                    <a:srgbClr val="000000"/>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28" name="Freeform 56">
                  <a:extLst>
                    <a:ext uri="{FF2B5EF4-FFF2-40B4-BE49-F238E27FC236}">
                      <a16:creationId xmlns:a16="http://schemas.microsoft.com/office/drawing/2014/main" id="{621D9BA6-703D-FC78-38F4-B5F2DDBC7636}"/>
                    </a:ext>
                  </a:extLst>
                </p:cNvPr>
                <p:cNvSpPr>
                  <a:spLocks/>
                </p:cNvSpPr>
                <p:nvPr/>
              </p:nvSpPr>
              <p:spPr bwMode="auto">
                <a:xfrm>
                  <a:off x="2195" y="3532"/>
                  <a:ext cx="354" cy="100"/>
                </a:xfrm>
                <a:custGeom>
                  <a:avLst/>
                  <a:gdLst>
                    <a:gd name="T0" fmla="*/ 0 w 354"/>
                    <a:gd name="T1" fmla="*/ 0 h 100"/>
                    <a:gd name="T2" fmla="*/ 353 w 354"/>
                    <a:gd name="T3" fmla="*/ 0 h 100"/>
                    <a:gd name="T4" fmla="*/ 353 w 354"/>
                    <a:gd name="T5" fmla="*/ 99 h 100"/>
                    <a:gd name="T6" fmla="*/ 0 w 354"/>
                    <a:gd name="T7" fmla="*/ 99 h 100"/>
                    <a:gd name="T8" fmla="*/ 0 w 354"/>
                    <a:gd name="T9" fmla="*/ 0 h 100"/>
                    <a:gd name="T10" fmla="*/ 0 60000 65536"/>
                    <a:gd name="T11" fmla="*/ 0 60000 65536"/>
                    <a:gd name="T12" fmla="*/ 0 60000 65536"/>
                    <a:gd name="T13" fmla="*/ 0 60000 65536"/>
                    <a:gd name="T14" fmla="*/ 0 60000 65536"/>
                    <a:gd name="T15" fmla="*/ 0 w 354"/>
                    <a:gd name="T16" fmla="*/ 0 h 100"/>
                    <a:gd name="T17" fmla="*/ 354 w 354"/>
                    <a:gd name="T18" fmla="*/ 100 h 100"/>
                  </a:gdLst>
                  <a:ahLst/>
                  <a:cxnLst>
                    <a:cxn ang="T10">
                      <a:pos x="T0" y="T1"/>
                    </a:cxn>
                    <a:cxn ang="T11">
                      <a:pos x="T2" y="T3"/>
                    </a:cxn>
                    <a:cxn ang="T12">
                      <a:pos x="T4" y="T5"/>
                    </a:cxn>
                    <a:cxn ang="T13">
                      <a:pos x="T6" y="T7"/>
                    </a:cxn>
                    <a:cxn ang="T14">
                      <a:pos x="T8" y="T9"/>
                    </a:cxn>
                  </a:cxnLst>
                  <a:rect l="T15" t="T16" r="T17" b="T18"/>
                  <a:pathLst>
                    <a:path w="354" h="100">
                      <a:moveTo>
                        <a:pt x="0" y="0"/>
                      </a:moveTo>
                      <a:lnTo>
                        <a:pt x="353" y="0"/>
                      </a:lnTo>
                      <a:lnTo>
                        <a:pt x="353" y="99"/>
                      </a:lnTo>
                      <a:lnTo>
                        <a:pt x="0" y="99"/>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29" name="Freeform 57">
                  <a:extLst>
                    <a:ext uri="{FF2B5EF4-FFF2-40B4-BE49-F238E27FC236}">
                      <a16:creationId xmlns:a16="http://schemas.microsoft.com/office/drawing/2014/main" id="{DF12EA2E-4150-85A0-6A79-E6FE2EE2644D}"/>
                    </a:ext>
                  </a:extLst>
                </p:cNvPr>
                <p:cNvSpPr>
                  <a:spLocks/>
                </p:cNvSpPr>
                <p:nvPr/>
              </p:nvSpPr>
              <p:spPr bwMode="auto">
                <a:xfrm>
                  <a:off x="2204" y="3547"/>
                  <a:ext cx="276" cy="41"/>
                </a:xfrm>
                <a:custGeom>
                  <a:avLst/>
                  <a:gdLst>
                    <a:gd name="T0" fmla="*/ 0 w 276"/>
                    <a:gd name="T1" fmla="*/ 0 h 41"/>
                    <a:gd name="T2" fmla="*/ 275 w 276"/>
                    <a:gd name="T3" fmla="*/ 0 h 41"/>
                    <a:gd name="T4" fmla="*/ 275 w 276"/>
                    <a:gd name="T5" fmla="*/ 40 h 41"/>
                    <a:gd name="T6" fmla="*/ 0 w 276"/>
                    <a:gd name="T7" fmla="*/ 40 h 41"/>
                    <a:gd name="T8" fmla="*/ 0 w 276"/>
                    <a:gd name="T9" fmla="*/ 0 h 41"/>
                    <a:gd name="T10" fmla="*/ 0 60000 65536"/>
                    <a:gd name="T11" fmla="*/ 0 60000 65536"/>
                    <a:gd name="T12" fmla="*/ 0 60000 65536"/>
                    <a:gd name="T13" fmla="*/ 0 60000 65536"/>
                    <a:gd name="T14" fmla="*/ 0 60000 65536"/>
                    <a:gd name="T15" fmla="*/ 0 w 276"/>
                    <a:gd name="T16" fmla="*/ 0 h 41"/>
                    <a:gd name="T17" fmla="*/ 276 w 276"/>
                    <a:gd name="T18" fmla="*/ 41 h 41"/>
                  </a:gdLst>
                  <a:ahLst/>
                  <a:cxnLst>
                    <a:cxn ang="T10">
                      <a:pos x="T0" y="T1"/>
                    </a:cxn>
                    <a:cxn ang="T11">
                      <a:pos x="T2" y="T3"/>
                    </a:cxn>
                    <a:cxn ang="T12">
                      <a:pos x="T4" y="T5"/>
                    </a:cxn>
                    <a:cxn ang="T13">
                      <a:pos x="T6" y="T7"/>
                    </a:cxn>
                    <a:cxn ang="T14">
                      <a:pos x="T8" y="T9"/>
                    </a:cxn>
                  </a:cxnLst>
                  <a:rect l="T15" t="T16" r="T17" b="T18"/>
                  <a:pathLst>
                    <a:path w="276" h="41">
                      <a:moveTo>
                        <a:pt x="0" y="0"/>
                      </a:moveTo>
                      <a:lnTo>
                        <a:pt x="275" y="0"/>
                      </a:lnTo>
                      <a:lnTo>
                        <a:pt x="275" y="40"/>
                      </a:lnTo>
                      <a:lnTo>
                        <a:pt x="0" y="40"/>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0" name="Freeform 58">
                  <a:extLst>
                    <a:ext uri="{FF2B5EF4-FFF2-40B4-BE49-F238E27FC236}">
                      <a16:creationId xmlns:a16="http://schemas.microsoft.com/office/drawing/2014/main" id="{F73708B6-BC52-B939-46B7-E5AEFA70032B}"/>
                    </a:ext>
                  </a:extLst>
                </p:cNvPr>
                <p:cNvSpPr>
                  <a:spLocks/>
                </p:cNvSpPr>
                <p:nvPr/>
              </p:nvSpPr>
              <p:spPr bwMode="auto">
                <a:xfrm>
                  <a:off x="2235" y="3553"/>
                  <a:ext cx="225" cy="31"/>
                </a:xfrm>
                <a:custGeom>
                  <a:avLst/>
                  <a:gdLst>
                    <a:gd name="T0" fmla="*/ 0 w 225"/>
                    <a:gd name="T1" fmla="*/ 0 h 31"/>
                    <a:gd name="T2" fmla="*/ 224 w 225"/>
                    <a:gd name="T3" fmla="*/ 0 h 31"/>
                    <a:gd name="T4" fmla="*/ 224 w 225"/>
                    <a:gd name="T5" fmla="*/ 30 h 31"/>
                    <a:gd name="T6" fmla="*/ 0 w 225"/>
                    <a:gd name="T7" fmla="*/ 30 h 31"/>
                    <a:gd name="T8" fmla="*/ 0 w 225"/>
                    <a:gd name="T9" fmla="*/ 0 h 31"/>
                    <a:gd name="T10" fmla="*/ 0 60000 65536"/>
                    <a:gd name="T11" fmla="*/ 0 60000 65536"/>
                    <a:gd name="T12" fmla="*/ 0 60000 65536"/>
                    <a:gd name="T13" fmla="*/ 0 60000 65536"/>
                    <a:gd name="T14" fmla="*/ 0 60000 65536"/>
                    <a:gd name="T15" fmla="*/ 0 w 225"/>
                    <a:gd name="T16" fmla="*/ 0 h 31"/>
                    <a:gd name="T17" fmla="*/ 225 w 225"/>
                    <a:gd name="T18" fmla="*/ 31 h 31"/>
                  </a:gdLst>
                  <a:ahLst/>
                  <a:cxnLst>
                    <a:cxn ang="T10">
                      <a:pos x="T0" y="T1"/>
                    </a:cxn>
                    <a:cxn ang="T11">
                      <a:pos x="T2" y="T3"/>
                    </a:cxn>
                    <a:cxn ang="T12">
                      <a:pos x="T4" y="T5"/>
                    </a:cxn>
                    <a:cxn ang="T13">
                      <a:pos x="T6" y="T7"/>
                    </a:cxn>
                    <a:cxn ang="T14">
                      <a:pos x="T8" y="T9"/>
                    </a:cxn>
                  </a:cxnLst>
                  <a:rect l="T15" t="T16" r="T17" b="T18"/>
                  <a:pathLst>
                    <a:path w="225" h="31">
                      <a:moveTo>
                        <a:pt x="0" y="0"/>
                      </a:moveTo>
                      <a:lnTo>
                        <a:pt x="224" y="0"/>
                      </a:lnTo>
                      <a:lnTo>
                        <a:pt x="224" y="30"/>
                      </a:lnTo>
                      <a:lnTo>
                        <a:pt x="0" y="30"/>
                      </a:lnTo>
                      <a:lnTo>
                        <a:pt x="0" y="0"/>
                      </a:lnTo>
                    </a:path>
                  </a:pathLst>
                </a:custGeom>
                <a:solidFill>
                  <a:srgbClr val="51DC00"/>
                </a:solidFill>
                <a:ln>
                  <a:noFill/>
                </a:ln>
                <a:extLst>
                  <a:ext uri="{91240B29-F687-4f45-9708-019B960494DF}">
                    <a14:hiddenLine xmlns:a14="http://schemas.microsoft.com/office/drawing/2010/main" xmlns="" xmlns:lc="http://schemas.openxmlformats.org/drawingml/2006/lockedCanvas" w="9525" cap="rnd">
                      <a:solidFill>
                        <a:srgbClr val="000000"/>
                      </a:solidFill>
                      <a:round/>
                      <a:headEnd/>
                      <a:tailEnd/>
                    </a14:hiddenLine>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1" name="Freeform 59">
                  <a:extLst>
                    <a:ext uri="{FF2B5EF4-FFF2-40B4-BE49-F238E27FC236}">
                      <a16:creationId xmlns:a16="http://schemas.microsoft.com/office/drawing/2014/main" id="{03603846-92D1-9BCA-9A07-18AB5F8286CA}"/>
                    </a:ext>
                  </a:extLst>
                </p:cNvPr>
                <p:cNvSpPr>
                  <a:spLocks/>
                </p:cNvSpPr>
                <p:nvPr/>
              </p:nvSpPr>
              <p:spPr bwMode="auto">
                <a:xfrm>
                  <a:off x="2486" y="3607"/>
                  <a:ext cx="56" cy="19"/>
                </a:xfrm>
                <a:custGeom>
                  <a:avLst/>
                  <a:gdLst>
                    <a:gd name="T0" fmla="*/ 0 w 56"/>
                    <a:gd name="T1" fmla="*/ 0 h 19"/>
                    <a:gd name="T2" fmla="*/ 55 w 56"/>
                    <a:gd name="T3" fmla="*/ 0 h 19"/>
                    <a:gd name="T4" fmla="*/ 55 w 56"/>
                    <a:gd name="T5" fmla="*/ 18 h 19"/>
                    <a:gd name="T6" fmla="*/ 0 w 56"/>
                    <a:gd name="T7" fmla="*/ 18 h 19"/>
                    <a:gd name="T8" fmla="*/ 0 w 56"/>
                    <a:gd name="T9" fmla="*/ 0 h 19"/>
                    <a:gd name="T10" fmla="*/ 0 60000 65536"/>
                    <a:gd name="T11" fmla="*/ 0 60000 65536"/>
                    <a:gd name="T12" fmla="*/ 0 60000 65536"/>
                    <a:gd name="T13" fmla="*/ 0 60000 65536"/>
                    <a:gd name="T14" fmla="*/ 0 60000 65536"/>
                    <a:gd name="T15" fmla="*/ 0 w 56"/>
                    <a:gd name="T16" fmla="*/ 0 h 19"/>
                    <a:gd name="T17" fmla="*/ 56 w 56"/>
                    <a:gd name="T18" fmla="*/ 19 h 19"/>
                  </a:gdLst>
                  <a:ahLst/>
                  <a:cxnLst>
                    <a:cxn ang="T10">
                      <a:pos x="T0" y="T1"/>
                    </a:cxn>
                    <a:cxn ang="T11">
                      <a:pos x="T2" y="T3"/>
                    </a:cxn>
                    <a:cxn ang="T12">
                      <a:pos x="T4" y="T5"/>
                    </a:cxn>
                    <a:cxn ang="T13">
                      <a:pos x="T6" y="T7"/>
                    </a:cxn>
                    <a:cxn ang="T14">
                      <a:pos x="T8" y="T9"/>
                    </a:cxn>
                  </a:cxnLst>
                  <a:rect l="T15" t="T16" r="T17" b="T18"/>
                  <a:pathLst>
                    <a:path w="56" h="19">
                      <a:moveTo>
                        <a:pt x="0" y="0"/>
                      </a:moveTo>
                      <a:lnTo>
                        <a:pt x="55" y="0"/>
                      </a:lnTo>
                      <a:lnTo>
                        <a:pt x="55" y="18"/>
                      </a:lnTo>
                      <a:lnTo>
                        <a:pt x="0" y="18"/>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2" name="Freeform 60">
                  <a:extLst>
                    <a:ext uri="{FF2B5EF4-FFF2-40B4-BE49-F238E27FC236}">
                      <a16:creationId xmlns:a16="http://schemas.microsoft.com/office/drawing/2014/main" id="{C238E047-50C3-9D8A-1524-A41A90CF7B22}"/>
                    </a:ext>
                  </a:extLst>
                </p:cNvPr>
                <p:cNvSpPr>
                  <a:spLocks/>
                </p:cNvSpPr>
                <p:nvPr/>
              </p:nvSpPr>
              <p:spPr bwMode="auto">
                <a:xfrm>
                  <a:off x="2507" y="3539"/>
                  <a:ext cx="26" cy="17"/>
                </a:xfrm>
                <a:custGeom>
                  <a:avLst/>
                  <a:gdLst>
                    <a:gd name="T0" fmla="*/ 0 w 26"/>
                    <a:gd name="T1" fmla="*/ 0 h 17"/>
                    <a:gd name="T2" fmla="*/ 25 w 26"/>
                    <a:gd name="T3" fmla="*/ 0 h 17"/>
                    <a:gd name="T4" fmla="*/ 25 w 26"/>
                    <a:gd name="T5" fmla="*/ 16 h 17"/>
                    <a:gd name="T6" fmla="*/ 0 w 26"/>
                    <a:gd name="T7" fmla="*/ 16 h 17"/>
                    <a:gd name="T8" fmla="*/ 0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0" y="0"/>
                      </a:moveTo>
                      <a:lnTo>
                        <a:pt x="25" y="0"/>
                      </a:lnTo>
                      <a:lnTo>
                        <a:pt x="25"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3" name="Freeform 61">
                  <a:extLst>
                    <a:ext uri="{FF2B5EF4-FFF2-40B4-BE49-F238E27FC236}">
                      <a16:creationId xmlns:a16="http://schemas.microsoft.com/office/drawing/2014/main" id="{C230F4D3-AAE6-B670-DADF-DDCD5F89EC57}"/>
                    </a:ext>
                  </a:extLst>
                </p:cNvPr>
                <p:cNvSpPr>
                  <a:spLocks/>
                </p:cNvSpPr>
                <p:nvPr/>
              </p:nvSpPr>
              <p:spPr bwMode="auto">
                <a:xfrm>
                  <a:off x="2507" y="3553"/>
                  <a:ext cx="26" cy="17"/>
                </a:xfrm>
                <a:custGeom>
                  <a:avLst/>
                  <a:gdLst>
                    <a:gd name="T0" fmla="*/ 0 w 26"/>
                    <a:gd name="T1" fmla="*/ 0 h 17"/>
                    <a:gd name="T2" fmla="*/ 25 w 26"/>
                    <a:gd name="T3" fmla="*/ 0 h 17"/>
                    <a:gd name="T4" fmla="*/ 25 w 26"/>
                    <a:gd name="T5" fmla="*/ 16 h 17"/>
                    <a:gd name="T6" fmla="*/ 0 w 26"/>
                    <a:gd name="T7" fmla="*/ 16 h 17"/>
                    <a:gd name="T8" fmla="*/ 0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0" y="0"/>
                      </a:moveTo>
                      <a:lnTo>
                        <a:pt x="25" y="0"/>
                      </a:lnTo>
                      <a:lnTo>
                        <a:pt x="25"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4" name="Freeform 62">
                  <a:extLst>
                    <a:ext uri="{FF2B5EF4-FFF2-40B4-BE49-F238E27FC236}">
                      <a16:creationId xmlns:a16="http://schemas.microsoft.com/office/drawing/2014/main" id="{699C0A27-1B79-04C0-B846-7C33A3CB3770}"/>
                    </a:ext>
                  </a:extLst>
                </p:cNvPr>
                <p:cNvSpPr>
                  <a:spLocks/>
                </p:cNvSpPr>
                <p:nvPr/>
              </p:nvSpPr>
              <p:spPr bwMode="auto">
                <a:xfrm>
                  <a:off x="2507" y="3570"/>
                  <a:ext cx="26" cy="17"/>
                </a:xfrm>
                <a:custGeom>
                  <a:avLst/>
                  <a:gdLst>
                    <a:gd name="T0" fmla="*/ 0 w 26"/>
                    <a:gd name="T1" fmla="*/ 0 h 17"/>
                    <a:gd name="T2" fmla="*/ 25 w 26"/>
                    <a:gd name="T3" fmla="*/ 0 h 17"/>
                    <a:gd name="T4" fmla="*/ 25 w 26"/>
                    <a:gd name="T5" fmla="*/ 16 h 17"/>
                    <a:gd name="T6" fmla="*/ 0 w 26"/>
                    <a:gd name="T7" fmla="*/ 16 h 17"/>
                    <a:gd name="T8" fmla="*/ 0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0" y="0"/>
                      </a:moveTo>
                      <a:lnTo>
                        <a:pt x="25" y="0"/>
                      </a:lnTo>
                      <a:lnTo>
                        <a:pt x="25"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5" name="Freeform 63">
                  <a:extLst>
                    <a:ext uri="{FF2B5EF4-FFF2-40B4-BE49-F238E27FC236}">
                      <a16:creationId xmlns:a16="http://schemas.microsoft.com/office/drawing/2014/main" id="{F89D511F-60D2-C141-4A32-B2B86E52C7E9}"/>
                    </a:ext>
                  </a:extLst>
                </p:cNvPr>
                <p:cNvSpPr>
                  <a:spLocks/>
                </p:cNvSpPr>
                <p:nvPr/>
              </p:nvSpPr>
              <p:spPr bwMode="auto">
                <a:xfrm>
                  <a:off x="2507" y="3610"/>
                  <a:ext cx="26" cy="17"/>
                </a:xfrm>
                <a:custGeom>
                  <a:avLst/>
                  <a:gdLst>
                    <a:gd name="T0" fmla="*/ 0 w 26"/>
                    <a:gd name="T1" fmla="*/ 0 h 17"/>
                    <a:gd name="T2" fmla="*/ 25 w 26"/>
                    <a:gd name="T3" fmla="*/ 0 h 17"/>
                    <a:gd name="T4" fmla="*/ 25 w 26"/>
                    <a:gd name="T5" fmla="*/ 16 h 17"/>
                    <a:gd name="T6" fmla="*/ 0 w 26"/>
                    <a:gd name="T7" fmla="*/ 16 h 17"/>
                    <a:gd name="T8" fmla="*/ 0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0" y="0"/>
                      </a:moveTo>
                      <a:lnTo>
                        <a:pt x="25" y="0"/>
                      </a:lnTo>
                      <a:lnTo>
                        <a:pt x="25"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6" name="Freeform 64">
                  <a:extLst>
                    <a:ext uri="{FF2B5EF4-FFF2-40B4-BE49-F238E27FC236}">
                      <a16:creationId xmlns:a16="http://schemas.microsoft.com/office/drawing/2014/main" id="{15C1C5BD-2652-62AD-FC70-33FAAB9DF827}"/>
                    </a:ext>
                  </a:extLst>
                </p:cNvPr>
                <p:cNvSpPr>
                  <a:spLocks/>
                </p:cNvSpPr>
                <p:nvPr/>
              </p:nvSpPr>
              <p:spPr bwMode="auto">
                <a:xfrm>
                  <a:off x="2507" y="3587"/>
                  <a:ext cx="26" cy="17"/>
                </a:xfrm>
                <a:custGeom>
                  <a:avLst/>
                  <a:gdLst>
                    <a:gd name="T0" fmla="*/ 0 w 26"/>
                    <a:gd name="T1" fmla="*/ 0 h 17"/>
                    <a:gd name="T2" fmla="*/ 25 w 26"/>
                    <a:gd name="T3" fmla="*/ 0 h 17"/>
                    <a:gd name="T4" fmla="*/ 25 w 26"/>
                    <a:gd name="T5" fmla="*/ 16 h 17"/>
                    <a:gd name="T6" fmla="*/ 0 w 26"/>
                    <a:gd name="T7" fmla="*/ 16 h 17"/>
                    <a:gd name="T8" fmla="*/ 0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0" y="0"/>
                      </a:moveTo>
                      <a:lnTo>
                        <a:pt x="25" y="0"/>
                      </a:lnTo>
                      <a:lnTo>
                        <a:pt x="25"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7" name="Freeform 65">
                  <a:extLst>
                    <a:ext uri="{FF2B5EF4-FFF2-40B4-BE49-F238E27FC236}">
                      <a16:creationId xmlns:a16="http://schemas.microsoft.com/office/drawing/2014/main" id="{AC7F50A2-345A-FD0A-F7E6-657EA6331BF9}"/>
                    </a:ext>
                  </a:extLst>
                </p:cNvPr>
                <p:cNvSpPr>
                  <a:spLocks/>
                </p:cNvSpPr>
                <p:nvPr/>
              </p:nvSpPr>
              <p:spPr bwMode="auto">
                <a:xfrm>
                  <a:off x="2237" y="3593"/>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8" name="Freeform 66">
                  <a:extLst>
                    <a:ext uri="{FF2B5EF4-FFF2-40B4-BE49-F238E27FC236}">
                      <a16:creationId xmlns:a16="http://schemas.microsoft.com/office/drawing/2014/main" id="{287E623A-ACB6-27D6-CB7A-D2CC28D27C21}"/>
                    </a:ext>
                  </a:extLst>
                </p:cNvPr>
                <p:cNvSpPr>
                  <a:spLocks/>
                </p:cNvSpPr>
                <p:nvPr/>
              </p:nvSpPr>
              <p:spPr bwMode="auto">
                <a:xfrm>
                  <a:off x="2237" y="3606"/>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39" name="Freeform 67">
                  <a:extLst>
                    <a:ext uri="{FF2B5EF4-FFF2-40B4-BE49-F238E27FC236}">
                      <a16:creationId xmlns:a16="http://schemas.microsoft.com/office/drawing/2014/main" id="{E8F78637-9819-B9B1-B75D-583CC03A0535}"/>
                    </a:ext>
                  </a:extLst>
                </p:cNvPr>
                <p:cNvSpPr>
                  <a:spLocks/>
                </p:cNvSpPr>
                <p:nvPr/>
              </p:nvSpPr>
              <p:spPr bwMode="auto">
                <a:xfrm>
                  <a:off x="2237" y="3618"/>
                  <a:ext cx="25" cy="17"/>
                </a:xfrm>
                <a:custGeom>
                  <a:avLst/>
                  <a:gdLst>
                    <a:gd name="T0" fmla="*/ 0 w 25"/>
                    <a:gd name="T1" fmla="*/ 0 h 17"/>
                    <a:gd name="T2" fmla="*/ 24 w 25"/>
                    <a:gd name="T3" fmla="*/ 0 h 17"/>
                    <a:gd name="T4" fmla="*/ 24 w 25"/>
                    <a:gd name="T5" fmla="*/ 16 h 17"/>
                    <a:gd name="T6" fmla="*/ 0 w 25"/>
                    <a:gd name="T7" fmla="*/ 16 h 17"/>
                    <a:gd name="T8" fmla="*/ 0 w 25"/>
                    <a:gd name="T9" fmla="*/ 0 h 17"/>
                    <a:gd name="T10" fmla="*/ 0 60000 65536"/>
                    <a:gd name="T11" fmla="*/ 0 60000 65536"/>
                    <a:gd name="T12" fmla="*/ 0 60000 65536"/>
                    <a:gd name="T13" fmla="*/ 0 60000 65536"/>
                    <a:gd name="T14" fmla="*/ 0 60000 65536"/>
                    <a:gd name="T15" fmla="*/ 0 w 25"/>
                    <a:gd name="T16" fmla="*/ 0 h 17"/>
                    <a:gd name="T17" fmla="*/ 25 w 25"/>
                    <a:gd name="T18" fmla="*/ 17 h 17"/>
                  </a:gdLst>
                  <a:ahLst/>
                  <a:cxnLst>
                    <a:cxn ang="T10">
                      <a:pos x="T0" y="T1"/>
                    </a:cxn>
                    <a:cxn ang="T11">
                      <a:pos x="T2" y="T3"/>
                    </a:cxn>
                    <a:cxn ang="T12">
                      <a:pos x="T4" y="T5"/>
                    </a:cxn>
                    <a:cxn ang="T13">
                      <a:pos x="T6" y="T7"/>
                    </a:cxn>
                    <a:cxn ang="T14">
                      <a:pos x="T8" y="T9"/>
                    </a:cxn>
                  </a:cxnLst>
                  <a:rect l="T15" t="T16" r="T17" b="T18"/>
                  <a:pathLst>
                    <a:path w="25" h="17">
                      <a:moveTo>
                        <a:pt x="0" y="0"/>
                      </a:moveTo>
                      <a:lnTo>
                        <a:pt x="24" y="0"/>
                      </a:lnTo>
                      <a:lnTo>
                        <a:pt x="24"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0" name="Freeform 68">
                  <a:extLst>
                    <a:ext uri="{FF2B5EF4-FFF2-40B4-BE49-F238E27FC236}">
                      <a16:creationId xmlns:a16="http://schemas.microsoft.com/office/drawing/2014/main" id="{A0309D64-A305-9DC5-6D15-E75E73D05E1F}"/>
                    </a:ext>
                  </a:extLst>
                </p:cNvPr>
                <p:cNvSpPr>
                  <a:spLocks/>
                </p:cNvSpPr>
                <p:nvPr/>
              </p:nvSpPr>
              <p:spPr bwMode="auto">
                <a:xfrm>
                  <a:off x="2265" y="3594"/>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1" name="Freeform 69">
                  <a:extLst>
                    <a:ext uri="{FF2B5EF4-FFF2-40B4-BE49-F238E27FC236}">
                      <a16:creationId xmlns:a16="http://schemas.microsoft.com/office/drawing/2014/main" id="{D0DD5C87-310E-9F7F-25E1-930B6929A4BB}"/>
                    </a:ext>
                  </a:extLst>
                </p:cNvPr>
                <p:cNvSpPr>
                  <a:spLocks/>
                </p:cNvSpPr>
                <p:nvPr/>
              </p:nvSpPr>
              <p:spPr bwMode="auto">
                <a:xfrm>
                  <a:off x="2265" y="3606"/>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2" name="Freeform 70">
                  <a:extLst>
                    <a:ext uri="{FF2B5EF4-FFF2-40B4-BE49-F238E27FC236}">
                      <a16:creationId xmlns:a16="http://schemas.microsoft.com/office/drawing/2014/main" id="{47181093-F4FB-5BBD-865E-93B8E7154824}"/>
                    </a:ext>
                  </a:extLst>
                </p:cNvPr>
                <p:cNvSpPr>
                  <a:spLocks/>
                </p:cNvSpPr>
                <p:nvPr/>
              </p:nvSpPr>
              <p:spPr bwMode="auto">
                <a:xfrm>
                  <a:off x="2265" y="3619"/>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3" name="Freeform 71">
                  <a:extLst>
                    <a:ext uri="{FF2B5EF4-FFF2-40B4-BE49-F238E27FC236}">
                      <a16:creationId xmlns:a16="http://schemas.microsoft.com/office/drawing/2014/main" id="{37A77B7E-31CA-81BA-CA02-039BEB0781A7}"/>
                    </a:ext>
                  </a:extLst>
                </p:cNvPr>
                <p:cNvSpPr>
                  <a:spLocks/>
                </p:cNvSpPr>
                <p:nvPr/>
              </p:nvSpPr>
              <p:spPr bwMode="auto">
                <a:xfrm>
                  <a:off x="2292" y="3594"/>
                  <a:ext cx="25" cy="17"/>
                </a:xfrm>
                <a:custGeom>
                  <a:avLst/>
                  <a:gdLst>
                    <a:gd name="T0" fmla="*/ 0 w 25"/>
                    <a:gd name="T1" fmla="*/ 0 h 17"/>
                    <a:gd name="T2" fmla="*/ 24 w 25"/>
                    <a:gd name="T3" fmla="*/ 0 h 17"/>
                    <a:gd name="T4" fmla="*/ 24 w 25"/>
                    <a:gd name="T5" fmla="*/ 16 h 17"/>
                    <a:gd name="T6" fmla="*/ 0 w 25"/>
                    <a:gd name="T7" fmla="*/ 16 h 17"/>
                    <a:gd name="T8" fmla="*/ 0 w 25"/>
                    <a:gd name="T9" fmla="*/ 0 h 17"/>
                    <a:gd name="T10" fmla="*/ 0 60000 65536"/>
                    <a:gd name="T11" fmla="*/ 0 60000 65536"/>
                    <a:gd name="T12" fmla="*/ 0 60000 65536"/>
                    <a:gd name="T13" fmla="*/ 0 60000 65536"/>
                    <a:gd name="T14" fmla="*/ 0 60000 65536"/>
                    <a:gd name="T15" fmla="*/ 0 w 25"/>
                    <a:gd name="T16" fmla="*/ 0 h 17"/>
                    <a:gd name="T17" fmla="*/ 25 w 25"/>
                    <a:gd name="T18" fmla="*/ 17 h 17"/>
                  </a:gdLst>
                  <a:ahLst/>
                  <a:cxnLst>
                    <a:cxn ang="T10">
                      <a:pos x="T0" y="T1"/>
                    </a:cxn>
                    <a:cxn ang="T11">
                      <a:pos x="T2" y="T3"/>
                    </a:cxn>
                    <a:cxn ang="T12">
                      <a:pos x="T4" y="T5"/>
                    </a:cxn>
                    <a:cxn ang="T13">
                      <a:pos x="T6" y="T7"/>
                    </a:cxn>
                    <a:cxn ang="T14">
                      <a:pos x="T8" y="T9"/>
                    </a:cxn>
                  </a:cxnLst>
                  <a:rect l="T15" t="T16" r="T17" b="T18"/>
                  <a:pathLst>
                    <a:path w="25" h="17">
                      <a:moveTo>
                        <a:pt x="0" y="0"/>
                      </a:moveTo>
                      <a:lnTo>
                        <a:pt x="24" y="0"/>
                      </a:lnTo>
                      <a:lnTo>
                        <a:pt x="24"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4" name="Freeform 72">
                  <a:extLst>
                    <a:ext uri="{FF2B5EF4-FFF2-40B4-BE49-F238E27FC236}">
                      <a16:creationId xmlns:a16="http://schemas.microsoft.com/office/drawing/2014/main" id="{9115571E-B045-6AD1-0357-1162C20D155B}"/>
                    </a:ext>
                  </a:extLst>
                </p:cNvPr>
                <p:cNvSpPr>
                  <a:spLocks/>
                </p:cNvSpPr>
                <p:nvPr/>
              </p:nvSpPr>
              <p:spPr bwMode="auto">
                <a:xfrm>
                  <a:off x="2292" y="3606"/>
                  <a:ext cx="25" cy="17"/>
                </a:xfrm>
                <a:custGeom>
                  <a:avLst/>
                  <a:gdLst>
                    <a:gd name="T0" fmla="*/ 0 w 25"/>
                    <a:gd name="T1" fmla="*/ 0 h 17"/>
                    <a:gd name="T2" fmla="*/ 24 w 25"/>
                    <a:gd name="T3" fmla="*/ 0 h 17"/>
                    <a:gd name="T4" fmla="*/ 24 w 25"/>
                    <a:gd name="T5" fmla="*/ 16 h 17"/>
                    <a:gd name="T6" fmla="*/ 0 w 25"/>
                    <a:gd name="T7" fmla="*/ 16 h 17"/>
                    <a:gd name="T8" fmla="*/ 0 w 25"/>
                    <a:gd name="T9" fmla="*/ 0 h 17"/>
                    <a:gd name="T10" fmla="*/ 0 60000 65536"/>
                    <a:gd name="T11" fmla="*/ 0 60000 65536"/>
                    <a:gd name="T12" fmla="*/ 0 60000 65536"/>
                    <a:gd name="T13" fmla="*/ 0 60000 65536"/>
                    <a:gd name="T14" fmla="*/ 0 60000 65536"/>
                    <a:gd name="T15" fmla="*/ 0 w 25"/>
                    <a:gd name="T16" fmla="*/ 0 h 17"/>
                    <a:gd name="T17" fmla="*/ 25 w 25"/>
                    <a:gd name="T18" fmla="*/ 17 h 17"/>
                  </a:gdLst>
                  <a:ahLst/>
                  <a:cxnLst>
                    <a:cxn ang="T10">
                      <a:pos x="T0" y="T1"/>
                    </a:cxn>
                    <a:cxn ang="T11">
                      <a:pos x="T2" y="T3"/>
                    </a:cxn>
                    <a:cxn ang="T12">
                      <a:pos x="T4" y="T5"/>
                    </a:cxn>
                    <a:cxn ang="T13">
                      <a:pos x="T6" y="T7"/>
                    </a:cxn>
                    <a:cxn ang="T14">
                      <a:pos x="T8" y="T9"/>
                    </a:cxn>
                  </a:cxnLst>
                  <a:rect l="T15" t="T16" r="T17" b="T18"/>
                  <a:pathLst>
                    <a:path w="25" h="17">
                      <a:moveTo>
                        <a:pt x="0" y="0"/>
                      </a:moveTo>
                      <a:lnTo>
                        <a:pt x="24" y="0"/>
                      </a:lnTo>
                      <a:lnTo>
                        <a:pt x="24"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5" name="Freeform 73">
                  <a:extLst>
                    <a:ext uri="{FF2B5EF4-FFF2-40B4-BE49-F238E27FC236}">
                      <a16:creationId xmlns:a16="http://schemas.microsoft.com/office/drawing/2014/main" id="{AA3AEC37-55C5-8C9E-7E7D-5973CFA897C5}"/>
                    </a:ext>
                  </a:extLst>
                </p:cNvPr>
                <p:cNvSpPr>
                  <a:spLocks/>
                </p:cNvSpPr>
                <p:nvPr/>
              </p:nvSpPr>
              <p:spPr bwMode="auto">
                <a:xfrm>
                  <a:off x="2293" y="3619"/>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6" name="Freeform 74">
                  <a:extLst>
                    <a:ext uri="{FF2B5EF4-FFF2-40B4-BE49-F238E27FC236}">
                      <a16:creationId xmlns:a16="http://schemas.microsoft.com/office/drawing/2014/main" id="{25333F09-2507-CCD3-8028-48B8254E7DA4}"/>
                    </a:ext>
                  </a:extLst>
                </p:cNvPr>
                <p:cNvSpPr>
                  <a:spLocks/>
                </p:cNvSpPr>
                <p:nvPr/>
              </p:nvSpPr>
              <p:spPr bwMode="auto">
                <a:xfrm>
                  <a:off x="2320" y="3619"/>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7" name="Freeform 75">
                  <a:extLst>
                    <a:ext uri="{FF2B5EF4-FFF2-40B4-BE49-F238E27FC236}">
                      <a16:creationId xmlns:a16="http://schemas.microsoft.com/office/drawing/2014/main" id="{1A5ED209-0777-E827-2B22-77A1A9F450D2}"/>
                    </a:ext>
                  </a:extLst>
                </p:cNvPr>
                <p:cNvSpPr>
                  <a:spLocks/>
                </p:cNvSpPr>
                <p:nvPr/>
              </p:nvSpPr>
              <p:spPr bwMode="auto">
                <a:xfrm>
                  <a:off x="2333" y="3607"/>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8" name="Freeform 76">
                  <a:extLst>
                    <a:ext uri="{FF2B5EF4-FFF2-40B4-BE49-F238E27FC236}">
                      <a16:creationId xmlns:a16="http://schemas.microsoft.com/office/drawing/2014/main" id="{5E465C1C-C86A-6765-1AF9-0E5EE0917749}"/>
                    </a:ext>
                  </a:extLst>
                </p:cNvPr>
                <p:cNvSpPr>
                  <a:spLocks/>
                </p:cNvSpPr>
                <p:nvPr/>
              </p:nvSpPr>
              <p:spPr bwMode="auto">
                <a:xfrm>
                  <a:off x="2333" y="3594"/>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49" name="Freeform 77">
                  <a:extLst>
                    <a:ext uri="{FF2B5EF4-FFF2-40B4-BE49-F238E27FC236}">
                      <a16:creationId xmlns:a16="http://schemas.microsoft.com/office/drawing/2014/main" id="{BF21EE4A-E290-B657-9F55-C21CDBF6D29C}"/>
                    </a:ext>
                  </a:extLst>
                </p:cNvPr>
                <p:cNvSpPr>
                  <a:spLocks/>
                </p:cNvSpPr>
                <p:nvPr/>
              </p:nvSpPr>
              <p:spPr bwMode="auto">
                <a:xfrm>
                  <a:off x="2361" y="3594"/>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0" name="Freeform 78">
                  <a:extLst>
                    <a:ext uri="{FF2B5EF4-FFF2-40B4-BE49-F238E27FC236}">
                      <a16:creationId xmlns:a16="http://schemas.microsoft.com/office/drawing/2014/main" id="{0D9528F5-A786-8E43-54C9-47170284D102}"/>
                    </a:ext>
                  </a:extLst>
                </p:cNvPr>
                <p:cNvSpPr>
                  <a:spLocks/>
                </p:cNvSpPr>
                <p:nvPr/>
              </p:nvSpPr>
              <p:spPr bwMode="auto">
                <a:xfrm>
                  <a:off x="2404" y="3594"/>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1" name="Freeform 79">
                  <a:extLst>
                    <a:ext uri="{FF2B5EF4-FFF2-40B4-BE49-F238E27FC236}">
                      <a16:creationId xmlns:a16="http://schemas.microsoft.com/office/drawing/2014/main" id="{77C8D651-9FD3-A230-332E-CEABEA8FD820}"/>
                    </a:ext>
                  </a:extLst>
                </p:cNvPr>
                <p:cNvSpPr>
                  <a:spLocks/>
                </p:cNvSpPr>
                <p:nvPr/>
              </p:nvSpPr>
              <p:spPr bwMode="auto">
                <a:xfrm>
                  <a:off x="2404" y="3607"/>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2" name="Freeform 80">
                  <a:extLst>
                    <a:ext uri="{FF2B5EF4-FFF2-40B4-BE49-F238E27FC236}">
                      <a16:creationId xmlns:a16="http://schemas.microsoft.com/office/drawing/2014/main" id="{D090FD51-D8FE-8EF2-12FF-DDC135DBFCE4}"/>
                    </a:ext>
                  </a:extLst>
                </p:cNvPr>
                <p:cNvSpPr>
                  <a:spLocks/>
                </p:cNvSpPr>
                <p:nvPr/>
              </p:nvSpPr>
              <p:spPr bwMode="auto">
                <a:xfrm>
                  <a:off x="2404" y="3619"/>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3" name="Freeform 81">
                  <a:extLst>
                    <a:ext uri="{FF2B5EF4-FFF2-40B4-BE49-F238E27FC236}">
                      <a16:creationId xmlns:a16="http://schemas.microsoft.com/office/drawing/2014/main" id="{737B1E76-2C75-10EA-BEAB-9716C5E1FE02}"/>
                    </a:ext>
                  </a:extLst>
                </p:cNvPr>
                <p:cNvSpPr>
                  <a:spLocks/>
                </p:cNvSpPr>
                <p:nvPr/>
              </p:nvSpPr>
              <p:spPr bwMode="auto">
                <a:xfrm>
                  <a:off x="2431" y="3594"/>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4" name="Freeform 82">
                  <a:extLst>
                    <a:ext uri="{FF2B5EF4-FFF2-40B4-BE49-F238E27FC236}">
                      <a16:creationId xmlns:a16="http://schemas.microsoft.com/office/drawing/2014/main" id="{F0D25BD1-5196-6219-410C-949AB11E813B}"/>
                    </a:ext>
                  </a:extLst>
                </p:cNvPr>
                <p:cNvSpPr>
                  <a:spLocks/>
                </p:cNvSpPr>
                <p:nvPr/>
              </p:nvSpPr>
              <p:spPr bwMode="auto">
                <a:xfrm>
                  <a:off x="2431" y="3607"/>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5" name="Freeform 83">
                  <a:extLst>
                    <a:ext uri="{FF2B5EF4-FFF2-40B4-BE49-F238E27FC236}">
                      <a16:creationId xmlns:a16="http://schemas.microsoft.com/office/drawing/2014/main" id="{9F35D954-3BB6-5353-34F2-0ED46636EE45}"/>
                    </a:ext>
                  </a:extLst>
                </p:cNvPr>
                <p:cNvSpPr>
                  <a:spLocks/>
                </p:cNvSpPr>
                <p:nvPr/>
              </p:nvSpPr>
              <p:spPr bwMode="auto">
                <a:xfrm>
                  <a:off x="2431" y="3619"/>
                  <a:ext cx="24" cy="17"/>
                </a:xfrm>
                <a:custGeom>
                  <a:avLst/>
                  <a:gdLst>
                    <a:gd name="T0" fmla="*/ 0 w 24"/>
                    <a:gd name="T1" fmla="*/ 0 h 17"/>
                    <a:gd name="T2" fmla="*/ 23 w 24"/>
                    <a:gd name="T3" fmla="*/ 0 h 17"/>
                    <a:gd name="T4" fmla="*/ 23 w 24"/>
                    <a:gd name="T5" fmla="*/ 16 h 17"/>
                    <a:gd name="T6" fmla="*/ 0 w 24"/>
                    <a:gd name="T7" fmla="*/ 16 h 17"/>
                    <a:gd name="T8" fmla="*/ 0 w 24"/>
                    <a:gd name="T9" fmla="*/ 0 h 17"/>
                    <a:gd name="T10" fmla="*/ 0 60000 65536"/>
                    <a:gd name="T11" fmla="*/ 0 60000 65536"/>
                    <a:gd name="T12" fmla="*/ 0 60000 65536"/>
                    <a:gd name="T13" fmla="*/ 0 60000 65536"/>
                    <a:gd name="T14" fmla="*/ 0 60000 65536"/>
                    <a:gd name="T15" fmla="*/ 0 w 24"/>
                    <a:gd name="T16" fmla="*/ 0 h 17"/>
                    <a:gd name="T17" fmla="*/ 24 w 24"/>
                    <a:gd name="T18" fmla="*/ 17 h 17"/>
                  </a:gdLst>
                  <a:ahLst/>
                  <a:cxnLst>
                    <a:cxn ang="T10">
                      <a:pos x="T0" y="T1"/>
                    </a:cxn>
                    <a:cxn ang="T11">
                      <a:pos x="T2" y="T3"/>
                    </a:cxn>
                    <a:cxn ang="T12">
                      <a:pos x="T4" y="T5"/>
                    </a:cxn>
                    <a:cxn ang="T13">
                      <a:pos x="T6" y="T7"/>
                    </a:cxn>
                    <a:cxn ang="T14">
                      <a:pos x="T8" y="T9"/>
                    </a:cxn>
                  </a:cxnLst>
                  <a:rect l="T15" t="T16" r="T17" b="T18"/>
                  <a:pathLst>
                    <a:path w="24" h="17">
                      <a:moveTo>
                        <a:pt x="0" y="0"/>
                      </a:moveTo>
                      <a:lnTo>
                        <a:pt x="23" y="0"/>
                      </a:lnTo>
                      <a:lnTo>
                        <a:pt x="23"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6" name="Freeform 84">
                  <a:extLst>
                    <a:ext uri="{FF2B5EF4-FFF2-40B4-BE49-F238E27FC236}">
                      <a16:creationId xmlns:a16="http://schemas.microsoft.com/office/drawing/2014/main" id="{990003A0-6EED-2779-7384-2367DA2EA3EB}"/>
                    </a:ext>
                  </a:extLst>
                </p:cNvPr>
                <p:cNvSpPr>
                  <a:spLocks/>
                </p:cNvSpPr>
                <p:nvPr/>
              </p:nvSpPr>
              <p:spPr bwMode="auto">
                <a:xfrm>
                  <a:off x="2205" y="3606"/>
                  <a:ext cx="26" cy="17"/>
                </a:xfrm>
                <a:custGeom>
                  <a:avLst/>
                  <a:gdLst>
                    <a:gd name="T0" fmla="*/ 0 w 26"/>
                    <a:gd name="T1" fmla="*/ 0 h 17"/>
                    <a:gd name="T2" fmla="*/ 25 w 26"/>
                    <a:gd name="T3" fmla="*/ 0 h 17"/>
                    <a:gd name="T4" fmla="*/ 25 w 26"/>
                    <a:gd name="T5" fmla="*/ 16 h 17"/>
                    <a:gd name="T6" fmla="*/ 0 w 26"/>
                    <a:gd name="T7" fmla="*/ 16 h 17"/>
                    <a:gd name="T8" fmla="*/ 0 w 26"/>
                    <a:gd name="T9" fmla="*/ 0 h 17"/>
                    <a:gd name="T10" fmla="*/ 0 60000 65536"/>
                    <a:gd name="T11" fmla="*/ 0 60000 65536"/>
                    <a:gd name="T12" fmla="*/ 0 60000 65536"/>
                    <a:gd name="T13" fmla="*/ 0 60000 65536"/>
                    <a:gd name="T14" fmla="*/ 0 60000 65536"/>
                    <a:gd name="T15" fmla="*/ 0 w 26"/>
                    <a:gd name="T16" fmla="*/ 0 h 17"/>
                    <a:gd name="T17" fmla="*/ 26 w 26"/>
                    <a:gd name="T18" fmla="*/ 17 h 17"/>
                  </a:gdLst>
                  <a:ahLst/>
                  <a:cxnLst>
                    <a:cxn ang="T10">
                      <a:pos x="T0" y="T1"/>
                    </a:cxn>
                    <a:cxn ang="T11">
                      <a:pos x="T2" y="T3"/>
                    </a:cxn>
                    <a:cxn ang="T12">
                      <a:pos x="T4" y="T5"/>
                    </a:cxn>
                    <a:cxn ang="T13">
                      <a:pos x="T6" y="T7"/>
                    </a:cxn>
                    <a:cxn ang="T14">
                      <a:pos x="T8" y="T9"/>
                    </a:cxn>
                  </a:cxnLst>
                  <a:rect l="T15" t="T16" r="T17" b="T18"/>
                  <a:pathLst>
                    <a:path w="26" h="17">
                      <a:moveTo>
                        <a:pt x="0" y="0"/>
                      </a:moveTo>
                      <a:lnTo>
                        <a:pt x="25" y="0"/>
                      </a:lnTo>
                      <a:lnTo>
                        <a:pt x="25"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7" name="Freeform 85">
                  <a:extLst>
                    <a:ext uri="{FF2B5EF4-FFF2-40B4-BE49-F238E27FC236}">
                      <a16:creationId xmlns:a16="http://schemas.microsoft.com/office/drawing/2014/main" id="{753C8B19-E02F-C0DE-5DB5-5258F44C1C03}"/>
                    </a:ext>
                  </a:extLst>
                </p:cNvPr>
                <p:cNvSpPr>
                  <a:spLocks/>
                </p:cNvSpPr>
                <p:nvPr/>
              </p:nvSpPr>
              <p:spPr bwMode="auto">
                <a:xfrm>
                  <a:off x="2211" y="3553"/>
                  <a:ext cx="17" cy="17"/>
                </a:xfrm>
                <a:custGeom>
                  <a:avLst/>
                  <a:gdLst>
                    <a:gd name="T0" fmla="*/ 8 w 17"/>
                    <a:gd name="T1" fmla="*/ 0 h 17"/>
                    <a:gd name="T2" fmla="*/ 9 w 17"/>
                    <a:gd name="T3" fmla="*/ 0 h 17"/>
                    <a:gd name="T4" fmla="*/ 11 w 17"/>
                    <a:gd name="T5" fmla="*/ 0 h 17"/>
                    <a:gd name="T6" fmla="*/ 12 w 17"/>
                    <a:gd name="T7" fmla="*/ 0 h 17"/>
                    <a:gd name="T8" fmla="*/ 12 w 17"/>
                    <a:gd name="T9" fmla="*/ 1 h 17"/>
                    <a:gd name="T10" fmla="*/ 13 w 17"/>
                    <a:gd name="T11" fmla="*/ 2 h 17"/>
                    <a:gd name="T12" fmla="*/ 14 w 17"/>
                    <a:gd name="T13" fmla="*/ 3 h 17"/>
                    <a:gd name="T14" fmla="*/ 14 w 17"/>
                    <a:gd name="T15" fmla="*/ 4 h 17"/>
                    <a:gd name="T16" fmla="*/ 15 w 17"/>
                    <a:gd name="T17" fmla="*/ 4 h 17"/>
                    <a:gd name="T18" fmla="*/ 16 w 17"/>
                    <a:gd name="T19" fmla="*/ 6 h 17"/>
                    <a:gd name="T20" fmla="*/ 16 w 17"/>
                    <a:gd name="T21" fmla="*/ 7 h 17"/>
                    <a:gd name="T22" fmla="*/ 16 w 17"/>
                    <a:gd name="T23" fmla="*/ 8 h 17"/>
                    <a:gd name="T24" fmla="*/ 16 w 17"/>
                    <a:gd name="T25" fmla="*/ 10 h 17"/>
                    <a:gd name="T26" fmla="*/ 15 w 17"/>
                    <a:gd name="T27" fmla="*/ 10 h 17"/>
                    <a:gd name="T28" fmla="*/ 15 w 17"/>
                    <a:gd name="T29" fmla="*/ 12 h 17"/>
                    <a:gd name="T30" fmla="*/ 14 w 17"/>
                    <a:gd name="T31" fmla="*/ 12 h 17"/>
                    <a:gd name="T32" fmla="*/ 13 w 17"/>
                    <a:gd name="T33" fmla="*/ 14 h 17"/>
                    <a:gd name="T34" fmla="*/ 12 w 17"/>
                    <a:gd name="T35" fmla="*/ 14 h 17"/>
                    <a:gd name="T36" fmla="*/ 11 w 17"/>
                    <a:gd name="T37" fmla="*/ 15 h 17"/>
                    <a:gd name="T38" fmla="*/ 10 w 17"/>
                    <a:gd name="T39" fmla="*/ 15 h 17"/>
                    <a:gd name="T40" fmla="*/ 9 w 17"/>
                    <a:gd name="T41" fmla="*/ 16 h 17"/>
                    <a:gd name="T42" fmla="*/ 8 w 17"/>
                    <a:gd name="T43" fmla="*/ 16 h 17"/>
                    <a:gd name="T44" fmla="*/ 6 w 17"/>
                    <a:gd name="T45" fmla="*/ 15 h 17"/>
                    <a:gd name="T46" fmla="*/ 5 w 17"/>
                    <a:gd name="T47" fmla="*/ 15 h 17"/>
                    <a:gd name="T48" fmla="*/ 4 w 17"/>
                    <a:gd name="T49" fmla="*/ 14 h 17"/>
                    <a:gd name="T50" fmla="*/ 3 w 17"/>
                    <a:gd name="T51" fmla="*/ 14 h 17"/>
                    <a:gd name="T52" fmla="*/ 2 w 17"/>
                    <a:gd name="T53" fmla="*/ 12 h 17"/>
                    <a:gd name="T54" fmla="*/ 1 w 17"/>
                    <a:gd name="T55" fmla="*/ 12 h 17"/>
                    <a:gd name="T56" fmla="*/ 1 w 17"/>
                    <a:gd name="T57" fmla="*/ 11 h 17"/>
                    <a:gd name="T58" fmla="*/ 0 w 17"/>
                    <a:gd name="T59" fmla="*/ 10 h 17"/>
                    <a:gd name="T60" fmla="*/ 0 w 17"/>
                    <a:gd name="T61" fmla="*/ 9 h 17"/>
                    <a:gd name="T62" fmla="*/ 0 w 17"/>
                    <a:gd name="T63" fmla="*/ 8 h 17"/>
                    <a:gd name="T64" fmla="*/ 0 w 17"/>
                    <a:gd name="T65" fmla="*/ 7 h 17"/>
                    <a:gd name="T66" fmla="*/ 0 w 17"/>
                    <a:gd name="T67" fmla="*/ 6 h 17"/>
                    <a:gd name="T68" fmla="*/ 0 w 17"/>
                    <a:gd name="T69" fmla="*/ 4 h 17"/>
                    <a:gd name="T70" fmla="*/ 1 w 17"/>
                    <a:gd name="T71" fmla="*/ 3 h 17"/>
                    <a:gd name="T72" fmla="*/ 2 w 17"/>
                    <a:gd name="T73" fmla="*/ 2 h 17"/>
                    <a:gd name="T74" fmla="*/ 3 w 17"/>
                    <a:gd name="T75" fmla="*/ 1 h 17"/>
                    <a:gd name="T76" fmla="*/ 4 w 17"/>
                    <a:gd name="T77" fmla="*/ 0 h 17"/>
                    <a:gd name="T78" fmla="*/ 5 w 17"/>
                    <a:gd name="T79" fmla="*/ 0 h 17"/>
                    <a:gd name="T80" fmla="*/ 6 w 17"/>
                    <a:gd name="T81" fmla="*/ 0 h 17"/>
                    <a:gd name="T82" fmla="*/ 7 w 17"/>
                    <a:gd name="T83" fmla="*/ 0 h 17"/>
                    <a:gd name="T84" fmla="*/ 8 w 17"/>
                    <a:gd name="T85" fmla="*/ 0 h 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
                    <a:gd name="T130" fmla="*/ 0 h 17"/>
                    <a:gd name="T131" fmla="*/ 17 w 17"/>
                    <a:gd name="T132" fmla="*/ 17 h 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 h="17">
                      <a:moveTo>
                        <a:pt x="8" y="0"/>
                      </a:moveTo>
                      <a:lnTo>
                        <a:pt x="8" y="0"/>
                      </a:lnTo>
                      <a:lnTo>
                        <a:pt x="9" y="0"/>
                      </a:lnTo>
                      <a:lnTo>
                        <a:pt x="10" y="0"/>
                      </a:lnTo>
                      <a:lnTo>
                        <a:pt x="11" y="0"/>
                      </a:lnTo>
                      <a:lnTo>
                        <a:pt x="12" y="0"/>
                      </a:lnTo>
                      <a:lnTo>
                        <a:pt x="12" y="1"/>
                      </a:lnTo>
                      <a:lnTo>
                        <a:pt x="13" y="2"/>
                      </a:lnTo>
                      <a:lnTo>
                        <a:pt x="14" y="2"/>
                      </a:lnTo>
                      <a:lnTo>
                        <a:pt x="14" y="3"/>
                      </a:lnTo>
                      <a:lnTo>
                        <a:pt x="14" y="4"/>
                      </a:lnTo>
                      <a:lnTo>
                        <a:pt x="15" y="4"/>
                      </a:lnTo>
                      <a:lnTo>
                        <a:pt x="16" y="5"/>
                      </a:lnTo>
                      <a:lnTo>
                        <a:pt x="16" y="6"/>
                      </a:lnTo>
                      <a:lnTo>
                        <a:pt x="16" y="7"/>
                      </a:lnTo>
                      <a:lnTo>
                        <a:pt x="16" y="8"/>
                      </a:lnTo>
                      <a:lnTo>
                        <a:pt x="16" y="9"/>
                      </a:lnTo>
                      <a:lnTo>
                        <a:pt x="16" y="10"/>
                      </a:lnTo>
                      <a:lnTo>
                        <a:pt x="15" y="10"/>
                      </a:lnTo>
                      <a:lnTo>
                        <a:pt x="15" y="11"/>
                      </a:lnTo>
                      <a:lnTo>
                        <a:pt x="15" y="12"/>
                      </a:lnTo>
                      <a:lnTo>
                        <a:pt x="14" y="12"/>
                      </a:lnTo>
                      <a:lnTo>
                        <a:pt x="13" y="13"/>
                      </a:lnTo>
                      <a:lnTo>
                        <a:pt x="13" y="14"/>
                      </a:lnTo>
                      <a:lnTo>
                        <a:pt x="12" y="14"/>
                      </a:lnTo>
                      <a:lnTo>
                        <a:pt x="11" y="15"/>
                      </a:lnTo>
                      <a:lnTo>
                        <a:pt x="10" y="15"/>
                      </a:lnTo>
                      <a:lnTo>
                        <a:pt x="9" y="15"/>
                      </a:lnTo>
                      <a:lnTo>
                        <a:pt x="9" y="16"/>
                      </a:lnTo>
                      <a:lnTo>
                        <a:pt x="8" y="16"/>
                      </a:lnTo>
                      <a:lnTo>
                        <a:pt x="7" y="16"/>
                      </a:lnTo>
                      <a:lnTo>
                        <a:pt x="6" y="15"/>
                      </a:lnTo>
                      <a:lnTo>
                        <a:pt x="5" y="15"/>
                      </a:lnTo>
                      <a:lnTo>
                        <a:pt x="4" y="15"/>
                      </a:lnTo>
                      <a:lnTo>
                        <a:pt x="4" y="14"/>
                      </a:lnTo>
                      <a:lnTo>
                        <a:pt x="3" y="14"/>
                      </a:lnTo>
                      <a:lnTo>
                        <a:pt x="2" y="13"/>
                      </a:lnTo>
                      <a:lnTo>
                        <a:pt x="2" y="12"/>
                      </a:lnTo>
                      <a:lnTo>
                        <a:pt x="1" y="12"/>
                      </a:lnTo>
                      <a:lnTo>
                        <a:pt x="1" y="11"/>
                      </a:lnTo>
                      <a:lnTo>
                        <a:pt x="0" y="11"/>
                      </a:lnTo>
                      <a:lnTo>
                        <a:pt x="0" y="10"/>
                      </a:lnTo>
                      <a:lnTo>
                        <a:pt x="0" y="9"/>
                      </a:lnTo>
                      <a:lnTo>
                        <a:pt x="0" y="8"/>
                      </a:lnTo>
                      <a:lnTo>
                        <a:pt x="0" y="7"/>
                      </a:lnTo>
                      <a:lnTo>
                        <a:pt x="0" y="6"/>
                      </a:lnTo>
                      <a:lnTo>
                        <a:pt x="0" y="5"/>
                      </a:lnTo>
                      <a:lnTo>
                        <a:pt x="0" y="4"/>
                      </a:lnTo>
                      <a:lnTo>
                        <a:pt x="1" y="4"/>
                      </a:lnTo>
                      <a:lnTo>
                        <a:pt x="1" y="3"/>
                      </a:lnTo>
                      <a:lnTo>
                        <a:pt x="2" y="2"/>
                      </a:lnTo>
                      <a:lnTo>
                        <a:pt x="3" y="2"/>
                      </a:lnTo>
                      <a:lnTo>
                        <a:pt x="3" y="1"/>
                      </a:lnTo>
                      <a:lnTo>
                        <a:pt x="4" y="0"/>
                      </a:lnTo>
                      <a:lnTo>
                        <a:pt x="5" y="0"/>
                      </a:lnTo>
                      <a:lnTo>
                        <a:pt x="6" y="0"/>
                      </a:lnTo>
                      <a:lnTo>
                        <a:pt x="7" y="0"/>
                      </a:lnTo>
                      <a:lnTo>
                        <a:pt x="8"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8" name="Freeform 86">
                  <a:extLst>
                    <a:ext uri="{FF2B5EF4-FFF2-40B4-BE49-F238E27FC236}">
                      <a16:creationId xmlns:a16="http://schemas.microsoft.com/office/drawing/2014/main" id="{0EBA6458-8B55-263B-0FA7-D0B309C1B9B7}"/>
                    </a:ext>
                  </a:extLst>
                </p:cNvPr>
                <p:cNvSpPr>
                  <a:spLocks/>
                </p:cNvSpPr>
                <p:nvPr/>
              </p:nvSpPr>
              <p:spPr bwMode="auto">
                <a:xfrm>
                  <a:off x="2211" y="3570"/>
                  <a:ext cx="17" cy="17"/>
                </a:xfrm>
                <a:custGeom>
                  <a:avLst/>
                  <a:gdLst>
                    <a:gd name="T0" fmla="*/ 8 w 17"/>
                    <a:gd name="T1" fmla="*/ 0 h 17"/>
                    <a:gd name="T2" fmla="*/ 9 w 17"/>
                    <a:gd name="T3" fmla="*/ 0 h 17"/>
                    <a:gd name="T4" fmla="*/ 11 w 17"/>
                    <a:gd name="T5" fmla="*/ 0 h 17"/>
                    <a:gd name="T6" fmla="*/ 11 w 17"/>
                    <a:gd name="T7" fmla="*/ 1 h 17"/>
                    <a:gd name="T8" fmla="*/ 12 w 17"/>
                    <a:gd name="T9" fmla="*/ 1 h 17"/>
                    <a:gd name="T10" fmla="*/ 13 w 17"/>
                    <a:gd name="T11" fmla="*/ 2 h 17"/>
                    <a:gd name="T12" fmla="*/ 14 w 17"/>
                    <a:gd name="T13" fmla="*/ 3 h 17"/>
                    <a:gd name="T14" fmla="*/ 15 w 17"/>
                    <a:gd name="T15" fmla="*/ 4 h 17"/>
                    <a:gd name="T16" fmla="*/ 15 w 17"/>
                    <a:gd name="T17" fmla="*/ 5 h 17"/>
                    <a:gd name="T18" fmla="*/ 16 w 17"/>
                    <a:gd name="T19" fmla="*/ 6 h 17"/>
                    <a:gd name="T20" fmla="*/ 16 w 17"/>
                    <a:gd name="T21" fmla="*/ 8 h 17"/>
                    <a:gd name="T22" fmla="*/ 16 w 17"/>
                    <a:gd name="T23" fmla="*/ 9 h 17"/>
                    <a:gd name="T24" fmla="*/ 15 w 17"/>
                    <a:gd name="T25" fmla="*/ 10 h 17"/>
                    <a:gd name="T26" fmla="*/ 15 w 17"/>
                    <a:gd name="T27" fmla="*/ 12 h 17"/>
                    <a:gd name="T28" fmla="*/ 14 w 17"/>
                    <a:gd name="T29" fmla="*/ 12 h 17"/>
                    <a:gd name="T30" fmla="*/ 13 w 17"/>
                    <a:gd name="T31" fmla="*/ 14 h 17"/>
                    <a:gd name="T32" fmla="*/ 12 w 17"/>
                    <a:gd name="T33" fmla="*/ 14 h 17"/>
                    <a:gd name="T34" fmla="*/ 11 w 17"/>
                    <a:gd name="T35" fmla="*/ 15 h 17"/>
                    <a:gd name="T36" fmla="*/ 9 w 17"/>
                    <a:gd name="T37" fmla="*/ 16 h 17"/>
                    <a:gd name="T38" fmla="*/ 8 w 17"/>
                    <a:gd name="T39" fmla="*/ 16 h 17"/>
                    <a:gd name="T40" fmla="*/ 7 w 17"/>
                    <a:gd name="T41" fmla="*/ 16 h 17"/>
                    <a:gd name="T42" fmla="*/ 6 w 17"/>
                    <a:gd name="T43" fmla="*/ 16 h 17"/>
                    <a:gd name="T44" fmla="*/ 4 w 17"/>
                    <a:gd name="T45" fmla="*/ 15 h 17"/>
                    <a:gd name="T46" fmla="*/ 3 w 17"/>
                    <a:gd name="T47" fmla="*/ 14 h 17"/>
                    <a:gd name="T48" fmla="*/ 2 w 17"/>
                    <a:gd name="T49" fmla="*/ 14 h 17"/>
                    <a:gd name="T50" fmla="*/ 1 w 17"/>
                    <a:gd name="T51" fmla="*/ 12 h 17"/>
                    <a:gd name="T52" fmla="*/ 0 w 17"/>
                    <a:gd name="T53" fmla="*/ 12 h 17"/>
                    <a:gd name="T54" fmla="*/ 0 w 17"/>
                    <a:gd name="T55" fmla="*/ 10 h 17"/>
                    <a:gd name="T56" fmla="*/ 0 w 17"/>
                    <a:gd name="T57" fmla="*/ 10 h 17"/>
                    <a:gd name="T58" fmla="*/ 0 w 17"/>
                    <a:gd name="T59" fmla="*/ 8 h 17"/>
                    <a:gd name="T60" fmla="*/ 0 w 17"/>
                    <a:gd name="T61" fmla="*/ 7 h 17"/>
                    <a:gd name="T62" fmla="*/ 0 w 17"/>
                    <a:gd name="T63" fmla="*/ 6 h 17"/>
                    <a:gd name="T64" fmla="*/ 0 w 17"/>
                    <a:gd name="T65" fmla="*/ 4 h 17"/>
                    <a:gd name="T66" fmla="*/ 1 w 17"/>
                    <a:gd name="T67" fmla="*/ 4 h 17"/>
                    <a:gd name="T68" fmla="*/ 2 w 17"/>
                    <a:gd name="T69" fmla="*/ 2 h 17"/>
                    <a:gd name="T70" fmla="*/ 3 w 17"/>
                    <a:gd name="T71" fmla="*/ 2 h 17"/>
                    <a:gd name="T72" fmla="*/ 3 w 17"/>
                    <a:gd name="T73" fmla="*/ 1 h 17"/>
                    <a:gd name="T74" fmla="*/ 4 w 17"/>
                    <a:gd name="T75" fmla="*/ 0 h 17"/>
                    <a:gd name="T76" fmla="*/ 5 w 17"/>
                    <a:gd name="T77" fmla="*/ 0 h 17"/>
                    <a:gd name="T78" fmla="*/ 6 w 17"/>
                    <a:gd name="T79" fmla="*/ 0 h 17"/>
                    <a:gd name="T80" fmla="*/ 8 w 17"/>
                    <a:gd name="T81" fmla="*/ 0 h 1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
                    <a:gd name="T124" fmla="*/ 0 h 17"/>
                    <a:gd name="T125" fmla="*/ 17 w 17"/>
                    <a:gd name="T126" fmla="*/ 17 h 1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 h="17">
                      <a:moveTo>
                        <a:pt x="8" y="0"/>
                      </a:moveTo>
                      <a:lnTo>
                        <a:pt x="8" y="0"/>
                      </a:lnTo>
                      <a:lnTo>
                        <a:pt x="9" y="0"/>
                      </a:lnTo>
                      <a:lnTo>
                        <a:pt x="10" y="0"/>
                      </a:lnTo>
                      <a:lnTo>
                        <a:pt x="11" y="0"/>
                      </a:lnTo>
                      <a:lnTo>
                        <a:pt x="11" y="1"/>
                      </a:lnTo>
                      <a:lnTo>
                        <a:pt x="12" y="1"/>
                      </a:lnTo>
                      <a:lnTo>
                        <a:pt x="12" y="2"/>
                      </a:lnTo>
                      <a:lnTo>
                        <a:pt x="13" y="2"/>
                      </a:lnTo>
                      <a:lnTo>
                        <a:pt x="14" y="3"/>
                      </a:lnTo>
                      <a:lnTo>
                        <a:pt x="14" y="4"/>
                      </a:lnTo>
                      <a:lnTo>
                        <a:pt x="15" y="4"/>
                      </a:lnTo>
                      <a:lnTo>
                        <a:pt x="15" y="5"/>
                      </a:lnTo>
                      <a:lnTo>
                        <a:pt x="16" y="6"/>
                      </a:lnTo>
                      <a:lnTo>
                        <a:pt x="16" y="7"/>
                      </a:lnTo>
                      <a:lnTo>
                        <a:pt x="16" y="8"/>
                      </a:lnTo>
                      <a:lnTo>
                        <a:pt x="16" y="9"/>
                      </a:lnTo>
                      <a:lnTo>
                        <a:pt x="16" y="10"/>
                      </a:lnTo>
                      <a:lnTo>
                        <a:pt x="15" y="10"/>
                      </a:lnTo>
                      <a:lnTo>
                        <a:pt x="15" y="11"/>
                      </a:lnTo>
                      <a:lnTo>
                        <a:pt x="15" y="12"/>
                      </a:lnTo>
                      <a:lnTo>
                        <a:pt x="14" y="12"/>
                      </a:lnTo>
                      <a:lnTo>
                        <a:pt x="13" y="13"/>
                      </a:lnTo>
                      <a:lnTo>
                        <a:pt x="13" y="14"/>
                      </a:lnTo>
                      <a:lnTo>
                        <a:pt x="12" y="14"/>
                      </a:lnTo>
                      <a:lnTo>
                        <a:pt x="11" y="15"/>
                      </a:lnTo>
                      <a:lnTo>
                        <a:pt x="10" y="16"/>
                      </a:lnTo>
                      <a:lnTo>
                        <a:pt x="9" y="16"/>
                      </a:lnTo>
                      <a:lnTo>
                        <a:pt x="8" y="16"/>
                      </a:lnTo>
                      <a:lnTo>
                        <a:pt x="7" y="16"/>
                      </a:lnTo>
                      <a:lnTo>
                        <a:pt x="6" y="16"/>
                      </a:lnTo>
                      <a:lnTo>
                        <a:pt x="5" y="16"/>
                      </a:lnTo>
                      <a:lnTo>
                        <a:pt x="4" y="15"/>
                      </a:lnTo>
                      <a:lnTo>
                        <a:pt x="3" y="14"/>
                      </a:lnTo>
                      <a:lnTo>
                        <a:pt x="2" y="14"/>
                      </a:lnTo>
                      <a:lnTo>
                        <a:pt x="2" y="13"/>
                      </a:lnTo>
                      <a:lnTo>
                        <a:pt x="1" y="12"/>
                      </a:lnTo>
                      <a:lnTo>
                        <a:pt x="0" y="12"/>
                      </a:lnTo>
                      <a:lnTo>
                        <a:pt x="0" y="11"/>
                      </a:lnTo>
                      <a:lnTo>
                        <a:pt x="0" y="10"/>
                      </a:lnTo>
                      <a:lnTo>
                        <a:pt x="0" y="9"/>
                      </a:lnTo>
                      <a:lnTo>
                        <a:pt x="0" y="8"/>
                      </a:lnTo>
                      <a:lnTo>
                        <a:pt x="0" y="7"/>
                      </a:lnTo>
                      <a:lnTo>
                        <a:pt x="0" y="6"/>
                      </a:lnTo>
                      <a:lnTo>
                        <a:pt x="0" y="5"/>
                      </a:lnTo>
                      <a:lnTo>
                        <a:pt x="0" y="4"/>
                      </a:lnTo>
                      <a:lnTo>
                        <a:pt x="1" y="4"/>
                      </a:lnTo>
                      <a:lnTo>
                        <a:pt x="1" y="3"/>
                      </a:lnTo>
                      <a:lnTo>
                        <a:pt x="2" y="2"/>
                      </a:lnTo>
                      <a:lnTo>
                        <a:pt x="3" y="2"/>
                      </a:lnTo>
                      <a:lnTo>
                        <a:pt x="3" y="1"/>
                      </a:lnTo>
                      <a:lnTo>
                        <a:pt x="4" y="1"/>
                      </a:lnTo>
                      <a:lnTo>
                        <a:pt x="4" y="0"/>
                      </a:lnTo>
                      <a:lnTo>
                        <a:pt x="5" y="0"/>
                      </a:lnTo>
                      <a:lnTo>
                        <a:pt x="6" y="0"/>
                      </a:lnTo>
                      <a:lnTo>
                        <a:pt x="7" y="0"/>
                      </a:lnTo>
                      <a:lnTo>
                        <a:pt x="8"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59" name="Freeform 87">
                  <a:extLst>
                    <a:ext uri="{FF2B5EF4-FFF2-40B4-BE49-F238E27FC236}">
                      <a16:creationId xmlns:a16="http://schemas.microsoft.com/office/drawing/2014/main" id="{76F56EEC-E2CC-24E3-3176-587A511C45B1}"/>
                    </a:ext>
                  </a:extLst>
                </p:cNvPr>
                <p:cNvSpPr>
                  <a:spLocks/>
                </p:cNvSpPr>
                <p:nvPr/>
              </p:nvSpPr>
              <p:spPr bwMode="auto">
                <a:xfrm>
                  <a:off x="2236" y="3538"/>
                  <a:ext cx="17" cy="17"/>
                </a:xfrm>
                <a:custGeom>
                  <a:avLst/>
                  <a:gdLst>
                    <a:gd name="T0" fmla="*/ 0 w 17"/>
                    <a:gd name="T1" fmla="*/ 0 h 17"/>
                    <a:gd name="T2" fmla="*/ 16 w 17"/>
                    <a:gd name="T3" fmla="*/ 0 h 17"/>
                    <a:gd name="T4" fmla="*/ 16 w 17"/>
                    <a:gd name="T5" fmla="*/ 16 h 17"/>
                    <a:gd name="T6" fmla="*/ 0 w 17"/>
                    <a:gd name="T7" fmla="*/ 16 h 17"/>
                    <a:gd name="T8" fmla="*/ 0 w 17"/>
                    <a:gd name="T9" fmla="*/ 0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0"/>
                      </a:moveTo>
                      <a:lnTo>
                        <a:pt x="16" y="0"/>
                      </a:lnTo>
                      <a:lnTo>
                        <a:pt x="16" y="16"/>
                      </a:lnTo>
                      <a:lnTo>
                        <a:pt x="0" y="16"/>
                      </a:lnTo>
                      <a:lnTo>
                        <a:pt x="0" y="0"/>
                      </a:lnTo>
                    </a:path>
                  </a:pathLst>
                </a:custGeom>
                <a:solidFill>
                  <a:srgbClr val="FAFD00"/>
                </a:solidFill>
                <a:ln w="12700" cap="rnd">
                  <a:solidFill>
                    <a:srgbClr val="5F5F5F"/>
                  </a:solidFill>
                  <a:round/>
                  <a:headEnd/>
                  <a:tailEnd/>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0" name="Line 88">
                  <a:extLst>
                    <a:ext uri="{FF2B5EF4-FFF2-40B4-BE49-F238E27FC236}">
                      <a16:creationId xmlns:a16="http://schemas.microsoft.com/office/drawing/2014/main" id="{23A9E5B7-3BF9-2E48-0406-16F15774B995}"/>
                    </a:ext>
                  </a:extLst>
                </p:cNvPr>
                <p:cNvSpPr>
                  <a:spLocks noChangeShapeType="1"/>
                </p:cNvSpPr>
                <p:nvPr/>
              </p:nvSpPr>
              <p:spPr bwMode="auto">
                <a:xfrm flipV="1">
                  <a:off x="2555" y="3516"/>
                  <a:ext cx="19" cy="1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1" name="Line 89">
                  <a:extLst>
                    <a:ext uri="{FF2B5EF4-FFF2-40B4-BE49-F238E27FC236}">
                      <a16:creationId xmlns:a16="http://schemas.microsoft.com/office/drawing/2014/main" id="{1BDC834F-8A73-08E9-4DC3-D68B961ACAD0}"/>
                    </a:ext>
                  </a:extLst>
                </p:cNvPr>
                <p:cNvSpPr>
                  <a:spLocks noChangeShapeType="1"/>
                </p:cNvSpPr>
                <p:nvPr/>
              </p:nvSpPr>
              <p:spPr bwMode="auto">
                <a:xfrm flipV="1">
                  <a:off x="2187" y="3516"/>
                  <a:ext cx="19" cy="1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2" name="Line 90">
                  <a:extLst>
                    <a:ext uri="{FF2B5EF4-FFF2-40B4-BE49-F238E27FC236}">
                      <a16:creationId xmlns:a16="http://schemas.microsoft.com/office/drawing/2014/main" id="{0214487D-5490-6F8D-FD09-E9D361013C80}"/>
                    </a:ext>
                  </a:extLst>
                </p:cNvPr>
                <p:cNvSpPr>
                  <a:spLocks noChangeShapeType="1"/>
                </p:cNvSpPr>
                <p:nvPr/>
              </p:nvSpPr>
              <p:spPr bwMode="auto">
                <a:xfrm flipV="1">
                  <a:off x="2555" y="3626"/>
                  <a:ext cx="19" cy="10"/>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3" name="AutoShape 91">
                  <a:extLst>
                    <a:ext uri="{FF2B5EF4-FFF2-40B4-BE49-F238E27FC236}">
                      <a16:creationId xmlns:a16="http://schemas.microsoft.com/office/drawing/2014/main" id="{3E63D4A4-38CD-7E6D-A24E-EBF9363047CA}"/>
                    </a:ext>
                  </a:extLst>
                </p:cNvPr>
                <p:cNvSpPr>
                  <a:spLocks noChangeArrowheads="1"/>
                </p:cNvSpPr>
                <p:nvPr/>
              </p:nvSpPr>
              <p:spPr bwMode="auto">
                <a:xfrm>
                  <a:off x="2225" y="3434"/>
                  <a:ext cx="450" cy="79"/>
                </a:xfrm>
                <a:prstGeom prst="parallelogram">
                  <a:avLst>
                    <a:gd name="adj" fmla="val 142379"/>
                  </a:avLst>
                </a:prstGeom>
                <a:solidFill>
                  <a:srgbClr val="EAEC5E"/>
                </a:solidFill>
                <a:ln w="12700">
                  <a:solidFill>
                    <a:srgbClr val="5F5F5F"/>
                  </a:solidFill>
                  <a:miter lim="800000"/>
                  <a:headEnd/>
                  <a:tailEnd/>
                </a:ln>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4" name="Freeform 92">
                  <a:extLst>
                    <a:ext uri="{FF2B5EF4-FFF2-40B4-BE49-F238E27FC236}">
                      <a16:creationId xmlns:a16="http://schemas.microsoft.com/office/drawing/2014/main" id="{A41E32F6-E35A-0C36-3600-42D22EB9E87D}"/>
                    </a:ext>
                  </a:extLst>
                </p:cNvPr>
                <p:cNvSpPr>
                  <a:spLocks/>
                </p:cNvSpPr>
                <p:nvPr/>
              </p:nvSpPr>
              <p:spPr bwMode="auto">
                <a:xfrm>
                  <a:off x="2557" y="3433"/>
                  <a:ext cx="126" cy="195"/>
                </a:xfrm>
                <a:custGeom>
                  <a:avLst/>
                  <a:gdLst>
                    <a:gd name="T0" fmla="*/ 0 w 126"/>
                    <a:gd name="T1" fmla="*/ 194 h 195"/>
                    <a:gd name="T2" fmla="*/ 125 w 126"/>
                    <a:gd name="T3" fmla="*/ 86 h 195"/>
                    <a:gd name="T4" fmla="*/ 121 w 126"/>
                    <a:gd name="T5" fmla="*/ 0 h 195"/>
                    <a:gd name="T6" fmla="*/ 6 w 126"/>
                    <a:gd name="T7" fmla="*/ 92 h 195"/>
                    <a:gd name="T8" fmla="*/ 0 60000 65536"/>
                    <a:gd name="T9" fmla="*/ 0 60000 65536"/>
                    <a:gd name="T10" fmla="*/ 0 60000 65536"/>
                    <a:gd name="T11" fmla="*/ 0 60000 65536"/>
                    <a:gd name="T12" fmla="*/ 0 w 126"/>
                    <a:gd name="T13" fmla="*/ 0 h 195"/>
                    <a:gd name="T14" fmla="*/ 126 w 126"/>
                    <a:gd name="T15" fmla="*/ 195 h 195"/>
                  </a:gdLst>
                  <a:ahLst/>
                  <a:cxnLst>
                    <a:cxn ang="T8">
                      <a:pos x="T0" y="T1"/>
                    </a:cxn>
                    <a:cxn ang="T9">
                      <a:pos x="T2" y="T3"/>
                    </a:cxn>
                    <a:cxn ang="T10">
                      <a:pos x="T4" y="T5"/>
                    </a:cxn>
                    <a:cxn ang="T11">
                      <a:pos x="T6" y="T7"/>
                    </a:cxn>
                  </a:cxnLst>
                  <a:rect l="T12" t="T13" r="T14" b="T15"/>
                  <a:pathLst>
                    <a:path w="126" h="195">
                      <a:moveTo>
                        <a:pt x="0" y="194"/>
                      </a:moveTo>
                      <a:lnTo>
                        <a:pt x="125" y="86"/>
                      </a:lnTo>
                      <a:lnTo>
                        <a:pt x="121" y="0"/>
                      </a:lnTo>
                      <a:lnTo>
                        <a:pt x="6" y="92"/>
                      </a:lnTo>
                    </a:path>
                  </a:pathLst>
                </a:custGeom>
                <a:solidFill>
                  <a:srgbClr val="FAFD00"/>
                </a:solidFill>
                <a:ln w="12700" cap="rnd">
                  <a:solidFill>
                    <a:srgbClr val="5F5F5F"/>
                  </a:solidFill>
                  <a:round/>
                  <a:headEnd type="none" w="sm" len="sm"/>
                  <a:tailEnd type="none" w="sm" len="sm"/>
                </a:ln>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sp>
              <p:nvSpPr>
                <p:cNvPr id="65" name="Line 93">
                  <a:extLst>
                    <a:ext uri="{FF2B5EF4-FFF2-40B4-BE49-F238E27FC236}">
                      <a16:creationId xmlns:a16="http://schemas.microsoft.com/office/drawing/2014/main" id="{E60D9B7F-630B-D2CF-6C3B-51F402C60B8F}"/>
                    </a:ext>
                  </a:extLst>
                </p:cNvPr>
                <p:cNvSpPr>
                  <a:spLocks noChangeShapeType="1"/>
                </p:cNvSpPr>
                <p:nvPr/>
              </p:nvSpPr>
              <p:spPr bwMode="auto">
                <a:xfrm>
                  <a:off x="2564" y="3525"/>
                  <a:ext cx="0" cy="9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xmlns="" xmlns:lc="http://schemas.openxmlformats.org/drawingml/2006/lockedCanvas">
                      <a:noFill/>
                    </a14:hiddenFill>
                  </a:ext>
                </a:extLst>
              </p:spPr>
              <p:txBody>
                <a:bodyPr wrap="none"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sp>
            <p:nvSpPr>
              <p:cNvPr id="24" name="Freeform 94">
                <a:extLst>
                  <a:ext uri="{FF2B5EF4-FFF2-40B4-BE49-F238E27FC236}">
                    <a16:creationId xmlns:a16="http://schemas.microsoft.com/office/drawing/2014/main" id="{2048787A-9D63-F658-A6E1-E080065E48B0}"/>
                  </a:ext>
                </a:extLst>
              </p:cNvPr>
              <p:cNvSpPr>
                <a:spLocks/>
              </p:cNvSpPr>
              <p:nvPr/>
            </p:nvSpPr>
            <p:spPr bwMode="auto">
              <a:xfrm>
                <a:off x="2678" y="2887"/>
                <a:ext cx="437" cy="583"/>
              </a:xfrm>
              <a:custGeom>
                <a:avLst/>
                <a:gdLst>
                  <a:gd name="T0" fmla="*/ 436 w 437"/>
                  <a:gd name="T1" fmla="*/ 0 h 583"/>
                  <a:gd name="T2" fmla="*/ 318 w 437"/>
                  <a:gd name="T3" fmla="*/ 91 h 583"/>
                  <a:gd name="T4" fmla="*/ 263 w 437"/>
                  <a:gd name="T5" fmla="*/ 209 h 583"/>
                  <a:gd name="T6" fmla="*/ 254 w 437"/>
                  <a:gd name="T7" fmla="*/ 309 h 583"/>
                  <a:gd name="T8" fmla="*/ 254 w 437"/>
                  <a:gd name="T9" fmla="*/ 400 h 583"/>
                  <a:gd name="T10" fmla="*/ 236 w 437"/>
                  <a:gd name="T11" fmla="*/ 482 h 583"/>
                  <a:gd name="T12" fmla="*/ 181 w 437"/>
                  <a:gd name="T13" fmla="*/ 518 h 583"/>
                  <a:gd name="T14" fmla="*/ 109 w 437"/>
                  <a:gd name="T15" fmla="*/ 536 h 583"/>
                  <a:gd name="T16" fmla="*/ 27 w 437"/>
                  <a:gd name="T17" fmla="*/ 573 h 583"/>
                  <a:gd name="T18" fmla="*/ 0 w 437"/>
                  <a:gd name="T19" fmla="*/ 582 h 5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7"/>
                  <a:gd name="T31" fmla="*/ 0 h 583"/>
                  <a:gd name="T32" fmla="*/ 437 w 437"/>
                  <a:gd name="T33" fmla="*/ 583 h 58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7" h="583">
                    <a:moveTo>
                      <a:pt x="436" y="0"/>
                    </a:moveTo>
                    <a:lnTo>
                      <a:pt x="318" y="91"/>
                    </a:lnTo>
                    <a:lnTo>
                      <a:pt x="263" y="209"/>
                    </a:lnTo>
                    <a:lnTo>
                      <a:pt x="254" y="309"/>
                    </a:lnTo>
                    <a:lnTo>
                      <a:pt x="254" y="400"/>
                    </a:lnTo>
                    <a:lnTo>
                      <a:pt x="236" y="482"/>
                    </a:lnTo>
                    <a:lnTo>
                      <a:pt x="181" y="518"/>
                    </a:lnTo>
                    <a:lnTo>
                      <a:pt x="109" y="536"/>
                    </a:lnTo>
                    <a:lnTo>
                      <a:pt x="27" y="573"/>
                    </a:lnTo>
                    <a:lnTo>
                      <a:pt x="0" y="582"/>
                    </a:lnTo>
                  </a:path>
                </a:pathLst>
              </a:custGeom>
              <a:noFill/>
              <a:ln w="25400" cap="rnd">
                <a:solidFill>
                  <a:srgbClr val="000000"/>
                </a:solidFill>
                <a:round/>
                <a:headEnd type="none" w="sm" len="sm"/>
                <a:tailEnd type="none" w="sm" len="sm"/>
              </a:ln>
              <a:extLst>
                <a:ext uri="{909E8E84-426E-40dd-AFC4-6F175D3DCCD1}">
                  <a14:hiddenFill xmlns:a14="http://schemas.microsoft.com/office/drawing/2010/main" xmlns="" xmlns:lc="http://schemas.openxmlformats.org/drawingml/2006/lockedCanvas">
                    <a:solidFill>
                      <a:srgbClr val="FFFFFF"/>
                    </a:solidFill>
                  </a14:hiddenFill>
                </a:ext>
              </a:extLst>
            </p:spPr>
            <p:txBody>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endParaRPr lang="en-US"/>
              </a:p>
            </p:txBody>
          </p:sp>
        </p:grpSp>
        <p:sp>
          <p:nvSpPr>
            <p:cNvPr id="20" name="AutoShape 44">
              <a:extLst>
                <a:ext uri="{FF2B5EF4-FFF2-40B4-BE49-F238E27FC236}">
                  <a16:creationId xmlns:a16="http://schemas.microsoft.com/office/drawing/2014/main" id="{5334C55C-ACA8-47A4-961B-D24E4E32C661}"/>
                </a:ext>
              </a:extLst>
            </p:cNvPr>
            <p:cNvSpPr>
              <a:spLocks noChangeArrowheads="1"/>
            </p:cNvSpPr>
            <p:nvPr/>
          </p:nvSpPr>
          <p:spPr bwMode="auto">
            <a:xfrm flipH="1">
              <a:off x="439" y="2333"/>
              <a:ext cx="1215" cy="944"/>
            </a:xfrm>
            <a:prstGeom prst="wedgeRoundRectCallout">
              <a:avLst>
                <a:gd name="adj1" fmla="val -95746"/>
                <a:gd name="adj2" fmla="val 22335"/>
                <a:gd name="adj3" fmla="val 16667"/>
              </a:avLst>
            </a:prstGeom>
            <a:solidFill>
              <a:schemeClr val="accent1"/>
            </a:solidFill>
            <a:ln w="12700">
              <a:solidFill>
                <a:srgbClr val="000000"/>
              </a:solidFill>
              <a:miter lim="800000"/>
              <a:headEnd/>
              <a:tailEnd/>
            </a:ln>
          </p:spPr>
          <p:txBody>
            <a:bodyPr wrap="none" lIns="92075" tIns="46038" rIns="92075" bIns="46038" anchor="ct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pPr algn="ctr" eaLnBrk="0" hangingPunct="0"/>
              <a:r>
                <a:rPr lang="en-US" dirty="0">
                  <a:solidFill>
                    <a:schemeClr val="bg1"/>
                  </a:solidFill>
                </a:rPr>
                <a:t>Your location is:</a:t>
              </a:r>
            </a:p>
            <a:p>
              <a:pPr algn="ctr" eaLnBrk="0" hangingPunct="0"/>
              <a:r>
                <a:rPr lang="en-US" dirty="0">
                  <a:solidFill>
                    <a:schemeClr val="bg1"/>
                  </a:solidFill>
                </a:rPr>
                <a:t>37</a:t>
              </a:r>
              <a:r>
                <a:rPr lang="en-US" baseline="40000" dirty="0">
                  <a:solidFill>
                    <a:schemeClr val="bg1"/>
                  </a:solidFill>
                </a:rPr>
                <a:t>o</a:t>
              </a:r>
              <a:r>
                <a:rPr lang="en-US" dirty="0">
                  <a:solidFill>
                    <a:schemeClr val="bg1"/>
                  </a:solidFill>
                </a:rPr>
                <a:t> 23.323’ N</a:t>
              </a:r>
            </a:p>
            <a:p>
              <a:pPr algn="ctr" eaLnBrk="0" hangingPunct="0"/>
              <a:r>
                <a:rPr lang="en-US" dirty="0">
                  <a:solidFill>
                    <a:schemeClr val="bg1"/>
                  </a:solidFill>
                </a:rPr>
                <a:t>122</a:t>
              </a:r>
              <a:r>
                <a:rPr lang="en-US" baseline="40000" dirty="0">
                  <a:solidFill>
                    <a:schemeClr val="bg1"/>
                  </a:solidFill>
                </a:rPr>
                <a:t>o</a:t>
              </a:r>
              <a:r>
                <a:rPr lang="en-US" dirty="0">
                  <a:solidFill>
                    <a:schemeClr val="bg1"/>
                  </a:solidFill>
                </a:rPr>
                <a:t> 02.162’ W</a:t>
              </a:r>
            </a:p>
            <a:p>
              <a:pPr algn="ctr" eaLnBrk="0" hangingPunct="0"/>
              <a:r>
                <a:rPr lang="en-US" dirty="0">
                  <a:solidFill>
                    <a:schemeClr val="bg1"/>
                  </a:solidFill>
                </a:rPr>
                <a:t>The time is:</a:t>
              </a:r>
            </a:p>
            <a:p>
              <a:pPr algn="ctr" eaLnBrk="0" hangingPunct="0"/>
              <a:r>
                <a:rPr lang="en-US" dirty="0">
                  <a:solidFill>
                    <a:schemeClr val="bg1"/>
                  </a:solidFill>
                </a:rPr>
                <a:t>11:34.9722 (UTC)</a:t>
              </a:r>
            </a:p>
          </p:txBody>
        </p:sp>
      </p:grpSp>
      <p:pic>
        <p:nvPicPr>
          <p:cNvPr id="5" name="Picture 4" descr="hand_GPS">
            <a:extLst>
              <a:ext uri="{FF2B5EF4-FFF2-40B4-BE49-F238E27FC236}">
                <a16:creationId xmlns:a16="http://schemas.microsoft.com/office/drawing/2014/main" id="{4A81DE41-8775-C314-FC52-F9B08D5715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2985" y="2457310"/>
            <a:ext cx="1908175" cy="2952750"/>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sp>
        <p:nvSpPr>
          <p:cNvPr id="6" name="Rectangle 5">
            <a:extLst>
              <a:ext uri="{FF2B5EF4-FFF2-40B4-BE49-F238E27FC236}">
                <a16:creationId xmlns:a16="http://schemas.microsoft.com/office/drawing/2014/main" id="{D4A03F1B-BE23-8A99-34BE-D95F51B9A5ED}"/>
              </a:ext>
            </a:extLst>
          </p:cNvPr>
          <p:cNvSpPr>
            <a:spLocks noGrp="1" noChangeArrowheads="1"/>
          </p:cNvSpPr>
          <p:nvPr/>
        </p:nvSpPr>
        <p:spPr bwMode="auto">
          <a:xfrm>
            <a:off x="6726123" y="5302295"/>
            <a:ext cx="2252863" cy="853598"/>
          </a:xfrm>
          <a:prstGeom prst="rect">
            <a:avLst/>
          </a:prstGeom>
          <a:solidFill>
            <a:schemeClr val="bg1"/>
          </a:solidFill>
          <a:ln>
            <a:solidFill>
              <a:schemeClr val="tx1"/>
            </a:solid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128"/>
              </a:defRPr>
            </a:lvl1pPr>
            <a:lvl2pPr marL="742950" indent="-285750" algn="l" rtl="0" eaLnBrk="0" fontAlgn="base" hangingPunct="0">
              <a:spcBef>
                <a:spcPct val="20000"/>
              </a:spcBef>
              <a:spcAft>
                <a:spcPct val="0"/>
              </a:spcAft>
              <a:buFont typeface="Wingdings" pitchFamily="2" charset="2"/>
              <a:buChar char="Ø"/>
              <a:defRPr sz="2800" kern="12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Font typeface="Wingdings" pitchFamily="2" charset="2"/>
              <a:buChar char="§"/>
              <a:defRPr sz="2400" kern="12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lnSpc>
                <a:spcPct val="80000"/>
              </a:lnSpc>
              <a:buNone/>
            </a:pPr>
            <a:r>
              <a:rPr lang="en-US" sz="1800" dirty="0">
                <a:latin typeface="Calibri" pitchFamily="34" charset="0"/>
              </a:rPr>
              <a:t>ERRORS</a:t>
            </a:r>
          </a:p>
          <a:p>
            <a:pPr marL="0" indent="0" eaLnBrk="1" hangingPunct="1">
              <a:lnSpc>
                <a:spcPct val="80000"/>
              </a:lnSpc>
              <a:buNone/>
            </a:pPr>
            <a:r>
              <a:rPr lang="en-US" sz="1800" dirty="0" err="1">
                <a:latin typeface="Calibri" pitchFamily="34" charset="0"/>
              </a:rPr>
              <a:t>Horiz</a:t>
            </a:r>
            <a:r>
              <a:rPr lang="en-US" sz="1800" dirty="0">
                <a:latin typeface="Calibri" pitchFamily="34" charset="0"/>
              </a:rPr>
              <a:t>: ± 10 m </a:t>
            </a:r>
            <a:br>
              <a:rPr lang="en-US" sz="1800" dirty="0">
                <a:latin typeface="Calibri" pitchFamily="34" charset="0"/>
              </a:rPr>
            </a:br>
            <a:r>
              <a:rPr lang="en-US" sz="1800" dirty="0">
                <a:latin typeface="Calibri" pitchFamily="34" charset="0"/>
              </a:rPr>
              <a:t>Vert: ± 15 m</a:t>
            </a:r>
          </a:p>
        </p:txBody>
      </p:sp>
      <p:sp>
        <p:nvSpPr>
          <p:cNvPr id="7" name="TextBox 6">
            <a:extLst>
              <a:ext uri="{FF2B5EF4-FFF2-40B4-BE49-F238E27FC236}">
                <a16:creationId xmlns:a16="http://schemas.microsoft.com/office/drawing/2014/main" id="{883A157D-48A7-F031-87BA-3C5504BEF128}"/>
              </a:ext>
            </a:extLst>
          </p:cNvPr>
          <p:cNvSpPr txBox="1">
            <a:spLocks noChangeArrowheads="1"/>
          </p:cNvSpPr>
          <p:nvPr/>
        </p:nvSpPr>
        <p:spPr bwMode="auto">
          <a:xfrm>
            <a:off x="2897719" y="5198807"/>
            <a:ext cx="2839811" cy="944051"/>
          </a:xfrm>
          <a:prstGeom prst="rect">
            <a:avLst/>
          </a:prstGeom>
          <a:solidFill>
            <a:schemeClr val="bg1"/>
          </a:solidFill>
          <a:ln>
            <a:solidFill>
              <a:schemeClr val="tx1"/>
            </a:solidFill>
          </a:ln>
        </p:spPr>
        <p:txBody>
          <a:bodyPr vert="horz" wrap="square" lIns="91440" tIns="45720" rIns="91440" bIns="45720" numCol="1" anchor="t"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pPr marL="0" indent="0" eaLnBrk="1" hangingPunct="1">
              <a:buFont typeface="Arial" pitchFamily="34" charset="0"/>
              <a:buNone/>
            </a:pPr>
            <a:r>
              <a:rPr lang="en-US" sz="1800" dirty="0">
                <a:latin typeface="Calibri" pitchFamily="34" charset="0"/>
              </a:rPr>
              <a:t>ERRORS (after 24 </a:t>
            </a:r>
            <a:r>
              <a:rPr lang="en-US" sz="1800" dirty="0" err="1">
                <a:latin typeface="Calibri" pitchFamily="34" charset="0"/>
              </a:rPr>
              <a:t>hrs</a:t>
            </a:r>
            <a:r>
              <a:rPr lang="en-US" sz="1800" dirty="0">
                <a:latin typeface="Calibri" pitchFamily="34" charset="0"/>
              </a:rPr>
              <a:t>)</a:t>
            </a:r>
          </a:p>
          <a:p>
            <a:r>
              <a:rPr lang="en-US" sz="1800" dirty="0" err="1">
                <a:latin typeface="Calibri" pitchFamily="34" charset="0"/>
              </a:rPr>
              <a:t>Horiz</a:t>
            </a:r>
            <a:r>
              <a:rPr lang="en-US" sz="1800" dirty="0">
                <a:latin typeface="Calibri" pitchFamily="34" charset="0"/>
              </a:rPr>
              <a:t>: </a:t>
            </a:r>
            <a:r>
              <a:rPr lang="en-US" dirty="0"/>
              <a:t>±</a:t>
            </a:r>
            <a:r>
              <a:rPr lang="en-US" sz="1800" dirty="0">
                <a:latin typeface="Calibri" pitchFamily="34" charset="0"/>
              </a:rPr>
              <a:t> 1–2 mm  </a:t>
            </a:r>
            <a:br>
              <a:rPr lang="en-US" sz="1800" dirty="0">
                <a:latin typeface="Calibri" pitchFamily="34" charset="0"/>
              </a:rPr>
            </a:br>
            <a:r>
              <a:rPr lang="en-US" sz="1800" dirty="0">
                <a:latin typeface="Calibri" pitchFamily="34" charset="0"/>
              </a:rPr>
              <a:t>Vert: ± 5 mm</a:t>
            </a:r>
          </a:p>
        </p:txBody>
      </p:sp>
    </p:spTree>
    <p:extLst>
      <p:ext uri="{BB962C8B-B14F-4D97-AF65-F5344CB8AC3E}">
        <p14:creationId xmlns:p14="http://schemas.microsoft.com/office/powerpoint/2010/main" val="866470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D912C8-06D6-EC7C-863A-E1B86FCF9984}"/>
              </a:ext>
            </a:extLst>
          </p:cNvPr>
          <p:cNvSpPr/>
          <p:nvPr/>
        </p:nvSpPr>
        <p:spPr>
          <a:xfrm>
            <a:off x="457200" y="914400"/>
            <a:ext cx="8319155" cy="539213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BACB7A-B7EC-0196-627F-1284AA39B65A}"/>
              </a:ext>
            </a:extLst>
          </p:cNvPr>
          <p:cNvSpPr>
            <a:spLocks noGrp="1"/>
          </p:cNvSpPr>
          <p:nvPr>
            <p:ph type="title"/>
          </p:nvPr>
        </p:nvSpPr>
        <p:spPr/>
        <p:txBody>
          <a:bodyPr/>
          <a:lstStyle/>
          <a:p>
            <a:r>
              <a:rPr lang="en-US" dirty="0"/>
              <a:t>Sources of Error</a:t>
            </a:r>
          </a:p>
        </p:txBody>
      </p:sp>
      <p:pic>
        <p:nvPicPr>
          <p:cNvPr id="4" name="Image" descr="Image">
            <a:extLst>
              <a:ext uri="{FF2B5EF4-FFF2-40B4-BE49-F238E27FC236}">
                <a16:creationId xmlns:a16="http://schemas.microsoft.com/office/drawing/2014/main" id="{3200ECCD-2CCA-4DF5-0633-3C6A235CCF7D}"/>
              </a:ext>
            </a:extLst>
          </p:cNvPr>
          <p:cNvPicPr>
            <a:picLocks noChangeAspect="1"/>
          </p:cNvPicPr>
          <p:nvPr/>
        </p:nvPicPr>
        <p:blipFill>
          <a:blip r:embed="rId3"/>
          <a:stretch>
            <a:fillRect/>
          </a:stretch>
        </p:blipFill>
        <p:spPr>
          <a:xfrm>
            <a:off x="592212" y="1051655"/>
            <a:ext cx="7959575" cy="5154961"/>
          </a:xfrm>
          <a:prstGeom prst="rect">
            <a:avLst/>
          </a:prstGeom>
          <a:ln w="12700">
            <a:miter lim="400000"/>
          </a:ln>
        </p:spPr>
      </p:pic>
    </p:spTree>
    <p:extLst>
      <p:ext uri="{BB962C8B-B14F-4D97-AF65-F5344CB8AC3E}">
        <p14:creationId xmlns:p14="http://schemas.microsoft.com/office/powerpoint/2010/main" val="386320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56A29-2FD0-5386-F4E2-A705BA003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736DB-1FA4-CE4D-E818-7390CC2FAA9A}"/>
              </a:ext>
            </a:extLst>
          </p:cNvPr>
          <p:cNvSpPr>
            <a:spLocks noGrp="1"/>
          </p:cNvSpPr>
          <p:nvPr>
            <p:ph type="title"/>
          </p:nvPr>
        </p:nvSpPr>
        <p:spPr/>
        <p:txBody>
          <a:bodyPr/>
          <a:lstStyle/>
          <a:p>
            <a:r>
              <a:rPr lang="en-US" dirty="0"/>
              <a:t>Sources of Error</a:t>
            </a:r>
          </a:p>
        </p:txBody>
      </p:sp>
      <p:sp>
        <p:nvSpPr>
          <p:cNvPr id="3" name="Content Placeholder 2">
            <a:extLst>
              <a:ext uri="{FF2B5EF4-FFF2-40B4-BE49-F238E27FC236}">
                <a16:creationId xmlns:a16="http://schemas.microsoft.com/office/drawing/2014/main" id="{3C84B188-8D23-0E6D-C106-F0856F097B71}"/>
              </a:ext>
            </a:extLst>
          </p:cNvPr>
          <p:cNvSpPr>
            <a:spLocks noGrp="1"/>
          </p:cNvSpPr>
          <p:nvPr>
            <p:ph idx="1"/>
          </p:nvPr>
        </p:nvSpPr>
        <p:spPr/>
        <p:txBody>
          <a:bodyPr>
            <a:normAutofit/>
          </a:bodyPr>
          <a:lstStyle/>
          <a:p>
            <a:pPr marL="457200" indent="-457200">
              <a:lnSpc>
                <a:spcPct val="85000"/>
              </a:lnSpc>
              <a:spcBef>
                <a:spcPct val="30000"/>
              </a:spcBef>
              <a:buFont typeface="Arial" panose="020B0604020202020204" pitchFamily="34" charset="0"/>
              <a:buChar char="•"/>
            </a:pPr>
            <a:r>
              <a:rPr lang="en-US" sz="2400" b="1" dirty="0">
                <a:latin typeface="Calibri" pitchFamily="34" charset="0"/>
              </a:rPr>
              <a:t>Clock errors</a:t>
            </a:r>
            <a:r>
              <a:rPr lang="en-US" sz="2400" dirty="0">
                <a:latin typeface="Calibri" pitchFamily="34" charset="0"/>
              </a:rPr>
              <a:t> (bias and drift, including  </a:t>
            </a:r>
            <a:r>
              <a:rPr lang="en-US" sz="2400" b="1" dirty="0">
                <a:latin typeface="Calibri" pitchFamily="34" charset="0"/>
              </a:rPr>
              <a:t>relativity</a:t>
            </a:r>
            <a:r>
              <a:rPr lang="en-US" sz="2400" dirty="0">
                <a:latin typeface="Calibri" pitchFamily="34" charset="0"/>
              </a:rPr>
              <a:t>)</a:t>
            </a:r>
            <a:endParaRPr lang="en-US" sz="2400" b="1" dirty="0">
              <a:latin typeface="Calibri" pitchFamily="34" charset="0"/>
            </a:endParaRPr>
          </a:p>
          <a:p>
            <a:pPr marL="457200" indent="-457200">
              <a:lnSpc>
                <a:spcPct val="85000"/>
              </a:lnSpc>
              <a:spcBef>
                <a:spcPct val="30000"/>
              </a:spcBef>
              <a:buFont typeface="Arial" panose="020B0604020202020204" pitchFamily="34" charset="0"/>
              <a:buChar char="•"/>
            </a:pPr>
            <a:r>
              <a:rPr lang="en-US" sz="2400" dirty="0">
                <a:latin typeface="Calibri" pitchFamily="34" charset="0"/>
              </a:rPr>
              <a:t>Satellite </a:t>
            </a:r>
            <a:r>
              <a:rPr lang="en-US" sz="2400" b="1" dirty="0">
                <a:latin typeface="Calibri" pitchFamily="34" charset="0"/>
              </a:rPr>
              <a:t>orbit irregularities</a:t>
            </a:r>
          </a:p>
          <a:p>
            <a:pPr marL="457200" indent="-457200">
              <a:lnSpc>
                <a:spcPct val="85000"/>
              </a:lnSpc>
              <a:spcBef>
                <a:spcPct val="30000"/>
              </a:spcBef>
              <a:buFont typeface="Arial" panose="020B0604020202020204" pitchFamily="34" charset="0"/>
              <a:buChar char="•"/>
            </a:pPr>
            <a:r>
              <a:rPr lang="en-US" sz="2400" b="1" dirty="0">
                <a:latin typeface="Calibri" pitchFamily="34" charset="0"/>
              </a:rPr>
              <a:t>Atmospheric delays</a:t>
            </a:r>
            <a:r>
              <a:rPr lang="en-US" sz="2400" dirty="0">
                <a:latin typeface="Calibri" pitchFamily="34" charset="0"/>
              </a:rPr>
              <a:t> – speed of light is affected by water content and other variables (ex. ionosphere)</a:t>
            </a:r>
            <a:endParaRPr lang="en-US" sz="2400" b="1" dirty="0">
              <a:latin typeface="Calibri" pitchFamily="34" charset="0"/>
            </a:endParaRPr>
          </a:p>
          <a:p>
            <a:pPr marL="457200" indent="-457200">
              <a:lnSpc>
                <a:spcPct val="85000"/>
              </a:lnSpc>
              <a:spcBef>
                <a:spcPct val="30000"/>
              </a:spcBef>
              <a:buFont typeface="Arial" panose="020B0604020202020204" pitchFamily="34" charset="0"/>
              <a:buChar char="•"/>
            </a:pPr>
            <a:r>
              <a:rPr lang="en-US" sz="2400" b="1" dirty="0">
                <a:latin typeface="Calibri" pitchFamily="34" charset="0"/>
              </a:rPr>
              <a:t>Multi-path </a:t>
            </a:r>
            <a:r>
              <a:rPr lang="en-US" sz="2400" dirty="0">
                <a:latin typeface="Calibri" pitchFamily="34" charset="0"/>
              </a:rPr>
              <a:t>– GPS signals can bounce off the ground or objects and then enter the antenna</a:t>
            </a:r>
          </a:p>
          <a:p>
            <a:pPr marL="457200" indent="-457200" eaLnBrk="1" hangingPunct="1">
              <a:lnSpc>
                <a:spcPct val="85000"/>
              </a:lnSpc>
              <a:spcBef>
                <a:spcPct val="30000"/>
              </a:spcBef>
              <a:buFont typeface="Arial" panose="020B0604020202020204" pitchFamily="34" charset="0"/>
              <a:buChar char="•"/>
            </a:pPr>
            <a:r>
              <a:rPr lang="en-US" sz="2400" b="1" dirty="0">
                <a:latin typeface="Calibri" pitchFamily="34" charset="0"/>
              </a:rPr>
              <a:t>Human error</a:t>
            </a:r>
            <a:r>
              <a:rPr lang="en-US" sz="2400" dirty="0">
                <a:latin typeface="Calibri" pitchFamily="34" charset="0"/>
              </a:rPr>
              <a:t> – Incorrect </a:t>
            </a:r>
            <a:br>
              <a:rPr lang="en-US" sz="2400" dirty="0">
                <a:latin typeface="Calibri" pitchFamily="34" charset="0"/>
              </a:rPr>
            </a:br>
            <a:r>
              <a:rPr lang="en-US" sz="2400" dirty="0">
                <a:latin typeface="Calibri" pitchFamily="34" charset="0"/>
              </a:rPr>
              <a:t>base or rover antenna </a:t>
            </a:r>
            <a:br>
              <a:rPr lang="en-US" sz="2400" dirty="0">
                <a:latin typeface="Calibri" pitchFamily="34" charset="0"/>
              </a:rPr>
            </a:br>
            <a:r>
              <a:rPr lang="en-US" sz="2400" dirty="0">
                <a:latin typeface="Calibri" pitchFamily="34" charset="0"/>
              </a:rPr>
              <a:t>heights, errors in post-</a:t>
            </a:r>
            <a:br>
              <a:rPr lang="en-US" sz="2400" dirty="0">
                <a:latin typeface="Calibri" pitchFamily="34" charset="0"/>
              </a:rPr>
            </a:br>
            <a:r>
              <a:rPr lang="en-US" sz="2400" dirty="0">
                <a:latin typeface="Calibri" pitchFamily="34" charset="0"/>
              </a:rPr>
              <a:t>processing, datum and </a:t>
            </a:r>
            <a:br>
              <a:rPr lang="en-US" sz="2400" dirty="0">
                <a:latin typeface="Calibri" pitchFamily="34" charset="0"/>
              </a:rPr>
            </a:br>
            <a:r>
              <a:rPr lang="en-US" sz="2400" dirty="0">
                <a:latin typeface="Calibri" pitchFamily="34" charset="0"/>
              </a:rPr>
              <a:t>projection errors.</a:t>
            </a:r>
            <a:endParaRPr lang="en-US" sz="2400" b="1" dirty="0">
              <a:latin typeface="Calibri" pitchFamily="34" charset="0"/>
            </a:endParaRPr>
          </a:p>
        </p:txBody>
      </p:sp>
      <p:sp>
        <p:nvSpPr>
          <p:cNvPr id="5" name="Rectangle 4">
            <a:extLst>
              <a:ext uri="{FF2B5EF4-FFF2-40B4-BE49-F238E27FC236}">
                <a16:creationId xmlns:a16="http://schemas.microsoft.com/office/drawing/2014/main" id="{16D32B78-9501-B4D5-3419-9658CBAE8631}"/>
              </a:ext>
            </a:extLst>
          </p:cNvPr>
          <p:cNvSpPr/>
          <p:nvPr/>
        </p:nvSpPr>
        <p:spPr>
          <a:xfrm>
            <a:off x="4336330" y="3227058"/>
            <a:ext cx="4751110" cy="307947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Image" descr="Image">
            <a:extLst>
              <a:ext uri="{FF2B5EF4-FFF2-40B4-BE49-F238E27FC236}">
                <a16:creationId xmlns:a16="http://schemas.microsoft.com/office/drawing/2014/main" id="{48406325-3411-2F86-DCE4-66554851B0CC}"/>
              </a:ext>
            </a:extLst>
          </p:cNvPr>
          <p:cNvPicPr>
            <a:picLocks noChangeAspect="1"/>
          </p:cNvPicPr>
          <p:nvPr/>
        </p:nvPicPr>
        <p:blipFill>
          <a:blip r:embed="rId3"/>
          <a:stretch>
            <a:fillRect/>
          </a:stretch>
        </p:blipFill>
        <p:spPr>
          <a:xfrm>
            <a:off x="4449097" y="3309728"/>
            <a:ext cx="4545752" cy="2944023"/>
          </a:xfrm>
          <a:prstGeom prst="rect">
            <a:avLst/>
          </a:prstGeom>
          <a:ln w="12700">
            <a:miter lim="400000"/>
          </a:ln>
        </p:spPr>
      </p:pic>
    </p:spTree>
    <p:extLst>
      <p:ext uri="{BB962C8B-B14F-4D97-AF65-F5344CB8AC3E}">
        <p14:creationId xmlns:p14="http://schemas.microsoft.com/office/powerpoint/2010/main" val="3917011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descr="A diagram of a system&#10;&#10;Description automatically generated">
            <a:extLst>
              <a:ext uri="{FF2B5EF4-FFF2-40B4-BE49-F238E27FC236}">
                <a16:creationId xmlns:a16="http://schemas.microsoft.com/office/drawing/2014/main" id="{B9E7163D-2926-9C0A-54A6-F5B1DA1BAF4A}"/>
              </a:ext>
            </a:extLst>
          </p:cNvPr>
          <p:cNvPicPr>
            <a:picLocks noChangeAspect="1"/>
          </p:cNvPicPr>
          <p:nvPr/>
        </p:nvPicPr>
        <p:blipFill>
          <a:blip r:embed="rId2"/>
          <a:stretch>
            <a:fillRect/>
          </a:stretch>
        </p:blipFill>
        <p:spPr>
          <a:xfrm>
            <a:off x="0" y="0"/>
            <a:ext cx="8882026" cy="6858000"/>
          </a:xfrm>
          <a:prstGeom prst="rect">
            <a:avLst/>
          </a:prstGeom>
        </p:spPr>
      </p:pic>
    </p:spTree>
    <p:extLst>
      <p:ext uri="{BB962C8B-B14F-4D97-AF65-F5344CB8AC3E}">
        <p14:creationId xmlns:p14="http://schemas.microsoft.com/office/powerpoint/2010/main" val="1087732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2066AA-FB70-1826-904B-B9F900AB95A0}"/>
              </a:ext>
            </a:extLst>
          </p:cNvPr>
          <p:cNvSpPr>
            <a:spLocks noGrp="1"/>
          </p:cNvSpPr>
          <p:nvPr>
            <p:ph type="title"/>
          </p:nvPr>
        </p:nvSpPr>
        <p:spPr/>
        <p:txBody>
          <a:bodyPr/>
          <a:lstStyle/>
          <a:p>
            <a:r>
              <a:rPr lang="en-US" dirty="0"/>
              <a:t>Precision depends on system</a:t>
            </a:r>
          </a:p>
        </p:txBody>
      </p:sp>
      <p:sp>
        <p:nvSpPr>
          <p:cNvPr id="5" name="Freeform 4">
            <a:extLst>
              <a:ext uri="{FF2B5EF4-FFF2-40B4-BE49-F238E27FC236}">
                <a16:creationId xmlns:a16="http://schemas.microsoft.com/office/drawing/2014/main" id="{B6EF0AAB-4AA2-7FBB-2CF9-E39E5515C3C8}"/>
              </a:ext>
            </a:extLst>
          </p:cNvPr>
          <p:cNvSpPr/>
          <p:nvPr/>
        </p:nvSpPr>
        <p:spPr>
          <a:xfrm>
            <a:off x="1244533" y="1735535"/>
            <a:ext cx="5590903" cy="3248297"/>
          </a:xfrm>
          <a:custGeom>
            <a:avLst/>
            <a:gdLst>
              <a:gd name="connsiteX0" fmla="*/ 0 w 5590902"/>
              <a:gd name="connsiteY0" fmla="*/ 3248297 h 3248297"/>
              <a:gd name="connsiteX1" fmla="*/ 1323702 w 5590902"/>
              <a:gd name="connsiteY1" fmla="*/ 3143794 h 3248297"/>
              <a:gd name="connsiteX2" fmla="*/ 2638697 w 5590902"/>
              <a:gd name="connsiteY2" fmla="*/ 2856412 h 3248297"/>
              <a:gd name="connsiteX3" fmla="*/ 3744685 w 5590902"/>
              <a:gd name="connsiteY3" fmla="*/ 2333897 h 3248297"/>
              <a:gd name="connsiteX4" fmla="*/ 4598125 w 5590902"/>
              <a:gd name="connsiteY4" fmla="*/ 1654629 h 3248297"/>
              <a:gd name="connsiteX5" fmla="*/ 5259977 w 5590902"/>
              <a:gd name="connsiteY5" fmla="*/ 783772 h 3248297"/>
              <a:gd name="connsiteX6" fmla="*/ 5590902 w 5590902"/>
              <a:gd name="connsiteY6" fmla="*/ 0 h 324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0902" h="3248297">
                <a:moveTo>
                  <a:pt x="0" y="3248297"/>
                </a:moveTo>
                <a:cubicBezTo>
                  <a:pt x="441959" y="3228702"/>
                  <a:pt x="883919" y="3209108"/>
                  <a:pt x="1323702" y="3143794"/>
                </a:cubicBezTo>
                <a:cubicBezTo>
                  <a:pt x="1763485" y="3078480"/>
                  <a:pt x="2235200" y="2991395"/>
                  <a:pt x="2638697" y="2856412"/>
                </a:cubicBezTo>
                <a:cubicBezTo>
                  <a:pt x="3042194" y="2721429"/>
                  <a:pt x="3418114" y="2534194"/>
                  <a:pt x="3744685" y="2333897"/>
                </a:cubicBezTo>
                <a:cubicBezTo>
                  <a:pt x="4071256" y="2133600"/>
                  <a:pt x="4345576" y="1912983"/>
                  <a:pt x="4598125" y="1654629"/>
                </a:cubicBezTo>
                <a:cubicBezTo>
                  <a:pt x="4850674" y="1396275"/>
                  <a:pt x="5094514" y="1059543"/>
                  <a:pt x="5259977" y="783772"/>
                </a:cubicBezTo>
                <a:cubicBezTo>
                  <a:pt x="5425440" y="508001"/>
                  <a:pt x="5508171" y="254000"/>
                  <a:pt x="5590902" y="0"/>
                </a:cubicBez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1A2D0DFC-1640-E735-E450-63A735ACB774}"/>
              </a:ext>
            </a:extLst>
          </p:cNvPr>
          <p:cNvSpPr/>
          <p:nvPr/>
        </p:nvSpPr>
        <p:spPr>
          <a:xfrm>
            <a:off x="1235824" y="1918419"/>
            <a:ext cx="6331131" cy="3553097"/>
          </a:xfrm>
          <a:custGeom>
            <a:avLst/>
            <a:gdLst>
              <a:gd name="connsiteX0" fmla="*/ 0 w 6331131"/>
              <a:gd name="connsiteY0" fmla="*/ 0 h 3553097"/>
              <a:gd name="connsiteX1" fmla="*/ 0 w 6331131"/>
              <a:gd name="connsiteY1" fmla="*/ 3553097 h 3553097"/>
              <a:gd name="connsiteX2" fmla="*/ 6331131 w 6331131"/>
              <a:gd name="connsiteY2" fmla="*/ 3553097 h 3553097"/>
              <a:gd name="connsiteX3" fmla="*/ 6296297 w 6331131"/>
              <a:gd name="connsiteY3" fmla="*/ 3553097 h 3553097"/>
            </a:gdLst>
            <a:ahLst/>
            <a:cxnLst>
              <a:cxn ang="0">
                <a:pos x="connsiteX0" y="connsiteY0"/>
              </a:cxn>
              <a:cxn ang="0">
                <a:pos x="connsiteX1" y="connsiteY1"/>
              </a:cxn>
              <a:cxn ang="0">
                <a:pos x="connsiteX2" y="connsiteY2"/>
              </a:cxn>
              <a:cxn ang="0">
                <a:pos x="connsiteX3" y="connsiteY3"/>
              </a:cxn>
            </a:cxnLst>
            <a:rect l="l" t="t" r="r" b="b"/>
            <a:pathLst>
              <a:path w="6331131" h="3553097">
                <a:moveTo>
                  <a:pt x="0" y="0"/>
                </a:moveTo>
                <a:lnTo>
                  <a:pt x="0" y="3553097"/>
                </a:lnTo>
                <a:lnTo>
                  <a:pt x="6331131" y="3553097"/>
                </a:lnTo>
                <a:lnTo>
                  <a:pt x="6296297" y="3553097"/>
                </a:lnTo>
              </a:path>
            </a:pathLst>
          </a:custGeom>
          <a:noFill/>
          <a:ln>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90BD77F-8103-1898-DA4C-EF6302499B29}"/>
              </a:ext>
            </a:extLst>
          </p:cNvPr>
          <p:cNvSpPr txBox="1"/>
          <p:nvPr/>
        </p:nvSpPr>
        <p:spPr>
          <a:xfrm>
            <a:off x="3398603" y="5868196"/>
            <a:ext cx="2126031" cy="369332"/>
          </a:xfrm>
          <a:prstGeom prst="rect">
            <a:avLst/>
          </a:prstGeom>
          <a:noFill/>
        </p:spPr>
        <p:txBody>
          <a:bodyPr wrap="none" rtlCol="0">
            <a:spAutoFit/>
          </a:bodyPr>
          <a:lstStyle/>
          <a:p>
            <a:r>
              <a:rPr lang="en-US" b="1" dirty="0"/>
              <a:t>Precision of Position</a:t>
            </a:r>
          </a:p>
        </p:txBody>
      </p:sp>
      <p:sp>
        <p:nvSpPr>
          <p:cNvPr id="8" name="TextBox 7">
            <a:extLst>
              <a:ext uri="{FF2B5EF4-FFF2-40B4-BE49-F238E27FC236}">
                <a16:creationId xmlns:a16="http://schemas.microsoft.com/office/drawing/2014/main" id="{D3FDA7E7-A22E-E99C-5187-49301E22CF20}"/>
              </a:ext>
            </a:extLst>
          </p:cNvPr>
          <p:cNvSpPr txBox="1"/>
          <p:nvPr/>
        </p:nvSpPr>
        <p:spPr>
          <a:xfrm rot="16200000">
            <a:off x="-1426793" y="3510300"/>
            <a:ext cx="3837782" cy="369332"/>
          </a:xfrm>
          <a:prstGeom prst="rect">
            <a:avLst/>
          </a:prstGeom>
          <a:noFill/>
        </p:spPr>
        <p:txBody>
          <a:bodyPr wrap="none" rtlCol="0">
            <a:spAutoFit/>
          </a:bodyPr>
          <a:lstStyle/>
          <a:p>
            <a:r>
              <a:rPr lang="en-US" b="1" dirty="0"/>
              <a:t>Occupation Time - Effort Required - $$</a:t>
            </a:r>
          </a:p>
        </p:txBody>
      </p:sp>
      <p:sp>
        <p:nvSpPr>
          <p:cNvPr id="9" name="Rectangle 8">
            <a:extLst>
              <a:ext uri="{FF2B5EF4-FFF2-40B4-BE49-F238E27FC236}">
                <a16:creationId xmlns:a16="http://schemas.microsoft.com/office/drawing/2014/main" id="{EFBDE362-2382-50F4-A835-8176ADCCDDA6}"/>
              </a:ext>
            </a:extLst>
          </p:cNvPr>
          <p:cNvSpPr/>
          <p:nvPr/>
        </p:nvSpPr>
        <p:spPr>
          <a:xfrm>
            <a:off x="5620469" y="2055051"/>
            <a:ext cx="1925464" cy="1184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Static, Geodetic Campaign Systems</a:t>
            </a:r>
          </a:p>
        </p:txBody>
      </p:sp>
      <p:sp>
        <p:nvSpPr>
          <p:cNvPr id="10" name="Rectangle 9">
            <a:extLst>
              <a:ext uri="{FF2B5EF4-FFF2-40B4-BE49-F238E27FC236}">
                <a16:creationId xmlns:a16="http://schemas.microsoft.com/office/drawing/2014/main" id="{00128948-F719-1C82-BC3D-D24C2F5EC740}"/>
              </a:ext>
            </a:extLst>
          </p:cNvPr>
          <p:cNvSpPr/>
          <p:nvPr/>
        </p:nvSpPr>
        <p:spPr>
          <a:xfrm>
            <a:off x="4049375" y="3571836"/>
            <a:ext cx="1375273" cy="8459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Kinematic Systems</a:t>
            </a:r>
          </a:p>
        </p:txBody>
      </p:sp>
      <p:sp>
        <p:nvSpPr>
          <p:cNvPr id="11" name="Rectangle 10">
            <a:extLst>
              <a:ext uri="{FF2B5EF4-FFF2-40B4-BE49-F238E27FC236}">
                <a16:creationId xmlns:a16="http://schemas.microsoft.com/office/drawing/2014/main" id="{6D815B9F-0B31-A0FE-4FB6-7CF6D29533B0}"/>
              </a:ext>
            </a:extLst>
          </p:cNvPr>
          <p:cNvSpPr/>
          <p:nvPr/>
        </p:nvSpPr>
        <p:spPr>
          <a:xfrm>
            <a:off x="1429113" y="4194258"/>
            <a:ext cx="1394543" cy="10813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Consumer &amp; Mapping Systems</a:t>
            </a:r>
          </a:p>
        </p:txBody>
      </p:sp>
      <p:pic>
        <p:nvPicPr>
          <p:cNvPr id="12" name="Picture 2" descr="http://kb.unavco.org/kb/assets/.images/porkchop_geyser1crop.jpg">
            <a:extLst>
              <a:ext uri="{FF2B5EF4-FFF2-40B4-BE49-F238E27FC236}">
                <a16:creationId xmlns:a16="http://schemas.microsoft.com/office/drawing/2014/main" id="{A3BD70A1-59EE-B128-8C60-F9ECA646A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8747" y="2326000"/>
            <a:ext cx="1081484" cy="1368967"/>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533BBCA-C542-44B4-8C1C-193EECD7F46B}"/>
              </a:ext>
            </a:extLst>
          </p:cNvPr>
          <p:cNvSpPr txBox="1"/>
          <p:nvPr/>
        </p:nvSpPr>
        <p:spPr>
          <a:xfrm>
            <a:off x="1528824" y="5523408"/>
            <a:ext cx="6647974" cy="369332"/>
          </a:xfrm>
          <a:prstGeom prst="rect">
            <a:avLst/>
          </a:prstGeom>
          <a:noFill/>
        </p:spPr>
        <p:txBody>
          <a:bodyPr wrap="none" rtlCol="0">
            <a:spAutoFit/>
          </a:bodyPr>
          <a:lstStyle/>
          <a:p>
            <a:r>
              <a:rPr lang="en-US" dirty="0"/>
              <a:t>   0.5-5 m		        0.01–0.03 m	  	 0.005m		</a:t>
            </a:r>
          </a:p>
        </p:txBody>
      </p:sp>
      <p:sp>
        <p:nvSpPr>
          <p:cNvPr id="14" name="TextBox 13">
            <a:extLst>
              <a:ext uri="{FF2B5EF4-FFF2-40B4-BE49-F238E27FC236}">
                <a16:creationId xmlns:a16="http://schemas.microsoft.com/office/drawing/2014/main" id="{A771A02C-E834-CFF7-3F75-CA26FF69C045}"/>
              </a:ext>
            </a:extLst>
          </p:cNvPr>
          <p:cNvSpPr txBox="1"/>
          <p:nvPr/>
        </p:nvSpPr>
        <p:spPr>
          <a:xfrm rot="16200000">
            <a:off x="-730056" y="3581815"/>
            <a:ext cx="3454792" cy="369332"/>
          </a:xfrm>
          <a:prstGeom prst="rect">
            <a:avLst/>
          </a:prstGeom>
          <a:noFill/>
        </p:spPr>
        <p:txBody>
          <a:bodyPr wrap="none" rtlCol="0">
            <a:spAutoFit/>
          </a:bodyPr>
          <a:lstStyle/>
          <a:p>
            <a:r>
              <a:rPr lang="en-US" dirty="0"/>
              <a:t>Easy 			Hard</a:t>
            </a:r>
          </a:p>
        </p:txBody>
      </p:sp>
      <p:pic>
        <p:nvPicPr>
          <p:cNvPr id="15" name="Picture 14">
            <a:extLst>
              <a:ext uri="{FF2B5EF4-FFF2-40B4-BE49-F238E27FC236}">
                <a16:creationId xmlns:a16="http://schemas.microsoft.com/office/drawing/2014/main" id="{11999A4A-D864-A2EC-2EFE-65200E289DF7}"/>
              </a:ext>
            </a:extLst>
          </p:cNvPr>
          <p:cNvPicPr>
            <a:picLocks noChangeAspect="1"/>
          </p:cNvPicPr>
          <p:nvPr/>
        </p:nvPicPr>
        <p:blipFill rotWithShape="1">
          <a:blip r:embed="rId4">
            <a:extLst>
              <a:ext uri="{28A0092B-C50C-407E-A947-70E740481C1C}">
                <a14:useLocalDpi xmlns:a14="http://schemas.microsoft.com/office/drawing/2010/main" val="0"/>
              </a:ext>
            </a:extLst>
          </a:blip>
          <a:srcRect l="71048"/>
          <a:stretch/>
        </p:blipFill>
        <p:spPr>
          <a:xfrm>
            <a:off x="3636124" y="2138854"/>
            <a:ext cx="617977" cy="1600888"/>
          </a:xfrm>
          <a:prstGeom prst="rect">
            <a:avLst/>
          </a:prstGeom>
        </p:spPr>
      </p:pic>
      <p:sp>
        <p:nvSpPr>
          <p:cNvPr id="16" name="TextBox 15">
            <a:extLst>
              <a:ext uri="{FF2B5EF4-FFF2-40B4-BE49-F238E27FC236}">
                <a16:creationId xmlns:a16="http://schemas.microsoft.com/office/drawing/2014/main" id="{9404282E-79AF-BAE8-C41C-63BB7B3E8A54}"/>
              </a:ext>
            </a:extLst>
          </p:cNvPr>
          <p:cNvSpPr txBox="1"/>
          <p:nvPr/>
        </p:nvSpPr>
        <p:spPr>
          <a:xfrm>
            <a:off x="6889537" y="6247237"/>
            <a:ext cx="1664534" cy="276999"/>
          </a:xfrm>
          <a:prstGeom prst="rect">
            <a:avLst/>
          </a:prstGeom>
          <a:noFill/>
        </p:spPr>
        <p:txBody>
          <a:bodyPr wrap="square" rtlCol="0">
            <a:spAutoFit/>
          </a:bodyPr>
          <a:lstStyle/>
          <a:p>
            <a:r>
              <a:rPr lang="en-US" sz="1200" dirty="0"/>
              <a:t>(Images: Ben Crosby)</a:t>
            </a:r>
          </a:p>
        </p:txBody>
      </p:sp>
      <p:sp>
        <p:nvSpPr>
          <p:cNvPr id="17" name="Left-Right Arrow 16">
            <a:extLst>
              <a:ext uri="{FF2B5EF4-FFF2-40B4-BE49-F238E27FC236}">
                <a16:creationId xmlns:a16="http://schemas.microsoft.com/office/drawing/2014/main" id="{0012FEFE-D8C3-2AD6-8458-60AC85D691F0}"/>
              </a:ext>
            </a:extLst>
          </p:cNvPr>
          <p:cNvSpPr/>
          <p:nvPr/>
        </p:nvSpPr>
        <p:spPr>
          <a:xfrm>
            <a:off x="3836785" y="4892839"/>
            <a:ext cx="3578223" cy="38273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Survey Grade</a:t>
            </a:r>
          </a:p>
        </p:txBody>
      </p:sp>
      <p:pic>
        <p:nvPicPr>
          <p:cNvPr id="18" name="Picture 17">
            <a:extLst>
              <a:ext uri="{FF2B5EF4-FFF2-40B4-BE49-F238E27FC236}">
                <a16:creationId xmlns:a16="http://schemas.microsoft.com/office/drawing/2014/main" id="{713FE250-1647-F196-B404-953B6B4B60F5}"/>
              </a:ext>
            </a:extLst>
          </p:cNvPr>
          <p:cNvPicPr>
            <a:picLocks noChangeAspect="1"/>
          </p:cNvPicPr>
          <p:nvPr/>
        </p:nvPicPr>
        <p:blipFill rotWithShape="1">
          <a:blip r:embed="rId5"/>
          <a:srcRect l="34664" t="9669" r="27348" b="8951"/>
          <a:stretch/>
        </p:blipFill>
        <p:spPr>
          <a:xfrm rot="10800000">
            <a:off x="1402231" y="2894520"/>
            <a:ext cx="755147" cy="1208295"/>
          </a:xfrm>
          <a:prstGeom prst="rect">
            <a:avLst/>
          </a:prstGeom>
        </p:spPr>
      </p:pic>
      <p:pic>
        <p:nvPicPr>
          <p:cNvPr id="20" name="Picture 3">
            <a:extLst>
              <a:ext uri="{FF2B5EF4-FFF2-40B4-BE49-F238E27FC236}">
                <a16:creationId xmlns:a16="http://schemas.microsoft.com/office/drawing/2014/main" id="{6F1687F6-74E5-DBAE-F92F-0F1033740CD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130" t="30355" r="6753" b="12268"/>
          <a:stretch/>
        </p:blipFill>
        <p:spPr>
          <a:xfrm>
            <a:off x="6908028" y="933297"/>
            <a:ext cx="2049372" cy="1285238"/>
          </a:xfrm>
          <a:prstGeom prst="rect">
            <a:avLst/>
          </a:prstGeom>
        </p:spPr>
      </p:pic>
      <p:pic>
        <p:nvPicPr>
          <p:cNvPr id="21" name="Picture 20" descr="A screen shot of a phone&#10;&#10;AI-generated content may be incorrect.">
            <a:extLst>
              <a:ext uri="{FF2B5EF4-FFF2-40B4-BE49-F238E27FC236}">
                <a16:creationId xmlns:a16="http://schemas.microsoft.com/office/drawing/2014/main" id="{288A1DA6-2E79-5EC6-E019-016C9896BCE0}"/>
              </a:ext>
            </a:extLst>
          </p:cNvPr>
          <p:cNvPicPr>
            <a:picLocks noChangeAspect="1"/>
          </p:cNvPicPr>
          <p:nvPr/>
        </p:nvPicPr>
        <p:blipFill>
          <a:blip r:embed="rId7"/>
          <a:stretch>
            <a:fillRect/>
          </a:stretch>
        </p:blipFill>
        <p:spPr>
          <a:xfrm>
            <a:off x="2235829" y="2818613"/>
            <a:ext cx="657040" cy="1290807"/>
          </a:xfrm>
          <a:prstGeom prst="rect">
            <a:avLst/>
          </a:prstGeom>
        </p:spPr>
      </p:pic>
    </p:spTree>
    <p:extLst>
      <p:ext uri="{BB962C8B-B14F-4D97-AF65-F5344CB8AC3E}">
        <p14:creationId xmlns:p14="http://schemas.microsoft.com/office/powerpoint/2010/main" val="368554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15308-2910-5B04-6C54-4A1BEBCC318D}"/>
              </a:ext>
            </a:extLst>
          </p:cNvPr>
          <p:cNvSpPr>
            <a:spLocks noGrp="1"/>
          </p:cNvSpPr>
          <p:nvPr>
            <p:ph type="title"/>
          </p:nvPr>
        </p:nvSpPr>
        <p:spPr/>
        <p:txBody>
          <a:bodyPr>
            <a:noAutofit/>
          </a:bodyPr>
          <a:lstStyle/>
          <a:p>
            <a:r>
              <a:rPr lang="en-US" sz="3600" dirty="0"/>
              <a:t>Creating Topography</a:t>
            </a:r>
          </a:p>
        </p:txBody>
      </p:sp>
      <p:sp>
        <p:nvSpPr>
          <p:cNvPr id="3" name="Content Placeholder 2">
            <a:extLst>
              <a:ext uri="{FF2B5EF4-FFF2-40B4-BE49-F238E27FC236}">
                <a16:creationId xmlns:a16="http://schemas.microsoft.com/office/drawing/2014/main" id="{C0152AB7-4E89-64ED-26E9-9513C271449C}"/>
              </a:ext>
            </a:extLst>
          </p:cNvPr>
          <p:cNvSpPr>
            <a:spLocks noGrp="1"/>
          </p:cNvSpPr>
          <p:nvPr>
            <p:ph idx="1"/>
          </p:nvPr>
        </p:nvSpPr>
        <p:spPr/>
        <p:txBody>
          <a:bodyPr>
            <a:normAutofit/>
          </a:bodyPr>
          <a:lstStyle/>
          <a:p>
            <a:r>
              <a:rPr lang="en-US" sz="2400" dirty="0"/>
              <a:t>Using Kinematic Systems </a:t>
            </a:r>
          </a:p>
          <a:p>
            <a:pPr lvl="1"/>
            <a:r>
              <a:rPr lang="en-US" sz="2400" dirty="0"/>
              <a:t>Quickly measure many points with high accuracy and precision – landslides, permafrost morphology, moraines, fault scarps</a:t>
            </a:r>
          </a:p>
        </p:txBody>
      </p:sp>
      <p:pic>
        <p:nvPicPr>
          <p:cNvPr id="4" name="Picture 3">
            <a:extLst>
              <a:ext uri="{FF2B5EF4-FFF2-40B4-BE49-F238E27FC236}">
                <a16:creationId xmlns:a16="http://schemas.microsoft.com/office/drawing/2014/main" id="{38A33743-5F4E-72E5-D43F-81ACF11F584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29269" y="2915935"/>
            <a:ext cx="2623673" cy="1731107"/>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53E05FC5-8D3F-F833-4312-FDFD9E4C5344}"/>
              </a:ext>
            </a:extLst>
          </p:cNvPr>
          <p:cNvSpPr txBox="1"/>
          <p:nvPr/>
        </p:nvSpPr>
        <p:spPr>
          <a:xfrm>
            <a:off x="985943" y="5489704"/>
            <a:ext cx="8229600" cy="646331"/>
          </a:xfrm>
          <a:prstGeom prst="rect">
            <a:avLst/>
          </a:prstGeom>
          <a:noFill/>
        </p:spPr>
        <p:txBody>
          <a:bodyPr wrap="square" rtlCol="0">
            <a:spAutoFit/>
          </a:bodyPr>
          <a:lstStyle/>
          <a:p>
            <a:r>
              <a:rPr lang="en-US" dirty="0"/>
              <a:t>From the field …			        	   … to post-		 	 … to surface generation</a:t>
            </a:r>
          </a:p>
          <a:p>
            <a:r>
              <a:rPr lang="en-US" dirty="0"/>
              <a:t>			     				 processed points …		    using GIS.</a:t>
            </a:r>
          </a:p>
        </p:txBody>
      </p:sp>
      <p:pic>
        <p:nvPicPr>
          <p:cNvPr id="6" name="Picture 5">
            <a:extLst>
              <a:ext uri="{FF2B5EF4-FFF2-40B4-BE49-F238E27FC236}">
                <a16:creationId xmlns:a16="http://schemas.microsoft.com/office/drawing/2014/main" id="{CDDBC9B5-93BF-D51F-E086-45046203F146}"/>
              </a:ext>
            </a:extLst>
          </p:cNvPr>
          <p:cNvPicPr>
            <a:picLocks noChangeAspect="1"/>
          </p:cNvPicPr>
          <p:nvPr/>
        </p:nvPicPr>
        <p:blipFill>
          <a:blip r:embed="rId3"/>
          <a:stretch>
            <a:fillRect/>
          </a:stretch>
        </p:blipFill>
        <p:spPr>
          <a:xfrm>
            <a:off x="3918749" y="2691796"/>
            <a:ext cx="2013399" cy="2864084"/>
          </a:xfrm>
          <a:prstGeom prst="rect">
            <a:avLst/>
          </a:prstGeom>
        </p:spPr>
      </p:pic>
      <p:pic>
        <p:nvPicPr>
          <p:cNvPr id="7" name="Picture 6">
            <a:extLst>
              <a:ext uri="{FF2B5EF4-FFF2-40B4-BE49-F238E27FC236}">
                <a16:creationId xmlns:a16="http://schemas.microsoft.com/office/drawing/2014/main" id="{43B53D37-610A-4CCE-27B1-552684909F8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943565" y="3800555"/>
            <a:ext cx="604884" cy="1566969"/>
          </a:xfrm>
          <a:prstGeom prst="rect">
            <a:avLst/>
          </a:prstGeom>
        </p:spPr>
      </p:pic>
      <p:pic>
        <p:nvPicPr>
          <p:cNvPr id="8" name="Picture 7">
            <a:extLst>
              <a:ext uri="{FF2B5EF4-FFF2-40B4-BE49-F238E27FC236}">
                <a16:creationId xmlns:a16="http://schemas.microsoft.com/office/drawing/2014/main" id="{2B7B8FA5-B2AE-6209-B501-2A825F3ACA1F}"/>
              </a:ext>
            </a:extLst>
          </p:cNvPr>
          <p:cNvPicPr>
            <a:picLocks noChangeAspect="1"/>
          </p:cNvPicPr>
          <p:nvPr/>
        </p:nvPicPr>
        <p:blipFill>
          <a:blip r:embed="rId5">
            <a:clrChange>
              <a:clrFrom>
                <a:srgbClr val="FEFFFF"/>
              </a:clrFrom>
              <a:clrTo>
                <a:srgbClr val="FEFFFF">
                  <a:alpha val="0"/>
                </a:srgbClr>
              </a:clrTo>
            </a:clrChange>
          </a:blip>
          <a:stretch>
            <a:fillRect/>
          </a:stretch>
        </p:blipFill>
        <p:spPr>
          <a:xfrm>
            <a:off x="6784859" y="2566703"/>
            <a:ext cx="2018622" cy="2864084"/>
          </a:xfrm>
          <a:prstGeom prst="rect">
            <a:avLst/>
          </a:prstGeom>
        </p:spPr>
      </p:pic>
      <p:sp>
        <p:nvSpPr>
          <p:cNvPr id="9" name="TextBox 8">
            <a:extLst>
              <a:ext uri="{FF2B5EF4-FFF2-40B4-BE49-F238E27FC236}">
                <a16:creationId xmlns:a16="http://schemas.microsoft.com/office/drawing/2014/main" id="{526FD50F-AE31-16A2-5593-09DB15A08222}"/>
              </a:ext>
            </a:extLst>
          </p:cNvPr>
          <p:cNvSpPr txBox="1"/>
          <p:nvPr/>
        </p:nvSpPr>
        <p:spPr>
          <a:xfrm>
            <a:off x="7923701" y="6027351"/>
            <a:ext cx="1930892" cy="230832"/>
          </a:xfrm>
          <a:prstGeom prst="rect">
            <a:avLst/>
          </a:prstGeom>
          <a:noFill/>
        </p:spPr>
        <p:txBody>
          <a:bodyPr wrap="square" rtlCol="0">
            <a:spAutoFit/>
          </a:bodyPr>
          <a:lstStyle/>
          <a:p>
            <a:r>
              <a:rPr lang="en-US" sz="900" dirty="0"/>
              <a:t>(Images: Ben Crosby)</a:t>
            </a:r>
          </a:p>
        </p:txBody>
      </p:sp>
    </p:spTree>
    <p:extLst>
      <p:ext uri="{BB962C8B-B14F-4D97-AF65-F5344CB8AC3E}">
        <p14:creationId xmlns:p14="http://schemas.microsoft.com/office/powerpoint/2010/main" val="3178473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B95D4-D6F2-4E8F-88CE-0D9E8E2E5DC3}"/>
              </a:ext>
            </a:extLst>
          </p:cNvPr>
          <p:cNvSpPr>
            <a:spLocks noGrp="1"/>
          </p:cNvSpPr>
          <p:nvPr>
            <p:ph type="title"/>
          </p:nvPr>
        </p:nvSpPr>
        <p:spPr/>
        <p:txBody>
          <a:bodyPr>
            <a:noAutofit/>
          </a:bodyPr>
          <a:lstStyle/>
          <a:p>
            <a:r>
              <a:rPr lang="en-US" sz="3600" dirty="0"/>
              <a:t>Change Detection</a:t>
            </a:r>
          </a:p>
        </p:txBody>
      </p:sp>
      <p:sp>
        <p:nvSpPr>
          <p:cNvPr id="3" name="Content Placeholder 2">
            <a:extLst>
              <a:ext uri="{FF2B5EF4-FFF2-40B4-BE49-F238E27FC236}">
                <a16:creationId xmlns:a16="http://schemas.microsoft.com/office/drawing/2014/main" id="{9EF4BE21-FCD0-409C-8985-1FDECB205A17}"/>
              </a:ext>
            </a:extLst>
          </p:cNvPr>
          <p:cNvSpPr>
            <a:spLocks noGrp="1"/>
          </p:cNvSpPr>
          <p:nvPr>
            <p:ph idx="1"/>
          </p:nvPr>
        </p:nvSpPr>
        <p:spPr/>
        <p:txBody>
          <a:bodyPr/>
          <a:lstStyle/>
          <a:p>
            <a:r>
              <a:rPr lang="en-US" dirty="0"/>
              <a:t>~85 points surveyed across slide</a:t>
            </a:r>
          </a:p>
          <a:p>
            <a:r>
              <a:rPr lang="en-US" dirty="0"/>
              <a:t>Some previously monumented (rebar, etc.)</a:t>
            </a:r>
          </a:p>
          <a:p>
            <a:r>
              <a:rPr lang="en-US" dirty="0"/>
              <a:t>Some new monuments added in rock</a:t>
            </a:r>
          </a:p>
        </p:txBody>
      </p:sp>
      <p:pic>
        <p:nvPicPr>
          <p:cNvPr id="5" name="Picture 4">
            <a:extLst>
              <a:ext uri="{FF2B5EF4-FFF2-40B4-BE49-F238E27FC236}">
                <a16:creationId xmlns:a16="http://schemas.microsoft.com/office/drawing/2014/main" id="{B5028BEF-1AA0-4F66-9E12-154912C4C14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rot="5400000">
            <a:off x="314456" y="3600056"/>
            <a:ext cx="2513552" cy="1885164"/>
          </a:xfrm>
          <a:prstGeom prst="rect">
            <a:avLst/>
          </a:prstGeom>
        </p:spPr>
      </p:pic>
      <p:pic>
        <p:nvPicPr>
          <p:cNvPr id="7" name="Picture 6">
            <a:extLst>
              <a:ext uri="{FF2B5EF4-FFF2-40B4-BE49-F238E27FC236}">
                <a16:creationId xmlns:a16="http://schemas.microsoft.com/office/drawing/2014/main" id="{80E8917C-5A73-440F-B022-852361BEDC4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5400000">
            <a:off x="2594667" y="3739372"/>
            <a:ext cx="2354334" cy="1765751"/>
          </a:xfrm>
          <a:prstGeom prst="rect">
            <a:avLst/>
          </a:prstGeom>
        </p:spPr>
      </p:pic>
      <p:pic>
        <p:nvPicPr>
          <p:cNvPr id="9" name="Picture 8">
            <a:extLst>
              <a:ext uri="{FF2B5EF4-FFF2-40B4-BE49-F238E27FC236}">
                <a16:creationId xmlns:a16="http://schemas.microsoft.com/office/drawing/2014/main" id="{3789459E-FFD4-41D0-BC0D-D22AC2CB447E}"/>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029854" y="3445079"/>
            <a:ext cx="1701131" cy="2353088"/>
          </a:xfrm>
          <a:prstGeom prst="rect">
            <a:avLst/>
          </a:prstGeom>
        </p:spPr>
      </p:pic>
      <p:pic>
        <p:nvPicPr>
          <p:cNvPr id="11" name="Picture 10">
            <a:extLst>
              <a:ext uri="{FF2B5EF4-FFF2-40B4-BE49-F238E27FC236}">
                <a16:creationId xmlns:a16="http://schemas.microsoft.com/office/drawing/2014/main" id="{61F74079-1D6E-478A-A350-ADFCCD5C2A7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7106128" y="3445079"/>
            <a:ext cx="1701131" cy="2359087"/>
          </a:xfrm>
          <a:prstGeom prst="rect">
            <a:avLst/>
          </a:prstGeom>
        </p:spPr>
      </p:pic>
    </p:spTree>
    <p:extLst>
      <p:ext uri="{BB962C8B-B14F-4D97-AF65-F5344CB8AC3E}">
        <p14:creationId xmlns:p14="http://schemas.microsoft.com/office/powerpoint/2010/main" val="3241280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860AEC-5EE0-4CC3-8243-53A8294284F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97140" y="898610"/>
            <a:ext cx="7543800" cy="5060780"/>
          </a:xfrm>
          <a:prstGeom prst="rect">
            <a:avLst/>
          </a:prstGeom>
        </p:spPr>
      </p:pic>
      <p:sp>
        <p:nvSpPr>
          <p:cNvPr id="5" name="Rectangle 4">
            <a:extLst>
              <a:ext uri="{FF2B5EF4-FFF2-40B4-BE49-F238E27FC236}">
                <a16:creationId xmlns:a16="http://schemas.microsoft.com/office/drawing/2014/main" id="{F9A06C1B-ED84-4543-89B5-D65C3F796DCD}"/>
              </a:ext>
            </a:extLst>
          </p:cNvPr>
          <p:cNvSpPr/>
          <p:nvPr/>
        </p:nvSpPr>
        <p:spPr>
          <a:xfrm>
            <a:off x="2143455" y="1002280"/>
            <a:ext cx="2197051"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b="1" dirty="0"/>
              <a:t>2018-04 </a:t>
            </a:r>
            <a:r>
              <a:rPr lang="en-US" b="1" dirty="0">
                <a:sym typeface="Wingdings" panose="05000000000000000000" pitchFamily="2" charset="2"/>
              </a:rPr>
              <a:t> 2021-10</a:t>
            </a:r>
          </a:p>
        </p:txBody>
      </p:sp>
      <p:sp>
        <p:nvSpPr>
          <p:cNvPr id="2" name="Title 1">
            <a:extLst>
              <a:ext uri="{FF2B5EF4-FFF2-40B4-BE49-F238E27FC236}">
                <a16:creationId xmlns:a16="http://schemas.microsoft.com/office/drawing/2014/main" id="{5F20D2FA-A480-0C30-14FE-F16FE250F7F0}"/>
              </a:ext>
            </a:extLst>
          </p:cNvPr>
          <p:cNvSpPr txBox="1">
            <a:spLocks/>
          </p:cNvSpPr>
          <p:nvPr/>
        </p:nvSpPr>
        <p:spPr>
          <a:xfrm>
            <a:off x="457200" y="237652"/>
            <a:ext cx="8229600" cy="502088"/>
          </a:xfrm>
          <a:prstGeom prst="rect">
            <a:avLst/>
          </a:prstGeom>
        </p:spPr>
        <p:txBody>
          <a:bodyPr>
            <a:noAutofit/>
          </a:bodyPr>
          <a:lstStyle>
            <a:lvl1pPr algn="l" defTabSz="457200" rtl="0" eaLnBrk="1" latinLnBrk="0" hangingPunct="1">
              <a:spcBef>
                <a:spcPct val="0"/>
              </a:spcBef>
              <a:buNone/>
              <a:defRPr sz="3400" b="1" kern="1200" cap="small">
                <a:solidFill>
                  <a:schemeClr val="accent1">
                    <a:lumMod val="75000"/>
                  </a:schemeClr>
                </a:solidFill>
                <a:latin typeface="+mj-lt"/>
                <a:ea typeface="+mj-ea"/>
                <a:cs typeface="+mj-cs"/>
              </a:defRPr>
            </a:lvl1pPr>
          </a:lstStyle>
          <a:p>
            <a:r>
              <a:rPr lang="en-US" sz="3600"/>
              <a:t>Change Detection</a:t>
            </a:r>
            <a:endParaRPr lang="en-US" sz="3600" dirty="0"/>
          </a:p>
        </p:txBody>
      </p:sp>
    </p:spTree>
    <p:extLst>
      <p:ext uri="{BB962C8B-B14F-4D97-AF65-F5344CB8AC3E}">
        <p14:creationId xmlns:p14="http://schemas.microsoft.com/office/powerpoint/2010/main" val="563341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standing on a square with a pole&#10;&#10;Description automatically generated">
            <a:extLst>
              <a:ext uri="{FF2B5EF4-FFF2-40B4-BE49-F238E27FC236}">
                <a16:creationId xmlns:a16="http://schemas.microsoft.com/office/drawing/2014/main" id="{8046D2EC-7971-B15E-B5E2-57B125E6495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811135" y="2779822"/>
            <a:ext cx="1900825" cy="2605904"/>
          </a:xfrm>
          <a:prstGeom prst="rect">
            <a:avLst/>
          </a:prstGeom>
        </p:spPr>
      </p:pic>
      <p:pic>
        <p:nvPicPr>
          <p:cNvPr id="5" name="Picture 4" descr="A person and person standing in a field&#10;&#10;Description automatically generated">
            <a:extLst>
              <a:ext uri="{FF2B5EF4-FFF2-40B4-BE49-F238E27FC236}">
                <a16:creationId xmlns:a16="http://schemas.microsoft.com/office/drawing/2014/main" id="{40F8EA57-55E6-FEB7-D318-57FA49843E6A}"/>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rot="5400000">
            <a:off x="27281" y="3120763"/>
            <a:ext cx="2991585" cy="1924022"/>
          </a:xfrm>
          <a:prstGeom prst="rect">
            <a:avLst/>
          </a:prstGeom>
        </p:spPr>
      </p:pic>
      <p:sp>
        <p:nvSpPr>
          <p:cNvPr id="6" name="Title 5">
            <a:extLst>
              <a:ext uri="{FF2B5EF4-FFF2-40B4-BE49-F238E27FC236}">
                <a16:creationId xmlns:a16="http://schemas.microsoft.com/office/drawing/2014/main" id="{EFD25C41-FE63-97CF-5249-F891179EA802}"/>
              </a:ext>
            </a:extLst>
          </p:cNvPr>
          <p:cNvSpPr>
            <a:spLocks noGrp="1"/>
          </p:cNvSpPr>
          <p:nvPr>
            <p:ph type="title"/>
          </p:nvPr>
        </p:nvSpPr>
        <p:spPr/>
        <p:txBody>
          <a:bodyPr>
            <a:noAutofit/>
          </a:bodyPr>
          <a:lstStyle/>
          <a:p>
            <a:r>
              <a:rPr lang="en-US" sz="3600" dirty="0"/>
              <a:t>Georeferencing other projects</a:t>
            </a:r>
          </a:p>
        </p:txBody>
      </p:sp>
      <p:sp>
        <p:nvSpPr>
          <p:cNvPr id="7" name="Content Placeholder 6">
            <a:extLst>
              <a:ext uri="{FF2B5EF4-FFF2-40B4-BE49-F238E27FC236}">
                <a16:creationId xmlns:a16="http://schemas.microsoft.com/office/drawing/2014/main" id="{E38C096C-69C3-2AB9-83B5-51DF5D4A401E}"/>
              </a:ext>
            </a:extLst>
          </p:cNvPr>
          <p:cNvSpPr>
            <a:spLocks noGrp="1"/>
          </p:cNvSpPr>
          <p:nvPr>
            <p:ph idx="1"/>
          </p:nvPr>
        </p:nvSpPr>
        <p:spPr/>
        <p:txBody>
          <a:bodyPr>
            <a:normAutofit/>
          </a:bodyPr>
          <a:lstStyle/>
          <a:p>
            <a:r>
              <a:rPr lang="en-US" dirty="0"/>
              <a:t>Drone or pole-based photogrammetry survey to define topography</a:t>
            </a:r>
          </a:p>
          <a:p>
            <a:endParaRPr lang="en-US" dirty="0"/>
          </a:p>
          <a:p>
            <a:endParaRPr lang="en-US" dirty="0"/>
          </a:p>
        </p:txBody>
      </p:sp>
      <p:pic>
        <p:nvPicPr>
          <p:cNvPr id="8" name="Picture 7">
            <a:extLst>
              <a:ext uri="{FF2B5EF4-FFF2-40B4-BE49-F238E27FC236}">
                <a16:creationId xmlns:a16="http://schemas.microsoft.com/office/drawing/2014/main" id="{4EFF9CAA-EC4F-D8AA-3513-4BC05988986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92385" y="2405603"/>
            <a:ext cx="4324354" cy="3549192"/>
          </a:xfrm>
          <a:prstGeom prst="rect">
            <a:avLst/>
          </a:prstGeom>
        </p:spPr>
      </p:pic>
    </p:spTree>
    <p:extLst>
      <p:ext uri="{BB962C8B-B14F-4D97-AF65-F5344CB8AC3E}">
        <p14:creationId xmlns:p14="http://schemas.microsoft.com/office/powerpoint/2010/main" val="2684055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FD25C41-FE63-97CF-5249-F891179EA802}"/>
              </a:ext>
            </a:extLst>
          </p:cNvPr>
          <p:cNvSpPr>
            <a:spLocks noGrp="1"/>
          </p:cNvSpPr>
          <p:nvPr>
            <p:ph type="title"/>
          </p:nvPr>
        </p:nvSpPr>
        <p:spPr/>
        <p:txBody>
          <a:bodyPr>
            <a:noAutofit/>
          </a:bodyPr>
          <a:lstStyle/>
          <a:p>
            <a:r>
              <a:rPr lang="en-US" sz="3600" dirty="0"/>
              <a:t>Georeferencing other projects</a:t>
            </a:r>
          </a:p>
        </p:txBody>
      </p:sp>
      <p:pic>
        <p:nvPicPr>
          <p:cNvPr id="6146" name="Picture 2" descr="Figure 1">
            <a:extLst>
              <a:ext uri="{FF2B5EF4-FFF2-40B4-BE49-F238E27FC236}">
                <a16:creationId xmlns:a16="http://schemas.microsoft.com/office/drawing/2014/main" id="{0C226AA1-C360-4D8C-2826-10C73769AE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17269" y="2616667"/>
            <a:ext cx="4661555" cy="20606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571E1970-40CB-7642-2C44-61F1663A671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8605" y="2095831"/>
            <a:ext cx="3726982" cy="279523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6">
            <a:extLst>
              <a:ext uri="{FF2B5EF4-FFF2-40B4-BE49-F238E27FC236}">
                <a16:creationId xmlns:a16="http://schemas.microsoft.com/office/drawing/2014/main" id="{A548F265-BBAF-0338-21A3-D3AC02CF6D4D}"/>
              </a:ext>
            </a:extLst>
          </p:cNvPr>
          <p:cNvSpPr txBox="1">
            <a:spLocks/>
          </p:cNvSpPr>
          <p:nvPr/>
        </p:nvSpPr>
        <p:spPr>
          <a:xfrm>
            <a:off x="308605" y="1474715"/>
            <a:ext cx="3600424" cy="411524"/>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00" b="0" i="0" kern="1200">
                <a:solidFill>
                  <a:srgbClr val="3D3D3D"/>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b="0" i="0" kern="1200">
                <a:solidFill>
                  <a:srgbClr val="3D3D3D"/>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rgbClr val="3D3D3D"/>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rgbClr val="3D3D3D"/>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3D3D3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Other surveys – ex. GPR</a:t>
            </a:r>
          </a:p>
        </p:txBody>
      </p:sp>
      <p:sp>
        <p:nvSpPr>
          <p:cNvPr id="3" name="Content Placeholder 6">
            <a:extLst>
              <a:ext uri="{FF2B5EF4-FFF2-40B4-BE49-F238E27FC236}">
                <a16:creationId xmlns:a16="http://schemas.microsoft.com/office/drawing/2014/main" id="{9639FEB8-C904-4E32-DE19-9A4B30A4DA35}"/>
              </a:ext>
            </a:extLst>
          </p:cNvPr>
          <p:cNvSpPr txBox="1">
            <a:spLocks/>
          </p:cNvSpPr>
          <p:nvPr/>
        </p:nvSpPr>
        <p:spPr>
          <a:xfrm>
            <a:off x="4407973" y="2095831"/>
            <a:ext cx="3600424" cy="411524"/>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2600" b="0" i="0" kern="1200">
                <a:solidFill>
                  <a:srgbClr val="3D3D3D"/>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b="0" i="0" kern="1200">
                <a:solidFill>
                  <a:srgbClr val="3D3D3D"/>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rgbClr val="3D3D3D"/>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rgbClr val="3D3D3D"/>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3D3D3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Nodal array deployments</a:t>
            </a:r>
          </a:p>
        </p:txBody>
      </p:sp>
    </p:spTree>
    <p:extLst>
      <p:ext uri="{BB962C8B-B14F-4D97-AF65-F5344CB8AC3E}">
        <p14:creationId xmlns:p14="http://schemas.microsoft.com/office/powerpoint/2010/main" val="2432585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a:t>
            </a:r>
          </a:p>
        </p:txBody>
      </p:sp>
      <p:sp>
        <p:nvSpPr>
          <p:cNvPr id="3" name="Rectangle 5"/>
          <p:cNvSpPr>
            <a:spLocks noChangeArrowheads="1"/>
          </p:cNvSpPr>
          <p:nvPr/>
        </p:nvSpPr>
        <p:spPr bwMode="auto">
          <a:xfrm>
            <a:off x="457200" y="1438276"/>
            <a:ext cx="8275739" cy="462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514338" indent="-514338">
              <a:spcBef>
                <a:spcPct val="20000"/>
              </a:spcBef>
              <a:buFont typeface="+mj-lt"/>
              <a:buAutoNum type="arabicPeriod"/>
            </a:pPr>
            <a:r>
              <a:rPr lang="en-US" sz="2600" dirty="0"/>
              <a:t>Describe the GPS/GNSS and how it enables positioning</a:t>
            </a:r>
          </a:p>
          <a:p>
            <a:pPr marL="514338" indent="-514338">
              <a:spcBef>
                <a:spcPct val="20000"/>
              </a:spcBef>
              <a:buFont typeface="+mj-lt"/>
              <a:buAutoNum type="arabicPeriod"/>
            </a:pPr>
            <a:endParaRPr lang="en-US" sz="1100" dirty="0"/>
          </a:p>
          <a:p>
            <a:pPr marL="514338" indent="-514338">
              <a:spcBef>
                <a:spcPct val="20000"/>
              </a:spcBef>
              <a:buFont typeface="+mj-lt"/>
              <a:buAutoNum type="arabicPeriod"/>
            </a:pPr>
            <a:r>
              <a:rPr lang="en-US" sz="2600" dirty="0"/>
              <a:t>Distinguish different grades of GPS/GNSS receivers, their uses, and their accuracies.</a:t>
            </a:r>
          </a:p>
          <a:p>
            <a:pPr marL="514338" indent="-514338">
              <a:spcBef>
                <a:spcPct val="20000"/>
              </a:spcBef>
              <a:buFont typeface="+mj-lt"/>
              <a:buAutoNum type="arabicPeriod"/>
            </a:pPr>
            <a:endParaRPr lang="en-US" sz="1100" dirty="0"/>
          </a:p>
          <a:p>
            <a:pPr marL="514338" indent="-514338">
              <a:spcBef>
                <a:spcPct val="20000"/>
              </a:spcBef>
              <a:buFont typeface="+mj-lt"/>
              <a:buAutoNum type="arabicPeriod"/>
            </a:pPr>
            <a:r>
              <a:rPr lang="en-US" sz="2600" dirty="0"/>
              <a:t>Highlight applications of GPS/GNSS in the Geosciences</a:t>
            </a:r>
            <a:br>
              <a:rPr lang="en-US" sz="2600" dirty="0"/>
            </a:br>
            <a:endParaRPr lang="en-US" sz="2600" dirty="0"/>
          </a:p>
          <a:p>
            <a:pPr marL="514338" indent="-514338">
              <a:spcBef>
                <a:spcPct val="20000"/>
              </a:spcBef>
              <a:buFont typeface="+mj-lt"/>
              <a:buAutoNum type="arabicPeriod"/>
            </a:pPr>
            <a:r>
              <a:rPr lang="en-US" sz="2600" dirty="0"/>
              <a:t>Get started using Emlids Reach RS2/2+/3 instruments</a:t>
            </a:r>
          </a:p>
          <a:p>
            <a:pPr marL="342891" indent="-342891">
              <a:spcBef>
                <a:spcPct val="20000"/>
              </a:spcBef>
              <a:buFontTx/>
              <a:buChar char="•"/>
            </a:pPr>
            <a:endParaRPr lang="en-US" sz="2600" dirty="0"/>
          </a:p>
          <a:p>
            <a:pPr marL="342891" indent="-342891">
              <a:spcBef>
                <a:spcPct val="20000"/>
              </a:spcBef>
              <a:buFontTx/>
              <a:buChar char="•"/>
            </a:pPr>
            <a:endParaRPr lang="en-US" sz="2600" dirty="0"/>
          </a:p>
        </p:txBody>
      </p:sp>
    </p:spTree>
    <p:extLst>
      <p:ext uri="{BB962C8B-B14F-4D97-AF65-F5344CB8AC3E}">
        <p14:creationId xmlns:p14="http://schemas.microsoft.com/office/powerpoint/2010/main" val="3700371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Kinematic components</a:t>
            </a:r>
          </a:p>
        </p:txBody>
      </p:sp>
      <p:pic>
        <p:nvPicPr>
          <p:cNvPr id="3" name="Picture 2"/>
          <p:cNvPicPr/>
          <p:nvPr/>
        </p:nvPicPr>
        <p:blipFill>
          <a:blip r:embed="rId2"/>
          <a:stretch>
            <a:fillRect/>
          </a:stretch>
        </p:blipFill>
        <p:spPr>
          <a:xfrm>
            <a:off x="851451" y="1073811"/>
            <a:ext cx="3176460" cy="4606835"/>
          </a:xfrm>
          <a:prstGeom prst="rect">
            <a:avLst/>
          </a:prstGeom>
        </p:spPr>
      </p:pic>
      <p:sp>
        <p:nvSpPr>
          <p:cNvPr id="4" name="TextBox 3"/>
          <p:cNvSpPr txBox="1"/>
          <p:nvPr/>
        </p:nvSpPr>
        <p:spPr>
          <a:xfrm>
            <a:off x="1265616" y="5785142"/>
            <a:ext cx="2762295" cy="369332"/>
          </a:xfrm>
          <a:prstGeom prst="rect">
            <a:avLst/>
          </a:prstGeom>
          <a:noFill/>
        </p:spPr>
        <p:txBody>
          <a:bodyPr wrap="none" rtlCol="0">
            <a:spAutoFit/>
          </a:bodyPr>
          <a:lstStyle/>
          <a:p>
            <a:r>
              <a:rPr lang="en-US" b="1" dirty="0"/>
              <a:t>Base Station and Radio</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1048"/>
          <a:stretch/>
        </p:blipFill>
        <p:spPr>
          <a:xfrm>
            <a:off x="6022285" y="1073811"/>
            <a:ext cx="1778337" cy="4606835"/>
          </a:xfrm>
          <a:prstGeom prst="rect">
            <a:avLst/>
          </a:prstGeom>
        </p:spPr>
      </p:pic>
      <p:sp>
        <p:nvSpPr>
          <p:cNvPr id="6" name="TextBox 5"/>
          <p:cNvSpPr txBox="1"/>
          <p:nvPr/>
        </p:nvSpPr>
        <p:spPr>
          <a:xfrm>
            <a:off x="5464437" y="5785142"/>
            <a:ext cx="3446200" cy="369332"/>
          </a:xfrm>
          <a:prstGeom prst="rect">
            <a:avLst/>
          </a:prstGeom>
          <a:noFill/>
        </p:spPr>
        <p:txBody>
          <a:bodyPr wrap="none" rtlCol="0">
            <a:spAutoFit/>
          </a:bodyPr>
          <a:lstStyle/>
          <a:p>
            <a:r>
              <a:rPr lang="en-US" b="1" dirty="0"/>
              <a:t>Rover Antennas and Receiver</a:t>
            </a:r>
          </a:p>
        </p:txBody>
      </p:sp>
      <p:sp>
        <p:nvSpPr>
          <p:cNvPr id="7" name="TextBox 6"/>
          <p:cNvSpPr txBox="1"/>
          <p:nvPr/>
        </p:nvSpPr>
        <p:spPr>
          <a:xfrm>
            <a:off x="6574452" y="1073813"/>
            <a:ext cx="1226170" cy="276999"/>
          </a:xfrm>
          <a:prstGeom prst="rect">
            <a:avLst/>
          </a:prstGeom>
          <a:noFill/>
        </p:spPr>
        <p:txBody>
          <a:bodyPr wrap="none" rtlCol="0">
            <a:spAutoFit/>
          </a:bodyPr>
          <a:lstStyle/>
          <a:p>
            <a:r>
              <a:rPr lang="en-US" sz="1200" dirty="0"/>
              <a:t>GNSS Antenna</a:t>
            </a:r>
          </a:p>
        </p:txBody>
      </p:sp>
      <p:sp>
        <p:nvSpPr>
          <p:cNvPr id="8" name="TextBox 7"/>
          <p:cNvSpPr txBox="1"/>
          <p:nvPr/>
        </p:nvSpPr>
        <p:spPr>
          <a:xfrm>
            <a:off x="5943905" y="1888063"/>
            <a:ext cx="755335" cy="461665"/>
          </a:xfrm>
          <a:prstGeom prst="rect">
            <a:avLst/>
          </a:prstGeom>
          <a:noFill/>
        </p:spPr>
        <p:txBody>
          <a:bodyPr wrap="none" rtlCol="0">
            <a:spAutoFit/>
          </a:bodyPr>
          <a:lstStyle/>
          <a:p>
            <a:r>
              <a:rPr lang="en-US" sz="1200" dirty="0"/>
              <a:t>Radio</a:t>
            </a:r>
          </a:p>
          <a:p>
            <a:r>
              <a:rPr lang="en-US" sz="1200" dirty="0"/>
              <a:t>Antenna</a:t>
            </a:r>
          </a:p>
        </p:txBody>
      </p:sp>
      <p:sp>
        <p:nvSpPr>
          <p:cNvPr id="9" name="TextBox 8"/>
          <p:cNvSpPr txBox="1"/>
          <p:nvPr/>
        </p:nvSpPr>
        <p:spPr>
          <a:xfrm>
            <a:off x="6715613" y="2875480"/>
            <a:ext cx="788999" cy="461665"/>
          </a:xfrm>
          <a:prstGeom prst="rect">
            <a:avLst/>
          </a:prstGeom>
          <a:noFill/>
        </p:spPr>
        <p:txBody>
          <a:bodyPr wrap="none" rtlCol="0">
            <a:spAutoFit/>
          </a:bodyPr>
          <a:lstStyle/>
          <a:p>
            <a:r>
              <a:rPr lang="en-US" sz="1200" dirty="0">
                <a:solidFill>
                  <a:schemeClr val="bg1"/>
                </a:solidFill>
              </a:rPr>
              <a:t>GNSS</a:t>
            </a:r>
          </a:p>
          <a:p>
            <a:r>
              <a:rPr lang="en-US" sz="1200" dirty="0">
                <a:solidFill>
                  <a:schemeClr val="bg1"/>
                </a:solidFill>
              </a:rPr>
              <a:t>Receiver</a:t>
            </a:r>
          </a:p>
        </p:txBody>
      </p:sp>
      <p:sp>
        <p:nvSpPr>
          <p:cNvPr id="10" name="TextBox 8">
            <a:extLst>
              <a:ext uri="{FF2B5EF4-FFF2-40B4-BE49-F238E27FC236}">
                <a16:creationId xmlns:a16="http://schemas.microsoft.com/office/drawing/2014/main" id="{DC1CA91E-A781-4152-8FD7-1027768F4726}"/>
              </a:ext>
            </a:extLst>
          </p:cNvPr>
          <p:cNvSpPr txBox="1"/>
          <p:nvPr/>
        </p:nvSpPr>
        <p:spPr>
          <a:xfrm>
            <a:off x="6005477" y="6563584"/>
            <a:ext cx="2574523" cy="276999"/>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r>
              <a:rPr lang="en-US" sz="1200" dirty="0"/>
              <a:t>(Images: Ian Lauer, Ben Crosby)</a:t>
            </a:r>
          </a:p>
        </p:txBody>
      </p:sp>
    </p:spTree>
    <p:extLst>
      <p:ext uri="{BB962C8B-B14F-4D97-AF65-F5344CB8AC3E}">
        <p14:creationId xmlns:p14="http://schemas.microsoft.com/office/powerpoint/2010/main" val="85464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Kinematic components</a:t>
            </a:r>
          </a:p>
        </p:txBody>
      </p:sp>
      <p:sp>
        <p:nvSpPr>
          <p:cNvPr id="4" name="TextBox 3"/>
          <p:cNvSpPr txBox="1"/>
          <p:nvPr/>
        </p:nvSpPr>
        <p:spPr>
          <a:xfrm>
            <a:off x="998397" y="5760394"/>
            <a:ext cx="2762295" cy="369332"/>
          </a:xfrm>
          <a:prstGeom prst="rect">
            <a:avLst/>
          </a:prstGeom>
          <a:noFill/>
        </p:spPr>
        <p:txBody>
          <a:bodyPr wrap="none" rtlCol="0">
            <a:spAutoFit/>
          </a:bodyPr>
          <a:lstStyle/>
          <a:p>
            <a:r>
              <a:rPr lang="en-US" b="1" dirty="0"/>
              <a:t>Base Station and Radio</a:t>
            </a:r>
          </a:p>
        </p:txBody>
      </p:sp>
      <p:sp>
        <p:nvSpPr>
          <p:cNvPr id="6" name="TextBox 5"/>
          <p:cNvSpPr txBox="1"/>
          <p:nvPr/>
        </p:nvSpPr>
        <p:spPr>
          <a:xfrm>
            <a:off x="5818206" y="5792656"/>
            <a:ext cx="2018501" cy="369332"/>
          </a:xfrm>
          <a:prstGeom prst="rect">
            <a:avLst/>
          </a:prstGeom>
          <a:noFill/>
        </p:spPr>
        <p:txBody>
          <a:bodyPr wrap="none" rtlCol="0">
            <a:spAutoFit/>
          </a:bodyPr>
          <a:lstStyle/>
          <a:p>
            <a:r>
              <a:rPr lang="en-US" b="1" dirty="0"/>
              <a:t>Rover and Radio</a:t>
            </a:r>
          </a:p>
        </p:txBody>
      </p:sp>
      <p:sp>
        <p:nvSpPr>
          <p:cNvPr id="10" name="TextBox 8">
            <a:extLst>
              <a:ext uri="{FF2B5EF4-FFF2-40B4-BE49-F238E27FC236}">
                <a16:creationId xmlns:a16="http://schemas.microsoft.com/office/drawing/2014/main" id="{DC1CA91E-A781-4152-8FD7-1027768F4726}"/>
              </a:ext>
            </a:extLst>
          </p:cNvPr>
          <p:cNvSpPr txBox="1"/>
          <p:nvPr/>
        </p:nvSpPr>
        <p:spPr>
          <a:xfrm>
            <a:off x="6005477" y="6563583"/>
            <a:ext cx="2574523" cy="276999"/>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r>
              <a:rPr lang="en-US" sz="1200" dirty="0"/>
              <a:t>(Images: </a:t>
            </a:r>
            <a:r>
              <a:rPr lang="en-US" sz="1200" dirty="0" err="1"/>
              <a:t>Emlid</a:t>
            </a:r>
            <a:r>
              <a:rPr lang="en-US" sz="1200" dirty="0"/>
              <a:t>)</a:t>
            </a:r>
          </a:p>
        </p:txBody>
      </p:sp>
      <p:pic>
        <p:nvPicPr>
          <p:cNvPr id="12" name="Picture 2" descr="How far you can go with LoRa of Reach RS2 - Eml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6095" y="925554"/>
            <a:ext cx="4834840" cy="48348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1371" t="23364" r="3906" b="895"/>
          <a:stretch/>
        </p:blipFill>
        <p:spPr bwMode="auto">
          <a:xfrm>
            <a:off x="783341" y="925555"/>
            <a:ext cx="2740911" cy="4723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02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7365" y="60326"/>
            <a:ext cx="6526635" cy="871167"/>
          </a:xfrm>
        </p:spPr>
        <p:txBody>
          <a:bodyPr/>
          <a:lstStyle/>
          <a:p>
            <a:r>
              <a:rPr lang="en-US" dirty="0"/>
              <a:t>Kinematic systems</a:t>
            </a:r>
          </a:p>
        </p:txBody>
      </p:sp>
      <p:pic>
        <p:nvPicPr>
          <p:cNvPr id="9" name="Picture 2" descr="http://kb.unavco.org/kb/assets/.images/porkchop_geyser1cro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913" y="3336444"/>
            <a:ext cx="1869523" cy="236648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
          <p:cNvGrpSpPr/>
          <p:nvPr/>
        </p:nvGrpSpPr>
        <p:grpSpPr>
          <a:xfrm>
            <a:off x="415708" y="1271286"/>
            <a:ext cx="595329" cy="771887"/>
            <a:chOff x="380871" y="2420817"/>
            <a:chExt cx="595329" cy="771886"/>
          </a:xfrm>
        </p:grpSpPr>
        <p:sp>
          <p:nvSpPr>
            <p:cNvPr id="10" name="Freeform 37"/>
            <p:cNvSpPr>
              <a:spLocks/>
            </p:cNvSpPr>
            <p:nvPr/>
          </p:nvSpPr>
          <p:spPr bwMode="auto">
            <a:xfrm rot="14828429">
              <a:off x="558531" y="2678138"/>
              <a:ext cx="254901" cy="285093"/>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p>
              <a:endParaRPr lang="en-US"/>
            </a:p>
          </p:txBody>
        </p:sp>
        <p:sp>
          <p:nvSpPr>
            <p:cNvPr id="11" name="Freeform 38"/>
            <p:cNvSpPr>
              <a:spLocks/>
            </p:cNvSpPr>
            <p:nvPr/>
          </p:nvSpPr>
          <p:spPr bwMode="auto">
            <a:xfrm rot="14828429">
              <a:off x="587461" y="2398886"/>
              <a:ext cx="366808" cy="410670"/>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p>
              <a:endParaRPr lang="en-US"/>
            </a:p>
          </p:txBody>
        </p:sp>
        <p:sp>
          <p:nvSpPr>
            <p:cNvPr id="12" name="Freeform 39"/>
            <p:cNvSpPr>
              <a:spLocks/>
            </p:cNvSpPr>
            <p:nvPr/>
          </p:nvSpPr>
          <p:spPr bwMode="auto">
            <a:xfrm rot="14828429">
              <a:off x="402802" y="2803964"/>
              <a:ext cx="366808" cy="410670"/>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p>
              <a:endParaRPr lang="en-US"/>
            </a:p>
          </p:txBody>
        </p:sp>
      </p:grpSp>
      <p:grpSp>
        <p:nvGrpSpPr>
          <p:cNvPr id="14" name="Group 13"/>
          <p:cNvGrpSpPr/>
          <p:nvPr/>
        </p:nvGrpSpPr>
        <p:grpSpPr>
          <a:xfrm>
            <a:off x="2142305" y="818827"/>
            <a:ext cx="595329" cy="771887"/>
            <a:chOff x="380871" y="2420817"/>
            <a:chExt cx="595329" cy="771886"/>
          </a:xfrm>
        </p:grpSpPr>
        <p:sp>
          <p:nvSpPr>
            <p:cNvPr id="15" name="Freeform 37"/>
            <p:cNvSpPr>
              <a:spLocks/>
            </p:cNvSpPr>
            <p:nvPr/>
          </p:nvSpPr>
          <p:spPr bwMode="auto">
            <a:xfrm rot="14828429">
              <a:off x="558531" y="2678138"/>
              <a:ext cx="254901" cy="285093"/>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p>
              <a:endParaRPr lang="en-US"/>
            </a:p>
          </p:txBody>
        </p:sp>
        <p:sp>
          <p:nvSpPr>
            <p:cNvPr id="16" name="Freeform 38"/>
            <p:cNvSpPr>
              <a:spLocks/>
            </p:cNvSpPr>
            <p:nvPr/>
          </p:nvSpPr>
          <p:spPr bwMode="auto">
            <a:xfrm rot="14828429">
              <a:off x="587461" y="2398886"/>
              <a:ext cx="366808" cy="410670"/>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p>
              <a:endParaRPr lang="en-US"/>
            </a:p>
          </p:txBody>
        </p:sp>
        <p:sp>
          <p:nvSpPr>
            <p:cNvPr id="17" name="Freeform 39"/>
            <p:cNvSpPr>
              <a:spLocks/>
            </p:cNvSpPr>
            <p:nvPr/>
          </p:nvSpPr>
          <p:spPr bwMode="auto">
            <a:xfrm rot="14828429">
              <a:off x="402802" y="2803964"/>
              <a:ext cx="366808" cy="410670"/>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p>
              <a:endParaRPr lang="en-US"/>
            </a:p>
          </p:txBody>
        </p:sp>
      </p:grpSp>
      <p:grpSp>
        <p:nvGrpSpPr>
          <p:cNvPr id="18" name="Group 17"/>
          <p:cNvGrpSpPr/>
          <p:nvPr/>
        </p:nvGrpSpPr>
        <p:grpSpPr>
          <a:xfrm>
            <a:off x="3700024" y="772599"/>
            <a:ext cx="595329" cy="771887"/>
            <a:chOff x="380871" y="2420817"/>
            <a:chExt cx="595329" cy="771886"/>
          </a:xfrm>
        </p:grpSpPr>
        <p:sp>
          <p:nvSpPr>
            <p:cNvPr id="19" name="Freeform 37"/>
            <p:cNvSpPr>
              <a:spLocks/>
            </p:cNvSpPr>
            <p:nvPr/>
          </p:nvSpPr>
          <p:spPr bwMode="auto">
            <a:xfrm rot="14828429">
              <a:off x="558531" y="2678138"/>
              <a:ext cx="254901" cy="285093"/>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p>
              <a:endParaRPr lang="en-US"/>
            </a:p>
          </p:txBody>
        </p:sp>
        <p:sp>
          <p:nvSpPr>
            <p:cNvPr id="20" name="Freeform 38"/>
            <p:cNvSpPr>
              <a:spLocks/>
            </p:cNvSpPr>
            <p:nvPr/>
          </p:nvSpPr>
          <p:spPr bwMode="auto">
            <a:xfrm rot="14828429">
              <a:off x="587461" y="2398886"/>
              <a:ext cx="366808" cy="410670"/>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p>
              <a:endParaRPr lang="en-US"/>
            </a:p>
          </p:txBody>
        </p:sp>
        <p:sp>
          <p:nvSpPr>
            <p:cNvPr id="21" name="Freeform 39"/>
            <p:cNvSpPr>
              <a:spLocks/>
            </p:cNvSpPr>
            <p:nvPr/>
          </p:nvSpPr>
          <p:spPr bwMode="auto">
            <a:xfrm rot="14828429">
              <a:off x="402802" y="2803964"/>
              <a:ext cx="366808" cy="410670"/>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p>
              <a:endParaRPr lang="en-US"/>
            </a:p>
          </p:txBody>
        </p:sp>
      </p:grpSp>
      <p:grpSp>
        <p:nvGrpSpPr>
          <p:cNvPr id="22" name="Group 21"/>
          <p:cNvGrpSpPr/>
          <p:nvPr/>
        </p:nvGrpSpPr>
        <p:grpSpPr>
          <a:xfrm>
            <a:off x="4884773" y="818827"/>
            <a:ext cx="595329" cy="771887"/>
            <a:chOff x="380871" y="2420817"/>
            <a:chExt cx="595329" cy="771886"/>
          </a:xfrm>
        </p:grpSpPr>
        <p:sp>
          <p:nvSpPr>
            <p:cNvPr id="23" name="Freeform 37"/>
            <p:cNvSpPr>
              <a:spLocks/>
            </p:cNvSpPr>
            <p:nvPr/>
          </p:nvSpPr>
          <p:spPr bwMode="auto">
            <a:xfrm rot="14828429">
              <a:off x="558531" y="2678138"/>
              <a:ext cx="254901" cy="285093"/>
            </a:xfrm>
            <a:custGeom>
              <a:avLst/>
              <a:gdLst>
                <a:gd name="T0" fmla="*/ 100 w 164"/>
                <a:gd name="T1" fmla="*/ 8 h 168"/>
                <a:gd name="T2" fmla="*/ 98 w 164"/>
                <a:gd name="T3" fmla="*/ 5 h 168"/>
                <a:gd name="T4" fmla="*/ 94 w 164"/>
                <a:gd name="T5" fmla="*/ 4 h 168"/>
                <a:gd name="T6" fmla="*/ 89 w 164"/>
                <a:gd name="T7" fmla="*/ 2 h 168"/>
                <a:gd name="T8" fmla="*/ 86 w 164"/>
                <a:gd name="T9" fmla="*/ 0 h 168"/>
                <a:gd name="T10" fmla="*/ 83 w 164"/>
                <a:gd name="T11" fmla="*/ 0 h 168"/>
                <a:gd name="T12" fmla="*/ 79 w 164"/>
                <a:gd name="T13" fmla="*/ 3 h 168"/>
                <a:gd name="T14" fmla="*/ 73 w 164"/>
                <a:gd name="T15" fmla="*/ 4 h 168"/>
                <a:gd name="T16" fmla="*/ 69 w 164"/>
                <a:gd name="T17" fmla="*/ 4 h 168"/>
                <a:gd name="T18" fmla="*/ 69 w 164"/>
                <a:gd name="T19" fmla="*/ 8 h 168"/>
                <a:gd name="T20" fmla="*/ 65 w 164"/>
                <a:gd name="T21" fmla="*/ 7 h 168"/>
                <a:gd name="T22" fmla="*/ 8 w 164"/>
                <a:gd name="T23" fmla="*/ 72 h 168"/>
                <a:gd name="T24" fmla="*/ 5 w 164"/>
                <a:gd name="T25" fmla="*/ 74 h 168"/>
                <a:gd name="T26" fmla="*/ 4 w 164"/>
                <a:gd name="T27" fmla="*/ 75 h 168"/>
                <a:gd name="T28" fmla="*/ 2 w 164"/>
                <a:gd name="T29" fmla="*/ 80 h 168"/>
                <a:gd name="T30" fmla="*/ 4 w 164"/>
                <a:gd name="T31" fmla="*/ 82 h 168"/>
                <a:gd name="T32" fmla="*/ 0 w 164"/>
                <a:gd name="T33" fmla="*/ 86 h 168"/>
                <a:gd name="T34" fmla="*/ 2 w 164"/>
                <a:gd name="T35" fmla="*/ 91 h 168"/>
                <a:gd name="T36" fmla="*/ 2 w 164"/>
                <a:gd name="T37" fmla="*/ 95 h 168"/>
                <a:gd name="T38" fmla="*/ 2 w 164"/>
                <a:gd name="T39" fmla="*/ 99 h 168"/>
                <a:gd name="T40" fmla="*/ 6 w 164"/>
                <a:gd name="T41" fmla="*/ 103 h 168"/>
                <a:gd name="T42" fmla="*/ 8 w 164"/>
                <a:gd name="T43" fmla="*/ 105 h 168"/>
                <a:gd name="T44" fmla="*/ 62 w 164"/>
                <a:gd name="T45" fmla="*/ 158 h 168"/>
                <a:gd name="T46" fmla="*/ 66 w 164"/>
                <a:gd name="T47" fmla="*/ 159 h 168"/>
                <a:gd name="T48" fmla="*/ 70 w 164"/>
                <a:gd name="T49" fmla="*/ 164 h 168"/>
                <a:gd name="T50" fmla="*/ 72 w 164"/>
                <a:gd name="T51" fmla="*/ 162 h 168"/>
                <a:gd name="T52" fmla="*/ 78 w 164"/>
                <a:gd name="T53" fmla="*/ 165 h 168"/>
                <a:gd name="T54" fmla="*/ 82 w 164"/>
                <a:gd name="T55" fmla="*/ 165 h 168"/>
                <a:gd name="T56" fmla="*/ 84 w 164"/>
                <a:gd name="T57" fmla="*/ 163 h 168"/>
                <a:gd name="T58" fmla="*/ 88 w 164"/>
                <a:gd name="T59" fmla="*/ 164 h 168"/>
                <a:gd name="T60" fmla="*/ 91 w 164"/>
                <a:gd name="T61" fmla="*/ 160 h 168"/>
                <a:gd name="T62" fmla="*/ 95 w 164"/>
                <a:gd name="T63" fmla="*/ 161 h 168"/>
                <a:gd name="T64" fmla="*/ 99 w 164"/>
                <a:gd name="T65" fmla="*/ 157 h 168"/>
                <a:gd name="T66" fmla="*/ 155 w 164"/>
                <a:gd name="T67" fmla="*/ 99 h 168"/>
                <a:gd name="T68" fmla="*/ 159 w 164"/>
                <a:gd name="T69" fmla="*/ 95 h 168"/>
                <a:gd name="T70" fmla="*/ 158 w 164"/>
                <a:gd name="T71" fmla="*/ 92 h 168"/>
                <a:gd name="T72" fmla="*/ 160 w 164"/>
                <a:gd name="T73" fmla="*/ 86 h 168"/>
                <a:gd name="T74" fmla="*/ 161 w 164"/>
                <a:gd name="T75" fmla="*/ 83 h 168"/>
                <a:gd name="T76" fmla="*/ 161 w 164"/>
                <a:gd name="T77" fmla="*/ 79 h 168"/>
                <a:gd name="T78" fmla="*/ 160 w 164"/>
                <a:gd name="T79" fmla="*/ 75 h 168"/>
                <a:gd name="T80" fmla="*/ 161 w 164"/>
                <a:gd name="T81" fmla="*/ 72 h 168"/>
                <a:gd name="T82" fmla="*/ 159 w 164"/>
                <a:gd name="T83" fmla="*/ 69 h 168"/>
                <a:gd name="T84" fmla="*/ 155 w 164"/>
                <a:gd name="T85" fmla="*/ 65 h 168"/>
                <a:gd name="T86" fmla="*/ 155 w 164"/>
                <a:gd name="T87" fmla="*/ 62 h 16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4"/>
                <a:gd name="T133" fmla="*/ 0 h 168"/>
                <a:gd name="T134" fmla="*/ 164 w 164"/>
                <a:gd name="T135" fmla="*/ 168 h 16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4" h="168">
                  <a:moveTo>
                    <a:pt x="155" y="62"/>
                  </a:moveTo>
                  <a:lnTo>
                    <a:pt x="100" y="8"/>
                  </a:lnTo>
                  <a:lnTo>
                    <a:pt x="96" y="7"/>
                  </a:lnTo>
                  <a:lnTo>
                    <a:pt x="98" y="5"/>
                  </a:lnTo>
                  <a:lnTo>
                    <a:pt x="96" y="3"/>
                  </a:lnTo>
                  <a:lnTo>
                    <a:pt x="94" y="4"/>
                  </a:lnTo>
                  <a:lnTo>
                    <a:pt x="92" y="3"/>
                  </a:lnTo>
                  <a:lnTo>
                    <a:pt x="89" y="2"/>
                  </a:lnTo>
                  <a:lnTo>
                    <a:pt x="86" y="0"/>
                  </a:lnTo>
                  <a:lnTo>
                    <a:pt x="85" y="2"/>
                  </a:lnTo>
                  <a:lnTo>
                    <a:pt x="83" y="0"/>
                  </a:lnTo>
                  <a:lnTo>
                    <a:pt x="80" y="2"/>
                  </a:lnTo>
                  <a:lnTo>
                    <a:pt x="79" y="3"/>
                  </a:lnTo>
                  <a:lnTo>
                    <a:pt x="75" y="3"/>
                  </a:lnTo>
                  <a:lnTo>
                    <a:pt x="73" y="4"/>
                  </a:lnTo>
                  <a:lnTo>
                    <a:pt x="69" y="4"/>
                  </a:lnTo>
                  <a:lnTo>
                    <a:pt x="71" y="6"/>
                  </a:lnTo>
                  <a:lnTo>
                    <a:pt x="67" y="6"/>
                  </a:lnTo>
                  <a:lnTo>
                    <a:pt x="69" y="8"/>
                  </a:lnTo>
                  <a:lnTo>
                    <a:pt x="65" y="7"/>
                  </a:lnTo>
                  <a:lnTo>
                    <a:pt x="61" y="10"/>
                  </a:lnTo>
                  <a:lnTo>
                    <a:pt x="7" y="68"/>
                  </a:lnTo>
                  <a:lnTo>
                    <a:pt x="8" y="72"/>
                  </a:lnTo>
                  <a:lnTo>
                    <a:pt x="9" y="70"/>
                  </a:lnTo>
                  <a:lnTo>
                    <a:pt x="8" y="72"/>
                  </a:lnTo>
                  <a:lnTo>
                    <a:pt x="5" y="74"/>
                  </a:lnTo>
                  <a:lnTo>
                    <a:pt x="4" y="75"/>
                  </a:lnTo>
                  <a:lnTo>
                    <a:pt x="4" y="79"/>
                  </a:lnTo>
                  <a:lnTo>
                    <a:pt x="2" y="80"/>
                  </a:lnTo>
                  <a:lnTo>
                    <a:pt x="0" y="82"/>
                  </a:lnTo>
                  <a:lnTo>
                    <a:pt x="4" y="82"/>
                  </a:lnTo>
                  <a:lnTo>
                    <a:pt x="2" y="84"/>
                  </a:lnTo>
                  <a:lnTo>
                    <a:pt x="0" y="86"/>
                  </a:lnTo>
                  <a:lnTo>
                    <a:pt x="0" y="90"/>
                  </a:lnTo>
                  <a:lnTo>
                    <a:pt x="2" y="91"/>
                  </a:lnTo>
                  <a:lnTo>
                    <a:pt x="0" y="93"/>
                  </a:lnTo>
                  <a:lnTo>
                    <a:pt x="2" y="95"/>
                  </a:lnTo>
                  <a:lnTo>
                    <a:pt x="2" y="99"/>
                  </a:lnTo>
                  <a:lnTo>
                    <a:pt x="4" y="101"/>
                  </a:lnTo>
                  <a:lnTo>
                    <a:pt x="6" y="103"/>
                  </a:lnTo>
                  <a:lnTo>
                    <a:pt x="8" y="105"/>
                  </a:lnTo>
                  <a:lnTo>
                    <a:pt x="60" y="157"/>
                  </a:lnTo>
                  <a:lnTo>
                    <a:pt x="62" y="158"/>
                  </a:lnTo>
                  <a:lnTo>
                    <a:pt x="66" y="159"/>
                  </a:lnTo>
                  <a:lnTo>
                    <a:pt x="68" y="162"/>
                  </a:lnTo>
                  <a:lnTo>
                    <a:pt x="70" y="164"/>
                  </a:lnTo>
                  <a:lnTo>
                    <a:pt x="72" y="162"/>
                  </a:lnTo>
                  <a:lnTo>
                    <a:pt x="74" y="164"/>
                  </a:lnTo>
                  <a:lnTo>
                    <a:pt x="76" y="166"/>
                  </a:lnTo>
                  <a:lnTo>
                    <a:pt x="78" y="165"/>
                  </a:lnTo>
                  <a:lnTo>
                    <a:pt x="80" y="167"/>
                  </a:lnTo>
                  <a:lnTo>
                    <a:pt x="82" y="165"/>
                  </a:lnTo>
                  <a:lnTo>
                    <a:pt x="80" y="167"/>
                  </a:lnTo>
                  <a:lnTo>
                    <a:pt x="82" y="165"/>
                  </a:lnTo>
                  <a:lnTo>
                    <a:pt x="84" y="163"/>
                  </a:lnTo>
                  <a:lnTo>
                    <a:pt x="88" y="164"/>
                  </a:lnTo>
                  <a:lnTo>
                    <a:pt x="90" y="162"/>
                  </a:lnTo>
                  <a:lnTo>
                    <a:pt x="91" y="160"/>
                  </a:lnTo>
                  <a:lnTo>
                    <a:pt x="94" y="162"/>
                  </a:lnTo>
                  <a:lnTo>
                    <a:pt x="95" y="161"/>
                  </a:lnTo>
                  <a:lnTo>
                    <a:pt x="97" y="159"/>
                  </a:lnTo>
                  <a:lnTo>
                    <a:pt x="99" y="157"/>
                  </a:lnTo>
                  <a:lnTo>
                    <a:pt x="151" y="98"/>
                  </a:lnTo>
                  <a:lnTo>
                    <a:pt x="155" y="99"/>
                  </a:lnTo>
                  <a:lnTo>
                    <a:pt x="153" y="97"/>
                  </a:lnTo>
                  <a:lnTo>
                    <a:pt x="155" y="95"/>
                  </a:lnTo>
                  <a:lnTo>
                    <a:pt x="159" y="95"/>
                  </a:lnTo>
                  <a:lnTo>
                    <a:pt x="157" y="93"/>
                  </a:lnTo>
                  <a:lnTo>
                    <a:pt x="158" y="92"/>
                  </a:lnTo>
                  <a:lnTo>
                    <a:pt x="161" y="90"/>
                  </a:lnTo>
                  <a:lnTo>
                    <a:pt x="160" y="86"/>
                  </a:lnTo>
                  <a:lnTo>
                    <a:pt x="161" y="83"/>
                  </a:lnTo>
                  <a:lnTo>
                    <a:pt x="161" y="79"/>
                  </a:lnTo>
                  <a:lnTo>
                    <a:pt x="163" y="77"/>
                  </a:lnTo>
                  <a:lnTo>
                    <a:pt x="160" y="75"/>
                  </a:lnTo>
                  <a:lnTo>
                    <a:pt x="161" y="72"/>
                  </a:lnTo>
                  <a:lnTo>
                    <a:pt x="159" y="69"/>
                  </a:lnTo>
                  <a:lnTo>
                    <a:pt x="159" y="66"/>
                  </a:lnTo>
                  <a:lnTo>
                    <a:pt x="155" y="65"/>
                  </a:lnTo>
                  <a:lnTo>
                    <a:pt x="157" y="63"/>
                  </a:lnTo>
                  <a:lnTo>
                    <a:pt x="155" y="62"/>
                  </a:lnTo>
                </a:path>
              </a:pathLst>
            </a:custGeom>
            <a:solidFill>
              <a:srgbClr val="FFFFFF"/>
            </a:solidFill>
            <a:ln w="12700" cap="rnd">
              <a:solidFill>
                <a:schemeClr val="accent2"/>
              </a:solidFill>
              <a:round/>
              <a:headEnd/>
              <a:tailEnd/>
            </a:ln>
          </p:spPr>
          <p:txBody>
            <a:bodyPr/>
            <a:lstStyle/>
            <a:p>
              <a:endParaRPr lang="en-US"/>
            </a:p>
          </p:txBody>
        </p:sp>
        <p:sp>
          <p:nvSpPr>
            <p:cNvPr id="24" name="Freeform 38"/>
            <p:cNvSpPr>
              <a:spLocks/>
            </p:cNvSpPr>
            <p:nvPr/>
          </p:nvSpPr>
          <p:spPr bwMode="auto">
            <a:xfrm rot="14828429">
              <a:off x="587461" y="2398886"/>
              <a:ext cx="366808" cy="410670"/>
            </a:xfrm>
            <a:custGeom>
              <a:avLst/>
              <a:gdLst>
                <a:gd name="T0" fmla="*/ 235 w 236"/>
                <a:gd name="T1" fmla="*/ 78 h 242"/>
                <a:gd name="T2" fmla="*/ 157 w 236"/>
                <a:gd name="T3" fmla="*/ 0 h 242"/>
                <a:gd name="T4" fmla="*/ 0 w 236"/>
                <a:gd name="T5" fmla="*/ 163 h 242"/>
                <a:gd name="T6" fmla="*/ 80 w 236"/>
                <a:gd name="T7" fmla="*/ 241 h 242"/>
                <a:gd name="T8" fmla="*/ 235 w 236"/>
                <a:gd name="T9" fmla="*/ 78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78"/>
                  </a:moveTo>
                  <a:lnTo>
                    <a:pt x="157" y="0"/>
                  </a:lnTo>
                  <a:lnTo>
                    <a:pt x="0" y="163"/>
                  </a:lnTo>
                  <a:lnTo>
                    <a:pt x="80" y="241"/>
                  </a:lnTo>
                  <a:lnTo>
                    <a:pt x="235" y="78"/>
                  </a:lnTo>
                </a:path>
              </a:pathLst>
            </a:custGeom>
            <a:solidFill>
              <a:srgbClr val="000000"/>
            </a:solidFill>
            <a:ln w="12700" cap="rnd">
              <a:solidFill>
                <a:schemeClr val="hlink"/>
              </a:solidFill>
              <a:round/>
              <a:headEnd/>
              <a:tailEnd/>
            </a:ln>
          </p:spPr>
          <p:txBody>
            <a:bodyPr/>
            <a:lstStyle/>
            <a:p>
              <a:endParaRPr lang="en-US"/>
            </a:p>
          </p:txBody>
        </p:sp>
        <p:sp>
          <p:nvSpPr>
            <p:cNvPr id="25" name="Freeform 39"/>
            <p:cNvSpPr>
              <a:spLocks/>
            </p:cNvSpPr>
            <p:nvPr/>
          </p:nvSpPr>
          <p:spPr bwMode="auto">
            <a:xfrm rot="14828429">
              <a:off x="402802" y="2803964"/>
              <a:ext cx="366808" cy="410670"/>
            </a:xfrm>
            <a:custGeom>
              <a:avLst/>
              <a:gdLst>
                <a:gd name="T0" fmla="*/ 235 w 236"/>
                <a:gd name="T1" fmla="*/ 81 h 242"/>
                <a:gd name="T2" fmla="*/ 155 w 236"/>
                <a:gd name="T3" fmla="*/ 0 h 242"/>
                <a:gd name="T4" fmla="*/ 0 w 236"/>
                <a:gd name="T5" fmla="*/ 166 h 242"/>
                <a:gd name="T6" fmla="*/ 78 w 236"/>
                <a:gd name="T7" fmla="*/ 241 h 242"/>
                <a:gd name="T8" fmla="*/ 235 w 236"/>
                <a:gd name="T9" fmla="*/ 81 h 242"/>
                <a:gd name="T10" fmla="*/ 0 60000 65536"/>
                <a:gd name="T11" fmla="*/ 0 60000 65536"/>
                <a:gd name="T12" fmla="*/ 0 60000 65536"/>
                <a:gd name="T13" fmla="*/ 0 60000 65536"/>
                <a:gd name="T14" fmla="*/ 0 60000 65536"/>
                <a:gd name="T15" fmla="*/ 0 w 236"/>
                <a:gd name="T16" fmla="*/ 0 h 242"/>
                <a:gd name="T17" fmla="*/ 236 w 236"/>
                <a:gd name="T18" fmla="*/ 242 h 242"/>
              </a:gdLst>
              <a:ahLst/>
              <a:cxnLst>
                <a:cxn ang="T10">
                  <a:pos x="T0" y="T1"/>
                </a:cxn>
                <a:cxn ang="T11">
                  <a:pos x="T2" y="T3"/>
                </a:cxn>
                <a:cxn ang="T12">
                  <a:pos x="T4" y="T5"/>
                </a:cxn>
                <a:cxn ang="T13">
                  <a:pos x="T6" y="T7"/>
                </a:cxn>
                <a:cxn ang="T14">
                  <a:pos x="T8" y="T9"/>
                </a:cxn>
              </a:cxnLst>
              <a:rect l="T15" t="T16" r="T17" b="T18"/>
              <a:pathLst>
                <a:path w="236" h="242">
                  <a:moveTo>
                    <a:pt x="235" y="81"/>
                  </a:moveTo>
                  <a:lnTo>
                    <a:pt x="155" y="0"/>
                  </a:lnTo>
                  <a:lnTo>
                    <a:pt x="0" y="166"/>
                  </a:lnTo>
                  <a:lnTo>
                    <a:pt x="78" y="241"/>
                  </a:lnTo>
                  <a:lnTo>
                    <a:pt x="235" y="81"/>
                  </a:lnTo>
                </a:path>
              </a:pathLst>
            </a:custGeom>
            <a:solidFill>
              <a:srgbClr val="000000"/>
            </a:solidFill>
            <a:ln w="12700" cap="rnd">
              <a:solidFill>
                <a:schemeClr val="hlink"/>
              </a:solidFill>
              <a:round/>
              <a:headEnd/>
              <a:tailEnd/>
            </a:ln>
          </p:spPr>
          <p:txBody>
            <a:bodyPr/>
            <a:lstStyle/>
            <a:p>
              <a:endParaRPr lang="en-US"/>
            </a:p>
          </p:txBody>
        </p:sp>
      </p:grpSp>
      <p:sp>
        <p:nvSpPr>
          <p:cNvPr id="30" name="TextBox 29"/>
          <p:cNvSpPr txBox="1"/>
          <p:nvPr/>
        </p:nvSpPr>
        <p:spPr>
          <a:xfrm>
            <a:off x="2917370" y="5233847"/>
            <a:ext cx="736099" cy="369332"/>
          </a:xfrm>
          <a:prstGeom prst="rect">
            <a:avLst/>
          </a:prstGeom>
          <a:noFill/>
        </p:spPr>
        <p:txBody>
          <a:bodyPr wrap="none" rtlCol="0">
            <a:spAutoFit/>
          </a:bodyPr>
          <a:lstStyle/>
          <a:p>
            <a:r>
              <a:rPr lang="en-US" b="1" dirty="0">
                <a:solidFill>
                  <a:schemeClr val="bg1"/>
                </a:solidFill>
              </a:rPr>
              <a:t>Base</a:t>
            </a:r>
          </a:p>
        </p:txBody>
      </p:sp>
      <p:grpSp>
        <p:nvGrpSpPr>
          <p:cNvPr id="6" name="Group 5"/>
          <p:cNvGrpSpPr/>
          <p:nvPr/>
        </p:nvGrpSpPr>
        <p:grpSpPr>
          <a:xfrm>
            <a:off x="5528811" y="2412273"/>
            <a:ext cx="1269996" cy="3289963"/>
            <a:chOff x="5528810" y="2412274"/>
            <a:chExt cx="1269996" cy="3289962"/>
          </a:xfrm>
        </p:grpSpPr>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71048"/>
            <a:stretch/>
          </p:blipFill>
          <p:spPr>
            <a:xfrm>
              <a:off x="5528810" y="2412274"/>
              <a:ext cx="1269996" cy="3289962"/>
            </a:xfrm>
            <a:prstGeom prst="rect">
              <a:avLst/>
            </a:prstGeom>
          </p:spPr>
        </p:pic>
        <p:sp>
          <p:nvSpPr>
            <p:cNvPr id="31" name="TextBox 30"/>
            <p:cNvSpPr txBox="1"/>
            <p:nvPr/>
          </p:nvSpPr>
          <p:spPr>
            <a:xfrm>
              <a:off x="5546229" y="5223153"/>
              <a:ext cx="838691" cy="369332"/>
            </a:xfrm>
            <a:prstGeom prst="rect">
              <a:avLst/>
            </a:prstGeom>
            <a:noFill/>
          </p:spPr>
          <p:txBody>
            <a:bodyPr wrap="none" rtlCol="0">
              <a:spAutoFit/>
            </a:bodyPr>
            <a:lstStyle/>
            <a:p>
              <a:r>
                <a:rPr lang="en-US" b="1" dirty="0">
                  <a:solidFill>
                    <a:schemeClr val="bg1"/>
                  </a:solidFill>
                </a:rPr>
                <a:t>Rover</a:t>
              </a:r>
            </a:p>
          </p:txBody>
        </p:sp>
      </p:grpSp>
      <p:sp>
        <p:nvSpPr>
          <p:cNvPr id="32" name="TextBox 31"/>
          <p:cNvSpPr txBox="1"/>
          <p:nvPr/>
        </p:nvSpPr>
        <p:spPr>
          <a:xfrm>
            <a:off x="6914341" y="2976114"/>
            <a:ext cx="2229659" cy="1200329"/>
          </a:xfrm>
          <a:prstGeom prst="rect">
            <a:avLst/>
          </a:prstGeom>
          <a:noFill/>
        </p:spPr>
        <p:txBody>
          <a:bodyPr wrap="square" rtlCol="0">
            <a:spAutoFit/>
          </a:bodyPr>
          <a:lstStyle/>
          <a:p>
            <a:r>
              <a:rPr lang="en-US" dirty="0"/>
              <a:t>At the same time, rover antenna also receives position data from satellites. </a:t>
            </a:r>
          </a:p>
        </p:txBody>
      </p:sp>
      <p:grpSp>
        <p:nvGrpSpPr>
          <p:cNvPr id="40" name="Group 39"/>
          <p:cNvGrpSpPr/>
          <p:nvPr/>
        </p:nvGrpSpPr>
        <p:grpSpPr>
          <a:xfrm>
            <a:off x="975361" y="1284629"/>
            <a:ext cx="4326439" cy="2172675"/>
            <a:chOff x="975360" y="1284628"/>
            <a:chExt cx="4326438" cy="2172675"/>
          </a:xfrm>
        </p:grpSpPr>
        <p:cxnSp>
          <p:nvCxnSpPr>
            <p:cNvPr id="5" name="Straight Arrow Connector 4"/>
            <p:cNvCxnSpPr/>
            <p:nvPr/>
          </p:nvCxnSpPr>
          <p:spPr>
            <a:xfrm>
              <a:off x="975360" y="1703457"/>
              <a:ext cx="2829315" cy="175384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675358" y="1351684"/>
              <a:ext cx="1202998" cy="20809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984044" y="1284628"/>
              <a:ext cx="105971" cy="21726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4090015" y="1284628"/>
              <a:ext cx="1211783" cy="21726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988042" y="1284628"/>
            <a:ext cx="5015703" cy="1295752"/>
            <a:chOff x="988041" y="1284628"/>
            <a:chExt cx="5015703" cy="1295752"/>
          </a:xfrm>
        </p:grpSpPr>
        <p:cxnSp>
          <p:nvCxnSpPr>
            <p:cNvPr id="41" name="Straight Arrow Connector 40"/>
            <p:cNvCxnSpPr/>
            <p:nvPr/>
          </p:nvCxnSpPr>
          <p:spPr>
            <a:xfrm>
              <a:off x="988041" y="1714805"/>
              <a:ext cx="4968622" cy="8655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2671232" y="1358085"/>
              <a:ext cx="3332512" cy="12222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4078046" y="1284628"/>
              <a:ext cx="1907870" cy="12957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5313768" y="1284628"/>
              <a:ext cx="672148" cy="12957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0" name="Straight Arrow Connector 49"/>
          <p:cNvCxnSpPr/>
          <p:nvPr/>
        </p:nvCxnSpPr>
        <p:spPr>
          <a:xfrm flipV="1">
            <a:off x="4350472" y="3526973"/>
            <a:ext cx="1299371" cy="10450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8561" y="2976114"/>
            <a:ext cx="2476799" cy="3139321"/>
          </a:xfrm>
          <a:prstGeom prst="rect">
            <a:avLst/>
          </a:prstGeom>
          <a:noFill/>
        </p:spPr>
        <p:txBody>
          <a:bodyPr wrap="square" rtlCol="0">
            <a:spAutoFit/>
          </a:bodyPr>
          <a:lstStyle/>
          <a:p>
            <a:r>
              <a:rPr lang="en-US" dirty="0"/>
              <a:t>Base station antenna receives data from satellites. </a:t>
            </a:r>
          </a:p>
          <a:p>
            <a:endParaRPr lang="en-US" dirty="0"/>
          </a:p>
          <a:p>
            <a:r>
              <a:rPr lang="en-US" dirty="0"/>
              <a:t>The position drifts over time relative to the known, stable location of the antenna.  This offset is communicated to the rover as a correction.</a:t>
            </a:r>
          </a:p>
        </p:txBody>
      </p:sp>
      <p:sp>
        <p:nvSpPr>
          <p:cNvPr id="39" name="TextBox 8">
            <a:extLst>
              <a:ext uri="{FF2B5EF4-FFF2-40B4-BE49-F238E27FC236}">
                <a16:creationId xmlns:a16="http://schemas.microsoft.com/office/drawing/2014/main" id="{DC1CA91E-A781-4152-8FD7-1027768F4726}"/>
              </a:ext>
            </a:extLst>
          </p:cNvPr>
          <p:cNvSpPr txBox="1"/>
          <p:nvPr/>
        </p:nvSpPr>
        <p:spPr>
          <a:xfrm>
            <a:off x="7453327" y="6548985"/>
            <a:ext cx="2574523" cy="276999"/>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r>
              <a:rPr lang="en-US" sz="1200" dirty="0"/>
              <a:t>(Images: Ben Crosby)</a:t>
            </a:r>
          </a:p>
        </p:txBody>
      </p:sp>
      <p:sp>
        <p:nvSpPr>
          <p:cNvPr id="7" name="Rectangle 6"/>
          <p:cNvSpPr/>
          <p:nvPr/>
        </p:nvSpPr>
        <p:spPr>
          <a:xfrm>
            <a:off x="6914341" y="4393217"/>
            <a:ext cx="2128059" cy="1477328"/>
          </a:xfrm>
          <a:prstGeom prst="rect">
            <a:avLst/>
          </a:prstGeom>
        </p:spPr>
        <p:txBody>
          <a:bodyPr wrap="square">
            <a:spAutoFit/>
          </a:bodyPr>
          <a:lstStyle/>
          <a:p>
            <a:r>
              <a:rPr lang="en-US" dirty="0"/>
              <a:t>Rover also receives a position correction from the base, in real time for RTK.   </a:t>
            </a:r>
          </a:p>
        </p:txBody>
      </p:sp>
    </p:spTree>
    <p:extLst>
      <p:ext uri="{BB962C8B-B14F-4D97-AF65-F5344CB8AC3E}">
        <p14:creationId xmlns:p14="http://schemas.microsoft.com/office/powerpoint/2010/main" val="389398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ectangle 104"/>
          <p:cNvSpPr/>
          <p:nvPr/>
        </p:nvSpPr>
        <p:spPr>
          <a:xfrm>
            <a:off x="362859" y="1770751"/>
            <a:ext cx="8368188" cy="4777536"/>
          </a:xfrm>
          <a:prstGeom prst="rect">
            <a:avLst/>
          </a:prstGeom>
          <a:blipFill dpi="0" rotWithShape="1">
            <a:blip r:embed="rId3">
              <a:alphaModFix amt="9000"/>
            </a:blip>
            <a:srcRect/>
            <a:stretch>
              <a:fillRect/>
            </a:stretch>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Map View of an RTK Survey</a:t>
            </a:r>
          </a:p>
        </p:txBody>
      </p:sp>
      <p:sp>
        <p:nvSpPr>
          <p:cNvPr id="3" name="Flowchart: Or 2"/>
          <p:cNvSpPr/>
          <p:nvPr/>
        </p:nvSpPr>
        <p:spPr>
          <a:xfrm>
            <a:off x="1747625" y="4192060"/>
            <a:ext cx="213691" cy="213691"/>
          </a:xfrm>
          <a:prstGeom prst="flowChar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p:cNvSpPr/>
          <p:nvPr/>
        </p:nvSpPr>
        <p:spPr>
          <a:xfrm>
            <a:off x="2184717" y="3839818"/>
            <a:ext cx="149087" cy="149087"/>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198113" y="1184460"/>
            <a:ext cx="1638590" cy="400110"/>
          </a:xfrm>
          <a:prstGeom prst="rect">
            <a:avLst/>
          </a:prstGeom>
          <a:noFill/>
        </p:spPr>
        <p:txBody>
          <a:bodyPr wrap="none" rtlCol="0">
            <a:spAutoFit/>
          </a:bodyPr>
          <a:lstStyle/>
          <a:p>
            <a:r>
              <a:rPr lang="en-US" sz="2000" dirty="0"/>
              <a:t>Base Station</a:t>
            </a:r>
          </a:p>
        </p:txBody>
      </p:sp>
      <p:sp>
        <p:nvSpPr>
          <p:cNvPr id="6" name="TextBox 5"/>
          <p:cNvSpPr txBox="1"/>
          <p:nvPr/>
        </p:nvSpPr>
        <p:spPr>
          <a:xfrm>
            <a:off x="4808922" y="1183568"/>
            <a:ext cx="3756349" cy="400110"/>
          </a:xfrm>
          <a:prstGeom prst="rect">
            <a:avLst/>
          </a:prstGeom>
          <a:noFill/>
        </p:spPr>
        <p:txBody>
          <a:bodyPr wrap="none" rtlCol="0">
            <a:spAutoFit/>
          </a:bodyPr>
          <a:lstStyle/>
          <a:p>
            <a:r>
              <a:rPr lang="en-US" sz="2000" dirty="0"/>
              <a:t>Three Different Rover Positions</a:t>
            </a:r>
          </a:p>
        </p:txBody>
      </p:sp>
      <p:sp>
        <p:nvSpPr>
          <p:cNvPr id="8" name="Flowchart: Connector 7"/>
          <p:cNvSpPr/>
          <p:nvPr/>
        </p:nvSpPr>
        <p:spPr>
          <a:xfrm>
            <a:off x="2557436" y="3531709"/>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lowchart: Connector 31"/>
          <p:cNvSpPr/>
          <p:nvPr/>
        </p:nvSpPr>
        <p:spPr>
          <a:xfrm>
            <a:off x="2208090" y="3521769"/>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lowchart: Connector 32"/>
          <p:cNvSpPr/>
          <p:nvPr/>
        </p:nvSpPr>
        <p:spPr>
          <a:xfrm>
            <a:off x="1682793" y="4050126"/>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lowchart: Connector 33"/>
          <p:cNvSpPr/>
          <p:nvPr/>
        </p:nvSpPr>
        <p:spPr>
          <a:xfrm>
            <a:off x="1682793" y="3561525"/>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lowchart: Connector 34"/>
          <p:cNvSpPr/>
          <p:nvPr/>
        </p:nvSpPr>
        <p:spPr>
          <a:xfrm>
            <a:off x="2340429" y="3800061"/>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lowchart: Connector 35"/>
          <p:cNvSpPr/>
          <p:nvPr/>
        </p:nvSpPr>
        <p:spPr>
          <a:xfrm>
            <a:off x="2766361" y="4295489"/>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lowchart: Connector 36"/>
          <p:cNvSpPr/>
          <p:nvPr/>
        </p:nvSpPr>
        <p:spPr>
          <a:xfrm>
            <a:off x="2052197" y="4822206"/>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lowchart: Connector 37"/>
          <p:cNvSpPr/>
          <p:nvPr/>
        </p:nvSpPr>
        <p:spPr>
          <a:xfrm>
            <a:off x="1236021" y="4253284"/>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lowchart: Connector 38"/>
          <p:cNvSpPr/>
          <p:nvPr/>
        </p:nvSpPr>
        <p:spPr>
          <a:xfrm>
            <a:off x="1762305" y="4861964"/>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lowchart: Connector 39"/>
          <p:cNvSpPr/>
          <p:nvPr/>
        </p:nvSpPr>
        <p:spPr>
          <a:xfrm>
            <a:off x="1029981" y="4020313"/>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lowchart: Connector 40"/>
          <p:cNvSpPr/>
          <p:nvPr/>
        </p:nvSpPr>
        <p:spPr>
          <a:xfrm>
            <a:off x="1937897" y="4502430"/>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lowchart: Connector 43"/>
          <p:cNvSpPr/>
          <p:nvPr/>
        </p:nvSpPr>
        <p:spPr>
          <a:xfrm>
            <a:off x="2535305" y="4634953"/>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lowchart: Connector 44"/>
          <p:cNvSpPr/>
          <p:nvPr/>
        </p:nvSpPr>
        <p:spPr>
          <a:xfrm>
            <a:off x="2105204" y="4196765"/>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lowchart: Connector 45"/>
          <p:cNvSpPr/>
          <p:nvPr/>
        </p:nvSpPr>
        <p:spPr>
          <a:xfrm>
            <a:off x="2597192" y="4335245"/>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lowchart: Connector 46"/>
          <p:cNvSpPr/>
          <p:nvPr/>
        </p:nvSpPr>
        <p:spPr>
          <a:xfrm>
            <a:off x="2476452" y="4095214"/>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lowchart: Connector 47"/>
          <p:cNvSpPr/>
          <p:nvPr/>
        </p:nvSpPr>
        <p:spPr>
          <a:xfrm>
            <a:off x="1643036" y="4525621"/>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lowchart: Connector 48"/>
          <p:cNvSpPr/>
          <p:nvPr/>
        </p:nvSpPr>
        <p:spPr>
          <a:xfrm>
            <a:off x="1971029" y="3636936"/>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lowchart: Connector 49"/>
          <p:cNvSpPr/>
          <p:nvPr/>
        </p:nvSpPr>
        <p:spPr>
          <a:xfrm>
            <a:off x="1380386" y="3595517"/>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lowchart: Connector 50"/>
          <p:cNvSpPr/>
          <p:nvPr/>
        </p:nvSpPr>
        <p:spPr>
          <a:xfrm>
            <a:off x="1398977" y="4512372"/>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lowchart: Connector 51"/>
          <p:cNvSpPr/>
          <p:nvPr/>
        </p:nvSpPr>
        <p:spPr>
          <a:xfrm>
            <a:off x="1977653" y="4050126"/>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p:cNvGrpSpPr/>
          <p:nvPr/>
        </p:nvGrpSpPr>
        <p:grpSpPr>
          <a:xfrm>
            <a:off x="2726609" y="3730489"/>
            <a:ext cx="349367" cy="369332"/>
            <a:chOff x="3280120" y="3349492"/>
            <a:chExt cx="349367" cy="369332"/>
          </a:xfrm>
        </p:grpSpPr>
        <p:sp>
          <p:nvSpPr>
            <p:cNvPr id="31" name="Flowchart: Connector 30"/>
            <p:cNvSpPr/>
            <p:nvPr/>
          </p:nvSpPr>
          <p:spPr>
            <a:xfrm>
              <a:off x="3280120" y="3493604"/>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p:cNvSpPr txBox="1"/>
            <p:nvPr/>
          </p:nvSpPr>
          <p:spPr>
            <a:xfrm>
              <a:off x="3295741" y="3349492"/>
              <a:ext cx="333746" cy="369332"/>
            </a:xfrm>
            <a:prstGeom prst="rect">
              <a:avLst/>
            </a:prstGeom>
            <a:noFill/>
          </p:spPr>
          <p:txBody>
            <a:bodyPr wrap="none" rtlCol="0">
              <a:spAutoFit/>
            </a:bodyPr>
            <a:lstStyle/>
            <a:p>
              <a:r>
                <a:rPr lang="en-US" dirty="0"/>
                <a:t>t</a:t>
              </a:r>
              <a:r>
                <a:rPr lang="en-US" baseline="-25000" dirty="0"/>
                <a:t>1</a:t>
              </a:r>
              <a:endParaRPr lang="en-US" dirty="0"/>
            </a:p>
          </p:txBody>
        </p:sp>
      </p:grpSp>
      <p:grpSp>
        <p:nvGrpSpPr>
          <p:cNvPr id="64" name="Group 63"/>
          <p:cNvGrpSpPr/>
          <p:nvPr/>
        </p:nvGrpSpPr>
        <p:grpSpPr>
          <a:xfrm>
            <a:off x="2188674" y="4265616"/>
            <a:ext cx="333746" cy="369332"/>
            <a:chOff x="2742188" y="3884619"/>
            <a:chExt cx="333745" cy="369332"/>
          </a:xfrm>
        </p:grpSpPr>
        <p:sp>
          <p:nvSpPr>
            <p:cNvPr id="42" name="Flowchart: Connector 41"/>
            <p:cNvSpPr/>
            <p:nvPr/>
          </p:nvSpPr>
          <p:spPr>
            <a:xfrm>
              <a:off x="2773015" y="4154561"/>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p:cNvSpPr txBox="1"/>
            <p:nvPr/>
          </p:nvSpPr>
          <p:spPr>
            <a:xfrm>
              <a:off x="2742188" y="3884619"/>
              <a:ext cx="333745" cy="369332"/>
            </a:xfrm>
            <a:prstGeom prst="rect">
              <a:avLst/>
            </a:prstGeom>
            <a:noFill/>
          </p:spPr>
          <p:txBody>
            <a:bodyPr wrap="none" rtlCol="0">
              <a:spAutoFit/>
            </a:bodyPr>
            <a:lstStyle/>
            <a:p>
              <a:r>
                <a:rPr lang="en-US" dirty="0"/>
                <a:t>t</a:t>
              </a:r>
              <a:r>
                <a:rPr lang="en-US" baseline="-25000" dirty="0"/>
                <a:t>2</a:t>
              </a:r>
              <a:endParaRPr lang="en-US" dirty="0"/>
            </a:p>
          </p:txBody>
        </p:sp>
      </p:grpSp>
      <p:grpSp>
        <p:nvGrpSpPr>
          <p:cNvPr id="68" name="Group 67"/>
          <p:cNvGrpSpPr/>
          <p:nvPr/>
        </p:nvGrpSpPr>
        <p:grpSpPr>
          <a:xfrm>
            <a:off x="6008576" y="2845184"/>
            <a:ext cx="333746" cy="410751"/>
            <a:chOff x="6008573" y="2845183"/>
            <a:chExt cx="333745" cy="410751"/>
          </a:xfrm>
        </p:grpSpPr>
        <p:sp>
          <p:nvSpPr>
            <p:cNvPr id="56" name="TextBox 55"/>
            <p:cNvSpPr txBox="1"/>
            <p:nvPr/>
          </p:nvSpPr>
          <p:spPr>
            <a:xfrm>
              <a:off x="6008573" y="2845183"/>
              <a:ext cx="333745" cy="369332"/>
            </a:xfrm>
            <a:prstGeom prst="rect">
              <a:avLst/>
            </a:prstGeom>
            <a:noFill/>
          </p:spPr>
          <p:txBody>
            <a:bodyPr wrap="none" rtlCol="0">
              <a:spAutoFit/>
            </a:bodyPr>
            <a:lstStyle/>
            <a:p>
              <a:r>
                <a:rPr lang="en-US" dirty="0"/>
                <a:t>t</a:t>
              </a:r>
              <a:r>
                <a:rPr lang="en-US" baseline="-25000" dirty="0"/>
                <a:t>1</a:t>
              </a:r>
              <a:endParaRPr lang="en-US" dirty="0"/>
            </a:p>
          </p:txBody>
        </p:sp>
        <p:sp>
          <p:nvSpPr>
            <p:cNvPr id="67" name="Flowchart: Connector 66"/>
            <p:cNvSpPr/>
            <p:nvPr/>
          </p:nvSpPr>
          <p:spPr>
            <a:xfrm>
              <a:off x="6066115" y="3146603"/>
              <a:ext cx="109331" cy="109331"/>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75" name="Group 74"/>
          <p:cNvGrpSpPr/>
          <p:nvPr/>
        </p:nvGrpSpPr>
        <p:grpSpPr>
          <a:xfrm>
            <a:off x="7029570" y="4855343"/>
            <a:ext cx="333747" cy="423998"/>
            <a:chOff x="7029569" y="4855338"/>
            <a:chExt cx="333746" cy="423997"/>
          </a:xfrm>
        </p:grpSpPr>
        <p:sp>
          <p:nvSpPr>
            <p:cNvPr id="58" name="TextBox 57"/>
            <p:cNvSpPr txBox="1"/>
            <p:nvPr/>
          </p:nvSpPr>
          <p:spPr>
            <a:xfrm>
              <a:off x="7029569" y="4855338"/>
              <a:ext cx="333745" cy="369331"/>
            </a:xfrm>
            <a:prstGeom prst="rect">
              <a:avLst/>
            </a:prstGeom>
            <a:noFill/>
          </p:spPr>
          <p:txBody>
            <a:bodyPr wrap="none" rtlCol="0">
              <a:spAutoFit/>
            </a:bodyPr>
            <a:lstStyle/>
            <a:p>
              <a:r>
                <a:rPr lang="en-US" dirty="0"/>
                <a:t>t</a:t>
              </a:r>
              <a:r>
                <a:rPr lang="en-US" baseline="-25000" dirty="0"/>
                <a:t>3</a:t>
              </a:r>
              <a:endParaRPr lang="en-US" dirty="0"/>
            </a:p>
          </p:txBody>
        </p:sp>
        <p:sp>
          <p:nvSpPr>
            <p:cNvPr id="69" name="Flowchart: Connector 68"/>
            <p:cNvSpPr/>
            <p:nvPr/>
          </p:nvSpPr>
          <p:spPr>
            <a:xfrm>
              <a:off x="7253984" y="5170004"/>
              <a:ext cx="109331" cy="109331"/>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71" name="Group 70"/>
          <p:cNvGrpSpPr/>
          <p:nvPr/>
        </p:nvGrpSpPr>
        <p:grpSpPr>
          <a:xfrm>
            <a:off x="7877117" y="3294030"/>
            <a:ext cx="341328" cy="433870"/>
            <a:chOff x="7877122" y="3294028"/>
            <a:chExt cx="341328" cy="433869"/>
          </a:xfrm>
        </p:grpSpPr>
        <p:sp>
          <p:nvSpPr>
            <p:cNvPr id="57" name="TextBox 56"/>
            <p:cNvSpPr txBox="1"/>
            <p:nvPr/>
          </p:nvSpPr>
          <p:spPr>
            <a:xfrm>
              <a:off x="7877122" y="3294028"/>
              <a:ext cx="333746" cy="369331"/>
            </a:xfrm>
            <a:prstGeom prst="rect">
              <a:avLst/>
            </a:prstGeom>
            <a:noFill/>
          </p:spPr>
          <p:txBody>
            <a:bodyPr wrap="none" rtlCol="0">
              <a:spAutoFit/>
            </a:bodyPr>
            <a:lstStyle/>
            <a:p>
              <a:r>
                <a:rPr lang="en-US" dirty="0"/>
                <a:t>t</a:t>
              </a:r>
              <a:r>
                <a:rPr lang="en-US" baseline="-25000" dirty="0"/>
                <a:t>2</a:t>
              </a:r>
              <a:endParaRPr lang="en-US" dirty="0"/>
            </a:p>
          </p:txBody>
        </p:sp>
        <p:sp>
          <p:nvSpPr>
            <p:cNvPr id="70" name="Flowchart: Connector 69"/>
            <p:cNvSpPr/>
            <p:nvPr/>
          </p:nvSpPr>
          <p:spPr>
            <a:xfrm>
              <a:off x="8109119" y="3618566"/>
              <a:ext cx="109331" cy="109331"/>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74" name="Group 73"/>
          <p:cNvGrpSpPr/>
          <p:nvPr/>
        </p:nvGrpSpPr>
        <p:grpSpPr>
          <a:xfrm>
            <a:off x="1215846" y="3839813"/>
            <a:ext cx="333746" cy="369332"/>
            <a:chOff x="1769361" y="3458816"/>
            <a:chExt cx="333745" cy="369332"/>
          </a:xfrm>
        </p:grpSpPr>
        <p:sp>
          <p:nvSpPr>
            <p:cNvPr id="43" name="Flowchart: Connector 42"/>
            <p:cNvSpPr/>
            <p:nvPr/>
          </p:nvSpPr>
          <p:spPr>
            <a:xfrm>
              <a:off x="1938128" y="3498575"/>
              <a:ext cx="79513" cy="79513"/>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TextBox 72"/>
            <p:cNvSpPr txBox="1"/>
            <p:nvPr/>
          </p:nvSpPr>
          <p:spPr>
            <a:xfrm>
              <a:off x="1769361" y="3458816"/>
              <a:ext cx="333745" cy="369332"/>
            </a:xfrm>
            <a:prstGeom prst="rect">
              <a:avLst/>
            </a:prstGeom>
            <a:noFill/>
          </p:spPr>
          <p:txBody>
            <a:bodyPr wrap="none" rtlCol="0">
              <a:spAutoFit/>
            </a:bodyPr>
            <a:lstStyle/>
            <a:p>
              <a:r>
                <a:rPr lang="en-US" dirty="0"/>
                <a:t>t</a:t>
              </a:r>
              <a:r>
                <a:rPr lang="en-US" baseline="-25000" dirty="0"/>
                <a:t>3</a:t>
              </a:r>
              <a:endParaRPr lang="en-US" dirty="0"/>
            </a:p>
          </p:txBody>
        </p:sp>
      </p:grpSp>
      <p:grpSp>
        <p:nvGrpSpPr>
          <p:cNvPr id="89" name="Group 88"/>
          <p:cNvGrpSpPr/>
          <p:nvPr/>
        </p:nvGrpSpPr>
        <p:grpSpPr>
          <a:xfrm>
            <a:off x="5417590" y="3118371"/>
            <a:ext cx="667541" cy="137564"/>
            <a:chOff x="5417589" y="3118370"/>
            <a:chExt cx="667541" cy="137564"/>
          </a:xfrm>
        </p:grpSpPr>
        <p:cxnSp>
          <p:nvCxnSpPr>
            <p:cNvPr id="77" name="Straight Arrow Connector 76"/>
            <p:cNvCxnSpPr/>
            <p:nvPr/>
          </p:nvCxnSpPr>
          <p:spPr>
            <a:xfrm flipH="1">
              <a:off x="5550140" y="3201270"/>
              <a:ext cx="534990" cy="4104"/>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8" name="Isosceles Triangle 77"/>
            <p:cNvSpPr/>
            <p:nvPr/>
          </p:nvSpPr>
          <p:spPr>
            <a:xfrm>
              <a:off x="5417589" y="3118370"/>
              <a:ext cx="159574" cy="137564"/>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90" name="Group 89"/>
          <p:cNvGrpSpPr/>
          <p:nvPr/>
        </p:nvGrpSpPr>
        <p:grpSpPr>
          <a:xfrm>
            <a:off x="8058877" y="2966761"/>
            <a:ext cx="159575" cy="619611"/>
            <a:chOff x="8058876" y="2966761"/>
            <a:chExt cx="159574" cy="619611"/>
          </a:xfrm>
        </p:grpSpPr>
        <p:cxnSp>
          <p:nvCxnSpPr>
            <p:cNvPr id="79" name="Straight Arrow Connector 78"/>
            <p:cNvCxnSpPr/>
            <p:nvPr/>
          </p:nvCxnSpPr>
          <p:spPr>
            <a:xfrm flipH="1" flipV="1">
              <a:off x="8153845" y="3108431"/>
              <a:ext cx="17276" cy="477941"/>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0" name="Isosceles Triangle 79"/>
            <p:cNvSpPr/>
            <p:nvPr/>
          </p:nvSpPr>
          <p:spPr>
            <a:xfrm>
              <a:off x="8058876" y="2966761"/>
              <a:ext cx="159574" cy="137564"/>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91" name="Group 90"/>
          <p:cNvGrpSpPr/>
          <p:nvPr/>
        </p:nvGrpSpPr>
        <p:grpSpPr>
          <a:xfrm>
            <a:off x="7394710" y="5153835"/>
            <a:ext cx="889087" cy="137564"/>
            <a:chOff x="7394710" y="5153835"/>
            <a:chExt cx="889086" cy="137564"/>
          </a:xfrm>
        </p:grpSpPr>
        <p:cxnSp>
          <p:nvCxnSpPr>
            <p:cNvPr id="82" name="Straight Arrow Connector 81"/>
            <p:cNvCxnSpPr/>
            <p:nvPr/>
          </p:nvCxnSpPr>
          <p:spPr>
            <a:xfrm>
              <a:off x="7394710" y="5222617"/>
              <a:ext cx="743953" cy="2052"/>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3" name="Isosceles Triangle 82"/>
            <p:cNvSpPr/>
            <p:nvPr/>
          </p:nvSpPr>
          <p:spPr>
            <a:xfrm>
              <a:off x="8124222" y="5153835"/>
              <a:ext cx="159574" cy="137564"/>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grpSp>
        <p:nvGrpSpPr>
          <p:cNvPr id="95" name="Group 94"/>
          <p:cNvGrpSpPr/>
          <p:nvPr/>
        </p:nvGrpSpPr>
        <p:grpSpPr>
          <a:xfrm>
            <a:off x="4959503" y="3044759"/>
            <a:ext cx="3242623" cy="2781976"/>
            <a:chOff x="4959502" y="3044759"/>
            <a:chExt cx="3242623" cy="2781976"/>
          </a:xfrm>
        </p:grpSpPr>
        <p:sp>
          <p:nvSpPr>
            <p:cNvPr id="93" name="Diamond 92"/>
            <p:cNvSpPr/>
            <p:nvPr/>
          </p:nvSpPr>
          <p:spPr>
            <a:xfrm>
              <a:off x="4959502" y="3607904"/>
              <a:ext cx="178904" cy="178904"/>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2" name="Diamond 91"/>
            <p:cNvSpPr/>
            <p:nvPr/>
          </p:nvSpPr>
          <p:spPr>
            <a:xfrm>
              <a:off x="7643393" y="5647831"/>
              <a:ext cx="178904" cy="178904"/>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85" name="Straight Arrow Connector 84"/>
            <p:cNvCxnSpPr/>
            <p:nvPr/>
          </p:nvCxnSpPr>
          <p:spPr>
            <a:xfrm flipH="1">
              <a:off x="5102610" y="3214515"/>
              <a:ext cx="403107" cy="448845"/>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H="1">
              <a:off x="7732845" y="3044759"/>
              <a:ext cx="403107" cy="448845"/>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flipH="1">
              <a:off x="7799018" y="5232487"/>
              <a:ext cx="403107" cy="448845"/>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4" name="Diamond 93"/>
            <p:cNvSpPr/>
            <p:nvPr/>
          </p:nvSpPr>
          <p:spPr>
            <a:xfrm>
              <a:off x="7582220" y="3456730"/>
              <a:ext cx="178904" cy="178904"/>
            </a:xfrm>
            <a:prstGeom prst="diamon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97" name="Line Callout 1 96"/>
          <p:cNvSpPr/>
          <p:nvPr/>
        </p:nvSpPr>
        <p:spPr>
          <a:xfrm>
            <a:off x="3170790" y="2216426"/>
            <a:ext cx="1639751" cy="298175"/>
          </a:xfrm>
          <a:prstGeom prst="borderCallout1">
            <a:avLst>
              <a:gd name="adj1" fmla="val 48750"/>
              <a:gd name="adj2" fmla="val -1059"/>
              <a:gd name="adj3" fmla="val 437616"/>
              <a:gd name="adj4" fmla="val -3448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raw base obs.</a:t>
            </a:r>
          </a:p>
        </p:txBody>
      </p:sp>
      <p:sp>
        <p:nvSpPr>
          <p:cNvPr id="99" name="Line Callout 1 98"/>
          <p:cNvSpPr/>
          <p:nvPr/>
        </p:nvSpPr>
        <p:spPr>
          <a:xfrm>
            <a:off x="3170790" y="1868558"/>
            <a:ext cx="1639751" cy="298175"/>
          </a:xfrm>
          <a:prstGeom prst="borderCallout1">
            <a:avLst>
              <a:gd name="adj1" fmla="val 48750"/>
              <a:gd name="adj2" fmla="val -1059"/>
              <a:gd name="adj3" fmla="val 644283"/>
              <a:gd name="adj4" fmla="val -5508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assumed ‘here’</a:t>
            </a:r>
          </a:p>
        </p:txBody>
      </p:sp>
      <p:sp>
        <p:nvSpPr>
          <p:cNvPr id="100" name="Line Callout 1 99"/>
          <p:cNvSpPr/>
          <p:nvPr/>
        </p:nvSpPr>
        <p:spPr>
          <a:xfrm>
            <a:off x="3170790" y="2564294"/>
            <a:ext cx="1639751" cy="298175"/>
          </a:xfrm>
          <a:prstGeom prst="borderCallout1">
            <a:avLst>
              <a:gd name="adj1" fmla="val 45416"/>
              <a:gd name="adj2" fmla="val 100772"/>
              <a:gd name="adj3" fmla="val 180950"/>
              <a:gd name="adj4" fmla="val 17524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raw rover obs.</a:t>
            </a:r>
          </a:p>
        </p:txBody>
      </p:sp>
      <p:sp>
        <p:nvSpPr>
          <p:cNvPr id="101" name="Line Callout 1 100"/>
          <p:cNvSpPr/>
          <p:nvPr/>
        </p:nvSpPr>
        <p:spPr>
          <a:xfrm>
            <a:off x="3169171" y="2916342"/>
            <a:ext cx="1639751" cy="298175"/>
          </a:xfrm>
          <a:prstGeom prst="borderCallout1">
            <a:avLst>
              <a:gd name="adj1" fmla="val 45416"/>
              <a:gd name="adj2" fmla="val 100772"/>
              <a:gd name="adj3" fmla="val 87617"/>
              <a:gd name="adj4" fmla="val 1364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rover RTK adj.</a:t>
            </a:r>
          </a:p>
        </p:txBody>
      </p:sp>
      <p:sp>
        <p:nvSpPr>
          <p:cNvPr id="102" name="Line Callout 1 101"/>
          <p:cNvSpPr/>
          <p:nvPr/>
        </p:nvSpPr>
        <p:spPr>
          <a:xfrm>
            <a:off x="3169171" y="3263350"/>
            <a:ext cx="1639751" cy="298175"/>
          </a:xfrm>
          <a:prstGeom prst="borderCallout1">
            <a:avLst>
              <a:gd name="adj1" fmla="val 48749"/>
              <a:gd name="adj2" fmla="val -453"/>
              <a:gd name="adj3" fmla="val 337617"/>
              <a:gd name="adj4" fmla="val -7145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corrected base</a:t>
            </a:r>
          </a:p>
        </p:txBody>
      </p:sp>
      <p:sp>
        <p:nvSpPr>
          <p:cNvPr id="103" name="Line Callout 1 102"/>
          <p:cNvSpPr/>
          <p:nvPr/>
        </p:nvSpPr>
        <p:spPr>
          <a:xfrm>
            <a:off x="3174686" y="3607117"/>
            <a:ext cx="1639751" cy="298175"/>
          </a:xfrm>
          <a:prstGeom prst="borderCallout1">
            <a:avLst>
              <a:gd name="adj1" fmla="val 45416"/>
              <a:gd name="adj2" fmla="val 100772"/>
              <a:gd name="adj3" fmla="val 50950"/>
              <a:gd name="adj4" fmla="val 11099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corrected rover</a:t>
            </a:r>
          </a:p>
        </p:txBody>
      </p:sp>
    </p:spTree>
    <p:extLst>
      <p:ext uri="{BB962C8B-B14F-4D97-AF65-F5344CB8AC3E}">
        <p14:creationId xmlns:p14="http://schemas.microsoft.com/office/powerpoint/2010/main" val="380754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6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9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9"/>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50"/>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7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75"/>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91"/>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51"/>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52"/>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02"/>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95"/>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4" grpId="0" animBg="1"/>
      <p:bldP spid="45" grpId="0" animBg="1"/>
      <p:bldP spid="46" grpId="0" animBg="1"/>
      <p:bldP spid="47" grpId="0" animBg="1"/>
      <p:bldP spid="48" grpId="0" animBg="1"/>
      <p:bldP spid="49" grpId="0" animBg="1"/>
      <p:bldP spid="50" grpId="0" animBg="1"/>
      <p:bldP spid="51" grpId="0" animBg="1"/>
      <p:bldP spid="52" grpId="0" animBg="1"/>
      <p:bldP spid="97" grpId="0" animBg="1"/>
      <p:bldP spid="99" grpId="0" animBg="1"/>
      <p:bldP spid="100" grpId="0" animBg="1"/>
      <p:bldP spid="101" grpId="0" animBg="1"/>
      <p:bldP spid="102" grpId="0" animBg="1"/>
      <p:bldP spid="103"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Thinking About Base Stations</a:t>
            </a:r>
          </a:p>
        </p:txBody>
      </p:sp>
      <p:sp>
        <p:nvSpPr>
          <p:cNvPr id="8" name="Content Placeholder 7"/>
          <p:cNvSpPr>
            <a:spLocks noGrp="1"/>
          </p:cNvSpPr>
          <p:nvPr>
            <p:ph sz="half" idx="2"/>
          </p:nvPr>
        </p:nvSpPr>
        <p:spPr>
          <a:xfrm>
            <a:off x="401218" y="1135238"/>
            <a:ext cx="8285581" cy="3015791"/>
          </a:xfrm>
        </p:spPr>
        <p:txBody>
          <a:bodyPr numCol="2">
            <a:normAutofit/>
          </a:bodyPr>
          <a:lstStyle/>
          <a:p>
            <a:r>
              <a:rPr lang="en-US" dirty="0"/>
              <a:t>Site Access</a:t>
            </a:r>
          </a:p>
          <a:p>
            <a:r>
              <a:rPr lang="en-US" dirty="0"/>
              <a:t>Site Permissions</a:t>
            </a:r>
          </a:p>
          <a:p>
            <a:r>
              <a:rPr lang="en-US" dirty="0"/>
              <a:t>Site Security</a:t>
            </a:r>
          </a:p>
          <a:p>
            <a:r>
              <a:rPr lang="en-US" dirty="0"/>
              <a:t>High Ground</a:t>
            </a:r>
          </a:p>
          <a:p>
            <a:r>
              <a:rPr lang="en-US" dirty="0"/>
              <a:t>Stable Ground</a:t>
            </a:r>
          </a:p>
          <a:p>
            <a:r>
              <a:rPr lang="en-US" dirty="0"/>
              <a:t>Clear sky view</a:t>
            </a:r>
          </a:p>
          <a:p>
            <a:r>
              <a:rPr lang="en-US" dirty="0"/>
              <a:t>Line-of-Sight and distance to Rover</a:t>
            </a:r>
          </a:p>
          <a:p>
            <a:r>
              <a:rPr lang="en-US" dirty="0"/>
              <a:t>Minimal multipath issues</a:t>
            </a:r>
          </a:p>
        </p:txBody>
      </p:sp>
      <p:pic>
        <p:nvPicPr>
          <p:cNvPr id="13" name="Content Placeholder 12" descr="A close-up of a land survey&#10;&#10;AI-generated content may be incorrect.">
            <a:extLst>
              <a:ext uri="{FF2B5EF4-FFF2-40B4-BE49-F238E27FC236}">
                <a16:creationId xmlns:a16="http://schemas.microsoft.com/office/drawing/2014/main" id="{472EE19A-79D1-4AB8-186D-CE8AC342DE83}"/>
              </a:ext>
            </a:extLst>
          </p:cNvPr>
          <p:cNvPicPr>
            <a:picLocks noGrp="1" noChangeAspect="1"/>
          </p:cNvPicPr>
          <p:nvPr>
            <p:ph sz="quarter" idx="4"/>
          </p:nvPr>
        </p:nvPicPr>
        <p:blipFill>
          <a:blip r:embed="rId3"/>
          <a:srcRect l="53930" t="24663"/>
          <a:stretch>
            <a:fillRect/>
          </a:stretch>
        </p:blipFill>
        <p:spPr>
          <a:xfrm>
            <a:off x="391078" y="4151029"/>
            <a:ext cx="1998176" cy="2450657"/>
          </a:xfrm>
        </p:spPr>
      </p:pic>
      <p:grpSp>
        <p:nvGrpSpPr>
          <p:cNvPr id="31" name="Group 30">
            <a:extLst>
              <a:ext uri="{FF2B5EF4-FFF2-40B4-BE49-F238E27FC236}">
                <a16:creationId xmlns:a16="http://schemas.microsoft.com/office/drawing/2014/main" id="{78D637DE-49D7-7315-0039-D709476800E0}"/>
              </a:ext>
            </a:extLst>
          </p:cNvPr>
          <p:cNvGrpSpPr/>
          <p:nvPr/>
        </p:nvGrpSpPr>
        <p:grpSpPr>
          <a:xfrm>
            <a:off x="2642594" y="2631233"/>
            <a:ext cx="6410029" cy="3989115"/>
            <a:chOff x="2642594" y="2631233"/>
            <a:chExt cx="6410029" cy="3989115"/>
          </a:xfrm>
        </p:grpSpPr>
        <p:pic>
          <p:nvPicPr>
            <p:cNvPr id="15" name="image10.png">
              <a:extLst>
                <a:ext uri="{FF2B5EF4-FFF2-40B4-BE49-F238E27FC236}">
                  <a16:creationId xmlns:a16="http://schemas.microsoft.com/office/drawing/2014/main" id="{EECB2B22-E52B-35E0-7D0C-EEE40C0AA170}"/>
                </a:ext>
              </a:extLst>
            </p:cNvPr>
            <p:cNvPicPr/>
            <p:nvPr/>
          </p:nvPicPr>
          <p:blipFill>
            <a:blip r:embed="rId4"/>
            <a:srcRect t="12009"/>
            <a:stretch>
              <a:fillRect/>
            </a:stretch>
          </p:blipFill>
          <p:spPr>
            <a:xfrm>
              <a:off x="2642594" y="2631233"/>
              <a:ext cx="6410029" cy="3989115"/>
            </a:xfrm>
            <a:prstGeom prst="rect">
              <a:avLst/>
            </a:prstGeom>
            <a:ln/>
          </p:spPr>
        </p:pic>
        <p:sp>
          <p:nvSpPr>
            <p:cNvPr id="18" name="Rectangle 17">
              <a:extLst>
                <a:ext uri="{FF2B5EF4-FFF2-40B4-BE49-F238E27FC236}">
                  <a16:creationId xmlns:a16="http://schemas.microsoft.com/office/drawing/2014/main" id="{C35794B2-FBA2-DA51-1E07-275E4E83B4A5}"/>
                </a:ext>
              </a:extLst>
            </p:cNvPr>
            <p:cNvSpPr/>
            <p:nvPr/>
          </p:nvSpPr>
          <p:spPr>
            <a:xfrm>
              <a:off x="7688424" y="6186195"/>
              <a:ext cx="1354868" cy="415491"/>
            </a:xfrm>
            <a:prstGeom prst="rect">
              <a:avLst/>
            </a:prstGeom>
            <a:solidFill>
              <a:srgbClr val="917C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BCA2326-88A8-7B90-DC95-90E788531937}"/>
                </a:ext>
              </a:extLst>
            </p:cNvPr>
            <p:cNvSpPr txBox="1"/>
            <p:nvPr/>
          </p:nvSpPr>
          <p:spPr>
            <a:xfrm>
              <a:off x="3568959" y="6057994"/>
              <a:ext cx="2006081" cy="555601"/>
            </a:xfrm>
            <a:prstGeom prst="rect">
              <a:avLst/>
            </a:prstGeom>
            <a:solidFill>
              <a:srgbClr val="917C6F"/>
            </a:solidFill>
          </p:spPr>
          <p:txBody>
            <a:bodyPr wrap="square" rtlCol="0">
              <a:spAutoFit/>
            </a:bodyPr>
            <a:lstStyle/>
            <a:p>
              <a:pPr>
                <a:lnSpc>
                  <a:spcPts val="880"/>
                </a:lnSpc>
              </a:pPr>
              <a:r>
                <a:rPr lang="en-US" sz="900" dirty="0">
                  <a:solidFill>
                    <a:schemeClr val="bg1"/>
                  </a:solidFill>
                </a:rPr>
                <a:t>good positions will be free of large obstacle on ground over overhead, have good sky view, and positioned on stable ground or otherwise anchored</a:t>
              </a:r>
            </a:p>
          </p:txBody>
        </p:sp>
        <p:sp>
          <p:nvSpPr>
            <p:cNvPr id="26" name="Rectangle 25">
              <a:extLst>
                <a:ext uri="{FF2B5EF4-FFF2-40B4-BE49-F238E27FC236}">
                  <a16:creationId xmlns:a16="http://schemas.microsoft.com/office/drawing/2014/main" id="{9C93C9E4-3171-F452-3C30-86DCAC9AB4F4}"/>
                </a:ext>
              </a:extLst>
            </p:cNvPr>
            <p:cNvSpPr/>
            <p:nvPr/>
          </p:nvSpPr>
          <p:spPr>
            <a:xfrm>
              <a:off x="3427444" y="6185530"/>
              <a:ext cx="141515" cy="415491"/>
            </a:xfrm>
            <a:prstGeom prst="rect">
              <a:avLst/>
            </a:prstGeom>
            <a:solidFill>
              <a:srgbClr val="917C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D976228-4572-A9B2-1533-20C4A4421DF6}"/>
                </a:ext>
              </a:extLst>
            </p:cNvPr>
            <p:cNvSpPr/>
            <p:nvPr/>
          </p:nvSpPr>
          <p:spPr>
            <a:xfrm>
              <a:off x="3436775" y="6057994"/>
              <a:ext cx="141515" cy="249500"/>
            </a:xfrm>
            <a:prstGeom prst="ellipse">
              <a:avLst/>
            </a:prstGeom>
            <a:solidFill>
              <a:srgbClr val="917C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863CEE2-C493-4A3B-836E-F4DDD41A6067}"/>
                </a:ext>
              </a:extLst>
            </p:cNvPr>
            <p:cNvSpPr txBox="1"/>
            <p:nvPr/>
          </p:nvSpPr>
          <p:spPr>
            <a:xfrm>
              <a:off x="6310790" y="5969402"/>
              <a:ext cx="2732501" cy="440185"/>
            </a:xfrm>
            <a:prstGeom prst="rect">
              <a:avLst/>
            </a:prstGeom>
            <a:solidFill>
              <a:srgbClr val="917C6F"/>
            </a:solidFill>
          </p:spPr>
          <p:txBody>
            <a:bodyPr wrap="square" rtlCol="0">
              <a:spAutoFit/>
            </a:bodyPr>
            <a:lstStyle/>
            <a:p>
              <a:pPr>
                <a:lnSpc>
                  <a:spcPts val="880"/>
                </a:lnSpc>
              </a:pPr>
              <a:r>
                <a:rPr lang="en-US" sz="900" dirty="0">
                  <a:solidFill>
                    <a:schemeClr val="bg1"/>
                  </a:solidFill>
                </a:rPr>
                <a:t>long grass or obstacles directly near or underneath antennas can create multi-path or other signal distortions</a:t>
              </a:r>
            </a:p>
          </p:txBody>
        </p:sp>
        <p:sp>
          <p:nvSpPr>
            <p:cNvPr id="29" name="TextBox 28">
              <a:extLst>
                <a:ext uri="{FF2B5EF4-FFF2-40B4-BE49-F238E27FC236}">
                  <a16:creationId xmlns:a16="http://schemas.microsoft.com/office/drawing/2014/main" id="{C4A61776-2E1E-D749-A614-A72A89022489}"/>
                </a:ext>
              </a:extLst>
            </p:cNvPr>
            <p:cNvSpPr txBox="1"/>
            <p:nvPr/>
          </p:nvSpPr>
          <p:spPr>
            <a:xfrm>
              <a:off x="7996707" y="4454015"/>
              <a:ext cx="1046584" cy="786434"/>
            </a:xfrm>
            <a:prstGeom prst="rect">
              <a:avLst/>
            </a:prstGeom>
            <a:solidFill>
              <a:srgbClr val="917C6F"/>
            </a:solidFill>
          </p:spPr>
          <p:txBody>
            <a:bodyPr wrap="square" rtlCol="0">
              <a:spAutoFit/>
            </a:bodyPr>
            <a:lstStyle/>
            <a:p>
              <a:pPr>
                <a:lnSpc>
                  <a:spcPts val="880"/>
                </a:lnSpc>
              </a:pPr>
              <a:r>
                <a:rPr lang="en-US" sz="900" dirty="0">
                  <a:solidFill>
                    <a:schemeClr val="bg1"/>
                  </a:solidFill>
                </a:rPr>
                <a:t>cliffs, buildings, or high topography can block sky view of satellites and cause multi-path issues</a:t>
              </a:r>
            </a:p>
          </p:txBody>
        </p:sp>
        <p:sp>
          <p:nvSpPr>
            <p:cNvPr id="30" name="Rectangle 29">
              <a:extLst>
                <a:ext uri="{FF2B5EF4-FFF2-40B4-BE49-F238E27FC236}">
                  <a16:creationId xmlns:a16="http://schemas.microsoft.com/office/drawing/2014/main" id="{858A110F-A4EE-E3DF-B154-2C156042E6E1}"/>
                </a:ext>
              </a:extLst>
            </p:cNvPr>
            <p:cNvSpPr/>
            <p:nvPr/>
          </p:nvSpPr>
          <p:spPr>
            <a:xfrm>
              <a:off x="7959382" y="4569633"/>
              <a:ext cx="45719" cy="527142"/>
            </a:xfrm>
            <a:prstGeom prst="rect">
              <a:avLst/>
            </a:prstGeom>
            <a:solidFill>
              <a:srgbClr val="917C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02508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Kinematic survey design</a:t>
            </a:r>
          </a:p>
        </p:txBody>
      </p:sp>
      <p:sp>
        <p:nvSpPr>
          <p:cNvPr id="3" name="Content Placeholder 2"/>
          <p:cNvSpPr>
            <a:spLocks noGrp="1"/>
          </p:cNvSpPr>
          <p:nvPr>
            <p:ph idx="1"/>
          </p:nvPr>
        </p:nvSpPr>
        <p:spPr>
          <a:xfrm>
            <a:off x="457200" y="928189"/>
            <a:ext cx="8590547" cy="5395913"/>
          </a:xfrm>
        </p:spPr>
        <p:txBody>
          <a:bodyPr/>
          <a:lstStyle/>
          <a:p>
            <a:pPr>
              <a:spcBef>
                <a:spcPts val="400"/>
              </a:spcBef>
            </a:pPr>
            <a:r>
              <a:rPr lang="en-US" dirty="0"/>
              <a:t>Base Station</a:t>
            </a:r>
          </a:p>
          <a:p>
            <a:pPr lvl="1">
              <a:spcBef>
                <a:spcPts val="400"/>
              </a:spcBef>
            </a:pPr>
            <a:r>
              <a:rPr lang="en-US" dirty="0"/>
              <a:t>Located in a stable, safe, unobstructed place</a:t>
            </a:r>
          </a:p>
          <a:p>
            <a:pPr lvl="1">
              <a:spcBef>
                <a:spcPts val="400"/>
              </a:spcBef>
            </a:pPr>
            <a:r>
              <a:rPr lang="en-US" dirty="0"/>
              <a:t>Line of sight for radio communication to rover</a:t>
            </a:r>
          </a:p>
          <a:p>
            <a:pPr lvl="1">
              <a:spcBef>
                <a:spcPts val="400"/>
              </a:spcBef>
            </a:pPr>
            <a:r>
              <a:rPr lang="en-US" dirty="0"/>
              <a:t>&lt; 10 km from rover location</a:t>
            </a:r>
          </a:p>
          <a:p>
            <a:pPr lvl="1">
              <a:spcBef>
                <a:spcPts val="400"/>
              </a:spcBef>
            </a:pPr>
            <a:r>
              <a:rPr lang="en-US" dirty="0"/>
              <a:t>Ideally set up over known monument</a:t>
            </a:r>
          </a:p>
          <a:p>
            <a:pPr>
              <a:spcBef>
                <a:spcPts val="400"/>
              </a:spcBef>
            </a:pPr>
            <a:r>
              <a:rPr lang="en-US" dirty="0"/>
              <a:t>Rover</a:t>
            </a:r>
          </a:p>
          <a:p>
            <a:pPr lvl="1">
              <a:spcBef>
                <a:spcPts val="400"/>
              </a:spcBef>
            </a:pPr>
            <a:r>
              <a:rPr lang="en-US" dirty="0"/>
              <a:t>Close to and in line of site with base for corrections</a:t>
            </a:r>
          </a:p>
          <a:p>
            <a:pPr lvl="1">
              <a:spcBef>
                <a:spcPts val="400"/>
              </a:spcBef>
            </a:pPr>
            <a:r>
              <a:rPr lang="en-US" dirty="0"/>
              <a:t>Occupy points for 5–120 sec, keep pole vertical</a:t>
            </a:r>
          </a:p>
          <a:p>
            <a:pPr lvl="1">
              <a:spcBef>
                <a:spcPts val="400"/>
              </a:spcBef>
            </a:pPr>
            <a:r>
              <a:rPr lang="en-US" dirty="0"/>
              <a:t>Name and describe each point in field book</a:t>
            </a:r>
          </a:p>
          <a:p>
            <a:pPr lvl="1">
              <a:spcBef>
                <a:spcPts val="400"/>
              </a:spcBef>
            </a:pPr>
            <a:r>
              <a:rPr lang="en-US" dirty="0"/>
              <a:t>Avoid cover and multi-path, confirm </a:t>
            </a:r>
            <a:br>
              <a:rPr lang="en-US" dirty="0"/>
            </a:br>
            <a:r>
              <a:rPr lang="en-US" dirty="0"/>
              <a:t>corrections</a:t>
            </a:r>
          </a:p>
          <a:p>
            <a:pPr lvl="1">
              <a:spcBef>
                <a:spcPts val="400"/>
              </a:spcBef>
            </a:pPr>
            <a:endParaRPr lang="en-US" dirty="0"/>
          </a:p>
          <a:p>
            <a:pPr lvl="1">
              <a:spcBef>
                <a:spcPts val="400"/>
              </a:spcBef>
            </a:pPr>
            <a:endParaRPr lang="en-US" dirty="0"/>
          </a:p>
        </p:txBody>
      </p:sp>
      <p:pic>
        <p:nvPicPr>
          <p:cNvPr id="6" name="Picture 2" descr="http://kb.unavco.org/kb/assets/.images/porkchop_geyser1crop.jpg">
            <a:extLst>
              <a:ext uri="{FF2B5EF4-FFF2-40B4-BE49-F238E27FC236}">
                <a16:creationId xmlns:a16="http://schemas.microsoft.com/office/drawing/2014/main" id="{73B7D2EE-825D-40B3-EEC5-2CE7D58D9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430" y="493205"/>
            <a:ext cx="1124246" cy="1423095"/>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9" descr="A person and a child looking at a pole&#10;&#10;AI-generated content may be incorrect.">
            <a:extLst>
              <a:ext uri="{FF2B5EF4-FFF2-40B4-BE49-F238E27FC236}">
                <a16:creationId xmlns:a16="http://schemas.microsoft.com/office/drawing/2014/main" id="{10728044-F2D5-B5FF-2FD4-37D6E1BA8BEA}"/>
              </a:ext>
            </a:extLst>
          </p:cNvPr>
          <p:cNvPicPr>
            <a:picLocks noChangeAspect="1"/>
          </p:cNvPicPr>
          <p:nvPr/>
        </p:nvPicPr>
        <p:blipFill>
          <a:blip r:embed="rId3"/>
          <a:srcRect l="37736"/>
          <a:stretch>
            <a:fillRect/>
          </a:stretch>
        </p:blipFill>
        <p:spPr>
          <a:xfrm>
            <a:off x="8292862" y="4456497"/>
            <a:ext cx="652813" cy="1791922"/>
          </a:xfrm>
          <a:prstGeom prst="rect">
            <a:avLst/>
          </a:prstGeom>
        </p:spPr>
      </p:pic>
    </p:spTree>
    <p:extLst>
      <p:ext uri="{BB962C8B-B14F-4D97-AF65-F5344CB8AC3E}">
        <p14:creationId xmlns:p14="http://schemas.microsoft.com/office/powerpoint/2010/main" val="116501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Collecting GPS on a Landslide</a:t>
            </a:r>
          </a:p>
        </p:txBody>
      </p:sp>
      <p:sp>
        <p:nvSpPr>
          <p:cNvPr id="3" name="Text Placeholder 2"/>
          <p:cNvSpPr>
            <a:spLocks noGrp="1"/>
          </p:cNvSpPr>
          <p:nvPr>
            <p:ph type="body" idx="4294967295"/>
          </p:nvPr>
        </p:nvSpPr>
        <p:spPr>
          <a:xfrm>
            <a:off x="649286" y="1221602"/>
            <a:ext cx="7845425" cy="639762"/>
          </a:xfrm>
        </p:spPr>
        <p:txBody>
          <a:bodyPr>
            <a:normAutofit fontScale="85000" lnSpcReduction="10000"/>
          </a:bodyPr>
          <a:lstStyle/>
          <a:p>
            <a:pPr marL="0" indent="0">
              <a:buNone/>
            </a:pPr>
            <a:r>
              <a:rPr lang="en-US" dirty="0"/>
              <a:t>Where would you put a base station in this landscape?</a:t>
            </a:r>
          </a:p>
        </p:txBody>
      </p:sp>
      <p:pic>
        <p:nvPicPr>
          <p:cNvPr id="7" name="Content Placeholder 6"/>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747715" y="2196306"/>
            <a:ext cx="10639425" cy="2465388"/>
          </a:xfrm>
        </p:spPr>
      </p:pic>
    </p:spTree>
    <p:extLst>
      <p:ext uri="{BB962C8B-B14F-4D97-AF65-F5344CB8AC3E}">
        <p14:creationId xmlns:p14="http://schemas.microsoft.com/office/powerpoint/2010/main" val="2713404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8F897-62C8-A7B8-C63A-40D74ABAF26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437953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Kinematic workflow</a:t>
            </a:r>
          </a:p>
        </p:txBody>
      </p:sp>
      <p:sp>
        <p:nvSpPr>
          <p:cNvPr id="7" name="Content Placeholder 6"/>
          <p:cNvSpPr>
            <a:spLocks noGrp="1"/>
          </p:cNvSpPr>
          <p:nvPr>
            <p:ph idx="1"/>
          </p:nvPr>
        </p:nvSpPr>
        <p:spPr/>
        <p:txBody>
          <a:bodyPr/>
          <a:lstStyle/>
          <a:p>
            <a:r>
              <a:rPr lang="en-US" dirty="0"/>
              <a:t>If base is not over a known point, you must post-process to get an accurate position</a:t>
            </a:r>
          </a:p>
        </p:txBody>
      </p:sp>
      <p:pic>
        <p:nvPicPr>
          <p:cNvPr id="3" name="Picture 2"/>
          <p:cNvPicPr/>
          <p:nvPr/>
        </p:nvPicPr>
        <p:blipFill>
          <a:blip r:embed="rId3"/>
          <a:stretch>
            <a:fillRect/>
          </a:stretch>
        </p:blipFill>
        <p:spPr>
          <a:xfrm>
            <a:off x="434861" y="3764856"/>
            <a:ext cx="8249364" cy="2708365"/>
          </a:xfrm>
          <a:prstGeom prst="rect">
            <a:avLst/>
          </a:prstGeom>
        </p:spPr>
      </p:pic>
      <p:pic>
        <p:nvPicPr>
          <p:cNvPr id="4" name="Picture 2" descr="http://kb.unavco.org/kb/assets/.images/porkchop_geyser1cro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582" y="2481918"/>
            <a:ext cx="787687" cy="99707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71048"/>
          <a:stretch/>
        </p:blipFill>
        <p:spPr>
          <a:xfrm>
            <a:off x="5682473" y="2153697"/>
            <a:ext cx="535088" cy="1386161"/>
          </a:xfrm>
          <a:prstGeom prst="rect">
            <a:avLst/>
          </a:prstGeom>
        </p:spPr>
      </p:pic>
      <p:pic>
        <p:nvPicPr>
          <p:cNvPr id="6" name="Picture 5"/>
          <p:cNvPicPr>
            <a:picLocks noChangeAspect="1"/>
          </p:cNvPicPr>
          <p:nvPr/>
        </p:nvPicPr>
        <p:blipFill>
          <a:blip r:embed="rId6"/>
          <a:stretch>
            <a:fillRect/>
          </a:stretch>
        </p:blipFill>
        <p:spPr>
          <a:xfrm>
            <a:off x="6414777" y="2153696"/>
            <a:ext cx="2469239" cy="1424440"/>
          </a:xfrm>
          <a:prstGeom prst="rect">
            <a:avLst/>
          </a:prstGeom>
        </p:spPr>
      </p:pic>
    </p:spTree>
    <p:extLst>
      <p:ext uri="{BB962C8B-B14F-4D97-AF65-F5344CB8AC3E}">
        <p14:creationId xmlns:p14="http://schemas.microsoft.com/office/powerpoint/2010/main" val="3882755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Kinematic post-processing</a:t>
            </a:r>
          </a:p>
        </p:txBody>
      </p:sp>
      <p:sp>
        <p:nvSpPr>
          <p:cNvPr id="3" name="Content Placeholder 2"/>
          <p:cNvSpPr>
            <a:spLocks noGrp="1"/>
          </p:cNvSpPr>
          <p:nvPr>
            <p:ph idx="1"/>
          </p:nvPr>
        </p:nvSpPr>
        <p:spPr/>
        <p:txBody>
          <a:bodyPr>
            <a:normAutofit/>
          </a:bodyPr>
          <a:lstStyle/>
          <a:p>
            <a:r>
              <a:rPr lang="en-US" sz="2400" dirty="0"/>
              <a:t>Post processing is only necessary if the base was set up over an unknown point or you use a PPK system.</a:t>
            </a:r>
          </a:p>
          <a:p>
            <a:endParaRPr lang="en-US" sz="2400" dirty="0"/>
          </a:p>
          <a:p>
            <a:r>
              <a:rPr lang="en-US" sz="2400" dirty="0"/>
              <a:t>Download data from base to PC software for your hardware.</a:t>
            </a:r>
          </a:p>
          <a:p>
            <a:r>
              <a:rPr lang="en-US" sz="2400" dirty="0"/>
              <a:t>Export base dataset as a RINEX formatted file</a:t>
            </a:r>
          </a:p>
          <a:p>
            <a:r>
              <a:rPr lang="en-US" sz="2400" dirty="0"/>
              <a:t>Upload RINEX to OPUS or CSRS website, specifying all necessary information regarding base antenna type and height (need to wait 2+ hours after collection before uploading)</a:t>
            </a:r>
          </a:p>
          <a:p>
            <a:r>
              <a:rPr lang="en-US" sz="2400" dirty="0"/>
              <a:t>Update your base position with the new, corrected position in your PC software</a:t>
            </a:r>
          </a:p>
          <a:p>
            <a:r>
              <a:rPr lang="en-US" sz="2400" dirty="0"/>
              <a:t>Propagate the change in base to all your rover positions</a:t>
            </a:r>
          </a:p>
          <a:p>
            <a:endParaRPr lang="en-US" dirty="0"/>
          </a:p>
        </p:txBody>
      </p:sp>
    </p:spTree>
    <p:extLst>
      <p:ext uri="{BB962C8B-B14F-4D97-AF65-F5344CB8AC3E}">
        <p14:creationId xmlns:p14="http://schemas.microsoft.com/office/powerpoint/2010/main" val="185349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Georeferencing - Local</a:t>
            </a:r>
          </a:p>
        </p:txBody>
      </p:sp>
      <p:sp>
        <p:nvSpPr>
          <p:cNvPr id="3" name="Content Placeholder 2"/>
          <p:cNvSpPr>
            <a:spLocks noGrp="1"/>
          </p:cNvSpPr>
          <p:nvPr>
            <p:ph idx="1"/>
          </p:nvPr>
        </p:nvSpPr>
        <p:spPr>
          <a:xfrm>
            <a:off x="457200" y="949332"/>
            <a:ext cx="4572000" cy="4765896"/>
          </a:xfrm>
        </p:spPr>
        <p:txBody>
          <a:bodyPr/>
          <a:lstStyle/>
          <a:p>
            <a:pPr>
              <a:spcBef>
                <a:spcPts val="751"/>
              </a:spcBef>
            </a:pPr>
            <a:r>
              <a:rPr lang="en-US" dirty="0"/>
              <a:t>References to a local zero point</a:t>
            </a:r>
          </a:p>
          <a:p>
            <a:pPr lvl="1">
              <a:spcBef>
                <a:spcPts val="751"/>
              </a:spcBef>
            </a:pPr>
            <a:r>
              <a:rPr lang="en-US" dirty="0"/>
              <a:t>Hand measuring with tape and compass</a:t>
            </a:r>
          </a:p>
          <a:p>
            <a:pPr lvl="1">
              <a:spcBef>
                <a:spcPts val="751"/>
              </a:spcBef>
            </a:pPr>
            <a:r>
              <a:rPr lang="en-US" dirty="0"/>
              <a:t>Total station – laser for distance, inclinometer for angles</a:t>
            </a:r>
          </a:p>
        </p:txBody>
      </p:sp>
      <p:pic>
        <p:nvPicPr>
          <p:cNvPr id="4" name="Picture 3">
            <a:extLst>
              <a:ext uri="{FF2B5EF4-FFF2-40B4-BE49-F238E27FC236}">
                <a16:creationId xmlns:a16="http://schemas.microsoft.com/office/drawing/2014/main" id="{B0B68F74-028A-7D6B-02A8-4661040C3683}"/>
              </a:ext>
            </a:extLst>
          </p:cNvPr>
          <p:cNvPicPr>
            <a:picLocks noChangeAspect="1"/>
          </p:cNvPicPr>
          <p:nvPr/>
        </p:nvPicPr>
        <p:blipFill>
          <a:blip r:embed="rId3"/>
          <a:stretch>
            <a:fillRect/>
          </a:stretch>
        </p:blipFill>
        <p:spPr>
          <a:xfrm>
            <a:off x="5029200" y="3840663"/>
            <a:ext cx="3894480" cy="2779685"/>
          </a:xfrm>
          <a:prstGeom prst="rect">
            <a:avLst/>
          </a:prstGeom>
        </p:spPr>
      </p:pic>
      <p:pic>
        <p:nvPicPr>
          <p:cNvPr id="5" name="Picture 4" descr="jaboc-staff-brunton.jpg">
            <a:extLst>
              <a:ext uri="{FF2B5EF4-FFF2-40B4-BE49-F238E27FC236}">
                <a16:creationId xmlns:a16="http://schemas.microsoft.com/office/drawing/2014/main" id="{DD61C89A-3C42-6413-F37D-35078F7E9F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9200" y="1022436"/>
            <a:ext cx="3813717" cy="2535531"/>
          </a:xfrm>
          <a:prstGeom prst="rect">
            <a:avLst/>
          </a:prstGeom>
        </p:spPr>
      </p:pic>
      <p:pic>
        <p:nvPicPr>
          <p:cNvPr id="7" name="Picture 6" descr="Macintosh HD:Users:prattsitaula:Documents:BethFiles:GETSI:MODULES:Field_Analyz-High-Rez:images:beth unit 2.1 figs:SfM points.png">
            <a:extLst>
              <a:ext uri="{FF2B5EF4-FFF2-40B4-BE49-F238E27FC236}">
                <a16:creationId xmlns:a16="http://schemas.microsoft.com/office/drawing/2014/main" id="{82BC9D9A-D19E-3C8C-20DF-1E95F5AF8C1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3251" y="4416257"/>
            <a:ext cx="3878749" cy="2204091"/>
          </a:xfrm>
          <a:prstGeom prst="rect">
            <a:avLst/>
          </a:prstGeom>
          <a:noFill/>
          <a:ln>
            <a:noFill/>
          </a:ln>
        </p:spPr>
      </p:pic>
    </p:spTree>
    <p:extLst>
      <p:ext uri="{BB962C8B-B14F-4D97-AF65-F5344CB8AC3E}">
        <p14:creationId xmlns:p14="http://schemas.microsoft.com/office/powerpoint/2010/main" val="894658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23851" y="360558"/>
            <a:ext cx="8534400" cy="325755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5" name="TextBox 4"/>
          <p:cNvSpPr txBox="1"/>
          <p:nvPr/>
        </p:nvSpPr>
        <p:spPr>
          <a:xfrm rot="16200000">
            <a:off x="300959" y="2653907"/>
            <a:ext cx="838691" cy="369332"/>
          </a:xfrm>
          <a:prstGeom prst="rect">
            <a:avLst/>
          </a:prstGeom>
          <a:noFill/>
        </p:spPr>
        <p:txBody>
          <a:bodyPr wrap="none" rtlCol="0">
            <a:spAutoFit/>
          </a:bodyPr>
          <a:lstStyle/>
          <a:p>
            <a:r>
              <a:rPr lang="en-US" dirty="0">
                <a:hlinkClick r:id="rId2"/>
              </a:rPr>
              <a:t>OPUS</a:t>
            </a:r>
            <a:endParaRPr lang="en-US" dirty="0"/>
          </a:p>
        </p:txBody>
      </p:sp>
      <p:sp>
        <p:nvSpPr>
          <p:cNvPr id="6" name="TextBox 5"/>
          <p:cNvSpPr txBox="1"/>
          <p:nvPr/>
        </p:nvSpPr>
        <p:spPr>
          <a:xfrm rot="16200000">
            <a:off x="-38880" y="1049172"/>
            <a:ext cx="1518364" cy="646331"/>
          </a:xfrm>
          <a:prstGeom prst="rect">
            <a:avLst/>
          </a:prstGeom>
          <a:noFill/>
        </p:spPr>
        <p:txBody>
          <a:bodyPr wrap="none" rtlCol="0">
            <a:spAutoFit/>
          </a:bodyPr>
          <a:lstStyle/>
          <a:p>
            <a:pPr algn="ctr"/>
            <a:r>
              <a:rPr lang="en-US" dirty="0">
                <a:hlinkClick r:id="rId3"/>
              </a:rPr>
              <a:t>NRCAN</a:t>
            </a:r>
            <a:endParaRPr lang="en-US" dirty="0"/>
          </a:p>
          <a:p>
            <a:pPr algn="ctr"/>
            <a:r>
              <a:rPr lang="en-US" dirty="0"/>
              <a:t>(CSRS-PPP)</a:t>
            </a:r>
          </a:p>
        </p:txBody>
      </p:sp>
      <p:sp>
        <p:nvSpPr>
          <p:cNvPr id="7" name="TextBox 6"/>
          <p:cNvSpPr txBox="1"/>
          <p:nvPr/>
        </p:nvSpPr>
        <p:spPr>
          <a:xfrm>
            <a:off x="1560742" y="360557"/>
            <a:ext cx="2685351" cy="369332"/>
          </a:xfrm>
          <a:prstGeom prst="rect">
            <a:avLst/>
          </a:prstGeom>
          <a:noFill/>
        </p:spPr>
        <p:txBody>
          <a:bodyPr wrap="none" rtlCol="0">
            <a:spAutoFit/>
          </a:bodyPr>
          <a:lstStyle/>
          <a:p>
            <a:r>
              <a:rPr lang="en-US" dirty="0"/>
              <a:t>Data Collection Duration</a:t>
            </a:r>
          </a:p>
        </p:txBody>
      </p:sp>
      <p:cxnSp>
        <p:nvCxnSpPr>
          <p:cNvPr id="9" name="Straight Connector 8"/>
          <p:cNvCxnSpPr/>
          <p:nvPr/>
        </p:nvCxnSpPr>
        <p:spPr>
          <a:xfrm>
            <a:off x="1367481" y="788926"/>
            <a:ext cx="0" cy="2578443"/>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400433" y="2419227"/>
            <a:ext cx="1010681" cy="272639"/>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200" dirty="0"/>
              <a:t>15min – 2hrs</a:t>
            </a:r>
          </a:p>
        </p:txBody>
      </p:sp>
      <p:sp>
        <p:nvSpPr>
          <p:cNvPr id="11" name="Rectangle 10"/>
          <p:cNvSpPr/>
          <p:nvPr/>
        </p:nvSpPr>
        <p:spPr>
          <a:xfrm>
            <a:off x="1400432" y="2746028"/>
            <a:ext cx="2973861" cy="27263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200" dirty="0"/>
              <a:t>2hrs +</a:t>
            </a:r>
          </a:p>
        </p:txBody>
      </p:sp>
      <p:sp>
        <p:nvSpPr>
          <p:cNvPr id="13" name="Rectangle 12"/>
          <p:cNvSpPr/>
          <p:nvPr/>
        </p:nvSpPr>
        <p:spPr>
          <a:xfrm>
            <a:off x="1400432" y="1088351"/>
            <a:ext cx="2973861" cy="27263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200" dirty="0"/>
              <a:t>2hrs +</a:t>
            </a:r>
          </a:p>
        </p:txBody>
      </p:sp>
      <p:cxnSp>
        <p:nvCxnSpPr>
          <p:cNvPr id="14" name="Straight Connector 13"/>
          <p:cNvCxnSpPr/>
          <p:nvPr/>
        </p:nvCxnSpPr>
        <p:spPr>
          <a:xfrm>
            <a:off x="4938584" y="788926"/>
            <a:ext cx="0" cy="25784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502548" y="357116"/>
            <a:ext cx="1877437" cy="369332"/>
          </a:xfrm>
          <a:prstGeom prst="rect">
            <a:avLst/>
          </a:prstGeom>
          <a:noFill/>
        </p:spPr>
        <p:txBody>
          <a:bodyPr wrap="none" rtlCol="0">
            <a:spAutoFit/>
          </a:bodyPr>
          <a:lstStyle/>
          <a:p>
            <a:r>
              <a:rPr lang="en-US" dirty="0"/>
              <a:t>Data Processing</a:t>
            </a:r>
          </a:p>
        </p:txBody>
      </p:sp>
      <p:sp>
        <p:nvSpPr>
          <p:cNvPr id="16" name="Rectangle 15"/>
          <p:cNvSpPr/>
          <p:nvPr/>
        </p:nvSpPr>
        <p:spPr>
          <a:xfrm>
            <a:off x="5465806" y="1089824"/>
            <a:ext cx="1050327" cy="27263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200" dirty="0"/>
              <a:t>Ultra Rapid</a:t>
            </a:r>
          </a:p>
        </p:txBody>
      </p:sp>
      <p:sp>
        <p:nvSpPr>
          <p:cNvPr id="17" name="Rectangle 16"/>
          <p:cNvSpPr/>
          <p:nvPr/>
        </p:nvSpPr>
        <p:spPr>
          <a:xfrm>
            <a:off x="6519590" y="1233647"/>
            <a:ext cx="1050327" cy="27263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200" dirty="0"/>
              <a:t>Rapid</a:t>
            </a:r>
          </a:p>
        </p:txBody>
      </p:sp>
      <p:sp>
        <p:nvSpPr>
          <p:cNvPr id="18" name="Rectangle 17"/>
          <p:cNvSpPr/>
          <p:nvPr/>
        </p:nvSpPr>
        <p:spPr>
          <a:xfrm>
            <a:off x="7569915" y="1387251"/>
            <a:ext cx="1050327" cy="272639"/>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200" dirty="0"/>
              <a:t>Final Orbits</a:t>
            </a:r>
          </a:p>
        </p:txBody>
      </p:sp>
      <p:sp>
        <p:nvSpPr>
          <p:cNvPr id="19" name="TextBox 18"/>
          <p:cNvSpPr txBox="1"/>
          <p:nvPr/>
        </p:nvSpPr>
        <p:spPr>
          <a:xfrm>
            <a:off x="2574986" y="2423756"/>
            <a:ext cx="1011815" cy="276999"/>
          </a:xfrm>
          <a:prstGeom prst="rect">
            <a:avLst/>
          </a:prstGeom>
          <a:noFill/>
        </p:spPr>
        <p:txBody>
          <a:bodyPr wrap="none" rtlCol="0">
            <a:spAutoFit/>
          </a:bodyPr>
          <a:lstStyle/>
          <a:p>
            <a:r>
              <a:rPr lang="en-US" sz="1200" dirty="0"/>
              <a:t>Rapid Static</a:t>
            </a:r>
          </a:p>
        </p:txBody>
      </p:sp>
      <p:sp>
        <p:nvSpPr>
          <p:cNvPr id="21" name="TextBox 20"/>
          <p:cNvSpPr txBox="1"/>
          <p:nvPr/>
        </p:nvSpPr>
        <p:spPr>
          <a:xfrm>
            <a:off x="4309050" y="2748223"/>
            <a:ext cx="569387" cy="276999"/>
          </a:xfrm>
          <a:prstGeom prst="rect">
            <a:avLst/>
          </a:prstGeom>
          <a:noFill/>
        </p:spPr>
        <p:txBody>
          <a:bodyPr wrap="none" rtlCol="0">
            <a:spAutoFit/>
          </a:bodyPr>
          <a:lstStyle/>
          <a:p>
            <a:r>
              <a:rPr lang="en-US" sz="1200" dirty="0"/>
              <a:t>Static</a:t>
            </a:r>
          </a:p>
        </p:txBody>
      </p:sp>
      <p:pic>
        <p:nvPicPr>
          <p:cNvPr id="3074" name="Picture 2" descr="OPUS accuracy vs session duration"/>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9966"/>
          <a:stretch/>
        </p:blipFill>
        <p:spPr bwMode="auto">
          <a:xfrm>
            <a:off x="942641" y="3691834"/>
            <a:ext cx="5514386" cy="2947037"/>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p:cNvCxnSpPr>
            <a:cxnSpLocks/>
          </p:cNvCxnSpPr>
          <p:nvPr/>
        </p:nvCxnSpPr>
        <p:spPr>
          <a:xfrm flipV="1">
            <a:off x="2323071" y="2419227"/>
            <a:ext cx="0" cy="323444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6516131" y="917911"/>
            <a:ext cx="0" cy="10010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569915" y="934786"/>
            <a:ext cx="0" cy="1001071"/>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715769" y="2210515"/>
            <a:ext cx="2204450" cy="338554"/>
          </a:xfrm>
          <a:prstGeom prst="rect">
            <a:avLst/>
          </a:prstGeom>
          <a:noFill/>
        </p:spPr>
        <p:txBody>
          <a:bodyPr wrap="none" rtlCol="0">
            <a:spAutoFit/>
          </a:bodyPr>
          <a:lstStyle/>
          <a:p>
            <a:r>
              <a:rPr lang="en-US" sz="1600" dirty="0"/>
              <a:t>Time Post-Survey</a:t>
            </a:r>
            <a:r>
              <a:rPr lang="en-US" sz="1200" dirty="0"/>
              <a:t>	    </a:t>
            </a:r>
          </a:p>
        </p:txBody>
      </p:sp>
      <p:cxnSp>
        <p:nvCxnSpPr>
          <p:cNvPr id="29" name="Straight Connector 28"/>
          <p:cNvCxnSpPr/>
          <p:nvPr/>
        </p:nvCxnSpPr>
        <p:spPr>
          <a:xfrm>
            <a:off x="5461687" y="934786"/>
            <a:ext cx="0" cy="1001071"/>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266974" y="1945552"/>
            <a:ext cx="3095719" cy="276999"/>
          </a:xfrm>
          <a:prstGeom prst="rect">
            <a:avLst/>
          </a:prstGeom>
          <a:noFill/>
        </p:spPr>
        <p:txBody>
          <a:bodyPr wrap="none" rtlCol="0">
            <a:spAutoFit/>
          </a:bodyPr>
          <a:lstStyle/>
          <a:p>
            <a:r>
              <a:rPr lang="en-US" sz="1200" dirty="0"/>
              <a:t>2hr	   	   24hr 	      	      14 days	    </a:t>
            </a:r>
          </a:p>
        </p:txBody>
      </p:sp>
      <p:cxnSp>
        <p:nvCxnSpPr>
          <p:cNvPr id="31" name="Straight Connector 30"/>
          <p:cNvCxnSpPr/>
          <p:nvPr/>
        </p:nvCxnSpPr>
        <p:spPr>
          <a:xfrm>
            <a:off x="5266972" y="2225992"/>
            <a:ext cx="28281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3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of RTK GNSS</a:t>
            </a:r>
          </a:p>
        </p:txBody>
      </p:sp>
      <p:sp>
        <p:nvSpPr>
          <p:cNvPr id="3" name="Content Placeholder 2"/>
          <p:cNvSpPr>
            <a:spLocks noGrp="1"/>
          </p:cNvSpPr>
          <p:nvPr>
            <p:ph idx="1"/>
          </p:nvPr>
        </p:nvSpPr>
        <p:spPr>
          <a:xfrm>
            <a:off x="377688" y="1056423"/>
            <a:ext cx="8229600" cy="5087900"/>
          </a:xfrm>
        </p:spPr>
        <p:txBody>
          <a:bodyPr/>
          <a:lstStyle/>
          <a:p>
            <a:pPr marL="0" indent="0">
              <a:buNone/>
            </a:pPr>
            <a:r>
              <a:rPr lang="en-US" sz="2000" dirty="0"/>
              <a:t>Students discuss at first:</a:t>
            </a:r>
            <a:br>
              <a:rPr lang="en-US" sz="2000" dirty="0"/>
            </a:br>
            <a:endParaRPr lang="en-US" sz="2000" dirty="0"/>
          </a:p>
          <a:p>
            <a:r>
              <a:rPr lang="en-US" sz="2000" dirty="0"/>
              <a:t>Text here</a:t>
            </a:r>
          </a:p>
        </p:txBody>
      </p:sp>
    </p:spTree>
    <p:extLst>
      <p:ext uri="{BB962C8B-B14F-4D97-AF65-F5344CB8AC3E}">
        <p14:creationId xmlns:p14="http://schemas.microsoft.com/office/powerpoint/2010/main" val="3429550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of RTK GNSS</a:t>
            </a:r>
          </a:p>
        </p:txBody>
      </p:sp>
      <p:sp>
        <p:nvSpPr>
          <p:cNvPr id="3" name="Content Placeholder 2"/>
          <p:cNvSpPr>
            <a:spLocks noGrp="1"/>
          </p:cNvSpPr>
          <p:nvPr>
            <p:ph idx="1"/>
          </p:nvPr>
        </p:nvSpPr>
        <p:spPr>
          <a:xfrm>
            <a:off x="377688" y="1056423"/>
            <a:ext cx="8229600" cy="5087900"/>
          </a:xfrm>
        </p:spPr>
        <p:txBody>
          <a:bodyPr/>
          <a:lstStyle/>
          <a:p>
            <a:pPr marL="0" indent="0">
              <a:buNone/>
            </a:pPr>
            <a:r>
              <a:rPr lang="en-US" sz="2000" dirty="0"/>
              <a:t>Students discuss at first:</a:t>
            </a:r>
          </a:p>
          <a:p>
            <a:endParaRPr lang="en-US" sz="2000" dirty="0"/>
          </a:p>
          <a:p>
            <a:r>
              <a:rPr lang="en-US" sz="2000" dirty="0"/>
              <a:t>Delineating or measuring migration of a river channel with proximity to a valuable resource or infrastructure</a:t>
            </a:r>
          </a:p>
          <a:p>
            <a:r>
              <a:rPr lang="en-US" sz="2000" dirty="0"/>
              <a:t>Measuring movement on a natural hazard such as a landslide, earthflow, or slump</a:t>
            </a:r>
          </a:p>
          <a:p>
            <a:r>
              <a:rPr lang="en-US" sz="2000" dirty="0"/>
              <a:t>Delineate or measure motion of monuments on a glacier, glacial retreat or snowpack change</a:t>
            </a:r>
          </a:p>
          <a:p>
            <a:r>
              <a:rPr lang="en-US" sz="2000" dirty="0"/>
              <a:t>Measuring a scarp surface or profile to determine potential hazard to infrastructure with earthquakes</a:t>
            </a:r>
          </a:p>
          <a:p>
            <a:r>
              <a:rPr lang="en-US" sz="2000" dirty="0"/>
              <a:t>Creating topographic models of flood plains to calculate flood volume and determine potential for flood hazard at various stage levels</a:t>
            </a:r>
          </a:p>
          <a:p>
            <a:r>
              <a:rPr lang="en-US" sz="2000" dirty="0"/>
              <a:t>Create digital elevation models to determine slope stability with addition of </a:t>
            </a:r>
            <a:r>
              <a:rPr lang="en-US" sz="2000" dirty="0" err="1"/>
              <a:t>roadcuts</a:t>
            </a:r>
            <a:r>
              <a:rPr lang="en-US" sz="2000" dirty="0"/>
              <a:t> or other infrastructure</a:t>
            </a:r>
          </a:p>
        </p:txBody>
      </p:sp>
    </p:spTree>
    <p:extLst>
      <p:ext uri="{BB962C8B-B14F-4D97-AF65-F5344CB8AC3E}">
        <p14:creationId xmlns:p14="http://schemas.microsoft.com/office/powerpoint/2010/main" val="116826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B51A6-E818-88F5-99CC-9C9AB5F6FE15}"/>
              </a:ext>
            </a:extLst>
          </p:cNvPr>
          <p:cNvSpPr>
            <a:spLocks noGrp="1"/>
          </p:cNvSpPr>
          <p:nvPr>
            <p:ph type="title"/>
          </p:nvPr>
        </p:nvSpPr>
        <p:spPr/>
        <p:txBody>
          <a:bodyPr/>
          <a:lstStyle/>
          <a:p>
            <a:r>
              <a:rPr lang="en-US" dirty="0"/>
              <a:t>Multiple Satellite Systems</a:t>
            </a:r>
          </a:p>
        </p:txBody>
      </p:sp>
      <p:sp>
        <p:nvSpPr>
          <p:cNvPr id="3" name="Content Placeholder 2">
            <a:extLst>
              <a:ext uri="{FF2B5EF4-FFF2-40B4-BE49-F238E27FC236}">
                <a16:creationId xmlns:a16="http://schemas.microsoft.com/office/drawing/2014/main" id="{F25B4DD4-A8EE-C9E1-82D4-AAEB166256D3}"/>
              </a:ext>
            </a:extLst>
          </p:cNvPr>
          <p:cNvSpPr>
            <a:spLocks noGrp="1"/>
          </p:cNvSpPr>
          <p:nvPr>
            <p:ph idx="1"/>
          </p:nvPr>
        </p:nvSpPr>
        <p:spPr>
          <a:xfrm>
            <a:off x="457199" y="1568918"/>
            <a:ext cx="8417293" cy="4168002"/>
          </a:xfrm>
        </p:spPr>
        <p:txBody>
          <a:bodyPr/>
          <a:lstStyle/>
          <a:p>
            <a:pPr marL="0" indent="0">
              <a:spcBef>
                <a:spcPct val="20000"/>
              </a:spcBef>
              <a:buNone/>
            </a:pPr>
            <a:r>
              <a:rPr lang="en-US" sz="2600" dirty="0"/>
              <a:t>There are multiple </a:t>
            </a:r>
            <a:r>
              <a:rPr lang="en-US" sz="2600" u="sng" dirty="0"/>
              <a:t>Global Navigation Satellite Systems (GNSS) </a:t>
            </a:r>
            <a:endParaRPr lang="en-US" sz="2600" b="1" u="sng" dirty="0"/>
          </a:p>
          <a:p>
            <a:pPr marL="800100" lvl="1" indent="-342900">
              <a:spcBef>
                <a:spcPct val="20000"/>
              </a:spcBef>
              <a:buFontTx/>
              <a:buChar char="•"/>
            </a:pPr>
            <a:r>
              <a:rPr lang="en-US" sz="2600" b="1" dirty="0"/>
              <a:t>GPS</a:t>
            </a:r>
            <a:r>
              <a:rPr lang="en-US" sz="2600" dirty="0"/>
              <a:t>: USA, global</a:t>
            </a:r>
          </a:p>
          <a:p>
            <a:pPr marL="800100" lvl="1" indent="-342900">
              <a:spcBef>
                <a:spcPct val="20000"/>
              </a:spcBef>
              <a:buFontTx/>
              <a:buChar char="•"/>
            </a:pPr>
            <a:r>
              <a:rPr lang="en-US" sz="2600" b="1" dirty="0"/>
              <a:t>GLONAS</a:t>
            </a:r>
            <a:r>
              <a:rPr lang="en-US" sz="2600" dirty="0"/>
              <a:t>: Russia, global</a:t>
            </a:r>
          </a:p>
          <a:p>
            <a:pPr marL="800100" lvl="1" indent="-342900">
              <a:spcBef>
                <a:spcPct val="20000"/>
              </a:spcBef>
              <a:buFontTx/>
              <a:buChar char="•"/>
            </a:pPr>
            <a:r>
              <a:rPr lang="en-US" sz="2600" b="1" dirty="0" err="1"/>
              <a:t>BieDou</a:t>
            </a:r>
            <a:r>
              <a:rPr lang="en-US" sz="2600" dirty="0"/>
              <a:t>: China, global</a:t>
            </a:r>
          </a:p>
          <a:p>
            <a:pPr marL="800100" lvl="1" indent="-342900">
              <a:spcBef>
                <a:spcPct val="20000"/>
              </a:spcBef>
              <a:buFontTx/>
              <a:buChar char="•"/>
            </a:pPr>
            <a:r>
              <a:rPr lang="en-US" sz="2600" b="1" dirty="0"/>
              <a:t>Galileo</a:t>
            </a:r>
            <a:r>
              <a:rPr lang="en-US" sz="2600" dirty="0"/>
              <a:t>: Europe, global</a:t>
            </a:r>
          </a:p>
          <a:p>
            <a:pPr marL="800100" lvl="1" indent="-342900">
              <a:spcBef>
                <a:spcPct val="20000"/>
              </a:spcBef>
              <a:buFontTx/>
              <a:buChar char="•"/>
            </a:pPr>
            <a:r>
              <a:rPr lang="en-US" sz="2600" dirty="0"/>
              <a:t>India, France, and Japan: regional systems</a:t>
            </a:r>
          </a:p>
        </p:txBody>
      </p:sp>
    </p:spTree>
    <p:extLst>
      <p:ext uri="{BB962C8B-B14F-4D97-AF65-F5344CB8AC3E}">
        <p14:creationId xmlns:p14="http://schemas.microsoft.com/office/powerpoint/2010/main" val="1957956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GPS Receivers All Around Us</a:t>
            </a:r>
          </a:p>
        </p:txBody>
      </p:sp>
      <p:pic>
        <p:nvPicPr>
          <p:cNvPr id="5" name="Picture 4">
            <a:extLst>
              <a:ext uri="{FF2B5EF4-FFF2-40B4-BE49-F238E27FC236}">
                <a16:creationId xmlns:a16="http://schemas.microsoft.com/office/drawing/2014/main" id="{D0D94690-1E22-49FF-5F71-57F414A5B9BA}"/>
              </a:ext>
            </a:extLst>
          </p:cNvPr>
          <p:cNvPicPr>
            <a:picLocks noChangeAspect="1"/>
          </p:cNvPicPr>
          <p:nvPr/>
        </p:nvPicPr>
        <p:blipFill rotWithShape="1">
          <a:blip r:embed="rId3"/>
          <a:srcRect l="34664" t="9669" r="27348" b="8951"/>
          <a:stretch/>
        </p:blipFill>
        <p:spPr>
          <a:xfrm rot="10800000">
            <a:off x="2421316" y="1111331"/>
            <a:ext cx="1733255" cy="2773344"/>
          </a:xfrm>
          <a:prstGeom prst="rect">
            <a:avLst/>
          </a:prstGeom>
        </p:spPr>
      </p:pic>
      <p:pic>
        <p:nvPicPr>
          <p:cNvPr id="6" name="Picture 5">
            <a:extLst>
              <a:ext uri="{FF2B5EF4-FFF2-40B4-BE49-F238E27FC236}">
                <a16:creationId xmlns:a16="http://schemas.microsoft.com/office/drawing/2014/main" id="{1A54BBDA-2684-7F28-A012-D90EC15ED73D}"/>
              </a:ext>
            </a:extLst>
          </p:cNvPr>
          <p:cNvPicPr>
            <a:picLocks noChangeAspect="1"/>
          </p:cNvPicPr>
          <p:nvPr/>
        </p:nvPicPr>
        <p:blipFill rotWithShape="1">
          <a:blip r:embed="rId4"/>
          <a:srcRect l="32528" t="18569" r="12864" b="31363"/>
          <a:stretch/>
        </p:blipFill>
        <p:spPr>
          <a:xfrm rot="10800000">
            <a:off x="3003523" y="4137336"/>
            <a:ext cx="2780907" cy="1904410"/>
          </a:xfrm>
          <a:prstGeom prst="rect">
            <a:avLst/>
          </a:prstGeom>
        </p:spPr>
      </p:pic>
      <p:pic>
        <p:nvPicPr>
          <p:cNvPr id="3" name="Picture 2">
            <a:extLst>
              <a:ext uri="{FF2B5EF4-FFF2-40B4-BE49-F238E27FC236}">
                <a16:creationId xmlns:a16="http://schemas.microsoft.com/office/drawing/2014/main" id="{A27F5381-DCE4-D333-405F-E10737F83AB7}"/>
              </a:ext>
            </a:extLst>
          </p:cNvPr>
          <p:cNvPicPr>
            <a:picLocks noChangeAspect="1"/>
          </p:cNvPicPr>
          <p:nvPr/>
        </p:nvPicPr>
        <p:blipFill>
          <a:blip r:embed="rId5"/>
          <a:stretch>
            <a:fillRect/>
          </a:stretch>
        </p:blipFill>
        <p:spPr>
          <a:xfrm>
            <a:off x="4318561" y="1111331"/>
            <a:ext cx="2227769" cy="2773345"/>
          </a:xfrm>
          <a:prstGeom prst="rect">
            <a:avLst/>
          </a:prstGeom>
        </p:spPr>
      </p:pic>
      <p:pic>
        <p:nvPicPr>
          <p:cNvPr id="8" name="Picture 7" descr="A person and a child looking at a pole&#10;&#10;AI-generated content may be incorrect.">
            <a:extLst>
              <a:ext uri="{FF2B5EF4-FFF2-40B4-BE49-F238E27FC236}">
                <a16:creationId xmlns:a16="http://schemas.microsoft.com/office/drawing/2014/main" id="{415AC0B2-BB1D-A860-33FE-1643CB2EB6CA}"/>
              </a:ext>
            </a:extLst>
          </p:cNvPr>
          <p:cNvPicPr>
            <a:picLocks noChangeAspect="1"/>
          </p:cNvPicPr>
          <p:nvPr/>
        </p:nvPicPr>
        <p:blipFill>
          <a:blip r:embed="rId6"/>
          <a:stretch>
            <a:fillRect/>
          </a:stretch>
        </p:blipFill>
        <p:spPr>
          <a:xfrm>
            <a:off x="6710320" y="1127940"/>
            <a:ext cx="2168119" cy="3705566"/>
          </a:xfrm>
          <a:prstGeom prst="rect">
            <a:avLst/>
          </a:prstGeom>
        </p:spPr>
      </p:pic>
      <p:pic>
        <p:nvPicPr>
          <p:cNvPr id="10" name="Picture 9" descr="A screen shot of a phone&#10;&#10;AI-generated content may be incorrect.">
            <a:extLst>
              <a:ext uri="{FF2B5EF4-FFF2-40B4-BE49-F238E27FC236}">
                <a16:creationId xmlns:a16="http://schemas.microsoft.com/office/drawing/2014/main" id="{C42D427C-79BE-C58A-E685-1634B29B3F47}"/>
              </a:ext>
            </a:extLst>
          </p:cNvPr>
          <p:cNvPicPr>
            <a:picLocks noChangeAspect="1"/>
          </p:cNvPicPr>
          <p:nvPr/>
        </p:nvPicPr>
        <p:blipFill>
          <a:blip r:embed="rId7"/>
          <a:stretch>
            <a:fillRect/>
          </a:stretch>
        </p:blipFill>
        <p:spPr>
          <a:xfrm>
            <a:off x="276805" y="1111332"/>
            <a:ext cx="1967865" cy="3866022"/>
          </a:xfrm>
          <a:prstGeom prst="rect">
            <a:avLst/>
          </a:prstGeom>
        </p:spPr>
      </p:pic>
    </p:spTree>
    <p:extLst>
      <p:ext uri="{BB962C8B-B14F-4D97-AF65-F5344CB8AC3E}">
        <p14:creationId xmlns:p14="http://schemas.microsoft.com/office/powerpoint/2010/main" val="34844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4898D-7643-FAC7-EA4B-B32ADD7B9A4D}"/>
              </a:ext>
            </a:extLst>
          </p:cNvPr>
          <p:cNvSpPr>
            <a:spLocks noGrp="1"/>
          </p:cNvSpPr>
          <p:nvPr>
            <p:ph type="title"/>
          </p:nvPr>
        </p:nvSpPr>
        <p:spPr/>
        <p:txBody>
          <a:bodyPr/>
          <a:lstStyle/>
          <a:p>
            <a:r>
              <a:rPr lang="en-US" dirty="0"/>
              <a:t>How Actual Location is Determined</a:t>
            </a:r>
          </a:p>
        </p:txBody>
      </p:sp>
      <p:sp>
        <p:nvSpPr>
          <p:cNvPr id="3" name="Content Placeholder 2">
            <a:extLst>
              <a:ext uri="{FF2B5EF4-FFF2-40B4-BE49-F238E27FC236}">
                <a16:creationId xmlns:a16="http://schemas.microsoft.com/office/drawing/2014/main" id="{342404EB-B7E7-B276-ED9B-5DEFCC161B5D}"/>
              </a:ext>
            </a:extLst>
          </p:cNvPr>
          <p:cNvSpPr>
            <a:spLocks noGrp="1"/>
          </p:cNvSpPr>
          <p:nvPr>
            <p:ph idx="1"/>
          </p:nvPr>
        </p:nvSpPr>
        <p:spPr>
          <a:xfrm>
            <a:off x="457200" y="5085568"/>
            <a:ext cx="8229600" cy="1318592"/>
          </a:xfrm>
        </p:spPr>
        <p:txBody>
          <a:bodyPr>
            <a:normAutofit fontScale="85000" lnSpcReduction="10000"/>
          </a:bodyPr>
          <a:lstStyle/>
          <a:p>
            <a:pPr marL="0" indent="0">
              <a:buNone/>
            </a:pPr>
            <a:r>
              <a:rPr lang="en-US" sz="3200" dirty="0"/>
              <a:t>Antenna position is determined by calculating the distances to at least 4 satellites. This enables the solving for four variables: </a:t>
            </a:r>
            <a:r>
              <a:rPr lang="en-US" sz="3200" i="1" dirty="0"/>
              <a:t>x, y, z </a:t>
            </a:r>
            <a:r>
              <a:rPr lang="en-US" sz="3200" dirty="0"/>
              <a:t>and time using </a:t>
            </a:r>
            <a:r>
              <a:rPr lang="en-US" sz="3200" b="1" dirty="0"/>
              <a:t>trilateration</a:t>
            </a:r>
            <a:r>
              <a:rPr lang="en-US" sz="3200" dirty="0"/>
              <a:t>.</a:t>
            </a:r>
          </a:p>
          <a:p>
            <a:pPr marL="0" indent="0">
              <a:buNone/>
            </a:pPr>
            <a:endParaRPr lang="en-US" dirty="0"/>
          </a:p>
        </p:txBody>
      </p:sp>
      <p:pic>
        <p:nvPicPr>
          <p:cNvPr id="4" name="Picture 3">
            <a:extLst>
              <a:ext uri="{FF2B5EF4-FFF2-40B4-BE49-F238E27FC236}">
                <a16:creationId xmlns:a16="http://schemas.microsoft.com/office/drawing/2014/main" id="{C91B3951-5D7F-A258-07A8-7B7E87D2C9F1}"/>
              </a:ext>
            </a:extLst>
          </p:cNvPr>
          <p:cNvPicPr>
            <a:picLocks noChangeAspect="1"/>
          </p:cNvPicPr>
          <p:nvPr/>
        </p:nvPicPr>
        <p:blipFill>
          <a:blip r:embed="rId3"/>
          <a:stretch>
            <a:fillRect/>
          </a:stretch>
        </p:blipFill>
        <p:spPr>
          <a:xfrm>
            <a:off x="312478" y="1014608"/>
            <a:ext cx="3242220" cy="3695101"/>
          </a:xfrm>
          <a:prstGeom prst="rect">
            <a:avLst/>
          </a:prstGeom>
        </p:spPr>
      </p:pic>
      <p:pic>
        <p:nvPicPr>
          <p:cNvPr id="5" name="Picture 4">
            <a:extLst>
              <a:ext uri="{FF2B5EF4-FFF2-40B4-BE49-F238E27FC236}">
                <a16:creationId xmlns:a16="http://schemas.microsoft.com/office/drawing/2014/main" id="{4583CE50-C2EF-3255-A83E-8F95BBE56586}"/>
              </a:ext>
            </a:extLst>
          </p:cNvPr>
          <p:cNvPicPr>
            <a:picLocks noChangeAspect="1"/>
          </p:cNvPicPr>
          <p:nvPr/>
        </p:nvPicPr>
        <p:blipFill>
          <a:blip r:embed="rId4"/>
          <a:stretch>
            <a:fillRect/>
          </a:stretch>
        </p:blipFill>
        <p:spPr>
          <a:xfrm>
            <a:off x="3704117" y="1727364"/>
            <a:ext cx="5127405" cy="2108711"/>
          </a:xfrm>
          <a:prstGeom prst="rect">
            <a:avLst/>
          </a:prstGeom>
        </p:spPr>
      </p:pic>
      <p:sp>
        <p:nvSpPr>
          <p:cNvPr id="6" name="TextBox 5">
            <a:extLst>
              <a:ext uri="{FF2B5EF4-FFF2-40B4-BE49-F238E27FC236}">
                <a16:creationId xmlns:a16="http://schemas.microsoft.com/office/drawing/2014/main" id="{2F053490-6296-4E0B-57EA-C3CD3ECF1CA2}"/>
              </a:ext>
            </a:extLst>
          </p:cNvPr>
          <p:cNvSpPr txBox="1"/>
          <p:nvPr/>
        </p:nvSpPr>
        <p:spPr>
          <a:xfrm>
            <a:off x="5858007" y="3843462"/>
            <a:ext cx="2973515" cy="276999"/>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Arial" pitchFamily="34" charset="0"/>
                <a:ea typeface="MS PGothic" pitchFamily="34" charset="-128"/>
                <a:cs typeface="+mn-cs"/>
              </a:defRPr>
            </a:lvl5pPr>
            <a:lvl6pPr marL="2286000" algn="l" defTabSz="914400" rtl="0" eaLnBrk="1" latinLnBrk="0" hangingPunct="1">
              <a:defRPr kern="1200">
                <a:solidFill>
                  <a:schemeClr val="tx1"/>
                </a:solidFill>
                <a:latin typeface="Arial" pitchFamily="34" charset="0"/>
                <a:ea typeface="MS PGothic" pitchFamily="34" charset="-128"/>
                <a:cs typeface="+mn-cs"/>
              </a:defRPr>
            </a:lvl6pPr>
            <a:lvl7pPr marL="2743200" algn="l" defTabSz="914400" rtl="0" eaLnBrk="1" latinLnBrk="0" hangingPunct="1">
              <a:defRPr kern="1200">
                <a:solidFill>
                  <a:schemeClr val="tx1"/>
                </a:solidFill>
                <a:latin typeface="Arial" pitchFamily="34" charset="0"/>
                <a:ea typeface="MS PGothic" pitchFamily="34" charset="-128"/>
                <a:cs typeface="+mn-cs"/>
              </a:defRPr>
            </a:lvl7pPr>
            <a:lvl8pPr marL="3200400" algn="l" defTabSz="914400" rtl="0" eaLnBrk="1" latinLnBrk="0" hangingPunct="1">
              <a:defRPr kern="1200">
                <a:solidFill>
                  <a:schemeClr val="tx1"/>
                </a:solidFill>
                <a:latin typeface="Arial" pitchFamily="34" charset="0"/>
                <a:ea typeface="MS PGothic" pitchFamily="34" charset="-128"/>
                <a:cs typeface="+mn-cs"/>
              </a:defRPr>
            </a:lvl8pPr>
            <a:lvl9pPr marL="3657600" algn="l" defTabSz="914400" rtl="0" eaLnBrk="1" latinLnBrk="0" hangingPunct="1">
              <a:defRPr kern="1200">
                <a:solidFill>
                  <a:schemeClr val="tx1"/>
                </a:solidFill>
                <a:latin typeface="Arial" pitchFamily="34" charset="0"/>
                <a:ea typeface="MS PGothic" pitchFamily="34" charset="-128"/>
                <a:cs typeface="+mn-cs"/>
              </a:defRPr>
            </a:lvl9pPr>
          </a:lstStyle>
          <a:p>
            <a:r>
              <a:rPr lang="en-US" sz="1200" dirty="0"/>
              <a:t>http://</a:t>
            </a:r>
            <a:r>
              <a:rPr lang="en-US" sz="1200" dirty="0" err="1"/>
              <a:t>spaceplace.nasa.gov</a:t>
            </a:r>
            <a:r>
              <a:rPr lang="en-US" sz="1200" dirty="0"/>
              <a:t>/</a:t>
            </a:r>
            <a:r>
              <a:rPr lang="en-US" sz="1200" dirty="0" err="1"/>
              <a:t>gps</a:t>
            </a:r>
            <a:r>
              <a:rPr lang="en-US" sz="1200" dirty="0"/>
              <a:t>-pizza/en/</a:t>
            </a:r>
          </a:p>
        </p:txBody>
      </p:sp>
    </p:spTree>
    <p:extLst>
      <p:ext uri="{BB962C8B-B14F-4D97-AF65-F5344CB8AC3E}">
        <p14:creationId xmlns:p14="http://schemas.microsoft.com/office/powerpoint/2010/main" val="1377811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B6098-3DF2-5491-09FA-7EBFF0B2DA4A}"/>
              </a:ext>
            </a:extLst>
          </p:cNvPr>
          <p:cNvSpPr>
            <a:spLocks noGrp="1"/>
          </p:cNvSpPr>
          <p:nvPr>
            <p:ph type="title"/>
          </p:nvPr>
        </p:nvSpPr>
        <p:spPr/>
        <p:txBody>
          <a:bodyPr/>
          <a:lstStyle/>
          <a:p>
            <a:r>
              <a:rPr lang="en-US" dirty="0"/>
              <a:t>GPS Provides 3D Positioning</a:t>
            </a:r>
          </a:p>
        </p:txBody>
      </p:sp>
      <p:sp>
        <p:nvSpPr>
          <p:cNvPr id="3" name="Content Placeholder 2">
            <a:extLst>
              <a:ext uri="{FF2B5EF4-FFF2-40B4-BE49-F238E27FC236}">
                <a16:creationId xmlns:a16="http://schemas.microsoft.com/office/drawing/2014/main" id="{28A38B1F-AFFB-13CC-7637-437EC81CDBF0}"/>
              </a:ext>
            </a:extLst>
          </p:cNvPr>
          <p:cNvSpPr>
            <a:spLocks noGrp="1"/>
          </p:cNvSpPr>
          <p:nvPr>
            <p:ph idx="1"/>
          </p:nvPr>
        </p:nvSpPr>
        <p:spPr>
          <a:xfrm>
            <a:off x="457199" y="888770"/>
            <a:ext cx="8521902" cy="4616866"/>
          </a:xfrm>
        </p:spPr>
        <p:txBody>
          <a:bodyPr/>
          <a:lstStyle/>
          <a:p>
            <a:pPr marL="514350" indent="-514350">
              <a:spcBef>
                <a:spcPct val="20000"/>
              </a:spcBef>
              <a:buFont typeface="Arial" panose="020B0604020202020204" pitchFamily="34" charset="0"/>
              <a:buChar char="•"/>
            </a:pPr>
            <a:r>
              <a:rPr lang="en-US" sz="2600" dirty="0"/>
              <a:t>Positions on the Earth can be reported using:</a:t>
            </a:r>
          </a:p>
          <a:p>
            <a:pPr marL="971550" lvl="1" indent="-514350">
              <a:spcBef>
                <a:spcPct val="20000"/>
              </a:spcBef>
              <a:buFont typeface="Arial" panose="020B0604020202020204" pitchFamily="34" charset="0"/>
              <a:buChar char="•"/>
            </a:pPr>
            <a:r>
              <a:rPr lang="en-US" sz="2600" dirty="0"/>
              <a:t>Geocentric coordinates (relative to the Earth’s center)</a:t>
            </a:r>
          </a:p>
          <a:p>
            <a:pPr marL="971550" lvl="1" indent="-514350">
              <a:spcBef>
                <a:spcPct val="20000"/>
              </a:spcBef>
              <a:buFont typeface="Arial" panose="020B0604020202020204" pitchFamily="34" charset="0"/>
              <a:buChar char="•"/>
            </a:pPr>
            <a:r>
              <a:rPr lang="en-US" sz="2600" dirty="0"/>
              <a:t>Geographic coordinates (</a:t>
            </a:r>
            <a:r>
              <a:rPr lang="en-US" sz="2600" dirty="0" err="1"/>
              <a:t>lat</a:t>
            </a:r>
            <a:r>
              <a:rPr lang="en-US" sz="2600" dirty="0"/>
              <a:t>/long/</a:t>
            </a:r>
            <a:r>
              <a:rPr lang="en-US" sz="2600" dirty="0" err="1"/>
              <a:t>elev</a:t>
            </a:r>
            <a:r>
              <a:rPr lang="en-US" sz="2600" dirty="0"/>
              <a:t>, in degrees)</a:t>
            </a:r>
          </a:p>
          <a:p>
            <a:pPr marL="971550" lvl="1" indent="-514350">
              <a:spcBef>
                <a:spcPct val="20000"/>
              </a:spcBef>
              <a:buFont typeface="Arial" panose="020B0604020202020204" pitchFamily="34" charset="0"/>
              <a:buChar char="•"/>
            </a:pPr>
            <a:r>
              <a:rPr lang="en-US" sz="2600" dirty="0"/>
              <a:t>Projected coordinates (UTM/state plane, in m or ft)</a:t>
            </a:r>
          </a:p>
        </p:txBody>
      </p:sp>
      <p:pic>
        <p:nvPicPr>
          <p:cNvPr id="4" name="Picture 3">
            <a:extLst>
              <a:ext uri="{FF2B5EF4-FFF2-40B4-BE49-F238E27FC236}">
                <a16:creationId xmlns:a16="http://schemas.microsoft.com/office/drawing/2014/main" id="{99722FBF-E59C-3AE5-2DB4-CC7D3F7D4AFC}"/>
              </a:ext>
            </a:extLst>
          </p:cNvPr>
          <p:cNvPicPr>
            <a:picLocks noChangeAspect="1"/>
          </p:cNvPicPr>
          <p:nvPr/>
        </p:nvPicPr>
        <p:blipFill>
          <a:blip r:embed="rId3"/>
          <a:stretch>
            <a:fillRect/>
          </a:stretch>
        </p:blipFill>
        <p:spPr>
          <a:xfrm>
            <a:off x="164899" y="3134816"/>
            <a:ext cx="8543122" cy="2796704"/>
          </a:xfrm>
          <a:prstGeom prst="rect">
            <a:avLst/>
          </a:prstGeom>
        </p:spPr>
      </p:pic>
      <p:sp>
        <p:nvSpPr>
          <p:cNvPr id="5" name="TextBox 4">
            <a:extLst>
              <a:ext uri="{FF2B5EF4-FFF2-40B4-BE49-F238E27FC236}">
                <a16:creationId xmlns:a16="http://schemas.microsoft.com/office/drawing/2014/main" id="{901BF069-EA3B-EEF2-EAD3-66628852296C}"/>
              </a:ext>
            </a:extLst>
          </p:cNvPr>
          <p:cNvSpPr txBox="1"/>
          <p:nvPr/>
        </p:nvSpPr>
        <p:spPr>
          <a:xfrm>
            <a:off x="573741" y="6080550"/>
            <a:ext cx="1812740" cy="369332"/>
          </a:xfrm>
          <a:prstGeom prst="rect">
            <a:avLst/>
          </a:prstGeom>
          <a:noFill/>
        </p:spPr>
        <p:txBody>
          <a:bodyPr wrap="none" rtlCol="0">
            <a:spAutoFit/>
          </a:bodyPr>
          <a:lstStyle/>
          <a:p>
            <a:r>
              <a:rPr lang="en-US" dirty="0"/>
              <a:t>Geocentric (X,Y,Z)</a:t>
            </a:r>
          </a:p>
        </p:txBody>
      </p:sp>
      <p:sp>
        <p:nvSpPr>
          <p:cNvPr id="6" name="TextBox 5">
            <a:extLst>
              <a:ext uri="{FF2B5EF4-FFF2-40B4-BE49-F238E27FC236}">
                <a16:creationId xmlns:a16="http://schemas.microsoft.com/office/drawing/2014/main" id="{70B8D59D-942E-D7FE-CF8D-2B68371F14D0}"/>
              </a:ext>
            </a:extLst>
          </p:cNvPr>
          <p:cNvSpPr txBox="1"/>
          <p:nvPr/>
        </p:nvSpPr>
        <p:spPr>
          <a:xfrm>
            <a:off x="3649305" y="6103902"/>
            <a:ext cx="2210862" cy="369332"/>
          </a:xfrm>
          <a:prstGeom prst="rect">
            <a:avLst/>
          </a:prstGeom>
          <a:noFill/>
        </p:spPr>
        <p:txBody>
          <a:bodyPr wrap="none" rtlCol="0">
            <a:spAutoFit/>
          </a:bodyPr>
          <a:lstStyle/>
          <a:p>
            <a:r>
              <a:rPr lang="en-US" dirty="0"/>
              <a:t>Geographic System</a:t>
            </a:r>
          </a:p>
        </p:txBody>
      </p:sp>
      <p:sp>
        <p:nvSpPr>
          <p:cNvPr id="7" name="TextBox 6">
            <a:extLst>
              <a:ext uri="{FF2B5EF4-FFF2-40B4-BE49-F238E27FC236}">
                <a16:creationId xmlns:a16="http://schemas.microsoft.com/office/drawing/2014/main" id="{8D01C16C-0334-1B8F-50E3-7E789751A567}"/>
              </a:ext>
            </a:extLst>
          </p:cNvPr>
          <p:cNvSpPr txBox="1"/>
          <p:nvPr/>
        </p:nvSpPr>
        <p:spPr>
          <a:xfrm>
            <a:off x="6803620" y="6080550"/>
            <a:ext cx="1992853" cy="369332"/>
          </a:xfrm>
          <a:prstGeom prst="rect">
            <a:avLst/>
          </a:prstGeom>
          <a:noFill/>
        </p:spPr>
        <p:txBody>
          <a:bodyPr wrap="none" rtlCol="0">
            <a:spAutoFit/>
          </a:bodyPr>
          <a:lstStyle/>
          <a:p>
            <a:r>
              <a:rPr lang="en-US" dirty="0"/>
              <a:t>Projected System</a:t>
            </a:r>
          </a:p>
        </p:txBody>
      </p:sp>
    </p:spTree>
    <p:extLst>
      <p:ext uri="{BB962C8B-B14F-4D97-AF65-F5344CB8AC3E}">
        <p14:creationId xmlns:p14="http://schemas.microsoft.com/office/powerpoint/2010/main" val="75234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36ED-EBEF-98EE-388D-338B6B4390A4}"/>
              </a:ext>
            </a:extLst>
          </p:cNvPr>
          <p:cNvSpPr>
            <a:spLocks noGrp="1"/>
          </p:cNvSpPr>
          <p:nvPr>
            <p:ph type="title"/>
          </p:nvPr>
        </p:nvSpPr>
        <p:spPr/>
        <p:txBody>
          <a:bodyPr/>
          <a:lstStyle/>
          <a:p>
            <a:r>
              <a:rPr lang="en-US" dirty="0"/>
              <a:t>Typical GPS Coordinates – WGS 84</a:t>
            </a:r>
          </a:p>
        </p:txBody>
      </p:sp>
      <p:sp>
        <p:nvSpPr>
          <p:cNvPr id="3" name="Content Placeholder 2">
            <a:extLst>
              <a:ext uri="{FF2B5EF4-FFF2-40B4-BE49-F238E27FC236}">
                <a16:creationId xmlns:a16="http://schemas.microsoft.com/office/drawing/2014/main" id="{F0180F6E-91A3-3043-8981-6B0E9AC10E38}"/>
              </a:ext>
            </a:extLst>
          </p:cNvPr>
          <p:cNvSpPr>
            <a:spLocks noGrp="1"/>
          </p:cNvSpPr>
          <p:nvPr>
            <p:ph idx="1"/>
          </p:nvPr>
        </p:nvSpPr>
        <p:spPr>
          <a:xfrm>
            <a:off x="457200" y="949332"/>
            <a:ext cx="8229600" cy="2130752"/>
          </a:xfrm>
        </p:spPr>
        <p:txBody>
          <a:bodyPr>
            <a:normAutofit fontScale="92500" lnSpcReduction="10000"/>
          </a:bodyPr>
          <a:lstStyle/>
          <a:p>
            <a:r>
              <a:rPr lang="en-US" sz="3000" dirty="0"/>
              <a:t>Most survey GPS data is recorded and reported using: </a:t>
            </a:r>
            <a:r>
              <a:rPr lang="en-US" sz="3000" u="sng" dirty="0"/>
              <a:t>World Geodetic System 1984 (WGS 84)</a:t>
            </a:r>
          </a:p>
          <a:p>
            <a:pPr lvl="1"/>
            <a:r>
              <a:rPr lang="en-US" sz="2600" dirty="0"/>
              <a:t>WGS 84 defines a reference surface (an ellipsoid)</a:t>
            </a:r>
          </a:p>
          <a:p>
            <a:pPr lvl="1"/>
            <a:r>
              <a:rPr lang="en-US" sz="2600" dirty="0"/>
              <a:t>And a set of parameters to relate latitude, longitude, and altitude to points on or near the Earth's surface</a:t>
            </a:r>
          </a:p>
        </p:txBody>
      </p:sp>
      <p:pic>
        <p:nvPicPr>
          <p:cNvPr id="6" name="Picture 5" descr="A diagram of a circle with a circle and a circle with a circle and a circle with a circle with a circle and a circle with a circle with a circle with a circle and a circle with&#10;&#10;AI-generated content may be incorrect.">
            <a:extLst>
              <a:ext uri="{FF2B5EF4-FFF2-40B4-BE49-F238E27FC236}">
                <a16:creationId xmlns:a16="http://schemas.microsoft.com/office/drawing/2014/main" id="{0B75A374-6603-68B4-B9E6-BECB3E8BFB89}"/>
              </a:ext>
            </a:extLst>
          </p:cNvPr>
          <p:cNvPicPr>
            <a:picLocks noChangeAspect="1"/>
          </p:cNvPicPr>
          <p:nvPr/>
        </p:nvPicPr>
        <p:blipFill>
          <a:blip r:embed="rId3"/>
          <a:srcRect l="2666" t="10708" r="3683" b="4834"/>
          <a:stretch>
            <a:fillRect/>
          </a:stretch>
        </p:blipFill>
        <p:spPr>
          <a:xfrm>
            <a:off x="933650" y="3105525"/>
            <a:ext cx="6312115" cy="3622533"/>
          </a:xfrm>
          <a:prstGeom prst="rect">
            <a:avLst/>
          </a:prstGeom>
        </p:spPr>
      </p:pic>
      <p:sp>
        <p:nvSpPr>
          <p:cNvPr id="7" name="TextBox 6">
            <a:extLst>
              <a:ext uri="{FF2B5EF4-FFF2-40B4-BE49-F238E27FC236}">
                <a16:creationId xmlns:a16="http://schemas.microsoft.com/office/drawing/2014/main" id="{45015A6A-5AF5-C66C-61C8-CB5090A3141A}"/>
              </a:ext>
            </a:extLst>
          </p:cNvPr>
          <p:cNvSpPr txBox="1"/>
          <p:nvPr/>
        </p:nvSpPr>
        <p:spPr>
          <a:xfrm rot="20740057">
            <a:off x="7439598" y="4182266"/>
            <a:ext cx="1267335" cy="707886"/>
          </a:xfrm>
          <a:prstGeom prst="rect">
            <a:avLst/>
          </a:prstGeom>
          <a:noFill/>
        </p:spPr>
        <p:txBody>
          <a:bodyPr wrap="none" rtlCol="0">
            <a:spAutoFit/>
          </a:bodyPr>
          <a:lstStyle/>
          <a:p>
            <a:r>
              <a:rPr lang="en-US" sz="2000" b="1" dirty="0">
                <a:solidFill>
                  <a:srgbClr val="0432FF"/>
                </a:solidFill>
              </a:rPr>
              <a:t>21.4 km</a:t>
            </a:r>
          </a:p>
          <a:p>
            <a:r>
              <a:rPr lang="en-US" sz="2000" b="1" dirty="0">
                <a:solidFill>
                  <a:srgbClr val="0432FF"/>
                </a:solidFill>
              </a:rPr>
              <a:t>difference</a:t>
            </a:r>
          </a:p>
        </p:txBody>
      </p:sp>
      <p:sp>
        <p:nvSpPr>
          <p:cNvPr id="10" name="Freeform 9">
            <a:extLst>
              <a:ext uri="{FF2B5EF4-FFF2-40B4-BE49-F238E27FC236}">
                <a16:creationId xmlns:a16="http://schemas.microsoft.com/office/drawing/2014/main" id="{9B0F2A41-81ED-0D86-C9CB-E8B30151892C}"/>
              </a:ext>
            </a:extLst>
          </p:cNvPr>
          <p:cNvSpPr/>
          <p:nvPr/>
        </p:nvSpPr>
        <p:spPr>
          <a:xfrm>
            <a:off x="7054017" y="4061861"/>
            <a:ext cx="394690" cy="1232033"/>
          </a:xfrm>
          <a:custGeom>
            <a:avLst/>
            <a:gdLst>
              <a:gd name="connsiteX0" fmla="*/ 55 w 394690"/>
              <a:gd name="connsiteY0" fmla="*/ 0 h 1232033"/>
              <a:gd name="connsiteX1" fmla="*/ 67431 w 394690"/>
              <a:gd name="connsiteY1" fmla="*/ 57751 h 1232033"/>
              <a:gd name="connsiteX2" fmla="*/ 105933 w 394690"/>
              <a:gd name="connsiteY2" fmla="*/ 86627 h 1232033"/>
              <a:gd name="connsiteX3" fmla="*/ 144434 w 394690"/>
              <a:gd name="connsiteY3" fmla="*/ 154004 h 1232033"/>
              <a:gd name="connsiteX4" fmla="*/ 163684 w 394690"/>
              <a:gd name="connsiteY4" fmla="*/ 182880 h 1232033"/>
              <a:gd name="connsiteX5" fmla="*/ 192560 w 394690"/>
              <a:gd name="connsiteY5" fmla="*/ 279132 h 1232033"/>
              <a:gd name="connsiteX6" fmla="*/ 182935 w 394690"/>
              <a:gd name="connsiteY6" fmla="*/ 462012 h 1232033"/>
              <a:gd name="connsiteX7" fmla="*/ 173309 w 394690"/>
              <a:gd name="connsiteY7" fmla="*/ 500513 h 1232033"/>
              <a:gd name="connsiteX8" fmla="*/ 154059 w 394690"/>
              <a:gd name="connsiteY8" fmla="*/ 558265 h 1232033"/>
              <a:gd name="connsiteX9" fmla="*/ 182935 w 394690"/>
              <a:gd name="connsiteY9" fmla="*/ 577515 h 1232033"/>
              <a:gd name="connsiteX10" fmla="*/ 394690 w 394690"/>
              <a:gd name="connsiteY10" fmla="*/ 596766 h 1232033"/>
              <a:gd name="connsiteX11" fmla="*/ 240686 w 394690"/>
              <a:gd name="connsiteY11" fmla="*/ 654517 h 1232033"/>
              <a:gd name="connsiteX12" fmla="*/ 182935 w 394690"/>
              <a:gd name="connsiteY12" fmla="*/ 693018 h 1232033"/>
              <a:gd name="connsiteX13" fmla="*/ 182935 w 394690"/>
              <a:gd name="connsiteY13" fmla="*/ 1039528 h 1232033"/>
              <a:gd name="connsiteX14" fmla="*/ 173309 w 394690"/>
              <a:gd name="connsiteY14" fmla="*/ 1078029 h 1232033"/>
              <a:gd name="connsiteX15" fmla="*/ 144434 w 394690"/>
              <a:gd name="connsiteY15" fmla="*/ 1135781 h 1232033"/>
              <a:gd name="connsiteX16" fmla="*/ 86682 w 394690"/>
              <a:gd name="connsiteY16" fmla="*/ 1174282 h 1232033"/>
              <a:gd name="connsiteX17" fmla="*/ 28930 w 394690"/>
              <a:gd name="connsiteY17" fmla="*/ 1203157 h 1232033"/>
              <a:gd name="connsiteX18" fmla="*/ 55 w 394690"/>
              <a:gd name="connsiteY18" fmla="*/ 1232033 h 123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4690" h="1232033">
                <a:moveTo>
                  <a:pt x="55" y="0"/>
                </a:moveTo>
                <a:cubicBezTo>
                  <a:pt x="22514" y="19250"/>
                  <a:pt x="44537" y="39020"/>
                  <a:pt x="67431" y="57751"/>
                </a:cubicBezTo>
                <a:cubicBezTo>
                  <a:pt x="79847" y="67910"/>
                  <a:pt x="94589" y="75283"/>
                  <a:pt x="105933" y="86627"/>
                </a:cubicBezTo>
                <a:cubicBezTo>
                  <a:pt x="121563" y="102257"/>
                  <a:pt x="134371" y="136394"/>
                  <a:pt x="144434" y="154004"/>
                </a:cubicBezTo>
                <a:cubicBezTo>
                  <a:pt x="150173" y="164048"/>
                  <a:pt x="158986" y="172309"/>
                  <a:pt x="163684" y="182880"/>
                </a:cubicBezTo>
                <a:cubicBezTo>
                  <a:pt x="177077" y="213014"/>
                  <a:pt x="184560" y="247131"/>
                  <a:pt x="192560" y="279132"/>
                </a:cubicBezTo>
                <a:cubicBezTo>
                  <a:pt x="189352" y="340092"/>
                  <a:pt x="188223" y="401197"/>
                  <a:pt x="182935" y="462012"/>
                </a:cubicBezTo>
                <a:cubicBezTo>
                  <a:pt x="181789" y="475191"/>
                  <a:pt x="177110" y="487842"/>
                  <a:pt x="173309" y="500513"/>
                </a:cubicBezTo>
                <a:cubicBezTo>
                  <a:pt x="167478" y="519949"/>
                  <a:pt x="154059" y="558265"/>
                  <a:pt x="154059" y="558265"/>
                </a:cubicBezTo>
                <a:cubicBezTo>
                  <a:pt x="163684" y="564682"/>
                  <a:pt x="171473" y="575952"/>
                  <a:pt x="182935" y="577515"/>
                </a:cubicBezTo>
                <a:cubicBezTo>
                  <a:pt x="457993" y="615023"/>
                  <a:pt x="294267" y="563292"/>
                  <a:pt x="394690" y="596766"/>
                </a:cubicBezTo>
                <a:cubicBezTo>
                  <a:pt x="326972" y="613695"/>
                  <a:pt x="301085" y="614250"/>
                  <a:pt x="240686" y="654517"/>
                </a:cubicBezTo>
                <a:lnTo>
                  <a:pt x="182935" y="693018"/>
                </a:lnTo>
                <a:cubicBezTo>
                  <a:pt x="191295" y="868583"/>
                  <a:pt x="199592" y="881292"/>
                  <a:pt x="182935" y="1039528"/>
                </a:cubicBezTo>
                <a:cubicBezTo>
                  <a:pt x="181550" y="1052684"/>
                  <a:pt x="176943" y="1065309"/>
                  <a:pt x="173309" y="1078029"/>
                </a:cubicBezTo>
                <a:cubicBezTo>
                  <a:pt x="167751" y="1097482"/>
                  <a:pt x="160504" y="1121720"/>
                  <a:pt x="144434" y="1135781"/>
                </a:cubicBezTo>
                <a:cubicBezTo>
                  <a:pt x="127022" y="1151016"/>
                  <a:pt x="105933" y="1161448"/>
                  <a:pt x="86682" y="1174282"/>
                </a:cubicBezTo>
                <a:cubicBezTo>
                  <a:pt x="49365" y="1199159"/>
                  <a:pt x="68779" y="1189874"/>
                  <a:pt x="28930" y="1203157"/>
                </a:cubicBezTo>
                <a:cubicBezTo>
                  <a:pt x="-2614" y="1224188"/>
                  <a:pt x="55" y="1210840"/>
                  <a:pt x="55" y="1232033"/>
                </a:cubicBezTo>
              </a:path>
            </a:pathLst>
          </a:custGeom>
          <a:noFill/>
          <a:ln w="38100">
            <a:solidFill>
              <a:srgbClr val="043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8000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609A6FD-4E06-5B35-FA6D-1FCED8617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791816-B13F-6CCA-565E-E06BFBC376C2}"/>
              </a:ext>
            </a:extLst>
          </p:cNvPr>
          <p:cNvSpPr>
            <a:spLocks noGrp="1"/>
          </p:cNvSpPr>
          <p:nvPr>
            <p:ph type="title"/>
          </p:nvPr>
        </p:nvSpPr>
        <p:spPr/>
        <p:txBody>
          <a:bodyPr/>
          <a:lstStyle/>
          <a:p>
            <a:r>
              <a:rPr lang="en-US" dirty="0"/>
              <a:t>Typical GPS Coordinates - Vertical</a:t>
            </a:r>
          </a:p>
        </p:txBody>
      </p:sp>
      <p:sp>
        <p:nvSpPr>
          <p:cNvPr id="3" name="Content Placeholder 2">
            <a:extLst>
              <a:ext uri="{FF2B5EF4-FFF2-40B4-BE49-F238E27FC236}">
                <a16:creationId xmlns:a16="http://schemas.microsoft.com/office/drawing/2014/main" id="{BE5065DB-637B-CC4E-2254-44B90DC02394}"/>
              </a:ext>
            </a:extLst>
          </p:cNvPr>
          <p:cNvSpPr>
            <a:spLocks noGrp="1"/>
          </p:cNvSpPr>
          <p:nvPr>
            <p:ph idx="1"/>
          </p:nvPr>
        </p:nvSpPr>
        <p:spPr>
          <a:xfrm>
            <a:off x="457200" y="949332"/>
            <a:ext cx="8229600" cy="2227005"/>
          </a:xfrm>
        </p:spPr>
        <p:txBody>
          <a:bodyPr>
            <a:noAutofit/>
          </a:bodyPr>
          <a:lstStyle/>
          <a:p>
            <a:r>
              <a:rPr lang="en-US" sz="2600" u="sng" dirty="0"/>
              <a:t>Geoid</a:t>
            </a:r>
            <a:r>
              <a:rPr lang="en-US" sz="2600" dirty="0"/>
              <a:t> - gravitational equipotential surface </a:t>
            </a:r>
            <a:br>
              <a:rPr lang="en-US" sz="2600" dirty="0"/>
            </a:br>
            <a:r>
              <a:rPr lang="en-US" sz="2600" dirty="0"/>
              <a:t>(i.e. what “sea level” would be) (ex. EGM96)</a:t>
            </a:r>
          </a:p>
          <a:p>
            <a:r>
              <a:rPr lang="en-US" sz="2600" dirty="0"/>
              <a:t>GPS reports </a:t>
            </a:r>
            <a:r>
              <a:rPr lang="en-US" sz="2600" u="sng" dirty="0"/>
              <a:t>ellipsoid height</a:t>
            </a:r>
          </a:p>
          <a:p>
            <a:r>
              <a:rPr lang="en-US" sz="2600" u="sng" dirty="0"/>
              <a:t>Orthometric height</a:t>
            </a:r>
            <a:r>
              <a:rPr lang="en-US" sz="2600" dirty="0"/>
              <a:t> = height above “sea level” of the geoid (more common for maps)</a:t>
            </a:r>
          </a:p>
        </p:txBody>
      </p:sp>
      <p:pic>
        <p:nvPicPr>
          <p:cNvPr id="6" name="Picture 5" descr="A diagram of a mountain&#10;&#10;AI-generated content may be incorrect.">
            <a:extLst>
              <a:ext uri="{FF2B5EF4-FFF2-40B4-BE49-F238E27FC236}">
                <a16:creationId xmlns:a16="http://schemas.microsoft.com/office/drawing/2014/main" id="{BA4FB62E-D0FC-078C-54F6-1B430121B2CB}"/>
              </a:ext>
            </a:extLst>
          </p:cNvPr>
          <p:cNvPicPr>
            <a:picLocks noChangeAspect="1"/>
          </p:cNvPicPr>
          <p:nvPr/>
        </p:nvPicPr>
        <p:blipFill>
          <a:blip r:embed="rId3"/>
          <a:srcRect t="11400" b="3198"/>
          <a:stretch>
            <a:fillRect/>
          </a:stretch>
        </p:blipFill>
        <p:spPr>
          <a:xfrm>
            <a:off x="1449455" y="3258152"/>
            <a:ext cx="6384758" cy="3469907"/>
          </a:xfrm>
          <a:prstGeom prst="rect">
            <a:avLst/>
          </a:prstGeom>
        </p:spPr>
      </p:pic>
    </p:spTree>
    <p:extLst>
      <p:ext uri="{BB962C8B-B14F-4D97-AF65-F5344CB8AC3E}">
        <p14:creationId xmlns:p14="http://schemas.microsoft.com/office/powerpoint/2010/main" val="1697819413"/>
      </p:ext>
    </p:extLst>
  </p:cSld>
  <p:clrMapOvr>
    <a:masterClrMapping/>
  </p:clrMapOvr>
</p:sld>
</file>

<file path=ppt/theme/theme1.xml><?xml version="1.0" encoding="utf-8"?>
<a:theme xmlns:a="http://schemas.openxmlformats.org/drawingml/2006/main" name="GETSI pptx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GETSI pptx template.potx</Template>
  <TotalTime>1251</TotalTime>
  <Words>2293</Words>
  <Application>Microsoft Macintosh PowerPoint</Application>
  <PresentationFormat>On-screen Show (4:3)</PresentationFormat>
  <Paragraphs>248</Paragraphs>
  <Slides>32</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new-hero</vt:lpstr>
      <vt:lpstr>Wingdings</vt:lpstr>
      <vt:lpstr>GETSI pptx template</vt:lpstr>
      <vt:lpstr>Introduction to GPS/GNSS</vt:lpstr>
      <vt:lpstr>Goals</vt:lpstr>
      <vt:lpstr>Georeferencing - Local</vt:lpstr>
      <vt:lpstr>Multiple Satellite Systems</vt:lpstr>
      <vt:lpstr>GPS Receivers All Around Us</vt:lpstr>
      <vt:lpstr>How Actual Location is Determined</vt:lpstr>
      <vt:lpstr>GPS Provides 3D Positioning</vt:lpstr>
      <vt:lpstr>Typical GPS Coordinates – WGS 84</vt:lpstr>
      <vt:lpstr>Typical GPS Coordinates - Vertical</vt:lpstr>
      <vt:lpstr>Antennas Receive Data Streams</vt:lpstr>
      <vt:lpstr>Sources of Error</vt:lpstr>
      <vt:lpstr>Sources of Error</vt:lpstr>
      <vt:lpstr>PowerPoint Presentation</vt:lpstr>
      <vt:lpstr>Precision depends on system</vt:lpstr>
      <vt:lpstr>Creating Topography</vt:lpstr>
      <vt:lpstr>Change Detection</vt:lpstr>
      <vt:lpstr>PowerPoint Presentation</vt:lpstr>
      <vt:lpstr>Georeferencing other projects</vt:lpstr>
      <vt:lpstr>Georeferencing other projects</vt:lpstr>
      <vt:lpstr>Kinematic components</vt:lpstr>
      <vt:lpstr>Kinematic components</vt:lpstr>
      <vt:lpstr>Kinematic systems</vt:lpstr>
      <vt:lpstr>Map View of an RTK Survey</vt:lpstr>
      <vt:lpstr>Thinking About Base Stations</vt:lpstr>
      <vt:lpstr>Kinematic survey design</vt:lpstr>
      <vt:lpstr>Collecting GPS on a Landslide</vt:lpstr>
      <vt:lpstr>PowerPoint Presentation</vt:lpstr>
      <vt:lpstr>Kinematic workflow</vt:lpstr>
      <vt:lpstr>Kinematic post-processing</vt:lpstr>
      <vt:lpstr>PowerPoint Presentation</vt:lpstr>
      <vt:lpstr>Applications of RTK GNSS</vt:lpstr>
      <vt:lpstr>Applications of RTK GNSS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Pratt-Sitaula</dc:creator>
  <cp:lastModifiedBy>Beth Pratt-Sitaula</cp:lastModifiedBy>
  <cp:revision>35</cp:revision>
  <dcterms:created xsi:type="dcterms:W3CDTF">2014-01-07T13:46:23Z</dcterms:created>
  <dcterms:modified xsi:type="dcterms:W3CDTF">2025-07-29T04:24:14Z</dcterms:modified>
</cp:coreProperties>
</file>