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6858000" cx="12192000"/>
  <p:notesSz cx="6858000" cy="9144000"/>
  <p:embeddedFontLst>
    <p:embeddedFont>
      <p:font typeface="Figtree Black"/>
      <p:bold r:id="rId47"/>
      <p:boldItalic r:id="rId48"/>
    </p:embeddedFont>
    <p:embeddedFont>
      <p:font typeface="Syne"/>
      <p:regular r:id="rId49"/>
      <p:bold r:id="rId50"/>
    </p:embeddedFont>
    <p:embeddedFont>
      <p:font typeface="DM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5" roundtripDataSignature="AMtx7mhdz9fT0islXCHCSmuFWzdwnqqy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A79A19-E9E2-4932-87A7-D3FEA1DE6DDD}">
  <a:tblStyle styleId="{C6A79A19-E9E2-4932-87A7-D3FEA1DE6DD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FigtreeBlack-boldItalic.fntdata"/><Relationship Id="rId47" Type="http://schemas.openxmlformats.org/officeDocument/2006/relationships/font" Target="fonts/FigtreeBlack-bold.fntdata"/><Relationship Id="rId49" Type="http://schemas.openxmlformats.org/officeDocument/2006/relationships/font" Target="fonts/Syne-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DMSans-regular.fntdata"/><Relationship Id="rId50" Type="http://schemas.openxmlformats.org/officeDocument/2006/relationships/font" Target="fonts/Syne-bold.fntdata"/><Relationship Id="rId53" Type="http://schemas.openxmlformats.org/officeDocument/2006/relationships/font" Target="fonts/DMSans-italic.fntdata"/><Relationship Id="rId52" Type="http://schemas.openxmlformats.org/officeDocument/2006/relationships/font" Target="fonts/DMSans-bold.fntdata"/><Relationship Id="rId11" Type="http://schemas.openxmlformats.org/officeDocument/2006/relationships/slide" Target="slides/slide4.xml"/><Relationship Id="rId55" Type="http://customschemas.google.com/relationships/presentationmetadata" Target="metadata"/><Relationship Id="rId10" Type="http://schemas.openxmlformats.org/officeDocument/2006/relationships/slide" Target="slides/slide3.xml"/><Relationship Id="rId54" Type="http://schemas.openxmlformats.org/officeDocument/2006/relationships/font" Target="fonts/DMSans-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Image: EarthScope Consortium (Pratt-Sitaula)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6e2ece202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6e2ece202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36e2ece202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Such maps are also for individual states.  USDA keeps moving these around, currently only in archives.  Will try to update link as they change this.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6dde2fdd7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6dde2fdd7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36dde2fdd7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Such maps are also for individual states.  USDA keeps moving these around, currently only in archives.  Will try to update link as they change this.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Such maps are also for individual states.  USDA keeps moving these around, currently only in archives.  Will try to update link as they change this.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Noticed power line went underground at pole on left, assumed it ran to building on right.  Noted sandstone layers outcropping in band across image.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Noticed power line went underground at pole on left, assumed it ran to building on right.  Noted sandstone layers outcropping in band across image.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Such maps are also for individual states.  USDA keeps moving these around, currently only in archives.  Will try to update link as they change this.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6ddd8aad6b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6ddd8aad6b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This video illustrates some basics and many commercial applications; start at 0:43</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Black box = transmitter+receiver</a:t>
            </a:r>
            <a:endParaRPr/>
          </a:p>
          <a:p>
            <a:pPr indent="0" lvl="0" marL="0" rtl="0" algn="l">
              <a:spcBef>
                <a:spcPts val="0"/>
              </a:spcBef>
              <a:spcAft>
                <a:spcPts val="0"/>
              </a:spcAft>
              <a:buClr>
                <a:schemeClr val="dk1"/>
              </a:buClr>
              <a:buSzPts val="1200"/>
              <a:buFont typeface="Calibri"/>
              <a:buNone/>
            </a:pPr>
            <a:r>
              <a:rPr lang="en"/>
              <a:t>Receiver records arrival time for two-way travel</a:t>
            </a:r>
            <a:endParaRPr/>
          </a:p>
          <a:p>
            <a:pPr indent="0" lvl="0" marL="0" rtl="0" algn="l">
              <a:spcBef>
                <a:spcPts val="0"/>
              </a:spcBef>
              <a:spcAft>
                <a:spcPts val="0"/>
              </a:spcAft>
              <a:buClr>
                <a:schemeClr val="dk1"/>
              </a:buClr>
              <a:buSzPts val="1200"/>
              <a:buFont typeface="Calibri"/>
              <a:buNone/>
            </a:pPr>
            <a:r>
              <a:rPr lang="en"/>
              <a:t>Plotted at location of antenna, but object is in this case not right under the antenna -&gt; causes distortion</a:t>
            </a:r>
            <a:endParaRPr/>
          </a:p>
          <a:p>
            <a:pPr indent="0" lvl="0" marL="0" rtl="0" algn="l">
              <a:spcBef>
                <a:spcPts val="0"/>
              </a:spcBef>
              <a:spcAft>
                <a:spcPts val="0"/>
              </a:spcAft>
              <a:buClr>
                <a:schemeClr val="dk1"/>
              </a:buClr>
              <a:buSzPts val="1200"/>
              <a:buFont typeface="Calibri"/>
              <a:buNone/>
            </a:pPr>
            <a:r>
              <a:rPr lang="en"/>
              <a:t>As antennas get closer to object, reflected signal arrives earlier -&gt;</a:t>
            </a:r>
            <a:endParaRPr/>
          </a:p>
          <a:p>
            <a:pPr indent="0" lvl="0" marL="0" rtl="0" algn="l">
              <a:spcBef>
                <a:spcPts val="0"/>
              </a:spcBef>
              <a:spcAft>
                <a:spcPts val="0"/>
              </a:spcAft>
              <a:buClr>
                <a:schemeClr val="dk1"/>
              </a:buClr>
              <a:buSzPts val="1200"/>
              <a:buFont typeface="Calibri"/>
              <a:buNone/>
            </a:pPr>
            <a:r>
              <a:rPr lang="en"/>
              <a:t>Note extended pulse = signal from single buried feature.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Black box = transmitter+receiver</a:t>
            </a:r>
            <a:endParaRPr/>
          </a:p>
          <a:p>
            <a:pPr indent="0" lvl="0" marL="0" rtl="0" algn="l">
              <a:spcBef>
                <a:spcPts val="0"/>
              </a:spcBef>
              <a:spcAft>
                <a:spcPts val="0"/>
              </a:spcAft>
              <a:buClr>
                <a:schemeClr val="dk1"/>
              </a:buClr>
              <a:buSzPts val="1200"/>
              <a:buFont typeface="Calibri"/>
              <a:buNone/>
            </a:pPr>
            <a:r>
              <a:rPr lang="en"/>
              <a:t>Receiver records arrival time for two-way travel</a:t>
            </a:r>
            <a:endParaRPr/>
          </a:p>
          <a:p>
            <a:pPr indent="0" lvl="0" marL="0" rtl="0" algn="l">
              <a:spcBef>
                <a:spcPts val="0"/>
              </a:spcBef>
              <a:spcAft>
                <a:spcPts val="0"/>
              </a:spcAft>
              <a:buClr>
                <a:schemeClr val="dk1"/>
              </a:buClr>
              <a:buSzPts val="1200"/>
              <a:buFont typeface="Calibri"/>
              <a:buNone/>
            </a:pPr>
            <a:r>
              <a:rPr lang="en"/>
              <a:t>Plotted at location of antenna, but object is in this case not right under the antenna -&gt; causes distortion</a:t>
            </a:r>
            <a:endParaRPr/>
          </a:p>
          <a:p>
            <a:pPr indent="0" lvl="0" marL="0" rtl="0" algn="l">
              <a:spcBef>
                <a:spcPts val="0"/>
              </a:spcBef>
              <a:spcAft>
                <a:spcPts val="0"/>
              </a:spcAft>
              <a:buClr>
                <a:schemeClr val="dk1"/>
              </a:buClr>
              <a:buSzPts val="1200"/>
              <a:buFont typeface="Calibri"/>
              <a:buNone/>
            </a:pPr>
            <a:r>
              <a:rPr lang="en"/>
              <a:t>As antennas get closer to object, reflected signal arrives earlier -&gt;</a:t>
            </a:r>
            <a:endParaRPr/>
          </a:p>
          <a:p>
            <a:pPr indent="0" lvl="0" marL="0" rtl="0" algn="l">
              <a:spcBef>
                <a:spcPts val="0"/>
              </a:spcBef>
              <a:spcAft>
                <a:spcPts val="0"/>
              </a:spcAft>
              <a:buClr>
                <a:schemeClr val="dk1"/>
              </a:buClr>
              <a:buSzPts val="1200"/>
              <a:buFont typeface="Calibri"/>
              <a:buNone/>
            </a:pPr>
            <a:r>
              <a:rPr lang="en"/>
              <a:t>Note extended pulse = signal from single buried feature.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image" Target="../media/image4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4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800"/>
              <a:buFont typeface="Arial"/>
              <a:buNone/>
              <a:defRPr b="1" sz="48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95959"/>
              </a:buClr>
              <a:buSzPts val="2400"/>
              <a:buNone/>
              <a:defRPr sz="2400">
                <a:solidFill>
                  <a:srgbClr val="595959"/>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5" name="Google Shape;15;p38"/>
          <p:cNvPicPr preferRelativeResize="0"/>
          <p:nvPr/>
        </p:nvPicPr>
        <p:blipFill rotWithShape="1">
          <a:blip r:embed="rId2">
            <a:alphaModFix/>
          </a:blip>
          <a:srcRect b="0" l="0" r="33333" t="0"/>
          <a:stretch/>
        </p:blipFill>
        <p:spPr>
          <a:xfrm>
            <a:off x="-2" y="0"/>
            <a:ext cx="12207240" cy="976579"/>
          </a:xfrm>
          <a:prstGeom prst="rect">
            <a:avLst/>
          </a:prstGeom>
          <a:noFill/>
          <a:ln>
            <a:noFill/>
          </a:ln>
        </p:spPr>
      </p:pic>
      <p:pic>
        <p:nvPicPr>
          <p:cNvPr descr="A black and white logo&#10;&#10;AI-generated content may be incorrect." id="16" name="Google Shape;16;p38"/>
          <p:cNvPicPr preferRelativeResize="0"/>
          <p:nvPr/>
        </p:nvPicPr>
        <p:blipFill rotWithShape="1">
          <a:blip r:embed="rId3">
            <a:alphaModFix/>
          </a:blip>
          <a:srcRect b="0" l="0" r="0" t="0"/>
          <a:stretch/>
        </p:blipFill>
        <p:spPr>
          <a:xfrm>
            <a:off x="11356565" y="100441"/>
            <a:ext cx="677723" cy="197669"/>
          </a:xfrm>
          <a:prstGeom prst="rect">
            <a:avLst/>
          </a:prstGeom>
          <a:noFill/>
          <a:ln>
            <a:noFill/>
          </a:ln>
        </p:spPr>
      </p:pic>
      <p:sp>
        <p:nvSpPr>
          <p:cNvPr id="17" name="Google Shape;17;p38"/>
          <p:cNvSpPr txBox="1"/>
          <p:nvPr/>
        </p:nvSpPr>
        <p:spPr>
          <a:xfrm>
            <a:off x="8818460" y="6409243"/>
            <a:ext cx="30913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Questions, contact </a:t>
            </a:r>
            <a:r>
              <a:rPr b="0" i="0" lang="en" sz="1200" u="sng" cap="none" strike="noStrike">
                <a:solidFill>
                  <a:schemeClr val="dk1"/>
                </a:solidFill>
                <a:latin typeface="Calibri"/>
                <a:ea typeface="Calibri"/>
                <a:cs typeface="Calibri"/>
                <a:sym typeface="Calibri"/>
              </a:rPr>
              <a:t>education@earthscope.org</a:t>
            </a:r>
            <a:endParaRPr sz="1200">
              <a:solidFill>
                <a:schemeClr val="dk1"/>
              </a:solidFill>
              <a:latin typeface="Calibri"/>
              <a:ea typeface="Calibri"/>
              <a:cs typeface="Calibri"/>
              <a:sym typeface="Calibri"/>
            </a:endParaRPr>
          </a:p>
        </p:txBody>
      </p:sp>
      <p:pic>
        <p:nvPicPr>
          <p:cNvPr descr="NSF_Logo sm.png" id="18" name="Google Shape;18;p38"/>
          <p:cNvPicPr preferRelativeResize="0"/>
          <p:nvPr/>
        </p:nvPicPr>
        <p:blipFill rotWithShape="1">
          <a:blip r:embed="rId4">
            <a:alphaModFix/>
          </a:blip>
          <a:srcRect b="0" l="0" r="0" t="0"/>
          <a:stretch/>
        </p:blipFill>
        <p:spPr>
          <a:xfrm>
            <a:off x="117393" y="6089650"/>
            <a:ext cx="727157" cy="731520"/>
          </a:xfrm>
          <a:prstGeom prst="rect">
            <a:avLst/>
          </a:prstGeom>
          <a:noFill/>
          <a:ln>
            <a:noFill/>
          </a:ln>
        </p:spPr>
      </p:pic>
      <p:sp>
        <p:nvSpPr>
          <p:cNvPr id="19" name="Google Shape;19;p38"/>
          <p:cNvSpPr txBox="1"/>
          <p:nvPr/>
        </p:nvSpPr>
        <p:spPr>
          <a:xfrm>
            <a:off x="844550" y="6224577"/>
            <a:ext cx="461573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rgbClr val="000000"/>
                </a:solidFill>
                <a:latin typeface="Calibri"/>
                <a:ea typeface="Calibri"/>
                <a:cs typeface="Calibri"/>
                <a:sym typeface="Calibri"/>
              </a:rPr>
              <a:t>This work has been supported by U.S. National Science Foundation awards 1245025, 1612248, </a:t>
            </a:r>
            <a:r>
              <a:rPr lang="en" sz="1200">
                <a:solidFill>
                  <a:schemeClr val="dk1"/>
                </a:solidFill>
                <a:latin typeface="Calibri"/>
                <a:ea typeface="Calibri"/>
                <a:cs typeface="Calibri"/>
                <a:sym typeface="Calibri"/>
              </a:rPr>
              <a:t>1725347, </a:t>
            </a:r>
            <a:r>
              <a:rPr lang="en" sz="1200">
                <a:solidFill>
                  <a:srgbClr val="000000"/>
                </a:solidFill>
                <a:latin typeface="Calibri"/>
                <a:ea typeface="Calibri"/>
                <a:cs typeface="Calibri"/>
                <a:sym typeface="Calibri"/>
              </a:rPr>
              <a:t>1914915, 1724794, </a:t>
            </a:r>
            <a:r>
              <a:rPr b="0" i="0" lang="en" sz="1200">
                <a:solidFill>
                  <a:srgbClr val="000000"/>
                </a:solidFill>
                <a:latin typeface="Calibri"/>
                <a:ea typeface="Calibri"/>
                <a:cs typeface="Calibri"/>
                <a:sym typeface="Calibri"/>
              </a:rPr>
              <a:t>1724509</a:t>
            </a:r>
            <a:r>
              <a:rPr lang="en" sz="1200">
                <a:solidFill>
                  <a:srgbClr val="000000"/>
                </a:solidFill>
                <a:latin typeface="Calibri"/>
                <a:ea typeface="Calibri"/>
                <a:cs typeface="Calibri"/>
                <a:sym typeface="Calibri"/>
              </a:rPr>
              <a:t>.</a:t>
            </a:r>
            <a:endParaRPr sz="12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4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4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4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8" name="Google Shape;58;p47"/>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59" name="Google Shape;59;p47"/>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60" name="Google Shape;60;p47"/>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65" name="Google Shape;65;p48"/>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66" name="Google Shape;66;p48"/>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67" name="Google Shape;67;p48"/>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9"/>
          <p:cNvSpPr/>
          <p:nvPr>
            <p:ph idx="2" type="pic"/>
          </p:nvPr>
        </p:nvSpPr>
        <p:spPr>
          <a:xfrm>
            <a:off x="5183188" y="987425"/>
            <a:ext cx="6172200" cy="4873625"/>
          </a:xfrm>
          <a:prstGeom prst="rect">
            <a:avLst/>
          </a:prstGeom>
          <a:noFill/>
          <a:ln>
            <a:noFill/>
          </a:ln>
        </p:spPr>
      </p:sp>
      <p:sp>
        <p:nvSpPr>
          <p:cNvPr id="71" name="Google Shape;71;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72" name="Google Shape;72;p49"/>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73" name="Google Shape;73;p49"/>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74" name="Google Shape;74;p49"/>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50"/>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50"/>
          <p:cNvSpPr txBox="1"/>
          <p:nvPr>
            <p:ph idx="1" type="body"/>
          </p:nvPr>
        </p:nvSpPr>
        <p:spPr>
          <a:xfrm rot="5400000">
            <a:off x="3733617" y="-1584506"/>
            <a:ext cx="472476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8" name="Google Shape;78;p50"/>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79" name="Google Shape;79;p50"/>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80" name="Google Shape;80;p50"/>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4" name="Google Shape;84;p51"/>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85" name="Google Shape;85;p51"/>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86" name="Google Shape;86;p51"/>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pic>
        <p:nvPicPr>
          <p:cNvPr id="91" name="Google Shape;91;g36ddd8aad6b_0_37"/>
          <p:cNvPicPr preferRelativeResize="0"/>
          <p:nvPr/>
        </p:nvPicPr>
        <p:blipFill rotWithShape="1">
          <a:blip r:embed="rId2">
            <a:alphaModFix/>
          </a:blip>
          <a:srcRect b="0" l="0" r="0" t="0"/>
          <a:stretch/>
        </p:blipFill>
        <p:spPr>
          <a:xfrm>
            <a:off x="-1719828" y="3380873"/>
            <a:ext cx="15697577" cy="4392520"/>
          </a:xfrm>
          <a:custGeom>
            <a:rect b="b" l="l" r="r" t="t"/>
            <a:pathLst>
              <a:path extrusionOk="0" h="4392520" w="15697577">
                <a:moveTo>
                  <a:pt x="0" y="0"/>
                </a:moveTo>
                <a:lnTo>
                  <a:pt x="15697577" y="0"/>
                </a:lnTo>
                <a:lnTo>
                  <a:pt x="15697577" y="4392520"/>
                </a:lnTo>
                <a:lnTo>
                  <a:pt x="14728053" y="4392520"/>
                </a:lnTo>
                <a:lnTo>
                  <a:pt x="14728053" y="3495841"/>
                </a:lnTo>
                <a:lnTo>
                  <a:pt x="969523" y="3495841"/>
                </a:lnTo>
                <a:lnTo>
                  <a:pt x="969523" y="4392520"/>
                </a:lnTo>
                <a:lnTo>
                  <a:pt x="0" y="4392520"/>
                </a:lnTo>
                <a:close/>
              </a:path>
            </a:pathLst>
          </a:custGeom>
          <a:noFill/>
          <a:ln>
            <a:noFill/>
          </a:ln>
        </p:spPr>
      </p:pic>
      <p:pic>
        <p:nvPicPr>
          <p:cNvPr id="92" name="Google Shape;92;g36ddd8aad6b_0_37"/>
          <p:cNvPicPr preferRelativeResize="0"/>
          <p:nvPr/>
        </p:nvPicPr>
        <p:blipFill rotWithShape="1">
          <a:blip r:embed="rId3">
            <a:alphaModFix/>
          </a:blip>
          <a:srcRect b="0" l="0" r="53938" t="53295"/>
          <a:stretch/>
        </p:blipFill>
        <p:spPr>
          <a:xfrm flipH="1" rot="5400000">
            <a:off x="7570362" y="-31972"/>
            <a:ext cx="4599062" cy="4663438"/>
          </a:xfrm>
          <a:prstGeom prst="rect">
            <a:avLst/>
          </a:prstGeom>
          <a:noFill/>
          <a:ln>
            <a:noFill/>
          </a:ln>
        </p:spPr>
      </p:pic>
      <p:pic>
        <p:nvPicPr>
          <p:cNvPr id="93" name="Google Shape;93;g36ddd8aad6b_0_37"/>
          <p:cNvPicPr preferRelativeResize="0"/>
          <p:nvPr/>
        </p:nvPicPr>
        <p:blipFill rotWithShape="1">
          <a:blip r:embed="rId4">
            <a:alphaModFix/>
          </a:blip>
          <a:srcRect b="0" l="0" r="0" t="0"/>
          <a:stretch/>
        </p:blipFill>
        <p:spPr>
          <a:xfrm>
            <a:off x="8177497" y="5430754"/>
            <a:ext cx="3843598" cy="1182441"/>
          </a:xfrm>
          <a:prstGeom prst="rect">
            <a:avLst/>
          </a:prstGeom>
          <a:noFill/>
          <a:ln>
            <a:noFill/>
          </a:ln>
        </p:spPr>
      </p:pic>
      <p:sp>
        <p:nvSpPr>
          <p:cNvPr id="94" name="Google Shape;94;g36ddd8aad6b_0_37"/>
          <p:cNvSpPr txBox="1"/>
          <p:nvPr>
            <p:ph type="ctrTitle"/>
          </p:nvPr>
        </p:nvSpPr>
        <p:spPr>
          <a:xfrm>
            <a:off x="1524000" y="913644"/>
            <a:ext cx="9144000" cy="2387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7358C"/>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g36ddd8aad6b_0_37"/>
          <p:cNvSpPr txBox="1"/>
          <p:nvPr>
            <p:ph idx="1" type="subTitle"/>
          </p:nvPr>
        </p:nvSpPr>
        <p:spPr>
          <a:xfrm>
            <a:off x="2584173" y="3780940"/>
            <a:ext cx="6967200" cy="165570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4400"/>
              <a:buNone/>
              <a:defRPr b="1" i="0" sz="4400">
                <a:solidFill>
                  <a:schemeClr val="lt1"/>
                </a:solidFill>
                <a:latin typeface="Arial"/>
                <a:ea typeface="Arial"/>
                <a:cs typeface="Arial"/>
                <a:sym typeface="Arial"/>
              </a:defRPr>
            </a:lvl1pPr>
            <a:lvl2pPr lvl="1" algn="ctr">
              <a:lnSpc>
                <a:spcPct val="90000"/>
              </a:lnSpc>
              <a:spcBef>
                <a:spcPts val="500"/>
              </a:spcBef>
              <a:spcAft>
                <a:spcPts val="0"/>
              </a:spcAft>
              <a:buClr>
                <a:srgbClr val="3D3D3D"/>
              </a:buClr>
              <a:buSzPts val="2000"/>
              <a:buNone/>
              <a:defRPr sz="2000"/>
            </a:lvl2pPr>
            <a:lvl3pPr lvl="2" algn="ctr">
              <a:lnSpc>
                <a:spcPct val="90000"/>
              </a:lnSpc>
              <a:spcBef>
                <a:spcPts val="500"/>
              </a:spcBef>
              <a:spcAft>
                <a:spcPts val="0"/>
              </a:spcAft>
              <a:buClr>
                <a:srgbClr val="3D3D3D"/>
              </a:buClr>
              <a:buSzPts val="1800"/>
              <a:buNone/>
              <a:defRPr sz="1800"/>
            </a:lvl3pPr>
            <a:lvl4pPr lvl="3" algn="ctr">
              <a:lnSpc>
                <a:spcPct val="90000"/>
              </a:lnSpc>
              <a:spcBef>
                <a:spcPts val="500"/>
              </a:spcBef>
              <a:spcAft>
                <a:spcPts val="0"/>
              </a:spcAft>
              <a:buClr>
                <a:srgbClr val="3D3D3D"/>
              </a:buClr>
              <a:buSzPts val="1600"/>
              <a:buNone/>
              <a:defRPr sz="1600"/>
            </a:lvl4pPr>
            <a:lvl5pPr lvl="4" algn="ctr">
              <a:lnSpc>
                <a:spcPct val="90000"/>
              </a:lnSpc>
              <a:spcBef>
                <a:spcPts val="500"/>
              </a:spcBef>
              <a:spcAft>
                <a:spcPts val="0"/>
              </a:spcAft>
              <a:buClr>
                <a:srgbClr val="3D3D3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cxnSp>
        <p:nvCxnSpPr>
          <p:cNvPr id="97" name="Google Shape;97;g36ddd8aad6b_0_43"/>
          <p:cNvCxnSpPr/>
          <p:nvPr/>
        </p:nvCxnSpPr>
        <p:spPr>
          <a:xfrm>
            <a:off x="325821" y="124650"/>
            <a:ext cx="0" cy="867000"/>
          </a:xfrm>
          <a:prstGeom prst="straightConnector1">
            <a:avLst/>
          </a:prstGeom>
          <a:noFill/>
          <a:ln cap="flat" cmpd="sng" w="76200">
            <a:solidFill>
              <a:srgbClr val="C02A31"/>
            </a:solidFill>
            <a:prstDash val="solid"/>
            <a:miter lim="800000"/>
            <a:headEnd len="sm" w="sm" type="none"/>
            <a:tailEnd len="sm" w="sm" type="none"/>
          </a:ln>
        </p:spPr>
      </p:cxnSp>
      <p:pic>
        <p:nvPicPr>
          <p:cNvPr id="98" name="Google Shape;98;g36ddd8aad6b_0_43"/>
          <p:cNvPicPr preferRelativeResize="0"/>
          <p:nvPr/>
        </p:nvPicPr>
        <p:blipFill rotWithShape="1">
          <a:blip r:embed="rId2">
            <a:alphaModFix/>
          </a:blip>
          <a:srcRect b="0" l="0" r="50000" t="50000"/>
          <a:stretch/>
        </p:blipFill>
        <p:spPr>
          <a:xfrm flipH="1" rot="10800000">
            <a:off x="7198273" y="1864270"/>
            <a:ext cx="4993728" cy="4993729"/>
          </a:xfrm>
          <a:custGeom>
            <a:rect b="b" l="l" r="r" t="t"/>
            <a:pathLst>
              <a:path extrusionOk="0" h="4993729" w="4993728">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a:noFill/>
          <a:ln>
            <a:noFill/>
          </a:ln>
        </p:spPr>
      </p:pic>
      <p:pic>
        <p:nvPicPr>
          <p:cNvPr id="99" name="Google Shape;99;g36ddd8aad6b_0_43"/>
          <p:cNvPicPr preferRelativeResize="0"/>
          <p:nvPr/>
        </p:nvPicPr>
        <p:blipFill rotWithShape="1">
          <a:blip r:embed="rId3">
            <a:alphaModFix/>
          </a:blip>
          <a:srcRect b="0" l="0" r="0" t="0"/>
          <a:stretch/>
        </p:blipFill>
        <p:spPr>
          <a:xfrm>
            <a:off x="8056957" y="136396"/>
            <a:ext cx="4022466" cy="766938"/>
          </a:xfrm>
          <a:prstGeom prst="rect">
            <a:avLst/>
          </a:prstGeom>
          <a:noFill/>
          <a:ln>
            <a:noFill/>
          </a:ln>
        </p:spPr>
      </p:pic>
      <p:sp>
        <p:nvSpPr>
          <p:cNvPr id="100" name="Google Shape;100;g36ddd8aad6b_0_43"/>
          <p:cNvSpPr txBox="1"/>
          <p:nvPr>
            <p:ph type="title"/>
          </p:nvPr>
        </p:nvSpPr>
        <p:spPr>
          <a:xfrm>
            <a:off x="440635" y="136396"/>
            <a:ext cx="7603800" cy="867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7358C"/>
              </a:buClr>
              <a:buSzPts val="4200"/>
              <a:buFont typeface="Arial"/>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g36ddd8aad6b_0_43"/>
          <p:cNvSpPr txBox="1"/>
          <p:nvPr>
            <p:ph idx="1" type="body"/>
          </p:nvPr>
        </p:nvSpPr>
        <p:spPr>
          <a:xfrm>
            <a:off x="808383" y="1666601"/>
            <a:ext cx="10515600" cy="4351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D3D3D"/>
              </a:buClr>
              <a:buSzPts val="1800"/>
              <a:buNone/>
              <a:defRPr/>
            </a:lvl1pPr>
            <a:lvl2pPr indent="-228600" lvl="1" marL="914400" algn="l">
              <a:lnSpc>
                <a:spcPct val="90000"/>
              </a:lnSpc>
              <a:spcBef>
                <a:spcPts val="500"/>
              </a:spcBef>
              <a:spcAft>
                <a:spcPts val="0"/>
              </a:spcAft>
              <a:buClr>
                <a:srgbClr val="3D3D3D"/>
              </a:buClr>
              <a:buSzPts val="1800"/>
              <a:buNone/>
              <a:defRPr/>
            </a:lvl2pPr>
            <a:lvl3pPr indent="-228600" lvl="2" marL="1371600" algn="l">
              <a:lnSpc>
                <a:spcPct val="90000"/>
              </a:lnSpc>
              <a:spcBef>
                <a:spcPts val="500"/>
              </a:spcBef>
              <a:spcAft>
                <a:spcPts val="0"/>
              </a:spcAft>
              <a:buClr>
                <a:srgbClr val="3D3D3D"/>
              </a:buClr>
              <a:buSzPts val="1800"/>
              <a:buNone/>
              <a:defRPr/>
            </a:lvl3pPr>
            <a:lvl4pPr indent="-228600" lvl="3" marL="1828800" algn="l">
              <a:lnSpc>
                <a:spcPct val="90000"/>
              </a:lnSpc>
              <a:spcBef>
                <a:spcPts val="500"/>
              </a:spcBef>
              <a:spcAft>
                <a:spcPts val="0"/>
              </a:spcAft>
              <a:buClr>
                <a:srgbClr val="3D3D3D"/>
              </a:buClr>
              <a:buSzPts val="1800"/>
              <a:buNone/>
              <a:defRPr/>
            </a:lvl4pPr>
            <a:lvl5pPr indent="-228600" lvl="4" marL="2286000" algn="l">
              <a:lnSpc>
                <a:spcPct val="90000"/>
              </a:lnSpc>
              <a:spcBef>
                <a:spcPts val="500"/>
              </a:spcBef>
              <a:spcAft>
                <a:spcPts val="0"/>
              </a:spcAft>
              <a:buClr>
                <a:srgbClr val="3D3D3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2" name="Shape 102"/>
        <p:cNvGrpSpPr/>
        <p:nvPr/>
      </p:nvGrpSpPr>
      <p:grpSpPr>
        <a:xfrm>
          <a:off x="0" y="0"/>
          <a:ext cx="0" cy="0"/>
          <a:chOff x="0" y="0"/>
          <a:chExt cx="0" cy="0"/>
        </a:xfrm>
      </p:grpSpPr>
      <p:cxnSp>
        <p:nvCxnSpPr>
          <p:cNvPr id="103" name="Google Shape;103;g36ddd8aad6b_0_49"/>
          <p:cNvCxnSpPr/>
          <p:nvPr/>
        </p:nvCxnSpPr>
        <p:spPr>
          <a:xfrm>
            <a:off x="325821" y="124650"/>
            <a:ext cx="0" cy="867000"/>
          </a:xfrm>
          <a:prstGeom prst="straightConnector1">
            <a:avLst/>
          </a:prstGeom>
          <a:noFill/>
          <a:ln cap="flat" cmpd="sng" w="76200">
            <a:solidFill>
              <a:srgbClr val="C02A31"/>
            </a:solidFill>
            <a:prstDash val="solid"/>
            <a:miter lim="800000"/>
            <a:headEnd len="sm" w="sm" type="none"/>
            <a:tailEnd len="sm" w="sm" type="none"/>
          </a:ln>
        </p:spPr>
      </p:cxnSp>
      <p:sp>
        <p:nvSpPr>
          <p:cNvPr id="104" name="Google Shape;104;g36ddd8aad6b_0_49"/>
          <p:cNvSpPr txBox="1"/>
          <p:nvPr>
            <p:ph type="title"/>
          </p:nvPr>
        </p:nvSpPr>
        <p:spPr>
          <a:xfrm>
            <a:off x="440635" y="136396"/>
            <a:ext cx="7603800" cy="867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7358C"/>
              </a:buClr>
              <a:buSzPts val="4200"/>
              <a:buFont typeface="Arial"/>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5" name="Google Shape;105;g36ddd8aad6b_0_49"/>
          <p:cNvPicPr preferRelativeResize="0"/>
          <p:nvPr/>
        </p:nvPicPr>
        <p:blipFill rotWithShape="1">
          <a:blip r:embed="rId2">
            <a:alphaModFix/>
          </a:blip>
          <a:srcRect b="0" l="0" r="0" t="0"/>
          <a:stretch/>
        </p:blipFill>
        <p:spPr>
          <a:xfrm>
            <a:off x="8056957" y="136396"/>
            <a:ext cx="4022466" cy="76693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6" name="Shape 10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titleOnly">
  <p:cSld name="TITLE_ONLY">
    <p:spTree>
      <p:nvGrpSpPr>
        <p:cNvPr id="107" name="Shape 107"/>
        <p:cNvGrpSpPr/>
        <p:nvPr/>
      </p:nvGrpSpPr>
      <p:grpSpPr>
        <a:xfrm>
          <a:off x="0" y="0"/>
          <a:ext cx="0" cy="0"/>
          <a:chOff x="0" y="0"/>
          <a:chExt cx="0" cy="0"/>
        </a:xfrm>
      </p:grpSpPr>
      <p:sp>
        <p:nvSpPr>
          <p:cNvPr id="108" name="Google Shape;108;g36ddd8aad6b_0_54"/>
          <p:cNvSpPr/>
          <p:nvPr/>
        </p:nvSpPr>
        <p:spPr>
          <a:xfrm rot="5400000">
            <a:off x="5403415" y="-5412077"/>
            <a:ext cx="1409884" cy="12213020"/>
          </a:xfrm>
          <a:custGeom>
            <a:rect b="b" l="l" r="r" t="t"/>
            <a:pathLst>
              <a:path extrusionOk="0" h="12213020" w="1406368">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a:gsLst>
              <a:gs pos="0">
                <a:schemeClr val="accent2"/>
              </a:gs>
              <a:gs pos="5000">
                <a:schemeClr val="accent2"/>
              </a:gs>
              <a:gs pos="9500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9" name="Google Shape;109;g36ddd8aad6b_0_54"/>
          <p:cNvPicPr preferRelativeResize="0"/>
          <p:nvPr/>
        </p:nvPicPr>
        <p:blipFill rotWithShape="1">
          <a:blip r:embed="rId2">
            <a:alphaModFix/>
          </a:blip>
          <a:srcRect b="0" l="0" r="0" t="0"/>
          <a:stretch/>
        </p:blipFill>
        <p:spPr>
          <a:xfrm>
            <a:off x="4349519" y="101455"/>
            <a:ext cx="3843598" cy="1182441"/>
          </a:xfrm>
          <a:prstGeom prst="rect">
            <a:avLst/>
          </a:prstGeom>
          <a:noFill/>
          <a:ln>
            <a:noFill/>
          </a:ln>
        </p:spPr>
      </p:pic>
      <p:sp>
        <p:nvSpPr>
          <p:cNvPr id="110" name="Google Shape;110;g36ddd8aad6b_0_54"/>
          <p:cNvSpPr txBox="1"/>
          <p:nvPr>
            <p:ph type="title"/>
          </p:nvPr>
        </p:nvSpPr>
        <p:spPr>
          <a:xfrm>
            <a:off x="1752600" y="1617455"/>
            <a:ext cx="8686800" cy="1095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7358C"/>
              </a:buClr>
              <a:buSzPts val="4200"/>
              <a:buFont typeface="Arial"/>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39"/>
          <p:cNvSpPr txBox="1"/>
          <p:nvPr>
            <p:ph type="title"/>
          </p:nvPr>
        </p:nvSpPr>
        <p:spPr>
          <a:xfrm>
            <a:off x="1169667" y="3989167"/>
            <a:ext cx="8189200" cy="14028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lt1"/>
              </a:buClr>
              <a:buSzPts val="3600"/>
              <a:buFont typeface="Figtree Black"/>
              <a:buNone/>
              <a:defRPr b="0" sz="7066">
                <a:solidFill>
                  <a:schemeClr val="lt1"/>
                </a:solidFill>
                <a:latin typeface="Figtree Black"/>
                <a:ea typeface="Figtree Black"/>
                <a:cs typeface="Figtree Black"/>
                <a:sym typeface="Figtree Black"/>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2" name="Google Shape;22;p39"/>
          <p:cNvSpPr txBox="1"/>
          <p:nvPr>
            <p:ph idx="2" type="title"/>
          </p:nvPr>
        </p:nvSpPr>
        <p:spPr>
          <a:xfrm>
            <a:off x="1169667" y="2858867"/>
            <a:ext cx="1707200" cy="15132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lt1"/>
              </a:buClr>
              <a:buSzPts val="6000"/>
              <a:buFont typeface="Figtree Black"/>
              <a:buNone/>
              <a:defRPr b="0" sz="7466">
                <a:latin typeface="Figtree Black"/>
                <a:ea typeface="Figtree Black"/>
                <a:cs typeface="Figtree Black"/>
                <a:sym typeface="Figtree Black"/>
              </a:defRPr>
            </a:lvl1pPr>
            <a:lvl2pPr lvl="1" algn="ctr">
              <a:spcBef>
                <a:spcPts val="0"/>
              </a:spcBef>
              <a:spcAft>
                <a:spcPts val="0"/>
              </a:spcAft>
              <a:buClr>
                <a:schemeClr val="lt1"/>
              </a:buClr>
              <a:buSzPts val="6000"/>
              <a:buNone/>
              <a:defRPr sz="8000">
                <a:solidFill>
                  <a:schemeClr val="lt1"/>
                </a:solidFill>
              </a:defRPr>
            </a:lvl2pPr>
            <a:lvl3pPr lvl="2" algn="ctr">
              <a:spcBef>
                <a:spcPts val="0"/>
              </a:spcBef>
              <a:spcAft>
                <a:spcPts val="0"/>
              </a:spcAft>
              <a:buClr>
                <a:schemeClr val="lt1"/>
              </a:buClr>
              <a:buSzPts val="6000"/>
              <a:buNone/>
              <a:defRPr sz="8000">
                <a:solidFill>
                  <a:schemeClr val="lt1"/>
                </a:solidFill>
              </a:defRPr>
            </a:lvl3pPr>
            <a:lvl4pPr lvl="3" algn="ctr">
              <a:spcBef>
                <a:spcPts val="0"/>
              </a:spcBef>
              <a:spcAft>
                <a:spcPts val="0"/>
              </a:spcAft>
              <a:buClr>
                <a:schemeClr val="lt1"/>
              </a:buClr>
              <a:buSzPts val="6000"/>
              <a:buNone/>
              <a:defRPr sz="8000">
                <a:solidFill>
                  <a:schemeClr val="lt1"/>
                </a:solidFill>
              </a:defRPr>
            </a:lvl4pPr>
            <a:lvl5pPr lvl="4" algn="ctr">
              <a:spcBef>
                <a:spcPts val="0"/>
              </a:spcBef>
              <a:spcAft>
                <a:spcPts val="0"/>
              </a:spcAft>
              <a:buClr>
                <a:schemeClr val="lt1"/>
              </a:buClr>
              <a:buSzPts val="6000"/>
              <a:buNone/>
              <a:defRPr sz="8000">
                <a:solidFill>
                  <a:schemeClr val="lt1"/>
                </a:solidFill>
              </a:defRPr>
            </a:lvl5pPr>
            <a:lvl6pPr lvl="5" algn="ctr">
              <a:spcBef>
                <a:spcPts val="0"/>
              </a:spcBef>
              <a:spcAft>
                <a:spcPts val="0"/>
              </a:spcAft>
              <a:buClr>
                <a:schemeClr val="lt1"/>
              </a:buClr>
              <a:buSzPts val="6000"/>
              <a:buNone/>
              <a:defRPr sz="8000">
                <a:solidFill>
                  <a:schemeClr val="lt1"/>
                </a:solidFill>
              </a:defRPr>
            </a:lvl6pPr>
            <a:lvl7pPr lvl="6" algn="ctr">
              <a:spcBef>
                <a:spcPts val="0"/>
              </a:spcBef>
              <a:spcAft>
                <a:spcPts val="0"/>
              </a:spcAft>
              <a:buClr>
                <a:schemeClr val="lt1"/>
              </a:buClr>
              <a:buSzPts val="6000"/>
              <a:buNone/>
              <a:defRPr sz="8000">
                <a:solidFill>
                  <a:schemeClr val="lt1"/>
                </a:solidFill>
              </a:defRPr>
            </a:lvl7pPr>
            <a:lvl8pPr lvl="7" algn="ctr">
              <a:spcBef>
                <a:spcPts val="0"/>
              </a:spcBef>
              <a:spcAft>
                <a:spcPts val="0"/>
              </a:spcAft>
              <a:buClr>
                <a:schemeClr val="lt1"/>
              </a:buClr>
              <a:buSzPts val="6000"/>
              <a:buNone/>
              <a:defRPr sz="8000">
                <a:solidFill>
                  <a:schemeClr val="lt1"/>
                </a:solidFill>
              </a:defRPr>
            </a:lvl8pPr>
            <a:lvl9pPr lvl="8" algn="ctr">
              <a:spcBef>
                <a:spcPts val="0"/>
              </a:spcBef>
              <a:spcAft>
                <a:spcPts val="0"/>
              </a:spcAft>
              <a:buClr>
                <a:schemeClr val="lt1"/>
              </a:buClr>
              <a:buSzPts val="6000"/>
              <a:buNone/>
              <a:defRPr sz="8000">
                <a:solidFill>
                  <a:schemeClr val="lt1"/>
                </a:solidFill>
              </a:defRPr>
            </a:lvl9pPr>
          </a:lstStyle>
          <a:p/>
        </p:txBody>
      </p:sp>
      <p:sp>
        <p:nvSpPr>
          <p:cNvPr id="23" name="Google Shape;23;p39"/>
          <p:cNvSpPr txBox="1"/>
          <p:nvPr>
            <p:ph idx="1" type="subTitle"/>
          </p:nvPr>
        </p:nvSpPr>
        <p:spPr>
          <a:xfrm>
            <a:off x="1169667" y="5177133"/>
            <a:ext cx="8189200" cy="500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400"/>
              <a:buNone/>
              <a:defRPr>
                <a:latin typeface="Syne"/>
                <a:ea typeface="Syne"/>
                <a:cs typeface="Syne"/>
                <a:sym typeface="Sy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1"/>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7" name="Google Shape;27;p41"/>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28" name="Google Shape;28;p41"/>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29" name="Google Shape;29;p41"/>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42"/>
          <p:cNvSpPr txBox="1"/>
          <p:nvPr>
            <p:ph type="title"/>
          </p:nvPr>
        </p:nvSpPr>
        <p:spPr>
          <a:xfrm>
            <a:off x="960000" y="593367"/>
            <a:ext cx="10272000" cy="7636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dk1"/>
              </a:buClr>
              <a:buSzPts val="3000"/>
              <a:buFont typeface="Figtree Black"/>
              <a:buNone/>
              <a:defRPr b="0" sz="4000">
                <a:latin typeface="Figtree Black"/>
                <a:ea typeface="Figtree Black"/>
                <a:cs typeface="Figtree Black"/>
                <a:sym typeface="Figtree Black"/>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32" name="Google Shape;32;p42"/>
          <p:cNvSpPr txBox="1"/>
          <p:nvPr>
            <p:ph idx="1" type="body"/>
          </p:nvPr>
        </p:nvSpPr>
        <p:spPr>
          <a:xfrm>
            <a:off x="960000" y="1418400"/>
            <a:ext cx="10272000" cy="536000"/>
          </a:xfrm>
          <a:prstGeom prst="rect">
            <a:avLst/>
          </a:prstGeom>
          <a:noFill/>
          <a:ln>
            <a:noFill/>
          </a:ln>
        </p:spPr>
        <p:txBody>
          <a:bodyPr anchorCtr="0" anchor="t" bIns="91425" lIns="91425" spcFirstLastPara="1" rIns="91425" wrap="square" tIns="91425">
            <a:noAutofit/>
          </a:bodyPr>
          <a:lstStyle>
            <a:lvl1pPr indent="-317500" lvl="0" marL="457200" algn="ctr">
              <a:lnSpc>
                <a:spcPct val="90000"/>
              </a:lnSpc>
              <a:spcBef>
                <a:spcPts val="0"/>
              </a:spcBef>
              <a:spcAft>
                <a:spcPts val="0"/>
              </a:spcAft>
              <a:buClr>
                <a:schemeClr val="dk1"/>
              </a:buClr>
              <a:buSzPts val="1400"/>
              <a:buFont typeface="Nunito Light"/>
              <a:buChar char="●"/>
              <a:defRPr>
                <a:latin typeface="Syne"/>
                <a:ea typeface="Syne"/>
                <a:cs typeface="Syne"/>
                <a:sym typeface="Syne"/>
              </a:defRPr>
            </a:lvl1pPr>
            <a:lvl2pPr indent="-317500" lvl="1" marL="914400" algn="l">
              <a:lnSpc>
                <a:spcPct val="100000"/>
              </a:lnSpc>
              <a:spcBef>
                <a:spcPts val="0"/>
              </a:spcBef>
              <a:spcAft>
                <a:spcPts val="0"/>
              </a:spcAft>
              <a:buClr>
                <a:schemeClr val="dk1"/>
              </a:buClr>
              <a:buSzPts val="1400"/>
              <a:buFont typeface="Nunito Light"/>
              <a:buChar char="○"/>
              <a:defRPr/>
            </a:lvl2pPr>
            <a:lvl3pPr indent="-317500" lvl="2" marL="1371600" algn="l">
              <a:lnSpc>
                <a:spcPct val="100000"/>
              </a:lnSpc>
              <a:spcBef>
                <a:spcPts val="0"/>
              </a:spcBef>
              <a:spcAft>
                <a:spcPts val="0"/>
              </a:spcAft>
              <a:buClr>
                <a:schemeClr val="dk1"/>
              </a:buClr>
              <a:buSzPts val="1400"/>
              <a:buFont typeface="Nunito Light"/>
              <a:buChar char="■"/>
              <a:defRPr/>
            </a:lvl3pPr>
            <a:lvl4pPr indent="-317500" lvl="3" marL="1828800" algn="l">
              <a:lnSpc>
                <a:spcPct val="100000"/>
              </a:lnSpc>
              <a:spcBef>
                <a:spcPts val="0"/>
              </a:spcBef>
              <a:spcAft>
                <a:spcPts val="0"/>
              </a:spcAft>
              <a:buClr>
                <a:schemeClr val="dk1"/>
              </a:buClr>
              <a:buSzPts val="1400"/>
              <a:buFont typeface="Nunito Light"/>
              <a:buChar char="●"/>
              <a:defRPr/>
            </a:lvl4pPr>
            <a:lvl5pPr indent="-317500" lvl="4" marL="2286000" algn="l">
              <a:lnSpc>
                <a:spcPct val="100000"/>
              </a:lnSpc>
              <a:spcBef>
                <a:spcPts val="0"/>
              </a:spcBef>
              <a:spcAft>
                <a:spcPts val="0"/>
              </a:spcAft>
              <a:buClr>
                <a:schemeClr val="dk1"/>
              </a:buClr>
              <a:buSzPts val="1400"/>
              <a:buFont typeface="Nunito Light"/>
              <a:buChar char="○"/>
              <a:defRPr/>
            </a:lvl5pPr>
            <a:lvl6pPr indent="-317500" lvl="5" marL="2743200" algn="l">
              <a:lnSpc>
                <a:spcPct val="100000"/>
              </a:lnSpc>
              <a:spcBef>
                <a:spcPts val="0"/>
              </a:spcBef>
              <a:spcAft>
                <a:spcPts val="0"/>
              </a:spcAft>
              <a:buClr>
                <a:schemeClr val="dk1"/>
              </a:buClr>
              <a:buSzPts val="1400"/>
              <a:buFont typeface="Nunito Light"/>
              <a:buChar char="■"/>
              <a:defRPr/>
            </a:lvl6pPr>
            <a:lvl7pPr indent="-317500" lvl="6" marL="3200400" algn="l">
              <a:lnSpc>
                <a:spcPct val="100000"/>
              </a:lnSpc>
              <a:spcBef>
                <a:spcPts val="0"/>
              </a:spcBef>
              <a:spcAft>
                <a:spcPts val="0"/>
              </a:spcAft>
              <a:buClr>
                <a:schemeClr val="dk1"/>
              </a:buClr>
              <a:buSzPts val="1400"/>
              <a:buFont typeface="Nunito Light"/>
              <a:buChar char="●"/>
              <a:defRPr/>
            </a:lvl7pPr>
            <a:lvl8pPr indent="-317500" lvl="7" marL="3657600" algn="l">
              <a:lnSpc>
                <a:spcPct val="100000"/>
              </a:lnSpc>
              <a:spcBef>
                <a:spcPts val="0"/>
              </a:spcBef>
              <a:spcAft>
                <a:spcPts val="0"/>
              </a:spcAft>
              <a:buClr>
                <a:schemeClr val="dk1"/>
              </a:buClr>
              <a:buSzPts val="1400"/>
              <a:buFont typeface="Nunito Light"/>
              <a:buChar char="○"/>
              <a:defRPr/>
            </a:lvl8pPr>
            <a:lvl9pPr indent="-317500" lvl="8" marL="4114800" algn="l">
              <a:lnSpc>
                <a:spcPct val="100000"/>
              </a:lnSpc>
              <a:spcBef>
                <a:spcPts val="0"/>
              </a:spcBef>
              <a:spcAft>
                <a:spcPts val="0"/>
              </a:spcAft>
              <a:buClr>
                <a:schemeClr val="dk1"/>
              </a:buClr>
              <a:buSzPts val="1400"/>
              <a:buFont typeface="Nunito Light"/>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44"/>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4"/>
          <p:cNvSpPr txBox="1"/>
          <p:nvPr>
            <p:ph idx="1" type="body"/>
          </p:nvPr>
        </p:nvSpPr>
        <p:spPr>
          <a:xfrm>
            <a:off x="838200" y="1310911"/>
            <a:ext cx="10515600" cy="47247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7" name="Google Shape;37;p44"/>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38" name="Google Shape;38;p44"/>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39" name="Google Shape;39;p44"/>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0" name="Shape 40"/>
        <p:cNvGrpSpPr/>
        <p:nvPr/>
      </p:nvGrpSpPr>
      <p:grpSpPr>
        <a:xfrm>
          <a:off x="0" y="0"/>
          <a:ext cx="0" cy="0"/>
          <a:chOff x="0" y="0"/>
          <a:chExt cx="0" cy="0"/>
        </a:xfrm>
      </p:grpSpPr>
      <p:sp>
        <p:nvSpPr>
          <p:cNvPr id="41" name="Google Shape;41;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43" name="Google Shape;43;p45"/>
          <p:cNvPicPr preferRelativeResize="0"/>
          <p:nvPr/>
        </p:nvPicPr>
        <p:blipFill rotWithShape="1">
          <a:blip r:embed="rId2">
            <a:alphaModFix/>
          </a:blip>
          <a:srcRect b="0" l="0" r="33333" t="0"/>
          <a:stretch/>
        </p:blipFill>
        <p:spPr>
          <a:xfrm>
            <a:off x="-2" y="0"/>
            <a:ext cx="12207240" cy="976579"/>
          </a:xfrm>
          <a:prstGeom prst="rect">
            <a:avLst/>
          </a:prstGeom>
          <a:noFill/>
          <a:ln>
            <a:noFill/>
          </a:ln>
        </p:spPr>
      </p:pic>
      <p:pic>
        <p:nvPicPr>
          <p:cNvPr descr="A black and white logo&#10;&#10;AI-generated content may be incorrect." id="44" name="Google Shape;44;p45"/>
          <p:cNvPicPr preferRelativeResize="0"/>
          <p:nvPr/>
        </p:nvPicPr>
        <p:blipFill rotWithShape="1">
          <a:blip r:embed="rId3">
            <a:alphaModFix/>
          </a:blip>
          <a:srcRect b="0" l="0" r="0" t="0"/>
          <a:stretch/>
        </p:blipFill>
        <p:spPr>
          <a:xfrm>
            <a:off x="11356565" y="100441"/>
            <a:ext cx="677723" cy="19766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46"/>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6"/>
          <p:cNvSpPr txBox="1"/>
          <p:nvPr>
            <p:ph idx="1" type="body"/>
          </p:nvPr>
        </p:nvSpPr>
        <p:spPr>
          <a:xfrm>
            <a:off x="838200" y="1367553"/>
            <a:ext cx="5181600" cy="46852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6"/>
          <p:cNvSpPr txBox="1"/>
          <p:nvPr>
            <p:ph idx="2" type="body"/>
          </p:nvPr>
        </p:nvSpPr>
        <p:spPr>
          <a:xfrm>
            <a:off x="6172200" y="1367553"/>
            <a:ext cx="5181600" cy="46852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 name="Google Shape;49;p46"/>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50" name="Google Shape;50;p46"/>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51" name="Google Shape;51;p46"/>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7"/>
          <p:cNvSpPr txBox="1"/>
          <p:nvPr>
            <p:ph idx="1" type="body"/>
          </p:nvPr>
        </p:nvSpPr>
        <p:spPr>
          <a:xfrm>
            <a:off x="838200" y="1310911"/>
            <a:ext cx="10515600" cy="472476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g36ddd8aad6b_0_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37358C"/>
              </a:buClr>
              <a:buSzPts val="4400"/>
              <a:buFont typeface="Arial"/>
              <a:buNone/>
              <a:defRPr b="1" i="0" sz="4400" u="none" cap="none" strike="noStrike">
                <a:solidFill>
                  <a:srgbClr val="37358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 name="Google Shape;89;g36ddd8aad6b_0_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rgbClr val="3D3D3D"/>
              </a:buClr>
              <a:buSzPts val="2600"/>
              <a:buFont typeface="Arial"/>
              <a:buNone/>
              <a:defRPr b="0" i="0" sz="2600" u="none" cap="none" strike="noStrike">
                <a:solidFill>
                  <a:srgbClr val="3D3D3D"/>
                </a:solidFill>
                <a:latin typeface="Arial"/>
                <a:ea typeface="Arial"/>
                <a:cs typeface="Arial"/>
                <a:sym typeface="Arial"/>
              </a:defRPr>
            </a:lvl1pPr>
            <a:lvl2pPr indent="-228600" lvl="1" marL="914400" marR="0" algn="l">
              <a:lnSpc>
                <a:spcPct val="90000"/>
              </a:lnSpc>
              <a:spcBef>
                <a:spcPts val="500"/>
              </a:spcBef>
              <a:spcAft>
                <a:spcPts val="0"/>
              </a:spcAft>
              <a:buClr>
                <a:srgbClr val="3D3D3D"/>
              </a:buClr>
              <a:buSzPts val="2200"/>
              <a:buFont typeface="Arial"/>
              <a:buNone/>
              <a:defRPr b="0" i="0" sz="2200" u="none" cap="none" strike="noStrike">
                <a:solidFill>
                  <a:srgbClr val="3D3D3D"/>
                </a:solidFill>
                <a:latin typeface="Arial"/>
                <a:ea typeface="Arial"/>
                <a:cs typeface="Arial"/>
                <a:sym typeface="Arial"/>
              </a:defRPr>
            </a:lvl2pPr>
            <a:lvl3pPr indent="-228600" lvl="2" marL="1371600" marR="0" algn="l">
              <a:lnSpc>
                <a:spcPct val="90000"/>
              </a:lnSpc>
              <a:spcBef>
                <a:spcPts val="500"/>
              </a:spcBef>
              <a:spcAft>
                <a:spcPts val="0"/>
              </a:spcAft>
              <a:buClr>
                <a:srgbClr val="3D3D3D"/>
              </a:buClr>
              <a:buSzPts val="2000"/>
              <a:buFont typeface="Arial"/>
              <a:buNone/>
              <a:defRPr b="0" i="0" sz="2000" u="none" cap="none" strike="noStrike">
                <a:solidFill>
                  <a:srgbClr val="3D3D3D"/>
                </a:solidFill>
                <a:latin typeface="Arial"/>
                <a:ea typeface="Arial"/>
                <a:cs typeface="Arial"/>
                <a:sym typeface="Arial"/>
              </a:defRPr>
            </a:lvl3pPr>
            <a:lvl4pPr indent="-228600" lvl="3" marL="1828800" marR="0" algn="l">
              <a:lnSpc>
                <a:spcPct val="90000"/>
              </a:lnSpc>
              <a:spcBef>
                <a:spcPts val="500"/>
              </a:spcBef>
              <a:spcAft>
                <a:spcPts val="0"/>
              </a:spcAft>
              <a:buClr>
                <a:srgbClr val="3D3D3D"/>
              </a:buClr>
              <a:buSzPts val="1800"/>
              <a:buFont typeface="Arial"/>
              <a:buNone/>
              <a:defRPr b="0" i="0" sz="1800" u="none" cap="none" strike="noStrike">
                <a:solidFill>
                  <a:srgbClr val="3D3D3D"/>
                </a:solidFill>
                <a:latin typeface="Arial"/>
                <a:ea typeface="Arial"/>
                <a:cs typeface="Arial"/>
                <a:sym typeface="Arial"/>
              </a:defRPr>
            </a:lvl4pPr>
            <a:lvl5pPr indent="-228600" lvl="4" marL="2286000" marR="0" algn="l">
              <a:lnSpc>
                <a:spcPct val="90000"/>
              </a:lnSpc>
              <a:spcBef>
                <a:spcPts val="500"/>
              </a:spcBef>
              <a:spcAft>
                <a:spcPts val="0"/>
              </a:spcAft>
              <a:buClr>
                <a:srgbClr val="3D3D3D"/>
              </a:buClr>
              <a:buSzPts val="1800"/>
              <a:buFont typeface="Arial"/>
              <a:buNone/>
              <a:defRPr b="0" i="0" sz="1800" u="none" cap="none" strike="noStrike">
                <a:solidFill>
                  <a:srgbClr val="3D3D3D"/>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web.archive.org/web/20210328171841/https:/www.nrcs.usda.gov/wps/portal/nrcs/detail/soils/survey/geo/?cid=nrcs142p2_053622"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youtube.com/watch?v=Jmc0n2bfrEs" TargetMode="Externa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web.archive.org/web/20210328171841/https:/www.nrcs.usda.gov/wps/portal/nrcs/detail/soils/survey/geo/?cid=nrcs142p2_053622" TargetMode="Externa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s://web.archive.org/web/20210328171841/https:/www.nrcs.usda.gov/wps/portal/nrcs/detail/soils/survey/geo/?cid=nrcs142p2_053622" TargetMode="Externa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3.gif"/><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hyperlink" Target="https://serc.carleton.edu/getsi/workshops/Summ2025_field/participant_checklist.html" TargetMode="External"/><Relationship Id="rId4" Type="http://schemas.openxmlformats.org/officeDocument/2006/relationships/hyperlink" Target="https://epic.earthscope.org/sdb/newuser_application" TargetMode="External"/><Relationship Id="rId5" Type="http://schemas.openxmlformats.org/officeDocument/2006/relationships/hyperlink" Target="https://serc.carleton.edu/account/loginout.ph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hyperlink" Target="https://youtu.be/Jmc0n2bfrEs?list=PL2KbqZ4LoYmTcODw0R_uL1zYXMGY932pb&amp;t=4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
          <p:cNvSpPr txBox="1"/>
          <p:nvPr>
            <p:ph idx="1" type="subTitle"/>
          </p:nvPr>
        </p:nvSpPr>
        <p:spPr>
          <a:xfrm>
            <a:off x="1559996" y="4216400"/>
            <a:ext cx="9144000" cy="1169736"/>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2400"/>
              <a:buNone/>
            </a:pPr>
            <a:r>
              <a:rPr lang="en">
                <a:solidFill>
                  <a:schemeClr val="dk1"/>
                </a:solidFill>
                <a:latin typeface="Calibri"/>
                <a:ea typeface="Calibri"/>
                <a:cs typeface="Calibri"/>
                <a:sym typeface="Calibri"/>
              </a:rPr>
              <a:t>2p</a:t>
            </a:r>
            <a:r>
              <a:rPr lang="en">
                <a:solidFill>
                  <a:schemeClr val="dk1"/>
                </a:solidFill>
                <a:latin typeface="Calibri"/>
                <a:ea typeface="Calibri"/>
                <a:cs typeface="Calibri"/>
                <a:sym typeface="Calibri"/>
              </a:rPr>
              <a:t>m MTN, July 14, 2025, Online</a:t>
            </a:r>
            <a:endParaRPr/>
          </a:p>
          <a:p>
            <a:pPr indent="0" lvl="0" marL="0" rtl="0" algn="l">
              <a:lnSpc>
                <a:spcPct val="90000"/>
              </a:lnSpc>
              <a:spcBef>
                <a:spcPts val="0"/>
              </a:spcBef>
              <a:spcAft>
                <a:spcPts val="0"/>
              </a:spcAft>
              <a:buClr>
                <a:schemeClr val="dk1"/>
              </a:buClr>
              <a:buSzPts val="2400"/>
              <a:buNone/>
            </a:pPr>
            <a:r>
              <a:rPr lang="en">
                <a:solidFill>
                  <a:schemeClr val="dk1"/>
                </a:solidFill>
                <a:latin typeface="Calibri"/>
                <a:ea typeface="Calibri"/>
                <a:cs typeface="Calibri"/>
                <a:sym typeface="Calibri"/>
              </a:rPr>
              <a:t>Dr. Andy Parsekian, University of Wyoming</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2400"/>
              <a:buNone/>
            </a:pPr>
            <a:r>
              <a:rPr i="1" lang="en">
                <a:solidFill>
                  <a:schemeClr val="dk1"/>
                </a:solidFill>
                <a:latin typeface="Calibri"/>
                <a:ea typeface="Calibri"/>
                <a:cs typeface="Calibri"/>
                <a:sym typeface="Calibri"/>
              </a:rPr>
              <a:t>(based on slides prepared by S. Kruse, USF)</a:t>
            </a:r>
            <a:endParaRPr i="1">
              <a:solidFill>
                <a:schemeClr val="dk1"/>
              </a:solidFill>
              <a:latin typeface="Calibri"/>
              <a:ea typeface="Calibri"/>
              <a:cs typeface="Calibri"/>
              <a:sym typeface="Calibri"/>
            </a:endParaRPr>
          </a:p>
        </p:txBody>
      </p:sp>
      <p:sp>
        <p:nvSpPr>
          <p:cNvPr id="116" name="Google Shape;116;p1"/>
          <p:cNvSpPr txBox="1"/>
          <p:nvPr/>
        </p:nvSpPr>
        <p:spPr>
          <a:xfrm>
            <a:off x="1218468" y="688742"/>
            <a:ext cx="8189200" cy="3197967"/>
          </a:xfrm>
          <a:prstGeom prst="rect">
            <a:avLst/>
          </a:prstGeom>
          <a:noFill/>
          <a:ln>
            <a:noFill/>
          </a:ln>
        </p:spPr>
        <p:txBody>
          <a:bodyPr anchorCtr="0" anchor="b" bIns="121900" lIns="365725" spcFirstLastPara="1" rIns="121900" wrap="square" tIns="121900">
            <a:noAutofit/>
          </a:bodyPr>
          <a:lstStyle/>
          <a:p>
            <a:pPr indent="0" lvl="0" marL="0" marR="0" rtl="0" algn="l">
              <a:lnSpc>
                <a:spcPct val="90000"/>
              </a:lnSpc>
              <a:spcBef>
                <a:spcPts val="0"/>
              </a:spcBef>
              <a:spcAft>
                <a:spcPts val="0"/>
              </a:spcAft>
              <a:buClr>
                <a:schemeClr val="dk1"/>
              </a:buClr>
              <a:buSzPts val="3600"/>
              <a:buFont typeface="Arial"/>
              <a:buNone/>
            </a:pPr>
            <a:r>
              <a:rPr b="1" lang="en" sz="4800">
                <a:solidFill>
                  <a:schemeClr val="dk1"/>
                </a:solidFill>
                <a:latin typeface="Arial"/>
                <a:ea typeface="Arial"/>
                <a:cs typeface="Arial"/>
                <a:sym typeface="Arial"/>
              </a:rPr>
              <a:t>What is Ground Penetrating Radar?</a:t>
            </a:r>
            <a:endParaRPr/>
          </a:p>
        </p:txBody>
      </p:sp>
      <p:pic>
        <p:nvPicPr>
          <p:cNvPr descr="A group of people standing next to a machine&#10;&#10;AI-generated content may be incorrect." id="117" name="Google Shape;117;p1"/>
          <p:cNvPicPr preferRelativeResize="0"/>
          <p:nvPr/>
        </p:nvPicPr>
        <p:blipFill rotWithShape="1">
          <a:blip r:embed="rId3">
            <a:alphaModFix/>
          </a:blip>
          <a:srcRect b="0" l="0" r="0" t="0"/>
          <a:stretch/>
        </p:blipFill>
        <p:spPr>
          <a:xfrm>
            <a:off x="8410885" y="1471863"/>
            <a:ext cx="3315025" cy="44200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Question: Over what distance did the GPR cart travel to make this image?</a:t>
            </a:r>
            <a:endParaRPr/>
          </a:p>
        </p:txBody>
      </p:sp>
      <p:sp>
        <p:nvSpPr>
          <p:cNvPr id="181" name="Google Shape;181;p9"/>
          <p:cNvSpPr txBox="1"/>
          <p:nvPr>
            <p:ph idx="4294967295" type="title"/>
          </p:nvPr>
        </p:nvSpPr>
        <p:spPr>
          <a:xfrm>
            <a:off x="711200" y="4165601"/>
            <a:ext cx="2882922" cy="75184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4000"/>
              <a:buFont typeface="Arial"/>
              <a:buNone/>
            </a:pPr>
            <a:r>
              <a:rPr lang="en" sz="4000"/>
              <a:t>11 meters</a:t>
            </a:r>
            <a:endParaRPr sz="4000"/>
          </a:p>
        </p:txBody>
      </p:sp>
      <p:pic>
        <p:nvPicPr>
          <p:cNvPr descr="An example GPR profile." id="182" name="Google Shape;182;p9"/>
          <p:cNvPicPr preferRelativeResize="0"/>
          <p:nvPr/>
        </p:nvPicPr>
        <p:blipFill rotWithShape="1">
          <a:blip r:embed="rId3">
            <a:alphaModFix/>
          </a:blip>
          <a:srcRect b="0" l="0" r="0" t="0"/>
          <a:stretch/>
        </p:blipFill>
        <p:spPr>
          <a:xfrm>
            <a:off x="4226933" y="2169034"/>
            <a:ext cx="7172068" cy="3956333"/>
          </a:xfrm>
          <a:prstGeom prst="rect">
            <a:avLst/>
          </a:prstGeom>
          <a:noFill/>
          <a:ln>
            <a:noFill/>
          </a:ln>
        </p:spPr>
      </p:pic>
      <p:sp>
        <p:nvSpPr>
          <p:cNvPr id="183" name="Google Shape;183;p9"/>
          <p:cNvSpPr txBox="1"/>
          <p:nvPr/>
        </p:nvSpPr>
        <p:spPr>
          <a:xfrm>
            <a:off x="579199" y="1951578"/>
            <a:ext cx="3371200" cy="206933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Answer: the x-axis is the distance the GPR cart is pushed. In this example, the radar was pushed for</a:t>
            </a:r>
            <a:endParaRPr sz="2400">
              <a:solidFill>
                <a:schemeClr val="dk1"/>
              </a:solidFill>
              <a:latin typeface="Arial"/>
              <a:ea typeface="Arial"/>
              <a:cs typeface="Arial"/>
              <a:sym typeface="Arial"/>
            </a:endParaRPr>
          </a:p>
        </p:txBody>
      </p:sp>
      <p:sp>
        <p:nvSpPr>
          <p:cNvPr descr="Box highlighting distance in meters in the x-axis. " id="184" name="Google Shape;184;p9"/>
          <p:cNvSpPr/>
          <p:nvPr/>
        </p:nvSpPr>
        <p:spPr>
          <a:xfrm>
            <a:off x="4235833" y="5397700"/>
            <a:ext cx="7172000" cy="549600"/>
          </a:xfrm>
          <a:prstGeom prst="rect">
            <a:avLst/>
          </a:prstGeom>
          <a:noFill/>
          <a:ln cap="flat" cmpd="sng" w="28575">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dk1"/>
              </a:solidFill>
              <a:latin typeface="Syne"/>
              <a:ea typeface="Syne"/>
              <a:cs typeface="Syne"/>
              <a:sym typeface="Syne"/>
            </a:endParaRPr>
          </a:p>
        </p:txBody>
      </p:sp>
      <p:cxnSp>
        <p:nvCxnSpPr>
          <p:cNvPr id="185" name="Google Shape;185;p9"/>
          <p:cNvCxnSpPr>
            <a:endCxn id="184" idx="1"/>
          </p:cNvCxnSpPr>
          <p:nvPr/>
        </p:nvCxnSpPr>
        <p:spPr>
          <a:xfrm>
            <a:off x="3359833" y="4714600"/>
            <a:ext cx="876000" cy="957900"/>
          </a:xfrm>
          <a:prstGeom prst="straightConnector1">
            <a:avLst/>
          </a:prstGeom>
          <a:noFill/>
          <a:ln cap="flat" cmpd="sng" w="28575">
            <a:solidFill>
              <a:srgbClr val="FF9900"/>
            </a:solidFill>
            <a:prstDash val="solid"/>
            <a:round/>
            <a:headEnd len="med" w="med" type="stealth"/>
            <a:tailEnd len="sm" w="sm" type="none"/>
          </a:ln>
        </p:spPr>
      </p:cxnSp>
      <p:sp>
        <p:nvSpPr>
          <p:cNvPr id="186" name="Google Shape;186;p9"/>
          <p:cNvSpPr txBox="1"/>
          <p:nvPr/>
        </p:nvSpPr>
        <p:spPr>
          <a:xfrm rot="-807969">
            <a:off x="9570719" y="1233425"/>
            <a:ext cx="2161682" cy="400110"/>
          </a:xfrm>
          <a:prstGeom prst="rect">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rgbClr val="C00000"/>
                </a:solidFill>
                <a:latin typeface="Calibri"/>
                <a:ea typeface="Calibri"/>
                <a:cs typeface="Calibri"/>
                <a:sym typeface="Calibri"/>
              </a:rPr>
              <a:t>Answer in the Chat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0"/>
          <p:cNvSpPr txBox="1"/>
          <p:nvPr>
            <p:ph type="title"/>
          </p:nvPr>
        </p:nvSpPr>
        <p:spPr>
          <a:xfrm>
            <a:off x="960000" y="593367"/>
            <a:ext cx="10272000" cy="1374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Question: What is the longest travel time recorded?</a:t>
            </a:r>
            <a:endParaRPr/>
          </a:p>
        </p:txBody>
      </p:sp>
      <p:pic>
        <p:nvPicPr>
          <p:cNvPr descr="An example GPR profile." id="192" name="Google Shape;192;p10"/>
          <p:cNvPicPr preferRelativeResize="0"/>
          <p:nvPr/>
        </p:nvPicPr>
        <p:blipFill rotWithShape="1">
          <a:blip r:embed="rId3">
            <a:alphaModFix/>
          </a:blip>
          <a:srcRect b="0" l="0" r="0" t="0"/>
          <a:stretch/>
        </p:blipFill>
        <p:spPr>
          <a:xfrm>
            <a:off x="4226933" y="2169034"/>
            <a:ext cx="7172068" cy="39563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1"/>
          <p:cNvSpPr txBox="1"/>
          <p:nvPr>
            <p:ph type="title"/>
          </p:nvPr>
        </p:nvSpPr>
        <p:spPr>
          <a:xfrm>
            <a:off x="960000" y="593367"/>
            <a:ext cx="10272000" cy="13444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Question: What is the longest travel time recorded?</a:t>
            </a:r>
            <a:endParaRPr/>
          </a:p>
        </p:txBody>
      </p:sp>
      <p:sp>
        <p:nvSpPr>
          <p:cNvPr id="198" name="Google Shape;198;p11"/>
          <p:cNvSpPr txBox="1"/>
          <p:nvPr>
            <p:ph idx="4294967295" type="title"/>
          </p:nvPr>
        </p:nvSpPr>
        <p:spPr>
          <a:xfrm>
            <a:off x="960000" y="4667385"/>
            <a:ext cx="1899741" cy="627341"/>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32 ns*</a:t>
            </a:r>
            <a:endParaRPr/>
          </a:p>
        </p:txBody>
      </p:sp>
      <p:pic>
        <p:nvPicPr>
          <p:cNvPr descr="An example GPR profile" id="199" name="Google Shape;199;p11"/>
          <p:cNvPicPr preferRelativeResize="0"/>
          <p:nvPr/>
        </p:nvPicPr>
        <p:blipFill rotWithShape="1">
          <a:blip r:embed="rId3">
            <a:alphaModFix/>
          </a:blip>
          <a:srcRect b="0" l="0" r="0" t="0"/>
          <a:stretch/>
        </p:blipFill>
        <p:spPr>
          <a:xfrm>
            <a:off x="4226933" y="2169034"/>
            <a:ext cx="7172068" cy="3956333"/>
          </a:xfrm>
          <a:prstGeom prst="rect">
            <a:avLst/>
          </a:prstGeom>
          <a:noFill/>
          <a:ln>
            <a:noFill/>
          </a:ln>
        </p:spPr>
      </p:pic>
      <p:sp>
        <p:nvSpPr>
          <p:cNvPr id="200" name="Google Shape;200;p11"/>
          <p:cNvSpPr txBox="1"/>
          <p:nvPr/>
        </p:nvSpPr>
        <p:spPr>
          <a:xfrm>
            <a:off x="313495" y="1946306"/>
            <a:ext cx="3760488" cy="2794353"/>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Answer: At each position, the y-axis is the two-way travel time.</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 sz="2400">
                <a:solidFill>
                  <a:schemeClr val="dk1"/>
                </a:solidFill>
                <a:latin typeface="Arial"/>
                <a:ea typeface="Arial"/>
                <a:cs typeface="Arial"/>
                <a:sym typeface="Arial"/>
              </a:rPr>
              <a:t>In this example, the receiver recorded reflected signal up to </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Syne"/>
              <a:ea typeface="Syne"/>
              <a:cs typeface="Syne"/>
              <a:sym typeface="Syne"/>
            </a:endParaRPr>
          </a:p>
          <a:p>
            <a:pPr indent="0" lvl="0" marL="0" marR="0" rtl="0" algn="l">
              <a:spcBef>
                <a:spcPts val="0"/>
              </a:spcBef>
              <a:spcAft>
                <a:spcPts val="0"/>
              </a:spcAft>
              <a:buNone/>
            </a:pPr>
            <a:r>
              <a:t/>
            </a:r>
            <a:endParaRPr sz="2400">
              <a:solidFill>
                <a:schemeClr val="dk1"/>
              </a:solidFill>
              <a:latin typeface="Syne"/>
              <a:ea typeface="Syne"/>
              <a:cs typeface="Syne"/>
              <a:sym typeface="Syne"/>
            </a:endParaRPr>
          </a:p>
        </p:txBody>
      </p:sp>
      <p:sp>
        <p:nvSpPr>
          <p:cNvPr descr="A box highlighting time in nanoseconds in the y-axis." id="201" name="Google Shape;201;p11"/>
          <p:cNvSpPr/>
          <p:nvPr/>
        </p:nvSpPr>
        <p:spPr>
          <a:xfrm rot="-5400000">
            <a:off x="3139433" y="3603400"/>
            <a:ext cx="3158000" cy="371200"/>
          </a:xfrm>
          <a:prstGeom prst="rect">
            <a:avLst/>
          </a:prstGeom>
          <a:noFill/>
          <a:ln cap="flat" cmpd="sng" w="28575">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dk1"/>
              </a:solidFill>
              <a:latin typeface="Syne"/>
              <a:ea typeface="Syne"/>
              <a:cs typeface="Syne"/>
              <a:sym typeface="Syne"/>
            </a:endParaRPr>
          </a:p>
        </p:txBody>
      </p:sp>
      <p:cxnSp>
        <p:nvCxnSpPr>
          <p:cNvPr id="202" name="Google Shape;202;p11"/>
          <p:cNvCxnSpPr/>
          <p:nvPr/>
        </p:nvCxnSpPr>
        <p:spPr>
          <a:xfrm>
            <a:off x="2587623" y="4981055"/>
            <a:ext cx="1945210" cy="386945"/>
          </a:xfrm>
          <a:prstGeom prst="straightConnector1">
            <a:avLst/>
          </a:prstGeom>
          <a:noFill/>
          <a:ln cap="flat" cmpd="sng" w="28575">
            <a:solidFill>
              <a:srgbClr val="FF9900"/>
            </a:solidFill>
            <a:prstDash val="solid"/>
            <a:round/>
            <a:headEnd len="med" w="med" type="stealth"/>
            <a:tailEnd len="sm" w="sm" type="none"/>
          </a:ln>
        </p:spPr>
      </p:cxnSp>
      <p:sp>
        <p:nvSpPr>
          <p:cNvPr id="203" name="Google Shape;203;p11"/>
          <p:cNvSpPr txBox="1"/>
          <p:nvPr/>
        </p:nvSpPr>
        <p:spPr>
          <a:xfrm>
            <a:off x="606461" y="5294726"/>
            <a:ext cx="3177485" cy="824543"/>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(nanoseconds after the initial pulse was transmitted)</a:t>
            </a:r>
            <a:endParaRPr sz="1800">
              <a:solidFill>
                <a:schemeClr val="dk1"/>
              </a:solidFill>
              <a:latin typeface="Arial"/>
              <a:ea typeface="Arial"/>
              <a:cs typeface="Arial"/>
              <a:sym typeface="Arial"/>
            </a:endParaRPr>
          </a:p>
        </p:txBody>
      </p:sp>
      <p:sp>
        <p:nvSpPr>
          <p:cNvPr id="204" name="Google Shape;204;p11"/>
          <p:cNvSpPr txBox="1"/>
          <p:nvPr/>
        </p:nvSpPr>
        <p:spPr>
          <a:xfrm rot="-871966">
            <a:off x="4997196" y="3906947"/>
            <a:ext cx="2910731" cy="1113669"/>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1600">
                <a:solidFill>
                  <a:schemeClr val="lt1"/>
                </a:solidFill>
                <a:latin typeface="Arial"/>
                <a:ea typeface="Arial"/>
                <a:cs typeface="Arial"/>
                <a:sym typeface="Arial"/>
              </a:rPr>
              <a:t>*GPR waves travel so fast that we reported them in meters per nanosecond (ns)!</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n example GPR profile." id="209" name="Google Shape;209;p12"/>
          <p:cNvPicPr preferRelativeResize="0"/>
          <p:nvPr/>
        </p:nvPicPr>
        <p:blipFill rotWithShape="1">
          <a:blip r:embed="rId3">
            <a:alphaModFix/>
          </a:blip>
          <a:srcRect b="0" l="0" r="0" t="0"/>
          <a:stretch/>
        </p:blipFill>
        <p:spPr>
          <a:xfrm>
            <a:off x="4226933" y="2169034"/>
            <a:ext cx="7172068" cy="3956333"/>
          </a:xfrm>
          <a:prstGeom prst="rect">
            <a:avLst/>
          </a:prstGeom>
          <a:noFill/>
          <a:ln>
            <a:noFill/>
          </a:ln>
        </p:spPr>
      </p:pic>
      <p:sp>
        <p:nvSpPr>
          <p:cNvPr id="210" name="Google Shape;210;p12"/>
          <p:cNvSpPr txBox="1"/>
          <p:nvPr/>
        </p:nvSpPr>
        <p:spPr>
          <a:xfrm>
            <a:off x="960000" y="593367"/>
            <a:ext cx="10272000" cy="13740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200"/>
              <a:buFont typeface="Arial"/>
              <a:buNone/>
            </a:pPr>
            <a:r>
              <a:rPr b="1" lang="en" sz="3200">
                <a:solidFill>
                  <a:schemeClr val="dk1"/>
                </a:solidFill>
                <a:latin typeface="Arial"/>
                <a:ea typeface="Arial"/>
                <a:cs typeface="Arial"/>
                <a:sym typeface="Arial"/>
              </a:rPr>
              <a:t>Question: What key features do you see?</a:t>
            </a:r>
            <a:endParaRPr b="1" sz="32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3"/>
          <p:cNvSpPr txBox="1"/>
          <p:nvPr>
            <p:ph type="title"/>
          </p:nvPr>
        </p:nvSpPr>
        <p:spPr>
          <a:xfrm>
            <a:off x="960000" y="593367"/>
            <a:ext cx="10272000" cy="1374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Question: What key features do you see?</a:t>
            </a:r>
            <a:endParaRPr/>
          </a:p>
        </p:txBody>
      </p:sp>
      <p:pic>
        <p:nvPicPr>
          <p:cNvPr descr="An example GPR profile." id="216" name="Google Shape;216;p13"/>
          <p:cNvPicPr preferRelativeResize="0"/>
          <p:nvPr/>
        </p:nvPicPr>
        <p:blipFill rotWithShape="1">
          <a:blip r:embed="rId3">
            <a:alphaModFix/>
          </a:blip>
          <a:srcRect b="0" l="0" r="0" t="0"/>
          <a:stretch/>
        </p:blipFill>
        <p:spPr>
          <a:xfrm>
            <a:off x="4226933" y="2169034"/>
            <a:ext cx="7172068" cy="3956333"/>
          </a:xfrm>
          <a:prstGeom prst="rect">
            <a:avLst/>
          </a:prstGeom>
          <a:noFill/>
          <a:ln>
            <a:noFill/>
          </a:ln>
        </p:spPr>
      </p:pic>
      <p:sp>
        <p:nvSpPr>
          <p:cNvPr id="217" name="Google Shape;217;p13"/>
          <p:cNvSpPr txBox="1"/>
          <p:nvPr/>
        </p:nvSpPr>
        <p:spPr>
          <a:xfrm>
            <a:off x="637333" y="1208913"/>
            <a:ext cx="3371100" cy="36531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Answer: The upside-down ‘U’s shown here are </a:t>
            </a:r>
            <a:r>
              <a:rPr b="1" lang="en" sz="2400">
                <a:solidFill>
                  <a:schemeClr val="dk1"/>
                </a:solidFill>
                <a:latin typeface="Arial"/>
                <a:ea typeface="Arial"/>
                <a:cs typeface="Arial"/>
                <a:sym typeface="Arial"/>
              </a:rPr>
              <a:t>hyperbolas</a:t>
            </a:r>
            <a:r>
              <a:rPr lang="en"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 sz="2400">
                <a:solidFill>
                  <a:schemeClr val="dk1"/>
                </a:solidFill>
                <a:latin typeface="Arial"/>
                <a:ea typeface="Arial"/>
                <a:cs typeface="Arial"/>
                <a:sym typeface="Arial"/>
              </a:rPr>
              <a:t>They are indicative of features in the ground that have different properties than the ground itself.</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Syne"/>
              <a:ea typeface="Syne"/>
              <a:cs typeface="Syne"/>
              <a:sym typeface="Syne"/>
            </a:endParaRPr>
          </a:p>
          <a:p>
            <a:pPr indent="0" lvl="0" marL="0" marR="0" rtl="0" algn="l">
              <a:spcBef>
                <a:spcPts val="0"/>
              </a:spcBef>
              <a:spcAft>
                <a:spcPts val="0"/>
              </a:spcAft>
              <a:buNone/>
            </a:pPr>
            <a:r>
              <a:t/>
            </a:r>
            <a:endParaRPr sz="2400">
              <a:solidFill>
                <a:schemeClr val="dk1"/>
              </a:solidFill>
              <a:latin typeface="Syne"/>
              <a:ea typeface="Syne"/>
              <a:cs typeface="Syne"/>
              <a:sym typeface="Syne"/>
            </a:endParaRPr>
          </a:p>
          <a:p>
            <a:pPr indent="0" lvl="0" marL="0" marR="0" rtl="0" algn="l">
              <a:spcBef>
                <a:spcPts val="0"/>
              </a:spcBef>
              <a:spcAft>
                <a:spcPts val="0"/>
              </a:spcAft>
              <a:buNone/>
            </a:pPr>
            <a:r>
              <a:t/>
            </a:r>
            <a:endParaRPr sz="2400">
              <a:solidFill>
                <a:schemeClr val="dk1"/>
              </a:solidFill>
              <a:latin typeface="Syne"/>
              <a:ea typeface="Syne"/>
              <a:cs typeface="Syne"/>
              <a:sym typeface="Syne"/>
            </a:endParaRPr>
          </a:p>
          <a:p>
            <a:pPr indent="0" lvl="0" marL="0" marR="0" rtl="0" algn="l">
              <a:spcBef>
                <a:spcPts val="0"/>
              </a:spcBef>
              <a:spcAft>
                <a:spcPts val="0"/>
              </a:spcAft>
              <a:buNone/>
            </a:pPr>
            <a:r>
              <a:t/>
            </a:r>
            <a:endParaRPr sz="2400">
              <a:solidFill>
                <a:schemeClr val="dk1"/>
              </a:solidFill>
              <a:latin typeface="Syne"/>
              <a:ea typeface="Syne"/>
              <a:cs typeface="Syne"/>
              <a:sym typeface="Syne"/>
            </a:endParaRPr>
          </a:p>
        </p:txBody>
      </p:sp>
      <p:sp>
        <p:nvSpPr>
          <p:cNvPr descr="Circle highlighting a faint hyperbola." id="218" name="Google Shape;218;p13"/>
          <p:cNvSpPr/>
          <p:nvPr/>
        </p:nvSpPr>
        <p:spPr>
          <a:xfrm>
            <a:off x="5706000" y="3363200"/>
            <a:ext cx="1054400" cy="965200"/>
          </a:xfrm>
          <a:prstGeom prst="ellipse">
            <a:avLst/>
          </a:prstGeom>
          <a:noFill/>
          <a:ln cap="flat" cmpd="sng" w="28575">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dk1"/>
              </a:solidFill>
              <a:latin typeface="Syne"/>
              <a:ea typeface="Syne"/>
              <a:cs typeface="Syne"/>
              <a:sym typeface="Syne"/>
            </a:endParaRPr>
          </a:p>
        </p:txBody>
      </p:sp>
      <p:sp>
        <p:nvSpPr>
          <p:cNvPr descr="Oval highlighting two bold hyperbolas." id="219" name="Google Shape;219;p13"/>
          <p:cNvSpPr/>
          <p:nvPr/>
        </p:nvSpPr>
        <p:spPr>
          <a:xfrm>
            <a:off x="7161333" y="3689933"/>
            <a:ext cx="1886000" cy="1113600"/>
          </a:xfrm>
          <a:prstGeom prst="ellipse">
            <a:avLst/>
          </a:prstGeom>
          <a:noFill/>
          <a:ln cap="flat" cmpd="sng" w="28575">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dk1"/>
              </a:solidFill>
              <a:latin typeface="Syne"/>
              <a:ea typeface="Syne"/>
              <a:cs typeface="Syne"/>
              <a:sym typeface="Sy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4"/>
          <p:cNvSpPr txBox="1"/>
          <p:nvPr/>
        </p:nvSpPr>
        <p:spPr>
          <a:xfrm>
            <a:off x="741333" y="286020"/>
            <a:ext cx="8695600" cy="10128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 sz="4267">
                <a:solidFill>
                  <a:schemeClr val="dk1"/>
                </a:solidFill>
                <a:latin typeface="Arial"/>
                <a:ea typeface="Arial"/>
                <a:cs typeface="Arial"/>
                <a:sym typeface="Arial"/>
              </a:rPr>
              <a:t>Causes for GPR to Reflect</a:t>
            </a:r>
            <a:endParaRPr b="1" sz="4267">
              <a:solidFill>
                <a:schemeClr val="dk1"/>
              </a:solidFill>
              <a:latin typeface="Arial"/>
              <a:ea typeface="Arial"/>
              <a:cs typeface="Arial"/>
              <a:sym typeface="Arial"/>
            </a:endParaRPr>
          </a:p>
        </p:txBody>
      </p:sp>
      <p:sp>
        <p:nvSpPr>
          <p:cNvPr id="225" name="Google Shape;225;p14"/>
          <p:cNvSpPr/>
          <p:nvPr/>
        </p:nvSpPr>
        <p:spPr>
          <a:xfrm>
            <a:off x="1696719" y="1747520"/>
            <a:ext cx="8695600" cy="3540147"/>
          </a:xfrm>
          <a:prstGeom prst="rect">
            <a:avLst/>
          </a:prstGeom>
          <a:noFill/>
          <a:ln>
            <a:noFill/>
          </a:ln>
        </p:spPr>
        <p:txBody>
          <a:bodyPr anchorCtr="0" anchor="t" bIns="60000" lIns="120000" spcFirstLastPara="1" rIns="120000" wrap="square" tIns="60000">
            <a:noAutofit/>
          </a:bodyPr>
          <a:lstStyle/>
          <a:p>
            <a:pPr indent="-232827" lvl="0" marL="232827" marR="0" rtl="0" algn="l">
              <a:spcBef>
                <a:spcPts val="0"/>
              </a:spcBef>
              <a:spcAft>
                <a:spcPts val="0"/>
              </a:spcAft>
              <a:buNone/>
            </a:pPr>
            <a:r>
              <a:rPr lang="en" sz="2400">
                <a:solidFill>
                  <a:schemeClr val="dk1"/>
                </a:solidFill>
                <a:latin typeface="Arial"/>
                <a:ea typeface="Arial"/>
                <a:cs typeface="Arial"/>
                <a:sym typeface="Arial"/>
              </a:rPr>
              <a:t>GPR is very similar to ultrasounds in that a signal is transmitted out (emitted) and the equipment records the part of the wave that is reflected. </a:t>
            </a:r>
            <a:endParaRPr sz="2400">
              <a:solidFill>
                <a:schemeClr val="dk1"/>
              </a:solidFill>
              <a:latin typeface="Arial"/>
              <a:ea typeface="Arial"/>
              <a:cs typeface="Arial"/>
              <a:sym typeface="Arial"/>
            </a:endParaRPr>
          </a:p>
          <a:p>
            <a:pPr indent="-232827" lvl="0" marL="232827" marR="0" rtl="0" algn="l">
              <a:spcBef>
                <a:spcPts val="0"/>
              </a:spcBef>
              <a:spcAft>
                <a:spcPts val="0"/>
              </a:spcAft>
              <a:buNone/>
            </a:pPr>
            <a:r>
              <a:t/>
            </a:r>
            <a:endParaRPr sz="2400">
              <a:solidFill>
                <a:schemeClr val="dk1"/>
              </a:solidFill>
              <a:latin typeface="Arial"/>
              <a:ea typeface="Arial"/>
              <a:cs typeface="Arial"/>
              <a:sym typeface="Arial"/>
            </a:endParaRPr>
          </a:p>
          <a:p>
            <a:pPr indent="-232827" lvl="0" marL="232827" marR="0" rtl="0" algn="l">
              <a:spcBef>
                <a:spcPts val="0"/>
              </a:spcBef>
              <a:spcAft>
                <a:spcPts val="0"/>
              </a:spcAft>
              <a:buNone/>
            </a:pPr>
            <a:r>
              <a:rPr lang="en" sz="2400">
                <a:solidFill>
                  <a:schemeClr val="dk1"/>
                </a:solidFill>
                <a:latin typeface="Arial"/>
                <a:ea typeface="Arial"/>
                <a:cs typeface="Arial"/>
                <a:sym typeface="Arial"/>
              </a:rPr>
              <a:t>Reflections occur when the wave encounters a change in the ground’s dielectric permittivity, which also controls the ground’s wave velocity.</a:t>
            </a:r>
            <a:endParaRPr sz="2400">
              <a:solidFill>
                <a:schemeClr val="dk1"/>
              </a:solidFill>
              <a:latin typeface="Arial"/>
              <a:ea typeface="Arial"/>
              <a:cs typeface="Arial"/>
              <a:sym typeface="Arial"/>
            </a:endParaRPr>
          </a:p>
        </p:txBody>
      </p:sp>
      <p:sp>
        <p:nvSpPr>
          <p:cNvPr id="226" name="Google Shape;226;p14"/>
          <p:cNvSpPr/>
          <p:nvPr/>
        </p:nvSpPr>
        <p:spPr>
          <a:xfrm>
            <a:off x="6339268" y="4468260"/>
            <a:ext cx="1748664" cy="1346208"/>
          </a:xfrm>
          <a:custGeom>
            <a:rect b="b" l="l" r="r" t="t"/>
            <a:pathLst>
              <a:path extrusionOk="0" h="12052" w="13834">
                <a:moveTo>
                  <a:pt x="6608" y="6853"/>
                </a:moveTo>
                <a:lnTo>
                  <a:pt x="7576" y="8695"/>
                </a:lnTo>
                <a:lnTo>
                  <a:pt x="5629" y="8695"/>
                </a:lnTo>
                <a:lnTo>
                  <a:pt x="6608" y="6853"/>
                </a:lnTo>
                <a:close/>
                <a:moveTo>
                  <a:pt x="13018" y="9522"/>
                </a:moveTo>
                <a:lnTo>
                  <a:pt x="13018" y="11224"/>
                </a:lnTo>
                <a:lnTo>
                  <a:pt x="781" y="11224"/>
                </a:lnTo>
                <a:lnTo>
                  <a:pt x="781" y="9522"/>
                </a:lnTo>
                <a:close/>
                <a:moveTo>
                  <a:pt x="9708" y="1"/>
                </a:moveTo>
                <a:lnTo>
                  <a:pt x="7576" y="688"/>
                </a:lnTo>
                <a:lnTo>
                  <a:pt x="7820" y="1457"/>
                </a:lnTo>
                <a:lnTo>
                  <a:pt x="8648" y="1213"/>
                </a:lnTo>
                <a:lnTo>
                  <a:pt x="8648" y="1213"/>
                </a:lnTo>
                <a:lnTo>
                  <a:pt x="6608" y="5105"/>
                </a:lnTo>
                <a:lnTo>
                  <a:pt x="4126" y="339"/>
                </a:lnTo>
                <a:lnTo>
                  <a:pt x="3403" y="688"/>
                </a:lnTo>
                <a:lnTo>
                  <a:pt x="6165" y="5979"/>
                </a:lnTo>
                <a:lnTo>
                  <a:pt x="5000" y="8264"/>
                </a:lnTo>
                <a:lnTo>
                  <a:pt x="874" y="339"/>
                </a:lnTo>
                <a:lnTo>
                  <a:pt x="140" y="688"/>
                </a:lnTo>
                <a:lnTo>
                  <a:pt x="4324" y="8695"/>
                </a:lnTo>
                <a:lnTo>
                  <a:pt x="0" y="8695"/>
                </a:lnTo>
                <a:lnTo>
                  <a:pt x="0" y="12051"/>
                </a:lnTo>
                <a:lnTo>
                  <a:pt x="13834" y="12051"/>
                </a:lnTo>
                <a:lnTo>
                  <a:pt x="13834" y="8695"/>
                </a:lnTo>
                <a:lnTo>
                  <a:pt x="8881" y="8695"/>
                </a:lnTo>
                <a:lnTo>
                  <a:pt x="12575" y="1609"/>
                </a:lnTo>
                <a:lnTo>
                  <a:pt x="12820" y="2378"/>
                </a:lnTo>
                <a:lnTo>
                  <a:pt x="13601" y="2145"/>
                </a:lnTo>
                <a:lnTo>
                  <a:pt x="12960" y="1"/>
                </a:lnTo>
                <a:lnTo>
                  <a:pt x="10827" y="688"/>
                </a:lnTo>
                <a:lnTo>
                  <a:pt x="11072" y="1457"/>
                </a:lnTo>
                <a:lnTo>
                  <a:pt x="11853" y="1213"/>
                </a:lnTo>
                <a:lnTo>
                  <a:pt x="11853" y="1213"/>
                </a:lnTo>
                <a:lnTo>
                  <a:pt x="8205" y="8264"/>
                </a:lnTo>
                <a:lnTo>
                  <a:pt x="7040" y="5979"/>
                </a:lnTo>
                <a:lnTo>
                  <a:pt x="9324" y="1609"/>
                </a:lnTo>
                <a:lnTo>
                  <a:pt x="9568" y="2378"/>
                </a:lnTo>
                <a:lnTo>
                  <a:pt x="10338" y="2145"/>
                </a:lnTo>
                <a:lnTo>
                  <a:pt x="9708"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graphicFrame>
        <p:nvGraphicFramePr>
          <p:cNvPr id="231" name="Google Shape;231;p15"/>
          <p:cNvGraphicFramePr/>
          <p:nvPr/>
        </p:nvGraphicFramePr>
        <p:xfrm>
          <a:off x="2054865" y="284540"/>
          <a:ext cx="3000000" cy="3000000"/>
        </p:xfrm>
        <a:graphic>
          <a:graphicData uri="http://schemas.openxmlformats.org/drawingml/2006/table">
            <a:tbl>
              <a:tblPr>
                <a:noFill/>
                <a:tableStyleId>{C6A79A19-E9E2-4932-87A7-D3FEA1DE6DDD}</a:tableStyleId>
              </a:tblPr>
              <a:tblGrid>
                <a:gridCol w="2278325"/>
                <a:gridCol w="5890775"/>
              </a:tblGrid>
              <a:tr h="559275">
                <a:tc>
                  <a:txBody>
                    <a:bodyPr/>
                    <a:lstStyle/>
                    <a:p>
                      <a:pPr indent="0" lvl="0" marL="0" marR="0" rtl="0" algn="l">
                        <a:lnSpc>
                          <a:spcPct val="100000"/>
                        </a:lnSpc>
                        <a:spcBef>
                          <a:spcPts val="0"/>
                        </a:spcBef>
                        <a:spcAft>
                          <a:spcPts val="0"/>
                        </a:spcAft>
                        <a:buClr>
                          <a:srgbClr val="000000"/>
                        </a:buClr>
                        <a:buSzPts val="1700"/>
                        <a:buFont typeface="Arial"/>
                        <a:buNone/>
                      </a:pPr>
                      <a:r>
                        <a:rPr b="1" lang="en" sz="1700" u="none" cap="none" strike="noStrike">
                          <a:solidFill>
                            <a:srgbClr val="000000"/>
                          </a:solidFill>
                          <a:latin typeface="Arial"/>
                          <a:ea typeface="Arial"/>
                          <a:cs typeface="Arial"/>
                          <a:sym typeface="Arial"/>
                        </a:rPr>
                        <a:t>Change in…</a:t>
                      </a:r>
                      <a:endParaRPr sz="1200" u="none" cap="none" strike="noStrike">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solidFill>
                      <a:srgbClr val="C19859"/>
                    </a:solidFill>
                  </a:tcPr>
                </a:tc>
                <a:tc>
                  <a:txBody>
                    <a:bodyPr/>
                    <a:lstStyle/>
                    <a:p>
                      <a:pPr indent="0" lvl="0" marL="0" marR="0" rtl="0" algn="l">
                        <a:lnSpc>
                          <a:spcPct val="100000"/>
                        </a:lnSpc>
                        <a:spcBef>
                          <a:spcPts val="0"/>
                        </a:spcBef>
                        <a:spcAft>
                          <a:spcPts val="0"/>
                        </a:spcAft>
                        <a:buClr>
                          <a:srgbClr val="000000"/>
                        </a:buClr>
                        <a:buSzPts val="1700"/>
                        <a:buFont typeface="Arial"/>
                        <a:buNone/>
                      </a:pPr>
                      <a:r>
                        <a:rPr b="1" lang="en" sz="1700" u="none" cap="none" strike="noStrike">
                          <a:solidFill>
                            <a:srgbClr val="000000"/>
                          </a:solidFill>
                          <a:latin typeface="Arial"/>
                          <a:ea typeface="Arial"/>
                          <a:cs typeface="Arial"/>
                          <a:sym typeface="Arial"/>
                        </a:rPr>
                        <a:t>Examples that cause GPR wave reflection</a:t>
                      </a:r>
                      <a:endParaRPr b="0" sz="1700" u="none" cap="none" strike="noStrike">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solidFill>
                      <a:srgbClr val="C19859"/>
                    </a:solidFill>
                  </a:tcPr>
                </a:tc>
              </a:tr>
              <a:tr h="1259275">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porosity (amount of air-filled space)</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Boundary between:</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loose sand &amp; compacted sand</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sediment/rock &amp; an air-filled cavity</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sediment &amp; hard rock </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r>
              <a:tr h="1125900">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water saturation</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c>
                  <a:txBody>
                    <a:bodyPr/>
                    <a:lstStyle/>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Top of the water table</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Encountering organic material with a higher water content (i.e. tree roots or buried remains)</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r>
              <a:tr h="914425">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composition</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Boundary between:</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sandstone and siltstone</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rock layers or rock bodies</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r>
              <a:tr h="873525">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clay content</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Boundary between:</a:t>
                      </a:r>
                      <a:endParaRPr sz="1200" u="none" cap="none" strike="noStrike">
                        <a:solidFill>
                          <a:schemeClr val="dk1"/>
                        </a:solidFill>
                        <a:latin typeface="Arial"/>
                        <a:ea typeface="Arial"/>
                        <a:cs typeface="Arial"/>
                        <a:sym typeface="Arial"/>
                      </a:endParaRPr>
                    </a:p>
                    <a:p>
                      <a:pPr indent="-254000" lvl="0" marL="285750" marR="0" rtl="0" algn="l">
                        <a:lnSpc>
                          <a:spcPct val="100000"/>
                        </a:lnSpc>
                        <a:spcBef>
                          <a:spcPts val="0"/>
                        </a:spcBef>
                        <a:spcAft>
                          <a:spcPts val="0"/>
                        </a:spcAft>
                        <a:buClr>
                          <a:srgbClr val="FFFFFF"/>
                        </a:buClr>
                        <a:buSzPts val="1300"/>
                        <a:buFont typeface="Arial"/>
                        <a:buChar char="•"/>
                      </a:pPr>
                      <a:r>
                        <a:rPr b="0" lang="en" sz="1700" u="none" cap="none" strike="noStrike">
                          <a:solidFill>
                            <a:schemeClr val="dk1"/>
                          </a:solidFill>
                          <a:latin typeface="Arial"/>
                          <a:ea typeface="Arial"/>
                          <a:cs typeface="Arial"/>
                          <a:sym typeface="Arial"/>
                        </a:rPr>
                        <a:t>sand/silt with little clay and clay-rich sediments</a:t>
                      </a:r>
                      <a:endParaRPr b="0" sz="17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r>
              <a:tr h="873525">
                <a:tc>
                  <a:txBody>
                    <a:bodyPr/>
                    <a:lstStyle/>
                    <a:p>
                      <a:pPr indent="0" lvl="0" marL="0" marR="0" rtl="0" algn="l">
                        <a:lnSpc>
                          <a:spcPct val="100000"/>
                        </a:lnSpc>
                        <a:spcBef>
                          <a:spcPts val="0"/>
                        </a:spcBef>
                        <a:spcAft>
                          <a:spcPts val="0"/>
                        </a:spcAft>
                        <a:buClr>
                          <a:schemeClr val="dk1"/>
                        </a:buClr>
                        <a:buSzPts val="1700"/>
                        <a:buFont typeface="Arial"/>
                        <a:buNone/>
                      </a:pPr>
                      <a:r>
                        <a:rPr b="0" lang="en" sz="1700" u="none" cap="none" strike="noStrike">
                          <a:solidFill>
                            <a:schemeClr val="dk1"/>
                          </a:solidFill>
                          <a:latin typeface="Arial"/>
                          <a:ea typeface="Arial"/>
                          <a:cs typeface="Arial"/>
                          <a:sym typeface="Arial"/>
                        </a:rPr>
                        <a:t>iron content</a:t>
                      </a:r>
                      <a:endParaRPr sz="12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FFFFFF"/>
                        </a:buClr>
                        <a:buSzPts val="1800"/>
                        <a:buFont typeface="Arial"/>
                        <a:buNone/>
                      </a:pPr>
                      <a:r>
                        <a:rPr b="0" lang="en" sz="1700" u="none" cap="none" strike="noStrike">
                          <a:solidFill>
                            <a:schemeClr val="dk1"/>
                          </a:solidFill>
                          <a:latin typeface="Arial"/>
                          <a:ea typeface="Arial"/>
                          <a:cs typeface="Arial"/>
                          <a:sym typeface="Arial"/>
                        </a:rPr>
                        <a:t>Encountering a metallic body (GPR waves do not penetrating metal so all of the energy reflects)</a:t>
                      </a:r>
                      <a:endParaRPr sz="1200" u="none" cap="none" strike="noStrike">
                        <a:solidFill>
                          <a:schemeClr val="dk1"/>
                        </a:solidFill>
                        <a:latin typeface="Arial"/>
                        <a:ea typeface="Arial"/>
                        <a:cs typeface="Arial"/>
                        <a:sym typeface="Arial"/>
                      </a:endParaRPr>
                    </a:p>
                  </a:txBody>
                  <a:tcPr marT="60975" marB="60975" marR="121925" marL="121925" anchor="ctr">
                    <a:lnL cap="flat" cmpd="sng" w="9525">
                      <a:solidFill>
                        <a:srgbClr val="C19859"/>
                      </a:solidFill>
                      <a:prstDash val="solid"/>
                      <a:round/>
                      <a:headEnd len="sm" w="sm" type="none"/>
                      <a:tailEnd len="sm" w="sm" type="none"/>
                    </a:lnL>
                    <a:lnR cap="flat" cmpd="sng" w="9525">
                      <a:solidFill>
                        <a:srgbClr val="C19859"/>
                      </a:solidFill>
                      <a:prstDash val="solid"/>
                      <a:round/>
                      <a:headEnd len="sm" w="sm" type="none"/>
                      <a:tailEnd len="sm" w="sm" type="none"/>
                    </a:lnR>
                    <a:lnT cap="flat" cmpd="sng" w="9525">
                      <a:solidFill>
                        <a:srgbClr val="C19859"/>
                      </a:solidFill>
                      <a:prstDash val="solid"/>
                      <a:round/>
                      <a:headEnd len="sm" w="sm" type="none"/>
                      <a:tailEnd len="sm" w="sm" type="none"/>
                    </a:lnT>
                    <a:lnB cap="flat" cmpd="sng" w="9525">
                      <a:solidFill>
                        <a:srgbClr val="C19859"/>
                      </a:solidFill>
                      <a:prstDash val="solid"/>
                      <a:round/>
                      <a:headEnd len="sm" w="sm" type="none"/>
                      <a:tailEnd len="sm" w="sm" type="none"/>
                    </a:lnB>
                  </a:tcPr>
                </a:tc>
              </a:tr>
            </a:tbl>
          </a:graphicData>
        </a:graphic>
      </p:graphicFrame>
      <p:sp>
        <p:nvSpPr>
          <p:cNvPr id="232" name="Google Shape;232;p15"/>
          <p:cNvSpPr/>
          <p:nvPr/>
        </p:nvSpPr>
        <p:spPr>
          <a:xfrm>
            <a:off x="1389183" y="2473748"/>
            <a:ext cx="461575" cy="461137"/>
          </a:xfrm>
          <a:custGeom>
            <a:rect b="b" l="l" r="r" t="t"/>
            <a:pathLst>
              <a:path extrusionOk="0" h="11272" w="12225">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233" name="Google Shape;233;p15"/>
          <p:cNvGrpSpPr/>
          <p:nvPr/>
        </p:nvGrpSpPr>
        <p:grpSpPr>
          <a:xfrm>
            <a:off x="1359585" y="5224547"/>
            <a:ext cx="461567" cy="461133"/>
            <a:chOff x="3931750" y="3766050"/>
            <a:chExt cx="346175" cy="345850"/>
          </a:xfrm>
        </p:grpSpPr>
        <p:sp>
          <p:nvSpPr>
            <p:cNvPr id="234" name="Google Shape;234;p15"/>
            <p:cNvSpPr/>
            <p:nvPr/>
          </p:nvSpPr>
          <p:spPr>
            <a:xfrm>
              <a:off x="3931750" y="3805950"/>
              <a:ext cx="305950" cy="305950"/>
            </a:xfrm>
            <a:custGeom>
              <a:rect b="b" l="l" r="r" t="t"/>
              <a:pathLst>
                <a:path extrusionOk="0" h="12238" w="12238">
                  <a:moveTo>
                    <a:pt x="5152" y="1166"/>
                  </a:moveTo>
                  <a:lnTo>
                    <a:pt x="6119" y="2087"/>
                  </a:lnTo>
                  <a:lnTo>
                    <a:pt x="5245" y="2914"/>
                  </a:lnTo>
                  <a:lnTo>
                    <a:pt x="4325" y="1994"/>
                  </a:lnTo>
                  <a:lnTo>
                    <a:pt x="5152" y="1166"/>
                  </a:lnTo>
                  <a:close/>
                  <a:moveTo>
                    <a:pt x="10152" y="6166"/>
                  </a:moveTo>
                  <a:lnTo>
                    <a:pt x="11119" y="7087"/>
                  </a:lnTo>
                  <a:lnTo>
                    <a:pt x="10292" y="7914"/>
                  </a:lnTo>
                  <a:lnTo>
                    <a:pt x="9324" y="6993"/>
                  </a:lnTo>
                  <a:lnTo>
                    <a:pt x="10152" y="6166"/>
                  </a:lnTo>
                  <a:close/>
                  <a:moveTo>
                    <a:pt x="3742" y="2576"/>
                  </a:moveTo>
                  <a:lnTo>
                    <a:pt x="4709" y="3497"/>
                  </a:lnTo>
                  <a:lnTo>
                    <a:pt x="3008" y="5199"/>
                  </a:lnTo>
                  <a:cubicBezTo>
                    <a:pt x="2483" y="5735"/>
                    <a:pt x="2192" y="6457"/>
                    <a:pt x="2192" y="7238"/>
                  </a:cubicBezTo>
                  <a:cubicBezTo>
                    <a:pt x="2192" y="8019"/>
                    <a:pt x="2483" y="8695"/>
                    <a:pt x="3008" y="9278"/>
                  </a:cubicBezTo>
                  <a:cubicBezTo>
                    <a:pt x="3544" y="9814"/>
                    <a:pt x="4278" y="10105"/>
                    <a:pt x="5047" y="10105"/>
                  </a:cubicBezTo>
                  <a:cubicBezTo>
                    <a:pt x="5828" y="10105"/>
                    <a:pt x="6504" y="9814"/>
                    <a:pt x="7087" y="9278"/>
                  </a:cubicBezTo>
                  <a:lnTo>
                    <a:pt x="8742" y="7576"/>
                  </a:lnTo>
                  <a:lnTo>
                    <a:pt x="9709" y="8497"/>
                  </a:lnTo>
                  <a:lnTo>
                    <a:pt x="8019" y="10198"/>
                  </a:lnTo>
                  <a:cubicBezTo>
                    <a:pt x="7238" y="10979"/>
                    <a:pt x="6166" y="11410"/>
                    <a:pt x="5047" y="11410"/>
                  </a:cubicBezTo>
                  <a:cubicBezTo>
                    <a:pt x="3940" y="11410"/>
                    <a:pt x="2868" y="10979"/>
                    <a:pt x="2087" y="10198"/>
                  </a:cubicBezTo>
                  <a:cubicBezTo>
                    <a:pt x="1260" y="9417"/>
                    <a:pt x="828" y="8357"/>
                    <a:pt x="828" y="7238"/>
                  </a:cubicBezTo>
                  <a:cubicBezTo>
                    <a:pt x="828" y="6119"/>
                    <a:pt x="1260" y="5047"/>
                    <a:pt x="2087" y="4231"/>
                  </a:cubicBezTo>
                  <a:lnTo>
                    <a:pt x="3742" y="2576"/>
                  </a:lnTo>
                  <a:close/>
                  <a:moveTo>
                    <a:pt x="5152" y="1"/>
                  </a:moveTo>
                  <a:lnTo>
                    <a:pt x="1504" y="3695"/>
                  </a:lnTo>
                  <a:cubicBezTo>
                    <a:pt x="537" y="4616"/>
                    <a:pt x="1" y="5875"/>
                    <a:pt x="1" y="7238"/>
                  </a:cubicBezTo>
                  <a:cubicBezTo>
                    <a:pt x="1" y="8543"/>
                    <a:pt x="537" y="9814"/>
                    <a:pt x="1504" y="10781"/>
                  </a:cubicBezTo>
                  <a:cubicBezTo>
                    <a:pt x="2425" y="11702"/>
                    <a:pt x="3695" y="12238"/>
                    <a:pt x="5047" y="12238"/>
                  </a:cubicBezTo>
                  <a:cubicBezTo>
                    <a:pt x="6364" y="12238"/>
                    <a:pt x="7623" y="11702"/>
                    <a:pt x="8602" y="10781"/>
                  </a:cubicBezTo>
                  <a:lnTo>
                    <a:pt x="12238" y="7087"/>
                  </a:lnTo>
                  <a:lnTo>
                    <a:pt x="10152" y="5000"/>
                  </a:lnTo>
                  <a:lnTo>
                    <a:pt x="6504" y="8695"/>
                  </a:lnTo>
                  <a:cubicBezTo>
                    <a:pt x="6119" y="9079"/>
                    <a:pt x="5583" y="9278"/>
                    <a:pt x="5047" y="9278"/>
                  </a:cubicBezTo>
                  <a:cubicBezTo>
                    <a:pt x="4464" y="9278"/>
                    <a:pt x="3987" y="9079"/>
                    <a:pt x="3590" y="8695"/>
                  </a:cubicBezTo>
                  <a:cubicBezTo>
                    <a:pt x="3206" y="8310"/>
                    <a:pt x="2961" y="7774"/>
                    <a:pt x="2961" y="7238"/>
                  </a:cubicBezTo>
                  <a:cubicBezTo>
                    <a:pt x="2961" y="6655"/>
                    <a:pt x="3206" y="6166"/>
                    <a:pt x="3590" y="5781"/>
                  </a:cubicBezTo>
                  <a:lnTo>
                    <a:pt x="7238" y="2087"/>
                  </a:lnTo>
                  <a:lnTo>
                    <a:pt x="5152"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35" name="Google Shape;235;p15"/>
            <p:cNvSpPr/>
            <p:nvPr/>
          </p:nvSpPr>
          <p:spPr>
            <a:xfrm>
              <a:off x="4078600" y="3766050"/>
              <a:ext cx="46350" cy="46050"/>
            </a:xfrm>
            <a:custGeom>
              <a:rect b="b" l="l" r="r" t="t"/>
              <a:pathLst>
                <a:path extrusionOk="0" h="1842" w="1854">
                  <a:moveTo>
                    <a:pt x="1271" y="0"/>
                  </a:moveTo>
                  <a:lnTo>
                    <a:pt x="1" y="1305"/>
                  </a:lnTo>
                  <a:lnTo>
                    <a:pt x="537" y="1842"/>
                  </a:lnTo>
                  <a:lnTo>
                    <a:pt x="1854" y="583"/>
                  </a:lnTo>
                  <a:lnTo>
                    <a:pt x="127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36" name="Google Shape;236;p15"/>
            <p:cNvSpPr/>
            <p:nvPr/>
          </p:nvSpPr>
          <p:spPr>
            <a:xfrm>
              <a:off x="4106575" y="3795175"/>
              <a:ext cx="46050" cy="46050"/>
            </a:xfrm>
            <a:custGeom>
              <a:rect b="b" l="l" r="r" t="t"/>
              <a:pathLst>
                <a:path extrusionOk="0" h="1842" w="1842">
                  <a:moveTo>
                    <a:pt x="1259" y="1"/>
                  </a:moveTo>
                  <a:lnTo>
                    <a:pt x="0" y="1259"/>
                  </a:lnTo>
                  <a:lnTo>
                    <a:pt x="583" y="1842"/>
                  </a:lnTo>
                  <a:lnTo>
                    <a:pt x="1842" y="583"/>
                  </a:lnTo>
                  <a:lnTo>
                    <a:pt x="1259"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37" name="Google Shape;237;p15"/>
            <p:cNvSpPr/>
            <p:nvPr/>
          </p:nvSpPr>
          <p:spPr>
            <a:xfrm>
              <a:off x="4203600" y="3891025"/>
              <a:ext cx="46350" cy="46075"/>
            </a:xfrm>
            <a:custGeom>
              <a:rect b="b" l="l" r="r" t="t"/>
              <a:pathLst>
                <a:path extrusionOk="0" h="1843" w="1854">
                  <a:moveTo>
                    <a:pt x="1271" y="1"/>
                  </a:moveTo>
                  <a:lnTo>
                    <a:pt x="0" y="1306"/>
                  </a:lnTo>
                  <a:lnTo>
                    <a:pt x="583" y="1842"/>
                  </a:lnTo>
                  <a:lnTo>
                    <a:pt x="1853" y="584"/>
                  </a:lnTo>
                  <a:lnTo>
                    <a:pt x="1271"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38" name="Google Shape;238;p15"/>
            <p:cNvSpPr/>
            <p:nvPr/>
          </p:nvSpPr>
          <p:spPr>
            <a:xfrm>
              <a:off x="4231575" y="3920175"/>
              <a:ext cx="46350" cy="46050"/>
            </a:xfrm>
            <a:custGeom>
              <a:rect b="b" l="l" r="r" t="t"/>
              <a:pathLst>
                <a:path extrusionOk="0" h="1842" w="1854">
                  <a:moveTo>
                    <a:pt x="1270" y="0"/>
                  </a:moveTo>
                  <a:lnTo>
                    <a:pt x="0" y="1259"/>
                  </a:lnTo>
                  <a:lnTo>
                    <a:pt x="583" y="1842"/>
                  </a:lnTo>
                  <a:lnTo>
                    <a:pt x="1853" y="583"/>
                  </a:lnTo>
                  <a:lnTo>
                    <a:pt x="1270"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39" name="Google Shape;239;p15"/>
          <p:cNvGrpSpPr/>
          <p:nvPr/>
        </p:nvGrpSpPr>
        <p:grpSpPr>
          <a:xfrm>
            <a:off x="1366371" y="1296715"/>
            <a:ext cx="453000" cy="463100"/>
            <a:chOff x="3935550" y="3202550"/>
            <a:chExt cx="339750" cy="347325"/>
          </a:xfrm>
        </p:grpSpPr>
        <p:sp>
          <p:nvSpPr>
            <p:cNvPr id="240" name="Google Shape;240;p15"/>
            <p:cNvSpPr/>
            <p:nvPr/>
          </p:nvSpPr>
          <p:spPr>
            <a:xfrm>
              <a:off x="3935550" y="3202550"/>
              <a:ext cx="339750" cy="347325"/>
            </a:xfrm>
            <a:custGeom>
              <a:rect b="b" l="l" r="r" t="t"/>
              <a:pathLst>
                <a:path extrusionOk="0" h="13893" w="13590">
                  <a:moveTo>
                    <a:pt x="6795" y="980"/>
                  </a:moveTo>
                  <a:lnTo>
                    <a:pt x="9557" y="2577"/>
                  </a:lnTo>
                  <a:lnTo>
                    <a:pt x="9557" y="5781"/>
                  </a:lnTo>
                  <a:lnTo>
                    <a:pt x="6795" y="7390"/>
                  </a:lnTo>
                  <a:lnTo>
                    <a:pt x="3975" y="5781"/>
                  </a:lnTo>
                  <a:lnTo>
                    <a:pt x="3975" y="2577"/>
                  </a:lnTo>
                  <a:lnTo>
                    <a:pt x="6795" y="980"/>
                  </a:lnTo>
                  <a:close/>
                  <a:moveTo>
                    <a:pt x="3543" y="6516"/>
                  </a:moveTo>
                  <a:lnTo>
                    <a:pt x="6352" y="8112"/>
                  </a:lnTo>
                  <a:lnTo>
                    <a:pt x="6352" y="11317"/>
                  </a:lnTo>
                  <a:lnTo>
                    <a:pt x="3590" y="12925"/>
                  </a:lnTo>
                  <a:lnTo>
                    <a:pt x="770" y="11317"/>
                  </a:lnTo>
                  <a:lnTo>
                    <a:pt x="770" y="8112"/>
                  </a:lnTo>
                  <a:lnTo>
                    <a:pt x="3543" y="6516"/>
                  </a:lnTo>
                  <a:close/>
                  <a:moveTo>
                    <a:pt x="9953" y="6516"/>
                  </a:moveTo>
                  <a:lnTo>
                    <a:pt x="12762" y="8112"/>
                  </a:lnTo>
                  <a:lnTo>
                    <a:pt x="12762" y="11317"/>
                  </a:lnTo>
                  <a:lnTo>
                    <a:pt x="10000" y="12925"/>
                  </a:lnTo>
                  <a:lnTo>
                    <a:pt x="7179" y="11317"/>
                  </a:lnTo>
                  <a:lnTo>
                    <a:pt x="7179" y="8112"/>
                  </a:lnTo>
                  <a:lnTo>
                    <a:pt x="9953" y="6516"/>
                  </a:lnTo>
                  <a:close/>
                  <a:moveTo>
                    <a:pt x="6795" y="1"/>
                  </a:moveTo>
                  <a:lnTo>
                    <a:pt x="3205" y="2087"/>
                  </a:lnTo>
                  <a:lnTo>
                    <a:pt x="3205" y="5781"/>
                  </a:lnTo>
                  <a:lnTo>
                    <a:pt x="0" y="7623"/>
                  </a:lnTo>
                  <a:lnTo>
                    <a:pt x="0" y="11807"/>
                  </a:lnTo>
                  <a:lnTo>
                    <a:pt x="3590" y="13893"/>
                  </a:lnTo>
                  <a:lnTo>
                    <a:pt x="6795" y="12051"/>
                  </a:lnTo>
                  <a:lnTo>
                    <a:pt x="10000" y="13893"/>
                  </a:lnTo>
                  <a:lnTo>
                    <a:pt x="13589" y="11807"/>
                  </a:lnTo>
                  <a:lnTo>
                    <a:pt x="13589" y="7623"/>
                  </a:lnTo>
                  <a:lnTo>
                    <a:pt x="10384" y="5781"/>
                  </a:lnTo>
                  <a:lnTo>
                    <a:pt x="10384" y="2087"/>
                  </a:lnTo>
                  <a:lnTo>
                    <a:pt x="679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1" name="Google Shape;241;p15"/>
            <p:cNvSpPr/>
            <p:nvPr/>
          </p:nvSpPr>
          <p:spPr>
            <a:xfrm>
              <a:off x="4094325" y="3256175"/>
              <a:ext cx="20725" cy="31475"/>
            </a:xfrm>
            <a:custGeom>
              <a:rect b="b" l="l" r="r" t="t"/>
              <a:pathLst>
                <a:path extrusionOk="0" h="1259" w="829">
                  <a:moveTo>
                    <a:pt x="1" y="0"/>
                  </a:moveTo>
                  <a:lnTo>
                    <a:pt x="1" y="1259"/>
                  </a:lnTo>
                  <a:lnTo>
                    <a:pt x="828" y="1259"/>
                  </a:lnTo>
                  <a:lnTo>
                    <a:pt x="82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2" name="Google Shape;242;p15"/>
            <p:cNvSpPr/>
            <p:nvPr/>
          </p:nvSpPr>
          <p:spPr>
            <a:xfrm>
              <a:off x="4014225" y="3393100"/>
              <a:ext cx="20700" cy="32950"/>
            </a:xfrm>
            <a:custGeom>
              <a:rect b="b" l="l" r="r" t="t"/>
              <a:pathLst>
                <a:path extrusionOk="0" h="1318" w="828">
                  <a:moveTo>
                    <a:pt x="0" y="1"/>
                  </a:moveTo>
                  <a:lnTo>
                    <a:pt x="0" y="1318"/>
                  </a:lnTo>
                  <a:lnTo>
                    <a:pt x="828" y="1318"/>
                  </a:lnTo>
                  <a:lnTo>
                    <a:pt x="828"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3" name="Google Shape;243;p15"/>
            <p:cNvSpPr/>
            <p:nvPr/>
          </p:nvSpPr>
          <p:spPr>
            <a:xfrm>
              <a:off x="4174450" y="3393100"/>
              <a:ext cx="20725" cy="32950"/>
            </a:xfrm>
            <a:custGeom>
              <a:rect b="b" l="l" r="r" t="t"/>
              <a:pathLst>
                <a:path extrusionOk="0" h="1318" w="829">
                  <a:moveTo>
                    <a:pt x="1" y="1"/>
                  </a:moveTo>
                  <a:lnTo>
                    <a:pt x="1" y="1318"/>
                  </a:lnTo>
                  <a:lnTo>
                    <a:pt x="828" y="1318"/>
                  </a:lnTo>
                  <a:lnTo>
                    <a:pt x="828"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nvGrpSpPr>
          <p:cNvPr id="244" name="Google Shape;244;p15"/>
          <p:cNvGrpSpPr/>
          <p:nvPr/>
        </p:nvGrpSpPr>
        <p:grpSpPr>
          <a:xfrm>
            <a:off x="1382618" y="4362747"/>
            <a:ext cx="469133" cy="462067"/>
            <a:chOff x="4666275" y="3765825"/>
            <a:chExt cx="351850" cy="346550"/>
          </a:xfrm>
        </p:grpSpPr>
        <p:sp>
          <p:nvSpPr>
            <p:cNvPr id="245" name="Google Shape;245;p15"/>
            <p:cNvSpPr/>
            <p:nvPr/>
          </p:nvSpPr>
          <p:spPr>
            <a:xfrm>
              <a:off x="4846025" y="3915225"/>
              <a:ext cx="20425" cy="20700"/>
            </a:xfrm>
            <a:custGeom>
              <a:rect b="b" l="l" r="r" t="t"/>
              <a:pathLst>
                <a:path extrusionOk="0" h="828" w="817">
                  <a:moveTo>
                    <a:pt x="1" y="0"/>
                  </a:moveTo>
                  <a:lnTo>
                    <a:pt x="1" y="828"/>
                  </a:lnTo>
                  <a:lnTo>
                    <a:pt x="817" y="828"/>
                  </a:lnTo>
                  <a:lnTo>
                    <a:pt x="817"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46" name="Google Shape;246;p15"/>
            <p:cNvSpPr/>
            <p:nvPr/>
          </p:nvSpPr>
          <p:spPr>
            <a:xfrm>
              <a:off x="4666275" y="3765825"/>
              <a:ext cx="351850" cy="346550"/>
            </a:xfrm>
            <a:custGeom>
              <a:rect b="b" l="l" r="r" t="t"/>
              <a:pathLst>
                <a:path extrusionOk="0" h="13862" w="14074">
                  <a:moveTo>
                    <a:pt x="12435" y="825"/>
                  </a:moveTo>
                  <a:cubicBezTo>
                    <a:pt x="12820" y="825"/>
                    <a:pt x="13158" y="1175"/>
                    <a:pt x="13158" y="1559"/>
                  </a:cubicBezTo>
                  <a:cubicBezTo>
                    <a:pt x="13158" y="1990"/>
                    <a:pt x="12820" y="2340"/>
                    <a:pt x="12435" y="2340"/>
                  </a:cubicBezTo>
                  <a:cubicBezTo>
                    <a:pt x="11992" y="2340"/>
                    <a:pt x="11654" y="1990"/>
                    <a:pt x="11654" y="1559"/>
                  </a:cubicBezTo>
                  <a:cubicBezTo>
                    <a:pt x="11654" y="1175"/>
                    <a:pt x="11992" y="825"/>
                    <a:pt x="12435" y="825"/>
                  </a:cubicBezTo>
                  <a:close/>
                  <a:moveTo>
                    <a:pt x="1702" y="5638"/>
                  </a:moveTo>
                  <a:cubicBezTo>
                    <a:pt x="2133" y="5638"/>
                    <a:pt x="2471" y="5976"/>
                    <a:pt x="2471" y="6361"/>
                  </a:cubicBezTo>
                  <a:cubicBezTo>
                    <a:pt x="2471" y="6804"/>
                    <a:pt x="2133" y="7142"/>
                    <a:pt x="1702" y="7142"/>
                  </a:cubicBezTo>
                  <a:cubicBezTo>
                    <a:pt x="1305" y="7142"/>
                    <a:pt x="968" y="6804"/>
                    <a:pt x="968" y="6361"/>
                  </a:cubicBezTo>
                  <a:cubicBezTo>
                    <a:pt x="968" y="5976"/>
                    <a:pt x="1305" y="5638"/>
                    <a:pt x="1702" y="5638"/>
                  </a:cubicBezTo>
                  <a:close/>
                  <a:moveTo>
                    <a:pt x="7622" y="4566"/>
                  </a:moveTo>
                  <a:cubicBezTo>
                    <a:pt x="8589" y="4566"/>
                    <a:pt x="9417" y="5393"/>
                    <a:pt x="9417" y="6361"/>
                  </a:cubicBezTo>
                  <a:cubicBezTo>
                    <a:pt x="9417" y="7386"/>
                    <a:pt x="8589" y="8214"/>
                    <a:pt x="7622" y="8214"/>
                  </a:cubicBezTo>
                  <a:cubicBezTo>
                    <a:pt x="6608" y="8214"/>
                    <a:pt x="5781" y="7386"/>
                    <a:pt x="5781" y="6361"/>
                  </a:cubicBezTo>
                  <a:cubicBezTo>
                    <a:pt x="5781" y="5393"/>
                    <a:pt x="6608" y="4566"/>
                    <a:pt x="7622" y="4566"/>
                  </a:cubicBezTo>
                  <a:close/>
                  <a:moveTo>
                    <a:pt x="7622" y="11512"/>
                  </a:moveTo>
                  <a:cubicBezTo>
                    <a:pt x="8007" y="11512"/>
                    <a:pt x="8356" y="11850"/>
                    <a:pt x="8356" y="12293"/>
                  </a:cubicBezTo>
                  <a:cubicBezTo>
                    <a:pt x="8356" y="12677"/>
                    <a:pt x="8007" y="13015"/>
                    <a:pt x="7622" y="13015"/>
                  </a:cubicBezTo>
                  <a:cubicBezTo>
                    <a:pt x="7191" y="13015"/>
                    <a:pt x="6841" y="12677"/>
                    <a:pt x="6841" y="12293"/>
                  </a:cubicBezTo>
                  <a:cubicBezTo>
                    <a:pt x="6841" y="11850"/>
                    <a:pt x="7191" y="11512"/>
                    <a:pt x="7622" y="11512"/>
                  </a:cubicBezTo>
                  <a:close/>
                  <a:moveTo>
                    <a:pt x="12410" y="0"/>
                  </a:moveTo>
                  <a:cubicBezTo>
                    <a:pt x="12353" y="0"/>
                    <a:pt x="12296" y="3"/>
                    <a:pt x="12237" y="9"/>
                  </a:cubicBezTo>
                  <a:cubicBezTo>
                    <a:pt x="11503" y="102"/>
                    <a:pt x="10978" y="639"/>
                    <a:pt x="10874" y="1361"/>
                  </a:cubicBezTo>
                  <a:cubicBezTo>
                    <a:pt x="10827" y="1699"/>
                    <a:pt x="10874" y="2049"/>
                    <a:pt x="11072" y="2340"/>
                  </a:cubicBezTo>
                  <a:lnTo>
                    <a:pt x="9172" y="4275"/>
                  </a:lnTo>
                  <a:cubicBezTo>
                    <a:pt x="8741" y="3937"/>
                    <a:pt x="8205" y="3739"/>
                    <a:pt x="7622" y="3739"/>
                  </a:cubicBezTo>
                  <a:cubicBezTo>
                    <a:pt x="6259" y="3739"/>
                    <a:pt x="5198" y="4717"/>
                    <a:pt x="5000" y="5976"/>
                  </a:cubicBezTo>
                  <a:lnTo>
                    <a:pt x="3205" y="5976"/>
                  </a:lnTo>
                  <a:cubicBezTo>
                    <a:pt x="3028" y="5331"/>
                    <a:pt x="2434" y="4835"/>
                    <a:pt x="1720" y="4835"/>
                  </a:cubicBezTo>
                  <a:cubicBezTo>
                    <a:pt x="1634" y="4835"/>
                    <a:pt x="1546" y="4842"/>
                    <a:pt x="1457" y="4857"/>
                  </a:cubicBezTo>
                  <a:cubicBezTo>
                    <a:pt x="781" y="4962"/>
                    <a:pt x="245" y="5487"/>
                    <a:pt x="140" y="6174"/>
                  </a:cubicBezTo>
                  <a:cubicBezTo>
                    <a:pt x="0" y="7142"/>
                    <a:pt x="781" y="7969"/>
                    <a:pt x="1702" y="7969"/>
                  </a:cubicBezTo>
                  <a:cubicBezTo>
                    <a:pt x="2424" y="7969"/>
                    <a:pt x="3054" y="7480"/>
                    <a:pt x="3205" y="6804"/>
                  </a:cubicBezTo>
                  <a:lnTo>
                    <a:pt x="5000" y="6804"/>
                  </a:lnTo>
                  <a:cubicBezTo>
                    <a:pt x="5151" y="7922"/>
                    <a:pt x="6072" y="8843"/>
                    <a:pt x="7191" y="8983"/>
                  </a:cubicBezTo>
                  <a:lnTo>
                    <a:pt x="7191" y="10789"/>
                  </a:lnTo>
                  <a:cubicBezTo>
                    <a:pt x="6457" y="10976"/>
                    <a:pt x="5921" y="11710"/>
                    <a:pt x="6072" y="12537"/>
                  </a:cubicBezTo>
                  <a:cubicBezTo>
                    <a:pt x="6165" y="13213"/>
                    <a:pt x="6701" y="13749"/>
                    <a:pt x="7377" y="13843"/>
                  </a:cubicBezTo>
                  <a:cubicBezTo>
                    <a:pt x="7460" y="13855"/>
                    <a:pt x="7541" y="13862"/>
                    <a:pt x="7621" y="13862"/>
                  </a:cubicBezTo>
                  <a:cubicBezTo>
                    <a:pt x="8488" y="13862"/>
                    <a:pt x="9172" y="13136"/>
                    <a:pt x="9172" y="12293"/>
                  </a:cubicBezTo>
                  <a:cubicBezTo>
                    <a:pt x="9172" y="11559"/>
                    <a:pt x="8694" y="10976"/>
                    <a:pt x="8007" y="10789"/>
                  </a:cubicBezTo>
                  <a:lnTo>
                    <a:pt x="8007" y="8983"/>
                  </a:lnTo>
                  <a:cubicBezTo>
                    <a:pt x="9277" y="8796"/>
                    <a:pt x="10244" y="7724"/>
                    <a:pt x="10244" y="6419"/>
                  </a:cubicBezTo>
                  <a:cubicBezTo>
                    <a:pt x="10244" y="5836"/>
                    <a:pt x="10046" y="5254"/>
                    <a:pt x="9755" y="4811"/>
                  </a:cubicBezTo>
                  <a:lnTo>
                    <a:pt x="11654" y="2923"/>
                  </a:lnTo>
                  <a:cubicBezTo>
                    <a:pt x="11877" y="3065"/>
                    <a:pt x="12127" y="3126"/>
                    <a:pt x="12383" y="3126"/>
                  </a:cubicBezTo>
                  <a:cubicBezTo>
                    <a:pt x="12462" y="3126"/>
                    <a:pt x="12542" y="3120"/>
                    <a:pt x="12622" y="3109"/>
                  </a:cubicBezTo>
                  <a:cubicBezTo>
                    <a:pt x="13356" y="3016"/>
                    <a:pt x="13892" y="2480"/>
                    <a:pt x="13985" y="1757"/>
                  </a:cubicBezTo>
                  <a:cubicBezTo>
                    <a:pt x="14073" y="791"/>
                    <a:pt x="13343" y="0"/>
                    <a:pt x="124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247" name="Google Shape;247;p15"/>
          <p:cNvSpPr/>
          <p:nvPr/>
        </p:nvSpPr>
        <p:spPr>
          <a:xfrm>
            <a:off x="1397392" y="3501251"/>
            <a:ext cx="438633" cy="461567"/>
          </a:xfrm>
          <a:custGeom>
            <a:rect b="b" l="l" r="r" t="t"/>
            <a:pathLst>
              <a:path extrusionOk="0" h="13847" w="13159">
                <a:moveTo>
                  <a:pt x="5152" y="782"/>
                </a:moveTo>
                <a:lnTo>
                  <a:pt x="5152" y="2577"/>
                </a:lnTo>
                <a:lnTo>
                  <a:pt x="3788" y="2577"/>
                </a:lnTo>
                <a:lnTo>
                  <a:pt x="3788" y="782"/>
                </a:lnTo>
                <a:close/>
                <a:moveTo>
                  <a:pt x="9475" y="782"/>
                </a:moveTo>
                <a:lnTo>
                  <a:pt x="9475" y="2577"/>
                </a:lnTo>
                <a:lnTo>
                  <a:pt x="8112" y="2577"/>
                </a:lnTo>
                <a:lnTo>
                  <a:pt x="8112" y="782"/>
                </a:lnTo>
                <a:close/>
                <a:moveTo>
                  <a:pt x="9475" y="3404"/>
                </a:moveTo>
                <a:lnTo>
                  <a:pt x="9475" y="4709"/>
                </a:lnTo>
                <a:lnTo>
                  <a:pt x="8112" y="4709"/>
                </a:lnTo>
                <a:lnTo>
                  <a:pt x="8112" y="3404"/>
                </a:lnTo>
                <a:close/>
                <a:moveTo>
                  <a:pt x="5152" y="3357"/>
                </a:moveTo>
                <a:lnTo>
                  <a:pt x="5152" y="5828"/>
                </a:lnTo>
                <a:lnTo>
                  <a:pt x="3788" y="5828"/>
                </a:lnTo>
                <a:lnTo>
                  <a:pt x="3788" y="3357"/>
                </a:lnTo>
                <a:close/>
                <a:moveTo>
                  <a:pt x="5152" y="6656"/>
                </a:moveTo>
                <a:lnTo>
                  <a:pt x="5152" y="7961"/>
                </a:lnTo>
                <a:cubicBezTo>
                  <a:pt x="5152" y="8357"/>
                  <a:pt x="4814" y="8648"/>
                  <a:pt x="4417" y="8648"/>
                </a:cubicBezTo>
                <a:cubicBezTo>
                  <a:pt x="4079" y="8602"/>
                  <a:pt x="3788" y="8310"/>
                  <a:pt x="3788" y="7961"/>
                </a:cubicBezTo>
                <a:lnTo>
                  <a:pt x="3788" y="6656"/>
                </a:lnTo>
                <a:close/>
                <a:moveTo>
                  <a:pt x="9475" y="5537"/>
                </a:moveTo>
                <a:lnTo>
                  <a:pt x="9475" y="7961"/>
                </a:lnTo>
                <a:cubicBezTo>
                  <a:pt x="9475" y="8332"/>
                  <a:pt x="9178" y="8653"/>
                  <a:pt x="8814" y="8653"/>
                </a:cubicBezTo>
                <a:cubicBezTo>
                  <a:pt x="8790" y="8653"/>
                  <a:pt x="8766" y="8651"/>
                  <a:pt x="8741" y="8648"/>
                </a:cubicBezTo>
                <a:cubicBezTo>
                  <a:pt x="8403" y="8648"/>
                  <a:pt x="8112" y="8357"/>
                  <a:pt x="8112" y="7961"/>
                </a:cubicBezTo>
                <a:lnTo>
                  <a:pt x="8112" y="5537"/>
                </a:lnTo>
                <a:close/>
                <a:moveTo>
                  <a:pt x="11608" y="3404"/>
                </a:moveTo>
                <a:lnTo>
                  <a:pt x="11608" y="10874"/>
                </a:lnTo>
                <a:lnTo>
                  <a:pt x="1609" y="10874"/>
                </a:lnTo>
                <a:lnTo>
                  <a:pt x="1609" y="3404"/>
                </a:lnTo>
                <a:lnTo>
                  <a:pt x="2961" y="3404"/>
                </a:lnTo>
                <a:lnTo>
                  <a:pt x="2961" y="7961"/>
                </a:lnTo>
                <a:cubicBezTo>
                  <a:pt x="2961" y="8763"/>
                  <a:pt x="3651" y="9478"/>
                  <a:pt x="4447" y="9478"/>
                </a:cubicBezTo>
                <a:cubicBezTo>
                  <a:pt x="4472" y="9478"/>
                  <a:pt x="4497" y="9477"/>
                  <a:pt x="4522" y="9476"/>
                </a:cubicBezTo>
                <a:cubicBezTo>
                  <a:pt x="5350" y="9418"/>
                  <a:pt x="5932" y="8788"/>
                  <a:pt x="5932" y="7961"/>
                </a:cubicBezTo>
                <a:lnTo>
                  <a:pt x="5932" y="3404"/>
                </a:lnTo>
                <a:lnTo>
                  <a:pt x="7284" y="3404"/>
                </a:lnTo>
                <a:lnTo>
                  <a:pt x="7284" y="7961"/>
                </a:lnTo>
                <a:cubicBezTo>
                  <a:pt x="7284" y="8763"/>
                  <a:pt x="7975" y="9478"/>
                  <a:pt x="8814" y="9478"/>
                </a:cubicBezTo>
                <a:cubicBezTo>
                  <a:pt x="8840" y="9478"/>
                  <a:pt x="8866" y="9477"/>
                  <a:pt x="8893" y="9476"/>
                </a:cubicBezTo>
                <a:cubicBezTo>
                  <a:pt x="9662" y="9418"/>
                  <a:pt x="10303" y="8788"/>
                  <a:pt x="10303" y="7961"/>
                </a:cubicBezTo>
                <a:lnTo>
                  <a:pt x="10303" y="3404"/>
                </a:lnTo>
                <a:close/>
                <a:moveTo>
                  <a:pt x="11608" y="11655"/>
                </a:moveTo>
                <a:lnTo>
                  <a:pt x="11608" y="13019"/>
                </a:lnTo>
                <a:lnTo>
                  <a:pt x="1609" y="13019"/>
                </a:lnTo>
                <a:lnTo>
                  <a:pt x="1609" y="11655"/>
                </a:lnTo>
                <a:close/>
                <a:moveTo>
                  <a:pt x="2961" y="1"/>
                </a:moveTo>
                <a:lnTo>
                  <a:pt x="2961" y="2577"/>
                </a:lnTo>
                <a:lnTo>
                  <a:pt x="0" y="2577"/>
                </a:lnTo>
                <a:lnTo>
                  <a:pt x="0" y="3357"/>
                </a:lnTo>
                <a:lnTo>
                  <a:pt x="781" y="3357"/>
                </a:lnTo>
                <a:lnTo>
                  <a:pt x="781" y="13846"/>
                </a:lnTo>
                <a:lnTo>
                  <a:pt x="12436" y="13846"/>
                </a:lnTo>
                <a:lnTo>
                  <a:pt x="12436" y="3357"/>
                </a:lnTo>
                <a:lnTo>
                  <a:pt x="13158" y="3357"/>
                </a:lnTo>
                <a:lnTo>
                  <a:pt x="13158" y="2577"/>
                </a:lnTo>
                <a:lnTo>
                  <a:pt x="10303" y="2577"/>
                </a:lnTo>
                <a:lnTo>
                  <a:pt x="10303" y="1"/>
                </a:lnTo>
                <a:lnTo>
                  <a:pt x="7284" y="1"/>
                </a:lnTo>
                <a:lnTo>
                  <a:pt x="7284" y="2577"/>
                </a:lnTo>
                <a:lnTo>
                  <a:pt x="5932" y="2577"/>
                </a:lnTo>
                <a:lnTo>
                  <a:pt x="5932"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6"/>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Porosity</a:t>
            </a:r>
            <a:endParaRPr/>
          </a:p>
        </p:txBody>
      </p:sp>
      <p:pic>
        <p:nvPicPr>
          <p:cNvPr id="253" name="Google Shape;253;p16"/>
          <p:cNvPicPr preferRelativeResize="0"/>
          <p:nvPr/>
        </p:nvPicPr>
        <p:blipFill rotWithShape="1">
          <a:blip r:embed="rId3">
            <a:alphaModFix/>
          </a:blip>
          <a:srcRect b="0" l="0" r="0" t="0"/>
          <a:stretch/>
        </p:blipFill>
        <p:spPr>
          <a:xfrm>
            <a:off x="5932667" y="1333887"/>
            <a:ext cx="6027399" cy="2888500"/>
          </a:xfrm>
          <a:prstGeom prst="rect">
            <a:avLst/>
          </a:prstGeom>
          <a:noFill/>
          <a:ln>
            <a:noFill/>
          </a:ln>
        </p:spPr>
      </p:pic>
      <p:pic>
        <p:nvPicPr>
          <p:cNvPr id="254" name="Google Shape;254;p16"/>
          <p:cNvPicPr preferRelativeResize="0"/>
          <p:nvPr/>
        </p:nvPicPr>
        <p:blipFill rotWithShape="1">
          <a:blip r:embed="rId4">
            <a:alphaModFix/>
          </a:blip>
          <a:srcRect b="0" l="0" r="0" t="0"/>
          <a:stretch/>
        </p:blipFill>
        <p:spPr>
          <a:xfrm>
            <a:off x="318001" y="1500254"/>
            <a:ext cx="5420468" cy="2555735"/>
          </a:xfrm>
          <a:prstGeom prst="rect">
            <a:avLst/>
          </a:prstGeom>
          <a:noFill/>
          <a:ln>
            <a:noFill/>
          </a:ln>
        </p:spPr>
      </p:pic>
      <p:sp>
        <p:nvSpPr>
          <p:cNvPr id="255" name="Google Shape;255;p16"/>
          <p:cNvSpPr txBox="1"/>
          <p:nvPr/>
        </p:nvSpPr>
        <p:spPr>
          <a:xfrm>
            <a:off x="1630800" y="4222387"/>
            <a:ext cx="8930400" cy="1945107"/>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400">
                <a:solidFill>
                  <a:schemeClr val="dk1"/>
                </a:solidFill>
                <a:latin typeface="DM Sans"/>
                <a:ea typeface="DM Sans"/>
                <a:cs typeface="DM Sans"/>
                <a:sym typeface="DM Sans"/>
              </a:rPr>
              <a:t>Boundary between:</a:t>
            </a:r>
            <a:endParaRPr sz="2400">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lang="en" sz="2400">
                <a:solidFill>
                  <a:schemeClr val="dk1"/>
                </a:solidFill>
                <a:latin typeface="DM Sans"/>
                <a:ea typeface="DM Sans"/>
                <a:cs typeface="DM Sans"/>
                <a:sym typeface="DM Sans"/>
              </a:rPr>
              <a:t>•loose sand &amp; compacted sand</a:t>
            </a:r>
            <a:endParaRPr sz="2400">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lang="en" sz="2400">
                <a:solidFill>
                  <a:schemeClr val="dk1"/>
                </a:solidFill>
                <a:latin typeface="DM Sans"/>
                <a:ea typeface="DM Sans"/>
                <a:cs typeface="DM Sans"/>
                <a:sym typeface="DM Sans"/>
              </a:rPr>
              <a:t>•sediment/rock &amp; an air-filled cavity</a:t>
            </a:r>
            <a:endParaRPr sz="2400">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lang="en" sz="2400">
                <a:solidFill>
                  <a:schemeClr val="dk1"/>
                </a:solidFill>
                <a:latin typeface="DM Sans"/>
                <a:ea typeface="DM Sans"/>
                <a:cs typeface="DM Sans"/>
                <a:sym typeface="DM Sans"/>
              </a:rPr>
              <a:t>•sediment &amp; hard rock </a:t>
            </a:r>
            <a:endParaRPr sz="2400">
              <a:solidFill>
                <a:schemeClr val="dk1"/>
              </a:solidFill>
              <a:latin typeface="DM Sans"/>
              <a:ea typeface="DM Sans"/>
              <a:cs typeface="DM Sans"/>
              <a:sym typeface="DM Sans"/>
            </a:endParaRPr>
          </a:p>
        </p:txBody>
      </p:sp>
      <p:grpSp>
        <p:nvGrpSpPr>
          <p:cNvPr id="256" name="Google Shape;256;p16"/>
          <p:cNvGrpSpPr/>
          <p:nvPr/>
        </p:nvGrpSpPr>
        <p:grpSpPr>
          <a:xfrm>
            <a:off x="4707405" y="524129"/>
            <a:ext cx="453000" cy="463100"/>
            <a:chOff x="3935550" y="3202550"/>
            <a:chExt cx="339750" cy="347325"/>
          </a:xfrm>
        </p:grpSpPr>
        <p:sp>
          <p:nvSpPr>
            <p:cNvPr id="257" name="Google Shape;257;p16"/>
            <p:cNvSpPr/>
            <p:nvPr/>
          </p:nvSpPr>
          <p:spPr>
            <a:xfrm>
              <a:off x="3935550" y="3202550"/>
              <a:ext cx="339750" cy="347325"/>
            </a:xfrm>
            <a:custGeom>
              <a:rect b="b" l="l" r="r" t="t"/>
              <a:pathLst>
                <a:path extrusionOk="0" h="13893" w="13590">
                  <a:moveTo>
                    <a:pt x="6795" y="980"/>
                  </a:moveTo>
                  <a:lnTo>
                    <a:pt x="9557" y="2577"/>
                  </a:lnTo>
                  <a:lnTo>
                    <a:pt x="9557" y="5781"/>
                  </a:lnTo>
                  <a:lnTo>
                    <a:pt x="6795" y="7390"/>
                  </a:lnTo>
                  <a:lnTo>
                    <a:pt x="3975" y="5781"/>
                  </a:lnTo>
                  <a:lnTo>
                    <a:pt x="3975" y="2577"/>
                  </a:lnTo>
                  <a:lnTo>
                    <a:pt x="6795" y="980"/>
                  </a:lnTo>
                  <a:close/>
                  <a:moveTo>
                    <a:pt x="3543" y="6516"/>
                  </a:moveTo>
                  <a:lnTo>
                    <a:pt x="6352" y="8112"/>
                  </a:lnTo>
                  <a:lnTo>
                    <a:pt x="6352" y="11317"/>
                  </a:lnTo>
                  <a:lnTo>
                    <a:pt x="3590" y="12925"/>
                  </a:lnTo>
                  <a:lnTo>
                    <a:pt x="770" y="11317"/>
                  </a:lnTo>
                  <a:lnTo>
                    <a:pt x="770" y="8112"/>
                  </a:lnTo>
                  <a:lnTo>
                    <a:pt x="3543" y="6516"/>
                  </a:lnTo>
                  <a:close/>
                  <a:moveTo>
                    <a:pt x="9953" y="6516"/>
                  </a:moveTo>
                  <a:lnTo>
                    <a:pt x="12762" y="8112"/>
                  </a:lnTo>
                  <a:lnTo>
                    <a:pt x="12762" y="11317"/>
                  </a:lnTo>
                  <a:lnTo>
                    <a:pt x="10000" y="12925"/>
                  </a:lnTo>
                  <a:lnTo>
                    <a:pt x="7179" y="11317"/>
                  </a:lnTo>
                  <a:lnTo>
                    <a:pt x="7179" y="8112"/>
                  </a:lnTo>
                  <a:lnTo>
                    <a:pt x="9953" y="6516"/>
                  </a:lnTo>
                  <a:close/>
                  <a:moveTo>
                    <a:pt x="6795" y="1"/>
                  </a:moveTo>
                  <a:lnTo>
                    <a:pt x="3205" y="2087"/>
                  </a:lnTo>
                  <a:lnTo>
                    <a:pt x="3205" y="5781"/>
                  </a:lnTo>
                  <a:lnTo>
                    <a:pt x="0" y="7623"/>
                  </a:lnTo>
                  <a:lnTo>
                    <a:pt x="0" y="11807"/>
                  </a:lnTo>
                  <a:lnTo>
                    <a:pt x="3590" y="13893"/>
                  </a:lnTo>
                  <a:lnTo>
                    <a:pt x="6795" y="12051"/>
                  </a:lnTo>
                  <a:lnTo>
                    <a:pt x="10000" y="13893"/>
                  </a:lnTo>
                  <a:lnTo>
                    <a:pt x="13589" y="11807"/>
                  </a:lnTo>
                  <a:lnTo>
                    <a:pt x="13589" y="7623"/>
                  </a:lnTo>
                  <a:lnTo>
                    <a:pt x="10384" y="5781"/>
                  </a:lnTo>
                  <a:lnTo>
                    <a:pt x="10384" y="2087"/>
                  </a:lnTo>
                  <a:lnTo>
                    <a:pt x="679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58" name="Google Shape;258;p16"/>
            <p:cNvSpPr/>
            <p:nvPr/>
          </p:nvSpPr>
          <p:spPr>
            <a:xfrm>
              <a:off x="4094325" y="3256175"/>
              <a:ext cx="20725" cy="31475"/>
            </a:xfrm>
            <a:custGeom>
              <a:rect b="b" l="l" r="r" t="t"/>
              <a:pathLst>
                <a:path extrusionOk="0" h="1259" w="829">
                  <a:moveTo>
                    <a:pt x="1" y="0"/>
                  </a:moveTo>
                  <a:lnTo>
                    <a:pt x="1" y="1259"/>
                  </a:lnTo>
                  <a:lnTo>
                    <a:pt x="828" y="1259"/>
                  </a:lnTo>
                  <a:lnTo>
                    <a:pt x="82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59" name="Google Shape;259;p16"/>
            <p:cNvSpPr/>
            <p:nvPr/>
          </p:nvSpPr>
          <p:spPr>
            <a:xfrm>
              <a:off x="4014225" y="3393100"/>
              <a:ext cx="20700" cy="32950"/>
            </a:xfrm>
            <a:custGeom>
              <a:rect b="b" l="l" r="r" t="t"/>
              <a:pathLst>
                <a:path extrusionOk="0" h="1318" w="828">
                  <a:moveTo>
                    <a:pt x="0" y="1"/>
                  </a:moveTo>
                  <a:lnTo>
                    <a:pt x="0" y="1318"/>
                  </a:lnTo>
                  <a:lnTo>
                    <a:pt x="828" y="1318"/>
                  </a:lnTo>
                  <a:lnTo>
                    <a:pt x="828"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60" name="Google Shape;260;p16"/>
            <p:cNvSpPr/>
            <p:nvPr/>
          </p:nvSpPr>
          <p:spPr>
            <a:xfrm>
              <a:off x="4174450" y="3393100"/>
              <a:ext cx="20725" cy="32950"/>
            </a:xfrm>
            <a:custGeom>
              <a:rect b="b" l="l" r="r" t="t"/>
              <a:pathLst>
                <a:path extrusionOk="0" h="1318" w="829">
                  <a:moveTo>
                    <a:pt x="1" y="1"/>
                  </a:moveTo>
                  <a:lnTo>
                    <a:pt x="1" y="1318"/>
                  </a:lnTo>
                  <a:lnTo>
                    <a:pt x="828" y="1318"/>
                  </a:lnTo>
                  <a:lnTo>
                    <a:pt x="828"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7"/>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latin typeface="Arial"/>
                <a:ea typeface="Arial"/>
                <a:cs typeface="Arial"/>
                <a:sym typeface="Arial"/>
              </a:rPr>
              <a:t>Water Saturation</a:t>
            </a:r>
            <a:endParaRPr>
              <a:latin typeface="Arial"/>
              <a:ea typeface="Arial"/>
              <a:cs typeface="Arial"/>
              <a:sym typeface="Arial"/>
            </a:endParaRPr>
          </a:p>
        </p:txBody>
      </p:sp>
      <p:pic>
        <p:nvPicPr>
          <p:cNvPr id="266" name="Google Shape;266;p17"/>
          <p:cNvPicPr preferRelativeResize="0"/>
          <p:nvPr/>
        </p:nvPicPr>
        <p:blipFill rotWithShape="1">
          <a:blip r:embed="rId3">
            <a:alphaModFix/>
          </a:blip>
          <a:srcRect b="0" l="0" r="0" t="0"/>
          <a:stretch/>
        </p:blipFill>
        <p:spPr>
          <a:xfrm>
            <a:off x="6012265" y="1460304"/>
            <a:ext cx="4595299" cy="2802333"/>
          </a:xfrm>
          <a:prstGeom prst="rect">
            <a:avLst/>
          </a:prstGeom>
          <a:noFill/>
          <a:ln>
            <a:noFill/>
          </a:ln>
        </p:spPr>
      </p:pic>
      <p:pic>
        <p:nvPicPr>
          <p:cNvPr id="267" name="Google Shape;267;p17"/>
          <p:cNvPicPr preferRelativeResize="0"/>
          <p:nvPr/>
        </p:nvPicPr>
        <p:blipFill rotWithShape="1">
          <a:blip r:embed="rId4">
            <a:alphaModFix/>
          </a:blip>
          <a:srcRect b="0" l="0" r="0" t="0"/>
          <a:stretch/>
        </p:blipFill>
        <p:spPr>
          <a:xfrm>
            <a:off x="1363200" y="1743938"/>
            <a:ext cx="4230632" cy="2518700"/>
          </a:xfrm>
          <a:prstGeom prst="rect">
            <a:avLst/>
          </a:prstGeom>
          <a:noFill/>
          <a:ln>
            <a:noFill/>
          </a:ln>
        </p:spPr>
      </p:pic>
      <p:sp>
        <p:nvSpPr>
          <p:cNvPr id="268" name="Google Shape;268;p17"/>
          <p:cNvSpPr txBox="1"/>
          <p:nvPr/>
        </p:nvSpPr>
        <p:spPr>
          <a:xfrm>
            <a:off x="1363200" y="4459907"/>
            <a:ext cx="9465600" cy="1520376"/>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400">
                <a:solidFill>
                  <a:schemeClr val="dk1"/>
                </a:solidFill>
                <a:latin typeface="Arial"/>
                <a:ea typeface="Arial"/>
                <a:cs typeface="Arial"/>
                <a:sym typeface="Arial"/>
              </a:rPr>
              <a:t>•Top of the water table (sometimes!)</a:t>
            </a:r>
            <a:endParaRPr sz="2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 sz="2400">
                <a:solidFill>
                  <a:schemeClr val="dk1"/>
                </a:solidFill>
                <a:latin typeface="Arial"/>
                <a:ea typeface="Arial"/>
                <a:cs typeface="Arial"/>
                <a:sym typeface="Arial"/>
              </a:rPr>
              <a:t>•Encountering organic material with a higher water content (i.e. tree roots or buried remains)</a:t>
            </a:r>
            <a:endParaRPr sz="2400">
              <a:solidFill>
                <a:schemeClr val="dk1"/>
              </a:solidFill>
              <a:latin typeface="Arial"/>
              <a:ea typeface="Arial"/>
              <a:cs typeface="Arial"/>
              <a:sym typeface="Arial"/>
            </a:endParaRPr>
          </a:p>
        </p:txBody>
      </p:sp>
      <p:sp>
        <p:nvSpPr>
          <p:cNvPr id="269" name="Google Shape;269;p17"/>
          <p:cNvSpPr/>
          <p:nvPr/>
        </p:nvSpPr>
        <p:spPr>
          <a:xfrm>
            <a:off x="3836139" y="526092"/>
            <a:ext cx="461575" cy="461137"/>
          </a:xfrm>
          <a:custGeom>
            <a:rect b="b" l="l" r="r" t="t"/>
            <a:pathLst>
              <a:path extrusionOk="0" h="11272" w="12225">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8"/>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latin typeface="Arial"/>
                <a:ea typeface="Arial"/>
                <a:cs typeface="Arial"/>
                <a:sym typeface="Arial"/>
              </a:rPr>
              <a:t>Composition</a:t>
            </a:r>
            <a:endParaRPr>
              <a:latin typeface="Arial"/>
              <a:ea typeface="Arial"/>
              <a:cs typeface="Arial"/>
              <a:sym typeface="Arial"/>
            </a:endParaRPr>
          </a:p>
        </p:txBody>
      </p:sp>
      <p:sp>
        <p:nvSpPr>
          <p:cNvPr id="275" name="Google Shape;275;p18"/>
          <p:cNvSpPr txBox="1"/>
          <p:nvPr/>
        </p:nvSpPr>
        <p:spPr>
          <a:xfrm>
            <a:off x="8376233" y="2739451"/>
            <a:ext cx="4145600" cy="1756081"/>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Boundary between:</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•sandstone and siltstone</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•rock layers or rock bodies</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DM Sans"/>
              <a:ea typeface="DM Sans"/>
              <a:cs typeface="DM Sans"/>
              <a:sym typeface="DM Sans"/>
            </a:endParaRPr>
          </a:p>
        </p:txBody>
      </p:sp>
      <p:pic>
        <p:nvPicPr>
          <p:cNvPr id="276" name="Google Shape;276;p18"/>
          <p:cNvPicPr preferRelativeResize="0"/>
          <p:nvPr/>
        </p:nvPicPr>
        <p:blipFill rotWithShape="1">
          <a:blip r:embed="rId3">
            <a:alphaModFix/>
          </a:blip>
          <a:srcRect b="0" l="0" r="0" t="0"/>
          <a:stretch/>
        </p:blipFill>
        <p:spPr>
          <a:xfrm>
            <a:off x="482533" y="1429967"/>
            <a:ext cx="7893699" cy="4508968"/>
          </a:xfrm>
          <a:prstGeom prst="rect">
            <a:avLst/>
          </a:prstGeom>
          <a:noFill/>
          <a:ln>
            <a:noFill/>
          </a:ln>
        </p:spPr>
      </p:pic>
      <p:sp>
        <p:nvSpPr>
          <p:cNvPr id="277" name="Google Shape;277;p18"/>
          <p:cNvSpPr/>
          <p:nvPr/>
        </p:nvSpPr>
        <p:spPr>
          <a:xfrm>
            <a:off x="4280692" y="457499"/>
            <a:ext cx="438633" cy="461567"/>
          </a:xfrm>
          <a:custGeom>
            <a:rect b="b" l="l" r="r" t="t"/>
            <a:pathLst>
              <a:path extrusionOk="0" h="13847" w="13159">
                <a:moveTo>
                  <a:pt x="5152" y="782"/>
                </a:moveTo>
                <a:lnTo>
                  <a:pt x="5152" y="2577"/>
                </a:lnTo>
                <a:lnTo>
                  <a:pt x="3788" y="2577"/>
                </a:lnTo>
                <a:lnTo>
                  <a:pt x="3788" y="782"/>
                </a:lnTo>
                <a:close/>
                <a:moveTo>
                  <a:pt x="9475" y="782"/>
                </a:moveTo>
                <a:lnTo>
                  <a:pt x="9475" y="2577"/>
                </a:lnTo>
                <a:lnTo>
                  <a:pt x="8112" y="2577"/>
                </a:lnTo>
                <a:lnTo>
                  <a:pt x="8112" y="782"/>
                </a:lnTo>
                <a:close/>
                <a:moveTo>
                  <a:pt x="9475" y="3404"/>
                </a:moveTo>
                <a:lnTo>
                  <a:pt x="9475" y="4709"/>
                </a:lnTo>
                <a:lnTo>
                  <a:pt x="8112" y="4709"/>
                </a:lnTo>
                <a:lnTo>
                  <a:pt x="8112" y="3404"/>
                </a:lnTo>
                <a:close/>
                <a:moveTo>
                  <a:pt x="5152" y="3357"/>
                </a:moveTo>
                <a:lnTo>
                  <a:pt x="5152" y="5828"/>
                </a:lnTo>
                <a:lnTo>
                  <a:pt x="3788" y="5828"/>
                </a:lnTo>
                <a:lnTo>
                  <a:pt x="3788" y="3357"/>
                </a:lnTo>
                <a:close/>
                <a:moveTo>
                  <a:pt x="5152" y="6656"/>
                </a:moveTo>
                <a:lnTo>
                  <a:pt x="5152" y="7961"/>
                </a:lnTo>
                <a:cubicBezTo>
                  <a:pt x="5152" y="8357"/>
                  <a:pt x="4814" y="8648"/>
                  <a:pt x="4417" y="8648"/>
                </a:cubicBezTo>
                <a:cubicBezTo>
                  <a:pt x="4079" y="8602"/>
                  <a:pt x="3788" y="8310"/>
                  <a:pt x="3788" y="7961"/>
                </a:cubicBezTo>
                <a:lnTo>
                  <a:pt x="3788" y="6656"/>
                </a:lnTo>
                <a:close/>
                <a:moveTo>
                  <a:pt x="9475" y="5537"/>
                </a:moveTo>
                <a:lnTo>
                  <a:pt x="9475" y="7961"/>
                </a:lnTo>
                <a:cubicBezTo>
                  <a:pt x="9475" y="8332"/>
                  <a:pt x="9178" y="8653"/>
                  <a:pt x="8814" y="8653"/>
                </a:cubicBezTo>
                <a:cubicBezTo>
                  <a:pt x="8790" y="8653"/>
                  <a:pt x="8766" y="8651"/>
                  <a:pt x="8741" y="8648"/>
                </a:cubicBezTo>
                <a:cubicBezTo>
                  <a:pt x="8403" y="8648"/>
                  <a:pt x="8112" y="8357"/>
                  <a:pt x="8112" y="7961"/>
                </a:cubicBezTo>
                <a:lnTo>
                  <a:pt x="8112" y="5537"/>
                </a:lnTo>
                <a:close/>
                <a:moveTo>
                  <a:pt x="11608" y="3404"/>
                </a:moveTo>
                <a:lnTo>
                  <a:pt x="11608" y="10874"/>
                </a:lnTo>
                <a:lnTo>
                  <a:pt x="1609" y="10874"/>
                </a:lnTo>
                <a:lnTo>
                  <a:pt x="1609" y="3404"/>
                </a:lnTo>
                <a:lnTo>
                  <a:pt x="2961" y="3404"/>
                </a:lnTo>
                <a:lnTo>
                  <a:pt x="2961" y="7961"/>
                </a:lnTo>
                <a:cubicBezTo>
                  <a:pt x="2961" y="8763"/>
                  <a:pt x="3651" y="9478"/>
                  <a:pt x="4447" y="9478"/>
                </a:cubicBezTo>
                <a:cubicBezTo>
                  <a:pt x="4472" y="9478"/>
                  <a:pt x="4497" y="9477"/>
                  <a:pt x="4522" y="9476"/>
                </a:cubicBezTo>
                <a:cubicBezTo>
                  <a:pt x="5350" y="9418"/>
                  <a:pt x="5932" y="8788"/>
                  <a:pt x="5932" y="7961"/>
                </a:cubicBezTo>
                <a:lnTo>
                  <a:pt x="5932" y="3404"/>
                </a:lnTo>
                <a:lnTo>
                  <a:pt x="7284" y="3404"/>
                </a:lnTo>
                <a:lnTo>
                  <a:pt x="7284" y="7961"/>
                </a:lnTo>
                <a:cubicBezTo>
                  <a:pt x="7284" y="8763"/>
                  <a:pt x="7975" y="9478"/>
                  <a:pt x="8814" y="9478"/>
                </a:cubicBezTo>
                <a:cubicBezTo>
                  <a:pt x="8840" y="9478"/>
                  <a:pt x="8866" y="9477"/>
                  <a:pt x="8893" y="9476"/>
                </a:cubicBezTo>
                <a:cubicBezTo>
                  <a:pt x="9662" y="9418"/>
                  <a:pt x="10303" y="8788"/>
                  <a:pt x="10303" y="7961"/>
                </a:cubicBezTo>
                <a:lnTo>
                  <a:pt x="10303" y="3404"/>
                </a:lnTo>
                <a:close/>
                <a:moveTo>
                  <a:pt x="11608" y="11655"/>
                </a:moveTo>
                <a:lnTo>
                  <a:pt x="11608" y="13019"/>
                </a:lnTo>
                <a:lnTo>
                  <a:pt x="1609" y="13019"/>
                </a:lnTo>
                <a:lnTo>
                  <a:pt x="1609" y="11655"/>
                </a:lnTo>
                <a:close/>
                <a:moveTo>
                  <a:pt x="2961" y="1"/>
                </a:moveTo>
                <a:lnTo>
                  <a:pt x="2961" y="2577"/>
                </a:lnTo>
                <a:lnTo>
                  <a:pt x="0" y="2577"/>
                </a:lnTo>
                <a:lnTo>
                  <a:pt x="0" y="3357"/>
                </a:lnTo>
                <a:lnTo>
                  <a:pt x="781" y="3357"/>
                </a:lnTo>
                <a:lnTo>
                  <a:pt x="781" y="13846"/>
                </a:lnTo>
                <a:lnTo>
                  <a:pt x="12436" y="13846"/>
                </a:lnTo>
                <a:lnTo>
                  <a:pt x="12436" y="3357"/>
                </a:lnTo>
                <a:lnTo>
                  <a:pt x="13158" y="3357"/>
                </a:lnTo>
                <a:lnTo>
                  <a:pt x="13158" y="2577"/>
                </a:lnTo>
                <a:lnTo>
                  <a:pt x="10303" y="2577"/>
                </a:lnTo>
                <a:lnTo>
                  <a:pt x="10303" y="1"/>
                </a:lnTo>
                <a:lnTo>
                  <a:pt x="7284" y="1"/>
                </a:lnTo>
                <a:lnTo>
                  <a:pt x="7284" y="2577"/>
                </a:lnTo>
                <a:lnTo>
                  <a:pt x="5932" y="2577"/>
                </a:lnTo>
                <a:lnTo>
                  <a:pt x="5932"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
          <p:cNvSpPr txBox="1"/>
          <p:nvPr>
            <p:ph type="title"/>
          </p:nvPr>
        </p:nvSpPr>
        <p:spPr>
          <a:xfrm>
            <a:off x="648833" y="349633"/>
            <a:ext cx="8189200" cy="1015704"/>
          </a:xfrm>
          <a:prstGeom prst="rect">
            <a:avLst/>
          </a:prstGeom>
          <a:noFill/>
          <a:ln>
            <a:noFill/>
          </a:ln>
        </p:spPr>
        <p:txBody>
          <a:bodyPr anchorCtr="0" anchor="b" bIns="121900" lIns="365725" spcFirstLastPara="1" rIns="121900" wrap="square" tIns="121900">
            <a:noAutofit/>
          </a:bodyPr>
          <a:lstStyle/>
          <a:p>
            <a:pPr indent="0" lvl="0" marL="0" rtl="0" algn="l">
              <a:lnSpc>
                <a:spcPct val="90000"/>
              </a:lnSpc>
              <a:spcBef>
                <a:spcPts val="0"/>
              </a:spcBef>
              <a:spcAft>
                <a:spcPts val="0"/>
              </a:spcAft>
              <a:buClr>
                <a:schemeClr val="dk1"/>
              </a:buClr>
              <a:buSzPts val="3600"/>
              <a:buFont typeface="Arial"/>
              <a:buNone/>
            </a:pPr>
            <a:r>
              <a:rPr lang="en" sz="5200">
                <a:solidFill>
                  <a:schemeClr val="dk1"/>
                </a:solidFill>
                <a:latin typeface="Arial"/>
                <a:ea typeface="Arial"/>
                <a:cs typeface="Arial"/>
                <a:sym typeface="Arial"/>
              </a:rPr>
              <a:t>Webinar Goals</a:t>
            </a:r>
            <a:endParaRPr sz="5200">
              <a:solidFill>
                <a:schemeClr val="dk1"/>
              </a:solidFill>
              <a:latin typeface="Arial"/>
              <a:ea typeface="Arial"/>
              <a:cs typeface="Arial"/>
              <a:sym typeface="Arial"/>
            </a:endParaRPr>
          </a:p>
        </p:txBody>
      </p:sp>
      <p:sp>
        <p:nvSpPr>
          <p:cNvPr id="123" name="Google Shape;123;p2"/>
          <p:cNvSpPr txBox="1"/>
          <p:nvPr>
            <p:ph idx="1" type="subTitle"/>
          </p:nvPr>
        </p:nvSpPr>
        <p:spPr>
          <a:xfrm>
            <a:off x="648833" y="1243265"/>
            <a:ext cx="6907200" cy="5363200"/>
          </a:xfrm>
          <a:prstGeom prst="rect">
            <a:avLst/>
          </a:prstGeom>
          <a:noFill/>
          <a:ln>
            <a:noFill/>
          </a:ln>
        </p:spPr>
        <p:txBody>
          <a:bodyPr anchorCtr="0" anchor="t" bIns="121900" lIns="365725" spcFirstLastPara="1" rIns="121900" wrap="square" tIns="121900">
            <a:noAutofit/>
          </a:bodyPr>
          <a:lstStyle/>
          <a:p>
            <a:pPr indent="-254000" lvl="0" marL="342900" rtl="0" algn="l">
              <a:lnSpc>
                <a:spcPct val="115000"/>
              </a:lnSpc>
              <a:spcBef>
                <a:spcPts val="0"/>
              </a:spcBef>
              <a:spcAft>
                <a:spcPts val="0"/>
              </a:spcAft>
              <a:buClr>
                <a:schemeClr val="dk1"/>
              </a:buClr>
              <a:buSzPts val="1400"/>
              <a:buFont typeface="Arial"/>
              <a:buNone/>
            </a:pPr>
            <a:r>
              <a:t/>
            </a:r>
            <a:endParaRPr>
              <a:latin typeface="Arial"/>
              <a:ea typeface="Arial"/>
              <a:cs typeface="Arial"/>
              <a:sym typeface="Arial"/>
            </a:endParaRPr>
          </a:p>
          <a:p>
            <a:pPr indent="-342900" lvl="0" marL="342900" rtl="0" algn="l">
              <a:lnSpc>
                <a:spcPct val="115000"/>
              </a:lnSpc>
              <a:spcBef>
                <a:spcPts val="0"/>
              </a:spcBef>
              <a:spcAft>
                <a:spcPts val="0"/>
              </a:spcAft>
              <a:buClr>
                <a:schemeClr val="dk1"/>
              </a:buClr>
              <a:buSzPts val="1400"/>
              <a:buFont typeface="Arial"/>
              <a:buChar char="•"/>
            </a:pPr>
            <a:r>
              <a:rPr lang="en">
                <a:latin typeface="Arial"/>
                <a:ea typeface="Arial"/>
                <a:cs typeface="Arial"/>
                <a:sym typeface="Arial"/>
              </a:rPr>
              <a:t>How GPR works</a:t>
            </a:r>
            <a:endParaRPr/>
          </a:p>
          <a:p>
            <a:pPr indent="-254000" lvl="0" marL="342900" rtl="0" algn="l">
              <a:lnSpc>
                <a:spcPct val="115000"/>
              </a:lnSpc>
              <a:spcBef>
                <a:spcPts val="0"/>
              </a:spcBef>
              <a:spcAft>
                <a:spcPts val="0"/>
              </a:spcAft>
              <a:buClr>
                <a:schemeClr val="dk1"/>
              </a:buClr>
              <a:buSzPts val="1400"/>
              <a:buFont typeface="Arial"/>
              <a:buNone/>
            </a:pPr>
            <a:r>
              <a:t/>
            </a:r>
            <a:endParaRPr>
              <a:latin typeface="Arial"/>
              <a:ea typeface="Arial"/>
              <a:cs typeface="Arial"/>
              <a:sym typeface="Arial"/>
            </a:endParaRPr>
          </a:p>
          <a:p>
            <a:pPr indent="-342900" lvl="0" marL="342900" rtl="0" algn="l">
              <a:lnSpc>
                <a:spcPct val="115000"/>
              </a:lnSpc>
              <a:spcBef>
                <a:spcPts val="0"/>
              </a:spcBef>
              <a:spcAft>
                <a:spcPts val="0"/>
              </a:spcAft>
              <a:buClr>
                <a:schemeClr val="dk1"/>
              </a:buClr>
              <a:buSzPts val="1400"/>
              <a:buFont typeface="Arial"/>
              <a:buChar char="•"/>
            </a:pPr>
            <a:r>
              <a:rPr lang="en">
                <a:latin typeface="Arial"/>
                <a:ea typeface="Arial"/>
                <a:cs typeface="Arial"/>
                <a:sym typeface="Arial"/>
              </a:rPr>
              <a:t>Typical geoscience (and commercial) applications</a:t>
            </a:r>
            <a:endParaRPr/>
          </a:p>
          <a:p>
            <a:pPr indent="-254000" lvl="0" marL="342900" rtl="0" algn="l">
              <a:lnSpc>
                <a:spcPct val="115000"/>
              </a:lnSpc>
              <a:spcBef>
                <a:spcPts val="0"/>
              </a:spcBef>
              <a:spcAft>
                <a:spcPts val="0"/>
              </a:spcAft>
              <a:buClr>
                <a:schemeClr val="dk1"/>
              </a:buClr>
              <a:buSzPts val="1400"/>
              <a:buFont typeface="Arial"/>
              <a:buNone/>
            </a:pPr>
            <a:r>
              <a:t/>
            </a:r>
            <a:endParaRPr>
              <a:latin typeface="Arial"/>
              <a:ea typeface="Arial"/>
              <a:cs typeface="Arial"/>
              <a:sym typeface="Arial"/>
            </a:endParaRPr>
          </a:p>
          <a:p>
            <a:pPr indent="-342900" lvl="0" marL="342900" rtl="0" algn="l">
              <a:lnSpc>
                <a:spcPct val="115000"/>
              </a:lnSpc>
              <a:spcBef>
                <a:spcPts val="0"/>
              </a:spcBef>
              <a:spcAft>
                <a:spcPts val="0"/>
              </a:spcAft>
              <a:buClr>
                <a:schemeClr val="dk1"/>
              </a:buClr>
              <a:buSzPts val="1400"/>
              <a:buFont typeface="Arial"/>
              <a:buChar char="•"/>
            </a:pPr>
            <a:r>
              <a:rPr lang="en">
                <a:latin typeface="Arial"/>
                <a:ea typeface="Arial"/>
                <a:cs typeface="Arial"/>
                <a:sym typeface="Arial"/>
              </a:rPr>
              <a:t>Survey design considerations</a:t>
            </a:r>
            <a:endParaRPr>
              <a:latin typeface="Arial"/>
              <a:ea typeface="Arial"/>
              <a:cs typeface="Arial"/>
              <a:sym typeface="Arial"/>
            </a:endParaRPr>
          </a:p>
          <a:p>
            <a:pPr indent="-254000" lvl="0" marL="342900" rtl="0" algn="l">
              <a:lnSpc>
                <a:spcPct val="90000"/>
              </a:lnSpc>
              <a:spcBef>
                <a:spcPts val="0"/>
              </a:spcBef>
              <a:spcAft>
                <a:spcPts val="0"/>
              </a:spcAft>
              <a:buClr>
                <a:schemeClr val="dk1"/>
              </a:buClr>
              <a:buSzPts val="1400"/>
              <a:buFont typeface="Arial"/>
              <a:buNone/>
            </a:pPr>
            <a:r>
              <a:t/>
            </a:r>
            <a:endParaRPr/>
          </a:p>
        </p:txBody>
      </p:sp>
      <p:pic>
        <p:nvPicPr>
          <p:cNvPr descr="Student pushing GPR cart around a sinkhole collapse in Land O Lakes, FL." id="124" name="Google Shape;124;p2"/>
          <p:cNvPicPr preferRelativeResize="0"/>
          <p:nvPr/>
        </p:nvPicPr>
        <p:blipFill rotWithShape="1">
          <a:blip r:embed="rId3">
            <a:alphaModFix/>
          </a:blip>
          <a:srcRect b="0" l="0" r="0" t="0"/>
          <a:stretch/>
        </p:blipFill>
        <p:spPr>
          <a:xfrm>
            <a:off x="7728302" y="1524184"/>
            <a:ext cx="3814865" cy="38096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9"/>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latin typeface="Arial"/>
                <a:ea typeface="Arial"/>
                <a:cs typeface="Arial"/>
                <a:sym typeface="Arial"/>
              </a:rPr>
              <a:t>Also Composition</a:t>
            </a:r>
            <a:endParaRPr>
              <a:latin typeface="Arial"/>
              <a:ea typeface="Arial"/>
              <a:cs typeface="Arial"/>
              <a:sym typeface="Arial"/>
            </a:endParaRPr>
          </a:p>
        </p:txBody>
      </p:sp>
      <p:sp>
        <p:nvSpPr>
          <p:cNvPr id="283" name="Google Shape;283;p19"/>
          <p:cNvSpPr txBox="1"/>
          <p:nvPr/>
        </p:nvSpPr>
        <p:spPr>
          <a:xfrm>
            <a:off x="960000" y="1560151"/>
            <a:ext cx="4145600" cy="1378607"/>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GPR can detect subsurface faults!</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DM Sans"/>
              <a:ea typeface="DM Sans"/>
              <a:cs typeface="DM Sans"/>
              <a:sym typeface="DM Sans"/>
            </a:endParaRPr>
          </a:p>
        </p:txBody>
      </p:sp>
      <p:pic>
        <p:nvPicPr>
          <p:cNvPr id="284" name="Google Shape;284;p19"/>
          <p:cNvPicPr preferRelativeResize="0"/>
          <p:nvPr/>
        </p:nvPicPr>
        <p:blipFill rotWithShape="1">
          <a:blip r:embed="rId3">
            <a:alphaModFix/>
          </a:blip>
          <a:srcRect b="0" l="0" r="0" t="0"/>
          <a:stretch/>
        </p:blipFill>
        <p:spPr>
          <a:xfrm>
            <a:off x="5780234" y="1133447"/>
            <a:ext cx="5745133" cy="4900268"/>
          </a:xfrm>
          <a:prstGeom prst="rect">
            <a:avLst/>
          </a:prstGeom>
          <a:noFill/>
          <a:ln>
            <a:noFill/>
          </a:ln>
        </p:spPr>
      </p:pic>
      <p:sp>
        <p:nvSpPr>
          <p:cNvPr id="285" name="Google Shape;285;p19"/>
          <p:cNvSpPr/>
          <p:nvPr/>
        </p:nvSpPr>
        <p:spPr>
          <a:xfrm>
            <a:off x="3767346" y="445393"/>
            <a:ext cx="438633" cy="461567"/>
          </a:xfrm>
          <a:custGeom>
            <a:rect b="b" l="l" r="r" t="t"/>
            <a:pathLst>
              <a:path extrusionOk="0" h="13847" w="13159">
                <a:moveTo>
                  <a:pt x="5152" y="782"/>
                </a:moveTo>
                <a:lnTo>
                  <a:pt x="5152" y="2577"/>
                </a:lnTo>
                <a:lnTo>
                  <a:pt x="3788" y="2577"/>
                </a:lnTo>
                <a:lnTo>
                  <a:pt x="3788" y="782"/>
                </a:lnTo>
                <a:close/>
                <a:moveTo>
                  <a:pt x="9475" y="782"/>
                </a:moveTo>
                <a:lnTo>
                  <a:pt x="9475" y="2577"/>
                </a:lnTo>
                <a:lnTo>
                  <a:pt x="8112" y="2577"/>
                </a:lnTo>
                <a:lnTo>
                  <a:pt x="8112" y="782"/>
                </a:lnTo>
                <a:close/>
                <a:moveTo>
                  <a:pt x="9475" y="3404"/>
                </a:moveTo>
                <a:lnTo>
                  <a:pt x="9475" y="4709"/>
                </a:lnTo>
                <a:lnTo>
                  <a:pt x="8112" y="4709"/>
                </a:lnTo>
                <a:lnTo>
                  <a:pt x="8112" y="3404"/>
                </a:lnTo>
                <a:close/>
                <a:moveTo>
                  <a:pt x="5152" y="3357"/>
                </a:moveTo>
                <a:lnTo>
                  <a:pt x="5152" y="5828"/>
                </a:lnTo>
                <a:lnTo>
                  <a:pt x="3788" y="5828"/>
                </a:lnTo>
                <a:lnTo>
                  <a:pt x="3788" y="3357"/>
                </a:lnTo>
                <a:close/>
                <a:moveTo>
                  <a:pt x="5152" y="6656"/>
                </a:moveTo>
                <a:lnTo>
                  <a:pt x="5152" y="7961"/>
                </a:lnTo>
                <a:cubicBezTo>
                  <a:pt x="5152" y="8357"/>
                  <a:pt x="4814" y="8648"/>
                  <a:pt x="4417" y="8648"/>
                </a:cubicBezTo>
                <a:cubicBezTo>
                  <a:pt x="4079" y="8602"/>
                  <a:pt x="3788" y="8310"/>
                  <a:pt x="3788" y="7961"/>
                </a:cubicBezTo>
                <a:lnTo>
                  <a:pt x="3788" y="6656"/>
                </a:lnTo>
                <a:close/>
                <a:moveTo>
                  <a:pt x="9475" y="5537"/>
                </a:moveTo>
                <a:lnTo>
                  <a:pt x="9475" y="7961"/>
                </a:lnTo>
                <a:cubicBezTo>
                  <a:pt x="9475" y="8332"/>
                  <a:pt x="9178" y="8653"/>
                  <a:pt x="8814" y="8653"/>
                </a:cubicBezTo>
                <a:cubicBezTo>
                  <a:pt x="8790" y="8653"/>
                  <a:pt x="8766" y="8651"/>
                  <a:pt x="8741" y="8648"/>
                </a:cubicBezTo>
                <a:cubicBezTo>
                  <a:pt x="8403" y="8648"/>
                  <a:pt x="8112" y="8357"/>
                  <a:pt x="8112" y="7961"/>
                </a:cubicBezTo>
                <a:lnTo>
                  <a:pt x="8112" y="5537"/>
                </a:lnTo>
                <a:close/>
                <a:moveTo>
                  <a:pt x="11608" y="3404"/>
                </a:moveTo>
                <a:lnTo>
                  <a:pt x="11608" y="10874"/>
                </a:lnTo>
                <a:lnTo>
                  <a:pt x="1609" y="10874"/>
                </a:lnTo>
                <a:lnTo>
                  <a:pt x="1609" y="3404"/>
                </a:lnTo>
                <a:lnTo>
                  <a:pt x="2961" y="3404"/>
                </a:lnTo>
                <a:lnTo>
                  <a:pt x="2961" y="7961"/>
                </a:lnTo>
                <a:cubicBezTo>
                  <a:pt x="2961" y="8763"/>
                  <a:pt x="3651" y="9478"/>
                  <a:pt x="4447" y="9478"/>
                </a:cubicBezTo>
                <a:cubicBezTo>
                  <a:pt x="4472" y="9478"/>
                  <a:pt x="4497" y="9477"/>
                  <a:pt x="4522" y="9476"/>
                </a:cubicBezTo>
                <a:cubicBezTo>
                  <a:pt x="5350" y="9418"/>
                  <a:pt x="5932" y="8788"/>
                  <a:pt x="5932" y="7961"/>
                </a:cubicBezTo>
                <a:lnTo>
                  <a:pt x="5932" y="3404"/>
                </a:lnTo>
                <a:lnTo>
                  <a:pt x="7284" y="3404"/>
                </a:lnTo>
                <a:lnTo>
                  <a:pt x="7284" y="7961"/>
                </a:lnTo>
                <a:cubicBezTo>
                  <a:pt x="7284" y="8763"/>
                  <a:pt x="7975" y="9478"/>
                  <a:pt x="8814" y="9478"/>
                </a:cubicBezTo>
                <a:cubicBezTo>
                  <a:pt x="8840" y="9478"/>
                  <a:pt x="8866" y="9477"/>
                  <a:pt x="8893" y="9476"/>
                </a:cubicBezTo>
                <a:cubicBezTo>
                  <a:pt x="9662" y="9418"/>
                  <a:pt x="10303" y="8788"/>
                  <a:pt x="10303" y="7961"/>
                </a:cubicBezTo>
                <a:lnTo>
                  <a:pt x="10303" y="3404"/>
                </a:lnTo>
                <a:close/>
                <a:moveTo>
                  <a:pt x="11608" y="11655"/>
                </a:moveTo>
                <a:lnTo>
                  <a:pt x="11608" y="13019"/>
                </a:lnTo>
                <a:lnTo>
                  <a:pt x="1609" y="13019"/>
                </a:lnTo>
                <a:lnTo>
                  <a:pt x="1609" y="11655"/>
                </a:lnTo>
                <a:close/>
                <a:moveTo>
                  <a:pt x="2961" y="1"/>
                </a:moveTo>
                <a:lnTo>
                  <a:pt x="2961" y="2577"/>
                </a:lnTo>
                <a:lnTo>
                  <a:pt x="0" y="2577"/>
                </a:lnTo>
                <a:lnTo>
                  <a:pt x="0" y="3357"/>
                </a:lnTo>
                <a:lnTo>
                  <a:pt x="781" y="3357"/>
                </a:lnTo>
                <a:lnTo>
                  <a:pt x="781" y="13846"/>
                </a:lnTo>
                <a:lnTo>
                  <a:pt x="12436" y="13846"/>
                </a:lnTo>
                <a:lnTo>
                  <a:pt x="12436" y="3357"/>
                </a:lnTo>
                <a:lnTo>
                  <a:pt x="13158" y="3357"/>
                </a:lnTo>
                <a:lnTo>
                  <a:pt x="13158" y="2577"/>
                </a:lnTo>
                <a:lnTo>
                  <a:pt x="10303" y="2577"/>
                </a:lnTo>
                <a:lnTo>
                  <a:pt x="10303" y="1"/>
                </a:lnTo>
                <a:lnTo>
                  <a:pt x="7284" y="1"/>
                </a:lnTo>
                <a:lnTo>
                  <a:pt x="7284" y="2577"/>
                </a:lnTo>
                <a:lnTo>
                  <a:pt x="5932" y="2577"/>
                </a:lnTo>
                <a:lnTo>
                  <a:pt x="5932"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0"/>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latin typeface="Arial"/>
                <a:ea typeface="Arial"/>
                <a:cs typeface="Arial"/>
                <a:sym typeface="Arial"/>
              </a:rPr>
              <a:t>Clay Content</a:t>
            </a:r>
            <a:endParaRPr>
              <a:latin typeface="Arial"/>
              <a:ea typeface="Arial"/>
              <a:cs typeface="Arial"/>
              <a:sym typeface="Arial"/>
            </a:endParaRPr>
          </a:p>
        </p:txBody>
      </p:sp>
      <p:sp>
        <p:nvSpPr>
          <p:cNvPr id="291" name="Google Shape;291;p20"/>
          <p:cNvSpPr txBox="1"/>
          <p:nvPr/>
        </p:nvSpPr>
        <p:spPr>
          <a:xfrm>
            <a:off x="342184" y="1346751"/>
            <a:ext cx="4035200" cy="2511032"/>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Boundary between:</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sand/silt with little clay and clay-rich sediments</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p:txBody>
      </p:sp>
      <p:pic>
        <p:nvPicPr>
          <p:cNvPr id="292" name="Google Shape;292;p20"/>
          <p:cNvPicPr preferRelativeResize="0"/>
          <p:nvPr/>
        </p:nvPicPr>
        <p:blipFill rotWithShape="1">
          <a:blip r:embed="rId3">
            <a:alphaModFix/>
          </a:blip>
          <a:srcRect b="0" l="0" r="0" t="0"/>
          <a:stretch/>
        </p:blipFill>
        <p:spPr>
          <a:xfrm>
            <a:off x="5886867" y="593368"/>
            <a:ext cx="5573991" cy="2979833"/>
          </a:xfrm>
          <a:prstGeom prst="rect">
            <a:avLst/>
          </a:prstGeom>
          <a:noFill/>
          <a:ln>
            <a:noFill/>
          </a:ln>
        </p:spPr>
      </p:pic>
      <p:pic>
        <p:nvPicPr>
          <p:cNvPr id="293" name="Google Shape;293;p20"/>
          <p:cNvPicPr preferRelativeResize="0"/>
          <p:nvPr/>
        </p:nvPicPr>
        <p:blipFill rotWithShape="1">
          <a:blip r:embed="rId4">
            <a:alphaModFix/>
          </a:blip>
          <a:srcRect b="0" l="0" r="0" t="0"/>
          <a:stretch/>
        </p:blipFill>
        <p:spPr>
          <a:xfrm>
            <a:off x="4135101" y="3684001"/>
            <a:ext cx="8123567" cy="2553167"/>
          </a:xfrm>
          <a:prstGeom prst="rect">
            <a:avLst/>
          </a:prstGeom>
          <a:noFill/>
          <a:ln>
            <a:noFill/>
          </a:ln>
        </p:spPr>
      </p:pic>
      <p:sp>
        <p:nvSpPr>
          <p:cNvPr id="294" name="Google Shape;294;p20"/>
          <p:cNvSpPr txBox="1"/>
          <p:nvPr/>
        </p:nvSpPr>
        <p:spPr>
          <a:xfrm>
            <a:off x="342184" y="2917744"/>
            <a:ext cx="4035200" cy="4351728"/>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400">
                <a:solidFill>
                  <a:schemeClr val="dk1"/>
                </a:solidFill>
                <a:latin typeface="Arial"/>
                <a:ea typeface="Arial"/>
                <a:cs typeface="Arial"/>
                <a:sym typeface="Arial"/>
              </a:rPr>
              <a:t>We can’t tell just from the GPR data what the layer is made of.</a:t>
            </a:r>
            <a:endParaRPr sz="2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 sz="2400">
                <a:solidFill>
                  <a:schemeClr val="dk1"/>
                </a:solidFill>
                <a:latin typeface="Arial"/>
                <a:ea typeface="Arial"/>
                <a:cs typeface="Arial"/>
                <a:sym typeface="Arial"/>
              </a:rPr>
              <a:t>To confirm that it is clay, we’d have to dig or have other information.</a:t>
            </a:r>
            <a:endParaRPr sz="2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p:txBody>
      </p:sp>
      <p:grpSp>
        <p:nvGrpSpPr>
          <p:cNvPr id="295" name="Google Shape;295;p20"/>
          <p:cNvGrpSpPr/>
          <p:nvPr/>
        </p:nvGrpSpPr>
        <p:grpSpPr>
          <a:xfrm>
            <a:off x="349900" y="445143"/>
            <a:ext cx="469133" cy="462067"/>
            <a:chOff x="4666275" y="3765825"/>
            <a:chExt cx="351850" cy="346550"/>
          </a:xfrm>
        </p:grpSpPr>
        <p:sp>
          <p:nvSpPr>
            <p:cNvPr id="296" name="Google Shape;296;p20"/>
            <p:cNvSpPr/>
            <p:nvPr/>
          </p:nvSpPr>
          <p:spPr>
            <a:xfrm>
              <a:off x="4846025" y="3915225"/>
              <a:ext cx="20425" cy="20700"/>
            </a:xfrm>
            <a:custGeom>
              <a:rect b="b" l="l" r="r" t="t"/>
              <a:pathLst>
                <a:path extrusionOk="0" h="828" w="817">
                  <a:moveTo>
                    <a:pt x="1" y="0"/>
                  </a:moveTo>
                  <a:lnTo>
                    <a:pt x="1" y="828"/>
                  </a:lnTo>
                  <a:lnTo>
                    <a:pt x="817" y="828"/>
                  </a:lnTo>
                  <a:lnTo>
                    <a:pt x="817"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97" name="Google Shape;297;p20"/>
            <p:cNvSpPr/>
            <p:nvPr/>
          </p:nvSpPr>
          <p:spPr>
            <a:xfrm>
              <a:off x="4666275" y="3765825"/>
              <a:ext cx="351850" cy="346550"/>
            </a:xfrm>
            <a:custGeom>
              <a:rect b="b" l="l" r="r" t="t"/>
              <a:pathLst>
                <a:path extrusionOk="0" h="13862" w="14074">
                  <a:moveTo>
                    <a:pt x="12435" y="825"/>
                  </a:moveTo>
                  <a:cubicBezTo>
                    <a:pt x="12820" y="825"/>
                    <a:pt x="13158" y="1175"/>
                    <a:pt x="13158" y="1559"/>
                  </a:cubicBezTo>
                  <a:cubicBezTo>
                    <a:pt x="13158" y="1990"/>
                    <a:pt x="12820" y="2340"/>
                    <a:pt x="12435" y="2340"/>
                  </a:cubicBezTo>
                  <a:cubicBezTo>
                    <a:pt x="11992" y="2340"/>
                    <a:pt x="11654" y="1990"/>
                    <a:pt x="11654" y="1559"/>
                  </a:cubicBezTo>
                  <a:cubicBezTo>
                    <a:pt x="11654" y="1175"/>
                    <a:pt x="11992" y="825"/>
                    <a:pt x="12435" y="825"/>
                  </a:cubicBezTo>
                  <a:close/>
                  <a:moveTo>
                    <a:pt x="1702" y="5638"/>
                  </a:moveTo>
                  <a:cubicBezTo>
                    <a:pt x="2133" y="5638"/>
                    <a:pt x="2471" y="5976"/>
                    <a:pt x="2471" y="6361"/>
                  </a:cubicBezTo>
                  <a:cubicBezTo>
                    <a:pt x="2471" y="6804"/>
                    <a:pt x="2133" y="7142"/>
                    <a:pt x="1702" y="7142"/>
                  </a:cubicBezTo>
                  <a:cubicBezTo>
                    <a:pt x="1305" y="7142"/>
                    <a:pt x="968" y="6804"/>
                    <a:pt x="968" y="6361"/>
                  </a:cubicBezTo>
                  <a:cubicBezTo>
                    <a:pt x="968" y="5976"/>
                    <a:pt x="1305" y="5638"/>
                    <a:pt x="1702" y="5638"/>
                  </a:cubicBezTo>
                  <a:close/>
                  <a:moveTo>
                    <a:pt x="7622" y="4566"/>
                  </a:moveTo>
                  <a:cubicBezTo>
                    <a:pt x="8589" y="4566"/>
                    <a:pt x="9417" y="5393"/>
                    <a:pt x="9417" y="6361"/>
                  </a:cubicBezTo>
                  <a:cubicBezTo>
                    <a:pt x="9417" y="7386"/>
                    <a:pt x="8589" y="8214"/>
                    <a:pt x="7622" y="8214"/>
                  </a:cubicBezTo>
                  <a:cubicBezTo>
                    <a:pt x="6608" y="8214"/>
                    <a:pt x="5781" y="7386"/>
                    <a:pt x="5781" y="6361"/>
                  </a:cubicBezTo>
                  <a:cubicBezTo>
                    <a:pt x="5781" y="5393"/>
                    <a:pt x="6608" y="4566"/>
                    <a:pt x="7622" y="4566"/>
                  </a:cubicBezTo>
                  <a:close/>
                  <a:moveTo>
                    <a:pt x="7622" y="11512"/>
                  </a:moveTo>
                  <a:cubicBezTo>
                    <a:pt x="8007" y="11512"/>
                    <a:pt x="8356" y="11850"/>
                    <a:pt x="8356" y="12293"/>
                  </a:cubicBezTo>
                  <a:cubicBezTo>
                    <a:pt x="8356" y="12677"/>
                    <a:pt x="8007" y="13015"/>
                    <a:pt x="7622" y="13015"/>
                  </a:cubicBezTo>
                  <a:cubicBezTo>
                    <a:pt x="7191" y="13015"/>
                    <a:pt x="6841" y="12677"/>
                    <a:pt x="6841" y="12293"/>
                  </a:cubicBezTo>
                  <a:cubicBezTo>
                    <a:pt x="6841" y="11850"/>
                    <a:pt x="7191" y="11512"/>
                    <a:pt x="7622" y="11512"/>
                  </a:cubicBezTo>
                  <a:close/>
                  <a:moveTo>
                    <a:pt x="12410" y="0"/>
                  </a:moveTo>
                  <a:cubicBezTo>
                    <a:pt x="12353" y="0"/>
                    <a:pt x="12296" y="3"/>
                    <a:pt x="12237" y="9"/>
                  </a:cubicBezTo>
                  <a:cubicBezTo>
                    <a:pt x="11503" y="102"/>
                    <a:pt x="10978" y="639"/>
                    <a:pt x="10874" y="1361"/>
                  </a:cubicBezTo>
                  <a:cubicBezTo>
                    <a:pt x="10827" y="1699"/>
                    <a:pt x="10874" y="2049"/>
                    <a:pt x="11072" y="2340"/>
                  </a:cubicBezTo>
                  <a:lnTo>
                    <a:pt x="9172" y="4275"/>
                  </a:lnTo>
                  <a:cubicBezTo>
                    <a:pt x="8741" y="3937"/>
                    <a:pt x="8205" y="3739"/>
                    <a:pt x="7622" y="3739"/>
                  </a:cubicBezTo>
                  <a:cubicBezTo>
                    <a:pt x="6259" y="3739"/>
                    <a:pt x="5198" y="4717"/>
                    <a:pt x="5000" y="5976"/>
                  </a:cubicBezTo>
                  <a:lnTo>
                    <a:pt x="3205" y="5976"/>
                  </a:lnTo>
                  <a:cubicBezTo>
                    <a:pt x="3028" y="5331"/>
                    <a:pt x="2434" y="4835"/>
                    <a:pt x="1720" y="4835"/>
                  </a:cubicBezTo>
                  <a:cubicBezTo>
                    <a:pt x="1634" y="4835"/>
                    <a:pt x="1546" y="4842"/>
                    <a:pt x="1457" y="4857"/>
                  </a:cubicBezTo>
                  <a:cubicBezTo>
                    <a:pt x="781" y="4962"/>
                    <a:pt x="245" y="5487"/>
                    <a:pt x="140" y="6174"/>
                  </a:cubicBezTo>
                  <a:cubicBezTo>
                    <a:pt x="0" y="7142"/>
                    <a:pt x="781" y="7969"/>
                    <a:pt x="1702" y="7969"/>
                  </a:cubicBezTo>
                  <a:cubicBezTo>
                    <a:pt x="2424" y="7969"/>
                    <a:pt x="3054" y="7480"/>
                    <a:pt x="3205" y="6804"/>
                  </a:cubicBezTo>
                  <a:lnTo>
                    <a:pt x="5000" y="6804"/>
                  </a:lnTo>
                  <a:cubicBezTo>
                    <a:pt x="5151" y="7922"/>
                    <a:pt x="6072" y="8843"/>
                    <a:pt x="7191" y="8983"/>
                  </a:cubicBezTo>
                  <a:lnTo>
                    <a:pt x="7191" y="10789"/>
                  </a:lnTo>
                  <a:cubicBezTo>
                    <a:pt x="6457" y="10976"/>
                    <a:pt x="5921" y="11710"/>
                    <a:pt x="6072" y="12537"/>
                  </a:cubicBezTo>
                  <a:cubicBezTo>
                    <a:pt x="6165" y="13213"/>
                    <a:pt x="6701" y="13749"/>
                    <a:pt x="7377" y="13843"/>
                  </a:cubicBezTo>
                  <a:cubicBezTo>
                    <a:pt x="7460" y="13855"/>
                    <a:pt x="7541" y="13862"/>
                    <a:pt x="7621" y="13862"/>
                  </a:cubicBezTo>
                  <a:cubicBezTo>
                    <a:pt x="8488" y="13862"/>
                    <a:pt x="9172" y="13136"/>
                    <a:pt x="9172" y="12293"/>
                  </a:cubicBezTo>
                  <a:cubicBezTo>
                    <a:pt x="9172" y="11559"/>
                    <a:pt x="8694" y="10976"/>
                    <a:pt x="8007" y="10789"/>
                  </a:cubicBezTo>
                  <a:lnTo>
                    <a:pt x="8007" y="8983"/>
                  </a:lnTo>
                  <a:cubicBezTo>
                    <a:pt x="9277" y="8796"/>
                    <a:pt x="10244" y="7724"/>
                    <a:pt x="10244" y="6419"/>
                  </a:cubicBezTo>
                  <a:cubicBezTo>
                    <a:pt x="10244" y="5836"/>
                    <a:pt x="10046" y="5254"/>
                    <a:pt x="9755" y="4811"/>
                  </a:cubicBezTo>
                  <a:lnTo>
                    <a:pt x="11654" y="2923"/>
                  </a:lnTo>
                  <a:cubicBezTo>
                    <a:pt x="11877" y="3065"/>
                    <a:pt x="12127" y="3126"/>
                    <a:pt x="12383" y="3126"/>
                  </a:cubicBezTo>
                  <a:cubicBezTo>
                    <a:pt x="12462" y="3126"/>
                    <a:pt x="12542" y="3120"/>
                    <a:pt x="12622" y="3109"/>
                  </a:cubicBezTo>
                  <a:cubicBezTo>
                    <a:pt x="13356" y="3016"/>
                    <a:pt x="13892" y="2480"/>
                    <a:pt x="13985" y="1757"/>
                  </a:cubicBezTo>
                  <a:cubicBezTo>
                    <a:pt x="14073" y="791"/>
                    <a:pt x="13343" y="0"/>
                    <a:pt x="124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1"/>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latin typeface="Arial"/>
                <a:ea typeface="Arial"/>
                <a:cs typeface="Arial"/>
                <a:sym typeface="Arial"/>
              </a:rPr>
              <a:t>Iron Content</a:t>
            </a:r>
            <a:endParaRPr>
              <a:latin typeface="Arial"/>
              <a:ea typeface="Arial"/>
              <a:cs typeface="Arial"/>
              <a:sym typeface="Arial"/>
            </a:endParaRPr>
          </a:p>
        </p:txBody>
      </p:sp>
      <p:pic>
        <p:nvPicPr>
          <p:cNvPr id="303" name="Google Shape;303;p21"/>
          <p:cNvPicPr preferRelativeResize="0"/>
          <p:nvPr/>
        </p:nvPicPr>
        <p:blipFill rotWithShape="1">
          <a:blip r:embed="rId3">
            <a:alphaModFix/>
          </a:blip>
          <a:srcRect b="0" l="0" r="0" t="0"/>
          <a:stretch/>
        </p:blipFill>
        <p:spPr>
          <a:xfrm>
            <a:off x="564934" y="1264348"/>
            <a:ext cx="5688868" cy="2783433"/>
          </a:xfrm>
          <a:prstGeom prst="rect">
            <a:avLst/>
          </a:prstGeom>
          <a:noFill/>
          <a:ln>
            <a:noFill/>
          </a:ln>
        </p:spPr>
      </p:pic>
      <p:pic>
        <p:nvPicPr>
          <p:cNvPr id="304" name="Google Shape;304;p21"/>
          <p:cNvPicPr preferRelativeResize="0"/>
          <p:nvPr/>
        </p:nvPicPr>
        <p:blipFill rotWithShape="1">
          <a:blip r:embed="rId4">
            <a:alphaModFix/>
          </a:blip>
          <a:srcRect b="0" l="0" r="0" t="0"/>
          <a:stretch/>
        </p:blipFill>
        <p:spPr>
          <a:xfrm>
            <a:off x="564934" y="4189992"/>
            <a:ext cx="5821132" cy="1832245"/>
          </a:xfrm>
          <a:prstGeom prst="rect">
            <a:avLst/>
          </a:prstGeom>
          <a:noFill/>
          <a:ln>
            <a:noFill/>
          </a:ln>
        </p:spPr>
      </p:pic>
      <p:sp>
        <p:nvSpPr>
          <p:cNvPr id="305" name="Google Shape;305;p21"/>
          <p:cNvSpPr txBox="1"/>
          <p:nvPr/>
        </p:nvSpPr>
        <p:spPr>
          <a:xfrm>
            <a:off x="7129404" y="2288723"/>
            <a:ext cx="4000000" cy="1945107"/>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400">
                <a:solidFill>
                  <a:schemeClr val="dk1"/>
                </a:solidFill>
                <a:latin typeface="DM Sans"/>
                <a:ea typeface="DM Sans"/>
                <a:cs typeface="DM Sans"/>
                <a:sym typeface="DM Sans"/>
              </a:rPr>
              <a:t>Encountering a metallic body (GPR waves do not penetrate metal so all of the energy reflects)</a:t>
            </a:r>
            <a:endParaRPr sz="2400">
              <a:solidFill>
                <a:schemeClr val="dk1"/>
              </a:solidFill>
              <a:latin typeface="DM Sans"/>
              <a:ea typeface="DM Sans"/>
              <a:cs typeface="DM Sans"/>
              <a:sym typeface="DM Sans"/>
            </a:endParaRPr>
          </a:p>
        </p:txBody>
      </p:sp>
      <p:grpSp>
        <p:nvGrpSpPr>
          <p:cNvPr id="306" name="Google Shape;306;p21"/>
          <p:cNvGrpSpPr/>
          <p:nvPr/>
        </p:nvGrpSpPr>
        <p:grpSpPr>
          <a:xfrm>
            <a:off x="4277109" y="445610"/>
            <a:ext cx="461567" cy="461133"/>
            <a:chOff x="3931750" y="3766050"/>
            <a:chExt cx="346175" cy="345850"/>
          </a:xfrm>
        </p:grpSpPr>
        <p:sp>
          <p:nvSpPr>
            <p:cNvPr id="307" name="Google Shape;307;p21"/>
            <p:cNvSpPr/>
            <p:nvPr/>
          </p:nvSpPr>
          <p:spPr>
            <a:xfrm>
              <a:off x="3931750" y="3805950"/>
              <a:ext cx="305950" cy="305950"/>
            </a:xfrm>
            <a:custGeom>
              <a:rect b="b" l="l" r="r" t="t"/>
              <a:pathLst>
                <a:path extrusionOk="0" h="12238" w="12238">
                  <a:moveTo>
                    <a:pt x="5152" y="1166"/>
                  </a:moveTo>
                  <a:lnTo>
                    <a:pt x="6119" y="2087"/>
                  </a:lnTo>
                  <a:lnTo>
                    <a:pt x="5245" y="2914"/>
                  </a:lnTo>
                  <a:lnTo>
                    <a:pt x="4325" y="1994"/>
                  </a:lnTo>
                  <a:lnTo>
                    <a:pt x="5152" y="1166"/>
                  </a:lnTo>
                  <a:close/>
                  <a:moveTo>
                    <a:pt x="10152" y="6166"/>
                  </a:moveTo>
                  <a:lnTo>
                    <a:pt x="11119" y="7087"/>
                  </a:lnTo>
                  <a:lnTo>
                    <a:pt x="10292" y="7914"/>
                  </a:lnTo>
                  <a:lnTo>
                    <a:pt x="9324" y="6993"/>
                  </a:lnTo>
                  <a:lnTo>
                    <a:pt x="10152" y="6166"/>
                  </a:lnTo>
                  <a:close/>
                  <a:moveTo>
                    <a:pt x="3742" y="2576"/>
                  </a:moveTo>
                  <a:lnTo>
                    <a:pt x="4709" y="3497"/>
                  </a:lnTo>
                  <a:lnTo>
                    <a:pt x="3008" y="5199"/>
                  </a:lnTo>
                  <a:cubicBezTo>
                    <a:pt x="2483" y="5735"/>
                    <a:pt x="2192" y="6457"/>
                    <a:pt x="2192" y="7238"/>
                  </a:cubicBezTo>
                  <a:cubicBezTo>
                    <a:pt x="2192" y="8019"/>
                    <a:pt x="2483" y="8695"/>
                    <a:pt x="3008" y="9278"/>
                  </a:cubicBezTo>
                  <a:cubicBezTo>
                    <a:pt x="3544" y="9814"/>
                    <a:pt x="4278" y="10105"/>
                    <a:pt x="5047" y="10105"/>
                  </a:cubicBezTo>
                  <a:cubicBezTo>
                    <a:pt x="5828" y="10105"/>
                    <a:pt x="6504" y="9814"/>
                    <a:pt x="7087" y="9278"/>
                  </a:cubicBezTo>
                  <a:lnTo>
                    <a:pt x="8742" y="7576"/>
                  </a:lnTo>
                  <a:lnTo>
                    <a:pt x="9709" y="8497"/>
                  </a:lnTo>
                  <a:lnTo>
                    <a:pt x="8019" y="10198"/>
                  </a:lnTo>
                  <a:cubicBezTo>
                    <a:pt x="7238" y="10979"/>
                    <a:pt x="6166" y="11410"/>
                    <a:pt x="5047" y="11410"/>
                  </a:cubicBezTo>
                  <a:cubicBezTo>
                    <a:pt x="3940" y="11410"/>
                    <a:pt x="2868" y="10979"/>
                    <a:pt x="2087" y="10198"/>
                  </a:cubicBezTo>
                  <a:cubicBezTo>
                    <a:pt x="1260" y="9417"/>
                    <a:pt x="828" y="8357"/>
                    <a:pt x="828" y="7238"/>
                  </a:cubicBezTo>
                  <a:cubicBezTo>
                    <a:pt x="828" y="6119"/>
                    <a:pt x="1260" y="5047"/>
                    <a:pt x="2087" y="4231"/>
                  </a:cubicBezTo>
                  <a:lnTo>
                    <a:pt x="3742" y="2576"/>
                  </a:lnTo>
                  <a:close/>
                  <a:moveTo>
                    <a:pt x="5152" y="1"/>
                  </a:moveTo>
                  <a:lnTo>
                    <a:pt x="1504" y="3695"/>
                  </a:lnTo>
                  <a:cubicBezTo>
                    <a:pt x="537" y="4616"/>
                    <a:pt x="1" y="5875"/>
                    <a:pt x="1" y="7238"/>
                  </a:cubicBezTo>
                  <a:cubicBezTo>
                    <a:pt x="1" y="8543"/>
                    <a:pt x="537" y="9814"/>
                    <a:pt x="1504" y="10781"/>
                  </a:cubicBezTo>
                  <a:cubicBezTo>
                    <a:pt x="2425" y="11702"/>
                    <a:pt x="3695" y="12238"/>
                    <a:pt x="5047" y="12238"/>
                  </a:cubicBezTo>
                  <a:cubicBezTo>
                    <a:pt x="6364" y="12238"/>
                    <a:pt x="7623" y="11702"/>
                    <a:pt x="8602" y="10781"/>
                  </a:cubicBezTo>
                  <a:lnTo>
                    <a:pt x="12238" y="7087"/>
                  </a:lnTo>
                  <a:lnTo>
                    <a:pt x="10152" y="5000"/>
                  </a:lnTo>
                  <a:lnTo>
                    <a:pt x="6504" y="8695"/>
                  </a:lnTo>
                  <a:cubicBezTo>
                    <a:pt x="6119" y="9079"/>
                    <a:pt x="5583" y="9278"/>
                    <a:pt x="5047" y="9278"/>
                  </a:cubicBezTo>
                  <a:cubicBezTo>
                    <a:pt x="4464" y="9278"/>
                    <a:pt x="3987" y="9079"/>
                    <a:pt x="3590" y="8695"/>
                  </a:cubicBezTo>
                  <a:cubicBezTo>
                    <a:pt x="3206" y="8310"/>
                    <a:pt x="2961" y="7774"/>
                    <a:pt x="2961" y="7238"/>
                  </a:cubicBezTo>
                  <a:cubicBezTo>
                    <a:pt x="2961" y="6655"/>
                    <a:pt x="3206" y="6166"/>
                    <a:pt x="3590" y="5781"/>
                  </a:cubicBezTo>
                  <a:lnTo>
                    <a:pt x="7238" y="2087"/>
                  </a:lnTo>
                  <a:lnTo>
                    <a:pt x="5152"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08" name="Google Shape;308;p21"/>
            <p:cNvSpPr/>
            <p:nvPr/>
          </p:nvSpPr>
          <p:spPr>
            <a:xfrm>
              <a:off x="4078600" y="3766050"/>
              <a:ext cx="46350" cy="46050"/>
            </a:xfrm>
            <a:custGeom>
              <a:rect b="b" l="l" r="r" t="t"/>
              <a:pathLst>
                <a:path extrusionOk="0" h="1842" w="1854">
                  <a:moveTo>
                    <a:pt x="1271" y="0"/>
                  </a:moveTo>
                  <a:lnTo>
                    <a:pt x="1" y="1305"/>
                  </a:lnTo>
                  <a:lnTo>
                    <a:pt x="537" y="1842"/>
                  </a:lnTo>
                  <a:lnTo>
                    <a:pt x="1854" y="583"/>
                  </a:lnTo>
                  <a:lnTo>
                    <a:pt x="127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09" name="Google Shape;309;p21"/>
            <p:cNvSpPr/>
            <p:nvPr/>
          </p:nvSpPr>
          <p:spPr>
            <a:xfrm>
              <a:off x="4106575" y="3795175"/>
              <a:ext cx="46050" cy="46050"/>
            </a:xfrm>
            <a:custGeom>
              <a:rect b="b" l="l" r="r" t="t"/>
              <a:pathLst>
                <a:path extrusionOk="0" h="1842" w="1842">
                  <a:moveTo>
                    <a:pt x="1259" y="1"/>
                  </a:moveTo>
                  <a:lnTo>
                    <a:pt x="0" y="1259"/>
                  </a:lnTo>
                  <a:lnTo>
                    <a:pt x="583" y="1842"/>
                  </a:lnTo>
                  <a:lnTo>
                    <a:pt x="1842" y="583"/>
                  </a:lnTo>
                  <a:lnTo>
                    <a:pt x="1259"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10" name="Google Shape;310;p21"/>
            <p:cNvSpPr/>
            <p:nvPr/>
          </p:nvSpPr>
          <p:spPr>
            <a:xfrm>
              <a:off x="4203600" y="3891025"/>
              <a:ext cx="46350" cy="46075"/>
            </a:xfrm>
            <a:custGeom>
              <a:rect b="b" l="l" r="r" t="t"/>
              <a:pathLst>
                <a:path extrusionOk="0" h="1843" w="1854">
                  <a:moveTo>
                    <a:pt x="1271" y="1"/>
                  </a:moveTo>
                  <a:lnTo>
                    <a:pt x="0" y="1306"/>
                  </a:lnTo>
                  <a:lnTo>
                    <a:pt x="583" y="1842"/>
                  </a:lnTo>
                  <a:lnTo>
                    <a:pt x="1853" y="584"/>
                  </a:lnTo>
                  <a:lnTo>
                    <a:pt x="1271"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11" name="Google Shape;311;p21"/>
            <p:cNvSpPr/>
            <p:nvPr/>
          </p:nvSpPr>
          <p:spPr>
            <a:xfrm>
              <a:off x="4231575" y="3920175"/>
              <a:ext cx="46350" cy="46050"/>
            </a:xfrm>
            <a:custGeom>
              <a:rect b="b" l="l" r="r" t="t"/>
              <a:pathLst>
                <a:path extrusionOk="0" h="1842" w="1854">
                  <a:moveTo>
                    <a:pt x="1270" y="0"/>
                  </a:moveTo>
                  <a:lnTo>
                    <a:pt x="0" y="1259"/>
                  </a:lnTo>
                  <a:lnTo>
                    <a:pt x="583" y="1842"/>
                  </a:lnTo>
                  <a:lnTo>
                    <a:pt x="1853" y="583"/>
                  </a:lnTo>
                  <a:lnTo>
                    <a:pt x="1270"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2"/>
          <p:cNvSpPr txBox="1"/>
          <p:nvPr>
            <p:ph type="title"/>
          </p:nvPr>
        </p:nvSpPr>
        <p:spPr>
          <a:xfrm>
            <a:off x="378634" y="365126"/>
            <a:ext cx="10975167"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What could you image on or near your campus?</a:t>
            </a:r>
            <a:endParaRPr>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3"/>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latin typeface="Arial"/>
                <a:ea typeface="Arial"/>
                <a:cs typeface="Arial"/>
                <a:sym typeface="Arial"/>
              </a:rPr>
              <a:t>Determining Depth: </a:t>
            </a:r>
            <a:br>
              <a:rPr lang="en">
                <a:latin typeface="Arial"/>
                <a:ea typeface="Arial"/>
                <a:cs typeface="Arial"/>
                <a:sym typeface="Arial"/>
              </a:rPr>
            </a:br>
            <a:r>
              <a:rPr lang="en">
                <a:latin typeface="Arial"/>
                <a:ea typeface="Arial"/>
                <a:cs typeface="Arial"/>
                <a:sym typeface="Arial"/>
              </a:rPr>
              <a:t>Two-Way Travel Time is not enough information</a:t>
            </a:r>
            <a:endParaRPr>
              <a:latin typeface="Arial"/>
              <a:ea typeface="Arial"/>
              <a:cs typeface="Arial"/>
              <a:sym typeface="Arial"/>
            </a:endParaRPr>
          </a:p>
        </p:txBody>
      </p:sp>
      <p:sp>
        <p:nvSpPr>
          <p:cNvPr id="322" name="Google Shape;322;p23"/>
          <p:cNvSpPr txBox="1"/>
          <p:nvPr/>
        </p:nvSpPr>
        <p:spPr>
          <a:xfrm>
            <a:off x="513539" y="1711697"/>
            <a:ext cx="11678461" cy="1001131"/>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In this example, some buried object at about 8.8 meters along the profile produces a diffraction hyperbola with a peak at 31 ns TWTT.</a:t>
            </a:r>
            <a:endParaRPr sz="2133">
              <a:solidFill>
                <a:schemeClr val="dk1"/>
              </a:solidFill>
              <a:latin typeface="Arial"/>
              <a:ea typeface="Arial"/>
              <a:cs typeface="Arial"/>
              <a:sym typeface="Arial"/>
            </a:endParaRPr>
          </a:p>
        </p:txBody>
      </p:sp>
      <p:pic>
        <p:nvPicPr>
          <p:cNvPr descr="A GPR profile with one prominent reflection between 8 and 10 meters." id="323" name="Google Shape;323;p23"/>
          <p:cNvPicPr preferRelativeResize="0"/>
          <p:nvPr/>
        </p:nvPicPr>
        <p:blipFill rotWithShape="1">
          <a:blip r:embed="rId3">
            <a:alphaModFix/>
          </a:blip>
          <a:srcRect b="0" l="0" r="0" t="0"/>
          <a:stretch/>
        </p:blipFill>
        <p:spPr>
          <a:xfrm>
            <a:off x="2162173" y="2852452"/>
            <a:ext cx="8190867" cy="3138093"/>
          </a:xfrm>
          <a:prstGeom prst="rect">
            <a:avLst/>
          </a:prstGeom>
          <a:noFill/>
          <a:ln>
            <a:noFill/>
          </a:ln>
        </p:spPr>
      </p:pic>
      <p:sp>
        <p:nvSpPr>
          <p:cNvPr descr="A marker highlighting the hyperbola." id="324" name="Google Shape;324;p23"/>
          <p:cNvSpPr/>
          <p:nvPr/>
        </p:nvSpPr>
        <p:spPr>
          <a:xfrm rot="-2455475">
            <a:off x="7857183" y="4668037"/>
            <a:ext cx="791983" cy="747769"/>
          </a:xfrm>
          <a:prstGeom prst="arc">
            <a:avLst>
              <a:gd fmla="val 16007367" name="adj1"/>
              <a:gd fmla="val 255904" name="adj2"/>
            </a:avLst>
          </a:prstGeom>
          <a:noFill/>
          <a:ln cap="flat" cmpd="sng" w="28575">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2400">
              <a:solidFill>
                <a:schemeClr val="dk1"/>
              </a:solidFill>
              <a:latin typeface="Syne"/>
              <a:ea typeface="Syne"/>
              <a:cs typeface="Syne"/>
              <a:sym typeface="Syne"/>
            </a:endParaRPr>
          </a:p>
        </p:txBody>
      </p:sp>
      <p:cxnSp>
        <p:nvCxnSpPr>
          <p:cNvPr descr="An arrow from the diffraction to 31 nanoseconds on the y-axis." id="325" name="Google Shape;325;p23"/>
          <p:cNvCxnSpPr/>
          <p:nvPr/>
        </p:nvCxnSpPr>
        <p:spPr>
          <a:xfrm flipH="1">
            <a:off x="3220019" y="4655817"/>
            <a:ext cx="5105821" cy="3431"/>
          </a:xfrm>
          <a:prstGeom prst="straightConnector1">
            <a:avLst/>
          </a:prstGeom>
          <a:noFill/>
          <a:ln cap="flat" cmpd="sng" w="9525">
            <a:solidFill>
              <a:srgbClr val="FF9900"/>
            </a:solidFill>
            <a:prstDash val="solid"/>
            <a:round/>
            <a:headEnd len="sm" w="sm" type="none"/>
            <a:tailEnd len="med" w="med" type="triangle"/>
          </a:ln>
        </p:spPr>
      </p:cxnSp>
      <p:cxnSp>
        <p:nvCxnSpPr>
          <p:cNvPr descr="An arrow from the diffraction to about 8.8 meters distance on the x-axis." id="326" name="Google Shape;326;p23"/>
          <p:cNvCxnSpPr/>
          <p:nvPr/>
        </p:nvCxnSpPr>
        <p:spPr>
          <a:xfrm>
            <a:off x="8274193" y="4655816"/>
            <a:ext cx="0" cy="757200"/>
          </a:xfrm>
          <a:prstGeom prst="straightConnector1">
            <a:avLst/>
          </a:prstGeom>
          <a:noFill/>
          <a:ln cap="flat" cmpd="sng" w="9525">
            <a:solidFill>
              <a:srgbClr val="FF9900"/>
            </a:solidFill>
            <a:prstDash val="solid"/>
            <a:round/>
            <a:headEnd len="sm" w="sm"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4"/>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latin typeface="Arial"/>
                <a:ea typeface="Arial"/>
                <a:cs typeface="Arial"/>
                <a:sym typeface="Arial"/>
              </a:rPr>
              <a:t>Two-Way Travel Time</a:t>
            </a:r>
            <a:endParaRPr>
              <a:latin typeface="Arial"/>
              <a:ea typeface="Arial"/>
              <a:cs typeface="Arial"/>
              <a:sym typeface="Arial"/>
            </a:endParaRPr>
          </a:p>
        </p:txBody>
      </p:sp>
      <p:sp>
        <p:nvSpPr>
          <p:cNvPr id="332" name="Google Shape;332;p24"/>
          <p:cNvSpPr txBox="1"/>
          <p:nvPr/>
        </p:nvSpPr>
        <p:spPr>
          <a:xfrm>
            <a:off x="838197" y="3876240"/>
            <a:ext cx="4145600" cy="2275839"/>
          </a:xfrm>
          <a:prstGeom prst="rect">
            <a:avLst/>
          </a:prstGeom>
          <a:noFill/>
          <a:ln>
            <a:noFill/>
          </a:ln>
        </p:spPr>
        <p:txBody>
          <a:bodyPr anchorCtr="0" anchor="t" bIns="121900" lIns="121900" spcFirstLastPara="1" rIns="121900" wrap="square" tIns="121900">
            <a:spAutoFit/>
          </a:bodyPr>
          <a:lstStyle/>
          <a:p>
            <a:pPr indent="0" lvl="0" marL="0" marR="0" rtl="0" algn="l">
              <a:spcBef>
                <a:spcPts val="1335"/>
              </a:spcBef>
              <a:spcAft>
                <a:spcPts val="0"/>
              </a:spcAft>
              <a:buNone/>
            </a:pPr>
            <a:r>
              <a:rPr lang="en" sz="2400">
                <a:solidFill>
                  <a:schemeClr val="dk1"/>
                </a:solidFill>
                <a:latin typeface="Arial"/>
                <a:ea typeface="Arial"/>
                <a:cs typeface="Arial"/>
                <a:sym typeface="Arial"/>
              </a:rPr>
              <a:t>an object at 0.78 m depth with a wave velocity of 0.05 m/ns</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dk1"/>
              </a:solidFill>
              <a:latin typeface="Arial"/>
              <a:ea typeface="Arial"/>
              <a:cs typeface="Arial"/>
              <a:sym typeface="Arial"/>
            </a:endParaRPr>
          </a:p>
        </p:txBody>
      </p:sp>
      <p:sp>
        <p:nvSpPr>
          <p:cNvPr id="333" name="Google Shape;333;p24"/>
          <p:cNvSpPr txBox="1"/>
          <p:nvPr/>
        </p:nvSpPr>
        <p:spPr>
          <a:xfrm>
            <a:off x="483587" y="1295021"/>
            <a:ext cx="3753133" cy="2511032"/>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2133">
                <a:solidFill>
                  <a:schemeClr val="dk1"/>
                </a:solidFill>
                <a:latin typeface="Arial"/>
                <a:ea typeface="Arial"/>
                <a:cs typeface="Arial"/>
                <a:sym typeface="Arial"/>
              </a:rPr>
              <a:t>But if we don’t know the velocity, the same travel time could be caused by:</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accent4"/>
              </a:solidFill>
              <a:latin typeface="Arial"/>
              <a:ea typeface="Arial"/>
              <a:cs typeface="Arial"/>
              <a:sym typeface="Arial"/>
            </a:endParaRPr>
          </a:p>
        </p:txBody>
      </p:sp>
      <p:graphicFrame>
        <p:nvGraphicFramePr>
          <p:cNvPr id="334" name="Google Shape;334;p24"/>
          <p:cNvGraphicFramePr/>
          <p:nvPr/>
        </p:nvGraphicFramePr>
        <p:xfrm>
          <a:off x="4372303" y="1235034"/>
          <a:ext cx="3000000" cy="3000000"/>
        </p:xfrm>
        <a:graphic>
          <a:graphicData uri="http://schemas.openxmlformats.org/drawingml/2006/table">
            <a:tbl>
              <a:tblPr>
                <a:noFill/>
                <a:tableStyleId>{C6A79A19-E9E2-4932-87A7-D3FEA1DE6DDD}</a:tableStyleId>
              </a:tblPr>
              <a:tblGrid>
                <a:gridCol w="2584175"/>
                <a:gridCol w="2584175"/>
                <a:gridCol w="2584175"/>
              </a:tblGrid>
              <a:tr h="780750">
                <a:tc>
                  <a:txBody>
                    <a:bodyPr/>
                    <a:lstStyle/>
                    <a:p>
                      <a:pPr indent="0" lvl="0" marL="0" marR="0" rtl="0" algn="ctr">
                        <a:lnSpc>
                          <a:spcPct val="115000"/>
                        </a:lnSpc>
                        <a:spcBef>
                          <a:spcPts val="0"/>
                        </a:spcBef>
                        <a:spcAft>
                          <a:spcPts val="0"/>
                        </a:spcAft>
                        <a:buClr>
                          <a:schemeClr val="dk1"/>
                        </a:buClr>
                        <a:buSzPts val="1600"/>
                        <a:buFont typeface="Arial"/>
                        <a:buNone/>
                      </a:pPr>
                      <a:r>
                        <a:rPr b="1" lang="en" sz="1600" u="none" cap="none" strike="noStrike">
                          <a:latin typeface="Arial"/>
                          <a:ea typeface="Arial"/>
                          <a:cs typeface="Arial"/>
                          <a:sym typeface="Arial"/>
                        </a:rPr>
                        <a:t>Measured TWTT (ns)</a:t>
                      </a:r>
                      <a:endParaRPr b="1" sz="1600" u="none" cap="none" strike="noStrike">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600"/>
                        <a:buFont typeface="Arial"/>
                        <a:buNone/>
                      </a:pPr>
                      <a:r>
                        <a:rPr b="1" i="1" lang="en" sz="1600" u="none" cap="none" strike="noStrike">
                          <a:latin typeface="Arial"/>
                          <a:ea typeface="Arial"/>
                          <a:cs typeface="Arial"/>
                          <a:sym typeface="Arial"/>
                        </a:rPr>
                        <a:t>If</a:t>
                      </a:r>
                      <a:r>
                        <a:rPr b="1" lang="en" sz="1600" u="none" cap="none" strike="noStrike">
                          <a:latin typeface="Arial"/>
                          <a:ea typeface="Arial"/>
                          <a:cs typeface="Arial"/>
                          <a:sym typeface="Arial"/>
                        </a:rPr>
                        <a:t> the velocity were (m/ns)</a:t>
                      </a:r>
                      <a:endParaRPr b="1" sz="1600" u="none" cap="none" strike="noStrike">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600"/>
                        <a:buFont typeface="Arial"/>
                        <a:buNone/>
                      </a:pPr>
                      <a:r>
                        <a:rPr b="1" i="1" lang="en" sz="1600" u="none" cap="none" strike="noStrike">
                          <a:latin typeface="Arial"/>
                          <a:ea typeface="Arial"/>
                          <a:cs typeface="Arial"/>
                          <a:sym typeface="Arial"/>
                        </a:rPr>
                        <a:t>Then</a:t>
                      </a:r>
                      <a:r>
                        <a:rPr b="1" lang="en" sz="1600" u="none" cap="none" strike="noStrike">
                          <a:latin typeface="Arial"/>
                          <a:ea typeface="Arial"/>
                          <a:cs typeface="Arial"/>
                          <a:sym typeface="Arial"/>
                        </a:rPr>
                        <a:t> the depth would be (m)</a:t>
                      </a:r>
                      <a:endParaRPr b="1" sz="1600" u="none" cap="none" strike="noStrike">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500350">
                <a:tc rowSpan="3">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31</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0.05</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0.78</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500350">
                <a:tc vMerge="1"/>
                <a:tc>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0.1</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1.55</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500350">
                <a:tc vMerge="1"/>
                <a:tc>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0.15</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600"/>
                        <a:buFont typeface="Arial"/>
                        <a:buNone/>
                      </a:pPr>
                      <a:r>
                        <a:rPr lang="en" sz="1600" u="none" cap="none" strike="noStrike">
                          <a:solidFill>
                            <a:schemeClr val="dk1"/>
                          </a:solidFill>
                          <a:latin typeface="Arial"/>
                          <a:ea typeface="Arial"/>
                          <a:cs typeface="Arial"/>
                          <a:sym typeface="Arial"/>
                        </a:rPr>
                        <a:t>2.33</a:t>
                      </a:r>
                      <a:endParaRPr sz="1600" u="none" cap="none" strike="noStrike">
                        <a:solidFill>
                          <a:schemeClr val="dk1"/>
                        </a:solidFill>
                        <a:latin typeface="Arial"/>
                        <a:ea typeface="Arial"/>
                        <a:cs typeface="Arial"/>
                        <a:sym typeface="Arial"/>
                      </a:endParaRPr>
                    </a:p>
                  </a:txBody>
                  <a:tcPr marT="121900" marB="121900" marR="121900" marL="121900">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bl>
          </a:graphicData>
        </a:graphic>
      </p:graphicFrame>
      <p:sp>
        <p:nvSpPr>
          <p:cNvPr id="335" name="Google Shape;335;p24"/>
          <p:cNvSpPr txBox="1"/>
          <p:nvPr/>
        </p:nvSpPr>
        <p:spPr>
          <a:xfrm>
            <a:off x="7824809" y="3876239"/>
            <a:ext cx="4145600" cy="2275839"/>
          </a:xfrm>
          <a:prstGeom prst="rect">
            <a:avLst/>
          </a:prstGeom>
          <a:noFill/>
          <a:ln>
            <a:noFill/>
          </a:ln>
        </p:spPr>
        <p:txBody>
          <a:bodyPr anchorCtr="0" anchor="t" bIns="121900" lIns="121900" spcFirstLastPara="1" rIns="121900" wrap="square" tIns="121900">
            <a:spAutoFit/>
          </a:bodyPr>
          <a:lstStyle/>
          <a:p>
            <a:pPr indent="0" lvl="0" marL="0" marR="0" rtl="0" algn="l">
              <a:spcBef>
                <a:spcPts val="1335"/>
              </a:spcBef>
              <a:spcAft>
                <a:spcPts val="0"/>
              </a:spcAft>
              <a:buNone/>
            </a:pPr>
            <a:r>
              <a:rPr lang="en" sz="2400">
                <a:solidFill>
                  <a:schemeClr val="dk1"/>
                </a:solidFill>
                <a:latin typeface="Arial"/>
                <a:ea typeface="Arial"/>
                <a:cs typeface="Arial"/>
                <a:sym typeface="Arial"/>
              </a:rPr>
              <a:t>an object at 2.33 m depth with a wave velocity of 0.15 m/ns</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dk1"/>
              </a:solidFill>
              <a:latin typeface="Arial"/>
              <a:ea typeface="Arial"/>
              <a:cs typeface="Arial"/>
              <a:sym typeface="Arial"/>
            </a:endParaRPr>
          </a:p>
        </p:txBody>
      </p:sp>
      <p:sp>
        <p:nvSpPr>
          <p:cNvPr id="336" name="Google Shape;336;p24"/>
          <p:cNvSpPr/>
          <p:nvPr/>
        </p:nvSpPr>
        <p:spPr>
          <a:xfrm>
            <a:off x="2305385" y="5146455"/>
            <a:ext cx="502004" cy="497923"/>
          </a:xfrm>
          <a:custGeom>
            <a:rect b="b" l="l" r="r" t="t"/>
            <a:pathLst>
              <a:path extrusionOk="0" h="12687" w="12791">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337" name="Google Shape;337;p24"/>
          <p:cNvGrpSpPr/>
          <p:nvPr/>
        </p:nvGrpSpPr>
        <p:grpSpPr>
          <a:xfrm>
            <a:off x="9265268" y="5057278"/>
            <a:ext cx="682144" cy="676276"/>
            <a:chOff x="1679875" y="3202550"/>
            <a:chExt cx="345850" cy="347325"/>
          </a:xfrm>
        </p:grpSpPr>
        <p:sp>
          <p:nvSpPr>
            <p:cNvPr id="338" name="Google Shape;338;p24"/>
            <p:cNvSpPr/>
            <p:nvPr/>
          </p:nvSpPr>
          <p:spPr>
            <a:xfrm>
              <a:off x="1679875" y="3202550"/>
              <a:ext cx="345850" cy="347325"/>
            </a:xfrm>
            <a:custGeom>
              <a:rect b="b" l="l" r="r" t="t"/>
              <a:pathLst>
                <a:path extrusionOk="0" h="13893" w="13834">
                  <a:moveTo>
                    <a:pt x="8834" y="828"/>
                  </a:moveTo>
                  <a:cubicBezTo>
                    <a:pt x="11165" y="828"/>
                    <a:pt x="13065" y="2728"/>
                    <a:pt x="13065" y="5059"/>
                  </a:cubicBezTo>
                  <a:cubicBezTo>
                    <a:pt x="13065" y="7390"/>
                    <a:pt x="11165" y="9278"/>
                    <a:pt x="8834" y="9278"/>
                  </a:cubicBezTo>
                  <a:cubicBezTo>
                    <a:pt x="6503" y="9278"/>
                    <a:pt x="4615" y="7390"/>
                    <a:pt x="4615" y="5059"/>
                  </a:cubicBezTo>
                  <a:cubicBezTo>
                    <a:pt x="4615" y="2728"/>
                    <a:pt x="6503" y="828"/>
                    <a:pt x="8834" y="828"/>
                  </a:cubicBezTo>
                  <a:close/>
                  <a:moveTo>
                    <a:pt x="4907" y="8206"/>
                  </a:moveTo>
                  <a:cubicBezTo>
                    <a:pt x="5093" y="8497"/>
                    <a:pt x="5385" y="8742"/>
                    <a:pt x="5676" y="8986"/>
                  </a:cubicBezTo>
                  <a:lnTo>
                    <a:pt x="3159" y="11515"/>
                  </a:lnTo>
                  <a:lnTo>
                    <a:pt x="2378" y="10734"/>
                  </a:lnTo>
                  <a:lnTo>
                    <a:pt x="4907" y="8206"/>
                  </a:lnTo>
                  <a:close/>
                  <a:moveTo>
                    <a:pt x="1795" y="11317"/>
                  </a:moveTo>
                  <a:lnTo>
                    <a:pt x="2576" y="12098"/>
                  </a:lnTo>
                  <a:lnTo>
                    <a:pt x="1947" y="12727"/>
                  </a:lnTo>
                  <a:lnTo>
                    <a:pt x="1166" y="11947"/>
                  </a:lnTo>
                  <a:lnTo>
                    <a:pt x="1795" y="11317"/>
                  </a:lnTo>
                  <a:close/>
                  <a:moveTo>
                    <a:pt x="8834" y="1"/>
                  </a:moveTo>
                  <a:cubicBezTo>
                    <a:pt x="6026" y="1"/>
                    <a:pt x="3788" y="2285"/>
                    <a:pt x="3788" y="5059"/>
                  </a:cubicBezTo>
                  <a:cubicBezTo>
                    <a:pt x="3788" y="5980"/>
                    <a:pt x="4033" y="6807"/>
                    <a:pt x="4417" y="7530"/>
                  </a:cubicBezTo>
                  <a:lnTo>
                    <a:pt x="0" y="11947"/>
                  </a:lnTo>
                  <a:lnTo>
                    <a:pt x="1947" y="13893"/>
                  </a:lnTo>
                  <a:lnTo>
                    <a:pt x="6364" y="9476"/>
                  </a:lnTo>
                  <a:cubicBezTo>
                    <a:pt x="7086" y="9860"/>
                    <a:pt x="7914" y="10105"/>
                    <a:pt x="8834" y="10105"/>
                  </a:cubicBezTo>
                  <a:cubicBezTo>
                    <a:pt x="11608" y="10105"/>
                    <a:pt x="13834" y="7821"/>
                    <a:pt x="13834" y="5059"/>
                  </a:cubicBezTo>
                  <a:cubicBezTo>
                    <a:pt x="13834" y="2285"/>
                    <a:pt x="11608" y="1"/>
                    <a:pt x="883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39" name="Google Shape;339;p24"/>
            <p:cNvSpPr/>
            <p:nvPr/>
          </p:nvSpPr>
          <p:spPr>
            <a:xfrm>
              <a:off x="1834000" y="3264625"/>
              <a:ext cx="132300" cy="128500"/>
            </a:xfrm>
            <a:custGeom>
              <a:rect b="b" l="l" r="r" t="t"/>
              <a:pathLst>
                <a:path extrusionOk="0" h="5140" w="5292">
                  <a:moveTo>
                    <a:pt x="921" y="828"/>
                  </a:moveTo>
                  <a:cubicBezTo>
                    <a:pt x="1119" y="874"/>
                    <a:pt x="1504" y="1061"/>
                    <a:pt x="2040" y="1457"/>
                  </a:cubicBezTo>
                  <a:cubicBezTo>
                    <a:pt x="1947" y="1504"/>
                    <a:pt x="1842" y="1597"/>
                    <a:pt x="1749" y="1702"/>
                  </a:cubicBezTo>
                  <a:lnTo>
                    <a:pt x="1504" y="1935"/>
                  </a:lnTo>
                  <a:cubicBezTo>
                    <a:pt x="1411" y="1795"/>
                    <a:pt x="1317" y="1644"/>
                    <a:pt x="1213" y="1504"/>
                  </a:cubicBezTo>
                  <a:cubicBezTo>
                    <a:pt x="1026" y="1166"/>
                    <a:pt x="921" y="968"/>
                    <a:pt x="921" y="828"/>
                  </a:cubicBezTo>
                  <a:close/>
                  <a:moveTo>
                    <a:pt x="4371" y="828"/>
                  </a:moveTo>
                  <a:cubicBezTo>
                    <a:pt x="4371" y="968"/>
                    <a:pt x="4324" y="1166"/>
                    <a:pt x="4079" y="1504"/>
                  </a:cubicBezTo>
                  <a:cubicBezTo>
                    <a:pt x="4033" y="1644"/>
                    <a:pt x="3940" y="1795"/>
                    <a:pt x="3788" y="1935"/>
                  </a:cubicBezTo>
                  <a:cubicBezTo>
                    <a:pt x="3741" y="1842"/>
                    <a:pt x="3648" y="1795"/>
                    <a:pt x="3543" y="1702"/>
                  </a:cubicBezTo>
                  <a:cubicBezTo>
                    <a:pt x="3450" y="1597"/>
                    <a:pt x="3357" y="1504"/>
                    <a:pt x="3299" y="1457"/>
                  </a:cubicBezTo>
                  <a:cubicBezTo>
                    <a:pt x="3788" y="1061"/>
                    <a:pt x="4173" y="874"/>
                    <a:pt x="4371" y="828"/>
                  </a:cubicBezTo>
                  <a:close/>
                  <a:moveTo>
                    <a:pt x="2669" y="1935"/>
                  </a:moveTo>
                  <a:cubicBezTo>
                    <a:pt x="2774" y="2040"/>
                    <a:pt x="2867" y="2133"/>
                    <a:pt x="2961" y="2285"/>
                  </a:cubicBezTo>
                  <a:cubicBezTo>
                    <a:pt x="3066" y="2378"/>
                    <a:pt x="3205" y="2471"/>
                    <a:pt x="3299" y="2576"/>
                  </a:cubicBezTo>
                  <a:cubicBezTo>
                    <a:pt x="3205" y="2669"/>
                    <a:pt x="3066" y="2809"/>
                    <a:pt x="2961" y="2914"/>
                  </a:cubicBezTo>
                  <a:cubicBezTo>
                    <a:pt x="2867" y="3007"/>
                    <a:pt x="2774" y="3100"/>
                    <a:pt x="2669" y="3205"/>
                  </a:cubicBezTo>
                  <a:cubicBezTo>
                    <a:pt x="2529" y="3100"/>
                    <a:pt x="2425" y="3007"/>
                    <a:pt x="2331" y="2914"/>
                  </a:cubicBezTo>
                  <a:cubicBezTo>
                    <a:pt x="2238" y="2809"/>
                    <a:pt x="2133" y="2669"/>
                    <a:pt x="2040" y="2576"/>
                  </a:cubicBezTo>
                  <a:lnTo>
                    <a:pt x="2331" y="2285"/>
                  </a:lnTo>
                  <a:cubicBezTo>
                    <a:pt x="2425" y="2133"/>
                    <a:pt x="2529" y="2040"/>
                    <a:pt x="2669" y="1935"/>
                  </a:cubicBezTo>
                  <a:close/>
                  <a:moveTo>
                    <a:pt x="1504" y="3205"/>
                  </a:moveTo>
                  <a:cubicBezTo>
                    <a:pt x="1609" y="3298"/>
                    <a:pt x="1655" y="3392"/>
                    <a:pt x="1749" y="3497"/>
                  </a:cubicBezTo>
                  <a:cubicBezTo>
                    <a:pt x="1842" y="3543"/>
                    <a:pt x="1947" y="3636"/>
                    <a:pt x="2040" y="3741"/>
                  </a:cubicBezTo>
                  <a:cubicBezTo>
                    <a:pt x="1504" y="4079"/>
                    <a:pt x="1119" y="4266"/>
                    <a:pt x="921" y="4324"/>
                  </a:cubicBezTo>
                  <a:cubicBezTo>
                    <a:pt x="921" y="4219"/>
                    <a:pt x="1026" y="3974"/>
                    <a:pt x="1213" y="3636"/>
                  </a:cubicBezTo>
                  <a:cubicBezTo>
                    <a:pt x="1317" y="3497"/>
                    <a:pt x="1411" y="3345"/>
                    <a:pt x="1504" y="3205"/>
                  </a:cubicBezTo>
                  <a:close/>
                  <a:moveTo>
                    <a:pt x="3788" y="3205"/>
                  </a:moveTo>
                  <a:cubicBezTo>
                    <a:pt x="3940" y="3345"/>
                    <a:pt x="4033" y="3497"/>
                    <a:pt x="4079" y="3636"/>
                  </a:cubicBezTo>
                  <a:cubicBezTo>
                    <a:pt x="4324" y="3974"/>
                    <a:pt x="4371" y="4219"/>
                    <a:pt x="4371" y="4324"/>
                  </a:cubicBezTo>
                  <a:cubicBezTo>
                    <a:pt x="4173" y="4266"/>
                    <a:pt x="3788" y="4079"/>
                    <a:pt x="3299" y="3741"/>
                  </a:cubicBezTo>
                  <a:cubicBezTo>
                    <a:pt x="3357" y="3636"/>
                    <a:pt x="3450" y="3543"/>
                    <a:pt x="3543" y="3497"/>
                  </a:cubicBezTo>
                  <a:cubicBezTo>
                    <a:pt x="3648" y="3392"/>
                    <a:pt x="3741" y="3298"/>
                    <a:pt x="3788" y="3205"/>
                  </a:cubicBezTo>
                  <a:close/>
                  <a:moveTo>
                    <a:pt x="828" y="0"/>
                  </a:moveTo>
                  <a:cubicBezTo>
                    <a:pt x="583" y="0"/>
                    <a:pt x="385" y="140"/>
                    <a:pt x="292" y="245"/>
                  </a:cubicBezTo>
                  <a:cubicBezTo>
                    <a:pt x="0" y="536"/>
                    <a:pt x="47" y="1061"/>
                    <a:pt x="385" y="1748"/>
                  </a:cubicBezTo>
                  <a:cubicBezTo>
                    <a:pt x="537" y="1993"/>
                    <a:pt x="735" y="2285"/>
                    <a:pt x="968" y="2576"/>
                  </a:cubicBezTo>
                  <a:cubicBezTo>
                    <a:pt x="735" y="2867"/>
                    <a:pt x="537" y="3159"/>
                    <a:pt x="385" y="3392"/>
                  </a:cubicBezTo>
                  <a:cubicBezTo>
                    <a:pt x="47" y="4126"/>
                    <a:pt x="0" y="4615"/>
                    <a:pt x="292" y="4953"/>
                  </a:cubicBezTo>
                  <a:cubicBezTo>
                    <a:pt x="385" y="5000"/>
                    <a:pt x="583" y="5140"/>
                    <a:pt x="828" y="5140"/>
                  </a:cubicBezTo>
                  <a:cubicBezTo>
                    <a:pt x="1166" y="5140"/>
                    <a:pt x="1609" y="4953"/>
                    <a:pt x="2087" y="4662"/>
                  </a:cubicBezTo>
                  <a:cubicBezTo>
                    <a:pt x="2285" y="4557"/>
                    <a:pt x="2483" y="4417"/>
                    <a:pt x="2669" y="4266"/>
                  </a:cubicBezTo>
                  <a:cubicBezTo>
                    <a:pt x="2821" y="4417"/>
                    <a:pt x="3007" y="4557"/>
                    <a:pt x="3205" y="4662"/>
                  </a:cubicBezTo>
                  <a:cubicBezTo>
                    <a:pt x="3695" y="4953"/>
                    <a:pt x="4126" y="5140"/>
                    <a:pt x="4464" y="5140"/>
                  </a:cubicBezTo>
                  <a:cubicBezTo>
                    <a:pt x="4755" y="5140"/>
                    <a:pt x="4907" y="5000"/>
                    <a:pt x="5000" y="4953"/>
                  </a:cubicBezTo>
                  <a:cubicBezTo>
                    <a:pt x="5291" y="4615"/>
                    <a:pt x="5291" y="4126"/>
                    <a:pt x="4907" y="3392"/>
                  </a:cubicBezTo>
                  <a:cubicBezTo>
                    <a:pt x="4755" y="3159"/>
                    <a:pt x="4569" y="2867"/>
                    <a:pt x="4324" y="2576"/>
                  </a:cubicBezTo>
                  <a:cubicBezTo>
                    <a:pt x="4569" y="2285"/>
                    <a:pt x="4755" y="1993"/>
                    <a:pt x="4907" y="1748"/>
                  </a:cubicBezTo>
                  <a:cubicBezTo>
                    <a:pt x="5291" y="1061"/>
                    <a:pt x="5291" y="536"/>
                    <a:pt x="5000" y="245"/>
                  </a:cubicBezTo>
                  <a:cubicBezTo>
                    <a:pt x="4907" y="140"/>
                    <a:pt x="4755" y="0"/>
                    <a:pt x="4464" y="0"/>
                  </a:cubicBezTo>
                  <a:cubicBezTo>
                    <a:pt x="4126" y="0"/>
                    <a:pt x="3695" y="187"/>
                    <a:pt x="3205" y="478"/>
                  </a:cubicBezTo>
                  <a:cubicBezTo>
                    <a:pt x="3007" y="630"/>
                    <a:pt x="2821" y="723"/>
                    <a:pt x="2669" y="874"/>
                  </a:cubicBezTo>
                  <a:cubicBezTo>
                    <a:pt x="2483" y="723"/>
                    <a:pt x="2285" y="630"/>
                    <a:pt x="2087" y="478"/>
                  </a:cubicBezTo>
                  <a:cubicBezTo>
                    <a:pt x="1609" y="187"/>
                    <a:pt x="1166" y="0"/>
                    <a:pt x="82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
        <p:nvSpPr>
          <p:cNvPr id="340" name="Google Shape;340;p24"/>
          <p:cNvSpPr txBox="1"/>
          <p:nvPr/>
        </p:nvSpPr>
        <p:spPr>
          <a:xfrm>
            <a:off x="5816724" y="4362671"/>
            <a:ext cx="1175161" cy="156744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 sz="5333">
                <a:solidFill>
                  <a:schemeClr val="dk1"/>
                </a:solidFill>
                <a:latin typeface="Arial"/>
                <a:ea typeface="Arial"/>
                <a:cs typeface="Arial"/>
                <a:sym typeface="Arial"/>
              </a:rPr>
              <a:t>Or</a:t>
            </a:r>
            <a:endParaRPr sz="5333">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2133">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5"/>
          <p:cNvSpPr txBox="1"/>
          <p:nvPr>
            <p:ph type="title"/>
          </p:nvPr>
        </p:nvSpPr>
        <p:spPr>
          <a:xfrm>
            <a:off x="378634" y="365126"/>
            <a:ext cx="10975167"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Can use the shape of hyperbolas to determine velocity</a:t>
            </a:r>
            <a:br>
              <a:rPr lang="en"/>
            </a:br>
            <a:r>
              <a:rPr lang="en"/>
              <a:t> - convert travel time to depth</a:t>
            </a:r>
            <a:endParaRPr>
              <a:latin typeface="Arial"/>
              <a:ea typeface="Arial"/>
              <a:cs typeface="Arial"/>
              <a:sym typeface="Arial"/>
            </a:endParaRPr>
          </a:p>
        </p:txBody>
      </p:sp>
      <p:sp>
        <p:nvSpPr>
          <p:cNvPr id="346" name="Google Shape;346;p25"/>
          <p:cNvSpPr txBox="1"/>
          <p:nvPr/>
        </p:nvSpPr>
        <p:spPr>
          <a:xfrm>
            <a:off x="3106801" y="2227398"/>
            <a:ext cx="5253427" cy="5027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667">
                <a:solidFill>
                  <a:schemeClr val="dk1"/>
                </a:solidFill>
                <a:latin typeface="Calibri"/>
                <a:ea typeface="Calibri"/>
                <a:cs typeface="Calibri"/>
                <a:sym typeface="Calibri"/>
              </a:rPr>
              <a:t>https://www.iris.edu/app/gpr-fit/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6"/>
          <p:cNvSpPr txBox="1"/>
          <p:nvPr/>
        </p:nvSpPr>
        <p:spPr>
          <a:xfrm>
            <a:off x="378636" y="365126"/>
            <a:ext cx="2309857" cy="2550013"/>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200"/>
              <a:buFont typeface="Arial"/>
              <a:buNone/>
            </a:pPr>
            <a:r>
              <a:rPr b="1" lang="en" sz="3200">
                <a:solidFill>
                  <a:schemeClr val="dk1"/>
                </a:solidFill>
                <a:latin typeface="Arial"/>
                <a:ea typeface="Arial"/>
                <a:cs typeface="Arial"/>
                <a:sym typeface="Arial"/>
              </a:rPr>
              <a:t>Antenna frequency tradeoffs</a:t>
            </a:r>
            <a:endParaRPr/>
          </a:p>
          <a:p>
            <a:pPr indent="0" lvl="0" marL="0" marR="0" rtl="0" algn="ctr">
              <a:lnSpc>
                <a:spcPct val="90000"/>
              </a:lnSpc>
              <a:spcBef>
                <a:spcPts val="0"/>
              </a:spcBef>
              <a:spcAft>
                <a:spcPts val="0"/>
              </a:spcAft>
              <a:buClr>
                <a:schemeClr val="dk1"/>
              </a:buClr>
              <a:buSzPts val="3200"/>
              <a:buFont typeface="Arial"/>
              <a:buNone/>
            </a:pPr>
            <a:r>
              <a:t/>
            </a:r>
            <a:endParaRPr b="1" sz="3200">
              <a:solidFill>
                <a:schemeClr val="dk1"/>
              </a:solidFill>
              <a:latin typeface="Arial"/>
              <a:ea typeface="Arial"/>
              <a:cs typeface="Arial"/>
              <a:sym typeface="Arial"/>
            </a:endParaRPr>
          </a:p>
        </p:txBody>
      </p:sp>
      <p:pic>
        <p:nvPicPr>
          <p:cNvPr id="352" name="Google Shape;352;p26"/>
          <p:cNvPicPr preferRelativeResize="0"/>
          <p:nvPr/>
        </p:nvPicPr>
        <p:blipFill rotWithShape="1">
          <a:blip r:embed="rId3">
            <a:alphaModFix/>
          </a:blip>
          <a:srcRect b="3582" l="0" r="0" t="15293"/>
          <a:stretch/>
        </p:blipFill>
        <p:spPr>
          <a:xfrm>
            <a:off x="2572949" y="365125"/>
            <a:ext cx="9483339" cy="57699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36e2ece2020_0_0"/>
          <p:cNvPicPr preferRelativeResize="0"/>
          <p:nvPr/>
        </p:nvPicPr>
        <p:blipFill>
          <a:blip r:embed="rId3">
            <a:alphaModFix/>
          </a:blip>
          <a:stretch>
            <a:fillRect/>
          </a:stretch>
        </p:blipFill>
        <p:spPr>
          <a:xfrm>
            <a:off x="1310175" y="152400"/>
            <a:ext cx="9846625" cy="65531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7"/>
          <p:cNvSpPr txBox="1"/>
          <p:nvPr>
            <p:ph type="title"/>
          </p:nvPr>
        </p:nvSpPr>
        <p:spPr>
          <a:xfrm>
            <a:off x="-171319" y="251210"/>
            <a:ext cx="4999491" cy="640659"/>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Designing surveys</a:t>
            </a:r>
            <a:br>
              <a:rPr lang="en"/>
            </a:br>
            <a:endParaRPr>
              <a:latin typeface="Arial"/>
              <a:ea typeface="Arial"/>
              <a:cs typeface="Arial"/>
              <a:sym typeface="Arial"/>
            </a:endParaRPr>
          </a:p>
        </p:txBody>
      </p:sp>
      <p:pic>
        <p:nvPicPr>
          <p:cNvPr descr="GPR Soil Suitability map of the United States. Links to webpage." id="364" name="Google Shape;364;p27">
            <a:hlinkClick r:id="rId3"/>
          </p:cNvPr>
          <p:cNvPicPr preferRelativeResize="0"/>
          <p:nvPr/>
        </p:nvPicPr>
        <p:blipFill rotWithShape="1">
          <a:blip r:embed="rId4">
            <a:alphaModFix/>
          </a:blip>
          <a:srcRect b="0" l="0" r="0" t="0"/>
          <a:stretch/>
        </p:blipFill>
        <p:spPr>
          <a:xfrm>
            <a:off x="4470401" y="251210"/>
            <a:ext cx="7510679" cy="57841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Ground Penetrating Radar (GPR) technology uses radio waves to build a picture of what’s below the surface, much like medical imaging systems or, at a simpler level, a fish finder. The system sends out a pulse of radio frequency energy which bounces off the buried object and is detected by the receiver.&#10;&#10;As pioneers of the technology Sensors &amp; Software understand GPR, and has an outstanding track record. Our range of products and software are tailored to the needs of the businesses they are used in and in every case, simplicity of use, reliability and industry leading data quality are cornerstones of our business. Our custom systems development team can quickly and effectively apply the benefits of GPR to your specialized needs.&#10;&#10;GPR is standard technology in many industries around the world like construction, engineering, law enforcement, mining, road and building maintenance, utility location, archaeology, geophysics and environmental assessment projects.&#10;&#10;For further information on GPR technology or about Sensors &amp; Software, visit www.sensoft.ca" id="130" name="Google Shape;130;g36dde2fdd79_0_0" title="Sensors &amp; Software Ground Penetrating Radar | GPR | Georadar Systems">
            <a:hlinkClick r:id="rId3"/>
          </p:cNvPr>
          <p:cNvPicPr preferRelativeResize="0"/>
          <p:nvPr/>
        </p:nvPicPr>
        <p:blipFill>
          <a:blip r:embed="rId4">
            <a:alphaModFix/>
          </a:blip>
          <a:stretch>
            <a:fillRect/>
          </a:stretch>
        </p:blipFill>
        <p:spPr>
          <a:xfrm>
            <a:off x="396650" y="164750"/>
            <a:ext cx="11398675" cy="6411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8"/>
          <p:cNvSpPr txBox="1"/>
          <p:nvPr>
            <p:ph type="title"/>
          </p:nvPr>
        </p:nvSpPr>
        <p:spPr>
          <a:xfrm>
            <a:off x="210920" y="388294"/>
            <a:ext cx="3992692" cy="5159369"/>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t>Suitable soils?</a:t>
            </a:r>
            <a:br>
              <a:rPr lang="en"/>
            </a:br>
            <a:r>
              <a:rPr b="0" lang="en" sz="2400"/>
              <a:t>-&gt; soil/rock layers</a:t>
            </a:r>
            <a:br>
              <a:rPr b="0" lang="en" sz="2400"/>
            </a:br>
            <a:r>
              <a:rPr b="0" lang="en" sz="2400"/>
              <a:t>     tree roots</a:t>
            </a:r>
            <a:br>
              <a:rPr b="0" lang="en" sz="2400"/>
            </a:br>
            <a:r>
              <a:rPr b="0" lang="en" sz="2400"/>
              <a:t>     historical cemetaries</a:t>
            </a:r>
            <a:br>
              <a:rPr b="0" lang="en" sz="2400"/>
            </a:br>
            <a:r>
              <a:rPr b="0" lang="en" sz="2400"/>
              <a:t>     buried utilities</a:t>
            </a:r>
            <a:br>
              <a:rPr b="0" lang="en" sz="2400"/>
            </a:br>
            <a:br>
              <a:rPr b="0" lang="en" sz="2400"/>
            </a:br>
            <a:r>
              <a:rPr b="0" lang="en" sz="2400"/>
              <a:t>test survey with 250 MHz or 100 MHz antennas</a:t>
            </a:r>
            <a:br>
              <a:rPr b="0" lang="en" sz="2400"/>
            </a:br>
            <a:br>
              <a:rPr b="0" lang="en" sz="2400"/>
            </a:br>
            <a:r>
              <a:rPr b="0" lang="en" sz="2400"/>
              <a:t>*if see features with one antenna frequency, try with one higher.  Possibly better resolution.</a:t>
            </a:r>
            <a:br>
              <a:rPr b="0" lang="en"/>
            </a:br>
            <a:br>
              <a:rPr lang="en"/>
            </a:br>
            <a:br>
              <a:rPr lang="en"/>
            </a:br>
            <a:endParaRPr>
              <a:latin typeface="Arial"/>
              <a:ea typeface="Arial"/>
              <a:cs typeface="Arial"/>
              <a:sym typeface="Arial"/>
            </a:endParaRPr>
          </a:p>
        </p:txBody>
      </p:sp>
      <p:pic>
        <p:nvPicPr>
          <p:cNvPr descr="GPR Soil Suitability map of the United States. Links to webpage." id="370" name="Google Shape;370;p28">
            <a:hlinkClick r:id="rId3"/>
          </p:cNvPr>
          <p:cNvPicPr preferRelativeResize="0"/>
          <p:nvPr/>
        </p:nvPicPr>
        <p:blipFill rotWithShape="1">
          <a:blip r:embed="rId4">
            <a:alphaModFix/>
          </a:blip>
          <a:srcRect b="0" l="0" r="0" t="0"/>
          <a:stretch/>
        </p:blipFill>
        <p:spPr>
          <a:xfrm>
            <a:off x="4470401" y="251210"/>
            <a:ext cx="7510679" cy="57841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9"/>
          <p:cNvSpPr txBox="1"/>
          <p:nvPr>
            <p:ph type="title"/>
          </p:nvPr>
        </p:nvSpPr>
        <p:spPr>
          <a:xfrm>
            <a:off x="210922" y="251210"/>
            <a:ext cx="4259479" cy="5159369"/>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t>Less suitable soils?</a:t>
            </a:r>
            <a:br>
              <a:rPr lang="en"/>
            </a:br>
            <a:r>
              <a:rPr b="0" lang="en" sz="2400"/>
              <a:t>-&gt; tree roots</a:t>
            </a:r>
            <a:br>
              <a:rPr b="0" lang="en" sz="2400"/>
            </a:br>
            <a:r>
              <a:rPr b="0" lang="en" sz="2400"/>
              <a:t>    buried utilities</a:t>
            </a:r>
            <a:br>
              <a:rPr b="0" lang="en" sz="2400"/>
            </a:br>
            <a:br>
              <a:rPr b="0" lang="en" sz="2400"/>
            </a:br>
            <a:r>
              <a:rPr b="0" lang="en" sz="2400"/>
              <a:t>test survey with 250 MHz or 100 MHz antennas</a:t>
            </a:r>
            <a:br>
              <a:rPr b="0" lang="en" sz="2400"/>
            </a:br>
            <a:r>
              <a:rPr b="0" lang="en" sz="1867"/>
              <a:t>*if see features with one antenna frequency, try with one higher.  Possibly better resolution.</a:t>
            </a:r>
            <a:br>
              <a:rPr b="0" lang="en" sz="2400"/>
            </a:br>
            <a:br>
              <a:rPr b="0" lang="en" sz="2400"/>
            </a:br>
            <a:r>
              <a:rPr b="0" lang="en" sz="2400"/>
              <a:t>-&gt; rebar in concrete</a:t>
            </a:r>
            <a:br>
              <a:rPr b="0" lang="en" sz="2400"/>
            </a:br>
            <a:br>
              <a:rPr b="0" lang="en" sz="2400"/>
            </a:br>
            <a:r>
              <a:rPr b="0" lang="en" sz="2400"/>
              <a:t>test survey with 1000 MHz antennas</a:t>
            </a:r>
            <a:br>
              <a:rPr b="0" lang="en"/>
            </a:br>
            <a:br>
              <a:rPr lang="en"/>
            </a:br>
            <a:br>
              <a:rPr lang="en"/>
            </a:br>
            <a:endParaRPr>
              <a:latin typeface="Arial"/>
              <a:ea typeface="Arial"/>
              <a:cs typeface="Arial"/>
              <a:sym typeface="Arial"/>
            </a:endParaRPr>
          </a:p>
        </p:txBody>
      </p:sp>
      <p:pic>
        <p:nvPicPr>
          <p:cNvPr descr="GPR Soil Suitability map of the United States. Links to webpage." id="376" name="Google Shape;376;p29">
            <a:hlinkClick r:id="rId3"/>
          </p:cNvPr>
          <p:cNvPicPr preferRelativeResize="0"/>
          <p:nvPr/>
        </p:nvPicPr>
        <p:blipFill rotWithShape="1">
          <a:blip r:embed="rId4">
            <a:alphaModFix/>
          </a:blip>
          <a:srcRect b="0" l="0" r="0" t="0"/>
          <a:stretch/>
        </p:blipFill>
        <p:spPr>
          <a:xfrm>
            <a:off x="4470401" y="251210"/>
            <a:ext cx="7510679" cy="57841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0"/>
          <p:cNvSpPr txBox="1"/>
          <p:nvPr>
            <p:ph type="title"/>
          </p:nvPr>
        </p:nvSpPr>
        <p:spPr>
          <a:xfrm>
            <a:off x="210922" y="63173"/>
            <a:ext cx="2700601" cy="5802331"/>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2400"/>
              <a:buFont typeface="Arial"/>
              <a:buNone/>
            </a:pPr>
            <a:r>
              <a:rPr lang="en" sz="2400"/>
              <a:t>Run test lines</a:t>
            </a:r>
            <a:br>
              <a:rPr lang="en" sz="2400"/>
            </a:br>
            <a:br>
              <a:rPr lang="en" sz="2400"/>
            </a:br>
            <a:r>
              <a:rPr lang="en" sz="2400"/>
              <a:t>Mark features with flags</a:t>
            </a:r>
            <a:br>
              <a:rPr lang="en" sz="2400"/>
            </a:br>
            <a:r>
              <a:rPr lang="en" sz="2400"/>
              <a:t>-in program</a:t>
            </a:r>
            <a:br>
              <a:rPr lang="en" sz="2400"/>
            </a:br>
            <a:r>
              <a:rPr lang="en" sz="2400"/>
              <a:t>-on ground</a:t>
            </a:r>
            <a:br>
              <a:rPr lang="en" sz="2400"/>
            </a:br>
            <a:br>
              <a:rPr lang="en" sz="2400"/>
            </a:br>
            <a:br>
              <a:rPr lang="en" sz="2400"/>
            </a:br>
            <a:br>
              <a:rPr lang="en" sz="2400"/>
            </a:br>
            <a:endParaRPr sz="2400"/>
          </a:p>
        </p:txBody>
      </p:sp>
      <p:pic>
        <p:nvPicPr>
          <p:cNvPr id="382" name="Google Shape;382;p30"/>
          <p:cNvPicPr preferRelativeResize="0"/>
          <p:nvPr/>
        </p:nvPicPr>
        <p:blipFill rotWithShape="1">
          <a:blip r:embed="rId3">
            <a:alphaModFix/>
          </a:blip>
          <a:srcRect b="0" l="0" r="0" t="0"/>
          <a:stretch/>
        </p:blipFill>
        <p:spPr>
          <a:xfrm>
            <a:off x="3172644" y="391880"/>
            <a:ext cx="8540331" cy="591641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1"/>
          <p:cNvSpPr txBox="1"/>
          <p:nvPr>
            <p:ph type="title"/>
          </p:nvPr>
        </p:nvSpPr>
        <p:spPr>
          <a:xfrm>
            <a:off x="1877161" y="792480"/>
            <a:ext cx="6655419" cy="5052704"/>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2400"/>
              <a:buFont typeface="Arial"/>
              <a:buNone/>
            </a:pPr>
            <a:r>
              <a:rPr lang="en" sz="2400"/>
              <a:t>Run test lines</a:t>
            </a:r>
            <a:r>
              <a:rPr b="0" lang="en" sz="2400"/>
              <a:t> – for presence and orientation of features</a:t>
            </a:r>
            <a:br>
              <a:rPr lang="en" sz="2400"/>
            </a:br>
            <a:br>
              <a:rPr lang="en" sz="2400"/>
            </a:br>
            <a:r>
              <a:rPr b="0" lang="en" sz="2400"/>
              <a:t>For </a:t>
            </a:r>
            <a:r>
              <a:rPr lang="en" sz="2400"/>
              <a:t>utilities</a:t>
            </a:r>
            <a:r>
              <a:rPr b="0" lang="en" sz="2400"/>
              <a:t>-between buildings and streetlights, around buildings</a:t>
            </a:r>
            <a:br>
              <a:rPr b="0" lang="en" sz="2400"/>
            </a:br>
            <a:br>
              <a:rPr b="0" lang="en" sz="2400"/>
            </a:br>
            <a:r>
              <a:rPr b="0" lang="en" sz="2400"/>
              <a:t>For </a:t>
            </a:r>
            <a:r>
              <a:rPr lang="en" sz="2400"/>
              <a:t>tree roots </a:t>
            </a:r>
            <a:r>
              <a:rPr b="0" lang="en" sz="2400"/>
              <a:t>– in circle around tree – just outside canopy.</a:t>
            </a:r>
            <a:br>
              <a:rPr b="0" lang="en" sz="2400"/>
            </a:br>
            <a:br>
              <a:rPr b="0" lang="en" sz="2400"/>
            </a:br>
            <a:r>
              <a:rPr b="0" lang="en" sz="2400"/>
              <a:t>Note:  both buildings and trees can degrade/block GPS signal.  </a:t>
            </a:r>
            <a:br>
              <a:rPr b="0" lang="en" sz="2400"/>
            </a:br>
            <a:br>
              <a:rPr b="0" lang="en" sz="2400"/>
            </a:br>
            <a:r>
              <a:rPr b="0" lang="en" sz="2400"/>
              <a:t>For </a:t>
            </a:r>
            <a:r>
              <a:rPr lang="en" sz="2400"/>
              <a:t>rebar in concrete </a:t>
            </a:r>
            <a:r>
              <a:rPr b="0" lang="en" sz="2400"/>
              <a:t>- floors of most multistory buildings.</a:t>
            </a:r>
            <a:br>
              <a:rPr lang="en" sz="2400"/>
            </a:br>
            <a:br>
              <a:rPr lang="en" sz="2400"/>
            </a:br>
            <a:br>
              <a:rPr lang="en" sz="2400"/>
            </a:br>
            <a:br>
              <a:rPr lang="en" sz="2400"/>
            </a:br>
            <a:br>
              <a:rPr lang="en" sz="2400"/>
            </a:br>
            <a:br>
              <a:rPr lang="en" sz="2400"/>
            </a:b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2"/>
          <p:cNvSpPr txBox="1"/>
          <p:nvPr>
            <p:ph type="title"/>
          </p:nvPr>
        </p:nvSpPr>
        <p:spPr>
          <a:xfrm>
            <a:off x="210922" y="63174"/>
            <a:ext cx="4259479" cy="5159369"/>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t>Lines vs. Grids?</a:t>
            </a:r>
            <a:br>
              <a:rPr lang="en"/>
            </a:br>
            <a:br>
              <a:rPr lang="en"/>
            </a:br>
            <a:br>
              <a:rPr lang="en"/>
            </a:br>
            <a:br>
              <a:rPr lang="en"/>
            </a:br>
            <a:endParaRPr>
              <a:latin typeface="Arial"/>
              <a:ea typeface="Arial"/>
              <a:cs typeface="Arial"/>
              <a:sym typeface="Arial"/>
            </a:endParaRPr>
          </a:p>
        </p:txBody>
      </p:sp>
      <p:pic>
        <p:nvPicPr>
          <p:cNvPr descr="GPR carts over GPR profiles with diffraction patterns from the same long feature" id="393" name="Google Shape;393;p32"/>
          <p:cNvPicPr preferRelativeResize="0"/>
          <p:nvPr/>
        </p:nvPicPr>
        <p:blipFill rotWithShape="1">
          <a:blip r:embed="rId3">
            <a:alphaModFix/>
          </a:blip>
          <a:srcRect b="0" l="0" r="0" t="0"/>
          <a:stretch/>
        </p:blipFill>
        <p:spPr>
          <a:xfrm>
            <a:off x="781537" y="1130492"/>
            <a:ext cx="5075113" cy="4872960"/>
          </a:xfrm>
          <a:prstGeom prst="rect">
            <a:avLst/>
          </a:prstGeom>
          <a:noFill/>
          <a:ln>
            <a:noFill/>
          </a:ln>
        </p:spPr>
      </p:pic>
      <p:grpSp>
        <p:nvGrpSpPr>
          <p:cNvPr descr="GPR profiles lined up to form a Depth Slice revealing a buried pipe." id="394" name="Google Shape;394;p32"/>
          <p:cNvGrpSpPr/>
          <p:nvPr/>
        </p:nvGrpSpPr>
        <p:grpSpPr>
          <a:xfrm>
            <a:off x="6096000" y="433426"/>
            <a:ext cx="5616211" cy="5095924"/>
            <a:chOff x="5368848" y="315697"/>
            <a:chExt cx="6457394" cy="5859180"/>
          </a:xfrm>
        </p:grpSpPr>
        <p:pic>
          <p:nvPicPr>
            <p:cNvPr id="395" name="Google Shape;395;p32"/>
            <p:cNvPicPr preferRelativeResize="0"/>
            <p:nvPr/>
          </p:nvPicPr>
          <p:blipFill rotWithShape="1">
            <a:blip r:embed="rId4">
              <a:alphaModFix/>
            </a:blip>
            <a:srcRect b="0" l="0" r="0" t="0"/>
            <a:stretch/>
          </p:blipFill>
          <p:spPr>
            <a:xfrm>
              <a:off x="5368848" y="315697"/>
              <a:ext cx="6457394" cy="5859180"/>
            </a:xfrm>
            <a:prstGeom prst="rect">
              <a:avLst/>
            </a:prstGeom>
            <a:noFill/>
            <a:ln cap="sq" cmpd="sng" w="38150">
              <a:solidFill>
                <a:srgbClr val="000000"/>
              </a:solidFill>
              <a:prstDash val="solid"/>
              <a:miter lim="8000"/>
              <a:headEnd len="sm" w="sm" type="none"/>
              <a:tailEnd len="sm" w="sm" type="none"/>
            </a:ln>
            <a:effectLst>
              <a:outerShdw blurRad="50800" rotWithShape="0" algn="tl" dir="2700000" dist="37674">
                <a:srgbClr val="000000">
                  <a:alpha val="42745"/>
                </a:srgbClr>
              </a:outerShdw>
            </a:effectLst>
          </p:spPr>
        </p:pic>
        <p:sp>
          <p:nvSpPr>
            <p:cNvPr id="396" name="Google Shape;396;p32"/>
            <p:cNvSpPr/>
            <p:nvPr/>
          </p:nvSpPr>
          <p:spPr>
            <a:xfrm>
              <a:off x="9241536" y="2609088"/>
              <a:ext cx="1487400" cy="4878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0" name="Shape 400"/>
        <p:cNvGrpSpPr/>
        <p:nvPr/>
      </p:nvGrpSpPr>
      <p:grpSpPr>
        <a:xfrm>
          <a:off x="0" y="0"/>
          <a:ext cx="0" cy="0"/>
          <a:chOff x="0" y="0"/>
          <a:chExt cx="0" cy="0"/>
        </a:xfrm>
      </p:grpSpPr>
      <p:sp>
        <p:nvSpPr>
          <p:cNvPr id="401" name="Google Shape;401;p33"/>
          <p:cNvSpPr txBox="1"/>
          <p:nvPr>
            <p:ph type="title"/>
          </p:nvPr>
        </p:nvSpPr>
        <p:spPr>
          <a:xfrm>
            <a:off x="210922" y="63175"/>
            <a:ext cx="10816469" cy="9619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t>Grid: labor intensive! Do only after targets identified</a:t>
            </a:r>
            <a:br>
              <a:rPr lang="en"/>
            </a:br>
            <a:br>
              <a:rPr lang="en"/>
            </a:br>
            <a:br>
              <a:rPr lang="en"/>
            </a:br>
            <a:br>
              <a:rPr lang="en"/>
            </a:br>
            <a:endParaRPr>
              <a:latin typeface="Arial"/>
              <a:ea typeface="Arial"/>
              <a:cs typeface="Arial"/>
              <a:sym typeface="Arial"/>
            </a:endParaRPr>
          </a:p>
        </p:txBody>
      </p:sp>
      <p:pic>
        <p:nvPicPr>
          <p:cNvPr id="402" name="Google Shape;402;p33"/>
          <p:cNvPicPr preferRelativeResize="0"/>
          <p:nvPr/>
        </p:nvPicPr>
        <p:blipFill rotWithShape="1">
          <a:blip r:embed="rId3">
            <a:alphaModFix/>
          </a:blip>
          <a:srcRect b="0" l="0" r="0" t="0"/>
          <a:stretch/>
        </p:blipFill>
        <p:spPr>
          <a:xfrm>
            <a:off x="1107470" y="1118209"/>
            <a:ext cx="9977059" cy="515936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6" name="Shape 406"/>
        <p:cNvGrpSpPr/>
        <p:nvPr/>
      </p:nvGrpSpPr>
      <p:grpSpPr>
        <a:xfrm>
          <a:off x="0" y="0"/>
          <a:ext cx="0" cy="0"/>
          <a:chOff x="0" y="0"/>
          <a:chExt cx="0" cy="0"/>
        </a:xfrm>
      </p:grpSpPr>
      <p:sp>
        <p:nvSpPr>
          <p:cNvPr id="407" name="Google Shape;407;p34"/>
          <p:cNvSpPr txBox="1"/>
          <p:nvPr>
            <p:ph type="title"/>
          </p:nvPr>
        </p:nvSpPr>
        <p:spPr>
          <a:xfrm>
            <a:off x="210922" y="63175"/>
            <a:ext cx="10816469" cy="9619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t>Grid: fun</a:t>
            </a:r>
            <a:br>
              <a:rPr lang="en"/>
            </a:br>
            <a:br>
              <a:rPr lang="en"/>
            </a:br>
            <a:br>
              <a:rPr lang="en"/>
            </a:br>
            <a:br>
              <a:rPr lang="en"/>
            </a:br>
            <a:endParaRPr>
              <a:latin typeface="Arial"/>
              <a:ea typeface="Arial"/>
              <a:cs typeface="Arial"/>
              <a:sym typeface="Arial"/>
            </a:endParaRPr>
          </a:p>
        </p:txBody>
      </p:sp>
      <p:pic>
        <p:nvPicPr>
          <p:cNvPr descr="A screenshot of a computer screen&#10;&#10;Description automatically generated" id="408" name="Google Shape;408;p34"/>
          <p:cNvPicPr preferRelativeResize="0"/>
          <p:nvPr/>
        </p:nvPicPr>
        <p:blipFill rotWithShape="1">
          <a:blip r:embed="rId3">
            <a:alphaModFix/>
          </a:blip>
          <a:srcRect b="0" l="0" r="0" t="0"/>
          <a:stretch/>
        </p:blipFill>
        <p:spPr>
          <a:xfrm>
            <a:off x="1016000" y="1025100"/>
            <a:ext cx="10160000" cy="5194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2" name="Shape 412"/>
        <p:cNvGrpSpPr/>
        <p:nvPr/>
      </p:nvGrpSpPr>
      <p:grpSpPr>
        <a:xfrm>
          <a:off x="0" y="0"/>
          <a:ext cx="0" cy="0"/>
          <a:chOff x="0" y="0"/>
          <a:chExt cx="0" cy="0"/>
        </a:xfrm>
      </p:grpSpPr>
      <p:sp>
        <p:nvSpPr>
          <p:cNvPr id="413" name="Google Shape;413;p35"/>
          <p:cNvSpPr txBox="1"/>
          <p:nvPr>
            <p:ph type="title"/>
          </p:nvPr>
        </p:nvSpPr>
        <p:spPr>
          <a:xfrm>
            <a:off x="210922" y="63175"/>
            <a:ext cx="10816469" cy="9619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3200"/>
              <a:buFont typeface="Arial"/>
              <a:buNone/>
            </a:pPr>
            <a:r>
              <a:rPr lang="en"/>
              <a:t>Grid: fun!</a:t>
            </a:r>
            <a:br>
              <a:rPr lang="en"/>
            </a:br>
            <a:endParaRPr>
              <a:latin typeface="Arial"/>
              <a:ea typeface="Arial"/>
              <a:cs typeface="Arial"/>
              <a:sym typeface="Arial"/>
            </a:endParaRPr>
          </a:p>
        </p:txBody>
      </p:sp>
      <p:pic>
        <p:nvPicPr>
          <p:cNvPr descr="A screen shot of a graph&#10;&#10;Description automatically generated" id="414" name="Google Shape;414;p35"/>
          <p:cNvPicPr preferRelativeResize="0"/>
          <p:nvPr/>
        </p:nvPicPr>
        <p:blipFill rotWithShape="1">
          <a:blip r:embed="rId3">
            <a:alphaModFix/>
          </a:blip>
          <a:srcRect b="0" l="0" r="0" t="0"/>
          <a:stretch/>
        </p:blipFill>
        <p:spPr>
          <a:xfrm>
            <a:off x="5968622" y="629018"/>
            <a:ext cx="5382325" cy="5599963"/>
          </a:xfrm>
          <a:prstGeom prst="rect">
            <a:avLst/>
          </a:prstGeom>
          <a:noFill/>
          <a:ln>
            <a:noFill/>
          </a:ln>
        </p:spPr>
      </p:pic>
      <p:pic>
        <p:nvPicPr>
          <p:cNvPr id="415" name="Google Shape;415;p35"/>
          <p:cNvPicPr preferRelativeResize="0"/>
          <p:nvPr/>
        </p:nvPicPr>
        <p:blipFill rotWithShape="1">
          <a:blip r:embed="rId4">
            <a:alphaModFix/>
          </a:blip>
          <a:srcRect b="0" l="0" r="52273" t="0"/>
          <a:stretch/>
        </p:blipFill>
        <p:spPr>
          <a:xfrm>
            <a:off x="630627" y="1069612"/>
            <a:ext cx="4761756" cy="515936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6"/>
          <p:cNvSpPr txBox="1"/>
          <p:nvPr>
            <p:ph type="title"/>
          </p:nvPr>
        </p:nvSpPr>
        <p:spPr>
          <a:xfrm>
            <a:off x="648833" y="349633"/>
            <a:ext cx="8189200" cy="1015704"/>
          </a:xfrm>
          <a:prstGeom prst="rect">
            <a:avLst/>
          </a:prstGeom>
          <a:noFill/>
          <a:ln>
            <a:noFill/>
          </a:ln>
        </p:spPr>
        <p:txBody>
          <a:bodyPr anchorCtr="0" anchor="b" bIns="121900" lIns="365725" spcFirstLastPara="1" rIns="121900" wrap="square" tIns="121900">
            <a:noAutofit/>
          </a:bodyPr>
          <a:lstStyle/>
          <a:p>
            <a:pPr indent="0" lvl="0" marL="0" rtl="0" algn="l">
              <a:lnSpc>
                <a:spcPct val="90000"/>
              </a:lnSpc>
              <a:spcBef>
                <a:spcPts val="0"/>
              </a:spcBef>
              <a:spcAft>
                <a:spcPts val="0"/>
              </a:spcAft>
              <a:buClr>
                <a:schemeClr val="dk1"/>
              </a:buClr>
              <a:buSzPts val="3600"/>
              <a:buFont typeface="Arial"/>
              <a:buNone/>
            </a:pPr>
            <a:r>
              <a:rPr lang="en" sz="5200">
                <a:solidFill>
                  <a:schemeClr val="dk1"/>
                </a:solidFill>
                <a:latin typeface="Arial"/>
                <a:ea typeface="Arial"/>
                <a:cs typeface="Arial"/>
                <a:sym typeface="Arial"/>
              </a:rPr>
              <a:t>Questions?</a:t>
            </a:r>
            <a:endParaRPr sz="5200">
              <a:solidFill>
                <a:schemeClr val="dk1"/>
              </a:solidFill>
              <a:latin typeface="Arial"/>
              <a:ea typeface="Arial"/>
              <a:cs typeface="Arial"/>
              <a:sym typeface="Arial"/>
            </a:endParaRPr>
          </a:p>
        </p:txBody>
      </p:sp>
      <p:sp>
        <p:nvSpPr>
          <p:cNvPr id="421" name="Google Shape;421;p36"/>
          <p:cNvSpPr txBox="1"/>
          <p:nvPr>
            <p:ph idx="1" type="subTitle"/>
          </p:nvPr>
        </p:nvSpPr>
        <p:spPr>
          <a:xfrm>
            <a:off x="648833" y="1243265"/>
            <a:ext cx="6907200" cy="5363200"/>
          </a:xfrm>
          <a:prstGeom prst="rect">
            <a:avLst/>
          </a:prstGeom>
          <a:noFill/>
          <a:ln>
            <a:noFill/>
          </a:ln>
        </p:spPr>
        <p:txBody>
          <a:bodyPr anchorCtr="0" anchor="t" bIns="121900" lIns="365725" spcFirstLastPara="1" rIns="121900" wrap="square" tIns="121900">
            <a:noAutofit/>
          </a:bodyPr>
          <a:lstStyle/>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rPr lang="en" sz="2133">
                <a:latin typeface="Arial"/>
                <a:ea typeface="Arial"/>
                <a:cs typeface="Arial"/>
                <a:sym typeface="Arial"/>
              </a:rPr>
              <a:t>How GPR works  </a:t>
            </a:r>
            <a:endParaRPr/>
          </a:p>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rPr lang="en" sz="2133">
                <a:latin typeface="Arial"/>
                <a:ea typeface="Arial"/>
                <a:cs typeface="Arial"/>
                <a:sym typeface="Arial"/>
              </a:rPr>
              <a:t>Typical geoscience (and commercial) applications</a:t>
            </a:r>
            <a:endParaRPr/>
          </a:p>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t/>
            </a:r>
            <a:endParaRPr sz="2133">
              <a:latin typeface="Arial"/>
              <a:ea typeface="Arial"/>
              <a:cs typeface="Arial"/>
              <a:sym typeface="Arial"/>
            </a:endParaRPr>
          </a:p>
          <a:p>
            <a:pPr indent="0" lvl="0" marL="0" rtl="0" algn="l">
              <a:lnSpc>
                <a:spcPct val="115000"/>
              </a:lnSpc>
              <a:spcBef>
                <a:spcPts val="0"/>
              </a:spcBef>
              <a:spcAft>
                <a:spcPts val="0"/>
              </a:spcAft>
              <a:buClr>
                <a:schemeClr val="dk1"/>
              </a:buClr>
              <a:buSzPts val="1400"/>
              <a:buNone/>
            </a:pPr>
            <a:r>
              <a:rPr lang="en" sz="2133">
                <a:latin typeface="Arial"/>
                <a:ea typeface="Arial"/>
                <a:cs typeface="Arial"/>
                <a:sym typeface="Arial"/>
              </a:rPr>
              <a:t>Survey design considerations</a:t>
            </a:r>
            <a:endParaRPr sz="2133">
              <a:latin typeface="Arial"/>
              <a:ea typeface="Arial"/>
              <a:cs typeface="Arial"/>
              <a:sym typeface="Arial"/>
            </a:endParaRPr>
          </a:p>
          <a:p>
            <a:pPr indent="0" lvl="0" marL="0" rtl="0" algn="l">
              <a:lnSpc>
                <a:spcPct val="90000"/>
              </a:lnSpc>
              <a:spcBef>
                <a:spcPts val="0"/>
              </a:spcBef>
              <a:spcAft>
                <a:spcPts val="0"/>
              </a:spcAft>
              <a:buClr>
                <a:schemeClr val="dk1"/>
              </a:buClr>
              <a:buSzPts val="1400"/>
              <a:buNone/>
            </a:pPr>
            <a:r>
              <a:t/>
            </a:r>
            <a:endParaRPr sz="1867"/>
          </a:p>
        </p:txBody>
      </p:sp>
      <p:pic>
        <p:nvPicPr>
          <p:cNvPr descr="Student pushing GPR cart around a sinkhole collapse in Land O Lakes, FL." id="422" name="Google Shape;422;p36"/>
          <p:cNvPicPr preferRelativeResize="0"/>
          <p:nvPr/>
        </p:nvPicPr>
        <p:blipFill rotWithShape="1">
          <a:blip r:embed="rId3">
            <a:alphaModFix/>
          </a:blip>
          <a:srcRect b="0" l="0" r="0" t="0"/>
          <a:stretch/>
        </p:blipFill>
        <p:spPr>
          <a:xfrm>
            <a:off x="4638460" y="4058604"/>
            <a:ext cx="1839539" cy="1837016"/>
          </a:xfrm>
          <a:prstGeom prst="rect">
            <a:avLst/>
          </a:prstGeom>
          <a:noFill/>
          <a:ln>
            <a:noFill/>
          </a:ln>
        </p:spPr>
      </p:pic>
      <p:pic>
        <p:nvPicPr>
          <p:cNvPr id="423" name="Google Shape;423;p36"/>
          <p:cNvPicPr preferRelativeResize="0"/>
          <p:nvPr/>
        </p:nvPicPr>
        <p:blipFill rotWithShape="1">
          <a:blip r:embed="rId4">
            <a:alphaModFix/>
          </a:blip>
          <a:srcRect b="0" l="0" r="0" t="3094"/>
          <a:stretch/>
        </p:blipFill>
        <p:spPr>
          <a:xfrm>
            <a:off x="3263423" y="1118364"/>
            <a:ext cx="2391707" cy="2046608"/>
          </a:xfrm>
          <a:prstGeom prst="rect">
            <a:avLst/>
          </a:prstGeom>
          <a:noFill/>
          <a:ln>
            <a:noFill/>
          </a:ln>
        </p:spPr>
      </p:pic>
      <p:pic>
        <p:nvPicPr>
          <p:cNvPr id="424" name="Google Shape;424;p36"/>
          <p:cNvPicPr preferRelativeResize="0"/>
          <p:nvPr/>
        </p:nvPicPr>
        <p:blipFill rotWithShape="1">
          <a:blip r:embed="rId5">
            <a:alphaModFix/>
          </a:blip>
          <a:srcRect b="0" l="13786" r="0" t="0"/>
          <a:stretch/>
        </p:blipFill>
        <p:spPr>
          <a:xfrm>
            <a:off x="7120349" y="2729084"/>
            <a:ext cx="4054276" cy="147799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6ddd8aad6b_0_29"/>
          <p:cNvSpPr txBox="1"/>
          <p:nvPr>
            <p:ph type="title"/>
          </p:nvPr>
        </p:nvSpPr>
        <p:spPr>
          <a:xfrm>
            <a:off x="440635" y="136396"/>
            <a:ext cx="7603800" cy="867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Participant Checklist</a:t>
            </a:r>
            <a:endParaRPr/>
          </a:p>
        </p:txBody>
      </p:sp>
      <p:sp>
        <p:nvSpPr>
          <p:cNvPr id="430" name="Google Shape;430;g36ddd8aad6b_0_29"/>
          <p:cNvSpPr txBox="1"/>
          <p:nvPr>
            <p:ph idx="1" type="body"/>
          </p:nvPr>
        </p:nvSpPr>
        <p:spPr>
          <a:xfrm>
            <a:off x="808375" y="1666600"/>
            <a:ext cx="10515600" cy="47859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 sz="2100" u="sng">
                <a:solidFill>
                  <a:schemeClr val="hlink"/>
                </a:solidFill>
                <a:hlinkClick r:id="rId3"/>
              </a:rPr>
              <a:t>serc.carleton.edu/getsi/workshops/Summ2025_field/participant_checklist.html</a:t>
            </a:r>
            <a:r>
              <a:rPr lang="en"/>
              <a:t> </a:t>
            </a:r>
            <a:endParaRPr/>
          </a:p>
          <a:p>
            <a:pPr indent="-342900" lvl="0" marL="457200" rtl="0" algn="l">
              <a:lnSpc>
                <a:spcPct val="115000"/>
              </a:lnSpc>
              <a:spcBef>
                <a:spcPts val="1000"/>
              </a:spcBef>
              <a:spcAft>
                <a:spcPts val="0"/>
              </a:spcAft>
              <a:buSzPts val="1800"/>
              <a:buChar char="●"/>
            </a:pPr>
            <a:r>
              <a:rPr lang="en"/>
              <a:t>Some general tasks (complete by Friday July 25)</a:t>
            </a:r>
            <a:endParaRPr/>
          </a:p>
          <a:p>
            <a:pPr indent="-342900" lvl="1" marL="914400" rtl="0" algn="l">
              <a:lnSpc>
                <a:spcPct val="115000"/>
              </a:lnSpc>
              <a:spcBef>
                <a:spcPts val="0"/>
              </a:spcBef>
              <a:spcAft>
                <a:spcPts val="0"/>
              </a:spcAft>
              <a:buSzPts val="1800"/>
              <a:buChar char="○"/>
            </a:pPr>
            <a:r>
              <a:rPr lang="en"/>
              <a:t>Short knowledge assessment (will be emailed Tue July 15)</a:t>
            </a:r>
            <a:endParaRPr/>
          </a:p>
          <a:p>
            <a:pPr indent="-342900" lvl="1" marL="914400" rtl="0" algn="l">
              <a:lnSpc>
                <a:spcPct val="115000"/>
              </a:lnSpc>
              <a:spcBef>
                <a:spcPts val="0"/>
              </a:spcBef>
              <a:spcAft>
                <a:spcPts val="0"/>
              </a:spcAft>
              <a:buSzPts val="1800"/>
              <a:buChar char="○"/>
            </a:pPr>
            <a:r>
              <a:rPr lang="en"/>
              <a:t>Complete the field trip waiver form (will be sent via DocuSign)</a:t>
            </a:r>
            <a:endParaRPr/>
          </a:p>
          <a:p>
            <a:pPr indent="-342900" lvl="1" marL="914400" rtl="0" algn="l">
              <a:lnSpc>
                <a:spcPct val="115000"/>
              </a:lnSpc>
              <a:spcBef>
                <a:spcPts val="0"/>
              </a:spcBef>
              <a:spcAft>
                <a:spcPts val="0"/>
              </a:spcAft>
              <a:buSzPts val="1800"/>
              <a:buChar char="○"/>
            </a:pPr>
            <a:r>
              <a:rPr lang="en"/>
              <a:t>IF YOU HAVE NOT ALREADY, make the following accounts</a:t>
            </a:r>
            <a:endParaRPr/>
          </a:p>
          <a:p>
            <a:pPr indent="-342900" lvl="2" marL="1371600" rtl="0" algn="l">
              <a:lnSpc>
                <a:spcPct val="115000"/>
              </a:lnSpc>
              <a:spcBef>
                <a:spcPts val="0"/>
              </a:spcBef>
              <a:spcAft>
                <a:spcPts val="0"/>
              </a:spcAft>
              <a:buSzPts val="1800"/>
              <a:buChar char="■"/>
            </a:pPr>
            <a:r>
              <a:rPr lang="en"/>
              <a:t>EarthScope instrument request system: </a:t>
            </a:r>
            <a:r>
              <a:rPr lang="en" u="sng">
                <a:solidFill>
                  <a:schemeClr val="hlink"/>
                </a:solidFill>
                <a:hlinkClick r:id="rId4"/>
              </a:rPr>
              <a:t>https://epic.earthscope.org/sdb/newuser_application</a:t>
            </a:r>
            <a:endParaRPr/>
          </a:p>
          <a:p>
            <a:pPr indent="-342900" lvl="2" marL="1371600" rtl="0" algn="l">
              <a:lnSpc>
                <a:spcPct val="115000"/>
              </a:lnSpc>
              <a:spcBef>
                <a:spcPts val="0"/>
              </a:spcBef>
              <a:spcAft>
                <a:spcPts val="0"/>
              </a:spcAft>
              <a:buSzPts val="1800"/>
              <a:buChar char="■"/>
            </a:pPr>
            <a:r>
              <a:rPr lang="en"/>
              <a:t>SERC: </a:t>
            </a:r>
            <a:r>
              <a:rPr lang="en" u="sng">
                <a:solidFill>
                  <a:schemeClr val="hlink"/>
                </a:solidFill>
                <a:hlinkClick r:id="rId5"/>
              </a:rPr>
              <a:t>https://serc.carleton.edu/account/loginout.php</a:t>
            </a:r>
            <a:r>
              <a:rPr lang="en"/>
              <a:t> </a:t>
            </a:r>
            <a:endParaRPr/>
          </a:p>
          <a:p>
            <a:pPr indent="-342900" lvl="0" marL="457200" rtl="0" algn="l">
              <a:lnSpc>
                <a:spcPct val="115000"/>
              </a:lnSpc>
              <a:spcBef>
                <a:spcPts val="0"/>
              </a:spcBef>
              <a:spcAft>
                <a:spcPts val="0"/>
              </a:spcAft>
              <a:buSzPts val="1800"/>
              <a:buChar char="●"/>
            </a:pPr>
            <a:r>
              <a:rPr lang="en"/>
              <a:t>Look through teaching modules</a:t>
            </a:r>
            <a:endParaRPr/>
          </a:p>
          <a:p>
            <a:pPr indent="-342900" lvl="0" marL="457200" rtl="0" algn="l">
              <a:lnSpc>
                <a:spcPct val="115000"/>
              </a:lnSpc>
              <a:spcBef>
                <a:spcPts val="0"/>
              </a:spcBef>
              <a:spcAft>
                <a:spcPts val="0"/>
              </a:spcAft>
              <a:buSzPts val="1800"/>
              <a:buChar char="●"/>
            </a:pPr>
            <a:r>
              <a:rPr lang="en"/>
              <a:t>Download software</a:t>
            </a:r>
            <a:endParaRPr/>
          </a:p>
          <a:p>
            <a:pPr indent="-342900" lvl="0" marL="457200" rtl="0" algn="l">
              <a:lnSpc>
                <a:spcPct val="115000"/>
              </a:lnSpc>
              <a:spcBef>
                <a:spcPts val="0"/>
              </a:spcBef>
              <a:spcAft>
                <a:spcPts val="0"/>
              </a:spcAft>
              <a:buSzPts val="1800"/>
              <a:buChar char="●"/>
            </a:pPr>
            <a:r>
              <a:rPr lang="en"/>
              <a:t>Watch helpful videos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3" title="Ground Penetrating Radar (GPR) Sensors &amp; Software"/>
          <p:cNvPicPr preferRelativeResize="0"/>
          <p:nvPr/>
        </p:nvPicPr>
        <p:blipFill rotWithShape="1">
          <a:blip r:embed="rId3">
            <a:alphaModFix/>
          </a:blip>
          <a:srcRect b="0" l="0" r="0" t="0"/>
          <a:stretch/>
        </p:blipFill>
        <p:spPr>
          <a:xfrm>
            <a:off x="1387219" y="629848"/>
            <a:ext cx="9577456" cy="5410803"/>
          </a:xfrm>
          <a:prstGeom prst="rect">
            <a:avLst/>
          </a:prstGeom>
          <a:noFill/>
          <a:ln>
            <a:noFill/>
          </a:ln>
        </p:spPr>
      </p:pic>
      <p:sp>
        <p:nvSpPr>
          <p:cNvPr id="136" name="Google Shape;136;p3"/>
          <p:cNvSpPr txBox="1"/>
          <p:nvPr/>
        </p:nvSpPr>
        <p:spPr>
          <a:xfrm>
            <a:off x="2579500" y="5977400"/>
            <a:ext cx="9438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https://youtu.be/Jmc0n2bfrEs?list=PL2KbqZ4LoYmTcODw0R_uL1zYXMGY932pb&amp;t=41</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 name="Shape 140"/>
        <p:cNvGrpSpPr/>
        <p:nvPr/>
      </p:nvGrpSpPr>
      <p:grpSpPr>
        <a:xfrm>
          <a:off x="0" y="0"/>
          <a:ext cx="0" cy="0"/>
          <a:chOff x="0" y="0"/>
          <a:chExt cx="0" cy="0"/>
        </a:xfrm>
      </p:grpSpPr>
      <p:sp>
        <p:nvSpPr>
          <p:cNvPr id="141" name="Google Shape;141;p4"/>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GPR images give a distorted view of the subsurface</a:t>
            </a:r>
            <a:endParaRPr/>
          </a:p>
        </p:txBody>
      </p:sp>
      <p:pic>
        <p:nvPicPr>
          <p:cNvPr descr="Exaggerated depiction of GPR detecting a human skull underground from the television show Criminal Minds." id="142" name="Google Shape;142;p4"/>
          <p:cNvPicPr preferRelativeResize="0"/>
          <p:nvPr/>
        </p:nvPicPr>
        <p:blipFill rotWithShape="1">
          <a:blip r:embed="rId3">
            <a:alphaModFix/>
          </a:blip>
          <a:srcRect b="0" l="0" r="0" t="0"/>
          <a:stretch/>
        </p:blipFill>
        <p:spPr>
          <a:xfrm>
            <a:off x="603570" y="2391767"/>
            <a:ext cx="4966913" cy="3769115"/>
          </a:xfrm>
          <a:prstGeom prst="rect">
            <a:avLst/>
          </a:prstGeom>
          <a:noFill/>
          <a:ln>
            <a:noFill/>
          </a:ln>
        </p:spPr>
      </p:pic>
      <p:grpSp>
        <p:nvGrpSpPr>
          <p:cNvPr descr="GPR profile showing buried objects as hyperbolas rather than discernable shapes." id="143" name="Google Shape;143;p4"/>
          <p:cNvGrpSpPr/>
          <p:nvPr/>
        </p:nvGrpSpPr>
        <p:grpSpPr>
          <a:xfrm>
            <a:off x="6374376" y="2391829"/>
            <a:ext cx="5178025" cy="3704172"/>
            <a:chOff x="4468825" y="1604475"/>
            <a:chExt cx="4377100" cy="3410650"/>
          </a:xfrm>
        </p:grpSpPr>
        <p:pic>
          <p:nvPicPr>
            <p:cNvPr id="144" name="Google Shape;144;p4"/>
            <p:cNvPicPr preferRelativeResize="0"/>
            <p:nvPr/>
          </p:nvPicPr>
          <p:blipFill rotWithShape="1">
            <a:blip r:embed="rId4">
              <a:alphaModFix/>
            </a:blip>
            <a:srcRect b="0" l="0" r="0" t="0"/>
            <a:stretch/>
          </p:blipFill>
          <p:spPr>
            <a:xfrm>
              <a:off x="4468825" y="1604475"/>
              <a:ext cx="4377100" cy="3410650"/>
            </a:xfrm>
            <a:prstGeom prst="rect">
              <a:avLst/>
            </a:prstGeom>
            <a:noFill/>
            <a:ln>
              <a:noFill/>
            </a:ln>
          </p:spPr>
        </p:pic>
        <p:pic>
          <p:nvPicPr>
            <p:cNvPr id="145" name="Google Shape;145;p4"/>
            <p:cNvPicPr preferRelativeResize="0"/>
            <p:nvPr/>
          </p:nvPicPr>
          <p:blipFill rotWithShape="1">
            <a:blip r:embed="rId5">
              <a:alphaModFix/>
            </a:blip>
            <a:srcRect b="0" l="0" r="0" t="0"/>
            <a:stretch/>
          </p:blipFill>
          <p:spPr>
            <a:xfrm>
              <a:off x="4543067" y="1604475"/>
              <a:ext cx="4028158" cy="3349675"/>
            </a:xfrm>
            <a:prstGeom prst="rect">
              <a:avLst/>
            </a:prstGeom>
            <a:noFill/>
            <a:ln>
              <a:noFill/>
            </a:ln>
          </p:spPr>
        </p:pic>
      </p:grpSp>
      <p:sp>
        <p:nvSpPr>
          <p:cNvPr id="146" name="Google Shape;146;p4"/>
          <p:cNvSpPr txBox="1"/>
          <p:nvPr/>
        </p:nvSpPr>
        <p:spPr>
          <a:xfrm>
            <a:off x="1995378" y="1848500"/>
            <a:ext cx="3396600" cy="475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GPR in Hollywood</a:t>
            </a:r>
            <a:endParaRPr sz="2400">
              <a:solidFill>
                <a:schemeClr val="dk1"/>
              </a:solidFill>
              <a:latin typeface="Arial"/>
              <a:ea typeface="Arial"/>
              <a:cs typeface="Arial"/>
              <a:sym typeface="Arial"/>
            </a:endParaRPr>
          </a:p>
        </p:txBody>
      </p:sp>
      <p:sp>
        <p:nvSpPr>
          <p:cNvPr id="147" name="Google Shape;147;p4"/>
          <p:cNvSpPr txBox="1"/>
          <p:nvPr/>
        </p:nvSpPr>
        <p:spPr>
          <a:xfrm>
            <a:off x="8270400" y="1848500"/>
            <a:ext cx="3282000" cy="475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GPR in real life</a:t>
            </a:r>
            <a:endParaRPr sz="2400">
              <a:solidFill>
                <a:schemeClr val="dk1"/>
              </a:solidFill>
              <a:latin typeface="Arial"/>
              <a:ea typeface="Arial"/>
              <a:cs typeface="Arial"/>
              <a:sym typeface="Arial"/>
            </a:endParaRPr>
          </a:p>
        </p:txBody>
      </p:sp>
      <p:sp>
        <p:nvSpPr>
          <p:cNvPr id="148" name="Google Shape;148;p4"/>
          <p:cNvSpPr txBox="1"/>
          <p:nvPr/>
        </p:nvSpPr>
        <p:spPr>
          <a:xfrm>
            <a:off x="3888423" y="5853106"/>
            <a:ext cx="1741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DM Sans"/>
                <a:ea typeface="DM Sans"/>
                <a:cs typeface="DM Sans"/>
                <a:sym typeface="DM Sans"/>
              </a:rPr>
              <a:t>From </a:t>
            </a:r>
            <a:r>
              <a:rPr i="1" lang="en" sz="1200">
                <a:solidFill>
                  <a:schemeClr val="lt1"/>
                </a:solidFill>
                <a:latin typeface="DM Sans"/>
                <a:ea typeface="DM Sans"/>
                <a:cs typeface="DM Sans"/>
                <a:sym typeface="DM Sans"/>
              </a:rPr>
              <a:t>Criminal Minds</a:t>
            </a:r>
            <a:endParaRPr sz="1200">
              <a:solidFill>
                <a:schemeClr val="lt1"/>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txBox="1"/>
          <p:nvPr>
            <p:ph type="title"/>
          </p:nvPr>
        </p:nvSpPr>
        <p:spPr>
          <a:xfrm>
            <a:off x="249120" y="146461"/>
            <a:ext cx="3044992" cy="762259"/>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000"/>
              <a:buFont typeface="Arial"/>
              <a:buNone/>
            </a:pPr>
            <a:r>
              <a:rPr lang="en">
                <a:latin typeface="Arial"/>
                <a:ea typeface="Arial"/>
                <a:cs typeface="Arial"/>
                <a:sym typeface="Arial"/>
              </a:rPr>
              <a:t>GPR Signal</a:t>
            </a:r>
            <a:br>
              <a:rPr lang="en">
                <a:latin typeface="Arial"/>
                <a:ea typeface="Arial"/>
                <a:cs typeface="Arial"/>
                <a:sym typeface="Arial"/>
              </a:rPr>
            </a:br>
            <a:endParaRPr>
              <a:latin typeface="Arial"/>
              <a:ea typeface="Arial"/>
              <a:cs typeface="Arial"/>
              <a:sym typeface="Arial"/>
            </a:endParaRPr>
          </a:p>
        </p:txBody>
      </p:sp>
      <p:sp>
        <p:nvSpPr>
          <p:cNvPr id="154" name="Google Shape;154;p5"/>
          <p:cNvSpPr txBox="1"/>
          <p:nvPr>
            <p:ph idx="1" type="body"/>
          </p:nvPr>
        </p:nvSpPr>
        <p:spPr>
          <a:xfrm>
            <a:off x="261552" y="1904401"/>
            <a:ext cx="6544091" cy="549705"/>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400"/>
              <a:buNone/>
            </a:pPr>
            <a:r>
              <a:rPr lang="en" sz="2000">
                <a:latin typeface="Arial"/>
                <a:ea typeface="Arial"/>
                <a:cs typeface="Arial"/>
                <a:sym typeface="Arial"/>
              </a:rPr>
              <a:t>Diffraction Hyperbolas from Point-like Objects</a:t>
            </a:r>
            <a:endParaRPr sz="2000">
              <a:latin typeface="Arial"/>
              <a:ea typeface="Arial"/>
              <a:cs typeface="Arial"/>
              <a:sym typeface="Arial"/>
            </a:endParaRPr>
          </a:p>
        </p:txBody>
      </p:sp>
      <p:pic>
        <p:nvPicPr>
          <p:cNvPr id="155" name="Google Shape;155;p5" title="GPR-Unit2-point-reflector-animation.gif"/>
          <p:cNvPicPr preferRelativeResize="0"/>
          <p:nvPr/>
        </p:nvPicPr>
        <p:blipFill rotWithShape="1">
          <a:blip r:embed="rId3">
            <a:alphaModFix/>
          </a:blip>
          <a:srcRect b="0" l="0" r="0" t="0"/>
          <a:stretch/>
        </p:blipFill>
        <p:spPr>
          <a:xfrm>
            <a:off x="7506278" y="146461"/>
            <a:ext cx="3545533" cy="6315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6"/>
          <p:cNvSpPr txBox="1"/>
          <p:nvPr>
            <p:ph type="title"/>
          </p:nvPr>
        </p:nvSpPr>
        <p:spPr>
          <a:xfrm>
            <a:off x="249120" y="146461"/>
            <a:ext cx="3044992" cy="762259"/>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000"/>
              <a:buFont typeface="Arial"/>
              <a:buNone/>
            </a:pPr>
            <a:r>
              <a:rPr lang="en">
                <a:latin typeface="Arial"/>
                <a:ea typeface="Arial"/>
                <a:cs typeface="Arial"/>
                <a:sym typeface="Arial"/>
              </a:rPr>
              <a:t>GPR Signal</a:t>
            </a:r>
            <a:br>
              <a:rPr lang="en">
                <a:latin typeface="Arial"/>
                <a:ea typeface="Arial"/>
                <a:cs typeface="Arial"/>
                <a:sym typeface="Arial"/>
              </a:rPr>
            </a:br>
            <a:endParaRPr>
              <a:latin typeface="Arial"/>
              <a:ea typeface="Arial"/>
              <a:cs typeface="Arial"/>
              <a:sym typeface="Arial"/>
            </a:endParaRPr>
          </a:p>
        </p:txBody>
      </p:sp>
      <p:sp>
        <p:nvSpPr>
          <p:cNvPr id="161" name="Google Shape;161;p6"/>
          <p:cNvSpPr txBox="1"/>
          <p:nvPr>
            <p:ph idx="1" type="body"/>
          </p:nvPr>
        </p:nvSpPr>
        <p:spPr>
          <a:xfrm>
            <a:off x="741150" y="1650401"/>
            <a:ext cx="4181844" cy="545233"/>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400"/>
              <a:buNone/>
            </a:pPr>
            <a:r>
              <a:rPr lang="en" sz="2000">
                <a:latin typeface="Arial"/>
                <a:ea typeface="Arial"/>
                <a:cs typeface="Arial"/>
                <a:sym typeface="Arial"/>
              </a:rPr>
              <a:t>Reflections from layer boundary</a:t>
            </a:r>
            <a:endParaRPr sz="2000">
              <a:latin typeface="Arial"/>
              <a:ea typeface="Arial"/>
              <a:cs typeface="Arial"/>
              <a:sym typeface="Arial"/>
            </a:endParaRPr>
          </a:p>
        </p:txBody>
      </p:sp>
      <p:pic>
        <p:nvPicPr>
          <p:cNvPr id="162" name="Google Shape;162;p6" title="GPR-Unit2-layer-reflector-animation.gif"/>
          <p:cNvPicPr preferRelativeResize="0"/>
          <p:nvPr/>
        </p:nvPicPr>
        <p:blipFill rotWithShape="1">
          <a:blip r:embed="rId3">
            <a:alphaModFix/>
          </a:blip>
          <a:srcRect b="0" l="0" r="0" t="0"/>
          <a:stretch/>
        </p:blipFill>
        <p:spPr>
          <a:xfrm>
            <a:off x="6729616" y="527590"/>
            <a:ext cx="3408006" cy="60703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txBox="1"/>
          <p:nvPr>
            <p:ph type="title"/>
          </p:nvPr>
        </p:nvSpPr>
        <p:spPr>
          <a:xfrm>
            <a:off x="1098687" y="3462403"/>
            <a:ext cx="8189200" cy="1402800"/>
          </a:xfrm>
          <a:prstGeom prst="rect">
            <a:avLst/>
          </a:prstGeom>
          <a:noFill/>
          <a:ln>
            <a:noFill/>
          </a:ln>
        </p:spPr>
        <p:txBody>
          <a:bodyPr anchorCtr="0" anchor="b" bIns="121900" lIns="365725" spcFirstLastPara="1" rIns="121900" wrap="square" tIns="121900">
            <a:noAutofit/>
          </a:bodyPr>
          <a:lstStyle/>
          <a:p>
            <a:pPr indent="0" lvl="0" marL="0" rtl="0" algn="l">
              <a:lnSpc>
                <a:spcPct val="90000"/>
              </a:lnSpc>
              <a:spcBef>
                <a:spcPts val="0"/>
              </a:spcBef>
              <a:spcAft>
                <a:spcPts val="0"/>
              </a:spcAft>
              <a:buClr>
                <a:schemeClr val="dk1"/>
              </a:buClr>
              <a:buSzPts val="3600"/>
              <a:buFont typeface="Arial"/>
              <a:buNone/>
            </a:pPr>
            <a:r>
              <a:rPr b="1" lang="en">
                <a:solidFill>
                  <a:schemeClr val="dk1"/>
                </a:solidFill>
                <a:latin typeface="Arial"/>
                <a:ea typeface="Arial"/>
                <a:cs typeface="Arial"/>
                <a:sym typeface="Arial"/>
              </a:rPr>
              <a:t>Case Study</a:t>
            </a:r>
            <a:endParaRPr b="1">
              <a:solidFill>
                <a:schemeClr val="dk1"/>
              </a:solidFill>
              <a:latin typeface="Arial"/>
              <a:ea typeface="Arial"/>
              <a:cs typeface="Arial"/>
              <a:sym typeface="Arial"/>
            </a:endParaRPr>
          </a:p>
        </p:txBody>
      </p:sp>
      <p:sp>
        <p:nvSpPr>
          <p:cNvPr id="168" name="Google Shape;168;p7"/>
          <p:cNvSpPr txBox="1"/>
          <p:nvPr>
            <p:ph idx="1" type="subTitle"/>
          </p:nvPr>
        </p:nvSpPr>
        <p:spPr>
          <a:xfrm>
            <a:off x="1169667" y="4687067"/>
            <a:ext cx="8189200" cy="500000"/>
          </a:xfrm>
          <a:prstGeom prst="rect">
            <a:avLst/>
          </a:prstGeom>
          <a:noFill/>
          <a:ln>
            <a:noFill/>
          </a:ln>
        </p:spPr>
        <p:txBody>
          <a:bodyPr anchorCtr="0" anchor="t" bIns="121900" lIns="365725" spcFirstLastPara="1" rIns="121900" wrap="square" tIns="121900">
            <a:noAutofit/>
          </a:bodyPr>
          <a:lstStyle/>
          <a:p>
            <a:pPr indent="0" lvl="0" marL="0" rtl="0" algn="l">
              <a:lnSpc>
                <a:spcPct val="90000"/>
              </a:lnSpc>
              <a:spcBef>
                <a:spcPts val="0"/>
              </a:spcBef>
              <a:spcAft>
                <a:spcPts val="0"/>
              </a:spcAft>
              <a:buClr>
                <a:schemeClr val="dk1"/>
              </a:buClr>
              <a:buSzPts val="1400"/>
              <a:buNone/>
            </a:pPr>
            <a:r>
              <a:rPr lang="en">
                <a:latin typeface="Arial"/>
                <a:ea typeface="Arial"/>
                <a:cs typeface="Arial"/>
                <a:sym typeface="Arial"/>
              </a:rPr>
              <a:t>Let’s consider a real GPR profile and explore the information it holds</a:t>
            </a: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8"/>
          <p:cNvSpPr txBox="1"/>
          <p:nvPr>
            <p:ph type="title"/>
          </p:nvPr>
        </p:nvSpPr>
        <p:spPr>
          <a:xfrm>
            <a:off x="838200" y="365125"/>
            <a:ext cx="10515600" cy="622103"/>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Arial"/>
              <a:buNone/>
            </a:pPr>
            <a:r>
              <a:rPr lang="en"/>
              <a:t>Question: Over what distance did the GPR cart travel to make this image?</a:t>
            </a:r>
            <a:endParaRPr/>
          </a:p>
        </p:txBody>
      </p:sp>
      <p:pic>
        <p:nvPicPr>
          <p:cNvPr descr="An example GPR profile." id="174" name="Google Shape;174;p8"/>
          <p:cNvPicPr preferRelativeResize="0"/>
          <p:nvPr/>
        </p:nvPicPr>
        <p:blipFill rotWithShape="1">
          <a:blip r:embed="rId3">
            <a:alphaModFix/>
          </a:blip>
          <a:srcRect b="0" l="0" r="0" t="0"/>
          <a:stretch/>
        </p:blipFill>
        <p:spPr>
          <a:xfrm>
            <a:off x="4226933" y="2169034"/>
            <a:ext cx="7172068" cy="3956333"/>
          </a:xfrm>
          <a:prstGeom prst="rect">
            <a:avLst/>
          </a:prstGeom>
          <a:noFill/>
          <a:ln>
            <a:noFill/>
          </a:ln>
        </p:spPr>
      </p:pic>
      <p:sp>
        <p:nvSpPr>
          <p:cNvPr id="175" name="Google Shape;175;p8"/>
          <p:cNvSpPr txBox="1"/>
          <p:nvPr/>
        </p:nvSpPr>
        <p:spPr>
          <a:xfrm rot="-807969">
            <a:off x="9570719" y="1233425"/>
            <a:ext cx="2161682" cy="400110"/>
          </a:xfrm>
          <a:prstGeom prst="rect">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rgbClr val="C00000"/>
                </a:solidFill>
                <a:latin typeface="Calibri"/>
                <a:ea typeface="Calibri"/>
                <a:cs typeface="Calibri"/>
                <a:sym typeface="Calibri"/>
              </a:rPr>
              <a:t>Answer in the Chat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AGE-SAGE">
  <a:themeElements>
    <a:clrScheme name="EarthScope_for_print">
      <a:dk1>
        <a:srgbClr val="000000"/>
      </a:dk1>
      <a:lt1>
        <a:srgbClr val="FFFFFF"/>
      </a:lt1>
      <a:dk2>
        <a:srgbClr val="979699"/>
      </a:dk2>
      <a:lt2>
        <a:srgbClr val="F6F3F3"/>
      </a:lt2>
      <a:accent1>
        <a:srgbClr val="CC2929"/>
      </a:accent1>
      <a:accent2>
        <a:srgbClr val="37358C"/>
      </a:accent2>
      <a:accent3>
        <a:srgbClr val="979698"/>
      </a:accent3>
      <a:accent4>
        <a:srgbClr val="F6F3F3"/>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2020-01-19T20:26:21Z</dcterms:created>
  <dc:creator>reviewer</dc:creator>
</cp:coreProperties>
</file>