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9" r:id="rId2"/>
    <p:sldId id="398" r:id="rId3"/>
    <p:sldId id="324" r:id="rId4"/>
    <p:sldId id="260" r:id="rId5"/>
    <p:sldId id="261" r:id="rId6"/>
    <p:sldId id="266" r:id="rId7"/>
    <p:sldId id="308" r:id="rId8"/>
    <p:sldId id="325" r:id="rId9"/>
    <p:sldId id="334" r:id="rId10"/>
    <p:sldId id="313" r:id="rId11"/>
    <p:sldId id="327" r:id="rId12"/>
    <p:sldId id="383" r:id="rId13"/>
    <p:sldId id="384" r:id="rId14"/>
    <p:sldId id="273" r:id="rId15"/>
    <p:sldId id="386" r:id="rId16"/>
    <p:sldId id="397" r:id="rId17"/>
    <p:sldId id="315" r:id="rId18"/>
    <p:sldId id="352" r:id="rId19"/>
    <p:sldId id="353" r:id="rId20"/>
    <p:sldId id="340" r:id="rId21"/>
    <p:sldId id="358" r:id="rId22"/>
    <p:sldId id="339" r:id="rId23"/>
    <p:sldId id="357" r:id="rId24"/>
    <p:sldId id="341" r:id="rId25"/>
    <p:sldId id="360" r:id="rId26"/>
    <p:sldId id="361" r:id="rId27"/>
    <p:sldId id="338" r:id="rId28"/>
    <p:sldId id="342" r:id="rId29"/>
    <p:sldId id="359" r:id="rId30"/>
    <p:sldId id="356" r:id="rId31"/>
    <p:sldId id="364" r:id="rId32"/>
    <p:sldId id="363" r:id="rId33"/>
    <p:sldId id="328" r:id="rId34"/>
    <p:sldId id="312" r:id="rId35"/>
    <p:sldId id="31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FFC"/>
    <a:srgbClr val="6B6B6B"/>
    <a:srgbClr val="C2D8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90137" autoAdjust="0"/>
  </p:normalViewPr>
  <p:slideViewPr>
    <p:cSldViewPr snapToGrid="0" snapToObjects="1">
      <p:cViewPr varScale="1">
        <p:scale>
          <a:sx n="110" d="100"/>
          <a:sy n="110" d="100"/>
        </p:scale>
        <p:origin x="1480" y="1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A7697-537A-1241-A984-A39520910382}" type="datetimeFigureOut">
              <a:rPr lang="en-US" smtClean="0"/>
              <a:t>8/6/24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3B411-E165-BF48-ABA2-70D378AC59C2}" type="slidenum">
              <a:rPr lang="en-US" smtClean="0"/>
              <a:t>‹#›</a:t>
            </a:fld>
            <a:endParaRPr lang="en-US"/>
          </a:p>
        </p:txBody>
      </p:sp>
    </p:spTree>
    <p:extLst>
      <p:ext uri="{BB962C8B-B14F-4D97-AF65-F5344CB8AC3E}">
        <p14:creationId xmlns:p14="http://schemas.microsoft.com/office/powerpoint/2010/main" val="2341714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Global_Positioning_Syste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REMEMBER to include attribution</a:t>
            </a:r>
            <a:r>
              <a:rPr lang="en-US" baseline="0" dirty="0"/>
              <a:t> information for all the figures you include. Even if you took the picture or made the diagram, it will make it easier later if we just have that recorded.</a:t>
            </a:r>
          </a:p>
          <a:p>
            <a:endParaRPr lang="en-US" baseline="0" dirty="0"/>
          </a:p>
          <a:p>
            <a:r>
              <a:rPr lang="en-US" baseline="0" dirty="0"/>
              <a:t>ALSO </a:t>
            </a:r>
            <a:r>
              <a:rPr lang="mr-IN" baseline="0" dirty="0"/>
              <a:t>–</a:t>
            </a:r>
            <a:r>
              <a:rPr lang="en-US" baseline="0" dirty="0"/>
              <a:t> it is much easier to make notes (at least preliminary ones) for each slide NOW compared to several months later. Think about the information that future instructors using this materials will need to know in order to understand what the point of the different slides are. If all the relevant text is on the slide, notes may not be necessary, BUT if there are images, most likely some notes will be needed for future users.</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1</a:t>
            </a:fld>
            <a:endParaRPr lang="en-US"/>
          </a:p>
        </p:txBody>
      </p:sp>
    </p:spTree>
    <p:extLst>
      <p:ext uri="{BB962C8B-B14F-4D97-AF65-F5344CB8AC3E}">
        <p14:creationId xmlns:p14="http://schemas.microsoft.com/office/powerpoint/2010/main" val="270668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Beth Pratt-Sitaula, EarthScope</a:t>
            </a:r>
          </a:p>
          <a:p>
            <a:r>
              <a:rPr lang="en-US" dirty="0"/>
              <a:t>Map: Ed </a:t>
            </a:r>
            <a:r>
              <a:rPr lang="en-US" dirty="0" err="1"/>
              <a:t>Nisson</a:t>
            </a:r>
            <a:endParaRPr lang="en-US" dirty="0"/>
          </a:p>
        </p:txBody>
      </p:sp>
      <p:sp>
        <p:nvSpPr>
          <p:cNvPr id="4" name="Slide Number Placeholder 3"/>
          <p:cNvSpPr>
            <a:spLocks noGrp="1"/>
          </p:cNvSpPr>
          <p:nvPr>
            <p:ph type="sldNum" sz="quarter" idx="5"/>
          </p:nvPr>
        </p:nvSpPr>
        <p:spPr/>
        <p:txBody>
          <a:bodyPr/>
          <a:lstStyle/>
          <a:p>
            <a:fld id="{352C1AE1-C668-DF44-97E6-922ABD6C8018}" type="slidenum">
              <a:rPr lang="en-US" smtClean="0"/>
              <a:t>15</a:t>
            </a:fld>
            <a:endParaRPr lang="en-US"/>
          </a:p>
        </p:txBody>
      </p:sp>
    </p:spTree>
    <p:extLst>
      <p:ext uri="{BB962C8B-B14F-4D97-AF65-F5344CB8AC3E}">
        <p14:creationId xmlns:p14="http://schemas.microsoft.com/office/powerpoint/2010/main" val="3179301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right: https://</a:t>
            </a:r>
            <a:r>
              <a:rPr lang="en-US" dirty="0" err="1"/>
              <a:t>www.nature.com</a:t>
            </a:r>
            <a:r>
              <a:rPr lang="en-US" dirty="0"/>
              <a:t>/articles/s41598-018-19728-w/figures/1 (do not further disseminate; not CC)</a:t>
            </a:r>
          </a:p>
          <a:p>
            <a:r>
              <a:rPr lang="en-US" dirty="0"/>
              <a:t>Image left: </a:t>
            </a:r>
            <a:r>
              <a:rPr lang="en-US" dirty="0" err="1"/>
              <a:t>Bigman</a:t>
            </a:r>
            <a:r>
              <a:rPr lang="en-US" dirty="0"/>
              <a:t> Geophysical (do not further disseminate; not CC)</a:t>
            </a:r>
          </a:p>
        </p:txBody>
      </p:sp>
      <p:sp>
        <p:nvSpPr>
          <p:cNvPr id="4" name="Slide Number Placeholder 3"/>
          <p:cNvSpPr>
            <a:spLocks noGrp="1"/>
          </p:cNvSpPr>
          <p:nvPr>
            <p:ph type="sldNum" sz="quarter" idx="5"/>
          </p:nvPr>
        </p:nvSpPr>
        <p:spPr/>
        <p:txBody>
          <a:bodyPr/>
          <a:lstStyle/>
          <a:p>
            <a:fld id="{352C1AE1-C668-DF44-97E6-922ABD6C8018}" type="slidenum">
              <a:rPr lang="en-US" smtClean="0"/>
              <a:t>16</a:t>
            </a:fld>
            <a:endParaRPr lang="en-US"/>
          </a:p>
        </p:txBody>
      </p:sp>
    </p:spTree>
    <p:extLst>
      <p:ext uri="{BB962C8B-B14F-4D97-AF65-F5344CB8AC3E}">
        <p14:creationId xmlns:p14="http://schemas.microsoft.com/office/powerpoint/2010/main" val="365660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61A59A9-F3F0-4AA1-9BB4-40A298D30574}" type="slidenum">
              <a:rPr lang="en-US" sz="1200"/>
              <a:pPr eaLnBrk="1" hangingPunct="1"/>
              <a:t>17</a:t>
            </a:fld>
            <a:endParaRPr lang="en-US" sz="1200"/>
          </a:p>
        </p:txBody>
      </p:sp>
      <p:sp>
        <p:nvSpPr>
          <p:cNvPr id="116739" name="Rectangle 2"/>
          <p:cNvSpPr>
            <a:spLocks noGrp="1" noRot="1" noChangeAspect="1" noChangeArrowheads="1" noTextEdit="1"/>
          </p:cNvSpPr>
          <p:nvPr>
            <p:ph type="sldImg"/>
          </p:nvPr>
        </p:nvSpPr>
        <p:spPr>
          <a:xfrm>
            <a:off x="1143000" y="685800"/>
            <a:ext cx="4572000" cy="3429000"/>
          </a:xfrm>
          <a:ln/>
        </p:spPr>
      </p:sp>
      <p:sp>
        <p:nvSpPr>
          <p:cNvPr id="1167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There is a complex field of</a:t>
            </a:r>
            <a:r>
              <a:rPr lang="en-US" baseline="0" dirty="0">
                <a:latin typeface="Arial" pitchFamily="34" charset="0"/>
              </a:rPr>
              <a:t> engineering and </a:t>
            </a:r>
            <a:r>
              <a:rPr lang="en-US" dirty="0">
                <a:latin typeface="Arial" pitchFamily="34" charset="0"/>
              </a:rPr>
              <a:t>science behind post-processing GPS data to reduce</a:t>
            </a:r>
            <a:r>
              <a:rPr lang="en-US" baseline="0" dirty="0">
                <a:latin typeface="Arial" pitchFamily="34" charset="0"/>
              </a:rPr>
              <a:t> error sources.</a:t>
            </a:r>
          </a:p>
          <a:p>
            <a:pPr eaLnBrk="1" hangingPunct="1"/>
            <a:endParaRPr lang="en-US" baseline="0" dirty="0">
              <a:latin typeface="Arial" pitchFamily="34" charset="0"/>
            </a:endParaRPr>
          </a:p>
          <a:p>
            <a:pPr eaLnBrk="1" hangingPunct="1"/>
            <a:r>
              <a:rPr lang="en-US" baseline="0" dirty="0">
                <a:latin typeface="Arial" pitchFamily="34" charset="0"/>
              </a:rPr>
              <a:t>In addition to those mentioned above, specific sites may measure movements not associated with the parameter the researcher wants to measure. For instance</a:t>
            </a:r>
          </a:p>
          <a:p>
            <a:pPr marL="171450" indent="-171450" eaLnBrk="1" hangingPunct="1">
              <a:buFont typeface="Arial"/>
              <a:buChar char="•"/>
            </a:pPr>
            <a:r>
              <a:rPr lang="en-US" baseline="0" dirty="0">
                <a:latin typeface="Arial" pitchFamily="34" charset="0"/>
              </a:rPr>
              <a:t>Seasonal groundwater fluctuations may cause the ground to rise and fall annually, in a way that is not at all related to plate motion. </a:t>
            </a:r>
          </a:p>
          <a:p>
            <a:pPr marL="171450" indent="-171450" eaLnBrk="1" hangingPunct="1">
              <a:buFont typeface="Arial"/>
              <a:buChar char="•"/>
            </a:pPr>
            <a:r>
              <a:rPr lang="en-US" baseline="0" dirty="0">
                <a:latin typeface="Arial" pitchFamily="34" charset="0"/>
              </a:rPr>
              <a:t>A site could be sliding downhill because of a creeping landslide.</a:t>
            </a:r>
          </a:p>
          <a:p>
            <a:pPr marL="171450" indent="-171450" eaLnBrk="1" hangingPunct="1">
              <a:buFont typeface="Arial"/>
              <a:buChar char="•"/>
            </a:pPr>
            <a:r>
              <a:rPr lang="en-US" baseline="0" dirty="0">
                <a:latin typeface="Arial" pitchFamily="34" charset="0"/>
              </a:rPr>
              <a:t>A melting glacier or a falling lake level will “unweight” an area, leading to rebound and upward movement measured by the GPS. </a:t>
            </a:r>
          </a:p>
          <a:p>
            <a:pPr marL="0" indent="0" eaLnBrk="1" hangingPunct="1">
              <a:buFont typeface="Arial"/>
              <a:buNone/>
            </a:pPr>
            <a:r>
              <a:rPr lang="en-US" baseline="0" dirty="0">
                <a:latin typeface="Arial" pitchFamily="34" charset="0"/>
              </a:rPr>
              <a:t>It is best to collect multiple years of data before trying to draw conclusions.</a:t>
            </a:r>
            <a:endParaRPr lang="en-US" dirty="0">
              <a:latin typeface="Arial" pitchFamily="34" charset="0"/>
            </a:endParaRPr>
          </a:p>
        </p:txBody>
      </p:sp>
    </p:spTree>
    <p:extLst>
      <p:ext uri="{BB962C8B-B14F-4D97-AF65-F5344CB8AC3E}">
        <p14:creationId xmlns:p14="http://schemas.microsoft.com/office/powerpoint/2010/main" val="3417152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22</a:t>
            </a:fld>
            <a:endParaRPr lang="en-US"/>
          </a:p>
        </p:txBody>
      </p:sp>
    </p:spTree>
    <p:extLst>
      <p:ext uri="{BB962C8B-B14F-4D97-AF65-F5344CB8AC3E}">
        <p14:creationId xmlns:p14="http://schemas.microsoft.com/office/powerpoint/2010/main" val="390487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23</a:t>
            </a:fld>
            <a:endParaRPr lang="en-US"/>
          </a:p>
        </p:txBody>
      </p:sp>
    </p:spTree>
    <p:extLst>
      <p:ext uri="{BB962C8B-B14F-4D97-AF65-F5344CB8AC3E}">
        <p14:creationId xmlns:p14="http://schemas.microsoft.com/office/powerpoint/2010/main" val="1460744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25</a:t>
            </a:fld>
            <a:endParaRPr lang="en-US"/>
          </a:p>
        </p:txBody>
      </p:sp>
    </p:spTree>
    <p:extLst>
      <p:ext uri="{BB962C8B-B14F-4D97-AF65-F5344CB8AC3E}">
        <p14:creationId xmlns:p14="http://schemas.microsoft.com/office/powerpoint/2010/main" val="3864040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example from field camp.  The large basin in the center of the image (with the lake) is ringed by the </a:t>
            </a:r>
            <a:r>
              <a:rPr lang="en-US" dirty="0" err="1"/>
              <a:t>headscarp</a:t>
            </a:r>
            <a:r>
              <a:rPr lang="en-US" baseline="0" dirty="0"/>
              <a:t> of an enormous landslide.  If you were to collect GPS data in the image, where would you position a base station?</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26</a:t>
            </a:fld>
            <a:endParaRPr lang="en-US"/>
          </a:p>
        </p:txBody>
      </p:sp>
    </p:spTree>
    <p:extLst>
      <p:ext uri="{BB962C8B-B14F-4D97-AF65-F5344CB8AC3E}">
        <p14:creationId xmlns:p14="http://schemas.microsoft.com/office/powerpoint/2010/main" val="353100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27</a:t>
            </a:fld>
            <a:endParaRPr lang="en-US"/>
          </a:p>
        </p:txBody>
      </p:sp>
    </p:spTree>
    <p:extLst>
      <p:ext uri="{BB962C8B-B14F-4D97-AF65-F5344CB8AC3E}">
        <p14:creationId xmlns:p14="http://schemas.microsoft.com/office/powerpoint/2010/main" val="1868843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Images: Ben Crosby, ISU</a:t>
            </a:r>
          </a:p>
          <a:p>
            <a:endParaRPr lang="en-US" dirty="0"/>
          </a:p>
        </p:txBody>
      </p:sp>
      <p:sp>
        <p:nvSpPr>
          <p:cNvPr id="4" name="Slide Number Placeholder 3"/>
          <p:cNvSpPr>
            <a:spLocks noGrp="1"/>
          </p:cNvSpPr>
          <p:nvPr>
            <p:ph type="sldNum" sz="quarter" idx="5"/>
          </p:nvPr>
        </p:nvSpPr>
        <p:spPr/>
        <p:txBody>
          <a:bodyPr/>
          <a:lstStyle/>
          <a:p>
            <a:fld id="{6273B411-E165-BF48-ABA2-70D378AC59C2}" type="slidenum">
              <a:rPr lang="en-US" smtClean="0"/>
              <a:t>33</a:t>
            </a:fld>
            <a:endParaRPr lang="en-US"/>
          </a:p>
        </p:txBody>
      </p:sp>
    </p:spTree>
    <p:extLst>
      <p:ext uri="{BB962C8B-B14F-4D97-AF65-F5344CB8AC3E}">
        <p14:creationId xmlns:p14="http://schemas.microsoft.com/office/powerpoint/2010/main" val="3444916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6FAED98-8FE3-45D2-B30C-14A5C59998D6}" type="slidenum">
              <a:rPr lang="en-US" sz="1200"/>
              <a:pPr eaLnBrk="1" hangingPunct="1"/>
              <a:t>34</a:t>
            </a:fld>
            <a:endParaRPr lang="en-US" sz="1200"/>
          </a:p>
        </p:txBody>
      </p:sp>
      <p:sp>
        <p:nvSpPr>
          <p:cNvPr id="110595" name="Rectangle 2"/>
          <p:cNvSpPr>
            <a:spLocks noGrp="1" noRot="1" noChangeAspect="1" noChangeArrowheads="1" noTextEdit="1"/>
          </p:cNvSpPr>
          <p:nvPr>
            <p:ph type="sldImg"/>
          </p:nvPr>
        </p:nvSpPr>
        <p:spPr>
          <a:xfrm>
            <a:off x="1143000" y="682625"/>
            <a:ext cx="4573588" cy="3430588"/>
          </a:xfrm>
          <a:ln/>
        </p:spPr>
      </p:sp>
      <p:sp>
        <p:nvSpPr>
          <p:cNvPr id="110596" name="Rectangle 3"/>
          <p:cNvSpPr>
            <a:spLocks noGrp="1" noChangeArrowheads="1"/>
          </p:cNvSpPr>
          <p:nvPr>
            <p:ph type="body" idx="1"/>
          </p:nvPr>
        </p:nvSpPr>
        <p:spPr>
          <a:xfrm>
            <a:off x="684213" y="4343400"/>
            <a:ext cx="5489575" cy="4117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itchFamily="34" charset="0"/>
              </a:rPr>
              <a:t>Example</a:t>
            </a:r>
            <a:r>
              <a:rPr lang="en-US" baseline="0" dirty="0">
                <a:latin typeface="Arial" pitchFamily="34" charset="0"/>
              </a:rPr>
              <a:t> of a typical remote GPS station. In urban areas, some are also fixed to the roof of large reinforced buildings and hooked into grid power supply with battery backup. Many stations are now being equipped with “real-time” communication to allow immediate transfer of data to researchers. In other places logistics or country-specific regulations require that data not be transmitted but is instead downloaded manually on a given schedule (monthly, quarterly, or annually, depending on the site)</a:t>
            </a:r>
            <a:endParaRPr lang="en-US" dirty="0">
              <a:latin typeface="Arial" pitchFamily="34" charset="0"/>
            </a:endParaRPr>
          </a:p>
        </p:txBody>
      </p:sp>
    </p:spTree>
    <p:extLst>
      <p:ext uri="{BB962C8B-B14F-4D97-AF65-F5344CB8AC3E}">
        <p14:creationId xmlns:p14="http://schemas.microsoft.com/office/powerpoint/2010/main" val="27829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shows likely units related to </a:t>
            </a:r>
            <a:r>
              <a:rPr lang="en-US"/>
              <a:t>this workshop</a:t>
            </a:r>
          </a:p>
        </p:txBody>
      </p:sp>
      <p:sp>
        <p:nvSpPr>
          <p:cNvPr id="4" name="Slide Number Placeholder 3"/>
          <p:cNvSpPr>
            <a:spLocks noGrp="1"/>
          </p:cNvSpPr>
          <p:nvPr>
            <p:ph type="sldNum" sz="quarter" idx="5"/>
          </p:nvPr>
        </p:nvSpPr>
        <p:spPr/>
        <p:txBody>
          <a:bodyPr/>
          <a:lstStyle/>
          <a:p>
            <a:fld id="{6273B411-E165-BF48-ABA2-70D378AC59C2}" type="slidenum">
              <a:rPr lang="en-US" smtClean="0"/>
              <a:t>2</a:t>
            </a:fld>
            <a:endParaRPr lang="en-US"/>
          </a:p>
        </p:txBody>
      </p:sp>
    </p:spTree>
    <p:extLst>
      <p:ext uri="{BB962C8B-B14F-4D97-AF65-F5344CB8AC3E}">
        <p14:creationId xmlns:p14="http://schemas.microsoft.com/office/powerpoint/2010/main" val="306275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D4D09EE6-D825-4A90-906F-DD7D181333BD}" type="slidenum">
              <a:rPr lang="en-US" sz="1200"/>
              <a:pPr eaLnBrk="1" hangingPunct="1"/>
              <a:t>35</a:t>
            </a:fld>
            <a:endParaRPr lang="en-US" sz="1200"/>
          </a:p>
        </p:txBody>
      </p:sp>
      <p:sp>
        <p:nvSpPr>
          <p:cNvPr id="114691" name="Rectangle 2"/>
          <p:cNvSpPr>
            <a:spLocks noGrp="1" noRot="1" noChangeAspect="1" noChangeArrowheads="1" noTextEdit="1"/>
          </p:cNvSpPr>
          <p:nvPr>
            <p:ph type="sldImg"/>
          </p:nvPr>
        </p:nvSpPr>
        <p:spPr>
          <a:xfrm>
            <a:off x="1201738" y="728663"/>
            <a:ext cx="4459287" cy="3343275"/>
          </a:xfrm>
          <a:ln/>
        </p:spPr>
      </p:sp>
      <p:sp>
        <p:nvSpPr>
          <p:cNvPr id="114692" name="Text Box 3"/>
          <p:cNvSpPr txBox="1">
            <a:spLocks noChangeArrowheads="1"/>
          </p:cNvSpPr>
          <p:nvPr/>
        </p:nvSpPr>
        <p:spPr bwMode="auto">
          <a:xfrm>
            <a:off x="1252538" y="4691063"/>
            <a:ext cx="4646612" cy="157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998" tIns="47498" rIns="94998" bIns="47498">
            <a:spAutoFit/>
          </a:bodyPr>
          <a:lstStyle>
            <a:lvl1pPr defTabSz="949325" eaLnBrk="0" hangingPunct="0">
              <a:defRPr sz="2400">
                <a:solidFill>
                  <a:schemeClr val="tx1"/>
                </a:solidFill>
                <a:latin typeface="Arial" pitchFamily="34" charset="0"/>
                <a:ea typeface="MS PGothic" pitchFamily="34" charset="-128"/>
              </a:defRPr>
            </a:lvl1pPr>
            <a:lvl2pPr marL="37931725" indent="-37474525" defTabSz="9493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a:t>The primary GPS signal is transmitted at a “carrier’  frequency of 1575 MHz (“L-band”), corresponding to a wavelength of 19 cm.  As with FM radio, This signal is then modulated at a much lower frequency to each modulated to incorporate information about the time and location of the satellites.  The precision of the pseudorange is limited by the modulation frequency to about 10 cm.  In high-precision GPS we use the carrier phase itself to obtain a measurement precision of 10 cm</a:t>
            </a:r>
          </a:p>
        </p:txBody>
      </p:sp>
      <p:sp>
        <p:nvSpPr>
          <p:cNvPr id="2" name="Notes Placeholder 1"/>
          <p:cNvSpPr>
            <a:spLocks noGrp="1"/>
          </p:cNvSpPr>
          <p:nvPr>
            <p:ph type="body" idx="1"/>
          </p:nvPr>
        </p:nvSpPr>
        <p:spPr/>
        <p:txBody>
          <a:bodyPr/>
          <a:lstStyle/>
          <a:p>
            <a:r>
              <a:rPr lang="en-US" dirty="0"/>
              <a:t>Simple</a:t>
            </a:r>
            <a:r>
              <a:rPr lang="en-US" baseline="0" dirty="0"/>
              <a:t> GPS receivers use code-phase to determine locations to an accuracy of 3–6 meters. Essentially code-phase is bigger chunks of signal. High-precision receivers use the carrier phase of the signal. You can think of this as being able to line up smaller chucks of code between the satellite and the receiver. This leads to smaller errors and more precise locations. Trimble has a more full explanation of the difference (http://</a:t>
            </a:r>
            <a:r>
              <a:rPr lang="en-US" baseline="0" dirty="0" err="1"/>
              <a:t>www.trimble.com</a:t>
            </a:r>
            <a:r>
              <a:rPr lang="en-US" baseline="0" dirty="0"/>
              <a:t>/</a:t>
            </a:r>
            <a:r>
              <a:rPr lang="en-US" baseline="0" dirty="0" err="1"/>
              <a:t>gps_tutorial</a:t>
            </a:r>
            <a:r>
              <a:rPr lang="en-US" baseline="0" dirty="0"/>
              <a:t>/</a:t>
            </a:r>
            <a:r>
              <a:rPr lang="en-US" baseline="0" dirty="0" err="1"/>
              <a:t>sub_phases.aspx</a:t>
            </a:r>
            <a:r>
              <a:rPr lang="en-US" baseline="0" dirty="0"/>
              <a:t>).</a:t>
            </a:r>
          </a:p>
          <a:p>
            <a:endParaRPr lang="en-US" baseline="0" dirty="0"/>
          </a:p>
          <a:p>
            <a:r>
              <a:rPr lang="en-US" baseline="0" dirty="0"/>
              <a:t>Dual-frequency receivers can “tune in” to the satellite signal at more than one frequency. You can think of this as listening to more than one radio station at the same time. In the case of GPS, this can allow for reduction in error from the ionosphere delays.</a:t>
            </a:r>
            <a:endParaRPr lang="en-US" dirty="0"/>
          </a:p>
        </p:txBody>
      </p:sp>
    </p:spTree>
    <p:extLst>
      <p:ext uri="{BB962C8B-B14F-4D97-AF65-F5344CB8AC3E}">
        <p14:creationId xmlns:p14="http://schemas.microsoft.com/office/powerpoint/2010/main" val="93904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Beth Pratt-Sitaula (</a:t>
            </a:r>
            <a:r>
              <a:rPr lang="en-US" dirty="0" err="1"/>
              <a:t>EarthScope</a:t>
            </a:r>
            <a:r>
              <a:rPr lang="en-US" dirty="0"/>
              <a:t>, GETSI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right image: https://</a:t>
            </a:r>
            <a:r>
              <a:rPr lang="en-US" dirty="0" err="1"/>
              <a:t>scotthuckphoto.wordpress.com</a:t>
            </a:r>
            <a:r>
              <a:rPr lang="en-US" dirty="0"/>
              <a:t>/2014/03/05/geology-sed-</a:t>
            </a:r>
            <a:r>
              <a:rPr lang="en-US" dirty="0" err="1"/>
              <a:t>strat</a:t>
            </a:r>
            <a:r>
              <a:rPr lang="en-US" dirty="0"/>
              <a:t>-spring-break-day </a:t>
            </a:r>
            <a:r>
              <a:rPr lang="mr-IN" dirty="0"/>
              <a:t>–</a:t>
            </a:r>
            <a:r>
              <a:rPr lang="en-US" dirty="0"/>
              <a:t> used with</a:t>
            </a:r>
            <a:r>
              <a:rPr lang="en-US" baseline="0" dirty="0"/>
              <a:t> permission</a:t>
            </a:r>
          </a:p>
          <a:p>
            <a:r>
              <a:rPr lang="en-US" dirty="0"/>
              <a:t>Bottom right image: </a:t>
            </a:r>
            <a:r>
              <a:rPr lang="en-US" dirty="0">
                <a:hlinkClick r:id="rId3"/>
              </a:rPr>
              <a:t>https://commons.wikimedia.org/wiki/File:US_Navy_070801-F-8678B-039_Engineering_Aide_2nd_Class_Randy_Felipe_attached_to_Naval_Mobile_Construction_Battalion_(NMCB)_4,_trains_on_the_new_Trimble_5600DX_Total_Station_series,_survey_equipment.jpg</a:t>
            </a:r>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4</a:t>
            </a:fld>
            <a:endParaRPr lang="en-US"/>
          </a:p>
        </p:txBody>
      </p:sp>
    </p:spTree>
    <p:extLst>
      <p:ext uri="{BB962C8B-B14F-4D97-AF65-F5344CB8AC3E}">
        <p14:creationId xmlns:p14="http://schemas.microsoft.com/office/powerpoint/2010/main" val="66587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Left: Artist’s conception of a GPS Block II-F satellite in Earth orbit. (Public domain from NASA) </a:t>
            </a:r>
            <a:r>
              <a:rPr lang="en-US" sz="1200" dirty="0">
                <a:hlinkClick r:id="rId3"/>
              </a:rPr>
              <a:t>https://en.wikipedia.org/wiki/Global_Positioning_System</a:t>
            </a:r>
            <a:r>
              <a:rPr lang="en-US" sz="120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Right: </a:t>
            </a:r>
            <a:r>
              <a:rPr lang="en-US" altLang="en-US" dirty="0">
                <a:latin typeface="Arial" panose="020B0604020202020204" pitchFamily="34" charset="0"/>
              </a:rPr>
              <a:t>Bottom image: </a:t>
            </a:r>
            <a:r>
              <a:rPr lang="en-US" altLang="en-US" dirty="0"/>
              <a:t>NASA (public domain) http://</a:t>
            </a:r>
            <a:r>
              <a:rPr lang="en-US" altLang="en-US" dirty="0" err="1"/>
              <a:t>spaceplace.nasa.gov</a:t>
            </a:r>
            <a:r>
              <a:rPr lang="en-US" altLang="en-US" dirty="0"/>
              <a:t>/</a:t>
            </a:r>
            <a:r>
              <a:rPr lang="en-US" altLang="en-US" dirty="0" err="1"/>
              <a:t>gps</a:t>
            </a:r>
            <a:r>
              <a:rPr lang="en-US" altLang="en-US" dirty="0"/>
              <a:t>-pizza/</a:t>
            </a:r>
            <a:r>
              <a:rPr lang="en-US" altLang="en-US" dirty="0" err="1"/>
              <a:t>en</a:t>
            </a:r>
            <a:r>
              <a:rPr lang="en-US" altLang="en-US" dirty="0"/>
              <a:t>/</a:t>
            </a:r>
            <a:endParaRPr lang="en-US" sz="1200"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Top image: https://</a:t>
            </a:r>
            <a:r>
              <a:rPr lang="en-US" altLang="en-US" dirty="0" err="1">
                <a:latin typeface="Arial" panose="020B0604020202020204" pitchFamily="34" charset="0"/>
              </a:rPr>
              <a:t>en.wikipedia.org</a:t>
            </a:r>
            <a:r>
              <a:rPr lang="en-US" altLang="en-US" dirty="0">
                <a:latin typeface="Arial" panose="020B0604020202020204" pitchFamily="34" charset="0"/>
              </a:rPr>
              <a:t>/wiki/</a:t>
            </a:r>
            <a:r>
              <a:rPr lang="en-US" altLang="en-US" dirty="0" err="1">
                <a:latin typeface="Arial" panose="020B0604020202020204" pitchFamily="34" charset="0"/>
              </a:rPr>
              <a:t>Global_Positioning_System</a:t>
            </a: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fld id="{6273B411-E165-BF48-ABA2-70D378AC59C2}" type="slidenum">
              <a:rPr lang="en-US" smtClean="0"/>
              <a:t>5</a:t>
            </a:fld>
            <a:endParaRPr lang="en-US"/>
          </a:p>
        </p:txBody>
      </p:sp>
    </p:spTree>
    <p:extLst>
      <p:ext uri="{BB962C8B-B14F-4D97-AF65-F5344CB8AC3E}">
        <p14:creationId xmlns:p14="http://schemas.microsoft.com/office/powerpoint/2010/main" val="351123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r>
              <a:rPr lang="en-US" altLang="en-US" dirty="0">
                <a:latin typeface="Arial" panose="020B0604020202020204" pitchFamily="34" charset="0"/>
              </a:rPr>
              <a:t>From the user’s point of view, GPS is a passive system: you need only a low-powered receiver to obtain the signals, which contain all the information you need to determine your position. This requires that the satellites carry atomic clocks to keep accurate time and transmit to the user the position of the satellite in the sky. The orbits are computed by the Department of Defense (</a:t>
            </a:r>
            <a:r>
              <a:rPr lang="en-US" altLang="en-US" dirty="0" err="1">
                <a:latin typeface="Arial" panose="020B0604020202020204" pitchFamily="34" charset="0"/>
              </a:rPr>
              <a:t>DoD</a:t>
            </a:r>
            <a:r>
              <a:rPr lang="en-US" altLang="en-US" dirty="0">
                <a:latin typeface="Arial" panose="020B0604020202020204" pitchFamily="34" charset="0"/>
              </a:rPr>
              <a:t>) by tracking the satellites from ground control stations. GPS control segment consists of a global network of ground facilities that track the GPS satellites, monitor their transmissions, perform analyses, and send commands and data to the constellation. The current (as of 2015) operational control segment includes a master control station, an alternate master control station, 12 command and control antennas, and 16 monitoring sites. The ground control stations have known positions that are uploaded to the satellites, which then transmit the information continuously along with the time. With handheld receivers, it is possible to find your position to within a few meters, limited primarily by the accuracy of the broadcast orbits.  As we shall see, the civilian scientific community uses more than 200 stations to determine the orbits with an accuracy of a few centimeters, allowing millimeter positioning after several hours of tracking. </a:t>
            </a:r>
          </a:p>
          <a:p>
            <a:pPr defTabSz="914400" eaLnBrk="1" hangingPunct="1"/>
            <a:endParaRPr lang="en-US" altLang="en-US" dirty="0">
              <a:latin typeface="Arial" panose="020B0604020202020204" pitchFamily="34" charset="0"/>
            </a:endParaRPr>
          </a:p>
          <a:p>
            <a:pPr defTabSz="914400" eaLnBrk="1" hangingPunct="1"/>
            <a:r>
              <a:rPr lang="en-US" altLang="en-US" dirty="0">
                <a:latin typeface="Arial" panose="020B0604020202020204" pitchFamily="34" charset="0"/>
              </a:rPr>
              <a:t>Images: </a:t>
            </a:r>
            <a:r>
              <a:rPr lang="en-US" altLang="en-US" dirty="0"/>
              <a:t>NASA (public domain) http://</a:t>
            </a:r>
            <a:r>
              <a:rPr lang="en-US" altLang="en-US" dirty="0" err="1"/>
              <a:t>spaceplace.nasa.gov</a:t>
            </a:r>
            <a:r>
              <a:rPr lang="en-US" altLang="en-US" dirty="0"/>
              <a:t>/</a:t>
            </a:r>
            <a:r>
              <a:rPr lang="en-US" altLang="en-US" dirty="0" err="1"/>
              <a:t>gps</a:t>
            </a:r>
            <a:r>
              <a:rPr lang="en-US" altLang="en-US" dirty="0"/>
              <a:t>-pizza/en/</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9930DE3-EB11-4AC7-9CFE-54957B9B924E}" type="slidenum">
              <a:rPr lang="en-US" altLang="en-US"/>
              <a:pPr>
                <a:spcBef>
                  <a:spcPct val="0"/>
                </a:spcBef>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Whether they know it or not,</a:t>
            </a:r>
            <a:r>
              <a:rPr lang="en-US" baseline="0" dirty="0"/>
              <a:t> students use GPS receivers daily in their cars, phones, cameras, and handheld recreational GPS. Most have heard the term “GPS” but few know much about how the system actually works or high precision GPS/GNSS for science and industrial use.</a:t>
            </a:r>
          </a:p>
          <a:p>
            <a:endParaRPr lang="en-US" baseline="0" dirty="0"/>
          </a:p>
          <a:p>
            <a:r>
              <a:rPr lang="en-US" baseline="0" dirty="0"/>
              <a:t>Left images: UNAVCO</a:t>
            </a:r>
          </a:p>
          <a:p>
            <a:r>
              <a:rPr lang="en-US" baseline="0" dirty="0"/>
              <a:t>Right field images: B. </a:t>
            </a:r>
            <a:r>
              <a:rPr lang="en-US" baseline="0" dirty="0" err="1"/>
              <a:t>Brosby</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7</a:t>
            </a:fld>
            <a:endParaRPr lang="en-US"/>
          </a:p>
        </p:txBody>
      </p:sp>
    </p:spTree>
    <p:extLst>
      <p:ext uri="{BB962C8B-B14F-4D97-AF65-F5344CB8AC3E}">
        <p14:creationId xmlns:p14="http://schemas.microsoft.com/office/powerpoint/2010/main" val="1988552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is important for students</a:t>
            </a:r>
            <a:r>
              <a:rPr lang="en-US" baseline="0" dirty="0"/>
              <a:t> to understand that position data can be reported to a user in a number of different formats.</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8</a:t>
            </a:fld>
            <a:endParaRPr lang="en-US"/>
          </a:p>
        </p:txBody>
      </p:sp>
    </p:spTree>
    <p:extLst>
      <p:ext uri="{BB962C8B-B14F-4D97-AF65-F5344CB8AC3E}">
        <p14:creationId xmlns:p14="http://schemas.microsoft.com/office/powerpoint/2010/main" val="15642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541F0C26-DC87-43FF-9FCA-ADC9DAC811C9}" type="slidenum">
              <a:rPr lang="en-US" sz="1200"/>
              <a:pPr eaLnBrk="1" hangingPunct="1"/>
              <a:t>10</a:t>
            </a:fld>
            <a:endParaRPr lang="en-US" sz="1200"/>
          </a:p>
        </p:txBody>
      </p:sp>
      <p:sp>
        <p:nvSpPr>
          <p:cNvPr id="112643" name="Rectangle 2"/>
          <p:cNvSpPr>
            <a:spLocks noGrp="1" noRot="1" noChangeAspect="1" noChangeArrowheads="1" noTextEdit="1"/>
          </p:cNvSpPr>
          <p:nvPr>
            <p:ph type="sldImg"/>
          </p:nvPr>
        </p:nvSpPr>
        <p:spPr>
          <a:xfrm>
            <a:off x="1308100" y="776288"/>
            <a:ext cx="4287838" cy="3214687"/>
          </a:xfrm>
          <a:ln w="12700" cap="flat">
            <a:solidFill>
              <a:schemeClr val="tx1"/>
            </a:solidFill>
          </a:ln>
        </p:spPr>
      </p:sp>
      <p:sp>
        <p:nvSpPr>
          <p:cNvPr id="112644" name="Rectangle 3"/>
          <p:cNvSpPr>
            <a:spLocks noGrp="1" noChangeArrowheads="1"/>
          </p:cNvSpPr>
          <p:nvPr>
            <p:ph type="body" idx="1"/>
          </p:nvPr>
        </p:nvSpPr>
        <p:spPr>
          <a:xfrm>
            <a:off x="969963" y="4354513"/>
            <a:ext cx="5154612" cy="21034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070" tIns="48037" rIns="96070" bIns="48037"/>
          <a:lstStyle/>
          <a:p>
            <a:pPr eaLnBrk="1" hangingPunct="1"/>
            <a:r>
              <a:rPr lang="en-US" dirty="0">
                <a:latin typeface="Arial" pitchFamily="34" charset="0"/>
              </a:rPr>
              <a:t>Since each satellite maintains time very accurately (~1 nanosecond = 30 cm), it can tag its signal with the time of transmission. This information, together with the location of the satellite, also transmitted to the receiver, is sufficient to allow the receiver to calculate the range to each satellite, provided that the receiver also knows the time. Equipping receivers with atomic clocks would be very expensive, so the receiver tags the signal with the time of its internal clock to create a “</a:t>
            </a:r>
            <a:r>
              <a:rPr lang="en-US" dirty="0" err="1">
                <a:latin typeface="Arial" pitchFamily="34" charset="0"/>
              </a:rPr>
              <a:t>pseudorange</a:t>
            </a:r>
            <a:r>
              <a:rPr lang="en-US" dirty="0">
                <a:latin typeface="Arial" pitchFamily="34" charset="0"/>
              </a:rPr>
              <a:t>” (range plus an unknown clock correction). The software in the receiver then uses the </a:t>
            </a:r>
            <a:r>
              <a:rPr lang="en-US" dirty="0" err="1">
                <a:latin typeface="Arial" pitchFamily="34" charset="0"/>
              </a:rPr>
              <a:t>pseudoranges</a:t>
            </a:r>
            <a:r>
              <a:rPr lang="en-US" dirty="0">
                <a:latin typeface="Arial" pitchFamily="34" charset="0"/>
              </a:rPr>
              <a:t> from four satellites to solve for the four unknowns: three coordinates and the receiver clock correction.</a:t>
            </a:r>
          </a:p>
          <a:p>
            <a:pPr eaLnBrk="1" hangingPunct="1"/>
            <a:r>
              <a:rPr lang="en-US" dirty="0">
                <a:latin typeface="Arial" pitchFamily="34" charset="0"/>
              </a:rPr>
              <a:t>Images: Vince Cronin (Baylor</a:t>
            </a:r>
            <a:r>
              <a:rPr lang="en-US" baseline="0" dirty="0">
                <a:latin typeface="Arial" pitchFamily="34" charset="0"/>
              </a:rPr>
              <a:t> University)</a:t>
            </a:r>
          </a:p>
          <a:p>
            <a:pPr eaLnBrk="1" hangingPunct="1"/>
            <a:endParaRPr lang="en-US" baseline="0" dirty="0">
              <a:latin typeface="Arial" pitchFamily="34" charset="0"/>
            </a:endParaRPr>
          </a:p>
          <a:p>
            <a:pPr eaLnBrk="1" hangingPunct="1"/>
            <a:r>
              <a:rPr lang="en-US" baseline="0" dirty="0">
                <a:latin typeface="Arial" pitchFamily="34" charset="0"/>
              </a:rPr>
              <a:t>High precision rates taken from GAMIT/GLOBK 10.6 release notes - http://</a:t>
            </a:r>
            <a:r>
              <a:rPr lang="en-US" baseline="0" dirty="0" err="1">
                <a:latin typeface="Arial" pitchFamily="34" charset="0"/>
              </a:rPr>
              <a:t>geoweb.mit.edu</a:t>
            </a:r>
            <a:r>
              <a:rPr lang="en-US" baseline="0" dirty="0">
                <a:latin typeface="Arial" pitchFamily="34" charset="0"/>
              </a:rPr>
              <a:t>/</a:t>
            </a:r>
            <a:r>
              <a:rPr lang="en-US" baseline="0" dirty="0" err="1">
                <a:latin typeface="Arial" pitchFamily="34" charset="0"/>
              </a:rPr>
              <a:t>gg</a:t>
            </a:r>
            <a:r>
              <a:rPr lang="en-US" baseline="0" dirty="0">
                <a:latin typeface="Arial" pitchFamily="34" charset="0"/>
              </a:rPr>
              <a:t>/</a:t>
            </a:r>
          </a:p>
          <a:p>
            <a:pPr eaLnBrk="1" hangingPunct="1"/>
            <a:r>
              <a:rPr lang="en-US" baseline="0" dirty="0">
                <a:latin typeface="Arial" pitchFamily="34" charset="0"/>
              </a:rPr>
              <a:t>After 24 hours</a:t>
            </a:r>
          </a:p>
          <a:p>
            <a:pPr eaLnBrk="1" hangingPunct="1"/>
            <a:r>
              <a:rPr lang="en-US" baseline="0" dirty="0" err="1">
                <a:latin typeface="Arial" pitchFamily="34" charset="0"/>
              </a:rPr>
              <a:t>Horz</a:t>
            </a:r>
            <a:r>
              <a:rPr lang="en-US" baseline="0" dirty="0">
                <a:latin typeface="Arial" pitchFamily="34" charset="0"/>
              </a:rPr>
              <a:t>: +/- 1-2 mm</a:t>
            </a:r>
          </a:p>
          <a:p>
            <a:pPr eaLnBrk="1" hangingPunct="1"/>
            <a:r>
              <a:rPr lang="en-US" baseline="0" dirty="0" err="1">
                <a:latin typeface="Arial" pitchFamily="34" charset="0"/>
              </a:rPr>
              <a:t>Vert</a:t>
            </a:r>
            <a:r>
              <a:rPr lang="en-US" baseline="0">
                <a:latin typeface="Arial" pitchFamily="34" charset="0"/>
              </a:rPr>
              <a:t>: +/- 5 mm</a:t>
            </a:r>
            <a:endParaRPr lang="en-US" baseline="0" dirty="0">
              <a:latin typeface="Arial" pitchFamily="34" charset="0"/>
            </a:endParaRPr>
          </a:p>
        </p:txBody>
      </p:sp>
    </p:spTree>
    <p:extLst>
      <p:ext uri="{BB962C8B-B14F-4D97-AF65-F5344CB8AC3E}">
        <p14:creationId xmlns:p14="http://schemas.microsoft.com/office/powerpoint/2010/main" val="277441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More information</a:t>
            </a:r>
            <a:r>
              <a:rPr lang="en-US" baseline="0" dirty="0"/>
              <a:t> at http://kb.unavco.org/kb/article/gps-data-collection-methods-70.html</a:t>
            </a:r>
            <a:endParaRPr lang="en-US" dirty="0"/>
          </a:p>
        </p:txBody>
      </p:sp>
      <p:sp>
        <p:nvSpPr>
          <p:cNvPr id="4" name="Slide Number Placeholder 3"/>
          <p:cNvSpPr>
            <a:spLocks noGrp="1"/>
          </p:cNvSpPr>
          <p:nvPr>
            <p:ph type="sldNum" sz="quarter" idx="10"/>
          </p:nvPr>
        </p:nvSpPr>
        <p:spPr/>
        <p:txBody>
          <a:bodyPr/>
          <a:lstStyle/>
          <a:p>
            <a:fld id="{7E0195DA-2561-4B35-97D8-25BE4EFECEE2}" type="slidenum">
              <a:rPr lang="en-US" smtClean="0"/>
              <a:pPr/>
              <a:t>11</a:t>
            </a:fld>
            <a:endParaRPr lang="en-US"/>
          </a:p>
        </p:txBody>
      </p:sp>
    </p:spTree>
    <p:extLst>
      <p:ext uri="{BB962C8B-B14F-4D97-AF65-F5344CB8AC3E}">
        <p14:creationId xmlns:p14="http://schemas.microsoft.com/office/powerpoint/2010/main" val="211853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71600" y="3832728"/>
            <a:ext cx="6400800" cy="1752600"/>
          </a:xfrm>
        </p:spPr>
        <p:txBody>
          <a:bodyPr>
            <a:normAutofit/>
          </a:bodyPr>
          <a:lstStyle>
            <a:lvl1pPr marL="0" indent="0" algn="ctr">
              <a:buNone/>
              <a:defRPr sz="2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57200" y="5766393"/>
            <a:ext cx="2133600" cy="365125"/>
          </a:xfrm>
        </p:spPr>
        <p:txBody>
          <a:bodyPr/>
          <a:lstStyle/>
          <a:p>
            <a:fld id="{BD0E7532-6558-2949-8B64-49F3D63F0157}" type="datetimeFigureOut">
              <a:rPr lang="en-US" smtClean="0"/>
              <a:t>8/6/24</a:t>
            </a:fld>
            <a:endParaRPr lang="en-US" dirty="0"/>
          </a:p>
        </p:txBody>
      </p:sp>
      <p:sp>
        <p:nvSpPr>
          <p:cNvPr id="5" name="Footer Placeholder 4"/>
          <p:cNvSpPr>
            <a:spLocks noGrp="1"/>
          </p:cNvSpPr>
          <p:nvPr>
            <p:ph type="ftr" sz="quarter" idx="11"/>
          </p:nvPr>
        </p:nvSpPr>
        <p:spPr>
          <a:xfrm>
            <a:off x="3124200" y="5766393"/>
            <a:ext cx="2895600" cy="365125"/>
          </a:xfrm>
        </p:spPr>
        <p:txBody>
          <a:bodyPr/>
          <a:lstStyle/>
          <a:p>
            <a:endParaRPr lang="en-US" dirty="0"/>
          </a:p>
        </p:txBody>
      </p:sp>
      <p:sp>
        <p:nvSpPr>
          <p:cNvPr id="6" name="Slide Number Placeholder 5"/>
          <p:cNvSpPr>
            <a:spLocks noGrp="1"/>
          </p:cNvSpPr>
          <p:nvPr>
            <p:ph type="sldNum" sz="quarter" idx="12"/>
          </p:nvPr>
        </p:nvSpPr>
        <p:spPr>
          <a:xfrm>
            <a:off x="6553200" y="5766393"/>
            <a:ext cx="2133600" cy="365125"/>
          </a:xfrm>
        </p:spPr>
        <p:txBody>
          <a:bodyPr/>
          <a:lstStyle/>
          <a:p>
            <a:fld id="{D2095A01-13E2-7E4C-9E76-AC791C07FBA4}" type="slidenum">
              <a:rPr lang="en-US" smtClean="0"/>
              <a:t>‹#›</a:t>
            </a:fld>
            <a:endParaRPr lang="en-US"/>
          </a:p>
        </p:txBody>
      </p:sp>
      <p:pic>
        <p:nvPicPr>
          <p:cNvPr id="9" name="Picture 8"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
        <p:nvSpPr>
          <p:cNvPr id="11" name="TextBox 10"/>
          <p:cNvSpPr txBox="1"/>
          <p:nvPr userDrawn="1"/>
        </p:nvSpPr>
        <p:spPr>
          <a:xfrm>
            <a:off x="851949" y="6112489"/>
            <a:ext cx="4615735" cy="646331"/>
          </a:xfrm>
          <a:prstGeom prst="rect">
            <a:avLst/>
          </a:prstGeom>
          <a:noFill/>
        </p:spPr>
        <p:txBody>
          <a:bodyPr wrap="square" rtlCol="0">
            <a:spAutoFit/>
          </a:bodyPr>
          <a:lstStyle/>
          <a:p>
            <a:pPr defTabSz="457200"/>
            <a:r>
              <a:rPr lang="en-US" sz="1200" dirty="0">
                <a:solidFill>
                  <a:prstClr val="black"/>
                </a:solidFill>
                <a:latin typeface="+mn-lt"/>
              </a:rPr>
              <a:t>This work is supported by the National Science Foundation’s </a:t>
            </a:r>
            <a:r>
              <a:rPr lang="en-US" sz="1200" i="0" dirty="0">
                <a:solidFill>
                  <a:prstClr val="black"/>
                </a:solidFill>
                <a:latin typeface="+mn-lt"/>
              </a:rPr>
              <a:t>Directorate for Education and Human Resources TUES</a:t>
            </a:r>
            <a:r>
              <a:rPr lang="en-US" sz="1200" dirty="0">
                <a:solidFill>
                  <a:prstClr val="black"/>
                </a:solidFill>
                <a:latin typeface="+mn-lt"/>
              </a:rPr>
              <a:t>-1245025, IUSE-</a:t>
            </a:r>
            <a:r>
              <a:rPr lang="is-IS" sz="1200" dirty="0">
                <a:solidFill>
                  <a:prstClr val="black"/>
                </a:solidFill>
                <a:latin typeface="+mn-lt"/>
              </a:rPr>
              <a:t>1612248</a:t>
            </a:r>
            <a:r>
              <a:rPr lang="en-US" sz="1200" dirty="0">
                <a:solidFill>
                  <a:prstClr val="black"/>
                </a:solidFill>
                <a:latin typeface="+mn-lt"/>
              </a:rPr>
              <a:t>, </a:t>
            </a:r>
            <a:r>
              <a:rPr lang="is-IS" sz="1200" dirty="0"/>
              <a:t>IUSE-1725347,  and </a:t>
            </a:r>
            <a:r>
              <a:rPr lang="en-US" sz="1200" dirty="0">
                <a:solidFill>
                  <a:prstClr val="black"/>
                </a:solidFill>
                <a:latin typeface="+mn-lt"/>
              </a:rPr>
              <a:t>IUSE-</a:t>
            </a:r>
            <a:r>
              <a:rPr lang="cs-CZ" sz="1200" dirty="0">
                <a:solidFill>
                  <a:prstClr val="black"/>
                </a:solidFill>
                <a:latin typeface="+mn-lt"/>
              </a:rPr>
              <a:t>1914915.</a:t>
            </a:r>
            <a:endParaRPr lang="en-US" sz="1200" dirty="0">
              <a:solidFill>
                <a:prstClr val="black"/>
              </a:solidFill>
              <a:latin typeface="+mn-lt"/>
            </a:endParaRPr>
          </a:p>
        </p:txBody>
      </p:sp>
      <p:sp>
        <p:nvSpPr>
          <p:cNvPr id="7" name="TextBox 6"/>
          <p:cNvSpPr txBox="1"/>
          <p:nvPr userDrawn="1"/>
        </p:nvSpPr>
        <p:spPr>
          <a:xfrm>
            <a:off x="5715840" y="6481821"/>
            <a:ext cx="3177088" cy="276999"/>
          </a:xfrm>
          <a:prstGeom prst="rect">
            <a:avLst/>
          </a:prstGeom>
          <a:noFill/>
        </p:spPr>
        <p:txBody>
          <a:bodyPr wrap="none" rtlCol="0">
            <a:spAutoFit/>
          </a:bodyPr>
          <a:lstStyle/>
          <a:p>
            <a:r>
              <a:rPr lang="en-US" sz="1200" dirty="0"/>
              <a:t>Questions, contact </a:t>
            </a:r>
            <a:r>
              <a:rPr lang="en-US" sz="1200" u="sng" dirty="0"/>
              <a:t>education AT </a:t>
            </a:r>
            <a:r>
              <a:rPr lang="en-US" sz="1200" u="sng" dirty="0" err="1"/>
              <a:t>earthscope.org</a:t>
            </a:r>
            <a:endParaRPr lang="en-US" sz="1200" dirty="0"/>
          </a:p>
        </p:txBody>
      </p:sp>
      <p:pic>
        <p:nvPicPr>
          <p:cNvPr id="12" name="Picture 11" descr="NSF_Logo s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0" y="6121915"/>
            <a:ext cx="727157" cy="731520"/>
          </a:xfrm>
          <a:prstGeom prst="rect">
            <a:avLst/>
          </a:prstGeom>
        </p:spPr>
      </p:pic>
    </p:spTree>
    <p:extLst>
      <p:ext uri="{BB962C8B-B14F-4D97-AF65-F5344CB8AC3E}">
        <p14:creationId xmlns:p14="http://schemas.microsoft.com/office/powerpoint/2010/main" val="39258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52285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28462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E7532-6558-2949-8B64-49F3D63F0157}" type="datetimeFigureOut">
              <a:rPr lang="en-US" smtClean="0"/>
              <a:t>8/6/24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32300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287745"/>
            <a:ext cx="2133600" cy="365125"/>
          </a:xfrm>
        </p:spPr>
        <p:txBody>
          <a:bodyPr/>
          <a:lstStyle/>
          <a:p>
            <a:fld id="{BD0E7532-6558-2949-8B64-49F3D63F0157}" type="datetimeFigureOut">
              <a:rPr lang="en-US" smtClean="0"/>
              <a:t>8/6/24</a:t>
            </a:fld>
            <a:endParaRPr lang="en-US"/>
          </a:p>
        </p:txBody>
      </p:sp>
      <p:sp>
        <p:nvSpPr>
          <p:cNvPr id="5" name="Footer Placeholder 4"/>
          <p:cNvSpPr>
            <a:spLocks noGrp="1"/>
          </p:cNvSpPr>
          <p:nvPr>
            <p:ph type="ftr" sz="quarter" idx="11"/>
          </p:nvPr>
        </p:nvSpPr>
        <p:spPr>
          <a:xfrm>
            <a:off x="3124200" y="6287745"/>
            <a:ext cx="2895600" cy="365125"/>
          </a:xfrm>
        </p:spPr>
        <p:txBody>
          <a:bodyPr/>
          <a:lstStyle/>
          <a:p>
            <a:endParaRPr lang="en-US"/>
          </a:p>
        </p:txBody>
      </p:sp>
      <p:sp>
        <p:nvSpPr>
          <p:cNvPr id="6" name="Slide Number Placeholder 5"/>
          <p:cNvSpPr>
            <a:spLocks noGrp="1"/>
          </p:cNvSpPr>
          <p:nvPr>
            <p:ph type="sldNum" sz="quarter" idx="12"/>
          </p:nvPr>
        </p:nvSpPr>
        <p:spPr>
          <a:xfrm>
            <a:off x="6553200" y="6287745"/>
            <a:ext cx="2133600" cy="365125"/>
          </a:xfrm>
        </p:spPr>
        <p:txBody>
          <a:bodyPr/>
          <a:lstStyle/>
          <a:p>
            <a:fld id="{D2095A01-13E2-7E4C-9E76-AC791C07FBA4}" type="slidenum">
              <a:rPr lang="en-US" smtClean="0"/>
              <a:t>‹#›</a:t>
            </a:fld>
            <a:endParaRPr lang="en-US"/>
          </a:p>
        </p:txBody>
      </p:sp>
      <p:pic>
        <p:nvPicPr>
          <p:cNvPr id="7" name="Picture 6" descr="GETSI_banner.png"/>
          <p:cNvPicPr>
            <a:picLocks noChangeAspect="1"/>
          </p:cNvPicPr>
          <p:nvPr userDrawn="1"/>
        </p:nvPicPr>
        <p:blipFill rotWithShape="1">
          <a:blip r:embed="rId2">
            <a:extLst>
              <a:ext uri="{28A0092B-C50C-407E-A947-70E740481C1C}">
                <a14:useLocalDpi xmlns:a14="http://schemas.microsoft.com/office/drawing/2010/main" val="0"/>
              </a:ext>
            </a:extLst>
          </a:blip>
          <a:srcRect l="1" r="33292"/>
          <a:stretch/>
        </p:blipFill>
        <p:spPr>
          <a:xfrm>
            <a:off x="0" y="0"/>
            <a:ext cx="9144000" cy="856712"/>
          </a:xfrm>
          <a:prstGeom prst="rect">
            <a:avLst/>
          </a:prstGeom>
        </p:spPr>
      </p:pic>
    </p:spTree>
    <p:extLst>
      <p:ext uri="{BB962C8B-B14F-4D97-AF65-F5344CB8AC3E}">
        <p14:creationId xmlns:p14="http://schemas.microsoft.com/office/powerpoint/2010/main" val="353925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31800"/>
            <a:ext cx="4038600" cy="47096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0E7532-6558-2949-8B64-49F3D63F0157}" type="datetimeFigureOut">
              <a:rPr lang="en-US" smtClean="0"/>
              <a:t>8/6/24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4184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9201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573314"/>
            <a:ext cx="4040188"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201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573314"/>
            <a:ext cx="4041775" cy="40815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0E7532-6558-2949-8B64-49F3D63F0157}" type="datetimeFigureOut">
              <a:rPr lang="en-US" smtClean="0"/>
              <a:t>8/6/24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047934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0E7532-6558-2949-8B64-49F3D63F0157}" type="datetimeFigureOut">
              <a:rPr lang="en-US" smtClean="0"/>
              <a:t>8/6/24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5639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0E7532-6558-2949-8B64-49F3D63F0157}" type="datetimeFigureOut">
              <a:rPr lang="en-US" smtClean="0"/>
              <a:t>8/6/24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36755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8/6/24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151282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E7532-6558-2949-8B64-49F3D63F0157}" type="datetimeFigureOut">
              <a:rPr lang="en-US" smtClean="0"/>
              <a:t>8/6/24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95A01-13E2-7E4C-9E76-AC791C07FBA4}" type="slidenum">
              <a:rPr lang="en-US" smtClean="0"/>
              <a:t>‹#›</a:t>
            </a:fld>
            <a:endParaRPr lang="en-US"/>
          </a:p>
        </p:txBody>
      </p:sp>
    </p:spTree>
    <p:extLst>
      <p:ext uri="{BB962C8B-B14F-4D97-AF65-F5344CB8AC3E}">
        <p14:creationId xmlns:p14="http://schemas.microsoft.com/office/powerpoint/2010/main" val="28394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F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7652"/>
            <a:ext cx="8229600" cy="502088"/>
          </a:xfrm>
          <a:prstGeom prst="rect">
            <a:avLst/>
          </a:prstGeom>
        </p:spPr>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457200" y="949332"/>
            <a:ext cx="8229600" cy="4765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581986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0E7532-6558-2949-8B64-49F3D63F0157}" type="datetimeFigureOut">
              <a:rPr lang="en-US" smtClean="0"/>
              <a:t>8/6/24</a:t>
            </a:fld>
            <a:endParaRPr lang="en-US"/>
          </a:p>
        </p:txBody>
      </p:sp>
      <p:sp>
        <p:nvSpPr>
          <p:cNvPr id="5" name="Footer Placeholder 4"/>
          <p:cNvSpPr>
            <a:spLocks noGrp="1"/>
          </p:cNvSpPr>
          <p:nvPr>
            <p:ph type="ftr" sz="quarter" idx="3"/>
          </p:nvPr>
        </p:nvSpPr>
        <p:spPr>
          <a:xfrm>
            <a:off x="3124200" y="581986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81986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95A01-13E2-7E4C-9E76-AC791C07FBA4}" type="slidenum">
              <a:rPr lang="en-US" smtClean="0"/>
              <a:t>‹#›</a:t>
            </a:fld>
            <a:endParaRPr lang="en-US"/>
          </a:p>
        </p:txBody>
      </p:sp>
      <p:pic>
        <p:nvPicPr>
          <p:cNvPr id="7" name="Picture 6" descr="GETSI_banner_wide.png"/>
          <p:cNvPicPr>
            <a:picLocks noChangeAspect="1"/>
          </p:cNvPicPr>
          <p:nvPr/>
        </p:nvPicPr>
        <p:blipFill rotWithShape="1">
          <a:blip r:embed="rId13">
            <a:extLst>
              <a:ext uri="{28A0092B-C50C-407E-A947-70E740481C1C}">
                <a14:useLocalDpi xmlns:a14="http://schemas.microsoft.com/office/drawing/2010/main" val="0"/>
              </a:ext>
            </a:extLst>
          </a:blip>
          <a:srcRect r="11088"/>
          <a:stretch/>
        </p:blipFill>
        <p:spPr>
          <a:xfrm>
            <a:off x="0" y="6322737"/>
            <a:ext cx="9144000" cy="549374"/>
          </a:xfrm>
          <a:prstGeom prst="rect">
            <a:avLst/>
          </a:prstGeom>
        </p:spPr>
      </p:pic>
      <p:pic>
        <p:nvPicPr>
          <p:cNvPr id="10" name="Picture 9" descr="MtSAC_fullcolor_prin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88808" y="6463857"/>
            <a:ext cx="373662" cy="263743"/>
          </a:xfrm>
          <a:prstGeom prst="rect">
            <a:avLst/>
          </a:prstGeom>
        </p:spPr>
      </p:pic>
      <p:pic>
        <p:nvPicPr>
          <p:cNvPr id="13" name="Picture 12"/>
          <p:cNvPicPr>
            <a:picLocks noChangeAspect="1"/>
          </p:cNvPicPr>
          <p:nvPr/>
        </p:nvPicPr>
        <p:blipFill>
          <a:blip r:embed="rId15"/>
          <a:stretch>
            <a:fillRect/>
          </a:stretch>
        </p:blipFill>
        <p:spPr>
          <a:xfrm>
            <a:off x="6899113" y="6448481"/>
            <a:ext cx="233256" cy="294495"/>
          </a:xfrm>
          <a:prstGeom prst="rect">
            <a:avLst/>
          </a:prstGeom>
        </p:spPr>
      </p:pic>
      <p:pic>
        <p:nvPicPr>
          <p:cNvPr id="14" name="Picture 13"/>
          <p:cNvPicPr>
            <a:picLocks noChangeAspect="1"/>
          </p:cNvPicPr>
          <p:nvPr/>
        </p:nvPicPr>
        <p:blipFill>
          <a:blip r:embed="rId16"/>
          <a:stretch>
            <a:fillRect/>
          </a:stretch>
        </p:blipFill>
        <p:spPr>
          <a:xfrm>
            <a:off x="8177346" y="6527245"/>
            <a:ext cx="410898" cy="136966"/>
          </a:xfrm>
          <a:prstGeom prst="rect">
            <a:avLst/>
          </a:prstGeom>
        </p:spPr>
      </p:pic>
      <p:pic>
        <p:nvPicPr>
          <p:cNvPr id="9" name="Picture 8" descr="ISUreverse.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19826" y="6519220"/>
            <a:ext cx="508511" cy="153017"/>
          </a:xfrm>
          <a:prstGeom prst="rect">
            <a:avLst/>
          </a:prstGeom>
        </p:spPr>
      </p:pic>
      <p:pic>
        <p:nvPicPr>
          <p:cNvPr id="15" name="Picture 14" descr="NSF_Logo sm.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644688" y="6367147"/>
            <a:ext cx="472651" cy="475487"/>
          </a:xfrm>
          <a:prstGeom prst="rect">
            <a:avLst/>
          </a:prstGeom>
        </p:spPr>
      </p:pic>
      <p:grpSp>
        <p:nvGrpSpPr>
          <p:cNvPr id="16" name="Google Shape;29;p2">
            <a:extLst>
              <a:ext uri="{FF2B5EF4-FFF2-40B4-BE49-F238E27FC236}">
                <a16:creationId xmlns:a16="http://schemas.microsoft.com/office/drawing/2014/main" id="{552CFD2F-FB20-5D4A-99D6-54A07850158B}"/>
              </a:ext>
            </a:extLst>
          </p:cNvPr>
          <p:cNvGrpSpPr/>
          <p:nvPr userDrawn="1"/>
        </p:nvGrpSpPr>
        <p:grpSpPr>
          <a:xfrm>
            <a:off x="6088380" y="6481212"/>
            <a:ext cx="743573" cy="216876"/>
            <a:chOff x="7130143" y="6256290"/>
            <a:chExt cx="1262536" cy="368240"/>
          </a:xfrm>
        </p:grpSpPr>
        <p:pic>
          <p:nvPicPr>
            <p:cNvPr id="17" name="Google Shape;30;p2">
              <a:extLst>
                <a:ext uri="{FF2B5EF4-FFF2-40B4-BE49-F238E27FC236}">
                  <a16:creationId xmlns:a16="http://schemas.microsoft.com/office/drawing/2014/main" id="{F787E4CC-946A-5445-899D-6FA04C45CE9C}"/>
                </a:ext>
              </a:extLst>
            </p:cNvPr>
            <p:cNvPicPr preferRelativeResize="0"/>
            <p:nvPr/>
          </p:nvPicPr>
          <p:blipFill rotWithShape="1">
            <a:blip r:embed="rId19">
              <a:alphaModFix/>
            </a:blip>
            <a:srcRect r="69823"/>
            <a:stretch/>
          </p:blipFill>
          <p:spPr>
            <a:xfrm>
              <a:off x="7130143" y="6256290"/>
              <a:ext cx="381000" cy="368240"/>
            </a:xfrm>
            <a:prstGeom prst="rect">
              <a:avLst/>
            </a:prstGeom>
            <a:noFill/>
            <a:ln>
              <a:noFill/>
            </a:ln>
          </p:spPr>
        </p:pic>
        <p:pic>
          <p:nvPicPr>
            <p:cNvPr id="18" name="Google Shape;31;p2">
              <a:extLst>
                <a:ext uri="{FF2B5EF4-FFF2-40B4-BE49-F238E27FC236}">
                  <a16:creationId xmlns:a16="http://schemas.microsoft.com/office/drawing/2014/main" id="{7E46B66D-C6A8-6C44-81D7-096C8B4E8B1E}"/>
                </a:ext>
              </a:extLst>
            </p:cNvPr>
            <p:cNvPicPr preferRelativeResize="0"/>
            <p:nvPr/>
          </p:nvPicPr>
          <p:blipFill rotWithShape="1">
            <a:blip r:embed="rId20">
              <a:alphaModFix/>
            </a:blip>
            <a:srcRect l="30176"/>
            <a:stretch/>
          </p:blipFill>
          <p:spPr>
            <a:xfrm>
              <a:off x="7511143" y="6256290"/>
              <a:ext cx="881536" cy="368240"/>
            </a:xfrm>
            <a:prstGeom prst="rect">
              <a:avLst/>
            </a:prstGeom>
            <a:noFill/>
            <a:ln>
              <a:noFill/>
            </a:ln>
          </p:spPr>
        </p:pic>
      </p:grpSp>
    </p:spTree>
    <p:extLst>
      <p:ext uri="{BB962C8B-B14F-4D97-AF65-F5344CB8AC3E}">
        <p14:creationId xmlns:p14="http://schemas.microsoft.com/office/powerpoint/2010/main" val="12797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2.JP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ebapp.geod.nrcan.gc.ca/geod/tools-outils/ppp.php?locale=en" TargetMode="External"/><Relationship Id="rId2" Type="http://schemas.openxmlformats.org/officeDocument/2006/relationships/hyperlink" Target="https://geodesy.noaa.gov/OPUS/about.jsp" TargetMode="Externa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2.JP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Introduction to GPS/GNSS</a:t>
            </a:r>
          </a:p>
        </p:txBody>
      </p:sp>
      <p:sp>
        <p:nvSpPr>
          <p:cNvPr id="5" name="Subtitle 4"/>
          <p:cNvSpPr>
            <a:spLocks noGrp="1"/>
          </p:cNvSpPr>
          <p:nvPr>
            <p:ph type="subTitle" idx="1"/>
          </p:nvPr>
        </p:nvSpPr>
        <p:spPr/>
        <p:txBody>
          <a:bodyPr/>
          <a:lstStyle/>
          <a:p>
            <a:r>
              <a:rPr lang="en-US" dirty="0"/>
              <a:t>Excerpts from GETSI module presentations for the 2024 </a:t>
            </a:r>
            <a:r>
              <a:rPr lang="en-US" dirty="0" err="1"/>
              <a:t>Geophy</a:t>
            </a:r>
            <a:r>
              <a:rPr lang="en-US" dirty="0"/>
              <a:t> Educ Workshop</a:t>
            </a:r>
          </a:p>
        </p:txBody>
      </p:sp>
      <p:sp>
        <p:nvSpPr>
          <p:cNvPr id="2" name="TextBox 1"/>
          <p:cNvSpPr txBox="1"/>
          <p:nvPr/>
        </p:nvSpPr>
        <p:spPr>
          <a:xfrm>
            <a:off x="5133474" y="651042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2623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910389" y="60326"/>
            <a:ext cx="8233611" cy="871167"/>
          </a:xfrm>
          <a:noFill/>
        </p:spPr>
        <p:txBody>
          <a:bodyPr vert="horz" wrap="square" lIns="92075" tIns="46039" rIns="92075" bIns="46039" numCol="1" anchor="ctr" anchorCtr="0" compatLnSpc="1">
            <a:prstTxWarp prst="textNoShape">
              <a:avLst/>
            </a:prstTxWarp>
          </a:bodyPr>
          <a:lstStyle/>
          <a:p>
            <a:pPr eaLnBrk="1" hangingPunct="1"/>
            <a:r>
              <a:rPr lang="en-US" dirty="0"/>
              <a:t>Antennas receive data streams</a:t>
            </a:r>
            <a:endParaRPr lang="en-US" dirty="0">
              <a:ea typeface="MS PGothic" pitchFamily="34" charset="-128"/>
            </a:endParaRPr>
          </a:p>
        </p:txBody>
      </p:sp>
      <p:grpSp>
        <p:nvGrpSpPr>
          <p:cNvPr id="111620" name="Group 4"/>
          <p:cNvGrpSpPr>
            <a:grpSpLocks/>
          </p:cNvGrpSpPr>
          <p:nvPr/>
        </p:nvGrpSpPr>
        <p:grpSpPr bwMode="auto">
          <a:xfrm>
            <a:off x="309443" y="1481993"/>
            <a:ext cx="8329613" cy="5195887"/>
            <a:chOff x="144" y="480"/>
            <a:chExt cx="5247" cy="3273"/>
          </a:xfrm>
        </p:grpSpPr>
        <p:sp>
          <p:nvSpPr>
            <p:cNvPr id="111622" name="Oval 5"/>
            <p:cNvSpPr>
              <a:spLocks noChangeArrowheads="1"/>
            </p:cNvSpPr>
            <p:nvPr/>
          </p:nvSpPr>
          <p:spPr bwMode="auto">
            <a:xfrm>
              <a:off x="288" y="2112"/>
              <a:ext cx="5103" cy="1641"/>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1623" name="Oval 6"/>
            <p:cNvSpPr>
              <a:spLocks noChangeArrowheads="1"/>
            </p:cNvSpPr>
            <p:nvPr/>
          </p:nvSpPr>
          <p:spPr bwMode="auto">
            <a:xfrm>
              <a:off x="1412" y="2276"/>
              <a:ext cx="3041" cy="1271"/>
            </a:xfrm>
            <a:prstGeom prst="ellipse">
              <a:avLst/>
            </a:prstGeom>
            <a:noFill/>
            <a:ln w="25400">
              <a:solidFill>
                <a:srgbClr val="1C1C1C"/>
              </a:solidFill>
              <a:prstDash val="lg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1624" name="Oval 7"/>
            <p:cNvSpPr>
              <a:spLocks noChangeArrowheads="1"/>
            </p:cNvSpPr>
            <p:nvPr/>
          </p:nvSpPr>
          <p:spPr bwMode="auto">
            <a:xfrm>
              <a:off x="2942" y="2804"/>
              <a:ext cx="38" cy="30"/>
            </a:xfrm>
            <a:prstGeom prst="ellipse">
              <a:avLst/>
            </a:prstGeom>
            <a:solidFill>
              <a:schemeClr val="tx2"/>
            </a:solidFill>
            <a:ln w="25400">
              <a:solidFill>
                <a:schemeClr val="tx2"/>
              </a:solidFill>
              <a:round/>
              <a:headEnd/>
              <a:tailEnd/>
            </a:ln>
          </p:spPr>
          <p:txBody>
            <a:bodyPr wrap="none" anchor="ctr"/>
            <a:lstStyle/>
            <a:p>
              <a:endParaRPr lang="en-US"/>
            </a:p>
          </p:txBody>
        </p:sp>
        <p:sp>
          <p:nvSpPr>
            <p:cNvPr id="111625" name="Freeform 8"/>
            <p:cNvSpPr>
              <a:spLocks/>
            </p:cNvSpPr>
            <p:nvPr/>
          </p:nvSpPr>
          <p:spPr bwMode="auto">
            <a:xfrm rot="-3294368">
              <a:off x="2480" y="1406"/>
              <a:ext cx="1779" cy="241"/>
            </a:xfrm>
            <a:custGeom>
              <a:avLst/>
              <a:gdLst>
                <a:gd name="T0" fmla="*/ 0 w 3828"/>
                <a:gd name="T1" fmla="*/ 1 h 367"/>
                <a:gd name="T2" fmla="*/ 0 w 3828"/>
                <a:gd name="T3" fmla="*/ 1 h 367"/>
                <a:gd name="T4" fmla="*/ 0 w 3828"/>
                <a:gd name="T5" fmla="*/ 0 h 367"/>
                <a:gd name="T6" fmla="*/ 0 w 3828"/>
                <a:gd name="T7" fmla="*/ 0 h 367"/>
                <a:gd name="T8" fmla="*/ 0 w 3828"/>
                <a:gd name="T9" fmla="*/ 1 h 367"/>
                <a:gd name="T10" fmla="*/ 0 w 3828"/>
                <a:gd name="T11" fmla="*/ 1 h 367"/>
                <a:gd name="T12" fmla="*/ 0 w 3828"/>
                <a:gd name="T13" fmla="*/ 1 h 367"/>
                <a:gd name="T14" fmla="*/ 0 w 3828"/>
                <a:gd name="T15" fmla="*/ 0 h 367"/>
                <a:gd name="T16" fmla="*/ 0 w 3828"/>
                <a:gd name="T17" fmla="*/ 0 h 367"/>
                <a:gd name="T18" fmla="*/ 0 w 3828"/>
                <a:gd name="T19" fmla="*/ 1 h 367"/>
                <a:gd name="T20" fmla="*/ 0 w 3828"/>
                <a:gd name="T21" fmla="*/ 1 h 367"/>
                <a:gd name="T22" fmla="*/ 0 w 3828"/>
                <a:gd name="T23" fmla="*/ 0 h 367"/>
                <a:gd name="T24" fmla="*/ 0 w 3828"/>
                <a:gd name="T25" fmla="*/ 0 h 367"/>
                <a:gd name="T26" fmla="*/ 0 w 3828"/>
                <a:gd name="T27" fmla="*/ 1 h 367"/>
                <a:gd name="T28" fmla="*/ 0 w 3828"/>
                <a:gd name="T29" fmla="*/ 1 h 367"/>
                <a:gd name="T30" fmla="*/ 0 w 3828"/>
                <a:gd name="T31" fmla="*/ 0 h 367"/>
                <a:gd name="T32" fmla="*/ 0 w 3828"/>
                <a:gd name="T33" fmla="*/ 0 h 367"/>
                <a:gd name="T34" fmla="*/ 0 w 3828"/>
                <a:gd name="T35" fmla="*/ 1 h 367"/>
                <a:gd name="T36" fmla="*/ 0 w 3828"/>
                <a:gd name="T37" fmla="*/ 1 h 367"/>
                <a:gd name="T38" fmla="*/ 0 w 3828"/>
                <a:gd name="T39" fmla="*/ 0 h 367"/>
                <a:gd name="T40" fmla="*/ 0 w 3828"/>
                <a:gd name="T41" fmla="*/ 0 h 367"/>
                <a:gd name="T42" fmla="*/ 0 w 3828"/>
                <a:gd name="T43" fmla="*/ 1 h 367"/>
                <a:gd name="T44" fmla="*/ 0 w 3828"/>
                <a:gd name="T45" fmla="*/ 1 h 367"/>
                <a:gd name="T46" fmla="*/ 0 w 3828"/>
                <a:gd name="T47" fmla="*/ 0 h 367"/>
                <a:gd name="T48" fmla="*/ 0 w 3828"/>
                <a:gd name="T49" fmla="*/ 0 h 367"/>
                <a:gd name="T50" fmla="*/ 0 w 3828"/>
                <a:gd name="T51" fmla="*/ 1 h 367"/>
                <a:gd name="T52" fmla="*/ 0 w 3828"/>
                <a:gd name="T53" fmla="*/ 1 h 367"/>
                <a:gd name="T54" fmla="*/ 0 w 3828"/>
                <a:gd name="T55" fmla="*/ 0 h 367"/>
                <a:gd name="T56" fmla="*/ 0 w 3828"/>
                <a:gd name="T57" fmla="*/ 0 h 367"/>
                <a:gd name="T58" fmla="*/ 0 w 3828"/>
                <a:gd name="T59" fmla="*/ 1 h 367"/>
                <a:gd name="T60" fmla="*/ 0 w 3828"/>
                <a:gd name="T61" fmla="*/ 1 h 367"/>
                <a:gd name="T62" fmla="*/ 0 w 3828"/>
                <a:gd name="T63" fmla="*/ 1 h 367"/>
                <a:gd name="T64" fmla="*/ 0 w 3828"/>
                <a:gd name="T65" fmla="*/ 0 h 367"/>
                <a:gd name="T66" fmla="*/ 0 w 3828"/>
                <a:gd name="T67" fmla="*/ 0 h 367"/>
                <a:gd name="T68" fmla="*/ 0 w 3828"/>
                <a:gd name="T69" fmla="*/ 1 h 367"/>
                <a:gd name="T70" fmla="*/ 0 w 3828"/>
                <a:gd name="T71" fmla="*/ 1 h 367"/>
                <a:gd name="T72" fmla="*/ 0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6" name="Group 9"/>
            <p:cNvGrpSpPr>
              <a:grpSpLocks/>
            </p:cNvGrpSpPr>
            <p:nvPr/>
          </p:nvGrpSpPr>
          <p:grpSpPr bwMode="auto">
            <a:xfrm>
              <a:off x="3888" y="480"/>
              <a:ext cx="430" cy="435"/>
              <a:chOff x="5138" y="768"/>
              <a:chExt cx="430" cy="435"/>
            </a:xfrm>
          </p:grpSpPr>
          <p:sp>
            <p:nvSpPr>
              <p:cNvPr id="111705" name="Freeform 10"/>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706" name="Freeform 11"/>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7" name="Freeform 12"/>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8" name="Freeform 13"/>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9" name="Freeform 14"/>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10" name="Line 15"/>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711" name="Line 16"/>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27" name="Freeform 17"/>
            <p:cNvSpPr>
              <a:spLocks/>
            </p:cNvSpPr>
            <p:nvPr/>
          </p:nvSpPr>
          <p:spPr bwMode="auto">
            <a:xfrm rot="-2328402">
              <a:off x="2832" y="1584"/>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28" name="Group 18"/>
            <p:cNvGrpSpPr>
              <a:grpSpLocks/>
            </p:cNvGrpSpPr>
            <p:nvPr/>
          </p:nvGrpSpPr>
          <p:grpSpPr bwMode="auto">
            <a:xfrm>
              <a:off x="4800" y="720"/>
              <a:ext cx="430" cy="435"/>
              <a:chOff x="5138" y="768"/>
              <a:chExt cx="430" cy="435"/>
            </a:xfrm>
          </p:grpSpPr>
          <p:sp>
            <p:nvSpPr>
              <p:cNvPr id="111698" name="Freeform 19"/>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9" name="Freeform 20"/>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700" name="Freeform 21"/>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701" name="Freeform 22"/>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2" name="Freeform 23"/>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703" name="Line 24"/>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704" name="Line 25"/>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29" name="Freeform 26"/>
            <p:cNvSpPr>
              <a:spLocks/>
            </p:cNvSpPr>
            <p:nvPr/>
          </p:nvSpPr>
          <p:spPr bwMode="auto">
            <a:xfrm rot="-7728402">
              <a:off x="1055" y="1489"/>
              <a:ext cx="2163"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1 w 3828"/>
                <a:gd name="T13" fmla="*/ 1 h 367"/>
                <a:gd name="T14" fmla="*/ 1 w 3828"/>
                <a:gd name="T15" fmla="*/ 0 h 367"/>
                <a:gd name="T16" fmla="*/ 1 w 3828"/>
                <a:gd name="T17" fmla="*/ 0 h 367"/>
                <a:gd name="T18" fmla="*/ 1 w 3828"/>
                <a:gd name="T19" fmla="*/ 1 h 367"/>
                <a:gd name="T20" fmla="*/ 1 w 3828"/>
                <a:gd name="T21" fmla="*/ 1 h 367"/>
                <a:gd name="T22" fmla="*/ 1 w 3828"/>
                <a:gd name="T23" fmla="*/ 0 h 367"/>
                <a:gd name="T24" fmla="*/ 1 w 3828"/>
                <a:gd name="T25" fmla="*/ 0 h 367"/>
                <a:gd name="T26" fmla="*/ 1 w 3828"/>
                <a:gd name="T27" fmla="*/ 1 h 367"/>
                <a:gd name="T28" fmla="*/ 1 w 3828"/>
                <a:gd name="T29" fmla="*/ 1 h 367"/>
                <a:gd name="T30" fmla="*/ 1 w 3828"/>
                <a:gd name="T31" fmla="*/ 0 h 367"/>
                <a:gd name="T32" fmla="*/ 1 w 3828"/>
                <a:gd name="T33" fmla="*/ 0 h 367"/>
                <a:gd name="T34" fmla="*/ 1 w 3828"/>
                <a:gd name="T35" fmla="*/ 1 h 367"/>
                <a:gd name="T36" fmla="*/ 1 w 3828"/>
                <a:gd name="T37" fmla="*/ 1 h 367"/>
                <a:gd name="T38" fmla="*/ 1 w 3828"/>
                <a:gd name="T39" fmla="*/ 0 h 367"/>
                <a:gd name="T40" fmla="*/ 1 w 3828"/>
                <a:gd name="T41" fmla="*/ 0 h 367"/>
                <a:gd name="T42" fmla="*/ 1 w 3828"/>
                <a:gd name="T43" fmla="*/ 1 h 367"/>
                <a:gd name="T44" fmla="*/ 1 w 3828"/>
                <a:gd name="T45" fmla="*/ 1 h 367"/>
                <a:gd name="T46" fmla="*/ 1 w 3828"/>
                <a:gd name="T47" fmla="*/ 0 h 367"/>
                <a:gd name="T48" fmla="*/ 1 w 3828"/>
                <a:gd name="T49" fmla="*/ 0 h 367"/>
                <a:gd name="T50" fmla="*/ 1 w 3828"/>
                <a:gd name="T51" fmla="*/ 1 h 367"/>
                <a:gd name="T52" fmla="*/ 1 w 3828"/>
                <a:gd name="T53" fmla="*/ 1 h 367"/>
                <a:gd name="T54" fmla="*/ 1 w 3828"/>
                <a:gd name="T55" fmla="*/ 0 h 367"/>
                <a:gd name="T56" fmla="*/ 1 w 3828"/>
                <a:gd name="T57" fmla="*/ 0 h 367"/>
                <a:gd name="T58" fmla="*/ 1 w 3828"/>
                <a:gd name="T59" fmla="*/ 1 h 367"/>
                <a:gd name="T60" fmla="*/ 1 w 3828"/>
                <a:gd name="T61" fmla="*/ 1 h 367"/>
                <a:gd name="T62" fmla="*/ 1 w 3828"/>
                <a:gd name="T63" fmla="*/ 1 h 367"/>
                <a:gd name="T64" fmla="*/ 1 w 3828"/>
                <a:gd name="T65" fmla="*/ 0 h 367"/>
                <a:gd name="T66" fmla="*/ 1 w 3828"/>
                <a:gd name="T67" fmla="*/ 0 h 367"/>
                <a:gd name="T68" fmla="*/ 1 w 3828"/>
                <a:gd name="T69" fmla="*/ 1 h 367"/>
                <a:gd name="T70" fmla="*/ 1 w 3828"/>
                <a:gd name="T71" fmla="*/ 1 h 367"/>
                <a:gd name="T72" fmla="*/ 1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0" name="Group 27"/>
            <p:cNvGrpSpPr>
              <a:grpSpLocks/>
            </p:cNvGrpSpPr>
            <p:nvPr/>
          </p:nvGrpSpPr>
          <p:grpSpPr bwMode="auto">
            <a:xfrm rot="-5400000">
              <a:off x="1107" y="477"/>
              <a:ext cx="430" cy="435"/>
              <a:chOff x="5138" y="768"/>
              <a:chExt cx="430" cy="435"/>
            </a:xfrm>
          </p:grpSpPr>
          <p:sp>
            <p:nvSpPr>
              <p:cNvPr id="111691" name="Freeform 28"/>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92" name="Freeform 29"/>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93" name="Freeform 30"/>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94" name="Freeform 31"/>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95" name="Freeform 32"/>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96" name="Line 33"/>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97" name="Line 34"/>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31" name="Freeform 35"/>
            <p:cNvSpPr>
              <a:spLocks/>
            </p:cNvSpPr>
            <p:nvPr/>
          </p:nvSpPr>
          <p:spPr bwMode="auto">
            <a:xfrm rot="11940003" flipV="1">
              <a:off x="366" y="1953"/>
              <a:ext cx="2536" cy="241"/>
            </a:xfrm>
            <a:custGeom>
              <a:avLst/>
              <a:gdLst>
                <a:gd name="T0" fmla="*/ 0 w 3828"/>
                <a:gd name="T1" fmla="*/ 1 h 367"/>
                <a:gd name="T2" fmla="*/ 1 w 3828"/>
                <a:gd name="T3" fmla="*/ 1 h 367"/>
                <a:gd name="T4" fmla="*/ 1 w 3828"/>
                <a:gd name="T5" fmla="*/ 0 h 367"/>
                <a:gd name="T6" fmla="*/ 1 w 3828"/>
                <a:gd name="T7" fmla="*/ 0 h 367"/>
                <a:gd name="T8" fmla="*/ 1 w 3828"/>
                <a:gd name="T9" fmla="*/ 1 h 367"/>
                <a:gd name="T10" fmla="*/ 1 w 3828"/>
                <a:gd name="T11" fmla="*/ 1 h 367"/>
                <a:gd name="T12" fmla="*/ 2 w 3828"/>
                <a:gd name="T13" fmla="*/ 1 h 367"/>
                <a:gd name="T14" fmla="*/ 2 w 3828"/>
                <a:gd name="T15" fmla="*/ 0 h 367"/>
                <a:gd name="T16" fmla="*/ 3 w 3828"/>
                <a:gd name="T17" fmla="*/ 0 h 367"/>
                <a:gd name="T18" fmla="*/ 3 w 3828"/>
                <a:gd name="T19" fmla="*/ 1 h 367"/>
                <a:gd name="T20" fmla="*/ 4 w 3828"/>
                <a:gd name="T21" fmla="*/ 1 h 367"/>
                <a:gd name="T22" fmla="*/ 4 w 3828"/>
                <a:gd name="T23" fmla="*/ 0 h 367"/>
                <a:gd name="T24" fmla="*/ 5 w 3828"/>
                <a:gd name="T25" fmla="*/ 0 h 367"/>
                <a:gd name="T26" fmla="*/ 5 w 3828"/>
                <a:gd name="T27" fmla="*/ 1 h 367"/>
                <a:gd name="T28" fmla="*/ 5 w 3828"/>
                <a:gd name="T29" fmla="*/ 1 h 367"/>
                <a:gd name="T30" fmla="*/ 5 w 3828"/>
                <a:gd name="T31" fmla="*/ 0 h 367"/>
                <a:gd name="T32" fmla="*/ 6 w 3828"/>
                <a:gd name="T33" fmla="*/ 0 h 367"/>
                <a:gd name="T34" fmla="*/ 6 w 3828"/>
                <a:gd name="T35" fmla="*/ 1 h 367"/>
                <a:gd name="T36" fmla="*/ 6 w 3828"/>
                <a:gd name="T37" fmla="*/ 1 h 367"/>
                <a:gd name="T38" fmla="*/ 6 w 3828"/>
                <a:gd name="T39" fmla="*/ 0 h 367"/>
                <a:gd name="T40" fmla="*/ 7 w 3828"/>
                <a:gd name="T41" fmla="*/ 0 h 367"/>
                <a:gd name="T42" fmla="*/ 7 w 3828"/>
                <a:gd name="T43" fmla="*/ 1 h 367"/>
                <a:gd name="T44" fmla="*/ 8 w 3828"/>
                <a:gd name="T45" fmla="*/ 1 h 367"/>
                <a:gd name="T46" fmla="*/ 8 w 3828"/>
                <a:gd name="T47" fmla="*/ 0 h 367"/>
                <a:gd name="T48" fmla="*/ 9 w 3828"/>
                <a:gd name="T49" fmla="*/ 0 h 367"/>
                <a:gd name="T50" fmla="*/ 9 w 3828"/>
                <a:gd name="T51" fmla="*/ 1 h 367"/>
                <a:gd name="T52" fmla="*/ 9 w 3828"/>
                <a:gd name="T53" fmla="*/ 1 h 367"/>
                <a:gd name="T54" fmla="*/ 9 w 3828"/>
                <a:gd name="T55" fmla="*/ 0 h 367"/>
                <a:gd name="T56" fmla="*/ 10 w 3828"/>
                <a:gd name="T57" fmla="*/ 0 h 367"/>
                <a:gd name="T58" fmla="*/ 10 w 3828"/>
                <a:gd name="T59" fmla="*/ 1 h 367"/>
                <a:gd name="T60" fmla="*/ 10 w 3828"/>
                <a:gd name="T61" fmla="*/ 1 h 367"/>
                <a:gd name="T62" fmla="*/ 11 w 3828"/>
                <a:gd name="T63" fmla="*/ 1 h 367"/>
                <a:gd name="T64" fmla="*/ 11 w 3828"/>
                <a:gd name="T65" fmla="*/ 0 h 367"/>
                <a:gd name="T66" fmla="*/ 11 w 3828"/>
                <a:gd name="T67" fmla="*/ 0 h 367"/>
                <a:gd name="T68" fmla="*/ 11 w 3828"/>
                <a:gd name="T69" fmla="*/ 1 h 367"/>
                <a:gd name="T70" fmla="*/ 11 w 3828"/>
                <a:gd name="T71" fmla="*/ 1 h 367"/>
                <a:gd name="T72" fmla="*/ 12 w 3828"/>
                <a:gd name="T73" fmla="*/ 1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28"/>
                <a:gd name="T112" fmla="*/ 0 h 367"/>
                <a:gd name="T113" fmla="*/ 3828 w 3828"/>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28" h="367">
                  <a:moveTo>
                    <a:pt x="0" y="364"/>
                  </a:moveTo>
                  <a:lnTo>
                    <a:pt x="120" y="364"/>
                  </a:lnTo>
                  <a:lnTo>
                    <a:pt x="120" y="0"/>
                  </a:lnTo>
                  <a:lnTo>
                    <a:pt x="263" y="0"/>
                  </a:lnTo>
                  <a:lnTo>
                    <a:pt x="263" y="364"/>
                  </a:lnTo>
                  <a:lnTo>
                    <a:pt x="406" y="364"/>
                  </a:lnTo>
                  <a:lnTo>
                    <a:pt x="671" y="364"/>
                  </a:lnTo>
                  <a:lnTo>
                    <a:pt x="671" y="0"/>
                  </a:lnTo>
                  <a:lnTo>
                    <a:pt x="875" y="0"/>
                  </a:lnTo>
                  <a:lnTo>
                    <a:pt x="875" y="364"/>
                  </a:lnTo>
                  <a:lnTo>
                    <a:pt x="1295" y="364"/>
                  </a:lnTo>
                  <a:lnTo>
                    <a:pt x="1295" y="0"/>
                  </a:lnTo>
                  <a:lnTo>
                    <a:pt x="1475" y="0"/>
                  </a:lnTo>
                  <a:lnTo>
                    <a:pt x="1475" y="364"/>
                  </a:lnTo>
                  <a:lnTo>
                    <a:pt x="1607" y="364"/>
                  </a:lnTo>
                  <a:lnTo>
                    <a:pt x="1607" y="0"/>
                  </a:lnTo>
                  <a:lnTo>
                    <a:pt x="1811" y="0"/>
                  </a:lnTo>
                  <a:lnTo>
                    <a:pt x="1811" y="364"/>
                  </a:lnTo>
                  <a:lnTo>
                    <a:pt x="1907" y="364"/>
                  </a:lnTo>
                  <a:lnTo>
                    <a:pt x="1907" y="0"/>
                  </a:lnTo>
                  <a:lnTo>
                    <a:pt x="2087" y="0"/>
                  </a:lnTo>
                  <a:lnTo>
                    <a:pt x="2087" y="364"/>
                  </a:lnTo>
                  <a:lnTo>
                    <a:pt x="2530" y="364"/>
                  </a:lnTo>
                  <a:lnTo>
                    <a:pt x="2530" y="0"/>
                  </a:lnTo>
                  <a:lnTo>
                    <a:pt x="2709" y="0"/>
                  </a:lnTo>
                  <a:lnTo>
                    <a:pt x="2709" y="364"/>
                  </a:lnTo>
                  <a:lnTo>
                    <a:pt x="2866" y="364"/>
                  </a:lnTo>
                  <a:lnTo>
                    <a:pt x="2866" y="0"/>
                  </a:lnTo>
                  <a:lnTo>
                    <a:pt x="3034" y="0"/>
                  </a:lnTo>
                  <a:lnTo>
                    <a:pt x="3034" y="364"/>
                  </a:lnTo>
                  <a:lnTo>
                    <a:pt x="3166" y="364"/>
                  </a:lnTo>
                  <a:lnTo>
                    <a:pt x="3478" y="364"/>
                  </a:lnTo>
                  <a:lnTo>
                    <a:pt x="3478" y="0"/>
                  </a:lnTo>
                  <a:lnTo>
                    <a:pt x="3635" y="0"/>
                  </a:lnTo>
                  <a:lnTo>
                    <a:pt x="3636" y="349"/>
                  </a:lnTo>
                  <a:lnTo>
                    <a:pt x="3636" y="366"/>
                  </a:lnTo>
                  <a:lnTo>
                    <a:pt x="3827" y="366"/>
                  </a:lnTo>
                </a:path>
              </a:pathLst>
            </a:custGeom>
            <a:solidFill>
              <a:srgbClr val="CCFFFF"/>
            </a:solidFill>
            <a:ln w="25400" cap="rnd">
              <a:solidFill>
                <a:srgbClr val="FF0000"/>
              </a:solidFill>
              <a:round/>
              <a:headEnd type="none" w="sm" len="sm"/>
              <a:tailEnd type="none" w="sm" len="sm"/>
            </a:ln>
          </p:spPr>
          <p:txBody>
            <a:bodyPr/>
            <a:lstStyle/>
            <a:p>
              <a:endParaRPr lang="en-US"/>
            </a:p>
          </p:txBody>
        </p:sp>
        <p:grpSp>
          <p:nvGrpSpPr>
            <p:cNvPr id="111632" name="Group 36"/>
            <p:cNvGrpSpPr>
              <a:grpSpLocks/>
            </p:cNvGrpSpPr>
            <p:nvPr/>
          </p:nvGrpSpPr>
          <p:grpSpPr bwMode="auto">
            <a:xfrm rot="-6771571">
              <a:off x="166" y="1082"/>
              <a:ext cx="421" cy="465"/>
              <a:chOff x="5138" y="768"/>
              <a:chExt cx="430" cy="435"/>
            </a:xfrm>
          </p:grpSpPr>
          <p:sp>
            <p:nvSpPr>
              <p:cNvPr id="111684" name="Freeform 37"/>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1685" name="Freeform 38"/>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11686" name="Freeform 39"/>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11687" name="Freeform 40"/>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88" name="Freeform 41"/>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689" name="Line 42"/>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90" name="Line 43"/>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11634" name="Group 45"/>
            <p:cNvGrpSpPr>
              <a:grpSpLocks/>
            </p:cNvGrpSpPr>
            <p:nvPr/>
          </p:nvGrpSpPr>
          <p:grpSpPr bwMode="auto">
            <a:xfrm>
              <a:off x="1824" y="2352"/>
              <a:ext cx="1836" cy="1029"/>
              <a:chOff x="1677" y="2762"/>
              <a:chExt cx="2220" cy="1244"/>
            </a:xfrm>
          </p:grpSpPr>
          <p:sp>
            <p:nvSpPr>
              <p:cNvPr id="111635" name="Oval 46"/>
              <p:cNvSpPr>
                <a:spLocks noChangeArrowheads="1"/>
              </p:cNvSpPr>
              <p:nvPr/>
            </p:nvSpPr>
            <p:spPr bwMode="auto">
              <a:xfrm>
                <a:off x="1677" y="3250"/>
                <a:ext cx="2220" cy="756"/>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11636" name="Group 47"/>
              <p:cNvGrpSpPr>
                <a:grpSpLocks/>
              </p:cNvGrpSpPr>
              <p:nvPr/>
            </p:nvGrpSpPr>
            <p:grpSpPr bwMode="auto">
              <a:xfrm>
                <a:off x="2877" y="2762"/>
                <a:ext cx="572" cy="910"/>
                <a:chOff x="2877" y="2762"/>
                <a:chExt cx="572" cy="910"/>
              </a:xfrm>
            </p:grpSpPr>
            <p:pic>
              <p:nvPicPr>
                <p:cNvPr id="111680" name="Picture 4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 y="2867"/>
                  <a:ext cx="572" cy="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81" name="Oval 49"/>
                <p:cNvSpPr>
                  <a:spLocks noChangeArrowheads="1"/>
                </p:cNvSpPr>
                <p:nvPr/>
              </p:nvSpPr>
              <p:spPr bwMode="auto">
                <a:xfrm>
                  <a:off x="2986" y="2762"/>
                  <a:ext cx="367" cy="82"/>
                </a:xfrm>
                <a:prstGeom prst="ellipse">
                  <a:avLst/>
                </a:prstGeom>
                <a:solidFill>
                  <a:srgbClr val="FFFFFF"/>
                </a:solidFill>
                <a:ln w="12700">
                  <a:solidFill>
                    <a:srgbClr val="1C1C1C"/>
                  </a:solidFill>
                  <a:round/>
                  <a:headEnd/>
                  <a:tailEnd/>
                </a:ln>
              </p:spPr>
              <p:txBody>
                <a:bodyPr wrap="none" anchor="ctr"/>
                <a:lstStyle/>
                <a:p>
                  <a:endParaRPr lang="en-US"/>
                </a:p>
              </p:txBody>
            </p:sp>
            <p:sp>
              <p:nvSpPr>
                <p:cNvPr id="111682" name="Line 50"/>
                <p:cNvSpPr>
                  <a:spLocks noChangeShapeType="1"/>
                </p:cNvSpPr>
                <p:nvPr/>
              </p:nvSpPr>
              <p:spPr bwMode="auto">
                <a:xfrm flipV="1">
                  <a:off x="3092" y="2780"/>
                  <a:ext cx="69" cy="16"/>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111683" name="Line 51"/>
                <p:cNvSpPr>
                  <a:spLocks noChangeShapeType="1"/>
                </p:cNvSpPr>
                <p:nvPr/>
              </p:nvSpPr>
              <p:spPr bwMode="auto">
                <a:xfrm>
                  <a:off x="3160" y="2780"/>
                  <a:ext cx="58" cy="1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grpSp>
          <p:grpSp>
            <p:nvGrpSpPr>
              <p:cNvPr id="111637" name="Group 52"/>
              <p:cNvGrpSpPr>
                <a:grpSpLocks/>
              </p:cNvGrpSpPr>
              <p:nvPr/>
            </p:nvGrpSpPr>
            <p:grpSpPr bwMode="auto">
              <a:xfrm>
                <a:off x="2187" y="3433"/>
                <a:ext cx="496" cy="204"/>
                <a:chOff x="2187" y="3433"/>
                <a:chExt cx="496" cy="204"/>
              </a:xfrm>
            </p:grpSpPr>
            <p:sp>
              <p:nvSpPr>
                <p:cNvPr id="111639" name="Freeform 53"/>
                <p:cNvSpPr>
                  <a:spLocks/>
                </p:cNvSpPr>
                <p:nvPr/>
              </p:nvSpPr>
              <p:spPr bwMode="auto">
                <a:xfrm>
                  <a:off x="2188" y="3526"/>
                  <a:ext cx="368" cy="111"/>
                </a:xfrm>
                <a:custGeom>
                  <a:avLst/>
                  <a:gdLst>
                    <a:gd name="T0" fmla="*/ 0 w 368"/>
                    <a:gd name="T1" fmla="*/ 0 h 111"/>
                    <a:gd name="T2" fmla="*/ 367 w 368"/>
                    <a:gd name="T3" fmla="*/ 0 h 111"/>
                    <a:gd name="T4" fmla="*/ 367 w 368"/>
                    <a:gd name="T5" fmla="*/ 110 h 111"/>
                    <a:gd name="T6" fmla="*/ 0 w 368"/>
                    <a:gd name="T7" fmla="*/ 110 h 111"/>
                    <a:gd name="T8" fmla="*/ 0 w 368"/>
                    <a:gd name="T9" fmla="*/ 0 h 111"/>
                    <a:gd name="T10" fmla="*/ 0 60000 65536"/>
                    <a:gd name="T11" fmla="*/ 0 60000 65536"/>
                    <a:gd name="T12" fmla="*/ 0 60000 65536"/>
                    <a:gd name="T13" fmla="*/ 0 60000 65536"/>
                    <a:gd name="T14" fmla="*/ 0 60000 65536"/>
                    <a:gd name="T15" fmla="*/ 0 w 368"/>
                    <a:gd name="T16" fmla="*/ 0 h 111"/>
                    <a:gd name="T17" fmla="*/ 368 w 368"/>
                    <a:gd name="T18" fmla="*/ 111 h 111"/>
                  </a:gdLst>
                  <a:ahLst/>
                  <a:cxnLst>
                    <a:cxn ang="T10">
                      <a:pos x="T0" y="T1"/>
                    </a:cxn>
                    <a:cxn ang="T11">
                      <a:pos x="T2" y="T3"/>
                    </a:cxn>
                    <a:cxn ang="T12">
                      <a:pos x="T4" y="T5"/>
                    </a:cxn>
                    <a:cxn ang="T13">
                      <a:pos x="T6" y="T7"/>
                    </a:cxn>
                    <a:cxn ang="T14">
                      <a:pos x="T8" y="T9"/>
                    </a:cxn>
                  </a:cxnLst>
                  <a:rect l="T15" t="T16" r="T17" b="T18"/>
                  <a:pathLst>
                    <a:path w="368" h="111">
                      <a:moveTo>
                        <a:pt x="0" y="0"/>
                      </a:moveTo>
                      <a:lnTo>
                        <a:pt x="367" y="0"/>
                      </a:lnTo>
                      <a:lnTo>
                        <a:pt x="367" y="110"/>
                      </a:lnTo>
                      <a:lnTo>
                        <a:pt x="0" y="110"/>
                      </a:lnTo>
                      <a:lnTo>
                        <a:pt x="0" y="0"/>
                      </a:lnTo>
                    </a:path>
                  </a:pathLst>
                </a:custGeom>
                <a:solidFill>
                  <a:srgbClr val="FAFD00"/>
                </a:solidFill>
                <a:ln w="12700" cap="rnd">
                  <a:solidFill>
                    <a:srgbClr val="000000"/>
                  </a:solidFill>
                  <a:round/>
                  <a:headEnd/>
                  <a:tailEnd/>
                </a:ln>
              </p:spPr>
              <p:txBody>
                <a:bodyPr/>
                <a:lstStyle/>
                <a:p>
                  <a:endParaRPr lang="en-US"/>
                </a:p>
              </p:txBody>
            </p:sp>
            <p:sp>
              <p:nvSpPr>
                <p:cNvPr id="111640" name="Freeform 54"/>
                <p:cNvSpPr>
                  <a:spLocks/>
                </p:cNvSpPr>
                <p:nvPr/>
              </p:nvSpPr>
              <p:spPr bwMode="auto">
                <a:xfrm>
                  <a:off x="2202" y="3519"/>
                  <a:ext cx="366" cy="111"/>
                </a:xfrm>
                <a:custGeom>
                  <a:avLst/>
                  <a:gdLst>
                    <a:gd name="T0" fmla="*/ 0 w 366"/>
                    <a:gd name="T1" fmla="*/ 0 h 111"/>
                    <a:gd name="T2" fmla="*/ 365 w 366"/>
                    <a:gd name="T3" fmla="*/ 0 h 111"/>
                    <a:gd name="T4" fmla="*/ 365 w 366"/>
                    <a:gd name="T5" fmla="*/ 110 h 111"/>
                    <a:gd name="T6" fmla="*/ 0 60000 65536"/>
                    <a:gd name="T7" fmla="*/ 0 60000 65536"/>
                    <a:gd name="T8" fmla="*/ 0 60000 65536"/>
                    <a:gd name="T9" fmla="*/ 0 w 366"/>
                    <a:gd name="T10" fmla="*/ 0 h 111"/>
                    <a:gd name="T11" fmla="*/ 366 w 366"/>
                    <a:gd name="T12" fmla="*/ 111 h 111"/>
                  </a:gdLst>
                  <a:ahLst/>
                  <a:cxnLst>
                    <a:cxn ang="T6">
                      <a:pos x="T0" y="T1"/>
                    </a:cxn>
                    <a:cxn ang="T7">
                      <a:pos x="T2" y="T3"/>
                    </a:cxn>
                    <a:cxn ang="T8">
                      <a:pos x="T4" y="T5"/>
                    </a:cxn>
                  </a:cxnLst>
                  <a:rect l="T9" t="T10" r="T11" b="T12"/>
                  <a:pathLst>
                    <a:path w="366" h="111">
                      <a:moveTo>
                        <a:pt x="0" y="0"/>
                      </a:moveTo>
                      <a:lnTo>
                        <a:pt x="365" y="0"/>
                      </a:lnTo>
                      <a:lnTo>
                        <a:pt x="365" y="110"/>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1" name="Freeform 55"/>
                <p:cNvSpPr>
                  <a:spLocks/>
                </p:cNvSpPr>
                <p:nvPr/>
              </p:nvSpPr>
              <p:spPr bwMode="auto">
                <a:xfrm>
                  <a:off x="2208" y="3516"/>
                  <a:ext cx="367" cy="112"/>
                </a:xfrm>
                <a:custGeom>
                  <a:avLst/>
                  <a:gdLst>
                    <a:gd name="T0" fmla="*/ 0 w 367"/>
                    <a:gd name="T1" fmla="*/ 0 h 112"/>
                    <a:gd name="T2" fmla="*/ 366 w 367"/>
                    <a:gd name="T3" fmla="*/ 0 h 112"/>
                    <a:gd name="T4" fmla="*/ 366 w 367"/>
                    <a:gd name="T5" fmla="*/ 111 h 112"/>
                    <a:gd name="T6" fmla="*/ 0 60000 65536"/>
                    <a:gd name="T7" fmla="*/ 0 60000 65536"/>
                    <a:gd name="T8" fmla="*/ 0 60000 65536"/>
                    <a:gd name="T9" fmla="*/ 0 w 367"/>
                    <a:gd name="T10" fmla="*/ 0 h 112"/>
                    <a:gd name="T11" fmla="*/ 367 w 367"/>
                    <a:gd name="T12" fmla="*/ 112 h 112"/>
                  </a:gdLst>
                  <a:ahLst/>
                  <a:cxnLst>
                    <a:cxn ang="T6">
                      <a:pos x="T0" y="T1"/>
                    </a:cxn>
                    <a:cxn ang="T7">
                      <a:pos x="T2" y="T3"/>
                    </a:cxn>
                    <a:cxn ang="T8">
                      <a:pos x="T4" y="T5"/>
                    </a:cxn>
                  </a:cxnLst>
                  <a:rect l="T9" t="T10" r="T11" b="T12"/>
                  <a:pathLst>
                    <a:path w="367" h="112">
                      <a:moveTo>
                        <a:pt x="0" y="0"/>
                      </a:moveTo>
                      <a:lnTo>
                        <a:pt x="366" y="0"/>
                      </a:lnTo>
                      <a:lnTo>
                        <a:pt x="366" y="111"/>
                      </a:lnTo>
                    </a:path>
                  </a:pathLst>
                </a:custGeom>
                <a:solidFill>
                  <a:srgbClr val="FAFD00"/>
                </a:solidFill>
                <a:ln w="12700" cap="rnd">
                  <a:solidFill>
                    <a:srgbClr val="000000"/>
                  </a:solidFill>
                  <a:round/>
                  <a:headEnd type="none" w="sm" len="sm"/>
                  <a:tailEnd type="none" w="sm" len="sm"/>
                </a:ln>
              </p:spPr>
              <p:txBody>
                <a:bodyPr/>
                <a:lstStyle/>
                <a:p>
                  <a:endParaRPr lang="en-US"/>
                </a:p>
              </p:txBody>
            </p:sp>
            <p:sp>
              <p:nvSpPr>
                <p:cNvPr id="111642" name="Freeform 56"/>
                <p:cNvSpPr>
                  <a:spLocks/>
                </p:cNvSpPr>
                <p:nvPr/>
              </p:nvSpPr>
              <p:spPr bwMode="auto">
                <a:xfrm>
                  <a:off x="2195" y="3532"/>
                  <a:ext cx="354" cy="100"/>
                </a:xfrm>
                <a:custGeom>
                  <a:avLst/>
                  <a:gdLst>
                    <a:gd name="T0" fmla="*/ 0 w 354"/>
                    <a:gd name="T1" fmla="*/ 0 h 100"/>
                    <a:gd name="T2" fmla="*/ 353 w 354"/>
                    <a:gd name="T3" fmla="*/ 0 h 100"/>
                    <a:gd name="T4" fmla="*/ 353 w 354"/>
                    <a:gd name="T5" fmla="*/ 99 h 100"/>
                    <a:gd name="T6" fmla="*/ 0 w 354"/>
                    <a:gd name="T7" fmla="*/ 99 h 100"/>
                    <a:gd name="T8" fmla="*/ 0 w 354"/>
                    <a:gd name="T9" fmla="*/ 0 h 100"/>
                    <a:gd name="T10" fmla="*/ 0 60000 65536"/>
                    <a:gd name="T11" fmla="*/ 0 60000 65536"/>
                    <a:gd name="T12" fmla="*/ 0 60000 65536"/>
                    <a:gd name="T13" fmla="*/ 0 60000 65536"/>
                    <a:gd name="T14" fmla="*/ 0 60000 65536"/>
                    <a:gd name="T15" fmla="*/ 0 w 354"/>
                    <a:gd name="T16" fmla="*/ 0 h 100"/>
                    <a:gd name="T17" fmla="*/ 354 w 354"/>
                    <a:gd name="T18" fmla="*/ 100 h 100"/>
                  </a:gdLst>
                  <a:ahLst/>
                  <a:cxnLst>
                    <a:cxn ang="T10">
                      <a:pos x="T0" y="T1"/>
                    </a:cxn>
                    <a:cxn ang="T11">
                      <a:pos x="T2" y="T3"/>
                    </a:cxn>
                    <a:cxn ang="T12">
                      <a:pos x="T4" y="T5"/>
                    </a:cxn>
                    <a:cxn ang="T13">
                      <a:pos x="T6" y="T7"/>
                    </a:cxn>
                    <a:cxn ang="T14">
                      <a:pos x="T8" y="T9"/>
                    </a:cxn>
                  </a:cxnLst>
                  <a:rect l="T15" t="T16" r="T17" b="T18"/>
                  <a:pathLst>
                    <a:path w="354" h="100">
                      <a:moveTo>
                        <a:pt x="0" y="0"/>
                      </a:moveTo>
                      <a:lnTo>
                        <a:pt x="353" y="0"/>
                      </a:lnTo>
                      <a:lnTo>
                        <a:pt x="353" y="99"/>
                      </a:lnTo>
                      <a:lnTo>
                        <a:pt x="0" y="99"/>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3" name="Freeform 57"/>
                <p:cNvSpPr>
                  <a:spLocks/>
                </p:cNvSpPr>
                <p:nvPr/>
              </p:nvSpPr>
              <p:spPr bwMode="auto">
                <a:xfrm>
                  <a:off x="2204" y="3547"/>
                  <a:ext cx="276" cy="41"/>
                </a:xfrm>
                <a:custGeom>
                  <a:avLst/>
                  <a:gdLst>
                    <a:gd name="T0" fmla="*/ 0 w 276"/>
                    <a:gd name="T1" fmla="*/ 0 h 41"/>
                    <a:gd name="T2" fmla="*/ 275 w 276"/>
                    <a:gd name="T3" fmla="*/ 0 h 41"/>
                    <a:gd name="T4" fmla="*/ 275 w 276"/>
                    <a:gd name="T5" fmla="*/ 40 h 41"/>
                    <a:gd name="T6" fmla="*/ 0 w 276"/>
                    <a:gd name="T7" fmla="*/ 40 h 41"/>
                    <a:gd name="T8" fmla="*/ 0 w 276"/>
                    <a:gd name="T9" fmla="*/ 0 h 41"/>
                    <a:gd name="T10" fmla="*/ 0 60000 65536"/>
                    <a:gd name="T11" fmla="*/ 0 60000 65536"/>
                    <a:gd name="T12" fmla="*/ 0 60000 65536"/>
                    <a:gd name="T13" fmla="*/ 0 60000 65536"/>
                    <a:gd name="T14" fmla="*/ 0 60000 65536"/>
                    <a:gd name="T15" fmla="*/ 0 w 276"/>
                    <a:gd name="T16" fmla="*/ 0 h 41"/>
                    <a:gd name="T17" fmla="*/ 276 w 276"/>
                    <a:gd name="T18" fmla="*/ 41 h 41"/>
                  </a:gdLst>
                  <a:ahLst/>
                  <a:cxnLst>
                    <a:cxn ang="T10">
                      <a:pos x="T0" y="T1"/>
                    </a:cxn>
                    <a:cxn ang="T11">
                      <a:pos x="T2" y="T3"/>
                    </a:cxn>
                    <a:cxn ang="T12">
                      <a:pos x="T4" y="T5"/>
                    </a:cxn>
                    <a:cxn ang="T13">
                      <a:pos x="T6" y="T7"/>
                    </a:cxn>
                    <a:cxn ang="T14">
                      <a:pos x="T8" y="T9"/>
                    </a:cxn>
                  </a:cxnLst>
                  <a:rect l="T15" t="T16" r="T17" b="T18"/>
                  <a:pathLst>
                    <a:path w="276" h="41">
                      <a:moveTo>
                        <a:pt x="0" y="0"/>
                      </a:moveTo>
                      <a:lnTo>
                        <a:pt x="275" y="0"/>
                      </a:lnTo>
                      <a:lnTo>
                        <a:pt x="275" y="40"/>
                      </a:lnTo>
                      <a:lnTo>
                        <a:pt x="0" y="40"/>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4" name="Freeform 58"/>
                <p:cNvSpPr>
                  <a:spLocks/>
                </p:cNvSpPr>
                <p:nvPr/>
              </p:nvSpPr>
              <p:spPr bwMode="auto">
                <a:xfrm>
                  <a:off x="2235" y="3553"/>
                  <a:ext cx="225" cy="31"/>
                </a:xfrm>
                <a:custGeom>
                  <a:avLst/>
                  <a:gdLst>
                    <a:gd name="T0" fmla="*/ 0 w 225"/>
                    <a:gd name="T1" fmla="*/ 0 h 31"/>
                    <a:gd name="T2" fmla="*/ 224 w 225"/>
                    <a:gd name="T3" fmla="*/ 0 h 31"/>
                    <a:gd name="T4" fmla="*/ 224 w 225"/>
                    <a:gd name="T5" fmla="*/ 30 h 31"/>
                    <a:gd name="T6" fmla="*/ 0 w 225"/>
                    <a:gd name="T7" fmla="*/ 30 h 31"/>
                    <a:gd name="T8" fmla="*/ 0 w 225"/>
                    <a:gd name="T9" fmla="*/ 0 h 31"/>
                    <a:gd name="T10" fmla="*/ 0 60000 65536"/>
                    <a:gd name="T11" fmla="*/ 0 60000 65536"/>
                    <a:gd name="T12" fmla="*/ 0 60000 65536"/>
                    <a:gd name="T13" fmla="*/ 0 60000 65536"/>
                    <a:gd name="T14" fmla="*/ 0 60000 65536"/>
                    <a:gd name="T15" fmla="*/ 0 w 225"/>
                    <a:gd name="T16" fmla="*/ 0 h 31"/>
                    <a:gd name="T17" fmla="*/ 225 w 225"/>
                    <a:gd name="T18" fmla="*/ 31 h 31"/>
                  </a:gdLst>
                  <a:ahLst/>
                  <a:cxnLst>
                    <a:cxn ang="T10">
                      <a:pos x="T0" y="T1"/>
                    </a:cxn>
                    <a:cxn ang="T11">
                      <a:pos x="T2" y="T3"/>
                    </a:cxn>
                    <a:cxn ang="T12">
                      <a:pos x="T4" y="T5"/>
                    </a:cxn>
                    <a:cxn ang="T13">
                      <a:pos x="T6" y="T7"/>
                    </a:cxn>
                    <a:cxn ang="T14">
                      <a:pos x="T8" y="T9"/>
                    </a:cxn>
                  </a:cxnLst>
                  <a:rect l="T15" t="T16" r="T17" b="T18"/>
                  <a:pathLst>
                    <a:path w="225" h="31">
                      <a:moveTo>
                        <a:pt x="0" y="0"/>
                      </a:moveTo>
                      <a:lnTo>
                        <a:pt x="224" y="0"/>
                      </a:lnTo>
                      <a:lnTo>
                        <a:pt x="224" y="30"/>
                      </a:lnTo>
                      <a:lnTo>
                        <a:pt x="0" y="30"/>
                      </a:lnTo>
                      <a:lnTo>
                        <a:pt x="0" y="0"/>
                      </a:lnTo>
                    </a:path>
                  </a:pathLst>
                </a:custGeom>
                <a:solidFill>
                  <a:srgbClr val="51DC00"/>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11645" name="Freeform 59"/>
                <p:cNvSpPr>
                  <a:spLocks/>
                </p:cNvSpPr>
                <p:nvPr/>
              </p:nvSpPr>
              <p:spPr bwMode="auto">
                <a:xfrm>
                  <a:off x="2486" y="3607"/>
                  <a:ext cx="56" cy="19"/>
                </a:xfrm>
                <a:custGeom>
                  <a:avLst/>
                  <a:gdLst>
                    <a:gd name="T0" fmla="*/ 0 w 56"/>
                    <a:gd name="T1" fmla="*/ 0 h 19"/>
                    <a:gd name="T2" fmla="*/ 55 w 56"/>
                    <a:gd name="T3" fmla="*/ 0 h 19"/>
                    <a:gd name="T4" fmla="*/ 55 w 56"/>
                    <a:gd name="T5" fmla="*/ 18 h 19"/>
                    <a:gd name="T6" fmla="*/ 0 w 56"/>
                    <a:gd name="T7" fmla="*/ 18 h 19"/>
                    <a:gd name="T8" fmla="*/ 0 w 56"/>
                    <a:gd name="T9" fmla="*/ 0 h 19"/>
                    <a:gd name="T10" fmla="*/ 0 60000 65536"/>
                    <a:gd name="T11" fmla="*/ 0 60000 65536"/>
                    <a:gd name="T12" fmla="*/ 0 60000 65536"/>
                    <a:gd name="T13" fmla="*/ 0 60000 65536"/>
                    <a:gd name="T14" fmla="*/ 0 60000 65536"/>
                    <a:gd name="T15" fmla="*/ 0 w 56"/>
                    <a:gd name="T16" fmla="*/ 0 h 19"/>
                    <a:gd name="T17" fmla="*/ 56 w 56"/>
                    <a:gd name="T18" fmla="*/ 19 h 19"/>
                  </a:gdLst>
                  <a:ahLst/>
                  <a:cxnLst>
                    <a:cxn ang="T10">
                      <a:pos x="T0" y="T1"/>
                    </a:cxn>
                    <a:cxn ang="T11">
                      <a:pos x="T2" y="T3"/>
                    </a:cxn>
                    <a:cxn ang="T12">
                      <a:pos x="T4" y="T5"/>
                    </a:cxn>
                    <a:cxn ang="T13">
                      <a:pos x="T6" y="T7"/>
                    </a:cxn>
                    <a:cxn ang="T14">
                      <a:pos x="T8" y="T9"/>
                    </a:cxn>
                  </a:cxnLst>
                  <a:rect l="T15" t="T16" r="T17" b="T18"/>
                  <a:pathLst>
                    <a:path w="56" h="19">
                      <a:moveTo>
                        <a:pt x="0" y="0"/>
                      </a:moveTo>
                      <a:lnTo>
                        <a:pt x="55" y="0"/>
                      </a:lnTo>
                      <a:lnTo>
                        <a:pt x="55" y="18"/>
                      </a:lnTo>
                      <a:lnTo>
                        <a:pt x="0" y="18"/>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6" name="Freeform 60"/>
                <p:cNvSpPr>
                  <a:spLocks/>
                </p:cNvSpPr>
                <p:nvPr/>
              </p:nvSpPr>
              <p:spPr bwMode="auto">
                <a:xfrm>
                  <a:off x="2507" y="353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7" name="Freeform 61"/>
                <p:cNvSpPr>
                  <a:spLocks/>
                </p:cNvSpPr>
                <p:nvPr/>
              </p:nvSpPr>
              <p:spPr bwMode="auto">
                <a:xfrm>
                  <a:off x="2507" y="3553"/>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8" name="Freeform 62"/>
                <p:cNvSpPr>
                  <a:spLocks/>
                </p:cNvSpPr>
                <p:nvPr/>
              </p:nvSpPr>
              <p:spPr bwMode="auto">
                <a:xfrm>
                  <a:off x="2507" y="357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49" name="Freeform 63"/>
                <p:cNvSpPr>
                  <a:spLocks/>
                </p:cNvSpPr>
                <p:nvPr/>
              </p:nvSpPr>
              <p:spPr bwMode="auto">
                <a:xfrm>
                  <a:off x="2507" y="3610"/>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0" name="Freeform 64"/>
                <p:cNvSpPr>
                  <a:spLocks/>
                </p:cNvSpPr>
                <p:nvPr/>
              </p:nvSpPr>
              <p:spPr bwMode="auto">
                <a:xfrm>
                  <a:off x="2507" y="3587"/>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1" name="Freeform 65"/>
                <p:cNvSpPr>
                  <a:spLocks/>
                </p:cNvSpPr>
                <p:nvPr/>
              </p:nvSpPr>
              <p:spPr bwMode="auto">
                <a:xfrm>
                  <a:off x="2237" y="3593"/>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2" name="Freeform 66"/>
                <p:cNvSpPr>
                  <a:spLocks/>
                </p:cNvSpPr>
                <p:nvPr/>
              </p:nvSpPr>
              <p:spPr bwMode="auto">
                <a:xfrm>
                  <a:off x="2237"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3" name="Freeform 67"/>
                <p:cNvSpPr>
                  <a:spLocks/>
                </p:cNvSpPr>
                <p:nvPr/>
              </p:nvSpPr>
              <p:spPr bwMode="auto">
                <a:xfrm>
                  <a:off x="2237" y="3618"/>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4" name="Freeform 68"/>
                <p:cNvSpPr>
                  <a:spLocks/>
                </p:cNvSpPr>
                <p:nvPr/>
              </p:nvSpPr>
              <p:spPr bwMode="auto">
                <a:xfrm>
                  <a:off x="2265"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5" name="Freeform 69"/>
                <p:cNvSpPr>
                  <a:spLocks/>
                </p:cNvSpPr>
                <p:nvPr/>
              </p:nvSpPr>
              <p:spPr bwMode="auto">
                <a:xfrm>
                  <a:off x="2265" y="3606"/>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6" name="Freeform 70"/>
                <p:cNvSpPr>
                  <a:spLocks/>
                </p:cNvSpPr>
                <p:nvPr/>
              </p:nvSpPr>
              <p:spPr bwMode="auto">
                <a:xfrm>
                  <a:off x="2265"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7" name="Freeform 71"/>
                <p:cNvSpPr>
                  <a:spLocks/>
                </p:cNvSpPr>
                <p:nvPr/>
              </p:nvSpPr>
              <p:spPr bwMode="auto">
                <a:xfrm>
                  <a:off x="2292" y="3594"/>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8" name="Freeform 72"/>
                <p:cNvSpPr>
                  <a:spLocks/>
                </p:cNvSpPr>
                <p:nvPr/>
              </p:nvSpPr>
              <p:spPr bwMode="auto">
                <a:xfrm>
                  <a:off x="2292" y="3606"/>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59" name="Freeform 73"/>
                <p:cNvSpPr>
                  <a:spLocks/>
                </p:cNvSpPr>
                <p:nvPr/>
              </p:nvSpPr>
              <p:spPr bwMode="auto">
                <a:xfrm>
                  <a:off x="2293"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0" name="Freeform 74"/>
                <p:cNvSpPr>
                  <a:spLocks/>
                </p:cNvSpPr>
                <p:nvPr/>
              </p:nvSpPr>
              <p:spPr bwMode="auto">
                <a:xfrm>
                  <a:off x="2320"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1" name="Freeform 75"/>
                <p:cNvSpPr>
                  <a:spLocks/>
                </p:cNvSpPr>
                <p:nvPr/>
              </p:nvSpPr>
              <p:spPr bwMode="auto">
                <a:xfrm>
                  <a:off x="2333"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2" name="Freeform 76"/>
                <p:cNvSpPr>
                  <a:spLocks/>
                </p:cNvSpPr>
                <p:nvPr/>
              </p:nvSpPr>
              <p:spPr bwMode="auto">
                <a:xfrm>
                  <a:off x="2333"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3" name="Freeform 77"/>
                <p:cNvSpPr>
                  <a:spLocks/>
                </p:cNvSpPr>
                <p:nvPr/>
              </p:nvSpPr>
              <p:spPr bwMode="auto">
                <a:xfrm>
                  <a:off x="236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4" name="Freeform 78"/>
                <p:cNvSpPr>
                  <a:spLocks/>
                </p:cNvSpPr>
                <p:nvPr/>
              </p:nvSpPr>
              <p:spPr bwMode="auto">
                <a:xfrm>
                  <a:off x="2404"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5" name="Freeform 79"/>
                <p:cNvSpPr>
                  <a:spLocks/>
                </p:cNvSpPr>
                <p:nvPr/>
              </p:nvSpPr>
              <p:spPr bwMode="auto">
                <a:xfrm>
                  <a:off x="2404"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6" name="Freeform 80"/>
                <p:cNvSpPr>
                  <a:spLocks/>
                </p:cNvSpPr>
                <p:nvPr/>
              </p:nvSpPr>
              <p:spPr bwMode="auto">
                <a:xfrm>
                  <a:off x="2404"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7" name="Freeform 81"/>
                <p:cNvSpPr>
                  <a:spLocks/>
                </p:cNvSpPr>
                <p:nvPr/>
              </p:nvSpPr>
              <p:spPr bwMode="auto">
                <a:xfrm>
                  <a:off x="2431" y="3594"/>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8" name="Freeform 82"/>
                <p:cNvSpPr>
                  <a:spLocks/>
                </p:cNvSpPr>
                <p:nvPr/>
              </p:nvSpPr>
              <p:spPr bwMode="auto">
                <a:xfrm>
                  <a:off x="2431" y="3607"/>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69" name="Freeform 83"/>
                <p:cNvSpPr>
                  <a:spLocks/>
                </p:cNvSpPr>
                <p:nvPr/>
              </p:nvSpPr>
              <p:spPr bwMode="auto">
                <a:xfrm>
                  <a:off x="2431" y="361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0" name="Freeform 84"/>
                <p:cNvSpPr>
                  <a:spLocks/>
                </p:cNvSpPr>
                <p:nvPr/>
              </p:nvSpPr>
              <p:spPr bwMode="auto">
                <a:xfrm>
                  <a:off x="2205" y="3606"/>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1" name="Freeform 85"/>
                <p:cNvSpPr>
                  <a:spLocks/>
                </p:cNvSpPr>
                <p:nvPr/>
              </p:nvSpPr>
              <p:spPr bwMode="auto">
                <a:xfrm>
                  <a:off x="2211" y="3553"/>
                  <a:ext cx="17" cy="17"/>
                </a:xfrm>
                <a:custGeom>
                  <a:avLst/>
                  <a:gdLst>
                    <a:gd name="T0" fmla="*/ 8 w 17"/>
                    <a:gd name="T1" fmla="*/ 0 h 17"/>
                    <a:gd name="T2" fmla="*/ 9 w 17"/>
                    <a:gd name="T3" fmla="*/ 0 h 17"/>
                    <a:gd name="T4" fmla="*/ 11 w 17"/>
                    <a:gd name="T5" fmla="*/ 0 h 17"/>
                    <a:gd name="T6" fmla="*/ 12 w 17"/>
                    <a:gd name="T7" fmla="*/ 0 h 17"/>
                    <a:gd name="T8" fmla="*/ 12 w 17"/>
                    <a:gd name="T9" fmla="*/ 1 h 17"/>
                    <a:gd name="T10" fmla="*/ 13 w 17"/>
                    <a:gd name="T11" fmla="*/ 2 h 17"/>
                    <a:gd name="T12" fmla="*/ 14 w 17"/>
                    <a:gd name="T13" fmla="*/ 3 h 17"/>
                    <a:gd name="T14" fmla="*/ 14 w 17"/>
                    <a:gd name="T15" fmla="*/ 4 h 17"/>
                    <a:gd name="T16" fmla="*/ 15 w 17"/>
                    <a:gd name="T17" fmla="*/ 4 h 17"/>
                    <a:gd name="T18" fmla="*/ 16 w 17"/>
                    <a:gd name="T19" fmla="*/ 6 h 17"/>
                    <a:gd name="T20" fmla="*/ 16 w 17"/>
                    <a:gd name="T21" fmla="*/ 7 h 17"/>
                    <a:gd name="T22" fmla="*/ 16 w 17"/>
                    <a:gd name="T23" fmla="*/ 8 h 17"/>
                    <a:gd name="T24" fmla="*/ 16 w 17"/>
                    <a:gd name="T25" fmla="*/ 10 h 17"/>
                    <a:gd name="T26" fmla="*/ 15 w 17"/>
                    <a:gd name="T27" fmla="*/ 10 h 17"/>
                    <a:gd name="T28" fmla="*/ 15 w 17"/>
                    <a:gd name="T29" fmla="*/ 12 h 17"/>
                    <a:gd name="T30" fmla="*/ 14 w 17"/>
                    <a:gd name="T31" fmla="*/ 12 h 17"/>
                    <a:gd name="T32" fmla="*/ 13 w 17"/>
                    <a:gd name="T33" fmla="*/ 14 h 17"/>
                    <a:gd name="T34" fmla="*/ 12 w 17"/>
                    <a:gd name="T35" fmla="*/ 14 h 17"/>
                    <a:gd name="T36" fmla="*/ 11 w 17"/>
                    <a:gd name="T37" fmla="*/ 15 h 17"/>
                    <a:gd name="T38" fmla="*/ 10 w 17"/>
                    <a:gd name="T39" fmla="*/ 15 h 17"/>
                    <a:gd name="T40" fmla="*/ 9 w 17"/>
                    <a:gd name="T41" fmla="*/ 16 h 17"/>
                    <a:gd name="T42" fmla="*/ 8 w 17"/>
                    <a:gd name="T43" fmla="*/ 16 h 17"/>
                    <a:gd name="T44" fmla="*/ 6 w 17"/>
                    <a:gd name="T45" fmla="*/ 15 h 17"/>
                    <a:gd name="T46" fmla="*/ 5 w 17"/>
                    <a:gd name="T47" fmla="*/ 15 h 17"/>
                    <a:gd name="T48" fmla="*/ 4 w 17"/>
                    <a:gd name="T49" fmla="*/ 14 h 17"/>
                    <a:gd name="T50" fmla="*/ 3 w 17"/>
                    <a:gd name="T51" fmla="*/ 14 h 17"/>
                    <a:gd name="T52" fmla="*/ 2 w 17"/>
                    <a:gd name="T53" fmla="*/ 12 h 17"/>
                    <a:gd name="T54" fmla="*/ 1 w 17"/>
                    <a:gd name="T55" fmla="*/ 12 h 17"/>
                    <a:gd name="T56" fmla="*/ 1 w 17"/>
                    <a:gd name="T57" fmla="*/ 11 h 17"/>
                    <a:gd name="T58" fmla="*/ 0 w 17"/>
                    <a:gd name="T59" fmla="*/ 10 h 17"/>
                    <a:gd name="T60" fmla="*/ 0 w 17"/>
                    <a:gd name="T61" fmla="*/ 9 h 17"/>
                    <a:gd name="T62" fmla="*/ 0 w 17"/>
                    <a:gd name="T63" fmla="*/ 8 h 17"/>
                    <a:gd name="T64" fmla="*/ 0 w 17"/>
                    <a:gd name="T65" fmla="*/ 7 h 17"/>
                    <a:gd name="T66" fmla="*/ 0 w 17"/>
                    <a:gd name="T67" fmla="*/ 6 h 17"/>
                    <a:gd name="T68" fmla="*/ 0 w 17"/>
                    <a:gd name="T69" fmla="*/ 4 h 17"/>
                    <a:gd name="T70" fmla="*/ 1 w 17"/>
                    <a:gd name="T71" fmla="*/ 3 h 17"/>
                    <a:gd name="T72" fmla="*/ 2 w 17"/>
                    <a:gd name="T73" fmla="*/ 2 h 17"/>
                    <a:gd name="T74" fmla="*/ 3 w 17"/>
                    <a:gd name="T75" fmla="*/ 1 h 17"/>
                    <a:gd name="T76" fmla="*/ 4 w 17"/>
                    <a:gd name="T77" fmla="*/ 0 h 17"/>
                    <a:gd name="T78" fmla="*/ 5 w 17"/>
                    <a:gd name="T79" fmla="*/ 0 h 17"/>
                    <a:gd name="T80" fmla="*/ 6 w 17"/>
                    <a:gd name="T81" fmla="*/ 0 h 17"/>
                    <a:gd name="T82" fmla="*/ 7 w 17"/>
                    <a:gd name="T83" fmla="*/ 0 h 17"/>
                    <a:gd name="T84" fmla="*/ 8 w 17"/>
                    <a:gd name="T85" fmla="*/ 0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7"/>
                    <a:gd name="T131" fmla="*/ 17 w 17"/>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7">
                      <a:moveTo>
                        <a:pt x="8" y="0"/>
                      </a:moveTo>
                      <a:lnTo>
                        <a:pt x="8" y="0"/>
                      </a:lnTo>
                      <a:lnTo>
                        <a:pt x="9" y="0"/>
                      </a:lnTo>
                      <a:lnTo>
                        <a:pt x="10" y="0"/>
                      </a:lnTo>
                      <a:lnTo>
                        <a:pt x="11" y="0"/>
                      </a:lnTo>
                      <a:lnTo>
                        <a:pt x="12" y="0"/>
                      </a:lnTo>
                      <a:lnTo>
                        <a:pt x="12" y="1"/>
                      </a:lnTo>
                      <a:lnTo>
                        <a:pt x="13" y="2"/>
                      </a:lnTo>
                      <a:lnTo>
                        <a:pt x="14" y="2"/>
                      </a:lnTo>
                      <a:lnTo>
                        <a:pt x="14" y="3"/>
                      </a:lnTo>
                      <a:lnTo>
                        <a:pt x="14" y="4"/>
                      </a:lnTo>
                      <a:lnTo>
                        <a:pt x="15" y="4"/>
                      </a:lnTo>
                      <a:lnTo>
                        <a:pt x="16"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5"/>
                      </a:lnTo>
                      <a:lnTo>
                        <a:pt x="9" y="15"/>
                      </a:lnTo>
                      <a:lnTo>
                        <a:pt x="9" y="16"/>
                      </a:lnTo>
                      <a:lnTo>
                        <a:pt x="8" y="16"/>
                      </a:lnTo>
                      <a:lnTo>
                        <a:pt x="7" y="16"/>
                      </a:lnTo>
                      <a:lnTo>
                        <a:pt x="6" y="15"/>
                      </a:lnTo>
                      <a:lnTo>
                        <a:pt x="5" y="15"/>
                      </a:lnTo>
                      <a:lnTo>
                        <a:pt x="4" y="15"/>
                      </a:lnTo>
                      <a:lnTo>
                        <a:pt x="4" y="14"/>
                      </a:lnTo>
                      <a:lnTo>
                        <a:pt x="3" y="14"/>
                      </a:lnTo>
                      <a:lnTo>
                        <a:pt x="2" y="13"/>
                      </a:lnTo>
                      <a:lnTo>
                        <a:pt x="2" y="12"/>
                      </a:lnTo>
                      <a:lnTo>
                        <a:pt x="1" y="12"/>
                      </a:lnTo>
                      <a:lnTo>
                        <a:pt x="1" y="11"/>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2" name="Freeform 86"/>
                <p:cNvSpPr>
                  <a:spLocks/>
                </p:cNvSpPr>
                <p:nvPr/>
              </p:nvSpPr>
              <p:spPr bwMode="auto">
                <a:xfrm>
                  <a:off x="2211" y="3570"/>
                  <a:ext cx="17" cy="17"/>
                </a:xfrm>
                <a:custGeom>
                  <a:avLst/>
                  <a:gdLst>
                    <a:gd name="T0" fmla="*/ 8 w 17"/>
                    <a:gd name="T1" fmla="*/ 0 h 17"/>
                    <a:gd name="T2" fmla="*/ 9 w 17"/>
                    <a:gd name="T3" fmla="*/ 0 h 17"/>
                    <a:gd name="T4" fmla="*/ 11 w 17"/>
                    <a:gd name="T5" fmla="*/ 0 h 17"/>
                    <a:gd name="T6" fmla="*/ 11 w 17"/>
                    <a:gd name="T7" fmla="*/ 1 h 17"/>
                    <a:gd name="T8" fmla="*/ 12 w 17"/>
                    <a:gd name="T9" fmla="*/ 1 h 17"/>
                    <a:gd name="T10" fmla="*/ 13 w 17"/>
                    <a:gd name="T11" fmla="*/ 2 h 17"/>
                    <a:gd name="T12" fmla="*/ 14 w 17"/>
                    <a:gd name="T13" fmla="*/ 3 h 17"/>
                    <a:gd name="T14" fmla="*/ 15 w 17"/>
                    <a:gd name="T15" fmla="*/ 4 h 17"/>
                    <a:gd name="T16" fmla="*/ 15 w 17"/>
                    <a:gd name="T17" fmla="*/ 5 h 17"/>
                    <a:gd name="T18" fmla="*/ 16 w 17"/>
                    <a:gd name="T19" fmla="*/ 6 h 17"/>
                    <a:gd name="T20" fmla="*/ 16 w 17"/>
                    <a:gd name="T21" fmla="*/ 8 h 17"/>
                    <a:gd name="T22" fmla="*/ 16 w 17"/>
                    <a:gd name="T23" fmla="*/ 9 h 17"/>
                    <a:gd name="T24" fmla="*/ 15 w 17"/>
                    <a:gd name="T25" fmla="*/ 10 h 17"/>
                    <a:gd name="T26" fmla="*/ 15 w 17"/>
                    <a:gd name="T27" fmla="*/ 12 h 17"/>
                    <a:gd name="T28" fmla="*/ 14 w 17"/>
                    <a:gd name="T29" fmla="*/ 12 h 17"/>
                    <a:gd name="T30" fmla="*/ 13 w 17"/>
                    <a:gd name="T31" fmla="*/ 14 h 17"/>
                    <a:gd name="T32" fmla="*/ 12 w 17"/>
                    <a:gd name="T33" fmla="*/ 14 h 17"/>
                    <a:gd name="T34" fmla="*/ 11 w 17"/>
                    <a:gd name="T35" fmla="*/ 15 h 17"/>
                    <a:gd name="T36" fmla="*/ 9 w 17"/>
                    <a:gd name="T37" fmla="*/ 16 h 17"/>
                    <a:gd name="T38" fmla="*/ 8 w 17"/>
                    <a:gd name="T39" fmla="*/ 16 h 17"/>
                    <a:gd name="T40" fmla="*/ 7 w 17"/>
                    <a:gd name="T41" fmla="*/ 16 h 17"/>
                    <a:gd name="T42" fmla="*/ 6 w 17"/>
                    <a:gd name="T43" fmla="*/ 16 h 17"/>
                    <a:gd name="T44" fmla="*/ 4 w 17"/>
                    <a:gd name="T45" fmla="*/ 15 h 17"/>
                    <a:gd name="T46" fmla="*/ 3 w 17"/>
                    <a:gd name="T47" fmla="*/ 14 h 17"/>
                    <a:gd name="T48" fmla="*/ 2 w 17"/>
                    <a:gd name="T49" fmla="*/ 14 h 17"/>
                    <a:gd name="T50" fmla="*/ 1 w 17"/>
                    <a:gd name="T51" fmla="*/ 12 h 17"/>
                    <a:gd name="T52" fmla="*/ 0 w 17"/>
                    <a:gd name="T53" fmla="*/ 12 h 17"/>
                    <a:gd name="T54" fmla="*/ 0 w 17"/>
                    <a:gd name="T55" fmla="*/ 10 h 17"/>
                    <a:gd name="T56" fmla="*/ 0 w 17"/>
                    <a:gd name="T57" fmla="*/ 10 h 17"/>
                    <a:gd name="T58" fmla="*/ 0 w 17"/>
                    <a:gd name="T59" fmla="*/ 8 h 17"/>
                    <a:gd name="T60" fmla="*/ 0 w 17"/>
                    <a:gd name="T61" fmla="*/ 7 h 17"/>
                    <a:gd name="T62" fmla="*/ 0 w 17"/>
                    <a:gd name="T63" fmla="*/ 6 h 17"/>
                    <a:gd name="T64" fmla="*/ 0 w 17"/>
                    <a:gd name="T65" fmla="*/ 4 h 17"/>
                    <a:gd name="T66" fmla="*/ 1 w 17"/>
                    <a:gd name="T67" fmla="*/ 4 h 17"/>
                    <a:gd name="T68" fmla="*/ 2 w 17"/>
                    <a:gd name="T69" fmla="*/ 2 h 17"/>
                    <a:gd name="T70" fmla="*/ 3 w 17"/>
                    <a:gd name="T71" fmla="*/ 2 h 17"/>
                    <a:gd name="T72" fmla="*/ 3 w 17"/>
                    <a:gd name="T73" fmla="*/ 1 h 17"/>
                    <a:gd name="T74" fmla="*/ 4 w 17"/>
                    <a:gd name="T75" fmla="*/ 0 h 17"/>
                    <a:gd name="T76" fmla="*/ 5 w 17"/>
                    <a:gd name="T77" fmla="*/ 0 h 17"/>
                    <a:gd name="T78" fmla="*/ 6 w 17"/>
                    <a:gd name="T79" fmla="*/ 0 h 17"/>
                    <a:gd name="T80" fmla="*/ 8 w 17"/>
                    <a:gd name="T81" fmla="*/ 0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17"/>
                    <a:gd name="T125" fmla="*/ 17 w 17"/>
                    <a:gd name="T126" fmla="*/ 17 h 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17">
                      <a:moveTo>
                        <a:pt x="8" y="0"/>
                      </a:moveTo>
                      <a:lnTo>
                        <a:pt x="8" y="0"/>
                      </a:lnTo>
                      <a:lnTo>
                        <a:pt x="9" y="0"/>
                      </a:lnTo>
                      <a:lnTo>
                        <a:pt x="10" y="0"/>
                      </a:lnTo>
                      <a:lnTo>
                        <a:pt x="11" y="0"/>
                      </a:lnTo>
                      <a:lnTo>
                        <a:pt x="11" y="1"/>
                      </a:lnTo>
                      <a:lnTo>
                        <a:pt x="12" y="1"/>
                      </a:lnTo>
                      <a:lnTo>
                        <a:pt x="12" y="2"/>
                      </a:lnTo>
                      <a:lnTo>
                        <a:pt x="13" y="2"/>
                      </a:lnTo>
                      <a:lnTo>
                        <a:pt x="14" y="3"/>
                      </a:lnTo>
                      <a:lnTo>
                        <a:pt x="14" y="4"/>
                      </a:lnTo>
                      <a:lnTo>
                        <a:pt x="15" y="4"/>
                      </a:lnTo>
                      <a:lnTo>
                        <a:pt x="15" y="5"/>
                      </a:lnTo>
                      <a:lnTo>
                        <a:pt x="16" y="6"/>
                      </a:lnTo>
                      <a:lnTo>
                        <a:pt x="16" y="7"/>
                      </a:lnTo>
                      <a:lnTo>
                        <a:pt x="16" y="8"/>
                      </a:lnTo>
                      <a:lnTo>
                        <a:pt x="16" y="9"/>
                      </a:lnTo>
                      <a:lnTo>
                        <a:pt x="16" y="10"/>
                      </a:lnTo>
                      <a:lnTo>
                        <a:pt x="15" y="10"/>
                      </a:lnTo>
                      <a:lnTo>
                        <a:pt x="15" y="11"/>
                      </a:lnTo>
                      <a:lnTo>
                        <a:pt x="15" y="12"/>
                      </a:lnTo>
                      <a:lnTo>
                        <a:pt x="14" y="12"/>
                      </a:lnTo>
                      <a:lnTo>
                        <a:pt x="13" y="13"/>
                      </a:lnTo>
                      <a:lnTo>
                        <a:pt x="13" y="14"/>
                      </a:lnTo>
                      <a:lnTo>
                        <a:pt x="12" y="14"/>
                      </a:lnTo>
                      <a:lnTo>
                        <a:pt x="11" y="15"/>
                      </a:lnTo>
                      <a:lnTo>
                        <a:pt x="10" y="16"/>
                      </a:lnTo>
                      <a:lnTo>
                        <a:pt x="9" y="16"/>
                      </a:lnTo>
                      <a:lnTo>
                        <a:pt x="8" y="16"/>
                      </a:lnTo>
                      <a:lnTo>
                        <a:pt x="7" y="16"/>
                      </a:lnTo>
                      <a:lnTo>
                        <a:pt x="6" y="16"/>
                      </a:lnTo>
                      <a:lnTo>
                        <a:pt x="5" y="16"/>
                      </a:lnTo>
                      <a:lnTo>
                        <a:pt x="4" y="15"/>
                      </a:lnTo>
                      <a:lnTo>
                        <a:pt x="3" y="14"/>
                      </a:lnTo>
                      <a:lnTo>
                        <a:pt x="2" y="14"/>
                      </a:lnTo>
                      <a:lnTo>
                        <a:pt x="2" y="13"/>
                      </a:lnTo>
                      <a:lnTo>
                        <a:pt x="1" y="12"/>
                      </a:lnTo>
                      <a:lnTo>
                        <a:pt x="0" y="12"/>
                      </a:lnTo>
                      <a:lnTo>
                        <a:pt x="0" y="11"/>
                      </a:lnTo>
                      <a:lnTo>
                        <a:pt x="0" y="10"/>
                      </a:lnTo>
                      <a:lnTo>
                        <a:pt x="0" y="9"/>
                      </a:lnTo>
                      <a:lnTo>
                        <a:pt x="0" y="8"/>
                      </a:lnTo>
                      <a:lnTo>
                        <a:pt x="0" y="7"/>
                      </a:lnTo>
                      <a:lnTo>
                        <a:pt x="0" y="6"/>
                      </a:lnTo>
                      <a:lnTo>
                        <a:pt x="0" y="5"/>
                      </a:lnTo>
                      <a:lnTo>
                        <a:pt x="0" y="4"/>
                      </a:lnTo>
                      <a:lnTo>
                        <a:pt x="1" y="4"/>
                      </a:lnTo>
                      <a:lnTo>
                        <a:pt x="1" y="3"/>
                      </a:lnTo>
                      <a:lnTo>
                        <a:pt x="2" y="2"/>
                      </a:lnTo>
                      <a:lnTo>
                        <a:pt x="3" y="2"/>
                      </a:lnTo>
                      <a:lnTo>
                        <a:pt x="3" y="1"/>
                      </a:lnTo>
                      <a:lnTo>
                        <a:pt x="4" y="1"/>
                      </a:lnTo>
                      <a:lnTo>
                        <a:pt x="4" y="0"/>
                      </a:lnTo>
                      <a:lnTo>
                        <a:pt x="5" y="0"/>
                      </a:lnTo>
                      <a:lnTo>
                        <a:pt x="6" y="0"/>
                      </a:lnTo>
                      <a:lnTo>
                        <a:pt x="7" y="0"/>
                      </a:lnTo>
                      <a:lnTo>
                        <a:pt x="8" y="0"/>
                      </a:lnTo>
                    </a:path>
                  </a:pathLst>
                </a:custGeom>
                <a:solidFill>
                  <a:srgbClr val="FAFD00"/>
                </a:solidFill>
                <a:ln w="12700" cap="rnd">
                  <a:solidFill>
                    <a:srgbClr val="5F5F5F"/>
                  </a:solidFill>
                  <a:round/>
                  <a:headEnd/>
                  <a:tailEnd/>
                </a:ln>
              </p:spPr>
              <p:txBody>
                <a:bodyPr/>
                <a:lstStyle/>
                <a:p>
                  <a:endParaRPr lang="en-US"/>
                </a:p>
              </p:txBody>
            </p:sp>
            <p:sp>
              <p:nvSpPr>
                <p:cNvPr id="111673" name="Freeform 87"/>
                <p:cNvSpPr>
                  <a:spLocks/>
                </p:cNvSpPr>
                <p:nvPr/>
              </p:nvSpPr>
              <p:spPr bwMode="auto">
                <a:xfrm>
                  <a:off x="2236" y="3538"/>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FAFD00"/>
                </a:solidFill>
                <a:ln w="12700" cap="rnd">
                  <a:solidFill>
                    <a:srgbClr val="5F5F5F"/>
                  </a:solidFill>
                  <a:round/>
                  <a:headEnd/>
                  <a:tailEnd/>
                </a:ln>
              </p:spPr>
              <p:txBody>
                <a:bodyPr/>
                <a:lstStyle/>
                <a:p>
                  <a:endParaRPr lang="en-US"/>
                </a:p>
              </p:txBody>
            </p:sp>
            <p:sp>
              <p:nvSpPr>
                <p:cNvPr id="111674" name="Line 88"/>
                <p:cNvSpPr>
                  <a:spLocks noChangeShapeType="1"/>
                </p:cNvSpPr>
                <p:nvPr/>
              </p:nvSpPr>
              <p:spPr bwMode="auto">
                <a:xfrm flipV="1">
                  <a:off x="2555" y="351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5" name="Line 89"/>
                <p:cNvSpPr>
                  <a:spLocks noChangeShapeType="1"/>
                </p:cNvSpPr>
                <p:nvPr/>
              </p:nvSpPr>
              <p:spPr bwMode="auto">
                <a:xfrm flipV="1">
                  <a:off x="2187" y="351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6" name="Line 90"/>
                <p:cNvSpPr>
                  <a:spLocks noChangeShapeType="1"/>
                </p:cNvSpPr>
                <p:nvPr/>
              </p:nvSpPr>
              <p:spPr bwMode="auto">
                <a:xfrm flipV="1">
                  <a:off x="2555" y="3626"/>
                  <a:ext cx="19" cy="1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1677" name="AutoShape 91"/>
                <p:cNvSpPr>
                  <a:spLocks noChangeArrowheads="1"/>
                </p:cNvSpPr>
                <p:nvPr/>
              </p:nvSpPr>
              <p:spPr bwMode="auto">
                <a:xfrm>
                  <a:off x="2225" y="3434"/>
                  <a:ext cx="450" cy="79"/>
                </a:xfrm>
                <a:prstGeom prst="parallelogram">
                  <a:avLst>
                    <a:gd name="adj" fmla="val 142379"/>
                  </a:avLst>
                </a:prstGeom>
                <a:solidFill>
                  <a:srgbClr val="EAEC5E"/>
                </a:solidFill>
                <a:ln w="12700">
                  <a:solidFill>
                    <a:srgbClr val="5F5F5F"/>
                  </a:solidFill>
                  <a:miter lim="800000"/>
                  <a:headEnd/>
                  <a:tailEnd/>
                </a:ln>
              </p:spPr>
              <p:txBody>
                <a:bodyPr wrap="none" anchor="ctr"/>
                <a:lstStyle/>
                <a:p>
                  <a:endParaRPr lang="en-US"/>
                </a:p>
              </p:txBody>
            </p:sp>
            <p:sp>
              <p:nvSpPr>
                <p:cNvPr id="111678" name="Freeform 92"/>
                <p:cNvSpPr>
                  <a:spLocks/>
                </p:cNvSpPr>
                <p:nvPr/>
              </p:nvSpPr>
              <p:spPr bwMode="auto">
                <a:xfrm>
                  <a:off x="2557" y="3433"/>
                  <a:ext cx="126" cy="195"/>
                </a:xfrm>
                <a:custGeom>
                  <a:avLst/>
                  <a:gdLst>
                    <a:gd name="T0" fmla="*/ 0 w 126"/>
                    <a:gd name="T1" fmla="*/ 194 h 195"/>
                    <a:gd name="T2" fmla="*/ 125 w 126"/>
                    <a:gd name="T3" fmla="*/ 86 h 195"/>
                    <a:gd name="T4" fmla="*/ 121 w 126"/>
                    <a:gd name="T5" fmla="*/ 0 h 195"/>
                    <a:gd name="T6" fmla="*/ 6 w 126"/>
                    <a:gd name="T7" fmla="*/ 92 h 195"/>
                    <a:gd name="T8" fmla="*/ 0 60000 65536"/>
                    <a:gd name="T9" fmla="*/ 0 60000 65536"/>
                    <a:gd name="T10" fmla="*/ 0 60000 65536"/>
                    <a:gd name="T11" fmla="*/ 0 60000 65536"/>
                    <a:gd name="T12" fmla="*/ 0 w 126"/>
                    <a:gd name="T13" fmla="*/ 0 h 195"/>
                    <a:gd name="T14" fmla="*/ 126 w 126"/>
                    <a:gd name="T15" fmla="*/ 195 h 195"/>
                  </a:gdLst>
                  <a:ahLst/>
                  <a:cxnLst>
                    <a:cxn ang="T8">
                      <a:pos x="T0" y="T1"/>
                    </a:cxn>
                    <a:cxn ang="T9">
                      <a:pos x="T2" y="T3"/>
                    </a:cxn>
                    <a:cxn ang="T10">
                      <a:pos x="T4" y="T5"/>
                    </a:cxn>
                    <a:cxn ang="T11">
                      <a:pos x="T6" y="T7"/>
                    </a:cxn>
                  </a:cxnLst>
                  <a:rect l="T12" t="T13" r="T14" b="T15"/>
                  <a:pathLst>
                    <a:path w="126" h="195">
                      <a:moveTo>
                        <a:pt x="0" y="194"/>
                      </a:moveTo>
                      <a:lnTo>
                        <a:pt x="125" y="86"/>
                      </a:lnTo>
                      <a:lnTo>
                        <a:pt x="121" y="0"/>
                      </a:lnTo>
                      <a:lnTo>
                        <a:pt x="6" y="92"/>
                      </a:lnTo>
                    </a:path>
                  </a:pathLst>
                </a:custGeom>
                <a:solidFill>
                  <a:srgbClr val="FAFD00"/>
                </a:solidFill>
                <a:ln w="12700" cap="rnd">
                  <a:solidFill>
                    <a:srgbClr val="5F5F5F"/>
                  </a:solidFill>
                  <a:round/>
                  <a:headEnd type="none" w="sm" len="sm"/>
                  <a:tailEnd type="none" w="sm" len="sm"/>
                </a:ln>
              </p:spPr>
              <p:txBody>
                <a:bodyPr/>
                <a:lstStyle/>
                <a:p>
                  <a:endParaRPr lang="en-US"/>
                </a:p>
              </p:txBody>
            </p:sp>
            <p:sp>
              <p:nvSpPr>
                <p:cNvPr id="111679" name="Line 93"/>
                <p:cNvSpPr>
                  <a:spLocks noChangeShapeType="1"/>
                </p:cNvSpPr>
                <p:nvPr/>
              </p:nvSpPr>
              <p:spPr bwMode="auto">
                <a:xfrm>
                  <a:off x="2564" y="3525"/>
                  <a:ext cx="0" cy="97"/>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1638" name="Freeform 94"/>
              <p:cNvSpPr>
                <a:spLocks/>
              </p:cNvSpPr>
              <p:nvPr/>
            </p:nvSpPr>
            <p:spPr bwMode="auto">
              <a:xfrm>
                <a:off x="2678" y="2887"/>
                <a:ext cx="437" cy="583"/>
              </a:xfrm>
              <a:custGeom>
                <a:avLst/>
                <a:gdLst>
                  <a:gd name="T0" fmla="*/ 436 w 437"/>
                  <a:gd name="T1" fmla="*/ 0 h 583"/>
                  <a:gd name="T2" fmla="*/ 318 w 437"/>
                  <a:gd name="T3" fmla="*/ 91 h 583"/>
                  <a:gd name="T4" fmla="*/ 263 w 437"/>
                  <a:gd name="T5" fmla="*/ 209 h 583"/>
                  <a:gd name="T6" fmla="*/ 254 w 437"/>
                  <a:gd name="T7" fmla="*/ 309 h 583"/>
                  <a:gd name="T8" fmla="*/ 254 w 437"/>
                  <a:gd name="T9" fmla="*/ 400 h 583"/>
                  <a:gd name="T10" fmla="*/ 236 w 437"/>
                  <a:gd name="T11" fmla="*/ 482 h 583"/>
                  <a:gd name="T12" fmla="*/ 181 w 437"/>
                  <a:gd name="T13" fmla="*/ 518 h 583"/>
                  <a:gd name="T14" fmla="*/ 109 w 437"/>
                  <a:gd name="T15" fmla="*/ 536 h 583"/>
                  <a:gd name="T16" fmla="*/ 27 w 437"/>
                  <a:gd name="T17" fmla="*/ 573 h 583"/>
                  <a:gd name="T18" fmla="*/ 0 w 437"/>
                  <a:gd name="T19" fmla="*/ 582 h 5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7"/>
                  <a:gd name="T31" fmla="*/ 0 h 583"/>
                  <a:gd name="T32" fmla="*/ 437 w 437"/>
                  <a:gd name="T33" fmla="*/ 583 h 5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7" h="583">
                    <a:moveTo>
                      <a:pt x="436" y="0"/>
                    </a:moveTo>
                    <a:lnTo>
                      <a:pt x="318" y="91"/>
                    </a:lnTo>
                    <a:lnTo>
                      <a:pt x="263" y="209"/>
                    </a:lnTo>
                    <a:lnTo>
                      <a:pt x="254" y="309"/>
                    </a:lnTo>
                    <a:lnTo>
                      <a:pt x="254" y="400"/>
                    </a:lnTo>
                    <a:lnTo>
                      <a:pt x="236" y="482"/>
                    </a:lnTo>
                    <a:lnTo>
                      <a:pt x="181" y="518"/>
                    </a:lnTo>
                    <a:lnTo>
                      <a:pt x="109" y="536"/>
                    </a:lnTo>
                    <a:lnTo>
                      <a:pt x="27" y="573"/>
                    </a:lnTo>
                    <a:lnTo>
                      <a:pt x="0" y="582"/>
                    </a:lnTo>
                  </a:path>
                </a:pathLst>
              </a:custGeom>
              <a:noFill/>
              <a:ln w="25400" cap="rnd">
                <a:solidFill>
                  <a:srgbClr val="00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11633" name="AutoShape 44"/>
            <p:cNvSpPr>
              <a:spLocks noChangeArrowheads="1"/>
            </p:cNvSpPr>
            <p:nvPr/>
          </p:nvSpPr>
          <p:spPr bwMode="auto">
            <a:xfrm flipH="1">
              <a:off x="439" y="2333"/>
              <a:ext cx="1215" cy="944"/>
            </a:xfrm>
            <a:prstGeom prst="wedgeRoundRectCallout">
              <a:avLst>
                <a:gd name="adj1" fmla="val -95746"/>
                <a:gd name="adj2" fmla="val 22335"/>
                <a:gd name="adj3" fmla="val 16667"/>
              </a:avLst>
            </a:prstGeom>
            <a:solidFill>
              <a:schemeClr val="accent1"/>
            </a:solidFill>
            <a:ln w="12700">
              <a:solidFill>
                <a:srgbClr val="000000"/>
              </a:solidFill>
              <a:miter lim="800000"/>
              <a:headEnd/>
              <a:tailEnd/>
            </a:ln>
          </p:spPr>
          <p:txBody>
            <a:bodyPr wrap="none" lIns="92075" tIns="46039" rIns="92075" bIns="46039" anchor="ctr"/>
            <a:lstStyle/>
            <a:p>
              <a:pPr algn="ctr" eaLnBrk="0" hangingPunct="0"/>
              <a:r>
                <a:rPr lang="en-US" dirty="0">
                  <a:solidFill>
                    <a:srgbClr val="000000"/>
                  </a:solidFill>
                </a:rPr>
                <a:t>Your location is:</a:t>
              </a:r>
            </a:p>
            <a:p>
              <a:pPr algn="ctr" eaLnBrk="0" hangingPunct="0"/>
              <a:r>
                <a:rPr lang="en-US" dirty="0">
                  <a:solidFill>
                    <a:srgbClr val="000000"/>
                  </a:solidFill>
                </a:rPr>
                <a:t>37</a:t>
              </a:r>
              <a:r>
                <a:rPr lang="en-US" baseline="40000" dirty="0">
                  <a:solidFill>
                    <a:srgbClr val="000000"/>
                  </a:solidFill>
                </a:rPr>
                <a:t>o</a:t>
              </a:r>
              <a:r>
                <a:rPr lang="en-US" dirty="0">
                  <a:solidFill>
                    <a:srgbClr val="000000"/>
                  </a:solidFill>
                </a:rPr>
                <a:t> 23.323’ N</a:t>
              </a:r>
            </a:p>
            <a:p>
              <a:pPr algn="ctr" eaLnBrk="0" hangingPunct="0"/>
              <a:r>
                <a:rPr lang="en-US" dirty="0">
                  <a:solidFill>
                    <a:srgbClr val="000000"/>
                  </a:solidFill>
                </a:rPr>
                <a:t>122</a:t>
              </a:r>
              <a:r>
                <a:rPr lang="en-US" baseline="40000" dirty="0">
                  <a:solidFill>
                    <a:srgbClr val="000000"/>
                  </a:solidFill>
                </a:rPr>
                <a:t>o</a:t>
              </a:r>
              <a:r>
                <a:rPr lang="en-US" dirty="0">
                  <a:solidFill>
                    <a:srgbClr val="000000"/>
                  </a:solidFill>
                </a:rPr>
                <a:t> 02.162’ W</a:t>
              </a:r>
            </a:p>
            <a:p>
              <a:pPr algn="ctr" eaLnBrk="0" hangingPunct="0"/>
              <a:r>
                <a:rPr lang="en-US" dirty="0">
                  <a:solidFill>
                    <a:srgbClr val="000000"/>
                  </a:solidFill>
                </a:rPr>
                <a:t>The time is:</a:t>
              </a:r>
            </a:p>
            <a:p>
              <a:pPr algn="ctr" eaLnBrk="0" hangingPunct="0"/>
              <a:r>
                <a:rPr lang="en-US" dirty="0">
                  <a:solidFill>
                    <a:srgbClr val="000000"/>
                  </a:solidFill>
                </a:rPr>
                <a:t>11:34.9722 (UTC)</a:t>
              </a:r>
            </a:p>
          </p:txBody>
        </p:sp>
      </p:grpSp>
      <p:pic>
        <p:nvPicPr>
          <p:cNvPr id="111621" name="Picture 95" descr="hand_G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001" y="2982901"/>
            <a:ext cx="1908175" cy="2952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7171964" y="2954855"/>
            <a:ext cx="2078454" cy="369332"/>
          </a:xfrm>
          <a:prstGeom prst="rect">
            <a:avLst/>
          </a:prstGeom>
          <a:noFill/>
        </p:spPr>
        <p:txBody>
          <a:bodyPr wrap="none" rtlCol="0">
            <a:spAutoFit/>
          </a:bodyPr>
          <a:lstStyle/>
          <a:p>
            <a:r>
              <a:rPr lang="en-US" dirty="0"/>
              <a:t>Works the same…</a:t>
            </a:r>
          </a:p>
        </p:txBody>
      </p:sp>
      <p:sp>
        <p:nvSpPr>
          <p:cNvPr id="111619" name="Rectangle 3"/>
          <p:cNvSpPr>
            <a:spLocks noGrp="1" noChangeArrowheads="1"/>
          </p:cNvSpPr>
          <p:nvPr>
            <p:ph type="body" idx="4294967295"/>
          </p:nvPr>
        </p:nvSpPr>
        <p:spPr>
          <a:xfrm>
            <a:off x="6891138" y="5827886"/>
            <a:ext cx="2252863" cy="853599"/>
          </a:xfrm>
          <a:solidFill>
            <a:schemeClr val="bg1"/>
          </a:solidFill>
          <a:ln>
            <a:solidFill>
              <a:schemeClr val="tx1"/>
            </a:solidFill>
          </a:ln>
        </p:spPr>
        <p:txBody>
          <a:bodyPr>
            <a:normAutofit lnSpcReduction="10000"/>
          </a:bodyPr>
          <a:lstStyle/>
          <a:p>
            <a:pPr marL="0" indent="0" eaLnBrk="1" hangingPunct="1">
              <a:lnSpc>
                <a:spcPct val="80000"/>
              </a:lnSpc>
              <a:buNone/>
            </a:pPr>
            <a:r>
              <a:rPr lang="en-US" sz="1800" dirty="0">
                <a:latin typeface="Calibri" pitchFamily="34" charset="0"/>
              </a:rPr>
              <a:t>ERRORS</a:t>
            </a:r>
          </a:p>
          <a:p>
            <a:pPr marL="0" indent="0" eaLnBrk="1" hangingPunct="1">
              <a:lnSpc>
                <a:spcPct val="80000"/>
              </a:lnSpc>
              <a:buNone/>
            </a:pPr>
            <a:r>
              <a:rPr lang="en-US" sz="1800" dirty="0" err="1">
                <a:latin typeface="Calibri" pitchFamily="34" charset="0"/>
              </a:rPr>
              <a:t>Horiz</a:t>
            </a:r>
            <a:r>
              <a:rPr lang="en-US" sz="1800" dirty="0">
                <a:latin typeface="Calibri" pitchFamily="34" charset="0"/>
              </a:rPr>
              <a:t>: +/- 10 m (30 </a:t>
            </a:r>
            <a:r>
              <a:rPr lang="en-US" sz="1800" dirty="0" err="1">
                <a:latin typeface="Calibri" pitchFamily="34" charset="0"/>
              </a:rPr>
              <a:t>ft</a:t>
            </a:r>
            <a:r>
              <a:rPr lang="en-US" sz="1800" dirty="0">
                <a:latin typeface="Calibri" pitchFamily="34" charset="0"/>
              </a:rPr>
              <a:t>)</a:t>
            </a:r>
          </a:p>
          <a:p>
            <a:pPr marL="0" indent="0" eaLnBrk="1" hangingPunct="1">
              <a:lnSpc>
                <a:spcPct val="80000"/>
              </a:lnSpc>
              <a:buNone/>
            </a:pPr>
            <a:r>
              <a:rPr lang="en-US" sz="1800" dirty="0" err="1">
                <a:latin typeface="Calibri" pitchFamily="34" charset="0"/>
              </a:rPr>
              <a:t>Vert</a:t>
            </a:r>
            <a:r>
              <a:rPr lang="en-US" sz="1800" dirty="0">
                <a:latin typeface="Calibri" pitchFamily="34" charset="0"/>
              </a:rPr>
              <a:t>: +/- 15 m (45 </a:t>
            </a:r>
            <a:r>
              <a:rPr lang="en-US" sz="1800" dirty="0" err="1">
                <a:latin typeface="Calibri" pitchFamily="34" charset="0"/>
              </a:rPr>
              <a:t>ft</a:t>
            </a:r>
            <a:r>
              <a:rPr lang="en-US" sz="1800" dirty="0">
                <a:latin typeface="Calibri" pitchFamily="34" charset="0"/>
              </a:rPr>
              <a:t>)</a:t>
            </a:r>
          </a:p>
        </p:txBody>
      </p:sp>
      <p:sp>
        <p:nvSpPr>
          <p:cNvPr id="97" name="Rectangle 3"/>
          <p:cNvSpPr txBox="1">
            <a:spLocks noChangeArrowheads="1"/>
          </p:cNvSpPr>
          <p:nvPr/>
        </p:nvSpPr>
        <p:spPr bwMode="auto">
          <a:xfrm>
            <a:off x="3062733" y="5724398"/>
            <a:ext cx="2823819" cy="853599"/>
          </a:xfrm>
          <a:prstGeom prst="rect">
            <a:avLst/>
          </a:pr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buNone/>
            </a:pPr>
            <a:r>
              <a:rPr lang="en-US" sz="1800" dirty="0">
                <a:latin typeface="Calibri" pitchFamily="34" charset="0"/>
              </a:rPr>
              <a:t>ERRORS (after 8 </a:t>
            </a:r>
            <a:r>
              <a:rPr lang="en-US" sz="1800" dirty="0" err="1">
                <a:latin typeface="Calibri" pitchFamily="34" charset="0"/>
              </a:rPr>
              <a:t>hrs</a:t>
            </a:r>
            <a:r>
              <a:rPr lang="en-US" sz="1800" dirty="0">
                <a:latin typeface="Calibri" pitchFamily="34" charset="0"/>
              </a:rPr>
              <a:t>)</a:t>
            </a:r>
          </a:p>
          <a:p>
            <a:pPr marL="0" indent="0" eaLnBrk="1" hangingPunct="1">
              <a:lnSpc>
                <a:spcPct val="80000"/>
              </a:lnSpc>
              <a:buNone/>
            </a:pPr>
            <a:r>
              <a:rPr lang="en-US" sz="1800" dirty="0" err="1">
                <a:latin typeface="Calibri" pitchFamily="34" charset="0"/>
              </a:rPr>
              <a:t>Horiz</a:t>
            </a:r>
            <a:r>
              <a:rPr lang="en-US" sz="1800" dirty="0">
                <a:latin typeface="Calibri" pitchFamily="34" charset="0"/>
              </a:rPr>
              <a:t>: +/- 2-4 mm (~1/8 in)</a:t>
            </a:r>
          </a:p>
          <a:p>
            <a:pPr marL="0" indent="0" eaLnBrk="1" hangingPunct="1">
              <a:lnSpc>
                <a:spcPct val="80000"/>
              </a:lnSpc>
              <a:buNone/>
            </a:pPr>
            <a:r>
              <a:rPr lang="en-US" sz="1800" dirty="0" err="1">
                <a:latin typeface="Calibri" pitchFamily="34" charset="0"/>
              </a:rPr>
              <a:t>Vert</a:t>
            </a:r>
            <a:r>
              <a:rPr lang="en-US" sz="1800" dirty="0">
                <a:latin typeface="Calibri" pitchFamily="34" charset="0"/>
              </a:rPr>
              <a:t>: +/- 10-15 mm (~1/2 in)</a:t>
            </a:r>
          </a:p>
        </p:txBody>
      </p:sp>
    </p:spTree>
    <p:extLst>
      <p:ext uri="{BB962C8B-B14F-4D97-AF65-F5344CB8AC3E}">
        <p14:creationId xmlns:p14="http://schemas.microsoft.com/office/powerpoint/2010/main" val="2173239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1288870" y="1706877"/>
            <a:ext cx="5590903" cy="3248297"/>
          </a:xfrm>
          <a:custGeom>
            <a:avLst/>
            <a:gdLst>
              <a:gd name="connsiteX0" fmla="*/ 0 w 5590902"/>
              <a:gd name="connsiteY0" fmla="*/ 3248297 h 3248297"/>
              <a:gd name="connsiteX1" fmla="*/ 1323702 w 5590902"/>
              <a:gd name="connsiteY1" fmla="*/ 3143794 h 3248297"/>
              <a:gd name="connsiteX2" fmla="*/ 2638697 w 5590902"/>
              <a:gd name="connsiteY2" fmla="*/ 2856412 h 3248297"/>
              <a:gd name="connsiteX3" fmla="*/ 3744685 w 5590902"/>
              <a:gd name="connsiteY3" fmla="*/ 2333897 h 3248297"/>
              <a:gd name="connsiteX4" fmla="*/ 4598125 w 5590902"/>
              <a:gd name="connsiteY4" fmla="*/ 1654629 h 3248297"/>
              <a:gd name="connsiteX5" fmla="*/ 5259977 w 5590902"/>
              <a:gd name="connsiteY5" fmla="*/ 783772 h 3248297"/>
              <a:gd name="connsiteX6" fmla="*/ 5590902 w 5590902"/>
              <a:gd name="connsiteY6" fmla="*/ 0 h 324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0902" h="3248297">
                <a:moveTo>
                  <a:pt x="0" y="3248297"/>
                </a:moveTo>
                <a:cubicBezTo>
                  <a:pt x="441959" y="3228702"/>
                  <a:pt x="883919" y="3209108"/>
                  <a:pt x="1323702" y="3143794"/>
                </a:cubicBezTo>
                <a:cubicBezTo>
                  <a:pt x="1763485" y="3078480"/>
                  <a:pt x="2235200" y="2991395"/>
                  <a:pt x="2638697" y="2856412"/>
                </a:cubicBezTo>
                <a:cubicBezTo>
                  <a:pt x="3042194" y="2721429"/>
                  <a:pt x="3418114" y="2534194"/>
                  <a:pt x="3744685" y="2333897"/>
                </a:cubicBezTo>
                <a:cubicBezTo>
                  <a:pt x="4071256" y="2133600"/>
                  <a:pt x="4345576" y="1912983"/>
                  <a:pt x="4598125" y="1654629"/>
                </a:cubicBezTo>
                <a:cubicBezTo>
                  <a:pt x="4850674" y="1396275"/>
                  <a:pt x="5094514" y="1059543"/>
                  <a:pt x="5259977" y="783772"/>
                </a:cubicBezTo>
                <a:cubicBezTo>
                  <a:pt x="5425440" y="508001"/>
                  <a:pt x="5508171" y="254000"/>
                  <a:pt x="5590902"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1768" y="60326"/>
            <a:ext cx="8792233" cy="871167"/>
          </a:xfrm>
        </p:spPr>
        <p:txBody>
          <a:bodyPr/>
          <a:lstStyle/>
          <a:p>
            <a:r>
              <a:rPr lang="en-US" sz="3600" dirty="0"/>
              <a:t>Precision depends on system</a:t>
            </a:r>
          </a:p>
        </p:txBody>
      </p:sp>
      <p:sp>
        <p:nvSpPr>
          <p:cNvPr id="3" name="Freeform 2"/>
          <p:cNvSpPr/>
          <p:nvPr/>
        </p:nvSpPr>
        <p:spPr>
          <a:xfrm>
            <a:off x="1280161" y="1889761"/>
            <a:ext cx="6331131" cy="3553097"/>
          </a:xfrm>
          <a:custGeom>
            <a:avLst/>
            <a:gdLst>
              <a:gd name="connsiteX0" fmla="*/ 0 w 6331131"/>
              <a:gd name="connsiteY0" fmla="*/ 0 h 3553097"/>
              <a:gd name="connsiteX1" fmla="*/ 0 w 6331131"/>
              <a:gd name="connsiteY1" fmla="*/ 3553097 h 3553097"/>
              <a:gd name="connsiteX2" fmla="*/ 6331131 w 6331131"/>
              <a:gd name="connsiteY2" fmla="*/ 3553097 h 3553097"/>
              <a:gd name="connsiteX3" fmla="*/ 6296297 w 6331131"/>
              <a:gd name="connsiteY3" fmla="*/ 3553097 h 3553097"/>
            </a:gdLst>
            <a:ahLst/>
            <a:cxnLst>
              <a:cxn ang="0">
                <a:pos x="connsiteX0" y="connsiteY0"/>
              </a:cxn>
              <a:cxn ang="0">
                <a:pos x="connsiteX1" y="connsiteY1"/>
              </a:cxn>
              <a:cxn ang="0">
                <a:pos x="connsiteX2" y="connsiteY2"/>
              </a:cxn>
              <a:cxn ang="0">
                <a:pos x="connsiteX3" y="connsiteY3"/>
              </a:cxn>
            </a:cxnLst>
            <a:rect l="l" t="t" r="r" b="b"/>
            <a:pathLst>
              <a:path w="6331131" h="3553097">
                <a:moveTo>
                  <a:pt x="0" y="0"/>
                </a:moveTo>
                <a:lnTo>
                  <a:pt x="0" y="3553097"/>
                </a:lnTo>
                <a:lnTo>
                  <a:pt x="6331131" y="3553097"/>
                </a:lnTo>
                <a:lnTo>
                  <a:pt x="6296297" y="3553097"/>
                </a:lnTo>
              </a:path>
            </a:pathLst>
          </a:custGeom>
          <a:no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42940" y="5839539"/>
            <a:ext cx="2480166" cy="369332"/>
          </a:xfrm>
          <a:prstGeom prst="rect">
            <a:avLst/>
          </a:prstGeom>
          <a:noFill/>
        </p:spPr>
        <p:txBody>
          <a:bodyPr wrap="none" rtlCol="0">
            <a:spAutoFit/>
          </a:bodyPr>
          <a:lstStyle/>
          <a:p>
            <a:r>
              <a:rPr lang="en-US" b="1" dirty="0"/>
              <a:t>Precision of Position</a:t>
            </a:r>
          </a:p>
        </p:txBody>
      </p:sp>
      <p:sp>
        <p:nvSpPr>
          <p:cNvPr id="5" name="TextBox 4"/>
          <p:cNvSpPr txBox="1"/>
          <p:nvPr/>
        </p:nvSpPr>
        <p:spPr>
          <a:xfrm rot="16200000">
            <a:off x="-1509478" y="3481643"/>
            <a:ext cx="4091826" cy="369332"/>
          </a:xfrm>
          <a:prstGeom prst="rect">
            <a:avLst/>
          </a:prstGeom>
          <a:noFill/>
        </p:spPr>
        <p:txBody>
          <a:bodyPr wrap="none" rtlCol="0">
            <a:spAutoFit/>
          </a:bodyPr>
          <a:lstStyle/>
          <a:p>
            <a:r>
              <a:rPr lang="en-US" b="1" dirty="0"/>
              <a:t>Occupation Time or Effort Required</a:t>
            </a:r>
          </a:p>
        </p:txBody>
      </p:sp>
      <p:sp>
        <p:nvSpPr>
          <p:cNvPr id="6" name="Rectangle 5"/>
          <p:cNvSpPr/>
          <p:nvPr/>
        </p:nvSpPr>
        <p:spPr>
          <a:xfrm>
            <a:off x="5664807" y="2026393"/>
            <a:ext cx="1925464" cy="1184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Static, Geodetic Campaign Systems</a:t>
            </a:r>
          </a:p>
        </p:txBody>
      </p:sp>
      <p:sp>
        <p:nvSpPr>
          <p:cNvPr id="7" name="Rectangle 6"/>
          <p:cNvSpPr/>
          <p:nvPr/>
        </p:nvSpPr>
        <p:spPr>
          <a:xfrm>
            <a:off x="4093712" y="3543178"/>
            <a:ext cx="1375273" cy="845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Kinematic Systems</a:t>
            </a:r>
          </a:p>
        </p:txBody>
      </p:sp>
      <p:sp>
        <p:nvSpPr>
          <p:cNvPr id="8" name="Rectangle 7"/>
          <p:cNvSpPr/>
          <p:nvPr/>
        </p:nvSpPr>
        <p:spPr>
          <a:xfrm>
            <a:off x="1473450" y="4165600"/>
            <a:ext cx="1394543" cy="1081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Consumer &amp; Mapping Systems</a:t>
            </a:r>
          </a:p>
        </p:txBody>
      </p:sp>
      <p:pic>
        <p:nvPicPr>
          <p:cNvPr id="4098" name="Picture 2" descr="http://kb.unavco.org/kb/assets/.images/porkchop_geyser1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085" y="2297342"/>
            <a:ext cx="1081484" cy="1368967"/>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1573162" y="5494751"/>
            <a:ext cx="7571303" cy="369332"/>
          </a:xfrm>
          <a:prstGeom prst="rect">
            <a:avLst/>
          </a:prstGeom>
          <a:noFill/>
        </p:spPr>
        <p:txBody>
          <a:bodyPr wrap="none" rtlCol="0">
            <a:spAutoFit/>
          </a:bodyPr>
          <a:lstStyle/>
          <a:p>
            <a:r>
              <a:rPr lang="en-US" dirty="0"/>
              <a:t>   0.5-5 m		        0.01–0.03 m	  	 0.005m		</a:t>
            </a:r>
          </a:p>
        </p:txBody>
      </p:sp>
      <p:sp>
        <p:nvSpPr>
          <p:cNvPr id="17" name="TextBox 16"/>
          <p:cNvSpPr txBox="1"/>
          <p:nvPr/>
        </p:nvSpPr>
        <p:spPr>
          <a:xfrm rot="16200000">
            <a:off x="-685718" y="3553158"/>
            <a:ext cx="3454792" cy="369332"/>
          </a:xfrm>
          <a:prstGeom prst="rect">
            <a:avLst/>
          </a:prstGeom>
          <a:noFill/>
        </p:spPr>
        <p:txBody>
          <a:bodyPr wrap="none" rtlCol="0">
            <a:spAutoFit/>
          </a:bodyPr>
          <a:lstStyle/>
          <a:p>
            <a:r>
              <a:rPr lang="en-US" dirty="0"/>
              <a:t>Easy 			Hard</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71048"/>
          <a:stretch/>
        </p:blipFill>
        <p:spPr>
          <a:xfrm>
            <a:off x="3680461" y="2110197"/>
            <a:ext cx="617977" cy="1600888"/>
          </a:xfrm>
          <a:prstGeom prst="rect">
            <a:avLst/>
          </a:prstGeom>
        </p:spPr>
      </p:pic>
      <p:sp>
        <p:nvSpPr>
          <p:cNvPr id="19" name="TextBox 18">
            <a:extLst>
              <a:ext uri="{FF2B5EF4-FFF2-40B4-BE49-F238E27FC236}">
                <a16:creationId xmlns:a16="http://schemas.microsoft.com/office/drawing/2014/main" id="{50690934-69BA-43B3-A449-4CB1A456008D}"/>
              </a:ext>
            </a:extLst>
          </p:cNvPr>
          <p:cNvSpPr txBox="1"/>
          <p:nvPr/>
        </p:nvSpPr>
        <p:spPr>
          <a:xfrm>
            <a:off x="7360092" y="6492031"/>
            <a:ext cx="2574523" cy="276999"/>
          </a:xfrm>
          <a:prstGeom prst="rect">
            <a:avLst/>
          </a:prstGeom>
          <a:noFill/>
        </p:spPr>
        <p:txBody>
          <a:bodyPr wrap="square" rtlCol="0">
            <a:spAutoFit/>
          </a:bodyPr>
          <a:lstStyle/>
          <a:p>
            <a:r>
              <a:rPr lang="en-US" sz="1200" dirty="0"/>
              <a:t>(Images: Ben Crosby)</a:t>
            </a:r>
          </a:p>
        </p:txBody>
      </p:sp>
      <p:sp>
        <p:nvSpPr>
          <p:cNvPr id="10" name="Left-Right Arrow 9"/>
          <p:cNvSpPr/>
          <p:nvPr/>
        </p:nvSpPr>
        <p:spPr>
          <a:xfrm>
            <a:off x="3881122" y="4864181"/>
            <a:ext cx="3578223" cy="38273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Survey Grade</a:t>
            </a:r>
          </a:p>
        </p:txBody>
      </p:sp>
      <p:pic>
        <p:nvPicPr>
          <p:cNvPr id="9" name="Picture 8">
            <a:extLst>
              <a:ext uri="{FF2B5EF4-FFF2-40B4-BE49-F238E27FC236}">
                <a16:creationId xmlns:a16="http://schemas.microsoft.com/office/drawing/2014/main" id="{4FCB433B-FD74-BA50-AB64-A0ADDCE8BA36}"/>
              </a:ext>
            </a:extLst>
          </p:cNvPr>
          <p:cNvPicPr>
            <a:picLocks noChangeAspect="1"/>
          </p:cNvPicPr>
          <p:nvPr/>
        </p:nvPicPr>
        <p:blipFill rotWithShape="1">
          <a:blip r:embed="rId5"/>
          <a:srcRect l="34664" t="9669" r="27348" b="8951"/>
          <a:stretch/>
        </p:blipFill>
        <p:spPr>
          <a:xfrm rot="10800000">
            <a:off x="1446568" y="2865862"/>
            <a:ext cx="755147" cy="1208295"/>
          </a:xfrm>
          <a:prstGeom prst="rect">
            <a:avLst/>
          </a:prstGeom>
        </p:spPr>
      </p:pic>
      <p:pic>
        <p:nvPicPr>
          <p:cNvPr id="12" name="Picture 11">
            <a:extLst>
              <a:ext uri="{FF2B5EF4-FFF2-40B4-BE49-F238E27FC236}">
                <a16:creationId xmlns:a16="http://schemas.microsoft.com/office/drawing/2014/main" id="{A5FAA99F-236C-E9EF-285F-51234F732E20}"/>
              </a:ext>
            </a:extLst>
          </p:cNvPr>
          <p:cNvPicPr>
            <a:picLocks noChangeAspect="1"/>
          </p:cNvPicPr>
          <p:nvPr/>
        </p:nvPicPr>
        <p:blipFill rotWithShape="1">
          <a:blip r:embed="rId6"/>
          <a:srcRect l="37632" t="7602" r="28654" b="11018"/>
          <a:stretch/>
        </p:blipFill>
        <p:spPr>
          <a:xfrm rot="10800000">
            <a:off x="2237046" y="2865861"/>
            <a:ext cx="688403" cy="1241126"/>
          </a:xfrm>
          <a:prstGeom prst="rect">
            <a:avLst/>
          </a:prstGeom>
        </p:spPr>
      </p:pic>
      <p:pic>
        <p:nvPicPr>
          <p:cNvPr id="13" name="Picture 3">
            <a:extLst>
              <a:ext uri="{FF2B5EF4-FFF2-40B4-BE49-F238E27FC236}">
                <a16:creationId xmlns:a16="http://schemas.microsoft.com/office/drawing/2014/main" id="{838D1BDD-2CCC-51F4-CC14-91C62B22D4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30" t="30355" r="6753" b="12268"/>
          <a:stretch/>
        </p:blipFill>
        <p:spPr>
          <a:xfrm>
            <a:off x="6952366" y="904640"/>
            <a:ext cx="2049372" cy="1285238"/>
          </a:xfrm>
          <a:prstGeom prst="rect">
            <a:avLst/>
          </a:prstGeom>
        </p:spPr>
      </p:pic>
    </p:spTree>
    <p:extLst>
      <p:ext uri="{BB962C8B-B14F-4D97-AF65-F5344CB8AC3E}">
        <p14:creationId xmlns:p14="http://schemas.microsoft.com/office/powerpoint/2010/main" val="396341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5308-2910-5B04-6C54-4A1BEBCC318D}"/>
              </a:ext>
            </a:extLst>
          </p:cNvPr>
          <p:cNvSpPr>
            <a:spLocks noGrp="1"/>
          </p:cNvSpPr>
          <p:nvPr>
            <p:ph type="title"/>
          </p:nvPr>
        </p:nvSpPr>
        <p:spPr/>
        <p:txBody>
          <a:bodyPr>
            <a:noAutofit/>
          </a:bodyPr>
          <a:lstStyle/>
          <a:p>
            <a:r>
              <a:rPr lang="en-US" sz="3600" dirty="0"/>
              <a:t>Creating Topography</a:t>
            </a:r>
          </a:p>
        </p:txBody>
      </p:sp>
      <p:sp>
        <p:nvSpPr>
          <p:cNvPr id="3" name="Content Placeholder 2">
            <a:extLst>
              <a:ext uri="{FF2B5EF4-FFF2-40B4-BE49-F238E27FC236}">
                <a16:creationId xmlns:a16="http://schemas.microsoft.com/office/drawing/2014/main" id="{C0152AB7-4E89-64ED-26E9-9513C271449C}"/>
              </a:ext>
            </a:extLst>
          </p:cNvPr>
          <p:cNvSpPr>
            <a:spLocks noGrp="1"/>
          </p:cNvSpPr>
          <p:nvPr>
            <p:ph idx="1"/>
          </p:nvPr>
        </p:nvSpPr>
        <p:spPr/>
        <p:txBody>
          <a:bodyPr>
            <a:normAutofit/>
          </a:bodyPr>
          <a:lstStyle/>
          <a:p>
            <a:r>
              <a:rPr lang="en-US" sz="2400" dirty="0"/>
              <a:t>Using Kinematic Systems </a:t>
            </a:r>
          </a:p>
          <a:p>
            <a:pPr lvl="1"/>
            <a:r>
              <a:rPr lang="en-US" sz="2400" dirty="0"/>
              <a:t>Quickly measure many points with high accuracy and precision – landslides, permafrost morphology, moraines, fault scarps</a:t>
            </a:r>
          </a:p>
        </p:txBody>
      </p:sp>
      <p:pic>
        <p:nvPicPr>
          <p:cNvPr id="4" name="Picture 3">
            <a:extLst>
              <a:ext uri="{FF2B5EF4-FFF2-40B4-BE49-F238E27FC236}">
                <a16:creationId xmlns:a16="http://schemas.microsoft.com/office/drawing/2014/main" id="{38A33743-5F4E-72E5-D43F-81ACF11F58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9269" y="2915935"/>
            <a:ext cx="2623673" cy="173110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3E05FC5-8D3F-F833-4312-FDFD9E4C5344}"/>
              </a:ext>
            </a:extLst>
          </p:cNvPr>
          <p:cNvSpPr txBox="1"/>
          <p:nvPr/>
        </p:nvSpPr>
        <p:spPr>
          <a:xfrm>
            <a:off x="985943" y="5489704"/>
            <a:ext cx="8229600" cy="646331"/>
          </a:xfrm>
          <a:prstGeom prst="rect">
            <a:avLst/>
          </a:prstGeom>
          <a:noFill/>
        </p:spPr>
        <p:txBody>
          <a:bodyPr wrap="square" rtlCol="0">
            <a:spAutoFit/>
          </a:bodyPr>
          <a:lstStyle/>
          <a:p>
            <a:r>
              <a:rPr lang="en-US" dirty="0"/>
              <a:t>From the field …			        	   … to post-		 	 … to surface generation</a:t>
            </a:r>
          </a:p>
          <a:p>
            <a:r>
              <a:rPr lang="en-US" dirty="0"/>
              <a:t>			     				 processed points …		    using GIS.</a:t>
            </a:r>
          </a:p>
        </p:txBody>
      </p:sp>
      <p:pic>
        <p:nvPicPr>
          <p:cNvPr id="6" name="Picture 5">
            <a:extLst>
              <a:ext uri="{FF2B5EF4-FFF2-40B4-BE49-F238E27FC236}">
                <a16:creationId xmlns:a16="http://schemas.microsoft.com/office/drawing/2014/main" id="{CDDBC9B5-93BF-D51F-E086-45046203F146}"/>
              </a:ext>
            </a:extLst>
          </p:cNvPr>
          <p:cNvPicPr>
            <a:picLocks noChangeAspect="1"/>
          </p:cNvPicPr>
          <p:nvPr/>
        </p:nvPicPr>
        <p:blipFill>
          <a:blip r:embed="rId3"/>
          <a:stretch>
            <a:fillRect/>
          </a:stretch>
        </p:blipFill>
        <p:spPr>
          <a:xfrm>
            <a:off x="3918749" y="2691796"/>
            <a:ext cx="2013399" cy="2864084"/>
          </a:xfrm>
          <a:prstGeom prst="rect">
            <a:avLst/>
          </a:prstGeom>
        </p:spPr>
      </p:pic>
      <p:pic>
        <p:nvPicPr>
          <p:cNvPr id="7" name="Picture 6">
            <a:extLst>
              <a:ext uri="{FF2B5EF4-FFF2-40B4-BE49-F238E27FC236}">
                <a16:creationId xmlns:a16="http://schemas.microsoft.com/office/drawing/2014/main" id="{43B53D37-610A-4CCE-27B1-552684909F8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43565" y="3800555"/>
            <a:ext cx="604884" cy="1566969"/>
          </a:xfrm>
          <a:prstGeom prst="rect">
            <a:avLst/>
          </a:prstGeom>
        </p:spPr>
      </p:pic>
      <p:pic>
        <p:nvPicPr>
          <p:cNvPr id="8" name="Picture 7">
            <a:extLst>
              <a:ext uri="{FF2B5EF4-FFF2-40B4-BE49-F238E27FC236}">
                <a16:creationId xmlns:a16="http://schemas.microsoft.com/office/drawing/2014/main" id="{2B7B8FA5-B2AE-6209-B501-2A825F3ACA1F}"/>
              </a:ext>
            </a:extLst>
          </p:cNvPr>
          <p:cNvPicPr>
            <a:picLocks noChangeAspect="1"/>
          </p:cNvPicPr>
          <p:nvPr/>
        </p:nvPicPr>
        <p:blipFill>
          <a:blip r:embed="rId5">
            <a:clrChange>
              <a:clrFrom>
                <a:srgbClr val="FEFFFF"/>
              </a:clrFrom>
              <a:clrTo>
                <a:srgbClr val="FEFFFF">
                  <a:alpha val="0"/>
                </a:srgbClr>
              </a:clrTo>
            </a:clrChange>
          </a:blip>
          <a:stretch>
            <a:fillRect/>
          </a:stretch>
        </p:blipFill>
        <p:spPr>
          <a:xfrm>
            <a:off x="6784859" y="2566703"/>
            <a:ext cx="2018622" cy="2864084"/>
          </a:xfrm>
          <a:prstGeom prst="rect">
            <a:avLst/>
          </a:prstGeom>
        </p:spPr>
      </p:pic>
      <p:sp>
        <p:nvSpPr>
          <p:cNvPr id="9" name="TextBox 8">
            <a:extLst>
              <a:ext uri="{FF2B5EF4-FFF2-40B4-BE49-F238E27FC236}">
                <a16:creationId xmlns:a16="http://schemas.microsoft.com/office/drawing/2014/main" id="{526FD50F-AE31-16A2-5593-09DB15A08222}"/>
              </a:ext>
            </a:extLst>
          </p:cNvPr>
          <p:cNvSpPr txBox="1"/>
          <p:nvPr/>
        </p:nvSpPr>
        <p:spPr>
          <a:xfrm>
            <a:off x="7923701" y="6027351"/>
            <a:ext cx="1930892" cy="230832"/>
          </a:xfrm>
          <a:prstGeom prst="rect">
            <a:avLst/>
          </a:prstGeom>
          <a:noFill/>
        </p:spPr>
        <p:txBody>
          <a:bodyPr wrap="square" rtlCol="0">
            <a:spAutoFit/>
          </a:bodyPr>
          <a:lstStyle/>
          <a:p>
            <a:r>
              <a:rPr lang="en-US" sz="900" dirty="0"/>
              <a:t>(Images: Ben Crosby)</a:t>
            </a:r>
          </a:p>
        </p:txBody>
      </p:sp>
    </p:spTree>
    <p:extLst>
      <p:ext uri="{BB962C8B-B14F-4D97-AF65-F5344CB8AC3E}">
        <p14:creationId xmlns:p14="http://schemas.microsoft.com/office/powerpoint/2010/main" val="317847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95D4-D6F2-4E8F-88CE-0D9E8E2E5DC3}"/>
              </a:ext>
            </a:extLst>
          </p:cNvPr>
          <p:cNvSpPr>
            <a:spLocks noGrp="1"/>
          </p:cNvSpPr>
          <p:nvPr>
            <p:ph type="title"/>
          </p:nvPr>
        </p:nvSpPr>
        <p:spPr/>
        <p:txBody>
          <a:bodyPr>
            <a:noAutofit/>
          </a:bodyPr>
          <a:lstStyle/>
          <a:p>
            <a:r>
              <a:rPr lang="en-US" sz="3600" dirty="0"/>
              <a:t>Change Detection</a:t>
            </a:r>
          </a:p>
        </p:txBody>
      </p:sp>
      <p:sp>
        <p:nvSpPr>
          <p:cNvPr id="3" name="Content Placeholder 2">
            <a:extLst>
              <a:ext uri="{FF2B5EF4-FFF2-40B4-BE49-F238E27FC236}">
                <a16:creationId xmlns:a16="http://schemas.microsoft.com/office/drawing/2014/main" id="{9EF4BE21-FCD0-409C-8985-1FDECB205A17}"/>
              </a:ext>
            </a:extLst>
          </p:cNvPr>
          <p:cNvSpPr>
            <a:spLocks noGrp="1"/>
          </p:cNvSpPr>
          <p:nvPr>
            <p:ph idx="1"/>
          </p:nvPr>
        </p:nvSpPr>
        <p:spPr/>
        <p:txBody>
          <a:bodyPr/>
          <a:lstStyle/>
          <a:p>
            <a:r>
              <a:rPr lang="en-US" dirty="0"/>
              <a:t>~85 points surveyed across slide</a:t>
            </a:r>
          </a:p>
          <a:p>
            <a:r>
              <a:rPr lang="en-US" dirty="0"/>
              <a:t>Some previously monumented (rebar, etc.)</a:t>
            </a:r>
          </a:p>
          <a:p>
            <a:r>
              <a:rPr lang="en-US" dirty="0"/>
              <a:t>Some new monuments added in rock</a:t>
            </a:r>
          </a:p>
        </p:txBody>
      </p:sp>
      <p:pic>
        <p:nvPicPr>
          <p:cNvPr id="5" name="Picture 4">
            <a:extLst>
              <a:ext uri="{FF2B5EF4-FFF2-40B4-BE49-F238E27FC236}">
                <a16:creationId xmlns:a16="http://schemas.microsoft.com/office/drawing/2014/main" id="{B5028BEF-1AA0-4F66-9E12-154912C4C1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314456" y="3600056"/>
            <a:ext cx="2513552" cy="1885164"/>
          </a:xfrm>
          <a:prstGeom prst="rect">
            <a:avLst/>
          </a:prstGeom>
        </p:spPr>
      </p:pic>
      <p:pic>
        <p:nvPicPr>
          <p:cNvPr id="7" name="Picture 6">
            <a:extLst>
              <a:ext uri="{FF2B5EF4-FFF2-40B4-BE49-F238E27FC236}">
                <a16:creationId xmlns:a16="http://schemas.microsoft.com/office/drawing/2014/main" id="{80E8917C-5A73-440F-B022-852361BEDC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2594667" y="3739372"/>
            <a:ext cx="2354334" cy="1765751"/>
          </a:xfrm>
          <a:prstGeom prst="rect">
            <a:avLst/>
          </a:prstGeom>
        </p:spPr>
      </p:pic>
      <p:pic>
        <p:nvPicPr>
          <p:cNvPr id="9" name="Picture 8">
            <a:extLst>
              <a:ext uri="{FF2B5EF4-FFF2-40B4-BE49-F238E27FC236}">
                <a16:creationId xmlns:a16="http://schemas.microsoft.com/office/drawing/2014/main" id="{3789459E-FFD4-41D0-BC0D-D22AC2CB447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29854" y="3445079"/>
            <a:ext cx="1701131" cy="2353088"/>
          </a:xfrm>
          <a:prstGeom prst="rect">
            <a:avLst/>
          </a:prstGeom>
        </p:spPr>
      </p:pic>
      <p:pic>
        <p:nvPicPr>
          <p:cNvPr id="11" name="Picture 10">
            <a:extLst>
              <a:ext uri="{FF2B5EF4-FFF2-40B4-BE49-F238E27FC236}">
                <a16:creationId xmlns:a16="http://schemas.microsoft.com/office/drawing/2014/main" id="{61F74079-1D6E-478A-A350-ADFCCD5C2A7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106128" y="3445079"/>
            <a:ext cx="1701131" cy="2359087"/>
          </a:xfrm>
          <a:prstGeom prst="rect">
            <a:avLst/>
          </a:prstGeom>
        </p:spPr>
      </p:pic>
    </p:spTree>
    <p:extLst>
      <p:ext uri="{BB962C8B-B14F-4D97-AF65-F5344CB8AC3E}">
        <p14:creationId xmlns:p14="http://schemas.microsoft.com/office/powerpoint/2010/main" val="324128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60AEC-5EE0-4CC3-8243-53A8294284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7140" y="898610"/>
            <a:ext cx="7543800" cy="5060780"/>
          </a:xfrm>
          <a:prstGeom prst="rect">
            <a:avLst/>
          </a:prstGeom>
        </p:spPr>
      </p:pic>
      <p:sp>
        <p:nvSpPr>
          <p:cNvPr id="5" name="Rectangle 4">
            <a:extLst>
              <a:ext uri="{FF2B5EF4-FFF2-40B4-BE49-F238E27FC236}">
                <a16:creationId xmlns:a16="http://schemas.microsoft.com/office/drawing/2014/main" id="{F9A06C1B-ED84-4543-89B5-D65C3F796DCD}"/>
              </a:ext>
            </a:extLst>
          </p:cNvPr>
          <p:cNvSpPr/>
          <p:nvPr/>
        </p:nvSpPr>
        <p:spPr>
          <a:xfrm>
            <a:off x="2143455" y="1002280"/>
            <a:ext cx="2197051"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a:t>2018-04 </a:t>
            </a:r>
            <a:r>
              <a:rPr lang="en-US" b="1" dirty="0">
                <a:sym typeface="Wingdings" panose="05000000000000000000" pitchFamily="2" charset="2"/>
              </a:rPr>
              <a:t> 2021-10</a:t>
            </a:r>
          </a:p>
        </p:txBody>
      </p:sp>
      <p:sp>
        <p:nvSpPr>
          <p:cNvPr id="2" name="Title 1">
            <a:extLst>
              <a:ext uri="{FF2B5EF4-FFF2-40B4-BE49-F238E27FC236}">
                <a16:creationId xmlns:a16="http://schemas.microsoft.com/office/drawing/2014/main" id="{5F20D2FA-A480-0C30-14FE-F16FE250F7F0}"/>
              </a:ext>
            </a:extLst>
          </p:cNvPr>
          <p:cNvSpPr txBox="1">
            <a:spLocks/>
          </p:cNvSpPr>
          <p:nvPr/>
        </p:nvSpPr>
        <p:spPr>
          <a:xfrm>
            <a:off x="457200" y="237652"/>
            <a:ext cx="8229600" cy="502088"/>
          </a:xfrm>
          <a:prstGeom prst="rect">
            <a:avLst/>
          </a:prstGeom>
        </p:spPr>
        <p:txBody>
          <a:bodyPr>
            <a:noAutofit/>
          </a:bodyPr>
          <a:lstStyle>
            <a:lvl1pPr algn="l" defTabSz="457200" rtl="0" eaLnBrk="1" latinLnBrk="0" hangingPunct="1">
              <a:spcBef>
                <a:spcPct val="0"/>
              </a:spcBef>
              <a:buNone/>
              <a:defRPr sz="3400" b="1" kern="1200" cap="small">
                <a:solidFill>
                  <a:schemeClr val="accent1">
                    <a:lumMod val="75000"/>
                  </a:schemeClr>
                </a:solidFill>
                <a:latin typeface="+mj-lt"/>
                <a:ea typeface="+mj-ea"/>
                <a:cs typeface="+mj-cs"/>
              </a:defRPr>
            </a:lvl1pPr>
          </a:lstStyle>
          <a:p>
            <a:r>
              <a:rPr lang="en-US" sz="3600"/>
              <a:t>Change Detection</a:t>
            </a:r>
            <a:endParaRPr lang="en-US" sz="3600" dirty="0"/>
          </a:p>
        </p:txBody>
      </p:sp>
    </p:spTree>
    <p:extLst>
      <p:ext uri="{BB962C8B-B14F-4D97-AF65-F5344CB8AC3E}">
        <p14:creationId xmlns:p14="http://schemas.microsoft.com/office/powerpoint/2010/main" val="563341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on a square with a pole&#10;&#10;Description automatically generated">
            <a:extLst>
              <a:ext uri="{FF2B5EF4-FFF2-40B4-BE49-F238E27FC236}">
                <a16:creationId xmlns:a16="http://schemas.microsoft.com/office/drawing/2014/main" id="{8046D2EC-7971-B15E-B5E2-57B125E64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11135" y="2779822"/>
            <a:ext cx="1900825" cy="2605904"/>
          </a:xfrm>
          <a:prstGeom prst="rect">
            <a:avLst/>
          </a:prstGeom>
        </p:spPr>
      </p:pic>
      <p:pic>
        <p:nvPicPr>
          <p:cNvPr id="5" name="Picture 4" descr="A person and person standing in a field&#10;&#10;Description automatically generated">
            <a:extLst>
              <a:ext uri="{FF2B5EF4-FFF2-40B4-BE49-F238E27FC236}">
                <a16:creationId xmlns:a16="http://schemas.microsoft.com/office/drawing/2014/main" id="{40F8EA57-55E6-FEB7-D318-57FA49843E6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7281" y="3120763"/>
            <a:ext cx="2991585" cy="1924022"/>
          </a:xfrm>
          <a:prstGeom prst="rect">
            <a:avLst/>
          </a:prstGeom>
        </p:spPr>
      </p:pic>
      <p:sp>
        <p:nvSpPr>
          <p:cNvPr id="6" name="Title 5">
            <a:extLst>
              <a:ext uri="{FF2B5EF4-FFF2-40B4-BE49-F238E27FC236}">
                <a16:creationId xmlns:a16="http://schemas.microsoft.com/office/drawing/2014/main" id="{EFD25C41-FE63-97CF-5249-F891179EA802}"/>
              </a:ext>
            </a:extLst>
          </p:cNvPr>
          <p:cNvSpPr>
            <a:spLocks noGrp="1"/>
          </p:cNvSpPr>
          <p:nvPr>
            <p:ph type="title"/>
          </p:nvPr>
        </p:nvSpPr>
        <p:spPr/>
        <p:txBody>
          <a:bodyPr>
            <a:noAutofit/>
          </a:bodyPr>
          <a:lstStyle/>
          <a:p>
            <a:r>
              <a:rPr lang="en-US" sz="3600" dirty="0"/>
              <a:t>Georeferencing other projects</a:t>
            </a:r>
          </a:p>
        </p:txBody>
      </p:sp>
      <p:sp>
        <p:nvSpPr>
          <p:cNvPr id="7" name="Content Placeholder 6">
            <a:extLst>
              <a:ext uri="{FF2B5EF4-FFF2-40B4-BE49-F238E27FC236}">
                <a16:creationId xmlns:a16="http://schemas.microsoft.com/office/drawing/2014/main" id="{E38C096C-69C3-2AB9-83B5-51DF5D4A401E}"/>
              </a:ext>
            </a:extLst>
          </p:cNvPr>
          <p:cNvSpPr>
            <a:spLocks noGrp="1"/>
          </p:cNvSpPr>
          <p:nvPr>
            <p:ph idx="1"/>
          </p:nvPr>
        </p:nvSpPr>
        <p:spPr/>
        <p:txBody>
          <a:bodyPr>
            <a:normAutofit/>
          </a:bodyPr>
          <a:lstStyle/>
          <a:p>
            <a:r>
              <a:rPr lang="en-US" dirty="0"/>
              <a:t>Drone or pole-based photogrammetry survey to define topography</a:t>
            </a:r>
          </a:p>
          <a:p>
            <a:endParaRPr lang="en-US" dirty="0"/>
          </a:p>
          <a:p>
            <a:endParaRPr lang="en-US" dirty="0"/>
          </a:p>
        </p:txBody>
      </p:sp>
      <p:pic>
        <p:nvPicPr>
          <p:cNvPr id="8" name="Picture 7">
            <a:extLst>
              <a:ext uri="{FF2B5EF4-FFF2-40B4-BE49-F238E27FC236}">
                <a16:creationId xmlns:a16="http://schemas.microsoft.com/office/drawing/2014/main" id="{4EFF9CAA-EC4F-D8AA-3513-4BC0598898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92385" y="2405603"/>
            <a:ext cx="4324354" cy="3549192"/>
          </a:xfrm>
          <a:prstGeom prst="rect">
            <a:avLst/>
          </a:prstGeom>
        </p:spPr>
      </p:pic>
    </p:spTree>
    <p:extLst>
      <p:ext uri="{BB962C8B-B14F-4D97-AF65-F5344CB8AC3E}">
        <p14:creationId xmlns:p14="http://schemas.microsoft.com/office/powerpoint/2010/main" val="268405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25C41-FE63-97CF-5249-F891179EA802}"/>
              </a:ext>
            </a:extLst>
          </p:cNvPr>
          <p:cNvSpPr>
            <a:spLocks noGrp="1"/>
          </p:cNvSpPr>
          <p:nvPr>
            <p:ph type="title"/>
          </p:nvPr>
        </p:nvSpPr>
        <p:spPr/>
        <p:txBody>
          <a:bodyPr>
            <a:noAutofit/>
          </a:bodyPr>
          <a:lstStyle/>
          <a:p>
            <a:r>
              <a:rPr lang="en-US" sz="3600" dirty="0"/>
              <a:t>Georeferencing other projects</a:t>
            </a:r>
          </a:p>
        </p:txBody>
      </p:sp>
      <p:pic>
        <p:nvPicPr>
          <p:cNvPr id="6146" name="Picture 2" descr="Figure 1">
            <a:extLst>
              <a:ext uri="{FF2B5EF4-FFF2-40B4-BE49-F238E27FC236}">
                <a16:creationId xmlns:a16="http://schemas.microsoft.com/office/drawing/2014/main" id="{0C226AA1-C360-4D8C-2826-10C73769A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7269" y="2616667"/>
            <a:ext cx="4661555" cy="206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571E1970-40CB-7642-2C44-61F1663A67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8605" y="2095831"/>
            <a:ext cx="3726982" cy="279523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6">
            <a:extLst>
              <a:ext uri="{FF2B5EF4-FFF2-40B4-BE49-F238E27FC236}">
                <a16:creationId xmlns:a16="http://schemas.microsoft.com/office/drawing/2014/main" id="{A548F265-BBAF-0338-21A3-D3AC02CF6D4D}"/>
              </a:ext>
            </a:extLst>
          </p:cNvPr>
          <p:cNvSpPr txBox="1">
            <a:spLocks/>
          </p:cNvSpPr>
          <p:nvPr/>
        </p:nvSpPr>
        <p:spPr>
          <a:xfrm>
            <a:off x="308605" y="1474715"/>
            <a:ext cx="3600424" cy="41152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Other surveys – ex. GPR</a:t>
            </a:r>
          </a:p>
        </p:txBody>
      </p:sp>
      <p:sp>
        <p:nvSpPr>
          <p:cNvPr id="3" name="Content Placeholder 6">
            <a:extLst>
              <a:ext uri="{FF2B5EF4-FFF2-40B4-BE49-F238E27FC236}">
                <a16:creationId xmlns:a16="http://schemas.microsoft.com/office/drawing/2014/main" id="{9639FEB8-C904-4E32-DE19-9A4B30A4DA35}"/>
              </a:ext>
            </a:extLst>
          </p:cNvPr>
          <p:cNvSpPr txBox="1">
            <a:spLocks/>
          </p:cNvSpPr>
          <p:nvPr/>
        </p:nvSpPr>
        <p:spPr>
          <a:xfrm>
            <a:off x="4407973" y="2095831"/>
            <a:ext cx="3600424" cy="41152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Nodal array deployments</a:t>
            </a:r>
          </a:p>
        </p:txBody>
      </p:sp>
    </p:spTree>
    <p:extLst>
      <p:ext uri="{BB962C8B-B14F-4D97-AF65-F5344CB8AC3E}">
        <p14:creationId xmlns:p14="http://schemas.microsoft.com/office/powerpoint/2010/main" val="243258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dirty="0"/>
              <a:t>Sources of error</a:t>
            </a:r>
          </a:p>
        </p:txBody>
      </p:sp>
      <p:sp>
        <p:nvSpPr>
          <p:cNvPr id="115715"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0777" indent="-37473588"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189" eaLnBrk="0" fontAlgn="base" hangingPunct="0">
              <a:spcBef>
                <a:spcPct val="0"/>
              </a:spcBef>
              <a:spcAft>
                <a:spcPct val="0"/>
              </a:spcAft>
              <a:defRPr sz="2400">
                <a:solidFill>
                  <a:schemeClr val="tx1"/>
                </a:solidFill>
                <a:latin typeface="Arial" pitchFamily="34" charset="0"/>
                <a:ea typeface="MS PGothic" pitchFamily="34" charset="-128"/>
              </a:defRPr>
            </a:lvl6pPr>
            <a:lvl7pPr marL="914377" eaLnBrk="0" fontAlgn="base" hangingPunct="0">
              <a:spcBef>
                <a:spcPct val="0"/>
              </a:spcBef>
              <a:spcAft>
                <a:spcPct val="0"/>
              </a:spcAft>
              <a:defRPr sz="2400">
                <a:solidFill>
                  <a:schemeClr val="tx1"/>
                </a:solidFill>
                <a:latin typeface="Arial" pitchFamily="34" charset="0"/>
                <a:ea typeface="MS PGothic" pitchFamily="34" charset="-128"/>
              </a:defRPr>
            </a:lvl7pPr>
            <a:lvl8pPr marL="1371566" eaLnBrk="0" fontAlgn="base" hangingPunct="0">
              <a:spcBef>
                <a:spcPct val="0"/>
              </a:spcBef>
              <a:spcAft>
                <a:spcPct val="0"/>
              </a:spcAft>
              <a:defRPr sz="2400">
                <a:solidFill>
                  <a:schemeClr val="tx1"/>
                </a:solidFill>
                <a:latin typeface="Arial" pitchFamily="34" charset="0"/>
                <a:ea typeface="MS PGothic" pitchFamily="34" charset="-128"/>
              </a:defRPr>
            </a:lvl8pPr>
            <a:lvl9pPr marL="1828754"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902C985E-DABA-4720-9B2B-2D3F53DF9B63}" type="slidenum">
              <a:rPr lang="en-US" sz="900">
                <a:solidFill>
                  <a:srgbClr val="898989"/>
                </a:solidFill>
              </a:rPr>
              <a:pPr eaLnBrk="1" hangingPunct="1"/>
              <a:t>17</a:t>
            </a:fld>
            <a:endParaRPr lang="en-US" sz="900">
              <a:solidFill>
                <a:srgbClr val="898989"/>
              </a:solidFill>
            </a:endParaRPr>
          </a:p>
        </p:txBody>
      </p:sp>
      <p:sp>
        <p:nvSpPr>
          <p:cNvPr id="115716" name="Rectangle 3"/>
          <p:cNvSpPr>
            <a:spLocks noGrp="1" noChangeArrowheads="1"/>
          </p:cNvSpPr>
          <p:nvPr>
            <p:ph type="body" idx="4294967295"/>
          </p:nvPr>
        </p:nvSpPr>
        <p:spPr>
          <a:xfrm>
            <a:off x="457200" y="1059366"/>
            <a:ext cx="8357081" cy="5474785"/>
          </a:xfrm>
        </p:spPr>
        <p:txBody>
          <a:bodyPr/>
          <a:lstStyle/>
          <a:p>
            <a:pPr eaLnBrk="1" hangingPunct="1">
              <a:buFontTx/>
              <a:buNone/>
            </a:pPr>
            <a:r>
              <a:rPr lang="en-US" sz="2800" u="sng" dirty="0">
                <a:latin typeface="Calibri" pitchFamily="34" charset="0"/>
              </a:rPr>
              <a:t>Some GNSS Error Sources</a:t>
            </a:r>
          </a:p>
          <a:p>
            <a:pPr eaLnBrk="1" hangingPunct="1">
              <a:lnSpc>
                <a:spcPct val="85000"/>
              </a:lnSpc>
              <a:spcBef>
                <a:spcPct val="30000"/>
              </a:spcBef>
            </a:pPr>
            <a:r>
              <a:rPr lang="en-US" sz="2800" dirty="0">
                <a:latin typeface="Calibri" pitchFamily="34" charset="0"/>
              </a:rPr>
              <a:t>Satellite orbit irregularities</a:t>
            </a:r>
          </a:p>
          <a:p>
            <a:pPr eaLnBrk="1" hangingPunct="1">
              <a:lnSpc>
                <a:spcPct val="85000"/>
              </a:lnSpc>
              <a:spcBef>
                <a:spcPct val="30000"/>
              </a:spcBef>
            </a:pPr>
            <a:r>
              <a:rPr lang="en-US" sz="2800" dirty="0">
                <a:latin typeface="Calibri" pitchFamily="34" charset="0"/>
              </a:rPr>
              <a:t>Satellite and receiver clock errors </a:t>
            </a:r>
          </a:p>
          <a:p>
            <a:pPr eaLnBrk="1" hangingPunct="1">
              <a:lnSpc>
                <a:spcPct val="85000"/>
              </a:lnSpc>
              <a:spcBef>
                <a:spcPct val="30000"/>
              </a:spcBef>
            </a:pPr>
            <a:r>
              <a:rPr lang="en-US" sz="2800" b="1" dirty="0">
                <a:latin typeface="Calibri" pitchFamily="34" charset="0"/>
              </a:rPr>
              <a:t>Atmospheric delays</a:t>
            </a:r>
            <a:r>
              <a:rPr lang="en-US" sz="2800" dirty="0">
                <a:latin typeface="Calibri" pitchFamily="34" charset="0"/>
              </a:rPr>
              <a:t> – speed of light is affected by water content and other variables in the atmosphere</a:t>
            </a:r>
            <a:endParaRPr lang="en-US" sz="2800" b="1" dirty="0">
              <a:latin typeface="Calibri" pitchFamily="34" charset="0"/>
            </a:endParaRPr>
          </a:p>
          <a:p>
            <a:pPr eaLnBrk="1" hangingPunct="1">
              <a:lnSpc>
                <a:spcPct val="85000"/>
              </a:lnSpc>
              <a:spcBef>
                <a:spcPct val="30000"/>
              </a:spcBef>
            </a:pPr>
            <a:r>
              <a:rPr lang="en-US" sz="2800" b="1" dirty="0">
                <a:latin typeface="Calibri" pitchFamily="34" charset="0"/>
              </a:rPr>
              <a:t>Multi-path </a:t>
            </a:r>
            <a:r>
              <a:rPr lang="en-US" sz="2800" dirty="0">
                <a:latin typeface="Calibri" pitchFamily="34" charset="0"/>
              </a:rPr>
              <a:t>– GPS signals can bounce off the ground and then enter the antenna, rather than only entering from above</a:t>
            </a:r>
          </a:p>
          <a:p>
            <a:pPr eaLnBrk="1" hangingPunct="1">
              <a:lnSpc>
                <a:spcPct val="85000"/>
              </a:lnSpc>
              <a:spcBef>
                <a:spcPct val="30000"/>
              </a:spcBef>
            </a:pPr>
            <a:r>
              <a:rPr lang="en-US" sz="2800" b="1" dirty="0">
                <a:latin typeface="Calibri" pitchFamily="34" charset="0"/>
              </a:rPr>
              <a:t>Human error</a:t>
            </a:r>
            <a:r>
              <a:rPr lang="en-US" sz="2800" dirty="0">
                <a:latin typeface="Calibri" pitchFamily="34" charset="0"/>
              </a:rPr>
              <a:t> – Incorrect base or rover antenna heights, errors in post-processing, datum and projection errors.</a:t>
            </a:r>
            <a:endParaRPr lang="en-US" sz="2800" b="1" dirty="0">
              <a:latin typeface="Calibri" pitchFamily="34" charset="0"/>
            </a:endParaRPr>
          </a:p>
        </p:txBody>
      </p:sp>
    </p:spTree>
    <p:extLst>
      <p:ext uri="{BB962C8B-B14F-4D97-AF65-F5344CB8AC3E}">
        <p14:creationId xmlns:p14="http://schemas.microsoft.com/office/powerpoint/2010/main" val="2843225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diagram of a system&#10;&#10;Description automatically generated">
            <a:extLst>
              <a:ext uri="{FF2B5EF4-FFF2-40B4-BE49-F238E27FC236}">
                <a16:creationId xmlns:a16="http://schemas.microsoft.com/office/drawing/2014/main" id="{B9E7163D-2926-9C0A-54A6-F5B1DA1BAF4A}"/>
              </a:ext>
            </a:extLst>
          </p:cNvPr>
          <p:cNvPicPr>
            <a:picLocks noChangeAspect="1"/>
          </p:cNvPicPr>
          <p:nvPr/>
        </p:nvPicPr>
        <p:blipFill>
          <a:blip r:embed="rId2"/>
          <a:stretch>
            <a:fillRect/>
          </a:stretch>
        </p:blipFill>
        <p:spPr>
          <a:xfrm>
            <a:off x="0" y="0"/>
            <a:ext cx="8882026" cy="6858000"/>
          </a:xfrm>
          <a:prstGeom prst="rect">
            <a:avLst/>
          </a:prstGeom>
        </p:spPr>
      </p:pic>
    </p:spTree>
    <p:extLst>
      <p:ext uri="{BB962C8B-B14F-4D97-AF65-F5344CB8AC3E}">
        <p14:creationId xmlns:p14="http://schemas.microsoft.com/office/powerpoint/2010/main" val="1087732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Motivations</a:t>
            </a:r>
          </a:p>
        </p:txBody>
      </p:sp>
      <p:sp>
        <p:nvSpPr>
          <p:cNvPr id="4" name="Content Placeholder 3">
            <a:extLst>
              <a:ext uri="{FF2B5EF4-FFF2-40B4-BE49-F238E27FC236}">
                <a16:creationId xmlns:a16="http://schemas.microsoft.com/office/drawing/2014/main" id="{7488DE79-D2B1-A2D3-B6C4-E83AC3ABE170}"/>
              </a:ext>
            </a:extLst>
          </p:cNvPr>
          <p:cNvSpPr>
            <a:spLocks noGrp="1"/>
          </p:cNvSpPr>
          <p:nvPr>
            <p:ph idx="1"/>
          </p:nvPr>
        </p:nvSpPr>
        <p:spPr/>
        <p:txBody>
          <a:bodyPr/>
          <a:lstStyle/>
          <a:p>
            <a:endParaRPr lang="en-US" dirty="0"/>
          </a:p>
        </p:txBody>
      </p:sp>
      <p:sp>
        <p:nvSpPr>
          <p:cNvPr id="3" name="Rectangle 5"/>
          <p:cNvSpPr>
            <a:spLocks noChangeArrowheads="1"/>
          </p:cNvSpPr>
          <p:nvPr/>
        </p:nvSpPr>
        <p:spPr bwMode="auto">
          <a:xfrm>
            <a:off x="613317" y="1438276"/>
            <a:ext cx="8017727" cy="524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891" indent="-342891">
              <a:spcBef>
                <a:spcPct val="20000"/>
              </a:spcBef>
              <a:buFontTx/>
              <a:buChar char="•"/>
            </a:pPr>
            <a:r>
              <a:rPr lang="en-US" sz="2600" dirty="0"/>
              <a:t>Briefly describe:</a:t>
            </a:r>
          </a:p>
          <a:p>
            <a:pPr marL="800080" lvl="1" indent="-342891">
              <a:spcBef>
                <a:spcPct val="20000"/>
              </a:spcBef>
              <a:buFontTx/>
              <a:buChar char="•"/>
            </a:pPr>
            <a:r>
              <a:rPr lang="en-US" sz="2600" dirty="0"/>
              <a:t>The components of a kinematic system</a:t>
            </a:r>
          </a:p>
          <a:p>
            <a:pPr marL="800080" lvl="1" indent="-342891">
              <a:spcBef>
                <a:spcPct val="20000"/>
              </a:spcBef>
              <a:buFontTx/>
              <a:buChar char="•"/>
            </a:pPr>
            <a:r>
              <a:rPr lang="en-US" sz="2600" dirty="0"/>
              <a:t>The concepts behind kinematic GNSS systems</a:t>
            </a:r>
          </a:p>
          <a:p>
            <a:pPr marL="800080" lvl="1" indent="-342891">
              <a:spcBef>
                <a:spcPct val="20000"/>
              </a:spcBef>
              <a:buFontTx/>
              <a:buChar char="•"/>
            </a:pPr>
            <a:r>
              <a:rPr lang="en-US" sz="2600" dirty="0"/>
              <a:t>The survey design of a kinematic system</a:t>
            </a:r>
          </a:p>
          <a:p>
            <a:pPr marL="800080" lvl="1" indent="-342891">
              <a:spcBef>
                <a:spcPct val="20000"/>
              </a:spcBef>
              <a:buFontTx/>
              <a:buChar char="•"/>
            </a:pPr>
            <a:r>
              <a:rPr lang="en-US" sz="2600" dirty="0"/>
              <a:t>The data collection/post-processing workflow</a:t>
            </a:r>
          </a:p>
          <a:p>
            <a:pPr marL="800080" lvl="1" indent="-342891">
              <a:spcBef>
                <a:spcPct val="20000"/>
              </a:spcBef>
              <a:buFontTx/>
              <a:buChar char="•"/>
            </a:pPr>
            <a:endParaRPr lang="en-US" sz="2600" dirty="0"/>
          </a:p>
          <a:p>
            <a:pPr marL="342891" indent="-342891">
              <a:spcBef>
                <a:spcPct val="20000"/>
              </a:spcBef>
              <a:buFontTx/>
              <a:buChar char="•"/>
            </a:pPr>
            <a:r>
              <a:rPr lang="en-US" sz="2600" dirty="0"/>
              <a:t>2.1: Measuring Topography with Kinematic GNSS</a:t>
            </a:r>
          </a:p>
          <a:p>
            <a:pPr marL="342891" indent="-342891">
              <a:spcBef>
                <a:spcPct val="20000"/>
              </a:spcBef>
              <a:buFontTx/>
              <a:buChar char="•"/>
            </a:pPr>
            <a:r>
              <a:rPr lang="en-US" sz="2600" dirty="0"/>
              <a:t>2.2: Change Detection with Kinematic GNSS</a:t>
            </a:r>
          </a:p>
          <a:p>
            <a:pPr marL="342891" indent="-342891">
              <a:spcBef>
                <a:spcPct val="20000"/>
              </a:spcBef>
              <a:buFontTx/>
              <a:buChar char="•"/>
            </a:pPr>
            <a:endParaRPr lang="en-US" sz="2600" dirty="0"/>
          </a:p>
          <a:p>
            <a:pPr marL="342891" indent="-342891">
              <a:spcBef>
                <a:spcPct val="20000"/>
              </a:spcBef>
              <a:buFontTx/>
              <a:buChar char="•"/>
            </a:pPr>
            <a:endParaRPr lang="en-US" sz="2600" dirty="0"/>
          </a:p>
        </p:txBody>
      </p:sp>
    </p:spTree>
    <p:extLst>
      <p:ext uri="{BB962C8B-B14F-4D97-AF65-F5344CB8AC3E}">
        <p14:creationId xmlns:p14="http://schemas.microsoft.com/office/powerpoint/2010/main" val="255179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F1667C-108A-CF6F-C8C1-F698C13BAB79}"/>
              </a:ext>
            </a:extLst>
          </p:cNvPr>
          <p:cNvPicPr>
            <a:picLocks noChangeAspect="1"/>
          </p:cNvPicPr>
          <p:nvPr/>
        </p:nvPicPr>
        <p:blipFill>
          <a:blip r:embed="rId3"/>
          <a:stretch>
            <a:fillRect/>
          </a:stretch>
        </p:blipFill>
        <p:spPr>
          <a:xfrm>
            <a:off x="153365" y="224946"/>
            <a:ext cx="7772400" cy="1986577"/>
          </a:xfrm>
          <a:prstGeom prst="rect">
            <a:avLst/>
          </a:prstGeom>
        </p:spPr>
      </p:pic>
      <p:pic>
        <p:nvPicPr>
          <p:cNvPr id="5" name="Picture 4">
            <a:extLst>
              <a:ext uri="{FF2B5EF4-FFF2-40B4-BE49-F238E27FC236}">
                <a16:creationId xmlns:a16="http://schemas.microsoft.com/office/drawing/2014/main" id="{53D88AC7-5BE7-1CEB-9ACF-906D44D6E971}"/>
              </a:ext>
            </a:extLst>
          </p:cNvPr>
          <p:cNvPicPr>
            <a:picLocks noChangeAspect="1"/>
          </p:cNvPicPr>
          <p:nvPr/>
        </p:nvPicPr>
        <p:blipFill rotWithShape="1">
          <a:blip r:embed="rId4"/>
          <a:srcRect r="18985"/>
          <a:stretch/>
        </p:blipFill>
        <p:spPr>
          <a:xfrm>
            <a:off x="280686" y="2340027"/>
            <a:ext cx="5194139" cy="3319994"/>
          </a:xfrm>
          <a:prstGeom prst="rect">
            <a:avLst/>
          </a:prstGeom>
        </p:spPr>
      </p:pic>
      <p:sp>
        <p:nvSpPr>
          <p:cNvPr id="6" name="Rectangle 5">
            <a:extLst>
              <a:ext uri="{FF2B5EF4-FFF2-40B4-BE49-F238E27FC236}">
                <a16:creationId xmlns:a16="http://schemas.microsoft.com/office/drawing/2014/main" id="{7170B108-377F-1044-44E4-E628EA031F0D}"/>
              </a:ext>
            </a:extLst>
          </p:cNvPr>
          <p:cNvSpPr/>
          <p:nvPr/>
        </p:nvSpPr>
        <p:spPr>
          <a:xfrm>
            <a:off x="153366" y="2340027"/>
            <a:ext cx="5321460" cy="16995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8B2CC2E-A2B3-C742-D045-AFC138ECD1C6}"/>
              </a:ext>
            </a:extLst>
          </p:cNvPr>
          <p:cNvSpPr/>
          <p:nvPr/>
        </p:nvSpPr>
        <p:spPr>
          <a:xfrm>
            <a:off x="153366" y="5092861"/>
            <a:ext cx="5321460" cy="5671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1637C7-F06B-8B1C-46D4-0757EE77B477}"/>
              </a:ext>
            </a:extLst>
          </p:cNvPr>
          <p:cNvSpPr txBox="1"/>
          <p:nvPr/>
        </p:nvSpPr>
        <p:spPr>
          <a:xfrm>
            <a:off x="5602144" y="2340027"/>
            <a:ext cx="3388489" cy="3647152"/>
          </a:xfrm>
          <a:prstGeom prst="rect">
            <a:avLst/>
          </a:prstGeom>
          <a:solidFill>
            <a:schemeClr val="bg1"/>
          </a:solidFill>
          <a:effectLst>
            <a:outerShdw blurRad="165100" dist="38100" dir="2700000" algn="tl" rotWithShape="0">
              <a:prstClr val="black">
                <a:alpha val="40000"/>
              </a:prstClr>
            </a:outerShdw>
          </a:effectLst>
        </p:spPr>
        <p:txBody>
          <a:bodyPr wrap="square" rtlCol="0">
            <a:spAutoFit/>
          </a:bodyPr>
          <a:lstStyle/>
          <a:p>
            <a:pPr algn="l">
              <a:spcAft>
                <a:spcPts val="600"/>
              </a:spcAft>
            </a:pPr>
            <a:r>
              <a:rPr lang="en-US" b="1" i="0" dirty="0">
                <a:solidFill>
                  <a:srgbClr val="0A1114"/>
                </a:solidFill>
                <a:effectLst/>
                <a:latin typeface="Source Sans Pro" panose="020B0503030403020204" pitchFamily="34" charset="0"/>
              </a:rPr>
              <a:t>Module Goals</a:t>
            </a:r>
            <a:endParaRPr lang="en-US" dirty="0">
              <a:solidFill>
                <a:srgbClr val="0A1114"/>
              </a:solidFill>
              <a:latin typeface="Source Sans Pro" panose="020B0503030403020204" pitchFamily="34" charset="0"/>
            </a:endParaRPr>
          </a:p>
          <a:p>
            <a:pPr marL="342900" indent="-342900" algn="l">
              <a:spcAft>
                <a:spcPts val="600"/>
              </a:spcAft>
              <a:buFont typeface="+mj-lt"/>
              <a:buAutoNum type="arabicPeriod"/>
            </a:pPr>
            <a:r>
              <a:rPr lang="en-US" b="1" i="0" dirty="0">
                <a:solidFill>
                  <a:srgbClr val="0A1114"/>
                </a:solidFill>
                <a:effectLst/>
                <a:latin typeface="Source Sans Pro" panose="020B0503030403020204" pitchFamily="34" charset="0"/>
              </a:rPr>
              <a:t>Design</a:t>
            </a:r>
            <a:r>
              <a:rPr lang="en-US" b="0" i="0" dirty="0">
                <a:solidFill>
                  <a:srgbClr val="0A1114"/>
                </a:solidFill>
                <a:effectLst/>
                <a:latin typeface="Source Sans Pro" panose="020B0503030403020204" pitchFamily="34" charset="0"/>
              </a:rPr>
              <a:t> and </a:t>
            </a:r>
            <a:r>
              <a:rPr lang="en-US" b="1" i="0" dirty="0">
                <a:solidFill>
                  <a:srgbClr val="0A1114"/>
                </a:solidFill>
                <a:effectLst/>
                <a:latin typeface="Source Sans Pro" panose="020B0503030403020204" pitchFamily="34" charset="0"/>
              </a:rPr>
              <a:t>conduct</a:t>
            </a:r>
            <a:r>
              <a:rPr lang="en-US" b="0" i="0" dirty="0">
                <a:solidFill>
                  <a:srgbClr val="0A1114"/>
                </a:solidFill>
                <a:effectLst/>
                <a:latin typeface="Source Sans Pro" panose="020B0503030403020204" pitchFamily="34" charset="0"/>
              </a:rPr>
              <a:t> static and/or kinematic GPS/GNSS surveys to </a:t>
            </a:r>
            <a:r>
              <a:rPr lang="en-US" b="1" i="0" dirty="0">
                <a:solidFill>
                  <a:srgbClr val="0A1114"/>
                </a:solidFill>
                <a:effectLst/>
                <a:latin typeface="Source Sans Pro" panose="020B0503030403020204" pitchFamily="34" charset="0"/>
              </a:rPr>
              <a:t>address</a:t>
            </a:r>
            <a:r>
              <a:rPr lang="en-US" b="0" i="0" dirty="0">
                <a:solidFill>
                  <a:srgbClr val="0A1114"/>
                </a:solidFill>
                <a:effectLst/>
                <a:latin typeface="Source Sans Pro" panose="020B0503030403020204" pitchFamily="34" charset="0"/>
              </a:rPr>
              <a:t> a geologic research question.</a:t>
            </a:r>
          </a:p>
          <a:p>
            <a:pPr marL="342900" indent="-342900" algn="l">
              <a:spcAft>
                <a:spcPts val="600"/>
              </a:spcAft>
              <a:buFont typeface="+mj-lt"/>
              <a:buAutoNum type="arabicPeriod"/>
            </a:pPr>
            <a:r>
              <a:rPr lang="en-US" b="1" i="0" dirty="0">
                <a:solidFill>
                  <a:srgbClr val="0A1114"/>
                </a:solidFill>
                <a:effectLst/>
                <a:latin typeface="Source Sans Pro" panose="020B0503030403020204" pitchFamily="34" charset="0"/>
              </a:rPr>
              <a:t>Apply</a:t>
            </a:r>
            <a:r>
              <a:rPr lang="en-US" b="0" i="0" dirty="0">
                <a:solidFill>
                  <a:srgbClr val="0A1114"/>
                </a:solidFill>
                <a:effectLst/>
                <a:latin typeface="Source Sans Pro" panose="020B0503030403020204" pitchFamily="34" charset="0"/>
              </a:rPr>
              <a:t> the findings of GPS/GNSS surveys to issues important to society</a:t>
            </a:r>
          </a:p>
          <a:p>
            <a:pPr marL="342900" indent="-342900" algn="l">
              <a:spcAft>
                <a:spcPts val="600"/>
              </a:spcAft>
              <a:buFont typeface="+mj-lt"/>
              <a:buAutoNum type="arabicPeriod"/>
            </a:pPr>
            <a:r>
              <a:rPr lang="en-US" b="1" i="0" dirty="0">
                <a:solidFill>
                  <a:srgbClr val="0A1114"/>
                </a:solidFill>
                <a:effectLst/>
                <a:latin typeface="Source Sans Pro" panose="020B0503030403020204" pitchFamily="34" charset="0"/>
              </a:rPr>
              <a:t>Justify</a:t>
            </a:r>
            <a:r>
              <a:rPr lang="en-US" b="0" i="0" dirty="0">
                <a:solidFill>
                  <a:srgbClr val="0A1114"/>
                </a:solidFill>
                <a:effectLst/>
                <a:latin typeface="Source Sans Pro" panose="020B0503030403020204" pitchFamily="34" charset="0"/>
              </a:rPr>
              <a:t> why different high-precision positioning techniques are appropriate in different situations.</a:t>
            </a:r>
          </a:p>
        </p:txBody>
      </p:sp>
    </p:spTree>
    <p:extLst>
      <p:ext uri="{BB962C8B-B14F-4D97-AF65-F5344CB8AC3E}">
        <p14:creationId xmlns:p14="http://schemas.microsoft.com/office/powerpoint/2010/main" val="338373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components</a:t>
            </a:r>
          </a:p>
        </p:txBody>
      </p:sp>
      <p:pic>
        <p:nvPicPr>
          <p:cNvPr id="3" name="Picture 2"/>
          <p:cNvPicPr/>
          <p:nvPr/>
        </p:nvPicPr>
        <p:blipFill>
          <a:blip r:embed="rId2"/>
          <a:stretch>
            <a:fillRect/>
          </a:stretch>
        </p:blipFill>
        <p:spPr>
          <a:xfrm>
            <a:off x="851451" y="1073811"/>
            <a:ext cx="3176460" cy="4606835"/>
          </a:xfrm>
          <a:prstGeom prst="rect">
            <a:avLst/>
          </a:prstGeom>
        </p:spPr>
      </p:pic>
      <p:sp>
        <p:nvSpPr>
          <p:cNvPr id="4" name="TextBox 3"/>
          <p:cNvSpPr txBox="1"/>
          <p:nvPr/>
        </p:nvSpPr>
        <p:spPr>
          <a:xfrm>
            <a:off x="1265616" y="5785142"/>
            <a:ext cx="2762295" cy="369332"/>
          </a:xfrm>
          <a:prstGeom prst="rect">
            <a:avLst/>
          </a:prstGeom>
          <a:noFill/>
        </p:spPr>
        <p:txBody>
          <a:bodyPr wrap="none" rtlCol="0">
            <a:spAutoFit/>
          </a:bodyPr>
          <a:lstStyle/>
          <a:p>
            <a:r>
              <a:rPr lang="en-US" b="1" dirty="0"/>
              <a:t>Base Station and Radio</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1048"/>
          <a:stretch/>
        </p:blipFill>
        <p:spPr>
          <a:xfrm>
            <a:off x="6022285" y="1073811"/>
            <a:ext cx="1778337" cy="4606835"/>
          </a:xfrm>
          <a:prstGeom prst="rect">
            <a:avLst/>
          </a:prstGeom>
        </p:spPr>
      </p:pic>
      <p:sp>
        <p:nvSpPr>
          <p:cNvPr id="6" name="TextBox 5"/>
          <p:cNvSpPr txBox="1"/>
          <p:nvPr/>
        </p:nvSpPr>
        <p:spPr>
          <a:xfrm>
            <a:off x="5464437" y="5785142"/>
            <a:ext cx="3446200" cy="369332"/>
          </a:xfrm>
          <a:prstGeom prst="rect">
            <a:avLst/>
          </a:prstGeom>
          <a:noFill/>
        </p:spPr>
        <p:txBody>
          <a:bodyPr wrap="none" rtlCol="0">
            <a:spAutoFit/>
          </a:bodyPr>
          <a:lstStyle/>
          <a:p>
            <a:r>
              <a:rPr lang="en-US" b="1" dirty="0"/>
              <a:t>Rover Antennas and Receiver</a:t>
            </a:r>
          </a:p>
        </p:txBody>
      </p:sp>
      <p:sp>
        <p:nvSpPr>
          <p:cNvPr id="7" name="TextBox 6"/>
          <p:cNvSpPr txBox="1"/>
          <p:nvPr/>
        </p:nvSpPr>
        <p:spPr>
          <a:xfrm>
            <a:off x="6574452" y="1073813"/>
            <a:ext cx="1226170" cy="276999"/>
          </a:xfrm>
          <a:prstGeom prst="rect">
            <a:avLst/>
          </a:prstGeom>
          <a:noFill/>
        </p:spPr>
        <p:txBody>
          <a:bodyPr wrap="none" rtlCol="0">
            <a:spAutoFit/>
          </a:bodyPr>
          <a:lstStyle/>
          <a:p>
            <a:r>
              <a:rPr lang="en-US" sz="1200" dirty="0"/>
              <a:t>GNSS Antenna</a:t>
            </a:r>
          </a:p>
        </p:txBody>
      </p:sp>
      <p:sp>
        <p:nvSpPr>
          <p:cNvPr id="8" name="TextBox 7"/>
          <p:cNvSpPr txBox="1"/>
          <p:nvPr/>
        </p:nvSpPr>
        <p:spPr>
          <a:xfrm>
            <a:off x="5943905" y="1888063"/>
            <a:ext cx="755335" cy="461665"/>
          </a:xfrm>
          <a:prstGeom prst="rect">
            <a:avLst/>
          </a:prstGeom>
          <a:noFill/>
        </p:spPr>
        <p:txBody>
          <a:bodyPr wrap="none" rtlCol="0">
            <a:spAutoFit/>
          </a:bodyPr>
          <a:lstStyle/>
          <a:p>
            <a:r>
              <a:rPr lang="en-US" sz="1200" dirty="0"/>
              <a:t>Radio</a:t>
            </a:r>
          </a:p>
          <a:p>
            <a:r>
              <a:rPr lang="en-US" sz="1200" dirty="0"/>
              <a:t>Antenna</a:t>
            </a:r>
          </a:p>
        </p:txBody>
      </p:sp>
      <p:sp>
        <p:nvSpPr>
          <p:cNvPr id="9" name="TextBox 8"/>
          <p:cNvSpPr txBox="1"/>
          <p:nvPr/>
        </p:nvSpPr>
        <p:spPr>
          <a:xfrm>
            <a:off x="6715613" y="2875480"/>
            <a:ext cx="788999" cy="461665"/>
          </a:xfrm>
          <a:prstGeom prst="rect">
            <a:avLst/>
          </a:prstGeom>
          <a:noFill/>
        </p:spPr>
        <p:txBody>
          <a:bodyPr wrap="none" rtlCol="0">
            <a:spAutoFit/>
          </a:bodyPr>
          <a:lstStyle/>
          <a:p>
            <a:r>
              <a:rPr lang="en-US" sz="1200" dirty="0">
                <a:solidFill>
                  <a:schemeClr val="bg1"/>
                </a:solidFill>
              </a:rPr>
              <a:t>GNSS</a:t>
            </a:r>
          </a:p>
          <a:p>
            <a:r>
              <a:rPr lang="en-US" sz="1200" dirty="0">
                <a:solidFill>
                  <a:schemeClr val="bg1"/>
                </a:solidFill>
              </a:rPr>
              <a:t>Receiver</a:t>
            </a:r>
          </a:p>
        </p:txBody>
      </p:sp>
      <p:sp>
        <p:nvSpPr>
          <p:cNvPr id="10" name="TextBox 8">
            <a:extLst>
              <a:ext uri="{FF2B5EF4-FFF2-40B4-BE49-F238E27FC236}">
                <a16:creationId xmlns:a16="http://schemas.microsoft.com/office/drawing/2014/main" id="{DC1CA91E-A781-4152-8FD7-1027768F4726}"/>
              </a:ext>
            </a:extLst>
          </p:cNvPr>
          <p:cNvSpPr txBox="1"/>
          <p:nvPr/>
        </p:nvSpPr>
        <p:spPr>
          <a:xfrm>
            <a:off x="6005477" y="6563584"/>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Ian Lauer, Ben Crosby)</a:t>
            </a:r>
          </a:p>
        </p:txBody>
      </p:sp>
    </p:spTree>
    <p:extLst>
      <p:ext uri="{BB962C8B-B14F-4D97-AF65-F5344CB8AC3E}">
        <p14:creationId xmlns:p14="http://schemas.microsoft.com/office/powerpoint/2010/main" val="85464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components</a:t>
            </a:r>
          </a:p>
        </p:txBody>
      </p:sp>
      <p:sp>
        <p:nvSpPr>
          <p:cNvPr id="4" name="TextBox 3"/>
          <p:cNvSpPr txBox="1"/>
          <p:nvPr/>
        </p:nvSpPr>
        <p:spPr>
          <a:xfrm>
            <a:off x="998397" y="5760394"/>
            <a:ext cx="2762295" cy="369332"/>
          </a:xfrm>
          <a:prstGeom prst="rect">
            <a:avLst/>
          </a:prstGeom>
          <a:noFill/>
        </p:spPr>
        <p:txBody>
          <a:bodyPr wrap="none" rtlCol="0">
            <a:spAutoFit/>
          </a:bodyPr>
          <a:lstStyle/>
          <a:p>
            <a:r>
              <a:rPr lang="en-US" b="1" dirty="0"/>
              <a:t>Base Station and Radio</a:t>
            </a:r>
          </a:p>
        </p:txBody>
      </p:sp>
      <p:sp>
        <p:nvSpPr>
          <p:cNvPr id="6" name="TextBox 5"/>
          <p:cNvSpPr txBox="1"/>
          <p:nvPr/>
        </p:nvSpPr>
        <p:spPr>
          <a:xfrm>
            <a:off x="5818206" y="5792656"/>
            <a:ext cx="2018501" cy="369332"/>
          </a:xfrm>
          <a:prstGeom prst="rect">
            <a:avLst/>
          </a:prstGeom>
          <a:noFill/>
        </p:spPr>
        <p:txBody>
          <a:bodyPr wrap="none" rtlCol="0">
            <a:spAutoFit/>
          </a:bodyPr>
          <a:lstStyle/>
          <a:p>
            <a:r>
              <a:rPr lang="en-US" b="1" dirty="0"/>
              <a:t>Rover and Radio</a:t>
            </a:r>
          </a:p>
        </p:txBody>
      </p:sp>
      <p:sp>
        <p:nvSpPr>
          <p:cNvPr id="10" name="TextBox 8">
            <a:extLst>
              <a:ext uri="{FF2B5EF4-FFF2-40B4-BE49-F238E27FC236}">
                <a16:creationId xmlns:a16="http://schemas.microsoft.com/office/drawing/2014/main" id="{DC1CA91E-A781-4152-8FD7-1027768F4726}"/>
              </a:ext>
            </a:extLst>
          </p:cNvPr>
          <p:cNvSpPr txBox="1"/>
          <p:nvPr/>
        </p:nvSpPr>
        <p:spPr>
          <a:xfrm>
            <a:off x="6005477" y="6563583"/>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a:t>
            </a:r>
            <a:r>
              <a:rPr lang="en-US" sz="1200" dirty="0" err="1"/>
              <a:t>Emlid</a:t>
            </a:r>
            <a:r>
              <a:rPr lang="en-US" sz="1200" dirty="0"/>
              <a:t>)</a:t>
            </a:r>
          </a:p>
        </p:txBody>
      </p:sp>
      <p:pic>
        <p:nvPicPr>
          <p:cNvPr id="12" name="Picture 2" descr="How far you can go with LoRa of Reach RS2 - Eml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095" y="925554"/>
            <a:ext cx="4834840" cy="48348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371" t="23364" r="3906" b="895"/>
          <a:stretch/>
        </p:blipFill>
        <p:spPr bwMode="auto">
          <a:xfrm>
            <a:off x="783341" y="925555"/>
            <a:ext cx="2740911" cy="472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02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365" y="60326"/>
            <a:ext cx="6526635" cy="871167"/>
          </a:xfrm>
        </p:spPr>
        <p:txBody>
          <a:bodyPr/>
          <a:lstStyle/>
          <a:p>
            <a:r>
              <a:rPr lang="en-US" dirty="0"/>
              <a:t>Kinematic systems</a:t>
            </a:r>
          </a:p>
        </p:txBody>
      </p:sp>
      <p:pic>
        <p:nvPicPr>
          <p:cNvPr id="9" name="Picture 2" descr="http://kb.unavco.org/kb/assets/.images/porkchop_geyser1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13" y="3336444"/>
            <a:ext cx="1869523" cy="236648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415708" y="1271286"/>
            <a:ext cx="595329" cy="771887"/>
            <a:chOff x="380871" y="2420817"/>
            <a:chExt cx="595329" cy="771886"/>
          </a:xfrm>
        </p:grpSpPr>
        <p:sp>
          <p:nvSpPr>
            <p:cNvPr id="10"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1"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2"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14" name="Group 13"/>
          <p:cNvGrpSpPr/>
          <p:nvPr/>
        </p:nvGrpSpPr>
        <p:grpSpPr>
          <a:xfrm>
            <a:off x="2142305" y="818827"/>
            <a:ext cx="595329" cy="771887"/>
            <a:chOff x="380871" y="2420817"/>
            <a:chExt cx="595329" cy="771886"/>
          </a:xfrm>
        </p:grpSpPr>
        <p:sp>
          <p:nvSpPr>
            <p:cNvPr id="15"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6"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7"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18" name="Group 17"/>
          <p:cNvGrpSpPr/>
          <p:nvPr/>
        </p:nvGrpSpPr>
        <p:grpSpPr>
          <a:xfrm>
            <a:off x="3700024" y="772599"/>
            <a:ext cx="595329" cy="771887"/>
            <a:chOff x="380871" y="2420817"/>
            <a:chExt cx="595329" cy="771886"/>
          </a:xfrm>
        </p:grpSpPr>
        <p:sp>
          <p:nvSpPr>
            <p:cNvPr id="19"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20"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21"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grpSp>
        <p:nvGrpSpPr>
          <p:cNvPr id="22" name="Group 21"/>
          <p:cNvGrpSpPr/>
          <p:nvPr/>
        </p:nvGrpSpPr>
        <p:grpSpPr>
          <a:xfrm>
            <a:off x="4884773" y="818827"/>
            <a:ext cx="595329" cy="771887"/>
            <a:chOff x="380871" y="2420817"/>
            <a:chExt cx="595329" cy="771886"/>
          </a:xfrm>
        </p:grpSpPr>
        <p:sp>
          <p:nvSpPr>
            <p:cNvPr id="23" name="Freeform 37"/>
            <p:cNvSpPr>
              <a:spLocks/>
            </p:cNvSpPr>
            <p:nvPr/>
          </p:nvSpPr>
          <p:spPr bwMode="auto">
            <a:xfrm rot="14828429">
              <a:off x="558531" y="2678138"/>
              <a:ext cx="254901" cy="285093"/>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24" name="Freeform 38"/>
            <p:cNvSpPr>
              <a:spLocks/>
            </p:cNvSpPr>
            <p:nvPr/>
          </p:nvSpPr>
          <p:spPr bwMode="auto">
            <a:xfrm rot="14828429">
              <a:off x="587461" y="2398886"/>
              <a:ext cx="366808" cy="410670"/>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25" name="Freeform 39"/>
            <p:cNvSpPr>
              <a:spLocks/>
            </p:cNvSpPr>
            <p:nvPr/>
          </p:nvSpPr>
          <p:spPr bwMode="auto">
            <a:xfrm rot="14828429">
              <a:off x="402802" y="2803964"/>
              <a:ext cx="366808" cy="410670"/>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grpSp>
      <p:sp>
        <p:nvSpPr>
          <p:cNvPr id="30" name="TextBox 29"/>
          <p:cNvSpPr txBox="1"/>
          <p:nvPr/>
        </p:nvSpPr>
        <p:spPr>
          <a:xfrm>
            <a:off x="2917370" y="5233847"/>
            <a:ext cx="736099" cy="369332"/>
          </a:xfrm>
          <a:prstGeom prst="rect">
            <a:avLst/>
          </a:prstGeom>
          <a:noFill/>
        </p:spPr>
        <p:txBody>
          <a:bodyPr wrap="none" rtlCol="0">
            <a:spAutoFit/>
          </a:bodyPr>
          <a:lstStyle/>
          <a:p>
            <a:r>
              <a:rPr lang="en-US" b="1" dirty="0">
                <a:solidFill>
                  <a:schemeClr val="bg1"/>
                </a:solidFill>
              </a:rPr>
              <a:t>Base</a:t>
            </a:r>
          </a:p>
        </p:txBody>
      </p:sp>
      <p:grpSp>
        <p:nvGrpSpPr>
          <p:cNvPr id="6" name="Group 5"/>
          <p:cNvGrpSpPr/>
          <p:nvPr/>
        </p:nvGrpSpPr>
        <p:grpSpPr>
          <a:xfrm>
            <a:off x="5528811" y="2412273"/>
            <a:ext cx="1269996" cy="3289963"/>
            <a:chOff x="5528810" y="2412274"/>
            <a:chExt cx="1269996" cy="3289962"/>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1048"/>
            <a:stretch/>
          </p:blipFill>
          <p:spPr>
            <a:xfrm>
              <a:off x="5528810" y="2412274"/>
              <a:ext cx="1269996" cy="3289962"/>
            </a:xfrm>
            <a:prstGeom prst="rect">
              <a:avLst/>
            </a:prstGeom>
          </p:spPr>
        </p:pic>
        <p:sp>
          <p:nvSpPr>
            <p:cNvPr id="31" name="TextBox 30"/>
            <p:cNvSpPr txBox="1"/>
            <p:nvPr/>
          </p:nvSpPr>
          <p:spPr>
            <a:xfrm>
              <a:off x="5546229" y="5223153"/>
              <a:ext cx="838691" cy="369332"/>
            </a:xfrm>
            <a:prstGeom prst="rect">
              <a:avLst/>
            </a:prstGeom>
            <a:noFill/>
          </p:spPr>
          <p:txBody>
            <a:bodyPr wrap="none" rtlCol="0">
              <a:spAutoFit/>
            </a:bodyPr>
            <a:lstStyle/>
            <a:p>
              <a:r>
                <a:rPr lang="en-US" b="1" dirty="0">
                  <a:solidFill>
                    <a:schemeClr val="bg1"/>
                  </a:solidFill>
                </a:rPr>
                <a:t>Rover</a:t>
              </a:r>
            </a:p>
          </p:txBody>
        </p:sp>
      </p:grpSp>
      <p:sp>
        <p:nvSpPr>
          <p:cNvPr id="32" name="TextBox 31"/>
          <p:cNvSpPr txBox="1"/>
          <p:nvPr/>
        </p:nvSpPr>
        <p:spPr>
          <a:xfrm>
            <a:off x="6914341" y="2976114"/>
            <a:ext cx="2229659" cy="1200329"/>
          </a:xfrm>
          <a:prstGeom prst="rect">
            <a:avLst/>
          </a:prstGeom>
          <a:noFill/>
        </p:spPr>
        <p:txBody>
          <a:bodyPr wrap="square" rtlCol="0">
            <a:spAutoFit/>
          </a:bodyPr>
          <a:lstStyle/>
          <a:p>
            <a:r>
              <a:rPr lang="en-US" dirty="0"/>
              <a:t>At the same time, rover antenna also receives position data from satellites. </a:t>
            </a:r>
          </a:p>
        </p:txBody>
      </p:sp>
      <p:grpSp>
        <p:nvGrpSpPr>
          <p:cNvPr id="40" name="Group 39"/>
          <p:cNvGrpSpPr/>
          <p:nvPr/>
        </p:nvGrpSpPr>
        <p:grpSpPr>
          <a:xfrm>
            <a:off x="975361" y="1284629"/>
            <a:ext cx="4326439" cy="2172675"/>
            <a:chOff x="975360" y="1284628"/>
            <a:chExt cx="4326438" cy="2172675"/>
          </a:xfrm>
        </p:grpSpPr>
        <p:cxnSp>
          <p:nvCxnSpPr>
            <p:cNvPr id="5" name="Straight Arrow Connector 4"/>
            <p:cNvCxnSpPr/>
            <p:nvPr/>
          </p:nvCxnSpPr>
          <p:spPr>
            <a:xfrm>
              <a:off x="975360" y="1703457"/>
              <a:ext cx="2829315" cy="1753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675358" y="1351684"/>
              <a:ext cx="1202998" cy="2080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984044" y="1284628"/>
              <a:ext cx="105971" cy="2172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4090015" y="1284628"/>
              <a:ext cx="1211783" cy="21726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988042" y="1284628"/>
            <a:ext cx="5015703" cy="1295752"/>
            <a:chOff x="988041" y="1284628"/>
            <a:chExt cx="5015703" cy="1295752"/>
          </a:xfrm>
        </p:grpSpPr>
        <p:cxnSp>
          <p:nvCxnSpPr>
            <p:cNvPr id="41" name="Straight Arrow Connector 40"/>
            <p:cNvCxnSpPr/>
            <p:nvPr/>
          </p:nvCxnSpPr>
          <p:spPr>
            <a:xfrm>
              <a:off x="988041" y="1714805"/>
              <a:ext cx="4968622" cy="8655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671232" y="1358085"/>
              <a:ext cx="3332512" cy="12222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078046" y="1284628"/>
              <a:ext cx="1907870" cy="1295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313768" y="1284628"/>
              <a:ext cx="672148" cy="12957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Arrow Connector 49"/>
          <p:cNvCxnSpPr/>
          <p:nvPr/>
        </p:nvCxnSpPr>
        <p:spPr>
          <a:xfrm flipV="1">
            <a:off x="4350472" y="3526973"/>
            <a:ext cx="1299371" cy="1045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8561" y="2976114"/>
            <a:ext cx="2476799" cy="3139321"/>
          </a:xfrm>
          <a:prstGeom prst="rect">
            <a:avLst/>
          </a:prstGeom>
          <a:noFill/>
        </p:spPr>
        <p:txBody>
          <a:bodyPr wrap="square" rtlCol="0">
            <a:spAutoFit/>
          </a:bodyPr>
          <a:lstStyle/>
          <a:p>
            <a:r>
              <a:rPr lang="en-US" dirty="0"/>
              <a:t>Base station antenna receives data from satellites. </a:t>
            </a:r>
          </a:p>
          <a:p>
            <a:endParaRPr lang="en-US" dirty="0"/>
          </a:p>
          <a:p>
            <a:r>
              <a:rPr lang="en-US" dirty="0"/>
              <a:t>The position drifts over time relative to the known, stable location of the antenna.  This offset is communicated to the rover as a correction.</a:t>
            </a:r>
          </a:p>
        </p:txBody>
      </p:sp>
      <p:sp>
        <p:nvSpPr>
          <p:cNvPr id="39" name="TextBox 8">
            <a:extLst>
              <a:ext uri="{FF2B5EF4-FFF2-40B4-BE49-F238E27FC236}">
                <a16:creationId xmlns:a16="http://schemas.microsoft.com/office/drawing/2014/main" id="{DC1CA91E-A781-4152-8FD7-1027768F4726}"/>
              </a:ext>
            </a:extLst>
          </p:cNvPr>
          <p:cNvSpPr txBox="1"/>
          <p:nvPr/>
        </p:nvSpPr>
        <p:spPr>
          <a:xfrm>
            <a:off x="7453327" y="6548985"/>
            <a:ext cx="2574523"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r>
              <a:rPr lang="en-US" sz="1200" dirty="0"/>
              <a:t>(Images: Ben Crosby)</a:t>
            </a:r>
          </a:p>
        </p:txBody>
      </p:sp>
      <p:sp>
        <p:nvSpPr>
          <p:cNvPr id="7" name="Rectangle 6"/>
          <p:cNvSpPr/>
          <p:nvPr/>
        </p:nvSpPr>
        <p:spPr>
          <a:xfrm>
            <a:off x="6914341" y="4393217"/>
            <a:ext cx="2128059" cy="1477328"/>
          </a:xfrm>
          <a:prstGeom prst="rect">
            <a:avLst/>
          </a:prstGeom>
        </p:spPr>
        <p:txBody>
          <a:bodyPr wrap="square">
            <a:spAutoFit/>
          </a:bodyPr>
          <a:lstStyle/>
          <a:p>
            <a:r>
              <a:rPr lang="en-US" dirty="0"/>
              <a:t>Rover also receives a position correction from the base, in real time for RTK.   </a:t>
            </a:r>
          </a:p>
        </p:txBody>
      </p:sp>
    </p:spTree>
    <p:extLst>
      <p:ext uri="{BB962C8B-B14F-4D97-AF65-F5344CB8AC3E}">
        <p14:creationId xmlns:p14="http://schemas.microsoft.com/office/powerpoint/2010/main" val="389398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362859" y="1770751"/>
            <a:ext cx="8368188" cy="4777536"/>
          </a:xfrm>
          <a:prstGeom prst="rect">
            <a:avLst/>
          </a:prstGeom>
          <a:blipFill dpi="0" rotWithShape="1">
            <a:blip r:embed="rId3">
              <a:alphaModFix amt="9000"/>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Map View of an RTK Survey</a:t>
            </a:r>
          </a:p>
        </p:txBody>
      </p:sp>
      <p:sp>
        <p:nvSpPr>
          <p:cNvPr id="3" name="Flowchart: Or 2"/>
          <p:cNvSpPr/>
          <p:nvPr/>
        </p:nvSpPr>
        <p:spPr>
          <a:xfrm>
            <a:off x="1747625" y="4192060"/>
            <a:ext cx="213691" cy="213691"/>
          </a:xfrm>
          <a:prstGeom prst="flowChar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2184717" y="3839818"/>
            <a:ext cx="149087" cy="149087"/>
          </a:xfrm>
          <a:prstGeom prst="flowChartConnector">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98113" y="1184460"/>
            <a:ext cx="1638590" cy="400110"/>
          </a:xfrm>
          <a:prstGeom prst="rect">
            <a:avLst/>
          </a:prstGeom>
          <a:noFill/>
        </p:spPr>
        <p:txBody>
          <a:bodyPr wrap="none" rtlCol="0">
            <a:spAutoFit/>
          </a:bodyPr>
          <a:lstStyle/>
          <a:p>
            <a:r>
              <a:rPr lang="en-US" sz="2000" dirty="0"/>
              <a:t>Base Station</a:t>
            </a:r>
          </a:p>
        </p:txBody>
      </p:sp>
      <p:sp>
        <p:nvSpPr>
          <p:cNvPr id="6" name="TextBox 5"/>
          <p:cNvSpPr txBox="1"/>
          <p:nvPr/>
        </p:nvSpPr>
        <p:spPr>
          <a:xfrm>
            <a:off x="4808922" y="1183568"/>
            <a:ext cx="3756349" cy="400110"/>
          </a:xfrm>
          <a:prstGeom prst="rect">
            <a:avLst/>
          </a:prstGeom>
          <a:noFill/>
        </p:spPr>
        <p:txBody>
          <a:bodyPr wrap="none" rtlCol="0">
            <a:spAutoFit/>
          </a:bodyPr>
          <a:lstStyle/>
          <a:p>
            <a:r>
              <a:rPr lang="en-US" sz="2000" dirty="0"/>
              <a:t>Three Different Rover Positions</a:t>
            </a:r>
          </a:p>
        </p:txBody>
      </p:sp>
      <p:sp>
        <p:nvSpPr>
          <p:cNvPr id="8" name="Flowchart: Connector 7"/>
          <p:cNvSpPr/>
          <p:nvPr/>
        </p:nvSpPr>
        <p:spPr>
          <a:xfrm>
            <a:off x="2557436" y="353170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Connector 31"/>
          <p:cNvSpPr/>
          <p:nvPr/>
        </p:nvSpPr>
        <p:spPr>
          <a:xfrm>
            <a:off x="2208090" y="352176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Connector 32"/>
          <p:cNvSpPr/>
          <p:nvPr/>
        </p:nvSpPr>
        <p:spPr>
          <a:xfrm>
            <a:off x="1682793" y="405012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Connector 33"/>
          <p:cNvSpPr/>
          <p:nvPr/>
        </p:nvSpPr>
        <p:spPr>
          <a:xfrm>
            <a:off x="1682793" y="356152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p:cNvSpPr/>
          <p:nvPr/>
        </p:nvSpPr>
        <p:spPr>
          <a:xfrm>
            <a:off x="2340429" y="380006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p:cNvSpPr/>
          <p:nvPr/>
        </p:nvSpPr>
        <p:spPr>
          <a:xfrm>
            <a:off x="2766361" y="4295489"/>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p:cNvSpPr/>
          <p:nvPr/>
        </p:nvSpPr>
        <p:spPr>
          <a:xfrm>
            <a:off x="2052197" y="482220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p:cNvSpPr/>
          <p:nvPr/>
        </p:nvSpPr>
        <p:spPr>
          <a:xfrm>
            <a:off x="1236021" y="425328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p:cNvSpPr/>
          <p:nvPr/>
        </p:nvSpPr>
        <p:spPr>
          <a:xfrm>
            <a:off x="1762305" y="486196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Connector 39"/>
          <p:cNvSpPr/>
          <p:nvPr/>
        </p:nvSpPr>
        <p:spPr>
          <a:xfrm>
            <a:off x="1029981" y="4020313"/>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p:cNvSpPr/>
          <p:nvPr/>
        </p:nvSpPr>
        <p:spPr>
          <a:xfrm>
            <a:off x="1937897" y="4502430"/>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p:cNvSpPr/>
          <p:nvPr/>
        </p:nvSpPr>
        <p:spPr>
          <a:xfrm>
            <a:off x="2535305" y="4634953"/>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p:cNvSpPr/>
          <p:nvPr/>
        </p:nvSpPr>
        <p:spPr>
          <a:xfrm>
            <a:off x="2105204" y="419676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Connector 45"/>
          <p:cNvSpPr/>
          <p:nvPr/>
        </p:nvSpPr>
        <p:spPr>
          <a:xfrm>
            <a:off x="2597192" y="433524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lowchart: Connector 46"/>
          <p:cNvSpPr/>
          <p:nvPr/>
        </p:nvSpPr>
        <p:spPr>
          <a:xfrm>
            <a:off x="2476452" y="409521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p:cNvSpPr/>
          <p:nvPr/>
        </p:nvSpPr>
        <p:spPr>
          <a:xfrm>
            <a:off x="1643036" y="452562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p:cNvSpPr/>
          <p:nvPr/>
        </p:nvSpPr>
        <p:spPr>
          <a:xfrm>
            <a:off x="1971029" y="363693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Connector 49"/>
          <p:cNvSpPr/>
          <p:nvPr/>
        </p:nvSpPr>
        <p:spPr>
          <a:xfrm>
            <a:off x="1380386" y="3595517"/>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Connector 50"/>
          <p:cNvSpPr/>
          <p:nvPr/>
        </p:nvSpPr>
        <p:spPr>
          <a:xfrm>
            <a:off x="1398977" y="4512372"/>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p:cNvSpPr/>
          <p:nvPr/>
        </p:nvSpPr>
        <p:spPr>
          <a:xfrm>
            <a:off x="1977653" y="4050126"/>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p:cNvGrpSpPr/>
          <p:nvPr/>
        </p:nvGrpSpPr>
        <p:grpSpPr>
          <a:xfrm>
            <a:off x="2726609" y="3730489"/>
            <a:ext cx="349367" cy="369332"/>
            <a:chOff x="3280120" y="3349492"/>
            <a:chExt cx="349367" cy="369332"/>
          </a:xfrm>
        </p:grpSpPr>
        <p:sp>
          <p:nvSpPr>
            <p:cNvPr id="31" name="Flowchart: Connector 30"/>
            <p:cNvSpPr/>
            <p:nvPr/>
          </p:nvSpPr>
          <p:spPr>
            <a:xfrm>
              <a:off x="3280120" y="3493604"/>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3295741" y="3349492"/>
              <a:ext cx="333746" cy="369332"/>
            </a:xfrm>
            <a:prstGeom prst="rect">
              <a:avLst/>
            </a:prstGeom>
            <a:noFill/>
          </p:spPr>
          <p:txBody>
            <a:bodyPr wrap="none" rtlCol="0">
              <a:spAutoFit/>
            </a:bodyPr>
            <a:lstStyle/>
            <a:p>
              <a:r>
                <a:rPr lang="en-US" dirty="0"/>
                <a:t>t</a:t>
              </a:r>
              <a:r>
                <a:rPr lang="en-US" baseline="-25000" dirty="0"/>
                <a:t>1</a:t>
              </a:r>
              <a:endParaRPr lang="en-US" dirty="0"/>
            </a:p>
          </p:txBody>
        </p:sp>
      </p:grpSp>
      <p:grpSp>
        <p:nvGrpSpPr>
          <p:cNvPr id="64" name="Group 63"/>
          <p:cNvGrpSpPr/>
          <p:nvPr/>
        </p:nvGrpSpPr>
        <p:grpSpPr>
          <a:xfrm>
            <a:off x="2188674" y="4265616"/>
            <a:ext cx="333746" cy="369332"/>
            <a:chOff x="2742188" y="3884619"/>
            <a:chExt cx="333745" cy="369332"/>
          </a:xfrm>
        </p:grpSpPr>
        <p:sp>
          <p:nvSpPr>
            <p:cNvPr id="42" name="Flowchart: Connector 41"/>
            <p:cNvSpPr/>
            <p:nvPr/>
          </p:nvSpPr>
          <p:spPr>
            <a:xfrm>
              <a:off x="2773015" y="4154561"/>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2742188" y="3884619"/>
              <a:ext cx="333745" cy="369332"/>
            </a:xfrm>
            <a:prstGeom prst="rect">
              <a:avLst/>
            </a:prstGeom>
            <a:noFill/>
          </p:spPr>
          <p:txBody>
            <a:bodyPr wrap="none" rtlCol="0">
              <a:spAutoFit/>
            </a:bodyPr>
            <a:lstStyle/>
            <a:p>
              <a:r>
                <a:rPr lang="en-US" dirty="0"/>
                <a:t>t</a:t>
              </a:r>
              <a:r>
                <a:rPr lang="en-US" baseline="-25000" dirty="0"/>
                <a:t>2</a:t>
              </a:r>
              <a:endParaRPr lang="en-US" dirty="0"/>
            </a:p>
          </p:txBody>
        </p:sp>
      </p:grpSp>
      <p:grpSp>
        <p:nvGrpSpPr>
          <p:cNvPr id="68" name="Group 67"/>
          <p:cNvGrpSpPr/>
          <p:nvPr/>
        </p:nvGrpSpPr>
        <p:grpSpPr>
          <a:xfrm>
            <a:off x="6008576" y="2845184"/>
            <a:ext cx="333746" cy="410751"/>
            <a:chOff x="6008573" y="2845183"/>
            <a:chExt cx="333745" cy="410751"/>
          </a:xfrm>
        </p:grpSpPr>
        <p:sp>
          <p:nvSpPr>
            <p:cNvPr id="56" name="TextBox 55"/>
            <p:cNvSpPr txBox="1"/>
            <p:nvPr/>
          </p:nvSpPr>
          <p:spPr>
            <a:xfrm>
              <a:off x="6008573" y="2845183"/>
              <a:ext cx="333745" cy="369332"/>
            </a:xfrm>
            <a:prstGeom prst="rect">
              <a:avLst/>
            </a:prstGeom>
            <a:noFill/>
          </p:spPr>
          <p:txBody>
            <a:bodyPr wrap="none" rtlCol="0">
              <a:spAutoFit/>
            </a:bodyPr>
            <a:lstStyle/>
            <a:p>
              <a:r>
                <a:rPr lang="en-US" dirty="0"/>
                <a:t>t</a:t>
              </a:r>
              <a:r>
                <a:rPr lang="en-US" baseline="-25000" dirty="0"/>
                <a:t>1</a:t>
              </a:r>
              <a:endParaRPr lang="en-US" dirty="0"/>
            </a:p>
          </p:txBody>
        </p:sp>
        <p:sp>
          <p:nvSpPr>
            <p:cNvPr id="67" name="Flowchart: Connector 66"/>
            <p:cNvSpPr/>
            <p:nvPr/>
          </p:nvSpPr>
          <p:spPr>
            <a:xfrm>
              <a:off x="6066115" y="3146603"/>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5" name="Group 74"/>
          <p:cNvGrpSpPr/>
          <p:nvPr/>
        </p:nvGrpSpPr>
        <p:grpSpPr>
          <a:xfrm>
            <a:off x="7029570" y="4855343"/>
            <a:ext cx="333747" cy="423998"/>
            <a:chOff x="7029569" y="4855338"/>
            <a:chExt cx="333746" cy="423997"/>
          </a:xfrm>
        </p:grpSpPr>
        <p:sp>
          <p:nvSpPr>
            <p:cNvPr id="58" name="TextBox 57"/>
            <p:cNvSpPr txBox="1"/>
            <p:nvPr/>
          </p:nvSpPr>
          <p:spPr>
            <a:xfrm>
              <a:off x="7029569" y="4855338"/>
              <a:ext cx="333745" cy="369331"/>
            </a:xfrm>
            <a:prstGeom prst="rect">
              <a:avLst/>
            </a:prstGeom>
            <a:noFill/>
          </p:spPr>
          <p:txBody>
            <a:bodyPr wrap="none" rtlCol="0">
              <a:spAutoFit/>
            </a:bodyPr>
            <a:lstStyle/>
            <a:p>
              <a:r>
                <a:rPr lang="en-US" dirty="0"/>
                <a:t>t</a:t>
              </a:r>
              <a:r>
                <a:rPr lang="en-US" baseline="-25000" dirty="0"/>
                <a:t>3</a:t>
              </a:r>
              <a:endParaRPr lang="en-US" dirty="0"/>
            </a:p>
          </p:txBody>
        </p:sp>
        <p:sp>
          <p:nvSpPr>
            <p:cNvPr id="69" name="Flowchart: Connector 68"/>
            <p:cNvSpPr/>
            <p:nvPr/>
          </p:nvSpPr>
          <p:spPr>
            <a:xfrm>
              <a:off x="7253984" y="5170004"/>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1" name="Group 70"/>
          <p:cNvGrpSpPr/>
          <p:nvPr/>
        </p:nvGrpSpPr>
        <p:grpSpPr>
          <a:xfrm>
            <a:off x="7877117" y="3294030"/>
            <a:ext cx="341328" cy="433870"/>
            <a:chOff x="7877122" y="3294028"/>
            <a:chExt cx="341328" cy="433869"/>
          </a:xfrm>
        </p:grpSpPr>
        <p:sp>
          <p:nvSpPr>
            <p:cNvPr id="57" name="TextBox 56"/>
            <p:cNvSpPr txBox="1"/>
            <p:nvPr/>
          </p:nvSpPr>
          <p:spPr>
            <a:xfrm>
              <a:off x="7877122" y="3294028"/>
              <a:ext cx="333746" cy="369331"/>
            </a:xfrm>
            <a:prstGeom prst="rect">
              <a:avLst/>
            </a:prstGeom>
            <a:noFill/>
          </p:spPr>
          <p:txBody>
            <a:bodyPr wrap="none" rtlCol="0">
              <a:spAutoFit/>
            </a:bodyPr>
            <a:lstStyle/>
            <a:p>
              <a:r>
                <a:rPr lang="en-US" dirty="0"/>
                <a:t>t</a:t>
              </a:r>
              <a:r>
                <a:rPr lang="en-US" baseline="-25000" dirty="0"/>
                <a:t>2</a:t>
              </a:r>
              <a:endParaRPr lang="en-US" dirty="0"/>
            </a:p>
          </p:txBody>
        </p:sp>
        <p:sp>
          <p:nvSpPr>
            <p:cNvPr id="70" name="Flowchart: Connector 69"/>
            <p:cNvSpPr/>
            <p:nvPr/>
          </p:nvSpPr>
          <p:spPr>
            <a:xfrm>
              <a:off x="8109119" y="3618566"/>
              <a:ext cx="109331" cy="109331"/>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74" name="Group 73"/>
          <p:cNvGrpSpPr/>
          <p:nvPr/>
        </p:nvGrpSpPr>
        <p:grpSpPr>
          <a:xfrm>
            <a:off x="1215846" y="3839813"/>
            <a:ext cx="333746" cy="369332"/>
            <a:chOff x="1769361" y="3458816"/>
            <a:chExt cx="333745" cy="369332"/>
          </a:xfrm>
        </p:grpSpPr>
        <p:sp>
          <p:nvSpPr>
            <p:cNvPr id="43" name="Flowchart: Connector 42"/>
            <p:cNvSpPr/>
            <p:nvPr/>
          </p:nvSpPr>
          <p:spPr>
            <a:xfrm>
              <a:off x="1938128" y="3498575"/>
              <a:ext cx="79513" cy="79513"/>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1769361" y="3458816"/>
              <a:ext cx="333745" cy="369332"/>
            </a:xfrm>
            <a:prstGeom prst="rect">
              <a:avLst/>
            </a:prstGeom>
            <a:noFill/>
          </p:spPr>
          <p:txBody>
            <a:bodyPr wrap="none" rtlCol="0">
              <a:spAutoFit/>
            </a:bodyPr>
            <a:lstStyle/>
            <a:p>
              <a:r>
                <a:rPr lang="en-US" dirty="0"/>
                <a:t>t</a:t>
              </a:r>
              <a:r>
                <a:rPr lang="en-US" baseline="-25000" dirty="0"/>
                <a:t>3</a:t>
              </a:r>
              <a:endParaRPr lang="en-US" dirty="0"/>
            </a:p>
          </p:txBody>
        </p:sp>
      </p:grpSp>
      <p:grpSp>
        <p:nvGrpSpPr>
          <p:cNvPr id="89" name="Group 88"/>
          <p:cNvGrpSpPr/>
          <p:nvPr/>
        </p:nvGrpSpPr>
        <p:grpSpPr>
          <a:xfrm>
            <a:off x="5417590" y="3118371"/>
            <a:ext cx="667541" cy="137564"/>
            <a:chOff x="5417589" y="3118370"/>
            <a:chExt cx="667541" cy="137564"/>
          </a:xfrm>
        </p:grpSpPr>
        <p:cxnSp>
          <p:nvCxnSpPr>
            <p:cNvPr id="77" name="Straight Arrow Connector 76"/>
            <p:cNvCxnSpPr/>
            <p:nvPr/>
          </p:nvCxnSpPr>
          <p:spPr>
            <a:xfrm flipH="1">
              <a:off x="5550140" y="3201270"/>
              <a:ext cx="534990" cy="410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Isosceles Triangle 77"/>
            <p:cNvSpPr/>
            <p:nvPr/>
          </p:nvSpPr>
          <p:spPr>
            <a:xfrm>
              <a:off x="5417589" y="3118370"/>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0" name="Group 89"/>
          <p:cNvGrpSpPr/>
          <p:nvPr/>
        </p:nvGrpSpPr>
        <p:grpSpPr>
          <a:xfrm>
            <a:off x="8058877" y="2966761"/>
            <a:ext cx="159575" cy="619611"/>
            <a:chOff x="8058876" y="2966761"/>
            <a:chExt cx="159574" cy="619611"/>
          </a:xfrm>
        </p:grpSpPr>
        <p:cxnSp>
          <p:nvCxnSpPr>
            <p:cNvPr id="79" name="Straight Arrow Connector 78"/>
            <p:cNvCxnSpPr/>
            <p:nvPr/>
          </p:nvCxnSpPr>
          <p:spPr>
            <a:xfrm flipH="1" flipV="1">
              <a:off x="8153845" y="3108431"/>
              <a:ext cx="17276" cy="47794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Isosceles Triangle 79"/>
            <p:cNvSpPr/>
            <p:nvPr/>
          </p:nvSpPr>
          <p:spPr>
            <a:xfrm>
              <a:off x="8058876" y="2966761"/>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1" name="Group 90"/>
          <p:cNvGrpSpPr/>
          <p:nvPr/>
        </p:nvGrpSpPr>
        <p:grpSpPr>
          <a:xfrm>
            <a:off x="7394710" y="5153835"/>
            <a:ext cx="889087" cy="137564"/>
            <a:chOff x="7394710" y="5153835"/>
            <a:chExt cx="889086" cy="137564"/>
          </a:xfrm>
        </p:grpSpPr>
        <p:cxnSp>
          <p:nvCxnSpPr>
            <p:cNvPr id="82" name="Straight Arrow Connector 81"/>
            <p:cNvCxnSpPr/>
            <p:nvPr/>
          </p:nvCxnSpPr>
          <p:spPr>
            <a:xfrm>
              <a:off x="7394710" y="5222617"/>
              <a:ext cx="743953" cy="205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a:off x="8124222" y="5153835"/>
              <a:ext cx="159574" cy="13756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5" name="Group 94"/>
          <p:cNvGrpSpPr/>
          <p:nvPr/>
        </p:nvGrpSpPr>
        <p:grpSpPr>
          <a:xfrm>
            <a:off x="4959503" y="3044759"/>
            <a:ext cx="3242623" cy="2781976"/>
            <a:chOff x="4959502" y="3044759"/>
            <a:chExt cx="3242623" cy="2781976"/>
          </a:xfrm>
        </p:grpSpPr>
        <p:sp>
          <p:nvSpPr>
            <p:cNvPr id="93" name="Diamond 92"/>
            <p:cNvSpPr/>
            <p:nvPr/>
          </p:nvSpPr>
          <p:spPr>
            <a:xfrm>
              <a:off x="4959502" y="3607904"/>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2" name="Diamond 91"/>
            <p:cNvSpPr/>
            <p:nvPr/>
          </p:nvSpPr>
          <p:spPr>
            <a:xfrm>
              <a:off x="7643393" y="5647831"/>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5" name="Straight Arrow Connector 84"/>
            <p:cNvCxnSpPr/>
            <p:nvPr/>
          </p:nvCxnSpPr>
          <p:spPr>
            <a:xfrm flipH="1">
              <a:off x="5102610" y="3214515"/>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7732845" y="3044759"/>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7799018" y="5232487"/>
              <a:ext cx="403107" cy="44884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4" name="Diamond 93"/>
            <p:cNvSpPr/>
            <p:nvPr/>
          </p:nvSpPr>
          <p:spPr>
            <a:xfrm>
              <a:off x="7582220" y="3456730"/>
              <a:ext cx="178904" cy="178904"/>
            </a:xfrm>
            <a:prstGeom prst="diamon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97" name="Line Callout 1 96"/>
          <p:cNvSpPr/>
          <p:nvPr/>
        </p:nvSpPr>
        <p:spPr>
          <a:xfrm>
            <a:off x="3170790" y="2216426"/>
            <a:ext cx="1639751" cy="298175"/>
          </a:xfrm>
          <a:prstGeom prst="borderCallout1">
            <a:avLst>
              <a:gd name="adj1" fmla="val 48750"/>
              <a:gd name="adj2" fmla="val -1059"/>
              <a:gd name="adj3" fmla="val 437616"/>
              <a:gd name="adj4" fmla="val -3448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raw base obs.</a:t>
            </a:r>
          </a:p>
        </p:txBody>
      </p:sp>
      <p:sp>
        <p:nvSpPr>
          <p:cNvPr id="99" name="Line Callout 1 98"/>
          <p:cNvSpPr/>
          <p:nvPr/>
        </p:nvSpPr>
        <p:spPr>
          <a:xfrm>
            <a:off x="3170790" y="1868558"/>
            <a:ext cx="1639751" cy="298175"/>
          </a:xfrm>
          <a:prstGeom prst="borderCallout1">
            <a:avLst>
              <a:gd name="adj1" fmla="val 48750"/>
              <a:gd name="adj2" fmla="val -1059"/>
              <a:gd name="adj3" fmla="val 644283"/>
              <a:gd name="adj4" fmla="val -5508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assumed ‘here’</a:t>
            </a:r>
          </a:p>
        </p:txBody>
      </p:sp>
      <p:sp>
        <p:nvSpPr>
          <p:cNvPr id="100" name="Line Callout 1 99"/>
          <p:cNvSpPr/>
          <p:nvPr/>
        </p:nvSpPr>
        <p:spPr>
          <a:xfrm>
            <a:off x="3170790" y="2564294"/>
            <a:ext cx="1639751" cy="298175"/>
          </a:xfrm>
          <a:prstGeom prst="borderCallout1">
            <a:avLst>
              <a:gd name="adj1" fmla="val 45416"/>
              <a:gd name="adj2" fmla="val 100772"/>
              <a:gd name="adj3" fmla="val 180950"/>
              <a:gd name="adj4" fmla="val 17524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raw rover obs.</a:t>
            </a:r>
          </a:p>
        </p:txBody>
      </p:sp>
      <p:sp>
        <p:nvSpPr>
          <p:cNvPr id="101" name="Line Callout 1 100"/>
          <p:cNvSpPr/>
          <p:nvPr/>
        </p:nvSpPr>
        <p:spPr>
          <a:xfrm>
            <a:off x="3169171" y="2916342"/>
            <a:ext cx="1639751" cy="298175"/>
          </a:xfrm>
          <a:prstGeom prst="borderCallout1">
            <a:avLst>
              <a:gd name="adj1" fmla="val 45416"/>
              <a:gd name="adj2" fmla="val 100772"/>
              <a:gd name="adj3" fmla="val 87617"/>
              <a:gd name="adj4" fmla="val 1364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rover RTK adj.</a:t>
            </a:r>
          </a:p>
        </p:txBody>
      </p:sp>
      <p:sp>
        <p:nvSpPr>
          <p:cNvPr id="102" name="Line Callout 1 101"/>
          <p:cNvSpPr/>
          <p:nvPr/>
        </p:nvSpPr>
        <p:spPr>
          <a:xfrm>
            <a:off x="3169171" y="3263350"/>
            <a:ext cx="1639751" cy="298175"/>
          </a:xfrm>
          <a:prstGeom prst="borderCallout1">
            <a:avLst>
              <a:gd name="adj1" fmla="val 48749"/>
              <a:gd name="adj2" fmla="val -453"/>
              <a:gd name="adj3" fmla="val 337617"/>
              <a:gd name="adj4" fmla="val -714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corrected base</a:t>
            </a:r>
          </a:p>
        </p:txBody>
      </p:sp>
      <p:sp>
        <p:nvSpPr>
          <p:cNvPr id="103" name="Line Callout 1 102"/>
          <p:cNvSpPr/>
          <p:nvPr/>
        </p:nvSpPr>
        <p:spPr>
          <a:xfrm>
            <a:off x="3174686" y="3607117"/>
            <a:ext cx="1639751" cy="298175"/>
          </a:xfrm>
          <a:prstGeom prst="borderCallout1">
            <a:avLst>
              <a:gd name="adj1" fmla="val 45416"/>
              <a:gd name="adj2" fmla="val 100772"/>
              <a:gd name="adj3" fmla="val 50950"/>
              <a:gd name="adj4" fmla="val 1109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corrected rover</a:t>
            </a:r>
          </a:p>
        </p:txBody>
      </p:sp>
    </p:spTree>
    <p:extLst>
      <p:ext uri="{BB962C8B-B14F-4D97-AF65-F5344CB8AC3E}">
        <p14:creationId xmlns:p14="http://schemas.microsoft.com/office/powerpoint/2010/main" val="38075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9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4" grpId="0" animBg="1"/>
      <p:bldP spid="45" grpId="0" animBg="1"/>
      <p:bldP spid="46" grpId="0" animBg="1"/>
      <p:bldP spid="47" grpId="0" animBg="1"/>
      <p:bldP spid="48" grpId="0" animBg="1"/>
      <p:bldP spid="49" grpId="0" animBg="1"/>
      <p:bldP spid="50" grpId="0" animBg="1"/>
      <p:bldP spid="51" grpId="0" animBg="1"/>
      <p:bldP spid="52" grpId="0" animBg="1"/>
      <p:bldP spid="97" grpId="0" animBg="1"/>
      <p:bldP spid="99" grpId="0" animBg="1"/>
      <p:bldP spid="100" grpId="0" animBg="1"/>
      <p:bldP spid="101" grpId="0" animBg="1"/>
      <p:bldP spid="102" grpId="0" animBg="1"/>
      <p:bldP spid="10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survey design</a:t>
            </a:r>
          </a:p>
        </p:txBody>
      </p:sp>
      <p:sp>
        <p:nvSpPr>
          <p:cNvPr id="3" name="Content Placeholder 2"/>
          <p:cNvSpPr>
            <a:spLocks noGrp="1"/>
          </p:cNvSpPr>
          <p:nvPr>
            <p:ph idx="1"/>
          </p:nvPr>
        </p:nvSpPr>
        <p:spPr>
          <a:xfrm>
            <a:off x="457200" y="928189"/>
            <a:ext cx="8590547" cy="5395913"/>
          </a:xfrm>
        </p:spPr>
        <p:txBody>
          <a:bodyPr/>
          <a:lstStyle/>
          <a:p>
            <a:pPr>
              <a:spcBef>
                <a:spcPts val="400"/>
              </a:spcBef>
            </a:pPr>
            <a:r>
              <a:rPr lang="en-US" dirty="0"/>
              <a:t>Base Station</a:t>
            </a:r>
          </a:p>
          <a:p>
            <a:pPr lvl="1">
              <a:spcBef>
                <a:spcPts val="400"/>
              </a:spcBef>
            </a:pPr>
            <a:r>
              <a:rPr lang="en-US" dirty="0"/>
              <a:t>Located in a stable, safe, unobstructed place</a:t>
            </a:r>
          </a:p>
          <a:p>
            <a:pPr lvl="1">
              <a:spcBef>
                <a:spcPts val="400"/>
              </a:spcBef>
            </a:pPr>
            <a:r>
              <a:rPr lang="en-US" dirty="0"/>
              <a:t>Line of sight for radio communication to rover</a:t>
            </a:r>
          </a:p>
          <a:p>
            <a:pPr lvl="1">
              <a:spcBef>
                <a:spcPts val="400"/>
              </a:spcBef>
            </a:pPr>
            <a:r>
              <a:rPr lang="en-US" dirty="0"/>
              <a:t>&lt; 10 km from rover location</a:t>
            </a:r>
          </a:p>
          <a:p>
            <a:pPr lvl="1">
              <a:spcBef>
                <a:spcPts val="400"/>
              </a:spcBef>
            </a:pPr>
            <a:r>
              <a:rPr lang="en-US" dirty="0"/>
              <a:t>Ideally set up over known monument</a:t>
            </a:r>
          </a:p>
          <a:p>
            <a:pPr>
              <a:spcBef>
                <a:spcPts val="400"/>
              </a:spcBef>
            </a:pPr>
            <a:r>
              <a:rPr lang="en-US" dirty="0"/>
              <a:t>Rover</a:t>
            </a:r>
          </a:p>
          <a:p>
            <a:pPr lvl="1">
              <a:spcBef>
                <a:spcPts val="400"/>
              </a:spcBef>
            </a:pPr>
            <a:r>
              <a:rPr lang="en-US" dirty="0"/>
              <a:t>Close to and in line of site with base for corrections</a:t>
            </a:r>
          </a:p>
          <a:p>
            <a:pPr lvl="1">
              <a:spcBef>
                <a:spcPts val="400"/>
              </a:spcBef>
            </a:pPr>
            <a:r>
              <a:rPr lang="en-US" dirty="0"/>
              <a:t>Occupy points for 5–120 sec, keep pole vertical</a:t>
            </a:r>
          </a:p>
          <a:p>
            <a:pPr lvl="1">
              <a:spcBef>
                <a:spcPts val="400"/>
              </a:spcBef>
            </a:pPr>
            <a:r>
              <a:rPr lang="en-US" dirty="0"/>
              <a:t>Name and describe each point in field book</a:t>
            </a:r>
          </a:p>
          <a:p>
            <a:pPr lvl="1">
              <a:spcBef>
                <a:spcPts val="400"/>
              </a:spcBef>
            </a:pPr>
            <a:r>
              <a:rPr lang="en-US" dirty="0"/>
              <a:t>Avoid cover and multi-path, confirm corrections</a:t>
            </a:r>
          </a:p>
          <a:p>
            <a:pPr lvl="1">
              <a:spcBef>
                <a:spcPts val="400"/>
              </a:spcBef>
            </a:pPr>
            <a:endParaRPr lang="en-US" dirty="0"/>
          </a:p>
          <a:p>
            <a:pPr lvl="1">
              <a:spcBef>
                <a:spcPts val="400"/>
              </a:spcBef>
            </a:pPr>
            <a:endParaRPr lang="en-US" dirty="0"/>
          </a:p>
        </p:txBody>
      </p:sp>
    </p:spTree>
    <p:extLst>
      <p:ext uri="{BB962C8B-B14F-4D97-AF65-F5344CB8AC3E}">
        <p14:creationId xmlns:p14="http://schemas.microsoft.com/office/powerpoint/2010/main" val="116501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Thinking About Base Stations</a:t>
            </a:r>
          </a:p>
        </p:txBody>
      </p:sp>
      <p:sp>
        <p:nvSpPr>
          <p:cNvPr id="8" name="Content Placeholder 7"/>
          <p:cNvSpPr>
            <a:spLocks noGrp="1"/>
          </p:cNvSpPr>
          <p:nvPr>
            <p:ph idx="1"/>
          </p:nvPr>
        </p:nvSpPr>
        <p:spPr>
          <a:xfrm>
            <a:off x="457200" y="1060842"/>
            <a:ext cx="8229600" cy="4765896"/>
          </a:xfrm>
        </p:spPr>
        <p:txBody>
          <a:bodyPr>
            <a:normAutofit fontScale="92500" lnSpcReduction="20000"/>
          </a:bodyPr>
          <a:lstStyle/>
          <a:p>
            <a:pPr marL="0" indent="0">
              <a:buNone/>
            </a:pPr>
            <a:r>
              <a:rPr lang="en-US" b="1" dirty="0"/>
              <a:t>Considerations:</a:t>
            </a:r>
          </a:p>
          <a:p>
            <a:r>
              <a:rPr lang="en-US" dirty="0"/>
              <a:t>Site Access</a:t>
            </a:r>
          </a:p>
          <a:p>
            <a:r>
              <a:rPr lang="en-US" dirty="0"/>
              <a:t>Site Permissions</a:t>
            </a:r>
          </a:p>
          <a:p>
            <a:r>
              <a:rPr lang="en-US" dirty="0"/>
              <a:t>Site Security</a:t>
            </a:r>
          </a:p>
          <a:p>
            <a:r>
              <a:rPr lang="en-US" dirty="0"/>
              <a:t>Line-of-Sight to Rover</a:t>
            </a:r>
          </a:p>
          <a:p>
            <a:r>
              <a:rPr lang="en-US" dirty="0"/>
              <a:t>Distance to Rover</a:t>
            </a:r>
          </a:p>
          <a:p>
            <a:r>
              <a:rPr lang="en-US" dirty="0"/>
              <a:t>High Ground</a:t>
            </a:r>
          </a:p>
          <a:p>
            <a:r>
              <a:rPr lang="en-US" dirty="0"/>
              <a:t>Stable Ground for Tripod</a:t>
            </a:r>
          </a:p>
          <a:p>
            <a:r>
              <a:rPr lang="en-US" dirty="0"/>
              <a:t>Stable Monument</a:t>
            </a:r>
          </a:p>
          <a:p>
            <a:r>
              <a:rPr lang="en-US" dirty="0"/>
              <a:t>Nearby stations for correction</a:t>
            </a:r>
          </a:p>
          <a:p>
            <a:endParaRPr lang="en-US" dirty="0"/>
          </a:p>
        </p:txBody>
      </p:sp>
    </p:spTree>
    <p:extLst>
      <p:ext uri="{BB962C8B-B14F-4D97-AF65-F5344CB8AC3E}">
        <p14:creationId xmlns:p14="http://schemas.microsoft.com/office/powerpoint/2010/main" val="380727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Collecting GPS on a Landslide</a:t>
            </a:r>
          </a:p>
        </p:txBody>
      </p:sp>
      <p:sp>
        <p:nvSpPr>
          <p:cNvPr id="3" name="Text Placeholder 2"/>
          <p:cNvSpPr>
            <a:spLocks noGrp="1"/>
          </p:cNvSpPr>
          <p:nvPr>
            <p:ph type="body" idx="4294967295"/>
          </p:nvPr>
        </p:nvSpPr>
        <p:spPr>
          <a:xfrm>
            <a:off x="649286" y="1221602"/>
            <a:ext cx="7845425" cy="639762"/>
          </a:xfrm>
        </p:spPr>
        <p:txBody>
          <a:bodyPr>
            <a:normAutofit fontScale="85000" lnSpcReduction="10000"/>
          </a:bodyPr>
          <a:lstStyle/>
          <a:p>
            <a:pPr marL="0" indent="0">
              <a:buNone/>
            </a:pPr>
            <a:r>
              <a:rPr lang="en-US" dirty="0"/>
              <a:t>Where would you put a base station in this landscape?</a:t>
            </a:r>
          </a:p>
        </p:txBody>
      </p:sp>
      <p:pic>
        <p:nvPicPr>
          <p:cNvPr id="7"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747715" y="2196306"/>
            <a:ext cx="10639425" cy="2465388"/>
          </a:xfrm>
        </p:spPr>
      </p:pic>
    </p:spTree>
    <p:extLst>
      <p:ext uri="{BB962C8B-B14F-4D97-AF65-F5344CB8AC3E}">
        <p14:creationId xmlns:p14="http://schemas.microsoft.com/office/powerpoint/2010/main" val="2713404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workflow</a:t>
            </a:r>
          </a:p>
        </p:txBody>
      </p:sp>
      <p:sp>
        <p:nvSpPr>
          <p:cNvPr id="7" name="Content Placeholder 6"/>
          <p:cNvSpPr>
            <a:spLocks noGrp="1"/>
          </p:cNvSpPr>
          <p:nvPr>
            <p:ph idx="1"/>
          </p:nvPr>
        </p:nvSpPr>
        <p:spPr/>
        <p:txBody>
          <a:bodyPr/>
          <a:lstStyle/>
          <a:p>
            <a:r>
              <a:rPr lang="en-US" dirty="0"/>
              <a:t>If base is not over a known point, you must post-process to get an accurate position</a:t>
            </a:r>
          </a:p>
        </p:txBody>
      </p:sp>
      <p:pic>
        <p:nvPicPr>
          <p:cNvPr id="3" name="Picture 2"/>
          <p:cNvPicPr/>
          <p:nvPr/>
        </p:nvPicPr>
        <p:blipFill>
          <a:blip r:embed="rId3"/>
          <a:stretch>
            <a:fillRect/>
          </a:stretch>
        </p:blipFill>
        <p:spPr>
          <a:xfrm>
            <a:off x="434861" y="3764856"/>
            <a:ext cx="8249364" cy="2708365"/>
          </a:xfrm>
          <a:prstGeom prst="rect">
            <a:avLst/>
          </a:prstGeom>
        </p:spPr>
      </p:pic>
      <p:pic>
        <p:nvPicPr>
          <p:cNvPr id="4" name="Picture 2" descr="http://kb.unavco.org/kb/assets/.images/porkchop_geyser1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582" y="2481918"/>
            <a:ext cx="787687" cy="99707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1048"/>
          <a:stretch/>
        </p:blipFill>
        <p:spPr>
          <a:xfrm>
            <a:off x="5682473" y="2153697"/>
            <a:ext cx="535088" cy="1386161"/>
          </a:xfrm>
          <a:prstGeom prst="rect">
            <a:avLst/>
          </a:prstGeom>
        </p:spPr>
      </p:pic>
      <p:pic>
        <p:nvPicPr>
          <p:cNvPr id="6" name="Picture 5"/>
          <p:cNvPicPr>
            <a:picLocks noChangeAspect="1"/>
          </p:cNvPicPr>
          <p:nvPr/>
        </p:nvPicPr>
        <p:blipFill>
          <a:blip r:embed="rId6"/>
          <a:stretch>
            <a:fillRect/>
          </a:stretch>
        </p:blipFill>
        <p:spPr>
          <a:xfrm>
            <a:off x="6414777" y="2153696"/>
            <a:ext cx="2469239" cy="1424440"/>
          </a:xfrm>
          <a:prstGeom prst="rect">
            <a:avLst/>
          </a:prstGeom>
        </p:spPr>
      </p:pic>
    </p:spTree>
    <p:extLst>
      <p:ext uri="{BB962C8B-B14F-4D97-AF65-F5344CB8AC3E}">
        <p14:creationId xmlns:p14="http://schemas.microsoft.com/office/powerpoint/2010/main" val="3882755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Kinematic post-processing</a:t>
            </a:r>
          </a:p>
        </p:txBody>
      </p:sp>
      <p:sp>
        <p:nvSpPr>
          <p:cNvPr id="3" name="Content Placeholder 2"/>
          <p:cNvSpPr>
            <a:spLocks noGrp="1"/>
          </p:cNvSpPr>
          <p:nvPr>
            <p:ph idx="1"/>
          </p:nvPr>
        </p:nvSpPr>
        <p:spPr/>
        <p:txBody>
          <a:bodyPr>
            <a:normAutofit lnSpcReduction="10000"/>
          </a:bodyPr>
          <a:lstStyle/>
          <a:p>
            <a:r>
              <a:rPr lang="en-US" sz="2400" dirty="0"/>
              <a:t>Post processing is only necessary if the base was set up over an unknown point or you use a PPK system.</a:t>
            </a:r>
          </a:p>
          <a:p>
            <a:endParaRPr lang="en-US" sz="2400" dirty="0"/>
          </a:p>
          <a:p>
            <a:r>
              <a:rPr lang="en-US" sz="2400" dirty="0"/>
              <a:t>Download data from base to PC software for your hardware.</a:t>
            </a:r>
          </a:p>
          <a:p>
            <a:r>
              <a:rPr lang="en-US" sz="2400" dirty="0"/>
              <a:t>Export base dataset as a RINEX formatted file</a:t>
            </a:r>
          </a:p>
          <a:p>
            <a:r>
              <a:rPr lang="en-US" sz="2400" dirty="0"/>
              <a:t>Upload RINEX to OPUS or CSRS website, specifying all necessary information regarding base antenna type and height (need to wait 2+ hours after collection before uploading)</a:t>
            </a:r>
          </a:p>
          <a:p>
            <a:r>
              <a:rPr lang="en-US" sz="2400" dirty="0"/>
              <a:t>Update your base position with the new, corrected position in your PC software</a:t>
            </a:r>
          </a:p>
          <a:p>
            <a:r>
              <a:rPr lang="en-US" sz="2400" dirty="0"/>
              <a:t>Propagate the change in base to all your rover positions</a:t>
            </a:r>
          </a:p>
          <a:p>
            <a:endParaRPr lang="en-US" dirty="0"/>
          </a:p>
        </p:txBody>
      </p:sp>
    </p:spTree>
    <p:extLst>
      <p:ext uri="{BB962C8B-B14F-4D97-AF65-F5344CB8AC3E}">
        <p14:creationId xmlns:p14="http://schemas.microsoft.com/office/powerpoint/2010/main" val="1853497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3851" y="360558"/>
            <a:ext cx="8534400" cy="325755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5" name="TextBox 4"/>
          <p:cNvSpPr txBox="1"/>
          <p:nvPr/>
        </p:nvSpPr>
        <p:spPr>
          <a:xfrm rot="16200000">
            <a:off x="300959" y="2653907"/>
            <a:ext cx="838691" cy="369332"/>
          </a:xfrm>
          <a:prstGeom prst="rect">
            <a:avLst/>
          </a:prstGeom>
          <a:noFill/>
        </p:spPr>
        <p:txBody>
          <a:bodyPr wrap="none" rtlCol="0">
            <a:spAutoFit/>
          </a:bodyPr>
          <a:lstStyle/>
          <a:p>
            <a:r>
              <a:rPr lang="en-US" dirty="0">
                <a:hlinkClick r:id="rId2"/>
              </a:rPr>
              <a:t>OPUS</a:t>
            </a:r>
            <a:endParaRPr lang="en-US" dirty="0"/>
          </a:p>
        </p:txBody>
      </p:sp>
      <p:sp>
        <p:nvSpPr>
          <p:cNvPr id="6" name="TextBox 5"/>
          <p:cNvSpPr txBox="1"/>
          <p:nvPr/>
        </p:nvSpPr>
        <p:spPr>
          <a:xfrm rot="16200000">
            <a:off x="-38880" y="1049172"/>
            <a:ext cx="1518364" cy="646331"/>
          </a:xfrm>
          <a:prstGeom prst="rect">
            <a:avLst/>
          </a:prstGeom>
          <a:noFill/>
        </p:spPr>
        <p:txBody>
          <a:bodyPr wrap="none" rtlCol="0">
            <a:spAutoFit/>
          </a:bodyPr>
          <a:lstStyle/>
          <a:p>
            <a:pPr algn="ctr"/>
            <a:r>
              <a:rPr lang="en-US" dirty="0">
                <a:hlinkClick r:id="rId3"/>
              </a:rPr>
              <a:t>NRCAN</a:t>
            </a:r>
            <a:endParaRPr lang="en-US" dirty="0"/>
          </a:p>
          <a:p>
            <a:pPr algn="ctr"/>
            <a:r>
              <a:rPr lang="en-US" dirty="0"/>
              <a:t>(CSRS-PPP)</a:t>
            </a:r>
          </a:p>
        </p:txBody>
      </p:sp>
      <p:sp>
        <p:nvSpPr>
          <p:cNvPr id="7" name="TextBox 6"/>
          <p:cNvSpPr txBox="1"/>
          <p:nvPr/>
        </p:nvSpPr>
        <p:spPr>
          <a:xfrm>
            <a:off x="1560742" y="360557"/>
            <a:ext cx="2685351" cy="369332"/>
          </a:xfrm>
          <a:prstGeom prst="rect">
            <a:avLst/>
          </a:prstGeom>
          <a:noFill/>
        </p:spPr>
        <p:txBody>
          <a:bodyPr wrap="none" rtlCol="0">
            <a:spAutoFit/>
          </a:bodyPr>
          <a:lstStyle/>
          <a:p>
            <a:r>
              <a:rPr lang="en-US" dirty="0"/>
              <a:t>Data Collection Duration</a:t>
            </a:r>
          </a:p>
        </p:txBody>
      </p:sp>
      <p:cxnSp>
        <p:nvCxnSpPr>
          <p:cNvPr id="9" name="Straight Connector 8"/>
          <p:cNvCxnSpPr/>
          <p:nvPr/>
        </p:nvCxnSpPr>
        <p:spPr>
          <a:xfrm>
            <a:off x="1367481" y="788926"/>
            <a:ext cx="0" cy="2578443"/>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00433" y="2419227"/>
            <a:ext cx="1010681" cy="27263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200" dirty="0"/>
              <a:t>15min – 2hrs</a:t>
            </a:r>
          </a:p>
        </p:txBody>
      </p:sp>
      <p:sp>
        <p:nvSpPr>
          <p:cNvPr id="11" name="Rectangle 10"/>
          <p:cNvSpPr/>
          <p:nvPr/>
        </p:nvSpPr>
        <p:spPr>
          <a:xfrm>
            <a:off x="1400432" y="2746028"/>
            <a:ext cx="2973861"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2hrs +</a:t>
            </a:r>
          </a:p>
        </p:txBody>
      </p:sp>
      <p:sp>
        <p:nvSpPr>
          <p:cNvPr id="13" name="Rectangle 12"/>
          <p:cNvSpPr/>
          <p:nvPr/>
        </p:nvSpPr>
        <p:spPr>
          <a:xfrm>
            <a:off x="1400432" y="1088351"/>
            <a:ext cx="2973861"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2hrs +</a:t>
            </a:r>
          </a:p>
        </p:txBody>
      </p:sp>
      <p:cxnSp>
        <p:nvCxnSpPr>
          <p:cNvPr id="14" name="Straight Connector 13"/>
          <p:cNvCxnSpPr/>
          <p:nvPr/>
        </p:nvCxnSpPr>
        <p:spPr>
          <a:xfrm>
            <a:off x="4938584" y="788926"/>
            <a:ext cx="0" cy="2578443"/>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02548" y="357116"/>
            <a:ext cx="1877437" cy="369332"/>
          </a:xfrm>
          <a:prstGeom prst="rect">
            <a:avLst/>
          </a:prstGeom>
          <a:noFill/>
        </p:spPr>
        <p:txBody>
          <a:bodyPr wrap="none" rtlCol="0">
            <a:spAutoFit/>
          </a:bodyPr>
          <a:lstStyle/>
          <a:p>
            <a:r>
              <a:rPr lang="en-US" dirty="0"/>
              <a:t>Data Processing</a:t>
            </a:r>
          </a:p>
        </p:txBody>
      </p:sp>
      <p:sp>
        <p:nvSpPr>
          <p:cNvPr id="16" name="Rectangle 15"/>
          <p:cNvSpPr/>
          <p:nvPr/>
        </p:nvSpPr>
        <p:spPr>
          <a:xfrm>
            <a:off x="5465806" y="1089824"/>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Ultra Rapid</a:t>
            </a:r>
          </a:p>
        </p:txBody>
      </p:sp>
      <p:sp>
        <p:nvSpPr>
          <p:cNvPr id="17" name="Rectangle 16"/>
          <p:cNvSpPr/>
          <p:nvPr/>
        </p:nvSpPr>
        <p:spPr>
          <a:xfrm>
            <a:off x="6519590" y="1233647"/>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Rapid</a:t>
            </a:r>
          </a:p>
        </p:txBody>
      </p:sp>
      <p:sp>
        <p:nvSpPr>
          <p:cNvPr id="18" name="Rectangle 17"/>
          <p:cNvSpPr/>
          <p:nvPr/>
        </p:nvSpPr>
        <p:spPr>
          <a:xfrm>
            <a:off x="7569915" y="1387251"/>
            <a:ext cx="1050327" cy="2726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Final Orbits</a:t>
            </a:r>
          </a:p>
        </p:txBody>
      </p:sp>
      <p:sp>
        <p:nvSpPr>
          <p:cNvPr id="19" name="TextBox 18"/>
          <p:cNvSpPr txBox="1"/>
          <p:nvPr/>
        </p:nvSpPr>
        <p:spPr>
          <a:xfrm>
            <a:off x="2574986" y="2423756"/>
            <a:ext cx="1011815" cy="276999"/>
          </a:xfrm>
          <a:prstGeom prst="rect">
            <a:avLst/>
          </a:prstGeom>
          <a:noFill/>
        </p:spPr>
        <p:txBody>
          <a:bodyPr wrap="none" rtlCol="0">
            <a:spAutoFit/>
          </a:bodyPr>
          <a:lstStyle/>
          <a:p>
            <a:r>
              <a:rPr lang="en-US" sz="1200" dirty="0"/>
              <a:t>Rapid Static</a:t>
            </a:r>
          </a:p>
        </p:txBody>
      </p:sp>
      <p:sp>
        <p:nvSpPr>
          <p:cNvPr id="21" name="TextBox 20"/>
          <p:cNvSpPr txBox="1"/>
          <p:nvPr/>
        </p:nvSpPr>
        <p:spPr>
          <a:xfrm>
            <a:off x="4309050" y="2748223"/>
            <a:ext cx="569387" cy="276999"/>
          </a:xfrm>
          <a:prstGeom prst="rect">
            <a:avLst/>
          </a:prstGeom>
          <a:noFill/>
        </p:spPr>
        <p:txBody>
          <a:bodyPr wrap="none" rtlCol="0">
            <a:spAutoFit/>
          </a:bodyPr>
          <a:lstStyle/>
          <a:p>
            <a:r>
              <a:rPr lang="en-US" sz="1200" dirty="0"/>
              <a:t>Static</a:t>
            </a:r>
          </a:p>
        </p:txBody>
      </p:sp>
      <p:pic>
        <p:nvPicPr>
          <p:cNvPr id="3074" name="Picture 2" descr="OPUS accuracy vs session duration"/>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49966"/>
          <a:stretch/>
        </p:blipFill>
        <p:spPr bwMode="auto">
          <a:xfrm>
            <a:off x="942641" y="3691834"/>
            <a:ext cx="5514386" cy="294703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a:cxnSpLocks/>
          </p:cNvCxnSpPr>
          <p:nvPr/>
        </p:nvCxnSpPr>
        <p:spPr>
          <a:xfrm flipV="1">
            <a:off x="2323071" y="2419227"/>
            <a:ext cx="0" cy="3234441"/>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16131" y="917911"/>
            <a:ext cx="0" cy="1001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569915" y="934786"/>
            <a:ext cx="0" cy="100107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15769" y="2210515"/>
            <a:ext cx="2204450" cy="338554"/>
          </a:xfrm>
          <a:prstGeom prst="rect">
            <a:avLst/>
          </a:prstGeom>
          <a:noFill/>
        </p:spPr>
        <p:txBody>
          <a:bodyPr wrap="none" rtlCol="0">
            <a:spAutoFit/>
          </a:bodyPr>
          <a:lstStyle/>
          <a:p>
            <a:r>
              <a:rPr lang="en-US" sz="1600" dirty="0"/>
              <a:t>Time Post-Survey</a:t>
            </a:r>
            <a:r>
              <a:rPr lang="en-US" sz="1200" dirty="0"/>
              <a:t>	    </a:t>
            </a:r>
          </a:p>
        </p:txBody>
      </p:sp>
      <p:cxnSp>
        <p:nvCxnSpPr>
          <p:cNvPr id="29" name="Straight Connector 28"/>
          <p:cNvCxnSpPr/>
          <p:nvPr/>
        </p:nvCxnSpPr>
        <p:spPr>
          <a:xfrm>
            <a:off x="5461687" y="934786"/>
            <a:ext cx="0" cy="100107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266974" y="1945552"/>
            <a:ext cx="3095719" cy="276999"/>
          </a:xfrm>
          <a:prstGeom prst="rect">
            <a:avLst/>
          </a:prstGeom>
          <a:noFill/>
        </p:spPr>
        <p:txBody>
          <a:bodyPr wrap="none" rtlCol="0">
            <a:spAutoFit/>
          </a:bodyPr>
          <a:lstStyle/>
          <a:p>
            <a:r>
              <a:rPr lang="en-US" sz="1200" dirty="0"/>
              <a:t>2hr	   	   24hr 	      	      14 days	    </a:t>
            </a:r>
          </a:p>
        </p:txBody>
      </p:sp>
      <p:cxnSp>
        <p:nvCxnSpPr>
          <p:cNvPr id="31" name="Straight Connector 30"/>
          <p:cNvCxnSpPr/>
          <p:nvPr/>
        </p:nvCxnSpPr>
        <p:spPr>
          <a:xfrm>
            <a:off x="5266972" y="2225992"/>
            <a:ext cx="28281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Rectangle 5"/>
          <p:cNvSpPr>
            <a:spLocks noChangeArrowheads="1"/>
          </p:cNvSpPr>
          <p:nvPr/>
        </p:nvSpPr>
        <p:spPr bwMode="auto">
          <a:xfrm>
            <a:off x="457200" y="1438276"/>
            <a:ext cx="8275739" cy="462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38" indent="-514338">
              <a:spcBef>
                <a:spcPct val="20000"/>
              </a:spcBef>
              <a:buFont typeface="+mj-lt"/>
              <a:buAutoNum type="arabicPeriod"/>
            </a:pPr>
            <a:r>
              <a:rPr lang="en-US" sz="2600" dirty="0"/>
              <a:t>Describe the GPS/GNSS and how it enables positioning</a:t>
            </a:r>
          </a:p>
          <a:p>
            <a:pPr marL="514338" indent="-514338">
              <a:spcBef>
                <a:spcPct val="20000"/>
              </a:spcBef>
              <a:buFont typeface="+mj-lt"/>
              <a:buAutoNum type="arabicPeriod"/>
            </a:pPr>
            <a:endParaRPr lang="en-US" sz="1100" dirty="0"/>
          </a:p>
          <a:p>
            <a:pPr marL="514338" indent="-514338">
              <a:spcBef>
                <a:spcPct val="20000"/>
              </a:spcBef>
              <a:buFont typeface="+mj-lt"/>
              <a:buAutoNum type="arabicPeriod"/>
            </a:pPr>
            <a:r>
              <a:rPr lang="en-US" sz="2600" dirty="0"/>
              <a:t>Distinguish different grades of GPS/GNSS receivers, their uses, and their accuracies.</a:t>
            </a:r>
          </a:p>
          <a:p>
            <a:pPr marL="514338" indent="-514338">
              <a:spcBef>
                <a:spcPct val="20000"/>
              </a:spcBef>
              <a:buFont typeface="+mj-lt"/>
              <a:buAutoNum type="arabicPeriod"/>
            </a:pPr>
            <a:endParaRPr lang="en-US" sz="1100" dirty="0"/>
          </a:p>
          <a:p>
            <a:pPr marL="514338" indent="-514338">
              <a:spcBef>
                <a:spcPct val="20000"/>
              </a:spcBef>
              <a:buFont typeface="+mj-lt"/>
              <a:buAutoNum type="arabicPeriod"/>
            </a:pPr>
            <a:r>
              <a:rPr lang="en-US" sz="2600" dirty="0"/>
              <a:t>Highlight applications of GPS/GNSS in the Geosciences</a:t>
            </a:r>
            <a:br>
              <a:rPr lang="en-US" sz="2600" dirty="0"/>
            </a:br>
            <a:endParaRPr lang="en-US" sz="2600" dirty="0"/>
          </a:p>
          <a:p>
            <a:pPr marL="514338" indent="-514338">
              <a:spcBef>
                <a:spcPct val="20000"/>
              </a:spcBef>
              <a:buFont typeface="+mj-lt"/>
              <a:buAutoNum type="arabicPeriod"/>
            </a:pPr>
            <a:r>
              <a:rPr lang="en-US" sz="2600" dirty="0"/>
              <a:t>Get started using Emlids Reach RS2/2+/3 instruments</a:t>
            </a:r>
          </a:p>
          <a:p>
            <a:pPr marL="342891" indent="-342891">
              <a:spcBef>
                <a:spcPct val="20000"/>
              </a:spcBef>
              <a:buFontTx/>
              <a:buChar char="•"/>
            </a:pPr>
            <a:endParaRPr lang="en-US" sz="2600" dirty="0"/>
          </a:p>
          <a:p>
            <a:pPr marL="342891" indent="-342891">
              <a:spcBef>
                <a:spcPct val="20000"/>
              </a:spcBef>
              <a:buFontTx/>
              <a:buChar char="•"/>
            </a:pPr>
            <a:endParaRPr lang="en-US" sz="2600" dirty="0"/>
          </a:p>
        </p:txBody>
      </p:sp>
    </p:spTree>
    <p:extLst>
      <p:ext uri="{BB962C8B-B14F-4D97-AF65-F5344CB8AC3E}">
        <p14:creationId xmlns:p14="http://schemas.microsoft.com/office/powerpoint/2010/main" val="370037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RTK GNSS</a:t>
            </a:r>
          </a:p>
        </p:txBody>
      </p:sp>
      <p:sp>
        <p:nvSpPr>
          <p:cNvPr id="3" name="Content Placeholder 2"/>
          <p:cNvSpPr>
            <a:spLocks noGrp="1"/>
          </p:cNvSpPr>
          <p:nvPr>
            <p:ph idx="1"/>
          </p:nvPr>
        </p:nvSpPr>
        <p:spPr>
          <a:xfrm>
            <a:off x="377688" y="1056423"/>
            <a:ext cx="8229600" cy="5087900"/>
          </a:xfrm>
        </p:spPr>
        <p:txBody>
          <a:bodyPr/>
          <a:lstStyle/>
          <a:p>
            <a:pPr marL="0" indent="0">
              <a:buNone/>
            </a:pPr>
            <a:r>
              <a:rPr lang="en-US" sz="2000" dirty="0"/>
              <a:t>Students discuss at first:</a:t>
            </a:r>
            <a:br>
              <a:rPr lang="en-US" sz="2000" dirty="0"/>
            </a:br>
            <a:endParaRPr lang="en-US" sz="2000" dirty="0"/>
          </a:p>
          <a:p>
            <a:r>
              <a:rPr lang="en-US" sz="2000" dirty="0"/>
              <a:t>Text here</a:t>
            </a:r>
          </a:p>
        </p:txBody>
      </p:sp>
    </p:spTree>
    <p:extLst>
      <p:ext uri="{BB962C8B-B14F-4D97-AF65-F5344CB8AC3E}">
        <p14:creationId xmlns:p14="http://schemas.microsoft.com/office/powerpoint/2010/main" val="3429550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RTK GNSS</a:t>
            </a:r>
          </a:p>
        </p:txBody>
      </p:sp>
      <p:sp>
        <p:nvSpPr>
          <p:cNvPr id="3" name="Content Placeholder 2"/>
          <p:cNvSpPr>
            <a:spLocks noGrp="1"/>
          </p:cNvSpPr>
          <p:nvPr>
            <p:ph idx="1"/>
          </p:nvPr>
        </p:nvSpPr>
        <p:spPr>
          <a:xfrm>
            <a:off x="377688" y="1056423"/>
            <a:ext cx="8229600" cy="5087900"/>
          </a:xfrm>
        </p:spPr>
        <p:txBody>
          <a:bodyPr/>
          <a:lstStyle/>
          <a:p>
            <a:pPr marL="0" indent="0">
              <a:buNone/>
            </a:pPr>
            <a:r>
              <a:rPr lang="en-US" sz="2000" dirty="0"/>
              <a:t>Students discuss at first:</a:t>
            </a:r>
          </a:p>
          <a:p>
            <a:endParaRPr lang="en-US" sz="2000" dirty="0"/>
          </a:p>
          <a:p>
            <a:r>
              <a:rPr lang="en-US" sz="2000" dirty="0"/>
              <a:t>Delineating or measuring migration of a river channel with proximity to a valuable resource or infrastructure</a:t>
            </a:r>
          </a:p>
          <a:p>
            <a:r>
              <a:rPr lang="en-US" sz="2000" dirty="0"/>
              <a:t>Measuring movement on a natural hazard such as a landslide, earthflow, or slump</a:t>
            </a:r>
          </a:p>
          <a:p>
            <a:r>
              <a:rPr lang="en-US" sz="2000" dirty="0"/>
              <a:t>Delineate or measure motion of monuments on a glacier, glacial retreat or snowpack change</a:t>
            </a:r>
          </a:p>
          <a:p>
            <a:r>
              <a:rPr lang="en-US" sz="2000" dirty="0"/>
              <a:t>Measuring a scarp surface or profile to determine potential hazard to infrastructure with earthquakes</a:t>
            </a:r>
          </a:p>
          <a:p>
            <a:r>
              <a:rPr lang="en-US" sz="2000" dirty="0"/>
              <a:t>Creating topographic models of flood plains to calculate flood volume and determine potential for flood hazard at various stage levels</a:t>
            </a:r>
          </a:p>
          <a:p>
            <a:r>
              <a:rPr lang="en-US" sz="2000" dirty="0"/>
              <a:t>Create digital elevation models to determine slope stability with addition of </a:t>
            </a:r>
            <a:r>
              <a:rPr lang="en-US" sz="2000" dirty="0" err="1"/>
              <a:t>roadcuts</a:t>
            </a:r>
            <a:r>
              <a:rPr lang="en-US" sz="2000" dirty="0"/>
              <a:t> or other infrastructure</a:t>
            </a:r>
          </a:p>
        </p:txBody>
      </p:sp>
    </p:spTree>
    <p:extLst>
      <p:ext uri="{BB962C8B-B14F-4D97-AF65-F5344CB8AC3E}">
        <p14:creationId xmlns:p14="http://schemas.microsoft.com/office/powerpoint/2010/main" val="11682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5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GNSS</a:t>
            </a:r>
          </a:p>
        </p:txBody>
      </p:sp>
      <p:sp>
        <p:nvSpPr>
          <p:cNvPr id="3" name="Content Placeholder 2"/>
          <p:cNvSpPr txBox="1">
            <a:spLocks/>
          </p:cNvSpPr>
          <p:nvPr/>
        </p:nvSpPr>
        <p:spPr>
          <a:xfrm>
            <a:off x="1976285" y="840300"/>
            <a:ext cx="6710515" cy="5363499"/>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Ø"/>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Recreational &amp; Mapping Systems </a:t>
            </a:r>
            <a:r>
              <a:rPr lang="en-US" sz="1800" dirty="0"/>
              <a:t>(phones, consumer-type, mobile GIS devices)</a:t>
            </a:r>
          </a:p>
          <a:p>
            <a:pPr lvl="1"/>
            <a:r>
              <a:rPr lang="en-US" sz="2400" dirty="0"/>
              <a:t>Inexpensive, low complexity, short occupations, rapid results, low-precision positions</a:t>
            </a:r>
          </a:p>
          <a:p>
            <a:r>
              <a:rPr lang="en-US" sz="2800" dirty="0"/>
              <a:t>Kinematic Systems (Unit 2)</a:t>
            </a:r>
          </a:p>
          <a:p>
            <a:pPr lvl="1"/>
            <a:r>
              <a:rPr lang="en-US" sz="2400" dirty="0"/>
              <a:t>Expensive, moderate complexity, short occupations, positions can be rapid or require post-processing, high-precision positions</a:t>
            </a:r>
          </a:p>
          <a:p>
            <a:r>
              <a:rPr lang="en-US" sz="2800" dirty="0"/>
              <a:t>Static Systems (Unit 3)</a:t>
            </a:r>
          </a:p>
          <a:p>
            <a:pPr lvl="1"/>
            <a:r>
              <a:rPr lang="en-US" sz="2400" dirty="0"/>
              <a:t>Expensive, high complexity, long occupations required, long and complex post-processing required, extremely high-precision positions.</a:t>
            </a:r>
          </a:p>
        </p:txBody>
      </p:sp>
      <p:pic>
        <p:nvPicPr>
          <p:cNvPr id="4" name="Picture 95" descr="hand_G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81" y="1048901"/>
            <a:ext cx="850840" cy="1316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http://kb.unavco.org/kb/assets/.images/porkchop_geyser1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01" y="3010625"/>
            <a:ext cx="1081484" cy="136896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1048"/>
          <a:stretch/>
        </p:blipFill>
        <p:spPr>
          <a:xfrm>
            <a:off x="197293" y="2894662"/>
            <a:ext cx="617977" cy="160088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0367" t="7094" r="184" b="26973"/>
          <a:stretch/>
        </p:blipFill>
        <p:spPr>
          <a:xfrm>
            <a:off x="357466" y="5024704"/>
            <a:ext cx="1526796" cy="950281"/>
          </a:xfrm>
          <a:prstGeom prst="rect">
            <a:avLst/>
          </a:prstGeom>
        </p:spPr>
      </p:pic>
    </p:spTree>
    <p:extLst>
      <p:ext uri="{BB962C8B-B14F-4D97-AF65-F5344CB8AC3E}">
        <p14:creationId xmlns:p14="http://schemas.microsoft.com/office/powerpoint/2010/main" val="29239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ChangeArrowheads="1"/>
          </p:cNvSpPr>
          <p:nvPr>
            <p:ph type="title"/>
          </p:nvPr>
        </p:nvSpPr>
        <p:spPr>
          <a:xfrm>
            <a:off x="457200" y="362527"/>
            <a:ext cx="8229600" cy="502088"/>
          </a:xfrm>
        </p:spPr>
        <p:txBody>
          <a:bodyPr/>
          <a:lstStyle/>
          <a:p>
            <a:r>
              <a:rPr lang="en-US" dirty="0"/>
              <a:t>Anatomy of a high-precision  permanent “static” GNSS station</a:t>
            </a:r>
          </a:p>
        </p:txBody>
      </p:sp>
      <p:sp>
        <p:nvSpPr>
          <p:cNvPr id="109572"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37930777" indent="-37473588"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189" eaLnBrk="0" fontAlgn="base" hangingPunct="0">
              <a:spcBef>
                <a:spcPct val="0"/>
              </a:spcBef>
              <a:spcAft>
                <a:spcPct val="0"/>
              </a:spcAft>
              <a:defRPr sz="2400">
                <a:solidFill>
                  <a:schemeClr val="tx1"/>
                </a:solidFill>
                <a:latin typeface="Arial" pitchFamily="34" charset="0"/>
                <a:ea typeface="MS PGothic" pitchFamily="34" charset="-128"/>
              </a:defRPr>
            </a:lvl6pPr>
            <a:lvl7pPr marL="914377" eaLnBrk="0" fontAlgn="base" hangingPunct="0">
              <a:spcBef>
                <a:spcPct val="0"/>
              </a:spcBef>
              <a:spcAft>
                <a:spcPct val="0"/>
              </a:spcAft>
              <a:defRPr sz="2400">
                <a:solidFill>
                  <a:schemeClr val="tx1"/>
                </a:solidFill>
                <a:latin typeface="Arial" pitchFamily="34" charset="0"/>
                <a:ea typeface="MS PGothic" pitchFamily="34" charset="-128"/>
              </a:defRPr>
            </a:lvl7pPr>
            <a:lvl8pPr marL="1371566" eaLnBrk="0" fontAlgn="base" hangingPunct="0">
              <a:spcBef>
                <a:spcPct val="0"/>
              </a:spcBef>
              <a:spcAft>
                <a:spcPct val="0"/>
              </a:spcAft>
              <a:defRPr sz="2400">
                <a:solidFill>
                  <a:schemeClr val="tx1"/>
                </a:solidFill>
                <a:latin typeface="Arial" pitchFamily="34" charset="0"/>
                <a:ea typeface="MS PGothic" pitchFamily="34" charset="-128"/>
              </a:defRPr>
            </a:lvl8pPr>
            <a:lvl9pPr marL="1828754"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34C2CCFE-B4D8-4058-9CA5-985A39B831B2}" type="slidenum">
              <a:rPr lang="en-US" sz="900">
                <a:solidFill>
                  <a:srgbClr val="898989"/>
                </a:solidFill>
              </a:rPr>
              <a:pPr eaLnBrk="1" hangingPunct="1"/>
              <a:t>34</a:t>
            </a:fld>
            <a:endParaRPr lang="en-US" sz="900">
              <a:solidFill>
                <a:srgbClr val="898989"/>
              </a:solidFill>
            </a:endParaRPr>
          </a:p>
        </p:txBody>
      </p:sp>
      <p:pic>
        <p:nvPicPr>
          <p:cNvPr id="10957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1350963"/>
            <a:ext cx="4471988" cy="4664075"/>
          </a:xfrm>
        </p:spPr>
      </p:pic>
      <p:sp>
        <p:nvSpPr>
          <p:cNvPr id="109574" name="Rectangle 4"/>
          <p:cNvSpPr>
            <a:spLocks noGrp="1" noChangeArrowheads="1"/>
          </p:cNvSpPr>
          <p:nvPr>
            <p:ph type="body" sz="half" idx="4294967295"/>
          </p:nvPr>
        </p:nvSpPr>
        <p:spPr>
          <a:xfrm>
            <a:off x="5010150" y="1295400"/>
            <a:ext cx="4133850" cy="4911725"/>
          </a:xfrm>
        </p:spPr>
        <p:txBody>
          <a:bodyPr/>
          <a:lstStyle/>
          <a:p>
            <a:pPr eaLnBrk="1" hangingPunct="1">
              <a:lnSpc>
                <a:spcPct val="80000"/>
              </a:lnSpc>
              <a:buFontTx/>
              <a:buNone/>
            </a:pPr>
            <a:r>
              <a:rPr lang="en-US" sz="2200" dirty="0">
                <a:latin typeface="Calibri" pitchFamily="34" charset="0"/>
              </a:rPr>
              <a:t>GNSS antenna inside of dome</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Monument solidly attached into the ground with braces. </a:t>
            </a:r>
          </a:p>
          <a:p>
            <a:pPr eaLnBrk="1" hangingPunct="1">
              <a:lnSpc>
                <a:spcPct val="80000"/>
              </a:lnSpc>
              <a:buFontTx/>
              <a:buNone/>
            </a:pPr>
            <a:endParaRPr lang="en-US" sz="2200" b="1" dirty="0">
              <a:latin typeface="Calibri" pitchFamily="34" charset="0"/>
            </a:endParaRPr>
          </a:p>
          <a:p>
            <a:pPr eaLnBrk="1" hangingPunct="1">
              <a:lnSpc>
                <a:spcPct val="80000"/>
              </a:lnSpc>
              <a:buFontTx/>
              <a:buNone/>
            </a:pPr>
            <a:r>
              <a:rPr lang="en-US" sz="2200" b="1" dirty="0">
                <a:latin typeface="Calibri" pitchFamily="34" charset="0"/>
              </a:rPr>
              <a:t>If the ground moves, the station moves</a:t>
            </a:r>
            <a:r>
              <a:rPr lang="en-US" sz="2200" dirty="0">
                <a:latin typeface="Calibri" pitchFamily="34" charset="0"/>
              </a:rPr>
              <a:t>.</a:t>
            </a:r>
          </a:p>
          <a:p>
            <a:pPr eaLnBrk="1" hangingPunct="1">
              <a:lnSpc>
                <a:spcPct val="80000"/>
              </a:lnSpc>
              <a:buFontTx/>
              <a:buNone/>
            </a:pPr>
            <a:endParaRPr lang="en-US" sz="2200" dirty="0">
              <a:latin typeface="Calibri" pitchFamily="34" charset="0"/>
            </a:endParaRPr>
          </a:p>
          <a:p>
            <a:pPr eaLnBrk="1" hangingPunct="1">
              <a:lnSpc>
                <a:spcPct val="80000"/>
              </a:lnSpc>
              <a:buFontTx/>
              <a:buNone/>
            </a:pPr>
            <a:r>
              <a:rPr lang="en-US" sz="2200" dirty="0">
                <a:latin typeface="Calibri" pitchFamily="34" charset="0"/>
              </a:rPr>
              <a:t>Solar panel for power</a:t>
            </a:r>
          </a:p>
          <a:p>
            <a:pPr eaLnBrk="1" hangingPunct="1">
              <a:lnSpc>
                <a:spcPct val="80000"/>
              </a:lnSpc>
              <a:buFontTx/>
              <a:buNone/>
            </a:pPr>
            <a:endParaRPr lang="en-US" sz="2100" dirty="0">
              <a:latin typeface="Calibri" pitchFamily="34" charset="0"/>
            </a:endParaRPr>
          </a:p>
          <a:p>
            <a:pPr eaLnBrk="1" hangingPunct="1">
              <a:lnSpc>
                <a:spcPct val="80000"/>
              </a:lnSpc>
              <a:buFontTx/>
              <a:buNone/>
            </a:pPr>
            <a:r>
              <a:rPr lang="en-US" sz="2200" dirty="0">
                <a:latin typeface="Calibri" pitchFamily="34" charset="0"/>
              </a:rPr>
              <a:t>Equipment enclosure</a:t>
            </a:r>
            <a:r>
              <a:rPr lang="en-US" sz="2100" dirty="0">
                <a:latin typeface="Calibri" pitchFamily="34" charset="0"/>
              </a:rPr>
              <a:t> </a:t>
            </a:r>
          </a:p>
          <a:p>
            <a:pPr eaLnBrk="1" hangingPunct="1">
              <a:lnSpc>
                <a:spcPct val="80000"/>
              </a:lnSpc>
            </a:pPr>
            <a:r>
              <a:rPr lang="en-US" sz="2100" dirty="0">
                <a:latin typeface="Calibri" pitchFamily="34" charset="0"/>
              </a:rPr>
              <a:t>GNSS receiver</a:t>
            </a:r>
          </a:p>
          <a:p>
            <a:pPr eaLnBrk="1" hangingPunct="1">
              <a:lnSpc>
                <a:spcPct val="80000"/>
              </a:lnSpc>
            </a:pPr>
            <a:r>
              <a:rPr lang="en-US" sz="2100" dirty="0">
                <a:latin typeface="Calibri" pitchFamily="34" charset="0"/>
              </a:rPr>
              <a:t>Power/batteries</a:t>
            </a:r>
          </a:p>
          <a:p>
            <a:pPr eaLnBrk="1" hangingPunct="1">
              <a:lnSpc>
                <a:spcPct val="80000"/>
              </a:lnSpc>
            </a:pPr>
            <a:r>
              <a:rPr lang="en-US" sz="2100" dirty="0">
                <a:latin typeface="Calibri" pitchFamily="34" charset="0"/>
              </a:rPr>
              <a:t>Communications/ radio/ modem</a:t>
            </a:r>
          </a:p>
          <a:p>
            <a:pPr eaLnBrk="1" hangingPunct="1">
              <a:lnSpc>
                <a:spcPct val="80000"/>
              </a:lnSpc>
            </a:pPr>
            <a:r>
              <a:rPr lang="en-US" sz="2100" dirty="0">
                <a:latin typeface="Calibri" pitchFamily="34" charset="0"/>
              </a:rPr>
              <a:t>Data storage/ memory</a:t>
            </a:r>
          </a:p>
        </p:txBody>
      </p:sp>
      <p:sp>
        <p:nvSpPr>
          <p:cNvPr id="109575" name="Line 5"/>
          <p:cNvSpPr>
            <a:spLocks noChangeShapeType="1"/>
          </p:cNvSpPr>
          <p:nvPr/>
        </p:nvSpPr>
        <p:spPr bwMode="auto">
          <a:xfrm flipH="1">
            <a:off x="1454725" y="1475509"/>
            <a:ext cx="3501739" cy="1716160"/>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09576" name="Line 6"/>
          <p:cNvSpPr>
            <a:spLocks noChangeShapeType="1"/>
          </p:cNvSpPr>
          <p:nvPr/>
        </p:nvSpPr>
        <p:spPr bwMode="auto">
          <a:xfrm flipH="1">
            <a:off x="546410" y="4127501"/>
            <a:ext cx="586198" cy="2073726"/>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09577" name="Line 7"/>
          <p:cNvSpPr>
            <a:spLocks noChangeShapeType="1"/>
          </p:cNvSpPr>
          <p:nvPr/>
        </p:nvSpPr>
        <p:spPr bwMode="auto">
          <a:xfrm>
            <a:off x="1631085" y="4144386"/>
            <a:ext cx="1038225" cy="2351087"/>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09578" name="Line 8"/>
          <p:cNvSpPr>
            <a:spLocks noChangeShapeType="1"/>
          </p:cNvSpPr>
          <p:nvPr/>
        </p:nvSpPr>
        <p:spPr bwMode="auto">
          <a:xfrm flipH="1">
            <a:off x="1245467" y="4111264"/>
            <a:ext cx="86732" cy="2073725"/>
          </a:xfrm>
          <a:prstGeom prst="line">
            <a:avLst/>
          </a:prstGeom>
          <a:noFill/>
          <a:ln w="57150">
            <a:solidFill>
              <a:schemeClr val="tx1"/>
            </a:solidFill>
            <a:prstDash val="dash"/>
            <a:round/>
            <a:headEnd/>
            <a:tailEnd type="non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2" name="Line 5"/>
          <p:cNvSpPr>
            <a:spLocks noChangeShapeType="1"/>
          </p:cNvSpPr>
          <p:nvPr/>
        </p:nvSpPr>
        <p:spPr bwMode="auto">
          <a:xfrm flipH="1">
            <a:off x="1454725" y="2116283"/>
            <a:ext cx="3501739" cy="1716160"/>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5"/>
          <p:cNvSpPr>
            <a:spLocks noChangeShapeType="1"/>
          </p:cNvSpPr>
          <p:nvPr/>
        </p:nvSpPr>
        <p:spPr bwMode="auto">
          <a:xfrm flipH="1">
            <a:off x="3699164" y="3997036"/>
            <a:ext cx="1257299" cy="0"/>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5"/>
          <p:cNvSpPr>
            <a:spLocks noChangeShapeType="1"/>
          </p:cNvSpPr>
          <p:nvPr/>
        </p:nvSpPr>
        <p:spPr bwMode="auto">
          <a:xfrm flipH="1" flipV="1">
            <a:off x="3054927" y="4405745"/>
            <a:ext cx="1901536" cy="268504"/>
          </a:xfrm>
          <a:prstGeom prst="line">
            <a:avLst/>
          </a:prstGeom>
          <a:noFill/>
          <a:ln w="38100">
            <a:solidFill>
              <a:srgbClr val="FF0000"/>
            </a:solidFill>
            <a:round/>
            <a:headEnd/>
            <a:tailEnd type="triangle" w="med" len="lg"/>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98460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Oval 2"/>
          <p:cNvSpPr>
            <a:spLocks noChangeArrowheads="1"/>
          </p:cNvSpPr>
          <p:nvPr/>
        </p:nvSpPr>
        <p:spPr bwMode="auto">
          <a:xfrm>
            <a:off x="266701" y="5413375"/>
            <a:ext cx="3044825" cy="1074739"/>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3667" name="Rectangle 3"/>
          <p:cNvSpPr>
            <a:spLocks noGrp="1" noChangeArrowheads="1"/>
          </p:cNvSpPr>
          <p:nvPr>
            <p:ph type="title"/>
          </p:nvPr>
        </p:nvSpPr>
        <p:spPr>
          <a:xfrm>
            <a:off x="958033" y="60326"/>
            <a:ext cx="8185969" cy="871167"/>
          </a:xfrm>
          <a:noFill/>
        </p:spPr>
        <p:txBody>
          <a:bodyPr vert="horz" wrap="square" lIns="92075" tIns="46039" rIns="92075" bIns="46039" numCol="1" anchor="ctr" anchorCtr="0" compatLnSpc="1">
            <a:prstTxWarp prst="textNoShape">
              <a:avLst/>
            </a:prstTxWarp>
          </a:bodyPr>
          <a:lstStyle/>
          <a:p>
            <a:pPr eaLnBrk="1" hangingPunct="1"/>
            <a:r>
              <a:rPr lang="en-US" dirty="0">
                <a:ea typeface="MS PGothic" pitchFamily="34" charset="-128"/>
              </a:rPr>
              <a:t>High-precision GNSS requires… </a:t>
            </a:r>
          </a:p>
        </p:txBody>
      </p:sp>
      <p:grpSp>
        <p:nvGrpSpPr>
          <p:cNvPr id="113669" name="Group 12"/>
          <p:cNvGrpSpPr>
            <a:grpSpLocks/>
          </p:cNvGrpSpPr>
          <p:nvPr/>
        </p:nvGrpSpPr>
        <p:grpSpPr bwMode="auto">
          <a:xfrm>
            <a:off x="1190625" y="4262439"/>
            <a:ext cx="1198563" cy="1812925"/>
            <a:chOff x="1035" y="2880"/>
            <a:chExt cx="755" cy="1142"/>
          </a:xfrm>
        </p:grpSpPr>
        <p:pic>
          <p:nvPicPr>
            <p:cNvPr id="113781"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782" name="Oval 14"/>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113783" name="Line 15"/>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3784" name="Line 16"/>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3673" name="Text Box 88"/>
          <p:cNvSpPr txBox="1">
            <a:spLocks noChangeArrowheads="1"/>
          </p:cNvSpPr>
          <p:nvPr/>
        </p:nvSpPr>
        <p:spPr bwMode="auto">
          <a:xfrm>
            <a:off x="4280278" y="2968607"/>
            <a:ext cx="4894263"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228594" indent="-228594" eaLnBrk="1" hangingPunct="1">
              <a:buFont typeface="Arial" pitchFamily="34" charset="0"/>
              <a:buChar char="•"/>
            </a:pPr>
            <a:r>
              <a:rPr lang="en-US" dirty="0"/>
              <a:t>Stable monuments</a:t>
            </a:r>
          </a:p>
          <a:p>
            <a:pPr marL="228594" indent="-228594" eaLnBrk="1" hangingPunct="1">
              <a:buFont typeface="Arial" pitchFamily="34" charset="0"/>
              <a:buChar char="•"/>
            </a:pPr>
            <a:r>
              <a:rPr lang="en-US" dirty="0"/>
              <a:t>Multiple stations</a:t>
            </a:r>
          </a:p>
          <a:p>
            <a:pPr marL="228594" indent="-228594" eaLnBrk="1" hangingPunct="1">
              <a:buFont typeface="Arial" pitchFamily="34" charset="0"/>
              <a:buChar char="•"/>
            </a:pPr>
            <a:r>
              <a:rPr lang="en-US" dirty="0"/>
              <a:t>Sophisticated processing</a:t>
            </a:r>
          </a:p>
          <a:p>
            <a:pPr marL="228594" indent="-228594" eaLnBrk="1" hangingPunct="1">
              <a:buFont typeface="Arial" pitchFamily="34" charset="0"/>
              <a:buChar char="•"/>
            </a:pPr>
            <a:r>
              <a:rPr lang="en-US" dirty="0"/>
              <a:t>Collecting lots of data</a:t>
            </a:r>
          </a:p>
          <a:p>
            <a:pPr marL="228594" indent="-228594" eaLnBrk="1" hangingPunct="1">
              <a:buFont typeface="Arial" pitchFamily="34" charset="0"/>
              <a:buChar char="•"/>
            </a:pPr>
            <a:r>
              <a:rPr lang="en-US" dirty="0"/>
              <a:t>Using the carrier phase</a:t>
            </a:r>
          </a:p>
          <a:p>
            <a:pPr marL="228594" indent="-228594" eaLnBrk="1" hangingPunct="1">
              <a:buFont typeface="Arial" pitchFamily="34" charset="0"/>
              <a:buChar char="•"/>
            </a:pPr>
            <a:r>
              <a:rPr lang="en-US" dirty="0"/>
              <a:t>Dual-frequency receivers</a:t>
            </a:r>
          </a:p>
          <a:p>
            <a:pPr marL="228594" indent="-228594" eaLnBrk="1" hangingPunct="1">
              <a:buFont typeface="Arial" pitchFamily="34" charset="0"/>
              <a:buChar char="•"/>
            </a:pPr>
            <a:r>
              <a:rPr lang="en-US" dirty="0"/>
              <a:t>High-precision orbital information (ephemeris)</a:t>
            </a:r>
          </a:p>
          <a:p>
            <a:pPr eaLnBrk="1" hangingPunct="1"/>
            <a:r>
              <a:rPr lang="en-US" dirty="0">
                <a:sym typeface="Wingdings"/>
              </a:rPr>
              <a:t> with several years of data can determine velocities to 1–2 mm/</a:t>
            </a:r>
            <a:r>
              <a:rPr lang="en-US" dirty="0" err="1">
                <a:sym typeface="Wingdings"/>
              </a:rPr>
              <a:t>yr</a:t>
            </a:r>
            <a:endParaRPr lang="en-US" dirty="0"/>
          </a:p>
        </p:txBody>
      </p:sp>
      <p:sp>
        <p:nvSpPr>
          <p:cNvPr id="113674" name="Oval 89"/>
          <p:cNvSpPr>
            <a:spLocks noChangeArrowheads="1"/>
          </p:cNvSpPr>
          <p:nvPr/>
        </p:nvSpPr>
        <p:spPr bwMode="auto">
          <a:xfrm>
            <a:off x="-71436" y="3119439"/>
            <a:ext cx="1219201" cy="430212"/>
          </a:xfrm>
          <a:prstGeom prst="ellipse">
            <a:avLst/>
          </a:prstGeom>
          <a:solidFill>
            <a:srgbClr val="05C00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13675" name="Group 90"/>
          <p:cNvGrpSpPr>
            <a:grpSpLocks/>
          </p:cNvGrpSpPr>
          <p:nvPr/>
        </p:nvGrpSpPr>
        <p:grpSpPr bwMode="auto">
          <a:xfrm>
            <a:off x="309565" y="2586039"/>
            <a:ext cx="479425" cy="725487"/>
            <a:chOff x="1035" y="2880"/>
            <a:chExt cx="755" cy="1142"/>
          </a:xfrm>
        </p:grpSpPr>
        <p:pic>
          <p:nvPicPr>
            <p:cNvPr id="113727" name="Picture 9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 y="3012"/>
              <a:ext cx="755" cy="1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728" name="Oval 92"/>
            <p:cNvSpPr>
              <a:spLocks noChangeArrowheads="1"/>
            </p:cNvSpPr>
            <p:nvPr/>
          </p:nvSpPr>
          <p:spPr bwMode="auto">
            <a:xfrm>
              <a:off x="1178" y="2880"/>
              <a:ext cx="486" cy="105"/>
            </a:xfrm>
            <a:prstGeom prst="ellipse">
              <a:avLst/>
            </a:prstGeom>
            <a:solidFill>
              <a:srgbClr val="FFFFFF"/>
            </a:solidFill>
            <a:ln w="12700">
              <a:solidFill>
                <a:srgbClr val="000000"/>
              </a:solidFill>
              <a:round/>
              <a:headEnd/>
              <a:tailEnd/>
            </a:ln>
          </p:spPr>
          <p:txBody>
            <a:bodyPr wrap="none" anchor="ctr"/>
            <a:lstStyle/>
            <a:p>
              <a:endParaRPr lang="en-US"/>
            </a:p>
          </p:txBody>
        </p:sp>
        <p:sp>
          <p:nvSpPr>
            <p:cNvPr id="113729" name="Line 93"/>
            <p:cNvSpPr>
              <a:spLocks noChangeShapeType="1"/>
            </p:cNvSpPr>
            <p:nvPr/>
          </p:nvSpPr>
          <p:spPr bwMode="auto">
            <a:xfrm flipV="1">
              <a:off x="1318" y="2908"/>
              <a:ext cx="94" cy="17"/>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3730" name="Line 94"/>
            <p:cNvSpPr>
              <a:spLocks noChangeShapeType="1"/>
            </p:cNvSpPr>
            <p:nvPr/>
          </p:nvSpPr>
          <p:spPr bwMode="auto">
            <a:xfrm>
              <a:off x="1404" y="2908"/>
              <a:ext cx="78" cy="8"/>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13676" name="Group 95"/>
          <p:cNvGrpSpPr>
            <a:grpSpLocks/>
          </p:cNvGrpSpPr>
          <p:nvPr/>
        </p:nvGrpSpPr>
        <p:grpSpPr bwMode="auto">
          <a:xfrm rot="968210">
            <a:off x="1055935" y="307227"/>
            <a:ext cx="4776787" cy="3009900"/>
            <a:chOff x="1430" y="1060"/>
            <a:chExt cx="3787" cy="1857"/>
          </a:xfrm>
        </p:grpSpPr>
        <p:sp>
          <p:nvSpPr>
            <p:cNvPr id="113677" name="Freeform 96"/>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113678" name="Freeform 97"/>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13679" name="Freeform 98"/>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0" name="Freeform 99"/>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81" name="Freeform 100"/>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2" name="Freeform 101"/>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113683" name="Freeform 102"/>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4" name="Freeform 103"/>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85" name="Freeform 104"/>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86" name="Freeform 105"/>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113687" name="Freeform 106"/>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113688" name="Freeform 107"/>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13689" name="Freeform 108"/>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13690" name="Freeform 109"/>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13691" name="Freeform 110"/>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13692" name="Freeform 111"/>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13693" name="Freeform 112"/>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4" name="Freeform 113"/>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113695" name="Freeform 114"/>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6" name="Freeform 115"/>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7" name="Freeform 116"/>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13698" name="Freeform 117"/>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113699" name="Freeform 118"/>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113700" name="Freeform 119"/>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13701" name="Line 120"/>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13702" name="Freeform 121"/>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113703" name="Freeform 122"/>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113704" name="Freeform 123"/>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05" name="Freeform 124"/>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113706" name="Freeform 125"/>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113707" name="Freeform 126"/>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113708" name="Freeform 127"/>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113709" name="Freeform 128"/>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13710" name="Freeform 129"/>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113711" name="Freeform 130"/>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113712" name="Freeform 131"/>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13" name="Freeform 132"/>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113714" name="Freeform 133"/>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113715" name="Freeform 134"/>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113716" name="Freeform 135"/>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113717" name="Freeform 136"/>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113718" name="Freeform 137"/>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113719" name="Freeform 138"/>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113720" name="Freeform 139"/>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113721" name="Freeform 140"/>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13722" name="Freeform 141"/>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113723" name="Freeform 142"/>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113724" name="Freeform 143"/>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113725" name="Freeform 144"/>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13726" name="Freeform 145"/>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grpSp>
        <p:nvGrpSpPr>
          <p:cNvPr id="128" name="Group 4"/>
          <p:cNvGrpSpPr>
            <a:grpSpLocks/>
          </p:cNvGrpSpPr>
          <p:nvPr/>
        </p:nvGrpSpPr>
        <p:grpSpPr bwMode="auto">
          <a:xfrm>
            <a:off x="6153065" y="731953"/>
            <a:ext cx="682625" cy="690563"/>
            <a:chOff x="5138" y="768"/>
            <a:chExt cx="430" cy="435"/>
          </a:xfrm>
        </p:grpSpPr>
        <p:sp>
          <p:nvSpPr>
            <p:cNvPr id="129" name="Freeform 5"/>
            <p:cNvSpPr>
              <a:spLocks/>
            </p:cNvSpPr>
            <p:nvPr/>
          </p:nvSpPr>
          <p:spPr bwMode="auto">
            <a:xfrm>
              <a:off x="5250" y="926"/>
              <a:ext cx="164" cy="168"/>
            </a:xfrm>
            <a:custGeom>
              <a:avLst/>
              <a:gdLst>
                <a:gd name="T0" fmla="*/ 100 w 164"/>
                <a:gd name="T1" fmla="*/ 8 h 168"/>
                <a:gd name="T2" fmla="*/ 98 w 164"/>
                <a:gd name="T3" fmla="*/ 5 h 168"/>
                <a:gd name="T4" fmla="*/ 94 w 164"/>
                <a:gd name="T5" fmla="*/ 4 h 168"/>
                <a:gd name="T6" fmla="*/ 89 w 164"/>
                <a:gd name="T7" fmla="*/ 2 h 168"/>
                <a:gd name="T8" fmla="*/ 86 w 164"/>
                <a:gd name="T9" fmla="*/ 0 h 168"/>
                <a:gd name="T10" fmla="*/ 83 w 164"/>
                <a:gd name="T11" fmla="*/ 0 h 168"/>
                <a:gd name="T12" fmla="*/ 79 w 164"/>
                <a:gd name="T13" fmla="*/ 3 h 168"/>
                <a:gd name="T14" fmla="*/ 73 w 164"/>
                <a:gd name="T15" fmla="*/ 4 h 168"/>
                <a:gd name="T16" fmla="*/ 69 w 164"/>
                <a:gd name="T17" fmla="*/ 4 h 168"/>
                <a:gd name="T18" fmla="*/ 69 w 164"/>
                <a:gd name="T19" fmla="*/ 8 h 168"/>
                <a:gd name="T20" fmla="*/ 65 w 164"/>
                <a:gd name="T21" fmla="*/ 7 h 168"/>
                <a:gd name="T22" fmla="*/ 8 w 164"/>
                <a:gd name="T23" fmla="*/ 72 h 168"/>
                <a:gd name="T24" fmla="*/ 5 w 164"/>
                <a:gd name="T25" fmla="*/ 74 h 168"/>
                <a:gd name="T26" fmla="*/ 4 w 164"/>
                <a:gd name="T27" fmla="*/ 75 h 168"/>
                <a:gd name="T28" fmla="*/ 2 w 164"/>
                <a:gd name="T29" fmla="*/ 80 h 168"/>
                <a:gd name="T30" fmla="*/ 4 w 164"/>
                <a:gd name="T31" fmla="*/ 82 h 168"/>
                <a:gd name="T32" fmla="*/ 0 w 164"/>
                <a:gd name="T33" fmla="*/ 86 h 168"/>
                <a:gd name="T34" fmla="*/ 2 w 164"/>
                <a:gd name="T35" fmla="*/ 91 h 168"/>
                <a:gd name="T36" fmla="*/ 2 w 164"/>
                <a:gd name="T37" fmla="*/ 95 h 168"/>
                <a:gd name="T38" fmla="*/ 2 w 164"/>
                <a:gd name="T39" fmla="*/ 99 h 168"/>
                <a:gd name="T40" fmla="*/ 6 w 164"/>
                <a:gd name="T41" fmla="*/ 103 h 168"/>
                <a:gd name="T42" fmla="*/ 8 w 164"/>
                <a:gd name="T43" fmla="*/ 105 h 168"/>
                <a:gd name="T44" fmla="*/ 62 w 164"/>
                <a:gd name="T45" fmla="*/ 158 h 168"/>
                <a:gd name="T46" fmla="*/ 66 w 164"/>
                <a:gd name="T47" fmla="*/ 159 h 168"/>
                <a:gd name="T48" fmla="*/ 70 w 164"/>
                <a:gd name="T49" fmla="*/ 164 h 168"/>
                <a:gd name="T50" fmla="*/ 72 w 164"/>
                <a:gd name="T51" fmla="*/ 162 h 168"/>
                <a:gd name="T52" fmla="*/ 78 w 164"/>
                <a:gd name="T53" fmla="*/ 165 h 168"/>
                <a:gd name="T54" fmla="*/ 82 w 164"/>
                <a:gd name="T55" fmla="*/ 165 h 168"/>
                <a:gd name="T56" fmla="*/ 84 w 164"/>
                <a:gd name="T57" fmla="*/ 163 h 168"/>
                <a:gd name="T58" fmla="*/ 88 w 164"/>
                <a:gd name="T59" fmla="*/ 164 h 168"/>
                <a:gd name="T60" fmla="*/ 91 w 164"/>
                <a:gd name="T61" fmla="*/ 160 h 168"/>
                <a:gd name="T62" fmla="*/ 95 w 164"/>
                <a:gd name="T63" fmla="*/ 161 h 168"/>
                <a:gd name="T64" fmla="*/ 99 w 164"/>
                <a:gd name="T65" fmla="*/ 157 h 168"/>
                <a:gd name="T66" fmla="*/ 155 w 164"/>
                <a:gd name="T67" fmla="*/ 99 h 168"/>
                <a:gd name="T68" fmla="*/ 159 w 164"/>
                <a:gd name="T69" fmla="*/ 95 h 168"/>
                <a:gd name="T70" fmla="*/ 158 w 164"/>
                <a:gd name="T71" fmla="*/ 92 h 168"/>
                <a:gd name="T72" fmla="*/ 160 w 164"/>
                <a:gd name="T73" fmla="*/ 86 h 168"/>
                <a:gd name="T74" fmla="*/ 161 w 164"/>
                <a:gd name="T75" fmla="*/ 83 h 168"/>
                <a:gd name="T76" fmla="*/ 161 w 164"/>
                <a:gd name="T77" fmla="*/ 79 h 168"/>
                <a:gd name="T78" fmla="*/ 160 w 164"/>
                <a:gd name="T79" fmla="*/ 75 h 168"/>
                <a:gd name="T80" fmla="*/ 161 w 164"/>
                <a:gd name="T81" fmla="*/ 72 h 168"/>
                <a:gd name="T82" fmla="*/ 159 w 164"/>
                <a:gd name="T83" fmla="*/ 69 h 168"/>
                <a:gd name="T84" fmla="*/ 155 w 164"/>
                <a:gd name="T85" fmla="*/ 65 h 168"/>
                <a:gd name="T86" fmla="*/ 155 w 164"/>
                <a:gd name="T87" fmla="*/ 62 h 1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
                <a:gd name="T133" fmla="*/ 0 h 168"/>
                <a:gd name="T134" fmla="*/ 164 w 164"/>
                <a:gd name="T135" fmla="*/ 168 h 1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 h="168">
                  <a:moveTo>
                    <a:pt x="155" y="62"/>
                  </a:moveTo>
                  <a:lnTo>
                    <a:pt x="100" y="8"/>
                  </a:lnTo>
                  <a:lnTo>
                    <a:pt x="96" y="7"/>
                  </a:lnTo>
                  <a:lnTo>
                    <a:pt x="98" y="5"/>
                  </a:lnTo>
                  <a:lnTo>
                    <a:pt x="96" y="3"/>
                  </a:lnTo>
                  <a:lnTo>
                    <a:pt x="94" y="4"/>
                  </a:lnTo>
                  <a:lnTo>
                    <a:pt x="92" y="3"/>
                  </a:lnTo>
                  <a:lnTo>
                    <a:pt x="89" y="2"/>
                  </a:lnTo>
                  <a:lnTo>
                    <a:pt x="86" y="0"/>
                  </a:lnTo>
                  <a:lnTo>
                    <a:pt x="85" y="2"/>
                  </a:lnTo>
                  <a:lnTo>
                    <a:pt x="83" y="0"/>
                  </a:lnTo>
                  <a:lnTo>
                    <a:pt x="80" y="2"/>
                  </a:lnTo>
                  <a:lnTo>
                    <a:pt x="79" y="3"/>
                  </a:lnTo>
                  <a:lnTo>
                    <a:pt x="75" y="3"/>
                  </a:lnTo>
                  <a:lnTo>
                    <a:pt x="73" y="4"/>
                  </a:lnTo>
                  <a:lnTo>
                    <a:pt x="69" y="4"/>
                  </a:lnTo>
                  <a:lnTo>
                    <a:pt x="71" y="6"/>
                  </a:lnTo>
                  <a:lnTo>
                    <a:pt x="67" y="6"/>
                  </a:lnTo>
                  <a:lnTo>
                    <a:pt x="69" y="8"/>
                  </a:lnTo>
                  <a:lnTo>
                    <a:pt x="65" y="7"/>
                  </a:lnTo>
                  <a:lnTo>
                    <a:pt x="61" y="10"/>
                  </a:lnTo>
                  <a:lnTo>
                    <a:pt x="7" y="68"/>
                  </a:lnTo>
                  <a:lnTo>
                    <a:pt x="8" y="72"/>
                  </a:lnTo>
                  <a:lnTo>
                    <a:pt x="9" y="70"/>
                  </a:lnTo>
                  <a:lnTo>
                    <a:pt x="8" y="72"/>
                  </a:lnTo>
                  <a:lnTo>
                    <a:pt x="5" y="74"/>
                  </a:lnTo>
                  <a:lnTo>
                    <a:pt x="4" y="75"/>
                  </a:lnTo>
                  <a:lnTo>
                    <a:pt x="4" y="79"/>
                  </a:lnTo>
                  <a:lnTo>
                    <a:pt x="2" y="80"/>
                  </a:lnTo>
                  <a:lnTo>
                    <a:pt x="0" y="82"/>
                  </a:lnTo>
                  <a:lnTo>
                    <a:pt x="4" y="82"/>
                  </a:lnTo>
                  <a:lnTo>
                    <a:pt x="2" y="84"/>
                  </a:lnTo>
                  <a:lnTo>
                    <a:pt x="0" y="86"/>
                  </a:lnTo>
                  <a:lnTo>
                    <a:pt x="0" y="90"/>
                  </a:lnTo>
                  <a:lnTo>
                    <a:pt x="2" y="91"/>
                  </a:lnTo>
                  <a:lnTo>
                    <a:pt x="0" y="93"/>
                  </a:lnTo>
                  <a:lnTo>
                    <a:pt x="2" y="95"/>
                  </a:lnTo>
                  <a:lnTo>
                    <a:pt x="2" y="99"/>
                  </a:lnTo>
                  <a:lnTo>
                    <a:pt x="4" y="101"/>
                  </a:lnTo>
                  <a:lnTo>
                    <a:pt x="6" y="103"/>
                  </a:lnTo>
                  <a:lnTo>
                    <a:pt x="8" y="105"/>
                  </a:lnTo>
                  <a:lnTo>
                    <a:pt x="60" y="157"/>
                  </a:lnTo>
                  <a:lnTo>
                    <a:pt x="62" y="158"/>
                  </a:lnTo>
                  <a:lnTo>
                    <a:pt x="66" y="159"/>
                  </a:lnTo>
                  <a:lnTo>
                    <a:pt x="68" y="162"/>
                  </a:lnTo>
                  <a:lnTo>
                    <a:pt x="70" y="164"/>
                  </a:lnTo>
                  <a:lnTo>
                    <a:pt x="72" y="162"/>
                  </a:lnTo>
                  <a:lnTo>
                    <a:pt x="74" y="164"/>
                  </a:lnTo>
                  <a:lnTo>
                    <a:pt x="76" y="166"/>
                  </a:lnTo>
                  <a:lnTo>
                    <a:pt x="78" y="165"/>
                  </a:lnTo>
                  <a:lnTo>
                    <a:pt x="80" y="167"/>
                  </a:lnTo>
                  <a:lnTo>
                    <a:pt x="82" y="165"/>
                  </a:lnTo>
                  <a:lnTo>
                    <a:pt x="80" y="167"/>
                  </a:lnTo>
                  <a:lnTo>
                    <a:pt x="82" y="165"/>
                  </a:lnTo>
                  <a:lnTo>
                    <a:pt x="84" y="163"/>
                  </a:lnTo>
                  <a:lnTo>
                    <a:pt x="88" y="164"/>
                  </a:lnTo>
                  <a:lnTo>
                    <a:pt x="90" y="162"/>
                  </a:lnTo>
                  <a:lnTo>
                    <a:pt x="91" y="160"/>
                  </a:lnTo>
                  <a:lnTo>
                    <a:pt x="94" y="162"/>
                  </a:lnTo>
                  <a:lnTo>
                    <a:pt x="95" y="161"/>
                  </a:lnTo>
                  <a:lnTo>
                    <a:pt x="97" y="159"/>
                  </a:lnTo>
                  <a:lnTo>
                    <a:pt x="99" y="157"/>
                  </a:lnTo>
                  <a:lnTo>
                    <a:pt x="151" y="98"/>
                  </a:lnTo>
                  <a:lnTo>
                    <a:pt x="155" y="99"/>
                  </a:lnTo>
                  <a:lnTo>
                    <a:pt x="153" y="97"/>
                  </a:lnTo>
                  <a:lnTo>
                    <a:pt x="155" y="95"/>
                  </a:lnTo>
                  <a:lnTo>
                    <a:pt x="159" y="95"/>
                  </a:lnTo>
                  <a:lnTo>
                    <a:pt x="157" y="93"/>
                  </a:lnTo>
                  <a:lnTo>
                    <a:pt x="158" y="92"/>
                  </a:lnTo>
                  <a:lnTo>
                    <a:pt x="161" y="90"/>
                  </a:lnTo>
                  <a:lnTo>
                    <a:pt x="160" y="86"/>
                  </a:lnTo>
                  <a:lnTo>
                    <a:pt x="161" y="83"/>
                  </a:lnTo>
                  <a:lnTo>
                    <a:pt x="161" y="79"/>
                  </a:lnTo>
                  <a:lnTo>
                    <a:pt x="163" y="77"/>
                  </a:lnTo>
                  <a:lnTo>
                    <a:pt x="160" y="75"/>
                  </a:lnTo>
                  <a:lnTo>
                    <a:pt x="161" y="72"/>
                  </a:lnTo>
                  <a:lnTo>
                    <a:pt x="159" y="69"/>
                  </a:lnTo>
                  <a:lnTo>
                    <a:pt x="159" y="66"/>
                  </a:lnTo>
                  <a:lnTo>
                    <a:pt x="155" y="65"/>
                  </a:lnTo>
                  <a:lnTo>
                    <a:pt x="157" y="63"/>
                  </a:lnTo>
                  <a:lnTo>
                    <a:pt x="155" y="62"/>
                  </a:lnTo>
                </a:path>
              </a:pathLst>
            </a:custGeom>
            <a:solidFill>
              <a:srgbClr val="FFFFFF"/>
            </a:solidFill>
            <a:ln w="12700" cap="rnd">
              <a:solidFill>
                <a:schemeClr val="accent2"/>
              </a:solidFill>
              <a:round/>
              <a:headEnd/>
              <a:tailEnd/>
            </a:ln>
          </p:spPr>
          <p:txBody>
            <a:bodyPr/>
            <a:lstStyle/>
            <a:p>
              <a:endParaRPr lang="en-US"/>
            </a:p>
          </p:txBody>
        </p:sp>
        <p:sp>
          <p:nvSpPr>
            <p:cNvPr id="130" name="Freeform 6"/>
            <p:cNvSpPr>
              <a:spLocks/>
            </p:cNvSpPr>
            <p:nvPr/>
          </p:nvSpPr>
          <p:spPr bwMode="auto">
            <a:xfrm>
              <a:off x="5332" y="961"/>
              <a:ext cx="236" cy="242"/>
            </a:xfrm>
            <a:custGeom>
              <a:avLst/>
              <a:gdLst>
                <a:gd name="T0" fmla="*/ 235 w 236"/>
                <a:gd name="T1" fmla="*/ 78 h 242"/>
                <a:gd name="T2" fmla="*/ 157 w 236"/>
                <a:gd name="T3" fmla="*/ 0 h 242"/>
                <a:gd name="T4" fmla="*/ 0 w 236"/>
                <a:gd name="T5" fmla="*/ 163 h 242"/>
                <a:gd name="T6" fmla="*/ 80 w 236"/>
                <a:gd name="T7" fmla="*/ 241 h 242"/>
                <a:gd name="T8" fmla="*/ 235 w 236"/>
                <a:gd name="T9" fmla="*/ 78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78"/>
                  </a:moveTo>
                  <a:lnTo>
                    <a:pt x="157" y="0"/>
                  </a:lnTo>
                  <a:lnTo>
                    <a:pt x="0" y="163"/>
                  </a:lnTo>
                  <a:lnTo>
                    <a:pt x="80" y="241"/>
                  </a:lnTo>
                  <a:lnTo>
                    <a:pt x="235" y="78"/>
                  </a:lnTo>
                </a:path>
              </a:pathLst>
            </a:custGeom>
            <a:solidFill>
              <a:srgbClr val="000000"/>
            </a:solidFill>
            <a:ln w="12700" cap="rnd">
              <a:solidFill>
                <a:schemeClr val="hlink"/>
              </a:solidFill>
              <a:round/>
              <a:headEnd/>
              <a:tailEnd/>
            </a:ln>
          </p:spPr>
          <p:txBody>
            <a:bodyPr/>
            <a:lstStyle/>
            <a:p>
              <a:endParaRPr lang="en-US"/>
            </a:p>
          </p:txBody>
        </p:sp>
        <p:sp>
          <p:nvSpPr>
            <p:cNvPr id="131" name="Freeform 7"/>
            <p:cNvSpPr>
              <a:spLocks/>
            </p:cNvSpPr>
            <p:nvPr/>
          </p:nvSpPr>
          <p:spPr bwMode="auto">
            <a:xfrm>
              <a:off x="5138" y="768"/>
              <a:ext cx="236" cy="242"/>
            </a:xfrm>
            <a:custGeom>
              <a:avLst/>
              <a:gdLst>
                <a:gd name="T0" fmla="*/ 235 w 236"/>
                <a:gd name="T1" fmla="*/ 81 h 242"/>
                <a:gd name="T2" fmla="*/ 155 w 236"/>
                <a:gd name="T3" fmla="*/ 0 h 242"/>
                <a:gd name="T4" fmla="*/ 0 w 236"/>
                <a:gd name="T5" fmla="*/ 166 h 242"/>
                <a:gd name="T6" fmla="*/ 78 w 236"/>
                <a:gd name="T7" fmla="*/ 241 h 242"/>
                <a:gd name="T8" fmla="*/ 235 w 236"/>
                <a:gd name="T9" fmla="*/ 81 h 242"/>
                <a:gd name="T10" fmla="*/ 0 60000 65536"/>
                <a:gd name="T11" fmla="*/ 0 60000 65536"/>
                <a:gd name="T12" fmla="*/ 0 60000 65536"/>
                <a:gd name="T13" fmla="*/ 0 60000 65536"/>
                <a:gd name="T14" fmla="*/ 0 60000 65536"/>
                <a:gd name="T15" fmla="*/ 0 w 236"/>
                <a:gd name="T16" fmla="*/ 0 h 242"/>
                <a:gd name="T17" fmla="*/ 236 w 236"/>
                <a:gd name="T18" fmla="*/ 242 h 242"/>
              </a:gdLst>
              <a:ahLst/>
              <a:cxnLst>
                <a:cxn ang="T10">
                  <a:pos x="T0" y="T1"/>
                </a:cxn>
                <a:cxn ang="T11">
                  <a:pos x="T2" y="T3"/>
                </a:cxn>
                <a:cxn ang="T12">
                  <a:pos x="T4" y="T5"/>
                </a:cxn>
                <a:cxn ang="T13">
                  <a:pos x="T6" y="T7"/>
                </a:cxn>
                <a:cxn ang="T14">
                  <a:pos x="T8" y="T9"/>
                </a:cxn>
              </a:cxnLst>
              <a:rect l="T15" t="T16" r="T17" b="T18"/>
              <a:pathLst>
                <a:path w="236" h="242">
                  <a:moveTo>
                    <a:pt x="235" y="81"/>
                  </a:moveTo>
                  <a:lnTo>
                    <a:pt x="155" y="0"/>
                  </a:lnTo>
                  <a:lnTo>
                    <a:pt x="0" y="166"/>
                  </a:lnTo>
                  <a:lnTo>
                    <a:pt x="78" y="241"/>
                  </a:lnTo>
                  <a:lnTo>
                    <a:pt x="235" y="81"/>
                  </a:lnTo>
                </a:path>
              </a:pathLst>
            </a:custGeom>
            <a:solidFill>
              <a:srgbClr val="000000"/>
            </a:solidFill>
            <a:ln w="12700" cap="rnd">
              <a:solidFill>
                <a:schemeClr val="hlink"/>
              </a:solidFill>
              <a:round/>
              <a:headEnd/>
              <a:tailEnd/>
            </a:ln>
          </p:spPr>
          <p:txBody>
            <a:bodyPr/>
            <a:lstStyle/>
            <a:p>
              <a:endParaRPr lang="en-US"/>
            </a:p>
          </p:txBody>
        </p:sp>
        <p:sp>
          <p:nvSpPr>
            <p:cNvPr id="132" name="Freeform 8"/>
            <p:cNvSpPr>
              <a:spLocks/>
            </p:cNvSpPr>
            <p:nvPr/>
          </p:nvSpPr>
          <p:spPr bwMode="auto">
            <a:xfrm>
              <a:off x="5316" y="902"/>
              <a:ext cx="89" cy="48"/>
            </a:xfrm>
            <a:custGeom>
              <a:avLst/>
              <a:gdLst>
                <a:gd name="T0" fmla="*/ 88 w 89"/>
                <a:gd name="T1" fmla="*/ 47 h 48"/>
                <a:gd name="T2" fmla="*/ 37 w 89"/>
                <a:gd name="T3" fmla="*/ 1 h 48"/>
                <a:gd name="T4" fmla="*/ 37 w 89"/>
                <a:gd name="T5" fmla="*/ 1 h 48"/>
                <a:gd name="T6" fmla="*/ 32 w 89"/>
                <a:gd name="T7" fmla="*/ 5 h 48"/>
                <a:gd name="T8" fmla="*/ 32 w 89"/>
                <a:gd name="T9" fmla="*/ 5 h 48"/>
                <a:gd name="T10" fmla="*/ 32 w 89"/>
                <a:gd name="T11" fmla="*/ 5 h 48"/>
                <a:gd name="T12" fmla="*/ 27 w 89"/>
                <a:gd name="T13" fmla="*/ 6 h 48"/>
                <a:gd name="T14" fmla="*/ 27 w 89"/>
                <a:gd name="T15" fmla="*/ 6 h 48"/>
                <a:gd name="T16" fmla="*/ 25 w 89"/>
                <a:gd name="T17" fmla="*/ 7 h 48"/>
                <a:gd name="T18" fmla="*/ 23 w 89"/>
                <a:gd name="T19" fmla="*/ 9 h 48"/>
                <a:gd name="T20" fmla="*/ 23 w 89"/>
                <a:gd name="T21" fmla="*/ 9 h 48"/>
                <a:gd name="T22" fmla="*/ 29 w 89"/>
                <a:gd name="T23" fmla="*/ 0 h 48"/>
                <a:gd name="T24" fmla="*/ 23 w 89"/>
                <a:gd name="T25" fmla="*/ 5 h 48"/>
                <a:gd name="T26" fmla="*/ 23 w 89"/>
                <a:gd name="T27" fmla="*/ 5 h 48"/>
                <a:gd name="T28" fmla="*/ 21 w 89"/>
                <a:gd name="T29" fmla="*/ 6 h 48"/>
                <a:gd name="T30" fmla="*/ 19 w 89"/>
                <a:gd name="T31" fmla="*/ 8 h 48"/>
                <a:gd name="T32" fmla="*/ 17 w 89"/>
                <a:gd name="T33" fmla="*/ 6 h 48"/>
                <a:gd name="T34" fmla="*/ 16 w 89"/>
                <a:gd name="T35" fmla="*/ 8 h 48"/>
                <a:gd name="T36" fmla="*/ 16 w 89"/>
                <a:gd name="T37" fmla="*/ 8 h 48"/>
                <a:gd name="T38" fmla="*/ 16 w 89"/>
                <a:gd name="T39" fmla="*/ 8 h 48"/>
                <a:gd name="T40" fmla="*/ 11 w 89"/>
                <a:gd name="T41" fmla="*/ 11 h 48"/>
                <a:gd name="T42" fmla="*/ 9 w 89"/>
                <a:gd name="T43" fmla="*/ 9 h 48"/>
                <a:gd name="T44" fmla="*/ 8 w 89"/>
                <a:gd name="T45" fmla="*/ 10 h 48"/>
                <a:gd name="T46" fmla="*/ 4 w 89"/>
                <a:gd name="T47" fmla="*/ 13 h 48"/>
                <a:gd name="T48" fmla="*/ 4 w 89"/>
                <a:gd name="T49" fmla="*/ 13 h 48"/>
                <a:gd name="T50" fmla="*/ 8 w 89"/>
                <a:gd name="T51" fmla="*/ 10 h 48"/>
                <a:gd name="T52" fmla="*/ 2 w 89"/>
                <a:gd name="T53" fmla="*/ 15 h 48"/>
                <a:gd name="T54" fmla="*/ 2 w 89"/>
                <a:gd name="T55" fmla="*/ 15 h 48"/>
                <a:gd name="T56" fmla="*/ 0 w 89"/>
                <a:gd name="T57" fmla="*/ 13 h 48"/>
                <a:gd name="T58" fmla="*/ 0 w 89"/>
                <a:gd name="T59" fmla="*/ 13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9"/>
                <a:gd name="T91" fmla="*/ 0 h 48"/>
                <a:gd name="T92" fmla="*/ 89 w 89"/>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9" h="48">
                  <a:moveTo>
                    <a:pt x="88" y="47"/>
                  </a:moveTo>
                  <a:lnTo>
                    <a:pt x="37" y="1"/>
                  </a:lnTo>
                  <a:lnTo>
                    <a:pt x="32" y="5"/>
                  </a:lnTo>
                  <a:lnTo>
                    <a:pt x="27" y="6"/>
                  </a:lnTo>
                  <a:lnTo>
                    <a:pt x="25" y="7"/>
                  </a:lnTo>
                  <a:lnTo>
                    <a:pt x="23" y="9"/>
                  </a:lnTo>
                  <a:lnTo>
                    <a:pt x="29" y="0"/>
                  </a:lnTo>
                  <a:lnTo>
                    <a:pt x="23" y="5"/>
                  </a:lnTo>
                  <a:lnTo>
                    <a:pt x="21" y="6"/>
                  </a:lnTo>
                  <a:lnTo>
                    <a:pt x="19" y="8"/>
                  </a:lnTo>
                  <a:lnTo>
                    <a:pt x="17" y="6"/>
                  </a:lnTo>
                  <a:lnTo>
                    <a:pt x="16" y="8"/>
                  </a:lnTo>
                  <a:lnTo>
                    <a:pt x="11" y="11"/>
                  </a:lnTo>
                  <a:lnTo>
                    <a:pt x="9" y="9"/>
                  </a:lnTo>
                  <a:lnTo>
                    <a:pt x="8" y="10"/>
                  </a:lnTo>
                  <a:lnTo>
                    <a:pt x="4" y="13"/>
                  </a:lnTo>
                  <a:lnTo>
                    <a:pt x="8" y="10"/>
                  </a:lnTo>
                  <a:lnTo>
                    <a:pt x="2" y="15"/>
                  </a:lnTo>
                  <a:lnTo>
                    <a:pt x="0" y="13"/>
                  </a:lnTo>
                </a:path>
              </a:pathLst>
            </a:custGeom>
            <a:noFill/>
            <a:ln w="12700" cap="rnd">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3" name="Freeform 9"/>
            <p:cNvSpPr>
              <a:spLocks/>
            </p:cNvSpPr>
            <p:nvPr/>
          </p:nvSpPr>
          <p:spPr bwMode="auto">
            <a:xfrm>
              <a:off x="5286" y="985"/>
              <a:ext cx="69" cy="32"/>
            </a:xfrm>
            <a:custGeom>
              <a:avLst/>
              <a:gdLst>
                <a:gd name="T0" fmla="*/ 68 w 69"/>
                <a:gd name="T1" fmla="*/ 28 h 32"/>
                <a:gd name="T2" fmla="*/ 68 w 69"/>
                <a:gd name="T3" fmla="*/ 24 h 32"/>
                <a:gd name="T4" fmla="*/ 66 w 69"/>
                <a:gd name="T5" fmla="*/ 26 h 32"/>
                <a:gd name="T6" fmla="*/ 68 w 69"/>
                <a:gd name="T7" fmla="*/ 24 h 32"/>
                <a:gd name="T8" fmla="*/ 66 w 69"/>
                <a:gd name="T9" fmla="*/ 22 h 32"/>
                <a:gd name="T10" fmla="*/ 64 w 69"/>
                <a:gd name="T11" fmla="*/ 20 h 32"/>
                <a:gd name="T12" fmla="*/ 66 w 69"/>
                <a:gd name="T13" fmla="*/ 19 h 32"/>
                <a:gd name="T14" fmla="*/ 66 w 69"/>
                <a:gd name="T15" fmla="*/ 19 h 32"/>
                <a:gd name="T16" fmla="*/ 66 w 69"/>
                <a:gd name="T17" fmla="*/ 19 h 32"/>
                <a:gd name="T18" fmla="*/ 64 w 69"/>
                <a:gd name="T19" fmla="*/ 16 h 32"/>
                <a:gd name="T20" fmla="*/ 64 w 69"/>
                <a:gd name="T21" fmla="*/ 16 h 32"/>
                <a:gd name="T22" fmla="*/ 62 w 69"/>
                <a:gd name="T23" fmla="*/ 15 h 32"/>
                <a:gd name="T24" fmla="*/ 60 w 69"/>
                <a:gd name="T25" fmla="*/ 12 h 32"/>
                <a:gd name="T26" fmla="*/ 60 w 69"/>
                <a:gd name="T27" fmla="*/ 12 h 32"/>
                <a:gd name="T28" fmla="*/ 58 w 69"/>
                <a:gd name="T29" fmla="*/ 10 h 32"/>
                <a:gd name="T30" fmla="*/ 58 w 69"/>
                <a:gd name="T31" fmla="*/ 10 h 32"/>
                <a:gd name="T32" fmla="*/ 56 w 69"/>
                <a:gd name="T33" fmla="*/ 9 h 32"/>
                <a:gd name="T34" fmla="*/ 53 w 69"/>
                <a:gd name="T35" fmla="*/ 4 h 32"/>
                <a:gd name="T36" fmla="*/ 51 w 69"/>
                <a:gd name="T37" fmla="*/ 3 h 32"/>
                <a:gd name="T38" fmla="*/ 45 w 69"/>
                <a:gd name="T39" fmla="*/ 4 h 32"/>
                <a:gd name="T40" fmla="*/ 43 w 69"/>
                <a:gd name="T41" fmla="*/ 2 h 32"/>
                <a:gd name="T42" fmla="*/ 41 w 69"/>
                <a:gd name="T43" fmla="*/ 0 h 32"/>
                <a:gd name="T44" fmla="*/ 37 w 69"/>
                <a:gd name="T45" fmla="*/ 3 h 32"/>
                <a:gd name="T46" fmla="*/ 36 w 69"/>
                <a:gd name="T47" fmla="*/ 1 h 32"/>
                <a:gd name="T48" fmla="*/ 32 w 69"/>
                <a:gd name="T49" fmla="*/ 1 h 32"/>
                <a:gd name="T50" fmla="*/ 26 w 69"/>
                <a:gd name="T51" fmla="*/ 1 h 32"/>
                <a:gd name="T52" fmla="*/ 24 w 69"/>
                <a:gd name="T53" fmla="*/ 3 h 32"/>
                <a:gd name="T54" fmla="*/ 22 w 69"/>
                <a:gd name="T55" fmla="*/ 4 h 32"/>
                <a:gd name="T56" fmla="*/ 18 w 69"/>
                <a:gd name="T57" fmla="*/ 4 h 32"/>
                <a:gd name="T58" fmla="*/ 14 w 69"/>
                <a:gd name="T59" fmla="*/ 7 h 32"/>
                <a:gd name="T60" fmla="*/ 13 w 69"/>
                <a:gd name="T61" fmla="*/ 9 h 32"/>
                <a:gd name="T62" fmla="*/ 11 w 69"/>
                <a:gd name="T63" fmla="*/ 11 h 32"/>
                <a:gd name="T64" fmla="*/ 9 w 69"/>
                <a:gd name="T65" fmla="*/ 12 h 32"/>
                <a:gd name="T66" fmla="*/ 7 w 69"/>
                <a:gd name="T67" fmla="*/ 14 h 32"/>
                <a:gd name="T68" fmla="*/ 7 w 69"/>
                <a:gd name="T69" fmla="*/ 14 h 32"/>
                <a:gd name="T70" fmla="*/ 5 w 69"/>
                <a:gd name="T71" fmla="*/ 16 h 32"/>
                <a:gd name="T72" fmla="*/ 4 w 69"/>
                <a:gd name="T73" fmla="*/ 17 h 32"/>
                <a:gd name="T74" fmla="*/ 5 w 69"/>
                <a:gd name="T75" fmla="*/ 19 h 32"/>
                <a:gd name="T76" fmla="*/ 3 w 69"/>
                <a:gd name="T77" fmla="*/ 21 h 32"/>
                <a:gd name="T78" fmla="*/ 3 w 69"/>
                <a:gd name="T79" fmla="*/ 21 h 32"/>
                <a:gd name="T80" fmla="*/ 3 w 69"/>
                <a:gd name="T81" fmla="*/ 21 h 32"/>
                <a:gd name="T82" fmla="*/ 3 w 69"/>
                <a:gd name="T83" fmla="*/ 25 h 32"/>
                <a:gd name="T84" fmla="*/ 2 w 69"/>
                <a:gd name="T85" fmla="*/ 26 h 32"/>
                <a:gd name="T86" fmla="*/ 2 w 69"/>
                <a:gd name="T87" fmla="*/ 26 h 32"/>
                <a:gd name="T88" fmla="*/ 2 w 69"/>
                <a:gd name="T89" fmla="*/ 29 h 32"/>
                <a:gd name="T90" fmla="*/ 2 w 69"/>
                <a:gd name="T91" fmla="*/ 29 h 32"/>
                <a:gd name="T92" fmla="*/ 2 w 69"/>
                <a:gd name="T93" fmla="*/ 29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32"/>
                <a:gd name="T143" fmla="*/ 69 w 69"/>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32">
                  <a:moveTo>
                    <a:pt x="68" y="28"/>
                  </a:moveTo>
                  <a:lnTo>
                    <a:pt x="68" y="28"/>
                  </a:lnTo>
                  <a:lnTo>
                    <a:pt x="68" y="24"/>
                  </a:lnTo>
                  <a:lnTo>
                    <a:pt x="66" y="26"/>
                  </a:lnTo>
                  <a:lnTo>
                    <a:pt x="68" y="24"/>
                  </a:lnTo>
                  <a:lnTo>
                    <a:pt x="66" y="22"/>
                  </a:lnTo>
                  <a:lnTo>
                    <a:pt x="64" y="20"/>
                  </a:lnTo>
                  <a:lnTo>
                    <a:pt x="66" y="19"/>
                  </a:lnTo>
                  <a:lnTo>
                    <a:pt x="64" y="16"/>
                  </a:lnTo>
                  <a:lnTo>
                    <a:pt x="62" y="15"/>
                  </a:lnTo>
                  <a:lnTo>
                    <a:pt x="64" y="16"/>
                  </a:lnTo>
                  <a:lnTo>
                    <a:pt x="62" y="15"/>
                  </a:lnTo>
                  <a:lnTo>
                    <a:pt x="60" y="12"/>
                  </a:lnTo>
                  <a:lnTo>
                    <a:pt x="58" y="10"/>
                  </a:lnTo>
                  <a:lnTo>
                    <a:pt x="56" y="9"/>
                  </a:lnTo>
                  <a:lnTo>
                    <a:pt x="55" y="7"/>
                  </a:lnTo>
                  <a:lnTo>
                    <a:pt x="53" y="4"/>
                  </a:lnTo>
                  <a:lnTo>
                    <a:pt x="51" y="3"/>
                  </a:lnTo>
                  <a:lnTo>
                    <a:pt x="47" y="2"/>
                  </a:lnTo>
                  <a:lnTo>
                    <a:pt x="45" y="4"/>
                  </a:lnTo>
                  <a:lnTo>
                    <a:pt x="47" y="2"/>
                  </a:lnTo>
                  <a:lnTo>
                    <a:pt x="43" y="2"/>
                  </a:lnTo>
                  <a:lnTo>
                    <a:pt x="45" y="0"/>
                  </a:lnTo>
                  <a:lnTo>
                    <a:pt x="41" y="0"/>
                  </a:lnTo>
                  <a:lnTo>
                    <a:pt x="40" y="1"/>
                  </a:lnTo>
                  <a:lnTo>
                    <a:pt x="37" y="3"/>
                  </a:lnTo>
                  <a:lnTo>
                    <a:pt x="36" y="1"/>
                  </a:lnTo>
                  <a:lnTo>
                    <a:pt x="32" y="1"/>
                  </a:lnTo>
                  <a:lnTo>
                    <a:pt x="30" y="2"/>
                  </a:lnTo>
                  <a:lnTo>
                    <a:pt x="26" y="1"/>
                  </a:lnTo>
                  <a:lnTo>
                    <a:pt x="24" y="3"/>
                  </a:lnTo>
                  <a:lnTo>
                    <a:pt x="22" y="4"/>
                  </a:lnTo>
                  <a:lnTo>
                    <a:pt x="20" y="3"/>
                  </a:lnTo>
                  <a:lnTo>
                    <a:pt x="18" y="4"/>
                  </a:lnTo>
                  <a:lnTo>
                    <a:pt x="15" y="3"/>
                  </a:lnTo>
                  <a:lnTo>
                    <a:pt x="14" y="7"/>
                  </a:lnTo>
                  <a:lnTo>
                    <a:pt x="13" y="9"/>
                  </a:lnTo>
                  <a:lnTo>
                    <a:pt x="11" y="11"/>
                  </a:lnTo>
                  <a:lnTo>
                    <a:pt x="9" y="12"/>
                  </a:lnTo>
                  <a:lnTo>
                    <a:pt x="7" y="14"/>
                  </a:lnTo>
                  <a:lnTo>
                    <a:pt x="5" y="16"/>
                  </a:lnTo>
                  <a:lnTo>
                    <a:pt x="8" y="18"/>
                  </a:lnTo>
                  <a:lnTo>
                    <a:pt x="4" y="17"/>
                  </a:lnTo>
                  <a:lnTo>
                    <a:pt x="5" y="19"/>
                  </a:lnTo>
                  <a:lnTo>
                    <a:pt x="3" y="21"/>
                  </a:lnTo>
                  <a:lnTo>
                    <a:pt x="3" y="25"/>
                  </a:lnTo>
                  <a:lnTo>
                    <a:pt x="2" y="26"/>
                  </a:lnTo>
                  <a:lnTo>
                    <a:pt x="0" y="28"/>
                  </a:lnTo>
                  <a:lnTo>
                    <a:pt x="2" y="29"/>
                  </a:lnTo>
                  <a:lnTo>
                    <a:pt x="0" y="31"/>
                  </a:lnTo>
                  <a:lnTo>
                    <a:pt x="2" y="29"/>
                  </a:lnTo>
                </a:path>
              </a:pathLst>
            </a:custGeom>
            <a:noFill/>
            <a:ln w="12700" cap="rnd">
              <a:solidFill>
                <a:schemeClr val="accent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 name="Line 10"/>
            <p:cNvSpPr>
              <a:spLocks noChangeShapeType="1"/>
            </p:cNvSpPr>
            <p:nvPr/>
          </p:nvSpPr>
          <p:spPr bwMode="auto">
            <a:xfrm flipH="1">
              <a:off x="5322" y="973"/>
              <a:ext cx="30" cy="16"/>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5" name="Line 11"/>
            <p:cNvSpPr>
              <a:spLocks noChangeShapeType="1"/>
            </p:cNvSpPr>
            <p:nvPr/>
          </p:nvSpPr>
          <p:spPr bwMode="auto">
            <a:xfrm flipV="1">
              <a:off x="5319" y="1019"/>
              <a:ext cx="8" cy="3"/>
            </a:xfrm>
            <a:prstGeom prst="line">
              <a:avLst/>
            </a:prstGeom>
            <a:noFill/>
            <a:ln w="12700">
              <a:solidFill>
                <a:srgbClr val="FFFF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
          <p:cNvGrpSpPr>
            <a:grpSpLocks/>
          </p:cNvGrpSpPr>
          <p:nvPr/>
        </p:nvGrpSpPr>
        <p:grpSpPr bwMode="auto">
          <a:xfrm rot="188043">
            <a:off x="1878799" y="1252263"/>
            <a:ext cx="4660900" cy="3194051"/>
            <a:chOff x="1430" y="1060"/>
            <a:chExt cx="3787" cy="1857"/>
          </a:xfrm>
        </p:grpSpPr>
        <p:sp>
          <p:nvSpPr>
            <p:cNvPr id="137" name="Freeform 19"/>
            <p:cNvSpPr>
              <a:spLocks/>
            </p:cNvSpPr>
            <p:nvPr/>
          </p:nvSpPr>
          <p:spPr bwMode="auto">
            <a:xfrm>
              <a:off x="1732" y="2696"/>
              <a:ext cx="51" cy="123"/>
            </a:xfrm>
            <a:custGeom>
              <a:avLst/>
              <a:gdLst>
                <a:gd name="T0" fmla="*/ 37 w 51"/>
                <a:gd name="T1" fmla="*/ 45 h 123"/>
                <a:gd name="T2" fmla="*/ 35 w 51"/>
                <a:gd name="T3" fmla="*/ 37 h 123"/>
                <a:gd name="T4" fmla="*/ 34 w 51"/>
                <a:gd name="T5" fmla="*/ 29 h 123"/>
                <a:gd name="T6" fmla="*/ 36 w 51"/>
                <a:gd name="T7" fmla="*/ 22 h 123"/>
                <a:gd name="T8" fmla="*/ 36 w 51"/>
                <a:gd name="T9" fmla="*/ 17 h 123"/>
                <a:gd name="T10" fmla="*/ 38 w 51"/>
                <a:gd name="T11" fmla="*/ 13 h 123"/>
                <a:gd name="T12" fmla="*/ 42 w 51"/>
                <a:gd name="T13" fmla="*/ 9 h 123"/>
                <a:gd name="T14" fmla="*/ 45 w 51"/>
                <a:gd name="T15" fmla="*/ 6 h 123"/>
                <a:gd name="T16" fmla="*/ 50 w 51"/>
                <a:gd name="T17" fmla="*/ 3 h 123"/>
                <a:gd name="T18" fmla="*/ 45 w 51"/>
                <a:gd name="T19" fmla="*/ 1 h 123"/>
                <a:gd name="T20" fmla="*/ 41 w 51"/>
                <a:gd name="T21" fmla="*/ 0 h 123"/>
                <a:gd name="T22" fmla="*/ 33 w 51"/>
                <a:gd name="T23" fmla="*/ 0 h 123"/>
                <a:gd name="T24" fmla="*/ 28 w 51"/>
                <a:gd name="T25" fmla="*/ 0 h 123"/>
                <a:gd name="T26" fmla="*/ 23 w 51"/>
                <a:gd name="T27" fmla="*/ 1 h 123"/>
                <a:gd name="T28" fmla="*/ 18 w 51"/>
                <a:gd name="T29" fmla="*/ 3 h 123"/>
                <a:gd name="T30" fmla="*/ 13 w 51"/>
                <a:gd name="T31" fmla="*/ 4 h 123"/>
                <a:gd name="T32" fmla="*/ 7 w 51"/>
                <a:gd name="T33" fmla="*/ 6 h 123"/>
                <a:gd name="T34" fmla="*/ 4 w 51"/>
                <a:gd name="T35" fmla="*/ 8 h 123"/>
                <a:gd name="T36" fmla="*/ 1 w 51"/>
                <a:gd name="T37" fmla="*/ 11 h 123"/>
                <a:gd name="T38" fmla="*/ 0 w 51"/>
                <a:gd name="T39" fmla="*/ 15 h 123"/>
                <a:gd name="T40" fmla="*/ 0 w 51"/>
                <a:gd name="T41" fmla="*/ 19 h 123"/>
                <a:gd name="T42" fmla="*/ 0 w 51"/>
                <a:gd name="T43" fmla="*/ 22 h 123"/>
                <a:gd name="T44" fmla="*/ 4 w 51"/>
                <a:gd name="T45" fmla="*/ 63 h 123"/>
                <a:gd name="T46" fmla="*/ 10 w 51"/>
                <a:gd name="T47" fmla="*/ 99 h 123"/>
                <a:gd name="T48" fmla="*/ 11 w 51"/>
                <a:gd name="T49" fmla="*/ 103 h 123"/>
                <a:gd name="T50" fmla="*/ 11 w 51"/>
                <a:gd name="T51" fmla="*/ 106 h 123"/>
                <a:gd name="T52" fmla="*/ 10 w 51"/>
                <a:gd name="T53" fmla="*/ 108 h 123"/>
                <a:gd name="T54" fmla="*/ 7 w 51"/>
                <a:gd name="T55" fmla="*/ 111 h 123"/>
                <a:gd name="T56" fmla="*/ 4 w 51"/>
                <a:gd name="T57" fmla="*/ 114 h 123"/>
                <a:gd name="T58" fmla="*/ 14 w 51"/>
                <a:gd name="T59" fmla="*/ 119 h 123"/>
                <a:gd name="T60" fmla="*/ 25 w 51"/>
                <a:gd name="T61" fmla="*/ 122 h 123"/>
                <a:gd name="T62" fmla="*/ 32 w 51"/>
                <a:gd name="T63" fmla="*/ 121 h 123"/>
                <a:gd name="T64" fmla="*/ 37 w 51"/>
                <a:gd name="T65" fmla="*/ 121 h 123"/>
                <a:gd name="T66" fmla="*/ 41 w 51"/>
                <a:gd name="T67" fmla="*/ 118 h 123"/>
                <a:gd name="T68" fmla="*/ 45 w 51"/>
                <a:gd name="T69" fmla="*/ 116 h 123"/>
                <a:gd name="T70" fmla="*/ 47 w 51"/>
                <a:gd name="T71" fmla="*/ 112 h 123"/>
                <a:gd name="T72" fmla="*/ 47 w 51"/>
                <a:gd name="T73" fmla="*/ 109 h 123"/>
                <a:gd name="T74" fmla="*/ 47 w 51"/>
                <a:gd name="T75" fmla="*/ 105 h 123"/>
                <a:gd name="T76" fmla="*/ 47 w 51"/>
                <a:gd name="T77" fmla="*/ 100 h 123"/>
                <a:gd name="T78" fmla="*/ 46 w 51"/>
                <a:gd name="T79" fmla="*/ 94 h 123"/>
                <a:gd name="T80" fmla="*/ 44 w 51"/>
                <a:gd name="T81" fmla="*/ 86 h 123"/>
                <a:gd name="T82" fmla="*/ 37 w 51"/>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123"/>
                <a:gd name="T128" fmla="*/ 51 w 51"/>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123">
                  <a:moveTo>
                    <a:pt x="37" y="45"/>
                  </a:moveTo>
                  <a:lnTo>
                    <a:pt x="35" y="37"/>
                  </a:lnTo>
                  <a:lnTo>
                    <a:pt x="34" y="29"/>
                  </a:lnTo>
                  <a:lnTo>
                    <a:pt x="36" y="22"/>
                  </a:lnTo>
                  <a:lnTo>
                    <a:pt x="36" y="17"/>
                  </a:lnTo>
                  <a:lnTo>
                    <a:pt x="38" y="13"/>
                  </a:lnTo>
                  <a:lnTo>
                    <a:pt x="42" y="9"/>
                  </a:lnTo>
                  <a:lnTo>
                    <a:pt x="45" y="6"/>
                  </a:lnTo>
                  <a:lnTo>
                    <a:pt x="50" y="3"/>
                  </a:lnTo>
                  <a:lnTo>
                    <a:pt x="45" y="1"/>
                  </a:lnTo>
                  <a:lnTo>
                    <a:pt x="41" y="0"/>
                  </a:lnTo>
                  <a:lnTo>
                    <a:pt x="33" y="0"/>
                  </a:lnTo>
                  <a:lnTo>
                    <a:pt x="28" y="0"/>
                  </a:lnTo>
                  <a:lnTo>
                    <a:pt x="23" y="1"/>
                  </a:lnTo>
                  <a:lnTo>
                    <a:pt x="18" y="3"/>
                  </a:lnTo>
                  <a:lnTo>
                    <a:pt x="13" y="4"/>
                  </a:lnTo>
                  <a:lnTo>
                    <a:pt x="7" y="6"/>
                  </a:lnTo>
                  <a:lnTo>
                    <a:pt x="4" y="8"/>
                  </a:lnTo>
                  <a:lnTo>
                    <a:pt x="1" y="11"/>
                  </a:lnTo>
                  <a:lnTo>
                    <a:pt x="0" y="15"/>
                  </a:lnTo>
                  <a:lnTo>
                    <a:pt x="0" y="19"/>
                  </a:lnTo>
                  <a:lnTo>
                    <a:pt x="0" y="22"/>
                  </a:lnTo>
                  <a:lnTo>
                    <a:pt x="4" y="63"/>
                  </a:lnTo>
                  <a:lnTo>
                    <a:pt x="10" y="99"/>
                  </a:lnTo>
                  <a:lnTo>
                    <a:pt x="11" y="103"/>
                  </a:lnTo>
                  <a:lnTo>
                    <a:pt x="11" y="106"/>
                  </a:lnTo>
                  <a:lnTo>
                    <a:pt x="10" y="108"/>
                  </a:lnTo>
                  <a:lnTo>
                    <a:pt x="7" y="111"/>
                  </a:lnTo>
                  <a:lnTo>
                    <a:pt x="4" y="114"/>
                  </a:lnTo>
                  <a:lnTo>
                    <a:pt x="14" y="119"/>
                  </a:lnTo>
                  <a:lnTo>
                    <a:pt x="25" y="122"/>
                  </a:lnTo>
                  <a:lnTo>
                    <a:pt x="32" y="121"/>
                  </a:lnTo>
                  <a:lnTo>
                    <a:pt x="37" y="121"/>
                  </a:lnTo>
                  <a:lnTo>
                    <a:pt x="41" y="118"/>
                  </a:lnTo>
                  <a:lnTo>
                    <a:pt x="45" y="116"/>
                  </a:lnTo>
                  <a:lnTo>
                    <a:pt x="47" y="112"/>
                  </a:lnTo>
                  <a:lnTo>
                    <a:pt x="47" y="109"/>
                  </a:lnTo>
                  <a:lnTo>
                    <a:pt x="47" y="105"/>
                  </a:lnTo>
                  <a:lnTo>
                    <a:pt x="47" y="100"/>
                  </a:lnTo>
                  <a:lnTo>
                    <a:pt x="46" y="94"/>
                  </a:lnTo>
                  <a:lnTo>
                    <a:pt x="44" y="86"/>
                  </a:lnTo>
                  <a:lnTo>
                    <a:pt x="37" y="45"/>
                  </a:lnTo>
                </a:path>
              </a:pathLst>
            </a:custGeom>
            <a:solidFill>
              <a:srgbClr val="800000"/>
            </a:solidFill>
            <a:ln w="12700" cap="rnd">
              <a:solidFill>
                <a:srgbClr val="800000"/>
              </a:solidFill>
              <a:round/>
              <a:headEnd/>
              <a:tailEnd/>
            </a:ln>
          </p:spPr>
          <p:txBody>
            <a:bodyPr/>
            <a:lstStyle/>
            <a:p>
              <a:endParaRPr lang="en-US"/>
            </a:p>
          </p:txBody>
        </p:sp>
        <p:sp>
          <p:nvSpPr>
            <p:cNvPr id="138" name="Freeform 20"/>
            <p:cNvSpPr>
              <a:spLocks/>
            </p:cNvSpPr>
            <p:nvPr/>
          </p:nvSpPr>
          <p:spPr bwMode="auto">
            <a:xfrm>
              <a:off x="1583" y="2773"/>
              <a:ext cx="50" cy="119"/>
            </a:xfrm>
            <a:custGeom>
              <a:avLst/>
              <a:gdLst>
                <a:gd name="T0" fmla="*/ 34 w 50"/>
                <a:gd name="T1" fmla="*/ 43 h 119"/>
                <a:gd name="T2" fmla="*/ 33 w 50"/>
                <a:gd name="T3" fmla="*/ 37 h 119"/>
                <a:gd name="T4" fmla="*/ 34 w 50"/>
                <a:gd name="T5" fmla="*/ 29 h 119"/>
                <a:gd name="T6" fmla="*/ 34 w 50"/>
                <a:gd name="T7" fmla="*/ 22 h 119"/>
                <a:gd name="T8" fmla="*/ 35 w 50"/>
                <a:gd name="T9" fmla="*/ 17 h 119"/>
                <a:gd name="T10" fmla="*/ 37 w 50"/>
                <a:gd name="T11" fmla="*/ 12 h 119"/>
                <a:gd name="T12" fmla="*/ 39 w 50"/>
                <a:gd name="T13" fmla="*/ 9 h 119"/>
                <a:gd name="T14" fmla="*/ 42 w 50"/>
                <a:gd name="T15" fmla="*/ 6 h 119"/>
                <a:gd name="T16" fmla="*/ 49 w 50"/>
                <a:gd name="T17" fmla="*/ 3 h 119"/>
                <a:gd name="T18" fmla="*/ 44 w 50"/>
                <a:gd name="T19" fmla="*/ 1 h 119"/>
                <a:gd name="T20" fmla="*/ 39 w 50"/>
                <a:gd name="T21" fmla="*/ 0 h 119"/>
                <a:gd name="T22" fmla="*/ 32 w 50"/>
                <a:gd name="T23" fmla="*/ 0 h 119"/>
                <a:gd name="T24" fmla="*/ 26 w 50"/>
                <a:gd name="T25" fmla="*/ 0 h 119"/>
                <a:gd name="T26" fmla="*/ 21 w 50"/>
                <a:gd name="T27" fmla="*/ 2 h 119"/>
                <a:gd name="T28" fmla="*/ 17 w 50"/>
                <a:gd name="T29" fmla="*/ 3 h 119"/>
                <a:gd name="T30" fmla="*/ 12 w 50"/>
                <a:gd name="T31" fmla="*/ 4 h 119"/>
                <a:gd name="T32" fmla="*/ 7 w 50"/>
                <a:gd name="T33" fmla="*/ 6 h 119"/>
                <a:gd name="T34" fmla="*/ 3 w 50"/>
                <a:gd name="T35" fmla="*/ 8 h 119"/>
                <a:gd name="T36" fmla="*/ 2 w 50"/>
                <a:gd name="T37" fmla="*/ 12 h 119"/>
                <a:gd name="T38" fmla="*/ 1 w 50"/>
                <a:gd name="T39" fmla="*/ 15 h 119"/>
                <a:gd name="T40" fmla="*/ 0 w 50"/>
                <a:gd name="T41" fmla="*/ 18 h 119"/>
                <a:gd name="T42" fmla="*/ 1 w 50"/>
                <a:gd name="T43" fmla="*/ 22 h 119"/>
                <a:gd name="T44" fmla="*/ 3 w 50"/>
                <a:gd name="T45" fmla="*/ 62 h 119"/>
                <a:gd name="T46" fmla="*/ 10 w 50"/>
                <a:gd name="T47" fmla="*/ 98 h 119"/>
                <a:gd name="T48" fmla="*/ 10 w 50"/>
                <a:gd name="T49" fmla="*/ 103 h 119"/>
                <a:gd name="T50" fmla="*/ 11 w 50"/>
                <a:gd name="T51" fmla="*/ 105 h 119"/>
                <a:gd name="T52" fmla="*/ 11 w 50"/>
                <a:gd name="T53" fmla="*/ 107 h 119"/>
                <a:gd name="T54" fmla="*/ 9 w 50"/>
                <a:gd name="T55" fmla="*/ 110 h 119"/>
                <a:gd name="T56" fmla="*/ 6 w 50"/>
                <a:gd name="T57" fmla="*/ 111 h 119"/>
                <a:gd name="T58" fmla="*/ 16 w 50"/>
                <a:gd name="T59" fmla="*/ 115 h 119"/>
                <a:gd name="T60" fmla="*/ 25 w 50"/>
                <a:gd name="T61" fmla="*/ 118 h 119"/>
                <a:gd name="T62" fmla="*/ 30 w 50"/>
                <a:gd name="T63" fmla="*/ 118 h 119"/>
                <a:gd name="T64" fmla="*/ 34 w 50"/>
                <a:gd name="T65" fmla="*/ 117 h 119"/>
                <a:gd name="T66" fmla="*/ 38 w 50"/>
                <a:gd name="T67" fmla="*/ 116 h 119"/>
                <a:gd name="T68" fmla="*/ 42 w 50"/>
                <a:gd name="T69" fmla="*/ 114 h 119"/>
                <a:gd name="T70" fmla="*/ 44 w 50"/>
                <a:gd name="T71" fmla="*/ 112 h 119"/>
                <a:gd name="T72" fmla="*/ 45 w 50"/>
                <a:gd name="T73" fmla="*/ 110 h 119"/>
                <a:gd name="T74" fmla="*/ 45 w 50"/>
                <a:gd name="T75" fmla="*/ 107 h 119"/>
                <a:gd name="T76" fmla="*/ 44 w 50"/>
                <a:gd name="T77" fmla="*/ 104 h 119"/>
                <a:gd name="T78" fmla="*/ 43 w 50"/>
                <a:gd name="T79" fmla="*/ 99 h 119"/>
                <a:gd name="T80" fmla="*/ 41 w 50"/>
                <a:gd name="T81" fmla="*/ 92 h 119"/>
                <a:gd name="T82" fmla="*/ 40 w 50"/>
                <a:gd name="T83" fmla="*/ 85 h 119"/>
                <a:gd name="T84" fmla="*/ 34 w 50"/>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19"/>
                <a:gd name="T131" fmla="*/ 50 w 50"/>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19">
                  <a:moveTo>
                    <a:pt x="34" y="43"/>
                  </a:moveTo>
                  <a:lnTo>
                    <a:pt x="33" y="37"/>
                  </a:lnTo>
                  <a:lnTo>
                    <a:pt x="34" y="29"/>
                  </a:lnTo>
                  <a:lnTo>
                    <a:pt x="34" y="22"/>
                  </a:lnTo>
                  <a:lnTo>
                    <a:pt x="35" y="17"/>
                  </a:lnTo>
                  <a:lnTo>
                    <a:pt x="37" y="12"/>
                  </a:lnTo>
                  <a:lnTo>
                    <a:pt x="39" y="9"/>
                  </a:lnTo>
                  <a:lnTo>
                    <a:pt x="42" y="6"/>
                  </a:lnTo>
                  <a:lnTo>
                    <a:pt x="49" y="3"/>
                  </a:lnTo>
                  <a:lnTo>
                    <a:pt x="44" y="1"/>
                  </a:lnTo>
                  <a:lnTo>
                    <a:pt x="39" y="0"/>
                  </a:lnTo>
                  <a:lnTo>
                    <a:pt x="32" y="0"/>
                  </a:lnTo>
                  <a:lnTo>
                    <a:pt x="26" y="0"/>
                  </a:lnTo>
                  <a:lnTo>
                    <a:pt x="21"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6" y="115"/>
                  </a:lnTo>
                  <a:lnTo>
                    <a:pt x="25" y="118"/>
                  </a:lnTo>
                  <a:lnTo>
                    <a:pt x="30" y="118"/>
                  </a:lnTo>
                  <a:lnTo>
                    <a:pt x="34" y="117"/>
                  </a:lnTo>
                  <a:lnTo>
                    <a:pt x="38" y="116"/>
                  </a:lnTo>
                  <a:lnTo>
                    <a:pt x="42" y="114"/>
                  </a:lnTo>
                  <a:lnTo>
                    <a:pt x="44" y="112"/>
                  </a:lnTo>
                  <a:lnTo>
                    <a:pt x="45" y="110"/>
                  </a:lnTo>
                  <a:lnTo>
                    <a:pt x="45" y="107"/>
                  </a:lnTo>
                  <a:lnTo>
                    <a:pt x="44" y="104"/>
                  </a:lnTo>
                  <a:lnTo>
                    <a:pt x="43" y="99"/>
                  </a:lnTo>
                  <a:lnTo>
                    <a:pt x="41" y="92"/>
                  </a:lnTo>
                  <a:lnTo>
                    <a:pt x="40"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39" name="Freeform 21"/>
            <p:cNvSpPr>
              <a:spLocks/>
            </p:cNvSpPr>
            <p:nvPr/>
          </p:nvSpPr>
          <p:spPr bwMode="auto">
            <a:xfrm>
              <a:off x="2029" y="2551"/>
              <a:ext cx="49" cy="123"/>
            </a:xfrm>
            <a:custGeom>
              <a:avLst/>
              <a:gdLst>
                <a:gd name="T0" fmla="*/ 35 w 49"/>
                <a:gd name="T1" fmla="*/ 45 h 123"/>
                <a:gd name="T2" fmla="*/ 34 w 49"/>
                <a:gd name="T3" fmla="*/ 37 h 123"/>
                <a:gd name="T4" fmla="*/ 32 w 49"/>
                <a:gd name="T5" fmla="*/ 29 h 123"/>
                <a:gd name="T6" fmla="*/ 34 w 49"/>
                <a:gd name="T7" fmla="*/ 22 h 123"/>
                <a:gd name="T8" fmla="*/ 35 w 49"/>
                <a:gd name="T9" fmla="*/ 17 h 123"/>
                <a:gd name="T10" fmla="*/ 37 w 49"/>
                <a:gd name="T11" fmla="*/ 13 h 123"/>
                <a:gd name="T12" fmla="*/ 40 w 49"/>
                <a:gd name="T13" fmla="*/ 9 h 123"/>
                <a:gd name="T14" fmla="*/ 43 w 49"/>
                <a:gd name="T15" fmla="*/ 6 h 123"/>
                <a:gd name="T16" fmla="*/ 48 w 49"/>
                <a:gd name="T17" fmla="*/ 3 h 123"/>
                <a:gd name="T18" fmla="*/ 43 w 49"/>
                <a:gd name="T19" fmla="*/ 1 h 123"/>
                <a:gd name="T20" fmla="*/ 39 w 49"/>
                <a:gd name="T21" fmla="*/ 0 h 123"/>
                <a:gd name="T22" fmla="*/ 32 w 49"/>
                <a:gd name="T23" fmla="*/ 0 h 123"/>
                <a:gd name="T24" fmla="*/ 27 w 49"/>
                <a:gd name="T25" fmla="*/ 0 h 123"/>
                <a:gd name="T26" fmla="*/ 22 w 49"/>
                <a:gd name="T27" fmla="*/ 1 h 123"/>
                <a:gd name="T28" fmla="*/ 17 w 49"/>
                <a:gd name="T29" fmla="*/ 3 h 123"/>
                <a:gd name="T30" fmla="*/ 13 w 49"/>
                <a:gd name="T31" fmla="*/ 4 h 123"/>
                <a:gd name="T32" fmla="*/ 7 w 49"/>
                <a:gd name="T33" fmla="*/ 6 h 123"/>
                <a:gd name="T34" fmla="*/ 4 w 49"/>
                <a:gd name="T35" fmla="*/ 8 h 123"/>
                <a:gd name="T36" fmla="*/ 1 w 49"/>
                <a:gd name="T37" fmla="*/ 11 h 123"/>
                <a:gd name="T38" fmla="*/ 0 w 49"/>
                <a:gd name="T39" fmla="*/ 15 h 123"/>
                <a:gd name="T40" fmla="*/ 0 w 49"/>
                <a:gd name="T41" fmla="*/ 19 h 123"/>
                <a:gd name="T42" fmla="*/ 0 w 49"/>
                <a:gd name="T43" fmla="*/ 22 h 123"/>
                <a:gd name="T44" fmla="*/ 4 w 49"/>
                <a:gd name="T45" fmla="*/ 63 h 123"/>
                <a:gd name="T46" fmla="*/ 9 w 49"/>
                <a:gd name="T47" fmla="*/ 99 h 123"/>
                <a:gd name="T48" fmla="*/ 11 w 49"/>
                <a:gd name="T49" fmla="*/ 103 h 123"/>
                <a:gd name="T50" fmla="*/ 10 w 49"/>
                <a:gd name="T51" fmla="*/ 106 h 123"/>
                <a:gd name="T52" fmla="*/ 9 w 49"/>
                <a:gd name="T53" fmla="*/ 108 h 123"/>
                <a:gd name="T54" fmla="*/ 7 w 49"/>
                <a:gd name="T55" fmla="*/ 111 h 123"/>
                <a:gd name="T56" fmla="*/ 4 w 49"/>
                <a:gd name="T57" fmla="*/ 114 h 123"/>
                <a:gd name="T58" fmla="*/ 14 w 49"/>
                <a:gd name="T59" fmla="*/ 119 h 123"/>
                <a:gd name="T60" fmla="*/ 24 w 49"/>
                <a:gd name="T61" fmla="*/ 122 h 123"/>
                <a:gd name="T62" fmla="*/ 31 w 49"/>
                <a:gd name="T63" fmla="*/ 121 h 123"/>
                <a:gd name="T64" fmla="*/ 35 w 49"/>
                <a:gd name="T65" fmla="*/ 121 h 123"/>
                <a:gd name="T66" fmla="*/ 39 w 49"/>
                <a:gd name="T67" fmla="*/ 118 h 123"/>
                <a:gd name="T68" fmla="*/ 43 w 49"/>
                <a:gd name="T69" fmla="*/ 116 h 123"/>
                <a:gd name="T70" fmla="*/ 45 w 49"/>
                <a:gd name="T71" fmla="*/ 112 h 123"/>
                <a:gd name="T72" fmla="*/ 45 w 49"/>
                <a:gd name="T73" fmla="*/ 109 h 123"/>
                <a:gd name="T74" fmla="*/ 45 w 49"/>
                <a:gd name="T75" fmla="*/ 105 h 123"/>
                <a:gd name="T76" fmla="*/ 45 w 49"/>
                <a:gd name="T77" fmla="*/ 100 h 123"/>
                <a:gd name="T78" fmla="*/ 44 w 49"/>
                <a:gd name="T79" fmla="*/ 94 h 123"/>
                <a:gd name="T80" fmla="*/ 42 w 49"/>
                <a:gd name="T81" fmla="*/ 86 h 123"/>
                <a:gd name="T82" fmla="*/ 35 w 49"/>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3"/>
                <a:gd name="T128" fmla="*/ 49 w 49"/>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3">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4" y="122"/>
                  </a:lnTo>
                  <a:lnTo>
                    <a:pt x="31" y="121"/>
                  </a:lnTo>
                  <a:lnTo>
                    <a:pt x="35" y="121"/>
                  </a:lnTo>
                  <a:lnTo>
                    <a:pt x="39" y="118"/>
                  </a:lnTo>
                  <a:lnTo>
                    <a:pt x="43" y="116"/>
                  </a:lnTo>
                  <a:lnTo>
                    <a:pt x="45" y="112"/>
                  </a:lnTo>
                  <a:lnTo>
                    <a:pt x="45" y="109"/>
                  </a:lnTo>
                  <a:lnTo>
                    <a:pt x="45" y="105"/>
                  </a:lnTo>
                  <a:lnTo>
                    <a:pt x="45"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40" name="Freeform 22"/>
            <p:cNvSpPr>
              <a:spLocks/>
            </p:cNvSpPr>
            <p:nvPr/>
          </p:nvSpPr>
          <p:spPr bwMode="auto">
            <a:xfrm>
              <a:off x="1880" y="2622"/>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41" name="Freeform 23"/>
            <p:cNvSpPr>
              <a:spLocks/>
            </p:cNvSpPr>
            <p:nvPr/>
          </p:nvSpPr>
          <p:spPr bwMode="auto">
            <a:xfrm>
              <a:off x="2328" y="2404"/>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42" name="Freeform 24"/>
            <p:cNvSpPr>
              <a:spLocks/>
            </p:cNvSpPr>
            <p:nvPr/>
          </p:nvSpPr>
          <p:spPr bwMode="auto">
            <a:xfrm>
              <a:off x="2183" y="2478"/>
              <a:ext cx="48" cy="121"/>
            </a:xfrm>
            <a:custGeom>
              <a:avLst/>
              <a:gdLst>
                <a:gd name="T0" fmla="*/ 33 w 48"/>
                <a:gd name="T1" fmla="*/ 44 h 121"/>
                <a:gd name="T2" fmla="*/ 32 w 48"/>
                <a:gd name="T3" fmla="*/ 38 h 121"/>
                <a:gd name="T4" fmla="*/ 32 w 48"/>
                <a:gd name="T5" fmla="*/ 30 h 121"/>
                <a:gd name="T6" fmla="*/ 32 w 48"/>
                <a:gd name="T7" fmla="*/ 22 h 121"/>
                <a:gd name="T8" fmla="*/ 33 w 48"/>
                <a:gd name="T9" fmla="*/ 17 h 121"/>
                <a:gd name="T10" fmla="*/ 36 w 48"/>
                <a:gd name="T11" fmla="*/ 13 h 121"/>
                <a:gd name="T12" fmla="*/ 38 w 48"/>
                <a:gd name="T13" fmla="*/ 9 h 121"/>
                <a:gd name="T14" fmla="*/ 41 w 48"/>
                <a:gd name="T15" fmla="*/ 6 h 121"/>
                <a:gd name="T16" fmla="*/ 47 w 48"/>
                <a:gd name="T17" fmla="*/ 3 h 121"/>
                <a:gd name="T18" fmla="*/ 42 w 48"/>
                <a:gd name="T19" fmla="*/ 1 h 121"/>
                <a:gd name="T20" fmla="*/ 37 w 48"/>
                <a:gd name="T21" fmla="*/ 0 h 121"/>
                <a:gd name="T22" fmla="*/ 31 w 48"/>
                <a:gd name="T23" fmla="*/ 0 h 121"/>
                <a:gd name="T24" fmla="*/ 25 w 48"/>
                <a:gd name="T25" fmla="*/ 0 h 121"/>
                <a:gd name="T26" fmla="*/ 20 w 48"/>
                <a:gd name="T27" fmla="*/ 2 h 121"/>
                <a:gd name="T28" fmla="*/ 16 w 48"/>
                <a:gd name="T29" fmla="*/ 3 h 121"/>
                <a:gd name="T30" fmla="*/ 11 w 48"/>
                <a:gd name="T31" fmla="*/ 4 h 121"/>
                <a:gd name="T32" fmla="*/ 7 w 48"/>
                <a:gd name="T33" fmla="*/ 7 h 121"/>
                <a:gd name="T34" fmla="*/ 2 w 48"/>
                <a:gd name="T35" fmla="*/ 8 h 121"/>
                <a:gd name="T36" fmla="*/ 1 w 48"/>
                <a:gd name="T37" fmla="*/ 12 h 121"/>
                <a:gd name="T38" fmla="*/ 0 w 48"/>
                <a:gd name="T39" fmla="*/ 15 h 121"/>
                <a:gd name="T40" fmla="*/ 0 w 48"/>
                <a:gd name="T41" fmla="*/ 18 h 121"/>
                <a:gd name="T42" fmla="*/ 0 w 48"/>
                <a:gd name="T43" fmla="*/ 23 h 121"/>
                <a:gd name="T44" fmla="*/ 3 w 48"/>
                <a:gd name="T45" fmla="*/ 64 h 121"/>
                <a:gd name="T46" fmla="*/ 10 w 48"/>
                <a:gd name="T47" fmla="*/ 99 h 121"/>
                <a:gd name="T48" fmla="*/ 9 w 48"/>
                <a:gd name="T49" fmla="*/ 104 h 121"/>
                <a:gd name="T50" fmla="*/ 10 w 48"/>
                <a:gd name="T51" fmla="*/ 106 h 121"/>
                <a:gd name="T52" fmla="*/ 10 w 48"/>
                <a:gd name="T53" fmla="*/ 109 h 121"/>
                <a:gd name="T54" fmla="*/ 8 w 48"/>
                <a:gd name="T55" fmla="*/ 112 h 121"/>
                <a:gd name="T56" fmla="*/ 5 w 48"/>
                <a:gd name="T57" fmla="*/ 113 h 121"/>
                <a:gd name="T58" fmla="*/ 15 w 48"/>
                <a:gd name="T59" fmla="*/ 117 h 121"/>
                <a:gd name="T60" fmla="*/ 24 w 48"/>
                <a:gd name="T61" fmla="*/ 120 h 121"/>
                <a:gd name="T62" fmla="*/ 29 w 48"/>
                <a:gd name="T63" fmla="*/ 120 h 121"/>
                <a:gd name="T64" fmla="*/ 33 w 48"/>
                <a:gd name="T65" fmla="*/ 119 h 121"/>
                <a:gd name="T66" fmla="*/ 36 w 48"/>
                <a:gd name="T67" fmla="*/ 118 h 121"/>
                <a:gd name="T68" fmla="*/ 40 w 48"/>
                <a:gd name="T69" fmla="*/ 116 h 121"/>
                <a:gd name="T70" fmla="*/ 43 w 48"/>
                <a:gd name="T71" fmla="*/ 114 h 121"/>
                <a:gd name="T72" fmla="*/ 43 w 48"/>
                <a:gd name="T73" fmla="*/ 112 h 121"/>
                <a:gd name="T74" fmla="*/ 43 w 48"/>
                <a:gd name="T75" fmla="*/ 109 h 121"/>
                <a:gd name="T76" fmla="*/ 43 w 48"/>
                <a:gd name="T77" fmla="*/ 106 h 121"/>
                <a:gd name="T78" fmla="*/ 42 w 48"/>
                <a:gd name="T79" fmla="*/ 101 h 121"/>
                <a:gd name="T80" fmla="*/ 40 w 48"/>
                <a:gd name="T81" fmla="*/ 94 h 121"/>
                <a:gd name="T82" fmla="*/ 38 w 48"/>
                <a:gd name="T83" fmla="*/ 86 h 121"/>
                <a:gd name="T84" fmla="*/ 33 w 48"/>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121"/>
                <a:gd name="T131" fmla="*/ 48 w 48"/>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121">
                  <a:moveTo>
                    <a:pt x="33" y="44"/>
                  </a:moveTo>
                  <a:lnTo>
                    <a:pt x="32" y="38"/>
                  </a:lnTo>
                  <a:lnTo>
                    <a:pt x="32" y="30"/>
                  </a:lnTo>
                  <a:lnTo>
                    <a:pt x="32" y="22"/>
                  </a:lnTo>
                  <a:lnTo>
                    <a:pt x="33" y="17"/>
                  </a:lnTo>
                  <a:lnTo>
                    <a:pt x="36" y="13"/>
                  </a:lnTo>
                  <a:lnTo>
                    <a:pt x="38" y="9"/>
                  </a:lnTo>
                  <a:lnTo>
                    <a:pt x="41" y="6"/>
                  </a:lnTo>
                  <a:lnTo>
                    <a:pt x="47" y="3"/>
                  </a:lnTo>
                  <a:lnTo>
                    <a:pt x="42" y="1"/>
                  </a:lnTo>
                  <a:lnTo>
                    <a:pt x="37" y="0"/>
                  </a:lnTo>
                  <a:lnTo>
                    <a:pt x="31" y="0"/>
                  </a:lnTo>
                  <a:lnTo>
                    <a:pt x="25" y="0"/>
                  </a:lnTo>
                  <a:lnTo>
                    <a:pt x="20" y="2"/>
                  </a:lnTo>
                  <a:lnTo>
                    <a:pt x="16" y="3"/>
                  </a:lnTo>
                  <a:lnTo>
                    <a:pt x="11" y="4"/>
                  </a:lnTo>
                  <a:lnTo>
                    <a:pt x="7" y="7"/>
                  </a:lnTo>
                  <a:lnTo>
                    <a:pt x="2" y="8"/>
                  </a:lnTo>
                  <a:lnTo>
                    <a:pt x="1" y="12"/>
                  </a:lnTo>
                  <a:lnTo>
                    <a:pt x="0" y="15"/>
                  </a:lnTo>
                  <a:lnTo>
                    <a:pt x="0" y="18"/>
                  </a:lnTo>
                  <a:lnTo>
                    <a:pt x="0" y="23"/>
                  </a:lnTo>
                  <a:lnTo>
                    <a:pt x="3" y="64"/>
                  </a:lnTo>
                  <a:lnTo>
                    <a:pt x="10" y="99"/>
                  </a:lnTo>
                  <a:lnTo>
                    <a:pt x="9" y="104"/>
                  </a:lnTo>
                  <a:lnTo>
                    <a:pt x="10" y="106"/>
                  </a:lnTo>
                  <a:lnTo>
                    <a:pt x="10" y="109"/>
                  </a:lnTo>
                  <a:lnTo>
                    <a:pt x="8" y="112"/>
                  </a:lnTo>
                  <a:lnTo>
                    <a:pt x="5" y="113"/>
                  </a:lnTo>
                  <a:lnTo>
                    <a:pt x="15" y="117"/>
                  </a:lnTo>
                  <a:lnTo>
                    <a:pt x="24" y="120"/>
                  </a:lnTo>
                  <a:lnTo>
                    <a:pt x="29" y="120"/>
                  </a:lnTo>
                  <a:lnTo>
                    <a:pt x="33" y="119"/>
                  </a:lnTo>
                  <a:lnTo>
                    <a:pt x="36" y="118"/>
                  </a:lnTo>
                  <a:lnTo>
                    <a:pt x="40" y="116"/>
                  </a:lnTo>
                  <a:lnTo>
                    <a:pt x="43" y="114"/>
                  </a:lnTo>
                  <a:lnTo>
                    <a:pt x="43" y="112"/>
                  </a:lnTo>
                  <a:lnTo>
                    <a:pt x="43" y="109"/>
                  </a:lnTo>
                  <a:lnTo>
                    <a:pt x="43" y="106"/>
                  </a:lnTo>
                  <a:lnTo>
                    <a:pt x="42" y="101"/>
                  </a:lnTo>
                  <a:lnTo>
                    <a:pt x="40" y="94"/>
                  </a:lnTo>
                  <a:lnTo>
                    <a:pt x="38" y="86"/>
                  </a:lnTo>
                  <a:lnTo>
                    <a:pt x="33" y="44"/>
                  </a:lnTo>
                </a:path>
              </a:pathLst>
            </a:custGeom>
            <a:solidFill>
              <a:srgbClr val="800000"/>
            </a:solidFill>
            <a:ln w="12700" cap="rnd">
              <a:solidFill>
                <a:srgbClr val="800000"/>
              </a:solidFill>
              <a:round/>
              <a:headEnd/>
              <a:tailEnd/>
            </a:ln>
          </p:spPr>
          <p:txBody>
            <a:bodyPr/>
            <a:lstStyle/>
            <a:p>
              <a:endParaRPr lang="en-US"/>
            </a:p>
          </p:txBody>
        </p:sp>
        <p:sp>
          <p:nvSpPr>
            <p:cNvPr id="143" name="Freeform 25"/>
            <p:cNvSpPr>
              <a:spLocks/>
            </p:cNvSpPr>
            <p:nvPr/>
          </p:nvSpPr>
          <p:spPr bwMode="auto">
            <a:xfrm>
              <a:off x="2628" y="2256"/>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44" name="Freeform 26"/>
            <p:cNvSpPr>
              <a:spLocks/>
            </p:cNvSpPr>
            <p:nvPr/>
          </p:nvSpPr>
          <p:spPr bwMode="auto">
            <a:xfrm>
              <a:off x="2480" y="232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45" name="Freeform 27"/>
            <p:cNvSpPr>
              <a:spLocks/>
            </p:cNvSpPr>
            <p:nvPr/>
          </p:nvSpPr>
          <p:spPr bwMode="auto">
            <a:xfrm>
              <a:off x="2929" y="2108"/>
              <a:ext cx="48" cy="123"/>
            </a:xfrm>
            <a:custGeom>
              <a:avLst/>
              <a:gdLst>
                <a:gd name="T0" fmla="*/ 35 w 48"/>
                <a:gd name="T1" fmla="*/ 45 h 123"/>
                <a:gd name="T2" fmla="*/ 33 w 48"/>
                <a:gd name="T3" fmla="*/ 37 h 123"/>
                <a:gd name="T4" fmla="*/ 32 w 48"/>
                <a:gd name="T5" fmla="*/ 29 h 123"/>
                <a:gd name="T6" fmla="*/ 34 w 48"/>
                <a:gd name="T7" fmla="*/ 22 h 123"/>
                <a:gd name="T8" fmla="*/ 34 w 48"/>
                <a:gd name="T9" fmla="*/ 17 h 123"/>
                <a:gd name="T10" fmla="*/ 36 w 48"/>
                <a:gd name="T11" fmla="*/ 13 h 123"/>
                <a:gd name="T12" fmla="*/ 39 w 48"/>
                <a:gd name="T13" fmla="*/ 9 h 123"/>
                <a:gd name="T14" fmla="*/ 43 w 48"/>
                <a:gd name="T15" fmla="*/ 6 h 123"/>
                <a:gd name="T16" fmla="*/ 47 w 48"/>
                <a:gd name="T17" fmla="*/ 3 h 123"/>
                <a:gd name="T18" fmla="*/ 43 w 48"/>
                <a:gd name="T19" fmla="*/ 1 h 123"/>
                <a:gd name="T20" fmla="*/ 39 w 48"/>
                <a:gd name="T21" fmla="*/ 0 h 123"/>
                <a:gd name="T22" fmla="*/ 31 w 48"/>
                <a:gd name="T23" fmla="*/ 0 h 123"/>
                <a:gd name="T24" fmla="*/ 26 w 48"/>
                <a:gd name="T25" fmla="*/ 0 h 123"/>
                <a:gd name="T26" fmla="*/ 21 w 48"/>
                <a:gd name="T27" fmla="*/ 1 h 123"/>
                <a:gd name="T28" fmla="*/ 17 w 48"/>
                <a:gd name="T29" fmla="*/ 3 h 123"/>
                <a:gd name="T30" fmla="*/ 12 w 48"/>
                <a:gd name="T31" fmla="*/ 4 h 123"/>
                <a:gd name="T32" fmla="*/ 7 w 48"/>
                <a:gd name="T33" fmla="*/ 6 h 123"/>
                <a:gd name="T34" fmla="*/ 3 w 48"/>
                <a:gd name="T35" fmla="*/ 8 h 123"/>
                <a:gd name="T36" fmla="*/ 1 w 48"/>
                <a:gd name="T37" fmla="*/ 11 h 123"/>
                <a:gd name="T38" fmla="*/ 0 w 48"/>
                <a:gd name="T39" fmla="*/ 15 h 123"/>
                <a:gd name="T40" fmla="*/ 0 w 48"/>
                <a:gd name="T41" fmla="*/ 19 h 123"/>
                <a:gd name="T42" fmla="*/ 0 w 48"/>
                <a:gd name="T43" fmla="*/ 22 h 123"/>
                <a:gd name="T44" fmla="*/ 3 w 48"/>
                <a:gd name="T45" fmla="*/ 63 h 123"/>
                <a:gd name="T46" fmla="*/ 9 w 48"/>
                <a:gd name="T47" fmla="*/ 99 h 123"/>
                <a:gd name="T48" fmla="*/ 10 w 48"/>
                <a:gd name="T49" fmla="*/ 103 h 123"/>
                <a:gd name="T50" fmla="*/ 10 w 48"/>
                <a:gd name="T51" fmla="*/ 106 h 123"/>
                <a:gd name="T52" fmla="*/ 9 w 48"/>
                <a:gd name="T53" fmla="*/ 108 h 123"/>
                <a:gd name="T54" fmla="*/ 7 w 48"/>
                <a:gd name="T55" fmla="*/ 111 h 123"/>
                <a:gd name="T56" fmla="*/ 3 w 48"/>
                <a:gd name="T57" fmla="*/ 114 h 123"/>
                <a:gd name="T58" fmla="*/ 13 w 48"/>
                <a:gd name="T59" fmla="*/ 119 h 123"/>
                <a:gd name="T60" fmla="*/ 24 w 48"/>
                <a:gd name="T61" fmla="*/ 122 h 123"/>
                <a:gd name="T62" fmla="*/ 30 w 48"/>
                <a:gd name="T63" fmla="*/ 121 h 123"/>
                <a:gd name="T64" fmla="*/ 35 w 48"/>
                <a:gd name="T65" fmla="*/ 121 h 123"/>
                <a:gd name="T66" fmla="*/ 38 w 48"/>
                <a:gd name="T67" fmla="*/ 118 h 123"/>
                <a:gd name="T68" fmla="*/ 42 w 48"/>
                <a:gd name="T69" fmla="*/ 116 h 123"/>
                <a:gd name="T70" fmla="*/ 44 w 48"/>
                <a:gd name="T71" fmla="*/ 112 h 123"/>
                <a:gd name="T72" fmla="*/ 45 w 48"/>
                <a:gd name="T73" fmla="*/ 109 h 123"/>
                <a:gd name="T74" fmla="*/ 45 w 48"/>
                <a:gd name="T75" fmla="*/ 105 h 123"/>
                <a:gd name="T76" fmla="*/ 44 w 48"/>
                <a:gd name="T77" fmla="*/ 100 h 123"/>
                <a:gd name="T78" fmla="*/ 44 w 48"/>
                <a:gd name="T79" fmla="*/ 94 h 123"/>
                <a:gd name="T80" fmla="*/ 42 w 48"/>
                <a:gd name="T81" fmla="*/ 86 h 123"/>
                <a:gd name="T82" fmla="*/ 35 w 48"/>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3"/>
                <a:gd name="T128" fmla="*/ 48 w 48"/>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3">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9"/>
                  </a:lnTo>
                  <a:lnTo>
                    <a:pt x="10" y="103"/>
                  </a:lnTo>
                  <a:lnTo>
                    <a:pt x="10" y="106"/>
                  </a:lnTo>
                  <a:lnTo>
                    <a:pt x="9" y="108"/>
                  </a:lnTo>
                  <a:lnTo>
                    <a:pt x="7" y="111"/>
                  </a:lnTo>
                  <a:lnTo>
                    <a:pt x="3" y="114"/>
                  </a:lnTo>
                  <a:lnTo>
                    <a:pt x="13" y="119"/>
                  </a:lnTo>
                  <a:lnTo>
                    <a:pt x="24" y="122"/>
                  </a:lnTo>
                  <a:lnTo>
                    <a:pt x="30" y="121"/>
                  </a:lnTo>
                  <a:lnTo>
                    <a:pt x="35" y="121"/>
                  </a:lnTo>
                  <a:lnTo>
                    <a:pt x="38" y="118"/>
                  </a:lnTo>
                  <a:lnTo>
                    <a:pt x="42" y="116"/>
                  </a:lnTo>
                  <a:lnTo>
                    <a:pt x="44" y="112"/>
                  </a:lnTo>
                  <a:lnTo>
                    <a:pt x="45" y="109"/>
                  </a:lnTo>
                  <a:lnTo>
                    <a:pt x="45" y="105"/>
                  </a:lnTo>
                  <a:lnTo>
                    <a:pt x="44" y="100"/>
                  </a:lnTo>
                  <a:lnTo>
                    <a:pt x="44" y="94"/>
                  </a:lnTo>
                  <a:lnTo>
                    <a:pt x="42" y="86"/>
                  </a:lnTo>
                  <a:lnTo>
                    <a:pt x="35" y="45"/>
                  </a:lnTo>
                </a:path>
              </a:pathLst>
            </a:custGeom>
            <a:solidFill>
              <a:srgbClr val="800000"/>
            </a:solidFill>
            <a:ln w="12700" cap="rnd">
              <a:solidFill>
                <a:srgbClr val="800000"/>
              </a:solidFill>
              <a:round/>
              <a:headEnd/>
              <a:tailEnd/>
            </a:ln>
          </p:spPr>
          <p:txBody>
            <a:bodyPr/>
            <a:lstStyle/>
            <a:p>
              <a:endParaRPr lang="en-US"/>
            </a:p>
          </p:txBody>
        </p:sp>
        <p:sp>
          <p:nvSpPr>
            <p:cNvPr id="146" name="Freeform 28"/>
            <p:cNvSpPr>
              <a:spLocks/>
            </p:cNvSpPr>
            <p:nvPr/>
          </p:nvSpPr>
          <p:spPr bwMode="auto">
            <a:xfrm>
              <a:off x="2777" y="2181"/>
              <a:ext cx="53" cy="120"/>
            </a:xfrm>
            <a:custGeom>
              <a:avLst/>
              <a:gdLst>
                <a:gd name="T0" fmla="*/ 36 w 53"/>
                <a:gd name="T1" fmla="*/ 44 h 120"/>
                <a:gd name="T2" fmla="*/ 35 w 53"/>
                <a:gd name="T3" fmla="*/ 37 h 120"/>
                <a:gd name="T4" fmla="*/ 36 w 53"/>
                <a:gd name="T5" fmla="*/ 29 h 120"/>
                <a:gd name="T6" fmla="*/ 36 w 53"/>
                <a:gd name="T7" fmla="*/ 22 h 120"/>
                <a:gd name="T8" fmla="*/ 37 w 53"/>
                <a:gd name="T9" fmla="*/ 17 h 120"/>
                <a:gd name="T10" fmla="*/ 40 w 53"/>
                <a:gd name="T11" fmla="*/ 13 h 120"/>
                <a:gd name="T12" fmla="*/ 42 w 53"/>
                <a:gd name="T13" fmla="*/ 9 h 120"/>
                <a:gd name="T14" fmla="*/ 45 w 53"/>
                <a:gd name="T15" fmla="*/ 6 h 120"/>
                <a:gd name="T16" fmla="*/ 52 w 53"/>
                <a:gd name="T17" fmla="*/ 3 h 120"/>
                <a:gd name="T18" fmla="*/ 47 w 53"/>
                <a:gd name="T19" fmla="*/ 1 h 120"/>
                <a:gd name="T20" fmla="*/ 41 w 53"/>
                <a:gd name="T21" fmla="*/ 0 h 120"/>
                <a:gd name="T22" fmla="*/ 34 w 53"/>
                <a:gd name="T23" fmla="*/ 0 h 120"/>
                <a:gd name="T24" fmla="*/ 28 w 53"/>
                <a:gd name="T25" fmla="*/ 0 h 120"/>
                <a:gd name="T26" fmla="*/ 23 w 53"/>
                <a:gd name="T27" fmla="*/ 2 h 120"/>
                <a:gd name="T28" fmla="*/ 18 w 53"/>
                <a:gd name="T29" fmla="*/ 3 h 120"/>
                <a:gd name="T30" fmla="*/ 12 w 53"/>
                <a:gd name="T31" fmla="*/ 4 h 120"/>
                <a:gd name="T32" fmla="*/ 8 w 53"/>
                <a:gd name="T33" fmla="*/ 7 h 120"/>
                <a:gd name="T34" fmla="*/ 3 w 53"/>
                <a:gd name="T35" fmla="*/ 8 h 120"/>
                <a:gd name="T36" fmla="*/ 2 w 53"/>
                <a:gd name="T37" fmla="*/ 12 h 120"/>
                <a:gd name="T38" fmla="*/ 1 w 53"/>
                <a:gd name="T39" fmla="*/ 15 h 120"/>
                <a:gd name="T40" fmla="*/ 0 w 53"/>
                <a:gd name="T41" fmla="*/ 18 h 120"/>
                <a:gd name="T42" fmla="*/ 1 w 53"/>
                <a:gd name="T43" fmla="*/ 22 h 120"/>
                <a:gd name="T44" fmla="*/ 3 w 53"/>
                <a:gd name="T45" fmla="*/ 63 h 120"/>
                <a:gd name="T46" fmla="*/ 11 w 53"/>
                <a:gd name="T47" fmla="*/ 98 h 120"/>
                <a:gd name="T48" fmla="*/ 10 w 53"/>
                <a:gd name="T49" fmla="*/ 104 h 120"/>
                <a:gd name="T50" fmla="*/ 11 w 53"/>
                <a:gd name="T51" fmla="*/ 105 h 120"/>
                <a:gd name="T52" fmla="*/ 11 w 53"/>
                <a:gd name="T53" fmla="*/ 108 h 120"/>
                <a:gd name="T54" fmla="*/ 9 w 53"/>
                <a:gd name="T55" fmla="*/ 111 h 120"/>
                <a:gd name="T56" fmla="*/ 6 w 53"/>
                <a:gd name="T57" fmla="*/ 112 h 120"/>
                <a:gd name="T58" fmla="*/ 17 w 53"/>
                <a:gd name="T59" fmla="*/ 116 h 120"/>
                <a:gd name="T60" fmla="*/ 27 w 53"/>
                <a:gd name="T61" fmla="*/ 119 h 120"/>
                <a:gd name="T62" fmla="*/ 32 w 53"/>
                <a:gd name="T63" fmla="*/ 119 h 120"/>
                <a:gd name="T64" fmla="*/ 36 w 53"/>
                <a:gd name="T65" fmla="*/ 118 h 120"/>
                <a:gd name="T66" fmla="*/ 40 w 53"/>
                <a:gd name="T67" fmla="*/ 117 h 120"/>
                <a:gd name="T68" fmla="*/ 45 w 53"/>
                <a:gd name="T69" fmla="*/ 115 h 120"/>
                <a:gd name="T70" fmla="*/ 47 w 53"/>
                <a:gd name="T71" fmla="*/ 113 h 120"/>
                <a:gd name="T72" fmla="*/ 48 w 53"/>
                <a:gd name="T73" fmla="*/ 111 h 120"/>
                <a:gd name="T74" fmla="*/ 48 w 53"/>
                <a:gd name="T75" fmla="*/ 108 h 120"/>
                <a:gd name="T76" fmla="*/ 47 w 53"/>
                <a:gd name="T77" fmla="*/ 105 h 120"/>
                <a:gd name="T78" fmla="*/ 46 w 53"/>
                <a:gd name="T79" fmla="*/ 100 h 120"/>
                <a:gd name="T80" fmla="*/ 44 w 53"/>
                <a:gd name="T81" fmla="*/ 93 h 120"/>
                <a:gd name="T82" fmla="*/ 42 w 53"/>
                <a:gd name="T83" fmla="*/ 85 h 120"/>
                <a:gd name="T84" fmla="*/ 36 w 53"/>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0"/>
                <a:gd name="T131" fmla="*/ 53 w 53"/>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0">
                  <a:moveTo>
                    <a:pt x="36" y="44"/>
                  </a:moveTo>
                  <a:lnTo>
                    <a:pt x="35" y="37"/>
                  </a:lnTo>
                  <a:lnTo>
                    <a:pt x="36" y="29"/>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2"/>
                  </a:lnTo>
                  <a:lnTo>
                    <a:pt x="3" y="63"/>
                  </a:lnTo>
                  <a:lnTo>
                    <a:pt x="11" y="98"/>
                  </a:lnTo>
                  <a:lnTo>
                    <a:pt x="10" y="104"/>
                  </a:lnTo>
                  <a:lnTo>
                    <a:pt x="11" y="105"/>
                  </a:lnTo>
                  <a:lnTo>
                    <a:pt x="11" y="108"/>
                  </a:lnTo>
                  <a:lnTo>
                    <a:pt x="9" y="111"/>
                  </a:lnTo>
                  <a:lnTo>
                    <a:pt x="6" y="112"/>
                  </a:lnTo>
                  <a:lnTo>
                    <a:pt x="17" y="116"/>
                  </a:lnTo>
                  <a:lnTo>
                    <a:pt x="27" y="119"/>
                  </a:lnTo>
                  <a:lnTo>
                    <a:pt x="32" y="119"/>
                  </a:lnTo>
                  <a:lnTo>
                    <a:pt x="36" y="118"/>
                  </a:lnTo>
                  <a:lnTo>
                    <a:pt x="40" y="117"/>
                  </a:lnTo>
                  <a:lnTo>
                    <a:pt x="45" y="115"/>
                  </a:lnTo>
                  <a:lnTo>
                    <a:pt x="47" y="113"/>
                  </a:lnTo>
                  <a:lnTo>
                    <a:pt x="48" y="111"/>
                  </a:lnTo>
                  <a:lnTo>
                    <a:pt x="48" y="108"/>
                  </a:lnTo>
                  <a:lnTo>
                    <a:pt x="47" y="105"/>
                  </a:lnTo>
                  <a:lnTo>
                    <a:pt x="46" y="100"/>
                  </a:lnTo>
                  <a:lnTo>
                    <a:pt x="44" y="93"/>
                  </a:lnTo>
                  <a:lnTo>
                    <a:pt x="42" y="85"/>
                  </a:lnTo>
                  <a:lnTo>
                    <a:pt x="36" y="44"/>
                  </a:lnTo>
                </a:path>
              </a:pathLst>
            </a:custGeom>
            <a:solidFill>
              <a:srgbClr val="800000"/>
            </a:solidFill>
            <a:ln w="12700" cap="rnd">
              <a:solidFill>
                <a:srgbClr val="800000"/>
              </a:solidFill>
              <a:round/>
              <a:headEnd/>
              <a:tailEnd/>
            </a:ln>
          </p:spPr>
          <p:txBody>
            <a:bodyPr/>
            <a:lstStyle/>
            <a:p>
              <a:endParaRPr lang="en-US"/>
            </a:p>
          </p:txBody>
        </p:sp>
        <p:sp>
          <p:nvSpPr>
            <p:cNvPr id="147" name="Freeform 29"/>
            <p:cNvSpPr>
              <a:spLocks/>
            </p:cNvSpPr>
            <p:nvPr/>
          </p:nvSpPr>
          <p:spPr bwMode="auto">
            <a:xfrm>
              <a:off x="3227" y="1959"/>
              <a:ext cx="49" cy="124"/>
            </a:xfrm>
            <a:custGeom>
              <a:avLst/>
              <a:gdLst>
                <a:gd name="T0" fmla="*/ 35 w 49"/>
                <a:gd name="T1" fmla="*/ 46 h 124"/>
                <a:gd name="T2" fmla="*/ 34 w 49"/>
                <a:gd name="T3" fmla="*/ 38 h 124"/>
                <a:gd name="T4" fmla="*/ 32 w 49"/>
                <a:gd name="T5" fmla="*/ 30 h 124"/>
                <a:gd name="T6" fmla="*/ 34 w 49"/>
                <a:gd name="T7" fmla="*/ 23 h 124"/>
                <a:gd name="T8" fmla="*/ 35 w 49"/>
                <a:gd name="T9" fmla="*/ 17 h 124"/>
                <a:gd name="T10" fmla="*/ 37 w 49"/>
                <a:gd name="T11" fmla="*/ 13 h 124"/>
                <a:gd name="T12" fmla="*/ 40 w 49"/>
                <a:gd name="T13" fmla="*/ 9 h 124"/>
                <a:gd name="T14" fmla="*/ 43 w 49"/>
                <a:gd name="T15" fmla="*/ 6 h 124"/>
                <a:gd name="T16" fmla="*/ 48 w 49"/>
                <a:gd name="T17" fmla="*/ 3 h 124"/>
                <a:gd name="T18" fmla="*/ 43 w 49"/>
                <a:gd name="T19" fmla="*/ 1 h 124"/>
                <a:gd name="T20" fmla="*/ 39 w 49"/>
                <a:gd name="T21" fmla="*/ 0 h 124"/>
                <a:gd name="T22" fmla="*/ 32 w 49"/>
                <a:gd name="T23" fmla="*/ 0 h 124"/>
                <a:gd name="T24" fmla="*/ 27 w 49"/>
                <a:gd name="T25" fmla="*/ 0 h 124"/>
                <a:gd name="T26" fmla="*/ 22 w 49"/>
                <a:gd name="T27" fmla="*/ 1 h 124"/>
                <a:gd name="T28" fmla="*/ 17 w 49"/>
                <a:gd name="T29" fmla="*/ 3 h 124"/>
                <a:gd name="T30" fmla="*/ 13 w 49"/>
                <a:gd name="T31" fmla="*/ 4 h 124"/>
                <a:gd name="T32" fmla="*/ 7 w 49"/>
                <a:gd name="T33" fmla="*/ 6 h 124"/>
                <a:gd name="T34" fmla="*/ 4 w 49"/>
                <a:gd name="T35" fmla="*/ 8 h 124"/>
                <a:gd name="T36" fmla="*/ 1 w 49"/>
                <a:gd name="T37" fmla="*/ 11 h 124"/>
                <a:gd name="T38" fmla="*/ 0 w 49"/>
                <a:gd name="T39" fmla="*/ 16 h 124"/>
                <a:gd name="T40" fmla="*/ 0 w 49"/>
                <a:gd name="T41" fmla="*/ 19 h 124"/>
                <a:gd name="T42" fmla="*/ 0 w 49"/>
                <a:gd name="T43" fmla="*/ 22 h 124"/>
                <a:gd name="T44" fmla="*/ 4 w 49"/>
                <a:gd name="T45" fmla="*/ 64 h 124"/>
                <a:gd name="T46" fmla="*/ 9 w 49"/>
                <a:gd name="T47" fmla="*/ 99 h 124"/>
                <a:gd name="T48" fmla="*/ 11 w 49"/>
                <a:gd name="T49" fmla="*/ 104 h 124"/>
                <a:gd name="T50" fmla="*/ 10 w 49"/>
                <a:gd name="T51" fmla="*/ 106 h 124"/>
                <a:gd name="T52" fmla="*/ 9 w 49"/>
                <a:gd name="T53" fmla="*/ 109 h 124"/>
                <a:gd name="T54" fmla="*/ 7 w 49"/>
                <a:gd name="T55" fmla="*/ 112 h 124"/>
                <a:gd name="T56" fmla="*/ 4 w 49"/>
                <a:gd name="T57" fmla="*/ 115 h 124"/>
                <a:gd name="T58" fmla="*/ 14 w 49"/>
                <a:gd name="T59" fmla="*/ 120 h 124"/>
                <a:gd name="T60" fmla="*/ 24 w 49"/>
                <a:gd name="T61" fmla="*/ 123 h 124"/>
                <a:gd name="T62" fmla="*/ 31 w 49"/>
                <a:gd name="T63" fmla="*/ 122 h 124"/>
                <a:gd name="T64" fmla="*/ 35 w 49"/>
                <a:gd name="T65" fmla="*/ 122 h 124"/>
                <a:gd name="T66" fmla="*/ 39 w 49"/>
                <a:gd name="T67" fmla="*/ 119 h 124"/>
                <a:gd name="T68" fmla="*/ 43 w 49"/>
                <a:gd name="T69" fmla="*/ 117 h 124"/>
                <a:gd name="T70" fmla="*/ 45 w 49"/>
                <a:gd name="T71" fmla="*/ 113 h 124"/>
                <a:gd name="T72" fmla="*/ 45 w 49"/>
                <a:gd name="T73" fmla="*/ 110 h 124"/>
                <a:gd name="T74" fmla="*/ 45 w 49"/>
                <a:gd name="T75" fmla="*/ 106 h 124"/>
                <a:gd name="T76" fmla="*/ 45 w 49"/>
                <a:gd name="T77" fmla="*/ 101 h 124"/>
                <a:gd name="T78" fmla="*/ 44 w 49"/>
                <a:gd name="T79" fmla="*/ 95 h 124"/>
                <a:gd name="T80" fmla="*/ 42 w 49"/>
                <a:gd name="T81" fmla="*/ 86 h 124"/>
                <a:gd name="T82" fmla="*/ 35 w 49"/>
                <a:gd name="T83" fmla="*/ 46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4"/>
                <a:gd name="T128" fmla="*/ 49 w 49"/>
                <a:gd name="T129" fmla="*/ 124 h 1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4">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6"/>
                  </a:lnTo>
                  <a:lnTo>
                    <a:pt x="0" y="19"/>
                  </a:lnTo>
                  <a:lnTo>
                    <a:pt x="0" y="22"/>
                  </a:lnTo>
                  <a:lnTo>
                    <a:pt x="4" y="64"/>
                  </a:lnTo>
                  <a:lnTo>
                    <a:pt x="9" y="99"/>
                  </a:lnTo>
                  <a:lnTo>
                    <a:pt x="11" y="104"/>
                  </a:lnTo>
                  <a:lnTo>
                    <a:pt x="10" y="106"/>
                  </a:lnTo>
                  <a:lnTo>
                    <a:pt x="9" y="109"/>
                  </a:lnTo>
                  <a:lnTo>
                    <a:pt x="7" y="112"/>
                  </a:lnTo>
                  <a:lnTo>
                    <a:pt x="4" y="115"/>
                  </a:lnTo>
                  <a:lnTo>
                    <a:pt x="14" y="120"/>
                  </a:lnTo>
                  <a:lnTo>
                    <a:pt x="24" y="123"/>
                  </a:lnTo>
                  <a:lnTo>
                    <a:pt x="31" y="122"/>
                  </a:lnTo>
                  <a:lnTo>
                    <a:pt x="35" y="122"/>
                  </a:lnTo>
                  <a:lnTo>
                    <a:pt x="39" y="119"/>
                  </a:lnTo>
                  <a:lnTo>
                    <a:pt x="43" y="117"/>
                  </a:lnTo>
                  <a:lnTo>
                    <a:pt x="45" y="113"/>
                  </a:lnTo>
                  <a:lnTo>
                    <a:pt x="45" y="110"/>
                  </a:lnTo>
                  <a:lnTo>
                    <a:pt x="45" y="106"/>
                  </a:lnTo>
                  <a:lnTo>
                    <a:pt x="45" y="101"/>
                  </a:lnTo>
                  <a:lnTo>
                    <a:pt x="44" y="95"/>
                  </a:lnTo>
                  <a:lnTo>
                    <a:pt x="42" y="86"/>
                  </a:lnTo>
                  <a:lnTo>
                    <a:pt x="35" y="46"/>
                  </a:lnTo>
                </a:path>
              </a:pathLst>
            </a:custGeom>
            <a:solidFill>
              <a:srgbClr val="800000"/>
            </a:solidFill>
            <a:ln w="12700" cap="rnd">
              <a:solidFill>
                <a:srgbClr val="800000"/>
              </a:solidFill>
              <a:round/>
              <a:headEnd/>
              <a:tailEnd/>
            </a:ln>
          </p:spPr>
          <p:txBody>
            <a:bodyPr/>
            <a:lstStyle/>
            <a:p>
              <a:endParaRPr lang="en-US"/>
            </a:p>
          </p:txBody>
        </p:sp>
        <p:sp>
          <p:nvSpPr>
            <p:cNvPr id="148" name="Freeform 30"/>
            <p:cNvSpPr>
              <a:spLocks/>
            </p:cNvSpPr>
            <p:nvPr/>
          </p:nvSpPr>
          <p:spPr bwMode="auto">
            <a:xfrm>
              <a:off x="3076" y="2035"/>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49" name="Freeform 31"/>
            <p:cNvSpPr>
              <a:spLocks/>
            </p:cNvSpPr>
            <p:nvPr/>
          </p:nvSpPr>
          <p:spPr bwMode="auto">
            <a:xfrm>
              <a:off x="3526" y="1813"/>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50" name="Freeform 32"/>
            <p:cNvSpPr>
              <a:spLocks/>
            </p:cNvSpPr>
            <p:nvPr/>
          </p:nvSpPr>
          <p:spPr bwMode="auto">
            <a:xfrm>
              <a:off x="3377" y="1890"/>
              <a:ext cx="49" cy="119"/>
            </a:xfrm>
            <a:custGeom>
              <a:avLst/>
              <a:gdLst>
                <a:gd name="T0" fmla="*/ 34 w 49"/>
                <a:gd name="T1" fmla="*/ 43 h 119"/>
                <a:gd name="T2" fmla="*/ 33 w 49"/>
                <a:gd name="T3" fmla="*/ 37 h 119"/>
                <a:gd name="T4" fmla="*/ 33 w 49"/>
                <a:gd name="T5" fmla="*/ 29 h 119"/>
                <a:gd name="T6" fmla="*/ 33 w 49"/>
                <a:gd name="T7" fmla="*/ 22 h 119"/>
                <a:gd name="T8" fmla="*/ 34 w 49"/>
                <a:gd name="T9" fmla="*/ 17 h 119"/>
                <a:gd name="T10" fmla="*/ 37 w 49"/>
                <a:gd name="T11" fmla="*/ 12 h 119"/>
                <a:gd name="T12" fmla="*/ 39 w 49"/>
                <a:gd name="T13" fmla="*/ 9 h 119"/>
                <a:gd name="T14" fmla="*/ 42 w 49"/>
                <a:gd name="T15" fmla="*/ 6 h 119"/>
                <a:gd name="T16" fmla="*/ 48 w 49"/>
                <a:gd name="T17" fmla="*/ 3 h 119"/>
                <a:gd name="T18" fmla="*/ 43 w 49"/>
                <a:gd name="T19" fmla="*/ 1 h 119"/>
                <a:gd name="T20" fmla="*/ 38 w 49"/>
                <a:gd name="T21" fmla="*/ 0 h 119"/>
                <a:gd name="T22" fmla="*/ 32 w 49"/>
                <a:gd name="T23" fmla="*/ 0 h 119"/>
                <a:gd name="T24" fmla="*/ 26 w 49"/>
                <a:gd name="T25" fmla="*/ 0 h 119"/>
                <a:gd name="T26" fmla="*/ 21 w 49"/>
                <a:gd name="T27" fmla="*/ 2 h 119"/>
                <a:gd name="T28" fmla="*/ 16 w 49"/>
                <a:gd name="T29" fmla="*/ 3 h 119"/>
                <a:gd name="T30" fmla="*/ 11 w 49"/>
                <a:gd name="T31" fmla="*/ 4 h 119"/>
                <a:gd name="T32" fmla="*/ 7 w 49"/>
                <a:gd name="T33" fmla="*/ 6 h 119"/>
                <a:gd name="T34" fmla="*/ 2 w 49"/>
                <a:gd name="T35" fmla="*/ 8 h 119"/>
                <a:gd name="T36" fmla="*/ 1 w 49"/>
                <a:gd name="T37" fmla="*/ 12 h 119"/>
                <a:gd name="T38" fmla="*/ 0 w 49"/>
                <a:gd name="T39" fmla="*/ 15 h 119"/>
                <a:gd name="T40" fmla="*/ 0 w 49"/>
                <a:gd name="T41" fmla="*/ 18 h 119"/>
                <a:gd name="T42" fmla="*/ 0 w 49"/>
                <a:gd name="T43" fmla="*/ 22 h 119"/>
                <a:gd name="T44" fmla="*/ 3 w 49"/>
                <a:gd name="T45" fmla="*/ 62 h 119"/>
                <a:gd name="T46" fmla="*/ 10 w 49"/>
                <a:gd name="T47" fmla="*/ 98 h 119"/>
                <a:gd name="T48" fmla="*/ 9 w 49"/>
                <a:gd name="T49" fmla="*/ 103 h 119"/>
                <a:gd name="T50" fmla="*/ 10 w 49"/>
                <a:gd name="T51" fmla="*/ 105 h 119"/>
                <a:gd name="T52" fmla="*/ 10 w 49"/>
                <a:gd name="T53" fmla="*/ 107 h 119"/>
                <a:gd name="T54" fmla="*/ 8 w 49"/>
                <a:gd name="T55" fmla="*/ 110 h 119"/>
                <a:gd name="T56" fmla="*/ 5 w 49"/>
                <a:gd name="T57" fmla="*/ 111 h 119"/>
                <a:gd name="T58" fmla="*/ 16 w 49"/>
                <a:gd name="T59" fmla="*/ 115 h 119"/>
                <a:gd name="T60" fmla="*/ 25 w 49"/>
                <a:gd name="T61" fmla="*/ 118 h 119"/>
                <a:gd name="T62" fmla="*/ 30 w 49"/>
                <a:gd name="T63" fmla="*/ 118 h 119"/>
                <a:gd name="T64" fmla="*/ 34 w 49"/>
                <a:gd name="T65" fmla="*/ 117 h 119"/>
                <a:gd name="T66" fmla="*/ 37 w 49"/>
                <a:gd name="T67" fmla="*/ 116 h 119"/>
                <a:gd name="T68" fmla="*/ 41 w 49"/>
                <a:gd name="T69" fmla="*/ 114 h 119"/>
                <a:gd name="T70" fmla="*/ 44 w 49"/>
                <a:gd name="T71" fmla="*/ 112 h 119"/>
                <a:gd name="T72" fmla="*/ 44 w 49"/>
                <a:gd name="T73" fmla="*/ 110 h 119"/>
                <a:gd name="T74" fmla="*/ 44 w 49"/>
                <a:gd name="T75" fmla="*/ 107 h 119"/>
                <a:gd name="T76" fmla="*/ 44 w 49"/>
                <a:gd name="T77" fmla="*/ 104 h 119"/>
                <a:gd name="T78" fmla="*/ 43 w 49"/>
                <a:gd name="T79" fmla="*/ 99 h 119"/>
                <a:gd name="T80" fmla="*/ 41 w 49"/>
                <a:gd name="T81" fmla="*/ 92 h 119"/>
                <a:gd name="T82" fmla="*/ 39 w 49"/>
                <a:gd name="T83" fmla="*/ 85 h 119"/>
                <a:gd name="T84" fmla="*/ 34 w 49"/>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9"/>
                <a:gd name="T131" fmla="*/ 49 w 49"/>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9">
                  <a:moveTo>
                    <a:pt x="34" y="43"/>
                  </a:moveTo>
                  <a:lnTo>
                    <a:pt x="33" y="37"/>
                  </a:lnTo>
                  <a:lnTo>
                    <a:pt x="33" y="29"/>
                  </a:lnTo>
                  <a:lnTo>
                    <a:pt x="33" y="22"/>
                  </a:lnTo>
                  <a:lnTo>
                    <a:pt x="34" y="17"/>
                  </a:lnTo>
                  <a:lnTo>
                    <a:pt x="37" y="12"/>
                  </a:lnTo>
                  <a:lnTo>
                    <a:pt x="39" y="9"/>
                  </a:lnTo>
                  <a:lnTo>
                    <a:pt x="42" y="6"/>
                  </a:lnTo>
                  <a:lnTo>
                    <a:pt x="48" y="3"/>
                  </a:lnTo>
                  <a:lnTo>
                    <a:pt x="43" y="1"/>
                  </a:lnTo>
                  <a:lnTo>
                    <a:pt x="38" y="0"/>
                  </a:lnTo>
                  <a:lnTo>
                    <a:pt x="32" y="0"/>
                  </a:lnTo>
                  <a:lnTo>
                    <a:pt x="26" y="0"/>
                  </a:lnTo>
                  <a:lnTo>
                    <a:pt x="21" y="2"/>
                  </a:lnTo>
                  <a:lnTo>
                    <a:pt x="16" y="3"/>
                  </a:lnTo>
                  <a:lnTo>
                    <a:pt x="11" y="4"/>
                  </a:lnTo>
                  <a:lnTo>
                    <a:pt x="7" y="6"/>
                  </a:lnTo>
                  <a:lnTo>
                    <a:pt x="2" y="8"/>
                  </a:lnTo>
                  <a:lnTo>
                    <a:pt x="1" y="12"/>
                  </a:lnTo>
                  <a:lnTo>
                    <a:pt x="0" y="15"/>
                  </a:lnTo>
                  <a:lnTo>
                    <a:pt x="0" y="18"/>
                  </a:lnTo>
                  <a:lnTo>
                    <a:pt x="0" y="22"/>
                  </a:lnTo>
                  <a:lnTo>
                    <a:pt x="3" y="62"/>
                  </a:lnTo>
                  <a:lnTo>
                    <a:pt x="10" y="98"/>
                  </a:lnTo>
                  <a:lnTo>
                    <a:pt x="9" y="103"/>
                  </a:lnTo>
                  <a:lnTo>
                    <a:pt x="10" y="105"/>
                  </a:lnTo>
                  <a:lnTo>
                    <a:pt x="10" y="107"/>
                  </a:lnTo>
                  <a:lnTo>
                    <a:pt x="8" y="110"/>
                  </a:lnTo>
                  <a:lnTo>
                    <a:pt x="5" y="111"/>
                  </a:lnTo>
                  <a:lnTo>
                    <a:pt x="16" y="115"/>
                  </a:lnTo>
                  <a:lnTo>
                    <a:pt x="25" y="118"/>
                  </a:lnTo>
                  <a:lnTo>
                    <a:pt x="30" y="118"/>
                  </a:lnTo>
                  <a:lnTo>
                    <a:pt x="34" y="117"/>
                  </a:lnTo>
                  <a:lnTo>
                    <a:pt x="37" y="116"/>
                  </a:lnTo>
                  <a:lnTo>
                    <a:pt x="41" y="114"/>
                  </a:lnTo>
                  <a:lnTo>
                    <a:pt x="44" y="112"/>
                  </a:lnTo>
                  <a:lnTo>
                    <a:pt x="44" y="110"/>
                  </a:lnTo>
                  <a:lnTo>
                    <a:pt x="44" y="107"/>
                  </a:lnTo>
                  <a:lnTo>
                    <a:pt x="44" y="104"/>
                  </a:lnTo>
                  <a:lnTo>
                    <a:pt x="43" y="99"/>
                  </a:lnTo>
                  <a:lnTo>
                    <a:pt x="41" y="92"/>
                  </a:lnTo>
                  <a:lnTo>
                    <a:pt x="39" y="85"/>
                  </a:lnTo>
                  <a:lnTo>
                    <a:pt x="34" y="43"/>
                  </a:lnTo>
                </a:path>
              </a:pathLst>
            </a:custGeom>
            <a:solidFill>
              <a:srgbClr val="800000"/>
            </a:solidFill>
            <a:ln w="12700" cap="rnd">
              <a:solidFill>
                <a:srgbClr val="800000"/>
              </a:solidFill>
              <a:round/>
              <a:headEnd/>
              <a:tailEnd/>
            </a:ln>
          </p:spPr>
          <p:txBody>
            <a:bodyPr/>
            <a:lstStyle/>
            <a:p>
              <a:endParaRPr lang="en-US"/>
            </a:p>
          </p:txBody>
        </p:sp>
        <p:sp>
          <p:nvSpPr>
            <p:cNvPr id="151" name="Freeform 33"/>
            <p:cNvSpPr>
              <a:spLocks/>
            </p:cNvSpPr>
            <p:nvPr/>
          </p:nvSpPr>
          <p:spPr bwMode="auto">
            <a:xfrm>
              <a:off x="3822" y="1668"/>
              <a:ext cx="50" cy="123"/>
            </a:xfrm>
            <a:custGeom>
              <a:avLst/>
              <a:gdLst>
                <a:gd name="T0" fmla="*/ 36 w 50"/>
                <a:gd name="T1" fmla="*/ 45 h 123"/>
                <a:gd name="T2" fmla="*/ 35 w 50"/>
                <a:gd name="T3" fmla="*/ 37 h 123"/>
                <a:gd name="T4" fmla="*/ 33 w 50"/>
                <a:gd name="T5" fmla="*/ 29 h 123"/>
                <a:gd name="T6" fmla="*/ 35 w 50"/>
                <a:gd name="T7" fmla="*/ 22 h 123"/>
                <a:gd name="T8" fmla="*/ 36 w 50"/>
                <a:gd name="T9" fmla="*/ 17 h 123"/>
                <a:gd name="T10" fmla="*/ 38 w 50"/>
                <a:gd name="T11" fmla="*/ 13 h 123"/>
                <a:gd name="T12" fmla="*/ 41 w 50"/>
                <a:gd name="T13" fmla="*/ 9 h 123"/>
                <a:gd name="T14" fmla="*/ 44 w 50"/>
                <a:gd name="T15" fmla="*/ 6 h 123"/>
                <a:gd name="T16" fmla="*/ 49 w 50"/>
                <a:gd name="T17" fmla="*/ 3 h 123"/>
                <a:gd name="T18" fmla="*/ 44 w 50"/>
                <a:gd name="T19" fmla="*/ 1 h 123"/>
                <a:gd name="T20" fmla="*/ 40 w 50"/>
                <a:gd name="T21" fmla="*/ 0 h 123"/>
                <a:gd name="T22" fmla="*/ 33 w 50"/>
                <a:gd name="T23" fmla="*/ 0 h 123"/>
                <a:gd name="T24" fmla="*/ 27 w 50"/>
                <a:gd name="T25" fmla="*/ 0 h 123"/>
                <a:gd name="T26" fmla="*/ 22 w 50"/>
                <a:gd name="T27" fmla="*/ 1 h 123"/>
                <a:gd name="T28" fmla="*/ 18 w 50"/>
                <a:gd name="T29" fmla="*/ 3 h 123"/>
                <a:gd name="T30" fmla="*/ 13 w 50"/>
                <a:gd name="T31" fmla="*/ 4 h 123"/>
                <a:gd name="T32" fmla="*/ 7 w 50"/>
                <a:gd name="T33" fmla="*/ 6 h 123"/>
                <a:gd name="T34" fmla="*/ 4 w 50"/>
                <a:gd name="T35" fmla="*/ 8 h 123"/>
                <a:gd name="T36" fmla="*/ 1 w 50"/>
                <a:gd name="T37" fmla="*/ 11 h 123"/>
                <a:gd name="T38" fmla="*/ 0 w 50"/>
                <a:gd name="T39" fmla="*/ 15 h 123"/>
                <a:gd name="T40" fmla="*/ 0 w 50"/>
                <a:gd name="T41" fmla="*/ 19 h 123"/>
                <a:gd name="T42" fmla="*/ 0 w 50"/>
                <a:gd name="T43" fmla="*/ 22 h 123"/>
                <a:gd name="T44" fmla="*/ 4 w 50"/>
                <a:gd name="T45" fmla="*/ 63 h 123"/>
                <a:gd name="T46" fmla="*/ 9 w 50"/>
                <a:gd name="T47" fmla="*/ 99 h 123"/>
                <a:gd name="T48" fmla="*/ 11 w 50"/>
                <a:gd name="T49" fmla="*/ 103 h 123"/>
                <a:gd name="T50" fmla="*/ 10 w 50"/>
                <a:gd name="T51" fmla="*/ 106 h 123"/>
                <a:gd name="T52" fmla="*/ 9 w 50"/>
                <a:gd name="T53" fmla="*/ 108 h 123"/>
                <a:gd name="T54" fmla="*/ 7 w 50"/>
                <a:gd name="T55" fmla="*/ 111 h 123"/>
                <a:gd name="T56" fmla="*/ 4 w 50"/>
                <a:gd name="T57" fmla="*/ 114 h 123"/>
                <a:gd name="T58" fmla="*/ 14 w 50"/>
                <a:gd name="T59" fmla="*/ 119 h 123"/>
                <a:gd name="T60" fmla="*/ 25 w 50"/>
                <a:gd name="T61" fmla="*/ 122 h 123"/>
                <a:gd name="T62" fmla="*/ 31 w 50"/>
                <a:gd name="T63" fmla="*/ 121 h 123"/>
                <a:gd name="T64" fmla="*/ 36 w 50"/>
                <a:gd name="T65" fmla="*/ 121 h 123"/>
                <a:gd name="T66" fmla="*/ 40 w 50"/>
                <a:gd name="T67" fmla="*/ 118 h 123"/>
                <a:gd name="T68" fmla="*/ 44 w 50"/>
                <a:gd name="T69" fmla="*/ 116 h 123"/>
                <a:gd name="T70" fmla="*/ 46 w 50"/>
                <a:gd name="T71" fmla="*/ 112 h 123"/>
                <a:gd name="T72" fmla="*/ 46 w 50"/>
                <a:gd name="T73" fmla="*/ 109 h 123"/>
                <a:gd name="T74" fmla="*/ 46 w 50"/>
                <a:gd name="T75" fmla="*/ 105 h 123"/>
                <a:gd name="T76" fmla="*/ 46 w 50"/>
                <a:gd name="T77" fmla="*/ 100 h 123"/>
                <a:gd name="T78" fmla="*/ 45 w 50"/>
                <a:gd name="T79" fmla="*/ 94 h 123"/>
                <a:gd name="T80" fmla="*/ 43 w 50"/>
                <a:gd name="T81" fmla="*/ 86 h 123"/>
                <a:gd name="T82" fmla="*/ 36 w 50"/>
                <a:gd name="T83" fmla="*/ 45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123"/>
                <a:gd name="T128" fmla="*/ 50 w 50"/>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123">
                  <a:moveTo>
                    <a:pt x="36" y="45"/>
                  </a:moveTo>
                  <a:lnTo>
                    <a:pt x="35" y="37"/>
                  </a:lnTo>
                  <a:lnTo>
                    <a:pt x="33" y="29"/>
                  </a:lnTo>
                  <a:lnTo>
                    <a:pt x="35" y="22"/>
                  </a:lnTo>
                  <a:lnTo>
                    <a:pt x="36" y="17"/>
                  </a:lnTo>
                  <a:lnTo>
                    <a:pt x="38" y="13"/>
                  </a:lnTo>
                  <a:lnTo>
                    <a:pt x="41" y="9"/>
                  </a:lnTo>
                  <a:lnTo>
                    <a:pt x="44" y="6"/>
                  </a:lnTo>
                  <a:lnTo>
                    <a:pt x="49" y="3"/>
                  </a:lnTo>
                  <a:lnTo>
                    <a:pt x="44" y="1"/>
                  </a:lnTo>
                  <a:lnTo>
                    <a:pt x="40" y="0"/>
                  </a:lnTo>
                  <a:lnTo>
                    <a:pt x="33" y="0"/>
                  </a:lnTo>
                  <a:lnTo>
                    <a:pt x="27" y="0"/>
                  </a:lnTo>
                  <a:lnTo>
                    <a:pt x="22" y="1"/>
                  </a:lnTo>
                  <a:lnTo>
                    <a:pt x="18" y="3"/>
                  </a:lnTo>
                  <a:lnTo>
                    <a:pt x="13" y="4"/>
                  </a:lnTo>
                  <a:lnTo>
                    <a:pt x="7" y="6"/>
                  </a:lnTo>
                  <a:lnTo>
                    <a:pt x="4" y="8"/>
                  </a:lnTo>
                  <a:lnTo>
                    <a:pt x="1" y="11"/>
                  </a:lnTo>
                  <a:lnTo>
                    <a:pt x="0" y="15"/>
                  </a:lnTo>
                  <a:lnTo>
                    <a:pt x="0" y="19"/>
                  </a:lnTo>
                  <a:lnTo>
                    <a:pt x="0" y="22"/>
                  </a:lnTo>
                  <a:lnTo>
                    <a:pt x="4" y="63"/>
                  </a:lnTo>
                  <a:lnTo>
                    <a:pt x="9" y="99"/>
                  </a:lnTo>
                  <a:lnTo>
                    <a:pt x="11" y="103"/>
                  </a:lnTo>
                  <a:lnTo>
                    <a:pt x="10" y="106"/>
                  </a:lnTo>
                  <a:lnTo>
                    <a:pt x="9" y="108"/>
                  </a:lnTo>
                  <a:lnTo>
                    <a:pt x="7" y="111"/>
                  </a:lnTo>
                  <a:lnTo>
                    <a:pt x="4" y="114"/>
                  </a:lnTo>
                  <a:lnTo>
                    <a:pt x="14" y="119"/>
                  </a:lnTo>
                  <a:lnTo>
                    <a:pt x="25" y="122"/>
                  </a:lnTo>
                  <a:lnTo>
                    <a:pt x="31" y="121"/>
                  </a:lnTo>
                  <a:lnTo>
                    <a:pt x="36" y="121"/>
                  </a:lnTo>
                  <a:lnTo>
                    <a:pt x="40" y="118"/>
                  </a:lnTo>
                  <a:lnTo>
                    <a:pt x="44" y="116"/>
                  </a:lnTo>
                  <a:lnTo>
                    <a:pt x="46" y="112"/>
                  </a:lnTo>
                  <a:lnTo>
                    <a:pt x="46" y="109"/>
                  </a:lnTo>
                  <a:lnTo>
                    <a:pt x="46" y="105"/>
                  </a:lnTo>
                  <a:lnTo>
                    <a:pt x="46" y="100"/>
                  </a:lnTo>
                  <a:lnTo>
                    <a:pt x="45" y="94"/>
                  </a:lnTo>
                  <a:lnTo>
                    <a:pt x="43" y="86"/>
                  </a:lnTo>
                  <a:lnTo>
                    <a:pt x="36" y="45"/>
                  </a:lnTo>
                </a:path>
              </a:pathLst>
            </a:custGeom>
            <a:solidFill>
              <a:srgbClr val="800000"/>
            </a:solidFill>
            <a:ln w="12700" cap="rnd">
              <a:solidFill>
                <a:srgbClr val="800000"/>
              </a:solidFill>
              <a:round/>
              <a:headEnd/>
              <a:tailEnd/>
            </a:ln>
          </p:spPr>
          <p:txBody>
            <a:bodyPr/>
            <a:lstStyle/>
            <a:p>
              <a:endParaRPr lang="en-US"/>
            </a:p>
          </p:txBody>
        </p:sp>
        <p:sp>
          <p:nvSpPr>
            <p:cNvPr id="152" name="Freeform 34"/>
            <p:cNvSpPr>
              <a:spLocks/>
            </p:cNvSpPr>
            <p:nvPr/>
          </p:nvSpPr>
          <p:spPr bwMode="auto">
            <a:xfrm>
              <a:off x="3673" y="1739"/>
              <a:ext cx="51" cy="121"/>
            </a:xfrm>
            <a:custGeom>
              <a:avLst/>
              <a:gdLst>
                <a:gd name="T0" fmla="*/ 35 w 51"/>
                <a:gd name="T1" fmla="*/ 44 h 121"/>
                <a:gd name="T2" fmla="*/ 34 w 51"/>
                <a:gd name="T3" fmla="*/ 38 h 121"/>
                <a:gd name="T4" fmla="*/ 35 w 51"/>
                <a:gd name="T5" fmla="*/ 30 h 121"/>
                <a:gd name="T6" fmla="*/ 35 w 51"/>
                <a:gd name="T7" fmla="*/ 22 h 121"/>
                <a:gd name="T8" fmla="*/ 36 w 51"/>
                <a:gd name="T9" fmla="*/ 17 h 121"/>
                <a:gd name="T10" fmla="*/ 38 w 51"/>
                <a:gd name="T11" fmla="*/ 13 h 121"/>
                <a:gd name="T12" fmla="*/ 40 w 51"/>
                <a:gd name="T13" fmla="*/ 9 h 121"/>
                <a:gd name="T14" fmla="*/ 43 w 51"/>
                <a:gd name="T15" fmla="*/ 6 h 121"/>
                <a:gd name="T16" fmla="*/ 50 w 51"/>
                <a:gd name="T17" fmla="*/ 3 h 121"/>
                <a:gd name="T18" fmla="*/ 45 w 51"/>
                <a:gd name="T19" fmla="*/ 1 h 121"/>
                <a:gd name="T20" fmla="*/ 40 w 51"/>
                <a:gd name="T21" fmla="*/ 0 h 121"/>
                <a:gd name="T22" fmla="*/ 33 w 51"/>
                <a:gd name="T23" fmla="*/ 0 h 121"/>
                <a:gd name="T24" fmla="*/ 27 w 51"/>
                <a:gd name="T25" fmla="*/ 0 h 121"/>
                <a:gd name="T26" fmla="*/ 22 w 51"/>
                <a:gd name="T27" fmla="*/ 2 h 121"/>
                <a:gd name="T28" fmla="*/ 17 w 51"/>
                <a:gd name="T29" fmla="*/ 3 h 121"/>
                <a:gd name="T30" fmla="*/ 12 w 51"/>
                <a:gd name="T31" fmla="*/ 4 h 121"/>
                <a:gd name="T32" fmla="*/ 7 w 51"/>
                <a:gd name="T33" fmla="*/ 7 h 121"/>
                <a:gd name="T34" fmla="*/ 3 w 51"/>
                <a:gd name="T35" fmla="*/ 8 h 121"/>
                <a:gd name="T36" fmla="*/ 2 w 51"/>
                <a:gd name="T37" fmla="*/ 12 h 121"/>
                <a:gd name="T38" fmla="*/ 1 w 51"/>
                <a:gd name="T39" fmla="*/ 15 h 121"/>
                <a:gd name="T40" fmla="*/ 0 w 51"/>
                <a:gd name="T41" fmla="*/ 18 h 121"/>
                <a:gd name="T42" fmla="*/ 1 w 51"/>
                <a:gd name="T43" fmla="*/ 23 h 121"/>
                <a:gd name="T44" fmla="*/ 3 w 51"/>
                <a:gd name="T45" fmla="*/ 64 h 121"/>
                <a:gd name="T46" fmla="*/ 10 w 51"/>
                <a:gd name="T47" fmla="*/ 99 h 121"/>
                <a:gd name="T48" fmla="*/ 10 w 51"/>
                <a:gd name="T49" fmla="*/ 104 h 121"/>
                <a:gd name="T50" fmla="*/ 11 w 51"/>
                <a:gd name="T51" fmla="*/ 106 h 121"/>
                <a:gd name="T52" fmla="*/ 11 w 51"/>
                <a:gd name="T53" fmla="*/ 109 h 121"/>
                <a:gd name="T54" fmla="*/ 9 w 51"/>
                <a:gd name="T55" fmla="*/ 112 h 121"/>
                <a:gd name="T56" fmla="*/ 6 w 51"/>
                <a:gd name="T57" fmla="*/ 113 h 121"/>
                <a:gd name="T58" fmla="*/ 17 w 51"/>
                <a:gd name="T59" fmla="*/ 117 h 121"/>
                <a:gd name="T60" fmla="*/ 26 w 51"/>
                <a:gd name="T61" fmla="*/ 120 h 121"/>
                <a:gd name="T62" fmla="*/ 31 w 51"/>
                <a:gd name="T63" fmla="*/ 120 h 121"/>
                <a:gd name="T64" fmla="*/ 35 w 51"/>
                <a:gd name="T65" fmla="*/ 119 h 121"/>
                <a:gd name="T66" fmla="*/ 39 w 51"/>
                <a:gd name="T67" fmla="*/ 118 h 121"/>
                <a:gd name="T68" fmla="*/ 43 w 51"/>
                <a:gd name="T69" fmla="*/ 116 h 121"/>
                <a:gd name="T70" fmla="*/ 45 w 51"/>
                <a:gd name="T71" fmla="*/ 114 h 121"/>
                <a:gd name="T72" fmla="*/ 46 w 51"/>
                <a:gd name="T73" fmla="*/ 112 h 121"/>
                <a:gd name="T74" fmla="*/ 46 w 51"/>
                <a:gd name="T75" fmla="*/ 109 h 121"/>
                <a:gd name="T76" fmla="*/ 45 w 51"/>
                <a:gd name="T77" fmla="*/ 106 h 121"/>
                <a:gd name="T78" fmla="*/ 44 w 51"/>
                <a:gd name="T79" fmla="*/ 101 h 121"/>
                <a:gd name="T80" fmla="*/ 42 w 51"/>
                <a:gd name="T81" fmla="*/ 94 h 121"/>
                <a:gd name="T82" fmla="*/ 41 w 51"/>
                <a:gd name="T83" fmla="*/ 86 h 121"/>
                <a:gd name="T84" fmla="*/ 35 w 51"/>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1"/>
                <a:gd name="T131" fmla="*/ 51 w 51"/>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1">
                  <a:moveTo>
                    <a:pt x="35" y="44"/>
                  </a:moveTo>
                  <a:lnTo>
                    <a:pt x="34" y="38"/>
                  </a:lnTo>
                  <a:lnTo>
                    <a:pt x="35" y="30"/>
                  </a:lnTo>
                  <a:lnTo>
                    <a:pt x="35" y="22"/>
                  </a:lnTo>
                  <a:lnTo>
                    <a:pt x="36" y="17"/>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8"/>
                  </a:lnTo>
                  <a:lnTo>
                    <a:pt x="2" y="12"/>
                  </a:lnTo>
                  <a:lnTo>
                    <a:pt x="1" y="15"/>
                  </a:lnTo>
                  <a:lnTo>
                    <a:pt x="0" y="18"/>
                  </a:lnTo>
                  <a:lnTo>
                    <a:pt x="1" y="23"/>
                  </a:lnTo>
                  <a:lnTo>
                    <a:pt x="3" y="64"/>
                  </a:lnTo>
                  <a:lnTo>
                    <a:pt x="10" y="99"/>
                  </a:lnTo>
                  <a:lnTo>
                    <a:pt x="10" y="104"/>
                  </a:lnTo>
                  <a:lnTo>
                    <a:pt x="11" y="106"/>
                  </a:lnTo>
                  <a:lnTo>
                    <a:pt x="11" y="109"/>
                  </a:lnTo>
                  <a:lnTo>
                    <a:pt x="9" y="112"/>
                  </a:lnTo>
                  <a:lnTo>
                    <a:pt x="6" y="113"/>
                  </a:lnTo>
                  <a:lnTo>
                    <a:pt x="17" y="117"/>
                  </a:lnTo>
                  <a:lnTo>
                    <a:pt x="26" y="120"/>
                  </a:lnTo>
                  <a:lnTo>
                    <a:pt x="31" y="120"/>
                  </a:lnTo>
                  <a:lnTo>
                    <a:pt x="35" y="119"/>
                  </a:lnTo>
                  <a:lnTo>
                    <a:pt x="39" y="118"/>
                  </a:lnTo>
                  <a:lnTo>
                    <a:pt x="43" y="116"/>
                  </a:lnTo>
                  <a:lnTo>
                    <a:pt x="45" y="114"/>
                  </a:lnTo>
                  <a:lnTo>
                    <a:pt x="46" y="112"/>
                  </a:lnTo>
                  <a:lnTo>
                    <a:pt x="46" y="109"/>
                  </a:lnTo>
                  <a:lnTo>
                    <a:pt x="45" y="106"/>
                  </a:lnTo>
                  <a:lnTo>
                    <a:pt x="44" y="101"/>
                  </a:lnTo>
                  <a:lnTo>
                    <a:pt x="42" y="94"/>
                  </a:lnTo>
                  <a:lnTo>
                    <a:pt x="41" y="86"/>
                  </a:lnTo>
                  <a:lnTo>
                    <a:pt x="35" y="44"/>
                  </a:lnTo>
                </a:path>
              </a:pathLst>
            </a:custGeom>
            <a:solidFill>
              <a:srgbClr val="800000"/>
            </a:solidFill>
            <a:ln w="12700" cap="rnd">
              <a:solidFill>
                <a:srgbClr val="800000"/>
              </a:solidFill>
              <a:round/>
              <a:headEnd/>
              <a:tailEnd/>
            </a:ln>
          </p:spPr>
          <p:txBody>
            <a:bodyPr/>
            <a:lstStyle/>
            <a:p>
              <a:endParaRPr lang="en-US"/>
            </a:p>
          </p:txBody>
        </p:sp>
        <p:sp>
          <p:nvSpPr>
            <p:cNvPr id="153" name="Freeform 35"/>
            <p:cNvSpPr>
              <a:spLocks/>
            </p:cNvSpPr>
            <p:nvPr/>
          </p:nvSpPr>
          <p:spPr bwMode="auto">
            <a:xfrm>
              <a:off x="4122" y="1521"/>
              <a:ext cx="49" cy="122"/>
            </a:xfrm>
            <a:custGeom>
              <a:avLst/>
              <a:gdLst>
                <a:gd name="T0" fmla="*/ 35 w 49"/>
                <a:gd name="T1" fmla="*/ 45 h 122"/>
                <a:gd name="T2" fmla="*/ 34 w 49"/>
                <a:gd name="T3" fmla="*/ 37 h 122"/>
                <a:gd name="T4" fmla="*/ 32 w 49"/>
                <a:gd name="T5" fmla="*/ 29 h 122"/>
                <a:gd name="T6" fmla="*/ 34 w 49"/>
                <a:gd name="T7" fmla="*/ 22 h 122"/>
                <a:gd name="T8" fmla="*/ 35 w 49"/>
                <a:gd name="T9" fmla="*/ 17 h 122"/>
                <a:gd name="T10" fmla="*/ 37 w 49"/>
                <a:gd name="T11" fmla="*/ 13 h 122"/>
                <a:gd name="T12" fmla="*/ 40 w 49"/>
                <a:gd name="T13" fmla="*/ 9 h 122"/>
                <a:gd name="T14" fmla="*/ 43 w 49"/>
                <a:gd name="T15" fmla="*/ 6 h 122"/>
                <a:gd name="T16" fmla="*/ 48 w 49"/>
                <a:gd name="T17" fmla="*/ 3 h 122"/>
                <a:gd name="T18" fmla="*/ 43 w 49"/>
                <a:gd name="T19" fmla="*/ 1 h 122"/>
                <a:gd name="T20" fmla="*/ 39 w 49"/>
                <a:gd name="T21" fmla="*/ 0 h 122"/>
                <a:gd name="T22" fmla="*/ 32 w 49"/>
                <a:gd name="T23" fmla="*/ 0 h 122"/>
                <a:gd name="T24" fmla="*/ 27 w 49"/>
                <a:gd name="T25" fmla="*/ 0 h 122"/>
                <a:gd name="T26" fmla="*/ 22 w 49"/>
                <a:gd name="T27" fmla="*/ 1 h 122"/>
                <a:gd name="T28" fmla="*/ 17 w 49"/>
                <a:gd name="T29" fmla="*/ 3 h 122"/>
                <a:gd name="T30" fmla="*/ 13 w 49"/>
                <a:gd name="T31" fmla="*/ 4 h 122"/>
                <a:gd name="T32" fmla="*/ 7 w 49"/>
                <a:gd name="T33" fmla="*/ 6 h 122"/>
                <a:gd name="T34" fmla="*/ 4 w 49"/>
                <a:gd name="T35" fmla="*/ 8 h 122"/>
                <a:gd name="T36" fmla="*/ 1 w 49"/>
                <a:gd name="T37" fmla="*/ 11 h 122"/>
                <a:gd name="T38" fmla="*/ 0 w 49"/>
                <a:gd name="T39" fmla="*/ 15 h 122"/>
                <a:gd name="T40" fmla="*/ 0 w 49"/>
                <a:gd name="T41" fmla="*/ 19 h 122"/>
                <a:gd name="T42" fmla="*/ 0 w 49"/>
                <a:gd name="T43" fmla="*/ 22 h 122"/>
                <a:gd name="T44" fmla="*/ 4 w 49"/>
                <a:gd name="T45" fmla="*/ 63 h 122"/>
                <a:gd name="T46" fmla="*/ 9 w 49"/>
                <a:gd name="T47" fmla="*/ 98 h 122"/>
                <a:gd name="T48" fmla="*/ 11 w 49"/>
                <a:gd name="T49" fmla="*/ 102 h 122"/>
                <a:gd name="T50" fmla="*/ 10 w 49"/>
                <a:gd name="T51" fmla="*/ 105 h 122"/>
                <a:gd name="T52" fmla="*/ 9 w 49"/>
                <a:gd name="T53" fmla="*/ 107 h 122"/>
                <a:gd name="T54" fmla="*/ 7 w 49"/>
                <a:gd name="T55" fmla="*/ 110 h 122"/>
                <a:gd name="T56" fmla="*/ 4 w 49"/>
                <a:gd name="T57" fmla="*/ 113 h 122"/>
                <a:gd name="T58" fmla="*/ 14 w 49"/>
                <a:gd name="T59" fmla="*/ 118 h 122"/>
                <a:gd name="T60" fmla="*/ 24 w 49"/>
                <a:gd name="T61" fmla="*/ 121 h 122"/>
                <a:gd name="T62" fmla="*/ 31 w 49"/>
                <a:gd name="T63" fmla="*/ 120 h 122"/>
                <a:gd name="T64" fmla="*/ 35 w 49"/>
                <a:gd name="T65" fmla="*/ 120 h 122"/>
                <a:gd name="T66" fmla="*/ 39 w 49"/>
                <a:gd name="T67" fmla="*/ 117 h 122"/>
                <a:gd name="T68" fmla="*/ 43 w 49"/>
                <a:gd name="T69" fmla="*/ 115 h 122"/>
                <a:gd name="T70" fmla="*/ 45 w 49"/>
                <a:gd name="T71" fmla="*/ 111 h 122"/>
                <a:gd name="T72" fmla="*/ 45 w 49"/>
                <a:gd name="T73" fmla="*/ 108 h 122"/>
                <a:gd name="T74" fmla="*/ 45 w 49"/>
                <a:gd name="T75" fmla="*/ 104 h 122"/>
                <a:gd name="T76" fmla="*/ 45 w 49"/>
                <a:gd name="T77" fmla="*/ 100 h 122"/>
                <a:gd name="T78" fmla="*/ 44 w 49"/>
                <a:gd name="T79" fmla="*/ 94 h 122"/>
                <a:gd name="T80" fmla="*/ 42 w 49"/>
                <a:gd name="T81" fmla="*/ 85 h 122"/>
                <a:gd name="T82" fmla="*/ 35 w 49"/>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2"/>
                <a:gd name="T128" fmla="*/ 49 w 49"/>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2">
                  <a:moveTo>
                    <a:pt x="35" y="45"/>
                  </a:moveTo>
                  <a:lnTo>
                    <a:pt x="34" y="37"/>
                  </a:lnTo>
                  <a:lnTo>
                    <a:pt x="32" y="29"/>
                  </a:lnTo>
                  <a:lnTo>
                    <a:pt x="34" y="22"/>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9"/>
                  </a:lnTo>
                  <a:lnTo>
                    <a:pt x="0" y="22"/>
                  </a:lnTo>
                  <a:lnTo>
                    <a:pt x="4" y="63"/>
                  </a:lnTo>
                  <a:lnTo>
                    <a:pt x="9" y="98"/>
                  </a:lnTo>
                  <a:lnTo>
                    <a:pt x="11" y="102"/>
                  </a:lnTo>
                  <a:lnTo>
                    <a:pt x="10" y="105"/>
                  </a:lnTo>
                  <a:lnTo>
                    <a:pt x="9" y="107"/>
                  </a:lnTo>
                  <a:lnTo>
                    <a:pt x="7" y="110"/>
                  </a:lnTo>
                  <a:lnTo>
                    <a:pt x="4" y="113"/>
                  </a:lnTo>
                  <a:lnTo>
                    <a:pt x="14" y="118"/>
                  </a:lnTo>
                  <a:lnTo>
                    <a:pt x="24" y="121"/>
                  </a:lnTo>
                  <a:lnTo>
                    <a:pt x="31" y="120"/>
                  </a:lnTo>
                  <a:lnTo>
                    <a:pt x="35" y="120"/>
                  </a:lnTo>
                  <a:lnTo>
                    <a:pt x="39" y="117"/>
                  </a:lnTo>
                  <a:lnTo>
                    <a:pt x="43" y="115"/>
                  </a:lnTo>
                  <a:lnTo>
                    <a:pt x="45" y="111"/>
                  </a:lnTo>
                  <a:lnTo>
                    <a:pt x="45" y="108"/>
                  </a:lnTo>
                  <a:lnTo>
                    <a:pt x="45" y="104"/>
                  </a:lnTo>
                  <a:lnTo>
                    <a:pt x="45"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54" name="Freeform 36"/>
            <p:cNvSpPr>
              <a:spLocks/>
            </p:cNvSpPr>
            <p:nvPr/>
          </p:nvSpPr>
          <p:spPr bwMode="auto">
            <a:xfrm>
              <a:off x="3976" y="1595"/>
              <a:ext cx="49" cy="120"/>
            </a:xfrm>
            <a:custGeom>
              <a:avLst/>
              <a:gdLst>
                <a:gd name="T0" fmla="*/ 34 w 49"/>
                <a:gd name="T1" fmla="*/ 44 h 120"/>
                <a:gd name="T2" fmla="*/ 33 w 49"/>
                <a:gd name="T3" fmla="*/ 37 h 120"/>
                <a:gd name="T4" fmla="*/ 33 w 49"/>
                <a:gd name="T5" fmla="*/ 29 h 120"/>
                <a:gd name="T6" fmla="*/ 33 w 49"/>
                <a:gd name="T7" fmla="*/ 22 h 120"/>
                <a:gd name="T8" fmla="*/ 34 w 49"/>
                <a:gd name="T9" fmla="*/ 17 h 120"/>
                <a:gd name="T10" fmla="*/ 37 w 49"/>
                <a:gd name="T11" fmla="*/ 13 h 120"/>
                <a:gd name="T12" fmla="*/ 39 w 49"/>
                <a:gd name="T13" fmla="*/ 9 h 120"/>
                <a:gd name="T14" fmla="*/ 42 w 49"/>
                <a:gd name="T15" fmla="*/ 6 h 120"/>
                <a:gd name="T16" fmla="*/ 48 w 49"/>
                <a:gd name="T17" fmla="*/ 3 h 120"/>
                <a:gd name="T18" fmla="*/ 43 w 49"/>
                <a:gd name="T19" fmla="*/ 1 h 120"/>
                <a:gd name="T20" fmla="*/ 38 w 49"/>
                <a:gd name="T21" fmla="*/ 0 h 120"/>
                <a:gd name="T22" fmla="*/ 32 w 49"/>
                <a:gd name="T23" fmla="*/ 0 h 120"/>
                <a:gd name="T24" fmla="*/ 26 w 49"/>
                <a:gd name="T25" fmla="*/ 0 h 120"/>
                <a:gd name="T26" fmla="*/ 21 w 49"/>
                <a:gd name="T27" fmla="*/ 2 h 120"/>
                <a:gd name="T28" fmla="*/ 16 w 49"/>
                <a:gd name="T29" fmla="*/ 3 h 120"/>
                <a:gd name="T30" fmla="*/ 11 w 49"/>
                <a:gd name="T31" fmla="*/ 4 h 120"/>
                <a:gd name="T32" fmla="*/ 7 w 49"/>
                <a:gd name="T33" fmla="*/ 7 h 120"/>
                <a:gd name="T34" fmla="*/ 2 w 49"/>
                <a:gd name="T35" fmla="*/ 8 h 120"/>
                <a:gd name="T36" fmla="*/ 1 w 49"/>
                <a:gd name="T37" fmla="*/ 12 h 120"/>
                <a:gd name="T38" fmla="*/ 0 w 49"/>
                <a:gd name="T39" fmla="*/ 15 h 120"/>
                <a:gd name="T40" fmla="*/ 0 w 49"/>
                <a:gd name="T41" fmla="*/ 18 h 120"/>
                <a:gd name="T42" fmla="*/ 0 w 49"/>
                <a:gd name="T43" fmla="*/ 22 h 120"/>
                <a:gd name="T44" fmla="*/ 3 w 49"/>
                <a:gd name="T45" fmla="*/ 63 h 120"/>
                <a:gd name="T46" fmla="*/ 10 w 49"/>
                <a:gd name="T47" fmla="*/ 98 h 120"/>
                <a:gd name="T48" fmla="*/ 9 w 49"/>
                <a:gd name="T49" fmla="*/ 104 h 120"/>
                <a:gd name="T50" fmla="*/ 10 w 49"/>
                <a:gd name="T51" fmla="*/ 105 h 120"/>
                <a:gd name="T52" fmla="*/ 10 w 49"/>
                <a:gd name="T53" fmla="*/ 108 h 120"/>
                <a:gd name="T54" fmla="*/ 8 w 49"/>
                <a:gd name="T55" fmla="*/ 111 h 120"/>
                <a:gd name="T56" fmla="*/ 5 w 49"/>
                <a:gd name="T57" fmla="*/ 112 h 120"/>
                <a:gd name="T58" fmla="*/ 16 w 49"/>
                <a:gd name="T59" fmla="*/ 116 h 120"/>
                <a:gd name="T60" fmla="*/ 25 w 49"/>
                <a:gd name="T61" fmla="*/ 119 h 120"/>
                <a:gd name="T62" fmla="*/ 30 w 49"/>
                <a:gd name="T63" fmla="*/ 119 h 120"/>
                <a:gd name="T64" fmla="*/ 34 w 49"/>
                <a:gd name="T65" fmla="*/ 118 h 120"/>
                <a:gd name="T66" fmla="*/ 37 w 49"/>
                <a:gd name="T67" fmla="*/ 117 h 120"/>
                <a:gd name="T68" fmla="*/ 41 w 49"/>
                <a:gd name="T69" fmla="*/ 115 h 120"/>
                <a:gd name="T70" fmla="*/ 44 w 49"/>
                <a:gd name="T71" fmla="*/ 113 h 120"/>
                <a:gd name="T72" fmla="*/ 44 w 49"/>
                <a:gd name="T73" fmla="*/ 111 h 120"/>
                <a:gd name="T74" fmla="*/ 44 w 49"/>
                <a:gd name="T75" fmla="*/ 108 h 120"/>
                <a:gd name="T76" fmla="*/ 44 w 49"/>
                <a:gd name="T77" fmla="*/ 105 h 120"/>
                <a:gd name="T78" fmla="*/ 43 w 49"/>
                <a:gd name="T79" fmla="*/ 100 h 120"/>
                <a:gd name="T80" fmla="*/ 41 w 49"/>
                <a:gd name="T81" fmla="*/ 93 h 120"/>
                <a:gd name="T82" fmla="*/ 39 w 49"/>
                <a:gd name="T83" fmla="*/ 85 h 120"/>
                <a:gd name="T84" fmla="*/ 34 w 49"/>
                <a:gd name="T85" fmla="*/ 44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20"/>
                <a:gd name="T131" fmla="*/ 49 w 49"/>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20">
                  <a:moveTo>
                    <a:pt x="34" y="44"/>
                  </a:moveTo>
                  <a:lnTo>
                    <a:pt x="33" y="37"/>
                  </a:lnTo>
                  <a:lnTo>
                    <a:pt x="33" y="29"/>
                  </a:lnTo>
                  <a:lnTo>
                    <a:pt x="33" y="22"/>
                  </a:lnTo>
                  <a:lnTo>
                    <a:pt x="34" y="17"/>
                  </a:lnTo>
                  <a:lnTo>
                    <a:pt x="37" y="13"/>
                  </a:lnTo>
                  <a:lnTo>
                    <a:pt x="39" y="9"/>
                  </a:lnTo>
                  <a:lnTo>
                    <a:pt x="42" y="6"/>
                  </a:lnTo>
                  <a:lnTo>
                    <a:pt x="48" y="3"/>
                  </a:lnTo>
                  <a:lnTo>
                    <a:pt x="43" y="1"/>
                  </a:lnTo>
                  <a:lnTo>
                    <a:pt x="38" y="0"/>
                  </a:lnTo>
                  <a:lnTo>
                    <a:pt x="32" y="0"/>
                  </a:lnTo>
                  <a:lnTo>
                    <a:pt x="26" y="0"/>
                  </a:lnTo>
                  <a:lnTo>
                    <a:pt x="21" y="2"/>
                  </a:lnTo>
                  <a:lnTo>
                    <a:pt x="16" y="3"/>
                  </a:lnTo>
                  <a:lnTo>
                    <a:pt x="11" y="4"/>
                  </a:lnTo>
                  <a:lnTo>
                    <a:pt x="7" y="7"/>
                  </a:lnTo>
                  <a:lnTo>
                    <a:pt x="2" y="8"/>
                  </a:lnTo>
                  <a:lnTo>
                    <a:pt x="1" y="12"/>
                  </a:lnTo>
                  <a:lnTo>
                    <a:pt x="0" y="15"/>
                  </a:lnTo>
                  <a:lnTo>
                    <a:pt x="0" y="18"/>
                  </a:lnTo>
                  <a:lnTo>
                    <a:pt x="0" y="22"/>
                  </a:lnTo>
                  <a:lnTo>
                    <a:pt x="3" y="63"/>
                  </a:lnTo>
                  <a:lnTo>
                    <a:pt x="10" y="98"/>
                  </a:lnTo>
                  <a:lnTo>
                    <a:pt x="9" y="104"/>
                  </a:lnTo>
                  <a:lnTo>
                    <a:pt x="10" y="105"/>
                  </a:lnTo>
                  <a:lnTo>
                    <a:pt x="10" y="108"/>
                  </a:lnTo>
                  <a:lnTo>
                    <a:pt x="8" y="111"/>
                  </a:lnTo>
                  <a:lnTo>
                    <a:pt x="5" y="112"/>
                  </a:lnTo>
                  <a:lnTo>
                    <a:pt x="16" y="116"/>
                  </a:lnTo>
                  <a:lnTo>
                    <a:pt x="25" y="119"/>
                  </a:lnTo>
                  <a:lnTo>
                    <a:pt x="30" y="119"/>
                  </a:lnTo>
                  <a:lnTo>
                    <a:pt x="34" y="118"/>
                  </a:lnTo>
                  <a:lnTo>
                    <a:pt x="37" y="117"/>
                  </a:lnTo>
                  <a:lnTo>
                    <a:pt x="41" y="115"/>
                  </a:lnTo>
                  <a:lnTo>
                    <a:pt x="44" y="113"/>
                  </a:lnTo>
                  <a:lnTo>
                    <a:pt x="44" y="111"/>
                  </a:lnTo>
                  <a:lnTo>
                    <a:pt x="44" y="108"/>
                  </a:lnTo>
                  <a:lnTo>
                    <a:pt x="44" y="105"/>
                  </a:lnTo>
                  <a:lnTo>
                    <a:pt x="43" y="100"/>
                  </a:lnTo>
                  <a:lnTo>
                    <a:pt x="41" y="93"/>
                  </a:lnTo>
                  <a:lnTo>
                    <a:pt x="39" y="85"/>
                  </a:lnTo>
                  <a:lnTo>
                    <a:pt x="34" y="44"/>
                  </a:lnTo>
                </a:path>
              </a:pathLst>
            </a:custGeom>
            <a:solidFill>
              <a:srgbClr val="800000"/>
            </a:solidFill>
            <a:ln w="12700" cap="rnd">
              <a:solidFill>
                <a:srgbClr val="800000"/>
              </a:solidFill>
              <a:round/>
              <a:headEnd/>
              <a:tailEnd/>
            </a:ln>
          </p:spPr>
          <p:txBody>
            <a:bodyPr/>
            <a:lstStyle/>
            <a:p>
              <a:endParaRPr lang="en-US"/>
            </a:p>
          </p:txBody>
        </p:sp>
        <p:sp>
          <p:nvSpPr>
            <p:cNvPr id="155" name="Freeform 37"/>
            <p:cNvSpPr>
              <a:spLocks/>
            </p:cNvSpPr>
            <p:nvPr/>
          </p:nvSpPr>
          <p:spPr bwMode="auto">
            <a:xfrm>
              <a:off x="4422" y="1373"/>
              <a:ext cx="49" cy="121"/>
            </a:xfrm>
            <a:custGeom>
              <a:avLst/>
              <a:gdLst>
                <a:gd name="T0" fmla="*/ 35 w 49"/>
                <a:gd name="T1" fmla="*/ 45 h 121"/>
                <a:gd name="T2" fmla="*/ 34 w 49"/>
                <a:gd name="T3" fmla="*/ 37 h 121"/>
                <a:gd name="T4" fmla="*/ 32 w 49"/>
                <a:gd name="T5" fmla="*/ 29 h 121"/>
                <a:gd name="T6" fmla="*/ 34 w 49"/>
                <a:gd name="T7" fmla="*/ 22 h 121"/>
                <a:gd name="T8" fmla="*/ 35 w 49"/>
                <a:gd name="T9" fmla="*/ 17 h 121"/>
                <a:gd name="T10" fmla="*/ 37 w 49"/>
                <a:gd name="T11" fmla="*/ 13 h 121"/>
                <a:gd name="T12" fmla="*/ 40 w 49"/>
                <a:gd name="T13" fmla="*/ 9 h 121"/>
                <a:gd name="T14" fmla="*/ 43 w 49"/>
                <a:gd name="T15" fmla="*/ 5 h 121"/>
                <a:gd name="T16" fmla="*/ 48 w 49"/>
                <a:gd name="T17" fmla="*/ 3 h 121"/>
                <a:gd name="T18" fmla="*/ 43 w 49"/>
                <a:gd name="T19" fmla="*/ 1 h 121"/>
                <a:gd name="T20" fmla="*/ 39 w 49"/>
                <a:gd name="T21" fmla="*/ 0 h 121"/>
                <a:gd name="T22" fmla="*/ 32 w 49"/>
                <a:gd name="T23" fmla="*/ 0 h 121"/>
                <a:gd name="T24" fmla="*/ 27 w 49"/>
                <a:gd name="T25" fmla="*/ 0 h 121"/>
                <a:gd name="T26" fmla="*/ 22 w 49"/>
                <a:gd name="T27" fmla="*/ 1 h 121"/>
                <a:gd name="T28" fmla="*/ 17 w 49"/>
                <a:gd name="T29" fmla="*/ 3 h 121"/>
                <a:gd name="T30" fmla="*/ 13 w 49"/>
                <a:gd name="T31" fmla="*/ 4 h 121"/>
                <a:gd name="T32" fmla="*/ 7 w 49"/>
                <a:gd name="T33" fmla="*/ 6 h 121"/>
                <a:gd name="T34" fmla="*/ 4 w 49"/>
                <a:gd name="T35" fmla="*/ 8 h 121"/>
                <a:gd name="T36" fmla="*/ 1 w 49"/>
                <a:gd name="T37" fmla="*/ 11 h 121"/>
                <a:gd name="T38" fmla="*/ 0 w 49"/>
                <a:gd name="T39" fmla="*/ 15 h 121"/>
                <a:gd name="T40" fmla="*/ 0 w 49"/>
                <a:gd name="T41" fmla="*/ 18 h 121"/>
                <a:gd name="T42" fmla="*/ 0 w 49"/>
                <a:gd name="T43" fmla="*/ 22 h 121"/>
                <a:gd name="T44" fmla="*/ 4 w 49"/>
                <a:gd name="T45" fmla="*/ 62 h 121"/>
                <a:gd name="T46" fmla="*/ 9 w 49"/>
                <a:gd name="T47" fmla="*/ 97 h 121"/>
                <a:gd name="T48" fmla="*/ 11 w 49"/>
                <a:gd name="T49" fmla="*/ 102 h 121"/>
                <a:gd name="T50" fmla="*/ 10 w 49"/>
                <a:gd name="T51" fmla="*/ 104 h 121"/>
                <a:gd name="T52" fmla="*/ 9 w 49"/>
                <a:gd name="T53" fmla="*/ 106 h 121"/>
                <a:gd name="T54" fmla="*/ 7 w 49"/>
                <a:gd name="T55" fmla="*/ 109 h 121"/>
                <a:gd name="T56" fmla="*/ 4 w 49"/>
                <a:gd name="T57" fmla="*/ 112 h 121"/>
                <a:gd name="T58" fmla="*/ 14 w 49"/>
                <a:gd name="T59" fmla="*/ 117 h 121"/>
                <a:gd name="T60" fmla="*/ 24 w 49"/>
                <a:gd name="T61" fmla="*/ 120 h 121"/>
                <a:gd name="T62" fmla="*/ 31 w 49"/>
                <a:gd name="T63" fmla="*/ 119 h 121"/>
                <a:gd name="T64" fmla="*/ 35 w 49"/>
                <a:gd name="T65" fmla="*/ 119 h 121"/>
                <a:gd name="T66" fmla="*/ 39 w 49"/>
                <a:gd name="T67" fmla="*/ 116 h 121"/>
                <a:gd name="T68" fmla="*/ 43 w 49"/>
                <a:gd name="T69" fmla="*/ 114 h 121"/>
                <a:gd name="T70" fmla="*/ 45 w 49"/>
                <a:gd name="T71" fmla="*/ 110 h 121"/>
                <a:gd name="T72" fmla="*/ 45 w 49"/>
                <a:gd name="T73" fmla="*/ 107 h 121"/>
                <a:gd name="T74" fmla="*/ 45 w 49"/>
                <a:gd name="T75" fmla="*/ 103 h 121"/>
                <a:gd name="T76" fmla="*/ 45 w 49"/>
                <a:gd name="T77" fmla="*/ 99 h 121"/>
                <a:gd name="T78" fmla="*/ 44 w 49"/>
                <a:gd name="T79" fmla="*/ 93 h 121"/>
                <a:gd name="T80" fmla="*/ 42 w 49"/>
                <a:gd name="T81" fmla="*/ 84 h 121"/>
                <a:gd name="T82" fmla="*/ 35 w 49"/>
                <a:gd name="T83" fmla="*/ 45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1"/>
                <a:gd name="T128" fmla="*/ 49 w 49"/>
                <a:gd name="T129" fmla="*/ 121 h 1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1">
                  <a:moveTo>
                    <a:pt x="35" y="45"/>
                  </a:moveTo>
                  <a:lnTo>
                    <a:pt x="34" y="37"/>
                  </a:lnTo>
                  <a:lnTo>
                    <a:pt x="32" y="29"/>
                  </a:lnTo>
                  <a:lnTo>
                    <a:pt x="34" y="22"/>
                  </a:lnTo>
                  <a:lnTo>
                    <a:pt x="35" y="17"/>
                  </a:lnTo>
                  <a:lnTo>
                    <a:pt x="37" y="13"/>
                  </a:lnTo>
                  <a:lnTo>
                    <a:pt x="40" y="9"/>
                  </a:lnTo>
                  <a:lnTo>
                    <a:pt x="43" y="5"/>
                  </a:lnTo>
                  <a:lnTo>
                    <a:pt x="48" y="3"/>
                  </a:lnTo>
                  <a:lnTo>
                    <a:pt x="43" y="1"/>
                  </a:lnTo>
                  <a:lnTo>
                    <a:pt x="39" y="0"/>
                  </a:lnTo>
                  <a:lnTo>
                    <a:pt x="32" y="0"/>
                  </a:lnTo>
                  <a:lnTo>
                    <a:pt x="27" y="0"/>
                  </a:lnTo>
                  <a:lnTo>
                    <a:pt x="22" y="1"/>
                  </a:lnTo>
                  <a:lnTo>
                    <a:pt x="17" y="3"/>
                  </a:lnTo>
                  <a:lnTo>
                    <a:pt x="13" y="4"/>
                  </a:lnTo>
                  <a:lnTo>
                    <a:pt x="7" y="6"/>
                  </a:lnTo>
                  <a:lnTo>
                    <a:pt x="4" y="8"/>
                  </a:lnTo>
                  <a:lnTo>
                    <a:pt x="1" y="11"/>
                  </a:lnTo>
                  <a:lnTo>
                    <a:pt x="0" y="15"/>
                  </a:lnTo>
                  <a:lnTo>
                    <a:pt x="0" y="18"/>
                  </a:lnTo>
                  <a:lnTo>
                    <a:pt x="0" y="22"/>
                  </a:lnTo>
                  <a:lnTo>
                    <a:pt x="4" y="62"/>
                  </a:lnTo>
                  <a:lnTo>
                    <a:pt x="9" y="97"/>
                  </a:lnTo>
                  <a:lnTo>
                    <a:pt x="11" y="102"/>
                  </a:lnTo>
                  <a:lnTo>
                    <a:pt x="10" y="104"/>
                  </a:lnTo>
                  <a:lnTo>
                    <a:pt x="9" y="106"/>
                  </a:lnTo>
                  <a:lnTo>
                    <a:pt x="7" y="109"/>
                  </a:lnTo>
                  <a:lnTo>
                    <a:pt x="4" y="112"/>
                  </a:lnTo>
                  <a:lnTo>
                    <a:pt x="14" y="117"/>
                  </a:lnTo>
                  <a:lnTo>
                    <a:pt x="24" y="120"/>
                  </a:lnTo>
                  <a:lnTo>
                    <a:pt x="31" y="119"/>
                  </a:lnTo>
                  <a:lnTo>
                    <a:pt x="35" y="119"/>
                  </a:lnTo>
                  <a:lnTo>
                    <a:pt x="39" y="116"/>
                  </a:lnTo>
                  <a:lnTo>
                    <a:pt x="43" y="114"/>
                  </a:lnTo>
                  <a:lnTo>
                    <a:pt x="45" y="110"/>
                  </a:lnTo>
                  <a:lnTo>
                    <a:pt x="45" y="107"/>
                  </a:lnTo>
                  <a:lnTo>
                    <a:pt x="45" y="103"/>
                  </a:lnTo>
                  <a:lnTo>
                    <a:pt x="45" y="99"/>
                  </a:lnTo>
                  <a:lnTo>
                    <a:pt x="44" y="93"/>
                  </a:lnTo>
                  <a:lnTo>
                    <a:pt x="42" y="84"/>
                  </a:lnTo>
                  <a:lnTo>
                    <a:pt x="35" y="45"/>
                  </a:lnTo>
                </a:path>
              </a:pathLst>
            </a:custGeom>
            <a:solidFill>
              <a:srgbClr val="800000"/>
            </a:solidFill>
            <a:ln w="12700" cap="rnd">
              <a:solidFill>
                <a:srgbClr val="800000"/>
              </a:solidFill>
              <a:round/>
              <a:headEnd/>
              <a:tailEnd/>
            </a:ln>
          </p:spPr>
          <p:txBody>
            <a:bodyPr/>
            <a:lstStyle/>
            <a:p>
              <a:endParaRPr lang="en-US"/>
            </a:p>
          </p:txBody>
        </p:sp>
        <p:sp>
          <p:nvSpPr>
            <p:cNvPr id="156" name="Freeform 38"/>
            <p:cNvSpPr>
              <a:spLocks/>
            </p:cNvSpPr>
            <p:nvPr/>
          </p:nvSpPr>
          <p:spPr bwMode="auto">
            <a:xfrm>
              <a:off x="4274" y="1445"/>
              <a:ext cx="51" cy="122"/>
            </a:xfrm>
            <a:custGeom>
              <a:avLst/>
              <a:gdLst>
                <a:gd name="T0" fmla="*/ 35 w 51"/>
                <a:gd name="T1" fmla="*/ 45 h 122"/>
                <a:gd name="T2" fmla="*/ 34 w 51"/>
                <a:gd name="T3" fmla="*/ 38 h 122"/>
                <a:gd name="T4" fmla="*/ 35 w 51"/>
                <a:gd name="T5" fmla="*/ 30 h 122"/>
                <a:gd name="T6" fmla="*/ 35 w 51"/>
                <a:gd name="T7" fmla="*/ 22 h 122"/>
                <a:gd name="T8" fmla="*/ 36 w 51"/>
                <a:gd name="T9" fmla="*/ 18 h 122"/>
                <a:gd name="T10" fmla="*/ 38 w 51"/>
                <a:gd name="T11" fmla="*/ 13 h 122"/>
                <a:gd name="T12" fmla="*/ 40 w 51"/>
                <a:gd name="T13" fmla="*/ 9 h 122"/>
                <a:gd name="T14" fmla="*/ 43 w 51"/>
                <a:gd name="T15" fmla="*/ 6 h 122"/>
                <a:gd name="T16" fmla="*/ 50 w 51"/>
                <a:gd name="T17" fmla="*/ 3 h 122"/>
                <a:gd name="T18" fmla="*/ 45 w 51"/>
                <a:gd name="T19" fmla="*/ 1 h 122"/>
                <a:gd name="T20" fmla="*/ 40 w 51"/>
                <a:gd name="T21" fmla="*/ 0 h 122"/>
                <a:gd name="T22" fmla="*/ 33 w 51"/>
                <a:gd name="T23" fmla="*/ 0 h 122"/>
                <a:gd name="T24" fmla="*/ 27 w 51"/>
                <a:gd name="T25" fmla="*/ 0 h 122"/>
                <a:gd name="T26" fmla="*/ 22 w 51"/>
                <a:gd name="T27" fmla="*/ 2 h 122"/>
                <a:gd name="T28" fmla="*/ 17 w 51"/>
                <a:gd name="T29" fmla="*/ 3 h 122"/>
                <a:gd name="T30" fmla="*/ 12 w 51"/>
                <a:gd name="T31" fmla="*/ 4 h 122"/>
                <a:gd name="T32" fmla="*/ 7 w 51"/>
                <a:gd name="T33" fmla="*/ 7 h 122"/>
                <a:gd name="T34" fmla="*/ 3 w 51"/>
                <a:gd name="T35" fmla="*/ 9 h 122"/>
                <a:gd name="T36" fmla="*/ 2 w 51"/>
                <a:gd name="T37" fmla="*/ 12 h 122"/>
                <a:gd name="T38" fmla="*/ 1 w 51"/>
                <a:gd name="T39" fmla="*/ 15 h 122"/>
                <a:gd name="T40" fmla="*/ 0 w 51"/>
                <a:gd name="T41" fmla="*/ 18 h 122"/>
                <a:gd name="T42" fmla="*/ 1 w 51"/>
                <a:gd name="T43" fmla="*/ 23 h 122"/>
                <a:gd name="T44" fmla="*/ 3 w 51"/>
                <a:gd name="T45" fmla="*/ 64 h 122"/>
                <a:gd name="T46" fmla="*/ 10 w 51"/>
                <a:gd name="T47" fmla="*/ 100 h 122"/>
                <a:gd name="T48" fmla="*/ 10 w 51"/>
                <a:gd name="T49" fmla="*/ 105 h 122"/>
                <a:gd name="T50" fmla="*/ 11 w 51"/>
                <a:gd name="T51" fmla="*/ 107 h 122"/>
                <a:gd name="T52" fmla="*/ 11 w 51"/>
                <a:gd name="T53" fmla="*/ 110 h 122"/>
                <a:gd name="T54" fmla="*/ 9 w 51"/>
                <a:gd name="T55" fmla="*/ 112 h 122"/>
                <a:gd name="T56" fmla="*/ 6 w 51"/>
                <a:gd name="T57" fmla="*/ 114 h 122"/>
                <a:gd name="T58" fmla="*/ 17 w 51"/>
                <a:gd name="T59" fmla="*/ 118 h 122"/>
                <a:gd name="T60" fmla="*/ 26 w 51"/>
                <a:gd name="T61" fmla="*/ 121 h 122"/>
                <a:gd name="T62" fmla="*/ 31 w 51"/>
                <a:gd name="T63" fmla="*/ 121 h 122"/>
                <a:gd name="T64" fmla="*/ 35 w 51"/>
                <a:gd name="T65" fmla="*/ 120 h 122"/>
                <a:gd name="T66" fmla="*/ 39 w 51"/>
                <a:gd name="T67" fmla="*/ 119 h 122"/>
                <a:gd name="T68" fmla="*/ 43 w 51"/>
                <a:gd name="T69" fmla="*/ 117 h 122"/>
                <a:gd name="T70" fmla="*/ 45 w 51"/>
                <a:gd name="T71" fmla="*/ 115 h 122"/>
                <a:gd name="T72" fmla="*/ 46 w 51"/>
                <a:gd name="T73" fmla="*/ 112 h 122"/>
                <a:gd name="T74" fmla="*/ 46 w 51"/>
                <a:gd name="T75" fmla="*/ 110 h 122"/>
                <a:gd name="T76" fmla="*/ 45 w 51"/>
                <a:gd name="T77" fmla="*/ 107 h 122"/>
                <a:gd name="T78" fmla="*/ 44 w 51"/>
                <a:gd name="T79" fmla="*/ 102 h 122"/>
                <a:gd name="T80" fmla="*/ 42 w 51"/>
                <a:gd name="T81" fmla="*/ 94 h 122"/>
                <a:gd name="T82" fmla="*/ 41 w 51"/>
                <a:gd name="T83" fmla="*/ 87 h 122"/>
                <a:gd name="T84" fmla="*/ 35 w 51"/>
                <a:gd name="T85" fmla="*/ 45 h 1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22"/>
                <a:gd name="T131" fmla="*/ 51 w 51"/>
                <a:gd name="T132" fmla="*/ 122 h 1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22">
                  <a:moveTo>
                    <a:pt x="35" y="45"/>
                  </a:moveTo>
                  <a:lnTo>
                    <a:pt x="34" y="38"/>
                  </a:lnTo>
                  <a:lnTo>
                    <a:pt x="35" y="30"/>
                  </a:lnTo>
                  <a:lnTo>
                    <a:pt x="35" y="22"/>
                  </a:lnTo>
                  <a:lnTo>
                    <a:pt x="36" y="18"/>
                  </a:lnTo>
                  <a:lnTo>
                    <a:pt x="38" y="13"/>
                  </a:lnTo>
                  <a:lnTo>
                    <a:pt x="40" y="9"/>
                  </a:lnTo>
                  <a:lnTo>
                    <a:pt x="43" y="6"/>
                  </a:lnTo>
                  <a:lnTo>
                    <a:pt x="50" y="3"/>
                  </a:lnTo>
                  <a:lnTo>
                    <a:pt x="45" y="1"/>
                  </a:lnTo>
                  <a:lnTo>
                    <a:pt x="40" y="0"/>
                  </a:lnTo>
                  <a:lnTo>
                    <a:pt x="33" y="0"/>
                  </a:lnTo>
                  <a:lnTo>
                    <a:pt x="27" y="0"/>
                  </a:lnTo>
                  <a:lnTo>
                    <a:pt x="22" y="2"/>
                  </a:lnTo>
                  <a:lnTo>
                    <a:pt x="17" y="3"/>
                  </a:lnTo>
                  <a:lnTo>
                    <a:pt x="12" y="4"/>
                  </a:lnTo>
                  <a:lnTo>
                    <a:pt x="7" y="7"/>
                  </a:lnTo>
                  <a:lnTo>
                    <a:pt x="3" y="9"/>
                  </a:lnTo>
                  <a:lnTo>
                    <a:pt x="2" y="12"/>
                  </a:lnTo>
                  <a:lnTo>
                    <a:pt x="1" y="15"/>
                  </a:lnTo>
                  <a:lnTo>
                    <a:pt x="0" y="18"/>
                  </a:lnTo>
                  <a:lnTo>
                    <a:pt x="1" y="23"/>
                  </a:lnTo>
                  <a:lnTo>
                    <a:pt x="3" y="64"/>
                  </a:lnTo>
                  <a:lnTo>
                    <a:pt x="10" y="100"/>
                  </a:lnTo>
                  <a:lnTo>
                    <a:pt x="10" y="105"/>
                  </a:lnTo>
                  <a:lnTo>
                    <a:pt x="11" y="107"/>
                  </a:lnTo>
                  <a:lnTo>
                    <a:pt x="11" y="110"/>
                  </a:lnTo>
                  <a:lnTo>
                    <a:pt x="9" y="112"/>
                  </a:lnTo>
                  <a:lnTo>
                    <a:pt x="6" y="114"/>
                  </a:lnTo>
                  <a:lnTo>
                    <a:pt x="17" y="118"/>
                  </a:lnTo>
                  <a:lnTo>
                    <a:pt x="26" y="121"/>
                  </a:lnTo>
                  <a:lnTo>
                    <a:pt x="31" y="121"/>
                  </a:lnTo>
                  <a:lnTo>
                    <a:pt x="35" y="120"/>
                  </a:lnTo>
                  <a:lnTo>
                    <a:pt x="39" y="119"/>
                  </a:lnTo>
                  <a:lnTo>
                    <a:pt x="43" y="117"/>
                  </a:lnTo>
                  <a:lnTo>
                    <a:pt x="45" y="115"/>
                  </a:lnTo>
                  <a:lnTo>
                    <a:pt x="46" y="112"/>
                  </a:lnTo>
                  <a:lnTo>
                    <a:pt x="46" y="110"/>
                  </a:lnTo>
                  <a:lnTo>
                    <a:pt x="45" y="107"/>
                  </a:lnTo>
                  <a:lnTo>
                    <a:pt x="44" y="102"/>
                  </a:lnTo>
                  <a:lnTo>
                    <a:pt x="42" y="94"/>
                  </a:lnTo>
                  <a:lnTo>
                    <a:pt x="41" y="87"/>
                  </a:lnTo>
                  <a:lnTo>
                    <a:pt x="35" y="45"/>
                  </a:lnTo>
                </a:path>
              </a:pathLst>
            </a:custGeom>
            <a:solidFill>
              <a:srgbClr val="800000"/>
            </a:solidFill>
            <a:ln w="12700" cap="rnd">
              <a:solidFill>
                <a:srgbClr val="800000"/>
              </a:solidFill>
              <a:round/>
              <a:headEnd/>
              <a:tailEnd/>
            </a:ln>
          </p:spPr>
          <p:txBody>
            <a:bodyPr/>
            <a:lstStyle/>
            <a:p>
              <a:endParaRPr lang="en-US"/>
            </a:p>
          </p:txBody>
        </p:sp>
        <p:sp>
          <p:nvSpPr>
            <p:cNvPr id="157" name="Freeform 39"/>
            <p:cNvSpPr>
              <a:spLocks/>
            </p:cNvSpPr>
            <p:nvPr/>
          </p:nvSpPr>
          <p:spPr bwMode="auto">
            <a:xfrm>
              <a:off x="4722" y="1225"/>
              <a:ext cx="48" cy="122"/>
            </a:xfrm>
            <a:custGeom>
              <a:avLst/>
              <a:gdLst>
                <a:gd name="T0" fmla="*/ 35 w 48"/>
                <a:gd name="T1" fmla="*/ 45 h 122"/>
                <a:gd name="T2" fmla="*/ 33 w 48"/>
                <a:gd name="T3" fmla="*/ 37 h 122"/>
                <a:gd name="T4" fmla="*/ 32 w 48"/>
                <a:gd name="T5" fmla="*/ 29 h 122"/>
                <a:gd name="T6" fmla="*/ 34 w 48"/>
                <a:gd name="T7" fmla="*/ 22 h 122"/>
                <a:gd name="T8" fmla="*/ 34 w 48"/>
                <a:gd name="T9" fmla="*/ 17 h 122"/>
                <a:gd name="T10" fmla="*/ 36 w 48"/>
                <a:gd name="T11" fmla="*/ 13 h 122"/>
                <a:gd name="T12" fmla="*/ 39 w 48"/>
                <a:gd name="T13" fmla="*/ 9 h 122"/>
                <a:gd name="T14" fmla="*/ 43 w 48"/>
                <a:gd name="T15" fmla="*/ 6 h 122"/>
                <a:gd name="T16" fmla="*/ 47 w 48"/>
                <a:gd name="T17" fmla="*/ 3 h 122"/>
                <a:gd name="T18" fmla="*/ 43 w 48"/>
                <a:gd name="T19" fmla="*/ 1 h 122"/>
                <a:gd name="T20" fmla="*/ 39 w 48"/>
                <a:gd name="T21" fmla="*/ 0 h 122"/>
                <a:gd name="T22" fmla="*/ 31 w 48"/>
                <a:gd name="T23" fmla="*/ 0 h 122"/>
                <a:gd name="T24" fmla="*/ 26 w 48"/>
                <a:gd name="T25" fmla="*/ 0 h 122"/>
                <a:gd name="T26" fmla="*/ 21 w 48"/>
                <a:gd name="T27" fmla="*/ 1 h 122"/>
                <a:gd name="T28" fmla="*/ 17 w 48"/>
                <a:gd name="T29" fmla="*/ 3 h 122"/>
                <a:gd name="T30" fmla="*/ 12 w 48"/>
                <a:gd name="T31" fmla="*/ 4 h 122"/>
                <a:gd name="T32" fmla="*/ 7 w 48"/>
                <a:gd name="T33" fmla="*/ 6 h 122"/>
                <a:gd name="T34" fmla="*/ 3 w 48"/>
                <a:gd name="T35" fmla="*/ 8 h 122"/>
                <a:gd name="T36" fmla="*/ 1 w 48"/>
                <a:gd name="T37" fmla="*/ 11 h 122"/>
                <a:gd name="T38" fmla="*/ 0 w 48"/>
                <a:gd name="T39" fmla="*/ 15 h 122"/>
                <a:gd name="T40" fmla="*/ 0 w 48"/>
                <a:gd name="T41" fmla="*/ 19 h 122"/>
                <a:gd name="T42" fmla="*/ 0 w 48"/>
                <a:gd name="T43" fmla="*/ 22 h 122"/>
                <a:gd name="T44" fmla="*/ 3 w 48"/>
                <a:gd name="T45" fmla="*/ 63 h 122"/>
                <a:gd name="T46" fmla="*/ 9 w 48"/>
                <a:gd name="T47" fmla="*/ 98 h 122"/>
                <a:gd name="T48" fmla="*/ 10 w 48"/>
                <a:gd name="T49" fmla="*/ 102 h 122"/>
                <a:gd name="T50" fmla="*/ 10 w 48"/>
                <a:gd name="T51" fmla="*/ 105 h 122"/>
                <a:gd name="T52" fmla="*/ 9 w 48"/>
                <a:gd name="T53" fmla="*/ 107 h 122"/>
                <a:gd name="T54" fmla="*/ 7 w 48"/>
                <a:gd name="T55" fmla="*/ 110 h 122"/>
                <a:gd name="T56" fmla="*/ 3 w 48"/>
                <a:gd name="T57" fmla="*/ 113 h 122"/>
                <a:gd name="T58" fmla="*/ 13 w 48"/>
                <a:gd name="T59" fmla="*/ 118 h 122"/>
                <a:gd name="T60" fmla="*/ 24 w 48"/>
                <a:gd name="T61" fmla="*/ 121 h 122"/>
                <a:gd name="T62" fmla="*/ 30 w 48"/>
                <a:gd name="T63" fmla="*/ 120 h 122"/>
                <a:gd name="T64" fmla="*/ 35 w 48"/>
                <a:gd name="T65" fmla="*/ 120 h 122"/>
                <a:gd name="T66" fmla="*/ 38 w 48"/>
                <a:gd name="T67" fmla="*/ 117 h 122"/>
                <a:gd name="T68" fmla="*/ 42 w 48"/>
                <a:gd name="T69" fmla="*/ 115 h 122"/>
                <a:gd name="T70" fmla="*/ 44 w 48"/>
                <a:gd name="T71" fmla="*/ 111 h 122"/>
                <a:gd name="T72" fmla="*/ 45 w 48"/>
                <a:gd name="T73" fmla="*/ 108 h 122"/>
                <a:gd name="T74" fmla="*/ 45 w 48"/>
                <a:gd name="T75" fmla="*/ 104 h 122"/>
                <a:gd name="T76" fmla="*/ 44 w 48"/>
                <a:gd name="T77" fmla="*/ 100 h 122"/>
                <a:gd name="T78" fmla="*/ 44 w 48"/>
                <a:gd name="T79" fmla="*/ 94 h 122"/>
                <a:gd name="T80" fmla="*/ 42 w 48"/>
                <a:gd name="T81" fmla="*/ 85 h 122"/>
                <a:gd name="T82" fmla="*/ 35 w 48"/>
                <a:gd name="T83" fmla="*/ 45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22"/>
                <a:gd name="T128" fmla="*/ 48 w 48"/>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22">
                  <a:moveTo>
                    <a:pt x="35" y="45"/>
                  </a:moveTo>
                  <a:lnTo>
                    <a:pt x="33" y="37"/>
                  </a:lnTo>
                  <a:lnTo>
                    <a:pt x="32" y="29"/>
                  </a:lnTo>
                  <a:lnTo>
                    <a:pt x="34" y="22"/>
                  </a:lnTo>
                  <a:lnTo>
                    <a:pt x="34" y="17"/>
                  </a:lnTo>
                  <a:lnTo>
                    <a:pt x="36" y="13"/>
                  </a:lnTo>
                  <a:lnTo>
                    <a:pt x="39" y="9"/>
                  </a:lnTo>
                  <a:lnTo>
                    <a:pt x="43" y="6"/>
                  </a:lnTo>
                  <a:lnTo>
                    <a:pt x="47" y="3"/>
                  </a:lnTo>
                  <a:lnTo>
                    <a:pt x="43" y="1"/>
                  </a:lnTo>
                  <a:lnTo>
                    <a:pt x="39" y="0"/>
                  </a:lnTo>
                  <a:lnTo>
                    <a:pt x="31" y="0"/>
                  </a:lnTo>
                  <a:lnTo>
                    <a:pt x="26" y="0"/>
                  </a:lnTo>
                  <a:lnTo>
                    <a:pt x="21" y="1"/>
                  </a:lnTo>
                  <a:lnTo>
                    <a:pt x="17" y="3"/>
                  </a:lnTo>
                  <a:lnTo>
                    <a:pt x="12" y="4"/>
                  </a:lnTo>
                  <a:lnTo>
                    <a:pt x="7" y="6"/>
                  </a:lnTo>
                  <a:lnTo>
                    <a:pt x="3" y="8"/>
                  </a:lnTo>
                  <a:lnTo>
                    <a:pt x="1" y="11"/>
                  </a:lnTo>
                  <a:lnTo>
                    <a:pt x="0" y="15"/>
                  </a:lnTo>
                  <a:lnTo>
                    <a:pt x="0" y="19"/>
                  </a:lnTo>
                  <a:lnTo>
                    <a:pt x="0" y="22"/>
                  </a:lnTo>
                  <a:lnTo>
                    <a:pt x="3" y="63"/>
                  </a:lnTo>
                  <a:lnTo>
                    <a:pt x="9" y="98"/>
                  </a:lnTo>
                  <a:lnTo>
                    <a:pt x="10" y="102"/>
                  </a:lnTo>
                  <a:lnTo>
                    <a:pt x="10" y="105"/>
                  </a:lnTo>
                  <a:lnTo>
                    <a:pt x="9" y="107"/>
                  </a:lnTo>
                  <a:lnTo>
                    <a:pt x="7" y="110"/>
                  </a:lnTo>
                  <a:lnTo>
                    <a:pt x="3" y="113"/>
                  </a:lnTo>
                  <a:lnTo>
                    <a:pt x="13" y="118"/>
                  </a:lnTo>
                  <a:lnTo>
                    <a:pt x="24" y="121"/>
                  </a:lnTo>
                  <a:lnTo>
                    <a:pt x="30" y="120"/>
                  </a:lnTo>
                  <a:lnTo>
                    <a:pt x="35" y="120"/>
                  </a:lnTo>
                  <a:lnTo>
                    <a:pt x="38" y="117"/>
                  </a:lnTo>
                  <a:lnTo>
                    <a:pt x="42" y="115"/>
                  </a:lnTo>
                  <a:lnTo>
                    <a:pt x="44" y="111"/>
                  </a:lnTo>
                  <a:lnTo>
                    <a:pt x="45" y="108"/>
                  </a:lnTo>
                  <a:lnTo>
                    <a:pt x="45" y="104"/>
                  </a:lnTo>
                  <a:lnTo>
                    <a:pt x="44" y="100"/>
                  </a:lnTo>
                  <a:lnTo>
                    <a:pt x="44" y="94"/>
                  </a:lnTo>
                  <a:lnTo>
                    <a:pt x="42" y="85"/>
                  </a:lnTo>
                  <a:lnTo>
                    <a:pt x="35" y="45"/>
                  </a:lnTo>
                </a:path>
              </a:pathLst>
            </a:custGeom>
            <a:solidFill>
              <a:srgbClr val="800000"/>
            </a:solidFill>
            <a:ln w="12700" cap="rnd">
              <a:solidFill>
                <a:srgbClr val="800000"/>
              </a:solidFill>
              <a:round/>
              <a:headEnd/>
              <a:tailEnd/>
            </a:ln>
          </p:spPr>
          <p:txBody>
            <a:bodyPr/>
            <a:lstStyle/>
            <a:p>
              <a:endParaRPr lang="en-US"/>
            </a:p>
          </p:txBody>
        </p:sp>
        <p:sp>
          <p:nvSpPr>
            <p:cNvPr id="158" name="Freeform 40"/>
            <p:cNvSpPr>
              <a:spLocks/>
            </p:cNvSpPr>
            <p:nvPr/>
          </p:nvSpPr>
          <p:spPr bwMode="auto">
            <a:xfrm>
              <a:off x="4571" y="1298"/>
              <a:ext cx="53" cy="121"/>
            </a:xfrm>
            <a:custGeom>
              <a:avLst/>
              <a:gdLst>
                <a:gd name="T0" fmla="*/ 36 w 53"/>
                <a:gd name="T1" fmla="*/ 44 h 121"/>
                <a:gd name="T2" fmla="*/ 35 w 53"/>
                <a:gd name="T3" fmla="*/ 38 h 121"/>
                <a:gd name="T4" fmla="*/ 36 w 53"/>
                <a:gd name="T5" fmla="*/ 30 h 121"/>
                <a:gd name="T6" fmla="*/ 36 w 53"/>
                <a:gd name="T7" fmla="*/ 22 h 121"/>
                <a:gd name="T8" fmla="*/ 37 w 53"/>
                <a:gd name="T9" fmla="*/ 17 h 121"/>
                <a:gd name="T10" fmla="*/ 40 w 53"/>
                <a:gd name="T11" fmla="*/ 13 h 121"/>
                <a:gd name="T12" fmla="*/ 42 w 53"/>
                <a:gd name="T13" fmla="*/ 9 h 121"/>
                <a:gd name="T14" fmla="*/ 45 w 53"/>
                <a:gd name="T15" fmla="*/ 6 h 121"/>
                <a:gd name="T16" fmla="*/ 52 w 53"/>
                <a:gd name="T17" fmla="*/ 3 h 121"/>
                <a:gd name="T18" fmla="*/ 47 w 53"/>
                <a:gd name="T19" fmla="*/ 1 h 121"/>
                <a:gd name="T20" fmla="*/ 41 w 53"/>
                <a:gd name="T21" fmla="*/ 0 h 121"/>
                <a:gd name="T22" fmla="*/ 34 w 53"/>
                <a:gd name="T23" fmla="*/ 0 h 121"/>
                <a:gd name="T24" fmla="*/ 28 w 53"/>
                <a:gd name="T25" fmla="*/ 0 h 121"/>
                <a:gd name="T26" fmla="*/ 23 w 53"/>
                <a:gd name="T27" fmla="*/ 2 h 121"/>
                <a:gd name="T28" fmla="*/ 18 w 53"/>
                <a:gd name="T29" fmla="*/ 3 h 121"/>
                <a:gd name="T30" fmla="*/ 12 w 53"/>
                <a:gd name="T31" fmla="*/ 4 h 121"/>
                <a:gd name="T32" fmla="*/ 8 w 53"/>
                <a:gd name="T33" fmla="*/ 7 h 121"/>
                <a:gd name="T34" fmla="*/ 3 w 53"/>
                <a:gd name="T35" fmla="*/ 8 h 121"/>
                <a:gd name="T36" fmla="*/ 2 w 53"/>
                <a:gd name="T37" fmla="*/ 12 h 121"/>
                <a:gd name="T38" fmla="*/ 1 w 53"/>
                <a:gd name="T39" fmla="*/ 15 h 121"/>
                <a:gd name="T40" fmla="*/ 0 w 53"/>
                <a:gd name="T41" fmla="*/ 18 h 121"/>
                <a:gd name="T42" fmla="*/ 1 w 53"/>
                <a:gd name="T43" fmla="*/ 23 h 121"/>
                <a:gd name="T44" fmla="*/ 3 w 53"/>
                <a:gd name="T45" fmla="*/ 64 h 121"/>
                <a:gd name="T46" fmla="*/ 11 w 53"/>
                <a:gd name="T47" fmla="*/ 99 h 121"/>
                <a:gd name="T48" fmla="*/ 10 w 53"/>
                <a:gd name="T49" fmla="*/ 104 h 121"/>
                <a:gd name="T50" fmla="*/ 11 w 53"/>
                <a:gd name="T51" fmla="*/ 106 h 121"/>
                <a:gd name="T52" fmla="*/ 11 w 53"/>
                <a:gd name="T53" fmla="*/ 109 h 121"/>
                <a:gd name="T54" fmla="*/ 9 w 53"/>
                <a:gd name="T55" fmla="*/ 112 h 121"/>
                <a:gd name="T56" fmla="*/ 6 w 53"/>
                <a:gd name="T57" fmla="*/ 113 h 121"/>
                <a:gd name="T58" fmla="*/ 17 w 53"/>
                <a:gd name="T59" fmla="*/ 117 h 121"/>
                <a:gd name="T60" fmla="*/ 27 w 53"/>
                <a:gd name="T61" fmla="*/ 120 h 121"/>
                <a:gd name="T62" fmla="*/ 32 w 53"/>
                <a:gd name="T63" fmla="*/ 120 h 121"/>
                <a:gd name="T64" fmla="*/ 36 w 53"/>
                <a:gd name="T65" fmla="*/ 119 h 121"/>
                <a:gd name="T66" fmla="*/ 40 w 53"/>
                <a:gd name="T67" fmla="*/ 118 h 121"/>
                <a:gd name="T68" fmla="*/ 45 w 53"/>
                <a:gd name="T69" fmla="*/ 116 h 121"/>
                <a:gd name="T70" fmla="*/ 47 w 53"/>
                <a:gd name="T71" fmla="*/ 114 h 121"/>
                <a:gd name="T72" fmla="*/ 48 w 53"/>
                <a:gd name="T73" fmla="*/ 112 h 121"/>
                <a:gd name="T74" fmla="*/ 48 w 53"/>
                <a:gd name="T75" fmla="*/ 109 h 121"/>
                <a:gd name="T76" fmla="*/ 47 w 53"/>
                <a:gd name="T77" fmla="*/ 106 h 121"/>
                <a:gd name="T78" fmla="*/ 46 w 53"/>
                <a:gd name="T79" fmla="*/ 101 h 121"/>
                <a:gd name="T80" fmla="*/ 44 w 53"/>
                <a:gd name="T81" fmla="*/ 94 h 121"/>
                <a:gd name="T82" fmla="*/ 42 w 53"/>
                <a:gd name="T83" fmla="*/ 86 h 121"/>
                <a:gd name="T84" fmla="*/ 36 w 53"/>
                <a:gd name="T85" fmla="*/ 44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
                <a:gd name="T130" fmla="*/ 0 h 121"/>
                <a:gd name="T131" fmla="*/ 53 w 53"/>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 h="121">
                  <a:moveTo>
                    <a:pt x="36" y="44"/>
                  </a:moveTo>
                  <a:lnTo>
                    <a:pt x="35" y="38"/>
                  </a:lnTo>
                  <a:lnTo>
                    <a:pt x="36" y="30"/>
                  </a:lnTo>
                  <a:lnTo>
                    <a:pt x="36" y="22"/>
                  </a:lnTo>
                  <a:lnTo>
                    <a:pt x="37" y="17"/>
                  </a:lnTo>
                  <a:lnTo>
                    <a:pt x="40" y="13"/>
                  </a:lnTo>
                  <a:lnTo>
                    <a:pt x="42" y="9"/>
                  </a:lnTo>
                  <a:lnTo>
                    <a:pt x="45" y="6"/>
                  </a:lnTo>
                  <a:lnTo>
                    <a:pt x="52" y="3"/>
                  </a:lnTo>
                  <a:lnTo>
                    <a:pt x="47" y="1"/>
                  </a:lnTo>
                  <a:lnTo>
                    <a:pt x="41" y="0"/>
                  </a:lnTo>
                  <a:lnTo>
                    <a:pt x="34" y="0"/>
                  </a:lnTo>
                  <a:lnTo>
                    <a:pt x="28" y="0"/>
                  </a:lnTo>
                  <a:lnTo>
                    <a:pt x="23" y="2"/>
                  </a:lnTo>
                  <a:lnTo>
                    <a:pt x="18" y="3"/>
                  </a:lnTo>
                  <a:lnTo>
                    <a:pt x="12" y="4"/>
                  </a:lnTo>
                  <a:lnTo>
                    <a:pt x="8" y="7"/>
                  </a:lnTo>
                  <a:lnTo>
                    <a:pt x="3" y="8"/>
                  </a:lnTo>
                  <a:lnTo>
                    <a:pt x="2" y="12"/>
                  </a:lnTo>
                  <a:lnTo>
                    <a:pt x="1" y="15"/>
                  </a:lnTo>
                  <a:lnTo>
                    <a:pt x="0" y="18"/>
                  </a:lnTo>
                  <a:lnTo>
                    <a:pt x="1" y="23"/>
                  </a:lnTo>
                  <a:lnTo>
                    <a:pt x="3" y="64"/>
                  </a:lnTo>
                  <a:lnTo>
                    <a:pt x="11" y="99"/>
                  </a:lnTo>
                  <a:lnTo>
                    <a:pt x="10" y="104"/>
                  </a:lnTo>
                  <a:lnTo>
                    <a:pt x="11" y="106"/>
                  </a:lnTo>
                  <a:lnTo>
                    <a:pt x="11" y="109"/>
                  </a:lnTo>
                  <a:lnTo>
                    <a:pt x="9" y="112"/>
                  </a:lnTo>
                  <a:lnTo>
                    <a:pt x="6" y="113"/>
                  </a:lnTo>
                  <a:lnTo>
                    <a:pt x="17" y="117"/>
                  </a:lnTo>
                  <a:lnTo>
                    <a:pt x="27" y="120"/>
                  </a:lnTo>
                  <a:lnTo>
                    <a:pt x="32" y="120"/>
                  </a:lnTo>
                  <a:lnTo>
                    <a:pt x="36" y="119"/>
                  </a:lnTo>
                  <a:lnTo>
                    <a:pt x="40" y="118"/>
                  </a:lnTo>
                  <a:lnTo>
                    <a:pt x="45" y="116"/>
                  </a:lnTo>
                  <a:lnTo>
                    <a:pt x="47" y="114"/>
                  </a:lnTo>
                  <a:lnTo>
                    <a:pt x="48" y="112"/>
                  </a:lnTo>
                  <a:lnTo>
                    <a:pt x="48" y="109"/>
                  </a:lnTo>
                  <a:lnTo>
                    <a:pt x="47" y="106"/>
                  </a:lnTo>
                  <a:lnTo>
                    <a:pt x="46" y="101"/>
                  </a:lnTo>
                  <a:lnTo>
                    <a:pt x="44" y="94"/>
                  </a:lnTo>
                  <a:lnTo>
                    <a:pt x="42" y="86"/>
                  </a:lnTo>
                  <a:lnTo>
                    <a:pt x="36" y="44"/>
                  </a:lnTo>
                </a:path>
              </a:pathLst>
            </a:custGeom>
            <a:solidFill>
              <a:srgbClr val="800000"/>
            </a:solidFill>
            <a:ln w="12700" cap="rnd">
              <a:solidFill>
                <a:srgbClr val="800000"/>
              </a:solidFill>
              <a:round/>
              <a:headEnd/>
              <a:tailEnd/>
            </a:ln>
          </p:spPr>
          <p:txBody>
            <a:bodyPr/>
            <a:lstStyle/>
            <a:p>
              <a:endParaRPr lang="en-US"/>
            </a:p>
          </p:txBody>
        </p:sp>
        <p:sp>
          <p:nvSpPr>
            <p:cNvPr id="159" name="Freeform 41"/>
            <p:cNvSpPr>
              <a:spLocks/>
            </p:cNvSpPr>
            <p:nvPr/>
          </p:nvSpPr>
          <p:spPr bwMode="auto">
            <a:xfrm>
              <a:off x="5020" y="1075"/>
              <a:ext cx="49" cy="125"/>
            </a:xfrm>
            <a:custGeom>
              <a:avLst/>
              <a:gdLst>
                <a:gd name="T0" fmla="*/ 35 w 49"/>
                <a:gd name="T1" fmla="*/ 46 h 125"/>
                <a:gd name="T2" fmla="*/ 34 w 49"/>
                <a:gd name="T3" fmla="*/ 38 h 125"/>
                <a:gd name="T4" fmla="*/ 32 w 49"/>
                <a:gd name="T5" fmla="*/ 30 h 125"/>
                <a:gd name="T6" fmla="*/ 34 w 49"/>
                <a:gd name="T7" fmla="*/ 23 h 125"/>
                <a:gd name="T8" fmla="*/ 35 w 49"/>
                <a:gd name="T9" fmla="*/ 17 h 125"/>
                <a:gd name="T10" fmla="*/ 37 w 49"/>
                <a:gd name="T11" fmla="*/ 13 h 125"/>
                <a:gd name="T12" fmla="*/ 40 w 49"/>
                <a:gd name="T13" fmla="*/ 9 h 125"/>
                <a:gd name="T14" fmla="*/ 43 w 49"/>
                <a:gd name="T15" fmla="*/ 6 h 125"/>
                <a:gd name="T16" fmla="*/ 48 w 49"/>
                <a:gd name="T17" fmla="*/ 3 h 125"/>
                <a:gd name="T18" fmla="*/ 43 w 49"/>
                <a:gd name="T19" fmla="*/ 1 h 125"/>
                <a:gd name="T20" fmla="*/ 39 w 49"/>
                <a:gd name="T21" fmla="*/ 0 h 125"/>
                <a:gd name="T22" fmla="*/ 32 w 49"/>
                <a:gd name="T23" fmla="*/ 0 h 125"/>
                <a:gd name="T24" fmla="*/ 27 w 49"/>
                <a:gd name="T25" fmla="*/ 0 h 125"/>
                <a:gd name="T26" fmla="*/ 22 w 49"/>
                <a:gd name="T27" fmla="*/ 1 h 125"/>
                <a:gd name="T28" fmla="*/ 17 w 49"/>
                <a:gd name="T29" fmla="*/ 3 h 125"/>
                <a:gd name="T30" fmla="*/ 13 w 49"/>
                <a:gd name="T31" fmla="*/ 4 h 125"/>
                <a:gd name="T32" fmla="*/ 7 w 49"/>
                <a:gd name="T33" fmla="*/ 6 h 125"/>
                <a:gd name="T34" fmla="*/ 4 w 49"/>
                <a:gd name="T35" fmla="*/ 9 h 125"/>
                <a:gd name="T36" fmla="*/ 1 w 49"/>
                <a:gd name="T37" fmla="*/ 11 h 125"/>
                <a:gd name="T38" fmla="*/ 0 w 49"/>
                <a:gd name="T39" fmla="*/ 16 h 125"/>
                <a:gd name="T40" fmla="*/ 0 w 49"/>
                <a:gd name="T41" fmla="*/ 19 h 125"/>
                <a:gd name="T42" fmla="*/ 0 w 49"/>
                <a:gd name="T43" fmla="*/ 22 h 125"/>
                <a:gd name="T44" fmla="*/ 4 w 49"/>
                <a:gd name="T45" fmla="*/ 64 h 125"/>
                <a:gd name="T46" fmla="*/ 9 w 49"/>
                <a:gd name="T47" fmla="*/ 100 h 125"/>
                <a:gd name="T48" fmla="*/ 11 w 49"/>
                <a:gd name="T49" fmla="*/ 105 h 125"/>
                <a:gd name="T50" fmla="*/ 10 w 49"/>
                <a:gd name="T51" fmla="*/ 107 h 125"/>
                <a:gd name="T52" fmla="*/ 9 w 49"/>
                <a:gd name="T53" fmla="*/ 110 h 125"/>
                <a:gd name="T54" fmla="*/ 7 w 49"/>
                <a:gd name="T55" fmla="*/ 113 h 125"/>
                <a:gd name="T56" fmla="*/ 4 w 49"/>
                <a:gd name="T57" fmla="*/ 116 h 125"/>
                <a:gd name="T58" fmla="*/ 14 w 49"/>
                <a:gd name="T59" fmla="*/ 121 h 125"/>
                <a:gd name="T60" fmla="*/ 24 w 49"/>
                <a:gd name="T61" fmla="*/ 124 h 125"/>
                <a:gd name="T62" fmla="*/ 31 w 49"/>
                <a:gd name="T63" fmla="*/ 123 h 125"/>
                <a:gd name="T64" fmla="*/ 35 w 49"/>
                <a:gd name="T65" fmla="*/ 123 h 125"/>
                <a:gd name="T66" fmla="*/ 39 w 49"/>
                <a:gd name="T67" fmla="*/ 120 h 125"/>
                <a:gd name="T68" fmla="*/ 43 w 49"/>
                <a:gd name="T69" fmla="*/ 118 h 125"/>
                <a:gd name="T70" fmla="*/ 45 w 49"/>
                <a:gd name="T71" fmla="*/ 114 h 125"/>
                <a:gd name="T72" fmla="*/ 45 w 49"/>
                <a:gd name="T73" fmla="*/ 111 h 125"/>
                <a:gd name="T74" fmla="*/ 45 w 49"/>
                <a:gd name="T75" fmla="*/ 106 h 125"/>
                <a:gd name="T76" fmla="*/ 45 w 49"/>
                <a:gd name="T77" fmla="*/ 102 h 125"/>
                <a:gd name="T78" fmla="*/ 44 w 49"/>
                <a:gd name="T79" fmla="*/ 96 h 125"/>
                <a:gd name="T80" fmla="*/ 42 w 49"/>
                <a:gd name="T81" fmla="*/ 87 h 125"/>
                <a:gd name="T82" fmla="*/ 35 w 49"/>
                <a:gd name="T83" fmla="*/ 46 h 1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125"/>
                <a:gd name="T128" fmla="*/ 49 w 49"/>
                <a:gd name="T129" fmla="*/ 125 h 1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125">
                  <a:moveTo>
                    <a:pt x="35" y="46"/>
                  </a:moveTo>
                  <a:lnTo>
                    <a:pt x="34" y="38"/>
                  </a:lnTo>
                  <a:lnTo>
                    <a:pt x="32" y="30"/>
                  </a:lnTo>
                  <a:lnTo>
                    <a:pt x="34" y="23"/>
                  </a:lnTo>
                  <a:lnTo>
                    <a:pt x="35" y="17"/>
                  </a:lnTo>
                  <a:lnTo>
                    <a:pt x="37" y="13"/>
                  </a:lnTo>
                  <a:lnTo>
                    <a:pt x="40" y="9"/>
                  </a:lnTo>
                  <a:lnTo>
                    <a:pt x="43" y="6"/>
                  </a:lnTo>
                  <a:lnTo>
                    <a:pt x="48" y="3"/>
                  </a:lnTo>
                  <a:lnTo>
                    <a:pt x="43" y="1"/>
                  </a:lnTo>
                  <a:lnTo>
                    <a:pt x="39" y="0"/>
                  </a:lnTo>
                  <a:lnTo>
                    <a:pt x="32" y="0"/>
                  </a:lnTo>
                  <a:lnTo>
                    <a:pt x="27" y="0"/>
                  </a:lnTo>
                  <a:lnTo>
                    <a:pt x="22" y="1"/>
                  </a:lnTo>
                  <a:lnTo>
                    <a:pt x="17" y="3"/>
                  </a:lnTo>
                  <a:lnTo>
                    <a:pt x="13" y="4"/>
                  </a:lnTo>
                  <a:lnTo>
                    <a:pt x="7" y="6"/>
                  </a:lnTo>
                  <a:lnTo>
                    <a:pt x="4" y="9"/>
                  </a:lnTo>
                  <a:lnTo>
                    <a:pt x="1" y="11"/>
                  </a:lnTo>
                  <a:lnTo>
                    <a:pt x="0" y="16"/>
                  </a:lnTo>
                  <a:lnTo>
                    <a:pt x="0" y="19"/>
                  </a:lnTo>
                  <a:lnTo>
                    <a:pt x="0" y="22"/>
                  </a:lnTo>
                  <a:lnTo>
                    <a:pt x="4" y="64"/>
                  </a:lnTo>
                  <a:lnTo>
                    <a:pt x="9" y="100"/>
                  </a:lnTo>
                  <a:lnTo>
                    <a:pt x="11" y="105"/>
                  </a:lnTo>
                  <a:lnTo>
                    <a:pt x="10" y="107"/>
                  </a:lnTo>
                  <a:lnTo>
                    <a:pt x="9" y="110"/>
                  </a:lnTo>
                  <a:lnTo>
                    <a:pt x="7" y="113"/>
                  </a:lnTo>
                  <a:lnTo>
                    <a:pt x="4" y="116"/>
                  </a:lnTo>
                  <a:lnTo>
                    <a:pt x="14" y="121"/>
                  </a:lnTo>
                  <a:lnTo>
                    <a:pt x="24" y="124"/>
                  </a:lnTo>
                  <a:lnTo>
                    <a:pt x="31" y="123"/>
                  </a:lnTo>
                  <a:lnTo>
                    <a:pt x="35" y="123"/>
                  </a:lnTo>
                  <a:lnTo>
                    <a:pt x="39" y="120"/>
                  </a:lnTo>
                  <a:lnTo>
                    <a:pt x="43" y="118"/>
                  </a:lnTo>
                  <a:lnTo>
                    <a:pt x="45" y="114"/>
                  </a:lnTo>
                  <a:lnTo>
                    <a:pt x="45" y="111"/>
                  </a:lnTo>
                  <a:lnTo>
                    <a:pt x="45" y="106"/>
                  </a:lnTo>
                  <a:lnTo>
                    <a:pt x="45" y="102"/>
                  </a:lnTo>
                  <a:lnTo>
                    <a:pt x="44" y="96"/>
                  </a:lnTo>
                  <a:lnTo>
                    <a:pt x="42" y="87"/>
                  </a:lnTo>
                  <a:lnTo>
                    <a:pt x="35" y="46"/>
                  </a:lnTo>
                </a:path>
              </a:pathLst>
            </a:custGeom>
            <a:solidFill>
              <a:srgbClr val="800000"/>
            </a:solidFill>
            <a:ln w="12700" cap="rnd">
              <a:solidFill>
                <a:srgbClr val="800000"/>
              </a:solidFill>
              <a:round/>
              <a:headEnd/>
              <a:tailEnd/>
            </a:ln>
          </p:spPr>
          <p:txBody>
            <a:bodyPr/>
            <a:lstStyle/>
            <a:p>
              <a:endParaRPr lang="en-US"/>
            </a:p>
          </p:txBody>
        </p:sp>
        <p:sp>
          <p:nvSpPr>
            <p:cNvPr id="160" name="Freeform 42"/>
            <p:cNvSpPr>
              <a:spLocks/>
            </p:cNvSpPr>
            <p:nvPr/>
          </p:nvSpPr>
          <p:spPr bwMode="auto">
            <a:xfrm>
              <a:off x="4869" y="1152"/>
              <a:ext cx="51" cy="119"/>
            </a:xfrm>
            <a:custGeom>
              <a:avLst/>
              <a:gdLst>
                <a:gd name="T0" fmla="*/ 35 w 51"/>
                <a:gd name="T1" fmla="*/ 43 h 119"/>
                <a:gd name="T2" fmla="*/ 34 w 51"/>
                <a:gd name="T3" fmla="*/ 37 h 119"/>
                <a:gd name="T4" fmla="*/ 35 w 51"/>
                <a:gd name="T5" fmla="*/ 29 h 119"/>
                <a:gd name="T6" fmla="*/ 35 w 51"/>
                <a:gd name="T7" fmla="*/ 22 h 119"/>
                <a:gd name="T8" fmla="*/ 36 w 51"/>
                <a:gd name="T9" fmla="*/ 17 h 119"/>
                <a:gd name="T10" fmla="*/ 38 w 51"/>
                <a:gd name="T11" fmla="*/ 12 h 119"/>
                <a:gd name="T12" fmla="*/ 40 w 51"/>
                <a:gd name="T13" fmla="*/ 9 h 119"/>
                <a:gd name="T14" fmla="*/ 43 w 51"/>
                <a:gd name="T15" fmla="*/ 6 h 119"/>
                <a:gd name="T16" fmla="*/ 50 w 51"/>
                <a:gd name="T17" fmla="*/ 3 h 119"/>
                <a:gd name="T18" fmla="*/ 45 w 51"/>
                <a:gd name="T19" fmla="*/ 1 h 119"/>
                <a:gd name="T20" fmla="*/ 40 w 51"/>
                <a:gd name="T21" fmla="*/ 0 h 119"/>
                <a:gd name="T22" fmla="*/ 33 w 51"/>
                <a:gd name="T23" fmla="*/ 0 h 119"/>
                <a:gd name="T24" fmla="*/ 27 w 51"/>
                <a:gd name="T25" fmla="*/ 0 h 119"/>
                <a:gd name="T26" fmla="*/ 22 w 51"/>
                <a:gd name="T27" fmla="*/ 2 h 119"/>
                <a:gd name="T28" fmla="*/ 17 w 51"/>
                <a:gd name="T29" fmla="*/ 3 h 119"/>
                <a:gd name="T30" fmla="*/ 12 w 51"/>
                <a:gd name="T31" fmla="*/ 4 h 119"/>
                <a:gd name="T32" fmla="*/ 7 w 51"/>
                <a:gd name="T33" fmla="*/ 6 h 119"/>
                <a:gd name="T34" fmla="*/ 3 w 51"/>
                <a:gd name="T35" fmla="*/ 8 h 119"/>
                <a:gd name="T36" fmla="*/ 2 w 51"/>
                <a:gd name="T37" fmla="*/ 12 h 119"/>
                <a:gd name="T38" fmla="*/ 1 w 51"/>
                <a:gd name="T39" fmla="*/ 15 h 119"/>
                <a:gd name="T40" fmla="*/ 0 w 51"/>
                <a:gd name="T41" fmla="*/ 18 h 119"/>
                <a:gd name="T42" fmla="*/ 1 w 51"/>
                <a:gd name="T43" fmla="*/ 22 h 119"/>
                <a:gd name="T44" fmla="*/ 3 w 51"/>
                <a:gd name="T45" fmla="*/ 62 h 119"/>
                <a:gd name="T46" fmla="*/ 10 w 51"/>
                <a:gd name="T47" fmla="*/ 98 h 119"/>
                <a:gd name="T48" fmla="*/ 10 w 51"/>
                <a:gd name="T49" fmla="*/ 103 h 119"/>
                <a:gd name="T50" fmla="*/ 11 w 51"/>
                <a:gd name="T51" fmla="*/ 105 h 119"/>
                <a:gd name="T52" fmla="*/ 11 w 51"/>
                <a:gd name="T53" fmla="*/ 107 h 119"/>
                <a:gd name="T54" fmla="*/ 9 w 51"/>
                <a:gd name="T55" fmla="*/ 110 h 119"/>
                <a:gd name="T56" fmla="*/ 6 w 51"/>
                <a:gd name="T57" fmla="*/ 111 h 119"/>
                <a:gd name="T58" fmla="*/ 17 w 51"/>
                <a:gd name="T59" fmla="*/ 115 h 119"/>
                <a:gd name="T60" fmla="*/ 26 w 51"/>
                <a:gd name="T61" fmla="*/ 118 h 119"/>
                <a:gd name="T62" fmla="*/ 31 w 51"/>
                <a:gd name="T63" fmla="*/ 118 h 119"/>
                <a:gd name="T64" fmla="*/ 35 w 51"/>
                <a:gd name="T65" fmla="*/ 117 h 119"/>
                <a:gd name="T66" fmla="*/ 39 w 51"/>
                <a:gd name="T67" fmla="*/ 116 h 119"/>
                <a:gd name="T68" fmla="*/ 43 w 51"/>
                <a:gd name="T69" fmla="*/ 114 h 119"/>
                <a:gd name="T70" fmla="*/ 45 w 51"/>
                <a:gd name="T71" fmla="*/ 112 h 119"/>
                <a:gd name="T72" fmla="*/ 46 w 51"/>
                <a:gd name="T73" fmla="*/ 110 h 119"/>
                <a:gd name="T74" fmla="*/ 46 w 51"/>
                <a:gd name="T75" fmla="*/ 107 h 119"/>
                <a:gd name="T76" fmla="*/ 45 w 51"/>
                <a:gd name="T77" fmla="*/ 104 h 119"/>
                <a:gd name="T78" fmla="*/ 44 w 51"/>
                <a:gd name="T79" fmla="*/ 99 h 119"/>
                <a:gd name="T80" fmla="*/ 42 w 51"/>
                <a:gd name="T81" fmla="*/ 92 h 119"/>
                <a:gd name="T82" fmla="*/ 41 w 51"/>
                <a:gd name="T83" fmla="*/ 85 h 119"/>
                <a:gd name="T84" fmla="*/ 35 w 51"/>
                <a:gd name="T85" fmla="*/ 43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19"/>
                <a:gd name="T131" fmla="*/ 51 w 51"/>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19">
                  <a:moveTo>
                    <a:pt x="35" y="43"/>
                  </a:moveTo>
                  <a:lnTo>
                    <a:pt x="34" y="37"/>
                  </a:lnTo>
                  <a:lnTo>
                    <a:pt x="35" y="29"/>
                  </a:lnTo>
                  <a:lnTo>
                    <a:pt x="35" y="22"/>
                  </a:lnTo>
                  <a:lnTo>
                    <a:pt x="36" y="17"/>
                  </a:lnTo>
                  <a:lnTo>
                    <a:pt x="38" y="12"/>
                  </a:lnTo>
                  <a:lnTo>
                    <a:pt x="40" y="9"/>
                  </a:lnTo>
                  <a:lnTo>
                    <a:pt x="43" y="6"/>
                  </a:lnTo>
                  <a:lnTo>
                    <a:pt x="50" y="3"/>
                  </a:lnTo>
                  <a:lnTo>
                    <a:pt x="45" y="1"/>
                  </a:lnTo>
                  <a:lnTo>
                    <a:pt x="40" y="0"/>
                  </a:lnTo>
                  <a:lnTo>
                    <a:pt x="33" y="0"/>
                  </a:lnTo>
                  <a:lnTo>
                    <a:pt x="27" y="0"/>
                  </a:lnTo>
                  <a:lnTo>
                    <a:pt x="22" y="2"/>
                  </a:lnTo>
                  <a:lnTo>
                    <a:pt x="17" y="3"/>
                  </a:lnTo>
                  <a:lnTo>
                    <a:pt x="12" y="4"/>
                  </a:lnTo>
                  <a:lnTo>
                    <a:pt x="7" y="6"/>
                  </a:lnTo>
                  <a:lnTo>
                    <a:pt x="3" y="8"/>
                  </a:lnTo>
                  <a:lnTo>
                    <a:pt x="2" y="12"/>
                  </a:lnTo>
                  <a:lnTo>
                    <a:pt x="1" y="15"/>
                  </a:lnTo>
                  <a:lnTo>
                    <a:pt x="0" y="18"/>
                  </a:lnTo>
                  <a:lnTo>
                    <a:pt x="1" y="22"/>
                  </a:lnTo>
                  <a:lnTo>
                    <a:pt x="3" y="62"/>
                  </a:lnTo>
                  <a:lnTo>
                    <a:pt x="10" y="98"/>
                  </a:lnTo>
                  <a:lnTo>
                    <a:pt x="10" y="103"/>
                  </a:lnTo>
                  <a:lnTo>
                    <a:pt x="11" y="105"/>
                  </a:lnTo>
                  <a:lnTo>
                    <a:pt x="11" y="107"/>
                  </a:lnTo>
                  <a:lnTo>
                    <a:pt x="9" y="110"/>
                  </a:lnTo>
                  <a:lnTo>
                    <a:pt x="6" y="111"/>
                  </a:lnTo>
                  <a:lnTo>
                    <a:pt x="17" y="115"/>
                  </a:lnTo>
                  <a:lnTo>
                    <a:pt x="26" y="118"/>
                  </a:lnTo>
                  <a:lnTo>
                    <a:pt x="31" y="118"/>
                  </a:lnTo>
                  <a:lnTo>
                    <a:pt x="35" y="117"/>
                  </a:lnTo>
                  <a:lnTo>
                    <a:pt x="39" y="116"/>
                  </a:lnTo>
                  <a:lnTo>
                    <a:pt x="43" y="114"/>
                  </a:lnTo>
                  <a:lnTo>
                    <a:pt x="45" y="112"/>
                  </a:lnTo>
                  <a:lnTo>
                    <a:pt x="46" y="110"/>
                  </a:lnTo>
                  <a:lnTo>
                    <a:pt x="46" y="107"/>
                  </a:lnTo>
                  <a:lnTo>
                    <a:pt x="45" y="104"/>
                  </a:lnTo>
                  <a:lnTo>
                    <a:pt x="44" y="99"/>
                  </a:lnTo>
                  <a:lnTo>
                    <a:pt x="42" y="92"/>
                  </a:lnTo>
                  <a:lnTo>
                    <a:pt x="41" y="85"/>
                  </a:lnTo>
                  <a:lnTo>
                    <a:pt x="35" y="43"/>
                  </a:lnTo>
                </a:path>
              </a:pathLst>
            </a:custGeom>
            <a:solidFill>
              <a:srgbClr val="800000"/>
            </a:solidFill>
            <a:ln w="12700" cap="rnd">
              <a:solidFill>
                <a:srgbClr val="800000"/>
              </a:solidFill>
              <a:round/>
              <a:headEnd/>
              <a:tailEnd/>
            </a:ln>
          </p:spPr>
          <p:txBody>
            <a:bodyPr/>
            <a:lstStyle/>
            <a:p>
              <a:endParaRPr lang="en-US"/>
            </a:p>
          </p:txBody>
        </p:sp>
        <p:sp>
          <p:nvSpPr>
            <p:cNvPr id="161" name="Line 43"/>
            <p:cNvSpPr>
              <a:spLocks noChangeShapeType="1"/>
            </p:cNvSpPr>
            <p:nvPr/>
          </p:nvSpPr>
          <p:spPr bwMode="auto">
            <a:xfrm flipH="1">
              <a:off x="1430" y="1094"/>
              <a:ext cx="3746" cy="1823"/>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Freeform 44"/>
            <p:cNvSpPr>
              <a:spLocks/>
            </p:cNvSpPr>
            <p:nvPr/>
          </p:nvSpPr>
          <p:spPr bwMode="auto">
            <a:xfrm>
              <a:off x="1587" y="2753"/>
              <a:ext cx="195" cy="84"/>
            </a:xfrm>
            <a:custGeom>
              <a:avLst/>
              <a:gdLst>
                <a:gd name="T0" fmla="*/ 194 w 195"/>
                <a:gd name="T1" fmla="*/ 58 h 84"/>
                <a:gd name="T2" fmla="*/ 191 w 195"/>
                <a:gd name="T3" fmla="*/ 63 h 84"/>
                <a:gd name="T4" fmla="*/ 186 w 195"/>
                <a:gd name="T5" fmla="*/ 69 h 84"/>
                <a:gd name="T6" fmla="*/ 178 w 195"/>
                <a:gd name="T7" fmla="*/ 75 h 84"/>
                <a:gd name="T8" fmla="*/ 165 w 195"/>
                <a:gd name="T9" fmla="*/ 79 h 84"/>
                <a:gd name="T10" fmla="*/ 156 w 195"/>
                <a:gd name="T11" fmla="*/ 82 h 84"/>
                <a:gd name="T12" fmla="*/ 147 w 195"/>
                <a:gd name="T13" fmla="*/ 83 h 84"/>
                <a:gd name="T14" fmla="*/ 140 w 195"/>
                <a:gd name="T15" fmla="*/ 81 h 84"/>
                <a:gd name="T16" fmla="*/ 132 w 195"/>
                <a:gd name="T17" fmla="*/ 78 h 84"/>
                <a:gd name="T18" fmla="*/ 122 w 195"/>
                <a:gd name="T19" fmla="*/ 71 h 84"/>
                <a:gd name="T20" fmla="*/ 66 w 195"/>
                <a:gd name="T21" fmla="*/ 32 h 84"/>
                <a:gd name="T22" fmla="*/ 55 w 195"/>
                <a:gd name="T23" fmla="*/ 27 h 84"/>
                <a:gd name="T24" fmla="*/ 46 w 195"/>
                <a:gd name="T25" fmla="*/ 22 h 84"/>
                <a:gd name="T26" fmla="*/ 36 w 195"/>
                <a:gd name="T27" fmla="*/ 19 h 84"/>
                <a:gd name="T28" fmla="*/ 29 w 195"/>
                <a:gd name="T29" fmla="*/ 19 h 84"/>
                <a:gd name="T30" fmla="*/ 20 w 195"/>
                <a:gd name="T31" fmla="*/ 20 h 84"/>
                <a:gd name="T32" fmla="*/ 11 w 195"/>
                <a:gd name="T33" fmla="*/ 23 h 84"/>
                <a:gd name="T34" fmla="*/ 5 w 195"/>
                <a:gd name="T35" fmla="*/ 25 h 84"/>
                <a:gd name="T36" fmla="*/ 0 w 195"/>
                <a:gd name="T37" fmla="*/ 28 h 84"/>
                <a:gd name="T38" fmla="*/ 2 w 195"/>
                <a:gd name="T39" fmla="*/ 24 h 84"/>
                <a:gd name="T40" fmla="*/ 4 w 195"/>
                <a:gd name="T41" fmla="*/ 20 h 84"/>
                <a:gd name="T42" fmla="*/ 9 w 195"/>
                <a:gd name="T43" fmla="*/ 17 h 84"/>
                <a:gd name="T44" fmla="*/ 19 w 195"/>
                <a:gd name="T45" fmla="*/ 12 h 84"/>
                <a:gd name="T46" fmla="*/ 34 w 195"/>
                <a:gd name="T47" fmla="*/ 6 h 84"/>
                <a:gd name="T48" fmla="*/ 46 w 195"/>
                <a:gd name="T49" fmla="*/ 1 h 84"/>
                <a:gd name="T50" fmla="*/ 55 w 195"/>
                <a:gd name="T51" fmla="*/ 0 h 84"/>
                <a:gd name="T52" fmla="*/ 63 w 195"/>
                <a:gd name="T53" fmla="*/ 0 h 84"/>
                <a:gd name="T54" fmla="*/ 72 w 195"/>
                <a:gd name="T55" fmla="*/ 3 h 84"/>
                <a:gd name="T56" fmla="*/ 81 w 195"/>
                <a:gd name="T57" fmla="*/ 8 h 84"/>
                <a:gd name="T58" fmla="*/ 115 w 195"/>
                <a:gd name="T59" fmla="*/ 31 h 84"/>
                <a:gd name="T60" fmla="*/ 145 w 195"/>
                <a:gd name="T61" fmla="*/ 52 h 84"/>
                <a:gd name="T62" fmla="*/ 155 w 195"/>
                <a:gd name="T63" fmla="*/ 57 h 84"/>
                <a:gd name="T64" fmla="*/ 164 w 195"/>
                <a:gd name="T65" fmla="*/ 61 h 84"/>
                <a:gd name="T66" fmla="*/ 173 w 195"/>
                <a:gd name="T67" fmla="*/ 62 h 84"/>
                <a:gd name="T68" fmla="*/ 181 w 195"/>
                <a:gd name="T69" fmla="*/ 62 h 84"/>
                <a:gd name="T70" fmla="*/ 188 w 195"/>
                <a:gd name="T71" fmla="*/ 59 h 84"/>
                <a:gd name="T72" fmla="*/ 192 w 195"/>
                <a:gd name="T73" fmla="*/ 54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4"/>
                <a:gd name="T113" fmla="*/ 195 w 195"/>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4">
                  <a:moveTo>
                    <a:pt x="192" y="54"/>
                  </a:moveTo>
                  <a:lnTo>
                    <a:pt x="194" y="58"/>
                  </a:lnTo>
                  <a:lnTo>
                    <a:pt x="192" y="61"/>
                  </a:lnTo>
                  <a:lnTo>
                    <a:pt x="191" y="63"/>
                  </a:lnTo>
                  <a:lnTo>
                    <a:pt x="189" y="65"/>
                  </a:lnTo>
                  <a:lnTo>
                    <a:pt x="186" y="69"/>
                  </a:lnTo>
                  <a:lnTo>
                    <a:pt x="180" y="72"/>
                  </a:lnTo>
                  <a:lnTo>
                    <a:pt x="178" y="75"/>
                  </a:lnTo>
                  <a:lnTo>
                    <a:pt x="171" y="76"/>
                  </a:lnTo>
                  <a:lnTo>
                    <a:pt x="165" y="79"/>
                  </a:lnTo>
                  <a:lnTo>
                    <a:pt x="161" y="80"/>
                  </a:lnTo>
                  <a:lnTo>
                    <a:pt x="156" y="82"/>
                  </a:lnTo>
                  <a:lnTo>
                    <a:pt x="152" y="82"/>
                  </a:lnTo>
                  <a:lnTo>
                    <a:pt x="147" y="83"/>
                  </a:lnTo>
                  <a:lnTo>
                    <a:pt x="144" y="81"/>
                  </a:lnTo>
                  <a:lnTo>
                    <a:pt x="140" y="81"/>
                  </a:lnTo>
                  <a:lnTo>
                    <a:pt x="135" y="80"/>
                  </a:lnTo>
                  <a:lnTo>
                    <a:pt x="132" y="78"/>
                  </a:lnTo>
                  <a:lnTo>
                    <a:pt x="127" y="75"/>
                  </a:lnTo>
                  <a:lnTo>
                    <a:pt x="122" y="71"/>
                  </a:lnTo>
                  <a:lnTo>
                    <a:pt x="93" y="52"/>
                  </a:lnTo>
                  <a:lnTo>
                    <a:pt x="66" y="32"/>
                  </a:lnTo>
                  <a:lnTo>
                    <a:pt x="60" y="29"/>
                  </a:lnTo>
                  <a:lnTo>
                    <a:pt x="55" y="27"/>
                  </a:lnTo>
                  <a:lnTo>
                    <a:pt x="51" y="25"/>
                  </a:lnTo>
                  <a:lnTo>
                    <a:pt x="46" y="22"/>
                  </a:lnTo>
                  <a:lnTo>
                    <a:pt x="41" y="20"/>
                  </a:lnTo>
                  <a:lnTo>
                    <a:pt x="36" y="19"/>
                  </a:lnTo>
                  <a:lnTo>
                    <a:pt x="32" y="19"/>
                  </a:lnTo>
                  <a:lnTo>
                    <a:pt x="29" y="19"/>
                  </a:lnTo>
                  <a:lnTo>
                    <a:pt x="25" y="19"/>
                  </a:lnTo>
                  <a:lnTo>
                    <a:pt x="20" y="20"/>
                  </a:lnTo>
                  <a:lnTo>
                    <a:pt x="16" y="21"/>
                  </a:lnTo>
                  <a:lnTo>
                    <a:pt x="11" y="23"/>
                  </a:lnTo>
                  <a:lnTo>
                    <a:pt x="8" y="24"/>
                  </a:lnTo>
                  <a:lnTo>
                    <a:pt x="5" y="25"/>
                  </a:lnTo>
                  <a:lnTo>
                    <a:pt x="2" y="27"/>
                  </a:lnTo>
                  <a:lnTo>
                    <a:pt x="0" y="28"/>
                  </a:lnTo>
                  <a:lnTo>
                    <a:pt x="1" y="26"/>
                  </a:lnTo>
                  <a:lnTo>
                    <a:pt x="2" y="24"/>
                  </a:lnTo>
                  <a:lnTo>
                    <a:pt x="2" y="23"/>
                  </a:lnTo>
                  <a:lnTo>
                    <a:pt x="4" y="20"/>
                  </a:lnTo>
                  <a:lnTo>
                    <a:pt x="7" y="19"/>
                  </a:lnTo>
                  <a:lnTo>
                    <a:pt x="9" y="17"/>
                  </a:lnTo>
                  <a:lnTo>
                    <a:pt x="13" y="15"/>
                  </a:lnTo>
                  <a:lnTo>
                    <a:pt x="19" y="12"/>
                  </a:lnTo>
                  <a:lnTo>
                    <a:pt x="28" y="8"/>
                  </a:lnTo>
                  <a:lnTo>
                    <a:pt x="34" y="6"/>
                  </a:lnTo>
                  <a:lnTo>
                    <a:pt x="41" y="3"/>
                  </a:lnTo>
                  <a:lnTo>
                    <a:pt x="46" y="1"/>
                  </a:lnTo>
                  <a:lnTo>
                    <a:pt x="51" y="0"/>
                  </a:lnTo>
                  <a:lnTo>
                    <a:pt x="55" y="0"/>
                  </a:lnTo>
                  <a:lnTo>
                    <a:pt x="59" y="0"/>
                  </a:lnTo>
                  <a:lnTo>
                    <a:pt x="63" y="0"/>
                  </a:lnTo>
                  <a:lnTo>
                    <a:pt x="67" y="1"/>
                  </a:lnTo>
                  <a:lnTo>
                    <a:pt x="72" y="3"/>
                  </a:lnTo>
                  <a:lnTo>
                    <a:pt x="76" y="6"/>
                  </a:lnTo>
                  <a:lnTo>
                    <a:pt x="81" y="8"/>
                  </a:lnTo>
                  <a:lnTo>
                    <a:pt x="86" y="12"/>
                  </a:lnTo>
                  <a:lnTo>
                    <a:pt x="115" y="31"/>
                  </a:lnTo>
                  <a:lnTo>
                    <a:pt x="138" y="48"/>
                  </a:lnTo>
                  <a:lnTo>
                    <a:pt x="145" y="52"/>
                  </a:lnTo>
                  <a:lnTo>
                    <a:pt x="150" y="55"/>
                  </a:lnTo>
                  <a:lnTo>
                    <a:pt x="155" y="57"/>
                  </a:lnTo>
                  <a:lnTo>
                    <a:pt x="159" y="59"/>
                  </a:lnTo>
                  <a:lnTo>
                    <a:pt x="164" y="61"/>
                  </a:lnTo>
                  <a:lnTo>
                    <a:pt x="168" y="61"/>
                  </a:lnTo>
                  <a:lnTo>
                    <a:pt x="173" y="62"/>
                  </a:lnTo>
                  <a:lnTo>
                    <a:pt x="177" y="62"/>
                  </a:lnTo>
                  <a:lnTo>
                    <a:pt x="181" y="62"/>
                  </a:lnTo>
                  <a:lnTo>
                    <a:pt x="185" y="60"/>
                  </a:lnTo>
                  <a:lnTo>
                    <a:pt x="188" y="59"/>
                  </a:lnTo>
                  <a:lnTo>
                    <a:pt x="191" y="57"/>
                  </a:lnTo>
                  <a:lnTo>
                    <a:pt x="192" y="54"/>
                  </a:lnTo>
                </a:path>
              </a:pathLst>
            </a:custGeom>
            <a:solidFill>
              <a:srgbClr val="FF0000"/>
            </a:solidFill>
            <a:ln w="12700" cap="rnd">
              <a:solidFill>
                <a:srgbClr val="FF0000"/>
              </a:solidFill>
              <a:round/>
              <a:headEnd/>
              <a:tailEnd/>
            </a:ln>
          </p:spPr>
          <p:txBody>
            <a:bodyPr/>
            <a:lstStyle/>
            <a:p>
              <a:endParaRPr lang="en-US"/>
            </a:p>
          </p:txBody>
        </p:sp>
        <p:sp>
          <p:nvSpPr>
            <p:cNvPr id="163" name="Freeform 45"/>
            <p:cNvSpPr>
              <a:spLocks/>
            </p:cNvSpPr>
            <p:nvPr/>
          </p:nvSpPr>
          <p:spPr bwMode="auto">
            <a:xfrm>
              <a:off x="1436" y="2826"/>
              <a:ext cx="195" cy="87"/>
            </a:xfrm>
            <a:custGeom>
              <a:avLst/>
              <a:gdLst>
                <a:gd name="T0" fmla="*/ 192 w 195"/>
                <a:gd name="T1" fmla="*/ 60 h 87"/>
                <a:gd name="T2" fmla="*/ 188 w 195"/>
                <a:gd name="T3" fmla="*/ 66 h 87"/>
                <a:gd name="T4" fmla="*/ 182 w 195"/>
                <a:gd name="T5" fmla="*/ 72 h 87"/>
                <a:gd name="T6" fmla="*/ 175 w 195"/>
                <a:gd name="T7" fmla="*/ 77 h 87"/>
                <a:gd name="T8" fmla="*/ 164 w 195"/>
                <a:gd name="T9" fmla="*/ 83 h 87"/>
                <a:gd name="T10" fmla="*/ 155 w 195"/>
                <a:gd name="T11" fmla="*/ 85 h 87"/>
                <a:gd name="T12" fmla="*/ 147 w 195"/>
                <a:gd name="T13" fmla="*/ 86 h 87"/>
                <a:gd name="T14" fmla="*/ 139 w 195"/>
                <a:gd name="T15" fmla="*/ 84 h 87"/>
                <a:gd name="T16" fmla="*/ 131 w 195"/>
                <a:gd name="T17" fmla="*/ 81 h 87"/>
                <a:gd name="T18" fmla="*/ 120 w 195"/>
                <a:gd name="T19" fmla="*/ 74 h 87"/>
                <a:gd name="T20" fmla="*/ 66 w 195"/>
                <a:gd name="T21" fmla="*/ 35 h 87"/>
                <a:gd name="T22" fmla="*/ 55 w 195"/>
                <a:gd name="T23" fmla="*/ 28 h 87"/>
                <a:gd name="T24" fmla="*/ 46 w 195"/>
                <a:gd name="T25" fmla="*/ 24 h 87"/>
                <a:gd name="T26" fmla="*/ 37 w 195"/>
                <a:gd name="T27" fmla="*/ 21 h 87"/>
                <a:gd name="T28" fmla="*/ 29 w 195"/>
                <a:gd name="T29" fmla="*/ 21 h 87"/>
                <a:gd name="T30" fmla="*/ 21 w 195"/>
                <a:gd name="T31" fmla="*/ 21 h 87"/>
                <a:gd name="T32" fmla="*/ 12 w 195"/>
                <a:gd name="T33" fmla="*/ 24 h 87"/>
                <a:gd name="T34" fmla="*/ 5 w 195"/>
                <a:gd name="T35" fmla="*/ 27 h 87"/>
                <a:gd name="T36" fmla="*/ 0 w 195"/>
                <a:gd name="T37" fmla="*/ 30 h 87"/>
                <a:gd name="T38" fmla="*/ 1 w 195"/>
                <a:gd name="T39" fmla="*/ 26 h 87"/>
                <a:gd name="T40" fmla="*/ 5 w 195"/>
                <a:gd name="T41" fmla="*/ 22 h 87"/>
                <a:gd name="T42" fmla="*/ 9 w 195"/>
                <a:gd name="T43" fmla="*/ 18 h 87"/>
                <a:gd name="T44" fmla="*/ 21 w 195"/>
                <a:gd name="T45" fmla="*/ 13 h 87"/>
                <a:gd name="T46" fmla="*/ 35 w 195"/>
                <a:gd name="T47" fmla="*/ 6 h 87"/>
                <a:gd name="T48" fmla="*/ 47 w 195"/>
                <a:gd name="T49" fmla="*/ 1 h 87"/>
                <a:gd name="T50" fmla="*/ 55 w 195"/>
                <a:gd name="T51" fmla="*/ 0 h 87"/>
                <a:gd name="T52" fmla="*/ 63 w 195"/>
                <a:gd name="T53" fmla="*/ 1 h 87"/>
                <a:gd name="T54" fmla="*/ 71 w 195"/>
                <a:gd name="T55" fmla="*/ 3 h 87"/>
                <a:gd name="T56" fmla="*/ 80 w 195"/>
                <a:gd name="T57" fmla="*/ 9 h 87"/>
                <a:gd name="T58" fmla="*/ 114 w 195"/>
                <a:gd name="T59" fmla="*/ 32 h 87"/>
                <a:gd name="T60" fmla="*/ 144 w 195"/>
                <a:gd name="T61" fmla="*/ 55 h 87"/>
                <a:gd name="T62" fmla="*/ 154 w 195"/>
                <a:gd name="T63" fmla="*/ 60 h 87"/>
                <a:gd name="T64" fmla="*/ 162 w 195"/>
                <a:gd name="T65" fmla="*/ 63 h 87"/>
                <a:gd name="T66" fmla="*/ 171 w 195"/>
                <a:gd name="T67" fmla="*/ 64 h 87"/>
                <a:gd name="T68" fmla="*/ 179 w 195"/>
                <a:gd name="T69" fmla="*/ 64 h 87"/>
                <a:gd name="T70" fmla="*/ 187 w 195"/>
                <a:gd name="T71" fmla="*/ 61 h 87"/>
                <a:gd name="T72" fmla="*/ 194 w 195"/>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7"/>
                <a:gd name="T113" fmla="*/ 195 w 195"/>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7">
                  <a:moveTo>
                    <a:pt x="194" y="57"/>
                  </a:moveTo>
                  <a:lnTo>
                    <a:pt x="192" y="60"/>
                  </a:lnTo>
                  <a:lnTo>
                    <a:pt x="190" y="63"/>
                  </a:lnTo>
                  <a:lnTo>
                    <a:pt x="188" y="66"/>
                  </a:lnTo>
                  <a:lnTo>
                    <a:pt x="185" y="69"/>
                  </a:lnTo>
                  <a:lnTo>
                    <a:pt x="182" y="72"/>
                  </a:lnTo>
                  <a:lnTo>
                    <a:pt x="179" y="74"/>
                  </a:lnTo>
                  <a:lnTo>
                    <a:pt x="175" y="77"/>
                  </a:lnTo>
                  <a:lnTo>
                    <a:pt x="169" y="80"/>
                  </a:lnTo>
                  <a:lnTo>
                    <a:pt x="164" y="83"/>
                  </a:lnTo>
                  <a:lnTo>
                    <a:pt x="159" y="84"/>
                  </a:lnTo>
                  <a:lnTo>
                    <a:pt x="155" y="85"/>
                  </a:lnTo>
                  <a:lnTo>
                    <a:pt x="151" y="85"/>
                  </a:lnTo>
                  <a:lnTo>
                    <a:pt x="147" y="86"/>
                  </a:lnTo>
                  <a:lnTo>
                    <a:pt x="143" y="85"/>
                  </a:lnTo>
                  <a:lnTo>
                    <a:pt x="139" y="84"/>
                  </a:lnTo>
                  <a:lnTo>
                    <a:pt x="135" y="83"/>
                  </a:lnTo>
                  <a:lnTo>
                    <a:pt x="131" y="81"/>
                  </a:lnTo>
                  <a:lnTo>
                    <a:pt x="125" y="79"/>
                  </a:lnTo>
                  <a:lnTo>
                    <a:pt x="120" y="74"/>
                  </a:lnTo>
                  <a:lnTo>
                    <a:pt x="93" y="55"/>
                  </a:lnTo>
                  <a:lnTo>
                    <a:pt x="66"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7" y="2"/>
                  </a:lnTo>
                  <a:lnTo>
                    <a:pt x="71" y="3"/>
                  </a:lnTo>
                  <a:lnTo>
                    <a:pt x="76" y="6"/>
                  </a:lnTo>
                  <a:lnTo>
                    <a:pt x="80" y="9"/>
                  </a:lnTo>
                  <a:lnTo>
                    <a:pt x="86" y="12"/>
                  </a:lnTo>
                  <a:lnTo>
                    <a:pt x="114" y="32"/>
                  </a:lnTo>
                  <a:lnTo>
                    <a:pt x="138" y="50"/>
                  </a:lnTo>
                  <a:lnTo>
                    <a:pt x="144" y="55"/>
                  </a:lnTo>
                  <a:lnTo>
                    <a:pt x="149" y="58"/>
                  </a:lnTo>
                  <a:lnTo>
                    <a:pt x="154" y="60"/>
                  </a:lnTo>
                  <a:lnTo>
                    <a:pt x="158" y="61"/>
                  </a:lnTo>
                  <a:lnTo>
                    <a:pt x="162" y="63"/>
                  </a:lnTo>
                  <a:lnTo>
                    <a:pt x="167" y="64"/>
                  </a:lnTo>
                  <a:lnTo>
                    <a:pt x="171" y="64"/>
                  </a:lnTo>
                  <a:lnTo>
                    <a:pt x="176" y="64"/>
                  </a:lnTo>
                  <a:lnTo>
                    <a:pt x="179" y="64"/>
                  </a:lnTo>
                  <a:lnTo>
                    <a:pt x="183" y="62"/>
                  </a:lnTo>
                  <a:lnTo>
                    <a:pt x="187" y="61"/>
                  </a:lnTo>
                  <a:lnTo>
                    <a:pt x="189" y="59"/>
                  </a:lnTo>
                  <a:lnTo>
                    <a:pt x="194" y="57"/>
                  </a:lnTo>
                </a:path>
              </a:pathLst>
            </a:custGeom>
            <a:solidFill>
              <a:srgbClr val="FF0000"/>
            </a:solidFill>
            <a:ln w="12700" cap="rnd">
              <a:solidFill>
                <a:srgbClr val="FF0000"/>
              </a:solidFill>
              <a:round/>
              <a:headEnd/>
              <a:tailEnd/>
            </a:ln>
          </p:spPr>
          <p:txBody>
            <a:bodyPr/>
            <a:lstStyle/>
            <a:p>
              <a:endParaRPr lang="en-US"/>
            </a:p>
          </p:txBody>
        </p:sp>
        <p:sp>
          <p:nvSpPr>
            <p:cNvPr id="164" name="Freeform 46"/>
            <p:cNvSpPr>
              <a:spLocks/>
            </p:cNvSpPr>
            <p:nvPr/>
          </p:nvSpPr>
          <p:spPr bwMode="auto">
            <a:xfrm>
              <a:off x="1886" y="2607"/>
              <a:ext cx="192" cy="81"/>
            </a:xfrm>
            <a:custGeom>
              <a:avLst/>
              <a:gdLst>
                <a:gd name="T0" fmla="*/ 191 w 192"/>
                <a:gd name="T1" fmla="*/ 56 h 81"/>
                <a:gd name="T2" fmla="*/ 188 w 192"/>
                <a:gd name="T3" fmla="*/ 61 h 81"/>
                <a:gd name="T4" fmla="*/ 183 w 192"/>
                <a:gd name="T5" fmla="*/ 66 h 81"/>
                <a:gd name="T6" fmla="*/ 175 w 192"/>
                <a:gd name="T7" fmla="*/ 72 h 81"/>
                <a:gd name="T8" fmla="*/ 163 w 192"/>
                <a:gd name="T9" fmla="*/ 76 h 81"/>
                <a:gd name="T10" fmla="*/ 153 w 192"/>
                <a:gd name="T11" fmla="*/ 79 h 81"/>
                <a:gd name="T12" fmla="*/ 145 w 192"/>
                <a:gd name="T13" fmla="*/ 80 h 81"/>
                <a:gd name="T14" fmla="*/ 138 w 192"/>
                <a:gd name="T15" fmla="*/ 78 h 81"/>
                <a:gd name="T16" fmla="*/ 130 w 192"/>
                <a:gd name="T17" fmla="*/ 75 h 81"/>
                <a:gd name="T18" fmla="*/ 120 w 192"/>
                <a:gd name="T19" fmla="*/ 69 h 81"/>
                <a:gd name="T20" fmla="*/ 65 w 192"/>
                <a:gd name="T21" fmla="*/ 31 h 81"/>
                <a:gd name="T22" fmla="*/ 54 w 192"/>
                <a:gd name="T23" fmla="*/ 26 h 81"/>
                <a:gd name="T24" fmla="*/ 45 w 192"/>
                <a:gd name="T25" fmla="*/ 21 h 81"/>
                <a:gd name="T26" fmla="*/ 36 w 192"/>
                <a:gd name="T27" fmla="*/ 19 h 81"/>
                <a:gd name="T28" fmla="*/ 28 w 192"/>
                <a:gd name="T29" fmla="*/ 18 h 81"/>
                <a:gd name="T30" fmla="*/ 20 w 192"/>
                <a:gd name="T31" fmla="*/ 19 h 81"/>
                <a:gd name="T32" fmla="*/ 11 w 192"/>
                <a:gd name="T33" fmla="*/ 22 h 81"/>
                <a:gd name="T34" fmla="*/ 5 w 192"/>
                <a:gd name="T35" fmla="*/ 24 h 81"/>
                <a:gd name="T36" fmla="*/ 0 w 192"/>
                <a:gd name="T37" fmla="*/ 27 h 81"/>
                <a:gd name="T38" fmla="*/ 2 w 192"/>
                <a:gd name="T39" fmla="*/ 23 h 81"/>
                <a:gd name="T40" fmla="*/ 4 w 192"/>
                <a:gd name="T41" fmla="*/ 20 h 81"/>
                <a:gd name="T42" fmla="*/ 9 w 192"/>
                <a:gd name="T43" fmla="*/ 16 h 81"/>
                <a:gd name="T44" fmla="*/ 19 w 192"/>
                <a:gd name="T45" fmla="*/ 11 h 81"/>
                <a:gd name="T46" fmla="*/ 34 w 192"/>
                <a:gd name="T47" fmla="*/ 5 h 81"/>
                <a:gd name="T48" fmla="*/ 45 w 192"/>
                <a:gd name="T49" fmla="*/ 1 h 81"/>
                <a:gd name="T50" fmla="*/ 54 w 192"/>
                <a:gd name="T51" fmla="*/ 0 h 81"/>
                <a:gd name="T52" fmla="*/ 62 w 192"/>
                <a:gd name="T53" fmla="*/ 0 h 81"/>
                <a:gd name="T54" fmla="*/ 71 w 192"/>
                <a:gd name="T55" fmla="*/ 3 h 81"/>
                <a:gd name="T56" fmla="*/ 80 w 192"/>
                <a:gd name="T57" fmla="*/ 8 h 81"/>
                <a:gd name="T58" fmla="*/ 113 w 192"/>
                <a:gd name="T59" fmla="*/ 30 h 81"/>
                <a:gd name="T60" fmla="*/ 143 w 192"/>
                <a:gd name="T61" fmla="*/ 50 h 81"/>
                <a:gd name="T62" fmla="*/ 152 w 192"/>
                <a:gd name="T63" fmla="*/ 55 h 81"/>
                <a:gd name="T64" fmla="*/ 161 w 192"/>
                <a:gd name="T65" fmla="*/ 58 h 81"/>
                <a:gd name="T66" fmla="*/ 170 w 192"/>
                <a:gd name="T67" fmla="*/ 59 h 81"/>
                <a:gd name="T68" fmla="*/ 178 w 192"/>
                <a:gd name="T69" fmla="*/ 59 h 81"/>
                <a:gd name="T70" fmla="*/ 185 w 192"/>
                <a:gd name="T71" fmla="*/ 57 h 81"/>
                <a:gd name="T72" fmla="*/ 189 w 192"/>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1"/>
                <a:gd name="T113" fmla="*/ 192 w 192"/>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1">
                  <a:moveTo>
                    <a:pt x="189" y="52"/>
                  </a:moveTo>
                  <a:lnTo>
                    <a:pt x="191" y="56"/>
                  </a:lnTo>
                  <a:lnTo>
                    <a:pt x="189" y="58"/>
                  </a:lnTo>
                  <a:lnTo>
                    <a:pt x="188" y="61"/>
                  </a:lnTo>
                  <a:lnTo>
                    <a:pt x="186" y="63"/>
                  </a:lnTo>
                  <a:lnTo>
                    <a:pt x="183" y="66"/>
                  </a:lnTo>
                  <a:lnTo>
                    <a:pt x="177" y="69"/>
                  </a:lnTo>
                  <a:lnTo>
                    <a:pt x="175" y="72"/>
                  </a:lnTo>
                  <a:lnTo>
                    <a:pt x="169" y="74"/>
                  </a:lnTo>
                  <a:lnTo>
                    <a:pt x="163" y="76"/>
                  </a:lnTo>
                  <a:lnTo>
                    <a:pt x="158" y="77"/>
                  </a:lnTo>
                  <a:lnTo>
                    <a:pt x="153" y="79"/>
                  </a:lnTo>
                  <a:lnTo>
                    <a:pt x="150" y="79"/>
                  </a:lnTo>
                  <a:lnTo>
                    <a:pt x="145" y="80"/>
                  </a:lnTo>
                  <a:lnTo>
                    <a:pt x="142" y="78"/>
                  </a:lnTo>
                  <a:lnTo>
                    <a:pt x="138" y="78"/>
                  </a:lnTo>
                  <a:lnTo>
                    <a:pt x="133" y="77"/>
                  </a:lnTo>
                  <a:lnTo>
                    <a:pt x="130" y="75"/>
                  </a:lnTo>
                  <a:lnTo>
                    <a:pt x="125" y="72"/>
                  </a:lnTo>
                  <a:lnTo>
                    <a:pt x="120" y="69"/>
                  </a:lnTo>
                  <a:lnTo>
                    <a:pt x="92" y="50"/>
                  </a:lnTo>
                  <a:lnTo>
                    <a:pt x="65" y="31"/>
                  </a:lnTo>
                  <a:lnTo>
                    <a:pt x="59" y="28"/>
                  </a:lnTo>
                  <a:lnTo>
                    <a:pt x="54"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0"/>
                  </a:lnTo>
                  <a:lnTo>
                    <a:pt x="136" y="46"/>
                  </a:lnTo>
                  <a:lnTo>
                    <a:pt x="143" y="50"/>
                  </a:lnTo>
                  <a:lnTo>
                    <a:pt x="148" y="53"/>
                  </a:lnTo>
                  <a:lnTo>
                    <a:pt x="152" y="55"/>
                  </a:lnTo>
                  <a:lnTo>
                    <a:pt x="156" y="57"/>
                  </a:lnTo>
                  <a:lnTo>
                    <a:pt x="161" y="58"/>
                  </a:lnTo>
                  <a:lnTo>
                    <a:pt x="165" y="59"/>
                  </a:lnTo>
                  <a:lnTo>
                    <a:pt x="170" y="59"/>
                  </a:lnTo>
                  <a:lnTo>
                    <a:pt x="174" y="59"/>
                  </a:lnTo>
                  <a:lnTo>
                    <a:pt x="178" y="59"/>
                  </a:lnTo>
                  <a:lnTo>
                    <a:pt x="182" y="58"/>
                  </a:lnTo>
                  <a:lnTo>
                    <a:pt x="185" y="57"/>
                  </a:lnTo>
                  <a:lnTo>
                    <a:pt x="188" y="55"/>
                  </a:lnTo>
                  <a:lnTo>
                    <a:pt x="189" y="52"/>
                  </a:lnTo>
                </a:path>
              </a:pathLst>
            </a:custGeom>
            <a:solidFill>
              <a:srgbClr val="FF0000"/>
            </a:solidFill>
            <a:ln w="12700" cap="rnd">
              <a:solidFill>
                <a:srgbClr val="FF0000"/>
              </a:solidFill>
              <a:round/>
              <a:headEnd/>
              <a:tailEnd/>
            </a:ln>
          </p:spPr>
          <p:txBody>
            <a:bodyPr/>
            <a:lstStyle/>
            <a:p>
              <a:endParaRPr lang="en-US"/>
            </a:p>
          </p:txBody>
        </p:sp>
        <p:sp>
          <p:nvSpPr>
            <p:cNvPr id="165" name="Freeform 47"/>
            <p:cNvSpPr>
              <a:spLocks/>
            </p:cNvSpPr>
            <p:nvPr/>
          </p:nvSpPr>
          <p:spPr bwMode="auto">
            <a:xfrm>
              <a:off x="1734" y="2686"/>
              <a:ext cx="195" cy="81"/>
            </a:xfrm>
            <a:custGeom>
              <a:avLst/>
              <a:gdLst>
                <a:gd name="T0" fmla="*/ 192 w 195"/>
                <a:gd name="T1" fmla="*/ 56 h 81"/>
                <a:gd name="T2" fmla="*/ 188 w 195"/>
                <a:gd name="T3" fmla="*/ 61 h 81"/>
                <a:gd name="T4" fmla="*/ 182 w 195"/>
                <a:gd name="T5" fmla="*/ 67 h 81"/>
                <a:gd name="T6" fmla="*/ 175 w 195"/>
                <a:gd name="T7" fmla="*/ 72 h 81"/>
                <a:gd name="T8" fmla="*/ 164 w 195"/>
                <a:gd name="T9" fmla="*/ 77 h 81"/>
                <a:gd name="T10" fmla="*/ 155 w 195"/>
                <a:gd name="T11" fmla="*/ 79 h 81"/>
                <a:gd name="T12" fmla="*/ 147 w 195"/>
                <a:gd name="T13" fmla="*/ 80 h 81"/>
                <a:gd name="T14" fmla="*/ 139 w 195"/>
                <a:gd name="T15" fmla="*/ 78 h 81"/>
                <a:gd name="T16" fmla="*/ 131 w 195"/>
                <a:gd name="T17" fmla="*/ 75 h 81"/>
                <a:gd name="T18" fmla="*/ 120 w 195"/>
                <a:gd name="T19" fmla="*/ 69 h 81"/>
                <a:gd name="T20" fmla="*/ 66 w 195"/>
                <a:gd name="T21" fmla="*/ 32 h 81"/>
                <a:gd name="T22" fmla="*/ 55 w 195"/>
                <a:gd name="T23" fmla="*/ 26 h 81"/>
                <a:gd name="T24" fmla="*/ 46 w 195"/>
                <a:gd name="T25" fmla="*/ 22 h 81"/>
                <a:gd name="T26" fmla="*/ 37 w 195"/>
                <a:gd name="T27" fmla="*/ 19 h 81"/>
                <a:gd name="T28" fmla="*/ 29 w 195"/>
                <a:gd name="T29" fmla="*/ 19 h 81"/>
                <a:gd name="T30" fmla="*/ 21 w 195"/>
                <a:gd name="T31" fmla="*/ 20 h 81"/>
                <a:gd name="T32" fmla="*/ 12 w 195"/>
                <a:gd name="T33" fmla="*/ 22 h 81"/>
                <a:gd name="T34" fmla="*/ 5 w 195"/>
                <a:gd name="T35" fmla="*/ 25 h 81"/>
                <a:gd name="T36" fmla="*/ 0 w 195"/>
                <a:gd name="T37" fmla="*/ 28 h 81"/>
                <a:gd name="T38" fmla="*/ 1 w 195"/>
                <a:gd name="T39" fmla="*/ 25 h 81"/>
                <a:gd name="T40" fmla="*/ 5 w 195"/>
                <a:gd name="T41" fmla="*/ 20 h 81"/>
                <a:gd name="T42" fmla="*/ 9 w 195"/>
                <a:gd name="T43" fmla="*/ 17 h 81"/>
                <a:gd name="T44" fmla="*/ 21 w 195"/>
                <a:gd name="T45" fmla="*/ 12 h 81"/>
                <a:gd name="T46" fmla="*/ 35 w 195"/>
                <a:gd name="T47" fmla="*/ 5 h 81"/>
                <a:gd name="T48" fmla="*/ 47 w 195"/>
                <a:gd name="T49" fmla="*/ 1 h 81"/>
                <a:gd name="T50" fmla="*/ 55 w 195"/>
                <a:gd name="T51" fmla="*/ 0 h 81"/>
                <a:gd name="T52" fmla="*/ 63 w 195"/>
                <a:gd name="T53" fmla="*/ 1 h 81"/>
                <a:gd name="T54" fmla="*/ 71 w 195"/>
                <a:gd name="T55" fmla="*/ 3 h 81"/>
                <a:gd name="T56" fmla="*/ 80 w 195"/>
                <a:gd name="T57" fmla="*/ 8 h 81"/>
                <a:gd name="T58" fmla="*/ 114 w 195"/>
                <a:gd name="T59" fmla="*/ 30 h 81"/>
                <a:gd name="T60" fmla="*/ 144 w 195"/>
                <a:gd name="T61" fmla="*/ 51 h 81"/>
                <a:gd name="T62" fmla="*/ 154 w 195"/>
                <a:gd name="T63" fmla="*/ 56 h 81"/>
                <a:gd name="T64" fmla="*/ 162 w 195"/>
                <a:gd name="T65" fmla="*/ 59 h 81"/>
                <a:gd name="T66" fmla="*/ 171 w 195"/>
                <a:gd name="T67" fmla="*/ 60 h 81"/>
                <a:gd name="T68" fmla="*/ 179 w 195"/>
                <a:gd name="T69" fmla="*/ 59 h 81"/>
                <a:gd name="T70" fmla="*/ 187 w 195"/>
                <a:gd name="T71" fmla="*/ 57 h 81"/>
                <a:gd name="T72" fmla="*/ 194 w 195"/>
                <a:gd name="T73" fmla="*/ 53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1"/>
                <a:gd name="T113" fmla="*/ 195 w 195"/>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1">
                  <a:moveTo>
                    <a:pt x="194" y="53"/>
                  </a:moveTo>
                  <a:lnTo>
                    <a:pt x="192" y="56"/>
                  </a:lnTo>
                  <a:lnTo>
                    <a:pt x="190" y="58"/>
                  </a:lnTo>
                  <a:lnTo>
                    <a:pt x="188" y="61"/>
                  </a:lnTo>
                  <a:lnTo>
                    <a:pt x="185" y="64"/>
                  </a:lnTo>
                  <a:lnTo>
                    <a:pt x="182" y="67"/>
                  </a:lnTo>
                  <a:lnTo>
                    <a:pt x="179" y="69"/>
                  </a:lnTo>
                  <a:lnTo>
                    <a:pt x="175" y="72"/>
                  </a:lnTo>
                  <a:lnTo>
                    <a:pt x="169" y="75"/>
                  </a:lnTo>
                  <a:lnTo>
                    <a:pt x="164" y="77"/>
                  </a:lnTo>
                  <a:lnTo>
                    <a:pt x="159" y="78"/>
                  </a:lnTo>
                  <a:lnTo>
                    <a:pt x="155" y="79"/>
                  </a:lnTo>
                  <a:lnTo>
                    <a:pt x="151" y="79"/>
                  </a:lnTo>
                  <a:lnTo>
                    <a:pt x="147" y="80"/>
                  </a:lnTo>
                  <a:lnTo>
                    <a:pt x="143" y="79"/>
                  </a:lnTo>
                  <a:lnTo>
                    <a:pt x="139" y="78"/>
                  </a:lnTo>
                  <a:lnTo>
                    <a:pt x="135" y="77"/>
                  </a:lnTo>
                  <a:lnTo>
                    <a:pt x="131" y="75"/>
                  </a:lnTo>
                  <a:lnTo>
                    <a:pt x="125" y="73"/>
                  </a:lnTo>
                  <a:lnTo>
                    <a:pt x="120" y="69"/>
                  </a:lnTo>
                  <a:lnTo>
                    <a:pt x="93" y="51"/>
                  </a:lnTo>
                  <a:lnTo>
                    <a:pt x="66" y="32"/>
                  </a:lnTo>
                  <a:lnTo>
                    <a:pt x="60" y="29"/>
                  </a:lnTo>
                  <a:lnTo>
                    <a:pt x="55" y="26"/>
                  </a:lnTo>
                  <a:lnTo>
                    <a:pt x="51" y="24"/>
                  </a:lnTo>
                  <a:lnTo>
                    <a:pt x="46" y="22"/>
                  </a:lnTo>
                  <a:lnTo>
                    <a:pt x="41" y="20"/>
                  </a:lnTo>
                  <a:lnTo>
                    <a:pt x="37" y="19"/>
                  </a:lnTo>
                  <a:lnTo>
                    <a:pt x="33" y="19"/>
                  </a:lnTo>
                  <a:lnTo>
                    <a:pt x="29" y="19"/>
                  </a:lnTo>
                  <a:lnTo>
                    <a:pt x="24" y="19"/>
                  </a:lnTo>
                  <a:lnTo>
                    <a:pt x="21" y="20"/>
                  </a:lnTo>
                  <a:lnTo>
                    <a:pt x="17" y="21"/>
                  </a:lnTo>
                  <a:lnTo>
                    <a:pt x="12" y="22"/>
                  </a:lnTo>
                  <a:lnTo>
                    <a:pt x="9" y="23"/>
                  </a:lnTo>
                  <a:lnTo>
                    <a:pt x="5" y="25"/>
                  </a:lnTo>
                  <a:lnTo>
                    <a:pt x="3" y="26"/>
                  </a:lnTo>
                  <a:lnTo>
                    <a:pt x="0" y="28"/>
                  </a:lnTo>
                  <a:lnTo>
                    <a:pt x="1" y="26"/>
                  </a:lnTo>
                  <a:lnTo>
                    <a:pt x="1" y="25"/>
                  </a:lnTo>
                  <a:lnTo>
                    <a:pt x="3" y="22"/>
                  </a:lnTo>
                  <a:lnTo>
                    <a:pt x="5" y="20"/>
                  </a:lnTo>
                  <a:lnTo>
                    <a:pt x="7" y="19"/>
                  </a:lnTo>
                  <a:lnTo>
                    <a:pt x="9" y="17"/>
                  </a:lnTo>
                  <a:lnTo>
                    <a:pt x="14" y="15"/>
                  </a:lnTo>
                  <a:lnTo>
                    <a:pt x="21" y="12"/>
                  </a:lnTo>
                  <a:lnTo>
                    <a:pt x="28" y="8"/>
                  </a:lnTo>
                  <a:lnTo>
                    <a:pt x="35" y="5"/>
                  </a:lnTo>
                  <a:lnTo>
                    <a:pt x="42" y="3"/>
                  </a:lnTo>
                  <a:lnTo>
                    <a:pt x="47" y="1"/>
                  </a:lnTo>
                  <a:lnTo>
                    <a:pt x="51" y="0"/>
                  </a:lnTo>
                  <a:lnTo>
                    <a:pt x="55" y="0"/>
                  </a:lnTo>
                  <a:lnTo>
                    <a:pt x="59" y="0"/>
                  </a:lnTo>
                  <a:lnTo>
                    <a:pt x="63" y="1"/>
                  </a:lnTo>
                  <a:lnTo>
                    <a:pt x="67" y="2"/>
                  </a:lnTo>
                  <a:lnTo>
                    <a:pt x="71" y="3"/>
                  </a:lnTo>
                  <a:lnTo>
                    <a:pt x="76" y="6"/>
                  </a:lnTo>
                  <a:lnTo>
                    <a:pt x="80" y="8"/>
                  </a:lnTo>
                  <a:lnTo>
                    <a:pt x="86" y="12"/>
                  </a:lnTo>
                  <a:lnTo>
                    <a:pt x="114" y="30"/>
                  </a:lnTo>
                  <a:lnTo>
                    <a:pt x="138" y="47"/>
                  </a:lnTo>
                  <a:lnTo>
                    <a:pt x="144" y="51"/>
                  </a:lnTo>
                  <a:lnTo>
                    <a:pt x="149" y="54"/>
                  </a:lnTo>
                  <a:lnTo>
                    <a:pt x="154" y="56"/>
                  </a:lnTo>
                  <a:lnTo>
                    <a:pt x="158" y="57"/>
                  </a:lnTo>
                  <a:lnTo>
                    <a:pt x="162" y="59"/>
                  </a:lnTo>
                  <a:lnTo>
                    <a:pt x="167" y="59"/>
                  </a:lnTo>
                  <a:lnTo>
                    <a:pt x="171" y="60"/>
                  </a:lnTo>
                  <a:lnTo>
                    <a:pt x="176" y="59"/>
                  </a:lnTo>
                  <a:lnTo>
                    <a:pt x="179" y="59"/>
                  </a:lnTo>
                  <a:lnTo>
                    <a:pt x="183" y="58"/>
                  </a:lnTo>
                  <a:lnTo>
                    <a:pt x="187" y="57"/>
                  </a:lnTo>
                  <a:lnTo>
                    <a:pt x="189" y="55"/>
                  </a:lnTo>
                  <a:lnTo>
                    <a:pt x="194" y="53"/>
                  </a:lnTo>
                </a:path>
              </a:pathLst>
            </a:custGeom>
            <a:solidFill>
              <a:srgbClr val="FF0000"/>
            </a:solidFill>
            <a:ln w="12700" cap="rnd">
              <a:solidFill>
                <a:srgbClr val="FF0000"/>
              </a:solidFill>
              <a:round/>
              <a:headEnd/>
              <a:tailEnd/>
            </a:ln>
          </p:spPr>
          <p:txBody>
            <a:bodyPr/>
            <a:lstStyle/>
            <a:p>
              <a:endParaRPr lang="en-US"/>
            </a:p>
          </p:txBody>
        </p:sp>
        <p:sp>
          <p:nvSpPr>
            <p:cNvPr id="166" name="Freeform 48"/>
            <p:cNvSpPr>
              <a:spLocks/>
            </p:cNvSpPr>
            <p:nvPr/>
          </p:nvSpPr>
          <p:spPr bwMode="auto">
            <a:xfrm>
              <a:off x="2185" y="2458"/>
              <a:ext cx="191" cy="86"/>
            </a:xfrm>
            <a:custGeom>
              <a:avLst/>
              <a:gdLst>
                <a:gd name="T0" fmla="*/ 190 w 191"/>
                <a:gd name="T1" fmla="*/ 59 h 86"/>
                <a:gd name="T2" fmla="*/ 187 w 191"/>
                <a:gd name="T3" fmla="*/ 65 h 86"/>
                <a:gd name="T4" fmla="*/ 182 w 191"/>
                <a:gd name="T5" fmla="*/ 70 h 86"/>
                <a:gd name="T6" fmla="*/ 174 w 191"/>
                <a:gd name="T7" fmla="*/ 76 h 86"/>
                <a:gd name="T8" fmla="*/ 162 w 191"/>
                <a:gd name="T9" fmla="*/ 81 h 86"/>
                <a:gd name="T10" fmla="*/ 152 w 191"/>
                <a:gd name="T11" fmla="*/ 84 h 86"/>
                <a:gd name="T12" fmla="*/ 144 w 191"/>
                <a:gd name="T13" fmla="*/ 85 h 86"/>
                <a:gd name="T14" fmla="*/ 137 w 191"/>
                <a:gd name="T15" fmla="*/ 83 h 86"/>
                <a:gd name="T16" fmla="*/ 129 w 191"/>
                <a:gd name="T17" fmla="*/ 80 h 86"/>
                <a:gd name="T18" fmla="*/ 120 w 191"/>
                <a:gd name="T19" fmla="*/ 73 h 86"/>
                <a:gd name="T20" fmla="*/ 64 w 191"/>
                <a:gd name="T21" fmla="*/ 33 h 86"/>
                <a:gd name="T22" fmla="*/ 54 w 191"/>
                <a:gd name="T23" fmla="*/ 28 h 86"/>
                <a:gd name="T24" fmla="*/ 45 w 191"/>
                <a:gd name="T25" fmla="*/ 23 h 86"/>
                <a:gd name="T26" fmla="*/ 36 w 191"/>
                <a:gd name="T27" fmla="*/ 20 h 86"/>
                <a:gd name="T28" fmla="*/ 28 w 191"/>
                <a:gd name="T29" fmla="*/ 19 h 86"/>
                <a:gd name="T30" fmla="*/ 20 w 191"/>
                <a:gd name="T31" fmla="*/ 20 h 86"/>
                <a:gd name="T32" fmla="*/ 11 w 191"/>
                <a:gd name="T33" fmla="*/ 23 h 86"/>
                <a:gd name="T34" fmla="*/ 5 w 191"/>
                <a:gd name="T35" fmla="*/ 25 h 86"/>
                <a:gd name="T36" fmla="*/ 0 w 191"/>
                <a:gd name="T37" fmla="*/ 29 h 86"/>
                <a:gd name="T38" fmla="*/ 2 w 191"/>
                <a:gd name="T39" fmla="*/ 25 h 86"/>
                <a:gd name="T40" fmla="*/ 4 w 191"/>
                <a:gd name="T41" fmla="*/ 21 h 86"/>
                <a:gd name="T42" fmla="*/ 9 w 191"/>
                <a:gd name="T43" fmla="*/ 18 h 86"/>
                <a:gd name="T44" fmla="*/ 19 w 191"/>
                <a:gd name="T45" fmla="*/ 12 h 86"/>
                <a:gd name="T46" fmla="*/ 34 w 191"/>
                <a:gd name="T47" fmla="*/ 6 h 86"/>
                <a:gd name="T48" fmla="*/ 45 w 191"/>
                <a:gd name="T49" fmla="*/ 1 h 86"/>
                <a:gd name="T50" fmla="*/ 54 w 191"/>
                <a:gd name="T51" fmla="*/ 0 h 86"/>
                <a:gd name="T52" fmla="*/ 62 w 191"/>
                <a:gd name="T53" fmla="*/ 0 h 86"/>
                <a:gd name="T54" fmla="*/ 70 w 191"/>
                <a:gd name="T55" fmla="*/ 3 h 86"/>
                <a:gd name="T56" fmla="*/ 79 w 191"/>
                <a:gd name="T57" fmla="*/ 9 h 86"/>
                <a:gd name="T58" fmla="*/ 112 w 191"/>
                <a:gd name="T59" fmla="*/ 32 h 86"/>
                <a:gd name="T60" fmla="*/ 142 w 191"/>
                <a:gd name="T61" fmla="*/ 54 h 86"/>
                <a:gd name="T62" fmla="*/ 151 w 191"/>
                <a:gd name="T63" fmla="*/ 58 h 86"/>
                <a:gd name="T64" fmla="*/ 160 w 191"/>
                <a:gd name="T65" fmla="*/ 62 h 86"/>
                <a:gd name="T66" fmla="*/ 169 w 191"/>
                <a:gd name="T67" fmla="*/ 63 h 86"/>
                <a:gd name="T68" fmla="*/ 177 w 191"/>
                <a:gd name="T69" fmla="*/ 63 h 86"/>
                <a:gd name="T70" fmla="*/ 184 w 191"/>
                <a:gd name="T71" fmla="*/ 60 h 86"/>
                <a:gd name="T72" fmla="*/ 188 w 191"/>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1"/>
                <a:gd name="T112" fmla="*/ 0 h 86"/>
                <a:gd name="T113" fmla="*/ 191 w 191"/>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1" h="86">
                  <a:moveTo>
                    <a:pt x="188" y="55"/>
                  </a:moveTo>
                  <a:lnTo>
                    <a:pt x="190" y="59"/>
                  </a:lnTo>
                  <a:lnTo>
                    <a:pt x="188" y="62"/>
                  </a:lnTo>
                  <a:lnTo>
                    <a:pt x="187" y="65"/>
                  </a:lnTo>
                  <a:lnTo>
                    <a:pt x="185" y="67"/>
                  </a:lnTo>
                  <a:lnTo>
                    <a:pt x="182" y="70"/>
                  </a:lnTo>
                  <a:lnTo>
                    <a:pt x="176" y="74"/>
                  </a:lnTo>
                  <a:lnTo>
                    <a:pt x="174" y="76"/>
                  </a:lnTo>
                  <a:lnTo>
                    <a:pt x="168" y="78"/>
                  </a:lnTo>
                  <a:lnTo>
                    <a:pt x="162" y="81"/>
                  </a:lnTo>
                  <a:lnTo>
                    <a:pt x="157" y="82"/>
                  </a:lnTo>
                  <a:lnTo>
                    <a:pt x="152" y="84"/>
                  </a:lnTo>
                  <a:lnTo>
                    <a:pt x="149" y="84"/>
                  </a:lnTo>
                  <a:lnTo>
                    <a:pt x="144" y="85"/>
                  </a:lnTo>
                  <a:lnTo>
                    <a:pt x="141" y="83"/>
                  </a:lnTo>
                  <a:lnTo>
                    <a:pt x="137" y="83"/>
                  </a:lnTo>
                  <a:lnTo>
                    <a:pt x="132" y="82"/>
                  </a:lnTo>
                  <a:lnTo>
                    <a:pt x="129" y="80"/>
                  </a:lnTo>
                  <a:lnTo>
                    <a:pt x="125" y="77"/>
                  </a:lnTo>
                  <a:lnTo>
                    <a:pt x="120" y="73"/>
                  </a:lnTo>
                  <a:lnTo>
                    <a:pt x="91" y="53"/>
                  </a:lnTo>
                  <a:lnTo>
                    <a:pt x="64"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0" y="3"/>
                  </a:lnTo>
                  <a:lnTo>
                    <a:pt x="74" y="6"/>
                  </a:lnTo>
                  <a:lnTo>
                    <a:pt x="79" y="9"/>
                  </a:lnTo>
                  <a:lnTo>
                    <a:pt x="84" y="12"/>
                  </a:lnTo>
                  <a:lnTo>
                    <a:pt x="112" y="32"/>
                  </a:lnTo>
                  <a:lnTo>
                    <a:pt x="135" y="49"/>
                  </a:lnTo>
                  <a:lnTo>
                    <a:pt x="142" y="54"/>
                  </a:lnTo>
                  <a:lnTo>
                    <a:pt x="147" y="56"/>
                  </a:lnTo>
                  <a:lnTo>
                    <a:pt x="151" y="58"/>
                  </a:lnTo>
                  <a:lnTo>
                    <a:pt x="155" y="60"/>
                  </a:lnTo>
                  <a:lnTo>
                    <a:pt x="160" y="62"/>
                  </a:lnTo>
                  <a:lnTo>
                    <a:pt x="164" y="63"/>
                  </a:lnTo>
                  <a:lnTo>
                    <a:pt x="169" y="63"/>
                  </a:lnTo>
                  <a:lnTo>
                    <a:pt x="173" y="63"/>
                  </a:lnTo>
                  <a:lnTo>
                    <a:pt x="177" y="63"/>
                  </a:lnTo>
                  <a:lnTo>
                    <a:pt x="181" y="61"/>
                  </a:lnTo>
                  <a:lnTo>
                    <a:pt x="184" y="60"/>
                  </a:lnTo>
                  <a:lnTo>
                    <a:pt x="187" y="58"/>
                  </a:lnTo>
                  <a:lnTo>
                    <a:pt x="188" y="55"/>
                  </a:lnTo>
                </a:path>
              </a:pathLst>
            </a:custGeom>
            <a:solidFill>
              <a:srgbClr val="FF0000"/>
            </a:solidFill>
            <a:ln w="12700" cap="rnd">
              <a:solidFill>
                <a:srgbClr val="FF0000"/>
              </a:solidFill>
              <a:round/>
              <a:headEnd/>
              <a:tailEnd/>
            </a:ln>
          </p:spPr>
          <p:txBody>
            <a:bodyPr/>
            <a:lstStyle/>
            <a:p>
              <a:endParaRPr lang="en-US"/>
            </a:p>
          </p:txBody>
        </p:sp>
        <p:sp>
          <p:nvSpPr>
            <p:cNvPr id="167" name="Freeform 49"/>
            <p:cNvSpPr>
              <a:spLocks/>
            </p:cNvSpPr>
            <p:nvPr/>
          </p:nvSpPr>
          <p:spPr bwMode="auto">
            <a:xfrm>
              <a:off x="2032" y="2534"/>
              <a:ext cx="196" cy="85"/>
            </a:xfrm>
            <a:custGeom>
              <a:avLst/>
              <a:gdLst>
                <a:gd name="T0" fmla="*/ 193 w 196"/>
                <a:gd name="T1" fmla="*/ 59 h 85"/>
                <a:gd name="T2" fmla="*/ 189 w 196"/>
                <a:gd name="T3" fmla="*/ 64 h 85"/>
                <a:gd name="T4" fmla="*/ 183 w 196"/>
                <a:gd name="T5" fmla="*/ 70 h 85"/>
                <a:gd name="T6" fmla="*/ 176 w 196"/>
                <a:gd name="T7" fmla="*/ 76 h 85"/>
                <a:gd name="T8" fmla="*/ 165 w 196"/>
                <a:gd name="T9" fmla="*/ 81 h 85"/>
                <a:gd name="T10" fmla="*/ 156 w 196"/>
                <a:gd name="T11" fmla="*/ 83 h 85"/>
                <a:gd name="T12" fmla="*/ 147 w 196"/>
                <a:gd name="T13" fmla="*/ 84 h 85"/>
                <a:gd name="T14" fmla="*/ 139 w 196"/>
                <a:gd name="T15" fmla="*/ 82 h 85"/>
                <a:gd name="T16" fmla="*/ 131 w 196"/>
                <a:gd name="T17" fmla="*/ 79 h 85"/>
                <a:gd name="T18" fmla="*/ 121 w 196"/>
                <a:gd name="T19" fmla="*/ 73 h 85"/>
                <a:gd name="T20" fmla="*/ 66 w 196"/>
                <a:gd name="T21" fmla="*/ 34 h 85"/>
                <a:gd name="T22" fmla="*/ 56 w 196"/>
                <a:gd name="T23" fmla="*/ 28 h 85"/>
                <a:gd name="T24" fmla="*/ 47 w 196"/>
                <a:gd name="T25" fmla="*/ 23 h 85"/>
                <a:gd name="T26" fmla="*/ 37 w 196"/>
                <a:gd name="T27" fmla="*/ 20 h 85"/>
                <a:gd name="T28" fmla="*/ 29 w 196"/>
                <a:gd name="T29" fmla="*/ 20 h 85"/>
                <a:gd name="T30" fmla="*/ 21 w 196"/>
                <a:gd name="T31" fmla="*/ 21 h 85"/>
                <a:gd name="T32" fmla="*/ 12 w 196"/>
                <a:gd name="T33" fmla="*/ 23 h 85"/>
                <a:gd name="T34" fmla="*/ 5 w 196"/>
                <a:gd name="T35" fmla="*/ 26 h 85"/>
                <a:gd name="T36" fmla="*/ 0 w 196"/>
                <a:gd name="T37" fmla="*/ 29 h 85"/>
                <a:gd name="T38" fmla="*/ 1 w 196"/>
                <a:gd name="T39" fmla="*/ 26 h 85"/>
                <a:gd name="T40" fmla="*/ 5 w 196"/>
                <a:gd name="T41" fmla="*/ 21 h 85"/>
                <a:gd name="T42" fmla="*/ 9 w 196"/>
                <a:gd name="T43" fmla="*/ 18 h 85"/>
                <a:gd name="T44" fmla="*/ 21 w 196"/>
                <a:gd name="T45" fmla="*/ 13 h 85"/>
                <a:gd name="T46" fmla="*/ 35 w 196"/>
                <a:gd name="T47" fmla="*/ 6 h 85"/>
                <a:gd name="T48" fmla="*/ 47 w 196"/>
                <a:gd name="T49" fmla="*/ 1 h 85"/>
                <a:gd name="T50" fmla="*/ 55 w 196"/>
                <a:gd name="T51" fmla="*/ 0 h 85"/>
                <a:gd name="T52" fmla="*/ 63 w 196"/>
                <a:gd name="T53" fmla="*/ 1 h 85"/>
                <a:gd name="T54" fmla="*/ 71 w 196"/>
                <a:gd name="T55" fmla="*/ 3 h 85"/>
                <a:gd name="T56" fmla="*/ 81 w 196"/>
                <a:gd name="T57" fmla="*/ 9 h 85"/>
                <a:gd name="T58" fmla="*/ 114 w 196"/>
                <a:gd name="T59" fmla="*/ 31 h 85"/>
                <a:gd name="T60" fmla="*/ 145 w 196"/>
                <a:gd name="T61" fmla="*/ 53 h 85"/>
                <a:gd name="T62" fmla="*/ 154 w 196"/>
                <a:gd name="T63" fmla="*/ 59 h 85"/>
                <a:gd name="T64" fmla="*/ 163 w 196"/>
                <a:gd name="T65" fmla="*/ 62 h 85"/>
                <a:gd name="T66" fmla="*/ 172 w 196"/>
                <a:gd name="T67" fmla="*/ 63 h 85"/>
                <a:gd name="T68" fmla="*/ 180 w 196"/>
                <a:gd name="T69" fmla="*/ 62 h 85"/>
                <a:gd name="T70" fmla="*/ 188 w 196"/>
                <a:gd name="T71" fmla="*/ 60 h 85"/>
                <a:gd name="T72" fmla="*/ 195 w 196"/>
                <a:gd name="T73" fmla="*/ 56 h 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5"/>
                <a:gd name="T113" fmla="*/ 196 w 196"/>
                <a:gd name="T114" fmla="*/ 85 h 8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5">
                  <a:moveTo>
                    <a:pt x="195" y="56"/>
                  </a:moveTo>
                  <a:lnTo>
                    <a:pt x="193" y="59"/>
                  </a:lnTo>
                  <a:lnTo>
                    <a:pt x="191" y="61"/>
                  </a:lnTo>
                  <a:lnTo>
                    <a:pt x="189" y="64"/>
                  </a:lnTo>
                  <a:lnTo>
                    <a:pt x="186" y="67"/>
                  </a:lnTo>
                  <a:lnTo>
                    <a:pt x="183" y="70"/>
                  </a:lnTo>
                  <a:lnTo>
                    <a:pt x="180" y="73"/>
                  </a:lnTo>
                  <a:lnTo>
                    <a:pt x="176" y="76"/>
                  </a:lnTo>
                  <a:lnTo>
                    <a:pt x="170" y="78"/>
                  </a:lnTo>
                  <a:lnTo>
                    <a:pt x="165" y="81"/>
                  </a:lnTo>
                  <a:lnTo>
                    <a:pt x="160" y="82"/>
                  </a:lnTo>
                  <a:lnTo>
                    <a:pt x="156" y="83"/>
                  </a:lnTo>
                  <a:lnTo>
                    <a:pt x="152" y="83"/>
                  </a:lnTo>
                  <a:lnTo>
                    <a:pt x="147" y="84"/>
                  </a:lnTo>
                  <a:lnTo>
                    <a:pt x="144" y="83"/>
                  </a:lnTo>
                  <a:lnTo>
                    <a:pt x="139" y="82"/>
                  </a:lnTo>
                  <a:lnTo>
                    <a:pt x="136" y="81"/>
                  </a:lnTo>
                  <a:lnTo>
                    <a:pt x="131" y="79"/>
                  </a:lnTo>
                  <a:lnTo>
                    <a:pt x="126" y="77"/>
                  </a:lnTo>
                  <a:lnTo>
                    <a:pt x="121" y="73"/>
                  </a:lnTo>
                  <a:lnTo>
                    <a:pt x="94" y="53"/>
                  </a:lnTo>
                  <a:lnTo>
                    <a:pt x="66" y="34"/>
                  </a:lnTo>
                  <a:lnTo>
                    <a:pt x="60" y="30"/>
                  </a:lnTo>
                  <a:lnTo>
                    <a:pt x="56" y="28"/>
                  </a:lnTo>
                  <a:lnTo>
                    <a:pt x="51" y="25"/>
                  </a:lnTo>
                  <a:lnTo>
                    <a:pt x="47" y="23"/>
                  </a:lnTo>
                  <a:lnTo>
                    <a:pt x="41" y="21"/>
                  </a:lnTo>
                  <a:lnTo>
                    <a:pt x="37" y="20"/>
                  </a:lnTo>
                  <a:lnTo>
                    <a:pt x="33" y="20"/>
                  </a:lnTo>
                  <a:lnTo>
                    <a:pt x="29" y="20"/>
                  </a:lnTo>
                  <a:lnTo>
                    <a:pt x="24" y="20"/>
                  </a:lnTo>
                  <a:lnTo>
                    <a:pt x="21" y="21"/>
                  </a:lnTo>
                  <a:lnTo>
                    <a:pt x="17" y="22"/>
                  </a:lnTo>
                  <a:lnTo>
                    <a:pt x="12" y="23"/>
                  </a:lnTo>
                  <a:lnTo>
                    <a:pt x="9" y="24"/>
                  </a:lnTo>
                  <a:lnTo>
                    <a:pt x="5" y="26"/>
                  </a:lnTo>
                  <a:lnTo>
                    <a:pt x="3" y="27"/>
                  </a:lnTo>
                  <a:lnTo>
                    <a:pt x="0" y="29"/>
                  </a:lnTo>
                  <a:lnTo>
                    <a:pt x="1" y="27"/>
                  </a:lnTo>
                  <a:lnTo>
                    <a:pt x="1" y="26"/>
                  </a:lnTo>
                  <a:lnTo>
                    <a:pt x="3" y="23"/>
                  </a:lnTo>
                  <a:lnTo>
                    <a:pt x="5" y="21"/>
                  </a:lnTo>
                  <a:lnTo>
                    <a:pt x="7" y="20"/>
                  </a:lnTo>
                  <a:lnTo>
                    <a:pt x="9" y="18"/>
                  </a:lnTo>
                  <a:lnTo>
                    <a:pt x="14" y="15"/>
                  </a:lnTo>
                  <a:lnTo>
                    <a:pt x="21" y="13"/>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9"/>
                  </a:lnTo>
                  <a:lnTo>
                    <a:pt x="159" y="60"/>
                  </a:lnTo>
                  <a:lnTo>
                    <a:pt x="163" y="62"/>
                  </a:lnTo>
                  <a:lnTo>
                    <a:pt x="168" y="62"/>
                  </a:lnTo>
                  <a:lnTo>
                    <a:pt x="172" y="63"/>
                  </a:lnTo>
                  <a:lnTo>
                    <a:pt x="177" y="62"/>
                  </a:lnTo>
                  <a:lnTo>
                    <a:pt x="180" y="62"/>
                  </a:lnTo>
                  <a:lnTo>
                    <a:pt x="184" y="61"/>
                  </a:lnTo>
                  <a:lnTo>
                    <a:pt x="188" y="60"/>
                  </a:lnTo>
                  <a:lnTo>
                    <a:pt x="190" y="58"/>
                  </a:lnTo>
                  <a:lnTo>
                    <a:pt x="195" y="56"/>
                  </a:lnTo>
                </a:path>
              </a:pathLst>
            </a:custGeom>
            <a:solidFill>
              <a:srgbClr val="FF0000"/>
            </a:solidFill>
            <a:ln w="12700" cap="rnd">
              <a:solidFill>
                <a:srgbClr val="FF0000"/>
              </a:solidFill>
              <a:round/>
              <a:headEnd/>
              <a:tailEnd/>
            </a:ln>
          </p:spPr>
          <p:txBody>
            <a:bodyPr/>
            <a:lstStyle/>
            <a:p>
              <a:endParaRPr lang="en-US"/>
            </a:p>
          </p:txBody>
        </p:sp>
        <p:sp>
          <p:nvSpPr>
            <p:cNvPr id="168" name="Freeform 50"/>
            <p:cNvSpPr>
              <a:spLocks/>
            </p:cNvSpPr>
            <p:nvPr/>
          </p:nvSpPr>
          <p:spPr bwMode="auto">
            <a:xfrm>
              <a:off x="2484" y="2311"/>
              <a:ext cx="193" cy="87"/>
            </a:xfrm>
            <a:custGeom>
              <a:avLst/>
              <a:gdLst>
                <a:gd name="T0" fmla="*/ 192 w 193"/>
                <a:gd name="T1" fmla="*/ 60 h 87"/>
                <a:gd name="T2" fmla="*/ 189 w 193"/>
                <a:gd name="T3" fmla="*/ 65 h 87"/>
                <a:gd name="T4" fmla="*/ 184 w 193"/>
                <a:gd name="T5" fmla="*/ 71 h 87"/>
                <a:gd name="T6" fmla="*/ 176 w 193"/>
                <a:gd name="T7" fmla="*/ 77 h 87"/>
                <a:gd name="T8" fmla="*/ 164 w 193"/>
                <a:gd name="T9" fmla="*/ 82 h 87"/>
                <a:gd name="T10" fmla="*/ 154 w 193"/>
                <a:gd name="T11" fmla="*/ 85 h 87"/>
                <a:gd name="T12" fmla="*/ 146 w 193"/>
                <a:gd name="T13" fmla="*/ 86 h 87"/>
                <a:gd name="T14" fmla="*/ 138 w 193"/>
                <a:gd name="T15" fmla="*/ 84 h 87"/>
                <a:gd name="T16" fmla="*/ 130 w 193"/>
                <a:gd name="T17" fmla="*/ 81 h 87"/>
                <a:gd name="T18" fmla="*/ 121 w 193"/>
                <a:gd name="T19" fmla="*/ 74 h 87"/>
                <a:gd name="T20" fmla="*/ 65 w 193"/>
                <a:gd name="T21" fmla="*/ 34 h 87"/>
                <a:gd name="T22" fmla="*/ 55 w 193"/>
                <a:gd name="T23" fmla="*/ 28 h 87"/>
                <a:gd name="T24" fmla="*/ 45 w 193"/>
                <a:gd name="T25" fmla="*/ 23 h 87"/>
                <a:gd name="T26" fmla="*/ 36 w 193"/>
                <a:gd name="T27" fmla="*/ 20 h 87"/>
                <a:gd name="T28" fmla="*/ 28 w 193"/>
                <a:gd name="T29" fmla="*/ 20 h 87"/>
                <a:gd name="T30" fmla="*/ 20 w 193"/>
                <a:gd name="T31" fmla="*/ 21 h 87"/>
                <a:gd name="T32" fmla="*/ 11 w 193"/>
                <a:gd name="T33" fmla="*/ 24 h 87"/>
                <a:gd name="T34" fmla="*/ 5 w 193"/>
                <a:gd name="T35" fmla="*/ 25 h 87"/>
                <a:gd name="T36" fmla="*/ 0 w 193"/>
                <a:gd name="T37" fmla="*/ 29 h 87"/>
                <a:gd name="T38" fmla="*/ 2 w 193"/>
                <a:gd name="T39" fmla="*/ 25 h 87"/>
                <a:gd name="T40" fmla="*/ 4 w 193"/>
                <a:gd name="T41" fmla="*/ 21 h 87"/>
                <a:gd name="T42" fmla="*/ 9 w 193"/>
                <a:gd name="T43" fmla="*/ 18 h 87"/>
                <a:gd name="T44" fmla="*/ 19 w 193"/>
                <a:gd name="T45" fmla="*/ 12 h 87"/>
                <a:gd name="T46" fmla="*/ 34 w 193"/>
                <a:gd name="T47" fmla="*/ 6 h 87"/>
                <a:gd name="T48" fmla="*/ 46 w 193"/>
                <a:gd name="T49" fmla="*/ 1 h 87"/>
                <a:gd name="T50" fmla="*/ 55 w 193"/>
                <a:gd name="T51" fmla="*/ 0 h 87"/>
                <a:gd name="T52" fmla="*/ 62 w 193"/>
                <a:gd name="T53" fmla="*/ 0 h 87"/>
                <a:gd name="T54" fmla="*/ 71 w 193"/>
                <a:gd name="T55" fmla="*/ 3 h 87"/>
                <a:gd name="T56" fmla="*/ 80 w 193"/>
                <a:gd name="T57" fmla="*/ 9 h 87"/>
                <a:gd name="T58" fmla="*/ 113 w 193"/>
                <a:gd name="T59" fmla="*/ 33 h 87"/>
                <a:gd name="T60" fmla="*/ 144 w 193"/>
                <a:gd name="T61" fmla="*/ 54 h 87"/>
                <a:gd name="T62" fmla="*/ 153 w 193"/>
                <a:gd name="T63" fmla="*/ 59 h 87"/>
                <a:gd name="T64" fmla="*/ 162 w 193"/>
                <a:gd name="T65" fmla="*/ 63 h 87"/>
                <a:gd name="T66" fmla="*/ 171 w 193"/>
                <a:gd name="T67" fmla="*/ 64 h 87"/>
                <a:gd name="T68" fmla="*/ 179 w 193"/>
                <a:gd name="T69" fmla="*/ 64 h 87"/>
                <a:gd name="T70" fmla="*/ 186 w 193"/>
                <a:gd name="T71" fmla="*/ 61 h 87"/>
                <a:gd name="T72" fmla="*/ 190 w 193"/>
                <a:gd name="T73" fmla="*/ 56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7"/>
                <a:gd name="T113" fmla="*/ 193 w 193"/>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7">
                  <a:moveTo>
                    <a:pt x="190" y="56"/>
                  </a:moveTo>
                  <a:lnTo>
                    <a:pt x="192" y="60"/>
                  </a:lnTo>
                  <a:lnTo>
                    <a:pt x="190" y="63"/>
                  </a:lnTo>
                  <a:lnTo>
                    <a:pt x="189" y="65"/>
                  </a:lnTo>
                  <a:lnTo>
                    <a:pt x="187" y="68"/>
                  </a:lnTo>
                  <a:lnTo>
                    <a:pt x="184" y="71"/>
                  </a:lnTo>
                  <a:lnTo>
                    <a:pt x="178" y="74"/>
                  </a:lnTo>
                  <a:lnTo>
                    <a:pt x="176" y="77"/>
                  </a:lnTo>
                  <a:lnTo>
                    <a:pt x="170" y="79"/>
                  </a:lnTo>
                  <a:lnTo>
                    <a:pt x="164" y="82"/>
                  </a:lnTo>
                  <a:lnTo>
                    <a:pt x="159" y="83"/>
                  </a:lnTo>
                  <a:lnTo>
                    <a:pt x="154" y="85"/>
                  </a:lnTo>
                  <a:lnTo>
                    <a:pt x="150" y="85"/>
                  </a:lnTo>
                  <a:lnTo>
                    <a:pt x="146" y="86"/>
                  </a:lnTo>
                  <a:lnTo>
                    <a:pt x="142" y="84"/>
                  </a:lnTo>
                  <a:lnTo>
                    <a:pt x="138" y="84"/>
                  </a:lnTo>
                  <a:lnTo>
                    <a:pt x="134" y="83"/>
                  </a:lnTo>
                  <a:lnTo>
                    <a:pt x="130" y="81"/>
                  </a:lnTo>
                  <a:lnTo>
                    <a:pt x="126" y="78"/>
                  </a:lnTo>
                  <a:lnTo>
                    <a:pt x="121" y="74"/>
                  </a:lnTo>
                  <a:lnTo>
                    <a:pt x="92" y="54"/>
                  </a:lnTo>
                  <a:lnTo>
                    <a:pt x="65" y="34"/>
                  </a:lnTo>
                  <a:lnTo>
                    <a:pt x="60" y="30"/>
                  </a:lnTo>
                  <a:lnTo>
                    <a:pt x="55" y="28"/>
                  </a:lnTo>
                  <a:lnTo>
                    <a:pt x="50" y="25"/>
                  </a:lnTo>
                  <a:lnTo>
                    <a:pt x="45" y="23"/>
                  </a:lnTo>
                  <a:lnTo>
                    <a:pt x="41" y="21"/>
                  </a:lnTo>
                  <a:lnTo>
                    <a:pt x="36" y="20"/>
                  </a:lnTo>
                  <a:lnTo>
                    <a:pt x="31" y="20"/>
                  </a:lnTo>
                  <a:lnTo>
                    <a:pt x="28" y="20"/>
                  </a:lnTo>
                  <a:lnTo>
                    <a:pt x="24" y="20"/>
                  </a:lnTo>
                  <a:lnTo>
                    <a:pt x="20" y="21"/>
                  </a:lnTo>
                  <a:lnTo>
                    <a:pt x="16" y="22"/>
                  </a:lnTo>
                  <a:lnTo>
                    <a:pt x="11" y="24"/>
                  </a:lnTo>
                  <a:lnTo>
                    <a:pt x="8" y="24"/>
                  </a:lnTo>
                  <a:lnTo>
                    <a:pt x="5" y="25"/>
                  </a:lnTo>
                  <a:lnTo>
                    <a:pt x="2" y="28"/>
                  </a:lnTo>
                  <a:lnTo>
                    <a:pt x="0" y="29"/>
                  </a:lnTo>
                  <a:lnTo>
                    <a:pt x="1" y="27"/>
                  </a:lnTo>
                  <a:lnTo>
                    <a:pt x="2" y="25"/>
                  </a:lnTo>
                  <a:lnTo>
                    <a:pt x="2" y="24"/>
                  </a:lnTo>
                  <a:lnTo>
                    <a:pt x="4" y="21"/>
                  </a:lnTo>
                  <a:lnTo>
                    <a:pt x="7" y="20"/>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3"/>
                  </a:lnTo>
                  <a:lnTo>
                    <a:pt x="137" y="50"/>
                  </a:lnTo>
                  <a:lnTo>
                    <a:pt x="144" y="54"/>
                  </a:lnTo>
                  <a:lnTo>
                    <a:pt x="148" y="57"/>
                  </a:lnTo>
                  <a:lnTo>
                    <a:pt x="153" y="59"/>
                  </a:lnTo>
                  <a:lnTo>
                    <a:pt x="157" y="61"/>
                  </a:lnTo>
                  <a:lnTo>
                    <a:pt x="162" y="63"/>
                  </a:lnTo>
                  <a:lnTo>
                    <a:pt x="166" y="63"/>
                  </a:lnTo>
                  <a:lnTo>
                    <a:pt x="171" y="64"/>
                  </a:lnTo>
                  <a:lnTo>
                    <a:pt x="175" y="64"/>
                  </a:lnTo>
                  <a:lnTo>
                    <a:pt x="179" y="64"/>
                  </a:lnTo>
                  <a:lnTo>
                    <a:pt x="183" y="62"/>
                  </a:lnTo>
                  <a:lnTo>
                    <a:pt x="186" y="61"/>
                  </a:lnTo>
                  <a:lnTo>
                    <a:pt x="189" y="59"/>
                  </a:lnTo>
                  <a:lnTo>
                    <a:pt x="190" y="56"/>
                  </a:lnTo>
                </a:path>
              </a:pathLst>
            </a:custGeom>
            <a:solidFill>
              <a:srgbClr val="FF0000"/>
            </a:solidFill>
            <a:ln w="12700" cap="rnd">
              <a:solidFill>
                <a:srgbClr val="FF0000"/>
              </a:solidFill>
              <a:round/>
              <a:headEnd/>
              <a:tailEnd/>
            </a:ln>
          </p:spPr>
          <p:txBody>
            <a:bodyPr/>
            <a:lstStyle/>
            <a:p>
              <a:endParaRPr lang="en-US"/>
            </a:p>
          </p:txBody>
        </p:sp>
        <p:sp>
          <p:nvSpPr>
            <p:cNvPr id="169" name="Freeform 51"/>
            <p:cNvSpPr>
              <a:spLocks/>
            </p:cNvSpPr>
            <p:nvPr/>
          </p:nvSpPr>
          <p:spPr bwMode="auto">
            <a:xfrm>
              <a:off x="2331" y="2386"/>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70" name="Freeform 52"/>
            <p:cNvSpPr>
              <a:spLocks/>
            </p:cNvSpPr>
            <p:nvPr/>
          </p:nvSpPr>
          <p:spPr bwMode="auto">
            <a:xfrm>
              <a:off x="2781" y="2167"/>
              <a:ext cx="196" cy="82"/>
            </a:xfrm>
            <a:custGeom>
              <a:avLst/>
              <a:gdLst>
                <a:gd name="T0" fmla="*/ 195 w 196"/>
                <a:gd name="T1" fmla="*/ 57 h 82"/>
                <a:gd name="T2" fmla="*/ 192 w 196"/>
                <a:gd name="T3" fmla="*/ 61 h 82"/>
                <a:gd name="T4" fmla="*/ 187 w 196"/>
                <a:gd name="T5" fmla="*/ 67 h 82"/>
                <a:gd name="T6" fmla="*/ 179 w 196"/>
                <a:gd name="T7" fmla="*/ 73 h 82"/>
                <a:gd name="T8" fmla="*/ 166 w 196"/>
                <a:gd name="T9" fmla="*/ 77 h 82"/>
                <a:gd name="T10" fmla="*/ 156 w 196"/>
                <a:gd name="T11" fmla="*/ 80 h 82"/>
                <a:gd name="T12" fmla="*/ 148 w 196"/>
                <a:gd name="T13" fmla="*/ 81 h 82"/>
                <a:gd name="T14" fmla="*/ 140 w 196"/>
                <a:gd name="T15" fmla="*/ 79 h 82"/>
                <a:gd name="T16" fmla="*/ 132 w 196"/>
                <a:gd name="T17" fmla="*/ 76 h 82"/>
                <a:gd name="T18" fmla="*/ 123 w 196"/>
                <a:gd name="T19" fmla="*/ 70 h 82"/>
                <a:gd name="T20" fmla="*/ 66 w 196"/>
                <a:gd name="T21" fmla="*/ 32 h 82"/>
                <a:gd name="T22" fmla="*/ 56 w 196"/>
                <a:gd name="T23" fmla="*/ 26 h 82"/>
                <a:gd name="T24" fmla="*/ 46 w 196"/>
                <a:gd name="T25" fmla="*/ 22 h 82"/>
                <a:gd name="T26" fmla="*/ 37 w 196"/>
                <a:gd name="T27" fmla="*/ 19 h 82"/>
                <a:gd name="T28" fmla="*/ 29 w 196"/>
                <a:gd name="T29" fmla="*/ 19 h 82"/>
                <a:gd name="T30" fmla="*/ 21 w 196"/>
                <a:gd name="T31" fmla="*/ 19 h 82"/>
                <a:gd name="T32" fmla="*/ 11 w 196"/>
                <a:gd name="T33" fmla="*/ 22 h 82"/>
                <a:gd name="T34" fmla="*/ 5 w 196"/>
                <a:gd name="T35" fmla="*/ 24 h 82"/>
                <a:gd name="T36" fmla="*/ 0 w 196"/>
                <a:gd name="T37" fmla="*/ 28 h 82"/>
                <a:gd name="T38" fmla="*/ 2 w 196"/>
                <a:gd name="T39" fmla="*/ 23 h 82"/>
                <a:gd name="T40" fmla="*/ 4 w 196"/>
                <a:gd name="T41" fmla="*/ 20 h 82"/>
                <a:gd name="T42" fmla="*/ 9 w 196"/>
                <a:gd name="T43" fmla="*/ 17 h 82"/>
                <a:gd name="T44" fmla="*/ 20 w 196"/>
                <a:gd name="T45" fmla="*/ 11 h 82"/>
                <a:gd name="T46" fmla="*/ 34 w 196"/>
                <a:gd name="T47" fmla="*/ 5 h 82"/>
                <a:gd name="T48" fmla="*/ 46 w 196"/>
                <a:gd name="T49" fmla="*/ 1 h 82"/>
                <a:gd name="T50" fmla="*/ 56 w 196"/>
                <a:gd name="T51" fmla="*/ 0 h 82"/>
                <a:gd name="T52" fmla="*/ 63 w 196"/>
                <a:gd name="T53" fmla="*/ 0 h 82"/>
                <a:gd name="T54" fmla="*/ 72 w 196"/>
                <a:gd name="T55" fmla="*/ 3 h 82"/>
                <a:gd name="T56" fmla="*/ 81 w 196"/>
                <a:gd name="T57" fmla="*/ 8 h 82"/>
                <a:gd name="T58" fmla="*/ 115 w 196"/>
                <a:gd name="T59" fmla="*/ 31 h 82"/>
                <a:gd name="T60" fmla="*/ 146 w 196"/>
                <a:gd name="T61" fmla="*/ 51 h 82"/>
                <a:gd name="T62" fmla="*/ 155 w 196"/>
                <a:gd name="T63" fmla="*/ 56 h 82"/>
                <a:gd name="T64" fmla="*/ 165 w 196"/>
                <a:gd name="T65" fmla="*/ 59 h 82"/>
                <a:gd name="T66" fmla="*/ 173 w 196"/>
                <a:gd name="T67" fmla="*/ 60 h 82"/>
                <a:gd name="T68" fmla="*/ 182 w 196"/>
                <a:gd name="T69" fmla="*/ 60 h 82"/>
                <a:gd name="T70" fmla="*/ 189 w 196"/>
                <a:gd name="T71" fmla="*/ 57 h 82"/>
                <a:gd name="T72" fmla="*/ 193 w 196"/>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2"/>
                <a:gd name="T113" fmla="*/ 196 w 196"/>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2">
                  <a:moveTo>
                    <a:pt x="193" y="52"/>
                  </a:moveTo>
                  <a:lnTo>
                    <a:pt x="195" y="57"/>
                  </a:lnTo>
                  <a:lnTo>
                    <a:pt x="193" y="59"/>
                  </a:lnTo>
                  <a:lnTo>
                    <a:pt x="192" y="61"/>
                  </a:lnTo>
                  <a:lnTo>
                    <a:pt x="190" y="64"/>
                  </a:lnTo>
                  <a:lnTo>
                    <a:pt x="187" y="67"/>
                  </a:lnTo>
                  <a:lnTo>
                    <a:pt x="181" y="70"/>
                  </a:lnTo>
                  <a:lnTo>
                    <a:pt x="179" y="73"/>
                  </a:lnTo>
                  <a:lnTo>
                    <a:pt x="172" y="75"/>
                  </a:lnTo>
                  <a:lnTo>
                    <a:pt x="166" y="77"/>
                  </a:lnTo>
                  <a:lnTo>
                    <a:pt x="162" y="78"/>
                  </a:lnTo>
                  <a:lnTo>
                    <a:pt x="156" y="80"/>
                  </a:lnTo>
                  <a:lnTo>
                    <a:pt x="153" y="80"/>
                  </a:lnTo>
                  <a:lnTo>
                    <a:pt x="148" y="81"/>
                  </a:lnTo>
                  <a:lnTo>
                    <a:pt x="145" y="79"/>
                  </a:lnTo>
                  <a:lnTo>
                    <a:pt x="140" y="79"/>
                  </a:lnTo>
                  <a:lnTo>
                    <a:pt x="136" y="78"/>
                  </a:lnTo>
                  <a:lnTo>
                    <a:pt x="132" y="76"/>
                  </a:lnTo>
                  <a:lnTo>
                    <a:pt x="128" y="73"/>
                  </a:lnTo>
                  <a:lnTo>
                    <a:pt x="123" y="70"/>
                  </a:lnTo>
                  <a:lnTo>
                    <a:pt x="94" y="51"/>
                  </a:lnTo>
                  <a:lnTo>
                    <a:pt x="66" y="32"/>
                  </a:lnTo>
                  <a:lnTo>
                    <a:pt x="61" y="28"/>
                  </a:lnTo>
                  <a:lnTo>
                    <a:pt x="56" y="26"/>
                  </a:lnTo>
                  <a:lnTo>
                    <a:pt x="51" y="24"/>
                  </a:lnTo>
                  <a:lnTo>
                    <a:pt x="46" y="22"/>
                  </a:lnTo>
                  <a:lnTo>
                    <a:pt x="42" y="20"/>
                  </a:lnTo>
                  <a:lnTo>
                    <a:pt x="37" y="19"/>
                  </a:lnTo>
                  <a:lnTo>
                    <a:pt x="32" y="19"/>
                  </a:lnTo>
                  <a:lnTo>
                    <a:pt x="29" y="19"/>
                  </a:lnTo>
                  <a:lnTo>
                    <a:pt x="25" y="19"/>
                  </a:lnTo>
                  <a:lnTo>
                    <a:pt x="21"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20" y="11"/>
                  </a:lnTo>
                  <a:lnTo>
                    <a:pt x="28" y="8"/>
                  </a:lnTo>
                  <a:lnTo>
                    <a:pt x="34" y="5"/>
                  </a:lnTo>
                  <a:lnTo>
                    <a:pt x="42" y="3"/>
                  </a:lnTo>
                  <a:lnTo>
                    <a:pt x="46" y="1"/>
                  </a:lnTo>
                  <a:lnTo>
                    <a:pt x="51" y="0"/>
                  </a:lnTo>
                  <a:lnTo>
                    <a:pt x="56" y="0"/>
                  </a:lnTo>
                  <a:lnTo>
                    <a:pt x="60" y="0"/>
                  </a:lnTo>
                  <a:lnTo>
                    <a:pt x="63" y="0"/>
                  </a:lnTo>
                  <a:lnTo>
                    <a:pt x="67" y="1"/>
                  </a:lnTo>
                  <a:lnTo>
                    <a:pt x="72" y="3"/>
                  </a:lnTo>
                  <a:lnTo>
                    <a:pt x="76" y="5"/>
                  </a:lnTo>
                  <a:lnTo>
                    <a:pt x="81" y="8"/>
                  </a:lnTo>
                  <a:lnTo>
                    <a:pt x="86" y="12"/>
                  </a:lnTo>
                  <a:lnTo>
                    <a:pt x="115" y="31"/>
                  </a:lnTo>
                  <a:lnTo>
                    <a:pt x="139" y="47"/>
                  </a:lnTo>
                  <a:lnTo>
                    <a:pt x="146" y="51"/>
                  </a:lnTo>
                  <a:lnTo>
                    <a:pt x="151" y="54"/>
                  </a:lnTo>
                  <a:lnTo>
                    <a:pt x="155" y="56"/>
                  </a:lnTo>
                  <a:lnTo>
                    <a:pt x="160" y="57"/>
                  </a:lnTo>
                  <a:lnTo>
                    <a:pt x="165" y="59"/>
                  </a:lnTo>
                  <a:lnTo>
                    <a:pt x="169" y="60"/>
                  </a:lnTo>
                  <a:lnTo>
                    <a:pt x="173" y="60"/>
                  </a:lnTo>
                  <a:lnTo>
                    <a:pt x="178" y="60"/>
                  </a:lnTo>
                  <a:lnTo>
                    <a:pt x="182" y="60"/>
                  </a:lnTo>
                  <a:lnTo>
                    <a:pt x="186" y="58"/>
                  </a:lnTo>
                  <a:lnTo>
                    <a:pt x="189" y="57"/>
                  </a:lnTo>
                  <a:lnTo>
                    <a:pt x="192" y="56"/>
                  </a:lnTo>
                  <a:lnTo>
                    <a:pt x="193" y="52"/>
                  </a:lnTo>
                </a:path>
              </a:pathLst>
            </a:custGeom>
            <a:solidFill>
              <a:srgbClr val="FF0000"/>
            </a:solidFill>
            <a:ln w="12700" cap="rnd">
              <a:solidFill>
                <a:srgbClr val="FF0000"/>
              </a:solidFill>
              <a:round/>
              <a:headEnd/>
              <a:tailEnd/>
            </a:ln>
          </p:spPr>
          <p:txBody>
            <a:bodyPr/>
            <a:lstStyle/>
            <a:p>
              <a:endParaRPr lang="en-US"/>
            </a:p>
          </p:txBody>
        </p:sp>
        <p:sp>
          <p:nvSpPr>
            <p:cNvPr id="171" name="Freeform 53"/>
            <p:cNvSpPr>
              <a:spLocks/>
            </p:cNvSpPr>
            <p:nvPr/>
          </p:nvSpPr>
          <p:spPr bwMode="auto">
            <a:xfrm>
              <a:off x="2629" y="2240"/>
              <a:ext cx="196" cy="84"/>
            </a:xfrm>
            <a:custGeom>
              <a:avLst/>
              <a:gdLst>
                <a:gd name="T0" fmla="*/ 193 w 196"/>
                <a:gd name="T1" fmla="*/ 58 h 84"/>
                <a:gd name="T2" fmla="*/ 189 w 196"/>
                <a:gd name="T3" fmla="*/ 63 h 84"/>
                <a:gd name="T4" fmla="*/ 183 w 196"/>
                <a:gd name="T5" fmla="*/ 70 h 84"/>
                <a:gd name="T6" fmla="*/ 176 w 196"/>
                <a:gd name="T7" fmla="*/ 75 h 84"/>
                <a:gd name="T8" fmla="*/ 165 w 196"/>
                <a:gd name="T9" fmla="*/ 80 h 84"/>
                <a:gd name="T10" fmla="*/ 156 w 196"/>
                <a:gd name="T11" fmla="*/ 82 h 84"/>
                <a:gd name="T12" fmla="*/ 147 w 196"/>
                <a:gd name="T13" fmla="*/ 83 h 84"/>
                <a:gd name="T14" fmla="*/ 139 w 196"/>
                <a:gd name="T15" fmla="*/ 81 h 84"/>
                <a:gd name="T16" fmla="*/ 131 w 196"/>
                <a:gd name="T17" fmla="*/ 78 h 84"/>
                <a:gd name="T18" fmla="*/ 121 w 196"/>
                <a:gd name="T19" fmla="*/ 72 h 84"/>
                <a:gd name="T20" fmla="*/ 66 w 196"/>
                <a:gd name="T21" fmla="*/ 33 h 84"/>
                <a:gd name="T22" fmla="*/ 56 w 196"/>
                <a:gd name="T23" fmla="*/ 27 h 84"/>
                <a:gd name="T24" fmla="*/ 47 w 196"/>
                <a:gd name="T25" fmla="*/ 23 h 84"/>
                <a:gd name="T26" fmla="*/ 37 w 196"/>
                <a:gd name="T27" fmla="*/ 20 h 84"/>
                <a:gd name="T28" fmla="*/ 29 w 196"/>
                <a:gd name="T29" fmla="*/ 20 h 84"/>
                <a:gd name="T30" fmla="*/ 21 w 196"/>
                <a:gd name="T31" fmla="*/ 20 h 84"/>
                <a:gd name="T32" fmla="*/ 12 w 196"/>
                <a:gd name="T33" fmla="*/ 23 h 84"/>
                <a:gd name="T34" fmla="*/ 5 w 196"/>
                <a:gd name="T35" fmla="*/ 26 h 84"/>
                <a:gd name="T36" fmla="*/ 0 w 196"/>
                <a:gd name="T37" fmla="*/ 29 h 84"/>
                <a:gd name="T38" fmla="*/ 1 w 196"/>
                <a:gd name="T39" fmla="*/ 25 h 84"/>
                <a:gd name="T40" fmla="*/ 5 w 196"/>
                <a:gd name="T41" fmla="*/ 21 h 84"/>
                <a:gd name="T42" fmla="*/ 9 w 196"/>
                <a:gd name="T43" fmla="*/ 18 h 84"/>
                <a:gd name="T44" fmla="*/ 21 w 196"/>
                <a:gd name="T45" fmla="*/ 12 h 84"/>
                <a:gd name="T46" fmla="*/ 35 w 196"/>
                <a:gd name="T47" fmla="*/ 6 h 84"/>
                <a:gd name="T48" fmla="*/ 47 w 196"/>
                <a:gd name="T49" fmla="*/ 1 h 84"/>
                <a:gd name="T50" fmla="*/ 55 w 196"/>
                <a:gd name="T51" fmla="*/ 0 h 84"/>
                <a:gd name="T52" fmla="*/ 63 w 196"/>
                <a:gd name="T53" fmla="*/ 1 h 84"/>
                <a:gd name="T54" fmla="*/ 71 w 196"/>
                <a:gd name="T55" fmla="*/ 3 h 84"/>
                <a:gd name="T56" fmla="*/ 81 w 196"/>
                <a:gd name="T57" fmla="*/ 9 h 84"/>
                <a:gd name="T58" fmla="*/ 114 w 196"/>
                <a:gd name="T59" fmla="*/ 31 h 84"/>
                <a:gd name="T60" fmla="*/ 145 w 196"/>
                <a:gd name="T61" fmla="*/ 53 h 84"/>
                <a:gd name="T62" fmla="*/ 154 w 196"/>
                <a:gd name="T63" fmla="*/ 58 h 84"/>
                <a:gd name="T64" fmla="*/ 163 w 196"/>
                <a:gd name="T65" fmla="*/ 61 h 84"/>
                <a:gd name="T66" fmla="*/ 172 w 196"/>
                <a:gd name="T67" fmla="*/ 62 h 84"/>
                <a:gd name="T68" fmla="*/ 180 w 196"/>
                <a:gd name="T69" fmla="*/ 62 h 84"/>
                <a:gd name="T70" fmla="*/ 188 w 196"/>
                <a:gd name="T71" fmla="*/ 59 h 84"/>
                <a:gd name="T72" fmla="*/ 195 w 196"/>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4"/>
                <a:gd name="T113" fmla="*/ 196 w 196"/>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4">
                  <a:moveTo>
                    <a:pt x="195" y="55"/>
                  </a:moveTo>
                  <a:lnTo>
                    <a:pt x="193" y="58"/>
                  </a:lnTo>
                  <a:lnTo>
                    <a:pt x="191" y="61"/>
                  </a:lnTo>
                  <a:lnTo>
                    <a:pt x="189" y="63"/>
                  </a:lnTo>
                  <a:lnTo>
                    <a:pt x="186" y="66"/>
                  </a:lnTo>
                  <a:lnTo>
                    <a:pt x="183" y="70"/>
                  </a:lnTo>
                  <a:lnTo>
                    <a:pt x="180" y="72"/>
                  </a:lnTo>
                  <a:lnTo>
                    <a:pt x="176" y="75"/>
                  </a:lnTo>
                  <a:lnTo>
                    <a:pt x="170" y="77"/>
                  </a:lnTo>
                  <a:lnTo>
                    <a:pt x="165" y="80"/>
                  </a:lnTo>
                  <a:lnTo>
                    <a:pt x="160" y="81"/>
                  </a:lnTo>
                  <a:lnTo>
                    <a:pt x="156" y="82"/>
                  </a:lnTo>
                  <a:lnTo>
                    <a:pt x="152" y="82"/>
                  </a:lnTo>
                  <a:lnTo>
                    <a:pt x="147" y="83"/>
                  </a:lnTo>
                  <a:lnTo>
                    <a:pt x="144" y="82"/>
                  </a:lnTo>
                  <a:lnTo>
                    <a:pt x="139" y="81"/>
                  </a:lnTo>
                  <a:lnTo>
                    <a:pt x="136" y="80"/>
                  </a:lnTo>
                  <a:lnTo>
                    <a:pt x="131" y="78"/>
                  </a:lnTo>
                  <a:lnTo>
                    <a:pt x="126" y="76"/>
                  </a:lnTo>
                  <a:lnTo>
                    <a:pt x="121" y="72"/>
                  </a:lnTo>
                  <a:lnTo>
                    <a:pt x="94" y="53"/>
                  </a:lnTo>
                  <a:lnTo>
                    <a:pt x="66" y="33"/>
                  </a:lnTo>
                  <a:lnTo>
                    <a:pt x="60" y="30"/>
                  </a:lnTo>
                  <a:lnTo>
                    <a:pt x="56" y="27"/>
                  </a:lnTo>
                  <a:lnTo>
                    <a:pt x="51" y="25"/>
                  </a:lnTo>
                  <a:lnTo>
                    <a:pt x="47" y="23"/>
                  </a:lnTo>
                  <a:lnTo>
                    <a:pt x="41" y="21"/>
                  </a:lnTo>
                  <a:lnTo>
                    <a:pt x="37" y="20"/>
                  </a:lnTo>
                  <a:lnTo>
                    <a:pt x="33" y="19"/>
                  </a:lnTo>
                  <a:lnTo>
                    <a:pt x="29" y="20"/>
                  </a:lnTo>
                  <a:lnTo>
                    <a:pt x="24" y="20"/>
                  </a:lnTo>
                  <a:lnTo>
                    <a:pt x="21" y="20"/>
                  </a:lnTo>
                  <a:lnTo>
                    <a:pt x="17" y="22"/>
                  </a:lnTo>
                  <a:lnTo>
                    <a:pt x="12" y="23"/>
                  </a:lnTo>
                  <a:lnTo>
                    <a:pt x="9" y="24"/>
                  </a:lnTo>
                  <a:lnTo>
                    <a:pt x="5" y="26"/>
                  </a:lnTo>
                  <a:lnTo>
                    <a:pt x="3" y="27"/>
                  </a:lnTo>
                  <a:lnTo>
                    <a:pt x="0" y="29"/>
                  </a:lnTo>
                  <a:lnTo>
                    <a:pt x="1" y="27"/>
                  </a:lnTo>
                  <a:lnTo>
                    <a:pt x="1" y="25"/>
                  </a:lnTo>
                  <a:lnTo>
                    <a:pt x="3" y="23"/>
                  </a:lnTo>
                  <a:lnTo>
                    <a:pt x="5" y="21"/>
                  </a:lnTo>
                  <a:lnTo>
                    <a:pt x="7" y="19"/>
                  </a:lnTo>
                  <a:lnTo>
                    <a:pt x="9" y="18"/>
                  </a:lnTo>
                  <a:lnTo>
                    <a:pt x="14" y="15"/>
                  </a:lnTo>
                  <a:lnTo>
                    <a:pt x="21" y="12"/>
                  </a:lnTo>
                  <a:lnTo>
                    <a:pt x="28" y="9"/>
                  </a:lnTo>
                  <a:lnTo>
                    <a:pt x="35" y="6"/>
                  </a:lnTo>
                  <a:lnTo>
                    <a:pt x="42" y="3"/>
                  </a:lnTo>
                  <a:lnTo>
                    <a:pt x="47" y="1"/>
                  </a:lnTo>
                  <a:lnTo>
                    <a:pt x="51" y="0"/>
                  </a:lnTo>
                  <a:lnTo>
                    <a:pt x="55" y="0"/>
                  </a:lnTo>
                  <a:lnTo>
                    <a:pt x="60" y="0"/>
                  </a:lnTo>
                  <a:lnTo>
                    <a:pt x="63" y="1"/>
                  </a:lnTo>
                  <a:lnTo>
                    <a:pt x="67" y="2"/>
                  </a:lnTo>
                  <a:lnTo>
                    <a:pt x="71" y="3"/>
                  </a:lnTo>
                  <a:lnTo>
                    <a:pt x="76" y="6"/>
                  </a:lnTo>
                  <a:lnTo>
                    <a:pt x="81" y="9"/>
                  </a:lnTo>
                  <a:lnTo>
                    <a:pt x="87" y="12"/>
                  </a:lnTo>
                  <a:lnTo>
                    <a:pt x="114" y="31"/>
                  </a:lnTo>
                  <a:lnTo>
                    <a:pt x="138" y="49"/>
                  </a:lnTo>
                  <a:lnTo>
                    <a:pt x="145" y="53"/>
                  </a:lnTo>
                  <a:lnTo>
                    <a:pt x="150" y="56"/>
                  </a:lnTo>
                  <a:lnTo>
                    <a:pt x="154" y="58"/>
                  </a:lnTo>
                  <a:lnTo>
                    <a:pt x="159" y="59"/>
                  </a:lnTo>
                  <a:lnTo>
                    <a:pt x="163" y="61"/>
                  </a:lnTo>
                  <a:lnTo>
                    <a:pt x="168" y="62"/>
                  </a:lnTo>
                  <a:lnTo>
                    <a:pt x="172" y="62"/>
                  </a:lnTo>
                  <a:lnTo>
                    <a:pt x="177" y="62"/>
                  </a:lnTo>
                  <a:lnTo>
                    <a:pt x="180" y="62"/>
                  </a:lnTo>
                  <a:lnTo>
                    <a:pt x="184" y="60"/>
                  </a:lnTo>
                  <a:lnTo>
                    <a:pt x="188" y="59"/>
                  </a:lnTo>
                  <a:lnTo>
                    <a:pt x="190" y="57"/>
                  </a:lnTo>
                  <a:lnTo>
                    <a:pt x="195" y="55"/>
                  </a:lnTo>
                </a:path>
              </a:pathLst>
            </a:custGeom>
            <a:solidFill>
              <a:srgbClr val="FF0000"/>
            </a:solidFill>
            <a:ln w="12700" cap="rnd">
              <a:solidFill>
                <a:srgbClr val="FF0000"/>
              </a:solidFill>
              <a:round/>
              <a:headEnd/>
              <a:tailEnd/>
            </a:ln>
          </p:spPr>
          <p:txBody>
            <a:bodyPr/>
            <a:lstStyle/>
            <a:p>
              <a:endParaRPr lang="en-US"/>
            </a:p>
          </p:txBody>
        </p:sp>
        <p:sp>
          <p:nvSpPr>
            <p:cNvPr id="172" name="Freeform 54"/>
            <p:cNvSpPr>
              <a:spLocks/>
            </p:cNvSpPr>
            <p:nvPr/>
          </p:nvSpPr>
          <p:spPr bwMode="auto">
            <a:xfrm>
              <a:off x="3081" y="2019"/>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73" name="Freeform 55"/>
            <p:cNvSpPr>
              <a:spLocks/>
            </p:cNvSpPr>
            <p:nvPr/>
          </p:nvSpPr>
          <p:spPr bwMode="auto">
            <a:xfrm>
              <a:off x="2930" y="2094"/>
              <a:ext cx="194" cy="82"/>
            </a:xfrm>
            <a:custGeom>
              <a:avLst/>
              <a:gdLst>
                <a:gd name="T0" fmla="*/ 191 w 194"/>
                <a:gd name="T1" fmla="*/ 57 h 82"/>
                <a:gd name="T2" fmla="*/ 187 w 194"/>
                <a:gd name="T3" fmla="*/ 62 h 82"/>
                <a:gd name="T4" fmla="*/ 181 w 194"/>
                <a:gd name="T5" fmla="*/ 68 h 82"/>
                <a:gd name="T6" fmla="*/ 174 w 194"/>
                <a:gd name="T7" fmla="*/ 73 h 82"/>
                <a:gd name="T8" fmla="*/ 163 w 194"/>
                <a:gd name="T9" fmla="*/ 78 h 82"/>
                <a:gd name="T10" fmla="*/ 154 w 194"/>
                <a:gd name="T11" fmla="*/ 80 h 82"/>
                <a:gd name="T12" fmla="*/ 146 w 194"/>
                <a:gd name="T13" fmla="*/ 81 h 82"/>
                <a:gd name="T14" fmla="*/ 138 w 194"/>
                <a:gd name="T15" fmla="*/ 79 h 82"/>
                <a:gd name="T16" fmla="*/ 130 w 194"/>
                <a:gd name="T17" fmla="*/ 76 h 82"/>
                <a:gd name="T18" fmla="*/ 119 w 194"/>
                <a:gd name="T19" fmla="*/ 70 h 82"/>
                <a:gd name="T20" fmla="*/ 65 w 194"/>
                <a:gd name="T21" fmla="*/ 33 h 82"/>
                <a:gd name="T22" fmla="*/ 55 w 194"/>
                <a:gd name="T23" fmla="*/ 27 h 82"/>
                <a:gd name="T24" fmla="*/ 46 w 194"/>
                <a:gd name="T25" fmla="*/ 23 h 82"/>
                <a:gd name="T26" fmla="*/ 37 w 194"/>
                <a:gd name="T27" fmla="*/ 19 h 82"/>
                <a:gd name="T28" fmla="*/ 29 w 194"/>
                <a:gd name="T29" fmla="*/ 19 h 82"/>
                <a:gd name="T30" fmla="*/ 21 w 194"/>
                <a:gd name="T31" fmla="*/ 20 h 82"/>
                <a:gd name="T32" fmla="*/ 12 w 194"/>
                <a:gd name="T33" fmla="*/ 23 h 82"/>
                <a:gd name="T34" fmla="*/ 5 w 194"/>
                <a:gd name="T35" fmla="*/ 25 h 82"/>
                <a:gd name="T36" fmla="*/ 0 w 194"/>
                <a:gd name="T37" fmla="*/ 28 h 82"/>
                <a:gd name="T38" fmla="*/ 1 w 194"/>
                <a:gd name="T39" fmla="*/ 25 h 82"/>
                <a:gd name="T40" fmla="*/ 5 w 194"/>
                <a:gd name="T41" fmla="*/ 20 h 82"/>
                <a:gd name="T42" fmla="*/ 9 w 194"/>
                <a:gd name="T43" fmla="*/ 17 h 82"/>
                <a:gd name="T44" fmla="*/ 21 w 194"/>
                <a:gd name="T45" fmla="*/ 12 h 82"/>
                <a:gd name="T46" fmla="*/ 35 w 194"/>
                <a:gd name="T47" fmla="*/ 5 h 82"/>
                <a:gd name="T48" fmla="*/ 47 w 194"/>
                <a:gd name="T49" fmla="*/ 1 h 82"/>
                <a:gd name="T50" fmla="*/ 55 w 194"/>
                <a:gd name="T51" fmla="*/ 0 h 82"/>
                <a:gd name="T52" fmla="*/ 63 w 194"/>
                <a:gd name="T53" fmla="*/ 1 h 82"/>
                <a:gd name="T54" fmla="*/ 71 w 194"/>
                <a:gd name="T55" fmla="*/ 3 h 82"/>
                <a:gd name="T56" fmla="*/ 80 w 194"/>
                <a:gd name="T57" fmla="*/ 9 h 82"/>
                <a:gd name="T58" fmla="*/ 113 w 194"/>
                <a:gd name="T59" fmla="*/ 30 h 82"/>
                <a:gd name="T60" fmla="*/ 143 w 194"/>
                <a:gd name="T61" fmla="*/ 52 h 82"/>
                <a:gd name="T62" fmla="*/ 153 w 194"/>
                <a:gd name="T63" fmla="*/ 57 h 82"/>
                <a:gd name="T64" fmla="*/ 161 w 194"/>
                <a:gd name="T65" fmla="*/ 60 h 82"/>
                <a:gd name="T66" fmla="*/ 170 w 194"/>
                <a:gd name="T67" fmla="*/ 61 h 82"/>
                <a:gd name="T68" fmla="*/ 178 w 194"/>
                <a:gd name="T69" fmla="*/ 60 h 82"/>
                <a:gd name="T70" fmla="*/ 186 w 194"/>
                <a:gd name="T71" fmla="*/ 57 h 82"/>
                <a:gd name="T72" fmla="*/ 193 w 194"/>
                <a:gd name="T73" fmla="*/ 54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2"/>
                <a:gd name="T113" fmla="*/ 194 w 194"/>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2">
                  <a:moveTo>
                    <a:pt x="193" y="54"/>
                  </a:moveTo>
                  <a:lnTo>
                    <a:pt x="191" y="57"/>
                  </a:lnTo>
                  <a:lnTo>
                    <a:pt x="189" y="59"/>
                  </a:lnTo>
                  <a:lnTo>
                    <a:pt x="187" y="62"/>
                  </a:lnTo>
                  <a:lnTo>
                    <a:pt x="184" y="65"/>
                  </a:lnTo>
                  <a:lnTo>
                    <a:pt x="181" y="68"/>
                  </a:lnTo>
                  <a:lnTo>
                    <a:pt x="178" y="70"/>
                  </a:lnTo>
                  <a:lnTo>
                    <a:pt x="174" y="73"/>
                  </a:lnTo>
                  <a:lnTo>
                    <a:pt x="168" y="76"/>
                  </a:lnTo>
                  <a:lnTo>
                    <a:pt x="163" y="78"/>
                  </a:lnTo>
                  <a:lnTo>
                    <a:pt x="158" y="79"/>
                  </a:lnTo>
                  <a:lnTo>
                    <a:pt x="154" y="80"/>
                  </a:lnTo>
                  <a:lnTo>
                    <a:pt x="150" y="80"/>
                  </a:lnTo>
                  <a:lnTo>
                    <a:pt x="146" y="81"/>
                  </a:lnTo>
                  <a:lnTo>
                    <a:pt x="142" y="80"/>
                  </a:lnTo>
                  <a:lnTo>
                    <a:pt x="138" y="79"/>
                  </a:lnTo>
                  <a:lnTo>
                    <a:pt x="134" y="78"/>
                  </a:lnTo>
                  <a:lnTo>
                    <a:pt x="130" y="76"/>
                  </a:lnTo>
                  <a:lnTo>
                    <a:pt x="124" y="74"/>
                  </a:lnTo>
                  <a:lnTo>
                    <a:pt x="119" y="70"/>
                  </a:lnTo>
                  <a:lnTo>
                    <a:pt x="93" y="52"/>
                  </a:lnTo>
                  <a:lnTo>
                    <a:pt x="65" y="33"/>
                  </a:lnTo>
                  <a:lnTo>
                    <a:pt x="60" y="29"/>
                  </a:lnTo>
                  <a:lnTo>
                    <a:pt x="55" y="27"/>
                  </a:lnTo>
                  <a:lnTo>
                    <a:pt x="51" y="24"/>
                  </a:lnTo>
                  <a:lnTo>
                    <a:pt x="46" y="23"/>
                  </a:lnTo>
                  <a:lnTo>
                    <a:pt x="41" y="20"/>
                  </a:lnTo>
                  <a:lnTo>
                    <a:pt x="37" y="19"/>
                  </a:lnTo>
                  <a:lnTo>
                    <a:pt x="33" y="19"/>
                  </a:lnTo>
                  <a:lnTo>
                    <a:pt x="29" y="19"/>
                  </a:lnTo>
                  <a:lnTo>
                    <a:pt x="24" y="19"/>
                  </a:lnTo>
                  <a:lnTo>
                    <a:pt x="21" y="20"/>
                  </a:lnTo>
                  <a:lnTo>
                    <a:pt x="17" y="21"/>
                  </a:lnTo>
                  <a:lnTo>
                    <a:pt x="12" y="23"/>
                  </a:lnTo>
                  <a:lnTo>
                    <a:pt x="9" y="23"/>
                  </a:lnTo>
                  <a:lnTo>
                    <a:pt x="5" y="25"/>
                  </a:lnTo>
                  <a:lnTo>
                    <a:pt x="3" y="26"/>
                  </a:lnTo>
                  <a:lnTo>
                    <a:pt x="0" y="28"/>
                  </a:lnTo>
                  <a:lnTo>
                    <a:pt x="1" y="26"/>
                  </a:lnTo>
                  <a:lnTo>
                    <a:pt x="1" y="25"/>
                  </a:lnTo>
                  <a:lnTo>
                    <a:pt x="3" y="23"/>
                  </a:lnTo>
                  <a:lnTo>
                    <a:pt x="5" y="20"/>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6" y="2"/>
                  </a:lnTo>
                  <a:lnTo>
                    <a:pt x="71" y="3"/>
                  </a:lnTo>
                  <a:lnTo>
                    <a:pt x="76" y="6"/>
                  </a:lnTo>
                  <a:lnTo>
                    <a:pt x="80" y="9"/>
                  </a:lnTo>
                  <a:lnTo>
                    <a:pt x="86" y="12"/>
                  </a:lnTo>
                  <a:lnTo>
                    <a:pt x="113" y="30"/>
                  </a:lnTo>
                  <a:lnTo>
                    <a:pt x="137" y="47"/>
                  </a:lnTo>
                  <a:lnTo>
                    <a:pt x="143" y="52"/>
                  </a:lnTo>
                  <a:lnTo>
                    <a:pt x="148" y="54"/>
                  </a:lnTo>
                  <a:lnTo>
                    <a:pt x="153" y="57"/>
                  </a:lnTo>
                  <a:lnTo>
                    <a:pt x="157" y="58"/>
                  </a:lnTo>
                  <a:lnTo>
                    <a:pt x="161" y="60"/>
                  </a:lnTo>
                  <a:lnTo>
                    <a:pt x="166" y="60"/>
                  </a:lnTo>
                  <a:lnTo>
                    <a:pt x="170" y="61"/>
                  </a:lnTo>
                  <a:lnTo>
                    <a:pt x="175" y="60"/>
                  </a:lnTo>
                  <a:lnTo>
                    <a:pt x="178" y="60"/>
                  </a:lnTo>
                  <a:lnTo>
                    <a:pt x="182" y="58"/>
                  </a:lnTo>
                  <a:lnTo>
                    <a:pt x="186" y="57"/>
                  </a:lnTo>
                  <a:lnTo>
                    <a:pt x="188" y="56"/>
                  </a:lnTo>
                  <a:lnTo>
                    <a:pt x="193" y="54"/>
                  </a:lnTo>
                </a:path>
              </a:pathLst>
            </a:custGeom>
            <a:solidFill>
              <a:srgbClr val="FF0000"/>
            </a:solidFill>
            <a:ln w="12700" cap="rnd">
              <a:solidFill>
                <a:srgbClr val="FF0000"/>
              </a:solidFill>
              <a:round/>
              <a:headEnd/>
              <a:tailEnd/>
            </a:ln>
          </p:spPr>
          <p:txBody>
            <a:bodyPr/>
            <a:lstStyle/>
            <a:p>
              <a:endParaRPr lang="en-US"/>
            </a:p>
          </p:txBody>
        </p:sp>
        <p:sp>
          <p:nvSpPr>
            <p:cNvPr id="174" name="Freeform 56"/>
            <p:cNvSpPr>
              <a:spLocks/>
            </p:cNvSpPr>
            <p:nvPr/>
          </p:nvSpPr>
          <p:spPr bwMode="auto">
            <a:xfrm>
              <a:off x="3382" y="1870"/>
              <a:ext cx="193" cy="83"/>
            </a:xfrm>
            <a:custGeom>
              <a:avLst/>
              <a:gdLst>
                <a:gd name="T0" fmla="*/ 192 w 193"/>
                <a:gd name="T1" fmla="*/ 57 h 83"/>
                <a:gd name="T2" fmla="*/ 189 w 193"/>
                <a:gd name="T3" fmla="*/ 62 h 83"/>
                <a:gd name="T4" fmla="*/ 184 w 193"/>
                <a:gd name="T5" fmla="*/ 68 h 83"/>
                <a:gd name="T6" fmla="*/ 176 w 193"/>
                <a:gd name="T7" fmla="*/ 74 h 83"/>
                <a:gd name="T8" fmla="*/ 164 w 193"/>
                <a:gd name="T9" fmla="*/ 78 h 83"/>
                <a:gd name="T10" fmla="*/ 154 w 193"/>
                <a:gd name="T11" fmla="*/ 81 h 83"/>
                <a:gd name="T12" fmla="*/ 146 w 193"/>
                <a:gd name="T13" fmla="*/ 82 h 83"/>
                <a:gd name="T14" fmla="*/ 138 w 193"/>
                <a:gd name="T15" fmla="*/ 80 h 83"/>
                <a:gd name="T16" fmla="*/ 130 w 193"/>
                <a:gd name="T17" fmla="*/ 77 h 83"/>
                <a:gd name="T18" fmla="*/ 121 w 193"/>
                <a:gd name="T19" fmla="*/ 71 h 83"/>
                <a:gd name="T20" fmla="*/ 65 w 193"/>
                <a:gd name="T21" fmla="*/ 32 h 83"/>
                <a:gd name="T22" fmla="*/ 55 w 193"/>
                <a:gd name="T23" fmla="*/ 27 h 83"/>
                <a:gd name="T24" fmla="*/ 45 w 193"/>
                <a:gd name="T25" fmla="*/ 22 h 83"/>
                <a:gd name="T26" fmla="*/ 36 w 193"/>
                <a:gd name="T27" fmla="*/ 19 h 83"/>
                <a:gd name="T28" fmla="*/ 28 w 193"/>
                <a:gd name="T29" fmla="*/ 19 h 83"/>
                <a:gd name="T30" fmla="*/ 20 w 193"/>
                <a:gd name="T31" fmla="*/ 20 h 83"/>
                <a:gd name="T32" fmla="*/ 11 w 193"/>
                <a:gd name="T33" fmla="*/ 22 h 83"/>
                <a:gd name="T34" fmla="*/ 5 w 193"/>
                <a:gd name="T35" fmla="*/ 24 h 83"/>
                <a:gd name="T36" fmla="*/ 0 w 193"/>
                <a:gd name="T37" fmla="*/ 28 h 83"/>
                <a:gd name="T38" fmla="*/ 2 w 193"/>
                <a:gd name="T39" fmla="*/ 24 h 83"/>
                <a:gd name="T40" fmla="*/ 4 w 193"/>
                <a:gd name="T41" fmla="*/ 20 h 83"/>
                <a:gd name="T42" fmla="*/ 9 w 193"/>
                <a:gd name="T43" fmla="*/ 17 h 83"/>
                <a:gd name="T44" fmla="*/ 19 w 193"/>
                <a:gd name="T45" fmla="*/ 11 h 83"/>
                <a:gd name="T46" fmla="*/ 34 w 193"/>
                <a:gd name="T47" fmla="*/ 5 h 83"/>
                <a:gd name="T48" fmla="*/ 46 w 193"/>
                <a:gd name="T49" fmla="*/ 1 h 83"/>
                <a:gd name="T50" fmla="*/ 55 w 193"/>
                <a:gd name="T51" fmla="*/ 0 h 83"/>
                <a:gd name="T52" fmla="*/ 62 w 193"/>
                <a:gd name="T53" fmla="*/ 0 h 83"/>
                <a:gd name="T54" fmla="*/ 71 w 193"/>
                <a:gd name="T55" fmla="*/ 3 h 83"/>
                <a:gd name="T56" fmla="*/ 80 w 193"/>
                <a:gd name="T57" fmla="*/ 8 h 83"/>
                <a:gd name="T58" fmla="*/ 113 w 193"/>
                <a:gd name="T59" fmla="*/ 31 h 83"/>
                <a:gd name="T60" fmla="*/ 144 w 193"/>
                <a:gd name="T61" fmla="*/ 52 h 83"/>
                <a:gd name="T62" fmla="*/ 153 w 193"/>
                <a:gd name="T63" fmla="*/ 56 h 83"/>
                <a:gd name="T64" fmla="*/ 162 w 193"/>
                <a:gd name="T65" fmla="*/ 60 h 83"/>
                <a:gd name="T66" fmla="*/ 171 w 193"/>
                <a:gd name="T67" fmla="*/ 61 h 83"/>
                <a:gd name="T68" fmla="*/ 179 w 193"/>
                <a:gd name="T69" fmla="*/ 61 h 83"/>
                <a:gd name="T70" fmla="*/ 186 w 193"/>
                <a:gd name="T71" fmla="*/ 58 h 83"/>
                <a:gd name="T72" fmla="*/ 190 w 193"/>
                <a:gd name="T73" fmla="*/ 53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3"/>
                <a:gd name="T113" fmla="*/ 193 w 193"/>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3">
                  <a:moveTo>
                    <a:pt x="190" y="53"/>
                  </a:moveTo>
                  <a:lnTo>
                    <a:pt x="192" y="57"/>
                  </a:lnTo>
                  <a:lnTo>
                    <a:pt x="190" y="60"/>
                  </a:lnTo>
                  <a:lnTo>
                    <a:pt x="189" y="62"/>
                  </a:lnTo>
                  <a:lnTo>
                    <a:pt x="187" y="65"/>
                  </a:lnTo>
                  <a:lnTo>
                    <a:pt x="184" y="68"/>
                  </a:lnTo>
                  <a:lnTo>
                    <a:pt x="178" y="71"/>
                  </a:lnTo>
                  <a:lnTo>
                    <a:pt x="176" y="74"/>
                  </a:lnTo>
                  <a:lnTo>
                    <a:pt x="170" y="76"/>
                  </a:lnTo>
                  <a:lnTo>
                    <a:pt x="164" y="78"/>
                  </a:lnTo>
                  <a:lnTo>
                    <a:pt x="159" y="79"/>
                  </a:lnTo>
                  <a:lnTo>
                    <a:pt x="154" y="81"/>
                  </a:lnTo>
                  <a:lnTo>
                    <a:pt x="150" y="81"/>
                  </a:lnTo>
                  <a:lnTo>
                    <a:pt x="146" y="82"/>
                  </a:lnTo>
                  <a:lnTo>
                    <a:pt x="142" y="80"/>
                  </a:lnTo>
                  <a:lnTo>
                    <a:pt x="138" y="80"/>
                  </a:lnTo>
                  <a:lnTo>
                    <a:pt x="134" y="79"/>
                  </a:lnTo>
                  <a:lnTo>
                    <a:pt x="130" y="77"/>
                  </a:lnTo>
                  <a:lnTo>
                    <a:pt x="126" y="74"/>
                  </a:lnTo>
                  <a:lnTo>
                    <a:pt x="121" y="71"/>
                  </a:lnTo>
                  <a:lnTo>
                    <a:pt x="92" y="51"/>
                  </a:lnTo>
                  <a:lnTo>
                    <a:pt x="65" y="32"/>
                  </a:lnTo>
                  <a:lnTo>
                    <a:pt x="60" y="29"/>
                  </a:lnTo>
                  <a:lnTo>
                    <a:pt x="55" y="27"/>
                  </a:lnTo>
                  <a:lnTo>
                    <a:pt x="50" y="24"/>
                  </a:lnTo>
                  <a:lnTo>
                    <a:pt x="45" y="22"/>
                  </a:lnTo>
                  <a:lnTo>
                    <a:pt x="41" y="20"/>
                  </a:lnTo>
                  <a:lnTo>
                    <a:pt x="36" y="19"/>
                  </a:lnTo>
                  <a:lnTo>
                    <a:pt x="31" y="19"/>
                  </a:lnTo>
                  <a:lnTo>
                    <a:pt x="28" y="19"/>
                  </a:lnTo>
                  <a:lnTo>
                    <a:pt x="24" y="19"/>
                  </a:lnTo>
                  <a:lnTo>
                    <a:pt x="20" y="20"/>
                  </a:lnTo>
                  <a:lnTo>
                    <a:pt x="16" y="21"/>
                  </a:lnTo>
                  <a:lnTo>
                    <a:pt x="11" y="22"/>
                  </a:lnTo>
                  <a:lnTo>
                    <a:pt x="8" y="23"/>
                  </a:lnTo>
                  <a:lnTo>
                    <a:pt x="5" y="24"/>
                  </a:lnTo>
                  <a:lnTo>
                    <a:pt x="2" y="27"/>
                  </a:lnTo>
                  <a:lnTo>
                    <a:pt x="0" y="28"/>
                  </a:lnTo>
                  <a:lnTo>
                    <a:pt x="1" y="26"/>
                  </a:lnTo>
                  <a:lnTo>
                    <a:pt x="2" y="24"/>
                  </a:lnTo>
                  <a:lnTo>
                    <a:pt x="2" y="22"/>
                  </a:lnTo>
                  <a:lnTo>
                    <a:pt x="4" y="20"/>
                  </a:lnTo>
                  <a:lnTo>
                    <a:pt x="7" y="19"/>
                  </a:lnTo>
                  <a:lnTo>
                    <a:pt x="9" y="17"/>
                  </a:lnTo>
                  <a:lnTo>
                    <a:pt x="13" y="15"/>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1"/>
                  </a:lnTo>
                  <a:lnTo>
                    <a:pt x="137" y="48"/>
                  </a:lnTo>
                  <a:lnTo>
                    <a:pt x="144" y="52"/>
                  </a:lnTo>
                  <a:lnTo>
                    <a:pt x="148" y="54"/>
                  </a:lnTo>
                  <a:lnTo>
                    <a:pt x="153" y="56"/>
                  </a:lnTo>
                  <a:lnTo>
                    <a:pt x="157" y="58"/>
                  </a:lnTo>
                  <a:lnTo>
                    <a:pt x="162" y="60"/>
                  </a:lnTo>
                  <a:lnTo>
                    <a:pt x="166" y="60"/>
                  </a:lnTo>
                  <a:lnTo>
                    <a:pt x="171" y="61"/>
                  </a:lnTo>
                  <a:lnTo>
                    <a:pt x="175" y="61"/>
                  </a:lnTo>
                  <a:lnTo>
                    <a:pt x="179" y="61"/>
                  </a:lnTo>
                  <a:lnTo>
                    <a:pt x="183" y="59"/>
                  </a:lnTo>
                  <a:lnTo>
                    <a:pt x="186" y="58"/>
                  </a:lnTo>
                  <a:lnTo>
                    <a:pt x="189" y="56"/>
                  </a:lnTo>
                  <a:lnTo>
                    <a:pt x="190" y="53"/>
                  </a:lnTo>
                </a:path>
              </a:pathLst>
            </a:custGeom>
            <a:solidFill>
              <a:srgbClr val="FF0000"/>
            </a:solidFill>
            <a:ln w="12700" cap="rnd">
              <a:solidFill>
                <a:srgbClr val="FF0000"/>
              </a:solidFill>
              <a:round/>
              <a:headEnd/>
              <a:tailEnd/>
            </a:ln>
          </p:spPr>
          <p:txBody>
            <a:bodyPr/>
            <a:lstStyle/>
            <a:p>
              <a:endParaRPr lang="en-US"/>
            </a:p>
          </p:txBody>
        </p:sp>
        <p:sp>
          <p:nvSpPr>
            <p:cNvPr id="175" name="Freeform 57"/>
            <p:cNvSpPr>
              <a:spLocks/>
            </p:cNvSpPr>
            <p:nvPr/>
          </p:nvSpPr>
          <p:spPr bwMode="auto">
            <a:xfrm>
              <a:off x="3230" y="1943"/>
              <a:ext cx="194" cy="87"/>
            </a:xfrm>
            <a:custGeom>
              <a:avLst/>
              <a:gdLst>
                <a:gd name="T0" fmla="*/ 191 w 194"/>
                <a:gd name="T1" fmla="*/ 60 h 87"/>
                <a:gd name="T2" fmla="*/ 187 w 194"/>
                <a:gd name="T3" fmla="*/ 66 h 87"/>
                <a:gd name="T4" fmla="*/ 181 w 194"/>
                <a:gd name="T5" fmla="*/ 72 h 87"/>
                <a:gd name="T6" fmla="*/ 174 w 194"/>
                <a:gd name="T7" fmla="*/ 77 h 87"/>
                <a:gd name="T8" fmla="*/ 163 w 194"/>
                <a:gd name="T9" fmla="*/ 83 h 87"/>
                <a:gd name="T10" fmla="*/ 154 w 194"/>
                <a:gd name="T11" fmla="*/ 85 h 87"/>
                <a:gd name="T12" fmla="*/ 146 w 194"/>
                <a:gd name="T13" fmla="*/ 86 h 87"/>
                <a:gd name="T14" fmla="*/ 138 w 194"/>
                <a:gd name="T15" fmla="*/ 84 h 87"/>
                <a:gd name="T16" fmla="*/ 130 w 194"/>
                <a:gd name="T17" fmla="*/ 81 h 87"/>
                <a:gd name="T18" fmla="*/ 119 w 194"/>
                <a:gd name="T19" fmla="*/ 74 h 87"/>
                <a:gd name="T20" fmla="*/ 65 w 194"/>
                <a:gd name="T21" fmla="*/ 35 h 87"/>
                <a:gd name="T22" fmla="*/ 55 w 194"/>
                <a:gd name="T23" fmla="*/ 28 h 87"/>
                <a:gd name="T24" fmla="*/ 46 w 194"/>
                <a:gd name="T25" fmla="*/ 24 h 87"/>
                <a:gd name="T26" fmla="*/ 37 w 194"/>
                <a:gd name="T27" fmla="*/ 21 h 87"/>
                <a:gd name="T28" fmla="*/ 29 w 194"/>
                <a:gd name="T29" fmla="*/ 21 h 87"/>
                <a:gd name="T30" fmla="*/ 21 w 194"/>
                <a:gd name="T31" fmla="*/ 21 h 87"/>
                <a:gd name="T32" fmla="*/ 12 w 194"/>
                <a:gd name="T33" fmla="*/ 24 h 87"/>
                <a:gd name="T34" fmla="*/ 5 w 194"/>
                <a:gd name="T35" fmla="*/ 27 h 87"/>
                <a:gd name="T36" fmla="*/ 0 w 194"/>
                <a:gd name="T37" fmla="*/ 30 h 87"/>
                <a:gd name="T38" fmla="*/ 1 w 194"/>
                <a:gd name="T39" fmla="*/ 26 h 87"/>
                <a:gd name="T40" fmla="*/ 5 w 194"/>
                <a:gd name="T41" fmla="*/ 22 h 87"/>
                <a:gd name="T42" fmla="*/ 9 w 194"/>
                <a:gd name="T43" fmla="*/ 18 h 87"/>
                <a:gd name="T44" fmla="*/ 21 w 194"/>
                <a:gd name="T45" fmla="*/ 13 h 87"/>
                <a:gd name="T46" fmla="*/ 35 w 194"/>
                <a:gd name="T47" fmla="*/ 6 h 87"/>
                <a:gd name="T48" fmla="*/ 47 w 194"/>
                <a:gd name="T49" fmla="*/ 1 h 87"/>
                <a:gd name="T50" fmla="*/ 55 w 194"/>
                <a:gd name="T51" fmla="*/ 0 h 87"/>
                <a:gd name="T52" fmla="*/ 63 w 194"/>
                <a:gd name="T53" fmla="*/ 1 h 87"/>
                <a:gd name="T54" fmla="*/ 71 w 194"/>
                <a:gd name="T55" fmla="*/ 3 h 87"/>
                <a:gd name="T56" fmla="*/ 80 w 194"/>
                <a:gd name="T57" fmla="*/ 9 h 87"/>
                <a:gd name="T58" fmla="*/ 113 w 194"/>
                <a:gd name="T59" fmla="*/ 32 h 87"/>
                <a:gd name="T60" fmla="*/ 143 w 194"/>
                <a:gd name="T61" fmla="*/ 55 h 87"/>
                <a:gd name="T62" fmla="*/ 153 w 194"/>
                <a:gd name="T63" fmla="*/ 60 h 87"/>
                <a:gd name="T64" fmla="*/ 161 w 194"/>
                <a:gd name="T65" fmla="*/ 63 h 87"/>
                <a:gd name="T66" fmla="*/ 170 w 194"/>
                <a:gd name="T67" fmla="*/ 64 h 87"/>
                <a:gd name="T68" fmla="*/ 178 w 194"/>
                <a:gd name="T69" fmla="*/ 64 h 87"/>
                <a:gd name="T70" fmla="*/ 186 w 194"/>
                <a:gd name="T71" fmla="*/ 61 h 87"/>
                <a:gd name="T72" fmla="*/ 193 w 194"/>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87"/>
                <a:gd name="T113" fmla="*/ 194 w 194"/>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87">
                  <a:moveTo>
                    <a:pt x="193" y="57"/>
                  </a:moveTo>
                  <a:lnTo>
                    <a:pt x="191" y="60"/>
                  </a:lnTo>
                  <a:lnTo>
                    <a:pt x="189" y="63"/>
                  </a:lnTo>
                  <a:lnTo>
                    <a:pt x="187" y="66"/>
                  </a:lnTo>
                  <a:lnTo>
                    <a:pt x="184" y="69"/>
                  </a:lnTo>
                  <a:lnTo>
                    <a:pt x="181" y="72"/>
                  </a:lnTo>
                  <a:lnTo>
                    <a:pt x="178" y="74"/>
                  </a:lnTo>
                  <a:lnTo>
                    <a:pt x="174" y="77"/>
                  </a:lnTo>
                  <a:lnTo>
                    <a:pt x="168" y="80"/>
                  </a:lnTo>
                  <a:lnTo>
                    <a:pt x="163" y="83"/>
                  </a:lnTo>
                  <a:lnTo>
                    <a:pt x="158" y="84"/>
                  </a:lnTo>
                  <a:lnTo>
                    <a:pt x="154" y="85"/>
                  </a:lnTo>
                  <a:lnTo>
                    <a:pt x="150" y="85"/>
                  </a:lnTo>
                  <a:lnTo>
                    <a:pt x="146" y="86"/>
                  </a:lnTo>
                  <a:lnTo>
                    <a:pt x="142" y="85"/>
                  </a:lnTo>
                  <a:lnTo>
                    <a:pt x="138" y="84"/>
                  </a:lnTo>
                  <a:lnTo>
                    <a:pt x="134" y="83"/>
                  </a:lnTo>
                  <a:lnTo>
                    <a:pt x="130" y="81"/>
                  </a:lnTo>
                  <a:lnTo>
                    <a:pt x="124" y="79"/>
                  </a:lnTo>
                  <a:lnTo>
                    <a:pt x="119" y="74"/>
                  </a:lnTo>
                  <a:lnTo>
                    <a:pt x="93" y="55"/>
                  </a:lnTo>
                  <a:lnTo>
                    <a:pt x="65" y="35"/>
                  </a:lnTo>
                  <a:lnTo>
                    <a:pt x="60" y="31"/>
                  </a:lnTo>
                  <a:lnTo>
                    <a:pt x="55" y="28"/>
                  </a:lnTo>
                  <a:lnTo>
                    <a:pt x="51" y="26"/>
                  </a:lnTo>
                  <a:lnTo>
                    <a:pt x="46"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8" y="9"/>
                  </a:lnTo>
                  <a:lnTo>
                    <a:pt x="35" y="6"/>
                  </a:lnTo>
                  <a:lnTo>
                    <a:pt x="42" y="3"/>
                  </a:lnTo>
                  <a:lnTo>
                    <a:pt x="47" y="1"/>
                  </a:lnTo>
                  <a:lnTo>
                    <a:pt x="51" y="0"/>
                  </a:lnTo>
                  <a:lnTo>
                    <a:pt x="55" y="0"/>
                  </a:lnTo>
                  <a:lnTo>
                    <a:pt x="59" y="0"/>
                  </a:lnTo>
                  <a:lnTo>
                    <a:pt x="63" y="1"/>
                  </a:lnTo>
                  <a:lnTo>
                    <a:pt x="66" y="2"/>
                  </a:lnTo>
                  <a:lnTo>
                    <a:pt x="71" y="3"/>
                  </a:lnTo>
                  <a:lnTo>
                    <a:pt x="76" y="6"/>
                  </a:lnTo>
                  <a:lnTo>
                    <a:pt x="80" y="9"/>
                  </a:lnTo>
                  <a:lnTo>
                    <a:pt x="86" y="12"/>
                  </a:lnTo>
                  <a:lnTo>
                    <a:pt x="113" y="32"/>
                  </a:lnTo>
                  <a:lnTo>
                    <a:pt x="137" y="50"/>
                  </a:lnTo>
                  <a:lnTo>
                    <a:pt x="143" y="55"/>
                  </a:lnTo>
                  <a:lnTo>
                    <a:pt x="148" y="58"/>
                  </a:lnTo>
                  <a:lnTo>
                    <a:pt x="153" y="60"/>
                  </a:lnTo>
                  <a:lnTo>
                    <a:pt x="157" y="61"/>
                  </a:lnTo>
                  <a:lnTo>
                    <a:pt x="161" y="63"/>
                  </a:lnTo>
                  <a:lnTo>
                    <a:pt x="166" y="64"/>
                  </a:lnTo>
                  <a:lnTo>
                    <a:pt x="170" y="64"/>
                  </a:lnTo>
                  <a:lnTo>
                    <a:pt x="175" y="64"/>
                  </a:lnTo>
                  <a:lnTo>
                    <a:pt x="178" y="64"/>
                  </a:lnTo>
                  <a:lnTo>
                    <a:pt x="182" y="62"/>
                  </a:lnTo>
                  <a:lnTo>
                    <a:pt x="186" y="61"/>
                  </a:lnTo>
                  <a:lnTo>
                    <a:pt x="188" y="59"/>
                  </a:lnTo>
                  <a:lnTo>
                    <a:pt x="193" y="57"/>
                  </a:lnTo>
                </a:path>
              </a:pathLst>
            </a:custGeom>
            <a:solidFill>
              <a:srgbClr val="FF0000"/>
            </a:solidFill>
            <a:ln w="12700" cap="rnd">
              <a:solidFill>
                <a:srgbClr val="FF0000"/>
              </a:solidFill>
              <a:round/>
              <a:headEnd/>
              <a:tailEnd/>
            </a:ln>
          </p:spPr>
          <p:txBody>
            <a:bodyPr/>
            <a:lstStyle/>
            <a:p>
              <a:endParaRPr lang="en-US"/>
            </a:p>
          </p:txBody>
        </p:sp>
        <p:sp>
          <p:nvSpPr>
            <p:cNvPr id="176" name="Freeform 58"/>
            <p:cNvSpPr>
              <a:spLocks/>
            </p:cNvSpPr>
            <p:nvPr/>
          </p:nvSpPr>
          <p:spPr bwMode="auto">
            <a:xfrm>
              <a:off x="3679" y="1724"/>
              <a:ext cx="193" cy="81"/>
            </a:xfrm>
            <a:custGeom>
              <a:avLst/>
              <a:gdLst>
                <a:gd name="T0" fmla="*/ 192 w 193"/>
                <a:gd name="T1" fmla="*/ 56 h 81"/>
                <a:gd name="T2" fmla="*/ 189 w 193"/>
                <a:gd name="T3" fmla="*/ 61 h 81"/>
                <a:gd name="T4" fmla="*/ 184 w 193"/>
                <a:gd name="T5" fmla="*/ 66 h 81"/>
                <a:gd name="T6" fmla="*/ 176 w 193"/>
                <a:gd name="T7" fmla="*/ 72 h 81"/>
                <a:gd name="T8" fmla="*/ 164 w 193"/>
                <a:gd name="T9" fmla="*/ 76 h 81"/>
                <a:gd name="T10" fmla="*/ 154 w 193"/>
                <a:gd name="T11" fmla="*/ 79 h 81"/>
                <a:gd name="T12" fmla="*/ 146 w 193"/>
                <a:gd name="T13" fmla="*/ 80 h 81"/>
                <a:gd name="T14" fmla="*/ 138 w 193"/>
                <a:gd name="T15" fmla="*/ 78 h 81"/>
                <a:gd name="T16" fmla="*/ 130 w 193"/>
                <a:gd name="T17" fmla="*/ 75 h 81"/>
                <a:gd name="T18" fmla="*/ 121 w 193"/>
                <a:gd name="T19" fmla="*/ 69 h 81"/>
                <a:gd name="T20" fmla="*/ 65 w 193"/>
                <a:gd name="T21" fmla="*/ 31 h 81"/>
                <a:gd name="T22" fmla="*/ 55 w 193"/>
                <a:gd name="T23" fmla="*/ 26 h 81"/>
                <a:gd name="T24" fmla="*/ 45 w 193"/>
                <a:gd name="T25" fmla="*/ 21 h 81"/>
                <a:gd name="T26" fmla="*/ 36 w 193"/>
                <a:gd name="T27" fmla="*/ 19 h 81"/>
                <a:gd name="T28" fmla="*/ 28 w 193"/>
                <a:gd name="T29" fmla="*/ 18 h 81"/>
                <a:gd name="T30" fmla="*/ 20 w 193"/>
                <a:gd name="T31" fmla="*/ 19 h 81"/>
                <a:gd name="T32" fmla="*/ 11 w 193"/>
                <a:gd name="T33" fmla="*/ 22 h 81"/>
                <a:gd name="T34" fmla="*/ 5 w 193"/>
                <a:gd name="T35" fmla="*/ 24 h 81"/>
                <a:gd name="T36" fmla="*/ 0 w 193"/>
                <a:gd name="T37" fmla="*/ 27 h 81"/>
                <a:gd name="T38" fmla="*/ 2 w 193"/>
                <a:gd name="T39" fmla="*/ 23 h 81"/>
                <a:gd name="T40" fmla="*/ 4 w 193"/>
                <a:gd name="T41" fmla="*/ 20 h 81"/>
                <a:gd name="T42" fmla="*/ 9 w 193"/>
                <a:gd name="T43" fmla="*/ 16 h 81"/>
                <a:gd name="T44" fmla="*/ 19 w 193"/>
                <a:gd name="T45" fmla="*/ 11 h 81"/>
                <a:gd name="T46" fmla="*/ 34 w 193"/>
                <a:gd name="T47" fmla="*/ 5 h 81"/>
                <a:gd name="T48" fmla="*/ 46 w 193"/>
                <a:gd name="T49" fmla="*/ 1 h 81"/>
                <a:gd name="T50" fmla="*/ 55 w 193"/>
                <a:gd name="T51" fmla="*/ 0 h 81"/>
                <a:gd name="T52" fmla="*/ 62 w 193"/>
                <a:gd name="T53" fmla="*/ 0 h 81"/>
                <a:gd name="T54" fmla="*/ 71 w 193"/>
                <a:gd name="T55" fmla="*/ 3 h 81"/>
                <a:gd name="T56" fmla="*/ 80 w 193"/>
                <a:gd name="T57" fmla="*/ 8 h 81"/>
                <a:gd name="T58" fmla="*/ 113 w 193"/>
                <a:gd name="T59" fmla="*/ 30 h 81"/>
                <a:gd name="T60" fmla="*/ 144 w 193"/>
                <a:gd name="T61" fmla="*/ 50 h 81"/>
                <a:gd name="T62" fmla="*/ 153 w 193"/>
                <a:gd name="T63" fmla="*/ 55 h 81"/>
                <a:gd name="T64" fmla="*/ 162 w 193"/>
                <a:gd name="T65" fmla="*/ 58 h 81"/>
                <a:gd name="T66" fmla="*/ 171 w 193"/>
                <a:gd name="T67" fmla="*/ 59 h 81"/>
                <a:gd name="T68" fmla="*/ 179 w 193"/>
                <a:gd name="T69" fmla="*/ 59 h 81"/>
                <a:gd name="T70" fmla="*/ 186 w 193"/>
                <a:gd name="T71" fmla="*/ 57 h 81"/>
                <a:gd name="T72" fmla="*/ 190 w 193"/>
                <a:gd name="T73" fmla="*/ 52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1"/>
                <a:gd name="T113" fmla="*/ 193 w 193"/>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1">
                  <a:moveTo>
                    <a:pt x="190" y="52"/>
                  </a:moveTo>
                  <a:lnTo>
                    <a:pt x="192" y="56"/>
                  </a:lnTo>
                  <a:lnTo>
                    <a:pt x="190" y="58"/>
                  </a:lnTo>
                  <a:lnTo>
                    <a:pt x="189" y="61"/>
                  </a:lnTo>
                  <a:lnTo>
                    <a:pt x="187" y="63"/>
                  </a:lnTo>
                  <a:lnTo>
                    <a:pt x="184" y="66"/>
                  </a:lnTo>
                  <a:lnTo>
                    <a:pt x="178" y="69"/>
                  </a:lnTo>
                  <a:lnTo>
                    <a:pt x="176" y="72"/>
                  </a:lnTo>
                  <a:lnTo>
                    <a:pt x="170" y="74"/>
                  </a:lnTo>
                  <a:lnTo>
                    <a:pt x="164" y="76"/>
                  </a:lnTo>
                  <a:lnTo>
                    <a:pt x="159" y="77"/>
                  </a:lnTo>
                  <a:lnTo>
                    <a:pt x="154" y="79"/>
                  </a:lnTo>
                  <a:lnTo>
                    <a:pt x="150" y="79"/>
                  </a:lnTo>
                  <a:lnTo>
                    <a:pt x="146" y="80"/>
                  </a:lnTo>
                  <a:lnTo>
                    <a:pt x="142" y="78"/>
                  </a:lnTo>
                  <a:lnTo>
                    <a:pt x="138" y="78"/>
                  </a:lnTo>
                  <a:lnTo>
                    <a:pt x="134" y="77"/>
                  </a:lnTo>
                  <a:lnTo>
                    <a:pt x="130" y="75"/>
                  </a:lnTo>
                  <a:lnTo>
                    <a:pt x="126" y="72"/>
                  </a:lnTo>
                  <a:lnTo>
                    <a:pt x="121" y="69"/>
                  </a:lnTo>
                  <a:lnTo>
                    <a:pt x="92" y="50"/>
                  </a:lnTo>
                  <a:lnTo>
                    <a:pt x="65" y="31"/>
                  </a:lnTo>
                  <a:lnTo>
                    <a:pt x="60" y="28"/>
                  </a:lnTo>
                  <a:lnTo>
                    <a:pt x="55" y="26"/>
                  </a:lnTo>
                  <a:lnTo>
                    <a:pt x="50" y="24"/>
                  </a:lnTo>
                  <a:lnTo>
                    <a:pt x="45" y="21"/>
                  </a:lnTo>
                  <a:lnTo>
                    <a:pt x="41" y="20"/>
                  </a:lnTo>
                  <a:lnTo>
                    <a:pt x="36" y="19"/>
                  </a:lnTo>
                  <a:lnTo>
                    <a:pt x="31" y="18"/>
                  </a:lnTo>
                  <a:lnTo>
                    <a:pt x="28" y="18"/>
                  </a:lnTo>
                  <a:lnTo>
                    <a:pt x="24" y="18"/>
                  </a:lnTo>
                  <a:lnTo>
                    <a:pt x="20" y="19"/>
                  </a:lnTo>
                  <a:lnTo>
                    <a:pt x="16" y="21"/>
                  </a:lnTo>
                  <a:lnTo>
                    <a:pt x="11" y="22"/>
                  </a:lnTo>
                  <a:lnTo>
                    <a:pt x="8" y="23"/>
                  </a:lnTo>
                  <a:lnTo>
                    <a:pt x="5" y="24"/>
                  </a:lnTo>
                  <a:lnTo>
                    <a:pt x="2" y="26"/>
                  </a:lnTo>
                  <a:lnTo>
                    <a:pt x="0" y="27"/>
                  </a:lnTo>
                  <a:lnTo>
                    <a:pt x="1" y="25"/>
                  </a:lnTo>
                  <a:lnTo>
                    <a:pt x="2" y="23"/>
                  </a:lnTo>
                  <a:lnTo>
                    <a:pt x="2" y="22"/>
                  </a:lnTo>
                  <a:lnTo>
                    <a:pt x="4" y="20"/>
                  </a:lnTo>
                  <a:lnTo>
                    <a:pt x="7" y="18"/>
                  </a:lnTo>
                  <a:lnTo>
                    <a:pt x="9" y="16"/>
                  </a:lnTo>
                  <a:lnTo>
                    <a:pt x="13" y="14"/>
                  </a:lnTo>
                  <a:lnTo>
                    <a:pt x="19" y="11"/>
                  </a:lnTo>
                  <a:lnTo>
                    <a:pt x="27" y="8"/>
                  </a:lnTo>
                  <a:lnTo>
                    <a:pt x="34" y="5"/>
                  </a:lnTo>
                  <a:lnTo>
                    <a:pt x="41" y="3"/>
                  </a:lnTo>
                  <a:lnTo>
                    <a:pt x="46" y="1"/>
                  </a:lnTo>
                  <a:lnTo>
                    <a:pt x="50" y="0"/>
                  </a:lnTo>
                  <a:lnTo>
                    <a:pt x="55" y="0"/>
                  </a:lnTo>
                  <a:lnTo>
                    <a:pt x="59" y="0"/>
                  </a:lnTo>
                  <a:lnTo>
                    <a:pt x="62" y="0"/>
                  </a:lnTo>
                  <a:lnTo>
                    <a:pt x="66" y="1"/>
                  </a:lnTo>
                  <a:lnTo>
                    <a:pt x="71" y="3"/>
                  </a:lnTo>
                  <a:lnTo>
                    <a:pt x="75" y="5"/>
                  </a:lnTo>
                  <a:lnTo>
                    <a:pt x="80" y="8"/>
                  </a:lnTo>
                  <a:lnTo>
                    <a:pt x="85" y="12"/>
                  </a:lnTo>
                  <a:lnTo>
                    <a:pt x="113" y="30"/>
                  </a:lnTo>
                  <a:lnTo>
                    <a:pt x="137" y="46"/>
                  </a:lnTo>
                  <a:lnTo>
                    <a:pt x="144" y="50"/>
                  </a:lnTo>
                  <a:lnTo>
                    <a:pt x="148" y="53"/>
                  </a:lnTo>
                  <a:lnTo>
                    <a:pt x="153" y="55"/>
                  </a:lnTo>
                  <a:lnTo>
                    <a:pt x="157" y="57"/>
                  </a:lnTo>
                  <a:lnTo>
                    <a:pt x="162" y="58"/>
                  </a:lnTo>
                  <a:lnTo>
                    <a:pt x="166" y="59"/>
                  </a:lnTo>
                  <a:lnTo>
                    <a:pt x="171" y="59"/>
                  </a:lnTo>
                  <a:lnTo>
                    <a:pt x="175" y="59"/>
                  </a:lnTo>
                  <a:lnTo>
                    <a:pt x="179" y="59"/>
                  </a:lnTo>
                  <a:lnTo>
                    <a:pt x="183" y="58"/>
                  </a:lnTo>
                  <a:lnTo>
                    <a:pt x="186" y="57"/>
                  </a:lnTo>
                  <a:lnTo>
                    <a:pt x="189" y="55"/>
                  </a:lnTo>
                  <a:lnTo>
                    <a:pt x="190" y="52"/>
                  </a:lnTo>
                </a:path>
              </a:pathLst>
            </a:custGeom>
            <a:solidFill>
              <a:srgbClr val="FF0000"/>
            </a:solidFill>
            <a:ln w="12700" cap="rnd">
              <a:solidFill>
                <a:srgbClr val="FF0000"/>
              </a:solidFill>
              <a:round/>
              <a:headEnd/>
              <a:tailEnd/>
            </a:ln>
          </p:spPr>
          <p:txBody>
            <a:bodyPr/>
            <a:lstStyle/>
            <a:p>
              <a:endParaRPr lang="en-US"/>
            </a:p>
          </p:txBody>
        </p:sp>
        <p:sp>
          <p:nvSpPr>
            <p:cNvPr id="177" name="Freeform 59"/>
            <p:cNvSpPr>
              <a:spLocks/>
            </p:cNvSpPr>
            <p:nvPr/>
          </p:nvSpPr>
          <p:spPr bwMode="auto">
            <a:xfrm>
              <a:off x="3527" y="1803"/>
              <a:ext cx="196" cy="80"/>
            </a:xfrm>
            <a:custGeom>
              <a:avLst/>
              <a:gdLst>
                <a:gd name="T0" fmla="*/ 193 w 196"/>
                <a:gd name="T1" fmla="*/ 55 h 80"/>
                <a:gd name="T2" fmla="*/ 189 w 196"/>
                <a:gd name="T3" fmla="*/ 60 h 80"/>
                <a:gd name="T4" fmla="*/ 183 w 196"/>
                <a:gd name="T5" fmla="*/ 66 h 80"/>
                <a:gd name="T6" fmla="*/ 176 w 196"/>
                <a:gd name="T7" fmla="*/ 71 h 80"/>
                <a:gd name="T8" fmla="*/ 165 w 196"/>
                <a:gd name="T9" fmla="*/ 76 h 80"/>
                <a:gd name="T10" fmla="*/ 156 w 196"/>
                <a:gd name="T11" fmla="*/ 78 h 80"/>
                <a:gd name="T12" fmla="*/ 147 w 196"/>
                <a:gd name="T13" fmla="*/ 79 h 80"/>
                <a:gd name="T14" fmla="*/ 139 w 196"/>
                <a:gd name="T15" fmla="*/ 77 h 80"/>
                <a:gd name="T16" fmla="*/ 131 w 196"/>
                <a:gd name="T17" fmla="*/ 75 h 80"/>
                <a:gd name="T18" fmla="*/ 121 w 196"/>
                <a:gd name="T19" fmla="*/ 68 h 80"/>
                <a:gd name="T20" fmla="*/ 66 w 196"/>
                <a:gd name="T21" fmla="*/ 32 h 80"/>
                <a:gd name="T22" fmla="*/ 56 w 196"/>
                <a:gd name="T23" fmla="*/ 26 h 80"/>
                <a:gd name="T24" fmla="*/ 47 w 196"/>
                <a:gd name="T25" fmla="*/ 22 h 80"/>
                <a:gd name="T26" fmla="*/ 37 w 196"/>
                <a:gd name="T27" fmla="*/ 19 h 80"/>
                <a:gd name="T28" fmla="*/ 29 w 196"/>
                <a:gd name="T29" fmla="*/ 19 h 80"/>
                <a:gd name="T30" fmla="*/ 21 w 196"/>
                <a:gd name="T31" fmla="*/ 19 h 80"/>
                <a:gd name="T32" fmla="*/ 12 w 196"/>
                <a:gd name="T33" fmla="*/ 22 h 80"/>
                <a:gd name="T34" fmla="*/ 5 w 196"/>
                <a:gd name="T35" fmla="*/ 25 h 80"/>
                <a:gd name="T36" fmla="*/ 0 w 196"/>
                <a:gd name="T37" fmla="*/ 27 h 80"/>
                <a:gd name="T38" fmla="*/ 1 w 196"/>
                <a:gd name="T39" fmla="*/ 24 h 80"/>
                <a:gd name="T40" fmla="*/ 5 w 196"/>
                <a:gd name="T41" fmla="*/ 20 h 80"/>
                <a:gd name="T42" fmla="*/ 9 w 196"/>
                <a:gd name="T43" fmla="*/ 17 h 80"/>
                <a:gd name="T44" fmla="*/ 21 w 196"/>
                <a:gd name="T45" fmla="*/ 12 h 80"/>
                <a:gd name="T46" fmla="*/ 35 w 196"/>
                <a:gd name="T47" fmla="*/ 5 h 80"/>
                <a:gd name="T48" fmla="*/ 47 w 196"/>
                <a:gd name="T49" fmla="*/ 1 h 80"/>
                <a:gd name="T50" fmla="*/ 55 w 196"/>
                <a:gd name="T51" fmla="*/ 0 h 80"/>
                <a:gd name="T52" fmla="*/ 63 w 196"/>
                <a:gd name="T53" fmla="*/ 1 h 80"/>
                <a:gd name="T54" fmla="*/ 71 w 196"/>
                <a:gd name="T55" fmla="*/ 3 h 80"/>
                <a:gd name="T56" fmla="*/ 81 w 196"/>
                <a:gd name="T57" fmla="*/ 8 h 80"/>
                <a:gd name="T58" fmla="*/ 114 w 196"/>
                <a:gd name="T59" fmla="*/ 30 h 80"/>
                <a:gd name="T60" fmla="*/ 145 w 196"/>
                <a:gd name="T61" fmla="*/ 50 h 80"/>
                <a:gd name="T62" fmla="*/ 154 w 196"/>
                <a:gd name="T63" fmla="*/ 55 h 80"/>
                <a:gd name="T64" fmla="*/ 163 w 196"/>
                <a:gd name="T65" fmla="*/ 58 h 80"/>
                <a:gd name="T66" fmla="*/ 172 w 196"/>
                <a:gd name="T67" fmla="*/ 59 h 80"/>
                <a:gd name="T68" fmla="*/ 180 w 196"/>
                <a:gd name="T69" fmla="*/ 59 h 80"/>
                <a:gd name="T70" fmla="*/ 188 w 196"/>
                <a:gd name="T71" fmla="*/ 56 h 80"/>
                <a:gd name="T72" fmla="*/ 195 w 196"/>
                <a:gd name="T73" fmla="*/ 52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0"/>
                <a:gd name="T113" fmla="*/ 196 w 196"/>
                <a:gd name="T114" fmla="*/ 80 h 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0">
                  <a:moveTo>
                    <a:pt x="195" y="52"/>
                  </a:moveTo>
                  <a:lnTo>
                    <a:pt x="193" y="55"/>
                  </a:lnTo>
                  <a:lnTo>
                    <a:pt x="191" y="58"/>
                  </a:lnTo>
                  <a:lnTo>
                    <a:pt x="189" y="60"/>
                  </a:lnTo>
                  <a:lnTo>
                    <a:pt x="186" y="63"/>
                  </a:lnTo>
                  <a:lnTo>
                    <a:pt x="183" y="66"/>
                  </a:lnTo>
                  <a:lnTo>
                    <a:pt x="180" y="68"/>
                  </a:lnTo>
                  <a:lnTo>
                    <a:pt x="176" y="71"/>
                  </a:lnTo>
                  <a:lnTo>
                    <a:pt x="170" y="74"/>
                  </a:lnTo>
                  <a:lnTo>
                    <a:pt x="165" y="76"/>
                  </a:lnTo>
                  <a:lnTo>
                    <a:pt x="160" y="77"/>
                  </a:lnTo>
                  <a:lnTo>
                    <a:pt x="156" y="78"/>
                  </a:lnTo>
                  <a:lnTo>
                    <a:pt x="152" y="78"/>
                  </a:lnTo>
                  <a:lnTo>
                    <a:pt x="147" y="79"/>
                  </a:lnTo>
                  <a:lnTo>
                    <a:pt x="144" y="78"/>
                  </a:lnTo>
                  <a:lnTo>
                    <a:pt x="139" y="77"/>
                  </a:lnTo>
                  <a:lnTo>
                    <a:pt x="136" y="76"/>
                  </a:lnTo>
                  <a:lnTo>
                    <a:pt x="131" y="75"/>
                  </a:lnTo>
                  <a:lnTo>
                    <a:pt x="126" y="72"/>
                  </a:lnTo>
                  <a:lnTo>
                    <a:pt x="121" y="68"/>
                  </a:lnTo>
                  <a:lnTo>
                    <a:pt x="94" y="50"/>
                  </a:lnTo>
                  <a:lnTo>
                    <a:pt x="66" y="32"/>
                  </a:lnTo>
                  <a:lnTo>
                    <a:pt x="60" y="29"/>
                  </a:lnTo>
                  <a:lnTo>
                    <a:pt x="56" y="26"/>
                  </a:lnTo>
                  <a:lnTo>
                    <a:pt x="51" y="24"/>
                  </a:lnTo>
                  <a:lnTo>
                    <a:pt x="47" y="22"/>
                  </a:lnTo>
                  <a:lnTo>
                    <a:pt x="41" y="20"/>
                  </a:lnTo>
                  <a:lnTo>
                    <a:pt x="37" y="19"/>
                  </a:lnTo>
                  <a:lnTo>
                    <a:pt x="33" y="18"/>
                  </a:lnTo>
                  <a:lnTo>
                    <a:pt x="29" y="19"/>
                  </a:lnTo>
                  <a:lnTo>
                    <a:pt x="24" y="19"/>
                  </a:lnTo>
                  <a:lnTo>
                    <a:pt x="21" y="19"/>
                  </a:lnTo>
                  <a:lnTo>
                    <a:pt x="17" y="21"/>
                  </a:lnTo>
                  <a:lnTo>
                    <a:pt x="12" y="22"/>
                  </a:lnTo>
                  <a:lnTo>
                    <a:pt x="9" y="23"/>
                  </a:lnTo>
                  <a:lnTo>
                    <a:pt x="5" y="25"/>
                  </a:lnTo>
                  <a:lnTo>
                    <a:pt x="3" y="26"/>
                  </a:lnTo>
                  <a:lnTo>
                    <a:pt x="0" y="27"/>
                  </a:lnTo>
                  <a:lnTo>
                    <a:pt x="1" y="26"/>
                  </a:lnTo>
                  <a:lnTo>
                    <a:pt x="1" y="24"/>
                  </a:lnTo>
                  <a:lnTo>
                    <a:pt x="3" y="22"/>
                  </a:lnTo>
                  <a:lnTo>
                    <a:pt x="5" y="20"/>
                  </a:lnTo>
                  <a:lnTo>
                    <a:pt x="7" y="18"/>
                  </a:lnTo>
                  <a:lnTo>
                    <a:pt x="9" y="17"/>
                  </a:lnTo>
                  <a:lnTo>
                    <a:pt x="14" y="15"/>
                  </a:lnTo>
                  <a:lnTo>
                    <a:pt x="21" y="12"/>
                  </a:lnTo>
                  <a:lnTo>
                    <a:pt x="28" y="8"/>
                  </a:lnTo>
                  <a:lnTo>
                    <a:pt x="35" y="5"/>
                  </a:lnTo>
                  <a:lnTo>
                    <a:pt x="42" y="3"/>
                  </a:lnTo>
                  <a:lnTo>
                    <a:pt x="47" y="1"/>
                  </a:lnTo>
                  <a:lnTo>
                    <a:pt x="51" y="0"/>
                  </a:lnTo>
                  <a:lnTo>
                    <a:pt x="55" y="0"/>
                  </a:lnTo>
                  <a:lnTo>
                    <a:pt x="60" y="0"/>
                  </a:lnTo>
                  <a:lnTo>
                    <a:pt x="63" y="1"/>
                  </a:lnTo>
                  <a:lnTo>
                    <a:pt x="67" y="2"/>
                  </a:lnTo>
                  <a:lnTo>
                    <a:pt x="71" y="3"/>
                  </a:lnTo>
                  <a:lnTo>
                    <a:pt x="76" y="6"/>
                  </a:lnTo>
                  <a:lnTo>
                    <a:pt x="81" y="8"/>
                  </a:lnTo>
                  <a:lnTo>
                    <a:pt x="87" y="11"/>
                  </a:lnTo>
                  <a:lnTo>
                    <a:pt x="114" y="30"/>
                  </a:lnTo>
                  <a:lnTo>
                    <a:pt x="138" y="46"/>
                  </a:lnTo>
                  <a:lnTo>
                    <a:pt x="145" y="50"/>
                  </a:lnTo>
                  <a:lnTo>
                    <a:pt x="150" y="53"/>
                  </a:lnTo>
                  <a:lnTo>
                    <a:pt x="154" y="55"/>
                  </a:lnTo>
                  <a:lnTo>
                    <a:pt x="159" y="56"/>
                  </a:lnTo>
                  <a:lnTo>
                    <a:pt x="163" y="58"/>
                  </a:lnTo>
                  <a:lnTo>
                    <a:pt x="168" y="59"/>
                  </a:lnTo>
                  <a:lnTo>
                    <a:pt x="172" y="59"/>
                  </a:lnTo>
                  <a:lnTo>
                    <a:pt x="177" y="59"/>
                  </a:lnTo>
                  <a:lnTo>
                    <a:pt x="180" y="59"/>
                  </a:lnTo>
                  <a:lnTo>
                    <a:pt x="184" y="57"/>
                  </a:lnTo>
                  <a:lnTo>
                    <a:pt x="188" y="56"/>
                  </a:lnTo>
                  <a:lnTo>
                    <a:pt x="190" y="54"/>
                  </a:lnTo>
                  <a:lnTo>
                    <a:pt x="195" y="52"/>
                  </a:lnTo>
                </a:path>
              </a:pathLst>
            </a:custGeom>
            <a:solidFill>
              <a:srgbClr val="FF0000"/>
            </a:solidFill>
            <a:ln w="12700" cap="rnd">
              <a:solidFill>
                <a:srgbClr val="FF0000"/>
              </a:solidFill>
              <a:round/>
              <a:headEnd/>
              <a:tailEnd/>
            </a:ln>
          </p:spPr>
          <p:txBody>
            <a:bodyPr/>
            <a:lstStyle/>
            <a:p>
              <a:endParaRPr lang="en-US"/>
            </a:p>
          </p:txBody>
        </p:sp>
        <p:sp>
          <p:nvSpPr>
            <p:cNvPr id="178" name="Freeform 60"/>
            <p:cNvSpPr>
              <a:spLocks/>
            </p:cNvSpPr>
            <p:nvPr/>
          </p:nvSpPr>
          <p:spPr bwMode="auto">
            <a:xfrm>
              <a:off x="3978" y="1575"/>
              <a:ext cx="192" cy="86"/>
            </a:xfrm>
            <a:custGeom>
              <a:avLst/>
              <a:gdLst>
                <a:gd name="T0" fmla="*/ 191 w 192"/>
                <a:gd name="T1" fmla="*/ 59 h 86"/>
                <a:gd name="T2" fmla="*/ 188 w 192"/>
                <a:gd name="T3" fmla="*/ 65 h 86"/>
                <a:gd name="T4" fmla="*/ 183 w 192"/>
                <a:gd name="T5" fmla="*/ 70 h 86"/>
                <a:gd name="T6" fmla="*/ 175 w 192"/>
                <a:gd name="T7" fmla="*/ 76 h 86"/>
                <a:gd name="T8" fmla="*/ 163 w 192"/>
                <a:gd name="T9" fmla="*/ 81 h 86"/>
                <a:gd name="T10" fmla="*/ 153 w 192"/>
                <a:gd name="T11" fmla="*/ 84 h 86"/>
                <a:gd name="T12" fmla="*/ 145 w 192"/>
                <a:gd name="T13" fmla="*/ 85 h 86"/>
                <a:gd name="T14" fmla="*/ 138 w 192"/>
                <a:gd name="T15" fmla="*/ 83 h 86"/>
                <a:gd name="T16" fmla="*/ 130 w 192"/>
                <a:gd name="T17" fmla="*/ 80 h 86"/>
                <a:gd name="T18" fmla="*/ 120 w 192"/>
                <a:gd name="T19" fmla="*/ 73 h 86"/>
                <a:gd name="T20" fmla="*/ 65 w 192"/>
                <a:gd name="T21" fmla="*/ 33 h 86"/>
                <a:gd name="T22" fmla="*/ 54 w 192"/>
                <a:gd name="T23" fmla="*/ 28 h 86"/>
                <a:gd name="T24" fmla="*/ 45 w 192"/>
                <a:gd name="T25" fmla="*/ 23 h 86"/>
                <a:gd name="T26" fmla="*/ 36 w 192"/>
                <a:gd name="T27" fmla="*/ 20 h 86"/>
                <a:gd name="T28" fmla="*/ 28 w 192"/>
                <a:gd name="T29" fmla="*/ 19 h 86"/>
                <a:gd name="T30" fmla="*/ 20 w 192"/>
                <a:gd name="T31" fmla="*/ 20 h 86"/>
                <a:gd name="T32" fmla="*/ 11 w 192"/>
                <a:gd name="T33" fmla="*/ 23 h 86"/>
                <a:gd name="T34" fmla="*/ 5 w 192"/>
                <a:gd name="T35" fmla="*/ 25 h 86"/>
                <a:gd name="T36" fmla="*/ 0 w 192"/>
                <a:gd name="T37" fmla="*/ 29 h 86"/>
                <a:gd name="T38" fmla="*/ 2 w 192"/>
                <a:gd name="T39" fmla="*/ 25 h 86"/>
                <a:gd name="T40" fmla="*/ 4 w 192"/>
                <a:gd name="T41" fmla="*/ 21 h 86"/>
                <a:gd name="T42" fmla="*/ 9 w 192"/>
                <a:gd name="T43" fmla="*/ 18 h 86"/>
                <a:gd name="T44" fmla="*/ 19 w 192"/>
                <a:gd name="T45" fmla="*/ 12 h 86"/>
                <a:gd name="T46" fmla="*/ 34 w 192"/>
                <a:gd name="T47" fmla="*/ 6 h 86"/>
                <a:gd name="T48" fmla="*/ 45 w 192"/>
                <a:gd name="T49" fmla="*/ 1 h 86"/>
                <a:gd name="T50" fmla="*/ 54 w 192"/>
                <a:gd name="T51" fmla="*/ 0 h 86"/>
                <a:gd name="T52" fmla="*/ 62 w 192"/>
                <a:gd name="T53" fmla="*/ 0 h 86"/>
                <a:gd name="T54" fmla="*/ 71 w 192"/>
                <a:gd name="T55" fmla="*/ 3 h 86"/>
                <a:gd name="T56" fmla="*/ 80 w 192"/>
                <a:gd name="T57" fmla="*/ 9 h 86"/>
                <a:gd name="T58" fmla="*/ 113 w 192"/>
                <a:gd name="T59" fmla="*/ 32 h 86"/>
                <a:gd name="T60" fmla="*/ 143 w 192"/>
                <a:gd name="T61" fmla="*/ 54 h 86"/>
                <a:gd name="T62" fmla="*/ 152 w 192"/>
                <a:gd name="T63" fmla="*/ 58 h 86"/>
                <a:gd name="T64" fmla="*/ 161 w 192"/>
                <a:gd name="T65" fmla="*/ 62 h 86"/>
                <a:gd name="T66" fmla="*/ 170 w 192"/>
                <a:gd name="T67" fmla="*/ 63 h 86"/>
                <a:gd name="T68" fmla="*/ 178 w 192"/>
                <a:gd name="T69" fmla="*/ 63 h 86"/>
                <a:gd name="T70" fmla="*/ 185 w 192"/>
                <a:gd name="T71" fmla="*/ 60 h 86"/>
                <a:gd name="T72" fmla="*/ 189 w 192"/>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6"/>
                <a:gd name="T113" fmla="*/ 192 w 192"/>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6">
                  <a:moveTo>
                    <a:pt x="189" y="55"/>
                  </a:moveTo>
                  <a:lnTo>
                    <a:pt x="191" y="59"/>
                  </a:lnTo>
                  <a:lnTo>
                    <a:pt x="189" y="62"/>
                  </a:lnTo>
                  <a:lnTo>
                    <a:pt x="188" y="65"/>
                  </a:lnTo>
                  <a:lnTo>
                    <a:pt x="186" y="67"/>
                  </a:lnTo>
                  <a:lnTo>
                    <a:pt x="183" y="70"/>
                  </a:lnTo>
                  <a:lnTo>
                    <a:pt x="177" y="74"/>
                  </a:lnTo>
                  <a:lnTo>
                    <a:pt x="175" y="76"/>
                  </a:lnTo>
                  <a:lnTo>
                    <a:pt x="169" y="78"/>
                  </a:lnTo>
                  <a:lnTo>
                    <a:pt x="163" y="81"/>
                  </a:lnTo>
                  <a:lnTo>
                    <a:pt x="158" y="82"/>
                  </a:lnTo>
                  <a:lnTo>
                    <a:pt x="153" y="84"/>
                  </a:lnTo>
                  <a:lnTo>
                    <a:pt x="150" y="84"/>
                  </a:lnTo>
                  <a:lnTo>
                    <a:pt x="145" y="85"/>
                  </a:lnTo>
                  <a:lnTo>
                    <a:pt x="142" y="83"/>
                  </a:lnTo>
                  <a:lnTo>
                    <a:pt x="138" y="83"/>
                  </a:lnTo>
                  <a:lnTo>
                    <a:pt x="133" y="82"/>
                  </a:lnTo>
                  <a:lnTo>
                    <a:pt x="130" y="80"/>
                  </a:lnTo>
                  <a:lnTo>
                    <a:pt x="125" y="77"/>
                  </a:lnTo>
                  <a:lnTo>
                    <a:pt x="120" y="73"/>
                  </a:lnTo>
                  <a:lnTo>
                    <a:pt x="92" y="53"/>
                  </a:lnTo>
                  <a:lnTo>
                    <a:pt x="65" y="33"/>
                  </a:lnTo>
                  <a:lnTo>
                    <a:pt x="59" y="30"/>
                  </a:lnTo>
                  <a:lnTo>
                    <a:pt x="54"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5" y="1"/>
                  </a:lnTo>
                  <a:lnTo>
                    <a:pt x="50" y="0"/>
                  </a:lnTo>
                  <a:lnTo>
                    <a:pt x="54" y="0"/>
                  </a:lnTo>
                  <a:lnTo>
                    <a:pt x="58" y="0"/>
                  </a:lnTo>
                  <a:lnTo>
                    <a:pt x="62" y="0"/>
                  </a:lnTo>
                  <a:lnTo>
                    <a:pt x="66" y="1"/>
                  </a:lnTo>
                  <a:lnTo>
                    <a:pt x="71" y="3"/>
                  </a:lnTo>
                  <a:lnTo>
                    <a:pt x="75" y="6"/>
                  </a:lnTo>
                  <a:lnTo>
                    <a:pt x="80" y="9"/>
                  </a:lnTo>
                  <a:lnTo>
                    <a:pt x="85" y="12"/>
                  </a:lnTo>
                  <a:lnTo>
                    <a:pt x="113" y="32"/>
                  </a:lnTo>
                  <a:lnTo>
                    <a:pt x="136" y="49"/>
                  </a:lnTo>
                  <a:lnTo>
                    <a:pt x="143" y="54"/>
                  </a:lnTo>
                  <a:lnTo>
                    <a:pt x="148" y="56"/>
                  </a:lnTo>
                  <a:lnTo>
                    <a:pt x="152" y="58"/>
                  </a:lnTo>
                  <a:lnTo>
                    <a:pt x="156" y="60"/>
                  </a:lnTo>
                  <a:lnTo>
                    <a:pt x="161" y="62"/>
                  </a:lnTo>
                  <a:lnTo>
                    <a:pt x="165" y="63"/>
                  </a:lnTo>
                  <a:lnTo>
                    <a:pt x="170" y="63"/>
                  </a:lnTo>
                  <a:lnTo>
                    <a:pt x="174" y="63"/>
                  </a:lnTo>
                  <a:lnTo>
                    <a:pt x="178" y="63"/>
                  </a:lnTo>
                  <a:lnTo>
                    <a:pt x="182" y="61"/>
                  </a:lnTo>
                  <a:lnTo>
                    <a:pt x="185" y="60"/>
                  </a:lnTo>
                  <a:lnTo>
                    <a:pt x="188" y="58"/>
                  </a:lnTo>
                  <a:lnTo>
                    <a:pt x="189" y="55"/>
                  </a:lnTo>
                </a:path>
              </a:pathLst>
            </a:custGeom>
            <a:solidFill>
              <a:srgbClr val="FF0000"/>
            </a:solidFill>
            <a:ln w="12700" cap="rnd">
              <a:solidFill>
                <a:srgbClr val="FF0000"/>
              </a:solidFill>
              <a:round/>
              <a:headEnd/>
              <a:tailEnd/>
            </a:ln>
          </p:spPr>
          <p:txBody>
            <a:bodyPr/>
            <a:lstStyle/>
            <a:p>
              <a:endParaRPr lang="en-US"/>
            </a:p>
          </p:txBody>
        </p:sp>
        <p:sp>
          <p:nvSpPr>
            <p:cNvPr id="179" name="Freeform 61"/>
            <p:cNvSpPr>
              <a:spLocks/>
            </p:cNvSpPr>
            <p:nvPr/>
          </p:nvSpPr>
          <p:spPr bwMode="auto">
            <a:xfrm>
              <a:off x="3825" y="1650"/>
              <a:ext cx="197" cy="86"/>
            </a:xfrm>
            <a:custGeom>
              <a:avLst/>
              <a:gdLst>
                <a:gd name="T0" fmla="*/ 194 w 197"/>
                <a:gd name="T1" fmla="*/ 59 h 86"/>
                <a:gd name="T2" fmla="*/ 190 w 197"/>
                <a:gd name="T3" fmla="*/ 65 h 86"/>
                <a:gd name="T4" fmla="*/ 184 w 197"/>
                <a:gd name="T5" fmla="*/ 71 h 86"/>
                <a:gd name="T6" fmla="*/ 177 w 197"/>
                <a:gd name="T7" fmla="*/ 76 h 86"/>
                <a:gd name="T8" fmla="*/ 165 w 197"/>
                <a:gd name="T9" fmla="*/ 82 h 86"/>
                <a:gd name="T10" fmla="*/ 157 w 197"/>
                <a:gd name="T11" fmla="*/ 84 h 86"/>
                <a:gd name="T12" fmla="*/ 148 w 197"/>
                <a:gd name="T13" fmla="*/ 85 h 86"/>
                <a:gd name="T14" fmla="*/ 140 w 197"/>
                <a:gd name="T15" fmla="*/ 83 h 86"/>
                <a:gd name="T16" fmla="*/ 132 w 197"/>
                <a:gd name="T17" fmla="*/ 80 h 86"/>
                <a:gd name="T18" fmla="*/ 121 w 197"/>
                <a:gd name="T19" fmla="*/ 74 h 86"/>
                <a:gd name="T20" fmla="*/ 66 w 197"/>
                <a:gd name="T21" fmla="*/ 34 h 86"/>
                <a:gd name="T22" fmla="*/ 56 w 197"/>
                <a:gd name="T23" fmla="*/ 28 h 86"/>
                <a:gd name="T24" fmla="*/ 47 w 197"/>
                <a:gd name="T25" fmla="*/ 24 h 86"/>
                <a:gd name="T26" fmla="*/ 37 w 197"/>
                <a:gd name="T27" fmla="*/ 20 h 86"/>
                <a:gd name="T28" fmla="*/ 29 w 197"/>
                <a:gd name="T29" fmla="*/ 20 h 86"/>
                <a:gd name="T30" fmla="*/ 21 w 197"/>
                <a:gd name="T31" fmla="*/ 21 h 86"/>
                <a:gd name="T32" fmla="*/ 12 w 197"/>
                <a:gd name="T33" fmla="*/ 24 h 86"/>
                <a:gd name="T34" fmla="*/ 5 w 197"/>
                <a:gd name="T35" fmla="*/ 27 h 86"/>
                <a:gd name="T36" fmla="*/ 0 w 197"/>
                <a:gd name="T37" fmla="*/ 29 h 86"/>
                <a:gd name="T38" fmla="*/ 1 w 197"/>
                <a:gd name="T39" fmla="*/ 26 h 86"/>
                <a:gd name="T40" fmla="*/ 5 w 197"/>
                <a:gd name="T41" fmla="*/ 21 h 86"/>
                <a:gd name="T42" fmla="*/ 9 w 197"/>
                <a:gd name="T43" fmla="*/ 18 h 86"/>
                <a:gd name="T44" fmla="*/ 21 w 197"/>
                <a:gd name="T45" fmla="*/ 13 h 86"/>
                <a:gd name="T46" fmla="*/ 35 w 197"/>
                <a:gd name="T47" fmla="*/ 6 h 86"/>
                <a:gd name="T48" fmla="*/ 47 w 197"/>
                <a:gd name="T49" fmla="*/ 1 h 86"/>
                <a:gd name="T50" fmla="*/ 56 w 197"/>
                <a:gd name="T51" fmla="*/ 0 h 86"/>
                <a:gd name="T52" fmla="*/ 64 w 197"/>
                <a:gd name="T53" fmla="*/ 1 h 86"/>
                <a:gd name="T54" fmla="*/ 72 w 197"/>
                <a:gd name="T55" fmla="*/ 3 h 86"/>
                <a:gd name="T56" fmla="*/ 81 w 197"/>
                <a:gd name="T57" fmla="*/ 9 h 86"/>
                <a:gd name="T58" fmla="*/ 115 w 197"/>
                <a:gd name="T59" fmla="*/ 32 h 86"/>
                <a:gd name="T60" fmla="*/ 146 w 197"/>
                <a:gd name="T61" fmla="*/ 54 h 86"/>
                <a:gd name="T62" fmla="*/ 155 w 197"/>
                <a:gd name="T63" fmla="*/ 59 h 86"/>
                <a:gd name="T64" fmla="*/ 164 w 197"/>
                <a:gd name="T65" fmla="*/ 63 h 86"/>
                <a:gd name="T66" fmla="*/ 173 w 197"/>
                <a:gd name="T67" fmla="*/ 64 h 86"/>
                <a:gd name="T68" fmla="*/ 181 w 197"/>
                <a:gd name="T69" fmla="*/ 63 h 86"/>
                <a:gd name="T70" fmla="*/ 189 w 197"/>
                <a:gd name="T71" fmla="*/ 60 h 86"/>
                <a:gd name="T72" fmla="*/ 196 w 197"/>
                <a:gd name="T73" fmla="*/ 56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6"/>
                <a:gd name="T113" fmla="*/ 197 w 197"/>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6">
                  <a:moveTo>
                    <a:pt x="196" y="56"/>
                  </a:moveTo>
                  <a:lnTo>
                    <a:pt x="194" y="59"/>
                  </a:lnTo>
                  <a:lnTo>
                    <a:pt x="192" y="62"/>
                  </a:lnTo>
                  <a:lnTo>
                    <a:pt x="190" y="65"/>
                  </a:lnTo>
                  <a:lnTo>
                    <a:pt x="187" y="68"/>
                  </a:lnTo>
                  <a:lnTo>
                    <a:pt x="184" y="71"/>
                  </a:lnTo>
                  <a:lnTo>
                    <a:pt x="181" y="74"/>
                  </a:lnTo>
                  <a:lnTo>
                    <a:pt x="177" y="76"/>
                  </a:lnTo>
                  <a:lnTo>
                    <a:pt x="171" y="79"/>
                  </a:lnTo>
                  <a:lnTo>
                    <a:pt x="165" y="82"/>
                  </a:lnTo>
                  <a:lnTo>
                    <a:pt x="161" y="83"/>
                  </a:lnTo>
                  <a:lnTo>
                    <a:pt x="157" y="84"/>
                  </a:lnTo>
                  <a:lnTo>
                    <a:pt x="153" y="84"/>
                  </a:lnTo>
                  <a:lnTo>
                    <a:pt x="148" y="85"/>
                  </a:lnTo>
                  <a:lnTo>
                    <a:pt x="145" y="84"/>
                  </a:lnTo>
                  <a:lnTo>
                    <a:pt x="140" y="83"/>
                  </a:lnTo>
                  <a:lnTo>
                    <a:pt x="136" y="82"/>
                  </a:lnTo>
                  <a:lnTo>
                    <a:pt x="132" y="80"/>
                  </a:lnTo>
                  <a:lnTo>
                    <a:pt x="126" y="78"/>
                  </a:lnTo>
                  <a:lnTo>
                    <a:pt x="121" y="74"/>
                  </a:lnTo>
                  <a:lnTo>
                    <a:pt x="94" y="54"/>
                  </a:lnTo>
                  <a:lnTo>
                    <a:pt x="66" y="34"/>
                  </a:lnTo>
                  <a:lnTo>
                    <a:pt x="61" y="31"/>
                  </a:lnTo>
                  <a:lnTo>
                    <a:pt x="56" y="28"/>
                  </a:lnTo>
                  <a:lnTo>
                    <a:pt x="51" y="26"/>
                  </a:lnTo>
                  <a:lnTo>
                    <a:pt x="47" y="24"/>
                  </a:lnTo>
                  <a:lnTo>
                    <a:pt x="41" y="21"/>
                  </a:lnTo>
                  <a:lnTo>
                    <a:pt x="37" y="20"/>
                  </a:lnTo>
                  <a:lnTo>
                    <a:pt x="33" y="20"/>
                  </a:lnTo>
                  <a:lnTo>
                    <a:pt x="29" y="20"/>
                  </a:lnTo>
                  <a:lnTo>
                    <a:pt x="24" y="20"/>
                  </a:lnTo>
                  <a:lnTo>
                    <a:pt x="21" y="21"/>
                  </a:lnTo>
                  <a:lnTo>
                    <a:pt x="17" y="22"/>
                  </a:lnTo>
                  <a:lnTo>
                    <a:pt x="12" y="24"/>
                  </a:lnTo>
                  <a:lnTo>
                    <a:pt x="9" y="25"/>
                  </a:lnTo>
                  <a:lnTo>
                    <a:pt x="5" y="27"/>
                  </a:lnTo>
                  <a:lnTo>
                    <a:pt x="3" y="28"/>
                  </a:lnTo>
                  <a:lnTo>
                    <a:pt x="0" y="29"/>
                  </a:lnTo>
                  <a:lnTo>
                    <a:pt x="1" y="28"/>
                  </a:lnTo>
                  <a:lnTo>
                    <a:pt x="1" y="26"/>
                  </a:lnTo>
                  <a:lnTo>
                    <a:pt x="3" y="24"/>
                  </a:lnTo>
                  <a:lnTo>
                    <a:pt x="5" y="21"/>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4"/>
                  </a:lnTo>
                  <a:lnTo>
                    <a:pt x="151" y="57"/>
                  </a:lnTo>
                  <a:lnTo>
                    <a:pt x="155" y="59"/>
                  </a:lnTo>
                  <a:lnTo>
                    <a:pt x="159" y="61"/>
                  </a:lnTo>
                  <a:lnTo>
                    <a:pt x="164" y="63"/>
                  </a:lnTo>
                  <a:lnTo>
                    <a:pt x="169" y="63"/>
                  </a:lnTo>
                  <a:lnTo>
                    <a:pt x="173" y="64"/>
                  </a:lnTo>
                  <a:lnTo>
                    <a:pt x="178" y="63"/>
                  </a:lnTo>
                  <a:lnTo>
                    <a:pt x="181" y="63"/>
                  </a:lnTo>
                  <a:lnTo>
                    <a:pt x="185" y="61"/>
                  </a:lnTo>
                  <a:lnTo>
                    <a:pt x="189" y="60"/>
                  </a:lnTo>
                  <a:lnTo>
                    <a:pt x="191" y="58"/>
                  </a:lnTo>
                  <a:lnTo>
                    <a:pt x="196" y="56"/>
                  </a:lnTo>
                </a:path>
              </a:pathLst>
            </a:custGeom>
            <a:solidFill>
              <a:srgbClr val="FF0000"/>
            </a:solidFill>
            <a:ln w="12700" cap="rnd">
              <a:solidFill>
                <a:srgbClr val="FF0000"/>
              </a:solidFill>
              <a:round/>
              <a:headEnd/>
              <a:tailEnd/>
            </a:ln>
          </p:spPr>
          <p:txBody>
            <a:bodyPr/>
            <a:lstStyle/>
            <a:p>
              <a:endParaRPr lang="en-US"/>
            </a:p>
          </p:txBody>
        </p:sp>
        <p:sp>
          <p:nvSpPr>
            <p:cNvPr id="180" name="Freeform 62"/>
            <p:cNvSpPr>
              <a:spLocks/>
            </p:cNvSpPr>
            <p:nvPr/>
          </p:nvSpPr>
          <p:spPr bwMode="auto">
            <a:xfrm>
              <a:off x="4278" y="1428"/>
              <a:ext cx="193" cy="86"/>
            </a:xfrm>
            <a:custGeom>
              <a:avLst/>
              <a:gdLst>
                <a:gd name="T0" fmla="*/ 192 w 193"/>
                <a:gd name="T1" fmla="*/ 59 h 86"/>
                <a:gd name="T2" fmla="*/ 189 w 193"/>
                <a:gd name="T3" fmla="*/ 65 h 86"/>
                <a:gd name="T4" fmla="*/ 184 w 193"/>
                <a:gd name="T5" fmla="*/ 70 h 86"/>
                <a:gd name="T6" fmla="*/ 176 w 193"/>
                <a:gd name="T7" fmla="*/ 76 h 86"/>
                <a:gd name="T8" fmla="*/ 164 w 193"/>
                <a:gd name="T9" fmla="*/ 81 h 86"/>
                <a:gd name="T10" fmla="*/ 154 w 193"/>
                <a:gd name="T11" fmla="*/ 84 h 86"/>
                <a:gd name="T12" fmla="*/ 146 w 193"/>
                <a:gd name="T13" fmla="*/ 85 h 86"/>
                <a:gd name="T14" fmla="*/ 138 w 193"/>
                <a:gd name="T15" fmla="*/ 83 h 86"/>
                <a:gd name="T16" fmla="*/ 130 w 193"/>
                <a:gd name="T17" fmla="*/ 80 h 86"/>
                <a:gd name="T18" fmla="*/ 121 w 193"/>
                <a:gd name="T19" fmla="*/ 73 h 86"/>
                <a:gd name="T20" fmla="*/ 65 w 193"/>
                <a:gd name="T21" fmla="*/ 33 h 86"/>
                <a:gd name="T22" fmla="*/ 55 w 193"/>
                <a:gd name="T23" fmla="*/ 28 h 86"/>
                <a:gd name="T24" fmla="*/ 45 w 193"/>
                <a:gd name="T25" fmla="*/ 23 h 86"/>
                <a:gd name="T26" fmla="*/ 36 w 193"/>
                <a:gd name="T27" fmla="*/ 20 h 86"/>
                <a:gd name="T28" fmla="*/ 28 w 193"/>
                <a:gd name="T29" fmla="*/ 19 h 86"/>
                <a:gd name="T30" fmla="*/ 20 w 193"/>
                <a:gd name="T31" fmla="*/ 20 h 86"/>
                <a:gd name="T32" fmla="*/ 11 w 193"/>
                <a:gd name="T33" fmla="*/ 23 h 86"/>
                <a:gd name="T34" fmla="*/ 5 w 193"/>
                <a:gd name="T35" fmla="*/ 25 h 86"/>
                <a:gd name="T36" fmla="*/ 0 w 193"/>
                <a:gd name="T37" fmla="*/ 29 h 86"/>
                <a:gd name="T38" fmla="*/ 2 w 193"/>
                <a:gd name="T39" fmla="*/ 25 h 86"/>
                <a:gd name="T40" fmla="*/ 4 w 193"/>
                <a:gd name="T41" fmla="*/ 21 h 86"/>
                <a:gd name="T42" fmla="*/ 9 w 193"/>
                <a:gd name="T43" fmla="*/ 18 h 86"/>
                <a:gd name="T44" fmla="*/ 19 w 193"/>
                <a:gd name="T45" fmla="*/ 12 h 86"/>
                <a:gd name="T46" fmla="*/ 34 w 193"/>
                <a:gd name="T47" fmla="*/ 6 h 86"/>
                <a:gd name="T48" fmla="*/ 46 w 193"/>
                <a:gd name="T49" fmla="*/ 1 h 86"/>
                <a:gd name="T50" fmla="*/ 55 w 193"/>
                <a:gd name="T51" fmla="*/ 0 h 86"/>
                <a:gd name="T52" fmla="*/ 62 w 193"/>
                <a:gd name="T53" fmla="*/ 0 h 86"/>
                <a:gd name="T54" fmla="*/ 71 w 193"/>
                <a:gd name="T55" fmla="*/ 3 h 86"/>
                <a:gd name="T56" fmla="*/ 80 w 193"/>
                <a:gd name="T57" fmla="*/ 9 h 86"/>
                <a:gd name="T58" fmla="*/ 113 w 193"/>
                <a:gd name="T59" fmla="*/ 32 h 86"/>
                <a:gd name="T60" fmla="*/ 144 w 193"/>
                <a:gd name="T61" fmla="*/ 54 h 86"/>
                <a:gd name="T62" fmla="*/ 153 w 193"/>
                <a:gd name="T63" fmla="*/ 58 h 86"/>
                <a:gd name="T64" fmla="*/ 162 w 193"/>
                <a:gd name="T65" fmla="*/ 62 h 86"/>
                <a:gd name="T66" fmla="*/ 171 w 193"/>
                <a:gd name="T67" fmla="*/ 63 h 86"/>
                <a:gd name="T68" fmla="*/ 179 w 193"/>
                <a:gd name="T69" fmla="*/ 63 h 86"/>
                <a:gd name="T70" fmla="*/ 186 w 193"/>
                <a:gd name="T71" fmla="*/ 60 h 86"/>
                <a:gd name="T72" fmla="*/ 190 w 193"/>
                <a:gd name="T73" fmla="*/ 55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6"/>
                <a:gd name="T113" fmla="*/ 193 w 193"/>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6">
                  <a:moveTo>
                    <a:pt x="190" y="55"/>
                  </a:moveTo>
                  <a:lnTo>
                    <a:pt x="192" y="59"/>
                  </a:lnTo>
                  <a:lnTo>
                    <a:pt x="190" y="62"/>
                  </a:lnTo>
                  <a:lnTo>
                    <a:pt x="189" y="65"/>
                  </a:lnTo>
                  <a:lnTo>
                    <a:pt x="187" y="67"/>
                  </a:lnTo>
                  <a:lnTo>
                    <a:pt x="184" y="70"/>
                  </a:lnTo>
                  <a:lnTo>
                    <a:pt x="178" y="74"/>
                  </a:lnTo>
                  <a:lnTo>
                    <a:pt x="176" y="76"/>
                  </a:lnTo>
                  <a:lnTo>
                    <a:pt x="170" y="78"/>
                  </a:lnTo>
                  <a:lnTo>
                    <a:pt x="164" y="81"/>
                  </a:lnTo>
                  <a:lnTo>
                    <a:pt x="159" y="82"/>
                  </a:lnTo>
                  <a:lnTo>
                    <a:pt x="154" y="84"/>
                  </a:lnTo>
                  <a:lnTo>
                    <a:pt x="150" y="84"/>
                  </a:lnTo>
                  <a:lnTo>
                    <a:pt x="146" y="85"/>
                  </a:lnTo>
                  <a:lnTo>
                    <a:pt x="142" y="83"/>
                  </a:lnTo>
                  <a:lnTo>
                    <a:pt x="138" y="83"/>
                  </a:lnTo>
                  <a:lnTo>
                    <a:pt x="134" y="82"/>
                  </a:lnTo>
                  <a:lnTo>
                    <a:pt x="130" y="80"/>
                  </a:lnTo>
                  <a:lnTo>
                    <a:pt x="126" y="77"/>
                  </a:lnTo>
                  <a:lnTo>
                    <a:pt x="121" y="73"/>
                  </a:lnTo>
                  <a:lnTo>
                    <a:pt x="92" y="53"/>
                  </a:lnTo>
                  <a:lnTo>
                    <a:pt x="65" y="33"/>
                  </a:lnTo>
                  <a:lnTo>
                    <a:pt x="60" y="30"/>
                  </a:lnTo>
                  <a:lnTo>
                    <a:pt x="55" y="28"/>
                  </a:lnTo>
                  <a:lnTo>
                    <a:pt x="50" y="25"/>
                  </a:lnTo>
                  <a:lnTo>
                    <a:pt x="45" y="23"/>
                  </a:lnTo>
                  <a:lnTo>
                    <a:pt x="41" y="21"/>
                  </a:lnTo>
                  <a:lnTo>
                    <a:pt x="36" y="20"/>
                  </a:lnTo>
                  <a:lnTo>
                    <a:pt x="31" y="19"/>
                  </a:lnTo>
                  <a:lnTo>
                    <a:pt x="28" y="19"/>
                  </a:lnTo>
                  <a:lnTo>
                    <a:pt x="24" y="19"/>
                  </a:lnTo>
                  <a:lnTo>
                    <a:pt x="20" y="20"/>
                  </a:lnTo>
                  <a:lnTo>
                    <a:pt x="16" y="22"/>
                  </a:lnTo>
                  <a:lnTo>
                    <a:pt x="11" y="23"/>
                  </a:lnTo>
                  <a:lnTo>
                    <a:pt x="8" y="24"/>
                  </a:lnTo>
                  <a:lnTo>
                    <a:pt x="5" y="25"/>
                  </a:lnTo>
                  <a:lnTo>
                    <a:pt x="2" y="28"/>
                  </a:lnTo>
                  <a:lnTo>
                    <a:pt x="0" y="29"/>
                  </a:lnTo>
                  <a:lnTo>
                    <a:pt x="1" y="27"/>
                  </a:lnTo>
                  <a:lnTo>
                    <a:pt x="2" y="25"/>
                  </a:lnTo>
                  <a:lnTo>
                    <a:pt x="2" y="23"/>
                  </a:lnTo>
                  <a:lnTo>
                    <a:pt x="4" y="21"/>
                  </a:lnTo>
                  <a:lnTo>
                    <a:pt x="7" y="19"/>
                  </a:lnTo>
                  <a:lnTo>
                    <a:pt x="9" y="18"/>
                  </a:lnTo>
                  <a:lnTo>
                    <a:pt x="13" y="15"/>
                  </a:lnTo>
                  <a:lnTo>
                    <a:pt x="19" y="12"/>
                  </a:lnTo>
                  <a:lnTo>
                    <a:pt x="27" y="9"/>
                  </a:lnTo>
                  <a:lnTo>
                    <a:pt x="34" y="6"/>
                  </a:lnTo>
                  <a:lnTo>
                    <a:pt x="41" y="3"/>
                  </a:lnTo>
                  <a:lnTo>
                    <a:pt x="46" y="1"/>
                  </a:lnTo>
                  <a:lnTo>
                    <a:pt x="50" y="0"/>
                  </a:lnTo>
                  <a:lnTo>
                    <a:pt x="55" y="0"/>
                  </a:lnTo>
                  <a:lnTo>
                    <a:pt x="59" y="0"/>
                  </a:lnTo>
                  <a:lnTo>
                    <a:pt x="62" y="0"/>
                  </a:lnTo>
                  <a:lnTo>
                    <a:pt x="66" y="1"/>
                  </a:lnTo>
                  <a:lnTo>
                    <a:pt x="71" y="3"/>
                  </a:lnTo>
                  <a:lnTo>
                    <a:pt x="75" y="6"/>
                  </a:lnTo>
                  <a:lnTo>
                    <a:pt x="80" y="9"/>
                  </a:lnTo>
                  <a:lnTo>
                    <a:pt x="85" y="12"/>
                  </a:lnTo>
                  <a:lnTo>
                    <a:pt x="113" y="32"/>
                  </a:lnTo>
                  <a:lnTo>
                    <a:pt x="137" y="49"/>
                  </a:lnTo>
                  <a:lnTo>
                    <a:pt x="144" y="54"/>
                  </a:lnTo>
                  <a:lnTo>
                    <a:pt x="148" y="56"/>
                  </a:lnTo>
                  <a:lnTo>
                    <a:pt x="153" y="58"/>
                  </a:lnTo>
                  <a:lnTo>
                    <a:pt x="157" y="60"/>
                  </a:lnTo>
                  <a:lnTo>
                    <a:pt x="162" y="62"/>
                  </a:lnTo>
                  <a:lnTo>
                    <a:pt x="166" y="63"/>
                  </a:lnTo>
                  <a:lnTo>
                    <a:pt x="171" y="63"/>
                  </a:lnTo>
                  <a:lnTo>
                    <a:pt x="175" y="63"/>
                  </a:lnTo>
                  <a:lnTo>
                    <a:pt x="179" y="63"/>
                  </a:lnTo>
                  <a:lnTo>
                    <a:pt x="183" y="61"/>
                  </a:lnTo>
                  <a:lnTo>
                    <a:pt x="186" y="60"/>
                  </a:lnTo>
                  <a:lnTo>
                    <a:pt x="189" y="58"/>
                  </a:lnTo>
                  <a:lnTo>
                    <a:pt x="190" y="55"/>
                  </a:lnTo>
                </a:path>
              </a:pathLst>
            </a:custGeom>
            <a:solidFill>
              <a:srgbClr val="FF0000"/>
            </a:solidFill>
            <a:ln w="12700" cap="rnd">
              <a:solidFill>
                <a:srgbClr val="FF0000"/>
              </a:solidFill>
              <a:round/>
              <a:headEnd/>
              <a:tailEnd/>
            </a:ln>
          </p:spPr>
          <p:txBody>
            <a:bodyPr/>
            <a:lstStyle/>
            <a:p>
              <a:endParaRPr lang="en-US"/>
            </a:p>
          </p:txBody>
        </p:sp>
        <p:sp>
          <p:nvSpPr>
            <p:cNvPr id="181" name="Freeform 63"/>
            <p:cNvSpPr>
              <a:spLocks/>
            </p:cNvSpPr>
            <p:nvPr/>
          </p:nvSpPr>
          <p:spPr bwMode="auto">
            <a:xfrm>
              <a:off x="4125" y="1503"/>
              <a:ext cx="197" cy="87"/>
            </a:xfrm>
            <a:custGeom>
              <a:avLst/>
              <a:gdLst>
                <a:gd name="T0" fmla="*/ 194 w 197"/>
                <a:gd name="T1" fmla="*/ 60 h 87"/>
                <a:gd name="T2" fmla="*/ 190 w 197"/>
                <a:gd name="T3" fmla="*/ 66 h 87"/>
                <a:gd name="T4" fmla="*/ 184 w 197"/>
                <a:gd name="T5" fmla="*/ 72 h 87"/>
                <a:gd name="T6" fmla="*/ 177 w 197"/>
                <a:gd name="T7" fmla="*/ 77 h 87"/>
                <a:gd name="T8" fmla="*/ 165 w 197"/>
                <a:gd name="T9" fmla="*/ 83 h 87"/>
                <a:gd name="T10" fmla="*/ 157 w 197"/>
                <a:gd name="T11" fmla="*/ 85 h 87"/>
                <a:gd name="T12" fmla="*/ 148 w 197"/>
                <a:gd name="T13" fmla="*/ 86 h 87"/>
                <a:gd name="T14" fmla="*/ 140 w 197"/>
                <a:gd name="T15" fmla="*/ 84 h 87"/>
                <a:gd name="T16" fmla="*/ 132 w 197"/>
                <a:gd name="T17" fmla="*/ 81 h 87"/>
                <a:gd name="T18" fmla="*/ 121 w 197"/>
                <a:gd name="T19" fmla="*/ 74 h 87"/>
                <a:gd name="T20" fmla="*/ 66 w 197"/>
                <a:gd name="T21" fmla="*/ 35 h 87"/>
                <a:gd name="T22" fmla="*/ 56 w 197"/>
                <a:gd name="T23" fmla="*/ 28 h 87"/>
                <a:gd name="T24" fmla="*/ 47 w 197"/>
                <a:gd name="T25" fmla="*/ 24 h 87"/>
                <a:gd name="T26" fmla="*/ 37 w 197"/>
                <a:gd name="T27" fmla="*/ 21 h 87"/>
                <a:gd name="T28" fmla="*/ 29 w 197"/>
                <a:gd name="T29" fmla="*/ 21 h 87"/>
                <a:gd name="T30" fmla="*/ 21 w 197"/>
                <a:gd name="T31" fmla="*/ 21 h 87"/>
                <a:gd name="T32" fmla="*/ 12 w 197"/>
                <a:gd name="T33" fmla="*/ 24 h 87"/>
                <a:gd name="T34" fmla="*/ 5 w 197"/>
                <a:gd name="T35" fmla="*/ 27 h 87"/>
                <a:gd name="T36" fmla="*/ 0 w 197"/>
                <a:gd name="T37" fmla="*/ 30 h 87"/>
                <a:gd name="T38" fmla="*/ 1 w 197"/>
                <a:gd name="T39" fmla="*/ 26 h 87"/>
                <a:gd name="T40" fmla="*/ 5 w 197"/>
                <a:gd name="T41" fmla="*/ 22 h 87"/>
                <a:gd name="T42" fmla="*/ 9 w 197"/>
                <a:gd name="T43" fmla="*/ 18 h 87"/>
                <a:gd name="T44" fmla="*/ 21 w 197"/>
                <a:gd name="T45" fmla="*/ 13 h 87"/>
                <a:gd name="T46" fmla="*/ 35 w 197"/>
                <a:gd name="T47" fmla="*/ 6 h 87"/>
                <a:gd name="T48" fmla="*/ 47 w 197"/>
                <a:gd name="T49" fmla="*/ 1 h 87"/>
                <a:gd name="T50" fmla="*/ 56 w 197"/>
                <a:gd name="T51" fmla="*/ 0 h 87"/>
                <a:gd name="T52" fmla="*/ 64 w 197"/>
                <a:gd name="T53" fmla="*/ 1 h 87"/>
                <a:gd name="T54" fmla="*/ 72 w 197"/>
                <a:gd name="T55" fmla="*/ 3 h 87"/>
                <a:gd name="T56" fmla="*/ 81 w 197"/>
                <a:gd name="T57" fmla="*/ 9 h 87"/>
                <a:gd name="T58" fmla="*/ 115 w 197"/>
                <a:gd name="T59" fmla="*/ 32 h 87"/>
                <a:gd name="T60" fmla="*/ 146 w 197"/>
                <a:gd name="T61" fmla="*/ 55 h 87"/>
                <a:gd name="T62" fmla="*/ 155 w 197"/>
                <a:gd name="T63" fmla="*/ 60 h 87"/>
                <a:gd name="T64" fmla="*/ 164 w 197"/>
                <a:gd name="T65" fmla="*/ 63 h 87"/>
                <a:gd name="T66" fmla="*/ 173 w 197"/>
                <a:gd name="T67" fmla="*/ 64 h 87"/>
                <a:gd name="T68" fmla="*/ 181 w 197"/>
                <a:gd name="T69" fmla="*/ 64 h 87"/>
                <a:gd name="T70" fmla="*/ 189 w 197"/>
                <a:gd name="T71" fmla="*/ 61 h 87"/>
                <a:gd name="T72" fmla="*/ 196 w 197"/>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7"/>
                <a:gd name="T112" fmla="*/ 0 h 87"/>
                <a:gd name="T113" fmla="*/ 197 w 197"/>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7" h="87">
                  <a:moveTo>
                    <a:pt x="196" y="57"/>
                  </a:moveTo>
                  <a:lnTo>
                    <a:pt x="194" y="60"/>
                  </a:lnTo>
                  <a:lnTo>
                    <a:pt x="192" y="63"/>
                  </a:lnTo>
                  <a:lnTo>
                    <a:pt x="190" y="66"/>
                  </a:lnTo>
                  <a:lnTo>
                    <a:pt x="187" y="69"/>
                  </a:lnTo>
                  <a:lnTo>
                    <a:pt x="184" y="72"/>
                  </a:lnTo>
                  <a:lnTo>
                    <a:pt x="181" y="74"/>
                  </a:lnTo>
                  <a:lnTo>
                    <a:pt x="177" y="77"/>
                  </a:lnTo>
                  <a:lnTo>
                    <a:pt x="171" y="80"/>
                  </a:lnTo>
                  <a:lnTo>
                    <a:pt x="165" y="83"/>
                  </a:lnTo>
                  <a:lnTo>
                    <a:pt x="161" y="84"/>
                  </a:lnTo>
                  <a:lnTo>
                    <a:pt x="157" y="85"/>
                  </a:lnTo>
                  <a:lnTo>
                    <a:pt x="153" y="85"/>
                  </a:lnTo>
                  <a:lnTo>
                    <a:pt x="148" y="86"/>
                  </a:lnTo>
                  <a:lnTo>
                    <a:pt x="145" y="85"/>
                  </a:lnTo>
                  <a:lnTo>
                    <a:pt x="140" y="84"/>
                  </a:lnTo>
                  <a:lnTo>
                    <a:pt x="136" y="83"/>
                  </a:lnTo>
                  <a:lnTo>
                    <a:pt x="132" y="81"/>
                  </a:lnTo>
                  <a:lnTo>
                    <a:pt x="126" y="79"/>
                  </a:lnTo>
                  <a:lnTo>
                    <a:pt x="121" y="74"/>
                  </a:lnTo>
                  <a:lnTo>
                    <a:pt x="94" y="55"/>
                  </a:lnTo>
                  <a:lnTo>
                    <a:pt x="66" y="35"/>
                  </a:lnTo>
                  <a:lnTo>
                    <a:pt x="61" y="31"/>
                  </a:lnTo>
                  <a:lnTo>
                    <a:pt x="56" y="28"/>
                  </a:lnTo>
                  <a:lnTo>
                    <a:pt x="51" y="26"/>
                  </a:lnTo>
                  <a:lnTo>
                    <a:pt x="47" y="24"/>
                  </a:lnTo>
                  <a:lnTo>
                    <a:pt x="41" y="22"/>
                  </a:lnTo>
                  <a:lnTo>
                    <a:pt x="37" y="21"/>
                  </a:lnTo>
                  <a:lnTo>
                    <a:pt x="33" y="20"/>
                  </a:lnTo>
                  <a:lnTo>
                    <a:pt x="29" y="21"/>
                  </a:lnTo>
                  <a:lnTo>
                    <a:pt x="24" y="21"/>
                  </a:lnTo>
                  <a:lnTo>
                    <a:pt x="21" y="21"/>
                  </a:lnTo>
                  <a:lnTo>
                    <a:pt x="17" y="23"/>
                  </a:lnTo>
                  <a:lnTo>
                    <a:pt x="12" y="24"/>
                  </a:lnTo>
                  <a:lnTo>
                    <a:pt x="9" y="25"/>
                  </a:lnTo>
                  <a:lnTo>
                    <a:pt x="5" y="27"/>
                  </a:lnTo>
                  <a:lnTo>
                    <a:pt x="3" y="28"/>
                  </a:lnTo>
                  <a:lnTo>
                    <a:pt x="0" y="30"/>
                  </a:lnTo>
                  <a:lnTo>
                    <a:pt x="1" y="28"/>
                  </a:lnTo>
                  <a:lnTo>
                    <a:pt x="1" y="26"/>
                  </a:lnTo>
                  <a:lnTo>
                    <a:pt x="3" y="24"/>
                  </a:lnTo>
                  <a:lnTo>
                    <a:pt x="5" y="22"/>
                  </a:lnTo>
                  <a:lnTo>
                    <a:pt x="7" y="20"/>
                  </a:lnTo>
                  <a:lnTo>
                    <a:pt x="9" y="18"/>
                  </a:lnTo>
                  <a:lnTo>
                    <a:pt x="14" y="16"/>
                  </a:lnTo>
                  <a:lnTo>
                    <a:pt x="21" y="13"/>
                  </a:lnTo>
                  <a:lnTo>
                    <a:pt x="29" y="9"/>
                  </a:lnTo>
                  <a:lnTo>
                    <a:pt x="35" y="6"/>
                  </a:lnTo>
                  <a:lnTo>
                    <a:pt x="42" y="3"/>
                  </a:lnTo>
                  <a:lnTo>
                    <a:pt x="47" y="1"/>
                  </a:lnTo>
                  <a:lnTo>
                    <a:pt x="51" y="0"/>
                  </a:lnTo>
                  <a:lnTo>
                    <a:pt x="56" y="0"/>
                  </a:lnTo>
                  <a:lnTo>
                    <a:pt x="60" y="0"/>
                  </a:lnTo>
                  <a:lnTo>
                    <a:pt x="64" y="1"/>
                  </a:lnTo>
                  <a:lnTo>
                    <a:pt x="67" y="2"/>
                  </a:lnTo>
                  <a:lnTo>
                    <a:pt x="72" y="3"/>
                  </a:lnTo>
                  <a:lnTo>
                    <a:pt x="77" y="6"/>
                  </a:lnTo>
                  <a:lnTo>
                    <a:pt x="81" y="9"/>
                  </a:lnTo>
                  <a:lnTo>
                    <a:pt x="87" y="12"/>
                  </a:lnTo>
                  <a:lnTo>
                    <a:pt x="115" y="32"/>
                  </a:lnTo>
                  <a:lnTo>
                    <a:pt x="139" y="50"/>
                  </a:lnTo>
                  <a:lnTo>
                    <a:pt x="146" y="55"/>
                  </a:lnTo>
                  <a:lnTo>
                    <a:pt x="151" y="58"/>
                  </a:lnTo>
                  <a:lnTo>
                    <a:pt x="155" y="60"/>
                  </a:lnTo>
                  <a:lnTo>
                    <a:pt x="159" y="61"/>
                  </a:lnTo>
                  <a:lnTo>
                    <a:pt x="164" y="63"/>
                  </a:lnTo>
                  <a:lnTo>
                    <a:pt x="169" y="64"/>
                  </a:lnTo>
                  <a:lnTo>
                    <a:pt x="173" y="64"/>
                  </a:lnTo>
                  <a:lnTo>
                    <a:pt x="178" y="64"/>
                  </a:lnTo>
                  <a:lnTo>
                    <a:pt x="181" y="64"/>
                  </a:lnTo>
                  <a:lnTo>
                    <a:pt x="185" y="62"/>
                  </a:lnTo>
                  <a:lnTo>
                    <a:pt x="189" y="61"/>
                  </a:lnTo>
                  <a:lnTo>
                    <a:pt x="191" y="59"/>
                  </a:lnTo>
                  <a:lnTo>
                    <a:pt x="196" y="57"/>
                  </a:lnTo>
                </a:path>
              </a:pathLst>
            </a:custGeom>
            <a:solidFill>
              <a:srgbClr val="FF0000"/>
            </a:solidFill>
            <a:ln w="12700" cap="rnd">
              <a:solidFill>
                <a:srgbClr val="FF0000"/>
              </a:solidFill>
              <a:round/>
              <a:headEnd/>
              <a:tailEnd/>
            </a:ln>
          </p:spPr>
          <p:txBody>
            <a:bodyPr/>
            <a:lstStyle/>
            <a:p>
              <a:endParaRPr lang="en-US"/>
            </a:p>
          </p:txBody>
        </p:sp>
        <p:sp>
          <p:nvSpPr>
            <p:cNvPr id="182" name="Freeform 64"/>
            <p:cNvSpPr>
              <a:spLocks/>
            </p:cNvSpPr>
            <p:nvPr/>
          </p:nvSpPr>
          <p:spPr bwMode="auto">
            <a:xfrm>
              <a:off x="4575" y="1284"/>
              <a:ext cx="195" cy="82"/>
            </a:xfrm>
            <a:custGeom>
              <a:avLst/>
              <a:gdLst>
                <a:gd name="T0" fmla="*/ 194 w 195"/>
                <a:gd name="T1" fmla="*/ 57 h 82"/>
                <a:gd name="T2" fmla="*/ 191 w 195"/>
                <a:gd name="T3" fmla="*/ 61 h 82"/>
                <a:gd name="T4" fmla="*/ 186 w 195"/>
                <a:gd name="T5" fmla="*/ 67 h 82"/>
                <a:gd name="T6" fmla="*/ 178 w 195"/>
                <a:gd name="T7" fmla="*/ 73 h 82"/>
                <a:gd name="T8" fmla="*/ 165 w 195"/>
                <a:gd name="T9" fmla="*/ 77 h 82"/>
                <a:gd name="T10" fmla="*/ 156 w 195"/>
                <a:gd name="T11" fmla="*/ 80 h 82"/>
                <a:gd name="T12" fmla="*/ 147 w 195"/>
                <a:gd name="T13" fmla="*/ 81 h 82"/>
                <a:gd name="T14" fmla="*/ 140 w 195"/>
                <a:gd name="T15" fmla="*/ 79 h 82"/>
                <a:gd name="T16" fmla="*/ 132 w 195"/>
                <a:gd name="T17" fmla="*/ 76 h 82"/>
                <a:gd name="T18" fmla="*/ 122 w 195"/>
                <a:gd name="T19" fmla="*/ 70 h 82"/>
                <a:gd name="T20" fmla="*/ 66 w 195"/>
                <a:gd name="T21" fmla="*/ 32 h 82"/>
                <a:gd name="T22" fmla="*/ 55 w 195"/>
                <a:gd name="T23" fmla="*/ 26 h 82"/>
                <a:gd name="T24" fmla="*/ 46 w 195"/>
                <a:gd name="T25" fmla="*/ 22 h 82"/>
                <a:gd name="T26" fmla="*/ 36 w 195"/>
                <a:gd name="T27" fmla="*/ 19 h 82"/>
                <a:gd name="T28" fmla="*/ 29 w 195"/>
                <a:gd name="T29" fmla="*/ 19 h 82"/>
                <a:gd name="T30" fmla="*/ 20 w 195"/>
                <a:gd name="T31" fmla="*/ 19 h 82"/>
                <a:gd name="T32" fmla="*/ 11 w 195"/>
                <a:gd name="T33" fmla="*/ 22 h 82"/>
                <a:gd name="T34" fmla="*/ 5 w 195"/>
                <a:gd name="T35" fmla="*/ 24 h 82"/>
                <a:gd name="T36" fmla="*/ 0 w 195"/>
                <a:gd name="T37" fmla="*/ 28 h 82"/>
                <a:gd name="T38" fmla="*/ 2 w 195"/>
                <a:gd name="T39" fmla="*/ 23 h 82"/>
                <a:gd name="T40" fmla="*/ 4 w 195"/>
                <a:gd name="T41" fmla="*/ 20 h 82"/>
                <a:gd name="T42" fmla="*/ 9 w 195"/>
                <a:gd name="T43" fmla="*/ 17 h 82"/>
                <a:gd name="T44" fmla="*/ 19 w 195"/>
                <a:gd name="T45" fmla="*/ 11 h 82"/>
                <a:gd name="T46" fmla="*/ 34 w 195"/>
                <a:gd name="T47" fmla="*/ 5 h 82"/>
                <a:gd name="T48" fmla="*/ 46 w 195"/>
                <a:gd name="T49" fmla="*/ 1 h 82"/>
                <a:gd name="T50" fmla="*/ 55 w 195"/>
                <a:gd name="T51" fmla="*/ 0 h 82"/>
                <a:gd name="T52" fmla="*/ 63 w 195"/>
                <a:gd name="T53" fmla="*/ 0 h 82"/>
                <a:gd name="T54" fmla="*/ 72 w 195"/>
                <a:gd name="T55" fmla="*/ 3 h 82"/>
                <a:gd name="T56" fmla="*/ 81 w 195"/>
                <a:gd name="T57" fmla="*/ 8 h 82"/>
                <a:gd name="T58" fmla="*/ 115 w 195"/>
                <a:gd name="T59" fmla="*/ 31 h 82"/>
                <a:gd name="T60" fmla="*/ 145 w 195"/>
                <a:gd name="T61" fmla="*/ 51 h 82"/>
                <a:gd name="T62" fmla="*/ 155 w 195"/>
                <a:gd name="T63" fmla="*/ 56 h 82"/>
                <a:gd name="T64" fmla="*/ 164 w 195"/>
                <a:gd name="T65" fmla="*/ 59 h 82"/>
                <a:gd name="T66" fmla="*/ 173 w 195"/>
                <a:gd name="T67" fmla="*/ 60 h 82"/>
                <a:gd name="T68" fmla="*/ 181 w 195"/>
                <a:gd name="T69" fmla="*/ 60 h 82"/>
                <a:gd name="T70" fmla="*/ 188 w 195"/>
                <a:gd name="T71" fmla="*/ 57 h 82"/>
                <a:gd name="T72" fmla="*/ 192 w 195"/>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2"/>
                <a:gd name="T113" fmla="*/ 195 w 19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2">
                  <a:moveTo>
                    <a:pt x="192" y="52"/>
                  </a:moveTo>
                  <a:lnTo>
                    <a:pt x="194" y="57"/>
                  </a:lnTo>
                  <a:lnTo>
                    <a:pt x="192" y="59"/>
                  </a:lnTo>
                  <a:lnTo>
                    <a:pt x="191" y="61"/>
                  </a:lnTo>
                  <a:lnTo>
                    <a:pt x="189" y="64"/>
                  </a:lnTo>
                  <a:lnTo>
                    <a:pt x="186" y="67"/>
                  </a:lnTo>
                  <a:lnTo>
                    <a:pt x="180" y="70"/>
                  </a:lnTo>
                  <a:lnTo>
                    <a:pt x="178" y="73"/>
                  </a:lnTo>
                  <a:lnTo>
                    <a:pt x="171" y="75"/>
                  </a:lnTo>
                  <a:lnTo>
                    <a:pt x="165" y="77"/>
                  </a:lnTo>
                  <a:lnTo>
                    <a:pt x="161" y="78"/>
                  </a:lnTo>
                  <a:lnTo>
                    <a:pt x="156" y="80"/>
                  </a:lnTo>
                  <a:lnTo>
                    <a:pt x="152" y="80"/>
                  </a:lnTo>
                  <a:lnTo>
                    <a:pt x="147" y="81"/>
                  </a:lnTo>
                  <a:lnTo>
                    <a:pt x="144" y="79"/>
                  </a:lnTo>
                  <a:lnTo>
                    <a:pt x="140" y="79"/>
                  </a:lnTo>
                  <a:lnTo>
                    <a:pt x="135" y="78"/>
                  </a:lnTo>
                  <a:lnTo>
                    <a:pt x="132" y="76"/>
                  </a:lnTo>
                  <a:lnTo>
                    <a:pt x="127" y="73"/>
                  </a:lnTo>
                  <a:lnTo>
                    <a:pt x="122" y="70"/>
                  </a:lnTo>
                  <a:lnTo>
                    <a:pt x="93" y="51"/>
                  </a:lnTo>
                  <a:lnTo>
                    <a:pt x="66" y="32"/>
                  </a:lnTo>
                  <a:lnTo>
                    <a:pt x="60" y="28"/>
                  </a:lnTo>
                  <a:lnTo>
                    <a:pt x="55" y="26"/>
                  </a:lnTo>
                  <a:lnTo>
                    <a:pt x="51" y="24"/>
                  </a:lnTo>
                  <a:lnTo>
                    <a:pt x="46" y="22"/>
                  </a:lnTo>
                  <a:lnTo>
                    <a:pt x="41" y="20"/>
                  </a:lnTo>
                  <a:lnTo>
                    <a:pt x="36" y="19"/>
                  </a:lnTo>
                  <a:lnTo>
                    <a:pt x="32" y="19"/>
                  </a:lnTo>
                  <a:lnTo>
                    <a:pt x="29" y="19"/>
                  </a:lnTo>
                  <a:lnTo>
                    <a:pt x="25"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8" y="8"/>
                  </a:lnTo>
                  <a:lnTo>
                    <a:pt x="34" y="5"/>
                  </a:lnTo>
                  <a:lnTo>
                    <a:pt x="41" y="3"/>
                  </a:lnTo>
                  <a:lnTo>
                    <a:pt x="46" y="1"/>
                  </a:lnTo>
                  <a:lnTo>
                    <a:pt x="51" y="0"/>
                  </a:lnTo>
                  <a:lnTo>
                    <a:pt x="55" y="0"/>
                  </a:lnTo>
                  <a:lnTo>
                    <a:pt x="59" y="0"/>
                  </a:lnTo>
                  <a:lnTo>
                    <a:pt x="63" y="0"/>
                  </a:lnTo>
                  <a:lnTo>
                    <a:pt x="67" y="1"/>
                  </a:lnTo>
                  <a:lnTo>
                    <a:pt x="72" y="3"/>
                  </a:lnTo>
                  <a:lnTo>
                    <a:pt x="76" y="5"/>
                  </a:lnTo>
                  <a:lnTo>
                    <a:pt x="81" y="8"/>
                  </a:lnTo>
                  <a:lnTo>
                    <a:pt x="86" y="12"/>
                  </a:lnTo>
                  <a:lnTo>
                    <a:pt x="115" y="31"/>
                  </a:lnTo>
                  <a:lnTo>
                    <a:pt x="138" y="47"/>
                  </a:lnTo>
                  <a:lnTo>
                    <a:pt x="145" y="51"/>
                  </a:lnTo>
                  <a:lnTo>
                    <a:pt x="150" y="54"/>
                  </a:lnTo>
                  <a:lnTo>
                    <a:pt x="155" y="56"/>
                  </a:lnTo>
                  <a:lnTo>
                    <a:pt x="159" y="57"/>
                  </a:lnTo>
                  <a:lnTo>
                    <a:pt x="164" y="59"/>
                  </a:lnTo>
                  <a:lnTo>
                    <a:pt x="168" y="60"/>
                  </a:lnTo>
                  <a:lnTo>
                    <a:pt x="173" y="60"/>
                  </a:lnTo>
                  <a:lnTo>
                    <a:pt x="177" y="60"/>
                  </a:lnTo>
                  <a:lnTo>
                    <a:pt x="181" y="60"/>
                  </a:lnTo>
                  <a:lnTo>
                    <a:pt x="185" y="58"/>
                  </a:lnTo>
                  <a:lnTo>
                    <a:pt x="188" y="57"/>
                  </a:lnTo>
                  <a:lnTo>
                    <a:pt x="191" y="56"/>
                  </a:lnTo>
                  <a:lnTo>
                    <a:pt x="192" y="52"/>
                  </a:lnTo>
                </a:path>
              </a:pathLst>
            </a:custGeom>
            <a:solidFill>
              <a:srgbClr val="FF0000"/>
            </a:solidFill>
            <a:ln w="12700" cap="rnd">
              <a:solidFill>
                <a:srgbClr val="FF0000"/>
              </a:solidFill>
              <a:round/>
              <a:headEnd/>
              <a:tailEnd/>
            </a:ln>
          </p:spPr>
          <p:txBody>
            <a:bodyPr/>
            <a:lstStyle/>
            <a:p>
              <a:endParaRPr lang="en-US"/>
            </a:p>
          </p:txBody>
        </p:sp>
        <p:sp>
          <p:nvSpPr>
            <p:cNvPr id="183" name="Freeform 65"/>
            <p:cNvSpPr>
              <a:spLocks/>
            </p:cNvSpPr>
            <p:nvPr/>
          </p:nvSpPr>
          <p:spPr bwMode="auto">
            <a:xfrm>
              <a:off x="4423" y="1358"/>
              <a:ext cx="195" cy="83"/>
            </a:xfrm>
            <a:custGeom>
              <a:avLst/>
              <a:gdLst>
                <a:gd name="T0" fmla="*/ 192 w 195"/>
                <a:gd name="T1" fmla="*/ 57 h 83"/>
                <a:gd name="T2" fmla="*/ 188 w 195"/>
                <a:gd name="T3" fmla="*/ 63 h 83"/>
                <a:gd name="T4" fmla="*/ 182 w 195"/>
                <a:gd name="T5" fmla="*/ 69 h 83"/>
                <a:gd name="T6" fmla="*/ 175 w 195"/>
                <a:gd name="T7" fmla="*/ 74 h 83"/>
                <a:gd name="T8" fmla="*/ 164 w 195"/>
                <a:gd name="T9" fmla="*/ 79 h 83"/>
                <a:gd name="T10" fmla="*/ 155 w 195"/>
                <a:gd name="T11" fmla="*/ 81 h 83"/>
                <a:gd name="T12" fmla="*/ 147 w 195"/>
                <a:gd name="T13" fmla="*/ 82 h 83"/>
                <a:gd name="T14" fmla="*/ 139 w 195"/>
                <a:gd name="T15" fmla="*/ 80 h 83"/>
                <a:gd name="T16" fmla="*/ 131 w 195"/>
                <a:gd name="T17" fmla="*/ 77 h 83"/>
                <a:gd name="T18" fmla="*/ 120 w 195"/>
                <a:gd name="T19" fmla="*/ 71 h 83"/>
                <a:gd name="T20" fmla="*/ 66 w 195"/>
                <a:gd name="T21" fmla="*/ 33 h 83"/>
                <a:gd name="T22" fmla="*/ 55 w 195"/>
                <a:gd name="T23" fmla="*/ 27 h 83"/>
                <a:gd name="T24" fmla="*/ 46 w 195"/>
                <a:gd name="T25" fmla="*/ 23 h 83"/>
                <a:gd name="T26" fmla="*/ 37 w 195"/>
                <a:gd name="T27" fmla="*/ 20 h 83"/>
                <a:gd name="T28" fmla="*/ 29 w 195"/>
                <a:gd name="T29" fmla="*/ 20 h 83"/>
                <a:gd name="T30" fmla="*/ 21 w 195"/>
                <a:gd name="T31" fmla="*/ 20 h 83"/>
                <a:gd name="T32" fmla="*/ 12 w 195"/>
                <a:gd name="T33" fmla="*/ 23 h 83"/>
                <a:gd name="T34" fmla="*/ 5 w 195"/>
                <a:gd name="T35" fmla="*/ 26 h 83"/>
                <a:gd name="T36" fmla="*/ 0 w 195"/>
                <a:gd name="T37" fmla="*/ 28 h 83"/>
                <a:gd name="T38" fmla="*/ 1 w 195"/>
                <a:gd name="T39" fmla="*/ 25 h 83"/>
                <a:gd name="T40" fmla="*/ 5 w 195"/>
                <a:gd name="T41" fmla="*/ 21 h 83"/>
                <a:gd name="T42" fmla="*/ 9 w 195"/>
                <a:gd name="T43" fmla="*/ 17 h 83"/>
                <a:gd name="T44" fmla="*/ 21 w 195"/>
                <a:gd name="T45" fmla="*/ 12 h 83"/>
                <a:gd name="T46" fmla="*/ 35 w 195"/>
                <a:gd name="T47" fmla="*/ 5 h 83"/>
                <a:gd name="T48" fmla="*/ 47 w 195"/>
                <a:gd name="T49" fmla="*/ 1 h 83"/>
                <a:gd name="T50" fmla="*/ 55 w 195"/>
                <a:gd name="T51" fmla="*/ 0 h 83"/>
                <a:gd name="T52" fmla="*/ 63 w 195"/>
                <a:gd name="T53" fmla="*/ 1 h 83"/>
                <a:gd name="T54" fmla="*/ 71 w 195"/>
                <a:gd name="T55" fmla="*/ 3 h 83"/>
                <a:gd name="T56" fmla="*/ 80 w 195"/>
                <a:gd name="T57" fmla="*/ 9 h 83"/>
                <a:gd name="T58" fmla="*/ 114 w 195"/>
                <a:gd name="T59" fmla="*/ 31 h 83"/>
                <a:gd name="T60" fmla="*/ 144 w 195"/>
                <a:gd name="T61" fmla="*/ 52 h 83"/>
                <a:gd name="T62" fmla="*/ 154 w 195"/>
                <a:gd name="T63" fmla="*/ 57 h 83"/>
                <a:gd name="T64" fmla="*/ 162 w 195"/>
                <a:gd name="T65" fmla="*/ 60 h 83"/>
                <a:gd name="T66" fmla="*/ 171 w 195"/>
                <a:gd name="T67" fmla="*/ 61 h 83"/>
                <a:gd name="T68" fmla="*/ 179 w 195"/>
                <a:gd name="T69" fmla="*/ 61 h 83"/>
                <a:gd name="T70" fmla="*/ 187 w 195"/>
                <a:gd name="T71" fmla="*/ 58 h 83"/>
                <a:gd name="T72" fmla="*/ 194 w 195"/>
                <a:gd name="T73" fmla="*/ 54 h 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5"/>
                <a:gd name="T112" fmla="*/ 0 h 83"/>
                <a:gd name="T113" fmla="*/ 195 w 195"/>
                <a:gd name="T114" fmla="*/ 83 h 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5" h="83">
                  <a:moveTo>
                    <a:pt x="194" y="54"/>
                  </a:moveTo>
                  <a:lnTo>
                    <a:pt x="192" y="57"/>
                  </a:lnTo>
                  <a:lnTo>
                    <a:pt x="190" y="60"/>
                  </a:lnTo>
                  <a:lnTo>
                    <a:pt x="188" y="63"/>
                  </a:lnTo>
                  <a:lnTo>
                    <a:pt x="185" y="65"/>
                  </a:lnTo>
                  <a:lnTo>
                    <a:pt x="182" y="69"/>
                  </a:lnTo>
                  <a:lnTo>
                    <a:pt x="179" y="71"/>
                  </a:lnTo>
                  <a:lnTo>
                    <a:pt x="175" y="74"/>
                  </a:lnTo>
                  <a:lnTo>
                    <a:pt x="169" y="76"/>
                  </a:lnTo>
                  <a:lnTo>
                    <a:pt x="164" y="79"/>
                  </a:lnTo>
                  <a:lnTo>
                    <a:pt x="159" y="80"/>
                  </a:lnTo>
                  <a:lnTo>
                    <a:pt x="155" y="81"/>
                  </a:lnTo>
                  <a:lnTo>
                    <a:pt x="151" y="81"/>
                  </a:lnTo>
                  <a:lnTo>
                    <a:pt x="147" y="82"/>
                  </a:lnTo>
                  <a:lnTo>
                    <a:pt x="143" y="81"/>
                  </a:lnTo>
                  <a:lnTo>
                    <a:pt x="139" y="80"/>
                  </a:lnTo>
                  <a:lnTo>
                    <a:pt x="135" y="79"/>
                  </a:lnTo>
                  <a:lnTo>
                    <a:pt x="131" y="77"/>
                  </a:lnTo>
                  <a:lnTo>
                    <a:pt x="125" y="75"/>
                  </a:lnTo>
                  <a:lnTo>
                    <a:pt x="120" y="71"/>
                  </a:lnTo>
                  <a:lnTo>
                    <a:pt x="93" y="52"/>
                  </a:lnTo>
                  <a:lnTo>
                    <a:pt x="66" y="33"/>
                  </a:lnTo>
                  <a:lnTo>
                    <a:pt x="60" y="30"/>
                  </a:lnTo>
                  <a:lnTo>
                    <a:pt x="55" y="27"/>
                  </a:lnTo>
                  <a:lnTo>
                    <a:pt x="51" y="25"/>
                  </a:lnTo>
                  <a:lnTo>
                    <a:pt x="46" y="23"/>
                  </a:lnTo>
                  <a:lnTo>
                    <a:pt x="41" y="21"/>
                  </a:lnTo>
                  <a:lnTo>
                    <a:pt x="37" y="20"/>
                  </a:lnTo>
                  <a:lnTo>
                    <a:pt x="33" y="19"/>
                  </a:lnTo>
                  <a:lnTo>
                    <a:pt x="29" y="20"/>
                  </a:lnTo>
                  <a:lnTo>
                    <a:pt x="24" y="20"/>
                  </a:lnTo>
                  <a:lnTo>
                    <a:pt x="21" y="20"/>
                  </a:lnTo>
                  <a:lnTo>
                    <a:pt x="17" y="21"/>
                  </a:lnTo>
                  <a:lnTo>
                    <a:pt x="12" y="23"/>
                  </a:lnTo>
                  <a:lnTo>
                    <a:pt x="9" y="24"/>
                  </a:lnTo>
                  <a:lnTo>
                    <a:pt x="5" y="26"/>
                  </a:lnTo>
                  <a:lnTo>
                    <a:pt x="3" y="27"/>
                  </a:lnTo>
                  <a:lnTo>
                    <a:pt x="0" y="28"/>
                  </a:lnTo>
                  <a:lnTo>
                    <a:pt x="1" y="27"/>
                  </a:lnTo>
                  <a:lnTo>
                    <a:pt x="1" y="25"/>
                  </a:lnTo>
                  <a:lnTo>
                    <a:pt x="3" y="23"/>
                  </a:lnTo>
                  <a:lnTo>
                    <a:pt x="5" y="21"/>
                  </a:lnTo>
                  <a:lnTo>
                    <a:pt x="7" y="19"/>
                  </a:lnTo>
                  <a:lnTo>
                    <a:pt x="9" y="17"/>
                  </a:lnTo>
                  <a:lnTo>
                    <a:pt x="14" y="15"/>
                  </a:lnTo>
                  <a:lnTo>
                    <a:pt x="21" y="12"/>
                  </a:lnTo>
                  <a:lnTo>
                    <a:pt x="28" y="9"/>
                  </a:lnTo>
                  <a:lnTo>
                    <a:pt x="35" y="5"/>
                  </a:lnTo>
                  <a:lnTo>
                    <a:pt x="42" y="3"/>
                  </a:lnTo>
                  <a:lnTo>
                    <a:pt x="47" y="1"/>
                  </a:lnTo>
                  <a:lnTo>
                    <a:pt x="51" y="0"/>
                  </a:lnTo>
                  <a:lnTo>
                    <a:pt x="55" y="0"/>
                  </a:lnTo>
                  <a:lnTo>
                    <a:pt x="59" y="0"/>
                  </a:lnTo>
                  <a:lnTo>
                    <a:pt x="63" y="1"/>
                  </a:lnTo>
                  <a:lnTo>
                    <a:pt x="67" y="2"/>
                  </a:lnTo>
                  <a:lnTo>
                    <a:pt x="71" y="3"/>
                  </a:lnTo>
                  <a:lnTo>
                    <a:pt x="76" y="6"/>
                  </a:lnTo>
                  <a:lnTo>
                    <a:pt x="80" y="9"/>
                  </a:lnTo>
                  <a:lnTo>
                    <a:pt x="86" y="12"/>
                  </a:lnTo>
                  <a:lnTo>
                    <a:pt x="114" y="31"/>
                  </a:lnTo>
                  <a:lnTo>
                    <a:pt x="138" y="48"/>
                  </a:lnTo>
                  <a:lnTo>
                    <a:pt x="144" y="52"/>
                  </a:lnTo>
                  <a:lnTo>
                    <a:pt x="149" y="55"/>
                  </a:lnTo>
                  <a:lnTo>
                    <a:pt x="154" y="57"/>
                  </a:lnTo>
                  <a:lnTo>
                    <a:pt x="158" y="59"/>
                  </a:lnTo>
                  <a:lnTo>
                    <a:pt x="162" y="60"/>
                  </a:lnTo>
                  <a:lnTo>
                    <a:pt x="167" y="61"/>
                  </a:lnTo>
                  <a:lnTo>
                    <a:pt x="171" y="61"/>
                  </a:lnTo>
                  <a:lnTo>
                    <a:pt x="176" y="61"/>
                  </a:lnTo>
                  <a:lnTo>
                    <a:pt x="179" y="61"/>
                  </a:lnTo>
                  <a:lnTo>
                    <a:pt x="183" y="59"/>
                  </a:lnTo>
                  <a:lnTo>
                    <a:pt x="187" y="58"/>
                  </a:lnTo>
                  <a:lnTo>
                    <a:pt x="189" y="56"/>
                  </a:lnTo>
                  <a:lnTo>
                    <a:pt x="194" y="54"/>
                  </a:lnTo>
                </a:path>
              </a:pathLst>
            </a:custGeom>
            <a:solidFill>
              <a:srgbClr val="FF0000"/>
            </a:solidFill>
            <a:ln w="12700" cap="rnd">
              <a:solidFill>
                <a:srgbClr val="FF0000"/>
              </a:solidFill>
              <a:round/>
              <a:headEnd/>
              <a:tailEnd/>
            </a:ln>
          </p:spPr>
          <p:txBody>
            <a:bodyPr/>
            <a:lstStyle/>
            <a:p>
              <a:endParaRPr lang="en-US"/>
            </a:p>
          </p:txBody>
        </p:sp>
        <p:sp>
          <p:nvSpPr>
            <p:cNvPr id="184" name="Freeform 66"/>
            <p:cNvSpPr>
              <a:spLocks/>
            </p:cNvSpPr>
            <p:nvPr/>
          </p:nvSpPr>
          <p:spPr bwMode="auto">
            <a:xfrm>
              <a:off x="5021" y="1060"/>
              <a:ext cx="196" cy="87"/>
            </a:xfrm>
            <a:custGeom>
              <a:avLst/>
              <a:gdLst>
                <a:gd name="T0" fmla="*/ 192 w 196"/>
                <a:gd name="T1" fmla="*/ 60 h 87"/>
                <a:gd name="T2" fmla="*/ 189 w 196"/>
                <a:gd name="T3" fmla="*/ 65 h 87"/>
                <a:gd name="T4" fmla="*/ 183 w 196"/>
                <a:gd name="T5" fmla="*/ 72 h 87"/>
                <a:gd name="T6" fmla="*/ 177 w 196"/>
                <a:gd name="T7" fmla="*/ 77 h 87"/>
                <a:gd name="T8" fmla="*/ 165 w 196"/>
                <a:gd name="T9" fmla="*/ 82 h 87"/>
                <a:gd name="T10" fmla="*/ 156 w 196"/>
                <a:gd name="T11" fmla="*/ 85 h 87"/>
                <a:gd name="T12" fmla="*/ 147 w 196"/>
                <a:gd name="T13" fmla="*/ 86 h 87"/>
                <a:gd name="T14" fmla="*/ 140 w 196"/>
                <a:gd name="T15" fmla="*/ 84 h 87"/>
                <a:gd name="T16" fmla="*/ 132 w 196"/>
                <a:gd name="T17" fmla="*/ 81 h 87"/>
                <a:gd name="T18" fmla="*/ 121 w 196"/>
                <a:gd name="T19" fmla="*/ 74 h 87"/>
                <a:gd name="T20" fmla="*/ 65 w 196"/>
                <a:gd name="T21" fmla="*/ 34 h 87"/>
                <a:gd name="T22" fmla="*/ 56 w 196"/>
                <a:gd name="T23" fmla="*/ 28 h 87"/>
                <a:gd name="T24" fmla="*/ 47 w 196"/>
                <a:gd name="T25" fmla="*/ 24 h 87"/>
                <a:gd name="T26" fmla="*/ 37 w 196"/>
                <a:gd name="T27" fmla="*/ 21 h 87"/>
                <a:gd name="T28" fmla="*/ 29 w 196"/>
                <a:gd name="T29" fmla="*/ 20 h 87"/>
                <a:gd name="T30" fmla="*/ 21 w 196"/>
                <a:gd name="T31" fmla="*/ 21 h 87"/>
                <a:gd name="T32" fmla="*/ 12 w 196"/>
                <a:gd name="T33" fmla="*/ 24 h 87"/>
                <a:gd name="T34" fmla="*/ 5 w 196"/>
                <a:gd name="T35" fmla="*/ 26 h 87"/>
                <a:gd name="T36" fmla="*/ 0 w 196"/>
                <a:gd name="T37" fmla="*/ 29 h 87"/>
                <a:gd name="T38" fmla="*/ 1 w 196"/>
                <a:gd name="T39" fmla="*/ 25 h 87"/>
                <a:gd name="T40" fmla="*/ 5 w 196"/>
                <a:gd name="T41" fmla="*/ 21 h 87"/>
                <a:gd name="T42" fmla="*/ 9 w 196"/>
                <a:gd name="T43" fmla="*/ 18 h 87"/>
                <a:gd name="T44" fmla="*/ 20 w 196"/>
                <a:gd name="T45" fmla="*/ 13 h 87"/>
                <a:gd name="T46" fmla="*/ 35 w 196"/>
                <a:gd name="T47" fmla="*/ 6 h 87"/>
                <a:gd name="T48" fmla="*/ 47 w 196"/>
                <a:gd name="T49" fmla="*/ 1 h 87"/>
                <a:gd name="T50" fmla="*/ 55 w 196"/>
                <a:gd name="T51" fmla="*/ 0 h 87"/>
                <a:gd name="T52" fmla="*/ 63 w 196"/>
                <a:gd name="T53" fmla="*/ 0 h 87"/>
                <a:gd name="T54" fmla="*/ 71 w 196"/>
                <a:gd name="T55" fmla="*/ 3 h 87"/>
                <a:gd name="T56" fmla="*/ 81 w 196"/>
                <a:gd name="T57" fmla="*/ 9 h 87"/>
                <a:gd name="T58" fmla="*/ 114 w 196"/>
                <a:gd name="T59" fmla="*/ 32 h 87"/>
                <a:gd name="T60" fmla="*/ 145 w 196"/>
                <a:gd name="T61" fmla="*/ 55 h 87"/>
                <a:gd name="T62" fmla="*/ 154 w 196"/>
                <a:gd name="T63" fmla="*/ 60 h 87"/>
                <a:gd name="T64" fmla="*/ 163 w 196"/>
                <a:gd name="T65" fmla="*/ 63 h 87"/>
                <a:gd name="T66" fmla="*/ 172 w 196"/>
                <a:gd name="T67" fmla="*/ 65 h 87"/>
                <a:gd name="T68" fmla="*/ 180 w 196"/>
                <a:gd name="T69" fmla="*/ 63 h 87"/>
                <a:gd name="T70" fmla="*/ 187 w 196"/>
                <a:gd name="T71" fmla="*/ 61 h 87"/>
                <a:gd name="T72" fmla="*/ 195 w 196"/>
                <a:gd name="T73" fmla="*/ 57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6"/>
                <a:gd name="T112" fmla="*/ 0 h 87"/>
                <a:gd name="T113" fmla="*/ 196 w 196"/>
                <a:gd name="T114" fmla="*/ 87 h 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6" h="87">
                  <a:moveTo>
                    <a:pt x="195" y="57"/>
                  </a:moveTo>
                  <a:lnTo>
                    <a:pt x="192" y="60"/>
                  </a:lnTo>
                  <a:lnTo>
                    <a:pt x="191" y="63"/>
                  </a:lnTo>
                  <a:lnTo>
                    <a:pt x="189" y="65"/>
                  </a:lnTo>
                  <a:lnTo>
                    <a:pt x="186" y="68"/>
                  </a:lnTo>
                  <a:lnTo>
                    <a:pt x="183" y="72"/>
                  </a:lnTo>
                  <a:lnTo>
                    <a:pt x="180" y="74"/>
                  </a:lnTo>
                  <a:lnTo>
                    <a:pt x="177" y="77"/>
                  </a:lnTo>
                  <a:lnTo>
                    <a:pt x="171" y="80"/>
                  </a:lnTo>
                  <a:lnTo>
                    <a:pt x="165" y="82"/>
                  </a:lnTo>
                  <a:lnTo>
                    <a:pt x="161" y="85"/>
                  </a:lnTo>
                  <a:lnTo>
                    <a:pt x="156" y="85"/>
                  </a:lnTo>
                  <a:lnTo>
                    <a:pt x="152" y="85"/>
                  </a:lnTo>
                  <a:lnTo>
                    <a:pt x="147" y="86"/>
                  </a:lnTo>
                  <a:lnTo>
                    <a:pt x="143" y="85"/>
                  </a:lnTo>
                  <a:lnTo>
                    <a:pt x="140" y="84"/>
                  </a:lnTo>
                  <a:lnTo>
                    <a:pt x="136" y="83"/>
                  </a:lnTo>
                  <a:lnTo>
                    <a:pt x="132" y="81"/>
                  </a:lnTo>
                  <a:lnTo>
                    <a:pt x="126" y="78"/>
                  </a:lnTo>
                  <a:lnTo>
                    <a:pt x="121" y="74"/>
                  </a:lnTo>
                  <a:lnTo>
                    <a:pt x="94" y="54"/>
                  </a:lnTo>
                  <a:lnTo>
                    <a:pt x="65" y="34"/>
                  </a:lnTo>
                  <a:lnTo>
                    <a:pt x="60" y="31"/>
                  </a:lnTo>
                  <a:lnTo>
                    <a:pt x="56" y="28"/>
                  </a:lnTo>
                  <a:lnTo>
                    <a:pt x="52" y="25"/>
                  </a:lnTo>
                  <a:lnTo>
                    <a:pt x="47" y="24"/>
                  </a:lnTo>
                  <a:lnTo>
                    <a:pt x="42" y="21"/>
                  </a:lnTo>
                  <a:lnTo>
                    <a:pt x="37" y="21"/>
                  </a:lnTo>
                  <a:lnTo>
                    <a:pt x="33" y="20"/>
                  </a:lnTo>
                  <a:lnTo>
                    <a:pt x="29" y="20"/>
                  </a:lnTo>
                  <a:lnTo>
                    <a:pt x="24" y="20"/>
                  </a:lnTo>
                  <a:lnTo>
                    <a:pt x="21" y="21"/>
                  </a:lnTo>
                  <a:lnTo>
                    <a:pt x="17" y="23"/>
                  </a:lnTo>
                  <a:lnTo>
                    <a:pt x="12" y="24"/>
                  </a:lnTo>
                  <a:lnTo>
                    <a:pt x="9" y="24"/>
                  </a:lnTo>
                  <a:lnTo>
                    <a:pt x="5" y="26"/>
                  </a:lnTo>
                  <a:lnTo>
                    <a:pt x="3" y="28"/>
                  </a:lnTo>
                  <a:lnTo>
                    <a:pt x="0" y="29"/>
                  </a:lnTo>
                  <a:lnTo>
                    <a:pt x="1" y="27"/>
                  </a:lnTo>
                  <a:lnTo>
                    <a:pt x="1" y="25"/>
                  </a:lnTo>
                  <a:lnTo>
                    <a:pt x="3" y="24"/>
                  </a:lnTo>
                  <a:lnTo>
                    <a:pt x="5" y="21"/>
                  </a:lnTo>
                  <a:lnTo>
                    <a:pt x="7" y="20"/>
                  </a:lnTo>
                  <a:lnTo>
                    <a:pt x="9" y="18"/>
                  </a:lnTo>
                  <a:lnTo>
                    <a:pt x="14" y="16"/>
                  </a:lnTo>
                  <a:lnTo>
                    <a:pt x="20" y="13"/>
                  </a:lnTo>
                  <a:lnTo>
                    <a:pt x="29" y="9"/>
                  </a:lnTo>
                  <a:lnTo>
                    <a:pt x="35" y="6"/>
                  </a:lnTo>
                  <a:lnTo>
                    <a:pt x="43" y="3"/>
                  </a:lnTo>
                  <a:lnTo>
                    <a:pt x="47" y="1"/>
                  </a:lnTo>
                  <a:lnTo>
                    <a:pt x="51" y="1"/>
                  </a:lnTo>
                  <a:lnTo>
                    <a:pt x="55" y="0"/>
                  </a:lnTo>
                  <a:lnTo>
                    <a:pt x="59" y="0"/>
                  </a:lnTo>
                  <a:lnTo>
                    <a:pt x="63" y="0"/>
                  </a:lnTo>
                  <a:lnTo>
                    <a:pt x="67" y="2"/>
                  </a:lnTo>
                  <a:lnTo>
                    <a:pt x="71" y="3"/>
                  </a:lnTo>
                  <a:lnTo>
                    <a:pt x="76" y="6"/>
                  </a:lnTo>
                  <a:lnTo>
                    <a:pt x="81" y="9"/>
                  </a:lnTo>
                  <a:lnTo>
                    <a:pt x="87" y="12"/>
                  </a:lnTo>
                  <a:lnTo>
                    <a:pt x="114" y="32"/>
                  </a:lnTo>
                  <a:lnTo>
                    <a:pt x="139" y="50"/>
                  </a:lnTo>
                  <a:lnTo>
                    <a:pt x="145" y="55"/>
                  </a:lnTo>
                  <a:lnTo>
                    <a:pt x="150" y="57"/>
                  </a:lnTo>
                  <a:lnTo>
                    <a:pt x="154" y="60"/>
                  </a:lnTo>
                  <a:lnTo>
                    <a:pt x="159" y="61"/>
                  </a:lnTo>
                  <a:lnTo>
                    <a:pt x="163" y="63"/>
                  </a:lnTo>
                  <a:lnTo>
                    <a:pt x="168" y="64"/>
                  </a:lnTo>
                  <a:lnTo>
                    <a:pt x="172" y="65"/>
                  </a:lnTo>
                  <a:lnTo>
                    <a:pt x="176" y="64"/>
                  </a:lnTo>
                  <a:lnTo>
                    <a:pt x="180" y="63"/>
                  </a:lnTo>
                  <a:lnTo>
                    <a:pt x="185" y="62"/>
                  </a:lnTo>
                  <a:lnTo>
                    <a:pt x="187" y="61"/>
                  </a:lnTo>
                  <a:lnTo>
                    <a:pt x="191" y="59"/>
                  </a:lnTo>
                  <a:lnTo>
                    <a:pt x="195" y="57"/>
                  </a:lnTo>
                </a:path>
              </a:pathLst>
            </a:custGeom>
            <a:solidFill>
              <a:srgbClr val="FF0000"/>
            </a:solidFill>
            <a:ln w="12700" cap="rnd">
              <a:solidFill>
                <a:srgbClr val="FF0000"/>
              </a:solidFill>
              <a:round/>
              <a:headEnd/>
              <a:tailEnd/>
            </a:ln>
          </p:spPr>
          <p:txBody>
            <a:bodyPr/>
            <a:lstStyle/>
            <a:p>
              <a:endParaRPr lang="en-US"/>
            </a:p>
          </p:txBody>
        </p:sp>
        <p:sp>
          <p:nvSpPr>
            <p:cNvPr id="185" name="Freeform 67"/>
            <p:cNvSpPr>
              <a:spLocks/>
            </p:cNvSpPr>
            <p:nvPr/>
          </p:nvSpPr>
          <p:spPr bwMode="auto">
            <a:xfrm>
              <a:off x="4874" y="1136"/>
              <a:ext cx="192" cy="82"/>
            </a:xfrm>
            <a:custGeom>
              <a:avLst/>
              <a:gdLst>
                <a:gd name="T0" fmla="*/ 191 w 192"/>
                <a:gd name="T1" fmla="*/ 57 h 82"/>
                <a:gd name="T2" fmla="*/ 188 w 192"/>
                <a:gd name="T3" fmla="*/ 61 h 82"/>
                <a:gd name="T4" fmla="*/ 183 w 192"/>
                <a:gd name="T5" fmla="*/ 67 h 82"/>
                <a:gd name="T6" fmla="*/ 175 w 192"/>
                <a:gd name="T7" fmla="*/ 73 h 82"/>
                <a:gd name="T8" fmla="*/ 163 w 192"/>
                <a:gd name="T9" fmla="*/ 77 h 82"/>
                <a:gd name="T10" fmla="*/ 153 w 192"/>
                <a:gd name="T11" fmla="*/ 80 h 82"/>
                <a:gd name="T12" fmla="*/ 145 w 192"/>
                <a:gd name="T13" fmla="*/ 81 h 82"/>
                <a:gd name="T14" fmla="*/ 138 w 192"/>
                <a:gd name="T15" fmla="*/ 79 h 82"/>
                <a:gd name="T16" fmla="*/ 130 w 192"/>
                <a:gd name="T17" fmla="*/ 76 h 82"/>
                <a:gd name="T18" fmla="*/ 120 w 192"/>
                <a:gd name="T19" fmla="*/ 70 h 82"/>
                <a:gd name="T20" fmla="*/ 65 w 192"/>
                <a:gd name="T21" fmla="*/ 32 h 82"/>
                <a:gd name="T22" fmla="*/ 54 w 192"/>
                <a:gd name="T23" fmla="*/ 26 h 82"/>
                <a:gd name="T24" fmla="*/ 45 w 192"/>
                <a:gd name="T25" fmla="*/ 22 h 82"/>
                <a:gd name="T26" fmla="*/ 36 w 192"/>
                <a:gd name="T27" fmla="*/ 19 h 82"/>
                <a:gd name="T28" fmla="*/ 28 w 192"/>
                <a:gd name="T29" fmla="*/ 19 h 82"/>
                <a:gd name="T30" fmla="*/ 20 w 192"/>
                <a:gd name="T31" fmla="*/ 19 h 82"/>
                <a:gd name="T32" fmla="*/ 11 w 192"/>
                <a:gd name="T33" fmla="*/ 22 h 82"/>
                <a:gd name="T34" fmla="*/ 5 w 192"/>
                <a:gd name="T35" fmla="*/ 24 h 82"/>
                <a:gd name="T36" fmla="*/ 0 w 192"/>
                <a:gd name="T37" fmla="*/ 28 h 82"/>
                <a:gd name="T38" fmla="*/ 2 w 192"/>
                <a:gd name="T39" fmla="*/ 23 h 82"/>
                <a:gd name="T40" fmla="*/ 4 w 192"/>
                <a:gd name="T41" fmla="*/ 20 h 82"/>
                <a:gd name="T42" fmla="*/ 9 w 192"/>
                <a:gd name="T43" fmla="*/ 17 h 82"/>
                <a:gd name="T44" fmla="*/ 19 w 192"/>
                <a:gd name="T45" fmla="*/ 11 h 82"/>
                <a:gd name="T46" fmla="*/ 34 w 192"/>
                <a:gd name="T47" fmla="*/ 5 h 82"/>
                <a:gd name="T48" fmla="*/ 45 w 192"/>
                <a:gd name="T49" fmla="*/ 1 h 82"/>
                <a:gd name="T50" fmla="*/ 54 w 192"/>
                <a:gd name="T51" fmla="*/ 0 h 82"/>
                <a:gd name="T52" fmla="*/ 62 w 192"/>
                <a:gd name="T53" fmla="*/ 0 h 82"/>
                <a:gd name="T54" fmla="*/ 71 w 192"/>
                <a:gd name="T55" fmla="*/ 3 h 82"/>
                <a:gd name="T56" fmla="*/ 80 w 192"/>
                <a:gd name="T57" fmla="*/ 8 h 82"/>
                <a:gd name="T58" fmla="*/ 113 w 192"/>
                <a:gd name="T59" fmla="*/ 31 h 82"/>
                <a:gd name="T60" fmla="*/ 143 w 192"/>
                <a:gd name="T61" fmla="*/ 51 h 82"/>
                <a:gd name="T62" fmla="*/ 152 w 192"/>
                <a:gd name="T63" fmla="*/ 56 h 82"/>
                <a:gd name="T64" fmla="*/ 161 w 192"/>
                <a:gd name="T65" fmla="*/ 59 h 82"/>
                <a:gd name="T66" fmla="*/ 170 w 192"/>
                <a:gd name="T67" fmla="*/ 60 h 82"/>
                <a:gd name="T68" fmla="*/ 178 w 192"/>
                <a:gd name="T69" fmla="*/ 60 h 82"/>
                <a:gd name="T70" fmla="*/ 185 w 192"/>
                <a:gd name="T71" fmla="*/ 57 h 82"/>
                <a:gd name="T72" fmla="*/ 189 w 192"/>
                <a:gd name="T73" fmla="*/ 52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2"/>
                <a:gd name="T112" fmla="*/ 0 h 82"/>
                <a:gd name="T113" fmla="*/ 192 w 192"/>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2" h="82">
                  <a:moveTo>
                    <a:pt x="189" y="52"/>
                  </a:moveTo>
                  <a:lnTo>
                    <a:pt x="191" y="57"/>
                  </a:lnTo>
                  <a:lnTo>
                    <a:pt x="189" y="59"/>
                  </a:lnTo>
                  <a:lnTo>
                    <a:pt x="188" y="61"/>
                  </a:lnTo>
                  <a:lnTo>
                    <a:pt x="186" y="64"/>
                  </a:lnTo>
                  <a:lnTo>
                    <a:pt x="183" y="67"/>
                  </a:lnTo>
                  <a:lnTo>
                    <a:pt x="177" y="70"/>
                  </a:lnTo>
                  <a:lnTo>
                    <a:pt x="175" y="73"/>
                  </a:lnTo>
                  <a:lnTo>
                    <a:pt x="169" y="75"/>
                  </a:lnTo>
                  <a:lnTo>
                    <a:pt x="163" y="77"/>
                  </a:lnTo>
                  <a:lnTo>
                    <a:pt x="158" y="78"/>
                  </a:lnTo>
                  <a:lnTo>
                    <a:pt x="153" y="80"/>
                  </a:lnTo>
                  <a:lnTo>
                    <a:pt x="150" y="80"/>
                  </a:lnTo>
                  <a:lnTo>
                    <a:pt x="145" y="81"/>
                  </a:lnTo>
                  <a:lnTo>
                    <a:pt x="142" y="79"/>
                  </a:lnTo>
                  <a:lnTo>
                    <a:pt x="138" y="79"/>
                  </a:lnTo>
                  <a:lnTo>
                    <a:pt x="133" y="78"/>
                  </a:lnTo>
                  <a:lnTo>
                    <a:pt x="130" y="76"/>
                  </a:lnTo>
                  <a:lnTo>
                    <a:pt x="125" y="73"/>
                  </a:lnTo>
                  <a:lnTo>
                    <a:pt x="120" y="70"/>
                  </a:lnTo>
                  <a:lnTo>
                    <a:pt x="92" y="51"/>
                  </a:lnTo>
                  <a:lnTo>
                    <a:pt x="65" y="32"/>
                  </a:lnTo>
                  <a:lnTo>
                    <a:pt x="59" y="28"/>
                  </a:lnTo>
                  <a:lnTo>
                    <a:pt x="54" y="26"/>
                  </a:lnTo>
                  <a:lnTo>
                    <a:pt x="50" y="24"/>
                  </a:lnTo>
                  <a:lnTo>
                    <a:pt x="45" y="22"/>
                  </a:lnTo>
                  <a:lnTo>
                    <a:pt x="41" y="20"/>
                  </a:lnTo>
                  <a:lnTo>
                    <a:pt x="36" y="19"/>
                  </a:lnTo>
                  <a:lnTo>
                    <a:pt x="31" y="19"/>
                  </a:lnTo>
                  <a:lnTo>
                    <a:pt x="28" y="19"/>
                  </a:lnTo>
                  <a:lnTo>
                    <a:pt x="24" y="19"/>
                  </a:lnTo>
                  <a:lnTo>
                    <a:pt x="20" y="19"/>
                  </a:lnTo>
                  <a:lnTo>
                    <a:pt x="16" y="21"/>
                  </a:lnTo>
                  <a:lnTo>
                    <a:pt x="11" y="22"/>
                  </a:lnTo>
                  <a:lnTo>
                    <a:pt x="8" y="23"/>
                  </a:lnTo>
                  <a:lnTo>
                    <a:pt x="5" y="24"/>
                  </a:lnTo>
                  <a:lnTo>
                    <a:pt x="2" y="26"/>
                  </a:lnTo>
                  <a:lnTo>
                    <a:pt x="0" y="28"/>
                  </a:lnTo>
                  <a:lnTo>
                    <a:pt x="1" y="26"/>
                  </a:lnTo>
                  <a:lnTo>
                    <a:pt x="2" y="23"/>
                  </a:lnTo>
                  <a:lnTo>
                    <a:pt x="2" y="22"/>
                  </a:lnTo>
                  <a:lnTo>
                    <a:pt x="4" y="20"/>
                  </a:lnTo>
                  <a:lnTo>
                    <a:pt x="7" y="19"/>
                  </a:lnTo>
                  <a:lnTo>
                    <a:pt x="9" y="17"/>
                  </a:lnTo>
                  <a:lnTo>
                    <a:pt x="13" y="14"/>
                  </a:lnTo>
                  <a:lnTo>
                    <a:pt x="19" y="11"/>
                  </a:lnTo>
                  <a:lnTo>
                    <a:pt x="27" y="8"/>
                  </a:lnTo>
                  <a:lnTo>
                    <a:pt x="34" y="5"/>
                  </a:lnTo>
                  <a:lnTo>
                    <a:pt x="41" y="3"/>
                  </a:lnTo>
                  <a:lnTo>
                    <a:pt x="45" y="1"/>
                  </a:lnTo>
                  <a:lnTo>
                    <a:pt x="50" y="0"/>
                  </a:lnTo>
                  <a:lnTo>
                    <a:pt x="54" y="0"/>
                  </a:lnTo>
                  <a:lnTo>
                    <a:pt x="58" y="0"/>
                  </a:lnTo>
                  <a:lnTo>
                    <a:pt x="62" y="0"/>
                  </a:lnTo>
                  <a:lnTo>
                    <a:pt x="66" y="1"/>
                  </a:lnTo>
                  <a:lnTo>
                    <a:pt x="71" y="3"/>
                  </a:lnTo>
                  <a:lnTo>
                    <a:pt x="75" y="5"/>
                  </a:lnTo>
                  <a:lnTo>
                    <a:pt x="80" y="8"/>
                  </a:lnTo>
                  <a:lnTo>
                    <a:pt x="85" y="12"/>
                  </a:lnTo>
                  <a:lnTo>
                    <a:pt x="113" y="31"/>
                  </a:lnTo>
                  <a:lnTo>
                    <a:pt x="136" y="47"/>
                  </a:lnTo>
                  <a:lnTo>
                    <a:pt x="143" y="51"/>
                  </a:lnTo>
                  <a:lnTo>
                    <a:pt x="148" y="54"/>
                  </a:lnTo>
                  <a:lnTo>
                    <a:pt x="152" y="56"/>
                  </a:lnTo>
                  <a:lnTo>
                    <a:pt x="156" y="57"/>
                  </a:lnTo>
                  <a:lnTo>
                    <a:pt x="161" y="59"/>
                  </a:lnTo>
                  <a:lnTo>
                    <a:pt x="165" y="60"/>
                  </a:lnTo>
                  <a:lnTo>
                    <a:pt x="170" y="60"/>
                  </a:lnTo>
                  <a:lnTo>
                    <a:pt x="174" y="60"/>
                  </a:lnTo>
                  <a:lnTo>
                    <a:pt x="178" y="60"/>
                  </a:lnTo>
                  <a:lnTo>
                    <a:pt x="182" y="58"/>
                  </a:lnTo>
                  <a:lnTo>
                    <a:pt x="185" y="57"/>
                  </a:lnTo>
                  <a:lnTo>
                    <a:pt x="188" y="56"/>
                  </a:lnTo>
                  <a:lnTo>
                    <a:pt x="189" y="52"/>
                  </a:lnTo>
                </a:path>
              </a:pathLst>
            </a:custGeom>
            <a:solidFill>
              <a:srgbClr val="FF0000"/>
            </a:solidFill>
            <a:ln w="12700" cap="rnd">
              <a:solidFill>
                <a:srgbClr val="FF0000"/>
              </a:solidFill>
              <a:round/>
              <a:headEnd/>
              <a:tailEnd/>
            </a:ln>
          </p:spPr>
          <p:txBody>
            <a:bodyPr/>
            <a:lstStyle/>
            <a:p>
              <a:endParaRPr lang="en-US"/>
            </a:p>
          </p:txBody>
        </p:sp>
        <p:sp>
          <p:nvSpPr>
            <p:cNvPr id="186" name="Freeform 68"/>
            <p:cNvSpPr>
              <a:spLocks/>
            </p:cNvSpPr>
            <p:nvPr/>
          </p:nvSpPr>
          <p:spPr bwMode="auto">
            <a:xfrm>
              <a:off x="4724" y="1210"/>
              <a:ext cx="193" cy="84"/>
            </a:xfrm>
            <a:custGeom>
              <a:avLst/>
              <a:gdLst>
                <a:gd name="T0" fmla="*/ 190 w 193"/>
                <a:gd name="T1" fmla="*/ 58 h 84"/>
                <a:gd name="T2" fmla="*/ 187 w 193"/>
                <a:gd name="T3" fmla="*/ 63 h 84"/>
                <a:gd name="T4" fmla="*/ 181 w 193"/>
                <a:gd name="T5" fmla="*/ 70 h 84"/>
                <a:gd name="T6" fmla="*/ 174 w 193"/>
                <a:gd name="T7" fmla="*/ 75 h 84"/>
                <a:gd name="T8" fmla="*/ 162 w 193"/>
                <a:gd name="T9" fmla="*/ 80 h 84"/>
                <a:gd name="T10" fmla="*/ 154 w 193"/>
                <a:gd name="T11" fmla="*/ 82 h 84"/>
                <a:gd name="T12" fmla="*/ 145 w 193"/>
                <a:gd name="T13" fmla="*/ 83 h 84"/>
                <a:gd name="T14" fmla="*/ 137 w 193"/>
                <a:gd name="T15" fmla="*/ 81 h 84"/>
                <a:gd name="T16" fmla="*/ 129 w 193"/>
                <a:gd name="T17" fmla="*/ 78 h 84"/>
                <a:gd name="T18" fmla="*/ 119 w 193"/>
                <a:gd name="T19" fmla="*/ 72 h 84"/>
                <a:gd name="T20" fmla="*/ 65 w 193"/>
                <a:gd name="T21" fmla="*/ 33 h 84"/>
                <a:gd name="T22" fmla="*/ 55 w 193"/>
                <a:gd name="T23" fmla="*/ 27 h 84"/>
                <a:gd name="T24" fmla="*/ 46 w 193"/>
                <a:gd name="T25" fmla="*/ 23 h 84"/>
                <a:gd name="T26" fmla="*/ 36 w 193"/>
                <a:gd name="T27" fmla="*/ 20 h 84"/>
                <a:gd name="T28" fmla="*/ 28 w 193"/>
                <a:gd name="T29" fmla="*/ 20 h 84"/>
                <a:gd name="T30" fmla="*/ 21 w 193"/>
                <a:gd name="T31" fmla="*/ 20 h 84"/>
                <a:gd name="T32" fmla="*/ 11 w 193"/>
                <a:gd name="T33" fmla="*/ 23 h 84"/>
                <a:gd name="T34" fmla="*/ 5 w 193"/>
                <a:gd name="T35" fmla="*/ 26 h 84"/>
                <a:gd name="T36" fmla="*/ 0 w 193"/>
                <a:gd name="T37" fmla="*/ 29 h 84"/>
                <a:gd name="T38" fmla="*/ 1 w 193"/>
                <a:gd name="T39" fmla="*/ 25 h 84"/>
                <a:gd name="T40" fmla="*/ 5 w 193"/>
                <a:gd name="T41" fmla="*/ 21 h 84"/>
                <a:gd name="T42" fmla="*/ 9 w 193"/>
                <a:gd name="T43" fmla="*/ 18 h 84"/>
                <a:gd name="T44" fmla="*/ 20 w 193"/>
                <a:gd name="T45" fmla="*/ 12 h 84"/>
                <a:gd name="T46" fmla="*/ 34 w 193"/>
                <a:gd name="T47" fmla="*/ 6 h 84"/>
                <a:gd name="T48" fmla="*/ 46 w 193"/>
                <a:gd name="T49" fmla="*/ 1 h 84"/>
                <a:gd name="T50" fmla="*/ 54 w 193"/>
                <a:gd name="T51" fmla="*/ 0 h 84"/>
                <a:gd name="T52" fmla="*/ 62 w 193"/>
                <a:gd name="T53" fmla="*/ 1 h 84"/>
                <a:gd name="T54" fmla="*/ 70 w 193"/>
                <a:gd name="T55" fmla="*/ 3 h 84"/>
                <a:gd name="T56" fmla="*/ 79 w 193"/>
                <a:gd name="T57" fmla="*/ 9 h 84"/>
                <a:gd name="T58" fmla="*/ 113 w 193"/>
                <a:gd name="T59" fmla="*/ 31 h 84"/>
                <a:gd name="T60" fmla="*/ 143 w 193"/>
                <a:gd name="T61" fmla="*/ 53 h 84"/>
                <a:gd name="T62" fmla="*/ 152 w 193"/>
                <a:gd name="T63" fmla="*/ 58 h 84"/>
                <a:gd name="T64" fmla="*/ 161 w 193"/>
                <a:gd name="T65" fmla="*/ 61 h 84"/>
                <a:gd name="T66" fmla="*/ 170 w 193"/>
                <a:gd name="T67" fmla="*/ 62 h 84"/>
                <a:gd name="T68" fmla="*/ 178 w 193"/>
                <a:gd name="T69" fmla="*/ 62 h 84"/>
                <a:gd name="T70" fmla="*/ 185 w 193"/>
                <a:gd name="T71" fmla="*/ 59 h 84"/>
                <a:gd name="T72" fmla="*/ 192 w 193"/>
                <a:gd name="T73" fmla="*/ 55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3"/>
                <a:gd name="T112" fmla="*/ 0 h 84"/>
                <a:gd name="T113" fmla="*/ 193 w 193"/>
                <a:gd name="T114" fmla="*/ 84 h 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3" h="84">
                  <a:moveTo>
                    <a:pt x="192" y="55"/>
                  </a:moveTo>
                  <a:lnTo>
                    <a:pt x="190" y="58"/>
                  </a:lnTo>
                  <a:lnTo>
                    <a:pt x="189" y="61"/>
                  </a:lnTo>
                  <a:lnTo>
                    <a:pt x="187" y="63"/>
                  </a:lnTo>
                  <a:lnTo>
                    <a:pt x="184" y="66"/>
                  </a:lnTo>
                  <a:lnTo>
                    <a:pt x="181" y="70"/>
                  </a:lnTo>
                  <a:lnTo>
                    <a:pt x="177" y="72"/>
                  </a:lnTo>
                  <a:lnTo>
                    <a:pt x="174" y="75"/>
                  </a:lnTo>
                  <a:lnTo>
                    <a:pt x="168" y="77"/>
                  </a:lnTo>
                  <a:lnTo>
                    <a:pt x="162" y="80"/>
                  </a:lnTo>
                  <a:lnTo>
                    <a:pt x="158" y="81"/>
                  </a:lnTo>
                  <a:lnTo>
                    <a:pt x="154" y="82"/>
                  </a:lnTo>
                  <a:lnTo>
                    <a:pt x="150" y="82"/>
                  </a:lnTo>
                  <a:lnTo>
                    <a:pt x="145" y="83"/>
                  </a:lnTo>
                  <a:lnTo>
                    <a:pt x="142" y="82"/>
                  </a:lnTo>
                  <a:lnTo>
                    <a:pt x="137" y="81"/>
                  </a:lnTo>
                  <a:lnTo>
                    <a:pt x="134" y="80"/>
                  </a:lnTo>
                  <a:lnTo>
                    <a:pt x="129" y="78"/>
                  </a:lnTo>
                  <a:lnTo>
                    <a:pt x="124" y="76"/>
                  </a:lnTo>
                  <a:lnTo>
                    <a:pt x="119" y="72"/>
                  </a:lnTo>
                  <a:lnTo>
                    <a:pt x="92" y="53"/>
                  </a:lnTo>
                  <a:lnTo>
                    <a:pt x="65" y="33"/>
                  </a:lnTo>
                  <a:lnTo>
                    <a:pt x="59" y="30"/>
                  </a:lnTo>
                  <a:lnTo>
                    <a:pt x="55" y="27"/>
                  </a:lnTo>
                  <a:lnTo>
                    <a:pt x="50" y="25"/>
                  </a:lnTo>
                  <a:lnTo>
                    <a:pt x="46" y="23"/>
                  </a:lnTo>
                  <a:lnTo>
                    <a:pt x="40" y="21"/>
                  </a:lnTo>
                  <a:lnTo>
                    <a:pt x="36" y="20"/>
                  </a:lnTo>
                  <a:lnTo>
                    <a:pt x="32" y="19"/>
                  </a:lnTo>
                  <a:lnTo>
                    <a:pt x="28" y="20"/>
                  </a:lnTo>
                  <a:lnTo>
                    <a:pt x="24" y="20"/>
                  </a:lnTo>
                  <a:lnTo>
                    <a:pt x="21" y="20"/>
                  </a:lnTo>
                  <a:lnTo>
                    <a:pt x="16" y="22"/>
                  </a:lnTo>
                  <a:lnTo>
                    <a:pt x="11" y="23"/>
                  </a:lnTo>
                  <a:lnTo>
                    <a:pt x="8" y="24"/>
                  </a:lnTo>
                  <a:lnTo>
                    <a:pt x="5" y="26"/>
                  </a:lnTo>
                  <a:lnTo>
                    <a:pt x="2" y="27"/>
                  </a:lnTo>
                  <a:lnTo>
                    <a:pt x="0" y="29"/>
                  </a:lnTo>
                  <a:lnTo>
                    <a:pt x="0" y="27"/>
                  </a:lnTo>
                  <a:lnTo>
                    <a:pt x="1" y="25"/>
                  </a:lnTo>
                  <a:lnTo>
                    <a:pt x="3" y="23"/>
                  </a:lnTo>
                  <a:lnTo>
                    <a:pt x="5" y="21"/>
                  </a:lnTo>
                  <a:lnTo>
                    <a:pt x="6" y="19"/>
                  </a:lnTo>
                  <a:lnTo>
                    <a:pt x="9" y="18"/>
                  </a:lnTo>
                  <a:lnTo>
                    <a:pt x="14" y="15"/>
                  </a:lnTo>
                  <a:lnTo>
                    <a:pt x="20" y="12"/>
                  </a:lnTo>
                  <a:lnTo>
                    <a:pt x="28" y="9"/>
                  </a:lnTo>
                  <a:lnTo>
                    <a:pt x="34" y="6"/>
                  </a:lnTo>
                  <a:lnTo>
                    <a:pt x="41" y="3"/>
                  </a:lnTo>
                  <a:lnTo>
                    <a:pt x="46" y="1"/>
                  </a:lnTo>
                  <a:lnTo>
                    <a:pt x="50" y="0"/>
                  </a:lnTo>
                  <a:lnTo>
                    <a:pt x="54" y="0"/>
                  </a:lnTo>
                  <a:lnTo>
                    <a:pt x="59" y="0"/>
                  </a:lnTo>
                  <a:lnTo>
                    <a:pt x="62" y="1"/>
                  </a:lnTo>
                  <a:lnTo>
                    <a:pt x="66" y="2"/>
                  </a:lnTo>
                  <a:lnTo>
                    <a:pt x="70" y="3"/>
                  </a:lnTo>
                  <a:lnTo>
                    <a:pt x="75" y="6"/>
                  </a:lnTo>
                  <a:lnTo>
                    <a:pt x="79" y="9"/>
                  </a:lnTo>
                  <a:lnTo>
                    <a:pt x="85" y="12"/>
                  </a:lnTo>
                  <a:lnTo>
                    <a:pt x="113" y="31"/>
                  </a:lnTo>
                  <a:lnTo>
                    <a:pt x="136" y="49"/>
                  </a:lnTo>
                  <a:lnTo>
                    <a:pt x="143" y="53"/>
                  </a:lnTo>
                  <a:lnTo>
                    <a:pt x="148" y="56"/>
                  </a:lnTo>
                  <a:lnTo>
                    <a:pt x="152" y="58"/>
                  </a:lnTo>
                  <a:lnTo>
                    <a:pt x="156" y="59"/>
                  </a:lnTo>
                  <a:lnTo>
                    <a:pt x="161" y="61"/>
                  </a:lnTo>
                  <a:lnTo>
                    <a:pt x="166" y="62"/>
                  </a:lnTo>
                  <a:lnTo>
                    <a:pt x="170" y="62"/>
                  </a:lnTo>
                  <a:lnTo>
                    <a:pt x="174" y="62"/>
                  </a:lnTo>
                  <a:lnTo>
                    <a:pt x="178" y="62"/>
                  </a:lnTo>
                  <a:lnTo>
                    <a:pt x="182" y="60"/>
                  </a:lnTo>
                  <a:lnTo>
                    <a:pt x="185" y="59"/>
                  </a:lnTo>
                  <a:lnTo>
                    <a:pt x="188" y="57"/>
                  </a:lnTo>
                  <a:lnTo>
                    <a:pt x="192" y="55"/>
                  </a:lnTo>
                </a:path>
              </a:pathLst>
            </a:custGeom>
            <a:solidFill>
              <a:srgbClr val="FF0000"/>
            </a:solidFill>
            <a:ln w="12700" cap="rnd">
              <a:solidFill>
                <a:srgbClr val="FF0000"/>
              </a:solidFill>
              <a:round/>
              <a:headEnd/>
              <a:tailEnd/>
            </a:ln>
          </p:spPr>
          <p:txBody>
            <a:bodyPr/>
            <a:lstStyle/>
            <a:p>
              <a:endParaRPr lang="en-US"/>
            </a:p>
          </p:txBody>
        </p:sp>
      </p:grpSp>
    </p:spTree>
    <p:extLst>
      <p:ext uri="{BB962C8B-B14F-4D97-AF65-F5344CB8AC3E}">
        <p14:creationId xmlns:p14="http://schemas.microsoft.com/office/powerpoint/2010/main" val="19092198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Georeferencing - Local</a:t>
            </a:r>
          </a:p>
        </p:txBody>
      </p:sp>
      <p:sp>
        <p:nvSpPr>
          <p:cNvPr id="3" name="Content Placeholder 2"/>
          <p:cNvSpPr>
            <a:spLocks noGrp="1"/>
          </p:cNvSpPr>
          <p:nvPr>
            <p:ph idx="1"/>
          </p:nvPr>
        </p:nvSpPr>
        <p:spPr>
          <a:xfrm>
            <a:off x="457200" y="949332"/>
            <a:ext cx="4572000" cy="4765896"/>
          </a:xfrm>
        </p:spPr>
        <p:txBody>
          <a:bodyPr/>
          <a:lstStyle/>
          <a:p>
            <a:pPr>
              <a:spcBef>
                <a:spcPts val="751"/>
              </a:spcBef>
            </a:pPr>
            <a:r>
              <a:rPr lang="en-US" dirty="0"/>
              <a:t>References to a local zero point</a:t>
            </a:r>
          </a:p>
          <a:p>
            <a:pPr lvl="1">
              <a:spcBef>
                <a:spcPts val="751"/>
              </a:spcBef>
            </a:pPr>
            <a:r>
              <a:rPr lang="en-US" dirty="0"/>
              <a:t>Hand measuring with tape and compass</a:t>
            </a:r>
          </a:p>
          <a:p>
            <a:pPr lvl="1">
              <a:spcBef>
                <a:spcPts val="751"/>
              </a:spcBef>
            </a:pPr>
            <a:r>
              <a:rPr lang="en-US" dirty="0"/>
              <a:t>Total station – laser for distance, inclinometer for angles</a:t>
            </a:r>
          </a:p>
        </p:txBody>
      </p:sp>
      <p:pic>
        <p:nvPicPr>
          <p:cNvPr id="4" name="Picture 3">
            <a:extLst>
              <a:ext uri="{FF2B5EF4-FFF2-40B4-BE49-F238E27FC236}">
                <a16:creationId xmlns:a16="http://schemas.microsoft.com/office/drawing/2014/main" id="{B0B68F74-028A-7D6B-02A8-4661040C3683}"/>
              </a:ext>
            </a:extLst>
          </p:cNvPr>
          <p:cNvPicPr>
            <a:picLocks noChangeAspect="1"/>
          </p:cNvPicPr>
          <p:nvPr/>
        </p:nvPicPr>
        <p:blipFill>
          <a:blip r:embed="rId3"/>
          <a:stretch>
            <a:fillRect/>
          </a:stretch>
        </p:blipFill>
        <p:spPr>
          <a:xfrm>
            <a:off x="5029200" y="3840663"/>
            <a:ext cx="3894480" cy="2779685"/>
          </a:xfrm>
          <a:prstGeom prst="rect">
            <a:avLst/>
          </a:prstGeom>
        </p:spPr>
      </p:pic>
      <p:pic>
        <p:nvPicPr>
          <p:cNvPr id="5" name="Picture 4" descr="jaboc-staff-brunton.jpg">
            <a:extLst>
              <a:ext uri="{FF2B5EF4-FFF2-40B4-BE49-F238E27FC236}">
                <a16:creationId xmlns:a16="http://schemas.microsoft.com/office/drawing/2014/main" id="{DD61C89A-3C42-6413-F37D-35078F7E9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022436"/>
            <a:ext cx="3813717" cy="2535531"/>
          </a:xfrm>
          <a:prstGeom prst="rect">
            <a:avLst/>
          </a:prstGeom>
        </p:spPr>
      </p:pic>
      <p:pic>
        <p:nvPicPr>
          <p:cNvPr id="7" name="Picture 6" descr="Macintosh HD:Users:prattsitaula:Documents:BethFiles:GETSI:MODULES:Field_Analyz-High-Rez:images:beth unit 2.1 figs:SfM points.png">
            <a:extLst>
              <a:ext uri="{FF2B5EF4-FFF2-40B4-BE49-F238E27FC236}">
                <a16:creationId xmlns:a16="http://schemas.microsoft.com/office/drawing/2014/main" id="{82BC9D9A-D19E-3C8C-20DF-1E95F5AF8C1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3251" y="4416257"/>
            <a:ext cx="3878749" cy="2204091"/>
          </a:xfrm>
          <a:prstGeom prst="rect">
            <a:avLst/>
          </a:prstGeom>
          <a:noFill/>
          <a:ln>
            <a:noFill/>
          </a:ln>
        </p:spPr>
      </p:pic>
    </p:spTree>
    <p:extLst>
      <p:ext uri="{BB962C8B-B14F-4D97-AF65-F5344CB8AC3E}">
        <p14:creationId xmlns:p14="http://schemas.microsoft.com/office/powerpoint/2010/main" val="235650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Georeferencing - Global</a:t>
            </a:r>
          </a:p>
        </p:txBody>
      </p:sp>
      <p:sp>
        <p:nvSpPr>
          <p:cNvPr id="3" name="Content Placeholder 2"/>
          <p:cNvSpPr>
            <a:spLocks noGrp="1"/>
          </p:cNvSpPr>
          <p:nvPr>
            <p:ph idx="1"/>
          </p:nvPr>
        </p:nvSpPr>
        <p:spPr/>
        <p:txBody>
          <a:bodyPr/>
          <a:lstStyle/>
          <a:p>
            <a:pPr marL="0" indent="0">
              <a:spcBef>
                <a:spcPts val="751"/>
              </a:spcBef>
              <a:buNone/>
            </a:pPr>
            <a:r>
              <a:rPr lang="en-US" dirty="0"/>
              <a:t>Typically determined with:</a:t>
            </a:r>
            <a:br>
              <a:rPr lang="en-US" dirty="0"/>
            </a:br>
            <a:r>
              <a:rPr lang="en-US" dirty="0"/>
              <a:t>GNSS – Global Navigation Satellite System</a:t>
            </a:r>
          </a:p>
          <a:p>
            <a:pPr marL="800080" lvl="1" indent="-342891">
              <a:spcBef>
                <a:spcPct val="20000"/>
              </a:spcBef>
              <a:buFontTx/>
              <a:buChar char="•"/>
            </a:pPr>
            <a:r>
              <a:rPr lang="en-US" sz="3000" b="1" dirty="0"/>
              <a:t>GPS</a:t>
            </a:r>
            <a:r>
              <a:rPr lang="en-US" sz="3000" dirty="0"/>
              <a:t>: USA, global (~30 satellites)</a:t>
            </a:r>
          </a:p>
          <a:p>
            <a:pPr marL="800080" lvl="1" indent="-342891">
              <a:spcBef>
                <a:spcPct val="20000"/>
              </a:spcBef>
              <a:buFontTx/>
              <a:buChar char="•"/>
            </a:pPr>
            <a:r>
              <a:rPr lang="en-US" sz="3000" b="1" dirty="0"/>
              <a:t>GLONAS</a:t>
            </a:r>
            <a:r>
              <a:rPr lang="en-US" sz="3000" dirty="0"/>
              <a:t>: Russia, global (24 satellites)</a:t>
            </a:r>
          </a:p>
          <a:p>
            <a:pPr marL="857219" lvl="1" indent="-342891">
              <a:buFontTx/>
              <a:buChar char="•"/>
            </a:pPr>
            <a:r>
              <a:rPr lang="en-US" sz="3000" b="1" dirty="0"/>
              <a:t>BeiDou</a:t>
            </a:r>
            <a:r>
              <a:rPr lang="en-US" sz="3000" dirty="0"/>
              <a:t>: China, global</a:t>
            </a:r>
          </a:p>
          <a:p>
            <a:pPr marL="857219" lvl="1" indent="-342891">
              <a:buFontTx/>
              <a:buChar char="•"/>
            </a:pPr>
            <a:r>
              <a:rPr lang="en-US" sz="3000" b="1" dirty="0"/>
              <a:t>Galileo</a:t>
            </a:r>
            <a:r>
              <a:rPr lang="en-US" sz="3000" dirty="0"/>
              <a:t>: Europe, global</a:t>
            </a:r>
          </a:p>
          <a:p>
            <a:pPr marL="800080" lvl="1" indent="-342891">
              <a:spcBef>
                <a:spcPct val="20000"/>
              </a:spcBef>
              <a:buFontTx/>
              <a:buChar char="•"/>
            </a:pPr>
            <a:r>
              <a:rPr lang="en-US" sz="2600" dirty="0"/>
              <a:t>India, France, and Japan: </a:t>
            </a:r>
            <a:br>
              <a:rPr lang="en-US" sz="2600" dirty="0"/>
            </a:br>
            <a:r>
              <a:rPr lang="en-US" sz="2600" dirty="0"/>
              <a:t>developing regional systems</a:t>
            </a:r>
          </a:p>
        </p:txBody>
      </p:sp>
      <p:pic>
        <p:nvPicPr>
          <p:cNvPr id="11" name="Picture 6" descr="ConstellationGPS.gif">
            <a:extLst>
              <a:ext uri="{FF2B5EF4-FFF2-40B4-BE49-F238E27FC236}">
                <a16:creationId xmlns:a16="http://schemas.microsoft.com/office/drawing/2014/main" id="{32E288F9-D4E9-3EE3-749A-8D9B139B6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4631" y="3797850"/>
            <a:ext cx="3527398" cy="2822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464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solidFill>
                  <a:schemeClr val="accent1">
                    <a:lumMod val="75000"/>
                  </a:schemeClr>
                </a:solidFill>
                <a:ea typeface="+mj-ea"/>
              </a:rPr>
              <a:t>How Does GPS Work?</a:t>
            </a:r>
          </a:p>
        </p:txBody>
      </p:sp>
      <p:sp>
        <p:nvSpPr>
          <p:cNvPr id="9219" name="Content Placeholder 2"/>
          <p:cNvSpPr>
            <a:spLocks noGrp="1"/>
          </p:cNvSpPr>
          <p:nvPr>
            <p:ph idx="1"/>
          </p:nvPr>
        </p:nvSpPr>
        <p:spPr>
          <a:xfrm>
            <a:off x="457200" y="992459"/>
            <a:ext cx="5140712" cy="5627889"/>
          </a:xfrm>
        </p:spPr>
        <p:txBody>
          <a:bodyPr>
            <a:normAutofit/>
          </a:bodyPr>
          <a:lstStyle/>
          <a:p>
            <a:pPr>
              <a:buFontTx/>
              <a:buChar char="•"/>
            </a:pPr>
            <a:r>
              <a:rPr lang="en-US" altLang="en-US" dirty="0"/>
              <a:t>A receiver obtains signals from GPS/GNSS satellites</a:t>
            </a:r>
          </a:p>
          <a:p>
            <a:pPr eaLnBrk="1" hangingPunct="1">
              <a:buFontTx/>
              <a:buChar char="•"/>
            </a:pPr>
            <a:r>
              <a:rPr lang="en-US" altLang="en-US" dirty="0"/>
              <a:t>Precisely known orbits and time</a:t>
            </a:r>
          </a:p>
          <a:p>
            <a:pPr eaLnBrk="1" hangingPunct="1">
              <a:lnSpc>
                <a:spcPct val="90000"/>
              </a:lnSpc>
              <a:buFontTx/>
              <a:buChar char="•"/>
            </a:pPr>
            <a:r>
              <a:rPr lang="en-US" altLang="en-US" dirty="0"/>
              <a:t>A receiver needs 4 satellites to accurately determine position (+6 preferable)</a:t>
            </a:r>
            <a:br>
              <a:rPr lang="en-US" altLang="en-US" dirty="0"/>
            </a:br>
            <a:r>
              <a:rPr lang="en-US" sz="2800" dirty="0">
                <a:sym typeface="Wingdings" pitchFamily="2" charset="2"/>
              </a:rPr>
              <a:t> </a:t>
            </a:r>
            <a:r>
              <a:rPr lang="en-US" sz="2800" dirty="0"/>
              <a:t>solves for 4 variables: </a:t>
            </a:r>
            <a:br>
              <a:rPr lang="en-US" sz="2800" dirty="0"/>
            </a:br>
            <a:r>
              <a:rPr lang="en-US" sz="2800" i="1" dirty="0"/>
              <a:t>x, y, z </a:t>
            </a:r>
            <a:r>
              <a:rPr lang="en-US" sz="2800" dirty="0"/>
              <a:t>and time using </a:t>
            </a:r>
            <a:r>
              <a:rPr lang="en-US" sz="2800" b="1" dirty="0"/>
              <a:t>trilateration</a:t>
            </a:r>
            <a:endParaRPr lang="en-US" altLang="en-US" sz="2800" dirty="0"/>
          </a:p>
          <a:p>
            <a:pPr eaLnBrk="1" hangingPunct="1"/>
            <a:endParaRPr lang="en-US" altLang="en-US" dirty="0"/>
          </a:p>
        </p:txBody>
      </p:sp>
      <p:pic>
        <p:nvPicPr>
          <p:cNvPr id="3" name="Picture 2">
            <a:extLst>
              <a:ext uri="{FF2B5EF4-FFF2-40B4-BE49-F238E27FC236}">
                <a16:creationId xmlns:a16="http://schemas.microsoft.com/office/drawing/2014/main" id="{2DCBB2BA-0939-4310-6DD6-496D555E5917}"/>
              </a:ext>
            </a:extLst>
          </p:cNvPr>
          <p:cNvPicPr>
            <a:picLocks noChangeAspect="1"/>
          </p:cNvPicPr>
          <p:nvPr/>
        </p:nvPicPr>
        <p:blipFill>
          <a:blip r:embed="rId3"/>
          <a:stretch>
            <a:fillRect/>
          </a:stretch>
        </p:blipFill>
        <p:spPr>
          <a:xfrm>
            <a:off x="5855261" y="739740"/>
            <a:ext cx="3131092" cy="3568451"/>
          </a:xfrm>
          <a:prstGeom prst="rect">
            <a:avLst/>
          </a:prstGeom>
        </p:spPr>
      </p:pic>
      <p:pic>
        <p:nvPicPr>
          <p:cNvPr id="4" name="Picture 7">
            <a:extLst>
              <a:ext uri="{FF2B5EF4-FFF2-40B4-BE49-F238E27FC236}">
                <a16:creationId xmlns:a16="http://schemas.microsoft.com/office/drawing/2014/main" id="{AACA2C40-CA53-996C-5B8C-8C4830F399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9337" y="4859085"/>
            <a:ext cx="4537016" cy="1865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receivers are all around us</a:t>
            </a:r>
          </a:p>
        </p:txBody>
      </p:sp>
      <p:pic>
        <p:nvPicPr>
          <p:cNvPr id="5" name="Picture 4"/>
          <p:cNvPicPr>
            <a:picLocks noChangeAspect="1"/>
          </p:cNvPicPr>
          <p:nvPr/>
        </p:nvPicPr>
        <p:blipFill rotWithShape="1">
          <a:blip r:embed="rId3"/>
          <a:srcRect l="32528" t="31509" r="12864" b="39867"/>
          <a:stretch/>
        </p:blipFill>
        <p:spPr>
          <a:xfrm rot="10800000">
            <a:off x="208903" y="4840447"/>
            <a:ext cx="4264132" cy="1669411"/>
          </a:xfrm>
          <a:prstGeom prst="rect">
            <a:avLst/>
          </a:prstGeom>
        </p:spPr>
      </p:pic>
      <p:pic>
        <p:nvPicPr>
          <p:cNvPr id="6" name="Picture 5"/>
          <p:cNvPicPr>
            <a:picLocks noChangeAspect="1"/>
          </p:cNvPicPr>
          <p:nvPr/>
        </p:nvPicPr>
        <p:blipFill rotWithShape="1">
          <a:blip r:embed="rId4"/>
          <a:srcRect l="34664" t="9669" r="27348" b="8951"/>
          <a:stretch/>
        </p:blipFill>
        <p:spPr>
          <a:xfrm rot="10800000">
            <a:off x="243673" y="1193169"/>
            <a:ext cx="2171593" cy="3474720"/>
          </a:xfrm>
          <a:prstGeom prst="rect">
            <a:avLst/>
          </a:prstGeom>
        </p:spPr>
      </p:pic>
      <p:pic>
        <p:nvPicPr>
          <p:cNvPr id="7" name="Picture 6"/>
          <p:cNvPicPr>
            <a:picLocks noChangeAspect="1"/>
          </p:cNvPicPr>
          <p:nvPr/>
        </p:nvPicPr>
        <p:blipFill rotWithShape="1">
          <a:blip r:embed="rId5"/>
          <a:srcRect l="37632" t="7602" r="28654" b="11018"/>
          <a:stretch/>
        </p:blipFill>
        <p:spPr>
          <a:xfrm rot="10800000">
            <a:off x="2545747" y="1193169"/>
            <a:ext cx="1927288" cy="347472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0367" t="7094" r="184" b="26973"/>
          <a:stretch/>
        </p:blipFill>
        <p:spPr>
          <a:xfrm>
            <a:off x="5734215" y="4840445"/>
            <a:ext cx="3053592" cy="190056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71048"/>
          <a:stretch/>
        </p:blipFill>
        <p:spPr>
          <a:xfrm>
            <a:off x="5145636" y="1193169"/>
            <a:ext cx="1654557" cy="4286179"/>
          </a:xfrm>
          <a:prstGeom prst="rect">
            <a:avLst/>
          </a:prstGeom>
        </p:spPr>
      </p:pic>
    </p:spTree>
    <p:extLst>
      <p:ext uri="{BB962C8B-B14F-4D97-AF65-F5344CB8AC3E}">
        <p14:creationId xmlns:p14="http://schemas.microsoft.com/office/powerpoint/2010/main" val="4061255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provides 3D positioning </a:t>
            </a:r>
          </a:p>
        </p:txBody>
      </p:sp>
      <p:sp>
        <p:nvSpPr>
          <p:cNvPr id="4" name="Rectangle 5"/>
          <p:cNvSpPr>
            <a:spLocks noChangeArrowheads="1"/>
          </p:cNvSpPr>
          <p:nvPr/>
        </p:nvSpPr>
        <p:spPr bwMode="auto">
          <a:xfrm>
            <a:off x="522497" y="1151406"/>
            <a:ext cx="8543123" cy="524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2600" dirty="0"/>
              <a:t>Positions on the earth can be reported using:</a:t>
            </a:r>
          </a:p>
          <a:p>
            <a:pPr marL="971526" lvl="1" indent="-514338">
              <a:spcBef>
                <a:spcPct val="20000"/>
              </a:spcBef>
              <a:buFont typeface="Arial" panose="020B0604020202020204" pitchFamily="34" charset="0"/>
              <a:buChar char="•"/>
            </a:pPr>
            <a:r>
              <a:rPr lang="en-US" sz="2600" dirty="0"/>
              <a:t>Cartesian coordinates (relative to the earth’s center)</a:t>
            </a:r>
          </a:p>
          <a:p>
            <a:pPr marL="971526" lvl="1" indent="-514338">
              <a:spcBef>
                <a:spcPct val="20000"/>
              </a:spcBef>
              <a:buFont typeface="Arial" panose="020B0604020202020204" pitchFamily="34" charset="0"/>
              <a:buChar char="•"/>
            </a:pPr>
            <a:r>
              <a:rPr lang="en-US" sz="2600" dirty="0"/>
              <a:t>Geographic coordinates (lat., long., elev., in deg.)</a:t>
            </a:r>
          </a:p>
          <a:p>
            <a:pPr marL="971526" lvl="1" indent="-514338">
              <a:spcBef>
                <a:spcPct val="20000"/>
              </a:spcBef>
              <a:buFont typeface="Arial" panose="020B0604020202020204" pitchFamily="34" charset="0"/>
              <a:buChar char="•"/>
            </a:pPr>
            <a:r>
              <a:rPr lang="en-US" sz="2600" dirty="0"/>
              <a:t>Projected coordinates (UTM, state plane, in m or </a:t>
            </a:r>
            <a:r>
              <a:rPr lang="en-US" sz="2600" dirty="0" err="1"/>
              <a:t>ft</a:t>
            </a:r>
            <a:r>
              <a:rPr lang="en-US" sz="2600" dirty="0"/>
              <a:t>)</a:t>
            </a:r>
          </a:p>
          <a:p>
            <a:pPr marL="342891" indent="-342891">
              <a:spcBef>
                <a:spcPct val="20000"/>
              </a:spcBef>
              <a:buFontTx/>
              <a:buChar char="•"/>
            </a:pPr>
            <a:endParaRPr lang="en-US" sz="2600" dirty="0"/>
          </a:p>
          <a:p>
            <a:pPr marL="342891" indent="-342891">
              <a:spcBef>
                <a:spcPct val="20000"/>
              </a:spcBef>
              <a:buFontTx/>
              <a:buChar char="•"/>
            </a:pPr>
            <a:endParaRPr lang="en-US" sz="2600" dirty="0"/>
          </a:p>
          <a:p>
            <a:pPr marL="342891" indent="-342891">
              <a:spcBef>
                <a:spcPct val="20000"/>
              </a:spcBef>
              <a:buFontTx/>
              <a:buChar char="•"/>
            </a:pPr>
            <a:endParaRPr lang="en-US" sz="2600" dirty="0"/>
          </a:p>
        </p:txBody>
      </p:sp>
      <p:sp>
        <p:nvSpPr>
          <p:cNvPr id="11" name="TextBox 10">
            <a:extLst>
              <a:ext uri="{FF2B5EF4-FFF2-40B4-BE49-F238E27FC236}">
                <a16:creationId xmlns:a16="http://schemas.microsoft.com/office/drawing/2014/main" id="{474BAC8C-3EC3-4340-A311-E5557E0DD174}"/>
              </a:ext>
            </a:extLst>
          </p:cNvPr>
          <p:cNvSpPr txBox="1"/>
          <p:nvPr/>
        </p:nvSpPr>
        <p:spPr>
          <a:xfrm>
            <a:off x="573742" y="6000647"/>
            <a:ext cx="1937453" cy="369332"/>
          </a:xfrm>
          <a:prstGeom prst="rect">
            <a:avLst/>
          </a:prstGeom>
          <a:noFill/>
        </p:spPr>
        <p:txBody>
          <a:bodyPr wrap="none" rtlCol="0">
            <a:spAutoFit/>
          </a:bodyPr>
          <a:lstStyle/>
          <a:p>
            <a:r>
              <a:rPr lang="en-US" dirty="0"/>
              <a:t>Cartesian (X,Y,Z)</a:t>
            </a:r>
          </a:p>
        </p:txBody>
      </p:sp>
      <p:sp>
        <p:nvSpPr>
          <p:cNvPr id="14" name="TextBox 13">
            <a:extLst>
              <a:ext uri="{FF2B5EF4-FFF2-40B4-BE49-F238E27FC236}">
                <a16:creationId xmlns:a16="http://schemas.microsoft.com/office/drawing/2014/main" id="{E5EBBF8C-FF23-423E-94C0-033DA4FA5108}"/>
              </a:ext>
            </a:extLst>
          </p:cNvPr>
          <p:cNvSpPr txBox="1"/>
          <p:nvPr/>
        </p:nvSpPr>
        <p:spPr>
          <a:xfrm>
            <a:off x="3649305" y="6023999"/>
            <a:ext cx="2210862" cy="369332"/>
          </a:xfrm>
          <a:prstGeom prst="rect">
            <a:avLst/>
          </a:prstGeom>
          <a:noFill/>
        </p:spPr>
        <p:txBody>
          <a:bodyPr wrap="none" rtlCol="0">
            <a:spAutoFit/>
          </a:bodyPr>
          <a:lstStyle/>
          <a:p>
            <a:r>
              <a:rPr lang="en-US" dirty="0"/>
              <a:t>Geographic System</a:t>
            </a:r>
          </a:p>
        </p:txBody>
      </p:sp>
      <p:sp>
        <p:nvSpPr>
          <p:cNvPr id="15" name="TextBox 14">
            <a:extLst>
              <a:ext uri="{FF2B5EF4-FFF2-40B4-BE49-F238E27FC236}">
                <a16:creationId xmlns:a16="http://schemas.microsoft.com/office/drawing/2014/main" id="{DFFFA434-2E8B-4C72-861F-3EFDC29B17C9}"/>
              </a:ext>
            </a:extLst>
          </p:cNvPr>
          <p:cNvSpPr txBox="1"/>
          <p:nvPr/>
        </p:nvSpPr>
        <p:spPr>
          <a:xfrm>
            <a:off x="6803621" y="6000647"/>
            <a:ext cx="1992853" cy="369332"/>
          </a:xfrm>
          <a:prstGeom prst="rect">
            <a:avLst/>
          </a:prstGeom>
          <a:noFill/>
        </p:spPr>
        <p:txBody>
          <a:bodyPr wrap="none" rtlCol="0">
            <a:spAutoFit/>
          </a:bodyPr>
          <a:lstStyle/>
          <a:p>
            <a:r>
              <a:rPr lang="en-US" dirty="0"/>
              <a:t>Projected System</a:t>
            </a:r>
          </a:p>
        </p:txBody>
      </p:sp>
      <p:sp>
        <p:nvSpPr>
          <p:cNvPr id="20" name="TextBox 19">
            <a:extLst>
              <a:ext uri="{FF2B5EF4-FFF2-40B4-BE49-F238E27FC236}">
                <a16:creationId xmlns:a16="http://schemas.microsoft.com/office/drawing/2014/main" id="{298ADB01-5AE8-4F39-B116-551C059799C3}"/>
              </a:ext>
            </a:extLst>
          </p:cNvPr>
          <p:cNvSpPr txBox="1"/>
          <p:nvPr/>
        </p:nvSpPr>
        <p:spPr>
          <a:xfrm>
            <a:off x="2876666" y="6596320"/>
            <a:ext cx="3756143" cy="276999"/>
          </a:xfrm>
          <a:prstGeom prst="rect">
            <a:avLst/>
          </a:prstGeom>
          <a:noFill/>
        </p:spPr>
        <p:txBody>
          <a:bodyPr wrap="square" rtlCol="0">
            <a:spAutoFit/>
          </a:bodyPr>
          <a:lstStyle/>
          <a:p>
            <a:r>
              <a:rPr lang="en-US" sz="1200" dirty="0"/>
              <a:t>(Figures: Ian Lauer, modified from Common Domain)</a:t>
            </a:r>
          </a:p>
        </p:txBody>
      </p:sp>
      <p:pic>
        <p:nvPicPr>
          <p:cNvPr id="5" name="Picture 4">
            <a:extLst>
              <a:ext uri="{FF2B5EF4-FFF2-40B4-BE49-F238E27FC236}">
                <a16:creationId xmlns:a16="http://schemas.microsoft.com/office/drawing/2014/main" id="{AFFE9C18-A8F0-4810-8760-6786044F618F}"/>
              </a:ext>
            </a:extLst>
          </p:cNvPr>
          <p:cNvPicPr>
            <a:picLocks noChangeAspect="1"/>
          </p:cNvPicPr>
          <p:nvPr/>
        </p:nvPicPr>
        <p:blipFill>
          <a:blip r:embed="rId3"/>
          <a:stretch>
            <a:fillRect/>
          </a:stretch>
        </p:blipFill>
        <p:spPr>
          <a:xfrm>
            <a:off x="164899" y="3093985"/>
            <a:ext cx="8543123" cy="2796704"/>
          </a:xfrm>
          <a:prstGeom prst="rect">
            <a:avLst/>
          </a:prstGeom>
        </p:spPr>
      </p:pic>
    </p:spTree>
    <p:extLst>
      <p:ext uri="{BB962C8B-B14F-4D97-AF65-F5344CB8AC3E}">
        <p14:creationId xmlns:p14="http://schemas.microsoft.com/office/powerpoint/2010/main" val="111865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GPS coordinates</a:t>
            </a:r>
          </a:p>
        </p:txBody>
      </p:sp>
      <p:sp>
        <p:nvSpPr>
          <p:cNvPr id="3" name="Content Placeholder 2"/>
          <p:cNvSpPr>
            <a:spLocks noGrp="1"/>
          </p:cNvSpPr>
          <p:nvPr>
            <p:ph idx="1"/>
          </p:nvPr>
        </p:nvSpPr>
        <p:spPr>
          <a:xfrm>
            <a:off x="19892" y="980817"/>
            <a:ext cx="8850249" cy="5395913"/>
          </a:xfrm>
        </p:spPr>
        <p:txBody>
          <a:bodyPr/>
          <a:lstStyle/>
          <a:p>
            <a:r>
              <a:rPr lang="en-US" dirty="0"/>
              <a:t>Most GPS data is recorded and reported using:</a:t>
            </a:r>
          </a:p>
          <a:p>
            <a:pPr lvl="1"/>
            <a:r>
              <a:rPr lang="en-US" dirty="0"/>
              <a:t>Geographic Coordinates</a:t>
            </a:r>
          </a:p>
          <a:p>
            <a:pPr lvl="2"/>
            <a:r>
              <a:rPr lang="en-US" dirty="0"/>
              <a:t>World Geodetic System 1984 (WGS 84)</a:t>
            </a:r>
          </a:p>
          <a:p>
            <a:pPr lvl="3"/>
            <a:r>
              <a:rPr lang="en-US" dirty="0"/>
              <a:t>A reference surface or datum composed of an ellipsoid</a:t>
            </a:r>
          </a:p>
          <a:p>
            <a:pPr lvl="3"/>
            <a:r>
              <a:rPr lang="en-US" dirty="0"/>
              <a:t>A geoid model (gravitational equipotential surface, EGM96)</a:t>
            </a:r>
          </a:p>
          <a:p>
            <a:pPr lvl="2"/>
            <a:r>
              <a:rPr lang="en-US" dirty="0"/>
              <a:t>Remember, elevations can be reported as ellipsoidal heights or orthometric heights</a:t>
            </a:r>
          </a:p>
          <a:p>
            <a:pPr lvl="2"/>
            <a:endParaRPr lang="en-US" dirty="0"/>
          </a:p>
        </p:txBody>
      </p:sp>
      <p:sp>
        <p:nvSpPr>
          <p:cNvPr id="6" name="TextBox 5"/>
          <p:cNvSpPr txBox="1"/>
          <p:nvPr/>
        </p:nvSpPr>
        <p:spPr>
          <a:xfrm>
            <a:off x="731175" y="3309441"/>
            <a:ext cx="184731" cy="369332"/>
          </a:xfrm>
          <a:prstGeom prst="rect">
            <a:avLst/>
          </a:prstGeom>
          <a:noFill/>
        </p:spPr>
        <p:txBody>
          <a:bodyPr wrap="none" rtlCol="0">
            <a:spAutoFit/>
          </a:bodyPr>
          <a:lstStyle/>
          <a:p>
            <a:endParaRPr lang="en-US" dirty="0"/>
          </a:p>
        </p:txBody>
      </p:sp>
      <p:pic>
        <p:nvPicPr>
          <p:cNvPr id="4" name="Picture 2" descr="drawing">
            <a:extLst>
              <a:ext uri="{FF2B5EF4-FFF2-40B4-BE49-F238E27FC236}">
                <a16:creationId xmlns:a16="http://schemas.microsoft.com/office/drawing/2014/main" id="{0CF07ADA-4113-2A6D-F891-CC8D2823E0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9564" y="3988933"/>
            <a:ext cx="5084543" cy="28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931603"/>
      </p:ext>
    </p:extLst>
  </p:cSld>
  <p:clrMapOvr>
    <a:masterClrMapping/>
  </p:clrMapOvr>
</p:sld>
</file>

<file path=ppt/theme/theme1.xml><?xml version="1.0" encoding="utf-8"?>
<a:theme xmlns:a="http://schemas.openxmlformats.org/drawingml/2006/main" name="GETSI pptx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GETSI pptx template.potx</Template>
  <TotalTime>3459</TotalTime>
  <Words>2852</Words>
  <Application>Microsoft Macintosh PowerPoint</Application>
  <PresentationFormat>On-screen Show (4:3)</PresentationFormat>
  <Paragraphs>297</Paragraphs>
  <Slides>35</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MS PGothic</vt:lpstr>
      <vt:lpstr>Arial</vt:lpstr>
      <vt:lpstr>Calibri</vt:lpstr>
      <vt:lpstr>Source Sans Pro</vt:lpstr>
      <vt:lpstr>Wingdings</vt:lpstr>
      <vt:lpstr>GETSI pptx template</vt:lpstr>
      <vt:lpstr>Introduction to GPS/GNSS</vt:lpstr>
      <vt:lpstr>PowerPoint Presentation</vt:lpstr>
      <vt:lpstr>Goals</vt:lpstr>
      <vt:lpstr>Georeferencing - Local</vt:lpstr>
      <vt:lpstr>Georeferencing - Global</vt:lpstr>
      <vt:lpstr>How Does GPS Work?</vt:lpstr>
      <vt:lpstr>GPS receivers are all around us</vt:lpstr>
      <vt:lpstr>GPS provides 3D positioning </vt:lpstr>
      <vt:lpstr>Typical GPS coordinates</vt:lpstr>
      <vt:lpstr>Antennas receive data streams</vt:lpstr>
      <vt:lpstr>Precision depends on system</vt:lpstr>
      <vt:lpstr>Creating Topography</vt:lpstr>
      <vt:lpstr>Change Detection</vt:lpstr>
      <vt:lpstr>PowerPoint Presentation</vt:lpstr>
      <vt:lpstr>Georeferencing other projects</vt:lpstr>
      <vt:lpstr>Georeferencing other projects</vt:lpstr>
      <vt:lpstr>Sources of error</vt:lpstr>
      <vt:lpstr>PowerPoint Presentation</vt:lpstr>
      <vt:lpstr>Motivations</vt:lpstr>
      <vt:lpstr>Kinematic components</vt:lpstr>
      <vt:lpstr>Kinematic components</vt:lpstr>
      <vt:lpstr>Kinematic systems</vt:lpstr>
      <vt:lpstr>Map View of an RTK Survey</vt:lpstr>
      <vt:lpstr>Kinematic survey design</vt:lpstr>
      <vt:lpstr>Thinking About Base Stations</vt:lpstr>
      <vt:lpstr>Collecting GPS on a Landslide</vt:lpstr>
      <vt:lpstr>Kinematic workflow</vt:lpstr>
      <vt:lpstr>Kinematic post-processing</vt:lpstr>
      <vt:lpstr>PowerPoint Presentation</vt:lpstr>
      <vt:lpstr>Applications of RTK GNSS</vt:lpstr>
      <vt:lpstr>Applications of RTK GNSS</vt:lpstr>
      <vt:lpstr>PowerPoint Presentation</vt:lpstr>
      <vt:lpstr>Applications of GNSS</vt:lpstr>
      <vt:lpstr>Anatomy of a high-precision  permanent “static” GNSS station</vt:lpstr>
      <vt:lpstr>High-precision GNSS requires…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Pratt-Sitaula</dc:creator>
  <cp:lastModifiedBy>Beth Pratt-Sitaula</cp:lastModifiedBy>
  <cp:revision>49</cp:revision>
  <dcterms:created xsi:type="dcterms:W3CDTF">2014-01-07T13:46:23Z</dcterms:created>
  <dcterms:modified xsi:type="dcterms:W3CDTF">2024-08-06T16:59:46Z</dcterms:modified>
</cp:coreProperties>
</file>