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256" r:id="rId3"/>
    <p:sldId id="263" r:id="rId4"/>
    <p:sldId id="258" r:id="rId5"/>
    <p:sldId id="257" r:id="rId6"/>
    <p:sldId id="264" r:id="rId7"/>
    <p:sldId id="259" r:id="rId8"/>
    <p:sldId id="261" r:id="rId9"/>
    <p:sldId id="265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18F7"/>
    <a:srgbClr val="00D661"/>
    <a:srgbClr val="00DE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1214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E8A51-BF42-4EFC-9B78-894B1996904E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9F87DB-0739-46D2-8B3A-AAE26BD10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151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9F87DB-0739-46D2-8B3A-AAE26BD100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779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84A7B-9630-4B3F-8627-A3AF04E6373E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87303-88B6-45F8-B13E-3A2CF96F1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86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84A7B-9630-4B3F-8627-A3AF04E6373E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87303-88B6-45F8-B13E-3A2CF96F1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938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84A7B-9630-4B3F-8627-A3AF04E6373E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87303-88B6-45F8-B13E-3A2CF96F1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812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84A7B-9630-4B3F-8627-A3AF04E6373E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87303-88B6-45F8-B13E-3A2CF96F1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299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84A7B-9630-4B3F-8627-A3AF04E6373E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87303-88B6-45F8-B13E-3A2CF96F1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101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84A7B-9630-4B3F-8627-A3AF04E6373E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87303-88B6-45F8-B13E-3A2CF96F1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240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84A7B-9630-4B3F-8627-A3AF04E6373E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87303-88B6-45F8-B13E-3A2CF96F1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294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84A7B-9630-4B3F-8627-A3AF04E6373E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87303-88B6-45F8-B13E-3A2CF96F1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148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84A7B-9630-4B3F-8627-A3AF04E6373E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87303-88B6-45F8-B13E-3A2CF96F1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92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84A7B-9630-4B3F-8627-A3AF04E6373E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87303-88B6-45F8-B13E-3A2CF96F1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498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84A7B-9630-4B3F-8627-A3AF04E6373E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87303-88B6-45F8-B13E-3A2CF96F1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920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84A7B-9630-4B3F-8627-A3AF04E6373E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87303-88B6-45F8-B13E-3A2CF96F1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084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38" y="1447800"/>
            <a:ext cx="6481530" cy="3371252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4275667" y="1265348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215468" y="1257740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63733" y="1270735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7095067" y="1270735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447800" y="1256881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396065" y="1264279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352800" y="1268521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129585" y="3581400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29586" y="2667000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129586" y="1718732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156857" y="1073703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119°6’0”W</a:t>
            </a:r>
            <a:endParaRPr lang="en-US" sz="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133600" y="108063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119°3’0”W</a:t>
            </a:r>
            <a:endParaRPr lang="en-US" sz="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3048000" y="1073703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119°0’0”W</a:t>
            </a:r>
            <a:endParaRPr lang="en-US" sz="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976257" y="1062218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118°57’0”W</a:t>
            </a:r>
            <a:endParaRPr lang="en-US" sz="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4883730" y="107300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118°54’0”W</a:t>
            </a:r>
            <a:endParaRPr lang="en-US" sz="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839692" y="1059849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118°51’0”W</a:t>
            </a:r>
            <a:endParaRPr lang="en-US" sz="8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6781800" y="1073023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118°48’0”W</a:t>
            </a:r>
            <a:endParaRPr lang="en-US" sz="8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571989" y="160020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34°30’0”N</a:t>
            </a:r>
            <a:endParaRPr lang="en-US" sz="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56442" y="2559278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34°27’0”N</a:t>
            </a:r>
            <a:endParaRPr lang="en-US" sz="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577224" y="3473678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34°24’0”N</a:t>
            </a:r>
            <a:endParaRPr lang="en-US" sz="800" b="1" dirty="0"/>
          </a:p>
        </p:txBody>
      </p:sp>
      <p:sp>
        <p:nvSpPr>
          <p:cNvPr id="33" name="Rectangle 32"/>
          <p:cNvSpPr/>
          <p:nvPr/>
        </p:nvSpPr>
        <p:spPr>
          <a:xfrm>
            <a:off x="2415471" y="4876800"/>
            <a:ext cx="2308929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Freeform 33"/>
          <p:cNvSpPr/>
          <p:nvPr/>
        </p:nvSpPr>
        <p:spPr>
          <a:xfrm>
            <a:off x="3746498" y="5070769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2665843" y="5010050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sp>
        <p:nvSpPr>
          <p:cNvPr id="36" name="Freeform 35"/>
          <p:cNvSpPr/>
          <p:nvPr/>
        </p:nvSpPr>
        <p:spPr>
          <a:xfrm>
            <a:off x="3798948" y="5354786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2742043" y="5314037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38" name="Freeform 37"/>
          <p:cNvSpPr/>
          <p:nvPr/>
        </p:nvSpPr>
        <p:spPr>
          <a:xfrm>
            <a:off x="3794987" y="5609732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2631752" y="5575647"/>
            <a:ext cx="8643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 traces</a:t>
            </a:r>
            <a:endParaRPr lang="en-US" sz="1100" b="1" dirty="0"/>
          </a:p>
        </p:txBody>
      </p:sp>
      <p:sp>
        <p:nvSpPr>
          <p:cNvPr id="40" name="Isosceles Triangle 39"/>
          <p:cNvSpPr/>
          <p:nvPr/>
        </p:nvSpPr>
        <p:spPr>
          <a:xfrm>
            <a:off x="4074057" y="6292850"/>
            <a:ext cx="238495" cy="205599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2665843" y="6259840"/>
            <a:ext cx="939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 heads</a:t>
            </a:r>
            <a:endParaRPr lang="en-US" sz="11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1676400" y="378023"/>
            <a:ext cx="5884753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San Cayentano thrust fault, Fillmore region, California</a:t>
            </a:r>
            <a:endParaRPr lang="en-US" sz="2000" b="1" dirty="0"/>
          </a:p>
        </p:txBody>
      </p:sp>
      <p:sp>
        <p:nvSpPr>
          <p:cNvPr id="43" name="Rectangle 42"/>
          <p:cNvSpPr/>
          <p:nvPr/>
        </p:nvSpPr>
        <p:spPr>
          <a:xfrm>
            <a:off x="7416801" y="1474785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Straight Arrow Connector 43"/>
          <p:cNvCxnSpPr/>
          <p:nvPr/>
        </p:nvCxnSpPr>
        <p:spPr>
          <a:xfrm flipH="1" flipV="1">
            <a:off x="7595509" y="1551728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7435851" y="1846259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46" name="Freeform 45"/>
          <p:cNvSpPr/>
          <p:nvPr/>
        </p:nvSpPr>
        <p:spPr>
          <a:xfrm>
            <a:off x="3803650" y="5929745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0D18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2618927" y="5858852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sp>
        <p:nvSpPr>
          <p:cNvPr id="48" name="Rectangle 47"/>
          <p:cNvSpPr/>
          <p:nvPr/>
        </p:nvSpPr>
        <p:spPr>
          <a:xfrm>
            <a:off x="1354939" y="4490027"/>
            <a:ext cx="1451761" cy="306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/>
          <p:nvPr/>
        </p:nvCxnSpPr>
        <p:spPr>
          <a:xfrm>
            <a:off x="1354939" y="4775721"/>
            <a:ext cx="1451761" cy="1358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1375720" y="4522409"/>
            <a:ext cx="0" cy="23840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2778992" y="4532217"/>
            <a:ext cx="0" cy="23840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675255" y="4483100"/>
            <a:ext cx="5822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6.5 km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308824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8000"/>
            <a:ext cx="9144000" cy="5562000"/>
          </a:xfrm>
          <a:prstGeom prst="rect">
            <a:avLst/>
          </a:prstGeom>
        </p:spPr>
      </p:pic>
      <p:sp>
        <p:nvSpPr>
          <p:cNvPr id="5" name="Isosceles Triangle 4"/>
          <p:cNvSpPr/>
          <p:nvPr/>
        </p:nvSpPr>
        <p:spPr>
          <a:xfrm>
            <a:off x="6248400" y="3429000"/>
            <a:ext cx="90783" cy="89355"/>
          </a:xfrm>
          <a:prstGeom prst="triangle">
            <a:avLst/>
          </a:prstGeom>
          <a:solidFill>
            <a:srgbClr val="00D661"/>
          </a:solidFill>
          <a:ln>
            <a:solidFill>
              <a:srgbClr val="00D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>
            <a:off x="5410200" y="4419600"/>
            <a:ext cx="90783" cy="89355"/>
          </a:xfrm>
          <a:prstGeom prst="triangle">
            <a:avLst/>
          </a:prstGeom>
          <a:solidFill>
            <a:srgbClr val="00D661"/>
          </a:solidFill>
          <a:ln>
            <a:solidFill>
              <a:srgbClr val="00D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686800" y="685794"/>
            <a:ext cx="381000" cy="83127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8877300" y="742789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720751" y="1136067"/>
            <a:ext cx="33374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438400" y="660399"/>
            <a:ext cx="464486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San Cayentano thrust fault, Fillmore, California</a:t>
            </a:r>
            <a:endParaRPr lang="en-US" b="1" dirty="0"/>
          </a:p>
        </p:txBody>
      </p:sp>
      <p:sp>
        <p:nvSpPr>
          <p:cNvPr id="11" name="Rectangle 10"/>
          <p:cNvSpPr/>
          <p:nvPr/>
        </p:nvSpPr>
        <p:spPr>
          <a:xfrm>
            <a:off x="76200" y="5782867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154516" y="6146839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15747" y="5863025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860 meters</a:t>
            </a:r>
            <a:endParaRPr lang="en-US" sz="1100" b="1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889377" y="5936070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67822" y="5961471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339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/>
          <p:cNvCxnSpPr/>
          <p:nvPr/>
        </p:nvCxnSpPr>
        <p:spPr>
          <a:xfrm>
            <a:off x="1371600" y="798622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710542" y="799694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038600" y="803119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410200" y="802039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749140" y="798618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088084" y="80257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990600"/>
            <a:ext cx="7163957" cy="4378234"/>
          </a:xfrm>
          <a:prstGeom prst="rect">
            <a:avLst/>
          </a:prstGeom>
        </p:spPr>
      </p:pic>
      <p:sp>
        <p:nvSpPr>
          <p:cNvPr id="61" name="Rectangle 60"/>
          <p:cNvSpPr/>
          <p:nvPr/>
        </p:nvSpPr>
        <p:spPr>
          <a:xfrm>
            <a:off x="1073727" y="5052289"/>
            <a:ext cx="1451761" cy="306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798767" y="1752600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00608" y="3151359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03712" y="4522959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001488" y="59872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118°48’30”W</a:t>
            </a:r>
            <a:endParaRPr lang="en-US" sz="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2383970" y="622756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118°48’0”W</a:t>
            </a:r>
            <a:endParaRPr lang="en-US" sz="8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712028" y="63137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118°47’30”W</a:t>
            </a:r>
            <a:endParaRPr lang="en-US" sz="8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5083628" y="63137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118°47’0”W</a:t>
            </a:r>
            <a:endParaRPr lang="en-US" sz="8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6400800" y="63137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118°46’30”W</a:t>
            </a:r>
            <a:endParaRPr lang="en-US" sz="8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7772400" y="64398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118°46’0”W</a:t>
            </a:r>
            <a:endParaRPr lang="en-US" sz="8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131195" y="164722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34°25’30”N</a:t>
            </a:r>
            <a:endParaRPr lang="en-US" sz="8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206834" y="3043637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34°25’0”N</a:t>
            </a:r>
            <a:endParaRPr lang="en-US" sz="8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195944" y="442187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34°24’30”N</a:t>
            </a:r>
            <a:endParaRPr lang="en-US" sz="800" b="1" dirty="0"/>
          </a:p>
        </p:txBody>
      </p:sp>
      <p:sp>
        <p:nvSpPr>
          <p:cNvPr id="44" name="Rectangle 43"/>
          <p:cNvSpPr/>
          <p:nvPr/>
        </p:nvSpPr>
        <p:spPr>
          <a:xfrm>
            <a:off x="5828042" y="3745524"/>
            <a:ext cx="2308929" cy="1600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Freeform 44"/>
          <p:cNvSpPr/>
          <p:nvPr/>
        </p:nvSpPr>
        <p:spPr>
          <a:xfrm>
            <a:off x="7159069" y="3939493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6078414" y="3878774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sp>
        <p:nvSpPr>
          <p:cNvPr id="47" name="Freeform 46"/>
          <p:cNvSpPr/>
          <p:nvPr/>
        </p:nvSpPr>
        <p:spPr>
          <a:xfrm>
            <a:off x="7211519" y="4223510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6154614" y="4182761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49" name="Freeform 48"/>
          <p:cNvSpPr/>
          <p:nvPr/>
        </p:nvSpPr>
        <p:spPr>
          <a:xfrm>
            <a:off x="7207558" y="4478456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6044323" y="4444371"/>
            <a:ext cx="8643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 traces</a:t>
            </a:r>
            <a:endParaRPr lang="en-US" sz="1100" b="1" dirty="0"/>
          </a:p>
        </p:txBody>
      </p:sp>
      <p:sp>
        <p:nvSpPr>
          <p:cNvPr id="51" name="Isosceles Triangle 50"/>
          <p:cNvSpPr/>
          <p:nvPr/>
        </p:nvSpPr>
        <p:spPr>
          <a:xfrm>
            <a:off x="7486628" y="5040924"/>
            <a:ext cx="238495" cy="205599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6078414" y="5007914"/>
            <a:ext cx="939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 heads</a:t>
            </a:r>
            <a:endParaRPr lang="en-US" sz="1100" b="1" dirty="0"/>
          </a:p>
        </p:txBody>
      </p:sp>
      <p:cxnSp>
        <p:nvCxnSpPr>
          <p:cNvPr id="54" name="Straight Connector 53"/>
          <p:cNvCxnSpPr/>
          <p:nvPr/>
        </p:nvCxnSpPr>
        <p:spPr>
          <a:xfrm>
            <a:off x="1073727" y="5337983"/>
            <a:ext cx="1451761" cy="1358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1094508" y="5084671"/>
            <a:ext cx="0" cy="23840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2506247" y="5094479"/>
            <a:ext cx="0" cy="23840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394043" y="5045362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800 meters</a:t>
            </a:r>
            <a:endParaRPr lang="en-US" sz="11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2895600" y="1066800"/>
            <a:ext cx="3348802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San Cayentano thrust fault, Piru, California</a:t>
            </a:r>
            <a:endParaRPr lang="en-US" sz="1400" b="1" dirty="0"/>
          </a:p>
        </p:txBody>
      </p:sp>
      <p:sp>
        <p:nvSpPr>
          <p:cNvPr id="39" name="Rectangle 38"/>
          <p:cNvSpPr/>
          <p:nvPr/>
        </p:nvSpPr>
        <p:spPr>
          <a:xfrm>
            <a:off x="7755466" y="1017567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Arrow Connector 39"/>
          <p:cNvCxnSpPr/>
          <p:nvPr/>
        </p:nvCxnSpPr>
        <p:spPr>
          <a:xfrm flipH="1" flipV="1">
            <a:off x="7934174" y="1094510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7774516" y="1389041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6078414" y="4697258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sp>
        <p:nvSpPr>
          <p:cNvPr id="56" name="Freeform 55"/>
          <p:cNvSpPr/>
          <p:nvPr/>
        </p:nvSpPr>
        <p:spPr>
          <a:xfrm>
            <a:off x="7211519" y="4768207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0D18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69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488" y="1005840"/>
            <a:ext cx="7153069" cy="4348128"/>
          </a:xfrm>
          <a:prstGeom prst="rect">
            <a:avLst/>
          </a:prstGeom>
        </p:spPr>
      </p:pic>
      <p:sp>
        <p:nvSpPr>
          <p:cNvPr id="61" name="Rectangle 60"/>
          <p:cNvSpPr/>
          <p:nvPr/>
        </p:nvSpPr>
        <p:spPr>
          <a:xfrm>
            <a:off x="1073727" y="5052289"/>
            <a:ext cx="1451761" cy="306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815701" y="1752600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17542" y="3151359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20646" y="4522959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371600" y="807089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710542" y="808161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038600" y="811586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410200" y="810506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749140" y="807085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088084" y="811044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001488" y="59872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118°48’30”W</a:t>
            </a:r>
            <a:endParaRPr lang="en-US" sz="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2383970" y="622756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118°48’0”W</a:t>
            </a:r>
            <a:endParaRPr lang="en-US" sz="8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712028" y="63137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118°47’30”W</a:t>
            </a:r>
            <a:endParaRPr lang="en-US" sz="8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5083628" y="63137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118°47’0”W</a:t>
            </a:r>
            <a:endParaRPr lang="en-US" sz="8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6400800" y="63137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118°46’30”W</a:t>
            </a:r>
            <a:endParaRPr lang="en-US" sz="8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7772400" y="64398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118°46’0”W</a:t>
            </a:r>
            <a:endParaRPr lang="en-US" sz="8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148130" y="1647221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34°25’30”N</a:t>
            </a:r>
            <a:endParaRPr lang="en-US" sz="8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228600" y="3036299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34°25’0”N</a:t>
            </a:r>
            <a:endParaRPr lang="en-US" sz="8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194741" y="442187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34°24’30”N</a:t>
            </a:r>
            <a:endParaRPr lang="en-US" sz="800" b="1" dirty="0"/>
          </a:p>
        </p:txBody>
      </p:sp>
      <p:sp>
        <p:nvSpPr>
          <p:cNvPr id="44" name="Rectangle 43"/>
          <p:cNvSpPr/>
          <p:nvPr/>
        </p:nvSpPr>
        <p:spPr>
          <a:xfrm>
            <a:off x="5828042" y="4038600"/>
            <a:ext cx="2308929" cy="13071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Freeform 44"/>
          <p:cNvSpPr/>
          <p:nvPr/>
        </p:nvSpPr>
        <p:spPr>
          <a:xfrm>
            <a:off x="7159069" y="4225243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6078414" y="4164524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sp>
        <p:nvSpPr>
          <p:cNvPr id="47" name="Freeform 46"/>
          <p:cNvSpPr/>
          <p:nvPr/>
        </p:nvSpPr>
        <p:spPr>
          <a:xfrm>
            <a:off x="7211519" y="4509260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6154614" y="4468511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51" name="Isosceles Triangle 50"/>
          <p:cNvSpPr/>
          <p:nvPr/>
        </p:nvSpPr>
        <p:spPr>
          <a:xfrm>
            <a:off x="7486628" y="5040924"/>
            <a:ext cx="238495" cy="205599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6078414" y="5007914"/>
            <a:ext cx="939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 heads</a:t>
            </a:r>
            <a:endParaRPr lang="en-US" sz="1100" b="1" dirty="0"/>
          </a:p>
        </p:txBody>
      </p:sp>
      <p:cxnSp>
        <p:nvCxnSpPr>
          <p:cNvPr id="54" name="Straight Connector 53"/>
          <p:cNvCxnSpPr/>
          <p:nvPr/>
        </p:nvCxnSpPr>
        <p:spPr>
          <a:xfrm>
            <a:off x="1073727" y="5337983"/>
            <a:ext cx="1451761" cy="1358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1094508" y="5084671"/>
            <a:ext cx="0" cy="23840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2506247" y="5094479"/>
            <a:ext cx="0" cy="23840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394043" y="5045362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800 meters</a:t>
            </a:r>
            <a:endParaRPr lang="en-US" sz="11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2895600" y="1066800"/>
            <a:ext cx="3348802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San Cayentano thrust fault, Piru, California</a:t>
            </a:r>
            <a:endParaRPr lang="en-US" sz="1400" b="1" dirty="0"/>
          </a:p>
        </p:txBody>
      </p:sp>
      <p:sp>
        <p:nvSpPr>
          <p:cNvPr id="39" name="Rectangle 38"/>
          <p:cNvSpPr/>
          <p:nvPr/>
        </p:nvSpPr>
        <p:spPr>
          <a:xfrm>
            <a:off x="7755466" y="1017567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Arrow Connector 39"/>
          <p:cNvCxnSpPr/>
          <p:nvPr/>
        </p:nvCxnSpPr>
        <p:spPr>
          <a:xfrm flipH="1" flipV="1">
            <a:off x="7934174" y="1094510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7774516" y="1389041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6078414" y="4697258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sp>
        <p:nvSpPr>
          <p:cNvPr id="56" name="Freeform 55"/>
          <p:cNvSpPr/>
          <p:nvPr/>
        </p:nvSpPr>
        <p:spPr>
          <a:xfrm>
            <a:off x="7211519" y="4768207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0D18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33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0000"/>
            <a:ext cx="9144000" cy="553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95600" y="685800"/>
            <a:ext cx="3348802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San Cayentano thrust fault, Piru, California</a:t>
            </a:r>
            <a:endParaRPr lang="en-US" sz="1400" b="1" dirty="0"/>
          </a:p>
        </p:txBody>
      </p:sp>
      <p:sp>
        <p:nvSpPr>
          <p:cNvPr id="4" name="Rectangle 3"/>
          <p:cNvSpPr/>
          <p:nvPr/>
        </p:nvSpPr>
        <p:spPr>
          <a:xfrm>
            <a:off x="8686800" y="675790"/>
            <a:ext cx="381000" cy="83127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8877300" y="732785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720751" y="1126063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85293" y="5782867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63609" y="6146839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24840" y="5863025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390 meters</a:t>
            </a:r>
            <a:endParaRPr lang="en-US" sz="1100" b="1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906937" y="594453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85382" y="5936070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148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2781874" y="596900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086799" y="60031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363149" y="605362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629974" y="605362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925374" y="59583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768435" y="44495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118°50’0”W</a:t>
            </a:r>
            <a:endParaRPr lang="en-US" sz="800" b="1" dirty="0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49" y="777240"/>
            <a:ext cx="8526417" cy="5210899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335789" y="1432313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35788" y="2737238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38396" y="4023113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38396" y="5308988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466111" y="416091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118°50’30”W</a:t>
            </a:r>
            <a:endParaRPr lang="en-US" sz="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036133" y="43696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118°49’30”W</a:t>
            </a:r>
            <a:endParaRPr lang="en-US" sz="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296889" y="44123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118°49’0”W</a:t>
            </a:r>
            <a:endParaRPr lang="en-US" sz="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599210" y="436872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118°48’30”W</a:t>
            </a:r>
            <a:endParaRPr lang="en-US" sz="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-65310" y="1238331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34°25’0”N</a:t>
            </a:r>
            <a:endParaRPr lang="en-US" sz="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-76200" y="2556089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34°24’30”N</a:t>
            </a:r>
            <a:endParaRPr lang="en-US" sz="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-65310" y="3827002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34°24’0”N</a:t>
            </a:r>
            <a:endParaRPr lang="en-US" sz="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-76200" y="510715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34°23’30”N</a:t>
            </a:r>
            <a:endParaRPr lang="en-US" sz="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895600" y="1066800"/>
            <a:ext cx="375917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San Cayentano thrust fault, Buckhorn, California</a:t>
            </a:r>
            <a:endParaRPr lang="en-US" sz="1400" b="1" dirty="0"/>
          </a:p>
        </p:txBody>
      </p:sp>
      <p:sp>
        <p:nvSpPr>
          <p:cNvPr id="36" name="Rectangle 35"/>
          <p:cNvSpPr/>
          <p:nvPr/>
        </p:nvSpPr>
        <p:spPr>
          <a:xfrm>
            <a:off x="527253" y="5579534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/>
          <p:cNvCxnSpPr/>
          <p:nvPr/>
        </p:nvCxnSpPr>
        <p:spPr>
          <a:xfrm>
            <a:off x="605569" y="5943506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066800" y="5659692"/>
            <a:ext cx="4716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1 km</a:t>
            </a:r>
            <a:endParaRPr lang="en-US" sz="1100" b="1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2340430" y="573273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18875" y="5766605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8669866" y="814359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Arrow Connector 41"/>
          <p:cNvCxnSpPr/>
          <p:nvPr/>
        </p:nvCxnSpPr>
        <p:spPr>
          <a:xfrm flipH="1" flipV="1">
            <a:off x="8848574" y="891302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8688916" y="1185833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44" name="Rectangle 43"/>
          <p:cNvSpPr/>
          <p:nvPr/>
        </p:nvSpPr>
        <p:spPr>
          <a:xfrm>
            <a:off x="6716536" y="4140198"/>
            <a:ext cx="2308929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Freeform 44"/>
          <p:cNvSpPr/>
          <p:nvPr/>
        </p:nvSpPr>
        <p:spPr>
          <a:xfrm>
            <a:off x="8047563" y="4334167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6966908" y="4273448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sp>
        <p:nvSpPr>
          <p:cNvPr id="47" name="Freeform 46"/>
          <p:cNvSpPr/>
          <p:nvPr/>
        </p:nvSpPr>
        <p:spPr>
          <a:xfrm>
            <a:off x="8100013" y="4618184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7043108" y="4577435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49" name="Freeform 48"/>
          <p:cNvSpPr/>
          <p:nvPr/>
        </p:nvSpPr>
        <p:spPr>
          <a:xfrm>
            <a:off x="8096052" y="4873130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6932817" y="4839045"/>
            <a:ext cx="8643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 traces</a:t>
            </a:r>
            <a:endParaRPr lang="en-US" sz="1100" b="1" dirty="0"/>
          </a:p>
        </p:txBody>
      </p:sp>
      <p:sp>
        <p:nvSpPr>
          <p:cNvPr id="51" name="Isosceles Triangle 50"/>
          <p:cNvSpPr/>
          <p:nvPr/>
        </p:nvSpPr>
        <p:spPr>
          <a:xfrm>
            <a:off x="8375122" y="5556248"/>
            <a:ext cx="238495" cy="205599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6966908" y="5523238"/>
            <a:ext cx="939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 heads</a:t>
            </a:r>
            <a:endParaRPr lang="en-US" sz="1100" b="1" dirty="0"/>
          </a:p>
        </p:txBody>
      </p:sp>
      <p:sp>
        <p:nvSpPr>
          <p:cNvPr id="53" name="Freeform 52"/>
          <p:cNvSpPr/>
          <p:nvPr/>
        </p:nvSpPr>
        <p:spPr>
          <a:xfrm>
            <a:off x="8104715" y="5193143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0D18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6919992" y="5122250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239075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352723" y="1432313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52722" y="2737238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55330" y="4023113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55330" y="5308988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781874" y="596900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086799" y="60031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363149" y="605362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629974" y="605362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925374" y="59583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89" y="762000"/>
            <a:ext cx="8473765" cy="515093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466111" y="416091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118°50’30”W</a:t>
            </a:r>
            <a:endParaRPr lang="en-US" sz="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768435" y="44495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118°50’0”W</a:t>
            </a:r>
            <a:endParaRPr lang="en-US" sz="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036133" y="43696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118°49’30”W</a:t>
            </a:r>
            <a:endParaRPr lang="en-US" sz="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296889" y="44123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118°49’0”W</a:t>
            </a:r>
            <a:endParaRPr lang="en-US" sz="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599210" y="436872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118°48’30”W</a:t>
            </a:r>
            <a:endParaRPr lang="en-US" sz="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-31442" y="1238331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34°25’0”N</a:t>
            </a:r>
            <a:endParaRPr lang="en-US" sz="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-42332" y="2556089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34°24’30”N</a:t>
            </a:r>
            <a:endParaRPr lang="en-US" sz="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-31442" y="3827002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34°24’0”N</a:t>
            </a:r>
            <a:endParaRPr lang="en-US" sz="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-42332" y="510715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34°23’30”N</a:t>
            </a:r>
            <a:endParaRPr lang="en-US" sz="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895600" y="1066800"/>
            <a:ext cx="375917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San Cayentano thrust fault, Buckhorn, California</a:t>
            </a:r>
            <a:endParaRPr lang="en-US" sz="1400" b="1" dirty="0"/>
          </a:p>
        </p:txBody>
      </p:sp>
      <p:sp>
        <p:nvSpPr>
          <p:cNvPr id="36" name="Rectangle 35"/>
          <p:cNvSpPr/>
          <p:nvPr/>
        </p:nvSpPr>
        <p:spPr>
          <a:xfrm>
            <a:off x="527253" y="5579534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/>
          <p:cNvCxnSpPr/>
          <p:nvPr/>
        </p:nvCxnSpPr>
        <p:spPr>
          <a:xfrm>
            <a:off x="605569" y="5943506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066800" y="5659692"/>
            <a:ext cx="4716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1 km</a:t>
            </a:r>
            <a:endParaRPr lang="en-US" sz="1100" b="1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2340430" y="5746568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18875" y="5763502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8669866" y="814359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Arrow Connector 41"/>
          <p:cNvCxnSpPr/>
          <p:nvPr/>
        </p:nvCxnSpPr>
        <p:spPr>
          <a:xfrm flipH="1" flipV="1">
            <a:off x="8848574" y="891302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8688916" y="1185833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44" name="Rectangle 43"/>
          <p:cNvSpPr/>
          <p:nvPr/>
        </p:nvSpPr>
        <p:spPr>
          <a:xfrm>
            <a:off x="6686056" y="4427220"/>
            <a:ext cx="2308929" cy="14731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Freeform 44"/>
          <p:cNvSpPr/>
          <p:nvPr/>
        </p:nvSpPr>
        <p:spPr>
          <a:xfrm>
            <a:off x="8017083" y="4631002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6936428" y="4570283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sp>
        <p:nvSpPr>
          <p:cNvPr id="47" name="Freeform 46"/>
          <p:cNvSpPr/>
          <p:nvPr/>
        </p:nvSpPr>
        <p:spPr>
          <a:xfrm>
            <a:off x="8069533" y="4915019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7012628" y="4874270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51" name="Isosceles Triangle 50"/>
          <p:cNvSpPr/>
          <p:nvPr/>
        </p:nvSpPr>
        <p:spPr>
          <a:xfrm>
            <a:off x="8344642" y="5487668"/>
            <a:ext cx="238495" cy="205599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6936428" y="5454658"/>
            <a:ext cx="939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 heads</a:t>
            </a:r>
            <a:endParaRPr lang="en-US" sz="1100" b="1" dirty="0"/>
          </a:p>
        </p:txBody>
      </p:sp>
      <p:sp>
        <p:nvSpPr>
          <p:cNvPr id="53" name="Freeform 52"/>
          <p:cNvSpPr/>
          <p:nvPr/>
        </p:nvSpPr>
        <p:spPr>
          <a:xfrm>
            <a:off x="8074235" y="5223623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0D18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6889512" y="5152730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392609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7349"/>
            <a:ext cx="9144000" cy="55633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95600" y="1143000"/>
            <a:ext cx="375917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San Cayentano thrust fault, Buckhorn, California</a:t>
            </a:r>
            <a:endParaRPr lang="en-US" sz="1400" b="1" dirty="0"/>
          </a:p>
        </p:txBody>
      </p:sp>
      <p:sp>
        <p:nvSpPr>
          <p:cNvPr id="6" name="Rectangle 5"/>
          <p:cNvSpPr/>
          <p:nvPr/>
        </p:nvSpPr>
        <p:spPr>
          <a:xfrm>
            <a:off x="8686800" y="1159934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8877300" y="1216929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720751" y="1610207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31953" y="5798107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0269" y="6162079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71500" y="5878265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275 meters</a:t>
            </a:r>
            <a:endParaRPr lang="en-US" sz="1100" b="1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845130" y="594284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3575" y="5976711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979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729" y="1139801"/>
            <a:ext cx="6284271" cy="41632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43000" y="791030"/>
            <a:ext cx="1524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/>
              <a:t>118°59’30”W</a:t>
            </a:r>
            <a:endParaRPr lang="en-US" sz="7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209800" y="768290"/>
            <a:ext cx="1524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/>
              <a:t>118°58’30”W</a:t>
            </a:r>
            <a:endParaRPr lang="en-US" sz="7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185160" y="762000"/>
            <a:ext cx="1524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/>
              <a:t>118°57’30”W</a:t>
            </a:r>
            <a:endParaRPr lang="en-US" sz="7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60520" y="779175"/>
            <a:ext cx="1524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/>
              <a:t>118°56’30”W</a:t>
            </a:r>
            <a:endParaRPr lang="en-US" sz="7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158740" y="769861"/>
            <a:ext cx="1524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/>
              <a:t>118°55’30”W</a:t>
            </a:r>
            <a:endParaRPr lang="en-US" sz="7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34100" y="779175"/>
            <a:ext cx="1524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/>
              <a:t>118°50’30”W</a:t>
            </a:r>
            <a:endParaRPr lang="en-US" sz="7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086600" y="790575"/>
            <a:ext cx="1524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/>
              <a:t>118°50’30”W</a:t>
            </a:r>
            <a:endParaRPr lang="en-US" sz="7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88123" y="114303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34°27’0”N</a:t>
            </a:r>
            <a:endParaRPr lang="en-US" sz="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80503" y="211077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34°26’0”N</a:t>
            </a:r>
            <a:endParaRPr lang="en-US" sz="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80503" y="311661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34°25’0”N</a:t>
            </a:r>
            <a:endParaRPr lang="en-US" sz="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95743" y="409959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34°24’0”N</a:t>
            </a:r>
            <a:endParaRPr lang="en-US" sz="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95743" y="507495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34°23’0”N</a:t>
            </a:r>
            <a:endParaRPr lang="en-US" sz="800" b="1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1156327" y="1250757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159407" y="2207438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164794" y="3224337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158023" y="4207317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152634" y="5182677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442199" y="94113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460066" y="936654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469466" y="94343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0399" y="94343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496733" y="94343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2514600" y="94343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524000" y="95189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Isosceles Triangle 31"/>
          <p:cNvSpPr/>
          <p:nvPr/>
        </p:nvSpPr>
        <p:spPr>
          <a:xfrm>
            <a:off x="4654878" y="4705678"/>
            <a:ext cx="90783" cy="89355"/>
          </a:xfrm>
          <a:prstGeom prst="triangle">
            <a:avLst/>
          </a:prstGeom>
          <a:solidFill>
            <a:srgbClr val="00D661"/>
          </a:solidFill>
          <a:ln>
            <a:solidFill>
              <a:srgbClr val="00D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Isosceles Triangle 32"/>
          <p:cNvSpPr/>
          <p:nvPr/>
        </p:nvSpPr>
        <p:spPr>
          <a:xfrm>
            <a:off x="6414674" y="4385083"/>
            <a:ext cx="90783" cy="89355"/>
          </a:xfrm>
          <a:prstGeom prst="triangle">
            <a:avLst/>
          </a:prstGeom>
          <a:solidFill>
            <a:srgbClr val="00D661"/>
          </a:solidFill>
          <a:ln>
            <a:solidFill>
              <a:srgbClr val="00D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2529030" y="5625679"/>
            <a:ext cx="464486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San Cayentano thrust fault, Fillmore, California</a:t>
            </a:r>
            <a:endParaRPr lang="en-US" b="1" dirty="0"/>
          </a:p>
        </p:txBody>
      </p:sp>
      <p:sp>
        <p:nvSpPr>
          <p:cNvPr id="35" name="Rectangle 34"/>
          <p:cNvSpPr/>
          <p:nvPr/>
        </p:nvSpPr>
        <p:spPr>
          <a:xfrm>
            <a:off x="1338088" y="3733800"/>
            <a:ext cx="2308929" cy="1558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Freeform 35"/>
          <p:cNvSpPr/>
          <p:nvPr/>
        </p:nvSpPr>
        <p:spPr>
          <a:xfrm>
            <a:off x="2660648" y="4114673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1579993" y="4053954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sp>
        <p:nvSpPr>
          <p:cNvPr id="38" name="Freeform 37"/>
          <p:cNvSpPr/>
          <p:nvPr/>
        </p:nvSpPr>
        <p:spPr>
          <a:xfrm>
            <a:off x="2713098" y="4398690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1656193" y="4357941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40" name="Freeform 39"/>
          <p:cNvSpPr/>
          <p:nvPr/>
        </p:nvSpPr>
        <p:spPr>
          <a:xfrm>
            <a:off x="2709137" y="4653636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1545902" y="4619551"/>
            <a:ext cx="8643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 traces</a:t>
            </a:r>
            <a:endParaRPr lang="en-US" sz="1100" b="1" dirty="0"/>
          </a:p>
        </p:txBody>
      </p:sp>
      <p:sp>
        <p:nvSpPr>
          <p:cNvPr id="42" name="Isosceles Triangle 41"/>
          <p:cNvSpPr/>
          <p:nvPr/>
        </p:nvSpPr>
        <p:spPr>
          <a:xfrm>
            <a:off x="2988207" y="4911304"/>
            <a:ext cx="238495" cy="205599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1579993" y="4878294"/>
            <a:ext cx="939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 heads</a:t>
            </a:r>
            <a:endParaRPr lang="en-US" sz="1100" b="1" dirty="0"/>
          </a:p>
        </p:txBody>
      </p:sp>
      <p:sp>
        <p:nvSpPr>
          <p:cNvPr id="44" name="Rectangle 43"/>
          <p:cNvSpPr/>
          <p:nvPr/>
        </p:nvSpPr>
        <p:spPr>
          <a:xfrm>
            <a:off x="5567993" y="4905275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/>
          <p:cNvCxnSpPr/>
          <p:nvPr/>
        </p:nvCxnSpPr>
        <p:spPr>
          <a:xfrm>
            <a:off x="5710969" y="5223693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462596" y="4939879"/>
            <a:ext cx="4716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3 km</a:t>
            </a:r>
            <a:endParaRPr lang="en-US" sz="1100" b="1" dirty="0"/>
          </a:p>
        </p:txBody>
      </p:sp>
      <p:cxnSp>
        <p:nvCxnSpPr>
          <p:cNvPr id="47" name="Straight Connector 46"/>
          <p:cNvCxnSpPr/>
          <p:nvPr/>
        </p:nvCxnSpPr>
        <p:spPr>
          <a:xfrm>
            <a:off x="7445830" y="501715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726392" y="501715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osceles Triangle 48"/>
          <p:cNvSpPr/>
          <p:nvPr/>
        </p:nvSpPr>
        <p:spPr>
          <a:xfrm>
            <a:off x="5113348" y="3993113"/>
            <a:ext cx="90783" cy="89355"/>
          </a:xfrm>
          <a:prstGeom prst="triangle">
            <a:avLst/>
          </a:prstGeom>
          <a:solidFill>
            <a:srgbClr val="00D661"/>
          </a:solidFill>
          <a:ln>
            <a:solidFill>
              <a:srgbClr val="00D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7200900" y="1167979"/>
            <a:ext cx="381000" cy="83127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cxnSp>
        <p:nvCxnSpPr>
          <p:cNvPr id="51" name="Straight Arrow Connector 50"/>
          <p:cNvCxnSpPr/>
          <p:nvPr/>
        </p:nvCxnSpPr>
        <p:spPr>
          <a:xfrm flipV="1">
            <a:off x="7391400" y="1224974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234851" y="1618252"/>
            <a:ext cx="303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N</a:t>
            </a:r>
            <a:endParaRPr lang="en-US" sz="14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1540925" y="3759204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sp>
        <p:nvSpPr>
          <p:cNvPr id="55" name="Freeform 54"/>
          <p:cNvSpPr/>
          <p:nvPr/>
        </p:nvSpPr>
        <p:spPr>
          <a:xfrm>
            <a:off x="2683163" y="3867551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0D18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49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/>
          <p:cNvCxnSpPr/>
          <p:nvPr/>
        </p:nvCxnSpPr>
        <p:spPr>
          <a:xfrm>
            <a:off x="7442199" y="966534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460066" y="953588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469466" y="968834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0399" y="96036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496733" y="968834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2514600" y="96036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156327" y="1250757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159407" y="2207438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164794" y="3224337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158023" y="4207317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152634" y="5182677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023" y="1153405"/>
            <a:ext cx="6429893" cy="41369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43000" y="791030"/>
            <a:ext cx="1524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/>
              <a:t>118°59’30”W</a:t>
            </a:r>
            <a:endParaRPr lang="en-US" sz="7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209800" y="768290"/>
            <a:ext cx="1524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/>
              <a:t>118°58’30”W</a:t>
            </a:r>
            <a:endParaRPr lang="en-US" sz="7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185160" y="762000"/>
            <a:ext cx="1524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/>
              <a:t>118°57’30”W</a:t>
            </a:r>
            <a:endParaRPr lang="en-US" sz="7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60520" y="779175"/>
            <a:ext cx="1524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/>
              <a:t>118°56’30”W</a:t>
            </a:r>
            <a:endParaRPr lang="en-US" sz="7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158740" y="769861"/>
            <a:ext cx="1524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/>
              <a:t>118°55’30”W</a:t>
            </a:r>
            <a:endParaRPr lang="en-US" sz="7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34100" y="779175"/>
            <a:ext cx="1524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/>
              <a:t>118°50’30”W</a:t>
            </a:r>
            <a:endParaRPr lang="en-US" sz="7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086600" y="790575"/>
            <a:ext cx="1524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/>
              <a:t>118°50’30”W</a:t>
            </a:r>
            <a:endParaRPr lang="en-US" sz="7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88123" y="114303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34°27’0”N</a:t>
            </a:r>
            <a:endParaRPr lang="en-US" sz="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80503" y="211077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34°26’0”N</a:t>
            </a:r>
            <a:endParaRPr lang="en-US" sz="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80503" y="311661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34°25’0”N</a:t>
            </a:r>
            <a:endParaRPr lang="en-US" sz="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95743" y="409959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34°24’0”N</a:t>
            </a:r>
            <a:endParaRPr lang="en-US" sz="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95743" y="507495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34°23’0”N</a:t>
            </a:r>
            <a:endParaRPr lang="en-US" sz="800" b="1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524000" y="95189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Isosceles Triangle 31"/>
          <p:cNvSpPr/>
          <p:nvPr/>
        </p:nvSpPr>
        <p:spPr>
          <a:xfrm>
            <a:off x="4663768" y="4789494"/>
            <a:ext cx="90783" cy="89355"/>
          </a:xfrm>
          <a:prstGeom prst="triangle">
            <a:avLst/>
          </a:prstGeom>
          <a:solidFill>
            <a:srgbClr val="00D661"/>
          </a:solidFill>
          <a:ln>
            <a:solidFill>
              <a:srgbClr val="00D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Isosceles Triangle 32"/>
          <p:cNvSpPr/>
          <p:nvPr/>
        </p:nvSpPr>
        <p:spPr>
          <a:xfrm>
            <a:off x="6490873" y="4467665"/>
            <a:ext cx="90783" cy="89355"/>
          </a:xfrm>
          <a:prstGeom prst="triangle">
            <a:avLst/>
          </a:prstGeom>
          <a:solidFill>
            <a:srgbClr val="00D661"/>
          </a:solidFill>
          <a:ln>
            <a:solidFill>
              <a:srgbClr val="00D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2529030" y="5625679"/>
            <a:ext cx="464486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San Cayentano thrust fault, Fillmore, California</a:t>
            </a:r>
            <a:endParaRPr lang="en-US" b="1" dirty="0"/>
          </a:p>
        </p:txBody>
      </p:sp>
      <p:sp>
        <p:nvSpPr>
          <p:cNvPr id="35" name="Rectangle 34"/>
          <p:cNvSpPr/>
          <p:nvPr/>
        </p:nvSpPr>
        <p:spPr>
          <a:xfrm>
            <a:off x="1329621" y="3920704"/>
            <a:ext cx="2308929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Freeform 35"/>
          <p:cNvSpPr/>
          <p:nvPr/>
        </p:nvSpPr>
        <p:spPr>
          <a:xfrm>
            <a:off x="2660648" y="4114673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1579993" y="4053954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sp>
        <p:nvSpPr>
          <p:cNvPr id="38" name="Freeform 37"/>
          <p:cNvSpPr/>
          <p:nvPr/>
        </p:nvSpPr>
        <p:spPr>
          <a:xfrm>
            <a:off x="2713098" y="4398690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1656193" y="4357941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40" name="Freeform 39"/>
          <p:cNvSpPr/>
          <p:nvPr/>
        </p:nvSpPr>
        <p:spPr>
          <a:xfrm>
            <a:off x="2709137" y="4653636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0D18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1545902" y="4619551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sp>
        <p:nvSpPr>
          <p:cNvPr id="42" name="Isosceles Triangle 41"/>
          <p:cNvSpPr/>
          <p:nvPr/>
        </p:nvSpPr>
        <p:spPr>
          <a:xfrm>
            <a:off x="2988207" y="4911304"/>
            <a:ext cx="238495" cy="205599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1579993" y="4878294"/>
            <a:ext cx="939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 heads</a:t>
            </a:r>
            <a:endParaRPr lang="en-US" sz="1100" b="1" dirty="0"/>
          </a:p>
        </p:txBody>
      </p:sp>
      <p:sp>
        <p:nvSpPr>
          <p:cNvPr id="44" name="Rectangle 43"/>
          <p:cNvSpPr/>
          <p:nvPr/>
        </p:nvSpPr>
        <p:spPr>
          <a:xfrm>
            <a:off x="5542592" y="4913742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/>
          <p:cNvCxnSpPr/>
          <p:nvPr/>
        </p:nvCxnSpPr>
        <p:spPr>
          <a:xfrm>
            <a:off x="5710969" y="5223693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462596" y="4939879"/>
            <a:ext cx="4716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3 km</a:t>
            </a:r>
            <a:endParaRPr lang="en-US" sz="1100" b="1" dirty="0"/>
          </a:p>
        </p:txBody>
      </p:sp>
      <p:cxnSp>
        <p:nvCxnSpPr>
          <p:cNvPr id="47" name="Straight Connector 46"/>
          <p:cNvCxnSpPr/>
          <p:nvPr/>
        </p:nvCxnSpPr>
        <p:spPr>
          <a:xfrm>
            <a:off x="7445830" y="501715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726392" y="501715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osceles Triangle 48"/>
          <p:cNvSpPr/>
          <p:nvPr/>
        </p:nvSpPr>
        <p:spPr>
          <a:xfrm>
            <a:off x="5113348" y="3993113"/>
            <a:ext cx="90783" cy="89355"/>
          </a:xfrm>
          <a:prstGeom prst="triangle">
            <a:avLst/>
          </a:prstGeom>
          <a:solidFill>
            <a:srgbClr val="00D661"/>
          </a:solidFill>
          <a:ln>
            <a:solidFill>
              <a:srgbClr val="00D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7200900" y="1167979"/>
            <a:ext cx="381000" cy="83127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cxnSp>
        <p:nvCxnSpPr>
          <p:cNvPr id="51" name="Straight Arrow Connector 50"/>
          <p:cNvCxnSpPr/>
          <p:nvPr/>
        </p:nvCxnSpPr>
        <p:spPr>
          <a:xfrm flipV="1">
            <a:off x="7391400" y="1224974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234851" y="1618252"/>
            <a:ext cx="303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N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72397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</TotalTime>
  <Words>232</Words>
  <Application>Microsoft Office PowerPoint</Application>
  <PresentationFormat>On-screen Show (4:3)</PresentationFormat>
  <Paragraphs>133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Montana</dc:creator>
  <cp:lastModifiedBy>Montana</cp:lastModifiedBy>
  <cp:revision>32</cp:revision>
  <dcterms:created xsi:type="dcterms:W3CDTF">2015-03-06T17:07:21Z</dcterms:created>
  <dcterms:modified xsi:type="dcterms:W3CDTF">2015-03-18T17:57:42Z</dcterms:modified>
</cp:coreProperties>
</file>