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1" r:id="rId2"/>
    <p:sldId id="262" r:id="rId3"/>
    <p:sldId id="263" r:id="rId4"/>
    <p:sldId id="264" r:id="rId5"/>
    <p:sldId id="265" r:id="rId6"/>
    <p:sldId id="266" r:id="rId7"/>
    <p:sldId id="267" r:id="rId8"/>
    <p:sldId id="268" r:id="rId9"/>
    <p:sldId id="282" r:id="rId10"/>
    <p:sldId id="283" r:id="rId11"/>
    <p:sldId id="284" r:id="rId12"/>
    <p:sldId id="285" r:id="rId13"/>
    <p:sldId id="286" r:id="rId14"/>
    <p:sldId id="287" r:id="rId15"/>
    <p:sldId id="269" r:id="rId16"/>
    <p:sldId id="270" r:id="rId17"/>
    <p:sldId id="271" r:id="rId18"/>
    <p:sldId id="272" r:id="rId19"/>
    <p:sldId id="273" r:id="rId20"/>
    <p:sldId id="303" r:id="rId21"/>
    <p:sldId id="275" r:id="rId22"/>
    <p:sldId id="276" r:id="rId23"/>
    <p:sldId id="277" r:id="rId24"/>
    <p:sldId id="278" r:id="rId25"/>
    <p:sldId id="279" r:id="rId26"/>
    <p:sldId id="280" r:id="rId27"/>
    <p:sldId id="281"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197"/>
    <p:restoredTop sz="89989" autoAdjust="0"/>
  </p:normalViewPr>
  <p:slideViewPr>
    <p:cSldViewPr snapToGrid="0" snapToObjects="1">
      <p:cViewPr varScale="1">
        <p:scale>
          <a:sx n="144" d="100"/>
          <a:sy n="144" d="100"/>
        </p:scale>
        <p:origin x="1768"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8/10/25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eosociety.org/pubs/copyrt.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cs typeface="Arial" panose="020B0604020202020204" pitchFamily="34" charset="0"/>
              </a:rPr>
              <a:t>Georectification </a:t>
            </a:r>
            <a:r>
              <a:rPr lang="en-US" sz="1200" dirty="0">
                <a:cs typeface="Arial" panose="020B0604020202020204" pitchFamily="34" charset="0"/>
              </a:rPr>
              <a:t>means converting the point cloud from an internal, arbitrary coordinate system into a geographical coordinate system. This step is essential; we want to be able to link the model to where it actually is</a:t>
            </a:r>
            <a:r>
              <a:rPr lang="en-US" sz="1200" baseline="0" dirty="0">
                <a:cs typeface="Arial" panose="020B0604020202020204" pitchFamily="34" charset="0"/>
              </a:rPr>
              <a:t> in space. This results in the ability to measure features in the model, because it will be correctly scaled. [spacebar]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10</a:t>
            </a:fld>
            <a:endParaRPr lang="en-US"/>
          </a:p>
        </p:txBody>
      </p:sp>
    </p:spTree>
    <p:extLst>
      <p:ext uri="{BB962C8B-B14F-4D97-AF65-F5344CB8AC3E}">
        <p14:creationId xmlns:p14="http://schemas.microsoft.com/office/powerpoint/2010/main" val="259319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process of georectification can be achieved in two ways: directly or indirectly. Generally, the indirect process is what scientists use. This way, the model is not only correctly scaled but also correctly located geographically. The number of ground control points varies project to project; however, a minimum of three is needed. It is recommended to use more than 10 per project. Find points that are clearly recognizable or use targets (usually the recommended option).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11</a:t>
            </a:fld>
            <a:endParaRPr lang="en-US"/>
          </a:p>
        </p:txBody>
      </p:sp>
    </p:spTree>
    <p:extLst>
      <p:ext uri="{BB962C8B-B14F-4D97-AF65-F5344CB8AC3E}">
        <p14:creationId xmlns:p14="http://schemas.microsoft.com/office/powerpoint/2010/main" val="311758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last</a:t>
            </a:r>
            <a:r>
              <a:rPr lang="en-US" baseline="0" dirty="0"/>
              <a:t> </a:t>
            </a:r>
            <a:r>
              <a:rPr lang="en-US" dirty="0"/>
              <a:t>step</a:t>
            </a:r>
            <a:r>
              <a:rPr lang="en-US" baseline="0" dirty="0"/>
              <a:t> in the production of an </a:t>
            </a:r>
            <a:r>
              <a:rPr lang="en-US" baseline="0" dirty="0" err="1"/>
              <a:t>SfM</a:t>
            </a:r>
            <a:r>
              <a:rPr lang="en-US" baseline="0" dirty="0"/>
              <a:t> model is to create the final products. Generally, people use the topography (digital surface model) or the imagery (</a:t>
            </a:r>
            <a:r>
              <a:rPr lang="en-US" baseline="0" dirty="0" err="1"/>
              <a:t>orthomosaic</a:t>
            </a:r>
            <a:r>
              <a:rPr lang="en-US" baseline="0" dirty="0"/>
              <a:t>). The next slides show some examples.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12</a:t>
            </a:fld>
            <a:endParaRPr lang="en-US"/>
          </a:p>
        </p:txBody>
      </p:sp>
    </p:spTree>
    <p:extLst>
      <p:ext uri="{BB962C8B-B14F-4D97-AF65-F5344CB8AC3E}">
        <p14:creationId xmlns:p14="http://schemas.microsoft.com/office/powerpoint/2010/main" val="2879403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photo density map shows the amount of overlap between the photos in a dataset. Each dot is a camera location. You can see the photos are the most dense around areas with lots of camera locations like the center, but that in this model every spot was seen by at least two photographs.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13</a:t>
            </a:fld>
            <a:endParaRPr lang="en-US"/>
          </a:p>
        </p:txBody>
      </p:sp>
    </p:spTree>
    <p:extLst>
      <p:ext uri="{BB962C8B-B14F-4D97-AF65-F5344CB8AC3E}">
        <p14:creationId xmlns:p14="http://schemas.microsoft.com/office/powerpoint/2010/main" val="65680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orthomosaic</a:t>
            </a:r>
            <a:r>
              <a:rPr lang="en-US" baseline="0" dirty="0"/>
              <a:t> is a high-resolution photograph of the area created by associating color with each point in the model. This can be used to view the features on the surface.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14</a:t>
            </a:fld>
            <a:endParaRPr lang="en-US"/>
          </a:p>
        </p:txBody>
      </p:sp>
    </p:spTree>
    <p:extLst>
      <p:ext uri="{BB962C8B-B14F-4D97-AF65-F5344CB8AC3E}">
        <p14:creationId xmlns:p14="http://schemas.microsoft.com/office/powerpoint/2010/main" val="148345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DEM – Digital</a:t>
            </a:r>
            <a:r>
              <a:rPr lang="en-US" baseline="0" dirty="0"/>
              <a:t> elevation model. This one has </a:t>
            </a:r>
            <a:r>
              <a:rPr lang="en-US" baseline="0" dirty="0" err="1"/>
              <a:t>hillshade</a:t>
            </a:r>
            <a:r>
              <a:rPr lang="en-US" baseline="0" dirty="0"/>
              <a:t>, so it seems like the sun is shining and it is partially in shadow to show off the features. You can see that different features stand out in the DEM in comparison to the </a:t>
            </a:r>
            <a:r>
              <a:rPr lang="en-US" baseline="0" dirty="0" err="1"/>
              <a:t>orthomosaic</a:t>
            </a:r>
            <a:r>
              <a:rPr lang="en-US" baseline="0" dirty="0"/>
              <a:t>, so they can be used for different research applications. You can use this to measure features.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15</a:t>
            </a:fld>
            <a:endParaRPr lang="en-US"/>
          </a:p>
        </p:txBody>
      </p:sp>
    </p:spTree>
    <p:extLst>
      <p:ext uri="{BB962C8B-B14F-4D97-AF65-F5344CB8AC3E}">
        <p14:creationId xmlns:p14="http://schemas.microsoft.com/office/powerpoint/2010/main" val="411090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Many</a:t>
            </a:r>
            <a:r>
              <a:rPr lang="en-US" baseline="0" dirty="0"/>
              <a:t> platforms exist to assist in capturing </a:t>
            </a:r>
            <a:r>
              <a:rPr lang="en-US" baseline="0" dirty="0" err="1"/>
              <a:t>SfM</a:t>
            </a:r>
            <a:r>
              <a:rPr lang="en-US" baseline="0" dirty="0"/>
              <a:t> data.  The figure above shows a range of platforms, from UAS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16</a:t>
            </a:fld>
            <a:endParaRPr lang="en-US"/>
          </a:p>
        </p:txBody>
      </p:sp>
    </p:spTree>
    <p:extLst>
      <p:ext uri="{BB962C8B-B14F-4D97-AF65-F5344CB8AC3E}">
        <p14:creationId xmlns:p14="http://schemas.microsoft.com/office/powerpoint/2010/main" val="3166317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One</a:t>
            </a:r>
            <a:r>
              <a:rPr lang="en-US" baseline="0" dirty="0"/>
              <a:t> form of ground-based </a:t>
            </a:r>
            <a:r>
              <a:rPr lang="en-US" baseline="0" dirty="0" err="1"/>
              <a:t>SfM</a:t>
            </a:r>
            <a:r>
              <a:rPr lang="en-US" baseline="0" dirty="0"/>
              <a:t> is pole photography. In the photo shown, the pole is used to take photographs of the horizontal outcrop. For scale, the man holding the pole is 1.85 m tall. Poles are useful because they are inexpensive, good for photographing outcrops, easy to use, and lightweight. They can be quite high—although poles higher than around 20 feet generally need a tripod for stability. However, poles are inefficient in comparison to using an aerial system and require a mount for the camera, as most poles are intended for other applications.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17</a:t>
            </a:fld>
            <a:endParaRPr lang="en-US"/>
          </a:p>
        </p:txBody>
      </p:sp>
    </p:spTree>
    <p:extLst>
      <p:ext uri="{BB962C8B-B14F-4D97-AF65-F5344CB8AC3E}">
        <p14:creationId xmlns:p14="http://schemas.microsoft.com/office/powerpoint/2010/main" val="62664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Kites</a:t>
            </a:r>
            <a:r>
              <a:rPr lang="en-US" baseline="0" dirty="0"/>
              <a:t> are used frequently as a platform. This example is from Amara West, an archaeological site. Kites are inexpensive, but reliant on wind. Kites also require a </a:t>
            </a:r>
            <a:r>
              <a:rPr lang="en-US" baseline="0" dirty="0" err="1"/>
              <a:t>picavet</a:t>
            </a:r>
            <a:r>
              <a:rPr lang="en-US" baseline="0" dirty="0"/>
              <a:t> (shown in the left photo). Kites allow photographs from a useful height for photographing topography, require no helium (unlike balloons), and have no legal complications (unlike UASs) because they use a tether.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18</a:t>
            </a:fld>
            <a:endParaRPr lang="en-US"/>
          </a:p>
        </p:txBody>
      </p:sp>
    </p:spTree>
    <p:extLst>
      <p:ext uri="{BB962C8B-B14F-4D97-AF65-F5344CB8AC3E}">
        <p14:creationId xmlns:p14="http://schemas.microsoft.com/office/powerpoint/2010/main" val="3746190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just an example of one type of balloon. This one is called a </a:t>
            </a:r>
            <a:r>
              <a:rPr lang="en-US" baseline="0" dirty="0" err="1"/>
              <a:t>heli</a:t>
            </a:r>
            <a:r>
              <a:rPr lang="en-US" baseline="0" dirty="0"/>
              <a:t> kite because it has a kite-like tail but is filled with helium. The </a:t>
            </a:r>
            <a:r>
              <a:rPr lang="en-US" baseline="0" dirty="0" err="1"/>
              <a:t>heli</a:t>
            </a:r>
            <a:r>
              <a:rPr lang="en-US" baseline="0" dirty="0"/>
              <a:t> kite carries small cameras only (other balloons may carry larger cameras). Balloons and kites having similar advantages/disadvantages, as well as similar applications. The main difference is balloons have no weather requirements, but do need helium (~$180 per canister). Figure Kate </a:t>
            </a:r>
            <a:r>
              <a:rPr lang="en-US" baseline="0" dirty="0" err="1"/>
              <a:t>Shervais</a:t>
            </a:r>
            <a:r>
              <a:rPr lang="en-US" baseline="0" dirty="0"/>
              <a:t>, photographs taken by UNAVCO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19</a:t>
            </a:fld>
            <a:endParaRPr lang="en-US"/>
          </a:p>
        </p:txBody>
      </p:sp>
    </p:spTree>
    <p:extLst>
      <p:ext uri="{BB962C8B-B14F-4D97-AF65-F5344CB8AC3E}">
        <p14:creationId xmlns:p14="http://schemas.microsoft.com/office/powerpoint/2010/main" val="118033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Structure-from-Motion</a:t>
            </a:r>
            <a:r>
              <a:rPr lang="en-US" baseline="0" dirty="0"/>
              <a:t> photogrammetry is an emerging technique used to create three-dimensional point clouds with associated color—basically a three-dimensional model of the area of interest. The key things to notice here are that the camera needs to continually be moving (no two photos taken from the same location) and the photographs need to include the same features, so that features are in multiple photographs. You can see here that many of the gray dots on the 3D model are captured by multiple images, not just one. Scientists use this for many applications, which you will learn about today. The next slide will show what Structure-from-Motion actually produces. </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2</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UAVs</a:t>
            </a:r>
            <a:r>
              <a:rPr lang="en-US" baseline="0" dirty="0"/>
              <a:t> are the final category of SfM platform. This had become much more common since about 2017 when FAA rules changed to give clearer guidance on UAV </a:t>
            </a:r>
            <a:r>
              <a:rPr lang="en-US" baseline="0" dirty="0" err="1"/>
              <a:t>useThe</a:t>
            </a:r>
            <a:r>
              <a:rPr lang="en-US" baseline="0" dirty="0"/>
              <a:t> cost is highly variable depending on type—one can spend thousands of dollars. The UAV shown in this photograph was around 1000 dollars. The height, camera position, and </a:t>
            </a:r>
            <a:r>
              <a:rPr lang="en-US" baseline="0" dirty="0" err="1"/>
              <a:t>flightlines</a:t>
            </a:r>
            <a:r>
              <a:rPr lang="en-US" baseline="0" dirty="0"/>
              <a:t> are easily controlled using an UAV. However, they require a skilled operator, batteries may limit the survey time (to ten minutes or less), and may require a lighter camera than a balloon. The legal landscape is also quite complex and frequently changing, so consult legal counsel before using.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20</a:t>
            </a:fld>
            <a:endParaRPr lang="en-US"/>
          </a:p>
        </p:txBody>
      </p:sp>
    </p:spTree>
    <p:extLst>
      <p:ext uri="{BB962C8B-B14F-4D97-AF65-F5344CB8AC3E}">
        <p14:creationId xmlns:p14="http://schemas.microsoft.com/office/powerpoint/2010/main" val="2639581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video shows the view of a UAS during flight in the </a:t>
            </a:r>
            <a:r>
              <a:rPr lang="en-US" baseline="0" dirty="0" err="1"/>
              <a:t>Pofadder</a:t>
            </a:r>
            <a:r>
              <a:rPr lang="en-US" baseline="0" dirty="0"/>
              <a:t> shear zone between South Africa and Namibia. At the end of the video, you can see the operator on the left side of the frame wearing a baseball cap. This flight was one of many used to create a model of the outcrop.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21</a:t>
            </a:fld>
            <a:endParaRPr lang="en-US"/>
          </a:p>
        </p:txBody>
      </p:sp>
    </p:spTree>
    <p:extLst>
      <p:ext uri="{BB962C8B-B14F-4D97-AF65-F5344CB8AC3E}">
        <p14:creationId xmlns:p14="http://schemas.microsoft.com/office/powerpoint/2010/main" val="410257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blue rectangles show the camera locations for the photos used for the model. The photos line up and show the flight paths taken [spacebar]. </a:t>
            </a:r>
            <a:r>
              <a:rPr lang="en-US" dirty="0"/>
              <a:t>As</a:t>
            </a:r>
            <a:r>
              <a:rPr lang="en-US" baseline="0" dirty="0"/>
              <a:t> you can see, many flight paths were combined to create the model of the shear zone, not just the one shown in the video.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22</a:t>
            </a:fld>
            <a:endParaRPr lang="en-US"/>
          </a:p>
        </p:txBody>
      </p:sp>
    </p:spTree>
    <p:extLst>
      <p:ext uri="{BB962C8B-B14F-4D97-AF65-F5344CB8AC3E}">
        <p14:creationId xmlns:p14="http://schemas.microsoft.com/office/powerpoint/2010/main" val="69173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first example of a ground-based</a:t>
            </a:r>
            <a:r>
              <a:rPr lang="en-US" baseline="0" dirty="0"/>
              <a:t> </a:t>
            </a:r>
            <a:r>
              <a:rPr lang="en-US" baseline="0" dirty="0" err="1"/>
              <a:t>SfM</a:t>
            </a:r>
            <a:r>
              <a:rPr lang="en-US" baseline="0" dirty="0"/>
              <a:t> model is this basalt sample. Photographs were taken at each of the blue rectangles (indicating the calculated camera location).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23</a:t>
            </a:fld>
            <a:endParaRPr lang="en-US"/>
          </a:p>
        </p:txBody>
      </p:sp>
    </p:spTree>
    <p:extLst>
      <p:ext uri="{BB962C8B-B14F-4D97-AF65-F5344CB8AC3E}">
        <p14:creationId xmlns:p14="http://schemas.microsoft.com/office/powerpoint/2010/main" val="886900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the camera locations are removed,</a:t>
            </a:r>
            <a:r>
              <a:rPr lang="en-US" baseline="0" dirty="0"/>
              <a:t>  you can see the sample a bit better. The black patterns on the cloth underneath the sample are used to scale the image. This model is used for students; they can look at hand samples in a digital form in addition to the hand sample in the classroom.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24</a:t>
            </a:fld>
            <a:endParaRPr lang="en-US"/>
          </a:p>
        </p:txBody>
      </p:sp>
    </p:spTree>
    <p:extLst>
      <p:ext uri="{BB962C8B-B14F-4D97-AF65-F5344CB8AC3E}">
        <p14:creationId xmlns:p14="http://schemas.microsoft.com/office/powerpoint/2010/main" val="287705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model</a:t>
            </a:r>
            <a:r>
              <a:rPr lang="en-US" baseline="0" dirty="0"/>
              <a:t> was created to show an outcrop at Beavertail State Park in Rhode Island. The model has been used by students to map the different small-scale folds present in the outcrop. You can see in this side view that the edges of the model have been blurred; the blurring effect is due to low photo density at the edges of the model.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25</a:t>
            </a:fld>
            <a:endParaRPr lang="en-US"/>
          </a:p>
        </p:txBody>
      </p:sp>
    </p:spTree>
    <p:extLst>
      <p:ext uri="{BB962C8B-B14F-4D97-AF65-F5344CB8AC3E}">
        <p14:creationId xmlns:p14="http://schemas.microsoft.com/office/powerpoint/2010/main" val="4128798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the top view</a:t>
            </a:r>
            <a:r>
              <a:rPr lang="en-US" baseline="0" dirty="0"/>
              <a:t> of the Beavertail State Park outcrop model.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26</a:t>
            </a:fld>
            <a:endParaRPr lang="en-US"/>
          </a:p>
        </p:txBody>
      </p:sp>
    </p:spTree>
    <p:extLst>
      <p:ext uri="{BB962C8B-B14F-4D97-AF65-F5344CB8AC3E}">
        <p14:creationId xmlns:p14="http://schemas.microsoft.com/office/powerpoint/2010/main" val="846021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view,</a:t>
            </a:r>
            <a:r>
              <a:rPr lang="en-US" baseline="0" dirty="0"/>
              <a:t> you can see the 3D topography of the area shown in the flight video.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27</a:t>
            </a:fld>
            <a:endParaRPr lang="en-US"/>
          </a:p>
        </p:txBody>
      </p:sp>
    </p:spTree>
    <p:extLst>
      <p:ext uri="{BB962C8B-B14F-4D97-AF65-F5344CB8AC3E}">
        <p14:creationId xmlns:p14="http://schemas.microsoft.com/office/powerpoint/2010/main" val="6481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orthomosaic</a:t>
            </a:r>
            <a:r>
              <a:rPr lang="en-US" dirty="0"/>
              <a:t> looks like this. This </a:t>
            </a:r>
            <a:r>
              <a:rPr lang="en-US" dirty="0" err="1"/>
              <a:t>orthomosaic</a:t>
            </a:r>
            <a:r>
              <a:rPr lang="en-US" baseline="0" dirty="0"/>
              <a:t> was used as the base for a geologic map.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28</a:t>
            </a:fld>
            <a:endParaRPr lang="en-US"/>
          </a:p>
        </p:txBody>
      </p:sp>
    </p:spTree>
    <p:extLst>
      <p:ext uri="{BB962C8B-B14F-4D97-AF65-F5344CB8AC3E}">
        <p14:creationId xmlns:p14="http://schemas.microsoft.com/office/powerpoint/2010/main" val="159190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map characterizes the shear zone based on rock type and orientation. Like a typical geologic map, the different colors correspond to different rock types. The white lines correspond to faults or fold axes.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29</a:t>
            </a:fld>
            <a:endParaRPr lang="en-US"/>
          </a:p>
        </p:txBody>
      </p:sp>
    </p:spTree>
    <p:extLst>
      <p:ext uri="{BB962C8B-B14F-4D97-AF65-F5344CB8AC3E}">
        <p14:creationId xmlns:p14="http://schemas.microsoft.com/office/powerpoint/2010/main" val="149746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model above is a three-dimensional point cloud with associated</a:t>
            </a:r>
            <a:r>
              <a:rPr lang="en-US" baseline="0" dirty="0"/>
              <a:t> color. This model is of a fault scarp; the red arrows point toward the location of the scarp. You will see a different view of this figure later in the presentation. Most researchers who use </a:t>
            </a:r>
            <a:r>
              <a:rPr lang="en-US" baseline="0" dirty="0" err="1"/>
              <a:t>SfM</a:t>
            </a:r>
            <a:r>
              <a:rPr lang="en-US" baseline="0" dirty="0"/>
              <a:t> use it to make point clouds like these: 3D models of a field area they can revisit and actually measure in the lab instead of the field. Can you think of anything to model using </a:t>
            </a:r>
            <a:r>
              <a:rPr lang="en-US" baseline="0" dirty="0" err="1"/>
              <a:t>SfM</a:t>
            </a:r>
            <a:r>
              <a:rPr lang="en-US" baseline="0" dirty="0"/>
              <a:t>? [Make a list on the board.] Why would </a:t>
            </a:r>
            <a:r>
              <a:rPr lang="en-US" baseline="0" dirty="0" err="1"/>
              <a:t>SfM</a:t>
            </a:r>
            <a:r>
              <a:rPr lang="en-US" baseline="0" dirty="0"/>
              <a:t> be a good method to use for these applications? [add to list on the board.]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a:t>
            </a:fld>
            <a:endParaRPr lang="en-US"/>
          </a:p>
        </p:txBody>
      </p:sp>
    </p:spTree>
    <p:extLst>
      <p:ext uri="{BB962C8B-B14F-4D97-AF65-F5344CB8AC3E}">
        <p14:creationId xmlns:p14="http://schemas.microsoft.com/office/powerpoint/2010/main" val="2756172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a:t>
            </a:r>
            <a:r>
              <a:rPr lang="en-US" baseline="0" dirty="0"/>
              <a:t>s example of a </a:t>
            </a:r>
            <a:r>
              <a:rPr lang="en-US" baseline="0" dirty="0" err="1"/>
              <a:t>paleoseismic</a:t>
            </a:r>
            <a:r>
              <a:rPr lang="en-US" baseline="0" dirty="0"/>
              <a:t> trench is in Alpine, Utah, and is on the Wasatch Fault. Classically, trenches are dug to show the Quaternary deformation history of a fault. The trench crosses a fault scarp, like the ones shown on earlier slides. The walls of the trench have layers of material displaced by the fault that can be dated to find the age of the slip event. In addition, the layers are mapped. These maps used to take tens of hours to generate, but using </a:t>
            </a:r>
            <a:r>
              <a:rPr lang="en-US" baseline="0" dirty="0" err="1"/>
              <a:t>SfM</a:t>
            </a:r>
            <a:r>
              <a:rPr lang="en-US" baseline="0" dirty="0"/>
              <a:t>, they are relatively efficient to create. However, this model shows one issue – the areas that lack enough photographs result in black areas with no data as circled here. [spacebar] </a:t>
            </a:r>
          </a:p>
          <a:p>
            <a:endParaRPr lang="en-US" baseline="0" dirty="0"/>
          </a:p>
          <a:p>
            <a:r>
              <a:rPr lang="en-US" baseline="0" dirty="0"/>
              <a:t>[spacebar] The photo in the top right shows a </a:t>
            </a:r>
            <a:r>
              <a:rPr lang="en-US" baseline="0" dirty="0" err="1"/>
              <a:t>heli</a:t>
            </a:r>
            <a:r>
              <a:rPr lang="en-US" baseline="0" dirty="0"/>
              <a:t> kite; this is not used for trench data collection but is a cool platform!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30</a:t>
            </a:fld>
            <a:endParaRPr lang="en-US"/>
          </a:p>
        </p:txBody>
      </p:sp>
    </p:spTree>
    <p:extLst>
      <p:ext uri="{BB962C8B-B14F-4D97-AF65-F5344CB8AC3E}">
        <p14:creationId xmlns:p14="http://schemas.microsoft.com/office/powerpoint/2010/main" val="3219600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Oquirrh</a:t>
            </a:r>
            <a:r>
              <a:rPr lang="en-US" baseline="0" dirty="0"/>
              <a:t> fault scarp is located in western Utah. This fault is a normal fault, like many of the faults in Utah (Basin and Range extension). This survey was conducted using a UAS: a drone. You can clearly see the fault scarp [spacebar] as the break in slope on the hill.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31</a:t>
            </a:fld>
            <a:endParaRPr lang="en-US"/>
          </a:p>
        </p:txBody>
      </p:sp>
    </p:spTree>
    <p:extLst>
      <p:ext uri="{BB962C8B-B14F-4D97-AF65-F5344CB8AC3E}">
        <p14:creationId xmlns:p14="http://schemas.microsoft.com/office/powerpoint/2010/main" val="2704408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Aerial photographs have been used in the geosciences as</a:t>
            </a:r>
            <a:r>
              <a:rPr lang="en-US" baseline="0" dirty="0"/>
              <a:t> a base for mapping and to see structures from another viewpoint. These aerial photos can also be used for </a:t>
            </a:r>
            <a:r>
              <a:rPr lang="en-US" baseline="0" dirty="0" err="1"/>
              <a:t>SfM</a:t>
            </a:r>
            <a:r>
              <a:rPr lang="en-US" baseline="0" dirty="0"/>
              <a:t>. This model was made from only five photographs, but the topography is very clear. These models can then be used as a base map for planning geologic research.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32</a:t>
            </a:fld>
            <a:endParaRPr lang="en-US"/>
          </a:p>
        </p:txBody>
      </p:sp>
    </p:spTree>
    <p:extLst>
      <p:ext uri="{BB962C8B-B14F-4D97-AF65-F5344CB8AC3E}">
        <p14:creationId xmlns:p14="http://schemas.microsoft.com/office/powerpoint/2010/main" val="1309203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also shows images of a fault scarp. The Landers fault scarp, located in Southern California, resulted from a M7.3 earthquake in 1993. The image above shows examples of the </a:t>
            </a:r>
            <a:r>
              <a:rPr lang="en-US" baseline="0" dirty="0" err="1"/>
              <a:t>SfM</a:t>
            </a:r>
            <a:r>
              <a:rPr lang="en-US" baseline="0" dirty="0"/>
              <a:t> DEM (</a:t>
            </a:r>
            <a:r>
              <a:rPr lang="en-US" i="1" baseline="0" dirty="0"/>
              <a:t>top</a:t>
            </a:r>
            <a:r>
              <a:rPr lang="en-US" baseline="0" dirty="0"/>
              <a:t>) and a DEM generated using TLS (terrestrial laser scanning). TLS requires expensive equipment (hundreds of thousands of dollars) and a higher level of expertise to conduct a survey. As you can see, the point clouds are quite comparable. The TLS point cloud has a lower point density away from the fault scarp.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33</a:t>
            </a:fld>
            <a:endParaRPr lang="en-US"/>
          </a:p>
        </p:txBody>
      </p:sp>
    </p:spTree>
    <p:extLst>
      <p:ext uri="{BB962C8B-B14F-4D97-AF65-F5344CB8AC3E}">
        <p14:creationId xmlns:p14="http://schemas.microsoft.com/office/powerpoint/2010/main" val="23703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view is of the Granby landslide. The landslide [spacebar] circled here in red. This landslide is a slow-velocity landslide frequently monitored by researchers as it is still currently moving, from 2007 to the present. It is important to study this, as workers would like to slow the landslide until it is no longer a hazard. A different view of the landslide is here. [spacebar]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34</a:t>
            </a:fld>
            <a:endParaRPr lang="en-US"/>
          </a:p>
        </p:txBody>
      </p:sp>
    </p:spTree>
    <p:extLst>
      <p:ext uri="{BB962C8B-B14F-4D97-AF65-F5344CB8AC3E}">
        <p14:creationId xmlns:p14="http://schemas.microsoft.com/office/powerpoint/2010/main" val="2787431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edge of the landslide can be seen here. [spacebar]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35</a:t>
            </a:fld>
            <a:endParaRPr lang="en-US"/>
          </a:p>
        </p:txBody>
      </p:sp>
    </p:spTree>
    <p:extLst>
      <p:ext uri="{BB962C8B-B14F-4D97-AF65-F5344CB8AC3E}">
        <p14:creationId xmlns:p14="http://schemas.microsoft.com/office/powerpoint/2010/main" val="303667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landslide is</a:t>
            </a:r>
            <a:r>
              <a:rPr lang="en-US" baseline="0" dirty="0"/>
              <a:t> in Utah, on the Wasatch front. Landslide activity in this area (around Salt Lake City) is  linked to activity on the Wasatch Fault.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36</a:t>
            </a:fld>
            <a:endParaRPr lang="en-US"/>
          </a:p>
        </p:txBody>
      </p:sp>
    </p:spTree>
    <p:extLst>
      <p:ext uri="{BB962C8B-B14F-4D97-AF65-F5344CB8AC3E}">
        <p14:creationId xmlns:p14="http://schemas.microsoft.com/office/powerpoint/2010/main" val="2275751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Another</a:t>
            </a:r>
            <a:r>
              <a:rPr lang="en-US" baseline="0" dirty="0"/>
              <a:t> application of </a:t>
            </a:r>
            <a:r>
              <a:rPr lang="en-US" baseline="0" dirty="0" err="1"/>
              <a:t>SfM</a:t>
            </a:r>
            <a:r>
              <a:rPr lang="en-US" baseline="0" dirty="0"/>
              <a:t> is looking at geomorphologic change. In 2013, a major flood occurred in Boulder, Colorado. Prior to the flood, an ALS survey was conducted of the Four Mile Creek area in North Boulder. After the flood, </a:t>
            </a:r>
            <a:r>
              <a:rPr lang="en-US" baseline="0" dirty="0" err="1"/>
              <a:t>SfM</a:t>
            </a:r>
            <a:r>
              <a:rPr lang="en-US" baseline="0" dirty="0"/>
              <a:t> and TLS surveys were conducted. “Change detection” is when you take a dataset from two different times and subtract them—think of it as simple math. At the point on both surfaces with the same GPS location, what’s the difference in elevation? This uses the </a:t>
            </a:r>
            <a:r>
              <a:rPr lang="en-US" baseline="0" dirty="0" err="1"/>
              <a:t>SfM</a:t>
            </a:r>
            <a:r>
              <a:rPr lang="en-US" baseline="0" dirty="0"/>
              <a:t> model and the ALS survey. The color corresponds to how much the elevation has changed in that place. On the next slide we will see a very similar figure produced using TLS and ALS.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37</a:t>
            </a:fld>
            <a:endParaRPr lang="en-US"/>
          </a:p>
        </p:txBody>
      </p:sp>
    </p:spTree>
    <p:extLst>
      <p:ext uri="{BB962C8B-B14F-4D97-AF65-F5344CB8AC3E}">
        <p14:creationId xmlns:p14="http://schemas.microsoft.com/office/powerpoint/2010/main" val="1117723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figure, we have the same view as the previous slide. The color ramp is the opposite of the previous slide (so the blue</a:t>
            </a:r>
            <a:r>
              <a:rPr lang="en-US" baseline="0" dirty="0"/>
              <a:t> on the earlier slide is orange/red here). Both figures show the change in the channel. TLS and </a:t>
            </a:r>
            <a:r>
              <a:rPr lang="en-US" baseline="0" dirty="0" err="1"/>
              <a:t>SfM</a:t>
            </a:r>
            <a:r>
              <a:rPr lang="en-US" baseline="0" dirty="0"/>
              <a:t> can make very similar products.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38</a:t>
            </a:fld>
            <a:endParaRPr lang="en-US"/>
          </a:p>
        </p:txBody>
      </p:sp>
    </p:spTree>
    <p:extLst>
      <p:ext uri="{BB962C8B-B14F-4D97-AF65-F5344CB8AC3E}">
        <p14:creationId xmlns:p14="http://schemas.microsoft.com/office/powerpoint/2010/main" val="1980374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survey was conducted using a UAS. The Salton Sea is located in Southern California near the Mexico border and was created when combination of bad irrigation practices and historic flooding of the Colorado River led to the Salton Sink—one of the lowest elevations in California—filling with water. This part of Southern California is a desert, so the shoreline has fluctuated with time. This survey was done to characterize the geologic evidence for the history of the Salton Sea shoreline. The ground control points used to </a:t>
            </a:r>
            <a:r>
              <a:rPr lang="en-US" baseline="0" dirty="0" err="1"/>
              <a:t>georeference</a:t>
            </a:r>
            <a:r>
              <a:rPr lang="en-US" baseline="0" dirty="0"/>
              <a:t> the survey are shown in the red circles [spacebar]. The oldest shoreline of the Salton Sea is shown by the red dotted line. Two drainages are here [spacebar]. Finally, you can see the tarp used to land the UAS here [spacebar].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39</a:t>
            </a:fld>
            <a:endParaRPr lang="en-US"/>
          </a:p>
        </p:txBody>
      </p:sp>
    </p:spTree>
    <p:extLst>
      <p:ext uri="{BB962C8B-B14F-4D97-AF65-F5344CB8AC3E}">
        <p14:creationId xmlns:p14="http://schemas.microsoft.com/office/powerpoint/2010/main" val="202751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a:t>
            </a:r>
            <a:r>
              <a:rPr lang="en-US" baseline="0" dirty="0"/>
              <a:t>-from-Motion is not the only way to create a georeferenced point cloud like the one on the previous slide. The other option is using something called LiDAR. LiDAR laser scans an area of interest to create a 3D point cloud. Two example platforms for LiDAR are shown. You can fly a plane over an area at an altitude of roughly 1 km to get a point cloud or have a scanner on a tripod as shown in B. LiDAR can be used with many other platforms not seen here. Typically, LiDAR is how scientists are able to collect 3D point clouds for research. We will see some direct comparisons between LiDAR and </a:t>
            </a:r>
            <a:r>
              <a:rPr lang="en-US" baseline="0" dirty="0" err="1"/>
              <a:t>SfM</a:t>
            </a:r>
            <a:r>
              <a:rPr lang="en-US" baseline="0" dirty="0"/>
              <a:t> in later slides. (Kendra Johnson, Geosphere 2014) </a:t>
            </a:r>
          </a:p>
          <a:p>
            <a:endParaRPr lang="en-US" baseline="0" dirty="0"/>
          </a:p>
          <a:p>
            <a:r>
              <a:rPr lang="en-US" baseline="0" dirty="0"/>
              <a:t>Note: GSA Publications allow the reproduction of a single figure or table under without permissions. </a:t>
            </a:r>
            <a:r>
              <a:rPr lang="en-US" sz="1200" u="sng" kern="1200" dirty="0">
                <a:solidFill>
                  <a:schemeClr val="tx1"/>
                </a:solidFill>
                <a:effectLst/>
                <a:latin typeface="+mn-lt"/>
                <a:ea typeface="+mn-ea"/>
                <a:cs typeface="+mn-cs"/>
                <a:hlinkClick r:id="rId3"/>
              </a:rPr>
              <a:t>http://www.geosociety.org/pubs/copyrt.htm</a:t>
            </a:r>
            <a:r>
              <a:rPr lang="en-US" sz="1200" kern="1200" dirty="0">
                <a:solidFill>
                  <a:schemeClr val="tx1"/>
                </a:solidFill>
                <a:effectLst/>
                <a:latin typeface="+mn-lt"/>
                <a:ea typeface="+mn-ea"/>
                <a:cs typeface="+mn-cs"/>
              </a:rPr>
              <a:t> </a:t>
            </a:r>
            <a:endParaRPr lang="en-US" baseline="0"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a:t>
            </a:fld>
            <a:endParaRPr lang="en-US"/>
          </a:p>
        </p:txBody>
      </p:sp>
    </p:spTree>
    <p:extLst>
      <p:ext uri="{BB962C8B-B14F-4D97-AF65-F5344CB8AC3E}">
        <p14:creationId xmlns:p14="http://schemas.microsoft.com/office/powerpoint/2010/main" val="3759003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DEM created from the model shown on the previous slide. In the DEM, some features appear that were difficult to see with the </a:t>
            </a:r>
            <a:r>
              <a:rPr lang="en-US" baseline="0" dirty="0" err="1"/>
              <a:t>orthomosaic</a:t>
            </a:r>
            <a:r>
              <a:rPr lang="en-US" baseline="0" dirty="0"/>
              <a:t>. For example, you can see </a:t>
            </a:r>
            <a:r>
              <a:rPr lang="en-US" baseline="0" dirty="0" err="1"/>
              <a:t>mudcracks</a:t>
            </a:r>
            <a:r>
              <a:rPr lang="en-US" baseline="0" dirty="0"/>
              <a:t> [spacebar], as well as footprints in the sand [spacebar] and strandlines (lines created by stranded fish carcasses that show the previous furthest extent of the water). [spacebar].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40</a:t>
            </a:fld>
            <a:endParaRPr lang="en-US"/>
          </a:p>
        </p:txBody>
      </p:sp>
    </p:spTree>
    <p:extLst>
      <p:ext uri="{BB962C8B-B14F-4D97-AF65-F5344CB8AC3E}">
        <p14:creationId xmlns:p14="http://schemas.microsoft.com/office/powerpoint/2010/main" val="39329927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Another</a:t>
            </a:r>
            <a:r>
              <a:rPr lang="en-US" baseline="0" dirty="0"/>
              <a:t> application of </a:t>
            </a:r>
            <a:r>
              <a:rPr lang="en-US" baseline="0" dirty="0" err="1"/>
              <a:t>SfM</a:t>
            </a:r>
            <a:r>
              <a:rPr lang="en-US" baseline="0" dirty="0"/>
              <a:t> is archaeology. This example is from the British Museum’s Egypt department. They primarily use kite-based photogrammetry. The setup is shown in the left photo and a photograph from the camera attached to the kite on the right.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41</a:t>
            </a:fld>
            <a:endParaRPr lang="en-US"/>
          </a:p>
        </p:txBody>
      </p:sp>
    </p:spTree>
    <p:extLst>
      <p:ext uri="{BB962C8B-B14F-4D97-AF65-F5344CB8AC3E}">
        <p14:creationId xmlns:p14="http://schemas.microsoft.com/office/powerpoint/2010/main" val="3899374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portion of</a:t>
            </a:r>
            <a:r>
              <a:rPr lang="en-US" baseline="0" dirty="0"/>
              <a:t> a model created from the kite photography.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42</a:t>
            </a:fld>
            <a:endParaRPr lang="en-US"/>
          </a:p>
        </p:txBody>
      </p:sp>
    </p:spTree>
    <p:extLst>
      <p:ext uri="{BB962C8B-B14F-4D97-AF65-F5344CB8AC3E}">
        <p14:creationId xmlns:p14="http://schemas.microsoft.com/office/powerpoint/2010/main" val="56640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first step in actually creating the product</a:t>
            </a:r>
            <a:r>
              <a:rPr lang="en-US" baseline="0" dirty="0"/>
              <a:t> we saw on the previous slide is to find the same feature in multiple photographs. You can see [spacebar] the red and purple lines tracing the line of sight from the two camera locations to two different features on the ground. This is done using an algorithm called SIFT: Scale-Invariant Feature Transform. </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5</a:t>
            </a:fld>
            <a:endParaRPr lang="en-US"/>
          </a:p>
        </p:txBody>
      </p:sp>
    </p:spTree>
    <p:extLst>
      <p:ext uri="{BB962C8B-B14F-4D97-AF65-F5344CB8AC3E}">
        <p14:creationId xmlns:p14="http://schemas.microsoft.com/office/powerpoint/2010/main" val="3858839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Each</a:t>
            </a:r>
            <a:r>
              <a:rPr lang="en-US" baseline="0" dirty="0"/>
              <a:t> red box shows the same feature in multiple photographs. The SIFT algorithm recognizes these as the same feature.</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361704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r>
              <a:rPr lang="en-US" baseline="0" dirty="0"/>
              <a:t> the slide.]</a:t>
            </a:r>
            <a:endParaRPr lang="en-US" dirty="0"/>
          </a:p>
          <a:p>
            <a:endParaRPr lang="en-US" dirty="0"/>
          </a:p>
          <a:p>
            <a:r>
              <a:rPr lang="en-US" sz="1200" b="0" i="0" u="none" strike="noStrike" kern="1200" baseline="0" dirty="0">
                <a:solidFill>
                  <a:schemeClr val="tx1"/>
                </a:solidFill>
                <a:latin typeface="+mn-lt"/>
                <a:ea typeface="+mn-ea"/>
                <a:cs typeface="+mn-cs"/>
              </a:rPr>
              <a:t>A primary pioneer for the </a:t>
            </a:r>
            <a:r>
              <a:rPr lang="en-US" sz="1200" b="0" i="0" u="none" strike="noStrike" kern="1200" baseline="0" dirty="0" err="1">
                <a:solidFill>
                  <a:schemeClr val="tx1"/>
                </a:solidFill>
                <a:latin typeface="+mn-lt"/>
                <a:ea typeface="+mn-ea"/>
                <a:cs typeface="+mn-cs"/>
              </a:rPr>
              <a:t>SfM</a:t>
            </a:r>
            <a:r>
              <a:rPr lang="en-US" sz="1200" b="0" i="0" u="none" strike="noStrike" kern="1200" baseline="0" dirty="0">
                <a:solidFill>
                  <a:schemeClr val="tx1"/>
                </a:solidFill>
                <a:latin typeface="+mn-lt"/>
                <a:ea typeface="+mn-ea"/>
                <a:cs typeface="+mn-cs"/>
              </a:rPr>
              <a:t> method is: Lowe, D.G., 1999. Object Recognition from Local Scale-invariant Features. International</a:t>
            </a:r>
          </a:p>
          <a:p>
            <a:r>
              <a:rPr lang="en-US" sz="1200" b="0" i="0" u="none" strike="noStrike" kern="1200" baseline="0" dirty="0">
                <a:solidFill>
                  <a:schemeClr val="tx1"/>
                </a:solidFill>
                <a:latin typeface="+mn-lt"/>
                <a:ea typeface="+mn-ea"/>
                <a:cs typeface="+mn-cs"/>
              </a:rPr>
              <a:t>Conference on Computer Vision, Corfu, Greece, pp. 1150</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1157.</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22507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When we have the matching locations of multiple points on two or more photos, there is usually just one mathematical solution for where the photos were taken. [spacebar]</a:t>
            </a:r>
            <a:r>
              <a:rPr lang="en-US" sz="1200" baseline="0" dirty="0">
                <a:cs typeface="Arial" panose="020B0604020202020204" pitchFamily="34" charset="0"/>
              </a:rPr>
              <a:t> This step, bundle adjustment, results in the locations of the cameras and a sparse point cloud—like the one we saw on the earlier slide, but with significantly fewer points. </a:t>
            </a:r>
            <a:endParaRPr lang="en-US" sz="12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27071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Multi-view stereo</a:t>
            </a:r>
            <a:r>
              <a:rPr lang="en-US" baseline="0" dirty="0"/>
              <a:t> is a process that results in the creation of a dense point cloud, like the example on the earlier slide. The MVS algorithm takes the sparse point cloud and camera locations to populate the model with more points. The resultant point cloud may have millions of points. </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9</a:t>
            </a:fld>
            <a:endParaRPr lang="en-US"/>
          </a:p>
        </p:txBody>
      </p:sp>
    </p:spTree>
    <p:extLst>
      <p:ext uri="{BB962C8B-B14F-4D97-AF65-F5344CB8AC3E}">
        <p14:creationId xmlns:p14="http://schemas.microsoft.com/office/powerpoint/2010/main" val="1345553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latin typeface="+mn-lt"/>
              </a:rPr>
              <a:t>1725347, </a:t>
            </a:r>
            <a:r>
              <a:rPr lang="cs-CZ" sz="1200" dirty="0">
                <a:solidFill>
                  <a:prstClr val="black"/>
                </a:solidFill>
                <a:latin typeface="+mn-lt"/>
              </a:rPr>
              <a:t>1914915, 1724794, </a:t>
            </a:r>
            <a:r>
              <a:rPr lang="en-US" sz="1200" b="0" i="0" dirty="0">
                <a:solidFill>
                  <a:srgbClr val="000000"/>
                </a:solidFill>
                <a:effectLst/>
                <a:latin typeface="+mn-lt"/>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2"/>
          <a:stretch>
            <a:fillRect/>
          </a:stretch>
        </p:blipFill>
        <p:spPr>
          <a:xfrm>
            <a:off x="-4972" y="6374581"/>
            <a:ext cx="9148972"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4"/>
          <a:stretch>
            <a:fillRect/>
          </a:stretch>
        </p:blipFill>
        <p:spPr>
          <a:xfrm>
            <a:off x="6932065" y="6481434"/>
            <a:ext cx="206444" cy="260644"/>
          </a:xfrm>
          <a:prstGeom prst="rect">
            <a:avLst/>
          </a:prstGeom>
        </p:spPr>
      </p:pic>
      <p:pic>
        <p:nvPicPr>
          <p:cNvPr id="14" name="Picture 13"/>
          <p:cNvPicPr>
            <a:picLocks noChangeAspect="1"/>
          </p:cNvPicPr>
          <p:nvPr/>
        </p:nvPicPr>
        <p:blipFill>
          <a:blip r:embed="rId15"/>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Unit 1. Structure From Motion:</a:t>
            </a:r>
            <a:br>
              <a:rPr lang="en-US" dirty="0"/>
            </a:br>
            <a:r>
              <a:rPr lang="en-US" dirty="0"/>
              <a:t>Research Applications</a:t>
            </a:r>
          </a:p>
        </p:txBody>
      </p:sp>
      <p:sp>
        <p:nvSpPr>
          <p:cNvPr id="5" name="Subtitle 4"/>
          <p:cNvSpPr>
            <a:spLocks noGrp="1"/>
          </p:cNvSpPr>
          <p:nvPr>
            <p:ph type="subTitle" idx="1"/>
          </p:nvPr>
        </p:nvSpPr>
        <p:spPr/>
        <p:txBody>
          <a:bodyPr/>
          <a:lstStyle/>
          <a:p>
            <a:r>
              <a:rPr lang="en-US" dirty="0"/>
              <a:t>Katherine </a:t>
            </a:r>
            <a:r>
              <a:rPr lang="en-US" dirty="0" err="1"/>
              <a:t>Shervais</a:t>
            </a:r>
            <a:endParaRPr lang="en-US" dirty="0"/>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A158F585-E47A-E732-5EE8-71BC31BFE958}"/>
              </a:ext>
            </a:extLst>
          </p:cNvPr>
          <p:cNvSpPr/>
          <p:nvPr/>
        </p:nvSpPr>
        <p:spPr>
          <a:xfrm>
            <a:off x="5687863" y="6392595"/>
            <a:ext cx="3222593" cy="351941"/>
          </a:xfrm>
          <a:prstGeom prst="rect">
            <a:avLst/>
          </a:prstGeom>
          <a:solidFill>
            <a:srgbClr val="E8EF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Questions, contact education-AT-earthscope.org</a:t>
            </a:r>
          </a:p>
        </p:txBody>
      </p:sp>
    </p:spTree>
    <p:extLst>
      <p:ext uri="{BB962C8B-B14F-4D97-AF65-F5344CB8AC3E}">
        <p14:creationId xmlns:p14="http://schemas.microsoft.com/office/powerpoint/2010/main" val="166864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F16C-AD52-763A-BCD2-EAE048C564B5}"/>
              </a:ext>
            </a:extLst>
          </p:cNvPr>
          <p:cNvSpPr>
            <a:spLocks noGrp="1"/>
          </p:cNvSpPr>
          <p:nvPr>
            <p:ph type="title"/>
          </p:nvPr>
        </p:nvSpPr>
        <p:spPr/>
        <p:txBody>
          <a:bodyPr/>
          <a:lstStyle/>
          <a:p>
            <a:r>
              <a:rPr lang="en-US" dirty="0"/>
              <a:t>Georectification</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a:extLst>
              <a:ext uri="{FF2B5EF4-FFF2-40B4-BE49-F238E27FC236}">
                <a16:creationId xmlns:a16="http://schemas.microsoft.com/office/drawing/2014/main" id="{DBA439E7-F1A8-3D91-821A-3E291E9D5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981665"/>
            <a:ext cx="9144000" cy="5461099"/>
          </a:xfrm>
          <a:prstGeom prst="rect">
            <a:avLst/>
          </a:prstGeom>
        </p:spPr>
      </p:pic>
      <p:cxnSp>
        <p:nvCxnSpPr>
          <p:cNvPr id="5" name="Straight Connector 4">
            <a:extLst>
              <a:ext uri="{FF2B5EF4-FFF2-40B4-BE49-F238E27FC236}">
                <a16:creationId xmlns:a16="http://schemas.microsoft.com/office/drawing/2014/main" id="{DDA69409-99DF-ABB3-7C0C-1A555BDF0D58}"/>
              </a:ext>
            </a:extLst>
          </p:cNvPr>
          <p:cNvCxnSpPr/>
          <p:nvPr/>
        </p:nvCxnSpPr>
        <p:spPr>
          <a:xfrm flipV="1">
            <a:off x="533400" y="1278327"/>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F83CF9-3847-5639-783E-6B958C132312}"/>
              </a:ext>
            </a:extLst>
          </p:cNvPr>
          <p:cNvCxnSpPr/>
          <p:nvPr/>
        </p:nvCxnSpPr>
        <p:spPr>
          <a:xfrm flipV="1">
            <a:off x="533400" y="2573727"/>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D70567-1509-05B4-0851-B9357874A5FA}"/>
              </a:ext>
            </a:extLst>
          </p:cNvPr>
          <p:cNvSpPr/>
          <p:nvPr/>
        </p:nvSpPr>
        <p:spPr>
          <a:xfrm>
            <a:off x="474292" y="462258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877C25-EF34-44BA-B6DB-DB45FF7361C7}"/>
              </a:ext>
            </a:extLst>
          </p:cNvPr>
          <p:cNvSpPr/>
          <p:nvPr/>
        </p:nvSpPr>
        <p:spPr>
          <a:xfrm>
            <a:off x="3023076" y="5646651"/>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52F799-6A62-B28D-3C6F-FC1F70DFB069}"/>
              </a:ext>
            </a:extLst>
          </p:cNvPr>
          <p:cNvCxnSpPr/>
          <p:nvPr/>
        </p:nvCxnSpPr>
        <p:spPr>
          <a:xfrm flipH="1" flipV="1">
            <a:off x="1090810" y="1331466"/>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1EB889-9955-396B-61BF-E233F75F2C1D}"/>
              </a:ext>
            </a:extLst>
          </p:cNvPr>
          <p:cNvCxnSpPr/>
          <p:nvPr/>
        </p:nvCxnSpPr>
        <p:spPr>
          <a:xfrm flipV="1">
            <a:off x="3056547" y="2074511"/>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9974D-0C82-F7E2-CAD1-F5B1045D3F13}"/>
              </a:ext>
            </a:extLst>
          </p:cNvPr>
          <p:cNvCxnSpPr/>
          <p:nvPr/>
        </p:nvCxnSpPr>
        <p:spPr>
          <a:xfrm rot="20801246">
            <a:off x="328810" y="1348558"/>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51795-DDB9-9B16-EEE1-95A14CBF3287}"/>
              </a:ext>
            </a:extLst>
          </p:cNvPr>
          <p:cNvGrpSpPr/>
          <p:nvPr/>
        </p:nvGrpSpPr>
        <p:grpSpPr>
          <a:xfrm rot="20801246">
            <a:off x="1028313" y="1593785"/>
            <a:ext cx="381000" cy="228600"/>
            <a:chOff x="2133600" y="685800"/>
            <a:chExt cx="381000" cy="228600"/>
          </a:xfrm>
        </p:grpSpPr>
        <p:sp>
          <p:nvSpPr>
            <p:cNvPr id="13" name="Round Same Side Corner Rectangle 12">
              <a:extLst>
                <a:ext uri="{FF2B5EF4-FFF2-40B4-BE49-F238E27FC236}">
                  <a16:creationId xmlns:a16="http://schemas.microsoft.com/office/drawing/2014/main" id="{EC2BEA32-746A-9618-15F7-720702336332}"/>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C09B5-E3E6-4DA3-680E-DDF7705C1D23}"/>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46087CA-82AA-7C97-08C8-A4D2CC5FBA35}"/>
              </a:ext>
            </a:extLst>
          </p:cNvPr>
          <p:cNvGrpSpPr/>
          <p:nvPr/>
        </p:nvGrpSpPr>
        <p:grpSpPr>
          <a:xfrm rot="2441878">
            <a:off x="2621640" y="2328853"/>
            <a:ext cx="1524000" cy="762000"/>
            <a:chOff x="2649908" y="381000"/>
            <a:chExt cx="1524000" cy="762000"/>
          </a:xfrm>
        </p:grpSpPr>
        <p:cxnSp>
          <p:nvCxnSpPr>
            <p:cNvPr id="16" name="Straight Connector 15">
              <a:extLst>
                <a:ext uri="{FF2B5EF4-FFF2-40B4-BE49-F238E27FC236}">
                  <a16:creationId xmlns:a16="http://schemas.microsoft.com/office/drawing/2014/main" id="{B190B75A-172A-57A2-3CB0-F0D1F28A9241}"/>
                </a:ext>
              </a:extLst>
            </p:cNvPr>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07F9B17-A9E2-5938-057E-2E598F8E30A3}"/>
                </a:ext>
              </a:extLst>
            </p:cNvPr>
            <p:cNvGrpSpPr/>
            <p:nvPr/>
          </p:nvGrpSpPr>
          <p:grpSpPr>
            <a:xfrm>
              <a:off x="3200400" y="914400"/>
              <a:ext cx="381000" cy="228600"/>
              <a:chOff x="2133600" y="685800"/>
              <a:chExt cx="381000" cy="228600"/>
            </a:xfrm>
          </p:grpSpPr>
          <p:sp>
            <p:nvSpPr>
              <p:cNvPr id="18" name="Round Same Side Corner Rectangle 17">
                <a:extLst>
                  <a:ext uri="{FF2B5EF4-FFF2-40B4-BE49-F238E27FC236}">
                    <a16:creationId xmlns:a16="http://schemas.microsoft.com/office/drawing/2014/main" id="{C9F531B3-F27C-9A94-958C-0BA20FD1E09E}"/>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6E16EF-C738-027E-A586-F5775BB92194}"/>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C045B480-2284-5DC1-065B-09B46B71BABC}"/>
              </a:ext>
            </a:extLst>
          </p:cNvPr>
          <p:cNvSpPr txBox="1"/>
          <p:nvPr/>
        </p:nvSpPr>
        <p:spPr>
          <a:xfrm>
            <a:off x="1090810" y="945756"/>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a:extLst>
              <a:ext uri="{FF2B5EF4-FFF2-40B4-BE49-F238E27FC236}">
                <a16:creationId xmlns:a16="http://schemas.microsoft.com/office/drawing/2014/main" id="{EADDEDC5-3BE3-9647-78FE-CC764CBA2704}"/>
              </a:ext>
            </a:extLst>
          </p:cNvPr>
          <p:cNvSpPr txBox="1"/>
          <p:nvPr/>
        </p:nvSpPr>
        <p:spPr>
          <a:xfrm>
            <a:off x="3429000" y="1970876"/>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a:extLst>
              <a:ext uri="{FF2B5EF4-FFF2-40B4-BE49-F238E27FC236}">
                <a16:creationId xmlns:a16="http://schemas.microsoft.com/office/drawing/2014/main" id="{18FE937F-5CF2-952E-CD4B-71A02C71BBF8}"/>
              </a:ext>
            </a:extLst>
          </p:cNvPr>
          <p:cNvCxnSpPr/>
          <p:nvPr/>
        </p:nvCxnSpPr>
        <p:spPr>
          <a:xfrm flipH="1">
            <a:off x="2699709" y="1998593"/>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475A8FE-58AE-DFA3-FC06-AE65A7843ACE}"/>
              </a:ext>
            </a:extLst>
          </p:cNvPr>
          <p:cNvSpPr txBox="1"/>
          <p:nvPr/>
        </p:nvSpPr>
        <p:spPr>
          <a:xfrm>
            <a:off x="2609596" y="2005060"/>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a:extLst>
              <a:ext uri="{FF2B5EF4-FFF2-40B4-BE49-F238E27FC236}">
                <a16:creationId xmlns:a16="http://schemas.microsoft.com/office/drawing/2014/main" id="{4966878A-85B4-69F2-0E7C-6D6D443066DC}"/>
              </a:ext>
            </a:extLst>
          </p:cNvPr>
          <p:cNvCxnSpPr/>
          <p:nvPr/>
        </p:nvCxnSpPr>
        <p:spPr>
          <a:xfrm>
            <a:off x="684074" y="1455894"/>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F19A07-95A3-5F87-72B6-FDBB2A7F0B35}"/>
              </a:ext>
            </a:extLst>
          </p:cNvPr>
          <p:cNvSpPr txBox="1"/>
          <p:nvPr/>
        </p:nvSpPr>
        <p:spPr>
          <a:xfrm>
            <a:off x="433808" y="1518595"/>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a:extLst>
              <a:ext uri="{FF2B5EF4-FFF2-40B4-BE49-F238E27FC236}">
                <a16:creationId xmlns:a16="http://schemas.microsoft.com/office/drawing/2014/main" id="{C819C48B-2DA3-6DBC-7B9C-97D6CC70624E}"/>
              </a:ext>
            </a:extLst>
          </p:cNvPr>
          <p:cNvSpPr txBox="1"/>
          <p:nvPr/>
        </p:nvSpPr>
        <p:spPr>
          <a:xfrm>
            <a:off x="1368387" y="1430727"/>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a:extLst>
              <a:ext uri="{FF2B5EF4-FFF2-40B4-BE49-F238E27FC236}">
                <a16:creationId xmlns:a16="http://schemas.microsoft.com/office/drawing/2014/main" id="{1BFE03A7-6B0C-C039-0601-2EE7961B3296}"/>
              </a:ext>
            </a:extLst>
          </p:cNvPr>
          <p:cNvSpPr txBox="1"/>
          <p:nvPr/>
        </p:nvSpPr>
        <p:spPr>
          <a:xfrm>
            <a:off x="2098034" y="2679219"/>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a:extLst>
              <a:ext uri="{FF2B5EF4-FFF2-40B4-BE49-F238E27FC236}">
                <a16:creationId xmlns:a16="http://schemas.microsoft.com/office/drawing/2014/main" id="{520CEEED-317D-A955-8334-6D607602C150}"/>
              </a:ext>
            </a:extLst>
          </p:cNvPr>
          <p:cNvCxnSpPr/>
          <p:nvPr/>
        </p:nvCxnSpPr>
        <p:spPr>
          <a:xfrm>
            <a:off x="1283200" y="1774732"/>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E9E7900-7AB0-7565-5995-A952676B9F1C}"/>
              </a:ext>
            </a:extLst>
          </p:cNvPr>
          <p:cNvCxnSpPr/>
          <p:nvPr/>
        </p:nvCxnSpPr>
        <p:spPr>
          <a:xfrm>
            <a:off x="1284022" y="1761165"/>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6CECBB-4FE7-63F5-E410-5C4DBC781158}"/>
              </a:ext>
            </a:extLst>
          </p:cNvPr>
          <p:cNvCxnSpPr/>
          <p:nvPr/>
        </p:nvCxnSpPr>
        <p:spPr>
          <a:xfrm>
            <a:off x="3161449" y="2998567"/>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45E13A-0B6F-9B65-2C25-9491CB900041}"/>
              </a:ext>
            </a:extLst>
          </p:cNvPr>
          <p:cNvCxnSpPr/>
          <p:nvPr/>
        </p:nvCxnSpPr>
        <p:spPr>
          <a:xfrm flipH="1">
            <a:off x="2933891" y="2985000"/>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5D5C8E-6221-C375-3228-243495DA7C85}"/>
              </a:ext>
            </a:extLst>
          </p:cNvPr>
          <p:cNvSpPr txBox="1"/>
          <p:nvPr/>
        </p:nvSpPr>
        <p:spPr>
          <a:xfrm>
            <a:off x="1183524" y="2074511"/>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a:extLst>
              <a:ext uri="{FF2B5EF4-FFF2-40B4-BE49-F238E27FC236}">
                <a16:creationId xmlns:a16="http://schemas.microsoft.com/office/drawing/2014/main" id="{B7B0F415-1D0B-A483-1BB5-52ECEA7B83B8}"/>
              </a:ext>
            </a:extLst>
          </p:cNvPr>
          <p:cNvSpPr txBox="1"/>
          <p:nvPr/>
        </p:nvSpPr>
        <p:spPr>
          <a:xfrm>
            <a:off x="2921238" y="3186449"/>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a:extLst>
              <a:ext uri="{FF2B5EF4-FFF2-40B4-BE49-F238E27FC236}">
                <a16:creationId xmlns:a16="http://schemas.microsoft.com/office/drawing/2014/main" id="{89A5BC85-1D6F-F038-9D45-D0D0E7A0CFF9}"/>
              </a:ext>
            </a:extLst>
          </p:cNvPr>
          <p:cNvCxnSpPr/>
          <p:nvPr/>
        </p:nvCxnSpPr>
        <p:spPr>
          <a:xfrm>
            <a:off x="520938" y="4665311"/>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813194-8BFE-AC30-89D4-36160D35BA2D}"/>
              </a:ext>
            </a:extLst>
          </p:cNvPr>
          <p:cNvCxnSpPr/>
          <p:nvPr/>
        </p:nvCxnSpPr>
        <p:spPr>
          <a:xfrm>
            <a:off x="3069722" y="5689381"/>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3E0ABB-2C3D-2A05-1734-7069CA00B066}"/>
              </a:ext>
            </a:extLst>
          </p:cNvPr>
          <p:cNvCxnSpPr/>
          <p:nvPr/>
        </p:nvCxnSpPr>
        <p:spPr>
          <a:xfrm>
            <a:off x="3854298" y="4665311"/>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5F9E2A-EFA4-8D37-CF42-5B7B4BF9732D}"/>
              </a:ext>
            </a:extLst>
          </p:cNvPr>
          <p:cNvSpPr txBox="1"/>
          <p:nvPr/>
        </p:nvSpPr>
        <p:spPr>
          <a:xfrm>
            <a:off x="3828924" y="4992680"/>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a:extLst>
              <a:ext uri="{FF2B5EF4-FFF2-40B4-BE49-F238E27FC236}">
                <a16:creationId xmlns:a16="http://schemas.microsoft.com/office/drawing/2014/main" id="{5218E4D3-B8A6-A47B-44B8-1DE385567D5A}"/>
              </a:ext>
            </a:extLst>
          </p:cNvPr>
          <p:cNvSpPr txBox="1"/>
          <p:nvPr/>
        </p:nvSpPr>
        <p:spPr>
          <a:xfrm>
            <a:off x="1600200" y="5393127"/>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a:extLst>
              <a:ext uri="{FF2B5EF4-FFF2-40B4-BE49-F238E27FC236}">
                <a16:creationId xmlns:a16="http://schemas.microsoft.com/office/drawing/2014/main" id="{5B32635F-D2EC-D67B-B7B4-86226D6629F0}"/>
              </a:ext>
            </a:extLst>
          </p:cNvPr>
          <p:cNvCxnSpPr/>
          <p:nvPr/>
        </p:nvCxnSpPr>
        <p:spPr>
          <a:xfrm>
            <a:off x="519510" y="4665311"/>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E5090AD-8A1F-09A1-B59A-AEB7C5D77E65}"/>
              </a:ext>
            </a:extLst>
          </p:cNvPr>
          <p:cNvCxnSpPr/>
          <p:nvPr/>
        </p:nvCxnSpPr>
        <p:spPr>
          <a:xfrm>
            <a:off x="512392" y="5706473"/>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CF375A6-498A-15C3-515A-8CEECC4D152C}"/>
              </a:ext>
            </a:extLst>
          </p:cNvPr>
          <p:cNvSpPr txBox="1"/>
          <p:nvPr/>
        </p:nvSpPr>
        <p:spPr>
          <a:xfrm>
            <a:off x="7900416" y="6071231"/>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
        <p:nvSpPr>
          <p:cNvPr id="41" name="TextBox 40">
            <a:extLst>
              <a:ext uri="{FF2B5EF4-FFF2-40B4-BE49-F238E27FC236}">
                <a16:creationId xmlns:a16="http://schemas.microsoft.com/office/drawing/2014/main" id="{D6C52A4D-8477-130B-C3BA-02E4692C9F9E}"/>
              </a:ext>
            </a:extLst>
          </p:cNvPr>
          <p:cNvSpPr txBox="1"/>
          <p:nvPr/>
        </p:nvSpPr>
        <p:spPr>
          <a:xfrm>
            <a:off x="4008888" y="1018324"/>
            <a:ext cx="5135112" cy="1569660"/>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4</a:t>
            </a:r>
          </a:p>
          <a:p>
            <a:pPr>
              <a:lnSpc>
                <a:spcPct val="120000"/>
              </a:lnSpc>
            </a:pPr>
            <a:r>
              <a:rPr lang="en-US" sz="1600" b="1" dirty="0" err="1">
                <a:cs typeface="Arial" panose="020B0604020202020204" pitchFamily="34" charset="0"/>
              </a:rPr>
              <a:t>Georectification</a:t>
            </a:r>
            <a:r>
              <a:rPr lang="en-US" sz="1600" b="1" dirty="0">
                <a:cs typeface="Arial" panose="020B0604020202020204" pitchFamily="34" charset="0"/>
              </a:rPr>
              <a:t> </a:t>
            </a:r>
            <a:r>
              <a:rPr lang="en-US" sz="1600" dirty="0">
                <a:cs typeface="Arial" panose="020B0604020202020204" pitchFamily="34" charset="0"/>
              </a:rPr>
              <a:t>means converting the point cloud from an internal, arbitrary coordinate system into a geographical coordinate system. This can be achieved in one of two ways:</a:t>
            </a:r>
          </a:p>
        </p:txBody>
      </p:sp>
    </p:spTree>
    <p:extLst>
      <p:ext uri="{BB962C8B-B14F-4D97-AF65-F5344CB8AC3E}">
        <p14:creationId xmlns:p14="http://schemas.microsoft.com/office/powerpoint/2010/main" val="20409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32" grpId="0"/>
      <p:bldP spid="33"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F16C-AD52-763A-BCD2-EAE048C564B5}"/>
              </a:ext>
            </a:extLst>
          </p:cNvPr>
          <p:cNvSpPr>
            <a:spLocks noGrp="1"/>
          </p:cNvSpPr>
          <p:nvPr>
            <p:ph type="title"/>
          </p:nvPr>
        </p:nvSpPr>
        <p:spPr/>
        <p:txBody>
          <a:bodyPr/>
          <a:lstStyle/>
          <a:p>
            <a:r>
              <a:rPr lang="en-US" dirty="0"/>
              <a:t>Georectification</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a:extLst>
              <a:ext uri="{FF2B5EF4-FFF2-40B4-BE49-F238E27FC236}">
                <a16:creationId xmlns:a16="http://schemas.microsoft.com/office/drawing/2014/main" id="{DBA439E7-F1A8-3D91-821A-3E291E9D5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981665"/>
            <a:ext cx="9144000" cy="5461099"/>
          </a:xfrm>
          <a:prstGeom prst="rect">
            <a:avLst/>
          </a:prstGeom>
        </p:spPr>
      </p:pic>
      <p:cxnSp>
        <p:nvCxnSpPr>
          <p:cNvPr id="5" name="Straight Connector 4">
            <a:extLst>
              <a:ext uri="{FF2B5EF4-FFF2-40B4-BE49-F238E27FC236}">
                <a16:creationId xmlns:a16="http://schemas.microsoft.com/office/drawing/2014/main" id="{DDA69409-99DF-ABB3-7C0C-1A555BDF0D58}"/>
              </a:ext>
            </a:extLst>
          </p:cNvPr>
          <p:cNvCxnSpPr/>
          <p:nvPr/>
        </p:nvCxnSpPr>
        <p:spPr>
          <a:xfrm flipV="1">
            <a:off x="533400" y="1278327"/>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F83CF9-3847-5639-783E-6B958C132312}"/>
              </a:ext>
            </a:extLst>
          </p:cNvPr>
          <p:cNvCxnSpPr/>
          <p:nvPr/>
        </p:nvCxnSpPr>
        <p:spPr>
          <a:xfrm flipV="1">
            <a:off x="533400" y="2573727"/>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D70567-1509-05B4-0851-B9357874A5FA}"/>
              </a:ext>
            </a:extLst>
          </p:cNvPr>
          <p:cNvSpPr/>
          <p:nvPr/>
        </p:nvSpPr>
        <p:spPr>
          <a:xfrm>
            <a:off x="474292" y="462258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877C25-EF34-44BA-B6DB-DB45FF7361C7}"/>
              </a:ext>
            </a:extLst>
          </p:cNvPr>
          <p:cNvSpPr/>
          <p:nvPr/>
        </p:nvSpPr>
        <p:spPr>
          <a:xfrm>
            <a:off x="3023076" y="5646651"/>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52F799-6A62-B28D-3C6F-FC1F70DFB069}"/>
              </a:ext>
            </a:extLst>
          </p:cNvPr>
          <p:cNvCxnSpPr/>
          <p:nvPr/>
        </p:nvCxnSpPr>
        <p:spPr>
          <a:xfrm flipH="1" flipV="1">
            <a:off x="1090810" y="1331466"/>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1EB889-9955-396B-61BF-E233F75F2C1D}"/>
              </a:ext>
            </a:extLst>
          </p:cNvPr>
          <p:cNvCxnSpPr/>
          <p:nvPr/>
        </p:nvCxnSpPr>
        <p:spPr>
          <a:xfrm flipV="1">
            <a:off x="3056547" y="2074511"/>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9974D-0C82-F7E2-CAD1-F5B1045D3F13}"/>
              </a:ext>
            </a:extLst>
          </p:cNvPr>
          <p:cNvCxnSpPr/>
          <p:nvPr/>
        </p:nvCxnSpPr>
        <p:spPr>
          <a:xfrm rot="20801246">
            <a:off x="328810" y="1348558"/>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51795-DDB9-9B16-EEE1-95A14CBF3287}"/>
              </a:ext>
            </a:extLst>
          </p:cNvPr>
          <p:cNvGrpSpPr/>
          <p:nvPr/>
        </p:nvGrpSpPr>
        <p:grpSpPr>
          <a:xfrm rot="20801246">
            <a:off x="1028313" y="1593785"/>
            <a:ext cx="381000" cy="228600"/>
            <a:chOff x="2133600" y="685800"/>
            <a:chExt cx="381000" cy="228600"/>
          </a:xfrm>
        </p:grpSpPr>
        <p:sp>
          <p:nvSpPr>
            <p:cNvPr id="13" name="Round Same Side Corner Rectangle 12">
              <a:extLst>
                <a:ext uri="{FF2B5EF4-FFF2-40B4-BE49-F238E27FC236}">
                  <a16:creationId xmlns:a16="http://schemas.microsoft.com/office/drawing/2014/main" id="{EC2BEA32-746A-9618-15F7-720702336332}"/>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C09B5-E3E6-4DA3-680E-DDF7705C1D23}"/>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46087CA-82AA-7C97-08C8-A4D2CC5FBA35}"/>
              </a:ext>
            </a:extLst>
          </p:cNvPr>
          <p:cNvGrpSpPr/>
          <p:nvPr/>
        </p:nvGrpSpPr>
        <p:grpSpPr>
          <a:xfrm rot="2441878">
            <a:off x="2621640" y="2328853"/>
            <a:ext cx="1524000" cy="762000"/>
            <a:chOff x="2649908" y="381000"/>
            <a:chExt cx="1524000" cy="762000"/>
          </a:xfrm>
        </p:grpSpPr>
        <p:cxnSp>
          <p:nvCxnSpPr>
            <p:cNvPr id="16" name="Straight Connector 15">
              <a:extLst>
                <a:ext uri="{FF2B5EF4-FFF2-40B4-BE49-F238E27FC236}">
                  <a16:creationId xmlns:a16="http://schemas.microsoft.com/office/drawing/2014/main" id="{B190B75A-172A-57A2-3CB0-F0D1F28A9241}"/>
                </a:ext>
              </a:extLst>
            </p:cNvPr>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07F9B17-A9E2-5938-057E-2E598F8E30A3}"/>
                </a:ext>
              </a:extLst>
            </p:cNvPr>
            <p:cNvGrpSpPr/>
            <p:nvPr/>
          </p:nvGrpSpPr>
          <p:grpSpPr>
            <a:xfrm>
              <a:off x="3200400" y="914400"/>
              <a:ext cx="381000" cy="228600"/>
              <a:chOff x="2133600" y="685800"/>
              <a:chExt cx="381000" cy="228600"/>
            </a:xfrm>
          </p:grpSpPr>
          <p:sp>
            <p:nvSpPr>
              <p:cNvPr id="18" name="Round Same Side Corner Rectangle 17">
                <a:extLst>
                  <a:ext uri="{FF2B5EF4-FFF2-40B4-BE49-F238E27FC236}">
                    <a16:creationId xmlns:a16="http://schemas.microsoft.com/office/drawing/2014/main" id="{C9F531B3-F27C-9A94-958C-0BA20FD1E09E}"/>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6E16EF-C738-027E-A586-F5775BB92194}"/>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C045B480-2284-5DC1-065B-09B46B71BABC}"/>
              </a:ext>
            </a:extLst>
          </p:cNvPr>
          <p:cNvSpPr txBox="1"/>
          <p:nvPr/>
        </p:nvSpPr>
        <p:spPr>
          <a:xfrm>
            <a:off x="1090810" y="945756"/>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a:extLst>
              <a:ext uri="{FF2B5EF4-FFF2-40B4-BE49-F238E27FC236}">
                <a16:creationId xmlns:a16="http://schemas.microsoft.com/office/drawing/2014/main" id="{EADDEDC5-3BE3-9647-78FE-CC764CBA2704}"/>
              </a:ext>
            </a:extLst>
          </p:cNvPr>
          <p:cNvSpPr txBox="1"/>
          <p:nvPr/>
        </p:nvSpPr>
        <p:spPr>
          <a:xfrm>
            <a:off x="3429000" y="1970876"/>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a:extLst>
              <a:ext uri="{FF2B5EF4-FFF2-40B4-BE49-F238E27FC236}">
                <a16:creationId xmlns:a16="http://schemas.microsoft.com/office/drawing/2014/main" id="{18FE937F-5CF2-952E-CD4B-71A02C71BBF8}"/>
              </a:ext>
            </a:extLst>
          </p:cNvPr>
          <p:cNvCxnSpPr/>
          <p:nvPr/>
        </p:nvCxnSpPr>
        <p:spPr>
          <a:xfrm flipH="1">
            <a:off x="2699709" y="1998593"/>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475A8FE-58AE-DFA3-FC06-AE65A7843ACE}"/>
              </a:ext>
            </a:extLst>
          </p:cNvPr>
          <p:cNvSpPr txBox="1"/>
          <p:nvPr/>
        </p:nvSpPr>
        <p:spPr>
          <a:xfrm>
            <a:off x="2609596" y="2005060"/>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a:extLst>
              <a:ext uri="{FF2B5EF4-FFF2-40B4-BE49-F238E27FC236}">
                <a16:creationId xmlns:a16="http://schemas.microsoft.com/office/drawing/2014/main" id="{4966878A-85B4-69F2-0E7C-6D6D443066DC}"/>
              </a:ext>
            </a:extLst>
          </p:cNvPr>
          <p:cNvCxnSpPr/>
          <p:nvPr/>
        </p:nvCxnSpPr>
        <p:spPr>
          <a:xfrm>
            <a:off x="684074" y="1455894"/>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F19A07-95A3-5F87-72B6-FDBB2A7F0B35}"/>
              </a:ext>
            </a:extLst>
          </p:cNvPr>
          <p:cNvSpPr txBox="1"/>
          <p:nvPr/>
        </p:nvSpPr>
        <p:spPr>
          <a:xfrm>
            <a:off x="433808" y="1518595"/>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a:extLst>
              <a:ext uri="{FF2B5EF4-FFF2-40B4-BE49-F238E27FC236}">
                <a16:creationId xmlns:a16="http://schemas.microsoft.com/office/drawing/2014/main" id="{C819C48B-2DA3-6DBC-7B9C-97D6CC70624E}"/>
              </a:ext>
            </a:extLst>
          </p:cNvPr>
          <p:cNvSpPr txBox="1"/>
          <p:nvPr/>
        </p:nvSpPr>
        <p:spPr>
          <a:xfrm>
            <a:off x="1368387" y="1430727"/>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a:extLst>
              <a:ext uri="{FF2B5EF4-FFF2-40B4-BE49-F238E27FC236}">
                <a16:creationId xmlns:a16="http://schemas.microsoft.com/office/drawing/2014/main" id="{1BFE03A7-6B0C-C039-0601-2EE7961B3296}"/>
              </a:ext>
            </a:extLst>
          </p:cNvPr>
          <p:cNvSpPr txBox="1"/>
          <p:nvPr/>
        </p:nvSpPr>
        <p:spPr>
          <a:xfrm>
            <a:off x="2098034" y="2679219"/>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a:extLst>
              <a:ext uri="{FF2B5EF4-FFF2-40B4-BE49-F238E27FC236}">
                <a16:creationId xmlns:a16="http://schemas.microsoft.com/office/drawing/2014/main" id="{520CEEED-317D-A955-8334-6D607602C150}"/>
              </a:ext>
            </a:extLst>
          </p:cNvPr>
          <p:cNvCxnSpPr/>
          <p:nvPr/>
        </p:nvCxnSpPr>
        <p:spPr>
          <a:xfrm>
            <a:off x="1283200" y="1774732"/>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E9E7900-7AB0-7565-5995-A952676B9F1C}"/>
              </a:ext>
            </a:extLst>
          </p:cNvPr>
          <p:cNvCxnSpPr/>
          <p:nvPr/>
        </p:nvCxnSpPr>
        <p:spPr>
          <a:xfrm>
            <a:off x="1284022" y="1761165"/>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6CECBB-4FE7-63F5-E410-5C4DBC781158}"/>
              </a:ext>
            </a:extLst>
          </p:cNvPr>
          <p:cNvCxnSpPr/>
          <p:nvPr/>
        </p:nvCxnSpPr>
        <p:spPr>
          <a:xfrm>
            <a:off x="3161449" y="2998567"/>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45E13A-0B6F-9B65-2C25-9491CB900041}"/>
              </a:ext>
            </a:extLst>
          </p:cNvPr>
          <p:cNvCxnSpPr/>
          <p:nvPr/>
        </p:nvCxnSpPr>
        <p:spPr>
          <a:xfrm flipH="1">
            <a:off x="2933891" y="2985000"/>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5D5C8E-6221-C375-3228-243495DA7C85}"/>
              </a:ext>
            </a:extLst>
          </p:cNvPr>
          <p:cNvSpPr txBox="1"/>
          <p:nvPr/>
        </p:nvSpPr>
        <p:spPr>
          <a:xfrm>
            <a:off x="1183524" y="2074511"/>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a:extLst>
              <a:ext uri="{FF2B5EF4-FFF2-40B4-BE49-F238E27FC236}">
                <a16:creationId xmlns:a16="http://schemas.microsoft.com/office/drawing/2014/main" id="{B7B0F415-1D0B-A483-1BB5-52ECEA7B83B8}"/>
              </a:ext>
            </a:extLst>
          </p:cNvPr>
          <p:cNvSpPr txBox="1"/>
          <p:nvPr/>
        </p:nvSpPr>
        <p:spPr>
          <a:xfrm>
            <a:off x="2921238" y="3186449"/>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a:extLst>
              <a:ext uri="{FF2B5EF4-FFF2-40B4-BE49-F238E27FC236}">
                <a16:creationId xmlns:a16="http://schemas.microsoft.com/office/drawing/2014/main" id="{89A5BC85-1D6F-F038-9D45-D0D0E7A0CFF9}"/>
              </a:ext>
            </a:extLst>
          </p:cNvPr>
          <p:cNvCxnSpPr/>
          <p:nvPr/>
        </p:nvCxnSpPr>
        <p:spPr>
          <a:xfrm>
            <a:off x="520938" y="4665311"/>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813194-8BFE-AC30-89D4-36160D35BA2D}"/>
              </a:ext>
            </a:extLst>
          </p:cNvPr>
          <p:cNvCxnSpPr/>
          <p:nvPr/>
        </p:nvCxnSpPr>
        <p:spPr>
          <a:xfrm>
            <a:off x="3069722" y="5689381"/>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3E0ABB-2C3D-2A05-1734-7069CA00B066}"/>
              </a:ext>
            </a:extLst>
          </p:cNvPr>
          <p:cNvCxnSpPr/>
          <p:nvPr/>
        </p:nvCxnSpPr>
        <p:spPr>
          <a:xfrm>
            <a:off x="3854298" y="4665311"/>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5F9E2A-EFA4-8D37-CF42-5B7B4BF9732D}"/>
              </a:ext>
            </a:extLst>
          </p:cNvPr>
          <p:cNvSpPr txBox="1"/>
          <p:nvPr/>
        </p:nvSpPr>
        <p:spPr>
          <a:xfrm>
            <a:off x="3828924" y="4992680"/>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a:extLst>
              <a:ext uri="{FF2B5EF4-FFF2-40B4-BE49-F238E27FC236}">
                <a16:creationId xmlns:a16="http://schemas.microsoft.com/office/drawing/2014/main" id="{5218E4D3-B8A6-A47B-44B8-1DE385567D5A}"/>
              </a:ext>
            </a:extLst>
          </p:cNvPr>
          <p:cNvSpPr txBox="1"/>
          <p:nvPr/>
        </p:nvSpPr>
        <p:spPr>
          <a:xfrm>
            <a:off x="1600200" y="5393127"/>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a:extLst>
              <a:ext uri="{FF2B5EF4-FFF2-40B4-BE49-F238E27FC236}">
                <a16:creationId xmlns:a16="http://schemas.microsoft.com/office/drawing/2014/main" id="{5B32635F-D2EC-D67B-B7B4-86226D6629F0}"/>
              </a:ext>
            </a:extLst>
          </p:cNvPr>
          <p:cNvCxnSpPr/>
          <p:nvPr/>
        </p:nvCxnSpPr>
        <p:spPr>
          <a:xfrm>
            <a:off x="519510" y="4665311"/>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E5090AD-8A1F-09A1-B59A-AEB7C5D77E65}"/>
              </a:ext>
            </a:extLst>
          </p:cNvPr>
          <p:cNvCxnSpPr/>
          <p:nvPr/>
        </p:nvCxnSpPr>
        <p:spPr>
          <a:xfrm>
            <a:off x="512392" y="5706473"/>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CF375A6-498A-15C3-515A-8CEECC4D152C}"/>
              </a:ext>
            </a:extLst>
          </p:cNvPr>
          <p:cNvSpPr txBox="1"/>
          <p:nvPr/>
        </p:nvSpPr>
        <p:spPr>
          <a:xfrm>
            <a:off x="7900416" y="6071231"/>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
        <p:nvSpPr>
          <p:cNvPr id="41" name="TextBox 40">
            <a:extLst>
              <a:ext uri="{FF2B5EF4-FFF2-40B4-BE49-F238E27FC236}">
                <a16:creationId xmlns:a16="http://schemas.microsoft.com/office/drawing/2014/main" id="{B876FA3C-B652-1A8E-70A6-81448879DC83}"/>
              </a:ext>
            </a:extLst>
          </p:cNvPr>
          <p:cNvSpPr txBox="1"/>
          <p:nvPr/>
        </p:nvSpPr>
        <p:spPr>
          <a:xfrm>
            <a:off x="4045771" y="1059296"/>
            <a:ext cx="5135112" cy="3933384"/>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4</a:t>
            </a:r>
          </a:p>
          <a:p>
            <a:pPr>
              <a:lnSpc>
                <a:spcPct val="120000"/>
              </a:lnSpc>
            </a:pPr>
            <a:r>
              <a:rPr lang="en-US" sz="1600" b="1" dirty="0" err="1">
                <a:cs typeface="Arial" panose="020B0604020202020204" pitchFamily="34" charset="0"/>
              </a:rPr>
              <a:t>Georectification</a:t>
            </a:r>
            <a:r>
              <a:rPr lang="en-US" sz="1600" b="1" dirty="0">
                <a:cs typeface="Arial" panose="020B0604020202020204" pitchFamily="34" charset="0"/>
              </a:rPr>
              <a:t> </a:t>
            </a:r>
            <a:r>
              <a:rPr lang="en-US" sz="1600" dirty="0">
                <a:cs typeface="Arial" panose="020B0604020202020204" pitchFamily="34" charset="0"/>
              </a:rPr>
              <a:t>means converting the point cloud from an internal, arbitrary coordinate system into a geographical coordinate system. This can be achieved in one of two ways:</a:t>
            </a:r>
          </a:p>
          <a:p>
            <a:pPr>
              <a:lnSpc>
                <a:spcPct val="120000"/>
              </a:lnSpc>
            </a:pPr>
            <a:endParaRPr lang="en-US" sz="1600" dirty="0">
              <a:cs typeface="Arial" panose="020B0604020202020204" pitchFamily="34" charset="0"/>
            </a:endParaRPr>
          </a:p>
          <a:p>
            <a:pPr marL="457200">
              <a:lnSpc>
                <a:spcPct val="120000"/>
              </a:lnSpc>
            </a:pPr>
            <a:r>
              <a:rPr lang="en-US" sz="1600" dirty="0">
                <a:cs typeface="Arial" panose="020B0604020202020204" pitchFamily="34" charset="0"/>
              </a:rPr>
              <a:t>• </a:t>
            </a:r>
            <a:r>
              <a:rPr lang="en-US" sz="1600" b="1" dirty="0">
                <a:cs typeface="Arial" panose="020B0604020202020204" pitchFamily="34" charset="0"/>
              </a:rPr>
              <a:t>directly,</a:t>
            </a:r>
            <a:r>
              <a:rPr lang="en-US" sz="1600" dirty="0">
                <a:cs typeface="Arial" panose="020B0604020202020204" pitchFamily="34" charset="0"/>
              </a:rPr>
              <a:t> with knowledge of the camera positions and focal lengths</a:t>
            </a:r>
          </a:p>
          <a:p>
            <a:pPr marL="457200">
              <a:lnSpc>
                <a:spcPct val="120000"/>
              </a:lnSpc>
            </a:pPr>
            <a:endParaRPr lang="en-US" sz="1600" dirty="0">
              <a:cs typeface="Arial" panose="020B0604020202020204" pitchFamily="34" charset="0"/>
            </a:endParaRPr>
          </a:p>
          <a:p>
            <a:pPr marL="457200">
              <a:lnSpc>
                <a:spcPct val="120000"/>
              </a:lnSpc>
            </a:pPr>
            <a:r>
              <a:rPr lang="en-US" sz="1600" dirty="0">
                <a:cs typeface="Arial" panose="020B0604020202020204" pitchFamily="34" charset="0"/>
              </a:rPr>
              <a:t>• </a:t>
            </a:r>
            <a:r>
              <a:rPr lang="en-US" sz="1600" b="1" dirty="0">
                <a:cs typeface="Arial" panose="020B0604020202020204" pitchFamily="34" charset="0"/>
              </a:rPr>
              <a:t>indirectly,</a:t>
            </a:r>
            <a:r>
              <a:rPr lang="en-US" sz="1600" dirty="0">
                <a:cs typeface="Arial" panose="020B0604020202020204" pitchFamily="34" charset="0"/>
              </a:rPr>
              <a:t> by incorporating a few ground control points (</a:t>
            </a:r>
            <a:r>
              <a:rPr lang="en-US" sz="1600" dirty="0" err="1">
                <a:cs typeface="Arial" panose="020B0604020202020204" pitchFamily="34" charset="0"/>
              </a:rPr>
              <a:t>GCPs</a:t>
            </a:r>
            <a:r>
              <a:rPr lang="en-US" sz="1600" dirty="0">
                <a:cs typeface="Arial" panose="020B0604020202020204" pitchFamily="34" charset="0"/>
              </a:rPr>
              <a:t>) with known coordinates. Typically these would be surveyed using differential GPS.</a:t>
            </a:r>
          </a:p>
          <a:p>
            <a:pPr marL="457200">
              <a:lnSpc>
                <a:spcPct val="120000"/>
              </a:lnSpc>
            </a:pPr>
            <a:endParaRPr lang="en-US" sz="1600" dirty="0">
              <a:latin typeface="Cambria" panose="02040503050406030204" pitchFamily="18" charset="0"/>
            </a:endParaRPr>
          </a:p>
        </p:txBody>
      </p:sp>
      <p:sp>
        <p:nvSpPr>
          <p:cNvPr id="43" name="TextBox 42">
            <a:extLst>
              <a:ext uri="{FF2B5EF4-FFF2-40B4-BE49-F238E27FC236}">
                <a16:creationId xmlns:a16="http://schemas.microsoft.com/office/drawing/2014/main" id="{463BC250-C05E-3CF1-671D-B665DE028BEB}"/>
              </a:ext>
            </a:extLst>
          </p:cNvPr>
          <p:cNvSpPr txBox="1"/>
          <p:nvPr/>
        </p:nvSpPr>
        <p:spPr>
          <a:xfrm>
            <a:off x="3281445" y="5790045"/>
            <a:ext cx="2839239" cy="830997"/>
          </a:xfrm>
          <a:prstGeom prst="rect">
            <a:avLst/>
          </a:prstGeom>
          <a:noFill/>
        </p:spPr>
        <p:txBody>
          <a:bodyPr wrap="none" rtlCol="0">
            <a:spAutoFit/>
          </a:bodyPr>
          <a:lstStyle/>
          <a:p>
            <a:r>
              <a:rPr lang="en-US" dirty="0" err="1">
                <a:cs typeface="Arial" panose="020B0604020202020204" pitchFamily="34" charset="0"/>
              </a:rPr>
              <a:t>GCPs</a:t>
            </a:r>
            <a:r>
              <a:rPr lang="en-US" dirty="0">
                <a:cs typeface="Arial" panose="020B0604020202020204" pitchFamily="34" charset="0"/>
              </a:rPr>
              <a:t> surveyed</a:t>
            </a:r>
          </a:p>
          <a:p>
            <a:r>
              <a:rPr lang="en-US" dirty="0">
                <a:cs typeface="Arial" panose="020B0604020202020204" pitchFamily="34" charset="0"/>
              </a:rPr>
              <a:t>with roving receiver</a:t>
            </a:r>
          </a:p>
        </p:txBody>
      </p:sp>
      <p:sp>
        <p:nvSpPr>
          <p:cNvPr id="44" name="TextBox 43">
            <a:extLst>
              <a:ext uri="{FF2B5EF4-FFF2-40B4-BE49-F238E27FC236}">
                <a16:creationId xmlns:a16="http://schemas.microsoft.com/office/drawing/2014/main" id="{7186F28C-27C2-16E2-4B1B-2C3D72CACD09}"/>
              </a:ext>
            </a:extLst>
          </p:cNvPr>
          <p:cNvSpPr txBox="1"/>
          <p:nvPr/>
        </p:nvSpPr>
        <p:spPr>
          <a:xfrm>
            <a:off x="6158931" y="5567871"/>
            <a:ext cx="2579552" cy="461665"/>
          </a:xfrm>
          <a:prstGeom prst="rect">
            <a:avLst/>
          </a:prstGeom>
          <a:noFill/>
        </p:spPr>
        <p:txBody>
          <a:bodyPr wrap="none" rtlCol="0">
            <a:spAutoFit/>
          </a:bodyPr>
          <a:lstStyle/>
          <a:p>
            <a:r>
              <a:rPr lang="en-US" dirty="0">
                <a:cs typeface="Arial" panose="020B0604020202020204" pitchFamily="34" charset="0"/>
              </a:rPr>
              <a:t>GPS base station</a:t>
            </a:r>
          </a:p>
        </p:txBody>
      </p:sp>
      <p:sp>
        <p:nvSpPr>
          <p:cNvPr id="45" name="Oval 44">
            <a:extLst>
              <a:ext uri="{FF2B5EF4-FFF2-40B4-BE49-F238E27FC236}">
                <a16:creationId xmlns:a16="http://schemas.microsoft.com/office/drawing/2014/main" id="{7C5A0AC0-EDD2-2CCC-F231-03A70E56440D}"/>
              </a:ext>
            </a:extLst>
          </p:cNvPr>
          <p:cNvSpPr/>
          <p:nvPr/>
        </p:nvSpPr>
        <p:spPr>
          <a:xfrm>
            <a:off x="146857" y="485919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0B2B065-7B88-6AB2-A88F-17BA1E438AC5}"/>
              </a:ext>
            </a:extLst>
          </p:cNvPr>
          <p:cNvSpPr/>
          <p:nvPr/>
        </p:nvSpPr>
        <p:spPr>
          <a:xfrm>
            <a:off x="926273" y="501159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A11A4FD-9113-1235-E6C0-0D4DA3BC31A4}"/>
              </a:ext>
            </a:extLst>
          </p:cNvPr>
          <p:cNvSpPr/>
          <p:nvPr/>
        </p:nvSpPr>
        <p:spPr>
          <a:xfrm>
            <a:off x="1154873" y="5830349"/>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490ED2F-D8A5-A5F8-A7DD-DBA3384FF691}"/>
              </a:ext>
            </a:extLst>
          </p:cNvPr>
          <p:cNvSpPr/>
          <p:nvPr/>
        </p:nvSpPr>
        <p:spPr>
          <a:xfrm>
            <a:off x="2602673" y="6058949"/>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049D208-9ECD-9B3D-3441-2D05993F732A}"/>
              </a:ext>
            </a:extLst>
          </p:cNvPr>
          <p:cNvSpPr/>
          <p:nvPr/>
        </p:nvSpPr>
        <p:spPr>
          <a:xfrm>
            <a:off x="3364673" y="5579977"/>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6AEA85D9-A5B1-99E6-944E-7A4C78EFF9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659" t="25148" r="8056" b="31108"/>
          <a:stretch/>
        </p:blipFill>
        <p:spPr>
          <a:xfrm>
            <a:off x="7807635" y="5057753"/>
            <a:ext cx="708966" cy="1287313"/>
          </a:xfrm>
          <a:prstGeom prst="rect">
            <a:avLst/>
          </a:prstGeom>
        </p:spPr>
      </p:pic>
    </p:spTree>
    <p:extLst>
      <p:ext uri="{BB962C8B-B14F-4D97-AF65-F5344CB8AC3E}">
        <p14:creationId xmlns:p14="http://schemas.microsoft.com/office/powerpoint/2010/main" val="13206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32" grpId="0"/>
      <p:bldP spid="33"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F16C-AD52-763A-BCD2-EAE048C564B5}"/>
              </a:ext>
            </a:extLst>
          </p:cNvPr>
          <p:cNvSpPr>
            <a:spLocks noGrp="1"/>
          </p:cNvSpPr>
          <p:nvPr>
            <p:ph type="title"/>
          </p:nvPr>
        </p:nvSpPr>
        <p:spPr/>
        <p:txBody>
          <a:bodyPr/>
          <a:lstStyle/>
          <a:p>
            <a:r>
              <a:rPr lang="en-US" dirty="0"/>
              <a:t>Products</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a:extLst>
              <a:ext uri="{FF2B5EF4-FFF2-40B4-BE49-F238E27FC236}">
                <a16:creationId xmlns:a16="http://schemas.microsoft.com/office/drawing/2014/main" id="{DBA439E7-F1A8-3D91-821A-3E291E9D5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981665"/>
            <a:ext cx="9144000" cy="5461099"/>
          </a:xfrm>
          <a:prstGeom prst="rect">
            <a:avLst/>
          </a:prstGeom>
        </p:spPr>
      </p:pic>
      <p:cxnSp>
        <p:nvCxnSpPr>
          <p:cNvPr id="5" name="Straight Connector 4">
            <a:extLst>
              <a:ext uri="{FF2B5EF4-FFF2-40B4-BE49-F238E27FC236}">
                <a16:creationId xmlns:a16="http://schemas.microsoft.com/office/drawing/2014/main" id="{DDA69409-99DF-ABB3-7C0C-1A555BDF0D58}"/>
              </a:ext>
            </a:extLst>
          </p:cNvPr>
          <p:cNvCxnSpPr/>
          <p:nvPr/>
        </p:nvCxnSpPr>
        <p:spPr>
          <a:xfrm flipV="1">
            <a:off x="533400" y="1278327"/>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F83CF9-3847-5639-783E-6B958C132312}"/>
              </a:ext>
            </a:extLst>
          </p:cNvPr>
          <p:cNvCxnSpPr/>
          <p:nvPr/>
        </p:nvCxnSpPr>
        <p:spPr>
          <a:xfrm flipV="1">
            <a:off x="533400" y="2573727"/>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D70567-1509-05B4-0851-B9357874A5FA}"/>
              </a:ext>
            </a:extLst>
          </p:cNvPr>
          <p:cNvSpPr/>
          <p:nvPr/>
        </p:nvSpPr>
        <p:spPr>
          <a:xfrm>
            <a:off x="474292" y="462258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877C25-EF34-44BA-B6DB-DB45FF7361C7}"/>
              </a:ext>
            </a:extLst>
          </p:cNvPr>
          <p:cNvSpPr/>
          <p:nvPr/>
        </p:nvSpPr>
        <p:spPr>
          <a:xfrm>
            <a:off x="3023076" y="5646651"/>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52F799-6A62-B28D-3C6F-FC1F70DFB069}"/>
              </a:ext>
            </a:extLst>
          </p:cNvPr>
          <p:cNvCxnSpPr/>
          <p:nvPr/>
        </p:nvCxnSpPr>
        <p:spPr>
          <a:xfrm flipH="1" flipV="1">
            <a:off x="1090810" y="1331466"/>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1EB889-9955-396B-61BF-E233F75F2C1D}"/>
              </a:ext>
            </a:extLst>
          </p:cNvPr>
          <p:cNvCxnSpPr/>
          <p:nvPr/>
        </p:nvCxnSpPr>
        <p:spPr>
          <a:xfrm flipV="1">
            <a:off x="3056547" y="2074511"/>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9974D-0C82-F7E2-CAD1-F5B1045D3F13}"/>
              </a:ext>
            </a:extLst>
          </p:cNvPr>
          <p:cNvCxnSpPr/>
          <p:nvPr/>
        </p:nvCxnSpPr>
        <p:spPr>
          <a:xfrm rot="20801246">
            <a:off x="328810" y="1348558"/>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51795-DDB9-9B16-EEE1-95A14CBF3287}"/>
              </a:ext>
            </a:extLst>
          </p:cNvPr>
          <p:cNvGrpSpPr/>
          <p:nvPr/>
        </p:nvGrpSpPr>
        <p:grpSpPr>
          <a:xfrm rot="20801246">
            <a:off x="1028313" y="1593785"/>
            <a:ext cx="381000" cy="228600"/>
            <a:chOff x="2133600" y="685800"/>
            <a:chExt cx="381000" cy="228600"/>
          </a:xfrm>
        </p:grpSpPr>
        <p:sp>
          <p:nvSpPr>
            <p:cNvPr id="13" name="Round Same Side Corner Rectangle 12">
              <a:extLst>
                <a:ext uri="{FF2B5EF4-FFF2-40B4-BE49-F238E27FC236}">
                  <a16:creationId xmlns:a16="http://schemas.microsoft.com/office/drawing/2014/main" id="{EC2BEA32-746A-9618-15F7-720702336332}"/>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C09B5-E3E6-4DA3-680E-DDF7705C1D23}"/>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46087CA-82AA-7C97-08C8-A4D2CC5FBA35}"/>
              </a:ext>
            </a:extLst>
          </p:cNvPr>
          <p:cNvGrpSpPr/>
          <p:nvPr/>
        </p:nvGrpSpPr>
        <p:grpSpPr>
          <a:xfrm rot="2441878">
            <a:off x="2621640" y="2328853"/>
            <a:ext cx="1524000" cy="762000"/>
            <a:chOff x="2649908" y="381000"/>
            <a:chExt cx="1524000" cy="762000"/>
          </a:xfrm>
        </p:grpSpPr>
        <p:cxnSp>
          <p:nvCxnSpPr>
            <p:cNvPr id="16" name="Straight Connector 15">
              <a:extLst>
                <a:ext uri="{FF2B5EF4-FFF2-40B4-BE49-F238E27FC236}">
                  <a16:creationId xmlns:a16="http://schemas.microsoft.com/office/drawing/2014/main" id="{B190B75A-172A-57A2-3CB0-F0D1F28A9241}"/>
                </a:ext>
              </a:extLst>
            </p:cNvPr>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07F9B17-A9E2-5938-057E-2E598F8E30A3}"/>
                </a:ext>
              </a:extLst>
            </p:cNvPr>
            <p:cNvGrpSpPr/>
            <p:nvPr/>
          </p:nvGrpSpPr>
          <p:grpSpPr>
            <a:xfrm>
              <a:off x="3200400" y="914400"/>
              <a:ext cx="381000" cy="228600"/>
              <a:chOff x="2133600" y="685800"/>
              <a:chExt cx="381000" cy="228600"/>
            </a:xfrm>
          </p:grpSpPr>
          <p:sp>
            <p:nvSpPr>
              <p:cNvPr id="18" name="Round Same Side Corner Rectangle 17">
                <a:extLst>
                  <a:ext uri="{FF2B5EF4-FFF2-40B4-BE49-F238E27FC236}">
                    <a16:creationId xmlns:a16="http://schemas.microsoft.com/office/drawing/2014/main" id="{C9F531B3-F27C-9A94-958C-0BA20FD1E09E}"/>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6E16EF-C738-027E-A586-F5775BB92194}"/>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C045B480-2284-5DC1-065B-09B46B71BABC}"/>
              </a:ext>
            </a:extLst>
          </p:cNvPr>
          <p:cNvSpPr txBox="1"/>
          <p:nvPr/>
        </p:nvSpPr>
        <p:spPr>
          <a:xfrm>
            <a:off x="1090810" y="945756"/>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a:extLst>
              <a:ext uri="{FF2B5EF4-FFF2-40B4-BE49-F238E27FC236}">
                <a16:creationId xmlns:a16="http://schemas.microsoft.com/office/drawing/2014/main" id="{EADDEDC5-3BE3-9647-78FE-CC764CBA2704}"/>
              </a:ext>
            </a:extLst>
          </p:cNvPr>
          <p:cNvSpPr txBox="1"/>
          <p:nvPr/>
        </p:nvSpPr>
        <p:spPr>
          <a:xfrm>
            <a:off x="3429000" y="1970876"/>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a:extLst>
              <a:ext uri="{FF2B5EF4-FFF2-40B4-BE49-F238E27FC236}">
                <a16:creationId xmlns:a16="http://schemas.microsoft.com/office/drawing/2014/main" id="{18FE937F-5CF2-952E-CD4B-71A02C71BBF8}"/>
              </a:ext>
            </a:extLst>
          </p:cNvPr>
          <p:cNvCxnSpPr/>
          <p:nvPr/>
        </p:nvCxnSpPr>
        <p:spPr>
          <a:xfrm flipH="1">
            <a:off x="2699709" y="1998593"/>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475A8FE-58AE-DFA3-FC06-AE65A7843ACE}"/>
              </a:ext>
            </a:extLst>
          </p:cNvPr>
          <p:cNvSpPr txBox="1"/>
          <p:nvPr/>
        </p:nvSpPr>
        <p:spPr>
          <a:xfrm>
            <a:off x="2609596" y="2005060"/>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a:extLst>
              <a:ext uri="{FF2B5EF4-FFF2-40B4-BE49-F238E27FC236}">
                <a16:creationId xmlns:a16="http://schemas.microsoft.com/office/drawing/2014/main" id="{4966878A-85B4-69F2-0E7C-6D6D443066DC}"/>
              </a:ext>
            </a:extLst>
          </p:cNvPr>
          <p:cNvCxnSpPr/>
          <p:nvPr/>
        </p:nvCxnSpPr>
        <p:spPr>
          <a:xfrm>
            <a:off x="684074" y="1455894"/>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F19A07-95A3-5F87-72B6-FDBB2A7F0B35}"/>
              </a:ext>
            </a:extLst>
          </p:cNvPr>
          <p:cNvSpPr txBox="1"/>
          <p:nvPr/>
        </p:nvSpPr>
        <p:spPr>
          <a:xfrm>
            <a:off x="433808" y="1518595"/>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a:extLst>
              <a:ext uri="{FF2B5EF4-FFF2-40B4-BE49-F238E27FC236}">
                <a16:creationId xmlns:a16="http://schemas.microsoft.com/office/drawing/2014/main" id="{C819C48B-2DA3-6DBC-7B9C-97D6CC70624E}"/>
              </a:ext>
            </a:extLst>
          </p:cNvPr>
          <p:cNvSpPr txBox="1"/>
          <p:nvPr/>
        </p:nvSpPr>
        <p:spPr>
          <a:xfrm>
            <a:off x="1368387" y="1430727"/>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a:extLst>
              <a:ext uri="{FF2B5EF4-FFF2-40B4-BE49-F238E27FC236}">
                <a16:creationId xmlns:a16="http://schemas.microsoft.com/office/drawing/2014/main" id="{1BFE03A7-6B0C-C039-0601-2EE7961B3296}"/>
              </a:ext>
            </a:extLst>
          </p:cNvPr>
          <p:cNvSpPr txBox="1"/>
          <p:nvPr/>
        </p:nvSpPr>
        <p:spPr>
          <a:xfrm>
            <a:off x="2098034" y="2679219"/>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a:extLst>
              <a:ext uri="{FF2B5EF4-FFF2-40B4-BE49-F238E27FC236}">
                <a16:creationId xmlns:a16="http://schemas.microsoft.com/office/drawing/2014/main" id="{520CEEED-317D-A955-8334-6D607602C150}"/>
              </a:ext>
            </a:extLst>
          </p:cNvPr>
          <p:cNvCxnSpPr/>
          <p:nvPr/>
        </p:nvCxnSpPr>
        <p:spPr>
          <a:xfrm>
            <a:off x="1283200" y="1774732"/>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E9E7900-7AB0-7565-5995-A952676B9F1C}"/>
              </a:ext>
            </a:extLst>
          </p:cNvPr>
          <p:cNvCxnSpPr/>
          <p:nvPr/>
        </p:nvCxnSpPr>
        <p:spPr>
          <a:xfrm>
            <a:off x="1284022" y="1761165"/>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6CECBB-4FE7-63F5-E410-5C4DBC781158}"/>
              </a:ext>
            </a:extLst>
          </p:cNvPr>
          <p:cNvCxnSpPr/>
          <p:nvPr/>
        </p:nvCxnSpPr>
        <p:spPr>
          <a:xfrm>
            <a:off x="3161449" y="2998567"/>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45E13A-0B6F-9B65-2C25-9491CB900041}"/>
              </a:ext>
            </a:extLst>
          </p:cNvPr>
          <p:cNvCxnSpPr/>
          <p:nvPr/>
        </p:nvCxnSpPr>
        <p:spPr>
          <a:xfrm flipH="1">
            <a:off x="2933891" y="2985000"/>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5D5C8E-6221-C375-3228-243495DA7C85}"/>
              </a:ext>
            </a:extLst>
          </p:cNvPr>
          <p:cNvSpPr txBox="1"/>
          <p:nvPr/>
        </p:nvSpPr>
        <p:spPr>
          <a:xfrm>
            <a:off x="1183524" y="2074511"/>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a:extLst>
              <a:ext uri="{FF2B5EF4-FFF2-40B4-BE49-F238E27FC236}">
                <a16:creationId xmlns:a16="http://schemas.microsoft.com/office/drawing/2014/main" id="{B7B0F415-1D0B-A483-1BB5-52ECEA7B83B8}"/>
              </a:ext>
            </a:extLst>
          </p:cNvPr>
          <p:cNvSpPr txBox="1"/>
          <p:nvPr/>
        </p:nvSpPr>
        <p:spPr>
          <a:xfrm>
            <a:off x="2921238" y="3186449"/>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a:extLst>
              <a:ext uri="{FF2B5EF4-FFF2-40B4-BE49-F238E27FC236}">
                <a16:creationId xmlns:a16="http://schemas.microsoft.com/office/drawing/2014/main" id="{89A5BC85-1D6F-F038-9D45-D0D0E7A0CFF9}"/>
              </a:ext>
            </a:extLst>
          </p:cNvPr>
          <p:cNvCxnSpPr/>
          <p:nvPr/>
        </p:nvCxnSpPr>
        <p:spPr>
          <a:xfrm>
            <a:off x="520938" y="4665311"/>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813194-8BFE-AC30-89D4-36160D35BA2D}"/>
              </a:ext>
            </a:extLst>
          </p:cNvPr>
          <p:cNvCxnSpPr/>
          <p:nvPr/>
        </p:nvCxnSpPr>
        <p:spPr>
          <a:xfrm>
            <a:off x="3069722" y="5689381"/>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3E0ABB-2C3D-2A05-1734-7069CA00B066}"/>
              </a:ext>
            </a:extLst>
          </p:cNvPr>
          <p:cNvCxnSpPr/>
          <p:nvPr/>
        </p:nvCxnSpPr>
        <p:spPr>
          <a:xfrm>
            <a:off x="3854298" y="4665311"/>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5F9E2A-EFA4-8D37-CF42-5B7B4BF9732D}"/>
              </a:ext>
            </a:extLst>
          </p:cNvPr>
          <p:cNvSpPr txBox="1"/>
          <p:nvPr/>
        </p:nvSpPr>
        <p:spPr>
          <a:xfrm>
            <a:off x="3828924" y="4992680"/>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a:extLst>
              <a:ext uri="{FF2B5EF4-FFF2-40B4-BE49-F238E27FC236}">
                <a16:creationId xmlns:a16="http://schemas.microsoft.com/office/drawing/2014/main" id="{5218E4D3-B8A6-A47B-44B8-1DE385567D5A}"/>
              </a:ext>
            </a:extLst>
          </p:cNvPr>
          <p:cNvSpPr txBox="1"/>
          <p:nvPr/>
        </p:nvSpPr>
        <p:spPr>
          <a:xfrm>
            <a:off x="1600200" y="5393127"/>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a:extLst>
              <a:ext uri="{FF2B5EF4-FFF2-40B4-BE49-F238E27FC236}">
                <a16:creationId xmlns:a16="http://schemas.microsoft.com/office/drawing/2014/main" id="{5B32635F-D2EC-D67B-B7B4-86226D6629F0}"/>
              </a:ext>
            </a:extLst>
          </p:cNvPr>
          <p:cNvCxnSpPr/>
          <p:nvPr/>
        </p:nvCxnSpPr>
        <p:spPr>
          <a:xfrm>
            <a:off x="519510" y="4665311"/>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E5090AD-8A1F-09A1-B59A-AEB7C5D77E65}"/>
              </a:ext>
            </a:extLst>
          </p:cNvPr>
          <p:cNvCxnSpPr/>
          <p:nvPr/>
        </p:nvCxnSpPr>
        <p:spPr>
          <a:xfrm>
            <a:off x="512392" y="5706473"/>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CF375A6-498A-15C3-515A-8CEECC4D152C}"/>
              </a:ext>
            </a:extLst>
          </p:cNvPr>
          <p:cNvSpPr txBox="1"/>
          <p:nvPr/>
        </p:nvSpPr>
        <p:spPr>
          <a:xfrm>
            <a:off x="7900416" y="6071231"/>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
        <p:nvSpPr>
          <p:cNvPr id="41" name="TextBox 40">
            <a:extLst>
              <a:ext uri="{FF2B5EF4-FFF2-40B4-BE49-F238E27FC236}">
                <a16:creationId xmlns:a16="http://schemas.microsoft.com/office/drawing/2014/main" id="{2DFFBD44-1618-A5A5-8DD0-D1C419E50788}"/>
              </a:ext>
            </a:extLst>
          </p:cNvPr>
          <p:cNvSpPr txBox="1"/>
          <p:nvPr/>
        </p:nvSpPr>
        <p:spPr>
          <a:xfrm>
            <a:off x="4584432" y="1103097"/>
            <a:ext cx="5058912" cy="1569660"/>
          </a:xfrm>
          <a:prstGeom prst="rect">
            <a:avLst/>
          </a:prstGeom>
          <a:noFill/>
        </p:spPr>
        <p:txBody>
          <a:bodyPr wrap="square" rtlCol="0">
            <a:spAutoFit/>
          </a:bodyPr>
          <a:lstStyle/>
          <a:p>
            <a:pPr>
              <a:lnSpc>
                <a:spcPct val="120000"/>
              </a:lnSpc>
            </a:pPr>
            <a:r>
              <a:rPr lang="en-US" sz="1600" b="1" dirty="0">
                <a:cs typeface="Arial" panose="020B0604020202020204" pitchFamily="34" charset="0"/>
              </a:rPr>
              <a:t>Optional Step 5</a:t>
            </a:r>
          </a:p>
          <a:p>
            <a:pPr>
              <a:lnSpc>
                <a:spcPct val="120000"/>
              </a:lnSpc>
            </a:pPr>
            <a:r>
              <a:rPr lang="en-US" sz="1600" b="1" dirty="0">
                <a:cs typeface="Arial" panose="020B0604020202020204" pitchFamily="34" charset="0"/>
              </a:rPr>
              <a:t>Generate derivative products:  </a:t>
            </a:r>
          </a:p>
          <a:p>
            <a:pPr marL="285750" indent="-285750">
              <a:lnSpc>
                <a:spcPct val="120000"/>
              </a:lnSpc>
              <a:buFont typeface="Arial" panose="020B0604020202020204" pitchFamily="34" charset="0"/>
              <a:buChar char="•"/>
            </a:pPr>
            <a:r>
              <a:rPr lang="en-US" sz="1600" dirty="0">
                <a:cs typeface="Arial" panose="020B0604020202020204" pitchFamily="34" charset="0"/>
              </a:rPr>
              <a:t>Digital Surface Model </a:t>
            </a:r>
          </a:p>
          <a:p>
            <a:pPr marL="285750" indent="-285750">
              <a:lnSpc>
                <a:spcPct val="120000"/>
              </a:lnSpc>
              <a:buFont typeface="Arial" panose="020B0604020202020204" pitchFamily="34" charset="0"/>
              <a:buChar char="•"/>
            </a:pPr>
            <a:r>
              <a:rPr lang="en-US" sz="1600" dirty="0" err="1">
                <a:cs typeface="Arial" panose="020B0604020202020204" pitchFamily="34" charset="0"/>
              </a:rPr>
              <a:t>Orthomosaic</a:t>
            </a:r>
            <a:r>
              <a:rPr lang="en-US" sz="1600" dirty="0">
                <a:cs typeface="Arial" panose="020B0604020202020204" pitchFamily="34" charset="0"/>
              </a:rPr>
              <a:t> for texture mapping</a:t>
            </a:r>
          </a:p>
          <a:p>
            <a:pPr marL="457200">
              <a:lnSpc>
                <a:spcPct val="120000"/>
              </a:lnSpc>
            </a:pPr>
            <a:endParaRPr lang="en-US" sz="1600" dirty="0">
              <a:latin typeface="Cambria" panose="02040503050406030204" pitchFamily="18" charset="0"/>
            </a:endParaRPr>
          </a:p>
        </p:txBody>
      </p:sp>
      <p:sp>
        <p:nvSpPr>
          <p:cNvPr id="43" name="Oval 42">
            <a:extLst>
              <a:ext uri="{FF2B5EF4-FFF2-40B4-BE49-F238E27FC236}">
                <a16:creationId xmlns:a16="http://schemas.microsoft.com/office/drawing/2014/main" id="{F657AFF9-EDAA-2E1D-2CE0-E016AEBB9970}"/>
              </a:ext>
            </a:extLst>
          </p:cNvPr>
          <p:cNvSpPr/>
          <p:nvPr/>
        </p:nvSpPr>
        <p:spPr>
          <a:xfrm>
            <a:off x="228600" y="4799173"/>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3843107-3F09-52A6-5B73-03A760BDCFC9}"/>
              </a:ext>
            </a:extLst>
          </p:cNvPr>
          <p:cNvSpPr/>
          <p:nvPr/>
        </p:nvSpPr>
        <p:spPr>
          <a:xfrm>
            <a:off x="1008016" y="4951573"/>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76DF3EF-4D52-228B-68CE-DE9206EF3BC5}"/>
              </a:ext>
            </a:extLst>
          </p:cNvPr>
          <p:cNvSpPr/>
          <p:nvPr/>
        </p:nvSpPr>
        <p:spPr>
          <a:xfrm>
            <a:off x="1236616" y="577032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C94B929-4960-368D-4F98-74321F391FA0}"/>
              </a:ext>
            </a:extLst>
          </p:cNvPr>
          <p:cNvSpPr/>
          <p:nvPr/>
        </p:nvSpPr>
        <p:spPr>
          <a:xfrm>
            <a:off x="2684416" y="599892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5405619-E922-8F8E-E332-285F3F2612A2}"/>
              </a:ext>
            </a:extLst>
          </p:cNvPr>
          <p:cNvSpPr/>
          <p:nvPr/>
        </p:nvSpPr>
        <p:spPr>
          <a:xfrm>
            <a:off x="3446416" y="5519954"/>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06CC1BF-C516-7640-D01A-E86B26650FC3}"/>
              </a:ext>
            </a:extLst>
          </p:cNvPr>
          <p:cNvSpPr txBox="1"/>
          <p:nvPr/>
        </p:nvSpPr>
        <p:spPr>
          <a:xfrm>
            <a:off x="3175554" y="5780943"/>
            <a:ext cx="2839239" cy="830997"/>
          </a:xfrm>
          <a:prstGeom prst="rect">
            <a:avLst/>
          </a:prstGeom>
          <a:noFill/>
        </p:spPr>
        <p:txBody>
          <a:bodyPr wrap="none" rtlCol="0">
            <a:spAutoFit/>
          </a:bodyPr>
          <a:lstStyle/>
          <a:p>
            <a:r>
              <a:rPr lang="en-US" dirty="0" err="1">
                <a:cs typeface="Arial" panose="020B0604020202020204" pitchFamily="34" charset="0"/>
              </a:rPr>
              <a:t>GCPs</a:t>
            </a:r>
            <a:r>
              <a:rPr lang="en-US" dirty="0">
                <a:cs typeface="Arial" panose="020B0604020202020204" pitchFamily="34" charset="0"/>
              </a:rPr>
              <a:t> surveyed</a:t>
            </a:r>
          </a:p>
          <a:p>
            <a:r>
              <a:rPr lang="en-US" dirty="0">
                <a:cs typeface="Arial" panose="020B0604020202020204" pitchFamily="34" charset="0"/>
              </a:rPr>
              <a:t>with roving receiver</a:t>
            </a:r>
          </a:p>
        </p:txBody>
      </p:sp>
      <p:sp>
        <p:nvSpPr>
          <p:cNvPr id="49" name="TextBox 48">
            <a:extLst>
              <a:ext uri="{FF2B5EF4-FFF2-40B4-BE49-F238E27FC236}">
                <a16:creationId xmlns:a16="http://schemas.microsoft.com/office/drawing/2014/main" id="{81386C04-B6BA-D675-1A41-4376FA21F35C}"/>
              </a:ext>
            </a:extLst>
          </p:cNvPr>
          <p:cNvSpPr txBox="1"/>
          <p:nvPr/>
        </p:nvSpPr>
        <p:spPr>
          <a:xfrm>
            <a:off x="6136870" y="5418505"/>
            <a:ext cx="2579552" cy="461665"/>
          </a:xfrm>
          <a:prstGeom prst="rect">
            <a:avLst/>
          </a:prstGeom>
          <a:noFill/>
        </p:spPr>
        <p:txBody>
          <a:bodyPr wrap="none" rtlCol="0">
            <a:spAutoFit/>
          </a:bodyPr>
          <a:lstStyle/>
          <a:p>
            <a:r>
              <a:rPr lang="en-US" dirty="0">
                <a:cs typeface="Arial" panose="020B0604020202020204" pitchFamily="34" charset="0"/>
              </a:rPr>
              <a:t>GPS base station</a:t>
            </a:r>
          </a:p>
        </p:txBody>
      </p:sp>
      <p:pic>
        <p:nvPicPr>
          <p:cNvPr id="50" name="Picture 49">
            <a:extLst>
              <a:ext uri="{FF2B5EF4-FFF2-40B4-BE49-F238E27FC236}">
                <a16:creationId xmlns:a16="http://schemas.microsoft.com/office/drawing/2014/main" id="{C89BC122-E7A7-0CBC-7768-0476C77A37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659" t="25148" r="8056" b="31108"/>
          <a:stretch/>
        </p:blipFill>
        <p:spPr>
          <a:xfrm>
            <a:off x="7889378" y="4997730"/>
            <a:ext cx="708966" cy="1287313"/>
          </a:xfrm>
          <a:prstGeom prst="rect">
            <a:avLst/>
          </a:prstGeom>
        </p:spPr>
      </p:pic>
    </p:spTree>
    <p:extLst>
      <p:ext uri="{BB962C8B-B14F-4D97-AF65-F5344CB8AC3E}">
        <p14:creationId xmlns:p14="http://schemas.microsoft.com/office/powerpoint/2010/main" val="18569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32" grpId="0"/>
      <p:bldP spid="33"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9BF1-2191-39D8-E07D-5300B096380E}"/>
              </a:ext>
            </a:extLst>
          </p:cNvPr>
          <p:cNvSpPr>
            <a:spLocks noGrp="1"/>
          </p:cNvSpPr>
          <p:nvPr>
            <p:ph type="title"/>
          </p:nvPr>
        </p:nvSpPr>
        <p:spPr/>
        <p:txBody>
          <a:bodyPr/>
          <a:lstStyle/>
          <a:p>
            <a:r>
              <a:rPr lang="en-US"/>
              <a:t>Photo Density Map</a:t>
            </a:r>
            <a:endParaRPr lang="en-US" dirty="0"/>
          </a:p>
        </p:txBody>
      </p:sp>
      <p:pic>
        <p:nvPicPr>
          <p:cNvPr id="5" name="Picture 4" title="photo density">
            <a:extLst>
              <a:ext uri="{FF2B5EF4-FFF2-40B4-BE49-F238E27FC236}">
                <a16:creationId xmlns:a16="http://schemas.microsoft.com/office/drawing/2014/main" id="{4578651C-B4B6-8BD2-1BE9-8ED5E8CF9B07}"/>
              </a:ext>
            </a:extLst>
          </p:cNvPr>
          <p:cNvPicPr>
            <a:picLocks noChangeAspect="1"/>
          </p:cNvPicPr>
          <p:nvPr/>
        </p:nvPicPr>
        <p:blipFill rotWithShape="1">
          <a:blip r:embed="rId3">
            <a:extLst>
              <a:ext uri="{28A0092B-C50C-407E-A947-70E740481C1C}">
                <a14:useLocalDpi xmlns:a14="http://schemas.microsoft.com/office/drawing/2010/main" val="0"/>
              </a:ext>
            </a:extLst>
          </a:blip>
          <a:srcRect l="1606" r="13865"/>
          <a:stretch/>
        </p:blipFill>
        <p:spPr>
          <a:xfrm>
            <a:off x="850944" y="739740"/>
            <a:ext cx="6734976" cy="5719442"/>
          </a:xfrm>
          <a:prstGeom prst="rect">
            <a:avLst/>
          </a:prstGeom>
        </p:spPr>
      </p:pic>
      <p:pic>
        <p:nvPicPr>
          <p:cNvPr id="6" name="Picture 5">
            <a:extLst>
              <a:ext uri="{FF2B5EF4-FFF2-40B4-BE49-F238E27FC236}">
                <a16:creationId xmlns:a16="http://schemas.microsoft.com/office/drawing/2014/main" id="{31782B94-C0FA-0175-9220-EE786B1484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187" t="47597" r="5781" b="15108"/>
          <a:stretch/>
        </p:blipFill>
        <p:spPr bwMode="auto">
          <a:xfrm>
            <a:off x="7969968" y="1166266"/>
            <a:ext cx="913033" cy="4525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A3C21B2-0447-D78B-A8E0-DEB197DDBF6F}"/>
              </a:ext>
            </a:extLst>
          </p:cNvPr>
          <p:cNvSpPr txBox="1"/>
          <p:nvPr/>
        </p:nvSpPr>
        <p:spPr>
          <a:xfrm>
            <a:off x="0" y="5979760"/>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4269671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E8D25-5DA4-748D-86BF-342769DB3D83}"/>
              </a:ext>
            </a:extLst>
          </p:cNvPr>
          <p:cNvSpPr>
            <a:spLocks noGrp="1"/>
          </p:cNvSpPr>
          <p:nvPr>
            <p:ph type="title"/>
          </p:nvPr>
        </p:nvSpPr>
        <p:spPr/>
        <p:txBody>
          <a:bodyPr/>
          <a:lstStyle/>
          <a:p>
            <a:r>
              <a:rPr lang="en-US" dirty="0" err="1"/>
              <a:t>Orthomosaic</a:t>
            </a:r>
            <a:endParaRPr lang="en-US" dirty="0"/>
          </a:p>
        </p:txBody>
      </p:sp>
      <p:pic>
        <p:nvPicPr>
          <p:cNvPr id="4" name="Picture 3">
            <a:extLst>
              <a:ext uri="{FF2B5EF4-FFF2-40B4-BE49-F238E27FC236}">
                <a16:creationId xmlns:a16="http://schemas.microsoft.com/office/drawing/2014/main" id="{B647691A-E62C-1AEB-C29B-5DEDDD411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603" y="606473"/>
            <a:ext cx="6588234" cy="5399429"/>
          </a:xfrm>
          <a:prstGeom prst="rect">
            <a:avLst/>
          </a:prstGeom>
        </p:spPr>
      </p:pic>
      <p:sp>
        <p:nvSpPr>
          <p:cNvPr id="5" name="TextBox 4">
            <a:extLst>
              <a:ext uri="{FF2B5EF4-FFF2-40B4-BE49-F238E27FC236}">
                <a16:creationId xmlns:a16="http://schemas.microsoft.com/office/drawing/2014/main" id="{F673B6DC-9DB0-055B-59B6-FF5E5DF79BDA}"/>
              </a:ext>
            </a:extLst>
          </p:cNvPr>
          <p:cNvSpPr txBox="1"/>
          <p:nvPr/>
        </p:nvSpPr>
        <p:spPr>
          <a:xfrm>
            <a:off x="0" y="6005902"/>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152176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CD9A-2F4F-CC22-3B1A-8BCDFC61DD5C}"/>
              </a:ext>
            </a:extLst>
          </p:cNvPr>
          <p:cNvSpPr>
            <a:spLocks noGrp="1"/>
          </p:cNvSpPr>
          <p:nvPr>
            <p:ph type="title"/>
          </p:nvPr>
        </p:nvSpPr>
        <p:spPr/>
        <p:txBody>
          <a:bodyPr/>
          <a:lstStyle/>
          <a:p>
            <a:r>
              <a:rPr lang="en-US" dirty="0"/>
              <a:t>Shaded Digital Elevation Model</a:t>
            </a:r>
          </a:p>
        </p:txBody>
      </p:sp>
      <p:pic>
        <p:nvPicPr>
          <p:cNvPr id="4" name="Picture 3">
            <a:extLst>
              <a:ext uri="{FF2B5EF4-FFF2-40B4-BE49-F238E27FC236}">
                <a16:creationId xmlns:a16="http://schemas.microsoft.com/office/drawing/2014/main" id="{8642430F-9E82-2B1B-B7A7-BD7E49028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491" y="739740"/>
            <a:ext cx="6620247" cy="5433535"/>
          </a:xfrm>
          <a:prstGeom prst="rect">
            <a:avLst/>
          </a:prstGeom>
        </p:spPr>
      </p:pic>
      <p:sp>
        <p:nvSpPr>
          <p:cNvPr id="5" name="TextBox 4">
            <a:extLst>
              <a:ext uri="{FF2B5EF4-FFF2-40B4-BE49-F238E27FC236}">
                <a16:creationId xmlns:a16="http://schemas.microsoft.com/office/drawing/2014/main" id="{BA9FB4C8-67F2-5C39-4A52-06A1CD4AD6EF}"/>
              </a:ext>
            </a:extLst>
          </p:cNvPr>
          <p:cNvSpPr txBox="1"/>
          <p:nvPr/>
        </p:nvSpPr>
        <p:spPr>
          <a:xfrm>
            <a:off x="109728" y="6034775"/>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421279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445-9E26-0221-523A-654AFAADC383}"/>
              </a:ext>
            </a:extLst>
          </p:cNvPr>
          <p:cNvSpPr>
            <a:spLocks noGrp="1"/>
          </p:cNvSpPr>
          <p:nvPr>
            <p:ph type="title"/>
          </p:nvPr>
        </p:nvSpPr>
        <p:spPr/>
        <p:txBody>
          <a:bodyPr/>
          <a:lstStyle/>
          <a:p>
            <a:r>
              <a:rPr lang="en-US" dirty="0"/>
              <a:t>Platforms</a:t>
            </a:r>
          </a:p>
        </p:txBody>
      </p:sp>
      <p:pic>
        <p:nvPicPr>
          <p:cNvPr id="4" name="Picture 3">
            <a:extLst>
              <a:ext uri="{FF2B5EF4-FFF2-40B4-BE49-F238E27FC236}">
                <a16:creationId xmlns:a16="http://schemas.microsoft.com/office/drawing/2014/main" id="{2E839C5C-2BA7-8AF1-A0A6-3DBBB971F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2178"/>
            <a:ext cx="9144000" cy="4793673"/>
          </a:xfrm>
          <a:prstGeom prst="rect">
            <a:avLst/>
          </a:prstGeom>
        </p:spPr>
      </p:pic>
      <p:sp>
        <p:nvSpPr>
          <p:cNvPr id="5" name="TextBox 4">
            <a:extLst>
              <a:ext uri="{FF2B5EF4-FFF2-40B4-BE49-F238E27FC236}">
                <a16:creationId xmlns:a16="http://schemas.microsoft.com/office/drawing/2014/main" id="{E6AD1D06-7A43-0873-A679-40757BDC4512}"/>
              </a:ext>
            </a:extLst>
          </p:cNvPr>
          <p:cNvSpPr txBox="1"/>
          <p:nvPr/>
        </p:nvSpPr>
        <p:spPr>
          <a:xfrm>
            <a:off x="7526249" y="6068135"/>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744405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2248-E26D-8D0C-49DD-A8249FBFB3D5}"/>
              </a:ext>
            </a:extLst>
          </p:cNvPr>
          <p:cNvSpPr>
            <a:spLocks noGrp="1"/>
          </p:cNvSpPr>
          <p:nvPr>
            <p:ph type="title"/>
          </p:nvPr>
        </p:nvSpPr>
        <p:spPr/>
        <p:txBody>
          <a:bodyPr/>
          <a:lstStyle/>
          <a:p>
            <a:r>
              <a:rPr lang="en-US" dirty="0"/>
              <a:t>Platforms - Pole</a:t>
            </a:r>
          </a:p>
        </p:txBody>
      </p:sp>
      <p:pic>
        <p:nvPicPr>
          <p:cNvPr id="4" name="Picture 3">
            <a:extLst>
              <a:ext uri="{FF2B5EF4-FFF2-40B4-BE49-F238E27FC236}">
                <a16:creationId xmlns:a16="http://schemas.microsoft.com/office/drawing/2014/main" id="{BC1B4FBD-4909-F7B6-8953-0495D9EACDB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83831" y="887873"/>
            <a:ext cx="6776338" cy="5082254"/>
          </a:xfrm>
          <a:prstGeom prst="rect">
            <a:avLst/>
          </a:prstGeom>
          <a:ln>
            <a:noFill/>
          </a:ln>
          <a:effectLst/>
        </p:spPr>
      </p:pic>
      <p:sp>
        <p:nvSpPr>
          <p:cNvPr id="5" name="TextBox 4">
            <a:extLst>
              <a:ext uri="{FF2B5EF4-FFF2-40B4-BE49-F238E27FC236}">
                <a16:creationId xmlns:a16="http://schemas.microsoft.com/office/drawing/2014/main" id="{03AFF6E0-8B3B-5FB1-1C14-470C0A4B5BE8}"/>
              </a:ext>
            </a:extLst>
          </p:cNvPr>
          <p:cNvSpPr txBox="1"/>
          <p:nvPr/>
        </p:nvSpPr>
        <p:spPr>
          <a:xfrm>
            <a:off x="7526249" y="5979760"/>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44060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965C-0728-36FE-9BAC-72056A0AE1D5}"/>
              </a:ext>
            </a:extLst>
          </p:cNvPr>
          <p:cNvSpPr>
            <a:spLocks noGrp="1"/>
          </p:cNvSpPr>
          <p:nvPr>
            <p:ph type="title"/>
          </p:nvPr>
        </p:nvSpPr>
        <p:spPr/>
        <p:txBody>
          <a:bodyPr/>
          <a:lstStyle/>
          <a:p>
            <a:r>
              <a:rPr lang="en-US" dirty="0"/>
              <a:t>Platforms - Kite</a:t>
            </a:r>
          </a:p>
        </p:txBody>
      </p:sp>
      <p:grpSp>
        <p:nvGrpSpPr>
          <p:cNvPr id="4" name="Group 3">
            <a:extLst>
              <a:ext uri="{FF2B5EF4-FFF2-40B4-BE49-F238E27FC236}">
                <a16:creationId xmlns:a16="http://schemas.microsoft.com/office/drawing/2014/main" id="{8D54BD8B-795B-781D-C4F6-3D88382DADA1}"/>
              </a:ext>
            </a:extLst>
          </p:cNvPr>
          <p:cNvGrpSpPr/>
          <p:nvPr/>
        </p:nvGrpSpPr>
        <p:grpSpPr>
          <a:xfrm>
            <a:off x="1560005" y="800100"/>
            <a:ext cx="6292215" cy="5257800"/>
            <a:chOff x="0" y="0"/>
            <a:chExt cx="6292215" cy="5257800"/>
          </a:xfrm>
        </p:grpSpPr>
        <p:pic>
          <p:nvPicPr>
            <p:cNvPr id="5" name="Picture 4" descr="The kite above villa D12.5">
              <a:extLst>
                <a:ext uri="{FF2B5EF4-FFF2-40B4-BE49-F238E27FC236}">
                  <a16:creationId xmlns:a16="http://schemas.microsoft.com/office/drawing/2014/main" id="{2348A0F9-EC92-E0C7-B98E-2B1D277449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015" y="0"/>
              <a:ext cx="3505200" cy="5257800"/>
            </a:xfrm>
            <a:prstGeom prst="rect">
              <a:avLst/>
            </a:prstGeom>
            <a:noFill/>
            <a:ln>
              <a:noFill/>
            </a:ln>
          </p:spPr>
        </p:pic>
        <p:pic>
          <p:nvPicPr>
            <p:cNvPr id="6" name="Picture 5" descr="Susie preparing the camera rig before flight">
              <a:extLst>
                <a:ext uri="{FF2B5EF4-FFF2-40B4-BE49-F238E27FC236}">
                  <a16:creationId xmlns:a16="http://schemas.microsoft.com/office/drawing/2014/main" id="{1987FD75-796F-A017-2BB4-3FEBCC4505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2719705" cy="3095625"/>
            </a:xfrm>
            <a:prstGeom prst="rect">
              <a:avLst/>
            </a:prstGeom>
            <a:noFill/>
            <a:ln>
              <a:noFill/>
            </a:ln>
          </p:spPr>
        </p:pic>
      </p:grpSp>
      <p:sp>
        <p:nvSpPr>
          <p:cNvPr id="7" name="TextBox 6">
            <a:extLst>
              <a:ext uri="{FF2B5EF4-FFF2-40B4-BE49-F238E27FC236}">
                <a16:creationId xmlns:a16="http://schemas.microsoft.com/office/drawing/2014/main" id="{F1E76EBA-51BE-2C17-D032-0AF040452B4C}"/>
              </a:ext>
            </a:extLst>
          </p:cNvPr>
          <p:cNvSpPr txBox="1"/>
          <p:nvPr/>
        </p:nvSpPr>
        <p:spPr>
          <a:xfrm>
            <a:off x="85344" y="6054725"/>
            <a:ext cx="159050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310861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7811-C6A5-B55D-899F-3F89C4B0AD4F}"/>
              </a:ext>
            </a:extLst>
          </p:cNvPr>
          <p:cNvSpPr>
            <a:spLocks noGrp="1"/>
          </p:cNvSpPr>
          <p:nvPr>
            <p:ph type="title"/>
          </p:nvPr>
        </p:nvSpPr>
        <p:spPr/>
        <p:txBody>
          <a:bodyPr/>
          <a:lstStyle/>
          <a:p>
            <a:r>
              <a:rPr lang="en-US" dirty="0"/>
              <a:t>Platforms- Balloon</a:t>
            </a:r>
          </a:p>
        </p:txBody>
      </p:sp>
      <p:pic>
        <p:nvPicPr>
          <p:cNvPr id="4" name="Picture 3">
            <a:extLst>
              <a:ext uri="{FF2B5EF4-FFF2-40B4-BE49-F238E27FC236}">
                <a16:creationId xmlns:a16="http://schemas.microsoft.com/office/drawing/2014/main" id="{75FF7D90-4049-10AA-A926-815AE691C2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5846" y="1411514"/>
            <a:ext cx="8652308" cy="4034971"/>
          </a:xfrm>
          <a:prstGeom prst="rect">
            <a:avLst/>
          </a:prstGeom>
        </p:spPr>
      </p:pic>
      <p:sp>
        <p:nvSpPr>
          <p:cNvPr id="5" name="TextBox 4">
            <a:extLst>
              <a:ext uri="{FF2B5EF4-FFF2-40B4-BE49-F238E27FC236}">
                <a16:creationId xmlns:a16="http://schemas.microsoft.com/office/drawing/2014/main" id="{D083B260-5A71-8274-9BFA-69DD101ECFB2}"/>
              </a:ext>
            </a:extLst>
          </p:cNvPr>
          <p:cNvSpPr txBox="1"/>
          <p:nvPr/>
        </p:nvSpPr>
        <p:spPr>
          <a:xfrm>
            <a:off x="7526249" y="5979759"/>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148500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516834" y="5286753"/>
            <a:ext cx="8169965" cy="1074290"/>
          </a:xfrm>
        </p:spPr>
        <p:txBody>
          <a:bodyPr>
            <a:noAutofit/>
          </a:bodyPr>
          <a:lstStyle/>
          <a:p>
            <a:pPr marL="0" indent="0" algn="ctr">
              <a:buNone/>
            </a:pPr>
            <a:r>
              <a:rPr lang="en-US" sz="2400" dirty="0"/>
              <a:t>Use the locations of the camera (motion) to interpret the geometry or 3D model (structure) of a scene</a:t>
            </a:r>
          </a:p>
        </p:txBody>
      </p:sp>
      <p:pic>
        <p:nvPicPr>
          <p:cNvPr id="4" name="Picture 3" descr="This figure shows a camera taking a photo at four different locations. The images are all of the same feature. Points on the feature that are shown in multiple photographs are tied to the images through line of sight tie lines. " title="Structure from Motion example">
            <a:extLst>
              <a:ext uri="{FF2B5EF4-FFF2-40B4-BE49-F238E27FC236}">
                <a16:creationId xmlns:a16="http://schemas.microsoft.com/office/drawing/2014/main" id="{838B66FA-4600-0E6D-6436-CBCEAD88C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52" y="968223"/>
            <a:ext cx="5799776" cy="4090047"/>
          </a:xfrm>
          <a:prstGeom prst="rect">
            <a:avLst/>
          </a:prstGeom>
        </p:spPr>
      </p:pic>
    </p:spTree>
    <p:extLst>
      <p:ext uri="{BB962C8B-B14F-4D97-AF65-F5344CB8AC3E}">
        <p14:creationId xmlns:p14="http://schemas.microsoft.com/office/powerpoint/2010/main" val="721790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UAV (uncrewed aerial vehicle)</a:t>
            </a:r>
          </a:p>
        </p:txBody>
      </p:sp>
      <p:sp>
        <p:nvSpPr>
          <p:cNvPr id="5" name="TextBox 4"/>
          <p:cNvSpPr txBox="1"/>
          <p:nvPr/>
        </p:nvSpPr>
        <p:spPr>
          <a:xfrm>
            <a:off x="0" y="5997614"/>
            <a:ext cx="4088107" cy="276999"/>
          </a:xfrm>
          <a:prstGeom prst="rect">
            <a:avLst/>
          </a:prstGeom>
          <a:noFill/>
        </p:spPr>
        <p:txBody>
          <a:bodyPr wrap="none" rtlCol="0">
            <a:spAutoFit/>
          </a:bodyPr>
          <a:lstStyle/>
          <a:p>
            <a:r>
              <a:rPr lang="en-US" sz="1200" dirty="0"/>
              <a:t>Figure https://</a:t>
            </a:r>
            <a:r>
              <a:rPr lang="en-US" sz="1200" dirty="0" err="1"/>
              <a:t>commons.wikimedia.org</a:t>
            </a:r>
            <a:r>
              <a:rPr lang="en-US" sz="1200" dirty="0"/>
              <a:t>/wiki/</a:t>
            </a:r>
            <a:r>
              <a:rPr lang="en-US" sz="1200" dirty="0" err="1"/>
              <a:t>File:DJI_Mavic_Pro.jpg</a:t>
            </a:r>
            <a:endParaRPr lang="en-US" sz="1200" dirty="0"/>
          </a:p>
        </p:txBody>
      </p:sp>
      <p:pic>
        <p:nvPicPr>
          <p:cNvPr id="6" name="Picture 5">
            <a:extLst>
              <a:ext uri="{FF2B5EF4-FFF2-40B4-BE49-F238E27FC236}">
                <a16:creationId xmlns:a16="http://schemas.microsoft.com/office/drawing/2014/main" id="{C9EA0B4D-81C9-FC43-B888-3820D604871A}"/>
              </a:ext>
            </a:extLst>
          </p:cNvPr>
          <p:cNvPicPr>
            <a:picLocks noChangeAspect="1"/>
          </p:cNvPicPr>
          <p:nvPr/>
        </p:nvPicPr>
        <p:blipFill>
          <a:blip r:embed="rId3"/>
          <a:stretch>
            <a:fillRect/>
          </a:stretch>
        </p:blipFill>
        <p:spPr>
          <a:xfrm>
            <a:off x="873926" y="960348"/>
            <a:ext cx="7551174" cy="5037266"/>
          </a:xfrm>
          <a:prstGeom prst="rect">
            <a:avLst/>
          </a:prstGeom>
        </p:spPr>
      </p:pic>
    </p:spTree>
    <p:extLst>
      <p:ext uri="{BB962C8B-B14F-4D97-AF65-F5344CB8AC3E}">
        <p14:creationId xmlns:p14="http://schemas.microsoft.com/office/powerpoint/2010/main" val="350233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264F-E5DA-9994-0370-3791C3EBB852}"/>
              </a:ext>
            </a:extLst>
          </p:cNvPr>
          <p:cNvSpPr>
            <a:spLocks noGrp="1"/>
          </p:cNvSpPr>
          <p:nvPr>
            <p:ph type="title"/>
          </p:nvPr>
        </p:nvSpPr>
        <p:spPr/>
        <p:txBody>
          <a:bodyPr/>
          <a:lstStyle/>
          <a:p>
            <a:r>
              <a:rPr lang="en-US" dirty="0"/>
              <a:t>Video of UAS Flight – </a:t>
            </a:r>
            <a:r>
              <a:rPr lang="en-US" dirty="0" err="1"/>
              <a:t>Pofadder</a:t>
            </a:r>
            <a:r>
              <a:rPr lang="en-US" dirty="0"/>
              <a:t> Shear Zone</a:t>
            </a:r>
          </a:p>
        </p:txBody>
      </p:sp>
      <p:pic>
        <p:nvPicPr>
          <p:cNvPr id="4" name="PofadderWBankOverview3">
            <a:hlinkClick r:id="" action="ppaction://media"/>
            <a:extLst>
              <a:ext uri="{FF2B5EF4-FFF2-40B4-BE49-F238E27FC236}">
                <a16:creationId xmlns:a16="http://schemas.microsoft.com/office/drawing/2014/main" id="{2EDE32D0-C2CF-EB51-8325-48851039D0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DB13B144-2D31-7D63-5F03-10D8171FB187}"/>
              </a:ext>
            </a:extLst>
          </p:cNvPr>
          <p:cNvSpPr txBox="1"/>
          <p:nvPr/>
        </p:nvSpPr>
        <p:spPr>
          <a:xfrm>
            <a:off x="0" y="6036195"/>
            <a:ext cx="1784912" cy="276999"/>
          </a:xfrm>
          <a:prstGeom prst="rect">
            <a:avLst/>
          </a:prstGeom>
          <a:noFill/>
        </p:spPr>
        <p:txBody>
          <a:bodyPr wrap="none" rtlCol="0">
            <a:spAutoFit/>
          </a:bodyPr>
          <a:lstStyle/>
          <a:p>
            <a:r>
              <a:rPr lang="en-US" sz="1200" dirty="0"/>
              <a:t>Video Jamie Kirkpatrick</a:t>
            </a:r>
          </a:p>
        </p:txBody>
      </p:sp>
    </p:spTree>
    <p:extLst>
      <p:ext uri="{BB962C8B-B14F-4D97-AF65-F5344CB8AC3E}">
        <p14:creationId xmlns:p14="http://schemas.microsoft.com/office/powerpoint/2010/main" val="3483071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C1F9-06B2-3340-BB58-5679F70C7249}"/>
              </a:ext>
            </a:extLst>
          </p:cNvPr>
          <p:cNvSpPr>
            <a:spLocks noGrp="1"/>
          </p:cNvSpPr>
          <p:nvPr>
            <p:ph type="title"/>
          </p:nvPr>
        </p:nvSpPr>
        <p:spPr/>
        <p:txBody>
          <a:bodyPr/>
          <a:lstStyle/>
          <a:p>
            <a:r>
              <a:rPr lang="en-US" sz="3200" dirty="0" err="1"/>
              <a:t>Pofadder</a:t>
            </a:r>
            <a:r>
              <a:rPr lang="en-US" sz="3200" dirty="0"/>
              <a:t> Shear Zone Model – Photo Locations</a:t>
            </a:r>
          </a:p>
        </p:txBody>
      </p:sp>
      <p:pic>
        <p:nvPicPr>
          <p:cNvPr id="4" name="Picture 3">
            <a:extLst>
              <a:ext uri="{FF2B5EF4-FFF2-40B4-BE49-F238E27FC236}">
                <a16:creationId xmlns:a16="http://schemas.microsoft.com/office/drawing/2014/main" id="{96FE9E6B-A750-112D-C9DE-247B163975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369"/>
          <a:stretch/>
        </p:blipFill>
        <p:spPr>
          <a:xfrm>
            <a:off x="3495357" y="2920114"/>
            <a:ext cx="5363308" cy="3268188"/>
          </a:xfrm>
          <a:prstGeom prst="rect">
            <a:avLst/>
          </a:prstGeom>
        </p:spPr>
      </p:pic>
      <p:pic>
        <p:nvPicPr>
          <p:cNvPr id="5" name="Picture 4">
            <a:extLst>
              <a:ext uri="{FF2B5EF4-FFF2-40B4-BE49-F238E27FC236}">
                <a16:creationId xmlns:a16="http://schemas.microsoft.com/office/drawing/2014/main" id="{C2FDF2A4-42BE-EE41-E5E5-9A142D2BD6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50" t="2408" r="5000" b="1816"/>
          <a:stretch/>
        </p:blipFill>
        <p:spPr>
          <a:xfrm>
            <a:off x="87884" y="739740"/>
            <a:ext cx="5288111" cy="3370971"/>
          </a:xfrm>
          <a:prstGeom prst="rect">
            <a:avLst/>
          </a:prstGeom>
        </p:spPr>
      </p:pic>
      <p:cxnSp>
        <p:nvCxnSpPr>
          <p:cNvPr id="6" name="Straight Connector 5">
            <a:extLst>
              <a:ext uri="{FF2B5EF4-FFF2-40B4-BE49-F238E27FC236}">
                <a16:creationId xmlns:a16="http://schemas.microsoft.com/office/drawing/2014/main" id="{162469B6-7E04-5006-B950-C0238F631158}"/>
              </a:ext>
            </a:extLst>
          </p:cNvPr>
          <p:cNvCxnSpPr/>
          <p:nvPr/>
        </p:nvCxnSpPr>
        <p:spPr>
          <a:xfrm flipH="1">
            <a:off x="3495357" y="3093409"/>
            <a:ext cx="2365130" cy="1116623"/>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B51EC26B-D120-619E-9E7A-AA2608117A08}"/>
              </a:ext>
            </a:extLst>
          </p:cNvPr>
          <p:cNvCxnSpPr/>
          <p:nvPr/>
        </p:nvCxnSpPr>
        <p:spPr>
          <a:xfrm flipH="1">
            <a:off x="3679995" y="3093408"/>
            <a:ext cx="2528204" cy="1934308"/>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D9D14C25-35E7-D0EE-01D5-6F0A62E8F5AF}"/>
              </a:ext>
            </a:extLst>
          </p:cNvPr>
          <p:cNvCxnSpPr/>
          <p:nvPr/>
        </p:nvCxnSpPr>
        <p:spPr>
          <a:xfrm>
            <a:off x="6883009" y="3248738"/>
            <a:ext cx="273661" cy="635978"/>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6BF997DB-D697-A641-A393-0B0C088123D5}"/>
              </a:ext>
            </a:extLst>
          </p:cNvPr>
          <p:cNvCxnSpPr/>
          <p:nvPr/>
        </p:nvCxnSpPr>
        <p:spPr>
          <a:xfrm flipH="1">
            <a:off x="6208199" y="2987901"/>
            <a:ext cx="327098" cy="1011115"/>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6ED806AA-64EC-9C4B-245F-75CB44162800}"/>
              </a:ext>
            </a:extLst>
          </p:cNvPr>
          <p:cNvSpPr txBox="1"/>
          <p:nvPr/>
        </p:nvSpPr>
        <p:spPr>
          <a:xfrm>
            <a:off x="0" y="6015008"/>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94763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633E-3DB3-E720-60A7-179894636EE3}"/>
              </a:ext>
            </a:extLst>
          </p:cNvPr>
          <p:cNvSpPr>
            <a:spLocks noGrp="1"/>
          </p:cNvSpPr>
          <p:nvPr>
            <p:ph type="title"/>
          </p:nvPr>
        </p:nvSpPr>
        <p:spPr>
          <a:xfrm>
            <a:off x="457200" y="237652"/>
            <a:ext cx="8229600" cy="502088"/>
          </a:xfrm>
        </p:spPr>
        <p:txBody>
          <a:bodyPr anchor="ctr">
            <a:normAutofit/>
          </a:bodyPr>
          <a:lstStyle/>
          <a:p>
            <a:pPr>
              <a:lnSpc>
                <a:spcPct val="90000"/>
              </a:lnSpc>
            </a:pPr>
            <a:r>
              <a:rPr lang="en-US" sz="2900"/>
              <a:t>Rock Sample Model</a:t>
            </a:r>
          </a:p>
        </p:txBody>
      </p:sp>
      <p:pic>
        <p:nvPicPr>
          <p:cNvPr id="4" name="Picture 3" descr="A rock with blue squares&#10;&#10;Description automatically generated with low confidence">
            <a:extLst>
              <a:ext uri="{FF2B5EF4-FFF2-40B4-BE49-F238E27FC236}">
                <a16:creationId xmlns:a16="http://schemas.microsoft.com/office/drawing/2014/main" id="{6D3B49F7-2181-D3C9-2043-9B63B8B88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72" y="488696"/>
            <a:ext cx="8965708" cy="6948424"/>
          </a:xfrm>
          <a:prstGeom prst="rect">
            <a:avLst/>
          </a:prstGeom>
          <a:noFill/>
        </p:spPr>
      </p:pic>
      <p:sp>
        <p:nvSpPr>
          <p:cNvPr id="5" name="TextBox 4">
            <a:extLst>
              <a:ext uri="{FF2B5EF4-FFF2-40B4-BE49-F238E27FC236}">
                <a16:creationId xmlns:a16="http://schemas.microsoft.com/office/drawing/2014/main" id="{1F90EC89-F5F9-DB66-E989-730BA7533A21}"/>
              </a:ext>
            </a:extLst>
          </p:cNvPr>
          <p:cNvSpPr txBox="1"/>
          <p:nvPr/>
        </p:nvSpPr>
        <p:spPr>
          <a:xfrm>
            <a:off x="0" y="5983601"/>
            <a:ext cx="1489510" cy="276999"/>
          </a:xfrm>
          <a:prstGeom prst="rect">
            <a:avLst/>
          </a:prstGeom>
          <a:noFill/>
        </p:spPr>
        <p:txBody>
          <a:bodyPr wrap="none" rtlCol="0">
            <a:spAutoFit/>
          </a:bodyPr>
          <a:lstStyle/>
          <a:p>
            <a:r>
              <a:rPr lang="en-US" sz="1200" dirty="0"/>
              <a:t>Figure Sean Bemis</a:t>
            </a:r>
          </a:p>
        </p:txBody>
      </p:sp>
    </p:spTree>
    <p:extLst>
      <p:ext uri="{BB962C8B-B14F-4D97-AF65-F5344CB8AC3E}">
        <p14:creationId xmlns:p14="http://schemas.microsoft.com/office/powerpoint/2010/main" val="111354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BB171-93B0-648F-F64F-8B1AEA9FD35D}"/>
              </a:ext>
            </a:extLst>
          </p:cNvPr>
          <p:cNvSpPr>
            <a:spLocks noGrp="1"/>
          </p:cNvSpPr>
          <p:nvPr>
            <p:ph type="title"/>
          </p:nvPr>
        </p:nvSpPr>
        <p:spPr/>
        <p:txBody>
          <a:bodyPr/>
          <a:lstStyle/>
          <a:p>
            <a:r>
              <a:rPr lang="en-US" dirty="0"/>
              <a:t>Rock Sample Model</a:t>
            </a:r>
          </a:p>
        </p:txBody>
      </p:sp>
      <p:pic>
        <p:nvPicPr>
          <p:cNvPr id="4" name="Picture 3">
            <a:extLst>
              <a:ext uri="{FF2B5EF4-FFF2-40B4-BE49-F238E27FC236}">
                <a16:creationId xmlns:a16="http://schemas.microsoft.com/office/drawing/2014/main" id="{D633BE0E-4F03-AFA1-3053-95137BEEF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053"/>
            <a:ext cx="9326880" cy="7273329"/>
          </a:xfrm>
          <a:prstGeom prst="rect">
            <a:avLst/>
          </a:prstGeom>
        </p:spPr>
      </p:pic>
      <p:sp>
        <p:nvSpPr>
          <p:cNvPr id="5" name="TextBox 4">
            <a:extLst>
              <a:ext uri="{FF2B5EF4-FFF2-40B4-BE49-F238E27FC236}">
                <a16:creationId xmlns:a16="http://schemas.microsoft.com/office/drawing/2014/main" id="{D3A7747A-2F48-9648-A471-9D19CDE2DEEE}"/>
              </a:ext>
            </a:extLst>
          </p:cNvPr>
          <p:cNvSpPr txBox="1"/>
          <p:nvPr/>
        </p:nvSpPr>
        <p:spPr>
          <a:xfrm>
            <a:off x="0" y="6032369"/>
            <a:ext cx="1489510" cy="276999"/>
          </a:xfrm>
          <a:prstGeom prst="rect">
            <a:avLst/>
          </a:prstGeom>
          <a:noFill/>
        </p:spPr>
        <p:txBody>
          <a:bodyPr wrap="none" rtlCol="0">
            <a:spAutoFit/>
          </a:bodyPr>
          <a:lstStyle/>
          <a:p>
            <a:r>
              <a:rPr lang="en-US" sz="1200" dirty="0"/>
              <a:t>Figure Sean Bemis</a:t>
            </a:r>
          </a:p>
        </p:txBody>
      </p:sp>
    </p:spTree>
    <p:extLst>
      <p:ext uri="{BB962C8B-B14F-4D97-AF65-F5344CB8AC3E}">
        <p14:creationId xmlns:p14="http://schemas.microsoft.com/office/powerpoint/2010/main" val="13998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B48B-B1E0-0C57-F388-EF7965298262}"/>
              </a:ext>
            </a:extLst>
          </p:cNvPr>
          <p:cNvSpPr>
            <a:spLocks noGrp="1"/>
          </p:cNvSpPr>
          <p:nvPr>
            <p:ph type="title"/>
          </p:nvPr>
        </p:nvSpPr>
        <p:spPr/>
        <p:txBody>
          <a:bodyPr/>
          <a:lstStyle/>
          <a:p>
            <a:r>
              <a:rPr lang="en-US" dirty="0"/>
              <a:t>Outcrop Model – Side View</a:t>
            </a:r>
          </a:p>
        </p:txBody>
      </p:sp>
      <p:pic>
        <p:nvPicPr>
          <p:cNvPr id="4" name="Picture 3">
            <a:extLst>
              <a:ext uri="{FF2B5EF4-FFF2-40B4-BE49-F238E27FC236}">
                <a16:creationId xmlns:a16="http://schemas.microsoft.com/office/drawing/2014/main" id="{6B2E9817-433C-18E9-389C-3AABAFF5D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3" y="488696"/>
            <a:ext cx="7850674" cy="5401681"/>
          </a:xfrm>
          <a:prstGeom prst="rect">
            <a:avLst/>
          </a:prstGeom>
        </p:spPr>
      </p:pic>
      <p:sp>
        <p:nvSpPr>
          <p:cNvPr id="5" name="TextBox 4">
            <a:extLst>
              <a:ext uri="{FF2B5EF4-FFF2-40B4-BE49-F238E27FC236}">
                <a16:creationId xmlns:a16="http://schemas.microsoft.com/office/drawing/2014/main" id="{A1FF4F91-A74F-6394-1E80-412328603262}"/>
              </a:ext>
            </a:extLst>
          </p:cNvPr>
          <p:cNvSpPr txBox="1"/>
          <p:nvPr/>
        </p:nvSpPr>
        <p:spPr>
          <a:xfrm>
            <a:off x="7774714" y="6002921"/>
            <a:ext cx="1369286" cy="276999"/>
          </a:xfrm>
          <a:prstGeom prst="rect">
            <a:avLst/>
          </a:prstGeom>
          <a:noFill/>
        </p:spPr>
        <p:txBody>
          <a:bodyPr wrap="none" rtlCol="0">
            <a:spAutoFit/>
          </a:bodyPr>
          <a:lstStyle/>
          <a:p>
            <a:r>
              <a:rPr lang="en-US" sz="1200" dirty="0"/>
              <a:t>Figure Phil </a:t>
            </a:r>
            <a:r>
              <a:rPr lang="en-US" sz="1200" dirty="0" err="1"/>
              <a:t>Resor</a:t>
            </a:r>
            <a:endParaRPr lang="en-US" sz="1200" dirty="0"/>
          </a:p>
        </p:txBody>
      </p:sp>
    </p:spTree>
    <p:extLst>
      <p:ext uri="{BB962C8B-B14F-4D97-AF65-F5344CB8AC3E}">
        <p14:creationId xmlns:p14="http://schemas.microsoft.com/office/powerpoint/2010/main" val="366835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F449-65D8-F7F8-4A04-E210C0A3FE58}"/>
              </a:ext>
            </a:extLst>
          </p:cNvPr>
          <p:cNvSpPr>
            <a:spLocks noGrp="1"/>
          </p:cNvSpPr>
          <p:nvPr>
            <p:ph type="title"/>
          </p:nvPr>
        </p:nvSpPr>
        <p:spPr/>
        <p:txBody>
          <a:bodyPr/>
          <a:lstStyle/>
          <a:p>
            <a:r>
              <a:rPr lang="en-US" dirty="0"/>
              <a:t>Outcrop Model – Top View </a:t>
            </a:r>
          </a:p>
        </p:txBody>
      </p:sp>
      <p:pic>
        <p:nvPicPr>
          <p:cNvPr id="4" name="Picture 3">
            <a:extLst>
              <a:ext uri="{FF2B5EF4-FFF2-40B4-BE49-F238E27FC236}">
                <a16:creationId xmlns:a16="http://schemas.microsoft.com/office/drawing/2014/main" id="{59253E52-F77E-5B1F-3719-54717009D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435" y="838639"/>
            <a:ext cx="5877579" cy="5421953"/>
          </a:xfrm>
          <a:prstGeom prst="rect">
            <a:avLst/>
          </a:prstGeom>
        </p:spPr>
      </p:pic>
      <p:sp>
        <p:nvSpPr>
          <p:cNvPr id="5" name="TextBox 4">
            <a:extLst>
              <a:ext uri="{FF2B5EF4-FFF2-40B4-BE49-F238E27FC236}">
                <a16:creationId xmlns:a16="http://schemas.microsoft.com/office/drawing/2014/main" id="{098C9D9F-633B-F9DC-583E-49AD6E865F27}"/>
              </a:ext>
            </a:extLst>
          </p:cNvPr>
          <p:cNvSpPr txBox="1"/>
          <p:nvPr/>
        </p:nvSpPr>
        <p:spPr>
          <a:xfrm>
            <a:off x="7779014" y="6019361"/>
            <a:ext cx="1369286" cy="276999"/>
          </a:xfrm>
          <a:prstGeom prst="rect">
            <a:avLst/>
          </a:prstGeom>
          <a:noFill/>
        </p:spPr>
        <p:txBody>
          <a:bodyPr wrap="none" rtlCol="0">
            <a:spAutoFit/>
          </a:bodyPr>
          <a:lstStyle/>
          <a:p>
            <a:r>
              <a:rPr lang="en-US" sz="1200" dirty="0"/>
              <a:t>Figure Phil </a:t>
            </a:r>
            <a:r>
              <a:rPr lang="en-US" sz="1200" dirty="0" err="1"/>
              <a:t>Resor</a:t>
            </a:r>
            <a:endParaRPr lang="en-US" sz="1200" dirty="0"/>
          </a:p>
        </p:txBody>
      </p:sp>
    </p:spTree>
    <p:extLst>
      <p:ext uri="{BB962C8B-B14F-4D97-AF65-F5344CB8AC3E}">
        <p14:creationId xmlns:p14="http://schemas.microsoft.com/office/powerpoint/2010/main" val="1646907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4110-44BD-0964-7C1C-3BFA0E2251BF}"/>
              </a:ext>
            </a:extLst>
          </p:cNvPr>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a:extLst>
              <a:ext uri="{FF2B5EF4-FFF2-40B4-BE49-F238E27FC236}">
                <a16:creationId xmlns:a16="http://schemas.microsoft.com/office/drawing/2014/main" id="{0A794271-0980-C169-C663-0745D939B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2" y="378968"/>
            <a:ext cx="8781755" cy="5834498"/>
          </a:xfrm>
          <a:prstGeom prst="rect">
            <a:avLst/>
          </a:prstGeom>
        </p:spPr>
      </p:pic>
      <p:sp>
        <p:nvSpPr>
          <p:cNvPr id="5" name="TextBox 4">
            <a:extLst>
              <a:ext uri="{FF2B5EF4-FFF2-40B4-BE49-F238E27FC236}">
                <a16:creationId xmlns:a16="http://schemas.microsoft.com/office/drawing/2014/main" id="{804C1149-EC9E-7021-495F-DFDDEF7D7CAE}"/>
              </a:ext>
            </a:extLst>
          </p:cNvPr>
          <p:cNvSpPr txBox="1"/>
          <p:nvPr/>
        </p:nvSpPr>
        <p:spPr>
          <a:xfrm>
            <a:off x="0" y="6062920"/>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913854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309E4A-F167-7E22-0DC7-0E4A5F1A4D68}"/>
              </a:ext>
            </a:extLst>
          </p:cNvPr>
          <p:cNvSpPr>
            <a:spLocks noGrp="1"/>
          </p:cNvSpPr>
          <p:nvPr>
            <p:ph type="title"/>
          </p:nvPr>
        </p:nvSpPr>
        <p:spPr>
          <a:xfrm>
            <a:off x="457200" y="238125"/>
            <a:ext cx="8229600" cy="501650"/>
          </a:xfrm>
        </p:spPr>
        <p:txBody>
          <a:bodyPr/>
          <a:lstStyle/>
          <a:p>
            <a:r>
              <a:rPr lang="en-US" dirty="0"/>
              <a:t>Outcrop Model – </a:t>
            </a:r>
            <a:r>
              <a:rPr lang="en-US" dirty="0" err="1"/>
              <a:t>Pofadder</a:t>
            </a:r>
            <a:r>
              <a:rPr lang="en-US" dirty="0"/>
              <a:t> Shear Zone</a:t>
            </a:r>
          </a:p>
        </p:txBody>
      </p:sp>
      <p:pic>
        <p:nvPicPr>
          <p:cNvPr id="5" name="Picture 4">
            <a:extLst>
              <a:ext uri="{FF2B5EF4-FFF2-40B4-BE49-F238E27FC236}">
                <a16:creationId xmlns:a16="http://schemas.microsoft.com/office/drawing/2014/main" id="{6D172E02-EDEF-CC50-F53C-7AF4DA790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044" y="739775"/>
            <a:ext cx="6629609" cy="5477579"/>
          </a:xfrm>
          <a:prstGeom prst="rect">
            <a:avLst/>
          </a:prstGeom>
        </p:spPr>
      </p:pic>
      <p:sp>
        <p:nvSpPr>
          <p:cNvPr id="6" name="TextBox 5">
            <a:extLst>
              <a:ext uri="{FF2B5EF4-FFF2-40B4-BE49-F238E27FC236}">
                <a16:creationId xmlns:a16="http://schemas.microsoft.com/office/drawing/2014/main" id="{2F30E9E2-A55D-E7E8-03E3-F504CFC6BBEF}"/>
              </a:ext>
            </a:extLst>
          </p:cNvPr>
          <p:cNvSpPr txBox="1"/>
          <p:nvPr/>
        </p:nvSpPr>
        <p:spPr>
          <a:xfrm>
            <a:off x="0" y="5979725"/>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129963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CA4949-04EE-F174-FF70-C484107140C8}"/>
              </a:ext>
            </a:extLst>
          </p:cNvPr>
          <p:cNvSpPr>
            <a:spLocks noGrp="1"/>
          </p:cNvSpPr>
          <p:nvPr>
            <p:ph type="title"/>
          </p:nvPr>
        </p:nvSpPr>
        <p:spPr>
          <a:xfrm>
            <a:off x="457200" y="238125"/>
            <a:ext cx="8229600" cy="501650"/>
          </a:xfrm>
        </p:spPr>
        <p:txBody>
          <a:bodyPr/>
          <a:lstStyle/>
          <a:p>
            <a:r>
              <a:rPr lang="en-US" dirty="0"/>
              <a:t>Outcrop Model – </a:t>
            </a:r>
            <a:r>
              <a:rPr lang="en-US" dirty="0" err="1"/>
              <a:t>Pofadder</a:t>
            </a:r>
            <a:r>
              <a:rPr lang="en-US" dirty="0"/>
              <a:t> Shear Zone</a:t>
            </a:r>
          </a:p>
        </p:txBody>
      </p:sp>
      <p:pic>
        <p:nvPicPr>
          <p:cNvPr id="5" name="Picture 4">
            <a:extLst>
              <a:ext uri="{FF2B5EF4-FFF2-40B4-BE49-F238E27FC236}">
                <a16:creationId xmlns:a16="http://schemas.microsoft.com/office/drawing/2014/main" id="{29DB1BC9-D0BC-BA36-9A35-AEEC81386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239" y="739775"/>
            <a:ext cx="6631523" cy="5476635"/>
          </a:xfrm>
          <a:prstGeom prst="rect">
            <a:avLst/>
          </a:prstGeom>
        </p:spPr>
      </p:pic>
      <p:sp>
        <p:nvSpPr>
          <p:cNvPr id="6" name="TextBox 5">
            <a:extLst>
              <a:ext uri="{FF2B5EF4-FFF2-40B4-BE49-F238E27FC236}">
                <a16:creationId xmlns:a16="http://schemas.microsoft.com/office/drawing/2014/main" id="{6C0A0E53-0C47-05B7-5CC6-C41DC0A49D8E}"/>
              </a:ext>
            </a:extLst>
          </p:cNvPr>
          <p:cNvSpPr txBox="1"/>
          <p:nvPr/>
        </p:nvSpPr>
        <p:spPr>
          <a:xfrm>
            <a:off x="0" y="5979725"/>
            <a:ext cx="1395703" cy="276999"/>
          </a:xfrm>
          <a:prstGeom prst="rect">
            <a:avLst/>
          </a:prstGeom>
          <a:noFill/>
        </p:spPr>
        <p:txBody>
          <a:bodyPr wrap="none" rtlCol="0">
            <a:spAutoFit/>
          </a:bodyPr>
          <a:lstStyle/>
          <a:p>
            <a:r>
              <a:rPr lang="en-US" sz="1200" dirty="0"/>
              <a:t>Figure Erik Young</a:t>
            </a:r>
          </a:p>
        </p:txBody>
      </p:sp>
    </p:spTree>
    <p:extLst>
      <p:ext uri="{BB962C8B-B14F-4D97-AF65-F5344CB8AC3E}">
        <p14:creationId xmlns:p14="http://schemas.microsoft.com/office/powerpoint/2010/main" val="377293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7593-6AC9-5461-3AD5-67EF103288B4}"/>
              </a:ext>
            </a:extLst>
          </p:cNvPr>
          <p:cNvSpPr>
            <a:spLocks noGrp="1"/>
          </p:cNvSpPr>
          <p:nvPr>
            <p:ph type="title"/>
          </p:nvPr>
        </p:nvSpPr>
        <p:spPr/>
        <p:txBody>
          <a:bodyPr/>
          <a:lstStyle/>
          <a:p>
            <a:r>
              <a:rPr lang="en-US" dirty="0"/>
              <a:t>What Do You Create?</a:t>
            </a:r>
          </a:p>
        </p:txBody>
      </p:sp>
      <p:pic>
        <p:nvPicPr>
          <p:cNvPr id="5" name="Picture 4" descr="This figure shows 3D topography of the El Mayor-Cucapah fault scarp. A scarp is a surface offset produced by fault slip, so the surface of the Earth looks like a step rather than a continuous surface. " title="El Mayor-Cucapah point cloud">
            <a:extLst>
              <a:ext uri="{FF2B5EF4-FFF2-40B4-BE49-F238E27FC236}">
                <a16:creationId xmlns:a16="http://schemas.microsoft.com/office/drawing/2014/main" id="{17D11E4E-717F-CD42-6F56-91A2BB18B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08" y="1608647"/>
            <a:ext cx="8863584" cy="2186113"/>
          </a:xfrm>
          <a:prstGeom prst="rect">
            <a:avLst/>
          </a:prstGeom>
        </p:spPr>
      </p:pic>
      <p:sp>
        <p:nvSpPr>
          <p:cNvPr id="6" name="Text Box 4">
            <a:extLst>
              <a:ext uri="{FF2B5EF4-FFF2-40B4-BE49-F238E27FC236}">
                <a16:creationId xmlns:a16="http://schemas.microsoft.com/office/drawing/2014/main" id="{87DB2E43-12D0-DBA4-94DD-22ECFE6026F9}"/>
              </a:ext>
            </a:extLst>
          </p:cNvPr>
          <p:cNvSpPr txBox="1">
            <a:spLocks noGrp="1" noChangeArrowheads="1"/>
          </p:cNvSpPr>
          <p:nvPr>
            <p:ph idx="1"/>
          </p:nvPr>
        </p:nvSpPr>
        <p:spPr bwMode="auto">
          <a:xfrm>
            <a:off x="457200" y="4333685"/>
            <a:ext cx="8229600" cy="1077218"/>
          </a:xfrm>
          <a:prstGeom prst="rect">
            <a:avLst/>
          </a:prstGeom>
          <a:noFill/>
          <a:ln w="9525">
            <a:noFill/>
            <a:miter lim="800000"/>
            <a:headEnd/>
            <a:tailEnd/>
          </a:ln>
          <a:effectLst/>
        </p:spPr>
        <p:txBody>
          <a:bodyPr wrap="square">
            <a:spAutoFit/>
          </a:bodyPr>
          <a:lstStyle/>
          <a:p>
            <a:pPr marL="0" indent="0">
              <a:spcBef>
                <a:spcPct val="50000"/>
              </a:spcBef>
              <a:buNone/>
            </a:pPr>
            <a:r>
              <a:rPr lang="en-GB" sz="1600" dirty="0">
                <a:latin typeface="Helvetica Light"/>
                <a:cs typeface="Arial" panose="020B0604020202020204" pitchFamily="34" charset="0"/>
              </a:rPr>
              <a:t>~500 points/m</a:t>
            </a:r>
            <a:r>
              <a:rPr lang="en-GB" sz="1600" baseline="30000" dirty="0">
                <a:latin typeface="Helvetica Light"/>
                <a:cs typeface="Arial" panose="020B0604020202020204" pitchFamily="34" charset="0"/>
              </a:rPr>
              <a:t>2</a:t>
            </a:r>
            <a:r>
              <a:rPr lang="en-GB" sz="1600" dirty="0">
                <a:latin typeface="Helvetica Light"/>
                <a:cs typeface="Arial" panose="020B0604020202020204" pitchFamily="34" charset="0"/>
              </a:rPr>
              <a:t> </a:t>
            </a:r>
            <a:r>
              <a:rPr lang="en-GB" sz="3200" dirty="0" err="1">
                <a:latin typeface="Helvetica Light"/>
                <a:cs typeface="Arial" panose="020B0604020202020204" pitchFamily="34" charset="0"/>
              </a:rPr>
              <a:t>colored</a:t>
            </a:r>
            <a:r>
              <a:rPr lang="en-GB" sz="3200" dirty="0">
                <a:latin typeface="Helvetica Light"/>
                <a:cs typeface="Arial" panose="020B0604020202020204" pitchFamily="34" charset="0"/>
              </a:rPr>
              <a:t> point cloud </a:t>
            </a:r>
            <a:r>
              <a:rPr lang="en-GB" sz="1600" dirty="0">
                <a:latin typeface="Helvetica Light"/>
                <a:cs typeface="Arial" panose="020B0604020202020204" pitchFamily="34" charset="0"/>
              </a:rPr>
              <a:t>along a ~1 km section of the 2010 El Mayor-</a:t>
            </a:r>
            <a:r>
              <a:rPr lang="en-GB" sz="1600" dirty="0" err="1">
                <a:latin typeface="Helvetica Light"/>
                <a:cs typeface="Arial" panose="020B0604020202020204" pitchFamily="34" charset="0"/>
              </a:rPr>
              <a:t>Cucapah</a:t>
            </a:r>
            <a:r>
              <a:rPr lang="en-GB" sz="1600" dirty="0">
                <a:latin typeface="Helvetica Light"/>
                <a:cs typeface="Arial" panose="020B0604020202020204" pitchFamily="34" charset="0"/>
              </a:rPr>
              <a:t> earthquake rupture generated from ~500 photographs captured in 2 hours from a helium blimp</a:t>
            </a:r>
          </a:p>
        </p:txBody>
      </p:sp>
      <p:sp>
        <p:nvSpPr>
          <p:cNvPr id="7" name="TextBox 6">
            <a:extLst>
              <a:ext uri="{FF2B5EF4-FFF2-40B4-BE49-F238E27FC236}">
                <a16:creationId xmlns:a16="http://schemas.microsoft.com/office/drawing/2014/main" id="{65242C8F-5077-E52D-A98D-3E5D92A1F75D}"/>
              </a:ext>
            </a:extLst>
          </p:cNvPr>
          <p:cNvSpPr txBox="1"/>
          <p:nvPr/>
        </p:nvSpPr>
        <p:spPr>
          <a:xfrm>
            <a:off x="7782730" y="5956243"/>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934037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754A-154E-50E7-0B78-D6CD9B7D4BF4}"/>
              </a:ext>
            </a:extLst>
          </p:cNvPr>
          <p:cNvSpPr>
            <a:spLocks noGrp="1"/>
          </p:cNvSpPr>
          <p:nvPr>
            <p:ph type="title"/>
          </p:nvPr>
        </p:nvSpPr>
        <p:spPr/>
        <p:txBody>
          <a:bodyPr/>
          <a:lstStyle/>
          <a:p>
            <a:r>
              <a:rPr lang="en-US" dirty="0" err="1"/>
              <a:t>Paleoseismic</a:t>
            </a:r>
            <a:r>
              <a:rPr lang="en-US" dirty="0"/>
              <a:t> Trench</a:t>
            </a:r>
          </a:p>
        </p:txBody>
      </p:sp>
      <p:pic>
        <p:nvPicPr>
          <p:cNvPr id="4" name="Picture 3">
            <a:extLst>
              <a:ext uri="{FF2B5EF4-FFF2-40B4-BE49-F238E27FC236}">
                <a16:creationId xmlns:a16="http://schemas.microsoft.com/office/drawing/2014/main" id="{943527F3-0715-935D-79E9-62C0D82F0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038" y="886098"/>
            <a:ext cx="6175466" cy="4116977"/>
          </a:xfrm>
          <a:prstGeom prst="rect">
            <a:avLst/>
          </a:prstGeom>
        </p:spPr>
      </p:pic>
      <p:sp>
        <p:nvSpPr>
          <p:cNvPr id="5" name="Oval 4">
            <a:extLst>
              <a:ext uri="{FF2B5EF4-FFF2-40B4-BE49-F238E27FC236}">
                <a16:creationId xmlns:a16="http://schemas.microsoft.com/office/drawing/2014/main" id="{8BFAF188-5F66-5E35-F303-14393392FAE7}"/>
              </a:ext>
            </a:extLst>
          </p:cNvPr>
          <p:cNvSpPr/>
          <p:nvPr/>
        </p:nvSpPr>
        <p:spPr>
          <a:xfrm>
            <a:off x="5145024" y="1077688"/>
            <a:ext cx="1252200"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623FFBF-42DE-C747-EB07-84140519BD5B}"/>
              </a:ext>
            </a:extLst>
          </p:cNvPr>
          <p:cNvCxnSpPr/>
          <p:nvPr/>
        </p:nvCxnSpPr>
        <p:spPr>
          <a:xfrm flipH="1">
            <a:off x="252985" y="2366558"/>
            <a:ext cx="6823709" cy="28500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97B8A5F-9C3F-B115-9FCE-E4E960BAC2C0}"/>
              </a:ext>
            </a:extLst>
          </p:cNvPr>
          <p:cNvCxnSpPr/>
          <p:nvPr/>
        </p:nvCxnSpPr>
        <p:spPr>
          <a:xfrm flipH="1">
            <a:off x="6463641" y="5003075"/>
            <a:ext cx="761643" cy="7258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FE156ABC-7493-2A7B-0B69-2D4299470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11" y="4877305"/>
            <a:ext cx="6322100" cy="1420491"/>
          </a:xfrm>
          <a:prstGeom prst="rect">
            <a:avLst/>
          </a:prstGeom>
        </p:spPr>
      </p:pic>
      <p:sp>
        <p:nvSpPr>
          <p:cNvPr id="9" name="TextBox 8">
            <a:extLst>
              <a:ext uri="{FF2B5EF4-FFF2-40B4-BE49-F238E27FC236}">
                <a16:creationId xmlns:a16="http://schemas.microsoft.com/office/drawing/2014/main" id="{30179BAC-3B18-0DAD-25D6-A2556AD258A9}"/>
              </a:ext>
            </a:extLst>
          </p:cNvPr>
          <p:cNvSpPr txBox="1"/>
          <p:nvPr/>
        </p:nvSpPr>
        <p:spPr>
          <a:xfrm>
            <a:off x="7228433" y="5981135"/>
            <a:ext cx="1760418" cy="276999"/>
          </a:xfrm>
          <a:prstGeom prst="rect">
            <a:avLst/>
          </a:prstGeom>
          <a:noFill/>
        </p:spPr>
        <p:txBody>
          <a:bodyPr wrap="none" rtlCol="0">
            <a:spAutoFit/>
          </a:bodyPr>
          <a:lstStyle/>
          <a:p>
            <a:r>
              <a:rPr lang="en-US" sz="1200" dirty="0"/>
              <a:t>Figure Nadine Reitman</a:t>
            </a:r>
          </a:p>
        </p:txBody>
      </p:sp>
      <p:sp>
        <p:nvSpPr>
          <p:cNvPr id="10" name="Oval 9">
            <a:extLst>
              <a:ext uri="{FF2B5EF4-FFF2-40B4-BE49-F238E27FC236}">
                <a16:creationId xmlns:a16="http://schemas.microsoft.com/office/drawing/2014/main" id="{0D8835FD-A875-EB54-FD5C-94BB44F387AC}"/>
              </a:ext>
            </a:extLst>
          </p:cNvPr>
          <p:cNvSpPr/>
          <p:nvPr/>
        </p:nvSpPr>
        <p:spPr>
          <a:xfrm>
            <a:off x="1557838" y="4966746"/>
            <a:ext cx="2844236"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00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0553-A39B-79BF-FAFE-69A05DDFEB2C}"/>
              </a:ext>
            </a:extLst>
          </p:cNvPr>
          <p:cNvSpPr>
            <a:spLocks noGrp="1"/>
          </p:cNvSpPr>
          <p:nvPr>
            <p:ph type="title"/>
          </p:nvPr>
        </p:nvSpPr>
        <p:spPr/>
        <p:txBody>
          <a:bodyPr/>
          <a:lstStyle/>
          <a:p>
            <a:r>
              <a:rPr lang="en-US" dirty="0"/>
              <a:t>Oquirrh Fault Scarp</a:t>
            </a:r>
          </a:p>
        </p:txBody>
      </p:sp>
      <p:pic>
        <p:nvPicPr>
          <p:cNvPr id="4" name="Picture 3">
            <a:extLst>
              <a:ext uri="{FF2B5EF4-FFF2-40B4-BE49-F238E27FC236}">
                <a16:creationId xmlns:a16="http://schemas.microsoft.com/office/drawing/2014/main" id="{140C0CB7-C04A-0515-3AAA-A620D30FC717}"/>
              </a:ext>
            </a:extLst>
          </p:cNvPr>
          <p:cNvPicPr>
            <a:picLocks noChangeAspect="1"/>
          </p:cNvPicPr>
          <p:nvPr/>
        </p:nvPicPr>
        <p:blipFill rotWithShape="1">
          <a:blip r:embed="rId3">
            <a:extLst>
              <a:ext uri="{28A0092B-C50C-407E-A947-70E740481C1C}">
                <a14:useLocalDpi xmlns:a14="http://schemas.microsoft.com/office/drawing/2010/main" val="0"/>
              </a:ext>
            </a:extLst>
          </a:blip>
          <a:srcRect b="11324"/>
          <a:stretch/>
        </p:blipFill>
        <p:spPr>
          <a:xfrm>
            <a:off x="0" y="1415606"/>
            <a:ext cx="9144000" cy="3578542"/>
          </a:xfrm>
          <a:prstGeom prst="rect">
            <a:avLst/>
          </a:prstGeom>
        </p:spPr>
      </p:pic>
      <p:sp>
        <p:nvSpPr>
          <p:cNvPr id="5" name="Freeform 4">
            <a:extLst>
              <a:ext uri="{FF2B5EF4-FFF2-40B4-BE49-F238E27FC236}">
                <a16:creationId xmlns:a16="http://schemas.microsoft.com/office/drawing/2014/main" id="{73C6FEE0-9D6A-75BD-B6CF-E044F08EB8AB}"/>
              </a:ext>
            </a:extLst>
          </p:cNvPr>
          <p:cNvSpPr/>
          <p:nvPr/>
        </p:nvSpPr>
        <p:spPr>
          <a:xfrm>
            <a:off x="754602" y="1996714"/>
            <a:ext cx="8318377" cy="408365"/>
          </a:xfrm>
          <a:custGeom>
            <a:avLst/>
            <a:gdLst>
              <a:gd name="connsiteX0" fmla="*/ 0 w 8318377"/>
              <a:gd name="connsiteY0" fmla="*/ 0 h 408365"/>
              <a:gd name="connsiteX1" fmla="*/ 44388 w 8318377"/>
              <a:gd name="connsiteY1" fmla="*/ 17756 h 408365"/>
              <a:gd name="connsiteX2" fmla="*/ 62144 w 8318377"/>
              <a:gd name="connsiteY2" fmla="*/ 35511 h 408365"/>
              <a:gd name="connsiteX3" fmla="*/ 88777 w 8318377"/>
              <a:gd name="connsiteY3" fmla="*/ 44389 h 408365"/>
              <a:gd name="connsiteX4" fmla="*/ 115410 w 8318377"/>
              <a:gd name="connsiteY4" fmla="*/ 62144 h 408365"/>
              <a:gd name="connsiteX5" fmla="*/ 488272 w 8318377"/>
              <a:gd name="connsiteY5" fmla="*/ 44389 h 408365"/>
              <a:gd name="connsiteX6" fmla="*/ 532660 w 8318377"/>
              <a:gd name="connsiteY6" fmla="*/ 35511 h 408365"/>
              <a:gd name="connsiteX7" fmla="*/ 594804 w 8318377"/>
              <a:gd name="connsiteY7" fmla="*/ 26633 h 408365"/>
              <a:gd name="connsiteX8" fmla="*/ 683581 w 8318377"/>
              <a:gd name="connsiteY8" fmla="*/ 8878 h 408365"/>
              <a:gd name="connsiteX9" fmla="*/ 816746 w 8318377"/>
              <a:gd name="connsiteY9" fmla="*/ 17756 h 408365"/>
              <a:gd name="connsiteX10" fmla="*/ 843379 w 8318377"/>
              <a:gd name="connsiteY10" fmla="*/ 26633 h 408365"/>
              <a:gd name="connsiteX11" fmla="*/ 878889 w 8318377"/>
              <a:gd name="connsiteY11" fmla="*/ 35511 h 408365"/>
              <a:gd name="connsiteX12" fmla="*/ 932155 w 8318377"/>
              <a:gd name="connsiteY12" fmla="*/ 53266 h 408365"/>
              <a:gd name="connsiteX13" fmla="*/ 1020932 w 8318377"/>
              <a:gd name="connsiteY13" fmla="*/ 79899 h 408365"/>
              <a:gd name="connsiteX14" fmla="*/ 1047565 w 8318377"/>
              <a:gd name="connsiteY14" fmla="*/ 88777 h 408365"/>
              <a:gd name="connsiteX15" fmla="*/ 1074198 w 8318377"/>
              <a:gd name="connsiteY15" fmla="*/ 97655 h 408365"/>
              <a:gd name="connsiteX16" fmla="*/ 1127464 w 8318377"/>
              <a:gd name="connsiteY16" fmla="*/ 124288 h 408365"/>
              <a:gd name="connsiteX17" fmla="*/ 1189608 w 8318377"/>
              <a:gd name="connsiteY17" fmla="*/ 115410 h 408365"/>
              <a:gd name="connsiteX18" fmla="*/ 1233996 w 8318377"/>
              <a:gd name="connsiteY18" fmla="*/ 79899 h 408365"/>
              <a:gd name="connsiteX19" fmla="*/ 1260629 w 8318377"/>
              <a:gd name="connsiteY19" fmla="*/ 71022 h 408365"/>
              <a:gd name="connsiteX20" fmla="*/ 1287262 w 8318377"/>
              <a:gd name="connsiteY20" fmla="*/ 79899 h 408365"/>
              <a:gd name="connsiteX21" fmla="*/ 1322773 w 8318377"/>
              <a:gd name="connsiteY21" fmla="*/ 115410 h 408365"/>
              <a:gd name="connsiteX22" fmla="*/ 1349406 w 8318377"/>
              <a:gd name="connsiteY22" fmla="*/ 133165 h 408365"/>
              <a:gd name="connsiteX23" fmla="*/ 1367161 w 8318377"/>
              <a:gd name="connsiteY23" fmla="*/ 150921 h 408365"/>
              <a:gd name="connsiteX24" fmla="*/ 1420427 w 8318377"/>
              <a:gd name="connsiteY24" fmla="*/ 186431 h 408365"/>
              <a:gd name="connsiteX25" fmla="*/ 1473693 w 8318377"/>
              <a:gd name="connsiteY25" fmla="*/ 204187 h 408365"/>
              <a:gd name="connsiteX26" fmla="*/ 1589103 w 8318377"/>
              <a:gd name="connsiteY26" fmla="*/ 195309 h 408365"/>
              <a:gd name="connsiteX27" fmla="*/ 1819922 w 8318377"/>
              <a:gd name="connsiteY27" fmla="*/ 177554 h 408365"/>
              <a:gd name="connsiteX28" fmla="*/ 1846555 w 8318377"/>
              <a:gd name="connsiteY28" fmla="*/ 133165 h 408365"/>
              <a:gd name="connsiteX29" fmla="*/ 1873188 w 8318377"/>
              <a:gd name="connsiteY29" fmla="*/ 124288 h 408365"/>
              <a:gd name="connsiteX30" fmla="*/ 1917577 w 8318377"/>
              <a:gd name="connsiteY30" fmla="*/ 168676 h 408365"/>
              <a:gd name="connsiteX31" fmla="*/ 1944210 w 8318377"/>
              <a:gd name="connsiteY31" fmla="*/ 213064 h 408365"/>
              <a:gd name="connsiteX32" fmla="*/ 1953087 w 8318377"/>
              <a:gd name="connsiteY32" fmla="*/ 239697 h 408365"/>
              <a:gd name="connsiteX33" fmla="*/ 1979720 w 8318377"/>
              <a:gd name="connsiteY33" fmla="*/ 257453 h 408365"/>
              <a:gd name="connsiteX34" fmla="*/ 2104008 w 8318377"/>
              <a:gd name="connsiteY34" fmla="*/ 284086 h 408365"/>
              <a:gd name="connsiteX35" fmla="*/ 2192784 w 8318377"/>
              <a:gd name="connsiteY35" fmla="*/ 292963 h 408365"/>
              <a:gd name="connsiteX36" fmla="*/ 2352582 w 8318377"/>
              <a:gd name="connsiteY36" fmla="*/ 284086 h 408365"/>
              <a:gd name="connsiteX37" fmla="*/ 2388093 w 8318377"/>
              <a:gd name="connsiteY37" fmla="*/ 275208 h 408365"/>
              <a:gd name="connsiteX38" fmla="*/ 2441359 w 8318377"/>
              <a:gd name="connsiteY38" fmla="*/ 266330 h 408365"/>
              <a:gd name="connsiteX39" fmla="*/ 2467992 w 8318377"/>
              <a:gd name="connsiteY39" fmla="*/ 257453 h 408365"/>
              <a:gd name="connsiteX40" fmla="*/ 2601157 w 8318377"/>
              <a:gd name="connsiteY40" fmla="*/ 239697 h 408365"/>
              <a:gd name="connsiteX41" fmla="*/ 2645546 w 8318377"/>
              <a:gd name="connsiteY41" fmla="*/ 213064 h 408365"/>
              <a:gd name="connsiteX42" fmla="*/ 2672179 w 8318377"/>
              <a:gd name="connsiteY42" fmla="*/ 204187 h 408365"/>
              <a:gd name="connsiteX43" fmla="*/ 2681056 w 8318377"/>
              <a:gd name="connsiteY43" fmla="*/ 177554 h 408365"/>
              <a:gd name="connsiteX44" fmla="*/ 2734322 w 8318377"/>
              <a:gd name="connsiteY44" fmla="*/ 177554 h 408365"/>
              <a:gd name="connsiteX45" fmla="*/ 2778711 w 8318377"/>
              <a:gd name="connsiteY45" fmla="*/ 213064 h 408365"/>
              <a:gd name="connsiteX46" fmla="*/ 2831977 w 8318377"/>
              <a:gd name="connsiteY46" fmla="*/ 230820 h 408365"/>
              <a:gd name="connsiteX47" fmla="*/ 2902998 w 8318377"/>
              <a:gd name="connsiteY47" fmla="*/ 248575 h 408365"/>
              <a:gd name="connsiteX48" fmla="*/ 3018408 w 8318377"/>
              <a:gd name="connsiteY48" fmla="*/ 239697 h 408365"/>
              <a:gd name="connsiteX49" fmla="*/ 3062796 w 8318377"/>
              <a:gd name="connsiteY49" fmla="*/ 213064 h 408365"/>
              <a:gd name="connsiteX50" fmla="*/ 3151573 w 8318377"/>
              <a:gd name="connsiteY50" fmla="*/ 186431 h 408365"/>
              <a:gd name="connsiteX51" fmla="*/ 3204839 w 8318377"/>
              <a:gd name="connsiteY51" fmla="*/ 159798 h 408365"/>
              <a:gd name="connsiteX52" fmla="*/ 3222594 w 8318377"/>
              <a:gd name="connsiteY52" fmla="*/ 133165 h 408365"/>
              <a:gd name="connsiteX53" fmla="*/ 3302493 w 8318377"/>
              <a:gd name="connsiteY53" fmla="*/ 168676 h 408365"/>
              <a:gd name="connsiteX54" fmla="*/ 3364637 w 8318377"/>
              <a:gd name="connsiteY54" fmla="*/ 186431 h 408365"/>
              <a:gd name="connsiteX55" fmla="*/ 3417903 w 8318377"/>
              <a:gd name="connsiteY55" fmla="*/ 204187 h 408365"/>
              <a:gd name="connsiteX56" fmla="*/ 3444536 w 8318377"/>
              <a:gd name="connsiteY56" fmla="*/ 213064 h 408365"/>
              <a:gd name="connsiteX57" fmla="*/ 3480047 w 8318377"/>
              <a:gd name="connsiteY57" fmla="*/ 230820 h 408365"/>
              <a:gd name="connsiteX58" fmla="*/ 3533313 w 8318377"/>
              <a:gd name="connsiteY58" fmla="*/ 239697 h 408365"/>
              <a:gd name="connsiteX59" fmla="*/ 3577701 w 8318377"/>
              <a:gd name="connsiteY59" fmla="*/ 248575 h 408365"/>
              <a:gd name="connsiteX60" fmla="*/ 3613212 w 8318377"/>
              <a:gd name="connsiteY60" fmla="*/ 257453 h 408365"/>
              <a:gd name="connsiteX61" fmla="*/ 4279037 w 8318377"/>
              <a:gd name="connsiteY61" fmla="*/ 275208 h 408365"/>
              <a:gd name="connsiteX62" fmla="*/ 4358936 w 8318377"/>
              <a:gd name="connsiteY62" fmla="*/ 284086 h 408365"/>
              <a:gd name="connsiteX63" fmla="*/ 4394447 w 8318377"/>
              <a:gd name="connsiteY63" fmla="*/ 292963 h 408365"/>
              <a:gd name="connsiteX64" fmla="*/ 4447713 w 8318377"/>
              <a:gd name="connsiteY64" fmla="*/ 301841 h 408365"/>
              <a:gd name="connsiteX65" fmla="*/ 4518734 w 8318377"/>
              <a:gd name="connsiteY65" fmla="*/ 310719 h 408365"/>
              <a:gd name="connsiteX66" fmla="*/ 4572000 w 8318377"/>
              <a:gd name="connsiteY66" fmla="*/ 319597 h 408365"/>
              <a:gd name="connsiteX67" fmla="*/ 4882718 w 8318377"/>
              <a:gd name="connsiteY67" fmla="*/ 346230 h 408365"/>
              <a:gd name="connsiteX68" fmla="*/ 4980373 w 8318377"/>
              <a:gd name="connsiteY68" fmla="*/ 363985 h 408365"/>
              <a:gd name="connsiteX69" fmla="*/ 5051394 w 8318377"/>
              <a:gd name="connsiteY69" fmla="*/ 372863 h 408365"/>
              <a:gd name="connsiteX70" fmla="*/ 5086905 w 8318377"/>
              <a:gd name="connsiteY70" fmla="*/ 381740 h 408365"/>
              <a:gd name="connsiteX71" fmla="*/ 5140171 w 8318377"/>
              <a:gd name="connsiteY71" fmla="*/ 390618 h 408365"/>
              <a:gd name="connsiteX72" fmla="*/ 5273336 w 8318377"/>
              <a:gd name="connsiteY72" fmla="*/ 381740 h 408365"/>
              <a:gd name="connsiteX73" fmla="*/ 5370990 w 8318377"/>
              <a:gd name="connsiteY73" fmla="*/ 372863 h 408365"/>
              <a:gd name="connsiteX74" fmla="*/ 6116715 w 8318377"/>
              <a:gd name="connsiteY74" fmla="*/ 381740 h 408365"/>
              <a:gd name="connsiteX75" fmla="*/ 7474998 w 8318377"/>
              <a:gd name="connsiteY75" fmla="*/ 381740 h 408365"/>
              <a:gd name="connsiteX76" fmla="*/ 7501631 w 8318377"/>
              <a:gd name="connsiteY76" fmla="*/ 372863 h 408365"/>
              <a:gd name="connsiteX77" fmla="*/ 7661429 w 8318377"/>
              <a:gd name="connsiteY77" fmla="*/ 355107 h 408365"/>
              <a:gd name="connsiteX78" fmla="*/ 7714695 w 8318377"/>
              <a:gd name="connsiteY78" fmla="*/ 337352 h 408365"/>
              <a:gd name="connsiteX79" fmla="*/ 7821227 w 8318377"/>
              <a:gd name="connsiteY79" fmla="*/ 310719 h 408365"/>
              <a:gd name="connsiteX80" fmla="*/ 7901126 w 8318377"/>
              <a:gd name="connsiteY80" fmla="*/ 292963 h 408365"/>
              <a:gd name="connsiteX81" fmla="*/ 7927759 w 8318377"/>
              <a:gd name="connsiteY81" fmla="*/ 275208 h 408365"/>
              <a:gd name="connsiteX82" fmla="*/ 8007658 w 8318377"/>
              <a:gd name="connsiteY82" fmla="*/ 257453 h 408365"/>
              <a:gd name="connsiteX83" fmla="*/ 8043169 w 8318377"/>
              <a:gd name="connsiteY83" fmla="*/ 239697 h 408365"/>
              <a:gd name="connsiteX84" fmla="*/ 8087557 w 8318377"/>
              <a:gd name="connsiteY84" fmla="*/ 230820 h 408365"/>
              <a:gd name="connsiteX85" fmla="*/ 8114190 w 8318377"/>
              <a:gd name="connsiteY85" fmla="*/ 221942 h 408365"/>
              <a:gd name="connsiteX86" fmla="*/ 8158579 w 8318377"/>
              <a:gd name="connsiteY86" fmla="*/ 213064 h 408365"/>
              <a:gd name="connsiteX87" fmla="*/ 8211845 w 8318377"/>
              <a:gd name="connsiteY87" fmla="*/ 195309 h 408365"/>
              <a:gd name="connsiteX88" fmla="*/ 8318377 w 8318377"/>
              <a:gd name="connsiteY88" fmla="*/ 177554 h 4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318377" h="408365">
                <a:moveTo>
                  <a:pt x="0" y="0"/>
                </a:moveTo>
                <a:cubicBezTo>
                  <a:pt x="14796" y="5919"/>
                  <a:pt x="30552" y="9850"/>
                  <a:pt x="44388" y="17756"/>
                </a:cubicBezTo>
                <a:cubicBezTo>
                  <a:pt x="51655" y="21909"/>
                  <a:pt x="54967" y="31205"/>
                  <a:pt x="62144" y="35511"/>
                </a:cubicBezTo>
                <a:cubicBezTo>
                  <a:pt x="70168" y="40326"/>
                  <a:pt x="80407" y="40204"/>
                  <a:pt x="88777" y="44389"/>
                </a:cubicBezTo>
                <a:cubicBezTo>
                  <a:pt x="98320" y="49161"/>
                  <a:pt x="106532" y="56226"/>
                  <a:pt x="115410" y="62144"/>
                </a:cubicBezTo>
                <a:cubicBezTo>
                  <a:pt x="238773" y="58289"/>
                  <a:pt x="365007" y="60824"/>
                  <a:pt x="488272" y="44389"/>
                </a:cubicBezTo>
                <a:cubicBezTo>
                  <a:pt x="503229" y="42395"/>
                  <a:pt x="517776" y="37992"/>
                  <a:pt x="532660" y="35511"/>
                </a:cubicBezTo>
                <a:cubicBezTo>
                  <a:pt x="553300" y="32071"/>
                  <a:pt x="574197" y="30269"/>
                  <a:pt x="594804" y="26633"/>
                </a:cubicBezTo>
                <a:cubicBezTo>
                  <a:pt x="624523" y="21388"/>
                  <a:pt x="683581" y="8878"/>
                  <a:pt x="683581" y="8878"/>
                </a:cubicBezTo>
                <a:cubicBezTo>
                  <a:pt x="727969" y="11837"/>
                  <a:pt x="772531" y="12843"/>
                  <a:pt x="816746" y="17756"/>
                </a:cubicBezTo>
                <a:cubicBezTo>
                  <a:pt x="826047" y="18789"/>
                  <a:pt x="834381" y="24062"/>
                  <a:pt x="843379" y="26633"/>
                </a:cubicBezTo>
                <a:cubicBezTo>
                  <a:pt x="855111" y="29985"/>
                  <a:pt x="867203" y="32005"/>
                  <a:pt x="878889" y="35511"/>
                </a:cubicBezTo>
                <a:cubicBezTo>
                  <a:pt x="896815" y="40889"/>
                  <a:pt x="913998" y="48727"/>
                  <a:pt x="932155" y="53266"/>
                </a:cubicBezTo>
                <a:cubicBezTo>
                  <a:pt x="985820" y="66683"/>
                  <a:pt x="956096" y="58287"/>
                  <a:pt x="1020932" y="79899"/>
                </a:cubicBezTo>
                <a:lnTo>
                  <a:pt x="1047565" y="88777"/>
                </a:lnTo>
                <a:cubicBezTo>
                  <a:pt x="1056443" y="91736"/>
                  <a:pt x="1066412" y="92464"/>
                  <a:pt x="1074198" y="97655"/>
                </a:cubicBezTo>
                <a:cubicBezTo>
                  <a:pt x="1108617" y="120601"/>
                  <a:pt x="1090709" y="112036"/>
                  <a:pt x="1127464" y="124288"/>
                </a:cubicBezTo>
                <a:cubicBezTo>
                  <a:pt x="1148179" y="121329"/>
                  <a:pt x="1169565" y="121423"/>
                  <a:pt x="1189608" y="115410"/>
                </a:cubicBezTo>
                <a:cubicBezTo>
                  <a:pt x="1225149" y="104748"/>
                  <a:pt x="1207172" y="95993"/>
                  <a:pt x="1233996" y="79899"/>
                </a:cubicBezTo>
                <a:cubicBezTo>
                  <a:pt x="1242020" y="75084"/>
                  <a:pt x="1251751" y="73981"/>
                  <a:pt x="1260629" y="71022"/>
                </a:cubicBezTo>
                <a:cubicBezTo>
                  <a:pt x="1269507" y="73981"/>
                  <a:pt x="1279647" y="74460"/>
                  <a:pt x="1287262" y="79899"/>
                </a:cubicBezTo>
                <a:cubicBezTo>
                  <a:pt x="1300884" y="89629"/>
                  <a:pt x="1308844" y="106124"/>
                  <a:pt x="1322773" y="115410"/>
                </a:cubicBezTo>
                <a:cubicBezTo>
                  <a:pt x="1331651" y="121328"/>
                  <a:pt x="1341075" y="126500"/>
                  <a:pt x="1349406" y="133165"/>
                </a:cubicBezTo>
                <a:cubicBezTo>
                  <a:pt x="1355942" y="138394"/>
                  <a:pt x="1360465" y="145899"/>
                  <a:pt x="1367161" y="150921"/>
                </a:cubicBezTo>
                <a:cubicBezTo>
                  <a:pt x="1384232" y="163725"/>
                  <a:pt x="1400183" y="179683"/>
                  <a:pt x="1420427" y="186431"/>
                </a:cubicBezTo>
                <a:lnTo>
                  <a:pt x="1473693" y="204187"/>
                </a:lnTo>
                <a:cubicBezTo>
                  <a:pt x="1512163" y="201228"/>
                  <a:pt x="1550579" y="197449"/>
                  <a:pt x="1589103" y="195309"/>
                </a:cubicBezTo>
                <a:cubicBezTo>
                  <a:pt x="1811923" y="182930"/>
                  <a:pt x="1727383" y="208398"/>
                  <a:pt x="1819922" y="177554"/>
                </a:cubicBezTo>
                <a:cubicBezTo>
                  <a:pt x="1826905" y="156607"/>
                  <a:pt x="1826246" y="145351"/>
                  <a:pt x="1846555" y="133165"/>
                </a:cubicBezTo>
                <a:cubicBezTo>
                  <a:pt x="1854579" y="128350"/>
                  <a:pt x="1864310" y="127247"/>
                  <a:pt x="1873188" y="124288"/>
                </a:cubicBezTo>
                <a:cubicBezTo>
                  <a:pt x="1887984" y="139084"/>
                  <a:pt x="1910960" y="148825"/>
                  <a:pt x="1917577" y="168676"/>
                </a:cubicBezTo>
                <a:cubicBezTo>
                  <a:pt x="1929101" y="203250"/>
                  <a:pt x="1919837" y="188692"/>
                  <a:pt x="1944210" y="213064"/>
                </a:cubicBezTo>
                <a:cubicBezTo>
                  <a:pt x="1947169" y="221942"/>
                  <a:pt x="1947241" y="232390"/>
                  <a:pt x="1953087" y="239697"/>
                </a:cubicBezTo>
                <a:cubicBezTo>
                  <a:pt x="1959752" y="248029"/>
                  <a:pt x="1969970" y="253120"/>
                  <a:pt x="1979720" y="257453"/>
                </a:cubicBezTo>
                <a:cubicBezTo>
                  <a:pt x="2027389" y="278639"/>
                  <a:pt x="2050403" y="278130"/>
                  <a:pt x="2104008" y="284086"/>
                </a:cubicBezTo>
                <a:cubicBezTo>
                  <a:pt x="2133566" y="287370"/>
                  <a:pt x="2163192" y="290004"/>
                  <a:pt x="2192784" y="292963"/>
                </a:cubicBezTo>
                <a:cubicBezTo>
                  <a:pt x="2246050" y="290004"/>
                  <a:pt x="2299453" y="288916"/>
                  <a:pt x="2352582" y="284086"/>
                </a:cubicBezTo>
                <a:cubicBezTo>
                  <a:pt x="2364733" y="282981"/>
                  <a:pt x="2376129" y="277601"/>
                  <a:pt x="2388093" y="275208"/>
                </a:cubicBezTo>
                <a:cubicBezTo>
                  <a:pt x="2405744" y="271678"/>
                  <a:pt x="2423787" y="270235"/>
                  <a:pt x="2441359" y="266330"/>
                </a:cubicBezTo>
                <a:cubicBezTo>
                  <a:pt x="2450494" y="264300"/>
                  <a:pt x="2458914" y="259723"/>
                  <a:pt x="2467992" y="257453"/>
                </a:cubicBezTo>
                <a:cubicBezTo>
                  <a:pt x="2517030" y="245194"/>
                  <a:pt x="2545680" y="245245"/>
                  <a:pt x="2601157" y="239697"/>
                </a:cubicBezTo>
                <a:cubicBezTo>
                  <a:pt x="2676602" y="214551"/>
                  <a:pt x="2584615" y="249622"/>
                  <a:pt x="2645546" y="213064"/>
                </a:cubicBezTo>
                <a:cubicBezTo>
                  <a:pt x="2653570" y="208249"/>
                  <a:pt x="2663301" y="207146"/>
                  <a:pt x="2672179" y="204187"/>
                </a:cubicBezTo>
                <a:cubicBezTo>
                  <a:pt x="2675138" y="195309"/>
                  <a:pt x="2674439" y="184171"/>
                  <a:pt x="2681056" y="177554"/>
                </a:cubicBezTo>
                <a:cubicBezTo>
                  <a:pt x="2698811" y="159798"/>
                  <a:pt x="2716567" y="171635"/>
                  <a:pt x="2734322" y="177554"/>
                </a:cubicBezTo>
                <a:cubicBezTo>
                  <a:pt x="2749080" y="192311"/>
                  <a:pt x="2758553" y="204105"/>
                  <a:pt x="2778711" y="213064"/>
                </a:cubicBezTo>
                <a:cubicBezTo>
                  <a:pt x="2795814" y="220665"/>
                  <a:pt x="2814222" y="224902"/>
                  <a:pt x="2831977" y="230820"/>
                </a:cubicBezTo>
                <a:cubicBezTo>
                  <a:pt x="2872917" y="244467"/>
                  <a:pt x="2849446" y="237864"/>
                  <a:pt x="2902998" y="248575"/>
                </a:cubicBezTo>
                <a:cubicBezTo>
                  <a:pt x="2941468" y="245616"/>
                  <a:pt x="2980122" y="244483"/>
                  <a:pt x="3018408" y="239697"/>
                </a:cubicBezTo>
                <a:cubicBezTo>
                  <a:pt x="3070111" y="233234"/>
                  <a:pt x="3023103" y="232910"/>
                  <a:pt x="3062796" y="213064"/>
                </a:cubicBezTo>
                <a:cubicBezTo>
                  <a:pt x="3112437" y="188244"/>
                  <a:pt x="3092910" y="225539"/>
                  <a:pt x="3151573" y="186431"/>
                </a:cubicBezTo>
                <a:cubicBezTo>
                  <a:pt x="3185992" y="163485"/>
                  <a:pt x="3168084" y="172050"/>
                  <a:pt x="3204839" y="159798"/>
                </a:cubicBezTo>
                <a:cubicBezTo>
                  <a:pt x="3210757" y="150920"/>
                  <a:pt x="3212007" y="134488"/>
                  <a:pt x="3222594" y="133165"/>
                </a:cubicBezTo>
                <a:cubicBezTo>
                  <a:pt x="3259238" y="128585"/>
                  <a:pt x="3275534" y="155196"/>
                  <a:pt x="3302493" y="168676"/>
                </a:cubicBezTo>
                <a:cubicBezTo>
                  <a:pt x="3317417" y="176138"/>
                  <a:pt x="3350407" y="182162"/>
                  <a:pt x="3364637" y="186431"/>
                </a:cubicBezTo>
                <a:cubicBezTo>
                  <a:pt x="3382564" y="191809"/>
                  <a:pt x="3400148" y="198269"/>
                  <a:pt x="3417903" y="204187"/>
                </a:cubicBezTo>
                <a:cubicBezTo>
                  <a:pt x="3426781" y="207146"/>
                  <a:pt x="3436166" y="208879"/>
                  <a:pt x="3444536" y="213064"/>
                </a:cubicBezTo>
                <a:cubicBezTo>
                  <a:pt x="3456373" y="218983"/>
                  <a:pt x="3467371" y="227017"/>
                  <a:pt x="3480047" y="230820"/>
                </a:cubicBezTo>
                <a:cubicBezTo>
                  <a:pt x="3497288" y="235992"/>
                  <a:pt x="3515603" y="236477"/>
                  <a:pt x="3533313" y="239697"/>
                </a:cubicBezTo>
                <a:cubicBezTo>
                  <a:pt x="3548159" y="242396"/>
                  <a:pt x="3562971" y="245302"/>
                  <a:pt x="3577701" y="248575"/>
                </a:cubicBezTo>
                <a:cubicBezTo>
                  <a:pt x="3589612" y="251222"/>
                  <a:pt x="3601207" y="255270"/>
                  <a:pt x="3613212" y="257453"/>
                </a:cubicBezTo>
                <a:cubicBezTo>
                  <a:pt x="3813634" y="293893"/>
                  <a:pt x="4240617" y="274643"/>
                  <a:pt x="4279037" y="275208"/>
                </a:cubicBezTo>
                <a:cubicBezTo>
                  <a:pt x="4305670" y="278167"/>
                  <a:pt x="4332451" y="280011"/>
                  <a:pt x="4358936" y="284086"/>
                </a:cubicBezTo>
                <a:cubicBezTo>
                  <a:pt x="4370995" y="285941"/>
                  <a:pt x="4382483" y="290570"/>
                  <a:pt x="4394447" y="292963"/>
                </a:cubicBezTo>
                <a:cubicBezTo>
                  <a:pt x="4412098" y="296493"/>
                  <a:pt x="4429894" y="299295"/>
                  <a:pt x="4447713" y="301841"/>
                </a:cubicBezTo>
                <a:cubicBezTo>
                  <a:pt x="4471331" y="305215"/>
                  <a:pt x="4495116" y="307345"/>
                  <a:pt x="4518734" y="310719"/>
                </a:cubicBezTo>
                <a:cubicBezTo>
                  <a:pt x="4536553" y="313265"/>
                  <a:pt x="4554078" y="317917"/>
                  <a:pt x="4572000" y="319597"/>
                </a:cubicBezTo>
                <a:cubicBezTo>
                  <a:pt x="4685931" y="330278"/>
                  <a:pt x="4775992" y="332000"/>
                  <a:pt x="4882718" y="346230"/>
                </a:cubicBezTo>
                <a:cubicBezTo>
                  <a:pt x="5006650" y="362754"/>
                  <a:pt x="4871572" y="347246"/>
                  <a:pt x="4980373" y="363985"/>
                </a:cubicBezTo>
                <a:cubicBezTo>
                  <a:pt x="5003953" y="367613"/>
                  <a:pt x="5027861" y="368941"/>
                  <a:pt x="5051394" y="372863"/>
                </a:cubicBezTo>
                <a:cubicBezTo>
                  <a:pt x="5063429" y="374869"/>
                  <a:pt x="5074941" y="379347"/>
                  <a:pt x="5086905" y="381740"/>
                </a:cubicBezTo>
                <a:cubicBezTo>
                  <a:pt x="5104556" y="385270"/>
                  <a:pt x="5122416" y="387659"/>
                  <a:pt x="5140171" y="390618"/>
                </a:cubicBezTo>
                <a:lnTo>
                  <a:pt x="5273336" y="381740"/>
                </a:lnTo>
                <a:cubicBezTo>
                  <a:pt x="5305925" y="379233"/>
                  <a:pt x="5338304" y="372863"/>
                  <a:pt x="5370990" y="372863"/>
                </a:cubicBezTo>
                <a:cubicBezTo>
                  <a:pt x="5619583" y="372863"/>
                  <a:pt x="5868140" y="378781"/>
                  <a:pt x="6116715" y="381740"/>
                </a:cubicBezTo>
                <a:cubicBezTo>
                  <a:pt x="6621186" y="432189"/>
                  <a:pt x="6252369" y="398488"/>
                  <a:pt x="7474998" y="381740"/>
                </a:cubicBezTo>
                <a:cubicBezTo>
                  <a:pt x="7484355" y="381612"/>
                  <a:pt x="7492355" y="374100"/>
                  <a:pt x="7501631" y="372863"/>
                </a:cubicBezTo>
                <a:cubicBezTo>
                  <a:pt x="7554430" y="365823"/>
                  <a:pt x="7609218" y="368160"/>
                  <a:pt x="7661429" y="355107"/>
                </a:cubicBezTo>
                <a:cubicBezTo>
                  <a:pt x="7679586" y="350568"/>
                  <a:pt x="7696234" y="340429"/>
                  <a:pt x="7714695" y="337352"/>
                </a:cubicBezTo>
                <a:cubicBezTo>
                  <a:pt x="8056983" y="280302"/>
                  <a:pt x="7469570" y="381054"/>
                  <a:pt x="7821227" y="310719"/>
                </a:cubicBezTo>
                <a:cubicBezTo>
                  <a:pt x="7877579" y="299448"/>
                  <a:pt x="7850977" y="305501"/>
                  <a:pt x="7901126" y="292963"/>
                </a:cubicBezTo>
                <a:cubicBezTo>
                  <a:pt x="7910004" y="287045"/>
                  <a:pt x="7917637" y="278582"/>
                  <a:pt x="7927759" y="275208"/>
                </a:cubicBezTo>
                <a:cubicBezTo>
                  <a:pt x="8015523" y="245953"/>
                  <a:pt x="7950813" y="281815"/>
                  <a:pt x="8007658" y="257453"/>
                </a:cubicBezTo>
                <a:cubicBezTo>
                  <a:pt x="8019822" y="252240"/>
                  <a:pt x="8030614" y="243882"/>
                  <a:pt x="8043169" y="239697"/>
                </a:cubicBezTo>
                <a:cubicBezTo>
                  <a:pt x="8057484" y="234925"/>
                  <a:pt x="8072919" y="234480"/>
                  <a:pt x="8087557" y="230820"/>
                </a:cubicBezTo>
                <a:cubicBezTo>
                  <a:pt x="8096636" y="228550"/>
                  <a:pt x="8105112" y="224212"/>
                  <a:pt x="8114190" y="221942"/>
                </a:cubicBezTo>
                <a:cubicBezTo>
                  <a:pt x="8128829" y="218282"/>
                  <a:pt x="8144021" y="217034"/>
                  <a:pt x="8158579" y="213064"/>
                </a:cubicBezTo>
                <a:cubicBezTo>
                  <a:pt x="8176635" y="208140"/>
                  <a:pt x="8193493" y="198979"/>
                  <a:pt x="8211845" y="195309"/>
                </a:cubicBezTo>
                <a:cubicBezTo>
                  <a:pt x="8306425" y="176393"/>
                  <a:pt x="8270443" y="177554"/>
                  <a:pt x="8318377" y="177554"/>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B5ACB5-15A4-BA91-B734-D13D6719C2A9}"/>
              </a:ext>
            </a:extLst>
          </p:cNvPr>
          <p:cNvSpPr txBox="1"/>
          <p:nvPr/>
        </p:nvSpPr>
        <p:spPr>
          <a:xfrm>
            <a:off x="0" y="6034655"/>
            <a:ext cx="1463862"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31251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A4AA-7BB1-1A77-AAD2-CB89D10AE00A}"/>
              </a:ext>
            </a:extLst>
          </p:cNvPr>
          <p:cNvSpPr>
            <a:spLocks noGrp="1"/>
          </p:cNvSpPr>
          <p:nvPr>
            <p:ph type="title"/>
          </p:nvPr>
        </p:nvSpPr>
        <p:spPr/>
        <p:txBody>
          <a:bodyPr/>
          <a:lstStyle/>
          <a:p>
            <a:r>
              <a:rPr lang="en-US" dirty="0" err="1"/>
              <a:t>Airphoto</a:t>
            </a:r>
            <a:r>
              <a:rPr lang="en-US" dirty="0"/>
              <a:t> Models</a:t>
            </a:r>
          </a:p>
        </p:txBody>
      </p:sp>
      <p:pic>
        <p:nvPicPr>
          <p:cNvPr id="4" name="Picture 3">
            <a:extLst>
              <a:ext uri="{FF2B5EF4-FFF2-40B4-BE49-F238E27FC236}">
                <a16:creationId xmlns:a16="http://schemas.microsoft.com/office/drawing/2014/main" id="{CE196795-2892-C0A1-B7C2-99F1E7E5828C}"/>
              </a:ext>
            </a:extLst>
          </p:cNvPr>
          <p:cNvPicPr>
            <a:picLocks noChangeAspect="1"/>
          </p:cNvPicPr>
          <p:nvPr/>
        </p:nvPicPr>
        <p:blipFill rotWithShape="1">
          <a:blip r:embed="rId3">
            <a:extLst>
              <a:ext uri="{28A0092B-C50C-407E-A947-70E740481C1C}">
                <a14:useLocalDpi xmlns:a14="http://schemas.microsoft.com/office/drawing/2010/main" val="0"/>
              </a:ext>
            </a:extLst>
          </a:blip>
          <a:srcRect l="4858" t="32605" b="3009"/>
          <a:stretch/>
        </p:blipFill>
        <p:spPr>
          <a:xfrm>
            <a:off x="0" y="745149"/>
            <a:ext cx="9183078" cy="4886785"/>
          </a:xfrm>
          <a:prstGeom prst="rect">
            <a:avLst/>
          </a:prstGeom>
        </p:spPr>
      </p:pic>
      <p:sp>
        <p:nvSpPr>
          <p:cNvPr id="5" name="TextBox 4">
            <a:extLst>
              <a:ext uri="{FF2B5EF4-FFF2-40B4-BE49-F238E27FC236}">
                <a16:creationId xmlns:a16="http://schemas.microsoft.com/office/drawing/2014/main" id="{DD292FB0-A2E0-DDDE-6391-FEEEDE2C0571}"/>
              </a:ext>
            </a:extLst>
          </p:cNvPr>
          <p:cNvSpPr txBox="1"/>
          <p:nvPr/>
        </p:nvSpPr>
        <p:spPr>
          <a:xfrm>
            <a:off x="5286" y="5975211"/>
            <a:ext cx="1489510" cy="276999"/>
          </a:xfrm>
          <a:prstGeom prst="rect">
            <a:avLst/>
          </a:prstGeom>
          <a:noFill/>
        </p:spPr>
        <p:txBody>
          <a:bodyPr wrap="none" rtlCol="0">
            <a:spAutoFit/>
          </a:bodyPr>
          <a:lstStyle/>
          <a:p>
            <a:r>
              <a:rPr lang="en-US" sz="1200" dirty="0"/>
              <a:t>Figure Sean Bemis</a:t>
            </a:r>
          </a:p>
        </p:txBody>
      </p:sp>
    </p:spTree>
    <p:extLst>
      <p:ext uri="{BB962C8B-B14F-4D97-AF65-F5344CB8AC3E}">
        <p14:creationId xmlns:p14="http://schemas.microsoft.com/office/powerpoint/2010/main" val="409740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95D52-8986-171C-24DC-08411461FC96}"/>
              </a:ext>
            </a:extLst>
          </p:cNvPr>
          <p:cNvSpPr>
            <a:spLocks noGrp="1"/>
          </p:cNvSpPr>
          <p:nvPr>
            <p:ph type="title"/>
          </p:nvPr>
        </p:nvSpPr>
        <p:spPr/>
        <p:txBody>
          <a:bodyPr/>
          <a:lstStyle/>
          <a:p>
            <a:r>
              <a:rPr lang="en-US" dirty="0"/>
              <a:t>Comparison of SFM to TLS - Landers</a:t>
            </a:r>
          </a:p>
        </p:txBody>
      </p:sp>
      <p:pic>
        <p:nvPicPr>
          <p:cNvPr id="4" name="Picture 3">
            <a:extLst>
              <a:ext uri="{FF2B5EF4-FFF2-40B4-BE49-F238E27FC236}">
                <a16:creationId xmlns:a16="http://schemas.microsoft.com/office/drawing/2014/main" id="{454A0322-D0EE-4159-A5DE-B37F60716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 y="1325139"/>
            <a:ext cx="9248586" cy="4692668"/>
          </a:xfrm>
          <a:prstGeom prst="rect">
            <a:avLst/>
          </a:prstGeom>
        </p:spPr>
      </p:pic>
      <p:pic>
        <p:nvPicPr>
          <p:cNvPr id="5" name="Picture 4">
            <a:extLst>
              <a:ext uri="{FF2B5EF4-FFF2-40B4-BE49-F238E27FC236}">
                <a16:creationId xmlns:a16="http://schemas.microsoft.com/office/drawing/2014/main" id="{AC7E698A-015A-5435-5ED1-3AA31006E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999" y="891282"/>
            <a:ext cx="2462997" cy="3115326"/>
          </a:xfrm>
          <a:prstGeom prst="rect">
            <a:avLst/>
          </a:prstGeom>
        </p:spPr>
      </p:pic>
      <p:sp>
        <p:nvSpPr>
          <p:cNvPr id="6" name="TextBox 5">
            <a:extLst>
              <a:ext uri="{FF2B5EF4-FFF2-40B4-BE49-F238E27FC236}">
                <a16:creationId xmlns:a16="http://schemas.microsoft.com/office/drawing/2014/main" id="{4E4E62AF-1783-91D1-5069-BA2DF927E1BF}"/>
              </a:ext>
            </a:extLst>
          </p:cNvPr>
          <p:cNvSpPr txBox="1"/>
          <p:nvPr/>
        </p:nvSpPr>
        <p:spPr>
          <a:xfrm>
            <a:off x="6057899" y="6010271"/>
            <a:ext cx="3085653" cy="276999"/>
          </a:xfrm>
          <a:prstGeom prst="rect">
            <a:avLst/>
          </a:prstGeom>
          <a:noFill/>
        </p:spPr>
        <p:txBody>
          <a:bodyPr wrap="none" rtlCol="0">
            <a:spAutoFit/>
          </a:bodyPr>
          <a:lstStyle/>
          <a:p>
            <a:r>
              <a:rPr lang="en-US" sz="1200" dirty="0"/>
              <a:t>Figure Ed </a:t>
            </a:r>
            <a:r>
              <a:rPr lang="en-US" sz="1200" dirty="0" err="1"/>
              <a:t>Nissen</a:t>
            </a:r>
            <a:r>
              <a:rPr lang="en-US" sz="1200" dirty="0"/>
              <a:t>, Map Ramon </a:t>
            </a:r>
            <a:r>
              <a:rPr lang="en-US" sz="1200" dirty="0" err="1"/>
              <a:t>Arrowsmith</a:t>
            </a:r>
            <a:endParaRPr lang="en-US" sz="1200" dirty="0"/>
          </a:p>
        </p:txBody>
      </p:sp>
    </p:spTree>
    <p:extLst>
      <p:ext uri="{BB962C8B-B14F-4D97-AF65-F5344CB8AC3E}">
        <p14:creationId xmlns:p14="http://schemas.microsoft.com/office/powerpoint/2010/main" val="311058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B07B-C523-087E-A4DA-D29E9C8248AD}"/>
              </a:ext>
            </a:extLst>
          </p:cNvPr>
          <p:cNvSpPr>
            <a:spLocks noGrp="1"/>
          </p:cNvSpPr>
          <p:nvPr>
            <p:ph type="title"/>
          </p:nvPr>
        </p:nvSpPr>
        <p:spPr/>
        <p:txBody>
          <a:bodyPr/>
          <a:lstStyle/>
          <a:p>
            <a:r>
              <a:rPr lang="en-US" dirty="0"/>
              <a:t>Granby Landslide</a:t>
            </a:r>
          </a:p>
        </p:txBody>
      </p:sp>
      <p:pic>
        <p:nvPicPr>
          <p:cNvPr id="4" name="Picture 3">
            <a:extLst>
              <a:ext uri="{FF2B5EF4-FFF2-40B4-BE49-F238E27FC236}">
                <a16:creationId xmlns:a16="http://schemas.microsoft.com/office/drawing/2014/main" id="{EBA9F82D-9461-44CF-292D-C9E945A67D1C}"/>
              </a:ext>
            </a:extLst>
          </p:cNvPr>
          <p:cNvPicPr>
            <a:picLocks noChangeAspect="1"/>
          </p:cNvPicPr>
          <p:nvPr/>
        </p:nvPicPr>
        <p:blipFill rotWithShape="1">
          <a:blip r:embed="rId3">
            <a:extLst>
              <a:ext uri="{28A0092B-C50C-407E-A947-70E740481C1C}">
                <a14:useLocalDpi xmlns:a14="http://schemas.microsoft.com/office/drawing/2010/main" val="0"/>
              </a:ext>
            </a:extLst>
          </a:blip>
          <a:srcRect l="3314" t="18850" r="3582" b="17098"/>
          <a:stretch/>
        </p:blipFill>
        <p:spPr>
          <a:xfrm>
            <a:off x="-125730" y="1016413"/>
            <a:ext cx="9454449" cy="4469129"/>
          </a:xfrm>
          <a:prstGeom prst="rect">
            <a:avLst/>
          </a:prstGeom>
        </p:spPr>
      </p:pic>
      <p:sp>
        <p:nvSpPr>
          <p:cNvPr id="5" name="TextBox 4">
            <a:extLst>
              <a:ext uri="{FF2B5EF4-FFF2-40B4-BE49-F238E27FC236}">
                <a16:creationId xmlns:a16="http://schemas.microsoft.com/office/drawing/2014/main" id="{0DFB6BDA-B9C9-65EE-52D6-2261E20543D0}"/>
              </a:ext>
            </a:extLst>
          </p:cNvPr>
          <p:cNvSpPr txBox="1"/>
          <p:nvPr/>
        </p:nvSpPr>
        <p:spPr>
          <a:xfrm>
            <a:off x="0" y="6010271"/>
            <a:ext cx="1866217" cy="276999"/>
          </a:xfrm>
          <a:prstGeom prst="rect">
            <a:avLst/>
          </a:prstGeom>
          <a:noFill/>
        </p:spPr>
        <p:txBody>
          <a:bodyPr wrap="none" rtlCol="0">
            <a:spAutoFit/>
          </a:bodyPr>
          <a:lstStyle/>
          <a:p>
            <a:r>
              <a:rPr lang="en-US" sz="1200" dirty="0"/>
              <a:t>Figure Francisco Gomez</a:t>
            </a:r>
          </a:p>
        </p:txBody>
      </p:sp>
      <p:sp>
        <p:nvSpPr>
          <p:cNvPr id="6" name="Oval 5">
            <a:extLst>
              <a:ext uri="{FF2B5EF4-FFF2-40B4-BE49-F238E27FC236}">
                <a16:creationId xmlns:a16="http://schemas.microsoft.com/office/drawing/2014/main" id="{2BEA311F-38C9-2E42-5624-F92779B2EF2D}"/>
              </a:ext>
            </a:extLst>
          </p:cNvPr>
          <p:cNvSpPr/>
          <p:nvPr/>
        </p:nvSpPr>
        <p:spPr>
          <a:xfrm>
            <a:off x="5486399" y="2102058"/>
            <a:ext cx="3544247" cy="242193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6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C294-7DB0-C3AF-2774-BEADE4F99F5A}"/>
              </a:ext>
            </a:extLst>
          </p:cNvPr>
          <p:cNvSpPr>
            <a:spLocks noGrp="1"/>
          </p:cNvSpPr>
          <p:nvPr>
            <p:ph type="title"/>
          </p:nvPr>
        </p:nvSpPr>
        <p:spPr/>
        <p:txBody>
          <a:bodyPr/>
          <a:lstStyle/>
          <a:p>
            <a:r>
              <a:rPr lang="en-US" dirty="0"/>
              <a:t>Granby Landslide</a:t>
            </a:r>
          </a:p>
        </p:txBody>
      </p:sp>
      <p:pic>
        <p:nvPicPr>
          <p:cNvPr id="4" name="Picture 3">
            <a:extLst>
              <a:ext uri="{FF2B5EF4-FFF2-40B4-BE49-F238E27FC236}">
                <a16:creationId xmlns:a16="http://schemas.microsoft.com/office/drawing/2014/main" id="{847506F7-23F1-A2F8-DAA9-D523C66BC71A}"/>
              </a:ext>
            </a:extLst>
          </p:cNvPr>
          <p:cNvPicPr>
            <a:picLocks noChangeAspect="1"/>
          </p:cNvPicPr>
          <p:nvPr/>
        </p:nvPicPr>
        <p:blipFill rotWithShape="1">
          <a:blip r:embed="rId3">
            <a:extLst>
              <a:ext uri="{28A0092B-C50C-407E-A947-70E740481C1C}">
                <a14:useLocalDpi xmlns:a14="http://schemas.microsoft.com/office/drawing/2010/main" val="0"/>
              </a:ext>
            </a:extLst>
          </a:blip>
          <a:srcRect t="31878"/>
          <a:stretch/>
        </p:blipFill>
        <p:spPr>
          <a:xfrm>
            <a:off x="0" y="1291589"/>
            <a:ext cx="9144000" cy="4274821"/>
          </a:xfrm>
          <a:prstGeom prst="rect">
            <a:avLst/>
          </a:prstGeom>
        </p:spPr>
      </p:pic>
      <p:sp>
        <p:nvSpPr>
          <p:cNvPr id="5" name="TextBox 4">
            <a:extLst>
              <a:ext uri="{FF2B5EF4-FFF2-40B4-BE49-F238E27FC236}">
                <a16:creationId xmlns:a16="http://schemas.microsoft.com/office/drawing/2014/main" id="{7857FBAF-250D-9627-DF3E-491EB7233895}"/>
              </a:ext>
            </a:extLst>
          </p:cNvPr>
          <p:cNvSpPr txBox="1"/>
          <p:nvPr/>
        </p:nvSpPr>
        <p:spPr>
          <a:xfrm>
            <a:off x="0" y="5854933"/>
            <a:ext cx="1866217" cy="276999"/>
          </a:xfrm>
          <a:prstGeom prst="rect">
            <a:avLst/>
          </a:prstGeom>
          <a:noFill/>
        </p:spPr>
        <p:txBody>
          <a:bodyPr wrap="none" rtlCol="0">
            <a:spAutoFit/>
          </a:bodyPr>
          <a:lstStyle/>
          <a:p>
            <a:r>
              <a:rPr lang="en-US" sz="1200" dirty="0"/>
              <a:t>Figure Francisco Gomez</a:t>
            </a:r>
          </a:p>
        </p:txBody>
      </p:sp>
      <p:cxnSp>
        <p:nvCxnSpPr>
          <p:cNvPr id="6" name="Straight Arrow Connector 5">
            <a:extLst>
              <a:ext uri="{FF2B5EF4-FFF2-40B4-BE49-F238E27FC236}">
                <a16:creationId xmlns:a16="http://schemas.microsoft.com/office/drawing/2014/main" id="{87AE8D86-7736-67E3-F08B-730B71EF4BE0}"/>
              </a:ext>
            </a:extLst>
          </p:cNvPr>
          <p:cNvCxnSpPr/>
          <p:nvPr/>
        </p:nvCxnSpPr>
        <p:spPr>
          <a:xfrm flipV="1">
            <a:off x="1632271" y="3658109"/>
            <a:ext cx="568170" cy="8167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98E9BF43-4D9E-00A5-BD29-6703EDEC8259}"/>
              </a:ext>
            </a:extLst>
          </p:cNvPr>
          <p:cNvCxnSpPr/>
          <p:nvPr/>
        </p:nvCxnSpPr>
        <p:spPr>
          <a:xfrm flipV="1">
            <a:off x="2813001" y="3560455"/>
            <a:ext cx="417250" cy="7190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6B4D96-7950-9CEA-A375-91E1EC5F3362}"/>
              </a:ext>
            </a:extLst>
          </p:cNvPr>
          <p:cNvCxnSpPr/>
          <p:nvPr/>
        </p:nvCxnSpPr>
        <p:spPr>
          <a:xfrm flipV="1">
            <a:off x="3624177" y="3365146"/>
            <a:ext cx="405064" cy="6956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9B6F64D-C16F-20CC-57C3-DBF28E9FB5B5}"/>
              </a:ext>
            </a:extLst>
          </p:cNvPr>
          <p:cNvCxnSpPr/>
          <p:nvPr/>
        </p:nvCxnSpPr>
        <p:spPr>
          <a:xfrm flipV="1">
            <a:off x="4334357" y="3365146"/>
            <a:ext cx="384067" cy="6303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981C925-5BC1-B671-D632-7DE10A52F843}"/>
              </a:ext>
            </a:extLst>
          </p:cNvPr>
          <p:cNvCxnSpPr/>
          <p:nvPr/>
        </p:nvCxnSpPr>
        <p:spPr>
          <a:xfrm flipV="1">
            <a:off x="5023540" y="3365146"/>
            <a:ext cx="346213" cy="6303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49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8CF3-2EA4-381B-944B-AA0B22BBE2C9}"/>
              </a:ext>
            </a:extLst>
          </p:cNvPr>
          <p:cNvSpPr>
            <a:spLocks noGrp="1"/>
          </p:cNvSpPr>
          <p:nvPr>
            <p:ph type="title"/>
          </p:nvPr>
        </p:nvSpPr>
        <p:spPr/>
        <p:txBody>
          <a:bodyPr/>
          <a:lstStyle/>
          <a:p>
            <a:r>
              <a:rPr lang="en-US" dirty="0"/>
              <a:t>Landslide Near City Creek, UT</a:t>
            </a:r>
          </a:p>
        </p:txBody>
      </p:sp>
      <p:pic>
        <p:nvPicPr>
          <p:cNvPr id="4" name="Picture 3">
            <a:extLst>
              <a:ext uri="{FF2B5EF4-FFF2-40B4-BE49-F238E27FC236}">
                <a16:creationId xmlns:a16="http://schemas.microsoft.com/office/drawing/2014/main" id="{4D1FC878-77B3-4612-28A4-67BE76D97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10" y="739740"/>
            <a:ext cx="8421190" cy="5492575"/>
          </a:xfrm>
          <a:prstGeom prst="rect">
            <a:avLst/>
          </a:prstGeom>
        </p:spPr>
      </p:pic>
      <p:sp>
        <p:nvSpPr>
          <p:cNvPr id="5" name="Oval 4">
            <a:extLst>
              <a:ext uri="{FF2B5EF4-FFF2-40B4-BE49-F238E27FC236}">
                <a16:creationId xmlns:a16="http://schemas.microsoft.com/office/drawing/2014/main" id="{3243B7C1-53FE-4514-6BAB-27A6E3DF2434}"/>
              </a:ext>
            </a:extLst>
          </p:cNvPr>
          <p:cNvSpPr/>
          <p:nvPr/>
        </p:nvSpPr>
        <p:spPr>
          <a:xfrm>
            <a:off x="4306155" y="2765585"/>
            <a:ext cx="2724239" cy="272423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2D2F50-94F0-AFF7-4421-6AD8CFA4CDEC}"/>
              </a:ext>
            </a:extLst>
          </p:cNvPr>
          <p:cNvSpPr txBox="1"/>
          <p:nvPr/>
        </p:nvSpPr>
        <p:spPr>
          <a:xfrm>
            <a:off x="7684470" y="5979760"/>
            <a:ext cx="1463862"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339899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0D174-64EE-E0CF-62F9-62032FADC6D7}"/>
              </a:ext>
            </a:extLst>
          </p:cNvPr>
          <p:cNvSpPr>
            <a:spLocks noGrp="1"/>
          </p:cNvSpPr>
          <p:nvPr>
            <p:ph type="title"/>
          </p:nvPr>
        </p:nvSpPr>
        <p:spPr/>
        <p:txBody>
          <a:bodyPr/>
          <a:lstStyle/>
          <a:p>
            <a:r>
              <a:rPr lang="en-US" dirty="0"/>
              <a:t>Four Mile Creek Differencing (SFM-ALS)</a:t>
            </a:r>
          </a:p>
        </p:txBody>
      </p:sp>
      <p:pic>
        <p:nvPicPr>
          <p:cNvPr id="4" name="Picture 3">
            <a:extLst>
              <a:ext uri="{FF2B5EF4-FFF2-40B4-BE49-F238E27FC236}">
                <a16:creationId xmlns:a16="http://schemas.microsoft.com/office/drawing/2014/main" id="{BC7AD36F-4C09-8B8F-4FA4-38178A585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39740"/>
            <a:ext cx="8226269" cy="5472309"/>
          </a:xfrm>
          <a:prstGeom prst="rect">
            <a:avLst/>
          </a:prstGeom>
        </p:spPr>
      </p:pic>
      <p:sp>
        <p:nvSpPr>
          <p:cNvPr id="5" name="TextBox 4">
            <a:extLst>
              <a:ext uri="{FF2B5EF4-FFF2-40B4-BE49-F238E27FC236}">
                <a16:creationId xmlns:a16="http://schemas.microsoft.com/office/drawing/2014/main" id="{4D08B9F7-E857-6152-54F3-398778B5E947}"/>
              </a:ext>
            </a:extLst>
          </p:cNvPr>
          <p:cNvSpPr txBox="1"/>
          <p:nvPr/>
        </p:nvSpPr>
        <p:spPr>
          <a:xfrm>
            <a:off x="460531" y="5932370"/>
            <a:ext cx="1778051" cy="276999"/>
          </a:xfrm>
          <a:prstGeom prst="rect">
            <a:avLst/>
          </a:prstGeom>
          <a:noFill/>
        </p:spPr>
        <p:txBody>
          <a:bodyPr wrap="none" rtlCol="0">
            <a:spAutoFit/>
          </a:bodyPr>
          <a:lstStyle/>
          <a:p>
            <a:r>
              <a:rPr lang="en-US" sz="1200" dirty="0">
                <a:solidFill>
                  <a:schemeClr val="bg2"/>
                </a:solidFill>
              </a:rPr>
              <a:t>Figure Kendra Johnson</a:t>
            </a:r>
          </a:p>
        </p:txBody>
      </p:sp>
    </p:spTree>
    <p:extLst>
      <p:ext uri="{BB962C8B-B14F-4D97-AF65-F5344CB8AC3E}">
        <p14:creationId xmlns:p14="http://schemas.microsoft.com/office/powerpoint/2010/main" val="3232291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9788-9403-A81F-C0BD-D8CFC35DA521}"/>
              </a:ext>
            </a:extLst>
          </p:cNvPr>
          <p:cNvSpPr>
            <a:spLocks noGrp="1"/>
          </p:cNvSpPr>
          <p:nvPr>
            <p:ph type="title"/>
          </p:nvPr>
        </p:nvSpPr>
        <p:spPr/>
        <p:txBody>
          <a:bodyPr/>
          <a:lstStyle/>
          <a:p>
            <a:r>
              <a:rPr lang="en-US" dirty="0"/>
              <a:t>Four Mile Creek Differencing (TLS-ALS)</a:t>
            </a:r>
          </a:p>
        </p:txBody>
      </p:sp>
      <p:pic>
        <p:nvPicPr>
          <p:cNvPr id="4" name="Picture 3">
            <a:extLst>
              <a:ext uri="{FF2B5EF4-FFF2-40B4-BE49-F238E27FC236}">
                <a16:creationId xmlns:a16="http://schemas.microsoft.com/office/drawing/2014/main" id="{615C246B-B354-920B-9C9A-280207996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744" y="848406"/>
            <a:ext cx="6504511" cy="5161188"/>
          </a:xfrm>
          <a:prstGeom prst="rect">
            <a:avLst/>
          </a:prstGeom>
        </p:spPr>
      </p:pic>
      <p:sp>
        <p:nvSpPr>
          <p:cNvPr id="5" name="TextBox 4">
            <a:extLst>
              <a:ext uri="{FF2B5EF4-FFF2-40B4-BE49-F238E27FC236}">
                <a16:creationId xmlns:a16="http://schemas.microsoft.com/office/drawing/2014/main" id="{424EE89B-CE7B-8FF0-E9DD-1C118CC96CB2}"/>
              </a:ext>
            </a:extLst>
          </p:cNvPr>
          <p:cNvSpPr txBox="1"/>
          <p:nvPr/>
        </p:nvSpPr>
        <p:spPr>
          <a:xfrm>
            <a:off x="0" y="6009594"/>
            <a:ext cx="1548822" cy="276999"/>
          </a:xfrm>
          <a:prstGeom prst="rect">
            <a:avLst/>
          </a:prstGeom>
          <a:noFill/>
        </p:spPr>
        <p:txBody>
          <a:bodyPr wrap="none" rtlCol="0">
            <a:spAutoFit/>
          </a:bodyPr>
          <a:lstStyle/>
          <a:p>
            <a:r>
              <a:rPr lang="en-US" sz="1200" dirty="0"/>
              <a:t>Figure Chris Crosby</a:t>
            </a:r>
          </a:p>
        </p:txBody>
      </p:sp>
    </p:spTree>
    <p:extLst>
      <p:ext uri="{BB962C8B-B14F-4D97-AF65-F5344CB8AC3E}">
        <p14:creationId xmlns:p14="http://schemas.microsoft.com/office/powerpoint/2010/main" val="449782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5A61-08EF-944E-734C-656BA8B94660}"/>
              </a:ext>
            </a:extLst>
          </p:cNvPr>
          <p:cNvSpPr>
            <a:spLocks noGrp="1"/>
          </p:cNvSpPr>
          <p:nvPr>
            <p:ph type="title"/>
          </p:nvPr>
        </p:nvSpPr>
        <p:spPr/>
        <p:txBody>
          <a:bodyPr/>
          <a:lstStyle/>
          <a:p>
            <a:r>
              <a:rPr lang="en-US" dirty="0"/>
              <a:t>Shoreline of The Salton Sea</a:t>
            </a:r>
          </a:p>
        </p:txBody>
      </p:sp>
      <p:pic>
        <p:nvPicPr>
          <p:cNvPr id="4" name="Picture 3">
            <a:extLst>
              <a:ext uri="{FF2B5EF4-FFF2-40B4-BE49-F238E27FC236}">
                <a16:creationId xmlns:a16="http://schemas.microsoft.com/office/drawing/2014/main" id="{0300EF2C-E4D9-199F-6B4E-6D9DEC94C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9" y="866904"/>
            <a:ext cx="9185431" cy="5337810"/>
          </a:xfrm>
          <a:prstGeom prst="rect">
            <a:avLst/>
          </a:prstGeom>
        </p:spPr>
      </p:pic>
      <p:sp>
        <p:nvSpPr>
          <p:cNvPr id="6" name="Oval 5">
            <a:extLst>
              <a:ext uri="{FF2B5EF4-FFF2-40B4-BE49-F238E27FC236}">
                <a16:creationId xmlns:a16="http://schemas.microsoft.com/office/drawing/2014/main" id="{6B7490B5-5BB8-6ADA-CE52-C4E59DE0070B}"/>
              </a:ext>
            </a:extLst>
          </p:cNvPr>
          <p:cNvSpPr/>
          <p:nvPr/>
        </p:nvSpPr>
        <p:spPr>
          <a:xfrm>
            <a:off x="4301583" y="866904"/>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7" name="Oval 6">
            <a:extLst>
              <a:ext uri="{FF2B5EF4-FFF2-40B4-BE49-F238E27FC236}">
                <a16:creationId xmlns:a16="http://schemas.microsoft.com/office/drawing/2014/main" id="{1E7A6BC6-CCD3-E428-F406-9695539C9C65}"/>
              </a:ext>
            </a:extLst>
          </p:cNvPr>
          <p:cNvSpPr/>
          <p:nvPr/>
        </p:nvSpPr>
        <p:spPr>
          <a:xfrm>
            <a:off x="7369276" y="2206265"/>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8" name="Oval 7">
            <a:extLst>
              <a:ext uri="{FF2B5EF4-FFF2-40B4-BE49-F238E27FC236}">
                <a16:creationId xmlns:a16="http://schemas.microsoft.com/office/drawing/2014/main" id="{DE3E54BE-3908-CD5B-EABD-5E253A9BA6F5}"/>
              </a:ext>
            </a:extLst>
          </p:cNvPr>
          <p:cNvSpPr/>
          <p:nvPr/>
        </p:nvSpPr>
        <p:spPr>
          <a:xfrm>
            <a:off x="3345330" y="2957258"/>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9" name="Oval 8">
            <a:extLst>
              <a:ext uri="{FF2B5EF4-FFF2-40B4-BE49-F238E27FC236}">
                <a16:creationId xmlns:a16="http://schemas.microsoft.com/office/drawing/2014/main" id="{728CDFE6-15F2-E51E-0A23-9BC77DFE75DE}"/>
              </a:ext>
            </a:extLst>
          </p:cNvPr>
          <p:cNvSpPr/>
          <p:nvPr/>
        </p:nvSpPr>
        <p:spPr>
          <a:xfrm>
            <a:off x="1387577" y="4987201"/>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0" name="Oval 9">
            <a:extLst>
              <a:ext uri="{FF2B5EF4-FFF2-40B4-BE49-F238E27FC236}">
                <a16:creationId xmlns:a16="http://schemas.microsoft.com/office/drawing/2014/main" id="{57A5F83A-6637-2AD3-2E55-58822D284C13}"/>
              </a:ext>
            </a:extLst>
          </p:cNvPr>
          <p:cNvSpPr/>
          <p:nvPr/>
        </p:nvSpPr>
        <p:spPr>
          <a:xfrm>
            <a:off x="5751492" y="4295540"/>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3E5B64B4-BAC9-EBE8-E3F3-0AF8A7BA9072}"/>
              </a:ext>
            </a:extLst>
          </p:cNvPr>
          <p:cNvSpPr txBox="1"/>
          <p:nvPr/>
        </p:nvSpPr>
        <p:spPr>
          <a:xfrm>
            <a:off x="7673502" y="2772284"/>
            <a:ext cx="538930" cy="338554"/>
          </a:xfrm>
          <a:prstGeom prst="rect">
            <a:avLst/>
          </a:prstGeom>
          <a:noFill/>
        </p:spPr>
        <p:txBody>
          <a:bodyPr wrap="none" rtlCol="0">
            <a:spAutoFit/>
          </a:bodyPr>
          <a:lstStyle/>
          <a:p>
            <a:r>
              <a:rPr lang="en-US" sz="1600" dirty="0">
                <a:solidFill>
                  <a:srgbClr val="000000"/>
                </a:solidFill>
              </a:rPr>
              <a:t>tarp</a:t>
            </a:r>
          </a:p>
        </p:txBody>
      </p:sp>
      <p:sp>
        <p:nvSpPr>
          <p:cNvPr id="12" name="TextBox 11">
            <a:extLst>
              <a:ext uri="{FF2B5EF4-FFF2-40B4-BE49-F238E27FC236}">
                <a16:creationId xmlns:a16="http://schemas.microsoft.com/office/drawing/2014/main" id="{B00B743B-9E2E-007B-5DCB-0AD0E7B07F76}"/>
              </a:ext>
            </a:extLst>
          </p:cNvPr>
          <p:cNvSpPr txBox="1"/>
          <p:nvPr/>
        </p:nvSpPr>
        <p:spPr>
          <a:xfrm rot="19102598">
            <a:off x="2052458" y="2287854"/>
            <a:ext cx="981359" cy="338554"/>
          </a:xfrm>
          <a:prstGeom prst="rect">
            <a:avLst/>
          </a:prstGeom>
          <a:noFill/>
        </p:spPr>
        <p:txBody>
          <a:bodyPr wrap="none" rtlCol="0">
            <a:spAutoFit/>
          </a:bodyPr>
          <a:lstStyle/>
          <a:p>
            <a:r>
              <a:rPr lang="en-US" sz="1600" dirty="0">
                <a:solidFill>
                  <a:srgbClr val="000000"/>
                </a:solidFill>
              </a:rPr>
              <a:t>drainage</a:t>
            </a:r>
          </a:p>
        </p:txBody>
      </p:sp>
      <p:sp>
        <p:nvSpPr>
          <p:cNvPr id="13" name="TextBox 12">
            <a:extLst>
              <a:ext uri="{FF2B5EF4-FFF2-40B4-BE49-F238E27FC236}">
                <a16:creationId xmlns:a16="http://schemas.microsoft.com/office/drawing/2014/main" id="{A2150DB0-C374-9828-2E6F-3E1F0FFBE003}"/>
              </a:ext>
            </a:extLst>
          </p:cNvPr>
          <p:cNvSpPr txBox="1"/>
          <p:nvPr/>
        </p:nvSpPr>
        <p:spPr>
          <a:xfrm rot="19102598">
            <a:off x="5248390" y="5003821"/>
            <a:ext cx="981359" cy="338554"/>
          </a:xfrm>
          <a:prstGeom prst="rect">
            <a:avLst/>
          </a:prstGeom>
          <a:noFill/>
        </p:spPr>
        <p:txBody>
          <a:bodyPr wrap="none" rtlCol="0">
            <a:spAutoFit/>
          </a:bodyPr>
          <a:lstStyle/>
          <a:p>
            <a:r>
              <a:rPr lang="en-US" sz="1600" dirty="0">
                <a:solidFill>
                  <a:srgbClr val="000000"/>
                </a:solidFill>
              </a:rPr>
              <a:t>drainage</a:t>
            </a:r>
          </a:p>
        </p:txBody>
      </p:sp>
      <p:sp>
        <p:nvSpPr>
          <p:cNvPr id="14" name="TextBox 13">
            <a:extLst>
              <a:ext uri="{FF2B5EF4-FFF2-40B4-BE49-F238E27FC236}">
                <a16:creationId xmlns:a16="http://schemas.microsoft.com/office/drawing/2014/main" id="{1F76EF9E-9369-2541-4276-CE3AE9F9B954}"/>
              </a:ext>
            </a:extLst>
          </p:cNvPr>
          <p:cNvSpPr txBox="1"/>
          <p:nvPr/>
        </p:nvSpPr>
        <p:spPr>
          <a:xfrm>
            <a:off x="7699867" y="6003380"/>
            <a:ext cx="1335045"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29119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BCA7-16DF-2993-149B-83B91499D025}"/>
              </a:ext>
            </a:extLst>
          </p:cNvPr>
          <p:cNvSpPr>
            <a:spLocks noGrp="1"/>
          </p:cNvSpPr>
          <p:nvPr>
            <p:ph type="title"/>
          </p:nvPr>
        </p:nvSpPr>
        <p:spPr/>
        <p:txBody>
          <a:bodyPr/>
          <a:lstStyle/>
          <a:p>
            <a:r>
              <a:rPr lang="en-US" dirty="0"/>
              <a:t>What Can We Compare SFM to?</a:t>
            </a:r>
          </a:p>
        </p:txBody>
      </p:sp>
      <p:pic>
        <p:nvPicPr>
          <p:cNvPr id="4" name="Content Placeholder 3" descr="The figure shows three different methods for creating a 3D point cloud of the topography of a surface: airborne lidar, terrestrial lidar, and structure from motion. Airborne lidar shows a plane with a laser coming out creating a zigzag pattern on the surface of recorded points. Terrestrial lidar is similar, but the laser pulse comes from a tripod mounted scanner and the zigzig pattern is more concentrated, because more points are used to describe the same amount of area. Structure from Motion shows a person holding a balloon; line of sight lines show how multiple photographs from the camera mounted at the base of the balloon capture the same feature so its topography can be determined from their relative locations. " title="SfM and similar methodologies">
            <a:extLst>
              <a:ext uri="{FF2B5EF4-FFF2-40B4-BE49-F238E27FC236}">
                <a16:creationId xmlns:a16="http://schemas.microsoft.com/office/drawing/2014/main" id="{FBA64663-8A9B-7C6F-1D19-ABE308FC2E6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525" y="1056732"/>
            <a:ext cx="7314949" cy="5085392"/>
          </a:xfrm>
          <a:prstGeom prst="rect">
            <a:avLst/>
          </a:prstGeom>
        </p:spPr>
      </p:pic>
      <p:sp>
        <p:nvSpPr>
          <p:cNvPr id="5" name="TextBox 4">
            <a:extLst>
              <a:ext uri="{FF2B5EF4-FFF2-40B4-BE49-F238E27FC236}">
                <a16:creationId xmlns:a16="http://schemas.microsoft.com/office/drawing/2014/main" id="{FEAD9A84-F833-81E3-B924-8578AEB1A7B7}"/>
              </a:ext>
            </a:extLst>
          </p:cNvPr>
          <p:cNvSpPr txBox="1"/>
          <p:nvPr/>
        </p:nvSpPr>
        <p:spPr>
          <a:xfrm>
            <a:off x="7524391" y="6003624"/>
            <a:ext cx="1667444" cy="276999"/>
          </a:xfrm>
          <a:prstGeom prst="rect">
            <a:avLst/>
          </a:prstGeom>
          <a:noFill/>
        </p:spPr>
        <p:txBody>
          <a:bodyPr wrap="none" rtlCol="0">
            <a:spAutoFit/>
          </a:bodyPr>
          <a:lstStyle/>
          <a:p>
            <a:r>
              <a:rPr lang="en-US" sz="1200" dirty="0"/>
              <a:t>Figure Johnson 2014</a:t>
            </a:r>
          </a:p>
        </p:txBody>
      </p:sp>
    </p:spTree>
    <p:extLst>
      <p:ext uri="{BB962C8B-B14F-4D97-AF65-F5344CB8AC3E}">
        <p14:creationId xmlns:p14="http://schemas.microsoft.com/office/powerpoint/2010/main" val="1371413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9D2B-2E19-F23D-915F-75102464FF0A}"/>
              </a:ext>
            </a:extLst>
          </p:cNvPr>
          <p:cNvSpPr>
            <a:spLocks noGrp="1"/>
          </p:cNvSpPr>
          <p:nvPr>
            <p:ph type="title"/>
          </p:nvPr>
        </p:nvSpPr>
        <p:spPr/>
        <p:txBody>
          <a:bodyPr/>
          <a:lstStyle/>
          <a:p>
            <a:r>
              <a:rPr lang="en-US" dirty="0"/>
              <a:t>Shoreline of The Salton Sea</a:t>
            </a:r>
          </a:p>
        </p:txBody>
      </p:sp>
      <p:pic>
        <p:nvPicPr>
          <p:cNvPr id="4" name="Content Placeholder 3">
            <a:extLst>
              <a:ext uri="{FF2B5EF4-FFF2-40B4-BE49-F238E27FC236}">
                <a16:creationId xmlns:a16="http://schemas.microsoft.com/office/drawing/2014/main" id="{DC216B60-6CC8-0FD6-45D5-E69F0ECF0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518" y="910343"/>
            <a:ext cx="4555482" cy="5037313"/>
          </a:xfrm>
          <a:prstGeom prst="rect">
            <a:avLst/>
          </a:prstGeom>
          <a:ln w="3175">
            <a:miter lim="400000"/>
          </a:ln>
          <a:extLst>
            <a:ext uri="{C572A759-6A51-4108-AA02-DFA0A04FC94B}">
              <ma14:wrappingTextBoxFlag xmlns="" xmlns:ma14="http://schemas.microsoft.com/office/mac/drawingml/2011/main" val="1"/>
            </a:ext>
          </a:extLst>
        </p:spPr>
      </p:pic>
      <p:pic>
        <p:nvPicPr>
          <p:cNvPr id="5" name="Picture 4">
            <a:extLst>
              <a:ext uri="{FF2B5EF4-FFF2-40B4-BE49-F238E27FC236}">
                <a16:creationId xmlns:a16="http://schemas.microsoft.com/office/drawing/2014/main" id="{61D7F4EB-A145-A3B7-B09D-93E4BC01E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9530"/>
            <a:ext cx="4588518" cy="5492575"/>
          </a:xfrm>
          <a:prstGeom prst="rect">
            <a:avLst/>
          </a:prstGeom>
        </p:spPr>
      </p:pic>
      <p:sp>
        <p:nvSpPr>
          <p:cNvPr id="6" name="TextBox 5">
            <a:extLst>
              <a:ext uri="{FF2B5EF4-FFF2-40B4-BE49-F238E27FC236}">
                <a16:creationId xmlns:a16="http://schemas.microsoft.com/office/drawing/2014/main" id="{02F31729-6E8F-21AE-9FD2-25D0472892F7}"/>
              </a:ext>
            </a:extLst>
          </p:cNvPr>
          <p:cNvSpPr txBox="1"/>
          <p:nvPr/>
        </p:nvSpPr>
        <p:spPr>
          <a:xfrm>
            <a:off x="7680138" y="5940402"/>
            <a:ext cx="1335045" cy="276999"/>
          </a:xfrm>
          <a:prstGeom prst="rect">
            <a:avLst/>
          </a:prstGeom>
          <a:noFill/>
        </p:spPr>
        <p:txBody>
          <a:bodyPr wrap="none" rtlCol="0">
            <a:spAutoFit/>
          </a:bodyPr>
          <a:lstStyle/>
          <a:p>
            <a:r>
              <a:rPr lang="en-US" sz="1200" dirty="0"/>
              <a:t>Figure Mike Bunds</a:t>
            </a:r>
          </a:p>
        </p:txBody>
      </p:sp>
      <p:sp>
        <p:nvSpPr>
          <p:cNvPr id="7" name="Rectangle 6">
            <a:extLst>
              <a:ext uri="{FF2B5EF4-FFF2-40B4-BE49-F238E27FC236}">
                <a16:creationId xmlns:a16="http://schemas.microsoft.com/office/drawing/2014/main" id="{E9EDD76F-7FE4-E441-E91E-EAD3FA8DBA3F}"/>
              </a:ext>
            </a:extLst>
          </p:cNvPr>
          <p:cNvSpPr/>
          <p:nvPr/>
        </p:nvSpPr>
        <p:spPr>
          <a:xfrm>
            <a:off x="2145323" y="2097306"/>
            <a:ext cx="949569" cy="1186962"/>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8" name="TextBox 7">
            <a:extLst>
              <a:ext uri="{FF2B5EF4-FFF2-40B4-BE49-F238E27FC236}">
                <a16:creationId xmlns:a16="http://schemas.microsoft.com/office/drawing/2014/main" id="{D70E9D48-5063-F17E-2BA1-095B63E1E848}"/>
              </a:ext>
            </a:extLst>
          </p:cNvPr>
          <p:cNvSpPr txBox="1"/>
          <p:nvPr/>
        </p:nvSpPr>
        <p:spPr>
          <a:xfrm>
            <a:off x="6071622" y="3143129"/>
            <a:ext cx="1176925" cy="338554"/>
          </a:xfrm>
          <a:prstGeom prst="rect">
            <a:avLst/>
          </a:prstGeom>
          <a:noFill/>
        </p:spPr>
        <p:txBody>
          <a:bodyPr wrap="none" rtlCol="0">
            <a:spAutoFit/>
          </a:bodyPr>
          <a:lstStyle/>
          <a:p>
            <a:r>
              <a:rPr lang="en-US" sz="1600" dirty="0" err="1">
                <a:solidFill>
                  <a:srgbClr val="000000"/>
                </a:solidFill>
              </a:rPr>
              <a:t>mudcracks</a:t>
            </a:r>
            <a:endParaRPr lang="en-US" sz="1600" dirty="0">
              <a:solidFill>
                <a:srgbClr val="000000"/>
              </a:solidFill>
            </a:endParaRPr>
          </a:p>
        </p:txBody>
      </p:sp>
      <p:sp>
        <p:nvSpPr>
          <p:cNvPr id="9" name="TextBox 8">
            <a:extLst>
              <a:ext uri="{FF2B5EF4-FFF2-40B4-BE49-F238E27FC236}">
                <a16:creationId xmlns:a16="http://schemas.microsoft.com/office/drawing/2014/main" id="{F121E8D1-3D64-7BD3-4B0E-A15591949D58}"/>
              </a:ext>
            </a:extLst>
          </p:cNvPr>
          <p:cNvSpPr txBox="1"/>
          <p:nvPr/>
        </p:nvSpPr>
        <p:spPr>
          <a:xfrm>
            <a:off x="7382620" y="1317848"/>
            <a:ext cx="1029449" cy="338554"/>
          </a:xfrm>
          <a:prstGeom prst="rect">
            <a:avLst/>
          </a:prstGeom>
          <a:noFill/>
        </p:spPr>
        <p:txBody>
          <a:bodyPr wrap="none" rtlCol="0">
            <a:spAutoFit/>
          </a:bodyPr>
          <a:lstStyle/>
          <a:p>
            <a:r>
              <a:rPr lang="en-US" sz="1600" dirty="0">
                <a:solidFill>
                  <a:srgbClr val="000000"/>
                </a:solidFill>
              </a:rPr>
              <a:t>footprints</a:t>
            </a:r>
          </a:p>
        </p:txBody>
      </p:sp>
      <p:sp>
        <p:nvSpPr>
          <p:cNvPr id="19" name="Rectangle 18">
            <a:extLst>
              <a:ext uri="{FF2B5EF4-FFF2-40B4-BE49-F238E27FC236}">
                <a16:creationId xmlns:a16="http://schemas.microsoft.com/office/drawing/2014/main" id="{D5AE77DF-6AF6-47F4-8679-49731F1D5FD1}"/>
              </a:ext>
            </a:extLst>
          </p:cNvPr>
          <p:cNvSpPr/>
          <p:nvPr/>
        </p:nvSpPr>
        <p:spPr>
          <a:xfrm>
            <a:off x="4588518" y="913472"/>
            <a:ext cx="4555482" cy="5024617"/>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20" name="Freeform 13">
            <a:extLst>
              <a:ext uri="{FF2B5EF4-FFF2-40B4-BE49-F238E27FC236}">
                <a16:creationId xmlns:a16="http://schemas.microsoft.com/office/drawing/2014/main" id="{978CD84A-7742-79F4-3EBE-9753543B3767}"/>
              </a:ext>
            </a:extLst>
          </p:cNvPr>
          <p:cNvSpPr/>
          <p:nvPr/>
        </p:nvSpPr>
        <p:spPr>
          <a:xfrm>
            <a:off x="5504202" y="4600151"/>
            <a:ext cx="1155883" cy="1287693"/>
          </a:xfrm>
          <a:custGeom>
            <a:avLst/>
            <a:gdLst>
              <a:gd name="connsiteX0" fmla="*/ 1012055 w 1012055"/>
              <a:gd name="connsiteY0" fmla="*/ 1127464 h 1127464"/>
              <a:gd name="connsiteX1" fmla="*/ 967666 w 1012055"/>
              <a:gd name="connsiteY1" fmla="*/ 1091953 h 1127464"/>
              <a:gd name="connsiteX2" fmla="*/ 941033 w 1012055"/>
              <a:gd name="connsiteY2" fmla="*/ 1074198 h 1127464"/>
              <a:gd name="connsiteX3" fmla="*/ 923278 w 1012055"/>
              <a:gd name="connsiteY3" fmla="*/ 1056442 h 1127464"/>
              <a:gd name="connsiteX4" fmla="*/ 843379 w 1012055"/>
              <a:gd name="connsiteY4" fmla="*/ 1012054 h 1127464"/>
              <a:gd name="connsiteX5" fmla="*/ 781235 w 1012055"/>
              <a:gd name="connsiteY5" fmla="*/ 958788 h 1127464"/>
              <a:gd name="connsiteX6" fmla="*/ 763480 w 1012055"/>
              <a:gd name="connsiteY6" fmla="*/ 932155 h 1127464"/>
              <a:gd name="connsiteX7" fmla="*/ 727969 w 1012055"/>
              <a:gd name="connsiteY7" fmla="*/ 896644 h 1127464"/>
              <a:gd name="connsiteX8" fmla="*/ 692458 w 1012055"/>
              <a:gd name="connsiteY8" fmla="*/ 852256 h 1127464"/>
              <a:gd name="connsiteX9" fmla="*/ 683581 w 1012055"/>
              <a:gd name="connsiteY9" fmla="*/ 825623 h 1127464"/>
              <a:gd name="connsiteX10" fmla="*/ 648070 w 1012055"/>
              <a:gd name="connsiteY10" fmla="*/ 790112 h 1127464"/>
              <a:gd name="connsiteX11" fmla="*/ 612559 w 1012055"/>
              <a:gd name="connsiteY11" fmla="*/ 745724 h 1127464"/>
              <a:gd name="connsiteX12" fmla="*/ 594804 w 1012055"/>
              <a:gd name="connsiteY12" fmla="*/ 719091 h 1127464"/>
              <a:gd name="connsiteX13" fmla="*/ 585926 w 1012055"/>
              <a:gd name="connsiteY13" fmla="*/ 692458 h 1127464"/>
              <a:gd name="connsiteX14" fmla="*/ 559293 w 1012055"/>
              <a:gd name="connsiteY14" fmla="*/ 674703 h 1127464"/>
              <a:gd name="connsiteX15" fmla="*/ 532660 w 1012055"/>
              <a:gd name="connsiteY15" fmla="*/ 630314 h 1127464"/>
              <a:gd name="connsiteX16" fmla="*/ 497150 w 1012055"/>
              <a:gd name="connsiteY16" fmla="*/ 577048 h 1127464"/>
              <a:gd name="connsiteX17" fmla="*/ 461639 w 1012055"/>
              <a:gd name="connsiteY17" fmla="*/ 541537 h 1127464"/>
              <a:gd name="connsiteX18" fmla="*/ 443884 w 1012055"/>
              <a:gd name="connsiteY18" fmla="*/ 514904 h 1127464"/>
              <a:gd name="connsiteX19" fmla="*/ 417251 w 1012055"/>
              <a:gd name="connsiteY19" fmla="*/ 497149 h 1127464"/>
              <a:gd name="connsiteX20" fmla="*/ 381740 w 1012055"/>
              <a:gd name="connsiteY20" fmla="*/ 461638 h 1127464"/>
              <a:gd name="connsiteX21" fmla="*/ 372862 w 1012055"/>
              <a:gd name="connsiteY21" fmla="*/ 435005 h 1127464"/>
              <a:gd name="connsiteX22" fmla="*/ 346229 w 1012055"/>
              <a:gd name="connsiteY22" fmla="*/ 426128 h 1127464"/>
              <a:gd name="connsiteX23" fmla="*/ 301841 w 1012055"/>
              <a:gd name="connsiteY23" fmla="*/ 381739 h 1127464"/>
              <a:gd name="connsiteX24" fmla="*/ 284086 w 1012055"/>
              <a:gd name="connsiteY24" fmla="*/ 355106 h 1127464"/>
              <a:gd name="connsiteX25" fmla="*/ 266330 w 1012055"/>
              <a:gd name="connsiteY25" fmla="*/ 337351 h 1127464"/>
              <a:gd name="connsiteX26" fmla="*/ 230820 w 1012055"/>
              <a:gd name="connsiteY26" fmla="*/ 284085 h 1127464"/>
              <a:gd name="connsiteX27" fmla="*/ 195309 w 1012055"/>
              <a:gd name="connsiteY27" fmla="*/ 248574 h 1127464"/>
              <a:gd name="connsiteX28" fmla="*/ 177554 w 1012055"/>
              <a:gd name="connsiteY28" fmla="*/ 221941 h 1127464"/>
              <a:gd name="connsiteX29" fmla="*/ 133165 w 1012055"/>
              <a:gd name="connsiteY29" fmla="*/ 186431 h 1127464"/>
              <a:gd name="connsiteX30" fmla="*/ 124288 w 1012055"/>
              <a:gd name="connsiteY30" fmla="*/ 159798 h 1127464"/>
              <a:gd name="connsiteX31" fmla="*/ 97655 w 1012055"/>
              <a:gd name="connsiteY31" fmla="*/ 142042 h 1127464"/>
              <a:gd name="connsiteX32" fmla="*/ 44389 w 1012055"/>
              <a:gd name="connsiteY32" fmla="*/ 71021 h 1127464"/>
              <a:gd name="connsiteX33" fmla="*/ 17756 w 1012055"/>
              <a:gd name="connsiteY33" fmla="*/ 17755 h 1127464"/>
              <a:gd name="connsiteX34" fmla="*/ 0 w 1012055"/>
              <a:gd name="connsiteY34" fmla="*/ 0 h 11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2055" h="1127464">
                <a:moveTo>
                  <a:pt x="1012055" y="1127464"/>
                </a:moveTo>
                <a:cubicBezTo>
                  <a:pt x="997259" y="1115627"/>
                  <a:pt x="982825" y="1103322"/>
                  <a:pt x="967666" y="1091953"/>
                </a:cubicBezTo>
                <a:cubicBezTo>
                  <a:pt x="959130" y="1085551"/>
                  <a:pt x="949364" y="1080863"/>
                  <a:pt x="941033" y="1074198"/>
                </a:cubicBezTo>
                <a:cubicBezTo>
                  <a:pt x="934497" y="1068969"/>
                  <a:pt x="929974" y="1061464"/>
                  <a:pt x="923278" y="1056442"/>
                </a:cubicBezTo>
                <a:cubicBezTo>
                  <a:pt x="874439" y="1019812"/>
                  <a:pt x="884900" y="1025895"/>
                  <a:pt x="843379" y="1012054"/>
                </a:cubicBezTo>
                <a:cubicBezTo>
                  <a:pt x="800323" y="968998"/>
                  <a:pt x="821797" y="985829"/>
                  <a:pt x="781235" y="958788"/>
                </a:cubicBezTo>
                <a:cubicBezTo>
                  <a:pt x="775317" y="949910"/>
                  <a:pt x="770424" y="940256"/>
                  <a:pt x="763480" y="932155"/>
                </a:cubicBezTo>
                <a:cubicBezTo>
                  <a:pt x="752586" y="919445"/>
                  <a:pt x="737255" y="910573"/>
                  <a:pt x="727969" y="896644"/>
                </a:cubicBezTo>
                <a:cubicBezTo>
                  <a:pt x="705571" y="863047"/>
                  <a:pt x="717759" y="877555"/>
                  <a:pt x="692458" y="852256"/>
                </a:cubicBezTo>
                <a:cubicBezTo>
                  <a:pt x="689499" y="843378"/>
                  <a:pt x="689020" y="833238"/>
                  <a:pt x="683581" y="825623"/>
                </a:cubicBezTo>
                <a:cubicBezTo>
                  <a:pt x="673851" y="812001"/>
                  <a:pt x="657356" y="804041"/>
                  <a:pt x="648070" y="790112"/>
                </a:cubicBezTo>
                <a:cubicBezTo>
                  <a:pt x="593422" y="708139"/>
                  <a:pt x="663159" y="808973"/>
                  <a:pt x="612559" y="745724"/>
                </a:cubicBezTo>
                <a:cubicBezTo>
                  <a:pt x="605894" y="737393"/>
                  <a:pt x="599576" y="728634"/>
                  <a:pt x="594804" y="719091"/>
                </a:cubicBezTo>
                <a:cubicBezTo>
                  <a:pt x="590619" y="710721"/>
                  <a:pt x="591772" y="699765"/>
                  <a:pt x="585926" y="692458"/>
                </a:cubicBezTo>
                <a:cubicBezTo>
                  <a:pt x="579261" y="684127"/>
                  <a:pt x="568171" y="680621"/>
                  <a:pt x="559293" y="674703"/>
                </a:cubicBezTo>
                <a:cubicBezTo>
                  <a:pt x="542320" y="623777"/>
                  <a:pt x="561908" y="669311"/>
                  <a:pt x="532660" y="630314"/>
                </a:cubicBezTo>
                <a:cubicBezTo>
                  <a:pt x="519856" y="613243"/>
                  <a:pt x="512239" y="592137"/>
                  <a:pt x="497150" y="577048"/>
                </a:cubicBezTo>
                <a:cubicBezTo>
                  <a:pt x="485313" y="565211"/>
                  <a:pt x="470925" y="555466"/>
                  <a:pt x="461639" y="541537"/>
                </a:cubicBezTo>
                <a:cubicBezTo>
                  <a:pt x="455721" y="532659"/>
                  <a:pt x="451429" y="522449"/>
                  <a:pt x="443884" y="514904"/>
                </a:cubicBezTo>
                <a:cubicBezTo>
                  <a:pt x="436339" y="507359"/>
                  <a:pt x="425352" y="504093"/>
                  <a:pt x="417251" y="497149"/>
                </a:cubicBezTo>
                <a:cubicBezTo>
                  <a:pt x="404541" y="486255"/>
                  <a:pt x="381740" y="461638"/>
                  <a:pt x="381740" y="461638"/>
                </a:cubicBezTo>
                <a:cubicBezTo>
                  <a:pt x="378781" y="452760"/>
                  <a:pt x="379479" y="441622"/>
                  <a:pt x="372862" y="435005"/>
                </a:cubicBezTo>
                <a:cubicBezTo>
                  <a:pt x="366245" y="428388"/>
                  <a:pt x="353715" y="431743"/>
                  <a:pt x="346229" y="426128"/>
                </a:cubicBezTo>
                <a:cubicBezTo>
                  <a:pt x="329489" y="413573"/>
                  <a:pt x="313448" y="399150"/>
                  <a:pt x="301841" y="381739"/>
                </a:cubicBezTo>
                <a:cubicBezTo>
                  <a:pt x="295923" y="372861"/>
                  <a:pt x="290751" y="363437"/>
                  <a:pt x="284086" y="355106"/>
                </a:cubicBezTo>
                <a:cubicBezTo>
                  <a:pt x="278857" y="348570"/>
                  <a:pt x="271352" y="344047"/>
                  <a:pt x="266330" y="337351"/>
                </a:cubicBezTo>
                <a:cubicBezTo>
                  <a:pt x="253526" y="320280"/>
                  <a:pt x="245909" y="299174"/>
                  <a:pt x="230820" y="284085"/>
                </a:cubicBezTo>
                <a:cubicBezTo>
                  <a:pt x="218983" y="272248"/>
                  <a:pt x="204595" y="262503"/>
                  <a:pt x="195309" y="248574"/>
                </a:cubicBezTo>
                <a:cubicBezTo>
                  <a:pt x="189391" y="239696"/>
                  <a:pt x="184219" y="230272"/>
                  <a:pt x="177554" y="221941"/>
                </a:cubicBezTo>
                <a:cubicBezTo>
                  <a:pt x="163098" y="203871"/>
                  <a:pt x="152938" y="199613"/>
                  <a:pt x="133165" y="186431"/>
                </a:cubicBezTo>
                <a:cubicBezTo>
                  <a:pt x="130206" y="177553"/>
                  <a:pt x="130134" y="167105"/>
                  <a:pt x="124288" y="159798"/>
                </a:cubicBezTo>
                <a:cubicBezTo>
                  <a:pt x="117623" y="151466"/>
                  <a:pt x="105987" y="148707"/>
                  <a:pt x="97655" y="142042"/>
                </a:cubicBezTo>
                <a:cubicBezTo>
                  <a:pt x="78533" y="126744"/>
                  <a:pt x="49555" y="86519"/>
                  <a:pt x="44389" y="71021"/>
                </a:cubicBezTo>
                <a:cubicBezTo>
                  <a:pt x="35013" y="42893"/>
                  <a:pt x="37423" y="42338"/>
                  <a:pt x="17756" y="17755"/>
                </a:cubicBezTo>
                <a:cubicBezTo>
                  <a:pt x="12527" y="11219"/>
                  <a:pt x="0" y="0"/>
                  <a:pt x="0" y="0"/>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1" name="TextBox 20">
            <a:extLst>
              <a:ext uri="{FF2B5EF4-FFF2-40B4-BE49-F238E27FC236}">
                <a16:creationId xmlns:a16="http://schemas.microsoft.com/office/drawing/2014/main" id="{E5AC32C2-E0FE-8937-3571-BDA9E54D4647}"/>
              </a:ext>
            </a:extLst>
          </p:cNvPr>
          <p:cNvSpPr txBox="1"/>
          <p:nvPr/>
        </p:nvSpPr>
        <p:spPr>
          <a:xfrm>
            <a:off x="4967837" y="5295656"/>
            <a:ext cx="1072730" cy="338554"/>
          </a:xfrm>
          <a:prstGeom prst="rect">
            <a:avLst/>
          </a:prstGeom>
          <a:noFill/>
        </p:spPr>
        <p:txBody>
          <a:bodyPr wrap="none" rtlCol="0">
            <a:spAutoFit/>
          </a:bodyPr>
          <a:lstStyle/>
          <a:p>
            <a:r>
              <a:rPr lang="en-US" sz="1600" dirty="0">
                <a:solidFill>
                  <a:srgbClr val="000000"/>
                </a:solidFill>
              </a:rPr>
              <a:t>strandline</a:t>
            </a:r>
          </a:p>
        </p:txBody>
      </p:sp>
    </p:spTree>
    <p:extLst>
      <p:ext uri="{BB962C8B-B14F-4D97-AF65-F5344CB8AC3E}">
        <p14:creationId xmlns:p14="http://schemas.microsoft.com/office/powerpoint/2010/main" val="14782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530C-B83C-8E95-EFC7-B7FB34A94A66}"/>
              </a:ext>
            </a:extLst>
          </p:cNvPr>
          <p:cNvSpPr>
            <a:spLocks noGrp="1"/>
          </p:cNvSpPr>
          <p:nvPr>
            <p:ph type="title"/>
          </p:nvPr>
        </p:nvSpPr>
        <p:spPr/>
        <p:txBody>
          <a:bodyPr/>
          <a:lstStyle/>
          <a:p>
            <a:r>
              <a:rPr lang="en-US" dirty="0"/>
              <a:t>Archaeology – Amara West </a:t>
            </a:r>
          </a:p>
        </p:txBody>
      </p:sp>
      <p:pic>
        <p:nvPicPr>
          <p:cNvPr id="4" name="Picture 3">
            <a:extLst>
              <a:ext uri="{FF2B5EF4-FFF2-40B4-BE49-F238E27FC236}">
                <a16:creationId xmlns:a16="http://schemas.microsoft.com/office/drawing/2014/main" id="{2114FCE8-FFAF-BD0C-753C-3C22313F2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37" y="739740"/>
            <a:ext cx="3646170" cy="5469256"/>
          </a:xfrm>
          <a:prstGeom prst="rect">
            <a:avLst/>
          </a:prstGeom>
        </p:spPr>
      </p:pic>
      <p:pic>
        <p:nvPicPr>
          <p:cNvPr id="5" name="Picture 4">
            <a:extLst>
              <a:ext uri="{FF2B5EF4-FFF2-40B4-BE49-F238E27FC236}">
                <a16:creationId xmlns:a16="http://schemas.microsoft.com/office/drawing/2014/main" id="{20ED4D3C-0179-9A57-EB22-4C5944B0E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983" y="1007519"/>
            <a:ext cx="5280017" cy="4950016"/>
          </a:xfrm>
          <a:prstGeom prst="rect">
            <a:avLst/>
          </a:prstGeom>
        </p:spPr>
      </p:pic>
      <p:sp>
        <p:nvSpPr>
          <p:cNvPr id="6" name="TextBox 5">
            <a:extLst>
              <a:ext uri="{FF2B5EF4-FFF2-40B4-BE49-F238E27FC236}">
                <a16:creationId xmlns:a16="http://schemas.microsoft.com/office/drawing/2014/main" id="{E14B25E0-51A5-C0BC-ED3B-54748B0FDE58}"/>
              </a:ext>
            </a:extLst>
          </p:cNvPr>
          <p:cNvSpPr txBox="1"/>
          <p:nvPr/>
        </p:nvSpPr>
        <p:spPr>
          <a:xfrm>
            <a:off x="7666775" y="6070496"/>
            <a:ext cx="142975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3426059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E5E6E-CFFA-B286-D550-64AF256ABECD}"/>
              </a:ext>
            </a:extLst>
          </p:cNvPr>
          <p:cNvSpPr>
            <a:spLocks noGrp="1"/>
          </p:cNvSpPr>
          <p:nvPr>
            <p:ph type="title"/>
          </p:nvPr>
        </p:nvSpPr>
        <p:spPr/>
        <p:txBody>
          <a:bodyPr/>
          <a:lstStyle/>
          <a:p>
            <a:r>
              <a:rPr lang="en-US"/>
              <a:t>Archaeology – Amara West</a:t>
            </a:r>
            <a:endParaRPr lang="en-US" dirty="0"/>
          </a:p>
        </p:txBody>
      </p:sp>
      <p:pic>
        <p:nvPicPr>
          <p:cNvPr id="5" name="Picture 4">
            <a:extLst>
              <a:ext uri="{FF2B5EF4-FFF2-40B4-BE49-F238E27FC236}">
                <a16:creationId xmlns:a16="http://schemas.microsoft.com/office/drawing/2014/main" id="{F03DB506-3021-FF47-EBD5-AA94BDFB6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39740"/>
            <a:ext cx="6992723" cy="5475919"/>
          </a:xfrm>
          <a:prstGeom prst="rect">
            <a:avLst/>
          </a:prstGeom>
          <a:ln w="28575" cap="sq">
            <a:no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B5689766-E47E-F230-7A3F-59F083CCC82C}"/>
              </a:ext>
            </a:extLst>
          </p:cNvPr>
          <p:cNvSpPr txBox="1"/>
          <p:nvPr/>
        </p:nvSpPr>
        <p:spPr>
          <a:xfrm>
            <a:off x="7553500" y="5992971"/>
            <a:ext cx="1590500" cy="276999"/>
          </a:xfrm>
          <a:prstGeom prst="rect">
            <a:avLst/>
          </a:prstGeom>
          <a:noFill/>
        </p:spPr>
        <p:txBody>
          <a:bodyPr wrap="none" rtlCol="0">
            <a:spAutoFit/>
          </a:bodyPr>
          <a:lstStyle/>
          <a:p>
            <a:r>
              <a:rPr lang="en-US" sz="1200" dirty="0">
                <a:solidFill>
                  <a:schemeClr val="bg2">
                    <a:lumMod val="10000"/>
                  </a:schemeClr>
                </a:solidFill>
              </a:rPr>
              <a:t>Figure Neal Spencer</a:t>
            </a:r>
          </a:p>
        </p:txBody>
      </p:sp>
    </p:spTree>
    <p:extLst>
      <p:ext uri="{BB962C8B-B14F-4D97-AF65-F5344CB8AC3E}">
        <p14:creationId xmlns:p14="http://schemas.microsoft.com/office/powerpoint/2010/main" val="403384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E475-ED9F-3F93-A543-A2FF9DFC7E20}"/>
              </a:ext>
            </a:extLst>
          </p:cNvPr>
          <p:cNvSpPr>
            <a:spLocks noGrp="1"/>
          </p:cNvSpPr>
          <p:nvPr>
            <p:ph type="title"/>
          </p:nvPr>
        </p:nvSpPr>
        <p:spPr/>
        <p:txBody>
          <a:bodyPr/>
          <a:lstStyle/>
          <a:p>
            <a:r>
              <a:rPr lang="en-US" dirty="0"/>
              <a:t>Matching Features</a:t>
            </a:r>
          </a:p>
        </p:txBody>
      </p:sp>
      <p:pic>
        <p:nvPicPr>
          <p:cNvPr id="19" name="Picture 18" descr="This image is a background of hills and a river. On top, there is an animation that shows two cameras at different orientations photographing the same two features. " title="Matching features ">
            <a:extLst>
              <a:ext uri="{FF2B5EF4-FFF2-40B4-BE49-F238E27FC236}">
                <a16:creationId xmlns:a16="http://schemas.microsoft.com/office/drawing/2014/main" id="{8884E16E-9C49-8876-9904-DA3B4EFBC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7368" y="739741"/>
            <a:ext cx="9144000" cy="5597404"/>
          </a:xfrm>
          <a:prstGeom prst="rect">
            <a:avLst/>
          </a:prstGeom>
        </p:spPr>
      </p:pic>
      <p:cxnSp>
        <p:nvCxnSpPr>
          <p:cNvPr id="20" name="Straight Connector 19">
            <a:extLst>
              <a:ext uri="{FF2B5EF4-FFF2-40B4-BE49-F238E27FC236}">
                <a16:creationId xmlns:a16="http://schemas.microsoft.com/office/drawing/2014/main" id="{0B0DAFD6-E4EC-EFCA-13EA-DD7F4BFF881B}"/>
              </a:ext>
            </a:extLst>
          </p:cNvPr>
          <p:cNvCxnSpPr/>
          <p:nvPr/>
        </p:nvCxnSpPr>
        <p:spPr>
          <a:xfrm rot="20801246">
            <a:off x="328810" y="1251747"/>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D7CB2D-E608-1398-D5EF-C7B1EBFF019C}"/>
              </a:ext>
            </a:extLst>
          </p:cNvPr>
          <p:cNvCxnSpPr/>
          <p:nvPr/>
        </p:nvCxnSpPr>
        <p:spPr>
          <a:xfrm flipV="1">
            <a:off x="533400" y="1181516"/>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1D8122-AC5B-B6E5-62F5-F7AC8D23BA33}"/>
              </a:ext>
            </a:extLst>
          </p:cNvPr>
          <p:cNvCxnSpPr/>
          <p:nvPr/>
        </p:nvCxnSpPr>
        <p:spPr>
          <a:xfrm flipV="1">
            <a:off x="533400" y="2476916"/>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6E648B4-F46C-BAE3-0558-BCF310E4EEF4}"/>
              </a:ext>
            </a:extLst>
          </p:cNvPr>
          <p:cNvSpPr txBox="1"/>
          <p:nvPr/>
        </p:nvSpPr>
        <p:spPr>
          <a:xfrm>
            <a:off x="1090810" y="848945"/>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4" name="TextBox 23">
            <a:extLst>
              <a:ext uri="{FF2B5EF4-FFF2-40B4-BE49-F238E27FC236}">
                <a16:creationId xmlns:a16="http://schemas.microsoft.com/office/drawing/2014/main" id="{E706676D-6D41-33E8-89DD-FBC62463B2C2}"/>
              </a:ext>
            </a:extLst>
          </p:cNvPr>
          <p:cNvSpPr txBox="1"/>
          <p:nvPr/>
        </p:nvSpPr>
        <p:spPr>
          <a:xfrm>
            <a:off x="3429000" y="1874065"/>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5" name="Straight Connector 24">
            <a:extLst>
              <a:ext uri="{FF2B5EF4-FFF2-40B4-BE49-F238E27FC236}">
                <a16:creationId xmlns:a16="http://schemas.microsoft.com/office/drawing/2014/main" id="{DEE7BD46-9BC6-3FE5-DD4A-5390C7F4402C}"/>
              </a:ext>
            </a:extLst>
          </p:cNvPr>
          <p:cNvCxnSpPr/>
          <p:nvPr/>
        </p:nvCxnSpPr>
        <p:spPr>
          <a:xfrm flipH="1" flipV="1">
            <a:off x="1090810" y="1234655"/>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4A010ED-8601-8E16-D91D-5E4ED84B7A7A}"/>
              </a:ext>
            </a:extLst>
          </p:cNvPr>
          <p:cNvCxnSpPr/>
          <p:nvPr/>
        </p:nvCxnSpPr>
        <p:spPr>
          <a:xfrm flipV="1">
            <a:off x="3056547" y="1977700"/>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88F4A0B-905F-BBA0-39FC-756A531240C5}"/>
              </a:ext>
            </a:extLst>
          </p:cNvPr>
          <p:cNvGrpSpPr/>
          <p:nvPr/>
        </p:nvGrpSpPr>
        <p:grpSpPr>
          <a:xfrm rot="20801246">
            <a:off x="1028313" y="1496974"/>
            <a:ext cx="381000" cy="228600"/>
            <a:chOff x="2133600" y="685800"/>
            <a:chExt cx="381000" cy="228600"/>
          </a:xfrm>
        </p:grpSpPr>
        <p:sp>
          <p:nvSpPr>
            <p:cNvPr id="28" name="Round Same Side Corner Rectangle 36">
              <a:extLst>
                <a:ext uri="{FF2B5EF4-FFF2-40B4-BE49-F238E27FC236}">
                  <a16:creationId xmlns:a16="http://schemas.microsoft.com/office/drawing/2014/main" id="{BFE3C925-6D48-AF5B-A93D-AB5910C9436C}"/>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E0667A1-AFD5-2ED4-12FD-F0DD0EE25926}"/>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2D66CCA1-BA49-5B38-35A0-D3653181824E}"/>
              </a:ext>
            </a:extLst>
          </p:cNvPr>
          <p:cNvGrpSpPr/>
          <p:nvPr/>
        </p:nvGrpSpPr>
        <p:grpSpPr>
          <a:xfrm rot="2441878">
            <a:off x="2621640" y="2232042"/>
            <a:ext cx="1524000" cy="762000"/>
            <a:chOff x="2649908" y="381000"/>
            <a:chExt cx="1524000" cy="762000"/>
          </a:xfrm>
        </p:grpSpPr>
        <p:cxnSp>
          <p:nvCxnSpPr>
            <p:cNvPr id="31" name="Straight Connector 30">
              <a:extLst>
                <a:ext uri="{FF2B5EF4-FFF2-40B4-BE49-F238E27FC236}">
                  <a16:creationId xmlns:a16="http://schemas.microsoft.com/office/drawing/2014/main" id="{B320F9BE-6A98-2AED-E31C-C4EB7FC5588A}"/>
                </a:ext>
              </a:extLst>
            </p:cNvPr>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D4F8F30-51C4-88D7-A014-06F0413086FE}"/>
                </a:ext>
              </a:extLst>
            </p:cNvPr>
            <p:cNvGrpSpPr/>
            <p:nvPr/>
          </p:nvGrpSpPr>
          <p:grpSpPr>
            <a:xfrm>
              <a:off x="3200400" y="914400"/>
              <a:ext cx="381000" cy="228600"/>
              <a:chOff x="2133600" y="685800"/>
              <a:chExt cx="381000" cy="228600"/>
            </a:xfrm>
          </p:grpSpPr>
          <p:sp>
            <p:nvSpPr>
              <p:cNvPr id="33" name="Round Same Side Corner Rectangle 41">
                <a:extLst>
                  <a:ext uri="{FF2B5EF4-FFF2-40B4-BE49-F238E27FC236}">
                    <a16:creationId xmlns:a16="http://schemas.microsoft.com/office/drawing/2014/main" id="{4C2D4199-6ACF-43E4-3909-409886D75834}"/>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0A8540-479C-AE6B-CC43-474DEB8394D1}"/>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extBox 34">
            <a:extLst>
              <a:ext uri="{FF2B5EF4-FFF2-40B4-BE49-F238E27FC236}">
                <a16:creationId xmlns:a16="http://schemas.microsoft.com/office/drawing/2014/main" id="{07D8A56E-BC89-F256-530F-DD4441173B5C}"/>
              </a:ext>
            </a:extLst>
          </p:cNvPr>
          <p:cNvSpPr txBox="1"/>
          <p:nvPr/>
        </p:nvSpPr>
        <p:spPr>
          <a:xfrm>
            <a:off x="4228619" y="1019472"/>
            <a:ext cx="4915381" cy="2447850"/>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1 </a:t>
            </a:r>
          </a:p>
          <a:p>
            <a:pPr>
              <a:lnSpc>
                <a:spcPct val="120000"/>
              </a:lnSpc>
            </a:pPr>
            <a:r>
              <a:rPr lang="en-US" sz="1600" b="1" dirty="0">
                <a:cs typeface="Arial" panose="020B0604020202020204" pitchFamily="34" charset="0"/>
              </a:rPr>
              <a:t>Match corresponding features </a:t>
            </a:r>
            <a:r>
              <a:rPr lang="en-US" sz="1600" dirty="0">
                <a:cs typeface="Arial" panose="020B0604020202020204" pitchFamily="34" charset="0"/>
              </a:rPr>
              <a:t>and</a:t>
            </a:r>
            <a:r>
              <a:rPr lang="en-US" sz="1600" b="1" dirty="0">
                <a:cs typeface="Arial" panose="020B0604020202020204" pitchFamily="34" charset="0"/>
              </a:rPr>
              <a:t> </a:t>
            </a:r>
            <a:r>
              <a:rPr lang="en-US" sz="1600" dirty="0">
                <a:cs typeface="Arial" panose="020B0604020202020204" pitchFamily="34" charset="0"/>
              </a:rPr>
              <a:t>measure</a:t>
            </a:r>
            <a:r>
              <a:rPr lang="en-US" sz="1600" b="1" dirty="0">
                <a:cs typeface="Arial" panose="020B0604020202020204" pitchFamily="34" charset="0"/>
              </a:rPr>
              <a:t> </a:t>
            </a:r>
            <a:r>
              <a:rPr lang="en-US" sz="1600" dirty="0">
                <a:cs typeface="Arial" panose="020B0604020202020204" pitchFamily="34" charset="0"/>
              </a:rPr>
              <a:t>distances between them on the camera image plane </a:t>
            </a:r>
            <a:r>
              <a:rPr lang="en-US" sz="1600" i="1" dirty="0">
                <a:cs typeface="Arial" panose="020B0604020202020204" pitchFamily="34" charset="0"/>
              </a:rPr>
              <a:t>d,</a:t>
            </a:r>
            <a:r>
              <a:rPr lang="en-US" sz="1600" dirty="0">
                <a:cs typeface="Arial" panose="020B0604020202020204" pitchFamily="34" charset="0"/>
              </a:rPr>
              <a:t> </a:t>
            </a:r>
            <a:r>
              <a:rPr lang="en-US" sz="1600" i="1" dirty="0">
                <a:cs typeface="Arial" panose="020B0604020202020204" pitchFamily="34" charset="0"/>
              </a:rPr>
              <a:t>d’</a:t>
            </a: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r>
              <a:rPr lang="en-US" sz="1600" dirty="0">
                <a:cs typeface="Arial" panose="020B0604020202020204" pitchFamily="34" charset="0"/>
              </a:rPr>
              <a:t>The Scale-Invariant Feature Transform is key to matching corresponding features despite varying distances</a:t>
            </a:r>
          </a:p>
        </p:txBody>
      </p:sp>
      <p:sp>
        <p:nvSpPr>
          <p:cNvPr id="36" name="TextBox 35">
            <a:extLst>
              <a:ext uri="{FF2B5EF4-FFF2-40B4-BE49-F238E27FC236}">
                <a16:creationId xmlns:a16="http://schemas.microsoft.com/office/drawing/2014/main" id="{E5AE2149-6F8D-DAA2-6E14-23C23725154B}"/>
              </a:ext>
            </a:extLst>
          </p:cNvPr>
          <p:cNvSpPr txBox="1"/>
          <p:nvPr/>
        </p:nvSpPr>
        <p:spPr>
          <a:xfrm>
            <a:off x="7368" y="6048040"/>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
        <p:nvSpPr>
          <p:cNvPr id="39" name="Oval 38">
            <a:extLst>
              <a:ext uri="{FF2B5EF4-FFF2-40B4-BE49-F238E27FC236}">
                <a16:creationId xmlns:a16="http://schemas.microsoft.com/office/drawing/2014/main" id="{5ABA287B-959E-26E5-DF49-9DEEEA9CD177}"/>
              </a:ext>
            </a:extLst>
          </p:cNvPr>
          <p:cNvSpPr/>
          <p:nvPr/>
        </p:nvSpPr>
        <p:spPr>
          <a:xfrm>
            <a:off x="474292" y="453431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C0EA094-84E1-E2D1-EDAA-E87E93BE956B}"/>
              </a:ext>
            </a:extLst>
          </p:cNvPr>
          <p:cNvSpPr/>
          <p:nvPr/>
        </p:nvSpPr>
        <p:spPr>
          <a:xfrm>
            <a:off x="3023076" y="5540434"/>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77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5">
                                            <p:txEl>
                                              <p:pRg st="5" end="5"/>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2A659-C81D-169A-F40B-7B5C0AF04519}"/>
              </a:ext>
            </a:extLst>
          </p:cNvPr>
          <p:cNvSpPr>
            <a:spLocks noGrp="1"/>
          </p:cNvSpPr>
          <p:nvPr>
            <p:ph type="title"/>
          </p:nvPr>
        </p:nvSpPr>
        <p:spPr/>
        <p:txBody>
          <a:bodyPr/>
          <a:lstStyle/>
          <a:p>
            <a:r>
              <a:rPr lang="en-US" dirty="0"/>
              <a:t>Scale-Invariant Feature Transform (SIFT)</a:t>
            </a:r>
          </a:p>
        </p:txBody>
      </p:sp>
      <p:pic>
        <p:nvPicPr>
          <p:cNvPr id="4" name="Picture 2" descr="C:\Users\Ed\Documents\OpenTopography\UNAM_workshop\IMG_5955.JPG">
            <a:extLst>
              <a:ext uri="{FF2B5EF4-FFF2-40B4-BE49-F238E27FC236}">
                <a16:creationId xmlns:a16="http://schemas.microsoft.com/office/drawing/2014/main" id="{2243D28F-A263-B6FE-51D5-D7B59AD057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885">
            <a:off x="4579125" y="3577731"/>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3" descr="These photographs all contain the same bush, but it is at different orientations and scales in each of them. There are red boxes highlighting the same feature in each photograph. " title="SIFT photos">
            <a:extLst>
              <a:ext uri="{FF2B5EF4-FFF2-40B4-BE49-F238E27FC236}">
                <a16:creationId xmlns:a16="http://schemas.microsoft.com/office/drawing/2014/main" id="{E22646AB-9F13-E374-363B-04F9F61AEB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3149">
            <a:off x="1162227" y="979699"/>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C:\Users\Ed\Documents\OpenTopography\UNAM_workshop\IMG_5931.JPG">
            <a:extLst>
              <a:ext uri="{FF2B5EF4-FFF2-40B4-BE49-F238E27FC236}">
                <a16:creationId xmlns:a16="http://schemas.microsoft.com/office/drawing/2014/main" id="{844BF3D8-DF21-AB0D-0E9A-DC2F8C6E57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14956">
            <a:off x="4628138" y="906416"/>
            <a:ext cx="3121152" cy="234086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Ed\Documents\OpenTopography\UNAM_workshop\IMG_5943.JPG">
            <a:extLst>
              <a:ext uri="{FF2B5EF4-FFF2-40B4-BE49-F238E27FC236}">
                <a16:creationId xmlns:a16="http://schemas.microsoft.com/office/drawing/2014/main" id="{3B8FA33D-4C4D-C0F2-5623-C47F33CFA9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95052">
            <a:off x="1074512" y="3692902"/>
            <a:ext cx="3121152" cy="234086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9354776-20A2-0ED0-218A-EE956B69AECE}"/>
              </a:ext>
            </a:extLst>
          </p:cNvPr>
          <p:cNvSpPr/>
          <p:nvPr/>
        </p:nvSpPr>
        <p:spPr>
          <a:xfrm>
            <a:off x="2510028" y="1247869"/>
            <a:ext cx="365175" cy="370674"/>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CFE4D8-4116-ED53-736E-8EB6DC73EC4E}"/>
              </a:ext>
            </a:extLst>
          </p:cNvPr>
          <p:cNvSpPr/>
          <p:nvPr/>
        </p:nvSpPr>
        <p:spPr>
          <a:xfrm>
            <a:off x="5375440" y="2891331"/>
            <a:ext cx="182588" cy="18533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9A3E6D-7D62-76DE-53EC-4300367DA5AE}"/>
              </a:ext>
            </a:extLst>
          </p:cNvPr>
          <p:cNvSpPr/>
          <p:nvPr/>
        </p:nvSpPr>
        <p:spPr>
          <a:xfrm>
            <a:off x="2510028" y="5422400"/>
            <a:ext cx="91294" cy="92669"/>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F96431-191D-C9C7-D443-AC9AC7C79565}"/>
              </a:ext>
            </a:extLst>
          </p:cNvPr>
          <p:cNvSpPr/>
          <p:nvPr/>
        </p:nvSpPr>
        <p:spPr>
          <a:xfrm>
            <a:off x="6341800" y="5318845"/>
            <a:ext cx="136941" cy="139003"/>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74B33FC-B68F-309A-DE43-0C361D43D37F}"/>
              </a:ext>
            </a:extLst>
          </p:cNvPr>
          <p:cNvSpPr txBox="1"/>
          <p:nvPr/>
        </p:nvSpPr>
        <p:spPr>
          <a:xfrm>
            <a:off x="7810001" y="6050717"/>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257328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E69A-7722-BE11-2179-3634CE62EB77}"/>
              </a:ext>
            </a:extLst>
          </p:cNvPr>
          <p:cNvSpPr>
            <a:spLocks noGrp="1"/>
          </p:cNvSpPr>
          <p:nvPr>
            <p:ph type="title"/>
          </p:nvPr>
        </p:nvSpPr>
        <p:spPr/>
        <p:txBody>
          <a:bodyPr/>
          <a:lstStyle/>
          <a:p>
            <a:r>
              <a:rPr lang="en-US" dirty="0"/>
              <a:t>Scale-Invariant Feature Transform (SIFT)</a:t>
            </a:r>
          </a:p>
        </p:txBody>
      </p:sp>
      <p:pic>
        <p:nvPicPr>
          <p:cNvPr id="4" name="Content Placeholder 12" descr="This image is the same as the one on the previous slide. " title="SIFT">
            <a:extLst>
              <a:ext uri="{FF2B5EF4-FFF2-40B4-BE49-F238E27FC236}">
                <a16:creationId xmlns:a16="http://schemas.microsoft.com/office/drawing/2014/main" id="{808FB973-D0B0-EFA0-15B5-AAF01AAC0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666" y="891985"/>
            <a:ext cx="4656668" cy="3628114"/>
          </a:xfrm>
          <a:prstGeom prst="rect">
            <a:avLst/>
          </a:prstGeom>
          <a:ln w="3175">
            <a:miter lim="400000"/>
          </a:ln>
          <a:extLst>
            <a:ext uri="{C572A759-6A51-4108-AA02-DFA0A04FC94B}">
              <ma14:wrappingTextBoxFlag xmlns="" xmlns:ma14="http://schemas.microsoft.com/office/mac/drawingml/2011/main" val="1"/>
            </a:ext>
          </a:extLst>
        </p:spPr>
      </p:pic>
      <p:sp>
        <p:nvSpPr>
          <p:cNvPr id="5" name="TextBox 4">
            <a:extLst>
              <a:ext uri="{FF2B5EF4-FFF2-40B4-BE49-F238E27FC236}">
                <a16:creationId xmlns:a16="http://schemas.microsoft.com/office/drawing/2014/main" id="{B84944BC-6426-4AF2-58FC-BE82D553D7CF}"/>
              </a:ext>
            </a:extLst>
          </p:cNvPr>
          <p:cNvSpPr txBox="1"/>
          <p:nvPr/>
        </p:nvSpPr>
        <p:spPr>
          <a:xfrm>
            <a:off x="276577" y="4672344"/>
            <a:ext cx="8590845" cy="1200329"/>
          </a:xfrm>
          <a:prstGeom prst="rect">
            <a:avLst/>
          </a:prstGeom>
          <a:noFill/>
        </p:spPr>
        <p:txBody>
          <a:bodyPr wrap="square" rtlCol="0">
            <a:spAutoFit/>
          </a:bodyPr>
          <a:lstStyle/>
          <a:p>
            <a:pPr marL="342900" indent="-342900">
              <a:buFont typeface="Arial" panose="020B0604020202020204" pitchFamily="34" charset="0"/>
              <a:buChar char="•"/>
            </a:pPr>
            <a:r>
              <a:rPr lang="en-US" dirty="0"/>
              <a:t>Finds matching features in multiple photographs </a:t>
            </a:r>
          </a:p>
          <a:p>
            <a:pPr marL="342900" indent="-342900">
              <a:buFont typeface="Arial" panose="020B0604020202020204" pitchFamily="34" charset="0"/>
              <a:buChar char="•"/>
            </a:pPr>
            <a:r>
              <a:rPr lang="en-US" dirty="0"/>
              <a:t>Scale, perspective, and illumination of the feature in the photograph do not affect algorithm </a:t>
            </a:r>
          </a:p>
          <a:p>
            <a:pPr marL="342900" indent="-342900">
              <a:buFont typeface="Arial" panose="020B0604020202020204" pitchFamily="34" charset="0"/>
              <a:buChar char="•"/>
            </a:pPr>
            <a:r>
              <a:rPr lang="en-US" dirty="0"/>
              <a:t>Used as the input for calculating camera locations</a:t>
            </a:r>
          </a:p>
        </p:txBody>
      </p:sp>
      <p:sp>
        <p:nvSpPr>
          <p:cNvPr id="6" name="TextBox 5">
            <a:extLst>
              <a:ext uri="{FF2B5EF4-FFF2-40B4-BE49-F238E27FC236}">
                <a16:creationId xmlns:a16="http://schemas.microsoft.com/office/drawing/2014/main" id="{800E6483-EB4F-9587-09B6-A5871E8F555F}"/>
              </a:ext>
            </a:extLst>
          </p:cNvPr>
          <p:cNvSpPr txBox="1"/>
          <p:nvPr/>
        </p:nvSpPr>
        <p:spPr>
          <a:xfrm>
            <a:off x="7815174" y="6024918"/>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134017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F16C-AD52-763A-BCD2-EAE048C564B5}"/>
              </a:ext>
            </a:extLst>
          </p:cNvPr>
          <p:cNvSpPr>
            <a:spLocks noGrp="1"/>
          </p:cNvSpPr>
          <p:nvPr>
            <p:ph type="title"/>
          </p:nvPr>
        </p:nvSpPr>
        <p:spPr/>
        <p:txBody>
          <a:bodyPr/>
          <a:lstStyle/>
          <a:p>
            <a:r>
              <a:rPr lang="en-US" dirty="0"/>
              <a:t>Find Camera Locations</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a:extLst>
              <a:ext uri="{FF2B5EF4-FFF2-40B4-BE49-F238E27FC236}">
                <a16:creationId xmlns:a16="http://schemas.microsoft.com/office/drawing/2014/main" id="{DBA439E7-F1A8-3D91-821A-3E291E9D5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981665"/>
            <a:ext cx="9144000" cy="5461099"/>
          </a:xfrm>
          <a:prstGeom prst="rect">
            <a:avLst/>
          </a:prstGeom>
        </p:spPr>
      </p:pic>
      <p:cxnSp>
        <p:nvCxnSpPr>
          <p:cNvPr id="5" name="Straight Connector 4">
            <a:extLst>
              <a:ext uri="{FF2B5EF4-FFF2-40B4-BE49-F238E27FC236}">
                <a16:creationId xmlns:a16="http://schemas.microsoft.com/office/drawing/2014/main" id="{DDA69409-99DF-ABB3-7C0C-1A555BDF0D58}"/>
              </a:ext>
            </a:extLst>
          </p:cNvPr>
          <p:cNvCxnSpPr/>
          <p:nvPr/>
        </p:nvCxnSpPr>
        <p:spPr>
          <a:xfrm flipV="1">
            <a:off x="533400" y="1278327"/>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F83CF9-3847-5639-783E-6B958C132312}"/>
              </a:ext>
            </a:extLst>
          </p:cNvPr>
          <p:cNvCxnSpPr/>
          <p:nvPr/>
        </p:nvCxnSpPr>
        <p:spPr>
          <a:xfrm flipV="1">
            <a:off x="533400" y="2573727"/>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D70567-1509-05B4-0851-B9357874A5FA}"/>
              </a:ext>
            </a:extLst>
          </p:cNvPr>
          <p:cNvSpPr/>
          <p:nvPr/>
        </p:nvSpPr>
        <p:spPr>
          <a:xfrm>
            <a:off x="474292" y="462258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877C25-EF34-44BA-B6DB-DB45FF7361C7}"/>
              </a:ext>
            </a:extLst>
          </p:cNvPr>
          <p:cNvSpPr/>
          <p:nvPr/>
        </p:nvSpPr>
        <p:spPr>
          <a:xfrm>
            <a:off x="3023076" y="5646651"/>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52F799-6A62-B28D-3C6F-FC1F70DFB069}"/>
              </a:ext>
            </a:extLst>
          </p:cNvPr>
          <p:cNvCxnSpPr/>
          <p:nvPr/>
        </p:nvCxnSpPr>
        <p:spPr>
          <a:xfrm flipH="1" flipV="1">
            <a:off x="1090810" y="1331466"/>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1EB889-9955-396B-61BF-E233F75F2C1D}"/>
              </a:ext>
            </a:extLst>
          </p:cNvPr>
          <p:cNvCxnSpPr/>
          <p:nvPr/>
        </p:nvCxnSpPr>
        <p:spPr>
          <a:xfrm flipV="1">
            <a:off x="3056547" y="2074511"/>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9974D-0C82-F7E2-CAD1-F5B1045D3F13}"/>
              </a:ext>
            </a:extLst>
          </p:cNvPr>
          <p:cNvCxnSpPr/>
          <p:nvPr/>
        </p:nvCxnSpPr>
        <p:spPr>
          <a:xfrm rot="20801246">
            <a:off x="328810" y="1348558"/>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51795-DDB9-9B16-EEE1-95A14CBF3287}"/>
              </a:ext>
            </a:extLst>
          </p:cNvPr>
          <p:cNvGrpSpPr/>
          <p:nvPr/>
        </p:nvGrpSpPr>
        <p:grpSpPr>
          <a:xfrm rot="20801246">
            <a:off x="1028313" y="1593785"/>
            <a:ext cx="381000" cy="228600"/>
            <a:chOff x="2133600" y="685800"/>
            <a:chExt cx="381000" cy="228600"/>
          </a:xfrm>
        </p:grpSpPr>
        <p:sp>
          <p:nvSpPr>
            <p:cNvPr id="13" name="Round Same Side Corner Rectangle 12">
              <a:extLst>
                <a:ext uri="{FF2B5EF4-FFF2-40B4-BE49-F238E27FC236}">
                  <a16:creationId xmlns:a16="http://schemas.microsoft.com/office/drawing/2014/main" id="{EC2BEA32-746A-9618-15F7-720702336332}"/>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C09B5-E3E6-4DA3-680E-DDF7705C1D23}"/>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46087CA-82AA-7C97-08C8-A4D2CC5FBA35}"/>
              </a:ext>
            </a:extLst>
          </p:cNvPr>
          <p:cNvGrpSpPr/>
          <p:nvPr/>
        </p:nvGrpSpPr>
        <p:grpSpPr>
          <a:xfrm rot="2441878">
            <a:off x="2621640" y="2328853"/>
            <a:ext cx="1524000" cy="762000"/>
            <a:chOff x="2649908" y="381000"/>
            <a:chExt cx="1524000" cy="762000"/>
          </a:xfrm>
        </p:grpSpPr>
        <p:cxnSp>
          <p:nvCxnSpPr>
            <p:cNvPr id="16" name="Straight Connector 15">
              <a:extLst>
                <a:ext uri="{FF2B5EF4-FFF2-40B4-BE49-F238E27FC236}">
                  <a16:creationId xmlns:a16="http://schemas.microsoft.com/office/drawing/2014/main" id="{B190B75A-172A-57A2-3CB0-F0D1F28A9241}"/>
                </a:ext>
              </a:extLst>
            </p:cNvPr>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07F9B17-A9E2-5938-057E-2E598F8E30A3}"/>
                </a:ext>
              </a:extLst>
            </p:cNvPr>
            <p:cNvGrpSpPr/>
            <p:nvPr/>
          </p:nvGrpSpPr>
          <p:grpSpPr>
            <a:xfrm>
              <a:off x="3200400" y="914400"/>
              <a:ext cx="381000" cy="228600"/>
              <a:chOff x="2133600" y="685800"/>
              <a:chExt cx="381000" cy="228600"/>
            </a:xfrm>
          </p:grpSpPr>
          <p:sp>
            <p:nvSpPr>
              <p:cNvPr id="18" name="Round Same Side Corner Rectangle 17">
                <a:extLst>
                  <a:ext uri="{FF2B5EF4-FFF2-40B4-BE49-F238E27FC236}">
                    <a16:creationId xmlns:a16="http://schemas.microsoft.com/office/drawing/2014/main" id="{C9F531B3-F27C-9A94-958C-0BA20FD1E09E}"/>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6E16EF-C738-027E-A586-F5775BB92194}"/>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C045B480-2284-5DC1-065B-09B46B71BABC}"/>
              </a:ext>
            </a:extLst>
          </p:cNvPr>
          <p:cNvSpPr txBox="1"/>
          <p:nvPr/>
        </p:nvSpPr>
        <p:spPr>
          <a:xfrm>
            <a:off x="1090810" y="945756"/>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a:extLst>
              <a:ext uri="{FF2B5EF4-FFF2-40B4-BE49-F238E27FC236}">
                <a16:creationId xmlns:a16="http://schemas.microsoft.com/office/drawing/2014/main" id="{EADDEDC5-3BE3-9647-78FE-CC764CBA2704}"/>
              </a:ext>
            </a:extLst>
          </p:cNvPr>
          <p:cNvSpPr txBox="1"/>
          <p:nvPr/>
        </p:nvSpPr>
        <p:spPr>
          <a:xfrm>
            <a:off x="3429000" y="1970876"/>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a:extLst>
              <a:ext uri="{FF2B5EF4-FFF2-40B4-BE49-F238E27FC236}">
                <a16:creationId xmlns:a16="http://schemas.microsoft.com/office/drawing/2014/main" id="{18FE937F-5CF2-952E-CD4B-71A02C71BBF8}"/>
              </a:ext>
            </a:extLst>
          </p:cNvPr>
          <p:cNvCxnSpPr/>
          <p:nvPr/>
        </p:nvCxnSpPr>
        <p:spPr>
          <a:xfrm flipH="1">
            <a:off x="2699709" y="1998593"/>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475A8FE-58AE-DFA3-FC06-AE65A7843ACE}"/>
              </a:ext>
            </a:extLst>
          </p:cNvPr>
          <p:cNvSpPr txBox="1"/>
          <p:nvPr/>
        </p:nvSpPr>
        <p:spPr>
          <a:xfrm>
            <a:off x="2609596" y="2005060"/>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a:extLst>
              <a:ext uri="{FF2B5EF4-FFF2-40B4-BE49-F238E27FC236}">
                <a16:creationId xmlns:a16="http://schemas.microsoft.com/office/drawing/2014/main" id="{4966878A-85B4-69F2-0E7C-6D6D443066DC}"/>
              </a:ext>
            </a:extLst>
          </p:cNvPr>
          <p:cNvCxnSpPr/>
          <p:nvPr/>
        </p:nvCxnSpPr>
        <p:spPr>
          <a:xfrm>
            <a:off x="684074" y="1455894"/>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F19A07-95A3-5F87-72B6-FDBB2A7F0B35}"/>
              </a:ext>
            </a:extLst>
          </p:cNvPr>
          <p:cNvSpPr txBox="1"/>
          <p:nvPr/>
        </p:nvSpPr>
        <p:spPr>
          <a:xfrm>
            <a:off x="433808" y="1518595"/>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a:extLst>
              <a:ext uri="{FF2B5EF4-FFF2-40B4-BE49-F238E27FC236}">
                <a16:creationId xmlns:a16="http://schemas.microsoft.com/office/drawing/2014/main" id="{C819C48B-2DA3-6DBC-7B9C-97D6CC70624E}"/>
              </a:ext>
            </a:extLst>
          </p:cNvPr>
          <p:cNvSpPr txBox="1"/>
          <p:nvPr/>
        </p:nvSpPr>
        <p:spPr>
          <a:xfrm>
            <a:off x="1368387" y="1430727"/>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a:extLst>
              <a:ext uri="{FF2B5EF4-FFF2-40B4-BE49-F238E27FC236}">
                <a16:creationId xmlns:a16="http://schemas.microsoft.com/office/drawing/2014/main" id="{1BFE03A7-6B0C-C039-0601-2EE7961B3296}"/>
              </a:ext>
            </a:extLst>
          </p:cNvPr>
          <p:cNvSpPr txBox="1"/>
          <p:nvPr/>
        </p:nvSpPr>
        <p:spPr>
          <a:xfrm>
            <a:off x="2098034" y="2679219"/>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a:extLst>
              <a:ext uri="{FF2B5EF4-FFF2-40B4-BE49-F238E27FC236}">
                <a16:creationId xmlns:a16="http://schemas.microsoft.com/office/drawing/2014/main" id="{520CEEED-317D-A955-8334-6D607602C150}"/>
              </a:ext>
            </a:extLst>
          </p:cNvPr>
          <p:cNvCxnSpPr/>
          <p:nvPr/>
        </p:nvCxnSpPr>
        <p:spPr>
          <a:xfrm>
            <a:off x="1283200" y="1774732"/>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E9E7900-7AB0-7565-5995-A952676B9F1C}"/>
              </a:ext>
            </a:extLst>
          </p:cNvPr>
          <p:cNvCxnSpPr/>
          <p:nvPr/>
        </p:nvCxnSpPr>
        <p:spPr>
          <a:xfrm>
            <a:off x="1284022" y="1761165"/>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6CECBB-4FE7-63F5-E410-5C4DBC781158}"/>
              </a:ext>
            </a:extLst>
          </p:cNvPr>
          <p:cNvCxnSpPr/>
          <p:nvPr/>
        </p:nvCxnSpPr>
        <p:spPr>
          <a:xfrm>
            <a:off x="3161449" y="2998567"/>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45E13A-0B6F-9B65-2C25-9491CB900041}"/>
              </a:ext>
            </a:extLst>
          </p:cNvPr>
          <p:cNvCxnSpPr/>
          <p:nvPr/>
        </p:nvCxnSpPr>
        <p:spPr>
          <a:xfrm flipH="1">
            <a:off x="2933891" y="2985000"/>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5D5C8E-6221-C375-3228-243495DA7C85}"/>
              </a:ext>
            </a:extLst>
          </p:cNvPr>
          <p:cNvSpPr txBox="1"/>
          <p:nvPr/>
        </p:nvSpPr>
        <p:spPr>
          <a:xfrm>
            <a:off x="1183524" y="2074511"/>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a:extLst>
              <a:ext uri="{FF2B5EF4-FFF2-40B4-BE49-F238E27FC236}">
                <a16:creationId xmlns:a16="http://schemas.microsoft.com/office/drawing/2014/main" id="{B7B0F415-1D0B-A483-1BB5-52ECEA7B83B8}"/>
              </a:ext>
            </a:extLst>
          </p:cNvPr>
          <p:cNvSpPr txBox="1"/>
          <p:nvPr/>
        </p:nvSpPr>
        <p:spPr>
          <a:xfrm>
            <a:off x="2921238" y="3186449"/>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a:extLst>
              <a:ext uri="{FF2B5EF4-FFF2-40B4-BE49-F238E27FC236}">
                <a16:creationId xmlns:a16="http://schemas.microsoft.com/office/drawing/2014/main" id="{89A5BC85-1D6F-F038-9D45-D0D0E7A0CFF9}"/>
              </a:ext>
            </a:extLst>
          </p:cNvPr>
          <p:cNvCxnSpPr/>
          <p:nvPr/>
        </p:nvCxnSpPr>
        <p:spPr>
          <a:xfrm>
            <a:off x="520938" y="4665311"/>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813194-8BFE-AC30-89D4-36160D35BA2D}"/>
              </a:ext>
            </a:extLst>
          </p:cNvPr>
          <p:cNvCxnSpPr/>
          <p:nvPr/>
        </p:nvCxnSpPr>
        <p:spPr>
          <a:xfrm>
            <a:off x="3069722" y="5689381"/>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3E0ABB-2C3D-2A05-1734-7069CA00B066}"/>
              </a:ext>
            </a:extLst>
          </p:cNvPr>
          <p:cNvCxnSpPr/>
          <p:nvPr/>
        </p:nvCxnSpPr>
        <p:spPr>
          <a:xfrm>
            <a:off x="3854298" y="4665311"/>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5F9E2A-EFA4-8D37-CF42-5B7B4BF9732D}"/>
              </a:ext>
            </a:extLst>
          </p:cNvPr>
          <p:cNvSpPr txBox="1"/>
          <p:nvPr/>
        </p:nvSpPr>
        <p:spPr>
          <a:xfrm>
            <a:off x="3828924" y="4992680"/>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a:extLst>
              <a:ext uri="{FF2B5EF4-FFF2-40B4-BE49-F238E27FC236}">
                <a16:creationId xmlns:a16="http://schemas.microsoft.com/office/drawing/2014/main" id="{5218E4D3-B8A6-A47B-44B8-1DE385567D5A}"/>
              </a:ext>
            </a:extLst>
          </p:cNvPr>
          <p:cNvSpPr txBox="1"/>
          <p:nvPr/>
        </p:nvSpPr>
        <p:spPr>
          <a:xfrm>
            <a:off x="1600200" y="5393127"/>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a:extLst>
              <a:ext uri="{FF2B5EF4-FFF2-40B4-BE49-F238E27FC236}">
                <a16:creationId xmlns:a16="http://schemas.microsoft.com/office/drawing/2014/main" id="{5B32635F-D2EC-D67B-B7B4-86226D6629F0}"/>
              </a:ext>
            </a:extLst>
          </p:cNvPr>
          <p:cNvCxnSpPr/>
          <p:nvPr/>
        </p:nvCxnSpPr>
        <p:spPr>
          <a:xfrm>
            <a:off x="519510" y="4665311"/>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E5090AD-8A1F-09A1-B59A-AEB7C5D77E65}"/>
              </a:ext>
            </a:extLst>
          </p:cNvPr>
          <p:cNvCxnSpPr/>
          <p:nvPr/>
        </p:nvCxnSpPr>
        <p:spPr>
          <a:xfrm>
            <a:off x="512392" y="5706473"/>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2952663-7378-6717-4C20-B770B3EAED93}"/>
              </a:ext>
            </a:extLst>
          </p:cNvPr>
          <p:cNvSpPr txBox="1"/>
          <p:nvPr/>
        </p:nvSpPr>
        <p:spPr>
          <a:xfrm>
            <a:off x="4163031" y="1168925"/>
            <a:ext cx="4830309" cy="4209101"/>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2 </a:t>
            </a:r>
          </a:p>
          <a:p>
            <a:pPr>
              <a:lnSpc>
                <a:spcPct val="120000"/>
              </a:lnSpc>
            </a:pPr>
            <a:r>
              <a:rPr lang="en-US" sz="1600" dirty="0">
                <a:cs typeface="Arial" panose="020B0604020202020204" pitchFamily="34" charset="0"/>
              </a:rPr>
              <a:t>When we have the matching locations of multiple points on two or more photos, there is usually just one mathematical solution for where the photos were taken.</a:t>
            </a:r>
          </a:p>
          <a:p>
            <a:pPr>
              <a:lnSpc>
                <a:spcPct val="120000"/>
              </a:lnSpc>
            </a:pPr>
            <a:endParaRPr lang="en-US" sz="16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Therefore, we can calculate</a:t>
            </a:r>
            <a:r>
              <a:rPr lang="en-US" sz="1600" b="1" dirty="0">
                <a:cs typeface="Arial" panose="020B0604020202020204" pitchFamily="34" charset="0"/>
              </a:rPr>
              <a:t> </a:t>
            </a:r>
            <a:r>
              <a:rPr lang="en-US" sz="1600" dirty="0">
                <a:cs typeface="Arial" panose="020B0604020202020204" pitchFamily="34" charset="0"/>
              </a:rPr>
              <a:t>individual camera positions </a:t>
            </a:r>
            <a:r>
              <a:rPr lang="en-US" sz="1600" i="1" dirty="0">
                <a:cs typeface="Arial" panose="020B0604020202020204" pitchFamily="34" charset="0"/>
              </a:rPr>
              <a:t>(x, y, z), (x’, y’, z’), </a:t>
            </a:r>
            <a:r>
              <a:rPr lang="en-US" sz="1600" dirty="0">
                <a:cs typeface="Arial" panose="020B0604020202020204" pitchFamily="34" charset="0"/>
              </a:rPr>
              <a:t>orientations </a:t>
            </a:r>
            <a:r>
              <a:rPr lang="en-US" sz="1600" i="1" dirty="0" err="1">
                <a:cs typeface="Arial" panose="020B0604020202020204" pitchFamily="34" charset="0"/>
              </a:rPr>
              <a:t>i</a:t>
            </a:r>
            <a:r>
              <a:rPr lang="en-US" sz="1600" dirty="0">
                <a:cs typeface="Arial" panose="020B0604020202020204" pitchFamily="34" charset="0"/>
              </a:rPr>
              <a:t>, </a:t>
            </a:r>
            <a:r>
              <a:rPr lang="en-US" sz="1600" i="1" dirty="0" err="1">
                <a:cs typeface="Arial" panose="020B0604020202020204" pitchFamily="34" charset="0"/>
              </a:rPr>
              <a:t>i</a:t>
            </a:r>
            <a:r>
              <a:rPr lang="en-US" sz="1600" i="1" dirty="0">
                <a:cs typeface="Arial" panose="020B0604020202020204" pitchFamily="34" charset="0"/>
              </a:rPr>
              <a:t>’</a:t>
            </a:r>
            <a:r>
              <a:rPr lang="en-US" sz="1600" dirty="0">
                <a:cs typeface="Arial" panose="020B0604020202020204" pitchFamily="34" charset="0"/>
              </a:rPr>
              <a:t>, focal lengths </a:t>
            </a:r>
            <a:r>
              <a:rPr lang="en-US" sz="1600" i="1" dirty="0">
                <a:cs typeface="Arial" panose="020B0604020202020204" pitchFamily="34" charset="0"/>
              </a:rPr>
              <a:t>f</a:t>
            </a:r>
            <a:r>
              <a:rPr lang="en-US" sz="1600" dirty="0">
                <a:cs typeface="Arial" panose="020B0604020202020204" pitchFamily="34" charset="0"/>
              </a:rPr>
              <a:t>, </a:t>
            </a:r>
            <a:r>
              <a:rPr lang="en-US" sz="1600" i="1" dirty="0">
                <a:cs typeface="Arial" panose="020B0604020202020204" pitchFamily="34" charset="0"/>
              </a:rPr>
              <a:t>f’</a:t>
            </a:r>
            <a:r>
              <a:rPr lang="en-US" sz="1600" dirty="0">
                <a:cs typeface="Arial" panose="020B0604020202020204" pitchFamily="34" charset="0"/>
              </a:rPr>
              <a:t>, and relative positions of corresponding features </a:t>
            </a:r>
            <a:r>
              <a:rPr lang="en-US" sz="1600" i="1" dirty="0">
                <a:cs typeface="Arial" panose="020B0604020202020204" pitchFamily="34" charset="0"/>
              </a:rPr>
              <a:t>b, h, </a:t>
            </a:r>
            <a:r>
              <a:rPr lang="en-US" sz="1600" dirty="0">
                <a:cs typeface="Arial" panose="020B0604020202020204" pitchFamily="34" charset="0"/>
              </a:rPr>
              <a:t>in a single step known as </a:t>
            </a:r>
            <a:r>
              <a:rPr lang="en-US" sz="1600" b="1" dirty="0">
                <a:cs typeface="Arial" panose="020B0604020202020204" pitchFamily="34" charset="0"/>
              </a:rPr>
              <a:t>“bundle adjustment.” </a:t>
            </a:r>
          </a:p>
          <a:p>
            <a:pPr>
              <a:lnSpc>
                <a:spcPct val="120000"/>
              </a:lnSpc>
            </a:pPr>
            <a:endParaRPr lang="en-US" sz="1600" b="1" dirty="0">
              <a:cs typeface="Arial" panose="020B0604020202020204" pitchFamily="34" charset="0"/>
            </a:endParaRPr>
          </a:p>
          <a:p>
            <a:pPr>
              <a:lnSpc>
                <a:spcPct val="120000"/>
              </a:lnSpc>
            </a:pPr>
            <a:endParaRPr lang="en-US" sz="1600" b="1" dirty="0">
              <a:cs typeface="Arial" panose="020B0604020202020204" pitchFamily="34" charset="0"/>
            </a:endParaRPr>
          </a:p>
          <a:p>
            <a:pPr>
              <a:lnSpc>
                <a:spcPct val="120000"/>
              </a:lnSpc>
            </a:pPr>
            <a:endParaRPr lang="en-US" sz="1600" dirty="0">
              <a:cs typeface="Arial" panose="020B0604020202020204" pitchFamily="34" charset="0"/>
            </a:endParaRPr>
          </a:p>
        </p:txBody>
      </p:sp>
      <p:sp>
        <p:nvSpPr>
          <p:cNvPr id="42" name="TextBox 41">
            <a:extLst>
              <a:ext uri="{FF2B5EF4-FFF2-40B4-BE49-F238E27FC236}">
                <a16:creationId xmlns:a16="http://schemas.microsoft.com/office/drawing/2014/main" id="{DCF375A6-498A-15C3-515A-8CEECC4D152C}"/>
              </a:ext>
            </a:extLst>
          </p:cNvPr>
          <p:cNvSpPr txBox="1"/>
          <p:nvPr/>
        </p:nvSpPr>
        <p:spPr>
          <a:xfrm>
            <a:off x="7900416" y="6071231"/>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06046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32" grpId="0"/>
      <p:bldP spid="33"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F16C-AD52-763A-BCD2-EAE048C564B5}"/>
              </a:ext>
            </a:extLst>
          </p:cNvPr>
          <p:cNvSpPr>
            <a:spLocks noGrp="1"/>
          </p:cNvSpPr>
          <p:nvPr>
            <p:ph type="title"/>
          </p:nvPr>
        </p:nvSpPr>
        <p:spPr/>
        <p:txBody>
          <a:bodyPr/>
          <a:lstStyle/>
          <a:p>
            <a:r>
              <a:rPr lang="en-US" dirty="0"/>
              <a:t>Multi-View Stereo</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a:extLst>
              <a:ext uri="{FF2B5EF4-FFF2-40B4-BE49-F238E27FC236}">
                <a16:creationId xmlns:a16="http://schemas.microsoft.com/office/drawing/2014/main" id="{DBA439E7-F1A8-3D91-821A-3E291E9D5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981665"/>
            <a:ext cx="9144000" cy="5461099"/>
          </a:xfrm>
          <a:prstGeom prst="rect">
            <a:avLst/>
          </a:prstGeom>
        </p:spPr>
      </p:pic>
      <p:cxnSp>
        <p:nvCxnSpPr>
          <p:cNvPr id="5" name="Straight Connector 4">
            <a:extLst>
              <a:ext uri="{FF2B5EF4-FFF2-40B4-BE49-F238E27FC236}">
                <a16:creationId xmlns:a16="http://schemas.microsoft.com/office/drawing/2014/main" id="{DDA69409-99DF-ABB3-7C0C-1A555BDF0D58}"/>
              </a:ext>
            </a:extLst>
          </p:cNvPr>
          <p:cNvCxnSpPr/>
          <p:nvPr/>
        </p:nvCxnSpPr>
        <p:spPr>
          <a:xfrm flipV="1">
            <a:off x="533400" y="1278327"/>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F83CF9-3847-5639-783E-6B958C132312}"/>
              </a:ext>
            </a:extLst>
          </p:cNvPr>
          <p:cNvCxnSpPr/>
          <p:nvPr/>
        </p:nvCxnSpPr>
        <p:spPr>
          <a:xfrm flipV="1">
            <a:off x="533400" y="2573727"/>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D70567-1509-05B4-0851-B9357874A5FA}"/>
              </a:ext>
            </a:extLst>
          </p:cNvPr>
          <p:cNvSpPr/>
          <p:nvPr/>
        </p:nvSpPr>
        <p:spPr>
          <a:xfrm>
            <a:off x="474292" y="462258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877C25-EF34-44BA-B6DB-DB45FF7361C7}"/>
              </a:ext>
            </a:extLst>
          </p:cNvPr>
          <p:cNvSpPr/>
          <p:nvPr/>
        </p:nvSpPr>
        <p:spPr>
          <a:xfrm>
            <a:off x="3023076" y="5646651"/>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52F799-6A62-B28D-3C6F-FC1F70DFB069}"/>
              </a:ext>
            </a:extLst>
          </p:cNvPr>
          <p:cNvCxnSpPr/>
          <p:nvPr/>
        </p:nvCxnSpPr>
        <p:spPr>
          <a:xfrm flipH="1" flipV="1">
            <a:off x="1090810" y="1331466"/>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1EB889-9955-396B-61BF-E233F75F2C1D}"/>
              </a:ext>
            </a:extLst>
          </p:cNvPr>
          <p:cNvCxnSpPr/>
          <p:nvPr/>
        </p:nvCxnSpPr>
        <p:spPr>
          <a:xfrm flipV="1">
            <a:off x="3056547" y="2074511"/>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9974D-0C82-F7E2-CAD1-F5B1045D3F13}"/>
              </a:ext>
            </a:extLst>
          </p:cNvPr>
          <p:cNvCxnSpPr/>
          <p:nvPr/>
        </p:nvCxnSpPr>
        <p:spPr>
          <a:xfrm rot="20801246">
            <a:off x="328810" y="1348558"/>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51795-DDB9-9B16-EEE1-95A14CBF3287}"/>
              </a:ext>
            </a:extLst>
          </p:cNvPr>
          <p:cNvGrpSpPr/>
          <p:nvPr/>
        </p:nvGrpSpPr>
        <p:grpSpPr>
          <a:xfrm rot="20801246">
            <a:off x="1028313" y="1593785"/>
            <a:ext cx="381000" cy="228600"/>
            <a:chOff x="2133600" y="685800"/>
            <a:chExt cx="381000" cy="228600"/>
          </a:xfrm>
        </p:grpSpPr>
        <p:sp>
          <p:nvSpPr>
            <p:cNvPr id="13" name="Round Same Side Corner Rectangle 12">
              <a:extLst>
                <a:ext uri="{FF2B5EF4-FFF2-40B4-BE49-F238E27FC236}">
                  <a16:creationId xmlns:a16="http://schemas.microsoft.com/office/drawing/2014/main" id="{EC2BEA32-746A-9618-15F7-720702336332}"/>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BC09B5-E3E6-4DA3-680E-DDF7705C1D23}"/>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46087CA-82AA-7C97-08C8-A4D2CC5FBA35}"/>
              </a:ext>
            </a:extLst>
          </p:cNvPr>
          <p:cNvGrpSpPr/>
          <p:nvPr/>
        </p:nvGrpSpPr>
        <p:grpSpPr>
          <a:xfrm rot="2441878">
            <a:off x="2621640" y="2328853"/>
            <a:ext cx="1524000" cy="762000"/>
            <a:chOff x="2649908" y="381000"/>
            <a:chExt cx="1524000" cy="762000"/>
          </a:xfrm>
        </p:grpSpPr>
        <p:cxnSp>
          <p:nvCxnSpPr>
            <p:cNvPr id="16" name="Straight Connector 15">
              <a:extLst>
                <a:ext uri="{FF2B5EF4-FFF2-40B4-BE49-F238E27FC236}">
                  <a16:creationId xmlns:a16="http://schemas.microsoft.com/office/drawing/2014/main" id="{B190B75A-172A-57A2-3CB0-F0D1F28A9241}"/>
                </a:ext>
              </a:extLst>
            </p:cNvPr>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07F9B17-A9E2-5938-057E-2E598F8E30A3}"/>
                </a:ext>
              </a:extLst>
            </p:cNvPr>
            <p:cNvGrpSpPr/>
            <p:nvPr/>
          </p:nvGrpSpPr>
          <p:grpSpPr>
            <a:xfrm>
              <a:off x="3200400" y="914400"/>
              <a:ext cx="381000" cy="228600"/>
              <a:chOff x="2133600" y="685800"/>
              <a:chExt cx="381000" cy="228600"/>
            </a:xfrm>
          </p:grpSpPr>
          <p:sp>
            <p:nvSpPr>
              <p:cNvPr id="18" name="Round Same Side Corner Rectangle 17">
                <a:extLst>
                  <a:ext uri="{FF2B5EF4-FFF2-40B4-BE49-F238E27FC236}">
                    <a16:creationId xmlns:a16="http://schemas.microsoft.com/office/drawing/2014/main" id="{C9F531B3-F27C-9A94-958C-0BA20FD1E09E}"/>
                  </a:ext>
                </a:extLst>
              </p:cNvPr>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6E16EF-C738-027E-A586-F5775BB92194}"/>
                  </a:ext>
                </a:extLst>
              </p:cNvPr>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a:extLst>
              <a:ext uri="{FF2B5EF4-FFF2-40B4-BE49-F238E27FC236}">
                <a16:creationId xmlns:a16="http://schemas.microsoft.com/office/drawing/2014/main" id="{C045B480-2284-5DC1-065B-09B46B71BABC}"/>
              </a:ext>
            </a:extLst>
          </p:cNvPr>
          <p:cNvSpPr txBox="1"/>
          <p:nvPr/>
        </p:nvSpPr>
        <p:spPr>
          <a:xfrm>
            <a:off x="1090810" y="945756"/>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a:extLst>
              <a:ext uri="{FF2B5EF4-FFF2-40B4-BE49-F238E27FC236}">
                <a16:creationId xmlns:a16="http://schemas.microsoft.com/office/drawing/2014/main" id="{EADDEDC5-3BE3-9647-78FE-CC764CBA2704}"/>
              </a:ext>
            </a:extLst>
          </p:cNvPr>
          <p:cNvSpPr txBox="1"/>
          <p:nvPr/>
        </p:nvSpPr>
        <p:spPr>
          <a:xfrm>
            <a:off x="3429000" y="1970876"/>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a:extLst>
              <a:ext uri="{FF2B5EF4-FFF2-40B4-BE49-F238E27FC236}">
                <a16:creationId xmlns:a16="http://schemas.microsoft.com/office/drawing/2014/main" id="{18FE937F-5CF2-952E-CD4B-71A02C71BBF8}"/>
              </a:ext>
            </a:extLst>
          </p:cNvPr>
          <p:cNvCxnSpPr/>
          <p:nvPr/>
        </p:nvCxnSpPr>
        <p:spPr>
          <a:xfrm flipH="1">
            <a:off x="2699709" y="1998593"/>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475A8FE-58AE-DFA3-FC06-AE65A7843ACE}"/>
              </a:ext>
            </a:extLst>
          </p:cNvPr>
          <p:cNvSpPr txBox="1"/>
          <p:nvPr/>
        </p:nvSpPr>
        <p:spPr>
          <a:xfrm>
            <a:off x="2609596" y="2005060"/>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a:extLst>
              <a:ext uri="{FF2B5EF4-FFF2-40B4-BE49-F238E27FC236}">
                <a16:creationId xmlns:a16="http://schemas.microsoft.com/office/drawing/2014/main" id="{4966878A-85B4-69F2-0E7C-6D6D443066DC}"/>
              </a:ext>
            </a:extLst>
          </p:cNvPr>
          <p:cNvCxnSpPr/>
          <p:nvPr/>
        </p:nvCxnSpPr>
        <p:spPr>
          <a:xfrm>
            <a:off x="684074" y="1455894"/>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F19A07-95A3-5F87-72B6-FDBB2A7F0B35}"/>
              </a:ext>
            </a:extLst>
          </p:cNvPr>
          <p:cNvSpPr txBox="1"/>
          <p:nvPr/>
        </p:nvSpPr>
        <p:spPr>
          <a:xfrm>
            <a:off x="433808" y="1518595"/>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a:extLst>
              <a:ext uri="{FF2B5EF4-FFF2-40B4-BE49-F238E27FC236}">
                <a16:creationId xmlns:a16="http://schemas.microsoft.com/office/drawing/2014/main" id="{C819C48B-2DA3-6DBC-7B9C-97D6CC70624E}"/>
              </a:ext>
            </a:extLst>
          </p:cNvPr>
          <p:cNvSpPr txBox="1"/>
          <p:nvPr/>
        </p:nvSpPr>
        <p:spPr>
          <a:xfrm>
            <a:off x="1368387" y="1430727"/>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a:extLst>
              <a:ext uri="{FF2B5EF4-FFF2-40B4-BE49-F238E27FC236}">
                <a16:creationId xmlns:a16="http://schemas.microsoft.com/office/drawing/2014/main" id="{1BFE03A7-6B0C-C039-0601-2EE7961B3296}"/>
              </a:ext>
            </a:extLst>
          </p:cNvPr>
          <p:cNvSpPr txBox="1"/>
          <p:nvPr/>
        </p:nvSpPr>
        <p:spPr>
          <a:xfrm>
            <a:off x="2098034" y="2679219"/>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a:extLst>
              <a:ext uri="{FF2B5EF4-FFF2-40B4-BE49-F238E27FC236}">
                <a16:creationId xmlns:a16="http://schemas.microsoft.com/office/drawing/2014/main" id="{520CEEED-317D-A955-8334-6D607602C150}"/>
              </a:ext>
            </a:extLst>
          </p:cNvPr>
          <p:cNvCxnSpPr/>
          <p:nvPr/>
        </p:nvCxnSpPr>
        <p:spPr>
          <a:xfrm>
            <a:off x="1283200" y="1774732"/>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E9E7900-7AB0-7565-5995-A952676B9F1C}"/>
              </a:ext>
            </a:extLst>
          </p:cNvPr>
          <p:cNvCxnSpPr/>
          <p:nvPr/>
        </p:nvCxnSpPr>
        <p:spPr>
          <a:xfrm>
            <a:off x="1284022" y="1761165"/>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6CECBB-4FE7-63F5-E410-5C4DBC781158}"/>
              </a:ext>
            </a:extLst>
          </p:cNvPr>
          <p:cNvCxnSpPr/>
          <p:nvPr/>
        </p:nvCxnSpPr>
        <p:spPr>
          <a:xfrm>
            <a:off x="3161449" y="2998567"/>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45E13A-0B6F-9B65-2C25-9491CB900041}"/>
              </a:ext>
            </a:extLst>
          </p:cNvPr>
          <p:cNvCxnSpPr/>
          <p:nvPr/>
        </p:nvCxnSpPr>
        <p:spPr>
          <a:xfrm flipH="1">
            <a:off x="2933891" y="2985000"/>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5D5C8E-6221-C375-3228-243495DA7C85}"/>
              </a:ext>
            </a:extLst>
          </p:cNvPr>
          <p:cNvSpPr txBox="1"/>
          <p:nvPr/>
        </p:nvSpPr>
        <p:spPr>
          <a:xfrm>
            <a:off x="1183524" y="2074511"/>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a:extLst>
              <a:ext uri="{FF2B5EF4-FFF2-40B4-BE49-F238E27FC236}">
                <a16:creationId xmlns:a16="http://schemas.microsoft.com/office/drawing/2014/main" id="{B7B0F415-1D0B-A483-1BB5-52ECEA7B83B8}"/>
              </a:ext>
            </a:extLst>
          </p:cNvPr>
          <p:cNvSpPr txBox="1"/>
          <p:nvPr/>
        </p:nvSpPr>
        <p:spPr>
          <a:xfrm>
            <a:off x="2921238" y="3186449"/>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a:extLst>
              <a:ext uri="{FF2B5EF4-FFF2-40B4-BE49-F238E27FC236}">
                <a16:creationId xmlns:a16="http://schemas.microsoft.com/office/drawing/2014/main" id="{89A5BC85-1D6F-F038-9D45-D0D0E7A0CFF9}"/>
              </a:ext>
            </a:extLst>
          </p:cNvPr>
          <p:cNvCxnSpPr/>
          <p:nvPr/>
        </p:nvCxnSpPr>
        <p:spPr>
          <a:xfrm>
            <a:off x="520938" y="4665311"/>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813194-8BFE-AC30-89D4-36160D35BA2D}"/>
              </a:ext>
            </a:extLst>
          </p:cNvPr>
          <p:cNvCxnSpPr/>
          <p:nvPr/>
        </p:nvCxnSpPr>
        <p:spPr>
          <a:xfrm>
            <a:off x="3069722" y="5689381"/>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03E0ABB-2C3D-2A05-1734-7069CA00B066}"/>
              </a:ext>
            </a:extLst>
          </p:cNvPr>
          <p:cNvCxnSpPr/>
          <p:nvPr/>
        </p:nvCxnSpPr>
        <p:spPr>
          <a:xfrm>
            <a:off x="3854298" y="4665311"/>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5F9E2A-EFA4-8D37-CF42-5B7B4BF9732D}"/>
              </a:ext>
            </a:extLst>
          </p:cNvPr>
          <p:cNvSpPr txBox="1"/>
          <p:nvPr/>
        </p:nvSpPr>
        <p:spPr>
          <a:xfrm>
            <a:off x="3828924" y="4992680"/>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a:extLst>
              <a:ext uri="{FF2B5EF4-FFF2-40B4-BE49-F238E27FC236}">
                <a16:creationId xmlns:a16="http://schemas.microsoft.com/office/drawing/2014/main" id="{5218E4D3-B8A6-A47B-44B8-1DE385567D5A}"/>
              </a:ext>
            </a:extLst>
          </p:cNvPr>
          <p:cNvSpPr txBox="1"/>
          <p:nvPr/>
        </p:nvSpPr>
        <p:spPr>
          <a:xfrm>
            <a:off x="1600200" y="5393127"/>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a:extLst>
              <a:ext uri="{FF2B5EF4-FFF2-40B4-BE49-F238E27FC236}">
                <a16:creationId xmlns:a16="http://schemas.microsoft.com/office/drawing/2014/main" id="{5B32635F-D2EC-D67B-B7B4-86226D6629F0}"/>
              </a:ext>
            </a:extLst>
          </p:cNvPr>
          <p:cNvCxnSpPr/>
          <p:nvPr/>
        </p:nvCxnSpPr>
        <p:spPr>
          <a:xfrm>
            <a:off x="519510" y="4665311"/>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E5090AD-8A1F-09A1-B59A-AEB7C5D77E65}"/>
              </a:ext>
            </a:extLst>
          </p:cNvPr>
          <p:cNvCxnSpPr/>
          <p:nvPr/>
        </p:nvCxnSpPr>
        <p:spPr>
          <a:xfrm>
            <a:off x="512392" y="5706473"/>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CF375A6-498A-15C3-515A-8CEECC4D152C}"/>
              </a:ext>
            </a:extLst>
          </p:cNvPr>
          <p:cNvSpPr txBox="1"/>
          <p:nvPr/>
        </p:nvSpPr>
        <p:spPr>
          <a:xfrm>
            <a:off x="7900416" y="6071231"/>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
        <p:nvSpPr>
          <p:cNvPr id="3" name="TextBox 2">
            <a:extLst>
              <a:ext uri="{FF2B5EF4-FFF2-40B4-BE49-F238E27FC236}">
                <a16:creationId xmlns:a16="http://schemas.microsoft.com/office/drawing/2014/main" id="{7DFA37CC-829D-6C87-AE4E-19BE38049DAC}"/>
              </a:ext>
            </a:extLst>
          </p:cNvPr>
          <p:cNvSpPr txBox="1"/>
          <p:nvPr/>
        </p:nvSpPr>
        <p:spPr>
          <a:xfrm>
            <a:off x="4371468" y="1192536"/>
            <a:ext cx="4577328" cy="4819781"/>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3</a:t>
            </a:r>
          </a:p>
          <a:p>
            <a:pPr>
              <a:lnSpc>
                <a:spcPct val="120000"/>
              </a:lnSpc>
            </a:pPr>
            <a:r>
              <a:rPr lang="en-US" sz="1600" dirty="0">
                <a:cs typeface="Arial" panose="020B0604020202020204" pitchFamily="34" charset="0"/>
              </a:rPr>
              <a:t>Next, a dense point cloud and 3D surface are determined using the known camera parameters and the sparse point cloud as input. </a:t>
            </a:r>
          </a:p>
          <a:p>
            <a:pPr>
              <a:lnSpc>
                <a:spcPct val="120000"/>
              </a:lnSpc>
            </a:pPr>
            <a:endParaRPr lang="en-US" sz="16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All pixels in all images are used so the dense model is similar in resolution to the raw photographs (typically 100s–1000s point/m</a:t>
            </a:r>
            <a:r>
              <a:rPr lang="en-US" sz="1600" baseline="30000" dirty="0">
                <a:cs typeface="Arial" panose="020B0604020202020204" pitchFamily="34" charset="0"/>
              </a:rPr>
              <a:t>2</a:t>
            </a:r>
            <a:r>
              <a:rPr lang="en-US" sz="1600" dirty="0">
                <a:cs typeface="Arial" panose="020B0604020202020204" pitchFamily="34" charset="0"/>
              </a:rPr>
              <a:t>).  This step is called “</a:t>
            </a:r>
            <a:r>
              <a:rPr lang="en-US" sz="1600" b="1" dirty="0">
                <a:cs typeface="Arial" panose="020B0604020202020204" pitchFamily="34" charset="0"/>
              </a:rPr>
              <a:t>multi-view stereo matching” (MVS).</a:t>
            </a: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dirty="0">
              <a:latin typeface="Cambria" panose="02040503050406030204" pitchFamily="18" charset="0"/>
            </a:endParaRPr>
          </a:p>
        </p:txBody>
      </p:sp>
    </p:spTree>
    <p:extLst>
      <p:ext uri="{BB962C8B-B14F-4D97-AF65-F5344CB8AC3E}">
        <p14:creationId xmlns:p14="http://schemas.microsoft.com/office/powerpoint/2010/main" val="24091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32" grpId="0"/>
      <p:bldP spid="33" grpId="0"/>
      <p:bldP spid="37" grpId="0"/>
      <p:bldP spid="38" grpId="0"/>
    </p:bldLst>
  </p:timing>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1013</TotalTime>
  <Words>3722</Words>
  <Application>Microsoft Macintosh PowerPoint</Application>
  <PresentationFormat>On-screen Show (4:3)</PresentationFormat>
  <Paragraphs>276</Paragraphs>
  <Slides>42</Slides>
  <Notes>42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Cambria</vt:lpstr>
      <vt:lpstr>Helvetica Light</vt:lpstr>
      <vt:lpstr>GETSI pptx template</vt:lpstr>
      <vt:lpstr>Unit 1. Structure From Motion: Research Applications</vt:lpstr>
      <vt:lpstr>Structure From Motion?</vt:lpstr>
      <vt:lpstr>What Do You Create?</vt:lpstr>
      <vt:lpstr>What Can We Compare SFM to?</vt:lpstr>
      <vt:lpstr>Matching Features</vt:lpstr>
      <vt:lpstr>Scale-Invariant Feature Transform (SIFT)</vt:lpstr>
      <vt:lpstr>Scale-Invariant Feature Transform (SIFT)</vt:lpstr>
      <vt:lpstr>Find Camera Locations</vt:lpstr>
      <vt:lpstr>Multi-View Stereo</vt:lpstr>
      <vt:lpstr>Georectification</vt:lpstr>
      <vt:lpstr>Georectification</vt:lpstr>
      <vt:lpstr>Products</vt:lpstr>
      <vt:lpstr>Photo Density Map</vt:lpstr>
      <vt:lpstr>Orthomosaic</vt:lpstr>
      <vt:lpstr>Shaded Digital Elevation Model</vt:lpstr>
      <vt:lpstr>Platforms</vt:lpstr>
      <vt:lpstr>Platforms - Pole</vt:lpstr>
      <vt:lpstr>Platforms - Kite</vt:lpstr>
      <vt:lpstr>Platforms- Balloon</vt:lpstr>
      <vt:lpstr>Platforms – UAV (uncrewed aerial vehicle)</vt:lpstr>
      <vt:lpstr>Video of UAS Flight – Pofadder Shear Zone</vt:lpstr>
      <vt:lpstr>Pofadder Shear Zone Model – Photo Locations</vt:lpstr>
      <vt:lpstr>Rock Sample Model</vt:lpstr>
      <vt:lpstr>Rock Sample Model</vt:lpstr>
      <vt:lpstr>Outcrop Model – Side View</vt:lpstr>
      <vt:lpstr>Outcrop Model – Top View </vt:lpstr>
      <vt:lpstr>Outcrop Model – Pofadder Shear Zone</vt:lpstr>
      <vt:lpstr>Outcrop Model – Pofadder Shear Zone</vt:lpstr>
      <vt:lpstr>Outcrop Model – Pofadder Shear Zone</vt:lpstr>
      <vt:lpstr>Paleoseismic Trench</vt:lpstr>
      <vt:lpstr>Oquirrh Fault Scarp</vt:lpstr>
      <vt:lpstr>Airphoto Models</vt:lpstr>
      <vt:lpstr>Comparison of SFM to TLS - Landers</vt:lpstr>
      <vt:lpstr>Granby Landslide</vt:lpstr>
      <vt:lpstr>Granby Landslide</vt:lpstr>
      <vt:lpstr>Landslide Near City Creek, UT</vt:lpstr>
      <vt:lpstr>Four Mile Creek Differencing (SFM-ALS)</vt:lpstr>
      <vt:lpstr>Four Mile Creek Differencing (TLS-ALS)</vt:lpstr>
      <vt:lpstr>Shoreline of The Salton Sea</vt:lpstr>
      <vt:lpstr>Shoreline of The Salton Sea</vt:lpstr>
      <vt:lpstr>Archaeology – Amara West </vt:lpstr>
      <vt:lpstr>Archaeology – Amara West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34</cp:revision>
  <dcterms:created xsi:type="dcterms:W3CDTF">2014-01-07T13:46:23Z</dcterms:created>
  <dcterms:modified xsi:type="dcterms:W3CDTF">2025-08-10T21:15:19Z</dcterms:modified>
</cp:coreProperties>
</file>