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9" r:id="rId2"/>
    <p:sldId id="260" r:id="rId3"/>
    <p:sldId id="261"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7" r:id="rId38"/>
    <p:sldId id="35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9" autoAdjust="0"/>
    <p:restoredTop sz="90011" autoAdjust="0"/>
  </p:normalViewPr>
  <p:slideViewPr>
    <p:cSldViewPr snapToGrid="0" snapToObjects="1">
      <p:cViewPr varScale="1">
        <p:scale>
          <a:sx n="61" d="100"/>
          <a:sy n="61" d="100"/>
        </p:scale>
        <p:origin x="48" y="59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10/6/2023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Photo by</a:t>
            </a:r>
            <a:r>
              <a:rPr lang="en-US" baseline="0" dirty="0"/>
              <a:t> Chris Crosby [</a:t>
            </a:r>
            <a:r>
              <a:rPr lang="en-US" baseline="0" dirty="0" err="1"/>
              <a:t>EarthScope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all these</a:t>
            </a:r>
            <a:r>
              <a:rPr lang="en-US" baseline="0" dirty="0"/>
              <a:t> different platforms, we can collect data using lidar over a huge range of scales. </a:t>
            </a:r>
          </a:p>
          <a:p>
            <a:r>
              <a:rPr lang="en-US" baseline="0" dirty="0"/>
              <a:t>Images NASA public domain</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68602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vast majority of scanners are discrete pulse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Lidar</a:t>
            </a:r>
            <a:r>
              <a:rPr lang="en-US" baseline="0" dirty="0"/>
              <a:t> can record data in one of two ways: discrete pulse or full waveform. Full waveform is preferred because it has better resolution and fits targets better, but discrete pulse can be used for a lower resolution scan. This also depends on the scanner being used.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Image: Kate </a:t>
            </a:r>
            <a:r>
              <a:rPr lang="en-US" baseline="0" dirty="0" err="1"/>
              <a:t>Shervais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12</a:t>
            </a:fld>
            <a:endParaRPr lang="en-US"/>
          </a:p>
        </p:txBody>
      </p:sp>
    </p:spTree>
    <p:extLst>
      <p:ext uri="{BB962C8B-B14F-4D97-AF65-F5344CB8AC3E}">
        <p14:creationId xmlns:p14="http://schemas.microsoft.com/office/powerpoint/2010/main" val="221348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geoscience, we</a:t>
            </a:r>
            <a:r>
              <a:rPr lang="en-US" baseline="0" dirty="0"/>
              <a:t> a</a:t>
            </a:r>
            <a:r>
              <a:rPr lang="en-US" dirty="0"/>
              <a:t>re very interested</a:t>
            </a:r>
            <a:r>
              <a:rPr lang="en-US" baseline="0" dirty="0"/>
              <a:t> in the topography of the earth but not always so interested in the vegetation. (space bar) When you use lidar in general you are able to actually de-vegetate the view because of the multiple returns we just discussed. This is Highway 1 and Fort Ross in California. Red line is the rupture of the 1906 earthquake, as mapped in the 1906 official report on the earthquake. What geologists tend to think of as noise (vegetation) may be something someone else could be very interested in. So you could also analyze the height of the vegetation (space bar).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13</a:t>
            </a:fld>
            <a:endParaRPr lang="en-US"/>
          </a:p>
        </p:txBody>
      </p:sp>
    </p:spTree>
    <p:extLst>
      <p:ext uri="{BB962C8B-B14F-4D97-AF65-F5344CB8AC3E}">
        <p14:creationId xmlns:p14="http://schemas.microsoft.com/office/powerpoint/2010/main" val="26902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TLS can</a:t>
            </a:r>
            <a:r>
              <a:rPr lang="en-US" baseline="0" dirty="0"/>
              <a:t> be used as an addition to airborne lidar (the platform used to collect the data on the previous slide) or on its own. This study area in the San Gabriel Mountains has a 1-m DEM of the study area. This study was focused on analyzing the impact of the 2009 Station Fire in the San Gabriel Mountains.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14</a:t>
            </a:fld>
            <a:endParaRPr lang="en-US"/>
          </a:p>
        </p:txBody>
      </p:sp>
    </p:spTree>
    <p:extLst>
      <p:ext uri="{BB962C8B-B14F-4D97-AF65-F5344CB8AC3E}">
        <p14:creationId xmlns:p14="http://schemas.microsoft.com/office/powerpoint/2010/main" val="155666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looks great/very high resolution</a:t>
            </a:r>
            <a:r>
              <a:rPr lang="en-US" baseline="0" dirty="0"/>
              <a:t> from this view; at this scale you could do some kind of watershed analysis.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15</a:t>
            </a:fld>
            <a:endParaRPr lang="en-US"/>
          </a:p>
        </p:txBody>
      </p:sp>
    </p:spTree>
    <p:extLst>
      <p:ext uri="{BB962C8B-B14F-4D97-AF65-F5344CB8AC3E}">
        <p14:creationId xmlns:p14="http://schemas.microsoft.com/office/powerpoint/2010/main" val="298019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understand how it looks in 3D… </a:t>
            </a:r>
          </a:p>
        </p:txBody>
      </p:sp>
      <p:sp>
        <p:nvSpPr>
          <p:cNvPr id="4" name="Slide Number Placeholder 3"/>
          <p:cNvSpPr>
            <a:spLocks noGrp="1"/>
          </p:cNvSpPr>
          <p:nvPr>
            <p:ph type="sldNum" sz="quarter" idx="5"/>
          </p:nvPr>
        </p:nvSpPr>
        <p:spPr/>
        <p:txBody>
          <a:bodyPr/>
          <a:lstStyle/>
          <a:p>
            <a:fld id="{6273B411-E165-BF48-ABA2-70D378AC59C2}" type="slidenum">
              <a:rPr lang="en-US" smtClean="0"/>
              <a:t>16</a:t>
            </a:fld>
            <a:endParaRPr lang="en-US"/>
          </a:p>
        </p:txBody>
      </p:sp>
    </p:spTree>
    <p:extLst>
      <p:ext uri="{BB962C8B-B14F-4D97-AF65-F5344CB8AC3E}">
        <p14:creationId xmlns:p14="http://schemas.microsoft.com/office/powerpoint/2010/main" val="2172269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research</a:t>
            </a:r>
            <a:r>
              <a:rPr lang="en-US" baseline="0" dirty="0"/>
              <a:t> area of interest, however, is the area highlighted by the circle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17</a:t>
            </a:fld>
            <a:endParaRPr lang="en-US"/>
          </a:p>
        </p:txBody>
      </p:sp>
    </p:spTree>
    <p:extLst>
      <p:ext uri="{BB962C8B-B14F-4D97-AF65-F5344CB8AC3E}">
        <p14:creationId xmlns:p14="http://schemas.microsoft.com/office/powerpoint/2010/main" val="1511608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we zoom to this area,</a:t>
            </a:r>
            <a:r>
              <a:rPr lang="en-US" baseline="0" dirty="0"/>
              <a:t> the resolution is no longer so great.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18</a:t>
            </a:fld>
            <a:endParaRPr lang="en-US"/>
          </a:p>
        </p:txBody>
      </p:sp>
    </p:spTree>
    <p:extLst>
      <p:ext uri="{BB962C8B-B14F-4D97-AF65-F5344CB8AC3E}">
        <p14:creationId xmlns:p14="http://schemas.microsoft.com/office/powerpoint/2010/main" val="304790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if you’re interested</a:t>
            </a:r>
            <a:r>
              <a:rPr lang="en-US" baseline="0" dirty="0"/>
              <a:t> in exactly how the fire has affected the slope, you may want to bring a TLS to do a detail scan like this one to show the characteristics of the slope.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19</a:t>
            </a:fld>
            <a:endParaRPr lang="en-US"/>
          </a:p>
        </p:txBody>
      </p:sp>
    </p:spTree>
    <p:extLst>
      <p:ext uri="{BB962C8B-B14F-4D97-AF65-F5344CB8AC3E}">
        <p14:creationId xmlns:p14="http://schemas.microsoft.com/office/powerpoint/2010/main" val="2553342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the little nubs</a:t>
            </a:r>
            <a:r>
              <a:rPr lang="en-US" baseline="0" dirty="0"/>
              <a:t> on this slide are actually tree stumps!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20</a:t>
            </a:fld>
            <a:endParaRPr lang="en-US"/>
          </a:p>
        </p:txBody>
      </p:sp>
    </p:spTree>
    <p:extLst>
      <p:ext uri="{BB962C8B-B14F-4D97-AF65-F5344CB8AC3E}">
        <p14:creationId xmlns:p14="http://schemas.microsoft.com/office/powerpoint/2010/main" val="340575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 three- minute introduction to what UNAVCO does. Though UNAVCO has merged into </a:t>
            </a:r>
            <a:r>
              <a:rPr lang="en-US" dirty="0" err="1"/>
              <a:t>EarthScope</a:t>
            </a:r>
            <a:r>
              <a:rPr lang="en-US" dirty="0"/>
              <a:t> Consortium, this video still contains accurate information about geodesy and the role </a:t>
            </a:r>
            <a:r>
              <a:rPr lang="en-US" dirty="0" err="1"/>
              <a:t>EarthScope</a:t>
            </a:r>
            <a:r>
              <a:rPr lang="en-US" dirty="0"/>
              <a:t> plays in managing geodetic data. It is important to note that the Plate Boundary Observatory Network of GPS Stations (mentioned in the video) is now the Network of the Americas (NOTA). </a:t>
            </a:r>
          </a:p>
        </p:txBody>
      </p:sp>
      <p:sp>
        <p:nvSpPr>
          <p:cNvPr id="4" name="Slide Number Placeholder 3"/>
          <p:cNvSpPr>
            <a:spLocks noGrp="1"/>
          </p:cNvSpPr>
          <p:nvPr>
            <p:ph type="sldNum" sz="quarter" idx="10"/>
          </p:nvPr>
        </p:nvSpPr>
        <p:spPr/>
        <p:txBody>
          <a:bodyPr/>
          <a:lstStyle/>
          <a:p>
            <a:fld id="{6273B411-E165-BF48-ABA2-70D378AC59C2}" type="slidenum">
              <a:rPr lang="en-US" smtClean="0"/>
              <a:t>2</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airborne</a:t>
            </a:r>
            <a:r>
              <a:rPr lang="en-US" baseline="0" dirty="0"/>
              <a:t> lidar again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369954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Compared to this view of the TLS data. The fire</a:t>
            </a:r>
            <a:r>
              <a:rPr lang="en-US" baseline="0" dirty="0"/>
              <a:t> de-vegetated the hillslope. TLS allows you to capture the landscape at the scale at which the process is happening. You can even see small gullies running down the side of the hill!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22</a:t>
            </a:fld>
            <a:endParaRPr lang="en-US"/>
          </a:p>
        </p:txBody>
      </p:sp>
    </p:spTree>
    <p:extLst>
      <p:ext uri="{BB962C8B-B14F-4D97-AF65-F5344CB8AC3E}">
        <p14:creationId xmlns:p14="http://schemas.microsoft.com/office/powerpoint/2010/main" val="2275859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Play embedded video.</a:t>
            </a:r>
            <a:r>
              <a:rPr lang="en-US" baseline="0" dirty="0"/>
              <a:t> This demonstrates applications of TLS for research. </a:t>
            </a:r>
            <a:endParaRPr lang="en-US" dirty="0"/>
          </a:p>
          <a:p>
            <a:r>
              <a:rPr lang="en-US" dirty="0"/>
              <a:t>Video from UNAVCO, now </a:t>
            </a:r>
            <a:r>
              <a:rPr lang="en-US" dirty="0" err="1"/>
              <a:t>EarthScope</a:t>
            </a:r>
            <a:r>
              <a:rPr lang="en-US" dirty="0"/>
              <a:t> </a:t>
            </a:r>
          </a:p>
        </p:txBody>
      </p:sp>
      <p:sp>
        <p:nvSpPr>
          <p:cNvPr id="4" name="Slide Number Placeholder 3"/>
          <p:cNvSpPr>
            <a:spLocks noGrp="1"/>
          </p:cNvSpPr>
          <p:nvPr>
            <p:ph type="sldNum" sz="quarter" idx="5"/>
          </p:nvPr>
        </p:nvSpPr>
        <p:spPr/>
        <p:txBody>
          <a:bodyPr/>
          <a:lstStyle/>
          <a:p>
            <a:fld id="{6273B411-E165-BF48-ABA2-70D378AC59C2}" type="slidenum">
              <a:rPr lang="en-US" smtClean="0"/>
              <a:t>23</a:t>
            </a:fld>
            <a:endParaRPr lang="en-US"/>
          </a:p>
        </p:txBody>
      </p:sp>
    </p:spTree>
    <p:extLst>
      <p:ext uri="{BB962C8B-B14F-4D97-AF65-F5344CB8AC3E}">
        <p14:creationId xmlns:p14="http://schemas.microsoft.com/office/powerpoint/2010/main" val="638288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TLS</a:t>
            </a:r>
            <a:r>
              <a:rPr lang="en-US" baseline="0" dirty="0"/>
              <a:t> has a number of research applications. The following slides will demonstrate the wide range of research that has been conducted using UNAVCO instrumentation and support. </a:t>
            </a:r>
          </a:p>
          <a:p>
            <a:r>
              <a:rPr lang="en-US" baseline="0" dirty="0"/>
              <a:t>Image: </a:t>
            </a:r>
            <a:r>
              <a:rPr lang="en-US" baseline="0" dirty="0" err="1"/>
              <a:t>EarthScope</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24</a:t>
            </a:fld>
            <a:endParaRPr lang="en-US"/>
          </a:p>
        </p:txBody>
      </p:sp>
    </p:spTree>
    <p:extLst>
      <p:ext uri="{BB962C8B-B14F-4D97-AF65-F5344CB8AC3E}">
        <p14:creationId xmlns:p14="http://schemas.microsoft.com/office/powerpoint/2010/main" val="117862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project run by Georgia Tech and sponsored by NSF RAPID, PIs used TLS to document the effects of the 2011 Japan tsunami soon after it happened. This slide shows the scan positions</a:t>
            </a:r>
          </a:p>
          <a:p>
            <a:r>
              <a:rPr lang="en-US" baseline="0" dirty="0"/>
              <a:t>Images: </a:t>
            </a:r>
            <a:r>
              <a:rPr lang="en-US" baseline="0" dirty="0" err="1"/>
              <a:t>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25</a:t>
            </a:fld>
            <a:endParaRPr lang="en-US"/>
          </a:p>
        </p:txBody>
      </p:sp>
    </p:spTree>
    <p:extLst>
      <p:ext uri="{BB962C8B-B14F-4D97-AF65-F5344CB8AC3E}">
        <p14:creationId xmlns:p14="http://schemas.microsoft.com/office/powerpoint/2010/main" val="161573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slide shows the resultant scan, projected</a:t>
            </a:r>
            <a:r>
              <a:rPr lang="en-US" baseline="0" dirty="0"/>
              <a:t> using the elevation of the data.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Images: </a:t>
            </a:r>
            <a:r>
              <a:rPr lang="en-US" baseline="0" dirty="0" err="1"/>
              <a:t>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26</a:t>
            </a:fld>
            <a:endParaRPr lang="en-US"/>
          </a:p>
        </p:txBody>
      </p:sp>
    </p:spTree>
    <p:extLst>
      <p:ext uri="{BB962C8B-B14F-4D97-AF65-F5344CB8AC3E}">
        <p14:creationId xmlns:p14="http://schemas.microsoft.com/office/powerpoint/2010/main" val="1996669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Fault scarps</a:t>
            </a:r>
            <a:r>
              <a:rPr lang="en-US" baseline="0" dirty="0"/>
              <a:t> also erode with time, as shown by this study analyzing the elevation change on one fault scarp. </a:t>
            </a:r>
          </a:p>
          <a:p>
            <a:endParaRPr lang="en-US" baseline="0" dirty="0"/>
          </a:p>
          <a:p>
            <a:r>
              <a:rPr lang="en-US" baseline="0" dirty="0"/>
              <a:t>Image: Austin Elliot</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27</a:t>
            </a:fld>
            <a:endParaRPr lang="en-US"/>
          </a:p>
        </p:txBody>
      </p:sp>
    </p:spTree>
    <p:extLst>
      <p:ext uri="{BB962C8B-B14F-4D97-AF65-F5344CB8AC3E}">
        <p14:creationId xmlns:p14="http://schemas.microsoft.com/office/powerpoint/2010/main" val="279654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Paleoseismologist</a:t>
            </a:r>
            <a:r>
              <a:rPr lang="en-US" baseline="0" dirty="0" err="1"/>
              <a:t>s</a:t>
            </a:r>
            <a:r>
              <a:rPr lang="en-US" baseline="0" dirty="0"/>
              <a:t> dig trenches into fault scarps to track the number of events that have occurred on that fault and their relative age to calculate recurrence intervals and do other analyses. TLS allows researchers to record the trench, because trenches usually stay open for a short time interval.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28</a:t>
            </a:fld>
            <a:endParaRPr lang="en-US"/>
          </a:p>
        </p:txBody>
      </p:sp>
    </p:spTree>
    <p:extLst>
      <p:ext uri="{BB962C8B-B14F-4D97-AF65-F5344CB8AC3E}">
        <p14:creationId xmlns:p14="http://schemas.microsoft.com/office/powerpoint/2010/main" val="2192565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Precariously balanced rocks</a:t>
            </a:r>
            <a:r>
              <a:rPr lang="en-US" baseline="0" dirty="0"/>
              <a:t> are used in </a:t>
            </a:r>
            <a:r>
              <a:rPr lang="en-US" baseline="0" dirty="0" err="1"/>
              <a:t>paleoseismology</a:t>
            </a:r>
            <a:r>
              <a:rPr lang="en-US" baseline="0" dirty="0"/>
              <a:t> to help constrain the ground shaking during past events, as the rocks would fall if the shaking reached a certain level. TLS helps researchers create accurate models based on the 3D scan of the PBR.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29</a:t>
            </a:fld>
            <a:endParaRPr lang="en-US"/>
          </a:p>
        </p:txBody>
      </p:sp>
    </p:spTree>
    <p:extLst>
      <p:ext uri="{BB962C8B-B14F-4D97-AF65-F5344CB8AC3E}">
        <p14:creationId xmlns:p14="http://schemas.microsoft.com/office/powerpoint/2010/main" val="3703730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Geomorphologists also use TLS.</a:t>
            </a:r>
            <a:r>
              <a:rPr lang="en-US" baseline="0" dirty="0"/>
              <a:t> In this example, researchers studied the erosion related to the four mile fire. </a:t>
            </a:r>
          </a:p>
          <a:p>
            <a:r>
              <a:rPr lang="en-US" baseline="0" dirty="0"/>
              <a:t>Image: </a:t>
            </a:r>
            <a:r>
              <a:rPr lang="en-US" baseline="0" dirty="0" err="1"/>
              <a:t>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30</a:t>
            </a:fld>
            <a:endParaRPr lang="en-US"/>
          </a:p>
        </p:txBody>
      </p:sp>
    </p:spTree>
    <p:extLst>
      <p:ext uri="{BB962C8B-B14F-4D97-AF65-F5344CB8AC3E}">
        <p14:creationId xmlns:p14="http://schemas.microsoft.com/office/powerpoint/2010/main" val="400673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TLS</a:t>
            </a:r>
            <a:r>
              <a:rPr lang="en-US" baseline="0" dirty="0"/>
              <a:t> is supported by </a:t>
            </a:r>
            <a:r>
              <a:rPr lang="en-US" baseline="0" dirty="0" err="1"/>
              <a:t>EarthScope</a:t>
            </a:r>
            <a:r>
              <a:rPr lang="en-US" baseline="0" dirty="0"/>
              <a:t> in a variety of ways; PIs can use instrumentation, have field engineers come with them to conduct a survey, etc. </a:t>
            </a:r>
            <a:r>
              <a:rPr lang="en-US" baseline="0" dirty="0" err="1"/>
              <a:t>EarthScope</a:t>
            </a:r>
            <a:r>
              <a:rPr lang="en-US" baseline="0" dirty="0"/>
              <a:t> also leads workshops and short courses and participates in many collaborations with other agencies. </a:t>
            </a:r>
            <a:r>
              <a:rPr lang="en-US" baseline="0" dirty="0" err="1"/>
              <a:t>EarthScope</a:t>
            </a:r>
            <a:r>
              <a:rPr lang="en-US" baseline="0" dirty="0"/>
              <a:t> also has </a:t>
            </a:r>
            <a:r>
              <a:rPr lang="en-US" u="none" baseline="0" dirty="0"/>
              <a:t>an </a:t>
            </a:r>
            <a:r>
              <a:rPr lang="en-US" u="none" baseline="0" dirty="0">
                <a:solidFill>
                  <a:srgbClr val="FF0000"/>
                </a:solidFill>
              </a:rPr>
              <a:t>Education and Community Engagement </a:t>
            </a:r>
            <a:r>
              <a:rPr lang="en-US" u="none" baseline="0" dirty="0"/>
              <a:t>department for activities pertaining to geodesy education.</a:t>
            </a:r>
            <a:endParaRPr lang="en-US" u="none"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a:t>
            </a:fld>
            <a:endParaRPr lang="en-US"/>
          </a:p>
        </p:txBody>
      </p:sp>
    </p:spTree>
    <p:extLst>
      <p:ext uri="{BB962C8B-B14F-4D97-AF65-F5344CB8AC3E}">
        <p14:creationId xmlns:p14="http://schemas.microsoft.com/office/powerpoint/2010/main" val="2694673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TLS</a:t>
            </a:r>
            <a:r>
              <a:rPr lang="en-US" baseline="0" dirty="0"/>
              <a:t> is extremely useful for a variety of applications in polar research settings. UNAVCO works on 10–15 of these projects a year, and they range from geomorphology to glaciology to biology/ecology to archaeology. </a:t>
            </a:r>
          </a:p>
          <a:p>
            <a:r>
              <a:rPr lang="en-US" baseline="0" dirty="0"/>
              <a:t>Images: </a:t>
            </a:r>
            <a:r>
              <a:rPr lang="en-US" baseline="0" dirty="0" err="1"/>
              <a:t>EarthScope</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31</a:t>
            </a:fld>
            <a:endParaRPr lang="en-US"/>
          </a:p>
        </p:txBody>
      </p:sp>
    </p:spTree>
    <p:extLst>
      <p:ext uri="{BB962C8B-B14F-4D97-AF65-F5344CB8AC3E}">
        <p14:creationId xmlns:p14="http://schemas.microsoft.com/office/powerpoint/2010/main" val="2218035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a polar TLS project is Mount</a:t>
            </a:r>
            <a:r>
              <a:rPr lang="en-US" baseline="0" dirty="0"/>
              <a:t> Erebus, Antarctica. Scans show the thermal and energy budget of the volcano. </a:t>
            </a:r>
          </a:p>
          <a:p>
            <a:r>
              <a:rPr lang="en-US" baseline="0" dirty="0"/>
              <a:t>Images: </a:t>
            </a:r>
            <a:r>
              <a:rPr lang="en-US" baseline="0" dirty="0" err="1"/>
              <a:t>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32</a:t>
            </a:fld>
            <a:endParaRPr lang="en-US"/>
          </a:p>
        </p:txBody>
      </p:sp>
    </p:spTree>
    <p:extLst>
      <p:ext uri="{BB962C8B-B14F-4D97-AF65-F5344CB8AC3E}">
        <p14:creationId xmlns:p14="http://schemas.microsoft.com/office/powerpoint/2010/main" val="2218454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nother example is seal body mass, used as an analog for availability of marine food resources. (How does the seal stay still? Is this done just on dead seals?) </a:t>
            </a:r>
          </a:p>
          <a:p>
            <a:r>
              <a:rPr lang="en-US" baseline="0" dirty="0"/>
              <a:t>Images: </a:t>
            </a:r>
            <a:r>
              <a:rPr lang="en-US" baseline="0" dirty="0" err="1"/>
              <a:t>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33</a:t>
            </a:fld>
            <a:endParaRPr lang="en-US"/>
          </a:p>
        </p:txBody>
      </p:sp>
    </p:spTree>
    <p:extLst>
      <p:ext uri="{BB962C8B-B14F-4D97-AF65-F5344CB8AC3E}">
        <p14:creationId xmlns:p14="http://schemas.microsoft.com/office/powerpoint/2010/main" val="143743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non-polar settings, Lidar</a:t>
            </a:r>
            <a:r>
              <a:rPr lang="en-US" baseline="0" dirty="0"/>
              <a:t> has been used to record dinosaur footprints. </a:t>
            </a:r>
          </a:p>
          <a:p>
            <a:r>
              <a:rPr lang="en-US" baseline="0" dirty="0"/>
              <a:t>Images: </a:t>
            </a:r>
            <a:r>
              <a:rPr lang="en-US" baseline="0" dirty="0" err="1"/>
              <a:t>EarthScope</a:t>
            </a:r>
            <a:endParaRPr lang="en-US" baseline="0" dirty="0"/>
          </a:p>
        </p:txBody>
      </p:sp>
      <p:sp>
        <p:nvSpPr>
          <p:cNvPr id="4" name="Slide Number Placeholder 3"/>
          <p:cNvSpPr>
            <a:spLocks noGrp="1"/>
          </p:cNvSpPr>
          <p:nvPr>
            <p:ph type="sldNum" sz="quarter" idx="5"/>
          </p:nvPr>
        </p:nvSpPr>
        <p:spPr/>
        <p:txBody>
          <a:bodyPr/>
          <a:lstStyle/>
          <a:p>
            <a:fld id="{6273B411-E165-BF48-ABA2-70D378AC59C2}" type="slidenum">
              <a:rPr lang="en-US" smtClean="0"/>
              <a:t>34</a:t>
            </a:fld>
            <a:endParaRPr lang="en-US"/>
          </a:p>
        </p:txBody>
      </p:sp>
    </p:spTree>
    <p:extLst>
      <p:ext uri="{BB962C8B-B14F-4D97-AF65-F5344CB8AC3E}">
        <p14:creationId xmlns:p14="http://schemas.microsoft.com/office/powerpoint/2010/main" val="274511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Another application of TLS</a:t>
            </a:r>
            <a:r>
              <a:rPr lang="en-US" baseline="0" dirty="0"/>
              <a:t> is outside of the field of geoscience: forestry researchers also use TLS to scan their area of interest and then measure features like the volume of the tree trunk after returning to the lab.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35</a:t>
            </a:fld>
            <a:endParaRPr lang="en-US"/>
          </a:p>
        </p:txBody>
      </p:sp>
    </p:spTree>
    <p:extLst>
      <p:ext uri="{BB962C8B-B14F-4D97-AF65-F5344CB8AC3E}">
        <p14:creationId xmlns:p14="http://schemas.microsoft.com/office/powerpoint/2010/main" val="356008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a:t>
            </a:r>
            <a:r>
              <a:rPr lang="en-US" baseline="0" dirty="0"/>
              <a:t> example of forestry work on the Everglades biomass. Emmanuel Luciano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36</a:t>
            </a:fld>
            <a:endParaRPr lang="en-US"/>
          </a:p>
        </p:txBody>
      </p:sp>
    </p:spTree>
    <p:extLst>
      <p:ext uri="{BB962C8B-B14F-4D97-AF65-F5344CB8AC3E}">
        <p14:creationId xmlns:p14="http://schemas.microsoft.com/office/powerpoint/2010/main" val="2538733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use TLS to teach students</a:t>
            </a:r>
            <a:r>
              <a:rPr lang="en-US" baseline="0" dirty="0"/>
              <a:t> like you about geodesy!</a:t>
            </a:r>
            <a:endParaRPr lang="en-US" dirty="0"/>
          </a:p>
        </p:txBody>
      </p:sp>
      <p:sp>
        <p:nvSpPr>
          <p:cNvPr id="4" name="Slide Number Placeholder 3"/>
          <p:cNvSpPr>
            <a:spLocks noGrp="1"/>
          </p:cNvSpPr>
          <p:nvPr>
            <p:ph type="sldNum" sz="quarter" idx="10"/>
          </p:nvPr>
        </p:nvSpPr>
        <p:spPr/>
        <p:txBody>
          <a:bodyPr/>
          <a:lstStyle/>
          <a:p>
            <a:fld id="{E29400D6-47D9-7A4D-8C41-E8A264D8023A}" type="slidenum">
              <a:rPr lang="en-US" smtClean="0"/>
              <a:t>37</a:t>
            </a:fld>
            <a:endParaRPr lang="en-US"/>
          </a:p>
        </p:txBody>
      </p:sp>
    </p:spTree>
    <p:extLst>
      <p:ext uri="{BB962C8B-B14F-4D97-AF65-F5344CB8AC3E}">
        <p14:creationId xmlns:p14="http://schemas.microsoft.com/office/powerpoint/2010/main" val="825827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a:t>EarthScope</a:t>
            </a:r>
          </a:p>
        </p:txBody>
      </p:sp>
      <p:sp>
        <p:nvSpPr>
          <p:cNvPr id="4" name="Slide Number Placeholder 3"/>
          <p:cNvSpPr>
            <a:spLocks noGrp="1"/>
          </p:cNvSpPr>
          <p:nvPr>
            <p:ph type="sldNum" sz="quarter" idx="5"/>
          </p:nvPr>
        </p:nvSpPr>
        <p:spPr/>
        <p:txBody>
          <a:bodyPr/>
          <a:lstStyle/>
          <a:p>
            <a:fld id="{6273B411-E165-BF48-ABA2-70D378AC59C2}" type="slidenum">
              <a:rPr lang="en-US" smtClean="0"/>
              <a:t>38</a:t>
            </a:fld>
            <a:endParaRPr lang="en-US"/>
          </a:p>
        </p:txBody>
      </p:sp>
    </p:spTree>
    <p:extLst>
      <p:ext uri="{BB962C8B-B14F-4D97-AF65-F5344CB8AC3E}">
        <p14:creationId xmlns:p14="http://schemas.microsoft.com/office/powerpoint/2010/main" val="388919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UNAVCO</a:t>
            </a:r>
            <a:r>
              <a:rPr lang="en-US" baseline="0" dirty="0"/>
              <a:t> has seven TLS instruments. Six of them are </a:t>
            </a:r>
            <a:r>
              <a:rPr lang="en-US" baseline="0" dirty="0" err="1"/>
              <a:t>Riegl</a:t>
            </a:r>
            <a:r>
              <a:rPr lang="en-US" baseline="0" dirty="0"/>
              <a:t> scanners similar to the ones that you will use in this course. The seventh is a Leica scanner with a slightly smaller maximum range (distance to feature of interest). UNAVCO also has all the supporting equipment needed for a TLS survey such as GPS, tripods, etc., and also has access to a server with licenses for the software one uses to explore and process the data. </a:t>
            </a:r>
            <a:endParaRPr lang="en-US" dirty="0"/>
          </a:p>
        </p:txBody>
      </p:sp>
      <p:sp>
        <p:nvSpPr>
          <p:cNvPr id="4" name="Slide Number Placeholder 3"/>
          <p:cNvSpPr>
            <a:spLocks noGrp="1"/>
          </p:cNvSpPr>
          <p:nvPr>
            <p:ph type="sldNum" sz="quarter" idx="10"/>
          </p:nvPr>
        </p:nvSpPr>
        <p:spPr/>
        <p:txBody>
          <a:bodyPr/>
          <a:lstStyle/>
          <a:p>
            <a:fld id="{E29400D6-47D9-7A4D-8C41-E8A264D8023A}" type="slidenum">
              <a:rPr lang="en-US" smtClean="0"/>
              <a:t>4</a:t>
            </a:fld>
            <a:endParaRPr lang="en-US"/>
          </a:p>
        </p:txBody>
      </p:sp>
    </p:spTree>
    <p:extLst>
      <p:ext uri="{BB962C8B-B14F-4D97-AF65-F5344CB8AC3E}">
        <p14:creationId xmlns:p14="http://schemas.microsoft.com/office/powerpoint/2010/main" val="342073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Light</a:t>
            </a:r>
            <a:r>
              <a:rPr lang="en-US" baseline="0" dirty="0"/>
              <a:t> detection and ranging or lidar works by measuring the distance between a scanner and any object in its field of view by emitting a laser pulse and measuring the time it takes to return and be recorded by a receiver.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412020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two ways that this range between the object and the scanner is measured. The first is time of flight, which is what the </a:t>
            </a:r>
            <a:r>
              <a:rPr lang="en-US" baseline="0" dirty="0" err="1"/>
              <a:t>Riegl</a:t>
            </a:r>
            <a:r>
              <a:rPr lang="en-US" baseline="0" dirty="0"/>
              <a:t> scanner you’ll use utilizes. the calculated time is based on the time it takes a signal to be returned. Phase shift measures the phase shift of a pulse and uses that to calculate the distance.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2751459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Advantages</a:t>
            </a:r>
            <a:r>
              <a:rPr lang="en-US" baseline="0" dirty="0"/>
              <a:t> exist for both systems. Time of flight has a larger maximum range, which means it can be used in sites where the area of interest may or may not be directly accessible. Phase shift is more accurate and can collect more points per second</a:t>
            </a:r>
            <a:r>
              <a:rPr lang="en-US" u="none" baseline="0" dirty="0"/>
              <a:t>. Time </a:t>
            </a:r>
            <a:r>
              <a:rPr lang="en-US" baseline="0" dirty="0"/>
              <a:t>of flight is a slower and larger system, </a:t>
            </a:r>
            <a:r>
              <a:rPr lang="en-US" u="none" baseline="0" dirty="0"/>
              <a:t>whereas </a:t>
            </a:r>
            <a:r>
              <a:rPr lang="en-US" baseline="0" dirty="0"/>
              <a:t>phase shift data can be noisy and only collected when one is close to the feature of interest.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180065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Lidar data can be collected using many platforms: tripod (what you learn in this module),</a:t>
            </a:r>
            <a:r>
              <a:rPr lang="en-US" baseline="0" dirty="0"/>
              <a:t> drone,</a:t>
            </a:r>
            <a:r>
              <a:rPr lang="en-US" dirty="0"/>
              <a:t> helicopter, airborne,</a:t>
            </a:r>
            <a:r>
              <a:rPr lang="en-US" baseline="0" dirty="0"/>
              <a:t> satellite, and even off the top of a car. </a:t>
            </a:r>
          </a:p>
          <a:p>
            <a:r>
              <a:rPr lang="en-US" baseline="0" dirty="0"/>
              <a:t>Images (clockwise from upper left):</a:t>
            </a:r>
          </a:p>
          <a:p>
            <a:r>
              <a:rPr lang="en-US" dirty="0"/>
              <a:t>https://pixabay.com/static/uploads/photo/2015/11/11/23/31/sky-1039395__180.jpg (CC)</a:t>
            </a:r>
          </a:p>
          <a:p>
            <a:r>
              <a:rPr lang="en-US" dirty="0"/>
              <a:t>http://www.opentopography.org/blog/opentopography-rides-along-airborne-lidar-survey-ncalmhttp://www.opentopography.org/sites/opentopography.org/files/images/news_items/plane_thumb.jpg (public domain)</a:t>
            </a:r>
          </a:p>
          <a:p>
            <a:r>
              <a:rPr lang="en-US" dirty="0"/>
              <a:t>https://en.wikipedia.org/wiki/Lidar#/media/File:Mapping_van_tomtom_with_five_lidars.jpg (public domain)</a:t>
            </a:r>
          </a:p>
          <a:p>
            <a:r>
              <a:rPr lang="en-US" baseline="0" dirty="0"/>
              <a:t>http://www.hq.nasa.gov/office/hqlibrary/documents/o55480866.pdf (public domain)</a:t>
            </a:r>
          </a:p>
          <a:p>
            <a:r>
              <a:rPr lang="en-US" dirty="0"/>
              <a:t>By </a:t>
            </a:r>
            <a:r>
              <a:rPr lang="en-US" dirty="0" err="1"/>
              <a:t>Cargyrak</a:t>
            </a:r>
            <a:r>
              <a:rPr lang="en-US" dirty="0"/>
              <a:t> - Own work, CC BY-SA 4.0, https://commons.wikimedia.org/w/index.php?curid=48685015 (CC)</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79926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Don’t</a:t>
            </a:r>
            <a:r>
              <a:rPr lang="en-US" baseline="0" dirty="0"/>
              <a:t> need to spend a lot of time on this one! </a:t>
            </a:r>
          </a:p>
          <a:p>
            <a:r>
              <a:rPr lang="en-US" baseline="0" dirty="0"/>
              <a:t>Images: </a:t>
            </a:r>
            <a:r>
              <a:rPr lang="en-US" baseline="0" dirty="0" err="1"/>
              <a:t>EarthScope</a:t>
            </a:r>
            <a:r>
              <a:rPr lang="en-US" baseline="0" dirty="0"/>
              <a:t> and </a:t>
            </a:r>
            <a:r>
              <a:rPr lang="en-US" dirty="0"/>
              <a:t>https://en.wikipedia.org/wiki/Lidar#/media/File:Mapping_van_tomtom_with_five_lidars.jpg </a:t>
            </a:r>
            <a:endParaRPr lang="en-US" baseline="0"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223817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5766393"/>
            <a:ext cx="2133600" cy="365125"/>
          </a:xfrm>
        </p:spPr>
        <p:txBody>
          <a:bodyPr/>
          <a:lstStyle/>
          <a:p>
            <a:fld id="{BD0E7532-6558-2949-8B64-49F3D63F0157}" type="datetimeFigureOut">
              <a:rPr lang="en-US" smtClean="0"/>
              <a:t>10/6/2023</a:t>
            </a:fld>
            <a:endParaRPr lang="en-US" dirty="0"/>
          </a:p>
        </p:txBody>
      </p:sp>
      <p:sp>
        <p:nvSpPr>
          <p:cNvPr id="5" name="Footer Placeholder 4"/>
          <p:cNvSpPr>
            <a:spLocks noGrp="1"/>
          </p:cNvSpPr>
          <p:nvPr>
            <p:ph type="ftr" sz="quarter" idx="11"/>
          </p:nvPr>
        </p:nvSpPr>
        <p:spPr>
          <a:xfrm>
            <a:off x="3124200" y="5766393"/>
            <a:ext cx="2895600" cy="365125"/>
          </a:xfrm>
        </p:spPr>
        <p:txBody>
          <a:bodyPr/>
          <a:lstStyle/>
          <a:p>
            <a:endParaRPr lang="en-US" dirty="0"/>
          </a:p>
        </p:txBody>
      </p:sp>
      <p:sp>
        <p:nvSpPr>
          <p:cNvPr id="6" name="Slide Number Placeholder 5"/>
          <p:cNvSpPr>
            <a:spLocks noGrp="1"/>
          </p:cNvSpPr>
          <p:nvPr>
            <p:ph type="sldNum" sz="quarter" idx="12"/>
          </p:nvPr>
        </p:nvSpPr>
        <p:spPr>
          <a:xfrm>
            <a:off x="6553200" y="5766393"/>
            <a:ext cx="2133600" cy="365125"/>
          </a:xfrm>
        </p:spPr>
        <p:txBody>
          <a:bodyPr/>
          <a:lstStyle/>
          <a:p>
            <a:fld id="{D2095A01-13E2-7E4C-9E76-AC791C07FBA4}" type="slidenum">
              <a:rPr lang="en-US" smtClean="0"/>
              <a:t>‹#›</a:t>
            </a:fld>
            <a:endParaRPr lang="en-US"/>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
        <p:nvSpPr>
          <p:cNvPr id="11" name="TextBox 10"/>
          <p:cNvSpPr txBox="1"/>
          <p:nvPr userDrawn="1"/>
        </p:nvSpPr>
        <p:spPr>
          <a:xfrm>
            <a:off x="851949" y="6112489"/>
            <a:ext cx="4615735" cy="646331"/>
          </a:xfrm>
          <a:prstGeom prst="rect">
            <a:avLst/>
          </a:prstGeom>
          <a:noFill/>
        </p:spPr>
        <p:txBody>
          <a:bodyPr wrap="square" rtlCol="0">
            <a:spAutoFit/>
          </a:bodyPr>
          <a:lstStyle/>
          <a:p>
            <a:pPr defTabSz="457200"/>
            <a:r>
              <a:rPr lang="en-US" sz="1200" dirty="0">
                <a:solidFill>
                  <a:prstClr val="black"/>
                </a:solidFill>
                <a:latin typeface="+mn-lt"/>
              </a:rPr>
              <a:t>This work is supported by the National Science Foundation’s </a:t>
            </a:r>
            <a:r>
              <a:rPr lang="en-US" sz="1200" i="0" dirty="0">
                <a:solidFill>
                  <a:prstClr val="black"/>
                </a:solidFill>
                <a:latin typeface="+mn-lt"/>
              </a:rPr>
              <a:t>Directorate for Education and Human Resources TUES</a:t>
            </a:r>
            <a:r>
              <a:rPr lang="en-US" sz="1200" dirty="0">
                <a:solidFill>
                  <a:prstClr val="black"/>
                </a:solidFill>
                <a:latin typeface="+mn-lt"/>
              </a:rPr>
              <a:t>-1245025, IUSE-</a:t>
            </a:r>
            <a:r>
              <a:rPr lang="is-IS" sz="1200" dirty="0">
                <a:solidFill>
                  <a:prstClr val="black"/>
                </a:solidFill>
                <a:latin typeface="+mn-lt"/>
              </a:rPr>
              <a:t>1612248</a:t>
            </a:r>
            <a:r>
              <a:rPr lang="en-US" sz="1200" dirty="0">
                <a:solidFill>
                  <a:prstClr val="black"/>
                </a:solidFill>
                <a:latin typeface="+mn-lt"/>
              </a:rPr>
              <a:t>, </a:t>
            </a:r>
            <a:r>
              <a:rPr lang="is-IS" sz="1200" dirty="0"/>
              <a:t>IUSE-1725347,  and </a:t>
            </a:r>
            <a:r>
              <a:rPr lang="en-US" sz="1200" dirty="0">
                <a:solidFill>
                  <a:prstClr val="black"/>
                </a:solidFill>
                <a:latin typeface="+mn-lt"/>
              </a:rPr>
              <a:t>IUSE-</a:t>
            </a:r>
            <a:r>
              <a:rPr lang="cs-CZ" sz="1200" dirty="0">
                <a:solidFill>
                  <a:prstClr val="black"/>
                </a:solidFill>
                <a:latin typeface="+mn-lt"/>
              </a:rPr>
              <a:t>1914915.</a:t>
            </a:r>
            <a:endParaRPr lang="en-US" sz="1200" dirty="0">
              <a:solidFill>
                <a:prstClr val="black"/>
              </a:solidFill>
              <a:latin typeface="+mn-lt"/>
            </a:endParaRPr>
          </a:p>
        </p:txBody>
      </p:sp>
      <p:sp>
        <p:nvSpPr>
          <p:cNvPr id="7" name="TextBox 6"/>
          <p:cNvSpPr txBox="1"/>
          <p:nvPr userDrawn="1"/>
        </p:nvSpPr>
        <p:spPr>
          <a:xfrm>
            <a:off x="5715840" y="6481821"/>
            <a:ext cx="2970960" cy="276999"/>
          </a:xfrm>
          <a:prstGeom prst="rect">
            <a:avLst/>
          </a:prstGeom>
          <a:noFill/>
        </p:spPr>
        <p:txBody>
          <a:bodyPr wrap="none" rtlCol="0">
            <a:spAutoFit/>
          </a:bodyPr>
          <a:lstStyle/>
          <a:p>
            <a:r>
              <a:rPr lang="en-US" sz="1200" dirty="0"/>
              <a:t>Questions, contact </a:t>
            </a:r>
            <a:r>
              <a:rPr lang="en-US" sz="1200" u="sng" dirty="0"/>
              <a:t>education-AT-unavco.org</a:t>
            </a:r>
            <a:endParaRPr lang="en-US" sz="1200" dirty="0"/>
          </a:p>
        </p:txBody>
      </p:sp>
      <p:pic>
        <p:nvPicPr>
          <p:cNvPr id="12" name="Picture 11" descr="NSF_Logo s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0" y="6121915"/>
            <a:ext cx="727157" cy="731520"/>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5228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287745"/>
            <a:ext cx="2133600" cy="365125"/>
          </a:xfrm>
        </p:spPr>
        <p:txBody>
          <a:bodyPr/>
          <a:lstStyle/>
          <a:p>
            <a:fld id="{BD0E7532-6558-2949-8B64-49F3D63F0157}" type="datetimeFigureOut">
              <a:rPr lang="en-US" smtClean="0"/>
              <a:t>10/6/2023</a:t>
            </a:fld>
            <a:endParaRPr lang="en-US"/>
          </a:p>
        </p:txBody>
      </p:sp>
      <p:sp>
        <p:nvSpPr>
          <p:cNvPr id="5" name="Footer Placeholder 4"/>
          <p:cNvSpPr>
            <a:spLocks noGrp="1"/>
          </p:cNvSpPr>
          <p:nvPr>
            <p:ph type="ftr" sz="quarter" idx="11"/>
          </p:nvPr>
        </p:nvSpPr>
        <p:spPr>
          <a:xfrm>
            <a:off x="3124200" y="6287745"/>
            <a:ext cx="2895600" cy="365125"/>
          </a:xfrm>
        </p:spPr>
        <p:txBody>
          <a:bodyPr/>
          <a:lstStyle/>
          <a:p>
            <a:endParaRPr lang="en-US"/>
          </a:p>
        </p:txBody>
      </p:sp>
      <p:sp>
        <p:nvSpPr>
          <p:cNvPr id="6" name="Slide Number Placeholder 5"/>
          <p:cNvSpPr>
            <a:spLocks noGrp="1"/>
          </p:cNvSpPr>
          <p:nvPr>
            <p:ph type="sldNum" sz="quarter" idx="12"/>
          </p:nvPr>
        </p:nvSpPr>
        <p:spPr>
          <a:xfrm>
            <a:off x="6553200" y="6287745"/>
            <a:ext cx="2133600" cy="365125"/>
          </a:xfrm>
        </p:spPr>
        <p:txBody>
          <a:bodyPr/>
          <a:lstStyle/>
          <a:p>
            <a:fld id="{D2095A01-13E2-7E4C-9E76-AC791C07FBA4}" type="slidenum">
              <a:rPr lang="en-US" smtClean="0"/>
              <a:t>‹#›</a:t>
            </a:fld>
            <a:endParaRPr lang="en-US"/>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E7532-6558-2949-8B64-49F3D63F0157}"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0E7532-6558-2949-8B64-49F3D63F0157}"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51282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8394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58198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E7532-6558-2949-8B64-49F3D63F0157}" type="datetimeFigureOut">
              <a:rPr lang="en-US" smtClean="0"/>
              <a:t>10/6/2023</a:t>
            </a:fld>
            <a:endParaRPr lang="en-US"/>
          </a:p>
        </p:txBody>
      </p:sp>
      <p:sp>
        <p:nvSpPr>
          <p:cNvPr id="5" name="Footer Placeholder 4"/>
          <p:cNvSpPr>
            <a:spLocks noGrp="1"/>
          </p:cNvSpPr>
          <p:nvPr>
            <p:ph type="ftr" sz="quarter" idx="3"/>
          </p:nvPr>
        </p:nvSpPr>
        <p:spPr>
          <a:xfrm>
            <a:off x="3124200" y="58198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8198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95A01-13E2-7E4C-9E76-AC791C07FBA4}" type="slidenum">
              <a:rPr lang="en-US" smtClean="0"/>
              <a:t>‹#›</a:t>
            </a:fld>
            <a:endParaRPr lang="en-US"/>
          </a:p>
        </p:txBody>
      </p:sp>
      <p:pic>
        <p:nvPicPr>
          <p:cNvPr id="7" name="Picture 6" descr="GETSI_banner_wide.png"/>
          <p:cNvPicPr>
            <a:picLocks noChangeAspect="1"/>
          </p:cNvPicPr>
          <p:nvPr/>
        </p:nvPicPr>
        <p:blipFill rotWithShape="1">
          <a:blip r:embed="rId13">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8808" y="6463857"/>
            <a:ext cx="373662" cy="263743"/>
          </a:xfrm>
          <a:prstGeom prst="rect">
            <a:avLst/>
          </a:prstGeom>
        </p:spPr>
      </p:pic>
      <p:pic>
        <p:nvPicPr>
          <p:cNvPr id="13" name="Picture 12"/>
          <p:cNvPicPr>
            <a:picLocks noChangeAspect="1"/>
          </p:cNvPicPr>
          <p:nvPr/>
        </p:nvPicPr>
        <p:blipFill>
          <a:blip r:embed="rId15"/>
          <a:stretch>
            <a:fillRect/>
          </a:stretch>
        </p:blipFill>
        <p:spPr>
          <a:xfrm>
            <a:off x="6899113" y="6448481"/>
            <a:ext cx="233256" cy="294495"/>
          </a:xfrm>
          <a:prstGeom prst="rect">
            <a:avLst/>
          </a:prstGeom>
        </p:spPr>
      </p:pic>
      <p:pic>
        <p:nvPicPr>
          <p:cNvPr id="14" name="Picture 13"/>
          <p:cNvPicPr>
            <a:picLocks noChangeAspect="1"/>
          </p:cNvPicPr>
          <p:nvPr/>
        </p:nvPicPr>
        <p:blipFill>
          <a:blip r:embed="rId16"/>
          <a:stretch>
            <a:fillRect/>
          </a:stretch>
        </p:blipFill>
        <p:spPr>
          <a:xfrm>
            <a:off x="8177346" y="6527245"/>
            <a:ext cx="410898" cy="136966"/>
          </a:xfrm>
          <a:prstGeom prst="rect">
            <a:avLst/>
          </a:prstGeom>
        </p:spPr>
      </p:pic>
      <p:pic>
        <p:nvPicPr>
          <p:cNvPr id="9" name="Picture 8" descr="ISUreverse.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19826" y="6519220"/>
            <a:ext cx="508511" cy="153017"/>
          </a:xfrm>
          <a:prstGeom prst="rect">
            <a:avLst/>
          </a:prstGeom>
        </p:spPr>
      </p:pic>
      <p:pic>
        <p:nvPicPr>
          <p:cNvPr id="15" name="Picture 14" descr="NSF_Logo sm.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644688" y="6367147"/>
            <a:ext cx="472651" cy="475487"/>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088380" y="6481212"/>
            <a:ext cx="743573" cy="216876"/>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9">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20">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xLMk120vM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A_Train_Mar02_01',%20'images/A-Train_Mar02_01-cloudsat_o.jpg');%20window.status='CloudSat" TargetMode="External"/><Relationship Id="rId13" Type="http://schemas.openxmlformats.org/officeDocument/2006/relationships/image" Target="../media/image20.jpg"/><Relationship Id="rId3" Type="http://schemas.openxmlformats.org/officeDocument/2006/relationships/image" Target="../media/image19.jpeg"/><Relationship Id="rId7" Type="http://schemas.openxmlformats.org/officeDocument/2006/relationships/hyperlink" Target="A_Train_Mar02_01',%20'images/A-Train_Mar02_01-calipso_ov.jpg');%20window.status='CALIPSO" TargetMode="External"/><Relationship Id="rId12" Type="http://schemas.openxmlformats.org/officeDocument/2006/relationships/hyperlink" Target="A_Train_Mar02_01',%20'images/A-Train_Mar02_01-aura_over.jpg');%20window.status='EOS%20Aura" TargetMode="External"/><Relationship Id="rId2" Type="http://schemas.openxmlformats.org/officeDocument/2006/relationships/notesSlide" Target="../notesSlides/notesSlide8.xml"/><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cloudsat.atmos.colostate.edu/" TargetMode="External"/><Relationship Id="rId11" Type="http://schemas.openxmlformats.org/officeDocument/2006/relationships/hyperlink" Target="http://aura.gsfc.nasa.gov/" TargetMode="External"/><Relationship Id="rId5" Type="http://schemas.openxmlformats.org/officeDocument/2006/relationships/hyperlink" Target="A_Train_Mar02_01',%20'images/A-Train_Mar02_01-aqua_over.jpg');%20window.status='EOS%20Aqua" TargetMode="External"/><Relationship Id="rId15" Type="http://schemas.openxmlformats.org/officeDocument/2006/relationships/image" Target="../media/image22.png"/><Relationship Id="rId10" Type="http://schemas.openxmlformats.org/officeDocument/2006/relationships/hyperlink" Target="A_Train_Mar02_01',%20'images/A-Train_Mar02_01-parasol_ov.jpg');%20window.status='Parasol" TargetMode="External"/><Relationship Id="rId4" Type="http://schemas.openxmlformats.org/officeDocument/2006/relationships/hyperlink" Target="http://aqua.gsfc.nasa.gov/" TargetMode="External"/><Relationship Id="rId9" Type="http://schemas.openxmlformats.org/officeDocument/2006/relationships/hyperlink" Target="http://smsc.cnes.fr/PARASOL/index.htm" TargetMode="Externa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is photograph shows students sitting at the base of a TLS scanner in the field. ">
            <a:extLst>
              <a:ext uri="{FF2B5EF4-FFF2-40B4-BE49-F238E27FC236}">
                <a16:creationId xmlns:a16="http://schemas.microsoft.com/office/drawing/2014/main" id="{10161B18-857D-0242-7BFF-BCDA8053A4AB}"/>
              </a:ext>
            </a:extLst>
          </p:cNvPr>
          <p:cNvPicPr>
            <a:picLocks noChangeAspect="1"/>
          </p:cNvPicPr>
          <p:nvPr/>
        </p:nvPicPr>
        <p:blipFill rotWithShape="1">
          <a:blip r:embed="rId3">
            <a:extLst>
              <a:ext uri="{28A0092B-C50C-407E-A947-70E740481C1C}">
                <a14:useLocalDpi xmlns:a14="http://schemas.microsoft.com/office/drawing/2010/main" val="0"/>
              </a:ext>
            </a:extLst>
          </a:blip>
          <a:srcRect l="13608" b="2174"/>
          <a:stretch/>
        </p:blipFill>
        <p:spPr>
          <a:xfrm>
            <a:off x="1319115" y="1129449"/>
            <a:ext cx="6400800" cy="4800600"/>
          </a:xfrm>
          <a:prstGeom prst="rect">
            <a:avLst/>
          </a:prstGeom>
        </p:spPr>
      </p:pic>
      <p:sp>
        <p:nvSpPr>
          <p:cNvPr id="4" name="Title 3"/>
          <p:cNvSpPr>
            <a:spLocks noGrp="1"/>
          </p:cNvSpPr>
          <p:nvPr>
            <p:ph type="ctrTitle"/>
          </p:nvPr>
        </p:nvSpPr>
        <p:spPr>
          <a:xfrm>
            <a:off x="1319115" y="1422486"/>
            <a:ext cx="6400800" cy="1107771"/>
          </a:xfrm>
        </p:spPr>
        <p:txBody>
          <a:bodyPr/>
          <a:lstStyle/>
          <a:p>
            <a:r>
              <a:rPr lang="en-US" dirty="0">
                <a:solidFill>
                  <a:schemeClr val="bg1"/>
                </a:solidFill>
              </a:rPr>
              <a:t>Introduction to Terrestrial Laser Scanning: Mechanisms and Research Applications</a:t>
            </a:r>
          </a:p>
        </p:txBody>
      </p:sp>
      <p:sp>
        <p:nvSpPr>
          <p:cNvPr id="5" name="Subtitle 4"/>
          <p:cNvSpPr>
            <a:spLocks noGrp="1"/>
          </p:cNvSpPr>
          <p:nvPr>
            <p:ph type="subTitle" idx="1"/>
          </p:nvPr>
        </p:nvSpPr>
        <p:spPr>
          <a:xfrm>
            <a:off x="4972833" y="3529749"/>
            <a:ext cx="3039759" cy="978359"/>
          </a:xfrm>
        </p:spPr>
        <p:txBody>
          <a:bodyPr>
            <a:normAutofit/>
          </a:bodyPr>
          <a:lstStyle/>
          <a:p>
            <a:r>
              <a:rPr lang="en-US" sz="2000" dirty="0">
                <a:solidFill>
                  <a:schemeClr val="bg1"/>
                </a:solidFill>
              </a:rPr>
              <a:t>Christopher Crosby </a:t>
            </a:r>
          </a:p>
          <a:p>
            <a:r>
              <a:rPr lang="en-US" sz="2000" dirty="0">
                <a:solidFill>
                  <a:schemeClr val="bg1"/>
                </a:solidFill>
              </a:rPr>
              <a:t>(</a:t>
            </a:r>
            <a:r>
              <a:rPr lang="en-US" sz="2000" dirty="0" err="1">
                <a:solidFill>
                  <a:schemeClr val="bg1"/>
                </a:solidFill>
              </a:rPr>
              <a:t>EarthScope</a:t>
            </a:r>
            <a:r>
              <a:rPr lang="en-US" sz="2000" dirty="0">
                <a:solidFill>
                  <a:schemeClr val="bg1"/>
                </a:solidFill>
              </a:rPr>
              <a:t>)</a:t>
            </a:r>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
        <p:nvSpPr>
          <p:cNvPr id="3" name="TextBox 2"/>
          <p:cNvSpPr txBox="1"/>
          <p:nvPr/>
        </p:nvSpPr>
        <p:spPr>
          <a:xfrm>
            <a:off x="5716339" y="6115596"/>
            <a:ext cx="1582821" cy="276999"/>
          </a:xfrm>
          <a:prstGeom prst="rect">
            <a:avLst/>
          </a:prstGeom>
          <a:noFill/>
        </p:spPr>
        <p:txBody>
          <a:bodyPr wrap="square" rtlCol="0">
            <a:spAutoFit/>
          </a:bodyPr>
          <a:lstStyle/>
          <a:p>
            <a:pPr>
              <a:tabLst>
                <a:tab pos="6176963" algn="r"/>
              </a:tabLst>
            </a:pPr>
            <a:r>
              <a:rPr lang="en-US" sz="1200" dirty="0"/>
              <a:t>Version: 10 , 2023</a:t>
            </a:r>
            <a:endParaRPr lang="en-US" sz="1200" u="sng" dirty="0"/>
          </a:p>
        </p:txBody>
      </p:sp>
      <p:sp>
        <p:nvSpPr>
          <p:cNvPr id="6" name="Rectangle 5">
            <a:extLst>
              <a:ext uri="{FF2B5EF4-FFF2-40B4-BE49-F238E27FC236}">
                <a16:creationId xmlns:a16="http://schemas.microsoft.com/office/drawing/2014/main" id="{A158F585-E47A-E732-5EE8-71BC31BFE958}"/>
              </a:ext>
            </a:extLst>
          </p:cNvPr>
          <p:cNvSpPr/>
          <p:nvPr/>
        </p:nvSpPr>
        <p:spPr>
          <a:xfrm>
            <a:off x="5687863" y="6392595"/>
            <a:ext cx="3222593" cy="351941"/>
          </a:xfrm>
          <a:prstGeom prst="rect">
            <a:avLst/>
          </a:prstGeom>
          <a:solidFill>
            <a:srgbClr val="E8EF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Questions, contact education-AT-earthscope.org</a:t>
            </a:r>
          </a:p>
        </p:txBody>
      </p:sp>
    </p:spTree>
    <p:extLst>
      <p:ext uri="{BB962C8B-B14F-4D97-AF65-F5344CB8AC3E}">
        <p14:creationId xmlns:p14="http://schemas.microsoft.com/office/powerpoint/2010/main" val="41326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9DDC-437A-6A99-A7F1-E559481CCCC5}"/>
              </a:ext>
            </a:extLst>
          </p:cNvPr>
          <p:cNvSpPr>
            <a:spLocks noGrp="1"/>
          </p:cNvSpPr>
          <p:nvPr>
            <p:ph type="title"/>
          </p:nvPr>
        </p:nvSpPr>
        <p:spPr/>
        <p:txBody>
          <a:bodyPr/>
          <a:lstStyle/>
          <a:p>
            <a:r>
              <a:rPr lang="en-US" dirty="0"/>
              <a:t>Light Detection and Ranging (LiDAR)</a:t>
            </a:r>
          </a:p>
        </p:txBody>
      </p:sp>
      <p:sp>
        <p:nvSpPr>
          <p:cNvPr id="3" name="Content Placeholder 2">
            <a:extLst>
              <a:ext uri="{FF2B5EF4-FFF2-40B4-BE49-F238E27FC236}">
                <a16:creationId xmlns:a16="http://schemas.microsoft.com/office/drawing/2014/main" id="{A0AC08D2-5D42-2C98-FA10-15BD284D342A}"/>
              </a:ext>
            </a:extLst>
          </p:cNvPr>
          <p:cNvSpPr>
            <a:spLocks noGrp="1"/>
          </p:cNvSpPr>
          <p:nvPr>
            <p:ph idx="1"/>
          </p:nvPr>
        </p:nvSpPr>
        <p:spPr>
          <a:xfrm>
            <a:off x="194154" y="1062065"/>
            <a:ext cx="5116882" cy="4988005"/>
          </a:xfrm>
        </p:spPr>
        <p:txBody>
          <a:bodyPr>
            <a:normAutofit fontScale="92500" lnSpcReduction="20000"/>
          </a:bodyPr>
          <a:lstStyle/>
          <a:p>
            <a:pPr marL="317500" indent="0" eaLnBrk="1" hangingPunct="1">
              <a:buNone/>
              <a:defRPr/>
            </a:pPr>
            <a:r>
              <a:rPr lang="en-US" i="1" dirty="0"/>
              <a:t>Similar technology, different platforms:</a:t>
            </a:r>
            <a:endParaRPr lang="en-US" sz="1400" i="1" dirty="0"/>
          </a:p>
          <a:p>
            <a:pPr marL="317500" indent="0" eaLnBrk="1" hangingPunct="1">
              <a:buNone/>
              <a:defRPr/>
            </a:pPr>
            <a:r>
              <a:rPr lang="en-US" dirty="0"/>
              <a:t>Terrestrial Laser Scanning (TLS) </a:t>
            </a:r>
          </a:p>
          <a:p>
            <a:pPr marL="762000" lvl="1" indent="0" eaLnBrk="1" hangingPunct="1">
              <a:buNone/>
              <a:defRPr/>
            </a:pPr>
            <a:r>
              <a:rPr lang="en-US" dirty="0"/>
              <a:t>- Also called ground based lidar or T-lidar.  </a:t>
            </a:r>
          </a:p>
          <a:p>
            <a:pPr marL="317500" indent="0" eaLnBrk="1" hangingPunct="1">
              <a:buNone/>
              <a:defRPr/>
            </a:pPr>
            <a:r>
              <a:rPr lang="en-US" dirty="0"/>
              <a:t>Laser scanning moving ground based platform = Mobile Laser Scanning (MLS).</a:t>
            </a:r>
          </a:p>
          <a:p>
            <a:pPr marL="317500" indent="0" eaLnBrk="1" hangingPunct="1">
              <a:buNone/>
              <a:defRPr/>
            </a:pPr>
            <a:r>
              <a:rPr lang="en-US" dirty="0"/>
              <a:t>Laser scanning from airborne platform = Airborne Laser Scanning (ALS).</a:t>
            </a:r>
          </a:p>
          <a:p>
            <a:pPr marL="0" indent="0">
              <a:buNone/>
            </a:pPr>
            <a:endParaRPr lang="en-US" dirty="0"/>
          </a:p>
        </p:txBody>
      </p:sp>
      <p:pic>
        <p:nvPicPr>
          <p:cNvPr id="4" name="Picture 3">
            <a:extLst>
              <a:ext uri="{FF2B5EF4-FFF2-40B4-BE49-F238E27FC236}">
                <a16:creationId xmlns:a16="http://schemas.microsoft.com/office/drawing/2014/main" id="{176C877C-75CB-0336-28B5-7E8409484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128"/>
          <a:stretch/>
        </p:blipFill>
        <p:spPr bwMode="auto">
          <a:xfrm>
            <a:off x="5574082" y="920664"/>
            <a:ext cx="3204235"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 name="Picture 4">
            <a:extLst>
              <a:ext uri="{FF2B5EF4-FFF2-40B4-BE49-F238E27FC236}">
                <a16:creationId xmlns:a16="http://schemas.microsoft.com/office/drawing/2014/main" id="{3D2D6C62-44EA-703B-14E1-0FCFDB29E3FB}"/>
              </a:ext>
            </a:extLst>
          </p:cNvPr>
          <p:cNvPicPr>
            <a:picLocks noChangeAspect="1"/>
          </p:cNvPicPr>
          <p:nvPr/>
        </p:nvPicPr>
        <p:blipFill rotWithShape="1">
          <a:blip r:embed="rId4"/>
          <a:srcRect t="11288" r="10094"/>
          <a:stretch/>
        </p:blipFill>
        <p:spPr>
          <a:xfrm>
            <a:off x="5574082" y="4042449"/>
            <a:ext cx="3204235" cy="2104478"/>
          </a:xfrm>
          <a:prstGeom prst="rect">
            <a:avLst/>
          </a:prstGeom>
        </p:spPr>
      </p:pic>
    </p:spTree>
    <p:extLst>
      <p:ext uri="{BB962C8B-B14F-4D97-AF65-F5344CB8AC3E}">
        <p14:creationId xmlns:p14="http://schemas.microsoft.com/office/powerpoint/2010/main" val="285577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336EC-7BA4-1E6B-3F96-F54C6E171F82}"/>
              </a:ext>
            </a:extLst>
          </p:cNvPr>
          <p:cNvSpPr>
            <a:spLocks noGrp="1"/>
          </p:cNvSpPr>
          <p:nvPr>
            <p:ph type="title"/>
          </p:nvPr>
        </p:nvSpPr>
        <p:spPr/>
        <p:txBody>
          <a:bodyPr/>
          <a:lstStyle/>
          <a:p>
            <a:r>
              <a:rPr lang="en-US" dirty="0"/>
              <a:t>Light Detection and Ranging (LiDAR)</a:t>
            </a:r>
          </a:p>
        </p:txBody>
      </p:sp>
      <p:graphicFrame>
        <p:nvGraphicFramePr>
          <p:cNvPr id="4" name="Group 4">
            <a:extLst>
              <a:ext uri="{FF2B5EF4-FFF2-40B4-BE49-F238E27FC236}">
                <a16:creationId xmlns:a16="http://schemas.microsoft.com/office/drawing/2014/main" id="{60344AE6-9818-7C61-2F32-77A87A615534}"/>
              </a:ext>
            </a:extLst>
          </p:cNvPr>
          <p:cNvGraphicFramePr>
            <a:graphicFrameLocks noGrp="1"/>
          </p:cNvGraphicFramePr>
          <p:nvPr>
            <p:extLst>
              <p:ext uri="{D42A27DB-BD31-4B8C-83A1-F6EECF244321}">
                <p14:modId xmlns:p14="http://schemas.microsoft.com/office/powerpoint/2010/main" val="552638576"/>
              </p:ext>
            </p:extLst>
          </p:nvPr>
        </p:nvGraphicFramePr>
        <p:xfrm>
          <a:off x="285750" y="2622115"/>
          <a:ext cx="8572500" cy="3297239"/>
        </p:xfrm>
        <a:graphic>
          <a:graphicData uri="http://schemas.openxmlformats.org/drawingml/2006/table">
            <a:tbl>
              <a:tblPr/>
              <a:tblGrid>
                <a:gridCol w="1558925">
                  <a:extLst>
                    <a:ext uri="{9D8B030D-6E8A-4147-A177-3AD203B41FA5}">
                      <a16:colId xmlns:a16="http://schemas.microsoft.com/office/drawing/2014/main" val="20000"/>
                    </a:ext>
                  </a:extLst>
                </a:gridCol>
                <a:gridCol w="1774825">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887413">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System: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Spaceborne</a:t>
                      </a:r>
                    </a:p>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(e.g. GLAS)</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High Altitude (e.g. LVIS)</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Airborne (ALS)</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Terrestrial</a:t>
                      </a:r>
                    </a:p>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(TLS)</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513">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Altitude: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600 km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10 km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 km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 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4513">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Footprint:</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60 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15 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25 cm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1–10 cm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20800">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Vertical Accuracy</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15cm to 10m </a:t>
                      </a:r>
                      <a:r>
                        <a:rPr kumimoji="0" lang="en-US" sz="1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depends on slope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50/100 cm</a:t>
                      </a:r>
                    </a:p>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1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bare ground/</a:t>
                      </a:r>
                    </a:p>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1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vegetation</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20 cm</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2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1–10 cm</a:t>
                      </a:r>
                    </a:p>
                    <a:p>
                      <a:pPr marL="26988" marR="0" lvl="0" indent="0" algn="ctr" defTabSz="914400" rtl="0" eaLnBrk="1" fontAlgn="base" latinLnBrk="0" hangingPunct="1">
                        <a:lnSpc>
                          <a:spcPct val="100000"/>
                        </a:lnSpc>
                        <a:spcBef>
                          <a:spcPct val="0"/>
                        </a:spcBef>
                        <a:spcAft>
                          <a:spcPct val="0"/>
                        </a:spcAft>
                        <a:buClr>
                          <a:srgbClr val="6B2305"/>
                        </a:buClr>
                        <a:buSzPct val="171000"/>
                        <a:buFont typeface="Gill Sans" charset="0"/>
                        <a:buNone/>
                        <a:tabLst/>
                      </a:pPr>
                      <a:r>
                        <a:rPr kumimoji="0" lang="en-US" sz="1200" b="0" i="0" u="none" strike="noStrike" cap="none" normalizeH="0" baseline="0" dirty="0">
                          <a:ln>
                            <a:noFill/>
                          </a:ln>
                          <a:solidFill>
                            <a:schemeClr val="tx1"/>
                          </a:solidFill>
                          <a:effectLst>
                            <a:outerShdw blurRad="38100" dist="38100" dir="2700000" algn="tl">
                              <a:srgbClr val="DDDDDD"/>
                            </a:outerShdw>
                          </a:effectLst>
                          <a:latin typeface="Helvetica Neue Light" charset="0"/>
                          <a:ea typeface="ヒラギノ角ゴ ProN W3" charset="0"/>
                          <a:cs typeface="Helvetica Neue Light" charset="0"/>
                          <a:sym typeface="Helvetica Neue Light" charset="0"/>
                        </a:rPr>
                        <a:t>Depends on range, which is few meters to 2 km or more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 name="Picture 1">
            <a:extLst>
              <a:ext uri="{FF2B5EF4-FFF2-40B4-BE49-F238E27FC236}">
                <a16:creationId xmlns:a16="http://schemas.microsoft.com/office/drawing/2014/main" id="{25191E0B-7B9B-8731-F645-F458B074AD46}"/>
              </a:ext>
            </a:extLst>
          </p:cNvPr>
          <p:cNvPicPr>
            <a:picLocks noChangeArrowheads="1"/>
          </p:cNvPicPr>
          <p:nvPr/>
        </p:nvPicPr>
        <p:blipFill rotWithShape="1">
          <a:blip r:embed="rId3">
            <a:extLst>
              <a:ext uri="{28A0092B-C50C-407E-A947-70E740481C1C}">
                <a14:useLocalDpi xmlns:a14="http://schemas.microsoft.com/office/drawing/2010/main" val="0"/>
              </a:ext>
            </a:extLst>
          </a:blip>
          <a:srcRect r="64982"/>
          <a:stretch/>
        </p:blipFill>
        <p:spPr bwMode="auto">
          <a:xfrm>
            <a:off x="957722" y="840877"/>
            <a:ext cx="1981200" cy="162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407C2D94-ED83-3F93-76B7-E39B7851557A}"/>
              </a:ext>
            </a:extLst>
          </p:cNvPr>
          <p:cNvPicPr>
            <a:picLocks noChangeAspect="1"/>
          </p:cNvPicPr>
          <p:nvPr/>
        </p:nvPicPr>
        <p:blipFill rotWithShape="1">
          <a:blip r:embed="rId4">
            <a:extLst>
              <a:ext uri="{28A0092B-C50C-407E-A947-70E740481C1C}">
                <a14:useLocalDpi xmlns:a14="http://schemas.microsoft.com/office/drawing/2010/main" val="0"/>
              </a:ext>
            </a:extLst>
          </a:blip>
          <a:srcRect r="31413"/>
          <a:stretch/>
        </p:blipFill>
        <p:spPr>
          <a:xfrm>
            <a:off x="4031886" y="753215"/>
            <a:ext cx="1639204" cy="1826275"/>
          </a:xfrm>
          <a:prstGeom prst="rect">
            <a:avLst/>
          </a:prstGeom>
        </p:spPr>
      </p:pic>
      <p:pic>
        <p:nvPicPr>
          <p:cNvPr id="7" name="Picture 5" descr="Screen shot 2013-10-24 at 10.59.53 PM.png">
            <a:extLst>
              <a:ext uri="{FF2B5EF4-FFF2-40B4-BE49-F238E27FC236}">
                <a16:creationId xmlns:a16="http://schemas.microsoft.com/office/drawing/2014/main" id="{6D222069-AA34-2A0B-31C8-7CEFE20F93D7}"/>
              </a:ext>
            </a:extLst>
          </p:cNvPr>
          <p:cNvPicPr>
            <a:picLocks noChangeAspect="1"/>
          </p:cNvPicPr>
          <p:nvPr/>
        </p:nvPicPr>
        <p:blipFill rotWithShape="1">
          <a:blip r:embed="rId5">
            <a:extLst>
              <a:ext uri="{28A0092B-C50C-407E-A947-70E740481C1C}">
                <a14:useLocalDpi xmlns:a14="http://schemas.microsoft.com/office/drawing/2010/main" val="0"/>
              </a:ext>
            </a:extLst>
          </a:blip>
          <a:srcRect l="18799" r="38097"/>
          <a:stretch/>
        </p:blipFill>
        <p:spPr bwMode="auto">
          <a:xfrm>
            <a:off x="6764055" y="864516"/>
            <a:ext cx="910963" cy="1603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CD6CDF4-7642-D08F-1E8A-0A926D725396}"/>
              </a:ext>
            </a:extLst>
          </p:cNvPr>
          <p:cNvSpPr txBox="1"/>
          <p:nvPr/>
        </p:nvSpPr>
        <p:spPr>
          <a:xfrm>
            <a:off x="18078" y="5922014"/>
            <a:ext cx="1930244"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GLAS/ICESAT</a:t>
            </a:r>
          </a:p>
        </p:txBody>
      </p:sp>
    </p:spTree>
    <p:extLst>
      <p:ext uri="{BB962C8B-B14F-4D97-AF65-F5344CB8AC3E}">
        <p14:creationId xmlns:p14="http://schemas.microsoft.com/office/powerpoint/2010/main" val="215729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C2B8-2482-CF79-1F72-B93AA7BE18E7}"/>
              </a:ext>
            </a:extLst>
          </p:cNvPr>
          <p:cNvSpPr>
            <a:spLocks noGrp="1"/>
          </p:cNvSpPr>
          <p:nvPr>
            <p:ph type="title"/>
          </p:nvPr>
        </p:nvSpPr>
        <p:spPr/>
        <p:txBody>
          <a:bodyPr/>
          <a:lstStyle/>
          <a:p>
            <a:r>
              <a:rPr lang="en-US" dirty="0"/>
              <a:t>Discrete Pulse and Full Waveform</a:t>
            </a:r>
          </a:p>
        </p:txBody>
      </p:sp>
      <p:sp>
        <p:nvSpPr>
          <p:cNvPr id="3" name="Content Placeholder 2">
            <a:extLst>
              <a:ext uri="{FF2B5EF4-FFF2-40B4-BE49-F238E27FC236}">
                <a16:creationId xmlns:a16="http://schemas.microsoft.com/office/drawing/2014/main" id="{2240E322-A4B7-3CD3-5B71-0AC8CE34705B}"/>
              </a:ext>
            </a:extLst>
          </p:cNvPr>
          <p:cNvSpPr>
            <a:spLocks noGrp="1"/>
          </p:cNvSpPr>
          <p:nvPr>
            <p:ph idx="1"/>
          </p:nvPr>
        </p:nvSpPr>
        <p:spPr>
          <a:xfrm>
            <a:off x="457200" y="949332"/>
            <a:ext cx="3237978" cy="4765896"/>
          </a:xfrm>
        </p:spPr>
        <p:txBody>
          <a:bodyPr>
            <a:normAutofit fontScale="70000" lnSpcReduction="20000"/>
          </a:bodyPr>
          <a:lstStyle/>
          <a:p>
            <a:pPr marL="0" indent="0">
              <a:buNone/>
            </a:pPr>
            <a:r>
              <a:rPr lang="en-US" dirty="0"/>
              <a:t>D</a:t>
            </a:r>
            <a:r>
              <a:rPr lang="en-US" sz="3200" dirty="0"/>
              <a:t>iscrete pulse = binary yes- or-no return</a:t>
            </a:r>
          </a:p>
          <a:p>
            <a:endParaRPr lang="en-US" sz="3200" dirty="0"/>
          </a:p>
          <a:p>
            <a:pPr marL="0" indent="0">
              <a:buNone/>
            </a:pPr>
            <a:r>
              <a:rPr lang="en-US" sz="3200" dirty="0"/>
              <a:t>Full waveform = digitized backscatter waveform</a:t>
            </a:r>
          </a:p>
          <a:p>
            <a:endParaRPr lang="en-US" sz="3200" dirty="0"/>
          </a:p>
          <a:p>
            <a:pPr marL="0" indent="0">
              <a:buNone/>
            </a:pPr>
            <a:r>
              <a:rPr lang="en-US" sz="3200" dirty="0"/>
              <a:t>Benefits of full waveform?</a:t>
            </a:r>
          </a:p>
          <a:p>
            <a:pPr marL="285750" indent="-285750">
              <a:buFont typeface="Arial" panose="020B0604020202020204" pitchFamily="34" charset="0"/>
              <a:buChar char="•"/>
            </a:pPr>
            <a:r>
              <a:rPr lang="en-US" sz="3200" dirty="0"/>
              <a:t>More resolution between pulse width ambiguity</a:t>
            </a:r>
          </a:p>
          <a:p>
            <a:pPr marL="285750" indent="-285750">
              <a:buFont typeface="Arial" panose="020B0604020202020204" pitchFamily="34" charset="0"/>
              <a:buChar char="•"/>
            </a:pPr>
            <a:r>
              <a:rPr lang="en-US" sz="3200" dirty="0"/>
              <a:t>Spectral property information</a:t>
            </a:r>
          </a:p>
          <a:p>
            <a:pPr marL="285750" indent="-285750">
              <a:buFont typeface="Arial" panose="020B0604020202020204" pitchFamily="34" charset="0"/>
              <a:buChar char="•"/>
            </a:pPr>
            <a:r>
              <a:rPr lang="en-US" sz="3200" dirty="0"/>
              <a:t>Improved fitting of geometrically defined targets.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3F3BE3B1-1420-9457-6442-8E7CFFA30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558" y="881090"/>
            <a:ext cx="4763226" cy="4542680"/>
          </a:xfrm>
          <a:prstGeom prst="rect">
            <a:avLst/>
          </a:prstGeom>
        </p:spPr>
      </p:pic>
    </p:spTree>
    <p:extLst>
      <p:ext uri="{BB962C8B-B14F-4D97-AF65-F5344CB8AC3E}">
        <p14:creationId xmlns:p14="http://schemas.microsoft.com/office/powerpoint/2010/main" val="344721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is series of photographs demonstrates what you can do with lidar: remove vegetation, map the faults that appear, and calculate the height of the vegetation that was removed. ">
            <a:extLst>
              <a:ext uri="{FF2B5EF4-FFF2-40B4-BE49-F238E27FC236}">
                <a16:creationId xmlns:a16="http://schemas.microsoft.com/office/drawing/2014/main" id="{EB5F72E9-38F1-21CF-C786-B2D9D600B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261"/>
            <a:ext cx="8104340" cy="611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12">
            <a:extLst>
              <a:ext uri="{FF2B5EF4-FFF2-40B4-BE49-F238E27FC236}">
                <a16:creationId xmlns:a16="http://schemas.microsoft.com/office/drawing/2014/main" id="{83DD882D-B486-B578-5281-2CE929906052}"/>
              </a:ext>
            </a:extLst>
          </p:cNvPr>
          <p:cNvGrpSpPr>
            <a:grpSpLocks/>
          </p:cNvGrpSpPr>
          <p:nvPr/>
        </p:nvGrpSpPr>
        <p:grpSpPr bwMode="auto">
          <a:xfrm>
            <a:off x="582460" y="224116"/>
            <a:ext cx="7647140" cy="5800903"/>
            <a:chOff x="48" y="216"/>
            <a:chExt cx="5573" cy="4056"/>
          </a:xfrm>
        </p:grpSpPr>
        <p:pic>
          <p:nvPicPr>
            <p:cNvPr id="6" name="Picture 7" descr="FtRoss_FF_legend">
              <a:extLst>
                <a:ext uri="{FF2B5EF4-FFF2-40B4-BE49-F238E27FC236}">
                  <a16:creationId xmlns:a16="http://schemas.microsoft.com/office/drawing/2014/main" id="{88264F49-164D-FF67-7E68-D3B005373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 y="480"/>
              <a:ext cx="804" cy="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8">
              <a:extLst>
                <a:ext uri="{FF2B5EF4-FFF2-40B4-BE49-F238E27FC236}">
                  <a16:creationId xmlns:a16="http://schemas.microsoft.com/office/drawing/2014/main" id="{9291109D-D8B8-8CD1-7F44-AC5CE918D215}"/>
                </a:ext>
              </a:extLst>
            </p:cNvPr>
            <p:cNvSpPr txBox="1">
              <a:spLocks noChangeArrowheads="1"/>
            </p:cNvSpPr>
            <p:nvPr/>
          </p:nvSpPr>
          <p:spPr bwMode="auto">
            <a:xfrm>
              <a:off x="4464" y="216"/>
              <a:ext cx="1157"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600" b="1">
                  <a:solidFill>
                    <a:srgbClr val="FFFFFF"/>
                  </a:solidFill>
                </a:rPr>
                <a:t>Canopy Height (ft)</a:t>
              </a:r>
            </a:p>
          </p:txBody>
        </p:sp>
        <p:pic>
          <p:nvPicPr>
            <p:cNvPr id="8" name="Picture 10" descr="FtRoss_FF_scale">
              <a:extLst>
                <a:ext uri="{FF2B5EF4-FFF2-40B4-BE49-F238E27FC236}">
                  <a16:creationId xmlns:a16="http://schemas.microsoft.com/office/drawing/2014/main" id="{E4F93A41-6A6A-2EAC-2109-F35869AAD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3995"/>
              <a:ext cx="2064" cy="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0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C1AD-B976-1ED5-6D44-329F8672A618}"/>
              </a:ext>
            </a:extLst>
          </p:cNvPr>
          <p:cNvSpPr>
            <a:spLocks noGrp="1"/>
          </p:cNvSpPr>
          <p:nvPr>
            <p:ph type="title"/>
          </p:nvPr>
        </p:nvSpPr>
        <p:spPr/>
        <p:txBody>
          <a:bodyPr/>
          <a:lstStyle/>
          <a:p>
            <a:r>
              <a:rPr lang="en-US" dirty="0"/>
              <a:t>Using Terrestrial and Airborne Lidar</a:t>
            </a:r>
          </a:p>
        </p:txBody>
      </p:sp>
      <p:pic>
        <p:nvPicPr>
          <p:cNvPr id="4" name="Picture 2" descr="this slide shows a location map of the study area for this example study. this is in Los Angeles County; the study area is shown via the DEM of the 1 m airborne lidar. ">
            <a:extLst>
              <a:ext uri="{FF2B5EF4-FFF2-40B4-BE49-F238E27FC236}">
                <a16:creationId xmlns:a16="http://schemas.microsoft.com/office/drawing/2014/main" id="{0C796CC2-9A66-005D-1207-10A00CB9A36A}"/>
              </a:ext>
            </a:extLst>
          </p:cNvPr>
          <p:cNvPicPr>
            <a:picLocks noChangeAspect="1"/>
          </p:cNvPicPr>
          <p:nvPr/>
        </p:nvPicPr>
        <p:blipFill rotWithShape="1">
          <a:blip r:embed="rId3">
            <a:extLst>
              <a:ext uri="{28A0092B-C50C-407E-A947-70E740481C1C}">
                <a14:useLocalDpi xmlns:a14="http://schemas.microsoft.com/office/drawing/2010/main" val="0"/>
              </a:ext>
            </a:extLst>
          </a:blip>
          <a:srcRect t="11111" b="3334"/>
          <a:stretch/>
        </p:blipFill>
        <p:spPr bwMode="auto">
          <a:xfrm>
            <a:off x="554276" y="739740"/>
            <a:ext cx="8035447" cy="5156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CD48F93-2379-98B9-FF3C-F65493C520DD}"/>
              </a:ext>
            </a:extLst>
          </p:cNvPr>
          <p:cNvSpPr txBox="1"/>
          <p:nvPr/>
        </p:nvSpPr>
        <p:spPr>
          <a:xfrm>
            <a:off x="11289" y="5933594"/>
            <a:ext cx="1672317"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J. </a:t>
            </a:r>
            <a:r>
              <a:rPr lang="en-US" sz="1800" dirty="0" err="1">
                <a:solidFill>
                  <a:prstClr val="black"/>
                </a:solidFill>
                <a:latin typeface="Arial" panose="020B0604020202020204" pitchFamily="34" charset="0"/>
                <a:ea typeface="+mn-ea"/>
                <a:cs typeface="Arial" panose="020B0604020202020204" pitchFamily="34" charset="0"/>
              </a:rPr>
              <a:t>Oldow</a:t>
            </a:r>
            <a:r>
              <a:rPr lang="en-US" sz="1800" dirty="0">
                <a:solidFill>
                  <a:prstClr val="black"/>
                </a:solidFill>
                <a:latin typeface="Arial" panose="020B0604020202020204" pitchFamily="34" charset="0"/>
                <a:ea typeface="+mn-ea"/>
                <a:cs typeface="Arial" panose="020B0604020202020204" pitchFamily="34" charset="0"/>
              </a:rPr>
              <a:t>, UTD</a:t>
            </a:r>
          </a:p>
        </p:txBody>
      </p:sp>
    </p:spTree>
    <p:extLst>
      <p:ext uri="{BB962C8B-B14F-4D97-AF65-F5344CB8AC3E}">
        <p14:creationId xmlns:p14="http://schemas.microsoft.com/office/powerpoint/2010/main" val="3749629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AA4F-3633-8E45-B514-02B60B6C99AC}"/>
              </a:ext>
            </a:extLst>
          </p:cNvPr>
          <p:cNvSpPr>
            <a:spLocks noGrp="1"/>
          </p:cNvSpPr>
          <p:nvPr>
            <p:ph type="title"/>
          </p:nvPr>
        </p:nvSpPr>
        <p:spPr/>
        <p:txBody>
          <a:bodyPr/>
          <a:lstStyle/>
          <a:p>
            <a:r>
              <a:rPr lang="en-US" dirty="0"/>
              <a:t>Using Terrestrial and Airborne Lidar</a:t>
            </a:r>
          </a:p>
        </p:txBody>
      </p:sp>
      <p:pic>
        <p:nvPicPr>
          <p:cNvPr id="4" name="Picture 1" descr="San Gabriel_3.jpg">
            <a:extLst>
              <a:ext uri="{FF2B5EF4-FFF2-40B4-BE49-F238E27FC236}">
                <a16:creationId xmlns:a16="http://schemas.microsoft.com/office/drawing/2014/main" id="{9472FFCD-E04B-C405-EE4C-98C80B101D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39740"/>
            <a:ext cx="8229600" cy="4706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6A7C8C49-716F-32EB-2306-32A586BBBC2C}"/>
              </a:ext>
            </a:extLst>
          </p:cNvPr>
          <p:cNvSpPr txBox="1">
            <a:spLocks noChangeArrowheads="1"/>
          </p:cNvSpPr>
          <p:nvPr/>
        </p:nvSpPr>
        <p:spPr bwMode="auto">
          <a:xfrm>
            <a:off x="2057906" y="5488423"/>
            <a:ext cx="50281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dirty="0">
                <a:solidFill>
                  <a:prstClr val="black"/>
                </a:solidFill>
                <a:cs typeface="+mn-cs"/>
              </a:rPr>
              <a:t>San Gabriel Mountain 1-m DEM from airborne </a:t>
            </a:r>
            <a:r>
              <a:rPr lang="en-US" sz="1600" dirty="0" err="1">
                <a:solidFill>
                  <a:prstClr val="black"/>
                </a:solidFill>
                <a:cs typeface="+mn-cs"/>
              </a:rPr>
              <a:t>lidar</a:t>
            </a:r>
            <a:endParaRPr lang="en-US" sz="1600" dirty="0">
              <a:solidFill>
                <a:prstClr val="black"/>
              </a:solidFill>
              <a:cs typeface="+mn-cs"/>
            </a:endParaRPr>
          </a:p>
        </p:txBody>
      </p:sp>
      <p:sp>
        <p:nvSpPr>
          <p:cNvPr id="6" name="TextBox 5">
            <a:extLst>
              <a:ext uri="{FF2B5EF4-FFF2-40B4-BE49-F238E27FC236}">
                <a16:creationId xmlns:a16="http://schemas.microsoft.com/office/drawing/2014/main" id="{3FA3D4CC-410D-4E4E-A9EE-8B9D3F02BD3F}"/>
              </a:ext>
            </a:extLst>
          </p:cNvPr>
          <p:cNvSpPr txBox="1"/>
          <p:nvPr/>
        </p:nvSpPr>
        <p:spPr>
          <a:xfrm>
            <a:off x="7390264" y="5844096"/>
            <a:ext cx="1672317"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J. </a:t>
            </a:r>
            <a:r>
              <a:rPr lang="en-US" sz="1800" dirty="0" err="1">
                <a:solidFill>
                  <a:prstClr val="black"/>
                </a:solidFill>
                <a:latin typeface="Arial" panose="020B0604020202020204" pitchFamily="34" charset="0"/>
                <a:ea typeface="+mn-ea"/>
                <a:cs typeface="Arial" panose="020B0604020202020204" pitchFamily="34" charset="0"/>
              </a:rPr>
              <a:t>Oldow</a:t>
            </a:r>
            <a:r>
              <a:rPr lang="en-US" sz="1800" dirty="0">
                <a:solidFill>
                  <a:prstClr val="black"/>
                </a:solidFill>
                <a:latin typeface="Arial" panose="020B0604020202020204" pitchFamily="34" charset="0"/>
                <a:ea typeface="+mn-ea"/>
                <a:cs typeface="Arial" panose="020B0604020202020204" pitchFamily="34" charset="0"/>
              </a:rPr>
              <a:t>, UTD</a:t>
            </a:r>
          </a:p>
        </p:txBody>
      </p:sp>
    </p:spTree>
    <p:extLst>
      <p:ext uri="{BB962C8B-B14F-4D97-AF65-F5344CB8AC3E}">
        <p14:creationId xmlns:p14="http://schemas.microsoft.com/office/powerpoint/2010/main" val="267832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3D8D-9240-5797-AC5D-F16C39AFCDD6}"/>
              </a:ext>
            </a:extLst>
          </p:cNvPr>
          <p:cNvSpPr>
            <a:spLocks noGrp="1"/>
          </p:cNvSpPr>
          <p:nvPr>
            <p:ph type="title"/>
          </p:nvPr>
        </p:nvSpPr>
        <p:spPr/>
        <p:txBody>
          <a:bodyPr/>
          <a:lstStyle/>
          <a:p>
            <a:r>
              <a:rPr lang="en-US" dirty="0"/>
              <a:t>Using Terrestrial and Airborne LiDAR</a:t>
            </a:r>
          </a:p>
        </p:txBody>
      </p:sp>
      <p:pic>
        <p:nvPicPr>
          <p:cNvPr id="4" name="Picture 3" descr="Lucas_1mDEM.JPG">
            <a:extLst>
              <a:ext uri="{FF2B5EF4-FFF2-40B4-BE49-F238E27FC236}">
                <a16:creationId xmlns:a16="http://schemas.microsoft.com/office/drawing/2014/main" id="{366155E0-B2E1-B201-DC7C-C46C86CCE38B}"/>
              </a:ext>
            </a:extLst>
          </p:cNvPr>
          <p:cNvPicPr>
            <a:picLocks noChangeAspect="1"/>
          </p:cNvPicPr>
          <p:nvPr/>
        </p:nvPicPr>
        <p:blipFill rotWithShape="1">
          <a:blip r:embed="rId3">
            <a:extLst>
              <a:ext uri="{28A0092B-C50C-407E-A947-70E740481C1C}">
                <a14:useLocalDpi xmlns:a14="http://schemas.microsoft.com/office/drawing/2010/main" val="0"/>
              </a:ext>
            </a:extLst>
          </a:blip>
          <a:srcRect t="5104" b="3031"/>
          <a:stretch/>
        </p:blipFill>
        <p:spPr bwMode="auto">
          <a:xfrm>
            <a:off x="601249" y="855946"/>
            <a:ext cx="7941501" cy="4764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905B107-9457-857B-2C81-3D3B3E3298A7}"/>
              </a:ext>
            </a:extLst>
          </p:cNvPr>
          <p:cNvSpPr txBox="1"/>
          <p:nvPr/>
        </p:nvSpPr>
        <p:spPr>
          <a:xfrm>
            <a:off x="7600251" y="5817388"/>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19650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56DB-3910-0288-6378-F920F1179BB7}"/>
              </a:ext>
            </a:extLst>
          </p:cNvPr>
          <p:cNvSpPr>
            <a:spLocks noGrp="1"/>
          </p:cNvSpPr>
          <p:nvPr>
            <p:ph type="title"/>
          </p:nvPr>
        </p:nvSpPr>
        <p:spPr/>
        <p:txBody>
          <a:bodyPr/>
          <a:lstStyle/>
          <a:p>
            <a:r>
              <a:rPr lang="en-US" dirty="0"/>
              <a:t>Using Terrestrial and Airborne LiDAR</a:t>
            </a:r>
          </a:p>
        </p:txBody>
      </p:sp>
      <p:pic>
        <p:nvPicPr>
          <p:cNvPr id="5" name="Picture 3" descr="Lucas_1mDEM.JPG">
            <a:extLst>
              <a:ext uri="{FF2B5EF4-FFF2-40B4-BE49-F238E27FC236}">
                <a16:creationId xmlns:a16="http://schemas.microsoft.com/office/drawing/2014/main" id="{D89C16B9-2277-A9C5-23A6-D77C1F392F8F}"/>
              </a:ext>
            </a:extLst>
          </p:cNvPr>
          <p:cNvPicPr>
            <a:picLocks noChangeAspect="1"/>
          </p:cNvPicPr>
          <p:nvPr/>
        </p:nvPicPr>
        <p:blipFill rotWithShape="1">
          <a:blip r:embed="rId3">
            <a:extLst>
              <a:ext uri="{28A0092B-C50C-407E-A947-70E740481C1C}">
                <a14:useLocalDpi xmlns:a14="http://schemas.microsoft.com/office/drawing/2010/main" val="0"/>
              </a:ext>
            </a:extLst>
          </a:blip>
          <a:srcRect t="5104" b="3031"/>
          <a:stretch/>
        </p:blipFill>
        <p:spPr bwMode="auto">
          <a:xfrm>
            <a:off x="331940" y="922542"/>
            <a:ext cx="8354860" cy="5012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4D3F686-9507-23D4-A874-5B434B9B6BFD}"/>
              </a:ext>
            </a:extLst>
          </p:cNvPr>
          <p:cNvSpPr/>
          <p:nvPr/>
        </p:nvSpPr>
        <p:spPr>
          <a:xfrm>
            <a:off x="3177644" y="3806386"/>
            <a:ext cx="556991" cy="457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7" name="Down Arrow 6">
            <a:extLst>
              <a:ext uri="{FF2B5EF4-FFF2-40B4-BE49-F238E27FC236}">
                <a16:creationId xmlns:a16="http://schemas.microsoft.com/office/drawing/2014/main" id="{ED97085C-C01A-BA12-F095-4835FC0F9384}"/>
              </a:ext>
            </a:extLst>
          </p:cNvPr>
          <p:cNvSpPr/>
          <p:nvPr/>
        </p:nvSpPr>
        <p:spPr>
          <a:xfrm>
            <a:off x="3177644" y="1916754"/>
            <a:ext cx="616300" cy="15122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Tree>
    <p:extLst>
      <p:ext uri="{BB962C8B-B14F-4D97-AF65-F5344CB8AC3E}">
        <p14:creationId xmlns:p14="http://schemas.microsoft.com/office/powerpoint/2010/main" val="385431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663B-E9E4-3D71-EC46-9A2D5419F0E0}"/>
              </a:ext>
            </a:extLst>
          </p:cNvPr>
          <p:cNvSpPr>
            <a:spLocks noGrp="1"/>
          </p:cNvSpPr>
          <p:nvPr>
            <p:ph type="title"/>
          </p:nvPr>
        </p:nvSpPr>
        <p:spPr/>
        <p:txBody>
          <a:bodyPr/>
          <a:lstStyle/>
          <a:p>
            <a:r>
              <a:rPr lang="en-US" dirty="0"/>
              <a:t>Using Terrestrial and Airborne LiDAR</a:t>
            </a:r>
          </a:p>
        </p:txBody>
      </p:sp>
      <p:pic>
        <p:nvPicPr>
          <p:cNvPr id="4" name="Picture 1" descr="Closeup_Lucas_1mDEM_2.JPG">
            <a:extLst>
              <a:ext uri="{FF2B5EF4-FFF2-40B4-BE49-F238E27FC236}">
                <a16:creationId xmlns:a16="http://schemas.microsoft.com/office/drawing/2014/main" id="{238A3784-61C5-6624-4982-C09632B3931B}"/>
              </a:ext>
            </a:extLst>
          </p:cNvPr>
          <p:cNvPicPr>
            <a:picLocks noChangeAspect="1"/>
          </p:cNvPicPr>
          <p:nvPr/>
        </p:nvPicPr>
        <p:blipFill rotWithShape="1">
          <a:blip r:embed="rId3">
            <a:extLst>
              <a:ext uri="{28A0092B-C50C-407E-A947-70E740481C1C}">
                <a14:useLocalDpi xmlns:a14="http://schemas.microsoft.com/office/drawing/2010/main" val="0"/>
              </a:ext>
            </a:extLst>
          </a:blip>
          <a:srcRect l="1561" t="1608" r="833" b="1876"/>
          <a:stretch/>
        </p:blipFill>
        <p:spPr bwMode="auto">
          <a:xfrm>
            <a:off x="0" y="1086932"/>
            <a:ext cx="9144000" cy="4684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9F995F-6FE0-5799-78CD-A5BBE1BBF872}"/>
              </a:ext>
            </a:extLst>
          </p:cNvPr>
          <p:cNvSpPr txBox="1"/>
          <p:nvPr/>
        </p:nvSpPr>
        <p:spPr>
          <a:xfrm>
            <a:off x="7600251" y="5933593"/>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791443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35E1-2BC0-22E2-7912-F3880E507B98}"/>
              </a:ext>
            </a:extLst>
          </p:cNvPr>
          <p:cNvSpPr>
            <a:spLocks noGrp="1"/>
          </p:cNvSpPr>
          <p:nvPr>
            <p:ph type="title"/>
          </p:nvPr>
        </p:nvSpPr>
        <p:spPr/>
        <p:txBody>
          <a:bodyPr/>
          <a:lstStyle/>
          <a:p>
            <a:r>
              <a:rPr lang="en-US" dirty="0"/>
              <a:t>Using Terrestrial and Airborne LiDAR</a:t>
            </a:r>
          </a:p>
        </p:txBody>
      </p:sp>
      <p:pic>
        <p:nvPicPr>
          <p:cNvPr id="4" name="Picture 1" descr="Closeup_with10cm_LG_Lucas_1mDEM_2.JPG">
            <a:extLst>
              <a:ext uri="{FF2B5EF4-FFF2-40B4-BE49-F238E27FC236}">
                <a16:creationId xmlns:a16="http://schemas.microsoft.com/office/drawing/2014/main" id="{24A4DB15-C89A-3859-61E3-BAF9FF4DE2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74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356354-AB49-818D-1F73-127EE7F0DEBD}"/>
              </a:ext>
            </a:extLst>
          </p:cNvPr>
          <p:cNvSpPr txBox="1"/>
          <p:nvPr/>
        </p:nvSpPr>
        <p:spPr>
          <a:xfrm>
            <a:off x="7600251" y="5821320"/>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116159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sp>
        <p:nvSpPr>
          <p:cNvPr id="3" name="Content Placeholder 2"/>
          <p:cNvSpPr>
            <a:spLocks noGrp="1"/>
          </p:cNvSpPr>
          <p:nvPr>
            <p:ph idx="1"/>
          </p:nvPr>
        </p:nvSpPr>
        <p:spPr>
          <a:xfrm>
            <a:off x="457200" y="3064422"/>
            <a:ext cx="8229600" cy="729156"/>
          </a:xfrm>
        </p:spPr>
        <p:txBody>
          <a:bodyPr/>
          <a:lstStyle/>
          <a:p>
            <a:pPr marL="0" indent="0">
              <a:buNone/>
            </a:pPr>
            <a:r>
              <a:rPr lang="en-US" sz="2800" b="1" dirty="0">
                <a:latin typeface="+mj-lt"/>
                <a:hlinkClick r:id="rId3"/>
              </a:rPr>
              <a:t>https://www.youtube.com/watch?v=yxLMk120vMU</a:t>
            </a:r>
            <a:endParaRPr lang="en-US" sz="2800" b="1" dirty="0">
              <a:latin typeface="+mj-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56501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E646-A5CD-C940-1454-618F33287BC8}"/>
              </a:ext>
            </a:extLst>
          </p:cNvPr>
          <p:cNvSpPr>
            <a:spLocks noGrp="1"/>
          </p:cNvSpPr>
          <p:nvPr>
            <p:ph type="title"/>
          </p:nvPr>
        </p:nvSpPr>
        <p:spPr/>
        <p:txBody>
          <a:bodyPr/>
          <a:lstStyle/>
          <a:p>
            <a:r>
              <a:rPr lang="en-US" dirty="0"/>
              <a:t>Using Terrestrial and Airborne LiDAR</a:t>
            </a:r>
          </a:p>
        </p:txBody>
      </p:sp>
      <p:pic>
        <p:nvPicPr>
          <p:cNvPr id="4" name="Picture 1" descr="L1Gentle.JPG">
            <a:extLst>
              <a:ext uri="{FF2B5EF4-FFF2-40B4-BE49-F238E27FC236}">
                <a16:creationId xmlns:a16="http://schemas.microsoft.com/office/drawing/2014/main" id="{AC16061E-4929-8EEA-DB66-48CFA6F2AB98}"/>
              </a:ext>
            </a:extLst>
          </p:cNvPr>
          <p:cNvPicPr>
            <a:picLocks noChangeAspect="1"/>
          </p:cNvPicPr>
          <p:nvPr/>
        </p:nvPicPr>
        <p:blipFill rotWithShape="1">
          <a:blip r:embed="rId3">
            <a:extLst>
              <a:ext uri="{28A0092B-C50C-407E-A947-70E740481C1C}">
                <a14:useLocalDpi xmlns:a14="http://schemas.microsoft.com/office/drawing/2010/main" val="0"/>
              </a:ext>
            </a:extLst>
          </a:blip>
          <a:srcRect t="2194" b="8097"/>
          <a:stretch/>
        </p:blipFill>
        <p:spPr bwMode="auto">
          <a:xfrm>
            <a:off x="1885395" y="977734"/>
            <a:ext cx="5373210" cy="4554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CECD0E-5853-5183-4240-4F187E6D5F4A}"/>
              </a:ext>
            </a:extLst>
          </p:cNvPr>
          <p:cNvSpPr txBox="1"/>
          <p:nvPr/>
        </p:nvSpPr>
        <p:spPr>
          <a:xfrm>
            <a:off x="7600251" y="5868662"/>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137181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7BE1-2EE7-7D70-9D2D-63A90850AE5A}"/>
              </a:ext>
            </a:extLst>
          </p:cNvPr>
          <p:cNvSpPr>
            <a:spLocks noGrp="1"/>
          </p:cNvSpPr>
          <p:nvPr>
            <p:ph type="title"/>
          </p:nvPr>
        </p:nvSpPr>
        <p:spPr/>
        <p:txBody>
          <a:bodyPr/>
          <a:lstStyle/>
          <a:p>
            <a:r>
              <a:rPr lang="en-US" dirty="0"/>
              <a:t>Using Terrestrial and Airborne LiDAR </a:t>
            </a:r>
          </a:p>
        </p:txBody>
      </p:sp>
      <p:pic>
        <p:nvPicPr>
          <p:cNvPr id="4" name="Picture 1" descr="L1Gentle_Closeup_1m.JPG">
            <a:extLst>
              <a:ext uri="{FF2B5EF4-FFF2-40B4-BE49-F238E27FC236}">
                <a16:creationId xmlns:a16="http://schemas.microsoft.com/office/drawing/2014/main" id="{D4DE0EF6-FD3D-2058-1D0C-3686686749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47682"/>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BA1012-F70D-E556-8B30-C4657F0C9A54}"/>
              </a:ext>
            </a:extLst>
          </p:cNvPr>
          <p:cNvSpPr txBox="1"/>
          <p:nvPr/>
        </p:nvSpPr>
        <p:spPr>
          <a:xfrm>
            <a:off x="7600251" y="5825652"/>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11027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8020-8967-2150-C093-992A0599AD0B}"/>
              </a:ext>
            </a:extLst>
          </p:cNvPr>
          <p:cNvSpPr>
            <a:spLocks noGrp="1"/>
          </p:cNvSpPr>
          <p:nvPr>
            <p:ph type="title"/>
          </p:nvPr>
        </p:nvSpPr>
        <p:spPr/>
        <p:txBody>
          <a:bodyPr/>
          <a:lstStyle/>
          <a:p>
            <a:r>
              <a:rPr lang="en-US" dirty="0"/>
              <a:t>Using Terrestrial and Airborne LiDAR</a:t>
            </a:r>
          </a:p>
        </p:txBody>
      </p:sp>
      <p:pic>
        <p:nvPicPr>
          <p:cNvPr id="4" name="Picture 1" descr="L1Gentle_Closeup.JPG">
            <a:extLst>
              <a:ext uri="{FF2B5EF4-FFF2-40B4-BE49-F238E27FC236}">
                <a16:creationId xmlns:a16="http://schemas.microsoft.com/office/drawing/2014/main" id="{F391D9E7-B7D0-89C4-B691-9CC5E1539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8736"/>
            <a:ext cx="91440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A0DCC0-9F80-B6BB-659F-0DB1EFA11A75}"/>
              </a:ext>
            </a:extLst>
          </p:cNvPr>
          <p:cNvSpPr txBox="1"/>
          <p:nvPr/>
        </p:nvSpPr>
        <p:spPr>
          <a:xfrm>
            <a:off x="7494646" y="5794598"/>
            <a:ext cx="1543749"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J. </a:t>
            </a:r>
            <a:r>
              <a:rPr lang="en-US" sz="1800" i="1" dirty="0" err="1">
                <a:solidFill>
                  <a:prstClr val="black"/>
                </a:solidFill>
                <a:latin typeface="Calibri"/>
                <a:ea typeface="+mn-ea"/>
                <a:cs typeface="+mn-cs"/>
              </a:rPr>
              <a:t>Oldow</a:t>
            </a:r>
            <a:r>
              <a:rPr lang="en-US" sz="1800" i="1" dirty="0">
                <a:solidFill>
                  <a:prstClr val="black"/>
                </a:solidFill>
                <a:latin typeface="Calibri"/>
                <a:ea typeface="+mn-ea"/>
                <a:cs typeface="+mn-cs"/>
              </a:rPr>
              <a:t>, UTD</a:t>
            </a:r>
          </a:p>
        </p:txBody>
      </p:sp>
    </p:spTree>
    <p:extLst>
      <p:ext uri="{BB962C8B-B14F-4D97-AF65-F5344CB8AC3E}">
        <p14:creationId xmlns:p14="http://schemas.microsoft.com/office/powerpoint/2010/main" val="2072891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8F87-EA52-3E24-DEDB-9D453017FF8B}"/>
              </a:ext>
            </a:extLst>
          </p:cNvPr>
          <p:cNvSpPr>
            <a:spLocks noGrp="1"/>
          </p:cNvSpPr>
          <p:nvPr>
            <p:ph type="title"/>
          </p:nvPr>
        </p:nvSpPr>
        <p:spPr/>
        <p:txBody>
          <a:bodyPr/>
          <a:lstStyle/>
          <a:p>
            <a:r>
              <a:rPr lang="en-US" dirty="0"/>
              <a:t>Showcase Video for TLS</a:t>
            </a:r>
          </a:p>
        </p:txBody>
      </p:sp>
      <p:pic>
        <p:nvPicPr>
          <p:cNvPr id="4" name="TLS_GPS_clip-compressed.mov">
            <a:hlinkClick r:id="" action="ppaction://media"/>
            <a:extLst>
              <a:ext uri="{FF2B5EF4-FFF2-40B4-BE49-F238E27FC236}">
                <a16:creationId xmlns:a16="http://schemas.microsoft.com/office/drawing/2014/main" id="{20AC6A96-6E01-E52A-488A-CCA219820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39740"/>
            <a:ext cx="9144000" cy="5143500"/>
          </a:xfrm>
          <a:prstGeom prst="rect">
            <a:avLst/>
          </a:prstGeom>
        </p:spPr>
      </p:pic>
    </p:spTree>
    <p:extLst>
      <p:ext uri="{BB962C8B-B14F-4D97-AF65-F5344CB8AC3E}">
        <p14:creationId xmlns:p14="http://schemas.microsoft.com/office/powerpoint/2010/main" val="1800854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015A-2CDC-1957-D5A4-2FE4645834D1}"/>
              </a:ext>
            </a:extLst>
          </p:cNvPr>
          <p:cNvSpPr>
            <a:spLocks noGrp="1"/>
          </p:cNvSpPr>
          <p:nvPr>
            <p:ph type="title"/>
          </p:nvPr>
        </p:nvSpPr>
        <p:spPr/>
        <p:txBody>
          <a:bodyPr/>
          <a:lstStyle/>
          <a:p>
            <a:r>
              <a:rPr lang="en-US" dirty="0"/>
              <a:t>TLS Research Application</a:t>
            </a:r>
          </a:p>
        </p:txBody>
      </p:sp>
      <p:pic>
        <p:nvPicPr>
          <p:cNvPr id="4" name="Picture 3" descr="This photograph shows a researcher collecting lidar data from TLS in Japan to quantify the 2011 tsunami. ">
            <a:extLst>
              <a:ext uri="{FF2B5EF4-FFF2-40B4-BE49-F238E27FC236}">
                <a16:creationId xmlns:a16="http://schemas.microsoft.com/office/drawing/2014/main" id="{DB476A9E-CB6C-E333-92D2-1BE33CB6F1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601249" y="914191"/>
            <a:ext cx="7941501" cy="5029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6" name="TextBox 5">
            <a:extLst>
              <a:ext uri="{FF2B5EF4-FFF2-40B4-BE49-F238E27FC236}">
                <a16:creationId xmlns:a16="http://schemas.microsoft.com/office/drawing/2014/main" id="{07E0AC67-7EAE-15DB-C371-AB7FA024CD28}"/>
              </a:ext>
            </a:extLst>
          </p:cNvPr>
          <p:cNvSpPr txBox="1"/>
          <p:nvPr/>
        </p:nvSpPr>
        <p:spPr>
          <a:xfrm>
            <a:off x="1177447" y="4609578"/>
            <a:ext cx="4446739" cy="1200329"/>
          </a:xfrm>
          <a:prstGeom prst="rect">
            <a:avLst/>
          </a:prstGeom>
          <a:noFill/>
        </p:spPr>
        <p:txBody>
          <a:bodyPr wrap="square" rtlCol="0">
            <a:spAutoFit/>
          </a:bodyPr>
          <a:lstStyle/>
          <a:p>
            <a:pPr marL="39688">
              <a:buClr>
                <a:srgbClr val="FFFFFF"/>
              </a:buClr>
              <a:buSzPct val="125000"/>
              <a:defRPr/>
            </a:pPr>
            <a:r>
              <a:rPr lang="en-US" sz="1800" dirty="0">
                <a:latin typeface="Arial" panose="020B0604020202020204" pitchFamily="34" charset="0"/>
                <a:ea typeface="ＭＳ Ｐゴシック" charset="0"/>
                <a:cs typeface="Arial" panose="020B0604020202020204" pitchFamily="34" charset="0"/>
                <a:sym typeface="Arial Bold" charset="0"/>
              </a:rPr>
              <a:t>Project: 2011 Japan Tsunami measurements</a:t>
            </a:r>
          </a:p>
          <a:p>
            <a:pPr marL="39688">
              <a:buClr>
                <a:srgbClr val="FFFFFF"/>
              </a:buClr>
              <a:buSzPct val="125000"/>
              <a:defRPr/>
            </a:pPr>
            <a:r>
              <a:rPr lang="en-US" sz="1800" dirty="0">
                <a:latin typeface="Arial" panose="020B0604020202020204" pitchFamily="34" charset="0"/>
                <a:ea typeface="ＭＳ Ｐゴシック" charset="0"/>
                <a:cs typeface="Arial" panose="020B0604020202020204" pitchFamily="34" charset="0"/>
                <a:sym typeface="Arial Bold" charset="0"/>
              </a:rPr>
              <a:t>PI: Hermann Fritz (Georgia Tech)</a:t>
            </a:r>
          </a:p>
          <a:p>
            <a:pPr marL="39688">
              <a:buClr>
                <a:srgbClr val="FFFFFF"/>
              </a:buClr>
              <a:buSzPct val="125000"/>
              <a:defRPr/>
            </a:pPr>
            <a:r>
              <a:rPr lang="en-US" sz="1800" dirty="0">
                <a:latin typeface="Arial" panose="020B0604020202020204" pitchFamily="34" charset="0"/>
                <a:ea typeface="ＭＳ Ｐゴシック" charset="0"/>
                <a:cs typeface="Arial" panose="020B0604020202020204" pitchFamily="34" charset="0"/>
                <a:sym typeface="Arial Bold" charset="0"/>
              </a:rPr>
              <a:t>NSF RAPID project</a:t>
            </a:r>
          </a:p>
        </p:txBody>
      </p:sp>
    </p:spTree>
    <p:extLst>
      <p:ext uri="{BB962C8B-B14F-4D97-AF65-F5344CB8AC3E}">
        <p14:creationId xmlns:p14="http://schemas.microsoft.com/office/powerpoint/2010/main" val="1743782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FAAC-83CE-8D8E-EFFD-F8C45FE015D2}"/>
              </a:ext>
            </a:extLst>
          </p:cNvPr>
          <p:cNvSpPr>
            <a:spLocks noGrp="1"/>
          </p:cNvSpPr>
          <p:nvPr>
            <p:ph type="title"/>
          </p:nvPr>
        </p:nvSpPr>
        <p:spPr/>
        <p:txBody>
          <a:bodyPr/>
          <a:lstStyle/>
          <a:p>
            <a:r>
              <a:rPr lang="en-US" dirty="0"/>
              <a:t>2011 Japan Tsunami </a:t>
            </a:r>
          </a:p>
        </p:txBody>
      </p:sp>
      <p:pic>
        <p:nvPicPr>
          <p:cNvPr id="4" name="Picture 3">
            <a:extLst>
              <a:ext uri="{FF2B5EF4-FFF2-40B4-BE49-F238E27FC236}">
                <a16:creationId xmlns:a16="http://schemas.microsoft.com/office/drawing/2014/main" id="{C22D0220-0251-306E-32C9-3070DA66F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696"/>
            <a:ext cx="9131300" cy="2006600"/>
          </a:xfrm>
          <a:prstGeom prst="flowChartManualInpu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 name="Picture 1">
            <a:extLst>
              <a:ext uri="{FF2B5EF4-FFF2-40B4-BE49-F238E27FC236}">
                <a16:creationId xmlns:a16="http://schemas.microsoft.com/office/drawing/2014/main" id="{D20983F6-D7D5-13A5-D449-97406C054A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40"/>
          <a:stretch/>
        </p:blipFill>
        <p:spPr bwMode="auto">
          <a:xfrm>
            <a:off x="0" y="2141951"/>
            <a:ext cx="9144000" cy="4233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2143493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DF0C-67F4-AEFF-6EEC-30C07BE03FA2}"/>
              </a:ext>
            </a:extLst>
          </p:cNvPr>
          <p:cNvSpPr>
            <a:spLocks noGrp="1"/>
          </p:cNvSpPr>
          <p:nvPr>
            <p:ph type="title"/>
          </p:nvPr>
        </p:nvSpPr>
        <p:spPr/>
        <p:txBody>
          <a:bodyPr/>
          <a:lstStyle/>
          <a:p>
            <a:r>
              <a:rPr lang="en-US" dirty="0"/>
              <a:t>2011 Japan Tsunami</a:t>
            </a:r>
          </a:p>
        </p:txBody>
      </p:sp>
      <p:pic>
        <p:nvPicPr>
          <p:cNvPr id="4" name="Picture 3">
            <a:extLst>
              <a:ext uri="{FF2B5EF4-FFF2-40B4-BE49-F238E27FC236}">
                <a16:creationId xmlns:a16="http://schemas.microsoft.com/office/drawing/2014/main" id="{43746A98-AE3E-04D2-7D79-082A2B11E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70" y="739740"/>
            <a:ext cx="8354860" cy="52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2618247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97F3-DAFC-D296-3174-B074EF7D50E1}"/>
              </a:ext>
            </a:extLst>
          </p:cNvPr>
          <p:cNvSpPr>
            <a:spLocks noGrp="1"/>
          </p:cNvSpPr>
          <p:nvPr>
            <p:ph type="title"/>
          </p:nvPr>
        </p:nvSpPr>
        <p:spPr/>
        <p:txBody>
          <a:bodyPr/>
          <a:lstStyle/>
          <a:p>
            <a:r>
              <a:rPr lang="en-US" dirty="0"/>
              <a:t>Scarp Erosion, 2010</a:t>
            </a:r>
          </a:p>
        </p:txBody>
      </p:sp>
      <p:pic>
        <p:nvPicPr>
          <p:cNvPr id="4" name="Picture 3">
            <a:extLst>
              <a:ext uri="{FF2B5EF4-FFF2-40B4-BE49-F238E27FC236}">
                <a16:creationId xmlns:a16="http://schemas.microsoft.com/office/drawing/2014/main" id="{A97ADDD7-A45D-B9F5-EC0D-227FEE5C4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16" y="728064"/>
            <a:ext cx="6894168" cy="5401871"/>
          </a:xfrm>
          <a:prstGeom prst="rect">
            <a:avLst/>
          </a:prstGeom>
        </p:spPr>
      </p:pic>
    </p:spTree>
    <p:extLst>
      <p:ext uri="{BB962C8B-B14F-4D97-AF65-F5344CB8AC3E}">
        <p14:creationId xmlns:p14="http://schemas.microsoft.com/office/powerpoint/2010/main" val="419521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9D62-C6FC-7175-B9BF-126B4EB2CF53}"/>
              </a:ext>
            </a:extLst>
          </p:cNvPr>
          <p:cNvSpPr>
            <a:spLocks noGrp="1"/>
          </p:cNvSpPr>
          <p:nvPr>
            <p:ph type="title"/>
          </p:nvPr>
        </p:nvSpPr>
        <p:spPr/>
        <p:txBody>
          <a:bodyPr/>
          <a:lstStyle/>
          <a:p>
            <a:r>
              <a:rPr lang="en-US" dirty="0" err="1"/>
              <a:t>Paleoseismology</a:t>
            </a:r>
            <a:endParaRPr lang="en-US" dirty="0"/>
          </a:p>
        </p:txBody>
      </p:sp>
      <p:pic>
        <p:nvPicPr>
          <p:cNvPr id="4" name="Picture 2">
            <a:extLst>
              <a:ext uri="{FF2B5EF4-FFF2-40B4-BE49-F238E27FC236}">
                <a16:creationId xmlns:a16="http://schemas.microsoft.com/office/drawing/2014/main" id="{C8BE7AB8-9CA2-C43F-4BD8-563ECFF6F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81"/>
          <a:stretch/>
        </p:blipFill>
        <p:spPr bwMode="auto">
          <a:xfrm>
            <a:off x="170200" y="740763"/>
            <a:ext cx="4481047" cy="5498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5" name="Picture 3">
            <a:extLst>
              <a:ext uri="{FF2B5EF4-FFF2-40B4-BE49-F238E27FC236}">
                <a16:creationId xmlns:a16="http://schemas.microsoft.com/office/drawing/2014/main" id="{0C0915BF-65FD-E82B-DC28-CB6E873569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9"/>
          <a:stretch/>
        </p:blipFill>
        <p:spPr bwMode="auto">
          <a:xfrm>
            <a:off x="4529475" y="739740"/>
            <a:ext cx="4469160" cy="5492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TextBox 5">
            <a:extLst>
              <a:ext uri="{FF2B5EF4-FFF2-40B4-BE49-F238E27FC236}">
                <a16:creationId xmlns:a16="http://schemas.microsoft.com/office/drawing/2014/main" id="{93BBFBFD-BF66-AD16-3402-AC79B75A6FEE}"/>
              </a:ext>
            </a:extLst>
          </p:cNvPr>
          <p:cNvSpPr txBox="1"/>
          <p:nvPr/>
        </p:nvSpPr>
        <p:spPr>
          <a:xfrm>
            <a:off x="6831631" y="5839646"/>
            <a:ext cx="2379945"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T. Rockwell, SDSU</a:t>
            </a:r>
          </a:p>
        </p:txBody>
      </p:sp>
    </p:spTree>
    <p:extLst>
      <p:ext uri="{BB962C8B-B14F-4D97-AF65-F5344CB8AC3E}">
        <p14:creationId xmlns:p14="http://schemas.microsoft.com/office/powerpoint/2010/main" val="2064219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418A-A2C3-865D-9267-73A6A5F5D1F0}"/>
              </a:ext>
            </a:extLst>
          </p:cNvPr>
          <p:cNvSpPr>
            <a:spLocks noGrp="1"/>
          </p:cNvSpPr>
          <p:nvPr>
            <p:ph type="title"/>
          </p:nvPr>
        </p:nvSpPr>
        <p:spPr/>
        <p:txBody>
          <a:bodyPr/>
          <a:lstStyle/>
          <a:p>
            <a:r>
              <a:rPr lang="en-US" dirty="0"/>
              <a:t>Precariously Balanced Rocks, PBRs</a:t>
            </a:r>
          </a:p>
        </p:txBody>
      </p:sp>
      <p:sp>
        <p:nvSpPr>
          <p:cNvPr id="3" name="Content Placeholder 2">
            <a:extLst>
              <a:ext uri="{FF2B5EF4-FFF2-40B4-BE49-F238E27FC236}">
                <a16:creationId xmlns:a16="http://schemas.microsoft.com/office/drawing/2014/main" id="{E7C3921E-0B61-0F68-5716-33B4EEBB3819}"/>
              </a:ext>
            </a:extLst>
          </p:cNvPr>
          <p:cNvSpPr>
            <a:spLocks noGrp="1"/>
          </p:cNvSpPr>
          <p:nvPr>
            <p:ph idx="1"/>
          </p:nvPr>
        </p:nvSpPr>
        <p:spPr>
          <a:xfrm>
            <a:off x="457199" y="949332"/>
            <a:ext cx="4678471" cy="3209309"/>
          </a:xfrm>
        </p:spPr>
        <p:txBody>
          <a:bodyPr>
            <a:normAutofit fontScale="70000" lnSpcReduction="20000"/>
          </a:bodyPr>
          <a:lstStyle/>
          <a:p>
            <a:pPr eaLnBrk="1" hangingPunct="1">
              <a:defRPr/>
            </a:pPr>
            <a:r>
              <a:rPr lang="en-US" sz="3200" dirty="0"/>
              <a:t>Project Highlight: Precariously balanced rock (PBR) near Echo Cliffs, southern California.</a:t>
            </a:r>
          </a:p>
          <a:p>
            <a:pPr eaLnBrk="1" hangingPunct="1">
              <a:defRPr/>
            </a:pPr>
            <a:endParaRPr lang="en-US" sz="1050" dirty="0"/>
          </a:p>
          <a:p>
            <a:pPr eaLnBrk="1" hangingPunct="1">
              <a:defRPr/>
            </a:pPr>
            <a:r>
              <a:rPr lang="en-US" sz="3200" dirty="0"/>
              <a:t>PI: Ken </a:t>
            </a:r>
            <a:r>
              <a:rPr lang="en-US" sz="3200" dirty="0" err="1"/>
              <a:t>Hudnut</a:t>
            </a:r>
            <a:r>
              <a:rPr lang="en-US" sz="3200" dirty="0"/>
              <a:t>, USGS.</a:t>
            </a:r>
          </a:p>
          <a:p>
            <a:pPr eaLnBrk="1" hangingPunct="1">
              <a:defRPr/>
            </a:pPr>
            <a:endParaRPr lang="en-US" sz="1050" dirty="0"/>
          </a:p>
          <a:p>
            <a:pPr eaLnBrk="1" hangingPunct="1">
              <a:defRPr/>
            </a:pPr>
            <a:r>
              <a:rPr lang="en-US" sz="3200" dirty="0"/>
              <a:t>Goal: generate precise 3D image of PBR in order to calculate PBR</a:t>
            </a:r>
            <a:r>
              <a:rPr lang="ja-JP" altLang="en-US" sz="3200" dirty="0">
                <a:latin typeface="Arial"/>
              </a:rPr>
              <a:t>’</a:t>
            </a:r>
            <a:r>
              <a:rPr lang="en-US" sz="3200" dirty="0"/>
              <a:t>s center of gravity for ground motion models useful for </a:t>
            </a:r>
            <a:r>
              <a:rPr lang="en-US" sz="3200" dirty="0" err="1"/>
              <a:t>paleoseismology</a:t>
            </a:r>
            <a:r>
              <a:rPr lang="en-US" sz="3200" dirty="0"/>
              <a:t>, urban planning, etc.</a:t>
            </a:r>
          </a:p>
          <a:p>
            <a:endParaRPr lang="en-US" dirty="0"/>
          </a:p>
        </p:txBody>
      </p:sp>
      <p:pic>
        <p:nvPicPr>
          <p:cNvPr id="4" name="Picture 6">
            <a:extLst>
              <a:ext uri="{FF2B5EF4-FFF2-40B4-BE49-F238E27FC236}">
                <a16:creationId xmlns:a16="http://schemas.microsoft.com/office/drawing/2014/main" id="{94B9036D-F198-095C-362D-CCBCC998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991" y="949332"/>
            <a:ext cx="3283809" cy="4959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 name="Picture 1">
            <a:extLst>
              <a:ext uri="{FF2B5EF4-FFF2-40B4-BE49-F238E27FC236}">
                <a16:creationId xmlns:a16="http://schemas.microsoft.com/office/drawing/2014/main" id="{CD0FBA0F-20CF-90AF-6960-791A6368B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398" y="3788310"/>
            <a:ext cx="1228272" cy="2120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 name="Picture 2">
            <a:extLst>
              <a:ext uri="{FF2B5EF4-FFF2-40B4-BE49-F238E27FC236}">
                <a16:creationId xmlns:a16="http://schemas.microsoft.com/office/drawing/2014/main" id="{D3C1CE49-19E1-3DA6-B103-F437314AB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42" y="4035286"/>
            <a:ext cx="1408277" cy="1878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 name="Picture 3">
            <a:extLst>
              <a:ext uri="{FF2B5EF4-FFF2-40B4-BE49-F238E27FC236}">
                <a16:creationId xmlns:a16="http://schemas.microsoft.com/office/drawing/2014/main" id="{652A8CAE-A538-3ACA-A942-C12E2A8EF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368" y="4034494"/>
            <a:ext cx="1524752" cy="1874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66543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A81A-47B8-E909-B685-FEA45F9731C5}"/>
              </a:ext>
            </a:extLst>
          </p:cNvPr>
          <p:cNvSpPr>
            <a:spLocks noGrp="1"/>
          </p:cNvSpPr>
          <p:nvPr>
            <p:ph type="title"/>
          </p:nvPr>
        </p:nvSpPr>
        <p:spPr/>
        <p:txBody>
          <a:bodyPr/>
          <a:lstStyle/>
          <a:p>
            <a:r>
              <a:rPr lang="en-US" dirty="0"/>
              <a:t>TLS Community Support</a:t>
            </a:r>
          </a:p>
        </p:txBody>
      </p:sp>
      <p:sp>
        <p:nvSpPr>
          <p:cNvPr id="3" name="Content Placeholder 2">
            <a:extLst>
              <a:ext uri="{FF2B5EF4-FFF2-40B4-BE49-F238E27FC236}">
                <a16:creationId xmlns:a16="http://schemas.microsoft.com/office/drawing/2014/main" id="{FCAECC8D-76BD-3DA9-15FF-BA53F053B977}"/>
              </a:ext>
            </a:extLst>
          </p:cNvPr>
          <p:cNvSpPr>
            <a:spLocks noGrp="1"/>
          </p:cNvSpPr>
          <p:nvPr>
            <p:ph idx="1"/>
          </p:nvPr>
        </p:nvSpPr>
        <p:spPr>
          <a:xfrm>
            <a:off x="457200" y="768151"/>
            <a:ext cx="8229600" cy="5369601"/>
          </a:xfrm>
        </p:spPr>
        <p:txBody>
          <a:bodyPr>
            <a:normAutofit fontScale="77500" lnSpcReduction="20000"/>
          </a:bodyPr>
          <a:lstStyle/>
          <a:p>
            <a:pPr marL="0" indent="0">
              <a:buNone/>
            </a:pPr>
            <a:r>
              <a:rPr lang="en-US" dirty="0"/>
              <a:t>Support Resources</a:t>
            </a:r>
          </a:p>
          <a:p>
            <a:r>
              <a:rPr lang="en-US" dirty="0"/>
              <a:t>	Instrumentation</a:t>
            </a:r>
          </a:p>
          <a:p>
            <a:r>
              <a:rPr lang="en-US" dirty="0"/>
              <a:t>Field Engineering</a:t>
            </a:r>
          </a:p>
          <a:p>
            <a:r>
              <a:rPr lang="en-US" dirty="0"/>
              <a:t>Data Processing</a:t>
            </a:r>
          </a:p>
          <a:p>
            <a:r>
              <a:rPr lang="en-US" dirty="0"/>
              <a:t>Training</a:t>
            </a:r>
          </a:p>
          <a:p>
            <a:r>
              <a:rPr lang="en-US" dirty="0"/>
              <a:t>Data Archiving &amp; Dissemination</a:t>
            </a:r>
          </a:p>
          <a:p>
            <a:endParaRPr lang="en-US" dirty="0"/>
          </a:p>
          <a:p>
            <a:pPr marL="0" indent="0">
              <a:buNone/>
            </a:pPr>
            <a:r>
              <a:rPr lang="en-US" dirty="0"/>
              <a:t>Community Building</a:t>
            </a:r>
          </a:p>
          <a:p>
            <a:r>
              <a:rPr lang="en-US" dirty="0"/>
              <a:t>Workshops</a:t>
            </a:r>
          </a:p>
          <a:p>
            <a:r>
              <a:rPr lang="en-US" dirty="0"/>
              <a:t>Inter-Agency Collaborations &amp; Partnerships</a:t>
            </a:r>
          </a:p>
          <a:p>
            <a:pPr marL="0" indent="0">
              <a:buNone/>
            </a:pPr>
            <a:endParaRPr lang="en-US" dirty="0"/>
          </a:p>
          <a:p>
            <a:pPr marL="0" indent="0">
              <a:buNone/>
            </a:pPr>
            <a:r>
              <a:rPr lang="en-US" dirty="0"/>
              <a:t>Education and Outreach</a:t>
            </a:r>
          </a:p>
          <a:p>
            <a:r>
              <a:rPr lang="en-US" dirty="0"/>
              <a:t>Training Courses</a:t>
            </a:r>
          </a:p>
          <a:p>
            <a:r>
              <a:rPr lang="en-US" dirty="0"/>
              <a:t>Field Courses</a:t>
            </a:r>
          </a:p>
        </p:txBody>
      </p:sp>
      <p:pic>
        <p:nvPicPr>
          <p:cNvPr id="4" name="Picture 3">
            <a:extLst>
              <a:ext uri="{FF2B5EF4-FFF2-40B4-BE49-F238E27FC236}">
                <a16:creationId xmlns:a16="http://schemas.microsoft.com/office/drawing/2014/main" id="{1C9DA78E-E79F-6324-3D2A-0A6160D87EDA}"/>
              </a:ext>
            </a:extLst>
          </p:cNvPr>
          <p:cNvPicPr>
            <a:picLocks noChangeAspect="1"/>
          </p:cNvPicPr>
          <p:nvPr/>
        </p:nvPicPr>
        <p:blipFill rotWithShape="1">
          <a:blip r:embed="rId3"/>
          <a:srcRect l="3628" t="8946" r="3410" b="10596"/>
          <a:stretch/>
        </p:blipFill>
        <p:spPr>
          <a:xfrm>
            <a:off x="5575699" y="855833"/>
            <a:ext cx="3217571" cy="1862315"/>
          </a:xfrm>
          <a:prstGeom prst="rect">
            <a:avLst/>
          </a:prstGeom>
        </p:spPr>
      </p:pic>
      <p:sp>
        <p:nvSpPr>
          <p:cNvPr id="6" name="TextBox 5">
            <a:extLst>
              <a:ext uri="{FF2B5EF4-FFF2-40B4-BE49-F238E27FC236}">
                <a16:creationId xmlns:a16="http://schemas.microsoft.com/office/drawing/2014/main" id="{9D135810-A392-19A4-F620-D52253754787}"/>
              </a:ext>
            </a:extLst>
          </p:cNvPr>
          <p:cNvSpPr txBox="1"/>
          <p:nvPr/>
        </p:nvSpPr>
        <p:spPr>
          <a:xfrm>
            <a:off x="5575699" y="2834241"/>
            <a:ext cx="3217572" cy="523220"/>
          </a:xfrm>
          <a:prstGeom prst="rect">
            <a:avLst/>
          </a:prstGeom>
          <a:noFill/>
        </p:spPr>
        <p:txBody>
          <a:bodyPr wrap="square" rtlCol="0">
            <a:spAutoFit/>
          </a:bodyPr>
          <a:lstStyle/>
          <a:p>
            <a:pPr algn="r"/>
            <a:r>
              <a:rPr lang="en-US" sz="1400" i="1" dirty="0"/>
              <a:t>GSA 2012 UNAVCO (Now </a:t>
            </a:r>
            <a:r>
              <a:rPr lang="en-US" sz="1400" i="1" dirty="0" err="1"/>
              <a:t>EarthScope</a:t>
            </a:r>
            <a:r>
              <a:rPr lang="en-US" sz="1400" i="1" dirty="0"/>
              <a:t>)  TLS short course, Charlotte, NC</a:t>
            </a:r>
          </a:p>
        </p:txBody>
      </p:sp>
    </p:spTree>
    <p:extLst>
      <p:ext uri="{BB962C8B-B14F-4D97-AF65-F5344CB8AC3E}">
        <p14:creationId xmlns:p14="http://schemas.microsoft.com/office/powerpoint/2010/main" val="1300361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B02E-B103-8E3F-B927-3CE8BCCE1339}"/>
              </a:ext>
            </a:extLst>
          </p:cNvPr>
          <p:cNvSpPr>
            <a:spLocks noGrp="1"/>
          </p:cNvSpPr>
          <p:nvPr>
            <p:ph type="title"/>
          </p:nvPr>
        </p:nvSpPr>
        <p:spPr/>
        <p:txBody>
          <a:bodyPr/>
          <a:lstStyle/>
          <a:p>
            <a:r>
              <a:rPr lang="en-US" dirty="0"/>
              <a:t>Four Mile Fire Erosion (Moody, Tucker)</a:t>
            </a:r>
          </a:p>
        </p:txBody>
      </p:sp>
      <p:pic>
        <p:nvPicPr>
          <p:cNvPr id="4" name="Picture 2">
            <a:extLst>
              <a:ext uri="{FF2B5EF4-FFF2-40B4-BE49-F238E27FC236}">
                <a16:creationId xmlns:a16="http://schemas.microsoft.com/office/drawing/2014/main" id="{89ADC404-8C88-9EAD-9880-6B0E9BB74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2" b="9691"/>
          <a:stretch/>
        </p:blipFill>
        <p:spPr bwMode="auto">
          <a:xfrm>
            <a:off x="563671" y="739740"/>
            <a:ext cx="8016658" cy="5296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652773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3586-63DC-B9BC-8F34-2276FAF3CC16}"/>
              </a:ext>
            </a:extLst>
          </p:cNvPr>
          <p:cNvSpPr>
            <a:spLocks noGrp="1"/>
          </p:cNvSpPr>
          <p:nvPr>
            <p:ph type="title"/>
          </p:nvPr>
        </p:nvSpPr>
        <p:spPr/>
        <p:txBody>
          <a:bodyPr/>
          <a:lstStyle/>
          <a:p>
            <a:r>
              <a:rPr lang="en-US" dirty="0"/>
              <a:t>Scanning in Polar Environments</a:t>
            </a:r>
          </a:p>
        </p:txBody>
      </p:sp>
      <p:sp>
        <p:nvSpPr>
          <p:cNvPr id="3" name="Content Placeholder 2">
            <a:extLst>
              <a:ext uri="{FF2B5EF4-FFF2-40B4-BE49-F238E27FC236}">
                <a16:creationId xmlns:a16="http://schemas.microsoft.com/office/drawing/2014/main" id="{E6083EEC-99C8-C3B3-1ADF-DA56D0D5C5FB}"/>
              </a:ext>
            </a:extLst>
          </p:cNvPr>
          <p:cNvSpPr>
            <a:spLocks noGrp="1"/>
          </p:cNvSpPr>
          <p:nvPr>
            <p:ph idx="1"/>
          </p:nvPr>
        </p:nvSpPr>
        <p:spPr>
          <a:xfrm>
            <a:off x="457200" y="949332"/>
            <a:ext cx="4741101" cy="5276104"/>
          </a:xfrm>
        </p:spPr>
        <p:txBody>
          <a:bodyPr>
            <a:normAutofit fontScale="92500" lnSpcReduction="10000"/>
          </a:bodyPr>
          <a:lstStyle/>
          <a:p>
            <a:pPr>
              <a:buClrTx/>
            </a:pPr>
            <a:r>
              <a:rPr lang="en-US" sz="2000" dirty="0">
                <a:solidFill>
                  <a:schemeClr val="tx1"/>
                </a:solidFill>
              </a:rPr>
              <a:t>10–15 Antarctic and Arctic projects per year</a:t>
            </a:r>
          </a:p>
          <a:p>
            <a:pPr>
              <a:buClrTx/>
            </a:pPr>
            <a:r>
              <a:rPr lang="en-US" sz="2000" dirty="0">
                <a:solidFill>
                  <a:schemeClr val="tx1"/>
                </a:solidFill>
              </a:rPr>
              <a:t>Remote locations, challenging logistics (helicopter, icebreaker, backpack)</a:t>
            </a:r>
          </a:p>
          <a:p>
            <a:pPr>
              <a:buClrTx/>
            </a:pPr>
            <a:r>
              <a:rPr lang="en-US" sz="2000" dirty="0">
                <a:solidFill>
                  <a:schemeClr val="tx1"/>
                </a:solidFill>
              </a:rPr>
              <a:t>Extreme environmental conditions: </a:t>
            </a:r>
          </a:p>
          <a:p>
            <a:pPr lvl="1">
              <a:buClrTx/>
            </a:pPr>
            <a:r>
              <a:rPr lang="en-US" dirty="0">
                <a:solidFill>
                  <a:schemeClr val="tx1"/>
                </a:solidFill>
              </a:rPr>
              <a:t>-35C to +15C, 20–65 knot winds</a:t>
            </a:r>
          </a:p>
          <a:p>
            <a:pPr>
              <a:buClrTx/>
            </a:pPr>
            <a:endParaRPr lang="en-US" sz="1000" dirty="0">
              <a:solidFill>
                <a:schemeClr val="tx1"/>
              </a:solidFill>
            </a:endParaRPr>
          </a:p>
          <a:p>
            <a:pPr marL="39688" indent="0">
              <a:buClrTx/>
              <a:buNone/>
            </a:pPr>
            <a:r>
              <a:rPr lang="en-US" sz="2000" u="sng" dirty="0">
                <a:solidFill>
                  <a:schemeClr val="tx1"/>
                </a:solidFill>
              </a:rPr>
              <a:t>Science:</a:t>
            </a:r>
          </a:p>
          <a:p>
            <a:pPr>
              <a:buClrTx/>
            </a:pPr>
            <a:r>
              <a:rPr lang="en-US" sz="2000" i="1" dirty="0">
                <a:solidFill>
                  <a:schemeClr val="tx1"/>
                </a:solidFill>
              </a:rPr>
              <a:t>Geomorphology:</a:t>
            </a:r>
            <a:r>
              <a:rPr lang="en-US" sz="2000" dirty="0">
                <a:solidFill>
                  <a:schemeClr val="tx1"/>
                </a:solidFill>
              </a:rPr>
              <a:t> Frost polygons and ancient lake beds </a:t>
            </a:r>
          </a:p>
          <a:p>
            <a:pPr>
              <a:buClrTx/>
            </a:pPr>
            <a:r>
              <a:rPr lang="en-US" sz="2000" i="1" dirty="0">
                <a:solidFill>
                  <a:schemeClr val="tx1"/>
                </a:solidFill>
              </a:rPr>
              <a:t>Glaciology:</a:t>
            </a:r>
            <a:r>
              <a:rPr lang="en-US" sz="2000" dirty="0">
                <a:solidFill>
                  <a:schemeClr val="tx1"/>
                </a:solidFill>
              </a:rPr>
              <a:t> Glacier melt and ablation </a:t>
            </a:r>
          </a:p>
          <a:p>
            <a:pPr>
              <a:buClrTx/>
            </a:pPr>
            <a:r>
              <a:rPr lang="en-US" sz="2000" i="1" dirty="0">
                <a:solidFill>
                  <a:schemeClr val="tx1"/>
                </a:solidFill>
              </a:rPr>
              <a:t>Biology/Ecology:</a:t>
            </a:r>
            <a:r>
              <a:rPr lang="en-US" sz="2000" dirty="0">
                <a:solidFill>
                  <a:schemeClr val="tx1"/>
                </a:solidFill>
              </a:rPr>
              <a:t> Weddell Seal volume; </a:t>
            </a:r>
            <a:r>
              <a:rPr lang="en-US" sz="2000" dirty="0" err="1">
                <a:solidFill>
                  <a:schemeClr val="tx1"/>
                </a:solidFill>
              </a:rPr>
              <a:t>Microtopology</a:t>
            </a:r>
            <a:r>
              <a:rPr lang="en-US" sz="2000" dirty="0">
                <a:solidFill>
                  <a:schemeClr val="tx1"/>
                </a:solidFill>
              </a:rPr>
              <a:t> of tundra in Alaska</a:t>
            </a:r>
          </a:p>
          <a:p>
            <a:pPr>
              <a:buClrTx/>
            </a:pPr>
            <a:r>
              <a:rPr lang="en-US" sz="2000" i="1" dirty="0">
                <a:solidFill>
                  <a:schemeClr val="tx1"/>
                </a:solidFill>
              </a:rPr>
              <a:t>Archaeology:</a:t>
            </a:r>
            <a:r>
              <a:rPr lang="en-US" sz="2000" dirty="0">
                <a:solidFill>
                  <a:schemeClr val="tx1"/>
                </a:solidFill>
              </a:rPr>
              <a:t> Human impact of climate change</a:t>
            </a:r>
          </a:p>
          <a:p>
            <a:endParaRPr lang="en-US" dirty="0"/>
          </a:p>
        </p:txBody>
      </p:sp>
      <p:pic>
        <p:nvPicPr>
          <p:cNvPr id="4" name="Picture 3" descr="DSC01538.JPG">
            <a:extLst>
              <a:ext uri="{FF2B5EF4-FFF2-40B4-BE49-F238E27FC236}">
                <a16:creationId xmlns:a16="http://schemas.microsoft.com/office/drawing/2014/main" id="{2E6E6509-05D6-B646-2BFC-9B56207A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217" y="739740"/>
            <a:ext cx="3299583" cy="2474689"/>
          </a:xfrm>
          <a:prstGeom prst="rect">
            <a:avLst/>
          </a:prstGeom>
        </p:spPr>
      </p:pic>
      <p:pic>
        <p:nvPicPr>
          <p:cNvPr id="5" name="Picture 4" descr="Screen shot 2013-06-19 at 5.45.10 PM.png">
            <a:extLst>
              <a:ext uri="{FF2B5EF4-FFF2-40B4-BE49-F238E27FC236}">
                <a16:creationId xmlns:a16="http://schemas.microsoft.com/office/drawing/2014/main" id="{46AA74B7-B894-490A-1D00-50F7C4237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250" y="3548058"/>
            <a:ext cx="3313991" cy="2586836"/>
          </a:xfrm>
          <a:prstGeom prst="rect">
            <a:avLst/>
          </a:prstGeom>
        </p:spPr>
      </p:pic>
    </p:spTree>
    <p:extLst>
      <p:ext uri="{BB962C8B-B14F-4D97-AF65-F5344CB8AC3E}">
        <p14:creationId xmlns:p14="http://schemas.microsoft.com/office/powerpoint/2010/main" val="27057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IMG_0930.JPG">
            <a:extLst>
              <a:ext uri="{FF2B5EF4-FFF2-40B4-BE49-F238E27FC236}">
                <a16:creationId xmlns:a16="http://schemas.microsoft.com/office/drawing/2014/main" id="{D77BE345-97CD-6245-5FCF-B483A6C63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39" t="5653" r="24901" b="11250"/>
          <a:stretch/>
        </p:blipFill>
        <p:spPr>
          <a:xfrm>
            <a:off x="6463430" y="2304321"/>
            <a:ext cx="2494821" cy="2336974"/>
          </a:xfrm>
          <a:prstGeom prst="rect">
            <a:avLst/>
          </a:prstGeom>
        </p:spPr>
      </p:pic>
      <p:sp>
        <p:nvSpPr>
          <p:cNvPr id="2" name="Title 1">
            <a:extLst>
              <a:ext uri="{FF2B5EF4-FFF2-40B4-BE49-F238E27FC236}">
                <a16:creationId xmlns:a16="http://schemas.microsoft.com/office/drawing/2014/main" id="{7927F81A-0F92-0072-20A5-ABF5ED32C121}"/>
              </a:ext>
            </a:extLst>
          </p:cNvPr>
          <p:cNvSpPr>
            <a:spLocks noGrp="1"/>
          </p:cNvSpPr>
          <p:nvPr>
            <p:ph type="title"/>
          </p:nvPr>
        </p:nvSpPr>
        <p:spPr/>
        <p:txBody>
          <a:bodyPr/>
          <a:lstStyle/>
          <a:p>
            <a:r>
              <a:rPr lang="en-US" dirty="0"/>
              <a:t>Scanning in Polar Environments</a:t>
            </a:r>
          </a:p>
        </p:txBody>
      </p:sp>
      <p:sp>
        <p:nvSpPr>
          <p:cNvPr id="3" name="Content Placeholder 2">
            <a:extLst>
              <a:ext uri="{FF2B5EF4-FFF2-40B4-BE49-F238E27FC236}">
                <a16:creationId xmlns:a16="http://schemas.microsoft.com/office/drawing/2014/main" id="{5AE64ABF-8983-D2F7-9728-1F7B25905E45}"/>
              </a:ext>
            </a:extLst>
          </p:cNvPr>
          <p:cNvSpPr>
            <a:spLocks noGrp="1"/>
          </p:cNvSpPr>
          <p:nvPr>
            <p:ph idx="1"/>
          </p:nvPr>
        </p:nvSpPr>
        <p:spPr>
          <a:xfrm>
            <a:off x="457200" y="949332"/>
            <a:ext cx="6181595" cy="2683216"/>
          </a:xfrm>
        </p:spPr>
        <p:txBody>
          <a:bodyPr>
            <a:normAutofit fontScale="70000" lnSpcReduction="20000"/>
          </a:bodyPr>
          <a:lstStyle/>
          <a:p>
            <a:pPr marL="0" indent="0">
              <a:spcBef>
                <a:spcPts val="600"/>
              </a:spcBef>
              <a:buNone/>
            </a:pPr>
            <a:r>
              <a:rPr lang="en-US" b="0" dirty="0"/>
              <a:t>Mount Erebus, Antarctica</a:t>
            </a:r>
          </a:p>
          <a:p>
            <a:pPr marL="285750" indent="-285750">
              <a:spcBef>
                <a:spcPts val="600"/>
              </a:spcBef>
              <a:buFont typeface="Arial"/>
              <a:buChar char="•"/>
            </a:pPr>
            <a:r>
              <a:rPr lang="en-US" sz="3200" b="0" dirty="0"/>
              <a:t>Lava lake scanned 2008–2013, revealing behaviors invisible to naked eye</a:t>
            </a:r>
          </a:p>
          <a:p>
            <a:pPr marL="285750" indent="-285750">
              <a:spcBef>
                <a:spcPts val="600"/>
              </a:spcBef>
              <a:buFont typeface="Arial"/>
              <a:buChar char="•"/>
            </a:pPr>
            <a:r>
              <a:rPr lang="en-US" sz="3200" b="0" dirty="0"/>
              <a:t>Inner crater scan used to augment and truth 2003 aerial scans</a:t>
            </a:r>
          </a:p>
          <a:p>
            <a:pPr marL="285750" indent="-285750">
              <a:spcBef>
                <a:spcPts val="600"/>
              </a:spcBef>
            </a:pPr>
            <a:r>
              <a:rPr lang="en-US" sz="3200" b="0" dirty="0"/>
              <a:t>Scans of ice caves and ice towers help determine thermal / energy budget of volcano</a:t>
            </a:r>
          </a:p>
          <a:p>
            <a:pPr marL="0" indent="0">
              <a:spcBef>
                <a:spcPts val="600"/>
              </a:spcBef>
              <a:buNone/>
            </a:pPr>
            <a:endParaRPr lang="en-US" sz="3200" b="0" dirty="0"/>
          </a:p>
          <a:p>
            <a:pPr marL="0" indent="0">
              <a:buNone/>
            </a:pPr>
            <a:endParaRPr lang="en-US" dirty="0"/>
          </a:p>
        </p:txBody>
      </p:sp>
      <p:pic>
        <p:nvPicPr>
          <p:cNvPr id="4" name="Content Placeholder 10" descr="P1020782.JPG">
            <a:extLst>
              <a:ext uri="{FF2B5EF4-FFF2-40B4-BE49-F238E27FC236}">
                <a16:creationId xmlns:a16="http://schemas.microsoft.com/office/drawing/2014/main" id="{5EF6FB46-4C94-FF2C-23EF-4D1B3F79977D}"/>
              </a:ext>
            </a:extLst>
          </p:cNvPr>
          <p:cNvPicPr>
            <a:picLocks noChangeAspect="1"/>
          </p:cNvPicPr>
          <p:nvPr/>
        </p:nvPicPr>
        <p:blipFill>
          <a:blip r:embed="rId4" cstate="print">
            <a:extLst>
              <a:ext uri="{28A0092B-C50C-407E-A947-70E740481C1C}">
                <a14:useLocalDpi xmlns:a14="http://schemas.microsoft.com/office/drawing/2010/main" val="0"/>
              </a:ext>
            </a:extLst>
          </a:blip>
          <a:srcRect t="14703" b="14703"/>
          <a:stretch>
            <a:fillRect/>
          </a:stretch>
        </p:blipFill>
        <p:spPr>
          <a:xfrm>
            <a:off x="457200" y="3220265"/>
            <a:ext cx="3814175" cy="2019445"/>
          </a:xfrm>
          <a:prstGeom prst="rect">
            <a:avLst/>
          </a:prstGeom>
        </p:spPr>
      </p:pic>
      <p:pic>
        <p:nvPicPr>
          <p:cNvPr id="5" name="Picture 4" descr="Screen shot 2013-06-18 at 4.20.29 PM.png">
            <a:extLst>
              <a:ext uri="{FF2B5EF4-FFF2-40B4-BE49-F238E27FC236}">
                <a16:creationId xmlns:a16="http://schemas.microsoft.com/office/drawing/2014/main" id="{9AB3FA51-39FB-26CA-262F-BB4895D644C7}"/>
              </a:ext>
            </a:extLst>
          </p:cNvPr>
          <p:cNvPicPr>
            <a:picLocks noChangeAspect="1"/>
          </p:cNvPicPr>
          <p:nvPr/>
        </p:nvPicPr>
        <p:blipFill rotWithShape="1">
          <a:blip r:embed="rId5">
            <a:extLst>
              <a:ext uri="{28A0092B-C50C-407E-A947-70E740481C1C}">
                <a14:useLocalDpi xmlns:a14="http://schemas.microsoft.com/office/drawing/2010/main" val="0"/>
              </a:ext>
            </a:extLst>
          </a:blip>
          <a:srcRect l="9894" t="10397" r="8502" b="6599"/>
          <a:stretch/>
        </p:blipFill>
        <p:spPr>
          <a:xfrm>
            <a:off x="2965539" y="4142573"/>
            <a:ext cx="3814176" cy="2088606"/>
          </a:xfrm>
          <a:prstGeom prst="rect">
            <a:avLst/>
          </a:prstGeom>
        </p:spPr>
      </p:pic>
      <p:sp>
        <p:nvSpPr>
          <p:cNvPr id="6" name="TextBox 5">
            <a:extLst>
              <a:ext uri="{FF2B5EF4-FFF2-40B4-BE49-F238E27FC236}">
                <a16:creationId xmlns:a16="http://schemas.microsoft.com/office/drawing/2014/main" id="{3123AB3C-B30E-2815-C1BF-6C1A4964E1D2}"/>
              </a:ext>
            </a:extLst>
          </p:cNvPr>
          <p:cNvSpPr txBox="1"/>
          <p:nvPr/>
        </p:nvSpPr>
        <p:spPr>
          <a:xfrm>
            <a:off x="2965539" y="3472808"/>
            <a:ext cx="1086693" cy="369332"/>
          </a:xfrm>
          <a:prstGeom prst="rect">
            <a:avLst/>
          </a:prstGeom>
          <a:noFill/>
        </p:spPr>
        <p:txBody>
          <a:bodyPr wrap="none" rtlCol="0">
            <a:spAutoFit/>
          </a:bodyPr>
          <a:lstStyle/>
          <a:p>
            <a:pPr fontAlgn="auto">
              <a:spcBef>
                <a:spcPts val="0"/>
              </a:spcBef>
              <a:spcAft>
                <a:spcPts val="0"/>
              </a:spcAft>
            </a:pPr>
            <a:r>
              <a:rPr lang="en-US" sz="1800" dirty="0">
                <a:solidFill>
                  <a:srgbClr val="FF0000"/>
                </a:solidFill>
                <a:latin typeface="Calibri"/>
                <a:ea typeface="ヒラギノ角ゴ ProN W3"/>
                <a:cs typeface="ヒラギノ角ゴ ProN W3"/>
              </a:rPr>
              <a:t>Lava Lake</a:t>
            </a:r>
          </a:p>
        </p:txBody>
      </p:sp>
      <p:cxnSp>
        <p:nvCxnSpPr>
          <p:cNvPr id="7" name="Straight Arrow Connector 6">
            <a:extLst>
              <a:ext uri="{FF2B5EF4-FFF2-40B4-BE49-F238E27FC236}">
                <a16:creationId xmlns:a16="http://schemas.microsoft.com/office/drawing/2014/main" id="{C2AFAAB1-2E65-77C1-7750-C1DF3E631DE6}"/>
              </a:ext>
            </a:extLst>
          </p:cNvPr>
          <p:cNvCxnSpPr/>
          <p:nvPr/>
        </p:nvCxnSpPr>
        <p:spPr>
          <a:xfrm flipH="1">
            <a:off x="2134478" y="3758093"/>
            <a:ext cx="831061" cy="4524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96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6E1D-A902-CC42-A956-A3224A9E17ED}"/>
              </a:ext>
            </a:extLst>
          </p:cNvPr>
          <p:cNvSpPr>
            <a:spLocks noGrp="1"/>
          </p:cNvSpPr>
          <p:nvPr>
            <p:ph type="title"/>
          </p:nvPr>
        </p:nvSpPr>
        <p:spPr/>
        <p:txBody>
          <a:bodyPr/>
          <a:lstStyle/>
          <a:p>
            <a:r>
              <a:rPr lang="en-US" dirty="0"/>
              <a:t>Scanning in Polar Environments</a:t>
            </a:r>
          </a:p>
        </p:txBody>
      </p:sp>
      <p:sp>
        <p:nvSpPr>
          <p:cNvPr id="4" name="TextBox 3">
            <a:extLst>
              <a:ext uri="{FF2B5EF4-FFF2-40B4-BE49-F238E27FC236}">
                <a16:creationId xmlns:a16="http://schemas.microsoft.com/office/drawing/2014/main" id="{70CFA006-AB5D-3C80-B970-D7BD0FD55556}"/>
              </a:ext>
            </a:extLst>
          </p:cNvPr>
          <p:cNvSpPr txBox="1"/>
          <p:nvPr/>
        </p:nvSpPr>
        <p:spPr>
          <a:xfrm>
            <a:off x="5642161" y="934936"/>
            <a:ext cx="2593330" cy="1754326"/>
          </a:xfrm>
          <a:prstGeom prst="rect">
            <a:avLst/>
          </a:prstGeom>
          <a:noFill/>
        </p:spPr>
        <p:txBody>
          <a:bodyPr wrap="square" rtlCol="0">
            <a:spAutoFit/>
          </a:bodyPr>
          <a:lstStyle/>
          <a:p>
            <a:pPr algn="ctr"/>
            <a:r>
              <a:rPr lang="en-US" dirty="0"/>
              <a:t>Using TLS to Obtain Volumetric Measurements of Weddell Seals in the McMurdo Sound</a:t>
            </a:r>
          </a:p>
          <a:p>
            <a:pPr algn="ctr"/>
            <a:endParaRPr lang="en-US" dirty="0"/>
          </a:p>
        </p:txBody>
      </p:sp>
      <p:pic>
        <p:nvPicPr>
          <p:cNvPr id="5" name="Picture 4" descr="seals1.jpg">
            <a:extLst>
              <a:ext uri="{FF2B5EF4-FFF2-40B4-BE49-F238E27FC236}">
                <a16:creationId xmlns:a16="http://schemas.microsoft.com/office/drawing/2014/main" id="{883F8666-E307-1FAF-7BE6-677484E63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96" y="739741"/>
            <a:ext cx="4636342" cy="3326966"/>
          </a:xfrm>
          <a:prstGeom prst="rect">
            <a:avLst/>
          </a:prstGeom>
        </p:spPr>
      </p:pic>
      <p:pic>
        <p:nvPicPr>
          <p:cNvPr id="6" name="Picture 5" descr="seals2.jpg">
            <a:extLst>
              <a:ext uri="{FF2B5EF4-FFF2-40B4-BE49-F238E27FC236}">
                <a16:creationId xmlns:a16="http://schemas.microsoft.com/office/drawing/2014/main" id="{210D3C43-C952-7637-DBB7-78A51E9ED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443" y="3905862"/>
            <a:ext cx="4344890" cy="2159839"/>
          </a:xfrm>
          <a:prstGeom prst="rect">
            <a:avLst/>
          </a:prstGeom>
        </p:spPr>
      </p:pic>
      <p:sp>
        <p:nvSpPr>
          <p:cNvPr id="7" name="TextBox 6">
            <a:extLst>
              <a:ext uri="{FF2B5EF4-FFF2-40B4-BE49-F238E27FC236}">
                <a16:creationId xmlns:a16="http://schemas.microsoft.com/office/drawing/2014/main" id="{189F4FA3-29D6-4D93-6472-40C14518E246}"/>
              </a:ext>
            </a:extLst>
          </p:cNvPr>
          <p:cNvSpPr txBox="1"/>
          <p:nvPr/>
        </p:nvSpPr>
        <p:spPr>
          <a:xfrm>
            <a:off x="5749002" y="2387227"/>
            <a:ext cx="2486489" cy="1323439"/>
          </a:xfrm>
          <a:prstGeom prst="rect">
            <a:avLst/>
          </a:prstGeom>
          <a:noFill/>
        </p:spPr>
        <p:txBody>
          <a:bodyPr wrap="square" rtlCol="0">
            <a:spAutoFit/>
          </a:bodyPr>
          <a:lstStyle/>
          <a:p>
            <a:pPr algn="ctr"/>
            <a:r>
              <a:rPr lang="en-US" sz="2000" dirty="0"/>
              <a:t>Seal body mass = proxy for availability of marine food resources</a:t>
            </a:r>
          </a:p>
        </p:txBody>
      </p:sp>
      <p:pic>
        <p:nvPicPr>
          <p:cNvPr id="8" name="Picture 7">
            <a:extLst>
              <a:ext uri="{FF2B5EF4-FFF2-40B4-BE49-F238E27FC236}">
                <a16:creationId xmlns:a16="http://schemas.microsoft.com/office/drawing/2014/main" id="{6CCF9BEB-042D-190B-C37D-365D07B12A46}"/>
              </a:ext>
            </a:extLst>
          </p:cNvPr>
          <p:cNvPicPr>
            <a:picLocks noChangeAspect="1"/>
          </p:cNvPicPr>
          <p:nvPr/>
        </p:nvPicPr>
        <p:blipFill rotWithShape="1">
          <a:blip r:embed="rId5">
            <a:extLst>
              <a:ext uri="{28A0092B-C50C-407E-A947-70E740481C1C}">
                <a14:useLocalDpi xmlns:a14="http://schemas.microsoft.com/office/drawing/2010/main" val="0"/>
              </a:ext>
            </a:extLst>
          </a:blip>
          <a:srcRect l="24167" t="21103" r="14167" b="23616"/>
          <a:stretch/>
        </p:blipFill>
        <p:spPr>
          <a:xfrm>
            <a:off x="635495" y="4066707"/>
            <a:ext cx="3361947" cy="1998995"/>
          </a:xfrm>
          <a:prstGeom prst="rect">
            <a:avLst/>
          </a:prstGeom>
        </p:spPr>
      </p:pic>
    </p:spTree>
    <p:extLst>
      <p:ext uri="{BB962C8B-B14F-4D97-AF65-F5344CB8AC3E}">
        <p14:creationId xmlns:p14="http://schemas.microsoft.com/office/powerpoint/2010/main" val="1071531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4890-FFDF-A57E-8E11-1B1C774CFEC0}"/>
              </a:ext>
            </a:extLst>
          </p:cNvPr>
          <p:cNvSpPr>
            <a:spLocks noGrp="1"/>
          </p:cNvSpPr>
          <p:nvPr>
            <p:ph type="title"/>
          </p:nvPr>
        </p:nvSpPr>
        <p:spPr/>
        <p:txBody>
          <a:bodyPr/>
          <a:lstStyle/>
          <a:p>
            <a:r>
              <a:rPr lang="en-US" dirty="0"/>
              <a:t>Dinosaur Trackway, Fiorello</a:t>
            </a:r>
          </a:p>
        </p:txBody>
      </p:sp>
      <p:pic>
        <p:nvPicPr>
          <p:cNvPr id="4" name="Picture 1">
            <a:extLst>
              <a:ext uri="{FF2B5EF4-FFF2-40B4-BE49-F238E27FC236}">
                <a16:creationId xmlns:a16="http://schemas.microsoft.com/office/drawing/2014/main" id="{A1DE693E-C589-56E2-C992-95BFC60B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907" y="872646"/>
            <a:ext cx="5630186" cy="5112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898302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93C7-002C-32FC-A1B5-380E7209C8A6}"/>
              </a:ext>
            </a:extLst>
          </p:cNvPr>
          <p:cNvSpPr>
            <a:spLocks noGrp="1"/>
          </p:cNvSpPr>
          <p:nvPr>
            <p:ph type="title"/>
          </p:nvPr>
        </p:nvSpPr>
        <p:spPr/>
        <p:txBody>
          <a:bodyPr/>
          <a:lstStyle/>
          <a:p>
            <a:r>
              <a:rPr lang="en-US" dirty="0"/>
              <a:t>Everglades Biomass, </a:t>
            </a:r>
            <a:r>
              <a:rPr lang="en-US" dirty="0" err="1"/>
              <a:t>Wdowinski</a:t>
            </a:r>
            <a:endParaRPr lang="en-US" dirty="0"/>
          </a:p>
        </p:txBody>
      </p:sp>
      <p:sp>
        <p:nvSpPr>
          <p:cNvPr id="3" name="Content Placeholder 2">
            <a:extLst>
              <a:ext uri="{FF2B5EF4-FFF2-40B4-BE49-F238E27FC236}">
                <a16:creationId xmlns:a16="http://schemas.microsoft.com/office/drawing/2014/main" id="{9121496E-193D-73D0-0F42-391CA4489346}"/>
              </a:ext>
            </a:extLst>
          </p:cNvPr>
          <p:cNvSpPr>
            <a:spLocks noGrp="1"/>
          </p:cNvSpPr>
          <p:nvPr>
            <p:ph idx="1"/>
          </p:nvPr>
        </p:nvSpPr>
        <p:spPr>
          <a:xfrm>
            <a:off x="457200" y="949332"/>
            <a:ext cx="5254668" cy="1017254"/>
          </a:xfrm>
        </p:spPr>
        <p:txBody>
          <a:bodyPr>
            <a:normAutofit fontScale="77500" lnSpcReduction="20000"/>
          </a:bodyPr>
          <a:lstStyle/>
          <a:p>
            <a:r>
              <a:rPr lang="en-US" sz="3200" dirty="0"/>
              <a:t>Scanning to measure biomass in Everglades National Park (PI: </a:t>
            </a:r>
            <a:r>
              <a:rPr lang="en-US" sz="3200" dirty="0" err="1"/>
              <a:t>Wdowinski</a:t>
            </a:r>
            <a:r>
              <a:rPr lang="en-US" sz="3200" dirty="0"/>
              <a:t>).</a:t>
            </a:r>
          </a:p>
          <a:p>
            <a:pPr marL="0" indent="0">
              <a:buNone/>
            </a:pPr>
            <a:endParaRPr lang="en-US" dirty="0"/>
          </a:p>
        </p:txBody>
      </p:sp>
      <p:pic>
        <p:nvPicPr>
          <p:cNvPr id="4" name="Picture 2">
            <a:extLst>
              <a:ext uri="{FF2B5EF4-FFF2-40B4-BE49-F238E27FC236}">
                <a16:creationId xmlns:a16="http://schemas.microsoft.com/office/drawing/2014/main" id="{D2E48B70-6D67-01D3-332E-3D1440DEF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402" y="949331"/>
            <a:ext cx="2564113" cy="5168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 name="Picture 1">
            <a:extLst>
              <a:ext uri="{FF2B5EF4-FFF2-40B4-BE49-F238E27FC236}">
                <a16:creationId xmlns:a16="http://schemas.microsoft.com/office/drawing/2014/main" id="{07A16180-035D-61BE-A9A6-36148C4E4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75" y="2036913"/>
            <a:ext cx="5440646" cy="4080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2026249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7BFC-DCE9-9B73-A3B5-805EE44DE948}"/>
              </a:ext>
            </a:extLst>
          </p:cNvPr>
          <p:cNvSpPr>
            <a:spLocks noGrp="1"/>
          </p:cNvSpPr>
          <p:nvPr>
            <p:ph type="title"/>
          </p:nvPr>
        </p:nvSpPr>
        <p:spPr/>
        <p:txBody>
          <a:bodyPr/>
          <a:lstStyle/>
          <a:p>
            <a:r>
              <a:rPr lang="en-US" dirty="0"/>
              <a:t>Everglades Biomass, </a:t>
            </a:r>
            <a:r>
              <a:rPr lang="en-US" dirty="0" err="1"/>
              <a:t>Wdowinski</a:t>
            </a:r>
            <a:endParaRPr lang="en-US" dirty="0"/>
          </a:p>
        </p:txBody>
      </p:sp>
      <p:pic>
        <p:nvPicPr>
          <p:cNvPr id="4" name="Picture 1">
            <a:extLst>
              <a:ext uri="{FF2B5EF4-FFF2-40B4-BE49-F238E27FC236}">
                <a16:creationId xmlns:a16="http://schemas.microsoft.com/office/drawing/2014/main" id="{CB2B4F0D-E397-0AAD-26AA-C09856C34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1" y="963613"/>
            <a:ext cx="2320944" cy="5224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 name="Picture 2">
            <a:extLst>
              <a:ext uri="{FF2B5EF4-FFF2-40B4-BE49-F238E27FC236}">
                <a16:creationId xmlns:a16="http://schemas.microsoft.com/office/drawing/2014/main" id="{4906AAF1-7E49-43AF-7C62-02A08F7D2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852" y="963613"/>
            <a:ext cx="2586122" cy="5224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 name="Picture 3">
            <a:extLst>
              <a:ext uri="{FF2B5EF4-FFF2-40B4-BE49-F238E27FC236}">
                <a16:creationId xmlns:a16="http://schemas.microsoft.com/office/drawing/2014/main" id="{F823E8CA-1B20-17AB-13EF-A7A47DCBF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54" y="963613"/>
            <a:ext cx="3005138"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 name="Picture 5">
            <a:extLst>
              <a:ext uri="{FF2B5EF4-FFF2-40B4-BE49-F238E27FC236}">
                <a16:creationId xmlns:a16="http://schemas.microsoft.com/office/drawing/2014/main" id="{129B364A-42E7-8471-A6A4-5A03B6365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654" y="3694113"/>
            <a:ext cx="3846427" cy="18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2574978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3" descr="groups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2057400"/>
            <a:ext cx="5622850" cy="270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1" descr="IU_FieldCampTLS.jpg"/>
          <p:cNvPicPr>
            <a:picLocks noChangeAspect="1"/>
          </p:cNvPicPr>
          <p:nvPr/>
        </p:nvPicPr>
        <p:blipFill>
          <a:blip r:embed="rId4">
            <a:extLst>
              <a:ext uri="{28A0092B-C50C-407E-A947-70E740481C1C}">
                <a14:useLocalDpi xmlns:a14="http://schemas.microsoft.com/office/drawing/2010/main" val="0"/>
              </a:ext>
            </a:extLst>
          </a:blip>
          <a:srcRect l="11253"/>
          <a:stretch>
            <a:fillRect/>
          </a:stretch>
        </p:blipFill>
        <p:spPr bwMode="auto">
          <a:xfrm>
            <a:off x="0" y="2133600"/>
            <a:ext cx="3424238"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body" idx="1"/>
          </p:nvPr>
        </p:nvSpPr>
        <p:spPr>
          <a:xfrm>
            <a:off x="76200" y="1435100"/>
            <a:ext cx="8966200" cy="381000"/>
          </a:xfrm>
        </p:spPr>
        <p:txBody>
          <a:bodyPr rIns="132080"/>
          <a:lstStyle/>
          <a:p>
            <a:pPr marL="285750" indent="-285750" eaLnBrk="1" hangingPunct="1">
              <a:buClrTx/>
              <a:defRPr/>
            </a:pPr>
            <a:r>
              <a:rPr lang="en-US" sz="1800" dirty="0"/>
              <a:t>Indiana University, University of Houston, University of Michigan, UCSC</a:t>
            </a:r>
          </a:p>
          <a:p>
            <a:pPr marL="171450" indent="-171450" eaLnBrk="1" hangingPunct="1">
              <a:buClrTx/>
              <a:defRPr/>
            </a:pPr>
            <a:endParaRPr lang="en-US" sz="10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0" indent="0" eaLnBrk="1" hangingPunct="1">
              <a:buClrTx/>
              <a:buNone/>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a:p>
            <a:pPr marL="285750" indent="-285750" eaLnBrk="1" hangingPunct="1">
              <a:buClrTx/>
              <a:defRPr/>
            </a:pPr>
            <a:endParaRPr lang="en-US" sz="1600" dirty="0"/>
          </a:p>
        </p:txBody>
      </p:sp>
      <p:sp>
        <p:nvSpPr>
          <p:cNvPr id="3" name="Title 1">
            <a:extLst>
              <a:ext uri="{FF2B5EF4-FFF2-40B4-BE49-F238E27FC236}">
                <a16:creationId xmlns:a16="http://schemas.microsoft.com/office/drawing/2014/main" id="{51321899-2676-A3CD-5603-D4A9CDFE4E7D}"/>
              </a:ext>
            </a:extLst>
          </p:cNvPr>
          <p:cNvSpPr>
            <a:spLocks noGrp="1"/>
          </p:cNvSpPr>
          <p:nvPr>
            <p:ph type="title"/>
          </p:nvPr>
        </p:nvSpPr>
        <p:spPr>
          <a:xfrm>
            <a:off x="344466" y="488696"/>
            <a:ext cx="8229600" cy="502088"/>
          </a:xfrm>
        </p:spPr>
        <p:txBody>
          <a:bodyPr/>
          <a:lstStyle/>
          <a:p>
            <a:r>
              <a:rPr lang="en-US" dirty="0"/>
              <a:t>TLS in Field Education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DAFB-A26A-39FE-2D31-123FC615C807}"/>
              </a:ext>
            </a:extLst>
          </p:cNvPr>
          <p:cNvSpPr>
            <a:spLocks noGrp="1"/>
          </p:cNvSpPr>
          <p:nvPr>
            <p:ph type="title"/>
          </p:nvPr>
        </p:nvSpPr>
        <p:spPr>
          <a:xfrm>
            <a:off x="457200" y="851427"/>
            <a:ext cx="8229600" cy="502088"/>
          </a:xfrm>
        </p:spPr>
        <p:txBody>
          <a:bodyPr/>
          <a:lstStyle/>
          <a:p>
            <a:pPr algn="ctr"/>
            <a:r>
              <a:rPr lang="en-US" dirty="0"/>
              <a:t>Thanks!</a:t>
            </a:r>
            <a:br>
              <a:rPr lang="en-US" dirty="0"/>
            </a:br>
            <a:r>
              <a:rPr lang="en-US" dirty="0"/>
              <a:t>chris.crosby@earthscope.org     https://tls.unavco.org/</a:t>
            </a:r>
            <a:br>
              <a:rPr lang="en-US" dirty="0"/>
            </a:br>
            <a:endParaRPr lang="en-US" dirty="0"/>
          </a:p>
        </p:txBody>
      </p:sp>
      <p:pic>
        <p:nvPicPr>
          <p:cNvPr id="6" name="Picture 7" descr="MacHD:Users:marianneokal:Pictures:E &amp; O:lidar photos:MCM 11-12:Garwood scanning by Megan.jpg">
            <a:extLst>
              <a:ext uri="{FF2B5EF4-FFF2-40B4-BE49-F238E27FC236}">
                <a16:creationId xmlns:a16="http://schemas.microsoft.com/office/drawing/2014/main" id="{6D85A242-45C1-8E90-9F3B-71E2AC7DF7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9" t="15077" r="2516" b="2972"/>
          <a:stretch/>
        </p:blipFill>
        <p:spPr bwMode="auto">
          <a:xfrm>
            <a:off x="0" y="1768468"/>
            <a:ext cx="9144000" cy="414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73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s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8" y="1002500"/>
            <a:ext cx="1429434" cy="1430748"/>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2438399" y="492549"/>
            <a:ext cx="5105400" cy="338554"/>
          </a:xfrm>
          <a:prstGeom prst="rect">
            <a:avLst/>
          </a:prstGeom>
          <a:noFill/>
        </p:spPr>
        <p:txBody>
          <a:bodyPr wrap="square" rtlCol="0">
            <a:spAutoFit/>
          </a:bodyPr>
          <a:lstStyle/>
          <a:p>
            <a:r>
              <a:rPr lang="en-US" sz="1600" i="1" dirty="0">
                <a:effectLst>
                  <a:outerShdw blurRad="50800" dist="38100" dir="2700000" algn="tl" rotWithShape="0">
                    <a:srgbClr val="000000">
                      <a:alpha val="43000"/>
                    </a:srgbClr>
                  </a:outerShdw>
                </a:effectLst>
              </a:rPr>
              <a:t>Scanners funded by the National Science Foundation</a:t>
            </a:r>
          </a:p>
        </p:txBody>
      </p:sp>
      <p:graphicFrame>
        <p:nvGraphicFramePr>
          <p:cNvPr id="4" name="Table 3"/>
          <p:cNvGraphicFramePr>
            <a:graphicFrameLocks noGrp="1"/>
          </p:cNvGraphicFramePr>
          <p:nvPr>
            <p:extLst>
              <p:ext uri="{D42A27DB-BD31-4B8C-83A1-F6EECF244321}">
                <p14:modId xmlns:p14="http://schemas.microsoft.com/office/powerpoint/2010/main" val="1520441016"/>
              </p:ext>
            </p:extLst>
          </p:nvPr>
        </p:nvGraphicFramePr>
        <p:xfrm>
          <a:off x="82709" y="867569"/>
          <a:ext cx="8928102" cy="5349240"/>
        </p:xfrm>
        <a:graphic>
          <a:graphicData uri="http://schemas.openxmlformats.org/drawingml/2006/table">
            <a:tbl>
              <a:tblPr firstRow="1" bandRow="1">
                <a:tableStyleId>{5940675A-B579-460E-94D1-54222C63F5DA}</a:tableStyleId>
              </a:tblPr>
              <a:tblGrid>
                <a:gridCol w="1488017">
                  <a:extLst>
                    <a:ext uri="{9D8B030D-6E8A-4147-A177-3AD203B41FA5}">
                      <a16:colId xmlns:a16="http://schemas.microsoft.com/office/drawing/2014/main" val="20000"/>
                    </a:ext>
                  </a:extLst>
                </a:gridCol>
                <a:gridCol w="1488017">
                  <a:extLst>
                    <a:ext uri="{9D8B030D-6E8A-4147-A177-3AD203B41FA5}">
                      <a16:colId xmlns:a16="http://schemas.microsoft.com/office/drawing/2014/main" val="20001"/>
                    </a:ext>
                  </a:extLst>
                </a:gridCol>
                <a:gridCol w="1488017">
                  <a:extLst>
                    <a:ext uri="{9D8B030D-6E8A-4147-A177-3AD203B41FA5}">
                      <a16:colId xmlns:a16="http://schemas.microsoft.com/office/drawing/2014/main" val="20002"/>
                    </a:ext>
                  </a:extLst>
                </a:gridCol>
                <a:gridCol w="1488017">
                  <a:extLst>
                    <a:ext uri="{9D8B030D-6E8A-4147-A177-3AD203B41FA5}">
                      <a16:colId xmlns:a16="http://schemas.microsoft.com/office/drawing/2014/main" val="20003"/>
                    </a:ext>
                  </a:extLst>
                </a:gridCol>
                <a:gridCol w="1488017">
                  <a:extLst>
                    <a:ext uri="{9D8B030D-6E8A-4147-A177-3AD203B41FA5}">
                      <a16:colId xmlns:a16="http://schemas.microsoft.com/office/drawing/2014/main" val="20004"/>
                    </a:ext>
                  </a:extLst>
                </a:gridCol>
                <a:gridCol w="1488017">
                  <a:extLst>
                    <a:ext uri="{9D8B030D-6E8A-4147-A177-3AD203B41FA5}">
                      <a16:colId xmlns:a16="http://schemas.microsoft.com/office/drawing/2014/main" val="20005"/>
                    </a:ext>
                  </a:extLst>
                </a:gridCol>
              </a:tblGrid>
              <a:tr h="1645920">
                <a:tc>
                  <a:txBody>
                    <a:bodyPr/>
                    <a:lstStyle/>
                    <a:p>
                      <a:pPr algn="ctr"/>
                      <a:endParaRPr lang="en-US" sz="1100" b="1" dirty="0">
                        <a:latin typeface="+mn-lt"/>
                      </a:endParaRPr>
                    </a:p>
                  </a:txBody>
                  <a:tcPr anchor="ctr">
                    <a:lnL w="12700" cmpd="sng">
                      <a:noFill/>
                    </a:lnL>
                    <a:lnT w="12700" cmpd="sng">
                      <a:noFill/>
                    </a:lnT>
                    <a:noFill/>
                  </a:tcPr>
                </a:tc>
                <a:tc>
                  <a:txBody>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b="1" dirty="0"/>
                    </a:p>
                    <a:p>
                      <a:pPr algn="ctr"/>
                      <a:r>
                        <a:rPr lang="en-US" sz="1100" b="1" dirty="0"/>
                        <a:t>Riegl</a:t>
                      </a:r>
                      <a:r>
                        <a:rPr lang="en-US" sz="1100" b="1" baseline="0" dirty="0"/>
                        <a:t> VZ-2000</a:t>
                      </a:r>
                      <a:endParaRPr lang="en-US" sz="1100" dirty="0"/>
                    </a:p>
                  </a:txBody>
                  <a:tcPr anchor="ctr">
                    <a:solidFill>
                      <a:schemeClr val="bg1">
                        <a:lumMod val="95000"/>
                      </a:schemeClr>
                    </a:solidFill>
                  </a:tcPr>
                </a:tc>
                <a:tc>
                  <a:txBody>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r>
                        <a:rPr lang="en-US" sz="1100" b="1" dirty="0"/>
                        <a:t>Riegl VZ-1000</a:t>
                      </a:r>
                    </a:p>
                  </a:txBody>
                  <a:tcPr anchor="ctr">
                    <a:solidFill>
                      <a:schemeClr val="bg1">
                        <a:lumMod val="95000"/>
                      </a:schemeClr>
                    </a:solidFill>
                  </a:tcPr>
                </a:tc>
                <a:tc>
                  <a:txBody>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r>
                        <a:rPr lang="en-US" sz="1100" b="1" dirty="0"/>
                        <a:t>Riegl</a:t>
                      </a:r>
                      <a:r>
                        <a:rPr lang="en-US" sz="1100" b="1" baseline="0" dirty="0"/>
                        <a:t> VZ-400</a:t>
                      </a:r>
                      <a:endParaRPr lang="en-US" sz="1100" b="1" dirty="0"/>
                    </a:p>
                  </a:txBody>
                  <a:tcPr anchor="ctr">
                    <a:solidFill>
                      <a:schemeClr val="bg1">
                        <a:lumMod val="95000"/>
                      </a:schemeClr>
                    </a:solidFill>
                  </a:tcPr>
                </a:tc>
                <a:tc>
                  <a:txBody>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r>
                        <a:rPr lang="en-US" sz="1100" b="1" dirty="0"/>
                        <a:t>Riegl</a:t>
                      </a:r>
                      <a:r>
                        <a:rPr lang="en-US" sz="1100" b="1" baseline="0" dirty="0"/>
                        <a:t> Z620</a:t>
                      </a:r>
                      <a:endParaRPr lang="en-US" sz="1100" b="1" dirty="0"/>
                    </a:p>
                  </a:txBody>
                  <a:tcPr anchor="ctr">
                    <a:solidFill>
                      <a:schemeClr val="bg1">
                        <a:lumMod val="95000"/>
                      </a:schemeClr>
                    </a:solidFill>
                  </a:tcPr>
                </a:tc>
                <a:tc>
                  <a:txBody>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r>
                        <a:rPr lang="en-US" sz="1100" b="1" dirty="0"/>
                        <a:t>Leica</a:t>
                      </a:r>
                      <a:r>
                        <a:rPr lang="en-US" sz="1100" b="1" baseline="0" dirty="0"/>
                        <a:t> C10</a:t>
                      </a:r>
                      <a:endParaRPr lang="en-US" sz="1100" b="1" dirty="0"/>
                    </a:p>
                  </a:txBody>
                  <a:tcPr anchor="ctr">
                    <a:solidFill>
                      <a:schemeClr val="bg1">
                        <a:lumMod val="95000"/>
                      </a:schemeClr>
                    </a:solidFill>
                  </a:tcPr>
                </a:tc>
                <a:extLst>
                  <a:ext uri="{0D108BD9-81ED-4DB2-BD59-A6C34878D82A}">
                    <a16:rowId xmlns:a16="http://schemas.microsoft.com/office/drawing/2014/main" val="10000"/>
                  </a:ext>
                </a:extLst>
              </a:tr>
              <a:tr h="426720">
                <a:tc>
                  <a:txBody>
                    <a:bodyPr/>
                    <a:lstStyle/>
                    <a:p>
                      <a:pPr algn="ctr"/>
                      <a:r>
                        <a:rPr lang="en-US" sz="1100" b="1" dirty="0">
                          <a:latin typeface="+mn-lt"/>
                        </a:rPr>
                        <a:t>Laser wavelength</a:t>
                      </a:r>
                    </a:p>
                  </a:txBody>
                  <a:tcPr anchor="ctr">
                    <a:solidFill>
                      <a:schemeClr val="bg1">
                        <a:lumMod val="95000"/>
                      </a:schemeClr>
                    </a:solidFill>
                  </a:tcPr>
                </a:tc>
                <a:tc gridSpan="4">
                  <a:txBody>
                    <a:bodyPr/>
                    <a:lstStyle/>
                    <a:p>
                      <a:pPr algn="ctr"/>
                      <a:r>
                        <a:rPr lang="en-US" sz="1100" dirty="0"/>
                        <a:t>Near infrared</a:t>
                      </a:r>
                    </a:p>
                  </a:txBody>
                  <a:tcPr anchor="ctr"/>
                </a:tc>
                <a:tc hMerge="1">
                  <a:txBody>
                    <a:bodyPr/>
                    <a:lstStyle/>
                    <a:p>
                      <a:endParaRPr lang="en-US" sz="1100" dirty="0"/>
                    </a:p>
                  </a:txBody>
                  <a:tcPr/>
                </a:tc>
                <a:tc hMerge="1">
                  <a:txBody>
                    <a:bodyPr/>
                    <a:lstStyle/>
                    <a:p>
                      <a:endParaRPr lang="en-US" sz="1100" dirty="0"/>
                    </a:p>
                  </a:txBody>
                  <a:tcPr/>
                </a:tc>
                <a:tc hMerge="1">
                  <a:txBody>
                    <a:bodyPr/>
                    <a:lstStyle/>
                    <a:p>
                      <a:endParaRPr lang="en-US" sz="1100" dirty="0"/>
                    </a:p>
                  </a:txBody>
                  <a:tcPr/>
                </a:tc>
                <a:tc>
                  <a:txBody>
                    <a:bodyPr/>
                    <a:lstStyle/>
                    <a:p>
                      <a:pPr algn="ctr"/>
                      <a:r>
                        <a:rPr lang="en-US" sz="1100" dirty="0"/>
                        <a:t>532 nm (green) </a:t>
                      </a:r>
                    </a:p>
                  </a:txBody>
                  <a:tcPr anchor="ctr"/>
                </a:tc>
                <a:extLst>
                  <a:ext uri="{0D108BD9-81ED-4DB2-BD59-A6C34878D82A}">
                    <a16:rowId xmlns:a16="http://schemas.microsoft.com/office/drawing/2014/main" val="10001"/>
                  </a:ext>
                </a:extLst>
              </a:tr>
              <a:tr h="426720">
                <a:tc>
                  <a:txBody>
                    <a:bodyPr/>
                    <a:lstStyle/>
                    <a:p>
                      <a:pPr algn="ctr"/>
                      <a:r>
                        <a:rPr lang="en-US" sz="1100" b="1" dirty="0"/>
                        <a:t>Effective range </a:t>
                      </a:r>
                    </a:p>
                  </a:txBody>
                  <a:tcPr anchor="ctr">
                    <a:solidFill>
                      <a:schemeClr val="bg1">
                        <a:lumMod val="95000"/>
                      </a:schemeClr>
                    </a:solidFill>
                  </a:tcPr>
                </a:tc>
                <a:tc>
                  <a:txBody>
                    <a:bodyPr/>
                    <a:lstStyle/>
                    <a:p>
                      <a:pPr algn="ctr"/>
                      <a:r>
                        <a:rPr lang="en-US" sz="1100" dirty="0"/>
                        <a:t>2050 m </a:t>
                      </a:r>
                    </a:p>
                  </a:txBody>
                  <a:tcPr anchor="ctr"/>
                </a:tc>
                <a:tc>
                  <a:txBody>
                    <a:bodyPr/>
                    <a:lstStyle/>
                    <a:p>
                      <a:pPr algn="ctr"/>
                      <a:r>
                        <a:rPr lang="en-US" sz="1100" dirty="0"/>
                        <a:t>1400</a:t>
                      </a:r>
                      <a:r>
                        <a:rPr lang="en-US" sz="1100" baseline="0" dirty="0"/>
                        <a:t> m </a:t>
                      </a:r>
                      <a:endParaRPr lang="en-US" sz="1100" dirty="0"/>
                    </a:p>
                  </a:txBody>
                  <a:tcPr anchor="ctr"/>
                </a:tc>
                <a:tc>
                  <a:txBody>
                    <a:bodyPr/>
                    <a:lstStyle/>
                    <a:p>
                      <a:pPr algn="ctr"/>
                      <a:r>
                        <a:rPr lang="en-US" sz="1100" dirty="0"/>
                        <a:t>500 m </a:t>
                      </a:r>
                    </a:p>
                  </a:txBody>
                  <a:tcPr anchor="ctr"/>
                </a:tc>
                <a:tc>
                  <a:txBody>
                    <a:bodyPr/>
                    <a:lstStyle/>
                    <a:p>
                      <a:pPr algn="ctr"/>
                      <a:r>
                        <a:rPr lang="en-US" sz="1100" dirty="0"/>
                        <a:t>2000 m </a:t>
                      </a:r>
                    </a:p>
                  </a:txBody>
                  <a:tcPr anchor="ctr"/>
                </a:tc>
                <a:tc>
                  <a:txBody>
                    <a:bodyPr/>
                    <a:lstStyle/>
                    <a:p>
                      <a:pPr algn="ctr"/>
                      <a:r>
                        <a:rPr lang="en-US" sz="1100" dirty="0"/>
                        <a:t>150 m </a:t>
                      </a:r>
                    </a:p>
                  </a:txBody>
                  <a:tcPr anchor="ctr"/>
                </a:tc>
                <a:extLst>
                  <a:ext uri="{0D108BD9-81ED-4DB2-BD59-A6C34878D82A}">
                    <a16:rowId xmlns:a16="http://schemas.microsoft.com/office/drawing/2014/main" val="10002"/>
                  </a:ext>
                </a:extLst>
              </a:tr>
              <a:tr h="426720">
                <a:tc>
                  <a:txBody>
                    <a:bodyPr/>
                    <a:lstStyle/>
                    <a:p>
                      <a:pPr algn="ctr"/>
                      <a:r>
                        <a:rPr lang="en-US" sz="1100" b="1" dirty="0"/>
                        <a:t>High</a:t>
                      </a:r>
                      <a:r>
                        <a:rPr lang="en-US" sz="1100" b="1" baseline="0" dirty="0"/>
                        <a:t>-speed meas. rate</a:t>
                      </a:r>
                      <a:endParaRPr lang="en-US" sz="1100" b="1" dirty="0"/>
                    </a:p>
                  </a:txBody>
                  <a:tcPr anchor="ctr">
                    <a:solidFill>
                      <a:schemeClr val="bg1">
                        <a:lumMod val="95000"/>
                      </a:schemeClr>
                    </a:solidFill>
                  </a:tcPr>
                </a:tc>
                <a:tc>
                  <a:txBody>
                    <a:bodyPr/>
                    <a:lstStyle/>
                    <a:p>
                      <a:pPr algn="ctr"/>
                      <a:r>
                        <a:rPr lang="en-US" sz="1100" dirty="0"/>
                        <a:t>396,000 pts/sec</a:t>
                      </a:r>
                    </a:p>
                  </a:txBody>
                  <a:tcPr anchor="ctr"/>
                </a:tc>
                <a:tc>
                  <a:txBody>
                    <a:bodyPr/>
                    <a:lstStyle/>
                    <a:p>
                      <a:pPr algn="ctr"/>
                      <a:r>
                        <a:rPr lang="en-US" sz="1100" dirty="0"/>
                        <a:t>122,000 pts/sec</a:t>
                      </a:r>
                    </a:p>
                  </a:txBody>
                  <a:tcPr anchor="ctr"/>
                </a:tc>
                <a:tc>
                  <a:txBody>
                    <a:bodyPr/>
                    <a:lstStyle/>
                    <a:p>
                      <a:pPr algn="ctr"/>
                      <a:r>
                        <a:rPr lang="en-US" sz="1100" dirty="0"/>
                        <a:t>125000 pts/sec</a:t>
                      </a:r>
                    </a:p>
                  </a:txBody>
                  <a:tcPr anchor="ctr"/>
                </a:tc>
                <a:tc>
                  <a:txBody>
                    <a:bodyPr/>
                    <a:lstStyle/>
                    <a:p>
                      <a:pPr algn="ctr"/>
                      <a:r>
                        <a:rPr lang="en-US" sz="1100" dirty="0"/>
                        <a:t>11,000 pts/sec</a:t>
                      </a:r>
                    </a:p>
                  </a:txBody>
                  <a:tcPr anchor="ctr"/>
                </a:tc>
                <a:tc>
                  <a:txBody>
                    <a:bodyPr/>
                    <a:lstStyle/>
                    <a:p>
                      <a:pPr algn="ctr"/>
                      <a:r>
                        <a:rPr lang="en-US" sz="1100" dirty="0"/>
                        <a:t>50,000 pts//sec</a:t>
                      </a:r>
                    </a:p>
                  </a:txBody>
                  <a:tcPr anchor="ctr"/>
                </a:tc>
                <a:extLst>
                  <a:ext uri="{0D108BD9-81ED-4DB2-BD59-A6C34878D82A}">
                    <a16:rowId xmlns:a16="http://schemas.microsoft.com/office/drawing/2014/main" val="10003"/>
                  </a:ext>
                </a:extLst>
              </a:tr>
              <a:tr h="426720">
                <a:tc>
                  <a:txBody>
                    <a:bodyPr/>
                    <a:lstStyle/>
                    <a:p>
                      <a:pPr algn="ctr"/>
                      <a:r>
                        <a:rPr lang="en-US" sz="1100" b="1" dirty="0"/>
                        <a:t>Precision</a:t>
                      </a:r>
                    </a:p>
                  </a:txBody>
                  <a:tcPr anchor="ctr">
                    <a:solidFill>
                      <a:schemeClr val="bg1">
                        <a:lumMod val="95000"/>
                      </a:schemeClr>
                    </a:solidFill>
                  </a:tcPr>
                </a:tc>
                <a:tc>
                  <a:txBody>
                    <a:bodyPr/>
                    <a:lstStyle/>
                    <a:p>
                      <a:pPr algn="ctr"/>
                      <a:r>
                        <a:rPr lang="en-US" sz="1100" dirty="0"/>
                        <a:t>5 mm</a:t>
                      </a:r>
                    </a:p>
                  </a:txBody>
                  <a:tcPr anchor="ctr"/>
                </a:tc>
                <a:tc>
                  <a:txBody>
                    <a:bodyPr/>
                    <a:lstStyle/>
                    <a:p>
                      <a:pPr algn="ctr"/>
                      <a:r>
                        <a:rPr lang="en-US" sz="1100" dirty="0"/>
                        <a:t> 5</a:t>
                      </a:r>
                      <a:r>
                        <a:rPr lang="en-US" sz="1100" baseline="0" dirty="0"/>
                        <a:t> mm </a:t>
                      </a:r>
                      <a:endParaRPr lang="en-US" sz="1100" dirty="0"/>
                    </a:p>
                  </a:txBody>
                  <a:tcPr anchor="ctr"/>
                </a:tc>
                <a:tc>
                  <a:txBody>
                    <a:bodyPr/>
                    <a:lstStyle/>
                    <a:p>
                      <a:pPr algn="ctr"/>
                      <a:r>
                        <a:rPr lang="en-US" sz="1100" dirty="0"/>
                        <a:t>5 mm </a:t>
                      </a:r>
                    </a:p>
                  </a:txBody>
                  <a:tcPr anchor="ctr"/>
                </a:tc>
                <a:tc>
                  <a:txBody>
                    <a:bodyPr/>
                    <a:lstStyle/>
                    <a:p>
                      <a:pPr algn="ctr"/>
                      <a:r>
                        <a:rPr lang="en-US" sz="1100" dirty="0"/>
                        <a:t>10 mm </a:t>
                      </a:r>
                    </a:p>
                  </a:txBody>
                  <a:tcPr anchor="ctr"/>
                </a:tc>
                <a:tc>
                  <a:txBody>
                    <a:bodyPr/>
                    <a:lstStyle/>
                    <a:p>
                      <a:pPr algn="ctr"/>
                      <a:r>
                        <a:rPr lang="en-US" sz="1100" dirty="0"/>
                        <a:t>4 mm</a:t>
                      </a:r>
                    </a:p>
                  </a:txBody>
                  <a:tcPr anchor="ctr"/>
                </a:tc>
                <a:extLst>
                  <a:ext uri="{0D108BD9-81ED-4DB2-BD59-A6C34878D82A}">
                    <a16:rowId xmlns:a16="http://schemas.microsoft.com/office/drawing/2014/main" val="10004"/>
                  </a:ext>
                </a:extLst>
              </a:tr>
              <a:tr h="426720">
                <a:tc>
                  <a:txBody>
                    <a:bodyPr/>
                    <a:lstStyle/>
                    <a:p>
                      <a:pPr algn="ctr"/>
                      <a:r>
                        <a:rPr lang="en-US" sz="1100" b="1" dirty="0"/>
                        <a:t>Accuracy</a:t>
                      </a:r>
                    </a:p>
                  </a:txBody>
                  <a:tcPr anchor="ctr">
                    <a:solidFill>
                      <a:schemeClr val="bg1">
                        <a:lumMod val="95000"/>
                      </a:schemeClr>
                    </a:solidFill>
                  </a:tcPr>
                </a:tc>
                <a:tc>
                  <a:txBody>
                    <a:bodyPr/>
                    <a:lstStyle/>
                    <a:p>
                      <a:pPr algn="ctr"/>
                      <a:r>
                        <a:rPr lang="en-US" sz="1100" dirty="0"/>
                        <a:t>8 mm</a:t>
                      </a:r>
                    </a:p>
                  </a:txBody>
                  <a:tcPr anchor="ctr"/>
                </a:tc>
                <a:tc>
                  <a:txBody>
                    <a:bodyPr/>
                    <a:lstStyle/>
                    <a:p>
                      <a:pPr algn="ctr"/>
                      <a:r>
                        <a:rPr lang="en-US" sz="1100" dirty="0"/>
                        <a:t>8 mm </a:t>
                      </a:r>
                    </a:p>
                  </a:txBody>
                  <a:tcPr anchor="ctr"/>
                </a:tc>
                <a:tc>
                  <a:txBody>
                    <a:bodyPr/>
                    <a:lstStyle/>
                    <a:p>
                      <a:pPr algn="ctr"/>
                      <a:r>
                        <a:rPr lang="en-US" sz="1100" dirty="0"/>
                        <a:t>5</a:t>
                      </a:r>
                      <a:r>
                        <a:rPr lang="en-US" sz="1100" baseline="0" dirty="0"/>
                        <a:t> mm</a:t>
                      </a:r>
                      <a:endParaRPr lang="en-US" sz="1100" dirty="0"/>
                    </a:p>
                  </a:txBody>
                  <a:tcPr anchor="ctr"/>
                </a:tc>
                <a:tc>
                  <a:txBody>
                    <a:bodyPr/>
                    <a:lstStyle/>
                    <a:p>
                      <a:pPr algn="ctr"/>
                      <a:r>
                        <a:rPr lang="en-US" sz="1100" dirty="0"/>
                        <a:t>10 mm </a:t>
                      </a:r>
                    </a:p>
                  </a:txBody>
                  <a:tcPr anchor="ctr"/>
                </a:tc>
                <a:tc>
                  <a:txBody>
                    <a:bodyPr/>
                    <a:lstStyle/>
                    <a:p>
                      <a:pPr algn="ctr"/>
                      <a:r>
                        <a:rPr lang="en-US" sz="1100" dirty="0"/>
                        <a:t>6 mm </a:t>
                      </a:r>
                    </a:p>
                  </a:txBody>
                  <a:tcPr anchor="ctr"/>
                </a:tc>
                <a:extLst>
                  <a:ext uri="{0D108BD9-81ED-4DB2-BD59-A6C34878D82A}">
                    <a16:rowId xmlns:a16="http://schemas.microsoft.com/office/drawing/2014/main" val="10005"/>
                  </a:ext>
                </a:extLst>
              </a:tr>
              <a:tr h="426720">
                <a:tc>
                  <a:txBody>
                    <a:bodyPr/>
                    <a:lstStyle/>
                    <a:p>
                      <a:pPr algn="ctr"/>
                      <a:r>
                        <a:rPr lang="en-US" sz="1100" b="1" dirty="0"/>
                        <a:t>Field of view</a:t>
                      </a:r>
                    </a:p>
                  </a:txBody>
                  <a:tcPr anchor="ctr">
                    <a:solidFill>
                      <a:schemeClr val="bg1">
                        <a:lumMod val="95000"/>
                      </a:schemeClr>
                    </a:solidFill>
                  </a:tcPr>
                </a:tc>
                <a:tc>
                  <a:txBody>
                    <a:bodyPr/>
                    <a:lstStyle/>
                    <a:p>
                      <a:pPr algn="ctr"/>
                      <a:r>
                        <a:rPr lang="en-US" sz="1100" dirty="0"/>
                        <a:t>100°x 360°</a:t>
                      </a:r>
                    </a:p>
                  </a:txBody>
                  <a:tcPr anchor="ctr"/>
                </a:tc>
                <a:tc>
                  <a:txBody>
                    <a:bodyPr/>
                    <a:lstStyle/>
                    <a:p>
                      <a:pPr algn="ctr"/>
                      <a:r>
                        <a:rPr lang="en-US" sz="1100" dirty="0"/>
                        <a:t>100°x 360°</a:t>
                      </a:r>
                    </a:p>
                  </a:txBody>
                  <a:tcPr anchor="ctr"/>
                </a:tc>
                <a:tc>
                  <a:txBody>
                    <a:bodyPr/>
                    <a:lstStyle/>
                    <a:p>
                      <a:pPr algn="ctr"/>
                      <a:r>
                        <a:rPr lang="en-US" sz="1100" dirty="0"/>
                        <a:t>100°x 360°</a:t>
                      </a:r>
                    </a:p>
                  </a:txBody>
                  <a:tcPr anchor="ctr"/>
                </a:tc>
                <a:tc>
                  <a:txBody>
                    <a:bodyPr/>
                    <a:lstStyle/>
                    <a:p>
                      <a:pPr algn="ctr"/>
                      <a:r>
                        <a:rPr lang="en-US" sz="1100" dirty="0"/>
                        <a:t>80°x 360°</a:t>
                      </a:r>
                    </a:p>
                  </a:txBody>
                  <a:tcPr anchor="ctr"/>
                </a:tc>
                <a:tc>
                  <a:txBody>
                    <a:bodyPr/>
                    <a:lstStyle/>
                    <a:p>
                      <a:pPr algn="ctr"/>
                      <a:r>
                        <a:rPr lang="en-US" sz="1100" dirty="0"/>
                        <a:t>270°x 360°</a:t>
                      </a:r>
                    </a:p>
                  </a:txBody>
                  <a:tcPr anchor="ctr"/>
                </a:tc>
                <a:extLst>
                  <a:ext uri="{0D108BD9-81ED-4DB2-BD59-A6C34878D82A}">
                    <a16:rowId xmlns:a16="http://schemas.microsoft.com/office/drawing/2014/main" val="10006"/>
                  </a:ext>
                </a:extLst>
              </a:tr>
              <a:tr h="426720">
                <a:tc>
                  <a:txBody>
                    <a:bodyPr/>
                    <a:lstStyle/>
                    <a:p>
                      <a:pPr algn="ctr"/>
                      <a:r>
                        <a:rPr lang="en-US" sz="1100" b="1" dirty="0"/>
                        <a:t>Dimensions</a:t>
                      </a:r>
                    </a:p>
                  </a:txBody>
                  <a:tcPr anchor="ctr">
                    <a:solidFill>
                      <a:schemeClr val="bg1">
                        <a:lumMod val="95000"/>
                      </a:schemeClr>
                    </a:solidFill>
                  </a:tcPr>
                </a:tc>
                <a:tc>
                  <a:txBody>
                    <a:bodyPr/>
                    <a:lstStyle/>
                    <a:p>
                      <a:pPr algn="ctr"/>
                      <a:r>
                        <a:rPr lang="en-US" sz="1100" dirty="0"/>
                        <a:t>308 mm x 196 mm </a:t>
                      </a:r>
                    </a:p>
                  </a:txBody>
                  <a:tcPr anchor="ctr"/>
                </a:tc>
                <a:tc>
                  <a:txBody>
                    <a:bodyPr/>
                    <a:lstStyle/>
                    <a:p>
                      <a:pPr algn="ctr"/>
                      <a:r>
                        <a:rPr lang="en-US" sz="1100" dirty="0"/>
                        <a:t>308 mm x 180 mm </a:t>
                      </a:r>
                    </a:p>
                  </a:txBody>
                  <a:tcPr anchor="ctr"/>
                </a:tc>
                <a:tc>
                  <a:txBody>
                    <a:bodyPr/>
                    <a:lstStyle/>
                    <a:p>
                      <a:pPr algn="ctr"/>
                      <a:r>
                        <a:rPr lang="en-US" sz="1100" dirty="0"/>
                        <a:t>308 mm x 180 mm </a:t>
                      </a:r>
                    </a:p>
                  </a:txBody>
                  <a:tcPr anchor="ctr"/>
                </a:tc>
                <a:tc>
                  <a:txBody>
                    <a:bodyPr/>
                    <a:lstStyle/>
                    <a:p>
                      <a:pPr algn="ctr"/>
                      <a:r>
                        <a:rPr lang="en-US" sz="1100" dirty="0"/>
                        <a:t>463 mm x 210 mm </a:t>
                      </a:r>
                    </a:p>
                  </a:txBody>
                  <a:tcPr anchor="ctr"/>
                </a:tc>
                <a:tc>
                  <a:txBody>
                    <a:bodyPr/>
                    <a:lstStyle/>
                    <a:p>
                      <a:pPr algn="ctr"/>
                      <a:r>
                        <a:rPr lang="en-US" sz="1100" dirty="0"/>
                        <a:t>238 mm x 395 mm </a:t>
                      </a:r>
                    </a:p>
                  </a:txBody>
                  <a:tcPr anchor="ctr"/>
                </a:tc>
                <a:extLst>
                  <a:ext uri="{0D108BD9-81ED-4DB2-BD59-A6C34878D82A}">
                    <a16:rowId xmlns:a16="http://schemas.microsoft.com/office/drawing/2014/main" val="10007"/>
                  </a:ext>
                </a:extLst>
              </a:tr>
              <a:tr h="426720">
                <a:tc>
                  <a:txBody>
                    <a:bodyPr/>
                    <a:lstStyle/>
                    <a:p>
                      <a:pPr algn="ctr"/>
                      <a:r>
                        <a:rPr lang="en-US" sz="1100" b="1" dirty="0"/>
                        <a:t>Weight </a:t>
                      </a:r>
                    </a:p>
                  </a:txBody>
                  <a:tcPr anchor="ctr">
                    <a:solidFill>
                      <a:schemeClr val="bg1">
                        <a:lumMod val="95000"/>
                      </a:schemeClr>
                    </a:solidFill>
                  </a:tcPr>
                </a:tc>
                <a:tc>
                  <a:txBody>
                    <a:bodyPr/>
                    <a:lstStyle/>
                    <a:p>
                      <a:pPr algn="ctr"/>
                      <a:r>
                        <a:rPr lang="en-US" sz="1100" dirty="0"/>
                        <a:t>9.9 kg</a:t>
                      </a:r>
                    </a:p>
                  </a:txBody>
                  <a:tcPr anchor="ctr"/>
                </a:tc>
                <a:tc>
                  <a:txBody>
                    <a:bodyPr/>
                    <a:lstStyle/>
                    <a:p>
                      <a:pPr algn="ctr"/>
                      <a:r>
                        <a:rPr lang="en-US" sz="1100" dirty="0"/>
                        <a:t>9.8 kg</a:t>
                      </a:r>
                    </a:p>
                  </a:txBody>
                  <a:tcPr anchor="ctr"/>
                </a:tc>
                <a:tc>
                  <a:txBody>
                    <a:bodyPr/>
                    <a:lstStyle/>
                    <a:p>
                      <a:pPr algn="ctr"/>
                      <a:r>
                        <a:rPr lang="en-US" sz="1100" dirty="0"/>
                        <a:t>9.8 kg</a:t>
                      </a:r>
                    </a:p>
                  </a:txBody>
                  <a:tcPr anchor="ctr"/>
                </a:tc>
                <a:tc>
                  <a:txBody>
                    <a:bodyPr/>
                    <a:lstStyle/>
                    <a:p>
                      <a:pPr algn="ctr"/>
                      <a:r>
                        <a:rPr lang="en-US" sz="1100" dirty="0"/>
                        <a:t>16 kg</a:t>
                      </a:r>
                    </a:p>
                  </a:txBody>
                  <a:tcPr anchor="ctr"/>
                </a:tc>
                <a:tc>
                  <a:txBody>
                    <a:bodyPr/>
                    <a:lstStyle/>
                    <a:p>
                      <a:pPr algn="ctr"/>
                      <a:r>
                        <a:rPr lang="en-US" sz="1100" dirty="0"/>
                        <a:t>13 kg</a:t>
                      </a:r>
                    </a:p>
                  </a:txBody>
                  <a:tcPr anchor="ctr"/>
                </a:tc>
                <a:extLst>
                  <a:ext uri="{0D108BD9-81ED-4DB2-BD59-A6C34878D82A}">
                    <a16:rowId xmlns:a16="http://schemas.microsoft.com/office/drawing/2014/main" val="10008"/>
                  </a:ext>
                </a:extLst>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966" y="423333"/>
            <a:ext cx="1377268" cy="2057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6647" y="414866"/>
            <a:ext cx="1382936" cy="20658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296" y="414866"/>
            <a:ext cx="1382936" cy="2065867"/>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8572" r="68574" b="33460"/>
          <a:stretch/>
        </p:blipFill>
        <p:spPr>
          <a:xfrm>
            <a:off x="7522704" y="918586"/>
            <a:ext cx="1400427" cy="160020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4167" t="15038" r="67500" b="57393"/>
          <a:stretch/>
        </p:blipFill>
        <p:spPr>
          <a:xfrm>
            <a:off x="6465782" y="908786"/>
            <a:ext cx="762000" cy="1676400"/>
          </a:xfrm>
          <a:prstGeom prst="rect">
            <a:avLst/>
          </a:prstGeom>
        </p:spPr>
      </p:pic>
      <p:sp>
        <p:nvSpPr>
          <p:cNvPr id="8" name="Title 7">
            <a:extLst>
              <a:ext uri="{FF2B5EF4-FFF2-40B4-BE49-F238E27FC236}">
                <a16:creationId xmlns:a16="http://schemas.microsoft.com/office/drawing/2014/main" id="{2E5D62F3-22D4-33EF-3C05-511F2766DCA7}"/>
              </a:ext>
            </a:extLst>
          </p:cNvPr>
          <p:cNvSpPr>
            <a:spLocks noGrp="1"/>
          </p:cNvSpPr>
          <p:nvPr>
            <p:ph type="title"/>
          </p:nvPr>
        </p:nvSpPr>
        <p:spPr>
          <a:xfrm>
            <a:off x="231731" y="76929"/>
            <a:ext cx="8229600" cy="502088"/>
          </a:xfrm>
        </p:spPr>
        <p:txBody>
          <a:bodyPr/>
          <a:lstStyle/>
          <a:p>
            <a:r>
              <a:rPr lang="en-US" dirty="0" err="1"/>
              <a:t>EarthScope</a:t>
            </a:r>
            <a:r>
              <a:rPr lang="en-US" dirty="0"/>
              <a:t> TLS Instrument Pool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5D6C-DFCA-0A4E-96B9-D747E0618EAA}"/>
              </a:ext>
            </a:extLst>
          </p:cNvPr>
          <p:cNvSpPr>
            <a:spLocks noGrp="1"/>
          </p:cNvSpPr>
          <p:nvPr>
            <p:ph type="title"/>
          </p:nvPr>
        </p:nvSpPr>
        <p:spPr/>
        <p:txBody>
          <a:bodyPr/>
          <a:lstStyle/>
          <a:p>
            <a:r>
              <a:rPr lang="en-US" dirty="0"/>
              <a:t>Related Resources</a:t>
            </a:r>
          </a:p>
        </p:txBody>
      </p:sp>
      <p:sp>
        <p:nvSpPr>
          <p:cNvPr id="3" name="Content Placeholder 2">
            <a:extLst>
              <a:ext uri="{FF2B5EF4-FFF2-40B4-BE49-F238E27FC236}">
                <a16:creationId xmlns:a16="http://schemas.microsoft.com/office/drawing/2014/main" id="{175587B2-EC8E-5189-E4CB-4F01FC225360}"/>
              </a:ext>
            </a:extLst>
          </p:cNvPr>
          <p:cNvSpPr>
            <a:spLocks noGrp="1"/>
          </p:cNvSpPr>
          <p:nvPr>
            <p:ph idx="1"/>
          </p:nvPr>
        </p:nvSpPr>
        <p:spPr>
          <a:xfrm>
            <a:off x="457200" y="949332"/>
            <a:ext cx="8229600" cy="2107019"/>
          </a:xfrm>
        </p:spPr>
        <p:txBody>
          <a:bodyPr>
            <a:normAutofit fontScale="77500" lnSpcReduction="20000"/>
          </a:bodyPr>
          <a:lstStyle/>
          <a:p>
            <a:pPr marL="285750" indent="-285750" eaLnBrk="1" hangingPunct="1">
              <a:defRPr/>
            </a:pPr>
            <a:r>
              <a:rPr lang="en-US" sz="3200" dirty="0">
                <a:solidFill>
                  <a:srgbClr val="000000"/>
                </a:solidFill>
                <a:latin typeface="Arial"/>
                <a:ea typeface="ヒラギノ角ゴ ProN W3"/>
                <a:cs typeface="ヒラギノ角ゴ ProN W3"/>
              </a:rPr>
              <a:t>Campaign and RTK GPS, tripods, various power supply options</a:t>
            </a:r>
          </a:p>
          <a:p>
            <a:pPr marL="285750" indent="-285750" eaLnBrk="1" hangingPunct="1">
              <a:defRPr/>
            </a:pPr>
            <a:endParaRPr lang="en-US" sz="1050" dirty="0">
              <a:solidFill>
                <a:srgbClr val="000000"/>
              </a:solidFill>
              <a:latin typeface="Arial"/>
              <a:ea typeface="ヒラギノ角ゴ ProN W3"/>
              <a:cs typeface="ヒラギノ角ゴ ProN W3"/>
            </a:endParaRPr>
          </a:p>
          <a:p>
            <a:pPr marL="285750" indent="-285750" eaLnBrk="1" hangingPunct="1">
              <a:defRPr/>
            </a:pPr>
            <a:r>
              <a:rPr lang="en-US" sz="3200" dirty="0">
                <a:solidFill>
                  <a:srgbClr val="000000"/>
                </a:solidFill>
                <a:latin typeface="Arial"/>
                <a:ea typeface="ヒラギノ角ゴ ProN W3"/>
                <a:cs typeface="ヒラギノ角ゴ ProN W3"/>
              </a:rPr>
              <a:t>Instrument validation range</a:t>
            </a:r>
          </a:p>
          <a:p>
            <a:pPr marL="285750" indent="-285750" eaLnBrk="1" hangingPunct="1">
              <a:defRPr/>
            </a:pPr>
            <a:endParaRPr lang="en-US" sz="1050" dirty="0">
              <a:solidFill>
                <a:srgbClr val="000000"/>
              </a:solidFill>
              <a:latin typeface="Arial"/>
              <a:ea typeface="ヒラギノ角ゴ ProN W3"/>
              <a:cs typeface="ヒラギノ角ゴ ProN W3"/>
            </a:endParaRPr>
          </a:p>
          <a:p>
            <a:pPr marL="285750" indent="-285750" eaLnBrk="1" hangingPunct="1">
              <a:defRPr/>
            </a:pPr>
            <a:r>
              <a:rPr lang="en-US" sz="3200" dirty="0">
                <a:solidFill>
                  <a:srgbClr val="000000"/>
                </a:solidFill>
                <a:latin typeface="Arial"/>
                <a:ea typeface="ヒラギノ角ゴ ProN W3"/>
                <a:cs typeface="ヒラギノ角ゴ ProN W3"/>
              </a:rPr>
              <a:t>License server with access to </a:t>
            </a:r>
            <a:r>
              <a:rPr lang="en-US" sz="3200" dirty="0" err="1">
                <a:solidFill>
                  <a:srgbClr val="000000"/>
                </a:solidFill>
                <a:latin typeface="Arial"/>
                <a:ea typeface="ヒラギノ角ゴ ProN W3"/>
                <a:cs typeface="ヒラギノ角ゴ ProN W3"/>
              </a:rPr>
              <a:t>RiScan</a:t>
            </a:r>
            <a:r>
              <a:rPr lang="en-US" sz="3200" dirty="0">
                <a:solidFill>
                  <a:srgbClr val="000000"/>
                </a:solidFill>
                <a:latin typeface="Arial"/>
                <a:ea typeface="ヒラギノ角ゴ ProN W3"/>
                <a:cs typeface="ヒラギノ角ゴ ProN W3"/>
              </a:rPr>
              <a:t> Pro, Cyclone, </a:t>
            </a:r>
            <a:r>
              <a:rPr lang="en-US" sz="3200" dirty="0" err="1">
                <a:solidFill>
                  <a:srgbClr val="000000"/>
                </a:solidFill>
                <a:latin typeface="Arial"/>
                <a:ea typeface="ヒラギノ角ゴ ProN W3"/>
                <a:cs typeface="ヒラギノ角ゴ ProN W3"/>
              </a:rPr>
              <a:t>Polyworks</a:t>
            </a:r>
            <a:r>
              <a:rPr lang="en-US" sz="3200" dirty="0">
                <a:solidFill>
                  <a:srgbClr val="000000"/>
                </a:solidFill>
                <a:latin typeface="Arial"/>
                <a:ea typeface="ヒラギノ角ゴ ProN W3"/>
                <a:cs typeface="ヒラギノ角ゴ ProN W3"/>
              </a:rPr>
              <a:t>, ArcGIS, Quick Terrain Modeler, </a:t>
            </a:r>
            <a:r>
              <a:rPr lang="en-US" sz="3200" dirty="0" err="1">
                <a:solidFill>
                  <a:srgbClr val="000000"/>
                </a:solidFill>
                <a:latin typeface="Arial"/>
                <a:ea typeface="ヒラギノ角ゴ ProN W3"/>
                <a:cs typeface="ヒラギノ角ゴ ProN W3"/>
              </a:rPr>
              <a:t>MatLab</a:t>
            </a:r>
            <a:r>
              <a:rPr lang="en-US" sz="3200" dirty="0">
                <a:solidFill>
                  <a:srgbClr val="000000"/>
                </a:solidFill>
                <a:latin typeface="Arial"/>
                <a:ea typeface="ヒラギノ角ゴ ProN W3"/>
                <a:cs typeface="ヒラギノ角ゴ ProN W3"/>
              </a:rPr>
              <a:t>, </a:t>
            </a:r>
            <a:r>
              <a:rPr lang="en-US" sz="3200" dirty="0" err="1">
                <a:solidFill>
                  <a:srgbClr val="000000"/>
                </a:solidFill>
                <a:latin typeface="Arial"/>
                <a:ea typeface="ヒラギノ角ゴ ProN W3"/>
                <a:cs typeface="ヒラギノ角ゴ ProN W3"/>
              </a:rPr>
              <a:t>etc</a:t>
            </a:r>
            <a:r>
              <a:rPr lang="en-US" sz="3200" dirty="0">
                <a:solidFill>
                  <a:srgbClr val="000000"/>
                </a:solidFill>
                <a:latin typeface="Arial"/>
                <a:ea typeface="ヒラギノ角ゴ ProN W3"/>
                <a:cs typeface="ヒラギノ角ゴ ProN W3"/>
              </a:rPr>
              <a:t>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3E46AF7-DB34-2DA5-F6CC-09B271A5EF76}"/>
              </a:ext>
            </a:extLst>
          </p:cNvPr>
          <p:cNvPicPr>
            <a:picLocks noChangeAspect="1"/>
          </p:cNvPicPr>
          <p:nvPr/>
        </p:nvPicPr>
        <p:blipFill rotWithShape="1">
          <a:blip r:embed="rId2">
            <a:extLst>
              <a:ext uri="{28A0092B-C50C-407E-A947-70E740481C1C}">
                <a14:useLocalDpi xmlns:a14="http://schemas.microsoft.com/office/drawing/2010/main" val="0"/>
              </a:ext>
            </a:extLst>
          </a:blip>
          <a:srcRect t="8282" b="15588"/>
          <a:stretch/>
        </p:blipFill>
        <p:spPr>
          <a:xfrm>
            <a:off x="1974272" y="3265943"/>
            <a:ext cx="4603315" cy="2628400"/>
          </a:xfrm>
          <a:prstGeom prst="rect">
            <a:avLst/>
          </a:prstGeom>
        </p:spPr>
      </p:pic>
      <p:sp>
        <p:nvSpPr>
          <p:cNvPr id="5" name="TextBox 4">
            <a:extLst>
              <a:ext uri="{FF2B5EF4-FFF2-40B4-BE49-F238E27FC236}">
                <a16:creationId xmlns:a16="http://schemas.microsoft.com/office/drawing/2014/main" id="{36282EB5-0472-EE3F-E5A7-D9BCE6E79325}"/>
              </a:ext>
            </a:extLst>
          </p:cNvPr>
          <p:cNvSpPr txBox="1"/>
          <p:nvPr/>
        </p:nvSpPr>
        <p:spPr>
          <a:xfrm>
            <a:off x="7587164" y="5947290"/>
            <a:ext cx="1556836" cy="276999"/>
          </a:xfrm>
          <a:prstGeom prst="rect">
            <a:avLst/>
          </a:prstGeom>
          <a:noFill/>
        </p:spPr>
        <p:txBody>
          <a:bodyPr wrap="none" rtlCol="0">
            <a:spAutoFit/>
          </a:bodyPr>
          <a:lstStyle/>
          <a:p>
            <a:r>
              <a:rPr lang="en-US" sz="1200" dirty="0"/>
              <a:t>Photo Nathan </a:t>
            </a:r>
            <a:r>
              <a:rPr lang="en-US" sz="1200" dirty="0" err="1"/>
              <a:t>Niemi</a:t>
            </a:r>
            <a:endParaRPr lang="en-US" sz="1200" dirty="0"/>
          </a:p>
        </p:txBody>
      </p:sp>
    </p:spTree>
    <p:extLst>
      <p:ext uri="{BB962C8B-B14F-4D97-AF65-F5344CB8AC3E}">
        <p14:creationId xmlns:p14="http://schemas.microsoft.com/office/powerpoint/2010/main" val="320314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6571-9EA5-F59A-B875-526766D8576D}"/>
              </a:ext>
            </a:extLst>
          </p:cNvPr>
          <p:cNvSpPr>
            <a:spLocks noGrp="1"/>
          </p:cNvSpPr>
          <p:nvPr>
            <p:ph type="title"/>
          </p:nvPr>
        </p:nvSpPr>
        <p:spPr/>
        <p:txBody>
          <a:bodyPr/>
          <a:lstStyle/>
          <a:p>
            <a:r>
              <a:rPr lang="en-US"/>
              <a:t>Light Detection and Ranging (LiDAR)</a:t>
            </a:r>
            <a:endParaRPr lang="en-US" dirty="0"/>
          </a:p>
        </p:txBody>
      </p:sp>
      <p:sp>
        <p:nvSpPr>
          <p:cNvPr id="3" name="Content Placeholder 2">
            <a:extLst>
              <a:ext uri="{FF2B5EF4-FFF2-40B4-BE49-F238E27FC236}">
                <a16:creationId xmlns:a16="http://schemas.microsoft.com/office/drawing/2014/main" id="{11BD3A6D-EB32-A597-7DD9-45C014C430FF}"/>
              </a:ext>
            </a:extLst>
          </p:cNvPr>
          <p:cNvSpPr>
            <a:spLocks noGrp="1"/>
          </p:cNvSpPr>
          <p:nvPr>
            <p:ph idx="1"/>
          </p:nvPr>
        </p:nvSpPr>
        <p:spPr>
          <a:xfrm>
            <a:off x="457200" y="949332"/>
            <a:ext cx="8229600" cy="2056915"/>
          </a:xfrm>
        </p:spPr>
        <p:txBody>
          <a:bodyPr>
            <a:normAutofit fontScale="77500" lnSpcReduction="20000"/>
          </a:bodyPr>
          <a:lstStyle/>
          <a:p>
            <a:pPr marL="342900" indent="-342900" algn="l">
              <a:buFont typeface="Arial"/>
              <a:buChar char="•"/>
            </a:pPr>
            <a:r>
              <a:rPr lang="en-US">
                <a:latin typeface="+mn-lt"/>
              </a:rPr>
              <a:t>A</a:t>
            </a:r>
            <a:r>
              <a:rPr lang="en-US">
                <a:solidFill>
                  <a:srgbClr val="000000"/>
                </a:solidFill>
                <a:latin typeface="+mn-lt"/>
              </a:rPr>
              <a:t>ccurate distance measurements with a laser rangefinder</a:t>
            </a:r>
          </a:p>
          <a:p>
            <a:pPr algn="l"/>
            <a:endParaRPr lang="en-US" sz="1800">
              <a:solidFill>
                <a:srgbClr val="000000"/>
              </a:solidFill>
              <a:latin typeface="+mn-lt"/>
            </a:endParaRPr>
          </a:p>
          <a:p>
            <a:pPr marL="342900" indent="-342900" algn="l">
              <a:buFont typeface="Arial"/>
              <a:buChar char="•"/>
            </a:pPr>
            <a:r>
              <a:rPr lang="en-US">
                <a:solidFill>
                  <a:srgbClr val="000000"/>
                </a:solidFill>
                <a:latin typeface="+mn-lt"/>
              </a:rPr>
              <a:t>Distance is calculated by measuring the two-way travel time of a laser pulse.</a:t>
            </a:r>
          </a:p>
          <a:p>
            <a:pPr marL="342900" indent="-342900" algn="l">
              <a:buFont typeface="Arial"/>
              <a:buChar char="•"/>
            </a:pPr>
            <a:endParaRPr lang="en-US" sz="1800">
              <a:latin typeface="+mn-lt"/>
            </a:endParaRPr>
          </a:p>
          <a:p>
            <a:pPr marL="342900" indent="-342900" algn="l">
              <a:buFont typeface="Arial"/>
              <a:buChar char="•"/>
            </a:pPr>
            <a:r>
              <a:rPr lang="en-US">
                <a:latin typeface="+mn-lt"/>
              </a:rPr>
              <a:t>Near IR (1550nm) or green (532nm)</a:t>
            </a:r>
            <a:endParaRPr lang="en-US">
              <a:solidFill>
                <a:srgbClr val="000000"/>
              </a:solidFill>
              <a:latin typeface="+mn-lt"/>
            </a:endParaRPr>
          </a:p>
          <a:p>
            <a:pPr marL="0" indent="0">
              <a:buNone/>
            </a:pPr>
            <a:endParaRPr lang="en-US"/>
          </a:p>
          <a:p>
            <a:pPr marL="0" indent="0">
              <a:buNone/>
            </a:pPr>
            <a:endParaRPr lang="en-US" dirty="0"/>
          </a:p>
        </p:txBody>
      </p:sp>
      <p:pic>
        <p:nvPicPr>
          <p:cNvPr id="4" name="Picture 3">
            <a:extLst>
              <a:ext uri="{FF2B5EF4-FFF2-40B4-BE49-F238E27FC236}">
                <a16:creationId xmlns:a16="http://schemas.microsoft.com/office/drawing/2014/main" id="{EE88FF1A-0E63-BE90-98E0-21A93BEF91E5}"/>
              </a:ext>
            </a:extLst>
          </p:cNvPr>
          <p:cNvPicPr/>
          <p:nvPr/>
        </p:nvPicPr>
        <p:blipFill rotWithShape="1">
          <a:blip r:embed="rId3">
            <a:extLst>
              <a:ext uri="{28A0092B-C50C-407E-A947-70E740481C1C}">
                <a14:useLocalDpi xmlns:a14="http://schemas.microsoft.com/office/drawing/2010/main" val="0"/>
              </a:ext>
            </a:extLst>
          </a:blip>
          <a:srcRect b="7956"/>
          <a:stretch/>
        </p:blipFill>
        <p:spPr bwMode="auto">
          <a:xfrm>
            <a:off x="591855" y="2819400"/>
            <a:ext cx="6610611" cy="3089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53640926-AAD7-44d8-BBD7-CCE9431645EC}">
              <a14:shadowObscured xmlns:a14="http://schemas.microsoft.com/office/drawing/2010/main" xmlns=""/>
            </a:ext>
          </a:extLst>
        </p:spPr>
      </p:pic>
      <p:sp>
        <p:nvSpPr>
          <p:cNvPr id="5" name="TextBox 4">
            <a:extLst>
              <a:ext uri="{FF2B5EF4-FFF2-40B4-BE49-F238E27FC236}">
                <a16:creationId xmlns:a16="http://schemas.microsoft.com/office/drawing/2014/main" id="{9ABB1910-895E-50B4-0414-FB33F159F37B}"/>
              </a:ext>
            </a:extLst>
          </p:cNvPr>
          <p:cNvSpPr txBox="1"/>
          <p:nvPr/>
        </p:nvSpPr>
        <p:spPr>
          <a:xfrm>
            <a:off x="7510219" y="5908668"/>
            <a:ext cx="1633781" cy="276999"/>
          </a:xfrm>
          <a:prstGeom prst="rect">
            <a:avLst/>
          </a:prstGeom>
          <a:noFill/>
        </p:spPr>
        <p:txBody>
          <a:bodyPr wrap="none" rtlCol="0">
            <a:spAutoFit/>
          </a:bodyPr>
          <a:lstStyle/>
          <a:p>
            <a:r>
              <a:rPr lang="en-US" sz="1200" dirty="0"/>
              <a:t>Photo Bruce Douglas</a:t>
            </a:r>
          </a:p>
        </p:txBody>
      </p:sp>
    </p:spTree>
    <p:extLst>
      <p:ext uri="{BB962C8B-B14F-4D97-AF65-F5344CB8AC3E}">
        <p14:creationId xmlns:p14="http://schemas.microsoft.com/office/powerpoint/2010/main" val="197510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90F-ABB5-3D28-D1E1-3A11F0BB4FBA}"/>
              </a:ext>
            </a:extLst>
          </p:cNvPr>
          <p:cNvSpPr>
            <a:spLocks noGrp="1"/>
          </p:cNvSpPr>
          <p:nvPr>
            <p:ph type="title"/>
          </p:nvPr>
        </p:nvSpPr>
        <p:spPr/>
        <p:txBody>
          <a:bodyPr/>
          <a:lstStyle/>
          <a:p>
            <a:r>
              <a:rPr lang="en-US" dirty="0"/>
              <a:t>How is Range Measured?</a:t>
            </a:r>
          </a:p>
        </p:txBody>
      </p:sp>
      <p:sp>
        <p:nvSpPr>
          <p:cNvPr id="6" name="Content Placeholder 4">
            <a:extLst>
              <a:ext uri="{FF2B5EF4-FFF2-40B4-BE49-F238E27FC236}">
                <a16:creationId xmlns:a16="http://schemas.microsoft.com/office/drawing/2014/main" id="{C43EA3BF-4EE4-A33D-CBE7-D6D563A34CA3}"/>
              </a:ext>
            </a:extLst>
          </p:cNvPr>
          <p:cNvSpPr>
            <a:spLocks noGrp="1"/>
          </p:cNvSpPr>
          <p:nvPr>
            <p:ph idx="1"/>
          </p:nvPr>
        </p:nvSpPr>
        <p:spPr>
          <a:xfrm>
            <a:off x="152400" y="1143000"/>
            <a:ext cx="4256762" cy="4844441"/>
          </a:xfrm>
          <a:ln w="38100">
            <a:solidFill>
              <a:schemeClr val="tx2">
                <a:lumMod val="50000"/>
              </a:schemeClr>
            </a:solidFill>
          </a:ln>
        </p:spPr>
        <p:txBody>
          <a:bodyPr/>
          <a:lstStyle/>
          <a:p>
            <a:pPr marL="0" indent="0" algn="ctr">
              <a:buNone/>
            </a:pPr>
            <a:endParaRPr lang="en-US" sz="2400" b="1" dirty="0"/>
          </a:p>
          <a:p>
            <a:pPr marL="0" indent="0" algn="ctr">
              <a:buNone/>
            </a:pPr>
            <a:r>
              <a:rPr lang="en-US" sz="2400" b="1" dirty="0"/>
              <a:t>Time of flight</a:t>
            </a:r>
          </a:p>
          <a:p>
            <a:pPr marL="0" indent="0" algn="ctr">
              <a:buNone/>
            </a:pPr>
            <a:endParaRPr lang="en-US" sz="2400" dirty="0"/>
          </a:p>
          <a:p>
            <a:pPr marL="0" indent="0" algn="ctr">
              <a:buNone/>
            </a:pPr>
            <a:r>
              <a:rPr lang="en-US" sz="2400" dirty="0"/>
              <a:t>Time it takes for emitted pulse to reflect off object and return to scanner.</a:t>
            </a:r>
          </a:p>
          <a:p>
            <a:pPr marL="0" indent="0">
              <a:buNone/>
            </a:pPr>
            <a:endParaRPr lang="en-US" sz="2400" dirty="0"/>
          </a:p>
          <a:p>
            <a:pPr marL="0" indent="0">
              <a:buNone/>
            </a:pPr>
            <a:r>
              <a:rPr lang="en-US" sz="2400" dirty="0"/>
              <a:t> </a:t>
            </a:r>
          </a:p>
        </p:txBody>
      </p:sp>
      <p:sp>
        <p:nvSpPr>
          <p:cNvPr id="7" name="Content Placeholder 4">
            <a:extLst>
              <a:ext uri="{FF2B5EF4-FFF2-40B4-BE49-F238E27FC236}">
                <a16:creationId xmlns:a16="http://schemas.microsoft.com/office/drawing/2014/main" id="{3EC4EC76-FAD5-1E46-78B9-4B5989392845}"/>
              </a:ext>
            </a:extLst>
          </p:cNvPr>
          <p:cNvSpPr txBox="1">
            <a:spLocks/>
          </p:cNvSpPr>
          <p:nvPr/>
        </p:nvSpPr>
        <p:spPr bwMode="auto">
          <a:xfrm>
            <a:off x="4734838" y="1143000"/>
            <a:ext cx="4256762" cy="4844441"/>
          </a:xfrm>
          <a:prstGeom prst="rect">
            <a:avLst/>
          </a:prstGeom>
          <a:noFill/>
          <a:ln w="38100">
            <a:solidFill>
              <a:schemeClr val="tx2">
                <a:lumMod val="50000"/>
              </a:schemeClr>
            </a:solidFill>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mn-ea"/>
                <a:cs typeface="+mn-cs"/>
                <a:sym typeface="Arial" charset="0"/>
              </a:defRPr>
            </a:lvl1pPr>
            <a:lvl2pPr marL="731838" indent="-285750" algn="l" rtl="0" eaLnBrk="0" fontAlgn="base" hangingPunct="0">
              <a:spcBef>
                <a:spcPts val="600"/>
              </a:spcBef>
              <a:spcAft>
                <a:spcPct val="0"/>
              </a:spcAft>
              <a:buClr>
                <a:srgbClr val="000000"/>
              </a:buClr>
              <a:buSzPct val="80000"/>
              <a:buFont typeface="Wingdings" charset="0"/>
              <a:buChar char="Ø"/>
              <a:defRPr sz="2800">
                <a:solidFill>
                  <a:schemeClr val="tx1"/>
                </a:solidFill>
                <a:latin typeface="+mn-lt"/>
                <a:ea typeface="+mn-ea"/>
                <a:cs typeface="+mn-cs"/>
                <a:sym typeface="Arial" charset="0"/>
              </a:defRPr>
            </a:lvl2pPr>
            <a:lvl3pPr marL="11318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Arial" charset="0"/>
              </a:defRPr>
            </a:lvl3pPr>
            <a:lvl4pPr marL="15890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4pPr>
            <a:lvl5pPr marL="2046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a:lstStyle>
          <a:p>
            <a:pPr marL="0" indent="0" algn="ctr">
              <a:buFont typeface="Arial" charset="0"/>
              <a:buNone/>
            </a:pPr>
            <a:endParaRPr lang="en-US" sz="2400" b="1" kern="0" dirty="0"/>
          </a:p>
          <a:p>
            <a:pPr marL="0" indent="0" algn="ctr">
              <a:buFont typeface="Arial" charset="0"/>
              <a:buNone/>
            </a:pPr>
            <a:r>
              <a:rPr lang="en-US" sz="2400" b="1" kern="0" dirty="0"/>
              <a:t>Phase shift</a:t>
            </a:r>
          </a:p>
          <a:p>
            <a:pPr marL="0" indent="0" algn="ctr">
              <a:buFont typeface="Arial" charset="0"/>
              <a:buNone/>
            </a:pPr>
            <a:endParaRPr lang="en-US" sz="2400" kern="0" dirty="0"/>
          </a:p>
          <a:p>
            <a:pPr marL="0" indent="0" algn="ctr">
              <a:buFont typeface="Arial" charset="0"/>
              <a:buNone/>
            </a:pPr>
            <a:r>
              <a:rPr lang="en-US" sz="2400" kern="0" dirty="0"/>
              <a:t>By measuring the phase shift of a pulse, distance is calculated along a </a:t>
            </a:r>
            <a:r>
              <a:rPr lang="en-US" sz="2400" kern="0" dirty="0" err="1"/>
              <a:t>sinusoidally</a:t>
            </a:r>
            <a:r>
              <a:rPr lang="en-US" sz="2400" kern="0" dirty="0"/>
              <a:t> modulated laser pulse.</a:t>
            </a:r>
          </a:p>
          <a:p>
            <a:pPr marL="0" indent="0">
              <a:buFont typeface="Arial" charset="0"/>
              <a:buNone/>
            </a:pPr>
            <a:endParaRPr lang="en-US" sz="2400" kern="0" dirty="0"/>
          </a:p>
          <a:p>
            <a:pPr marL="0" indent="0">
              <a:buFont typeface="Arial" charset="0"/>
              <a:buNone/>
            </a:pPr>
            <a:endParaRPr lang="en-US" sz="2400" kern="0" dirty="0"/>
          </a:p>
        </p:txBody>
      </p:sp>
    </p:spTree>
    <p:extLst>
      <p:ext uri="{BB962C8B-B14F-4D97-AF65-F5344CB8AC3E}">
        <p14:creationId xmlns:p14="http://schemas.microsoft.com/office/powerpoint/2010/main" val="210433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8B0C-686D-0532-1159-E2FAC303D69E}"/>
              </a:ext>
            </a:extLst>
          </p:cNvPr>
          <p:cNvSpPr>
            <a:spLocks noGrp="1"/>
          </p:cNvSpPr>
          <p:nvPr>
            <p:ph type="title"/>
          </p:nvPr>
        </p:nvSpPr>
        <p:spPr/>
        <p:txBody>
          <a:bodyPr/>
          <a:lstStyle/>
          <a:p>
            <a:r>
              <a:rPr lang="en-US" dirty="0"/>
              <a:t>Advantages and Disadvantages</a:t>
            </a:r>
          </a:p>
        </p:txBody>
      </p:sp>
      <p:sp>
        <p:nvSpPr>
          <p:cNvPr id="4" name="Content Placeholder 4">
            <a:extLst>
              <a:ext uri="{FF2B5EF4-FFF2-40B4-BE49-F238E27FC236}">
                <a16:creationId xmlns:a16="http://schemas.microsoft.com/office/drawing/2014/main" id="{AF2BC2EB-2246-38F7-3A4D-740DC0B2A54F}"/>
              </a:ext>
            </a:extLst>
          </p:cNvPr>
          <p:cNvSpPr>
            <a:spLocks noGrp="1"/>
          </p:cNvSpPr>
          <p:nvPr>
            <p:ph idx="1"/>
          </p:nvPr>
        </p:nvSpPr>
        <p:spPr>
          <a:xfrm>
            <a:off x="166105" y="1143000"/>
            <a:ext cx="4240500" cy="4806863"/>
          </a:xfrm>
          <a:ln w="38100">
            <a:solidFill>
              <a:schemeClr val="tx2">
                <a:lumMod val="50000"/>
              </a:schemeClr>
            </a:solidFill>
          </a:ln>
        </p:spPr>
        <p:txBody>
          <a:bodyPr/>
          <a:lstStyle/>
          <a:p>
            <a:pPr marL="0" indent="0" algn="ctr">
              <a:buNone/>
            </a:pPr>
            <a:endParaRPr lang="en-US" sz="2400" b="1" dirty="0"/>
          </a:p>
          <a:p>
            <a:pPr marL="0" indent="0" algn="ctr">
              <a:buNone/>
            </a:pPr>
            <a:r>
              <a:rPr lang="en-US" sz="2400" b="1" dirty="0"/>
              <a:t>Time of flight</a:t>
            </a:r>
          </a:p>
          <a:p>
            <a:pPr marL="0" indent="0" algn="ctr">
              <a:buNone/>
            </a:pPr>
            <a:endParaRPr lang="en-US" sz="2400" dirty="0"/>
          </a:p>
          <a:p>
            <a:r>
              <a:rPr lang="en-US" sz="2400" dirty="0"/>
              <a:t>Range ~ 100–6000m</a:t>
            </a:r>
          </a:p>
          <a:p>
            <a:r>
              <a:rPr lang="en-US" sz="2400" dirty="0"/>
              <a:t>Accuracy ~ 1 mm</a:t>
            </a:r>
          </a:p>
          <a:p>
            <a:r>
              <a:rPr lang="en-US" sz="2400" dirty="0"/>
              <a:t>&lt; 300,000 pts/s</a:t>
            </a:r>
          </a:p>
          <a:p>
            <a:r>
              <a:rPr lang="en-US" sz="2400" dirty="0"/>
              <a:t>Slower, larger</a:t>
            </a:r>
          </a:p>
          <a:p>
            <a:pPr marL="0" indent="0">
              <a:buNone/>
            </a:pPr>
            <a:endParaRPr lang="en-US" sz="2400" dirty="0"/>
          </a:p>
          <a:p>
            <a:pPr marL="0" indent="0">
              <a:buNone/>
            </a:pPr>
            <a:endParaRPr lang="en-US" sz="2400" dirty="0"/>
          </a:p>
        </p:txBody>
      </p:sp>
      <p:sp>
        <p:nvSpPr>
          <p:cNvPr id="5" name="Content Placeholder 4">
            <a:extLst>
              <a:ext uri="{FF2B5EF4-FFF2-40B4-BE49-F238E27FC236}">
                <a16:creationId xmlns:a16="http://schemas.microsoft.com/office/drawing/2014/main" id="{12D68C90-9C30-B015-C1DB-A39F4F7A6473}"/>
              </a:ext>
            </a:extLst>
          </p:cNvPr>
          <p:cNvSpPr txBox="1">
            <a:spLocks/>
          </p:cNvSpPr>
          <p:nvPr/>
        </p:nvSpPr>
        <p:spPr bwMode="auto">
          <a:xfrm>
            <a:off x="4737397" y="1143000"/>
            <a:ext cx="4262995" cy="4806863"/>
          </a:xfrm>
          <a:prstGeom prst="rect">
            <a:avLst/>
          </a:prstGeom>
          <a:noFill/>
          <a:ln w="38100">
            <a:solidFill>
              <a:schemeClr val="tx2">
                <a:lumMod val="50000"/>
              </a:schemeClr>
            </a:solidFill>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mn-ea"/>
                <a:cs typeface="+mn-cs"/>
                <a:sym typeface="Arial" charset="0"/>
              </a:defRPr>
            </a:lvl1pPr>
            <a:lvl2pPr marL="731838" indent="-285750" algn="l" rtl="0" eaLnBrk="0" fontAlgn="base" hangingPunct="0">
              <a:spcBef>
                <a:spcPts val="600"/>
              </a:spcBef>
              <a:spcAft>
                <a:spcPct val="0"/>
              </a:spcAft>
              <a:buClr>
                <a:srgbClr val="000000"/>
              </a:buClr>
              <a:buSzPct val="80000"/>
              <a:buFont typeface="Wingdings" charset="0"/>
              <a:buChar char="Ø"/>
              <a:defRPr sz="2800">
                <a:solidFill>
                  <a:schemeClr val="tx1"/>
                </a:solidFill>
                <a:latin typeface="+mn-lt"/>
                <a:ea typeface="+mn-ea"/>
                <a:cs typeface="+mn-cs"/>
                <a:sym typeface="Arial" charset="0"/>
              </a:defRPr>
            </a:lvl2pPr>
            <a:lvl3pPr marL="11318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Arial" charset="0"/>
              </a:defRPr>
            </a:lvl3pPr>
            <a:lvl4pPr marL="15890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4pPr>
            <a:lvl5pPr marL="2046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a:lstStyle>
          <a:p>
            <a:pPr marL="0" indent="0" algn="ctr">
              <a:buFont typeface="Arial" charset="0"/>
              <a:buNone/>
            </a:pPr>
            <a:endParaRPr lang="en-US" sz="2400" b="1" kern="0" dirty="0"/>
          </a:p>
          <a:p>
            <a:pPr marL="0" indent="0" algn="ctr">
              <a:buFont typeface="Arial" charset="0"/>
              <a:buNone/>
            </a:pPr>
            <a:r>
              <a:rPr lang="en-US" sz="2400" b="1" kern="0" dirty="0"/>
              <a:t>Phase shift</a:t>
            </a:r>
          </a:p>
          <a:p>
            <a:pPr marL="0" indent="0" algn="ctr">
              <a:buFont typeface="Arial" charset="0"/>
              <a:buNone/>
            </a:pPr>
            <a:endParaRPr lang="en-US" sz="2400" kern="0" dirty="0"/>
          </a:p>
          <a:p>
            <a:r>
              <a:rPr lang="en-US" sz="2400" kern="0" dirty="0"/>
              <a:t>Range ~ 0–100m</a:t>
            </a:r>
          </a:p>
          <a:p>
            <a:r>
              <a:rPr lang="en-US" sz="2400" kern="0" dirty="0"/>
              <a:t>Accuracy ~ 1 micron</a:t>
            </a:r>
          </a:p>
          <a:p>
            <a:r>
              <a:rPr lang="en-US" sz="2400" kern="0" dirty="0"/>
              <a:t>&gt; 1,000,000 </a:t>
            </a:r>
            <a:r>
              <a:rPr lang="en-US" sz="2400" kern="0" dirty="0" err="1"/>
              <a:t>pts</a:t>
            </a:r>
            <a:r>
              <a:rPr lang="en-US" sz="2400" kern="0" dirty="0"/>
              <a:t>/s</a:t>
            </a:r>
          </a:p>
          <a:p>
            <a:r>
              <a:rPr lang="en-US" sz="2400" kern="0" dirty="0"/>
              <a:t>Noise in data</a:t>
            </a:r>
          </a:p>
          <a:p>
            <a:pPr marL="0" indent="0">
              <a:buFont typeface="Arial" charset="0"/>
              <a:buNone/>
            </a:pPr>
            <a:endParaRPr lang="en-US" sz="2400" kern="0" dirty="0"/>
          </a:p>
          <a:p>
            <a:pPr marL="0" indent="0">
              <a:buFont typeface="Arial" charset="0"/>
              <a:buNone/>
            </a:pPr>
            <a:endParaRPr lang="en-US" sz="2400" kern="0" dirty="0"/>
          </a:p>
        </p:txBody>
      </p:sp>
    </p:spTree>
    <p:extLst>
      <p:ext uri="{BB962C8B-B14F-4D97-AF65-F5344CB8AC3E}">
        <p14:creationId xmlns:p14="http://schemas.microsoft.com/office/powerpoint/2010/main" val="3860038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40E1-0042-8F10-908E-B1765600582A}"/>
              </a:ext>
            </a:extLst>
          </p:cNvPr>
          <p:cNvSpPr>
            <a:spLocks noGrp="1"/>
          </p:cNvSpPr>
          <p:nvPr>
            <p:ph type="title"/>
          </p:nvPr>
        </p:nvSpPr>
        <p:spPr/>
        <p:txBody>
          <a:bodyPr/>
          <a:lstStyle/>
          <a:p>
            <a:r>
              <a:rPr lang="en-US" dirty="0"/>
              <a:t>A Suite of LiDAR Platforms</a:t>
            </a:r>
          </a:p>
        </p:txBody>
      </p:sp>
      <p:grpSp>
        <p:nvGrpSpPr>
          <p:cNvPr id="4" name="Group 3">
            <a:extLst>
              <a:ext uri="{FF2B5EF4-FFF2-40B4-BE49-F238E27FC236}">
                <a16:creationId xmlns:a16="http://schemas.microsoft.com/office/drawing/2014/main" id="{0F3A608E-773F-DB26-856F-38381D185E1B}"/>
              </a:ext>
            </a:extLst>
          </p:cNvPr>
          <p:cNvGrpSpPr>
            <a:grpSpLocks/>
          </p:cNvGrpSpPr>
          <p:nvPr/>
        </p:nvGrpSpPr>
        <p:grpSpPr bwMode="auto">
          <a:xfrm>
            <a:off x="4343401" y="4015124"/>
            <a:ext cx="4474922" cy="2082815"/>
            <a:chOff x="-83" y="0"/>
            <a:chExt cx="2400" cy="1386"/>
          </a:xfrm>
        </p:grpSpPr>
        <p:pic>
          <p:nvPicPr>
            <p:cNvPr id="5" name="Picture 2" descr="A-Train Concept Drawing">
              <a:extLst>
                <a:ext uri="{FF2B5EF4-FFF2-40B4-BE49-F238E27FC236}">
                  <a16:creationId xmlns:a16="http://schemas.microsoft.com/office/drawing/2014/main" id="{CD54F81B-55DA-C3D0-742F-DBBFCAF266DD}"/>
                </a:ext>
              </a:extLst>
            </p:cNvPr>
            <p:cNvPicPr>
              <a:picLocks noChangeAspect="1" noChangeArrowheads="1"/>
            </p:cNvPicPr>
            <p:nvPr/>
          </p:nvPicPr>
          <p:blipFill rotWithShape="1">
            <a:blip r:embed="rId3" cstate="screen"/>
            <a:srcRect b="9399"/>
            <a:stretch/>
          </p:blipFill>
          <p:spPr bwMode="auto">
            <a:xfrm>
              <a:off x="-83" y="0"/>
              <a:ext cx="2400" cy="1386"/>
            </a:xfrm>
            <a:prstGeom prst="rect">
              <a:avLst/>
            </a:prstGeom>
            <a:noFill/>
            <a:ln w="9525">
              <a:noFill/>
              <a:miter lim="800000"/>
              <a:headEnd/>
              <a:tailEnd/>
            </a:ln>
          </p:spPr>
        </p:pic>
        <p:sp>
          <p:nvSpPr>
            <p:cNvPr id="6" name="Freeform 8">
              <a:hlinkClick r:id="rId4" tooltip="Aqua"/>
              <a:hlinkHover r:id="rId5"/>
              <a:extLst>
                <a:ext uri="{FF2B5EF4-FFF2-40B4-BE49-F238E27FC236}">
                  <a16:creationId xmlns:a16="http://schemas.microsoft.com/office/drawing/2014/main" id="{DC0B6447-738F-CAFE-0BCC-A8297ED6E6A2}"/>
                </a:ext>
              </a:extLst>
            </p:cNvPr>
            <p:cNvSpPr>
              <a:spLocks/>
            </p:cNvSpPr>
            <p:nvPr/>
          </p:nvSpPr>
          <p:spPr bwMode="auto">
            <a:xfrm>
              <a:off x="1992" y="282"/>
              <a:ext cx="246" cy="192"/>
            </a:xfrm>
            <a:custGeom>
              <a:avLst/>
              <a:gdLst>
                <a:gd name="T0" fmla="*/ 300 w 246"/>
                <a:gd name="T1" fmla="*/ 72 h 192"/>
                <a:gd name="T2" fmla="*/ 180 w 246"/>
                <a:gd name="T3" fmla="*/ 162 h 192"/>
                <a:gd name="T4" fmla="*/ 156 w 246"/>
                <a:gd name="T5" fmla="*/ 192 h 192"/>
                <a:gd name="T6" fmla="*/ 66 w 246"/>
                <a:gd name="T7" fmla="*/ 180 h 192"/>
                <a:gd name="T8" fmla="*/ 0 w 246"/>
                <a:gd name="T9" fmla="*/ 156 h 192"/>
                <a:gd name="T10" fmla="*/ 18 w 246"/>
                <a:gd name="T11" fmla="*/ 126 h 192"/>
                <a:gd name="T12" fmla="*/ 36 w 246"/>
                <a:gd name="T13" fmla="*/ 84 h 192"/>
                <a:gd name="T14" fmla="*/ 96 w 246"/>
                <a:gd name="T15" fmla="*/ 72 h 192"/>
                <a:gd name="T16" fmla="*/ 102 w 246"/>
                <a:gd name="T17" fmla="*/ 36 h 192"/>
                <a:gd name="T18" fmla="*/ 246 w 246"/>
                <a:gd name="T19" fmla="*/ 0 h 192"/>
                <a:gd name="T20" fmla="*/ 300 w 246"/>
                <a:gd name="T21" fmla="*/ 7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192"/>
                <a:gd name="T35" fmla="*/ 246 w 246"/>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192">
                  <a:moveTo>
                    <a:pt x="300" y="72"/>
                  </a:moveTo>
                  <a:lnTo>
                    <a:pt x="180" y="162"/>
                  </a:lnTo>
                  <a:lnTo>
                    <a:pt x="156" y="192"/>
                  </a:lnTo>
                  <a:lnTo>
                    <a:pt x="66" y="180"/>
                  </a:lnTo>
                  <a:lnTo>
                    <a:pt x="0" y="156"/>
                  </a:lnTo>
                  <a:lnTo>
                    <a:pt x="18" y="126"/>
                  </a:lnTo>
                  <a:lnTo>
                    <a:pt x="36" y="84"/>
                  </a:lnTo>
                  <a:lnTo>
                    <a:pt x="96" y="72"/>
                  </a:lnTo>
                  <a:lnTo>
                    <a:pt x="102" y="36"/>
                  </a:lnTo>
                  <a:lnTo>
                    <a:pt x="246" y="0"/>
                  </a:lnTo>
                  <a:lnTo>
                    <a:pt x="300" y="72"/>
                  </a:lnTo>
                  <a:close/>
                </a:path>
              </a:pathLst>
            </a:custGeom>
            <a:noFill/>
            <a:ln w="9525">
              <a:noFill/>
              <a:round/>
              <a:headEnd/>
              <a:tailEnd/>
            </a:ln>
          </p:spPr>
          <p:txBody>
            <a:bodyPr/>
            <a:lstStyle/>
            <a:p>
              <a:endParaRPr lang="en-US">
                <a:latin typeface="Times New Roman" pitchFamily="18" charset="0"/>
                <a:ea typeface="+mn-ea"/>
                <a:cs typeface="+mn-cs"/>
              </a:endParaRPr>
            </a:p>
          </p:txBody>
        </p:sp>
        <p:sp>
          <p:nvSpPr>
            <p:cNvPr id="7" name="Freeform 7">
              <a:hlinkClick r:id="rId6" tooltip="CALIPSO"/>
              <a:hlinkHover r:id="rId7"/>
              <a:extLst>
                <a:ext uri="{FF2B5EF4-FFF2-40B4-BE49-F238E27FC236}">
                  <a16:creationId xmlns:a16="http://schemas.microsoft.com/office/drawing/2014/main" id="{DEC9A253-2C11-0E80-DA18-DE1A22356DF9}"/>
                </a:ext>
              </a:extLst>
            </p:cNvPr>
            <p:cNvSpPr>
              <a:spLocks/>
            </p:cNvSpPr>
            <p:nvPr/>
          </p:nvSpPr>
          <p:spPr bwMode="auto">
            <a:xfrm>
              <a:off x="810" y="102"/>
              <a:ext cx="1140" cy="840"/>
            </a:xfrm>
            <a:custGeom>
              <a:avLst/>
              <a:gdLst>
                <a:gd name="T0" fmla="*/ 1056 w 1140"/>
                <a:gd name="T1" fmla="*/ 0 h 840"/>
                <a:gd name="T2" fmla="*/ 1140 w 1140"/>
                <a:gd name="T3" fmla="*/ 120 h 840"/>
                <a:gd name="T4" fmla="*/ 972 w 1140"/>
                <a:gd name="T5" fmla="*/ 252 h 840"/>
                <a:gd name="T6" fmla="*/ 924 w 1140"/>
                <a:gd name="T7" fmla="*/ 204 h 840"/>
                <a:gd name="T8" fmla="*/ 942 w 1140"/>
                <a:gd name="T9" fmla="*/ 354 h 840"/>
                <a:gd name="T10" fmla="*/ 930 w 1140"/>
                <a:gd name="T11" fmla="*/ 372 h 840"/>
                <a:gd name="T12" fmla="*/ 900 w 1140"/>
                <a:gd name="T13" fmla="*/ 372 h 840"/>
                <a:gd name="T14" fmla="*/ 882 w 1140"/>
                <a:gd name="T15" fmla="*/ 462 h 840"/>
                <a:gd name="T16" fmla="*/ 798 w 1140"/>
                <a:gd name="T17" fmla="*/ 474 h 840"/>
                <a:gd name="T18" fmla="*/ 726 w 1140"/>
                <a:gd name="T19" fmla="*/ 462 h 840"/>
                <a:gd name="T20" fmla="*/ 690 w 1140"/>
                <a:gd name="T21" fmla="*/ 480 h 840"/>
                <a:gd name="T22" fmla="*/ 606 w 1140"/>
                <a:gd name="T23" fmla="*/ 390 h 840"/>
                <a:gd name="T24" fmla="*/ 678 w 1140"/>
                <a:gd name="T25" fmla="*/ 492 h 840"/>
                <a:gd name="T26" fmla="*/ 576 w 1140"/>
                <a:gd name="T27" fmla="*/ 576 h 840"/>
                <a:gd name="T28" fmla="*/ 486 w 1140"/>
                <a:gd name="T29" fmla="*/ 468 h 840"/>
                <a:gd name="T30" fmla="*/ 510 w 1140"/>
                <a:gd name="T31" fmla="*/ 522 h 840"/>
                <a:gd name="T32" fmla="*/ 558 w 1140"/>
                <a:gd name="T33" fmla="*/ 594 h 840"/>
                <a:gd name="T34" fmla="*/ 420 w 1140"/>
                <a:gd name="T35" fmla="*/ 684 h 840"/>
                <a:gd name="T36" fmla="*/ 324 w 1140"/>
                <a:gd name="T37" fmla="*/ 576 h 840"/>
                <a:gd name="T38" fmla="*/ 342 w 1140"/>
                <a:gd name="T39" fmla="*/ 624 h 840"/>
                <a:gd name="T40" fmla="*/ 402 w 1140"/>
                <a:gd name="T41" fmla="*/ 720 h 840"/>
                <a:gd name="T42" fmla="*/ 234 w 1140"/>
                <a:gd name="T43" fmla="*/ 840 h 840"/>
                <a:gd name="T44" fmla="*/ 108 w 1140"/>
                <a:gd name="T45" fmla="*/ 690 h 840"/>
                <a:gd name="T46" fmla="*/ 96 w 1140"/>
                <a:gd name="T47" fmla="*/ 678 h 840"/>
                <a:gd name="T48" fmla="*/ 60 w 1140"/>
                <a:gd name="T49" fmla="*/ 612 h 840"/>
                <a:gd name="T50" fmla="*/ 0 w 1140"/>
                <a:gd name="T51" fmla="*/ 522 h 840"/>
                <a:gd name="T52" fmla="*/ 192 w 1140"/>
                <a:gd name="T53" fmla="*/ 426 h 840"/>
                <a:gd name="T54" fmla="*/ 294 w 1140"/>
                <a:gd name="T55" fmla="*/ 546 h 840"/>
                <a:gd name="T56" fmla="*/ 288 w 1140"/>
                <a:gd name="T57" fmla="*/ 516 h 840"/>
                <a:gd name="T58" fmla="*/ 216 w 1140"/>
                <a:gd name="T59" fmla="*/ 408 h 840"/>
                <a:gd name="T60" fmla="*/ 366 w 1140"/>
                <a:gd name="T61" fmla="*/ 336 h 840"/>
                <a:gd name="T62" fmla="*/ 450 w 1140"/>
                <a:gd name="T63" fmla="*/ 438 h 840"/>
                <a:gd name="T64" fmla="*/ 432 w 1140"/>
                <a:gd name="T65" fmla="*/ 396 h 840"/>
                <a:gd name="T66" fmla="*/ 384 w 1140"/>
                <a:gd name="T67" fmla="*/ 324 h 840"/>
                <a:gd name="T68" fmla="*/ 1056 w 1140"/>
                <a:gd name="T69" fmla="*/ 0 h 8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0"/>
                <a:gd name="T106" fmla="*/ 0 h 840"/>
                <a:gd name="T107" fmla="*/ 1140 w 1140"/>
                <a:gd name="T108" fmla="*/ 840 h 8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0" h="840">
                  <a:moveTo>
                    <a:pt x="1056" y="0"/>
                  </a:moveTo>
                  <a:lnTo>
                    <a:pt x="1140" y="120"/>
                  </a:lnTo>
                  <a:lnTo>
                    <a:pt x="972" y="252"/>
                  </a:lnTo>
                  <a:lnTo>
                    <a:pt x="924" y="204"/>
                  </a:lnTo>
                  <a:lnTo>
                    <a:pt x="942" y="354"/>
                  </a:lnTo>
                  <a:lnTo>
                    <a:pt x="930" y="372"/>
                  </a:lnTo>
                  <a:lnTo>
                    <a:pt x="900" y="372"/>
                  </a:lnTo>
                  <a:lnTo>
                    <a:pt x="882" y="462"/>
                  </a:lnTo>
                  <a:lnTo>
                    <a:pt x="798" y="474"/>
                  </a:lnTo>
                  <a:lnTo>
                    <a:pt x="726" y="462"/>
                  </a:lnTo>
                  <a:lnTo>
                    <a:pt x="690" y="480"/>
                  </a:lnTo>
                  <a:lnTo>
                    <a:pt x="606" y="390"/>
                  </a:lnTo>
                  <a:lnTo>
                    <a:pt x="678" y="492"/>
                  </a:lnTo>
                  <a:lnTo>
                    <a:pt x="576" y="576"/>
                  </a:lnTo>
                  <a:lnTo>
                    <a:pt x="486" y="468"/>
                  </a:lnTo>
                  <a:lnTo>
                    <a:pt x="510" y="522"/>
                  </a:lnTo>
                  <a:lnTo>
                    <a:pt x="558" y="594"/>
                  </a:lnTo>
                  <a:lnTo>
                    <a:pt x="420" y="684"/>
                  </a:lnTo>
                  <a:lnTo>
                    <a:pt x="324" y="576"/>
                  </a:lnTo>
                  <a:lnTo>
                    <a:pt x="342" y="624"/>
                  </a:lnTo>
                  <a:lnTo>
                    <a:pt x="402" y="720"/>
                  </a:lnTo>
                  <a:lnTo>
                    <a:pt x="234" y="840"/>
                  </a:lnTo>
                  <a:lnTo>
                    <a:pt x="108" y="690"/>
                  </a:lnTo>
                  <a:lnTo>
                    <a:pt x="96" y="678"/>
                  </a:lnTo>
                  <a:lnTo>
                    <a:pt x="60" y="612"/>
                  </a:lnTo>
                  <a:lnTo>
                    <a:pt x="0" y="522"/>
                  </a:lnTo>
                  <a:lnTo>
                    <a:pt x="192" y="426"/>
                  </a:lnTo>
                  <a:lnTo>
                    <a:pt x="294" y="546"/>
                  </a:lnTo>
                  <a:lnTo>
                    <a:pt x="288" y="516"/>
                  </a:lnTo>
                  <a:lnTo>
                    <a:pt x="216" y="408"/>
                  </a:lnTo>
                  <a:lnTo>
                    <a:pt x="366" y="336"/>
                  </a:lnTo>
                  <a:lnTo>
                    <a:pt x="450" y="438"/>
                  </a:lnTo>
                  <a:lnTo>
                    <a:pt x="432" y="396"/>
                  </a:lnTo>
                  <a:lnTo>
                    <a:pt x="384" y="324"/>
                  </a:lnTo>
                  <a:lnTo>
                    <a:pt x="1056" y="0"/>
                  </a:lnTo>
                  <a:close/>
                </a:path>
              </a:pathLst>
            </a:custGeom>
            <a:noFill/>
            <a:ln w="9525">
              <a:noFill/>
              <a:round/>
              <a:headEnd/>
              <a:tailEnd/>
            </a:ln>
          </p:spPr>
          <p:txBody>
            <a:bodyPr/>
            <a:lstStyle/>
            <a:p>
              <a:endParaRPr lang="en-US">
                <a:latin typeface="Times New Roman" pitchFamily="18" charset="0"/>
                <a:ea typeface="+mn-ea"/>
                <a:cs typeface="+mn-cs"/>
              </a:endParaRPr>
            </a:p>
          </p:txBody>
        </p:sp>
        <p:sp>
          <p:nvSpPr>
            <p:cNvPr id="8" name="Freeform 6">
              <a:hlinkClick r:id="rId6" tooltip="CloudSat"/>
              <a:hlinkHover r:id="rId8"/>
              <a:extLst>
                <a:ext uri="{FF2B5EF4-FFF2-40B4-BE49-F238E27FC236}">
                  <a16:creationId xmlns:a16="http://schemas.microsoft.com/office/drawing/2014/main" id="{B27743D2-A3B7-4846-2153-0E3102E67CB0}"/>
                </a:ext>
              </a:extLst>
            </p:cNvPr>
            <p:cNvSpPr>
              <a:spLocks/>
            </p:cNvSpPr>
            <p:nvPr/>
          </p:nvSpPr>
          <p:spPr bwMode="auto">
            <a:xfrm>
              <a:off x="420" y="168"/>
              <a:ext cx="318" cy="234"/>
            </a:xfrm>
            <a:custGeom>
              <a:avLst/>
              <a:gdLst>
                <a:gd name="T0" fmla="*/ 264 w 318"/>
                <a:gd name="T1" fmla="*/ 0 h 234"/>
                <a:gd name="T2" fmla="*/ 300 w 318"/>
                <a:gd name="T3" fmla="*/ 30 h 234"/>
                <a:gd name="T4" fmla="*/ 318 w 318"/>
                <a:gd name="T5" fmla="*/ 102 h 234"/>
                <a:gd name="T6" fmla="*/ 240 w 318"/>
                <a:gd name="T7" fmla="*/ 144 h 234"/>
                <a:gd name="T8" fmla="*/ 246 w 318"/>
                <a:gd name="T9" fmla="*/ 192 h 234"/>
                <a:gd name="T10" fmla="*/ 228 w 318"/>
                <a:gd name="T11" fmla="*/ 234 h 234"/>
                <a:gd name="T12" fmla="*/ 198 w 318"/>
                <a:gd name="T13" fmla="*/ 222 h 234"/>
                <a:gd name="T14" fmla="*/ 120 w 318"/>
                <a:gd name="T15" fmla="*/ 186 h 234"/>
                <a:gd name="T16" fmla="*/ 48 w 318"/>
                <a:gd name="T17" fmla="*/ 186 h 234"/>
                <a:gd name="T18" fmla="*/ 30 w 318"/>
                <a:gd name="T19" fmla="*/ 168 h 234"/>
                <a:gd name="T20" fmla="*/ 12 w 318"/>
                <a:gd name="T21" fmla="*/ 162 h 234"/>
                <a:gd name="T22" fmla="*/ 6 w 318"/>
                <a:gd name="T23" fmla="*/ 102 h 234"/>
                <a:gd name="T24" fmla="*/ 0 w 318"/>
                <a:gd name="T25" fmla="*/ 60 h 234"/>
                <a:gd name="T26" fmla="*/ 90 w 318"/>
                <a:gd name="T27" fmla="*/ 54 h 234"/>
                <a:gd name="T28" fmla="*/ 126 w 318"/>
                <a:gd name="T29" fmla="*/ 90 h 234"/>
                <a:gd name="T30" fmla="*/ 144 w 318"/>
                <a:gd name="T31" fmla="*/ 54 h 234"/>
                <a:gd name="T32" fmla="*/ 192 w 318"/>
                <a:gd name="T33" fmla="*/ 30 h 234"/>
                <a:gd name="T34" fmla="*/ 192 w 318"/>
                <a:gd name="T35" fmla="*/ 0 h 234"/>
                <a:gd name="T36" fmla="*/ 264 w 318"/>
                <a:gd name="T37" fmla="*/ 0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8"/>
                <a:gd name="T58" fmla="*/ 0 h 234"/>
                <a:gd name="T59" fmla="*/ 318 w 318"/>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8" h="234">
                  <a:moveTo>
                    <a:pt x="264" y="0"/>
                  </a:moveTo>
                  <a:lnTo>
                    <a:pt x="300" y="30"/>
                  </a:lnTo>
                  <a:lnTo>
                    <a:pt x="318" y="102"/>
                  </a:lnTo>
                  <a:lnTo>
                    <a:pt x="240" y="144"/>
                  </a:lnTo>
                  <a:lnTo>
                    <a:pt x="246" y="192"/>
                  </a:lnTo>
                  <a:lnTo>
                    <a:pt x="228" y="234"/>
                  </a:lnTo>
                  <a:lnTo>
                    <a:pt x="198" y="222"/>
                  </a:lnTo>
                  <a:lnTo>
                    <a:pt x="120" y="186"/>
                  </a:lnTo>
                  <a:lnTo>
                    <a:pt x="48" y="186"/>
                  </a:lnTo>
                  <a:lnTo>
                    <a:pt x="30" y="168"/>
                  </a:lnTo>
                  <a:lnTo>
                    <a:pt x="12" y="162"/>
                  </a:lnTo>
                  <a:lnTo>
                    <a:pt x="6" y="102"/>
                  </a:lnTo>
                  <a:lnTo>
                    <a:pt x="0" y="60"/>
                  </a:lnTo>
                  <a:lnTo>
                    <a:pt x="90" y="54"/>
                  </a:lnTo>
                  <a:lnTo>
                    <a:pt x="126" y="90"/>
                  </a:lnTo>
                  <a:lnTo>
                    <a:pt x="144" y="54"/>
                  </a:lnTo>
                  <a:lnTo>
                    <a:pt x="192" y="30"/>
                  </a:lnTo>
                  <a:lnTo>
                    <a:pt x="192" y="0"/>
                  </a:lnTo>
                  <a:lnTo>
                    <a:pt x="264" y="0"/>
                  </a:lnTo>
                  <a:close/>
                </a:path>
              </a:pathLst>
            </a:custGeom>
            <a:noFill/>
            <a:ln w="9525">
              <a:noFill/>
              <a:round/>
              <a:headEnd/>
              <a:tailEnd/>
            </a:ln>
          </p:spPr>
          <p:txBody>
            <a:bodyPr/>
            <a:lstStyle/>
            <a:p>
              <a:endParaRPr lang="en-US">
                <a:latin typeface="Times New Roman" pitchFamily="18" charset="0"/>
                <a:ea typeface="+mn-ea"/>
                <a:cs typeface="+mn-cs"/>
              </a:endParaRPr>
            </a:p>
          </p:txBody>
        </p:sp>
        <p:sp>
          <p:nvSpPr>
            <p:cNvPr id="9" name="Freeform 5">
              <a:hlinkClick r:id="rId9" tooltip="Parasol"/>
              <a:hlinkHover r:id="rId10"/>
              <a:extLst>
                <a:ext uri="{FF2B5EF4-FFF2-40B4-BE49-F238E27FC236}">
                  <a16:creationId xmlns:a16="http://schemas.microsoft.com/office/drawing/2014/main" id="{AB7C9607-27FC-A26D-EAF4-8AD1FDACA674}"/>
                </a:ext>
              </a:extLst>
            </p:cNvPr>
            <p:cNvSpPr>
              <a:spLocks/>
            </p:cNvSpPr>
            <p:nvPr/>
          </p:nvSpPr>
          <p:spPr bwMode="auto">
            <a:xfrm>
              <a:off x="234" y="402"/>
              <a:ext cx="228" cy="192"/>
            </a:xfrm>
            <a:custGeom>
              <a:avLst/>
              <a:gdLst>
                <a:gd name="T0" fmla="*/ 186 w 228"/>
                <a:gd name="T1" fmla="*/ 0 h 192"/>
                <a:gd name="T2" fmla="*/ 228 w 228"/>
                <a:gd name="T3" fmla="*/ 54 h 192"/>
                <a:gd name="T4" fmla="*/ 96 w 228"/>
                <a:gd name="T5" fmla="*/ 120 h 192"/>
                <a:gd name="T6" fmla="*/ 96 w 228"/>
                <a:gd name="T7" fmla="*/ 168 h 192"/>
                <a:gd name="T8" fmla="*/ 30 w 228"/>
                <a:gd name="T9" fmla="*/ 192 h 192"/>
                <a:gd name="T10" fmla="*/ 6 w 228"/>
                <a:gd name="T11" fmla="*/ 174 h 192"/>
                <a:gd name="T12" fmla="*/ 0 w 228"/>
                <a:gd name="T13" fmla="*/ 78 h 192"/>
                <a:gd name="T14" fmla="*/ 48 w 228"/>
                <a:gd name="T15" fmla="*/ 48 h 192"/>
                <a:gd name="T16" fmla="*/ 42 w 228"/>
                <a:gd name="T17" fmla="*/ 36 h 192"/>
                <a:gd name="T18" fmla="*/ 186 w 228"/>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192"/>
                <a:gd name="T32" fmla="*/ 228 w 228"/>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192">
                  <a:moveTo>
                    <a:pt x="186" y="0"/>
                  </a:moveTo>
                  <a:lnTo>
                    <a:pt x="228" y="54"/>
                  </a:lnTo>
                  <a:lnTo>
                    <a:pt x="96" y="120"/>
                  </a:lnTo>
                  <a:lnTo>
                    <a:pt x="96" y="168"/>
                  </a:lnTo>
                  <a:lnTo>
                    <a:pt x="30" y="192"/>
                  </a:lnTo>
                  <a:lnTo>
                    <a:pt x="6" y="174"/>
                  </a:lnTo>
                  <a:lnTo>
                    <a:pt x="0" y="78"/>
                  </a:lnTo>
                  <a:lnTo>
                    <a:pt x="48" y="48"/>
                  </a:lnTo>
                  <a:lnTo>
                    <a:pt x="42" y="36"/>
                  </a:lnTo>
                  <a:lnTo>
                    <a:pt x="186" y="0"/>
                  </a:lnTo>
                  <a:close/>
                </a:path>
              </a:pathLst>
            </a:custGeom>
            <a:noFill/>
            <a:ln w="9525">
              <a:noFill/>
              <a:round/>
              <a:headEnd/>
              <a:tailEnd/>
            </a:ln>
          </p:spPr>
          <p:txBody>
            <a:bodyPr/>
            <a:lstStyle/>
            <a:p>
              <a:endParaRPr lang="en-US">
                <a:latin typeface="Times New Roman" pitchFamily="18" charset="0"/>
                <a:ea typeface="+mn-ea"/>
                <a:cs typeface="+mn-cs"/>
              </a:endParaRPr>
            </a:p>
          </p:txBody>
        </p:sp>
        <p:sp>
          <p:nvSpPr>
            <p:cNvPr id="10" name="Freeform 4">
              <a:hlinkClick r:id="rId11" tooltip="Aura"/>
              <a:hlinkHover r:id="rId12"/>
              <a:extLst>
                <a:ext uri="{FF2B5EF4-FFF2-40B4-BE49-F238E27FC236}">
                  <a16:creationId xmlns:a16="http://schemas.microsoft.com/office/drawing/2014/main" id="{CEBE59A7-3D76-E704-520D-874CAB6A2D16}"/>
                </a:ext>
              </a:extLst>
            </p:cNvPr>
            <p:cNvSpPr>
              <a:spLocks/>
            </p:cNvSpPr>
            <p:nvPr/>
          </p:nvSpPr>
          <p:spPr bwMode="auto">
            <a:xfrm>
              <a:off x="114" y="690"/>
              <a:ext cx="156" cy="66"/>
            </a:xfrm>
            <a:custGeom>
              <a:avLst/>
              <a:gdLst>
                <a:gd name="T0" fmla="*/ 156 w 156"/>
                <a:gd name="T1" fmla="*/ 0 h 66"/>
                <a:gd name="T2" fmla="*/ 156 w 156"/>
                <a:gd name="T3" fmla="*/ 24 h 66"/>
                <a:gd name="T4" fmla="*/ 12 w 156"/>
                <a:gd name="T5" fmla="*/ 66 h 66"/>
                <a:gd name="T6" fmla="*/ 0 w 156"/>
                <a:gd name="T7" fmla="*/ 54 h 66"/>
                <a:gd name="T8" fmla="*/ 24 w 156"/>
                <a:gd name="T9" fmla="*/ 24 h 66"/>
                <a:gd name="T10" fmla="*/ 156 w 156"/>
                <a:gd name="T11" fmla="*/ 0 h 66"/>
                <a:gd name="T12" fmla="*/ 0 60000 65536"/>
                <a:gd name="T13" fmla="*/ 0 60000 65536"/>
                <a:gd name="T14" fmla="*/ 0 60000 65536"/>
                <a:gd name="T15" fmla="*/ 0 60000 65536"/>
                <a:gd name="T16" fmla="*/ 0 60000 65536"/>
                <a:gd name="T17" fmla="*/ 0 60000 65536"/>
                <a:gd name="T18" fmla="*/ 0 w 156"/>
                <a:gd name="T19" fmla="*/ 0 h 66"/>
                <a:gd name="T20" fmla="*/ 156 w 156"/>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56" h="66">
                  <a:moveTo>
                    <a:pt x="156" y="0"/>
                  </a:moveTo>
                  <a:lnTo>
                    <a:pt x="156" y="24"/>
                  </a:lnTo>
                  <a:lnTo>
                    <a:pt x="12" y="66"/>
                  </a:lnTo>
                  <a:lnTo>
                    <a:pt x="0" y="54"/>
                  </a:lnTo>
                  <a:lnTo>
                    <a:pt x="24" y="24"/>
                  </a:lnTo>
                  <a:lnTo>
                    <a:pt x="156" y="0"/>
                  </a:lnTo>
                  <a:close/>
                </a:path>
              </a:pathLst>
            </a:custGeom>
            <a:noFill/>
            <a:ln w="9525">
              <a:noFill/>
              <a:round/>
              <a:headEnd/>
              <a:tailEnd/>
            </a:ln>
          </p:spPr>
          <p:txBody>
            <a:bodyPr/>
            <a:lstStyle/>
            <a:p>
              <a:endParaRPr lang="en-US">
                <a:latin typeface="Times New Roman" pitchFamily="18" charset="0"/>
                <a:ea typeface="+mn-ea"/>
                <a:cs typeface="+mn-cs"/>
              </a:endParaRPr>
            </a:p>
          </p:txBody>
        </p:sp>
      </p:grpSp>
      <p:pic>
        <p:nvPicPr>
          <p:cNvPr id="11" name="Picture 10">
            <a:extLst>
              <a:ext uri="{FF2B5EF4-FFF2-40B4-BE49-F238E27FC236}">
                <a16:creationId xmlns:a16="http://schemas.microsoft.com/office/drawing/2014/main" id="{5EBF08E5-73D0-A408-E9CF-D2CDD5625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6780" y="741776"/>
            <a:ext cx="2312969" cy="2312969"/>
          </a:xfrm>
          <a:prstGeom prst="rect">
            <a:avLst/>
          </a:prstGeom>
        </p:spPr>
      </p:pic>
      <p:pic>
        <p:nvPicPr>
          <p:cNvPr id="12" name="Picture 11">
            <a:extLst>
              <a:ext uri="{FF2B5EF4-FFF2-40B4-BE49-F238E27FC236}">
                <a16:creationId xmlns:a16="http://schemas.microsoft.com/office/drawing/2014/main" id="{3F4726BB-A828-DB44-01A7-12669E3A6820}"/>
              </a:ext>
            </a:extLst>
          </p:cNvPr>
          <p:cNvPicPr>
            <a:picLocks noChangeAspect="1"/>
          </p:cNvPicPr>
          <p:nvPr/>
        </p:nvPicPr>
        <p:blipFill rotWithShape="1">
          <a:blip r:embed="rId14"/>
          <a:srcRect t="11288" r="10094"/>
          <a:stretch/>
        </p:blipFill>
        <p:spPr>
          <a:xfrm>
            <a:off x="5257801" y="814725"/>
            <a:ext cx="3429000" cy="2343115"/>
          </a:xfrm>
          <a:prstGeom prst="rect">
            <a:avLst/>
          </a:prstGeom>
        </p:spPr>
      </p:pic>
      <p:pic>
        <p:nvPicPr>
          <p:cNvPr id="13" name="Picture 12">
            <a:extLst>
              <a:ext uri="{FF2B5EF4-FFF2-40B4-BE49-F238E27FC236}">
                <a16:creationId xmlns:a16="http://schemas.microsoft.com/office/drawing/2014/main" id="{6A70D7FF-98AF-FFD4-AD77-BE468BD3D4E6}"/>
              </a:ext>
            </a:extLst>
          </p:cNvPr>
          <p:cNvPicPr>
            <a:picLocks noChangeAspect="1"/>
          </p:cNvPicPr>
          <p:nvPr/>
        </p:nvPicPr>
        <p:blipFill>
          <a:blip r:embed="rId15"/>
          <a:stretch>
            <a:fillRect/>
          </a:stretch>
        </p:blipFill>
        <p:spPr>
          <a:xfrm>
            <a:off x="2438400" y="1805325"/>
            <a:ext cx="3149600" cy="2362200"/>
          </a:xfrm>
          <a:prstGeom prst="rect">
            <a:avLst/>
          </a:prstGeom>
        </p:spPr>
      </p:pic>
      <p:pic>
        <p:nvPicPr>
          <p:cNvPr id="14" name="Picture 13" descr="640px-Yellowscan_LIDAR_on_OnyxStar_FOX-C8_HD.jpg">
            <a:extLst>
              <a:ext uri="{FF2B5EF4-FFF2-40B4-BE49-F238E27FC236}">
                <a16:creationId xmlns:a16="http://schemas.microsoft.com/office/drawing/2014/main" id="{623F0BBD-D177-4977-3B2C-FC47EEAEEED6}"/>
              </a:ext>
            </a:extLst>
          </p:cNvPr>
          <p:cNvPicPr>
            <a:picLocks noChangeAspect="1"/>
          </p:cNvPicPr>
          <p:nvPr/>
        </p:nvPicPr>
        <p:blipFill rotWithShape="1">
          <a:blip r:embed="rId16">
            <a:extLst>
              <a:ext uri="{28A0092B-C50C-407E-A947-70E740481C1C}">
                <a14:useLocalDpi xmlns:a14="http://schemas.microsoft.com/office/drawing/2010/main" val="0"/>
              </a:ext>
            </a:extLst>
          </a:blip>
          <a:srcRect l="14165" t="12275" r="15160" b="29451"/>
          <a:stretch/>
        </p:blipFill>
        <p:spPr>
          <a:xfrm>
            <a:off x="152400" y="4091325"/>
            <a:ext cx="3656172" cy="2006615"/>
          </a:xfrm>
          <a:prstGeom prst="rect">
            <a:avLst/>
          </a:prstGeom>
        </p:spPr>
      </p:pic>
    </p:spTree>
    <p:extLst>
      <p:ext uri="{BB962C8B-B14F-4D97-AF65-F5344CB8AC3E}">
        <p14:creationId xmlns:p14="http://schemas.microsoft.com/office/powerpoint/2010/main" val="3060142"/>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tsi_powerpoint_template_v1_1401390575.v8 (1)" id="{43E2BF44-CC69-4F36-A668-F4870AB99FAD}" vid="{54C80445-4CC6-47DB-B7F3-338A2AA45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getsi_powerpoint_template_v1_1401390575.v8 (1)</Template>
  <TotalTime>86</TotalTime>
  <Words>2552</Words>
  <Application>Microsoft Office PowerPoint</Application>
  <PresentationFormat>On-screen Show (4:3)</PresentationFormat>
  <Paragraphs>380</Paragraphs>
  <Slides>38</Slides>
  <Notes>37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Gill Sans</vt:lpstr>
      <vt:lpstr>Helvetica Neue Light</vt:lpstr>
      <vt:lpstr>Times New Roman</vt:lpstr>
      <vt:lpstr>GETSI pptx template</vt:lpstr>
      <vt:lpstr>Introduction to Terrestrial Laser Scanning: Mechanisms and Research Applications</vt:lpstr>
      <vt:lpstr>Video..</vt:lpstr>
      <vt:lpstr>TLS Community Support</vt:lpstr>
      <vt:lpstr>EarthScope TLS Instrument Pool</vt:lpstr>
      <vt:lpstr>Related Resources</vt:lpstr>
      <vt:lpstr>Light Detection and Ranging (LiDAR)</vt:lpstr>
      <vt:lpstr>How is Range Measured?</vt:lpstr>
      <vt:lpstr>Advantages and Disadvantages</vt:lpstr>
      <vt:lpstr>A Suite of LiDAR Platforms</vt:lpstr>
      <vt:lpstr>Light Detection and Ranging (LiDAR)</vt:lpstr>
      <vt:lpstr>Light Detection and Ranging (LiDAR)</vt:lpstr>
      <vt:lpstr>Discrete Pulse and Full Waveform</vt:lpstr>
      <vt:lpstr>PowerPoint Presentation</vt:lpstr>
      <vt:lpstr>Using Terrestrial and Airborne Lidar</vt:lpstr>
      <vt:lpstr>Using Terrestrial and Airborne Lidar</vt:lpstr>
      <vt:lpstr>Using Terrestrial and Airborne LiDAR</vt:lpstr>
      <vt:lpstr>Using Terrestrial and Airborne LiDAR</vt:lpstr>
      <vt:lpstr>Using Terrestrial and Airborne LiDAR</vt:lpstr>
      <vt:lpstr>Using Terrestrial and Airborne LiDAR</vt:lpstr>
      <vt:lpstr>Using Terrestrial and Airborne LiDAR</vt:lpstr>
      <vt:lpstr>Using Terrestrial and Airborne LiDAR </vt:lpstr>
      <vt:lpstr>Using Terrestrial and Airborne LiDAR</vt:lpstr>
      <vt:lpstr>Showcase Video for TLS</vt:lpstr>
      <vt:lpstr>TLS Research Application</vt:lpstr>
      <vt:lpstr>2011 Japan Tsunami </vt:lpstr>
      <vt:lpstr>2011 Japan Tsunami</vt:lpstr>
      <vt:lpstr>Scarp Erosion, 2010</vt:lpstr>
      <vt:lpstr>Paleoseismology</vt:lpstr>
      <vt:lpstr>Precariously Balanced Rocks, PBRs</vt:lpstr>
      <vt:lpstr>Four Mile Fire Erosion (Moody, Tucker)</vt:lpstr>
      <vt:lpstr>Scanning in Polar Environments</vt:lpstr>
      <vt:lpstr>Scanning in Polar Environments</vt:lpstr>
      <vt:lpstr>Scanning in Polar Environments</vt:lpstr>
      <vt:lpstr>Dinosaur Trackway, Fiorello</vt:lpstr>
      <vt:lpstr>Everglades Biomass, Wdowinski</vt:lpstr>
      <vt:lpstr>Everglades Biomass, Wdowinski</vt:lpstr>
      <vt:lpstr>TLS in Field Education</vt:lpstr>
      <vt:lpstr>Thanks! chris.crosby@earthscope.org     https://tls.unavco.org/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Terrestrial Laser Scanning: Mechanisms and Research Applications</dc:title>
  <dc:creator>Isabella Metts</dc:creator>
  <cp:lastModifiedBy>Isabella Metts</cp:lastModifiedBy>
  <cp:revision>9</cp:revision>
  <dcterms:created xsi:type="dcterms:W3CDTF">2023-10-03T19:27:15Z</dcterms:created>
  <dcterms:modified xsi:type="dcterms:W3CDTF">2023-10-06T11:02:26Z</dcterms:modified>
</cp:coreProperties>
</file>