
<file path=[Content_Types].xml><?xml version="1.0" encoding="utf-8"?>
<Types xmlns="http://schemas.openxmlformats.org/package/2006/content-types">
  <Default Extension="xml" ContentType="application/xml"/>
  <Default Extension="jpg" ContentType="image/jpeg"/>
  <Default Extension="jpeg" ContentType="image/jpeg"/>
  <Default Extension="rels" ContentType="application/vnd.openxmlformats-package.relationships+xml"/>
  <Default Extension="mov" ContentType="video/unknown"/>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9.jpg" ContentType="image/jpg"/>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66" r:id="rId3"/>
  </p:sldMasterIdLst>
  <p:notesMasterIdLst>
    <p:notesMasterId r:id="rId19"/>
  </p:notesMasterIdLst>
  <p:sldIdLst>
    <p:sldId id="261" r:id="rId4"/>
    <p:sldId id="279" r:id="rId5"/>
    <p:sldId id="263" r:id="rId6"/>
    <p:sldId id="264" r:id="rId7"/>
    <p:sldId id="278" r:id="rId8"/>
    <p:sldId id="266" r:id="rId9"/>
    <p:sldId id="267" r:id="rId10"/>
    <p:sldId id="268" r:id="rId11"/>
    <p:sldId id="269" r:id="rId12"/>
    <p:sldId id="270" r:id="rId13"/>
    <p:sldId id="271" r:id="rId14"/>
    <p:sldId id="272" r:id="rId15"/>
    <p:sldId id="273" r:id="rId16"/>
    <p:sldId id="274" r:id="rId17"/>
    <p:sldId id="275"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B6B6B"/>
    <a:srgbClr val="C2D8F0"/>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89" autoAdjust="0"/>
    <p:restoredTop sz="89988" autoAdjust="0"/>
  </p:normalViewPr>
  <p:slideViewPr>
    <p:cSldViewPr snapToGrid="0" snapToObjects="1">
      <p:cViewPr>
        <p:scale>
          <a:sx n="99" d="100"/>
          <a:sy n="99" d="100"/>
        </p:scale>
        <p:origin x="-88" y="-8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BA7697-537A-1241-A984-A39520910382}" type="datetimeFigureOut">
              <a:rPr lang="en-US" smtClean="0"/>
              <a:t>11/12/19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73B411-E165-BF48-ABA2-70D378AC59C2}" type="slidenum">
              <a:rPr lang="en-US" smtClean="0"/>
              <a:t>‹#›</a:t>
            </a:fld>
            <a:endParaRPr lang="en-US"/>
          </a:p>
        </p:txBody>
      </p:sp>
    </p:spTree>
    <p:extLst>
      <p:ext uri="{BB962C8B-B14F-4D97-AF65-F5344CB8AC3E}">
        <p14:creationId xmlns:p14="http://schemas.microsoft.com/office/powerpoint/2010/main" val="23417149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 Id="rId3" Type="http://schemas.openxmlformats.org/officeDocument/2006/relationships/hyperlink" Target="https://www.noc.ac.uk/disclaimer"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 Id="rId3" Type="http://schemas.openxmlformats.org/officeDocument/2006/relationships/hyperlink" Target="https://www.noc.ac.uk/disclaimer"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 Id="rId3" Type="http://schemas.openxmlformats.org/officeDocument/2006/relationships/hyperlink" Target="https://www.noc.ac.uk/disclaimer" TargetMode="Externa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a:t>
            </a:fld>
            <a:endParaRPr lang="en-US"/>
          </a:p>
        </p:txBody>
      </p:sp>
    </p:spTree>
    <p:extLst>
      <p:ext uri="{BB962C8B-B14F-4D97-AF65-F5344CB8AC3E}">
        <p14:creationId xmlns:p14="http://schemas.microsoft.com/office/powerpoint/2010/main" val="2706688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smtClean="0"/>
              <a:t>Reference ellipsoid </a:t>
            </a:r>
            <a:r>
              <a:rPr lang="en-US" dirty="0" smtClean="0"/>
              <a:t>is our</a:t>
            </a:r>
            <a:r>
              <a:rPr lang="en-US" baseline="0" dirty="0" smtClean="0"/>
              <a:t> best approximation of the </a:t>
            </a:r>
            <a:r>
              <a:rPr lang="en-US" dirty="0" smtClean="0"/>
              <a:t>squished</a:t>
            </a:r>
            <a:r>
              <a:rPr lang="en-US" baseline="0" dirty="0" smtClean="0"/>
              <a:t> not-quite-a-sphere shape of the Earth.</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The </a:t>
            </a:r>
            <a:r>
              <a:rPr lang="en-US" b="1" dirty="0" smtClean="0"/>
              <a:t>g</a:t>
            </a:r>
            <a:r>
              <a:rPr lang="en-US" b="1" baseline="0" dirty="0" smtClean="0"/>
              <a:t>eoid</a:t>
            </a:r>
            <a:r>
              <a:rPr lang="en-US" baseline="0" dirty="0" smtClean="0"/>
              <a:t> is the bumpy ocean surface that is free of time-varying effects like tides and currents.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In continental areas, the </a:t>
            </a:r>
            <a:r>
              <a:rPr lang="en-US" dirty="0" err="1" smtClean="0"/>
              <a:t>undulatory</a:t>
            </a:r>
            <a:r>
              <a:rPr lang="en-US" dirty="0" smtClean="0"/>
              <a:t> surface of the reference geoid can be estimated as the level that would be taken by the surface of the sea in a set of </a:t>
            </a:r>
            <a:r>
              <a:rPr lang="en-US" dirty="0" err="1" smtClean="0"/>
              <a:t>criss-crossing</a:t>
            </a:r>
            <a:r>
              <a:rPr lang="en-US" dirty="0" smtClean="0"/>
              <a:t> canals stretching across the land from coast to coast. Just like the ocean floor, land surfaces have mountains, valleys, and other topographic features that affect the local gravity field and thus, the reference geoid. The complicated nature of the reference geoid explains why a simplified smooth reference ellipsoid is instead used in GPS receivers!</a:t>
            </a:r>
          </a:p>
          <a:p>
            <a:endParaRPr lang="en-US" dirty="0" smtClean="0"/>
          </a:p>
          <a:p>
            <a:r>
              <a:rPr lang="en-US" dirty="0" smtClean="0"/>
              <a:t>To find the surface caused by ocean circulation, scientists</a:t>
            </a:r>
            <a:r>
              <a:rPr lang="en-US" baseline="0" dirty="0" smtClean="0"/>
              <a:t> mathematically remove the sea height caused by gravity (the geoid) and create maps of ocean topography.  They then calculate the speed and direction of ocean currents similar to how meteorologists use atmospheric pressure maps to calculate winds.</a:t>
            </a: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https://</a:t>
            </a:r>
            <a:r>
              <a:rPr lang="en-US" dirty="0" err="1" smtClean="0"/>
              <a:t>sealevel.jpl.nasa.gov</a:t>
            </a:r>
            <a:r>
              <a:rPr lang="en-US" dirty="0" smtClean="0"/>
              <a:t>/overview/</a:t>
            </a:r>
            <a:r>
              <a:rPr lang="en-US" dirty="0" err="1" smtClean="0"/>
              <a:t>oceansurfacetopo</a:t>
            </a:r>
            <a:r>
              <a:rPr lang="en-US" dirty="0" smtClean="0"/>
              <a:t>/</a:t>
            </a:r>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solidFill>
                  <a:prstClr val="black"/>
                </a:solidFill>
                <a:latin typeface="Calibri"/>
              </a:rPr>
              <a:pPr/>
              <a:t>2</a:t>
            </a:fld>
            <a:endParaRPr lang="en-US">
              <a:solidFill>
                <a:prstClr val="black"/>
              </a:solidFill>
              <a:latin typeface="Calibri"/>
            </a:endParaRPr>
          </a:p>
        </p:txBody>
      </p:sp>
    </p:spTree>
    <p:extLst>
      <p:ext uri="{BB962C8B-B14F-4D97-AF65-F5344CB8AC3E}">
        <p14:creationId xmlns:p14="http://schemas.microsoft.com/office/powerpoint/2010/main" val="1105981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measure sea surface height scientists must know the satellite’s position in its orbit and the height between the satellite</a:t>
            </a:r>
            <a:r>
              <a:rPr lang="en-US" baseline="0" dirty="0" smtClean="0"/>
              <a:t> and the ocean’s surface.  Other factors that may need to be corrected for include variable amounts of water vapor in the lower atmosphere, and free electrons in the upper atmosphere, both of which can delay microwave pulses.</a:t>
            </a:r>
          </a:p>
          <a:p>
            <a:r>
              <a:rPr lang="en-US" dirty="0" smtClean="0"/>
              <a:t>Text from: https://</a:t>
            </a:r>
            <a:r>
              <a:rPr lang="en-US" dirty="0" err="1" smtClean="0"/>
              <a:t>sealevel.jpl.nasa.gov</a:t>
            </a:r>
            <a:r>
              <a:rPr lang="en-US" dirty="0" smtClean="0"/>
              <a:t>/overview/</a:t>
            </a:r>
            <a:r>
              <a:rPr lang="en-US" dirty="0" err="1" smtClean="0"/>
              <a:t>oceansurfacetopo</a:t>
            </a:r>
            <a:r>
              <a:rPr lang="en-US" dirty="0" smtClean="0"/>
              <a:t>/</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Image: http://</a:t>
            </a:r>
            <a:r>
              <a:rPr lang="en-US" dirty="0" err="1" smtClean="0"/>
              <a:t>www.altimetry.info</a:t>
            </a:r>
            <a:r>
              <a:rPr lang="en-US" dirty="0" smtClean="0"/>
              <a:t>/radar-altimetry-tutorial/how-altimetry-works/basic-principle/</a:t>
            </a:r>
          </a:p>
          <a:p>
            <a:r>
              <a:rPr lang="en-US" dirty="0" smtClean="0"/>
              <a:t>--this is an ESA (European Space Agency) website</a:t>
            </a:r>
            <a:r>
              <a:rPr lang="en-US" baseline="0" dirty="0" smtClean="0"/>
              <a:t> and materials are available </a:t>
            </a:r>
            <a:r>
              <a:rPr lang="en-US" baseline="0" smtClean="0"/>
              <a:t>for educational use</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3</a:t>
            </a:fld>
            <a:endParaRPr lang="en-US"/>
          </a:p>
        </p:txBody>
      </p:sp>
    </p:spTree>
    <p:extLst>
      <p:ext uri="{BB962C8B-B14F-4D97-AF65-F5344CB8AC3E}">
        <p14:creationId xmlns:p14="http://schemas.microsoft.com/office/powerpoint/2010/main" val="665875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measure sea surface height scientists must know the satellite’s position in its orbit and the height between the satellite</a:t>
            </a:r>
            <a:r>
              <a:rPr lang="en-US" baseline="0" dirty="0" smtClean="0"/>
              <a:t> and the ocean’s surface.  Other factors that may need to be corrected for include variable amounts of water vapor in the lower atmosphere, and free electrons in the upper atmosphere, both of which can delay microwave pulses.</a:t>
            </a:r>
          </a:p>
          <a:p>
            <a:r>
              <a:rPr lang="en-US" dirty="0" smtClean="0"/>
              <a:t>Text</a:t>
            </a:r>
            <a:r>
              <a:rPr lang="en-US" baseline="0" dirty="0" smtClean="0"/>
              <a:t> from: </a:t>
            </a:r>
            <a:r>
              <a:rPr lang="en-US" dirty="0" smtClean="0"/>
              <a:t>https://</a:t>
            </a:r>
            <a:r>
              <a:rPr lang="en-US" dirty="0" err="1" smtClean="0"/>
              <a:t>sealevel.jpl.nasa.gov</a:t>
            </a:r>
            <a:r>
              <a:rPr lang="en-US" dirty="0" smtClean="0"/>
              <a:t>/overview/</a:t>
            </a:r>
            <a:r>
              <a:rPr lang="en-US" dirty="0" err="1" smtClean="0"/>
              <a:t>oceansurfacetopo</a:t>
            </a:r>
            <a:r>
              <a:rPr lang="en-US" dirty="0" smtClean="0"/>
              <a:t>/</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Image: https://</a:t>
            </a:r>
            <a:r>
              <a:rPr lang="en-US" dirty="0" err="1" smtClean="0"/>
              <a:t>www.star.nesdis.noaa.gov</a:t>
            </a:r>
            <a:r>
              <a:rPr lang="en-US" dirty="0" smtClean="0"/>
              <a:t>/sod/</a:t>
            </a:r>
            <a:r>
              <a:rPr lang="en-US" dirty="0" err="1" smtClean="0"/>
              <a:t>lsa</a:t>
            </a:r>
            <a:r>
              <a:rPr lang="en-US" dirty="0" smtClean="0"/>
              <a:t>/</a:t>
            </a:r>
            <a:r>
              <a:rPr lang="en-US" dirty="0" err="1" smtClean="0"/>
              <a:t>SeaLevelRise</a:t>
            </a:r>
            <a:r>
              <a:rPr lang="en-US" dirty="0" smtClean="0"/>
              <a:t>/</a:t>
            </a:r>
            <a:r>
              <a:rPr lang="en-US" dirty="0" err="1" smtClean="0"/>
              <a:t>LSA_SLR_background.php</a:t>
            </a:r>
            <a:endParaRPr lang="en-US" dirty="0" smtClean="0"/>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4</a:t>
            </a:fld>
            <a:endParaRPr lang="en-US"/>
          </a:p>
        </p:txBody>
      </p:sp>
    </p:spTree>
    <p:extLst>
      <p:ext uri="{BB962C8B-B14F-4D97-AF65-F5344CB8AC3E}">
        <p14:creationId xmlns:p14="http://schemas.microsoft.com/office/powerpoint/2010/main" val="665875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smtClean="0"/>
              <a:t>Reference ellipsoid </a:t>
            </a:r>
            <a:r>
              <a:rPr lang="en-US" dirty="0" smtClean="0"/>
              <a:t>is our</a:t>
            </a:r>
            <a:r>
              <a:rPr lang="en-US" baseline="0" dirty="0" smtClean="0"/>
              <a:t> best approximation of the </a:t>
            </a:r>
            <a:r>
              <a:rPr lang="en-US" dirty="0" smtClean="0"/>
              <a:t>squished</a:t>
            </a:r>
            <a:r>
              <a:rPr lang="en-US" baseline="0" dirty="0" smtClean="0"/>
              <a:t> not-quite-a-sphere shape of the Earth.</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The </a:t>
            </a:r>
            <a:r>
              <a:rPr lang="en-US" b="1" dirty="0" smtClean="0"/>
              <a:t>g</a:t>
            </a:r>
            <a:r>
              <a:rPr lang="en-US" b="1" baseline="0" dirty="0" smtClean="0"/>
              <a:t>eoid</a:t>
            </a:r>
            <a:r>
              <a:rPr lang="en-US" baseline="0" dirty="0" smtClean="0"/>
              <a:t> is the bumpy ocean surface that is free of time-varying effects like tides and currents.</a:t>
            </a: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This is slides from an European</a:t>
            </a:r>
            <a:r>
              <a:rPr lang="en-US" baseline="0" dirty="0" smtClean="0"/>
              <a:t> </a:t>
            </a:r>
            <a:r>
              <a:rPr lang="en-US" dirty="0" smtClean="0"/>
              <a:t>Space Agency tutorial presentation that covers many of the technical details of how satellite altimetry is measured.  The conference where this was presented is noted on the bottom of the slide.  This is one of the introductory slides from that presentation.  The full presentation can be found at:</a:t>
            </a:r>
          </a:p>
          <a:p>
            <a:r>
              <a:rPr lang="en-US" dirty="0" smtClean="0"/>
              <a:t>https://</a:t>
            </a:r>
            <a:r>
              <a:rPr lang="en-US" dirty="0" err="1" smtClean="0"/>
              <a:t>earth.esa.int</a:t>
            </a:r>
            <a:r>
              <a:rPr lang="en-US" dirty="0" smtClean="0"/>
              <a:t>/documents/10174/950521/01_Tuesday_OCT2013_Cipollini_Altimetry_1.pdf - Paolo </a:t>
            </a:r>
            <a:r>
              <a:rPr lang="en-US" dirty="0" err="1" smtClean="0"/>
              <a:t>Cipollini</a:t>
            </a:r>
            <a:r>
              <a:rPr lang="en-US" baseline="0" dirty="0" smtClean="0"/>
              <a:t>, </a:t>
            </a:r>
            <a:r>
              <a:rPr lang="en-US" dirty="0" smtClean="0"/>
              <a:t>Helen </a:t>
            </a:r>
            <a:r>
              <a:rPr lang="en-US" dirty="0" err="1" smtClean="0"/>
              <a:t>Snaith</a:t>
            </a: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ESA images are allowed to be used for educational purposes. </a:t>
            </a:r>
            <a:r>
              <a:rPr lang="en-US" sz="1200" u="sng" kern="1200" dirty="0" smtClean="0">
                <a:solidFill>
                  <a:schemeClr val="tx1"/>
                </a:solidFill>
                <a:effectLst/>
                <a:latin typeface="+mn-lt"/>
                <a:ea typeface="+mn-ea"/>
                <a:cs typeface="+mn-cs"/>
                <a:hlinkClick r:id="rId3"/>
              </a:rPr>
              <a:t>https://www.noc.ac.uk/disclaimer</a:t>
            </a:r>
            <a:r>
              <a:rPr lang="en-US" dirty="0" smtClean="0">
                <a:effectLst/>
              </a:rPr>
              <a:t> </a:t>
            </a:r>
            <a:endParaRPr lang="en-US" dirty="0" smtClean="0"/>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solidFill>
                  <a:prstClr val="black"/>
                </a:solidFill>
                <a:latin typeface="Calibri"/>
              </a:rPr>
              <a:pPr/>
              <a:t>5</a:t>
            </a:fld>
            <a:endParaRPr lang="en-US">
              <a:solidFill>
                <a:prstClr val="black"/>
              </a:solidFill>
              <a:latin typeface="Calibri"/>
            </a:endParaRPr>
          </a:p>
        </p:txBody>
      </p:sp>
    </p:spTree>
    <p:extLst>
      <p:ext uri="{BB962C8B-B14F-4D97-AF65-F5344CB8AC3E}">
        <p14:creationId xmlns:p14="http://schemas.microsoft.com/office/powerpoint/2010/main" val="555146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www.star.nesdis.noaa.gov</a:t>
            </a:r>
            <a:r>
              <a:rPr lang="en-US" dirty="0"/>
              <a:t>/sod/</a:t>
            </a:r>
            <a:r>
              <a:rPr lang="en-US" dirty="0" err="1"/>
              <a:t>lsa</a:t>
            </a:r>
            <a:r>
              <a:rPr lang="en-US" dirty="0"/>
              <a:t>/</a:t>
            </a:r>
            <a:r>
              <a:rPr lang="en-US" dirty="0" err="1"/>
              <a:t>SeaLevelRise</a:t>
            </a:r>
            <a:r>
              <a:rPr lang="en-US" dirty="0"/>
              <a:t>/</a:t>
            </a:r>
          </a:p>
        </p:txBody>
      </p:sp>
      <p:sp>
        <p:nvSpPr>
          <p:cNvPr id="4" name="Slide Number Placeholder 3"/>
          <p:cNvSpPr>
            <a:spLocks noGrp="1"/>
          </p:cNvSpPr>
          <p:nvPr>
            <p:ph type="sldNum" sz="quarter" idx="10"/>
          </p:nvPr>
        </p:nvSpPr>
        <p:spPr/>
        <p:txBody>
          <a:bodyPr/>
          <a:lstStyle/>
          <a:p>
            <a:fld id="{6273B411-E165-BF48-ABA2-70D378AC59C2}" type="slidenum">
              <a:rPr lang="en-US" smtClean="0"/>
              <a:t>6</a:t>
            </a:fld>
            <a:endParaRPr lang="en-US"/>
          </a:p>
        </p:txBody>
      </p:sp>
    </p:spTree>
    <p:extLst>
      <p:ext uri="{BB962C8B-B14F-4D97-AF65-F5344CB8AC3E}">
        <p14:creationId xmlns:p14="http://schemas.microsoft.com/office/powerpoint/2010/main" val="1126658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animation shows the tracks of the TOPEX/Poseidon satellite,</a:t>
            </a:r>
            <a:r>
              <a:rPr lang="en-US" baseline="0" dirty="0" smtClean="0"/>
              <a:t> which measured sea level height from 1992-2005.</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If you mouse over the middle of the image you should activate a play bar below the image.  </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Every 10 days the Jason series of satellites (2002-present)</a:t>
            </a:r>
            <a:r>
              <a:rPr lang="en-US" baseline="0" dirty="0" smtClean="0"/>
              <a:t> measure the sea level height of more than 90% of the world’s ice free oceans with radar altimetry.  </a:t>
            </a:r>
            <a:endParaRPr lang="en-US" dirty="0" smtClean="0"/>
          </a:p>
          <a:p>
            <a:endParaRPr lang="en-US" dirty="0" smtClean="0"/>
          </a:p>
          <a:p>
            <a:r>
              <a:rPr lang="en-US" dirty="0" smtClean="0"/>
              <a:t>https://</a:t>
            </a:r>
            <a:r>
              <a:rPr lang="en-US" dirty="0" err="1" smtClean="0"/>
              <a:t>sealevel.jpl.nasa.gov</a:t>
            </a:r>
            <a:r>
              <a:rPr lang="en-US" dirty="0" smtClean="0"/>
              <a:t>/overview/</a:t>
            </a:r>
            <a:r>
              <a:rPr lang="en-US" dirty="0" err="1" smtClean="0"/>
              <a:t>oceansurfacetopo</a:t>
            </a:r>
            <a:r>
              <a:rPr lang="en-US" dirty="0" smtClean="0"/>
              <a:t>/ (public</a:t>
            </a:r>
            <a:r>
              <a:rPr lang="en-US" baseline="0" dirty="0" smtClean="0"/>
              <a:t> domain)</a:t>
            </a:r>
            <a:endParaRPr lang="en-US" dirty="0" smtClean="0"/>
          </a:p>
          <a:p>
            <a:endParaRPr lang="en-US" dirty="0" smtClean="0"/>
          </a:p>
        </p:txBody>
      </p:sp>
      <p:sp>
        <p:nvSpPr>
          <p:cNvPr id="4" name="Slide Number Placeholder 3"/>
          <p:cNvSpPr>
            <a:spLocks noGrp="1"/>
          </p:cNvSpPr>
          <p:nvPr>
            <p:ph type="sldNum" sz="quarter" idx="10"/>
          </p:nvPr>
        </p:nvSpPr>
        <p:spPr/>
        <p:txBody>
          <a:bodyPr/>
          <a:lstStyle/>
          <a:p>
            <a:fld id="{6273B411-E165-BF48-ABA2-70D378AC59C2}" type="slidenum">
              <a:rPr lang="en-US" smtClean="0"/>
              <a:t>7</a:t>
            </a:fld>
            <a:endParaRPr lang="en-US"/>
          </a:p>
        </p:txBody>
      </p:sp>
    </p:spTree>
    <p:extLst>
      <p:ext uri="{BB962C8B-B14F-4D97-AF65-F5344CB8AC3E}">
        <p14:creationId xmlns:p14="http://schemas.microsoft.com/office/powerpoint/2010/main" val="4001822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of a portion of a single track from the TOPEX/Poseidon satellite altimeter showing the sea surface height anomaly in meters</a:t>
            </a:r>
            <a:r>
              <a:rPr lang="en-US" dirty="0" smtClean="0"/>
              <a:t>.</a:t>
            </a:r>
          </a:p>
          <a:p>
            <a:endParaRPr lang="en-US" dirty="0"/>
          </a:p>
          <a:p>
            <a:r>
              <a:rPr lang="en-US" dirty="0" smtClean="0"/>
              <a:t>https://</a:t>
            </a:r>
            <a:r>
              <a:rPr lang="en-US" dirty="0" err="1" smtClean="0"/>
              <a:t>earth.esa.int</a:t>
            </a:r>
            <a:r>
              <a:rPr lang="en-US" dirty="0" smtClean="0"/>
              <a:t>/documents/10174/950521/01_Tuesday_OCT2013_Cipollini_Altimetry_1.pdf - Paolo </a:t>
            </a:r>
            <a:r>
              <a:rPr lang="en-US" dirty="0" err="1" smtClean="0"/>
              <a:t>Cipollini</a:t>
            </a:r>
            <a:r>
              <a:rPr lang="en-US" baseline="0" dirty="0" smtClean="0"/>
              <a:t>, </a:t>
            </a:r>
            <a:r>
              <a:rPr lang="en-US" dirty="0" smtClean="0"/>
              <a:t>Helen </a:t>
            </a:r>
            <a:r>
              <a:rPr lang="en-US" dirty="0" err="1" smtClean="0"/>
              <a:t>Snaith</a:t>
            </a: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ESA images are allowed to be used for educational purposes. </a:t>
            </a:r>
            <a:r>
              <a:rPr lang="en-US" sz="1200" u="sng" kern="1200" dirty="0" smtClean="0">
                <a:solidFill>
                  <a:schemeClr val="tx1"/>
                </a:solidFill>
                <a:effectLst/>
                <a:latin typeface="+mn-lt"/>
                <a:ea typeface="+mn-ea"/>
                <a:cs typeface="+mn-cs"/>
                <a:hlinkClick r:id="rId3"/>
              </a:rPr>
              <a:t>https://www.noc.ac.uk/disclaimer</a:t>
            </a:r>
            <a:r>
              <a:rPr lang="en-US" dirty="0" smtClean="0">
                <a:effectLst/>
              </a:rPr>
              <a:t> </a:t>
            </a:r>
            <a:endParaRPr lang="en-US" dirty="0" smtClean="0"/>
          </a:p>
        </p:txBody>
      </p:sp>
      <p:sp>
        <p:nvSpPr>
          <p:cNvPr id="4" name="Slide Number Placeholder 3"/>
          <p:cNvSpPr>
            <a:spLocks noGrp="1"/>
          </p:cNvSpPr>
          <p:nvPr>
            <p:ph type="sldNum" sz="quarter" idx="10"/>
          </p:nvPr>
        </p:nvSpPr>
        <p:spPr/>
        <p:txBody>
          <a:bodyPr/>
          <a:lstStyle/>
          <a:p>
            <a:fld id="{6273B411-E165-BF48-ABA2-70D378AC59C2}" type="slidenum">
              <a:rPr lang="en-US" smtClean="0"/>
              <a:t>8</a:t>
            </a:fld>
            <a:endParaRPr lang="en-US"/>
          </a:p>
        </p:txBody>
      </p:sp>
    </p:spTree>
    <p:extLst>
      <p:ext uri="{BB962C8B-B14F-4D97-AF65-F5344CB8AC3E}">
        <p14:creationId xmlns:p14="http://schemas.microsoft.com/office/powerpoint/2010/main" val="1249366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Scale bar given in </a:t>
            </a:r>
            <a:r>
              <a:rPr lang="en-US" dirty="0" smtClean="0"/>
              <a:t>meters</a:t>
            </a:r>
          </a:p>
          <a:p>
            <a:endParaRPr lang="en-US" dirty="0"/>
          </a:p>
          <a:p>
            <a:r>
              <a:rPr lang="en-US" dirty="0" smtClean="0"/>
              <a:t>https://</a:t>
            </a:r>
            <a:r>
              <a:rPr lang="en-US" dirty="0" err="1" smtClean="0"/>
              <a:t>earth.esa.int</a:t>
            </a:r>
            <a:r>
              <a:rPr lang="en-US" dirty="0" smtClean="0"/>
              <a:t>/documents/10174/950521/01_Tuesday_OCT2013_Cipollini_Altimetry_1.pdf - Paolo </a:t>
            </a:r>
            <a:r>
              <a:rPr lang="en-US" dirty="0" err="1" smtClean="0"/>
              <a:t>Cipollini</a:t>
            </a:r>
            <a:r>
              <a:rPr lang="en-US" baseline="0" dirty="0" smtClean="0"/>
              <a:t>, </a:t>
            </a:r>
            <a:r>
              <a:rPr lang="en-US" dirty="0" smtClean="0"/>
              <a:t>Helen </a:t>
            </a:r>
            <a:r>
              <a:rPr lang="en-US" dirty="0" err="1" smtClean="0"/>
              <a:t>Snaith</a:t>
            </a: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t>ESA images are allowed to be used for educational purposes. </a:t>
            </a:r>
            <a:r>
              <a:rPr lang="en-US" sz="1200" u="sng" kern="1200" dirty="0" smtClean="0">
                <a:solidFill>
                  <a:schemeClr val="tx1"/>
                </a:solidFill>
                <a:effectLst/>
                <a:latin typeface="+mn-lt"/>
                <a:ea typeface="+mn-ea"/>
                <a:cs typeface="+mn-cs"/>
                <a:hlinkClick r:id="rId3"/>
              </a:rPr>
              <a:t>https://www.noc.ac.uk/disclaimer</a:t>
            </a:r>
            <a:r>
              <a:rPr lang="en-US" dirty="0" smtClean="0">
                <a:effectLst/>
              </a:rPr>
              <a:t> </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9</a:t>
            </a:fld>
            <a:endParaRPr lang="en-US"/>
          </a:p>
        </p:txBody>
      </p:sp>
    </p:spTree>
    <p:extLst>
      <p:ext uri="{BB962C8B-B14F-4D97-AF65-F5344CB8AC3E}">
        <p14:creationId xmlns:p14="http://schemas.microsoft.com/office/powerpoint/2010/main" val="4287430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Global </a:t>
            </a:r>
            <a:r>
              <a:rPr lang="en-US" dirty="0"/>
              <a:t>mean sea level with seasonal signals removed.  The colors show data collected</a:t>
            </a:r>
            <a:r>
              <a:rPr lang="en-US" baseline="0" dirty="0"/>
              <a:t> during the different satellite missions.  A image capture of the site where this image can be found is in the resources section at end of this </a:t>
            </a:r>
            <a:r>
              <a:rPr lang="en-US" baseline="0" dirty="0" smtClean="0"/>
              <a:t>PowerPoint.</a:t>
            </a:r>
          </a:p>
          <a:p>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a:t>
            </a:r>
            <a:r>
              <a:rPr lang="en-US" dirty="0" err="1" smtClean="0"/>
              <a:t>sealevel.colorado.edu</a:t>
            </a:r>
            <a:r>
              <a:rPr lang="en-US" dirty="0" smtClean="0"/>
              <a:t>/</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10</a:t>
            </a:fld>
            <a:endParaRPr lang="en-US"/>
          </a:p>
        </p:txBody>
      </p:sp>
    </p:spTree>
    <p:extLst>
      <p:ext uri="{BB962C8B-B14F-4D97-AF65-F5344CB8AC3E}">
        <p14:creationId xmlns:p14="http://schemas.microsoft.com/office/powerpoint/2010/main" val="2286054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Sea level rise is spatially heterogeneous.  </a:t>
            </a:r>
          </a:p>
          <a:p>
            <a:r>
              <a:rPr lang="en-US" dirty="0" smtClean="0"/>
              <a:t>Note-</a:t>
            </a:r>
            <a:r>
              <a:rPr lang="en-US" baseline="0" dirty="0" smtClean="0"/>
              <a:t> this data set doesn’t indicate which year this graph was made.</a:t>
            </a:r>
            <a:endParaRPr lang="en-US" dirty="0" smtClean="0"/>
          </a:p>
          <a:p>
            <a:endParaRPr lang="en-US" dirty="0" smtClean="0"/>
          </a:p>
          <a:p>
            <a:endParaRPr lang="en-US" dirty="0" smtClean="0"/>
          </a:p>
          <a:p>
            <a:r>
              <a:rPr lang="en-US" dirty="0" smtClean="0"/>
              <a:t>https</a:t>
            </a:r>
            <a:r>
              <a:rPr lang="en-US" dirty="0"/>
              <a:t>://</a:t>
            </a:r>
            <a:r>
              <a:rPr lang="en-US" dirty="0" err="1"/>
              <a:t>www.star.nesdis.noaa.gov</a:t>
            </a:r>
            <a:r>
              <a:rPr lang="en-US" dirty="0"/>
              <a:t>/sod/</a:t>
            </a:r>
            <a:r>
              <a:rPr lang="en-US" dirty="0" err="1"/>
              <a:t>lsa</a:t>
            </a:r>
            <a:r>
              <a:rPr lang="en-US" dirty="0"/>
              <a:t>/</a:t>
            </a:r>
            <a:r>
              <a:rPr lang="en-US" dirty="0" err="1"/>
              <a:t>SeaLevelRise</a:t>
            </a:r>
            <a:r>
              <a:rPr lang="en-US" dirty="0" smtClean="0"/>
              <a:t>/</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11</a:t>
            </a:fld>
            <a:endParaRPr lang="en-US"/>
          </a:p>
        </p:txBody>
      </p:sp>
    </p:spTree>
    <p:extLst>
      <p:ext uri="{BB962C8B-B14F-4D97-AF65-F5344CB8AC3E}">
        <p14:creationId xmlns:p14="http://schemas.microsoft.com/office/powerpoint/2010/main" val="218575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sealevel.jpl.nasa.gov</a:t>
            </a:r>
            <a:r>
              <a:rPr lang="en-US" dirty="0"/>
              <a:t>/</a:t>
            </a:r>
          </a:p>
        </p:txBody>
      </p:sp>
      <p:sp>
        <p:nvSpPr>
          <p:cNvPr id="4" name="Slide Number Placeholder 3"/>
          <p:cNvSpPr>
            <a:spLocks noGrp="1"/>
          </p:cNvSpPr>
          <p:nvPr>
            <p:ph type="sldNum" sz="quarter" idx="10"/>
          </p:nvPr>
        </p:nvSpPr>
        <p:spPr/>
        <p:txBody>
          <a:bodyPr/>
          <a:lstStyle/>
          <a:p>
            <a:fld id="{6273B411-E165-BF48-ABA2-70D378AC59C2}" type="slidenum">
              <a:rPr lang="en-US" smtClean="0"/>
              <a:t>13</a:t>
            </a:fld>
            <a:endParaRPr lang="en-US"/>
          </a:p>
        </p:txBody>
      </p:sp>
    </p:spTree>
    <p:extLst>
      <p:ext uri="{BB962C8B-B14F-4D97-AF65-F5344CB8AC3E}">
        <p14:creationId xmlns:p14="http://schemas.microsoft.com/office/powerpoint/2010/main" val="3856270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www.star.nesdis.noaa.gov</a:t>
            </a:r>
            <a:r>
              <a:rPr lang="en-US" dirty="0"/>
              <a:t>/sod/</a:t>
            </a:r>
            <a:r>
              <a:rPr lang="en-US" dirty="0" err="1"/>
              <a:t>lsa</a:t>
            </a:r>
            <a:r>
              <a:rPr lang="en-US" dirty="0"/>
              <a:t>/</a:t>
            </a:r>
          </a:p>
        </p:txBody>
      </p:sp>
      <p:sp>
        <p:nvSpPr>
          <p:cNvPr id="4" name="Slide Number Placeholder 3"/>
          <p:cNvSpPr>
            <a:spLocks noGrp="1"/>
          </p:cNvSpPr>
          <p:nvPr>
            <p:ph type="sldNum" sz="quarter" idx="10"/>
          </p:nvPr>
        </p:nvSpPr>
        <p:spPr/>
        <p:txBody>
          <a:bodyPr/>
          <a:lstStyle/>
          <a:p>
            <a:fld id="{6273B411-E165-BF48-ABA2-70D378AC59C2}" type="slidenum">
              <a:rPr lang="en-US" smtClean="0"/>
              <a:t>14</a:t>
            </a:fld>
            <a:endParaRPr lang="en-US"/>
          </a:p>
        </p:txBody>
      </p:sp>
    </p:spTree>
    <p:extLst>
      <p:ext uri="{BB962C8B-B14F-4D97-AF65-F5344CB8AC3E}">
        <p14:creationId xmlns:p14="http://schemas.microsoft.com/office/powerpoint/2010/main" val="1529222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sealevel.colorado.edu</a:t>
            </a:r>
            <a:r>
              <a:rPr lang="en-US" dirty="0" smtClean="0"/>
              <a:t>/</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15</a:t>
            </a:fld>
            <a:endParaRPr lang="en-US"/>
          </a:p>
        </p:txBody>
      </p:sp>
    </p:spTree>
    <p:extLst>
      <p:ext uri="{BB962C8B-B14F-4D97-AF65-F5344CB8AC3E}">
        <p14:creationId xmlns:p14="http://schemas.microsoft.com/office/powerpoint/2010/main" val="1529222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 Id="rId3" Type="http://schemas.openxmlformats.org/officeDocument/2006/relationships/image" Target="../media/image7.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t>11/12/19</a:t>
            </a:fld>
            <a:endParaRPr lang="en-US" dirty="0"/>
          </a:p>
        </p:txBody>
      </p:sp>
      <p:sp>
        <p:nvSpPr>
          <p:cNvPr id="5" name="Footer Placeholder 4"/>
          <p:cNvSpPr>
            <a:spLocks noGrp="1"/>
          </p:cNvSpPr>
          <p:nvPr>
            <p:ph type="ftr" sz="quarter" idx="11"/>
          </p:nvPr>
        </p:nvSpPr>
        <p:spPr>
          <a:xfrm>
            <a:off x="3124200" y="5766393"/>
            <a:ext cx="2895600" cy="365125"/>
          </a:xfrm>
        </p:spPr>
        <p:txBody>
          <a:bodyPr/>
          <a:lstStyle/>
          <a:p>
            <a:endParaRPr lang="en-US" dirty="0"/>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t>‹#›</a:t>
            </a:fld>
            <a:endParaRPr lang="en-US"/>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9" y="6112489"/>
            <a:ext cx="4615735" cy="646331"/>
          </a:xfrm>
          <a:prstGeom prst="rect">
            <a:avLst/>
          </a:prstGeom>
          <a:noFill/>
        </p:spPr>
        <p:txBody>
          <a:bodyPr wrap="square" rtlCol="0">
            <a:spAutoFit/>
          </a:bodyPr>
          <a:lstStyle/>
          <a:p>
            <a:pPr defTabSz="457200"/>
            <a:r>
              <a:rPr lang="en-US" sz="1200" dirty="0" smtClean="0">
                <a:solidFill>
                  <a:prstClr val="black"/>
                </a:solidFill>
                <a:latin typeface="+mn-lt"/>
              </a:rPr>
              <a:t>This work is supported by the National Science Foundation’s </a:t>
            </a:r>
            <a:r>
              <a:rPr lang="en-US" sz="1200" i="0" dirty="0" smtClean="0">
                <a:solidFill>
                  <a:prstClr val="black"/>
                </a:solidFill>
                <a:latin typeface="+mn-lt"/>
              </a:rPr>
              <a:t>Directorate for Education and Human Resources TUES</a:t>
            </a:r>
            <a:r>
              <a:rPr lang="en-US" sz="1200" dirty="0" smtClean="0">
                <a:solidFill>
                  <a:prstClr val="black"/>
                </a:solidFill>
                <a:latin typeface="+mn-lt"/>
              </a:rPr>
              <a:t>-1245025, IUSE-</a:t>
            </a:r>
            <a:r>
              <a:rPr lang="is-IS" sz="1200" dirty="0" smtClean="0">
                <a:solidFill>
                  <a:prstClr val="black"/>
                </a:solidFill>
                <a:latin typeface="+mn-lt"/>
              </a:rPr>
              <a:t>1612248</a:t>
            </a:r>
            <a:r>
              <a:rPr lang="en-US" sz="1200" dirty="0" smtClean="0">
                <a:solidFill>
                  <a:prstClr val="black"/>
                </a:solidFill>
                <a:latin typeface="+mn-lt"/>
              </a:rPr>
              <a:t>, </a:t>
            </a:r>
            <a:r>
              <a:rPr lang="is-IS" sz="1200" dirty="0" smtClean="0"/>
              <a:t>IUSE-1725347,  and </a:t>
            </a:r>
            <a:r>
              <a:rPr lang="en-US" sz="1200" dirty="0" smtClean="0">
                <a:solidFill>
                  <a:prstClr val="black"/>
                </a:solidFill>
                <a:latin typeface="+mn-lt"/>
              </a:rPr>
              <a:t>IUSE-</a:t>
            </a:r>
            <a:r>
              <a:rPr lang="cs-CZ" sz="1200" dirty="0" smtClean="0">
                <a:solidFill>
                  <a:prstClr val="black"/>
                </a:solidFill>
                <a:latin typeface="+mn-lt"/>
              </a:rPr>
              <a:t>1914915.</a:t>
            </a:r>
            <a:endParaRPr lang="en-US" sz="1200" dirty="0">
              <a:solidFill>
                <a:prstClr val="black"/>
              </a:solidFill>
              <a:latin typeface="+mn-lt"/>
            </a:endParaRPr>
          </a:p>
        </p:txBody>
      </p:sp>
      <p:sp>
        <p:nvSpPr>
          <p:cNvPr id="7" name="TextBox 6"/>
          <p:cNvSpPr txBox="1"/>
          <p:nvPr userDrawn="1"/>
        </p:nvSpPr>
        <p:spPr>
          <a:xfrm>
            <a:off x="5715840" y="6481821"/>
            <a:ext cx="2970960" cy="276999"/>
          </a:xfrm>
          <a:prstGeom prst="rect">
            <a:avLst/>
          </a:prstGeom>
          <a:noFill/>
        </p:spPr>
        <p:txBody>
          <a:bodyPr wrap="none" rtlCol="0">
            <a:spAutoFit/>
          </a:bodyPr>
          <a:lstStyle/>
          <a:p>
            <a:r>
              <a:rPr lang="en-US" sz="1200" dirty="0" smtClean="0"/>
              <a:t>Questions, contact </a:t>
            </a:r>
            <a:r>
              <a:rPr lang="en-US" sz="1200" u="sng" dirty="0" smtClean="0"/>
              <a:t>education-AT-unavco.org</a:t>
            </a:r>
            <a:endParaRPr lang="en-US" sz="1200" dirty="0"/>
          </a:p>
        </p:txBody>
      </p:sp>
      <p:pic>
        <p:nvPicPr>
          <p:cNvPr id="12" name="Picture 11"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32300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t>11/12/19</a:t>
            </a:fld>
            <a:endParaRPr lang="en-US"/>
          </a:p>
        </p:txBody>
      </p:sp>
      <p:sp>
        <p:nvSpPr>
          <p:cNvPr id="5" name="Footer Placeholder 4"/>
          <p:cNvSpPr>
            <a:spLocks noGrp="1"/>
          </p:cNvSpPr>
          <p:nvPr>
            <p:ph type="ftr" sz="quarter" idx="11"/>
          </p:nvPr>
        </p:nvSpPr>
        <p:spPr>
          <a:xfrm>
            <a:off x="3124200" y="6287745"/>
            <a:ext cx="2895600" cy="365125"/>
          </a:xfrm>
        </p:spPr>
        <p:txBody>
          <a:bodyPr/>
          <a:lstStyle/>
          <a:p>
            <a:endParaRPr lang="en-US"/>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t>‹#›</a:t>
            </a:fld>
            <a:endParaRPr lang="en-US"/>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D0E7532-6558-2949-8B64-49F3D63F0157}" type="datetimeFigureOut">
              <a:rPr lang="en-US" smtClean="0"/>
              <a:t>11/12/19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18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D0E7532-6558-2949-8B64-49F3D63F0157}" type="datetimeFigureOut">
              <a:rPr lang="en-US" smtClean="0"/>
              <a:t>11/12/19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04793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t>11/12/19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5639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t>11/12/19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36755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5128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839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522855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284629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6229" y="2125980"/>
            <a:ext cx="7777258" cy="55399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2457" y="3840480"/>
            <a:ext cx="6404801"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latin typeface="Calibri"/>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latin typeface="Calibri"/>
              </a:rPr>
              <a:pPr/>
              <a:t>11/12/19</a:t>
            </a:fld>
            <a:endParaRPr lang="en-US">
              <a:solidFill>
                <a:prstClr val="black">
                  <a:tint val="75000"/>
                </a:prstClr>
              </a:solidFill>
              <a:latin typeface="Calibri"/>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latin typeface="Calibri"/>
              </a:rPr>
              <a:pPr/>
              <a:t>‹#›</a:t>
            </a:fld>
            <a:endParaRPr>
              <a:solidFill>
                <a:prstClr val="black">
                  <a:tint val="75000"/>
                </a:prstClr>
              </a:solidFill>
              <a:latin typeface="Calibri"/>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528157" y="166877"/>
            <a:ext cx="8093399" cy="492443"/>
          </a:xfrm>
        </p:spPr>
        <p:txBody>
          <a:bodyPr lIns="0" tIns="0" rIns="0" bIns="0"/>
          <a:lstStyle>
            <a:lvl1pPr>
              <a:defRPr sz="32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latin typeface="Calibri"/>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latin typeface="Calibri"/>
              </a:rPr>
              <a:pPr/>
              <a:t>11/12/19</a:t>
            </a:fld>
            <a:endParaRPr lang="en-US">
              <a:solidFill>
                <a:prstClr val="black">
                  <a:tint val="75000"/>
                </a:prstClr>
              </a:solidFill>
              <a:latin typeface="Calibri"/>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latin typeface="Calibri"/>
              </a:rPr>
              <a:pPr/>
              <a:t>‹#›</a:t>
            </a:fld>
            <a:endParaRPr>
              <a:solidFill>
                <a:prstClr val="black">
                  <a:tint val="75000"/>
                </a:prstClr>
              </a:solidFill>
              <a:latin typeface="Calibri"/>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528157" y="166877"/>
            <a:ext cx="8093399" cy="492443"/>
          </a:xfrm>
        </p:spPr>
        <p:txBody>
          <a:bodyPr lIns="0" tIns="0" rIns="0" bIns="0"/>
          <a:lstStyle>
            <a:lvl1pPr>
              <a:defRPr sz="3200" b="0" i="0">
                <a:solidFill>
                  <a:schemeClr val="bg1"/>
                </a:solidFill>
                <a:latin typeface="Arial"/>
                <a:cs typeface="Arial"/>
              </a:defRPr>
            </a:lvl1pPr>
          </a:lstStyle>
          <a:p>
            <a:endParaRPr/>
          </a:p>
        </p:txBody>
      </p:sp>
      <p:sp>
        <p:nvSpPr>
          <p:cNvPr id="3" name="Holder 3"/>
          <p:cNvSpPr>
            <a:spLocks noGrp="1"/>
          </p:cNvSpPr>
          <p:nvPr>
            <p:ph sz="half" idx="2"/>
          </p:nvPr>
        </p:nvSpPr>
        <p:spPr>
          <a:xfrm>
            <a:off x="457485" y="1577340"/>
            <a:ext cx="3980126"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12103" y="1577340"/>
            <a:ext cx="3980126"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latin typeface="Calibri"/>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latin typeface="Calibri"/>
              </a:rPr>
              <a:pPr/>
              <a:t>11/12/19</a:t>
            </a:fld>
            <a:endParaRPr lang="en-US">
              <a:solidFill>
                <a:prstClr val="black">
                  <a:tint val="75000"/>
                </a:prstClr>
              </a:solidFill>
              <a:latin typeface="Calibri"/>
            </a:endParaRPr>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latin typeface="Calibri"/>
              </a:rPr>
              <a:pPr/>
              <a:t>‹#›</a:t>
            </a:fld>
            <a:endParaRPr>
              <a:solidFill>
                <a:prstClr val="black">
                  <a:tint val="75000"/>
                </a:prstClr>
              </a:solidFill>
              <a:latin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528157" y="166877"/>
            <a:ext cx="8093399" cy="492443"/>
          </a:xfrm>
        </p:spPr>
        <p:txBody>
          <a:bodyPr lIns="0" tIns="0" rIns="0" bIns="0"/>
          <a:lstStyle>
            <a:lvl1pPr>
              <a:defRPr sz="32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latin typeface="Calibri"/>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latin typeface="Calibri"/>
              </a:rPr>
              <a:pPr/>
              <a:t>11/12/19</a:t>
            </a:fld>
            <a:endParaRPr lang="en-US">
              <a:solidFill>
                <a:prstClr val="black">
                  <a:tint val="75000"/>
                </a:prstClr>
              </a:solidFill>
              <a:latin typeface="Calibri"/>
            </a:endParaRP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latin typeface="Calibri"/>
              </a:rPr>
              <a:pPr/>
              <a:t>‹#›</a:t>
            </a:fld>
            <a:endParaRPr>
              <a:solidFill>
                <a:prstClr val="black">
                  <a:tint val="75000"/>
                </a:prstClr>
              </a:solidFill>
              <a:latin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solidFill>
                <a:prstClr val="black">
                  <a:tint val="75000"/>
                </a:prstClr>
              </a:solidFill>
              <a:latin typeface="Calibri"/>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solidFill>
                  <a:prstClr val="black">
                    <a:tint val="75000"/>
                  </a:prstClr>
                </a:solidFill>
                <a:latin typeface="Calibri"/>
              </a:rPr>
              <a:pPr/>
              <a:t>11/12/19</a:t>
            </a:fld>
            <a:endParaRPr lang="en-US">
              <a:solidFill>
                <a:prstClr val="black">
                  <a:tint val="75000"/>
                </a:prstClr>
              </a:solidFill>
              <a:latin typeface="Calibri"/>
            </a:endParaRPr>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solidFill>
                  <a:prstClr val="black">
                    <a:tint val="75000"/>
                  </a:prstClr>
                </a:solidFill>
                <a:latin typeface="Calibri"/>
              </a:rPr>
              <a:pPr/>
              <a:t>‹#›</a:t>
            </a:fld>
            <a:endParaRPr>
              <a:solidFill>
                <a:prstClr val="black">
                  <a:tint val="75000"/>
                </a:prstClr>
              </a:solidFill>
              <a:latin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11"/>
          </p:nvPr>
        </p:nvSpPr>
        <p:spPr>
          <a:xfrm>
            <a:off x="3124200" y="5766393"/>
            <a:ext cx="2895600" cy="365125"/>
          </a:xfrm>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8" y="6232801"/>
            <a:ext cx="8131632" cy="461665"/>
          </a:xfrm>
          <a:prstGeom prst="rect">
            <a:avLst/>
          </a:prstGeom>
          <a:noFill/>
        </p:spPr>
        <p:txBody>
          <a:bodyPr wrap="square" rtlCol="0">
            <a:spAutoFit/>
          </a:bodyPr>
          <a:lstStyle/>
          <a:p>
            <a:r>
              <a:rPr lang="en-US" sz="1200" dirty="0">
                <a:solidFill>
                  <a:prstClr val="black"/>
                </a:solidFill>
                <a:latin typeface="Calibri"/>
              </a:rPr>
              <a:t>This work is supported by the National Science Foundation’s Directorate for Education and Human Resources TUES-1245025, IUSE-</a:t>
            </a:r>
            <a:r>
              <a:rPr lang="is-IS" sz="1200" dirty="0">
                <a:solidFill>
                  <a:prstClr val="black"/>
                </a:solidFill>
                <a:latin typeface="Calibri"/>
              </a:rPr>
              <a:t>1612248</a:t>
            </a:r>
            <a:r>
              <a:rPr lang="en-US" sz="1200" dirty="0">
                <a:solidFill>
                  <a:prstClr val="black"/>
                </a:solidFill>
                <a:latin typeface="Calibri"/>
              </a:rPr>
              <a:t>, </a:t>
            </a:r>
            <a:r>
              <a:rPr lang="is-IS" sz="1200" dirty="0">
                <a:solidFill>
                  <a:prstClr val="black"/>
                </a:solidFill>
                <a:latin typeface="Calibri"/>
              </a:rPr>
              <a:t>IUSE-1725347,  and </a:t>
            </a:r>
            <a:r>
              <a:rPr lang="en-US" sz="1200" dirty="0">
                <a:solidFill>
                  <a:prstClr val="black"/>
                </a:solidFill>
                <a:latin typeface="Calibri"/>
              </a:rPr>
              <a:t>IUSE-</a:t>
            </a:r>
            <a:r>
              <a:rPr lang="cs-CZ" sz="1200" dirty="0">
                <a:solidFill>
                  <a:prstClr val="black"/>
                </a:solidFill>
                <a:latin typeface="Calibri"/>
              </a:rPr>
              <a:t>1914915.</a:t>
            </a:r>
            <a:endParaRPr lang="en-US" sz="1200" dirty="0">
              <a:solidFill>
                <a:prstClr val="black"/>
              </a:solidFill>
              <a:latin typeface="Calibri"/>
            </a:endParaRPr>
          </a:p>
        </p:txBody>
      </p:sp>
      <p:pic>
        <p:nvPicPr>
          <p:cNvPr id="7" name="Picture 6"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230084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11"/>
          </p:nvPr>
        </p:nvSpPr>
        <p:spPr>
          <a:xfrm>
            <a:off x="3124200" y="6287745"/>
            <a:ext cx="2895600" cy="365125"/>
          </a:xfrm>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8474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47934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6396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675560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128263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39469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228550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84629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4"/>
          <p:cNvSpPr>
            <a:spLocks noGrp="1" noChangeArrowheads="1"/>
          </p:cNvSpPr>
          <p:nvPr>
            <p:ph type="dt" sz="half" idx="10"/>
          </p:nvPr>
        </p:nvSpPr>
        <p:spPr/>
        <p:txBody>
          <a:bodyPr/>
          <a:lstStyle>
            <a:lvl1pPr>
              <a:defRPr/>
            </a:lvl1pPr>
          </a:lstStyle>
          <a:p>
            <a:pPr>
              <a:defRPr/>
            </a:pPr>
            <a:endParaRPr lang="en-GB">
              <a:solidFill>
                <a:srgbClr val="000000"/>
              </a:solidFill>
              <a:latin typeface="Calibri"/>
            </a:endParaRPr>
          </a:p>
        </p:txBody>
      </p:sp>
      <p:sp>
        <p:nvSpPr>
          <p:cNvPr id="6" name="Rectangle 5"/>
          <p:cNvSpPr>
            <a:spLocks noGrp="1" noChangeArrowheads="1"/>
          </p:cNvSpPr>
          <p:nvPr>
            <p:ph type="ftr" sz="quarter" idx="11"/>
          </p:nvPr>
        </p:nvSpPr>
        <p:spPr/>
        <p:txBody>
          <a:bodyPr/>
          <a:lstStyle>
            <a:lvl1pPr>
              <a:defRPr/>
            </a:lvl1pPr>
          </a:lstStyle>
          <a:p>
            <a:pPr>
              <a:defRPr/>
            </a:pPr>
            <a:endParaRPr lang="en-GB">
              <a:solidFill>
                <a:srgbClr val="000000"/>
              </a:solidFill>
              <a:latin typeface="Calibri"/>
            </a:endParaRPr>
          </a:p>
        </p:txBody>
      </p:sp>
      <p:sp>
        <p:nvSpPr>
          <p:cNvPr id="7" name="Rectangle 6"/>
          <p:cNvSpPr>
            <a:spLocks noGrp="1" noChangeArrowheads="1"/>
          </p:cNvSpPr>
          <p:nvPr>
            <p:ph type="sldNum" sz="quarter" idx="12"/>
          </p:nvPr>
        </p:nvSpPr>
        <p:spPr/>
        <p:txBody>
          <a:bodyPr/>
          <a:lstStyle>
            <a:lvl1pPr>
              <a:defRPr/>
            </a:lvl1pPr>
          </a:lstStyle>
          <a:p>
            <a:pPr>
              <a:defRPr/>
            </a:pPr>
            <a:fld id="{7D973623-F19E-8B46-B520-B0031E06EAE7}" type="slidenum">
              <a:rPr lang="en-GB">
                <a:solidFill>
                  <a:srgbClr val="000000"/>
                </a:solidFill>
                <a:latin typeface="Calibri"/>
              </a:rPr>
              <a:pPr>
                <a:defRPr/>
              </a:pPr>
              <a:t>‹#›</a:t>
            </a:fld>
            <a:endParaRPr lang="en-GB">
              <a:solidFill>
                <a:srgbClr val="000000"/>
              </a:solidFill>
              <a:latin typeface="Calibri"/>
            </a:endParaRPr>
          </a:p>
        </p:txBody>
      </p:sp>
    </p:spTree>
    <p:extLst>
      <p:ext uri="{BB962C8B-B14F-4D97-AF65-F5344CB8AC3E}">
        <p14:creationId xmlns:p14="http://schemas.microsoft.com/office/powerpoint/2010/main" val="2798258962"/>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4" Type="http://schemas.openxmlformats.org/officeDocument/2006/relationships/image" Target="../media/image2.jpg"/><Relationship Id="rId15" Type="http://schemas.openxmlformats.org/officeDocument/2006/relationships/image" Target="../media/image3.png"/><Relationship Id="rId16" Type="http://schemas.openxmlformats.org/officeDocument/2006/relationships/image" Target="../media/image4.png"/><Relationship Id="rId17" Type="http://schemas.openxmlformats.org/officeDocument/2006/relationships/image" Target="../media/image5.png"/><Relationship Id="rId18" Type="http://schemas.openxmlformats.org/officeDocument/2006/relationships/image" Target="../media/image6.png"/><Relationship Id="rId19"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theme" Target="../theme/theme2.xml"/><Relationship Id="rId7" Type="http://schemas.openxmlformats.org/officeDocument/2006/relationships/image" Target="../media/image9.jpg"/><Relationship Id="rId1" Type="http://schemas.openxmlformats.org/officeDocument/2006/relationships/slideLayout" Target="../slideLayouts/slideLayout12.xml"/><Relationship Id="rId2"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27.xml"/><Relationship Id="rId12" Type="http://schemas.openxmlformats.org/officeDocument/2006/relationships/slideLayout" Target="../slideLayouts/slideLayout28.xml"/><Relationship Id="rId13" Type="http://schemas.openxmlformats.org/officeDocument/2006/relationships/theme" Target="../theme/theme3.xml"/><Relationship Id="rId14" Type="http://schemas.openxmlformats.org/officeDocument/2006/relationships/image" Target="../media/image1.png"/><Relationship Id="rId15" Type="http://schemas.openxmlformats.org/officeDocument/2006/relationships/image" Target="../media/image2.jpg"/><Relationship Id="rId16" Type="http://schemas.openxmlformats.org/officeDocument/2006/relationships/image" Target="../media/image3.png"/><Relationship Id="rId17" Type="http://schemas.openxmlformats.org/officeDocument/2006/relationships/image" Target="../media/image4.png"/><Relationship Id="rId18" Type="http://schemas.openxmlformats.org/officeDocument/2006/relationships/image" Target="../media/image5.png"/><Relationship Id="rId19" Type="http://schemas.openxmlformats.org/officeDocument/2006/relationships/image" Target="../media/image7.png"/><Relationship Id="rId1" Type="http://schemas.openxmlformats.org/officeDocument/2006/relationships/slideLayout" Target="../slideLayouts/slideLayout17.xml"/><Relationship Id="rId2" Type="http://schemas.openxmlformats.org/officeDocument/2006/relationships/slideLayout" Target="../slideLayouts/slideLayout18.xml"/><Relationship Id="rId3" Type="http://schemas.openxmlformats.org/officeDocument/2006/relationships/slideLayout" Target="../slideLayouts/slideLayout19.xml"/><Relationship Id="rId4" Type="http://schemas.openxmlformats.org/officeDocument/2006/relationships/slideLayout" Target="../slideLayouts/slideLayout20.xml"/><Relationship Id="rId5" Type="http://schemas.openxmlformats.org/officeDocument/2006/relationships/slideLayout" Target="../slideLayouts/slideLayout21.xml"/><Relationship Id="rId6" Type="http://schemas.openxmlformats.org/officeDocument/2006/relationships/slideLayout" Target="../slideLayouts/slideLayout22.xml"/><Relationship Id="rId7" Type="http://schemas.openxmlformats.org/officeDocument/2006/relationships/slideLayout" Target="../slideLayouts/slideLayout23.xml"/><Relationship Id="rId8" Type="http://schemas.openxmlformats.org/officeDocument/2006/relationships/slideLayout" Target="../slideLayouts/slideLayout24.xml"/><Relationship Id="rId9" Type="http://schemas.openxmlformats.org/officeDocument/2006/relationships/slideLayout" Target="../slideLayouts/slideLayout25.xml"/><Relationship Id="rId10"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2D8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t>11/12/19</a:t>
            </a:fld>
            <a:endParaRPr lang="en-US"/>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t>‹#›</a:t>
            </a:fld>
            <a:endParaRPr lang="en-US"/>
          </a:p>
        </p:txBody>
      </p:sp>
      <p:pic>
        <p:nvPicPr>
          <p:cNvPr id="7" name="Picture 6" descr="GETSI_banner_wide.png"/>
          <p:cNvPicPr>
            <a:picLocks noChangeAspect="1"/>
          </p:cNvPicPr>
          <p:nvPr/>
        </p:nvPicPr>
        <p:blipFill rotWithShape="1">
          <a:blip r:embed="rId13">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88808" y="6463857"/>
            <a:ext cx="373662" cy="263743"/>
          </a:xfrm>
          <a:prstGeom prst="rect">
            <a:avLst/>
          </a:prstGeom>
        </p:spPr>
      </p:pic>
      <p:pic>
        <p:nvPicPr>
          <p:cNvPr id="8" name="Picture 7"/>
          <p:cNvPicPr>
            <a:picLocks noChangeAspect="1"/>
          </p:cNvPicPr>
          <p:nvPr/>
        </p:nvPicPr>
        <p:blipFill>
          <a:blip r:embed="rId15"/>
          <a:stretch>
            <a:fillRect/>
          </a:stretch>
        </p:blipFill>
        <p:spPr>
          <a:xfrm>
            <a:off x="6200834" y="6506502"/>
            <a:ext cx="669199" cy="178453"/>
          </a:xfrm>
          <a:prstGeom prst="rect">
            <a:avLst/>
          </a:prstGeom>
        </p:spPr>
      </p:pic>
      <p:pic>
        <p:nvPicPr>
          <p:cNvPr id="13" name="Picture 12"/>
          <p:cNvPicPr>
            <a:picLocks noChangeAspect="1"/>
          </p:cNvPicPr>
          <p:nvPr/>
        </p:nvPicPr>
        <p:blipFill>
          <a:blip r:embed="rId16"/>
          <a:stretch>
            <a:fillRect/>
          </a:stretch>
        </p:blipFill>
        <p:spPr>
          <a:xfrm>
            <a:off x="6899113" y="6448481"/>
            <a:ext cx="233256" cy="294495"/>
          </a:xfrm>
          <a:prstGeom prst="rect">
            <a:avLst/>
          </a:prstGeom>
        </p:spPr>
      </p:pic>
      <p:pic>
        <p:nvPicPr>
          <p:cNvPr id="14" name="Picture 13"/>
          <p:cNvPicPr>
            <a:picLocks noChangeAspect="1"/>
          </p:cNvPicPr>
          <p:nvPr/>
        </p:nvPicPr>
        <p:blipFill>
          <a:blip r:embed="rId17"/>
          <a:stretch>
            <a:fillRect/>
          </a:stretch>
        </p:blipFill>
        <p:spPr>
          <a:xfrm>
            <a:off x="8177346" y="6527245"/>
            <a:ext cx="410898" cy="136966"/>
          </a:xfrm>
          <a:prstGeom prst="rect">
            <a:avLst/>
          </a:prstGeom>
        </p:spPr>
      </p:pic>
      <p:pic>
        <p:nvPicPr>
          <p:cNvPr id="9" name="Picture 8" descr="ISUreverse.png"/>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619826" y="6519220"/>
            <a:ext cx="508511" cy="153017"/>
          </a:xfrm>
          <a:prstGeom prst="rect">
            <a:avLst/>
          </a:prstGeom>
        </p:spPr>
      </p:pic>
      <p:pic>
        <p:nvPicPr>
          <p:cNvPr id="15" name="Picture 14" descr="NSF_Logo sm.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1"/>
            <a:ext cx="9143998" cy="6857997"/>
          </a:xfrm>
          <a:prstGeom prst="rect">
            <a:avLst/>
          </a:prstGeom>
          <a:blipFill>
            <a:blip r:embed="rId7" cstate="print"/>
            <a:stretch>
              <a:fillRect/>
            </a:stretch>
          </a:blipFill>
        </p:spPr>
        <p:txBody>
          <a:bodyPr wrap="square" lIns="0" tIns="0" rIns="0" bIns="0" rtlCol="0"/>
          <a:lstStyle/>
          <a:p>
            <a:pPr defTabSz="411480"/>
            <a:endParaRPr sz="1600" smtClean="0">
              <a:solidFill>
                <a:prstClr val="black"/>
              </a:solidFill>
              <a:latin typeface="Calibri"/>
            </a:endParaRPr>
          </a:p>
        </p:txBody>
      </p:sp>
      <p:sp>
        <p:nvSpPr>
          <p:cNvPr id="2" name="Holder 2"/>
          <p:cNvSpPr>
            <a:spLocks noGrp="1"/>
          </p:cNvSpPr>
          <p:nvPr>
            <p:ph type="title"/>
          </p:nvPr>
        </p:nvSpPr>
        <p:spPr>
          <a:xfrm>
            <a:off x="528157" y="166877"/>
            <a:ext cx="8093399" cy="553998"/>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528157" y="1796339"/>
            <a:ext cx="8093399"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10903" y="6377940"/>
            <a:ext cx="2927909" cy="246221"/>
          </a:xfrm>
          <a:prstGeom prst="rect">
            <a:avLst/>
          </a:prstGeom>
        </p:spPr>
        <p:txBody>
          <a:bodyPr wrap="square" lIns="0" tIns="0" rIns="0" bIns="0">
            <a:spAutoFit/>
          </a:bodyPr>
          <a:lstStyle>
            <a:lvl1pPr algn="ctr">
              <a:defRPr>
                <a:solidFill>
                  <a:schemeClr val="tx1">
                    <a:tint val="75000"/>
                  </a:schemeClr>
                </a:solidFill>
              </a:defRPr>
            </a:lvl1pPr>
          </a:lstStyle>
          <a:p>
            <a:pPr defTabSz="411480"/>
            <a:endParaRPr sz="1600">
              <a:solidFill>
                <a:prstClr val="black">
                  <a:tint val="75000"/>
                </a:prstClr>
              </a:solidFill>
              <a:latin typeface="Calibri"/>
            </a:endParaRPr>
          </a:p>
        </p:txBody>
      </p:sp>
      <p:sp>
        <p:nvSpPr>
          <p:cNvPr id="5" name="Holder 5"/>
          <p:cNvSpPr>
            <a:spLocks noGrp="1"/>
          </p:cNvSpPr>
          <p:nvPr>
            <p:ph type="dt" sz="half" idx="6"/>
          </p:nvPr>
        </p:nvSpPr>
        <p:spPr>
          <a:xfrm>
            <a:off x="457485" y="6377940"/>
            <a:ext cx="2104434" cy="246221"/>
          </a:xfrm>
          <a:prstGeom prst="rect">
            <a:avLst/>
          </a:prstGeom>
        </p:spPr>
        <p:txBody>
          <a:bodyPr wrap="square" lIns="0" tIns="0" rIns="0" bIns="0">
            <a:spAutoFit/>
          </a:bodyPr>
          <a:lstStyle>
            <a:lvl1pPr algn="l">
              <a:defRPr>
                <a:solidFill>
                  <a:schemeClr val="tx1">
                    <a:tint val="75000"/>
                  </a:schemeClr>
                </a:solidFill>
              </a:defRPr>
            </a:lvl1pPr>
          </a:lstStyle>
          <a:p>
            <a:pPr defTabSz="411480"/>
            <a:fld id="{1D8BD707-D9CF-40AE-B4C6-C98DA3205C09}" type="datetimeFigureOut">
              <a:rPr lang="en-US" sz="1600">
                <a:solidFill>
                  <a:prstClr val="black">
                    <a:tint val="75000"/>
                  </a:prstClr>
                </a:solidFill>
                <a:latin typeface="Calibri"/>
              </a:rPr>
              <a:pPr defTabSz="411480"/>
              <a:t>11/12/19</a:t>
            </a:fld>
            <a:endParaRPr lang="en-US" sz="1600">
              <a:solidFill>
                <a:prstClr val="black">
                  <a:tint val="75000"/>
                </a:prstClr>
              </a:solidFill>
              <a:latin typeface="Calibri"/>
            </a:endParaRPr>
          </a:p>
        </p:txBody>
      </p:sp>
      <p:sp>
        <p:nvSpPr>
          <p:cNvPr id="6" name="Holder 6"/>
          <p:cNvSpPr>
            <a:spLocks noGrp="1"/>
          </p:cNvSpPr>
          <p:nvPr>
            <p:ph type="sldNum" sz="quarter" idx="7"/>
          </p:nvPr>
        </p:nvSpPr>
        <p:spPr>
          <a:xfrm>
            <a:off x="6587795" y="6377940"/>
            <a:ext cx="2104434" cy="246221"/>
          </a:xfrm>
          <a:prstGeom prst="rect">
            <a:avLst/>
          </a:prstGeom>
        </p:spPr>
        <p:txBody>
          <a:bodyPr wrap="square" lIns="0" tIns="0" rIns="0" bIns="0">
            <a:spAutoFit/>
          </a:bodyPr>
          <a:lstStyle>
            <a:lvl1pPr algn="r">
              <a:defRPr>
                <a:solidFill>
                  <a:schemeClr val="tx1">
                    <a:tint val="75000"/>
                  </a:schemeClr>
                </a:solidFill>
              </a:defRPr>
            </a:lvl1pPr>
          </a:lstStyle>
          <a:p>
            <a:pPr defTabSz="411480"/>
            <a:fld id="{B6F15528-21DE-4FAA-801E-634DDDAF4B2B}" type="slidenum">
              <a:rPr sz="1600">
                <a:solidFill>
                  <a:prstClr val="black">
                    <a:tint val="75000"/>
                  </a:prstClr>
                </a:solidFill>
                <a:latin typeface="Calibri"/>
              </a:rPr>
              <a:pPr defTabSz="411480"/>
              <a:t>‹#›</a:t>
            </a:fld>
            <a:endParaRPr sz="1600">
              <a:solidFill>
                <a:prstClr val="black">
                  <a:tint val="75000"/>
                </a:prstClr>
              </a:solidFill>
              <a:latin typeface="Calibri"/>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11480">
        <a:defRPr>
          <a:latin typeface="+mn-lt"/>
          <a:ea typeface="+mn-ea"/>
          <a:cs typeface="+mn-cs"/>
        </a:defRPr>
      </a:lvl2pPr>
      <a:lvl3pPr marL="822960">
        <a:defRPr>
          <a:latin typeface="+mn-lt"/>
          <a:ea typeface="+mn-ea"/>
          <a:cs typeface="+mn-cs"/>
        </a:defRPr>
      </a:lvl3pPr>
      <a:lvl4pPr marL="1234440">
        <a:defRPr>
          <a:latin typeface="+mn-lt"/>
          <a:ea typeface="+mn-ea"/>
          <a:cs typeface="+mn-cs"/>
        </a:defRPr>
      </a:lvl4pPr>
      <a:lvl5pPr marL="1645920">
        <a:defRPr>
          <a:latin typeface="+mn-lt"/>
          <a:ea typeface="+mn-ea"/>
          <a:cs typeface="+mn-cs"/>
        </a:defRPr>
      </a:lvl5pPr>
      <a:lvl6pPr marL="2057400">
        <a:defRPr>
          <a:latin typeface="+mn-lt"/>
          <a:ea typeface="+mn-ea"/>
          <a:cs typeface="+mn-cs"/>
        </a:defRPr>
      </a:lvl6pPr>
      <a:lvl7pPr marL="2468880">
        <a:defRPr>
          <a:latin typeface="+mn-lt"/>
          <a:ea typeface="+mn-ea"/>
          <a:cs typeface="+mn-cs"/>
        </a:defRPr>
      </a:lvl7pPr>
      <a:lvl8pPr marL="2880360">
        <a:defRPr>
          <a:latin typeface="+mn-lt"/>
          <a:ea typeface="+mn-ea"/>
          <a:cs typeface="+mn-cs"/>
        </a:defRPr>
      </a:lvl8pPr>
      <a:lvl9pPr marL="3291840">
        <a:defRPr>
          <a:latin typeface="+mn-lt"/>
          <a:ea typeface="+mn-ea"/>
          <a:cs typeface="+mn-cs"/>
        </a:defRPr>
      </a:lvl9pPr>
    </p:bodyStyle>
    <p:otherStyle>
      <a:lvl1pPr marL="0">
        <a:defRPr>
          <a:latin typeface="+mn-lt"/>
          <a:ea typeface="+mn-ea"/>
          <a:cs typeface="+mn-cs"/>
        </a:defRPr>
      </a:lvl1pPr>
      <a:lvl2pPr marL="411480">
        <a:defRPr>
          <a:latin typeface="+mn-lt"/>
          <a:ea typeface="+mn-ea"/>
          <a:cs typeface="+mn-cs"/>
        </a:defRPr>
      </a:lvl2pPr>
      <a:lvl3pPr marL="822960">
        <a:defRPr>
          <a:latin typeface="+mn-lt"/>
          <a:ea typeface="+mn-ea"/>
          <a:cs typeface="+mn-cs"/>
        </a:defRPr>
      </a:lvl3pPr>
      <a:lvl4pPr marL="1234440">
        <a:defRPr>
          <a:latin typeface="+mn-lt"/>
          <a:ea typeface="+mn-ea"/>
          <a:cs typeface="+mn-cs"/>
        </a:defRPr>
      </a:lvl4pPr>
      <a:lvl5pPr marL="1645920">
        <a:defRPr>
          <a:latin typeface="+mn-lt"/>
          <a:ea typeface="+mn-ea"/>
          <a:cs typeface="+mn-cs"/>
        </a:defRPr>
      </a:lvl5pPr>
      <a:lvl6pPr marL="2057400">
        <a:defRPr>
          <a:latin typeface="+mn-lt"/>
          <a:ea typeface="+mn-ea"/>
          <a:cs typeface="+mn-cs"/>
        </a:defRPr>
      </a:lvl6pPr>
      <a:lvl7pPr marL="2468880">
        <a:defRPr>
          <a:latin typeface="+mn-lt"/>
          <a:ea typeface="+mn-ea"/>
          <a:cs typeface="+mn-cs"/>
        </a:defRPr>
      </a:lvl7pPr>
      <a:lvl8pPr marL="2880360">
        <a:defRPr>
          <a:latin typeface="+mn-lt"/>
          <a:ea typeface="+mn-ea"/>
          <a:cs typeface="+mn-cs"/>
        </a:defRPr>
      </a:lvl8pPr>
      <a:lvl9pPr marL="329184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C2D8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solidFill>
                  <a:prstClr val="black">
                    <a:tint val="75000"/>
                  </a:prstClr>
                </a:solidFill>
                <a:latin typeface="Calibri"/>
              </a:rPr>
              <a:pPr/>
              <a:t>11/13/19</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7" name="Picture 6" descr="GETSI_banner_wide.png"/>
          <p:cNvPicPr>
            <a:picLocks noChangeAspect="1"/>
          </p:cNvPicPr>
          <p:nvPr userDrawn="1"/>
        </p:nvPicPr>
        <p:blipFill rotWithShape="1">
          <a:blip r:embed="rId14">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716096" y="6463857"/>
            <a:ext cx="373662" cy="263743"/>
          </a:xfrm>
          <a:prstGeom prst="rect">
            <a:avLst/>
          </a:prstGeom>
        </p:spPr>
      </p:pic>
      <p:pic>
        <p:nvPicPr>
          <p:cNvPr id="8" name="Picture 7"/>
          <p:cNvPicPr>
            <a:picLocks noChangeAspect="1"/>
          </p:cNvPicPr>
          <p:nvPr userDrawn="1"/>
        </p:nvPicPr>
        <p:blipFill>
          <a:blip r:embed="rId16"/>
          <a:stretch>
            <a:fillRect/>
          </a:stretch>
        </p:blipFill>
        <p:spPr>
          <a:xfrm>
            <a:off x="6695450" y="6506502"/>
            <a:ext cx="669199" cy="178453"/>
          </a:xfrm>
          <a:prstGeom prst="rect">
            <a:avLst/>
          </a:prstGeom>
        </p:spPr>
      </p:pic>
      <p:pic>
        <p:nvPicPr>
          <p:cNvPr id="13" name="Picture 12"/>
          <p:cNvPicPr>
            <a:picLocks noChangeAspect="1"/>
          </p:cNvPicPr>
          <p:nvPr userDrawn="1"/>
        </p:nvPicPr>
        <p:blipFill>
          <a:blip r:embed="rId17"/>
          <a:stretch>
            <a:fillRect/>
          </a:stretch>
        </p:blipFill>
        <p:spPr>
          <a:xfrm>
            <a:off x="7410065" y="6448481"/>
            <a:ext cx="233256" cy="294495"/>
          </a:xfrm>
          <a:prstGeom prst="rect">
            <a:avLst/>
          </a:prstGeom>
        </p:spPr>
      </p:pic>
      <p:pic>
        <p:nvPicPr>
          <p:cNvPr id="14" name="Picture 13"/>
          <p:cNvPicPr>
            <a:picLocks noChangeAspect="1"/>
          </p:cNvPicPr>
          <p:nvPr userDrawn="1"/>
        </p:nvPicPr>
        <p:blipFill>
          <a:blip r:embed="rId18"/>
          <a:stretch>
            <a:fillRect/>
          </a:stretch>
        </p:blipFill>
        <p:spPr>
          <a:xfrm>
            <a:off x="8177346" y="6527245"/>
            <a:ext cx="410898" cy="136966"/>
          </a:xfrm>
          <a:prstGeom prst="rect">
            <a:avLst/>
          </a:prstGeom>
        </p:spPr>
      </p:pic>
      <p:pic>
        <p:nvPicPr>
          <p:cNvPr id="15" name="Picture 14" descr="NSF_Logo sm.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7.xml"/><Relationship Id="rId5" Type="http://schemas.openxmlformats.org/officeDocument/2006/relationships/image" Target="../media/image16.png"/><Relationship Id="rId1" Type="http://schemas.microsoft.com/office/2007/relationships/media" Target="../media/media1.mov"/><Relationship Id="rId2" Type="http://schemas.openxmlformats.org/officeDocument/2006/relationships/video" Target="../media/media1.mov"/></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a:t>Satellite Radar Altimetry</a:t>
            </a:r>
          </a:p>
        </p:txBody>
      </p:sp>
      <p:sp>
        <p:nvSpPr>
          <p:cNvPr id="5" name="Subtitle 4"/>
          <p:cNvSpPr>
            <a:spLocks noGrp="1"/>
          </p:cNvSpPr>
          <p:nvPr>
            <p:ph type="subTitle" idx="1"/>
          </p:nvPr>
        </p:nvSpPr>
        <p:spPr/>
        <p:txBody>
          <a:bodyPr/>
          <a:lstStyle/>
          <a:p>
            <a:r>
              <a:rPr lang="en-US" dirty="0"/>
              <a:t>Measuring Sea Level</a:t>
            </a:r>
          </a:p>
        </p:txBody>
      </p:sp>
      <p:sp>
        <p:nvSpPr>
          <p:cNvPr id="2" name="TextBox 1"/>
          <p:cNvSpPr txBox="1"/>
          <p:nvPr/>
        </p:nvSpPr>
        <p:spPr>
          <a:xfrm>
            <a:off x="5133474" y="6510421"/>
            <a:ext cx="184666" cy="369332"/>
          </a:xfrm>
          <a:prstGeom prst="rect">
            <a:avLst/>
          </a:prstGeom>
          <a:noFill/>
        </p:spPr>
        <p:txBody>
          <a:bodyPr wrap="none" rtlCol="0">
            <a:spAutoFit/>
          </a:bodyPr>
          <a:lstStyle/>
          <a:p>
            <a:endParaRPr lang="en-US" dirty="0"/>
          </a:p>
        </p:txBody>
      </p:sp>
      <p:sp>
        <p:nvSpPr>
          <p:cNvPr id="3" name="TextBox 2"/>
          <p:cNvSpPr txBox="1"/>
          <p:nvPr/>
        </p:nvSpPr>
        <p:spPr>
          <a:xfrm>
            <a:off x="5716339" y="6115596"/>
            <a:ext cx="1582821" cy="276999"/>
          </a:xfrm>
          <a:prstGeom prst="rect">
            <a:avLst/>
          </a:prstGeom>
          <a:noFill/>
        </p:spPr>
        <p:txBody>
          <a:bodyPr wrap="square" rtlCol="0">
            <a:spAutoFit/>
          </a:bodyPr>
          <a:lstStyle/>
          <a:p>
            <a:pPr>
              <a:tabLst>
                <a:tab pos="6176963" algn="r"/>
              </a:tabLst>
            </a:pPr>
            <a:r>
              <a:rPr lang="en-US" sz="1200" dirty="0"/>
              <a:t>Version: </a:t>
            </a:r>
            <a:r>
              <a:rPr lang="en-US" sz="1200" dirty="0" smtClean="0"/>
              <a:t>Jan 16, 2019</a:t>
            </a:r>
            <a:endParaRPr lang="en-US" sz="1200" u="sng" dirty="0"/>
          </a:p>
        </p:txBody>
      </p:sp>
    </p:spTree>
    <p:extLst>
      <p:ext uri="{BB962C8B-B14F-4D97-AF65-F5344CB8AC3E}">
        <p14:creationId xmlns:p14="http://schemas.microsoft.com/office/powerpoint/2010/main" val="3996465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Ocean Surface Topography</a:t>
            </a:r>
            <a:endParaRPr lang="en-US" dirty="0"/>
          </a:p>
        </p:txBody>
      </p:sp>
      <p:pic>
        <p:nvPicPr>
          <p:cNvPr id="4" name="Picture 3"/>
          <p:cNvPicPr>
            <a:picLocks noChangeAspect="1"/>
          </p:cNvPicPr>
          <p:nvPr/>
        </p:nvPicPr>
        <p:blipFill>
          <a:blip r:embed="rId3"/>
          <a:stretch>
            <a:fillRect/>
          </a:stretch>
        </p:blipFill>
        <p:spPr>
          <a:xfrm>
            <a:off x="1997075" y="889000"/>
            <a:ext cx="5146675" cy="2450288"/>
          </a:xfrm>
          <a:prstGeom prst="rect">
            <a:avLst/>
          </a:prstGeom>
        </p:spPr>
      </p:pic>
      <p:sp>
        <p:nvSpPr>
          <p:cNvPr id="5" name="TextBox 4"/>
          <p:cNvSpPr txBox="1"/>
          <p:nvPr/>
        </p:nvSpPr>
        <p:spPr>
          <a:xfrm>
            <a:off x="346075" y="3492500"/>
            <a:ext cx="8464550" cy="2677656"/>
          </a:xfrm>
          <a:prstGeom prst="rect">
            <a:avLst/>
          </a:prstGeom>
          <a:noFill/>
        </p:spPr>
        <p:txBody>
          <a:bodyPr wrap="square" rtlCol="0">
            <a:spAutoFit/>
          </a:bodyPr>
          <a:lstStyle/>
          <a:p>
            <a:pPr marL="285750" indent="-285750" defTabSz="914400">
              <a:buFont typeface="Arial"/>
              <a:buChar char="•"/>
            </a:pPr>
            <a:r>
              <a:rPr lang="en-US" sz="2400" dirty="0" smtClean="0">
                <a:solidFill>
                  <a:prstClr val="black"/>
                </a:solidFill>
                <a:latin typeface="Calibri"/>
              </a:rPr>
              <a:t>Topography is the shape of a surface, including its relief</a:t>
            </a:r>
          </a:p>
          <a:p>
            <a:pPr marL="285750" indent="-285750" defTabSz="914400">
              <a:buFont typeface="Arial"/>
              <a:buChar char="•"/>
            </a:pPr>
            <a:r>
              <a:rPr lang="en-US" sz="2400" dirty="0" smtClean="0">
                <a:solidFill>
                  <a:prstClr val="black"/>
                </a:solidFill>
                <a:latin typeface="Calibri"/>
              </a:rPr>
              <a:t>Sea surface topography is influenced by both gravity and ocean circulation</a:t>
            </a:r>
          </a:p>
          <a:p>
            <a:pPr marL="285750" indent="-285750" defTabSz="914400">
              <a:buFont typeface="Arial"/>
              <a:buChar char="•"/>
            </a:pPr>
            <a:r>
              <a:rPr lang="en-US" sz="2400" dirty="0" smtClean="0">
                <a:solidFill>
                  <a:prstClr val="black"/>
                </a:solidFill>
                <a:latin typeface="Calibri"/>
              </a:rPr>
              <a:t>The shape of the Earth is not a perfect sphere nor a perfect ellipsoid (an effect of its rotation), but it is close to an ellipsoid</a:t>
            </a:r>
          </a:p>
          <a:p>
            <a:pPr marL="285750" indent="-285750" defTabSz="914400">
              <a:buFont typeface="Arial"/>
              <a:buChar char="•"/>
            </a:pPr>
            <a:r>
              <a:rPr lang="en-US" sz="2400" dirty="0" smtClean="0">
                <a:solidFill>
                  <a:prstClr val="black"/>
                </a:solidFill>
                <a:latin typeface="Calibri"/>
              </a:rPr>
              <a:t>Irregularities in the crust produce an irregular surface, referred to as the geoid (the actual shape of the Earth at sea level)</a:t>
            </a:r>
            <a:endParaRPr lang="en-US" sz="2400" dirty="0">
              <a:solidFill>
                <a:prstClr val="black"/>
              </a:solidFill>
              <a:latin typeface="Calibri"/>
            </a:endParaRPr>
          </a:p>
        </p:txBody>
      </p:sp>
    </p:spTree>
    <p:extLst>
      <p:ext uri="{BB962C8B-B14F-4D97-AF65-F5344CB8AC3E}">
        <p14:creationId xmlns:p14="http://schemas.microsoft.com/office/powerpoint/2010/main" val="24163823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basic principle of satellite radar altimetry</a:t>
            </a:r>
          </a:p>
        </p:txBody>
      </p:sp>
      <p:pic>
        <p:nvPicPr>
          <p:cNvPr id="5" name="Content Placeholder 4" descr="methode_en.jpg"/>
          <p:cNvPicPr>
            <a:picLocks noGrp="1" noChangeAspect="1"/>
          </p:cNvPicPr>
          <p:nvPr>
            <p:ph idx="1"/>
          </p:nvPr>
        </p:nvPicPr>
        <p:blipFill>
          <a:blip r:embed="rId3">
            <a:extLst>
              <a:ext uri="{28A0092B-C50C-407E-A947-70E740481C1C}">
                <a14:useLocalDpi xmlns:a14="http://schemas.microsoft.com/office/drawing/2010/main" val="0"/>
              </a:ext>
            </a:extLst>
          </a:blip>
          <a:srcRect l="-33061" r="-33061"/>
          <a:stretch>
            <a:fillRect/>
          </a:stretch>
        </p:blipFill>
        <p:spPr>
          <a:xfrm>
            <a:off x="-1334168" y="1069641"/>
            <a:ext cx="8229600" cy="4765675"/>
          </a:xfrm>
        </p:spPr>
      </p:pic>
      <p:sp>
        <p:nvSpPr>
          <p:cNvPr id="6" name="TextBox 5"/>
          <p:cNvSpPr txBox="1"/>
          <p:nvPr/>
        </p:nvSpPr>
        <p:spPr>
          <a:xfrm>
            <a:off x="5467684" y="1189789"/>
            <a:ext cx="3395579" cy="4154983"/>
          </a:xfrm>
          <a:prstGeom prst="rect">
            <a:avLst/>
          </a:prstGeom>
          <a:noFill/>
        </p:spPr>
        <p:txBody>
          <a:bodyPr wrap="square" rtlCol="0">
            <a:spAutoFit/>
          </a:bodyPr>
          <a:lstStyle/>
          <a:p>
            <a:pPr marL="285750" indent="-285750">
              <a:buFont typeface="Arial"/>
              <a:buChar char="•"/>
            </a:pPr>
            <a:r>
              <a:rPr lang="en-US" sz="2400" dirty="0"/>
              <a:t>Altimetry is a technique for measuring height.  </a:t>
            </a:r>
          </a:p>
          <a:p>
            <a:pPr marL="285750" indent="-285750">
              <a:buFont typeface="Arial"/>
              <a:buChar char="•"/>
            </a:pPr>
            <a:r>
              <a:rPr lang="en-US" sz="2400" dirty="0"/>
              <a:t>Satellite radar altimetry measures the time taken by a radar pulse to travel from the satellite antenna to the surface and back to the the satellite receiver.  </a:t>
            </a:r>
          </a:p>
          <a:p>
            <a:endParaRPr lang="en-US" sz="2400" dirty="0"/>
          </a:p>
        </p:txBody>
      </p:sp>
    </p:spTree>
    <p:extLst>
      <p:ext uri="{BB962C8B-B14F-4D97-AF65-F5344CB8AC3E}">
        <p14:creationId xmlns:p14="http://schemas.microsoft.com/office/powerpoint/2010/main" val="3613420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basic principle of satellite radar altimetry</a:t>
            </a:r>
          </a:p>
        </p:txBody>
      </p:sp>
      <p:sp>
        <p:nvSpPr>
          <p:cNvPr id="6" name="TextBox 5"/>
          <p:cNvSpPr txBox="1"/>
          <p:nvPr/>
        </p:nvSpPr>
        <p:spPr>
          <a:xfrm>
            <a:off x="5467684" y="1189789"/>
            <a:ext cx="3395579" cy="4154983"/>
          </a:xfrm>
          <a:prstGeom prst="rect">
            <a:avLst/>
          </a:prstGeom>
          <a:noFill/>
        </p:spPr>
        <p:txBody>
          <a:bodyPr wrap="square" rtlCol="0">
            <a:spAutoFit/>
          </a:bodyPr>
          <a:lstStyle/>
          <a:p>
            <a:pPr marL="285750" indent="-285750">
              <a:buFont typeface="Arial"/>
              <a:buChar char="•"/>
            </a:pPr>
            <a:r>
              <a:rPr lang="en-US" sz="2400" dirty="0"/>
              <a:t>Altimetry is a technique for measuring height.  </a:t>
            </a:r>
          </a:p>
          <a:p>
            <a:pPr marL="285750" indent="-285750">
              <a:buFont typeface="Arial"/>
              <a:buChar char="•"/>
            </a:pPr>
            <a:r>
              <a:rPr lang="en-US" sz="2400" dirty="0"/>
              <a:t>Satellite radar altimetry measures the time taken by a radar pulse to travel from the satellite antenna to the surface and back to the the satellite receiver.  </a:t>
            </a:r>
          </a:p>
          <a:p>
            <a:endParaRPr lang="en-US" sz="2400" dirty="0"/>
          </a:p>
        </p:txBody>
      </p:sp>
      <p:pic>
        <p:nvPicPr>
          <p:cNvPr id="7" name="Content Placeholder 3"/>
          <p:cNvPicPr>
            <a:picLocks noGrp="1" noChangeAspect="1"/>
          </p:cNvPicPr>
          <p:nvPr>
            <p:ph idx="1"/>
          </p:nvPr>
        </p:nvPicPr>
        <p:blipFill>
          <a:blip r:embed="rId3"/>
          <a:srcRect l="-16481" r="-16481"/>
          <a:stretch>
            <a:fillRect/>
          </a:stretch>
        </p:blipFill>
        <p:spPr>
          <a:xfrm>
            <a:off x="-532064" y="1189789"/>
            <a:ext cx="6788485" cy="3931323"/>
          </a:xfrm>
        </p:spPr>
      </p:pic>
      <p:sp>
        <p:nvSpPr>
          <p:cNvPr id="8" name="Rectangle 7"/>
          <p:cNvSpPr/>
          <p:nvPr/>
        </p:nvSpPr>
        <p:spPr>
          <a:xfrm>
            <a:off x="349042" y="4467608"/>
            <a:ext cx="8300206" cy="1754327"/>
          </a:xfrm>
          <a:prstGeom prst="rect">
            <a:avLst/>
          </a:prstGeom>
          <a:noFill/>
        </p:spPr>
        <p:txBody>
          <a:bodyPr wrap="none" lIns="91440" tIns="45720" rIns="91440" bIns="45720">
            <a:spAutoFit/>
          </a:bodyPr>
          <a:lstStyle/>
          <a:p>
            <a:pPr algn="ctr"/>
            <a:r>
              <a:rPr lang="en-US"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Simpler figure as </a:t>
            </a:r>
            <a:r>
              <a:rPr lang="en-US"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alternative </a:t>
            </a:r>
            <a:br>
              <a:rPr lang="en-US"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US"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to prior </a:t>
            </a:r>
            <a:r>
              <a:rPr lang="en-US"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slide</a:t>
            </a:r>
          </a:p>
        </p:txBody>
      </p:sp>
    </p:spTree>
    <p:extLst>
      <p:ext uri="{BB962C8B-B14F-4D97-AF65-F5344CB8AC3E}">
        <p14:creationId xmlns:p14="http://schemas.microsoft.com/office/powerpoint/2010/main" val="3468588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28157" y="166877"/>
            <a:ext cx="2928366" cy="516636"/>
          </a:xfrm>
          <a:prstGeom prst="rect">
            <a:avLst/>
          </a:prstGeom>
        </p:spPr>
        <p:txBody>
          <a:bodyPr vert="horz" wrap="square" lIns="0" tIns="11430" rIns="0" bIns="0" rtlCol="0">
            <a:spAutoFit/>
          </a:bodyPr>
          <a:lstStyle/>
          <a:p>
            <a:pPr marL="11430">
              <a:spcBef>
                <a:spcPts val="90"/>
              </a:spcBef>
            </a:pPr>
            <a:r>
              <a:rPr spc="-5" dirty="0"/>
              <a:t>Basic</a:t>
            </a:r>
            <a:r>
              <a:rPr spc="-59" dirty="0"/>
              <a:t> </a:t>
            </a:r>
            <a:r>
              <a:rPr dirty="0"/>
              <a:t>Principles</a:t>
            </a:r>
          </a:p>
        </p:txBody>
      </p:sp>
      <p:sp>
        <p:nvSpPr>
          <p:cNvPr id="3" name="object 3"/>
          <p:cNvSpPr txBox="1"/>
          <p:nvPr/>
        </p:nvSpPr>
        <p:spPr>
          <a:xfrm>
            <a:off x="528157" y="1082878"/>
            <a:ext cx="3737039" cy="701231"/>
          </a:xfrm>
          <a:prstGeom prst="rect">
            <a:avLst/>
          </a:prstGeom>
        </p:spPr>
        <p:txBody>
          <a:bodyPr vert="horz" wrap="square" lIns="0" tIns="52007" rIns="0" bIns="0" rtlCol="0">
            <a:spAutoFit/>
          </a:bodyPr>
          <a:lstStyle/>
          <a:p>
            <a:pPr marL="334895" marR="4572" indent="-323465" defTabSz="411476">
              <a:lnSpc>
                <a:spcPts val="2529"/>
              </a:lnSpc>
              <a:spcBef>
                <a:spcPts val="410"/>
              </a:spcBef>
              <a:buFontTx/>
              <a:buChar char="•"/>
              <a:tabLst>
                <a:tab pos="334895" algn="l"/>
                <a:tab pos="335468" algn="l"/>
              </a:tabLst>
            </a:pPr>
            <a:r>
              <a:rPr sz="2300" dirty="0">
                <a:solidFill>
                  <a:prstClr val="black"/>
                </a:solidFill>
                <a:latin typeface="Arial"/>
                <a:cs typeface="Arial"/>
              </a:rPr>
              <a:t>The altimeter is a radar</a:t>
            </a:r>
            <a:r>
              <a:rPr sz="2300" spc="-68" dirty="0">
                <a:solidFill>
                  <a:prstClr val="black"/>
                </a:solidFill>
                <a:latin typeface="Arial"/>
                <a:cs typeface="Arial"/>
              </a:rPr>
              <a:t> </a:t>
            </a:r>
            <a:r>
              <a:rPr sz="2300" dirty="0">
                <a:solidFill>
                  <a:prstClr val="black"/>
                </a:solidFill>
                <a:latin typeface="Arial"/>
                <a:cs typeface="Arial"/>
              </a:rPr>
              <a:t>at  vertical</a:t>
            </a:r>
            <a:r>
              <a:rPr sz="2300" spc="-23" dirty="0">
                <a:solidFill>
                  <a:prstClr val="black"/>
                </a:solidFill>
                <a:latin typeface="Arial"/>
                <a:cs typeface="Arial"/>
              </a:rPr>
              <a:t> </a:t>
            </a:r>
            <a:r>
              <a:rPr sz="2300" dirty="0">
                <a:solidFill>
                  <a:prstClr val="black"/>
                </a:solidFill>
                <a:latin typeface="Arial"/>
                <a:cs typeface="Arial"/>
              </a:rPr>
              <a:t>incidence</a:t>
            </a:r>
            <a:endParaRPr sz="2300">
              <a:solidFill>
                <a:prstClr val="black"/>
              </a:solidFill>
              <a:latin typeface="Arial"/>
              <a:cs typeface="Arial"/>
            </a:endParaRPr>
          </a:p>
        </p:txBody>
      </p:sp>
      <p:sp>
        <p:nvSpPr>
          <p:cNvPr id="4" name="object 4"/>
          <p:cNvSpPr txBox="1"/>
          <p:nvPr/>
        </p:nvSpPr>
        <p:spPr>
          <a:xfrm>
            <a:off x="528157" y="1796340"/>
            <a:ext cx="3803904" cy="4196525"/>
          </a:xfrm>
          <a:prstGeom prst="rect">
            <a:avLst/>
          </a:prstGeom>
        </p:spPr>
        <p:txBody>
          <a:bodyPr vert="horz" wrap="square" lIns="0" tIns="52007" rIns="0" bIns="0" rtlCol="0">
            <a:spAutoFit/>
          </a:bodyPr>
          <a:lstStyle/>
          <a:p>
            <a:pPr marL="334895" marR="4572" indent="-323465" defTabSz="411476">
              <a:lnSpc>
                <a:spcPts val="2529"/>
              </a:lnSpc>
              <a:spcBef>
                <a:spcPts val="410"/>
              </a:spcBef>
              <a:buFontTx/>
              <a:buChar char="•"/>
              <a:tabLst>
                <a:tab pos="334895" algn="l"/>
                <a:tab pos="335468" algn="l"/>
              </a:tabLst>
            </a:pPr>
            <a:r>
              <a:rPr sz="2300" dirty="0">
                <a:solidFill>
                  <a:prstClr val="black"/>
                </a:solidFill>
                <a:latin typeface="Arial"/>
                <a:cs typeface="Arial"/>
              </a:rPr>
              <a:t>The signal returning </a:t>
            </a:r>
            <a:r>
              <a:rPr sz="2300" spc="-5" dirty="0">
                <a:solidFill>
                  <a:prstClr val="black"/>
                </a:solidFill>
                <a:latin typeface="Arial"/>
                <a:cs typeface="Arial"/>
              </a:rPr>
              <a:t>to</a:t>
            </a:r>
            <a:r>
              <a:rPr sz="2300" spc="-63" dirty="0">
                <a:solidFill>
                  <a:prstClr val="black"/>
                </a:solidFill>
                <a:latin typeface="Arial"/>
                <a:cs typeface="Arial"/>
              </a:rPr>
              <a:t> </a:t>
            </a:r>
            <a:r>
              <a:rPr sz="2300" dirty="0">
                <a:solidFill>
                  <a:prstClr val="black"/>
                </a:solidFill>
                <a:latin typeface="Arial"/>
                <a:cs typeface="Arial"/>
              </a:rPr>
              <a:t>the  satellite is from quasi-  specular</a:t>
            </a:r>
            <a:r>
              <a:rPr sz="2300" spc="-27" dirty="0">
                <a:solidFill>
                  <a:prstClr val="black"/>
                </a:solidFill>
                <a:latin typeface="Arial"/>
                <a:cs typeface="Arial"/>
              </a:rPr>
              <a:t> </a:t>
            </a:r>
            <a:r>
              <a:rPr sz="2300" dirty="0">
                <a:solidFill>
                  <a:prstClr val="black"/>
                </a:solidFill>
                <a:latin typeface="Arial"/>
                <a:cs typeface="Arial"/>
              </a:rPr>
              <a:t>reflection</a:t>
            </a:r>
          </a:p>
          <a:p>
            <a:pPr marL="334895" marR="101726" indent="-323465" defTabSz="411476">
              <a:lnSpc>
                <a:spcPct val="90000"/>
              </a:lnSpc>
              <a:spcBef>
                <a:spcPts val="518"/>
              </a:spcBef>
              <a:buFontTx/>
              <a:buChar char="•"/>
              <a:tabLst>
                <a:tab pos="334895" algn="l"/>
                <a:tab pos="335468" algn="l"/>
              </a:tabLst>
            </a:pPr>
            <a:r>
              <a:rPr sz="2300" dirty="0">
                <a:solidFill>
                  <a:prstClr val="black"/>
                </a:solidFill>
                <a:latin typeface="Arial"/>
                <a:cs typeface="Arial"/>
              </a:rPr>
              <a:t>Measure distance  between satellite and</a:t>
            </a:r>
            <a:r>
              <a:rPr sz="2300" spc="-63" dirty="0">
                <a:solidFill>
                  <a:prstClr val="black"/>
                </a:solidFill>
                <a:latin typeface="Arial"/>
                <a:cs typeface="Arial"/>
              </a:rPr>
              <a:t> </a:t>
            </a:r>
            <a:r>
              <a:rPr sz="2300" dirty="0">
                <a:solidFill>
                  <a:prstClr val="black"/>
                </a:solidFill>
                <a:latin typeface="Arial"/>
                <a:cs typeface="Arial"/>
              </a:rPr>
              <a:t>sea  (</a:t>
            </a:r>
            <a:r>
              <a:rPr sz="2300" b="1" dirty="0">
                <a:solidFill>
                  <a:prstClr val="black"/>
                </a:solidFill>
                <a:latin typeface="Arial"/>
                <a:cs typeface="Arial"/>
              </a:rPr>
              <a:t>range</a:t>
            </a:r>
            <a:r>
              <a:rPr sz="2300" dirty="0">
                <a:solidFill>
                  <a:prstClr val="black"/>
                </a:solidFill>
                <a:latin typeface="Arial"/>
                <a:cs typeface="Arial"/>
              </a:rPr>
              <a:t>)</a:t>
            </a:r>
          </a:p>
          <a:p>
            <a:pPr marL="334895" marR="469196" indent="-323465" defTabSz="411476">
              <a:lnSpc>
                <a:spcPts val="2529"/>
              </a:lnSpc>
              <a:spcBef>
                <a:spcPts val="599"/>
              </a:spcBef>
              <a:buFontTx/>
              <a:buChar char="•"/>
              <a:tabLst>
                <a:tab pos="334895" algn="l"/>
                <a:tab pos="335468" algn="l"/>
              </a:tabLst>
            </a:pPr>
            <a:r>
              <a:rPr sz="2300" dirty="0">
                <a:solidFill>
                  <a:prstClr val="black"/>
                </a:solidFill>
                <a:latin typeface="Arial"/>
                <a:cs typeface="Arial"/>
              </a:rPr>
              <a:t>Determine position of  satellite (precise</a:t>
            </a:r>
            <a:r>
              <a:rPr sz="2300" spc="-77" dirty="0">
                <a:solidFill>
                  <a:prstClr val="black"/>
                </a:solidFill>
                <a:latin typeface="Arial"/>
                <a:cs typeface="Arial"/>
              </a:rPr>
              <a:t> </a:t>
            </a:r>
            <a:r>
              <a:rPr sz="2300" b="1" dirty="0">
                <a:solidFill>
                  <a:prstClr val="black"/>
                </a:solidFill>
                <a:latin typeface="Arial"/>
                <a:cs typeface="Arial"/>
              </a:rPr>
              <a:t>orbit</a:t>
            </a:r>
            <a:r>
              <a:rPr sz="2300" dirty="0">
                <a:solidFill>
                  <a:prstClr val="black"/>
                </a:solidFill>
                <a:latin typeface="Arial"/>
                <a:cs typeface="Arial"/>
              </a:rPr>
              <a:t>)</a:t>
            </a:r>
          </a:p>
          <a:p>
            <a:pPr marL="334895" indent="-323465" defTabSz="411476">
              <a:lnSpc>
                <a:spcPts val="2669"/>
              </a:lnSpc>
              <a:spcBef>
                <a:spcPts val="243"/>
              </a:spcBef>
              <a:buFontTx/>
              <a:buChar char="•"/>
              <a:tabLst>
                <a:tab pos="334895" algn="l"/>
                <a:tab pos="335468" algn="l"/>
              </a:tabLst>
            </a:pPr>
            <a:r>
              <a:rPr sz="2300" dirty="0">
                <a:solidFill>
                  <a:prstClr val="black"/>
                </a:solidFill>
                <a:latin typeface="Arial"/>
                <a:cs typeface="Arial"/>
              </a:rPr>
              <a:t>Hence determine</a:t>
            </a:r>
            <a:r>
              <a:rPr sz="2300" spc="-27" dirty="0">
                <a:solidFill>
                  <a:prstClr val="black"/>
                </a:solidFill>
                <a:latin typeface="Arial"/>
                <a:cs typeface="Arial"/>
              </a:rPr>
              <a:t> </a:t>
            </a:r>
            <a:r>
              <a:rPr sz="2300" b="1" dirty="0">
                <a:solidFill>
                  <a:prstClr val="black"/>
                </a:solidFill>
                <a:latin typeface="Arial"/>
                <a:cs typeface="Arial"/>
              </a:rPr>
              <a:t>height</a:t>
            </a:r>
            <a:endParaRPr sz="2300" dirty="0">
              <a:solidFill>
                <a:prstClr val="black"/>
              </a:solidFill>
              <a:latin typeface="Arial"/>
              <a:cs typeface="Arial"/>
            </a:endParaRPr>
          </a:p>
          <a:p>
            <a:pPr marL="334895" defTabSz="411476">
              <a:lnSpc>
                <a:spcPts val="2669"/>
              </a:lnSpc>
            </a:pPr>
            <a:r>
              <a:rPr sz="2300" dirty="0">
                <a:solidFill>
                  <a:prstClr val="black"/>
                </a:solidFill>
                <a:latin typeface="Arial"/>
                <a:cs typeface="Arial"/>
              </a:rPr>
              <a:t>of sea</a:t>
            </a:r>
            <a:r>
              <a:rPr sz="2300" spc="-18" dirty="0">
                <a:solidFill>
                  <a:prstClr val="black"/>
                </a:solidFill>
                <a:latin typeface="Arial"/>
                <a:cs typeface="Arial"/>
              </a:rPr>
              <a:t> </a:t>
            </a:r>
            <a:r>
              <a:rPr sz="2300" dirty="0">
                <a:solidFill>
                  <a:prstClr val="black"/>
                </a:solidFill>
                <a:latin typeface="Arial"/>
                <a:cs typeface="Arial"/>
              </a:rPr>
              <a:t>surface</a:t>
            </a:r>
          </a:p>
          <a:p>
            <a:pPr marL="334895" marR="235455" indent="-323465" defTabSz="411476">
              <a:lnSpc>
                <a:spcPts val="2529"/>
              </a:lnSpc>
              <a:spcBef>
                <a:spcPts val="599"/>
              </a:spcBef>
              <a:buFontTx/>
              <a:buChar char="•"/>
              <a:tabLst>
                <a:tab pos="334895" algn="l"/>
                <a:tab pos="335468" algn="l"/>
              </a:tabLst>
            </a:pPr>
            <a:r>
              <a:rPr sz="2300" dirty="0">
                <a:solidFill>
                  <a:prstClr val="black"/>
                </a:solidFill>
                <a:latin typeface="Arial"/>
                <a:cs typeface="Arial"/>
              </a:rPr>
              <a:t>Oceanographers</a:t>
            </a:r>
            <a:r>
              <a:rPr sz="2300" spc="-63" dirty="0">
                <a:solidFill>
                  <a:prstClr val="black"/>
                </a:solidFill>
                <a:latin typeface="Arial"/>
                <a:cs typeface="Arial"/>
              </a:rPr>
              <a:t> </a:t>
            </a:r>
            <a:r>
              <a:rPr sz="2300" dirty="0">
                <a:solidFill>
                  <a:prstClr val="black"/>
                </a:solidFill>
                <a:latin typeface="Arial"/>
                <a:cs typeface="Arial"/>
              </a:rPr>
              <a:t>require  height relative to</a:t>
            </a:r>
            <a:r>
              <a:rPr sz="2300" spc="-27" dirty="0">
                <a:solidFill>
                  <a:prstClr val="black"/>
                </a:solidFill>
                <a:latin typeface="Arial"/>
                <a:cs typeface="Arial"/>
              </a:rPr>
              <a:t> </a:t>
            </a:r>
            <a:r>
              <a:rPr sz="2300" b="1" dirty="0">
                <a:solidFill>
                  <a:prstClr val="black"/>
                </a:solidFill>
                <a:latin typeface="Arial"/>
                <a:cs typeface="Arial"/>
              </a:rPr>
              <a:t>geoid</a:t>
            </a:r>
            <a:endParaRPr sz="2300" dirty="0">
              <a:solidFill>
                <a:prstClr val="black"/>
              </a:solidFill>
              <a:latin typeface="Arial"/>
              <a:cs typeface="Arial"/>
            </a:endParaRPr>
          </a:p>
        </p:txBody>
      </p:sp>
      <p:sp>
        <p:nvSpPr>
          <p:cNvPr id="5" name="object 5"/>
          <p:cNvSpPr/>
          <p:nvPr/>
        </p:nvSpPr>
        <p:spPr>
          <a:xfrm>
            <a:off x="4637723" y="3698861"/>
            <a:ext cx="3491865" cy="853821"/>
          </a:xfrm>
          <a:custGeom>
            <a:avLst/>
            <a:gdLst/>
            <a:ahLst/>
            <a:cxnLst/>
            <a:rect l="l" t="t" r="r" b="b"/>
            <a:pathLst>
              <a:path w="3879850" h="948689">
                <a:moveTo>
                  <a:pt x="0" y="900810"/>
                </a:moveTo>
                <a:lnTo>
                  <a:pt x="34011" y="862056"/>
                </a:lnTo>
                <a:lnTo>
                  <a:pt x="68637" y="824072"/>
                </a:lnTo>
                <a:lnTo>
                  <a:pt x="103864" y="786867"/>
                </a:lnTo>
                <a:lnTo>
                  <a:pt x="139681" y="750445"/>
                </a:lnTo>
                <a:lnTo>
                  <a:pt x="176076" y="714811"/>
                </a:lnTo>
                <a:lnTo>
                  <a:pt x="213037" y="679971"/>
                </a:lnTo>
                <a:lnTo>
                  <a:pt x="250552" y="645932"/>
                </a:lnTo>
                <a:lnTo>
                  <a:pt x="288610" y="612698"/>
                </a:lnTo>
                <a:lnTo>
                  <a:pt x="327197" y="580275"/>
                </a:lnTo>
                <a:lnTo>
                  <a:pt x="366304" y="548669"/>
                </a:lnTo>
                <a:lnTo>
                  <a:pt x="405917" y="517886"/>
                </a:lnTo>
                <a:lnTo>
                  <a:pt x="446025" y="487930"/>
                </a:lnTo>
                <a:lnTo>
                  <a:pt x="486616" y="458808"/>
                </a:lnTo>
                <a:lnTo>
                  <a:pt x="527679" y="430524"/>
                </a:lnTo>
                <a:lnTo>
                  <a:pt x="569200" y="403086"/>
                </a:lnTo>
                <a:lnTo>
                  <a:pt x="611169" y="376498"/>
                </a:lnTo>
                <a:lnTo>
                  <a:pt x="653573" y="350766"/>
                </a:lnTo>
                <a:lnTo>
                  <a:pt x="696401" y="325895"/>
                </a:lnTo>
                <a:lnTo>
                  <a:pt x="739641" y="301892"/>
                </a:lnTo>
                <a:lnTo>
                  <a:pt x="783280" y="278761"/>
                </a:lnTo>
                <a:lnTo>
                  <a:pt x="827308" y="256509"/>
                </a:lnTo>
                <a:lnTo>
                  <a:pt x="871712" y="235140"/>
                </a:lnTo>
                <a:lnTo>
                  <a:pt x="916480" y="214661"/>
                </a:lnTo>
                <a:lnTo>
                  <a:pt x="961600" y="195077"/>
                </a:lnTo>
                <a:lnTo>
                  <a:pt x="1007061" y="176394"/>
                </a:lnTo>
                <a:lnTo>
                  <a:pt x="1052850" y="158617"/>
                </a:lnTo>
                <a:lnTo>
                  <a:pt x="1098957" y="141752"/>
                </a:lnTo>
                <a:lnTo>
                  <a:pt x="1145368" y="125805"/>
                </a:lnTo>
                <a:lnTo>
                  <a:pt x="1192072" y="110781"/>
                </a:lnTo>
                <a:lnTo>
                  <a:pt x="1239058" y="96685"/>
                </a:lnTo>
                <a:lnTo>
                  <a:pt x="1286313" y="83524"/>
                </a:lnTo>
                <a:lnTo>
                  <a:pt x="1333825" y="71303"/>
                </a:lnTo>
                <a:lnTo>
                  <a:pt x="1381583" y="60027"/>
                </a:lnTo>
                <a:lnTo>
                  <a:pt x="1429574" y="49702"/>
                </a:lnTo>
                <a:lnTo>
                  <a:pt x="1477788" y="40334"/>
                </a:lnTo>
                <a:lnTo>
                  <a:pt x="1526211" y="31929"/>
                </a:lnTo>
                <a:lnTo>
                  <a:pt x="1574832" y="24491"/>
                </a:lnTo>
                <a:lnTo>
                  <a:pt x="1623640" y="18027"/>
                </a:lnTo>
                <a:lnTo>
                  <a:pt x="1672622" y="12542"/>
                </a:lnTo>
                <a:lnTo>
                  <a:pt x="1721766" y="8042"/>
                </a:lnTo>
                <a:lnTo>
                  <a:pt x="1771061" y="4532"/>
                </a:lnTo>
                <a:lnTo>
                  <a:pt x="1820495" y="2017"/>
                </a:lnTo>
                <a:lnTo>
                  <a:pt x="1870056" y="505"/>
                </a:lnTo>
                <a:lnTo>
                  <a:pt x="1919731" y="0"/>
                </a:lnTo>
                <a:lnTo>
                  <a:pt x="1968612" y="489"/>
                </a:lnTo>
                <a:lnTo>
                  <a:pt x="2017379" y="1953"/>
                </a:lnTo>
                <a:lnTo>
                  <a:pt x="2066020" y="4386"/>
                </a:lnTo>
                <a:lnTo>
                  <a:pt x="2114525" y="7783"/>
                </a:lnTo>
                <a:lnTo>
                  <a:pt x="2162883" y="12139"/>
                </a:lnTo>
                <a:lnTo>
                  <a:pt x="2211082" y="17447"/>
                </a:lnTo>
                <a:lnTo>
                  <a:pt x="2259110" y="23704"/>
                </a:lnTo>
                <a:lnTo>
                  <a:pt x="2306958" y="30902"/>
                </a:lnTo>
                <a:lnTo>
                  <a:pt x="2354613" y="39037"/>
                </a:lnTo>
                <a:lnTo>
                  <a:pt x="2402064" y="48103"/>
                </a:lnTo>
                <a:lnTo>
                  <a:pt x="2449300" y="58095"/>
                </a:lnTo>
                <a:lnTo>
                  <a:pt x="2496310" y="69007"/>
                </a:lnTo>
                <a:lnTo>
                  <a:pt x="2543083" y="80834"/>
                </a:lnTo>
                <a:lnTo>
                  <a:pt x="2589607" y="93570"/>
                </a:lnTo>
                <a:lnTo>
                  <a:pt x="2635871" y="107210"/>
                </a:lnTo>
                <a:lnTo>
                  <a:pt x="2681864" y="121749"/>
                </a:lnTo>
                <a:lnTo>
                  <a:pt x="2727574" y="137181"/>
                </a:lnTo>
                <a:lnTo>
                  <a:pt x="2772991" y="153500"/>
                </a:lnTo>
                <a:lnTo>
                  <a:pt x="2818103" y="170702"/>
                </a:lnTo>
                <a:lnTo>
                  <a:pt x="2862899" y="188780"/>
                </a:lnTo>
                <a:lnTo>
                  <a:pt x="2907368" y="207730"/>
                </a:lnTo>
                <a:lnTo>
                  <a:pt x="2951498" y="227545"/>
                </a:lnTo>
                <a:lnTo>
                  <a:pt x="2995279" y="248221"/>
                </a:lnTo>
                <a:lnTo>
                  <a:pt x="3038698" y="269752"/>
                </a:lnTo>
                <a:lnTo>
                  <a:pt x="3081745" y="292132"/>
                </a:lnTo>
                <a:lnTo>
                  <a:pt x="3124409" y="315356"/>
                </a:lnTo>
                <a:lnTo>
                  <a:pt x="3166678" y="339419"/>
                </a:lnTo>
                <a:lnTo>
                  <a:pt x="3208541" y="364314"/>
                </a:lnTo>
                <a:lnTo>
                  <a:pt x="3249986" y="390038"/>
                </a:lnTo>
                <a:lnTo>
                  <a:pt x="3291004" y="416583"/>
                </a:lnTo>
                <a:lnTo>
                  <a:pt x="3331581" y="443946"/>
                </a:lnTo>
                <a:lnTo>
                  <a:pt x="3371708" y="472120"/>
                </a:lnTo>
                <a:lnTo>
                  <a:pt x="3411373" y="501099"/>
                </a:lnTo>
                <a:lnTo>
                  <a:pt x="3450564" y="530879"/>
                </a:lnTo>
                <a:lnTo>
                  <a:pt x="3489271" y="561454"/>
                </a:lnTo>
                <a:lnTo>
                  <a:pt x="3527482" y="592819"/>
                </a:lnTo>
                <a:lnTo>
                  <a:pt x="3565186" y="624967"/>
                </a:lnTo>
                <a:lnTo>
                  <a:pt x="3602371" y="657895"/>
                </a:lnTo>
                <a:lnTo>
                  <a:pt x="3639027" y="691595"/>
                </a:lnTo>
                <a:lnTo>
                  <a:pt x="3675143" y="726063"/>
                </a:lnTo>
                <a:lnTo>
                  <a:pt x="3710706" y="761294"/>
                </a:lnTo>
                <a:lnTo>
                  <a:pt x="3745706" y="797281"/>
                </a:lnTo>
                <a:lnTo>
                  <a:pt x="3780132" y="834020"/>
                </a:lnTo>
                <a:lnTo>
                  <a:pt x="3813972" y="871504"/>
                </a:lnTo>
                <a:lnTo>
                  <a:pt x="3847215" y="909729"/>
                </a:lnTo>
                <a:lnTo>
                  <a:pt x="3879850" y="948689"/>
                </a:lnTo>
              </a:path>
            </a:pathLst>
          </a:custGeom>
          <a:ln w="25400">
            <a:solidFill>
              <a:srgbClr val="99CC00"/>
            </a:solidFill>
          </a:ln>
        </p:spPr>
        <p:txBody>
          <a:bodyPr wrap="square" lIns="0" tIns="0" rIns="0" bIns="0" rtlCol="0"/>
          <a:lstStyle/>
          <a:p>
            <a:pPr defTabSz="411476"/>
            <a:endParaRPr smtClean="0">
              <a:solidFill>
                <a:prstClr val="black"/>
              </a:solidFill>
              <a:latin typeface="Calibri"/>
            </a:endParaRPr>
          </a:p>
        </p:txBody>
      </p:sp>
      <p:sp>
        <p:nvSpPr>
          <p:cNvPr id="6" name="object 6"/>
          <p:cNvSpPr/>
          <p:nvPr/>
        </p:nvSpPr>
        <p:spPr>
          <a:xfrm>
            <a:off x="4307509" y="2114436"/>
            <a:ext cx="4569714" cy="1129284"/>
          </a:xfrm>
          <a:custGeom>
            <a:avLst/>
            <a:gdLst/>
            <a:ahLst/>
            <a:cxnLst/>
            <a:rect l="l" t="t" r="r" b="b"/>
            <a:pathLst>
              <a:path w="5077459" h="1254760">
                <a:moveTo>
                  <a:pt x="5026669" y="1220630"/>
                </a:moveTo>
                <a:lnTo>
                  <a:pt x="4996560" y="1226057"/>
                </a:lnTo>
                <a:lnTo>
                  <a:pt x="5076952" y="1254505"/>
                </a:lnTo>
                <a:lnTo>
                  <a:pt x="5069887" y="1231900"/>
                </a:lnTo>
                <a:lnTo>
                  <a:pt x="5045456" y="1231900"/>
                </a:lnTo>
                <a:lnTo>
                  <a:pt x="5037455" y="1231773"/>
                </a:lnTo>
                <a:lnTo>
                  <a:pt x="5032502" y="1226692"/>
                </a:lnTo>
                <a:lnTo>
                  <a:pt x="5026669" y="1220630"/>
                </a:lnTo>
                <a:close/>
              </a:path>
              <a:path w="5077459" h="1254760">
                <a:moveTo>
                  <a:pt x="5044958" y="1202981"/>
                </a:moveTo>
                <a:lnTo>
                  <a:pt x="5041646" y="1217929"/>
                </a:lnTo>
                <a:lnTo>
                  <a:pt x="5026669" y="1220630"/>
                </a:lnTo>
                <a:lnTo>
                  <a:pt x="5032502" y="1226692"/>
                </a:lnTo>
                <a:lnTo>
                  <a:pt x="5037455" y="1231773"/>
                </a:lnTo>
                <a:lnTo>
                  <a:pt x="5045456" y="1231900"/>
                </a:lnTo>
                <a:lnTo>
                  <a:pt x="5050535" y="1227074"/>
                </a:lnTo>
                <a:lnTo>
                  <a:pt x="5055488" y="1222248"/>
                </a:lnTo>
                <a:lnTo>
                  <a:pt x="5055743" y="1214119"/>
                </a:lnTo>
                <a:lnTo>
                  <a:pt x="5050789" y="1209039"/>
                </a:lnTo>
                <a:lnTo>
                  <a:pt x="5044958" y="1202981"/>
                </a:lnTo>
                <a:close/>
              </a:path>
              <a:path w="5077459" h="1254760">
                <a:moveTo>
                  <a:pt x="5051552" y="1173226"/>
                </a:moveTo>
                <a:lnTo>
                  <a:pt x="5044958" y="1202981"/>
                </a:lnTo>
                <a:lnTo>
                  <a:pt x="5050789" y="1209039"/>
                </a:lnTo>
                <a:lnTo>
                  <a:pt x="5055743" y="1214119"/>
                </a:lnTo>
                <a:lnTo>
                  <a:pt x="5055488" y="1222248"/>
                </a:lnTo>
                <a:lnTo>
                  <a:pt x="5050535" y="1227074"/>
                </a:lnTo>
                <a:lnTo>
                  <a:pt x="5045456" y="1231900"/>
                </a:lnTo>
                <a:lnTo>
                  <a:pt x="5069887" y="1231900"/>
                </a:lnTo>
                <a:lnTo>
                  <a:pt x="5051552" y="1173226"/>
                </a:lnTo>
                <a:close/>
              </a:path>
              <a:path w="5077459" h="1254760">
                <a:moveTo>
                  <a:pt x="2732367" y="25273"/>
                </a:moveTo>
                <a:lnTo>
                  <a:pt x="2310256" y="25273"/>
                </a:lnTo>
                <a:lnTo>
                  <a:pt x="2406269" y="26669"/>
                </a:lnTo>
                <a:lnTo>
                  <a:pt x="2501900" y="30479"/>
                </a:lnTo>
                <a:lnTo>
                  <a:pt x="2597150" y="36956"/>
                </a:lnTo>
                <a:lnTo>
                  <a:pt x="2692273" y="45974"/>
                </a:lnTo>
                <a:lnTo>
                  <a:pt x="2786887" y="57403"/>
                </a:lnTo>
                <a:lnTo>
                  <a:pt x="2881122" y="71500"/>
                </a:lnTo>
                <a:lnTo>
                  <a:pt x="2974975" y="88011"/>
                </a:lnTo>
                <a:lnTo>
                  <a:pt x="3068320" y="106934"/>
                </a:lnTo>
                <a:lnTo>
                  <a:pt x="3161029" y="128397"/>
                </a:lnTo>
                <a:lnTo>
                  <a:pt x="3253358" y="152273"/>
                </a:lnTo>
                <a:lnTo>
                  <a:pt x="3345053" y="178688"/>
                </a:lnTo>
                <a:lnTo>
                  <a:pt x="3435984" y="207390"/>
                </a:lnTo>
                <a:lnTo>
                  <a:pt x="3526408" y="238632"/>
                </a:lnTo>
                <a:lnTo>
                  <a:pt x="3615944" y="272034"/>
                </a:lnTo>
                <a:lnTo>
                  <a:pt x="3704971" y="307975"/>
                </a:lnTo>
                <a:lnTo>
                  <a:pt x="3793108" y="346201"/>
                </a:lnTo>
                <a:lnTo>
                  <a:pt x="3880484" y="386714"/>
                </a:lnTo>
                <a:lnTo>
                  <a:pt x="3966972" y="429640"/>
                </a:lnTo>
                <a:lnTo>
                  <a:pt x="4052443" y="474725"/>
                </a:lnTo>
                <a:lnTo>
                  <a:pt x="4137152" y="522097"/>
                </a:lnTo>
                <a:lnTo>
                  <a:pt x="4220845" y="571880"/>
                </a:lnTo>
                <a:lnTo>
                  <a:pt x="4303649" y="623824"/>
                </a:lnTo>
                <a:lnTo>
                  <a:pt x="4385309" y="677926"/>
                </a:lnTo>
                <a:lnTo>
                  <a:pt x="4465955" y="734313"/>
                </a:lnTo>
                <a:lnTo>
                  <a:pt x="4545457" y="792988"/>
                </a:lnTo>
                <a:lnTo>
                  <a:pt x="4623688" y="853821"/>
                </a:lnTo>
                <a:lnTo>
                  <a:pt x="4700905" y="916686"/>
                </a:lnTo>
                <a:lnTo>
                  <a:pt x="4776851" y="981837"/>
                </a:lnTo>
                <a:lnTo>
                  <a:pt x="4851527" y="1049019"/>
                </a:lnTo>
                <a:lnTo>
                  <a:pt x="4924933" y="1118362"/>
                </a:lnTo>
                <a:lnTo>
                  <a:pt x="4997069" y="1189863"/>
                </a:lnTo>
                <a:lnTo>
                  <a:pt x="5026669" y="1220630"/>
                </a:lnTo>
                <a:lnTo>
                  <a:pt x="5041646" y="1217929"/>
                </a:lnTo>
                <a:lnTo>
                  <a:pt x="5014849" y="1171702"/>
                </a:lnTo>
                <a:lnTo>
                  <a:pt x="4942332" y="1099947"/>
                </a:lnTo>
                <a:lnTo>
                  <a:pt x="4868545" y="1030224"/>
                </a:lnTo>
                <a:lnTo>
                  <a:pt x="4793487" y="962532"/>
                </a:lnTo>
                <a:lnTo>
                  <a:pt x="4717033" y="897001"/>
                </a:lnTo>
                <a:lnTo>
                  <a:pt x="4639309" y="833754"/>
                </a:lnTo>
                <a:lnTo>
                  <a:pt x="4560443" y="772667"/>
                </a:lnTo>
                <a:lnTo>
                  <a:pt x="4480559" y="713613"/>
                </a:lnTo>
                <a:lnTo>
                  <a:pt x="4399407" y="656843"/>
                </a:lnTo>
                <a:lnTo>
                  <a:pt x="4317110" y="602361"/>
                </a:lnTo>
                <a:lnTo>
                  <a:pt x="4233926" y="550037"/>
                </a:lnTo>
                <a:lnTo>
                  <a:pt x="4149598" y="499999"/>
                </a:lnTo>
                <a:lnTo>
                  <a:pt x="4064380" y="452247"/>
                </a:lnTo>
                <a:lnTo>
                  <a:pt x="3978275" y="406780"/>
                </a:lnTo>
                <a:lnTo>
                  <a:pt x="3891153" y="363600"/>
                </a:lnTo>
                <a:lnTo>
                  <a:pt x="3803269" y="322834"/>
                </a:lnTo>
                <a:lnTo>
                  <a:pt x="3714496" y="284479"/>
                </a:lnTo>
                <a:lnTo>
                  <a:pt x="3624960" y="248285"/>
                </a:lnTo>
                <a:lnTo>
                  <a:pt x="3534663" y="214502"/>
                </a:lnTo>
                <a:lnTo>
                  <a:pt x="3443731" y="183261"/>
                </a:lnTo>
                <a:lnTo>
                  <a:pt x="3352037" y="154304"/>
                </a:lnTo>
                <a:lnTo>
                  <a:pt x="3259708" y="127635"/>
                </a:lnTo>
                <a:lnTo>
                  <a:pt x="3166745" y="103759"/>
                </a:lnTo>
                <a:lnTo>
                  <a:pt x="3073400" y="82041"/>
                </a:lnTo>
                <a:lnTo>
                  <a:pt x="2979293" y="62991"/>
                </a:lnTo>
                <a:lnTo>
                  <a:pt x="2884931" y="46354"/>
                </a:lnTo>
                <a:lnTo>
                  <a:pt x="2789935" y="32257"/>
                </a:lnTo>
                <a:lnTo>
                  <a:pt x="2732367" y="25273"/>
                </a:lnTo>
                <a:close/>
              </a:path>
              <a:path w="5077459" h="1254760">
                <a:moveTo>
                  <a:pt x="2310003" y="0"/>
                </a:moveTo>
                <a:lnTo>
                  <a:pt x="2232786" y="762"/>
                </a:lnTo>
                <a:lnTo>
                  <a:pt x="2155825" y="3301"/>
                </a:lnTo>
                <a:lnTo>
                  <a:pt x="2078989" y="7365"/>
                </a:lnTo>
                <a:lnTo>
                  <a:pt x="2002408" y="13080"/>
                </a:lnTo>
                <a:lnTo>
                  <a:pt x="1925954" y="20574"/>
                </a:lnTo>
                <a:lnTo>
                  <a:pt x="1849754" y="29717"/>
                </a:lnTo>
                <a:lnTo>
                  <a:pt x="1773681" y="40259"/>
                </a:lnTo>
                <a:lnTo>
                  <a:pt x="1697863" y="52577"/>
                </a:lnTo>
                <a:lnTo>
                  <a:pt x="1622552" y="66548"/>
                </a:lnTo>
                <a:lnTo>
                  <a:pt x="1547240" y="81914"/>
                </a:lnTo>
                <a:lnTo>
                  <a:pt x="1472438" y="99060"/>
                </a:lnTo>
                <a:lnTo>
                  <a:pt x="1397889" y="117728"/>
                </a:lnTo>
                <a:lnTo>
                  <a:pt x="1323593" y="137922"/>
                </a:lnTo>
                <a:lnTo>
                  <a:pt x="1249806" y="159765"/>
                </a:lnTo>
                <a:lnTo>
                  <a:pt x="1176401" y="183134"/>
                </a:lnTo>
                <a:lnTo>
                  <a:pt x="1103249" y="208025"/>
                </a:lnTo>
                <a:lnTo>
                  <a:pt x="1030731" y="234568"/>
                </a:lnTo>
                <a:lnTo>
                  <a:pt x="958595" y="262509"/>
                </a:lnTo>
                <a:lnTo>
                  <a:pt x="886967" y="292226"/>
                </a:lnTo>
                <a:lnTo>
                  <a:pt x="815593" y="323341"/>
                </a:lnTo>
                <a:lnTo>
                  <a:pt x="674751" y="390143"/>
                </a:lnTo>
                <a:lnTo>
                  <a:pt x="536066" y="462788"/>
                </a:lnTo>
                <a:lnTo>
                  <a:pt x="399795" y="541654"/>
                </a:lnTo>
                <a:lnTo>
                  <a:pt x="265811" y="626363"/>
                </a:lnTo>
                <a:lnTo>
                  <a:pt x="134619" y="716914"/>
                </a:lnTo>
                <a:lnTo>
                  <a:pt x="1142" y="817117"/>
                </a:lnTo>
                <a:lnTo>
                  <a:pt x="0" y="825118"/>
                </a:lnTo>
                <a:lnTo>
                  <a:pt x="8381" y="836294"/>
                </a:lnTo>
                <a:lnTo>
                  <a:pt x="16382" y="837438"/>
                </a:lnTo>
                <a:lnTo>
                  <a:pt x="149987" y="737107"/>
                </a:lnTo>
                <a:lnTo>
                  <a:pt x="280288" y="647318"/>
                </a:lnTo>
                <a:lnTo>
                  <a:pt x="413257" y="563117"/>
                </a:lnTo>
                <a:lnTo>
                  <a:pt x="548766" y="484886"/>
                </a:lnTo>
                <a:lnTo>
                  <a:pt x="686562" y="412623"/>
                </a:lnTo>
                <a:lnTo>
                  <a:pt x="826515" y="346201"/>
                </a:lnTo>
                <a:lnTo>
                  <a:pt x="897127" y="315467"/>
                </a:lnTo>
                <a:lnTo>
                  <a:pt x="968248" y="286003"/>
                </a:lnTo>
                <a:lnTo>
                  <a:pt x="1040002" y="258190"/>
                </a:lnTo>
                <a:lnTo>
                  <a:pt x="1112012" y="231901"/>
                </a:lnTo>
                <a:lnTo>
                  <a:pt x="1184655" y="207137"/>
                </a:lnTo>
                <a:lnTo>
                  <a:pt x="1257553" y="184023"/>
                </a:lnTo>
                <a:lnTo>
                  <a:pt x="1330832" y="162305"/>
                </a:lnTo>
                <a:lnTo>
                  <a:pt x="1404492" y="142239"/>
                </a:lnTo>
                <a:lnTo>
                  <a:pt x="1478661" y="123571"/>
                </a:lnTo>
                <a:lnTo>
                  <a:pt x="1552955" y="106806"/>
                </a:lnTo>
                <a:lnTo>
                  <a:pt x="1627631" y="91312"/>
                </a:lnTo>
                <a:lnTo>
                  <a:pt x="1702562" y="77469"/>
                </a:lnTo>
                <a:lnTo>
                  <a:pt x="1777746" y="65404"/>
                </a:lnTo>
                <a:lnTo>
                  <a:pt x="1853183" y="54863"/>
                </a:lnTo>
                <a:lnTo>
                  <a:pt x="1929002" y="45847"/>
                </a:lnTo>
                <a:lnTo>
                  <a:pt x="2004949" y="38480"/>
                </a:lnTo>
                <a:lnTo>
                  <a:pt x="2080895" y="32765"/>
                </a:lnTo>
                <a:lnTo>
                  <a:pt x="2157222" y="28701"/>
                </a:lnTo>
                <a:lnTo>
                  <a:pt x="2233676" y="26162"/>
                </a:lnTo>
                <a:lnTo>
                  <a:pt x="2310256" y="25273"/>
                </a:lnTo>
                <a:lnTo>
                  <a:pt x="2732367" y="25273"/>
                </a:lnTo>
                <a:lnTo>
                  <a:pt x="2694685" y="20700"/>
                </a:lnTo>
                <a:lnTo>
                  <a:pt x="2598928" y="11556"/>
                </a:lnTo>
                <a:lnTo>
                  <a:pt x="2502916" y="5079"/>
                </a:lnTo>
                <a:lnTo>
                  <a:pt x="2406523" y="1269"/>
                </a:lnTo>
                <a:lnTo>
                  <a:pt x="2310003" y="0"/>
                </a:lnTo>
                <a:close/>
              </a:path>
            </a:pathLst>
          </a:custGeom>
          <a:solidFill>
            <a:srgbClr val="000000"/>
          </a:solidFill>
        </p:spPr>
        <p:txBody>
          <a:bodyPr wrap="square" lIns="0" tIns="0" rIns="0" bIns="0" rtlCol="0"/>
          <a:lstStyle/>
          <a:p>
            <a:pPr defTabSz="411476"/>
            <a:endParaRPr smtClean="0">
              <a:solidFill>
                <a:prstClr val="black"/>
              </a:solidFill>
              <a:latin typeface="Calibri"/>
            </a:endParaRPr>
          </a:p>
        </p:txBody>
      </p:sp>
      <p:sp>
        <p:nvSpPr>
          <p:cNvPr id="7" name="object 7"/>
          <p:cNvSpPr/>
          <p:nvPr/>
        </p:nvSpPr>
        <p:spPr>
          <a:xfrm>
            <a:off x="4676470" y="3666058"/>
            <a:ext cx="3477578" cy="850964"/>
          </a:xfrm>
          <a:custGeom>
            <a:avLst/>
            <a:gdLst/>
            <a:ahLst/>
            <a:cxnLst/>
            <a:rect l="l" t="t" r="r" b="b"/>
            <a:pathLst>
              <a:path w="3863975" h="945514">
                <a:moveTo>
                  <a:pt x="3863975" y="915415"/>
                </a:moveTo>
                <a:lnTo>
                  <a:pt x="3811904" y="851915"/>
                </a:lnTo>
                <a:lnTo>
                  <a:pt x="3753357" y="781303"/>
                </a:lnTo>
                <a:lnTo>
                  <a:pt x="3662172" y="753109"/>
                </a:lnTo>
                <a:lnTo>
                  <a:pt x="3636010" y="668401"/>
                </a:lnTo>
                <a:lnTo>
                  <a:pt x="3551428" y="578484"/>
                </a:lnTo>
                <a:lnTo>
                  <a:pt x="3447161" y="543178"/>
                </a:lnTo>
                <a:lnTo>
                  <a:pt x="3297301" y="529082"/>
                </a:lnTo>
                <a:lnTo>
                  <a:pt x="3180079" y="508000"/>
                </a:lnTo>
                <a:lnTo>
                  <a:pt x="3056381" y="465581"/>
                </a:lnTo>
                <a:lnTo>
                  <a:pt x="2919603" y="395096"/>
                </a:lnTo>
                <a:lnTo>
                  <a:pt x="2808858" y="338581"/>
                </a:lnTo>
                <a:lnTo>
                  <a:pt x="2691638" y="289178"/>
                </a:lnTo>
                <a:lnTo>
                  <a:pt x="2598801" y="206375"/>
                </a:lnTo>
                <a:lnTo>
                  <a:pt x="2509266" y="98678"/>
                </a:lnTo>
                <a:lnTo>
                  <a:pt x="2404999" y="35178"/>
                </a:lnTo>
                <a:lnTo>
                  <a:pt x="2274824" y="0"/>
                </a:lnTo>
                <a:lnTo>
                  <a:pt x="2150999" y="6985"/>
                </a:lnTo>
                <a:lnTo>
                  <a:pt x="2033777" y="35178"/>
                </a:lnTo>
                <a:lnTo>
                  <a:pt x="1918207" y="86360"/>
                </a:lnTo>
                <a:lnTo>
                  <a:pt x="1825371" y="119887"/>
                </a:lnTo>
                <a:lnTo>
                  <a:pt x="1695069" y="141097"/>
                </a:lnTo>
                <a:lnTo>
                  <a:pt x="1512697" y="169290"/>
                </a:lnTo>
                <a:lnTo>
                  <a:pt x="1304289" y="155193"/>
                </a:lnTo>
                <a:lnTo>
                  <a:pt x="1095883" y="155193"/>
                </a:lnTo>
                <a:lnTo>
                  <a:pt x="900430" y="211581"/>
                </a:lnTo>
                <a:lnTo>
                  <a:pt x="783209" y="254000"/>
                </a:lnTo>
                <a:lnTo>
                  <a:pt x="652907" y="303402"/>
                </a:lnTo>
                <a:lnTo>
                  <a:pt x="431546" y="416178"/>
                </a:lnTo>
                <a:lnTo>
                  <a:pt x="255650" y="550290"/>
                </a:lnTo>
                <a:lnTo>
                  <a:pt x="118872" y="726694"/>
                </a:lnTo>
                <a:lnTo>
                  <a:pt x="0" y="945388"/>
                </a:lnTo>
              </a:path>
            </a:pathLst>
          </a:custGeom>
          <a:ln w="25400">
            <a:solidFill>
              <a:srgbClr val="000000"/>
            </a:solidFill>
          </a:ln>
        </p:spPr>
        <p:txBody>
          <a:bodyPr wrap="square" lIns="0" tIns="0" rIns="0" bIns="0" rtlCol="0"/>
          <a:lstStyle/>
          <a:p>
            <a:pPr defTabSz="411476"/>
            <a:endParaRPr smtClean="0">
              <a:solidFill>
                <a:prstClr val="black"/>
              </a:solidFill>
              <a:latin typeface="Calibri"/>
            </a:endParaRPr>
          </a:p>
        </p:txBody>
      </p:sp>
      <p:sp>
        <p:nvSpPr>
          <p:cNvPr id="8" name="object 8"/>
          <p:cNvSpPr/>
          <p:nvPr/>
        </p:nvSpPr>
        <p:spPr>
          <a:xfrm>
            <a:off x="4670641" y="3653371"/>
            <a:ext cx="3530726" cy="870395"/>
          </a:xfrm>
          <a:custGeom>
            <a:avLst/>
            <a:gdLst/>
            <a:ahLst/>
            <a:cxnLst/>
            <a:rect l="l" t="t" r="r" b="b"/>
            <a:pathLst>
              <a:path w="3923029" h="967104">
                <a:moveTo>
                  <a:pt x="3922649" y="851916"/>
                </a:moveTo>
                <a:lnTo>
                  <a:pt x="3863975" y="753110"/>
                </a:lnTo>
                <a:lnTo>
                  <a:pt x="3811904" y="682625"/>
                </a:lnTo>
                <a:lnTo>
                  <a:pt x="3746754" y="626110"/>
                </a:lnTo>
                <a:lnTo>
                  <a:pt x="3681603" y="626110"/>
                </a:lnTo>
                <a:lnTo>
                  <a:pt x="3623055" y="606679"/>
                </a:lnTo>
                <a:lnTo>
                  <a:pt x="3557904" y="626110"/>
                </a:lnTo>
                <a:lnTo>
                  <a:pt x="3473196" y="597916"/>
                </a:lnTo>
                <a:lnTo>
                  <a:pt x="3414522" y="541401"/>
                </a:lnTo>
                <a:lnTo>
                  <a:pt x="3303778" y="529082"/>
                </a:lnTo>
                <a:lnTo>
                  <a:pt x="3173603" y="564388"/>
                </a:lnTo>
                <a:lnTo>
                  <a:pt x="3049778" y="514985"/>
                </a:lnTo>
                <a:lnTo>
                  <a:pt x="2945638" y="458597"/>
                </a:lnTo>
                <a:lnTo>
                  <a:pt x="2867405" y="395097"/>
                </a:lnTo>
                <a:lnTo>
                  <a:pt x="2802254" y="303275"/>
                </a:lnTo>
                <a:lnTo>
                  <a:pt x="2711069" y="254000"/>
                </a:lnTo>
                <a:lnTo>
                  <a:pt x="2626487" y="204597"/>
                </a:lnTo>
                <a:lnTo>
                  <a:pt x="2509266" y="155194"/>
                </a:lnTo>
                <a:lnTo>
                  <a:pt x="2404999" y="56387"/>
                </a:lnTo>
                <a:lnTo>
                  <a:pt x="2352929" y="0"/>
                </a:lnTo>
                <a:lnTo>
                  <a:pt x="2248662" y="0"/>
                </a:lnTo>
                <a:lnTo>
                  <a:pt x="2177033" y="56387"/>
                </a:lnTo>
                <a:lnTo>
                  <a:pt x="2131441" y="119887"/>
                </a:lnTo>
                <a:lnTo>
                  <a:pt x="2053335" y="112775"/>
                </a:lnTo>
                <a:lnTo>
                  <a:pt x="1962150" y="112775"/>
                </a:lnTo>
                <a:lnTo>
                  <a:pt x="1923033" y="176275"/>
                </a:lnTo>
                <a:lnTo>
                  <a:pt x="1825244" y="197485"/>
                </a:lnTo>
                <a:lnTo>
                  <a:pt x="1714627" y="211582"/>
                </a:lnTo>
                <a:lnTo>
                  <a:pt x="1629918" y="176275"/>
                </a:lnTo>
                <a:lnTo>
                  <a:pt x="1538731" y="155194"/>
                </a:lnTo>
                <a:lnTo>
                  <a:pt x="1480057" y="127000"/>
                </a:lnTo>
                <a:lnTo>
                  <a:pt x="1408429" y="98678"/>
                </a:lnTo>
                <a:lnTo>
                  <a:pt x="1291209" y="141097"/>
                </a:lnTo>
                <a:lnTo>
                  <a:pt x="1193546" y="183387"/>
                </a:lnTo>
                <a:lnTo>
                  <a:pt x="1095756" y="218694"/>
                </a:lnTo>
                <a:lnTo>
                  <a:pt x="998093" y="239775"/>
                </a:lnTo>
                <a:lnTo>
                  <a:pt x="893952" y="254000"/>
                </a:lnTo>
                <a:lnTo>
                  <a:pt x="770127" y="211582"/>
                </a:lnTo>
                <a:lnTo>
                  <a:pt x="665988" y="246887"/>
                </a:lnTo>
                <a:lnTo>
                  <a:pt x="568198" y="387985"/>
                </a:lnTo>
                <a:lnTo>
                  <a:pt x="477012" y="486791"/>
                </a:lnTo>
                <a:lnTo>
                  <a:pt x="372872" y="529082"/>
                </a:lnTo>
                <a:lnTo>
                  <a:pt x="255524" y="571500"/>
                </a:lnTo>
                <a:lnTo>
                  <a:pt x="164337" y="606679"/>
                </a:lnTo>
                <a:lnTo>
                  <a:pt x="66675" y="719582"/>
                </a:lnTo>
                <a:lnTo>
                  <a:pt x="21082" y="839597"/>
                </a:lnTo>
                <a:lnTo>
                  <a:pt x="0" y="966597"/>
                </a:lnTo>
              </a:path>
            </a:pathLst>
          </a:custGeom>
          <a:ln w="25399">
            <a:solidFill>
              <a:srgbClr val="333399"/>
            </a:solidFill>
          </a:ln>
        </p:spPr>
        <p:txBody>
          <a:bodyPr wrap="square" lIns="0" tIns="0" rIns="0" bIns="0" rtlCol="0"/>
          <a:lstStyle/>
          <a:p>
            <a:pPr defTabSz="411476"/>
            <a:endParaRPr smtClean="0">
              <a:solidFill>
                <a:prstClr val="black"/>
              </a:solidFill>
              <a:latin typeface="Calibri"/>
            </a:endParaRPr>
          </a:p>
        </p:txBody>
      </p:sp>
      <p:sp>
        <p:nvSpPr>
          <p:cNvPr id="9" name="object 9"/>
          <p:cNvSpPr txBox="1"/>
          <p:nvPr/>
        </p:nvSpPr>
        <p:spPr>
          <a:xfrm>
            <a:off x="7047624" y="3225318"/>
            <a:ext cx="1113282" cy="272575"/>
          </a:xfrm>
          <a:prstGeom prst="rect">
            <a:avLst/>
          </a:prstGeom>
        </p:spPr>
        <p:txBody>
          <a:bodyPr vert="horz" wrap="square" lIns="0" tIns="10859" rIns="0" bIns="0" rtlCol="0">
            <a:spAutoFit/>
          </a:bodyPr>
          <a:lstStyle/>
          <a:p>
            <a:pPr marL="11430" defTabSz="411476">
              <a:spcBef>
                <a:spcPts val="86"/>
              </a:spcBef>
            </a:pPr>
            <a:r>
              <a:rPr sz="1700" b="1" spc="-5" dirty="0">
                <a:solidFill>
                  <a:srgbClr val="333399"/>
                </a:solidFill>
                <a:latin typeface="Times New Roman"/>
                <a:cs typeface="Times New Roman"/>
              </a:rPr>
              <a:t>Sea</a:t>
            </a:r>
            <a:r>
              <a:rPr sz="1700" b="1" spc="-54" dirty="0">
                <a:solidFill>
                  <a:srgbClr val="333399"/>
                </a:solidFill>
                <a:latin typeface="Times New Roman"/>
                <a:cs typeface="Times New Roman"/>
              </a:rPr>
              <a:t> </a:t>
            </a:r>
            <a:r>
              <a:rPr sz="1700" b="1" spc="-5" dirty="0">
                <a:solidFill>
                  <a:srgbClr val="333399"/>
                </a:solidFill>
                <a:latin typeface="Times New Roman"/>
                <a:cs typeface="Times New Roman"/>
              </a:rPr>
              <a:t>Surface</a:t>
            </a:r>
            <a:endParaRPr sz="1700">
              <a:solidFill>
                <a:prstClr val="black"/>
              </a:solidFill>
              <a:latin typeface="Times New Roman"/>
              <a:cs typeface="Times New Roman"/>
            </a:endParaRPr>
          </a:p>
        </p:txBody>
      </p:sp>
      <p:sp>
        <p:nvSpPr>
          <p:cNvPr id="10" name="object 10"/>
          <p:cNvSpPr txBox="1"/>
          <p:nvPr/>
        </p:nvSpPr>
        <p:spPr>
          <a:xfrm>
            <a:off x="4538396" y="3225318"/>
            <a:ext cx="577215" cy="272575"/>
          </a:xfrm>
          <a:prstGeom prst="rect">
            <a:avLst/>
          </a:prstGeom>
        </p:spPr>
        <p:txBody>
          <a:bodyPr vert="horz" wrap="square" lIns="0" tIns="10859" rIns="0" bIns="0" rtlCol="0">
            <a:spAutoFit/>
          </a:bodyPr>
          <a:lstStyle/>
          <a:p>
            <a:pPr marL="11430" defTabSz="411476">
              <a:spcBef>
                <a:spcPts val="86"/>
              </a:spcBef>
            </a:pPr>
            <a:r>
              <a:rPr sz="1700" b="1" spc="-5" dirty="0">
                <a:solidFill>
                  <a:prstClr val="black"/>
                </a:solidFill>
                <a:latin typeface="Times New Roman"/>
                <a:cs typeface="Times New Roman"/>
              </a:rPr>
              <a:t>Geoid</a:t>
            </a:r>
            <a:endParaRPr sz="1700">
              <a:solidFill>
                <a:prstClr val="black"/>
              </a:solidFill>
              <a:latin typeface="Times New Roman"/>
              <a:cs typeface="Times New Roman"/>
            </a:endParaRPr>
          </a:p>
        </p:txBody>
      </p:sp>
      <p:sp>
        <p:nvSpPr>
          <p:cNvPr id="11" name="object 11"/>
          <p:cNvSpPr txBox="1"/>
          <p:nvPr/>
        </p:nvSpPr>
        <p:spPr>
          <a:xfrm>
            <a:off x="5517262" y="4092625"/>
            <a:ext cx="945261" cy="544068"/>
          </a:xfrm>
          <a:prstGeom prst="rect">
            <a:avLst/>
          </a:prstGeom>
        </p:spPr>
        <p:txBody>
          <a:bodyPr vert="horz" wrap="square" lIns="0" tIns="10859" rIns="0" bIns="0" rtlCol="0">
            <a:spAutoFit/>
          </a:bodyPr>
          <a:lstStyle/>
          <a:p>
            <a:pPr marL="86867" marR="4572" indent="-75437" defTabSz="411476">
              <a:spcBef>
                <a:spcPts val="86"/>
              </a:spcBef>
            </a:pPr>
            <a:r>
              <a:rPr sz="1700" b="1" spc="-5" dirty="0">
                <a:solidFill>
                  <a:srgbClr val="99CC00"/>
                </a:solidFill>
                <a:latin typeface="Times New Roman"/>
                <a:cs typeface="Times New Roman"/>
              </a:rPr>
              <a:t>Refe</a:t>
            </a:r>
            <a:r>
              <a:rPr sz="1700" b="1" spc="-41" dirty="0">
                <a:solidFill>
                  <a:srgbClr val="99CC00"/>
                </a:solidFill>
                <a:latin typeface="Times New Roman"/>
                <a:cs typeface="Times New Roman"/>
              </a:rPr>
              <a:t>r</a:t>
            </a:r>
            <a:r>
              <a:rPr sz="1700" b="1" spc="-5" dirty="0">
                <a:solidFill>
                  <a:srgbClr val="99CC00"/>
                </a:solidFill>
                <a:latin typeface="Times New Roman"/>
                <a:cs typeface="Times New Roman"/>
              </a:rPr>
              <a:t>ence  ellipsoid</a:t>
            </a:r>
            <a:endParaRPr sz="1700">
              <a:solidFill>
                <a:prstClr val="black"/>
              </a:solidFill>
              <a:latin typeface="Times New Roman"/>
              <a:cs typeface="Times New Roman"/>
            </a:endParaRPr>
          </a:p>
        </p:txBody>
      </p:sp>
      <p:sp>
        <p:nvSpPr>
          <p:cNvPr id="12" name="object 12"/>
          <p:cNvSpPr txBox="1"/>
          <p:nvPr/>
        </p:nvSpPr>
        <p:spPr>
          <a:xfrm>
            <a:off x="7318315" y="1741792"/>
            <a:ext cx="691515" cy="485967"/>
          </a:xfrm>
          <a:prstGeom prst="rect">
            <a:avLst/>
          </a:prstGeom>
        </p:spPr>
        <p:txBody>
          <a:bodyPr vert="horz" wrap="square" lIns="0" tIns="12002" rIns="0" bIns="0" rtlCol="0">
            <a:spAutoFit/>
          </a:bodyPr>
          <a:lstStyle/>
          <a:p>
            <a:pPr marL="11430" defTabSz="411476">
              <a:spcBef>
                <a:spcPts val="95"/>
              </a:spcBef>
            </a:pPr>
            <a:r>
              <a:rPr sz="1500" b="1" spc="-5" dirty="0" smtClean="0">
                <a:solidFill>
                  <a:prstClr val="black"/>
                </a:solidFill>
                <a:latin typeface="Times New Roman"/>
                <a:cs typeface="Times New Roman"/>
              </a:rPr>
              <a:t>Satellite</a:t>
            </a:r>
            <a:endParaRPr lang="en-US" sz="1500" b="1" spc="-5" dirty="0" smtClean="0">
              <a:solidFill>
                <a:prstClr val="black"/>
              </a:solidFill>
              <a:latin typeface="Times New Roman"/>
              <a:cs typeface="Times New Roman"/>
            </a:endParaRPr>
          </a:p>
          <a:p>
            <a:pPr marL="11430" defTabSz="411476">
              <a:spcBef>
                <a:spcPts val="95"/>
              </a:spcBef>
            </a:pPr>
            <a:r>
              <a:rPr lang="en-US" sz="1500" b="1" spc="-5" dirty="0" smtClean="0">
                <a:solidFill>
                  <a:prstClr val="black"/>
                </a:solidFill>
                <a:latin typeface="Times New Roman"/>
                <a:cs typeface="Times New Roman"/>
              </a:rPr>
              <a:t>orbit</a:t>
            </a:r>
            <a:endParaRPr sz="1500" dirty="0">
              <a:solidFill>
                <a:prstClr val="black"/>
              </a:solidFill>
              <a:latin typeface="Times New Roman"/>
              <a:cs typeface="Times New Roman"/>
            </a:endParaRPr>
          </a:p>
        </p:txBody>
      </p:sp>
      <p:sp>
        <p:nvSpPr>
          <p:cNvPr id="14" name="object 14"/>
          <p:cNvSpPr/>
          <p:nvPr/>
        </p:nvSpPr>
        <p:spPr>
          <a:xfrm>
            <a:off x="4864951" y="3500438"/>
            <a:ext cx="173165" cy="520065"/>
          </a:xfrm>
          <a:custGeom>
            <a:avLst/>
            <a:gdLst/>
            <a:ahLst/>
            <a:cxnLst/>
            <a:rect l="l" t="t" r="r" b="b"/>
            <a:pathLst>
              <a:path w="192404" h="577850">
                <a:moveTo>
                  <a:pt x="0" y="0"/>
                </a:moveTo>
                <a:lnTo>
                  <a:pt x="192024" y="577850"/>
                </a:lnTo>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15" name="object 15"/>
          <p:cNvSpPr/>
          <p:nvPr/>
        </p:nvSpPr>
        <p:spPr>
          <a:xfrm>
            <a:off x="6783705" y="3327616"/>
            <a:ext cx="240030" cy="317183"/>
          </a:xfrm>
          <a:custGeom>
            <a:avLst/>
            <a:gdLst/>
            <a:ahLst/>
            <a:cxnLst/>
            <a:rect l="l" t="t" r="r" b="b"/>
            <a:pathLst>
              <a:path w="266700" h="352425">
                <a:moveTo>
                  <a:pt x="266700" y="0"/>
                </a:moveTo>
                <a:lnTo>
                  <a:pt x="0" y="352425"/>
                </a:lnTo>
              </a:path>
            </a:pathLst>
          </a:custGeom>
          <a:ln w="12700">
            <a:solidFill>
              <a:srgbClr val="333399"/>
            </a:solidFill>
          </a:ln>
        </p:spPr>
        <p:txBody>
          <a:bodyPr wrap="square" lIns="0" tIns="0" rIns="0" bIns="0" rtlCol="0"/>
          <a:lstStyle/>
          <a:p>
            <a:pPr defTabSz="411476"/>
            <a:endParaRPr smtClean="0">
              <a:solidFill>
                <a:prstClr val="black"/>
              </a:solidFill>
              <a:latin typeface="Calibri"/>
            </a:endParaRPr>
          </a:p>
        </p:txBody>
      </p:sp>
      <p:sp>
        <p:nvSpPr>
          <p:cNvPr id="16" name="object 16"/>
          <p:cNvSpPr/>
          <p:nvPr/>
        </p:nvSpPr>
        <p:spPr>
          <a:xfrm>
            <a:off x="5277803" y="4020504"/>
            <a:ext cx="254318" cy="202883"/>
          </a:xfrm>
          <a:custGeom>
            <a:avLst/>
            <a:gdLst/>
            <a:ahLst/>
            <a:cxnLst/>
            <a:rect l="l" t="t" r="r" b="b"/>
            <a:pathLst>
              <a:path w="282575" h="225425">
                <a:moveTo>
                  <a:pt x="0" y="0"/>
                </a:moveTo>
                <a:lnTo>
                  <a:pt x="282575" y="225425"/>
                </a:lnTo>
              </a:path>
            </a:pathLst>
          </a:custGeom>
          <a:ln w="12700">
            <a:solidFill>
              <a:srgbClr val="99CC00"/>
            </a:solidFill>
          </a:ln>
        </p:spPr>
        <p:txBody>
          <a:bodyPr wrap="square" lIns="0" tIns="0" rIns="0" bIns="0" rtlCol="0"/>
          <a:lstStyle/>
          <a:p>
            <a:pPr defTabSz="411476"/>
            <a:endParaRPr smtClean="0">
              <a:solidFill>
                <a:prstClr val="black"/>
              </a:solidFill>
              <a:latin typeface="Calibri"/>
            </a:endParaRPr>
          </a:p>
        </p:txBody>
      </p:sp>
      <p:sp>
        <p:nvSpPr>
          <p:cNvPr id="17" name="object 17"/>
          <p:cNvSpPr/>
          <p:nvPr/>
        </p:nvSpPr>
        <p:spPr>
          <a:xfrm>
            <a:off x="5996635" y="2187358"/>
            <a:ext cx="214313" cy="1530477"/>
          </a:xfrm>
          <a:custGeom>
            <a:avLst/>
            <a:gdLst/>
            <a:ahLst/>
            <a:cxnLst/>
            <a:rect l="l" t="t" r="r" b="b"/>
            <a:pathLst>
              <a:path w="238125" h="1700529">
                <a:moveTo>
                  <a:pt x="161925" y="1628393"/>
                </a:moveTo>
                <a:lnTo>
                  <a:pt x="207772" y="1700276"/>
                </a:lnTo>
                <a:lnTo>
                  <a:pt x="226528" y="1650364"/>
                </a:lnTo>
                <a:lnTo>
                  <a:pt x="196215" y="1650364"/>
                </a:lnTo>
                <a:lnTo>
                  <a:pt x="195781" y="1646224"/>
                </a:lnTo>
                <a:lnTo>
                  <a:pt x="161925" y="1628393"/>
                </a:lnTo>
                <a:close/>
              </a:path>
              <a:path w="238125" h="1700529">
                <a:moveTo>
                  <a:pt x="195781" y="1646224"/>
                </a:moveTo>
                <a:lnTo>
                  <a:pt x="196215" y="1650364"/>
                </a:lnTo>
                <a:lnTo>
                  <a:pt x="202501" y="1649729"/>
                </a:lnTo>
                <a:lnTo>
                  <a:pt x="195781" y="1646224"/>
                </a:lnTo>
                <a:close/>
              </a:path>
              <a:path w="238125" h="1700529">
                <a:moveTo>
                  <a:pt x="237744" y="1620520"/>
                </a:moveTo>
                <a:lnTo>
                  <a:pt x="208343" y="1644844"/>
                </a:lnTo>
                <a:lnTo>
                  <a:pt x="208788" y="1649095"/>
                </a:lnTo>
                <a:lnTo>
                  <a:pt x="196215" y="1650364"/>
                </a:lnTo>
                <a:lnTo>
                  <a:pt x="226528" y="1650364"/>
                </a:lnTo>
                <a:lnTo>
                  <a:pt x="237744" y="1620520"/>
                </a:lnTo>
                <a:close/>
              </a:path>
              <a:path w="238125" h="1700529">
                <a:moveTo>
                  <a:pt x="35394" y="50592"/>
                </a:moveTo>
                <a:lnTo>
                  <a:pt x="35227" y="50611"/>
                </a:lnTo>
                <a:lnTo>
                  <a:pt x="29388" y="55441"/>
                </a:lnTo>
                <a:lnTo>
                  <a:pt x="195781" y="1646224"/>
                </a:lnTo>
                <a:lnTo>
                  <a:pt x="202438" y="1649729"/>
                </a:lnTo>
                <a:lnTo>
                  <a:pt x="208343" y="1644844"/>
                </a:lnTo>
                <a:lnTo>
                  <a:pt x="41962" y="54051"/>
                </a:lnTo>
                <a:lnTo>
                  <a:pt x="35394" y="50592"/>
                </a:lnTo>
                <a:close/>
              </a:path>
              <a:path w="238125" h="1700529">
                <a:moveTo>
                  <a:pt x="208343" y="1644844"/>
                </a:moveTo>
                <a:lnTo>
                  <a:pt x="202438" y="1649729"/>
                </a:lnTo>
                <a:lnTo>
                  <a:pt x="208788" y="1649095"/>
                </a:lnTo>
                <a:lnTo>
                  <a:pt x="208343" y="1644844"/>
                </a:lnTo>
                <a:close/>
              </a:path>
              <a:path w="238125" h="1700529">
                <a:moveTo>
                  <a:pt x="29972" y="0"/>
                </a:moveTo>
                <a:lnTo>
                  <a:pt x="0" y="79755"/>
                </a:lnTo>
                <a:lnTo>
                  <a:pt x="29388" y="55441"/>
                </a:lnTo>
                <a:lnTo>
                  <a:pt x="28955" y="51308"/>
                </a:lnTo>
                <a:lnTo>
                  <a:pt x="35227" y="50611"/>
                </a:lnTo>
                <a:lnTo>
                  <a:pt x="35813" y="50546"/>
                </a:lnTo>
                <a:lnTo>
                  <a:pt x="41528" y="49911"/>
                </a:lnTo>
                <a:lnTo>
                  <a:pt x="61805" y="49911"/>
                </a:lnTo>
                <a:lnTo>
                  <a:pt x="29972" y="0"/>
                </a:lnTo>
                <a:close/>
              </a:path>
              <a:path w="238125" h="1700529">
                <a:moveTo>
                  <a:pt x="61805" y="49911"/>
                </a:moveTo>
                <a:lnTo>
                  <a:pt x="41528" y="49911"/>
                </a:lnTo>
                <a:lnTo>
                  <a:pt x="41962" y="54051"/>
                </a:lnTo>
                <a:lnTo>
                  <a:pt x="75819" y="71881"/>
                </a:lnTo>
                <a:lnTo>
                  <a:pt x="61805" y="49911"/>
                </a:lnTo>
                <a:close/>
              </a:path>
              <a:path w="238125" h="1700529">
                <a:moveTo>
                  <a:pt x="35227" y="50611"/>
                </a:moveTo>
                <a:lnTo>
                  <a:pt x="28955" y="51308"/>
                </a:lnTo>
                <a:lnTo>
                  <a:pt x="29388" y="55441"/>
                </a:lnTo>
                <a:lnTo>
                  <a:pt x="35227" y="50611"/>
                </a:lnTo>
                <a:close/>
              </a:path>
              <a:path w="238125" h="1700529">
                <a:moveTo>
                  <a:pt x="41528" y="49911"/>
                </a:moveTo>
                <a:lnTo>
                  <a:pt x="35394" y="50592"/>
                </a:lnTo>
                <a:lnTo>
                  <a:pt x="41962" y="54051"/>
                </a:lnTo>
                <a:lnTo>
                  <a:pt x="41528" y="49911"/>
                </a:lnTo>
                <a:close/>
              </a:path>
              <a:path w="238125" h="1700529">
                <a:moveTo>
                  <a:pt x="35813" y="50546"/>
                </a:moveTo>
                <a:lnTo>
                  <a:pt x="35305" y="50546"/>
                </a:lnTo>
                <a:lnTo>
                  <a:pt x="35813" y="50546"/>
                </a:lnTo>
                <a:close/>
              </a:path>
            </a:pathLst>
          </a:custGeom>
          <a:solidFill>
            <a:srgbClr val="000000"/>
          </a:solidFill>
        </p:spPr>
        <p:txBody>
          <a:bodyPr wrap="square" lIns="0" tIns="0" rIns="0" bIns="0" rtlCol="0"/>
          <a:lstStyle/>
          <a:p>
            <a:pPr defTabSz="411476"/>
            <a:endParaRPr smtClean="0">
              <a:solidFill>
                <a:prstClr val="black"/>
              </a:solidFill>
              <a:latin typeface="Calibri"/>
            </a:endParaRPr>
          </a:p>
        </p:txBody>
      </p:sp>
      <p:sp>
        <p:nvSpPr>
          <p:cNvPr id="18" name="object 18"/>
          <p:cNvSpPr/>
          <p:nvPr/>
        </p:nvSpPr>
        <p:spPr>
          <a:xfrm>
            <a:off x="5502173" y="2523174"/>
            <a:ext cx="617220" cy="511493"/>
          </a:xfrm>
          <a:custGeom>
            <a:avLst/>
            <a:gdLst/>
            <a:ahLst/>
            <a:cxnLst/>
            <a:rect l="l" t="t" r="r" b="b"/>
            <a:pathLst>
              <a:path w="685800" h="568325">
                <a:moveTo>
                  <a:pt x="0" y="568325"/>
                </a:moveTo>
                <a:lnTo>
                  <a:pt x="685800" y="568325"/>
                </a:lnTo>
                <a:lnTo>
                  <a:pt x="685800" y="0"/>
                </a:lnTo>
                <a:lnTo>
                  <a:pt x="0" y="0"/>
                </a:lnTo>
                <a:lnTo>
                  <a:pt x="0" y="568325"/>
                </a:lnTo>
                <a:close/>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20" name="object 20"/>
          <p:cNvSpPr/>
          <p:nvPr/>
        </p:nvSpPr>
        <p:spPr>
          <a:xfrm>
            <a:off x="6708610" y="2231708"/>
            <a:ext cx="284607" cy="1399032"/>
          </a:xfrm>
          <a:custGeom>
            <a:avLst/>
            <a:gdLst/>
            <a:ahLst/>
            <a:cxnLst/>
            <a:rect l="l" t="t" r="r" b="b"/>
            <a:pathLst>
              <a:path w="316229" h="1554479">
                <a:moveTo>
                  <a:pt x="0" y="1472564"/>
                </a:moveTo>
                <a:lnTo>
                  <a:pt x="24638" y="1554099"/>
                </a:lnTo>
                <a:lnTo>
                  <a:pt x="60675" y="1505203"/>
                </a:lnTo>
                <a:lnTo>
                  <a:pt x="39497" y="1505203"/>
                </a:lnTo>
                <a:lnTo>
                  <a:pt x="27050" y="1503045"/>
                </a:lnTo>
                <a:lnTo>
                  <a:pt x="27770" y="1498851"/>
                </a:lnTo>
                <a:lnTo>
                  <a:pt x="0" y="1472564"/>
                </a:lnTo>
                <a:close/>
              </a:path>
              <a:path w="316229" h="1554479">
                <a:moveTo>
                  <a:pt x="27770" y="1498851"/>
                </a:moveTo>
                <a:lnTo>
                  <a:pt x="27050" y="1503045"/>
                </a:lnTo>
                <a:lnTo>
                  <a:pt x="39497" y="1505203"/>
                </a:lnTo>
                <a:lnTo>
                  <a:pt x="39693" y="1504061"/>
                </a:lnTo>
                <a:lnTo>
                  <a:pt x="33274" y="1504061"/>
                </a:lnTo>
                <a:lnTo>
                  <a:pt x="27770" y="1498851"/>
                </a:lnTo>
                <a:close/>
              </a:path>
              <a:path w="316229" h="1554479">
                <a:moveTo>
                  <a:pt x="75184" y="1485519"/>
                </a:moveTo>
                <a:lnTo>
                  <a:pt x="40220" y="1500987"/>
                </a:lnTo>
                <a:lnTo>
                  <a:pt x="39497" y="1505203"/>
                </a:lnTo>
                <a:lnTo>
                  <a:pt x="60675" y="1505203"/>
                </a:lnTo>
                <a:lnTo>
                  <a:pt x="75184" y="1485519"/>
                </a:lnTo>
                <a:close/>
              </a:path>
              <a:path w="316229" h="1554479">
                <a:moveTo>
                  <a:pt x="282726" y="50083"/>
                </a:moveTo>
                <a:lnTo>
                  <a:pt x="275902" y="53123"/>
                </a:lnTo>
                <a:lnTo>
                  <a:pt x="27770" y="1498851"/>
                </a:lnTo>
                <a:lnTo>
                  <a:pt x="33274" y="1504061"/>
                </a:lnTo>
                <a:lnTo>
                  <a:pt x="40220" y="1500987"/>
                </a:lnTo>
                <a:lnTo>
                  <a:pt x="288351" y="55264"/>
                </a:lnTo>
                <a:lnTo>
                  <a:pt x="282911" y="50115"/>
                </a:lnTo>
                <a:lnTo>
                  <a:pt x="282726" y="50083"/>
                </a:lnTo>
                <a:close/>
              </a:path>
              <a:path w="316229" h="1554479">
                <a:moveTo>
                  <a:pt x="40220" y="1500987"/>
                </a:moveTo>
                <a:lnTo>
                  <a:pt x="33274" y="1504061"/>
                </a:lnTo>
                <a:lnTo>
                  <a:pt x="39693" y="1504061"/>
                </a:lnTo>
                <a:lnTo>
                  <a:pt x="40220" y="1500987"/>
                </a:lnTo>
                <a:close/>
              </a:path>
              <a:path w="316229" h="1554479">
                <a:moveTo>
                  <a:pt x="306536" y="50037"/>
                </a:moveTo>
                <a:lnTo>
                  <a:pt x="282829" y="50037"/>
                </a:lnTo>
                <a:lnTo>
                  <a:pt x="289052" y="51180"/>
                </a:lnTo>
                <a:lnTo>
                  <a:pt x="288351" y="55264"/>
                </a:lnTo>
                <a:lnTo>
                  <a:pt x="316103" y="81534"/>
                </a:lnTo>
                <a:lnTo>
                  <a:pt x="306536" y="50037"/>
                </a:lnTo>
                <a:close/>
              </a:path>
              <a:path w="316229" h="1554479">
                <a:moveTo>
                  <a:pt x="291338" y="0"/>
                </a:moveTo>
                <a:lnTo>
                  <a:pt x="240919" y="68707"/>
                </a:lnTo>
                <a:lnTo>
                  <a:pt x="275902" y="53123"/>
                </a:lnTo>
                <a:lnTo>
                  <a:pt x="276606" y="49022"/>
                </a:lnTo>
                <a:lnTo>
                  <a:pt x="306227" y="49022"/>
                </a:lnTo>
                <a:lnTo>
                  <a:pt x="291338" y="0"/>
                </a:lnTo>
                <a:close/>
              </a:path>
              <a:path w="316229" h="1554479">
                <a:moveTo>
                  <a:pt x="282911" y="50115"/>
                </a:moveTo>
                <a:lnTo>
                  <a:pt x="288351" y="55264"/>
                </a:lnTo>
                <a:lnTo>
                  <a:pt x="289052" y="51180"/>
                </a:lnTo>
                <a:lnTo>
                  <a:pt x="282911" y="50115"/>
                </a:lnTo>
                <a:close/>
              </a:path>
              <a:path w="316229" h="1554479">
                <a:moveTo>
                  <a:pt x="276606" y="49022"/>
                </a:moveTo>
                <a:lnTo>
                  <a:pt x="275902" y="53123"/>
                </a:lnTo>
                <a:lnTo>
                  <a:pt x="282726" y="50083"/>
                </a:lnTo>
                <a:lnTo>
                  <a:pt x="276606" y="49022"/>
                </a:lnTo>
                <a:close/>
              </a:path>
              <a:path w="316229" h="1554479">
                <a:moveTo>
                  <a:pt x="306227" y="49022"/>
                </a:moveTo>
                <a:lnTo>
                  <a:pt x="276606" y="49022"/>
                </a:lnTo>
                <a:lnTo>
                  <a:pt x="282726" y="50083"/>
                </a:lnTo>
                <a:lnTo>
                  <a:pt x="306536" y="50037"/>
                </a:lnTo>
                <a:lnTo>
                  <a:pt x="306227" y="49022"/>
                </a:lnTo>
                <a:close/>
              </a:path>
            </a:pathLst>
          </a:custGeom>
          <a:solidFill>
            <a:srgbClr val="000000"/>
          </a:solidFill>
        </p:spPr>
        <p:txBody>
          <a:bodyPr wrap="square" lIns="0" tIns="0" rIns="0" bIns="0" rtlCol="0"/>
          <a:lstStyle/>
          <a:p>
            <a:pPr defTabSz="411476"/>
            <a:endParaRPr smtClean="0">
              <a:solidFill>
                <a:prstClr val="black"/>
              </a:solidFill>
              <a:latin typeface="Calibri"/>
            </a:endParaRPr>
          </a:p>
        </p:txBody>
      </p:sp>
      <p:sp>
        <p:nvSpPr>
          <p:cNvPr id="21" name="object 21"/>
          <p:cNvSpPr/>
          <p:nvPr/>
        </p:nvSpPr>
        <p:spPr>
          <a:xfrm>
            <a:off x="6184886" y="2506074"/>
            <a:ext cx="1643634" cy="504635"/>
          </a:xfrm>
          <a:custGeom>
            <a:avLst/>
            <a:gdLst/>
            <a:ahLst/>
            <a:cxnLst/>
            <a:rect l="l" t="t" r="r" b="b"/>
            <a:pathLst>
              <a:path w="1826259" h="560704">
                <a:moveTo>
                  <a:pt x="0" y="560273"/>
                </a:moveTo>
                <a:lnTo>
                  <a:pt x="1826132" y="560273"/>
                </a:lnTo>
                <a:lnTo>
                  <a:pt x="1826132" y="0"/>
                </a:lnTo>
                <a:lnTo>
                  <a:pt x="0" y="0"/>
                </a:lnTo>
                <a:lnTo>
                  <a:pt x="0" y="560273"/>
                </a:lnTo>
                <a:close/>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23" name="object 23"/>
          <p:cNvSpPr/>
          <p:nvPr/>
        </p:nvSpPr>
        <p:spPr>
          <a:xfrm>
            <a:off x="8115300" y="4499076"/>
            <a:ext cx="111785" cy="147790"/>
          </a:xfrm>
          <a:prstGeom prst="rect">
            <a:avLst/>
          </a:prstGeom>
          <a:blipFill>
            <a:blip r:embed="rId3" cstate="print"/>
            <a:stretch>
              <a:fillRect/>
            </a:stretch>
          </a:blipFill>
        </p:spPr>
        <p:txBody>
          <a:bodyPr wrap="square" lIns="0" tIns="0" rIns="0" bIns="0" rtlCol="0"/>
          <a:lstStyle/>
          <a:p>
            <a:pPr defTabSz="411476"/>
            <a:endParaRPr smtClean="0">
              <a:solidFill>
                <a:prstClr val="black"/>
              </a:solidFill>
              <a:latin typeface="Calibri"/>
            </a:endParaRPr>
          </a:p>
        </p:txBody>
      </p:sp>
      <p:sp>
        <p:nvSpPr>
          <p:cNvPr id="24" name="object 24"/>
          <p:cNvSpPr/>
          <p:nvPr/>
        </p:nvSpPr>
        <p:spPr>
          <a:xfrm>
            <a:off x="7835266" y="4647666"/>
            <a:ext cx="382905" cy="354330"/>
          </a:xfrm>
          <a:custGeom>
            <a:avLst/>
            <a:gdLst/>
            <a:ahLst/>
            <a:cxnLst/>
            <a:rect l="l" t="t" r="r" b="b"/>
            <a:pathLst>
              <a:path w="425450" h="393700">
                <a:moveTo>
                  <a:pt x="425450" y="0"/>
                </a:moveTo>
                <a:lnTo>
                  <a:pt x="0" y="393700"/>
                </a:lnTo>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25" name="object 25"/>
          <p:cNvSpPr/>
          <p:nvPr/>
        </p:nvSpPr>
        <p:spPr>
          <a:xfrm>
            <a:off x="8176678" y="4444783"/>
            <a:ext cx="244602" cy="271463"/>
          </a:xfrm>
          <a:custGeom>
            <a:avLst/>
            <a:gdLst/>
            <a:ahLst/>
            <a:cxnLst/>
            <a:rect l="l" t="t" r="r" b="b"/>
            <a:pathLst>
              <a:path w="271779" h="301625">
                <a:moveTo>
                  <a:pt x="41521" y="36755"/>
                </a:moveTo>
                <a:lnTo>
                  <a:pt x="34035" y="37846"/>
                </a:lnTo>
                <a:lnTo>
                  <a:pt x="32148" y="45167"/>
                </a:lnTo>
                <a:lnTo>
                  <a:pt x="262000" y="301117"/>
                </a:lnTo>
                <a:lnTo>
                  <a:pt x="271525" y="292734"/>
                </a:lnTo>
                <a:lnTo>
                  <a:pt x="41521" y="36755"/>
                </a:lnTo>
                <a:close/>
              </a:path>
              <a:path w="271779" h="301625">
                <a:moveTo>
                  <a:pt x="0" y="0"/>
                </a:moveTo>
                <a:lnTo>
                  <a:pt x="22605" y="82168"/>
                </a:lnTo>
                <a:lnTo>
                  <a:pt x="32148" y="45167"/>
                </a:lnTo>
                <a:lnTo>
                  <a:pt x="29336" y="42037"/>
                </a:lnTo>
                <a:lnTo>
                  <a:pt x="38734" y="33655"/>
                </a:lnTo>
                <a:lnTo>
                  <a:pt x="62808" y="33655"/>
                </a:lnTo>
                <a:lnTo>
                  <a:pt x="79375" y="31242"/>
                </a:lnTo>
                <a:lnTo>
                  <a:pt x="0" y="0"/>
                </a:lnTo>
                <a:close/>
              </a:path>
              <a:path w="271779" h="301625">
                <a:moveTo>
                  <a:pt x="34035" y="37846"/>
                </a:moveTo>
                <a:lnTo>
                  <a:pt x="29336" y="42037"/>
                </a:lnTo>
                <a:lnTo>
                  <a:pt x="32148" y="45167"/>
                </a:lnTo>
                <a:lnTo>
                  <a:pt x="34035" y="37846"/>
                </a:lnTo>
                <a:close/>
              </a:path>
              <a:path w="271779" h="301625">
                <a:moveTo>
                  <a:pt x="38734" y="33655"/>
                </a:moveTo>
                <a:lnTo>
                  <a:pt x="34035" y="37846"/>
                </a:lnTo>
                <a:lnTo>
                  <a:pt x="41521" y="36755"/>
                </a:lnTo>
                <a:lnTo>
                  <a:pt x="38734" y="33655"/>
                </a:lnTo>
                <a:close/>
              </a:path>
              <a:path w="271779" h="301625">
                <a:moveTo>
                  <a:pt x="62808" y="33655"/>
                </a:moveTo>
                <a:lnTo>
                  <a:pt x="38734" y="33655"/>
                </a:lnTo>
                <a:lnTo>
                  <a:pt x="41521" y="36755"/>
                </a:lnTo>
                <a:lnTo>
                  <a:pt x="62808" y="33655"/>
                </a:lnTo>
                <a:close/>
              </a:path>
            </a:pathLst>
          </a:custGeom>
          <a:solidFill>
            <a:srgbClr val="000000"/>
          </a:solidFill>
        </p:spPr>
        <p:txBody>
          <a:bodyPr wrap="square" lIns="0" tIns="0" rIns="0" bIns="0" rtlCol="0"/>
          <a:lstStyle/>
          <a:p>
            <a:pPr defTabSz="411476"/>
            <a:endParaRPr smtClean="0">
              <a:solidFill>
                <a:prstClr val="black"/>
              </a:solidFill>
              <a:latin typeface="Calibri"/>
            </a:endParaRPr>
          </a:p>
        </p:txBody>
      </p:sp>
      <p:sp>
        <p:nvSpPr>
          <p:cNvPr id="26" name="object 26"/>
          <p:cNvSpPr/>
          <p:nvPr/>
        </p:nvSpPr>
        <p:spPr>
          <a:xfrm>
            <a:off x="7809549" y="4712019"/>
            <a:ext cx="596075" cy="591503"/>
          </a:xfrm>
          <a:custGeom>
            <a:avLst/>
            <a:gdLst/>
            <a:ahLst/>
            <a:cxnLst/>
            <a:rect l="l" t="t" r="r" b="b"/>
            <a:pathLst>
              <a:path w="662304" h="657225">
                <a:moveTo>
                  <a:pt x="662051" y="0"/>
                </a:moveTo>
                <a:lnTo>
                  <a:pt x="0" y="657225"/>
                </a:lnTo>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27" name="object 27"/>
          <p:cNvSpPr txBox="1"/>
          <p:nvPr/>
        </p:nvSpPr>
        <p:spPr>
          <a:xfrm>
            <a:off x="6459526" y="4727611"/>
            <a:ext cx="1384745" cy="261418"/>
          </a:xfrm>
          <a:prstGeom prst="rect">
            <a:avLst/>
          </a:prstGeom>
          <a:ln w="12700">
            <a:solidFill>
              <a:srgbClr val="000000"/>
            </a:solidFill>
          </a:ln>
        </p:spPr>
        <p:txBody>
          <a:bodyPr vert="horz" wrap="square" lIns="0" tIns="39434" rIns="0" bIns="0" rtlCol="0">
            <a:spAutoFit/>
          </a:bodyPr>
          <a:lstStyle/>
          <a:p>
            <a:pPr marL="93155" defTabSz="411476">
              <a:spcBef>
                <a:spcPts val="311"/>
              </a:spcBef>
            </a:pPr>
            <a:r>
              <a:rPr sz="1400" spc="-5" dirty="0">
                <a:solidFill>
                  <a:prstClr val="black"/>
                </a:solidFill>
                <a:latin typeface="Times New Roman"/>
                <a:cs typeface="Times New Roman"/>
              </a:rPr>
              <a:t>Geoid</a:t>
            </a:r>
            <a:r>
              <a:rPr sz="1400" spc="-36" dirty="0">
                <a:solidFill>
                  <a:prstClr val="black"/>
                </a:solidFill>
                <a:latin typeface="Times New Roman"/>
                <a:cs typeface="Times New Roman"/>
              </a:rPr>
              <a:t> </a:t>
            </a:r>
            <a:r>
              <a:rPr sz="1400" dirty="0">
                <a:solidFill>
                  <a:prstClr val="black"/>
                </a:solidFill>
                <a:latin typeface="Times New Roman"/>
                <a:cs typeface="Times New Roman"/>
              </a:rPr>
              <a:t>undulation</a:t>
            </a:r>
            <a:endParaRPr sz="1400">
              <a:solidFill>
                <a:prstClr val="black"/>
              </a:solidFill>
              <a:latin typeface="Times New Roman"/>
              <a:cs typeface="Times New Roman"/>
            </a:endParaRPr>
          </a:p>
        </p:txBody>
      </p:sp>
      <p:sp>
        <p:nvSpPr>
          <p:cNvPr id="28" name="object 28"/>
          <p:cNvSpPr txBox="1"/>
          <p:nvPr/>
        </p:nvSpPr>
        <p:spPr>
          <a:xfrm>
            <a:off x="4788688" y="5176420"/>
            <a:ext cx="3023235" cy="255263"/>
          </a:xfrm>
          <a:prstGeom prst="rect">
            <a:avLst/>
          </a:prstGeom>
          <a:ln w="12700">
            <a:solidFill>
              <a:srgbClr val="000000"/>
            </a:solidFill>
          </a:ln>
        </p:spPr>
        <p:txBody>
          <a:bodyPr vert="horz" wrap="square" lIns="0" tIns="39434" rIns="0" bIns="0" rtlCol="0">
            <a:spAutoFit/>
          </a:bodyPr>
          <a:lstStyle/>
          <a:p>
            <a:pPr marL="104012" defTabSz="411476">
              <a:spcBef>
                <a:spcPts val="311"/>
              </a:spcBef>
            </a:pPr>
            <a:r>
              <a:rPr sz="1400" spc="-9" dirty="0">
                <a:solidFill>
                  <a:prstClr val="black"/>
                </a:solidFill>
                <a:latin typeface="Times New Roman"/>
                <a:cs typeface="Times New Roman"/>
              </a:rPr>
              <a:t>Ocean </a:t>
            </a:r>
            <a:r>
              <a:rPr sz="1400" spc="-5" dirty="0">
                <a:solidFill>
                  <a:prstClr val="black"/>
                </a:solidFill>
                <a:latin typeface="Times New Roman"/>
                <a:cs typeface="Times New Roman"/>
              </a:rPr>
              <a:t>dynamic surface topography</a:t>
            </a:r>
            <a:r>
              <a:rPr sz="1400" spc="-18" dirty="0">
                <a:solidFill>
                  <a:prstClr val="black"/>
                </a:solidFill>
                <a:latin typeface="Times New Roman"/>
                <a:cs typeface="Times New Roman"/>
              </a:rPr>
              <a:t> </a:t>
            </a:r>
            <a:r>
              <a:rPr sz="1400" dirty="0">
                <a:solidFill>
                  <a:prstClr val="black"/>
                </a:solidFill>
                <a:latin typeface="Times New Roman"/>
                <a:cs typeface="Times New Roman"/>
              </a:rPr>
              <a:t>(DT)</a:t>
            </a:r>
            <a:endParaRPr sz="1400">
              <a:solidFill>
                <a:prstClr val="black"/>
              </a:solidFill>
              <a:latin typeface="Times New Roman"/>
              <a:cs typeface="Times New Roman"/>
            </a:endParaRPr>
          </a:p>
        </p:txBody>
      </p:sp>
      <p:sp>
        <p:nvSpPr>
          <p:cNvPr id="29" name="object 29"/>
          <p:cNvSpPr txBox="1"/>
          <p:nvPr/>
        </p:nvSpPr>
        <p:spPr>
          <a:xfrm>
            <a:off x="5349697" y="5632442"/>
            <a:ext cx="2708910" cy="299697"/>
          </a:xfrm>
          <a:prstGeom prst="rect">
            <a:avLst/>
          </a:prstGeom>
          <a:solidFill>
            <a:srgbClr val="BADFE2"/>
          </a:solidFill>
          <a:ln w="25400">
            <a:solidFill>
              <a:srgbClr val="333399"/>
            </a:solidFill>
          </a:ln>
        </p:spPr>
        <p:txBody>
          <a:bodyPr vert="horz" wrap="square" lIns="0" tIns="37719" rIns="0" bIns="0" rtlCol="0">
            <a:spAutoFit/>
          </a:bodyPr>
          <a:lstStyle/>
          <a:p>
            <a:pPr marL="88583" defTabSz="411476">
              <a:spcBef>
                <a:spcPts val="297"/>
              </a:spcBef>
            </a:pPr>
            <a:r>
              <a:rPr sz="1700" b="1" spc="-5" dirty="0">
                <a:solidFill>
                  <a:prstClr val="black"/>
                </a:solidFill>
                <a:latin typeface="Times New Roman"/>
                <a:cs typeface="Times New Roman"/>
              </a:rPr>
              <a:t>DT= Orbit - Range -</a:t>
            </a:r>
            <a:r>
              <a:rPr sz="1700" b="1" spc="18" dirty="0">
                <a:solidFill>
                  <a:prstClr val="black"/>
                </a:solidFill>
                <a:latin typeface="Times New Roman"/>
                <a:cs typeface="Times New Roman"/>
              </a:rPr>
              <a:t> </a:t>
            </a:r>
            <a:r>
              <a:rPr sz="1700" b="1" spc="-5" dirty="0">
                <a:solidFill>
                  <a:prstClr val="black"/>
                </a:solidFill>
                <a:latin typeface="Times New Roman"/>
                <a:cs typeface="Times New Roman"/>
              </a:rPr>
              <a:t>Geoid</a:t>
            </a:r>
            <a:endParaRPr sz="1700">
              <a:solidFill>
                <a:prstClr val="black"/>
              </a:solidFill>
              <a:latin typeface="Times New Roman"/>
              <a:cs typeface="Times New Roman"/>
            </a:endParaRPr>
          </a:p>
        </p:txBody>
      </p:sp>
      <p:sp>
        <p:nvSpPr>
          <p:cNvPr id="30" name="object 30"/>
          <p:cNvSpPr/>
          <p:nvPr/>
        </p:nvSpPr>
        <p:spPr>
          <a:xfrm>
            <a:off x="6617970" y="2136953"/>
            <a:ext cx="454000" cy="1613002"/>
          </a:xfrm>
          <a:prstGeom prst="rect">
            <a:avLst/>
          </a:prstGeom>
          <a:blipFill>
            <a:blip r:embed="rId4" cstate="print"/>
            <a:stretch>
              <a:fillRect/>
            </a:stretch>
          </a:blipFill>
        </p:spPr>
        <p:txBody>
          <a:bodyPr wrap="square" lIns="0" tIns="0" rIns="0" bIns="0" rtlCol="0"/>
          <a:lstStyle/>
          <a:p>
            <a:pPr defTabSz="411476"/>
            <a:endParaRPr smtClean="0">
              <a:solidFill>
                <a:prstClr val="black"/>
              </a:solidFill>
              <a:latin typeface="Calibri"/>
            </a:endParaRPr>
          </a:p>
        </p:txBody>
      </p:sp>
      <p:sp>
        <p:nvSpPr>
          <p:cNvPr id="31" name="object 31"/>
          <p:cNvSpPr/>
          <p:nvPr/>
        </p:nvSpPr>
        <p:spPr>
          <a:xfrm>
            <a:off x="6702895" y="2225993"/>
            <a:ext cx="284607" cy="1399032"/>
          </a:xfrm>
          <a:custGeom>
            <a:avLst/>
            <a:gdLst/>
            <a:ahLst/>
            <a:cxnLst/>
            <a:rect l="l" t="t" r="r" b="b"/>
            <a:pathLst>
              <a:path w="316229" h="1554479">
                <a:moveTo>
                  <a:pt x="0" y="1472564"/>
                </a:moveTo>
                <a:lnTo>
                  <a:pt x="24638" y="1554226"/>
                </a:lnTo>
                <a:lnTo>
                  <a:pt x="59954" y="1506220"/>
                </a:lnTo>
                <a:lnTo>
                  <a:pt x="45847" y="1506220"/>
                </a:lnTo>
                <a:lnTo>
                  <a:pt x="20828" y="1501902"/>
                </a:lnTo>
                <a:lnTo>
                  <a:pt x="22248" y="1493624"/>
                </a:lnTo>
                <a:lnTo>
                  <a:pt x="0" y="1472564"/>
                </a:lnTo>
                <a:close/>
              </a:path>
              <a:path w="316229" h="1554479">
                <a:moveTo>
                  <a:pt x="47280" y="1497864"/>
                </a:moveTo>
                <a:lnTo>
                  <a:pt x="33304" y="1504047"/>
                </a:lnTo>
                <a:lnTo>
                  <a:pt x="45847" y="1506220"/>
                </a:lnTo>
                <a:lnTo>
                  <a:pt x="47280" y="1497864"/>
                </a:lnTo>
                <a:close/>
              </a:path>
              <a:path w="316229" h="1554479">
                <a:moveTo>
                  <a:pt x="75184" y="1485519"/>
                </a:moveTo>
                <a:lnTo>
                  <a:pt x="47280" y="1497864"/>
                </a:lnTo>
                <a:lnTo>
                  <a:pt x="45847" y="1506220"/>
                </a:lnTo>
                <a:lnTo>
                  <a:pt x="59954" y="1506220"/>
                </a:lnTo>
                <a:lnTo>
                  <a:pt x="75184" y="1485519"/>
                </a:lnTo>
                <a:close/>
              </a:path>
              <a:path w="316229" h="1554479">
                <a:moveTo>
                  <a:pt x="33291" y="1504053"/>
                </a:moveTo>
                <a:close/>
              </a:path>
              <a:path w="316229" h="1554479">
                <a:moveTo>
                  <a:pt x="282811" y="50045"/>
                </a:moveTo>
                <a:lnTo>
                  <a:pt x="268814" y="56280"/>
                </a:lnTo>
                <a:lnTo>
                  <a:pt x="22248" y="1493624"/>
                </a:lnTo>
                <a:lnTo>
                  <a:pt x="33259" y="1504047"/>
                </a:lnTo>
                <a:lnTo>
                  <a:pt x="47280" y="1497864"/>
                </a:lnTo>
                <a:lnTo>
                  <a:pt x="293854" y="60474"/>
                </a:lnTo>
                <a:lnTo>
                  <a:pt x="282843" y="50051"/>
                </a:lnTo>
                <a:close/>
              </a:path>
              <a:path w="316229" h="1554479">
                <a:moveTo>
                  <a:pt x="22248" y="1493624"/>
                </a:moveTo>
                <a:lnTo>
                  <a:pt x="20828" y="1501902"/>
                </a:lnTo>
                <a:lnTo>
                  <a:pt x="33259" y="1504047"/>
                </a:lnTo>
                <a:lnTo>
                  <a:pt x="22248" y="1493624"/>
                </a:lnTo>
                <a:close/>
              </a:path>
              <a:path w="316229" h="1554479">
                <a:moveTo>
                  <a:pt x="306536" y="50037"/>
                </a:moveTo>
                <a:lnTo>
                  <a:pt x="282829" y="50037"/>
                </a:lnTo>
                <a:lnTo>
                  <a:pt x="295275" y="52197"/>
                </a:lnTo>
                <a:lnTo>
                  <a:pt x="293854" y="60474"/>
                </a:lnTo>
                <a:lnTo>
                  <a:pt x="316103" y="81534"/>
                </a:lnTo>
                <a:lnTo>
                  <a:pt x="306536" y="50037"/>
                </a:lnTo>
                <a:close/>
              </a:path>
              <a:path w="316229" h="1554479">
                <a:moveTo>
                  <a:pt x="291338" y="0"/>
                </a:moveTo>
                <a:lnTo>
                  <a:pt x="240919" y="68707"/>
                </a:lnTo>
                <a:lnTo>
                  <a:pt x="268814" y="56280"/>
                </a:lnTo>
                <a:lnTo>
                  <a:pt x="270256" y="47878"/>
                </a:lnTo>
                <a:lnTo>
                  <a:pt x="305880" y="47878"/>
                </a:lnTo>
                <a:lnTo>
                  <a:pt x="291338" y="0"/>
                </a:lnTo>
                <a:close/>
              </a:path>
              <a:path w="316229" h="1554479">
                <a:moveTo>
                  <a:pt x="282843" y="50051"/>
                </a:moveTo>
                <a:lnTo>
                  <a:pt x="293854" y="60474"/>
                </a:lnTo>
                <a:lnTo>
                  <a:pt x="295275" y="52197"/>
                </a:lnTo>
                <a:lnTo>
                  <a:pt x="282843" y="50051"/>
                </a:lnTo>
                <a:close/>
              </a:path>
              <a:path w="316229" h="1554479">
                <a:moveTo>
                  <a:pt x="270256" y="47878"/>
                </a:moveTo>
                <a:lnTo>
                  <a:pt x="268814" y="56280"/>
                </a:lnTo>
                <a:lnTo>
                  <a:pt x="282798" y="50051"/>
                </a:lnTo>
                <a:lnTo>
                  <a:pt x="270256" y="47878"/>
                </a:lnTo>
                <a:close/>
              </a:path>
              <a:path w="316229" h="1554479">
                <a:moveTo>
                  <a:pt x="305880" y="47878"/>
                </a:moveTo>
                <a:lnTo>
                  <a:pt x="270256" y="47878"/>
                </a:lnTo>
                <a:lnTo>
                  <a:pt x="282829" y="50037"/>
                </a:lnTo>
                <a:lnTo>
                  <a:pt x="306536" y="50037"/>
                </a:lnTo>
                <a:lnTo>
                  <a:pt x="305880" y="47878"/>
                </a:lnTo>
                <a:close/>
              </a:path>
            </a:pathLst>
          </a:custGeom>
          <a:solidFill>
            <a:srgbClr val="FF0000"/>
          </a:solidFill>
        </p:spPr>
        <p:txBody>
          <a:bodyPr wrap="square" lIns="0" tIns="0" rIns="0" bIns="0" rtlCol="0"/>
          <a:lstStyle/>
          <a:p>
            <a:pPr defTabSz="411476"/>
            <a:endParaRPr smtClean="0">
              <a:solidFill>
                <a:prstClr val="black"/>
              </a:solidFill>
              <a:latin typeface="Calibri"/>
            </a:endParaRPr>
          </a:p>
        </p:txBody>
      </p:sp>
      <p:sp>
        <p:nvSpPr>
          <p:cNvPr id="32" name="object 32"/>
          <p:cNvSpPr/>
          <p:nvPr/>
        </p:nvSpPr>
        <p:spPr>
          <a:xfrm>
            <a:off x="6122937" y="2500359"/>
            <a:ext cx="1756220" cy="504635"/>
          </a:xfrm>
          <a:custGeom>
            <a:avLst/>
            <a:gdLst/>
            <a:ahLst/>
            <a:cxnLst/>
            <a:rect l="l" t="t" r="r" b="b"/>
            <a:pathLst>
              <a:path w="1951354" h="560704">
                <a:moveTo>
                  <a:pt x="0" y="560273"/>
                </a:moveTo>
                <a:lnTo>
                  <a:pt x="1951101" y="560273"/>
                </a:lnTo>
                <a:lnTo>
                  <a:pt x="1951101" y="0"/>
                </a:lnTo>
                <a:lnTo>
                  <a:pt x="0" y="0"/>
                </a:lnTo>
                <a:lnTo>
                  <a:pt x="0" y="560273"/>
                </a:lnTo>
                <a:close/>
              </a:path>
            </a:pathLst>
          </a:custGeom>
          <a:solidFill>
            <a:srgbClr val="FFFFFF"/>
          </a:solidFill>
        </p:spPr>
        <p:txBody>
          <a:bodyPr wrap="square" lIns="0" tIns="0" rIns="0" bIns="0" rtlCol="0"/>
          <a:lstStyle/>
          <a:p>
            <a:pPr defTabSz="411476"/>
            <a:endParaRPr smtClean="0">
              <a:solidFill>
                <a:prstClr val="black"/>
              </a:solidFill>
              <a:latin typeface="Calibri"/>
            </a:endParaRPr>
          </a:p>
        </p:txBody>
      </p:sp>
      <p:sp>
        <p:nvSpPr>
          <p:cNvPr id="33" name="object 33"/>
          <p:cNvSpPr/>
          <p:nvPr/>
        </p:nvSpPr>
        <p:spPr>
          <a:xfrm>
            <a:off x="6122937" y="2500359"/>
            <a:ext cx="1756220" cy="504635"/>
          </a:xfrm>
          <a:custGeom>
            <a:avLst/>
            <a:gdLst/>
            <a:ahLst/>
            <a:cxnLst/>
            <a:rect l="l" t="t" r="r" b="b"/>
            <a:pathLst>
              <a:path w="1951354" h="560704">
                <a:moveTo>
                  <a:pt x="0" y="560273"/>
                </a:moveTo>
                <a:lnTo>
                  <a:pt x="1951101" y="560273"/>
                </a:lnTo>
                <a:lnTo>
                  <a:pt x="1951101" y="0"/>
                </a:lnTo>
                <a:lnTo>
                  <a:pt x="0" y="0"/>
                </a:lnTo>
                <a:lnTo>
                  <a:pt x="0" y="560273"/>
                </a:lnTo>
                <a:close/>
              </a:path>
            </a:pathLst>
          </a:custGeom>
          <a:ln w="12699">
            <a:solidFill>
              <a:srgbClr val="000000"/>
            </a:solidFill>
          </a:ln>
        </p:spPr>
        <p:txBody>
          <a:bodyPr wrap="square" lIns="0" tIns="0" rIns="0" bIns="0" rtlCol="0"/>
          <a:lstStyle/>
          <a:p>
            <a:pPr defTabSz="411476"/>
            <a:endParaRPr smtClean="0">
              <a:solidFill>
                <a:prstClr val="black"/>
              </a:solidFill>
              <a:latin typeface="Calibri"/>
            </a:endParaRPr>
          </a:p>
        </p:txBody>
      </p:sp>
      <p:sp>
        <p:nvSpPr>
          <p:cNvPr id="34" name="object 34"/>
          <p:cNvSpPr txBox="1"/>
          <p:nvPr/>
        </p:nvSpPr>
        <p:spPr>
          <a:xfrm>
            <a:off x="6207174" y="2527973"/>
            <a:ext cx="1673873" cy="442429"/>
          </a:xfrm>
          <a:prstGeom prst="rect">
            <a:avLst/>
          </a:prstGeom>
        </p:spPr>
        <p:txBody>
          <a:bodyPr vert="horz" wrap="square" lIns="0" tIns="11430" rIns="0" bIns="0" rtlCol="0">
            <a:spAutoFit/>
          </a:bodyPr>
          <a:lstStyle/>
          <a:p>
            <a:pPr marL="11430" marR="4572" indent="432049" defTabSz="411476">
              <a:spcBef>
                <a:spcPts val="90"/>
              </a:spcBef>
            </a:pPr>
            <a:r>
              <a:rPr sz="1400" b="1" spc="-5" dirty="0">
                <a:solidFill>
                  <a:srgbClr val="FF0000"/>
                </a:solidFill>
                <a:latin typeface="Times New Roman"/>
                <a:cs typeface="Times New Roman"/>
              </a:rPr>
              <a:t>Altimeter  </a:t>
            </a:r>
            <a:r>
              <a:rPr sz="1400" b="1" spc="-14" dirty="0">
                <a:solidFill>
                  <a:srgbClr val="FF0000"/>
                </a:solidFill>
                <a:latin typeface="Times New Roman"/>
                <a:cs typeface="Times New Roman"/>
              </a:rPr>
              <a:t>measurement</a:t>
            </a:r>
            <a:r>
              <a:rPr sz="1400" b="1" spc="23" dirty="0">
                <a:solidFill>
                  <a:srgbClr val="FF0000"/>
                </a:solidFill>
                <a:latin typeface="Times New Roman"/>
                <a:cs typeface="Times New Roman"/>
              </a:rPr>
              <a:t> </a:t>
            </a:r>
            <a:r>
              <a:rPr sz="1400" b="1" spc="-5" dirty="0">
                <a:solidFill>
                  <a:srgbClr val="FF0000"/>
                </a:solidFill>
                <a:latin typeface="Times New Roman"/>
                <a:cs typeface="Times New Roman"/>
              </a:rPr>
              <a:t>(</a:t>
            </a:r>
            <a:r>
              <a:rPr sz="1400" b="1" spc="-5" dirty="0" smtClean="0">
                <a:solidFill>
                  <a:srgbClr val="FF0000"/>
                </a:solidFill>
                <a:latin typeface="Times New Roman"/>
                <a:cs typeface="Times New Roman"/>
              </a:rPr>
              <a:t>range</a:t>
            </a:r>
            <a:r>
              <a:rPr lang="en-US" sz="1400" b="1" spc="-5" dirty="0" smtClean="0">
                <a:solidFill>
                  <a:srgbClr val="FF0000"/>
                </a:solidFill>
                <a:latin typeface="Times New Roman"/>
                <a:cs typeface="Times New Roman"/>
              </a:rPr>
              <a:t>)</a:t>
            </a:r>
            <a:endParaRPr sz="1400" dirty="0">
              <a:solidFill>
                <a:prstClr val="black"/>
              </a:solidFill>
              <a:latin typeface="Times New Roman"/>
              <a:cs typeface="Times New Roman"/>
            </a:endParaRPr>
          </a:p>
        </p:txBody>
      </p:sp>
      <p:sp>
        <p:nvSpPr>
          <p:cNvPr id="35" name="object 35"/>
          <p:cNvSpPr/>
          <p:nvPr/>
        </p:nvSpPr>
        <p:spPr>
          <a:xfrm>
            <a:off x="5921198" y="2091691"/>
            <a:ext cx="374446" cy="1746047"/>
          </a:xfrm>
          <a:prstGeom prst="rect">
            <a:avLst/>
          </a:prstGeom>
          <a:blipFill>
            <a:blip r:embed="rId5" cstate="print"/>
            <a:stretch>
              <a:fillRect/>
            </a:stretch>
          </a:blipFill>
        </p:spPr>
        <p:txBody>
          <a:bodyPr wrap="square" lIns="0" tIns="0" rIns="0" bIns="0" rtlCol="0"/>
          <a:lstStyle/>
          <a:p>
            <a:pPr defTabSz="411476"/>
            <a:endParaRPr smtClean="0">
              <a:solidFill>
                <a:prstClr val="black"/>
              </a:solidFill>
              <a:latin typeface="Calibri"/>
            </a:endParaRPr>
          </a:p>
        </p:txBody>
      </p:sp>
      <p:sp>
        <p:nvSpPr>
          <p:cNvPr id="36" name="object 36"/>
          <p:cNvSpPr/>
          <p:nvPr/>
        </p:nvSpPr>
        <p:spPr>
          <a:xfrm>
            <a:off x="6001892" y="2181643"/>
            <a:ext cx="214313" cy="1530477"/>
          </a:xfrm>
          <a:custGeom>
            <a:avLst/>
            <a:gdLst/>
            <a:ahLst/>
            <a:cxnLst/>
            <a:rect l="l" t="t" r="r" b="b"/>
            <a:pathLst>
              <a:path w="238125" h="1700529">
                <a:moveTo>
                  <a:pt x="161925" y="1628393"/>
                </a:moveTo>
                <a:lnTo>
                  <a:pt x="207772" y="1700276"/>
                </a:lnTo>
                <a:lnTo>
                  <a:pt x="226242" y="1651127"/>
                </a:lnTo>
                <a:lnTo>
                  <a:pt x="189864" y="1651127"/>
                </a:lnTo>
                <a:lnTo>
                  <a:pt x="188972" y="1642593"/>
                </a:lnTo>
                <a:lnTo>
                  <a:pt x="161925" y="1628393"/>
                </a:lnTo>
                <a:close/>
              </a:path>
              <a:path w="238125" h="1700529">
                <a:moveTo>
                  <a:pt x="188972" y="1642593"/>
                </a:moveTo>
                <a:lnTo>
                  <a:pt x="189864" y="1651127"/>
                </a:lnTo>
                <a:lnTo>
                  <a:pt x="203103" y="1649729"/>
                </a:lnTo>
                <a:lnTo>
                  <a:pt x="202564" y="1649729"/>
                </a:lnTo>
                <a:lnTo>
                  <a:pt x="188972" y="1642593"/>
                </a:lnTo>
                <a:close/>
              </a:path>
              <a:path w="238125" h="1700529">
                <a:moveTo>
                  <a:pt x="237744" y="1620520"/>
                </a:moveTo>
                <a:lnTo>
                  <a:pt x="214255" y="1640023"/>
                </a:lnTo>
                <a:lnTo>
                  <a:pt x="215137" y="1648460"/>
                </a:lnTo>
                <a:lnTo>
                  <a:pt x="189864" y="1651127"/>
                </a:lnTo>
                <a:lnTo>
                  <a:pt x="226242" y="1651127"/>
                </a:lnTo>
                <a:lnTo>
                  <a:pt x="237744" y="1620520"/>
                </a:lnTo>
                <a:close/>
              </a:path>
              <a:path w="238125" h="1700529">
                <a:moveTo>
                  <a:pt x="35395" y="50593"/>
                </a:moveTo>
                <a:lnTo>
                  <a:pt x="35227" y="50611"/>
                </a:lnTo>
                <a:lnTo>
                  <a:pt x="23482" y="60327"/>
                </a:lnTo>
                <a:lnTo>
                  <a:pt x="188972" y="1642593"/>
                </a:lnTo>
                <a:lnTo>
                  <a:pt x="202564" y="1649729"/>
                </a:lnTo>
                <a:lnTo>
                  <a:pt x="214255" y="1640023"/>
                </a:lnTo>
                <a:lnTo>
                  <a:pt x="48752" y="57627"/>
                </a:lnTo>
                <a:lnTo>
                  <a:pt x="35395" y="50593"/>
                </a:lnTo>
                <a:close/>
              </a:path>
              <a:path w="238125" h="1700529">
                <a:moveTo>
                  <a:pt x="214255" y="1640023"/>
                </a:moveTo>
                <a:lnTo>
                  <a:pt x="202564" y="1649729"/>
                </a:lnTo>
                <a:lnTo>
                  <a:pt x="203103" y="1649729"/>
                </a:lnTo>
                <a:lnTo>
                  <a:pt x="215137" y="1648460"/>
                </a:lnTo>
                <a:lnTo>
                  <a:pt x="214255" y="1640023"/>
                </a:lnTo>
                <a:close/>
              </a:path>
              <a:path w="238125" h="1700529">
                <a:moveTo>
                  <a:pt x="29972" y="0"/>
                </a:moveTo>
                <a:lnTo>
                  <a:pt x="0" y="79755"/>
                </a:lnTo>
                <a:lnTo>
                  <a:pt x="23482" y="60327"/>
                </a:lnTo>
                <a:lnTo>
                  <a:pt x="22605" y="51942"/>
                </a:lnTo>
                <a:lnTo>
                  <a:pt x="35227" y="50611"/>
                </a:lnTo>
                <a:lnTo>
                  <a:pt x="35844" y="50546"/>
                </a:lnTo>
                <a:lnTo>
                  <a:pt x="47878" y="49275"/>
                </a:lnTo>
                <a:lnTo>
                  <a:pt x="61400" y="49275"/>
                </a:lnTo>
                <a:lnTo>
                  <a:pt x="29972" y="0"/>
                </a:lnTo>
                <a:close/>
              </a:path>
              <a:path w="238125" h="1700529">
                <a:moveTo>
                  <a:pt x="61400" y="49275"/>
                </a:moveTo>
                <a:lnTo>
                  <a:pt x="47878" y="49275"/>
                </a:lnTo>
                <a:lnTo>
                  <a:pt x="48752" y="57627"/>
                </a:lnTo>
                <a:lnTo>
                  <a:pt x="75819" y="71881"/>
                </a:lnTo>
                <a:lnTo>
                  <a:pt x="61400" y="49275"/>
                </a:lnTo>
                <a:close/>
              </a:path>
              <a:path w="238125" h="1700529">
                <a:moveTo>
                  <a:pt x="35227" y="50611"/>
                </a:moveTo>
                <a:lnTo>
                  <a:pt x="22605" y="51942"/>
                </a:lnTo>
                <a:lnTo>
                  <a:pt x="23482" y="60327"/>
                </a:lnTo>
                <a:lnTo>
                  <a:pt x="35227" y="50611"/>
                </a:lnTo>
                <a:close/>
              </a:path>
              <a:path w="238125" h="1700529">
                <a:moveTo>
                  <a:pt x="47878" y="49275"/>
                </a:moveTo>
                <a:lnTo>
                  <a:pt x="35395" y="50593"/>
                </a:lnTo>
                <a:lnTo>
                  <a:pt x="48752" y="57627"/>
                </a:lnTo>
                <a:lnTo>
                  <a:pt x="47878" y="49275"/>
                </a:lnTo>
                <a:close/>
              </a:path>
              <a:path w="238125" h="1700529">
                <a:moveTo>
                  <a:pt x="35844" y="50546"/>
                </a:moveTo>
                <a:lnTo>
                  <a:pt x="35305" y="50546"/>
                </a:lnTo>
                <a:lnTo>
                  <a:pt x="35844" y="50546"/>
                </a:lnTo>
                <a:close/>
              </a:path>
            </a:pathLst>
          </a:custGeom>
          <a:solidFill>
            <a:srgbClr val="FF0000"/>
          </a:solidFill>
        </p:spPr>
        <p:txBody>
          <a:bodyPr wrap="square" lIns="0" tIns="0" rIns="0" bIns="0" rtlCol="0"/>
          <a:lstStyle/>
          <a:p>
            <a:pPr defTabSz="411476"/>
            <a:endParaRPr smtClean="0">
              <a:solidFill>
                <a:prstClr val="black"/>
              </a:solidFill>
              <a:latin typeface="Calibri"/>
            </a:endParaRPr>
          </a:p>
        </p:txBody>
      </p:sp>
      <p:sp>
        <p:nvSpPr>
          <p:cNvPr id="37" name="object 37"/>
          <p:cNvSpPr/>
          <p:nvPr/>
        </p:nvSpPr>
        <p:spPr>
          <a:xfrm>
            <a:off x="5496343" y="2517504"/>
            <a:ext cx="639509" cy="504635"/>
          </a:xfrm>
          <a:custGeom>
            <a:avLst/>
            <a:gdLst/>
            <a:ahLst/>
            <a:cxnLst/>
            <a:rect l="l" t="t" r="r" b="b"/>
            <a:pathLst>
              <a:path w="710565" h="560704">
                <a:moveTo>
                  <a:pt x="0" y="560273"/>
                </a:moveTo>
                <a:lnTo>
                  <a:pt x="710234" y="560273"/>
                </a:lnTo>
                <a:lnTo>
                  <a:pt x="710234" y="0"/>
                </a:lnTo>
                <a:lnTo>
                  <a:pt x="0" y="0"/>
                </a:lnTo>
                <a:lnTo>
                  <a:pt x="0" y="560273"/>
                </a:lnTo>
                <a:close/>
              </a:path>
            </a:pathLst>
          </a:custGeom>
          <a:solidFill>
            <a:srgbClr val="FFFFFF"/>
          </a:solidFill>
        </p:spPr>
        <p:txBody>
          <a:bodyPr wrap="square" lIns="0" tIns="0" rIns="0" bIns="0" rtlCol="0"/>
          <a:lstStyle/>
          <a:p>
            <a:pPr defTabSz="411476"/>
            <a:endParaRPr smtClean="0">
              <a:solidFill>
                <a:prstClr val="black"/>
              </a:solidFill>
              <a:latin typeface="Calibri"/>
            </a:endParaRPr>
          </a:p>
        </p:txBody>
      </p:sp>
      <p:sp>
        <p:nvSpPr>
          <p:cNvPr id="38" name="object 38"/>
          <p:cNvSpPr/>
          <p:nvPr/>
        </p:nvSpPr>
        <p:spPr>
          <a:xfrm>
            <a:off x="5496343" y="2517504"/>
            <a:ext cx="639509" cy="504635"/>
          </a:xfrm>
          <a:custGeom>
            <a:avLst/>
            <a:gdLst/>
            <a:ahLst/>
            <a:cxnLst/>
            <a:rect l="l" t="t" r="r" b="b"/>
            <a:pathLst>
              <a:path w="710565" h="560704">
                <a:moveTo>
                  <a:pt x="0" y="560273"/>
                </a:moveTo>
                <a:lnTo>
                  <a:pt x="710234" y="560273"/>
                </a:lnTo>
                <a:lnTo>
                  <a:pt x="710234" y="0"/>
                </a:lnTo>
                <a:lnTo>
                  <a:pt x="0" y="0"/>
                </a:lnTo>
                <a:lnTo>
                  <a:pt x="0" y="560273"/>
                </a:lnTo>
                <a:close/>
              </a:path>
            </a:pathLst>
          </a:custGeom>
          <a:ln w="12700">
            <a:solidFill>
              <a:srgbClr val="000000"/>
            </a:solidFill>
          </a:ln>
        </p:spPr>
        <p:txBody>
          <a:bodyPr wrap="square" lIns="0" tIns="0" rIns="0" bIns="0" rtlCol="0"/>
          <a:lstStyle/>
          <a:p>
            <a:pPr defTabSz="411476"/>
            <a:endParaRPr smtClean="0">
              <a:solidFill>
                <a:prstClr val="black"/>
              </a:solidFill>
              <a:latin typeface="Calibri"/>
            </a:endParaRPr>
          </a:p>
        </p:txBody>
      </p:sp>
      <p:sp>
        <p:nvSpPr>
          <p:cNvPr id="39" name="object 39"/>
          <p:cNvSpPr txBox="1"/>
          <p:nvPr/>
        </p:nvSpPr>
        <p:spPr>
          <a:xfrm>
            <a:off x="5556426" y="2545004"/>
            <a:ext cx="614075" cy="442429"/>
          </a:xfrm>
          <a:prstGeom prst="rect">
            <a:avLst/>
          </a:prstGeom>
        </p:spPr>
        <p:txBody>
          <a:bodyPr vert="horz" wrap="square" lIns="0" tIns="11430" rIns="0" bIns="0" rtlCol="0">
            <a:spAutoFit/>
          </a:bodyPr>
          <a:lstStyle/>
          <a:p>
            <a:pPr marL="11430" marR="4572" indent="24575" defTabSz="411476">
              <a:spcBef>
                <a:spcPts val="90"/>
              </a:spcBef>
            </a:pPr>
            <a:r>
              <a:rPr sz="1400" b="1" spc="-5" dirty="0">
                <a:solidFill>
                  <a:srgbClr val="FF0000"/>
                </a:solidFill>
                <a:latin typeface="Times New Roman"/>
                <a:cs typeface="Times New Roman"/>
              </a:rPr>
              <a:t>Orbit  h</a:t>
            </a:r>
            <a:r>
              <a:rPr sz="1400" b="1" spc="-9" dirty="0">
                <a:solidFill>
                  <a:srgbClr val="FF0000"/>
                </a:solidFill>
                <a:latin typeface="Times New Roman"/>
                <a:cs typeface="Times New Roman"/>
              </a:rPr>
              <a:t>e</a:t>
            </a:r>
            <a:r>
              <a:rPr sz="1400" b="1" dirty="0">
                <a:solidFill>
                  <a:srgbClr val="FF0000"/>
                </a:solidFill>
                <a:latin typeface="Times New Roman"/>
                <a:cs typeface="Times New Roman"/>
              </a:rPr>
              <a:t>i</a:t>
            </a:r>
            <a:r>
              <a:rPr sz="1400" b="1" spc="5" dirty="0">
                <a:solidFill>
                  <a:srgbClr val="FF0000"/>
                </a:solidFill>
                <a:latin typeface="Times New Roman"/>
                <a:cs typeface="Times New Roman"/>
              </a:rPr>
              <a:t>g</a:t>
            </a:r>
            <a:r>
              <a:rPr sz="1400" b="1" spc="-5" dirty="0">
                <a:solidFill>
                  <a:srgbClr val="FF0000"/>
                </a:solidFill>
                <a:latin typeface="Times New Roman"/>
                <a:cs typeface="Times New Roman"/>
              </a:rPr>
              <a:t>h</a:t>
            </a:r>
            <a:r>
              <a:rPr sz="1400" b="1" dirty="0">
                <a:solidFill>
                  <a:srgbClr val="FF0000"/>
                </a:solidFill>
                <a:latin typeface="Times New Roman"/>
                <a:cs typeface="Times New Roman"/>
              </a:rPr>
              <a:t>t</a:t>
            </a:r>
            <a:endParaRPr sz="1400" dirty="0">
              <a:solidFill>
                <a:prstClr val="black"/>
              </a:solidFill>
              <a:latin typeface="Times New Roman"/>
              <a:cs typeface="Times New Roman"/>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Measuring sea level using satellite radar altimetry</a:t>
            </a:r>
          </a:p>
        </p:txBody>
      </p:sp>
      <p:sp>
        <p:nvSpPr>
          <p:cNvPr id="3" name="Content Placeholder 2"/>
          <p:cNvSpPr>
            <a:spLocks noGrp="1"/>
          </p:cNvSpPr>
          <p:nvPr>
            <p:ph idx="1"/>
          </p:nvPr>
        </p:nvSpPr>
        <p:spPr/>
        <p:txBody>
          <a:bodyPr/>
          <a:lstStyle/>
          <a:p>
            <a:r>
              <a:rPr lang="en-US" dirty="0"/>
              <a:t>Satellite altimeter radar measurements can be combined with precisely known spacecraft orbits to measures sea level globally with high accuracy (3-4 mm).</a:t>
            </a:r>
          </a:p>
          <a:p>
            <a:r>
              <a:rPr lang="en-US" dirty="0"/>
              <a:t>A series of satellite missions have estimated global mean sea level every 10 days since 1992.</a:t>
            </a:r>
          </a:p>
        </p:txBody>
      </p:sp>
    </p:spTree>
    <p:extLst>
      <p:ext uri="{BB962C8B-B14F-4D97-AF65-F5344CB8AC3E}">
        <p14:creationId xmlns:p14="http://schemas.microsoft.com/office/powerpoint/2010/main" val="493717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1B6AB6-A25E-2449-8F9A-EE89A2358C50}"/>
              </a:ext>
            </a:extLst>
          </p:cNvPr>
          <p:cNvSpPr>
            <a:spLocks noGrp="1"/>
          </p:cNvSpPr>
          <p:nvPr>
            <p:ph type="title"/>
          </p:nvPr>
        </p:nvSpPr>
        <p:spPr>
          <a:xfrm>
            <a:off x="298450" y="237652"/>
            <a:ext cx="8686800" cy="502088"/>
          </a:xfrm>
        </p:spPr>
        <p:txBody>
          <a:bodyPr/>
          <a:lstStyle/>
          <a:p>
            <a:r>
              <a:rPr lang="en-US" dirty="0" smtClean="0"/>
              <a:t>Animation of TOPEX/Poseidon Ground Tracks</a:t>
            </a:r>
            <a:endParaRPr lang="en-US" dirty="0"/>
          </a:p>
        </p:txBody>
      </p:sp>
      <p:pic>
        <p:nvPicPr>
          <p:cNvPr id="4" name="grdtrack (Converted).mov">
            <a:hlinkClick r:id="" action="ppaction://media"/>
            <a:extLst>
              <a:ext uri="{FF2B5EF4-FFF2-40B4-BE49-F238E27FC236}">
                <a16:creationId xmlns="" xmlns:a16="http://schemas.microsoft.com/office/drawing/2014/main" id="{294B42F2-2AEF-CE45-ABA7-57092E7B5AC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4499" y="739740"/>
            <a:ext cx="8106697" cy="5197510"/>
          </a:xfrm>
          <a:prstGeom prst="rect">
            <a:avLst/>
          </a:prstGeom>
        </p:spPr>
      </p:pic>
    </p:spTree>
    <p:extLst>
      <p:ext uri="{BB962C8B-B14F-4D97-AF65-F5344CB8AC3E}">
        <p14:creationId xmlns:p14="http://schemas.microsoft.com/office/powerpoint/2010/main" val="412069344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251891-E0FA-3948-B2F1-9BFFE739411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4B5C6B76-F7FB-4940-9F87-7757F1DCB3F9}"/>
              </a:ext>
            </a:extLst>
          </p:cNvPr>
          <p:cNvPicPr>
            <a:picLocks noGrp="1" noChangeAspect="1"/>
          </p:cNvPicPr>
          <p:nvPr>
            <p:ph idx="1"/>
          </p:nvPr>
        </p:nvPicPr>
        <p:blipFill>
          <a:blip r:embed="rId3"/>
          <a:stretch>
            <a:fillRect/>
          </a:stretch>
        </p:blipFill>
        <p:spPr>
          <a:xfrm>
            <a:off x="0" y="1"/>
            <a:ext cx="9201437" cy="6858000"/>
          </a:xfrm>
        </p:spPr>
      </p:pic>
      <p:sp>
        <p:nvSpPr>
          <p:cNvPr id="4" name="TextBox 3"/>
          <p:cNvSpPr txBox="1"/>
          <p:nvPr/>
        </p:nvSpPr>
        <p:spPr>
          <a:xfrm rot="16200000">
            <a:off x="2675539" y="5313794"/>
            <a:ext cx="851515" cy="369332"/>
          </a:xfrm>
          <a:prstGeom prst="rect">
            <a:avLst/>
          </a:prstGeom>
          <a:noFill/>
        </p:spPr>
        <p:txBody>
          <a:bodyPr wrap="none" rtlCol="0">
            <a:spAutoFit/>
          </a:bodyPr>
          <a:lstStyle/>
          <a:p>
            <a:r>
              <a:rPr lang="en-US" dirty="0" smtClean="0"/>
              <a:t>meters</a:t>
            </a:r>
            <a:endParaRPr lang="en-US" dirty="0"/>
          </a:p>
        </p:txBody>
      </p:sp>
      <p:sp>
        <p:nvSpPr>
          <p:cNvPr id="6" name="TextBox 5"/>
          <p:cNvSpPr txBox="1"/>
          <p:nvPr/>
        </p:nvSpPr>
        <p:spPr>
          <a:xfrm>
            <a:off x="4475674" y="6361759"/>
            <a:ext cx="535648" cy="369332"/>
          </a:xfrm>
          <a:prstGeom prst="rect">
            <a:avLst/>
          </a:prstGeom>
          <a:noFill/>
        </p:spPr>
        <p:txBody>
          <a:bodyPr wrap="none" rtlCol="0">
            <a:spAutoFit/>
          </a:bodyPr>
          <a:lstStyle/>
          <a:p>
            <a:r>
              <a:rPr lang="en-US" dirty="0" smtClean="0"/>
              <a:t>720</a:t>
            </a:r>
            <a:endParaRPr lang="en-US" dirty="0"/>
          </a:p>
        </p:txBody>
      </p:sp>
      <p:sp>
        <p:nvSpPr>
          <p:cNvPr id="7" name="TextBox 6"/>
          <p:cNvSpPr txBox="1"/>
          <p:nvPr/>
        </p:nvSpPr>
        <p:spPr>
          <a:xfrm>
            <a:off x="7426911" y="6353049"/>
            <a:ext cx="652643" cy="369332"/>
          </a:xfrm>
          <a:prstGeom prst="rect">
            <a:avLst/>
          </a:prstGeom>
          <a:noFill/>
        </p:spPr>
        <p:txBody>
          <a:bodyPr wrap="none" rtlCol="0">
            <a:spAutoFit/>
          </a:bodyPr>
          <a:lstStyle/>
          <a:p>
            <a:r>
              <a:rPr lang="en-US" dirty="0" smtClean="0"/>
              <a:t>2880</a:t>
            </a:r>
            <a:endParaRPr lang="en-US" dirty="0"/>
          </a:p>
        </p:txBody>
      </p:sp>
    </p:spTree>
    <p:extLst>
      <p:ext uri="{BB962C8B-B14F-4D97-AF65-F5344CB8AC3E}">
        <p14:creationId xmlns:p14="http://schemas.microsoft.com/office/powerpoint/2010/main" val="237689944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7DA633-249E-3041-AD5F-3EAE6F8DA1B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07D4998A-C76F-4846-81EE-CC7A77CDA9B7}"/>
              </a:ext>
            </a:extLst>
          </p:cNvPr>
          <p:cNvPicPr>
            <a:picLocks noGrp="1" noChangeAspect="1"/>
          </p:cNvPicPr>
          <p:nvPr>
            <p:ph idx="1"/>
          </p:nvPr>
        </p:nvPicPr>
        <p:blipFill>
          <a:blip r:embed="rId3"/>
          <a:stretch>
            <a:fillRect/>
          </a:stretch>
        </p:blipFill>
        <p:spPr>
          <a:xfrm>
            <a:off x="-1" y="0"/>
            <a:ext cx="9135437" cy="6858000"/>
          </a:xfrm>
        </p:spPr>
      </p:pic>
      <p:sp>
        <p:nvSpPr>
          <p:cNvPr id="3" name="TextBox 2"/>
          <p:cNvSpPr txBox="1"/>
          <p:nvPr/>
        </p:nvSpPr>
        <p:spPr>
          <a:xfrm rot="16200000">
            <a:off x="6371454" y="3478747"/>
            <a:ext cx="851515" cy="369332"/>
          </a:xfrm>
          <a:prstGeom prst="rect">
            <a:avLst/>
          </a:prstGeom>
          <a:noFill/>
        </p:spPr>
        <p:txBody>
          <a:bodyPr wrap="none" rtlCol="0">
            <a:spAutoFit/>
          </a:bodyPr>
          <a:lstStyle/>
          <a:p>
            <a:r>
              <a:rPr lang="en-US" dirty="0" smtClean="0"/>
              <a:t>meters</a:t>
            </a:r>
            <a:endParaRPr lang="en-US" dirty="0"/>
          </a:p>
        </p:txBody>
      </p:sp>
    </p:spTree>
    <p:extLst>
      <p:ext uri="{BB962C8B-B14F-4D97-AF65-F5344CB8AC3E}">
        <p14:creationId xmlns:p14="http://schemas.microsoft.com/office/powerpoint/2010/main" val="3452835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8696"/>
            <a:ext cx="8229600" cy="502088"/>
          </a:xfrm>
        </p:spPr>
        <p:txBody>
          <a:bodyPr/>
          <a:lstStyle/>
          <a:p>
            <a:r>
              <a:rPr lang="en-US" dirty="0"/>
              <a:t>Global mean sea level from satellite missions TOPEX/Poseidon, and Jason-1, Jason-2 and Jason-3</a:t>
            </a:r>
          </a:p>
        </p:txBody>
      </p:sp>
      <p:pic>
        <p:nvPicPr>
          <p:cNvPr id="3" name="Picture 2"/>
          <p:cNvPicPr>
            <a:picLocks noChangeAspect="1"/>
          </p:cNvPicPr>
          <p:nvPr/>
        </p:nvPicPr>
        <p:blipFill>
          <a:blip r:embed="rId3"/>
          <a:stretch>
            <a:fillRect/>
          </a:stretch>
        </p:blipFill>
        <p:spPr>
          <a:xfrm>
            <a:off x="1976021" y="1185629"/>
            <a:ext cx="7073900" cy="5016500"/>
          </a:xfrm>
          <a:prstGeom prst="rect">
            <a:avLst/>
          </a:prstGeom>
        </p:spPr>
      </p:pic>
    </p:spTree>
    <p:extLst>
      <p:ext uri="{BB962C8B-B14F-4D97-AF65-F5344CB8AC3E}">
        <p14:creationId xmlns:p14="http://schemas.microsoft.com/office/powerpoint/2010/main" val="829699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Total Sea Level Change Since 1993</a:t>
            </a:r>
          </a:p>
        </p:txBody>
      </p:sp>
      <p:pic>
        <p:nvPicPr>
          <p:cNvPr id="4" name="Content Placeholder 3"/>
          <p:cNvPicPr>
            <a:picLocks noGrp="1" noChangeAspect="1"/>
          </p:cNvPicPr>
          <p:nvPr>
            <p:ph idx="1"/>
          </p:nvPr>
        </p:nvPicPr>
        <p:blipFill>
          <a:blip r:embed="rId3"/>
          <a:srcRect l="-3064" r="-3064"/>
          <a:stretch>
            <a:fillRect/>
          </a:stretch>
        </p:blipFill>
        <p:spPr/>
      </p:pic>
    </p:spTree>
    <p:extLst>
      <p:ext uri="{BB962C8B-B14F-4D97-AF65-F5344CB8AC3E}">
        <p14:creationId xmlns:p14="http://schemas.microsoft.com/office/powerpoint/2010/main" val="2006714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p>
        </p:txBody>
      </p:sp>
      <p:sp>
        <p:nvSpPr>
          <p:cNvPr id="3" name="Content Placeholder 2"/>
          <p:cNvSpPr>
            <a:spLocks noGrp="1"/>
          </p:cNvSpPr>
          <p:nvPr>
            <p:ph idx="1"/>
          </p:nvPr>
        </p:nvSpPr>
        <p:spPr/>
        <p:txBody>
          <a:bodyPr/>
          <a:lstStyle/>
          <a:p>
            <a:r>
              <a:rPr lang="en-US" dirty="0"/>
              <a:t>http://</a:t>
            </a:r>
            <a:r>
              <a:rPr lang="en-US" dirty="0" err="1"/>
              <a:t>www.altimetry.info</a:t>
            </a:r>
            <a:r>
              <a:rPr lang="en-US" dirty="0"/>
              <a:t>/radar-altimetry-tutorial/</a:t>
            </a:r>
          </a:p>
        </p:txBody>
      </p:sp>
    </p:spTree>
    <p:extLst>
      <p:ext uri="{BB962C8B-B14F-4D97-AF65-F5344CB8AC3E}">
        <p14:creationId xmlns:p14="http://schemas.microsoft.com/office/powerpoint/2010/main" val="1470787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br>
              <a:rPr lang="en-US" dirty="0"/>
            </a:br>
            <a:r>
              <a:rPr lang="en-US" dirty="0"/>
              <a:t>(cont.)</a:t>
            </a:r>
          </a:p>
        </p:txBody>
      </p:sp>
      <p:pic>
        <p:nvPicPr>
          <p:cNvPr id="7" name="Picture 6">
            <a:extLst>
              <a:ext uri="{FF2B5EF4-FFF2-40B4-BE49-F238E27FC236}">
                <a16:creationId xmlns="" xmlns:a16="http://schemas.microsoft.com/office/drawing/2014/main" id="{E4C6BC6E-C36E-5F43-A4E2-1BD4DADC32A3}"/>
              </a:ext>
            </a:extLst>
          </p:cNvPr>
          <p:cNvPicPr>
            <a:picLocks noChangeAspect="1"/>
          </p:cNvPicPr>
          <p:nvPr/>
        </p:nvPicPr>
        <p:blipFill>
          <a:blip r:embed="rId3"/>
          <a:stretch>
            <a:fillRect/>
          </a:stretch>
        </p:blipFill>
        <p:spPr>
          <a:xfrm>
            <a:off x="3690320" y="237652"/>
            <a:ext cx="4996480" cy="5932714"/>
          </a:xfrm>
          <a:prstGeom prst="rect">
            <a:avLst/>
          </a:prstGeom>
        </p:spPr>
      </p:pic>
      <p:sp>
        <p:nvSpPr>
          <p:cNvPr id="8" name="TextBox 7">
            <a:extLst>
              <a:ext uri="{FF2B5EF4-FFF2-40B4-BE49-F238E27FC236}">
                <a16:creationId xmlns="" xmlns:a16="http://schemas.microsoft.com/office/drawing/2014/main" id="{1F011B96-DCEA-9C41-97FA-E00EB1A14B6A}"/>
              </a:ext>
            </a:extLst>
          </p:cNvPr>
          <p:cNvSpPr txBox="1"/>
          <p:nvPr/>
        </p:nvSpPr>
        <p:spPr>
          <a:xfrm>
            <a:off x="348343" y="2743200"/>
            <a:ext cx="2916119" cy="369332"/>
          </a:xfrm>
          <a:prstGeom prst="rect">
            <a:avLst/>
          </a:prstGeom>
          <a:noFill/>
        </p:spPr>
        <p:txBody>
          <a:bodyPr wrap="none" rtlCol="0">
            <a:spAutoFit/>
          </a:bodyPr>
          <a:lstStyle/>
          <a:p>
            <a:r>
              <a:rPr lang="en-US" dirty="0"/>
              <a:t>https://</a:t>
            </a:r>
            <a:r>
              <a:rPr lang="en-US" dirty="0" err="1"/>
              <a:t>sealevel.jpl.nasa.gov</a:t>
            </a:r>
            <a:r>
              <a:rPr lang="en-US" dirty="0"/>
              <a:t>/</a:t>
            </a:r>
          </a:p>
        </p:txBody>
      </p:sp>
    </p:spTree>
    <p:extLst>
      <p:ext uri="{BB962C8B-B14F-4D97-AF65-F5344CB8AC3E}">
        <p14:creationId xmlns:p14="http://schemas.microsoft.com/office/powerpoint/2010/main" val="840510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br>
              <a:rPr lang="en-US" dirty="0"/>
            </a:br>
            <a:r>
              <a:rPr lang="en-US" dirty="0"/>
              <a:t>(cont.)</a:t>
            </a:r>
          </a:p>
        </p:txBody>
      </p:sp>
      <p:pic>
        <p:nvPicPr>
          <p:cNvPr id="4" name="Picture 3">
            <a:extLst>
              <a:ext uri="{FF2B5EF4-FFF2-40B4-BE49-F238E27FC236}">
                <a16:creationId xmlns="" xmlns:a16="http://schemas.microsoft.com/office/drawing/2014/main" id="{D8C9808C-0202-DC4F-B70C-52D5C25554AC}"/>
              </a:ext>
            </a:extLst>
          </p:cNvPr>
          <p:cNvPicPr>
            <a:picLocks noChangeAspect="1"/>
          </p:cNvPicPr>
          <p:nvPr/>
        </p:nvPicPr>
        <p:blipFill>
          <a:blip r:embed="rId3"/>
          <a:stretch>
            <a:fillRect/>
          </a:stretch>
        </p:blipFill>
        <p:spPr>
          <a:xfrm>
            <a:off x="3145639" y="237652"/>
            <a:ext cx="5998361" cy="5954486"/>
          </a:xfrm>
          <a:prstGeom prst="rect">
            <a:avLst/>
          </a:prstGeom>
        </p:spPr>
      </p:pic>
      <p:sp>
        <p:nvSpPr>
          <p:cNvPr id="5" name="TextBox 4">
            <a:extLst>
              <a:ext uri="{FF2B5EF4-FFF2-40B4-BE49-F238E27FC236}">
                <a16:creationId xmlns="" xmlns:a16="http://schemas.microsoft.com/office/drawing/2014/main" id="{8EF6BAF8-8B9B-D844-B3D4-BC663FC88F7C}"/>
              </a:ext>
            </a:extLst>
          </p:cNvPr>
          <p:cNvSpPr txBox="1"/>
          <p:nvPr/>
        </p:nvSpPr>
        <p:spPr>
          <a:xfrm>
            <a:off x="163285" y="4419601"/>
            <a:ext cx="4192430" cy="369332"/>
          </a:xfrm>
          <a:prstGeom prst="rect">
            <a:avLst/>
          </a:prstGeom>
          <a:noFill/>
        </p:spPr>
        <p:txBody>
          <a:bodyPr wrap="none" rtlCol="0">
            <a:spAutoFit/>
          </a:bodyPr>
          <a:lstStyle/>
          <a:p>
            <a:r>
              <a:rPr lang="en-US" dirty="0"/>
              <a:t>https://</a:t>
            </a:r>
            <a:r>
              <a:rPr lang="en-US" dirty="0" err="1"/>
              <a:t>www.star.nesdis.noaa.gov</a:t>
            </a:r>
            <a:r>
              <a:rPr lang="en-US" dirty="0"/>
              <a:t>/sod/</a:t>
            </a:r>
            <a:r>
              <a:rPr lang="en-US" dirty="0" err="1"/>
              <a:t>lsa</a:t>
            </a:r>
            <a:r>
              <a:rPr lang="en-US" dirty="0"/>
              <a:t>/</a:t>
            </a:r>
          </a:p>
        </p:txBody>
      </p:sp>
    </p:spTree>
    <p:extLst>
      <p:ext uri="{BB962C8B-B14F-4D97-AF65-F5344CB8AC3E}">
        <p14:creationId xmlns:p14="http://schemas.microsoft.com/office/powerpoint/2010/main" val="2476829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br>
              <a:rPr lang="en-US" dirty="0"/>
            </a:br>
            <a:r>
              <a:rPr lang="en-US" dirty="0"/>
              <a:t>(cont.)</a:t>
            </a:r>
          </a:p>
        </p:txBody>
      </p:sp>
      <p:pic>
        <p:nvPicPr>
          <p:cNvPr id="3" name="Picture 2"/>
          <p:cNvPicPr>
            <a:picLocks noChangeAspect="1"/>
          </p:cNvPicPr>
          <p:nvPr/>
        </p:nvPicPr>
        <p:blipFill>
          <a:blip r:embed="rId3"/>
          <a:stretch>
            <a:fillRect/>
          </a:stretch>
        </p:blipFill>
        <p:spPr>
          <a:xfrm>
            <a:off x="2422833" y="458067"/>
            <a:ext cx="6721167" cy="5705023"/>
          </a:xfrm>
          <a:prstGeom prst="rect">
            <a:avLst/>
          </a:prstGeom>
        </p:spPr>
      </p:pic>
      <p:sp>
        <p:nvSpPr>
          <p:cNvPr id="5" name="TextBox 4">
            <a:extLst>
              <a:ext uri="{FF2B5EF4-FFF2-40B4-BE49-F238E27FC236}">
                <a16:creationId xmlns="" xmlns:a16="http://schemas.microsoft.com/office/drawing/2014/main" id="{8EF6BAF8-8B9B-D844-B3D4-BC663FC88F7C}"/>
              </a:ext>
            </a:extLst>
          </p:cNvPr>
          <p:cNvSpPr txBox="1"/>
          <p:nvPr/>
        </p:nvSpPr>
        <p:spPr>
          <a:xfrm>
            <a:off x="163285" y="4234935"/>
            <a:ext cx="2968744" cy="369332"/>
          </a:xfrm>
          <a:prstGeom prst="rect">
            <a:avLst/>
          </a:prstGeom>
          <a:noFill/>
        </p:spPr>
        <p:txBody>
          <a:bodyPr wrap="none" rtlCol="0">
            <a:spAutoFit/>
          </a:bodyPr>
          <a:lstStyle/>
          <a:p>
            <a:r>
              <a:rPr lang="en-US" dirty="0"/>
              <a:t>http://</a:t>
            </a:r>
            <a:r>
              <a:rPr lang="en-US" dirty="0" err="1"/>
              <a:t>sealevel.colorado.edu</a:t>
            </a:r>
            <a:r>
              <a:rPr lang="en-US" dirty="0"/>
              <a:t>/</a:t>
            </a:r>
          </a:p>
        </p:txBody>
      </p:sp>
    </p:spTree>
    <p:extLst>
      <p:ext uri="{BB962C8B-B14F-4D97-AF65-F5344CB8AC3E}">
        <p14:creationId xmlns:p14="http://schemas.microsoft.com/office/powerpoint/2010/main" val="1652265920"/>
      </p:ext>
    </p:extLst>
  </p:cSld>
  <p:clrMapOvr>
    <a:masterClrMapping/>
  </p:clrMapOvr>
</p:sld>
</file>

<file path=ppt/theme/theme1.xml><?xml version="1.0" encoding="utf-8"?>
<a:theme xmlns:a="http://schemas.openxmlformats.org/drawingml/2006/main" name="GETSI pptx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GETSI pptx template.potx</Template>
  <TotalTime>9663</TotalTime>
  <Words>1257</Words>
  <Application>Microsoft Macintosh PowerPoint</Application>
  <PresentationFormat>On-screen Show (4:3)</PresentationFormat>
  <Paragraphs>113</Paragraphs>
  <Slides>15</Slides>
  <Notes>14</Notes>
  <HiddenSlides>0</HiddenSlides>
  <MMClips>1</MMClips>
  <ScaleCrop>false</ScaleCrop>
  <HeadingPairs>
    <vt:vector size="4" baseType="variant">
      <vt:variant>
        <vt:lpstr>Theme</vt:lpstr>
      </vt:variant>
      <vt:variant>
        <vt:i4>3</vt:i4>
      </vt:variant>
      <vt:variant>
        <vt:lpstr>Slide Titles</vt:lpstr>
      </vt:variant>
      <vt:variant>
        <vt:i4>15</vt:i4>
      </vt:variant>
    </vt:vector>
  </HeadingPairs>
  <TitlesOfParts>
    <vt:vector size="18" baseType="lpstr">
      <vt:lpstr>GETSI pptx template</vt:lpstr>
      <vt:lpstr>Office Theme</vt:lpstr>
      <vt:lpstr>1_Office Theme</vt:lpstr>
      <vt:lpstr>Satellite Radar Altimetry</vt:lpstr>
      <vt:lpstr>Ocean Surface Topography</vt:lpstr>
      <vt:lpstr>The basic principle of satellite radar altimetry</vt:lpstr>
      <vt:lpstr>The basic principle of satellite radar altimetry</vt:lpstr>
      <vt:lpstr>Basic Principles</vt:lpstr>
      <vt:lpstr>Measuring sea level using satellite radar altimetry</vt:lpstr>
      <vt:lpstr>Animation of TOPEX/Poseidon Ground Tracks</vt:lpstr>
      <vt:lpstr>PowerPoint Presentation</vt:lpstr>
      <vt:lpstr>PowerPoint Presentation</vt:lpstr>
      <vt:lpstr>Global mean sea level from satellite missions TOPEX/Poseidon, and Jason-1, Jason-2 and Jason-3</vt:lpstr>
      <vt:lpstr>Total Sea Level Change Since 1993</vt:lpstr>
      <vt:lpstr>Resources</vt:lpstr>
      <vt:lpstr>Resources (cont.)</vt:lpstr>
      <vt:lpstr>Resources (cont.)</vt:lpstr>
      <vt:lpstr>Resources (cont.)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Pratt-Sitaula</dc:creator>
  <cp:lastModifiedBy>Beth Pratt-Sitaula</cp:lastModifiedBy>
  <cp:revision>31</cp:revision>
  <dcterms:created xsi:type="dcterms:W3CDTF">2014-01-07T13:46:23Z</dcterms:created>
  <dcterms:modified xsi:type="dcterms:W3CDTF">2019-11-13T07:08:08Z</dcterms:modified>
</cp:coreProperties>
</file>