
<file path=[Content_Types].xml><?xml version="1.0" encoding="utf-8"?>
<Types xmlns="http://schemas.openxmlformats.org/package/2006/content-types">
  <Default Extension="xml" ContentType="application/xml"/>
  <Default Extension="jpeg" ContentType="image/jpeg"/>
  <Default Extension="jpg" ContentType="image/jpeg"/>
  <Default Extension="mp4" ContentType="video/unknown"/>
  <Default Extension="rels" ContentType="application/vnd.openxmlformats-package.relationships+xml"/>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61" r:id="rId2"/>
    <p:sldId id="262" r:id="rId3"/>
    <p:sldId id="263" r:id="rId4"/>
    <p:sldId id="264" r:id="rId5"/>
    <p:sldId id="265" r:id="rId6"/>
    <p:sldId id="266" r:id="rId7"/>
    <p:sldId id="267" r:id="rId8"/>
    <p:sldId id="275" r:id="rId9"/>
    <p:sldId id="269" r:id="rId10"/>
    <p:sldId id="270" r:id="rId11"/>
    <p:sldId id="271" r:id="rId12"/>
    <p:sldId id="272" r:id="rId13"/>
    <p:sldId id="273" r:id="rId14"/>
    <p:sldId id="274"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B6B6B"/>
    <a:srgbClr val="C2D8F0"/>
  </p:clrMru>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9988" autoAdjust="0"/>
  </p:normalViewPr>
  <p:slideViewPr>
    <p:cSldViewPr snapToGrid="0" snapToObjects="1">
      <p:cViewPr>
        <p:scale>
          <a:sx n="90" d="100"/>
          <a:sy n="90" d="100"/>
        </p:scale>
        <p:origin x="-344" y="-21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heme" Target="theme/theme1.xml"/><Relationship Id="rId2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notesMaster" Target="notesMasters/notesMaster1.xml"/><Relationship Id="rId17" Type="http://schemas.openxmlformats.org/officeDocument/2006/relationships/printerSettings" Target="printerSettings/printerSettings1.bin"/><Relationship Id="rId18" Type="http://schemas.openxmlformats.org/officeDocument/2006/relationships/presProps" Target="presProps.xml"/><Relationship Id="rId19" Type="http://schemas.openxmlformats.org/officeDocument/2006/relationships/viewProps" Target="view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1BA7697-537A-1241-A984-A39520910382}" type="datetimeFigureOut">
              <a:rPr lang="en-US" smtClean="0"/>
              <a:t>11/13/19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273B411-E165-BF48-ABA2-70D378AC59C2}" type="slidenum">
              <a:rPr lang="en-US" smtClean="0"/>
              <a:t>‹#›</a:t>
            </a:fld>
            <a:endParaRPr lang="en-US"/>
          </a:p>
        </p:txBody>
      </p:sp>
    </p:spTree>
    <p:extLst>
      <p:ext uri="{BB962C8B-B14F-4D97-AF65-F5344CB8AC3E}">
        <p14:creationId xmlns:p14="http://schemas.microsoft.com/office/powerpoint/2010/main" val="234171496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nsidc.org/sites/nsidc.org/files/images/data/measures/0484v2/SampleImage.png" TargetMode="External"/><Relationship Id="rId4" Type="http://schemas.openxmlformats.org/officeDocument/2006/relationships/hyperlink" Target="https://nsidc.org/data/nsidc-0484" TargetMode="External"/><Relationship Id="rId5" Type="http://schemas.openxmlformats.org/officeDocument/2006/relationships/hyperlink" Target="http://nsidc.org/data/NSIDC-0670" TargetMode="External"/><Relationship Id="rId6" Type="http://schemas.openxmlformats.org/officeDocument/2006/relationships/hyperlink" Target="http://nsidc.org/data/measures" TargetMode="External"/><Relationship Id="rId7" Type="http://schemas.openxmlformats.org/officeDocument/2006/relationships/hyperlink" Target="https://www.youtube.com/watch?v=GDXq8Oa5d5Q" TargetMode="External"/><Relationship Id="rId8" Type="http://schemas.openxmlformats.org/officeDocument/2006/relationships/hyperlink" Target="https://www.jpl.nasa.gov/video/details.php?id=1015" TargetMode="External"/><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 Id="rId3" Type="http://schemas.openxmlformats.org/officeDocument/2006/relationships/hyperlink" Target="http://svs.gsfc.nasa.gov/vis/a000000/a003800/a003848/index.html"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1" i="0" kern="1200" dirty="0" smtClean="0">
                <a:solidFill>
                  <a:schemeClr val="tx1"/>
                </a:solidFill>
                <a:effectLst/>
                <a:latin typeface="+mn-lt"/>
                <a:ea typeface="+mn-ea"/>
                <a:cs typeface="+mn-cs"/>
              </a:rPr>
              <a:t>Image </a:t>
            </a:r>
            <a:r>
              <a:rPr lang="en-US" sz="1200" b="1" i="0" kern="1200" dirty="0">
                <a:solidFill>
                  <a:schemeClr val="tx1"/>
                </a:solidFill>
                <a:effectLst/>
                <a:latin typeface="+mn-lt"/>
                <a:ea typeface="+mn-ea"/>
                <a:cs typeface="+mn-cs"/>
              </a:rPr>
              <a:t>of the velocity of the ice sheet over West </a:t>
            </a:r>
            <a:r>
              <a:rPr lang="en-US" sz="1200" b="1" i="0" kern="1200" dirty="0" smtClean="0">
                <a:solidFill>
                  <a:schemeClr val="tx1"/>
                </a:solidFill>
                <a:effectLst/>
                <a:latin typeface="+mn-lt"/>
                <a:ea typeface="+mn-ea"/>
                <a:cs typeface="+mn-cs"/>
              </a:rPr>
              <a:t>Antarctic as determined using SAR</a:t>
            </a:r>
            <a:r>
              <a:rPr lang="en-US" sz="1200" b="1" i="0" kern="1200" baseline="0" dirty="0" smtClean="0">
                <a:solidFill>
                  <a:schemeClr val="tx1"/>
                </a:solidFill>
                <a:effectLst/>
                <a:latin typeface="+mn-lt"/>
                <a:ea typeface="+mn-ea"/>
                <a:cs typeface="+mn-cs"/>
              </a:rPr>
              <a:t> dat</a:t>
            </a:r>
            <a:r>
              <a:rPr lang="en-US" sz="1200" b="1" i="0" kern="1200" dirty="0" smtClean="0">
                <a:solidFill>
                  <a:schemeClr val="tx1"/>
                </a:solidFill>
                <a:effectLst/>
                <a:latin typeface="+mn-lt"/>
                <a:ea typeface="+mn-ea"/>
                <a:cs typeface="+mn-cs"/>
              </a:rPr>
              <a:t>a</a:t>
            </a:r>
            <a:r>
              <a:rPr lang="en-US" sz="1200" b="1" i="0" kern="1200" dirty="0">
                <a:solidFill>
                  <a:schemeClr val="tx1"/>
                </a:solidFill>
                <a:effectLst/>
                <a:latin typeface="+mn-lt"/>
                <a:ea typeface="+mn-ea"/>
                <a:cs typeface="+mn-cs"/>
              </a:rPr>
              <a:t>. The color bar indicating the values associated with the colors.  https://svs.gsfc.nasa.gov/4168</a:t>
            </a:r>
            <a:endParaRPr lang="en-US" b="1" dirty="0"/>
          </a:p>
          <a:p>
            <a:endParaRPr lang="en-US" dirty="0"/>
          </a:p>
        </p:txBody>
      </p:sp>
      <p:sp>
        <p:nvSpPr>
          <p:cNvPr id="4" name="Slide Number Placeholder 3"/>
          <p:cNvSpPr>
            <a:spLocks noGrp="1"/>
          </p:cNvSpPr>
          <p:nvPr>
            <p:ph type="sldNum" sz="quarter" idx="10"/>
          </p:nvPr>
        </p:nvSpPr>
        <p:spPr/>
        <p:txBody>
          <a:bodyPr/>
          <a:lstStyle/>
          <a:p>
            <a:fld id="{6273B411-E165-BF48-ABA2-70D378AC59C2}" type="slidenum">
              <a:rPr lang="en-US" smtClean="0"/>
              <a:t>1</a:t>
            </a:fld>
            <a:endParaRPr lang="en-US"/>
          </a:p>
        </p:txBody>
      </p:sp>
    </p:spTree>
    <p:extLst>
      <p:ext uri="{BB962C8B-B14F-4D97-AF65-F5344CB8AC3E}">
        <p14:creationId xmlns:p14="http://schemas.microsoft.com/office/powerpoint/2010/main" val="27066887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SAR (Synthetic</a:t>
            </a:r>
            <a:r>
              <a:rPr lang="en-US" baseline="0" dirty="0"/>
              <a:t> Aperture Radar)</a:t>
            </a:r>
            <a:r>
              <a:rPr lang="en-US" dirty="0"/>
              <a:t> is an imaging technique</a:t>
            </a:r>
            <a:r>
              <a:rPr lang="en-US" baseline="0" dirty="0"/>
              <a:t> in its own right that uses the amplitude (intensity) of backscattered radar from the ground as a means of imaging it. A single image acquisition is all that is needed to produce a SAR image. Typically we do not use the phase of a single SAR image for imaging purposes.</a:t>
            </a:r>
          </a:p>
          <a:p>
            <a:r>
              <a:rPr lang="en-US" baseline="0" dirty="0"/>
              <a:t>On the other hand, we can use the phases of multiple SAR images. InSAR is a method that uses two or more SAR images to measure movements of Earth’s surface, by calculating the interference between the phases of the SAR images</a:t>
            </a:r>
            <a:r>
              <a:rPr lang="en-US" baseline="0" dirty="0" smtClean="0"/>
              <a:t>.</a:t>
            </a:r>
          </a:p>
          <a:p>
            <a:endParaRPr lang="en-US" baseline="0" dirty="0" smtClean="0"/>
          </a:p>
          <a:p>
            <a:r>
              <a:rPr lang="en-US" baseline="0" dirty="0" smtClean="0"/>
              <a:t>Elements of this InSAR presentation are taken from a presentation developed by Gareth Funning (UC Riverside) for GETSI module “Imaging Active Tectonics” Unit 3. https://</a:t>
            </a:r>
            <a:r>
              <a:rPr lang="en-US" baseline="0" dirty="0" err="1" smtClean="0"/>
              <a:t>serc.carleton.edu</a:t>
            </a:r>
            <a:r>
              <a:rPr lang="en-US" baseline="0" dirty="0" smtClean="0"/>
              <a:t>/details/files/63910.html</a:t>
            </a:r>
            <a:endParaRPr lang="en-US" dirty="0"/>
          </a:p>
        </p:txBody>
      </p:sp>
      <p:sp>
        <p:nvSpPr>
          <p:cNvPr id="4" name="Slide Number Placeholder 3"/>
          <p:cNvSpPr>
            <a:spLocks noGrp="1"/>
          </p:cNvSpPr>
          <p:nvPr>
            <p:ph type="sldNum" sz="quarter" idx="10"/>
          </p:nvPr>
        </p:nvSpPr>
        <p:spPr/>
        <p:txBody>
          <a:bodyPr/>
          <a:lstStyle/>
          <a:p>
            <a:fld id="{A5A01242-C346-D840-A634-00B7288E94E1}" type="slidenum">
              <a:rPr lang="en-US" smtClean="0"/>
              <a:t>3</a:t>
            </a:fld>
            <a:endParaRPr lang="en-US"/>
          </a:p>
        </p:txBody>
      </p:sp>
    </p:spTree>
    <p:extLst>
      <p:ext uri="{BB962C8B-B14F-4D97-AF65-F5344CB8AC3E}">
        <p14:creationId xmlns:p14="http://schemas.microsoft.com/office/powerpoint/2010/main" val="25341742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7"/>
          <p:cNvSpPr>
            <a:spLocks noGrp="1" noChangeArrowheads="1"/>
          </p:cNvSpPr>
          <p:nvPr>
            <p:ph type="sldNum" sz="quarter" idx="5"/>
          </p:nvPr>
        </p:nvSpPr>
        <p:spPr>
          <a:noFill/>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5C1F1728-2092-FE46-85D8-58FDC3B1E82E}" type="slidenum">
              <a:rPr lang="en-US" sz="1200">
                <a:solidFill>
                  <a:prstClr val="black"/>
                </a:solidFill>
              </a:rPr>
              <a:pPr/>
              <a:t>4</a:t>
            </a:fld>
            <a:endParaRPr lang="en-US" sz="1200">
              <a:solidFill>
                <a:prstClr val="black"/>
              </a:solidFill>
            </a:endParaRPr>
          </a:p>
        </p:txBody>
      </p:sp>
      <p:sp>
        <p:nvSpPr>
          <p:cNvPr id="39938" name="Rectangle 2"/>
          <p:cNvSpPr>
            <a:spLocks noGrp="1" noRot="1" noChangeAspect="1" noChangeArrowheads="1" noTextEdit="1"/>
          </p:cNvSpPr>
          <p:nvPr>
            <p:ph type="sldImg"/>
          </p:nvPr>
        </p:nvSpPr>
        <p:spPr>
          <a:solidFill>
            <a:srgbClr val="FFFFFF"/>
          </a:solidFill>
          <a:ln/>
          <a:extLst>
            <a:ext uri="{FAA26D3D-D897-4be2-8F04-BA451C77F1D7}">
              <ma14:placeholderFlag xmlns:ma14="http://schemas.microsoft.com/office/mac/drawingml/2011/main" val="1"/>
            </a:ext>
          </a:extLst>
        </p:spPr>
      </p:sp>
      <p:sp>
        <p:nvSpPr>
          <p:cNvPr id="36867" name="Rectangle 3"/>
          <p:cNvSpPr>
            <a:spLocks noGrp="1" noChangeArrowheads="1"/>
          </p:cNvSpPr>
          <p:nvPr>
            <p:ph type="body" idx="1"/>
          </p:nvPr>
        </p:nvSpPr>
        <p:spPr>
          <a:xfrm>
            <a:off x="685800" y="4343400"/>
            <a:ext cx="5486400" cy="4114800"/>
          </a:xfrm>
          <a:solidFill>
            <a:srgbClr val="FFFFFF"/>
          </a:solidFill>
          <a:ln>
            <a:solidFill>
              <a:srgbClr val="000000"/>
            </a:solidFill>
            <a:miter lim="800000"/>
            <a:headEnd/>
            <a:tailEnd/>
          </a:ln>
        </p:spPr>
        <p:txBody>
          <a:bodyPr lIns="90901" tIns="45450" rIns="90901" bIns="45450"/>
          <a:lstStyle/>
          <a:p>
            <a:pPr eaLnBrk="1" hangingPunct="1"/>
            <a:r>
              <a:rPr lang="en-US" dirty="0"/>
              <a:t>The radar</a:t>
            </a:r>
            <a:r>
              <a:rPr lang="en-US" baseline="0" dirty="0"/>
              <a:t> antenna on a satellite (shown here is ERS-1, the first long-lived orbiting SAR satellite, launched in 1991) is both an emitter of radar and a detector of radar. A pulse of microwave radiation is emitted toward the ground, and some of it is scattered back to the satellite. The antenna records both the amplitude (intensity) and phase of the backscattered radar. A typical radar satellite makes over a thousand such measurements every second (in the case of ERS-1, 1680 measurements per second). </a:t>
            </a:r>
            <a:endParaRPr lang="en-US" baseline="0" dirty="0" smtClean="0"/>
          </a:p>
          <a:p>
            <a:pPr eaLnBrk="1" hangingPunct="1"/>
            <a:endParaRPr lang="en-US" baseline="0" dirty="0" smtClean="0"/>
          </a:p>
          <a:p>
            <a:pPr eaLnBrk="1" hangingPunct="1"/>
            <a:r>
              <a:rPr lang="en-US" baseline="0" dirty="0" smtClean="0"/>
              <a:t>Image from: https://</a:t>
            </a:r>
            <a:r>
              <a:rPr lang="en-US" baseline="0" dirty="0" err="1" smtClean="0"/>
              <a:t>nsidc.org</a:t>
            </a:r>
            <a:r>
              <a:rPr lang="en-US" baseline="0" dirty="0" smtClean="0"/>
              <a:t>/sites/</a:t>
            </a:r>
            <a:r>
              <a:rPr lang="en-US" baseline="0" dirty="0" err="1" smtClean="0"/>
              <a:t>nsidc.org</a:t>
            </a:r>
            <a:r>
              <a:rPr lang="en-US" baseline="0" dirty="0" smtClean="0"/>
              <a:t>/files/technical-references/GIMP-ATBD-Version2.pdf</a:t>
            </a:r>
          </a:p>
          <a:p>
            <a:pPr eaLnBrk="1" hangingPunct="1"/>
            <a:r>
              <a:rPr lang="en-US" baseline="0" dirty="0" smtClean="0"/>
              <a:t>Landsat image of the </a:t>
            </a:r>
            <a:r>
              <a:rPr lang="en-US" baseline="0" dirty="0" err="1" smtClean="0"/>
              <a:t>Kangerdlussuaq</a:t>
            </a:r>
            <a:r>
              <a:rPr lang="en-US" baseline="0" dirty="0" smtClean="0"/>
              <a:t> Glacier is used for illustration purposes.</a:t>
            </a:r>
            <a:endParaRPr lang="en-US" baseline="0" dirty="0"/>
          </a:p>
        </p:txBody>
      </p:sp>
    </p:spTree>
    <p:extLst>
      <p:ext uri="{BB962C8B-B14F-4D97-AF65-F5344CB8AC3E}">
        <p14:creationId xmlns:p14="http://schemas.microsoft.com/office/powerpoint/2010/main" val="15240971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SAR imaging uses amplitude (intensity) of backscattered </a:t>
            </a:r>
            <a:r>
              <a:rPr lang="en-US" sz="1200" b="0" i="0" kern="1200" dirty="0" smtClean="0">
                <a:solidFill>
                  <a:schemeClr val="tx1"/>
                </a:solidFill>
                <a:effectLst/>
                <a:latin typeface="+mn-lt"/>
                <a:ea typeface="+mn-ea"/>
                <a:cs typeface="+mn-cs"/>
              </a:rPr>
              <a:t>echoes. </a:t>
            </a:r>
            <a:r>
              <a:rPr lang="en-US" sz="1200" b="0" i="0" kern="1200" dirty="0">
                <a:solidFill>
                  <a:schemeClr val="tx1"/>
                </a:solidFill>
                <a:effectLst/>
                <a:latin typeface="+mn-lt"/>
                <a:ea typeface="+mn-ea"/>
                <a:cs typeface="+mn-cs"/>
              </a:rPr>
              <a:t>Radar sees through clouds—all-weather imaging is possible. </a:t>
            </a:r>
          </a:p>
          <a:p>
            <a:r>
              <a:rPr lang="en-US" sz="1200" b="0" i="0" kern="1200" dirty="0">
                <a:solidFill>
                  <a:schemeClr val="tx1"/>
                </a:solidFill>
                <a:effectLst/>
                <a:latin typeface="+mn-lt"/>
                <a:ea typeface="+mn-ea"/>
                <a:cs typeface="+mn-cs"/>
              </a:rPr>
              <a:t>Don’t need illumination by the Sun—can image day and night</a:t>
            </a:r>
          </a:p>
          <a:p>
            <a:r>
              <a:rPr lang="en-US" sz="1200" b="0" i="0" kern="1200" dirty="0">
                <a:solidFill>
                  <a:schemeClr val="tx1"/>
                </a:solidFill>
                <a:effectLst/>
                <a:latin typeface="+mn-lt"/>
                <a:ea typeface="+mn-ea"/>
                <a:cs typeface="+mn-cs"/>
              </a:rPr>
              <a:t>Surface roughness and slopes control the strength of the backscatter</a:t>
            </a: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273B411-E165-BF48-ABA2-70D378AC59C2}" type="slidenum">
              <a:rPr lang="en-US" smtClean="0"/>
              <a:t>5</a:t>
            </a:fld>
            <a:endParaRPr lang="en-US"/>
          </a:p>
        </p:txBody>
      </p:sp>
    </p:spTree>
    <p:extLst>
      <p:ext uri="{BB962C8B-B14F-4D97-AF65-F5344CB8AC3E}">
        <p14:creationId xmlns:p14="http://schemas.microsoft.com/office/powerpoint/2010/main" val="41790555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7"/>
          <p:cNvSpPr>
            <a:spLocks noGrp="1" noChangeArrowheads="1"/>
          </p:cNvSpPr>
          <p:nvPr>
            <p:ph type="sldNum" sz="quarter" idx="5"/>
          </p:nvPr>
        </p:nvSpPr>
        <p:spPr>
          <a:noFill/>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5C1F1728-2092-FE46-85D8-58FDC3B1E82E}" type="slidenum">
              <a:rPr lang="en-US" sz="1200">
                <a:solidFill>
                  <a:prstClr val="black"/>
                </a:solidFill>
              </a:rPr>
              <a:pPr/>
              <a:t>6</a:t>
            </a:fld>
            <a:endParaRPr lang="en-US" sz="1200">
              <a:solidFill>
                <a:prstClr val="black"/>
              </a:solidFill>
            </a:endParaRPr>
          </a:p>
        </p:txBody>
      </p:sp>
      <p:sp>
        <p:nvSpPr>
          <p:cNvPr id="39938" name="Rectangle 2"/>
          <p:cNvSpPr>
            <a:spLocks noGrp="1" noRot="1" noChangeAspect="1" noChangeArrowheads="1" noTextEdit="1"/>
          </p:cNvSpPr>
          <p:nvPr>
            <p:ph type="sldImg"/>
          </p:nvPr>
        </p:nvSpPr>
        <p:spPr>
          <a:solidFill>
            <a:srgbClr val="FFFFFF"/>
          </a:solidFill>
          <a:ln/>
          <a:extLst>
            <a:ext uri="{FAA26D3D-D897-4be2-8F04-BA451C77F1D7}">
              <ma14:placeholderFlag xmlns:ma14="http://schemas.microsoft.com/office/mac/drawingml/2011/main" val="1"/>
            </a:ext>
          </a:extLst>
        </p:spPr>
      </p:sp>
      <p:sp>
        <p:nvSpPr>
          <p:cNvPr id="36867" name="Rectangle 3"/>
          <p:cNvSpPr>
            <a:spLocks noGrp="1" noChangeArrowheads="1"/>
          </p:cNvSpPr>
          <p:nvPr>
            <p:ph type="body" idx="1"/>
          </p:nvPr>
        </p:nvSpPr>
        <p:spPr>
          <a:xfrm>
            <a:off x="685800" y="4343400"/>
            <a:ext cx="5486400" cy="4114800"/>
          </a:xfrm>
          <a:solidFill>
            <a:srgbClr val="FFFFFF"/>
          </a:solidFill>
          <a:ln>
            <a:solidFill>
              <a:srgbClr val="000000"/>
            </a:solidFill>
            <a:miter lim="800000"/>
            <a:headEnd/>
            <a:tailEnd/>
          </a:ln>
        </p:spPr>
        <p:txBody>
          <a:bodyPr lIns="90901" tIns="45450" rIns="90901" bIns="45450"/>
          <a:lstStyle/>
          <a:p>
            <a:pPr eaLnBrk="1" hangingPunct="1"/>
            <a:r>
              <a:rPr lang="en-US" sz="1400" baseline="0" dirty="0" smtClean="0"/>
              <a:t>In this example, the ERS-1 satellite has a wavelength of ~6cm (called “C-band”), so the resolution of changes is ½ the wavelength and thus ~3cm.</a:t>
            </a:r>
          </a:p>
          <a:p>
            <a:pPr marL="0" marR="0" indent="0" algn="l" defTabSz="457200" rtl="0" eaLnBrk="1" fontAlgn="auto" latinLnBrk="0" hangingPunct="1">
              <a:lnSpc>
                <a:spcPct val="100000"/>
              </a:lnSpc>
              <a:spcBef>
                <a:spcPts val="0"/>
              </a:spcBef>
              <a:spcAft>
                <a:spcPts val="0"/>
              </a:spcAft>
              <a:buClrTx/>
              <a:buSzTx/>
              <a:buFontTx/>
              <a:buNone/>
              <a:tabLst/>
              <a:defRPr/>
            </a:pPr>
            <a:r>
              <a:rPr lang="en-US" sz="1400" dirty="0" smtClean="0"/>
              <a:t>Recall</a:t>
            </a:r>
            <a:r>
              <a:rPr lang="en-US" sz="1400" baseline="0" dirty="0" smtClean="0"/>
              <a:t> that one wavelength of path length is equivalent to 2π of phase. Given that radar satellites orbit at several hundred km of elevation, it is not feasible to count the number of phase cycles for a single image . . .</a:t>
            </a:r>
          </a:p>
          <a:p>
            <a:pPr eaLnBrk="1" hangingPunct="1"/>
            <a:endParaRPr lang="en-US" sz="1400" baseline="0" dirty="0" smtClean="0"/>
          </a:p>
          <a:p>
            <a:pPr eaLnBrk="1" hangingPunct="1"/>
            <a:r>
              <a:rPr lang="en-US" sz="1400" baseline="0" dirty="0" smtClean="0"/>
              <a:t>Image from: https://</a:t>
            </a:r>
            <a:r>
              <a:rPr lang="en-US" sz="1400" baseline="0" dirty="0" err="1" smtClean="0"/>
              <a:t>nsidc.org</a:t>
            </a:r>
            <a:r>
              <a:rPr lang="en-US" sz="1400" baseline="0" dirty="0" smtClean="0"/>
              <a:t>/sites/</a:t>
            </a:r>
            <a:r>
              <a:rPr lang="en-US" sz="1400" baseline="0" dirty="0" err="1" smtClean="0"/>
              <a:t>nsidc.org</a:t>
            </a:r>
            <a:r>
              <a:rPr lang="en-US" sz="1400" baseline="0" dirty="0" smtClean="0"/>
              <a:t>/files/technical-references/GIMP-ATBD-Version2.pdf</a:t>
            </a:r>
          </a:p>
          <a:p>
            <a:pPr eaLnBrk="1" hangingPunct="1"/>
            <a:r>
              <a:rPr lang="en-US" sz="1400" baseline="0" dirty="0" smtClean="0"/>
              <a:t>Landsat image of the </a:t>
            </a:r>
            <a:r>
              <a:rPr lang="en-US" sz="1400" baseline="0" dirty="0" err="1" smtClean="0"/>
              <a:t>Kangerdlussuaq</a:t>
            </a:r>
            <a:r>
              <a:rPr lang="en-US" sz="1400" baseline="0" dirty="0" smtClean="0"/>
              <a:t> Glacier for illustration purposes.</a:t>
            </a:r>
            <a:endParaRPr lang="en-US" sz="1400" baseline="0" dirty="0"/>
          </a:p>
        </p:txBody>
      </p:sp>
    </p:spTree>
    <p:extLst>
      <p:ext uri="{BB962C8B-B14F-4D97-AF65-F5344CB8AC3E}">
        <p14:creationId xmlns:p14="http://schemas.microsoft.com/office/powerpoint/2010/main" val="15240971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7"/>
          <p:cNvSpPr>
            <a:spLocks noGrp="1" noChangeArrowheads="1"/>
          </p:cNvSpPr>
          <p:nvPr>
            <p:ph type="sldNum" sz="quarter" idx="5"/>
          </p:nvPr>
        </p:nvSpPr>
        <p:spPr>
          <a:noFill/>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5C1F1728-2092-FE46-85D8-58FDC3B1E82E}" type="slidenum">
              <a:rPr lang="en-US" sz="1200">
                <a:solidFill>
                  <a:prstClr val="black"/>
                </a:solidFill>
              </a:rPr>
              <a:pPr/>
              <a:t>7</a:t>
            </a:fld>
            <a:endParaRPr lang="en-US" sz="1200">
              <a:solidFill>
                <a:prstClr val="black"/>
              </a:solidFill>
            </a:endParaRPr>
          </a:p>
        </p:txBody>
      </p:sp>
      <p:sp>
        <p:nvSpPr>
          <p:cNvPr id="39938" name="Rectangle 2"/>
          <p:cNvSpPr>
            <a:spLocks noGrp="1" noRot="1" noChangeAspect="1" noChangeArrowheads="1" noTextEdit="1"/>
          </p:cNvSpPr>
          <p:nvPr>
            <p:ph type="sldImg"/>
          </p:nvPr>
        </p:nvSpPr>
        <p:spPr>
          <a:solidFill>
            <a:srgbClr val="FFFFFF"/>
          </a:solidFill>
          <a:ln/>
          <a:extLst>
            <a:ext uri="{FAA26D3D-D897-4be2-8F04-BA451C77F1D7}">
              <ma14:placeholderFlag xmlns:ma14="http://schemas.microsoft.com/office/mac/drawingml/2011/main" val="1"/>
            </a:ext>
          </a:extLst>
        </p:spPr>
      </p:sp>
      <p:sp>
        <p:nvSpPr>
          <p:cNvPr id="36867" name="Rectangle 3"/>
          <p:cNvSpPr>
            <a:spLocks noGrp="1" noChangeArrowheads="1"/>
          </p:cNvSpPr>
          <p:nvPr>
            <p:ph type="body" idx="1"/>
          </p:nvPr>
        </p:nvSpPr>
        <p:spPr>
          <a:xfrm>
            <a:off x="685800" y="4343400"/>
            <a:ext cx="5486400" cy="4114800"/>
          </a:xfrm>
          <a:solidFill>
            <a:srgbClr val="FFFFFF"/>
          </a:solidFill>
          <a:ln>
            <a:solidFill>
              <a:srgbClr val="000000"/>
            </a:solidFill>
            <a:miter lim="800000"/>
            <a:headEnd/>
            <a:tailEnd/>
          </a:ln>
        </p:spPr>
        <p:txBody>
          <a:bodyPr lIns="90901" tIns="45450" rIns="90901" bIns="45450"/>
          <a:lstStyle/>
          <a:p>
            <a:pPr eaLnBrk="1" hangingPunct="1"/>
            <a:r>
              <a:rPr lang="en-US" dirty="0" smtClean="0"/>
              <a:t>.</a:t>
            </a:r>
            <a:r>
              <a:rPr lang="en-US" baseline="0" dirty="0" smtClean="0"/>
              <a:t> . . S</a:t>
            </a:r>
            <a:r>
              <a:rPr lang="en-US" dirty="0" smtClean="0"/>
              <a:t>o</a:t>
            </a:r>
            <a:r>
              <a:rPr lang="en-US" baseline="0" dirty="0" smtClean="0"/>
              <a:t> what we do is compare (difference) the phase from two different passes of the same satellite over the same point on the ground. Assuming that we can correct for the position of the satellite (and we can), then any difference in phase between the two passes must be related to a change in distance between the satellite and the ground (i.e. a movement of the ground or the ice or glacier in this case).</a:t>
            </a:r>
          </a:p>
          <a:p>
            <a:pPr eaLnBrk="1" hangingPunct="1"/>
            <a:endParaRPr lang="en-US" baseline="0" dirty="0" smtClean="0"/>
          </a:p>
          <a:p>
            <a:pPr eaLnBrk="1" hangingPunct="1"/>
            <a:r>
              <a:rPr lang="en-US" baseline="0" dirty="0" smtClean="0"/>
              <a:t>In the example shown here, there is no change between the two passes (actually they are the same image), so we would determine no movement.</a:t>
            </a:r>
          </a:p>
        </p:txBody>
      </p:sp>
    </p:spTree>
    <p:extLst>
      <p:ext uri="{BB962C8B-B14F-4D97-AF65-F5344CB8AC3E}">
        <p14:creationId xmlns:p14="http://schemas.microsoft.com/office/powerpoint/2010/main" val="15240971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7"/>
          <p:cNvSpPr>
            <a:spLocks noGrp="1" noChangeArrowheads="1"/>
          </p:cNvSpPr>
          <p:nvPr>
            <p:ph type="sldNum" sz="quarter" idx="5"/>
          </p:nvPr>
        </p:nvSpPr>
        <p:spPr>
          <a:noFill/>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5C1F1728-2092-FE46-85D8-58FDC3B1E82E}" type="slidenum">
              <a:rPr lang="en-US" sz="1200">
                <a:solidFill>
                  <a:prstClr val="black"/>
                </a:solidFill>
              </a:rPr>
              <a:pPr/>
              <a:t>8</a:t>
            </a:fld>
            <a:endParaRPr lang="en-US" sz="1200">
              <a:solidFill>
                <a:prstClr val="black"/>
              </a:solidFill>
            </a:endParaRPr>
          </a:p>
        </p:txBody>
      </p:sp>
      <p:sp>
        <p:nvSpPr>
          <p:cNvPr id="39938" name="Rectangle 2"/>
          <p:cNvSpPr>
            <a:spLocks noGrp="1" noRot="1" noChangeAspect="1" noChangeArrowheads="1" noTextEdit="1"/>
          </p:cNvSpPr>
          <p:nvPr>
            <p:ph type="sldImg"/>
          </p:nvPr>
        </p:nvSpPr>
        <p:spPr>
          <a:solidFill>
            <a:srgbClr val="FFFFFF"/>
          </a:solidFill>
          <a:ln/>
          <a:extLst>
            <a:ext uri="{FAA26D3D-D897-4be2-8F04-BA451C77F1D7}">
              <ma14:placeholderFlag xmlns:ma14="http://schemas.microsoft.com/office/mac/drawingml/2011/main" val="1"/>
            </a:ext>
          </a:extLst>
        </p:spPr>
      </p:sp>
      <p:sp>
        <p:nvSpPr>
          <p:cNvPr id="36867" name="Rectangle 3"/>
          <p:cNvSpPr>
            <a:spLocks noGrp="1" noChangeArrowheads="1"/>
          </p:cNvSpPr>
          <p:nvPr>
            <p:ph type="body" idx="1"/>
          </p:nvPr>
        </p:nvSpPr>
        <p:spPr>
          <a:xfrm>
            <a:off x="685800" y="4343400"/>
            <a:ext cx="5486400" cy="4114800"/>
          </a:xfrm>
          <a:solidFill>
            <a:srgbClr val="FFFFFF"/>
          </a:solidFill>
          <a:ln>
            <a:solidFill>
              <a:srgbClr val="000000"/>
            </a:solidFill>
            <a:miter lim="800000"/>
            <a:headEnd/>
            <a:tailEnd/>
          </a:ln>
        </p:spPr>
        <p:txBody>
          <a:bodyPr lIns="90901" tIns="45450" rIns="90901" bIns="45450"/>
          <a:lstStyle/>
          <a:p>
            <a:pPr eaLnBrk="1" hangingPunct="1"/>
            <a:r>
              <a:rPr lang="en-US" dirty="0" smtClean="0"/>
              <a:t>In this case there is change (although to the human eye, it would be hard to detect)</a:t>
            </a:r>
            <a:r>
              <a:rPr lang="en-US" baseline="0" dirty="0" smtClean="0"/>
              <a:t> between the two passes taken 9 days apart, </a:t>
            </a:r>
            <a:r>
              <a:rPr lang="en-US" dirty="0" smtClean="0"/>
              <a:t>so we can detect</a:t>
            </a:r>
            <a:r>
              <a:rPr lang="en-US" baseline="0" dirty="0" smtClean="0"/>
              <a:t> a phase shift when we subtract the phase of the second image from the phase of the first! </a:t>
            </a:r>
          </a:p>
          <a:p>
            <a:pPr eaLnBrk="1" hangingPunct="1"/>
            <a:r>
              <a:rPr lang="en-US" baseline="0" dirty="0" smtClean="0"/>
              <a:t>It is important to note that we can only measure displacement of the ground toward or away from the satellite, in the line-of-sight direction between the two. Everything we measure is a “line-of-sight” displacement.</a:t>
            </a:r>
          </a:p>
          <a:p>
            <a:pPr eaLnBrk="1" hangingPunct="1"/>
            <a:endParaRPr lang="en-US" baseline="0" dirty="0" smtClean="0"/>
          </a:p>
          <a:p>
            <a:pPr eaLnBrk="1" hangingPunct="1"/>
            <a:r>
              <a:rPr lang="en-US" baseline="0" dirty="0" smtClean="0"/>
              <a:t>For InSAR-derived velocities, researchers typically use the most frequent repeat times available </a:t>
            </a:r>
            <a:r>
              <a:rPr lang="mr-IN" baseline="0" dirty="0" smtClean="0"/>
              <a:t>–</a:t>
            </a:r>
            <a:r>
              <a:rPr lang="en-US" baseline="0" dirty="0" smtClean="0"/>
              <a:t> especially for fast-moving areas where flow is over a kilometer per year. Sentinel-1 satellites have repeat times of 6 days. </a:t>
            </a:r>
            <a:r>
              <a:rPr lang="en-US" baseline="0" smtClean="0"/>
              <a:t>Other satellites range may only repeat every ~30–90 days</a:t>
            </a:r>
            <a:endParaRPr lang="en-US" baseline="0" dirty="0" smtClean="0"/>
          </a:p>
        </p:txBody>
      </p:sp>
    </p:spTree>
    <p:extLst>
      <p:ext uri="{BB962C8B-B14F-4D97-AF65-F5344CB8AC3E}">
        <p14:creationId xmlns:p14="http://schemas.microsoft.com/office/powerpoint/2010/main" val="15240971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It</a:t>
            </a:r>
            <a:r>
              <a:rPr lang="en-US" baseline="0" dirty="0"/>
              <a:t> is important to note that the only way we know that there has been movement is if different areas of the ice/glacier move with different amounts—</a:t>
            </a:r>
            <a:r>
              <a:rPr lang="en-US" baseline="0" dirty="0" err="1"/>
              <a:t>InSAR</a:t>
            </a:r>
            <a:r>
              <a:rPr lang="en-US" baseline="0" dirty="0"/>
              <a:t> makes measurements of relative deformation. If the whole area moved by the same amount we would not see any relative phase shift. In the Landsat image shown here we would expect the glacier/</a:t>
            </a:r>
            <a:r>
              <a:rPr lang="en-US" baseline="0" dirty="0" smtClean="0"/>
              <a:t>ground </a:t>
            </a:r>
            <a:r>
              <a:rPr lang="en-US" baseline="0" dirty="0"/>
              <a:t>would move farther away from the satellite.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baseline="0" dirty="0"/>
          </a:p>
        </p:txBody>
      </p:sp>
      <p:sp>
        <p:nvSpPr>
          <p:cNvPr id="4" name="Slide Number Placeholder 3"/>
          <p:cNvSpPr>
            <a:spLocks noGrp="1"/>
          </p:cNvSpPr>
          <p:nvPr>
            <p:ph type="sldNum" sz="quarter" idx="10"/>
          </p:nvPr>
        </p:nvSpPr>
        <p:spPr/>
        <p:txBody>
          <a:bodyPr/>
          <a:lstStyle/>
          <a:p>
            <a:fld id="{6273B411-E165-BF48-ABA2-70D378AC59C2}" type="slidenum">
              <a:rPr lang="en-US" smtClean="0"/>
              <a:t>9</a:t>
            </a:fld>
            <a:endParaRPr lang="en-US"/>
          </a:p>
        </p:txBody>
      </p:sp>
    </p:spTree>
    <p:extLst>
      <p:ext uri="{BB962C8B-B14F-4D97-AF65-F5344CB8AC3E}">
        <p14:creationId xmlns:p14="http://schemas.microsoft.com/office/powerpoint/2010/main" val="16551360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Image</a:t>
            </a:r>
            <a:r>
              <a:rPr lang="en-US" baseline="0" dirty="0" smtClean="0"/>
              <a:t> from: </a:t>
            </a:r>
            <a:r>
              <a:rPr lang="en-US" dirty="0" smtClean="0"/>
              <a:t>https://</a:t>
            </a:r>
            <a:r>
              <a:rPr lang="en-US" dirty="0" err="1" smtClean="0"/>
              <a:t>nsidc.org</a:t>
            </a:r>
            <a:r>
              <a:rPr lang="en-US" dirty="0" smtClean="0"/>
              <a:t>/sites/</a:t>
            </a:r>
            <a:r>
              <a:rPr lang="en-US" dirty="0" err="1" smtClean="0"/>
              <a:t>nsidc.org</a:t>
            </a:r>
            <a:r>
              <a:rPr lang="en-US" dirty="0" smtClean="0"/>
              <a:t>/files/technical-references/GIMP-ATBD-Version2.pdf</a:t>
            </a:r>
          </a:p>
          <a:p>
            <a:endParaRPr lang="en-US" dirty="0" smtClean="0"/>
          </a:p>
          <a:p>
            <a:r>
              <a:rPr lang="en-US" dirty="0" smtClean="0"/>
              <a:t>Some of the text </a:t>
            </a:r>
            <a:r>
              <a:rPr lang="en-US" baseline="0" dirty="0" smtClean="0"/>
              <a:t>by Ian </a:t>
            </a:r>
            <a:r>
              <a:rPr lang="en-US" baseline="0" dirty="0" err="1" smtClean="0"/>
              <a:t>Joughin</a:t>
            </a:r>
            <a:r>
              <a:rPr lang="en-US" baseline="0" dirty="0" smtClean="0"/>
              <a:t> (UW). U</a:t>
            </a:r>
            <a:r>
              <a:rPr lang="en-US" dirty="0" smtClean="0"/>
              <a:t>sed</a:t>
            </a:r>
            <a:r>
              <a:rPr lang="en-US" baseline="0" dirty="0" smtClean="0"/>
              <a:t> with permission </a:t>
            </a:r>
            <a:endParaRPr lang="en-US" dirty="0"/>
          </a:p>
        </p:txBody>
      </p:sp>
      <p:sp>
        <p:nvSpPr>
          <p:cNvPr id="4" name="Slide Number Placeholder 3"/>
          <p:cNvSpPr>
            <a:spLocks noGrp="1"/>
          </p:cNvSpPr>
          <p:nvPr>
            <p:ph type="sldNum" sz="quarter" idx="10"/>
          </p:nvPr>
        </p:nvSpPr>
        <p:spPr/>
        <p:txBody>
          <a:bodyPr/>
          <a:lstStyle/>
          <a:p>
            <a:fld id="{6273B411-E165-BF48-ABA2-70D378AC59C2}" type="slidenum">
              <a:rPr lang="en-US" smtClean="0"/>
              <a:t>11</a:t>
            </a:fld>
            <a:endParaRPr lang="en-US"/>
          </a:p>
        </p:txBody>
      </p:sp>
    </p:spTree>
    <p:extLst>
      <p:ext uri="{BB962C8B-B14F-4D97-AF65-F5344CB8AC3E}">
        <p14:creationId xmlns:p14="http://schemas.microsoft.com/office/powerpoint/2010/main" val="33086712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a:t>These maps demonstrate that ice sheet ice velocity is highly variable, and that there are certain regions of the ice sheets referred to as ice streams that transfer ice from the interior of the ice sheets to the ocean</a:t>
            </a:r>
            <a:r>
              <a:rPr lang="en-US" baseline="0" dirty="0" smtClean="0"/>
              <a:t>. The combination of InSAR and speckle tracking methods are needed in order to capture the large spatial variability.</a:t>
            </a:r>
            <a:endParaRPr lang="en-US" baseline="0" dirty="0"/>
          </a:p>
          <a:p>
            <a:endParaRPr lang="en-US" baseline="0" dirty="0"/>
          </a:p>
          <a:p>
            <a:r>
              <a:rPr lang="en-US" sz="1200" u="sng" kern="1200" dirty="0">
                <a:solidFill>
                  <a:schemeClr val="tx1"/>
                </a:solidFill>
                <a:effectLst/>
                <a:latin typeface="+mn-lt"/>
                <a:ea typeface="+mn-ea"/>
                <a:cs typeface="+mn-cs"/>
                <a:hlinkClick r:id="rId3"/>
              </a:rPr>
              <a:t>https://nsidc.org/sites/nsidc.org/files/images/data/measures/0484v2/SampleImage.png</a:t>
            </a:r>
            <a:r>
              <a:rPr lang="en-US" sz="1200" u="none" kern="1200" baseline="0" dirty="0">
                <a:solidFill>
                  <a:schemeClr val="tx1"/>
                </a:solidFill>
                <a:effectLst/>
                <a:latin typeface="+mn-lt"/>
                <a:ea typeface="+mn-ea"/>
                <a:cs typeface="+mn-cs"/>
              </a:rPr>
              <a:t> (public domain)</a:t>
            </a:r>
            <a:endParaRPr lang="en-US" sz="1200" u="none" kern="1200" dirty="0">
              <a:solidFill>
                <a:schemeClr val="tx1"/>
              </a:solidFill>
              <a:effectLst/>
              <a:latin typeface="+mn-lt"/>
              <a:ea typeface="+mn-ea"/>
              <a:cs typeface="+mn-cs"/>
            </a:endParaRPr>
          </a:p>
          <a:p>
            <a:r>
              <a:rPr lang="en-US" sz="1200" u="sng" kern="1200" dirty="0">
                <a:solidFill>
                  <a:schemeClr val="tx1"/>
                </a:solidFill>
                <a:effectLst/>
                <a:latin typeface="+mn-lt"/>
                <a:ea typeface="+mn-ea"/>
                <a:cs typeface="+mn-cs"/>
                <a:hlinkClick r:id="rId4"/>
              </a:rPr>
              <a:t>https://nsidc.org/data/nsidc-0484</a:t>
            </a:r>
            <a:endParaRPr lang="en-US" sz="1200" kern="1200" dirty="0">
              <a:solidFill>
                <a:schemeClr val="tx1"/>
              </a:solidFill>
              <a:effectLst/>
              <a:latin typeface="+mn-lt"/>
              <a:ea typeface="+mn-ea"/>
              <a:cs typeface="+mn-cs"/>
            </a:endParaRPr>
          </a:p>
          <a:p>
            <a:r>
              <a:rPr lang="en-US" sz="1200" u="none" strike="noStrike"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References for above</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Images and  related videos</a:t>
            </a:r>
          </a:p>
          <a:p>
            <a:r>
              <a:rPr lang="en-US" sz="1200" u="sng" kern="1200" dirty="0">
                <a:solidFill>
                  <a:schemeClr val="tx1"/>
                </a:solidFill>
                <a:effectLst/>
                <a:latin typeface="+mn-lt"/>
                <a:ea typeface="+mn-ea"/>
                <a:cs typeface="+mn-cs"/>
                <a:hlinkClick r:id="rId5"/>
              </a:rPr>
              <a:t>http://nsidc.org/data/NSIDC-0670#</a:t>
            </a:r>
            <a:endParaRPr lang="en-US" sz="1200" kern="1200" dirty="0">
              <a:solidFill>
                <a:schemeClr val="tx1"/>
              </a:solidFill>
              <a:effectLst/>
              <a:latin typeface="+mn-lt"/>
              <a:ea typeface="+mn-ea"/>
              <a:cs typeface="+mn-cs"/>
            </a:endParaRPr>
          </a:p>
          <a:p>
            <a:r>
              <a:rPr lang="en-US" sz="1200" u="sng" kern="1200" dirty="0">
                <a:solidFill>
                  <a:schemeClr val="tx1"/>
                </a:solidFill>
                <a:effectLst/>
                <a:latin typeface="+mn-lt"/>
                <a:ea typeface="+mn-ea"/>
                <a:cs typeface="+mn-cs"/>
                <a:hlinkClick r:id="rId6"/>
              </a:rPr>
              <a:t>http://nsidc.org/data/measures</a:t>
            </a:r>
            <a:endParaRPr lang="en-US" sz="1200" kern="1200" dirty="0">
              <a:solidFill>
                <a:schemeClr val="tx1"/>
              </a:solidFill>
              <a:effectLst/>
              <a:latin typeface="+mn-lt"/>
              <a:ea typeface="+mn-ea"/>
              <a:cs typeface="+mn-cs"/>
            </a:endParaRPr>
          </a:p>
          <a:p>
            <a:r>
              <a:rPr lang="en-US" sz="1200" u="sng" kern="1200" dirty="0">
                <a:solidFill>
                  <a:schemeClr val="tx1"/>
                </a:solidFill>
                <a:effectLst/>
                <a:latin typeface="+mn-lt"/>
                <a:ea typeface="+mn-ea"/>
                <a:cs typeface="+mn-cs"/>
                <a:hlinkClick r:id="rId7"/>
              </a:rPr>
              <a:t>https://www.youtube.com/watch?v=GDXq8Oa5d5Q</a:t>
            </a:r>
            <a:endParaRPr lang="en-US" sz="1200" u="sng" kern="1200" dirty="0">
              <a:solidFill>
                <a:schemeClr val="tx1"/>
              </a:solidFill>
              <a:effectLst/>
              <a:latin typeface="+mn-lt"/>
              <a:ea typeface="+mn-ea"/>
              <a:cs typeface="+mn-cs"/>
            </a:endParaRPr>
          </a:p>
          <a:p>
            <a:r>
              <a:rPr lang="en-US" sz="1200" u="sng" kern="1200" dirty="0">
                <a:solidFill>
                  <a:schemeClr val="tx1"/>
                </a:solidFill>
                <a:effectLst/>
                <a:latin typeface="+mn-lt"/>
                <a:ea typeface="+mn-ea"/>
                <a:cs typeface="+mn-cs"/>
                <a:hlinkClick r:id="rId8"/>
              </a:rPr>
              <a:t>https://www.jpl.nasa.gov/video/details.php?id=1015</a:t>
            </a:r>
            <a:r>
              <a:rPr lang="en-US" dirty="0">
                <a:effectLst/>
              </a:rPr>
              <a:t>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Further information on ice streams is available</a:t>
            </a:r>
            <a:r>
              <a:rPr lang="en-US" sz="1200" kern="1200" baseline="0" dirty="0">
                <a:solidFill>
                  <a:schemeClr val="tx1"/>
                </a:solidFill>
                <a:effectLst/>
                <a:latin typeface="+mn-lt"/>
                <a:ea typeface="+mn-ea"/>
                <a:cs typeface="+mn-cs"/>
              </a:rPr>
              <a:t> at: http://</a:t>
            </a:r>
            <a:r>
              <a:rPr lang="en-US" sz="1200" kern="1200" baseline="0" dirty="0" err="1">
                <a:solidFill>
                  <a:schemeClr val="tx1"/>
                </a:solidFill>
                <a:effectLst/>
                <a:latin typeface="+mn-lt"/>
                <a:ea typeface="+mn-ea"/>
                <a:cs typeface="+mn-cs"/>
              </a:rPr>
              <a:t>www.antarcticglaciers.org</a:t>
            </a:r>
            <a:r>
              <a:rPr lang="en-US" sz="1200" kern="1200" baseline="0" dirty="0">
                <a:solidFill>
                  <a:schemeClr val="tx1"/>
                </a:solidFill>
                <a:effectLst/>
                <a:latin typeface="+mn-lt"/>
                <a:ea typeface="+mn-ea"/>
                <a:cs typeface="+mn-cs"/>
              </a:rPr>
              <a:t>/modern-glaciers/types-of-glacier-2/ice-streams</a:t>
            </a:r>
            <a:r>
              <a:rPr lang="en-US" sz="1200" kern="1200" baseline="0" dirty="0" smtClean="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baseline="0" dirty="0"/>
          </a:p>
          <a:p>
            <a:endParaRPr lang="en-US" dirty="0"/>
          </a:p>
        </p:txBody>
      </p:sp>
      <p:sp>
        <p:nvSpPr>
          <p:cNvPr id="4" name="Slide Number Placeholder 3"/>
          <p:cNvSpPr>
            <a:spLocks noGrp="1"/>
          </p:cNvSpPr>
          <p:nvPr>
            <p:ph type="sldNum" sz="quarter" idx="10"/>
          </p:nvPr>
        </p:nvSpPr>
        <p:spPr/>
        <p:txBody>
          <a:bodyPr/>
          <a:lstStyle/>
          <a:p>
            <a:fld id="{6273B411-E165-BF48-ABA2-70D378AC59C2}" type="slidenum">
              <a:rPr lang="en-US" smtClean="0"/>
              <a:t>12</a:t>
            </a:fld>
            <a:endParaRPr lang="en-US"/>
          </a:p>
        </p:txBody>
      </p:sp>
    </p:spTree>
    <p:extLst>
      <p:ext uri="{BB962C8B-B14F-4D97-AF65-F5344CB8AC3E}">
        <p14:creationId xmlns:p14="http://schemas.microsoft.com/office/powerpoint/2010/main" val="33757602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u="none" kern="1200" baseline="0" dirty="0">
                <a:solidFill>
                  <a:schemeClr val="tx1"/>
                </a:solidFill>
                <a:latin typeface="+mn-lt"/>
                <a:ea typeface="+mn-ea"/>
                <a:cs typeface="+mn-cs"/>
              </a:rPr>
              <a:t>Antarctica on the Move</a:t>
            </a:r>
          </a:p>
          <a:p>
            <a:endParaRPr lang="en-US" sz="1200" b="0" u="none" kern="1200" baseline="0" dirty="0">
              <a:solidFill>
                <a:schemeClr val="tx1"/>
              </a:solidFill>
              <a:latin typeface="+mn-lt"/>
              <a:ea typeface="+mn-ea"/>
              <a:cs typeface="+mn-cs"/>
            </a:endParaRPr>
          </a:p>
          <a:p>
            <a:r>
              <a:rPr lang="en-US" sz="1200" b="0" u="none" kern="1200" baseline="0" dirty="0">
                <a:solidFill>
                  <a:schemeClr val="tx1"/>
                </a:solidFill>
                <a:latin typeface="+mn-lt"/>
                <a:ea typeface="+mn-ea"/>
                <a:cs typeface="+mn-cs"/>
              </a:rPr>
              <a:t>“While Antarctica may appear stationary, it is actually a mosaic of moving ice sheets.   Ice is naturally transported from the interior regions (where it accumulates from </a:t>
            </a:r>
            <a:r>
              <a:rPr lang="en-US" sz="1200" b="0" u="none" kern="1200" baseline="0" dirty="0" smtClean="0">
                <a:solidFill>
                  <a:schemeClr val="tx1"/>
                </a:solidFill>
                <a:latin typeface="+mn-lt"/>
                <a:ea typeface="+mn-ea"/>
                <a:cs typeface="+mn-cs"/>
              </a:rPr>
              <a:t>snowfall) </a:t>
            </a:r>
            <a:r>
              <a:rPr lang="en-US" sz="1200" b="0" u="none" kern="1200" baseline="0" dirty="0">
                <a:solidFill>
                  <a:schemeClr val="tx1"/>
                </a:solidFill>
                <a:latin typeface="+mn-lt"/>
                <a:ea typeface="+mn-ea"/>
                <a:cs typeface="+mn-cs"/>
              </a:rPr>
              <a:t>to the coastal </a:t>
            </a:r>
            <a:r>
              <a:rPr lang="en-US" sz="1200" b="0" u="none" kern="1200" baseline="0" dirty="0" smtClean="0">
                <a:solidFill>
                  <a:schemeClr val="tx1"/>
                </a:solidFill>
                <a:latin typeface="+mn-lt"/>
                <a:ea typeface="+mn-ea"/>
                <a:cs typeface="+mn-cs"/>
              </a:rPr>
              <a:t>regions </a:t>
            </a:r>
            <a:r>
              <a:rPr lang="en-US" sz="1200" b="0" u="none" kern="1200" baseline="0" dirty="0">
                <a:solidFill>
                  <a:schemeClr val="tx1"/>
                </a:solidFill>
                <a:latin typeface="+mn-lt"/>
                <a:ea typeface="+mn-ea"/>
                <a:cs typeface="+mn-cs"/>
              </a:rPr>
              <a:t>and is discharged to the ocean as tabular icebergs and ice-shelf melt water. This visualization shows the velocity of ice on Antarctica representing hundreds to thousands of years of motion. Ice velocity is color coded on a logarithmic scale with values varying from 1 meter per year (brown to green) to 3000 meters per year (green to blue to red). These observations have vast implications for our understanding of the flow of ice sheets and how they might respond to climate change in the future and contribute to changes in global sea level. “</a:t>
            </a:r>
          </a:p>
          <a:p>
            <a:endParaRPr lang="en-US" sz="1200" b="0" u="none" kern="1200" baseline="0" dirty="0">
              <a:solidFill>
                <a:schemeClr val="tx1"/>
              </a:solidFill>
              <a:latin typeface="+mn-lt"/>
              <a:ea typeface="+mn-ea"/>
              <a:cs typeface="+mn-cs"/>
            </a:endParaRPr>
          </a:p>
          <a:p>
            <a:r>
              <a:rPr lang="en-US" sz="1200" b="0" u="sng" kern="1200" baseline="0" dirty="0">
                <a:solidFill>
                  <a:schemeClr val="tx1"/>
                </a:solidFill>
                <a:latin typeface="+mn-lt"/>
                <a:ea typeface="+mn-ea"/>
                <a:cs typeface="+mn-cs"/>
                <a:hlinkClick r:id="rId3"/>
              </a:rPr>
              <a:t>SVS Animation 3848 - NASA Research Leads to First Complete Map of Antarctic Ice Flow</a:t>
            </a:r>
          </a:p>
          <a:p>
            <a:endParaRPr lang="en-US" dirty="0"/>
          </a:p>
        </p:txBody>
      </p:sp>
      <p:sp>
        <p:nvSpPr>
          <p:cNvPr id="4" name="Slide Number Placeholder 3"/>
          <p:cNvSpPr>
            <a:spLocks noGrp="1"/>
          </p:cNvSpPr>
          <p:nvPr>
            <p:ph type="sldNum" sz="quarter" idx="10"/>
          </p:nvPr>
        </p:nvSpPr>
        <p:spPr/>
        <p:txBody>
          <a:bodyPr/>
          <a:lstStyle/>
          <a:p>
            <a:fld id="{06C1B68D-F75F-4E4C-932D-4E0C528AA363}" type="slidenum">
              <a:rPr lang="en-US" smtClean="0"/>
              <a:t>13</a:t>
            </a:fld>
            <a:endParaRPr lang="en-US"/>
          </a:p>
        </p:txBody>
      </p:sp>
    </p:spTree>
    <p:extLst>
      <p:ext uri="{BB962C8B-B14F-4D97-AF65-F5344CB8AC3E}">
        <p14:creationId xmlns:p14="http://schemas.microsoft.com/office/powerpoint/2010/main" val="4970468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png"/><Relationship Id="rId3" Type="http://schemas.openxmlformats.org/officeDocument/2006/relationships/image" Target="../media/image7.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lvl1pPr algn="ctr">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1371600" y="3832728"/>
            <a:ext cx="6400800" cy="1752600"/>
          </a:xfrm>
        </p:spPr>
        <p:txBody>
          <a:bodyPr>
            <a:normAutofit/>
          </a:bodyPr>
          <a:lstStyle>
            <a:lvl1pPr marL="0" indent="0" algn="ctr">
              <a:buNone/>
              <a:defRPr sz="2800">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457200" y="5766393"/>
            <a:ext cx="2133600" cy="365125"/>
          </a:xfrm>
        </p:spPr>
        <p:txBody>
          <a:bodyPr/>
          <a:lstStyle/>
          <a:p>
            <a:fld id="{BD0E7532-6558-2949-8B64-49F3D63F0157}" type="datetimeFigureOut">
              <a:rPr lang="en-US" smtClean="0"/>
              <a:t>11/13/19</a:t>
            </a:fld>
            <a:endParaRPr lang="en-US" dirty="0"/>
          </a:p>
        </p:txBody>
      </p:sp>
      <p:sp>
        <p:nvSpPr>
          <p:cNvPr id="5" name="Footer Placeholder 4"/>
          <p:cNvSpPr>
            <a:spLocks noGrp="1"/>
          </p:cNvSpPr>
          <p:nvPr>
            <p:ph type="ftr" sz="quarter" idx="11"/>
          </p:nvPr>
        </p:nvSpPr>
        <p:spPr>
          <a:xfrm>
            <a:off x="3124200" y="5766393"/>
            <a:ext cx="2895600" cy="365125"/>
          </a:xfrm>
        </p:spPr>
        <p:txBody>
          <a:bodyPr/>
          <a:lstStyle/>
          <a:p>
            <a:endParaRPr lang="en-US" dirty="0"/>
          </a:p>
        </p:txBody>
      </p:sp>
      <p:sp>
        <p:nvSpPr>
          <p:cNvPr id="6" name="Slide Number Placeholder 5"/>
          <p:cNvSpPr>
            <a:spLocks noGrp="1"/>
          </p:cNvSpPr>
          <p:nvPr>
            <p:ph type="sldNum" sz="quarter" idx="12"/>
          </p:nvPr>
        </p:nvSpPr>
        <p:spPr>
          <a:xfrm>
            <a:off x="6553200" y="5766393"/>
            <a:ext cx="2133600" cy="365125"/>
          </a:xfrm>
        </p:spPr>
        <p:txBody>
          <a:bodyPr/>
          <a:lstStyle/>
          <a:p>
            <a:fld id="{D2095A01-13E2-7E4C-9E76-AC791C07FBA4}" type="slidenum">
              <a:rPr lang="en-US" smtClean="0"/>
              <a:t>‹#›</a:t>
            </a:fld>
            <a:endParaRPr lang="en-US"/>
          </a:p>
        </p:txBody>
      </p:sp>
      <p:pic>
        <p:nvPicPr>
          <p:cNvPr id="9" name="Picture 8" descr="GETSI_banner.png"/>
          <p:cNvPicPr>
            <a:picLocks noChangeAspect="1"/>
          </p:cNvPicPr>
          <p:nvPr userDrawn="1"/>
        </p:nvPicPr>
        <p:blipFill rotWithShape="1">
          <a:blip r:embed="rId2">
            <a:extLst>
              <a:ext uri="{28A0092B-C50C-407E-A947-70E740481C1C}">
                <a14:useLocalDpi xmlns:a14="http://schemas.microsoft.com/office/drawing/2010/main" val="0"/>
              </a:ext>
            </a:extLst>
          </a:blip>
          <a:srcRect l="1" r="33292"/>
          <a:stretch/>
        </p:blipFill>
        <p:spPr>
          <a:xfrm>
            <a:off x="0" y="0"/>
            <a:ext cx="9144000" cy="856712"/>
          </a:xfrm>
          <a:prstGeom prst="rect">
            <a:avLst/>
          </a:prstGeom>
        </p:spPr>
      </p:pic>
      <p:sp>
        <p:nvSpPr>
          <p:cNvPr id="11" name="TextBox 10"/>
          <p:cNvSpPr txBox="1"/>
          <p:nvPr userDrawn="1"/>
        </p:nvSpPr>
        <p:spPr>
          <a:xfrm>
            <a:off x="851949" y="6112489"/>
            <a:ext cx="4615735" cy="646331"/>
          </a:xfrm>
          <a:prstGeom prst="rect">
            <a:avLst/>
          </a:prstGeom>
          <a:noFill/>
        </p:spPr>
        <p:txBody>
          <a:bodyPr wrap="square" rtlCol="0">
            <a:spAutoFit/>
          </a:bodyPr>
          <a:lstStyle/>
          <a:p>
            <a:pPr defTabSz="457200"/>
            <a:r>
              <a:rPr lang="en-US" sz="1200" dirty="0" smtClean="0">
                <a:solidFill>
                  <a:prstClr val="black"/>
                </a:solidFill>
                <a:latin typeface="+mn-lt"/>
              </a:rPr>
              <a:t>This work is supported by the National Science Foundation’s </a:t>
            </a:r>
            <a:r>
              <a:rPr lang="en-US" sz="1200" i="0" dirty="0" smtClean="0">
                <a:solidFill>
                  <a:prstClr val="black"/>
                </a:solidFill>
                <a:latin typeface="+mn-lt"/>
              </a:rPr>
              <a:t>Directorate for Education and Human Resources TUES</a:t>
            </a:r>
            <a:r>
              <a:rPr lang="en-US" sz="1200" dirty="0" smtClean="0">
                <a:solidFill>
                  <a:prstClr val="black"/>
                </a:solidFill>
                <a:latin typeface="+mn-lt"/>
              </a:rPr>
              <a:t>-1245025, IUSE-</a:t>
            </a:r>
            <a:r>
              <a:rPr lang="is-IS" sz="1200" dirty="0" smtClean="0">
                <a:solidFill>
                  <a:prstClr val="black"/>
                </a:solidFill>
                <a:latin typeface="+mn-lt"/>
              </a:rPr>
              <a:t>1612248</a:t>
            </a:r>
            <a:r>
              <a:rPr lang="en-US" sz="1200" dirty="0" smtClean="0">
                <a:solidFill>
                  <a:prstClr val="black"/>
                </a:solidFill>
                <a:latin typeface="+mn-lt"/>
              </a:rPr>
              <a:t>, </a:t>
            </a:r>
            <a:r>
              <a:rPr lang="is-IS" sz="1200" dirty="0" smtClean="0"/>
              <a:t>IUSE-1725347,  and </a:t>
            </a:r>
            <a:r>
              <a:rPr lang="en-US" sz="1200" dirty="0" smtClean="0">
                <a:solidFill>
                  <a:prstClr val="black"/>
                </a:solidFill>
                <a:latin typeface="+mn-lt"/>
              </a:rPr>
              <a:t>IUSE-</a:t>
            </a:r>
            <a:r>
              <a:rPr lang="cs-CZ" sz="1200" dirty="0" smtClean="0">
                <a:solidFill>
                  <a:prstClr val="black"/>
                </a:solidFill>
                <a:latin typeface="+mn-lt"/>
              </a:rPr>
              <a:t>1914915.</a:t>
            </a:r>
            <a:endParaRPr lang="en-US" sz="1200" dirty="0">
              <a:solidFill>
                <a:prstClr val="black"/>
              </a:solidFill>
              <a:latin typeface="+mn-lt"/>
            </a:endParaRPr>
          </a:p>
        </p:txBody>
      </p:sp>
      <p:sp>
        <p:nvSpPr>
          <p:cNvPr id="7" name="TextBox 6"/>
          <p:cNvSpPr txBox="1"/>
          <p:nvPr userDrawn="1"/>
        </p:nvSpPr>
        <p:spPr>
          <a:xfrm>
            <a:off x="5715840" y="6481821"/>
            <a:ext cx="2970960" cy="276999"/>
          </a:xfrm>
          <a:prstGeom prst="rect">
            <a:avLst/>
          </a:prstGeom>
          <a:noFill/>
        </p:spPr>
        <p:txBody>
          <a:bodyPr wrap="none" rtlCol="0">
            <a:spAutoFit/>
          </a:bodyPr>
          <a:lstStyle/>
          <a:p>
            <a:r>
              <a:rPr lang="en-US" sz="1200" dirty="0" smtClean="0"/>
              <a:t>Questions, contact </a:t>
            </a:r>
            <a:r>
              <a:rPr lang="en-US" sz="1200" u="sng" dirty="0" smtClean="0"/>
              <a:t>education-AT-unavco.org</a:t>
            </a:r>
            <a:endParaRPr lang="en-US" sz="1200" dirty="0"/>
          </a:p>
        </p:txBody>
      </p:sp>
      <p:pic>
        <p:nvPicPr>
          <p:cNvPr id="12" name="Picture 11" descr="NSF_Logo sm.png"/>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93580" y="6121915"/>
            <a:ext cx="727157" cy="731520"/>
          </a:xfrm>
          <a:prstGeom prst="rect">
            <a:avLst/>
          </a:prstGeom>
        </p:spPr>
      </p:pic>
    </p:spTree>
    <p:extLst>
      <p:ext uri="{BB962C8B-B14F-4D97-AF65-F5344CB8AC3E}">
        <p14:creationId xmlns:p14="http://schemas.microsoft.com/office/powerpoint/2010/main" val="3925845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D0E7532-6558-2949-8B64-49F3D63F0157}" type="datetimeFigureOut">
              <a:rPr lang="en-US" smtClean="0"/>
              <a:t>11/13/19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3230084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457200" y="6287745"/>
            <a:ext cx="2133600" cy="365125"/>
          </a:xfrm>
        </p:spPr>
        <p:txBody>
          <a:bodyPr/>
          <a:lstStyle/>
          <a:p>
            <a:fld id="{BD0E7532-6558-2949-8B64-49F3D63F0157}" type="datetimeFigureOut">
              <a:rPr lang="en-US" smtClean="0"/>
              <a:t>11/13/19</a:t>
            </a:fld>
            <a:endParaRPr lang="en-US"/>
          </a:p>
        </p:txBody>
      </p:sp>
      <p:sp>
        <p:nvSpPr>
          <p:cNvPr id="5" name="Footer Placeholder 4"/>
          <p:cNvSpPr>
            <a:spLocks noGrp="1"/>
          </p:cNvSpPr>
          <p:nvPr>
            <p:ph type="ftr" sz="quarter" idx="11"/>
          </p:nvPr>
        </p:nvSpPr>
        <p:spPr>
          <a:xfrm>
            <a:off x="3124200" y="6287745"/>
            <a:ext cx="2895600" cy="365125"/>
          </a:xfrm>
        </p:spPr>
        <p:txBody>
          <a:bodyPr/>
          <a:lstStyle/>
          <a:p>
            <a:endParaRPr lang="en-US"/>
          </a:p>
        </p:txBody>
      </p:sp>
      <p:sp>
        <p:nvSpPr>
          <p:cNvPr id="6" name="Slide Number Placeholder 5"/>
          <p:cNvSpPr>
            <a:spLocks noGrp="1"/>
          </p:cNvSpPr>
          <p:nvPr>
            <p:ph type="sldNum" sz="quarter" idx="12"/>
          </p:nvPr>
        </p:nvSpPr>
        <p:spPr>
          <a:xfrm>
            <a:off x="6553200" y="6287745"/>
            <a:ext cx="2133600" cy="365125"/>
          </a:xfrm>
        </p:spPr>
        <p:txBody>
          <a:bodyPr/>
          <a:lstStyle/>
          <a:p>
            <a:fld id="{D2095A01-13E2-7E4C-9E76-AC791C07FBA4}" type="slidenum">
              <a:rPr lang="en-US" smtClean="0"/>
              <a:t>‹#›</a:t>
            </a:fld>
            <a:endParaRPr lang="en-US"/>
          </a:p>
        </p:txBody>
      </p:sp>
      <p:pic>
        <p:nvPicPr>
          <p:cNvPr id="7" name="Picture 6" descr="GETSI_banner.png"/>
          <p:cNvPicPr>
            <a:picLocks noChangeAspect="1"/>
          </p:cNvPicPr>
          <p:nvPr userDrawn="1"/>
        </p:nvPicPr>
        <p:blipFill rotWithShape="1">
          <a:blip r:embed="rId2">
            <a:extLst>
              <a:ext uri="{28A0092B-C50C-407E-A947-70E740481C1C}">
                <a14:useLocalDpi xmlns:a14="http://schemas.microsoft.com/office/drawing/2010/main" val="0"/>
              </a:ext>
            </a:extLst>
          </a:blip>
          <a:srcRect l="1" r="33292"/>
          <a:stretch/>
        </p:blipFill>
        <p:spPr>
          <a:xfrm>
            <a:off x="0" y="0"/>
            <a:ext cx="9144000" cy="856712"/>
          </a:xfrm>
          <a:prstGeom prst="rect">
            <a:avLst/>
          </a:prstGeom>
        </p:spPr>
      </p:pic>
    </p:spTree>
    <p:extLst>
      <p:ext uri="{BB962C8B-B14F-4D97-AF65-F5344CB8AC3E}">
        <p14:creationId xmlns:p14="http://schemas.microsoft.com/office/powerpoint/2010/main" val="35392526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457200" y="931800"/>
            <a:ext cx="4038600" cy="470967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931800"/>
            <a:ext cx="4038600" cy="470967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D0E7532-6558-2949-8B64-49F3D63F0157}" type="datetimeFigureOut">
              <a:rPr lang="en-US" smtClean="0"/>
              <a:t>11/13/19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41847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920185"/>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1573314"/>
            <a:ext cx="4040188" cy="408152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5" y="920185"/>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1573314"/>
            <a:ext cx="4041775" cy="408152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BD0E7532-6558-2949-8B64-49F3D63F0157}" type="datetimeFigureOut">
              <a:rPr lang="en-US" smtClean="0"/>
              <a:t>11/13/19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20479346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D0E7532-6558-2949-8B64-49F3D63F0157}" type="datetimeFigureOut">
              <a:rPr lang="en-US" smtClean="0"/>
              <a:t>11/13/19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56396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0E7532-6558-2949-8B64-49F3D63F0157}" type="datetimeFigureOut">
              <a:rPr lang="en-US" smtClean="0"/>
              <a:t>11/13/19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13675560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dirty="0"/>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D0E7532-6558-2949-8B64-49F3D63F0157}" type="datetimeFigureOut">
              <a:rPr lang="en-US" smtClean="0"/>
              <a:t>11/13/19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1512826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dirty="0"/>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D0E7532-6558-2949-8B64-49F3D63F0157}" type="datetimeFigureOut">
              <a:rPr lang="en-US" smtClean="0"/>
              <a:t>11/13/19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283946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D0E7532-6558-2949-8B64-49F3D63F0157}" type="datetimeFigureOut">
              <a:rPr lang="en-US" smtClean="0"/>
              <a:t>11/13/19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25228550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D0E7532-6558-2949-8B64-49F3D63F0157}" type="datetimeFigureOut">
              <a:rPr lang="en-US" smtClean="0"/>
              <a:t>11/13/19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095A01-13E2-7E4C-9E76-AC791C07FBA4}" type="slidenum">
              <a:rPr lang="en-US" smtClean="0"/>
              <a:t>‹#›</a:t>
            </a:fld>
            <a:endParaRPr lang="en-US"/>
          </a:p>
        </p:txBody>
      </p:sp>
    </p:spTree>
    <p:extLst>
      <p:ext uri="{BB962C8B-B14F-4D97-AF65-F5344CB8AC3E}">
        <p14:creationId xmlns:p14="http://schemas.microsoft.com/office/powerpoint/2010/main" val="42846291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4648200" y="1981200"/>
            <a:ext cx="3810000" cy="4114800"/>
          </a:xfrm>
        </p:spPr>
        <p:txBody>
          <a:bodyPr/>
          <a:lstStyle/>
          <a:p>
            <a:pPr lvl="0"/>
            <a:endParaRPr lang="en-US" noProof="0"/>
          </a:p>
        </p:txBody>
      </p:sp>
      <p:sp>
        <p:nvSpPr>
          <p:cNvPr id="5" name="Rectangle 4"/>
          <p:cNvSpPr>
            <a:spLocks noGrp="1" noChangeArrowheads="1"/>
          </p:cNvSpPr>
          <p:nvPr>
            <p:ph type="dt" sz="half" idx="10"/>
          </p:nvPr>
        </p:nvSpPr>
        <p:spPr/>
        <p:txBody>
          <a:bodyPr/>
          <a:lstStyle>
            <a:lvl1pPr>
              <a:defRPr/>
            </a:lvl1pPr>
          </a:lstStyle>
          <a:p>
            <a:pPr>
              <a:defRPr/>
            </a:pPr>
            <a:endParaRPr lang="en-GB">
              <a:solidFill>
                <a:srgbClr val="000000"/>
              </a:solidFill>
            </a:endParaRPr>
          </a:p>
        </p:txBody>
      </p:sp>
      <p:sp>
        <p:nvSpPr>
          <p:cNvPr id="6" name="Rectangle 5"/>
          <p:cNvSpPr>
            <a:spLocks noGrp="1" noChangeArrowheads="1"/>
          </p:cNvSpPr>
          <p:nvPr>
            <p:ph type="ftr" sz="quarter" idx="11"/>
          </p:nvPr>
        </p:nvSpPr>
        <p:spPr/>
        <p:txBody>
          <a:bodyPr/>
          <a:lstStyle>
            <a:lvl1pPr>
              <a:defRPr/>
            </a:lvl1pPr>
          </a:lstStyle>
          <a:p>
            <a:pPr>
              <a:defRPr/>
            </a:pPr>
            <a:endParaRPr lang="en-GB">
              <a:solidFill>
                <a:srgbClr val="000000"/>
              </a:solidFill>
            </a:endParaRPr>
          </a:p>
        </p:txBody>
      </p:sp>
      <p:sp>
        <p:nvSpPr>
          <p:cNvPr id="7" name="Rectangle 6"/>
          <p:cNvSpPr>
            <a:spLocks noGrp="1" noChangeArrowheads="1"/>
          </p:cNvSpPr>
          <p:nvPr>
            <p:ph type="sldNum" sz="quarter" idx="12"/>
          </p:nvPr>
        </p:nvSpPr>
        <p:spPr/>
        <p:txBody>
          <a:bodyPr/>
          <a:lstStyle>
            <a:lvl1pPr>
              <a:defRPr/>
            </a:lvl1pPr>
          </a:lstStyle>
          <a:p>
            <a:pPr>
              <a:defRPr/>
            </a:pPr>
            <a:fld id="{7D973623-F19E-8B46-B520-B0031E06EAE7}" type="slidenum">
              <a:rPr lang="en-GB">
                <a:solidFill>
                  <a:srgbClr val="000000"/>
                </a:solidFill>
              </a:rPr>
              <a:pPr>
                <a:defRPr/>
              </a:pPr>
              <a:t>‹#›</a:t>
            </a:fld>
            <a:endParaRPr lang="en-GB">
              <a:solidFill>
                <a:srgbClr val="000000"/>
              </a:solidFill>
            </a:endParaRPr>
          </a:p>
        </p:txBody>
      </p:sp>
    </p:spTree>
    <p:extLst>
      <p:ext uri="{BB962C8B-B14F-4D97-AF65-F5344CB8AC3E}">
        <p14:creationId xmlns:p14="http://schemas.microsoft.com/office/powerpoint/2010/main" val="1955219169"/>
      </p:ext>
    </p:extLst>
  </p:cSld>
  <p:clrMapOvr>
    <a:masterClrMapping/>
  </p:clrMapOvr>
  <p:transition xmlns:p14="http://schemas.microsoft.com/office/powerpoint/2010/main"/>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20" Type="http://schemas.openxmlformats.org/officeDocument/2006/relationships/image" Target="../media/image7.png"/><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4" Type="http://schemas.openxmlformats.org/officeDocument/2006/relationships/image" Target="../media/image1.png"/><Relationship Id="rId15" Type="http://schemas.openxmlformats.org/officeDocument/2006/relationships/image" Target="../media/image2.jpg"/><Relationship Id="rId16" Type="http://schemas.openxmlformats.org/officeDocument/2006/relationships/image" Target="../media/image3.png"/><Relationship Id="rId17" Type="http://schemas.openxmlformats.org/officeDocument/2006/relationships/image" Target="../media/image4.png"/><Relationship Id="rId18" Type="http://schemas.openxmlformats.org/officeDocument/2006/relationships/image" Target="../media/image5.png"/><Relationship Id="rId19" Type="http://schemas.openxmlformats.org/officeDocument/2006/relationships/image" Target="../media/image6.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C2D8F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37652"/>
            <a:ext cx="8229600" cy="502088"/>
          </a:xfrm>
          <a:prstGeom prst="rect">
            <a:avLst/>
          </a:prstGeom>
        </p:spPr>
        <p:txBody>
          <a:bodyPr vert="horz" lIns="91440" tIns="45720" rIns="91440" bIns="45720" rtlCol="0" anchor="ctr">
            <a:noAutofit/>
          </a:bodyPr>
          <a:lstStyle/>
          <a:p>
            <a:endParaRPr lang="en-US" dirty="0"/>
          </a:p>
        </p:txBody>
      </p:sp>
      <p:sp>
        <p:nvSpPr>
          <p:cNvPr id="3" name="Text Placeholder 2"/>
          <p:cNvSpPr>
            <a:spLocks noGrp="1"/>
          </p:cNvSpPr>
          <p:nvPr>
            <p:ph type="body" idx="1"/>
          </p:nvPr>
        </p:nvSpPr>
        <p:spPr>
          <a:xfrm>
            <a:off x="457200" y="949332"/>
            <a:ext cx="8229600" cy="47658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57200" y="5819865"/>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0E7532-6558-2949-8B64-49F3D63F0157}" type="datetimeFigureOut">
              <a:rPr lang="en-US" smtClean="0"/>
              <a:t>11/13/19</a:t>
            </a:fld>
            <a:endParaRPr lang="en-US"/>
          </a:p>
        </p:txBody>
      </p:sp>
      <p:sp>
        <p:nvSpPr>
          <p:cNvPr id="5" name="Footer Placeholder 4"/>
          <p:cNvSpPr>
            <a:spLocks noGrp="1"/>
          </p:cNvSpPr>
          <p:nvPr>
            <p:ph type="ftr" sz="quarter" idx="3"/>
          </p:nvPr>
        </p:nvSpPr>
        <p:spPr>
          <a:xfrm>
            <a:off x="3124200" y="5819865"/>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5819865"/>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095A01-13E2-7E4C-9E76-AC791C07FBA4}" type="slidenum">
              <a:rPr lang="en-US" smtClean="0"/>
              <a:t>‹#›</a:t>
            </a:fld>
            <a:endParaRPr lang="en-US"/>
          </a:p>
        </p:txBody>
      </p:sp>
      <p:pic>
        <p:nvPicPr>
          <p:cNvPr id="7" name="Picture 6" descr="GETSI_banner_wide.png"/>
          <p:cNvPicPr>
            <a:picLocks noChangeAspect="1"/>
          </p:cNvPicPr>
          <p:nvPr/>
        </p:nvPicPr>
        <p:blipFill rotWithShape="1">
          <a:blip r:embed="rId14">
            <a:extLst>
              <a:ext uri="{28A0092B-C50C-407E-A947-70E740481C1C}">
                <a14:useLocalDpi xmlns:a14="http://schemas.microsoft.com/office/drawing/2010/main" val="0"/>
              </a:ext>
            </a:extLst>
          </a:blip>
          <a:srcRect r="11088"/>
          <a:stretch/>
        </p:blipFill>
        <p:spPr>
          <a:xfrm>
            <a:off x="0" y="6322737"/>
            <a:ext cx="9144000" cy="549374"/>
          </a:xfrm>
          <a:prstGeom prst="rect">
            <a:avLst/>
          </a:prstGeom>
        </p:spPr>
      </p:pic>
      <p:pic>
        <p:nvPicPr>
          <p:cNvPr id="10" name="Picture 9" descr="MtSAC_fullcolor_print.jpg"/>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7188808" y="6463857"/>
            <a:ext cx="373662" cy="263743"/>
          </a:xfrm>
          <a:prstGeom prst="rect">
            <a:avLst/>
          </a:prstGeom>
        </p:spPr>
      </p:pic>
      <p:pic>
        <p:nvPicPr>
          <p:cNvPr id="8" name="Picture 7"/>
          <p:cNvPicPr>
            <a:picLocks noChangeAspect="1"/>
          </p:cNvPicPr>
          <p:nvPr/>
        </p:nvPicPr>
        <p:blipFill>
          <a:blip r:embed="rId16"/>
          <a:stretch>
            <a:fillRect/>
          </a:stretch>
        </p:blipFill>
        <p:spPr>
          <a:xfrm>
            <a:off x="6200834" y="6506502"/>
            <a:ext cx="669199" cy="178453"/>
          </a:xfrm>
          <a:prstGeom prst="rect">
            <a:avLst/>
          </a:prstGeom>
        </p:spPr>
      </p:pic>
      <p:pic>
        <p:nvPicPr>
          <p:cNvPr id="13" name="Picture 12"/>
          <p:cNvPicPr>
            <a:picLocks noChangeAspect="1"/>
          </p:cNvPicPr>
          <p:nvPr/>
        </p:nvPicPr>
        <p:blipFill>
          <a:blip r:embed="rId17"/>
          <a:stretch>
            <a:fillRect/>
          </a:stretch>
        </p:blipFill>
        <p:spPr>
          <a:xfrm>
            <a:off x="6899113" y="6448481"/>
            <a:ext cx="233256" cy="294495"/>
          </a:xfrm>
          <a:prstGeom prst="rect">
            <a:avLst/>
          </a:prstGeom>
        </p:spPr>
      </p:pic>
      <p:pic>
        <p:nvPicPr>
          <p:cNvPr id="14" name="Picture 13"/>
          <p:cNvPicPr>
            <a:picLocks noChangeAspect="1"/>
          </p:cNvPicPr>
          <p:nvPr/>
        </p:nvPicPr>
        <p:blipFill>
          <a:blip r:embed="rId18"/>
          <a:stretch>
            <a:fillRect/>
          </a:stretch>
        </p:blipFill>
        <p:spPr>
          <a:xfrm>
            <a:off x="8177346" y="6527245"/>
            <a:ext cx="410898" cy="136966"/>
          </a:xfrm>
          <a:prstGeom prst="rect">
            <a:avLst/>
          </a:prstGeom>
        </p:spPr>
      </p:pic>
      <p:pic>
        <p:nvPicPr>
          <p:cNvPr id="9" name="Picture 8" descr="ISUreverse.png"/>
          <p:cNvPicPr>
            <a:picLocks noChangeAspect="1"/>
          </p:cNvPicPr>
          <p:nvPr userDrawn="1"/>
        </p:nvPicPr>
        <p:blipFill>
          <a:blip r:embed="rId19">
            <a:extLst>
              <a:ext uri="{28A0092B-C50C-407E-A947-70E740481C1C}">
                <a14:useLocalDpi xmlns:a14="http://schemas.microsoft.com/office/drawing/2010/main" val="0"/>
              </a:ext>
            </a:extLst>
          </a:blip>
          <a:stretch>
            <a:fillRect/>
          </a:stretch>
        </p:blipFill>
        <p:spPr>
          <a:xfrm>
            <a:off x="7619826" y="6519220"/>
            <a:ext cx="508511" cy="153017"/>
          </a:xfrm>
          <a:prstGeom prst="rect">
            <a:avLst/>
          </a:prstGeom>
        </p:spPr>
      </p:pic>
      <p:pic>
        <p:nvPicPr>
          <p:cNvPr id="15" name="Picture 14" descr="NSF_Logo sm.png"/>
          <p:cNvPicPr>
            <a:picLocks noChangeAspect="1"/>
          </p:cNvPicPr>
          <p:nvPr userDrawn="1"/>
        </p:nvPicPr>
        <p:blipFill>
          <a:blip r:embed="rId20">
            <a:extLst>
              <a:ext uri="{28A0092B-C50C-407E-A947-70E740481C1C}">
                <a14:useLocalDpi xmlns:a14="http://schemas.microsoft.com/office/drawing/2010/main" val="0"/>
              </a:ext>
            </a:extLst>
          </a:blip>
          <a:stretch>
            <a:fillRect/>
          </a:stretch>
        </p:blipFill>
        <p:spPr>
          <a:xfrm>
            <a:off x="8644688" y="6367147"/>
            <a:ext cx="472651" cy="475487"/>
          </a:xfrm>
          <a:prstGeom prst="rect">
            <a:avLst/>
          </a:prstGeom>
        </p:spPr>
      </p:pic>
    </p:spTree>
    <p:extLst>
      <p:ext uri="{BB962C8B-B14F-4D97-AF65-F5344CB8AC3E}">
        <p14:creationId xmlns:p14="http://schemas.microsoft.com/office/powerpoint/2010/main" val="12797703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457200" rtl="0" eaLnBrk="1" latinLnBrk="0" hangingPunct="1">
        <a:spcBef>
          <a:spcPct val="0"/>
        </a:spcBef>
        <a:buNone/>
        <a:defRPr sz="3400" b="1" kern="1200" cap="small">
          <a:solidFill>
            <a:schemeClr val="accent1">
              <a:lumMod val="75000"/>
            </a:schemeClr>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4" Type="http://schemas.openxmlformats.org/officeDocument/2006/relationships/image" Target="../media/image10.png"/><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4" Type="http://schemas.openxmlformats.org/officeDocument/2006/relationships/image" Target="../media/image12.png"/><Relationship Id="rId1" Type="http://schemas.openxmlformats.org/officeDocument/2006/relationships/slideLayout" Target="../slideLayouts/slideLayout12.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4" Type="http://schemas.openxmlformats.org/officeDocument/2006/relationships/image" Target="../media/image12.png"/><Relationship Id="rId1" Type="http://schemas.openxmlformats.org/officeDocument/2006/relationships/slideLayout" Target="../slideLayouts/slideLayout12.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4" Type="http://schemas.openxmlformats.org/officeDocument/2006/relationships/image" Target="../media/image12.png"/><Relationship Id="rId5" Type="http://schemas.openxmlformats.org/officeDocument/2006/relationships/image" Target="../media/image13.png"/><Relationship Id="rId1" Type="http://schemas.openxmlformats.org/officeDocument/2006/relationships/slideLayout" Target="../slideLayouts/slideLayout12.xml"/><Relationship Id="rId2"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4" Type="http://schemas.openxmlformats.org/officeDocument/2006/relationships/image" Target="../media/image12.png"/><Relationship Id="rId5" Type="http://schemas.openxmlformats.org/officeDocument/2006/relationships/image" Target="../media/image13.png"/><Relationship Id="rId1" Type="http://schemas.openxmlformats.org/officeDocument/2006/relationships/slideLayout" Target="../slideLayouts/slideLayout12.xml"/><Relationship Id="rId2"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4" Type="http://schemas.openxmlformats.org/officeDocument/2006/relationships/image" Target="../media/image12.png"/><Relationship Id="rId1" Type="http://schemas.openxmlformats.org/officeDocument/2006/relationships/slideLayout" Target="../slideLayouts/slideLayout12.xml"/><Relationship Id="rId2"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4" Type="http://schemas.openxmlformats.org/officeDocument/2006/relationships/image" Target="../media/image15.png"/><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4" Type="http://schemas.openxmlformats.org/officeDocument/2006/relationships/image" Target="../media/image17.png"/><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4" Type="http://schemas.openxmlformats.org/officeDocument/2006/relationships/notesSlide" Target="../notesSlides/notesSlide11.xml"/><Relationship Id="rId5" Type="http://schemas.openxmlformats.org/officeDocument/2006/relationships/image" Target="../media/image18.png"/><Relationship Id="rId6" Type="http://schemas.openxmlformats.org/officeDocument/2006/relationships/image" Target="../media/image10.png"/><Relationship Id="rId1" Type="http://schemas.microsoft.com/office/2007/relationships/media" Target="../media/media1.mp4"/><Relationship Id="rId2" Type="http://schemas.openxmlformats.org/officeDocument/2006/relationships/video" Target="../media/media1.mp4"/></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cambridge.org/core/journals/journal-of-glaciology/article/ice-velocity-measurements-of-langjokull-iceland-from-interferometric-synthetic-aperture-radar-insar/6BD366ADB49E9C9357A6CA960A9EDC9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14" descr="https://svs.gsfc.nasa.gov/vis/a000000/a004100/a004168/W_Antarctic_velocity_still.1320.jpg">
            <a:extLst>
              <a:ext uri="{FF2B5EF4-FFF2-40B4-BE49-F238E27FC236}">
                <a16:creationId xmlns:a16="http://schemas.microsoft.com/office/drawing/2014/main" xmlns="" id="{D4AAC49D-3CFE-4466-9CF1-EDB5D5458A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8945" y="1967581"/>
            <a:ext cx="7243913" cy="407470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133474" y="6510421"/>
            <a:ext cx="184666" cy="369332"/>
          </a:xfrm>
          <a:prstGeom prst="rect">
            <a:avLst/>
          </a:prstGeom>
          <a:noFill/>
        </p:spPr>
        <p:txBody>
          <a:bodyPr wrap="none" rtlCol="0">
            <a:spAutoFit/>
          </a:bodyPr>
          <a:lstStyle/>
          <a:p>
            <a:endParaRPr lang="en-US" dirty="0"/>
          </a:p>
        </p:txBody>
      </p:sp>
      <p:sp>
        <p:nvSpPr>
          <p:cNvPr id="3" name="TextBox 2"/>
          <p:cNvSpPr txBox="1"/>
          <p:nvPr/>
        </p:nvSpPr>
        <p:spPr>
          <a:xfrm>
            <a:off x="5716339" y="6115596"/>
            <a:ext cx="1582821" cy="276999"/>
          </a:xfrm>
          <a:prstGeom prst="rect">
            <a:avLst/>
          </a:prstGeom>
          <a:noFill/>
        </p:spPr>
        <p:txBody>
          <a:bodyPr wrap="square" rtlCol="0">
            <a:spAutoFit/>
          </a:bodyPr>
          <a:lstStyle/>
          <a:p>
            <a:pPr>
              <a:tabLst>
                <a:tab pos="6176963" algn="r"/>
              </a:tabLst>
            </a:pPr>
            <a:r>
              <a:rPr lang="en-US" sz="1200" dirty="0"/>
              <a:t>Version: </a:t>
            </a:r>
            <a:r>
              <a:rPr lang="en-US" sz="1200" dirty="0" smtClean="0"/>
              <a:t>Feb 6, 2019</a:t>
            </a:r>
            <a:endParaRPr lang="en-US" sz="1200" u="sng" dirty="0"/>
          </a:p>
        </p:txBody>
      </p:sp>
      <p:sp>
        <p:nvSpPr>
          <p:cNvPr id="5" name="TextBox 4"/>
          <p:cNvSpPr txBox="1"/>
          <p:nvPr/>
        </p:nvSpPr>
        <p:spPr>
          <a:xfrm>
            <a:off x="466514" y="1088469"/>
            <a:ext cx="8371336" cy="369332"/>
          </a:xfrm>
          <a:prstGeom prst="rect">
            <a:avLst/>
          </a:prstGeom>
          <a:noFill/>
        </p:spPr>
        <p:txBody>
          <a:bodyPr wrap="square" rtlCol="0">
            <a:spAutoFit/>
          </a:bodyPr>
          <a:lstStyle/>
          <a:p>
            <a:endParaRPr lang="en-US" dirty="0"/>
          </a:p>
        </p:txBody>
      </p:sp>
      <p:sp>
        <p:nvSpPr>
          <p:cNvPr id="7" name="Title 3"/>
          <p:cNvSpPr txBox="1">
            <a:spLocks/>
          </p:cNvSpPr>
          <p:nvPr/>
        </p:nvSpPr>
        <p:spPr>
          <a:xfrm>
            <a:off x="624839" y="725706"/>
            <a:ext cx="7772400" cy="1470025"/>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3600" b="1" kern="1200" cap="small">
                <a:solidFill>
                  <a:schemeClr val="accent1">
                    <a:lumMod val="75000"/>
                  </a:schemeClr>
                </a:solidFill>
                <a:latin typeface="+mj-lt"/>
                <a:ea typeface="+mj-ea"/>
                <a:cs typeface="+mj-cs"/>
              </a:defRPr>
            </a:lvl1pPr>
          </a:lstStyle>
          <a:p>
            <a:r>
              <a:rPr lang="en-US" dirty="0" smtClean="0"/>
              <a:t>Using SAR to Measure Ice Velocity</a:t>
            </a:r>
            <a:endParaRPr lang="en-US" dirty="0"/>
          </a:p>
        </p:txBody>
      </p:sp>
      <p:pic>
        <p:nvPicPr>
          <p:cNvPr id="9" name="Picture 8"/>
          <p:cNvPicPr>
            <a:picLocks noChangeAspect="1"/>
          </p:cNvPicPr>
          <p:nvPr/>
        </p:nvPicPr>
        <p:blipFill>
          <a:blip r:embed="rId4"/>
          <a:stretch>
            <a:fillRect/>
          </a:stretch>
        </p:blipFill>
        <p:spPr>
          <a:xfrm>
            <a:off x="1063629" y="5301959"/>
            <a:ext cx="2198763" cy="618402"/>
          </a:xfrm>
          <a:prstGeom prst="rect">
            <a:avLst/>
          </a:prstGeom>
        </p:spPr>
      </p:pic>
    </p:spTree>
    <p:extLst>
      <p:ext uri="{BB962C8B-B14F-4D97-AF65-F5344CB8AC3E}">
        <p14:creationId xmlns:p14="http://schemas.microsoft.com/office/powerpoint/2010/main" val="11082660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SAR (Synthetic Aperture Radar) satellite data</a:t>
            </a:r>
            <a:endParaRPr lang="en-US" dirty="0"/>
          </a:p>
        </p:txBody>
      </p:sp>
      <p:sp>
        <p:nvSpPr>
          <p:cNvPr id="3" name="Content Placeholder 2"/>
          <p:cNvSpPr>
            <a:spLocks noGrp="1"/>
          </p:cNvSpPr>
          <p:nvPr>
            <p:ph idx="1"/>
          </p:nvPr>
        </p:nvSpPr>
        <p:spPr/>
        <p:txBody>
          <a:bodyPr/>
          <a:lstStyle/>
          <a:p>
            <a:pPr marL="0" indent="0">
              <a:buNone/>
            </a:pPr>
            <a:r>
              <a:rPr lang="mr-IN" dirty="0" smtClean="0"/>
              <a:t>…</a:t>
            </a:r>
            <a:r>
              <a:rPr lang="en-US" dirty="0" smtClean="0"/>
              <a:t>is used to determine ice velocities using repeat imagery in two ways</a:t>
            </a:r>
          </a:p>
          <a:p>
            <a:pPr marL="514350" indent="-514350">
              <a:buFont typeface="+mj-lt"/>
              <a:buAutoNum type="arabicPeriod"/>
            </a:pPr>
            <a:r>
              <a:rPr lang="en-US" dirty="0" smtClean="0"/>
              <a:t>InSAR</a:t>
            </a:r>
          </a:p>
          <a:p>
            <a:pPr marL="514350" indent="-514350">
              <a:buFont typeface="+mj-lt"/>
              <a:buAutoNum type="arabicPeriod"/>
            </a:pPr>
            <a:r>
              <a:rPr lang="en-US" dirty="0" smtClean="0"/>
              <a:t>Speckle tracking (similar to feature tracking, which is done with optical images)</a:t>
            </a:r>
          </a:p>
        </p:txBody>
      </p:sp>
    </p:spTree>
    <p:extLst>
      <p:ext uri="{BB962C8B-B14F-4D97-AF65-F5344CB8AC3E}">
        <p14:creationId xmlns:p14="http://schemas.microsoft.com/office/powerpoint/2010/main" val="13345639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noFill/>
        </p:spPr>
        <p:txBody>
          <a:bodyPr anchor="t">
            <a:normAutofit fontScale="90000"/>
          </a:bodyPr>
          <a:lstStyle/>
          <a:p>
            <a:pPr algn="l"/>
            <a:r>
              <a:rPr lang="en-US" dirty="0" err="1">
                <a:solidFill>
                  <a:srgbClr val="FF0000"/>
                </a:solidFill>
              </a:rPr>
              <a:t>In</a:t>
            </a:r>
            <a:r>
              <a:rPr lang="en-US" dirty="0" err="1">
                <a:solidFill>
                  <a:srgbClr val="008000"/>
                </a:solidFill>
              </a:rPr>
              <a:t>S</a:t>
            </a:r>
            <a:r>
              <a:rPr lang="en-US" dirty="0" err="1">
                <a:solidFill>
                  <a:srgbClr val="4BACC6"/>
                </a:solidFill>
              </a:rPr>
              <a:t>A</a:t>
            </a:r>
            <a:r>
              <a:rPr lang="en-US" dirty="0" err="1">
                <a:solidFill>
                  <a:srgbClr val="1F497D"/>
                </a:solidFill>
              </a:rPr>
              <a:t>R</a:t>
            </a:r>
            <a:endParaRPr lang="en-US" dirty="0">
              <a:solidFill>
                <a:srgbClr val="1F497D"/>
              </a:solidFill>
            </a:endParaRPr>
          </a:p>
        </p:txBody>
      </p:sp>
      <p:sp>
        <p:nvSpPr>
          <p:cNvPr id="3" name="Subtitle 2"/>
          <p:cNvSpPr>
            <a:spLocks noGrp="1"/>
          </p:cNvSpPr>
          <p:nvPr>
            <p:ph idx="1"/>
          </p:nvPr>
        </p:nvSpPr>
        <p:spPr>
          <a:xfrm>
            <a:off x="457200" y="1871506"/>
            <a:ext cx="8229600" cy="3775856"/>
          </a:xfrm>
        </p:spPr>
        <p:txBody>
          <a:bodyPr>
            <a:normAutofit/>
          </a:bodyPr>
          <a:lstStyle/>
          <a:p>
            <a:pPr algn="l"/>
            <a:r>
              <a:rPr lang="en-US" dirty="0" err="1">
                <a:solidFill>
                  <a:srgbClr val="FF0000"/>
                </a:solidFill>
              </a:rPr>
              <a:t>In</a:t>
            </a:r>
            <a:r>
              <a:rPr lang="en-US" dirty="0" err="1">
                <a:solidFill>
                  <a:schemeClr val="tx1"/>
                </a:solidFill>
              </a:rPr>
              <a:t>terferometric</a:t>
            </a:r>
            <a:endParaRPr lang="en-US" dirty="0">
              <a:solidFill>
                <a:schemeClr val="tx1"/>
              </a:solidFill>
            </a:endParaRPr>
          </a:p>
          <a:p>
            <a:pPr algn="l"/>
            <a:r>
              <a:rPr lang="en-US" dirty="0" smtClean="0">
                <a:solidFill>
                  <a:srgbClr val="008000"/>
                </a:solidFill>
              </a:rPr>
              <a:t>S</a:t>
            </a:r>
            <a:r>
              <a:rPr lang="en-US" dirty="0" smtClean="0">
                <a:solidFill>
                  <a:schemeClr val="tx1"/>
                </a:solidFill>
              </a:rPr>
              <a:t>ynthetic</a:t>
            </a:r>
            <a:br>
              <a:rPr lang="en-US" dirty="0" smtClean="0">
                <a:solidFill>
                  <a:schemeClr val="tx1"/>
                </a:solidFill>
              </a:rPr>
            </a:br>
            <a:r>
              <a:rPr lang="en-US" dirty="0" smtClean="0">
                <a:solidFill>
                  <a:schemeClr val="accent5"/>
                </a:solidFill>
              </a:rPr>
              <a:t>A</a:t>
            </a:r>
            <a:r>
              <a:rPr lang="en-US" dirty="0" smtClean="0">
                <a:solidFill>
                  <a:schemeClr val="tx1"/>
                </a:solidFill>
              </a:rPr>
              <a:t>perture</a:t>
            </a:r>
            <a:endParaRPr lang="en-US" dirty="0">
              <a:solidFill>
                <a:schemeClr val="tx1"/>
              </a:solidFill>
            </a:endParaRPr>
          </a:p>
          <a:p>
            <a:pPr algn="l"/>
            <a:r>
              <a:rPr lang="en-US" dirty="0">
                <a:solidFill>
                  <a:schemeClr val="tx2"/>
                </a:solidFill>
              </a:rPr>
              <a:t>R</a:t>
            </a:r>
            <a:r>
              <a:rPr lang="en-US" dirty="0">
                <a:solidFill>
                  <a:schemeClr val="tx1"/>
                </a:solidFill>
              </a:rPr>
              <a:t>adar</a:t>
            </a:r>
          </a:p>
        </p:txBody>
      </p:sp>
      <p:grpSp>
        <p:nvGrpSpPr>
          <p:cNvPr id="11" name="Group 10"/>
          <p:cNvGrpSpPr/>
          <p:nvPr/>
        </p:nvGrpSpPr>
        <p:grpSpPr>
          <a:xfrm>
            <a:off x="3638334" y="2563422"/>
            <a:ext cx="5219508" cy="954107"/>
            <a:chOff x="3175192" y="2456742"/>
            <a:chExt cx="5219508" cy="954107"/>
          </a:xfrm>
        </p:grpSpPr>
        <p:sp>
          <p:nvSpPr>
            <p:cNvPr id="6" name="TextBox 5"/>
            <p:cNvSpPr txBox="1"/>
            <p:nvPr/>
          </p:nvSpPr>
          <p:spPr>
            <a:xfrm>
              <a:off x="3787949" y="2456742"/>
              <a:ext cx="4606751" cy="954107"/>
            </a:xfrm>
            <a:prstGeom prst="rect">
              <a:avLst/>
            </a:prstGeom>
            <a:noFill/>
          </p:spPr>
          <p:txBody>
            <a:bodyPr wrap="square" rtlCol="0">
              <a:spAutoFit/>
            </a:bodyPr>
            <a:lstStyle/>
            <a:p>
              <a:r>
                <a:rPr lang="en-US" sz="2800" dirty="0"/>
                <a:t>pretend you have a big radar antenna </a:t>
              </a:r>
            </a:p>
          </p:txBody>
        </p:sp>
        <p:sp>
          <p:nvSpPr>
            <p:cNvPr id="7" name="Right Brace 6"/>
            <p:cNvSpPr/>
            <p:nvPr/>
          </p:nvSpPr>
          <p:spPr>
            <a:xfrm>
              <a:off x="3175192" y="2594882"/>
              <a:ext cx="278525" cy="719818"/>
            </a:xfrm>
            <a:prstGeom prst="righ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grpSp>
      <p:grpSp>
        <p:nvGrpSpPr>
          <p:cNvPr id="10" name="Group 9"/>
          <p:cNvGrpSpPr/>
          <p:nvPr/>
        </p:nvGrpSpPr>
        <p:grpSpPr>
          <a:xfrm>
            <a:off x="3638334" y="1939371"/>
            <a:ext cx="4043454" cy="523220"/>
            <a:chOff x="3175192" y="1832691"/>
            <a:chExt cx="4043454" cy="523220"/>
          </a:xfrm>
        </p:grpSpPr>
        <p:sp>
          <p:nvSpPr>
            <p:cNvPr id="5" name="TextBox 4"/>
            <p:cNvSpPr txBox="1"/>
            <p:nvPr/>
          </p:nvSpPr>
          <p:spPr>
            <a:xfrm>
              <a:off x="3787949" y="1832691"/>
              <a:ext cx="3430697" cy="523220"/>
            </a:xfrm>
            <a:prstGeom prst="rect">
              <a:avLst/>
            </a:prstGeom>
            <a:noFill/>
          </p:spPr>
          <p:txBody>
            <a:bodyPr wrap="none" rtlCol="0">
              <a:spAutoFit/>
            </a:bodyPr>
            <a:lstStyle/>
            <a:p>
              <a:r>
                <a:rPr lang="en-US" sz="2800" dirty="0"/>
                <a:t>use wave interference</a:t>
              </a:r>
            </a:p>
          </p:txBody>
        </p:sp>
        <p:cxnSp>
          <p:nvCxnSpPr>
            <p:cNvPr id="9" name="Straight Connector 8"/>
            <p:cNvCxnSpPr/>
            <p:nvPr/>
          </p:nvCxnSpPr>
          <p:spPr>
            <a:xfrm>
              <a:off x="3175192" y="2138861"/>
              <a:ext cx="278525" cy="0"/>
            </a:xfrm>
            <a:prstGeom prst="line">
              <a:avLst/>
            </a:prstGeom>
          </p:spPr>
          <p:style>
            <a:lnRef idx="2">
              <a:schemeClr val="accent1"/>
            </a:lnRef>
            <a:fillRef idx="0">
              <a:schemeClr val="accent1"/>
            </a:fillRef>
            <a:effectRef idx="1">
              <a:schemeClr val="accent1"/>
            </a:effectRef>
            <a:fontRef idx="minor">
              <a:schemeClr val="tx1"/>
            </a:fontRef>
          </p:style>
        </p:cxnSp>
      </p:grpSp>
      <p:grpSp>
        <p:nvGrpSpPr>
          <p:cNvPr id="12" name="Group 11"/>
          <p:cNvGrpSpPr/>
          <p:nvPr/>
        </p:nvGrpSpPr>
        <p:grpSpPr>
          <a:xfrm>
            <a:off x="3638334" y="3628471"/>
            <a:ext cx="3381940" cy="954107"/>
            <a:chOff x="3175192" y="1832691"/>
            <a:chExt cx="3381940" cy="954107"/>
          </a:xfrm>
        </p:grpSpPr>
        <p:sp>
          <p:nvSpPr>
            <p:cNvPr id="13" name="TextBox 12"/>
            <p:cNvSpPr txBox="1"/>
            <p:nvPr/>
          </p:nvSpPr>
          <p:spPr>
            <a:xfrm>
              <a:off x="3787949" y="1832691"/>
              <a:ext cx="2769183" cy="954107"/>
            </a:xfrm>
            <a:prstGeom prst="rect">
              <a:avLst/>
            </a:prstGeom>
            <a:noFill/>
          </p:spPr>
          <p:txBody>
            <a:bodyPr wrap="none" rtlCol="0">
              <a:spAutoFit/>
            </a:bodyPr>
            <a:lstStyle/>
            <a:p>
              <a:r>
                <a:rPr lang="en-US" sz="2800" dirty="0"/>
                <a:t>emit microwaves</a:t>
              </a:r>
              <a:r>
                <a:rPr lang="en-US" sz="2800" dirty="0" smtClean="0"/>
                <a:t>,</a:t>
              </a:r>
              <a:br>
                <a:rPr lang="en-US" sz="2800" dirty="0" smtClean="0"/>
              </a:br>
              <a:r>
                <a:rPr lang="en-US" sz="2800" dirty="0" smtClean="0"/>
                <a:t>measure </a:t>
              </a:r>
              <a:r>
                <a:rPr lang="en-US" sz="2800" dirty="0"/>
                <a:t>echoes</a:t>
              </a:r>
            </a:p>
          </p:txBody>
        </p:sp>
        <p:cxnSp>
          <p:nvCxnSpPr>
            <p:cNvPr id="14" name="Straight Connector 13"/>
            <p:cNvCxnSpPr/>
            <p:nvPr/>
          </p:nvCxnSpPr>
          <p:spPr>
            <a:xfrm>
              <a:off x="3175192" y="2138861"/>
              <a:ext cx="278525" cy="0"/>
            </a:xfrm>
            <a:prstGeom prst="line">
              <a:avLst/>
            </a:prstGeom>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79289340"/>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xmlns:p14="http://schemas.microsoft.com/office/powerpoint/2010/main" spd="slow" advClick="0" advTm="15000"/>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630297" y="3538397"/>
            <a:ext cx="2605176" cy="2611277"/>
          </a:xfrm>
          <a:prstGeom prst="rect">
            <a:avLst/>
          </a:prstGeom>
          <a:ln>
            <a:solidFill>
              <a:srgbClr val="000000"/>
            </a:solidFill>
          </a:ln>
          <a:effectLst>
            <a:outerShdw blurRad="292100" dist="139700" dir="2700000" algn="tl" rotWithShape="0">
              <a:srgbClr val="333333">
                <a:alpha val="65000"/>
              </a:srgbClr>
            </a:outerShdw>
          </a:effectLst>
        </p:spPr>
      </p:pic>
      <p:grpSp>
        <p:nvGrpSpPr>
          <p:cNvPr id="35843" name="Group 3"/>
          <p:cNvGrpSpPr>
            <a:grpSpLocks/>
          </p:cNvGrpSpPr>
          <p:nvPr/>
        </p:nvGrpSpPr>
        <p:grpSpPr bwMode="auto">
          <a:xfrm rot="3489512">
            <a:off x="620935" y="3656748"/>
            <a:ext cx="3048000" cy="142875"/>
            <a:chOff x="1104" y="2976"/>
            <a:chExt cx="3744" cy="176"/>
          </a:xfrm>
        </p:grpSpPr>
        <p:grpSp>
          <p:nvGrpSpPr>
            <p:cNvPr id="35882" name="Group 4"/>
            <p:cNvGrpSpPr>
              <a:grpSpLocks/>
            </p:cNvGrpSpPr>
            <p:nvPr/>
          </p:nvGrpSpPr>
          <p:grpSpPr bwMode="auto">
            <a:xfrm>
              <a:off x="1104" y="2976"/>
              <a:ext cx="1872" cy="176"/>
              <a:chOff x="1056" y="2112"/>
              <a:chExt cx="4608" cy="432"/>
            </a:xfrm>
          </p:grpSpPr>
          <p:grpSp>
            <p:nvGrpSpPr>
              <p:cNvPr id="35898" name="Group 5"/>
              <p:cNvGrpSpPr>
                <a:grpSpLocks/>
              </p:cNvGrpSpPr>
              <p:nvPr/>
            </p:nvGrpSpPr>
            <p:grpSpPr bwMode="auto">
              <a:xfrm>
                <a:off x="1056" y="2112"/>
                <a:ext cx="2304" cy="432"/>
                <a:chOff x="1056" y="2112"/>
                <a:chExt cx="2304" cy="432"/>
              </a:xfrm>
            </p:grpSpPr>
            <p:grpSp>
              <p:nvGrpSpPr>
                <p:cNvPr id="35906" name="Group 6"/>
                <p:cNvGrpSpPr>
                  <a:grpSpLocks/>
                </p:cNvGrpSpPr>
                <p:nvPr/>
              </p:nvGrpSpPr>
              <p:grpSpPr bwMode="auto">
                <a:xfrm>
                  <a:off x="1056" y="2112"/>
                  <a:ext cx="1152" cy="432"/>
                  <a:chOff x="1056" y="1872"/>
                  <a:chExt cx="1152" cy="672"/>
                </a:xfrm>
              </p:grpSpPr>
              <p:sp>
                <p:nvSpPr>
                  <p:cNvPr id="38919" name="Freeform 7"/>
                  <p:cNvSpPr>
                    <a:spLocks/>
                  </p:cNvSpPr>
                  <p:nvPr/>
                </p:nvSpPr>
                <p:spPr bwMode="auto">
                  <a:xfrm>
                    <a:off x="1017" y="1947"/>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8920" name="Freeform 8"/>
                  <p:cNvSpPr>
                    <a:spLocks/>
                  </p:cNvSpPr>
                  <p:nvPr/>
                </p:nvSpPr>
                <p:spPr bwMode="auto">
                  <a:xfrm flipV="1">
                    <a:off x="1589" y="2271"/>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nvGrpSpPr>
                <p:cNvPr id="35907" name="Group 9"/>
                <p:cNvGrpSpPr>
                  <a:grpSpLocks/>
                </p:cNvGrpSpPr>
                <p:nvPr/>
              </p:nvGrpSpPr>
              <p:grpSpPr bwMode="auto">
                <a:xfrm>
                  <a:off x="2208" y="2112"/>
                  <a:ext cx="1152" cy="432"/>
                  <a:chOff x="1056" y="1872"/>
                  <a:chExt cx="1152" cy="672"/>
                </a:xfrm>
              </p:grpSpPr>
              <p:sp>
                <p:nvSpPr>
                  <p:cNvPr id="38922" name="Freeform 10"/>
                  <p:cNvSpPr>
                    <a:spLocks/>
                  </p:cNvSpPr>
                  <p:nvPr/>
                </p:nvSpPr>
                <p:spPr bwMode="auto">
                  <a:xfrm>
                    <a:off x="1008" y="1902"/>
                    <a:ext cx="581"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8923" name="Freeform 11"/>
                  <p:cNvSpPr>
                    <a:spLocks/>
                  </p:cNvSpPr>
                  <p:nvPr/>
                </p:nvSpPr>
                <p:spPr bwMode="auto">
                  <a:xfrm flipV="1">
                    <a:off x="1580" y="2250"/>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grpSp>
            <p:nvGrpSpPr>
              <p:cNvPr id="35899" name="Group 12"/>
              <p:cNvGrpSpPr>
                <a:grpSpLocks/>
              </p:cNvGrpSpPr>
              <p:nvPr/>
            </p:nvGrpSpPr>
            <p:grpSpPr bwMode="auto">
              <a:xfrm>
                <a:off x="3360" y="2112"/>
                <a:ext cx="2304" cy="432"/>
                <a:chOff x="1056" y="2112"/>
                <a:chExt cx="2304" cy="432"/>
              </a:xfrm>
            </p:grpSpPr>
            <p:grpSp>
              <p:nvGrpSpPr>
                <p:cNvPr id="35900" name="Group 13"/>
                <p:cNvGrpSpPr>
                  <a:grpSpLocks/>
                </p:cNvGrpSpPr>
                <p:nvPr/>
              </p:nvGrpSpPr>
              <p:grpSpPr bwMode="auto">
                <a:xfrm>
                  <a:off x="1056" y="2112"/>
                  <a:ext cx="1152" cy="432"/>
                  <a:chOff x="1056" y="1872"/>
                  <a:chExt cx="1152" cy="672"/>
                </a:xfrm>
              </p:grpSpPr>
              <p:sp>
                <p:nvSpPr>
                  <p:cNvPr id="38926" name="Freeform 14"/>
                  <p:cNvSpPr>
                    <a:spLocks/>
                  </p:cNvSpPr>
                  <p:nvPr/>
                </p:nvSpPr>
                <p:spPr bwMode="auto">
                  <a:xfrm>
                    <a:off x="997" y="1930"/>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8927" name="Freeform 15"/>
                  <p:cNvSpPr>
                    <a:spLocks/>
                  </p:cNvSpPr>
                  <p:nvPr/>
                </p:nvSpPr>
                <p:spPr bwMode="auto">
                  <a:xfrm flipV="1">
                    <a:off x="1578" y="2271"/>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nvGrpSpPr>
                <p:cNvPr id="35901" name="Group 16"/>
                <p:cNvGrpSpPr>
                  <a:grpSpLocks/>
                </p:cNvGrpSpPr>
                <p:nvPr/>
              </p:nvGrpSpPr>
              <p:grpSpPr bwMode="auto">
                <a:xfrm>
                  <a:off x="2208" y="2112"/>
                  <a:ext cx="1152" cy="432"/>
                  <a:chOff x="1056" y="1872"/>
                  <a:chExt cx="1152" cy="672"/>
                </a:xfrm>
              </p:grpSpPr>
              <p:sp>
                <p:nvSpPr>
                  <p:cNvPr id="38929" name="Freeform 17"/>
                  <p:cNvSpPr>
                    <a:spLocks/>
                  </p:cNvSpPr>
                  <p:nvPr/>
                </p:nvSpPr>
                <p:spPr bwMode="auto">
                  <a:xfrm>
                    <a:off x="990" y="1920"/>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8930" name="Freeform 18"/>
                  <p:cNvSpPr>
                    <a:spLocks/>
                  </p:cNvSpPr>
                  <p:nvPr/>
                </p:nvSpPr>
                <p:spPr bwMode="auto">
                  <a:xfrm flipV="1">
                    <a:off x="1566" y="2247"/>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grpSp>
        <p:grpSp>
          <p:nvGrpSpPr>
            <p:cNvPr id="35883" name="Group 19"/>
            <p:cNvGrpSpPr>
              <a:grpSpLocks/>
            </p:cNvGrpSpPr>
            <p:nvPr/>
          </p:nvGrpSpPr>
          <p:grpSpPr bwMode="auto">
            <a:xfrm>
              <a:off x="2976" y="2976"/>
              <a:ext cx="1872" cy="176"/>
              <a:chOff x="1056" y="2112"/>
              <a:chExt cx="4608" cy="432"/>
            </a:xfrm>
          </p:grpSpPr>
          <p:grpSp>
            <p:nvGrpSpPr>
              <p:cNvPr id="35884" name="Group 20"/>
              <p:cNvGrpSpPr>
                <a:grpSpLocks/>
              </p:cNvGrpSpPr>
              <p:nvPr/>
            </p:nvGrpSpPr>
            <p:grpSpPr bwMode="auto">
              <a:xfrm>
                <a:off x="1056" y="2112"/>
                <a:ext cx="2304" cy="432"/>
                <a:chOff x="1056" y="2112"/>
                <a:chExt cx="2304" cy="432"/>
              </a:xfrm>
            </p:grpSpPr>
            <p:grpSp>
              <p:nvGrpSpPr>
                <p:cNvPr id="35892" name="Group 21"/>
                <p:cNvGrpSpPr>
                  <a:grpSpLocks/>
                </p:cNvGrpSpPr>
                <p:nvPr/>
              </p:nvGrpSpPr>
              <p:grpSpPr bwMode="auto">
                <a:xfrm>
                  <a:off x="1056" y="2112"/>
                  <a:ext cx="1152" cy="432"/>
                  <a:chOff x="1056" y="1872"/>
                  <a:chExt cx="1152" cy="672"/>
                </a:xfrm>
              </p:grpSpPr>
              <p:sp>
                <p:nvSpPr>
                  <p:cNvPr id="38934" name="Freeform 22"/>
                  <p:cNvSpPr>
                    <a:spLocks/>
                  </p:cNvSpPr>
                  <p:nvPr/>
                </p:nvSpPr>
                <p:spPr bwMode="auto">
                  <a:xfrm>
                    <a:off x="1013" y="1921"/>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8935" name="Freeform 23"/>
                  <p:cNvSpPr>
                    <a:spLocks/>
                  </p:cNvSpPr>
                  <p:nvPr/>
                </p:nvSpPr>
                <p:spPr bwMode="auto">
                  <a:xfrm flipV="1">
                    <a:off x="1588" y="2265"/>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nvGrpSpPr>
                <p:cNvPr id="35893" name="Group 24"/>
                <p:cNvGrpSpPr>
                  <a:grpSpLocks/>
                </p:cNvGrpSpPr>
                <p:nvPr/>
              </p:nvGrpSpPr>
              <p:grpSpPr bwMode="auto">
                <a:xfrm>
                  <a:off x="2208" y="2112"/>
                  <a:ext cx="1152" cy="432"/>
                  <a:chOff x="1056" y="1872"/>
                  <a:chExt cx="1152" cy="672"/>
                </a:xfrm>
              </p:grpSpPr>
              <p:sp>
                <p:nvSpPr>
                  <p:cNvPr id="38937" name="Freeform 25"/>
                  <p:cNvSpPr>
                    <a:spLocks/>
                  </p:cNvSpPr>
                  <p:nvPr/>
                </p:nvSpPr>
                <p:spPr bwMode="auto">
                  <a:xfrm>
                    <a:off x="998" y="1903"/>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8938" name="Freeform 26"/>
                  <p:cNvSpPr>
                    <a:spLocks/>
                  </p:cNvSpPr>
                  <p:nvPr/>
                </p:nvSpPr>
                <p:spPr bwMode="auto">
                  <a:xfrm flipV="1">
                    <a:off x="1581" y="2228"/>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grpSp>
            <p:nvGrpSpPr>
              <p:cNvPr id="35885" name="Group 27"/>
              <p:cNvGrpSpPr>
                <a:grpSpLocks/>
              </p:cNvGrpSpPr>
              <p:nvPr/>
            </p:nvGrpSpPr>
            <p:grpSpPr bwMode="auto">
              <a:xfrm>
                <a:off x="3360" y="2112"/>
                <a:ext cx="2304" cy="432"/>
                <a:chOff x="1056" y="2112"/>
                <a:chExt cx="2304" cy="432"/>
              </a:xfrm>
            </p:grpSpPr>
            <p:grpSp>
              <p:nvGrpSpPr>
                <p:cNvPr id="35886" name="Group 28"/>
                <p:cNvGrpSpPr>
                  <a:grpSpLocks/>
                </p:cNvGrpSpPr>
                <p:nvPr/>
              </p:nvGrpSpPr>
              <p:grpSpPr bwMode="auto">
                <a:xfrm>
                  <a:off x="1056" y="2112"/>
                  <a:ext cx="1152" cy="432"/>
                  <a:chOff x="1056" y="1872"/>
                  <a:chExt cx="1152" cy="672"/>
                </a:xfrm>
              </p:grpSpPr>
              <p:sp>
                <p:nvSpPr>
                  <p:cNvPr id="38941" name="Freeform 29"/>
                  <p:cNvSpPr>
                    <a:spLocks/>
                  </p:cNvSpPr>
                  <p:nvPr/>
                </p:nvSpPr>
                <p:spPr bwMode="auto">
                  <a:xfrm>
                    <a:off x="995" y="1914"/>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8942" name="Freeform 30"/>
                  <p:cNvSpPr>
                    <a:spLocks/>
                  </p:cNvSpPr>
                  <p:nvPr/>
                </p:nvSpPr>
                <p:spPr bwMode="auto">
                  <a:xfrm flipV="1">
                    <a:off x="1572" y="2252"/>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nvGrpSpPr>
                <p:cNvPr id="35887" name="Group 31"/>
                <p:cNvGrpSpPr>
                  <a:grpSpLocks/>
                </p:cNvGrpSpPr>
                <p:nvPr/>
              </p:nvGrpSpPr>
              <p:grpSpPr bwMode="auto">
                <a:xfrm>
                  <a:off x="2208" y="2112"/>
                  <a:ext cx="1152" cy="432"/>
                  <a:chOff x="1056" y="1872"/>
                  <a:chExt cx="1152" cy="672"/>
                </a:xfrm>
              </p:grpSpPr>
              <p:sp>
                <p:nvSpPr>
                  <p:cNvPr id="38944" name="Freeform 32"/>
                  <p:cNvSpPr>
                    <a:spLocks/>
                  </p:cNvSpPr>
                  <p:nvPr/>
                </p:nvSpPr>
                <p:spPr bwMode="auto">
                  <a:xfrm>
                    <a:off x="985" y="1886"/>
                    <a:ext cx="581"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8945" name="Freeform 33"/>
                  <p:cNvSpPr>
                    <a:spLocks/>
                  </p:cNvSpPr>
                  <p:nvPr/>
                </p:nvSpPr>
                <p:spPr bwMode="auto">
                  <a:xfrm flipV="1">
                    <a:off x="1572" y="2239"/>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grpSp>
      </p:grpSp>
      <p:sp>
        <p:nvSpPr>
          <p:cNvPr id="38982" name="Rectangle 70"/>
          <p:cNvSpPr>
            <a:spLocks noGrp="1" noChangeArrowheads="1"/>
          </p:cNvSpPr>
          <p:nvPr>
            <p:ph type="title"/>
          </p:nvPr>
        </p:nvSpPr>
        <p:spPr>
          <a:xfrm>
            <a:off x="685800" y="381000"/>
            <a:ext cx="7772400" cy="1143000"/>
          </a:xfrm>
        </p:spPr>
        <p:txBody>
          <a:bodyPr anchor="t"/>
          <a:lstStyle/>
          <a:p>
            <a:pPr eaLnBrk="1" hangingPunct="1">
              <a:defRPr/>
            </a:pPr>
            <a:r>
              <a:rPr lang="en-US" sz="4400" dirty="0">
                <a:latin typeface="Calibri"/>
                <a:cs typeface="Calibri"/>
              </a:rPr>
              <a:t>SAR: how it works</a:t>
            </a:r>
          </a:p>
        </p:txBody>
      </p:sp>
      <p:sp>
        <p:nvSpPr>
          <p:cNvPr id="2" name="TextBox 1"/>
          <p:cNvSpPr txBox="1"/>
          <p:nvPr/>
        </p:nvSpPr>
        <p:spPr>
          <a:xfrm>
            <a:off x="3074168" y="1364259"/>
            <a:ext cx="5974958" cy="1815882"/>
          </a:xfrm>
          <a:prstGeom prst="rect">
            <a:avLst/>
          </a:prstGeom>
          <a:noFill/>
        </p:spPr>
        <p:txBody>
          <a:bodyPr wrap="square" rtlCol="0">
            <a:spAutoFit/>
          </a:bodyPr>
          <a:lstStyle/>
          <a:p>
            <a:pPr marL="514350" indent="-514350">
              <a:buAutoNum type="arabicPeriod"/>
            </a:pPr>
            <a:r>
              <a:rPr lang="en-US" sz="2800" dirty="0">
                <a:latin typeface="Calibri"/>
                <a:cs typeface="Calibri"/>
              </a:rPr>
              <a:t>Satellite emits radar pulse</a:t>
            </a:r>
          </a:p>
          <a:p>
            <a:pPr marL="514350" indent="-514350">
              <a:buAutoNum type="arabicPeriod"/>
            </a:pPr>
            <a:r>
              <a:rPr lang="en-US" sz="2800" dirty="0">
                <a:latin typeface="Calibri"/>
                <a:cs typeface="Calibri"/>
              </a:rPr>
              <a:t>Radar is backscattered</a:t>
            </a:r>
          </a:p>
          <a:p>
            <a:pPr marL="514350" indent="-514350">
              <a:buAutoNum type="arabicPeriod"/>
            </a:pPr>
            <a:r>
              <a:rPr lang="en-US" sz="2800" dirty="0" smtClean="0">
                <a:latin typeface="Calibri"/>
                <a:cs typeface="Calibri"/>
              </a:rPr>
              <a:t>Amplitude (intensity) </a:t>
            </a:r>
            <a:r>
              <a:rPr lang="en-US" sz="2800" dirty="0">
                <a:latin typeface="Calibri"/>
                <a:cs typeface="Calibri"/>
              </a:rPr>
              <a:t>and phase of echo </a:t>
            </a:r>
            <a:r>
              <a:rPr lang="en-US" sz="2800" dirty="0" smtClean="0">
                <a:latin typeface="Calibri"/>
                <a:cs typeface="Calibri"/>
              </a:rPr>
              <a:t>is recorded </a:t>
            </a:r>
            <a:r>
              <a:rPr lang="en-US" sz="2800" dirty="0">
                <a:latin typeface="Calibri"/>
                <a:cs typeface="Calibri"/>
              </a:rPr>
              <a:t>at the satellite </a:t>
            </a:r>
          </a:p>
        </p:txBody>
      </p:sp>
      <p:pic>
        <p:nvPicPr>
          <p:cNvPr id="38946" name="Picture 34"/>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0598" y="1145324"/>
            <a:ext cx="2120900" cy="22018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
        <p:nvSpPr>
          <p:cNvPr id="44" name="Notched Right Arrow 43"/>
          <p:cNvSpPr/>
          <p:nvPr/>
        </p:nvSpPr>
        <p:spPr bwMode="auto">
          <a:xfrm rot="1786796">
            <a:off x="984052" y="4134639"/>
            <a:ext cx="1555776" cy="597069"/>
          </a:xfrm>
          <a:prstGeom prst="notchedRightArrow">
            <a:avLst/>
          </a:prstGeom>
          <a:solidFill>
            <a:schemeClr val="accent1">
              <a:alpha val="50000"/>
            </a:schemeClr>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US" sz="1400" b="0" i="0" u="none" strike="noStrike" cap="none" normalizeH="0" baseline="0" dirty="0">
                <a:ln>
                  <a:noFill/>
                </a:ln>
                <a:solidFill>
                  <a:srgbClr val="000000"/>
                </a:solidFill>
                <a:effectLst/>
                <a:latin typeface="Arial" charset="0"/>
                <a:ea typeface="ＭＳ Ｐゴシック" charset="0"/>
                <a:cs typeface="ＭＳ Ｐゴシック" charset="0"/>
              </a:rPr>
              <a:t>Glacier flow</a:t>
            </a:r>
          </a:p>
        </p:txBody>
      </p:sp>
    </p:spTree>
    <p:extLst>
      <p:ext uri="{BB962C8B-B14F-4D97-AF65-F5344CB8AC3E}">
        <p14:creationId xmlns:p14="http://schemas.microsoft.com/office/powerpoint/2010/main" val="558977411"/>
      </p:ext>
    </p:extLst>
  </p:cSld>
  <p:clrMapOvr>
    <a:masterClrMapping/>
  </p:clrMapOvr>
  <p:transition xmlns:p14="http://schemas.microsoft.com/office/powerpoint/2010/mai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5843"/>
                                        </p:tgtEl>
                                        <p:attrNameLst>
                                          <p:attrName>style.visibility</p:attrName>
                                        </p:attrNameLst>
                                      </p:cBhvr>
                                      <p:to>
                                        <p:strVal val="visible"/>
                                      </p:to>
                                    </p:set>
                                    <p:animEffect transition="in" filter="wipe(up)">
                                      <p:cBhvr>
                                        <p:cTn id="7" dur="500"/>
                                        <p:tgtEl>
                                          <p:spTgt spid="3584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xit" presetSubtype="4" fill="hold" nodeType="clickEffect">
                                  <p:stCondLst>
                                    <p:cond delay="0"/>
                                  </p:stCondLst>
                                  <p:childTnLst>
                                    <p:animEffect transition="out" filter="wipe(down)">
                                      <p:cBhvr>
                                        <p:cTn id="11" dur="500"/>
                                        <p:tgtEl>
                                          <p:spTgt spid="35843"/>
                                        </p:tgtEl>
                                      </p:cBhvr>
                                    </p:animEffect>
                                    <p:set>
                                      <p:cBhvr>
                                        <p:cTn id="12" dur="1" fill="hold">
                                          <p:stCondLst>
                                            <p:cond delay="499"/>
                                          </p:stCondLst>
                                        </p:cTn>
                                        <p:tgtEl>
                                          <p:spTgt spid="3584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26476" y="1661865"/>
            <a:ext cx="4433813" cy="830997"/>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400" dirty="0"/>
              <a:t>Phase ==&gt; records distance between satellites and earth. </a:t>
            </a:r>
            <a:endParaRPr lang="en-US" sz="2400" dirty="0">
              <a:latin typeface="Calibri"/>
              <a:cs typeface="Calibri"/>
            </a:endParaRPr>
          </a:p>
        </p:txBody>
      </p:sp>
      <p:sp>
        <p:nvSpPr>
          <p:cNvPr id="6" name="Rectangle 5"/>
          <p:cNvSpPr/>
          <p:nvPr/>
        </p:nvSpPr>
        <p:spPr>
          <a:xfrm>
            <a:off x="4894142" y="1672483"/>
            <a:ext cx="4023382" cy="830997"/>
          </a:xfrm>
          <a:prstGeom prst="rect">
            <a:avLst/>
          </a:prstGeom>
          <a:ln/>
        </p:spPr>
        <p:style>
          <a:lnRef idx="2">
            <a:schemeClr val="accent2"/>
          </a:lnRef>
          <a:fillRef idx="1">
            <a:schemeClr val="lt1"/>
          </a:fillRef>
          <a:effectRef idx="0">
            <a:schemeClr val="accent2"/>
          </a:effectRef>
          <a:fontRef idx="minor">
            <a:schemeClr val="dk1"/>
          </a:fontRef>
        </p:style>
        <p:txBody>
          <a:bodyPr wrap="square">
            <a:spAutoFit/>
          </a:bodyPr>
          <a:lstStyle/>
          <a:p>
            <a:r>
              <a:rPr lang="en-US" sz="2400" dirty="0"/>
              <a:t>Amplitude==&gt;records terrain slope and surface roughness. </a:t>
            </a:r>
          </a:p>
        </p:txBody>
      </p:sp>
      <p:cxnSp>
        <p:nvCxnSpPr>
          <p:cNvPr id="7" name="Straight Arrow Connector 6"/>
          <p:cNvCxnSpPr>
            <a:cxnSpLocks/>
          </p:cNvCxnSpPr>
          <p:nvPr/>
        </p:nvCxnSpPr>
        <p:spPr>
          <a:xfrm flipH="1">
            <a:off x="2362200" y="958638"/>
            <a:ext cx="1194502" cy="708237"/>
          </a:xfrm>
          <a:prstGeom prst="straightConnector1">
            <a:avLst/>
          </a:prstGeom>
          <a:ln>
            <a:tailEnd type="arrow"/>
          </a:ln>
        </p:spPr>
        <p:style>
          <a:lnRef idx="2">
            <a:schemeClr val="accent2"/>
          </a:lnRef>
          <a:fillRef idx="1">
            <a:schemeClr val="lt1"/>
          </a:fillRef>
          <a:effectRef idx="0">
            <a:schemeClr val="accent2"/>
          </a:effectRef>
          <a:fontRef idx="minor">
            <a:schemeClr val="dk1"/>
          </a:fontRef>
        </p:style>
      </p:cxnSp>
      <p:cxnSp>
        <p:nvCxnSpPr>
          <p:cNvPr id="10" name="Straight Arrow Connector 9"/>
          <p:cNvCxnSpPr>
            <a:cxnSpLocks/>
          </p:cNvCxnSpPr>
          <p:nvPr/>
        </p:nvCxnSpPr>
        <p:spPr>
          <a:xfrm>
            <a:off x="4603530" y="950098"/>
            <a:ext cx="1149570" cy="716777"/>
          </a:xfrm>
          <a:prstGeom prst="straightConnector1">
            <a:avLst/>
          </a:prstGeom>
          <a:ln>
            <a:tailEnd type="arrow"/>
          </a:ln>
        </p:spPr>
        <p:style>
          <a:lnRef idx="2">
            <a:schemeClr val="accent2"/>
          </a:lnRef>
          <a:fillRef idx="1">
            <a:schemeClr val="lt1"/>
          </a:fillRef>
          <a:effectRef idx="0">
            <a:schemeClr val="accent2"/>
          </a:effectRef>
          <a:fontRef idx="minor">
            <a:schemeClr val="dk1"/>
          </a:fontRef>
        </p:style>
      </p:cxnSp>
      <p:cxnSp>
        <p:nvCxnSpPr>
          <p:cNvPr id="16" name="Elbow Connector 15"/>
          <p:cNvCxnSpPr>
            <a:cxnSpLocks/>
          </p:cNvCxnSpPr>
          <p:nvPr/>
        </p:nvCxnSpPr>
        <p:spPr>
          <a:xfrm rot="16200000" flipH="1">
            <a:off x="506387" y="2695766"/>
            <a:ext cx="784492" cy="384679"/>
          </a:xfrm>
          <a:prstGeom prst="bentConnector2">
            <a:avLst/>
          </a:prstGeom>
          <a:ln>
            <a:tailEnd type="triangle"/>
          </a:ln>
        </p:spPr>
        <p:style>
          <a:lnRef idx="1">
            <a:schemeClr val="accent2"/>
          </a:lnRef>
          <a:fillRef idx="0">
            <a:schemeClr val="accent2"/>
          </a:fillRef>
          <a:effectRef idx="0">
            <a:schemeClr val="accent2"/>
          </a:effectRef>
          <a:fontRef idx="minor">
            <a:schemeClr val="tx1"/>
          </a:fontRef>
        </p:style>
      </p:cxnSp>
      <p:sp>
        <p:nvSpPr>
          <p:cNvPr id="20" name="TextBox 19"/>
          <p:cNvSpPr txBox="1"/>
          <p:nvPr/>
        </p:nvSpPr>
        <p:spPr>
          <a:xfrm>
            <a:off x="1090973" y="2872473"/>
            <a:ext cx="7826551" cy="830997"/>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400" dirty="0"/>
              <a:t>Phase change implies ground motion such as glacier/ice movement, landslide, faulting  … </a:t>
            </a:r>
            <a:endParaRPr lang="en-US" sz="2400" dirty="0">
              <a:latin typeface="Calibri"/>
              <a:cs typeface="Calibri"/>
            </a:endParaRPr>
          </a:p>
        </p:txBody>
      </p:sp>
      <p:sp>
        <p:nvSpPr>
          <p:cNvPr id="29" name="TextBox 28"/>
          <p:cNvSpPr txBox="1"/>
          <p:nvPr/>
        </p:nvSpPr>
        <p:spPr>
          <a:xfrm>
            <a:off x="1797931" y="4103865"/>
            <a:ext cx="7119593" cy="830997"/>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400" dirty="0" smtClean="0"/>
              <a:t>Time-series </a:t>
            </a:r>
            <a:r>
              <a:rPr lang="en-US" sz="2400" dirty="0"/>
              <a:t>approach=&gt; two or more images of the same area taken at different times. </a:t>
            </a:r>
            <a:endParaRPr lang="en-US" sz="2400" dirty="0">
              <a:latin typeface="Calibri"/>
              <a:cs typeface="Calibri"/>
            </a:endParaRPr>
          </a:p>
        </p:txBody>
      </p:sp>
      <p:cxnSp>
        <p:nvCxnSpPr>
          <p:cNvPr id="30" name="Elbow Connector 29"/>
          <p:cNvCxnSpPr>
            <a:cxnSpLocks/>
          </p:cNvCxnSpPr>
          <p:nvPr/>
        </p:nvCxnSpPr>
        <p:spPr>
          <a:xfrm rot="16200000" flipH="1">
            <a:off x="1194162" y="3915593"/>
            <a:ext cx="815892" cy="391645"/>
          </a:xfrm>
          <a:prstGeom prst="bentConnector3">
            <a:avLst>
              <a:gd name="adj1" fmla="val 99032"/>
            </a:avLst>
          </a:prstGeom>
          <a:ln>
            <a:tailEnd type="triangle"/>
          </a:ln>
        </p:spPr>
        <p:style>
          <a:lnRef idx="1">
            <a:schemeClr val="accent2"/>
          </a:lnRef>
          <a:fillRef idx="0">
            <a:schemeClr val="accent2"/>
          </a:fillRef>
          <a:effectRef idx="0">
            <a:schemeClr val="accent2"/>
          </a:effectRef>
          <a:fontRef idx="minor">
            <a:schemeClr val="tx1"/>
          </a:fontRef>
        </p:style>
      </p:cxnSp>
      <p:sp>
        <p:nvSpPr>
          <p:cNvPr id="32" name="TextBox 31"/>
          <p:cNvSpPr txBox="1"/>
          <p:nvPr/>
        </p:nvSpPr>
        <p:spPr>
          <a:xfrm>
            <a:off x="1406286" y="313292"/>
            <a:ext cx="6508006" cy="646331"/>
          </a:xfrm>
          <a:prstGeom prst="rect">
            <a:avLst/>
          </a:prstGeom>
          <a:solidFill>
            <a:srgbClr val="00B0F0"/>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US" sz="3600" dirty="0" err="1">
                <a:latin typeface="Calibri"/>
                <a:cs typeface="Calibri"/>
              </a:rPr>
              <a:t>InSAR</a:t>
            </a:r>
            <a:r>
              <a:rPr lang="en-US" sz="3600" dirty="0">
                <a:latin typeface="Calibri"/>
                <a:cs typeface="Calibri"/>
              </a:rPr>
              <a:t> images </a:t>
            </a:r>
            <a:r>
              <a:rPr lang="en-US" sz="3600" dirty="0" smtClean="0">
                <a:latin typeface="Calibri"/>
                <a:cs typeface="Calibri"/>
              </a:rPr>
              <a:t>record: </a:t>
            </a:r>
            <a:endParaRPr lang="en-US" sz="3600" dirty="0">
              <a:latin typeface="Calibri"/>
              <a:cs typeface="Calibri"/>
            </a:endParaRPr>
          </a:p>
        </p:txBody>
      </p:sp>
      <p:cxnSp>
        <p:nvCxnSpPr>
          <p:cNvPr id="26" name="Elbow Connector 29">
            <a:extLst>
              <a:ext uri="{FF2B5EF4-FFF2-40B4-BE49-F238E27FC236}">
                <a16:creationId xmlns:a16="http://schemas.microsoft.com/office/drawing/2014/main" xmlns="" id="{1D150F0D-07D4-44A6-BF7B-E06B54B697C6}"/>
              </a:ext>
            </a:extLst>
          </p:cNvPr>
          <p:cNvCxnSpPr>
            <a:cxnSpLocks/>
          </p:cNvCxnSpPr>
          <p:nvPr/>
        </p:nvCxnSpPr>
        <p:spPr>
          <a:xfrm rot="16200000" flipH="1">
            <a:off x="2020694" y="5034487"/>
            <a:ext cx="590895" cy="391641"/>
          </a:xfrm>
          <a:prstGeom prst="bentConnector3">
            <a:avLst>
              <a:gd name="adj1" fmla="val 100293"/>
            </a:avLst>
          </a:prstGeom>
          <a:ln>
            <a:tailEnd type="triangle"/>
          </a:ln>
        </p:spPr>
        <p:style>
          <a:lnRef idx="1">
            <a:schemeClr val="accent2"/>
          </a:lnRef>
          <a:fillRef idx="0">
            <a:schemeClr val="accent2"/>
          </a:fillRef>
          <a:effectRef idx="0">
            <a:schemeClr val="accent2"/>
          </a:effectRef>
          <a:fontRef idx="minor">
            <a:schemeClr val="tx1"/>
          </a:fontRef>
        </p:style>
      </p:cxnSp>
      <p:sp>
        <p:nvSpPr>
          <p:cNvPr id="38" name="TextBox 37">
            <a:extLst>
              <a:ext uri="{FF2B5EF4-FFF2-40B4-BE49-F238E27FC236}">
                <a16:creationId xmlns:a16="http://schemas.microsoft.com/office/drawing/2014/main" xmlns="" id="{665A4C19-1C00-48D2-86AA-E4112CB0B793}"/>
              </a:ext>
            </a:extLst>
          </p:cNvPr>
          <p:cNvSpPr txBox="1"/>
          <p:nvPr/>
        </p:nvSpPr>
        <p:spPr>
          <a:xfrm>
            <a:off x="2497925" y="5196135"/>
            <a:ext cx="6419599" cy="830997"/>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400" dirty="0"/>
              <a:t>If distance between sensor and repeat target is non-zero following corrections</a:t>
            </a:r>
            <a:r>
              <a:rPr lang="en-US" sz="2400" dirty="0">
                <a:sym typeface="Wingdings" panose="05000000000000000000" pitchFamily="2" charset="2"/>
              </a:rPr>
              <a:t>==&gt; </a:t>
            </a:r>
            <a:r>
              <a:rPr lang="en-US" sz="2400" b="1" dirty="0">
                <a:sym typeface="Wingdings" panose="05000000000000000000" pitchFamily="2" charset="2"/>
              </a:rPr>
              <a:t>motion</a:t>
            </a:r>
            <a:r>
              <a:rPr lang="en-US" sz="2400" dirty="0">
                <a:sym typeface="Wingdings" panose="05000000000000000000" pitchFamily="2" charset="2"/>
              </a:rPr>
              <a:t> </a:t>
            </a:r>
            <a:r>
              <a:rPr lang="en-US" sz="2400" dirty="0"/>
              <a:t> </a:t>
            </a:r>
            <a:endParaRPr lang="en-US" sz="2400" dirty="0">
              <a:latin typeface="Calibri"/>
              <a:cs typeface="Calibri"/>
            </a:endParaRPr>
          </a:p>
        </p:txBody>
      </p:sp>
    </p:spTree>
    <p:extLst>
      <p:ext uri="{BB962C8B-B14F-4D97-AF65-F5344CB8AC3E}">
        <p14:creationId xmlns:p14="http://schemas.microsoft.com/office/powerpoint/2010/main" val="2384998383"/>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630297" y="3538397"/>
            <a:ext cx="2605176" cy="2611277"/>
          </a:xfrm>
          <a:prstGeom prst="rect">
            <a:avLst/>
          </a:prstGeom>
          <a:ln>
            <a:solidFill>
              <a:srgbClr val="000000"/>
            </a:solidFill>
          </a:ln>
          <a:effectLst>
            <a:outerShdw blurRad="292100" dist="139700" dir="2700000" algn="tl" rotWithShape="0">
              <a:srgbClr val="333333">
                <a:alpha val="65000"/>
              </a:srgbClr>
            </a:outerShdw>
          </a:effectLst>
        </p:spPr>
      </p:pic>
      <p:grpSp>
        <p:nvGrpSpPr>
          <p:cNvPr id="35843" name="Group 3"/>
          <p:cNvGrpSpPr>
            <a:grpSpLocks/>
          </p:cNvGrpSpPr>
          <p:nvPr/>
        </p:nvGrpSpPr>
        <p:grpSpPr bwMode="auto">
          <a:xfrm rot="3489512">
            <a:off x="620935" y="3656748"/>
            <a:ext cx="3048000" cy="142875"/>
            <a:chOff x="1104" y="2976"/>
            <a:chExt cx="3744" cy="176"/>
          </a:xfrm>
        </p:grpSpPr>
        <p:grpSp>
          <p:nvGrpSpPr>
            <p:cNvPr id="35882" name="Group 4"/>
            <p:cNvGrpSpPr>
              <a:grpSpLocks/>
            </p:cNvGrpSpPr>
            <p:nvPr/>
          </p:nvGrpSpPr>
          <p:grpSpPr bwMode="auto">
            <a:xfrm>
              <a:off x="1104" y="2976"/>
              <a:ext cx="1872" cy="176"/>
              <a:chOff x="1056" y="2112"/>
              <a:chExt cx="4608" cy="432"/>
            </a:xfrm>
          </p:grpSpPr>
          <p:grpSp>
            <p:nvGrpSpPr>
              <p:cNvPr id="35898" name="Group 5"/>
              <p:cNvGrpSpPr>
                <a:grpSpLocks/>
              </p:cNvGrpSpPr>
              <p:nvPr/>
            </p:nvGrpSpPr>
            <p:grpSpPr bwMode="auto">
              <a:xfrm>
                <a:off x="1056" y="2112"/>
                <a:ext cx="2304" cy="432"/>
                <a:chOff x="1056" y="2112"/>
                <a:chExt cx="2304" cy="432"/>
              </a:xfrm>
            </p:grpSpPr>
            <p:grpSp>
              <p:nvGrpSpPr>
                <p:cNvPr id="35906" name="Group 6"/>
                <p:cNvGrpSpPr>
                  <a:grpSpLocks/>
                </p:cNvGrpSpPr>
                <p:nvPr/>
              </p:nvGrpSpPr>
              <p:grpSpPr bwMode="auto">
                <a:xfrm>
                  <a:off x="1056" y="2112"/>
                  <a:ext cx="1152" cy="432"/>
                  <a:chOff x="1056" y="1872"/>
                  <a:chExt cx="1152" cy="672"/>
                </a:xfrm>
              </p:grpSpPr>
              <p:sp>
                <p:nvSpPr>
                  <p:cNvPr id="38919" name="Freeform 7"/>
                  <p:cNvSpPr>
                    <a:spLocks/>
                  </p:cNvSpPr>
                  <p:nvPr/>
                </p:nvSpPr>
                <p:spPr bwMode="auto">
                  <a:xfrm>
                    <a:off x="1017" y="1947"/>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8920" name="Freeform 8"/>
                  <p:cNvSpPr>
                    <a:spLocks/>
                  </p:cNvSpPr>
                  <p:nvPr/>
                </p:nvSpPr>
                <p:spPr bwMode="auto">
                  <a:xfrm flipV="1">
                    <a:off x="1589" y="2271"/>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nvGrpSpPr>
                <p:cNvPr id="35907" name="Group 9"/>
                <p:cNvGrpSpPr>
                  <a:grpSpLocks/>
                </p:cNvGrpSpPr>
                <p:nvPr/>
              </p:nvGrpSpPr>
              <p:grpSpPr bwMode="auto">
                <a:xfrm>
                  <a:off x="2208" y="2112"/>
                  <a:ext cx="1152" cy="432"/>
                  <a:chOff x="1056" y="1872"/>
                  <a:chExt cx="1152" cy="672"/>
                </a:xfrm>
              </p:grpSpPr>
              <p:sp>
                <p:nvSpPr>
                  <p:cNvPr id="38922" name="Freeform 10"/>
                  <p:cNvSpPr>
                    <a:spLocks/>
                  </p:cNvSpPr>
                  <p:nvPr/>
                </p:nvSpPr>
                <p:spPr bwMode="auto">
                  <a:xfrm>
                    <a:off x="1008" y="1902"/>
                    <a:ext cx="581"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8923" name="Freeform 11"/>
                  <p:cNvSpPr>
                    <a:spLocks/>
                  </p:cNvSpPr>
                  <p:nvPr/>
                </p:nvSpPr>
                <p:spPr bwMode="auto">
                  <a:xfrm flipV="1">
                    <a:off x="1580" y="2250"/>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grpSp>
            <p:nvGrpSpPr>
              <p:cNvPr id="35899" name="Group 12"/>
              <p:cNvGrpSpPr>
                <a:grpSpLocks/>
              </p:cNvGrpSpPr>
              <p:nvPr/>
            </p:nvGrpSpPr>
            <p:grpSpPr bwMode="auto">
              <a:xfrm>
                <a:off x="3360" y="2112"/>
                <a:ext cx="2304" cy="432"/>
                <a:chOff x="1056" y="2112"/>
                <a:chExt cx="2304" cy="432"/>
              </a:xfrm>
            </p:grpSpPr>
            <p:grpSp>
              <p:nvGrpSpPr>
                <p:cNvPr id="35900" name="Group 13"/>
                <p:cNvGrpSpPr>
                  <a:grpSpLocks/>
                </p:cNvGrpSpPr>
                <p:nvPr/>
              </p:nvGrpSpPr>
              <p:grpSpPr bwMode="auto">
                <a:xfrm>
                  <a:off x="1056" y="2112"/>
                  <a:ext cx="1152" cy="432"/>
                  <a:chOff x="1056" y="1872"/>
                  <a:chExt cx="1152" cy="672"/>
                </a:xfrm>
              </p:grpSpPr>
              <p:sp>
                <p:nvSpPr>
                  <p:cNvPr id="38926" name="Freeform 14"/>
                  <p:cNvSpPr>
                    <a:spLocks/>
                  </p:cNvSpPr>
                  <p:nvPr/>
                </p:nvSpPr>
                <p:spPr bwMode="auto">
                  <a:xfrm>
                    <a:off x="997" y="1930"/>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8927" name="Freeform 15"/>
                  <p:cNvSpPr>
                    <a:spLocks/>
                  </p:cNvSpPr>
                  <p:nvPr/>
                </p:nvSpPr>
                <p:spPr bwMode="auto">
                  <a:xfrm flipV="1">
                    <a:off x="1578" y="2271"/>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nvGrpSpPr>
                <p:cNvPr id="35901" name="Group 16"/>
                <p:cNvGrpSpPr>
                  <a:grpSpLocks/>
                </p:cNvGrpSpPr>
                <p:nvPr/>
              </p:nvGrpSpPr>
              <p:grpSpPr bwMode="auto">
                <a:xfrm>
                  <a:off x="2208" y="2112"/>
                  <a:ext cx="1152" cy="432"/>
                  <a:chOff x="1056" y="1872"/>
                  <a:chExt cx="1152" cy="672"/>
                </a:xfrm>
              </p:grpSpPr>
              <p:sp>
                <p:nvSpPr>
                  <p:cNvPr id="38929" name="Freeform 17"/>
                  <p:cNvSpPr>
                    <a:spLocks/>
                  </p:cNvSpPr>
                  <p:nvPr/>
                </p:nvSpPr>
                <p:spPr bwMode="auto">
                  <a:xfrm>
                    <a:off x="990" y="1920"/>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8930" name="Freeform 18"/>
                  <p:cNvSpPr>
                    <a:spLocks/>
                  </p:cNvSpPr>
                  <p:nvPr/>
                </p:nvSpPr>
                <p:spPr bwMode="auto">
                  <a:xfrm flipV="1">
                    <a:off x="1566" y="2247"/>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grpSp>
        <p:grpSp>
          <p:nvGrpSpPr>
            <p:cNvPr id="35883" name="Group 19"/>
            <p:cNvGrpSpPr>
              <a:grpSpLocks/>
            </p:cNvGrpSpPr>
            <p:nvPr/>
          </p:nvGrpSpPr>
          <p:grpSpPr bwMode="auto">
            <a:xfrm>
              <a:off x="2976" y="2976"/>
              <a:ext cx="1872" cy="176"/>
              <a:chOff x="1056" y="2112"/>
              <a:chExt cx="4608" cy="432"/>
            </a:xfrm>
          </p:grpSpPr>
          <p:grpSp>
            <p:nvGrpSpPr>
              <p:cNvPr id="35884" name="Group 20"/>
              <p:cNvGrpSpPr>
                <a:grpSpLocks/>
              </p:cNvGrpSpPr>
              <p:nvPr/>
            </p:nvGrpSpPr>
            <p:grpSpPr bwMode="auto">
              <a:xfrm>
                <a:off x="1056" y="2112"/>
                <a:ext cx="2304" cy="432"/>
                <a:chOff x="1056" y="2112"/>
                <a:chExt cx="2304" cy="432"/>
              </a:xfrm>
            </p:grpSpPr>
            <p:grpSp>
              <p:nvGrpSpPr>
                <p:cNvPr id="35892" name="Group 21"/>
                <p:cNvGrpSpPr>
                  <a:grpSpLocks/>
                </p:cNvGrpSpPr>
                <p:nvPr/>
              </p:nvGrpSpPr>
              <p:grpSpPr bwMode="auto">
                <a:xfrm>
                  <a:off x="1056" y="2112"/>
                  <a:ext cx="1152" cy="432"/>
                  <a:chOff x="1056" y="1872"/>
                  <a:chExt cx="1152" cy="672"/>
                </a:xfrm>
              </p:grpSpPr>
              <p:sp>
                <p:nvSpPr>
                  <p:cNvPr id="38934" name="Freeform 22"/>
                  <p:cNvSpPr>
                    <a:spLocks/>
                  </p:cNvSpPr>
                  <p:nvPr/>
                </p:nvSpPr>
                <p:spPr bwMode="auto">
                  <a:xfrm>
                    <a:off x="1013" y="1921"/>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8935" name="Freeform 23"/>
                  <p:cNvSpPr>
                    <a:spLocks/>
                  </p:cNvSpPr>
                  <p:nvPr/>
                </p:nvSpPr>
                <p:spPr bwMode="auto">
                  <a:xfrm flipV="1">
                    <a:off x="1588" y="2265"/>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nvGrpSpPr>
                <p:cNvPr id="35893" name="Group 24"/>
                <p:cNvGrpSpPr>
                  <a:grpSpLocks/>
                </p:cNvGrpSpPr>
                <p:nvPr/>
              </p:nvGrpSpPr>
              <p:grpSpPr bwMode="auto">
                <a:xfrm>
                  <a:off x="2208" y="2112"/>
                  <a:ext cx="1152" cy="432"/>
                  <a:chOff x="1056" y="1872"/>
                  <a:chExt cx="1152" cy="672"/>
                </a:xfrm>
              </p:grpSpPr>
              <p:sp>
                <p:nvSpPr>
                  <p:cNvPr id="38937" name="Freeform 25"/>
                  <p:cNvSpPr>
                    <a:spLocks/>
                  </p:cNvSpPr>
                  <p:nvPr/>
                </p:nvSpPr>
                <p:spPr bwMode="auto">
                  <a:xfrm>
                    <a:off x="998" y="1903"/>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8938" name="Freeform 26"/>
                  <p:cNvSpPr>
                    <a:spLocks/>
                  </p:cNvSpPr>
                  <p:nvPr/>
                </p:nvSpPr>
                <p:spPr bwMode="auto">
                  <a:xfrm flipV="1">
                    <a:off x="1581" y="2228"/>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grpSp>
            <p:nvGrpSpPr>
              <p:cNvPr id="35885" name="Group 27"/>
              <p:cNvGrpSpPr>
                <a:grpSpLocks/>
              </p:cNvGrpSpPr>
              <p:nvPr/>
            </p:nvGrpSpPr>
            <p:grpSpPr bwMode="auto">
              <a:xfrm>
                <a:off x="3360" y="2112"/>
                <a:ext cx="2304" cy="432"/>
                <a:chOff x="1056" y="2112"/>
                <a:chExt cx="2304" cy="432"/>
              </a:xfrm>
            </p:grpSpPr>
            <p:grpSp>
              <p:nvGrpSpPr>
                <p:cNvPr id="35886" name="Group 28"/>
                <p:cNvGrpSpPr>
                  <a:grpSpLocks/>
                </p:cNvGrpSpPr>
                <p:nvPr/>
              </p:nvGrpSpPr>
              <p:grpSpPr bwMode="auto">
                <a:xfrm>
                  <a:off x="1056" y="2112"/>
                  <a:ext cx="1152" cy="432"/>
                  <a:chOff x="1056" y="1872"/>
                  <a:chExt cx="1152" cy="672"/>
                </a:xfrm>
              </p:grpSpPr>
              <p:sp>
                <p:nvSpPr>
                  <p:cNvPr id="38941" name="Freeform 29"/>
                  <p:cNvSpPr>
                    <a:spLocks/>
                  </p:cNvSpPr>
                  <p:nvPr/>
                </p:nvSpPr>
                <p:spPr bwMode="auto">
                  <a:xfrm>
                    <a:off x="995" y="1914"/>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8942" name="Freeform 30"/>
                  <p:cNvSpPr>
                    <a:spLocks/>
                  </p:cNvSpPr>
                  <p:nvPr/>
                </p:nvSpPr>
                <p:spPr bwMode="auto">
                  <a:xfrm flipV="1">
                    <a:off x="1572" y="2252"/>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nvGrpSpPr>
                <p:cNvPr id="35887" name="Group 31"/>
                <p:cNvGrpSpPr>
                  <a:grpSpLocks/>
                </p:cNvGrpSpPr>
                <p:nvPr/>
              </p:nvGrpSpPr>
              <p:grpSpPr bwMode="auto">
                <a:xfrm>
                  <a:off x="2208" y="2112"/>
                  <a:ext cx="1152" cy="432"/>
                  <a:chOff x="1056" y="1872"/>
                  <a:chExt cx="1152" cy="672"/>
                </a:xfrm>
              </p:grpSpPr>
              <p:sp>
                <p:nvSpPr>
                  <p:cNvPr id="38944" name="Freeform 32"/>
                  <p:cNvSpPr>
                    <a:spLocks/>
                  </p:cNvSpPr>
                  <p:nvPr/>
                </p:nvSpPr>
                <p:spPr bwMode="auto">
                  <a:xfrm>
                    <a:off x="985" y="1886"/>
                    <a:ext cx="581"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8945" name="Freeform 33"/>
                  <p:cNvSpPr>
                    <a:spLocks/>
                  </p:cNvSpPr>
                  <p:nvPr/>
                </p:nvSpPr>
                <p:spPr bwMode="auto">
                  <a:xfrm flipV="1">
                    <a:off x="1572" y="2239"/>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grpSp>
      </p:grpSp>
      <p:sp>
        <p:nvSpPr>
          <p:cNvPr id="38982" name="Rectangle 70"/>
          <p:cNvSpPr>
            <a:spLocks noGrp="1" noChangeArrowheads="1"/>
          </p:cNvSpPr>
          <p:nvPr>
            <p:ph type="title"/>
          </p:nvPr>
        </p:nvSpPr>
        <p:spPr>
          <a:xfrm>
            <a:off x="685800" y="381000"/>
            <a:ext cx="7772400" cy="1143000"/>
          </a:xfrm>
        </p:spPr>
        <p:txBody>
          <a:bodyPr anchor="t"/>
          <a:lstStyle/>
          <a:p>
            <a:pPr eaLnBrk="1" hangingPunct="1">
              <a:defRPr/>
            </a:pPr>
            <a:r>
              <a:rPr lang="en-US" sz="4400" dirty="0" smtClean="0">
                <a:latin typeface="Calibri"/>
                <a:cs typeface="Calibri"/>
              </a:rPr>
              <a:t>Phase</a:t>
            </a:r>
            <a:endParaRPr lang="en-US" sz="4400" dirty="0">
              <a:latin typeface="Calibri"/>
              <a:cs typeface="Calibri"/>
            </a:endParaRPr>
          </a:p>
        </p:txBody>
      </p:sp>
      <p:sp>
        <p:nvSpPr>
          <p:cNvPr id="2" name="TextBox 1"/>
          <p:cNvSpPr txBox="1"/>
          <p:nvPr/>
        </p:nvSpPr>
        <p:spPr>
          <a:xfrm>
            <a:off x="3074168" y="1046946"/>
            <a:ext cx="5974958" cy="954107"/>
          </a:xfrm>
          <a:prstGeom prst="rect">
            <a:avLst/>
          </a:prstGeom>
          <a:noFill/>
        </p:spPr>
        <p:txBody>
          <a:bodyPr wrap="square" rtlCol="0">
            <a:spAutoFit/>
          </a:bodyPr>
          <a:lstStyle/>
          <a:p>
            <a:r>
              <a:rPr lang="en-US" sz="2800" dirty="0">
                <a:cs typeface="Calibri"/>
              </a:rPr>
              <a:t>Phase is a function of the distance from the satellite to the ground</a:t>
            </a:r>
            <a:r>
              <a:rPr lang="en-US" sz="2800" dirty="0" smtClean="0">
                <a:cs typeface="Calibri"/>
              </a:rPr>
              <a:t>.</a:t>
            </a:r>
            <a:endParaRPr lang="en-US" sz="2800" dirty="0">
              <a:cs typeface="Calibri"/>
            </a:endParaRPr>
          </a:p>
        </p:txBody>
      </p:sp>
      <p:pic>
        <p:nvPicPr>
          <p:cNvPr id="38946" name="Picture 34"/>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0598" y="1145324"/>
            <a:ext cx="2120900" cy="22018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grpSp>
        <p:nvGrpSpPr>
          <p:cNvPr id="43" name="Group 42"/>
          <p:cNvGrpSpPr/>
          <p:nvPr/>
        </p:nvGrpSpPr>
        <p:grpSpPr>
          <a:xfrm>
            <a:off x="3436304" y="2393297"/>
            <a:ext cx="1061434" cy="2653853"/>
            <a:chOff x="3855606" y="3324899"/>
            <a:chExt cx="1467492" cy="2363165"/>
          </a:xfrm>
        </p:grpSpPr>
        <p:cxnSp>
          <p:nvCxnSpPr>
            <p:cNvPr id="44" name="Straight Arrow Connector 43"/>
            <p:cNvCxnSpPr/>
            <p:nvPr/>
          </p:nvCxnSpPr>
          <p:spPr>
            <a:xfrm>
              <a:off x="3855606" y="3324899"/>
              <a:ext cx="0" cy="2363165"/>
            </a:xfrm>
            <a:prstGeom prst="straightConnector1">
              <a:avLst/>
            </a:prstGeom>
            <a:ln w="76200" cmpd="sng">
              <a:prstDash val="sysDot"/>
              <a:headEnd type="arrow"/>
              <a:tailEnd type="arrow"/>
            </a:ln>
          </p:spPr>
          <p:style>
            <a:lnRef idx="2">
              <a:schemeClr val="accent1"/>
            </a:lnRef>
            <a:fillRef idx="0">
              <a:schemeClr val="accent1"/>
            </a:fillRef>
            <a:effectRef idx="1">
              <a:schemeClr val="accent1"/>
            </a:effectRef>
            <a:fontRef idx="minor">
              <a:schemeClr val="tx1"/>
            </a:fontRef>
          </p:style>
        </p:cxnSp>
        <p:sp>
          <p:nvSpPr>
            <p:cNvPr id="45" name="TextBox 44"/>
            <p:cNvSpPr txBox="1"/>
            <p:nvPr/>
          </p:nvSpPr>
          <p:spPr>
            <a:xfrm>
              <a:off x="4061816" y="3663788"/>
              <a:ext cx="1261282" cy="461665"/>
            </a:xfrm>
            <a:prstGeom prst="rect">
              <a:avLst/>
            </a:prstGeom>
            <a:noFill/>
          </p:spPr>
          <p:txBody>
            <a:bodyPr wrap="none" rtlCol="0">
              <a:spAutoFit/>
            </a:bodyPr>
            <a:lstStyle/>
            <a:p>
              <a:r>
                <a:rPr lang="en-US" sz="2400" dirty="0"/>
                <a:t>~780 km</a:t>
              </a:r>
            </a:p>
          </p:txBody>
        </p:sp>
      </p:grpSp>
      <p:cxnSp>
        <p:nvCxnSpPr>
          <p:cNvPr id="46" name="Straight Arrow Connector 45"/>
          <p:cNvCxnSpPr/>
          <p:nvPr/>
        </p:nvCxnSpPr>
        <p:spPr>
          <a:xfrm>
            <a:off x="1726268" y="2644468"/>
            <a:ext cx="242564" cy="446715"/>
          </a:xfrm>
          <a:prstGeom prst="straightConnector1">
            <a:avLst/>
          </a:prstGeom>
          <a:ln w="38100" cmpd="sng">
            <a:headEnd type="arrow"/>
            <a:tailEnd type="arrow"/>
          </a:ln>
        </p:spPr>
        <p:style>
          <a:lnRef idx="2">
            <a:schemeClr val="accent1"/>
          </a:lnRef>
          <a:fillRef idx="0">
            <a:schemeClr val="accent1"/>
          </a:fillRef>
          <a:effectRef idx="1">
            <a:schemeClr val="accent1"/>
          </a:effectRef>
          <a:fontRef idx="minor">
            <a:schemeClr val="tx1"/>
          </a:fontRef>
        </p:style>
      </p:cxnSp>
      <p:sp>
        <p:nvSpPr>
          <p:cNvPr id="47" name="TextBox 46"/>
          <p:cNvSpPr txBox="1"/>
          <p:nvPr/>
        </p:nvSpPr>
        <p:spPr>
          <a:xfrm>
            <a:off x="1854579" y="2515606"/>
            <a:ext cx="1121289" cy="516532"/>
          </a:xfrm>
          <a:prstGeom prst="rect">
            <a:avLst/>
          </a:prstGeom>
          <a:noFill/>
        </p:spPr>
        <p:txBody>
          <a:bodyPr wrap="none" rtlCol="0">
            <a:spAutoFit/>
          </a:bodyPr>
          <a:lstStyle/>
          <a:p>
            <a:r>
              <a:rPr lang="en-US" sz="2400" dirty="0"/>
              <a:t>~6 cm</a:t>
            </a:r>
          </a:p>
        </p:txBody>
      </p:sp>
      <p:sp>
        <p:nvSpPr>
          <p:cNvPr id="48" name="TextBox 47"/>
          <p:cNvSpPr txBox="1"/>
          <p:nvPr/>
        </p:nvSpPr>
        <p:spPr>
          <a:xfrm>
            <a:off x="121648" y="1209713"/>
            <a:ext cx="855037" cy="413226"/>
          </a:xfrm>
          <a:prstGeom prst="rect">
            <a:avLst/>
          </a:prstGeom>
          <a:noFill/>
        </p:spPr>
        <p:txBody>
          <a:bodyPr wrap="none" rtlCol="0">
            <a:spAutoFit/>
          </a:bodyPr>
          <a:lstStyle/>
          <a:p>
            <a:r>
              <a:rPr lang="en-US" dirty="0"/>
              <a:t>ERS-1</a:t>
            </a:r>
          </a:p>
        </p:txBody>
      </p:sp>
      <p:sp>
        <p:nvSpPr>
          <p:cNvPr id="49" name="Notched Right Arrow 48"/>
          <p:cNvSpPr/>
          <p:nvPr/>
        </p:nvSpPr>
        <p:spPr bwMode="auto">
          <a:xfrm rot="1786796">
            <a:off x="984052" y="4134639"/>
            <a:ext cx="1555776" cy="597069"/>
          </a:xfrm>
          <a:prstGeom prst="notchedRightArrow">
            <a:avLst/>
          </a:prstGeom>
          <a:solidFill>
            <a:schemeClr val="accent1">
              <a:alpha val="50000"/>
            </a:schemeClr>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US" sz="1400" b="0" i="0" u="none" strike="noStrike" cap="none" normalizeH="0" baseline="0" dirty="0">
                <a:ln>
                  <a:noFill/>
                </a:ln>
                <a:solidFill>
                  <a:srgbClr val="000000"/>
                </a:solidFill>
                <a:effectLst/>
                <a:latin typeface="Arial" charset="0"/>
                <a:ea typeface="ＭＳ Ｐゴシック" charset="0"/>
                <a:cs typeface="ＭＳ Ｐゴシック" charset="0"/>
              </a:rPr>
              <a:t>Glacier flow</a:t>
            </a:r>
          </a:p>
        </p:txBody>
      </p:sp>
    </p:spTree>
    <p:extLst>
      <p:ext uri="{BB962C8B-B14F-4D97-AF65-F5344CB8AC3E}">
        <p14:creationId xmlns:p14="http://schemas.microsoft.com/office/powerpoint/2010/main" val="2419423455"/>
      </p:ext>
    </p:extLst>
  </p:cSld>
  <p:clrMapOvr>
    <a:masterClrMapping/>
  </p:clrMapOvr>
  <p:transition xmlns:p14="http://schemas.microsoft.com/office/powerpoint/2010/mai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5843"/>
                                        </p:tgtEl>
                                        <p:attrNameLst>
                                          <p:attrName>style.visibility</p:attrName>
                                        </p:attrNameLst>
                                      </p:cBhvr>
                                      <p:to>
                                        <p:strVal val="visible"/>
                                      </p:to>
                                    </p:set>
                                    <p:animEffect transition="in" filter="wipe(up)">
                                      <p:cBhvr>
                                        <p:cTn id="7" dur="500"/>
                                        <p:tgtEl>
                                          <p:spTgt spid="3584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xit" presetSubtype="4" fill="hold" nodeType="clickEffect">
                                  <p:stCondLst>
                                    <p:cond delay="0"/>
                                  </p:stCondLst>
                                  <p:childTnLst>
                                    <p:animEffect transition="out" filter="wipe(down)">
                                      <p:cBhvr>
                                        <p:cTn id="11" dur="500"/>
                                        <p:tgtEl>
                                          <p:spTgt spid="35843"/>
                                        </p:tgtEl>
                                      </p:cBhvr>
                                    </p:animEffect>
                                    <p:set>
                                      <p:cBhvr>
                                        <p:cTn id="12" dur="1" fill="hold">
                                          <p:stCondLst>
                                            <p:cond delay="499"/>
                                          </p:stCondLst>
                                        </p:cTn>
                                        <p:tgtEl>
                                          <p:spTgt spid="3584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630297" y="3538397"/>
            <a:ext cx="2605176" cy="2611277"/>
          </a:xfrm>
          <a:prstGeom prst="rect">
            <a:avLst/>
          </a:prstGeom>
          <a:ln>
            <a:solidFill>
              <a:srgbClr val="000000"/>
            </a:solidFill>
          </a:ln>
          <a:effectLst>
            <a:outerShdw blurRad="292100" dist="139700" dir="2700000" algn="tl" rotWithShape="0">
              <a:srgbClr val="333333">
                <a:alpha val="65000"/>
              </a:srgbClr>
            </a:outerShdw>
          </a:effectLst>
        </p:spPr>
      </p:pic>
      <p:grpSp>
        <p:nvGrpSpPr>
          <p:cNvPr id="35843" name="Group 3"/>
          <p:cNvGrpSpPr>
            <a:grpSpLocks/>
          </p:cNvGrpSpPr>
          <p:nvPr/>
        </p:nvGrpSpPr>
        <p:grpSpPr bwMode="auto">
          <a:xfrm rot="3489512">
            <a:off x="620935" y="3656748"/>
            <a:ext cx="3048000" cy="142875"/>
            <a:chOff x="1104" y="2976"/>
            <a:chExt cx="3744" cy="176"/>
          </a:xfrm>
        </p:grpSpPr>
        <p:grpSp>
          <p:nvGrpSpPr>
            <p:cNvPr id="35882" name="Group 4"/>
            <p:cNvGrpSpPr>
              <a:grpSpLocks/>
            </p:cNvGrpSpPr>
            <p:nvPr/>
          </p:nvGrpSpPr>
          <p:grpSpPr bwMode="auto">
            <a:xfrm>
              <a:off x="1104" y="2976"/>
              <a:ext cx="1872" cy="176"/>
              <a:chOff x="1056" y="2112"/>
              <a:chExt cx="4608" cy="432"/>
            </a:xfrm>
          </p:grpSpPr>
          <p:grpSp>
            <p:nvGrpSpPr>
              <p:cNvPr id="35898" name="Group 5"/>
              <p:cNvGrpSpPr>
                <a:grpSpLocks/>
              </p:cNvGrpSpPr>
              <p:nvPr/>
            </p:nvGrpSpPr>
            <p:grpSpPr bwMode="auto">
              <a:xfrm>
                <a:off x="1056" y="2112"/>
                <a:ext cx="2304" cy="432"/>
                <a:chOff x="1056" y="2112"/>
                <a:chExt cx="2304" cy="432"/>
              </a:xfrm>
            </p:grpSpPr>
            <p:grpSp>
              <p:nvGrpSpPr>
                <p:cNvPr id="35906" name="Group 6"/>
                <p:cNvGrpSpPr>
                  <a:grpSpLocks/>
                </p:cNvGrpSpPr>
                <p:nvPr/>
              </p:nvGrpSpPr>
              <p:grpSpPr bwMode="auto">
                <a:xfrm>
                  <a:off x="1056" y="2112"/>
                  <a:ext cx="1152" cy="432"/>
                  <a:chOff x="1056" y="1872"/>
                  <a:chExt cx="1152" cy="672"/>
                </a:xfrm>
              </p:grpSpPr>
              <p:sp>
                <p:nvSpPr>
                  <p:cNvPr id="38919" name="Freeform 7"/>
                  <p:cNvSpPr>
                    <a:spLocks/>
                  </p:cNvSpPr>
                  <p:nvPr/>
                </p:nvSpPr>
                <p:spPr bwMode="auto">
                  <a:xfrm>
                    <a:off x="1017" y="1947"/>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8920" name="Freeform 8"/>
                  <p:cNvSpPr>
                    <a:spLocks/>
                  </p:cNvSpPr>
                  <p:nvPr/>
                </p:nvSpPr>
                <p:spPr bwMode="auto">
                  <a:xfrm flipV="1">
                    <a:off x="1589" y="2271"/>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nvGrpSpPr>
                <p:cNvPr id="35907" name="Group 9"/>
                <p:cNvGrpSpPr>
                  <a:grpSpLocks/>
                </p:cNvGrpSpPr>
                <p:nvPr/>
              </p:nvGrpSpPr>
              <p:grpSpPr bwMode="auto">
                <a:xfrm>
                  <a:off x="2208" y="2112"/>
                  <a:ext cx="1152" cy="432"/>
                  <a:chOff x="1056" y="1872"/>
                  <a:chExt cx="1152" cy="672"/>
                </a:xfrm>
              </p:grpSpPr>
              <p:sp>
                <p:nvSpPr>
                  <p:cNvPr id="38922" name="Freeform 10"/>
                  <p:cNvSpPr>
                    <a:spLocks/>
                  </p:cNvSpPr>
                  <p:nvPr/>
                </p:nvSpPr>
                <p:spPr bwMode="auto">
                  <a:xfrm>
                    <a:off x="1008" y="1902"/>
                    <a:ext cx="581"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8923" name="Freeform 11"/>
                  <p:cNvSpPr>
                    <a:spLocks/>
                  </p:cNvSpPr>
                  <p:nvPr/>
                </p:nvSpPr>
                <p:spPr bwMode="auto">
                  <a:xfrm flipV="1">
                    <a:off x="1580" y="2250"/>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grpSp>
            <p:nvGrpSpPr>
              <p:cNvPr id="35899" name="Group 12"/>
              <p:cNvGrpSpPr>
                <a:grpSpLocks/>
              </p:cNvGrpSpPr>
              <p:nvPr/>
            </p:nvGrpSpPr>
            <p:grpSpPr bwMode="auto">
              <a:xfrm>
                <a:off x="3360" y="2112"/>
                <a:ext cx="2304" cy="432"/>
                <a:chOff x="1056" y="2112"/>
                <a:chExt cx="2304" cy="432"/>
              </a:xfrm>
            </p:grpSpPr>
            <p:grpSp>
              <p:nvGrpSpPr>
                <p:cNvPr id="35900" name="Group 13"/>
                <p:cNvGrpSpPr>
                  <a:grpSpLocks/>
                </p:cNvGrpSpPr>
                <p:nvPr/>
              </p:nvGrpSpPr>
              <p:grpSpPr bwMode="auto">
                <a:xfrm>
                  <a:off x="1056" y="2112"/>
                  <a:ext cx="1152" cy="432"/>
                  <a:chOff x="1056" y="1872"/>
                  <a:chExt cx="1152" cy="672"/>
                </a:xfrm>
              </p:grpSpPr>
              <p:sp>
                <p:nvSpPr>
                  <p:cNvPr id="38926" name="Freeform 14"/>
                  <p:cNvSpPr>
                    <a:spLocks/>
                  </p:cNvSpPr>
                  <p:nvPr/>
                </p:nvSpPr>
                <p:spPr bwMode="auto">
                  <a:xfrm>
                    <a:off x="997" y="1930"/>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8927" name="Freeform 15"/>
                  <p:cNvSpPr>
                    <a:spLocks/>
                  </p:cNvSpPr>
                  <p:nvPr/>
                </p:nvSpPr>
                <p:spPr bwMode="auto">
                  <a:xfrm flipV="1">
                    <a:off x="1578" y="2271"/>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nvGrpSpPr>
                <p:cNvPr id="35901" name="Group 16"/>
                <p:cNvGrpSpPr>
                  <a:grpSpLocks/>
                </p:cNvGrpSpPr>
                <p:nvPr/>
              </p:nvGrpSpPr>
              <p:grpSpPr bwMode="auto">
                <a:xfrm>
                  <a:off x="2208" y="2112"/>
                  <a:ext cx="1152" cy="432"/>
                  <a:chOff x="1056" y="1872"/>
                  <a:chExt cx="1152" cy="672"/>
                </a:xfrm>
              </p:grpSpPr>
              <p:sp>
                <p:nvSpPr>
                  <p:cNvPr id="38929" name="Freeform 17"/>
                  <p:cNvSpPr>
                    <a:spLocks/>
                  </p:cNvSpPr>
                  <p:nvPr/>
                </p:nvSpPr>
                <p:spPr bwMode="auto">
                  <a:xfrm>
                    <a:off x="990" y="1920"/>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8930" name="Freeform 18"/>
                  <p:cNvSpPr>
                    <a:spLocks/>
                  </p:cNvSpPr>
                  <p:nvPr/>
                </p:nvSpPr>
                <p:spPr bwMode="auto">
                  <a:xfrm flipV="1">
                    <a:off x="1566" y="2247"/>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grpSp>
        <p:grpSp>
          <p:nvGrpSpPr>
            <p:cNvPr id="35883" name="Group 19"/>
            <p:cNvGrpSpPr>
              <a:grpSpLocks/>
            </p:cNvGrpSpPr>
            <p:nvPr/>
          </p:nvGrpSpPr>
          <p:grpSpPr bwMode="auto">
            <a:xfrm>
              <a:off x="2976" y="2976"/>
              <a:ext cx="1872" cy="176"/>
              <a:chOff x="1056" y="2112"/>
              <a:chExt cx="4608" cy="432"/>
            </a:xfrm>
          </p:grpSpPr>
          <p:grpSp>
            <p:nvGrpSpPr>
              <p:cNvPr id="35884" name="Group 20"/>
              <p:cNvGrpSpPr>
                <a:grpSpLocks/>
              </p:cNvGrpSpPr>
              <p:nvPr/>
            </p:nvGrpSpPr>
            <p:grpSpPr bwMode="auto">
              <a:xfrm>
                <a:off x="1056" y="2112"/>
                <a:ext cx="2304" cy="432"/>
                <a:chOff x="1056" y="2112"/>
                <a:chExt cx="2304" cy="432"/>
              </a:xfrm>
            </p:grpSpPr>
            <p:grpSp>
              <p:nvGrpSpPr>
                <p:cNvPr id="35892" name="Group 21"/>
                <p:cNvGrpSpPr>
                  <a:grpSpLocks/>
                </p:cNvGrpSpPr>
                <p:nvPr/>
              </p:nvGrpSpPr>
              <p:grpSpPr bwMode="auto">
                <a:xfrm>
                  <a:off x="1056" y="2112"/>
                  <a:ext cx="1152" cy="432"/>
                  <a:chOff x="1056" y="1872"/>
                  <a:chExt cx="1152" cy="672"/>
                </a:xfrm>
              </p:grpSpPr>
              <p:sp>
                <p:nvSpPr>
                  <p:cNvPr id="38934" name="Freeform 22"/>
                  <p:cNvSpPr>
                    <a:spLocks/>
                  </p:cNvSpPr>
                  <p:nvPr/>
                </p:nvSpPr>
                <p:spPr bwMode="auto">
                  <a:xfrm>
                    <a:off x="1013" y="1921"/>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8935" name="Freeform 23"/>
                  <p:cNvSpPr>
                    <a:spLocks/>
                  </p:cNvSpPr>
                  <p:nvPr/>
                </p:nvSpPr>
                <p:spPr bwMode="auto">
                  <a:xfrm flipV="1">
                    <a:off x="1588" y="2265"/>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nvGrpSpPr>
                <p:cNvPr id="35893" name="Group 24"/>
                <p:cNvGrpSpPr>
                  <a:grpSpLocks/>
                </p:cNvGrpSpPr>
                <p:nvPr/>
              </p:nvGrpSpPr>
              <p:grpSpPr bwMode="auto">
                <a:xfrm>
                  <a:off x="2208" y="2112"/>
                  <a:ext cx="1152" cy="432"/>
                  <a:chOff x="1056" y="1872"/>
                  <a:chExt cx="1152" cy="672"/>
                </a:xfrm>
              </p:grpSpPr>
              <p:sp>
                <p:nvSpPr>
                  <p:cNvPr id="38937" name="Freeform 25"/>
                  <p:cNvSpPr>
                    <a:spLocks/>
                  </p:cNvSpPr>
                  <p:nvPr/>
                </p:nvSpPr>
                <p:spPr bwMode="auto">
                  <a:xfrm>
                    <a:off x="998" y="1903"/>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8938" name="Freeform 26"/>
                  <p:cNvSpPr>
                    <a:spLocks/>
                  </p:cNvSpPr>
                  <p:nvPr/>
                </p:nvSpPr>
                <p:spPr bwMode="auto">
                  <a:xfrm flipV="1">
                    <a:off x="1581" y="2228"/>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grpSp>
            <p:nvGrpSpPr>
              <p:cNvPr id="35885" name="Group 27"/>
              <p:cNvGrpSpPr>
                <a:grpSpLocks/>
              </p:cNvGrpSpPr>
              <p:nvPr/>
            </p:nvGrpSpPr>
            <p:grpSpPr bwMode="auto">
              <a:xfrm>
                <a:off x="3360" y="2112"/>
                <a:ext cx="2304" cy="432"/>
                <a:chOff x="1056" y="2112"/>
                <a:chExt cx="2304" cy="432"/>
              </a:xfrm>
            </p:grpSpPr>
            <p:grpSp>
              <p:nvGrpSpPr>
                <p:cNvPr id="35886" name="Group 28"/>
                <p:cNvGrpSpPr>
                  <a:grpSpLocks/>
                </p:cNvGrpSpPr>
                <p:nvPr/>
              </p:nvGrpSpPr>
              <p:grpSpPr bwMode="auto">
                <a:xfrm>
                  <a:off x="1056" y="2112"/>
                  <a:ext cx="1152" cy="432"/>
                  <a:chOff x="1056" y="1872"/>
                  <a:chExt cx="1152" cy="672"/>
                </a:xfrm>
              </p:grpSpPr>
              <p:sp>
                <p:nvSpPr>
                  <p:cNvPr id="38941" name="Freeform 29"/>
                  <p:cNvSpPr>
                    <a:spLocks/>
                  </p:cNvSpPr>
                  <p:nvPr/>
                </p:nvSpPr>
                <p:spPr bwMode="auto">
                  <a:xfrm>
                    <a:off x="995" y="1914"/>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8942" name="Freeform 30"/>
                  <p:cNvSpPr>
                    <a:spLocks/>
                  </p:cNvSpPr>
                  <p:nvPr/>
                </p:nvSpPr>
                <p:spPr bwMode="auto">
                  <a:xfrm flipV="1">
                    <a:off x="1572" y="2252"/>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nvGrpSpPr>
                <p:cNvPr id="35887" name="Group 31"/>
                <p:cNvGrpSpPr>
                  <a:grpSpLocks/>
                </p:cNvGrpSpPr>
                <p:nvPr/>
              </p:nvGrpSpPr>
              <p:grpSpPr bwMode="auto">
                <a:xfrm>
                  <a:off x="2208" y="2112"/>
                  <a:ext cx="1152" cy="432"/>
                  <a:chOff x="1056" y="1872"/>
                  <a:chExt cx="1152" cy="672"/>
                </a:xfrm>
              </p:grpSpPr>
              <p:sp>
                <p:nvSpPr>
                  <p:cNvPr id="38944" name="Freeform 32"/>
                  <p:cNvSpPr>
                    <a:spLocks/>
                  </p:cNvSpPr>
                  <p:nvPr/>
                </p:nvSpPr>
                <p:spPr bwMode="auto">
                  <a:xfrm>
                    <a:off x="985" y="1886"/>
                    <a:ext cx="581"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8945" name="Freeform 33"/>
                  <p:cNvSpPr>
                    <a:spLocks/>
                  </p:cNvSpPr>
                  <p:nvPr/>
                </p:nvSpPr>
                <p:spPr bwMode="auto">
                  <a:xfrm flipV="1">
                    <a:off x="1572" y="2239"/>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grpSp>
      </p:grpSp>
      <p:sp>
        <p:nvSpPr>
          <p:cNvPr id="38982" name="Rectangle 70"/>
          <p:cNvSpPr>
            <a:spLocks noGrp="1" noChangeArrowheads="1"/>
          </p:cNvSpPr>
          <p:nvPr>
            <p:ph type="title"/>
          </p:nvPr>
        </p:nvSpPr>
        <p:spPr>
          <a:xfrm>
            <a:off x="685800" y="381000"/>
            <a:ext cx="7772400" cy="1143000"/>
          </a:xfrm>
        </p:spPr>
        <p:txBody>
          <a:bodyPr anchor="t"/>
          <a:lstStyle/>
          <a:p>
            <a:pPr>
              <a:defRPr/>
            </a:pPr>
            <a:r>
              <a:rPr lang="en-US" sz="4400" dirty="0">
                <a:cs typeface="Calibri"/>
              </a:rPr>
              <a:t>InSAR: How it works</a:t>
            </a:r>
            <a:endParaRPr lang="en-US" sz="4400" dirty="0">
              <a:latin typeface="Calibri"/>
              <a:cs typeface="Calibri"/>
            </a:endParaRPr>
          </a:p>
        </p:txBody>
      </p:sp>
      <p:pic>
        <p:nvPicPr>
          <p:cNvPr id="38946" name="Picture 34"/>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0598" y="1145324"/>
            <a:ext cx="2120900" cy="22018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pic>
        <p:nvPicPr>
          <p:cNvPr id="6" name="Picture 5"/>
          <p:cNvPicPr>
            <a:picLocks noChangeAspect="1"/>
          </p:cNvPicPr>
          <p:nvPr/>
        </p:nvPicPr>
        <p:blipFill>
          <a:blip r:embed="rId5"/>
          <a:stretch>
            <a:fillRect/>
          </a:stretch>
        </p:blipFill>
        <p:spPr>
          <a:xfrm>
            <a:off x="6188919" y="3553196"/>
            <a:ext cx="2594614" cy="2594614"/>
          </a:xfrm>
          <a:prstGeom prst="rect">
            <a:avLst/>
          </a:prstGeom>
          <a:ln>
            <a:solidFill>
              <a:srgbClr val="000000"/>
            </a:solidFill>
          </a:ln>
          <a:effectLst>
            <a:outerShdw blurRad="292100" dist="139700" dir="2700000" algn="tl" rotWithShape="0">
              <a:srgbClr val="333333">
                <a:alpha val="65000"/>
              </a:srgbClr>
            </a:outerShdw>
          </a:effectLst>
        </p:spPr>
      </p:pic>
      <p:sp>
        <p:nvSpPr>
          <p:cNvPr id="49" name="Text Box 68"/>
          <p:cNvSpPr txBox="1">
            <a:spLocks noChangeArrowheads="1"/>
          </p:cNvSpPr>
          <p:nvPr/>
        </p:nvSpPr>
        <p:spPr bwMode="auto">
          <a:xfrm>
            <a:off x="1339789" y="1552741"/>
            <a:ext cx="774822"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p>
            <a:pPr algn="ctr" defTabSz="914400" fontAlgn="base">
              <a:spcBef>
                <a:spcPct val="50000"/>
              </a:spcBef>
              <a:spcAft>
                <a:spcPct val="0"/>
              </a:spcAft>
              <a:defRPr/>
            </a:pPr>
            <a:r>
              <a:rPr lang="en-US" b="1" dirty="0">
                <a:solidFill>
                  <a:srgbClr val="FF3300"/>
                </a:solidFill>
                <a:latin typeface="Calibri"/>
                <a:ea typeface="ＭＳ Ｐゴシック" charset="0"/>
                <a:cs typeface="Calibri"/>
              </a:rPr>
              <a:t>Pass 1</a:t>
            </a:r>
          </a:p>
        </p:txBody>
      </p:sp>
      <p:sp>
        <p:nvSpPr>
          <p:cNvPr id="81" name="Text Box 68"/>
          <p:cNvSpPr txBox="1">
            <a:spLocks noChangeArrowheads="1"/>
          </p:cNvSpPr>
          <p:nvPr/>
        </p:nvSpPr>
        <p:spPr bwMode="auto">
          <a:xfrm>
            <a:off x="5482091" y="1524703"/>
            <a:ext cx="774822"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p>
            <a:pPr algn="ctr" defTabSz="914400" fontAlgn="base">
              <a:spcBef>
                <a:spcPct val="50000"/>
              </a:spcBef>
              <a:spcAft>
                <a:spcPct val="0"/>
              </a:spcAft>
              <a:defRPr/>
            </a:pPr>
            <a:r>
              <a:rPr lang="en-US" b="1" dirty="0">
                <a:solidFill>
                  <a:srgbClr val="FF3300"/>
                </a:solidFill>
                <a:latin typeface="Calibri"/>
                <a:ea typeface="ＭＳ Ｐゴシック" charset="0"/>
                <a:cs typeface="Calibri"/>
              </a:rPr>
              <a:t>Pass 2</a:t>
            </a:r>
          </a:p>
        </p:txBody>
      </p:sp>
      <p:grpSp>
        <p:nvGrpSpPr>
          <p:cNvPr id="84" name="Group 3"/>
          <p:cNvGrpSpPr>
            <a:grpSpLocks/>
          </p:cNvGrpSpPr>
          <p:nvPr/>
        </p:nvGrpSpPr>
        <p:grpSpPr bwMode="auto">
          <a:xfrm rot="3489512">
            <a:off x="5128868" y="3656748"/>
            <a:ext cx="3048000" cy="142875"/>
            <a:chOff x="1104" y="2976"/>
            <a:chExt cx="3744" cy="176"/>
          </a:xfrm>
        </p:grpSpPr>
        <p:grpSp>
          <p:nvGrpSpPr>
            <p:cNvPr id="85" name="Group 4"/>
            <p:cNvGrpSpPr>
              <a:grpSpLocks/>
            </p:cNvGrpSpPr>
            <p:nvPr/>
          </p:nvGrpSpPr>
          <p:grpSpPr bwMode="auto">
            <a:xfrm>
              <a:off x="1104" y="2976"/>
              <a:ext cx="1872" cy="176"/>
              <a:chOff x="1056" y="2112"/>
              <a:chExt cx="4608" cy="432"/>
            </a:xfrm>
          </p:grpSpPr>
          <p:grpSp>
            <p:nvGrpSpPr>
              <p:cNvPr id="101" name="Group 5"/>
              <p:cNvGrpSpPr>
                <a:grpSpLocks/>
              </p:cNvGrpSpPr>
              <p:nvPr/>
            </p:nvGrpSpPr>
            <p:grpSpPr bwMode="auto">
              <a:xfrm>
                <a:off x="1056" y="2112"/>
                <a:ext cx="2304" cy="432"/>
                <a:chOff x="1056" y="2112"/>
                <a:chExt cx="2304" cy="432"/>
              </a:xfrm>
            </p:grpSpPr>
            <p:grpSp>
              <p:nvGrpSpPr>
                <p:cNvPr id="109" name="Group 6"/>
                <p:cNvGrpSpPr>
                  <a:grpSpLocks/>
                </p:cNvGrpSpPr>
                <p:nvPr/>
              </p:nvGrpSpPr>
              <p:grpSpPr bwMode="auto">
                <a:xfrm>
                  <a:off x="1056" y="2112"/>
                  <a:ext cx="1152" cy="432"/>
                  <a:chOff x="1056" y="1872"/>
                  <a:chExt cx="1152" cy="672"/>
                </a:xfrm>
              </p:grpSpPr>
              <p:sp>
                <p:nvSpPr>
                  <p:cNvPr id="113" name="Freeform 7"/>
                  <p:cNvSpPr>
                    <a:spLocks/>
                  </p:cNvSpPr>
                  <p:nvPr/>
                </p:nvSpPr>
                <p:spPr bwMode="auto">
                  <a:xfrm>
                    <a:off x="1017" y="1947"/>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114" name="Freeform 8"/>
                  <p:cNvSpPr>
                    <a:spLocks/>
                  </p:cNvSpPr>
                  <p:nvPr/>
                </p:nvSpPr>
                <p:spPr bwMode="auto">
                  <a:xfrm flipV="1">
                    <a:off x="1589" y="2271"/>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nvGrpSpPr>
                <p:cNvPr id="110" name="Group 9"/>
                <p:cNvGrpSpPr>
                  <a:grpSpLocks/>
                </p:cNvGrpSpPr>
                <p:nvPr/>
              </p:nvGrpSpPr>
              <p:grpSpPr bwMode="auto">
                <a:xfrm>
                  <a:off x="2208" y="2112"/>
                  <a:ext cx="1152" cy="432"/>
                  <a:chOff x="1056" y="1872"/>
                  <a:chExt cx="1152" cy="672"/>
                </a:xfrm>
              </p:grpSpPr>
              <p:sp>
                <p:nvSpPr>
                  <p:cNvPr id="111" name="Freeform 10"/>
                  <p:cNvSpPr>
                    <a:spLocks/>
                  </p:cNvSpPr>
                  <p:nvPr/>
                </p:nvSpPr>
                <p:spPr bwMode="auto">
                  <a:xfrm>
                    <a:off x="1008" y="1902"/>
                    <a:ext cx="581"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112" name="Freeform 11"/>
                  <p:cNvSpPr>
                    <a:spLocks/>
                  </p:cNvSpPr>
                  <p:nvPr/>
                </p:nvSpPr>
                <p:spPr bwMode="auto">
                  <a:xfrm flipV="1">
                    <a:off x="1580" y="2250"/>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grpSp>
            <p:nvGrpSpPr>
              <p:cNvPr id="102" name="Group 12"/>
              <p:cNvGrpSpPr>
                <a:grpSpLocks/>
              </p:cNvGrpSpPr>
              <p:nvPr/>
            </p:nvGrpSpPr>
            <p:grpSpPr bwMode="auto">
              <a:xfrm>
                <a:off x="3360" y="2112"/>
                <a:ext cx="2304" cy="432"/>
                <a:chOff x="1056" y="2112"/>
                <a:chExt cx="2304" cy="432"/>
              </a:xfrm>
            </p:grpSpPr>
            <p:grpSp>
              <p:nvGrpSpPr>
                <p:cNvPr id="103" name="Group 13"/>
                <p:cNvGrpSpPr>
                  <a:grpSpLocks/>
                </p:cNvGrpSpPr>
                <p:nvPr/>
              </p:nvGrpSpPr>
              <p:grpSpPr bwMode="auto">
                <a:xfrm>
                  <a:off x="1056" y="2112"/>
                  <a:ext cx="1152" cy="432"/>
                  <a:chOff x="1056" y="1872"/>
                  <a:chExt cx="1152" cy="672"/>
                </a:xfrm>
              </p:grpSpPr>
              <p:sp>
                <p:nvSpPr>
                  <p:cNvPr id="107" name="Freeform 14"/>
                  <p:cNvSpPr>
                    <a:spLocks/>
                  </p:cNvSpPr>
                  <p:nvPr/>
                </p:nvSpPr>
                <p:spPr bwMode="auto">
                  <a:xfrm>
                    <a:off x="997" y="1930"/>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108" name="Freeform 15"/>
                  <p:cNvSpPr>
                    <a:spLocks/>
                  </p:cNvSpPr>
                  <p:nvPr/>
                </p:nvSpPr>
                <p:spPr bwMode="auto">
                  <a:xfrm flipV="1">
                    <a:off x="1578" y="2271"/>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nvGrpSpPr>
                <p:cNvPr id="104" name="Group 16"/>
                <p:cNvGrpSpPr>
                  <a:grpSpLocks/>
                </p:cNvGrpSpPr>
                <p:nvPr/>
              </p:nvGrpSpPr>
              <p:grpSpPr bwMode="auto">
                <a:xfrm>
                  <a:off x="2208" y="2112"/>
                  <a:ext cx="1152" cy="432"/>
                  <a:chOff x="1056" y="1872"/>
                  <a:chExt cx="1152" cy="672"/>
                </a:xfrm>
              </p:grpSpPr>
              <p:sp>
                <p:nvSpPr>
                  <p:cNvPr id="105" name="Freeform 17"/>
                  <p:cNvSpPr>
                    <a:spLocks/>
                  </p:cNvSpPr>
                  <p:nvPr/>
                </p:nvSpPr>
                <p:spPr bwMode="auto">
                  <a:xfrm>
                    <a:off x="990" y="1920"/>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106" name="Freeform 18"/>
                  <p:cNvSpPr>
                    <a:spLocks/>
                  </p:cNvSpPr>
                  <p:nvPr/>
                </p:nvSpPr>
                <p:spPr bwMode="auto">
                  <a:xfrm flipV="1">
                    <a:off x="1566" y="2247"/>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grpSp>
        <p:grpSp>
          <p:nvGrpSpPr>
            <p:cNvPr id="86" name="Group 19"/>
            <p:cNvGrpSpPr>
              <a:grpSpLocks/>
            </p:cNvGrpSpPr>
            <p:nvPr/>
          </p:nvGrpSpPr>
          <p:grpSpPr bwMode="auto">
            <a:xfrm>
              <a:off x="2976" y="2976"/>
              <a:ext cx="1872" cy="176"/>
              <a:chOff x="1056" y="2112"/>
              <a:chExt cx="4608" cy="432"/>
            </a:xfrm>
          </p:grpSpPr>
          <p:grpSp>
            <p:nvGrpSpPr>
              <p:cNvPr id="87" name="Group 20"/>
              <p:cNvGrpSpPr>
                <a:grpSpLocks/>
              </p:cNvGrpSpPr>
              <p:nvPr/>
            </p:nvGrpSpPr>
            <p:grpSpPr bwMode="auto">
              <a:xfrm>
                <a:off x="1056" y="2112"/>
                <a:ext cx="2304" cy="432"/>
                <a:chOff x="1056" y="2112"/>
                <a:chExt cx="2304" cy="432"/>
              </a:xfrm>
            </p:grpSpPr>
            <p:grpSp>
              <p:nvGrpSpPr>
                <p:cNvPr id="95" name="Group 21"/>
                <p:cNvGrpSpPr>
                  <a:grpSpLocks/>
                </p:cNvGrpSpPr>
                <p:nvPr/>
              </p:nvGrpSpPr>
              <p:grpSpPr bwMode="auto">
                <a:xfrm>
                  <a:off x="1056" y="2112"/>
                  <a:ext cx="1152" cy="432"/>
                  <a:chOff x="1056" y="1872"/>
                  <a:chExt cx="1152" cy="672"/>
                </a:xfrm>
              </p:grpSpPr>
              <p:sp>
                <p:nvSpPr>
                  <p:cNvPr id="99" name="Freeform 22"/>
                  <p:cNvSpPr>
                    <a:spLocks/>
                  </p:cNvSpPr>
                  <p:nvPr/>
                </p:nvSpPr>
                <p:spPr bwMode="auto">
                  <a:xfrm>
                    <a:off x="1013" y="1921"/>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100" name="Freeform 23"/>
                  <p:cNvSpPr>
                    <a:spLocks/>
                  </p:cNvSpPr>
                  <p:nvPr/>
                </p:nvSpPr>
                <p:spPr bwMode="auto">
                  <a:xfrm flipV="1">
                    <a:off x="1588" y="2265"/>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nvGrpSpPr>
                <p:cNvPr id="96" name="Group 24"/>
                <p:cNvGrpSpPr>
                  <a:grpSpLocks/>
                </p:cNvGrpSpPr>
                <p:nvPr/>
              </p:nvGrpSpPr>
              <p:grpSpPr bwMode="auto">
                <a:xfrm>
                  <a:off x="2208" y="2112"/>
                  <a:ext cx="1152" cy="432"/>
                  <a:chOff x="1056" y="1872"/>
                  <a:chExt cx="1152" cy="672"/>
                </a:xfrm>
              </p:grpSpPr>
              <p:sp>
                <p:nvSpPr>
                  <p:cNvPr id="97" name="Freeform 25"/>
                  <p:cNvSpPr>
                    <a:spLocks/>
                  </p:cNvSpPr>
                  <p:nvPr/>
                </p:nvSpPr>
                <p:spPr bwMode="auto">
                  <a:xfrm>
                    <a:off x="998" y="1903"/>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98" name="Freeform 26"/>
                  <p:cNvSpPr>
                    <a:spLocks/>
                  </p:cNvSpPr>
                  <p:nvPr/>
                </p:nvSpPr>
                <p:spPr bwMode="auto">
                  <a:xfrm flipV="1">
                    <a:off x="1581" y="2228"/>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grpSp>
            <p:nvGrpSpPr>
              <p:cNvPr id="88" name="Group 27"/>
              <p:cNvGrpSpPr>
                <a:grpSpLocks/>
              </p:cNvGrpSpPr>
              <p:nvPr/>
            </p:nvGrpSpPr>
            <p:grpSpPr bwMode="auto">
              <a:xfrm>
                <a:off x="3360" y="2112"/>
                <a:ext cx="2304" cy="432"/>
                <a:chOff x="1056" y="2112"/>
                <a:chExt cx="2304" cy="432"/>
              </a:xfrm>
            </p:grpSpPr>
            <p:grpSp>
              <p:nvGrpSpPr>
                <p:cNvPr id="89" name="Group 28"/>
                <p:cNvGrpSpPr>
                  <a:grpSpLocks/>
                </p:cNvGrpSpPr>
                <p:nvPr/>
              </p:nvGrpSpPr>
              <p:grpSpPr bwMode="auto">
                <a:xfrm>
                  <a:off x="1056" y="2112"/>
                  <a:ext cx="1152" cy="432"/>
                  <a:chOff x="1056" y="1872"/>
                  <a:chExt cx="1152" cy="672"/>
                </a:xfrm>
              </p:grpSpPr>
              <p:sp>
                <p:nvSpPr>
                  <p:cNvPr id="93" name="Freeform 29"/>
                  <p:cNvSpPr>
                    <a:spLocks/>
                  </p:cNvSpPr>
                  <p:nvPr/>
                </p:nvSpPr>
                <p:spPr bwMode="auto">
                  <a:xfrm>
                    <a:off x="995" y="1914"/>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94" name="Freeform 30"/>
                  <p:cNvSpPr>
                    <a:spLocks/>
                  </p:cNvSpPr>
                  <p:nvPr/>
                </p:nvSpPr>
                <p:spPr bwMode="auto">
                  <a:xfrm flipV="1">
                    <a:off x="1572" y="2252"/>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nvGrpSpPr>
                <p:cNvPr id="90" name="Group 31"/>
                <p:cNvGrpSpPr>
                  <a:grpSpLocks/>
                </p:cNvGrpSpPr>
                <p:nvPr/>
              </p:nvGrpSpPr>
              <p:grpSpPr bwMode="auto">
                <a:xfrm>
                  <a:off x="2208" y="2112"/>
                  <a:ext cx="1152" cy="432"/>
                  <a:chOff x="1056" y="1872"/>
                  <a:chExt cx="1152" cy="672"/>
                </a:xfrm>
              </p:grpSpPr>
              <p:sp>
                <p:nvSpPr>
                  <p:cNvPr id="91" name="Freeform 32"/>
                  <p:cNvSpPr>
                    <a:spLocks/>
                  </p:cNvSpPr>
                  <p:nvPr/>
                </p:nvSpPr>
                <p:spPr bwMode="auto">
                  <a:xfrm>
                    <a:off x="985" y="1886"/>
                    <a:ext cx="581"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92" name="Freeform 33"/>
                  <p:cNvSpPr>
                    <a:spLocks/>
                  </p:cNvSpPr>
                  <p:nvPr/>
                </p:nvSpPr>
                <p:spPr bwMode="auto">
                  <a:xfrm flipV="1">
                    <a:off x="1572" y="2239"/>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grpSp>
      </p:grpSp>
      <p:pic>
        <p:nvPicPr>
          <p:cNvPr id="83" name="Picture 34"/>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429873" y="1145324"/>
            <a:ext cx="2120900" cy="22018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
        <p:nvSpPr>
          <p:cNvPr id="121" name="Notched Right Arrow 120"/>
          <p:cNvSpPr/>
          <p:nvPr/>
        </p:nvSpPr>
        <p:spPr bwMode="auto">
          <a:xfrm rot="1786796">
            <a:off x="984052" y="4134639"/>
            <a:ext cx="1555776" cy="597069"/>
          </a:xfrm>
          <a:prstGeom prst="notchedRightArrow">
            <a:avLst/>
          </a:prstGeom>
          <a:solidFill>
            <a:schemeClr val="accent1">
              <a:alpha val="50000"/>
            </a:schemeClr>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US" sz="1400" b="0" i="0" u="none" strike="noStrike" cap="none" normalizeH="0" baseline="0" dirty="0">
                <a:ln>
                  <a:noFill/>
                </a:ln>
                <a:solidFill>
                  <a:srgbClr val="000000"/>
                </a:solidFill>
                <a:effectLst/>
                <a:latin typeface="Arial" charset="0"/>
                <a:ea typeface="ＭＳ Ｐゴシック" charset="0"/>
                <a:cs typeface="ＭＳ Ｐゴシック" charset="0"/>
              </a:rPr>
              <a:t>Glacier flow</a:t>
            </a:r>
          </a:p>
        </p:txBody>
      </p:sp>
    </p:spTree>
    <p:extLst>
      <p:ext uri="{BB962C8B-B14F-4D97-AF65-F5344CB8AC3E}">
        <p14:creationId xmlns:p14="http://schemas.microsoft.com/office/powerpoint/2010/main" val="95269691"/>
      </p:ext>
    </p:extLst>
  </p:cSld>
  <p:clrMapOvr>
    <a:masterClrMapping/>
  </p:clrMapOvr>
  <p:transition xmlns:p14="http://schemas.microsoft.com/office/powerpoint/2010/mai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5843"/>
                                        </p:tgtEl>
                                        <p:attrNameLst>
                                          <p:attrName>style.visibility</p:attrName>
                                        </p:attrNameLst>
                                      </p:cBhvr>
                                      <p:to>
                                        <p:strVal val="visible"/>
                                      </p:to>
                                    </p:set>
                                    <p:animEffect transition="in" filter="wipe(up)">
                                      <p:cBhvr>
                                        <p:cTn id="7" dur="500"/>
                                        <p:tgtEl>
                                          <p:spTgt spid="3584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xit" presetSubtype="4" fill="hold" nodeType="clickEffect">
                                  <p:stCondLst>
                                    <p:cond delay="0"/>
                                  </p:stCondLst>
                                  <p:childTnLst>
                                    <p:animEffect transition="out" filter="wipe(down)">
                                      <p:cBhvr>
                                        <p:cTn id="11" dur="500"/>
                                        <p:tgtEl>
                                          <p:spTgt spid="35843"/>
                                        </p:tgtEl>
                                      </p:cBhvr>
                                    </p:animEffect>
                                    <p:set>
                                      <p:cBhvr>
                                        <p:cTn id="12" dur="1" fill="hold">
                                          <p:stCondLst>
                                            <p:cond delay="499"/>
                                          </p:stCondLst>
                                        </p:cTn>
                                        <p:tgtEl>
                                          <p:spTgt spid="3584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84"/>
                                        </p:tgtEl>
                                        <p:attrNameLst>
                                          <p:attrName>style.visibility</p:attrName>
                                        </p:attrNameLst>
                                      </p:cBhvr>
                                      <p:to>
                                        <p:strVal val="visible"/>
                                      </p:to>
                                    </p:set>
                                    <p:animEffect transition="in" filter="wipe(up)">
                                      <p:cBhvr>
                                        <p:cTn id="17" dur="500"/>
                                        <p:tgtEl>
                                          <p:spTgt spid="8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xit" presetSubtype="4" fill="hold" nodeType="clickEffect">
                                  <p:stCondLst>
                                    <p:cond delay="0"/>
                                  </p:stCondLst>
                                  <p:childTnLst>
                                    <p:animEffect transition="out" filter="wipe(down)">
                                      <p:cBhvr>
                                        <p:cTn id="21" dur="500"/>
                                        <p:tgtEl>
                                          <p:spTgt spid="84"/>
                                        </p:tgtEl>
                                      </p:cBhvr>
                                    </p:animEffect>
                                    <p:set>
                                      <p:cBhvr>
                                        <p:cTn id="22" dur="1" fill="hold">
                                          <p:stCondLst>
                                            <p:cond delay="499"/>
                                          </p:stCondLst>
                                        </p:cTn>
                                        <p:tgtEl>
                                          <p:spTgt spid="8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630297" y="3538397"/>
            <a:ext cx="2605176" cy="2611277"/>
          </a:xfrm>
          <a:prstGeom prst="rect">
            <a:avLst/>
          </a:prstGeom>
          <a:ln>
            <a:solidFill>
              <a:srgbClr val="000000"/>
            </a:solidFill>
          </a:ln>
          <a:effectLst>
            <a:outerShdw blurRad="292100" dist="139700" dir="2700000" algn="tl" rotWithShape="0">
              <a:srgbClr val="333333">
                <a:alpha val="65000"/>
              </a:srgbClr>
            </a:outerShdw>
          </a:effectLst>
        </p:spPr>
      </p:pic>
      <p:grpSp>
        <p:nvGrpSpPr>
          <p:cNvPr id="35843" name="Group 3"/>
          <p:cNvGrpSpPr>
            <a:grpSpLocks/>
          </p:cNvGrpSpPr>
          <p:nvPr/>
        </p:nvGrpSpPr>
        <p:grpSpPr bwMode="auto">
          <a:xfrm rot="3489512">
            <a:off x="620935" y="3656748"/>
            <a:ext cx="3048000" cy="142875"/>
            <a:chOff x="1104" y="2976"/>
            <a:chExt cx="3744" cy="176"/>
          </a:xfrm>
        </p:grpSpPr>
        <p:grpSp>
          <p:nvGrpSpPr>
            <p:cNvPr id="35882" name="Group 4"/>
            <p:cNvGrpSpPr>
              <a:grpSpLocks/>
            </p:cNvGrpSpPr>
            <p:nvPr/>
          </p:nvGrpSpPr>
          <p:grpSpPr bwMode="auto">
            <a:xfrm>
              <a:off x="1104" y="2976"/>
              <a:ext cx="1872" cy="176"/>
              <a:chOff x="1056" y="2112"/>
              <a:chExt cx="4608" cy="432"/>
            </a:xfrm>
          </p:grpSpPr>
          <p:grpSp>
            <p:nvGrpSpPr>
              <p:cNvPr id="35898" name="Group 5"/>
              <p:cNvGrpSpPr>
                <a:grpSpLocks/>
              </p:cNvGrpSpPr>
              <p:nvPr/>
            </p:nvGrpSpPr>
            <p:grpSpPr bwMode="auto">
              <a:xfrm>
                <a:off x="1056" y="2112"/>
                <a:ext cx="2304" cy="432"/>
                <a:chOff x="1056" y="2112"/>
                <a:chExt cx="2304" cy="432"/>
              </a:xfrm>
            </p:grpSpPr>
            <p:grpSp>
              <p:nvGrpSpPr>
                <p:cNvPr id="35906" name="Group 6"/>
                <p:cNvGrpSpPr>
                  <a:grpSpLocks/>
                </p:cNvGrpSpPr>
                <p:nvPr/>
              </p:nvGrpSpPr>
              <p:grpSpPr bwMode="auto">
                <a:xfrm>
                  <a:off x="1056" y="2112"/>
                  <a:ext cx="1152" cy="432"/>
                  <a:chOff x="1056" y="1872"/>
                  <a:chExt cx="1152" cy="672"/>
                </a:xfrm>
              </p:grpSpPr>
              <p:sp>
                <p:nvSpPr>
                  <p:cNvPr id="38919" name="Freeform 7"/>
                  <p:cNvSpPr>
                    <a:spLocks/>
                  </p:cNvSpPr>
                  <p:nvPr/>
                </p:nvSpPr>
                <p:spPr bwMode="auto">
                  <a:xfrm>
                    <a:off x="1017" y="1947"/>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8920" name="Freeform 8"/>
                  <p:cNvSpPr>
                    <a:spLocks/>
                  </p:cNvSpPr>
                  <p:nvPr/>
                </p:nvSpPr>
                <p:spPr bwMode="auto">
                  <a:xfrm flipV="1">
                    <a:off x="1589" y="2271"/>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nvGrpSpPr>
                <p:cNvPr id="35907" name="Group 9"/>
                <p:cNvGrpSpPr>
                  <a:grpSpLocks/>
                </p:cNvGrpSpPr>
                <p:nvPr/>
              </p:nvGrpSpPr>
              <p:grpSpPr bwMode="auto">
                <a:xfrm>
                  <a:off x="2208" y="2112"/>
                  <a:ext cx="1152" cy="432"/>
                  <a:chOff x="1056" y="1872"/>
                  <a:chExt cx="1152" cy="672"/>
                </a:xfrm>
              </p:grpSpPr>
              <p:sp>
                <p:nvSpPr>
                  <p:cNvPr id="38922" name="Freeform 10"/>
                  <p:cNvSpPr>
                    <a:spLocks/>
                  </p:cNvSpPr>
                  <p:nvPr/>
                </p:nvSpPr>
                <p:spPr bwMode="auto">
                  <a:xfrm>
                    <a:off x="1008" y="1902"/>
                    <a:ext cx="581"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8923" name="Freeform 11"/>
                  <p:cNvSpPr>
                    <a:spLocks/>
                  </p:cNvSpPr>
                  <p:nvPr/>
                </p:nvSpPr>
                <p:spPr bwMode="auto">
                  <a:xfrm flipV="1">
                    <a:off x="1580" y="2250"/>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grpSp>
            <p:nvGrpSpPr>
              <p:cNvPr id="35899" name="Group 12"/>
              <p:cNvGrpSpPr>
                <a:grpSpLocks/>
              </p:cNvGrpSpPr>
              <p:nvPr/>
            </p:nvGrpSpPr>
            <p:grpSpPr bwMode="auto">
              <a:xfrm>
                <a:off x="3360" y="2112"/>
                <a:ext cx="2304" cy="432"/>
                <a:chOff x="1056" y="2112"/>
                <a:chExt cx="2304" cy="432"/>
              </a:xfrm>
            </p:grpSpPr>
            <p:grpSp>
              <p:nvGrpSpPr>
                <p:cNvPr id="35900" name="Group 13"/>
                <p:cNvGrpSpPr>
                  <a:grpSpLocks/>
                </p:cNvGrpSpPr>
                <p:nvPr/>
              </p:nvGrpSpPr>
              <p:grpSpPr bwMode="auto">
                <a:xfrm>
                  <a:off x="1056" y="2112"/>
                  <a:ext cx="1152" cy="432"/>
                  <a:chOff x="1056" y="1872"/>
                  <a:chExt cx="1152" cy="672"/>
                </a:xfrm>
              </p:grpSpPr>
              <p:sp>
                <p:nvSpPr>
                  <p:cNvPr id="38926" name="Freeform 14"/>
                  <p:cNvSpPr>
                    <a:spLocks/>
                  </p:cNvSpPr>
                  <p:nvPr/>
                </p:nvSpPr>
                <p:spPr bwMode="auto">
                  <a:xfrm>
                    <a:off x="997" y="1930"/>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8927" name="Freeform 15"/>
                  <p:cNvSpPr>
                    <a:spLocks/>
                  </p:cNvSpPr>
                  <p:nvPr/>
                </p:nvSpPr>
                <p:spPr bwMode="auto">
                  <a:xfrm flipV="1">
                    <a:off x="1578" y="2271"/>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nvGrpSpPr>
                <p:cNvPr id="35901" name="Group 16"/>
                <p:cNvGrpSpPr>
                  <a:grpSpLocks/>
                </p:cNvGrpSpPr>
                <p:nvPr/>
              </p:nvGrpSpPr>
              <p:grpSpPr bwMode="auto">
                <a:xfrm>
                  <a:off x="2208" y="2112"/>
                  <a:ext cx="1152" cy="432"/>
                  <a:chOff x="1056" y="1872"/>
                  <a:chExt cx="1152" cy="672"/>
                </a:xfrm>
              </p:grpSpPr>
              <p:sp>
                <p:nvSpPr>
                  <p:cNvPr id="38929" name="Freeform 17"/>
                  <p:cNvSpPr>
                    <a:spLocks/>
                  </p:cNvSpPr>
                  <p:nvPr/>
                </p:nvSpPr>
                <p:spPr bwMode="auto">
                  <a:xfrm>
                    <a:off x="990" y="1920"/>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8930" name="Freeform 18"/>
                  <p:cNvSpPr>
                    <a:spLocks/>
                  </p:cNvSpPr>
                  <p:nvPr/>
                </p:nvSpPr>
                <p:spPr bwMode="auto">
                  <a:xfrm flipV="1">
                    <a:off x="1566" y="2247"/>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grpSp>
        <p:grpSp>
          <p:nvGrpSpPr>
            <p:cNvPr id="35883" name="Group 19"/>
            <p:cNvGrpSpPr>
              <a:grpSpLocks/>
            </p:cNvGrpSpPr>
            <p:nvPr/>
          </p:nvGrpSpPr>
          <p:grpSpPr bwMode="auto">
            <a:xfrm>
              <a:off x="2976" y="2976"/>
              <a:ext cx="1872" cy="176"/>
              <a:chOff x="1056" y="2112"/>
              <a:chExt cx="4608" cy="432"/>
            </a:xfrm>
          </p:grpSpPr>
          <p:grpSp>
            <p:nvGrpSpPr>
              <p:cNvPr id="35884" name="Group 20"/>
              <p:cNvGrpSpPr>
                <a:grpSpLocks/>
              </p:cNvGrpSpPr>
              <p:nvPr/>
            </p:nvGrpSpPr>
            <p:grpSpPr bwMode="auto">
              <a:xfrm>
                <a:off x="1056" y="2112"/>
                <a:ext cx="2304" cy="432"/>
                <a:chOff x="1056" y="2112"/>
                <a:chExt cx="2304" cy="432"/>
              </a:xfrm>
            </p:grpSpPr>
            <p:grpSp>
              <p:nvGrpSpPr>
                <p:cNvPr id="35892" name="Group 21"/>
                <p:cNvGrpSpPr>
                  <a:grpSpLocks/>
                </p:cNvGrpSpPr>
                <p:nvPr/>
              </p:nvGrpSpPr>
              <p:grpSpPr bwMode="auto">
                <a:xfrm>
                  <a:off x="1056" y="2112"/>
                  <a:ext cx="1152" cy="432"/>
                  <a:chOff x="1056" y="1872"/>
                  <a:chExt cx="1152" cy="672"/>
                </a:xfrm>
              </p:grpSpPr>
              <p:sp>
                <p:nvSpPr>
                  <p:cNvPr id="38934" name="Freeform 22"/>
                  <p:cNvSpPr>
                    <a:spLocks/>
                  </p:cNvSpPr>
                  <p:nvPr/>
                </p:nvSpPr>
                <p:spPr bwMode="auto">
                  <a:xfrm>
                    <a:off x="1013" y="1921"/>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8935" name="Freeform 23"/>
                  <p:cNvSpPr>
                    <a:spLocks/>
                  </p:cNvSpPr>
                  <p:nvPr/>
                </p:nvSpPr>
                <p:spPr bwMode="auto">
                  <a:xfrm flipV="1">
                    <a:off x="1588" y="2265"/>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nvGrpSpPr>
                <p:cNvPr id="35893" name="Group 24"/>
                <p:cNvGrpSpPr>
                  <a:grpSpLocks/>
                </p:cNvGrpSpPr>
                <p:nvPr/>
              </p:nvGrpSpPr>
              <p:grpSpPr bwMode="auto">
                <a:xfrm>
                  <a:off x="2208" y="2112"/>
                  <a:ext cx="1152" cy="432"/>
                  <a:chOff x="1056" y="1872"/>
                  <a:chExt cx="1152" cy="672"/>
                </a:xfrm>
              </p:grpSpPr>
              <p:sp>
                <p:nvSpPr>
                  <p:cNvPr id="38937" name="Freeform 25"/>
                  <p:cNvSpPr>
                    <a:spLocks/>
                  </p:cNvSpPr>
                  <p:nvPr/>
                </p:nvSpPr>
                <p:spPr bwMode="auto">
                  <a:xfrm>
                    <a:off x="998" y="1903"/>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8938" name="Freeform 26"/>
                  <p:cNvSpPr>
                    <a:spLocks/>
                  </p:cNvSpPr>
                  <p:nvPr/>
                </p:nvSpPr>
                <p:spPr bwMode="auto">
                  <a:xfrm flipV="1">
                    <a:off x="1581" y="2228"/>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grpSp>
            <p:nvGrpSpPr>
              <p:cNvPr id="35885" name="Group 27"/>
              <p:cNvGrpSpPr>
                <a:grpSpLocks/>
              </p:cNvGrpSpPr>
              <p:nvPr/>
            </p:nvGrpSpPr>
            <p:grpSpPr bwMode="auto">
              <a:xfrm>
                <a:off x="3360" y="2112"/>
                <a:ext cx="2304" cy="432"/>
                <a:chOff x="1056" y="2112"/>
                <a:chExt cx="2304" cy="432"/>
              </a:xfrm>
            </p:grpSpPr>
            <p:grpSp>
              <p:nvGrpSpPr>
                <p:cNvPr id="35886" name="Group 28"/>
                <p:cNvGrpSpPr>
                  <a:grpSpLocks/>
                </p:cNvGrpSpPr>
                <p:nvPr/>
              </p:nvGrpSpPr>
              <p:grpSpPr bwMode="auto">
                <a:xfrm>
                  <a:off x="1056" y="2112"/>
                  <a:ext cx="1152" cy="432"/>
                  <a:chOff x="1056" y="1872"/>
                  <a:chExt cx="1152" cy="672"/>
                </a:xfrm>
              </p:grpSpPr>
              <p:sp>
                <p:nvSpPr>
                  <p:cNvPr id="38941" name="Freeform 29"/>
                  <p:cNvSpPr>
                    <a:spLocks/>
                  </p:cNvSpPr>
                  <p:nvPr/>
                </p:nvSpPr>
                <p:spPr bwMode="auto">
                  <a:xfrm>
                    <a:off x="995" y="1914"/>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8942" name="Freeform 30"/>
                  <p:cNvSpPr>
                    <a:spLocks/>
                  </p:cNvSpPr>
                  <p:nvPr/>
                </p:nvSpPr>
                <p:spPr bwMode="auto">
                  <a:xfrm flipV="1">
                    <a:off x="1572" y="2252"/>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nvGrpSpPr>
                <p:cNvPr id="35887" name="Group 31"/>
                <p:cNvGrpSpPr>
                  <a:grpSpLocks/>
                </p:cNvGrpSpPr>
                <p:nvPr/>
              </p:nvGrpSpPr>
              <p:grpSpPr bwMode="auto">
                <a:xfrm>
                  <a:off x="2208" y="2112"/>
                  <a:ext cx="1152" cy="432"/>
                  <a:chOff x="1056" y="1872"/>
                  <a:chExt cx="1152" cy="672"/>
                </a:xfrm>
              </p:grpSpPr>
              <p:sp>
                <p:nvSpPr>
                  <p:cNvPr id="38944" name="Freeform 32"/>
                  <p:cNvSpPr>
                    <a:spLocks/>
                  </p:cNvSpPr>
                  <p:nvPr/>
                </p:nvSpPr>
                <p:spPr bwMode="auto">
                  <a:xfrm>
                    <a:off x="985" y="1886"/>
                    <a:ext cx="581"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8945" name="Freeform 33"/>
                  <p:cNvSpPr>
                    <a:spLocks/>
                  </p:cNvSpPr>
                  <p:nvPr/>
                </p:nvSpPr>
                <p:spPr bwMode="auto">
                  <a:xfrm flipV="1">
                    <a:off x="1572" y="2239"/>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grpSp>
      </p:grpSp>
      <p:sp>
        <p:nvSpPr>
          <p:cNvPr id="38982" name="Rectangle 70"/>
          <p:cNvSpPr>
            <a:spLocks noGrp="1" noChangeArrowheads="1"/>
          </p:cNvSpPr>
          <p:nvPr>
            <p:ph type="title"/>
          </p:nvPr>
        </p:nvSpPr>
        <p:spPr>
          <a:xfrm>
            <a:off x="685800" y="381000"/>
            <a:ext cx="7772400" cy="1143000"/>
          </a:xfrm>
        </p:spPr>
        <p:txBody>
          <a:bodyPr anchor="t"/>
          <a:lstStyle/>
          <a:p>
            <a:pPr>
              <a:defRPr/>
            </a:pPr>
            <a:r>
              <a:rPr lang="en-US" sz="4400" dirty="0">
                <a:cs typeface="Calibri"/>
              </a:rPr>
              <a:t>InSAR: How it works</a:t>
            </a:r>
            <a:endParaRPr lang="en-US" sz="4400" dirty="0">
              <a:latin typeface="Calibri"/>
              <a:cs typeface="Calibri"/>
            </a:endParaRPr>
          </a:p>
        </p:txBody>
      </p:sp>
      <p:pic>
        <p:nvPicPr>
          <p:cNvPr id="38946" name="Picture 34"/>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0598" y="1145324"/>
            <a:ext cx="2120900" cy="22018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pic>
        <p:nvPicPr>
          <p:cNvPr id="6" name="Picture 5"/>
          <p:cNvPicPr>
            <a:picLocks noChangeAspect="1"/>
          </p:cNvPicPr>
          <p:nvPr/>
        </p:nvPicPr>
        <p:blipFill>
          <a:blip r:embed="rId5"/>
          <a:stretch>
            <a:fillRect/>
          </a:stretch>
        </p:blipFill>
        <p:spPr>
          <a:xfrm>
            <a:off x="6188919" y="3553196"/>
            <a:ext cx="2594614" cy="2594614"/>
          </a:xfrm>
          <a:prstGeom prst="rect">
            <a:avLst/>
          </a:prstGeom>
          <a:ln>
            <a:solidFill>
              <a:srgbClr val="000000"/>
            </a:solidFill>
          </a:ln>
          <a:effectLst>
            <a:outerShdw blurRad="292100" dist="139700" dir="2700000" algn="tl" rotWithShape="0">
              <a:srgbClr val="333333">
                <a:alpha val="65000"/>
              </a:srgbClr>
            </a:outerShdw>
          </a:effectLst>
        </p:spPr>
      </p:pic>
      <p:sp>
        <p:nvSpPr>
          <p:cNvPr id="49" name="Text Box 68"/>
          <p:cNvSpPr txBox="1">
            <a:spLocks noChangeArrowheads="1"/>
          </p:cNvSpPr>
          <p:nvPr/>
        </p:nvSpPr>
        <p:spPr bwMode="auto">
          <a:xfrm>
            <a:off x="1339789" y="1552741"/>
            <a:ext cx="774822"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p>
            <a:pPr algn="ctr" defTabSz="914400" fontAlgn="base">
              <a:spcBef>
                <a:spcPct val="50000"/>
              </a:spcBef>
              <a:spcAft>
                <a:spcPct val="0"/>
              </a:spcAft>
              <a:defRPr/>
            </a:pPr>
            <a:r>
              <a:rPr lang="en-US" b="1" dirty="0">
                <a:solidFill>
                  <a:srgbClr val="FF3300"/>
                </a:solidFill>
                <a:latin typeface="Calibri"/>
                <a:ea typeface="ＭＳ Ｐゴシック" charset="0"/>
                <a:cs typeface="Calibri"/>
              </a:rPr>
              <a:t>Pass 1</a:t>
            </a:r>
          </a:p>
        </p:txBody>
      </p:sp>
      <p:sp>
        <p:nvSpPr>
          <p:cNvPr id="81" name="Text Box 68"/>
          <p:cNvSpPr txBox="1">
            <a:spLocks noChangeArrowheads="1"/>
          </p:cNvSpPr>
          <p:nvPr/>
        </p:nvSpPr>
        <p:spPr bwMode="auto">
          <a:xfrm>
            <a:off x="5482091" y="1524703"/>
            <a:ext cx="774822"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p>
            <a:pPr algn="ctr" defTabSz="914400" fontAlgn="base">
              <a:spcBef>
                <a:spcPct val="50000"/>
              </a:spcBef>
              <a:spcAft>
                <a:spcPct val="0"/>
              </a:spcAft>
              <a:defRPr/>
            </a:pPr>
            <a:r>
              <a:rPr lang="en-US" b="1" dirty="0">
                <a:solidFill>
                  <a:srgbClr val="FF3300"/>
                </a:solidFill>
                <a:latin typeface="Calibri"/>
                <a:ea typeface="ＭＳ Ｐゴシック" charset="0"/>
                <a:cs typeface="Calibri"/>
              </a:rPr>
              <a:t>Pass 2</a:t>
            </a:r>
          </a:p>
        </p:txBody>
      </p:sp>
      <p:grpSp>
        <p:nvGrpSpPr>
          <p:cNvPr id="84" name="Group 3"/>
          <p:cNvGrpSpPr>
            <a:grpSpLocks/>
          </p:cNvGrpSpPr>
          <p:nvPr/>
        </p:nvGrpSpPr>
        <p:grpSpPr bwMode="auto">
          <a:xfrm rot="3489512">
            <a:off x="5128868" y="3656748"/>
            <a:ext cx="3048000" cy="142875"/>
            <a:chOff x="1104" y="2976"/>
            <a:chExt cx="3744" cy="176"/>
          </a:xfrm>
        </p:grpSpPr>
        <p:grpSp>
          <p:nvGrpSpPr>
            <p:cNvPr id="85" name="Group 4"/>
            <p:cNvGrpSpPr>
              <a:grpSpLocks/>
            </p:cNvGrpSpPr>
            <p:nvPr/>
          </p:nvGrpSpPr>
          <p:grpSpPr bwMode="auto">
            <a:xfrm>
              <a:off x="1104" y="2976"/>
              <a:ext cx="1872" cy="176"/>
              <a:chOff x="1056" y="2112"/>
              <a:chExt cx="4608" cy="432"/>
            </a:xfrm>
          </p:grpSpPr>
          <p:grpSp>
            <p:nvGrpSpPr>
              <p:cNvPr id="101" name="Group 5"/>
              <p:cNvGrpSpPr>
                <a:grpSpLocks/>
              </p:cNvGrpSpPr>
              <p:nvPr/>
            </p:nvGrpSpPr>
            <p:grpSpPr bwMode="auto">
              <a:xfrm>
                <a:off x="1056" y="2112"/>
                <a:ext cx="2304" cy="432"/>
                <a:chOff x="1056" y="2112"/>
                <a:chExt cx="2304" cy="432"/>
              </a:xfrm>
            </p:grpSpPr>
            <p:grpSp>
              <p:nvGrpSpPr>
                <p:cNvPr id="109" name="Group 6"/>
                <p:cNvGrpSpPr>
                  <a:grpSpLocks/>
                </p:cNvGrpSpPr>
                <p:nvPr/>
              </p:nvGrpSpPr>
              <p:grpSpPr bwMode="auto">
                <a:xfrm>
                  <a:off x="1056" y="2112"/>
                  <a:ext cx="1152" cy="432"/>
                  <a:chOff x="1056" y="1872"/>
                  <a:chExt cx="1152" cy="672"/>
                </a:xfrm>
              </p:grpSpPr>
              <p:sp>
                <p:nvSpPr>
                  <p:cNvPr id="113" name="Freeform 7"/>
                  <p:cNvSpPr>
                    <a:spLocks/>
                  </p:cNvSpPr>
                  <p:nvPr/>
                </p:nvSpPr>
                <p:spPr bwMode="auto">
                  <a:xfrm>
                    <a:off x="1017" y="1947"/>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114" name="Freeform 8"/>
                  <p:cNvSpPr>
                    <a:spLocks/>
                  </p:cNvSpPr>
                  <p:nvPr/>
                </p:nvSpPr>
                <p:spPr bwMode="auto">
                  <a:xfrm flipV="1">
                    <a:off x="1589" y="2271"/>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nvGrpSpPr>
                <p:cNvPr id="110" name="Group 9"/>
                <p:cNvGrpSpPr>
                  <a:grpSpLocks/>
                </p:cNvGrpSpPr>
                <p:nvPr/>
              </p:nvGrpSpPr>
              <p:grpSpPr bwMode="auto">
                <a:xfrm>
                  <a:off x="2208" y="2112"/>
                  <a:ext cx="1152" cy="432"/>
                  <a:chOff x="1056" y="1872"/>
                  <a:chExt cx="1152" cy="672"/>
                </a:xfrm>
              </p:grpSpPr>
              <p:sp>
                <p:nvSpPr>
                  <p:cNvPr id="111" name="Freeform 10"/>
                  <p:cNvSpPr>
                    <a:spLocks/>
                  </p:cNvSpPr>
                  <p:nvPr/>
                </p:nvSpPr>
                <p:spPr bwMode="auto">
                  <a:xfrm>
                    <a:off x="1008" y="1902"/>
                    <a:ext cx="581"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112" name="Freeform 11"/>
                  <p:cNvSpPr>
                    <a:spLocks/>
                  </p:cNvSpPr>
                  <p:nvPr/>
                </p:nvSpPr>
                <p:spPr bwMode="auto">
                  <a:xfrm flipV="1">
                    <a:off x="1580" y="2250"/>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grpSp>
            <p:nvGrpSpPr>
              <p:cNvPr id="102" name="Group 12"/>
              <p:cNvGrpSpPr>
                <a:grpSpLocks/>
              </p:cNvGrpSpPr>
              <p:nvPr/>
            </p:nvGrpSpPr>
            <p:grpSpPr bwMode="auto">
              <a:xfrm>
                <a:off x="3360" y="2112"/>
                <a:ext cx="2304" cy="432"/>
                <a:chOff x="1056" y="2112"/>
                <a:chExt cx="2304" cy="432"/>
              </a:xfrm>
            </p:grpSpPr>
            <p:grpSp>
              <p:nvGrpSpPr>
                <p:cNvPr id="103" name="Group 13"/>
                <p:cNvGrpSpPr>
                  <a:grpSpLocks/>
                </p:cNvGrpSpPr>
                <p:nvPr/>
              </p:nvGrpSpPr>
              <p:grpSpPr bwMode="auto">
                <a:xfrm>
                  <a:off x="1056" y="2112"/>
                  <a:ext cx="1152" cy="432"/>
                  <a:chOff x="1056" y="1872"/>
                  <a:chExt cx="1152" cy="672"/>
                </a:xfrm>
              </p:grpSpPr>
              <p:sp>
                <p:nvSpPr>
                  <p:cNvPr id="107" name="Freeform 14"/>
                  <p:cNvSpPr>
                    <a:spLocks/>
                  </p:cNvSpPr>
                  <p:nvPr/>
                </p:nvSpPr>
                <p:spPr bwMode="auto">
                  <a:xfrm>
                    <a:off x="997" y="1930"/>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108" name="Freeform 15"/>
                  <p:cNvSpPr>
                    <a:spLocks/>
                  </p:cNvSpPr>
                  <p:nvPr/>
                </p:nvSpPr>
                <p:spPr bwMode="auto">
                  <a:xfrm flipV="1">
                    <a:off x="1578" y="2271"/>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nvGrpSpPr>
                <p:cNvPr id="104" name="Group 16"/>
                <p:cNvGrpSpPr>
                  <a:grpSpLocks/>
                </p:cNvGrpSpPr>
                <p:nvPr/>
              </p:nvGrpSpPr>
              <p:grpSpPr bwMode="auto">
                <a:xfrm>
                  <a:off x="2208" y="2112"/>
                  <a:ext cx="1152" cy="432"/>
                  <a:chOff x="1056" y="1872"/>
                  <a:chExt cx="1152" cy="672"/>
                </a:xfrm>
              </p:grpSpPr>
              <p:sp>
                <p:nvSpPr>
                  <p:cNvPr id="105" name="Freeform 17"/>
                  <p:cNvSpPr>
                    <a:spLocks/>
                  </p:cNvSpPr>
                  <p:nvPr/>
                </p:nvSpPr>
                <p:spPr bwMode="auto">
                  <a:xfrm>
                    <a:off x="990" y="1920"/>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106" name="Freeform 18"/>
                  <p:cNvSpPr>
                    <a:spLocks/>
                  </p:cNvSpPr>
                  <p:nvPr/>
                </p:nvSpPr>
                <p:spPr bwMode="auto">
                  <a:xfrm flipV="1">
                    <a:off x="1566" y="2247"/>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grpSp>
        <p:grpSp>
          <p:nvGrpSpPr>
            <p:cNvPr id="86" name="Group 19"/>
            <p:cNvGrpSpPr>
              <a:grpSpLocks/>
            </p:cNvGrpSpPr>
            <p:nvPr/>
          </p:nvGrpSpPr>
          <p:grpSpPr bwMode="auto">
            <a:xfrm>
              <a:off x="2976" y="2976"/>
              <a:ext cx="1872" cy="176"/>
              <a:chOff x="1056" y="2112"/>
              <a:chExt cx="4608" cy="432"/>
            </a:xfrm>
          </p:grpSpPr>
          <p:grpSp>
            <p:nvGrpSpPr>
              <p:cNvPr id="87" name="Group 20"/>
              <p:cNvGrpSpPr>
                <a:grpSpLocks/>
              </p:cNvGrpSpPr>
              <p:nvPr/>
            </p:nvGrpSpPr>
            <p:grpSpPr bwMode="auto">
              <a:xfrm>
                <a:off x="1056" y="2112"/>
                <a:ext cx="2304" cy="432"/>
                <a:chOff x="1056" y="2112"/>
                <a:chExt cx="2304" cy="432"/>
              </a:xfrm>
            </p:grpSpPr>
            <p:grpSp>
              <p:nvGrpSpPr>
                <p:cNvPr id="95" name="Group 21"/>
                <p:cNvGrpSpPr>
                  <a:grpSpLocks/>
                </p:cNvGrpSpPr>
                <p:nvPr/>
              </p:nvGrpSpPr>
              <p:grpSpPr bwMode="auto">
                <a:xfrm>
                  <a:off x="1056" y="2112"/>
                  <a:ext cx="1152" cy="432"/>
                  <a:chOff x="1056" y="1872"/>
                  <a:chExt cx="1152" cy="672"/>
                </a:xfrm>
              </p:grpSpPr>
              <p:sp>
                <p:nvSpPr>
                  <p:cNvPr id="99" name="Freeform 22"/>
                  <p:cNvSpPr>
                    <a:spLocks/>
                  </p:cNvSpPr>
                  <p:nvPr/>
                </p:nvSpPr>
                <p:spPr bwMode="auto">
                  <a:xfrm>
                    <a:off x="1013" y="1921"/>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100" name="Freeform 23"/>
                  <p:cNvSpPr>
                    <a:spLocks/>
                  </p:cNvSpPr>
                  <p:nvPr/>
                </p:nvSpPr>
                <p:spPr bwMode="auto">
                  <a:xfrm flipV="1">
                    <a:off x="1588" y="2265"/>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nvGrpSpPr>
                <p:cNvPr id="96" name="Group 24"/>
                <p:cNvGrpSpPr>
                  <a:grpSpLocks/>
                </p:cNvGrpSpPr>
                <p:nvPr/>
              </p:nvGrpSpPr>
              <p:grpSpPr bwMode="auto">
                <a:xfrm>
                  <a:off x="2208" y="2112"/>
                  <a:ext cx="1152" cy="432"/>
                  <a:chOff x="1056" y="1872"/>
                  <a:chExt cx="1152" cy="672"/>
                </a:xfrm>
              </p:grpSpPr>
              <p:sp>
                <p:nvSpPr>
                  <p:cNvPr id="97" name="Freeform 25"/>
                  <p:cNvSpPr>
                    <a:spLocks/>
                  </p:cNvSpPr>
                  <p:nvPr/>
                </p:nvSpPr>
                <p:spPr bwMode="auto">
                  <a:xfrm>
                    <a:off x="998" y="1903"/>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98" name="Freeform 26"/>
                  <p:cNvSpPr>
                    <a:spLocks/>
                  </p:cNvSpPr>
                  <p:nvPr/>
                </p:nvSpPr>
                <p:spPr bwMode="auto">
                  <a:xfrm flipV="1">
                    <a:off x="1581" y="2228"/>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grpSp>
            <p:nvGrpSpPr>
              <p:cNvPr id="88" name="Group 27"/>
              <p:cNvGrpSpPr>
                <a:grpSpLocks/>
              </p:cNvGrpSpPr>
              <p:nvPr/>
            </p:nvGrpSpPr>
            <p:grpSpPr bwMode="auto">
              <a:xfrm>
                <a:off x="3360" y="2112"/>
                <a:ext cx="2304" cy="432"/>
                <a:chOff x="1056" y="2112"/>
                <a:chExt cx="2304" cy="432"/>
              </a:xfrm>
            </p:grpSpPr>
            <p:grpSp>
              <p:nvGrpSpPr>
                <p:cNvPr id="89" name="Group 28"/>
                <p:cNvGrpSpPr>
                  <a:grpSpLocks/>
                </p:cNvGrpSpPr>
                <p:nvPr/>
              </p:nvGrpSpPr>
              <p:grpSpPr bwMode="auto">
                <a:xfrm>
                  <a:off x="1056" y="2112"/>
                  <a:ext cx="1152" cy="432"/>
                  <a:chOff x="1056" y="1872"/>
                  <a:chExt cx="1152" cy="672"/>
                </a:xfrm>
              </p:grpSpPr>
              <p:sp>
                <p:nvSpPr>
                  <p:cNvPr id="93" name="Freeform 29"/>
                  <p:cNvSpPr>
                    <a:spLocks/>
                  </p:cNvSpPr>
                  <p:nvPr/>
                </p:nvSpPr>
                <p:spPr bwMode="auto">
                  <a:xfrm>
                    <a:off x="995" y="1914"/>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94" name="Freeform 30"/>
                  <p:cNvSpPr>
                    <a:spLocks/>
                  </p:cNvSpPr>
                  <p:nvPr/>
                </p:nvSpPr>
                <p:spPr bwMode="auto">
                  <a:xfrm flipV="1">
                    <a:off x="1572" y="2252"/>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nvGrpSpPr>
                <p:cNvPr id="90" name="Group 31"/>
                <p:cNvGrpSpPr>
                  <a:grpSpLocks/>
                </p:cNvGrpSpPr>
                <p:nvPr/>
              </p:nvGrpSpPr>
              <p:grpSpPr bwMode="auto">
                <a:xfrm>
                  <a:off x="2208" y="2112"/>
                  <a:ext cx="1152" cy="432"/>
                  <a:chOff x="1056" y="1872"/>
                  <a:chExt cx="1152" cy="672"/>
                </a:xfrm>
              </p:grpSpPr>
              <p:sp>
                <p:nvSpPr>
                  <p:cNvPr id="91" name="Freeform 32"/>
                  <p:cNvSpPr>
                    <a:spLocks/>
                  </p:cNvSpPr>
                  <p:nvPr/>
                </p:nvSpPr>
                <p:spPr bwMode="auto">
                  <a:xfrm>
                    <a:off x="985" y="1886"/>
                    <a:ext cx="581"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92" name="Freeform 33"/>
                  <p:cNvSpPr>
                    <a:spLocks/>
                  </p:cNvSpPr>
                  <p:nvPr/>
                </p:nvSpPr>
                <p:spPr bwMode="auto">
                  <a:xfrm flipV="1">
                    <a:off x="1572" y="2239"/>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FCF"/>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grpSp>
      </p:grpSp>
      <p:pic>
        <p:nvPicPr>
          <p:cNvPr id="83" name="Picture 34"/>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429873" y="1145324"/>
            <a:ext cx="2120900" cy="22018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
        <p:nvSpPr>
          <p:cNvPr id="115" name="Text Box 68"/>
          <p:cNvSpPr txBox="1">
            <a:spLocks noChangeArrowheads="1"/>
          </p:cNvSpPr>
          <p:nvPr/>
        </p:nvSpPr>
        <p:spPr bwMode="auto">
          <a:xfrm>
            <a:off x="287819" y="5806536"/>
            <a:ext cx="139270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p>
            <a:pPr algn="ctr" defTabSz="914400" fontAlgn="base">
              <a:spcBef>
                <a:spcPct val="50000"/>
              </a:spcBef>
              <a:spcAft>
                <a:spcPct val="0"/>
              </a:spcAft>
              <a:defRPr/>
            </a:pPr>
            <a:r>
              <a:rPr lang="en-US" b="1" dirty="0" smtClean="0">
                <a:latin typeface="Calibri"/>
                <a:ea typeface="ＭＳ Ｐゴシック" charset="0"/>
                <a:cs typeface="Calibri"/>
              </a:rPr>
              <a:t>April 5, 2001</a:t>
            </a:r>
            <a:endParaRPr lang="en-US" b="1" dirty="0">
              <a:latin typeface="Calibri"/>
              <a:ea typeface="ＭＳ Ｐゴシック" charset="0"/>
              <a:cs typeface="Calibri"/>
            </a:endParaRPr>
          </a:p>
        </p:txBody>
      </p:sp>
      <p:sp>
        <p:nvSpPr>
          <p:cNvPr id="116" name="Text Box 68"/>
          <p:cNvSpPr txBox="1">
            <a:spLocks noChangeArrowheads="1"/>
          </p:cNvSpPr>
          <p:nvPr/>
        </p:nvSpPr>
        <p:spPr bwMode="auto">
          <a:xfrm>
            <a:off x="4753167" y="5778478"/>
            <a:ext cx="1509698"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p>
            <a:pPr algn="ctr" defTabSz="914400" fontAlgn="base">
              <a:spcBef>
                <a:spcPct val="50000"/>
              </a:spcBef>
              <a:spcAft>
                <a:spcPct val="0"/>
              </a:spcAft>
              <a:defRPr/>
            </a:pPr>
            <a:r>
              <a:rPr lang="en-US" b="1" dirty="0" smtClean="0">
                <a:latin typeface="Calibri"/>
                <a:ea typeface="ＭＳ Ｐゴシック" charset="0"/>
                <a:cs typeface="Calibri"/>
              </a:rPr>
              <a:t>April 14, 2001</a:t>
            </a:r>
            <a:endParaRPr lang="en-US" b="1" dirty="0">
              <a:latin typeface="Calibri"/>
              <a:ea typeface="ＭＳ Ｐゴシック" charset="0"/>
              <a:cs typeface="Calibri"/>
            </a:endParaRPr>
          </a:p>
        </p:txBody>
      </p:sp>
      <p:sp>
        <p:nvSpPr>
          <p:cNvPr id="117" name="Text Box 85"/>
          <p:cNvSpPr txBox="1">
            <a:spLocks noChangeArrowheads="1"/>
          </p:cNvSpPr>
          <p:nvPr/>
        </p:nvSpPr>
        <p:spPr bwMode="auto">
          <a:xfrm>
            <a:off x="6077784" y="2356022"/>
            <a:ext cx="1107996"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p>
            <a:pPr algn="ctr" defTabSz="914400" fontAlgn="base">
              <a:spcBef>
                <a:spcPct val="50000"/>
              </a:spcBef>
              <a:spcAft>
                <a:spcPct val="0"/>
              </a:spcAft>
              <a:defRPr/>
            </a:pPr>
            <a:r>
              <a:rPr lang="en-US" b="1" dirty="0">
                <a:solidFill>
                  <a:srgbClr val="FF3300"/>
                </a:solidFill>
                <a:latin typeface="Calibri"/>
                <a:ea typeface="ＭＳ Ｐゴシック" charset="0"/>
                <a:cs typeface="Calibri"/>
              </a:rPr>
              <a:t>Phase=</a:t>
            </a:r>
            <a:r>
              <a:rPr lang="en-US" sz="2400" b="1" dirty="0">
                <a:solidFill>
                  <a:srgbClr val="FF3300"/>
                </a:solidFill>
                <a:latin typeface="Calibri"/>
                <a:ea typeface="ＭＳ Ｐゴシック" charset="0"/>
                <a:cs typeface="Calibri"/>
                <a:sym typeface="Symbol" charset="0"/>
              </a:rPr>
              <a:t></a:t>
            </a:r>
            <a:r>
              <a:rPr lang="en-US" b="1" baseline="-25000" dirty="0">
                <a:solidFill>
                  <a:srgbClr val="FF3300"/>
                </a:solidFill>
                <a:latin typeface="Calibri"/>
                <a:ea typeface="ＭＳ Ｐゴシック" charset="0"/>
                <a:cs typeface="Calibri"/>
              </a:rPr>
              <a:t>2</a:t>
            </a:r>
            <a:endParaRPr lang="en-US" b="1" dirty="0">
              <a:solidFill>
                <a:srgbClr val="FF3300"/>
              </a:solidFill>
              <a:latin typeface="Calibri"/>
              <a:ea typeface="ＭＳ Ｐゴシック" charset="0"/>
              <a:cs typeface="Calibri"/>
            </a:endParaRPr>
          </a:p>
        </p:txBody>
      </p:sp>
      <p:sp>
        <p:nvSpPr>
          <p:cNvPr id="118" name="Rectangle 82"/>
          <p:cNvSpPr>
            <a:spLocks noChangeArrowheads="1"/>
          </p:cNvSpPr>
          <p:nvPr/>
        </p:nvSpPr>
        <p:spPr bwMode="auto">
          <a:xfrm>
            <a:off x="6797705" y="2953622"/>
            <a:ext cx="2272522"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nchor="ctr">
            <a:spAutoFit/>
          </a:bodyPr>
          <a:lstStyle/>
          <a:p>
            <a:pPr defTabSz="914400" fontAlgn="base">
              <a:spcBef>
                <a:spcPct val="0"/>
              </a:spcBef>
              <a:spcAft>
                <a:spcPct val="0"/>
              </a:spcAft>
              <a:defRPr/>
            </a:pPr>
            <a:r>
              <a:rPr lang="en-US" sz="1600" b="1" dirty="0">
                <a:solidFill>
                  <a:srgbClr val="FF3300"/>
                </a:solidFill>
                <a:latin typeface="Calibri"/>
                <a:ea typeface="ＭＳ Ｐゴシック" charset="0"/>
                <a:cs typeface="Calibri"/>
              </a:rPr>
              <a:t>Phase shift due to </a:t>
            </a:r>
            <a:r>
              <a:rPr lang="en-US" sz="1600" b="1" dirty="0" smtClean="0">
                <a:solidFill>
                  <a:srgbClr val="FF3300"/>
                </a:solidFill>
                <a:latin typeface="Calibri"/>
                <a:ea typeface="ＭＳ Ｐゴシック" charset="0"/>
                <a:cs typeface="Calibri"/>
              </a:rPr>
              <a:t>ice movement</a:t>
            </a:r>
            <a:r>
              <a:rPr lang="en-US" sz="1600" b="1" dirty="0">
                <a:solidFill>
                  <a:srgbClr val="FF3300"/>
                </a:solidFill>
                <a:latin typeface="Calibri"/>
                <a:ea typeface="ＭＳ Ｐゴシック" charset="0"/>
                <a:cs typeface="Calibri"/>
              </a:rPr>
              <a:t>. </a:t>
            </a:r>
            <a:endParaRPr lang="en-US" b="1" dirty="0">
              <a:solidFill>
                <a:srgbClr val="FF3300"/>
              </a:solidFill>
              <a:latin typeface="Calibri"/>
              <a:ea typeface="ＭＳ Ｐゴシック" charset="0"/>
              <a:cs typeface="Calibri"/>
            </a:endParaRPr>
          </a:p>
        </p:txBody>
      </p:sp>
      <p:sp>
        <p:nvSpPr>
          <p:cNvPr id="119" name="Line 83"/>
          <p:cNvSpPr>
            <a:spLocks noChangeShapeType="1"/>
          </p:cNvSpPr>
          <p:nvPr/>
        </p:nvSpPr>
        <p:spPr bwMode="auto">
          <a:xfrm flipH="1">
            <a:off x="7618950" y="3347187"/>
            <a:ext cx="378442" cy="1659958"/>
          </a:xfrm>
          <a:prstGeom prst="line">
            <a:avLst/>
          </a:prstGeom>
          <a:noFill/>
          <a:ln w="25400">
            <a:solidFill>
              <a:srgbClr val="FF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defTabSz="914400" eaLnBrk="0" fontAlgn="base" hangingPunct="0">
              <a:spcBef>
                <a:spcPct val="0"/>
              </a:spcBef>
              <a:spcAft>
                <a:spcPct val="0"/>
              </a:spcAft>
              <a:defRPr/>
            </a:pPr>
            <a:endParaRPr lang="en-US" sz="2400">
              <a:solidFill>
                <a:srgbClr val="000000"/>
              </a:solidFill>
              <a:latin typeface="Calibri"/>
              <a:ea typeface="ＭＳ Ｐゴシック" charset="0"/>
              <a:cs typeface="Calibri"/>
            </a:endParaRPr>
          </a:p>
        </p:txBody>
      </p:sp>
      <p:sp>
        <p:nvSpPr>
          <p:cNvPr id="120" name="Text Box 84"/>
          <p:cNvSpPr txBox="1">
            <a:spLocks noChangeArrowheads="1"/>
          </p:cNvSpPr>
          <p:nvPr/>
        </p:nvSpPr>
        <p:spPr bwMode="auto">
          <a:xfrm>
            <a:off x="1588356" y="2356022"/>
            <a:ext cx="1107996"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p>
            <a:pPr algn="ctr" defTabSz="914400" fontAlgn="base">
              <a:spcBef>
                <a:spcPct val="50000"/>
              </a:spcBef>
              <a:spcAft>
                <a:spcPct val="0"/>
              </a:spcAft>
              <a:defRPr/>
            </a:pPr>
            <a:r>
              <a:rPr lang="en-US" b="1" dirty="0">
                <a:solidFill>
                  <a:srgbClr val="FF3300"/>
                </a:solidFill>
                <a:latin typeface="Calibri"/>
                <a:ea typeface="ＭＳ Ｐゴシック" charset="0"/>
                <a:cs typeface="Calibri"/>
              </a:rPr>
              <a:t>Phase=</a:t>
            </a:r>
            <a:r>
              <a:rPr lang="en-US" sz="2400" b="1" dirty="0">
                <a:solidFill>
                  <a:srgbClr val="FF3300"/>
                </a:solidFill>
                <a:latin typeface="Calibri"/>
                <a:ea typeface="ＭＳ Ｐゴシック" charset="0"/>
                <a:cs typeface="Calibri"/>
                <a:sym typeface="Symbol" charset="0"/>
              </a:rPr>
              <a:t></a:t>
            </a:r>
            <a:r>
              <a:rPr lang="en-US" b="1" baseline="-25000" dirty="0">
                <a:solidFill>
                  <a:srgbClr val="FF3300"/>
                </a:solidFill>
                <a:latin typeface="Calibri"/>
                <a:ea typeface="ＭＳ Ｐゴシック" charset="0"/>
                <a:cs typeface="Calibri"/>
              </a:rPr>
              <a:t>1</a:t>
            </a:r>
            <a:endParaRPr lang="en-US" b="1" dirty="0">
              <a:solidFill>
                <a:srgbClr val="FF3300"/>
              </a:solidFill>
              <a:latin typeface="Calibri"/>
              <a:ea typeface="ＭＳ Ｐゴシック" charset="0"/>
              <a:cs typeface="Calibri"/>
            </a:endParaRPr>
          </a:p>
        </p:txBody>
      </p:sp>
      <p:sp>
        <p:nvSpPr>
          <p:cNvPr id="121" name="Notched Right Arrow 120"/>
          <p:cNvSpPr/>
          <p:nvPr/>
        </p:nvSpPr>
        <p:spPr bwMode="auto">
          <a:xfrm rot="1786796">
            <a:off x="984052" y="4134639"/>
            <a:ext cx="1555776" cy="597069"/>
          </a:xfrm>
          <a:prstGeom prst="notchedRightArrow">
            <a:avLst/>
          </a:prstGeom>
          <a:solidFill>
            <a:schemeClr val="accent1">
              <a:alpha val="50000"/>
            </a:schemeClr>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US" sz="1400" b="0" i="0" u="none" strike="noStrike" cap="none" normalizeH="0" baseline="0" dirty="0">
                <a:ln>
                  <a:noFill/>
                </a:ln>
                <a:solidFill>
                  <a:srgbClr val="000000"/>
                </a:solidFill>
                <a:effectLst/>
                <a:latin typeface="Arial" charset="0"/>
                <a:ea typeface="ＭＳ Ｐゴシック" charset="0"/>
                <a:cs typeface="ＭＳ Ｐゴシック" charset="0"/>
              </a:rPr>
              <a:t>Glacier flow</a:t>
            </a:r>
          </a:p>
        </p:txBody>
      </p:sp>
      <p:sp>
        <p:nvSpPr>
          <p:cNvPr id="122" name="Freeform 33"/>
          <p:cNvSpPr>
            <a:spLocks/>
          </p:cNvSpPr>
          <p:nvPr/>
        </p:nvSpPr>
        <p:spPr bwMode="auto">
          <a:xfrm rot="3489512">
            <a:off x="7444016" y="5027656"/>
            <a:ext cx="217265" cy="101962"/>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0000"/>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796602300"/>
      </p:ext>
    </p:extLst>
  </p:cSld>
  <p:clrMapOvr>
    <a:masterClrMapping/>
  </p:clrMapOvr>
  <p:transition xmlns:p14="http://schemas.microsoft.com/office/powerpoint/2010/mai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5843"/>
                                        </p:tgtEl>
                                        <p:attrNameLst>
                                          <p:attrName>style.visibility</p:attrName>
                                        </p:attrNameLst>
                                      </p:cBhvr>
                                      <p:to>
                                        <p:strVal val="visible"/>
                                      </p:to>
                                    </p:set>
                                    <p:animEffect transition="in" filter="wipe(up)">
                                      <p:cBhvr>
                                        <p:cTn id="7" dur="500"/>
                                        <p:tgtEl>
                                          <p:spTgt spid="3584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84"/>
                                        </p:tgtEl>
                                        <p:attrNameLst>
                                          <p:attrName>style.visibility</p:attrName>
                                        </p:attrNameLst>
                                      </p:cBhvr>
                                      <p:to>
                                        <p:strVal val="visible"/>
                                      </p:to>
                                    </p:set>
                                    <p:animEffect transition="in" filter="wipe(up)">
                                      <p:cBhvr>
                                        <p:cTn id="12" dur="500"/>
                                        <p:tgtEl>
                                          <p:spTgt spid="84"/>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2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1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 grpId="0"/>
      <p:bldP spid="119" grpId="0" animBg="1"/>
      <p:bldP spid="12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5" name="Picture 124"/>
          <p:cNvPicPr>
            <a:picLocks noChangeAspect="1"/>
          </p:cNvPicPr>
          <p:nvPr/>
        </p:nvPicPr>
        <p:blipFill>
          <a:blip r:embed="rId3"/>
          <a:stretch>
            <a:fillRect/>
          </a:stretch>
        </p:blipFill>
        <p:spPr>
          <a:xfrm>
            <a:off x="1630296" y="2699407"/>
            <a:ext cx="3442207" cy="3450268"/>
          </a:xfrm>
          <a:prstGeom prst="rect">
            <a:avLst/>
          </a:prstGeom>
          <a:ln>
            <a:solidFill>
              <a:srgbClr val="000000"/>
            </a:solidFill>
          </a:ln>
          <a:effectLst>
            <a:outerShdw blurRad="292100" dist="139700" dir="2700000" algn="tl" rotWithShape="0">
              <a:srgbClr val="333333">
                <a:alpha val="65000"/>
              </a:srgbClr>
            </a:outerShdw>
          </a:effectLst>
        </p:spPr>
      </p:pic>
      <p:pic>
        <p:nvPicPr>
          <p:cNvPr id="404" name="Picture 42"/>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64988" y="452401"/>
            <a:ext cx="2328579" cy="24174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
        <p:nvSpPr>
          <p:cNvPr id="394" name="Freeform 4"/>
          <p:cNvSpPr>
            <a:spLocks/>
          </p:cNvSpPr>
          <p:nvPr/>
        </p:nvSpPr>
        <p:spPr bwMode="auto">
          <a:xfrm rot="14743939" flipH="1">
            <a:off x="3069086" y="4750199"/>
            <a:ext cx="178312" cy="8089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600"/>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nvGrpSpPr>
          <p:cNvPr id="269" name="Group 45"/>
          <p:cNvGrpSpPr>
            <a:grpSpLocks/>
          </p:cNvGrpSpPr>
          <p:nvPr/>
        </p:nvGrpSpPr>
        <p:grpSpPr bwMode="auto">
          <a:xfrm rot="14743939" flipH="1">
            <a:off x="1130374" y="3325082"/>
            <a:ext cx="2865186" cy="176501"/>
            <a:chOff x="1088" y="2976"/>
            <a:chExt cx="3760" cy="192"/>
          </a:xfrm>
        </p:grpSpPr>
        <p:grpSp>
          <p:nvGrpSpPr>
            <p:cNvPr id="364" name="Group 46"/>
            <p:cNvGrpSpPr>
              <a:grpSpLocks/>
            </p:cNvGrpSpPr>
            <p:nvPr/>
          </p:nvGrpSpPr>
          <p:grpSpPr bwMode="auto">
            <a:xfrm>
              <a:off x="1088" y="2976"/>
              <a:ext cx="1888" cy="192"/>
              <a:chOff x="1017" y="2112"/>
              <a:chExt cx="4647" cy="471"/>
            </a:xfrm>
          </p:grpSpPr>
          <p:grpSp>
            <p:nvGrpSpPr>
              <p:cNvPr id="380" name="Group 47"/>
              <p:cNvGrpSpPr>
                <a:grpSpLocks/>
              </p:cNvGrpSpPr>
              <p:nvPr/>
            </p:nvGrpSpPr>
            <p:grpSpPr bwMode="auto">
              <a:xfrm>
                <a:off x="1017" y="2112"/>
                <a:ext cx="2343" cy="471"/>
                <a:chOff x="1017" y="2112"/>
                <a:chExt cx="2343" cy="471"/>
              </a:xfrm>
            </p:grpSpPr>
            <p:grpSp>
              <p:nvGrpSpPr>
                <p:cNvPr id="388" name="Group 48"/>
                <p:cNvGrpSpPr>
                  <a:grpSpLocks/>
                </p:cNvGrpSpPr>
                <p:nvPr/>
              </p:nvGrpSpPr>
              <p:grpSpPr bwMode="auto">
                <a:xfrm>
                  <a:off x="1017" y="2159"/>
                  <a:ext cx="1148" cy="424"/>
                  <a:chOff x="1017" y="1947"/>
                  <a:chExt cx="1148" cy="660"/>
                </a:xfrm>
              </p:grpSpPr>
              <p:sp>
                <p:nvSpPr>
                  <p:cNvPr id="392" name="Freeform 49"/>
                  <p:cNvSpPr>
                    <a:spLocks/>
                  </p:cNvSpPr>
                  <p:nvPr/>
                </p:nvSpPr>
                <p:spPr bwMode="auto">
                  <a:xfrm>
                    <a:off x="1017" y="1947"/>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93" name="Freeform 50"/>
                  <p:cNvSpPr>
                    <a:spLocks/>
                  </p:cNvSpPr>
                  <p:nvPr/>
                </p:nvSpPr>
                <p:spPr bwMode="auto">
                  <a:xfrm flipV="1">
                    <a:off x="1589" y="2271"/>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nvGrpSpPr>
                <p:cNvPr id="389" name="Group 51"/>
                <p:cNvGrpSpPr>
                  <a:grpSpLocks/>
                </p:cNvGrpSpPr>
                <p:nvPr/>
              </p:nvGrpSpPr>
              <p:grpSpPr bwMode="auto">
                <a:xfrm>
                  <a:off x="2208" y="2112"/>
                  <a:ext cx="1152" cy="432"/>
                  <a:chOff x="1056" y="1872"/>
                  <a:chExt cx="1152" cy="672"/>
                </a:xfrm>
              </p:grpSpPr>
              <p:sp>
                <p:nvSpPr>
                  <p:cNvPr id="390" name="Freeform 52"/>
                  <p:cNvSpPr>
                    <a:spLocks/>
                  </p:cNvSpPr>
                  <p:nvPr/>
                </p:nvSpPr>
                <p:spPr bwMode="auto">
                  <a:xfrm>
                    <a:off x="1008" y="1902"/>
                    <a:ext cx="581"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91" name="Freeform 53"/>
                  <p:cNvSpPr>
                    <a:spLocks/>
                  </p:cNvSpPr>
                  <p:nvPr/>
                </p:nvSpPr>
                <p:spPr bwMode="auto">
                  <a:xfrm flipV="1">
                    <a:off x="1580" y="2250"/>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grpSp>
            <p:nvGrpSpPr>
              <p:cNvPr id="381" name="Group 54"/>
              <p:cNvGrpSpPr>
                <a:grpSpLocks/>
              </p:cNvGrpSpPr>
              <p:nvPr/>
            </p:nvGrpSpPr>
            <p:grpSpPr bwMode="auto">
              <a:xfrm>
                <a:off x="3360" y="2112"/>
                <a:ext cx="2304" cy="432"/>
                <a:chOff x="1056" y="2112"/>
                <a:chExt cx="2304" cy="432"/>
              </a:xfrm>
            </p:grpSpPr>
            <p:grpSp>
              <p:nvGrpSpPr>
                <p:cNvPr id="382" name="Group 55"/>
                <p:cNvGrpSpPr>
                  <a:grpSpLocks/>
                </p:cNvGrpSpPr>
                <p:nvPr/>
              </p:nvGrpSpPr>
              <p:grpSpPr bwMode="auto">
                <a:xfrm>
                  <a:off x="1056" y="2112"/>
                  <a:ext cx="1152" cy="432"/>
                  <a:chOff x="1056" y="1872"/>
                  <a:chExt cx="1152" cy="672"/>
                </a:xfrm>
              </p:grpSpPr>
              <p:sp>
                <p:nvSpPr>
                  <p:cNvPr id="386" name="Freeform 56"/>
                  <p:cNvSpPr>
                    <a:spLocks/>
                  </p:cNvSpPr>
                  <p:nvPr/>
                </p:nvSpPr>
                <p:spPr bwMode="auto">
                  <a:xfrm>
                    <a:off x="997" y="1930"/>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87" name="Freeform 57"/>
                  <p:cNvSpPr>
                    <a:spLocks/>
                  </p:cNvSpPr>
                  <p:nvPr/>
                </p:nvSpPr>
                <p:spPr bwMode="auto">
                  <a:xfrm flipV="1">
                    <a:off x="1578" y="2271"/>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nvGrpSpPr>
                <p:cNvPr id="383" name="Group 58"/>
                <p:cNvGrpSpPr>
                  <a:grpSpLocks/>
                </p:cNvGrpSpPr>
                <p:nvPr/>
              </p:nvGrpSpPr>
              <p:grpSpPr bwMode="auto">
                <a:xfrm>
                  <a:off x="2208" y="2112"/>
                  <a:ext cx="1152" cy="432"/>
                  <a:chOff x="1056" y="1872"/>
                  <a:chExt cx="1152" cy="672"/>
                </a:xfrm>
              </p:grpSpPr>
              <p:sp>
                <p:nvSpPr>
                  <p:cNvPr id="384" name="Freeform 59"/>
                  <p:cNvSpPr>
                    <a:spLocks/>
                  </p:cNvSpPr>
                  <p:nvPr/>
                </p:nvSpPr>
                <p:spPr bwMode="auto">
                  <a:xfrm>
                    <a:off x="990" y="1920"/>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85" name="Freeform 60"/>
                  <p:cNvSpPr>
                    <a:spLocks/>
                  </p:cNvSpPr>
                  <p:nvPr/>
                </p:nvSpPr>
                <p:spPr bwMode="auto">
                  <a:xfrm flipV="1">
                    <a:off x="1566" y="2247"/>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grpSp>
        <p:grpSp>
          <p:nvGrpSpPr>
            <p:cNvPr id="365" name="Group 61"/>
            <p:cNvGrpSpPr>
              <a:grpSpLocks/>
            </p:cNvGrpSpPr>
            <p:nvPr/>
          </p:nvGrpSpPr>
          <p:grpSpPr bwMode="auto">
            <a:xfrm>
              <a:off x="2976" y="2976"/>
              <a:ext cx="1872" cy="176"/>
              <a:chOff x="1056" y="2112"/>
              <a:chExt cx="4608" cy="432"/>
            </a:xfrm>
          </p:grpSpPr>
          <p:grpSp>
            <p:nvGrpSpPr>
              <p:cNvPr id="366" name="Group 62"/>
              <p:cNvGrpSpPr>
                <a:grpSpLocks/>
              </p:cNvGrpSpPr>
              <p:nvPr/>
            </p:nvGrpSpPr>
            <p:grpSpPr bwMode="auto">
              <a:xfrm>
                <a:off x="1056" y="2112"/>
                <a:ext cx="2304" cy="432"/>
                <a:chOff x="1056" y="2112"/>
                <a:chExt cx="2304" cy="432"/>
              </a:xfrm>
            </p:grpSpPr>
            <p:grpSp>
              <p:nvGrpSpPr>
                <p:cNvPr id="374" name="Group 63"/>
                <p:cNvGrpSpPr>
                  <a:grpSpLocks/>
                </p:cNvGrpSpPr>
                <p:nvPr/>
              </p:nvGrpSpPr>
              <p:grpSpPr bwMode="auto">
                <a:xfrm>
                  <a:off x="1056" y="2112"/>
                  <a:ext cx="1152" cy="432"/>
                  <a:chOff x="1056" y="1872"/>
                  <a:chExt cx="1152" cy="672"/>
                </a:xfrm>
              </p:grpSpPr>
              <p:sp>
                <p:nvSpPr>
                  <p:cNvPr id="378" name="Freeform 64"/>
                  <p:cNvSpPr>
                    <a:spLocks/>
                  </p:cNvSpPr>
                  <p:nvPr/>
                </p:nvSpPr>
                <p:spPr bwMode="auto">
                  <a:xfrm>
                    <a:off x="1013" y="1921"/>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79" name="Freeform 65"/>
                  <p:cNvSpPr>
                    <a:spLocks/>
                  </p:cNvSpPr>
                  <p:nvPr/>
                </p:nvSpPr>
                <p:spPr bwMode="auto">
                  <a:xfrm flipV="1">
                    <a:off x="1588" y="2265"/>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nvGrpSpPr>
                <p:cNvPr id="375" name="Group 66"/>
                <p:cNvGrpSpPr>
                  <a:grpSpLocks/>
                </p:cNvGrpSpPr>
                <p:nvPr/>
              </p:nvGrpSpPr>
              <p:grpSpPr bwMode="auto">
                <a:xfrm>
                  <a:off x="2208" y="2112"/>
                  <a:ext cx="1152" cy="432"/>
                  <a:chOff x="1056" y="1872"/>
                  <a:chExt cx="1152" cy="672"/>
                </a:xfrm>
              </p:grpSpPr>
              <p:sp>
                <p:nvSpPr>
                  <p:cNvPr id="376" name="Freeform 67"/>
                  <p:cNvSpPr>
                    <a:spLocks/>
                  </p:cNvSpPr>
                  <p:nvPr/>
                </p:nvSpPr>
                <p:spPr bwMode="auto">
                  <a:xfrm>
                    <a:off x="998" y="1903"/>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77" name="Freeform 68"/>
                  <p:cNvSpPr>
                    <a:spLocks/>
                  </p:cNvSpPr>
                  <p:nvPr/>
                </p:nvSpPr>
                <p:spPr bwMode="auto">
                  <a:xfrm flipV="1">
                    <a:off x="1581" y="2228"/>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grpSp>
            <p:nvGrpSpPr>
              <p:cNvPr id="367" name="Group 69"/>
              <p:cNvGrpSpPr>
                <a:grpSpLocks/>
              </p:cNvGrpSpPr>
              <p:nvPr/>
            </p:nvGrpSpPr>
            <p:grpSpPr bwMode="auto">
              <a:xfrm>
                <a:off x="3360" y="2112"/>
                <a:ext cx="2304" cy="432"/>
                <a:chOff x="1056" y="2112"/>
                <a:chExt cx="2304" cy="432"/>
              </a:xfrm>
            </p:grpSpPr>
            <p:grpSp>
              <p:nvGrpSpPr>
                <p:cNvPr id="368" name="Group 70"/>
                <p:cNvGrpSpPr>
                  <a:grpSpLocks/>
                </p:cNvGrpSpPr>
                <p:nvPr/>
              </p:nvGrpSpPr>
              <p:grpSpPr bwMode="auto">
                <a:xfrm>
                  <a:off x="1056" y="2112"/>
                  <a:ext cx="1152" cy="432"/>
                  <a:chOff x="1056" y="1872"/>
                  <a:chExt cx="1152" cy="672"/>
                </a:xfrm>
              </p:grpSpPr>
              <p:sp>
                <p:nvSpPr>
                  <p:cNvPr id="372" name="Freeform 71"/>
                  <p:cNvSpPr>
                    <a:spLocks/>
                  </p:cNvSpPr>
                  <p:nvPr/>
                </p:nvSpPr>
                <p:spPr bwMode="auto">
                  <a:xfrm>
                    <a:off x="995" y="1914"/>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600"/>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73" name="Freeform 72"/>
                  <p:cNvSpPr>
                    <a:spLocks/>
                  </p:cNvSpPr>
                  <p:nvPr/>
                </p:nvSpPr>
                <p:spPr bwMode="auto">
                  <a:xfrm flipV="1">
                    <a:off x="1572" y="2252"/>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600"/>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nvGrpSpPr>
                <p:cNvPr id="369" name="Group 73"/>
                <p:cNvGrpSpPr>
                  <a:grpSpLocks/>
                </p:cNvGrpSpPr>
                <p:nvPr/>
              </p:nvGrpSpPr>
              <p:grpSpPr bwMode="auto">
                <a:xfrm>
                  <a:off x="2208" y="2112"/>
                  <a:ext cx="1152" cy="432"/>
                  <a:chOff x="1056" y="1872"/>
                  <a:chExt cx="1152" cy="672"/>
                </a:xfrm>
              </p:grpSpPr>
              <p:sp>
                <p:nvSpPr>
                  <p:cNvPr id="370" name="Freeform 74"/>
                  <p:cNvSpPr>
                    <a:spLocks/>
                  </p:cNvSpPr>
                  <p:nvPr/>
                </p:nvSpPr>
                <p:spPr bwMode="auto">
                  <a:xfrm>
                    <a:off x="985" y="1886"/>
                    <a:ext cx="581"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600"/>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71" name="Freeform 75"/>
                  <p:cNvSpPr>
                    <a:spLocks/>
                  </p:cNvSpPr>
                  <p:nvPr/>
                </p:nvSpPr>
                <p:spPr bwMode="auto">
                  <a:xfrm flipV="1">
                    <a:off x="1572" y="2239"/>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600"/>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grpSp>
      </p:grpSp>
      <p:grpSp>
        <p:nvGrpSpPr>
          <p:cNvPr id="274" name="Group 45"/>
          <p:cNvGrpSpPr>
            <a:grpSpLocks/>
          </p:cNvGrpSpPr>
          <p:nvPr/>
        </p:nvGrpSpPr>
        <p:grpSpPr bwMode="auto">
          <a:xfrm rot="14743939" flipH="1">
            <a:off x="1427963" y="3191375"/>
            <a:ext cx="2833173" cy="187656"/>
            <a:chOff x="1104" y="2976"/>
            <a:chExt cx="3718" cy="247"/>
          </a:xfrm>
        </p:grpSpPr>
        <p:grpSp>
          <p:nvGrpSpPr>
            <p:cNvPr id="314" name="Group 46"/>
            <p:cNvGrpSpPr>
              <a:grpSpLocks/>
            </p:cNvGrpSpPr>
            <p:nvPr/>
          </p:nvGrpSpPr>
          <p:grpSpPr bwMode="auto">
            <a:xfrm>
              <a:off x="1104" y="2976"/>
              <a:ext cx="1872" cy="176"/>
              <a:chOff x="1056" y="2112"/>
              <a:chExt cx="4608" cy="432"/>
            </a:xfrm>
          </p:grpSpPr>
          <p:grpSp>
            <p:nvGrpSpPr>
              <p:cNvPr id="330" name="Group 47"/>
              <p:cNvGrpSpPr>
                <a:grpSpLocks/>
              </p:cNvGrpSpPr>
              <p:nvPr/>
            </p:nvGrpSpPr>
            <p:grpSpPr bwMode="auto">
              <a:xfrm>
                <a:off x="1056" y="2112"/>
                <a:ext cx="2304" cy="432"/>
                <a:chOff x="1056" y="2112"/>
                <a:chExt cx="2304" cy="432"/>
              </a:xfrm>
            </p:grpSpPr>
            <p:grpSp>
              <p:nvGrpSpPr>
                <p:cNvPr id="338" name="Group 48"/>
                <p:cNvGrpSpPr>
                  <a:grpSpLocks/>
                </p:cNvGrpSpPr>
                <p:nvPr/>
              </p:nvGrpSpPr>
              <p:grpSpPr bwMode="auto">
                <a:xfrm>
                  <a:off x="1056" y="2112"/>
                  <a:ext cx="1152" cy="432"/>
                  <a:chOff x="1056" y="1872"/>
                  <a:chExt cx="1152" cy="672"/>
                </a:xfrm>
              </p:grpSpPr>
              <p:sp>
                <p:nvSpPr>
                  <p:cNvPr id="342" name="Freeform 49"/>
                  <p:cNvSpPr>
                    <a:spLocks/>
                  </p:cNvSpPr>
                  <p:nvPr/>
                </p:nvSpPr>
                <p:spPr bwMode="auto">
                  <a:xfrm>
                    <a:off x="1017" y="1947"/>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43" name="Freeform 50"/>
                  <p:cNvSpPr>
                    <a:spLocks/>
                  </p:cNvSpPr>
                  <p:nvPr/>
                </p:nvSpPr>
                <p:spPr bwMode="auto">
                  <a:xfrm flipV="1">
                    <a:off x="1589" y="2271"/>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nvGrpSpPr>
                <p:cNvPr id="339" name="Group 51"/>
                <p:cNvGrpSpPr>
                  <a:grpSpLocks/>
                </p:cNvGrpSpPr>
                <p:nvPr/>
              </p:nvGrpSpPr>
              <p:grpSpPr bwMode="auto">
                <a:xfrm>
                  <a:off x="2208" y="2112"/>
                  <a:ext cx="1152" cy="432"/>
                  <a:chOff x="1056" y="1872"/>
                  <a:chExt cx="1152" cy="672"/>
                </a:xfrm>
              </p:grpSpPr>
              <p:sp>
                <p:nvSpPr>
                  <p:cNvPr id="340" name="Freeform 52"/>
                  <p:cNvSpPr>
                    <a:spLocks/>
                  </p:cNvSpPr>
                  <p:nvPr/>
                </p:nvSpPr>
                <p:spPr bwMode="auto">
                  <a:xfrm>
                    <a:off x="1008" y="1902"/>
                    <a:ext cx="581"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41" name="Freeform 53"/>
                  <p:cNvSpPr>
                    <a:spLocks/>
                  </p:cNvSpPr>
                  <p:nvPr/>
                </p:nvSpPr>
                <p:spPr bwMode="auto">
                  <a:xfrm flipV="1">
                    <a:off x="1580" y="2250"/>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grpSp>
            <p:nvGrpSpPr>
              <p:cNvPr id="331" name="Group 54"/>
              <p:cNvGrpSpPr>
                <a:grpSpLocks/>
              </p:cNvGrpSpPr>
              <p:nvPr/>
            </p:nvGrpSpPr>
            <p:grpSpPr bwMode="auto">
              <a:xfrm>
                <a:off x="3360" y="2112"/>
                <a:ext cx="2304" cy="432"/>
                <a:chOff x="1056" y="2112"/>
                <a:chExt cx="2304" cy="432"/>
              </a:xfrm>
            </p:grpSpPr>
            <p:grpSp>
              <p:nvGrpSpPr>
                <p:cNvPr id="332" name="Group 55"/>
                <p:cNvGrpSpPr>
                  <a:grpSpLocks/>
                </p:cNvGrpSpPr>
                <p:nvPr/>
              </p:nvGrpSpPr>
              <p:grpSpPr bwMode="auto">
                <a:xfrm>
                  <a:off x="1056" y="2112"/>
                  <a:ext cx="1152" cy="432"/>
                  <a:chOff x="1056" y="1872"/>
                  <a:chExt cx="1152" cy="672"/>
                </a:xfrm>
              </p:grpSpPr>
              <p:sp>
                <p:nvSpPr>
                  <p:cNvPr id="336" name="Freeform 56"/>
                  <p:cNvSpPr>
                    <a:spLocks/>
                  </p:cNvSpPr>
                  <p:nvPr/>
                </p:nvSpPr>
                <p:spPr bwMode="auto">
                  <a:xfrm>
                    <a:off x="997" y="1930"/>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37" name="Freeform 57"/>
                  <p:cNvSpPr>
                    <a:spLocks/>
                  </p:cNvSpPr>
                  <p:nvPr/>
                </p:nvSpPr>
                <p:spPr bwMode="auto">
                  <a:xfrm flipV="1">
                    <a:off x="1578" y="2271"/>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nvGrpSpPr>
                <p:cNvPr id="333" name="Group 58"/>
                <p:cNvGrpSpPr>
                  <a:grpSpLocks/>
                </p:cNvGrpSpPr>
                <p:nvPr/>
              </p:nvGrpSpPr>
              <p:grpSpPr bwMode="auto">
                <a:xfrm>
                  <a:off x="2208" y="2112"/>
                  <a:ext cx="1152" cy="432"/>
                  <a:chOff x="1056" y="1872"/>
                  <a:chExt cx="1152" cy="672"/>
                </a:xfrm>
              </p:grpSpPr>
              <p:sp>
                <p:nvSpPr>
                  <p:cNvPr id="334" name="Freeform 59"/>
                  <p:cNvSpPr>
                    <a:spLocks/>
                  </p:cNvSpPr>
                  <p:nvPr/>
                </p:nvSpPr>
                <p:spPr bwMode="auto">
                  <a:xfrm>
                    <a:off x="990" y="1920"/>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35" name="Freeform 60"/>
                  <p:cNvSpPr>
                    <a:spLocks/>
                  </p:cNvSpPr>
                  <p:nvPr/>
                </p:nvSpPr>
                <p:spPr bwMode="auto">
                  <a:xfrm flipV="1">
                    <a:off x="1566" y="2247"/>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grpSp>
        <p:grpSp>
          <p:nvGrpSpPr>
            <p:cNvPr id="316" name="Group 62"/>
            <p:cNvGrpSpPr>
              <a:grpSpLocks/>
            </p:cNvGrpSpPr>
            <p:nvPr/>
          </p:nvGrpSpPr>
          <p:grpSpPr bwMode="auto">
            <a:xfrm>
              <a:off x="2976" y="2979"/>
              <a:ext cx="1846" cy="244"/>
              <a:chOff x="1056" y="2112"/>
              <a:chExt cx="4502" cy="598"/>
            </a:xfrm>
          </p:grpSpPr>
          <p:grpSp>
            <p:nvGrpSpPr>
              <p:cNvPr id="324" name="Group 63"/>
              <p:cNvGrpSpPr>
                <a:grpSpLocks/>
              </p:cNvGrpSpPr>
              <p:nvPr/>
            </p:nvGrpSpPr>
            <p:grpSpPr bwMode="auto">
              <a:xfrm>
                <a:off x="1056" y="2112"/>
                <a:ext cx="1152" cy="432"/>
                <a:chOff x="1056" y="1872"/>
                <a:chExt cx="1152" cy="672"/>
              </a:xfrm>
            </p:grpSpPr>
            <p:sp>
              <p:nvSpPr>
                <p:cNvPr id="328" name="Freeform 64"/>
                <p:cNvSpPr>
                  <a:spLocks/>
                </p:cNvSpPr>
                <p:nvPr/>
              </p:nvSpPr>
              <p:spPr bwMode="auto">
                <a:xfrm>
                  <a:off x="1013" y="1921"/>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29" name="Freeform 65"/>
                <p:cNvSpPr>
                  <a:spLocks/>
                </p:cNvSpPr>
                <p:nvPr/>
              </p:nvSpPr>
              <p:spPr bwMode="auto">
                <a:xfrm flipV="1">
                  <a:off x="1588" y="2265"/>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nvGrpSpPr>
              <p:cNvPr id="325" name="Group 66"/>
              <p:cNvGrpSpPr>
                <a:grpSpLocks/>
              </p:cNvGrpSpPr>
              <p:nvPr/>
            </p:nvGrpSpPr>
            <p:grpSpPr bwMode="auto">
              <a:xfrm>
                <a:off x="2150" y="2182"/>
                <a:ext cx="3408" cy="528"/>
                <a:chOff x="998" y="1903"/>
                <a:chExt cx="3408" cy="788"/>
              </a:xfrm>
            </p:grpSpPr>
            <p:sp>
              <p:nvSpPr>
                <p:cNvPr id="326" name="Freeform 67"/>
                <p:cNvSpPr>
                  <a:spLocks/>
                </p:cNvSpPr>
                <p:nvPr/>
              </p:nvSpPr>
              <p:spPr bwMode="auto">
                <a:xfrm>
                  <a:off x="998" y="1903"/>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327" name="Freeform 68"/>
                <p:cNvSpPr>
                  <a:spLocks/>
                </p:cNvSpPr>
                <p:nvPr/>
              </p:nvSpPr>
              <p:spPr bwMode="auto">
                <a:xfrm flipV="1">
                  <a:off x="3830" y="2355"/>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600"/>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grpSp>
      <p:grpSp>
        <p:nvGrpSpPr>
          <p:cNvPr id="282" name="Group 55"/>
          <p:cNvGrpSpPr>
            <a:grpSpLocks/>
          </p:cNvGrpSpPr>
          <p:nvPr/>
        </p:nvGrpSpPr>
        <p:grpSpPr bwMode="auto">
          <a:xfrm rot="14743939" flipH="1">
            <a:off x="3014813" y="4037949"/>
            <a:ext cx="367769" cy="130330"/>
            <a:chOff x="997" y="1930"/>
            <a:chExt cx="1188" cy="655"/>
          </a:xfrm>
        </p:grpSpPr>
        <p:sp>
          <p:nvSpPr>
            <p:cNvPr id="286" name="Freeform 56"/>
            <p:cNvSpPr>
              <a:spLocks/>
            </p:cNvSpPr>
            <p:nvPr/>
          </p:nvSpPr>
          <p:spPr bwMode="auto">
            <a:xfrm>
              <a:off x="997" y="1930"/>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600"/>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287" name="Freeform 57"/>
            <p:cNvSpPr>
              <a:spLocks/>
            </p:cNvSpPr>
            <p:nvPr/>
          </p:nvSpPr>
          <p:spPr bwMode="auto">
            <a:xfrm flipV="1">
              <a:off x="1609" y="2249"/>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600"/>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sp>
        <p:nvSpPr>
          <p:cNvPr id="133" name="Rectangle 70"/>
          <p:cNvSpPr>
            <a:spLocks noGrp="1" noChangeArrowheads="1"/>
          </p:cNvSpPr>
          <p:nvPr>
            <p:ph type="title"/>
          </p:nvPr>
        </p:nvSpPr>
        <p:spPr>
          <a:xfrm>
            <a:off x="207394" y="29929"/>
            <a:ext cx="7772400" cy="1143000"/>
          </a:xfrm>
        </p:spPr>
        <p:txBody>
          <a:bodyPr anchor="t"/>
          <a:lstStyle/>
          <a:p>
            <a:pPr algn="ctr" eaLnBrk="1" hangingPunct="1">
              <a:defRPr/>
            </a:pPr>
            <a:r>
              <a:rPr lang="en-US" sz="4400" dirty="0" err="1" smtClean="0">
                <a:latin typeface="Calibri"/>
                <a:cs typeface="Calibri"/>
              </a:rPr>
              <a:t>InSAR</a:t>
            </a:r>
            <a:r>
              <a:rPr lang="en-US" sz="4400" dirty="0" smtClean="0">
                <a:latin typeface="Calibri"/>
                <a:cs typeface="Calibri"/>
              </a:rPr>
              <a:t>: How </a:t>
            </a:r>
            <a:r>
              <a:rPr lang="en-US" sz="4400" dirty="0">
                <a:latin typeface="Calibri"/>
                <a:cs typeface="Calibri"/>
              </a:rPr>
              <a:t>it </a:t>
            </a:r>
            <a:r>
              <a:rPr lang="en-US" sz="4400" dirty="0" smtClean="0">
                <a:latin typeface="Calibri"/>
                <a:cs typeface="Calibri"/>
              </a:rPr>
              <a:t>works—Summary </a:t>
            </a:r>
            <a:endParaRPr lang="en-US" sz="4400" dirty="0">
              <a:latin typeface="Calibri"/>
              <a:cs typeface="Calibri"/>
            </a:endParaRPr>
          </a:p>
        </p:txBody>
      </p:sp>
      <p:sp>
        <p:nvSpPr>
          <p:cNvPr id="134" name="Rectangle 82"/>
          <p:cNvSpPr>
            <a:spLocks noChangeArrowheads="1"/>
          </p:cNvSpPr>
          <p:nvPr/>
        </p:nvSpPr>
        <p:spPr bwMode="auto">
          <a:xfrm rot="17422748">
            <a:off x="-485264" y="2814185"/>
            <a:ext cx="2828277" cy="830997"/>
          </a:xfrm>
          <a:prstGeom prst="rect">
            <a:avLst/>
          </a:prstGeom>
          <a:noFill/>
          <a:ln>
            <a:solidFill>
              <a:schemeClr val="tx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nchor="ctr">
            <a:spAutoFit/>
          </a:bodyPr>
          <a:lstStyle/>
          <a:p>
            <a:pPr defTabSz="914400" fontAlgn="base">
              <a:spcBef>
                <a:spcPct val="0"/>
              </a:spcBef>
              <a:spcAft>
                <a:spcPct val="0"/>
              </a:spcAft>
              <a:defRPr/>
            </a:pPr>
            <a:r>
              <a:rPr lang="en-US" sz="1600" b="1" dirty="0">
                <a:solidFill>
                  <a:srgbClr val="FF3300"/>
                </a:solidFill>
                <a:latin typeface="Calibri"/>
                <a:ea typeface="ＭＳ Ｐゴシック" charset="0"/>
                <a:cs typeface="Calibri"/>
              </a:rPr>
              <a:t>Phase shift varies </a:t>
            </a:r>
            <a:r>
              <a:rPr lang="en-US" sz="1600" b="1" dirty="0" smtClean="0">
                <a:solidFill>
                  <a:srgbClr val="FF3300"/>
                </a:solidFill>
                <a:latin typeface="Calibri"/>
                <a:ea typeface="ＭＳ Ｐゴシック" charset="0"/>
                <a:cs typeface="Calibri"/>
              </a:rPr>
              <a:t>in different parts of the ice because of different velocities</a:t>
            </a:r>
            <a:endParaRPr lang="en-US" b="1" dirty="0">
              <a:solidFill>
                <a:srgbClr val="FF3300"/>
              </a:solidFill>
              <a:latin typeface="Calibri"/>
              <a:ea typeface="ＭＳ Ｐゴシック" charset="0"/>
              <a:cs typeface="Calibri"/>
            </a:endParaRPr>
          </a:p>
        </p:txBody>
      </p:sp>
      <p:sp>
        <p:nvSpPr>
          <p:cNvPr id="136" name="Line 83"/>
          <p:cNvSpPr>
            <a:spLocks noChangeShapeType="1"/>
          </p:cNvSpPr>
          <p:nvPr/>
        </p:nvSpPr>
        <p:spPr bwMode="auto">
          <a:xfrm>
            <a:off x="1212775" y="3657897"/>
            <a:ext cx="1836403" cy="347800"/>
          </a:xfrm>
          <a:prstGeom prst="line">
            <a:avLst/>
          </a:prstGeom>
          <a:noFill/>
          <a:ln w="25400">
            <a:solidFill>
              <a:srgbClr val="FF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defTabSz="914400" eaLnBrk="0" fontAlgn="base" hangingPunct="0">
              <a:spcBef>
                <a:spcPct val="0"/>
              </a:spcBef>
              <a:spcAft>
                <a:spcPct val="0"/>
              </a:spcAft>
              <a:defRPr/>
            </a:pPr>
            <a:endParaRPr lang="en-US" sz="2400">
              <a:solidFill>
                <a:srgbClr val="000000"/>
              </a:solidFill>
              <a:latin typeface="Calibri"/>
              <a:ea typeface="ＭＳ Ｐゴシック" charset="0"/>
              <a:cs typeface="Calibri"/>
            </a:endParaRPr>
          </a:p>
        </p:txBody>
      </p:sp>
      <p:sp>
        <p:nvSpPr>
          <p:cNvPr id="413" name="Line 83"/>
          <p:cNvSpPr>
            <a:spLocks noChangeShapeType="1"/>
          </p:cNvSpPr>
          <p:nvPr/>
        </p:nvSpPr>
        <p:spPr bwMode="auto">
          <a:xfrm>
            <a:off x="1212775" y="3675217"/>
            <a:ext cx="1692103" cy="831335"/>
          </a:xfrm>
          <a:prstGeom prst="line">
            <a:avLst/>
          </a:prstGeom>
          <a:noFill/>
          <a:ln w="25400">
            <a:solidFill>
              <a:srgbClr val="FF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defTabSz="914400" eaLnBrk="0" fontAlgn="base" hangingPunct="0">
              <a:spcBef>
                <a:spcPct val="0"/>
              </a:spcBef>
              <a:spcAft>
                <a:spcPct val="0"/>
              </a:spcAft>
              <a:defRPr/>
            </a:pPr>
            <a:endParaRPr lang="en-US" sz="2400">
              <a:solidFill>
                <a:srgbClr val="000000"/>
              </a:solidFill>
              <a:latin typeface="Calibri"/>
              <a:ea typeface="ＭＳ Ｐゴシック" charset="0"/>
              <a:cs typeface="Calibri"/>
            </a:endParaRPr>
          </a:p>
        </p:txBody>
      </p:sp>
      <p:sp>
        <p:nvSpPr>
          <p:cNvPr id="124" name="TextBox 123">
            <a:extLst>
              <a:ext uri="{FF2B5EF4-FFF2-40B4-BE49-F238E27FC236}">
                <a16:creationId xmlns:a16="http://schemas.microsoft.com/office/drawing/2014/main" xmlns="" id="{1B2C6E92-3FB3-4111-9198-6EDFCC5EB806}"/>
              </a:ext>
            </a:extLst>
          </p:cNvPr>
          <p:cNvSpPr txBox="1"/>
          <p:nvPr/>
        </p:nvSpPr>
        <p:spPr>
          <a:xfrm>
            <a:off x="5206561" y="835203"/>
            <a:ext cx="3937440" cy="5078314"/>
          </a:xfrm>
          <a:prstGeom prst="rect">
            <a:avLst/>
          </a:prstGeom>
          <a:noFill/>
        </p:spPr>
        <p:txBody>
          <a:bodyPr wrap="square" rtlCol="0">
            <a:spAutoFit/>
          </a:bodyPr>
          <a:lstStyle/>
          <a:p>
            <a:pPr marL="457200" indent="-457200">
              <a:buFont typeface="Arial" panose="020B0604020202020204" pitchFamily="34" charset="0"/>
              <a:buChar char="•"/>
            </a:pPr>
            <a:r>
              <a:rPr lang="en-US" dirty="0"/>
              <a:t>One </a:t>
            </a:r>
            <a:r>
              <a:rPr lang="en-US" dirty="0" err="1"/>
              <a:t>interferogram</a:t>
            </a:r>
            <a:r>
              <a:rPr lang="en-US" dirty="0"/>
              <a:t> </a:t>
            </a:r>
            <a:r>
              <a:rPr lang="en-US" dirty="0" smtClean="0"/>
              <a:t>records </a:t>
            </a:r>
            <a:r>
              <a:rPr lang="en-US" dirty="0"/>
              <a:t>motion in only one direction (Line of Sight), orthogonal to the flight path.</a:t>
            </a:r>
          </a:p>
          <a:p>
            <a:pPr marL="457200" indent="-457200">
              <a:buFont typeface="Arial" panose="020B0604020202020204" pitchFamily="34" charset="0"/>
              <a:buChar char="•"/>
            </a:pPr>
            <a:r>
              <a:rPr lang="en-US" dirty="0"/>
              <a:t>Assuming </a:t>
            </a:r>
            <a:r>
              <a:rPr lang="en-US" dirty="0" smtClean="0"/>
              <a:t>surface-parallel ice </a:t>
            </a:r>
            <a:r>
              <a:rPr lang="en-US" dirty="0"/>
              <a:t>movement, interferograms from ascending and descending orbits can be combined to create 3D motion.</a:t>
            </a:r>
          </a:p>
          <a:p>
            <a:pPr marL="457200" indent="-457200">
              <a:buFont typeface="Arial" panose="020B0604020202020204" pitchFamily="34" charset="0"/>
              <a:buChar char="•"/>
            </a:pPr>
            <a:r>
              <a:rPr lang="en-US" dirty="0"/>
              <a:t>However, </a:t>
            </a:r>
            <a:r>
              <a:rPr lang="en-US" dirty="0" smtClean="0"/>
              <a:t>surface-parallel </a:t>
            </a:r>
            <a:r>
              <a:rPr lang="en-US" dirty="0"/>
              <a:t>ice flow assumption </a:t>
            </a:r>
            <a:r>
              <a:rPr lang="en-US" dirty="0" smtClean="0"/>
              <a:t>does not </a:t>
            </a:r>
            <a:r>
              <a:rPr lang="en-US" dirty="0"/>
              <a:t>work </a:t>
            </a:r>
            <a:r>
              <a:rPr lang="en-US" dirty="0" smtClean="0"/>
              <a:t>well unless </a:t>
            </a:r>
            <a:r>
              <a:rPr lang="en-US" dirty="0"/>
              <a:t>the slopes are low and both accumulation and ablation are modest. </a:t>
            </a:r>
          </a:p>
          <a:p>
            <a:pPr marL="457200" indent="-457200">
              <a:buFont typeface="Arial" panose="020B0604020202020204" pitchFamily="34" charset="0"/>
              <a:buChar char="•"/>
            </a:pPr>
            <a:r>
              <a:rPr lang="en-US" dirty="0"/>
              <a:t>If no separate orbit SAR data, the  ice-flow direction can be estimated from the direction of maximum averaged over an area larger than the thickness of the ice.</a:t>
            </a:r>
            <a:endParaRPr lang="en-US" dirty="0">
              <a:latin typeface="Calibri"/>
              <a:cs typeface="Calibri"/>
            </a:endParaRPr>
          </a:p>
        </p:txBody>
      </p:sp>
      <p:sp>
        <p:nvSpPr>
          <p:cNvPr id="126" name="Freeform 68"/>
          <p:cNvSpPr>
            <a:spLocks/>
          </p:cNvSpPr>
          <p:nvPr/>
        </p:nvSpPr>
        <p:spPr bwMode="auto">
          <a:xfrm rot="14743939" flipH="1" flipV="1">
            <a:off x="3028735" y="3796918"/>
            <a:ext cx="178313" cy="80897"/>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127" name="Freeform 56"/>
          <p:cNvSpPr>
            <a:spLocks/>
          </p:cNvSpPr>
          <p:nvPr/>
        </p:nvSpPr>
        <p:spPr bwMode="auto">
          <a:xfrm rot="14743939" flipH="1">
            <a:off x="3215063" y="4306212"/>
            <a:ext cx="178312" cy="6685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600"/>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nvGrpSpPr>
          <p:cNvPr id="158" name="Group 45"/>
          <p:cNvGrpSpPr>
            <a:grpSpLocks/>
          </p:cNvGrpSpPr>
          <p:nvPr/>
        </p:nvGrpSpPr>
        <p:grpSpPr bwMode="auto">
          <a:xfrm rot="14743939" flipH="1">
            <a:off x="1899735" y="2764056"/>
            <a:ext cx="2122215" cy="180058"/>
            <a:chOff x="1104" y="2976"/>
            <a:chExt cx="2785" cy="237"/>
          </a:xfrm>
        </p:grpSpPr>
        <p:grpSp>
          <p:nvGrpSpPr>
            <p:cNvPr id="159" name="Group 46"/>
            <p:cNvGrpSpPr>
              <a:grpSpLocks/>
            </p:cNvGrpSpPr>
            <p:nvPr/>
          </p:nvGrpSpPr>
          <p:grpSpPr bwMode="auto">
            <a:xfrm>
              <a:off x="1104" y="2976"/>
              <a:ext cx="1872" cy="176"/>
              <a:chOff x="1056" y="2112"/>
              <a:chExt cx="4608" cy="432"/>
            </a:xfrm>
          </p:grpSpPr>
          <p:grpSp>
            <p:nvGrpSpPr>
              <p:cNvPr id="171" name="Group 47"/>
              <p:cNvGrpSpPr>
                <a:grpSpLocks/>
              </p:cNvGrpSpPr>
              <p:nvPr/>
            </p:nvGrpSpPr>
            <p:grpSpPr bwMode="auto">
              <a:xfrm>
                <a:off x="1056" y="2112"/>
                <a:ext cx="2304" cy="432"/>
                <a:chOff x="1056" y="2112"/>
                <a:chExt cx="2304" cy="432"/>
              </a:xfrm>
            </p:grpSpPr>
            <p:grpSp>
              <p:nvGrpSpPr>
                <p:cNvPr id="179" name="Group 48"/>
                <p:cNvGrpSpPr>
                  <a:grpSpLocks/>
                </p:cNvGrpSpPr>
                <p:nvPr/>
              </p:nvGrpSpPr>
              <p:grpSpPr bwMode="auto">
                <a:xfrm>
                  <a:off x="1056" y="2112"/>
                  <a:ext cx="1152" cy="432"/>
                  <a:chOff x="1056" y="1872"/>
                  <a:chExt cx="1152" cy="672"/>
                </a:xfrm>
              </p:grpSpPr>
              <p:sp>
                <p:nvSpPr>
                  <p:cNvPr id="183" name="Freeform 49"/>
                  <p:cNvSpPr>
                    <a:spLocks/>
                  </p:cNvSpPr>
                  <p:nvPr/>
                </p:nvSpPr>
                <p:spPr bwMode="auto">
                  <a:xfrm>
                    <a:off x="1017" y="1947"/>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184" name="Freeform 50"/>
                  <p:cNvSpPr>
                    <a:spLocks/>
                  </p:cNvSpPr>
                  <p:nvPr/>
                </p:nvSpPr>
                <p:spPr bwMode="auto">
                  <a:xfrm flipV="1">
                    <a:off x="1589" y="2271"/>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nvGrpSpPr>
                <p:cNvPr id="180" name="Group 51"/>
                <p:cNvGrpSpPr>
                  <a:grpSpLocks/>
                </p:cNvGrpSpPr>
                <p:nvPr/>
              </p:nvGrpSpPr>
              <p:grpSpPr bwMode="auto">
                <a:xfrm>
                  <a:off x="2208" y="2112"/>
                  <a:ext cx="1152" cy="432"/>
                  <a:chOff x="1056" y="1872"/>
                  <a:chExt cx="1152" cy="672"/>
                </a:xfrm>
              </p:grpSpPr>
              <p:sp>
                <p:nvSpPr>
                  <p:cNvPr id="181" name="Freeform 52"/>
                  <p:cNvSpPr>
                    <a:spLocks/>
                  </p:cNvSpPr>
                  <p:nvPr/>
                </p:nvSpPr>
                <p:spPr bwMode="auto">
                  <a:xfrm>
                    <a:off x="1008" y="1902"/>
                    <a:ext cx="581"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182" name="Freeform 53"/>
                  <p:cNvSpPr>
                    <a:spLocks/>
                  </p:cNvSpPr>
                  <p:nvPr/>
                </p:nvSpPr>
                <p:spPr bwMode="auto">
                  <a:xfrm flipV="1">
                    <a:off x="1580" y="2250"/>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grpSp>
            <p:nvGrpSpPr>
              <p:cNvPr id="172" name="Group 54"/>
              <p:cNvGrpSpPr>
                <a:grpSpLocks/>
              </p:cNvGrpSpPr>
              <p:nvPr/>
            </p:nvGrpSpPr>
            <p:grpSpPr bwMode="auto">
              <a:xfrm>
                <a:off x="3360" y="2112"/>
                <a:ext cx="2304" cy="432"/>
                <a:chOff x="1056" y="2112"/>
                <a:chExt cx="2304" cy="432"/>
              </a:xfrm>
            </p:grpSpPr>
            <p:grpSp>
              <p:nvGrpSpPr>
                <p:cNvPr id="173" name="Group 55"/>
                <p:cNvGrpSpPr>
                  <a:grpSpLocks/>
                </p:cNvGrpSpPr>
                <p:nvPr/>
              </p:nvGrpSpPr>
              <p:grpSpPr bwMode="auto">
                <a:xfrm>
                  <a:off x="1056" y="2112"/>
                  <a:ext cx="1152" cy="432"/>
                  <a:chOff x="1056" y="1872"/>
                  <a:chExt cx="1152" cy="672"/>
                </a:xfrm>
              </p:grpSpPr>
              <p:sp>
                <p:nvSpPr>
                  <p:cNvPr id="177" name="Freeform 56"/>
                  <p:cNvSpPr>
                    <a:spLocks/>
                  </p:cNvSpPr>
                  <p:nvPr/>
                </p:nvSpPr>
                <p:spPr bwMode="auto">
                  <a:xfrm>
                    <a:off x="997" y="1930"/>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178" name="Freeform 57"/>
                  <p:cNvSpPr>
                    <a:spLocks/>
                  </p:cNvSpPr>
                  <p:nvPr/>
                </p:nvSpPr>
                <p:spPr bwMode="auto">
                  <a:xfrm flipV="1">
                    <a:off x="1578" y="2271"/>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nvGrpSpPr>
                <p:cNvPr id="174" name="Group 58"/>
                <p:cNvGrpSpPr>
                  <a:grpSpLocks/>
                </p:cNvGrpSpPr>
                <p:nvPr/>
              </p:nvGrpSpPr>
              <p:grpSpPr bwMode="auto">
                <a:xfrm>
                  <a:off x="2208" y="2112"/>
                  <a:ext cx="1152" cy="432"/>
                  <a:chOff x="1056" y="1872"/>
                  <a:chExt cx="1152" cy="672"/>
                </a:xfrm>
              </p:grpSpPr>
              <p:sp>
                <p:nvSpPr>
                  <p:cNvPr id="175" name="Freeform 59"/>
                  <p:cNvSpPr>
                    <a:spLocks/>
                  </p:cNvSpPr>
                  <p:nvPr/>
                </p:nvSpPr>
                <p:spPr bwMode="auto">
                  <a:xfrm>
                    <a:off x="990" y="1920"/>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176" name="Freeform 60"/>
                  <p:cNvSpPr>
                    <a:spLocks/>
                  </p:cNvSpPr>
                  <p:nvPr/>
                </p:nvSpPr>
                <p:spPr bwMode="auto">
                  <a:xfrm flipV="1">
                    <a:off x="1566" y="2247"/>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grpSp>
        <p:grpSp>
          <p:nvGrpSpPr>
            <p:cNvPr id="160" name="Group 61"/>
            <p:cNvGrpSpPr>
              <a:grpSpLocks/>
            </p:cNvGrpSpPr>
            <p:nvPr/>
          </p:nvGrpSpPr>
          <p:grpSpPr bwMode="auto">
            <a:xfrm>
              <a:off x="2976" y="3000"/>
              <a:ext cx="913" cy="213"/>
              <a:chOff x="1056" y="2112"/>
              <a:chExt cx="2236" cy="510"/>
            </a:xfrm>
          </p:grpSpPr>
          <p:grpSp>
            <p:nvGrpSpPr>
              <p:cNvPr id="161" name="Group 62"/>
              <p:cNvGrpSpPr>
                <a:grpSpLocks/>
              </p:cNvGrpSpPr>
              <p:nvPr/>
            </p:nvGrpSpPr>
            <p:grpSpPr bwMode="auto">
              <a:xfrm>
                <a:off x="1056" y="2112"/>
                <a:ext cx="1670" cy="432"/>
                <a:chOff x="1056" y="2112"/>
                <a:chExt cx="1670" cy="432"/>
              </a:xfrm>
            </p:grpSpPr>
            <p:grpSp>
              <p:nvGrpSpPr>
                <p:cNvPr id="165" name="Group 63"/>
                <p:cNvGrpSpPr>
                  <a:grpSpLocks/>
                </p:cNvGrpSpPr>
                <p:nvPr/>
              </p:nvGrpSpPr>
              <p:grpSpPr bwMode="auto">
                <a:xfrm>
                  <a:off x="1056" y="2112"/>
                  <a:ext cx="1152" cy="432"/>
                  <a:chOff x="1056" y="1872"/>
                  <a:chExt cx="1152" cy="672"/>
                </a:xfrm>
              </p:grpSpPr>
              <p:sp>
                <p:nvSpPr>
                  <p:cNvPr id="169" name="Freeform 64"/>
                  <p:cNvSpPr>
                    <a:spLocks/>
                  </p:cNvSpPr>
                  <p:nvPr/>
                </p:nvSpPr>
                <p:spPr bwMode="auto">
                  <a:xfrm>
                    <a:off x="1013" y="1921"/>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170" name="Freeform 65"/>
                  <p:cNvSpPr>
                    <a:spLocks/>
                  </p:cNvSpPr>
                  <p:nvPr/>
                </p:nvSpPr>
                <p:spPr bwMode="auto">
                  <a:xfrm flipV="1">
                    <a:off x="1588" y="2265"/>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sp>
              <p:nvSpPr>
                <p:cNvPr id="167" name="Freeform 67"/>
                <p:cNvSpPr>
                  <a:spLocks/>
                </p:cNvSpPr>
                <p:nvPr/>
              </p:nvSpPr>
              <p:spPr bwMode="auto">
                <a:xfrm>
                  <a:off x="2150" y="2181"/>
                  <a:ext cx="576" cy="225"/>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sp>
            <p:nvSpPr>
              <p:cNvPr id="164" name="Freeform 72"/>
              <p:cNvSpPr>
                <a:spLocks/>
              </p:cNvSpPr>
              <p:nvPr/>
            </p:nvSpPr>
            <p:spPr bwMode="auto">
              <a:xfrm flipV="1">
                <a:off x="2716" y="2409"/>
                <a:ext cx="576" cy="213"/>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grpSp>
      <p:grpSp>
        <p:nvGrpSpPr>
          <p:cNvPr id="185" name="Group 55"/>
          <p:cNvGrpSpPr>
            <a:grpSpLocks/>
          </p:cNvGrpSpPr>
          <p:nvPr/>
        </p:nvGrpSpPr>
        <p:grpSpPr bwMode="auto">
          <a:xfrm rot="14743939" flipH="1">
            <a:off x="3312164" y="3918829"/>
            <a:ext cx="367769" cy="130330"/>
            <a:chOff x="997" y="1930"/>
            <a:chExt cx="1188" cy="655"/>
          </a:xfrm>
        </p:grpSpPr>
        <p:sp>
          <p:nvSpPr>
            <p:cNvPr id="186" name="Freeform 56"/>
            <p:cNvSpPr>
              <a:spLocks/>
            </p:cNvSpPr>
            <p:nvPr/>
          </p:nvSpPr>
          <p:spPr bwMode="auto">
            <a:xfrm>
              <a:off x="997" y="1930"/>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600"/>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sp>
          <p:nvSpPr>
            <p:cNvPr id="187" name="Freeform 57"/>
            <p:cNvSpPr>
              <a:spLocks/>
            </p:cNvSpPr>
            <p:nvPr/>
          </p:nvSpPr>
          <p:spPr bwMode="auto">
            <a:xfrm flipV="1">
              <a:off x="1609" y="2249"/>
              <a:ext cx="576" cy="336"/>
            </a:xfrm>
            <a:custGeom>
              <a:avLst/>
              <a:gdLst>
                <a:gd name="T0" fmla="*/ 0 w 672"/>
                <a:gd name="T1" fmla="*/ 336 h 336"/>
                <a:gd name="T2" fmla="*/ 96 w 672"/>
                <a:gd name="T3" fmla="*/ 96 h 336"/>
                <a:gd name="T4" fmla="*/ 336 w 672"/>
                <a:gd name="T5" fmla="*/ 0 h 336"/>
                <a:gd name="T6" fmla="*/ 576 w 672"/>
                <a:gd name="T7" fmla="*/ 96 h 336"/>
                <a:gd name="T8" fmla="*/ 672 w 672"/>
                <a:gd name="T9" fmla="*/ 336 h 336"/>
              </a:gdLst>
              <a:ahLst/>
              <a:cxnLst>
                <a:cxn ang="0">
                  <a:pos x="T0" y="T1"/>
                </a:cxn>
                <a:cxn ang="0">
                  <a:pos x="T2" y="T3"/>
                </a:cxn>
                <a:cxn ang="0">
                  <a:pos x="T4" y="T5"/>
                </a:cxn>
                <a:cxn ang="0">
                  <a:pos x="T6" y="T7"/>
                </a:cxn>
                <a:cxn ang="0">
                  <a:pos x="T8" y="T9"/>
                </a:cxn>
              </a:cxnLst>
              <a:rect l="0" t="0" r="r" b="b"/>
              <a:pathLst>
                <a:path w="672" h="336">
                  <a:moveTo>
                    <a:pt x="0" y="336"/>
                  </a:moveTo>
                  <a:cubicBezTo>
                    <a:pt x="20" y="244"/>
                    <a:pt x="40" y="152"/>
                    <a:pt x="96" y="96"/>
                  </a:cubicBezTo>
                  <a:cubicBezTo>
                    <a:pt x="152" y="40"/>
                    <a:pt x="256" y="0"/>
                    <a:pt x="336" y="0"/>
                  </a:cubicBezTo>
                  <a:cubicBezTo>
                    <a:pt x="416" y="0"/>
                    <a:pt x="520" y="40"/>
                    <a:pt x="576" y="96"/>
                  </a:cubicBezTo>
                  <a:cubicBezTo>
                    <a:pt x="632" y="152"/>
                    <a:pt x="652" y="244"/>
                    <a:pt x="672" y="336"/>
                  </a:cubicBezTo>
                </a:path>
              </a:pathLst>
            </a:custGeom>
            <a:noFill/>
            <a:ln w="28575" cap="flat" cmpd="sng">
              <a:solidFill>
                <a:srgbClr val="FF6600"/>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a:lstStyle/>
            <a:p>
              <a:pPr defTabSz="914400" eaLnBrk="0" fontAlgn="base" hangingPunct="0">
                <a:spcBef>
                  <a:spcPct val="0"/>
                </a:spcBef>
                <a:spcAft>
                  <a:spcPct val="0"/>
                </a:spcAft>
                <a:defRPr/>
              </a:pPr>
              <a:endParaRPr lang="en-US" sz="2400">
                <a:solidFill>
                  <a:srgbClr val="000000"/>
                </a:solidFill>
                <a:latin typeface="Arial" charset="0"/>
                <a:ea typeface="ＭＳ Ｐゴシック" charset="0"/>
                <a:cs typeface="ＭＳ Ｐゴシック" charset="0"/>
              </a:endParaRPr>
            </a:p>
          </p:txBody>
        </p:sp>
      </p:grpSp>
    </p:spTree>
    <p:extLst>
      <p:ext uri="{BB962C8B-B14F-4D97-AF65-F5344CB8AC3E}">
        <p14:creationId xmlns:p14="http://schemas.microsoft.com/office/powerpoint/2010/main" val="3901427540"/>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Speckle tracking</a:t>
            </a:r>
            <a:endParaRPr lang="en-US" dirty="0"/>
          </a:p>
        </p:txBody>
      </p:sp>
      <p:sp>
        <p:nvSpPr>
          <p:cNvPr id="6" name="Content Placeholder 5"/>
          <p:cNvSpPr>
            <a:spLocks noGrp="1"/>
          </p:cNvSpPr>
          <p:nvPr>
            <p:ph idx="1"/>
          </p:nvPr>
        </p:nvSpPr>
        <p:spPr>
          <a:xfrm>
            <a:off x="457200" y="949332"/>
            <a:ext cx="8229600" cy="2829325"/>
          </a:xfrm>
        </p:spPr>
        <p:txBody>
          <a:bodyPr>
            <a:normAutofit/>
          </a:bodyPr>
          <a:lstStyle/>
          <a:p>
            <a:r>
              <a:rPr lang="en-US" sz="2800" dirty="0" smtClean="0"/>
              <a:t>Computer algorithm scans the intensity SAR for identifiable patterns in the pixels (“speckles”) and measure how much they shift between scenes.</a:t>
            </a:r>
          </a:p>
          <a:p>
            <a:r>
              <a:rPr lang="en-US" sz="2800" dirty="0" smtClean="0"/>
              <a:t>Can help to think of “feature tracking” with optical satellite data wherein identifiable features are tracked over time.</a:t>
            </a:r>
            <a:endParaRPr lang="en-US" sz="2800" dirty="0"/>
          </a:p>
        </p:txBody>
      </p:sp>
      <p:sp>
        <p:nvSpPr>
          <p:cNvPr id="143" name="Text Box 3"/>
          <p:cNvSpPr txBox="1">
            <a:spLocks noChangeArrowheads="1"/>
          </p:cNvSpPr>
          <p:nvPr/>
        </p:nvSpPr>
        <p:spPr bwMode="auto">
          <a:xfrm>
            <a:off x="2212926" y="5470876"/>
            <a:ext cx="1499201" cy="366713"/>
          </a:xfrm>
          <a:prstGeom prst="rect">
            <a:avLst/>
          </a:prstGeom>
          <a:noFill/>
          <a:ln>
            <a:noFill/>
          </a:ln>
          <a:effectLst/>
        </p:spPr>
        <p:txBody>
          <a:bodyPr wrap="square">
            <a:spAutoFit/>
          </a:bodyPr>
          <a:lstStyle/>
          <a:p>
            <a:r>
              <a:rPr lang="en-US" sz="1800" i="1" dirty="0" smtClean="0"/>
              <a:t>Initial </a:t>
            </a:r>
            <a:r>
              <a:rPr lang="en-US" sz="1800" i="1" dirty="0"/>
              <a:t>image</a:t>
            </a:r>
            <a:endParaRPr lang="en-US" sz="1600" i="1" dirty="0"/>
          </a:p>
        </p:txBody>
      </p:sp>
      <p:grpSp>
        <p:nvGrpSpPr>
          <p:cNvPr id="149" name="Group 148"/>
          <p:cNvGrpSpPr/>
          <p:nvPr/>
        </p:nvGrpSpPr>
        <p:grpSpPr>
          <a:xfrm>
            <a:off x="2242790" y="3913981"/>
            <a:ext cx="1469337" cy="1469337"/>
            <a:chOff x="773453" y="4791144"/>
            <a:chExt cx="1469337" cy="1469337"/>
          </a:xfrm>
        </p:grpSpPr>
        <p:sp>
          <p:nvSpPr>
            <p:cNvPr id="146" name="Rectangle 145"/>
            <p:cNvSpPr/>
            <p:nvPr/>
          </p:nvSpPr>
          <p:spPr>
            <a:xfrm>
              <a:off x="773453" y="4791144"/>
              <a:ext cx="1469337" cy="1469337"/>
            </a:xfrm>
            <a:prstGeom prst="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4" name="Rectangle 143"/>
            <p:cNvSpPr/>
            <p:nvPr/>
          </p:nvSpPr>
          <p:spPr>
            <a:xfrm>
              <a:off x="773453" y="5204176"/>
              <a:ext cx="1469337" cy="565150"/>
            </a:xfrm>
            <a:prstGeom prst="rect">
              <a:avLst/>
            </a:prstGeom>
            <a:gradFill flip="none" rotWithShape="1">
              <a:gsLst>
                <a:gs pos="0">
                  <a:schemeClr val="bg1">
                    <a:lumMod val="95000"/>
                  </a:schemeClr>
                </a:gs>
                <a:gs pos="100000">
                  <a:schemeClr val="bg1">
                    <a:lumMod val="95000"/>
                  </a:schemeClr>
                </a:gs>
                <a:gs pos="50000">
                  <a:schemeClr val="bg1">
                    <a:lumMod val="65000"/>
                  </a:schemeClr>
                </a:gs>
              </a:gsLst>
              <a:lin ang="16200000" scaled="0"/>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5" name="Rectangle 45"/>
            <p:cNvSpPr>
              <a:spLocks noChangeArrowheads="1"/>
            </p:cNvSpPr>
            <p:nvPr/>
          </p:nvSpPr>
          <p:spPr bwMode="auto">
            <a:xfrm>
              <a:off x="1049056" y="5406369"/>
              <a:ext cx="133350" cy="133350"/>
            </a:xfrm>
            <a:prstGeom prst="rect">
              <a:avLst/>
            </a:prstGeom>
            <a:solidFill>
              <a:schemeClr val="tx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47" name="TextBox 146"/>
            <p:cNvSpPr txBox="1"/>
            <p:nvPr/>
          </p:nvSpPr>
          <p:spPr>
            <a:xfrm>
              <a:off x="1275482" y="5438881"/>
              <a:ext cx="839743" cy="369332"/>
            </a:xfrm>
            <a:prstGeom prst="rect">
              <a:avLst/>
            </a:prstGeom>
            <a:noFill/>
          </p:spPr>
          <p:txBody>
            <a:bodyPr wrap="none" rtlCol="0">
              <a:spAutoFit/>
            </a:bodyPr>
            <a:lstStyle/>
            <a:p>
              <a:r>
                <a:rPr lang="en-US" dirty="0" smtClean="0"/>
                <a:t>Glacier</a:t>
              </a:r>
              <a:endParaRPr lang="en-US" dirty="0"/>
            </a:p>
          </p:txBody>
        </p:sp>
      </p:grpSp>
      <p:sp>
        <p:nvSpPr>
          <p:cNvPr id="155" name="Text Box 3"/>
          <p:cNvSpPr txBox="1">
            <a:spLocks noChangeArrowheads="1"/>
          </p:cNvSpPr>
          <p:nvPr/>
        </p:nvSpPr>
        <p:spPr bwMode="auto">
          <a:xfrm>
            <a:off x="4756624" y="5470876"/>
            <a:ext cx="1788567" cy="366713"/>
          </a:xfrm>
          <a:prstGeom prst="rect">
            <a:avLst/>
          </a:prstGeom>
          <a:noFill/>
          <a:ln>
            <a:noFill/>
          </a:ln>
          <a:effectLst/>
        </p:spPr>
        <p:txBody>
          <a:bodyPr wrap="square">
            <a:spAutoFit/>
          </a:bodyPr>
          <a:lstStyle/>
          <a:p>
            <a:r>
              <a:rPr lang="en-US" sz="1800" i="1" dirty="0" smtClean="0"/>
              <a:t>Second </a:t>
            </a:r>
            <a:r>
              <a:rPr lang="en-US" sz="1800" i="1" dirty="0"/>
              <a:t>image</a:t>
            </a:r>
            <a:endParaRPr lang="en-US" sz="1600" i="1" dirty="0"/>
          </a:p>
        </p:txBody>
      </p:sp>
      <p:grpSp>
        <p:nvGrpSpPr>
          <p:cNvPr id="158" name="Group 157"/>
          <p:cNvGrpSpPr/>
          <p:nvPr/>
        </p:nvGrpSpPr>
        <p:grpSpPr>
          <a:xfrm>
            <a:off x="4756624" y="3938298"/>
            <a:ext cx="1469337" cy="1469337"/>
            <a:chOff x="4756624" y="3938298"/>
            <a:chExt cx="1469337" cy="1469337"/>
          </a:xfrm>
        </p:grpSpPr>
        <p:grpSp>
          <p:nvGrpSpPr>
            <p:cNvPr id="150" name="Group 149"/>
            <p:cNvGrpSpPr/>
            <p:nvPr/>
          </p:nvGrpSpPr>
          <p:grpSpPr>
            <a:xfrm>
              <a:off x="4756624" y="3938298"/>
              <a:ext cx="1469337" cy="1469337"/>
              <a:chOff x="773453" y="4791144"/>
              <a:chExt cx="1469337" cy="1469337"/>
            </a:xfrm>
          </p:grpSpPr>
          <p:sp>
            <p:nvSpPr>
              <p:cNvPr id="151" name="Rectangle 150"/>
              <p:cNvSpPr/>
              <p:nvPr/>
            </p:nvSpPr>
            <p:spPr>
              <a:xfrm>
                <a:off x="773453" y="4791144"/>
                <a:ext cx="1469337" cy="1469337"/>
              </a:xfrm>
              <a:prstGeom prst="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2" name="Rectangle 151"/>
              <p:cNvSpPr/>
              <p:nvPr/>
            </p:nvSpPr>
            <p:spPr>
              <a:xfrm>
                <a:off x="773453" y="5204176"/>
                <a:ext cx="1469337" cy="565150"/>
              </a:xfrm>
              <a:prstGeom prst="rect">
                <a:avLst/>
              </a:prstGeom>
              <a:gradFill flip="none" rotWithShape="1">
                <a:gsLst>
                  <a:gs pos="0">
                    <a:schemeClr val="bg1">
                      <a:lumMod val="95000"/>
                    </a:schemeClr>
                  </a:gs>
                  <a:gs pos="100000">
                    <a:schemeClr val="bg1">
                      <a:lumMod val="95000"/>
                    </a:schemeClr>
                  </a:gs>
                  <a:gs pos="50000">
                    <a:schemeClr val="bg1">
                      <a:lumMod val="65000"/>
                    </a:schemeClr>
                  </a:gs>
                </a:gsLst>
                <a:lin ang="16200000" scaled="0"/>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3" name="Rectangle 45"/>
              <p:cNvSpPr>
                <a:spLocks noChangeArrowheads="1"/>
              </p:cNvSpPr>
              <p:nvPr/>
            </p:nvSpPr>
            <p:spPr bwMode="auto">
              <a:xfrm>
                <a:off x="1049056" y="5406369"/>
                <a:ext cx="133350" cy="133350"/>
              </a:xfrm>
              <a:prstGeom prst="rect">
                <a:avLst/>
              </a:prstGeom>
              <a:solidFill>
                <a:schemeClr val="bg1">
                  <a:lumMod val="75000"/>
                </a:schemeClr>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grpSp>
        <p:sp>
          <p:nvSpPr>
            <p:cNvPr id="156" name="Rectangle 45"/>
            <p:cNvSpPr>
              <a:spLocks noChangeArrowheads="1"/>
            </p:cNvSpPr>
            <p:nvPr/>
          </p:nvSpPr>
          <p:spPr bwMode="auto">
            <a:xfrm>
              <a:off x="5604442" y="4539617"/>
              <a:ext cx="133350" cy="133350"/>
            </a:xfrm>
            <a:prstGeom prst="rect">
              <a:avLst/>
            </a:prstGeom>
            <a:solidFill>
              <a:schemeClr val="tx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57" name="Line 141"/>
            <p:cNvSpPr>
              <a:spLocks noChangeShapeType="1"/>
            </p:cNvSpPr>
            <p:nvPr/>
          </p:nvSpPr>
          <p:spPr bwMode="auto">
            <a:xfrm flipV="1">
              <a:off x="5165577" y="4620692"/>
              <a:ext cx="438863" cy="0"/>
            </a:xfrm>
            <a:prstGeom prst="line">
              <a:avLst/>
            </a:prstGeom>
            <a:noFill/>
            <a:ln w="222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grpSp>
    </p:spTree>
    <p:extLst>
      <p:ext uri="{BB962C8B-B14F-4D97-AF65-F5344CB8AC3E}">
        <p14:creationId xmlns:p14="http://schemas.microsoft.com/office/powerpoint/2010/main" val="268544908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Speckle tracking</a:t>
            </a:r>
            <a:endParaRPr lang="en-US" dirty="0"/>
          </a:p>
        </p:txBody>
      </p:sp>
      <p:sp>
        <p:nvSpPr>
          <p:cNvPr id="6" name="Content Placeholder 5"/>
          <p:cNvSpPr>
            <a:spLocks noGrp="1"/>
          </p:cNvSpPr>
          <p:nvPr>
            <p:ph idx="1"/>
          </p:nvPr>
        </p:nvSpPr>
        <p:spPr>
          <a:xfrm>
            <a:off x="187383" y="949331"/>
            <a:ext cx="8832442" cy="2756851"/>
          </a:xfrm>
        </p:spPr>
        <p:txBody>
          <a:bodyPr>
            <a:normAutofit fontScale="85000" lnSpcReduction="20000"/>
          </a:bodyPr>
          <a:lstStyle/>
          <a:p>
            <a:r>
              <a:rPr lang="en-US" sz="2800" dirty="0" smtClean="0"/>
              <a:t>Speckle tracking calculates probabilities that a patch of “speckles” is the same patch of ice but moved.</a:t>
            </a:r>
          </a:p>
          <a:p>
            <a:r>
              <a:rPr lang="en-US" sz="2800" dirty="0" smtClean="0"/>
              <a:t>Pairs </a:t>
            </a:r>
            <a:r>
              <a:rPr lang="en-US" sz="2800" dirty="0"/>
              <a:t>of SAR images </a:t>
            </a:r>
            <a:r>
              <a:rPr lang="en-US" sz="2800" dirty="0" smtClean="0"/>
              <a:t>are co</a:t>
            </a:r>
            <a:r>
              <a:rPr lang="en-US" sz="2800" dirty="0"/>
              <a:t>-registered </a:t>
            </a:r>
            <a:r>
              <a:rPr lang="en-US" sz="2800" dirty="0" smtClean="0"/>
              <a:t>with </a:t>
            </a:r>
            <a:r>
              <a:rPr lang="en-US" sz="2800" dirty="0"/>
              <a:t>sub-pixel accuracy.</a:t>
            </a:r>
          </a:p>
          <a:p>
            <a:r>
              <a:rPr lang="en-US" sz="2800" dirty="0"/>
              <a:t>Co-registration is </a:t>
            </a:r>
            <a:r>
              <a:rPr lang="en-US" sz="2800" dirty="0" smtClean="0"/>
              <a:t>from cross</a:t>
            </a:r>
            <a:r>
              <a:rPr lang="en-US" sz="2800" dirty="0"/>
              <a:t>-correlation of speckle patterns.</a:t>
            </a:r>
          </a:p>
          <a:p>
            <a:r>
              <a:rPr lang="en-US" sz="2800" dirty="0"/>
              <a:t>These registration offsets provide a </a:t>
            </a:r>
            <a:r>
              <a:rPr lang="en-US" sz="2800" u="sng" dirty="0"/>
              <a:t>vector estimate</a:t>
            </a:r>
            <a:r>
              <a:rPr lang="en-US" sz="2800" dirty="0"/>
              <a:t> of displacement, although with p</a:t>
            </a:r>
            <a:r>
              <a:rPr lang="en-US" sz="2800" dirty="0" smtClean="0"/>
              <a:t>oorer </a:t>
            </a:r>
            <a:br>
              <a:rPr lang="en-US" sz="2800" dirty="0" smtClean="0"/>
            </a:br>
            <a:r>
              <a:rPr lang="en-US" sz="2800" dirty="0" smtClean="0"/>
              <a:t>resolution </a:t>
            </a:r>
            <a:r>
              <a:rPr lang="en-US" sz="2800" dirty="0"/>
              <a:t>and accuracy </a:t>
            </a:r>
            <a:r>
              <a:rPr lang="en-US" sz="2800" dirty="0" smtClean="0"/>
              <a:t/>
            </a:r>
            <a:br>
              <a:rPr lang="en-US" sz="2800" dirty="0" smtClean="0"/>
            </a:br>
            <a:r>
              <a:rPr lang="en-US" sz="2800" dirty="0" smtClean="0"/>
              <a:t>than </a:t>
            </a:r>
            <a:r>
              <a:rPr lang="en-US" sz="2800" dirty="0"/>
              <a:t>conventional interferometry.</a:t>
            </a:r>
          </a:p>
        </p:txBody>
      </p:sp>
      <p:sp>
        <p:nvSpPr>
          <p:cNvPr id="143" name="Text Box 3"/>
          <p:cNvSpPr txBox="1">
            <a:spLocks noChangeArrowheads="1"/>
          </p:cNvSpPr>
          <p:nvPr/>
        </p:nvSpPr>
        <p:spPr bwMode="auto">
          <a:xfrm>
            <a:off x="648703" y="5902618"/>
            <a:ext cx="1499201" cy="366713"/>
          </a:xfrm>
          <a:prstGeom prst="rect">
            <a:avLst/>
          </a:prstGeom>
          <a:noFill/>
          <a:ln>
            <a:noFill/>
          </a:ln>
          <a:effectLst/>
        </p:spPr>
        <p:txBody>
          <a:bodyPr wrap="square">
            <a:spAutoFit/>
          </a:bodyPr>
          <a:lstStyle/>
          <a:p>
            <a:r>
              <a:rPr lang="en-US" sz="1800" i="1" dirty="0" smtClean="0"/>
              <a:t>Initial </a:t>
            </a:r>
            <a:r>
              <a:rPr lang="en-US" sz="1800" i="1" dirty="0"/>
              <a:t>image</a:t>
            </a:r>
            <a:endParaRPr lang="en-US" sz="1600" i="1" dirty="0"/>
          </a:p>
        </p:txBody>
      </p:sp>
      <p:sp>
        <p:nvSpPr>
          <p:cNvPr id="155" name="Text Box 3"/>
          <p:cNvSpPr txBox="1">
            <a:spLocks noChangeArrowheads="1"/>
          </p:cNvSpPr>
          <p:nvPr/>
        </p:nvSpPr>
        <p:spPr bwMode="auto">
          <a:xfrm>
            <a:off x="3024903" y="5902618"/>
            <a:ext cx="1561527" cy="366713"/>
          </a:xfrm>
          <a:prstGeom prst="rect">
            <a:avLst/>
          </a:prstGeom>
          <a:noFill/>
          <a:ln>
            <a:noFill/>
          </a:ln>
          <a:effectLst/>
        </p:spPr>
        <p:txBody>
          <a:bodyPr wrap="square">
            <a:spAutoFit/>
          </a:bodyPr>
          <a:lstStyle/>
          <a:p>
            <a:r>
              <a:rPr lang="en-US" sz="1800" i="1" dirty="0" smtClean="0"/>
              <a:t>Second </a:t>
            </a:r>
            <a:r>
              <a:rPr lang="en-US" sz="1800" i="1" dirty="0"/>
              <a:t>image</a:t>
            </a:r>
            <a:endParaRPr lang="en-US" sz="1600" i="1" dirty="0"/>
          </a:p>
        </p:txBody>
      </p:sp>
      <p:grpSp>
        <p:nvGrpSpPr>
          <p:cNvPr id="3" name="Group 2"/>
          <p:cNvGrpSpPr/>
          <p:nvPr/>
        </p:nvGrpSpPr>
        <p:grpSpPr>
          <a:xfrm>
            <a:off x="291599" y="3700002"/>
            <a:ext cx="2151410" cy="2151410"/>
            <a:chOff x="1561526" y="3148339"/>
            <a:chExt cx="2151410" cy="2151410"/>
          </a:xfrm>
        </p:grpSpPr>
        <p:grpSp>
          <p:nvGrpSpPr>
            <p:cNvPr id="149" name="Group 148"/>
            <p:cNvGrpSpPr/>
            <p:nvPr/>
          </p:nvGrpSpPr>
          <p:grpSpPr>
            <a:xfrm>
              <a:off x="1561526" y="3148339"/>
              <a:ext cx="2151410" cy="2151410"/>
              <a:chOff x="773453" y="4791144"/>
              <a:chExt cx="1469337" cy="1469337"/>
            </a:xfrm>
          </p:grpSpPr>
          <p:sp>
            <p:nvSpPr>
              <p:cNvPr id="146" name="Rectangle 145"/>
              <p:cNvSpPr/>
              <p:nvPr/>
            </p:nvSpPr>
            <p:spPr>
              <a:xfrm>
                <a:off x="773453" y="4791144"/>
                <a:ext cx="1469337" cy="1469337"/>
              </a:xfrm>
              <a:prstGeom prst="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4" name="Rectangle 143"/>
              <p:cNvSpPr/>
              <p:nvPr/>
            </p:nvSpPr>
            <p:spPr>
              <a:xfrm>
                <a:off x="773453" y="5204176"/>
                <a:ext cx="1469337" cy="565150"/>
              </a:xfrm>
              <a:prstGeom prst="rect">
                <a:avLst/>
              </a:prstGeom>
              <a:gradFill flip="none" rotWithShape="1">
                <a:gsLst>
                  <a:gs pos="0">
                    <a:schemeClr val="bg1">
                      <a:lumMod val="95000"/>
                    </a:schemeClr>
                  </a:gs>
                  <a:gs pos="100000">
                    <a:schemeClr val="bg1">
                      <a:lumMod val="95000"/>
                    </a:schemeClr>
                  </a:gs>
                  <a:gs pos="50000">
                    <a:schemeClr val="bg1">
                      <a:lumMod val="65000"/>
                    </a:schemeClr>
                  </a:gs>
                </a:gsLst>
                <a:lin ang="16200000" scaled="0"/>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7" name="TextBox 146"/>
              <p:cNvSpPr txBox="1"/>
              <p:nvPr/>
            </p:nvSpPr>
            <p:spPr>
              <a:xfrm>
                <a:off x="1275482" y="5537436"/>
                <a:ext cx="839743" cy="369332"/>
              </a:xfrm>
              <a:prstGeom prst="rect">
                <a:avLst/>
              </a:prstGeom>
              <a:noFill/>
            </p:spPr>
            <p:txBody>
              <a:bodyPr wrap="none" rtlCol="0">
                <a:spAutoFit/>
              </a:bodyPr>
              <a:lstStyle/>
              <a:p>
                <a:r>
                  <a:rPr lang="en-US" dirty="0" smtClean="0"/>
                  <a:t>Glacier</a:t>
                </a:r>
                <a:endParaRPr lang="en-US" dirty="0"/>
              </a:p>
            </p:txBody>
          </p:sp>
        </p:grpSp>
        <p:pic>
          <p:nvPicPr>
            <p:cNvPr id="7" name="Picture 6"/>
            <p:cNvPicPr>
              <a:picLocks noChangeAspect="1"/>
            </p:cNvPicPr>
            <p:nvPr/>
          </p:nvPicPr>
          <p:blipFill>
            <a:blip r:embed="rId3"/>
            <a:stretch>
              <a:fillRect/>
            </a:stretch>
          </p:blipFill>
          <p:spPr>
            <a:xfrm>
              <a:off x="1918630" y="4007730"/>
              <a:ext cx="294296" cy="294296"/>
            </a:xfrm>
            <a:prstGeom prst="rect">
              <a:avLst/>
            </a:prstGeom>
            <a:ln>
              <a:solidFill>
                <a:schemeClr val="tx1"/>
              </a:solidFill>
            </a:ln>
          </p:spPr>
        </p:pic>
      </p:grpSp>
      <p:grpSp>
        <p:nvGrpSpPr>
          <p:cNvPr id="4" name="Group 3"/>
          <p:cNvGrpSpPr/>
          <p:nvPr/>
        </p:nvGrpSpPr>
        <p:grpSpPr>
          <a:xfrm>
            <a:off x="2742267" y="3699882"/>
            <a:ext cx="2151530" cy="2151530"/>
            <a:chOff x="4843565" y="3148219"/>
            <a:chExt cx="2151530" cy="2151530"/>
          </a:xfrm>
        </p:grpSpPr>
        <p:grpSp>
          <p:nvGrpSpPr>
            <p:cNvPr id="150" name="Group 149"/>
            <p:cNvGrpSpPr/>
            <p:nvPr/>
          </p:nvGrpSpPr>
          <p:grpSpPr>
            <a:xfrm>
              <a:off x="4843565" y="3148219"/>
              <a:ext cx="2151530" cy="2151530"/>
              <a:chOff x="773453" y="4791144"/>
              <a:chExt cx="1469337" cy="1469337"/>
            </a:xfrm>
          </p:grpSpPr>
          <p:sp>
            <p:nvSpPr>
              <p:cNvPr id="151" name="Rectangle 150"/>
              <p:cNvSpPr/>
              <p:nvPr/>
            </p:nvSpPr>
            <p:spPr>
              <a:xfrm>
                <a:off x="773453" y="4791144"/>
                <a:ext cx="1469337" cy="1469337"/>
              </a:xfrm>
              <a:prstGeom prst="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2" name="Rectangle 151"/>
              <p:cNvSpPr/>
              <p:nvPr/>
            </p:nvSpPr>
            <p:spPr>
              <a:xfrm>
                <a:off x="773453" y="5204176"/>
                <a:ext cx="1469337" cy="565150"/>
              </a:xfrm>
              <a:prstGeom prst="rect">
                <a:avLst/>
              </a:prstGeom>
              <a:gradFill flip="none" rotWithShape="1">
                <a:gsLst>
                  <a:gs pos="0">
                    <a:schemeClr val="bg1">
                      <a:lumMod val="95000"/>
                    </a:schemeClr>
                  </a:gs>
                  <a:gs pos="100000">
                    <a:schemeClr val="bg1">
                      <a:lumMod val="95000"/>
                    </a:schemeClr>
                  </a:gs>
                  <a:gs pos="50000">
                    <a:schemeClr val="bg1">
                      <a:lumMod val="65000"/>
                    </a:schemeClr>
                  </a:gs>
                </a:gsLst>
                <a:lin ang="16200000" scaled="0"/>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3" name="Rectangle 45"/>
              <p:cNvSpPr>
                <a:spLocks noChangeArrowheads="1"/>
              </p:cNvSpPr>
              <p:nvPr/>
            </p:nvSpPr>
            <p:spPr bwMode="auto">
              <a:xfrm>
                <a:off x="984894" y="5385295"/>
                <a:ext cx="197513" cy="197513"/>
              </a:xfrm>
              <a:prstGeom prst="rect">
                <a:avLst/>
              </a:prstGeom>
              <a:solidFill>
                <a:schemeClr val="bg1">
                  <a:lumMod val="75000"/>
                </a:schemeClr>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grpSp>
        <p:sp>
          <p:nvSpPr>
            <p:cNvPr id="157" name="Line 141"/>
            <p:cNvSpPr>
              <a:spLocks noChangeShapeType="1"/>
            </p:cNvSpPr>
            <p:nvPr/>
          </p:nvSpPr>
          <p:spPr bwMode="auto">
            <a:xfrm flipV="1">
              <a:off x="5442389" y="4147439"/>
              <a:ext cx="642621" cy="0"/>
            </a:xfrm>
            <a:prstGeom prst="line">
              <a:avLst/>
            </a:prstGeom>
            <a:noFill/>
            <a:ln w="222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pic>
          <p:nvPicPr>
            <p:cNvPr id="22" name="Picture 21"/>
            <p:cNvPicPr>
              <a:picLocks noChangeAspect="1"/>
            </p:cNvPicPr>
            <p:nvPr/>
          </p:nvPicPr>
          <p:blipFill>
            <a:blip r:embed="rId3"/>
            <a:stretch>
              <a:fillRect/>
            </a:stretch>
          </p:blipFill>
          <p:spPr>
            <a:xfrm>
              <a:off x="6093930" y="4000291"/>
              <a:ext cx="294296" cy="294296"/>
            </a:xfrm>
            <a:prstGeom prst="rect">
              <a:avLst/>
            </a:prstGeom>
            <a:ln>
              <a:solidFill>
                <a:schemeClr val="tx1"/>
              </a:solidFill>
            </a:ln>
          </p:spPr>
        </p:pic>
      </p:grpSp>
      <p:pic>
        <p:nvPicPr>
          <p:cNvPr id="2" name="Picture 1"/>
          <p:cNvPicPr>
            <a:picLocks noChangeAspect="1"/>
          </p:cNvPicPr>
          <p:nvPr/>
        </p:nvPicPr>
        <p:blipFill>
          <a:blip r:embed="rId4"/>
          <a:stretch>
            <a:fillRect/>
          </a:stretch>
        </p:blipFill>
        <p:spPr>
          <a:xfrm rot="10800000">
            <a:off x="5392448" y="2776579"/>
            <a:ext cx="3627373" cy="2901899"/>
          </a:xfrm>
          <a:prstGeom prst="rect">
            <a:avLst/>
          </a:prstGeom>
          <a:ln>
            <a:solidFill>
              <a:srgbClr val="000000"/>
            </a:solidFill>
          </a:ln>
          <a:effectLst>
            <a:outerShdw blurRad="292100" dist="139700" dir="2700000" algn="tl" rotWithShape="0">
              <a:srgbClr val="333333">
                <a:alpha val="65000"/>
              </a:srgbClr>
            </a:outerShdw>
          </a:effectLst>
        </p:spPr>
      </p:pic>
      <p:sp>
        <p:nvSpPr>
          <p:cNvPr id="20" name="Text Box 3"/>
          <p:cNvSpPr txBox="1">
            <a:spLocks noChangeArrowheads="1"/>
          </p:cNvSpPr>
          <p:nvPr/>
        </p:nvSpPr>
        <p:spPr bwMode="auto">
          <a:xfrm>
            <a:off x="5289613" y="5677758"/>
            <a:ext cx="3533625" cy="646331"/>
          </a:xfrm>
          <a:prstGeom prst="rect">
            <a:avLst/>
          </a:prstGeom>
          <a:noFill/>
          <a:ln>
            <a:noFill/>
          </a:ln>
          <a:effectLst/>
        </p:spPr>
        <p:txBody>
          <a:bodyPr wrap="square">
            <a:spAutoFit/>
          </a:bodyPr>
          <a:lstStyle/>
          <a:p>
            <a:r>
              <a:rPr lang="en-US" sz="1800" i="1" dirty="0" smtClean="0"/>
              <a:t>Example of how resulting vector field looks</a:t>
            </a:r>
            <a:endParaRPr lang="en-US" sz="1600" i="1" dirty="0"/>
          </a:p>
        </p:txBody>
      </p:sp>
    </p:spTree>
    <p:extLst>
      <p:ext uri="{BB962C8B-B14F-4D97-AF65-F5344CB8AC3E}">
        <p14:creationId xmlns:p14="http://schemas.microsoft.com/office/powerpoint/2010/main" val="317278190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75186"/>
            <a:ext cx="8229600" cy="282879"/>
          </a:xfrm>
        </p:spPr>
        <p:txBody>
          <a:bodyPr/>
          <a:lstStyle/>
          <a:p>
            <a:r>
              <a:rPr lang="en-US" dirty="0" smtClean="0"/>
              <a:t>Velocity </a:t>
            </a:r>
            <a:r>
              <a:rPr lang="en-US" dirty="0"/>
              <a:t>Images of Antarctica and Greenland</a:t>
            </a:r>
          </a:p>
        </p:txBody>
      </p:sp>
      <p:sp>
        <p:nvSpPr>
          <p:cNvPr id="3" name="Content Placeholder 2"/>
          <p:cNvSpPr>
            <a:spLocks noGrp="1"/>
          </p:cNvSpPr>
          <p:nvPr>
            <p:ph idx="1"/>
          </p:nvPr>
        </p:nvSpPr>
        <p:spPr>
          <a:xfrm>
            <a:off x="457200" y="697511"/>
            <a:ext cx="8229600" cy="884903"/>
          </a:xfrm>
        </p:spPr>
        <p:txBody>
          <a:bodyPr>
            <a:normAutofit fontScale="62500" lnSpcReduction="20000"/>
          </a:bodyPr>
          <a:lstStyle/>
          <a:p>
            <a:r>
              <a:rPr lang="en-US" dirty="0" smtClean="0"/>
              <a:t>High spatial variability is very challenging to fully capture</a:t>
            </a:r>
            <a:endParaRPr lang="en-US" dirty="0"/>
          </a:p>
          <a:p>
            <a:r>
              <a:rPr lang="en-US" dirty="0" smtClean="0"/>
              <a:t>Final products are error-weighted mosaics of 100s–1000s of interferograms and speckle tracking vector fields</a:t>
            </a:r>
            <a:endParaRPr lang="en-US" dirty="0"/>
          </a:p>
        </p:txBody>
      </p:sp>
      <p:pic>
        <p:nvPicPr>
          <p:cNvPr id="4" name="Picture 3" descr="Macintosh HD:Users:kasparis:Data:GETSI:GETSIAdvancedmaterials:Datasets:AntarcticaInSAR.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97865" y="1694812"/>
            <a:ext cx="4509409" cy="4514289"/>
          </a:xfrm>
          <a:prstGeom prst="rect">
            <a:avLst/>
          </a:prstGeom>
          <a:noFill/>
          <a:ln>
            <a:noFill/>
          </a:ln>
        </p:spPr>
      </p:pic>
      <p:pic>
        <p:nvPicPr>
          <p:cNvPr id="5" name="Picture 4" descr="Macintosh HD:Users:kasparis:Data:GETSI:GETSIAdvancedmaterials:Datasets:AllGreenlandMosaic250-V1b(1).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684269" y="1696932"/>
            <a:ext cx="2716786" cy="4512170"/>
          </a:xfrm>
          <a:prstGeom prst="rect">
            <a:avLst/>
          </a:prstGeom>
          <a:noFill/>
          <a:ln>
            <a:noFill/>
          </a:ln>
        </p:spPr>
      </p:pic>
    </p:spTree>
    <p:extLst>
      <p:ext uri="{BB962C8B-B14F-4D97-AF65-F5344CB8AC3E}">
        <p14:creationId xmlns:p14="http://schemas.microsoft.com/office/powerpoint/2010/main" val="2980554285"/>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ntarctica_flows_1_medium_SVS3848.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01490" y="1064842"/>
            <a:ext cx="8385309" cy="4716736"/>
          </a:xfrm>
          <a:prstGeom prst="rect">
            <a:avLst/>
          </a:prstGeom>
        </p:spPr>
      </p:pic>
      <p:pic>
        <p:nvPicPr>
          <p:cNvPr id="2" name="Picture 1"/>
          <p:cNvPicPr>
            <a:picLocks noChangeAspect="1"/>
          </p:cNvPicPr>
          <p:nvPr/>
        </p:nvPicPr>
        <p:blipFill>
          <a:blip r:embed="rId6"/>
          <a:stretch>
            <a:fillRect/>
          </a:stretch>
        </p:blipFill>
        <p:spPr>
          <a:xfrm>
            <a:off x="685800" y="4913597"/>
            <a:ext cx="2198763" cy="618402"/>
          </a:xfrm>
          <a:prstGeom prst="rect">
            <a:avLst/>
          </a:prstGeom>
        </p:spPr>
      </p:pic>
      <p:sp>
        <p:nvSpPr>
          <p:cNvPr id="5" name="Rectangle 70">
            <a:extLst>
              <a:ext uri="{FF2B5EF4-FFF2-40B4-BE49-F238E27FC236}">
                <a16:creationId xmlns:a16="http://schemas.microsoft.com/office/drawing/2014/main" xmlns="" id="{E61680FD-C0F5-42B7-B6E5-FA9A3C6247F4}"/>
              </a:ext>
            </a:extLst>
          </p:cNvPr>
          <p:cNvSpPr txBox="1">
            <a:spLocks noChangeArrowheads="1"/>
          </p:cNvSpPr>
          <p:nvPr/>
        </p:nvSpPr>
        <p:spPr>
          <a:xfrm>
            <a:off x="685800" y="985266"/>
            <a:ext cx="7772400" cy="618402"/>
          </a:xfrm>
          <a:prstGeom prst="rect">
            <a:avLst/>
          </a:prstGeom>
        </p:spPr>
        <p:txBody>
          <a:bodyPr vert="horz" lIns="91440" tIns="45720" rIns="91440" bIns="45720" rtlCol="0" anchor="t">
            <a:noAutofit/>
          </a:bodyPr>
          <a:lstStyle>
            <a:lvl1pPr algn="ctr" defTabSz="457200" rtl="0" eaLnBrk="1" latinLnBrk="0" hangingPunct="1">
              <a:spcBef>
                <a:spcPct val="0"/>
              </a:spcBef>
              <a:buNone/>
              <a:defRPr sz="3600" b="1" kern="1200" cap="small">
                <a:solidFill>
                  <a:schemeClr val="accent1">
                    <a:lumMod val="75000"/>
                  </a:schemeClr>
                </a:solidFill>
                <a:latin typeface="+mj-lt"/>
                <a:ea typeface="+mj-ea"/>
                <a:cs typeface="+mj-cs"/>
              </a:defRPr>
            </a:lvl1pPr>
          </a:lstStyle>
          <a:p>
            <a:pPr>
              <a:defRPr/>
            </a:pPr>
            <a:endParaRPr lang="en-US" dirty="0">
              <a:latin typeface="Calibri"/>
              <a:cs typeface="Calibri"/>
            </a:endParaRPr>
          </a:p>
        </p:txBody>
      </p:sp>
      <p:sp>
        <p:nvSpPr>
          <p:cNvPr id="3" name="Title 2"/>
          <p:cNvSpPr>
            <a:spLocks noGrp="1"/>
          </p:cNvSpPr>
          <p:nvPr>
            <p:ph type="title"/>
          </p:nvPr>
        </p:nvSpPr>
        <p:spPr/>
        <p:txBody>
          <a:bodyPr/>
          <a:lstStyle/>
          <a:p>
            <a:r>
              <a:rPr lang="en-US" dirty="0" smtClean="0">
                <a:cs typeface="Calibri"/>
              </a:rPr>
              <a:t>Animation: </a:t>
            </a:r>
            <a:r>
              <a:rPr lang="en-US" dirty="0"/>
              <a:t>Antarctica on the </a:t>
            </a:r>
            <a:r>
              <a:rPr lang="en-US" dirty="0" smtClean="0"/>
              <a:t>Move</a:t>
            </a:r>
            <a:endParaRPr lang="en-US" dirty="0"/>
          </a:p>
        </p:txBody>
      </p:sp>
    </p:spTree>
    <p:extLst>
      <p:ext uri="{BB962C8B-B14F-4D97-AF65-F5344CB8AC3E}">
        <p14:creationId xmlns:p14="http://schemas.microsoft.com/office/powerpoint/2010/main" val="2866454246"/>
      </p:ext>
    </p:extLst>
  </p:cSld>
  <p:clrMapOvr>
    <a:masterClrMapping/>
  </p:clrMapOvr>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7726528-AD85-4146-A06B-7641F3CD4589}"/>
              </a:ext>
            </a:extLst>
          </p:cNvPr>
          <p:cNvSpPr>
            <a:spLocks noGrp="1"/>
          </p:cNvSpPr>
          <p:nvPr>
            <p:ph type="title"/>
          </p:nvPr>
        </p:nvSpPr>
        <p:spPr/>
        <p:txBody>
          <a:bodyPr/>
          <a:lstStyle/>
          <a:p>
            <a:r>
              <a:rPr lang="en-US" dirty="0"/>
              <a:t>Additional References </a:t>
            </a:r>
          </a:p>
        </p:txBody>
      </p:sp>
      <p:sp>
        <p:nvSpPr>
          <p:cNvPr id="3" name="Content Placeholder 2">
            <a:extLst>
              <a:ext uri="{FF2B5EF4-FFF2-40B4-BE49-F238E27FC236}">
                <a16:creationId xmlns:a16="http://schemas.microsoft.com/office/drawing/2014/main" xmlns="" id="{4CB76F30-0EAF-491F-9F28-54AF1E5D6542}"/>
              </a:ext>
            </a:extLst>
          </p:cNvPr>
          <p:cNvSpPr>
            <a:spLocks noGrp="1"/>
          </p:cNvSpPr>
          <p:nvPr>
            <p:ph idx="1"/>
          </p:nvPr>
        </p:nvSpPr>
        <p:spPr>
          <a:xfrm>
            <a:off x="457200" y="949332"/>
            <a:ext cx="8229600" cy="5190986"/>
          </a:xfrm>
        </p:spPr>
        <p:txBody>
          <a:bodyPr>
            <a:normAutofit fontScale="55000" lnSpcReduction="20000"/>
          </a:bodyPr>
          <a:lstStyle/>
          <a:p>
            <a:pPr>
              <a:spcBef>
                <a:spcPts val="0"/>
              </a:spcBef>
              <a:spcAft>
                <a:spcPts val="1200"/>
              </a:spcAft>
            </a:pPr>
            <a:r>
              <a:rPr lang="en-US" dirty="0" err="1" smtClean="0"/>
              <a:t>Joughin</a:t>
            </a:r>
            <a:r>
              <a:rPr lang="en-US" dirty="0" smtClean="0"/>
              <a:t>, I. </a:t>
            </a:r>
            <a:r>
              <a:rPr lang="en-US" dirty="0"/>
              <a:t>(2002). Ice</a:t>
            </a:r>
            <a:r>
              <a:rPr lang="en-US" dirty="0" smtClean="0"/>
              <a:t>-Sheet Velocity Mapping</a:t>
            </a:r>
            <a:r>
              <a:rPr lang="en-US" dirty="0"/>
              <a:t>: </a:t>
            </a:r>
            <a:r>
              <a:rPr lang="en-US" dirty="0" smtClean="0"/>
              <a:t>A Combined </a:t>
            </a:r>
            <a:r>
              <a:rPr lang="en-US" dirty="0" err="1" smtClean="0"/>
              <a:t>Interferometric</a:t>
            </a:r>
            <a:r>
              <a:rPr lang="en-US" dirty="0" smtClean="0"/>
              <a:t> and </a:t>
            </a:r>
            <a:r>
              <a:rPr lang="en-US" dirty="0"/>
              <a:t>S</a:t>
            </a:r>
            <a:r>
              <a:rPr lang="en-US" dirty="0" smtClean="0"/>
              <a:t>peckle-Tracking Approach. </a:t>
            </a:r>
            <a:r>
              <a:rPr lang="en-US" i="1" dirty="0" smtClean="0"/>
              <a:t>Annals of Glaciology</a:t>
            </a:r>
            <a:r>
              <a:rPr lang="en-US" dirty="0" smtClean="0"/>
              <a:t>, 34, 195–201.</a:t>
            </a:r>
            <a:endParaRPr lang="en-US" dirty="0"/>
          </a:p>
          <a:p>
            <a:pPr>
              <a:spcBef>
                <a:spcPts val="0"/>
              </a:spcBef>
              <a:spcAft>
                <a:spcPts val="1200"/>
              </a:spcAft>
            </a:pPr>
            <a:r>
              <a:rPr lang="en-US" dirty="0" err="1" smtClean="0"/>
              <a:t>Joughin</a:t>
            </a:r>
            <a:r>
              <a:rPr lang="en-US" dirty="0" smtClean="0"/>
              <a:t>, I., Smith, B., </a:t>
            </a:r>
            <a:r>
              <a:rPr lang="en-US" dirty="0" err="1" smtClean="0"/>
              <a:t>Howat</a:t>
            </a:r>
            <a:r>
              <a:rPr lang="en-US" dirty="0" smtClean="0"/>
              <a:t>, I., </a:t>
            </a:r>
            <a:r>
              <a:rPr lang="en-US" dirty="0" err="1" smtClean="0"/>
              <a:t>Scambos</a:t>
            </a:r>
            <a:r>
              <a:rPr lang="en-US" dirty="0" smtClean="0"/>
              <a:t>, T. Greenland </a:t>
            </a:r>
            <a:r>
              <a:rPr lang="en-US" dirty="0"/>
              <a:t>Ice Mapping Project 2 (GIMP-2) </a:t>
            </a:r>
            <a:r>
              <a:rPr lang="en-US" dirty="0" smtClean="0"/>
              <a:t>Algorithm Theoretical </a:t>
            </a:r>
            <a:r>
              <a:rPr lang="en-US" dirty="0"/>
              <a:t>Basis </a:t>
            </a:r>
            <a:r>
              <a:rPr lang="en-US" dirty="0" smtClean="0"/>
              <a:t>Document </a:t>
            </a:r>
            <a:r>
              <a:rPr lang="en-US" dirty="0"/>
              <a:t>Version </a:t>
            </a:r>
            <a:r>
              <a:rPr lang="en-US" dirty="0" smtClean="0"/>
              <a:t>2, A </a:t>
            </a:r>
            <a:r>
              <a:rPr lang="en-US" dirty="0"/>
              <a:t>NASA MEASURES PROJECT. https://</a:t>
            </a:r>
            <a:r>
              <a:rPr lang="en-US" dirty="0" err="1"/>
              <a:t>nsidc.org</a:t>
            </a:r>
            <a:r>
              <a:rPr lang="en-US" dirty="0"/>
              <a:t>/sites/</a:t>
            </a:r>
            <a:r>
              <a:rPr lang="en-US" dirty="0" err="1"/>
              <a:t>nsidc.org</a:t>
            </a:r>
            <a:r>
              <a:rPr lang="en-US" dirty="0"/>
              <a:t>/files/technical-references/GIMP-ATBD-Version2.</a:t>
            </a:r>
            <a:r>
              <a:rPr lang="en-US" dirty="0" smtClean="0"/>
              <a:t>pdf </a:t>
            </a:r>
            <a:endParaRPr lang="en-US" dirty="0"/>
          </a:p>
          <a:p>
            <a:pPr>
              <a:spcBef>
                <a:spcPts val="0"/>
              </a:spcBef>
              <a:spcAft>
                <a:spcPts val="1200"/>
              </a:spcAft>
            </a:pPr>
            <a:r>
              <a:rPr lang="en-US" dirty="0" err="1" smtClean="0"/>
              <a:t>König</a:t>
            </a:r>
            <a:r>
              <a:rPr lang="en-US" dirty="0"/>
              <a:t>, M., Winther, J. G., &amp; Isaksson, E. (2001). Measuring </a:t>
            </a:r>
            <a:r>
              <a:rPr lang="en-US" dirty="0" smtClean="0"/>
              <a:t>Snow </a:t>
            </a:r>
            <a:r>
              <a:rPr lang="en-US" dirty="0"/>
              <a:t>and </a:t>
            </a:r>
            <a:r>
              <a:rPr lang="en-US" dirty="0" smtClean="0"/>
              <a:t>Glacier Ice Properties </a:t>
            </a:r>
            <a:r>
              <a:rPr lang="en-US" dirty="0"/>
              <a:t>from </a:t>
            </a:r>
            <a:r>
              <a:rPr lang="en-US" dirty="0" smtClean="0"/>
              <a:t>Satellite</a:t>
            </a:r>
            <a:r>
              <a:rPr lang="en-US" dirty="0"/>
              <a:t>. </a:t>
            </a:r>
            <a:r>
              <a:rPr lang="en-US" i="1" dirty="0"/>
              <a:t>Reviews of Geophysics</a:t>
            </a:r>
            <a:r>
              <a:rPr lang="en-US" dirty="0"/>
              <a:t>, </a:t>
            </a:r>
            <a:r>
              <a:rPr lang="en-US" i="1" dirty="0"/>
              <a:t>39</a:t>
            </a:r>
            <a:r>
              <a:rPr lang="en-US" dirty="0"/>
              <a:t>(1), </a:t>
            </a:r>
            <a:r>
              <a:rPr lang="en-US" dirty="0" smtClean="0"/>
              <a:t>1–27</a:t>
            </a:r>
            <a:r>
              <a:rPr lang="en-US" dirty="0"/>
              <a:t>.</a:t>
            </a:r>
          </a:p>
          <a:p>
            <a:pPr>
              <a:spcBef>
                <a:spcPts val="0"/>
              </a:spcBef>
              <a:spcAft>
                <a:spcPts val="1200"/>
              </a:spcAft>
            </a:pPr>
            <a:r>
              <a:rPr lang="en-US" dirty="0"/>
              <a:t>Mohr, J. J., Reeh, N., &amp; Madsen, S. N. (1998). Three</a:t>
            </a:r>
            <a:r>
              <a:rPr lang="en-US" dirty="0" smtClean="0"/>
              <a:t>-Dimensional Glacial Flow </a:t>
            </a:r>
            <a:r>
              <a:rPr lang="en-US" dirty="0"/>
              <a:t>and </a:t>
            </a:r>
            <a:r>
              <a:rPr lang="en-US" dirty="0" smtClean="0"/>
              <a:t>Surface Elevation Measured </a:t>
            </a:r>
            <a:r>
              <a:rPr lang="en-US" dirty="0"/>
              <a:t>with </a:t>
            </a:r>
            <a:r>
              <a:rPr lang="en-US" dirty="0" smtClean="0"/>
              <a:t>Radar Interferometry</a:t>
            </a:r>
            <a:r>
              <a:rPr lang="en-US" dirty="0"/>
              <a:t>. </a:t>
            </a:r>
            <a:r>
              <a:rPr lang="en-US" i="1" dirty="0"/>
              <a:t>Nature</a:t>
            </a:r>
            <a:r>
              <a:rPr lang="en-US" dirty="0"/>
              <a:t>, </a:t>
            </a:r>
            <a:r>
              <a:rPr lang="en-US" i="1" dirty="0"/>
              <a:t>391</a:t>
            </a:r>
            <a:r>
              <a:rPr lang="en-US" dirty="0"/>
              <a:t>(6664), 273.</a:t>
            </a:r>
          </a:p>
          <a:p>
            <a:pPr>
              <a:spcBef>
                <a:spcPts val="0"/>
              </a:spcBef>
              <a:spcAft>
                <a:spcPts val="1200"/>
              </a:spcAft>
            </a:pPr>
            <a:r>
              <a:rPr lang="en-US" dirty="0" smtClean="0"/>
              <a:t>Palmer</a:t>
            </a:r>
            <a:r>
              <a:rPr lang="en-US" dirty="0"/>
              <a:t>, S., Shepherd, A., Björnsson, H., &amp; Pálsson, F. (2009). Ice </a:t>
            </a:r>
            <a:r>
              <a:rPr lang="en-US" dirty="0" smtClean="0"/>
              <a:t>Velocity </a:t>
            </a:r>
            <a:r>
              <a:rPr lang="en-US" dirty="0"/>
              <a:t>M</a:t>
            </a:r>
            <a:r>
              <a:rPr lang="en-US" dirty="0" smtClean="0"/>
              <a:t>easurements </a:t>
            </a:r>
            <a:r>
              <a:rPr lang="en-US" dirty="0"/>
              <a:t>of Langjökull, Iceland, from </a:t>
            </a:r>
            <a:r>
              <a:rPr lang="en-US" dirty="0" err="1" smtClean="0"/>
              <a:t>Interferometric</a:t>
            </a:r>
            <a:r>
              <a:rPr lang="en-US" dirty="0" smtClean="0"/>
              <a:t> Synthetic Aperture </a:t>
            </a:r>
            <a:r>
              <a:rPr lang="en-US" dirty="0"/>
              <a:t>R</a:t>
            </a:r>
            <a:r>
              <a:rPr lang="en-US" dirty="0" smtClean="0"/>
              <a:t>adar </a:t>
            </a:r>
            <a:r>
              <a:rPr lang="en-US" dirty="0"/>
              <a:t>(InSAR). </a:t>
            </a:r>
            <a:r>
              <a:rPr lang="en-US" i="1" dirty="0"/>
              <a:t>Journal of Glaciology</a:t>
            </a:r>
            <a:r>
              <a:rPr lang="en-US" dirty="0"/>
              <a:t>, </a:t>
            </a:r>
            <a:r>
              <a:rPr lang="en-US" i="1" dirty="0"/>
              <a:t>55</a:t>
            </a:r>
            <a:r>
              <a:rPr lang="en-US" dirty="0"/>
              <a:t>(193), </a:t>
            </a:r>
            <a:r>
              <a:rPr lang="en-US" dirty="0" smtClean="0"/>
              <a:t>834–838</a:t>
            </a:r>
            <a:r>
              <a:rPr lang="en-US" dirty="0"/>
              <a:t>.</a:t>
            </a:r>
          </a:p>
          <a:p>
            <a:pPr>
              <a:spcBef>
                <a:spcPts val="0"/>
              </a:spcBef>
              <a:spcAft>
                <a:spcPts val="1200"/>
              </a:spcAft>
            </a:pPr>
            <a:r>
              <a:rPr lang="en-US" dirty="0" smtClean="0"/>
              <a:t>Rott</a:t>
            </a:r>
            <a:r>
              <a:rPr lang="en-US" dirty="0"/>
              <a:t>, H. (2009). Advances in </a:t>
            </a:r>
            <a:r>
              <a:rPr lang="en-US" dirty="0" err="1" smtClean="0"/>
              <a:t>Interferometric</a:t>
            </a:r>
            <a:r>
              <a:rPr lang="en-US" dirty="0" smtClean="0"/>
              <a:t> Synthetic Aperture Radar (InSAR</a:t>
            </a:r>
            <a:r>
              <a:rPr lang="en-US" dirty="0"/>
              <a:t>) in </a:t>
            </a:r>
            <a:r>
              <a:rPr lang="en-US" dirty="0" smtClean="0"/>
              <a:t>Earth System Science</a:t>
            </a:r>
            <a:r>
              <a:rPr lang="en-US" dirty="0"/>
              <a:t>. </a:t>
            </a:r>
            <a:r>
              <a:rPr lang="en-US" i="1" dirty="0"/>
              <a:t>Progress in Physical Geography</a:t>
            </a:r>
            <a:r>
              <a:rPr lang="en-US" dirty="0"/>
              <a:t>, </a:t>
            </a:r>
            <a:r>
              <a:rPr lang="en-US" i="1" dirty="0"/>
              <a:t>33</a:t>
            </a:r>
            <a:r>
              <a:rPr lang="en-US" dirty="0"/>
              <a:t>(6)</a:t>
            </a:r>
            <a:r>
              <a:rPr lang="en-US"/>
              <a:t>, </a:t>
            </a:r>
            <a:r>
              <a:rPr lang="en-US" smtClean="0"/>
              <a:t>769–791</a:t>
            </a:r>
            <a:r>
              <a:rPr lang="en-US" dirty="0" smtClean="0"/>
              <a:t>.</a:t>
            </a:r>
            <a:endParaRPr lang="en-US" dirty="0">
              <a:hlinkClick r:id="rId2"/>
            </a:endParaRPr>
          </a:p>
        </p:txBody>
      </p:sp>
    </p:spTree>
    <p:extLst>
      <p:ext uri="{BB962C8B-B14F-4D97-AF65-F5344CB8AC3E}">
        <p14:creationId xmlns:p14="http://schemas.microsoft.com/office/powerpoint/2010/main" val="353978168"/>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GETSI pptx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GETSI pptx template.potx</Template>
  <TotalTime>990</TotalTime>
  <Words>1720</Words>
  <Application>Microsoft Macintosh PowerPoint</Application>
  <PresentationFormat>On-screen Show (4:3)</PresentationFormat>
  <Paragraphs>131</Paragraphs>
  <Slides>14</Slides>
  <Notes>11</Notes>
  <HiddenSlides>0</HiddenSlides>
  <MMClips>1</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GETSI pptx template</vt:lpstr>
      <vt:lpstr>PowerPoint Presentation</vt:lpstr>
      <vt:lpstr>SAR (Synthetic Aperture Radar) satellite data</vt:lpstr>
      <vt:lpstr>InSAR</vt:lpstr>
      <vt:lpstr>SAR: how it works</vt:lpstr>
      <vt:lpstr>PowerPoint Presentation</vt:lpstr>
      <vt:lpstr>Phase</vt:lpstr>
      <vt:lpstr>InSAR: How it works</vt:lpstr>
      <vt:lpstr>InSAR: How it works</vt:lpstr>
      <vt:lpstr>InSAR: How it works—Summary </vt:lpstr>
      <vt:lpstr>Speckle tracking</vt:lpstr>
      <vt:lpstr>Speckle tracking</vt:lpstr>
      <vt:lpstr>Velocity Images of Antarctica and Greenland</vt:lpstr>
      <vt:lpstr>Animation: Antarctica on the Move</vt:lpstr>
      <vt:lpstr>Additional References </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Beth Pratt-Sitaula</dc:creator>
  <cp:lastModifiedBy>Beth Pratt-Sitaula</cp:lastModifiedBy>
  <cp:revision>32</cp:revision>
  <dcterms:created xsi:type="dcterms:W3CDTF">2014-01-07T13:46:23Z</dcterms:created>
  <dcterms:modified xsi:type="dcterms:W3CDTF">2019-11-13T07:25:15Z</dcterms:modified>
</cp:coreProperties>
</file>