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260" r:id="rId3"/>
    <p:sldId id="343" r:id="rId4"/>
    <p:sldId id="261" r:id="rId5"/>
    <p:sldId id="257" r:id="rId6"/>
    <p:sldId id="264" r:id="rId7"/>
    <p:sldId id="386" r:id="rId8"/>
    <p:sldId id="398" r:id="rId9"/>
    <p:sldId id="397" r:id="rId10"/>
    <p:sldId id="265" r:id="rId11"/>
    <p:sldId id="267" r:id="rId12"/>
    <p:sldId id="399" r:id="rId13"/>
    <p:sldId id="262" r:id="rId14"/>
    <p:sldId id="394" r:id="rId15"/>
    <p:sldId id="345" r:id="rId16"/>
    <p:sldId id="383" r:id="rId17"/>
    <p:sldId id="259" r:id="rId18"/>
    <p:sldId id="388" r:id="rId19"/>
    <p:sldId id="389" r:id="rId20"/>
    <p:sldId id="390" r:id="rId21"/>
    <p:sldId id="391" r:id="rId22"/>
    <p:sldId id="392" r:id="rId23"/>
    <p:sldId id="39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0"/>
    <p:restoredTop sz="85986"/>
  </p:normalViewPr>
  <p:slideViewPr>
    <p:cSldViewPr snapToGrid="0" snapToObjects="1">
      <p:cViewPr varScale="1">
        <p:scale>
          <a:sx n="105" d="100"/>
          <a:sy n="105" d="100"/>
        </p:scale>
        <p:origin x="198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ll Sans MT" panose="020B0502020104020203" pitchFamily="34"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ll Sans MT" panose="020B0502020104020203" pitchFamily="34" charset="77"/>
              </a:defRPr>
            </a:lvl1pPr>
          </a:lstStyle>
          <a:p>
            <a:fld id="{EB89F18B-9999-3646-8A39-50531FE5B176}" type="datetimeFigureOut">
              <a:rPr lang="en-US" smtClean="0"/>
              <a:pPr/>
              <a:t>3/29/23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ll Sans MT" panose="020B0502020104020203" pitchFamily="34"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ll Sans MT" panose="020B0502020104020203" pitchFamily="34" charset="77"/>
              </a:defRPr>
            </a:lvl1pPr>
          </a:lstStyle>
          <a:p>
            <a:fld id="{5B1916FD-810A-C54F-B052-9F75BE786780}" type="slidenum">
              <a:rPr lang="en-US" smtClean="0"/>
              <a:pPr/>
              <a:t>‹#›</a:t>
            </a:fld>
            <a:endParaRPr lang="en-US" dirty="0"/>
          </a:p>
        </p:txBody>
      </p:sp>
    </p:spTree>
    <p:extLst>
      <p:ext uri="{BB962C8B-B14F-4D97-AF65-F5344CB8AC3E}">
        <p14:creationId xmlns:p14="http://schemas.microsoft.com/office/powerpoint/2010/main" val="2870007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ill Sans MT" panose="020B0502020104020203" pitchFamily="34" charset="77"/>
        <a:ea typeface="+mn-ea"/>
        <a:cs typeface="+mn-cs"/>
      </a:defRPr>
    </a:lvl1pPr>
    <a:lvl2pPr marL="457200" algn="l" defTabSz="914400" rtl="0" eaLnBrk="1" latinLnBrk="0" hangingPunct="1">
      <a:defRPr sz="1200" b="0" i="0" kern="1200">
        <a:solidFill>
          <a:schemeClr val="tx1"/>
        </a:solidFill>
        <a:latin typeface="Gill Sans MT" panose="020B0502020104020203" pitchFamily="34" charset="77"/>
        <a:ea typeface="+mn-ea"/>
        <a:cs typeface="+mn-cs"/>
      </a:defRPr>
    </a:lvl2pPr>
    <a:lvl3pPr marL="914400" algn="l" defTabSz="914400" rtl="0" eaLnBrk="1" latinLnBrk="0" hangingPunct="1">
      <a:defRPr sz="1200" b="0" i="0" kern="1200">
        <a:solidFill>
          <a:schemeClr val="tx1"/>
        </a:solidFill>
        <a:latin typeface="Gill Sans MT" panose="020B0502020104020203" pitchFamily="34" charset="77"/>
        <a:ea typeface="+mn-ea"/>
        <a:cs typeface="+mn-cs"/>
      </a:defRPr>
    </a:lvl3pPr>
    <a:lvl4pPr marL="1371600" algn="l" defTabSz="914400" rtl="0" eaLnBrk="1" latinLnBrk="0" hangingPunct="1">
      <a:defRPr sz="1200" b="0" i="0" kern="1200">
        <a:solidFill>
          <a:schemeClr val="tx1"/>
        </a:solidFill>
        <a:latin typeface="Gill Sans MT" panose="020B0502020104020203" pitchFamily="34" charset="77"/>
        <a:ea typeface="+mn-ea"/>
        <a:cs typeface="+mn-cs"/>
      </a:defRPr>
    </a:lvl4pPr>
    <a:lvl5pPr marL="1828800" algn="l" defTabSz="914400" rtl="0" eaLnBrk="1" latinLnBrk="0" hangingPunct="1">
      <a:defRPr sz="1200" b="0" i="0" kern="1200">
        <a:solidFill>
          <a:schemeClr val="tx1"/>
        </a:solidFill>
        <a:latin typeface="Gill Sans MT" panose="020B0502020104020203"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oceanexplorergov/27485515902"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urekalert.org/multimedia/pub/8131.ph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iceandclimate.nbi.ku.dk/research/past_atmos/composition_greenhous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piqsels.com/en/public-domain-photo-scxvy"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commons.wikimedia.org/wiki/File:Emiliania_huxleyi_coccolithophore_(PLoS).pn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File:CSIRO_ScienceImage_521_Bubbles_in_Ice.jp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commons.wikimedia.org/wiki/File:An_ice_core_segment.jpg"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agupubs.onlinelibrary.wiley.com/doi/full/10.1029/2004PA001071"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science.org/doi/10.1126/science.1246848" TargetMode="External"/><Relationship Id="rId5" Type="http://schemas.openxmlformats.org/officeDocument/2006/relationships/hyperlink" Target="https://www.nature.com/articles/nature10310" TargetMode="External"/><Relationship Id="rId4" Type="http://schemas.openxmlformats.org/officeDocument/2006/relationships/hyperlink" Target="https://www.nature.com/articles/nature0694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usjgofs.whoi.edu/copyright.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arthobservatory.nasa.gov/images/1257/mississippi-river-sediment-plum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Marine phytoplankton productivity off of Patagonia-photosynthesis in the surface ocean triggered by dust</a:t>
            </a:r>
          </a:p>
          <a:p>
            <a:endParaRPr lang="en-US" dirty="0"/>
          </a:p>
          <a:p>
            <a:endParaRPr lang="en-US" dirty="0"/>
          </a:p>
          <a:p>
            <a:r>
              <a:rPr lang="en-US" sz="1200" b="0" i="0" kern="1200" dirty="0">
                <a:solidFill>
                  <a:schemeClr val="tx1"/>
                </a:solidFill>
                <a:effectLst/>
                <a:latin typeface="Gill Sans MT" panose="020B0502020104020203" pitchFamily="34" charset="77"/>
                <a:ea typeface="+mn-ea"/>
                <a:cs typeface="+mn-cs"/>
              </a:rPr>
              <a:t>NASA content - images, audio, video, and computer files used in the rendition of 3-dimensional models, such as texture maps and polygon data in any format - generally are not copyrighted. You may use this material for educational or informational purposes, including photo collections, textbooks, public exhibits, computer graphical simulations and Internet Web pages. This general permission extends to personal Web pages.</a:t>
            </a:r>
            <a:endParaRPr lang="en-US" dirty="0"/>
          </a:p>
        </p:txBody>
      </p:sp>
      <p:sp>
        <p:nvSpPr>
          <p:cNvPr id="4" name="Slide Number Placeholder 3"/>
          <p:cNvSpPr>
            <a:spLocks noGrp="1"/>
          </p:cNvSpPr>
          <p:nvPr>
            <p:ph type="sldNum" sz="quarter" idx="5"/>
          </p:nvPr>
        </p:nvSpPr>
        <p:spPr/>
        <p:txBody>
          <a:bodyPr/>
          <a:lstStyle/>
          <a:p>
            <a:fld id="{5B1916FD-810A-C54F-B052-9F75BE786780}" type="slidenum">
              <a:rPr lang="en-US" smtClean="0"/>
              <a:t>1</a:t>
            </a:fld>
            <a:endParaRPr lang="en-US" dirty="0"/>
          </a:p>
        </p:txBody>
      </p:sp>
    </p:spTree>
    <p:extLst>
      <p:ext uri="{BB962C8B-B14F-4D97-AF65-F5344CB8AC3E}">
        <p14:creationId xmlns:p14="http://schemas.microsoft.com/office/powerpoint/2010/main" val="3153123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a:ln/>
        </p:spPr>
      </p:sp>
      <p:sp>
        <p:nvSpPr>
          <p:cNvPr id="27650"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NASA portrait of global aerosols-simulated model of dust transport</a:t>
            </a:r>
          </a:p>
          <a:p>
            <a:r>
              <a:rPr lang="en-US" dirty="0">
                <a:ea typeface="ＭＳ Ｐゴシック" charset="0"/>
                <a:cs typeface="ＭＳ Ｐゴシック" charset="0"/>
              </a:rPr>
              <a:t>Dust is an important source of micro nutrients to the ocean – especially Fe</a:t>
            </a:r>
          </a:p>
        </p:txBody>
      </p:sp>
      <p:sp>
        <p:nvSpPr>
          <p:cNvPr id="27651"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B35B29-13D0-3244-84D7-5489C10D8D0C}" type="slidenum">
              <a:rPr lang="en-US" sz="1200">
                <a:latin typeface="Gill Sans MT" panose="020B0502020104020203" pitchFamily="34" charset="77"/>
              </a:rPr>
              <a:pPr/>
              <a:t>10</a:t>
            </a:fld>
            <a:endParaRPr lang="en-US" sz="1200" dirty="0">
              <a:latin typeface="Gill Sans MT" panose="020B0502020104020203" pitchFamily="34" charset="77"/>
            </a:endParaRPr>
          </a:p>
        </p:txBody>
      </p:sp>
    </p:spTree>
    <p:extLst>
      <p:ext uri="{BB962C8B-B14F-4D97-AF65-F5344CB8AC3E}">
        <p14:creationId xmlns:p14="http://schemas.microsoft.com/office/powerpoint/2010/main" val="1991042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a:ln/>
        </p:spPr>
      </p:sp>
      <p:sp>
        <p:nvSpPr>
          <p:cNvPr id="31746"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r>
              <a:rPr lang="en-US" dirty="0">
                <a:hlinkClick r:id="rId3"/>
              </a:rPr>
              <a:t>https://www.flickr.com/photos/oceanexplorergov/27485515902</a:t>
            </a:r>
            <a:endParaRPr lang="en-US" dirty="0"/>
          </a:p>
          <a:p>
            <a:endParaRPr lang="en-US" dirty="0">
              <a:ea typeface="ＭＳ Ｐゴシック" charset="0"/>
              <a:cs typeface="ＭＳ Ｐゴシック" charset="0"/>
            </a:endParaRPr>
          </a:p>
          <a:p>
            <a:r>
              <a:rPr lang="en-US" dirty="0">
                <a:ea typeface="ＭＳ Ｐゴシック" charset="0"/>
                <a:cs typeface="ＭＳ Ｐゴシック" charset="0"/>
              </a:rPr>
              <a:t>Black smoker-hydrothermal vent</a:t>
            </a:r>
          </a:p>
          <a:p>
            <a:r>
              <a:rPr lang="en-US" dirty="0">
                <a:ea typeface="ＭＳ Ｐゴシック" charset="0"/>
                <a:cs typeface="ＭＳ Ｐゴシック" charset="0"/>
              </a:rPr>
              <a:t>Iron, hydrogen sulphate, manganese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Rare earth elements and trace metals</a:t>
            </a:r>
          </a:p>
          <a:p>
            <a:r>
              <a:rPr lang="en-US" dirty="0">
                <a:ea typeface="ＭＳ Ｐゴシック" charset="0"/>
                <a:cs typeface="ＭＳ Ｐゴシック" charset="0"/>
              </a:rPr>
              <a:t>Note also the precipitation around the edges of smoker-removal</a:t>
            </a:r>
          </a:p>
          <a:p>
            <a:endParaRPr lang="en-US" dirty="0">
              <a:ea typeface="ＭＳ Ｐゴシック" charset="0"/>
              <a:cs typeface="ＭＳ Ｐゴシック" charset="0"/>
            </a:endParaRPr>
          </a:p>
          <a:p>
            <a:endParaRPr lang="en-US" dirty="0">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846DA2-1E7E-644D-AF8A-26AECDBF0BCF}" type="slidenum">
              <a:rPr lang="en-US" sz="1200">
                <a:latin typeface="Gill Sans MT" panose="020B0502020104020203" pitchFamily="34" charset="77"/>
              </a:rPr>
              <a:pPr/>
              <a:t>11</a:t>
            </a:fld>
            <a:endParaRPr lang="en-US" sz="1200" dirty="0">
              <a:latin typeface="Gill Sans MT" panose="020B0502020104020203" pitchFamily="34" charset="77"/>
            </a:endParaRPr>
          </a:p>
        </p:txBody>
      </p:sp>
    </p:spTree>
    <p:extLst>
      <p:ext uri="{BB962C8B-B14F-4D97-AF65-F5344CB8AC3E}">
        <p14:creationId xmlns:p14="http://schemas.microsoft.com/office/powerpoint/2010/main" val="238837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Sinks for nutrients- in bold</a:t>
            </a:r>
          </a:p>
        </p:txBody>
      </p:sp>
      <p:sp>
        <p:nvSpPr>
          <p:cNvPr id="4" name="Slide Number Placeholder 3"/>
          <p:cNvSpPr>
            <a:spLocks noGrp="1"/>
          </p:cNvSpPr>
          <p:nvPr>
            <p:ph type="sldNum" sz="quarter" idx="5"/>
          </p:nvPr>
        </p:nvSpPr>
        <p:spPr/>
        <p:txBody>
          <a:bodyPr/>
          <a:lstStyle/>
          <a:p>
            <a:fld id="{5B1916FD-810A-C54F-B052-9F75BE786780}" type="slidenum">
              <a:rPr lang="en-US" smtClean="0"/>
              <a:pPr/>
              <a:t>12</a:t>
            </a:fld>
            <a:endParaRPr lang="en-US" dirty="0"/>
          </a:p>
        </p:txBody>
      </p:sp>
    </p:spTree>
    <p:extLst>
      <p:ext uri="{BB962C8B-B14F-4D97-AF65-F5344CB8AC3E}">
        <p14:creationId xmlns:p14="http://schemas.microsoft.com/office/powerpoint/2010/main" val="629779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hlinkClick r:id="rId3"/>
              </a:rPr>
              <a:t>Second and related motiviation for the module is thinking about where carbon goes on glacial-interglacial timescales- the earth has run many carbon storage experiments in the past – what can we learn from them?</a:t>
            </a:r>
          </a:p>
          <a:p>
            <a:r>
              <a:rPr lang="en-US" sz="1100" dirty="0">
                <a:hlinkClick r:id="rId3"/>
              </a:rPr>
              <a:t>https://www.eurekalert.org/multimedia/pub/8131.php</a:t>
            </a:r>
            <a:endParaRPr lang="en-US" sz="1100" dirty="0"/>
          </a:p>
          <a:p>
            <a:r>
              <a:rPr lang="en-US" dirty="0"/>
              <a:t>Restrictions on reuse: none</a:t>
            </a:r>
          </a:p>
          <a:p>
            <a:endParaRPr lang="en-US" dirty="0"/>
          </a:p>
          <a:p>
            <a:r>
              <a:rPr lang="en-US" dirty="0"/>
              <a:t>Make sure to talk about:</a:t>
            </a:r>
          </a:p>
          <a:p>
            <a:r>
              <a:rPr lang="en-US" dirty="0"/>
              <a:t>Directionality of axis, what 1000s of years before present means (ka and </a:t>
            </a:r>
            <a:r>
              <a:rPr lang="en-US" dirty="0" err="1"/>
              <a:t>kyr</a:t>
            </a:r>
            <a:r>
              <a:rPr lang="en-US" dirty="0"/>
              <a:t>).</a:t>
            </a:r>
          </a:p>
          <a:p>
            <a:r>
              <a:rPr lang="en-US" dirty="0"/>
              <a:t>”Last” 100 ka/most recent 100 ka</a:t>
            </a:r>
          </a:p>
          <a:p>
            <a:r>
              <a:rPr lang="en-US" dirty="0"/>
              <a:t>Variations of 80-100 ppm</a:t>
            </a:r>
          </a:p>
          <a:p>
            <a:r>
              <a:rPr lang="en-US" dirty="0"/>
              <a:t>Where does this carbon go if it is not in the atmosphere??</a:t>
            </a:r>
          </a:p>
          <a:p>
            <a:r>
              <a:rPr lang="en-US" dirty="0"/>
              <a:t>Last glacial maximum -20 ka…</a:t>
            </a:r>
          </a:p>
        </p:txBody>
      </p:sp>
      <p:sp>
        <p:nvSpPr>
          <p:cNvPr id="4" name="Slide Number Placeholder 3"/>
          <p:cNvSpPr>
            <a:spLocks noGrp="1"/>
          </p:cNvSpPr>
          <p:nvPr>
            <p:ph type="sldNum" sz="quarter" idx="5"/>
          </p:nvPr>
        </p:nvSpPr>
        <p:spPr/>
        <p:txBody>
          <a:bodyPr/>
          <a:lstStyle/>
          <a:p>
            <a:fld id="{5B1916FD-810A-C54F-B052-9F75BE786780}" type="slidenum">
              <a:rPr lang="en-US" smtClean="0"/>
              <a:t>13</a:t>
            </a:fld>
            <a:endParaRPr lang="en-US" dirty="0"/>
          </a:p>
        </p:txBody>
      </p:sp>
    </p:spTree>
    <p:extLst>
      <p:ext uri="{BB962C8B-B14F-4D97-AF65-F5344CB8AC3E}">
        <p14:creationId xmlns:p14="http://schemas.microsoft.com/office/powerpoint/2010/main" val="104753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http://www.iceandclimate.nbi.ku.dk/research/past_atmos/composition_greenhouse/</a:t>
            </a:r>
            <a:endParaRPr lang="en-US" dirty="0"/>
          </a:p>
          <a:p>
            <a:endParaRPr lang="en-US" dirty="0"/>
          </a:p>
          <a:p>
            <a:r>
              <a:rPr lang="en-US" dirty="0"/>
              <a:t>Carbon exchange with the atmosphere and carbon burial in the deep ocean (as dissolved/respired and solid organic material)</a:t>
            </a:r>
          </a:p>
        </p:txBody>
      </p:sp>
      <p:sp>
        <p:nvSpPr>
          <p:cNvPr id="4" name="Slide Number Placeholder 3"/>
          <p:cNvSpPr>
            <a:spLocks noGrp="1"/>
          </p:cNvSpPr>
          <p:nvPr>
            <p:ph type="sldNum" sz="quarter" idx="5"/>
          </p:nvPr>
        </p:nvSpPr>
        <p:spPr/>
        <p:txBody>
          <a:bodyPr/>
          <a:lstStyle/>
          <a:p>
            <a:fld id="{5B1916FD-810A-C54F-B052-9F75BE786780}" type="slidenum">
              <a:rPr lang="en-US" smtClean="0"/>
              <a:t>14</a:t>
            </a:fld>
            <a:endParaRPr lang="en-US" dirty="0"/>
          </a:p>
        </p:txBody>
      </p:sp>
    </p:spTree>
    <p:extLst>
      <p:ext uri="{BB962C8B-B14F-4D97-AF65-F5344CB8AC3E}">
        <p14:creationId xmlns:p14="http://schemas.microsoft.com/office/powerpoint/2010/main" val="1244183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does the carbon go during glacial periods?</a:t>
            </a:r>
          </a:p>
          <a:p>
            <a:r>
              <a:rPr lang="en-US" dirty="0"/>
              <a:t>It isn’t in the atmosphere so it must go into one of the reservoirs we talked about.</a:t>
            </a:r>
          </a:p>
          <a:p>
            <a:r>
              <a:rPr lang="en-US" dirty="0"/>
              <a:t>What are the possibilities? – in boxes</a:t>
            </a:r>
          </a:p>
          <a:p>
            <a:r>
              <a:rPr lang="en-US" dirty="0"/>
              <a:t>In reality – ice age fewer plants, more arid, more land covered by ice… so we actually need to account for 95-115 ppm co2 change</a:t>
            </a:r>
          </a:p>
          <a:p>
            <a:r>
              <a:rPr lang="en-US" dirty="0"/>
              <a:t>And the most logical (and true) place where we can store LGM carbon out of the atmosphere  - is in the deep ocean</a:t>
            </a:r>
          </a:p>
        </p:txBody>
      </p:sp>
      <p:sp>
        <p:nvSpPr>
          <p:cNvPr id="4" name="Slide Number Placeholder 3"/>
          <p:cNvSpPr>
            <a:spLocks noGrp="1"/>
          </p:cNvSpPr>
          <p:nvPr>
            <p:ph type="sldNum" sz="quarter" idx="5"/>
          </p:nvPr>
        </p:nvSpPr>
        <p:spPr/>
        <p:txBody>
          <a:bodyPr/>
          <a:lstStyle/>
          <a:p>
            <a:fld id="{5B1916FD-810A-C54F-B052-9F75BE786780}" type="slidenum">
              <a:rPr lang="en-US" smtClean="0"/>
              <a:t>15</a:t>
            </a:fld>
            <a:endParaRPr lang="en-US" dirty="0"/>
          </a:p>
        </p:txBody>
      </p:sp>
    </p:spTree>
    <p:extLst>
      <p:ext uri="{BB962C8B-B14F-4D97-AF65-F5344CB8AC3E}">
        <p14:creationId xmlns:p14="http://schemas.microsoft.com/office/powerpoint/2010/main" val="1611757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reality – ice age fewer plants, more arid, more land covered by ice… so we actually need to account for 95-115 ppm co2 change</a:t>
            </a:r>
          </a:p>
        </p:txBody>
      </p:sp>
      <p:sp>
        <p:nvSpPr>
          <p:cNvPr id="4" name="Slide Number Placeholder 3"/>
          <p:cNvSpPr>
            <a:spLocks noGrp="1"/>
          </p:cNvSpPr>
          <p:nvPr>
            <p:ph type="sldNum" sz="quarter" idx="5"/>
          </p:nvPr>
        </p:nvSpPr>
        <p:spPr/>
        <p:txBody>
          <a:bodyPr/>
          <a:lstStyle/>
          <a:p>
            <a:fld id="{5B1916FD-810A-C54F-B052-9F75BE786780}" type="slidenum">
              <a:rPr lang="en-US" smtClean="0"/>
              <a:t>16</a:t>
            </a:fld>
            <a:endParaRPr lang="en-US" dirty="0"/>
          </a:p>
        </p:txBody>
      </p:sp>
    </p:spTree>
    <p:extLst>
      <p:ext uri="{BB962C8B-B14F-4D97-AF65-F5344CB8AC3E}">
        <p14:creationId xmlns:p14="http://schemas.microsoft.com/office/powerpoint/2010/main" val="4081930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Umbrella </a:t>
            </a:r>
            <a:r>
              <a:rPr lang="en-US" dirty="0" err="1"/>
              <a:t>photo:</a:t>
            </a:r>
            <a:r>
              <a:rPr lang="en-US" dirty="0" err="1">
                <a:hlinkClick r:id="rId3"/>
              </a:rPr>
              <a:t>https</a:t>
            </a:r>
            <a:r>
              <a:rPr lang="en-US" dirty="0">
                <a:hlinkClick r:id="rId3"/>
              </a:rPr>
              <a:t>://www.piqsels.com/en/public-domain-photo-scxvy</a:t>
            </a:r>
            <a:endParaRPr lang="en-US" dirty="0"/>
          </a:p>
          <a:p>
            <a:endParaRPr lang="en-US" dirty="0"/>
          </a:p>
          <a:p>
            <a:r>
              <a:rPr lang="en-US" dirty="0"/>
              <a:t>If you look outside and see people using umbrellas you know it is probably raining-without ever experiencing the rain yourself</a:t>
            </a:r>
          </a:p>
          <a:p>
            <a:r>
              <a:rPr lang="en-US" dirty="0"/>
              <a:t>If you find a fossilized coral you know that the location was probably a warm, shallow marine environment at some point in the past</a:t>
            </a:r>
          </a:p>
        </p:txBody>
      </p:sp>
      <p:sp>
        <p:nvSpPr>
          <p:cNvPr id="4" name="Slide Number Placeholder 3"/>
          <p:cNvSpPr>
            <a:spLocks noGrp="1"/>
          </p:cNvSpPr>
          <p:nvPr>
            <p:ph type="sldNum" sz="quarter" idx="10"/>
          </p:nvPr>
        </p:nvSpPr>
        <p:spPr/>
        <p:txBody>
          <a:bodyPr/>
          <a:lstStyle/>
          <a:p>
            <a:fld id="{7077298A-49D5-3741-BF02-15687108A336}" type="slidenum">
              <a:rPr lang="en-US" smtClean="0"/>
              <a:t>17</a:t>
            </a:fld>
            <a:endParaRPr lang="en-US"/>
          </a:p>
        </p:txBody>
      </p:sp>
    </p:spTree>
    <p:extLst>
      <p:ext uri="{BB962C8B-B14F-4D97-AF65-F5344CB8AC3E}">
        <p14:creationId xmlns:p14="http://schemas.microsoft.com/office/powerpoint/2010/main" val="2318532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of discussion of proxies that we will use in this module</a:t>
            </a:r>
          </a:p>
          <a:p>
            <a:r>
              <a:rPr lang="en-US" dirty="0"/>
              <a:t>Glacial dust fluxes are 2-3x higher than at present because of 1) increased thermal gradients (gustier-important for dust transport), 2) increased production of dust by glaciers, 3) increased aridity during glacial periods </a:t>
            </a:r>
          </a:p>
          <a:p>
            <a:endParaRPr lang="en-US" dirty="0"/>
          </a:p>
          <a:p>
            <a:r>
              <a:rPr lang="en-US" dirty="0"/>
              <a:t>Ga-opportunity to revisit timescales of relevance </a:t>
            </a:r>
            <a:r>
              <a:rPr lang="en-US" dirty="0" err="1"/>
              <a:t>yrs</a:t>
            </a:r>
            <a:r>
              <a:rPr lang="en-US" dirty="0"/>
              <a:t>, </a:t>
            </a:r>
            <a:r>
              <a:rPr lang="en-US" dirty="0" err="1"/>
              <a:t>kyr</a:t>
            </a:r>
            <a:r>
              <a:rPr lang="en-US" dirty="0"/>
              <a:t>, </a:t>
            </a:r>
            <a:r>
              <a:rPr lang="en-US" dirty="0" err="1"/>
              <a:t>ga</a:t>
            </a:r>
            <a:endParaRPr lang="en-US" dirty="0"/>
          </a:p>
        </p:txBody>
      </p:sp>
      <p:sp>
        <p:nvSpPr>
          <p:cNvPr id="4" name="Slide Number Placeholder 3"/>
          <p:cNvSpPr>
            <a:spLocks noGrp="1"/>
          </p:cNvSpPr>
          <p:nvPr>
            <p:ph type="sldNum" sz="quarter" idx="5"/>
          </p:nvPr>
        </p:nvSpPr>
        <p:spPr/>
        <p:txBody>
          <a:bodyPr/>
          <a:lstStyle/>
          <a:p>
            <a:fld id="{5B1916FD-810A-C54F-B052-9F75BE786780}" type="slidenum">
              <a:rPr lang="en-US" smtClean="0"/>
              <a:pPr/>
              <a:t>18</a:t>
            </a:fld>
            <a:endParaRPr lang="en-US" dirty="0"/>
          </a:p>
        </p:txBody>
      </p:sp>
    </p:spTree>
    <p:extLst>
      <p:ext uri="{BB962C8B-B14F-4D97-AF65-F5344CB8AC3E}">
        <p14:creationId xmlns:p14="http://schemas.microsoft.com/office/powerpoint/2010/main" val="1986850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https://commons.wikimedia.org/wiki/File:Emiliania_huxleyi_coccolithophore_(PLoS).png</a:t>
            </a:r>
            <a:endParaRPr lang="en-US" dirty="0"/>
          </a:p>
          <a:p>
            <a:r>
              <a:rPr lang="en-US" dirty="0"/>
              <a:t>Emphasize that </a:t>
            </a:r>
            <a:r>
              <a:rPr lang="en-US" dirty="0" err="1"/>
              <a:t>Baxs</a:t>
            </a:r>
            <a:r>
              <a:rPr lang="en-US" dirty="0"/>
              <a:t> and alkenones do not track the same processes per se, but both are related to productivity in the surface of the ocean</a:t>
            </a:r>
          </a:p>
          <a:p>
            <a:r>
              <a:rPr lang="en-US" dirty="0"/>
              <a:t>May choose to emphasize that we are examining fluxes (e.g.: g/cm2/</a:t>
            </a:r>
            <a:r>
              <a:rPr lang="en-US" dirty="0" err="1"/>
              <a:t>yr</a:t>
            </a:r>
            <a:r>
              <a:rPr lang="en-US" dirty="0"/>
              <a:t> rather than concentrations (g/cm3) because concentrations can be changed by diluting components</a:t>
            </a:r>
          </a:p>
        </p:txBody>
      </p:sp>
      <p:sp>
        <p:nvSpPr>
          <p:cNvPr id="4" name="Slide Number Placeholder 3"/>
          <p:cNvSpPr>
            <a:spLocks noGrp="1"/>
          </p:cNvSpPr>
          <p:nvPr>
            <p:ph type="sldNum" sz="quarter" idx="5"/>
          </p:nvPr>
        </p:nvSpPr>
        <p:spPr/>
        <p:txBody>
          <a:bodyPr/>
          <a:lstStyle/>
          <a:p>
            <a:fld id="{5B1916FD-810A-C54F-B052-9F75BE786780}" type="slidenum">
              <a:rPr lang="en-US" smtClean="0"/>
              <a:pPr/>
              <a:t>19</a:t>
            </a:fld>
            <a:endParaRPr lang="en-US" dirty="0"/>
          </a:p>
        </p:txBody>
      </p:sp>
    </p:spTree>
    <p:extLst>
      <p:ext uri="{BB962C8B-B14F-4D97-AF65-F5344CB8AC3E}">
        <p14:creationId xmlns:p14="http://schemas.microsoft.com/office/powerpoint/2010/main" val="130810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 of module </a:t>
            </a:r>
            <a:r>
              <a:rPr lang="en-US" dirty="0" err="1"/>
              <a:t>powerpoint</a:t>
            </a:r>
            <a:endParaRPr lang="en-US" dirty="0"/>
          </a:p>
        </p:txBody>
      </p:sp>
      <p:sp>
        <p:nvSpPr>
          <p:cNvPr id="4" name="Slide Number Placeholder 3"/>
          <p:cNvSpPr>
            <a:spLocks noGrp="1"/>
          </p:cNvSpPr>
          <p:nvPr>
            <p:ph type="sldNum" sz="quarter" idx="5"/>
          </p:nvPr>
        </p:nvSpPr>
        <p:spPr/>
        <p:txBody>
          <a:bodyPr/>
          <a:lstStyle/>
          <a:p>
            <a:fld id="{5B1916FD-810A-C54F-B052-9F75BE786780}" type="slidenum">
              <a:rPr lang="en-US" smtClean="0"/>
              <a:pPr/>
              <a:t>2</a:t>
            </a:fld>
            <a:endParaRPr lang="en-US" dirty="0"/>
          </a:p>
        </p:txBody>
      </p:sp>
    </p:spTree>
    <p:extLst>
      <p:ext uri="{BB962C8B-B14F-4D97-AF65-F5344CB8AC3E}">
        <p14:creationId xmlns:p14="http://schemas.microsoft.com/office/powerpoint/2010/main" val="33830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Data in this lab come from the epica dome C ice coring project – paleo atmospheres trapped in ice can reveal past partial pressures of CO2</a:t>
            </a:r>
          </a:p>
          <a:p>
            <a:endParaRPr lang="en-US" dirty="0">
              <a:hlinkClick r:id="rId3"/>
            </a:endParaRPr>
          </a:p>
          <a:p>
            <a:r>
              <a:rPr lang="en-US" dirty="0">
                <a:hlinkClick r:id="rId3"/>
              </a:rPr>
              <a:t>https://commons.wikimedia.org/wiki/File:CSIRO_ScienceImage_521_Bubbles_in_Ice.jpg</a:t>
            </a:r>
            <a:endParaRPr lang="en-US" dirty="0"/>
          </a:p>
          <a:p>
            <a:r>
              <a:rPr lang="en-US" dirty="0">
                <a:hlinkClick r:id="rId4"/>
              </a:rPr>
              <a:t>https://commons.wikimedia.org/wiki/File:An_ice_core_segment.jpg</a:t>
            </a:r>
            <a:endParaRPr lang="en-US" dirty="0"/>
          </a:p>
        </p:txBody>
      </p:sp>
      <p:sp>
        <p:nvSpPr>
          <p:cNvPr id="4" name="Slide Number Placeholder 3"/>
          <p:cNvSpPr>
            <a:spLocks noGrp="1"/>
          </p:cNvSpPr>
          <p:nvPr>
            <p:ph type="sldNum" sz="quarter" idx="5"/>
          </p:nvPr>
        </p:nvSpPr>
        <p:spPr/>
        <p:txBody>
          <a:bodyPr/>
          <a:lstStyle/>
          <a:p>
            <a:fld id="{5B1916FD-810A-C54F-B052-9F75BE786780}" type="slidenum">
              <a:rPr lang="en-US" smtClean="0"/>
              <a:pPr/>
              <a:t>20</a:t>
            </a:fld>
            <a:endParaRPr lang="en-US" dirty="0"/>
          </a:p>
        </p:txBody>
      </p:sp>
    </p:spTree>
    <p:extLst>
      <p:ext uri="{BB962C8B-B14F-4D97-AF65-F5344CB8AC3E}">
        <p14:creationId xmlns:p14="http://schemas.microsoft.com/office/powerpoint/2010/main" val="173471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Proxy for global ‘climate’ = ice volume + salinity + ocean temperature at depth</a:t>
            </a:r>
          </a:p>
          <a:p>
            <a:endParaRPr lang="en-US" dirty="0"/>
          </a:p>
          <a:p>
            <a:endParaRPr lang="en-US" dirty="0"/>
          </a:p>
          <a:p>
            <a:r>
              <a:rPr lang="en-US" dirty="0"/>
              <a:t>Image from AGU publication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Gill Sans MT" panose="020B0502020104020203" pitchFamily="34" charset="77"/>
                <a:ea typeface="+mn-ea"/>
                <a:cs typeface="+mn-cs"/>
              </a:rPr>
              <a:t>1. Gottschalk, J. </a:t>
            </a:r>
            <a:r>
              <a:rPr lang="en-US" sz="1200" b="0" i="1" kern="1200" dirty="0">
                <a:solidFill>
                  <a:schemeClr val="tx1"/>
                </a:solidFill>
                <a:effectLst/>
                <a:latin typeface="Gill Sans MT" panose="020B0502020104020203" pitchFamily="34" charset="77"/>
                <a:ea typeface="+mn-ea"/>
                <a:cs typeface="+mn-cs"/>
              </a:rPr>
              <a:t>et al.</a:t>
            </a:r>
            <a:r>
              <a:rPr lang="en-US" sz="1200" b="0" i="0" kern="1200" dirty="0">
                <a:solidFill>
                  <a:schemeClr val="tx1"/>
                </a:solidFill>
                <a:effectLst/>
                <a:latin typeface="Gill Sans MT" panose="020B0502020104020203" pitchFamily="34" charset="77"/>
                <a:ea typeface="+mn-ea"/>
                <a:cs typeface="+mn-cs"/>
              </a:rPr>
              <a:t> Carbon isotope offsets between benthic foraminifer species of the genus </a:t>
            </a:r>
            <a:r>
              <a:rPr lang="en-US" sz="1200" b="0" i="0" kern="1200" dirty="0" err="1">
                <a:solidFill>
                  <a:schemeClr val="tx1"/>
                </a:solidFill>
                <a:effectLst/>
                <a:latin typeface="Gill Sans MT" panose="020B0502020104020203" pitchFamily="34" charset="77"/>
                <a:ea typeface="+mn-ea"/>
                <a:cs typeface="+mn-cs"/>
              </a:rPr>
              <a:t>Cibicides</a:t>
            </a:r>
            <a:r>
              <a:rPr lang="en-US" sz="1200" b="0" i="0" kern="1200" dirty="0">
                <a:solidFill>
                  <a:schemeClr val="tx1"/>
                </a:solidFill>
                <a:effectLst/>
                <a:latin typeface="Gill Sans MT" panose="020B0502020104020203" pitchFamily="34" charset="77"/>
                <a:ea typeface="+mn-ea"/>
                <a:cs typeface="+mn-cs"/>
              </a:rPr>
              <a:t> (</a:t>
            </a:r>
            <a:r>
              <a:rPr lang="en-US" sz="1200" b="0" i="0" kern="1200" dirty="0" err="1">
                <a:solidFill>
                  <a:schemeClr val="tx1"/>
                </a:solidFill>
                <a:effectLst/>
                <a:latin typeface="Gill Sans MT" panose="020B0502020104020203" pitchFamily="34" charset="77"/>
                <a:ea typeface="+mn-ea"/>
                <a:cs typeface="+mn-cs"/>
              </a:rPr>
              <a:t>Cibicidoides</a:t>
            </a:r>
            <a:r>
              <a:rPr lang="en-US" sz="1200" b="0" i="0" kern="1200" dirty="0">
                <a:solidFill>
                  <a:schemeClr val="tx1"/>
                </a:solidFill>
                <a:effectLst/>
                <a:latin typeface="Gill Sans MT" panose="020B0502020104020203" pitchFamily="34" charset="77"/>
                <a:ea typeface="+mn-ea"/>
                <a:cs typeface="+mn-cs"/>
              </a:rPr>
              <a:t>) in the glacial sub‐Antarctic Atlantic. </a:t>
            </a:r>
            <a:r>
              <a:rPr lang="en-US" sz="1200" b="0" i="1" kern="1200" dirty="0">
                <a:solidFill>
                  <a:schemeClr val="tx1"/>
                </a:solidFill>
                <a:effectLst/>
                <a:latin typeface="Gill Sans MT" panose="020B0502020104020203" pitchFamily="34" charset="77"/>
                <a:ea typeface="+mn-ea"/>
                <a:cs typeface="+mn-cs"/>
              </a:rPr>
              <a:t>Paleoceanography</a:t>
            </a:r>
            <a:r>
              <a:rPr lang="en-US" sz="1200" b="0" i="0" kern="1200" dirty="0">
                <a:solidFill>
                  <a:schemeClr val="tx1"/>
                </a:solidFill>
                <a:effectLst/>
                <a:latin typeface="Gill Sans MT" panose="020B0502020104020203" pitchFamily="34" charset="77"/>
                <a:ea typeface="+mn-ea"/>
                <a:cs typeface="+mn-cs"/>
              </a:rPr>
              <a:t> </a:t>
            </a:r>
            <a:r>
              <a:rPr lang="en-US" sz="1200" b="1" i="0" kern="1200" dirty="0">
                <a:solidFill>
                  <a:schemeClr val="tx1"/>
                </a:solidFill>
                <a:effectLst/>
                <a:latin typeface="Gill Sans MT" panose="020B0502020104020203" pitchFamily="34" charset="77"/>
                <a:ea typeface="+mn-ea"/>
                <a:cs typeface="+mn-cs"/>
              </a:rPr>
              <a:t>31,</a:t>
            </a:r>
            <a:r>
              <a:rPr lang="en-US" sz="1200" b="0" i="0" kern="1200" dirty="0">
                <a:solidFill>
                  <a:schemeClr val="tx1"/>
                </a:solidFill>
                <a:effectLst/>
                <a:latin typeface="Gill Sans MT" panose="020B0502020104020203" pitchFamily="34" charset="77"/>
                <a:ea typeface="+mn-ea"/>
                <a:cs typeface="+mn-cs"/>
              </a:rPr>
              <a:t> 1583–1602</a:t>
            </a:r>
          </a:p>
        </p:txBody>
      </p:sp>
      <p:sp>
        <p:nvSpPr>
          <p:cNvPr id="4" name="Slide Number Placeholder 3"/>
          <p:cNvSpPr>
            <a:spLocks noGrp="1"/>
          </p:cNvSpPr>
          <p:nvPr>
            <p:ph type="sldNum" sz="quarter" idx="5"/>
          </p:nvPr>
        </p:nvSpPr>
        <p:spPr/>
        <p:txBody>
          <a:bodyPr/>
          <a:lstStyle/>
          <a:p>
            <a:fld id="{5B1916FD-810A-C54F-B052-9F75BE786780}" type="slidenum">
              <a:rPr lang="en-US" smtClean="0"/>
              <a:pPr/>
              <a:t>21</a:t>
            </a:fld>
            <a:endParaRPr lang="en-US" dirty="0"/>
          </a:p>
        </p:txBody>
      </p:sp>
    </p:spTree>
    <p:extLst>
      <p:ext uri="{BB962C8B-B14F-4D97-AF65-F5344CB8AC3E}">
        <p14:creationId xmlns:p14="http://schemas.microsoft.com/office/powerpoint/2010/main" val="3021914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choose to hide figure from students  - so that they need to collaborate with partners from other groups to complete activity C </a:t>
            </a:r>
          </a:p>
          <a:p>
            <a:r>
              <a:rPr lang="en-US" dirty="0"/>
              <a:t>May choose to share figure with students so that they can complete Activity C on their own outside of class without meeting with partners from other groups</a:t>
            </a:r>
          </a:p>
          <a:p>
            <a:endParaRPr lang="en-US" dirty="0"/>
          </a:p>
          <a:p>
            <a:r>
              <a:rPr lang="en-US" dirty="0"/>
              <a:t>d18O-Lisiecki, L. E. &amp; </a:t>
            </a:r>
            <a:r>
              <a:rPr lang="en-US" dirty="0" err="1"/>
              <a:t>Raymo</a:t>
            </a:r>
            <a:r>
              <a:rPr lang="en-US" dirty="0"/>
              <a:t>, M. E. A </a:t>
            </a:r>
            <a:r>
              <a:rPr lang="en-US" dirty="0">
                <a:hlinkClick r:id="rId3"/>
              </a:rPr>
              <a:t>Pliocene-Pleistocene stack of 57 globally distributed benthic </a:t>
            </a:r>
            <a:r>
              <a:rPr lang="el-GR" dirty="0">
                <a:hlinkClick r:id="rId3"/>
              </a:rPr>
              <a:t>δ</a:t>
            </a:r>
            <a:r>
              <a:rPr lang="el-GR" baseline="30000" dirty="0">
                <a:hlinkClick r:id="rId3"/>
              </a:rPr>
              <a:t>18</a:t>
            </a:r>
            <a:r>
              <a:rPr lang="en-US" dirty="0">
                <a:hlinkClick r:id="rId3"/>
              </a:rPr>
              <a:t>O records.</a:t>
            </a:r>
            <a:r>
              <a:rPr lang="en-US" dirty="0"/>
              <a:t> </a:t>
            </a:r>
            <a:r>
              <a:rPr lang="en-US" i="1" dirty="0"/>
              <a:t>Paleoceanography</a:t>
            </a:r>
            <a:r>
              <a:rPr lang="en-US" dirty="0"/>
              <a:t> 20, (2005).</a:t>
            </a:r>
          </a:p>
          <a:p>
            <a:r>
              <a:rPr lang="en-US" dirty="0"/>
              <a:t>pCO2 - </a:t>
            </a:r>
            <a:r>
              <a:rPr lang="en-US" dirty="0" err="1"/>
              <a:t>Lüthi</a:t>
            </a:r>
            <a:r>
              <a:rPr lang="en-US" dirty="0"/>
              <a:t>, D. </a:t>
            </a:r>
            <a:r>
              <a:rPr lang="en-US" i="1" dirty="0"/>
              <a:t>et al.</a:t>
            </a:r>
            <a:r>
              <a:rPr lang="en-US" dirty="0"/>
              <a:t> </a:t>
            </a:r>
            <a:r>
              <a:rPr lang="en-US" dirty="0">
                <a:hlinkClick r:id="rId4"/>
              </a:rPr>
              <a:t>High-resolution carbon dioxide concentration record 650,000–800,000 years before present.</a:t>
            </a:r>
            <a:r>
              <a:rPr lang="en-US" dirty="0"/>
              <a:t> </a:t>
            </a:r>
            <a:r>
              <a:rPr lang="en-US" i="1" dirty="0"/>
              <a:t>Nature</a:t>
            </a:r>
            <a:r>
              <a:rPr lang="en-US" dirty="0"/>
              <a:t> </a:t>
            </a:r>
            <a:r>
              <a:rPr lang="en-US" b="1" dirty="0"/>
              <a:t>453,</a:t>
            </a:r>
            <a:r>
              <a:rPr lang="en-US" dirty="0"/>
              <a:t> 379–382 (2008).</a:t>
            </a:r>
          </a:p>
          <a:p>
            <a:r>
              <a:rPr lang="en-US" dirty="0" err="1"/>
              <a:t>aU</a:t>
            </a:r>
            <a:r>
              <a:rPr lang="en-US" dirty="0"/>
              <a:t>, dust, - Martínez-García, A. </a:t>
            </a:r>
            <a:r>
              <a:rPr lang="en-US" i="1" dirty="0"/>
              <a:t>et al.</a:t>
            </a:r>
            <a:r>
              <a:rPr lang="en-US" dirty="0"/>
              <a:t> </a:t>
            </a:r>
            <a:r>
              <a:rPr lang="en-US" dirty="0">
                <a:hlinkClick r:id="rId5"/>
              </a:rPr>
              <a:t>Southern Ocean dust-climate coupling over the past four million years.</a:t>
            </a:r>
            <a:r>
              <a:rPr lang="en-US" dirty="0"/>
              <a:t> </a:t>
            </a:r>
            <a:r>
              <a:rPr lang="en-US" i="1" dirty="0"/>
              <a:t>Nature</a:t>
            </a:r>
            <a:r>
              <a:rPr lang="en-US" dirty="0"/>
              <a:t> </a:t>
            </a:r>
            <a:r>
              <a:rPr lang="en-US" b="1" dirty="0"/>
              <a:t>476,</a:t>
            </a:r>
            <a:r>
              <a:rPr lang="en-US" dirty="0"/>
              <a:t> 312–315 (2011).</a:t>
            </a:r>
          </a:p>
          <a:p>
            <a:r>
              <a:rPr lang="en-US" dirty="0"/>
              <a:t>Alkenones -Martínez-Garcia, A. et al. </a:t>
            </a:r>
            <a:r>
              <a:rPr lang="en-US" dirty="0">
                <a:hlinkClick r:id="rId6"/>
              </a:rPr>
              <a:t>Iron Fertilization of the Subantarctic Ocean During the Last Ice Age.</a:t>
            </a:r>
            <a:r>
              <a:rPr lang="en-US" dirty="0"/>
              <a:t> </a:t>
            </a:r>
            <a:r>
              <a:rPr lang="en-US" i="1" dirty="0"/>
              <a:t>Nature</a:t>
            </a:r>
            <a:r>
              <a:rPr lang="en-US" dirty="0"/>
              <a:t> 343, 1347-1350 (2014)</a:t>
            </a:r>
          </a:p>
        </p:txBody>
      </p:sp>
      <p:sp>
        <p:nvSpPr>
          <p:cNvPr id="4" name="Slide Number Placeholder 3"/>
          <p:cNvSpPr>
            <a:spLocks noGrp="1"/>
          </p:cNvSpPr>
          <p:nvPr>
            <p:ph type="sldNum" sz="quarter" idx="5"/>
          </p:nvPr>
        </p:nvSpPr>
        <p:spPr/>
        <p:txBody>
          <a:bodyPr/>
          <a:lstStyle/>
          <a:p>
            <a:fld id="{5B1916FD-810A-C54F-B052-9F75BE786780}" type="slidenum">
              <a:rPr lang="en-US" smtClean="0"/>
              <a:pPr/>
              <a:t>23</a:t>
            </a:fld>
            <a:endParaRPr lang="en-US" dirty="0"/>
          </a:p>
        </p:txBody>
      </p:sp>
    </p:spTree>
    <p:extLst>
      <p:ext uri="{BB962C8B-B14F-4D97-AF65-F5344CB8AC3E}">
        <p14:creationId xmlns:p14="http://schemas.microsoft.com/office/powerpoint/2010/main" val="1817278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NASA figure – flux and reservoir based understanding of the carbon cycle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Differentiate between reservoirs and fluxes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Talk about timescales of relevance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Biggest reservoirs are rocks and deep ocean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Deep ocean has relevant timescale of exchange for control of glacial-interglacial cycles – tectonic timescales of rock record are too long for these cycles</a:t>
            </a:r>
          </a:p>
        </p:txBody>
      </p:sp>
      <p:sp>
        <p:nvSpPr>
          <p:cNvPr id="4" name="Slide Number Placeholder 3"/>
          <p:cNvSpPr>
            <a:spLocks noGrp="1"/>
          </p:cNvSpPr>
          <p:nvPr>
            <p:ph type="sldNum" sz="quarter" idx="10"/>
          </p:nvPr>
        </p:nvSpPr>
        <p:spPr/>
        <p:txBody>
          <a:bodyPr/>
          <a:lstStyle/>
          <a:p>
            <a:fld id="{7CF5B3A9-25FE-ED41-AA54-E2972D6053A8}" type="slidenum">
              <a:rPr lang="en-US" smtClean="0"/>
              <a:pPr/>
              <a:t>3</a:t>
            </a:fld>
            <a:endParaRPr lang="en-US" dirty="0"/>
          </a:p>
        </p:txBody>
      </p:sp>
    </p:spTree>
    <p:extLst>
      <p:ext uri="{BB962C8B-B14F-4D97-AF65-F5344CB8AC3E}">
        <p14:creationId xmlns:p14="http://schemas.microsoft.com/office/powerpoint/2010/main" val="396969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 based understanding of the carbon cycle</a:t>
            </a:r>
          </a:p>
          <a:p>
            <a:r>
              <a:rPr lang="en-US" dirty="0"/>
              <a:t>How CAN we change the partitioning of carbon between the ocean and the atmosphere?</a:t>
            </a:r>
          </a:p>
        </p:txBody>
      </p:sp>
      <p:sp>
        <p:nvSpPr>
          <p:cNvPr id="4" name="Slide Number Placeholder 3"/>
          <p:cNvSpPr>
            <a:spLocks noGrp="1"/>
          </p:cNvSpPr>
          <p:nvPr>
            <p:ph type="sldNum" sz="quarter" idx="5"/>
          </p:nvPr>
        </p:nvSpPr>
        <p:spPr/>
        <p:txBody>
          <a:bodyPr/>
          <a:lstStyle/>
          <a:p>
            <a:fld id="{5B1916FD-810A-C54F-B052-9F75BE786780}" type="slidenum">
              <a:rPr lang="en-US" smtClean="0"/>
              <a:pPr/>
              <a:t>4</a:t>
            </a:fld>
            <a:endParaRPr lang="en-US" dirty="0"/>
          </a:p>
        </p:txBody>
      </p:sp>
    </p:spTree>
    <p:extLst>
      <p:ext uri="{BB962C8B-B14F-4D97-AF65-F5344CB8AC3E}">
        <p14:creationId xmlns:p14="http://schemas.microsoft.com/office/powerpoint/2010/main" val="220256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ARE we actually changing carbon distribution today?</a:t>
            </a:r>
          </a:p>
          <a:p>
            <a:r>
              <a:rPr lang="en-US" dirty="0"/>
              <a:t>26% (9/34) of anthropogenic emissions (per year) are going into the ocean</a:t>
            </a:r>
          </a:p>
          <a:p>
            <a:r>
              <a:rPr lang="en-US" dirty="0"/>
              <a:t>Ocean is incredibly important for moderating magnitude of modern GHG-driven warming</a:t>
            </a:r>
          </a:p>
          <a:p>
            <a:endParaRPr lang="en-US" dirty="0"/>
          </a:p>
          <a:p>
            <a:r>
              <a:rPr lang="en-US" sz="1200" b="0" i="1" kern="1200" dirty="0">
                <a:solidFill>
                  <a:schemeClr val="tx1"/>
                </a:solidFill>
                <a:effectLst/>
                <a:latin typeface="Gill Sans MT" panose="020B0502020104020203" pitchFamily="34" charset="77"/>
                <a:ea typeface="+mn-ea"/>
                <a:cs typeface="+mn-cs"/>
              </a:rPr>
              <a:t>Global Carbon Project Copyright.</a:t>
            </a:r>
            <a:r>
              <a:rPr lang="en-US" sz="1200" b="0" i="0" kern="1200" dirty="0">
                <a:solidFill>
                  <a:schemeClr val="tx1"/>
                </a:solidFill>
                <a:effectLst/>
                <a:latin typeface="Gill Sans MT" panose="020B0502020104020203" pitchFamily="34" charset="77"/>
                <a:ea typeface="+mn-ea"/>
                <a:cs typeface="+mn-cs"/>
              </a:rPr>
              <a:t> We use the Creative Commons license CCBY, which means that material (e.g. figures) may be freely copied and modified, and used in commercial works, as long as credit is provided as indicated for each figure. We tag each figure with the source of the data.</a:t>
            </a:r>
            <a:endParaRPr lang="en-US" dirty="0"/>
          </a:p>
        </p:txBody>
      </p:sp>
      <p:sp>
        <p:nvSpPr>
          <p:cNvPr id="4" name="Slide Number Placeholder 3"/>
          <p:cNvSpPr>
            <a:spLocks noGrp="1"/>
          </p:cNvSpPr>
          <p:nvPr>
            <p:ph type="sldNum" sz="quarter" idx="5"/>
          </p:nvPr>
        </p:nvSpPr>
        <p:spPr/>
        <p:txBody>
          <a:bodyPr/>
          <a:lstStyle/>
          <a:p>
            <a:fld id="{5B1916FD-810A-C54F-B052-9F75BE786780}" type="slidenum">
              <a:rPr lang="en-US" smtClean="0"/>
              <a:t>5</a:t>
            </a:fld>
            <a:endParaRPr lang="en-US" dirty="0"/>
          </a:p>
        </p:txBody>
      </p:sp>
    </p:spTree>
    <p:extLst>
      <p:ext uri="{BB962C8B-B14F-4D97-AF65-F5344CB8AC3E}">
        <p14:creationId xmlns:p14="http://schemas.microsoft.com/office/powerpoint/2010/main" val="990156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carbon has mostly gone into the upper ocean but the deep ocean stores much more carbon as DIC (dissolved inorganic carbon)</a:t>
            </a:r>
          </a:p>
          <a:p>
            <a:r>
              <a:rPr lang="en-US" dirty="0"/>
              <a:t>Specifically the deep pacific is a huge reservoir for dissolved carbon</a:t>
            </a:r>
          </a:p>
          <a:p>
            <a:endParaRPr lang="en-US" dirty="0"/>
          </a:p>
          <a:p>
            <a:endParaRPr lang="en-US" dirty="0"/>
          </a:p>
          <a:p>
            <a:r>
              <a:rPr lang="en-US" sz="1200" b="0" i="0" kern="1200" dirty="0">
                <a:solidFill>
                  <a:schemeClr val="tx1"/>
                </a:solidFill>
                <a:effectLst/>
                <a:latin typeface="Gill Sans MT" panose="020B0502020104020203" pitchFamily="34" charset="77"/>
                <a:ea typeface="+mn-ea"/>
                <a:cs typeface="+mn-cs"/>
              </a:rPr>
              <a:t>AGU grants permission for individuals to use figures, tables, and short quotes from AGU journal and books for republication in academic works and to make single copies for personal use in research, study, or teaching provided full attribution is included. There is no need to request this permission from AGU.</a:t>
            </a:r>
            <a:endParaRPr lang="en-US" dirty="0"/>
          </a:p>
        </p:txBody>
      </p:sp>
      <p:sp>
        <p:nvSpPr>
          <p:cNvPr id="4" name="Slide Number Placeholder 3"/>
          <p:cNvSpPr>
            <a:spLocks noGrp="1"/>
          </p:cNvSpPr>
          <p:nvPr>
            <p:ph type="sldNum" sz="quarter" idx="5"/>
          </p:nvPr>
        </p:nvSpPr>
        <p:spPr/>
        <p:txBody>
          <a:bodyPr/>
          <a:lstStyle/>
          <a:p>
            <a:fld id="{6EBB40FA-FDAB-4140-ABE4-4CCE73A4FB42}" type="slidenum">
              <a:rPr lang="en-US" smtClean="0"/>
              <a:t>6</a:t>
            </a:fld>
            <a:endParaRPr lang="en-US" dirty="0"/>
          </a:p>
        </p:txBody>
      </p:sp>
    </p:spTree>
    <p:extLst>
      <p:ext uri="{BB962C8B-B14F-4D97-AF65-F5344CB8AC3E}">
        <p14:creationId xmlns:p14="http://schemas.microsoft.com/office/powerpoint/2010/main" val="265016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Part of the motivation for this module is understanding how ocean ecosystems might respond on G-IG timescales to changing nutrients and carbon storage and to apply that knowledge of the system to future change</a:t>
            </a:r>
          </a:p>
          <a:p>
            <a:r>
              <a:rPr lang="en-US" dirty="0">
                <a:hlinkClick r:id="rId3"/>
              </a:rPr>
              <a:t>That is important for the organisms that call the ocean home </a:t>
            </a:r>
          </a:p>
          <a:p>
            <a:r>
              <a:rPr lang="en-US" dirty="0">
                <a:hlinkClick r:id="rId3"/>
              </a:rPr>
              <a:t>http://usjgofs.whoi.edu/copyright.html</a:t>
            </a:r>
            <a:endParaRPr lang="en-US" dirty="0"/>
          </a:p>
        </p:txBody>
      </p:sp>
      <p:sp>
        <p:nvSpPr>
          <p:cNvPr id="4" name="Slide Number Placeholder 3"/>
          <p:cNvSpPr>
            <a:spLocks noGrp="1"/>
          </p:cNvSpPr>
          <p:nvPr>
            <p:ph type="sldNum" sz="quarter" idx="5"/>
          </p:nvPr>
        </p:nvSpPr>
        <p:spPr/>
        <p:txBody>
          <a:bodyPr/>
          <a:lstStyle/>
          <a:p>
            <a:fld id="{5B1916FD-810A-C54F-B052-9F75BE786780}" type="slidenum">
              <a:rPr lang="en-US" smtClean="0"/>
              <a:pPr/>
              <a:t>7</a:t>
            </a:fld>
            <a:endParaRPr lang="en-US" dirty="0"/>
          </a:p>
        </p:txBody>
      </p:sp>
    </p:spTree>
    <p:extLst>
      <p:ext uri="{BB962C8B-B14F-4D97-AF65-F5344CB8AC3E}">
        <p14:creationId xmlns:p14="http://schemas.microsoft.com/office/powerpoint/2010/main" val="2833434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ecosystems require nutrients to feed the base of the food chain</a:t>
            </a:r>
          </a:p>
          <a:p>
            <a:r>
              <a:rPr lang="en-US" dirty="0"/>
              <a:t>Need to think about the sources of those nutrients – in bold</a:t>
            </a:r>
          </a:p>
        </p:txBody>
      </p:sp>
      <p:sp>
        <p:nvSpPr>
          <p:cNvPr id="4" name="Slide Number Placeholder 3"/>
          <p:cNvSpPr>
            <a:spLocks noGrp="1"/>
          </p:cNvSpPr>
          <p:nvPr>
            <p:ph type="sldNum" sz="quarter" idx="5"/>
          </p:nvPr>
        </p:nvSpPr>
        <p:spPr/>
        <p:txBody>
          <a:bodyPr/>
          <a:lstStyle/>
          <a:p>
            <a:fld id="{5B1916FD-810A-C54F-B052-9F75BE786780}" type="slidenum">
              <a:rPr lang="en-US" smtClean="0"/>
              <a:pPr/>
              <a:t>8</a:t>
            </a:fld>
            <a:endParaRPr lang="en-US" dirty="0"/>
          </a:p>
        </p:txBody>
      </p:sp>
    </p:spTree>
    <p:extLst>
      <p:ext uri="{BB962C8B-B14F-4D97-AF65-F5344CB8AC3E}">
        <p14:creationId xmlns:p14="http://schemas.microsoft.com/office/powerpoint/2010/main" val="581596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Example of river input-</a:t>
            </a:r>
            <a:r>
              <a:rPr lang="en-US" dirty="0" err="1">
                <a:ea typeface="ＭＳ Ｐゴシック" charset="0"/>
                <a:cs typeface="ＭＳ Ｐゴシック" charset="0"/>
              </a:rPr>
              <a:t>mississippi</a:t>
            </a:r>
            <a:r>
              <a:rPr lang="en-US" dirty="0">
                <a:ea typeface="ＭＳ Ｐゴシック" charset="0"/>
                <a:cs typeface="ＭＳ Ｐゴシック" charset="0"/>
              </a:rPr>
              <a:t> river delta brings salts, </a:t>
            </a:r>
            <a:r>
              <a:rPr lang="en-US" dirty="0" err="1">
                <a:ea typeface="ＭＳ Ｐゴシック" charset="0"/>
                <a:cs typeface="ＭＳ Ｐゴシック" charset="0"/>
              </a:rPr>
              <a:t>dom</a:t>
            </a:r>
            <a:r>
              <a:rPr lang="en-US" dirty="0">
                <a:ea typeface="ＭＳ Ｐゴシック" charset="0"/>
                <a:cs typeface="ＭＳ Ｐゴシック" charset="0"/>
              </a:rPr>
              <a:t>, nutrients pollutants to GOM</a:t>
            </a:r>
          </a:p>
          <a:p>
            <a:r>
              <a:rPr lang="en-US" dirty="0">
                <a:hlinkClick r:id="rId3"/>
              </a:rPr>
              <a:t>https://earthobservatory.nasa.gov/images/1257/mississippi-river-sediment-plume</a:t>
            </a:r>
            <a:endParaRPr lang="en-US" dirty="0">
              <a:ea typeface="ＭＳ Ｐゴシック" charset="0"/>
              <a:cs typeface="ＭＳ Ｐゴシック" charset="0"/>
            </a:endParaRPr>
          </a:p>
        </p:txBody>
      </p:sp>
      <p:sp>
        <p:nvSpPr>
          <p:cNvPr id="25603"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B708D32-C078-0244-872D-1EAA2B2B3690}" type="slidenum">
              <a:rPr lang="en-US" sz="1200">
                <a:latin typeface="Gill Sans MT" panose="020B0502020104020203" pitchFamily="34" charset="77"/>
              </a:rPr>
              <a:pPr/>
              <a:t>9</a:t>
            </a:fld>
            <a:endParaRPr lang="en-US" sz="1200" dirty="0">
              <a:latin typeface="Gill Sans MT" panose="020B0502020104020203" pitchFamily="34" charset="77"/>
            </a:endParaRPr>
          </a:p>
        </p:txBody>
      </p:sp>
    </p:spTree>
    <p:extLst>
      <p:ext uri="{BB962C8B-B14F-4D97-AF65-F5344CB8AC3E}">
        <p14:creationId xmlns:p14="http://schemas.microsoft.com/office/powerpoint/2010/main" val="3613298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b="0" i="0">
                <a:latin typeface="Gill Sans MT" panose="020B0502020104020203" pitchFamily="34" charset="77"/>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b="0" i="0">
                <a:latin typeface="Gill Sans MT" panose="020B0502020104020203"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5" name="Footer Placeholder 4"/>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1405964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5" name="Footer Placeholder 4"/>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24604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lvl1pPr>
              <a:defRPr b="0" i="0">
                <a:latin typeface="Gill Sans MT" panose="020B0502020104020203" pitchFamily="34" charset="77"/>
              </a:defRPr>
            </a:lvl1pPr>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5" name="Footer Placeholder 4"/>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101329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5" name="Footer Placeholder 4"/>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110148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b="0" i="0">
                <a:latin typeface="Gill Sans MT" panose="020B0502020104020203" pitchFamily="34" charset="77"/>
              </a:defRPr>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b="0" i="0">
                <a:solidFill>
                  <a:schemeClr val="tx1"/>
                </a:solidFill>
                <a:latin typeface="Gill Sans MT" panose="020B05020201040202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5" name="Footer Placeholder 4"/>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2270733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6" name="Footer Placeholder 5"/>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3800569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b="0" i="0">
                <a:latin typeface="Gill Sans MT" panose="020B0502020104020203" pitchFamily="34" charset="77"/>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0" i="0">
                <a:latin typeface="Gill Sans MT" panose="020B0502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29842" y="2505075"/>
            <a:ext cx="3868340" cy="3684588"/>
          </a:xfrm>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0" i="0">
                <a:latin typeface="Gill Sans MT" panose="020B0502020104020203"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b="0" i="0">
                <a:latin typeface="Gill Sans MT" panose="020B0502020104020203" pitchFamily="34" charset="77"/>
              </a:defRPr>
            </a:lvl1pPr>
            <a:lvl2pPr>
              <a:defRPr b="0" i="0">
                <a:latin typeface="Gill Sans MT" panose="020B0502020104020203" pitchFamily="34" charset="77"/>
              </a:defRPr>
            </a:lvl2pPr>
            <a:lvl3pPr>
              <a:defRPr b="0" i="0">
                <a:latin typeface="Gill Sans MT" panose="020B0502020104020203" pitchFamily="34" charset="77"/>
              </a:defRPr>
            </a:lvl3pPr>
            <a:lvl4pPr>
              <a:defRPr b="0" i="0">
                <a:latin typeface="Gill Sans MT" panose="020B0502020104020203" pitchFamily="34" charset="77"/>
              </a:defRPr>
            </a:lvl4pPr>
            <a:lvl5pPr>
              <a:defRPr b="0" i="0">
                <a:latin typeface="Gill Sans MT" panose="020B0502020104020203"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8" name="Footer Placeholder 7"/>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9" name="Slide Number Placeholder 8"/>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1314948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ill Sans MT" panose="020B0502020104020203" pitchFamily="34" charset="77"/>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4" name="Footer Placeholder 3"/>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5" name="Slide Number Placeholder 4"/>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837284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3" name="Footer Placeholder 2"/>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358544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b="0" i="0">
                <a:latin typeface="Gill Sans MT" panose="020B0502020104020203" pitchFamily="34" charset="77"/>
              </a:defRPr>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b="0" i="0">
                <a:latin typeface="Gill Sans MT" panose="020B0502020104020203" pitchFamily="34" charset="77"/>
              </a:defRPr>
            </a:lvl1pPr>
            <a:lvl2pPr>
              <a:defRPr sz="2800" b="0" i="0">
                <a:latin typeface="Gill Sans MT" panose="020B0502020104020203" pitchFamily="34" charset="77"/>
              </a:defRPr>
            </a:lvl2pPr>
            <a:lvl3pPr>
              <a:defRPr sz="2400" b="0" i="0">
                <a:latin typeface="Gill Sans MT" panose="020B0502020104020203" pitchFamily="34" charset="77"/>
              </a:defRPr>
            </a:lvl3pPr>
            <a:lvl4pPr>
              <a:defRPr sz="2000" b="0" i="0">
                <a:latin typeface="Gill Sans MT" panose="020B0502020104020203" pitchFamily="34" charset="77"/>
              </a:defRPr>
            </a:lvl4pPr>
            <a:lvl5pPr>
              <a:defRPr sz="2000" b="0" i="0">
                <a:latin typeface="Gill Sans MT" panose="020B0502020104020203" pitchFamily="34" charset="77"/>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b="0" i="0">
                <a:latin typeface="Gill Sans MT" panose="020B050202010402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6" name="Footer Placeholder 5"/>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285074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b="0" i="0">
                <a:latin typeface="Gill Sans MT" panose="020B0502020104020203" pitchFamily="34" charset="77"/>
              </a:defRPr>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b="0" i="0">
                <a:latin typeface="Gill Sans MT" panose="020B0502020104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b="0" i="0">
                <a:latin typeface="Gill Sans MT" panose="020B0502020104020203"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lvl1pPr>
              <a:defRPr b="0" i="0">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6" name="Footer Placeholder 5"/>
          <p:cNvSpPr>
            <a:spLocks noGrp="1"/>
          </p:cNvSpPr>
          <p:nvPr>
            <p:ph type="ftr" sz="quarter" idx="11"/>
          </p:nvPr>
        </p:nvSpPr>
        <p:spPr/>
        <p:txBody>
          <a:bodyPr/>
          <a:lstStyle>
            <a:lvl1pPr>
              <a:defRPr b="0" i="0">
                <a:latin typeface="Gill Sans MT" panose="020B0502020104020203" pitchFamily="34" charset="77"/>
              </a:defRPr>
            </a:lvl1pPr>
          </a:lstStyle>
          <a:p>
            <a:endParaRPr lang="en-US" dirty="0"/>
          </a:p>
        </p:txBody>
      </p:sp>
      <p:sp>
        <p:nvSpPr>
          <p:cNvPr id="7" name="Slide Number Placeholder 6"/>
          <p:cNvSpPr>
            <a:spLocks noGrp="1"/>
          </p:cNvSpPr>
          <p:nvPr>
            <p:ph type="sldNum" sz="quarter" idx="12"/>
          </p:nvPr>
        </p:nvSpPr>
        <p:spPr/>
        <p:txBody>
          <a:bodyPr/>
          <a:lstStyle>
            <a:lvl1pPr>
              <a:defRPr b="0" i="0">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224526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Gill Sans MT" panose="020B0502020104020203" pitchFamily="34" charset="77"/>
              </a:defRPr>
            </a:lvl1pPr>
          </a:lstStyle>
          <a:p>
            <a:fld id="{7F44751B-1C7E-1344-B34D-1F5C0A22C600}" type="datetimeFigureOut">
              <a:rPr lang="en-US" smtClean="0"/>
              <a:pPr/>
              <a:t>3/29/23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Gill Sans MT" panose="020B0502020104020203" pitchFamily="34" charset="77"/>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Gill Sans MT" panose="020B0502020104020203" pitchFamily="34" charset="77"/>
              </a:defRPr>
            </a:lvl1pPr>
          </a:lstStyle>
          <a:p>
            <a:fld id="{4AE97963-8943-D54F-9AEE-ED54C9763B02}" type="slidenum">
              <a:rPr lang="en-US" smtClean="0"/>
              <a:pPr/>
              <a:t>‹#›</a:t>
            </a:fld>
            <a:endParaRPr lang="en-US" dirty="0"/>
          </a:p>
        </p:txBody>
      </p:sp>
    </p:spTree>
    <p:extLst>
      <p:ext uri="{BB962C8B-B14F-4D97-AF65-F5344CB8AC3E}">
        <p14:creationId xmlns:p14="http://schemas.microsoft.com/office/powerpoint/2010/main" val="2585197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a:solidFill>
            <a:schemeClr val="tx1"/>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ill Sans MT" panose="020B050202010402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ill Sans MT" panose="020B050202010402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ill Sans MT" panose="020B050202010402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MT" panose="020B050202010402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tiff"/></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tif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doi.org/10.1029/2008GB00334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F2C6C-B297-904C-BF3B-8483FBB9DB63}"/>
              </a:ext>
            </a:extLst>
          </p:cNvPr>
          <p:cNvSpPr>
            <a:spLocks noGrp="1"/>
          </p:cNvSpPr>
          <p:nvPr>
            <p:ph type="ctrTitle"/>
          </p:nvPr>
        </p:nvSpPr>
        <p:spPr>
          <a:xfrm>
            <a:off x="6240779" y="-279895"/>
            <a:ext cx="2532887" cy="3708895"/>
          </a:xfrm>
          <a:noFill/>
        </p:spPr>
        <p:txBody>
          <a:bodyPr>
            <a:normAutofit/>
          </a:bodyPr>
          <a:lstStyle/>
          <a:p>
            <a:pPr algn="l"/>
            <a:br>
              <a:rPr lang="en-US" sz="3800" baseline="-25000" dirty="0">
                <a:solidFill>
                  <a:schemeClr val="bg1"/>
                </a:solidFill>
              </a:rPr>
            </a:br>
            <a:r>
              <a:rPr lang="en-US" sz="3800" baseline="-25000" dirty="0">
                <a:solidFill>
                  <a:schemeClr val="bg1"/>
                </a:solidFill>
              </a:rPr>
              <a:t>Ocean Biogeochemistry and Paleoclimate</a:t>
            </a:r>
          </a:p>
        </p:txBody>
      </p:sp>
      <p:sp>
        <p:nvSpPr>
          <p:cNvPr id="3" name="Subtitle 2">
            <a:extLst>
              <a:ext uri="{FF2B5EF4-FFF2-40B4-BE49-F238E27FC236}">
                <a16:creationId xmlns:a16="http://schemas.microsoft.com/office/drawing/2014/main" id="{345CE283-79C7-1849-89C6-40641C6393DC}"/>
              </a:ext>
            </a:extLst>
          </p:cNvPr>
          <p:cNvSpPr>
            <a:spLocks noGrp="1"/>
          </p:cNvSpPr>
          <p:nvPr>
            <p:ph type="subTitle" idx="1"/>
          </p:nvPr>
        </p:nvSpPr>
        <p:spPr>
          <a:xfrm>
            <a:off x="5650992" y="6303262"/>
            <a:ext cx="2532888" cy="1645921"/>
          </a:xfrm>
          <a:noFill/>
        </p:spPr>
        <p:txBody>
          <a:bodyPr>
            <a:normAutofit/>
          </a:bodyPr>
          <a:lstStyle/>
          <a:p>
            <a:pPr algn="l">
              <a:lnSpc>
                <a:spcPct val="100000"/>
              </a:lnSpc>
              <a:spcBef>
                <a:spcPts val="500"/>
              </a:spcBef>
            </a:pPr>
            <a:r>
              <a:rPr lang="en-US" sz="1200" i="1" dirty="0">
                <a:solidFill>
                  <a:schemeClr val="bg1"/>
                </a:solidFill>
              </a:rPr>
              <a:t>Module Originator:</a:t>
            </a:r>
          </a:p>
          <a:p>
            <a:pPr algn="l">
              <a:lnSpc>
                <a:spcPct val="100000"/>
              </a:lnSpc>
              <a:spcBef>
                <a:spcPts val="500"/>
              </a:spcBef>
            </a:pPr>
            <a:r>
              <a:rPr lang="en-US" sz="1200" dirty="0">
                <a:solidFill>
                  <a:schemeClr val="bg1"/>
                </a:solidFill>
              </a:rPr>
              <a:t>Dr. Allison W. </a:t>
            </a:r>
            <a:r>
              <a:rPr lang="en-US" sz="1200" dirty="0" err="1">
                <a:solidFill>
                  <a:schemeClr val="bg1"/>
                </a:solidFill>
              </a:rPr>
              <a:t>Jacobel</a:t>
            </a:r>
            <a:endParaRPr lang="en-US" sz="1200" dirty="0">
              <a:solidFill>
                <a:schemeClr val="bg1"/>
              </a:solidFill>
            </a:endParaRPr>
          </a:p>
        </p:txBody>
      </p:sp>
      <p:pic>
        <p:nvPicPr>
          <p:cNvPr id="4" name="Picture 3">
            <a:extLst>
              <a:ext uri="{FF2B5EF4-FFF2-40B4-BE49-F238E27FC236}">
                <a16:creationId xmlns:a16="http://schemas.microsoft.com/office/drawing/2014/main" id="{B1ADE445-B9AC-7644-B480-B0ED2709B8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 y="10"/>
            <a:ext cx="5650972" cy="6857990"/>
          </a:xfrm>
          <a:prstGeom prst="rect">
            <a:avLst/>
          </a:prstGeom>
        </p:spPr>
      </p:pic>
      <p:sp>
        <p:nvSpPr>
          <p:cNvPr id="5" name="TextBox 4">
            <a:extLst>
              <a:ext uri="{FF2B5EF4-FFF2-40B4-BE49-F238E27FC236}">
                <a16:creationId xmlns:a16="http://schemas.microsoft.com/office/drawing/2014/main" id="{BE1FD4ED-801C-9E43-9B03-97596206B48E}"/>
              </a:ext>
            </a:extLst>
          </p:cNvPr>
          <p:cNvSpPr txBox="1"/>
          <p:nvPr/>
        </p:nvSpPr>
        <p:spPr>
          <a:xfrm>
            <a:off x="111985" y="41366"/>
            <a:ext cx="2321169" cy="461665"/>
          </a:xfrm>
          <a:prstGeom prst="rect">
            <a:avLst/>
          </a:prstGeom>
          <a:noFill/>
        </p:spPr>
        <p:txBody>
          <a:bodyPr wrap="square" rtlCol="0">
            <a:spAutoFit/>
          </a:bodyPr>
          <a:lstStyle/>
          <a:p>
            <a:r>
              <a:rPr lang="en-US" sz="1200" dirty="0">
                <a:solidFill>
                  <a:schemeClr val="bg1"/>
                </a:solidFill>
                <a:latin typeface="Gill Sans MT" panose="020B0502020104020203" pitchFamily="34" charset="77"/>
                <a:ea typeface="Gill Sans" charset="0"/>
                <a:cs typeface="Gill Sans" charset="0"/>
              </a:rPr>
              <a:t>Image: NASA</a:t>
            </a:r>
          </a:p>
          <a:p>
            <a:endParaRPr lang="en-US" sz="1200" dirty="0">
              <a:solidFill>
                <a:schemeClr val="bg1"/>
              </a:solidFill>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1639233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16C19B66-5DA2-034A-8E4B-EEF0757231A9}"/>
              </a:ext>
            </a:extLst>
          </p:cNvPr>
          <p:cNvSpPr txBox="1"/>
          <p:nvPr/>
        </p:nvSpPr>
        <p:spPr>
          <a:xfrm>
            <a:off x="7586591" y="5822620"/>
            <a:ext cx="2292096" cy="369332"/>
          </a:xfrm>
          <a:prstGeom prst="rect">
            <a:avLst/>
          </a:prstGeom>
          <a:noFill/>
        </p:spPr>
        <p:txBody>
          <a:bodyPr wrap="square" rtlCol="0">
            <a:spAutoFit/>
          </a:bodyPr>
          <a:lstStyle/>
          <a:p>
            <a:r>
              <a:rPr lang="en-US" dirty="0">
                <a:latin typeface="Gill Sans MT" panose="020B0502020104020203" pitchFamily="34" charset="77"/>
              </a:rPr>
              <a:t>Image: NASA</a:t>
            </a:r>
          </a:p>
        </p:txBody>
      </p:sp>
    </p:spTree>
    <p:extLst>
      <p:ext uri="{BB962C8B-B14F-4D97-AF65-F5344CB8AC3E}">
        <p14:creationId xmlns:p14="http://schemas.microsoft.com/office/powerpoint/2010/main" val="26805471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B05C9F-8D76-4341-B46B-23747C36DDFC}"/>
              </a:ext>
            </a:extLst>
          </p:cNvPr>
          <p:cNvPicPr>
            <a:picLocks noChangeAspect="1"/>
          </p:cNvPicPr>
          <p:nvPr/>
        </p:nvPicPr>
        <p:blipFill>
          <a:blip r:embed="rId3"/>
          <a:stretch>
            <a:fill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B7049282-DBE0-2748-AAE3-FF738D672D3D}"/>
              </a:ext>
            </a:extLst>
          </p:cNvPr>
          <p:cNvSpPr txBox="1"/>
          <p:nvPr/>
        </p:nvSpPr>
        <p:spPr>
          <a:xfrm>
            <a:off x="7705344" y="6000750"/>
            <a:ext cx="2292096" cy="369332"/>
          </a:xfrm>
          <a:prstGeom prst="rect">
            <a:avLst/>
          </a:prstGeom>
          <a:noFill/>
        </p:spPr>
        <p:txBody>
          <a:bodyPr wrap="square" rtlCol="0">
            <a:spAutoFit/>
          </a:bodyPr>
          <a:lstStyle/>
          <a:p>
            <a:r>
              <a:rPr lang="en-US" dirty="0">
                <a:latin typeface="Gill Sans MT" panose="020B0502020104020203" pitchFamily="34" charset="77"/>
              </a:rPr>
              <a:t>Image: NOAA</a:t>
            </a:r>
          </a:p>
        </p:txBody>
      </p:sp>
      <p:sp>
        <p:nvSpPr>
          <p:cNvPr id="5" name="Text Box 6">
            <a:extLst>
              <a:ext uri="{FF2B5EF4-FFF2-40B4-BE49-F238E27FC236}">
                <a16:creationId xmlns:a16="http://schemas.microsoft.com/office/drawing/2014/main" id="{501FA544-1034-224C-ADD9-69E914B98997}"/>
              </a:ext>
            </a:extLst>
          </p:cNvPr>
          <p:cNvSpPr txBox="1">
            <a:spLocks noChangeArrowheads="1"/>
          </p:cNvSpPr>
          <p:nvPr/>
        </p:nvSpPr>
        <p:spPr bwMode="auto">
          <a:xfrm>
            <a:off x="3750216" y="646321"/>
            <a:ext cx="5593775"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Gill Sans MT" panose="020B0502020104020203" pitchFamily="34" charset="77"/>
              </a:rPr>
              <a:t>Where do these components come from?  </a:t>
            </a:r>
          </a:p>
        </p:txBody>
      </p:sp>
    </p:spTree>
    <p:extLst>
      <p:ext uri="{BB962C8B-B14F-4D97-AF65-F5344CB8AC3E}">
        <p14:creationId xmlns:p14="http://schemas.microsoft.com/office/powerpoint/2010/main" val="336737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E1021D-131C-BF48-BE19-BD5693EE79A5}"/>
              </a:ext>
            </a:extLst>
          </p:cNvPr>
          <p:cNvPicPr>
            <a:picLocks noChangeAspect="1"/>
          </p:cNvPicPr>
          <p:nvPr/>
        </p:nvPicPr>
        <p:blipFill>
          <a:blip r:embed="rId3"/>
          <a:stretch>
            <a:fillRect/>
          </a:stretch>
        </p:blipFill>
        <p:spPr>
          <a:xfrm>
            <a:off x="-1584960" y="484632"/>
            <a:ext cx="11972544" cy="8979408"/>
          </a:xfrm>
          <a:prstGeom prst="rect">
            <a:avLst/>
          </a:prstGeom>
        </p:spPr>
      </p:pic>
      <p:sp>
        <p:nvSpPr>
          <p:cNvPr id="5" name="TextBox 4">
            <a:extLst>
              <a:ext uri="{FF2B5EF4-FFF2-40B4-BE49-F238E27FC236}">
                <a16:creationId xmlns:a16="http://schemas.microsoft.com/office/drawing/2014/main" id="{DBF1EBDD-D257-DE4E-9982-3697B6E339E5}"/>
              </a:ext>
            </a:extLst>
          </p:cNvPr>
          <p:cNvSpPr txBox="1"/>
          <p:nvPr/>
        </p:nvSpPr>
        <p:spPr>
          <a:xfrm>
            <a:off x="3108960" y="1219200"/>
            <a:ext cx="2304288" cy="646331"/>
          </a:xfrm>
          <a:prstGeom prst="rect">
            <a:avLst/>
          </a:prstGeom>
          <a:noFill/>
        </p:spPr>
        <p:txBody>
          <a:bodyPr wrap="square" rtlCol="0">
            <a:spAutoFit/>
          </a:bodyPr>
          <a:lstStyle/>
          <a:p>
            <a:pPr algn="ctr"/>
            <a:r>
              <a:rPr lang="en-US" dirty="0">
                <a:latin typeface="Gill Sans MT" panose="020B0502020104020203" pitchFamily="34" charset="77"/>
              </a:rPr>
              <a:t>Aeolian dust</a:t>
            </a:r>
          </a:p>
          <a:p>
            <a:pPr algn="ctr"/>
            <a:r>
              <a:rPr lang="en-US" dirty="0">
                <a:latin typeface="Gill Sans MT" panose="020B0502020104020203" pitchFamily="34" charset="77"/>
              </a:rPr>
              <a:t>(particle transport)</a:t>
            </a:r>
          </a:p>
        </p:txBody>
      </p:sp>
      <p:sp>
        <p:nvSpPr>
          <p:cNvPr id="6" name="TextBox 5">
            <a:extLst>
              <a:ext uri="{FF2B5EF4-FFF2-40B4-BE49-F238E27FC236}">
                <a16:creationId xmlns:a16="http://schemas.microsoft.com/office/drawing/2014/main" id="{AB70852A-912C-F549-9111-0A685BEEACE4}"/>
              </a:ext>
            </a:extLst>
          </p:cNvPr>
          <p:cNvSpPr txBox="1"/>
          <p:nvPr/>
        </p:nvSpPr>
        <p:spPr>
          <a:xfrm>
            <a:off x="2919984" y="3170780"/>
            <a:ext cx="2304288" cy="369332"/>
          </a:xfrm>
          <a:prstGeom prst="rect">
            <a:avLst/>
          </a:prstGeom>
          <a:noFill/>
        </p:spPr>
        <p:txBody>
          <a:bodyPr wrap="square" rtlCol="0">
            <a:spAutoFit/>
          </a:bodyPr>
          <a:lstStyle/>
          <a:p>
            <a:pPr algn="ctr"/>
            <a:r>
              <a:rPr lang="en-US" dirty="0">
                <a:latin typeface="Gill Sans MT" panose="020B0502020104020203" pitchFamily="34" charset="77"/>
              </a:rPr>
              <a:t>River inflow</a:t>
            </a:r>
          </a:p>
        </p:txBody>
      </p:sp>
      <p:sp>
        <p:nvSpPr>
          <p:cNvPr id="7" name="TextBox 6">
            <a:extLst>
              <a:ext uri="{FF2B5EF4-FFF2-40B4-BE49-F238E27FC236}">
                <a16:creationId xmlns:a16="http://schemas.microsoft.com/office/drawing/2014/main" id="{D1F26A7C-EB6C-E145-8D2A-0B0708661BF4}"/>
              </a:ext>
            </a:extLst>
          </p:cNvPr>
          <p:cNvSpPr txBox="1"/>
          <p:nvPr/>
        </p:nvSpPr>
        <p:spPr>
          <a:xfrm rot="2864189">
            <a:off x="4014153" y="5030907"/>
            <a:ext cx="2304288" cy="369332"/>
          </a:xfrm>
          <a:prstGeom prst="rect">
            <a:avLst/>
          </a:prstGeom>
          <a:noFill/>
        </p:spPr>
        <p:txBody>
          <a:bodyPr wrap="square" rtlCol="0">
            <a:spAutoFit/>
          </a:bodyPr>
          <a:lstStyle/>
          <a:p>
            <a:pPr algn="ctr"/>
            <a:r>
              <a:rPr lang="en-US" dirty="0">
                <a:latin typeface="Gill Sans MT" panose="020B0502020104020203" pitchFamily="34" charset="77"/>
              </a:rPr>
              <a:t>Upwelling</a:t>
            </a:r>
          </a:p>
        </p:txBody>
      </p:sp>
      <p:cxnSp>
        <p:nvCxnSpPr>
          <p:cNvPr id="9" name="Straight Arrow Connector 8">
            <a:extLst>
              <a:ext uri="{FF2B5EF4-FFF2-40B4-BE49-F238E27FC236}">
                <a16:creationId xmlns:a16="http://schemas.microsoft.com/office/drawing/2014/main" id="{32A8166D-AF3E-E845-ADFE-B39F641D5438}"/>
              </a:ext>
            </a:extLst>
          </p:cNvPr>
          <p:cNvCxnSpPr>
            <a:cxnSpLocks/>
          </p:cNvCxnSpPr>
          <p:nvPr/>
        </p:nvCxnSpPr>
        <p:spPr>
          <a:xfrm flipV="1">
            <a:off x="1652016" y="4069080"/>
            <a:ext cx="359664" cy="154533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6A0303-C699-8F42-AC00-1EDAFFF5F402}"/>
              </a:ext>
            </a:extLst>
          </p:cNvPr>
          <p:cNvCxnSpPr>
            <a:cxnSpLocks/>
          </p:cNvCxnSpPr>
          <p:nvPr/>
        </p:nvCxnSpPr>
        <p:spPr>
          <a:xfrm flipV="1">
            <a:off x="1652016" y="5084064"/>
            <a:ext cx="2395728" cy="53035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872DCB-BAED-2E45-A1D3-2728AB084DC7}"/>
              </a:ext>
            </a:extLst>
          </p:cNvPr>
          <p:cNvCxnSpPr>
            <a:cxnSpLocks/>
          </p:cNvCxnSpPr>
          <p:nvPr/>
        </p:nvCxnSpPr>
        <p:spPr>
          <a:xfrm>
            <a:off x="1652016" y="5614416"/>
            <a:ext cx="4273296" cy="23217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01BF08-4B26-9E43-811E-7123E7B4BBBA}"/>
              </a:ext>
            </a:extLst>
          </p:cNvPr>
          <p:cNvSpPr txBox="1"/>
          <p:nvPr/>
        </p:nvSpPr>
        <p:spPr>
          <a:xfrm>
            <a:off x="426720" y="5711691"/>
            <a:ext cx="2304288" cy="646331"/>
          </a:xfrm>
          <a:prstGeom prst="rect">
            <a:avLst/>
          </a:prstGeom>
          <a:noFill/>
        </p:spPr>
        <p:txBody>
          <a:bodyPr wrap="square" rtlCol="0">
            <a:spAutoFit/>
          </a:bodyPr>
          <a:lstStyle/>
          <a:p>
            <a:pPr algn="ctr"/>
            <a:r>
              <a:rPr lang="en-US" b="1" dirty="0">
                <a:latin typeface="Gill Sans MT" panose="020B0502020104020203" pitchFamily="34" charset="77"/>
              </a:rPr>
              <a:t>Authigenic mineral formation</a:t>
            </a:r>
          </a:p>
        </p:txBody>
      </p:sp>
      <p:sp>
        <p:nvSpPr>
          <p:cNvPr id="18" name="TextBox 17">
            <a:extLst>
              <a:ext uri="{FF2B5EF4-FFF2-40B4-BE49-F238E27FC236}">
                <a16:creationId xmlns:a16="http://schemas.microsoft.com/office/drawing/2014/main" id="{D946382E-C6E0-6D46-8D4C-158F9EF6615B}"/>
              </a:ext>
            </a:extLst>
          </p:cNvPr>
          <p:cNvSpPr txBox="1"/>
          <p:nvPr/>
        </p:nvSpPr>
        <p:spPr>
          <a:xfrm>
            <a:off x="195072" y="4032504"/>
            <a:ext cx="2304288" cy="369332"/>
          </a:xfrm>
          <a:prstGeom prst="rect">
            <a:avLst/>
          </a:prstGeom>
          <a:noFill/>
        </p:spPr>
        <p:txBody>
          <a:bodyPr wrap="square" rtlCol="0">
            <a:spAutoFit/>
          </a:bodyPr>
          <a:lstStyle/>
          <a:p>
            <a:pPr algn="ctr"/>
            <a:r>
              <a:rPr lang="en-US" b="1" dirty="0">
                <a:latin typeface="Gill Sans MT" panose="020B0502020104020203" pitchFamily="34" charset="77"/>
              </a:rPr>
              <a:t>Evaporites</a:t>
            </a:r>
          </a:p>
        </p:txBody>
      </p:sp>
      <p:sp>
        <p:nvSpPr>
          <p:cNvPr id="19" name="TextBox 18">
            <a:extLst>
              <a:ext uri="{FF2B5EF4-FFF2-40B4-BE49-F238E27FC236}">
                <a16:creationId xmlns:a16="http://schemas.microsoft.com/office/drawing/2014/main" id="{0D0419DE-A2C3-9A49-B4B4-AEC98F7F7A89}"/>
              </a:ext>
            </a:extLst>
          </p:cNvPr>
          <p:cNvSpPr txBox="1"/>
          <p:nvPr/>
        </p:nvSpPr>
        <p:spPr>
          <a:xfrm>
            <a:off x="5699408" y="5594801"/>
            <a:ext cx="2304288" cy="369332"/>
          </a:xfrm>
          <a:prstGeom prst="rect">
            <a:avLst/>
          </a:prstGeom>
          <a:noFill/>
        </p:spPr>
        <p:txBody>
          <a:bodyPr wrap="square" rtlCol="0">
            <a:spAutoFit/>
          </a:bodyPr>
          <a:lstStyle/>
          <a:p>
            <a:pPr algn="ctr"/>
            <a:r>
              <a:rPr lang="en-US" b="1" dirty="0">
                <a:latin typeface="Gill Sans MT" panose="020B0502020104020203" pitchFamily="34" charset="77"/>
              </a:rPr>
              <a:t>Burial</a:t>
            </a:r>
          </a:p>
        </p:txBody>
      </p:sp>
      <p:sp>
        <p:nvSpPr>
          <p:cNvPr id="20" name="TextBox 19">
            <a:extLst>
              <a:ext uri="{FF2B5EF4-FFF2-40B4-BE49-F238E27FC236}">
                <a16:creationId xmlns:a16="http://schemas.microsoft.com/office/drawing/2014/main" id="{074B0D00-BC33-7C47-98BF-39C8EFBFB208}"/>
              </a:ext>
            </a:extLst>
          </p:cNvPr>
          <p:cNvSpPr txBox="1"/>
          <p:nvPr/>
        </p:nvSpPr>
        <p:spPr>
          <a:xfrm>
            <a:off x="6781266" y="2152251"/>
            <a:ext cx="2304288" cy="923330"/>
          </a:xfrm>
          <a:prstGeom prst="rect">
            <a:avLst/>
          </a:prstGeom>
          <a:noFill/>
        </p:spPr>
        <p:txBody>
          <a:bodyPr wrap="square" rtlCol="0">
            <a:spAutoFit/>
          </a:bodyPr>
          <a:lstStyle/>
          <a:p>
            <a:pPr algn="ctr"/>
            <a:r>
              <a:rPr lang="en-US" b="1" dirty="0">
                <a:latin typeface="Gill Sans MT" panose="020B0502020104020203" pitchFamily="34" charset="77"/>
              </a:rPr>
              <a:t>Photosynthesis</a:t>
            </a:r>
          </a:p>
          <a:p>
            <a:pPr algn="ctr"/>
            <a:r>
              <a:rPr lang="en-US" b="1" dirty="0">
                <a:latin typeface="Gill Sans MT" panose="020B0502020104020203" pitchFamily="34" charset="77"/>
              </a:rPr>
              <a:t>(organic carbon production)</a:t>
            </a:r>
          </a:p>
        </p:txBody>
      </p:sp>
      <p:sp>
        <p:nvSpPr>
          <p:cNvPr id="21" name="TextBox 20">
            <a:extLst>
              <a:ext uri="{FF2B5EF4-FFF2-40B4-BE49-F238E27FC236}">
                <a16:creationId xmlns:a16="http://schemas.microsoft.com/office/drawing/2014/main" id="{30D2B753-3F5E-C541-8A3B-C665374BFC10}"/>
              </a:ext>
            </a:extLst>
          </p:cNvPr>
          <p:cNvSpPr txBox="1"/>
          <p:nvPr/>
        </p:nvSpPr>
        <p:spPr>
          <a:xfrm>
            <a:off x="6620256" y="4792980"/>
            <a:ext cx="2304288" cy="369332"/>
          </a:xfrm>
          <a:prstGeom prst="rect">
            <a:avLst/>
          </a:prstGeom>
          <a:noFill/>
        </p:spPr>
        <p:txBody>
          <a:bodyPr wrap="square" rtlCol="0">
            <a:spAutoFit/>
          </a:bodyPr>
          <a:lstStyle/>
          <a:p>
            <a:pPr algn="ctr"/>
            <a:r>
              <a:rPr lang="en-US" dirty="0">
                <a:latin typeface="Gill Sans MT" panose="020B0502020104020203" pitchFamily="34" charset="77"/>
              </a:rPr>
              <a:t>Hydrothermal vents</a:t>
            </a:r>
          </a:p>
        </p:txBody>
      </p:sp>
      <p:cxnSp>
        <p:nvCxnSpPr>
          <p:cNvPr id="23" name="Straight Arrow Connector 22">
            <a:extLst>
              <a:ext uri="{FF2B5EF4-FFF2-40B4-BE49-F238E27FC236}">
                <a16:creationId xmlns:a16="http://schemas.microsoft.com/office/drawing/2014/main" id="{A23B5383-098E-194C-9A58-F801C14F7DB9}"/>
              </a:ext>
            </a:extLst>
          </p:cNvPr>
          <p:cNvCxnSpPr/>
          <p:nvPr/>
        </p:nvCxnSpPr>
        <p:spPr>
          <a:xfrm>
            <a:off x="6766560" y="4792980"/>
            <a:ext cx="0" cy="8214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4D08926-2058-D546-B8E3-1FB166A840E9}"/>
              </a:ext>
            </a:extLst>
          </p:cNvPr>
          <p:cNvCxnSpPr>
            <a:cxnSpLocks/>
          </p:cNvCxnSpPr>
          <p:nvPr/>
        </p:nvCxnSpPr>
        <p:spPr>
          <a:xfrm flipH="1">
            <a:off x="7144512" y="3170780"/>
            <a:ext cx="530352" cy="986692"/>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AD8772-5278-014E-BAEC-14ACBA6862FC}"/>
              </a:ext>
            </a:extLst>
          </p:cNvPr>
          <p:cNvCxnSpPr>
            <a:cxnSpLocks/>
          </p:cNvCxnSpPr>
          <p:nvPr/>
        </p:nvCxnSpPr>
        <p:spPr>
          <a:xfrm flipH="1">
            <a:off x="4578096" y="3160218"/>
            <a:ext cx="3096768" cy="79603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09BD361-D887-A847-8F50-79955EC79D64}"/>
              </a:ext>
            </a:extLst>
          </p:cNvPr>
          <p:cNvSpPr txBox="1"/>
          <p:nvPr/>
        </p:nvSpPr>
        <p:spPr>
          <a:xfrm>
            <a:off x="-140208" y="2297406"/>
            <a:ext cx="2304288" cy="369332"/>
          </a:xfrm>
          <a:prstGeom prst="rect">
            <a:avLst/>
          </a:prstGeom>
          <a:noFill/>
        </p:spPr>
        <p:txBody>
          <a:bodyPr wrap="square" rtlCol="0">
            <a:spAutoFit/>
          </a:bodyPr>
          <a:lstStyle/>
          <a:p>
            <a:pPr algn="ctr"/>
            <a:r>
              <a:rPr lang="en-US" dirty="0">
                <a:latin typeface="Gill Sans MT" panose="020B0502020104020203" pitchFamily="34" charset="77"/>
              </a:rPr>
              <a:t>Erosion</a:t>
            </a:r>
          </a:p>
        </p:txBody>
      </p:sp>
      <p:sp>
        <p:nvSpPr>
          <p:cNvPr id="30" name="TextBox 29">
            <a:extLst>
              <a:ext uri="{FF2B5EF4-FFF2-40B4-BE49-F238E27FC236}">
                <a16:creationId xmlns:a16="http://schemas.microsoft.com/office/drawing/2014/main" id="{A1305DE5-07B9-374B-82C1-52F1AA3415FD}"/>
              </a:ext>
            </a:extLst>
          </p:cNvPr>
          <p:cNvSpPr txBox="1"/>
          <p:nvPr/>
        </p:nvSpPr>
        <p:spPr>
          <a:xfrm>
            <a:off x="7150608" y="6276040"/>
            <a:ext cx="3243072" cy="276999"/>
          </a:xfrm>
          <a:prstGeom prst="rect">
            <a:avLst/>
          </a:prstGeom>
          <a:noFill/>
        </p:spPr>
        <p:txBody>
          <a:bodyPr wrap="square" rtlCol="0">
            <a:spAutoFit/>
          </a:bodyPr>
          <a:lstStyle/>
          <a:p>
            <a:r>
              <a:rPr lang="en-US" sz="1200" dirty="0">
                <a:latin typeface="Gill Sans MT" panose="020B0502020104020203" pitchFamily="34" charset="77"/>
              </a:rPr>
              <a:t>Cartoon: Dr. Allison </a:t>
            </a:r>
            <a:r>
              <a:rPr lang="en-US" sz="1200" dirty="0" err="1">
                <a:latin typeface="Gill Sans MT" panose="020B0502020104020203" pitchFamily="34" charset="77"/>
              </a:rPr>
              <a:t>Jacobel</a:t>
            </a:r>
            <a:endParaRPr lang="en-US" sz="1200" dirty="0">
              <a:latin typeface="Gill Sans MT" panose="020B0502020104020203" pitchFamily="34" charset="77"/>
            </a:endParaRPr>
          </a:p>
        </p:txBody>
      </p:sp>
      <p:pic>
        <p:nvPicPr>
          <p:cNvPr id="31" name="Picture 30">
            <a:extLst>
              <a:ext uri="{FF2B5EF4-FFF2-40B4-BE49-F238E27FC236}">
                <a16:creationId xmlns:a16="http://schemas.microsoft.com/office/drawing/2014/main" id="{FC5B0717-E185-7C40-9AF6-F5B318A45E1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32560" y="-21336"/>
            <a:ext cx="11972544" cy="1223893"/>
          </a:xfrm>
          <a:prstGeom prst="rect">
            <a:avLst/>
          </a:prstGeom>
        </p:spPr>
      </p:pic>
      <p:sp>
        <p:nvSpPr>
          <p:cNvPr id="32" name="Text Box 6">
            <a:extLst>
              <a:ext uri="{FF2B5EF4-FFF2-40B4-BE49-F238E27FC236}">
                <a16:creationId xmlns:a16="http://schemas.microsoft.com/office/drawing/2014/main" id="{CF116FBB-56FA-7B4F-9326-A111714A8B5E}"/>
              </a:ext>
            </a:extLst>
          </p:cNvPr>
          <p:cNvSpPr txBox="1">
            <a:spLocks noChangeArrowheads="1"/>
          </p:cNvSpPr>
          <p:nvPr/>
        </p:nvSpPr>
        <p:spPr bwMode="auto">
          <a:xfrm>
            <a:off x="6329094" y="613839"/>
            <a:ext cx="2756460"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Gill Sans MT" panose="020B0502020104020203" pitchFamily="34" charset="77"/>
              </a:rPr>
              <a:t>Where do they go?  </a:t>
            </a:r>
          </a:p>
        </p:txBody>
      </p:sp>
      <p:sp>
        <p:nvSpPr>
          <p:cNvPr id="33" name="Title 1">
            <a:extLst>
              <a:ext uri="{FF2B5EF4-FFF2-40B4-BE49-F238E27FC236}">
                <a16:creationId xmlns:a16="http://schemas.microsoft.com/office/drawing/2014/main" id="{E99D2CC0-0144-BB44-A297-D0F7F1F66FA7}"/>
              </a:ext>
            </a:extLst>
          </p:cNvPr>
          <p:cNvSpPr txBox="1">
            <a:spLocks/>
          </p:cNvSpPr>
          <p:nvPr/>
        </p:nvSpPr>
        <p:spPr>
          <a:xfrm>
            <a:off x="152400" y="-28298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Gill Sans MT" panose="020B0502020104020203" pitchFamily="34" charset="77"/>
                <a:ea typeface="+mj-ea"/>
                <a:cs typeface="+mj-cs"/>
              </a:defRPr>
            </a:lvl1pPr>
          </a:lstStyle>
          <a:p>
            <a:r>
              <a:rPr lang="en-US" sz="3600" dirty="0"/>
              <a:t>Ocean Ecosystems =&gt; Nutrients</a:t>
            </a:r>
          </a:p>
        </p:txBody>
      </p:sp>
    </p:spTree>
    <p:extLst>
      <p:ext uri="{BB962C8B-B14F-4D97-AF65-F5344CB8AC3E}">
        <p14:creationId xmlns:p14="http://schemas.microsoft.com/office/powerpoint/2010/main" val="2279773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7D3F63A-91F7-F646-820E-206365D4AE95}"/>
              </a:ext>
            </a:extLst>
          </p:cNvPr>
          <p:cNvSpPr txBox="1">
            <a:spLocks/>
          </p:cNvSpPr>
          <p:nvPr/>
        </p:nvSpPr>
        <p:spPr>
          <a:xfrm>
            <a:off x="3491345" y="1134545"/>
            <a:ext cx="5396555"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latin typeface="Gill Sans MT" panose="020B0502020104020203" pitchFamily="34" charset="77"/>
              </a:rPr>
              <a:t>Experiments run by Earth</a:t>
            </a:r>
          </a:p>
        </p:txBody>
      </p:sp>
      <p:sp>
        <p:nvSpPr>
          <p:cNvPr id="7" name="Title 1">
            <a:extLst>
              <a:ext uri="{FF2B5EF4-FFF2-40B4-BE49-F238E27FC236}">
                <a16:creationId xmlns:a16="http://schemas.microsoft.com/office/drawing/2014/main" id="{1FE8B22C-8043-B143-8521-7B43F1210DB5}"/>
              </a:ext>
            </a:extLst>
          </p:cNvPr>
          <p:cNvSpPr txBox="1">
            <a:spLocks/>
          </p:cNvSpPr>
          <p:nvPr/>
        </p:nvSpPr>
        <p:spPr>
          <a:xfrm>
            <a:off x="624360" y="41540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77"/>
              </a:rPr>
              <a:t>Motivation - Climate</a:t>
            </a:r>
          </a:p>
        </p:txBody>
      </p:sp>
      <p:sp>
        <p:nvSpPr>
          <p:cNvPr id="21" name="Content Placeholder 2">
            <a:extLst>
              <a:ext uri="{FF2B5EF4-FFF2-40B4-BE49-F238E27FC236}">
                <a16:creationId xmlns:a16="http://schemas.microsoft.com/office/drawing/2014/main" id="{C318CA65-9140-6146-B78A-5A53DCEFB9E2}"/>
              </a:ext>
            </a:extLst>
          </p:cNvPr>
          <p:cNvSpPr txBox="1">
            <a:spLocks/>
          </p:cNvSpPr>
          <p:nvPr/>
        </p:nvSpPr>
        <p:spPr>
          <a:xfrm>
            <a:off x="485606" y="5570798"/>
            <a:ext cx="539655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Gill Sans MT" panose="020B0502020104020203" pitchFamily="34" charset="77"/>
              </a:rPr>
              <a:t>Where does the carbon go?</a:t>
            </a:r>
          </a:p>
        </p:txBody>
      </p:sp>
      <p:grpSp>
        <p:nvGrpSpPr>
          <p:cNvPr id="6" name="Group 5">
            <a:extLst>
              <a:ext uri="{FF2B5EF4-FFF2-40B4-BE49-F238E27FC236}">
                <a16:creationId xmlns:a16="http://schemas.microsoft.com/office/drawing/2014/main" id="{B8C0977E-3C93-F04D-9A2A-E05F0ED9CA4A}"/>
              </a:ext>
            </a:extLst>
          </p:cNvPr>
          <p:cNvGrpSpPr/>
          <p:nvPr/>
        </p:nvGrpSpPr>
        <p:grpSpPr>
          <a:xfrm>
            <a:off x="83127" y="130630"/>
            <a:ext cx="13434920" cy="5592826"/>
            <a:chOff x="776310" y="1522888"/>
            <a:chExt cx="11411700" cy="4341297"/>
          </a:xfrm>
        </p:grpSpPr>
        <p:sp>
          <p:nvSpPr>
            <p:cNvPr id="3" name="Rectangle 2">
              <a:extLst>
                <a:ext uri="{FF2B5EF4-FFF2-40B4-BE49-F238E27FC236}">
                  <a16:creationId xmlns:a16="http://schemas.microsoft.com/office/drawing/2014/main" id="{7026E933-3D7C-394D-A28C-0B204957863C}"/>
                </a:ext>
              </a:extLst>
            </p:cNvPr>
            <p:cNvSpPr/>
            <p:nvPr/>
          </p:nvSpPr>
          <p:spPr>
            <a:xfrm>
              <a:off x="7215188" y="4129088"/>
              <a:ext cx="500062" cy="330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pic>
          <p:nvPicPr>
            <p:cNvPr id="4" name="Picture 3">
              <a:extLst>
                <a:ext uri="{FF2B5EF4-FFF2-40B4-BE49-F238E27FC236}">
                  <a16:creationId xmlns:a16="http://schemas.microsoft.com/office/drawing/2014/main" id="{338DCDCA-1C82-5943-A0F1-88E41DE4FE8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76572" y="2956370"/>
              <a:ext cx="7817845" cy="1754724"/>
            </a:xfrm>
            <a:prstGeom prst="rect">
              <a:avLst/>
            </a:prstGeom>
          </p:spPr>
        </p:pic>
        <p:sp>
          <p:nvSpPr>
            <p:cNvPr id="5" name="Rectangle 4">
              <a:extLst>
                <a:ext uri="{FF2B5EF4-FFF2-40B4-BE49-F238E27FC236}">
                  <a16:creationId xmlns:a16="http://schemas.microsoft.com/office/drawing/2014/main" id="{63E85B65-30CE-C344-877F-364F2BD9B436}"/>
                </a:ext>
              </a:extLst>
            </p:cNvPr>
            <p:cNvSpPr/>
            <p:nvPr/>
          </p:nvSpPr>
          <p:spPr>
            <a:xfrm>
              <a:off x="11790345" y="1522888"/>
              <a:ext cx="397665" cy="465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pic>
          <p:nvPicPr>
            <p:cNvPr id="8" name="Picture 7">
              <a:extLst>
                <a:ext uri="{FF2B5EF4-FFF2-40B4-BE49-F238E27FC236}">
                  <a16:creationId xmlns:a16="http://schemas.microsoft.com/office/drawing/2014/main" id="{DCEC5F26-B7FD-554A-8EB1-E7F3B16687D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76310" y="4711094"/>
              <a:ext cx="7817845" cy="697964"/>
            </a:xfrm>
            <a:prstGeom prst="rect">
              <a:avLst/>
            </a:prstGeom>
          </p:spPr>
        </p:pic>
        <p:sp>
          <p:nvSpPr>
            <p:cNvPr id="9" name="Rectangle 8">
              <a:extLst>
                <a:ext uri="{FF2B5EF4-FFF2-40B4-BE49-F238E27FC236}">
                  <a16:creationId xmlns:a16="http://schemas.microsoft.com/office/drawing/2014/main" id="{AA485177-BD52-6647-B694-BDBB624C36BA}"/>
                </a:ext>
              </a:extLst>
            </p:cNvPr>
            <p:cNvSpPr/>
            <p:nvPr/>
          </p:nvSpPr>
          <p:spPr>
            <a:xfrm>
              <a:off x="11329987" y="2500313"/>
              <a:ext cx="662756" cy="12837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0" name="Rectangle 9">
              <a:extLst>
                <a:ext uri="{FF2B5EF4-FFF2-40B4-BE49-F238E27FC236}">
                  <a16:creationId xmlns:a16="http://schemas.microsoft.com/office/drawing/2014/main" id="{48A0619C-B1EE-5540-84E5-979E01AE7295}"/>
                </a:ext>
              </a:extLst>
            </p:cNvPr>
            <p:cNvSpPr/>
            <p:nvPr/>
          </p:nvSpPr>
          <p:spPr>
            <a:xfrm>
              <a:off x="4313980" y="4438508"/>
              <a:ext cx="500062" cy="330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1" name="Rectangle 10">
              <a:extLst>
                <a:ext uri="{FF2B5EF4-FFF2-40B4-BE49-F238E27FC236}">
                  <a16:creationId xmlns:a16="http://schemas.microsoft.com/office/drawing/2014/main" id="{2E1E966D-4070-F94A-9228-9CCFC1435F58}"/>
                </a:ext>
              </a:extLst>
            </p:cNvPr>
            <p:cNvSpPr/>
            <p:nvPr/>
          </p:nvSpPr>
          <p:spPr>
            <a:xfrm rot="16401817">
              <a:off x="7342756" y="3076842"/>
              <a:ext cx="2473547" cy="18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2" name="Rectangle 11">
              <a:extLst>
                <a:ext uri="{FF2B5EF4-FFF2-40B4-BE49-F238E27FC236}">
                  <a16:creationId xmlns:a16="http://schemas.microsoft.com/office/drawing/2014/main" id="{5FC0E2E0-C87F-1144-9F39-ECDB1E0DCEC9}"/>
                </a:ext>
              </a:extLst>
            </p:cNvPr>
            <p:cNvSpPr/>
            <p:nvPr/>
          </p:nvSpPr>
          <p:spPr>
            <a:xfrm>
              <a:off x="8556170" y="2801443"/>
              <a:ext cx="143607" cy="370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5" name="Rectangle 14">
              <a:extLst>
                <a:ext uri="{FF2B5EF4-FFF2-40B4-BE49-F238E27FC236}">
                  <a16:creationId xmlns:a16="http://schemas.microsoft.com/office/drawing/2014/main" id="{2B9E7A12-4EA6-0B45-98AA-BA241A0AB652}"/>
                </a:ext>
              </a:extLst>
            </p:cNvPr>
            <p:cNvSpPr/>
            <p:nvPr/>
          </p:nvSpPr>
          <p:spPr>
            <a:xfrm>
              <a:off x="7899176" y="2929116"/>
              <a:ext cx="284441" cy="5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6" name="Rectangle 15">
              <a:extLst>
                <a:ext uri="{FF2B5EF4-FFF2-40B4-BE49-F238E27FC236}">
                  <a16:creationId xmlns:a16="http://schemas.microsoft.com/office/drawing/2014/main" id="{2A388AC5-2DF8-E542-B13D-B833A9C7232C}"/>
                </a:ext>
              </a:extLst>
            </p:cNvPr>
            <p:cNvSpPr/>
            <p:nvPr/>
          </p:nvSpPr>
          <p:spPr>
            <a:xfrm rot="15952659">
              <a:off x="7133220" y="4290615"/>
              <a:ext cx="2473547" cy="673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7" name="Rectangle 16">
              <a:extLst>
                <a:ext uri="{FF2B5EF4-FFF2-40B4-BE49-F238E27FC236}">
                  <a16:creationId xmlns:a16="http://schemas.microsoft.com/office/drawing/2014/main" id="{CC83265A-AEE1-7E42-B44B-2D298A9D0D9A}"/>
                </a:ext>
              </a:extLst>
            </p:cNvPr>
            <p:cNvSpPr/>
            <p:nvPr/>
          </p:nvSpPr>
          <p:spPr>
            <a:xfrm>
              <a:off x="5132280" y="4420091"/>
              <a:ext cx="500062" cy="330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8" name="Rectangle 17">
              <a:extLst>
                <a:ext uri="{FF2B5EF4-FFF2-40B4-BE49-F238E27FC236}">
                  <a16:creationId xmlns:a16="http://schemas.microsoft.com/office/drawing/2014/main" id="{30CCEAA2-0CF9-2A47-B3C0-8CC5DDC300C7}"/>
                </a:ext>
              </a:extLst>
            </p:cNvPr>
            <p:cNvSpPr/>
            <p:nvPr/>
          </p:nvSpPr>
          <p:spPr>
            <a:xfrm>
              <a:off x="5829076" y="4473445"/>
              <a:ext cx="500062" cy="3309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9" name="Rectangle 18">
              <a:extLst>
                <a:ext uri="{FF2B5EF4-FFF2-40B4-BE49-F238E27FC236}">
                  <a16:creationId xmlns:a16="http://schemas.microsoft.com/office/drawing/2014/main" id="{42AF7FE6-8B7F-9543-B12A-8BBB1D14479D}"/>
                </a:ext>
              </a:extLst>
            </p:cNvPr>
            <p:cNvSpPr/>
            <p:nvPr/>
          </p:nvSpPr>
          <p:spPr>
            <a:xfrm>
              <a:off x="6816515" y="4332897"/>
              <a:ext cx="310346" cy="421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20" name="Rectangle 19">
              <a:extLst>
                <a:ext uri="{FF2B5EF4-FFF2-40B4-BE49-F238E27FC236}">
                  <a16:creationId xmlns:a16="http://schemas.microsoft.com/office/drawing/2014/main" id="{4AF2D52E-2582-1E4A-A292-9CF91EB55303}"/>
                </a:ext>
              </a:extLst>
            </p:cNvPr>
            <p:cNvSpPr/>
            <p:nvPr/>
          </p:nvSpPr>
          <p:spPr>
            <a:xfrm>
              <a:off x="991025" y="4745982"/>
              <a:ext cx="310346" cy="421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22" name="TextBox 21">
              <a:extLst>
                <a:ext uri="{FF2B5EF4-FFF2-40B4-BE49-F238E27FC236}">
                  <a16:creationId xmlns:a16="http://schemas.microsoft.com/office/drawing/2014/main" id="{E11F51F5-B422-5C4E-B957-0D69B458CB6F}"/>
                </a:ext>
              </a:extLst>
            </p:cNvPr>
            <p:cNvSpPr txBox="1"/>
            <p:nvPr/>
          </p:nvSpPr>
          <p:spPr>
            <a:xfrm>
              <a:off x="5410001" y="2789136"/>
              <a:ext cx="3272216"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Figure:  Modified from Thomas </a:t>
              </a:r>
              <a:r>
                <a:rPr lang="en-US" sz="1200" dirty="0" err="1">
                  <a:latin typeface="Gill Sans MT" panose="020B0502020104020203" pitchFamily="34" charset="77"/>
                  <a:ea typeface="Gill Sans" charset="0"/>
                  <a:cs typeface="Gill Sans" charset="0"/>
                </a:rPr>
                <a:t>Blunier</a:t>
              </a:r>
              <a:endParaRPr lang="en-US" sz="1200" dirty="0">
                <a:latin typeface="Gill Sans MT" panose="020B0502020104020203" pitchFamily="34" charset="77"/>
                <a:ea typeface="Gill Sans" charset="0"/>
                <a:cs typeface="Gill Sans" charset="0"/>
              </a:endParaRPr>
            </a:p>
            <a:p>
              <a:endParaRPr lang="en-US" sz="1200" dirty="0">
                <a:latin typeface="Gill Sans MT" panose="020B0502020104020203" pitchFamily="34" charset="77"/>
                <a:ea typeface="Gill Sans" charset="0"/>
                <a:cs typeface="Gill Sans" charset="0"/>
              </a:endParaRPr>
            </a:p>
          </p:txBody>
        </p:sp>
      </p:grpSp>
    </p:spTree>
    <p:extLst>
      <p:ext uri="{BB962C8B-B14F-4D97-AF65-F5344CB8AC3E}">
        <p14:creationId xmlns:p14="http://schemas.microsoft.com/office/powerpoint/2010/main" val="4279344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E8B22C-8043-B143-8521-7B43F1210DB5}"/>
              </a:ext>
            </a:extLst>
          </p:cNvPr>
          <p:cNvSpPr txBox="1">
            <a:spLocks/>
          </p:cNvSpPr>
          <p:nvPr/>
        </p:nvSpPr>
        <p:spPr>
          <a:xfrm>
            <a:off x="194490" y="28466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Gill Sans MT" panose="020B0502020104020203" pitchFamily="34" charset="77"/>
              </a:rPr>
              <a:t>Motivation - Climate</a:t>
            </a:r>
          </a:p>
        </p:txBody>
      </p:sp>
      <p:pic>
        <p:nvPicPr>
          <p:cNvPr id="5" name="Picture 4">
            <a:extLst>
              <a:ext uri="{FF2B5EF4-FFF2-40B4-BE49-F238E27FC236}">
                <a16:creationId xmlns:a16="http://schemas.microsoft.com/office/drawing/2014/main" id="{91B4581B-BD3D-FB43-8875-3B7789D20952}"/>
              </a:ext>
            </a:extLst>
          </p:cNvPr>
          <p:cNvPicPr>
            <a:picLocks noChangeAspect="1"/>
          </p:cNvPicPr>
          <p:nvPr/>
        </p:nvPicPr>
        <p:blipFill>
          <a:blip r:embed="rId3"/>
          <a:stretch>
            <a:fillRect/>
          </a:stretch>
        </p:blipFill>
        <p:spPr>
          <a:xfrm>
            <a:off x="901218" y="1027435"/>
            <a:ext cx="8082218" cy="5149528"/>
          </a:xfrm>
          <a:prstGeom prst="rect">
            <a:avLst/>
          </a:prstGeom>
        </p:spPr>
      </p:pic>
      <p:sp>
        <p:nvSpPr>
          <p:cNvPr id="6" name="TextBox 5">
            <a:extLst>
              <a:ext uri="{FF2B5EF4-FFF2-40B4-BE49-F238E27FC236}">
                <a16:creationId xmlns:a16="http://schemas.microsoft.com/office/drawing/2014/main" id="{C8D46CB5-4CDF-2D41-8D29-DBE5E8FB9903}"/>
              </a:ext>
            </a:extLst>
          </p:cNvPr>
          <p:cNvSpPr txBox="1"/>
          <p:nvPr/>
        </p:nvSpPr>
        <p:spPr>
          <a:xfrm>
            <a:off x="2066171" y="5660799"/>
            <a:ext cx="1648420" cy="276999"/>
          </a:xfrm>
          <a:prstGeom prst="rect">
            <a:avLst/>
          </a:prstGeom>
          <a:noFill/>
        </p:spPr>
        <p:txBody>
          <a:bodyPr wrap="square" rtlCol="0">
            <a:spAutoFit/>
          </a:bodyPr>
          <a:lstStyle/>
          <a:p>
            <a:r>
              <a:rPr lang="en-US" sz="1200" dirty="0">
                <a:latin typeface="Gill Sans MT" panose="020B0502020104020203" pitchFamily="34" charset="77"/>
              </a:rPr>
              <a:t>Figure: US JGOFS</a:t>
            </a:r>
          </a:p>
        </p:txBody>
      </p:sp>
      <p:sp>
        <p:nvSpPr>
          <p:cNvPr id="2" name="Oval 1">
            <a:extLst>
              <a:ext uri="{FF2B5EF4-FFF2-40B4-BE49-F238E27FC236}">
                <a16:creationId xmlns:a16="http://schemas.microsoft.com/office/drawing/2014/main" id="{517E97F3-B4E2-1741-8CD9-AC942CD07E83}"/>
              </a:ext>
            </a:extLst>
          </p:cNvPr>
          <p:cNvSpPr/>
          <p:nvPr/>
        </p:nvSpPr>
        <p:spPr>
          <a:xfrm>
            <a:off x="3035808" y="1975104"/>
            <a:ext cx="1280160" cy="755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8" name="Oval 7">
            <a:extLst>
              <a:ext uri="{FF2B5EF4-FFF2-40B4-BE49-F238E27FC236}">
                <a16:creationId xmlns:a16="http://schemas.microsoft.com/office/drawing/2014/main" id="{35C4C965-5585-9745-AADE-E12527C40648}"/>
              </a:ext>
            </a:extLst>
          </p:cNvPr>
          <p:cNvSpPr/>
          <p:nvPr/>
        </p:nvSpPr>
        <p:spPr>
          <a:xfrm>
            <a:off x="4428773" y="5559846"/>
            <a:ext cx="1280160" cy="7559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Tree>
    <p:extLst>
      <p:ext uri="{BB962C8B-B14F-4D97-AF65-F5344CB8AC3E}">
        <p14:creationId xmlns:p14="http://schemas.microsoft.com/office/powerpoint/2010/main" val="1495184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3B4FF-1D85-1147-AE16-80B0A36EAB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1490" y="751518"/>
            <a:ext cx="7913370" cy="5935032"/>
          </a:xfrm>
          <a:prstGeom prst="rect">
            <a:avLst/>
          </a:prstGeom>
        </p:spPr>
      </p:pic>
      <p:sp>
        <p:nvSpPr>
          <p:cNvPr id="3" name="Title 1">
            <a:extLst>
              <a:ext uri="{FF2B5EF4-FFF2-40B4-BE49-F238E27FC236}">
                <a16:creationId xmlns:a16="http://schemas.microsoft.com/office/drawing/2014/main" id="{88A9A997-83EC-1D48-9EBE-379573DCB210}"/>
              </a:ext>
            </a:extLst>
          </p:cNvPr>
          <p:cNvSpPr txBox="1">
            <a:spLocks/>
          </p:cNvSpPr>
          <p:nvPr/>
        </p:nvSpPr>
        <p:spPr>
          <a:xfrm>
            <a:off x="276958" y="171450"/>
            <a:ext cx="78867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ill Sans MT" charset="0"/>
                <a:ea typeface="+mj-ea"/>
                <a:cs typeface="+mj-cs"/>
              </a:defRPr>
            </a:lvl1pPr>
          </a:lstStyle>
          <a:p>
            <a:r>
              <a:rPr lang="en-US" sz="3600" dirty="0">
                <a:latin typeface="Gill Sans MT" panose="020B0502020104020203" pitchFamily="34" charset="77"/>
              </a:rPr>
              <a:t>Ice Age Changes to the Carbon Cycle?</a:t>
            </a:r>
          </a:p>
        </p:txBody>
      </p:sp>
      <p:sp>
        <p:nvSpPr>
          <p:cNvPr id="4" name="TextBox 3">
            <a:extLst>
              <a:ext uri="{FF2B5EF4-FFF2-40B4-BE49-F238E27FC236}">
                <a16:creationId xmlns:a16="http://schemas.microsoft.com/office/drawing/2014/main" id="{8A5188AC-43E9-FD42-9A1F-28C95849CC4F}"/>
              </a:ext>
            </a:extLst>
          </p:cNvPr>
          <p:cNvSpPr txBox="1"/>
          <p:nvPr/>
        </p:nvSpPr>
        <p:spPr>
          <a:xfrm>
            <a:off x="2148840" y="3429000"/>
            <a:ext cx="1062446" cy="609600"/>
          </a:xfrm>
          <a:prstGeom prst="rect">
            <a:avLst/>
          </a:prstGeom>
          <a:noFill/>
          <a:ln w="38100">
            <a:solidFill>
              <a:srgbClr val="FF0000"/>
            </a:solidFill>
          </a:ln>
        </p:spPr>
        <p:txBody>
          <a:bodyPr wrap="square" rtlCol="0">
            <a:spAutoFit/>
          </a:bodyPr>
          <a:lstStyle/>
          <a:p>
            <a:endParaRPr lang="en-US" dirty="0">
              <a:latin typeface="Gill Sans MT" panose="020B0502020104020203" pitchFamily="34" charset="77"/>
            </a:endParaRPr>
          </a:p>
        </p:txBody>
      </p:sp>
      <p:sp>
        <p:nvSpPr>
          <p:cNvPr id="5" name="TextBox 4">
            <a:extLst>
              <a:ext uri="{FF2B5EF4-FFF2-40B4-BE49-F238E27FC236}">
                <a16:creationId xmlns:a16="http://schemas.microsoft.com/office/drawing/2014/main" id="{F0C2937F-BE8C-ED46-9D0B-755D22D863E0}"/>
              </a:ext>
            </a:extLst>
          </p:cNvPr>
          <p:cNvSpPr txBox="1"/>
          <p:nvPr/>
        </p:nvSpPr>
        <p:spPr>
          <a:xfrm>
            <a:off x="1755322" y="4820823"/>
            <a:ext cx="971550" cy="369332"/>
          </a:xfrm>
          <a:prstGeom prst="rect">
            <a:avLst/>
          </a:prstGeom>
          <a:noFill/>
          <a:ln w="38100">
            <a:solidFill>
              <a:srgbClr val="FF0000"/>
            </a:solidFill>
          </a:ln>
        </p:spPr>
        <p:txBody>
          <a:bodyPr wrap="square" rtlCol="0">
            <a:spAutoFit/>
          </a:bodyPr>
          <a:lstStyle/>
          <a:p>
            <a:endParaRPr lang="en-US" dirty="0">
              <a:latin typeface="Gill Sans MT" panose="020B0502020104020203" pitchFamily="34" charset="77"/>
            </a:endParaRPr>
          </a:p>
        </p:txBody>
      </p:sp>
      <p:sp>
        <p:nvSpPr>
          <p:cNvPr id="6" name="TextBox 5">
            <a:extLst>
              <a:ext uri="{FF2B5EF4-FFF2-40B4-BE49-F238E27FC236}">
                <a16:creationId xmlns:a16="http://schemas.microsoft.com/office/drawing/2014/main" id="{4344F883-BE36-4244-89A8-3443CC320875}"/>
              </a:ext>
            </a:extLst>
          </p:cNvPr>
          <p:cNvSpPr txBox="1"/>
          <p:nvPr/>
        </p:nvSpPr>
        <p:spPr>
          <a:xfrm>
            <a:off x="4448174" y="5169222"/>
            <a:ext cx="3956686" cy="1517328"/>
          </a:xfrm>
          <a:prstGeom prst="rect">
            <a:avLst/>
          </a:prstGeom>
          <a:noFill/>
          <a:ln w="38100">
            <a:solidFill>
              <a:srgbClr val="FF0000"/>
            </a:solidFill>
          </a:ln>
        </p:spPr>
        <p:txBody>
          <a:bodyPr wrap="square" rtlCol="0">
            <a:spAutoFit/>
          </a:bodyPr>
          <a:lstStyle/>
          <a:p>
            <a:endParaRPr lang="en-US" dirty="0">
              <a:latin typeface="Gill Sans MT" panose="020B0502020104020203" pitchFamily="34" charset="77"/>
            </a:endParaRPr>
          </a:p>
        </p:txBody>
      </p:sp>
      <p:sp>
        <p:nvSpPr>
          <p:cNvPr id="7" name="TextBox 6">
            <a:extLst>
              <a:ext uri="{FF2B5EF4-FFF2-40B4-BE49-F238E27FC236}">
                <a16:creationId xmlns:a16="http://schemas.microsoft.com/office/drawing/2014/main" id="{B3532C12-2CF4-D049-B298-B2E3BFABF807}"/>
              </a:ext>
            </a:extLst>
          </p:cNvPr>
          <p:cNvSpPr txBox="1"/>
          <p:nvPr/>
        </p:nvSpPr>
        <p:spPr>
          <a:xfrm>
            <a:off x="5212080" y="6046470"/>
            <a:ext cx="2768698" cy="461665"/>
          </a:xfrm>
          <a:prstGeom prst="rect">
            <a:avLst/>
          </a:prstGeom>
          <a:noFill/>
        </p:spPr>
        <p:txBody>
          <a:bodyPr wrap="square" rtlCol="0">
            <a:spAutoFit/>
          </a:bodyPr>
          <a:lstStyle/>
          <a:p>
            <a:pPr algn="ctr"/>
            <a:r>
              <a:rPr lang="en-US" sz="1200" dirty="0">
                <a:solidFill>
                  <a:srgbClr val="FFC000"/>
                </a:solidFill>
                <a:latin typeface="Gill Sans MT" panose="020B0502020104020203" pitchFamily="34" charset="77"/>
              </a:rPr>
              <a:t>+</a:t>
            </a:r>
          </a:p>
          <a:p>
            <a:pPr algn="ctr"/>
            <a:r>
              <a:rPr lang="en-US" sz="1200" dirty="0">
                <a:solidFill>
                  <a:srgbClr val="FFC000"/>
                </a:solidFill>
                <a:latin typeface="Gill Sans MT" panose="020B0502020104020203" pitchFamily="34" charset="77"/>
              </a:rPr>
              <a:t>Dissolved inorganic carbon</a:t>
            </a:r>
          </a:p>
        </p:txBody>
      </p:sp>
      <p:sp>
        <p:nvSpPr>
          <p:cNvPr id="8" name="TextBox 7">
            <a:extLst>
              <a:ext uri="{FF2B5EF4-FFF2-40B4-BE49-F238E27FC236}">
                <a16:creationId xmlns:a16="http://schemas.microsoft.com/office/drawing/2014/main" id="{D165C8A9-4D37-C34A-B032-DE9F75AAD157}"/>
              </a:ext>
            </a:extLst>
          </p:cNvPr>
          <p:cNvSpPr txBox="1"/>
          <p:nvPr/>
        </p:nvSpPr>
        <p:spPr>
          <a:xfrm>
            <a:off x="5801228" y="1497013"/>
            <a:ext cx="2483031" cy="1200329"/>
          </a:xfrm>
          <a:prstGeom prst="rect">
            <a:avLst/>
          </a:prstGeom>
          <a:noFill/>
        </p:spPr>
        <p:txBody>
          <a:bodyPr wrap="square" rtlCol="0">
            <a:spAutoFit/>
          </a:bodyPr>
          <a:lstStyle/>
          <a:p>
            <a:pPr algn="ctr"/>
            <a:r>
              <a:rPr lang="en-US" sz="2400" dirty="0">
                <a:solidFill>
                  <a:srgbClr val="FF0000"/>
                </a:solidFill>
                <a:latin typeface="Gill Sans MT" panose="020B0502020104020203" pitchFamily="34" charset="77"/>
              </a:rPr>
              <a:t>What changes might occur at LGM?</a:t>
            </a:r>
          </a:p>
        </p:txBody>
      </p:sp>
      <p:sp>
        <p:nvSpPr>
          <p:cNvPr id="9" name="TextBox 8">
            <a:extLst>
              <a:ext uri="{FF2B5EF4-FFF2-40B4-BE49-F238E27FC236}">
                <a16:creationId xmlns:a16="http://schemas.microsoft.com/office/drawing/2014/main" id="{0FBEB3D0-8351-EF4C-A5BA-088F5F774F48}"/>
              </a:ext>
            </a:extLst>
          </p:cNvPr>
          <p:cNvSpPr txBox="1"/>
          <p:nvPr/>
        </p:nvSpPr>
        <p:spPr>
          <a:xfrm>
            <a:off x="491490" y="6396335"/>
            <a:ext cx="2321169" cy="461665"/>
          </a:xfrm>
          <a:prstGeom prst="rect">
            <a:avLst/>
          </a:prstGeom>
          <a:noFill/>
        </p:spPr>
        <p:txBody>
          <a:bodyPr wrap="square" rtlCol="0">
            <a:spAutoFit/>
          </a:bodyPr>
          <a:lstStyle/>
          <a:p>
            <a:r>
              <a:rPr lang="en-US" sz="1200" dirty="0">
                <a:solidFill>
                  <a:schemeClr val="bg1"/>
                </a:solidFill>
                <a:latin typeface="Gill Sans MT" panose="020B0502020104020203" pitchFamily="34" charset="77"/>
                <a:ea typeface="Gill Sans" charset="0"/>
                <a:cs typeface="Gill Sans" charset="0"/>
              </a:rPr>
              <a:t>Figure: NASA</a:t>
            </a:r>
          </a:p>
          <a:p>
            <a:endParaRPr lang="en-US" sz="1200" dirty="0">
              <a:solidFill>
                <a:schemeClr val="bg1"/>
              </a:solidFill>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1641621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3B4FF-1D85-1147-AE16-80B0A36EAB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1490" y="751518"/>
            <a:ext cx="7913370" cy="5935032"/>
          </a:xfrm>
          <a:prstGeom prst="rect">
            <a:avLst/>
          </a:prstGeom>
        </p:spPr>
      </p:pic>
      <p:sp>
        <p:nvSpPr>
          <p:cNvPr id="3" name="Title 1">
            <a:extLst>
              <a:ext uri="{FF2B5EF4-FFF2-40B4-BE49-F238E27FC236}">
                <a16:creationId xmlns:a16="http://schemas.microsoft.com/office/drawing/2014/main" id="{88A9A997-83EC-1D48-9EBE-379573DCB210}"/>
              </a:ext>
            </a:extLst>
          </p:cNvPr>
          <p:cNvSpPr txBox="1">
            <a:spLocks/>
          </p:cNvSpPr>
          <p:nvPr/>
        </p:nvSpPr>
        <p:spPr>
          <a:xfrm>
            <a:off x="276958" y="171450"/>
            <a:ext cx="78867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ill Sans MT" charset="0"/>
                <a:ea typeface="+mj-ea"/>
                <a:cs typeface="+mj-cs"/>
              </a:defRPr>
            </a:lvl1pPr>
          </a:lstStyle>
          <a:p>
            <a:r>
              <a:rPr lang="en-US" dirty="0">
                <a:latin typeface="Gill Sans MT" panose="020B0502020104020203" pitchFamily="34" charset="77"/>
              </a:rPr>
              <a:t>LGM Changes to the Cycle</a:t>
            </a:r>
          </a:p>
        </p:txBody>
      </p:sp>
      <p:sp>
        <p:nvSpPr>
          <p:cNvPr id="6" name="TextBox 5">
            <a:extLst>
              <a:ext uri="{FF2B5EF4-FFF2-40B4-BE49-F238E27FC236}">
                <a16:creationId xmlns:a16="http://schemas.microsoft.com/office/drawing/2014/main" id="{4344F883-BE36-4244-89A8-3443CC320875}"/>
              </a:ext>
            </a:extLst>
          </p:cNvPr>
          <p:cNvSpPr txBox="1"/>
          <p:nvPr/>
        </p:nvSpPr>
        <p:spPr>
          <a:xfrm>
            <a:off x="4448174" y="5169222"/>
            <a:ext cx="3956686" cy="1517328"/>
          </a:xfrm>
          <a:prstGeom prst="rect">
            <a:avLst/>
          </a:prstGeom>
          <a:noFill/>
          <a:ln w="38100">
            <a:solidFill>
              <a:srgbClr val="FF0000"/>
            </a:solidFill>
          </a:ln>
        </p:spPr>
        <p:txBody>
          <a:bodyPr wrap="square" rtlCol="0">
            <a:spAutoFit/>
          </a:bodyPr>
          <a:lstStyle/>
          <a:p>
            <a:endParaRPr lang="en-US" dirty="0">
              <a:latin typeface="Gill Sans MT" panose="020B0502020104020203" pitchFamily="34" charset="77"/>
            </a:endParaRPr>
          </a:p>
        </p:txBody>
      </p:sp>
      <p:sp>
        <p:nvSpPr>
          <p:cNvPr id="7" name="TextBox 6">
            <a:extLst>
              <a:ext uri="{FF2B5EF4-FFF2-40B4-BE49-F238E27FC236}">
                <a16:creationId xmlns:a16="http://schemas.microsoft.com/office/drawing/2014/main" id="{B3532C12-2CF4-D049-B298-B2E3BFABF807}"/>
              </a:ext>
            </a:extLst>
          </p:cNvPr>
          <p:cNvSpPr txBox="1"/>
          <p:nvPr/>
        </p:nvSpPr>
        <p:spPr>
          <a:xfrm>
            <a:off x="5212080" y="6046470"/>
            <a:ext cx="2768698" cy="461665"/>
          </a:xfrm>
          <a:prstGeom prst="rect">
            <a:avLst/>
          </a:prstGeom>
          <a:noFill/>
        </p:spPr>
        <p:txBody>
          <a:bodyPr wrap="square" rtlCol="0">
            <a:spAutoFit/>
          </a:bodyPr>
          <a:lstStyle/>
          <a:p>
            <a:pPr algn="ctr"/>
            <a:r>
              <a:rPr lang="en-US" sz="1200" dirty="0">
                <a:solidFill>
                  <a:srgbClr val="FFC000"/>
                </a:solidFill>
                <a:latin typeface="Gill Sans MT" panose="020B0502020104020203" pitchFamily="34" charset="77"/>
              </a:rPr>
              <a:t>+</a:t>
            </a:r>
          </a:p>
          <a:p>
            <a:pPr algn="ctr"/>
            <a:r>
              <a:rPr lang="en-US" sz="1200" dirty="0">
                <a:solidFill>
                  <a:srgbClr val="FFC000"/>
                </a:solidFill>
                <a:latin typeface="Gill Sans MT" panose="020B0502020104020203" pitchFamily="34" charset="77"/>
              </a:rPr>
              <a:t>Dissolved inorganic carbon</a:t>
            </a:r>
          </a:p>
        </p:txBody>
      </p:sp>
      <p:sp>
        <p:nvSpPr>
          <p:cNvPr id="8" name="TextBox 7">
            <a:extLst>
              <a:ext uri="{FF2B5EF4-FFF2-40B4-BE49-F238E27FC236}">
                <a16:creationId xmlns:a16="http://schemas.microsoft.com/office/drawing/2014/main" id="{B2915B4B-D64F-854A-86AB-4D40E49CC33D}"/>
              </a:ext>
            </a:extLst>
          </p:cNvPr>
          <p:cNvSpPr txBox="1"/>
          <p:nvPr/>
        </p:nvSpPr>
        <p:spPr>
          <a:xfrm>
            <a:off x="491490" y="1964708"/>
            <a:ext cx="1212323" cy="2031325"/>
          </a:xfrm>
          <a:prstGeom prst="rect">
            <a:avLst/>
          </a:prstGeom>
          <a:noFill/>
        </p:spPr>
        <p:txBody>
          <a:bodyPr wrap="square" rtlCol="0">
            <a:spAutoFit/>
          </a:bodyPr>
          <a:lstStyle/>
          <a:p>
            <a:r>
              <a:rPr lang="en-US" dirty="0">
                <a:solidFill>
                  <a:srgbClr val="FF0000"/>
                </a:solidFill>
                <a:latin typeface="Gill Sans MT" panose="020B0502020104020203" pitchFamily="34" charset="77"/>
              </a:rPr>
              <a:t>LGM </a:t>
            </a:r>
          </a:p>
          <a:p>
            <a:r>
              <a:rPr lang="en-US" dirty="0">
                <a:solidFill>
                  <a:srgbClr val="FF0000"/>
                </a:solidFill>
                <a:latin typeface="Gill Sans MT" panose="020B0502020104020203" pitchFamily="34" charset="77"/>
              </a:rPr>
              <a:t>+ 15 ppm</a:t>
            </a:r>
          </a:p>
          <a:p>
            <a:r>
              <a:rPr lang="en-US" dirty="0">
                <a:solidFill>
                  <a:srgbClr val="FF0000"/>
                </a:solidFill>
                <a:latin typeface="Gill Sans MT" panose="020B0502020104020203" pitchFamily="34" charset="77"/>
              </a:rPr>
              <a:t>(Biosphere 30% smaller)</a:t>
            </a:r>
          </a:p>
          <a:p>
            <a:r>
              <a:rPr lang="en-US" dirty="0">
                <a:solidFill>
                  <a:srgbClr val="FF0000"/>
                </a:solidFill>
                <a:latin typeface="Gill Sans MT" panose="020B0502020104020203" pitchFamily="34" charset="77"/>
              </a:rPr>
              <a:t>300-700 </a:t>
            </a:r>
            <a:r>
              <a:rPr lang="en-US" dirty="0" err="1">
                <a:solidFill>
                  <a:srgbClr val="FF0000"/>
                </a:solidFill>
                <a:latin typeface="Gill Sans MT" panose="020B0502020104020203" pitchFamily="34" charset="77"/>
              </a:rPr>
              <a:t>Pg</a:t>
            </a:r>
            <a:r>
              <a:rPr lang="en-US" dirty="0">
                <a:solidFill>
                  <a:srgbClr val="FF0000"/>
                </a:solidFill>
                <a:latin typeface="Gill Sans MT" panose="020B0502020104020203" pitchFamily="34" charset="77"/>
              </a:rPr>
              <a:t> loss</a:t>
            </a:r>
          </a:p>
        </p:txBody>
      </p:sp>
      <p:sp>
        <p:nvSpPr>
          <p:cNvPr id="9" name="TextBox 8">
            <a:extLst>
              <a:ext uri="{FF2B5EF4-FFF2-40B4-BE49-F238E27FC236}">
                <a16:creationId xmlns:a16="http://schemas.microsoft.com/office/drawing/2014/main" id="{668D55BF-FEB8-EC47-B6A7-81842EA710A5}"/>
              </a:ext>
            </a:extLst>
          </p:cNvPr>
          <p:cNvSpPr txBox="1"/>
          <p:nvPr/>
        </p:nvSpPr>
        <p:spPr>
          <a:xfrm>
            <a:off x="491490" y="6396335"/>
            <a:ext cx="2321169" cy="461665"/>
          </a:xfrm>
          <a:prstGeom prst="rect">
            <a:avLst/>
          </a:prstGeom>
          <a:noFill/>
        </p:spPr>
        <p:txBody>
          <a:bodyPr wrap="square" rtlCol="0">
            <a:spAutoFit/>
          </a:bodyPr>
          <a:lstStyle/>
          <a:p>
            <a:r>
              <a:rPr lang="en-US" sz="1200" dirty="0">
                <a:solidFill>
                  <a:schemeClr val="bg1"/>
                </a:solidFill>
                <a:latin typeface="Gill Sans MT" panose="020B0502020104020203" pitchFamily="34" charset="77"/>
                <a:ea typeface="Gill Sans" charset="0"/>
                <a:cs typeface="Gill Sans" charset="0"/>
              </a:rPr>
              <a:t>Figure: NASA</a:t>
            </a:r>
          </a:p>
          <a:p>
            <a:endParaRPr lang="en-US" sz="1200" dirty="0">
              <a:solidFill>
                <a:schemeClr val="bg1"/>
              </a:solidFill>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22169235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761" y="-114794"/>
            <a:ext cx="7886700" cy="1325563"/>
          </a:xfrm>
        </p:spPr>
        <p:txBody>
          <a:bodyPr>
            <a:normAutofit/>
          </a:bodyPr>
          <a:lstStyle/>
          <a:p>
            <a:r>
              <a:rPr lang="en-US" sz="3600" dirty="0"/>
              <a:t>Proxies</a:t>
            </a:r>
          </a:p>
        </p:txBody>
      </p:sp>
      <p:sp>
        <p:nvSpPr>
          <p:cNvPr id="3" name="Content Placeholder 2"/>
          <p:cNvSpPr>
            <a:spLocks noGrp="1"/>
          </p:cNvSpPr>
          <p:nvPr>
            <p:ph idx="1"/>
          </p:nvPr>
        </p:nvSpPr>
        <p:spPr>
          <a:xfrm>
            <a:off x="306504" y="1242667"/>
            <a:ext cx="4262327" cy="4796111"/>
          </a:xfrm>
        </p:spPr>
        <p:txBody>
          <a:bodyPr>
            <a:normAutofit/>
          </a:bodyPr>
          <a:lstStyle/>
          <a:p>
            <a:r>
              <a:rPr lang="en-US" sz="2400" dirty="0"/>
              <a:t>Something that tells us about something else</a:t>
            </a:r>
          </a:p>
          <a:p>
            <a:endParaRPr lang="en-US" sz="2400" dirty="0"/>
          </a:p>
          <a:p>
            <a:r>
              <a:rPr lang="en-US" sz="2400" dirty="0"/>
              <a:t>Preserved physical or chemical information -&gt; past environmental conditions</a:t>
            </a:r>
          </a:p>
        </p:txBody>
      </p:sp>
      <p:pic>
        <p:nvPicPr>
          <p:cNvPr id="1026" name="Picture 2" descr="elated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0684" y="3802432"/>
            <a:ext cx="3639879" cy="272990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EA090AF-B42F-A346-A226-AA632EDD3416}"/>
              </a:ext>
            </a:extLst>
          </p:cNvPr>
          <p:cNvSpPr txBox="1"/>
          <p:nvPr/>
        </p:nvSpPr>
        <p:spPr>
          <a:xfrm>
            <a:off x="1654482" y="6507776"/>
            <a:ext cx="2321169"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Photo:  Allison </a:t>
            </a:r>
            <a:r>
              <a:rPr lang="en-US" sz="1200" dirty="0" err="1">
                <a:latin typeface="Gill Sans MT" panose="020B0502020104020203" pitchFamily="34" charset="77"/>
                <a:ea typeface="Gill Sans" charset="0"/>
                <a:cs typeface="Gill Sans" charset="0"/>
              </a:rPr>
              <a:t>Jacobel</a:t>
            </a:r>
            <a:endParaRPr lang="en-US" sz="1200" dirty="0">
              <a:latin typeface="Gill Sans MT" panose="020B0502020104020203" pitchFamily="34" charset="77"/>
              <a:ea typeface="Gill Sans" charset="0"/>
              <a:cs typeface="Gill Sans" charset="0"/>
            </a:endParaRPr>
          </a:p>
          <a:p>
            <a:endParaRPr lang="en-US" sz="1200" dirty="0">
              <a:latin typeface="Gill Sans MT" panose="020B0502020104020203" pitchFamily="34" charset="77"/>
              <a:ea typeface="Gill Sans" charset="0"/>
              <a:cs typeface="Gill Sans" charset="0"/>
            </a:endParaRPr>
          </a:p>
        </p:txBody>
      </p:sp>
      <p:pic>
        <p:nvPicPr>
          <p:cNvPr id="5" name="Picture 4">
            <a:extLst>
              <a:ext uri="{FF2B5EF4-FFF2-40B4-BE49-F238E27FC236}">
                <a16:creationId xmlns:a16="http://schemas.microsoft.com/office/drawing/2014/main" id="{4A128DAC-A2F6-8641-BBA1-2CD6A8CC6904}"/>
              </a:ext>
            </a:extLst>
          </p:cNvPr>
          <p:cNvPicPr>
            <a:picLocks noChangeAspect="1"/>
          </p:cNvPicPr>
          <p:nvPr/>
        </p:nvPicPr>
        <p:blipFill>
          <a:blip r:embed="rId4"/>
          <a:stretch>
            <a:fillRect/>
          </a:stretch>
        </p:blipFill>
        <p:spPr>
          <a:xfrm>
            <a:off x="4568831" y="459486"/>
            <a:ext cx="4459171" cy="2969514"/>
          </a:xfrm>
          <a:prstGeom prst="rect">
            <a:avLst/>
          </a:prstGeom>
        </p:spPr>
      </p:pic>
    </p:spTree>
    <p:extLst>
      <p:ext uri="{BB962C8B-B14F-4D97-AF65-F5344CB8AC3E}">
        <p14:creationId xmlns:p14="http://schemas.microsoft.com/office/powerpoint/2010/main" val="1102059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4C18-0A52-5E47-AF7E-AF7B46B1E4EA}"/>
              </a:ext>
            </a:extLst>
          </p:cNvPr>
          <p:cNvSpPr>
            <a:spLocks noGrp="1"/>
          </p:cNvSpPr>
          <p:nvPr>
            <p:ph type="title"/>
          </p:nvPr>
        </p:nvSpPr>
        <p:spPr>
          <a:xfrm>
            <a:off x="365379" y="12049"/>
            <a:ext cx="7886700" cy="1325563"/>
          </a:xfrm>
        </p:spPr>
        <p:txBody>
          <a:bodyPr>
            <a:normAutofit/>
          </a:bodyPr>
          <a:lstStyle/>
          <a:p>
            <a:r>
              <a:rPr lang="en-US" sz="3600" dirty="0"/>
              <a:t>Proxies – Dust Flux</a:t>
            </a:r>
          </a:p>
        </p:txBody>
      </p:sp>
      <p:sp>
        <p:nvSpPr>
          <p:cNvPr id="3" name="Content Placeholder 2">
            <a:extLst>
              <a:ext uri="{FF2B5EF4-FFF2-40B4-BE49-F238E27FC236}">
                <a16:creationId xmlns:a16="http://schemas.microsoft.com/office/drawing/2014/main" id="{845B5383-A7BA-9445-9152-2047DE60180A}"/>
              </a:ext>
            </a:extLst>
          </p:cNvPr>
          <p:cNvSpPr>
            <a:spLocks noGrp="1"/>
          </p:cNvSpPr>
          <p:nvPr>
            <p:ph idx="1"/>
          </p:nvPr>
        </p:nvSpPr>
        <p:spPr>
          <a:xfrm>
            <a:off x="628650" y="1427644"/>
            <a:ext cx="7886700" cy="4351338"/>
          </a:xfrm>
        </p:spPr>
        <p:txBody>
          <a:bodyPr/>
          <a:lstStyle/>
          <a:p>
            <a:r>
              <a:rPr lang="en-US" baseline="30000" dirty="0"/>
              <a:t>232</a:t>
            </a:r>
            <a:r>
              <a:rPr lang="en-US" dirty="0"/>
              <a:t>Th</a:t>
            </a:r>
          </a:p>
          <a:p>
            <a:pPr lvl="1"/>
            <a:r>
              <a:rPr lang="en-US" dirty="0"/>
              <a:t>Proxy for aeolian dust</a:t>
            </a:r>
          </a:p>
          <a:p>
            <a:pPr lvl="1"/>
            <a:r>
              <a:rPr lang="en-US" dirty="0"/>
              <a:t>Known concentration in dust source areas</a:t>
            </a:r>
          </a:p>
          <a:p>
            <a:pPr lvl="1"/>
            <a:r>
              <a:rPr lang="en-US" dirty="0"/>
              <a:t>Long half life (14.05 Ga)</a:t>
            </a:r>
          </a:p>
          <a:p>
            <a:r>
              <a:rPr lang="en-US" dirty="0"/>
              <a:t>Glacial dust fluxes 2-3x higher than at present</a:t>
            </a:r>
          </a:p>
        </p:txBody>
      </p:sp>
      <p:pic>
        <p:nvPicPr>
          <p:cNvPr id="5" name="Picture 4">
            <a:extLst>
              <a:ext uri="{FF2B5EF4-FFF2-40B4-BE49-F238E27FC236}">
                <a16:creationId xmlns:a16="http://schemas.microsoft.com/office/drawing/2014/main" id="{AE130866-53F5-A04E-BAAE-95929054C7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0635" y="4001294"/>
            <a:ext cx="5406463" cy="2703232"/>
          </a:xfrm>
          <a:prstGeom prst="rect">
            <a:avLst/>
          </a:prstGeom>
        </p:spPr>
      </p:pic>
      <p:sp>
        <p:nvSpPr>
          <p:cNvPr id="6" name="TextBox 5">
            <a:extLst>
              <a:ext uri="{FF2B5EF4-FFF2-40B4-BE49-F238E27FC236}">
                <a16:creationId xmlns:a16="http://schemas.microsoft.com/office/drawing/2014/main" id="{05C2E9CE-2C5D-1E4E-B824-FFF9248B191F}"/>
              </a:ext>
            </a:extLst>
          </p:cNvPr>
          <p:cNvSpPr txBox="1"/>
          <p:nvPr/>
        </p:nvSpPr>
        <p:spPr>
          <a:xfrm>
            <a:off x="7987357" y="3748689"/>
            <a:ext cx="2321169"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Image:  NASA</a:t>
            </a:r>
          </a:p>
          <a:p>
            <a:endParaRPr lang="en-US" sz="1200" dirty="0">
              <a:latin typeface="Gill Sans MT" panose="020B0502020104020203" pitchFamily="34" charset="77"/>
              <a:ea typeface="Gill Sans" charset="0"/>
              <a:cs typeface="Gill Sans" charset="0"/>
            </a:endParaRPr>
          </a:p>
        </p:txBody>
      </p:sp>
      <p:sp>
        <p:nvSpPr>
          <p:cNvPr id="4" name="TextBox 3">
            <a:extLst>
              <a:ext uri="{FF2B5EF4-FFF2-40B4-BE49-F238E27FC236}">
                <a16:creationId xmlns:a16="http://schemas.microsoft.com/office/drawing/2014/main" id="{2B78CA87-C341-4548-8110-E28D8C805940}"/>
              </a:ext>
            </a:extLst>
          </p:cNvPr>
          <p:cNvSpPr txBox="1"/>
          <p:nvPr/>
        </p:nvSpPr>
        <p:spPr>
          <a:xfrm>
            <a:off x="365379" y="4947985"/>
            <a:ext cx="2804160" cy="830997"/>
          </a:xfrm>
          <a:prstGeom prst="rect">
            <a:avLst/>
          </a:prstGeom>
          <a:noFill/>
        </p:spPr>
        <p:txBody>
          <a:bodyPr wrap="square" rtlCol="0">
            <a:spAutoFit/>
          </a:bodyPr>
          <a:lstStyle/>
          <a:p>
            <a:pPr algn="ctr"/>
            <a:r>
              <a:rPr lang="en-US" sz="2400" dirty="0">
                <a:solidFill>
                  <a:srgbClr val="FF0000"/>
                </a:solidFill>
                <a:latin typeface="Gill Sans MT" panose="020B0502020104020203" pitchFamily="34" charset="77"/>
              </a:rPr>
              <a:t>Why might glacial periods be </a:t>
            </a:r>
            <a:r>
              <a:rPr lang="en-US" sz="2400" i="1" dirty="0">
                <a:solidFill>
                  <a:srgbClr val="FF0000"/>
                </a:solidFill>
                <a:latin typeface="Gill Sans MT" panose="020B0502020104020203" pitchFamily="34" charset="77"/>
              </a:rPr>
              <a:t>dustier</a:t>
            </a:r>
            <a:r>
              <a:rPr lang="en-US" sz="2400" dirty="0">
                <a:solidFill>
                  <a:srgbClr val="FF0000"/>
                </a:solidFill>
                <a:latin typeface="Gill Sans MT" panose="020B0502020104020203" pitchFamily="34" charset="77"/>
              </a:rPr>
              <a:t>?</a:t>
            </a:r>
          </a:p>
        </p:txBody>
      </p:sp>
    </p:spTree>
    <p:extLst>
      <p:ext uri="{BB962C8B-B14F-4D97-AF65-F5344CB8AC3E}">
        <p14:creationId xmlns:p14="http://schemas.microsoft.com/office/powerpoint/2010/main" val="4051083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4C18-0A52-5E47-AF7E-AF7B46B1E4EA}"/>
              </a:ext>
            </a:extLst>
          </p:cNvPr>
          <p:cNvSpPr>
            <a:spLocks noGrp="1"/>
          </p:cNvSpPr>
          <p:nvPr>
            <p:ph type="title"/>
          </p:nvPr>
        </p:nvSpPr>
        <p:spPr>
          <a:xfrm>
            <a:off x="409469" y="154899"/>
            <a:ext cx="7886700" cy="1325563"/>
          </a:xfrm>
        </p:spPr>
        <p:txBody>
          <a:bodyPr>
            <a:normAutofit/>
          </a:bodyPr>
          <a:lstStyle/>
          <a:p>
            <a:r>
              <a:rPr lang="en-US" sz="3600" dirty="0"/>
              <a:t>Proxies – Export Productivity</a:t>
            </a:r>
          </a:p>
        </p:txBody>
      </p:sp>
      <p:sp>
        <p:nvSpPr>
          <p:cNvPr id="3" name="Content Placeholder 2">
            <a:extLst>
              <a:ext uri="{FF2B5EF4-FFF2-40B4-BE49-F238E27FC236}">
                <a16:creationId xmlns:a16="http://schemas.microsoft.com/office/drawing/2014/main" id="{845B5383-A7BA-9445-9152-2047DE60180A}"/>
              </a:ext>
            </a:extLst>
          </p:cNvPr>
          <p:cNvSpPr>
            <a:spLocks noGrp="1"/>
          </p:cNvSpPr>
          <p:nvPr>
            <p:ph idx="1"/>
          </p:nvPr>
        </p:nvSpPr>
        <p:spPr>
          <a:xfrm>
            <a:off x="543306" y="1480462"/>
            <a:ext cx="4596493" cy="4792889"/>
          </a:xfrm>
        </p:spPr>
        <p:txBody>
          <a:bodyPr>
            <a:normAutofit fontScale="92500" lnSpcReduction="10000"/>
          </a:bodyPr>
          <a:lstStyle/>
          <a:p>
            <a:pPr marL="0" indent="0">
              <a:buNone/>
            </a:pPr>
            <a:r>
              <a:rPr lang="en-US" dirty="0"/>
              <a:t>1.   </a:t>
            </a:r>
            <a:r>
              <a:rPr lang="en-US" dirty="0" err="1"/>
              <a:t>Ba</a:t>
            </a:r>
            <a:r>
              <a:rPr lang="en-US" baseline="-25000" dirty="0" err="1"/>
              <a:t>xs</a:t>
            </a:r>
            <a:r>
              <a:rPr lang="en-US" dirty="0"/>
              <a:t> </a:t>
            </a:r>
          </a:p>
          <a:p>
            <a:pPr lvl="1"/>
            <a:r>
              <a:rPr lang="en-US" dirty="0"/>
              <a:t>Non-lithogenic, excess barite</a:t>
            </a:r>
          </a:p>
          <a:p>
            <a:pPr lvl="1"/>
            <a:r>
              <a:rPr lang="en-US" dirty="0"/>
              <a:t>Formed during early diagenesis of organic matter in water column</a:t>
            </a:r>
          </a:p>
          <a:p>
            <a:endParaRPr lang="en-US" dirty="0"/>
          </a:p>
          <a:p>
            <a:pPr marL="0" indent="0">
              <a:buNone/>
            </a:pPr>
            <a:r>
              <a:rPr lang="en-US" dirty="0"/>
              <a:t>2.   Alkenones</a:t>
            </a:r>
          </a:p>
          <a:p>
            <a:pPr lvl="1"/>
            <a:r>
              <a:rPr lang="en-US" dirty="0"/>
              <a:t>Coccolithophorid algae</a:t>
            </a:r>
          </a:p>
          <a:p>
            <a:pPr lvl="1"/>
            <a:r>
              <a:rPr lang="en-US" dirty="0"/>
              <a:t>Primary producers</a:t>
            </a:r>
          </a:p>
          <a:p>
            <a:pPr lvl="1"/>
            <a:endParaRPr lang="en-US" dirty="0"/>
          </a:p>
          <a:p>
            <a:pPr marL="0" indent="0">
              <a:buNone/>
            </a:pPr>
            <a:r>
              <a:rPr lang="en-US" dirty="0"/>
              <a:t>Fluxes</a:t>
            </a:r>
          </a:p>
          <a:p>
            <a:pPr lvl="1"/>
            <a:r>
              <a:rPr lang="en-US" dirty="0"/>
              <a:t>Not concentrations!</a:t>
            </a:r>
          </a:p>
          <a:p>
            <a:pPr lvl="1"/>
            <a:r>
              <a:rPr lang="en-US" dirty="0"/>
              <a:t>Constant flux proxy (</a:t>
            </a:r>
            <a:r>
              <a:rPr lang="en-US" baseline="30000" dirty="0"/>
              <a:t>230</a:t>
            </a:r>
            <a:r>
              <a:rPr lang="en-US" dirty="0"/>
              <a:t>Th)</a:t>
            </a:r>
          </a:p>
          <a:p>
            <a:pPr lvl="1"/>
            <a:endParaRPr lang="en-US" dirty="0"/>
          </a:p>
        </p:txBody>
      </p:sp>
      <p:pic>
        <p:nvPicPr>
          <p:cNvPr id="6" name="Picture 5">
            <a:extLst>
              <a:ext uri="{FF2B5EF4-FFF2-40B4-BE49-F238E27FC236}">
                <a16:creationId xmlns:a16="http://schemas.microsoft.com/office/drawing/2014/main" id="{B4A07A20-A14A-474B-B21C-5E09DBED25CF}"/>
              </a:ext>
            </a:extLst>
          </p:cNvPr>
          <p:cNvPicPr>
            <a:picLocks noChangeAspect="1"/>
          </p:cNvPicPr>
          <p:nvPr/>
        </p:nvPicPr>
        <p:blipFill>
          <a:blip r:embed="rId3"/>
          <a:stretch>
            <a:fillRect/>
          </a:stretch>
        </p:blipFill>
        <p:spPr>
          <a:xfrm>
            <a:off x="5273636" y="2060448"/>
            <a:ext cx="3505454" cy="3505454"/>
          </a:xfrm>
          <a:prstGeom prst="rect">
            <a:avLst/>
          </a:prstGeom>
        </p:spPr>
      </p:pic>
      <p:sp>
        <p:nvSpPr>
          <p:cNvPr id="9" name="TextBox 8">
            <a:extLst>
              <a:ext uri="{FF2B5EF4-FFF2-40B4-BE49-F238E27FC236}">
                <a16:creationId xmlns:a16="http://schemas.microsoft.com/office/drawing/2014/main" id="{7D360204-CAEB-8C4F-B2AB-28D4CB49F317}"/>
              </a:ext>
            </a:extLst>
          </p:cNvPr>
          <p:cNvSpPr txBox="1"/>
          <p:nvPr/>
        </p:nvSpPr>
        <p:spPr>
          <a:xfrm>
            <a:off x="5188292" y="1737009"/>
            <a:ext cx="2321169"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Image:  Alison R. Taylor</a:t>
            </a:r>
          </a:p>
          <a:p>
            <a:endParaRPr lang="en-US" sz="1200" dirty="0">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2002843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904604-9420-6B4B-B7E3-5DCDECC36638}"/>
              </a:ext>
            </a:extLst>
          </p:cNvPr>
          <p:cNvSpPr>
            <a:spLocks noGrp="1"/>
          </p:cNvSpPr>
          <p:nvPr>
            <p:ph type="title"/>
          </p:nvPr>
        </p:nvSpPr>
        <p:spPr/>
        <p:txBody>
          <a:bodyPr>
            <a:normAutofit/>
          </a:bodyPr>
          <a:lstStyle/>
          <a:p>
            <a:r>
              <a:rPr lang="en-US" sz="3600" dirty="0"/>
              <a:t>Outline</a:t>
            </a:r>
          </a:p>
        </p:txBody>
      </p:sp>
      <p:sp>
        <p:nvSpPr>
          <p:cNvPr id="5" name="Content Placeholder 4">
            <a:extLst>
              <a:ext uri="{FF2B5EF4-FFF2-40B4-BE49-F238E27FC236}">
                <a16:creationId xmlns:a16="http://schemas.microsoft.com/office/drawing/2014/main" id="{205065DE-BC68-124C-9429-778298665DE8}"/>
              </a:ext>
            </a:extLst>
          </p:cNvPr>
          <p:cNvSpPr>
            <a:spLocks noGrp="1"/>
          </p:cNvSpPr>
          <p:nvPr>
            <p:ph idx="1"/>
          </p:nvPr>
        </p:nvSpPr>
        <p:spPr/>
        <p:txBody>
          <a:bodyPr>
            <a:normAutofit/>
          </a:bodyPr>
          <a:lstStyle/>
          <a:p>
            <a:r>
              <a:rPr lang="en-US" dirty="0"/>
              <a:t>Carbon reservoirs</a:t>
            </a:r>
          </a:p>
          <a:p>
            <a:pPr lvl="1"/>
            <a:r>
              <a:rPr lang="en-US" dirty="0"/>
              <a:t>Significance of the deep ocean</a:t>
            </a:r>
          </a:p>
          <a:p>
            <a:pPr lvl="1"/>
            <a:r>
              <a:rPr lang="en-US" dirty="0"/>
              <a:t>Modern change</a:t>
            </a:r>
          </a:p>
          <a:p>
            <a:endParaRPr lang="en-US" dirty="0"/>
          </a:p>
          <a:p>
            <a:r>
              <a:rPr lang="en-US" dirty="0"/>
              <a:t>Motivation</a:t>
            </a:r>
          </a:p>
          <a:p>
            <a:pPr lvl="1"/>
            <a:r>
              <a:rPr lang="en-US" dirty="0"/>
              <a:t>Ocean ecosystems</a:t>
            </a:r>
          </a:p>
          <a:p>
            <a:pPr lvl="2"/>
            <a:r>
              <a:rPr lang="en-US" dirty="0"/>
              <a:t>Nutrients</a:t>
            </a:r>
          </a:p>
          <a:p>
            <a:pPr lvl="1"/>
            <a:r>
              <a:rPr lang="en-US" dirty="0"/>
              <a:t>Climate</a:t>
            </a:r>
          </a:p>
          <a:p>
            <a:pPr lvl="1"/>
            <a:endParaRPr lang="en-US" dirty="0"/>
          </a:p>
          <a:p>
            <a:r>
              <a:rPr lang="en-US" dirty="0"/>
              <a:t>Proxies/datasets</a:t>
            </a:r>
          </a:p>
        </p:txBody>
      </p:sp>
    </p:spTree>
    <p:extLst>
      <p:ext uri="{BB962C8B-B14F-4D97-AF65-F5344CB8AC3E}">
        <p14:creationId xmlns:p14="http://schemas.microsoft.com/office/powerpoint/2010/main" val="28281171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83562A-99BF-1E4E-969A-45157314C3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993" y="2983387"/>
            <a:ext cx="3949405" cy="3041904"/>
          </a:xfrm>
          <a:prstGeom prst="rect">
            <a:avLst/>
          </a:prstGeom>
        </p:spPr>
      </p:pic>
      <p:sp>
        <p:nvSpPr>
          <p:cNvPr id="2" name="Title 1">
            <a:extLst>
              <a:ext uri="{FF2B5EF4-FFF2-40B4-BE49-F238E27FC236}">
                <a16:creationId xmlns:a16="http://schemas.microsoft.com/office/drawing/2014/main" id="{E21B4C18-0A52-5E47-AF7E-AF7B46B1E4EA}"/>
              </a:ext>
            </a:extLst>
          </p:cNvPr>
          <p:cNvSpPr>
            <a:spLocks noGrp="1"/>
          </p:cNvSpPr>
          <p:nvPr>
            <p:ph type="title"/>
          </p:nvPr>
        </p:nvSpPr>
        <p:spPr>
          <a:xfrm>
            <a:off x="296141" y="-19484"/>
            <a:ext cx="7886700" cy="1325563"/>
          </a:xfrm>
        </p:spPr>
        <p:txBody>
          <a:bodyPr>
            <a:normAutofit/>
          </a:bodyPr>
          <a:lstStyle/>
          <a:p>
            <a:r>
              <a:rPr lang="en-US" sz="3600" dirty="0"/>
              <a:t>Proxies – Antarctic </a:t>
            </a:r>
            <a:r>
              <a:rPr lang="en-US" sz="3600" i="1" dirty="0"/>
              <a:t>p</a:t>
            </a:r>
            <a:r>
              <a:rPr lang="en-US" sz="3600" dirty="0"/>
              <a:t>CO</a:t>
            </a:r>
            <a:r>
              <a:rPr lang="en-US" sz="3600" baseline="-25000" dirty="0"/>
              <a:t>2</a:t>
            </a:r>
          </a:p>
        </p:txBody>
      </p:sp>
      <p:sp>
        <p:nvSpPr>
          <p:cNvPr id="3" name="Content Placeholder 2">
            <a:extLst>
              <a:ext uri="{FF2B5EF4-FFF2-40B4-BE49-F238E27FC236}">
                <a16:creationId xmlns:a16="http://schemas.microsoft.com/office/drawing/2014/main" id="{845B5383-A7BA-9445-9152-2047DE60180A}"/>
              </a:ext>
            </a:extLst>
          </p:cNvPr>
          <p:cNvSpPr>
            <a:spLocks noGrp="1"/>
          </p:cNvSpPr>
          <p:nvPr>
            <p:ph idx="1"/>
          </p:nvPr>
        </p:nvSpPr>
        <p:spPr>
          <a:xfrm>
            <a:off x="296141" y="1530871"/>
            <a:ext cx="5392140" cy="4351338"/>
          </a:xfrm>
        </p:spPr>
        <p:txBody>
          <a:bodyPr>
            <a:normAutofit/>
          </a:bodyPr>
          <a:lstStyle/>
          <a:p>
            <a:r>
              <a:rPr lang="en-US" sz="2400" dirty="0"/>
              <a:t>CO</a:t>
            </a:r>
            <a:r>
              <a:rPr lang="en-US" sz="2400" baseline="-25000" dirty="0"/>
              <a:t>2</a:t>
            </a:r>
            <a:r>
              <a:rPr lang="en-US" sz="2400" dirty="0"/>
              <a:t> gas trapped in air bubbles in ice</a:t>
            </a:r>
          </a:p>
          <a:p>
            <a:r>
              <a:rPr lang="en-US" sz="2400" dirty="0"/>
              <a:t>Mini samples of paleo atmosphere</a:t>
            </a:r>
          </a:p>
        </p:txBody>
      </p:sp>
      <p:sp>
        <p:nvSpPr>
          <p:cNvPr id="5" name="TextBox 4">
            <a:extLst>
              <a:ext uri="{FF2B5EF4-FFF2-40B4-BE49-F238E27FC236}">
                <a16:creationId xmlns:a16="http://schemas.microsoft.com/office/drawing/2014/main" id="{01630F4B-3F0F-E84D-A40F-E755E4FE47FB}"/>
              </a:ext>
            </a:extLst>
          </p:cNvPr>
          <p:cNvSpPr txBox="1"/>
          <p:nvPr/>
        </p:nvSpPr>
        <p:spPr>
          <a:xfrm>
            <a:off x="7815807" y="3689442"/>
            <a:ext cx="2321169"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Photo: CSIRO</a:t>
            </a:r>
          </a:p>
          <a:p>
            <a:endParaRPr lang="en-US" sz="1200" dirty="0">
              <a:latin typeface="Gill Sans MT" panose="020B0502020104020203" pitchFamily="34" charset="77"/>
              <a:ea typeface="Gill Sans" charset="0"/>
              <a:cs typeface="Gill Sans" charset="0"/>
            </a:endParaRPr>
          </a:p>
        </p:txBody>
      </p:sp>
      <p:sp>
        <p:nvSpPr>
          <p:cNvPr id="7" name="TextBox 6">
            <a:extLst>
              <a:ext uri="{FF2B5EF4-FFF2-40B4-BE49-F238E27FC236}">
                <a16:creationId xmlns:a16="http://schemas.microsoft.com/office/drawing/2014/main" id="{530F45D9-073F-5F46-8178-53EC1E845297}"/>
              </a:ext>
            </a:extLst>
          </p:cNvPr>
          <p:cNvSpPr txBox="1"/>
          <p:nvPr/>
        </p:nvSpPr>
        <p:spPr>
          <a:xfrm>
            <a:off x="616775" y="6025291"/>
            <a:ext cx="4391164"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Photo: </a:t>
            </a:r>
            <a:r>
              <a:rPr lang="en-US" sz="1200" dirty="0">
                <a:latin typeface="Gill Sans MT" panose="020B0502020104020203" pitchFamily="34" charset="77"/>
              </a:rPr>
              <a:t>NASA/</a:t>
            </a:r>
            <a:r>
              <a:rPr lang="en-US" sz="1200" dirty="0" err="1">
                <a:latin typeface="Gill Sans MT" panose="020B0502020104020203" pitchFamily="34" charset="77"/>
              </a:rPr>
              <a:t>Ludovic</a:t>
            </a:r>
            <a:r>
              <a:rPr lang="en-US" sz="1200" dirty="0">
                <a:latin typeface="Gill Sans MT" panose="020B0502020104020203" pitchFamily="34" charset="77"/>
              </a:rPr>
              <a:t> Brucker</a:t>
            </a:r>
            <a:endParaRPr lang="en-US" sz="1200" dirty="0">
              <a:latin typeface="Gill Sans MT" panose="020B0502020104020203" pitchFamily="34" charset="77"/>
              <a:ea typeface="Gill Sans" charset="0"/>
              <a:cs typeface="Gill Sans" charset="0"/>
            </a:endParaRPr>
          </a:p>
          <a:p>
            <a:endParaRPr lang="en-US" sz="1200" dirty="0">
              <a:latin typeface="Gill Sans MT" panose="020B0502020104020203" pitchFamily="34" charset="77"/>
              <a:ea typeface="Gill Sans" charset="0"/>
              <a:cs typeface="Gill Sans" charset="0"/>
            </a:endParaRPr>
          </a:p>
        </p:txBody>
      </p:sp>
      <p:pic>
        <p:nvPicPr>
          <p:cNvPr id="6" name="Picture 5">
            <a:extLst>
              <a:ext uri="{FF2B5EF4-FFF2-40B4-BE49-F238E27FC236}">
                <a16:creationId xmlns:a16="http://schemas.microsoft.com/office/drawing/2014/main" id="{E2DE9145-8AE9-244D-9911-5E7EAFE938B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62016" y="1513114"/>
            <a:ext cx="3304032" cy="2184791"/>
          </a:xfrm>
          <a:prstGeom prst="rect">
            <a:avLst/>
          </a:prstGeom>
        </p:spPr>
      </p:pic>
    </p:spTree>
    <p:extLst>
      <p:ext uri="{BB962C8B-B14F-4D97-AF65-F5344CB8AC3E}">
        <p14:creationId xmlns:p14="http://schemas.microsoft.com/office/powerpoint/2010/main" val="2239625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4C18-0A52-5E47-AF7E-AF7B46B1E4EA}"/>
              </a:ext>
            </a:extLst>
          </p:cNvPr>
          <p:cNvSpPr>
            <a:spLocks noGrp="1"/>
          </p:cNvSpPr>
          <p:nvPr>
            <p:ph type="title"/>
          </p:nvPr>
        </p:nvSpPr>
        <p:spPr>
          <a:xfrm>
            <a:off x="476250" y="61368"/>
            <a:ext cx="7886700" cy="1325563"/>
          </a:xfrm>
        </p:spPr>
        <p:txBody>
          <a:bodyPr>
            <a:normAutofit/>
          </a:bodyPr>
          <a:lstStyle/>
          <a:p>
            <a:r>
              <a:rPr lang="en-US" sz="3600" dirty="0"/>
              <a:t>Proxies – LR04 δ</a:t>
            </a:r>
            <a:r>
              <a:rPr lang="en-US" sz="3600" baseline="30000" dirty="0"/>
              <a:t>18</a:t>
            </a:r>
            <a:r>
              <a:rPr lang="en-US" sz="3600" dirty="0"/>
              <a:t>O</a:t>
            </a:r>
          </a:p>
        </p:txBody>
      </p:sp>
      <p:sp>
        <p:nvSpPr>
          <p:cNvPr id="3" name="Content Placeholder 2">
            <a:extLst>
              <a:ext uri="{FF2B5EF4-FFF2-40B4-BE49-F238E27FC236}">
                <a16:creationId xmlns:a16="http://schemas.microsoft.com/office/drawing/2014/main" id="{845B5383-A7BA-9445-9152-2047DE60180A}"/>
              </a:ext>
            </a:extLst>
          </p:cNvPr>
          <p:cNvSpPr>
            <a:spLocks noGrp="1"/>
          </p:cNvSpPr>
          <p:nvPr>
            <p:ph idx="1"/>
          </p:nvPr>
        </p:nvSpPr>
        <p:spPr>
          <a:xfrm>
            <a:off x="476250" y="1221409"/>
            <a:ext cx="8191500" cy="4351338"/>
          </a:xfrm>
        </p:spPr>
        <p:txBody>
          <a:bodyPr>
            <a:normAutofit/>
          </a:bodyPr>
          <a:lstStyle/>
          <a:p>
            <a:r>
              <a:rPr lang="en-US" sz="2400" dirty="0"/>
              <a:t>Stack (global compilation) of benthic foraminifera oxygen isotopes</a:t>
            </a:r>
          </a:p>
          <a:p>
            <a:endParaRPr lang="en-US" sz="900" dirty="0"/>
          </a:p>
          <a:p>
            <a:r>
              <a:rPr lang="en-US" sz="2400" dirty="0"/>
              <a:t>Oxygen isotope composition is a function of global ice volume, temperature, and salinity</a:t>
            </a:r>
          </a:p>
          <a:p>
            <a:endParaRPr lang="en-US" sz="900" dirty="0"/>
          </a:p>
          <a:p>
            <a:pPr marL="0" indent="0" algn="ctr">
              <a:buNone/>
            </a:pPr>
            <a:r>
              <a:rPr lang="en-US" sz="2000" dirty="0"/>
              <a:t>Make sure you flip the axes </a:t>
            </a:r>
          </a:p>
          <a:p>
            <a:pPr marL="0" indent="0" algn="ctr">
              <a:buNone/>
            </a:pPr>
            <a:r>
              <a:rPr lang="en-US" sz="2000" dirty="0"/>
              <a:t>(warmer and less ice - more negative)</a:t>
            </a:r>
          </a:p>
        </p:txBody>
      </p:sp>
      <p:pic>
        <p:nvPicPr>
          <p:cNvPr id="4" name="Picture 3">
            <a:extLst>
              <a:ext uri="{FF2B5EF4-FFF2-40B4-BE49-F238E27FC236}">
                <a16:creationId xmlns:a16="http://schemas.microsoft.com/office/drawing/2014/main" id="{F7A0FD13-EE7B-2F44-9259-B234D3EBCA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119" r="2087" b="5242"/>
          <a:stretch/>
        </p:blipFill>
        <p:spPr>
          <a:xfrm>
            <a:off x="2126000" y="4267661"/>
            <a:ext cx="5197997" cy="1992656"/>
          </a:xfrm>
          <a:prstGeom prst="rect">
            <a:avLst/>
          </a:prstGeom>
        </p:spPr>
      </p:pic>
      <p:sp>
        <p:nvSpPr>
          <p:cNvPr id="5" name="TextBox 4">
            <a:extLst>
              <a:ext uri="{FF2B5EF4-FFF2-40B4-BE49-F238E27FC236}">
                <a16:creationId xmlns:a16="http://schemas.microsoft.com/office/drawing/2014/main" id="{DDBC7553-FD21-274F-997E-A02066F92C81}"/>
              </a:ext>
            </a:extLst>
          </p:cNvPr>
          <p:cNvSpPr txBox="1"/>
          <p:nvPr/>
        </p:nvSpPr>
        <p:spPr>
          <a:xfrm>
            <a:off x="3075276" y="6260316"/>
            <a:ext cx="5943600" cy="276999"/>
          </a:xfrm>
          <a:prstGeom prst="rect">
            <a:avLst/>
          </a:prstGeom>
          <a:noFill/>
        </p:spPr>
        <p:txBody>
          <a:bodyPr wrap="square" rtlCol="0">
            <a:spAutoFit/>
          </a:bodyPr>
          <a:lstStyle/>
          <a:p>
            <a:r>
              <a:rPr lang="en-US" sz="1200" i="1" dirty="0" err="1">
                <a:latin typeface="Gill Sans MT" panose="020B0502020104020203" pitchFamily="34" charset="77"/>
              </a:rPr>
              <a:t>Cibicides</a:t>
            </a:r>
            <a:r>
              <a:rPr lang="en-US" sz="1200" i="1" dirty="0">
                <a:latin typeface="Gill Sans MT" panose="020B0502020104020203" pitchFamily="34" charset="77"/>
              </a:rPr>
              <a:t> </a:t>
            </a:r>
            <a:r>
              <a:rPr lang="en-US" sz="1200" i="1" dirty="0" err="1">
                <a:latin typeface="Gill Sans MT" panose="020B0502020104020203" pitchFamily="34" charset="77"/>
              </a:rPr>
              <a:t>wuellerstorfi</a:t>
            </a:r>
            <a:r>
              <a:rPr lang="en-US" sz="1200" i="1" dirty="0">
                <a:latin typeface="Gill Sans MT" panose="020B0502020104020203" pitchFamily="34" charset="77"/>
              </a:rPr>
              <a:t> </a:t>
            </a:r>
            <a:r>
              <a:rPr lang="en-US" sz="1200" dirty="0">
                <a:latin typeface="Gill Sans MT" panose="020B0502020104020203" pitchFamily="34" charset="77"/>
              </a:rPr>
              <a:t>by Gottschalk </a:t>
            </a:r>
            <a:r>
              <a:rPr lang="en-US" sz="1200" i="1" dirty="0">
                <a:latin typeface="Gill Sans MT" panose="020B0502020104020203" pitchFamily="34" charset="77"/>
              </a:rPr>
              <a:t>et al</a:t>
            </a:r>
            <a:r>
              <a:rPr lang="en-US" sz="1200" dirty="0">
                <a:latin typeface="Gill Sans MT" panose="020B0502020104020203" pitchFamily="34" charset="77"/>
              </a:rPr>
              <a:t>., 2016</a:t>
            </a:r>
          </a:p>
        </p:txBody>
      </p:sp>
    </p:spTree>
    <p:extLst>
      <p:ext uri="{BB962C8B-B14F-4D97-AF65-F5344CB8AC3E}">
        <p14:creationId xmlns:p14="http://schemas.microsoft.com/office/powerpoint/2010/main" val="5178391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B4C18-0A52-5E47-AF7E-AF7B46B1E4EA}"/>
              </a:ext>
            </a:extLst>
          </p:cNvPr>
          <p:cNvSpPr>
            <a:spLocks noGrp="1"/>
          </p:cNvSpPr>
          <p:nvPr>
            <p:ph type="title"/>
          </p:nvPr>
        </p:nvSpPr>
        <p:spPr>
          <a:xfrm>
            <a:off x="331767" y="-97023"/>
            <a:ext cx="7886700" cy="1325563"/>
          </a:xfrm>
        </p:spPr>
        <p:txBody>
          <a:bodyPr>
            <a:normAutofit/>
          </a:bodyPr>
          <a:lstStyle/>
          <a:p>
            <a:r>
              <a:rPr lang="en-US" sz="3600" dirty="0"/>
              <a:t>Proxies – Authigenic Uranium (</a:t>
            </a:r>
            <a:r>
              <a:rPr lang="en-US" sz="3600" dirty="0" err="1"/>
              <a:t>aU</a:t>
            </a:r>
            <a:r>
              <a:rPr lang="en-US" sz="3600" dirty="0"/>
              <a:t>)</a:t>
            </a:r>
          </a:p>
        </p:txBody>
      </p:sp>
      <p:sp>
        <p:nvSpPr>
          <p:cNvPr id="3" name="Content Placeholder 2">
            <a:extLst>
              <a:ext uri="{FF2B5EF4-FFF2-40B4-BE49-F238E27FC236}">
                <a16:creationId xmlns:a16="http://schemas.microsoft.com/office/drawing/2014/main" id="{845B5383-A7BA-9445-9152-2047DE60180A}"/>
              </a:ext>
            </a:extLst>
          </p:cNvPr>
          <p:cNvSpPr>
            <a:spLocks noGrp="1"/>
          </p:cNvSpPr>
          <p:nvPr>
            <p:ph idx="1"/>
          </p:nvPr>
        </p:nvSpPr>
        <p:spPr>
          <a:xfrm>
            <a:off x="506730" y="2146257"/>
            <a:ext cx="4030436" cy="4351338"/>
          </a:xfrm>
        </p:spPr>
        <p:txBody>
          <a:bodyPr>
            <a:normAutofit fontScale="92500" lnSpcReduction="20000"/>
          </a:bodyPr>
          <a:lstStyle/>
          <a:p>
            <a:r>
              <a:rPr lang="en-US" dirty="0"/>
              <a:t>Proxy for sedimentary anoxia (no oxygen)</a:t>
            </a:r>
          </a:p>
          <a:p>
            <a:r>
              <a:rPr lang="en-US" dirty="0"/>
              <a:t>Related to bottom water oxygen </a:t>
            </a:r>
            <a:r>
              <a:rPr lang="en-US" i="1" dirty="0"/>
              <a:t>limitation</a:t>
            </a:r>
          </a:p>
          <a:p>
            <a:endParaRPr lang="en-US" dirty="0"/>
          </a:p>
          <a:p>
            <a:r>
              <a:rPr lang="en-US" dirty="0"/>
              <a:t>Oxygen is consumed during the respiration of organic carbon…</a:t>
            </a:r>
          </a:p>
          <a:p>
            <a:endParaRPr lang="en-US" dirty="0"/>
          </a:p>
          <a:p>
            <a:r>
              <a:rPr lang="en-US" dirty="0"/>
              <a:t>Low oxygen reflects respired carbon storage in deep ocean</a:t>
            </a:r>
          </a:p>
          <a:p>
            <a:endParaRPr lang="en-US" dirty="0"/>
          </a:p>
        </p:txBody>
      </p:sp>
      <p:sp>
        <p:nvSpPr>
          <p:cNvPr id="4" name="TextBox 3">
            <a:extLst>
              <a:ext uri="{FF2B5EF4-FFF2-40B4-BE49-F238E27FC236}">
                <a16:creationId xmlns:a16="http://schemas.microsoft.com/office/drawing/2014/main" id="{A1587668-6429-5746-BFC5-27CBD59247A8}"/>
              </a:ext>
            </a:extLst>
          </p:cNvPr>
          <p:cNvSpPr txBox="1"/>
          <p:nvPr/>
        </p:nvSpPr>
        <p:spPr>
          <a:xfrm>
            <a:off x="5072077" y="1819906"/>
            <a:ext cx="2985299" cy="646331"/>
          </a:xfrm>
          <a:prstGeom prst="rect">
            <a:avLst/>
          </a:prstGeom>
          <a:noFill/>
        </p:spPr>
        <p:txBody>
          <a:bodyPr wrap="square" rtlCol="0">
            <a:spAutoFit/>
          </a:bodyPr>
          <a:lstStyle/>
          <a:p>
            <a:r>
              <a:rPr lang="en-US" dirty="0">
                <a:solidFill>
                  <a:schemeClr val="accent6"/>
                </a:solidFill>
                <a:latin typeface="Gill Sans MT" panose="020B0502020104020203" pitchFamily="34" charset="77"/>
              </a:rPr>
              <a:t>Photosynthesis</a:t>
            </a:r>
          </a:p>
          <a:p>
            <a:r>
              <a:rPr lang="en-US" dirty="0">
                <a:solidFill>
                  <a:schemeClr val="accent6"/>
                </a:solidFill>
                <a:latin typeface="Gill Sans MT" panose="020B0502020104020203" pitchFamily="34" charset="77"/>
              </a:rPr>
              <a:t>CO</a:t>
            </a:r>
            <a:r>
              <a:rPr lang="en-US" baseline="-25000" dirty="0">
                <a:solidFill>
                  <a:schemeClr val="accent6"/>
                </a:solidFill>
                <a:latin typeface="Gill Sans MT" panose="020B0502020104020203" pitchFamily="34" charset="77"/>
              </a:rPr>
              <a:t>2</a:t>
            </a:r>
            <a:r>
              <a:rPr lang="en-US" dirty="0">
                <a:solidFill>
                  <a:schemeClr val="accent6"/>
                </a:solidFill>
                <a:latin typeface="Gill Sans MT" panose="020B0502020104020203" pitchFamily="34" charset="77"/>
              </a:rPr>
              <a:t>+H</a:t>
            </a:r>
            <a:r>
              <a:rPr lang="en-US" baseline="-25000" dirty="0">
                <a:solidFill>
                  <a:schemeClr val="accent6"/>
                </a:solidFill>
                <a:latin typeface="Gill Sans MT" panose="020B0502020104020203" pitchFamily="34" charset="77"/>
              </a:rPr>
              <a:t>2</a:t>
            </a:r>
            <a:r>
              <a:rPr lang="en-US" dirty="0">
                <a:solidFill>
                  <a:schemeClr val="accent6"/>
                </a:solidFill>
                <a:latin typeface="Gill Sans MT" panose="020B0502020104020203" pitchFamily="34" charset="77"/>
              </a:rPr>
              <a:t>O </a:t>
            </a:r>
            <a:r>
              <a:rPr lang="en-US" dirty="0">
                <a:latin typeface="Gill Sans MT" panose="020B0502020104020203" pitchFamily="34" charset="77"/>
              </a:rPr>
              <a:t>=&gt; </a:t>
            </a:r>
            <a:r>
              <a:rPr lang="en-US" dirty="0">
                <a:solidFill>
                  <a:srgbClr val="FF0000"/>
                </a:solidFill>
                <a:latin typeface="Gill Sans MT" panose="020B0502020104020203" pitchFamily="34" charset="77"/>
              </a:rPr>
              <a:t>CH</a:t>
            </a:r>
            <a:r>
              <a:rPr lang="en-US" baseline="-25000" dirty="0">
                <a:solidFill>
                  <a:srgbClr val="FF0000"/>
                </a:solidFill>
                <a:latin typeface="Gill Sans MT" panose="020B0502020104020203" pitchFamily="34" charset="77"/>
              </a:rPr>
              <a:t>2</a:t>
            </a:r>
            <a:r>
              <a:rPr lang="en-US" dirty="0">
                <a:solidFill>
                  <a:srgbClr val="FF0000"/>
                </a:solidFill>
                <a:latin typeface="Gill Sans MT" panose="020B0502020104020203" pitchFamily="34" charset="77"/>
              </a:rPr>
              <a:t>O+O</a:t>
            </a:r>
            <a:r>
              <a:rPr lang="en-US" baseline="-25000" dirty="0">
                <a:solidFill>
                  <a:srgbClr val="FF0000"/>
                </a:solidFill>
                <a:latin typeface="Gill Sans MT" panose="020B0502020104020203" pitchFamily="34" charset="77"/>
              </a:rPr>
              <a:t>2</a:t>
            </a:r>
          </a:p>
        </p:txBody>
      </p:sp>
      <p:sp>
        <p:nvSpPr>
          <p:cNvPr id="10" name="TextBox 9">
            <a:extLst>
              <a:ext uri="{FF2B5EF4-FFF2-40B4-BE49-F238E27FC236}">
                <a16:creationId xmlns:a16="http://schemas.microsoft.com/office/drawing/2014/main" id="{FCD0EE5C-3AAE-0B4F-AE4E-59BB9784805A}"/>
              </a:ext>
            </a:extLst>
          </p:cNvPr>
          <p:cNvSpPr txBox="1"/>
          <p:nvPr/>
        </p:nvSpPr>
        <p:spPr>
          <a:xfrm>
            <a:off x="5021934" y="4318457"/>
            <a:ext cx="3536087" cy="646331"/>
          </a:xfrm>
          <a:prstGeom prst="rect">
            <a:avLst/>
          </a:prstGeom>
          <a:noFill/>
        </p:spPr>
        <p:txBody>
          <a:bodyPr wrap="square" rtlCol="0">
            <a:spAutoFit/>
          </a:bodyPr>
          <a:lstStyle/>
          <a:p>
            <a:r>
              <a:rPr lang="en-US" dirty="0">
                <a:solidFill>
                  <a:srgbClr val="FF0000"/>
                </a:solidFill>
                <a:latin typeface="Gill Sans MT" panose="020B0502020104020203" pitchFamily="34" charset="77"/>
              </a:rPr>
              <a:t>Respiration/oxidation of carbon</a:t>
            </a:r>
          </a:p>
          <a:p>
            <a:r>
              <a:rPr lang="en-US" dirty="0">
                <a:solidFill>
                  <a:srgbClr val="FF0000"/>
                </a:solidFill>
                <a:latin typeface="Gill Sans MT" panose="020B0502020104020203" pitchFamily="34" charset="77"/>
              </a:rPr>
              <a:t>CH</a:t>
            </a:r>
            <a:r>
              <a:rPr lang="en-US" baseline="-25000" dirty="0">
                <a:solidFill>
                  <a:srgbClr val="FF0000"/>
                </a:solidFill>
                <a:latin typeface="Gill Sans MT" panose="020B0502020104020203" pitchFamily="34" charset="77"/>
              </a:rPr>
              <a:t>2</a:t>
            </a:r>
            <a:r>
              <a:rPr lang="en-US" dirty="0">
                <a:solidFill>
                  <a:srgbClr val="FF0000"/>
                </a:solidFill>
                <a:latin typeface="Gill Sans MT" panose="020B0502020104020203" pitchFamily="34" charset="77"/>
              </a:rPr>
              <a:t>O+O</a:t>
            </a:r>
            <a:r>
              <a:rPr lang="en-US" baseline="-25000" dirty="0">
                <a:solidFill>
                  <a:srgbClr val="FF0000"/>
                </a:solidFill>
                <a:latin typeface="Gill Sans MT" panose="020B0502020104020203" pitchFamily="34" charset="77"/>
              </a:rPr>
              <a:t>2</a:t>
            </a:r>
            <a:r>
              <a:rPr lang="en-US" dirty="0">
                <a:solidFill>
                  <a:srgbClr val="FF0000"/>
                </a:solidFill>
                <a:latin typeface="Gill Sans MT" panose="020B0502020104020203" pitchFamily="34" charset="77"/>
              </a:rPr>
              <a:t> </a:t>
            </a:r>
            <a:r>
              <a:rPr lang="en-US" dirty="0">
                <a:latin typeface="Gill Sans MT" panose="020B0502020104020203" pitchFamily="34" charset="77"/>
              </a:rPr>
              <a:t>=&gt; </a:t>
            </a:r>
            <a:r>
              <a:rPr lang="en-US" dirty="0">
                <a:solidFill>
                  <a:schemeClr val="accent6"/>
                </a:solidFill>
                <a:latin typeface="Gill Sans MT" panose="020B0502020104020203" pitchFamily="34" charset="77"/>
              </a:rPr>
              <a:t>CO</a:t>
            </a:r>
            <a:r>
              <a:rPr lang="en-US" baseline="-25000" dirty="0">
                <a:solidFill>
                  <a:schemeClr val="accent6"/>
                </a:solidFill>
                <a:latin typeface="Gill Sans MT" panose="020B0502020104020203" pitchFamily="34" charset="77"/>
              </a:rPr>
              <a:t>2</a:t>
            </a:r>
            <a:r>
              <a:rPr lang="en-US" dirty="0">
                <a:solidFill>
                  <a:schemeClr val="accent6"/>
                </a:solidFill>
                <a:latin typeface="Gill Sans MT" panose="020B0502020104020203" pitchFamily="34" charset="77"/>
              </a:rPr>
              <a:t>+H</a:t>
            </a:r>
            <a:r>
              <a:rPr lang="en-US" baseline="-25000" dirty="0">
                <a:solidFill>
                  <a:schemeClr val="accent6"/>
                </a:solidFill>
                <a:latin typeface="Gill Sans MT" panose="020B0502020104020203" pitchFamily="34" charset="77"/>
              </a:rPr>
              <a:t>2</a:t>
            </a:r>
            <a:r>
              <a:rPr lang="en-US" dirty="0">
                <a:solidFill>
                  <a:schemeClr val="accent6"/>
                </a:solidFill>
                <a:latin typeface="Gill Sans MT" panose="020B0502020104020203" pitchFamily="34" charset="77"/>
              </a:rPr>
              <a:t>O</a:t>
            </a:r>
          </a:p>
        </p:txBody>
      </p:sp>
      <p:cxnSp>
        <p:nvCxnSpPr>
          <p:cNvPr id="11" name="Straight Arrow Connector 10">
            <a:extLst>
              <a:ext uri="{FF2B5EF4-FFF2-40B4-BE49-F238E27FC236}">
                <a16:creationId xmlns:a16="http://schemas.microsoft.com/office/drawing/2014/main" id="{5ED01BEF-6D97-A941-9E1D-A00DBD4CE12B}"/>
              </a:ext>
            </a:extLst>
          </p:cNvPr>
          <p:cNvCxnSpPr/>
          <p:nvPr/>
        </p:nvCxnSpPr>
        <p:spPr>
          <a:xfrm>
            <a:off x="6949440" y="2600536"/>
            <a:ext cx="0" cy="103632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19FA607-6DF4-2643-9E57-3B9FB854026D}"/>
              </a:ext>
            </a:extLst>
          </p:cNvPr>
          <p:cNvCxnSpPr>
            <a:cxnSpLocks/>
          </p:cNvCxnSpPr>
          <p:nvPr/>
        </p:nvCxnSpPr>
        <p:spPr>
          <a:xfrm>
            <a:off x="6918960" y="5089424"/>
            <a:ext cx="0" cy="62788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D142FEF-0EA0-A340-AC9F-ABC2AAEB79E4}"/>
              </a:ext>
            </a:extLst>
          </p:cNvPr>
          <p:cNvSpPr txBox="1"/>
          <p:nvPr/>
        </p:nvSpPr>
        <p:spPr>
          <a:xfrm>
            <a:off x="7090108" y="2863882"/>
            <a:ext cx="1962501" cy="369332"/>
          </a:xfrm>
          <a:prstGeom prst="rect">
            <a:avLst/>
          </a:prstGeom>
          <a:noFill/>
        </p:spPr>
        <p:txBody>
          <a:bodyPr wrap="square" rtlCol="0">
            <a:spAutoFit/>
          </a:bodyPr>
          <a:lstStyle/>
          <a:p>
            <a:r>
              <a:rPr lang="en-US" dirty="0">
                <a:solidFill>
                  <a:schemeClr val="accent6"/>
                </a:solidFill>
                <a:latin typeface="Gill Sans MT" panose="020B0502020104020203" pitchFamily="34" charset="77"/>
              </a:rPr>
              <a:t>Carbon export</a:t>
            </a:r>
          </a:p>
        </p:txBody>
      </p:sp>
      <p:sp>
        <p:nvSpPr>
          <p:cNvPr id="14" name="TextBox 13">
            <a:extLst>
              <a:ext uri="{FF2B5EF4-FFF2-40B4-BE49-F238E27FC236}">
                <a16:creationId xmlns:a16="http://schemas.microsoft.com/office/drawing/2014/main" id="{E7C1C8B7-BAF6-0943-B50A-6203E5A869D7}"/>
              </a:ext>
            </a:extLst>
          </p:cNvPr>
          <p:cNvSpPr txBox="1"/>
          <p:nvPr/>
        </p:nvSpPr>
        <p:spPr>
          <a:xfrm>
            <a:off x="7085411" y="5138192"/>
            <a:ext cx="1962501" cy="646331"/>
          </a:xfrm>
          <a:prstGeom prst="rect">
            <a:avLst/>
          </a:prstGeom>
          <a:noFill/>
        </p:spPr>
        <p:txBody>
          <a:bodyPr wrap="square" rtlCol="0">
            <a:spAutoFit/>
          </a:bodyPr>
          <a:lstStyle/>
          <a:p>
            <a:r>
              <a:rPr lang="en-US" sz="1200" dirty="0">
                <a:solidFill>
                  <a:schemeClr val="accent6"/>
                </a:solidFill>
                <a:latin typeface="Gill Sans MT" panose="020B0502020104020203" pitchFamily="34" charset="77"/>
              </a:rPr>
              <a:t>Respired carbon release</a:t>
            </a:r>
          </a:p>
          <a:p>
            <a:r>
              <a:rPr lang="en-US" sz="1200" dirty="0">
                <a:solidFill>
                  <a:schemeClr val="accent6"/>
                </a:solidFill>
                <a:latin typeface="Gill Sans MT" panose="020B0502020104020203" pitchFamily="34" charset="77"/>
              </a:rPr>
              <a:t>Smaller organic carbon </a:t>
            </a:r>
          </a:p>
          <a:p>
            <a:r>
              <a:rPr lang="en-US" sz="1200" dirty="0">
                <a:solidFill>
                  <a:schemeClr val="accent6"/>
                </a:solidFill>
                <a:latin typeface="Gill Sans MT" panose="020B0502020104020203" pitchFamily="34" charset="77"/>
              </a:rPr>
              <a:t>    export</a:t>
            </a:r>
          </a:p>
        </p:txBody>
      </p:sp>
      <p:sp>
        <p:nvSpPr>
          <p:cNvPr id="15" name="TextBox 14">
            <a:extLst>
              <a:ext uri="{FF2B5EF4-FFF2-40B4-BE49-F238E27FC236}">
                <a16:creationId xmlns:a16="http://schemas.microsoft.com/office/drawing/2014/main" id="{721F6271-CBAB-FB45-B679-395E917167BD}"/>
              </a:ext>
            </a:extLst>
          </p:cNvPr>
          <p:cNvSpPr txBox="1"/>
          <p:nvPr/>
        </p:nvSpPr>
        <p:spPr>
          <a:xfrm>
            <a:off x="5072077" y="2863882"/>
            <a:ext cx="1962501" cy="369332"/>
          </a:xfrm>
          <a:prstGeom prst="rect">
            <a:avLst/>
          </a:prstGeom>
          <a:noFill/>
        </p:spPr>
        <p:txBody>
          <a:bodyPr wrap="square" rtlCol="0">
            <a:spAutoFit/>
          </a:bodyPr>
          <a:lstStyle/>
          <a:p>
            <a:r>
              <a:rPr lang="en-US" dirty="0">
                <a:solidFill>
                  <a:schemeClr val="accent1"/>
                </a:solidFill>
                <a:latin typeface="Gill Sans MT" panose="020B0502020104020203" pitchFamily="34" charset="77"/>
              </a:rPr>
              <a:t>Oxygen produced </a:t>
            </a:r>
          </a:p>
        </p:txBody>
      </p:sp>
      <p:sp>
        <p:nvSpPr>
          <p:cNvPr id="16" name="TextBox 15">
            <a:extLst>
              <a:ext uri="{FF2B5EF4-FFF2-40B4-BE49-F238E27FC236}">
                <a16:creationId xmlns:a16="http://schemas.microsoft.com/office/drawing/2014/main" id="{AC03B3BF-ECBF-DA4A-8776-2008B3B4D0AF}"/>
              </a:ext>
            </a:extLst>
          </p:cNvPr>
          <p:cNvSpPr txBox="1"/>
          <p:nvPr/>
        </p:nvSpPr>
        <p:spPr>
          <a:xfrm>
            <a:off x="5209288" y="5089424"/>
            <a:ext cx="2214296" cy="461665"/>
          </a:xfrm>
          <a:prstGeom prst="rect">
            <a:avLst/>
          </a:prstGeom>
          <a:noFill/>
        </p:spPr>
        <p:txBody>
          <a:bodyPr wrap="square" rtlCol="0">
            <a:spAutoFit/>
          </a:bodyPr>
          <a:lstStyle/>
          <a:p>
            <a:r>
              <a:rPr lang="en-US" sz="1200" dirty="0">
                <a:solidFill>
                  <a:schemeClr val="accent1"/>
                </a:solidFill>
                <a:latin typeface="Gill Sans MT" panose="020B0502020104020203" pitchFamily="34" charset="77"/>
              </a:rPr>
              <a:t>Oxygen </a:t>
            </a:r>
          </a:p>
          <a:p>
            <a:r>
              <a:rPr lang="en-US" sz="1200" dirty="0">
                <a:solidFill>
                  <a:schemeClr val="accent1"/>
                </a:solidFill>
                <a:latin typeface="Gill Sans MT" panose="020B0502020104020203" pitchFamily="34" charset="77"/>
              </a:rPr>
              <a:t>consumed</a:t>
            </a:r>
          </a:p>
        </p:txBody>
      </p:sp>
      <p:sp>
        <p:nvSpPr>
          <p:cNvPr id="17" name="Rectangle 16">
            <a:extLst>
              <a:ext uri="{FF2B5EF4-FFF2-40B4-BE49-F238E27FC236}">
                <a16:creationId xmlns:a16="http://schemas.microsoft.com/office/drawing/2014/main" id="{E15D5AD9-5021-F74B-977F-338324BC67D9}"/>
              </a:ext>
            </a:extLst>
          </p:cNvPr>
          <p:cNvSpPr/>
          <p:nvPr/>
        </p:nvSpPr>
        <p:spPr>
          <a:xfrm>
            <a:off x="4967260" y="1743097"/>
            <a:ext cx="4030436" cy="2046202"/>
          </a:xfrm>
          <a:prstGeom prst="rect">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8" name="TextBox 17">
            <a:extLst>
              <a:ext uri="{FF2B5EF4-FFF2-40B4-BE49-F238E27FC236}">
                <a16:creationId xmlns:a16="http://schemas.microsoft.com/office/drawing/2014/main" id="{AA2ED43C-42B8-EA45-8944-913182BBD0DB}"/>
              </a:ext>
            </a:extLst>
          </p:cNvPr>
          <p:cNvSpPr txBox="1"/>
          <p:nvPr/>
        </p:nvSpPr>
        <p:spPr>
          <a:xfrm>
            <a:off x="4906094" y="3949125"/>
            <a:ext cx="4030436" cy="369332"/>
          </a:xfrm>
          <a:prstGeom prst="rect">
            <a:avLst/>
          </a:prstGeom>
          <a:noFill/>
        </p:spPr>
        <p:txBody>
          <a:bodyPr wrap="square" rtlCol="0">
            <a:spAutoFit/>
          </a:bodyPr>
          <a:lstStyle/>
          <a:p>
            <a:r>
              <a:rPr lang="en-US" dirty="0">
                <a:latin typeface="Gill Sans MT" panose="020B0502020104020203" pitchFamily="34" charset="77"/>
              </a:rPr>
              <a:t>Sunlit surface ocean &amp; deep ocean</a:t>
            </a:r>
          </a:p>
        </p:txBody>
      </p:sp>
      <p:sp>
        <p:nvSpPr>
          <p:cNvPr id="19" name="TextBox 18">
            <a:extLst>
              <a:ext uri="{FF2B5EF4-FFF2-40B4-BE49-F238E27FC236}">
                <a16:creationId xmlns:a16="http://schemas.microsoft.com/office/drawing/2014/main" id="{F3D6C75B-E2F9-6243-9006-9699843C53E6}"/>
              </a:ext>
            </a:extLst>
          </p:cNvPr>
          <p:cNvSpPr txBox="1"/>
          <p:nvPr/>
        </p:nvSpPr>
        <p:spPr>
          <a:xfrm>
            <a:off x="4906094" y="1347721"/>
            <a:ext cx="3548090" cy="369332"/>
          </a:xfrm>
          <a:prstGeom prst="rect">
            <a:avLst/>
          </a:prstGeom>
          <a:noFill/>
        </p:spPr>
        <p:txBody>
          <a:bodyPr wrap="square" rtlCol="0">
            <a:spAutoFit/>
          </a:bodyPr>
          <a:lstStyle/>
          <a:p>
            <a:r>
              <a:rPr lang="en-US" dirty="0">
                <a:latin typeface="Gill Sans MT" panose="020B0502020104020203" pitchFamily="34" charset="77"/>
              </a:rPr>
              <a:t>Sunlit surface ocean</a:t>
            </a:r>
          </a:p>
        </p:txBody>
      </p:sp>
      <p:sp>
        <p:nvSpPr>
          <p:cNvPr id="21" name="Rectangle 20">
            <a:extLst>
              <a:ext uri="{FF2B5EF4-FFF2-40B4-BE49-F238E27FC236}">
                <a16:creationId xmlns:a16="http://schemas.microsoft.com/office/drawing/2014/main" id="{607BAE96-F2EB-184B-BF99-7118D6A96E59}"/>
              </a:ext>
            </a:extLst>
          </p:cNvPr>
          <p:cNvSpPr/>
          <p:nvPr/>
        </p:nvSpPr>
        <p:spPr>
          <a:xfrm>
            <a:off x="4967260" y="4301362"/>
            <a:ext cx="4030436" cy="193239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cxnSp>
        <p:nvCxnSpPr>
          <p:cNvPr id="23" name="Straight Arrow Connector 22">
            <a:extLst>
              <a:ext uri="{FF2B5EF4-FFF2-40B4-BE49-F238E27FC236}">
                <a16:creationId xmlns:a16="http://schemas.microsoft.com/office/drawing/2014/main" id="{BE6218BE-FD98-3C44-BBB5-419397FC0FA0}"/>
              </a:ext>
            </a:extLst>
          </p:cNvPr>
          <p:cNvCxnSpPr>
            <a:cxnSpLocks/>
            <a:endCxn id="16" idx="1"/>
          </p:cNvCxnSpPr>
          <p:nvPr/>
        </p:nvCxnSpPr>
        <p:spPr>
          <a:xfrm>
            <a:off x="3372592" y="4655658"/>
            <a:ext cx="1836696" cy="6645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003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CD703D-2D34-6344-9E36-4D712BB899C6}"/>
              </a:ext>
            </a:extLst>
          </p:cNvPr>
          <p:cNvSpPr/>
          <p:nvPr/>
        </p:nvSpPr>
        <p:spPr>
          <a:xfrm>
            <a:off x="2970548" y="511629"/>
            <a:ext cx="689477" cy="5889171"/>
          </a:xfrm>
          <a:prstGeom prst="rect">
            <a:avLst/>
          </a:prstGeom>
          <a:solidFill>
            <a:srgbClr val="E7E6E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8" name="Rectangle 7">
            <a:extLst>
              <a:ext uri="{FF2B5EF4-FFF2-40B4-BE49-F238E27FC236}">
                <a16:creationId xmlns:a16="http://schemas.microsoft.com/office/drawing/2014/main" id="{7C6BEB7D-C9A1-E041-A403-BAF6A7D89A25}"/>
              </a:ext>
            </a:extLst>
          </p:cNvPr>
          <p:cNvSpPr/>
          <p:nvPr/>
        </p:nvSpPr>
        <p:spPr>
          <a:xfrm>
            <a:off x="1572768" y="511629"/>
            <a:ext cx="593487" cy="5889171"/>
          </a:xfrm>
          <a:prstGeom prst="rect">
            <a:avLst/>
          </a:prstGeom>
          <a:solidFill>
            <a:srgbClr val="E7E6E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0" name="Rectangle 9">
            <a:extLst>
              <a:ext uri="{FF2B5EF4-FFF2-40B4-BE49-F238E27FC236}">
                <a16:creationId xmlns:a16="http://schemas.microsoft.com/office/drawing/2014/main" id="{11C1A1EB-A370-EC49-8226-A5DDC3AF8702}"/>
              </a:ext>
            </a:extLst>
          </p:cNvPr>
          <p:cNvSpPr/>
          <p:nvPr/>
        </p:nvSpPr>
        <p:spPr>
          <a:xfrm>
            <a:off x="4340352" y="511629"/>
            <a:ext cx="458944" cy="5861956"/>
          </a:xfrm>
          <a:prstGeom prst="rect">
            <a:avLst/>
          </a:prstGeom>
          <a:solidFill>
            <a:srgbClr val="E7E6E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1" name="Rectangle 10">
            <a:extLst>
              <a:ext uri="{FF2B5EF4-FFF2-40B4-BE49-F238E27FC236}">
                <a16:creationId xmlns:a16="http://schemas.microsoft.com/office/drawing/2014/main" id="{470AA52F-90E9-F445-AC55-D636A52D277E}"/>
              </a:ext>
            </a:extLst>
          </p:cNvPr>
          <p:cNvSpPr/>
          <p:nvPr/>
        </p:nvSpPr>
        <p:spPr>
          <a:xfrm>
            <a:off x="5479622" y="506186"/>
            <a:ext cx="572833" cy="5861956"/>
          </a:xfrm>
          <a:prstGeom prst="rect">
            <a:avLst/>
          </a:prstGeom>
          <a:solidFill>
            <a:srgbClr val="E7E6E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12" name="Rectangle 11">
            <a:extLst>
              <a:ext uri="{FF2B5EF4-FFF2-40B4-BE49-F238E27FC236}">
                <a16:creationId xmlns:a16="http://schemas.microsoft.com/office/drawing/2014/main" id="{8105C3D4-71EA-D845-9B69-14B7EB48A291}"/>
              </a:ext>
            </a:extLst>
          </p:cNvPr>
          <p:cNvSpPr/>
          <p:nvPr/>
        </p:nvSpPr>
        <p:spPr>
          <a:xfrm>
            <a:off x="6522720" y="511628"/>
            <a:ext cx="572832" cy="5848349"/>
          </a:xfrm>
          <a:prstGeom prst="rect">
            <a:avLst/>
          </a:prstGeom>
          <a:solidFill>
            <a:srgbClr val="E7E6E6">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2" name="TextBox 1">
            <a:extLst>
              <a:ext uri="{FF2B5EF4-FFF2-40B4-BE49-F238E27FC236}">
                <a16:creationId xmlns:a16="http://schemas.microsoft.com/office/drawing/2014/main" id="{D4C59795-6722-5846-91EF-EF35C08CEE62}"/>
              </a:ext>
            </a:extLst>
          </p:cNvPr>
          <p:cNvSpPr txBox="1"/>
          <p:nvPr/>
        </p:nvSpPr>
        <p:spPr>
          <a:xfrm>
            <a:off x="7576188" y="0"/>
            <a:ext cx="1568083" cy="1015663"/>
          </a:xfrm>
          <a:prstGeom prst="rect">
            <a:avLst/>
          </a:prstGeom>
          <a:noFill/>
        </p:spPr>
        <p:txBody>
          <a:bodyPr wrap="square" rtlCol="0">
            <a:spAutoFit/>
          </a:bodyPr>
          <a:lstStyle/>
          <a:p>
            <a:r>
              <a:rPr lang="en-US" sz="1200" dirty="0">
                <a:latin typeface="Gill Sans MT" panose="020B0502020104020203" pitchFamily="34" charset="77"/>
              </a:rPr>
              <a:t>Figure: </a:t>
            </a:r>
          </a:p>
          <a:p>
            <a:r>
              <a:rPr lang="en-US" sz="1200" dirty="0">
                <a:latin typeface="Gill Sans MT" panose="020B0502020104020203" pitchFamily="34" charset="77"/>
              </a:rPr>
              <a:t>Dr. Allison  </a:t>
            </a:r>
            <a:r>
              <a:rPr lang="en-US" sz="1200" dirty="0" err="1">
                <a:latin typeface="Gill Sans MT" panose="020B0502020104020203" pitchFamily="34" charset="77"/>
              </a:rPr>
              <a:t>Jacobel</a:t>
            </a:r>
            <a:endParaRPr lang="en-US" sz="1200" dirty="0">
              <a:latin typeface="Gill Sans MT" panose="020B0502020104020203" pitchFamily="34" charset="77"/>
            </a:endParaRPr>
          </a:p>
          <a:p>
            <a:r>
              <a:rPr lang="en-US" sz="1200" dirty="0">
                <a:latin typeface="Gill Sans MT" panose="020B0502020104020203" pitchFamily="34" charset="77"/>
              </a:rPr>
              <a:t>Data sources cited in online module and in notes below</a:t>
            </a:r>
          </a:p>
        </p:txBody>
      </p:sp>
      <p:pic>
        <p:nvPicPr>
          <p:cNvPr id="14" name="Picture 13">
            <a:extLst>
              <a:ext uri="{FF2B5EF4-FFF2-40B4-BE49-F238E27FC236}">
                <a16:creationId xmlns:a16="http://schemas.microsoft.com/office/drawing/2014/main" id="{D9DB3DB0-6839-5703-A792-E548E631EB4F}"/>
              </a:ext>
            </a:extLst>
          </p:cNvPr>
          <p:cNvPicPr>
            <a:picLocks noChangeAspect="1"/>
          </p:cNvPicPr>
          <p:nvPr/>
        </p:nvPicPr>
        <p:blipFill>
          <a:blip r:embed="rId3"/>
          <a:stretch>
            <a:fillRect/>
          </a:stretch>
        </p:blipFill>
        <p:spPr>
          <a:xfrm>
            <a:off x="451104" y="-35508"/>
            <a:ext cx="8076628" cy="7862772"/>
          </a:xfrm>
          <a:prstGeom prst="rect">
            <a:avLst/>
          </a:prstGeom>
        </p:spPr>
      </p:pic>
    </p:spTree>
    <p:extLst>
      <p:ext uri="{BB962C8B-B14F-4D97-AF65-F5344CB8AC3E}">
        <p14:creationId xmlns:p14="http://schemas.microsoft.com/office/powerpoint/2010/main" val="1176852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8839" y="384461"/>
            <a:ext cx="78867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ill Sans MT" charset="0"/>
                <a:ea typeface="+mj-ea"/>
                <a:cs typeface="+mj-cs"/>
              </a:defRPr>
            </a:lvl1pPr>
          </a:lstStyle>
          <a:p>
            <a:r>
              <a:rPr lang="en-US" sz="3600" dirty="0">
                <a:latin typeface="Gill Sans MT" panose="020B0502020104020203" pitchFamily="34" charset="77"/>
              </a:rPr>
              <a:t>Carbon Cycle</a:t>
            </a:r>
          </a:p>
        </p:txBody>
      </p:sp>
      <p:sp>
        <p:nvSpPr>
          <p:cNvPr id="5" name="TextBox 4"/>
          <p:cNvSpPr txBox="1"/>
          <p:nvPr/>
        </p:nvSpPr>
        <p:spPr>
          <a:xfrm>
            <a:off x="6545873" y="1780891"/>
            <a:ext cx="2321169" cy="4154984"/>
          </a:xfrm>
          <a:prstGeom prst="rect">
            <a:avLst/>
          </a:prstGeom>
          <a:noFill/>
        </p:spPr>
        <p:txBody>
          <a:bodyPr wrap="square" rtlCol="0">
            <a:spAutoFit/>
          </a:bodyPr>
          <a:lstStyle/>
          <a:p>
            <a:r>
              <a:rPr lang="en-US" sz="2400" dirty="0">
                <a:solidFill>
                  <a:schemeClr val="accent5"/>
                </a:solidFill>
                <a:latin typeface="Gill Sans MT" panose="020B0502020104020203" pitchFamily="34" charset="77"/>
                <a:ea typeface="Gill Sans" charset="0"/>
                <a:cs typeface="Gill Sans" charset="0"/>
              </a:rPr>
              <a:t>What are the biggest reservoirs?</a:t>
            </a:r>
          </a:p>
          <a:p>
            <a:endParaRPr lang="en-US" sz="2400" dirty="0">
              <a:latin typeface="Gill Sans MT" panose="020B0502020104020203" pitchFamily="34" charset="77"/>
              <a:ea typeface="Gill Sans" charset="0"/>
              <a:cs typeface="Gill Sans" charset="0"/>
            </a:endParaRPr>
          </a:p>
          <a:p>
            <a:endParaRPr lang="en-US" sz="2400" dirty="0">
              <a:latin typeface="Gill Sans MT" panose="020B0502020104020203" pitchFamily="34" charset="77"/>
              <a:ea typeface="Gill Sans" charset="0"/>
              <a:cs typeface="Gill Sans" charset="0"/>
            </a:endParaRPr>
          </a:p>
          <a:p>
            <a:r>
              <a:rPr lang="en-US" sz="2400" dirty="0">
                <a:solidFill>
                  <a:srgbClr val="FF0000"/>
                </a:solidFill>
                <a:latin typeface="Gill Sans MT" panose="020B0502020104020203" pitchFamily="34" charset="77"/>
                <a:ea typeface="Gill Sans" charset="0"/>
                <a:cs typeface="Gill Sans" charset="0"/>
              </a:rPr>
              <a:t>What is the timescale of exchange (flux) with other reservoirs?</a:t>
            </a:r>
          </a:p>
          <a:p>
            <a:endParaRPr lang="en-US" sz="2400" dirty="0">
              <a:latin typeface="Gill Sans MT" panose="020B0502020104020203" pitchFamily="34" charset="77"/>
              <a:ea typeface="Gill Sans" charset="0"/>
              <a:cs typeface="Gill Sans" charset="0"/>
            </a:endParaRPr>
          </a:p>
        </p:txBody>
      </p:sp>
      <p:pic>
        <p:nvPicPr>
          <p:cNvPr id="3" name="Picture 2">
            <a:extLst>
              <a:ext uri="{FF2B5EF4-FFF2-40B4-BE49-F238E27FC236}">
                <a16:creationId xmlns:a16="http://schemas.microsoft.com/office/drawing/2014/main" id="{8A1A0EC6-356C-1549-9F32-5F87A7F9D298}"/>
              </a:ext>
            </a:extLst>
          </p:cNvPr>
          <p:cNvPicPr>
            <a:picLocks noChangeAspect="1"/>
          </p:cNvPicPr>
          <p:nvPr/>
        </p:nvPicPr>
        <p:blipFill>
          <a:blip r:embed="rId3"/>
          <a:stretch>
            <a:fillRect/>
          </a:stretch>
        </p:blipFill>
        <p:spPr>
          <a:xfrm>
            <a:off x="135444" y="1462165"/>
            <a:ext cx="6206034" cy="4792437"/>
          </a:xfrm>
          <a:prstGeom prst="rect">
            <a:avLst/>
          </a:prstGeom>
        </p:spPr>
      </p:pic>
      <p:sp>
        <p:nvSpPr>
          <p:cNvPr id="7" name="TextBox 6">
            <a:extLst>
              <a:ext uri="{FF2B5EF4-FFF2-40B4-BE49-F238E27FC236}">
                <a16:creationId xmlns:a16="http://schemas.microsoft.com/office/drawing/2014/main" id="{3C8B4CA7-1435-164A-9F67-9F38B5A5F5A5}"/>
              </a:ext>
            </a:extLst>
          </p:cNvPr>
          <p:cNvSpPr txBox="1"/>
          <p:nvPr/>
        </p:nvSpPr>
        <p:spPr>
          <a:xfrm>
            <a:off x="135444" y="6396335"/>
            <a:ext cx="2321169"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Figure: NASA</a:t>
            </a:r>
          </a:p>
          <a:p>
            <a:endParaRPr lang="en-US" sz="1200" dirty="0">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1601238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3B4FF-1D85-1147-AE16-80B0A36EAB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91490" y="751518"/>
            <a:ext cx="7913370" cy="5935032"/>
          </a:xfrm>
          <a:prstGeom prst="rect">
            <a:avLst/>
          </a:prstGeom>
        </p:spPr>
      </p:pic>
      <p:sp>
        <p:nvSpPr>
          <p:cNvPr id="3" name="Title 1">
            <a:extLst>
              <a:ext uri="{FF2B5EF4-FFF2-40B4-BE49-F238E27FC236}">
                <a16:creationId xmlns:a16="http://schemas.microsoft.com/office/drawing/2014/main" id="{88A9A997-83EC-1D48-9EBE-379573DCB210}"/>
              </a:ext>
            </a:extLst>
          </p:cNvPr>
          <p:cNvSpPr txBox="1">
            <a:spLocks/>
          </p:cNvSpPr>
          <p:nvPr/>
        </p:nvSpPr>
        <p:spPr>
          <a:xfrm>
            <a:off x="276958" y="171450"/>
            <a:ext cx="78867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ill Sans MT" charset="0"/>
                <a:ea typeface="+mj-ea"/>
                <a:cs typeface="+mj-cs"/>
              </a:defRPr>
            </a:lvl1pPr>
          </a:lstStyle>
          <a:p>
            <a:r>
              <a:rPr lang="en-US" sz="3600" dirty="0">
                <a:latin typeface="Gill Sans MT" panose="020B0502020104020203" pitchFamily="34" charset="77"/>
              </a:rPr>
              <a:t>Possible Changes to the C Cycle</a:t>
            </a:r>
          </a:p>
        </p:txBody>
      </p:sp>
      <p:sp>
        <p:nvSpPr>
          <p:cNvPr id="4" name="TextBox 3">
            <a:extLst>
              <a:ext uri="{FF2B5EF4-FFF2-40B4-BE49-F238E27FC236}">
                <a16:creationId xmlns:a16="http://schemas.microsoft.com/office/drawing/2014/main" id="{76D634E3-822C-014A-9C68-D610BDCFAAD7}"/>
              </a:ext>
            </a:extLst>
          </p:cNvPr>
          <p:cNvSpPr txBox="1"/>
          <p:nvPr/>
        </p:nvSpPr>
        <p:spPr>
          <a:xfrm>
            <a:off x="491490" y="6396335"/>
            <a:ext cx="2321169" cy="461665"/>
          </a:xfrm>
          <a:prstGeom prst="rect">
            <a:avLst/>
          </a:prstGeom>
          <a:noFill/>
        </p:spPr>
        <p:txBody>
          <a:bodyPr wrap="square" rtlCol="0">
            <a:spAutoFit/>
          </a:bodyPr>
          <a:lstStyle/>
          <a:p>
            <a:r>
              <a:rPr lang="en-US" sz="1200" dirty="0">
                <a:solidFill>
                  <a:schemeClr val="bg1"/>
                </a:solidFill>
                <a:latin typeface="Gill Sans MT" panose="020B0502020104020203" pitchFamily="34" charset="77"/>
                <a:ea typeface="Gill Sans" charset="0"/>
                <a:cs typeface="Gill Sans" charset="0"/>
              </a:rPr>
              <a:t>Figure: NASA</a:t>
            </a:r>
          </a:p>
          <a:p>
            <a:endParaRPr lang="en-US" sz="1200" dirty="0">
              <a:solidFill>
                <a:schemeClr val="bg1"/>
              </a:solidFill>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1775523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D9E5DF-8C36-5C45-A13E-C7D3C123E35F}"/>
              </a:ext>
            </a:extLst>
          </p:cNvPr>
          <p:cNvPicPr>
            <a:picLocks noChangeAspect="1"/>
          </p:cNvPicPr>
          <p:nvPr/>
        </p:nvPicPr>
        <p:blipFill>
          <a:blip r:embed="rId3"/>
          <a:stretch>
            <a:fillRect/>
          </a:stretch>
        </p:blipFill>
        <p:spPr>
          <a:xfrm>
            <a:off x="0" y="1697736"/>
            <a:ext cx="9144000" cy="3462528"/>
          </a:xfrm>
          <a:prstGeom prst="rect">
            <a:avLst/>
          </a:prstGeom>
        </p:spPr>
      </p:pic>
      <p:sp>
        <p:nvSpPr>
          <p:cNvPr id="3" name="Title 1">
            <a:extLst>
              <a:ext uri="{FF2B5EF4-FFF2-40B4-BE49-F238E27FC236}">
                <a16:creationId xmlns:a16="http://schemas.microsoft.com/office/drawing/2014/main" id="{CB42A4B8-4BF1-8346-9D08-25DBEC47B4C4}"/>
              </a:ext>
            </a:extLst>
          </p:cNvPr>
          <p:cNvSpPr txBox="1">
            <a:spLocks/>
          </p:cNvSpPr>
          <p:nvPr/>
        </p:nvSpPr>
        <p:spPr>
          <a:xfrm>
            <a:off x="353157" y="573289"/>
            <a:ext cx="7886700" cy="1325563"/>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Gill Sans MT" charset="0"/>
                <a:ea typeface="+mj-ea"/>
                <a:cs typeface="+mj-cs"/>
              </a:defRPr>
            </a:lvl1pPr>
          </a:lstStyle>
          <a:p>
            <a:r>
              <a:rPr lang="en-US" sz="3600" dirty="0">
                <a:latin typeface="Gill Sans MT" panose="020B0502020104020203" pitchFamily="34" charset="77"/>
              </a:rPr>
              <a:t>Modern Changes to the C Cycle</a:t>
            </a:r>
          </a:p>
        </p:txBody>
      </p:sp>
      <p:sp>
        <p:nvSpPr>
          <p:cNvPr id="4" name="Oval 3">
            <a:extLst>
              <a:ext uri="{FF2B5EF4-FFF2-40B4-BE49-F238E27FC236}">
                <a16:creationId xmlns:a16="http://schemas.microsoft.com/office/drawing/2014/main" id="{6E62942B-0264-8749-93D8-788134C10107}"/>
              </a:ext>
            </a:extLst>
          </p:cNvPr>
          <p:cNvSpPr/>
          <p:nvPr/>
        </p:nvSpPr>
        <p:spPr>
          <a:xfrm>
            <a:off x="1937657" y="2906486"/>
            <a:ext cx="642257" cy="522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5" name="Oval 4">
            <a:extLst>
              <a:ext uri="{FF2B5EF4-FFF2-40B4-BE49-F238E27FC236}">
                <a16:creationId xmlns:a16="http://schemas.microsoft.com/office/drawing/2014/main" id="{78760802-CC52-B642-87EA-0E96A880D825}"/>
              </a:ext>
            </a:extLst>
          </p:cNvPr>
          <p:cNvSpPr/>
          <p:nvPr/>
        </p:nvSpPr>
        <p:spPr>
          <a:xfrm>
            <a:off x="7597601" y="2383972"/>
            <a:ext cx="642257" cy="522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6" name="TextBox 5">
            <a:extLst>
              <a:ext uri="{FF2B5EF4-FFF2-40B4-BE49-F238E27FC236}">
                <a16:creationId xmlns:a16="http://schemas.microsoft.com/office/drawing/2014/main" id="{1A2C6FE1-3651-5A40-B146-587D0A21BDD6}"/>
              </a:ext>
            </a:extLst>
          </p:cNvPr>
          <p:cNvSpPr txBox="1"/>
          <p:nvPr/>
        </p:nvSpPr>
        <p:spPr>
          <a:xfrm>
            <a:off x="7079273" y="5160264"/>
            <a:ext cx="2321169" cy="461665"/>
          </a:xfrm>
          <a:prstGeom prst="rect">
            <a:avLst/>
          </a:prstGeom>
          <a:noFill/>
        </p:spPr>
        <p:txBody>
          <a:bodyPr wrap="square" rtlCol="0">
            <a:spAutoFit/>
          </a:bodyPr>
          <a:lstStyle/>
          <a:p>
            <a:r>
              <a:rPr lang="en-US" sz="1200" dirty="0">
                <a:latin typeface="Gill Sans MT" panose="020B0502020104020203" pitchFamily="34" charset="77"/>
                <a:ea typeface="Gill Sans" charset="0"/>
                <a:cs typeface="Gill Sans" charset="0"/>
              </a:rPr>
              <a:t>Figure: Global Carbon Project</a:t>
            </a:r>
          </a:p>
          <a:p>
            <a:endParaRPr lang="en-US" sz="1200" dirty="0">
              <a:latin typeface="Gill Sans MT" panose="020B0502020104020203" pitchFamily="34" charset="77"/>
              <a:ea typeface="Gill Sans" charset="0"/>
              <a:cs typeface="Gill Sans" charset="0"/>
            </a:endParaRPr>
          </a:p>
        </p:txBody>
      </p:sp>
    </p:spTree>
    <p:extLst>
      <p:ext uri="{BB962C8B-B14F-4D97-AF65-F5344CB8AC3E}">
        <p14:creationId xmlns:p14="http://schemas.microsoft.com/office/powerpoint/2010/main" val="901212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200726-6F4A-D146-85E5-20FF5B42969F}"/>
              </a:ext>
            </a:extLst>
          </p:cNvPr>
          <p:cNvSpPr>
            <a:spLocks noGrp="1"/>
          </p:cNvSpPr>
          <p:nvPr>
            <p:ph idx="1"/>
          </p:nvPr>
        </p:nvSpPr>
        <p:spPr>
          <a:xfrm>
            <a:off x="290337" y="1950694"/>
            <a:ext cx="2910064" cy="4206809"/>
          </a:xfrm>
        </p:spPr>
        <p:txBody>
          <a:bodyPr>
            <a:normAutofit lnSpcReduction="10000"/>
          </a:bodyPr>
          <a:lstStyle/>
          <a:p>
            <a:pPr marL="0" indent="0">
              <a:buNone/>
            </a:pPr>
            <a:r>
              <a:rPr lang="en-US" sz="2000" dirty="0"/>
              <a:t>The ocean has absorbed ~30% of emitted anthropogenic carbon dioxide </a:t>
            </a:r>
          </a:p>
          <a:p>
            <a:pPr marL="0" indent="0">
              <a:buNone/>
            </a:pPr>
            <a:r>
              <a:rPr lang="en-US" sz="2000" i="1" dirty="0"/>
              <a:t>	– IPCC AR5</a:t>
            </a:r>
          </a:p>
          <a:p>
            <a:pPr marL="0" indent="0">
              <a:buNone/>
            </a:pPr>
            <a:endParaRPr lang="en-US" sz="2000" dirty="0"/>
          </a:p>
          <a:p>
            <a:r>
              <a:rPr lang="en-US" sz="2000" dirty="0"/>
              <a:t>Will the oceans continue to store carbon?</a:t>
            </a:r>
          </a:p>
          <a:p>
            <a:endParaRPr lang="en-US" sz="2000" dirty="0"/>
          </a:p>
          <a:p>
            <a:r>
              <a:rPr lang="en-US" sz="2000" dirty="0"/>
              <a:t>What will the consequences of carbon storage be for the oceans?</a:t>
            </a:r>
          </a:p>
          <a:p>
            <a:pPr marL="0" indent="0">
              <a:buNone/>
            </a:pPr>
            <a:endParaRPr lang="en-US" sz="2000" dirty="0"/>
          </a:p>
        </p:txBody>
      </p:sp>
      <p:sp>
        <p:nvSpPr>
          <p:cNvPr id="2" name="Title 1">
            <a:extLst>
              <a:ext uri="{FF2B5EF4-FFF2-40B4-BE49-F238E27FC236}">
                <a16:creationId xmlns:a16="http://schemas.microsoft.com/office/drawing/2014/main" id="{49077C8E-96E6-DE49-BAE5-476DF9F5F581}"/>
              </a:ext>
            </a:extLst>
          </p:cNvPr>
          <p:cNvSpPr>
            <a:spLocks noGrp="1"/>
          </p:cNvSpPr>
          <p:nvPr>
            <p:ph type="title"/>
          </p:nvPr>
        </p:nvSpPr>
        <p:spPr>
          <a:xfrm>
            <a:off x="180158" y="292520"/>
            <a:ext cx="7886700" cy="994172"/>
          </a:xfrm>
        </p:spPr>
        <p:txBody>
          <a:bodyPr>
            <a:noAutofit/>
          </a:bodyPr>
          <a:lstStyle/>
          <a:p>
            <a:r>
              <a:rPr lang="en-US" sz="3600" dirty="0"/>
              <a:t>Ocean Carbon Storage</a:t>
            </a:r>
          </a:p>
        </p:txBody>
      </p:sp>
      <p:pic>
        <p:nvPicPr>
          <p:cNvPr id="6" name="Picture 5">
            <a:extLst>
              <a:ext uri="{FF2B5EF4-FFF2-40B4-BE49-F238E27FC236}">
                <a16:creationId xmlns:a16="http://schemas.microsoft.com/office/drawing/2014/main" id="{ED2D064F-49B7-9247-A03D-3571240F5C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933" t="13511" r="15535"/>
          <a:stretch/>
        </p:blipFill>
        <p:spPr>
          <a:xfrm>
            <a:off x="3200401" y="1552510"/>
            <a:ext cx="6065904" cy="5331328"/>
          </a:xfrm>
          <a:prstGeom prst="rect">
            <a:avLst/>
          </a:prstGeom>
        </p:spPr>
      </p:pic>
      <p:sp>
        <p:nvSpPr>
          <p:cNvPr id="4" name="Rectangle 3">
            <a:extLst>
              <a:ext uri="{FF2B5EF4-FFF2-40B4-BE49-F238E27FC236}">
                <a16:creationId xmlns:a16="http://schemas.microsoft.com/office/drawing/2014/main" id="{44AFE4FF-53A1-B147-BB53-8B1DD687B211}"/>
              </a:ext>
            </a:extLst>
          </p:cNvPr>
          <p:cNvSpPr/>
          <p:nvPr/>
        </p:nvSpPr>
        <p:spPr>
          <a:xfrm>
            <a:off x="5023356" y="5371492"/>
            <a:ext cx="4839101" cy="1947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8" name="Rectangle 7">
            <a:extLst>
              <a:ext uri="{FF2B5EF4-FFF2-40B4-BE49-F238E27FC236}">
                <a16:creationId xmlns:a16="http://schemas.microsoft.com/office/drawing/2014/main" id="{C8FF3BE3-9238-7C41-A88D-BAEA8C2C0065}"/>
              </a:ext>
            </a:extLst>
          </p:cNvPr>
          <p:cNvSpPr/>
          <p:nvPr/>
        </p:nvSpPr>
        <p:spPr>
          <a:xfrm>
            <a:off x="2858380" y="6237639"/>
            <a:ext cx="4839101" cy="994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ill Sans MT" panose="020B0502020104020203" pitchFamily="34" charset="77"/>
            </a:endParaRPr>
          </a:p>
        </p:txBody>
      </p:sp>
      <p:sp>
        <p:nvSpPr>
          <p:cNvPr id="9" name="TextBox 8">
            <a:extLst>
              <a:ext uri="{FF2B5EF4-FFF2-40B4-BE49-F238E27FC236}">
                <a16:creationId xmlns:a16="http://schemas.microsoft.com/office/drawing/2014/main" id="{3D2569EC-368D-8844-853F-0ED62CA26893}"/>
              </a:ext>
            </a:extLst>
          </p:cNvPr>
          <p:cNvSpPr txBox="1"/>
          <p:nvPr/>
        </p:nvSpPr>
        <p:spPr>
          <a:xfrm>
            <a:off x="6589857" y="1950694"/>
            <a:ext cx="2263806" cy="646331"/>
          </a:xfrm>
          <a:prstGeom prst="rect">
            <a:avLst/>
          </a:prstGeom>
          <a:noFill/>
        </p:spPr>
        <p:txBody>
          <a:bodyPr wrap="square" rtlCol="0">
            <a:spAutoFit/>
          </a:bodyPr>
          <a:lstStyle/>
          <a:p>
            <a:r>
              <a:rPr lang="en-US" sz="900" dirty="0">
                <a:latin typeface="Gill Sans MT" panose="020B0502020104020203" pitchFamily="34" charset="77"/>
              </a:rPr>
              <a:t>Figure: Gruber, N., et al. (2009), Oceanic sources, sinks, and transport of atmospheric CO</a:t>
            </a:r>
            <a:r>
              <a:rPr lang="en-US" sz="900" baseline="-25000" dirty="0">
                <a:latin typeface="Gill Sans MT" panose="020B0502020104020203" pitchFamily="34" charset="77"/>
              </a:rPr>
              <a:t>2</a:t>
            </a:r>
            <a:r>
              <a:rPr lang="en-US" sz="900" dirty="0">
                <a:latin typeface="Gill Sans MT" panose="020B0502020104020203" pitchFamily="34" charset="77"/>
              </a:rPr>
              <a:t>, Global </a:t>
            </a:r>
            <a:r>
              <a:rPr lang="en-US" sz="900" dirty="0" err="1">
                <a:latin typeface="Gill Sans MT" panose="020B0502020104020203" pitchFamily="34" charset="77"/>
              </a:rPr>
              <a:t>Biogeochem</a:t>
            </a:r>
            <a:r>
              <a:rPr lang="en-US" sz="900" dirty="0">
                <a:latin typeface="Gill Sans MT" panose="020B0502020104020203" pitchFamily="34" charset="77"/>
              </a:rPr>
              <a:t>. Cycles, 23, GB1005, doi:</a:t>
            </a:r>
            <a:r>
              <a:rPr lang="en-US" sz="900" dirty="0">
                <a:latin typeface="Gill Sans MT" panose="020B0502020104020203" pitchFamily="34" charset="77"/>
                <a:hlinkClick r:id="rId4" tooltip="Link to external resource: 10.1029/2008GB003349"/>
              </a:rPr>
              <a:t>10.1029/2008GB003349</a:t>
            </a:r>
            <a:r>
              <a:rPr lang="en-US" sz="900" dirty="0">
                <a:latin typeface="Gill Sans MT" panose="020B0502020104020203" pitchFamily="34" charset="77"/>
              </a:rPr>
              <a:t>.</a:t>
            </a:r>
          </a:p>
        </p:txBody>
      </p:sp>
    </p:spTree>
    <p:extLst>
      <p:ext uri="{BB962C8B-B14F-4D97-AF65-F5344CB8AC3E}">
        <p14:creationId xmlns:p14="http://schemas.microsoft.com/office/powerpoint/2010/main" val="751389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CA04E-0A89-4F4A-A955-7385E879D8A8}"/>
              </a:ext>
            </a:extLst>
          </p:cNvPr>
          <p:cNvSpPr>
            <a:spLocks noGrp="1"/>
          </p:cNvSpPr>
          <p:nvPr>
            <p:ph type="title"/>
          </p:nvPr>
        </p:nvSpPr>
        <p:spPr>
          <a:xfrm>
            <a:off x="160564" y="-126654"/>
            <a:ext cx="7886700" cy="1325563"/>
          </a:xfrm>
        </p:spPr>
        <p:txBody>
          <a:bodyPr>
            <a:normAutofit/>
          </a:bodyPr>
          <a:lstStyle/>
          <a:p>
            <a:r>
              <a:rPr lang="en-US" sz="3600" dirty="0"/>
              <a:t>Motivation – Ocean Ecosystems</a:t>
            </a:r>
          </a:p>
        </p:txBody>
      </p:sp>
      <p:sp>
        <p:nvSpPr>
          <p:cNvPr id="3" name="Content Placeholder 2">
            <a:extLst>
              <a:ext uri="{FF2B5EF4-FFF2-40B4-BE49-F238E27FC236}">
                <a16:creationId xmlns:a16="http://schemas.microsoft.com/office/drawing/2014/main" id="{2B0022C1-98CD-ED42-850F-96CFF4F4AB0E}"/>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81E3531-E647-1C44-809F-559625558DF2}"/>
              </a:ext>
            </a:extLst>
          </p:cNvPr>
          <p:cNvPicPr>
            <a:picLocks noChangeAspect="1"/>
          </p:cNvPicPr>
          <p:nvPr/>
        </p:nvPicPr>
        <p:blipFill>
          <a:blip r:embed="rId3"/>
          <a:stretch>
            <a:fillRect/>
          </a:stretch>
        </p:blipFill>
        <p:spPr>
          <a:xfrm>
            <a:off x="901218" y="1027435"/>
            <a:ext cx="8082218" cy="5149528"/>
          </a:xfrm>
          <a:prstGeom prst="rect">
            <a:avLst/>
          </a:prstGeom>
        </p:spPr>
      </p:pic>
      <p:sp>
        <p:nvSpPr>
          <p:cNvPr id="5" name="TextBox 4">
            <a:extLst>
              <a:ext uri="{FF2B5EF4-FFF2-40B4-BE49-F238E27FC236}">
                <a16:creationId xmlns:a16="http://schemas.microsoft.com/office/drawing/2014/main" id="{3711E934-42DA-FF4B-AD10-090A03F1CFEB}"/>
              </a:ext>
            </a:extLst>
          </p:cNvPr>
          <p:cNvSpPr txBox="1"/>
          <p:nvPr/>
        </p:nvSpPr>
        <p:spPr>
          <a:xfrm>
            <a:off x="2066171" y="5660799"/>
            <a:ext cx="1648420" cy="276999"/>
          </a:xfrm>
          <a:prstGeom prst="rect">
            <a:avLst/>
          </a:prstGeom>
          <a:noFill/>
        </p:spPr>
        <p:txBody>
          <a:bodyPr wrap="square" rtlCol="0">
            <a:spAutoFit/>
          </a:bodyPr>
          <a:lstStyle/>
          <a:p>
            <a:r>
              <a:rPr lang="en-US" sz="1200" dirty="0">
                <a:latin typeface="Gill Sans MT" panose="020B0502020104020203" pitchFamily="34" charset="77"/>
              </a:rPr>
              <a:t>Figure: US JGOFS</a:t>
            </a:r>
          </a:p>
        </p:txBody>
      </p:sp>
    </p:spTree>
    <p:extLst>
      <p:ext uri="{BB962C8B-B14F-4D97-AF65-F5344CB8AC3E}">
        <p14:creationId xmlns:p14="http://schemas.microsoft.com/office/powerpoint/2010/main" val="3804943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E1021D-131C-BF48-BE19-BD5693EE79A5}"/>
              </a:ext>
            </a:extLst>
          </p:cNvPr>
          <p:cNvPicPr>
            <a:picLocks noChangeAspect="1"/>
          </p:cNvPicPr>
          <p:nvPr/>
        </p:nvPicPr>
        <p:blipFill>
          <a:blip r:embed="rId3"/>
          <a:stretch>
            <a:fillRect/>
          </a:stretch>
        </p:blipFill>
        <p:spPr>
          <a:xfrm>
            <a:off x="-1584960" y="662760"/>
            <a:ext cx="11972544" cy="8979408"/>
          </a:xfrm>
          <a:prstGeom prst="rect">
            <a:avLst/>
          </a:prstGeom>
        </p:spPr>
      </p:pic>
      <p:sp>
        <p:nvSpPr>
          <p:cNvPr id="5" name="TextBox 4">
            <a:extLst>
              <a:ext uri="{FF2B5EF4-FFF2-40B4-BE49-F238E27FC236}">
                <a16:creationId xmlns:a16="http://schemas.microsoft.com/office/drawing/2014/main" id="{DBF1EBDD-D257-DE4E-9982-3697B6E339E5}"/>
              </a:ext>
            </a:extLst>
          </p:cNvPr>
          <p:cNvSpPr txBox="1"/>
          <p:nvPr/>
        </p:nvSpPr>
        <p:spPr>
          <a:xfrm>
            <a:off x="3108960" y="1397328"/>
            <a:ext cx="2304288" cy="646331"/>
          </a:xfrm>
          <a:prstGeom prst="rect">
            <a:avLst/>
          </a:prstGeom>
          <a:noFill/>
        </p:spPr>
        <p:txBody>
          <a:bodyPr wrap="square" rtlCol="0">
            <a:spAutoFit/>
          </a:bodyPr>
          <a:lstStyle/>
          <a:p>
            <a:pPr algn="ctr"/>
            <a:r>
              <a:rPr lang="en-US" b="1" dirty="0">
                <a:latin typeface="Gill Sans MT" panose="020B0502020104020203" pitchFamily="34" charset="77"/>
              </a:rPr>
              <a:t>Aeolian dust</a:t>
            </a:r>
          </a:p>
          <a:p>
            <a:pPr algn="ctr"/>
            <a:r>
              <a:rPr lang="en-US" b="1" dirty="0">
                <a:latin typeface="Gill Sans MT" panose="020B0502020104020203" pitchFamily="34" charset="77"/>
              </a:rPr>
              <a:t>(particle transport)</a:t>
            </a:r>
          </a:p>
        </p:txBody>
      </p:sp>
      <p:sp>
        <p:nvSpPr>
          <p:cNvPr id="6" name="TextBox 5">
            <a:extLst>
              <a:ext uri="{FF2B5EF4-FFF2-40B4-BE49-F238E27FC236}">
                <a16:creationId xmlns:a16="http://schemas.microsoft.com/office/drawing/2014/main" id="{AB70852A-912C-F549-9111-0A685BEEACE4}"/>
              </a:ext>
            </a:extLst>
          </p:cNvPr>
          <p:cNvSpPr txBox="1"/>
          <p:nvPr/>
        </p:nvSpPr>
        <p:spPr>
          <a:xfrm>
            <a:off x="3131622" y="3565210"/>
            <a:ext cx="2304288" cy="369332"/>
          </a:xfrm>
          <a:prstGeom prst="rect">
            <a:avLst/>
          </a:prstGeom>
          <a:noFill/>
        </p:spPr>
        <p:txBody>
          <a:bodyPr wrap="square" rtlCol="0">
            <a:spAutoFit/>
          </a:bodyPr>
          <a:lstStyle/>
          <a:p>
            <a:pPr algn="ctr"/>
            <a:r>
              <a:rPr lang="en-US" b="1" dirty="0">
                <a:latin typeface="Gill Sans MT" panose="020B0502020104020203" pitchFamily="34" charset="77"/>
              </a:rPr>
              <a:t>River inflow</a:t>
            </a:r>
          </a:p>
        </p:txBody>
      </p:sp>
      <p:sp>
        <p:nvSpPr>
          <p:cNvPr id="7" name="TextBox 6">
            <a:extLst>
              <a:ext uri="{FF2B5EF4-FFF2-40B4-BE49-F238E27FC236}">
                <a16:creationId xmlns:a16="http://schemas.microsoft.com/office/drawing/2014/main" id="{D1F26A7C-EB6C-E145-8D2A-0B0708661BF4}"/>
              </a:ext>
            </a:extLst>
          </p:cNvPr>
          <p:cNvSpPr txBox="1"/>
          <p:nvPr/>
        </p:nvSpPr>
        <p:spPr>
          <a:xfrm rot="3342417">
            <a:off x="4036186" y="5271451"/>
            <a:ext cx="2304288" cy="369332"/>
          </a:xfrm>
          <a:prstGeom prst="rect">
            <a:avLst/>
          </a:prstGeom>
          <a:noFill/>
        </p:spPr>
        <p:txBody>
          <a:bodyPr wrap="square" rtlCol="0">
            <a:spAutoFit/>
          </a:bodyPr>
          <a:lstStyle/>
          <a:p>
            <a:pPr algn="ctr"/>
            <a:r>
              <a:rPr lang="en-US" dirty="0">
                <a:latin typeface="Gill Sans MT" panose="020B0502020104020203" pitchFamily="34" charset="77"/>
              </a:rPr>
              <a:t>Upwelling</a:t>
            </a:r>
          </a:p>
        </p:txBody>
      </p:sp>
      <p:cxnSp>
        <p:nvCxnSpPr>
          <p:cNvPr id="9" name="Straight Arrow Connector 8">
            <a:extLst>
              <a:ext uri="{FF2B5EF4-FFF2-40B4-BE49-F238E27FC236}">
                <a16:creationId xmlns:a16="http://schemas.microsoft.com/office/drawing/2014/main" id="{32A8166D-AF3E-E845-ADFE-B39F641D5438}"/>
              </a:ext>
            </a:extLst>
          </p:cNvPr>
          <p:cNvCxnSpPr>
            <a:cxnSpLocks/>
          </p:cNvCxnSpPr>
          <p:nvPr/>
        </p:nvCxnSpPr>
        <p:spPr>
          <a:xfrm flipV="1">
            <a:off x="1652016" y="4247208"/>
            <a:ext cx="359664" cy="154533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E6A0303-C699-8F42-AC00-1EDAFFF5F402}"/>
              </a:ext>
            </a:extLst>
          </p:cNvPr>
          <p:cNvCxnSpPr>
            <a:cxnSpLocks/>
          </p:cNvCxnSpPr>
          <p:nvPr/>
        </p:nvCxnSpPr>
        <p:spPr>
          <a:xfrm flipV="1">
            <a:off x="1652016" y="5262192"/>
            <a:ext cx="2395728" cy="53035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872DCB-BAED-2E45-A1D3-2728AB084DC7}"/>
              </a:ext>
            </a:extLst>
          </p:cNvPr>
          <p:cNvCxnSpPr>
            <a:cxnSpLocks/>
          </p:cNvCxnSpPr>
          <p:nvPr/>
        </p:nvCxnSpPr>
        <p:spPr>
          <a:xfrm>
            <a:off x="1652016" y="5792544"/>
            <a:ext cx="4273296" cy="23217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01BF08-4B26-9E43-811E-7123E7B4BBBA}"/>
              </a:ext>
            </a:extLst>
          </p:cNvPr>
          <p:cNvSpPr txBox="1"/>
          <p:nvPr/>
        </p:nvSpPr>
        <p:spPr>
          <a:xfrm>
            <a:off x="426720" y="5889819"/>
            <a:ext cx="2304288" cy="646331"/>
          </a:xfrm>
          <a:prstGeom prst="rect">
            <a:avLst/>
          </a:prstGeom>
          <a:noFill/>
        </p:spPr>
        <p:txBody>
          <a:bodyPr wrap="square" rtlCol="0">
            <a:spAutoFit/>
          </a:bodyPr>
          <a:lstStyle/>
          <a:p>
            <a:pPr algn="ctr"/>
            <a:r>
              <a:rPr lang="en-US" dirty="0">
                <a:latin typeface="Gill Sans MT" panose="020B0502020104020203" pitchFamily="34" charset="77"/>
              </a:rPr>
              <a:t>Authigenic mineral formation</a:t>
            </a:r>
          </a:p>
        </p:txBody>
      </p:sp>
      <p:sp>
        <p:nvSpPr>
          <p:cNvPr id="18" name="TextBox 17">
            <a:extLst>
              <a:ext uri="{FF2B5EF4-FFF2-40B4-BE49-F238E27FC236}">
                <a16:creationId xmlns:a16="http://schemas.microsoft.com/office/drawing/2014/main" id="{D946382E-C6E0-6D46-8D4C-158F9EF6615B}"/>
              </a:ext>
            </a:extLst>
          </p:cNvPr>
          <p:cNvSpPr txBox="1"/>
          <p:nvPr/>
        </p:nvSpPr>
        <p:spPr>
          <a:xfrm>
            <a:off x="195072" y="4210632"/>
            <a:ext cx="2304288" cy="369332"/>
          </a:xfrm>
          <a:prstGeom prst="rect">
            <a:avLst/>
          </a:prstGeom>
          <a:noFill/>
        </p:spPr>
        <p:txBody>
          <a:bodyPr wrap="square" rtlCol="0">
            <a:spAutoFit/>
          </a:bodyPr>
          <a:lstStyle/>
          <a:p>
            <a:pPr algn="ctr"/>
            <a:r>
              <a:rPr lang="en-US" dirty="0">
                <a:latin typeface="Gill Sans MT" panose="020B0502020104020203" pitchFamily="34" charset="77"/>
              </a:rPr>
              <a:t>Evaporites</a:t>
            </a:r>
          </a:p>
        </p:txBody>
      </p:sp>
      <p:sp>
        <p:nvSpPr>
          <p:cNvPr id="19" name="TextBox 18">
            <a:extLst>
              <a:ext uri="{FF2B5EF4-FFF2-40B4-BE49-F238E27FC236}">
                <a16:creationId xmlns:a16="http://schemas.microsoft.com/office/drawing/2014/main" id="{0D0419DE-A2C3-9A49-B4B4-AEC98F7F7A89}"/>
              </a:ext>
            </a:extLst>
          </p:cNvPr>
          <p:cNvSpPr txBox="1"/>
          <p:nvPr/>
        </p:nvSpPr>
        <p:spPr>
          <a:xfrm>
            <a:off x="5699408" y="5772929"/>
            <a:ext cx="2304288" cy="369332"/>
          </a:xfrm>
          <a:prstGeom prst="rect">
            <a:avLst/>
          </a:prstGeom>
          <a:noFill/>
        </p:spPr>
        <p:txBody>
          <a:bodyPr wrap="square" rtlCol="0">
            <a:spAutoFit/>
          </a:bodyPr>
          <a:lstStyle/>
          <a:p>
            <a:pPr algn="ctr"/>
            <a:r>
              <a:rPr lang="en-US" dirty="0">
                <a:latin typeface="Gill Sans MT" panose="020B0502020104020203" pitchFamily="34" charset="77"/>
              </a:rPr>
              <a:t>Burial</a:t>
            </a:r>
          </a:p>
        </p:txBody>
      </p:sp>
      <p:sp>
        <p:nvSpPr>
          <p:cNvPr id="20" name="TextBox 19">
            <a:extLst>
              <a:ext uri="{FF2B5EF4-FFF2-40B4-BE49-F238E27FC236}">
                <a16:creationId xmlns:a16="http://schemas.microsoft.com/office/drawing/2014/main" id="{074B0D00-BC33-7C47-98BF-39C8EFBFB208}"/>
              </a:ext>
            </a:extLst>
          </p:cNvPr>
          <p:cNvSpPr txBox="1"/>
          <p:nvPr/>
        </p:nvSpPr>
        <p:spPr>
          <a:xfrm>
            <a:off x="6620256" y="2355144"/>
            <a:ext cx="2304288" cy="923330"/>
          </a:xfrm>
          <a:prstGeom prst="rect">
            <a:avLst/>
          </a:prstGeom>
          <a:noFill/>
        </p:spPr>
        <p:txBody>
          <a:bodyPr wrap="square" rtlCol="0">
            <a:spAutoFit/>
          </a:bodyPr>
          <a:lstStyle/>
          <a:p>
            <a:pPr algn="ctr"/>
            <a:r>
              <a:rPr lang="en-US" dirty="0">
                <a:latin typeface="Gill Sans MT" panose="020B0502020104020203" pitchFamily="34" charset="77"/>
              </a:rPr>
              <a:t>Photosynthesis</a:t>
            </a:r>
          </a:p>
          <a:p>
            <a:pPr algn="ctr"/>
            <a:r>
              <a:rPr lang="en-US" dirty="0">
                <a:latin typeface="Gill Sans MT" panose="020B0502020104020203" pitchFamily="34" charset="77"/>
              </a:rPr>
              <a:t>(organic carbon production)</a:t>
            </a:r>
          </a:p>
        </p:txBody>
      </p:sp>
      <p:sp>
        <p:nvSpPr>
          <p:cNvPr id="21" name="TextBox 20">
            <a:extLst>
              <a:ext uri="{FF2B5EF4-FFF2-40B4-BE49-F238E27FC236}">
                <a16:creationId xmlns:a16="http://schemas.microsoft.com/office/drawing/2014/main" id="{30D2B753-3F5E-C541-8A3B-C665374BFC10}"/>
              </a:ext>
            </a:extLst>
          </p:cNvPr>
          <p:cNvSpPr txBox="1"/>
          <p:nvPr/>
        </p:nvSpPr>
        <p:spPr>
          <a:xfrm>
            <a:off x="6620256" y="4971108"/>
            <a:ext cx="2304288" cy="646331"/>
          </a:xfrm>
          <a:prstGeom prst="rect">
            <a:avLst/>
          </a:prstGeom>
          <a:noFill/>
        </p:spPr>
        <p:txBody>
          <a:bodyPr wrap="square" rtlCol="0">
            <a:spAutoFit/>
          </a:bodyPr>
          <a:lstStyle/>
          <a:p>
            <a:pPr algn="ctr"/>
            <a:r>
              <a:rPr lang="en-US" b="1" dirty="0">
                <a:latin typeface="Gill Sans MT" panose="020B0502020104020203" pitchFamily="34" charset="77"/>
              </a:rPr>
              <a:t>Hydrothermal vents</a:t>
            </a:r>
          </a:p>
        </p:txBody>
      </p:sp>
      <p:cxnSp>
        <p:nvCxnSpPr>
          <p:cNvPr id="23" name="Straight Arrow Connector 22">
            <a:extLst>
              <a:ext uri="{FF2B5EF4-FFF2-40B4-BE49-F238E27FC236}">
                <a16:creationId xmlns:a16="http://schemas.microsoft.com/office/drawing/2014/main" id="{A23B5383-098E-194C-9A58-F801C14F7DB9}"/>
              </a:ext>
            </a:extLst>
          </p:cNvPr>
          <p:cNvCxnSpPr/>
          <p:nvPr/>
        </p:nvCxnSpPr>
        <p:spPr>
          <a:xfrm>
            <a:off x="6766560" y="4971108"/>
            <a:ext cx="0" cy="8214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4D08926-2058-D546-B8E3-1FB166A840E9}"/>
              </a:ext>
            </a:extLst>
          </p:cNvPr>
          <p:cNvCxnSpPr>
            <a:cxnSpLocks/>
          </p:cNvCxnSpPr>
          <p:nvPr/>
        </p:nvCxnSpPr>
        <p:spPr>
          <a:xfrm flipH="1">
            <a:off x="7144512" y="3348908"/>
            <a:ext cx="530352" cy="986692"/>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1AD8772-5278-014E-BAEC-14ACBA6862FC}"/>
              </a:ext>
            </a:extLst>
          </p:cNvPr>
          <p:cNvCxnSpPr>
            <a:cxnSpLocks/>
          </p:cNvCxnSpPr>
          <p:nvPr/>
        </p:nvCxnSpPr>
        <p:spPr>
          <a:xfrm flipH="1">
            <a:off x="4578096" y="3338346"/>
            <a:ext cx="3096768" cy="796033"/>
          </a:xfrm>
          <a:prstGeom prst="straightConnector1">
            <a:avLst/>
          </a:prstGeom>
          <a:ln>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09BD361-D887-A847-8F50-79955EC79D64}"/>
              </a:ext>
            </a:extLst>
          </p:cNvPr>
          <p:cNvSpPr txBox="1"/>
          <p:nvPr/>
        </p:nvSpPr>
        <p:spPr>
          <a:xfrm>
            <a:off x="-140208" y="2475534"/>
            <a:ext cx="2304288" cy="369332"/>
          </a:xfrm>
          <a:prstGeom prst="rect">
            <a:avLst/>
          </a:prstGeom>
          <a:noFill/>
        </p:spPr>
        <p:txBody>
          <a:bodyPr wrap="square" rtlCol="0">
            <a:spAutoFit/>
          </a:bodyPr>
          <a:lstStyle/>
          <a:p>
            <a:pPr algn="ctr"/>
            <a:r>
              <a:rPr lang="en-US" b="1" dirty="0">
                <a:latin typeface="Gill Sans MT" panose="020B0502020104020203" pitchFamily="34" charset="77"/>
              </a:rPr>
              <a:t>Erosion</a:t>
            </a:r>
          </a:p>
        </p:txBody>
      </p:sp>
      <p:sp>
        <p:nvSpPr>
          <p:cNvPr id="30" name="TextBox 29">
            <a:extLst>
              <a:ext uri="{FF2B5EF4-FFF2-40B4-BE49-F238E27FC236}">
                <a16:creationId xmlns:a16="http://schemas.microsoft.com/office/drawing/2014/main" id="{A1305DE5-07B9-374B-82C1-52F1AA3415FD}"/>
              </a:ext>
            </a:extLst>
          </p:cNvPr>
          <p:cNvSpPr txBox="1"/>
          <p:nvPr/>
        </p:nvSpPr>
        <p:spPr>
          <a:xfrm>
            <a:off x="7150608" y="6454168"/>
            <a:ext cx="3243072" cy="276999"/>
          </a:xfrm>
          <a:prstGeom prst="rect">
            <a:avLst/>
          </a:prstGeom>
          <a:noFill/>
        </p:spPr>
        <p:txBody>
          <a:bodyPr wrap="square" rtlCol="0">
            <a:spAutoFit/>
          </a:bodyPr>
          <a:lstStyle/>
          <a:p>
            <a:r>
              <a:rPr lang="en-US" sz="1200" dirty="0">
                <a:latin typeface="Gill Sans MT" panose="020B0502020104020203" pitchFamily="34" charset="77"/>
              </a:rPr>
              <a:t>Cartoon: Dr. Allison </a:t>
            </a:r>
            <a:r>
              <a:rPr lang="en-US" sz="1200" dirty="0" err="1">
                <a:latin typeface="Gill Sans MT" panose="020B0502020104020203" pitchFamily="34" charset="77"/>
              </a:rPr>
              <a:t>Jacobel</a:t>
            </a:r>
            <a:endParaRPr lang="en-US" sz="1200" dirty="0">
              <a:latin typeface="Gill Sans MT" panose="020B0502020104020203" pitchFamily="34" charset="77"/>
            </a:endParaRPr>
          </a:p>
        </p:txBody>
      </p:sp>
      <p:pic>
        <p:nvPicPr>
          <p:cNvPr id="31" name="Picture 30">
            <a:extLst>
              <a:ext uri="{FF2B5EF4-FFF2-40B4-BE49-F238E27FC236}">
                <a16:creationId xmlns:a16="http://schemas.microsoft.com/office/drawing/2014/main" id="{FC5B0717-E185-7C40-9AF6-F5B318A45E1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581556" y="1"/>
            <a:ext cx="11972544" cy="1393326"/>
          </a:xfrm>
          <a:prstGeom prst="rect">
            <a:avLst/>
          </a:prstGeom>
        </p:spPr>
      </p:pic>
      <p:sp>
        <p:nvSpPr>
          <p:cNvPr id="32" name="Text Box 6">
            <a:extLst>
              <a:ext uri="{FF2B5EF4-FFF2-40B4-BE49-F238E27FC236}">
                <a16:creationId xmlns:a16="http://schemas.microsoft.com/office/drawing/2014/main" id="{CF116FBB-56FA-7B4F-9326-A111714A8B5E}"/>
              </a:ext>
            </a:extLst>
          </p:cNvPr>
          <p:cNvSpPr txBox="1">
            <a:spLocks noChangeArrowheads="1"/>
          </p:cNvSpPr>
          <p:nvPr/>
        </p:nvSpPr>
        <p:spPr bwMode="auto">
          <a:xfrm>
            <a:off x="5360387" y="797565"/>
            <a:ext cx="3830600" cy="46166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Gill Sans MT" panose="020B0502020104020203" pitchFamily="34" charset="77"/>
              </a:rPr>
              <a:t>Where do they come from?  </a:t>
            </a:r>
          </a:p>
        </p:txBody>
      </p:sp>
      <p:sp>
        <p:nvSpPr>
          <p:cNvPr id="33" name="Title 1">
            <a:extLst>
              <a:ext uri="{FF2B5EF4-FFF2-40B4-BE49-F238E27FC236}">
                <a16:creationId xmlns:a16="http://schemas.microsoft.com/office/drawing/2014/main" id="{E99D2CC0-0144-BB44-A297-D0F7F1F66FA7}"/>
              </a:ext>
            </a:extLst>
          </p:cNvPr>
          <p:cNvSpPr txBox="1">
            <a:spLocks/>
          </p:cNvSpPr>
          <p:nvPr/>
        </p:nvSpPr>
        <p:spPr>
          <a:xfrm>
            <a:off x="116269" y="-68406"/>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Gill Sans MT" panose="020B0502020104020203" pitchFamily="34" charset="77"/>
                <a:ea typeface="+mj-ea"/>
                <a:cs typeface="+mj-cs"/>
              </a:defRPr>
            </a:lvl1pPr>
          </a:lstStyle>
          <a:p>
            <a:r>
              <a:rPr lang="en-US" sz="3600" dirty="0"/>
              <a:t>Ocean Ecosystems =&gt; Nutrients</a:t>
            </a:r>
          </a:p>
        </p:txBody>
      </p:sp>
    </p:spTree>
    <p:extLst>
      <p:ext uri="{BB962C8B-B14F-4D97-AF65-F5344CB8AC3E}">
        <p14:creationId xmlns:p14="http://schemas.microsoft.com/office/powerpoint/2010/main" val="4154450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7" name="Picture 3"/>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 name="TextBox 2">
            <a:extLst>
              <a:ext uri="{FF2B5EF4-FFF2-40B4-BE49-F238E27FC236}">
                <a16:creationId xmlns:a16="http://schemas.microsoft.com/office/drawing/2014/main" id="{F4F100D4-BE41-5C4D-8E83-DA58972F182F}"/>
              </a:ext>
            </a:extLst>
          </p:cNvPr>
          <p:cNvSpPr txBox="1"/>
          <p:nvPr/>
        </p:nvSpPr>
        <p:spPr>
          <a:xfrm>
            <a:off x="7546848" y="6232398"/>
            <a:ext cx="2292096" cy="369332"/>
          </a:xfrm>
          <a:prstGeom prst="rect">
            <a:avLst/>
          </a:prstGeom>
          <a:noFill/>
        </p:spPr>
        <p:txBody>
          <a:bodyPr wrap="square" rtlCol="0">
            <a:spAutoFit/>
          </a:bodyPr>
          <a:lstStyle/>
          <a:p>
            <a:r>
              <a:rPr lang="en-US" dirty="0">
                <a:solidFill>
                  <a:schemeClr val="bg1"/>
                </a:solidFill>
                <a:latin typeface="Gill Sans MT" panose="020B0502020104020203" pitchFamily="34" charset="77"/>
              </a:rPr>
              <a:t>Image: NASA</a:t>
            </a:r>
          </a:p>
        </p:txBody>
      </p:sp>
    </p:spTree>
    <p:extLst>
      <p:ext uri="{BB962C8B-B14F-4D97-AF65-F5344CB8AC3E}">
        <p14:creationId xmlns:p14="http://schemas.microsoft.com/office/powerpoint/2010/main" val="36590876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3144</TotalTime>
  <Words>1924</Words>
  <Application>Microsoft Macintosh PowerPoint</Application>
  <PresentationFormat>On-screen Show (4:3)</PresentationFormat>
  <Paragraphs>254</Paragraphs>
  <Slides>23</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Gill Sans MT</vt:lpstr>
      <vt:lpstr>Office Theme</vt:lpstr>
      <vt:lpstr> Ocean Biogeochemistry and Paleoclimate</vt:lpstr>
      <vt:lpstr>Outline</vt:lpstr>
      <vt:lpstr>PowerPoint Presentation</vt:lpstr>
      <vt:lpstr>PowerPoint Presentation</vt:lpstr>
      <vt:lpstr>PowerPoint Presentation</vt:lpstr>
      <vt:lpstr>Ocean Carbon Storage</vt:lpstr>
      <vt:lpstr>Motivation – Ocean Ecosystems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Proxies</vt:lpstr>
      <vt:lpstr>Proxies – Dust Flux</vt:lpstr>
      <vt:lpstr>Proxies – Export Productivity</vt:lpstr>
      <vt:lpstr>Proxies – Antarctic pCO2</vt:lpstr>
      <vt:lpstr>Proxies – LR04 δ18O</vt:lpstr>
      <vt:lpstr>Proxies – Authigenic Uranium (aU)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Biogeochemistry and Paleoclimate</dc:title>
  <dc:creator>Allison Jacobel</dc:creator>
  <cp:lastModifiedBy>Jacobel, Allison</cp:lastModifiedBy>
  <cp:revision>25</cp:revision>
  <dcterms:created xsi:type="dcterms:W3CDTF">2020-01-28T17:38:46Z</dcterms:created>
  <dcterms:modified xsi:type="dcterms:W3CDTF">2023-03-30T00:37:11Z</dcterms:modified>
</cp:coreProperties>
</file>