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G" ContentType="video/m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2"/>
  </p:notesMasterIdLst>
  <p:sldIdLst>
    <p:sldId id="346" r:id="rId2"/>
    <p:sldId id="324" r:id="rId3"/>
    <p:sldId id="327" r:id="rId4"/>
    <p:sldId id="328" r:id="rId5"/>
    <p:sldId id="325" r:id="rId6"/>
    <p:sldId id="444" r:id="rId7"/>
    <p:sldId id="314" r:id="rId8"/>
    <p:sldId id="326" r:id="rId9"/>
    <p:sldId id="262" r:id="rId10"/>
    <p:sldId id="263" r:id="rId11"/>
    <p:sldId id="305" r:id="rId12"/>
    <p:sldId id="306" r:id="rId13"/>
    <p:sldId id="307" r:id="rId14"/>
    <p:sldId id="316" r:id="rId15"/>
    <p:sldId id="266" r:id="rId16"/>
    <p:sldId id="267" r:id="rId17"/>
    <p:sldId id="300" r:id="rId18"/>
    <p:sldId id="317" r:id="rId19"/>
    <p:sldId id="343" r:id="rId20"/>
    <p:sldId id="318" r:id="rId21"/>
    <p:sldId id="269" r:id="rId22"/>
    <p:sldId id="344" r:id="rId23"/>
    <p:sldId id="389" r:id="rId24"/>
    <p:sldId id="390" r:id="rId25"/>
    <p:sldId id="335" r:id="rId26"/>
    <p:sldId id="445" r:id="rId27"/>
    <p:sldId id="330" r:id="rId28"/>
    <p:sldId id="446" r:id="rId29"/>
    <p:sldId id="447" r:id="rId30"/>
    <p:sldId id="448" r:id="rId31"/>
    <p:sldId id="336" r:id="rId32"/>
    <p:sldId id="340" r:id="rId33"/>
    <p:sldId id="449" r:id="rId34"/>
    <p:sldId id="348" r:id="rId35"/>
    <p:sldId id="396" r:id="rId36"/>
    <p:sldId id="397" r:id="rId37"/>
    <p:sldId id="398" r:id="rId38"/>
    <p:sldId id="351" r:id="rId39"/>
    <p:sldId id="353" r:id="rId40"/>
    <p:sldId id="405" r:id="rId41"/>
    <p:sldId id="361" r:id="rId42"/>
    <p:sldId id="395" r:id="rId43"/>
    <p:sldId id="359" r:id="rId44"/>
    <p:sldId id="367" r:id="rId45"/>
    <p:sldId id="369" r:id="rId46"/>
    <p:sldId id="376" r:id="rId47"/>
    <p:sldId id="370" r:id="rId48"/>
    <p:sldId id="386" r:id="rId49"/>
    <p:sldId id="372" r:id="rId50"/>
    <p:sldId id="379" r:id="rId51"/>
    <p:sldId id="373" r:id="rId52"/>
    <p:sldId id="378" r:id="rId53"/>
    <p:sldId id="329" r:id="rId54"/>
    <p:sldId id="282" r:id="rId55"/>
    <p:sldId id="332" r:id="rId56"/>
    <p:sldId id="333" r:id="rId57"/>
    <p:sldId id="436" r:id="rId58"/>
    <p:sldId id="427" r:id="rId59"/>
    <p:sldId id="428" r:id="rId60"/>
    <p:sldId id="429" r:id="rId61"/>
    <p:sldId id="334" r:id="rId62"/>
    <p:sldId id="323" r:id="rId63"/>
    <p:sldId id="454" r:id="rId64"/>
    <p:sldId id="319" r:id="rId65"/>
    <p:sldId id="337" r:id="rId66"/>
    <p:sldId id="455" r:id="rId67"/>
    <p:sldId id="296" r:id="rId68"/>
    <p:sldId id="274" r:id="rId69"/>
    <p:sldId id="276" r:id="rId70"/>
    <p:sldId id="345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4BDCEB-603A-E842-B61B-1CB62A7A20D9}" v="87" dt="2019-11-21T17:42:14.2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48" autoAdjust="0"/>
    <p:restoredTop sz="71489"/>
  </p:normalViewPr>
  <p:slideViewPr>
    <p:cSldViewPr snapToGrid="0">
      <p:cViewPr varScale="1">
        <p:scale>
          <a:sx n="86" d="100"/>
          <a:sy n="86" d="100"/>
        </p:scale>
        <p:origin x="107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5A624-1A79-4B9B-8D3A-99871E400AFC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02B7F-F9CF-4545-A86C-1BB945E9C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256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23925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3925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3925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3925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3925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0823F52-7073-8949-B30D-D4FF45632691}" type="slidenum">
              <a:rPr lang="en-US" altLang="x-none" sz="1200"/>
              <a:pPr eaLnBrk="1" hangingPunct="1"/>
              <a:t>2</a:t>
            </a:fld>
            <a:endParaRPr lang="en-US" altLang="x-none" sz="12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141953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B3018-64F2-6941-B488-32B60E3A2412}" type="slidenum">
              <a:rPr lang="en-US" altLang="x-none" smtClean="0"/>
              <a:pPr/>
              <a:t>32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3047817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B3018-64F2-6941-B488-32B60E3A2412}" type="slidenum">
              <a:rPr lang="en-US" altLang="x-none" smtClean="0"/>
              <a:pPr/>
              <a:t>33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4935111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E96504-1066-3D42-ADFF-6B34273AE367}" type="slidenum">
              <a:rPr lang="en-US" altLang="x-none"/>
              <a:pPr/>
              <a:t>43</a:t>
            </a:fld>
            <a:endParaRPr lang="en-US" altLang="x-none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altLang="x-none"/>
              <a:t>Directly behind camp was Pond City, a large, depressed area contain numerous ponds.</a:t>
            </a:r>
          </a:p>
          <a:p>
            <a:pPr>
              <a:buFontTx/>
              <a:buChar char="-"/>
            </a:pPr>
            <a:r>
              <a:rPr lang="en-US" altLang="x-none"/>
              <a:t>Based on old aerial photographs, this area was one large pond as late at the 1950’s.</a:t>
            </a:r>
          </a:p>
          <a:p>
            <a:pPr>
              <a:buFontTx/>
              <a:buChar char="-"/>
            </a:pPr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522578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Seawater freezes at 28.4 degrees 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B3018-64F2-6941-B488-32B60E3A2412}" type="slidenum">
              <a:rPr lang="en-US" altLang="x-none" smtClean="0"/>
              <a:pPr/>
              <a:t>47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9075172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B3018-64F2-6941-B488-32B60E3A2412}" type="slidenum">
              <a:rPr lang="en-US" altLang="x-none" smtClean="0"/>
              <a:pPr/>
              <a:t>50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510861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http://www.globalchange.umich.edu/globalchange1/current/labs/Lab10_Vostok/Vostok.htm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255B7-C8E9-4510-81F0-1453C5AD33B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13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Same #</a:t>
            </a:r>
            <a:r>
              <a:rPr lang="en-US" baseline="0" dirty="0"/>
              <a:t> of protons, different number of neutrons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F1A5E-30DE-499A-8E75-1A1AF001A9D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357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BAD7D-6F7B-5542-A9C8-312C6F3C9B94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410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BAD7D-6F7B-5542-A9C8-312C6F3C9B94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2457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water is 16O, some 18O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BAD7D-6F7B-5542-A9C8-312C6F3C9B94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35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23925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3925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3925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3925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3925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AF29F9D-6DDB-3844-A030-999E85D73761}" type="slidenum">
              <a:rPr lang="en-US" altLang="x-none" sz="1200"/>
              <a:pPr eaLnBrk="1" hangingPunct="1"/>
              <a:t>3</a:t>
            </a:fld>
            <a:endParaRPr lang="en-US" altLang="x-none" sz="120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x-none" sz="1200" dirty="0"/>
              <a:t>The path of the earth around the sun and the angle of the earth vary at different time scales.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x-none" sz="1200" dirty="0"/>
          </a:p>
          <a:p>
            <a:pPr lvl="0"/>
            <a:r>
              <a:rPr lang="en-US" sz="2400" dirty="0"/>
              <a:t>Orbit changes shape (eccentricity) - 100,000-year cycle.</a:t>
            </a:r>
          </a:p>
          <a:p>
            <a:pPr lvl="0"/>
            <a:r>
              <a:rPr lang="en-US" sz="2400" dirty="0"/>
              <a:t>Axis wobbles (precession) - 26,000-year cycle.</a:t>
            </a:r>
          </a:p>
          <a:p>
            <a:pPr lvl="0"/>
            <a:r>
              <a:rPr lang="en-US" sz="2400" dirty="0"/>
              <a:t>Axial tilt varies from 21.5</a:t>
            </a:r>
            <a:r>
              <a:rPr lang="en-US" sz="2400" dirty="0">
                <a:latin typeface="Arial"/>
                <a:ea typeface="Calibri"/>
              </a:rPr>
              <a:t>°</a:t>
            </a:r>
            <a:r>
              <a:rPr lang="en-US" sz="2400" dirty="0"/>
              <a:t> to 24.5</a:t>
            </a:r>
            <a:r>
              <a:rPr lang="en-US" sz="2400" dirty="0">
                <a:latin typeface="Arial"/>
                <a:ea typeface="Calibri"/>
              </a:rPr>
              <a:t>° (obliquity) </a:t>
            </a:r>
            <a:r>
              <a:rPr lang="en-US" sz="2400" dirty="0"/>
              <a:t>- 41,000-year cycle.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x-none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x-none" sz="1200" dirty="0"/>
              <a:t>Has been important influence for glacial periods (every 100,000 years) over the past 500,000 years.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x-none" sz="1200" dirty="0"/>
          </a:p>
          <a:p>
            <a:pPr eaLnBrk="1" hangingPunct="1"/>
            <a:endParaRPr lang="en-US" altLang="x-none" dirty="0"/>
          </a:p>
          <a:p>
            <a:pPr eaLnBrk="1" hangingPunct="1"/>
            <a:r>
              <a:rPr lang="en-US" altLang="x-none" dirty="0"/>
              <a:t>http://</a:t>
            </a:r>
            <a:r>
              <a:rPr lang="en-US" altLang="x-none" dirty="0" err="1"/>
              <a:t>channel.nationalgeographic.com</a:t>
            </a:r>
            <a:r>
              <a:rPr lang="en-US" altLang="x-none" dirty="0"/>
              <a:t>/channel/videos/ice-age-cycles/</a:t>
            </a:r>
          </a:p>
        </p:txBody>
      </p:sp>
    </p:spTree>
    <p:extLst>
      <p:ext uri="{BB962C8B-B14F-4D97-AF65-F5344CB8AC3E}">
        <p14:creationId xmlns:p14="http://schemas.microsoft.com/office/powerpoint/2010/main" val="7479218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http://www.globalchange.umich.edu/globalchange1/current/labs/Lab10_Vostok/Vostok.htm</a:t>
            </a:r>
          </a:p>
          <a:p>
            <a:r>
              <a:rPr lang="en-US" dirty="0"/>
              <a:t>Evaporation</a:t>
            </a:r>
            <a:r>
              <a:rPr lang="en-US" baseline="0" dirty="0"/>
              <a:t> preferentially includes the lighter isotope</a:t>
            </a:r>
          </a:p>
          <a:p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isotope ratios in the ice water reflect the climate’s temperature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255B7-C8E9-4510-81F0-1453C5AD33B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8379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Water</a:t>
            </a:r>
            <a:r>
              <a:rPr lang="en-US" baseline="0" dirty="0"/>
              <a:t> mainly contains 2 different oxygen isotopes (16O and 18O / light and heavy).  </a:t>
            </a:r>
          </a:p>
          <a:p>
            <a:r>
              <a:rPr lang="en-US" baseline="0" dirty="0"/>
              <a:t>16O = 99.76% of all oxygen </a:t>
            </a:r>
          </a:p>
          <a:p>
            <a:r>
              <a:rPr lang="en-US" baseline="0" dirty="0"/>
              <a:t>18) = 0.2%</a:t>
            </a:r>
          </a:p>
          <a:p>
            <a:endParaRPr lang="en-US" baseline="0" dirty="0"/>
          </a:p>
          <a:p>
            <a:r>
              <a:rPr lang="en-US" baseline="0" dirty="0"/>
              <a:t>Water containing light O evaporates more easily (takes less energy)</a:t>
            </a:r>
          </a:p>
          <a:p>
            <a:r>
              <a:rPr lang="en-US" baseline="0" dirty="0"/>
              <a:t>Ice with higher levels of 18O formed during warmer conditions</a:t>
            </a:r>
          </a:p>
          <a:p>
            <a:endParaRPr lang="en-US" baseline="0" dirty="0"/>
          </a:p>
          <a:p>
            <a:r>
              <a:rPr lang="en-US" baseline="0" dirty="0"/>
              <a:t>Ice core data goes back about 500,000 years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F1A5E-30DE-499A-8E75-1A1AF001A9D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028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23925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3925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3925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3925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3925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4EFD64-0696-F849-BC78-7ECAE0A0E31B}" type="slidenum">
              <a:rPr lang="en-US" altLang="x-none" sz="1200"/>
              <a:pPr eaLnBrk="1" hangingPunct="1"/>
              <a:t>65</a:t>
            </a:fld>
            <a:endParaRPr lang="en-US" altLang="x-none" sz="120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2031911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23925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3925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3925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3925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3925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4EFD64-0696-F849-BC78-7ECAE0A0E31B}" type="slidenum">
              <a:rPr lang="en-US" altLang="x-none" sz="1200"/>
              <a:pPr eaLnBrk="1" hangingPunct="1"/>
              <a:t>66</a:t>
            </a:fld>
            <a:endParaRPr lang="en-US" altLang="x-none" sz="120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8172799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23925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23925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23925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23925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23925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992F964D-11B2-4272-A9AC-FC705C33AE87}" type="slidenum">
              <a:rPr lang="en-US" altLang="en-US" sz="1200"/>
              <a:pPr eaLnBrk="1" hangingPunct="1"/>
              <a:t>67</a:t>
            </a:fld>
            <a:endParaRPr lang="en-US" altLang="en-US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2394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23925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3925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3925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3925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3925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610CC63-5DEE-274D-AABD-61A0390DA46E}" type="slidenum">
              <a:rPr lang="en-US" altLang="x-none" sz="1200"/>
              <a:pPr eaLnBrk="1" hangingPunct="1"/>
              <a:t>70</a:t>
            </a:fld>
            <a:endParaRPr lang="en-US" altLang="x-none" sz="120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x-none"/>
              <a:t>http://mysite.verizon.net/mhieb/WVFossils/Carboniferous_climate.html</a:t>
            </a:r>
          </a:p>
        </p:txBody>
      </p:sp>
    </p:spTree>
    <p:extLst>
      <p:ext uri="{BB962C8B-B14F-4D97-AF65-F5344CB8AC3E}">
        <p14:creationId xmlns:p14="http://schemas.microsoft.com/office/powerpoint/2010/main" val="854493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23925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3925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3925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3925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3925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E4578D9-1C8C-4D45-992D-399DEB6F3C13}" type="slidenum">
              <a:rPr lang="en-US" altLang="x-none" sz="1200"/>
              <a:pPr eaLnBrk="1" hangingPunct="1"/>
              <a:t>4</a:t>
            </a:fld>
            <a:endParaRPr lang="en-US" altLang="x-none" sz="120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x-none"/>
              <a:t>http://star.arm.ac.uk/climate/intro.html</a:t>
            </a:r>
          </a:p>
          <a:p>
            <a:pPr eaLnBrk="1" hangingPunct="1"/>
            <a:r>
              <a:rPr lang="en-US" altLang="x-none"/>
              <a:t>http://earth.usc.edu/~geol150/evolution/lastmillenia.html</a:t>
            </a:r>
          </a:p>
        </p:txBody>
      </p:sp>
    </p:spTree>
    <p:extLst>
      <p:ext uri="{BB962C8B-B14F-4D97-AF65-F5344CB8AC3E}">
        <p14:creationId xmlns:p14="http://schemas.microsoft.com/office/powerpoint/2010/main" val="1047820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23925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3925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3925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3925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3925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107A6F2-735C-0345-8F4A-67301F9FD1BF}" type="slidenum">
              <a:rPr lang="en-US" altLang="x-none" sz="1200"/>
              <a:pPr eaLnBrk="1" hangingPunct="1"/>
              <a:t>5</a:t>
            </a:fld>
            <a:endParaRPr lang="en-US" altLang="x-none" sz="120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x-none"/>
              <a:t>http://earthobservatory.nasa.gov/Newsroom/NasaNews/2002/200207099816.html</a:t>
            </a:r>
          </a:p>
        </p:txBody>
      </p:sp>
    </p:spTree>
    <p:extLst>
      <p:ext uri="{BB962C8B-B14F-4D97-AF65-F5344CB8AC3E}">
        <p14:creationId xmlns:p14="http://schemas.microsoft.com/office/powerpoint/2010/main" val="2075348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F1A5E-30DE-499A-8E75-1A1AF001A9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57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23925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3925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3925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3925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3925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D9B9F1-33A2-DC4D-8FE7-07E69A92C2F3}" type="slidenum">
              <a:rPr lang="en-US" altLang="x-none" sz="1200"/>
              <a:pPr eaLnBrk="1" hangingPunct="1"/>
              <a:t>8</a:t>
            </a:fld>
            <a:endParaRPr lang="en-US" altLang="x-none" sz="120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234950" indent="-234950" eaLnBrk="1" hangingPunct="1">
              <a:lnSpc>
                <a:spcPct val="80000"/>
              </a:lnSpc>
              <a:buFontTx/>
              <a:buNone/>
            </a:pPr>
            <a:r>
              <a:rPr lang="en-US" altLang="x-none" dirty="0"/>
              <a:t>The greenhouse effect: Energy is retained.</a:t>
            </a:r>
          </a:p>
          <a:p>
            <a:pPr marL="234950" indent="-234950" eaLnBrk="1" hangingPunct="1">
              <a:lnSpc>
                <a:spcPct val="80000"/>
              </a:lnSpc>
              <a:buFontTx/>
              <a:buNone/>
            </a:pPr>
            <a:endParaRPr lang="en-US" altLang="x-none" dirty="0"/>
          </a:p>
          <a:p>
            <a:pPr marL="234950" indent="-234950" eaLnBrk="1" hangingPunct="1">
              <a:lnSpc>
                <a:spcPct val="80000"/>
              </a:lnSpc>
            </a:pPr>
            <a:r>
              <a:rPr lang="en-US" altLang="x-none" dirty="0"/>
              <a:t>Gases in the atmosphere trap heat.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x-none" dirty="0"/>
              <a:t>CO</a:t>
            </a:r>
            <a:r>
              <a:rPr lang="en-US" altLang="x-none" baseline="-25000" dirty="0"/>
              <a:t>2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x-none" dirty="0"/>
              <a:t>CH</a:t>
            </a:r>
            <a:r>
              <a:rPr lang="en-US" altLang="x-none" baseline="-25000" dirty="0"/>
              <a:t>4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x-none" dirty="0" err="1"/>
              <a:t>NO</a:t>
            </a:r>
            <a:r>
              <a:rPr lang="en-US" altLang="x-none" baseline="-25000" dirty="0" err="1"/>
              <a:t>x</a:t>
            </a:r>
            <a:r>
              <a:rPr lang="en-US" altLang="x-none" dirty="0" err="1"/>
              <a:t>s</a:t>
            </a:r>
            <a:endParaRPr lang="en-US" altLang="x-none" dirty="0"/>
          </a:p>
          <a:p>
            <a:pPr lvl="1" eaLnBrk="1" hangingPunct="1">
              <a:lnSpc>
                <a:spcPct val="80000"/>
              </a:lnSpc>
            </a:pPr>
            <a:r>
              <a:rPr lang="en-US" altLang="x-none" dirty="0"/>
              <a:t>CFCs</a:t>
            </a:r>
          </a:p>
          <a:p>
            <a:pPr lvl="1" eaLnBrk="1" hangingPunct="1">
              <a:lnSpc>
                <a:spcPct val="80000"/>
              </a:lnSpc>
            </a:pPr>
            <a:endParaRPr lang="en-US" altLang="x-none" dirty="0"/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Talk about lag times - the warming follows the increase in greenhouse gasses. An analogy is covering yourself with a blanket - you don’t instantly feel warm, but gradually become warmer as the blanket traps heat.</a:t>
            </a:r>
          </a:p>
          <a:p>
            <a:pPr lvl="0" eaLnBrk="1" hangingPunct="1">
              <a:lnSpc>
                <a:spcPct val="80000"/>
              </a:lnSpc>
            </a:pPr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63429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Tell students how to read the graphs they will be generating.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Recall from high school introductory algebra that:</a:t>
            </a:r>
          </a:p>
          <a:p>
            <a:pPr lvl="2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 = the independent variable, which is in this first data set time (years)</a:t>
            </a:r>
          </a:p>
          <a:p>
            <a:pPr lvl="2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= the dependent variable, which is in this case average global temperature (</a:t>
            </a:r>
            <a:r>
              <a:rPr lang="en-US" sz="1200" kern="1200" baseline="300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lvl="2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 = the slope of the line (</a:t>
            </a:r>
            <a:r>
              <a:rPr lang="en-US" sz="1200" kern="1200" baseline="300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/year), which indicates the relationship between the two variables</a:t>
            </a:r>
          </a:p>
          <a:p>
            <a:pPr lvl="2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 = the average global temperature in the year that we begin our analysis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02B7F-F9CF-4545-A86C-1BB945E9CC3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020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02B7F-F9CF-4545-A86C-1BB945E9CC3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18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 hours TN to LA</a:t>
            </a:r>
          </a:p>
          <a:p>
            <a:r>
              <a:rPr lang="en-US" dirty="0"/>
              <a:t>16 hours LA to Christchurch</a:t>
            </a:r>
          </a:p>
          <a:p>
            <a:r>
              <a:rPr lang="en-US" dirty="0"/>
              <a:t>9 hours Christchurch</a:t>
            </a:r>
            <a:r>
              <a:rPr lang="en-US" baseline="0" dirty="0"/>
              <a:t> to McMurdo</a:t>
            </a:r>
          </a:p>
          <a:p>
            <a:endParaRPr lang="en-US" baseline="0" dirty="0"/>
          </a:p>
          <a:p>
            <a:r>
              <a:rPr lang="en-US" baseline="0" dirty="0"/>
              <a:t>Total = 31 hours flying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B3018-64F2-6941-B488-32B60E3A2412}" type="slidenum">
              <a:rPr lang="en-US" altLang="x-none" smtClean="0"/>
              <a:pPr/>
              <a:t>27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96922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E30DE-E871-4F53-8477-45557F60975D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8D4A-2F0A-4861-ACB6-78509A18F6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E30DE-E871-4F53-8477-45557F60975D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8D4A-2F0A-4861-ACB6-78509A18F6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E30DE-E871-4F53-8477-45557F60975D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8D4A-2F0A-4861-ACB6-78509A18F6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E30DE-E871-4F53-8477-45557F60975D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8D4A-2F0A-4861-ACB6-78509A18F6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E30DE-E871-4F53-8477-45557F60975D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8D4A-2F0A-4861-ACB6-78509A18F6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E30DE-E871-4F53-8477-45557F60975D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8D4A-2F0A-4861-ACB6-78509A18F6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E30DE-E871-4F53-8477-45557F60975D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8D4A-2F0A-4861-ACB6-78509A18F6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E30DE-E871-4F53-8477-45557F60975D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8D4A-2F0A-4861-ACB6-78509A18F6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E30DE-E871-4F53-8477-45557F60975D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8D4A-2F0A-4861-ACB6-78509A18F6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E30DE-E871-4F53-8477-45557F60975D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8D4A-2F0A-4861-ACB6-78509A18F6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E30DE-E871-4F53-8477-45557F60975D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D8D4A-2F0A-4861-ACB6-78509A18F6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E30DE-E871-4F53-8477-45557F60975D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D8D4A-2F0A-4861-ACB6-78509A18F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075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g"/><Relationship Id="rId4" Type="http://schemas.openxmlformats.org/officeDocument/2006/relationships/image" Target="../media/image6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5" Type="http://schemas.openxmlformats.org/officeDocument/2006/relationships/image" Target="../media/image70.png"/><Relationship Id="rId4" Type="http://schemas.openxmlformats.org/officeDocument/2006/relationships/notesSlide" Target="../notesSlides/notesSlide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4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youtube.com/watch?v=YfRDNyB1XOY&amp;feature=youtu.be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g"/><Relationship Id="rId4" Type="http://schemas.openxmlformats.org/officeDocument/2006/relationships/image" Target="../media/image91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pubs.giss.nasa.gov/docs/2010/2010_Hansen_ha00510u.pdf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0712" y="320040"/>
            <a:ext cx="8157949" cy="87917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Climate Change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5339" y="5403347"/>
            <a:ext cx="7953322" cy="765103"/>
          </a:xfrm>
        </p:spPr>
        <p:txBody>
          <a:bodyPr>
            <a:normAutofit/>
          </a:bodyPr>
          <a:lstStyle/>
          <a:p>
            <a:r>
              <a:rPr lang="en-US" sz="1600" dirty="0"/>
              <a:t>O’Reilly, C.M., D.C. Richardson, and R.D. </a:t>
            </a:r>
            <a:r>
              <a:rPr lang="en-US" sz="1600" dirty="0" err="1"/>
              <a:t>Gougis</a:t>
            </a:r>
            <a:r>
              <a:rPr lang="en-US" sz="1600" dirty="0"/>
              <a:t>. 15 March 2017. Project EDDIE: Climate Change. </a:t>
            </a:r>
            <a:r>
              <a:rPr lang="en-US" sz="1600" dirty="0">
                <a:solidFill>
                  <a:schemeClr val="tx1"/>
                </a:solidFill>
              </a:rPr>
              <a:t>Project EDDIE Module 8, Version 1. </a:t>
            </a:r>
          </a:p>
        </p:txBody>
      </p:sp>
      <p:pic>
        <p:nvPicPr>
          <p:cNvPr id="5" name="Picture 4" descr="C:\Users\cmoreil\AppData\Local\Temp\NAGT1.jpg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278" y="6168450"/>
            <a:ext cx="819722" cy="59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cmoreil\AppData\Local\Temp\ISU seal CeMast_logo 1.jpg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306" y="6168450"/>
            <a:ext cx="2424494" cy="59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51" y="6168450"/>
            <a:ext cx="1811431" cy="594360"/>
          </a:xfrm>
          <a:prstGeom prst="rect">
            <a:avLst/>
          </a:prstGeom>
        </p:spPr>
      </p:pic>
      <p:pic>
        <p:nvPicPr>
          <p:cNvPr id="9" name="Picture 8" descr="http://www.nsf.gov/images/logos/nsf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553" y="6168450"/>
            <a:ext cx="594360" cy="59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19BE18-21FF-9E4E-94B0-24B6D55104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4345" y="1375970"/>
            <a:ext cx="6355309" cy="377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565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Question 1</a:t>
            </a:r>
            <a:r>
              <a:rPr lang="en-US" sz="3200" dirty="0"/>
              <a:t>: Is this global temperature changing over time? Is earth ‘warming’? If so, at what rate?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325563"/>
          </a:xfrm>
        </p:spPr>
        <p:txBody>
          <a:bodyPr>
            <a:normAutofit/>
          </a:bodyPr>
          <a:lstStyle/>
          <a:p>
            <a:r>
              <a:rPr lang="en-US" sz="2625" dirty="0"/>
              <a:t>How do we determine if something is changing? </a:t>
            </a:r>
          </a:p>
          <a:p>
            <a:r>
              <a:rPr lang="en-US" sz="2625" dirty="0"/>
              <a:t>The easiest way is to look at average trend over time. </a:t>
            </a:r>
          </a:p>
          <a:p>
            <a:pPr marL="0" indent="0">
              <a:buNone/>
            </a:pPr>
            <a:endParaRPr lang="en-US" sz="2625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FE0396-D250-C14C-BC42-E14A7B57569F}"/>
              </a:ext>
            </a:extLst>
          </p:cNvPr>
          <p:cNvSpPr txBox="1"/>
          <p:nvPr/>
        </p:nvSpPr>
        <p:spPr>
          <a:xfrm>
            <a:off x="4125987" y="3429000"/>
            <a:ext cx="4719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Linear regression overview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10660F-8846-054B-AD41-3D7B9D59FC73}"/>
              </a:ext>
            </a:extLst>
          </p:cNvPr>
          <p:cNvSpPr txBox="1"/>
          <p:nvPr/>
        </p:nvSpPr>
        <p:spPr>
          <a:xfrm>
            <a:off x="4125987" y="4291587"/>
            <a:ext cx="43212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y = m*x + b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354C4A9D-4922-AF45-B98C-C678DE582376}"/>
              </a:ext>
            </a:extLst>
          </p:cNvPr>
          <p:cNvPicPr>
            <a:picLocks/>
          </p:cNvPicPr>
          <p:nvPr/>
        </p:nvPicPr>
        <p:blipFill rotWithShape="1">
          <a:blip r:embed="rId3">
            <a:grayscl/>
          </a:blip>
          <a:srcRect l="65068" t="31003" r="23561" b="34991"/>
          <a:stretch/>
        </p:blipFill>
        <p:spPr bwMode="auto">
          <a:xfrm>
            <a:off x="628650" y="3227585"/>
            <a:ext cx="3327246" cy="27985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7765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53995" y="388371"/>
            <a:ext cx="62360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r</a:t>
            </a:r>
            <a:r>
              <a:rPr lang="en-US" sz="3000" baseline="30000" dirty="0"/>
              <a:t>2</a:t>
            </a:r>
            <a:r>
              <a:rPr lang="en-US" sz="3000" dirty="0"/>
              <a:t>=proportion of variation explained</a:t>
            </a:r>
            <a:r>
              <a:rPr lang="en-US" sz="3000" baseline="30000" dirty="0"/>
              <a:t> 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273" y="1784066"/>
            <a:ext cx="5976398" cy="3597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6768281" y="2343272"/>
            <a:ext cx="18434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R</a:t>
            </a:r>
            <a:r>
              <a:rPr lang="en-US" sz="3000" baseline="30000" dirty="0"/>
              <a:t>2</a:t>
            </a:r>
            <a:r>
              <a:rPr lang="en-US" sz="3000" dirty="0"/>
              <a:t>~0</a:t>
            </a:r>
          </a:p>
          <a:p>
            <a:pPr algn="ctr"/>
            <a:r>
              <a:rPr lang="en-US" sz="3000" dirty="0"/>
              <a:t>0% of variability explained </a:t>
            </a:r>
            <a:endParaRPr lang="en-US" sz="3000" baseline="30000" dirty="0"/>
          </a:p>
        </p:txBody>
      </p:sp>
    </p:spTree>
    <p:extLst>
      <p:ext uri="{BB962C8B-B14F-4D97-AF65-F5344CB8AC3E}">
        <p14:creationId xmlns:p14="http://schemas.microsoft.com/office/powerpoint/2010/main" val="3229247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007" y="1894578"/>
            <a:ext cx="6005820" cy="360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6522364" y="2228671"/>
            <a:ext cx="20268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R</a:t>
            </a:r>
            <a:r>
              <a:rPr lang="en-US" sz="3000" baseline="30000" dirty="0"/>
              <a:t>2</a:t>
            </a:r>
            <a:r>
              <a:rPr lang="en-US" sz="3000" dirty="0"/>
              <a:t>~1</a:t>
            </a:r>
          </a:p>
          <a:p>
            <a:pPr algn="ctr"/>
            <a:r>
              <a:rPr lang="en-US" sz="3000" dirty="0"/>
              <a:t>100% of variability explained,</a:t>
            </a:r>
          </a:p>
          <a:p>
            <a:pPr algn="ctr"/>
            <a:r>
              <a:rPr lang="en-US" sz="3000" dirty="0"/>
              <a:t>perfect line </a:t>
            </a:r>
            <a:endParaRPr lang="en-US" sz="3000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1453995" y="313420"/>
            <a:ext cx="62360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r</a:t>
            </a:r>
            <a:r>
              <a:rPr lang="en-US" sz="3000" baseline="30000" dirty="0"/>
              <a:t>2</a:t>
            </a:r>
            <a:r>
              <a:rPr lang="en-US" sz="3000" dirty="0"/>
              <a:t>=proportion of variation explained</a:t>
            </a:r>
            <a:r>
              <a:rPr lang="en-US" sz="3000" baseline="30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6382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830" y="1740244"/>
            <a:ext cx="5767280" cy="347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6021486" y="1928630"/>
            <a:ext cx="30036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</a:t>
            </a:r>
            <a:r>
              <a:rPr lang="en-US" sz="2800" baseline="30000" dirty="0"/>
              <a:t>2</a:t>
            </a:r>
            <a:r>
              <a:rPr lang="en-US" sz="2800" dirty="0"/>
              <a:t>&gt;0.3</a:t>
            </a:r>
          </a:p>
          <a:p>
            <a:pPr algn="ctr"/>
            <a:r>
              <a:rPr lang="en-US" sz="2800" dirty="0"/>
              <a:t>30% of variability explained,</a:t>
            </a:r>
          </a:p>
          <a:p>
            <a:pPr algn="ctr"/>
            <a:r>
              <a:rPr lang="en-US" sz="2800" dirty="0"/>
              <a:t>Possible predictor but other drivers are playing a role</a:t>
            </a:r>
            <a:endParaRPr lang="en-US" sz="2800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1453995" y="283440"/>
            <a:ext cx="62360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r</a:t>
            </a:r>
            <a:r>
              <a:rPr lang="en-US" sz="3000" baseline="30000" dirty="0"/>
              <a:t>2</a:t>
            </a:r>
            <a:r>
              <a:rPr lang="en-US" sz="3000" dirty="0"/>
              <a:t>=proportion of variation explained</a:t>
            </a:r>
            <a:r>
              <a:rPr lang="en-US" sz="3000" baseline="30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9929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Question 1:</a:t>
            </a:r>
            <a:r>
              <a:rPr lang="en-US" sz="3200" dirty="0"/>
              <a:t> Is this global temperature changing over time? Is earth ‘warming’? If so, at what rate?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2074127"/>
            <a:ext cx="7886700" cy="41028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FF0000"/>
                </a:solidFill>
              </a:rPr>
              <a:t>Activity A</a:t>
            </a:r>
            <a:r>
              <a:rPr lang="en-US" sz="3000" dirty="0">
                <a:solidFill>
                  <a:srgbClr val="FF0000"/>
                </a:solidFill>
              </a:rPr>
              <a:t>: graph the global average temperature found in your dataset and create a linear model to determine the rate of change.</a:t>
            </a:r>
          </a:p>
          <a:p>
            <a:pPr marL="0" indent="0">
              <a:buNone/>
            </a:pPr>
            <a:endParaRPr lang="en-US" sz="3000" dirty="0"/>
          </a:p>
          <a:p>
            <a:pPr marL="0" indent="0">
              <a:buNone/>
            </a:pPr>
            <a:r>
              <a:rPr lang="en-US" sz="3000" dirty="0"/>
              <a:t>Be careful with units for rate!</a:t>
            </a:r>
          </a:p>
          <a:p>
            <a:pPr marL="0" indent="0">
              <a:buNone/>
            </a:pPr>
            <a:r>
              <a:rPr lang="en-US" sz="3000" dirty="0"/>
              <a:t>		 </a:t>
            </a:r>
          </a:p>
          <a:p>
            <a:pPr marL="0" indent="0">
              <a:buNone/>
            </a:pP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000712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Question 2</a:t>
            </a:r>
            <a:r>
              <a:rPr lang="en-US" sz="3200" dirty="0"/>
              <a:t>: What might be causing this change in global average temperature?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What are the options?</a:t>
            </a:r>
          </a:p>
        </p:txBody>
      </p:sp>
    </p:spTree>
    <p:extLst>
      <p:ext uri="{BB962C8B-B14F-4D97-AF65-F5344CB8AC3E}">
        <p14:creationId xmlns:p14="http://schemas.microsoft.com/office/powerpoint/2010/main" val="616125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707" y="554636"/>
            <a:ext cx="8852687" cy="5177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5322810" y="2308264"/>
            <a:ext cx="2785974" cy="3297901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/>
          <p:cNvSpPr txBox="1"/>
          <p:nvPr/>
        </p:nvSpPr>
        <p:spPr>
          <a:xfrm>
            <a:off x="5783262" y="2854117"/>
            <a:ext cx="1922574" cy="1027204"/>
          </a:xfrm>
          <a:prstGeom prst="rect">
            <a:avLst/>
          </a:prstGeom>
          <a:solidFill>
            <a:schemeClr val="bg1">
              <a:lumMod val="75000"/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25" dirty="0">
                <a:solidFill>
                  <a:srgbClr val="FFFF00"/>
                </a:solidFill>
              </a:rPr>
              <a:t>Greenhouse gases play a role!</a:t>
            </a:r>
          </a:p>
        </p:txBody>
      </p:sp>
    </p:spTree>
    <p:extLst>
      <p:ext uri="{BB962C8B-B14F-4D97-AF65-F5344CB8AC3E}">
        <p14:creationId xmlns:p14="http://schemas.microsoft.com/office/powerpoint/2010/main" val="20502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" y="49872"/>
            <a:ext cx="7886700" cy="994172"/>
          </a:xfrm>
        </p:spPr>
        <p:txBody>
          <a:bodyPr>
            <a:normAutofit/>
          </a:bodyPr>
          <a:lstStyle/>
          <a:p>
            <a:r>
              <a:rPr lang="en-US" sz="3600" dirty="0"/>
              <a:t>Mauna Loa CO</a:t>
            </a:r>
            <a:r>
              <a:rPr lang="en-US" sz="3600" baseline="-25000" dirty="0"/>
              <a:t>2</a:t>
            </a:r>
            <a:r>
              <a:rPr lang="en-US" sz="3600" dirty="0"/>
              <a:t> dataset</a:t>
            </a:r>
          </a:p>
        </p:txBody>
      </p:sp>
      <p:pic>
        <p:nvPicPr>
          <p:cNvPr id="1026" name="Picture 2" descr="Map showing location of Mauna Loa, Hawaii, U.S.A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6" y="1649564"/>
            <a:ext cx="3900543" cy="181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p of Hawai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357" y="1553008"/>
            <a:ext cx="5326643" cy="383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flipH="1">
            <a:off x="176798" y="3545716"/>
            <a:ext cx="34746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Dr. Dave Keeling started measuring the CO2 concentration in air in 1958</a:t>
            </a:r>
          </a:p>
          <a:p>
            <a:endParaRPr lang="en-US" dirty="0"/>
          </a:p>
          <a:p>
            <a:r>
              <a:rPr lang="en-US" dirty="0"/>
              <a:t>Collected air in vacuum cleared glass flasks and measured CO2 content (masking tape holds the glass in case of implosion)</a:t>
            </a:r>
          </a:p>
          <a:p>
            <a:endParaRPr lang="en-US" dirty="0"/>
          </a:p>
          <a:p>
            <a:r>
              <a:rPr lang="en-US" dirty="0"/>
              <a:t>Still measured with the method today (as well as sensors) </a:t>
            </a:r>
          </a:p>
          <a:p>
            <a:endParaRPr lang="en-US" dirty="0"/>
          </a:p>
        </p:txBody>
      </p:sp>
      <p:pic>
        <p:nvPicPr>
          <p:cNvPr id="1030" name="Picture 6" descr="http://societyandspace.files.wordpress.com/2013/07/keeling-flas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242" y="3025657"/>
            <a:ext cx="2681334" cy="235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22844" y="5178615"/>
            <a:ext cx="1487277" cy="715581"/>
          </a:xfrm>
          <a:prstGeom prst="rect">
            <a:avLst/>
          </a:prstGeom>
          <a:solidFill>
            <a:srgbClr val="F2F2F2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350" dirty="0"/>
              <a:t>Original flask at Science Museum in London</a:t>
            </a:r>
          </a:p>
        </p:txBody>
      </p:sp>
    </p:spTree>
    <p:extLst>
      <p:ext uri="{BB962C8B-B14F-4D97-AF65-F5344CB8AC3E}">
        <p14:creationId xmlns:p14="http://schemas.microsoft.com/office/powerpoint/2010/main" val="1582900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/>
          </p:cNvSpPr>
          <p:nvPr/>
        </p:nvSpPr>
        <p:spPr>
          <a:xfrm>
            <a:off x="628650" y="2034688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b="1" dirty="0">
                <a:solidFill>
                  <a:srgbClr val="FF0000"/>
                </a:solidFill>
              </a:rPr>
              <a:t>Activity A</a:t>
            </a:r>
            <a:r>
              <a:rPr lang="en-US" sz="3000" dirty="0">
                <a:solidFill>
                  <a:srgbClr val="FF0000"/>
                </a:solidFill>
              </a:rPr>
              <a:t>: Graph the Mauna Loa CO</a:t>
            </a:r>
            <a:r>
              <a:rPr lang="en-US" sz="3000" baseline="-25000" dirty="0">
                <a:solidFill>
                  <a:srgbClr val="FF0000"/>
                </a:solidFill>
              </a:rPr>
              <a:t>2</a:t>
            </a:r>
            <a:r>
              <a:rPr lang="en-US" sz="3000" dirty="0">
                <a:solidFill>
                  <a:srgbClr val="FF0000"/>
                </a:solidFill>
              </a:rPr>
              <a:t> concentration dataset.</a:t>
            </a:r>
            <a:endParaRPr lang="en-US" sz="2625" dirty="0"/>
          </a:p>
          <a:p>
            <a:pPr marL="0" indent="0">
              <a:buNone/>
            </a:pPr>
            <a:endParaRPr lang="en-US" sz="2625" dirty="0"/>
          </a:p>
          <a:p>
            <a:pPr marL="0" indent="0">
              <a:buNone/>
            </a:pPr>
            <a:r>
              <a:rPr lang="en-US" sz="2625" dirty="0"/>
              <a:t> </a:t>
            </a:r>
          </a:p>
          <a:p>
            <a:pPr marL="0" indent="0">
              <a:buNone/>
            </a:pPr>
            <a:endParaRPr lang="en-US" sz="2625" dirty="0"/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6286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Question 2</a:t>
            </a:r>
            <a:r>
              <a:rPr lang="en-US" sz="3200" dirty="0"/>
              <a:t>: What might be causing this change in global average temperature?</a:t>
            </a:r>
          </a:p>
        </p:txBody>
      </p:sp>
    </p:spTree>
    <p:extLst>
      <p:ext uri="{BB962C8B-B14F-4D97-AF65-F5344CB8AC3E}">
        <p14:creationId xmlns:p14="http://schemas.microsoft.com/office/powerpoint/2010/main" val="4217083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/>
          </p:cNvSpPr>
          <p:nvPr/>
        </p:nvSpPr>
        <p:spPr>
          <a:xfrm>
            <a:off x="781050" y="2049678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b="1" dirty="0">
                <a:solidFill>
                  <a:srgbClr val="FF0000"/>
                </a:solidFill>
              </a:rPr>
              <a:t>Activity B</a:t>
            </a:r>
            <a:r>
              <a:rPr lang="en-US" sz="3000" dirty="0">
                <a:solidFill>
                  <a:srgbClr val="FF0000"/>
                </a:solidFill>
              </a:rPr>
              <a:t>: Graph temperature and CO</a:t>
            </a:r>
            <a:r>
              <a:rPr lang="en-US" sz="3000" baseline="-25000" dirty="0">
                <a:solidFill>
                  <a:srgbClr val="FF0000"/>
                </a:solidFill>
              </a:rPr>
              <a:t>2</a:t>
            </a:r>
            <a:r>
              <a:rPr lang="en-US" sz="3000" dirty="0">
                <a:solidFill>
                  <a:srgbClr val="FF0000"/>
                </a:solidFill>
              </a:rPr>
              <a:t> concentrations over the same time period. </a:t>
            </a:r>
            <a:endParaRPr lang="en-US" sz="2625" dirty="0"/>
          </a:p>
          <a:p>
            <a:pPr marL="0" indent="0">
              <a:buNone/>
            </a:pPr>
            <a:endParaRPr lang="en-US" sz="2625" dirty="0"/>
          </a:p>
          <a:p>
            <a:pPr marL="0" indent="0">
              <a:buNone/>
            </a:pPr>
            <a:r>
              <a:rPr lang="en-US" sz="2625" dirty="0"/>
              <a:t> </a:t>
            </a:r>
          </a:p>
          <a:p>
            <a:pPr marL="0" indent="0">
              <a:buNone/>
            </a:pPr>
            <a:endParaRPr lang="en-US" sz="2625" dirty="0"/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Question 3</a:t>
            </a:r>
            <a:r>
              <a:rPr lang="en-US" sz="3200" dirty="0"/>
              <a:t>: How are temperature and CO</a:t>
            </a:r>
            <a:r>
              <a:rPr lang="en-US" sz="3200" baseline="-25000" dirty="0"/>
              <a:t>2</a:t>
            </a:r>
            <a:r>
              <a:rPr lang="en-US" sz="3200" dirty="0"/>
              <a:t> related?</a:t>
            </a:r>
          </a:p>
        </p:txBody>
      </p:sp>
    </p:spTree>
    <p:extLst>
      <p:ext uri="{BB962C8B-B14F-4D97-AF65-F5344CB8AC3E}">
        <p14:creationId xmlns:p14="http://schemas.microsoft.com/office/powerpoint/2010/main" val="985419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x-none" sz="3200" dirty="0"/>
              <a:t>What controls the Earth’s temperature?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3962400" cy="4525963"/>
          </a:xfrm>
        </p:spPr>
        <p:txBody>
          <a:bodyPr/>
          <a:lstStyle/>
          <a:p>
            <a:pPr eaLnBrk="1" hangingPunct="1"/>
            <a:r>
              <a:rPr lang="en-US" altLang="x-none" dirty="0"/>
              <a:t>Amount of energy received by the sun</a:t>
            </a:r>
          </a:p>
          <a:p>
            <a:pPr eaLnBrk="1" hangingPunct="1"/>
            <a:r>
              <a:rPr lang="en-US" altLang="x-none" dirty="0"/>
              <a:t>Reflection vs absorption of sun’s energy (albedo)</a:t>
            </a:r>
          </a:p>
          <a:p>
            <a:pPr eaLnBrk="1" hangingPunct="1"/>
            <a:r>
              <a:rPr lang="en-US" altLang="x-none" dirty="0"/>
              <a:t>The amount of energy retained by the earth’s atmosphere.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0" r="10527"/>
          <a:stretch>
            <a:fillRect/>
          </a:stretch>
        </p:blipFill>
        <p:spPr bwMode="auto">
          <a:xfrm>
            <a:off x="4648200" y="1600200"/>
            <a:ext cx="41148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880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190" y="121968"/>
            <a:ext cx="7886700" cy="618722"/>
          </a:xfrm>
        </p:spPr>
        <p:txBody>
          <a:bodyPr>
            <a:normAutofit/>
          </a:bodyPr>
          <a:lstStyle/>
          <a:p>
            <a:r>
              <a:rPr lang="en-US" sz="3200" dirty="0"/>
              <a:t>But this is only recent history…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3673"/>
            <a:ext cx="9144000" cy="3263504"/>
          </a:xfrm>
        </p:spPr>
        <p:txBody>
          <a:bodyPr>
            <a:normAutofit/>
          </a:bodyPr>
          <a:lstStyle/>
          <a:p>
            <a:r>
              <a:rPr lang="en-US" dirty="0"/>
              <a:t>The earth is 4.54 billion years old</a:t>
            </a:r>
          </a:p>
          <a:p>
            <a:r>
              <a:rPr lang="en-US" dirty="0"/>
              <a:t>The last ice age was 110,000 to 12,000 years ago with peak glaciation 22,000 years ago</a:t>
            </a:r>
          </a:p>
          <a:p>
            <a:pPr lvl="1"/>
            <a:r>
              <a:rPr lang="en-US" dirty="0"/>
              <a:t>The world looked different!</a:t>
            </a:r>
          </a:p>
          <a:p>
            <a:pPr lvl="1"/>
            <a:r>
              <a:rPr lang="en-US" dirty="0"/>
              <a:t>Northern USA and Canada covered by ice (grey) </a:t>
            </a:r>
          </a:p>
          <a:p>
            <a:pPr lvl="1"/>
            <a:r>
              <a:rPr lang="en-US" dirty="0"/>
              <a:t>Southern US covered by taiga (coniferous forest) and grassland</a:t>
            </a:r>
          </a:p>
          <a:p>
            <a:pPr lvl="1"/>
            <a:r>
              <a:rPr lang="en-US" dirty="0"/>
              <a:t>Southern Europe was tundra </a:t>
            </a:r>
          </a:p>
          <a:p>
            <a:pPr marL="342900" lvl="1" indent="0">
              <a:buNone/>
            </a:pPr>
            <a:endParaRPr lang="en-US" dirty="0"/>
          </a:p>
          <a:p>
            <a:endParaRPr lang="en-US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1309447" y="3837483"/>
            <a:ext cx="7504665" cy="3020518"/>
            <a:chOff x="707" y="2316"/>
            <a:chExt cx="2897" cy="1166"/>
          </a:xfrm>
        </p:grpSpPr>
        <p:sp>
          <p:nvSpPr>
            <p:cNvPr id="6" name="AutoShape 3"/>
            <p:cNvSpPr>
              <a:spLocks noChangeAspect="1" noChangeArrowheads="1" noTextEdit="1"/>
            </p:cNvSpPr>
            <p:nvPr/>
          </p:nvSpPr>
          <p:spPr bwMode="auto">
            <a:xfrm>
              <a:off x="707" y="2316"/>
              <a:ext cx="2897" cy="1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" y="2316"/>
              <a:ext cx="2900" cy="1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7047781" y="6518203"/>
            <a:ext cx="2096219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 dirty="0"/>
              <a:t>Ray and Adams 2001</a:t>
            </a:r>
          </a:p>
        </p:txBody>
      </p:sp>
    </p:spTree>
    <p:extLst>
      <p:ext uri="{BB962C8B-B14F-4D97-AF65-F5344CB8AC3E}">
        <p14:creationId xmlns:p14="http://schemas.microsoft.com/office/powerpoint/2010/main" val="39673255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Question 4</a:t>
            </a:r>
            <a:r>
              <a:rPr lang="en-US" sz="3200" dirty="0"/>
              <a:t>: How can we compare the recent data to geologic history?</a:t>
            </a:r>
          </a:p>
        </p:txBody>
      </p:sp>
    </p:spTree>
    <p:extLst>
      <p:ext uri="{BB962C8B-B14F-4D97-AF65-F5344CB8AC3E}">
        <p14:creationId xmlns:p14="http://schemas.microsoft.com/office/powerpoint/2010/main" val="21486852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You’re</a:t>
            </a:r>
            <a:r>
              <a:rPr lang="en-US" sz="4000" baseline="0" dirty="0"/>
              <a:t> off on a trip . . . </a:t>
            </a:r>
            <a:endParaRPr lang="en-US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7EA373-3714-3840-BF2F-5B942A21C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35" y="1690689"/>
            <a:ext cx="7749915" cy="456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464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8072547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10647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903"/>
          <a:stretch/>
        </p:blipFill>
        <p:spPr>
          <a:xfrm>
            <a:off x="1905000" y="0"/>
            <a:ext cx="5739563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Straight Connector 4"/>
          <p:cNvCxnSpPr/>
          <p:nvPr/>
        </p:nvCxnSpPr>
        <p:spPr>
          <a:xfrm flipH="1">
            <a:off x="3810000" y="2209800"/>
            <a:ext cx="381000" cy="44958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75172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101" y="2210792"/>
            <a:ext cx="4523899" cy="46472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mage result for berg field center antarctica ge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1" y="0"/>
            <a:ext cx="5050971" cy="33623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MG-International-Antarctic-Centre-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40" y="3895070"/>
            <a:ext cx="4286250" cy="24955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72100" y="381000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CHRISTCHURCH, NEW ZEALAND</a:t>
            </a:r>
          </a:p>
        </p:txBody>
      </p:sp>
    </p:spTree>
    <p:extLst>
      <p:ext uri="{BB962C8B-B14F-4D97-AF65-F5344CB8AC3E}">
        <p14:creationId xmlns:p14="http://schemas.microsoft.com/office/powerpoint/2010/main" val="15810218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1723"/>
            <a:ext cx="7886700" cy="1325563"/>
          </a:xfrm>
        </p:spPr>
        <p:txBody>
          <a:bodyPr/>
          <a:lstStyle/>
          <a:p>
            <a:r>
              <a:rPr lang="en-US" dirty="0"/>
              <a:t>GETTING THERE</a:t>
            </a:r>
          </a:p>
        </p:txBody>
      </p:sp>
      <p:pic>
        <p:nvPicPr>
          <p:cNvPr id="1026" name="Picture 2" descr=" poster at the United States Antarctic Program complex at the Ch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122" y="604266"/>
            <a:ext cx="4658505" cy="5567934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ing through airport security before boarding our flight to Antarctica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09800"/>
            <a:ext cx="4033491" cy="3120914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175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THERE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7449" y="5486400"/>
            <a:ext cx="3259895" cy="975360"/>
          </a:xfrm>
        </p:spPr>
        <p:txBody>
          <a:bodyPr>
            <a:normAutofit/>
          </a:bodyPr>
          <a:lstStyle/>
          <a:p>
            <a:r>
              <a:rPr lang="en-US" sz="3200" dirty="0"/>
              <a:t>C-17 (5.5 hours)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" y="2052298"/>
            <a:ext cx="4375601" cy="328170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404625" y="5486400"/>
            <a:ext cx="2973485" cy="975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sz="3200" dirty="0"/>
              <a:t>C-130 (9 hours)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931" y="2052299"/>
            <a:ext cx="4375600" cy="32817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0176680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THERE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2095718"/>
            <a:ext cx="4520909" cy="339068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512" y="585216"/>
            <a:ext cx="4190238" cy="558698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3433511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mage result for pegasus runway antarct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4141" cy="3505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mage result for pegasus runway antarct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745" y="2943676"/>
            <a:ext cx="5867400" cy="39143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450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808"/>
            <a:ext cx="9144000" cy="1143000"/>
          </a:xfrm>
        </p:spPr>
        <p:txBody>
          <a:bodyPr/>
          <a:lstStyle/>
          <a:p>
            <a:pPr algn="ctr" eaLnBrk="1" hangingPunct="1"/>
            <a:r>
              <a:rPr lang="en-US" altLang="x-none" sz="3200" dirty="0"/>
              <a:t>Solar irradiance</a:t>
            </a:r>
            <a:r>
              <a:rPr lang="en-US" altLang="x-none" sz="2400" dirty="0"/>
              <a:t>: </a:t>
            </a:r>
            <a:r>
              <a:rPr lang="en-US" altLang="x-none" sz="2800" dirty="0"/>
              <a:t>Position of Earth relative to the sun </a:t>
            </a:r>
            <a:br>
              <a:rPr lang="en-US" altLang="x-none" sz="2800" dirty="0"/>
            </a:br>
            <a:r>
              <a:rPr lang="en-US" altLang="x-none" sz="2800" dirty="0"/>
              <a:t>(Milankovitch cycles)</a:t>
            </a:r>
          </a:p>
        </p:txBody>
      </p:sp>
      <p:pic>
        <p:nvPicPr>
          <p:cNvPr id="7172" name="Picture 4" descr="milankovit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176" y="1370413"/>
            <a:ext cx="4055647" cy="5212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34236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Ivan the Terra Bus</a:t>
            </a:r>
          </a:p>
        </p:txBody>
      </p:sp>
      <p:pic>
        <p:nvPicPr>
          <p:cNvPr id="6146" name="Picture 2" descr="mage result for ivan the terra b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690689"/>
            <a:ext cx="7781634" cy="471206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3441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" b="2768"/>
          <a:stretch/>
        </p:blipFill>
        <p:spPr>
          <a:xfrm>
            <a:off x="0" y="400493"/>
            <a:ext cx="9140913" cy="53145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817396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ge result for mcmurdo st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0044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"/>
            <a:ext cx="3810000" cy="5715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888" y="2030186"/>
            <a:ext cx="4999584" cy="249282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722798" y="559145"/>
            <a:ext cx="3657764" cy="14996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Berg field center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7212227" y="2438272"/>
            <a:ext cx="1888672" cy="1888672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88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ttp://antarctica.recollect.co.nz/assets/display/90143-ma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1" y="304800"/>
            <a:ext cx="9180237" cy="6172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04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673514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426609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102491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175"/>
            <a:ext cx="9148233" cy="686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854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0" y="-5443"/>
            <a:ext cx="4368800" cy="3276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43"/>
            <a:ext cx="4376057" cy="328204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1" y="3565070"/>
            <a:ext cx="4368800" cy="3276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5070"/>
            <a:ext cx="4376057" cy="328204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85760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3886200" cy="1295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x-none" sz="3200" dirty="0"/>
              <a:t>Solar irradiance: </a:t>
            </a:r>
            <a:r>
              <a:rPr lang="en-US" altLang="x-none" sz="2800" dirty="0"/>
              <a:t>Sunspot cycles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209800"/>
            <a:ext cx="2895600" cy="41148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x-none" dirty="0"/>
              <a:t>Sunspots – reflect magnetic activity of sun, and sun’s brightness.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x-none" dirty="0"/>
          </a:p>
          <a:p>
            <a:pPr eaLnBrk="1" hangingPunct="1">
              <a:lnSpc>
                <a:spcPct val="90000"/>
              </a:lnSpc>
            </a:pPr>
            <a:r>
              <a:rPr lang="en-US" altLang="x-none" dirty="0"/>
              <a:t>Approximately an 11 year cycle </a:t>
            </a:r>
            <a:r>
              <a:rPr lang="en-US" altLang="x-none" dirty="0">
                <a:solidFill>
                  <a:schemeClr val="bg1"/>
                </a:solidFill>
              </a:rPr>
              <a:t>(9-13)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x-none" dirty="0">
                <a:solidFill>
                  <a:schemeClr val="bg1"/>
                </a:solidFill>
              </a:rPr>
              <a:t>Maunder minimum coincides with the Little Ice Age.</a:t>
            </a:r>
          </a:p>
        </p:txBody>
      </p:sp>
      <p:pic>
        <p:nvPicPr>
          <p:cNvPr id="8196" name="Picture 4" descr="cyc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7200"/>
            <a:ext cx="480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640px-Solar_Cycle_Variati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133600"/>
            <a:ext cx="5638800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1681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152400"/>
            <a:ext cx="4114800" cy="30861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05200"/>
            <a:ext cx="4305300" cy="32289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28" y="3511322"/>
            <a:ext cx="4288972" cy="321672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059610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" y="3581400"/>
            <a:ext cx="4368800" cy="3276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086" y="0"/>
            <a:ext cx="4368800" cy="3276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087" y="3581400"/>
            <a:ext cx="4368800" cy="3276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770"/>
            <a:ext cx="4339773" cy="32548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558782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7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7776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Garwood-Pond city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6711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193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24756" cy="33935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414" y="3124199"/>
            <a:ext cx="4971142" cy="37283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506" name="Picture 2" descr="mage result for leopard sea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35156"/>
            <a:ext cx="3389124" cy="25418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273" y="291178"/>
            <a:ext cx="3812766" cy="25418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870015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313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84832"/>
            <a:ext cx="4713514" cy="35351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17777" r="22500" b="8889"/>
          <a:stretch/>
        </p:blipFill>
        <p:spPr>
          <a:xfrm>
            <a:off x="5105400" y="2084832"/>
            <a:ext cx="3862451" cy="35405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 plunge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399" y="6019800"/>
            <a:ext cx="8815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+mn-lt"/>
              </a:rPr>
              <a:t>Seawater freezes at 28.4ºF</a:t>
            </a:r>
          </a:p>
        </p:txBody>
      </p:sp>
    </p:spTree>
    <p:extLst>
      <p:ext uri="{BB962C8B-B14F-4D97-AF65-F5344CB8AC3E}">
        <p14:creationId xmlns:p14="http://schemas.microsoft.com/office/powerpoint/2010/main" val="14340144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mage result for lakes in dry valley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7" y="419100"/>
            <a:ext cx="9176657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8963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52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5360" y="365126"/>
            <a:ext cx="7886700" cy="132556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x-none" sz="3200"/>
              <a:t>Reflection of energy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x-none" sz="2400" dirty="0"/>
              <a:t>Albedo (reflectivity) 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x-none" sz="2400" dirty="0"/>
              <a:t>Lighter things reflect more light energy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x-none" sz="2400" dirty="0"/>
              <a:t>Darker things absorb more light energy (heat)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x-none" sz="2400" dirty="0">
                <a:solidFill>
                  <a:schemeClr val="bg1"/>
                </a:solidFill>
              </a:rPr>
              <a:t>(Creates positive feedback)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x-none" sz="2400" dirty="0"/>
              <a:t>	Aerosols lead to increased reflection of solar radiation.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x-none" sz="2400" dirty="0"/>
              <a:t>	Volcanic activity </a:t>
            </a:r>
            <a:r>
              <a:rPr lang="en-US" altLang="x-none" sz="2400" dirty="0">
                <a:ea typeface="Arial" charset="0"/>
                <a:cs typeface="Arial" charset="0"/>
              </a:rPr>
              <a:t>→ 	cooling</a:t>
            </a:r>
            <a:r>
              <a:rPr lang="en-US" altLang="x-none" sz="2400" dirty="0"/>
              <a:t>.</a:t>
            </a:r>
          </a:p>
        </p:txBody>
      </p:sp>
      <p:pic>
        <p:nvPicPr>
          <p:cNvPr id="5124" name="Picture 4" descr="fora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27150"/>
            <a:ext cx="3886200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Line 5"/>
          <p:cNvSpPr>
            <a:spLocks noChangeShapeType="1"/>
          </p:cNvSpPr>
          <p:nvPr/>
        </p:nvSpPr>
        <p:spPr bwMode="auto">
          <a:xfrm flipH="1">
            <a:off x="6019800" y="685800"/>
            <a:ext cx="1905000" cy="1828800"/>
          </a:xfrm>
          <a:prstGeom prst="line">
            <a:avLst/>
          </a:prstGeom>
          <a:noFill/>
          <a:ln w="38100" cap="rnd">
            <a:solidFill>
              <a:srgbClr val="FFCC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 flipH="1" flipV="1">
            <a:off x="5334000" y="1600200"/>
            <a:ext cx="685800" cy="914400"/>
          </a:xfrm>
          <a:prstGeom prst="line">
            <a:avLst/>
          </a:prstGeom>
          <a:noFill/>
          <a:ln w="38100" cap="rnd">
            <a:solidFill>
              <a:srgbClr val="FFCC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 flipH="1">
            <a:off x="7467600" y="762000"/>
            <a:ext cx="609600" cy="2286000"/>
          </a:xfrm>
          <a:prstGeom prst="line">
            <a:avLst/>
          </a:prstGeom>
          <a:noFill/>
          <a:ln w="38100" cap="rnd">
            <a:solidFill>
              <a:srgbClr val="FFCC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" name="AutoShape 8"/>
          <p:cNvSpPr>
            <a:spLocks noChangeArrowheads="1"/>
          </p:cNvSpPr>
          <p:nvPr/>
        </p:nvSpPr>
        <p:spPr bwMode="auto">
          <a:xfrm rot="3179611">
            <a:off x="7801769" y="275431"/>
            <a:ext cx="641350" cy="700088"/>
          </a:xfrm>
          <a:prstGeom prst="irregularSeal2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x-none" altLang="x-none"/>
          </a:p>
        </p:txBody>
      </p:sp>
      <p:pic>
        <p:nvPicPr>
          <p:cNvPr id="5129" name="Picture 9" descr="pinatub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987800"/>
            <a:ext cx="3886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094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ake Hoa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2" y="3175"/>
            <a:ext cx="9139237" cy="685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5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14" y="1027331"/>
            <a:ext cx="4161971" cy="31214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0"/>
            <a:ext cx="4325258" cy="32439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1" y="3575957"/>
            <a:ext cx="4325257" cy="32439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57199" y="15240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LAKE VIDA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377409"/>
            <a:ext cx="3256655" cy="24424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201214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ake Vid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49" y="3174"/>
            <a:ext cx="9139767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9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Also</a:t>
            </a:r>
            <a:r>
              <a:rPr lang="en-US" baseline="0" dirty="0"/>
              <a:t> go to Google Maps, see the single image there.</a:t>
            </a:r>
          </a:p>
        </p:txBody>
      </p:sp>
      <p:pic>
        <p:nvPicPr>
          <p:cNvPr id="1030" name="Picture 6" descr="http://upload.wikimedia.org/wikipedia/commons/7/7c/Wostok-Station_core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84" y="914400"/>
            <a:ext cx="8741667" cy="562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8977" y="3016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err="1"/>
              <a:t>Vostok</a:t>
            </a:r>
            <a:r>
              <a:rPr lang="en-US" sz="3200" dirty="0"/>
              <a:t>,</a:t>
            </a:r>
            <a:r>
              <a:rPr lang="en-US" sz="3200" baseline="0" dirty="0"/>
              <a:t> Antarctica</a:t>
            </a:r>
            <a:endParaRPr lang="en-US" sz="3200" dirty="0"/>
          </a:p>
        </p:txBody>
      </p:sp>
      <p:pic>
        <p:nvPicPr>
          <p:cNvPr id="1034" name="Picture 10" descr="Map shows location of Vostok (BBC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16" y="30162"/>
            <a:ext cx="2198593" cy="164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4801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Steps in taking</a:t>
            </a:r>
            <a:r>
              <a:rPr lang="en-US" baseline="0" dirty="0"/>
              <a:t> an ice core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http://earthobservatory.nasa.gov/Features/Paleoclimatology_IceCores/Images/greenland_drill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56" y="408214"/>
            <a:ext cx="7567765" cy="627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2958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53024" cy="1143000"/>
          </a:xfrm>
        </p:spPr>
        <p:txBody>
          <a:bodyPr/>
          <a:lstStyle/>
          <a:p>
            <a:r>
              <a:rPr lang="en-US" dirty="0"/>
              <a:t>Core</a:t>
            </a:r>
            <a:r>
              <a:rPr lang="en-US" baseline="0" dirty="0"/>
              <a:t> 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://withfriendship.com/images/i/42955/Ice-core-pi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610225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4.bp.blogspot.com/-NNyE9VFntGE/Tfq_vfVZOrI/AAAAAAAACgA/40RRbjILzEM/s400/P61602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37" y="24384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9197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globalchange.umich.edu/globalchange1/current/labs/Lab10_Vostok/Vostok_files/image0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261" y="936954"/>
            <a:ext cx="4400550" cy="376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265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Air bubbles contain gas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4284" y="4800600"/>
            <a:ext cx="4695336" cy="1630363"/>
          </a:xfrm>
        </p:spPr>
        <p:txBody>
          <a:bodyPr>
            <a:noAutofit/>
          </a:bodyPr>
          <a:lstStyle/>
          <a:p>
            <a:r>
              <a:rPr lang="en-US" dirty="0"/>
              <a:t>Air bubbles</a:t>
            </a:r>
            <a:r>
              <a:rPr lang="en-US" baseline="0" dirty="0"/>
              <a:t> trapped in the ice</a:t>
            </a:r>
            <a:r>
              <a:rPr lang="en-US" dirty="0"/>
              <a:t> </a:t>
            </a:r>
            <a:r>
              <a:rPr lang="en-US" baseline="0" dirty="0"/>
              <a:t>represent atmospheric</a:t>
            </a:r>
            <a:r>
              <a:rPr lang="en-US" dirty="0"/>
              <a:t> chemistry. </a:t>
            </a:r>
          </a:p>
        </p:txBody>
      </p:sp>
      <p:pic>
        <p:nvPicPr>
          <p:cNvPr id="2052" name="Picture 4" descr="http://www.newscientist.com/data/images/ns/cms/dn8369/dn8369-1_5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90760"/>
            <a:ext cx="3095371" cy="293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9093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447" y="486137"/>
            <a:ext cx="4852665" cy="590887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57943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rtl="0" eaLnBrk="1" fontAlgn="base" hangingPunct="1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rtl="0" eaLnBrk="1" fontAlgn="base" hangingPunct="1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rtl="0" eaLnBrk="1" fontAlgn="base" hangingPunct="1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defTabSz="914400"/>
            <a:r>
              <a:rPr lang="en-US" kern="0" dirty="0"/>
              <a:t>What is an Isotope?</a:t>
            </a:r>
          </a:p>
        </p:txBody>
      </p:sp>
    </p:spTree>
    <p:extLst>
      <p:ext uri="{BB962C8B-B14F-4D97-AF65-F5344CB8AC3E}">
        <p14:creationId xmlns:p14="http://schemas.microsoft.com/office/powerpoint/2010/main" val="150171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119269" y="188843"/>
            <a:ext cx="792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cs typeface="Times New Roman" charset="0"/>
              </a:rPr>
              <a:t>STABLE ISOTOPES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42" y="909822"/>
            <a:ext cx="8314264" cy="533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9791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132521" y="96079"/>
            <a:ext cx="792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cs typeface="Times New Roman" charset="0"/>
              </a:rPr>
              <a:t>STABLE ISOTOPES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139" y="884925"/>
            <a:ext cx="7455175" cy="536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45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2"/>
          <p:cNvSpPr>
            <a:spLocks noGrp="1"/>
          </p:cNvSpPr>
          <p:nvPr>
            <p:ph idx="4294967295"/>
          </p:nvPr>
        </p:nvSpPr>
        <p:spPr>
          <a:xfrm>
            <a:off x="254832" y="584200"/>
            <a:ext cx="4085673" cy="5955496"/>
          </a:xfrm>
        </p:spPr>
        <p:txBody>
          <a:bodyPr/>
          <a:lstStyle/>
          <a:p>
            <a:pPr marL="0" indent="0">
              <a:buNone/>
            </a:pPr>
            <a:endParaRPr lang="en-US" altLang="en-US" sz="2600" dirty="0"/>
          </a:p>
          <a:p>
            <a:r>
              <a:rPr lang="en-US" altLang="en-US" dirty="0"/>
              <a:t>The Mount St. Helens lowered T 0.1°C.</a:t>
            </a:r>
          </a:p>
          <a:p>
            <a:r>
              <a:rPr lang="en-US" altLang="en-US" dirty="0"/>
              <a:t>El </a:t>
            </a:r>
            <a:r>
              <a:rPr lang="en-US" altLang="en-US" dirty="0" err="1"/>
              <a:t>Chichon</a:t>
            </a:r>
            <a:r>
              <a:rPr lang="en-US" altLang="en-US" dirty="0"/>
              <a:t>, in 1982, lowered T 0.3–0.5°C.</a:t>
            </a:r>
          </a:p>
          <a:p>
            <a:r>
              <a:rPr lang="en-US" altLang="en-US" dirty="0"/>
              <a:t>Mount Pinatubo, in 1991, lowered T 0.5°C</a:t>
            </a:r>
            <a:r>
              <a:rPr lang="en-US" altLang="en-US" sz="3200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1"/>
          <a:stretch/>
        </p:blipFill>
        <p:spPr>
          <a:xfrm>
            <a:off x="4491436" y="584200"/>
            <a:ext cx="4652564" cy="562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573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13597" y="156255"/>
            <a:ext cx="792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cs typeface="Times New Roman" charset="0"/>
              </a:rPr>
              <a:t>STABLE ISOTOPES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845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67800" cy="1325563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Air temperature determined by water chemistry (oxygen</a:t>
            </a:r>
            <a:r>
              <a:rPr lang="en-US" sz="3600" baseline="0" dirty="0"/>
              <a:t> isotope example)</a:t>
            </a:r>
            <a:endParaRPr lang="en-US" sz="3600" dirty="0"/>
          </a:p>
        </p:txBody>
      </p:sp>
      <p:pic>
        <p:nvPicPr>
          <p:cNvPr id="3074" name="Picture 2" descr="http://www.globalchange.umich.edu/globalchange1/current/labs/Lab10_Vostok/Vostok_files/image0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92" y="1603556"/>
            <a:ext cx="7153816" cy="460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1550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6"/>
          <a:stretch/>
        </p:blipFill>
        <p:spPr>
          <a:xfrm>
            <a:off x="74230" y="693295"/>
            <a:ext cx="9069770" cy="36426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E52FBB-7303-DE4E-99A3-5A5F598F285E}"/>
              </a:ext>
            </a:extLst>
          </p:cNvPr>
          <p:cNvSpPr txBox="1"/>
          <p:nvPr/>
        </p:nvSpPr>
        <p:spPr>
          <a:xfrm>
            <a:off x="843016" y="5764595"/>
            <a:ext cx="7532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linkClick r:id="rId4"/>
              </a:rPr>
              <a:t>https://www.youtube.com/watch?v=YfRDNyB1XOY&amp;feature=youtu.be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685667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72" y="1381643"/>
            <a:ext cx="8696362" cy="438399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2pPr>
            <a:lvl3pPr algn="l" rtl="0" eaLnBrk="1" fontAlgn="base" hangingPunct="1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3pPr>
            <a:lvl4pPr algn="l" rtl="0" eaLnBrk="1" fontAlgn="base" hangingPunct="1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4pPr>
            <a:lvl5pPr algn="l" rtl="0" eaLnBrk="1" fontAlgn="base" hangingPunct="1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charset="0"/>
                <a:ea typeface="ＭＳ Ｐゴシック" charset="0"/>
                <a:cs typeface="ＭＳ Ｐゴシック" pitchFamily="34" charset="-128"/>
              </a:defRPr>
            </a:lvl5pPr>
            <a:lvl6pPr marL="457200" algn="l" rtl="0" eaLnBrk="1" fontAlgn="base" hangingPunct="1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l" rtl="0" eaLnBrk="1" fontAlgn="base" hangingPunct="1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l" rtl="0" eaLnBrk="1" fontAlgn="base" hangingPunct="1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l" rtl="0" eaLnBrk="1" fontAlgn="base" hangingPunct="1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defTabSz="914400"/>
            <a:r>
              <a:rPr lang="en-US" kern="0" dirty="0"/>
              <a:t>Sea Level History from Oxygen Isotopes</a:t>
            </a:r>
          </a:p>
        </p:txBody>
      </p:sp>
    </p:spTree>
    <p:extLst>
      <p:ext uri="{BB962C8B-B14F-4D97-AF65-F5344CB8AC3E}">
        <p14:creationId xmlns:p14="http://schemas.microsoft.com/office/powerpoint/2010/main" val="31214709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/>
              <a:t>Question 4</a:t>
            </a:r>
            <a:r>
              <a:rPr lang="en-US" sz="3200"/>
              <a:t>: </a:t>
            </a:r>
            <a:r>
              <a:rPr lang="en-US" sz="3200" dirty="0"/>
              <a:t>How can we compare the recent data to geologic history?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8650" y="1690689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solidFill>
                  <a:srgbClr val="FF0000"/>
                </a:solidFill>
              </a:rPr>
              <a:t>Activity C</a:t>
            </a:r>
            <a:r>
              <a:rPr lang="en-US" sz="3300" dirty="0">
                <a:solidFill>
                  <a:srgbClr val="FF0000"/>
                </a:solidFill>
              </a:rPr>
              <a:t>: What is the maximum rate of change in the ice core record?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8650" y="2958561"/>
            <a:ext cx="7886700" cy="353431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How do the data compare to current conditions in Antarctica?</a:t>
            </a:r>
          </a:p>
          <a:p>
            <a:r>
              <a:rPr lang="en-US" sz="2400" dirty="0"/>
              <a:t>Find the </a:t>
            </a:r>
            <a:r>
              <a:rPr lang="en-US" sz="2400" i="1" dirty="0"/>
              <a:t>fastest rate of change</a:t>
            </a:r>
            <a:r>
              <a:rPr lang="en-US" sz="2400" dirty="0"/>
              <a:t> in the ice core data – graph the data first and then pull out a time with the fastest change:</a:t>
            </a:r>
          </a:p>
          <a:p>
            <a:pPr lvl="1"/>
            <a:r>
              <a:rPr lang="en-US" dirty="0" err="1"/>
              <a:t>Vostok</a:t>
            </a:r>
            <a:r>
              <a:rPr lang="en-US" dirty="0"/>
              <a:t> air temperature</a:t>
            </a:r>
          </a:p>
          <a:p>
            <a:pPr lvl="1"/>
            <a:r>
              <a:rPr lang="en-US" dirty="0" err="1"/>
              <a:t>Vostok</a:t>
            </a:r>
            <a:r>
              <a:rPr lang="en-US" dirty="0"/>
              <a:t> atmospheric CO</a:t>
            </a:r>
            <a:r>
              <a:rPr lang="en-US" baseline="-25000" dirty="0"/>
              <a:t>2</a:t>
            </a:r>
          </a:p>
          <a:p>
            <a:r>
              <a:rPr lang="en-US" sz="2400" dirty="0"/>
              <a:t>How do the pre-historic rates of change compare to current rates of change?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23287531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752600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x-none" sz="3200" dirty="0"/>
              <a:t>How do we know that recent changes are due to human activity?</a:t>
            </a:r>
          </a:p>
        </p:txBody>
      </p:sp>
    </p:spTree>
    <p:extLst>
      <p:ext uri="{BB962C8B-B14F-4D97-AF65-F5344CB8AC3E}">
        <p14:creationId xmlns:p14="http://schemas.microsoft.com/office/powerpoint/2010/main" val="3478701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09600"/>
            <a:ext cx="8458200" cy="563880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</a:pPr>
            <a:r>
              <a:rPr lang="en-US" altLang="x-none" dirty="0"/>
              <a:t>Temperature are higher than they have been in the last 500,000 years.</a:t>
            </a:r>
          </a:p>
          <a:p>
            <a:pPr marL="533400" indent="-533400" eaLnBrk="1" hangingPunct="1">
              <a:lnSpc>
                <a:spcPct val="90000"/>
              </a:lnSpc>
            </a:pPr>
            <a:endParaRPr lang="en-US" altLang="x-none" dirty="0"/>
          </a:p>
          <a:p>
            <a:pPr marL="533400" indent="-533400" eaLnBrk="1" hangingPunct="1">
              <a:lnSpc>
                <a:spcPct val="90000"/>
              </a:lnSpc>
            </a:pPr>
            <a:endParaRPr lang="en-US" altLang="x-none" dirty="0"/>
          </a:p>
          <a:p>
            <a:pPr marL="533400" indent="-533400" eaLnBrk="1" hangingPunct="1">
              <a:lnSpc>
                <a:spcPct val="90000"/>
              </a:lnSpc>
            </a:pPr>
            <a:endParaRPr lang="en-US" altLang="x-none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x-none" dirty="0"/>
          </a:p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x-none" dirty="0"/>
              <a:t>Changes in atmospheric composition correspond with industrial development.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x-none" dirty="0"/>
              <a:t>The current rate of temperature change is greater than anything we have seen in the geologic record.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x-none" dirty="0"/>
              <a:t>Models suggest that we could not achieve current temperatures unless human activity is considered.</a:t>
            </a:r>
          </a:p>
          <a:p>
            <a:pPr marL="533400" indent="-533400" eaLnBrk="1" hangingPunct="1">
              <a:lnSpc>
                <a:spcPct val="90000"/>
              </a:lnSpc>
            </a:pPr>
            <a:endParaRPr lang="en-US" altLang="x-none" dirty="0"/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US" altLang="x-none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901F69C-E69F-7740-8804-B6A11874EC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7511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x-none" sz="3200" dirty="0"/>
              <a:t>How do we know that recent changes are due to human activity?</a:t>
            </a:r>
          </a:p>
        </p:txBody>
      </p:sp>
    </p:spTree>
    <p:extLst>
      <p:ext uri="{BB962C8B-B14F-4D97-AF65-F5344CB8AC3E}">
        <p14:creationId xmlns:p14="http://schemas.microsoft.com/office/powerpoint/2010/main" val="347713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"/>
          <p:cNvSpPr>
            <a:spLocks noGrp="1" noChangeArrowheads="1"/>
          </p:cNvSpPr>
          <p:nvPr>
            <p:ph idx="1"/>
          </p:nvPr>
        </p:nvSpPr>
        <p:spPr>
          <a:xfrm>
            <a:off x="4972050" y="1543050"/>
            <a:ext cx="2857500" cy="177165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en-US" sz="1200">
                <a:solidFill>
                  <a:srgbClr val="FFFFCC"/>
                </a:solidFill>
              </a:rPr>
              <a:t>Increases in greenhouse gases.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en-US" sz="1200">
                <a:solidFill>
                  <a:srgbClr val="FFFFCC"/>
                </a:solidFill>
              </a:rPr>
              <a:t>Changes are relatively recent (past 200 years).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en-US" sz="1200">
                <a:solidFill>
                  <a:srgbClr val="FFFFCC"/>
                </a:solidFill>
              </a:rPr>
              <a:t>Rates of change are rapid.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en-US" sz="1200">
                <a:solidFill>
                  <a:srgbClr val="FFFFCC"/>
                </a:solidFill>
              </a:rPr>
              <a:t>CO</a:t>
            </a:r>
            <a:r>
              <a:rPr lang="en-US" altLang="en-US" sz="1200" baseline="-25000">
                <a:solidFill>
                  <a:srgbClr val="FFFFCC"/>
                </a:solidFill>
              </a:rPr>
              <a:t>2</a:t>
            </a:r>
            <a:r>
              <a:rPr lang="en-US" altLang="en-US" sz="1200">
                <a:solidFill>
                  <a:srgbClr val="FFFFCC"/>
                </a:solidFill>
              </a:rPr>
              <a:t> concentrations exceed that natural range over the past 650,000 years.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en-US" sz="1200">
                <a:solidFill>
                  <a:srgbClr val="FFFFCC"/>
                </a:solidFill>
              </a:rPr>
              <a:t>Since the early 1800</a:t>
            </a:r>
            <a:r>
              <a:rPr lang="ja-JP" altLang="en-US" sz="1200">
                <a:solidFill>
                  <a:srgbClr val="FFFFCC"/>
                </a:solidFill>
              </a:rPr>
              <a:t>’</a:t>
            </a:r>
            <a:r>
              <a:rPr lang="en-US" altLang="ja-JP" sz="1200">
                <a:solidFill>
                  <a:srgbClr val="FFFFCC"/>
                </a:solidFill>
              </a:rPr>
              <a:t>s, CO</a:t>
            </a:r>
            <a:r>
              <a:rPr lang="en-US" altLang="ja-JP" sz="1200" baseline="-25000">
                <a:solidFill>
                  <a:srgbClr val="FFFFCC"/>
                </a:solidFill>
              </a:rPr>
              <a:t>2</a:t>
            </a:r>
            <a:r>
              <a:rPr lang="en-US" altLang="ja-JP" sz="1200">
                <a:solidFill>
                  <a:srgbClr val="FFFFCC"/>
                </a:solidFill>
              </a:rPr>
              <a:t> concentrations have risen from 280 to 379 parts per million… </a:t>
            </a:r>
            <a:endParaRPr lang="en-US" altLang="en-US" sz="1200">
              <a:solidFill>
                <a:srgbClr val="FFFFCC"/>
              </a:solidFill>
            </a:endParaRPr>
          </a:p>
        </p:txBody>
      </p:sp>
      <p:grpSp>
        <p:nvGrpSpPr>
          <p:cNvPr id="27656" name="Group 16"/>
          <p:cNvGrpSpPr>
            <a:grpSpLocks noChangeAspect="1"/>
          </p:cNvGrpSpPr>
          <p:nvPr/>
        </p:nvGrpSpPr>
        <p:grpSpPr bwMode="auto">
          <a:xfrm>
            <a:off x="47370" y="1316611"/>
            <a:ext cx="3334261" cy="2314956"/>
            <a:chOff x="3216" y="336"/>
            <a:chExt cx="2208" cy="1533"/>
          </a:xfrm>
        </p:grpSpPr>
        <p:pic>
          <p:nvPicPr>
            <p:cNvPr id="27664" name="Picture 9" descr="fig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384"/>
              <a:ext cx="2208" cy="1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9" name="Rectangle 15"/>
            <p:cNvSpPr>
              <a:spLocks noChangeArrowheads="1"/>
            </p:cNvSpPr>
            <p:nvPr/>
          </p:nvSpPr>
          <p:spPr bwMode="auto">
            <a:xfrm>
              <a:off x="3264" y="336"/>
              <a:ext cx="432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latin typeface="Arial" charset="0"/>
                <a:ea typeface="ＭＳ Ｐゴシック" charset="0"/>
              </a:endParaRPr>
            </a:p>
          </p:txBody>
        </p:sp>
      </p:grpSp>
      <p:pic>
        <p:nvPicPr>
          <p:cNvPr id="13321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1298615"/>
            <a:ext cx="3371850" cy="2314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325" name="Text Box 21"/>
          <p:cNvSpPr txBox="1">
            <a:spLocks noChangeArrowheads="1"/>
          </p:cNvSpPr>
          <p:nvPr/>
        </p:nvSpPr>
        <p:spPr bwMode="auto">
          <a:xfrm>
            <a:off x="3503473" y="3631567"/>
            <a:ext cx="2223063" cy="47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99CC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75" b="1" dirty="0">
                <a:latin typeface="Helvetica" charset="0"/>
              </a:rPr>
              <a:t>3.</a:t>
            </a:r>
            <a:r>
              <a:rPr lang="en-US" sz="2475" dirty="0">
                <a:latin typeface="Helvetica" charset="0"/>
              </a:rPr>
              <a:t> Models</a:t>
            </a:r>
          </a:p>
        </p:txBody>
      </p:sp>
      <p:sp>
        <p:nvSpPr>
          <p:cNvPr id="13326" name="Text Box 22"/>
          <p:cNvSpPr txBox="1">
            <a:spLocks noChangeArrowheads="1"/>
          </p:cNvSpPr>
          <p:nvPr/>
        </p:nvSpPr>
        <p:spPr bwMode="auto">
          <a:xfrm>
            <a:off x="340007" y="853000"/>
            <a:ext cx="2520387" cy="47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99CC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75" b="1" dirty="0">
                <a:latin typeface="Helvetica" charset="0"/>
              </a:rPr>
              <a:t>1.</a:t>
            </a:r>
            <a:r>
              <a:rPr lang="en-US" sz="2475" dirty="0">
                <a:latin typeface="Helvetica" charset="0"/>
              </a:rPr>
              <a:t> Correlations</a:t>
            </a:r>
          </a:p>
        </p:txBody>
      </p:sp>
      <p:sp>
        <p:nvSpPr>
          <p:cNvPr id="13327" name="Text Box 23"/>
          <p:cNvSpPr txBox="1">
            <a:spLocks noChangeArrowheads="1"/>
          </p:cNvSpPr>
          <p:nvPr/>
        </p:nvSpPr>
        <p:spPr bwMode="auto">
          <a:xfrm>
            <a:off x="5653509" y="836516"/>
            <a:ext cx="3122995" cy="47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99CC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75" b="1" dirty="0">
                <a:latin typeface="Helvetica" charset="0"/>
              </a:rPr>
              <a:t>2.</a:t>
            </a:r>
            <a:r>
              <a:rPr lang="en-US" sz="2475" dirty="0">
                <a:latin typeface="Helvetica" charset="0"/>
              </a:rPr>
              <a:t> Rates of change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3" t="4173" r="21389" b="30869"/>
          <a:stretch/>
        </p:blipFill>
        <p:spPr>
          <a:xfrm>
            <a:off x="1256003" y="4089758"/>
            <a:ext cx="3338967" cy="261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1" t="64601" r="14496" b="12774"/>
          <a:stretch/>
        </p:blipFill>
        <p:spPr>
          <a:xfrm>
            <a:off x="4430836" y="4348210"/>
            <a:ext cx="4650330" cy="11198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07632" y="6422787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IPCC 2014</a:t>
            </a:r>
          </a:p>
        </p:txBody>
      </p:sp>
    </p:spTree>
    <p:extLst>
      <p:ext uri="{BB962C8B-B14F-4D97-AF65-F5344CB8AC3E}">
        <p14:creationId xmlns:p14="http://schemas.microsoft.com/office/powerpoint/2010/main" val="5345276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Does one really big snow storm indicate that the climate is getting colder?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9"/>
            <a:ext cx="2458588" cy="3535553"/>
          </a:xfrm>
        </p:spPr>
        <p:txBody>
          <a:bodyPr>
            <a:noAutofit/>
          </a:bodyPr>
          <a:lstStyle/>
          <a:p>
            <a:r>
              <a:rPr lang="en-US" dirty="0"/>
              <a:t>Arctic Avenue, Atlantic City, NJ</a:t>
            </a:r>
          </a:p>
          <a:p>
            <a:r>
              <a:rPr lang="en-US" dirty="0"/>
              <a:t>Jan 2014</a:t>
            </a:r>
          </a:p>
          <a:p>
            <a:endParaRPr lang="en-US" dirty="0"/>
          </a:p>
          <a:p>
            <a:endParaRPr lang="en-US" sz="900" dirty="0"/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sz="900" dirty="0"/>
              <a:t>http://www.ctvnews.ca/world/deadly-storm-lashes-u-s-northeast-1-900-flights-grounded-1.1616156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1370" t="11196" r="11666" b="48271"/>
          <a:stretch/>
        </p:blipFill>
        <p:spPr>
          <a:xfrm>
            <a:off x="3087238" y="2125267"/>
            <a:ext cx="5819483" cy="373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412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+mj-lt"/>
              </a:rPr>
              <a:t>The extreme weather, with temperatures reaching -20°F with wind chill and 2 feet of snow reinforces doubts that global warming is caused by humans.</a:t>
            </a:r>
          </a:p>
          <a:p>
            <a:endParaRPr lang="en-US" sz="3200" dirty="0">
              <a:latin typeface="+mj-lt"/>
            </a:endParaRPr>
          </a:p>
          <a:p>
            <a:r>
              <a:rPr lang="en-US" sz="3200" dirty="0">
                <a:latin typeface="+mj-lt"/>
              </a:rPr>
              <a:t>Do you believe this statement?  Why or why not?</a:t>
            </a:r>
          </a:p>
        </p:txBody>
      </p:sp>
    </p:spTree>
    <p:extLst>
      <p:ext uri="{BB962C8B-B14F-4D97-AF65-F5344CB8AC3E}">
        <p14:creationId xmlns:p14="http://schemas.microsoft.com/office/powerpoint/2010/main" val="1428563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Atmospheric composition</a:t>
            </a:r>
            <a:r>
              <a:rPr lang="en-US" sz="3200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Gasses in the atmosphere influence temperature</a:t>
            </a:r>
          </a:p>
          <a:p>
            <a:r>
              <a:rPr lang="en-US" dirty="0"/>
              <a:t>Draw a diagram the greenhouse effect</a:t>
            </a:r>
          </a:p>
        </p:txBody>
      </p:sp>
    </p:spTree>
    <p:extLst>
      <p:ext uri="{BB962C8B-B14F-4D97-AF65-F5344CB8AC3E}">
        <p14:creationId xmlns:p14="http://schemas.microsoft.com/office/powerpoint/2010/main" val="270643648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600200"/>
            <a:ext cx="6934200" cy="4525963"/>
          </a:xfrm>
        </p:spPr>
        <p:txBody>
          <a:bodyPr/>
          <a:lstStyle/>
          <a:p>
            <a:pPr eaLnBrk="1" hangingPunct="1"/>
            <a:r>
              <a:rPr lang="en-US" altLang="x-none"/>
              <a:t>Past temperatures on earth</a:t>
            </a:r>
          </a:p>
        </p:txBody>
      </p:sp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7818438" y="6553200"/>
            <a:ext cx="13255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x-none" sz="1400"/>
              <a:t>Barrett (2003) </a:t>
            </a:r>
          </a:p>
        </p:txBody>
      </p:sp>
      <p:pic>
        <p:nvPicPr>
          <p:cNvPr id="3077" name="Picture 7" descr="image2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567284"/>
            <a:ext cx="8610600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7312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876082" cy="1020762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x-none" sz="3200" dirty="0"/>
              <a:t>How global warming works</a:t>
            </a:r>
            <a:endParaRPr lang="en-US" altLang="x-none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0D497D-AE73-E148-B80B-AE9520C11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514" y="915830"/>
            <a:ext cx="6882568" cy="580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20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How do we know this global temperature?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Hansen et al. 2010 from Goddard Institute for Space Studies, NASA</a:t>
            </a:r>
          </a:p>
          <a:p>
            <a:r>
              <a:rPr lang="en-US" dirty="0">
                <a:hlinkClick r:id="rId2"/>
              </a:rPr>
              <a:t>https://pubs.giss.nasa.gov/docs/2010/2010_Hansen_ha00510u.pdf</a:t>
            </a:r>
            <a:endParaRPr lang="en-US" dirty="0"/>
          </a:p>
          <a:p>
            <a:r>
              <a:rPr lang="en-US" dirty="0"/>
              <a:t>Compiled different datasets from weather stations all over the world.  </a:t>
            </a:r>
          </a:p>
          <a:p>
            <a:r>
              <a:rPr lang="en-US" dirty="0"/>
              <a:t>Used a model to interpolate (smooth) data for land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069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10598</TotalTime>
  <Words>1586</Words>
  <Application>Microsoft Macintosh PowerPoint</Application>
  <PresentationFormat>On-screen Show (4:3)</PresentationFormat>
  <Paragraphs>221</Paragraphs>
  <Slides>70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7" baseType="lpstr">
      <vt:lpstr>Arial</vt:lpstr>
      <vt:lpstr>Calibri</vt:lpstr>
      <vt:lpstr>Calibri Light</vt:lpstr>
      <vt:lpstr>Helvetica</vt:lpstr>
      <vt:lpstr>Times New Roman</vt:lpstr>
      <vt:lpstr>Tw Cen MT</vt:lpstr>
      <vt:lpstr>Office Theme</vt:lpstr>
      <vt:lpstr>Climate Change</vt:lpstr>
      <vt:lpstr>What controls the Earth’s temperature?</vt:lpstr>
      <vt:lpstr>Solar irradiance: Position of Earth relative to the sun  (Milankovitch cycles)</vt:lpstr>
      <vt:lpstr>Solar irradiance: Sunspot cycles</vt:lpstr>
      <vt:lpstr>Reflection of energy</vt:lpstr>
      <vt:lpstr>PowerPoint Presentation</vt:lpstr>
      <vt:lpstr>Atmospheric composition </vt:lpstr>
      <vt:lpstr>How global warming works</vt:lpstr>
      <vt:lpstr>How do we know this global temperature?</vt:lpstr>
      <vt:lpstr>Question 1: Is this global temperature changing over time? Is earth ‘warming’? If so, at what rate?</vt:lpstr>
      <vt:lpstr>PowerPoint Presentation</vt:lpstr>
      <vt:lpstr>PowerPoint Presentation</vt:lpstr>
      <vt:lpstr>PowerPoint Presentation</vt:lpstr>
      <vt:lpstr>Question 1: Is this global temperature changing over time? Is earth ‘warming’? If so, at what rate?</vt:lpstr>
      <vt:lpstr>Question 2: What might be causing this change in global average temperature?</vt:lpstr>
      <vt:lpstr>PowerPoint Presentation</vt:lpstr>
      <vt:lpstr>Mauna Loa CO2 dataset</vt:lpstr>
      <vt:lpstr>PowerPoint Presentation</vt:lpstr>
      <vt:lpstr>PowerPoint Presentation</vt:lpstr>
      <vt:lpstr>But this is only recent history…</vt:lpstr>
      <vt:lpstr>Question 4: How can we compare the recent data to geologic history?</vt:lpstr>
      <vt:lpstr>You’re off on a trip . . . </vt:lpstr>
      <vt:lpstr>PowerPoint Presentation</vt:lpstr>
      <vt:lpstr>PowerPoint Presentation</vt:lpstr>
      <vt:lpstr>PowerPoint Presentation</vt:lpstr>
      <vt:lpstr>GETTING THERE</vt:lpstr>
      <vt:lpstr>GETTING THERE</vt:lpstr>
      <vt:lpstr>GETTING THERE</vt:lpstr>
      <vt:lpstr>PowerPoint Presentation</vt:lpstr>
      <vt:lpstr>Ivan the Terra Bus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Polar plunge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Vostok, Antarctica</vt:lpstr>
      <vt:lpstr>Steps in taking an ice core</vt:lpstr>
      <vt:lpstr>Core processing</vt:lpstr>
      <vt:lpstr>Air bubbles contain gas</vt:lpstr>
      <vt:lpstr>PowerPoint Presentation</vt:lpstr>
      <vt:lpstr>PowerPoint Presentation</vt:lpstr>
      <vt:lpstr>PowerPoint Presentation</vt:lpstr>
      <vt:lpstr>PowerPoint Presentation</vt:lpstr>
      <vt:lpstr>Air temperature determined by water chemistry (oxygen isotope example)</vt:lpstr>
      <vt:lpstr>PowerPoint Presentation</vt:lpstr>
      <vt:lpstr>PowerPoint Presentation</vt:lpstr>
      <vt:lpstr>Question 4: How can we compare the recent data to geologic history?</vt:lpstr>
      <vt:lpstr>How do we know that recent changes are due to human activity?</vt:lpstr>
      <vt:lpstr>How do we know that recent changes are due to human activity?</vt:lpstr>
      <vt:lpstr>PowerPoint Presentation</vt:lpstr>
      <vt:lpstr>Does one really big snow storm indicate that the climate is getting colder?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controls the earth’s temperature?</dc:title>
  <dc:creator>DCR</dc:creator>
  <cp:lastModifiedBy>Hage, Melissa</cp:lastModifiedBy>
  <cp:revision>71</cp:revision>
  <dcterms:created xsi:type="dcterms:W3CDTF">2014-07-10T15:52:11Z</dcterms:created>
  <dcterms:modified xsi:type="dcterms:W3CDTF">2019-11-26T16:31:37Z</dcterms:modified>
</cp:coreProperties>
</file>