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  <p:sldMasterId id="2147483649" r:id="rId2"/>
  </p:sldMasterIdLst>
  <p:notesMasterIdLst>
    <p:notesMasterId r:id="rId31"/>
  </p:notesMasterIdLst>
  <p:sldIdLst>
    <p:sldId id="256" r:id="rId3"/>
    <p:sldId id="393" r:id="rId4"/>
    <p:sldId id="363" r:id="rId5"/>
    <p:sldId id="332" r:id="rId6"/>
    <p:sldId id="364" r:id="rId7"/>
    <p:sldId id="365" r:id="rId8"/>
    <p:sldId id="366" r:id="rId9"/>
    <p:sldId id="372" r:id="rId10"/>
    <p:sldId id="373" r:id="rId11"/>
    <p:sldId id="374" r:id="rId12"/>
    <p:sldId id="313" r:id="rId13"/>
    <p:sldId id="315" r:id="rId14"/>
    <p:sldId id="323" r:id="rId15"/>
    <p:sldId id="324" r:id="rId16"/>
    <p:sldId id="328" r:id="rId17"/>
    <p:sldId id="379" r:id="rId18"/>
    <p:sldId id="383" r:id="rId19"/>
    <p:sldId id="384" r:id="rId20"/>
    <p:sldId id="385" r:id="rId21"/>
    <p:sldId id="386" r:id="rId22"/>
    <p:sldId id="387" r:id="rId23"/>
    <p:sldId id="388" r:id="rId24"/>
    <p:sldId id="389" r:id="rId25"/>
    <p:sldId id="390" r:id="rId26"/>
    <p:sldId id="391" r:id="rId27"/>
    <p:sldId id="392" r:id="rId28"/>
    <p:sldId id="370" r:id="rId29"/>
    <p:sldId id="371" r:id="rId30"/>
  </p:sldIdLst>
  <p:sldSz cx="9144000" cy="6858000" type="screen4x3"/>
  <p:notesSz cx="6858000" cy="9144000"/>
  <p:defaultTextStyle>
    <a:defPPr>
      <a:defRPr lang="en-GB"/>
    </a:defPPr>
    <a:lvl1pPr algn="l" defTabSz="457200" rtl="0" eaLnBrk="0" fontAlgn="base" hangingPunct="0">
      <a:lnSpc>
        <a:spcPct val="159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sz="2400" kern="1200">
        <a:solidFill>
          <a:schemeClr val="bg1"/>
        </a:solidFill>
        <a:latin typeface="Times New Roman" charset="0"/>
        <a:ea typeface="ＭＳ Ｐゴシック" charset="0"/>
        <a:cs typeface="ＭＳ Ｐゴシック" charset="0"/>
      </a:defRPr>
    </a:lvl1pPr>
    <a:lvl2pPr marL="742950" indent="-285750" algn="l" defTabSz="457200" rtl="0" eaLnBrk="0" fontAlgn="base" hangingPunct="0">
      <a:lnSpc>
        <a:spcPct val="159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sz="2400" kern="1200">
        <a:solidFill>
          <a:schemeClr val="bg1"/>
        </a:solidFill>
        <a:latin typeface="Times New Roman" charset="0"/>
        <a:ea typeface="ＭＳ Ｐゴシック" charset="0"/>
        <a:cs typeface="ＭＳ Ｐゴシック" charset="0"/>
      </a:defRPr>
    </a:lvl2pPr>
    <a:lvl3pPr marL="1143000" indent="-228600" algn="l" defTabSz="457200" rtl="0" eaLnBrk="0" fontAlgn="base" hangingPunct="0">
      <a:lnSpc>
        <a:spcPct val="159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sz="2400" kern="1200">
        <a:solidFill>
          <a:schemeClr val="bg1"/>
        </a:solidFill>
        <a:latin typeface="Times New Roman" charset="0"/>
        <a:ea typeface="ＭＳ Ｐゴシック" charset="0"/>
        <a:cs typeface="ＭＳ Ｐゴシック" charset="0"/>
      </a:defRPr>
    </a:lvl3pPr>
    <a:lvl4pPr marL="1600200" indent="-228600" algn="l" defTabSz="457200" rtl="0" eaLnBrk="0" fontAlgn="base" hangingPunct="0">
      <a:lnSpc>
        <a:spcPct val="159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sz="2400" kern="1200">
        <a:solidFill>
          <a:schemeClr val="bg1"/>
        </a:solidFill>
        <a:latin typeface="Times New Roman" charset="0"/>
        <a:ea typeface="ＭＳ Ｐゴシック" charset="0"/>
        <a:cs typeface="ＭＳ Ｐゴシック" charset="0"/>
      </a:defRPr>
    </a:lvl4pPr>
    <a:lvl5pPr marL="2057400" indent="-228600" algn="l" defTabSz="457200" rtl="0" eaLnBrk="0" fontAlgn="base" hangingPunct="0">
      <a:lnSpc>
        <a:spcPct val="159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sz="2400" kern="1200">
        <a:solidFill>
          <a:schemeClr val="bg1"/>
        </a:solidFill>
        <a:latin typeface="Times New Roman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bg1"/>
        </a:solidFill>
        <a:latin typeface="Times New Roman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bg1"/>
        </a:solidFill>
        <a:latin typeface="Times New Roman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bg1"/>
        </a:solidFill>
        <a:latin typeface="Times New Roman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bg1"/>
        </a:solidFill>
        <a:latin typeface="Times New Roman" charset="0"/>
        <a:ea typeface="ＭＳ Ｐゴシック" charset="0"/>
        <a:cs typeface="ＭＳ Ｐゴシック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93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1504" y="-37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8.xml"/><Relationship Id="rId21" Type="http://schemas.openxmlformats.org/officeDocument/2006/relationships/slide" Target="slides/slide19.xml"/><Relationship Id="rId22" Type="http://schemas.openxmlformats.org/officeDocument/2006/relationships/slide" Target="slides/slide20.xml"/><Relationship Id="rId23" Type="http://schemas.openxmlformats.org/officeDocument/2006/relationships/slide" Target="slides/slide21.xml"/><Relationship Id="rId24" Type="http://schemas.openxmlformats.org/officeDocument/2006/relationships/slide" Target="slides/slide22.xml"/><Relationship Id="rId25" Type="http://schemas.openxmlformats.org/officeDocument/2006/relationships/slide" Target="slides/slide23.xml"/><Relationship Id="rId26" Type="http://schemas.openxmlformats.org/officeDocument/2006/relationships/slide" Target="slides/slide24.xml"/><Relationship Id="rId27" Type="http://schemas.openxmlformats.org/officeDocument/2006/relationships/slide" Target="slides/slide25.xml"/><Relationship Id="rId28" Type="http://schemas.openxmlformats.org/officeDocument/2006/relationships/slide" Target="slides/slide26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30" Type="http://schemas.openxmlformats.org/officeDocument/2006/relationships/slide" Target="slides/slide28.xml"/><Relationship Id="rId31" Type="http://schemas.openxmlformats.org/officeDocument/2006/relationships/notesMaster" Target="notesMasters/notesMaster1.xml"/><Relationship Id="rId32" Type="http://schemas.openxmlformats.org/officeDocument/2006/relationships/printerSettings" Target="printerSettings/printerSettings1.bin"/><Relationship Id="rId9" Type="http://schemas.openxmlformats.org/officeDocument/2006/relationships/slide" Target="slides/slide7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33" Type="http://schemas.openxmlformats.org/officeDocument/2006/relationships/presProps" Target="presProps.xml"/><Relationship Id="rId34" Type="http://schemas.openxmlformats.org/officeDocument/2006/relationships/viewProps" Target="viewProps.xml"/><Relationship Id="rId35" Type="http://schemas.openxmlformats.org/officeDocument/2006/relationships/theme" Target="theme/theme1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slide" Target="slides/slide15.xml"/><Relationship Id="rId18" Type="http://schemas.openxmlformats.org/officeDocument/2006/relationships/slide" Target="slides/slide16.xml"/><Relationship Id="rId19" Type="http://schemas.openxmlformats.org/officeDocument/2006/relationships/slide" Target="slides/slide1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4339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4340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4341" name="AutoShape 4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4342" name="AutoShape 5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4343" name="Rectangle 6"/>
          <p:cNvSpPr>
            <a:spLocks noGrp="1" noChangeArrowheads="1"/>
          </p:cNvSpPr>
          <p:nvPr>
            <p:ph type="sldImg"/>
          </p:nvPr>
        </p:nvSpPr>
        <p:spPr bwMode="auto">
          <a:xfrm>
            <a:off x="1190625" y="877888"/>
            <a:ext cx="4465638" cy="315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079" name="Rectangle 7"/>
          <p:cNvSpPr>
            <a:spLocks noGrp="1" noChangeArrowheads="1"/>
          </p:cNvSpPr>
          <p:nvPr>
            <p:ph type="body"/>
          </p:nvPr>
        </p:nvSpPr>
        <p:spPr bwMode="auto">
          <a:xfrm>
            <a:off x="1060450" y="4349750"/>
            <a:ext cx="4732338" cy="3503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2993514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ＭＳ Ｐゴシック" charset="0"/>
        <a:cs typeface="ＭＳ Ｐゴシック" charset="0"/>
      </a:defRPr>
    </a:lvl1pPr>
    <a:lvl2pPr marL="742950" indent="-28575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ＭＳ Ｐゴシック" charset="0"/>
        <a:cs typeface="+mn-cs"/>
      </a:defRPr>
    </a:lvl2pPr>
    <a:lvl3pPr marL="11430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ＭＳ Ｐゴシック" charset="0"/>
        <a:cs typeface="+mn-cs"/>
      </a:defRPr>
    </a:lvl3pPr>
    <a:lvl4pPr marL="16002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ＭＳ Ｐゴシック" charset="0"/>
        <a:cs typeface="+mn-cs"/>
      </a:defRPr>
    </a:lvl4pPr>
    <a:lvl5pPr marL="20574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87" name="Text Box 2"/>
          <p:cNvSpPr>
            <a:spLocks noChangeArrowheads="1"/>
          </p:cNvSpPr>
          <p:nvPr>
            <p:ph type="body"/>
          </p:nvPr>
        </p:nvSpPr>
        <p:spPr>
          <a:xfrm>
            <a:off x="1060450" y="4349750"/>
            <a:ext cx="4733925" cy="3505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1"/>
          <p:cNvSpPr>
            <a:spLocks noChangeArrowheads="1"/>
          </p:cNvSpPr>
          <p:nvPr>
            <p:ph type="sldImg"/>
          </p:nvPr>
        </p:nvSpPr>
        <p:spPr>
          <a:xfrm>
            <a:off x="1319213" y="877888"/>
            <a:ext cx="4211637" cy="31591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Text Box 2"/>
          <p:cNvSpPr>
            <a:spLocks noChangeArrowheads="1"/>
          </p:cNvSpPr>
          <p:nvPr>
            <p:ph type="body" idx="1"/>
          </p:nvPr>
        </p:nvSpPr>
        <p:spPr>
          <a:xfrm>
            <a:off x="1060450" y="4349750"/>
            <a:ext cx="4733925" cy="3505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19213" y="877888"/>
            <a:ext cx="4208462" cy="3155950"/>
          </a:xfrm>
        </p:spPr>
      </p:sp>
      <p:sp>
        <p:nvSpPr>
          <p:cNvPr id="38914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  <p:sp>
        <p:nvSpPr>
          <p:cNvPr id="3891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44738EE6-E378-0A49-8D98-24B039B29F1D}" type="slidenum">
              <a:rPr lang="en-US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1"/>
          <p:cNvSpPr>
            <a:spLocks noChangeArrowheads="1"/>
          </p:cNvSpPr>
          <p:nvPr>
            <p:ph type="sldImg"/>
          </p:nvPr>
        </p:nvSpPr>
        <p:spPr>
          <a:xfrm>
            <a:off x="1319213" y="877888"/>
            <a:ext cx="4211637" cy="31591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9" name="Text Box 2"/>
          <p:cNvSpPr>
            <a:spLocks noChangeArrowheads="1"/>
          </p:cNvSpPr>
          <p:nvPr>
            <p:ph type="body" idx="1"/>
          </p:nvPr>
        </p:nvSpPr>
        <p:spPr>
          <a:xfrm>
            <a:off x="1060450" y="4349750"/>
            <a:ext cx="4733925" cy="3505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ext Box 1"/>
          <p:cNvSpPr>
            <a:spLocks noChangeArrowheads="1"/>
          </p:cNvSpPr>
          <p:nvPr>
            <p:ph type="sldImg"/>
          </p:nvPr>
        </p:nvSpPr>
        <p:spPr>
          <a:xfrm>
            <a:off x="1319213" y="877888"/>
            <a:ext cx="4211637" cy="31591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7" name="Text Box 2"/>
          <p:cNvSpPr>
            <a:spLocks noChangeArrowheads="1"/>
          </p:cNvSpPr>
          <p:nvPr>
            <p:ph type="body" idx="1"/>
          </p:nvPr>
        </p:nvSpPr>
        <p:spPr>
          <a:xfrm>
            <a:off x="1060450" y="4349750"/>
            <a:ext cx="4733925" cy="3505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 Box 1"/>
          <p:cNvSpPr>
            <a:spLocks noChangeArrowheads="1"/>
          </p:cNvSpPr>
          <p:nvPr>
            <p:ph type="sldImg"/>
          </p:nvPr>
        </p:nvSpPr>
        <p:spPr>
          <a:xfrm>
            <a:off x="1319213" y="877888"/>
            <a:ext cx="4211637" cy="31591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5" name="Text Box 2"/>
          <p:cNvSpPr>
            <a:spLocks noChangeArrowheads="1"/>
          </p:cNvSpPr>
          <p:nvPr>
            <p:ph type="body" idx="1"/>
          </p:nvPr>
        </p:nvSpPr>
        <p:spPr>
          <a:xfrm>
            <a:off x="1060450" y="4349750"/>
            <a:ext cx="4733925" cy="3505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 Box 1"/>
          <p:cNvSpPr>
            <a:spLocks noChangeArrowheads="1"/>
          </p:cNvSpPr>
          <p:nvPr>
            <p:ph type="sldImg"/>
          </p:nvPr>
        </p:nvSpPr>
        <p:spPr>
          <a:xfrm>
            <a:off x="1319213" y="877888"/>
            <a:ext cx="4211637" cy="31591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5" name="Text Box 2"/>
          <p:cNvSpPr>
            <a:spLocks noChangeArrowheads="1"/>
          </p:cNvSpPr>
          <p:nvPr>
            <p:ph type="body" idx="1"/>
          </p:nvPr>
        </p:nvSpPr>
        <p:spPr>
          <a:xfrm>
            <a:off x="1060450" y="4349750"/>
            <a:ext cx="4733925" cy="3505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 Box 1"/>
          <p:cNvSpPr>
            <a:spLocks noChangeArrowheads="1"/>
          </p:cNvSpPr>
          <p:nvPr>
            <p:ph type="sldImg"/>
          </p:nvPr>
        </p:nvSpPr>
        <p:spPr>
          <a:xfrm>
            <a:off x="1319213" y="877888"/>
            <a:ext cx="4211637" cy="31591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5" name="Text Box 2"/>
          <p:cNvSpPr>
            <a:spLocks noChangeArrowheads="1"/>
          </p:cNvSpPr>
          <p:nvPr>
            <p:ph type="body" idx="1"/>
          </p:nvPr>
        </p:nvSpPr>
        <p:spPr>
          <a:xfrm>
            <a:off x="1060450" y="4349750"/>
            <a:ext cx="4733925" cy="3505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 Box 1"/>
          <p:cNvSpPr>
            <a:spLocks noChangeArrowheads="1"/>
          </p:cNvSpPr>
          <p:nvPr>
            <p:ph type="sldImg"/>
          </p:nvPr>
        </p:nvSpPr>
        <p:spPr>
          <a:xfrm>
            <a:off x="1319213" y="877888"/>
            <a:ext cx="4211637" cy="31591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5" name="Text Box 2"/>
          <p:cNvSpPr>
            <a:spLocks noChangeArrowheads="1"/>
          </p:cNvSpPr>
          <p:nvPr>
            <p:ph type="body" idx="1"/>
          </p:nvPr>
        </p:nvSpPr>
        <p:spPr>
          <a:xfrm>
            <a:off x="1060450" y="4349750"/>
            <a:ext cx="4733925" cy="3505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19213" y="877888"/>
            <a:ext cx="4208462" cy="3155950"/>
          </a:xfrm>
        </p:spPr>
      </p:sp>
      <p:sp>
        <p:nvSpPr>
          <p:cNvPr id="67586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758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B1271EA4-9983-C040-8BED-CCC906BEABB6}" type="slidenum">
              <a:rPr lang="en-US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 Box 1"/>
          <p:cNvSpPr>
            <a:spLocks noChangeArrowheads="1"/>
          </p:cNvSpPr>
          <p:nvPr>
            <p:ph type="sldImg"/>
          </p:nvPr>
        </p:nvSpPr>
        <p:spPr>
          <a:xfrm>
            <a:off x="1319213" y="877888"/>
            <a:ext cx="4211637" cy="31591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Text Box 2"/>
          <p:cNvSpPr>
            <a:spLocks noChangeArrowheads="1"/>
          </p:cNvSpPr>
          <p:nvPr>
            <p:ph type="body" idx="1"/>
          </p:nvPr>
        </p:nvSpPr>
        <p:spPr>
          <a:xfrm>
            <a:off x="1060450" y="4349750"/>
            <a:ext cx="4733925" cy="3505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ext Box 1"/>
          <p:cNvSpPr>
            <a:spLocks noChangeArrowheads="1"/>
          </p:cNvSpPr>
          <p:nvPr>
            <p:ph type="sldImg"/>
          </p:nvPr>
        </p:nvSpPr>
        <p:spPr>
          <a:xfrm>
            <a:off x="1319213" y="877888"/>
            <a:ext cx="4211637" cy="31591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Text Box 2"/>
          <p:cNvSpPr>
            <a:spLocks noChangeArrowheads="1"/>
          </p:cNvSpPr>
          <p:nvPr>
            <p:ph type="body" idx="1"/>
          </p:nvPr>
        </p:nvSpPr>
        <p:spPr>
          <a:xfrm>
            <a:off x="1060450" y="4349750"/>
            <a:ext cx="4733925" cy="3505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F7A985-772E-9A4D-BF15-A316E8060AE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88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190507-6128-3B4E-BAEA-EBC668EE9B7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461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653E08-7D76-794C-904F-869E6A3064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317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6C777A-3281-A442-80FB-8364753EA4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446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CFAACD-A25F-1D4F-A4DF-A38DA4EC50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189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90C339-B4E3-3949-B15D-D090A915723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369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6D88BD-77F9-AF49-97A1-42E094CD54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415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 vert="horz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18046F-5AE7-D04D-ACC5-115B4E0244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226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077808-D2DE-384E-A9E3-0627A36054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963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6C7C4-0678-9346-BABA-5AE4FB94F7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995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344613"/>
            <a:ext cx="2057400" cy="47815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344613"/>
            <a:ext cx="6019800" cy="478155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9CDC8E-4B7C-EA4E-B450-8AAFB58CC3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6118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1649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9880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79353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1513" y="1781175"/>
            <a:ext cx="3897312" cy="44688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1225" y="1781175"/>
            <a:ext cx="3898900" cy="44688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4182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0174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4492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831584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65469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142327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4266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34163" y="219075"/>
            <a:ext cx="1985962" cy="60309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1513" y="219075"/>
            <a:ext cx="5810250" cy="60309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935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1255713" y="1344613"/>
            <a:ext cx="6619875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the title text format</a:t>
            </a: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685800" y="6248400"/>
            <a:ext cx="1898650" cy="450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2pPr>
            <a:lvl3pPr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3pPr>
            <a:lvl4pPr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4pPr>
            <a:lvl5pPr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5pPr>
            <a:lvl6pPr marL="4572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6pPr>
            <a:lvl7pPr marL="9144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7pPr>
            <a:lvl8pPr marL="13716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8pPr>
            <a:lvl9pPr marL="18288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>
              <a:defRPr/>
            </a:pPr>
            <a:endParaRPr lang="en-US" smtClean="0"/>
          </a:p>
        </p:txBody>
      </p:sp>
      <p:sp>
        <p:nvSpPr>
          <p:cNvPr id="1027" name="Text Box 3"/>
          <p:cNvSpPr txBox="1">
            <a:spLocks noChangeArrowheads="1"/>
          </p:cNvSpPr>
          <p:nvPr/>
        </p:nvSpPr>
        <p:spPr bwMode="auto">
          <a:xfrm>
            <a:off x="3124200" y="6248400"/>
            <a:ext cx="2889250" cy="450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2pPr>
            <a:lvl3pPr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3pPr>
            <a:lvl4pPr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4pPr>
            <a:lvl5pPr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5pPr>
            <a:lvl6pPr marL="4572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6pPr>
            <a:lvl7pPr marL="9144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7pPr>
            <a:lvl8pPr marL="13716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8pPr>
            <a:lvl9pPr marL="18288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>
              <a:defRPr/>
            </a:pPr>
            <a:endParaRPr 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1895475" cy="4476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 eaLnBrk="1">
              <a:lnSpc>
                <a:spcPct val="100000"/>
              </a:lnSpc>
              <a:defRPr sz="1400">
                <a:solidFill>
                  <a:srgbClr val="FFFFFF"/>
                </a:solidFill>
                <a:latin typeface="Trebuchet MS" charset="0"/>
              </a:defRPr>
            </a:lvl1pPr>
          </a:lstStyle>
          <a:p>
            <a:pPr>
              <a:defRPr/>
            </a:pPr>
            <a:fld id="{72658034-E681-C446-9439-D8F062DDFDD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ctr" defTabSz="457200" rtl="0" eaLnBrk="0" fontAlgn="base" hangingPunct="0">
        <a:lnSpc>
          <a:spcPct val="14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+mj-lt"/>
          <a:ea typeface="ＭＳ Ｐゴシック" charset="0"/>
          <a:cs typeface="+mj-cs"/>
        </a:defRPr>
      </a:lvl1pPr>
      <a:lvl2pPr algn="ctr" defTabSz="457200" rtl="0" eaLnBrk="0" fontAlgn="base" hangingPunct="0">
        <a:lnSpc>
          <a:spcPct val="14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Trebuchet MS" charset="0"/>
          <a:ea typeface="ＭＳ Ｐゴシック" charset="0"/>
          <a:cs typeface="Arial" charset="0"/>
        </a:defRPr>
      </a:lvl2pPr>
      <a:lvl3pPr algn="ctr" defTabSz="457200" rtl="0" eaLnBrk="0" fontAlgn="base" hangingPunct="0">
        <a:lnSpc>
          <a:spcPct val="14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Trebuchet MS" charset="0"/>
          <a:ea typeface="ＭＳ Ｐゴシック" charset="0"/>
          <a:cs typeface="Arial" charset="0"/>
        </a:defRPr>
      </a:lvl3pPr>
      <a:lvl4pPr algn="ctr" defTabSz="457200" rtl="0" eaLnBrk="0" fontAlgn="base" hangingPunct="0">
        <a:lnSpc>
          <a:spcPct val="14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Trebuchet MS" charset="0"/>
          <a:ea typeface="ＭＳ Ｐゴシック" charset="0"/>
          <a:cs typeface="Arial" charset="0"/>
        </a:defRPr>
      </a:lvl4pPr>
      <a:lvl5pPr algn="ctr" defTabSz="457200" rtl="0" eaLnBrk="0" fontAlgn="base" hangingPunct="0">
        <a:lnSpc>
          <a:spcPct val="14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Trebuchet MS" charset="0"/>
          <a:ea typeface="ＭＳ Ｐゴシック" charset="0"/>
          <a:cs typeface="Arial" charset="0"/>
        </a:defRPr>
      </a:lvl5pPr>
      <a:lvl6pPr marL="2514600" indent="-228600" algn="ctr" defTabSz="457200" rtl="0" eaLnBrk="0" fontAlgn="base" hangingPunct="0">
        <a:lnSpc>
          <a:spcPct val="14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Trebuchet MS" charset="0"/>
          <a:ea typeface="Arial" charset="0"/>
          <a:cs typeface="Arial" charset="0"/>
        </a:defRPr>
      </a:lvl6pPr>
      <a:lvl7pPr marL="2971800" indent="-228600" algn="ctr" defTabSz="457200" rtl="0" eaLnBrk="0" fontAlgn="base" hangingPunct="0">
        <a:lnSpc>
          <a:spcPct val="14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Trebuchet MS" charset="0"/>
          <a:ea typeface="Arial" charset="0"/>
          <a:cs typeface="Arial" charset="0"/>
        </a:defRPr>
      </a:lvl7pPr>
      <a:lvl8pPr marL="3429000" indent="-228600" algn="ctr" defTabSz="457200" rtl="0" eaLnBrk="0" fontAlgn="base" hangingPunct="0">
        <a:lnSpc>
          <a:spcPct val="14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Trebuchet MS" charset="0"/>
          <a:ea typeface="Arial" charset="0"/>
          <a:cs typeface="Arial" charset="0"/>
        </a:defRPr>
      </a:lvl8pPr>
      <a:lvl9pPr marL="3886200" indent="-228600" algn="ctr" defTabSz="457200" rtl="0" eaLnBrk="0" fontAlgn="base" hangingPunct="0">
        <a:lnSpc>
          <a:spcPct val="14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Trebuchet MS" charset="0"/>
          <a:ea typeface="Arial" charset="0"/>
          <a:cs typeface="Arial" charset="0"/>
        </a:defRPr>
      </a:lvl9pPr>
    </p:titleStyle>
    <p:bodyStyle>
      <a:lvl1pPr marL="342900" indent="-342900" algn="l" defTabSz="457200" rtl="0" eaLnBrk="0" fontAlgn="base" hangingPunct="0">
        <a:lnSpc>
          <a:spcPct val="148000"/>
        </a:lnSpc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charset="0"/>
        <a:buChar char="•"/>
        <a:defRPr sz="3200">
          <a:solidFill>
            <a:srgbClr val="000000"/>
          </a:solidFill>
          <a:latin typeface="+mn-lt"/>
          <a:ea typeface="ＭＳ Ｐゴシック" charset="0"/>
          <a:cs typeface="+mn-cs"/>
        </a:defRPr>
      </a:lvl1pPr>
      <a:lvl2pPr marL="742950" indent="-285750" algn="l" defTabSz="457200" rtl="0" eaLnBrk="0" fontAlgn="base" hangingPunct="0">
        <a:lnSpc>
          <a:spcPct val="148000"/>
        </a:lnSpc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charset="0"/>
        <a:buChar char="–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lnSpc>
          <a:spcPct val="148000"/>
        </a:lnSpc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charset="0"/>
        <a:buChar char="•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lnSpc>
          <a:spcPct val="148000"/>
        </a:lnSpc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charset="0"/>
        <a:buChar char="–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lnSpc>
          <a:spcPct val="148000"/>
        </a:lnSpc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charset="0"/>
        <a:buChar char="»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57200" rtl="0" eaLnBrk="0" fontAlgn="base" hangingPunct="0">
        <a:lnSpc>
          <a:spcPct val="148000"/>
        </a:lnSpc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57200" rtl="0" eaLnBrk="0" fontAlgn="base" hangingPunct="0">
        <a:lnSpc>
          <a:spcPct val="148000"/>
        </a:lnSpc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57200" rtl="0" eaLnBrk="0" fontAlgn="base" hangingPunct="0">
        <a:lnSpc>
          <a:spcPct val="148000"/>
        </a:lnSpc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57200" rtl="0" eaLnBrk="0" fontAlgn="base" hangingPunct="0">
        <a:lnSpc>
          <a:spcPct val="148000"/>
        </a:lnSpc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71513" y="219075"/>
            <a:ext cx="7799387" cy="1211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the title text format</a:t>
            </a:r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71513" y="1781175"/>
            <a:ext cx="7948612" cy="446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the outline text format</a:t>
            </a:r>
          </a:p>
          <a:p>
            <a:pPr lvl="1"/>
            <a:r>
              <a:rPr lang="en-GB"/>
              <a:t>Second Outline Level</a:t>
            </a:r>
          </a:p>
          <a:p>
            <a:pPr lvl="2"/>
            <a:r>
              <a:rPr lang="en-GB"/>
              <a:t>Third Outline Level</a:t>
            </a:r>
          </a:p>
          <a:p>
            <a:pPr lvl="3"/>
            <a:r>
              <a:rPr lang="en-GB"/>
              <a:t>Fourth Outline Level</a:t>
            </a:r>
          </a:p>
          <a:p>
            <a:pPr lvl="4"/>
            <a:r>
              <a:rPr lang="en-GB"/>
              <a:t>Fifth Outline Level</a:t>
            </a:r>
          </a:p>
          <a:p>
            <a:pPr lvl="4"/>
            <a:r>
              <a:rPr lang="en-GB"/>
              <a:t>Sixth Outline Level</a:t>
            </a:r>
          </a:p>
          <a:p>
            <a:pPr lvl="4"/>
            <a:r>
              <a:rPr lang="en-GB"/>
              <a:t>Seventh Outline Level</a:t>
            </a:r>
          </a:p>
          <a:p>
            <a:pPr lvl="4"/>
            <a:r>
              <a:rPr lang="en-GB"/>
              <a:t>Eighth Outline Level</a:t>
            </a:r>
          </a:p>
          <a:p>
            <a:pPr lvl="4"/>
            <a:r>
              <a:rPr lang="en-GB"/>
              <a:t>Ninth Outline Level</a:t>
            </a:r>
          </a:p>
        </p:txBody>
      </p:sp>
      <p:sp>
        <p:nvSpPr>
          <p:cNvPr id="13316" name="AutoShape 3"/>
          <p:cNvSpPr>
            <a:spLocks noChangeArrowheads="1"/>
          </p:cNvSpPr>
          <p:nvPr/>
        </p:nvSpPr>
        <p:spPr bwMode="auto">
          <a:xfrm>
            <a:off x="657225" y="6419850"/>
            <a:ext cx="8486775" cy="87313"/>
          </a:xfrm>
          <a:prstGeom prst="roundRect">
            <a:avLst>
              <a:gd name="adj" fmla="val 1852"/>
            </a:avLst>
          </a:prstGeom>
          <a:solidFill>
            <a:srgbClr val="FF99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317" name="AutoShape 4"/>
          <p:cNvSpPr>
            <a:spLocks noChangeArrowheads="1"/>
          </p:cNvSpPr>
          <p:nvPr/>
        </p:nvSpPr>
        <p:spPr bwMode="auto">
          <a:xfrm>
            <a:off x="1801813" y="6611938"/>
            <a:ext cx="7340600" cy="87312"/>
          </a:xfrm>
          <a:prstGeom prst="roundRect">
            <a:avLst>
              <a:gd name="adj" fmla="val 1852"/>
            </a:avLst>
          </a:prstGeom>
          <a:solidFill>
            <a:srgbClr val="FF99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0" fontAlgn="base" hangingPunct="0">
        <a:lnSpc>
          <a:spcPct val="19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000" b="1" i="1">
          <a:solidFill>
            <a:srgbClr val="FF9966"/>
          </a:solidFill>
          <a:latin typeface="+mj-lt"/>
          <a:ea typeface="ＭＳ Ｐゴシック" charset="0"/>
          <a:cs typeface="+mj-cs"/>
        </a:defRPr>
      </a:lvl1pPr>
      <a:lvl2pPr algn="l" defTabSz="457200" rtl="0" eaLnBrk="0" fontAlgn="base" hangingPunct="0">
        <a:lnSpc>
          <a:spcPct val="19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000" b="1" i="1">
          <a:solidFill>
            <a:srgbClr val="FF9966"/>
          </a:solidFill>
          <a:latin typeface="Arial" charset="0"/>
          <a:ea typeface="ＭＳ Ｐゴシック" charset="0"/>
          <a:cs typeface="Arial" charset="0"/>
        </a:defRPr>
      </a:lvl2pPr>
      <a:lvl3pPr algn="l" defTabSz="457200" rtl="0" eaLnBrk="0" fontAlgn="base" hangingPunct="0">
        <a:lnSpc>
          <a:spcPct val="19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000" b="1" i="1">
          <a:solidFill>
            <a:srgbClr val="FF9966"/>
          </a:solidFill>
          <a:latin typeface="Arial" charset="0"/>
          <a:ea typeface="ＭＳ Ｐゴシック" charset="0"/>
          <a:cs typeface="Arial" charset="0"/>
        </a:defRPr>
      </a:lvl3pPr>
      <a:lvl4pPr algn="l" defTabSz="457200" rtl="0" eaLnBrk="0" fontAlgn="base" hangingPunct="0">
        <a:lnSpc>
          <a:spcPct val="19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000" b="1" i="1">
          <a:solidFill>
            <a:srgbClr val="FF9966"/>
          </a:solidFill>
          <a:latin typeface="Arial" charset="0"/>
          <a:ea typeface="ＭＳ Ｐゴシック" charset="0"/>
          <a:cs typeface="Arial" charset="0"/>
        </a:defRPr>
      </a:lvl4pPr>
      <a:lvl5pPr algn="l" defTabSz="457200" rtl="0" eaLnBrk="0" fontAlgn="base" hangingPunct="0">
        <a:lnSpc>
          <a:spcPct val="19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000" b="1" i="1">
          <a:solidFill>
            <a:srgbClr val="FF9966"/>
          </a:solidFill>
          <a:latin typeface="Arial" charset="0"/>
          <a:ea typeface="ＭＳ Ｐゴシック" charset="0"/>
          <a:cs typeface="Arial" charset="0"/>
        </a:defRPr>
      </a:lvl5pPr>
      <a:lvl6pPr marL="2514600" indent="-228600" algn="l" defTabSz="457200" rtl="0" eaLnBrk="0" fontAlgn="base" hangingPunct="0">
        <a:lnSpc>
          <a:spcPct val="19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000" b="1" i="1">
          <a:solidFill>
            <a:srgbClr val="FF9966"/>
          </a:solidFill>
          <a:latin typeface="Arial" charset="0"/>
          <a:ea typeface="Arial" charset="0"/>
          <a:cs typeface="Arial" charset="0"/>
        </a:defRPr>
      </a:lvl6pPr>
      <a:lvl7pPr marL="2971800" indent="-228600" algn="l" defTabSz="457200" rtl="0" eaLnBrk="0" fontAlgn="base" hangingPunct="0">
        <a:lnSpc>
          <a:spcPct val="19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000" b="1" i="1">
          <a:solidFill>
            <a:srgbClr val="FF9966"/>
          </a:solidFill>
          <a:latin typeface="Arial" charset="0"/>
          <a:ea typeface="Arial" charset="0"/>
          <a:cs typeface="Arial" charset="0"/>
        </a:defRPr>
      </a:lvl7pPr>
      <a:lvl8pPr marL="3429000" indent="-228600" algn="l" defTabSz="457200" rtl="0" eaLnBrk="0" fontAlgn="base" hangingPunct="0">
        <a:lnSpc>
          <a:spcPct val="19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000" b="1" i="1">
          <a:solidFill>
            <a:srgbClr val="FF9966"/>
          </a:solidFill>
          <a:latin typeface="Arial" charset="0"/>
          <a:ea typeface="Arial" charset="0"/>
          <a:cs typeface="Arial" charset="0"/>
        </a:defRPr>
      </a:lvl8pPr>
      <a:lvl9pPr marL="3886200" indent="-228600" algn="l" defTabSz="457200" rtl="0" eaLnBrk="0" fontAlgn="base" hangingPunct="0">
        <a:lnSpc>
          <a:spcPct val="19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000" b="1" i="1">
          <a:solidFill>
            <a:srgbClr val="FF9966"/>
          </a:solidFill>
          <a:latin typeface="Arial" charset="0"/>
          <a:ea typeface="Arial" charset="0"/>
          <a:cs typeface="Arial" charset="0"/>
        </a:defRPr>
      </a:lvl9pPr>
    </p:titleStyle>
    <p:bodyStyle>
      <a:lvl1pPr marL="342900" indent="-342900" algn="l" defTabSz="457200" rtl="0" eaLnBrk="0" fontAlgn="base" hangingPunct="0">
        <a:lnSpc>
          <a:spcPct val="15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buChar char="•"/>
        <a:defRPr sz="3200">
          <a:solidFill>
            <a:srgbClr val="E6E6E6"/>
          </a:solidFill>
          <a:latin typeface="+mn-lt"/>
          <a:ea typeface="ＭＳ Ｐゴシック" charset="0"/>
          <a:cs typeface="+mn-cs"/>
        </a:defRPr>
      </a:lvl1pPr>
      <a:lvl2pPr marL="742950" indent="-285750" algn="l" defTabSz="457200" rtl="0" eaLnBrk="0" fontAlgn="base" hangingPunct="0">
        <a:lnSpc>
          <a:spcPct val="15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buChar char="–"/>
        <a:defRPr sz="2800">
          <a:solidFill>
            <a:srgbClr val="E6E6E6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lnSpc>
          <a:spcPct val="15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buChar char="•"/>
        <a:defRPr sz="2400">
          <a:solidFill>
            <a:srgbClr val="E6E6E6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lnSpc>
          <a:spcPct val="15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buChar char="–"/>
        <a:defRPr sz="2000">
          <a:solidFill>
            <a:srgbClr val="E6E6E6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lnSpc>
          <a:spcPct val="15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buChar char="»"/>
        <a:defRPr sz="2000">
          <a:solidFill>
            <a:srgbClr val="E6E6E6"/>
          </a:solidFill>
          <a:latin typeface="+mn-lt"/>
          <a:ea typeface="+mn-ea"/>
          <a:cs typeface="+mn-cs"/>
        </a:defRPr>
      </a:lvl5pPr>
      <a:lvl6pPr marL="2514600" indent="-228600" algn="l" defTabSz="457200" rtl="0" eaLnBrk="0" fontAlgn="base" hangingPunct="0">
        <a:lnSpc>
          <a:spcPct val="15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000">
          <a:solidFill>
            <a:srgbClr val="E6E6E6"/>
          </a:solidFill>
          <a:latin typeface="+mn-lt"/>
          <a:ea typeface="+mn-ea"/>
          <a:cs typeface="+mn-cs"/>
        </a:defRPr>
      </a:lvl6pPr>
      <a:lvl7pPr marL="2971800" indent="-228600" algn="l" defTabSz="457200" rtl="0" eaLnBrk="0" fontAlgn="base" hangingPunct="0">
        <a:lnSpc>
          <a:spcPct val="15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000">
          <a:solidFill>
            <a:srgbClr val="E6E6E6"/>
          </a:solidFill>
          <a:latin typeface="+mn-lt"/>
          <a:ea typeface="+mn-ea"/>
          <a:cs typeface="+mn-cs"/>
        </a:defRPr>
      </a:lvl7pPr>
      <a:lvl8pPr marL="3429000" indent="-228600" algn="l" defTabSz="457200" rtl="0" eaLnBrk="0" fontAlgn="base" hangingPunct="0">
        <a:lnSpc>
          <a:spcPct val="15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000">
          <a:solidFill>
            <a:srgbClr val="E6E6E6"/>
          </a:solidFill>
          <a:latin typeface="+mn-lt"/>
          <a:ea typeface="+mn-ea"/>
          <a:cs typeface="+mn-cs"/>
        </a:defRPr>
      </a:lvl8pPr>
      <a:lvl9pPr marL="3886200" indent="-228600" algn="l" defTabSz="457200" rtl="0" eaLnBrk="0" fontAlgn="base" hangingPunct="0">
        <a:lnSpc>
          <a:spcPct val="159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000">
          <a:solidFill>
            <a:srgbClr val="E6E6E6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jpeg"/><Relationship Id="rId5" Type="http://schemas.openxmlformats.org/officeDocument/2006/relationships/image" Target="../media/image9.jpeg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7.png"/><Relationship Id="rId5" Type="http://schemas.openxmlformats.org/officeDocument/2006/relationships/image" Target="../media/image10.png"/><Relationship Id="rId6" Type="http://schemas.openxmlformats.org/officeDocument/2006/relationships/image" Target="../media/image11.png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7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8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9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30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3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4" Type="http://schemas.openxmlformats.org/officeDocument/2006/relationships/image" Target="../media/image33.jpeg"/><Relationship Id="rId5" Type="http://schemas.openxmlformats.org/officeDocument/2006/relationships/image" Target="../media/image34.jpeg"/><Relationship Id="rId6" Type="http://schemas.openxmlformats.org/officeDocument/2006/relationships/image" Target="../media/image35.jpeg"/><Relationship Id="rId7" Type="http://schemas.openxmlformats.org/officeDocument/2006/relationships/image" Target="../media/image36.jpeg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4" Type="http://schemas.openxmlformats.org/officeDocument/2006/relationships/image" Target="../media/image38.jpeg"/><Relationship Id="rId5" Type="http://schemas.openxmlformats.org/officeDocument/2006/relationships/image" Target="../media/image39.jpeg"/><Relationship Id="rId6" Type="http://schemas.openxmlformats.org/officeDocument/2006/relationships/image" Target="../media/image40.jpeg"/><Relationship Id="rId7" Type="http://schemas.openxmlformats.org/officeDocument/2006/relationships/image" Target="../media/image41.jpeg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1"/>
          <p:cNvSpPr txBox="1">
            <a:spLocks noChangeArrowheads="1"/>
          </p:cNvSpPr>
          <p:nvPr/>
        </p:nvSpPr>
        <p:spPr bwMode="auto">
          <a:xfrm>
            <a:off x="228600" y="773113"/>
            <a:ext cx="8686800" cy="226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eaLnBrk="1">
              <a:lnSpc>
                <a:spcPct val="124000"/>
              </a:lnSpc>
            </a:pPr>
            <a:r>
              <a:rPr lang="en-US" sz="4000" dirty="0" smtClean="0">
                <a:solidFill>
                  <a:srgbClr val="FF9338"/>
                </a:solidFill>
                <a:latin typeface="Trajan Pro" charset="0"/>
                <a:cs typeface="Trajan Pro" charset="0"/>
              </a:rPr>
              <a:t>Results </a:t>
            </a:r>
            <a:r>
              <a:rPr lang="en-US" sz="4000" dirty="0">
                <a:solidFill>
                  <a:srgbClr val="FF9338"/>
                </a:solidFill>
                <a:latin typeface="Trajan Pro" charset="0"/>
                <a:cs typeface="Trajan Pro" charset="0"/>
              </a:rPr>
              <a:t>from the IDOR (Idaho-Oregon) Passive Seismic Experiment</a:t>
            </a:r>
            <a:endParaRPr lang="en-GB" sz="3800" b="1" dirty="0">
              <a:solidFill>
                <a:srgbClr val="FF9338"/>
              </a:solidFill>
              <a:latin typeface="Trajan Pro" charset="0"/>
              <a:cs typeface="Trajan Pro" charset="0"/>
            </a:endParaRPr>
          </a:p>
        </p:txBody>
      </p:sp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2054225" y="3382963"/>
            <a:ext cx="4956175" cy="239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>
              <a:lnSpc>
                <a:spcPct val="104000"/>
              </a:lnSpc>
            </a:pPr>
            <a:r>
              <a:rPr lang="en-GB" sz="3200" i="1">
                <a:solidFill>
                  <a:srgbClr val="FFFFFF"/>
                </a:solidFill>
                <a:latin typeface="Arial" charset="0"/>
              </a:rPr>
              <a:t>R. M. Russo</a:t>
            </a:r>
          </a:p>
          <a:p>
            <a:pPr algn="ctr">
              <a:lnSpc>
                <a:spcPct val="121000"/>
              </a:lnSpc>
            </a:pPr>
            <a:r>
              <a:rPr lang="en-GB" i="1">
                <a:solidFill>
                  <a:srgbClr val="FFFFFF"/>
                </a:solidFill>
                <a:latin typeface="Arial" charset="0"/>
              </a:rPr>
              <a:t>Department of Geological Sciences</a:t>
            </a:r>
          </a:p>
          <a:p>
            <a:pPr algn="ctr">
              <a:lnSpc>
                <a:spcPct val="121000"/>
              </a:lnSpc>
            </a:pPr>
            <a:r>
              <a:rPr lang="en-GB" i="1">
                <a:solidFill>
                  <a:srgbClr val="FFFFFF"/>
                </a:solidFill>
                <a:latin typeface="Arial" charset="0"/>
              </a:rPr>
              <a:t>University of Florida</a:t>
            </a:r>
          </a:p>
          <a:p>
            <a:pPr algn="ctr">
              <a:lnSpc>
                <a:spcPct val="121000"/>
              </a:lnSpc>
            </a:pPr>
            <a:r>
              <a:rPr lang="en-GB" i="1">
                <a:solidFill>
                  <a:srgbClr val="FFFFFF"/>
                </a:solidFill>
                <a:latin typeface="Arial" charset="0"/>
              </a:rPr>
              <a:t>Gainesville, FL 32611</a:t>
            </a:r>
          </a:p>
          <a:p>
            <a:pPr algn="ctr">
              <a:lnSpc>
                <a:spcPct val="121000"/>
              </a:lnSpc>
            </a:pPr>
            <a:r>
              <a:rPr lang="en-GB" i="1">
                <a:solidFill>
                  <a:srgbClr val="FFFFFF"/>
                </a:solidFill>
                <a:latin typeface="Arial" charset="0"/>
              </a:rPr>
              <a:t>rmrusso2010@gmail.com</a:t>
            </a:r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577850" y="6038850"/>
            <a:ext cx="7988300" cy="373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lnSpc>
                <a:spcPct val="159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>
              <a:lnSpc>
                <a:spcPct val="104000"/>
              </a:lnSpc>
            </a:pPr>
            <a:r>
              <a:rPr lang="en-US" sz="1600" dirty="0" err="1" smtClean="0">
                <a:solidFill>
                  <a:srgbClr val="FFFFCC"/>
                </a:solidFill>
                <a:latin typeface="Blue Highway" charset="0"/>
              </a:rPr>
              <a:t>EarthScope</a:t>
            </a:r>
            <a:r>
              <a:rPr lang="en-US" sz="1600" dirty="0" smtClean="0">
                <a:solidFill>
                  <a:srgbClr val="FFFFCC"/>
                </a:solidFill>
                <a:latin typeface="Blue Highway" charset="0"/>
              </a:rPr>
              <a:t> Wyoming </a:t>
            </a:r>
            <a:r>
              <a:rPr lang="en-US" sz="1600" dirty="0" err="1" smtClean="0">
                <a:solidFill>
                  <a:srgbClr val="FFFFCC"/>
                </a:solidFill>
                <a:latin typeface="Blue Highway" charset="0"/>
              </a:rPr>
              <a:t>Craton</a:t>
            </a:r>
            <a:r>
              <a:rPr lang="en-US" sz="1600" dirty="0" smtClean="0">
                <a:solidFill>
                  <a:srgbClr val="FFFFCC"/>
                </a:solidFill>
                <a:latin typeface="Blue Highway" charset="0"/>
              </a:rPr>
              <a:t> Workshop, Bozeman, January 11, 2019</a:t>
            </a:r>
            <a:endParaRPr lang="en-US" sz="1600" dirty="0">
              <a:solidFill>
                <a:srgbClr val="FFFFCC"/>
              </a:solidFill>
              <a:latin typeface="Blue Highway" charset="0"/>
            </a:endParaRP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474913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0750" y="0"/>
            <a:ext cx="6032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</p:spTree>
  </p:cSld>
  <p:clrMapOvr>
    <a:masterClrMapping/>
  </p:clrMapOvr>
  <p:transition xmlns:p14="http://schemas.microsoft.com/office/powerpoint/2010/main" spd="med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Box 4"/>
          <p:cNvSpPr txBox="1">
            <a:spLocks noChangeArrowheads="1"/>
          </p:cNvSpPr>
          <p:nvPr/>
        </p:nvSpPr>
        <p:spPr bwMode="auto">
          <a:xfrm>
            <a:off x="68263" y="914400"/>
            <a:ext cx="9151937" cy="1154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>
              <a:lnSpc>
                <a:spcPct val="100000"/>
              </a:lnSpc>
            </a:pPr>
            <a:r>
              <a:rPr lang="en-US" sz="2300">
                <a:latin typeface="Arial" charset="0"/>
              </a:rPr>
              <a:t>Students:  Christian Stanciu, Paul Bremner, Sutatcha Hongsresawat,</a:t>
            </a:r>
          </a:p>
          <a:p>
            <a:pPr>
              <a:lnSpc>
                <a:spcPct val="100000"/>
              </a:lnSpc>
            </a:pPr>
            <a:r>
              <a:rPr lang="en-US" sz="2300">
                <a:latin typeface="Arial" charset="0"/>
              </a:rPr>
              <a:t>	Megan Torpey, Katee Neesmith, Kathy Davenport, Jon Delph,</a:t>
            </a:r>
          </a:p>
          <a:p>
            <a:pPr>
              <a:lnSpc>
                <a:spcPct val="100000"/>
              </a:lnSpc>
            </a:pPr>
            <a:r>
              <a:rPr lang="en-US" sz="2300">
                <a:latin typeface="Arial" charset="0"/>
              </a:rPr>
              <a:t>	Katie Garman, Maddie Job</a:t>
            </a:r>
          </a:p>
        </p:txBody>
      </p:sp>
      <p:sp>
        <p:nvSpPr>
          <p:cNvPr id="17410" name="TextBox 5"/>
          <p:cNvSpPr txBox="1">
            <a:spLocks noChangeArrowheads="1"/>
          </p:cNvSpPr>
          <p:nvPr/>
        </p:nvSpPr>
        <p:spPr bwMode="auto">
          <a:xfrm>
            <a:off x="563563" y="1981200"/>
            <a:ext cx="8123237" cy="620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sz="2300">
                <a:latin typeface="Arial" charset="0"/>
              </a:rPr>
              <a:t>Co-PIs:  Victor Mocanu, John Hole, Jeff Vervoort, Basil Tikoff</a:t>
            </a:r>
          </a:p>
        </p:txBody>
      </p:sp>
      <p:sp>
        <p:nvSpPr>
          <p:cNvPr id="17411" name="TextBox 7"/>
          <p:cNvSpPr txBox="1">
            <a:spLocks noChangeArrowheads="1"/>
          </p:cNvSpPr>
          <p:nvPr/>
        </p:nvSpPr>
        <p:spPr bwMode="auto">
          <a:xfrm>
            <a:off x="150813" y="3525838"/>
            <a:ext cx="8840787" cy="1350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US" sz="2300">
                <a:latin typeface="Arial" charset="0"/>
              </a:rPr>
              <a:t>Others:  Mark Panning, David Foster, Rich Gaschnig, Annia Fayon,</a:t>
            </a:r>
          </a:p>
          <a:p>
            <a:pPr>
              <a:lnSpc>
                <a:spcPct val="100000"/>
              </a:lnSpc>
            </a:pPr>
            <a:r>
              <a:rPr lang="en-US" sz="2300">
                <a:latin typeface="Arial" charset="0"/>
              </a:rPr>
              <a:t>			Todd Lamaskin, Reed Lewis, Mark Furnes, Paul Kelso</a:t>
            </a:r>
          </a:p>
          <a:p>
            <a:r>
              <a:rPr lang="en-US"/>
              <a:t>  </a:t>
            </a:r>
          </a:p>
        </p:txBody>
      </p:sp>
      <p:sp>
        <p:nvSpPr>
          <p:cNvPr id="17412" name="TextBox 8"/>
          <p:cNvSpPr txBox="1">
            <a:spLocks noChangeArrowheads="1"/>
          </p:cNvSpPr>
          <p:nvPr/>
        </p:nvSpPr>
        <p:spPr bwMode="auto">
          <a:xfrm>
            <a:off x="0" y="2667000"/>
            <a:ext cx="9278938" cy="620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sz="2300">
                <a:latin typeface="Arial" charset="0"/>
              </a:rPr>
              <a:t>PASSCAL:  George Slad, Noel Barstow, Pnina Miller, Bruce Beaudoin </a:t>
            </a:r>
          </a:p>
        </p:txBody>
      </p:sp>
      <p:sp>
        <p:nvSpPr>
          <p:cNvPr id="17413" name="Rectangle 11"/>
          <p:cNvSpPr>
            <a:spLocks noChangeArrowheads="1"/>
          </p:cNvSpPr>
          <p:nvPr/>
        </p:nvSpPr>
        <p:spPr bwMode="auto">
          <a:xfrm>
            <a:off x="2057400" y="5867400"/>
            <a:ext cx="5029200" cy="9144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pic>
        <p:nvPicPr>
          <p:cNvPr id="17414" name="Picture 12" descr="nsf_logo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5880100"/>
            <a:ext cx="4978400" cy="90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5" name="TextBox 13"/>
          <p:cNvSpPr txBox="1">
            <a:spLocks noChangeArrowheads="1"/>
          </p:cNvSpPr>
          <p:nvPr/>
        </p:nvSpPr>
        <p:spPr bwMode="auto">
          <a:xfrm>
            <a:off x="0" y="4648200"/>
            <a:ext cx="9277350" cy="1169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400">
                <a:latin typeface="Arial" charset="0"/>
              </a:rPr>
              <a:t>Even More:  The IDOR Passive Seismic Project would not have been possible without the help and support of</a:t>
            </a:r>
          </a:p>
          <a:p>
            <a:pPr>
              <a:lnSpc>
                <a:spcPct val="100000"/>
              </a:lnSpc>
            </a:pPr>
            <a:r>
              <a:rPr lang="en-US" sz="1400">
                <a:latin typeface="Arial" charset="0"/>
              </a:rPr>
              <a:t>the people of Idaho and eastern Oregon, who cheerfully gave us permission to site and access seismic stations</a:t>
            </a:r>
          </a:p>
          <a:p>
            <a:pPr>
              <a:lnSpc>
                <a:spcPct val="100000"/>
              </a:lnSpc>
            </a:pPr>
            <a:r>
              <a:rPr lang="en-US" sz="1400">
                <a:latin typeface="Arial" charset="0"/>
              </a:rPr>
              <a:t>on their properties for 2+ years. We are grateful to Elaine Alexander and her colleagues at the U.S. Forest Service,</a:t>
            </a:r>
          </a:p>
          <a:p>
            <a:pPr>
              <a:lnSpc>
                <a:spcPct val="100000"/>
              </a:lnSpc>
            </a:pPr>
            <a:r>
              <a:rPr lang="en-US" sz="1400">
                <a:latin typeface="Arial" charset="0"/>
              </a:rPr>
              <a:t>and to David Wolff and Tim Vanek of the Bureau of Land Management for their help in permitting. This work is</a:t>
            </a:r>
          </a:p>
          <a:p>
            <a:pPr>
              <a:lnSpc>
                <a:spcPct val="100000"/>
              </a:lnSpc>
            </a:pPr>
            <a:r>
              <a:rPr lang="en-US" sz="1400">
                <a:latin typeface="Arial" charset="0"/>
              </a:rPr>
              <a:t>supported by U.S. National Science Foundation Grant EAR-0844187.</a:t>
            </a:r>
          </a:p>
        </p:txBody>
      </p:sp>
      <p:sp>
        <p:nvSpPr>
          <p:cNvPr id="17416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Acknowledgements</a:t>
            </a:r>
          </a:p>
        </p:txBody>
      </p:sp>
    </p:spTree>
    <p:extLst>
      <p:ext uri="{BB962C8B-B14F-4D97-AF65-F5344CB8AC3E}">
        <p14:creationId xmlns:p14="http://schemas.microsoft.com/office/powerpoint/2010/main" val="4260626741"/>
      </p:ext>
    </p:extLst>
  </p:cSld>
  <p:clrMapOvr>
    <a:masterClrMapping/>
  </p:clrMapOvr>
  <p:transition xmlns:p14="http://schemas.microsoft.com/office/powerpoint/2010/main" spd="med"/>
  <p:timing>
    <p:tnLst>
      <p:par>
        <p:cTn xmlns:p14="http://schemas.microsoft.com/office/powerpoint/2010/main"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Fig1_tectonic_map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0"/>
            <a:ext cx="79212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0653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/>
          <p:cNvSpPr>
            <a:spLocks noGrp="1"/>
          </p:cNvSpPr>
          <p:nvPr>
            <p:ph type="title"/>
          </p:nvPr>
        </p:nvSpPr>
        <p:spPr>
          <a:xfrm>
            <a:off x="368300" y="-533400"/>
            <a:ext cx="8470900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IDOR Passive Deployment 2011-13</a:t>
            </a:r>
          </a:p>
        </p:txBody>
      </p:sp>
      <p:pic>
        <p:nvPicPr>
          <p:cNvPr id="39938" name="Picture 1" descr="fig01_idor_network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" y="1219200"/>
            <a:ext cx="9021763" cy="500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3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019800"/>
            <a:ext cx="4486275" cy="591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4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901031" y="-550068"/>
            <a:ext cx="5464175" cy="804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5" name="Picture 13"/>
          <p:cNvPicPr>
            <a:picLocks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95300" y="3695700"/>
            <a:ext cx="2590800" cy="327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9156" name="Title 1"/>
          <p:cNvSpPr>
            <a:spLocks noGrp="1"/>
          </p:cNvSpPr>
          <p:nvPr>
            <p:ph type="title"/>
          </p:nvPr>
        </p:nvSpPr>
        <p:spPr>
          <a:xfrm>
            <a:off x="457200" y="-533400"/>
            <a:ext cx="8470900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Ambient Noise Studies</a:t>
            </a:r>
          </a:p>
        </p:txBody>
      </p:sp>
    </p:spTree>
    <p:extLst>
      <p:ext uri="{BB962C8B-B14F-4D97-AF65-F5344CB8AC3E}">
        <p14:creationId xmlns:p14="http://schemas.microsoft.com/office/powerpoint/2010/main" val="3543729383"/>
      </p:ext>
    </p:extLst>
  </p:cSld>
  <p:clrMapOvr>
    <a:masterClrMapping/>
  </p:clrMapOvr>
  <p:transition xmlns:p14="http://schemas.microsoft.com/office/powerpoint/2010/main" spd="med"/>
  <p:timing>
    <p:tnLst>
      <p:par>
        <p:cTn xmlns:p14="http://schemas.microsoft.com/office/powerpoint/2010/main"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1" name="Picture 7"/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172200" y="3886200"/>
            <a:ext cx="2057400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2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019800"/>
            <a:ext cx="4486275" cy="591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3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609600"/>
            <a:ext cx="4978400" cy="624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4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762000"/>
            <a:ext cx="3708400" cy="326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5" name="Title 1"/>
          <p:cNvSpPr>
            <a:spLocks noGrp="1"/>
          </p:cNvSpPr>
          <p:nvPr>
            <p:ph type="title"/>
          </p:nvPr>
        </p:nvSpPr>
        <p:spPr>
          <a:xfrm>
            <a:off x="457200" y="-533400"/>
            <a:ext cx="8470900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Ambient Noise Studies</a:t>
            </a:r>
          </a:p>
        </p:txBody>
      </p:sp>
    </p:spTree>
    <p:extLst>
      <p:ext uri="{BB962C8B-B14F-4D97-AF65-F5344CB8AC3E}">
        <p14:creationId xmlns:p14="http://schemas.microsoft.com/office/powerpoint/2010/main" val="1390376229"/>
      </p:ext>
    </p:extLst>
  </p:cSld>
  <p:clrMapOvr>
    <a:masterClrMapping/>
  </p:clrMapOvr>
  <p:transition xmlns:p14="http://schemas.microsoft.com/office/powerpoint/2010/main" spd="med"/>
  <p:timing>
    <p:tnLst>
      <p:par>
        <p:cTn xmlns:p14="http://schemas.microsoft.com/office/powerpoint/2010/main"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49" name="Picture 6" descr="Fig.scatter_intensit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7" t="19685" r="13414" b="5791"/>
          <a:stretch>
            <a:fillRect/>
          </a:stretch>
        </p:blipFill>
        <p:spPr bwMode="auto">
          <a:xfrm>
            <a:off x="838200" y="914400"/>
            <a:ext cx="7372350" cy="5110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325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6096000"/>
            <a:ext cx="6057900" cy="63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3251" name="Title 1"/>
          <p:cNvSpPr>
            <a:spLocks noGrp="1"/>
          </p:cNvSpPr>
          <p:nvPr>
            <p:ph type="title"/>
          </p:nvPr>
        </p:nvSpPr>
        <p:spPr>
          <a:xfrm>
            <a:off x="457200" y="-533400"/>
            <a:ext cx="8470900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Ambient Noise Studies</a:t>
            </a:r>
          </a:p>
        </p:txBody>
      </p:sp>
    </p:spTree>
    <p:extLst>
      <p:ext uri="{BB962C8B-B14F-4D97-AF65-F5344CB8AC3E}">
        <p14:creationId xmlns:p14="http://schemas.microsoft.com/office/powerpoint/2010/main" val="2104568842"/>
      </p:ext>
    </p:extLst>
  </p:cSld>
  <p:clrMapOvr>
    <a:masterClrMapping/>
  </p:clrMapOvr>
  <p:transition xmlns:p14="http://schemas.microsoft.com/office/powerpoint/2010/main" spd="med"/>
  <p:timing>
    <p:tnLst>
      <p:par>
        <p:cTn xmlns:p14="http://schemas.microsoft.com/office/powerpoint/2010/main"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Title 1"/>
          <p:cNvSpPr>
            <a:spLocks noGrp="1"/>
          </p:cNvSpPr>
          <p:nvPr>
            <p:ph type="title"/>
          </p:nvPr>
        </p:nvSpPr>
        <p:spPr>
          <a:xfrm>
            <a:off x="76200" y="152400"/>
            <a:ext cx="3581400" cy="1211263"/>
          </a:xfrm>
        </p:spPr>
        <p:txBody>
          <a:bodyPr/>
          <a:lstStyle/>
          <a:p>
            <a:pPr algn="ctr">
              <a:lnSpc>
                <a:spcPct val="90000"/>
              </a:lnSpc>
            </a:pPr>
            <a:r>
              <a:rPr lang="en-US">
                <a:latin typeface="Arial" charset="0"/>
              </a:rPr>
              <a:t>Ambient Noise Studies</a:t>
            </a:r>
          </a:p>
        </p:txBody>
      </p:sp>
      <p:pic>
        <p:nvPicPr>
          <p:cNvPr id="2" name="Picture 1" descr="2018JB016350-f11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3800" y="0"/>
            <a:ext cx="51157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300366"/>
      </p:ext>
    </p:extLst>
  </p:cSld>
  <p:clrMapOvr>
    <a:masterClrMapping/>
  </p:clrMapOvr>
  <p:transition xmlns:p14="http://schemas.microsoft.com/office/powerpoint/2010/main" spd="med"/>
  <p:timing>
    <p:tnLst>
      <p:par>
        <p:cTn xmlns:p14="http://schemas.microsoft.com/office/powerpoint/2010/main"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Title 1"/>
          <p:cNvSpPr>
            <a:spLocks noGrp="1"/>
          </p:cNvSpPr>
          <p:nvPr>
            <p:ph type="title"/>
          </p:nvPr>
        </p:nvSpPr>
        <p:spPr>
          <a:xfrm>
            <a:off x="76200" y="152400"/>
            <a:ext cx="3581400" cy="1211263"/>
          </a:xfrm>
        </p:spPr>
        <p:txBody>
          <a:bodyPr/>
          <a:lstStyle/>
          <a:p>
            <a:pPr algn="ctr">
              <a:lnSpc>
                <a:spcPct val="90000"/>
              </a:lnSpc>
            </a:pPr>
            <a:r>
              <a:rPr lang="en-US">
                <a:latin typeface="Arial" charset="0"/>
              </a:rPr>
              <a:t>Ambient Noise Studies</a:t>
            </a:r>
          </a:p>
        </p:txBody>
      </p:sp>
      <p:pic>
        <p:nvPicPr>
          <p:cNvPr id="3" name="Picture 2" descr="2018JB016350-f12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400" y="-4618"/>
            <a:ext cx="441863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41938"/>
      </p:ext>
    </p:extLst>
  </p:cSld>
  <p:clrMapOvr>
    <a:masterClrMapping/>
  </p:clrMapOvr>
  <p:transition xmlns:p14="http://schemas.microsoft.com/office/powerpoint/2010/main" spd="med"/>
  <p:timing>
    <p:tnLst>
      <p:par>
        <p:cTn xmlns:p14="http://schemas.microsoft.com/office/powerpoint/2010/main"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Title 1"/>
          <p:cNvSpPr>
            <a:spLocks noGrp="1"/>
          </p:cNvSpPr>
          <p:nvPr>
            <p:ph type="title"/>
          </p:nvPr>
        </p:nvSpPr>
        <p:spPr>
          <a:xfrm>
            <a:off x="76200" y="152400"/>
            <a:ext cx="3581400" cy="1211263"/>
          </a:xfrm>
        </p:spPr>
        <p:txBody>
          <a:bodyPr/>
          <a:lstStyle/>
          <a:p>
            <a:pPr algn="ctr">
              <a:lnSpc>
                <a:spcPct val="90000"/>
              </a:lnSpc>
            </a:pPr>
            <a:r>
              <a:rPr lang="en-US">
                <a:latin typeface="Arial" charset="0"/>
              </a:rPr>
              <a:t>Ambient Noise Studies</a:t>
            </a:r>
          </a:p>
        </p:txBody>
      </p:sp>
      <p:pic>
        <p:nvPicPr>
          <p:cNvPr id="2" name="Picture 1" descr="2018JB016350-f13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6200" y="0"/>
            <a:ext cx="50554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325379"/>
      </p:ext>
    </p:extLst>
  </p:cSld>
  <p:clrMapOvr>
    <a:masterClrMapping/>
  </p:clrMapOvr>
  <p:transition xmlns:p14="http://schemas.microsoft.com/office/powerpoint/2010/main" spd="med"/>
  <p:timing>
    <p:tnLst>
      <p:par>
        <p:cTn xmlns:p14="http://schemas.microsoft.com/office/powerpoint/2010/main"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Stacks of Converted Phases</a:t>
            </a:r>
          </a:p>
        </p:txBody>
      </p:sp>
      <p:pic>
        <p:nvPicPr>
          <p:cNvPr id="57346" name="Picture 1" descr="fig01_idor_network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" y="914400"/>
            <a:ext cx="9021763" cy="500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3"/>
          <p:cNvSpPr>
            <a:spLocks noChangeArrowheads="1"/>
          </p:cNvSpPr>
          <p:nvPr/>
        </p:nvSpPr>
        <p:spPr bwMode="auto">
          <a:xfrm>
            <a:off x="0" y="1143000"/>
            <a:ext cx="9144000" cy="45720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59394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Stacks of Converted Phases</a:t>
            </a:r>
          </a:p>
        </p:txBody>
      </p:sp>
      <p:pic>
        <p:nvPicPr>
          <p:cNvPr id="59395" name="Picture 1" descr="fig03_rf_theor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" y="1612900"/>
            <a:ext cx="9101138" cy="362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6"/>
          <p:cNvSpPr>
            <a:spLocks noChangeArrowheads="1"/>
          </p:cNvSpPr>
          <p:nvPr/>
        </p:nvSpPr>
        <p:spPr bwMode="auto">
          <a:xfrm>
            <a:off x="0" y="1905000"/>
            <a:ext cx="9144000" cy="30480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pic>
        <p:nvPicPr>
          <p:cNvPr id="63490" name="Picture 3" descr="fig17_CCP_interpreted_L_lin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32000"/>
            <a:ext cx="9144000" cy="2776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3491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Stacks of Converted Phases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524000" y="5638800"/>
            <a:ext cx="4718050" cy="642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dirty="0">
                <a:latin typeface="+mj-lt"/>
              </a:rPr>
              <a:t>Common Conversion Point Stack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5"/>
          <p:cNvSpPr>
            <a:spLocks noChangeArrowheads="1"/>
          </p:cNvSpPr>
          <p:nvPr/>
        </p:nvSpPr>
        <p:spPr bwMode="auto">
          <a:xfrm>
            <a:off x="3581400" y="0"/>
            <a:ext cx="5562600" cy="68580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64515" name="Title 1"/>
          <p:cNvSpPr>
            <a:spLocks noGrp="1"/>
          </p:cNvSpPr>
          <p:nvPr>
            <p:ph type="title"/>
          </p:nvPr>
        </p:nvSpPr>
        <p:spPr>
          <a:xfrm>
            <a:off x="16165" y="388937"/>
            <a:ext cx="3565236" cy="1211263"/>
          </a:xfrm>
        </p:spPr>
        <p:txBody>
          <a:bodyPr/>
          <a:lstStyle/>
          <a:p>
            <a:pPr algn="ctr">
              <a:lnSpc>
                <a:spcPct val="90000"/>
              </a:lnSpc>
            </a:pPr>
            <a:r>
              <a:rPr lang="en-US" dirty="0">
                <a:latin typeface="Arial" charset="0"/>
              </a:rPr>
              <a:t>Stacks of Converted Phases</a:t>
            </a:r>
          </a:p>
        </p:txBody>
      </p:sp>
      <p:pic>
        <p:nvPicPr>
          <p:cNvPr id="2" name="Picture 1" descr="Fig11_WE_ccp_section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7007" y="25400"/>
            <a:ext cx="5546993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1" name="Picture 9" descr="moho_map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3588"/>
            <a:ext cx="9144000" cy="609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Stacks of Converted Phases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Shear Wave Splitting Intensity</a:t>
            </a:r>
          </a:p>
        </p:txBody>
      </p:sp>
      <p:pic>
        <p:nvPicPr>
          <p:cNvPr id="3" name="Picture 2" descr="TA_SI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998" t="9921" r="16000" b="8425"/>
          <a:stretch/>
        </p:blipFill>
        <p:spPr>
          <a:xfrm>
            <a:off x="-762000" y="990600"/>
            <a:ext cx="9144000" cy="5276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3662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Shear Wave Splitting Intensity</a:t>
            </a:r>
          </a:p>
        </p:txBody>
      </p:sp>
      <p:pic>
        <p:nvPicPr>
          <p:cNvPr id="2" name="Picture 1" descr="Fig.SI_tomo_20k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0"/>
            <a:ext cx="9144000" cy="6459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4822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Shear Wave Splitting Intensity</a:t>
            </a:r>
          </a:p>
        </p:txBody>
      </p:sp>
      <p:pic>
        <p:nvPicPr>
          <p:cNvPr id="3" name="Picture 2" descr="Fig.SI_tomo_60k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0"/>
            <a:ext cx="9144000" cy="6459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2955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Shear Wave Splitting Intensity</a:t>
            </a:r>
          </a:p>
        </p:txBody>
      </p:sp>
      <p:pic>
        <p:nvPicPr>
          <p:cNvPr id="2" name="Picture 1" descr="Fig.SI_tomo_100k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0"/>
            <a:ext cx="9144000" cy="6459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9424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Shear Wave Splitting Intensity</a:t>
            </a:r>
          </a:p>
        </p:txBody>
      </p:sp>
      <p:pic>
        <p:nvPicPr>
          <p:cNvPr id="3" name="Picture 2" descr="Fig.SI_tomo_140k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0"/>
            <a:ext cx="9144000" cy="6461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2854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Shear Wave Splitting Intensity</a:t>
            </a:r>
          </a:p>
        </p:txBody>
      </p:sp>
      <p:pic>
        <p:nvPicPr>
          <p:cNvPr id="2" name="Picture 1" descr="Fig.SI_tomo_180k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0"/>
            <a:ext cx="9144000" cy="6461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854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Shear Wave Splitting Intensity</a:t>
            </a:r>
          </a:p>
        </p:txBody>
      </p:sp>
      <p:pic>
        <p:nvPicPr>
          <p:cNvPr id="3" name="Picture 2" descr="Fig.SI_tomo_220k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0"/>
            <a:ext cx="9144000" cy="6461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9403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Shear Wave Splitting Intensity</a:t>
            </a:r>
          </a:p>
        </p:txBody>
      </p:sp>
      <p:pic>
        <p:nvPicPr>
          <p:cNvPr id="2" name="Picture 1" descr="Fig.SI_tomo_260k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0"/>
            <a:ext cx="9144000" cy="6461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8219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Shear Wave Splitting Intensity</a:t>
            </a:r>
          </a:p>
        </p:txBody>
      </p:sp>
      <p:pic>
        <p:nvPicPr>
          <p:cNvPr id="3" name="Picture 2" descr="Fig.SI_tomo_300k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0"/>
            <a:ext cx="9144000" cy="6461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0696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Shear Wave Splitting Intensity</a:t>
            </a:r>
          </a:p>
        </p:txBody>
      </p:sp>
      <p:pic>
        <p:nvPicPr>
          <p:cNvPr id="2" name="Picture 1" descr="Fig.SI_tomo_340k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0"/>
            <a:ext cx="9144000" cy="6461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2848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/>
          <p:cNvSpPr>
            <a:spLocks noGrp="1"/>
          </p:cNvSpPr>
          <p:nvPr>
            <p:ph type="title"/>
          </p:nvPr>
        </p:nvSpPr>
        <p:spPr>
          <a:xfrm>
            <a:off x="671513" y="-381000"/>
            <a:ext cx="7799387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Shear Wave Splitting Intensity</a:t>
            </a:r>
          </a:p>
        </p:txBody>
      </p:sp>
      <p:pic>
        <p:nvPicPr>
          <p:cNvPr id="3" name="Picture 2" descr="Fig.SI_tomo_380k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0"/>
            <a:ext cx="9144000" cy="6461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2283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1" name="Picture 13" descr="P1010811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00" y="1066800"/>
            <a:ext cx="4368800" cy="327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2" name="Picture 15" descr="P1010813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72000"/>
            <a:ext cx="3048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3" name="Picture 16" descr="P1010814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685800"/>
            <a:ext cx="40640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4" name="Picture 17" descr="P1010815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4572000"/>
            <a:ext cx="3048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5" name="Picture 18" descr="P1010816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0" y="3810000"/>
            <a:ext cx="40640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66" name="Title 1"/>
          <p:cNvSpPr>
            <a:spLocks noGrp="1"/>
          </p:cNvSpPr>
          <p:nvPr>
            <p:ph type="title"/>
          </p:nvPr>
        </p:nvSpPr>
        <p:spPr>
          <a:xfrm>
            <a:off x="457200" y="-533400"/>
            <a:ext cx="8470900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IDOR Passive Deployment 2011-13</a:t>
            </a:r>
          </a:p>
        </p:txBody>
      </p:sp>
    </p:spTree>
    <p:extLst>
      <p:ext uri="{BB962C8B-B14F-4D97-AF65-F5344CB8AC3E}">
        <p14:creationId xmlns:p14="http://schemas.microsoft.com/office/powerpoint/2010/main" val="3523043550"/>
      </p:ext>
    </p:extLst>
  </p:cSld>
  <p:clrMapOvr>
    <a:masterClrMapping/>
  </p:clrMapOvr>
  <p:transition xmlns:p14="http://schemas.microsoft.com/office/powerpoint/2010/main" spd="med"/>
  <p:timing>
    <p:tnLst>
      <p:par>
        <p:cTn xmlns:p14="http://schemas.microsoft.com/office/powerpoint/2010/main"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09" name="Picture 6" descr="IDOR_hangar1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47700"/>
            <a:ext cx="3200400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 descr="P101061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84800" y="1295400"/>
            <a:ext cx="4267200" cy="3200400"/>
          </a:xfrm>
          <a:prstGeom prst="rect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</p:pic>
      <p:pic>
        <p:nvPicPr>
          <p:cNvPr id="43011" name="Picture 7" descr="P1020476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762000"/>
            <a:ext cx="3048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2" name="Picture 8" descr="P1020540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33750"/>
            <a:ext cx="3175000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3" name="Picture 13" descr="L02_sunset4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4495800"/>
            <a:ext cx="3048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4" name="Title 1"/>
          <p:cNvSpPr>
            <a:spLocks noGrp="1"/>
          </p:cNvSpPr>
          <p:nvPr>
            <p:ph type="title"/>
          </p:nvPr>
        </p:nvSpPr>
        <p:spPr>
          <a:xfrm>
            <a:off x="457200" y="-533400"/>
            <a:ext cx="8470900" cy="1211263"/>
          </a:xfrm>
        </p:spPr>
        <p:txBody>
          <a:bodyPr/>
          <a:lstStyle/>
          <a:p>
            <a:r>
              <a:rPr lang="en-US">
                <a:latin typeface="Arial" charset="0"/>
              </a:rPr>
              <a:t>IDOR Passive Deployment 2011-13</a:t>
            </a:r>
          </a:p>
        </p:txBody>
      </p:sp>
    </p:spTree>
    <p:extLst>
      <p:ext uri="{BB962C8B-B14F-4D97-AF65-F5344CB8AC3E}">
        <p14:creationId xmlns:p14="http://schemas.microsoft.com/office/powerpoint/2010/main" val="2952717989"/>
      </p:ext>
    </p:extLst>
  </p:cSld>
  <p:clrMapOvr>
    <a:masterClrMapping/>
  </p:clrMapOvr>
  <p:transition xmlns:p14="http://schemas.microsoft.com/office/powerpoint/2010/main" spd="med"/>
  <p:timing>
    <p:tnLst>
      <p:par>
        <p:cTn xmlns:p14="http://schemas.microsoft.com/office/powerpoint/2010/main"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rebuchet MS"/>
        <a:ea typeface="Arial"/>
        <a:cs typeface="Arial"/>
      </a:majorFont>
      <a:minorFont>
        <a:latin typeface="Trebuchet MS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59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bg1"/>
            </a:solidFill>
            <a:effectLst/>
            <a:latin typeface="Times New Roman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59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bg1"/>
            </a:solidFill>
            <a:effectLst/>
            <a:latin typeface="Times New Roman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Arial"/>
        <a:ea typeface="Arial"/>
        <a:cs typeface="Arial"/>
      </a:majorFont>
      <a:minorFont>
        <a:latin typeface="Times New Roman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59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bg1"/>
            </a:solidFill>
            <a:effectLst/>
            <a:latin typeface="Times New Roman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59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bg1"/>
            </a:solidFill>
            <a:effectLst/>
            <a:latin typeface="Times New Roman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3664</TotalTime>
  <Words>298</Words>
  <Application>Microsoft Macintosh PowerPoint</Application>
  <PresentationFormat>On-screen Show (4:3)</PresentationFormat>
  <Paragraphs>49</Paragraphs>
  <Slides>28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Times New Roman</vt:lpstr>
      <vt:lpstr>ＭＳ Ｐゴシック</vt:lpstr>
      <vt:lpstr>Trebuchet MS</vt:lpstr>
      <vt:lpstr>Arial</vt:lpstr>
      <vt:lpstr>Trajan Pro</vt:lpstr>
      <vt:lpstr>Blue Highway</vt:lpstr>
      <vt:lpstr>Myriad Pro Light</vt:lpstr>
      <vt:lpstr>Wingdings</vt:lpstr>
      <vt:lpstr>Office Theme</vt:lpstr>
      <vt:lpstr>1_Office Theme</vt:lpstr>
      <vt:lpstr>PowerPoint Presentation</vt:lpstr>
      <vt:lpstr>Acknowledgements</vt:lpstr>
      <vt:lpstr>PowerPoint Presentation</vt:lpstr>
      <vt:lpstr>IDOR Passive Deployment 2011-13</vt:lpstr>
      <vt:lpstr>Ambient Noise Studies</vt:lpstr>
      <vt:lpstr>Ambient Noise Studies</vt:lpstr>
      <vt:lpstr>Ambient Noise Studies</vt:lpstr>
      <vt:lpstr>Ambient Noise Studies</vt:lpstr>
      <vt:lpstr>Ambient Noise Studies</vt:lpstr>
      <vt:lpstr>Ambient Noise Studies</vt:lpstr>
      <vt:lpstr>Stacks of Converted Phases</vt:lpstr>
      <vt:lpstr>Stacks of Converted Phases</vt:lpstr>
      <vt:lpstr>Stacks of Converted Phases</vt:lpstr>
      <vt:lpstr>Stacks of Converted Phases</vt:lpstr>
      <vt:lpstr>Stacks of Converted Phases</vt:lpstr>
      <vt:lpstr>Shear Wave Splitting Intensity</vt:lpstr>
      <vt:lpstr>Shear Wave Splitting Intensity</vt:lpstr>
      <vt:lpstr>Shear Wave Splitting Intensity</vt:lpstr>
      <vt:lpstr>Shear Wave Splitting Intensity</vt:lpstr>
      <vt:lpstr>Shear Wave Splitting Intensity</vt:lpstr>
      <vt:lpstr>Shear Wave Splitting Intensity</vt:lpstr>
      <vt:lpstr>Shear Wave Splitting Intensity</vt:lpstr>
      <vt:lpstr>Shear Wave Splitting Intensity</vt:lpstr>
      <vt:lpstr>Shear Wave Splitting Intensity</vt:lpstr>
      <vt:lpstr>Shear Wave Splitting Intensity</vt:lpstr>
      <vt:lpstr>Shear Wave Splitting Intensity</vt:lpstr>
      <vt:lpstr>IDOR Passive Deployment 2011-13</vt:lpstr>
      <vt:lpstr>IDOR Passive Deployment 2011-13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Source-Side Shear Wave Splitting &amp; Upper Mantle Flow Beneath the Arakan Slab</dc:title>
  <cp:lastModifiedBy>Ray Russo</cp:lastModifiedBy>
  <cp:revision>220</cp:revision>
  <cp:lastPrinted>1601-01-01T00:00:00Z</cp:lastPrinted>
  <dcterms:created xsi:type="dcterms:W3CDTF">2014-11-10T17:47:23Z</dcterms:created>
  <dcterms:modified xsi:type="dcterms:W3CDTF">2019-01-11T15:34:15Z</dcterms:modified>
</cp:coreProperties>
</file>