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95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27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00"/>
    <p:restoredTop sz="83755"/>
  </p:normalViewPr>
  <p:slideViewPr>
    <p:cSldViewPr snapToGrid="0" snapToObjects="1">
      <p:cViewPr varScale="1">
        <p:scale>
          <a:sx n="105" d="100"/>
          <a:sy n="105" d="100"/>
        </p:scale>
        <p:origin x="23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65F064-D0B4-524F-A4D1-22C85C63A24E}" type="datetimeFigureOut">
              <a:rPr lang="en-US" smtClean="0"/>
              <a:t>1/10/19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AE83A4-EDE6-6D4E-93F9-5056AF61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48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bg1"/>
              </a:solidFill>
              <a:latin typeface="Aller" panose="02000503030000020004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E83A4-EDE6-6D4E-93F9-5056AF612B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03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bg1"/>
                </a:solidFill>
                <a:latin typeface="Aller" panose="02000503030000020004" pitchFamily="2" charset="77"/>
              </a:rPr>
              <a:t>Points to include:</a:t>
            </a:r>
          </a:p>
          <a:p>
            <a:r>
              <a:rPr lang="en-US" sz="1200" dirty="0">
                <a:solidFill>
                  <a:schemeClr val="bg1"/>
                </a:solidFill>
                <a:latin typeface="Aller" panose="02000503030000020004" pitchFamily="2" charset="77"/>
              </a:rPr>
              <a:t>General description of study area</a:t>
            </a:r>
          </a:p>
          <a:p>
            <a:r>
              <a:rPr lang="en-US" sz="1200" dirty="0">
                <a:solidFill>
                  <a:schemeClr val="bg1"/>
                </a:solidFill>
                <a:latin typeface="Aller" panose="02000503030000020004" pitchFamily="2" charset="77"/>
              </a:rPr>
              <a:t>Point out study, which is shown with red upside down triangles</a:t>
            </a:r>
          </a:p>
          <a:p>
            <a:r>
              <a:rPr lang="en-US" sz="1200" dirty="0">
                <a:solidFill>
                  <a:schemeClr val="bg1"/>
                </a:solidFill>
                <a:latin typeface="Aller" panose="02000503030000020004" pitchFamily="2" charset="77"/>
              </a:rPr>
              <a:t>Spell out what CIELO stands for</a:t>
            </a:r>
          </a:p>
          <a:p>
            <a:r>
              <a:rPr lang="en-US" sz="1200" dirty="0">
                <a:solidFill>
                  <a:schemeClr val="bg1"/>
                </a:solidFill>
                <a:latin typeface="Aller" panose="02000503030000020004" pitchFamily="2" charset="77"/>
              </a:rPr>
              <a:t>CIELO also means sky or heaven in Spanish, which we thought was particularly fitting…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E83A4-EDE6-6D4E-93F9-5056AF612B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95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bg1"/>
              </a:solidFill>
              <a:latin typeface="Aller" panose="02000503030000020004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E83A4-EDE6-6D4E-93F9-5056AF612B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342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bg1"/>
              </a:solidFill>
              <a:latin typeface="Aller" panose="02000503030000020004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E83A4-EDE6-6D4E-93F9-5056AF612B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08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bg1"/>
              </a:solidFill>
              <a:latin typeface="Aller" panose="02000503030000020004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E83A4-EDE6-6D4E-93F9-5056AF612B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174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bg1"/>
              </a:solidFill>
              <a:latin typeface="Aller" panose="02000503030000020004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E83A4-EDE6-6D4E-93F9-5056AF612B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47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bg1"/>
              </a:solidFill>
              <a:latin typeface="Aller" panose="02000503030000020004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E83A4-EDE6-6D4E-93F9-5056AF612B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75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bg1"/>
              </a:solidFill>
              <a:latin typeface="Aller" panose="02000503030000020004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E83A4-EDE6-6D4E-93F9-5056AF612B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83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bg1"/>
              </a:solidFill>
              <a:latin typeface="Aller" panose="02000503030000020004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E83A4-EDE6-6D4E-93F9-5056AF612B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53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bg1"/>
              </a:solidFill>
              <a:latin typeface="Aller" panose="02000503030000020004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E83A4-EDE6-6D4E-93F9-5056AF612B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731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52600-BBBA-8240-A6D3-4752A9F585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F0F0DC-AD1C-6040-8697-9ACAFE0C27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0ABA0-F75C-6845-97C1-CD1B17DE1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0130B-C8D8-4149-873C-392F0EFDA253}" type="datetimeFigureOut">
              <a:rPr lang="en-US" smtClean="0"/>
              <a:t>1/10/19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80AC8-0FA0-3541-9C82-D4393AFB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B4957-2276-BD49-A6AE-76109458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CAC9-6ADB-2947-B488-AA30EF814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558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39465-5085-B941-B772-D2241C79B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4FCE8B-79F0-D043-98B6-93E03CF076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5868F-18D5-A94A-993D-8CF0EB20A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0130B-C8D8-4149-873C-392F0EFDA253}" type="datetimeFigureOut">
              <a:rPr lang="en-US" smtClean="0"/>
              <a:t>1/10/19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AB0480-9AFA-EF4B-A00A-15235C54D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0768F-11E1-314C-BF89-E0CE6D470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CAC9-6ADB-2947-B488-AA30EF814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70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526177-9DF3-494C-A211-3655CD2677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924C79-1D89-CB46-9D52-3B27DFA17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6A475-0AB9-E940-97F6-044C7D457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0130B-C8D8-4149-873C-392F0EFDA253}" type="datetimeFigureOut">
              <a:rPr lang="en-US" smtClean="0"/>
              <a:t>1/10/19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C6E71-1486-DA49-A16C-A18262F83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80304-60EC-F845-A3FD-12708552A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CAC9-6ADB-2947-B488-AA30EF814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61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4DD1B-E021-5B40-8C9B-301B75217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D0409-C4E2-4E47-A7A7-A16FAC275C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F8F70-E82D-9F41-BECF-E3631F4E3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0130B-C8D8-4149-873C-392F0EFDA253}" type="datetimeFigureOut">
              <a:rPr lang="en-US" smtClean="0"/>
              <a:t>1/10/19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22160-930D-AE4E-B937-178C1E072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4DD1B-8C5D-9440-938E-04E88A860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CAC9-6ADB-2947-B488-AA30EF814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00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7C43F-379E-C941-8335-DB743890C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DE341-D24F-2B46-A30E-704986177B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E7DB5-9DD9-5847-9F0A-21F86274F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0130B-C8D8-4149-873C-392F0EFDA253}" type="datetimeFigureOut">
              <a:rPr lang="en-US" smtClean="0"/>
              <a:t>1/10/19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1D03A-2905-E947-BADD-68B4853C8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0CC51-34CE-AC48-9D97-7E5C56B10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CAC9-6ADB-2947-B488-AA30EF814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748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D70B4-C31D-6847-94BF-8EEFC14A8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34318-3BFF-264F-87F8-6CDB390AB0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CD6D4-36CF-5F44-A72B-FE495513E5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63E9FB-01FD-0446-B08B-A4F6B7FF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0130B-C8D8-4149-873C-392F0EFDA253}" type="datetimeFigureOut">
              <a:rPr lang="en-US" smtClean="0"/>
              <a:t>1/10/19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4D699-D88C-474D-ACC7-79FE9248D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6F06C3-86E3-6249-A34D-EAFA303D7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CAC9-6ADB-2947-B488-AA30EF814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40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A3F28-831C-7049-A2E9-D9EC26D9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4208A-C5C3-934F-BD85-BD2A3C603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EAC1FD-51B0-E449-B870-1DBC235C97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D4F652-8C0C-5A42-84F9-8ED0C92166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6E360F-ABCC-4E44-A748-07E9AC1573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808D44-2D0C-9B48-9D5B-6C35A42FA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0130B-C8D8-4149-873C-392F0EFDA253}" type="datetimeFigureOut">
              <a:rPr lang="en-US" smtClean="0"/>
              <a:t>1/10/19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8C62E8-97C0-F24B-8730-948B195A6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714079-C6B6-C24B-AEAE-0DE932ED6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CAC9-6ADB-2947-B488-AA30EF814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86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14383-F18B-704D-8B74-CC2495411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628F38-3146-CC46-B331-F19151CAC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0130B-C8D8-4149-873C-392F0EFDA253}" type="datetimeFigureOut">
              <a:rPr lang="en-US" smtClean="0"/>
              <a:t>1/10/19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5BEC9F-85A4-044E-BDEB-FE019C30F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C68F3D-EB87-DA41-B66A-EE91C4089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CAC9-6ADB-2947-B488-AA30EF814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093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F09434-8D09-3145-8BFF-6CA7A88A6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0130B-C8D8-4149-873C-392F0EFDA253}" type="datetimeFigureOut">
              <a:rPr lang="en-US" smtClean="0"/>
              <a:t>1/10/19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9DE984-BD6C-2348-A2DC-158DBCDFE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BDC58-FE05-7441-8D16-6A678886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CAC9-6ADB-2947-B488-AA30EF814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74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7FB6-5068-3C4F-AC77-F40CB3B3A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2495C-BEDB-9D45-B212-8C39D4304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D34131-A92C-6543-8721-5D21960A7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2C2876-4749-9147-B399-6A65136AD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0130B-C8D8-4149-873C-392F0EFDA253}" type="datetimeFigureOut">
              <a:rPr lang="en-US" smtClean="0"/>
              <a:t>1/10/19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4C5E2-4531-4D4B-9C6F-3808C200F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F1FBB-57A7-D54E-B3DB-2C3EE8985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CAC9-6ADB-2947-B488-AA30EF814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036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C34AE-17FE-284F-97A9-73FA7DB8B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13FC85-8372-7840-9642-CFEBA3F52E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651AFB-0DC1-5A49-BB93-72B68ECB3F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15ECFE-0E85-1A48-9650-5E0F4A7AF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0130B-C8D8-4149-873C-392F0EFDA253}" type="datetimeFigureOut">
              <a:rPr lang="en-US" smtClean="0"/>
              <a:t>1/10/19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AE17C4-85D6-7844-8541-4F9C1A7FE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264353-4329-E348-AB22-22E8544CA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CAC9-6ADB-2947-B488-AA30EF814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97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85C493-0EC6-2D40-938E-1F24EEA40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7CD47-E232-E149-87E1-40FD84B1E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0959C-384B-8644-8FDC-979F264924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0130B-C8D8-4149-873C-392F0EFDA253}" type="datetimeFigureOut">
              <a:rPr lang="en-US" smtClean="0"/>
              <a:t>1/10/19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9656E-B30E-AC44-B010-BEAF4F1E5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808F0-0C07-464E-ADB8-3DDCF90040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8CAC9-6ADB-2947-B488-AA30EF814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52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F683F-E0B8-1F49-B9C8-EB6057EA65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093" y="1122363"/>
            <a:ext cx="11850130" cy="23876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ller" panose="02000503030000020004" pitchFamily="2" charset="77"/>
              </a:rPr>
              <a:t>Imaging the mantle structure of cratons:</a:t>
            </a:r>
            <a:br>
              <a:rPr lang="en-US" sz="4800" dirty="0">
                <a:solidFill>
                  <a:schemeClr val="bg1"/>
                </a:solidFill>
                <a:latin typeface="Aller" panose="02000503030000020004" pitchFamily="2" charset="77"/>
              </a:rPr>
            </a:br>
            <a:r>
              <a:rPr lang="en-US" sz="2800" dirty="0">
                <a:solidFill>
                  <a:schemeClr val="bg1"/>
                </a:solidFill>
                <a:latin typeface="Aller" panose="02000503030000020004" pitchFamily="2" charset="77"/>
              </a:rPr>
              <a:t>Implications for the formation and modification</a:t>
            </a:r>
            <a:br>
              <a:rPr lang="en-US" sz="2800" dirty="0">
                <a:solidFill>
                  <a:schemeClr val="bg1"/>
                </a:solidFill>
                <a:latin typeface="Aller" panose="02000503030000020004" pitchFamily="2" charset="77"/>
              </a:rPr>
            </a:br>
            <a:r>
              <a:rPr lang="en-US" sz="2800" dirty="0">
                <a:solidFill>
                  <a:schemeClr val="bg1"/>
                </a:solidFill>
                <a:latin typeface="Aller" panose="02000503030000020004" pitchFamily="2" charset="77"/>
              </a:rPr>
              <a:t>of the Wyoming lithosphere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A74EEA-0860-B642-A1B4-6E10FCC7FD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8989" y="4739176"/>
            <a:ext cx="9144000" cy="16557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ller" panose="02000503030000020004" pitchFamily="2" charset="77"/>
              </a:rPr>
              <a:t>Heather A. Ford</a:t>
            </a:r>
            <a:endParaRPr lang="en-US" sz="2000" baseline="30000" dirty="0">
              <a:solidFill>
                <a:schemeClr val="bg1"/>
              </a:solidFill>
              <a:latin typeface="Aller" panose="02000503030000020004" pitchFamily="2" charset="77"/>
            </a:endParaRPr>
          </a:p>
          <a:p>
            <a:r>
              <a:rPr lang="en-US" sz="2000" dirty="0">
                <a:solidFill>
                  <a:schemeClr val="bg1"/>
                </a:solidFill>
                <a:latin typeface="Aller" panose="02000503030000020004" pitchFamily="2" charset="77"/>
              </a:rPr>
              <a:t>University of California, Riverside</a:t>
            </a:r>
          </a:p>
        </p:txBody>
      </p:sp>
    </p:spTree>
    <p:extLst>
      <p:ext uri="{BB962C8B-B14F-4D97-AF65-F5344CB8AC3E}">
        <p14:creationId xmlns:p14="http://schemas.microsoft.com/office/powerpoint/2010/main" val="2637910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065E9B3-2F75-9C4D-A2B8-6C86DF4FF7B7}"/>
              </a:ext>
            </a:extLst>
          </p:cNvPr>
          <p:cNvSpPr txBox="1">
            <a:spLocks/>
          </p:cNvSpPr>
          <p:nvPr/>
        </p:nvSpPr>
        <p:spPr>
          <a:xfrm>
            <a:off x="0" y="3131"/>
            <a:ext cx="12192000" cy="65246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Aller" panose="02000503030000020004" pitchFamily="2" charset="77"/>
              </a:rPr>
              <a:t>Mid-lithospheric discontinuities</a:t>
            </a:r>
          </a:p>
        </p:txBody>
      </p:sp>
      <p:sp>
        <p:nvSpPr>
          <p:cNvPr id="24" name="Text Box 5">
            <a:extLst>
              <a:ext uri="{FF2B5EF4-FFF2-40B4-BE49-F238E27FC236}">
                <a16:creationId xmlns:a16="http://schemas.microsoft.com/office/drawing/2014/main" id="{868B4166-CA9A-0340-9F34-27078ABC6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6492" y="5949110"/>
            <a:ext cx="25555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 i="1" dirty="0">
                <a:solidFill>
                  <a:schemeClr val="bg1"/>
                </a:solidFill>
                <a:latin typeface="Aller Light"/>
                <a:cs typeface="Aller Light"/>
              </a:rPr>
              <a:t>Hopper and Fischer (2015)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985CCF-A4B8-C54F-8990-015B00AFE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61" y="877277"/>
            <a:ext cx="4724400" cy="355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E7D873-719D-064D-9196-D7BE0B02B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4031" y="877277"/>
            <a:ext cx="7140738" cy="501943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8D0E2D4-844A-AA49-A280-5425E00825B3}"/>
              </a:ext>
            </a:extLst>
          </p:cNvPr>
          <p:cNvSpPr txBox="1"/>
          <p:nvPr/>
        </p:nvSpPr>
        <p:spPr>
          <a:xfrm>
            <a:off x="158261" y="4542514"/>
            <a:ext cx="45075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Aller"/>
              <a:cs typeface="Aller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ller"/>
                <a:cs typeface="Aller"/>
              </a:rPr>
              <a:t>Multiple MLDs result of several processes related to craton evolution</a:t>
            </a:r>
          </a:p>
          <a:p>
            <a:pPr marL="800100" lvl="1" indent="-342900">
              <a:buFontTx/>
              <a:buChar char="-"/>
            </a:pPr>
            <a:endParaRPr lang="en-US" sz="2400" dirty="0">
              <a:solidFill>
                <a:schemeClr val="bg1"/>
              </a:solidFill>
              <a:latin typeface="Aller"/>
              <a:cs typeface="Aller"/>
            </a:endParaRPr>
          </a:p>
          <a:p>
            <a:endParaRPr lang="en-US" sz="2400" dirty="0">
              <a:latin typeface="Aller"/>
              <a:cs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2695997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1A74EEA-0860-B642-A1B4-6E10FCC7FD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130782" y="4651184"/>
            <a:ext cx="9144000" cy="1655762"/>
          </a:xfrm>
        </p:spPr>
        <p:txBody>
          <a:bodyPr>
            <a:normAutofit/>
          </a:bodyPr>
          <a:lstStyle/>
          <a:p>
            <a:endParaRPr lang="en-US" baseline="30000" dirty="0">
              <a:solidFill>
                <a:schemeClr val="bg1"/>
              </a:solidFill>
              <a:latin typeface="Aller" panose="02000503030000020004" pitchFamily="2" charset="77"/>
            </a:endParaRPr>
          </a:p>
          <a:p>
            <a:endParaRPr lang="en-US" baseline="30000" dirty="0">
              <a:solidFill>
                <a:schemeClr val="bg1"/>
              </a:solidFill>
              <a:latin typeface="Aller" panose="02000503030000020004" pitchFamily="2" charset="77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065E9B3-2F75-9C4D-A2B8-6C86DF4FF7B7}"/>
              </a:ext>
            </a:extLst>
          </p:cNvPr>
          <p:cNvSpPr txBox="1">
            <a:spLocks/>
          </p:cNvSpPr>
          <p:nvPr/>
        </p:nvSpPr>
        <p:spPr>
          <a:xfrm>
            <a:off x="0" y="3131"/>
            <a:ext cx="12192000" cy="65246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chemeClr val="bg1"/>
                </a:solidFill>
                <a:latin typeface="Aller" panose="02000503030000020004" pitchFamily="2" charset="77"/>
              </a:rPr>
              <a:t>CIELO Seismic Experiment</a:t>
            </a:r>
            <a:endParaRPr lang="en-US" sz="3600" dirty="0">
              <a:solidFill>
                <a:schemeClr val="bg1"/>
              </a:solidFill>
              <a:latin typeface="Aller" panose="02000503030000020004" pitchFamily="2" charset="77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8E98D92-F8EF-9C4A-861F-5937ED78E828}"/>
              </a:ext>
            </a:extLst>
          </p:cNvPr>
          <p:cNvSpPr txBox="1">
            <a:spLocks/>
          </p:cNvSpPr>
          <p:nvPr/>
        </p:nvSpPr>
        <p:spPr>
          <a:xfrm>
            <a:off x="7509344" y="4427813"/>
            <a:ext cx="4484406" cy="243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chemeClr val="bg1"/>
                </a:solidFill>
                <a:latin typeface="Aller" panose="02000503030000020004" pitchFamily="2" charset="77"/>
              </a:rPr>
              <a:t>What is the nature (and origin) of the high-velocity region imaged beneath NE Wyoming?</a:t>
            </a:r>
          </a:p>
          <a:p>
            <a:pPr algn="l"/>
            <a:r>
              <a:rPr lang="en-US" b="1" dirty="0">
                <a:solidFill>
                  <a:schemeClr val="bg1"/>
                </a:solidFill>
                <a:latin typeface="Aller" panose="02000503030000020004" pitchFamily="2" charset="77"/>
              </a:rPr>
              <a:t>What controlled </a:t>
            </a:r>
            <a:r>
              <a:rPr lang="en-US" b="1" dirty="0" err="1">
                <a:solidFill>
                  <a:schemeClr val="bg1"/>
                </a:solidFill>
                <a:latin typeface="Aller" panose="02000503030000020004" pitchFamily="2" charset="77"/>
              </a:rPr>
              <a:t>Laramide</a:t>
            </a:r>
            <a:r>
              <a:rPr lang="en-US" b="1" dirty="0">
                <a:solidFill>
                  <a:schemeClr val="bg1"/>
                </a:solidFill>
                <a:latin typeface="Aller" panose="02000503030000020004" pitchFamily="2" charset="77"/>
              </a:rPr>
              <a:t>-associated deformation in the Black Hills?</a:t>
            </a:r>
            <a:endParaRPr lang="en-US" baseline="30000" dirty="0">
              <a:solidFill>
                <a:schemeClr val="bg1"/>
              </a:solidFill>
              <a:latin typeface="Aller" panose="02000503030000020004" pitchFamily="2" charset="77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788911-A5AC-074F-B593-CF9C12A544B9}"/>
              </a:ext>
            </a:extLst>
          </p:cNvPr>
          <p:cNvGrpSpPr/>
          <p:nvPr/>
        </p:nvGrpSpPr>
        <p:grpSpPr>
          <a:xfrm>
            <a:off x="1132637" y="804667"/>
            <a:ext cx="5137924" cy="2002121"/>
            <a:chOff x="4827423" y="209294"/>
            <a:chExt cx="6365632" cy="178602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0BE876C-10F8-D642-9F05-67664BF6F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7423" y="209294"/>
              <a:ext cx="6365632" cy="1786029"/>
            </a:xfrm>
            <a:prstGeom prst="rect">
              <a:avLst/>
            </a:prstGeom>
          </p:spPr>
        </p:pic>
        <p:sp>
          <p:nvSpPr>
            <p:cNvPr id="18" name="5-Point Star 17">
              <a:extLst>
                <a:ext uri="{FF2B5EF4-FFF2-40B4-BE49-F238E27FC236}">
                  <a16:creationId xmlns:a16="http://schemas.microsoft.com/office/drawing/2014/main" id="{E36DE919-783E-F943-8D30-E4F2671D3A7C}"/>
                </a:ext>
              </a:extLst>
            </p:cNvPr>
            <p:cNvSpPr/>
            <p:nvPr/>
          </p:nvSpPr>
          <p:spPr>
            <a:xfrm>
              <a:off x="10090855" y="1259883"/>
              <a:ext cx="298680" cy="298680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5-Point Star 18">
              <a:extLst>
                <a:ext uri="{FF2B5EF4-FFF2-40B4-BE49-F238E27FC236}">
                  <a16:creationId xmlns:a16="http://schemas.microsoft.com/office/drawing/2014/main" id="{7767C761-BAB2-A644-984C-BE20C067115E}"/>
                </a:ext>
              </a:extLst>
            </p:cNvPr>
            <p:cNvSpPr/>
            <p:nvPr/>
          </p:nvSpPr>
          <p:spPr>
            <a:xfrm>
              <a:off x="8906113" y="1122511"/>
              <a:ext cx="298680" cy="298680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id="{3446A97F-64A5-D043-A2FF-7660CC17BF4B}"/>
                </a:ext>
              </a:extLst>
            </p:cNvPr>
            <p:cNvSpPr/>
            <p:nvPr/>
          </p:nvSpPr>
          <p:spPr>
            <a:xfrm>
              <a:off x="9055453" y="564243"/>
              <a:ext cx="1265208" cy="258802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ubtitle 2">
              <a:extLst>
                <a:ext uri="{FF2B5EF4-FFF2-40B4-BE49-F238E27FC236}">
                  <a16:creationId xmlns:a16="http://schemas.microsoft.com/office/drawing/2014/main" id="{01EED6CA-638E-D141-A499-3892808F5399}"/>
                </a:ext>
              </a:extLst>
            </p:cNvPr>
            <p:cNvSpPr txBox="1">
              <a:spLocks/>
            </p:cNvSpPr>
            <p:nvPr/>
          </p:nvSpPr>
          <p:spPr>
            <a:xfrm>
              <a:off x="6534907" y="382533"/>
              <a:ext cx="2669887" cy="96016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>
                  <a:solidFill>
                    <a:sysClr val="windowText" lastClr="000000"/>
                  </a:solidFill>
                  <a:latin typeface="Aller" panose="02000503030000020004" pitchFamily="2" charset="77"/>
                </a:rPr>
                <a:t>Crust thickens</a:t>
              </a:r>
            </a:p>
            <a:p>
              <a:r>
                <a:rPr lang="en-US" sz="1600" b="1" dirty="0">
                  <a:solidFill>
                    <a:sysClr val="windowText" lastClr="000000"/>
                  </a:solidFill>
                  <a:latin typeface="Aller" panose="02000503030000020004" pitchFamily="2" charset="77"/>
                </a:rPr>
                <a:t>~16 km</a:t>
              </a:r>
            </a:p>
            <a:p>
              <a:endParaRPr lang="en-US" sz="1600" dirty="0">
                <a:solidFill>
                  <a:schemeClr val="bg1"/>
                </a:solidFill>
                <a:latin typeface="Aller" panose="02000503030000020004" pitchFamily="2" charset="77"/>
              </a:endParaRPr>
            </a:p>
            <a:p>
              <a:endParaRPr lang="en-US" sz="1600" baseline="30000" dirty="0">
                <a:solidFill>
                  <a:schemeClr val="bg1"/>
                </a:solidFill>
                <a:latin typeface="Aller" panose="02000503030000020004" pitchFamily="2" charset="77"/>
              </a:endParaRPr>
            </a:p>
            <a:p>
              <a:endParaRPr lang="en-US" sz="1600" baseline="30000" dirty="0">
                <a:solidFill>
                  <a:schemeClr val="bg1"/>
                </a:solidFill>
                <a:latin typeface="Aller" panose="02000503030000020004" pitchFamily="2" charset="77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E749DF6-5256-854B-BD12-158C6F29F502}"/>
              </a:ext>
            </a:extLst>
          </p:cNvPr>
          <p:cNvGrpSpPr/>
          <p:nvPr/>
        </p:nvGrpSpPr>
        <p:grpSpPr>
          <a:xfrm>
            <a:off x="398063" y="2904711"/>
            <a:ext cx="6890426" cy="3856752"/>
            <a:chOff x="3729518" y="2095244"/>
            <a:chExt cx="8456079" cy="473308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F0F34BF-B37B-864B-A3A4-92A939C65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29518" y="2095244"/>
              <a:ext cx="8259533" cy="4502027"/>
            </a:xfrm>
            <a:prstGeom prst="rect">
              <a:avLst/>
            </a:prstGeom>
          </p:spPr>
        </p:pic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031A59C-B8EA-8E40-9B88-C44372FECB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97244" y="4858288"/>
              <a:ext cx="485865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Subtitle 2">
              <a:extLst>
                <a:ext uri="{FF2B5EF4-FFF2-40B4-BE49-F238E27FC236}">
                  <a16:creationId xmlns:a16="http://schemas.microsoft.com/office/drawing/2014/main" id="{7EB872DF-D267-6540-9700-A1B43673E154}"/>
                </a:ext>
              </a:extLst>
            </p:cNvPr>
            <p:cNvSpPr txBox="1">
              <a:spLocks/>
            </p:cNvSpPr>
            <p:nvPr/>
          </p:nvSpPr>
          <p:spPr>
            <a:xfrm>
              <a:off x="9220932" y="4643685"/>
              <a:ext cx="1066800" cy="58052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ysClr val="windowText" lastClr="000000"/>
                  </a:solidFill>
                  <a:latin typeface="Aller" panose="02000503030000020004" pitchFamily="2" charset="77"/>
                </a:rPr>
                <a:t>40 km</a:t>
              </a:r>
            </a:p>
            <a:p>
              <a:endParaRPr lang="en-US" sz="2000" dirty="0">
                <a:solidFill>
                  <a:schemeClr val="bg1"/>
                </a:solidFill>
                <a:latin typeface="Aller" panose="02000503030000020004" pitchFamily="2" charset="77"/>
              </a:endParaRPr>
            </a:p>
            <a:p>
              <a:endParaRPr lang="en-US" sz="2000" baseline="30000" dirty="0">
                <a:solidFill>
                  <a:schemeClr val="bg1"/>
                </a:solidFill>
                <a:latin typeface="Aller" panose="02000503030000020004" pitchFamily="2" charset="77"/>
              </a:endParaRPr>
            </a:p>
            <a:p>
              <a:endParaRPr lang="en-US" sz="2000" baseline="30000" dirty="0">
                <a:solidFill>
                  <a:schemeClr val="bg1"/>
                </a:solidFill>
                <a:latin typeface="Aller" panose="02000503030000020004" pitchFamily="2" charset="77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AC36804-7CE8-7148-B541-0A18F73AC2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50651" y="5910235"/>
              <a:ext cx="44170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Subtitle 2">
              <a:extLst>
                <a:ext uri="{FF2B5EF4-FFF2-40B4-BE49-F238E27FC236}">
                  <a16:creationId xmlns:a16="http://schemas.microsoft.com/office/drawing/2014/main" id="{4A3561F4-F0C7-6645-8D7F-BA116BDB49ED}"/>
                </a:ext>
              </a:extLst>
            </p:cNvPr>
            <p:cNvSpPr txBox="1">
              <a:spLocks/>
            </p:cNvSpPr>
            <p:nvPr/>
          </p:nvSpPr>
          <p:spPr>
            <a:xfrm>
              <a:off x="10429739" y="5693271"/>
              <a:ext cx="1066800" cy="58052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ysClr val="windowText" lastClr="000000"/>
                  </a:solidFill>
                  <a:latin typeface="Aller" panose="02000503030000020004" pitchFamily="2" charset="77"/>
                </a:rPr>
                <a:t>56 km</a:t>
              </a:r>
            </a:p>
            <a:p>
              <a:endParaRPr lang="en-US" sz="2000" dirty="0">
                <a:solidFill>
                  <a:schemeClr val="bg1"/>
                </a:solidFill>
                <a:latin typeface="Aller" panose="02000503030000020004" pitchFamily="2" charset="77"/>
              </a:endParaRPr>
            </a:p>
            <a:p>
              <a:endParaRPr lang="en-US" sz="2000" baseline="30000" dirty="0">
                <a:solidFill>
                  <a:schemeClr val="bg1"/>
                </a:solidFill>
                <a:latin typeface="Aller" panose="02000503030000020004" pitchFamily="2" charset="77"/>
              </a:endParaRPr>
            </a:p>
            <a:p>
              <a:endParaRPr lang="en-US" sz="2000" baseline="30000" dirty="0">
                <a:solidFill>
                  <a:schemeClr val="bg1"/>
                </a:solidFill>
                <a:latin typeface="Aller" panose="02000503030000020004" pitchFamily="2" charset="77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BAFCDF1-0BE4-DE41-8846-C853E39A2FBB}"/>
                </a:ext>
              </a:extLst>
            </p:cNvPr>
            <p:cNvGrpSpPr/>
            <p:nvPr/>
          </p:nvGrpSpPr>
          <p:grpSpPr>
            <a:xfrm>
              <a:off x="8123446" y="6244133"/>
              <a:ext cx="4062151" cy="584200"/>
              <a:chOff x="8228306" y="6244133"/>
              <a:chExt cx="4062151" cy="584200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D2D9344-5186-7B46-805C-B13057E79ED7}"/>
                  </a:ext>
                </a:extLst>
              </p:cNvPr>
              <p:cNvCxnSpPr/>
              <p:nvPr/>
            </p:nvCxnSpPr>
            <p:spPr>
              <a:xfrm>
                <a:off x="8228306" y="6322441"/>
                <a:ext cx="1201954" cy="0"/>
              </a:xfrm>
              <a:prstGeom prst="line">
                <a:avLst/>
              </a:prstGeom>
              <a:ln w="57150">
                <a:solidFill>
                  <a:schemeClr val="tx1"/>
                </a:solidFill>
                <a:headEnd type="diamond"/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Subtitle 2">
                <a:extLst>
                  <a:ext uri="{FF2B5EF4-FFF2-40B4-BE49-F238E27FC236}">
                    <a16:creationId xmlns:a16="http://schemas.microsoft.com/office/drawing/2014/main" id="{4D821656-A54E-DE45-82AA-43CB1863A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33715" y="6244133"/>
                <a:ext cx="3056742" cy="5842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900" b="1" dirty="0">
                    <a:latin typeface="Aller" panose="02000503030000020004" pitchFamily="2" charset="77"/>
                  </a:rPr>
                  <a:t>100 km (approx.)</a:t>
                </a:r>
              </a:p>
              <a:p>
                <a:endParaRPr lang="en-US" dirty="0">
                  <a:solidFill>
                    <a:schemeClr val="bg1"/>
                  </a:solidFill>
                  <a:latin typeface="Aller" panose="02000503030000020004" pitchFamily="2" charset="77"/>
                </a:endParaRPr>
              </a:p>
              <a:p>
                <a:endParaRPr lang="en-US" baseline="30000" dirty="0">
                  <a:solidFill>
                    <a:schemeClr val="bg1"/>
                  </a:solidFill>
                  <a:latin typeface="Aller" panose="02000503030000020004" pitchFamily="2" charset="77"/>
                </a:endParaRPr>
              </a:p>
              <a:p>
                <a:endParaRPr lang="en-US" baseline="30000" dirty="0">
                  <a:solidFill>
                    <a:schemeClr val="bg1"/>
                  </a:solidFill>
                  <a:latin typeface="Aller" panose="02000503030000020004" pitchFamily="2" charset="77"/>
                </a:endParaRPr>
              </a:p>
            </p:txBody>
          </p:sp>
        </p:grp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04428B42-F49B-554E-B562-01F4C1C8EB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36" t="25144" r="8378" b="23620"/>
          <a:stretch/>
        </p:blipFill>
        <p:spPr>
          <a:xfrm>
            <a:off x="7576811" y="900041"/>
            <a:ext cx="4364842" cy="3431669"/>
          </a:xfrm>
          <a:prstGeom prst="rect">
            <a:avLst/>
          </a:prstGeom>
        </p:spPr>
      </p:pic>
      <p:sp>
        <p:nvSpPr>
          <p:cNvPr id="31" name="Subtitle 2">
            <a:extLst>
              <a:ext uri="{FF2B5EF4-FFF2-40B4-BE49-F238E27FC236}">
                <a16:creationId xmlns:a16="http://schemas.microsoft.com/office/drawing/2014/main" id="{EAE435D3-F7B6-164E-BAE7-96DD9FC940F7}"/>
              </a:ext>
            </a:extLst>
          </p:cNvPr>
          <p:cNvSpPr txBox="1">
            <a:spLocks/>
          </p:cNvSpPr>
          <p:nvPr/>
        </p:nvSpPr>
        <p:spPr>
          <a:xfrm rot="20772903">
            <a:off x="8154282" y="2197893"/>
            <a:ext cx="3432059" cy="1161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bg1"/>
              </a:solidFill>
              <a:latin typeface="Aller" panose="02000503030000020004" pitchFamily="2" charset="77"/>
            </a:endParaRPr>
          </a:p>
          <a:p>
            <a:r>
              <a:rPr lang="en-US" sz="3600" dirty="0">
                <a:latin typeface="Aller" panose="02000503030000020004" pitchFamily="2" charset="77"/>
              </a:rPr>
              <a:t>CIELO in red!</a:t>
            </a:r>
            <a:endParaRPr lang="en-US" sz="3600" baseline="30000" dirty="0">
              <a:latin typeface="Aller" panose="02000503030000020004" pitchFamily="2" charset="77"/>
            </a:endParaRPr>
          </a:p>
          <a:p>
            <a:endParaRPr lang="en-US" baseline="30000" dirty="0">
              <a:solidFill>
                <a:schemeClr val="bg1"/>
              </a:solidFill>
              <a:latin typeface="Aller" panose="02000503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97707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6778233-29D1-1642-B694-93C48CAD88E0}"/>
              </a:ext>
            </a:extLst>
          </p:cNvPr>
          <p:cNvSpPr txBox="1"/>
          <p:nvPr/>
        </p:nvSpPr>
        <p:spPr>
          <a:xfrm>
            <a:off x="126626" y="4853579"/>
            <a:ext cx="119387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chemeClr val="bg1"/>
                </a:solidFill>
                <a:latin typeface="Aller"/>
                <a:cs typeface="Aller"/>
              </a:rPr>
              <a:t>What we know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Aller"/>
                <a:cs typeface="Aller"/>
              </a:rPr>
              <a:t>MLD appears as a negative phase in Ps &amp; </a:t>
            </a:r>
            <a:r>
              <a:rPr lang="en-US" sz="2400" dirty="0" err="1">
                <a:solidFill>
                  <a:schemeClr val="bg1"/>
                </a:solidFill>
                <a:latin typeface="Aller"/>
                <a:cs typeface="Aller"/>
              </a:rPr>
              <a:t>Sp</a:t>
            </a:r>
            <a:r>
              <a:rPr lang="en-US" sz="2400" dirty="0">
                <a:solidFill>
                  <a:schemeClr val="bg1"/>
                </a:solidFill>
                <a:latin typeface="Aller"/>
                <a:cs typeface="Aller"/>
              </a:rPr>
              <a:t> receiver functions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Aller"/>
                <a:cs typeface="Aller"/>
              </a:rPr>
              <a:t>Defined as one or more negative velocity gradients within the mantle lithosphere of stable continental interiors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Aller"/>
                <a:cs typeface="Aller"/>
              </a:rPr>
              <a:t>Found at depths comparable to the LAB in other regions</a:t>
            </a:r>
          </a:p>
          <a:p>
            <a:endParaRPr lang="en-US" sz="2400" dirty="0">
              <a:latin typeface="Aller"/>
              <a:cs typeface="Aller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A74EEA-0860-B642-A1B4-6E10FCC7FD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130782" y="4651184"/>
            <a:ext cx="9144000" cy="1655762"/>
          </a:xfrm>
        </p:spPr>
        <p:txBody>
          <a:bodyPr>
            <a:normAutofit/>
          </a:bodyPr>
          <a:lstStyle/>
          <a:p>
            <a:endParaRPr lang="en-US" baseline="30000" dirty="0">
              <a:solidFill>
                <a:schemeClr val="bg1"/>
              </a:solidFill>
              <a:latin typeface="Aller" panose="02000503030000020004" pitchFamily="2" charset="77"/>
            </a:endParaRPr>
          </a:p>
          <a:p>
            <a:endParaRPr lang="en-US" baseline="30000" dirty="0">
              <a:solidFill>
                <a:schemeClr val="bg1"/>
              </a:solidFill>
              <a:latin typeface="Aller" panose="02000503030000020004" pitchFamily="2" charset="77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065E9B3-2F75-9C4D-A2B8-6C86DF4FF7B7}"/>
              </a:ext>
            </a:extLst>
          </p:cNvPr>
          <p:cNvSpPr txBox="1">
            <a:spLocks/>
          </p:cNvSpPr>
          <p:nvPr/>
        </p:nvSpPr>
        <p:spPr>
          <a:xfrm>
            <a:off x="0" y="3131"/>
            <a:ext cx="12192000" cy="65246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Aller" panose="02000503030000020004" pitchFamily="2" charset="77"/>
              </a:rPr>
              <a:t>Mid-lithospheric discontinuities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22242CDC-F9DD-2C40-9219-F14EBE724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5856" y="4387476"/>
            <a:ext cx="29065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 i="1" dirty="0">
                <a:solidFill>
                  <a:schemeClr val="bg1"/>
                </a:solidFill>
                <a:latin typeface="Aller Light"/>
                <a:cs typeface="Aller Light"/>
              </a:rPr>
              <a:t>Modified after </a:t>
            </a:r>
            <a:r>
              <a:rPr lang="en-US" sz="1600" i="1" dirty="0" err="1">
                <a:solidFill>
                  <a:schemeClr val="bg1"/>
                </a:solidFill>
                <a:latin typeface="Aller Light"/>
                <a:cs typeface="Aller Light"/>
              </a:rPr>
              <a:t>Abt</a:t>
            </a:r>
            <a:r>
              <a:rPr lang="en-US" sz="1600" i="1" dirty="0">
                <a:solidFill>
                  <a:schemeClr val="bg1"/>
                </a:solidFill>
                <a:latin typeface="Aller Light"/>
                <a:cs typeface="Aller Light"/>
              </a:rPr>
              <a:t> et al. (2010)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83C8EDC0-D80D-FB45-970F-A42ABD4AF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210" y="4413828"/>
            <a:ext cx="29065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 i="1" dirty="0">
                <a:solidFill>
                  <a:schemeClr val="bg1"/>
                </a:solidFill>
                <a:latin typeface="Aller Light"/>
                <a:cs typeface="Aller Light"/>
              </a:rPr>
              <a:t>Modified after </a:t>
            </a:r>
            <a:r>
              <a:rPr lang="en-US" sz="1600" i="1" dirty="0" err="1">
                <a:solidFill>
                  <a:schemeClr val="bg1"/>
                </a:solidFill>
                <a:latin typeface="Aller Light"/>
                <a:cs typeface="Aller Light"/>
              </a:rPr>
              <a:t>Abt</a:t>
            </a:r>
            <a:r>
              <a:rPr lang="en-US" sz="1600" i="1" dirty="0">
                <a:solidFill>
                  <a:schemeClr val="bg1"/>
                </a:solidFill>
                <a:latin typeface="Aller Light"/>
                <a:cs typeface="Aller Light"/>
              </a:rPr>
              <a:t> et al. (2010)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1615E6FF-D24E-E342-95F2-8654654C5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24" y="4571058"/>
            <a:ext cx="28440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 i="1" dirty="0">
                <a:solidFill>
                  <a:schemeClr val="bg1"/>
                </a:solidFill>
                <a:latin typeface="Aller Light"/>
                <a:cs typeface="Aller Light"/>
              </a:rPr>
              <a:t>Schaeffer and Lebedev (2014)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6AD2F3-3887-8540-9E02-92B5B6F28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218" y="1135054"/>
            <a:ext cx="5009203" cy="323906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EC31CF-DAC0-F942-B772-6E55631455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37" r="13214" b="59498"/>
          <a:stretch/>
        </p:blipFill>
        <p:spPr>
          <a:xfrm>
            <a:off x="3501173" y="1010454"/>
            <a:ext cx="3208340" cy="336366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CB2ABD-B0BE-7E4B-8C82-F75260AED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458" y="1010454"/>
            <a:ext cx="2607814" cy="351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1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1A74EEA-0860-B642-A1B4-6E10FCC7FD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130782" y="4651184"/>
            <a:ext cx="9144000" cy="1655762"/>
          </a:xfrm>
        </p:spPr>
        <p:txBody>
          <a:bodyPr>
            <a:normAutofit/>
          </a:bodyPr>
          <a:lstStyle/>
          <a:p>
            <a:endParaRPr lang="en-US" baseline="30000" dirty="0">
              <a:solidFill>
                <a:schemeClr val="bg1"/>
              </a:solidFill>
              <a:latin typeface="Aller" panose="02000503030000020004" pitchFamily="2" charset="77"/>
            </a:endParaRPr>
          </a:p>
          <a:p>
            <a:endParaRPr lang="en-US" baseline="30000" dirty="0">
              <a:solidFill>
                <a:schemeClr val="bg1"/>
              </a:solidFill>
              <a:latin typeface="Aller" panose="02000503030000020004" pitchFamily="2" charset="77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065E9B3-2F75-9C4D-A2B8-6C86DF4FF7B7}"/>
              </a:ext>
            </a:extLst>
          </p:cNvPr>
          <p:cNvSpPr txBox="1">
            <a:spLocks/>
          </p:cNvSpPr>
          <p:nvPr/>
        </p:nvSpPr>
        <p:spPr>
          <a:xfrm>
            <a:off x="0" y="3131"/>
            <a:ext cx="12192000" cy="65246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Aller" panose="02000503030000020004" pitchFamily="2" charset="77"/>
              </a:rPr>
              <a:t>Mid-lithospheric discontinuities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22242CDC-F9DD-2C40-9219-F14EBE724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3707" y="4782605"/>
            <a:ext cx="17171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 i="1" dirty="0">
                <a:solidFill>
                  <a:schemeClr val="bg1"/>
                </a:solidFill>
                <a:latin typeface="Aller Light"/>
                <a:cs typeface="Aller Light"/>
              </a:rPr>
              <a:t>Ford et al. (2010)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83C8EDC0-D80D-FB45-970F-A42ABD4AF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4685" y="3909013"/>
            <a:ext cx="17171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 i="1" dirty="0">
                <a:solidFill>
                  <a:schemeClr val="bg1"/>
                </a:solidFill>
                <a:latin typeface="Aller Light"/>
                <a:cs typeface="Aller Light"/>
              </a:rPr>
              <a:t>Ford et al. (2010)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1615E6FF-D24E-E342-95F2-8654654C5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384" y="4086762"/>
            <a:ext cx="2010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 i="1" dirty="0">
                <a:solidFill>
                  <a:schemeClr val="bg1"/>
                </a:solidFill>
                <a:latin typeface="Aller Light"/>
                <a:cs typeface="Aller Light"/>
              </a:rPr>
              <a:t>Kennett et al. (2017)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BF51CE-6AE5-E84A-8E40-2299082BDD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93" r="20463" b="59801"/>
          <a:stretch/>
        </p:blipFill>
        <p:spPr>
          <a:xfrm>
            <a:off x="65156" y="1204585"/>
            <a:ext cx="3261264" cy="2898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90E9F8-30DC-384F-A158-4614A3B3BD1A}"/>
              </a:ext>
            </a:extLst>
          </p:cNvPr>
          <p:cNvSpPr txBox="1"/>
          <p:nvPr/>
        </p:nvSpPr>
        <p:spPr>
          <a:xfrm>
            <a:off x="126626" y="4853579"/>
            <a:ext cx="119387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chemeClr val="bg1"/>
                </a:solidFill>
                <a:latin typeface="Aller"/>
                <a:cs typeface="Aller"/>
              </a:rPr>
              <a:t>What we know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Aller"/>
                <a:cs typeface="Aller"/>
              </a:rPr>
              <a:t>MLD appears as a negative phase in Ps &amp; </a:t>
            </a:r>
            <a:r>
              <a:rPr lang="en-US" sz="2400" dirty="0" err="1">
                <a:solidFill>
                  <a:schemeClr val="bg1"/>
                </a:solidFill>
                <a:latin typeface="Aller"/>
                <a:cs typeface="Aller"/>
              </a:rPr>
              <a:t>Sp</a:t>
            </a:r>
            <a:r>
              <a:rPr lang="en-US" sz="2400" dirty="0">
                <a:solidFill>
                  <a:schemeClr val="bg1"/>
                </a:solidFill>
                <a:latin typeface="Aller"/>
                <a:cs typeface="Aller"/>
              </a:rPr>
              <a:t> receiver functions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Aller"/>
                <a:cs typeface="Aller"/>
              </a:rPr>
              <a:t>Defined as one or more negative velocity gradients within the mantle lithosphere of stable continental interiors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Aller"/>
                <a:cs typeface="Aller"/>
              </a:rPr>
              <a:t>Found at depths comparable to the LAB in other regions</a:t>
            </a:r>
          </a:p>
          <a:p>
            <a:endParaRPr lang="en-US" sz="2400" dirty="0">
              <a:latin typeface="Aller"/>
              <a:cs typeface="Alle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7A92C4-12D8-C549-851E-6B546974F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9346" y="1494074"/>
            <a:ext cx="3401448" cy="23186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7F1AC0-FFD2-BB4A-9554-3651137F3F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6144" y="889286"/>
            <a:ext cx="4386302" cy="38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65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1A74EEA-0860-B642-A1B4-6E10FCC7FD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130782" y="4651184"/>
            <a:ext cx="9144000" cy="1655762"/>
          </a:xfrm>
        </p:spPr>
        <p:txBody>
          <a:bodyPr>
            <a:normAutofit/>
          </a:bodyPr>
          <a:lstStyle/>
          <a:p>
            <a:endParaRPr lang="en-US" baseline="30000" dirty="0">
              <a:solidFill>
                <a:schemeClr val="bg1"/>
              </a:solidFill>
              <a:latin typeface="Aller" panose="02000503030000020004" pitchFamily="2" charset="77"/>
            </a:endParaRPr>
          </a:p>
          <a:p>
            <a:endParaRPr lang="en-US" baseline="30000" dirty="0">
              <a:solidFill>
                <a:schemeClr val="bg1"/>
              </a:solidFill>
              <a:latin typeface="Aller" panose="02000503030000020004" pitchFamily="2" charset="77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065E9B3-2F75-9C4D-A2B8-6C86DF4FF7B7}"/>
              </a:ext>
            </a:extLst>
          </p:cNvPr>
          <p:cNvSpPr txBox="1">
            <a:spLocks/>
          </p:cNvSpPr>
          <p:nvPr/>
        </p:nvSpPr>
        <p:spPr>
          <a:xfrm>
            <a:off x="0" y="3131"/>
            <a:ext cx="12192000" cy="65246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Aller" panose="02000503030000020004" pitchFamily="2" charset="77"/>
              </a:rPr>
              <a:t>Mid-lithospheric discontinuities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3BD819-9B25-F747-B501-80B29D259BC9}"/>
              </a:ext>
            </a:extLst>
          </p:cNvPr>
          <p:cNvSpPr txBox="1"/>
          <p:nvPr/>
        </p:nvSpPr>
        <p:spPr>
          <a:xfrm>
            <a:off x="715020" y="786681"/>
            <a:ext cx="1118437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FFFF"/>
                </a:solidFill>
                <a:latin typeface="Aller"/>
                <a:cs typeface="Aller"/>
              </a:rPr>
              <a:t>Potential MLD mechanisms </a:t>
            </a:r>
            <a:r>
              <a:rPr lang="en-US" sz="1600" b="1" u="sng" dirty="0">
                <a:solidFill>
                  <a:srgbClr val="FFFFFF"/>
                </a:solidFill>
                <a:latin typeface="Aller"/>
                <a:cs typeface="Aller"/>
              </a:rPr>
              <a:t>(</a:t>
            </a:r>
            <a:r>
              <a:rPr lang="en-US" sz="1600" b="1" u="sng" dirty="0" err="1">
                <a:solidFill>
                  <a:srgbClr val="FFFFFF"/>
                </a:solidFill>
                <a:latin typeface="Aller"/>
                <a:cs typeface="Aller"/>
              </a:rPr>
              <a:t>Selway</a:t>
            </a:r>
            <a:r>
              <a:rPr lang="en-US" sz="1600" b="1" u="sng" dirty="0">
                <a:solidFill>
                  <a:srgbClr val="FFFFFF"/>
                </a:solidFill>
                <a:latin typeface="Aller"/>
                <a:cs typeface="Aller"/>
              </a:rPr>
              <a:t> et al., 2015)</a:t>
            </a:r>
          </a:p>
          <a:p>
            <a:r>
              <a:rPr lang="en-US" sz="2400" b="1" dirty="0">
                <a:solidFill>
                  <a:srgbClr val="FFFFFF"/>
                </a:solidFill>
                <a:latin typeface="Aller"/>
                <a:cs typeface="Aller"/>
              </a:rPr>
              <a:t>Thermal</a:t>
            </a:r>
          </a:p>
          <a:p>
            <a:pPr lvl="1"/>
            <a:r>
              <a:rPr lang="en-US" sz="2400" b="1" dirty="0">
                <a:solidFill>
                  <a:srgbClr val="FFFFFF"/>
                </a:solidFill>
                <a:latin typeface="Aller"/>
                <a:cs typeface="Aller"/>
              </a:rPr>
              <a:t>Partial melt </a:t>
            </a:r>
            <a:r>
              <a:rPr lang="en-US" sz="1600" dirty="0">
                <a:solidFill>
                  <a:srgbClr val="FFFFFF"/>
                </a:solidFill>
                <a:latin typeface="Aller"/>
                <a:cs typeface="Aller"/>
              </a:rPr>
              <a:t>(Kumar et al., 2012; </a:t>
            </a:r>
            <a:r>
              <a:rPr lang="en-US" sz="1600" dirty="0" err="1">
                <a:solidFill>
                  <a:srgbClr val="FFFFFF"/>
                </a:solidFill>
                <a:latin typeface="Aller"/>
                <a:cs typeface="Aller"/>
              </a:rPr>
              <a:t>Thybo</a:t>
            </a:r>
            <a:r>
              <a:rPr lang="en-US" sz="1600" dirty="0">
                <a:solidFill>
                  <a:srgbClr val="FFFFFF"/>
                </a:solidFill>
                <a:latin typeface="Aller"/>
                <a:cs typeface="Aller"/>
              </a:rPr>
              <a:t>, 2006; </a:t>
            </a:r>
            <a:r>
              <a:rPr lang="en-US" sz="1600" dirty="0" err="1">
                <a:solidFill>
                  <a:srgbClr val="FFFFFF"/>
                </a:solidFill>
                <a:latin typeface="Aller"/>
                <a:cs typeface="Aller"/>
              </a:rPr>
              <a:t>Thybo</a:t>
            </a:r>
            <a:r>
              <a:rPr lang="en-US" sz="1600" dirty="0">
                <a:solidFill>
                  <a:srgbClr val="FFFFFF"/>
                </a:solidFill>
                <a:latin typeface="Aller"/>
                <a:cs typeface="Aller"/>
              </a:rPr>
              <a:t> and </a:t>
            </a:r>
            <a:r>
              <a:rPr lang="en-US" sz="1600" dirty="0" err="1">
                <a:solidFill>
                  <a:srgbClr val="FFFFFF"/>
                </a:solidFill>
                <a:latin typeface="Aller"/>
                <a:cs typeface="Aller"/>
              </a:rPr>
              <a:t>Perchuc</a:t>
            </a:r>
            <a:r>
              <a:rPr lang="en-US" sz="1600" dirty="0">
                <a:solidFill>
                  <a:srgbClr val="FFFFFF"/>
                </a:solidFill>
                <a:latin typeface="Aller"/>
                <a:cs typeface="Aller"/>
              </a:rPr>
              <a:t>, 1997)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Aller"/>
                <a:cs typeface="Aller"/>
              </a:rPr>
              <a:t>Small amount could produce observable change in velocities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Aller"/>
                <a:cs typeface="Aller"/>
              </a:rPr>
              <a:t>Requires water saturation, deeper than average MLD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err="1">
                <a:solidFill>
                  <a:srgbClr val="FFFFFF"/>
                </a:solidFill>
                <a:latin typeface="Aller"/>
                <a:cs typeface="Aller"/>
              </a:rPr>
              <a:t>Magnetotelluric</a:t>
            </a:r>
            <a:r>
              <a:rPr lang="en-US" dirty="0">
                <a:solidFill>
                  <a:srgbClr val="FFFFFF"/>
                </a:solidFill>
                <a:latin typeface="Aller"/>
                <a:cs typeface="Aller"/>
              </a:rPr>
              <a:t> data does not support melt layer hypothesis</a:t>
            </a:r>
          </a:p>
          <a:p>
            <a:pPr lvl="1"/>
            <a:r>
              <a:rPr lang="en-US" sz="2400" b="1" dirty="0">
                <a:solidFill>
                  <a:srgbClr val="FFFFFF"/>
                </a:solidFill>
                <a:latin typeface="Aller"/>
                <a:cs typeface="Aller"/>
              </a:rPr>
              <a:t>Elastically accommodated GBS </a:t>
            </a:r>
            <a:r>
              <a:rPr lang="en-US" sz="1600" dirty="0">
                <a:solidFill>
                  <a:srgbClr val="FFFFFF"/>
                </a:solidFill>
                <a:latin typeface="Aller"/>
                <a:cs typeface="Aller"/>
              </a:rPr>
              <a:t>(</a:t>
            </a:r>
            <a:r>
              <a:rPr lang="en-US" sz="1600" dirty="0" err="1">
                <a:solidFill>
                  <a:srgbClr val="FFFFFF"/>
                </a:solidFill>
                <a:latin typeface="Aller"/>
                <a:cs typeface="Aller"/>
              </a:rPr>
              <a:t>Karato</a:t>
            </a:r>
            <a:r>
              <a:rPr lang="en-US" sz="1600" dirty="0">
                <a:solidFill>
                  <a:srgbClr val="FFFFFF"/>
                </a:solidFill>
                <a:latin typeface="Aller"/>
                <a:cs typeface="Aller"/>
              </a:rPr>
              <a:t> et al., 2012)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Aller"/>
                <a:cs typeface="Aller"/>
              </a:rPr>
              <a:t>Explains the “universal” presence of MLD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Aller"/>
                <a:cs typeface="Aller"/>
              </a:rPr>
              <a:t>Key parameters still poorly constrained</a:t>
            </a:r>
          </a:p>
          <a:p>
            <a:r>
              <a:rPr lang="en-US" sz="2400" b="1" dirty="0">
                <a:solidFill>
                  <a:srgbClr val="FFFFFF"/>
                </a:solidFill>
                <a:latin typeface="Aller"/>
                <a:cs typeface="Aller"/>
              </a:rPr>
              <a:t>Composition</a:t>
            </a:r>
            <a:r>
              <a:rPr lang="en-US" sz="2400" dirty="0">
                <a:solidFill>
                  <a:srgbClr val="FFFFFF"/>
                </a:solidFill>
                <a:latin typeface="Aller"/>
                <a:cs typeface="Aller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Aller"/>
                <a:cs typeface="Aller"/>
              </a:rPr>
              <a:t>( e.g., Foster et al., 2013; </a:t>
            </a:r>
            <a:r>
              <a:rPr lang="en-US" sz="1600" dirty="0" err="1">
                <a:solidFill>
                  <a:srgbClr val="FFFFFF"/>
                </a:solidFill>
                <a:latin typeface="Aller"/>
                <a:cs typeface="Aller"/>
              </a:rPr>
              <a:t>Sodoudi</a:t>
            </a:r>
            <a:r>
              <a:rPr lang="en-US" sz="1600" dirty="0">
                <a:solidFill>
                  <a:srgbClr val="FFFFFF"/>
                </a:solidFill>
                <a:latin typeface="Aller"/>
                <a:cs typeface="Aller"/>
              </a:rPr>
              <a:t> et al., 2013; Ford et al., 2010) </a:t>
            </a:r>
            <a:endParaRPr lang="en-US" sz="2400" dirty="0">
              <a:solidFill>
                <a:srgbClr val="FFFFFF"/>
              </a:solidFill>
              <a:latin typeface="Aller"/>
              <a:cs typeface="Aller"/>
            </a:endParaRPr>
          </a:p>
          <a:p>
            <a:pPr lvl="1"/>
            <a:r>
              <a:rPr lang="en-US" sz="2400" b="1" dirty="0">
                <a:solidFill>
                  <a:srgbClr val="FFFFFF"/>
                </a:solidFill>
                <a:latin typeface="Aller"/>
                <a:cs typeface="Aller"/>
              </a:rPr>
              <a:t>Change in Mg#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Aller"/>
                <a:cs typeface="Aller"/>
              </a:rPr>
              <a:t>Change in Mg# not large enough to produce modeled velocity gradient</a:t>
            </a:r>
          </a:p>
          <a:p>
            <a:pPr lvl="1"/>
            <a:r>
              <a:rPr lang="en-US" sz="2400" b="1" dirty="0">
                <a:solidFill>
                  <a:srgbClr val="FFFFFF"/>
                </a:solidFill>
                <a:latin typeface="Aller"/>
                <a:cs typeface="Aller"/>
              </a:rPr>
              <a:t>Hydrous Minerals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Aller"/>
                <a:cs typeface="Aller"/>
              </a:rPr>
              <a:t>Evidence of minerals found in xenoliths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Aller"/>
                <a:cs typeface="Aller"/>
              </a:rPr>
              <a:t>Capable of producing modeled velocity gradients</a:t>
            </a:r>
          </a:p>
          <a:p>
            <a:r>
              <a:rPr lang="en-US" sz="2400" b="1" dirty="0">
                <a:solidFill>
                  <a:srgbClr val="FFFFFF"/>
                </a:solidFill>
                <a:latin typeface="Aller"/>
                <a:cs typeface="Aller"/>
              </a:rPr>
              <a:t>Anisotropy</a:t>
            </a:r>
            <a:r>
              <a:rPr lang="en-US" sz="2400" dirty="0">
                <a:solidFill>
                  <a:srgbClr val="FFFFFF"/>
                </a:solidFill>
                <a:latin typeface="Aller"/>
                <a:cs typeface="Aller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Aller"/>
                <a:cs typeface="Aller"/>
              </a:rPr>
              <a:t>(</a:t>
            </a:r>
            <a:r>
              <a:rPr lang="en-US" sz="1600" dirty="0" err="1">
                <a:solidFill>
                  <a:srgbClr val="FFFFFF"/>
                </a:solidFill>
                <a:latin typeface="Aller"/>
                <a:cs typeface="Aller"/>
              </a:rPr>
              <a:t>Sodoudi</a:t>
            </a:r>
            <a:r>
              <a:rPr lang="en-US" sz="1600" dirty="0">
                <a:solidFill>
                  <a:srgbClr val="FFFFFF"/>
                </a:solidFill>
                <a:latin typeface="Aller"/>
                <a:cs typeface="Aller"/>
              </a:rPr>
              <a:t> et al., 2013; Wirth and Long, 2014; Ford and Fischer, in prep)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Aller"/>
                <a:cs typeface="Aller"/>
              </a:rPr>
              <a:t>Prior evidence for anisotropy at similar depths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Aller"/>
                <a:cs typeface="Aller"/>
              </a:rPr>
              <a:t>Difficult to explain as a universal feature</a:t>
            </a:r>
          </a:p>
          <a:p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845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1A74EEA-0860-B642-A1B4-6E10FCC7FD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130782" y="4651184"/>
            <a:ext cx="9144000" cy="1655762"/>
          </a:xfrm>
        </p:spPr>
        <p:txBody>
          <a:bodyPr>
            <a:normAutofit/>
          </a:bodyPr>
          <a:lstStyle/>
          <a:p>
            <a:endParaRPr lang="en-US" baseline="30000" dirty="0">
              <a:solidFill>
                <a:schemeClr val="bg1"/>
              </a:solidFill>
              <a:latin typeface="Aller" panose="02000503030000020004" pitchFamily="2" charset="77"/>
            </a:endParaRPr>
          </a:p>
          <a:p>
            <a:endParaRPr lang="en-US" baseline="30000" dirty="0">
              <a:solidFill>
                <a:schemeClr val="bg1"/>
              </a:solidFill>
              <a:latin typeface="Aller" panose="02000503030000020004" pitchFamily="2" charset="77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065E9B3-2F75-9C4D-A2B8-6C86DF4FF7B7}"/>
              </a:ext>
            </a:extLst>
          </p:cNvPr>
          <p:cNvSpPr txBox="1">
            <a:spLocks/>
          </p:cNvSpPr>
          <p:nvPr/>
        </p:nvSpPr>
        <p:spPr>
          <a:xfrm>
            <a:off x="0" y="3131"/>
            <a:ext cx="12192000" cy="65246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Aller" panose="02000503030000020004" pitchFamily="2" charset="77"/>
              </a:rPr>
              <a:t>Mid-lithospheric discontinuities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22242CDC-F9DD-2C40-9219-F14EBE724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8011" y="4173744"/>
            <a:ext cx="28557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 i="1" dirty="0">
                <a:solidFill>
                  <a:schemeClr val="bg1"/>
                </a:solidFill>
                <a:latin typeface="Aller Light"/>
                <a:cs typeface="Aller Light"/>
              </a:rPr>
              <a:t>Yuan and </a:t>
            </a:r>
            <a:r>
              <a:rPr lang="en-US" sz="1600" i="1" dirty="0" err="1">
                <a:solidFill>
                  <a:schemeClr val="bg1"/>
                </a:solidFill>
                <a:latin typeface="Aller Light"/>
                <a:cs typeface="Aller Light"/>
              </a:rPr>
              <a:t>Romanowicz</a:t>
            </a:r>
            <a:r>
              <a:rPr lang="en-US" sz="1600" i="1" dirty="0">
                <a:solidFill>
                  <a:schemeClr val="bg1"/>
                </a:solidFill>
                <a:latin typeface="Aller Light"/>
                <a:cs typeface="Aller Light"/>
              </a:rPr>
              <a:t> (2010)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87D8D1-FAEB-7E4E-A690-67EE8E9AA1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37" r="13214" b="59498"/>
          <a:stretch/>
        </p:blipFill>
        <p:spPr>
          <a:xfrm>
            <a:off x="151365" y="768105"/>
            <a:ext cx="3115899" cy="3266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83C8EDC0-D80D-FB45-970F-A42ABD4AF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7264" y="760331"/>
            <a:ext cx="29065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 i="1" dirty="0">
                <a:solidFill>
                  <a:schemeClr val="bg1"/>
                </a:solidFill>
                <a:latin typeface="Aller Light"/>
                <a:cs typeface="Aller Light"/>
              </a:rPr>
              <a:t>Modified after </a:t>
            </a:r>
            <a:r>
              <a:rPr lang="en-US" sz="1600" i="1" dirty="0" err="1">
                <a:solidFill>
                  <a:schemeClr val="bg1"/>
                </a:solidFill>
                <a:latin typeface="Aller Light"/>
                <a:cs typeface="Aller Light"/>
              </a:rPr>
              <a:t>Abt</a:t>
            </a:r>
            <a:r>
              <a:rPr lang="en-US" sz="1600" i="1" dirty="0">
                <a:solidFill>
                  <a:schemeClr val="bg1"/>
                </a:solidFill>
                <a:latin typeface="Aller Light"/>
                <a:cs typeface="Aller Light"/>
              </a:rPr>
              <a:t> et al. (2010)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DA3DD-A76F-1B45-ADBC-94594AB382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907"/>
          <a:stretch/>
        </p:blipFill>
        <p:spPr>
          <a:xfrm>
            <a:off x="151365" y="4498851"/>
            <a:ext cx="5382469" cy="2211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B940B2-3DFC-B643-89AE-B7F6A839E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6243" y="1267561"/>
            <a:ext cx="2615182" cy="2566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F7F13F-C271-FB4B-80BE-3A96DE91CE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3218" y="1267561"/>
            <a:ext cx="4932757" cy="5039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 Box 5">
            <a:extLst>
              <a:ext uri="{FF2B5EF4-FFF2-40B4-BE49-F238E27FC236}">
                <a16:creationId xmlns:a16="http://schemas.microsoft.com/office/drawing/2014/main" id="{D1CD3239-3060-DD4C-BD09-69E427FF1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6888" y="6371940"/>
            <a:ext cx="19383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 i="1" dirty="0">
                <a:solidFill>
                  <a:schemeClr val="bg1"/>
                </a:solidFill>
                <a:latin typeface="Aller Light"/>
                <a:cs typeface="Aller Light"/>
              </a:rPr>
              <a:t>Wirth &amp; Long, 2014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E57481-F947-5145-A722-E45D76C6D5BE}"/>
              </a:ext>
            </a:extLst>
          </p:cNvPr>
          <p:cNvGrpSpPr/>
          <p:nvPr/>
        </p:nvGrpSpPr>
        <p:grpSpPr>
          <a:xfrm>
            <a:off x="3669323" y="1267561"/>
            <a:ext cx="5908431" cy="5442933"/>
            <a:chOff x="3669323" y="1267561"/>
            <a:chExt cx="5908431" cy="5442933"/>
          </a:xfrm>
        </p:grpSpPr>
        <p:cxnSp>
          <p:nvCxnSpPr>
            <p:cNvPr id="7" name="Elbow Connector 6">
              <a:extLst>
                <a:ext uri="{FF2B5EF4-FFF2-40B4-BE49-F238E27FC236}">
                  <a16:creationId xmlns:a16="http://schemas.microsoft.com/office/drawing/2014/main" id="{A326784E-059D-9B4A-9990-4DA1EACA03C9}"/>
                </a:ext>
              </a:extLst>
            </p:cNvPr>
            <p:cNvCxnSpPr/>
            <p:nvPr/>
          </p:nvCxnSpPr>
          <p:spPr>
            <a:xfrm>
              <a:off x="3669323" y="4034857"/>
              <a:ext cx="5908431" cy="2675637"/>
            </a:xfrm>
            <a:prstGeom prst="bentConnector3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0E73B5A-9B44-4743-8AB4-E98853EE72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69323" y="1267561"/>
              <a:ext cx="0" cy="276729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8AEE78B9-953F-2040-A942-B6EDC6CAA0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531" t="92583" r="12974"/>
          <a:stretch/>
        </p:blipFill>
        <p:spPr>
          <a:xfrm>
            <a:off x="227638" y="6214805"/>
            <a:ext cx="1533741" cy="49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43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882418-40F6-F04D-8CF7-6510E27E4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47" y="3727947"/>
            <a:ext cx="4860177" cy="303626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065E9B3-2F75-9C4D-A2B8-6C86DF4FF7B7}"/>
              </a:ext>
            </a:extLst>
          </p:cNvPr>
          <p:cNvSpPr txBox="1">
            <a:spLocks/>
          </p:cNvSpPr>
          <p:nvPr/>
        </p:nvSpPr>
        <p:spPr>
          <a:xfrm>
            <a:off x="0" y="3131"/>
            <a:ext cx="12192000" cy="65246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Aller" panose="02000503030000020004" pitchFamily="2" charset="77"/>
              </a:rPr>
              <a:t>Mid-lithospheric discontinuities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D1CD3239-3060-DD4C-BD09-69E427FF1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9533" y="5946377"/>
            <a:ext cx="17171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 i="1" dirty="0">
                <a:solidFill>
                  <a:schemeClr val="bg1"/>
                </a:solidFill>
                <a:latin typeface="Aller Light"/>
                <a:cs typeface="Aller Light"/>
              </a:rPr>
              <a:t>Ford et al. (2016)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A3372F-C7F7-FA41-95FD-F1D3E0C50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38" y="843003"/>
            <a:ext cx="5306196" cy="27972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321304-1AC4-D645-BBEA-3C41CECF2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5903" y="843003"/>
            <a:ext cx="6124066" cy="508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85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065E9B3-2F75-9C4D-A2B8-6C86DF4FF7B7}"/>
              </a:ext>
            </a:extLst>
          </p:cNvPr>
          <p:cNvSpPr txBox="1">
            <a:spLocks/>
          </p:cNvSpPr>
          <p:nvPr/>
        </p:nvSpPr>
        <p:spPr>
          <a:xfrm>
            <a:off x="0" y="3131"/>
            <a:ext cx="12192000" cy="65246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Aller" panose="02000503030000020004" pitchFamily="2" charset="77"/>
              </a:rPr>
              <a:t>Mid-lithospheric discontinuities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D1CD3239-3060-DD4C-BD09-69E427FF1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9533" y="5946377"/>
            <a:ext cx="17171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 i="1" dirty="0">
                <a:solidFill>
                  <a:schemeClr val="bg1"/>
                </a:solidFill>
                <a:latin typeface="Aller Light"/>
                <a:cs typeface="Aller Light"/>
              </a:rPr>
              <a:t>Ford et al. (2016)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A3372F-C7F7-FA41-95FD-F1D3E0C50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38" y="843003"/>
            <a:ext cx="5306196" cy="27972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321304-1AC4-D645-BBEA-3C41CECF2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903" y="843003"/>
            <a:ext cx="6124066" cy="50813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5D4C14-52F5-0049-BC11-921EC6DE2F33}"/>
              </a:ext>
            </a:extLst>
          </p:cNvPr>
          <p:cNvSpPr txBox="1"/>
          <p:nvPr/>
        </p:nvSpPr>
        <p:spPr>
          <a:xfrm>
            <a:off x="93785" y="3811012"/>
            <a:ext cx="54400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chemeClr val="bg1"/>
                </a:solidFill>
                <a:latin typeface="Aller"/>
                <a:cs typeface="Aller"/>
              </a:rPr>
              <a:t>Conclusions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Aller"/>
                <a:cs typeface="Aller"/>
              </a:rPr>
              <a:t>One or more MLDs present at most stations 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Aller"/>
                <a:cs typeface="Aller"/>
              </a:rPr>
              <a:t>Anisotropy in the mantle does exist, but is not limited to MLDs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Aller"/>
                <a:cs typeface="Aller"/>
              </a:rPr>
              <a:t>No coherent pattern exists across or within cratons</a:t>
            </a:r>
          </a:p>
          <a:p>
            <a:endParaRPr lang="en-US" sz="2400" dirty="0">
              <a:latin typeface="Aller"/>
              <a:cs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1960612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065E9B3-2F75-9C4D-A2B8-6C86DF4FF7B7}"/>
              </a:ext>
            </a:extLst>
          </p:cNvPr>
          <p:cNvSpPr txBox="1">
            <a:spLocks/>
          </p:cNvSpPr>
          <p:nvPr/>
        </p:nvSpPr>
        <p:spPr>
          <a:xfrm>
            <a:off x="0" y="3131"/>
            <a:ext cx="12192000" cy="65246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Aller" panose="02000503030000020004" pitchFamily="2" charset="77"/>
              </a:rPr>
              <a:t>Mid-lithospheric discontinuities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D1CD3239-3060-DD4C-BD09-69E427FF1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9533" y="5946377"/>
            <a:ext cx="17171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 i="1" dirty="0">
                <a:solidFill>
                  <a:schemeClr val="bg1"/>
                </a:solidFill>
                <a:latin typeface="Aller Light"/>
                <a:cs typeface="Aller Light"/>
              </a:rPr>
              <a:t>Ford et al. (2016)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321304-1AC4-D645-BBEA-3C41CECF2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903" y="843003"/>
            <a:ext cx="6124066" cy="50813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6EDA07-5F6E-A243-888B-214E4BA8B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41" y="843003"/>
            <a:ext cx="5445915" cy="352145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8E0623-7B16-0247-A215-126BE3550B3C}"/>
              </a:ext>
            </a:extLst>
          </p:cNvPr>
          <p:cNvSpPr txBox="1"/>
          <p:nvPr/>
        </p:nvSpPr>
        <p:spPr>
          <a:xfrm>
            <a:off x="107541" y="4422883"/>
            <a:ext cx="54400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chemeClr val="bg1"/>
                </a:solidFill>
                <a:latin typeface="Aller"/>
                <a:cs typeface="Aller"/>
              </a:rPr>
              <a:t>Conclusions</a:t>
            </a:r>
          </a:p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chemeClr val="bg1"/>
                </a:solidFill>
                <a:latin typeface="Aller"/>
                <a:cs typeface="Aller"/>
              </a:rPr>
              <a:t>One or more</a:t>
            </a:r>
            <a:r>
              <a:rPr lang="en-US" sz="2400" dirty="0">
                <a:solidFill>
                  <a:schemeClr val="bg1"/>
                </a:solidFill>
                <a:latin typeface="Aller"/>
                <a:cs typeface="Aller"/>
              </a:rPr>
              <a:t> MLDs present at most stations </a:t>
            </a:r>
          </a:p>
          <a:p>
            <a:endParaRPr lang="en-US" sz="2400" dirty="0">
              <a:solidFill>
                <a:schemeClr val="bg1"/>
              </a:solidFill>
              <a:latin typeface="Aller"/>
              <a:cs typeface="Aller"/>
            </a:endParaRPr>
          </a:p>
          <a:p>
            <a:endParaRPr lang="en-US" sz="2400" dirty="0">
              <a:latin typeface="Aller"/>
              <a:cs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2930690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065E9B3-2F75-9C4D-A2B8-6C86DF4FF7B7}"/>
              </a:ext>
            </a:extLst>
          </p:cNvPr>
          <p:cNvSpPr txBox="1">
            <a:spLocks/>
          </p:cNvSpPr>
          <p:nvPr/>
        </p:nvSpPr>
        <p:spPr>
          <a:xfrm>
            <a:off x="0" y="3131"/>
            <a:ext cx="12192000" cy="65246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Aller" panose="02000503030000020004" pitchFamily="2" charset="77"/>
              </a:rPr>
              <a:t>Mid-lithospheric discontinuities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D1CD3239-3060-DD4C-BD09-69E427FF1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3138" y="3324322"/>
            <a:ext cx="1972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 i="1" dirty="0">
                <a:solidFill>
                  <a:schemeClr val="bg1"/>
                </a:solidFill>
                <a:latin typeface="Aller Light"/>
                <a:cs typeface="Aller Light"/>
              </a:rPr>
              <a:t>Hopper et al. (2014)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56DFD7-A6D6-C648-B14E-51F79DFE3C83}"/>
              </a:ext>
            </a:extLst>
          </p:cNvPr>
          <p:cNvGrpSpPr/>
          <p:nvPr/>
        </p:nvGrpSpPr>
        <p:grpSpPr>
          <a:xfrm>
            <a:off x="613597" y="608868"/>
            <a:ext cx="10857034" cy="2692119"/>
            <a:chOff x="613597" y="608868"/>
            <a:chExt cx="10857034" cy="269211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67707D6-4EB3-8E45-8635-A09770FAEB4B}"/>
                </a:ext>
              </a:extLst>
            </p:cNvPr>
            <p:cNvGrpSpPr/>
            <p:nvPr/>
          </p:nvGrpSpPr>
          <p:grpSpPr>
            <a:xfrm>
              <a:off x="613597" y="608868"/>
              <a:ext cx="10857034" cy="2692119"/>
              <a:chOff x="181620" y="267981"/>
              <a:chExt cx="5765619" cy="1429647"/>
            </a:xfrm>
          </p:grpSpPr>
          <p:pic>
            <p:nvPicPr>
              <p:cNvPr id="11" name="pasted-image.png">
                <a:extLst>
                  <a:ext uri="{FF2B5EF4-FFF2-40B4-BE49-F238E27FC236}">
                    <a16:creationId xmlns:a16="http://schemas.microsoft.com/office/drawing/2014/main" id="{F8C14800-1FB1-8040-B130-90EF55E55E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7932" t="41934" r="7479" b="40030"/>
              <a:stretch>
                <a:fillRect/>
              </a:stretch>
            </p:blipFill>
            <p:spPr>
              <a:xfrm>
                <a:off x="181620" y="737062"/>
                <a:ext cx="5765619" cy="96056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2" name="Shape 1339">
                <a:extLst>
                  <a:ext uri="{FF2B5EF4-FFF2-40B4-BE49-F238E27FC236}">
                    <a16:creationId xmlns:a16="http://schemas.microsoft.com/office/drawing/2014/main" id="{C2D23CD2-4C3F-3148-AC8E-F5A733630AFE}"/>
                  </a:ext>
                </a:extLst>
              </p:cNvPr>
              <p:cNvSpPr/>
              <p:nvPr/>
            </p:nvSpPr>
            <p:spPr>
              <a:xfrm>
                <a:off x="320899" y="596843"/>
                <a:ext cx="3291677" cy="1"/>
              </a:xfrm>
              <a:prstGeom prst="line">
                <a:avLst/>
              </a:prstGeom>
              <a:noFill/>
              <a:ln w="25400" cap="flat">
                <a:solidFill>
                  <a:schemeClr val="bg1"/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1pPr>
                <a:lvl2pPr marL="0" marR="0" indent="22860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2pPr>
                <a:lvl3pPr marL="0" marR="0" indent="45720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3pPr>
                <a:lvl4pPr marL="0" marR="0" indent="68580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4pPr>
                <a:lvl5pPr marL="0" marR="0" indent="91440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5pPr>
                <a:lvl6pPr marL="0" marR="0" indent="114300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6pPr>
                <a:lvl7pPr marL="0" marR="0" indent="137160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7pPr>
                <a:lvl8pPr marL="0" marR="0" indent="160020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8pPr>
                <a:lvl9pPr marL="0" marR="0" indent="182880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9pPr>
              </a:lstStyle>
              <a:p>
                <a:pPr algn="ctr" defTabSz="406400">
                  <a:defRPr sz="2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Shape 1340">
                <a:extLst>
                  <a:ext uri="{FF2B5EF4-FFF2-40B4-BE49-F238E27FC236}">
                    <a16:creationId xmlns:a16="http://schemas.microsoft.com/office/drawing/2014/main" id="{CA10766B-74AF-814D-8680-D239B0AF1E55}"/>
                  </a:ext>
                </a:extLst>
              </p:cNvPr>
              <p:cNvSpPr/>
              <p:nvPr/>
            </p:nvSpPr>
            <p:spPr>
              <a:xfrm>
                <a:off x="3968751" y="596843"/>
                <a:ext cx="1962894" cy="1"/>
              </a:xfrm>
              <a:prstGeom prst="line">
                <a:avLst/>
              </a:prstGeom>
              <a:noFill/>
              <a:ln w="25400" cap="flat">
                <a:solidFill>
                  <a:schemeClr val="bg1"/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1pPr>
                <a:lvl2pPr marL="0" marR="0" indent="22860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2pPr>
                <a:lvl3pPr marL="0" marR="0" indent="45720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3pPr>
                <a:lvl4pPr marL="0" marR="0" indent="68580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4pPr>
                <a:lvl5pPr marL="0" marR="0" indent="91440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5pPr>
                <a:lvl6pPr marL="0" marR="0" indent="114300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6pPr>
                <a:lvl7pPr marL="0" marR="0" indent="137160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7pPr>
                <a:lvl8pPr marL="0" marR="0" indent="160020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8pPr>
                <a:lvl9pPr marL="0" marR="0" indent="182880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9pPr>
              </a:lstStyle>
              <a:p>
                <a:pPr algn="ctr" defTabSz="406400">
                  <a:defRPr sz="2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Shape 1341">
                <a:extLst>
                  <a:ext uri="{FF2B5EF4-FFF2-40B4-BE49-F238E27FC236}">
                    <a16:creationId xmlns:a16="http://schemas.microsoft.com/office/drawing/2014/main" id="{787E4CF1-99B7-0E41-A3E5-0D671BF374B1}"/>
                  </a:ext>
                </a:extLst>
              </p:cNvPr>
              <p:cNvSpPr/>
              <p:nvPr/>
            </p:nvSpPr>
            <p:spPr>
              <a:xfrm>
                <a:off x="4573608" y="387395"/>
                <a:ext cx="1230209" cy="2795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lc="http://schemas.openxmlformats.org/drawingml/2006/lockedCanvas"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1pPr>
                <a:lvl2pPr marL="0" marR="0" indent="22860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2pPr>
                <a:lvl3pPr marL="0" marR="0" indent="45720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3pPr>
                <a:lvl4pPr marL="0" marR="0" indent="68580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4pPr>
                <a:lvl5pPr marL="0" marR="0" indent="91440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5pPr>
                <a:lvl6pPr marL="0" marR="0" indent="114300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6pPr>
                <a:lvl7pPr marL="0" marR="0" indent="137160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7pPr>
                <a:lvl8pPr marL="0" marR="0" indent="160020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8pPr>
                <a:lvl9pPr marL="0" marR="0" indent="182880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9pPr>
              </a:lstStyle>
              <a:p>
                <a:r>
                  <a:rPr sz="1800" dirty="0">
                    <a:solidFill>
                      <a:schemeClr val="bg1"/>
                    </a:solidFill>
                    <a:latin typeface="Aller" panose="02000503030000020004" pitchFamily="2" charset="77"/>
                  </a:rPr>
                  <a:t>Wyoming Craton</a:t>
                </a:r>
              </a:p>
            </p:txBody>
          </p:sp>
          <p:sp>
            <p:nvSpPr>
              <p:cNvPr id="15" name="Shape 1342">
                <a:extLst>
                  <a:ext uri="{FF2B5EF4-FFF2-40B4-BE49-F238E27FC236}">
                    <a16:creationId xmlns:a16="http://schemas.microsoft.com/office/drawing/2014/main" id="{10027E5C-2474-C94F-A5C5-B9A785B40B42}"/>
                  </a:ext>
                </a:extLst>
              </p:cNvPr>
              <p:cNvSpPr/>
              <p:nvPr/>
            </p:nvSpPr>
            <p:spPr>
              <a:xfrm>
                <a:off x="1778643" y="406451"/>
                <a:ext cx="789313" cy="2414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lc="http://schemas.openxmlformats.org/drawingml/2006/lockedCanvas"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1pPr>
                <a:lvl2pPr marL="0" marR="0" indent="22860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2pPr>
                <a:lvl3pPr marL="0" marR="0" indent="45720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3pPr>
                <a:lvl4pPr marL="0" marR="0" indent="68580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4pPr>
                <a:lvl5pPr marL="0" marR="0" indent="91440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5pPr>
                <a:lvl6pPr marL="0" marR="0" indent="114300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6pPr>
                <a:lvl7pPr marL="0" marR="0" indent="137160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7pPr>
                <a:lvl8pPr marL="0" marR="0" indent="160020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8pPr>
                <a:lvl9pPr marL="0" marR="0" indent="182880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9pPr>
              </a:lstStyle>
              <a:p>
                <a:r>
                  <a:rPr sz="1800" dirty="0">
                    <a:solidFill>
                      <a:schemeClr val="bg1"/>
                    </a:solidFill>
                    <a:latin typeface="Aller" panose="02000503030000020004" pitchFamily="2" charset="77"/>
                  </a:rPr>
                  <a:t>Cordillera </a:t>
                </a:r>
              </a:p>
            </p:txBody>
          </p:sp>
          <p:sp>
            <p:nvSpPr>
              <p:cNvPr id="16" name="Shape 1343">
                <a:extLst>
                  <a:ext uri="{FF2B5EF4-FFF2-40B4-BE49-F238E27FC236}">
                    <a16:creationId xmlns:a16="http://schemas.microsoft.com/office/drawing/2014/main" id="{E94F43CD-F13F-3D4D-8760-3D6AE73A7E7C}"/>
                  </a:ext>
                </a:extLst>
              </p:cNvPr>
              <p:cNvSpPr/>
              <p:nvPr/>
            </p:nvSpPr>
            <p:spPr>
              <a:xfrm rot="16200000">
                <a:off x="3555011" y="312272"/>
                <a:ext cx="462215" cy="3736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lc="http://schemas.openxmlformats.org/drawingml/2006/lockedCanvas"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1pPr>
                <a:lvl2pPr marL="0" marR="0" indent="22860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2pPr>
                <a:lvl3pPr marL="0" marR="0" indent="45720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3pPr>
                <a:lvl4pPr marL="0" marR="0" indent="68580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4pPr>
                <a:lvl5pPr marL="0" marR="0" indent="91440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5pPr>
                <a:lvl6pPr marL="0" marR="0" indent="114300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6pPr>
                <a:lvl7pPr marL="0" marR="0" indent="137160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7pPr>
                <a:lvl8pPr marL="0" marR="0" indent="160020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8pPr>
                <a:lvl9pPr marL="0" marR="0" indent="182880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lvl9pPr>
              </a:lstStyle>
              <a:p>
                <a:r>
                  <a:rPr sz="1800" dirty="0">
                    <a:solidFill>
                      <a:schemeClr val="bg1"/>
                    </a:solidFill>
                    <a:latin typeface="Aller" panose="02000503030000020004" pitchFamily="2" charset="77"/>
                  </a:rPr>
                  <a:t>Yellow-stone 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BC3ED1A-4360-9B47-A5F0-CCDDD2AFAA23}"/>
                </a:ext>
              </a:extLst>
            </p:cNvPr>
            <p:cNvSpPr txBox="1"/>
            <p:nvPr/>
          </p:nvSpPr>
          <p:spPr>
            <a:xfrm>
              <a:off x="3390979" y="2238991"/>
              <a:ext cx="10150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LAB</a:t>
              </a:r>
            </a:p>
          </p:txBody>
        </p:sp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ECB8D409-7072-F147-A5E1-65802F3404CF}"/>
                </a:ext>
              </a:extLst>
            </p:cNvPr>
            <p:cNvSpPr/>
            <p:nvPr/>
          </p:nvSpPr>
          <p:spPr>
            <a:xfrm>
              <a:off x="8216554" y="2031634"/>
              <a:ext cx="501041" cy="681601"/>
            </a:xfrm>
            <a:prstGeom prst="leftBrac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9B366C3-1148-4B45-95CF-67095251F4DE}"/>
                </a:ext>
              </a:extLst>
            </p:cNvPr>
            <p:cNvSpPr txBox="1"/>
            <p:nvPr/>
          </p:nvSpPr>
          <p:spPr>
            <a:xfrm>
              <a:off x="7241901" y="2080046"/>
              <a:ext cx="10150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MLD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0CD75C5-C1FB-754E-97FB-EDC7C58FD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2855" y="3840443"/>
            <a:ext cx="7328922" cy="24429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FE92F4-DBB2-D146-BDB7-DB0D5E995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597" y="3565025"/>
            <a:ext cx="3536674" cy="30819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C4DEF6-1AB6-2A49-8417-42B7EB18F9F2}"/>
              </a:ext>
            </a:extLst>
          </p:cNvPr>
          <p:cNvSpPr/>
          <p:nvPr/>
        </p:nvSpPr>
        <p:spPr>
          <a:xfrm>
            <a:off x="1125415" y="4677508"/>
            <a:ext cx="2391508" cy="4284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9DF7B88-9215-BF40-8940-74E74A0A4925}"/>
                  </a:ext>
                </a:extLst>
              </p:cNvPr>
              <p:cNvSpPr txBox="1"/>
              <p:nvPr/>
            </p:nvSpPr>
            <p:spPr>
              <a:xfrm>
                <a:off x="4662089" y="5106004"/>
                <a:ext cx="120747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𝚺</m:t>
                      </m:r>
                    </m:oMath>
                  </m:oMathPara>
                </a14:m>
                <a:endParaRPr lang="en-US" sz="4400" b="1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9DF7B88-9215-BF40-8940-74E74A0A49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089" y="5106004"/>
                <a:ext cx="1207477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7C11BC0-A1F1-B146-83E2-75030132DA50}"/>
                  </a:ext>
                </a:extLst>
              </p:cNvPr>
              <p:cNvSpPr txBox="1"/>
              <p:nvPr/>
            </p:nvSpPr>
            <p:spPr>
              <a:xfrm>
                <a:off x="2853084" y="4630146"/>
                <a:ext cx="9399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𝚺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7C11BC0-A1F1-B146-83E2-75030132DA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3084" y="4630146"/>
                <a:ext cx="939957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 Box 5">
            <a:extLst>
              <a:ext uri="{FF2B5EF4-FFF2-40B4-BE49-F238E27FC236}">
                <a16:creationId xmlns:a16="http://schemas.microsoft.com/office/drawing/2014/main" id="{868B4166-CA9A-0340-9F34-27078ABC6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5491" y="6283417"/>
            <a:ext cx="25555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 i="1" dirty="0">
                <a:solidFill>
                  <a:schemeClr val="bg1"/>
                </a:solidFill>
                <a:latin typeface="Aller Light"/>
                <a:cs typeface="Aller Light"/>
              </a:rPr>
              <a:t>Hopper and Fischer (2015)</a:t>
            </a:r>
          </a:p>
        </p:txBody>
      </p:sp>
    </p:spTree>
    <p:extLst>
      <p:ext uri="{BB962C8B-B14F-4D97-AF65-F5344CB8AC3E}">
        <p14:creationId xmlns:p14="http://schemas.microsoft.com/office/powerpoint/2010/main" val="384592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7934</TotalTime>
  <Words>544</Words>
  <Application>Microsoft Macintosh PowerPoint</Application>
  <PresentationFormat>Widescreen</PresentationFormat>
  <Paragraphs>97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ＭＳ Ｐゴシック</vt:lpstr>
      <vt:lpstr>Aller</vt:lpstr>
      <vt:lpstr>Aller Light</vt:lpstr>
      <vt:lpstr>Arial</vt:lpstr>
      <vt:lpstr>Calibri</vt:lpstr>
      <vt:lpstr>Calibri Light</vt:lpstr>
      <vt:lpstr>Cambria Math</vt:lpstr>
      <vt:lpstr>Gill Sans</vt:lpstr>
      <vt:lpstr>Helvetica</vt:lpstr>
      <vt:lpstr>Office Theme</vt:lpstr>
      <vt:lpstr>Imaging the mantle structure of cratons: Implications for the formation and modification of the Wyoming lithosphere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Preliminary results from the CIELO seismic experiment </dc:title>
  <dc:creator>Heather Ford</dc:creator>
  <cp:lastModifiedBy>Heather Ford</cp:lastModifiedBy>
  <cp:revision>150</cp:revision>
  <dcterms:created xsi:type="dcterms:W3CDTF">2018-12-01T14:58:23Z</dcterms:created>
  <dcterms:modified xsi:type="dcterms:W3CDTF">2019-01-11T20:14:30Z</dcterms:modified>
</cp:coreProperties>
</file>