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tiff" ContentType="image/tiff"/>
  <Default Extension="rels" ContentType="application/vnd.openxmlformats-package.relationships+xml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1" r:id="rId1"/>
    <p:sldMasterId id="2147483733" r:id="rId2"/>
    <p:sldMasterId id="2147483745" r:id="rId3"/>
    <p:sldMasterId id="2147483758" r:id="rId4"/>
  </p:sldMasterIdLst>
  <p:notesMasterIdLst>
    <p:notesMasterId r:id="rId17"/>
  </p:notesMasterIdLst>
  <p:sldIdLst>
    <p:sldId id="272" r:id="rId5"/>
    <p:sldId id="273" r:id="rId6"/>
    <p:sldId id="257" r:id="rId7"/>
    <p:sldId id="258" r:id="rId8"/>
    <p:sldId id="275" r:id="rId9"/>
    <p:sldId id="276" r:id="rId10"/>
    <p:sldId id="278" r:id="rId11"/>
    <p:sldId id="271" r:id="rId12"/>
    <p:sldId id="259" r:id="rId13"/>
    <p:sldId id="277" r:id="rId14"/>
    <p:sldId id="280" r:id="rId15"/>
    <p:sldId id="26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48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83"/>
    <p:restoredTop sz="94655"/>
  </p:normalViewPr>
  <p:slideViewPr>
    <p:cSldViewPr snapToGrid="0" snapToObjects="1">
      <p:cViewPr varScale="1">
        <p:scale>
          <a:sx n="208" d="100"/>
          <a:sy n="208" d="100"/>
        </p:scale>
        <p:origin x="208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86019A-A660-8749-BA0E-8511AC67AC94}" type="datetimeFigureOut">
              <a:rPr lang="en-US" smtClean="0"/>
              <a:t>1/10/19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F308FD-4D5E-5542-92BE-CA9CC35BE1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65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308FD-4D5E-5542-92BE-CA9CC35BE14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338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308FD-4D5E-5542-92BE-CA9CC35BE14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5116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308FD-4D5E-5542-92BE-CA9CC35BE14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858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308FD-4D5E-5542-92BE-CA9CC35BE14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1417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308FD-4D5E-5542-92BE-CA9CC35BE14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1451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308FD-4D5E-5542-92BE-CA9CC35BE14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1988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05634A-9505-4850-99F4-8FE8F491141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155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308FD-4D5E-5542-92BE-CA9CC35BE14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1297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308FD-4D5E-5542-92BE-CA9CC35BE14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39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308FD-4D5E-5542-92BE-CA9CC35BE14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734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0"/>
          </p:nvPr>
        </p:nvSpPr>
        <p:spPr>
          <a:xfrm>
            <a:off x="914400" y="1676400"/>
            <a:ext cx="10464800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/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0"/>
          </p:nvPr>
        </p:nvSpPr>
        <p:spPr>
          <a:xfrm>
            <a:off x="914400" y="1676400"/>
            <a:ext cx="10464800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/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0"/>
          </p:nvPr>
        </p:nvSpPr>
        <p:spPr>
          <a:xfrm>
            <a:off x="914400" y="1676400"/>
            <a:ext cx="10464800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0279463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0"/>
          </p:nvPr>
        </p:nvSpPr>
        <p:spPr>
          <a:xfrm>
            <a:off x="914400" y="1676400"/>
            <a:ext cx="10464800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/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4.xml"/><Relationship Id="rId13" Type="http://schemas.openxmlformats.org/officeDocument/2006/relationships/theme" Target="../theme/theme2.xml"/><Relationship Id="rId1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9.xml"/><Relationship Id="rId8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36.xml"/><Relationship Id="rId13" Type="http://schemas.openxmlformats.org/officeDocument/2006/relationships/theme" Target="../theme/theme3.xml"/><Relationship Id="rId1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48.xml"/><Relationship Id="rId13" Type="http://schemas.openxmlformats.org/officeDocument/2006/relationships/theme" Target="../theme/theme4.xml"/><Relationship Id="rId1" Type="http://schemas.openxmlformats.org/officeDocument/2006/relationships/slideLayout" Target="../slideLayouts/slideLayout37.xml"/><Relationship Id="rId2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9.xml"/><Relationship Id="rId4" Type="http://schemas.openxmlformats.org/officeDocument/2006/relationships/slideLayout" Target="../slideLayouts/slideLayout40.xml"/><Relationship Id="rId5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3.xml"/><Relationship Id="rId8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149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68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64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9FA49-6CB3-F848-8A5A-F2EC3CED1C42}" type="datetimeFigureOut">
              <a:rPr lang="en-US" smtClean="0"/>
              <a:t>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8D36A-2CBD-F641-B99A-304690FE17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048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D5704302-9C8E-41EA-B593-AAD65A59127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1/10/19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2BB5E2F4-7832-4FB1-BA4D-77C1829D1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176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  <p:sldLayoutId id="214748371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4" Type="http://schemas.openxmlformats.org/officeDocument/2006/relationships/image" Target="../media/image4.png"/><Relationship Id="rId5" Type="http://schemas.openxmlformats.org/officeDocument/2006/relationships/image" Target="../media/image5.tiff"/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4" Type="http://schemas.openxmlformats.org/officeDocument/2006/relationships/image" Target="../media/image6.tiff"/><Relationship Id="rId5" Type="http://schemas.openxmlformats.org/officeDocument/2006/relationships/image" Target="../media/image7.tiff"/><Relationship Id="rId6" Type="http://schemas.openxmlformats.org/officeDocument/2006/relationships/image" Target="../media/image8.emf"/><Relationship Id="rId7" Type="http://schemas.openxmlformats.org/officeDocument/2006/relationships/image" Target="../media/image9.emf"/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4" Type="http://schemas.openxmlformats.org/officeDocument/2006/relationships/image" Target="../media/image10.emf"/><Relationship Id="rId5" Type="http://schemas.openxmlformats.org/officeDocument/2006/relationships/image" Target="../media/image11.emf"/><Relationship Id="rId6" Type="http://schemas.openxmlformats.org/officeDocument/2006/relationships/image" Target="../media/image12.emf"/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4" Type="http://schemas.openxmlformats.org/officeDocument/2006/relationships/image" Target="../media/image5.tiff"/><Relationship Id="rId5" Type="http://schemas.openxmlformats.org/officeDocument/2006/relationships/image" Target="../media/image14.tiff"/><Relationship Id="rId6" Type="http://schemas.openxmlformats.org/officeDocument/2006/relationships/image" Target="../media/image15.emf"/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4" Type="http://schemas.openxmlformats.org/officeDocument/2006/relationships/image" Target="../media/image16.emf"/><Relationship Id="rId5" Type="http://schemas.openxmlformats.org/officeDocument/2006/relationships/image" Target="../media/image17.emf"/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4" Type="http://schemas.openxmlformats.org/officeDocument/2006/relationships/image" Target="../media/image19.emf"/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4" Type="http://schemas.openxmlformats.org/officeDocument/2006/relationships/image" Target="../media/image20.tiff"/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4" Type="http://schemas.openxmlformats.org/officeDocument/2006/relationships/image" Target="../media/image20.tiff"/><Relationship Id="rId5" Type="http://schemas.openxmlformats.org/officeDocument/2006/relationships/image" Target="../media/image21.tiff"/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2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23.jpg"/><Relationship Id="rId3" Type="http://schemas.openxmlformats.org/officeDocument/2006/relationships/image" Target="../media/image2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678858" y="178466"/>
            <a:ext cx="7772400" cy="2387600"/>
          </a:xfrm>
        </p:spPr>
        <p:txBody>
          <a:bodyPr>
            <a:normAutofit/>
          </a:bodyPr>
          <a:lstStyle/>
          <a:p>
            <a:r>
              <a:rPr lang="en-US" sz="4000">
                <a:latin typeface="Cambria" charset="0"/>
                <a:ea typeface="Cambria" charset="0"/>
                <a:cs typeface="Cambria" charset="0"/>
              </a:rPr>
              <a:t>The View from (of) the Top: Considerations of the Phanerozoic Stratigraphic Cover on the Wyoming Craton</a:t>
            </a:r>
            <a:endParaRPr lang="en-US" sz="400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2667000" y="4404350"/>
            <a:ext cx="6858000" cy="1655762"/>
          </a:xfrm>
        </p:spPr>
        <p:txBody>
          <a:bodyPr/>
          <a:lstStyle/>
          <a:p>
            <a:r>
              <a:rPr lang="en-US" dirty="0">
                <a:latin typeface="Cambria" charset="0"/>
                <a:ea typeface="Cambria" charset="0"/>
                <a:cs typeface="Cambria" charset="0"/>
              </a:rPr>
              <a:t>David W. Bowen</a:t>
            </a:r>
          </a:p>
          <a:p>
            <a:r>
              <a:rPr lang="en-US" dirty="0">
                <a:latin typeface="Cambria" charset="0"/>
                <a:ea typeface="Cambria" charset="0"/>
                <a:cs typeface="Cambria" charset="0"/>
              </a:rPr>
              <a:t>Department of Earth Sciences</a:t>
            </a:r>
          </a:p>
          <a:p>
            <a:r>
              <a:rPr lang="en-US" dirty="0">
                <a:latin typeface="Cambria" charset="0"/>
                <a:ea typeface="Cambria" charset="0"/>
                <a:cs typeface="Cambria" charset="0"/>
              </a:rPr>
              <a:t>Montana State University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541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9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7324" y="1641942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Purpose </a:t>
            </a:r>
            <a:r>
              <a:rPr lang="mr-IN" dirty="0" smtClean="0"/>
              <a:t>–</a:t>
            </a:r>
            <a:r>
              <a:rPr lang="en-US" dirty="0" smtClean="0"/>
              <a:t> Comprehensive review of Phanerozoic Stratigraphy above the Wyoming Craton in 10 minutes!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490" y="3285932"/>
            <a:ext cx="7886700" cy="2573531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Not so much</a:t>
            </a:r>
            <a:endParaRPr lang="en-US" dirty="0"/>
          </a:p>
          <a:p>
            <a:r>
              <a:rPr lang="en-US" dirty="0" smtClean="0"/>
              <a:t>Brief review of Tectonostratigraphic Evolution</a:t>
            </a:r>
          </a:p>
          <a:p>
            <a:r>
              <a:rPr lang="en-US" dirty="0" smtClean="0"/>
              <a:t>Strata</a:t>
            </a:r>
          </a:p>
          <a:p>
            <a:r>
              <a:rPr lang="en-US" dirty="0" smtClean="0"/>
              <a:t>Unconformities</a:t>
            </a:r>
          </a:p>
          <a:p>
            <a:r>
              <a:rPr lang="en-US" dirty="0" smtClean="0"/>
              <a:t>What I find interesting and would like to better understand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215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0348" y="1"/>
            <a:ext cx="7886700" cy="1325563"/>
          </a:xfrm>
        </p:spPr>
        <p:txBody>
          <a:bodyPr/>
          <a:lstStyle/>
          <a:p>
            <a:r>
              <a:rPr lang="en-US" dirty="0" smtClean="0">
                <a:latin typeface="Cambria" charset="0"/>
                <a:ea typeface="Cambria" charset="0"/>
                <a:cs typeface="Cambria" charset="0"/>
              </a:rPr>
              <a:t>Phanerozoic Stratigraphic Cover of the Wyoming Craton</a:t>
            </a:r>
            <a:endParaRPr lang="en-US" dirty="0">
              <a:latin typeface="Cambria" charset="0"/>
              <a:ea typeface="Cambria" charset="0"/>
              <a:cs typeface="Cambria" charset="0"/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965364" y="4065289"/>
            <a:ext cx="2897671" cy="2190212"/>
            <a:chOff x="4192267" y="1711441"/>
            <a:chExt cx="3423801" cy="2718974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2267" y="1711441"/>
              <a:ext cx="3423801" cy="2718974"/>
            </a:xfrm>
            <a:prstGeom prst="rect">
              <a:avLst/>
            </a:prstGeom>
          </p:spPr>
        </p:pic>
        <p:sp>
          <p:nvSpPr>
            <p:cNvPr id="9" name="Freeform 8"/>
            <p:cNvSpPr/>
            <p:nvPr/>
          </p:nvSpPr>
          <p:spPr>
            <a:xfrm>
              <a:off x="5474601" y="2955577"/>
              <a:ext cx="1510235" cy="1179871"/>
            </a:xfrm>
            <a:custGeom>
              <a:avLst/>
              <a:gdLst>
                <a:gd name="connsiteX0" fmla="*/ 1474839 w 1510235"/>
                <a:gd name="connsiteY0" fmla="*/ 0 h 1179871"/>
                <a:gd name="connsiteX1" fmla="*/ 1510235 w 1510235"/>
                <a:gd name="connsiteY1" fmla="*/ 1179871 h 1179871"/>
                <a:gd name="connsiteX2" fmla="*/ 0 w 1510235"/>
                <a:gd name="connsiteY2" fmla="*/ 1179871 h 1179871"/>
                <a:gd name="connsiteX3" fmla="*/ 29497 w 1510235"/>
                <a:gd name="connsiteY3" fmla="*/ 11798 h 1179871"/>
                <a:gd name="connsiteX4" fmla="*/ 1474839 w 1510235"/>
                <a:gd name="connsiteY4" fmla="*/ 0 h 117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0235" h="1179871">
                  <a:moveTo>
                    <a:pt x="1474839" y="0"/>
                  </a:moveTo>
                  <a:lnTo>
                    <a:pt x="1510235" y="1179871"/>
                  </a:lnTo>
                  <a:lnTo>
                    <a:pt x="0" y="1179871"/>
                  </a:lnTo>
                  <a:lnTo>
                    <a:pt x="29497" y="11798"/>
                  </a:lnTo>
                  <a:lnTo>
                    <a:pt x="1474839" y="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1801271" y="1325563"/>
            <a:ext cx="3609317" cy="2739726"/>
            <a:chOff x="277270" y="1690689"/>
            <a:chExt cx="3609317" cy="2739726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4"/>
            <a:srcRect l="16839" t="23560" r="26516"/>
            <a:stretch/>
          </p:blipFill>
          <p:spPr>
            <a:xfrm>
              <a:off x="277270" y="1690689"/>
              <a:ext cx="3609317" cy="2739726"/>
            </a:xfrm>
            <a:prstGeom prst="rect">
              <a:avLst/>
            </a:prstGeom>
          </p:spPr>
        </p:pic>
        <p:sp>
          <p:nvSpPr>
            <p:cNvPr id="10" name="Freeform 9"/>
            <p:cNvSpPr/>
            <p:nvPr/>
          </p:nvSpPr>
          <p:spPr>
            <a:xfrm>
              <a:off x="1533832" y="2784495"/>
              <a:ext cx="1215267" cy="961595"/>
            </a:xfrm>
            <a:custGeom>
              <a:avLst/>
              <a:gdLst>
                <a:gd name="connsiteX0" fmla="*/ 1179871 w 1215267"/>
                <a:gd name="connsiteY0" fmla="*/ 0 h 961595"/>
                <a:gd name="connsiteX1" fmla="*/ 17698 w 1215267"/>
                <a:gd name="connsiteY1" fmla="*/ 23598 h 961595"/>
                <a:gd name="connsiteX2" fmla="*/ 0 w 1215267"/>
                <a:gd name="connsiteY2" fmla="*/ 955696 h 961595"/>
                <a:gd name="connsiteX3" fmla="*/ 1215267 w 1215267"/>
                <a:gd name="connsiteY3" fmla="*/ 961595 h 961595"/>
                <a:gd name="connsiteX4" fmla="*/ 1179871 w 1215267"/>
                <a:gd name="connsiteY4" fmla="*/ 0 h 96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5267" h="961595">
                  <a:moveTo>
                    <a:pt x="1179871" y="0"/>
                  </a:moveTo>
                  <a:lnTo>
                    <a:pt x="17698" y="23598"/>
                  </a:lnTo>
                  <a:lnTo>
                    <a:pt x="0" y="955696"/>
                  </a:lnTo>
                  <a:lnTo>
                    <a:pt x="1215267" y="961595"/>
                  </a:lnTo>
                  <a:lnTo>
                    <a:pt x="1179871" y="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3028753" y="5813532"/>
            <a:ext cx="63671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/>
              <a:t>WYOMING</a:t>
            </a:r>
          </a:p>
        </p:txBody>
      </p:sp>
      <p:sp>
        <p:nvSpPr>
          <p:cNvPr id="14" name="5-Point Star 13"/>
          <p:cNvSpPr/>
          <p:nvPr/>
        </p:nvSpPr>
        <p:spPr>
          <a:xfrm>
            <a:off x="3028753" y="2215863"/>
            <a:ext cx="106189" cy="100289"/>
          </a:xfrm>
          <a:prstGeom prst="star5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5-Point Star 14"/>
          <p:cNvSpPr/>
          <p:nvPr/>
        </p:nvSpPr>
        <p:spPr>
          <a:xfrm>
            <a:off x="2997549" y="4856652"/>
            <a:ext cx="106189" cy="100289"/>
          </a:xfrm>
          <a:prstGeom prst="star5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16" name="Picture 15"/>
          <p:cNvPicPr/>
          <p:nvPr/>
        </p:nvPicPr>
        <p:blipFill>
          <a:blip r:embed="rId5"/>
          <a:stretch>
            <a:fillRect/>
          </a:stretch>
        </p:blipFill>
        <p:spPr>
          <a:xfrm>
            <a:off x="5585365" y="1325563"/>
            <a:ext cx="4493574" cy="5464594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2060843" y="6028977"/>
            <a:ext cx="788999" cy="24622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000"/>
              <a:t>USGS, 1974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642953" y="6543937"/>
            <a:ext cx="1479417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>
                <a:latin typeface="Calibri" charset="0"/>
                <a:ea typeface="Calibri" charset="0"/>
                <a:cs typeface="Times New Roman" charset="0"/>
              </a:rPr>
              <a:t>(From </a:t>
            </a:r>
            <a:r>
              <a:rPr lang="en-US" sz="1000" dirty="0">
                <a:latin typeface="Calibri" charset="0"/>
                <a:ea typeface="Calibri" charset="0"/>
                <a:cs typeface="Times New Roman" charset="0"/>
              </a:rPr>
              <a:t>May et al</a:t>
            </a:r>
            <a:r>
              <a:rPr lang="en-US" sz="1000">
                <a:latin typeface="Calibri" charset="0"/>
                <a:ea typeface="Calibri" charset="0"/>
                <a:cs typeface="Times New Roman" charset="0"/>
              </a:rPr>
              <a:t>., 2013)                                          </a:t>
            </a:r>
            <a:endParaRPr lang="en-US" sz="1000" dirty="0"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14199" y="3513884"/>
            <a:ext cx="1787505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dirty="0"/>
              <a:t>(from Mueller </a:t>
            </a:r>
            <a:r>
              <a:rPr lang="en-US" sz="1000"/>
              <a:t>and Frost, 2006)</a:t>
            </a:r>
          </a:p>
        </p:txBody>
      </p:sp>
      <p:sp>
        <p:nvSpPr>
          <p:cNvPr id="20" name="5-Point Star 19"/>
          <p:cNvSpPr/>
          <p:nvPr/>
        </p:nvSpPr>
        <p:spPr>
          <a:xfrm>
            <a:off x="3559277" y="2419370"/>
            <a:ext cx="106189" cy="100289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TextBox 20"/>
          <p:cNvSpPr txBox="1"/>
          <p:nvPr/>
        </p:nvSpPr>
        <p:spPr>
          <a:xfrm>
            <a:off x="5728853" y="1325563"/>
            <a:ext cx="1470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Bighorn Basin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 flipH="1">
            <a:off x="3742157" y="1563151"/>
            <a:ext cx="2037508" cy="856219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3648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"/>
            <a:ext cx="7886700" cy="1325563"/>
          </a:xfrm>
        </p:spPr>
        <p:txBody>
          <a:bodyPr/>
          <a:lstStyle/>
          <a:p>
            <a:r>
              <a:rPr lang="en-US" dirty="0" smtClean="0">
                <a:latin typeface="Cambria" charset="0"/>
                <a:ea typeface="Cambria" charset="0"/>
                <a:cs typeface="Cambria" charset="0"/>
              </a:rPr>
              <a:t>Tectonostratigraphic Evolution</a:t>
            </a:r>
            <a:endParaRPr lang="en-US" dirty="0">
              <a:latin typeface="Cambria" charset="0"/>
              <a:ea typeface="Cambria" charset="0"/>
              <a:cs typeface="Cambria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1602426" y="1331462"/>
            <a:ext cx="4493574" cy="546459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1" y="3491108"/>
            <a:ext cx="3313703" cy="3417955"/>
          </a:xfrm>
          <a:prstGeom prst="rect">
            <a:avLst/>
          </a:prstGeom>
        </p:spPr>
      </p:pic>
      <p:cxnSp>
        <p:nvCxnSpPr>
          <p:cNvPr id="14" name="Straight Connector 13"/>
          <p:cNvCxnSpPr/>
          <p:nvPr/>
        </p:nvCxnSpPr>
        <p:spPr>
          <a:xfrm flipV="1">
            <a:off x="3280943" y="5627985"/>
            <a:ext cx="1845723" cy="80821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2198" y="2388518"/>
            <a:ext cx="2696006" cy="188720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33242" y="3033552"/>
            <a:ext cx="2334758" cy="1630336"/>
          </a:xfrm>
          <a:prstGeom prst="rect">
            <a:avLst/>
          </a:prstGeom>
        </p:spPr>
      </p:pic>
      <p:cxnSp>
        <p:nvCxnSpPr>
          <p:cNvPr id="20" name="Straight Connector 19"/>
          <p:cNvCxnSpPr/>
          <p:nvPr/>
        </p:nvCxnSpPr>
        <p:spPr>
          <a:xfrm flipV="1">
            <a:off x="3266529" y="3417781"/>
            <a:ext cx="4316109" cy="243936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5951801" y="4796175"/>
            <a:ext cx="1123145" cy="50734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Picture 3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88537" y="1063018"/>
            <a:ext cx="2405026" cy="1907636"/>
          </a:xfrm>
          <a:prstGeom prst="rect">
            <a:avLst/>
          </a:prstGeom>
        </p:spPr>
      </p:pic>
      <p:sp>
        <p:nvSpPr>
          <p:cNvPr id="33" name="TextBox 32"/>
          <p:cNvSpPr txBox="1"/>
          <p:nvPr/>
        </p:nvSpPr>
        <p:spPr>
          <a:xfrm>
            <a:off x="8869849" y="1388462"/>
            <a:ext cx="1261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</a:rPr>
              <a:t>Antler arc approaches and </a:t>
            </a:r>
            <a:r>
              <a:rPr lang="en-US" sz="800">
                <a:solidFill>
                  <a:srgbClr val="FFFF00"/>
                </a:solidFill>
              </a:rPr>
              <a:t>collides </a:t>
            </a:r>
          </a:p>
          <a:p>
            <a:r>
              <a:rPr lang="en-US" sz="800" dirty="0">
                <a:solidFill>
                  <a:srgbClr val="FFFF00"/>
                </a:solidFill>
              </a:rPr>
              <a:t>with Cordilleran </a:t>
            </a:r>
            <a:r>
              <a:rPr lang="en-US" sz="800" dirty="0" err="1">
                <a:solidFill>
                  <a:srgbClr val="FFFF00"/>
                </a:solidFill>
              </a:rPr>
              <a:t>miogeocline</a:t>
            </a:r>
            <a:endParaRPr lang="en-US" sz="800" dirty="0">
              <a:solidFill>
                <a:srgbClr val="FFFF00"/>
              </a:solidFill>
            </a:endParaRPr>
          </a:p>
        </p:txBody>
      </p:sp>
      <p:sp>
        <p:nvSpPr>
          <p:cNvPr id="34" name="Oval 33"/>
          <p:cNvSpPr/>
          <p:nvPr/>
        </p:nvSpPr>
        <p:spPr>
          <a:xfrm>
            <a:off x="4053089" y="5303521"/>
            <a:ext cx="784614" cy="418854"/>
          </a:xfrm>
          <a:prstGeom prst="ellipse">
            <a:avLst/>
          </a:prstGeom>
          <a:noFill/>
          <a:ln w="381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 flipV="1">
            <a:off x="4553741" y="2471392"/>
            <a:ext cx="3530343" cy="2795466"/>
          </a:xfrm>
          <a:prstGeom prst="line">
            <a:avLst/>
          </a:prstGeom>
          <a:ln w="2857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36"/>
          <p:cNvSpPr/>
          <p:nvPr/>
        </p:nvSpPr>
        <p:spPr>
          <a:xfrm>
            <a:off x="3647249" y="6549836"/>
            <a:ext cx="1479417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>
                <a:latin typeface="Calibri" charset="0"/>
                <a:ea typeface="Calibri" charset="0"/>
                <a:cs typeface="Times New Roman" charset="0"/>
              </a:rPr>
              <a:t>(From </a:t>
            </a:r>
            <a:r>
              <a:rPr lang="en-US" sz="1000" dirty="0">
                <a:latin typeface="Calibri" charset="0"/>
                <a:ea typeface="Calibri" charset="0"/>
                <a:cs typeface="Times New Roman" charset="0"/>
              </a:rPr>
              <a:t>May et al</a:t>
            </a:r>
            <a:r>
              <a:rPr lang="en-US" sz="1000">
                <a:latin typeface="Calibri" charset="0"/>
                <a:ea typeface="Calibri" charset="0"/>
                <a:cs typeface="Times New Roman" charset="0"/>
              </a:rPr>
              <a:t>., 2013)                                          </a:t>
            </a:r>
            <a:endParaRPr lang="en-US" sz="1000" dirty="0"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38" name="Title 5"/>
          <p:cNvSpPr txBox="1">
            <a:spLocks/>
          </p:cNvSpPr>
          <p:nvPr/>
        </p:nvSpPr>
        <p:spPr>
          <a:xfrm>
            <a:off x="6122212" y="5417697"/>
            <a:ext cx="1041571" cy="3252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Cambrian </a:t>
            </a:r>
            <a:endParaRPr lang="en-US" sz="1000" dirty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  <a:p>
            <a:r>
              <a:rPr lang="en-US" sz="1000" dirty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(542 - 488 Ma)</a:t>
            </a:r>
          </a:p>
        </p:txBody>
      </p:sp>
      <p:sp>
        <p:nvSpPr>
          <p:cNvPr id="39" name="Title 3"/>
          <p:cNvSpPr txBox="1">
            <a:spLocks/>
          </p:cNvSpPr>
          <p:nvPr/>
        </p:nvSpPr>
        <p:spPr>
          <a:xfrm>
            <a:off x="6985619" y="3990369"/>
            <a:ext cx="1194037" cy="38420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Ordovician </a:t>
            </a:r>
            <a:endParaRPr lang="en-US" sz="1000" dirty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  <a:p>
            <a:r>
              <a:rPr lang="en-US" sz="1000" dirty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(488 - 444 Ma)</a:t>
            </a:r>
            <a:br>
              <a:rPr lang="en-US" sz="1000" dirty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</a:br>
            <a:endParaRPr lang="en-US" sz="1000" dirty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8577763" y="1057711"/>
            <a:ext cx="15536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Devonian (416-  359 </a:t>
            </a:r>
            <a:r>
              <a:rPr lang="en-US" sz="100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Ma)</a:t>
            </a:r>
            <a:endParaRPr lang="en-US" sz="1000" dirty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8538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"/>
            <a:ext cx="7886700" cy="1325563"/>
          </a:xfrm>
        </p:spPr>
        <p:txBody>
          <a:bodyPr/>
          <a:lstStyle/>
          <a:p>
            <a:r>
              <a:rPr lang="en-US" dirty="0" smtClean="0">
                <a:latin typeface="Cambria" charset="0"/>
                <a:ea typeface="Cambria" charset="0"/>
                <a:cs typeface="Cambria" charset="0"/>
              </a:rPr>
              <a:t>Tectonostratigraphic Evolution</a:t>
            </a:r>
            <a:endParaRPr lang="en-US" dirty="0">
              <a:latin typeface="Cambria" charset="0"/>
              <a:ea typeface="Cambria" charset="0"/>
              <a:cs typeface="Cambria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1602426" y="1325563"/>
            <a:ext cx="4493574" cy="5464594"/>
          </a:xfrm>
          <a:prstGeom prst="rect">
            <a:avLst/>
          </a:prstGeom>
        </p:spPr>
      </p:pic>
      <p:sp>
        <p:nvSpPr>
          <p:cNvPr id="34" name="Oval 33"/>
          <p:cNvSpPr/>
          <p:nvPr/>
        </p:nvSpPr>
        <p:spPr>
          <a:xfrm>
            <a:off x="3987407" y="4866336"/>
            <a:ext cx="985448" cy="418854"/>
          </a:xfrm>
          <a:prstGeom prst="ellipse">
            <a:avLst/>
          </a:prstGeom>
          <a:noFill/>
          <a:ln w="381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8547" y="4788876"/>
            <a:ext cx="2791774" cy="2069125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3316150" y="5479870"/>
            <a:ext cx="4623875" cy="103301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6951" y="2915420"/>
            <a:ext cx="3168829" cy="2262361"/>
          </a:xfrm>
          <a:prstGeom prst="rect">
            <a:avLst/>
          </a:prstGeom>
        </p:spPr>
      </p:pic>
      <p:cxnSp>
        <p:nvCxnSpPr>
          <p:cNvPr id="35" name="Straight Connector 34"/>
          <p:cNvCxnSpPr/>
          <p:nvPr/>
        </p:nvCxnSpPr>
        <p:spPr>
          <a:xfrm flipV="1">
            <a:off x="5051707" y="4229436"/>
            <a:ext cx="2808200" cy="777850"/>
          </a:xfrm>
          <a:prstGeom prst="line">
            <a:avLst/>
          </a:prstGeom>
          <a:ln w="2857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itle 1"/>
          <p:cNvSpPr txBox="1">
            <a:spLocks/>
          </p:cNvSpPr>
          <p:nvPr/>
        </p:nvSpPr>
        <p:spPr>
          <a:xfrm>
            <a:off x="8036297" y="3328805"/>
            <a:ext cx="2148547" cy="2818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Pennsylvanian (318- 299 Ma)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10571" y="5172821"/>
            <a:ext cx="20765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Mississippian </a:t>
            </a:r>
          </a:p>
          <a:p>
            <a:r>
              <a:rPr lang="en-US" sz="1200" dirty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(359- 318 Ma)</a:t>
            </a:r>
          </a:p>
        </p:txBody>
      </p:sp>
      <p:sp>
        <p:nvSpPr>
          <p:cNvPr id="25" name="Rectangle 24"/>
          <p:cNvSpPr/>
          <p:nvPr/>
        </p:nvSpPr>
        <p:spPr>
          <a:xfrm>
            <a:off x="3649089" y="6538494"/>
            <a:ext cx="1479417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>
                <a:latin typeface="Calibri" charset="0"/>
                <a:ea typeface="Calibri" charset="0"/>
                <a:cs typeface="Times New Roman" charset="0"/>
              </a:rPr>
              <a:t>(From </a:t>
            </a:r>
            <a:r>
              <a:rPr lang="en-US" sz="1000" dirty="0">
                <a:latin typeface="Calibri" charset="0"/>
                <a:ea typeface="Calibri" charset="0"/>
                <a:cs typeface="Times New Roman" charset="0"/>
              </a:rPr>
              <a:t>May et al</a:t>
            </a:r>
            <a:r>
              <a:rPr lang="en-US" sz="1000">
                <a:latin typeface="Calibri" charset="0"/>
                <a:ea typeface="Calibri" charset="0"/>
                <a:cs typeface="Times New Roman" charset="0"/>
              </a:rPr>
              <a:t>., 2013)                                          </a:t>
            </a:r>
            <a:endParaRPr lang="en-US" sz="1000" dirty="0">
              <a:latin typeface="Calibri" charset="0"/>
              <a:ea typeface="Calibri" charset="0"/>
              <a:cs typeface="Times New Roman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7232" y="899222"/>
            <a:ext cx="2993468" cy="2358908"/>
          </a:xfrm>
          <a:prstGeom prst="rect">
            <a:avLst/>
          </a:prstGeom>
        </p:spPr>
      </p:pic>
      <p:cxnSp>
        <p:nvCxnSpPr>
          <p:cNvPr id="20" name="Straight Connector 19"/>
          <p:cNvCxnSpPr/>
          <p:nvPr/>
        </p:nvCxnSpPr>
        <p:spPr>
          <a:xfrm flipV="1">
            <a:off x="3316150" y="2675205"/>
            <a:ext cx="3627319" cy="211367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itle 1"/>
          <p:cNvSpPr txBox="1">
            <a:spLocks/>
          </p:cNvSpPr>
          <p:nvPr/>
        </p:nvSpPr>
        <p:spPr>
          <a:xfrm>
            <a:off x="7966611" y="2433936"/>
            <a:ext cx="1449507" cy="305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Permian (299 -251Ma)</a:t>
            </a:r>
            <a:endParaRPr lang="en-US" sz="1200" dirty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0742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3042" y="1101726"/>
            <a:ext cx="4571981" cy="33497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1" y="1"/>
            <a:ext cx="5804965" cy="1325563"/>
          </a:xfrm>
        </p:spPr>
        <p:txBody>
          <a:bodyPr/>
          <a:lstStyle/>
          <a:p>
            <a:r>
              <a:rPr lang="en-US" dirty="0" smtClean="0">
                <a:latin typeface="Cambria" charset="0"/>
                <a:ea typeface="Cambria" charset="0"/>
                <a:cs typeface="Cambria" charset="0"/>
              </a:rPr>
              <a:t>Tectonostratigraphic Evolution</a:t>
            </a:r>
            <a:endParaRPr lang="en-US" dirty="0">
              <a:latin typeface="Cambria" charset="0"/>
              <a:ea typeface="Cambria" charset="0"/>
              <a:cs typeface="Cambria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4"/>
          <a:stretch>
            <a:fillRect/>
          </a:stretch>
        </p:blipFill>
        <p:spPr>
          <a:xfrm>
            <a:off x="1602426" y="1331462"/>
            <a:ext cx="4493574" cy="5464594"/>
          </a:xfrm>
          <a:prstGeom prst="rect">
            <a:avLst/>
          </a:prstGeom>
        </p:spPr>
      </p:pic>
      <p:sp>
        <p:nvSpPr>
          <p:cNvPr id="34" name="Oval 33"/>
          <p:cNvSpPr/>
          <p:nvPr/>
        </p:nvSpPr>
        <p:spPr>
          <a:xfrm>
            <a:off x="3994649" y="3644905"/>
            <a:ext cx="909681" cy="418854"/>
          </a:xfrm>
          <a:prstGeom prst="ellipse">
            <a:avLst/>
          </a:prstGeom>
          <a:noFill/>
          <a:ln w="381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3647249" y="6549836"/>
            <a:ext cx="1479417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>
                <a:latin typeface="Calibri" charset="0"/>
                <a:ea typeface="Calibri" charset="0"/>
                <a:cs typeface="Times New Roman" charset="0"/>
              </a:rPr>
              <a:t>(From </a:t>
            </a:r>
            <a:r>
              <a:rPr lang="en-US" sz="1000" dirty="0">
                <a:latin typeface="Calibri" charset="0"/>
                <a:ea typeface="Calibri" charset="0"/>
                <a:cs typeface="Times New Roman" charset="0"/>
              </a:rPr>
              <a:t>May et al</a:t>
            </a:r>
            <a:r>
              <a:rPr lang="en-US" sz="1000">
                <a:latin typeface="Calibri" charset="0"/>
                <a:ea typeface="Calibri" charset="0"/>
                <a:cs typeface="Times New Roman" charset="0"/>
              </a:rPr>
              <a:t>., 2013)                                          </a:t>
            </a:r>
            <a:endParaRPr lang="en-US" sz="1000" dirty="0"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3994649" y="3169233"/>
            <a:ext cx="909681" cy="418854"/>
          </a:xfrm>
          <a:prstGeom prst="ellipse">
            <a:avLst/>
          </a:prstGeom>
          <a:noFill/>
          <a:ln w="381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7980" y="4115071"/>
            <a:ext cx="2443398" cy="263263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968986" y="4115072"/>
            <a:ext cx="16760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Jurassic (200 -146 Ma)</a:t>
            </a:r>
          </a:p>
        </p:txBody>
      </p:sp>
      <p:cxnSp>
        <p:nvCxnSpPr>
          <p:cNvPr id="35" name="Straight Connector 34"/>
          <p:cNvCxnSpPr/>
          <p:nvPr/>
        </p:nvCxnSpPr>
        <p:spPr>
          <a:xfrm>
            <a:off x="4957880" y="3853791"/>
            <a:ext cx="3255989" cy="1290446"/>
          </a:xfrm>
          <a:prstGeom prst="line">
            <a:avLst/>
          </a:prstGeom>
          <a:ln w="2857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4904931" y="2300939"/>
            <a:ext cx="3833981" cy="937569"/>
          </a:xfrm>
          <a:prstGeom prst="line">
            <a:avLst/>
          </a:prstGeom>
          <a:ln w="2857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950542" y="3313122"/>
            <a:ext cx="1452225" cy="78772"/>
          </a:xfrm>
          <a:prstGeom prst="line">
            <a:avLst/>
          </a:prstGeom>
          <a:ln w="2857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itle 1"/>
          <p:cNvSpPr txBox="1">
            <a:spLocks/>
          </p:cNvSpPr>
          <p:nvPr/>
        </p:nvSpPr>
        <p:spPr>
          <a:xfrm>
            <a:off x="8308488" y="745112"/>
            <a:ext cx="2076573" cy="540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 dirty="0">
                <a:latin typeface="Cambria" charset="0"/>
                <a:ea typeface="Cambria" charset="0"/>
                <a:cs typeface="Cambria" charset="0"/>
              </a:rPr>
              <a:t>Cretaceous (146- 65 Ma)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0750" y="566339"/>
            <a:ext cx="2123524" cy="2106070"/>
          </a:xfrm>
          <a:prstGeom prst="rect">
            <a:avLst/>
          </a:prstGeom>
        </p:spPr>
      </p:pic>
      <p:cxnSp>
        <p:nvCxnSpPr>
          <p:cNvPr id="28" name="Straight Connector 27"/>
          <p:cNvCxnSpPr/>
          <p:nvPr/>
        </p:nvCxnSpPr>
        <p:spPr>
          <a:xfrm flipV="1">
            <a:off x="4746167" y="1872056"/>
            <a:ext cx="1839706" cy="1258756"/>
          </a:xfrm>
          <a:prstGeom prst="line">
            <a:avLst/>
          </a:prstGeom>
          <a:ln w="2857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9573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"/>
            <a:ext cx="7886700" cy="1325563"/>
          </a:xfrm>
        </p:spPr>
        <p:txBody>
          <a:bodyPr/>
          <a:lstStyle/>
          <a:p>
            <a:r>
              <a:rPr lang="en-US" dirty="0" smtClean="0">
                <a:latin typeface="Cambria" charset="0"/>
                <a:ea typeface="Cambria" charset="0"/>
                <a:cs typeface="Cambria" charset="0"/>
              </a:rPr>
              <a:t>Tectonostratigraphic Evolution</a:t>
            </a:r>
            <a:endParaRPr lang="en-US" dirty="0">
              <a:latin typeface="Cambria" charset="0"/>
              <a:ea typeface="Cambria" charset="0"/>
              <a:cs typeface="Cambria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1602426" y="1331462"/>
            <a:ext cx="4493574" cy="5464594"/>
          </a:xfrm>
          <a:prstGeom prst="rect">
            <a:avLst/>
          </a:prstGeom>
        </p:spPr>
      </p:pic>
      <p:sp>
        <p:nvSpPr>
          <p:cNvPr id="34" name="Oval 33"/>
          <p:cNvSpPr/>
          <p:nvPr/>
        </p:nvSpPr>
        <p:spPr>
          <a:xfrm>
            <a:off x="3994649" y="2351713"/>
            <a:ext cx="927379" cy="418854"/>
          </a:xfrm>
          <a:prstGeom prst="ellipse">
            <a:avLst/>
          </a:prstGeom>
          <a:noFill/>
          <a:ln w="381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3647249" y="6549836"/>
            <a:ext cx="1479417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>
                <a:latin typeface="Calibri" charset="0"/>
                <a:ea typeface="Calibri" charset="0"/>
                <a:cs typeface="Times New Roman" charset="0"/>
              </a:rPr>
              <a:t>(From </a:t>
            </a:r>
            <a:r>
              <a:rPr lang="en-US" sz="1000" dirty="0">
                <a:latin typeface="Calibri" charset="0"/>
                <a:ea typeface="Calibri" charset="0"/>
                <a:cs typeface="Times New Roman" charset="0"/>
              </a:rPr>
              <a:t>May et al</a:t>
            </a:r>
            <a:r>
              <a:rPr lang="en-US" sz="1000">
                <a:latin typeface="Calibri" charset="0"/>
                <a:ea typeface="Calibri" charset="0"/>
                <a:cs typeface="Times New Roman" charset="0"/>
              </a:rPr>
              <a:t>., 2013)                                          </a:t>
            </a:r>
            <a:endParaRPr lang="en-US" sz="1000" dirty="0"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38" name="Title 5"/>
          <p:cNvSpPr txBox="1">
            <a:spLocks/>
          </p:cNvSpPr>
          <p:nvPr/>
        </p:nvSpPr>
        <p:spPr>
          <a:xfrm>
            <a:off x="6122212" y="5417697"/>
            <a:ext cx="1041571" cy="3252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Cambrian </a:t>
            </a:r>
            <a:endParaRPr lang="en-US" sz="1000" dirty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  <a:p>
            <a:r>
              <a:rPr lang="en-US" sz="1000" dirty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(542 - 488 Ma)</a:t>
            </a:r>
          </a:p>
        </p:txBody>
      </p:sp>
      <p:sp>
        <p:nvSpPr>
          <p:cNvPr id="39" name="Title 3"/>
          <p:cNvSpPr txBox="1">
            <a:spLocks/>
          </p:cNvSpPr>
          <p:nvPr/>
        </p:nvSpPr>
        <p:spPr>
          <a:xfrm>
            <a:off x="6985619" y="3990369"/>
            <a:ext cx="1194037" cy="38420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Ordovician </a:t>
            </a:r>
            <a:endParaRPr lang="en-US" sz="1000" dirty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  <a:p>
            <a:r>
              <a:rPr lang="en-US" sz="1000" dirty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(488 - 444 Ma)</a:t>
            </a:r>
            <a:br>
              <a:rPr lang="en-US" sz="1000" dirty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</a:br>
            <a:endParaRPr lang="en-US" sz="1000" dirty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8577763" y="1057711"/>
            <a:ext cx="15536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Devonian (416-  359 </a:t>
            </a:r>
            <a:r>
              <a:rPr lang="en-US" sz="100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Ma)</a:t>
            </a:r>
            <a:endParaRPr lang="en-US" sz="1000" dirty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6215" y="3675298"/>
            <a:ext cx="3289794" cy="3235715"/>
          </a:xfrm>
          <a:prstGeom prst="rect">
            <a:avLst/>
          </a:prstGeom>
        </p:spPr>
      </p:pic>
      <p:cxnSp>
        <p:nvCxnSpPr>
          <p:cNvPr id="35" name="Straight Connector 34"/>
          <p:cNvCxnSpPr/>
          <p:nvPr/>
        </p:nvCxnSpPr>
        <p:spPr>
          <a:xfrm>
            <a:off x="4922027" y="2654710"/>
            <a:ext cx="3510118" cy="2831690"/>
          </a:xfrm>
          <a:prstGeom prst="line">
            <a:avLst/>
          </a:prstGeom>
          <a:ln w="2857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6051" y="927662"/>
            <a:ext cx="2576441" cy="254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967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0" y="906022"/>
            <a:ext cx="5116679" cy="3848769"/>
          </a:xfrm>
          <a:prstGeom prst="rect">
            <a:avLst/>
          </a:prstGeo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152" y="3064043"/>
            <a:ext cx="5723290" cy="366161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71126" y="4754791"/>
            <a:ext cx="259237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/>
              <a:t>P.K. Sims, J.M. O’Neill, Viki </a:t>
            </a:r>
            <a:r>
              <a:rPr lang="en-US" sz="800" dirty="0" err="1"/>
              <a:t>Bankey</a:t>
            </a:r>
            <a:r>
              <a:rPr lang="en-US" sz="800" dirty="0"/>
              <a:t>, and E. Anderson, 2004</a:t>
            </a:r>
          </a:p>
        </p:txBody>
      </p:sp>
      <p:sp>
        <p:nvSpPr>
          <p:cNvPr id="6" name="Freeform 5"/>
          <p:cNvSpPr/>
          <p:nvPr/>
        </p:nvSpPr>
        <p:spPr>
          <a:xfrm>
            <a:off x="7299469" y="4347826"/>
            <a:ext cx="1215267" cy="112087"/>
          </a:xfrm>
          <a:custGeom>
            <a:avLst/>
            <a:gdLst>
              <a:gd name="connsiteX0" fmla="*/ 0 w 1215267"/>
              <a:gd name="connsiteY0" fmla="*/ 0 h 112087"/>
              <a:gd name="connsiteX1" fmla="*/ 176981 w 1215267"/>
              <a:gd name="connsiteY1" fmla="*/ 64892 h 112087"/>
              <a:gd name="connsiteX2" fmla="*/ 365760 w 1215267"/>
              <a:gd name="connsiteY2" fmla="*/ 76691 h 112087"/>
              <a:gd name="connsiteX3" fmla="*/ 542741 w 1215267"/>
              <a:gd name="connsiteY3" fmla="*/ 94389 h 112087"/>
              <a:gd name="connsiteX4" fmla="*/ 837709 w 1215267"/>
              <a:gd name="connsiteY4" fmla="*/ 100289 h 112087"/>
              <a:gd name="connsiteX5" fmla="*/ 1215267 w 1215267"/>
              <a:gd name="connsiteY5" fmla="*/ 112087 h 112087"/>
              <a:gd name="connsiteX6" fmla="*/ 1215267 w 1215267"/>
              <a:gd name="connsiteY6" fmla="*/ 112087 h 112087"/>
              <a:gd name="connsiteX7" fmla="*/ 1215267 w 1215267"/>
              <a:gd name="connsiteY7" fmla="*/ 112087 h 1120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5267" h="112087">
                <a:moveTo>
                  <a:pt x="0" y="0"/>
                </a:moveTo>
                <a:lnTo>
                  <a:pt x="176981" y="64892"/>
                </a:lnTo>
                <a:lnTo>
                  <a:pt x="365760" y="76691"/>
                </a:lnTo>
                <a:lnTo>
                  <a:pt x="542741" y="94389"/>
                </a:lnTo>
                <a:lnTo>
                  <a:pt x="837709" y="100289"/>
                </a:lnTo>
                <a:lnTo>
                  <a:pt x="1215267" y="112087"/>
                </a:lnTo>
                <a:lnTo>
                  <a:pt x="1215267" y="112087"/>
                </a:lnTo>
                <a:lnTo>
                  <a:pt x="1215267" y="112087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7783216" y="4296146"/>
            <a:ext cx="67518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Nye-Bowler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9355"/>
            <a:ext cx="8229600" cy="778793"/>
          </a:xfrm>
        </p:spPr>
        <p:txBody>
          <a:bodyPr>
            <a:noAutofit/>
          </a:bodyPr>
          <a:lstStyle/>
          <a:p>
            <a:pPr algn="ctr"/>
            <a:r>
              <a:rPr lang="en-US" sz="2200" dirty="0">
                <a:latin typeface="Cambria" panose="02040503050406030204" pitchFamily="18" charset="0"/>
              </a:rPr>
              <a:t>Basement </a:t>
            </a:r>
            <a:r>
              <a:rPr lang="en-US" sz="2200" dirty="0">
                <a:latin typeface="Cambria" panose="02040503050406030204" pitchFamily="18" charset="0"/>
              </a:rPr>
              <a:t>S</a:t>
            </a:r>
            <a:r>
              <a:rPr lang="en-US" sz="2200" dirty="0">
                <a:latin typeface="Cambria" panose="02040503050406030204" pitchFamily="18" charset="0"/>
              </a:rPr>
              <a:t>tructural </a:t>
            </a:r>
            <a:r>
              <a:rPr lang="en-US" sz="2200" dirty="0">
                <a:latin typeface="Cambria" panose="02040503050406030204" pitchFamily="18" charset="0"/>
              </a:rPr>
              <a:t>W</a:t>
            </a:r>
            <a:r>
              <a:rPr lang="en-US" sz="2200" dirty="0">
                <a:latin typeface="Cambria" panose="02040503050406030204" pitchFamily="18" charset="0"/>
              </a:rPr>
              <a:t>eaknesses are </a:t>
            </a:r>
            <a:r>
              <a:rPr lang="en-US" sz="2200" dirty="0">
                <a:latin typeface="Cambria" panose="02040503050406030204" pitchFamily="18" charset="0"/>
              </a:rPr>
              <a:t>R</a:t>
            </a:r>
            <a:r>
              <a:rPr lang="en-US" sz="2200" dirty="0">
                <a:latin typeface="Cambria" panose="02040503050406030204" pitchFamily="18" charset="0"/>
              </a:rPr>
              <a:t>eactivated </a:t>
            </a:r>
            <a:r>
              <a:rPr lang="en-US" sz="2200" dirty="0">
                <a:latin typeface="Cambria" panose="02040503050406030204" pitchFamily="18" charset="0"/>
              </a:rPr>
              <a:t>throughout </a:t>
            </a:r>
            <a:r>
              <a:rPr lang="en-US" sz="2200" dirty="0">
                <a:latin typeface="Cambria" panose="02040503050406030204" pitchFamily="18" charset="0"/>
              </a:rPr>
              <a:t>Geologic Time and Influence Depositional Patterns Spatially and Development of Unconformities</a:t>
            </a:r>
            <a:endParaRPr lang="en-US" sz="2200" dirty="0"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44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2456" y="29498"/>
            <a:ext cx="7886700" cy="1325563"/>
          </a:xfrm>
        </p:spPr>
        <p:txBody>
          <a:bodyPr/>
          <a:lstStyle/>
          <a:p>
            <a:r>
              <a:rPr lang="en-US" dirty="0" smtClean="0"/>
              <a:t>Strata Bound by Regional Unconformities</a:t>
            </a:r>
            <a:endParaRPr lang="en-US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3"/>
          <a:srcRect t="6857" r="62672"/>
          <a:stretch/>
        </p:blipFill>
        <p:spPr>
          <a:xfrm>
            <a:off x="1524000" y="58994"/>
            <a:ext cx="2817298" cy="679900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5804" y="1248873"/>
            <a:ext cx="6088564" cy="4664915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 flipV="1">
            <a:off x="4199111" y="2937623"/>
            <a:ext cx="1727130" cy="643707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3830648" y="3259475"/>
            <a:ext cx="2519024" cy="123864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4205256" y="3843528"/>
            <a:ext cx="2300592" cy="11516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3748056" y="4395019"/>
            <a:ext cx="2512978" cy="107647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4056054" y="5049612"/>
            <a:ext cx="2539530" cy="90248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4148276" y="2707985"/>
            <a:ext cx="2401974" cy="204863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4199111" y="1254351"/>
            <a:ext cx="1501632" cy="95032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4281982" y="5660076"/>
            <a:ext cx="1578674" cy="88820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3090940" y="6607037"/>
            <a:ext cx="1479417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>
                <a:latin typeface="Calibri" charset="0"/>
                <a:ea typeface="Calibri" charset="0"/>
                <a:cs typeface="Times New Roman" charset="0"/>
              </a:rPr>
              <a:t>(From </a:t>
            </a:r>
            <a:r>
              <a:rPr lang="en-US" sz="800" dirty="0">
                <a:latin typeface="Calibri" charset="0"/>
                <a:ea typeface="Calibri" charset="0"/>
                <a:cs typeface="Times New Roman" charset="0"/>
              </a:rPr>
              <a:t>May et al</a:t>
            </a:r>
            <a:r>
              <a:rPr lang="en-US" sz="800">
                <a:latin typeface="Calibri" charset="0"/>
                <a:ea typeface="Calibri" charset="0"/>
                <a:cs typeface="Times New Roman" charset="0"/>
              </a:rPr>
              <a:t>., 2013)                                          </a:t>
            </a: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2141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3"/>
          <a:srcRect t="6857" r="62672"/>
          <a:stretch/>
        </p:blipFill>
        <p:spPr>
          <a:xfrm>
            <a:off x="1524000" y="58994"/>
            <a:ext cx="2817298" cy="679900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5804" y="1248873"/>
            <a:ext cx="6088564" cy="4664915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 flipV="1">
            <a:off x="4199111" y="2937623"/>
            <a:ext cx="1727130" cy="643707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3830648" y="3259475"/>
            <a:ext cx="2519024" cy="123864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3440476" y="3843528"/>
            <a:ext cx="3065373" cy="11381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3748056" y="4395019"/>
            <a:ext cx="2512978" cy="107647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4056054" y="5049612"/>
            <a:ext cx="2539530" cy="90248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4148276" y="2707985"/>
            <a:ext cx="2401974" cy="204863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4199111" y="1254351"/>
            <a:ext cx="1501632" cy="95032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4281982" y="5660076"/>
            <a:ext cx="1578674" cy="88820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Content Placeholder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1074" y="11386"/>
            <a:ext cx="1288434" cy="684661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021670" y="5981070"/>
            <a:ext cx="64633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latin typeface="Cambria" charset="0"/>
                <a:ea typeface="Cambria" charset="0"/>
                <a:cs typeface="Cambria" charset="0"/>
              </a:rPr>
              <a:t>~ 30 my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995459" y="4735468"/>
            <a:ext cx="64633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latin typeface="Cambria" charset="0"/>
                <a:ea typeface="Cambria" charset="0"/>
                <a:cs typeface="Cambria" charset="0"/>
              </a:rPr>
              <a:t>~ 30 my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986003" y="5471494"/>
            <a:ext cx="64633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latin typeface="Cambria" charset="0"/>
                <a:ea typeface="Cambria" charset="0"/>
                <a:cs typeface="Cambria" charset="0"/>
              </a:rPr>
              <a:t>~ 30 my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021670" y="1339272"/>
            <a:ext cx="64633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latin typeface="Cambria" charset="0"/>
                <a:ea typeface="Cambria" charset="0"/>
                <a:cs typeface="Cambria" charset="0"/>
              </a:rPr>
              <a:t>~ 10 my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995459" y="2461764"/>
            <a:ext cx="64633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latin typeface="Cambria" charset="0"/>
                <a:ea typeface="Cambria" charset="0"/>
                <a:cs typeface="Cambria" charset="0"/>
              </a:rPr>
              <a:t>~ 30 my</a:t>
            </a:r>
          </a:p>
        </p:txBody>
      </p:sp>
      <p:cxnSp>
        <p:nvCxnSpPr>
          <p:cNvPr id="26" name="Straight Connector 25"/>
          <p:cNvCxnSpPr/>
          <p:nvPr/>
        </p:nvCxnSpPr>
        <p:spPr>
          <a:xfrm flipH="1" flipV="1">
            <a:off x="8679917" y="5660078"/>
            <a:ext cx="1465998" cy="112998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H="1" flipV="1">
            <a:off x="8589711" y="5093489"/>
            <a:ext cx="1519675" cy="92975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H="1" flipV="1">
            <a:off x="8177319" y="4318230"/>
            <a:ext cx="1878861" cy="118262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flipH="1" flipV="1">
            <a:off x="8335703" y="3843528"/>
            <a:ext cx="1685966" cy="39226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H="1" flipV="1">
            <a:off x="8369473" y="3265091"/>
            <a:ext cx="1686707" cy="67637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V="1">
            <a:off x="8812379" y="2498274"/>
            <a:ext cx="1297007" cy="445795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flipV="1">
            <a:off x="8674017" y="2018010"/>
            <a:ext cx="1435368" cy="683656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endCxn id="24" idx="1"/>
          </p:cNvCxnSpPr>
          <p:nvPr/>
        </p:nvCxnSpPr>
        <p:spPr>
          <a:xfrm flipV="1">
            <a:off x="8316901" y="1462382"/>
            <a:ext cx="1704769" cy="970682"/>
          </a:xfrm>
          <a:prstGeom prst="line">
            <a:avLst/>
          </a:prstGeom>
          <a:ln w="38100">
            <a:solidFill>
              <a:srgbClr val="0048F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flipV="1">
            <a:off x="3559278" y="4395022"/>
            <a:ext cx="2519025" cy="926196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8098982" y="4246987"/>
            <a:ext cx="1990967" cy="526508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flipV="1">
            <a:off x="3341631" y="4356713"/>
            <a:ext cx="2537866" cy="845985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ectangle 54"/>
          <p:cNvSpPr/>
          <p:nvPr/>
        </p:nvSpPr>
        <p:spPr>
          <a:xfrm>
            <a:off x="3094598" y="6615871"/>
            <a:ext cx="1479417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>
                <a:latin typeface="Calibri" charset="0"/>
                <a:ea typeface="Calibri" charset="0"/>
                <a:cs typeface="Times New Roman" charset="0"/>
              </a:rPr>
              <a:t>(From </a:t>
            </a:r>
            <a:r>
              <a:rPr lang="en-US" sz="800" dirty="0">
                <a:latin typeface="Calibri" charset="0"/>
                <a:ea typeface="Calibri" charset="0"/>
                <a:cs typeface="Times New Roman" charset="0"/>
              </a:rPr>
              <a:t>May et al</a:t>
            </a:r>
            <a:r>
              <a:rPr lang="en-US" sz="800">
                <a:latin typeface="Calibri" charset="0"/>
                <a:ea typeface="Calibri" charset="0"/>
                <a:cs typeface="Times New Roman" charset="0"/>
              </a:rPr>
              <a:t>., 2013)                                          </a:t>
            </a: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6014740" y="5965680"/>
            <a:ext cx="13927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>
                <a:latin typeface="Cambria" charset="0"/>
                <a:ea typeface="Cambria" charset="0"/>
                <a:cs typeface="Cambria" charset="0"/>
              </a:rPr>
              <a:t>(from </a:t>
            </a:r>
            <a:r>
              <a:rPr lang="en-US" sz="1200" dirty="0" err="1" smtClean="0">
                <a:latin typeface="Cambria" charset="0"/>
                <a:ea typeface="Cambria" charset="0"/>
                <a:cs typeface="Cambria" charset="0"/>
              </a:rPr>
              <a:t>Sloss</a:t>
            </a:r>
            <a:r>
              <a:rPr lang="en-US" sz="1200" dirty="0" smtClean="0">
                <a:latin typeface="Cambria" charset="0"/>
                <a:ea typeface="Cambria" charset="0"/>
                <a:cs typeface="Cambria" charset="0"/>
              </a:rPr>
              <a:t>, 1963)</a:t>
            </a:r>
            <a:endParaRPr lang="en-US" sz="1200" dirty="0"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7549545" y="6595351"/>
            <a:ext cx="226837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>
                <a:latin typeface="Cambria" charset="0"/>
                <a:ea typeface="Cambria" charset="0"/>
                <a:cs typeface="Cambria" charset="0"/>
              </a:rPr>
              <a:t>(from Johnson </a:t>
            </a:r>
            <a:r>
              <a:rPr lang="en-US" sz="1200" smtClean="0">
                <a:latin typeface="Cambria" charset="0"/>
                <a:ea typeface="Cambria" charset="0"/>
                <a:cs typeface="Cambria" charset="0"/>
              </a:rPr>
              <a:t>and Clyde, 2016)</a:t>
            </a:r>
            <a:endParaRPr lang="en-US" sz="1200">
              <a:latin typeface="Cambria" charset="0"/>
              <a:ea typeface="Cambria" charset="0"/>
              <a:cs typeface="Camb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742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</a:blip>
          <a:srcRect/>
          <a:stretch>
            <a:fillRect l="-63000" r="-6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seas came in and the seas went out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seas came in and the seas went </a:t>
            </a:r>
            <a:r>
              <a:rPr lang="en-US" dirty="0" smtClean="0"/>
              <a:t>out</a:t>
            </a:r>
            <a:endParaRPr lang="en-US" dirty="0"/>
          </a:p>
          <a:p>
            <a:r>
              <a:rPr lang="en-US" dirty="0" smtClean="0"/>
              <a:t> Plates collided</a:t>
            </a:r>
          </a:p>
          <a:p>
            <a:r>
              <a:rPr lang="en-US" dirty="0" smtClean="0"/>
              <a:t>Basins Subsided</a:t>
            </a:r>
          </a:p>
          <a:p>
            <a:r>
              <a:rPr lang="en-US" dirty="0" smtClean="0"/>
              <a:t>“</a:t>
            </a:r>
            <a:r>
              <a:rPr lang="en-US" dirty="0" err="1" smtClean="0"/>
              <a:t>Sloss</a:t>
            </a:r>
            <a:r>
              <a:rPr lang="en-US" dirty="0" smtClean="0"/>
              <a:t>” unconformities (2</a:t>
            </a:r>
            <a:r>
              <a:rPr lang="en-US" baseline="30000" dirty="0" smtClean="0"/>
              <a:t>nd</a:t>
            </a:r>
            <a:r>
              <a:rPr lang="en-US" dirty="0" smtClean="0"/>
              <a:t> order), “Milankovitch” unconformities (4</a:t>
            </a:r>
            <a:r>
              <a:rPr lang="en-US" baseline="30000" dirty="0" smtClean="0"/>
              <a:t>th</a:t>
            </a:r>
            <a:r>
              <a:rPr lang="en-US" dirty="0" smtClean="0"/>
              <a:t> order, 5</a:t>
            </a:r>
            <a:r>
              <a:rPr lang="en-US" baseline="30000" dirty="0" smtClean="0"/>
              <a:t>th</a:t>
            </a:r>
            <a:r>
              <a:rPr lang="en-US" dirty="0" smtClean="0"/>
              <a:t> order), but doesn’t explain many unconformities (mostly 3</a:t>
            </a:r>
            <a:r>
              <a:rPr lang="en-US" baseline="30000" dirty="0" smtClean="0"/>
              <a:t>rd</a:t>
            </a:r>
            <a:r>
              <a:rPr lang="en-US" dirty="0" smtClean="0"/>
              <a:t> order) and </a:t>
            </a:r>
            <a:r>
              <a:rPr lang="en-US" dirty="0" err="1" smtClean="0"/>
              <a:t>stratal</a:t>
            </a:r>
            <a:r>
              <a:rPr lang="en-US" dirty="0" smtClean="0"/>
              <a:t> thickness distributions.</a:t>
            </a:r>
          </a:p>
          <a:p>
            <a:r>
              <a:rPr lang="en-US" dirty="0" smtClean="0"/>
              <a:t>Role of dynamic topography interacting with basement weaknesses?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71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3507" y="112087"/>
            <a:ext cx="5025717" cy="455063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560" y="2527055"/>
            <a:ext cx="3901440" cy="26182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659224" y="5145288"/>
            <a:ext cx="37814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mbria" charset="0"/>
                <a:ea typeface="Cambria" charset="0"/>
                <a:cs typeface="Cambria" charset="0"/>
              </a:rPr>
              <a:t>Modeled temporal evolution of </a:t>
            </a:r>
            <a:r>
              <a:rPr lang="en-US" sz="1200" dirty="0" err="1">
                <a:latin typeface="Cambria" charset="0"/>
                <a:ea typeface="Cambria" charset="0"/>
                <a:cs typeface="Cambria" charset="0"/>
              </a:rPr>
              <a:t>Farallon</a:t>
            </a:r>
            <a:r>
              <a:rPr lang="en-US" sz="1200" dirty="0">
                <a:latin typeface="Cambria" charset="0"/>
                <a:ea typeface="Cambria" charset="0"/>
                <a:cs typeface="Cambria" charset="0"/>
              </a:rPr>
              <a:t> slab (shown in blue) </a:t>
            </a:r>
            <a:r>
              <a:rPr lang="en-US" sz="1200" dirty="0" err="1">
                <a:latin typeface="Cambria" charset="0"/>
                <a:ea typeface="Cambria" charset="0"/>
                <a:cs typeface="Cambria" charset="0"/>
              </a:rPr>
              <a:t>subducting</a:t>
            </a:r>
            <a:r>
              <a:rPr lang="en-US" sz="1200" dirty="0">
                <a:latin typeface="Cambria" charset="0"/>
                <a:ea typeface="Cambria" charset="0"/>
                <a:cs typeface="Cambria" charset="0"/>
              </a:rPr>
              <a:t> under North America leading to differential dynamic topography patterns, with down-warping of overlying continental lithosphere.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933947" y="4775955"/>
            <a:ext cx="3307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Cambria" charset="0"/>
                <a:ea typeface="Cambria" charset="0"/>
                <a:cs typeface="Cambria" charset="0"/>
              </a:rPr>
              <a:t>(from </a:t>
            </a:r>
            <a:r>
              <a:rPr lang="en-US" dirty="0" err="1">
                <a:latin typeface="Cambria" charset="0"/>
                <a:ea typeface="Cambria" charset="0"/>
                <a:cs typeface="Cambria" charset="0"/>
              </a:rPr>
              <a:t>Cloetingh</a:t>
            </a:r>
            <a:r>
              <a:rPr lang="en-US" dirty="0">
                <a:latin typeface="Cambria" charset="0"/>
                <a:ea typeface="Cambria" charset="0"/>
                <a:cs typeface="Cambria" charset="0"/>
              </a:rPr>
              <a:t> and </a:t>
            </a:r>
            <a:r>
              <a:rPr lang="en-US" dirty="0" err="1">
                <a:latin typeface="Cambria" charset="0"/>
                <a:ea typeface="Cambria" charset="0"/>
                <a:cs typeface="Cambria" charset="0"/>
              </a:rPr>
              <a:t>Haq</a:t>
            </a:r>
            <a:r>
              <a:rPr lang="en-US" dirty="0">
                <a:latin typeface="Cambria" charset="0"/>
                <a:ea typeface="Cambria" charset="0"/>
                <a:cs typeface="Cambria" charset="0"/>
              </a:rPr>
              <a:t>, 2015)</a:t>
            </a:r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5234694" y="112087"/>
            <a:ext cx="1097280" cy="1321456"/>
          </a:xfrm>
          <a:prstGeom prst="ellipse">
            <a:avLst/>
          </a:prstGeom>
          <a:noFill/>
          <a:ln w="381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6432264" y="1173972"/>
            <a:ext cx="1002891" cy="1291958"/>
          </a:xfrm>
          <a:prstGeom prst="straightConnector1">
            <a:avLst/>
          </a:prstGeom>
          <a:ln w="38100">
            <a:solidFill>
              <a:srgbClr val="00FF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7416727" y="157606"/>
            <a:ext cx="47271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Cambria" charset="0"/>
                <a:ea typeface="Cambria" charset="0"/>
                <a:cs typeface="Cambria" charset="0"/>
              </a:rPr>
              <a:t>Next? </a:t>
            </a:r>
            <a:r>
              <a:rPr lang="mr-IN" sz="3600" dirty="0" smtClean="0">
                <a:latin typeface="Cambria" charset="0"/>
                <a:ea typeface="Cambria" charset="0"/>
                <a:cs typeface="Cambria" charset="0"/>
              </a:rPr>
              <a:t>–</a:t>
            </a:r>
            <a:r>
              <a:rPr lang="en-US" sz="3600" dirty="0" smtClean="0">
                <a:latin typeface="Cambria" charset="0"/>
                <a:ea typeface="Cambria" charset="0"/>
                <a:cs typeface="Cambria" charset="0"/>
              </a:rPr>
              <a:t> May be “in-sync” or “out of sync” with sea level changes or tectonic events?</a:t>
            </a:r>
            <a:endParaRPr lang="en-US" sz="3600" dirty="0">
              <a:latin typeface="Cambria" charset="0"/>
              <a:ea typeface="Cambria" charset="0"/>
              <a:cs typeface="Camb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989419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258</TotalTime>
  <Words>434</Words>
  <Application>Microsoft Macintosh PowerPoint</Application>
  <PresentationFormat>Widescreen</PresentationFormat>
  <Paragraphs>74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Calibri</vt:lpstr>
      <vt:lpstr>Calibri Light</vt:lpstr>
      <vt:lpstr>Cambria</vt:lpstr>
      <vt:lpstr>Mangal</vt:lpstr>
      <vt:lpstr>Times New Roman</vt:lpstr>
      <vt:lpstr>Arial</vt:lpstr>
      <vt:lpstr>1_Office Theme</vt:lpstr>
      <vt:lpstr>2_Office Theme</vt:lpstr>
      <vt:lpstr>Office Theme</vt:lpstr>
      <vt:lpstr>3_Office Theme</vt:lpstr>
      <vt:lpstr>The View from (of) the Top: Considerations of the Phanerozoic Stratigraphic Cover on the Wyoming Craton</vt:lpstr>
      <vt:lpstr>Purpose – Comprehensive review of Phanerozoic Stratigraphy above the Wyoming Craton in 10 minutes! </vt:lpstr>
      <vt:lpstr>Phanerozoic Stratigraphic Cover of the Wyoming Craton</vt:lpstr>
      <vt:lpstr>Tectonostratigraphic Evolution</vt:lpstr>
      <vt:lpstr>Tectonostratigraphic Evolution</vt:lpstr>
      <vt:lpstr>Tectonostratigraphic Evolution</vt:lpstr>
      <vt:lpstr>Tectonostratigraphic Evolution</vt:lpstr>
      <vt:lpstr>Basement Structural Weaknesses are Reactivated throughout Geologic Time and Influence Depositional Patterns Spatially and Development of Unconformities</vt:lpstr>
      <vt:lpstr>Strata Bound by Regional Unconformities</vt:lpstr>
      <vt:lpstr>PowerPoint Presentation</vt:lpstr>
      <vt:lpstr>The seas came in and the seas went out!</vt:lpstr>
      <vt:lpstr>PowerPoint Presentation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View from (of) the Top: Considerations of the Phanerozoic Stratigraphic Cover on the Wyoming Craton</dc:title>
  <dc:creator>Dave Bowen</dc:creator>
  <cp:lastModifiedBy>Dave Bowen</cp:lastModifiedBy>
  <cp:revision>27</cp:revision>
  <dcterms:created xsi:type="dcterms:W3CDTF">2019-01-10T17:59:13Z</dcterms:created>
  <dcterms:modified xsi:type="dcterms:W3CDTF">2019-01-10T22:17:24Z</dcterms:modified>
</cp:coreProperties>
</file>