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6.tif" ContentType="image/tiff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4" r:id="rId5"/>
    <p:sldId id="265" r:id="rId6"/>
    <p:sldId id="331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306" r:id="rId15"/>
    <p:sldId id="307" r:id="rId16"/>
    <p:sldId id="274" r:id="rId17"/>
    <p:sldId id="330" r:id="rId18"/>
    <p:sldId id="310" r:id="rId19"/>
    <p:sldId id="311" r:id="rId20"/>
    <p:sldId id="312" r:id="rId21"/>
    <p:sldId id="322" r:id="rId22"/>
    <p:sldId id="323" r:id="rId23"/>
    <p:sldId id="324" r:id="rId24"/>
    <p:sldId id="32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941C30"/>
    <a:srgbClr val="6F1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0" autoAdjust="0"/>
    <p:restoredTop sz="83895" autoAdjust="0"/>
  </p:normalViewPr>
  <p:slideViewPr>
    <p:cSldViewPr snapToGrid="0">
      <p:cViewPr>
        <p:scale>
          <a:sx n="119" d="100"/>
          <a:sy n="119" d="100"/>
        </p:scale>
        <p:origin x="144" y="96"/>
      </p:cViewPr>
      <p:guideLst>
        <p:guide orient="horz" pos="2160"/>
        <p:guide pos="38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70441-8931-4AA6-A6BF-6A3E30CF413A}" type="datetimeFigureOut">
              <a:rPr lang="en-US" smtClean="0"/>
              <a:t>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9306C-B75C-452C-8FA2-867E32B61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0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SC13-4 1723-1776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CF060-82E0-994D-A2EF-18B5F52DDD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7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SC13-4 1723-1776 Ma</a:t>
            </a:r>
          </a:p>
          <a:p>
            <a:r>
              <a:rPr lang="en-US" dirty="0"/>
              <a:t>4 low REE analyses come from m4 – closest grain to edge of garnet.</a:t>
            </a:r>
          </a:p>
          <a:p>
            <a:endParaRPr lang="en-US" dirty="0"/>
          </a:p>
          <a:p>
            <a:r>
              <a:rPr lang="en-US" dirty="0"/>
              <a:t>Only 5 monazite grains in thin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CF060-82E0-994D-A2EF-18B5F52DDD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7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2373 Ma high Y</a:t>
            </a:r>
            <a:r>
              <a:rPr lang="en-US" baseline="0" dirty="0"/>
              <a:t> core in </a:t>
            </a:r>
            <a:r>
              <a:rPr lang="en-US" baseline="0" dirty="0" err="1"/>
              <a:t>grt</a:t>
            </a:r>
            <a:r>
              <a:rPr lang="en-US" baseline="0" dirty="0"/>
              <a:t> inclusion</a:t>
            </a:r>
          </a:p>
          <a:p>
            <a:r>
              <a:rPr lang="en-US" baseline="0" dirty="0"/>
              <a:t>Grt 1754-1763</a:t>
            </a:r>
          </a:p>
          <a:p>
            <a:r>
              <a:rPr lang="en-US" baseline="0" dirty="0" err="1"/>
              <a:t>Crd</a:t>
            </a:r>
            <a:r>
              <a:rPr lang="en-US" baseline="0" dirty="0"/>
              <a:t> 1739-1760</a:t>
            </a:r>
          </a:p>
          <a:p>
            <a:r>
              <a:rPr lang="en-US" baseline="0" dirty="0" err="1"/>
              <a:t>Ged</a:t>
            </a:r>
            <a:r>
              <a:rPr lang="en-US" baseline="0" dirty="0"/>
              <a:t> 1752-1784</a:t>
            </a:r>
          </a:p>
          <a:p>
            <a:r>
              <a:rPr lang="en-US" baseline="0" dirty="0"/>
              <a:t>Matrix 1733-1784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CF060-82E0-994D-A2EF-18B5F52DDD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7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1737" y="578375"/>
            <a:ext cx="8293569" cy="302393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Paleoproterozoic </a:t>
            </a:r>
            <a:r>
              <a:rPr lang="en-US" sz="3600" b="1" dirty="0" err="1"/>
              <a:t>metasupracrustal</a:t>
            </a:r>
            <a:r>
              <a:rPr lang="en-US" sz="3600" b="1" dirty="0"/>
              <a:t> suites on the NW flank of the Wyoming Province: insights into an evolving continent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1702" y="3614349"/>
            <a:ext cx="26136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Julia Baldwin</a:t>
            </a:r>
          </a:p>
          <a:p>
            <a:pPr algn="ctr"/>
            <a:r>
              <a:rPr lang="en-US" sz="2800" dirty="0" err="1"/>
              <a:t>Tekla</a:t>
            </a:r>
            <a:r>
              <a:rPr lang="en-US" sz="2800" dirty="0"/>
              <a:t> Harms</a:t>
            </a:r>
          </a:p>
          <a:p>
            <a:pPr algn="ctr"/>
            <a:r>
              <a:rPr lang="en-US" sz="2800" dirty="0"/>
              <a:t>Jeffrey </a:t>
            </a:r>
            <a:r>
              <a:rPr lang="en-US" sz="2800" dirty="0" err="1"/>
              <a:t>Vervoort</a:t>
            </a:r>
            <a:endParaRPr lang="en-US" sz="2800" dirty="0"/>
          </a:p>
          <a:p>
            <a:pPr algn="ctr"/>
            <a:r>
              <a:rPr lang="en-US" sz="2800" dirty="0"/>
              <a:t>Peter Baker</a:t>
            </a:r>
          </a:p>
          <a:p>
            <a:pPr algn="ctr"/>
            <a:r>
              <a:rPr lang="en-US" sz="2800" dirty="0"/>
              <a:t>Sara </a:t>
            </a:r>
            <a:r>
              <a:rPr lang="en-US" sz="2800" dirty="0" err="1"/>
              <a:t>Stotter</a:t>
            </a:r>
            <a:endParaRPr lang="en-US" sz="2800" dirty="0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65" y="5766306"/>
            <a:ext cx="2009306" cy="75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216" y="6005465"/>
            <a:ext cx="2672611" cy="506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76" y="5322160"/>
            <a:ext cx="1197014" cy="11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05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80694"/>
            <a:ext cx="7761111" cy="8403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CRMS metapelite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299" y="772050"/>
            <a:ext cx="4659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garnet-biotite-sillimanite gneiss</a:t>
            </a:r>
          </a:p>
        </p:txBody>
      </p:sp>
      <p:pic>
        <p:nvPicPr>
          <p:cNvPr id="4" name="Picture 3" descr="SC13-6_thin-section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9" y="1350059"/>
            <a:ext cx="5022145" cy="2265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8201" y="3577667"/>
            <a:ext cx="482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Layered EDS elemental map of thin section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556" y="3708736"/>
            <a:ext cx="2846112" cy="2854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136 outcr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762" y="887515"/>
            <a:ext cx="3612444" cy="270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559558" y="4057890"/>
            <a:ext cx="1953759" cy="2637379"/>
            <a:chOff x="1559558" y="4057890"/>
            <a:chExt cx="1953759" cy="2637379"/>
          </a:xfrm>
        </p:grpSpPr>
        <p:pic>
          <p:nvPicPr>
            <p:cNvPr id="9" name="Picture 8" descr="RubyRangeGeologyFig copy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1559558" y="4057890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5-Point Star 9"/>
            <p:cNvSpPr/>
            <p:nvPr/>
          </p:nvSpPr>
          <p:spPr>
            <a:xfrm>
              <a:off x="1897345" y="4144165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9534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2544" y="850970"/>
            <a:ext cx="23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/>
              </a:rPr>
              <a:t>Peak conditions of 6.5 kbar, 760°C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 descr="Figure 7 SC13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6" y="659306"/>
            <a:ext cx="5917469" cy="595981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39933" y="3895771"/>
            <a:ext cx="1953759" cy="2637379"/>
            <a:chOff x="1559558" y="4057890"/>
            <a:chExt cx="1953759" cy="2637379"/>
          </a:xfrm>
        </p:grpSpPr>
        <p:pic>
          <p:nvPicPr>
            <p:cNvPr id="6" name="Picture 5" descr="RubyRangeGeologyFig cop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1559558" y="4057890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5-Point Star 6"/>
            <p:cNvSpPr/>
            <p:nvPr/>
          </p:nvSpPr>
          <p:spPr>
            <a:xfrm>
              <a:off x="1897345" y="4144165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0536" y="45594"/>
            <a:ext cx="7761111" cy="8403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CRMS metapelite</a:t>
            </a:r>
          </a:p>
        </p:txBody>
      </p:sp>
    </p:spTree>
    <p:extLst>
      <p:ext uri="{BB962C8B-B14F-4D97-AF65-F5344CB8AC3E}">
        <p14:creationId xmlns:p14="http://schemas.microsoft.com/office/powerpoint/2010/main" val="292479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8093" y="986228"/>
            <a:ext cx="4364259" cy="335047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8942" y="154396"/>
            <a:ext cx="9026117" cy="861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Monazite </a:t>
            </a:r>
            <a:r>
              <a:rPr lang="en-US" sz="3600" b="1" dirty="0" err="1">
                <a:latin typeface="Corbel"/>
                <a:cs typeface="Corbel"/>
              </a:rPr>
              <a:t>petrochronology</a:t>
            </a:r>
            <a:r>
              <a:rPr lang="en-US" sz="3600" b="1" dirty="0">
                <a:latin typeface="Corbel"/>
                <a:cs typeface="Corbel"/>
              </a:rPr>
              <a:t> (LASS)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7091" y="1409149"/>
            <a:ext cx="2175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All monazite data collected with a 10µm spot size at UCSB</a:t>
            </a:r>
            <a:br>
              <a:rPr lang="en-US" sz="2000" dirty="0">
                <a:latin typeface="Arial"/>
                <a:cs typeface="Arial"/>
              </a:rPr>
            </a:b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9 grains analyzed</a:t>
            </a:r>
          </a:p>
        </p:txBody>
      </p:sp>
      <p:pic>
        <p:nvPicPr>
          <p:cNvPr id="5" name="Picture 4" descr="m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445" y="1261100"/>
            <a:ext cx="1970707" cy="2201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c136 concord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76" y="1087655"/>
            <a:ext cx="4160951" cy="316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747" y="4402093"/>
            <a:ext cx="4152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Range: 1790–1741 Ma</a:t>
            </a:r>
          </a:p>
          <a:p>
            <a:r>
              <a:rPr lang="en-US" sz="2000" b="1" dirty="0"/>
              <a:t>Weighted mean: 1764 ± 6 Ma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Inclusions in garnet: 1757 ± 8 Ma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39933" y="3895771"/>
            <a:ext cx="1953759" cy="2637379"/>
            <a:chOff x="1559558" y="4057890"/>
            <a:chExt cx="1953759" cy="2637379"/>
          </a:xfrm>
        </p:grpSpPr>
        <p:pic>
          <p:nvPicPr>
            <p:cNvPr id="10" name="Picture 9" descr="RubyRangeGeologyFig copy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1559558" y="4057890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5-Point Star 10"/>
            <p:cNvSpPr/>
            <p:nvPr/>
          </p:nvSpPr>
          <p:spPr>
            <a:xfrm>
              <a:off x="1897345" y="4144165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456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8559" y="729539"/>
            <a:ext cx="4472351" cy="602544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136 grt geoch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1" y="812669"/>
            <a:ext cx="4218248" cy="58631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0981" y="109946"/>
            <a:ext cx="8591048" cy="6871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Garnet Lu-</a:t>
            </a:r>
            <a:r>
              <a:rPr lang="en-US" sz="3600" b="1" dirty="0" err="1">
                <a:latin typeface="Corbel"/>
                <a:cs typeface="Corbel"/>
              </a:rPr>
              <a:t>Hf</a:t>
            </a:r>
            <a:r>
              <a:rPr lang="en-US" sz="3600" b="1" dirty="0">
                <a:latin typeface="Corbel"/>
                <a:cs typeface="Corbel"/>
              </a:rPr>
              <a:t> and Sm-Nd geochronology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39933" y="3895771"/>
            <a:ext cx="1953759" cy="2637379"/>
            <a:chOff x="1559558" y="4057890"/>
            <a:chExt cx="1953759" cy="2637379"/>
          </a:xfrm>
        </p:grpSpPr>
        <p:pic>
          <p:nvPicPr>
            <p:cNvPr id="5" name="Picture 4" descr="RubyRangeGeologyFig cop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1559558" y="4057890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5-Point Star 5"/>
            <p:cNvSpPr/>
            <p:nvPr/>
          </p:nvSpPr>
          <p:spPr>
            <a:xfrm>
              <a:off x="1897345" y="4144165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264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78" y="123080"/>
            <a:ext cx="8684104" cy="70102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orbel"/>
                <a:cs typeface="Corbel"/>
              </a:rPr>
              <a:t>CRMS orthoamphibole schist</a:t>
            </a:r>
          </a:p>
        </p:txBody>
      </p:sp>
      <p:pic>
        <p:nvPicPr>
          <p:cNvPr id="9" name="photo 1 (2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526221" y="1636318"/>
            <a:ext cx="5403813" cy="4052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kull1_PPL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7847" y="952448"/>
            <a:ext cx="4311012" cy="32459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402"/>
          <p:cNvSpPr/>
          <p:nvPr/>
        </p:nvSpPr>
        <p:spPr>
          <a:xfrm>
            <a:off x="4425147" y="1703536"/>
            <a:ext cx="41606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Grt</a:t>
            </a:r>
          </a:p>
        </p:txBody>
      </p:sp>
      <p:sp>
        <p:nvSpPr>
          <p:cNvPr id="13" name="Shape 403"/>
          <p:cNvSpPr/>
          <p:nvPr/>
        </p:nvSpPr>
        <p:spPr>
          <a:xfrm>
            <a:off x="6181772" y="2845768"/>
            <a:ext cx="518616" cy="328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 dirty="0"/>
              <a:t>St</a:t>
            </a:r>
          </a:p>
        </p:txBody>
      </p:sp>
      <p:sp>
        <p:nvSpPr>
          <p:cNvPr id="14" name="Shape 404"/>
          <p:cNvSpPr/>
          <p:nvPr/>
        </p:nvSpPr>
        <p:spPr>
          <a:xfrm>
            <a:off x="5422777" y="2068070"/>
            <a:ext cx="103831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 dirty="0"/>
              <a:t>Crn + Crd</a:t>
            </a:r>
          </a:p>
        </p:txBody>
      </p:sp>
      <p:sp>
        <p:nvSpPr>
          <p:cNvPr id="15" name="Shape 405"/>
          <p:cNvSpPr/>
          <p:nvPr/>
        </p:nvSpPr>
        <p:spPr>
          <a:xfrm>
            <a:off x="7229328" y="1140761"/>
            <a:ext cx="66755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 dirty="0"/>
              <a:t>Oam</a:t>
            </a:r>
          </a:p>
        </p:txBody>
      </p:sp>
      <p:sp>
        <p:nvSpPr>
          <p:cNvPr id="16" name="Shape 406"/>
          <p:cNvSpPr/>
          <p:nvPr/>
        </p:nvSpPr>
        <p:spPr>
          <a:xfrm>
            <a:off x="4570500" y="1280461"/>
            <a:ext cx="65727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 dirty="0"/>
              <a:t>Pl</a:t>
            </a:r>
          </a:p>
        </p:txBody>
      </p:sp>
      <p:sp>
        <p:nvSpPr>
          <p:cNvPr id="17" name="Shape 407"/>
          <p:cNvSpPr/>
          <p:nvPr/>
        </p:nvSpPr>
        <p:spPr>
          <a:xfrm>
            <a:off x="7828198" y="1741951"/>
            <a:ext cx="510470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 dirty="0"/>
              <a:t>Grt</a:t>
            </a:r>
          </a:p>
        </p:txBody>
      </p:sp>
      <p:sp>
        <p:nvSpPr>
          <p:cNvPr id="18" name="Shape 408"/>
          <p:cNvSpPr/>
          <p:nvPr/>
        </p:nvSpPr>
        <p:spPr>
          <a:xfrm>
            <a:off x="6880334" y="3455910"/>
            <a:ext cx="99354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 dirty="0"/>
              <a:t>Crn + Crd</a:t>
            </a:r>
          </a:p>
        </p:txBody>
      </p:sp>
      <p:sp>
        <p:nvSpPr>
          <p:cNvPr id="20" name="Shape 410"/>
          <p:cNvSpPr/>
          <p:nvPr/>
        </p:nvSpPr>
        <p:spPr>
          <a:xfrm>
            <a:off x="4590760" y="4098417"/>
            <a:ext cx="1233138" cy="4571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412"/>
          <p:cNvSpPr/>
          <p:nvPr/>
        </p:nvSpPr>
        <p:spPr>
          <a:xfrm>
            <a:off x="4608234" y="3832265"/>
            <a:ext cx="78521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0.5 mm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058796" y="4165971"/>
            <a:ext cx="1953759" cy="2637379"/>
            <a:chOff x="1559558" y="4057890"/>
            <a:chExt cx="1953759" cy="2637379"/>
          </a:xfrm>
        </p:grpSpPr>
        <p:pic>
          <p:nvPicPr>
            <p:cNvPr id="23" name="Picture 22" descr="RubyRangeGeologyFig copy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1559558" y="4057890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5-Point Star 23"/>
            <p:cNvSpPr/>
            <p:nvPr/>
          </p:nvSpPr>
          <p:spPr>
            <a:xfrm>
              <a:off x="1897345" y="4144165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836" y="4323192"/>
            <a:ext cx="2601634" cy="20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69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031" y="1196297"/>
            <a:ext cx="5835225" cy="47281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134 concord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16" y="1420795"/>
            <a:ext cx="5302497" cy="42009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0907" y="5916573"/>
            <a:ext cx="4287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1776–1723 Ma</a:t>
            </a:r>
          </a:p>
          <a:p>
            <a:r>
              <a:rPr lang="en-US" sz="2400" b="1" dirty="0"/>
              <a:t>Weighted mean: 1747 ± 6 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58868" y="3233783"/>
            <a:ext cx="1953759" cy="2637379"/>
            <a:chOff x="1559558" y="4057890"/>
            <a:chExt cx="1953759" cy="2637379"/>
          </a:xfrm>
        </p:grpSpPr>
        <p:pic>
          <p:nvPicPr>
            <p:cNvPr id="13" name="Picture 12" descr="RubyRangeGeologyFig copy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1559558" y="4057890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5-Point Star 13"/>
            <p:cNvSpPr/>
            <p:nvPr/>
          </p:nvSpPr>
          <p:spPr>
            <a:xfrm>
              <a:off x="1897345" y="4144165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58942" y="154396"/>
            <a:ext cx="9026117" cy="861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Monazite </a:t>
            </a:r>
            <a:r>
              <a:rPr lang="en-US" sz="3600" b="1" dirty="0" err="1">
                <a:latin typeface="Corbel"/>
                <a:cs typeface="Corbel"/>
              </a:rPr>
              <a:t>petrochronology</a:t>
            </a:r>
            <a:r>
              <a:rPr lang="en-US" sz="3600" b="1" dirty="0">
                <a:latin typeface="Corbel"/>
                <a:cs typeface="Corbel"/>
              </a:rPr>
              <a:t> (LASS)</a:t>
            </a:r>
          </a:p>
        </p:txBody>
      </p:sp>
    </p:spTree>
    <p:extLst>
      <p:ext uri="{BB962C8B-B14F-4D97-AF65-F5344CB8AC3E}">
        <p14:creationId xmlns:p14="http://schemas.microsoft.com/office/powerpoint/2010/main" val="3717695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88" y="755320"/>
            <a:ext cx="4223249" cy="3167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6844" y="67550"/>
            <a:ext cx="799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Mylonitic</a:t>
            </a:r>
            <a:r>
              <a:rPr lang="en-US" sz="3600" b="1" dirty="0"/>
              <a:t> garnet </a:t>
            </a:r>
            <a:r>
              <a:rPr lang="en-US" sz="3600" b="1" dirty="0" err="1"/>
              <a:t>leucogneiss</a:t>
            </a:r>
            <a:r>
              <a:rPr lang="en-US" sz="3600" b="1" dirty="0"/>
              <a:t> (MGL)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04752" y="4098422"/>
            <a:ext cx="1953759" cy="2637379"/>
            <a:chOff x="6937194" y="4071402"/>
            <a:chExt cx="1953759" cy="2637379"/>
          </a:xfrm>
        </p:grpSpPr>
        <p:pic>
          <p:nvPicPr>
            <p:cNvPr id="11" name="Picture 10" descr="RubyRangeGeologyFig cop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6937194" y="4071402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5-Point Star 11"/>
            <p:cNvSpPr/>
            <p:nvPr/>
          </p:nvSpPr>
          <p:spPr>
            <a:xfrm>
              <a:off x="7274981" y="4522447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468" y="4077872"/>
            <a:ext cx="3880654" cy="2676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933" y="839658"/>
            <a:ext cx="2972559" cy="2929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2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2675" y="918678"/>
            <a:ext cx="4323723" cy="58227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rr55 grt geoch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5" y="925917"/>
            <a:ext cx="4145145" cy="574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3116" y="959208"/>
            <a:ext cx="39960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2.43 Ga zircon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2.48 Ga monazite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Sm-Nd systematics contaminated by LREE-rich inclusions?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2.06 Ga dike emplacement in the MMT (Barnhart et al. 2012, Mueller et al. 2004)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0981" y="109946"/>
            <a:ext cx="8591048" cy="6871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Garnet Lu-</a:t>
            </a:r>
            <a:r>
              <a:rPr lang="en-US" sz="3600" b="1" dirty="0" err="1">
                <a:latin typeface="Corbel"/>
                <a:cs typeface="Corbel"/>
              </a:rPr>
              <a:t>Hf</a:t>
            </a:r>
            <a:r>
              <a:rPr lang="en-US" sz="3600" b="1" dirty="0">
                <a:latin typeface="Corbel"/>
                <a:cs typeface="Corbel"/>
              </a:rPr>
              <a:t> and Sm-Nd geochronology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4F33D9-1EA6-F042-B35B-E1D47F56B45B}"/>
              </a:ext>
            </a:extLst>
          </p:cNvPr>
          <p:cNvPicPr/>
          <p:nvPr/>
        </p:nvPicPr>
        <p:blipFill rotWithShape="1">
          <a:blip r:embed="rId3"/>
          <a:srcRect l="50552" b="51030"/>
          <a:stretch/>
        </p:blipFill>
        <p:spPr>
          <a:xfrm>
            <a:off x="4967107" y="4006196"/>
            <a:ext cx="3774922" cy="27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98666E-4769-3A43-9010-238D241B7E5F}"/>
              </a:ext>
            </a:extLst>
          </p:cNvPr>
          <p:cNvSpPr/>
          <p:nvPr/>
        </p:nvSpPr>
        <p:spPr>
          <a:xfrm>
            <a:off x="4967107" y="6572922"/>
            <a:ext cx="239594" cy="16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0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2279" y="5152264"/>
            <a:ext cx="498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Garnet-gedrite-cordierite gneiss</a:t>
            </a:r>
          </a:p>
        </p:txBody>
      </p:sp>
      <p:pic>
        <p:nvPicPr>
          <p:cNvPr id="3" name="Picture 2" descr="eg135 photom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670"/>
          <a:stretch/>
        </p:blipFill>
        <p:spPr>
          <a:xfrm>
            <a:off x="509834" y="1064660"/>
            <a:ext cx="3976028" cy="3952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160" y="178789"/>
            <a:ext cx="8229600" cy="708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Pre-Cherry Creek orthoamphibolite</a:t>
            </a:r>
          </a:p>
        </p:txBody>
      </p:sp>
      <p:pic>
        <p:nvPicPr>
          <p:cNvPr id="7" name="Picture 6" descr="eg135 scan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99" y="1086186"/>
            <a:ext cx="3938758" cy="2428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6842613" y="4030873"/>
            <a:ext cx="1953759" cy="2637379"/>
            <a:chOff x="6491310" y="4030873"/>
            <a:chExt cx="1953759" cy="2637379"/>
          </a:xfrm>
        </p:grpSpPr>
        <p:pic>
          <p:nvPicPr>
            <p:cNvPr id="9" name="Picture 8" descr="RubyRangeGeologyFig copy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6491310" y="4030873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5-Point Star 9"/>
            <p:cNvSpPr/>
            <p:nvPr/>
          </p:nvSpPr>
          <p:spPr>
            <a:xfrm>
              <a:off x="6829097" y="6238214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350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9 EG13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25" y="824179"/>
            <a:ext cx="8167514" cy="5919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5890" y="4952998"/>
            <a:ext cx="3135674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Garnet stable at 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&gt;7 kbar</a:t>
            </a:r>
          </a:p>
          <a:p>
            <a:r>
              <a:rPr lang="en-US" dirty="0">
                <a:solidFill>
                  <a:schemeClr val="bg1"/>
                </a:solidFill>
              </a:rPr>
              <a:t>Cordierite stable at P&lt;8 kbar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Peak: 8-10.5 kbar, 730–790 °C</a:t>
            </a:r>
          </a:p>
          <a:p>
            <a:r>
              <a:rPr lang="en-US" dirty="0">
                <a:solidFill>
                  <a:schemeClr val="bg1"/>
                </a:solidFill>
              </a:rPr>
              <a:t>Retrograde: 5-7 kbar, ~660 °C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5462" y="151769"/>
            <a:ext cx="8229600" cy="708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Pre-Cherry Creek orthoamphibolite</a:t>
            </a:r>
          </a:p>
        </p:txBody>
      </p:sp>
    </p:spTree>
    <p:extLst>
      <p:ext uri="{BB962C8B-B14F-4D97-AF65-F5344CB8AC3E}">
        <p14:creationId xmlns:p14="http://schemas.microsoft.com/office/powerpoint/2010/main" val="3677430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48" y="1030655"/>
            <a:ext cx="3698043" cy="3413926"/>
          </a:xfrm>
        </p:spPr>
        <p:txBody>
          <a:bodyPr>
            <a:normAutofit/>
          </a:bodyPr>
          <a:lstStyle/>
          <a:p>
            <a:r>
              <a:rPr lang="en-US" dirty="0"/>
              <a:t>What is the significance of Paleoproterozoic events that affected the northwest margin of the Wyoming Province?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421" y="143209"/>
            <a:ext cx="8229600" cy="6801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Motivation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08954" y="1030658"/>
            <a:ext cx="5069373" cy="5410934"/>
            <a:chOff x="3497452" y="460107"/>
            <a:chExt cx="5517692" cy="5889460"/>
          </a:xfrm>
        </p:grpSpPr>
        <p:sp>
          <p:nvSpPr>
            <p:cNvPr id="2" name="Rectangle 1"/>
            <p:cNvSpPr/>
            <p:nvPr/>
          </p:nvSpPr>
          <p:spPr>
            <a:xfrm>
              <a:off x="3497452" y="460107"/>
              <a:ext cx="5517692" cy="58894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Fig1 WPma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0342" y="625750"/>
              <a:ext cx="5091913" cy="5584044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49080" y="6404183"/>
            <a:ext cx="266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Foster </a:t>
            </a:r>
            <a:r>
              <a:rPr lang="en-US" i="1" dirty="0"/>
              <a:t>et al.</a:t>
            </a:r>
            <a:r>
              <a:rPr lang="en-US" dirty="0"/>
              <a:t> (2006)</a:t>
            </a:r>
          </a:p>
        </p:txBody>
      </p:sp>
    </p:spTree>
    <p:extLst>
      <p:ext uri="{BB962C8B-B14F-4D97-AF65-F5344CB8AC3E}">
        <p14:creationId xmlns:p14="http://schemas.microsoft.com/office/powerpoint/2010/main" val="2154486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9698" y="1107818"/>
            <a:ext cx="4566933" cy="35531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6233" y="1315969"/>
            <a:ext cx="247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13 grains analyzed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995" y="1957959"/>
            <a:ext cx="1850834" cy="16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788" y="1884793"/>
            <a:ext cx="2117296" cy="189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03094" y="3614181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Grt</a:t>
            </a:r>
            <a:r>
              <a:rPr lang="en-US" dirty="0"/>
              <a:t> inclusion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23752" y="3598478"/>
            <a:ext cx="132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grain</a:t>
            </a:r>
          </a:p>
        </p:txBody>
      </p:sp>
      <p:pic>
        <p:nvPicPr>
          <p:cNvPr id="5" name="Picture 4" descr="eg135 concord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02" y="1175581"/>
            <a:ext cx="4333086" cy="33903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457" y="4768921"/>
            <a:ext cx="47602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1784–1733 Ma</a:t>
            </a:r>
          </a:p>
          <a:p>
            <a:r>
              <a:rPr lang="en-US" sz="2000" b="1" dirty="0"/>
              <a:t>Weighted mean: 1758 ± 4 Ma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inclusions in garnet: 1757 ± 8 Ma</a:t>
            </a:r>
          </a:p>
          <a:p>
            <a:r>
              <a:rPr lang="en-US" sz="2000" b="1" dirty="0"/>
              <a:t>Inclusions in gedrite: 1761 ± 9 Ma</a:t>
            </a:r>
          </a:p>
          <a:p>
            <a:r>
              <a:rPr lang="en-US" sz="2000" b="1" dirty="0"/>
              <a:t>Inclusions in cordierite: 1752 ± 8 Ma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42613" y="4030873"/>
            <a:ext cx="1953759" cy="2637379"/>
            <a:chOff x="6491310" y="4030873"/>
            <a:chExt cx="1953759" cy="2637379"/>
          </a:xfrm>
        </p:grpSpPr>
        <p:pic>
          <p:nvPicPr>
            <p:cNvPr id="17" name="Picture 16" descr="RubyRangeGeologyFig copy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6491310" y="4030873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5-Point Star 17"/>
            <p:cNvSpPr/>
            <p:nvPr/>
          </p:nvSpPr>
          <p:spPr>
            <a:xfrm>
              <a:off x="6829097" y="6238214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8942" y="154396"/>
            <a:ext cx="9026117" cy="861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Monazite </a:t>
            </a:r>
            <a:r>
              <a:rPr lang="en-US" sz="3600" b="1" dirty="0" err="1">
                <a:latin typeface="Corbel"/>
                <a:cs typeface="Corbel"/>
              </a:rPr>
              <a:t>petrochronology</a:t>
            </a:r>
            <a:r>
              <a:rPr lang="en-US" sz="3600" b="1" dirty="0">
                <a:latin typeface="Corbel"/>
                <a:cs typeface="Corbel"/>
              </a:rPr>
              <a:t> (LASS)</a:t>
            </a:r>
          </a:p>
        </p:txBody>
      </p:sp>
    </p:spTree>
    <p:extLst>
      <p:ext uri="{BB962C8B-B14F-4D97-AF65-F5344CB8AC3E}">
        <p14:creationId xmlns:p14="http://schemas.microsoft.com/office/powerpoint/2010/main" val="1213564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134 EDS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493" y="983157"/>
            <a:ext cx="3819326" cy="2877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w134 photom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19" y="945698"/>
            <a:ext cx="2961246" cy="2961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160" y="178789"/>
            <a:ext cx="8229600" cy="708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Pre-Cherry Creek metapelite</a:t>
            </a:r>
          </a:p>
        </p:txBody>
      </p:sp>
      <p:pic>
        <p:nvPicPr>
          <p:cNvPr id="8" name="Picture 7" descr="sill CRM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59" y="4147561"/>
            <a:ext cx="3289679" cy="2467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6842613" y="4030873"/>
            <a:ext cx="1953759" cy="2637379"/>
            <a:chOff x="6842613" y="4030873"/>
            <a:chExt cx="1953759" cy="2637379"/>
          </a:xfrm>
        </p:grpSpPr>
        <p:pic>
          <p:nvPicPr>
            <p:cNvPr id="10" name="Picture 9" descr="RubyRangeGeologyFig copy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6842613" y="4030873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5-Point Star 10"/>
            <p:cNvSpPr/>
            <p:nvPr/>
          </p:nvSpPr>
          <p:spPr>
            <a:xfrm>
              <a:off x="7180400" y="6386824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3105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189" y="711794"/>
            <a:ext cx="5972731" cy="60293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igure 11 SW13-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53"/>
          <a:stretch/>
        </p:blipFill>
        <p:spPr>
          <a:xfrm>
            <a:off x="372691" y="797089"/>
            <a:ext cx="5775210" cy="58764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4927" y="54040"/>
            <a:ext cx="8229600" cy="708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Pre-Cherry Creek metapelite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42613" y="4030873"/>
            <a:ext cx="1953759" cy="2637379"/>
            <a:chOff x="6842613" y="4030873"/>
            <a:chExt cx="1953759" cy="2637379"/>
          </a:xfrm>
        </p:grpSpPr>
        <p:pic>
          <p:nvPicPr>
            <p:cNvPr id="6" name="Picture 5" descr="RubyRangeGeologyFig cop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6842613" y="4030873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5-Point Star 6"/>
            <p:cNvSpPr/>
            <p:nvPr/>
          </p:nvSpPr>
          <p:spPr>
            <a:xfrm>
              <a:off x="7180400" y="6386824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02544" y="850970"/>
            <a:ext cx="23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/>
              </a:rPr>
              <a:t>Peak conditions of 8.5 kbar, 800°C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6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74959" y="1107817"/>
            <a:ext cx="3769747" cy="19454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6597" y="5021886"/>
            <a:ext cx="414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8 grains analyzed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61934" y="1166079"/>
            <a:ext cx="2040039" cy="182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01974" y="1166078"/>
            <a:ext cx="1995806" cy="17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7560" y="1080798"/>
            <a:ext cx="4958771" cy="3823322"/>
            <a:chOff x="0" y="1080798"/>
            <a:chExt cx="4958771" cy="3823322"/>
          </a:xfrm>
        </p:grpSpPr>
        <p:sp>
          <p:nvSpPr>
            <p:cNvPr id="6" name="Rectangle 5"/>
            <p:cNvSpPr/>
            <p:nvPr/>
          </p:nvSpPr>
          <p:spPr>
            <a:xfrm>
              <a:off x="0" y="1080798"/>
              <a:ext cx="4958771" cy="38233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w134 concordi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989" y="1194703"/>
              <a:ext cx="4698793" cy="359551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30384" y="5566640"/>
            <a:ext cx="380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1778–1732 Ma</a:t>
            </a:r>
          </a:p>
          <a:p>
            <a:r>
              <a:rPr lang="en-US" sz="2000" b="1" dirty="0"/>
              <a:t>Weighted mean: 1752 ± 6 Ma</a:t>
            </a:r>
          </a:p>
          <a:p>
            <a:r>
              <a:rPr lang="en-US" sz="2000" b="1" dirty="0"/>
              <a:t>2470-2487 Ma cores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942" y="154396"/>
            <a:ext cx="9026117" cy="861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rbel"/>
                <a:cs typeface="Corbel"/>
              </a:rPr>
              <a:t>Monazite </a:t>
            </a:r>
            <a:r>
              <a:rPr lang="en-US" sz="3600" b="1" dirty="0" err="1">
                <a:latin typeface="Corbel"/>
                <a:cs typeface="Corbel"/>
              </a:rPr>
              <a:t>petrochronology</a:t>
            </a:r>
            <a:r>
              <a:rPr lang="en-US" sz="3600" b="1" dirty="0">
                <a:latin typeface="Corbel"/>
                <a:cs typeface="Corbel"/>
              </a:rPr>
              <a:t> (LASS)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842613" y="4030873"/>
            <a:ext cx="1953759" cy="2637379"/>
            <a:chOff x="6842613" y="4030873"/>
            <a:chExt cx="1953759" cy="2637379"/>
          </a:xfrm>
        </p:grpSpPr>
        <p:pic>
          <p:nvPicPr>
            <p:cNvPr id="16" name="Picture 15" descr="RubyRangeGeologyFig copy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6210" r="1163" b="53637"/>
            <a:stretch/>
          </p:blipFill>
          <p:spPr>
            <a:xfrm>
              <a:off x="6842613" y="4030873"/>
              <a:ext cx="1953759" cy="2637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5-Point Star 16"/>
            <p:cNvSpPr/>
            <p:nvPr/>
          </p:nvSpPr>
          <p:spPr>
            <a:xfrm>
              <a:off x="7180400" y="6386824"/>
              <a:ext cx="243686" cy="243686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0521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313"/>
            <a:ext cx="8229600" cy="4950256"/>
          </a:xfrm>
        </p:spPr>
        <p:txBody>
          <a:bodyPr>
            <a:noAutofit/>
          </a:bodyPr>
          <a:lstStyle/>
          <a:p>
            <a:r>
              <a:rPr lang="en-US" sz="2200" i="1" dirty="0">
                <a:cs typeface="Arial"/>
              </a:rPr>
              <a:t>P–T–t</a:t>
            </a:r>
            <a:r>
              <a:rPr lang="en-US" sz="2200" dirty="0">
                <a:cs typeface="Arial"/>
              </a:rPr>
              <a:t> paths from the CRMS and PCC suite support a collisional setting for the Ruby Range from 1.79-1.71 Ga</a:t>
            </a:r>
          </a:p>
          <a:p>
            <a:r>
              <a:rPr lang="en-US" sz="2200" dirty="0">
                <a:cs typeface="Arial"/>
              </a:rPr>
              <a:t>Prograde metamorphism occurred from 1.79–1.76 Ga, followed by near isothermal decompression and re-equilibration during post-orogenic extension at 1.76–1.71 Ga</a:t>
            </a:r>
          </a:p>
          <a:p>
            <a:r>
              <a:rPr lang="en-US" sz="2200" dirty="0">
                <a:cs typeface="Arial"/>
              </a:rPr>
              <a:t>The PCC and Dillon gneiss represent reworked Archean craton and record an early metamorphic event at ~2.45 Ga</a:t>
            </a:r>
          </a:p>
          <a:p>
            <a:r>
              <a:rPr lang="en-US" sz="2200" dirty="0">
                <a:cs typeface="Arial"/>
              </a:rPr>
              <a:t>The MGL was intruded during the 2.45 Ga event. No melt of Big Sky age has been identified yet.</a:t>
            </a:r>
          </a:p>
          <a:p>
            <a:r>
              <a:rPr lang="en-US" sz="2200" dirty="0">
                <a:cs typeface="Arial"/>
              </a:rPr>
              <a:t>Deeper rocks in the PCC suite record near-isothermal decompression that indicates 12-15 km of exhumation</a:t>
            </a:r>
          </a:p>
          <a:p>
            <a:r>
              <a:rPr lang="en-US" sz="2200" dirty="0">
                <a:cs typeface="Arial"/>
              </a:rPr>
              <a:t>Rocks throughout the range equilibrated at mid-crustal depths following post-orogenic extension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14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9685CE-69C5-1C4E-9DF2-9D93A9F8D1C9}"/>
              </a:ext>
            </a:extLst>
          </p:cNvPr>
          <p:cNvSpPr/>
          <p:nvPr/>
        </p:nvSpPr>
        <p:spPr>
          <a:xfrm>
            <a:off x="211873" y="501805"/>
            <a:ext cx="8764859" cy="48507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1742" y="5650069"/>
            <a:ext cx="7710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Age data from Mueller </a:t>
            </a:r>
            <a:r>
              <a:rPr lang="en-US" sz="1600" i="1" dirty="0">
                <a:latin typeface="Arial"/>
                <a:cs typeface="Arial"/>
              </a:rPr>
              <a:t>et al.</a:t>
            </a:r>
            <a:r>
              <a:rPr lang="en-US" sz="1600" dirty="0">
                <a:latin typeface="Arial"/>
                <a:cs typeface="Arial"/>
              </a:rPr>
              <a:t>,1998, 2002, 2004, 2005; Roberts </a:t>
            </a:r>
            <a:r>
              <a:rPr lang="en-US" sz="1600" i="1" dirty="0">
                <a:latin typeface="Arial"/>
                <a:cs typeface="Arial"/>
              </a:rPr>
              <a:t>et al.</a:t>
            </a:r>
            <a:r>
              <a:rPr lang="en-US" sz="1600" dirty="0">
                <a:latin typeface="Arial"/>
                <a:cs typeface="Arial"/>
              </a:rPr>
              <a:t>, 2002; Cheney </a:t>
            </a:r>
            <a:r>
              <a:rPr lang="en-US" sz="1600" i="1" dirty="0">
                <a:latin typeface="Arial"/>
                <a:cs typeface="Arial"/>
              </a:rPr>
              <a:t>et al.</a:t>
            </a:r>
            <a:r>
              <a:rPr lang="en-US" sz="1600" dirty="0">
                <a:latin typeface="Arial"/>
                <a:cs typeface="Arial"/>
              </a:rPr>
              <a:t>, 2004; </a:t>
            </a:r>
            <a:r>
              <a:rPr lang="en-US" sz="1600" dirty="0" err="1">
                <a:latin typeface="Arial"/>
                <a:cs typeface="Arial"/>
              </a:rPr>
              <a:t>Vogl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et al.</a:t>
            </a:r>
            <a:r>
              <a:rPr lang="en-US" sz="1600" dirty="0">
                <a:latin typeface="Arial"/>
                <a:cs typeface="Arial"/>
              </a:rPr>
              <a:t>, 2004; Harlan </a:t>
            </a:r>
            <a:r>
              <a:rPr lang="en-US" sz="1600" i="1" dirty="0">
                <a:latin typeface="Arial"/>
                <a:cs typeface="Arial"/>
              </a:rPr>
              <a:t>et al.</a:t>
            </a:r>
            <a:r>
              <a:rPr lang="en-US" sz="1600" dirty="0">
                <a:latin typeface="Arial"/>
                <a:cs typeface="Arial"/>
              </a:rPr>
              <a:t>, 2005, 2008; Foster </a:t>
            </a:r>
            <a:r>
              <a:rPr lang="en-US" sz="1600" i="1" dirty="0">
                <a:latin typeface="Arial"/>
                <a:cs typeface="Arial"/>
              </a:rPr>
              <a:t>et al.</a:t>
            </a:r>
            <a:r>
              <a:rPr lang="en-US" sz="1600" dirty="0">
                <a:latin typeface="Arial"/>
                <a:cs typeface="Arial"/>
              </a:rPr>
              <a:t>, 2006; Jones, 2008; Krogh </a:t>
            </a:r>
            <a:r>
              <a:rPr lang="en-US" sz="1600" i="1" dirty="0">
                <a:latin typeface="Arial"/>
                <a:cs typeface="Arial"/>
              </a:rPr>
              <a:t>et al.</a:t>
            </a:r>
            <a:r>
              <a:rPr lang="en-US" sz="1600" dirty="0">
                <a:latin typeface="Arial"/>
                <a:cs typeface="Arial"/>
              </a:rPr>
              <a:t>, 2011.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29139-748F-6848-830F-8DBB86EF5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0999" y="715396"/>
            <a:ext cx="8291897" cy="439304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5293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9042" y="239259"/>
            <a:ext cx="7988921" cy="60551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55967" y="6378238"/>
            <a:ext cx="694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Laramide uplifts in the NW Wyoming province (after </a:t>
            </a:r>
            <a:r>
              <a:rPr lang="en-US" dirty="0" err="1"/>
              <a:t>Mogk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1992)</a:t>
            </a:r>
          </a:p>
        </p:txBody>
      </p:sp>
      <p:pic>
        <p:nvPicPr>
          <p:cNvPr id="4" name="Picture 3" descr="uplift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7" y="309322"/>
            <a:ext cx="7672275" cy="58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6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21002" y="65120"/>
            <a:ext cx="8108101" cy="673996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RubyRangeGeologyFig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39700"/>
            <a:ext cx="7897368" cy="65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oneCrk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3" y="126484"/>
            <a:ext cx="7507224" cy="6541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3249" y="6310526"/>
            <a:ext cx="143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 (1990)</a:t>
            </a:r>
          </a:p>
        </p:txBody>
      </p:sp>
    </p:spTree>
    <p:extLst>
      <p:ext uri="{BB962C8B-B14F-4D97-AF65-F5344CB8AC3E}">
        <p14:creationId xmlns:p14="http://schemas.microsoft.com/office/powerpoint/2010/main" val="3214733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4556" y="182818"/>
            <a:ext cx="8924320" cy="6237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Christensen Ranch </a:t>
            </a:r>
            <a:r>
              <a:rPr lang="en-US" sz="3600" b="1" dirty="0" err="1"/>
              <a:t>Metasedimentary</a:t>
            </a:r>
            <a:r>
              <a:rPr lang="en-US" sz="3600" b="1" dirty="0"/>
              <a:t> Suite</a:t>
            </a:r>
          </a:p>
        </p:txBody>
      </p:sp>
      <p:pic>
        <p:nvPicPr>
          <p:cNvPr id="3" name="Picture 2" descr="CRMS grt schi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39" y="1004710"/>
            <a:ext cx="3657599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BIF straigh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604" y="3880555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marb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39" y="3880555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nth gneis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604" y="1004710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09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0898" y="266386"/>
            <a:ext cx="8229600" cy="7104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Dillon gneiss</a:t>
            </a:r>
          </a:p>
        </p:txBody>
      </p:sp>
      <p:pic>
        <p:nvPicPr>
          <p:cNvPr id="3" name="Picture 2" descr="dillon g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48" y="984538"/>
            <a:ext cx="7512971" cy="5634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781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5160" y="178789"/>
            <a:ext cx="8229600" cy="708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Pre-Cherry Creek gneiss</a:t>
            </a:r>
          </a:p>
        </p:txBody>
      </p:sp>
      <p:pic>
        <p:nvPicPr>
          <p:cNvPr id="3" name="Picture 2" descr="sill CR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90" y="3979333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ottonwood pcc gr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222" y="1086557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ed elk gulc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222" y="3979333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MG_029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12" y="1047304"/>
            <a:ext cx="36576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39549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7492</TotalTime>
  <Words>551</Words>
  <Application>Microsoft Macintosh PowerPoint</Application>
  <PresentationFormat>On-screen Show (4:3)</PresentationFormat>
  <Paragraphs>89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Corbel</vt:lpstr>
      <vt:lpstr>Helvetica</vt:lpstr>
      <vt:lpstr>Depth</vt:lpstr>
      <vt:lpstr>Paleoproterozoic metasupracrustal suites on the NW flank of the Wyoming Province: insights into an evolving continent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CRMS orthoamphibole schist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Stevens, Liane</dc:creator>
  <cp:lastModifiedBy>Microsoft Office User</cp:lastModifiedBy>
  <cp:revision>269</cp:revision>
  <cp:lastPrinted>2015-02-13T20:25:32Z</cp:lastPrinted>
  <dcterms:created xsi:type="dcterms:W3CDTF">2014-01-23T22:06:23Z</dcterms:created>
  <dcterms:modified xsi:type="dcterms:W3CDTF">2019-01-11T17:07:21Z</dcterms:modified>
</cp:coreProperties>
</file>