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Default Extension="pict" ContentType="image/pict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Default Extension="tiff" ContentType="image/tiff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8.xml" ContentType="application/vnd.openxmlformats-officedocument.presentationml.notesSlide+xml"/>
  <Default Extension="wmf" ContentType="image/x-wmf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3" r:id="rId3"/>
    <p:sldId id="264" r:id="rId4"/>
    <p:sldId id="285" r:id="rId5"/>
    <p:sldId id="265" r:id="rId6"/>
    <p:sldId id="266" r:id="rId7"/>
    <p:sldId id="303" r:id="rId8"/>
    <p:sldId id="304" r:id="rId9"/>
    <p:sldId id="269" r:id="rId10"/>
    <p:sldId id="307" r:id="rId11"/>
    <p:sldId id="306" r:id="rId12"/>
    <p:sldId id="308" r:id="rId13"/>
    <p:sldId id="309" r:id="rId14"/>
    <p:sldId id="274" r:id="rId15"/>
    <p:sldId id="311" r:id="rId16"/>
    <p:sldId id="276" r:id="rId17"/>
    <p:sldId id="295" r:id="rId18"/>
    <p:sldId id="313" r:id="rId19"/>
    <p:sldId id="318" r:id="rId20"/>
    <p:sldId id="314" r:id="rId21"/>
    <p:sldId id="317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6" frameSlides="1"/>
  <p:clrMru>
    <a:srgbClr val="B4ACFF"/>
    <a:srgbClr val="272273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7313" autoAdjust="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5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08070-5025-DB4B-9FDF-516CBFDE909C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AC0A8-DA7D-1C44-9FA1-C6BD9A1AF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A430E-2448-AE49-B620-FCA5894FE28C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D907B5-0846-FC45-8E15-C04BF6539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B3909D-1539-5C47-AA33-04493B522627}" type="slidenum"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pPr/>
              <a:t>7</a:t>
            </a:fld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BA2B60-341C-A243-AE43-480D1452B8AD}" type="slidenum"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pPr/>
              <a:t>8</a:t>
            </a:fld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4C7CB5-57A9-F048-8BAA-2B83638E7169}" type="slidenum"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pPr/>
              <a:t>10</a:t>
            </a:fld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5C624B-3288-284F-B2A1-70ADF23BD970}" type="slidenum"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pPr/>
              <a:t>13</a:t>
            </a:fld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460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F83FDAB-CD80-3D4A-B4C5-068A00DA4A8D}" type="slidenum">
              <a:rPr lang="en-US"/>
              <a:pPr/>
              <a:t>17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9716" tIns="44858" rIns="89716" bIns="44858"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CF20F2-F6B5-0746-A9F9-89A8497052FB}" type="slidenum"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pPr/>
              <a:t>20</a:t>
            </a:fld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5222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2E3561-9A31-1040-BCBA-43DF718B561D}" type="slidenum"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pPr/>
              <a:t>21</a:t>
            </a:fld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405" r="6616" b="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7256" y="3414790"/>
            <a:ext cx="5818909" cy="14484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seisgrm.psd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0" y="2403178"/>
            <a:ext cx="9144000" cy="9952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6896" y="1817359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>
              <a:defRPr sz="6000" b="1">
                <a:solidFill>
                  <a:srgbClr val="272273"/>
                </a:solidFill>
                <a:effectLst>
                  <a:glow rad="38100">
                    <a:schemeClr val="bg1">
                      <a:alpha val="48000"/>
                    </a:schemeClr>
                  </a:glow>
                </a:effectLst>
                <a:latin typeface="Eurostile"/>
                <a:cs typeface="Eurostile"/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2875935" y="6499006"/>
            <a:ext cx="6997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latin typeface="Eurostile"/>
                <a:cs typeface="Eurostile"/>
              </a:rPr>
              <a:t>Facilitate</a:t>
            </a:r>
            <a:r>
              <a:rPr lang="en-US" sz="1800" baseline="0" dirty="0" smtClean="0">
                <a:solidFill>
                  <a:schemeClr val="bg1">
                    <a:lumMod val="50000"/>
                  </a:schemeClr>
                </a:solidFill>
                <a:latin typeface="Eurostile"/>
                <a:cs typeface="Eurostile"/>
              </a:rPr>
              <a:t> – Collaborate – Educate 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Eurostile"/>
              <a:cs typeface="Eurostile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31397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5942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810563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335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65316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405" r="6616" b="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seisgrm.psd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-28221" y="299134"/>
            <a:ext cx="9677400" cy="9952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 userDrawn="1"/>
        </p:nvSpPr>
        <p:spPr>
          <a:xfrm>
            <a:off x="2875935" y="6499006"/>
            <a:ext cx="6997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latin typeface="Eurostile"/>
                <a:cs typeface="Eurostile"/>
              </a:rPr>
              <a:t>Facilitate</a:t>
            </a:r>
            <a:r>
              <a:rPr lang="en-US" sz="1800" baseline="0" dirty="0" smtClean="0">
                <a:solidFill>
                  <a:schemeClr val="bg1">
                    <a:lumMod val="50000"/>
                  </a:schemeClr>
                </a:solidFill>
                <a:latin typeface="Eurostile"/>
                <a:cs typeface="Eurostile"/>
              </a:rPr>
              <a:t> – Collaborate – Educate 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Eurostile"/>
              <a:cs typeface="Eurostile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>
            <a:lvl1pPr>
              <a:defRPr sz="3200">
                <a:solidFill>
                  <a:srgbClr val="272273"/>
                </a:solidFill>
                <a:latin typeface="Eurostile"/>
                <a:cs typeface="Eurostile"/>
              </a:defRPr>
            </a:lvl1pPr>
            <a:lvl2pPr>
              <a:defRPr sz="2800">
                <a:solidFill>
                  <a:srgbClr val="272273"/>
                </a:solidFill>
                <a:latin typeface="Eurostile"/>
                <a:cs typeface="Eurostile"/>
              </a:defRPr>
            </a:lvl2pPr>
            <a:lvl3pPr>
              <a:defRPr sz="2400">
                <a:solidFill>
                  <a:srgbClr val="272273"/>
                </a:solidFill>
                <a:latin typeface="Eurostile"/>
                <a:cs typeface="Eurostile"/>
              </a:defRPr>
            </a:lvl3pPr>
            <a:lvl4pPr>
              <a:defRPr sz="2000">
                <a:solidFill>
                  <a:srgbClr val="272273"/>
                </a:solidFill>
                <a:latin typeface="Eurostile"/>
                <a:cs typeface="Eurostile"/>
              </a:defRPr>
            </a:lvl4pPr>
            <a:lvl5pPr>
              <a:defRPr sz="1800">
                <a:solidFill>
                  <a:srgbClr val="272273"/>
                </a:solidFill>
                <a:latin typeface="Eurostile"/>
                <a:cs typeface="Eurostile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-161599"/>
            <a:ext cx="8229600" cy="1143000"/>
          </a:xfrm>
        </p:spPr>
        <p:txBody>
          <a:bodyPr>
            <a:normAutofit/>
          </a:bodyPr>
          <a:lstStyle>
            <a:lvl1pPr algn="l">
              <a:defRPr sz="4100">
                <a:solidFill>
                  <a:srgbClr val="272273"/>
                </a:solidFill>
                <a:latin typeface="Eurostile"/>
                <a:cs typeface="Eurostil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69685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405" r="6616" b="9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rgbClr val="272273"/>
                </a:solidFill>
                <a:latin typeface="Eurostile"/>
                <a:cs typeface="Eurostile"/>
              </a:defRPr>
            </a:lvl1pPr>
            <a:lvl2pPr>
              <a:defRPr sz="2800">
                <a:solidFill>
                  <a:srgbClr val="272273"/>
                </a:solidFill>
                <a:latin typeface="Eurostile"/>
                <a:cs typeface="Eurostile"/>
              </a:defRPr>
            </a:lvl2pPr>
            <a:lvl3pPr>
              <a:defRPr sz="2400">
                <a:solidFill>
                  <a:srgbClr val="272273"/>
                </a:solidFill>
                <a:latin typeface="Eurostile"/>
                <a:cs typeface="Eurostile"/>
              </a:defRPr>
            </a:lvl3pPr>
            <a:lvl4pPr>
              <a:defRPr sz="2000">
                <a:solidFill>
                  <a:srgbClr val="272273"/>
                </a:solidFill>
                <a:latin typeface="Eurostile"/>
                <a:cs typeface="Eurostile"/>
              </a:defRPr>
            </a:lvl4pPr>
            <a:lvl5pPr>
              <a:defRPr sz="1800">
                <a:solidFill>
                  <a:srgbClr val="272273"/>
                </a:solidFill>
                <a:latin typeface="Eurostile"/>
                <a:cs typeface="Eurostile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seisgrm.psd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0" y="316674"/>
            <a:ext cx="9677400" cy="9952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61599"/>
            <a:ext cx="8229600" cy="1143000"/>
          </a:xfrm>
        </p:spPr>
        <p:txBody>
          <a:bodyPr>
            <a:normAutofit/>
          </a:bodyPr>
          <a:lstStyle>
            <a:lvl1pPr algn="l">
              <a:defRPr sz="4100">
                <a:solidFill>
                  <a:srgbClr val="272273"/>
                </a:solidFill>
                <a:latin typeface="Eurostile"/>
                <a:cs typeface="Eurostil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2875935" y="6499006"/>
            <a:ext cx="6997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latin typeface="Eurostile"/>
                <a:cs typeface="Eurostile"/>
              </a:rPr>
              <a:t>Facilitate</a:t>
            </a:r>
            <a:r>
              <a:rPr lang="en-US" sz="1800" baseline="0" dirty="0" smtClean="0">
                <a:solidFill>
                  <a:schemeClr val="bg1">
                    <a:lumMod val="50000"/>
                  </a:schemeClr>
                </a:solidFill>
                <a:latin typeface="Eurostile"/>
                <a:cs typeface="Eurostile"/>
              </a:rPr>
              <a:t> – Collaborate – Educate 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Eurostile"/>
              <a:cs typeface="Eurostile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85773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405" r="6616" b="9219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9144000" cy="62598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rgbClr val="272273"/>
                </a:solidFill>
                <a:latin typeface="Eurostile"/>
                <a:cs typeface="Eurostile"/>
              </a:defRPr>
            </a:lvl1pPr>
            <a:lvl2pPr>
              <a:defRPr sz="2000">
                <a:solidFill>
                  <a:srgbClr val="272273"/>
                </a:solidFill>
                <a:latin typeface="Eurostile"/>
                <a:cs typeface="Eurostile"/>
              </a:defRPr>
            </a:lvl2pPr>
            <a:lvl3pPr>
              <a:defRPr sz="1800">
                <a:solidFill>
                  <a:srgbClr val="272273"/>
                </a:solidFill>
                <a:latin typeface="Eurostile"/>
                <a:cs typeface="Eurostile"/>
              </a:defRPr>
            </a:lvl3pPr>
            <a:lvl4pPr>
              <a:defRPr sz="1600">
                <a:solidFill>
                  <a:srgbClr val="272273"/>
                </a:solidFill>
                <a:latin typeface="Eurostile"/>
                <a:cs typeface="Eurostile"/>
              </a:defRPr>
            </a:lvl4pPr>
            <a:lvl5pPr>
              <a:defRPr sz="1400">
                <a:solidFill>
                  <a:srgbClr val="272273"/>
                </a:solidFill>
                <a:latin typeface="Eurostile"/>
                <a:cs typeface="Eurostile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61599"/>
            <a:ext cx="8229600" cy="1143000"/>
          </a:xfrm>
        </p:spPr>
        <p:txBody>
          <a:bodyPr>
            <a:normAutofit/>
          </a:bodyPr>
          <a:lstStyle>
            <a:lvl1pPr algn="l">
              <a:defRPr sz="4100">
                <a:solidFill>
                  <a:srgbClr val="272273"/>
                </a:solidFill>
                <a:latin typeface="Eurostile"/>
                <a:cs typeface="Eurostil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2875935" y="6499006"/>
            <a:ext cx="6997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latin typeface="Eurostile"/>
                <a:cs typeface="Eurostile"/>
              </a:rPr>
              <a:t>Facilitate</a:t>
            </a:r>
            <a:r>
              <a:rPr lang="en-US" sz="1800" baseline="0" dirty="0" smtClean="0">
                <a:solidFill>
                  <a:schemeClr val="bg1">
                    <a:lumMod val="50000"/>
                  </a:schemeClr>
                </a:solidFill>
                <a:latin typeface="Eurostile"/>
                <a:cs typeface="Eurostile"/>
              </a:rPr>
              <a:t> – Collaborate – Educate 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Eurostile"/>
              <a:cs typeface="Eurostile"/>
            </a:endParaRP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804469"/>
            <a:ext cx="6553200" cy="0"/>
          </a:xfrm>
          <a:prstGeom prst="line">
            <a:avLst/>
          </a:prstGeom>
          <a:ln w="22225" cap="flat" cmpd="sng">
            <a:solidFill>
              <a:srgbClr val="4F81BD">
                <a:alpha val="36000"/>
              </a:srgbClr>
            </a:solidFill>
            <a:prstDash val="solid"/>
            <a:headEnd type="none"/>
            <a:tailEnd type="oval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3" name="Picture 12" descr="seisgrm.psd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0" y="5658513"/>
            <a:ext cx="9677400" cy="9952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9651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0976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89657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6360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14052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52270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7A07A-F5CB-4F4C-9572-34911E636872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25575-8417-AE4F-B7FA-96819348B9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10924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tiff"/><Relationship Id="rId12" Type="http://schemas.openxmlformats.org/officeDocument/2006/relationships/image" Target="../media/image25.png"/><Relationship Id="rId1" Type="http://schemas.openxmlformats.org/officeDocument/2006/relationships/video" Target="file://localhost/Users/taber/Documents/Misc.Meetings/MAW/USTDA_all/taber_USTDA2/Drip_USArray_Draft100930.mov" TargetMode="External"/><Relationship Id="rId2" Type="http://schemas.openxmlformats.org/officeDocument/2006/relationships/video" Target="file://localhost/Users/taber/Documents/EarthScope/Summit/IRIS_EPO_overview/2B.Blocks_SlowSlip_Time_Strain.mov" TargetMode="External"/><Relationship Id="rId3" Type="http://schemas.openxmlformats.org/officeDocument/2006/relationships/slideLayout" Target="../slideLayouts/slideLayout3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18.png"/><Relationship Id="rId6" Type="http://schemas.openxmlformats.org/officeDocument/2006/relationships/image" Target="../media/image19.jpe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1" Type="http://schemas.openxmlformats.org/officeDocument/2006/relationships/video" Target="file://localhost/Users/taber/Documents/Images/Movies/Ammon/Woodward/china_100s.mov" TargetMode="External"/><Relationship Id="rId2" Type="http://schemas.openxmlformats.org/officeDocument/2006/relationships/video" Target="file://localhost/Users/taber/Documents/Teachable_moments/CR_111023turkey/GMV_TA_Z_2011_10_23_104121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png"/><Relationship Id="rId5" Type="http://schemas.openxmlformats.org/officeDocument/2006/relationships/image" Target="../media/image30.tiff"/><Relationship Id="rId1" Type="http://schemas.openxmlformats.org/officeDocument/2006/relationships/video" Target="file://localhost/Users/taber/Documents/Teachable_moments/CR_111023turkey/Turkey_M7.3_111023.mov" TargetMode="External"/><Relationship Id="rId2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jpe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jpeg"/><Relationship Id="rId9" Type="http://schemas.openxmlformats.org/officeDocument/2006/relationships/image" Target="../media/image37.png"/><Relationship Id="rId10" Type="http://schemas.openxmlformats.org/officeDocument/2006/relationships/image" Target="../media/image38.png"/><Relationship Id="rId11" Type="http://schemas.openxmlformats.org/officeDocument/2006/relationships/image" Target="../media/image39.tif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4" Type="http://schemas.openxmlformats.org/officeDocument/2006/relationships/oleObject" Target="???" TargetMode="External"/><Relationship Id="rId5" Type="http://schemas.openxmlformats.org/officeDocument/2006/relationships/image" Target="../media/image48.jpe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4" Type="http://schemas.openxmlformats.org/officeDocument/2006/relationships/image" Target="../media/image50.tiff"/><Relationship Id="rId5" Type="http://schemas.openxmlformats.org/officeDocument/2006/relationships/image" Target="../media/image51.tiff"/><Relationship Id="rId6" Type="http://schemas.openxmlformats.org/officeDocument/2006/relationships/image" Target="../media/image52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4" Type="http://schemas.openxmlformats.org/officeDocument/2006/relationships/image" Target="../media/image54.jpeg"/><Relationship Id="rId5" Type="http://schemas.openxmlformats.org/officeDocument/2006/relationships/image" Target="../media/image55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60.png"/><Relationship Id="rId5" Type="http://schemas.openxmlformats.org/officeDocument/2006/relationships/image" Target="../media/image61.wmf"/><Relationship Id="rId6" Type="http://schemas.openxmlformats.org/officeDocument/2006/relationships/image" Target="../media/image62.wm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12.jpeg"/><Relationship Id="rId5" Type="http://schemas.openxmlformats.org/officeDocument/2006/relationships/oleObject" Target="???" TargetMode="External"/><Relationship Id="rId6" Type="http://schemas.openxmlformats.org/officeDocument/2006/relationships/image" Target="../media/image1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6896" y="141116"/>
            <a:ext cx="7772400" cy="2741688"/>
          </a:xfrm>
        </p:spPr>
        <p:txBody>
          <a:bodyPr/>
          <a:lstStyle/>
          <a:p>
            <a:r>
              <a:rPr lang="en-US" sz="5400" dirty="0" smtClean="0"/>
              <a:t>IRIS Education and Public Outreach Program Overview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533049"/>
            <a:ext cx="9144000" cy="98974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John Taber, Director of Education and Public Outreach</a:t>
            </a:r>
          </a:p>
          <a:p>
            <a:r>
              <a:rPr lang="en-US" dirty="0" err="1" smtClean="0"/>
              <a:t>Perle</a:t>
            </a:r>
            <a:r>
              <a:rPr lang="en-US" dirty="0" smtClean="0"/>
              <a:t> Dorr, Public Outreach Manager</a:t>
            </a:r>
            <a:endParaRPr lang="en-US" dirty="0"/>
          </a:p>
        </p:txBody>
      </p:sp>
      <p:pic>
        <p:nvPicPr>
          <p:cNvPr id="4" name="Picture 6" descr="southbaldy09.jpg"/>
          <p:cNvPicPr>
            <a:picLocks noChangeAspect="1"/>
          </p:cNvPicPr>
          <p:nvPr/>
        </p:nvPicPr>
        <p:blipFill>
          <a:blip r:embed="rId2"/>
          <a:srcRect l="4434" t="29392" r="11595" b="10147"/>
          <a:stretch>
            <a:fillRect/>
          </a:stretch>
        </p:blipFill>
        <p:spPr bwMode="auto">
          <a:xfrm>
            <a:off x="2209800" y="3465471"/>
            <a:ext cx="4321397" cy="206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4988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9541" y="0"/>
            <a:ext cx="8834459" cy="990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/>
              <a:t>Web Resources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41" y="990601"/>
            <a:ext cx="8834459" cy="231579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2200" dirty="0">
              <a:latin typeface="Helvetica" pitchFamily="-112" charset="0"/>
            </a:endParaRPr>
          </a:p>
          <a:p>
            <a:pPr eaLnBrk="1" hangingPunct="1">
              <a:lnSpc>
                <a:spcPct val="80000"/>
              </a:lnSpc>
              <a:spcBef>
                <a:spcPts val="350"/>
              </a:spcBef>
            </a:pPr>
            <a:r>
              <a:rPr lang="en-US" sz="2600" dirty="0">
                <a:ea typeface="MS Mincho" charset="-128"/>
                <a:cs typeface="MS Mincho" charset="-128"/>
              </a:rPr>
              <a:t>Primary means of distribution of E&amp;O resources</a:t>
            </a:r>
            <a:endParaRPr lang="en-US" sz="2600" dirty="0" smtClean="0">
              <a:ea typeface="MS Mincho" charset="-128"/>
              <a:cs typeface="MS Mincho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/>
              <a:t>Activities </a:t>
            </a:r>
            <a:r>
              <a:rPr lang="en-US" sz="2600" dirty="0"/>
              <a:t>developed for school and college classroom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/>
              <a:t>Supported by</a:t>
            </a:r>
            <a:r>
              <a:rPr lang="en-US" sz="2600" dirty="0" smtClean="0"/>
              <a:t> over 100 animations</a:t>
            </a:r>
            <a:r>
              <a:rPr lang="en-US" sz="2600" dirty="0"/>
              <a:t>, visualizations and videos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</a:pPr>
            <a:r>
              <a:rPr lang="en-US" sz="2600" dirty="0">
                <a:ea typeface="MS Mincho" charset="-128"/>
                <a:cs typeface="MS Mincho" charset="-128"/>
              </a:rPr>
              <a:t>Interactive </a:t>
            </a:r>
            <a:r>
              <a:rPr lang="en-US" sz="2600" dirty="0" smtClean="0">
                <a:ea typeface="MS Mincho" charset="-128"/>
                <a:cs typeface="MS Mincho" charset="-128"/>
              </a:rPr>
              <a:t>software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</a:pPr>
            <a:r>
              <a:rPr lang="en-US" sz="2600" dirty="0" smtClean="0">
                <a:ea typeface="MS Mincho" charset="-128"/>
                <a:cs typeface="MS Mincho" charset="-128"/>
              </a:rPr>
              <a:t>Materials and interactions promoted via </a:t>
            </a:r>
            <a:r>
              <a:rPr lang="en-US" sz="2600" dirty="0" err="1" smtClean="0">
                <a:ea typeface="MS Mincho" charset="-128"/>
                <a:cs typeface="MS Mincho" charset="-128"/>
              </a:rPr>
              <a:t>Facebook</a:t>
            </a:r>
            <a:r>
              <a:rPr lang="en-US" sz="2600" dirty="0" smtClean="0">
                <a:ea typeface="MS Mincho" charset="-128"/>
                <a:cs typeface="MS Mincho" charset="-128"/>
              </a:rPr>
              <a:t>, </a:t>
            </a:r>
            <a:r>
              <a:rPr lang="en-US" sz="2600" dirty="0" err="1" smtClean="0">
                <a:ea typeface="MS Mincho" charset="-128"/>
                <a:cs typeface="MS Mincho" charset="-128"/>
              </a:rPr>
              <a:t>Youtube</a:t>
            </a:r>
            <a:r>
              <a:rPr lang="en-US" sz="2600" dirty="0" smtClean="0">
                <a:ea typeface="MS Mincho" charset="-128"/>
                <a:cs typeface="MS Mincho" charset="-128"/>
              </a:rPr>
              <a:t>, Twitter</a:t>
            </a:r>
          </a:p>
          <a:p>
            <a:pPr lvl="3" eaLnBrk="1" hangingPunct="1">
              <a:lnSpc>
                <a:spcPct val="80000"/>
              </a:lnSpc>
              <a:spcBef>
                <a:spcPts val="350"/>
              </a:spcBef>
            </a:pPr>
            <a:endParaRPr lang="en-US" sz="1700" dirty="0" smtClean="0">
              <a:latin typeface="Times New Roman" pitchFamily="-112" charset="0"/>
              <a:ea typeface="MS Mincho" charset="-128"/>
              <a:cs typeface="MS Mincho" charset="-128"/>
            </a:endParaRPr>
          </a:p>
          <a:p>
            <a:pPr lvl="2" eaLnBrk="1" hangingPunct="1">
              <a:lnSpc>
                <a:spcPct val="80000"/>
              </a:lnSpc>
              <a:spcBef>
                <a:spcPts val="350"/>
              </a:spcBef>
            </a:pPr>
            <a:endParaRPr lang="en-US" sz="1900" dirty="0"/>
          </a:p>
          <a:p>
            <a:pPr eaLnBrk="1" hangingPunct="1">
              <a:lnSpc>
                <a:spcPct val="80000"/>
              </a:lnSpc>
            </a:pPr>
            <a:endParaRPr lang="en-US" sz="2600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7275" y="3505200"/>
            <a:ext cx="3429000" cy="2438400"/>
            <a:chOff x="1341" y="6711"/>
            <a:chExt cx="9981" cy="7333"/>
          </a:xfrm>
        </p:grpSpPr>
        <p:pic>
          <p:nvPicPr>
            <p:cNvPr id="123909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42" y="6711"/>
              <a:ext cx="4198" cy="301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</p:pic>
        <p:pic>
          <p:nvPicPr>
            <p:cNvPr id="123910" name="Picture 6" descr="SeisMac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41" y="9183"/>
              <a:ext cx="4761" cy="336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</p:pic>
        <p:pic>
          <p:nvPicPr>
            <p:cNvPr id="123911" name="Picture 7" descr="REV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81" y="10220"/>
              <a:ext cx="5298" cy="382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</p:pic>
        <p:pic>
          <p:nvPicPr>
            <p:cNvPr id="123912" name="Picture 8" descr="Picture 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020" y="7026"/>
              <a:ext cx="5302" cy="323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</p:pic>
      </p:grpSp>
      <p:pic>
        <p:nvPicPr>
          <p:cNvPr id="36869" name="Picture 4" descr="ieb1.tiff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07483" y="5626170"/>
            <a:ext cx="1689100" cy="123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/Users/taber/Documents/Posters_pubs/Drip/Drip_USArray_Draft100930.mov">
            <a:hlinkClick r:id="" action="ppaction://media"/>
          </p:cNvPr>
          <p:cNvPicPr/>
          <p:nvPr>
            <a:vide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6505280" y="3330196"/>
            <a:ext cx="2638720" cy="3527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larh_core.tif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54131" y="3306399"/>
            <a:ext cx="1818069" cy="1365627"/>
          </a:xfrm>
          <a:prstGeom prst="rect">
            <a:avLst/>
          </a:prstGeom>
        </p:spPr>
      </p:pic>
      <p:pic>
        <p:nvPicPr>
          <p:cNvPr id="14" name="2B.Blocks_SlowSlip_Time_Strain.mov">
            <a:hlinkClick r:id="" action="ppaction://media"/>
          </p:cNvPr>
          <p:cNvPicPr/>
          <p:nvPr>
            <a:videoFile r:link="rId2"/>
          </p:nvPr>
        </p:nvPicPr>
        <p:blipFill>
          <a:blip r:embed="rId12"/>
          <a:stretch>
            <a:fillRect/>
          </a:stretch>
        </p:blipFill>
        <p:spPr>
          <a:xfrm>
            <a:off x="3296582" y="4831178"/>
            <a:ext cx="3040233" cy="2026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5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vide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216" y="0"/>
            <a:ext cx="7848600" cy="76452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USArray</a:t>
            </a:r>
            <a:r>
              <a:rPr lang="en-US" sz="3600" dirty="0" smtClean="0"/>
              <a:t> Ground Motion Visualizations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216" y="1143000"/>
            <a:ext cx="4859184" cy="2743200"/>
          </a:xfrm>
        </p:spPr>
        <p:txBody>
          <a:bodyPr>
            <a:normAutofit/>
          </a:bodyPr>
          <a:lstStyle/>
          <a:p>
            <a:pPr indent="-228600">
              <a:lnSpc>
                <a:spcPct val="90000"/>
              </a:lnSpc>
              <a:buFont typeface="Times" pitchFamily="1" charset="0"/>
              <a:buChar char="•"/>
            </a:pPr>
            <a:r>
              <a:rPr lang="en-US" sz="2400" dirty="0" smtClean="0"/>
              <a:t>Now automatically produced at the IRIS Data Management Center</a:t>
            </a:r>
          </a:p>
          <a:p>
            <a:pPr indent="-228600">
              <a:lnSpc>
                <a:spcPct val="90000"/>
              </a:lnSpc>
              <a:buFont typeface="Times" pitchFamily="1" charset="0"/>
              <a:buChar char="•"/>
            </a:pPr>
            <a:r>
              <a:rPr lang="en-US" sz="2400" dirty="0" smtClean="0"/>
              <a:t>Specialized versions for some events</a:t>
            </a:r>
          </a:p>
          <a:p>
            <a:pPr indent="-228600">
              <a:lnSpc>
                <a:spcPct val="90000"/>
              </a:lnSpc>
              <a:buFont typeface="Times" pitchFamily="1" charset="0"/>
              <a:buChar char="•"/>
            </a:pPr>
            <a:r>
              <a:rPr lang="en-US" sz="2400" dirty="0" smtClean="0"/>
              <a:t>Teaching sequence tutorial on web</a:t>
            </a:r>
          </a:p>
          <a:p>
            <a:pPr indent="-228600">
              <a:lnSpc>
                <a:spcPct val="90000"/>
              </a:lnSpc>
              <a:buFont typeface="Times" pitchFamily="1" charset="0"/>
              <a:buChar char="•"/>
            </a:pPr>
            <a:endParaRPr lang="en-US" sz="2400" dirty="0" smtClean="0"/>
          </a:p>
          <a:p>
            <a:endParaRPr lang="en-US" dirty="0"/>
          </a:p>
        </p:txBody>
      </p:sp>
      <p:pic>
        <p:nvPicPr>
          <p:cNvPr id="4" name="china_100s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181601" y="983857"/>
            <a:ext cx="3962400" cy="5874143"/>
          </a:xfrm>
          <a:prstGeom prst="rect">
            <a:avLst/>
          </a:prstGeom>
        </p:spPr>
      </p:pic>
      <p:pic>
        <p:nvPicPr>
          <p:cNvPr id="7" name="GMV_TA_Z_2011_10_23_104121.mp4">
            <a:hlinkClick r:id="" action="ppaction://media"/>
          </p:cNvPr>
          <p:cNvPicPr/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1447800" y="3803074"/>
            <a:ext cx="3733800" cy="3054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94381" y="0"/>
            <a:ext cx="8949619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ea typeface="Arial Black" pitchFamily="-112" charset="0"/>
              </a:rPr>
              <a:t>Teachable Moment slide sets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94381" y="914400"/>
            <a:ext cx="8949619" cy="34290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Newsworthy earthquakes motivate students</a:t>
            </a:r>
          </a:p>
          <a:p>
            <a:pPr lvl="1" eaLnBrk="1" hangingPunct="1">
              <a:defRPr/>
            </a:pPr>
            <a:r>
              <a:rPr lang="en-US" dirty="0" smtClean="0"/>
              <a:t>College faculty and teachers have little time to prepare</a:t>
            </a:r>
          </a:p>
          <a:p>
            <a:pPr eaLnBrk="1" hangingPunct="1">
              <a:defRPr/>
            </a:pPr>
            <a:r>
              <a:rPr lang="en-US" dirty="0" smtClean="0"/>
              <a:t>Slide sets produced within 1 day</a:t>
            </a:r>
          </a:p>
          <a:p>
            <a:pPr lvl="1" eaLnBrk="1" hangingPunct="1">
              <a:defRPr/>
            </a:pPr>
            <a:r>
              <a:rPr lang="en-US" dirty="0" smtClean="0"/>
              <a:t>Jointly produced with Univ. of Portland, collaborative content from USGS, UNAVCO, ESNO and others</a:t>
            </a:r>
          </a:p>
          <a:p>
            <a:pPr lvl="1" eaLnBrk="1" hangingPunct="1">
              <a:defRPr/>
            </a:pPr>
            <a:r>
              <a:rPr lang="en-US" dirty="0" smtClean="0"/>
              <a:t>Tell a story</a:t>
            </a:r>
          </a:p>
          <a:p>
            <a:pPr lvl="1" eaLnBrk="1" hangingPunct="1">
              <a:defRPr/>
            </a:pPr>
            <a:r>
              <a:rPr lang="en-US" dirty="0" smtClean="0"/>
              <a:t>In English and Spanish</a:t>
            </a:r>
          </a:p>
          <a:p>
            <a:pPr lvl="1" eaLnBrk="1" hangingPunct="1">
              <a:defRPr/>
            </a:pPr>
            <a:r>
              <a:rPr lang="en-US" dirty="0" smtClean="0"/>
              <a:t>~15 sets produced per year</a:t>
            </a:r>
          </a:p>
          <a:p>
            <a:pPr>
              <a:defRPr/>
            </a:pPr>
            <a:r>
              <a:rPr lang="en-US" dirty="0" smtClean="0"/>
              <a:t>Opportunity to develop follow-up slides with partners</a:t>
            </a:r>
          </a:p>
          <a:p>
            <a:pPr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</p:txBody>
      </p:sp>
      <p:pic>
        <p:nvPicPr>
          <p:cNvPr id="9" name="Picture 8" descr="tm_japa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977" y="4718685"/>
            <a:ext cx="2863023" cy="2139315"/>
          </a:xfrm>
          <a:prstGeom prst="rect">
            <a:avLst/>
          </a:prstGeom>
        </p:spPr>
      </p:pic>
      <p:pic>
        <p:nvPicPr>
          <p:cNvPr id="10" name="Turkey_M7.3_111023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4343400"/>
            <a:ext cx="3352800" cy="2514600"/>
          </a:xfrm>
          <a:prstGeom prst="rect">
            <a:avLst/>
          </a:prstGeom>
        </p:spPr>
      </p:pic>
      <p:pic>
        <p:nvPicPr>
          <p:cNvPr id="7" name="Picture 6" descr="va_TM_1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1939" y="4718685"/>
            <a:ext cx="2859038" cy="213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88" y="0"/>
            <a:ext cx="72390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/>
              <a:t>Publications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89" y="838200"/>
            <a:ext cx="8568820" cy="25908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sz="2000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Provide fundamentals of seismology and broaden awareness</a:t>
            </a:r>
            <a:endParaRPr lang="en-US" sz="2800" dirty="0" smtClean="0"/>
          </a:p>
          <a:p>
            <a:pPr eaLnBrk="1" hangingPunct="1">
              <a:lnSpc>
                <a:spcPct val="90000"/>
              </a:lnSpc>
              <a:spcBef>
                <a:spcPts val="350"/>
              </a:spcBef>
            </a:pPr>
            <a:r>
              <a:rPr lang="en-US" sz="2800" dirty="0" smtClean="0">
                <a:ea typeface="MS Mincho" charset="-128"/>
                <a:cs typeface="MS Mincho" charset="-128"/>
              </a:rPr>
              <a:t>Many </a:t>
            </a:r>
            <a:r>
              <a:rPr lang="en-US" sz="2800" dirty="0" err="1" smtClean="0">
                <a:ea typeface="MS Mincho" charset="-128"/>
                <a:cs typeface="MS Mincho" charset="-128"/>
              </a:rPr>
              <a:t>EarthScope</a:t>
            </a:r>
            <a:r>
              <a:rPr lang="en-US" sz="2800" dirty="0" smtClean="0">
                <a:ea typeface="MS Mincho" charset="-128"/>
                <a:cs typeface="MS Mincho" charset="-128"/>
              </a:rPr>
              <a:t>-related publications are collaborative with UNAVCO and ESNO</a:t>
            </a:r>
          </a:p>
          <a:p>
            <a:pPr eaLnBrk="1" hangingPunct="1">
              <a:lnSpc>
                <a:spcPct val="90000"/>
              </a:lnSpc>
              <a:spcBef>
                <a:spcPts val="350"/>
              </a:spcBef>
            </a:pPr>
            <a:r>
              <a:rPr lang="en-US" sz="2800" dirty="0" smtClean="0">
                <a:ea typeface="MS Mincho" charset="-128"/>
                <a:cs typeface="MS Mincho" charset="-128"/>
              </a:rPr>
              <a:t>Several posters and all 1-pagers are available in Spanish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800" dirty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429000"/>
            <a:ext cx="12700" cy="1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10" descr="lenticular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6088" y="6002111"/>
            <a:ext cx="1295400" cy="855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3" descr="dvd_cover.tif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01488" y="5715000"/>
            <a:ext cx="12039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6" descr="onsite_insert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2800" y="3429000"/>
            <a:ext cx="16970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5" name="Picture 14" descr="1pager5_spanish.tif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81600" y="3429000"/>
            <a:ext cx="1687513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81600" y="4831714"/>
            <a:ext cx="1563687" cy="202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7" name="Picture 13" descr="tomo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47800" y="3581400"/>
            <a:ext cx="18256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drip_poster.tiff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61518" y="3581400"/>
            <a:ext cx="198248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ets.tif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4533900"/>
            <a:ext cx="1824143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79248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Seismographs in Schools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82838"/>
            <a:ext cx="8991600" cy="3276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Promote awareness of global seismicity</a:t>
            </a:r>
          </a:p>
          <a:p>
            <a:pPr eaLnBrk="1" hangingPunct="1">
              <a:defRPr/>
            </a:pPr>
            <a:r>
              <a:rPr lang="en-US" dirty="0" smtClean="0"/>
              <a:t>IRIS provides training and specialized software</a:t>
            </a:r>
          </a:p>
          <a:p>
            <a:pPr eaLnBrk="1" hangingPunct="1">
              <a:defRPr/>
            </a:pPr>
            <a:r>
              <a:rPr lang="en-US" dirty="0" smtClean="0"/>
              <a:t>Web environment to improve connections between schools</a:t>
            </a:r>
          </a:p>
          <a:p>
            <a:pPr lvl="1" eaLnBrk="1" hangingPunct="1">
              <a:defRPr/>
            </a:pPr>
            <a:r>
              <a:rPr lang="en-US" dirty="0" smtClean="0"/>
              <a:t>Gives schools visibility in the community</a:t>
            </a:r>
          </a:p>
          <a:p>
            <a:pPr lvl="1" eaLnBrk="1" hangingPunct="1">
              <a:defRPr/>
            </a:pPr>
            <a:r>
              <a:rPr lang="en-US" dirty="0" smtClean="0"/>
              <a:t>Over 150 US schools</a:t>
            </a:r>
          </a:p>
          <a:p>
            <a:pPr lvl="1" eaLnBrk="1" hangingPunct="1">
              <a:defRPr/>
            </a:pPr>
            <a:r>
              <a:rPr lang="en-US" dirty="0" smtClean="0"/>
              <a:t>250 international schools</a:t>
            </a:r>
            <a:endParaRPr lang="en-US" dirty="0" smtClean="0">
              <a:cs typeface="ＭＳ Ｐゴシック" charset="-128"/>
            </a:endParaRPr>
          </a:p>
          <a:p>
            <a:pPr lvl="1" eaLnBrk="1" hangingPunct="1">
              <a:defRPr/>
            </a:pPr>
            <a:endParaRPr lang="en-US" dirty="0" smtClean="0"/>
          </a:p>
        </p:txBody>
      </p:sp>
      <p:sp>
        <p:nvSpPr>
          <p:cNvPr id="2765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t>November 17, 2010</a:t>
            </a:r>
          </a:p>
        </p:txBody>
      </p:sp>
      <p:sp>
        <p:nvSpPr>
          <p:cNvPr id="2765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t>NSF I&amp;F Panel Review</a:t>
            </a:r>
          </a:p>
        </p:txBody>
      </p:sp>
      <p:sp>
        <p:nvSpPr>
          <p:cNvPr id="276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1D7DE11-F7BD-C94E-8522-5631755B988B}" type="slidenum">
              <a:rPr lang="en-US" smtClean="0"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pPr/>
              <a:t>14</a:t>
            </a:fld>
            <a:endParaRPr lang="en-US" smtClean="0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27655" name="Picture 4" descr="jamaseis_tt_curve.tif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105400"/>
            <a:ext cx="22701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4" descr="Gov_Otter.jpg"/>
          <p:cNvPicPr>
            <a:picLocks noChangeAspect="1"/>
          </p:cNvPicPr>
          <p:nvPr/>
        </p:nvPicPr>
        <p:blipFill>
          <a:blip r:embed="rId3"/>
          <a:srcRect l="-883" t="11765"/>
          <a:stretch>
            <a:fillRect/>
          </a:stretch>
        </p:blipFill>
        <p:spPr bwMode="auto">
          <a:xfrm>
            <a:off x="2438400" y="5029200"/>
            <a:ext cx="27781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3" descr="sis_network.tif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4227513"/>
            <a:ext cx="3733800" cy="263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ea typeface="Arial Black" pitchFamily="-112" charset="0"/>
              </a:rPr>
              <a:t>Mobile devices/accelerometers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660895" y="990600"/>
            <a:ext cx="8483105" cy="34290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USB sensors, laptops, </a:t>
            </a:r>
            <a:r>
              <a:rPr lang="en-US" dirty="0" err="1" smtClean="0"/>
              <a:t>iPhones</a:t>
            </a:r>
            <a:r>
              <a:rPr lang="en-US" dirty="0" smtClean="0"/>
              <a:t>, etc</a:t>
            </a:r>
          </a:p>
          <a:p>
            <a:pPr lvl="1" eaLnBrk="1" hangingPunct="1">
              <a:defRPr/>
            </a:pPr>
            <a:r>
              <a:rPr lang="en-US" dirty="0" smtClean="0"/>
              <a:t>Students predict and measure shaking</a:t>
            </a:r>
          </a:p>
          <a:p>
            <a:pPr eaLnBrk="1" hangingPunct="1">
              <a:defRPr/>
            </a:pPr>
            <a:r>
              <a:rPr lang="en-US" dirty="0" smtClean="0"/>
              <a:t>Partnering with Quake Catcher Network</a:t>
            </a:r>
          </a:p>
          <a:p>
            <a:pPr lvl="1">
              <a:defRPr/>
            </a:pPr>
            <a:r>
              <a:rPr lang="en-US" dirty="0" smtClean="0"/>
              <a:t>Other QCN partners: SCEC, USGS, Epicenter Network</a:t>
            </a:r>
          </a:p>
          <a:p>
            <a:pPr lvl="1" eaLnBrk="1" hangingPunct="1">
              <a:defRPr/>
            </a:pPr>
            <a:r>
              <a:rPr lang="en-US" dirty="0" smtClean="0">
                <a:cs typeface="ＭＳ Ｐゴシック" charset="-128"/>
              </a:rPr>
              <a:t>IRIS creating educational activities</a:t>
            </a:r>
          </a:p>
          <a:p>
            <a:pPr>
              <a:defRPr/>
            </a:pPr>
            <a:r>
              <a:rPr lang="en-US" dirty="0" smtClean="0">
                <a:cs typeface="ＭＳ Ｐゴシック" charset="-128"/>
              </a:rPr>
              <a:t>Moving content delivery to mobile devices</a:t>
            </a:r>
          </a:p>
        </p:txBody>
      </p:sp>
      <p:pic>
        <p:nvPicPr>
          <p:cNvPr id="6" name="Picture 5" descr="iphone"/>
          <p:cNvPicPr>
            <a:picLocks noChangeAspect="1" noChangeArrowheads="1"/>
          </p:cNvPicPr>
          <p:nvPr/>
        </p:nvPicPr>
        <p:blipFill>
          <a:blip r:embed="rId2"/>
          <a:srcRect r="8301" b="7556"/>
          <a:stretch>
            <a:fillRect/>
          </a:stretch>
        </p:blipFill>
        <p:spPr bwMode="auto">
          <a:xfrm>
            <a:off x="7135813" y="4648200"/>
            <a:ext cx="1824037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4" descr="qcn_map.tif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19600"/>
            <a:ext cx="489438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5" descr="jwusbqcns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4940300"/>
            <a:ext cx="1676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79248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Public Displays</a:t>
            </a:r>
            <a:endParaRPr lang="en-US" sz="3600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 bwMode="auto">
          <a:xfrm>
            <a:off x="0" y="1179173"/>
            <a:ext cx="9144000" cy="3397589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Inspire interest in seismology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Started with IRIS/USGS displays in major museums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Now focused on Active Earth Monitor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Designed for visitor centers, small museums, universities, schools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Customizable selection of pages to display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162" dirty="0" smtClean="0"/>
              <a:t>Joint content development with UNAVCO, ESNO, CERI, SCEC</a:t>
            </a:r>
          </a:p>
          <a:p>
            <a:pPr lvl="1" eaLnBrk="1" hangingPunct="1">
              <a:defRPr/>
            </a:pPr>
            <a:r>
              <a:rPr lang="en-US" dirty="0" smtClean="0"/>
              <a:t>Over 50 active accounts,</a:t>
            </a:r>
            <a:r>
              <a:rPr lang="en-US" dirty="0" smtClean="0"/>
              <a:t> will be over 1 million </a:t>
            </a:r>
            <a:r>
              <a:rPr lang="en-US" dirty="0" smtClean="0"/>
              <a:t>visitors</a:t>
            </a:r>
            <a:r>
              <a:rPr lang="en-US" dirty="0" smtClean="0"/>
              <a:t> this year</a:t>
            </a:r>
            <a:endParaRPr lang="en-US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Expanding to wide touch screen technology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  <p:sp>
        <p:nvSpPr>
          <p:cNvPr id="29701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t>November 17, 2010</a:t>
            </a:r>
          </a:p>
        </p:txBody>
      </p:sp>
      <p:sp>
        <p:nvSpPr>
          <p:cNvPr id="2970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t>NSF I&amp;F Panel Review</a:t>
            </a:r>
          </a:p>
        </p:txBody>
      </p:sp>
      <p:sp>
        <p:nvSpPr>
          <p:cNvPr id="2970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7BFCD12-51BA-FE49-9F79-DCB72B77ECDC}" type="slidenum">
              <a:rPr lang="en-US" smtClean="0"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pPr/>
              <a:t>16</a:t>
            </a:fld>
            <a:endParaRPr lang="en-US" smtClean="0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29705" name="Picture 9" descr="nebraska_AED_kid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4572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57200" y="4576763"/>
          <a:ext cx="2667000" cy="2281237"/>
        </p:xfrm>
        <a:graphic>
          <a:graphicData uri="http://schemas.openxmlformats.org/presentationml/2006/ole">
            <p:oleObj spid="_x0000_s38914" name="Document" r:id="rId4" imgW="1485900" imgH="1270000" progId="Word.Document.12">
              <p:link updateAutomatic="1"/>
            </p:oleObj>
          </a:graphicData>
        </a:graphic>
      </p:graphicFrame>
      <p:pic>
        <p:nvPicPr>
          <p:cNvPr id="10" name="Picture 11" descr="SmithsonianExhibi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4996746"/>
            <a:ext cx="2819400" cy="1861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167451" y="76200"/>
            <a:ext cx="7772400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/>
              <a:t>Active Earth</a:t>
            </a:r>
            <a:r>
              <a:rPr lang="en-US" sz="3600" dirty="0" smtClean="0"/>
              <a:t> Monitor</a:t>
            </a:r>
            <a:endParaRPr lang="en-US" sz="3600" b="1" dirty="0"/>
          </a:p>
        </p:txBody>
      </p:sp>
      <p:sp>
        <p:nvSpPr>
          <p:cNvPr id="2260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75511"/>
            <a:ext cx="6545390" cy="339476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 err="1" smtClean="0"/>
              <a:t>Cascadia</a:t>
            </a:r>
            <a:r>
              <a:rPr lang="en-US" sz="2400" dirty="0" smtClean="0"/>
              <a:t>, Basin </a:t>
            </a:r>
            <a:r>
              <a:rPr lang="en-US" sz="2400" dirty="0"/>
              <a:t>and </a:t>
            </a:r>
            <a:r>
              <a:rPr lang="en-US" sz="2400" dirty="0" smtClean="0"/>
              <a:t>Range, New Madrid, and general seismology </a:t>
            </a:r>
            <a:r>
              <a:rPr lang="en-US" sz="2400" dirty="0"/>
              <a:t>modules</a:t>
            </a:r>
            <a:r>
              <a:rPr lang="en-US" sz="2400" dirty="0" smtClean="0"/>
              <a:t> available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Additional </a:t>
            </a:r>
            <a:r>
              <a:rPr lang="en-US" sz="2400" dirty="0" err="1"/>
              <a:t>EarthScope</a:t>
            </a:r>
            <a:r>
              <a:rPr lang="en-US" sz="2400" dirty="0"/>
              <a:t> and regional content to be </a:t>
            </a:r>
            <a:r>
              <a:rPr lang="en-US" sz="2400" dirty="0" smtClean="0"/>
              <a:t>added</a:t>
            </a:r>
          </a:p>
          <a:p>
            <a:r>
              <a:rPr lang="en-US" sz="2400" dirty="0" smtClean="0"/>
              <a:t>15 kiosks on permanent or loan basis</a:t>
            </a:r>
          </a:p>
          <a:p>
            <a:pPr lvl="1"/>
            <a:r>
              <a:rPr lang="en-US" sz="2000" dirty="0" smtClean="0"/>
              <a:t>Sites in current TA footprint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parks and museums as part of ESNO interpretive workshops</a:t>
            </a:r>
            <a:endParaRPr lang="en-US" sz="1000" dirty="0" smtClean="0"/>
          </a:p>
          <a:p>
            <a:pPr lvl="1">
              <a:lnSpc>
                <a:spcPct val="90000"/>
              </a:lnSpc>
            </a:pPr>
            <a:r>
              <a:rPr lang="en-US" sz="2000" dirty="0" err="1" smtClean="0"/>
              <a:t>USArray</a:t>
            </a:r>
            <a:r>
              <a:rPr lang="en-US" sz="2000" dirty="0" smtClean="0"/>
              <a:t> Permanent Array station hosts</a:t>
            </a:r>
            <a:endParaRPr lang="en-US" sz="1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7" name="Picture 6" descr="AttractorPageMocku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03827"/>
            <a:ext cx="2876837" cy="2454173"/>
          </a:xfrm>
          <a:prstGeom prst="rect">
            <a:avLst/>
          </a:prstGeom>
        </p:spPr>
      </p:pic>
      <p:pic>
        <p:nvPicPr>
          <p:cNvPr id="6" name="Picture 5" descr="va_aed.tiff"/>
          <p:cNvPicPr>
            <a:picLocks noChangeAspect="1"/>
          </p:cNvPicPr>
          <p:nvPr/>
        </p:nvPicPr>
        <p:blipFill>
          <a:blip r:embed="rId4"/>
          <a:srcRect l="3993" t="12806" r="36007" b="17861"/>
          <a:stretch>
            <a:fillRect/>
          </a:stretch>
        </p:blipFill>
        <p:spPr>
          <a:xfrm>
            <a:off x="5779590" y="4428148"/>
            <a:ext cx="3364409" cy="2429852"/>
          </a:xfrm>
          <a:prstGeom prst="rect">
            <a:avLst/>
          </a:prstGeom>
        </p:spPr>
      </p:pic>
      <p:pic>
        <p:nvPicPr>
          <p:cNvPr id="8" name="Picture 7" descr="ta_vault.tiff"/>
          <p:cNvPicPr>
            <a:picLocks noChangeAspect="1"/>
          </p:cNvPicPr>
          <p:nvPr/>
        </p:nvPicPr>
        <p:blipFill>
          <a:blip r:embed="rId5"/>
          <a:srcRect l="28056" t="20222" r="31944" b="14444"/>
          <a:stretch>
            <a:fillRect/>
          </a:stretch>
        </p:blipFill>
        <p:spPr>
          <a:xfrm>
            <a:off x="3203505" y="4470280"/>
            <a:ext cx="2338991" cy="2387720"/>
          </a:xfrm>
          <a:prstGeom prst="rect">
            <a:avLst/>
          </a:prstGeom>
        </p:spPr>
      </p:pic>
      <p:pic>
        <p:nvPicPr>
          <p:cNvPr id="9" name="Picture 8" descr="Missouri_State_Fai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5390" y="1697492"/>
            <a:ext cx="2707118" cy="257593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0298" y="168453"/>
            <a:ext cx="6019800" cy="712688"/>
          </a:xfrm>
        </p:spPr>
        <p:txBody>
          <a:bodyPr>
            <a:noAutofit/>
          </a:bodyPr>
          <a:lstStyle/>
          <a:p>
            <a:r>
              <a:rPr lang="en-US" sz="3600" dirty="0" smtClean="0"/>
              <a:t>Public Displays</a:t>
            </a:r>
            <a:endParaRPr lang="en-US" sz="3600" dirty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298" y="1205091"/>
            <a:ext cx="8664527" cy="187890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ct val="25000"/>
              </a:spcAft>
            </a:pPr>
            <a:r>
              <a:rPr lang="en-US" sz="2400" dirty="0" smtClean="0"/>
              <a:t>Marston Welcome Center</a:t>
            </a:r>
          </a:p>
          <a:p>
            <a:pPr lvl="1">
              <a:lnSpc>
                <a:spcPct val="90000"/>
              </a:lnSpc>
              <a:spcAft>
                <a:spcPct val="25000"/>
              </a:spcAft>
            </a:pPr>
            <a:r>
              <a:rPr lang="en-US" sz="2000" dirty="0" err="1" smtClean="0"/>
              <a:t>EarthScope</a:t>
            </a:r>
            <a:r>
              <a:rPr lang="en-US" sz="2000" dirty="0" smtClean="0"/>
              <a:t>-themed exhibit</a:t>
            </a:r>
          </a:p>
          <a:p>
            <a:pPr lvl="1">
              <a:lnSpc>
                <a:spcPct val="90000"/>
              </a:lnSpc>
              <a:spcAft>
                <a:spcPct val="25000"/>
              </a:spcAft>
            </a:pPr>
            <a:r>
              <a:rPr lang="en-US" sz="2000" dirty="0" smtClean="0"/>
              <a:t>Active </a:t>
            </a:r>
            <a:r>
              <a:rPr lang="en-US" sz="2000" dirty="0"/>
              <a:t>Earth</a:t>
            </a:r>
            <a:r>
              <a:rPr lang="en-US" sz="2000" dirty="0" smtClean="0"/>
              <a:t> Monitor connected with </a:t>
            </a:r>
            <a:r>
              <a:rPr lang="en-US" sz="2000" dirty="0"/>
              <a:t>associated signage</a:t>
            </a:r>
          </a:p>
          <a:p>
            <a:pPr lvl="1">
              <a:lnSpc>
                <a:spcPct val="90000"/>
              </a:lnSpc>
              <a:spcAft>
                <a:spcPct val="25000"/>
              </a:spcAft>
            </a:pPr>
            <a:r>
              <a:rPr lang="en-US" sz="2000" dirty="0"/>
              <a:t>Located near New Madrid,</a:t>
            </a:r>
            <a:r>
              <a:rPr lang="en-US" sz="2000" dirty="0" smtClean="0"/>
              <a:t> Missouri </a:t>
            </a:r>
            <a:r>
              <a:rPr lang="en-US" sz="2000" dirty="0"/>
              <a:t>on</a:t>
            </a:r>
            <a:r>
              <a:rPr lang="en-US" sz="2000" dirty="0" smtClean="0"/>
              <a:t> I</a:t>
            </a:r>
            <a:r>
              <a:rPr lang="en-US" sz="2000" dirty="0"/>
              <a:t>-</a:t>
            </a:r>
            <a:r>
              <a:rPr lang="en-US" sz="2000" dirty="0" smtClean="0"/>
              <a:t>55</a:t>
            </a:r>
            <a:endParaRPr lang="en-US" sz="2000" dirty="0"/>
          </a:p>
        </p:txBody>
      </p:sp>
      <p:pic>
        <p:nvPicPr>
          <p:cNvPr id="54278" name="Picture 6" descr="MarstonSign_1-FI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02473"/>
            <a:ext cx="3505200" cy="30650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4279" name="Picture 7" descr="MarstonSign_2-FINA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4259512"/>
            <a:ext cx="5562600" cy="2598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4280" name="Picture 8" descr="MarstonPan3"/>
          <p:cNvPicPr>
            <a:picLocks noChangeAspect="1" noChangeArrowheads="1"/>
          </p:cNvPicPr>
          <p:nvPr/>
        </p:nvPicPr>
        <p:blipFill>
          <a:blip r:embed="rId5"/>
          <a:srcRect t="19598" b="21872"/>
          <a:stretch>
            <a:fillRect/>
          </a:stretch>
        </p:blipFill>
        <p:spPr bwMode="auto">
          <a:xfrm>
            <a:off x="4267200" y="2921876"/>
            <a:ext cx="4876800" cy="13453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1" y="1600200"/>
            <a:ext cx="5011382" cy="4525963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2800" i="1" dirty="0" err="1" smtClean="0"/>
              <a:t>onSite</a:t>
            </a:r>
            <a:r>
              <a:rPr lang="en-US" sz="2800" dirty="0" smtClean="0"/>
              <a:t> </a:t>
            </a:r>
            <a:endParaRPr lang="en-US" sz="2400" dirty="0" smtClean="0"/>
          </a:p>
          <a:p>
            <a:pPr lvl="1">
              <a:buFontTx/>
              <a:buChar char="•"/>
            </a:pPr>
            <a:r>
              <a:rPr lang="en-US" sz="2400" dirty="0" smtClean="0"/>
              <a:t>Landowner bulletin </a:t>
            </a:r>
          </a:p>
          <a:p>
            <a:pPr lvl="1">
              <a:buFontTx/>
              <a:buChar char="•"/>
            </a:pPr>
            <a:r>
              <a:rPr lang="en-US" sz="2400" dirty="0" smtClean="0"/>
              <a:t>Published two times per year</a:t>
            </a:r>
          </a:p>
          <a:p>
            <a:r>
              <a:rPr lang="en-US" sz="2800" dirty="0" smtClean="0"/>
              <a:t>Web displays of data recorded by </a:t>
            </a:r>
            <a:r>
              <a:rPr lang="en-US" sz="2800" b="1" u="sng" dirty="0" smtClean="0"/>
              <a:t>their</a:t>
            </a:r>
            <a:r>
              <a:rPr lang="en-US" sz="2800" dirty="0" smtClean="0"/>
              <a:t> station</a:t>
            </a:r>
          </a:p>
          <a:p>
            <a:pPr>
              <a:buFontTx/>
              <a:buChar char="•"/>
            </a:pPr>
            <a:r>
              <a:rPr lang="en-US" sz="2800" dirty="0" smtClean="0"/>
              <a:t>Final Summary Report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2400" dirty="0" smtClean="0"/>
              <a:t>Produced by Array Network Facility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Outreach to </a:t>
            </a:r>
            <a:r>
              <a:rPr lang="en-US" sz="4000" dirty="0" err="1" smtClean="0"/>
              <a:t>USArray</a:t>
            </a:r>
            <a:r>
              <a:rPr lang="en-US" sz="4000" dirty="0" smtClean="0"/>
              <a:t> Landowners</a:t>
            </a:r>
            <a:endParaRPr lang="en-US" sz="4000" dirty="0"/>
          </a:p>
        </p:txBody>
      </p:sp>
      <p:pic>
        <p:nvPicPr>
          <p:cNvPr id="4" name="Picture 11" descr="onsite_spring10.tif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838200"/>
            <a:ext cx="1828800" cy="23588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10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1600200"/>
            <a:ext cx="2359025" cy="2020888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 type="none" w="med" len="lg"/>
          </a:ln>
        </p:spPr>
      </p:pic>
      <p:pic>
        <p:nvPicPr>
          <p:cNvPr id="6" name="Picture 10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3276600"/>
            <a:ext cx="2047875" cy="21336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 type="none" w="med" len="lg"/>
          </a:ln>
        </p:spPr>
      </p:pic>
      <p:pic>
        <p:nvPicPr>
          <p:cNvPr id="7" name="Picture 1033" descr="landowner summary report - F27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2600" y="3936560"/>
            <a:ext cx="2120900" cy="25130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362"/>
            <a:ext cx="8229600" cy="6556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 smtClean="0"/>
              <a:t>Overview</a:t>
            </a:r>
            <a:endParaRPr lang="en-US" sz="4000" dirty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 bwMode="auto">
          <a:xfrm>
            <a:off x="228600" y="1301749"/>
            <a:ext cx="8915400" cy="3441701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 smtClean="0"/>
              <a:t>Goals and Guiding Principles</a:t>
            </a:r>
          </a:p>
          <a:p>
            <a:r>
              <a:rPr lang="en-US" dirty="0" smtClean="0"/>
              <a:t>IRIS and </a:t>
            </a:r>
            <a:r>
              <a:rPr lang="en-US" dirty="0" err="1" smtClean="0"/>
              <a:t>EarthScope</a:t>
            </a:r>
            <a:r>
              <a:rPr lang="en-US" dirty="0" smtClean="0"/>
              <a:t> activities arranged by audience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Undergraduate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Graduate and professional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Middle school/high school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General public</a:t>
            </a:r>
          </a:p>
        </p:txBody>
      </p:sp>
      <p:sp>
        <p:nvSpPr>
          <p:cNvPr id="1638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t>November 17, 2010</a:t>
            </a:r>
          </a:p>
        </p:txBody>
      </p:sp>
      <p:sp>
        <p:nvSpPr>
          <p:cNvPr id="1638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t>NSF I&amp;F Panel Review</a:t>
            </a:r>
          </a:p>
        </p:txBody>
      </p:sp>
      <p:sp>
        <p:nvSpPr>
          <p:cNvPr id="163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952C232-2B7E-3A4D-8485-3021D83B94E5}" type="slidenum">
              <a:rPr lang="en-US" smtClean="0"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pPr/>
              <a:t>2</a:t>
            </a:fld>
            <a:endParaRPr lang="en-US" smtClean="0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16391" name="Picture 8" descr="IMG_119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0100" y="4743450"/>
            <a:ext cx="28194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0" descr="NMT_seis_2007sma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597150"/>
            <a:ext cx="32766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1" descr="IMG_127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4962525"/>
            <a:ext cx="25273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1" descr="DSC_0121Small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4779963"/>
            <a:ext cx="3124200" cy="207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72133" y="0"/>
            <a:ext cx="8338467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Public Outreach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2133" y="533400"/>
            <a:ext cx="8871867" cy="398892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/>
              <a:t>IRIS/SSA Distinguished Lecture Series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Convey the excitement of seismology to a general audience</a:t>
            </a:r>
          </a:p>
          <a:p>
            <a:pPr lvl="1" eaLnBrk="1" hangingPunct="1">
              <a:lnSpc>
                <a:spcPct val="90000"/>
              </a:lnSpc>
              <a:spcBef>
                <a:spcPts val="350"/>
              </a:spcBef>
            </a:pPr>
            <a:r>
              <a:rPr lang="en-US" sz="2200" dirty="0" smtClean="0">
                <a:ea typeface="MS Mincho" charset="-128"/>
                <a:cs typeface="MS Mincho" charset="-128"/>
              </a:rPr>
              <a:t>17 Lecturers have given over 99 presentations to up to 400 people </a:t>
            </a:r>
          </a:p>
          <a:p>
            <a:pPr eaLnBrk="1" hangingPunct="1">
              <a:lnSpc>
                <a:spcPct val="90000"/>
              </a:lnSpc>
              <a:spcBef>
                <a:spcPts val="350"/>
              </a:spcBef>
            </a:pPr>
            <a:r>
              <a:rPr lang="en-US" sz="2600" dirty="0" smtClean="0">
                <a:ea typeface="MS Mincho" charset="-128"/>
                <a:cs typeface="MS Mincho" charset="-128"/>
              </a:rPr>
              <a:t>Targeted materials for </a:t>
            </a:r>
            <a:r>
              <a:rPr lang="en-US" sz="2600" dirty="0" err="1" smtClean="0">
                <a:ea typeface="MS Mincho" charset="-128"/>
                <a:cs typeface="MS Mincho" charset="-128"/>
              </a:rPr>
              <a:t>USArray</a:t>
            </a:r>
            <a:endParaRPr lang="en-US" sz="2600" dirty="0" smtClean="0">
              <a:ea typeface="MS Mincho" charset="-128"/>
              <a:cs typeface="MS Mincho" charset="-128"/>
            </a:endParaRPr>
          </a:p>
          <a:p>
            <a:pPr lvl="1" eaLnBrk="1" hangingPunct="1">
              <a:lnSpc>
                <a:spcPct val="90000"/>
              </a:lnSpc>
              <a:spcBef>
                <a:spcPts val="350"/>
              </a:spcBef>
            </a:pPr>
            <a:r>
              <a:rPr lang="en-US" sz="2200" dirty="0" smtClean="0">
                <a:ea typeface="MS Mincho" charset="-128"/>
                <a:cs typeface="MS Mincho" charset="-128"/>
              </a:rPr>
              <a:t>Press releases and articles as array moves across US</a:t>
            </a:r>
          </a:p>
          <a:p>
            <a:pPr eaLnBrk="1" hangingPunct="1">
              <a:lnSpc>
                <a:spcPct val="90000"/>
              </a:lnSpc>
              <a:spcBef>
                <a:spcPts val="350"/>
              </a:spcBef>
            </a:pPr>
            <a:r>
              <a:rPr lang="en-US" sz="2600" dirty="0" smtClean="0"/>
              <a:t>Temporary exhibits for the public and/or congressional staff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/>
              <a:t>USA Science and Engineering festival in Washington DC</a:t>
            </a:r>
          </a:p>
          <a:p>
            <a:r>
              <a:rPr lang="en-US" sz="2800" dirty="0" smtClean="0"/>
              <a:t>X-Ray Earth</a:t>
            </a:r>
          </a:p>
          <a:p>
            <a:pPr lvl="1"/>
            <a:r>
              <a:rPr lang="en-US" sz="2400" dirty="0" smtClean="0"/>
              <a:t>National Geographic TV special with segment on </a:t>
            </a:r>
            <a:r>
              <a:rPr lang="en-US" sz="2400" dirty="0" err="1" smtClean="0"/>
              <a:t>EarthScope’s</a:t>
            </a:r>
            <a:r>
              <a:rPr lang="en-US" sz="2400" dirty="0" smtClean="0"/>
              <a:t> Transportable Array and seismic tomography</a:t>
            </a:r>
          </a:p>
          <a:p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endParaRPr lang="en-US" sz="2200" dirty="0" smtClean="0"/>
          </a:p>
          <a:p>
            <a:pPr eaLnBrk="1" hangingPunct="1">
              <a:lnSpc>
                <a:spcPct val="90000"/>
              </a:lnSpc>
            </a:pPr>
            <a:endParaRPr lang="en-US" sz="2600" dirty="0" smtClean="0"/>
          </a:p>
          <a:p>
            <a:pPr eaLnBrk="1" hangingPunct="1">
              <a:lnSpc>
                <a:spcPct val="90000"/>
              </a:lnSpc>
            </a:pPr>
            <a:endParaRPr lang="en-US" sz="2600" dirty="0" smtClean="0">
              <a:latin typeface="Times New Roman" pitchFamily="-112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600" dirty="0" smtClean="0">
              <a:latin typeface="Times New Roman" pitchFamily="-112" charset="0"/>
            </a:endParaRPr>
          </a:p>
          <a:p>
            <a:pPr lvl="2" eaLnBrk="1" hangingPunct="1">
              <a:lnSpc>
                <a:spcPct val="90000"/>
              </a:lnSpc>
            </a:pPr>
            <a:endParaRPr lang="en-US" sz="1700" dirty="0" smtClean="0"/>
          </a:p>
          <a:p>
            <a:pPr eaLnBrk="1" hangingPunct="1">
              <a:lnSpc>
                <a:spcPct val="90000"/>
              </a:lnSpc>
            </a:pPr>
            <a:endParaRPr lang="en-US" sz="2600" dirty="0" smtClean="0"/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429000"/>
            <a:ext cx="12700" cy="1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3" descr="ND_TV_install.tif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7696" y="4522328"/>
            <a:ext cx="25146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299101"/>
            <a:ext cx="1981200" cy="2558899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/>
          <a:srcRect t="16839" b="12878"/>
          <a:stretch>
            <a:fillRect/>
          </a:stretch>
        </p:blipFill>
        <p:spPr bwMode="auto">
          <a:xfrm>
            <a:off x="6518238" y="4405519"/>
            <a:ext cx="2625762" cy="2452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36927" y="0"/>
            <a:ext cx="8807073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Summary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6927" y="914400"/>
            <a:ext cx="8426073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dirty="0" smtClean="0">
              <a:latin typeface="Helvetica" pitchFamily="-112" charset="0"/>
            </a:endParaRPr>
          </a:p>
          <a:p>
            <a:pPr eaLnBrk="1" hangingPunct="1"/>
            <a:r>
              <a:rPr lang="en-US" sz="2400" dirty="0" smtClean="0"/>
              <a:t>Products and services are designed for a specific audience and desired depth of involvement</a:t>
            </a:r>
          </a:p>
          <a:p>
            <a:pPr eaLnBrk="1" hangingPunct="1"/>
            <a:r>
              <a:rPr lang="en-US" sz="2400" dirty="0" smtClean="0"/>
              <a:t>Increased emphasis on virtual delivery and interactions, but some face-to-face interactions are needed</a:t>
            </a:r>
          </a:p>
          <a:p>
            <a:pPr eaLnBrk="1" hangingPunct="1"/>
            <a:r>
              <a:rPr lang="en-US" sz="2400" dirty="0" smtClean="0"/>
              <a:t>Impact is leveraged through collaborations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pic>
        <p:nvPicPr>
          <p:cNvPr id="5530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0" y="4152900"/>
            <a:ext cx="31051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IMG_058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927" y="3764161"/>
            <a:ext cx="36068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362"/>
            <a:ext cx="8229600" cy="6556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IRIS EPO Strategic Plan Goals</a:t>
            </a:r>
            <a:endParaRPr lang="en-US" sz="3600" dirty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 bwMode="auto">
          <a:xfrm>
            <a:off x="533400" y="1600200"/>
            <a:ext cx="8229600" cy="44196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800" dirty="0" smtClean="0"/>
              <a:t>Improve Seismology Education 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800" dirty="0" smtClean="0"/>
              <a:t>Expand Earth Science awareness 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800" dirty="0" smtClean="0"/>
              <a:t>Support IRIS Consortium members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800" dirty="0" smtClean="0"/>
              <a:t>Enhance IRIS Visibility  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800" dirty="0" smtClean="0"/>
              <a:t>Expand and diversify the Earth Sciences workforce  </a:t>
            </a:r>
          </a:p>
          <a:p>
            <a:pPr>
              <a:spcAft>
                <a:spcPts val="1200"/>
              </a:spcAft>
            </a:pPr>
            <a:r>
              <a:rPr lang="en-US" sz="2800" dirty="0" smtClean="0"/>
              <a:t>Strengthen the EPO Program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305800" cy="3988352"/>
          </a:xfrm>
        </p:spPr>
        <p:txBody>
          <a:bodyPr>
            <a:normAutofit lnSpcReduction="10000"/>
          </a:bodyPr>
          <a:lstStyle/>
          <a:p>
            <a:pPr lvl="1">
              <a:lnSpc>
                <a:spcPct val="120000"/>
              </a:lnSpc>
            </a:pPr>
            <a:r>
              <a:rPr lang="en-US" sz="2595" dirty="0" smtClean="0"/>
              <a:t>Engaging faculty and students in </a:t>
            </a:r>
            <a:r>
              <a:rPr lang="en-US" sz="2595" dirty="0" err="1" smtClean="0"/>
              <a:t>USArray</a:t>
            </a:r>
            <a:endParaRPr lang="en-US" sz="2595" dirty="0" smtClean="0"/>
          </a:p>
          <a:p>
            <a:pPr lvl="2">
              <a:lnSpc>
                <a:spcPct val="120000"/>
              </a:lnSpc>
            </a:pPr>
            <a:r>
              <a:rPr lang="en-US" sz="2000" dirty="0" smtClean="0"/>
              <a:t>Participating in </a:t>
            </a:r>
            <a:r>
              <a:rPr lang="en-US" sz="2000" dirty="0" err="1" smtClean="0"/>
              <a:t>siting</a:t>
            </a:r>
            <a:r>
              <a:rPr lang="en-US" sz="2000" dirty="0" smtClean="0"/>
              <a:t> process</a:t>
            </a:r>
          </a:p>
          <a:p>
            <a:pPr lvl="2">
              <a:lnSpc>
                <a:spcPct val="120000"/>
              </a:lnSpc>
            </a:pPr>
            <a:r>
              <a:rPr lang="en-US" sz="2000" dirty="0" smtClean="0"/>
              <a:t>Publicizing their involvement locally and nationally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Expanding public awareness of </a:t>
            </a:r>
            <a:r>
              <a:rPr lang="en-US" dirty="0" err="1" smtClean="0"/>
              <a:t>EarthScope</a:t>
            </a:r>
            <a:endParaRPr lang="en-US" dirty="0" smtClean="0"/>
          </a:p>
          <a:p>
            <a:pPr lvl="2">
              <a:lnSpc>
                <a:spcPct val="120000"/>
              </a:lnSpc>
            </a:pPr>
            <a:r>
              <a:rPr lang="en-US" sz="2000" dirty="0" smtClean="0"/>
              <a:t>Providing products for educational and general public use</a:t>
            </a:r>
          </a:p>
          <a:p>
            <a:pPr lvl="1">
              <a:lnSpc>
                <a:spcPct val="120000"/>
              </a:lnSpc>
            </a:pPr>
            <a:r>
              <a:rPr lang="en-US" sz="2595" dirty="0" smtClean="0"/>
              <a:t>Providing a legacy after </a:t>
            </a:r>
            <a:r>
              <a:rPr lang="en-US" sz="2595" dirty="0" err="1" smtClean="0"/>
              <a:t>USArray</a:t>
            </a:r>
            <a:r>
              <a:rPr lang="en-US" sz="2595" dirty="0" smtClean="0"/>
              <a:t> leaves </a:t>
            </a:r>
          </a:p>
          <a:p>
            <a:pPr lvl="1">
              <a:lnSpc>
                <a:spcPct val="120000"/>
              </a:lnSpc>
            </a:pPr>
            <a:r>
              <a:rPr lang="en-US" sz="2595" dirty="0" smtClean="0"/>
              <a:t>Closely coordinating with </a:t>
            </a:r>
            <a:r>
              <a:rPr lang="en-US" sz="2595" dirty="0" err="1" smtClean="0"/>
              <a:t>EarthScope</a:t>
            </a:r>
            <a:r>
              <a:rPr lang="en-US" sz="2595" dirty="0" smtClean="0"/>
              <a:t> partners (</a:t>
            </a:r>
            <a:r>
              <a:rPr lang="en-US" sz="2595" dirty="0" err="1" smtClean="0"/>
              <a:t>eg</a:t>
            </a:r>
            <a:r>
              <a:rPr lang="en-US" sz="2595" dirty="0" smtClean="0"/>
              <a:t>. </a:t>
            </a:r>
            <a:r>
              <a:rPr lang="en-US" sz="2595" dirty="0" err="1" smtClean="0"/>
              <a:t>EarthScope</a:t>
            </a:r>
            <a:r>
              <a:rPr lang="en-US" sz="2595" dirty="0" smtClean="0"/>
              <a:t> National Office, PBO)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8762" y="152400"/>
            <a:ext cx="8069438" cy="761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US" sz="3600" b="0" dirty="0" err="1" smtClean="0">
                <a:solidFill>
                  <a:srgbClr val="272273"/>
                </a:solidFill>
                <a:latin typeface="Eurostile"/>
                <a:cs typeface="Eurostile"/>
              </a:rPr>
              <a:t>USArray</a:t>
            </a:r>
            <a:r>
              <a:rPr lang="en-US" sz="3600" b="0" dirty="0" smtClean="0">
                <a:solidFill>
                  <a:srgbClr val="272273"/>
                </a:solidFill>
                <a:latin typeface="Eurostile"/>
                <a:cs typeface="Eurostile"/>
              </a:rPr>
              <a:t> </a:t>
            </a:r>
            <a:r>
              <a:rPr lang="en-US" sz="3600" b="0" dirty="0" err="1" smtClean="0">
                <a:solidFill>
                  <a:srgbClr val="272273"/>
                </a:solidFill>
                <a:latin typeface="Eurostile"/>
                <a:cs typeface="Eurostile"/>
              </a:rPr>
              <a:t>Siting</a:t>
            </a:r>
            <a:r>
              <a:rPr lang="en-US" sz="3600" b="0" dirty="0" smtClean="0">
                <a:solidFill>
                  <a:srgbClr val="272273"/>
                </a:solidFill>
                <a:latin typeface="Eurostile"/>
                <a:cs typeface="Eurostile"/>
              </a:rPr>
              <a:t> Outreach Strategies</a:t>
            </a:r>
            <a:br>
              <a:rPr lang="en-US" sz="3600" b="0" dirty="0" smtClean="0">
                <a:solidFill>
                  <a:srgbClr val="272273"/>
                </a:solidFill>
                <a:latin typeface="Eurostile"/>
                <a:cs typeface="Eurostile"/>
              </a:rPr>
            </a:br>
            <a:endParaRPr lang="en-US" sz="3600" b="0" dirty="0">
              <a:solidFill>
                <a:srgbClr val="272273"/>
              </a:solidFill>
              <a:latin typeface="Eurostile"/>
              <a:cs typeface="Eurostile"/>
            </a:endParaRPr>
          </a:p>
        </p:txBody>
      </p:sp>
      <p:pic>
        <p:nvPicPr>
          <p:cNvPr id="7" name="Picture 6" descr="2009_Siting_Workshop 0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4686300"/>
            <a:ext cx="28956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362"/>
            <a:ext cx="8229600" cy="6556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IRIS EPO Guiding Principles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86800" cy="502920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US" dirty="0" smtClean="0"/>
              <a:t>Provide targeted products and services for a range of audiences</a:t>
            </a:r>
          </a:p>
          <a:p>
            <a:pPr lvl="1">
              <a:defRPr/>
            </a:pPr>
            <a:r>
              <a:rPr lang="en-US" dirty="0" smtClean="0"/>
              <a:t>grades 6-12 students and teachers, college students and faculty, researchers, and the public. </a:t>
            </a:r>
          </a:p>
          <a:p>
            <a:pPr>
              <a:defRPr/>
            </a:pPr>
            <a:r>
              <a:rPr lang="en-US" dirty="0" smtClean="0"/>
              <a:t>Emphasize seismology and the use of seismic data</a:t>
            </a:r>
          </a:p>
          <a:p>
            <a:pPr lvl="1">
              <a:defRPr/>
            </a:pPr>
            <a:r>
              <a:rPr lang="en-US" dirty="0" smtClean="0"/>
              <a:t>Maintain scientific accuracy while employing best educational practices</a:t>
            </a:r>
          </a:p>
          <a:p>
            <a:pPr>
              <a:defRPr/>
            </a:pPr>
            <a:r>
              <a:rPr lang="en-US" dirty="0" smtClean="0"/>
              <a:t>Strive for continuous improvement </a:t>
            </a:r>
          </a:p>
          <a:p>
            <a:pPr lvl="1">
              <a:defRPr/>
            </a:pPr>
            <a:r>
              <a:rPr lang="en-US" dirty="0" smtClean="0"/>
              <a:t>Ongoing internal and external evaluation</a:t>
            </a:r>
          </a:p>
          <a:p>
            <a:pPr>
              <a:defRPr/>
            </a:pPr>
            <a:r>
              <a:rPr lang="en-US" dirty="0" smtClean="0"/>
              <a:t>Integrate diversity into all activities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6362"/>
            <a:ext cx="9144000" cy="6556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Undergraduate education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93979"/>
            <a:ext cx="9144000" cy="457428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 smtClean="0"/>
              <a:t>Research Experiences for Undergraduates</a:t>
            </a:r>
          </a:p>
          <a:p>
            <a:pPr lvl="1">
              <a:defRPr/>
            </a:pPr>
            <a:r>
              <a:rPr lang="en-US" sz="1978" dirty="0" smtClean="0"/>
              <a:t>Encourage more students to choose careers in Earth science</a:t>
            </a:r>
          </a:p>
          <a:p>
            <a:pPr lvl="2">
              <a:defRPr/>
            </a:pPr>
            <a:r>
              <a:rPr lang="en-US" sz="1546" dirty="0" smtClean="0"/>
              <a:t>114 undergraduates since 1998</a:t>
            </a:r>
          </a:p>
          <a:p>
            <a:pPr lvl="2">
              <a:defRPr/>
            </a:pPr>
            <a:r>
              <a:rPr lang="en-US" sz="1546" dirty="0" smtClean="0"/>
              <a:t>40 Consortium member institutions as hosts</a:t>
            </a:r>
          </a:p>
          <a:p>
            <a:pPr lvl="2">
              <a:defRPr/>
            </a:pPr>
            <a:r>
              <a:rPr lang="en-US" sz="1600" dirty="0" smtClean="0"/>
              <a:t>85% of alumni go on to grad school </a:t>
            </a:r>
            <a:endParaRPr lang="en-US" sz="1546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000" dirty="0" smtClean="0"/>
              <a:t>Virtual REU</a:t>
            </a:r>
          </a:p>
          <a:p>
            <a:pPr lvl="2">
              <a:lnSpc>
                <a:spcPct val="90000"/>
              </a:lnSpc>
              <a:defRPr/>
            </a:pPr>
            <a:r>
              <a:rPr lang="en-US" sz="1600" dirty="0" smtClean="0"/>
              <a:t>Student community established through 1-week orientation</a:t>
            </a:r>
          </a:p>
          <a:p>
            <a:pPr lvl="2">
              <a:lnSpc>
                <a:spcPct val="90000"/>
              </a:lnSpc>
              <a:defRPr/>
            </a:pPr>
            <a:r>
              <a:rPr lang="en-US" sz="1654" dirty="0" smtClean="0"/>
              <a:t>Connection through rest of summer via online communication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dirty="0" smtClean="0"/>
              <a:t>Minority recruitment lecture series – joint with UNAVCO RESESS program</a:t>
            </a:r>
          </a:p>
          <a:p>
            <a:pPr>
              <a:lnSpc>
                <a:spcPct val="90000"/>
              </a:lnSpc>
              <a:defRPr/>
            </a:pPr>
            <a:r>
              <a:rPr lang="en-US" sz="2400" dirty="0" smtClean="0"/>
              <a:t>Creating labs and exercises for intro and upper level earth science courses</a:t>
            </a:r>
          </a:p>
          <a:p>
            <a:pPr lvl="1"/>
            <a:r>
              <a:rPr lang="en-US" sz="2000" dirty="0" smtClean="0"/>
              <a:t>CCLI project led by Maggie Benoit, TCNJ</a:t>
            </a:r>
          </a:p>
          <a:p>
            <a:pPr lvl="1"/>
            <a:r>
              <a:rPr lang="en-US" sz="2000" dirty="0" smtClean="0"/>
              <a:t>Will link with SERC</a:t>
            </a:r>
          </a:p>
          <a:p>
            <a:pPr lvl="1">
              <a:lnSpc>
                <a:spcPct val="90000"/>
              </a:lnSpc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US" sz="2400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194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FF3DA7A-E62D-7143-B624-E5D84D557803}" type="slidenum">
              <a:rPr lang="en-US" smtClean="0"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pPr/>
              <a:t>6</a:t>
            </a:fld>
            <a:endParaRPr lang="en-US" smtClean="0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19463" name="Picture 6" descr="P1010057.jpg"/>
          <p:cNvPicPr>
            <a:picLocks noChangeAspect="1"/>
          </p:cNvPicPr>
          <p:nvPr/>
        </p:nvPicPr>
        <p:blipFill>
          <a:blip r:embed="rId2"/>
          <a:srcRect t="5530" b="14285"/>
          <a:stretch>
            <a:fillRect/>
          </a:stretch>
        </p:blipFill>
        <p:spPr bwMode="auto">
          <a:xfrm>
            <a:off x="6467236" y="5247760"/>
            <a:ext cx="2676763" cy="161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4" descr="09_Alumni_2.preview.jpg"/>
          <p:cNvPicPr>
            <a:picLocks noChangeAspect="1"/>
          </p:cNvPicPr>
          <p:nvPr/>
        </p:nvPicPr>
        <p:blipFill>
          <a:blip r:embed="rId3"/>
          <a:srcRect l="4167" t="8054" r="5556"/>
          <a:stretch>
            <a:fillRect/>
          </a:stretch>
        </p:blipFill>
        <p:spPr bwMode="auto">
          <a:xfrm>
            <a:off x="0" y="5247761"/>
            <a:ext cx="2752649" cy="161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4381" y="0"/>
            <a:ext cx="7905092" cy="829309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Engaging students in </a:t>
            </a:r>
            <a:r>
              <a:rPr lang="en-US" dirty="0" err="1" smtClean="0"/>
              <a:t>USArray</a:t>
            </a:r>
            <a:endParaRPr lang="en-US" dirty="0" smtClean="0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9473" y="990600"/>
            <a:ext cx="6210536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10000"/>
              </a:spcBef>
              <a:buFont typeface="Wingdings" pitchFamily="-107" charset="2"/>
              <a:buNone/>
              <a:defRPr/>
            </a:pPr>
            <a:r>
              <a:rPr lang="en-US" sz="2400" dirty="0" smtClean="0"/>
              <a:t>Transportable Array </a:t>
            </a:r>
            <a:r>
              <a:rPr lang="en-US" sz="2400" dirty="0" err="1" smtClean="0"/>
              <a:t>siting</a:t>
            </a:r>
            <a:r>
              <a:rPr lang="en-US" sz="2400" dirty="0" smtClean="0"/>
              <a:t> through 2011</a:t>
            </a:r>
          </a:p>
          <a:p>
            <a:pPr marL="231775" indent="-231775" eaLnBrk="1" hangingPunct="1">
              <a:lnSpc>
                <a:spcPct val="90000"/>
              </a:lnSpc>
              <a:spcBef>
                <a:spcPct val="10000"/>
              </a:spcBef>
              <a:buFont typeface="Times" pitchFamily="-107" charset="0"/>
              <a:buChar char="•"/>
              <a:defRPr/>
            </a:pPr>
            <a:r>
              <a:rPr lang="en-US" sz="1800" dirty="0" smtClean="0"/>
              <a:t>114 </a:t>
            </a:r>
            <a:r>
              <a:rPr lang="en-US" sz="1800" dirty="0"/>
              <a:t>students</a:t>
            </a:r>
            <a:endParaRPr lang="en-US" sz="1800" dirty="0" smtClean="0"/>
          </a:p>
          <a:p>
            <a:pPr marL="231775" indent="-231775" eaLnBrk="1" hangingPunct="1">
              <a:lnSpc>
                <a:spcPct val="90000"/>
              </a:lnSpc>
              <a:buFont typeface="Arial" pitchFamily="-107" charset="0"/>
              <a:buChar char="•"/>
              <a:defRPr/>
            </a:pPr>
            <a:r>
              <a:rPr lang="en-US" sz="1800" dirty="0" smtClean="0"/>
              <a:t>47 </a:t>
            </a:r>
            <a:r>
              <a:rPr lang="en-US" sz="1800" dirty="0"/>
              <a:t>universities </a:t>
            </a:r>
          </a:p>
          <a:p>
            <a:pPr marL="231775" indent="-231775" eaLnBrk="1" hangingPunct="1">
              <a:lnSpc>
                <a:spcPct val="90000"/>
              </a:lnSpc>
              <a:buFont typeface="Arial" pitchFamily="-107" charset="0"/>
              <a:buChar char="•"/>
              <a:defRPr/>
            </a:pPr>
            <a:r>
              <a:rPr lang="en-US" sz="1800" dirty="0" smtClean="0"/>
              <a:t>Nearly 1170 sites</a:t>
            </a:r>
          </a:p>
          <a:p>
            <a:pPr marL="231775" indent="-231775" eaLnBrk="1" hangingPunct="1">
              <a:lnSpc>
                <a:spcPct val="90000"/>
              </a:lnSpc>
              <a:buFont typeface="Arial" pitchFamily="-107" charset="0"/>
              <a:buNone/>
              <a:defRPr/>
            </a:pPr>
            <a:r>
              <a:rPr lang="en-US" sz="2400" dirty="0"/>
              <a:t>Process</a:t>
            </a:r>
            <a:endParaRPr lang="en-US" sz="2400" dirty="0" smtClean="0"/>
          </a:p>
          <a:p>
            <a:pPr marL="231775" indent="-231775" eaLnBrk="1" hangingPunct="1">
              <a:lnSpc>
                <a:spcPct val="90000"/>
              </a:lnSpc>
              <a:buFont typeface="Arial" pitchFamily="-107" charset="0"/>
              <a:buChar char="•"/>
              <a:defRPr/>
            </a:pPr>
            <a:r>
              <a:rPr lang="en-US" sz="1800" dirty="0" smtClean="0"/>
              <a:t>Students receive 3.5 days of </a:t>
            </a:r>
            <a:r>
              <a:rPr lang="en-US" sz="1800" dirty="0"/>
              <a:t>training</a:t>
            </a:r>
          </a:p>
          <a:p>
            <a:pPr marL="231775" indent="-231775" eaLnBrk="1" hangingPunct="1">
              <a:lnSpc>
                <a:spcPct val="90000"/>
              </a:lnSpc>
              <a:buFont typeface="Arial" pitchFamily="-107" charset="0"/>
              <a:buChar char="•"/>
              <a:defRPr/>
            </a:pPr>
            <a:r>
              <a:rPr lang="en-US" sz="1800" dirty="0"/>
              <a:t>2-student teams spend 9 weeks doing</a:t>
            </a:r>
            <a:r>
              <a:rPr lang="en-US" sz="1800" dirty="0" smtClean="0"/>
              <a:t>  site reconnaissance, supervised by local faculty member</a:t>
            </a:r>
          </a:p>
          <a:p>
            <a:pPr marL="231775" indent="-231775" eaLnBrk="1" hangingPunct="1">
              <a:lnSpc>
                <a:spcPct val="90000"/>
              </a:lnSpc>
              <a:buFont typeface="Arial" pitchFamily="-107" charset="0"/>
              <a:buChar char="•"/>
              <a:defRPr/>
            </a:pPr>
            <a:endParaRPr lang="en-US" sz="1800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29700" name="Picture 12" descr="2006_siting_workshop 0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09373" y="1600200"/>
            <a:ext cx="223462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371600" y="3527954"/>
          <a:ext cx="4648199" cy="3502288"/>
        </p:xfrm>
        <a:graphic>
          <a:graphicData uri="http://schemas.openxmlformats.org/presentationml/2006/ole">
            <p:oleObj spid="_x0000_s86018" name="Document" r:id="rId5" imgW="3657600" imgH="2755900" progId="Word.Document.12">
              <p:link updateAutomatic="1"/>
            </p:oleObj>
          </a:graphicData>
        </a:graphic>
      </p:graphicFrame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/>
          <a:srcRect l="34024" t="32632" r="21483" b="8879"/>
          <a:stretch>
            <a:fillRect/>
          </a:stretch>
        </p:blipFill>
        <p:spPr bwMode="auto">
          <a:xfrm>
            <a:off x="6019799" y="4004629"/>
            <a:ext cx="2895600" cy="28533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14679" y="0"/>
            <a:ext cx="76200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Graduate and professional training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4679" y="762000"/>
            <a:ext cx="8729321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dirty="0" smtClean="0">
              <a:latin typeface="Helvetica" pitchFamily="-112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err="1" smtClean="0"/>
              <a:t>USArray</a:t>
            </a:r>
            <a:r>
              <a:rPr lang="en-US" sz="2400" dirty="0" smtClean="0"/>
              <a:t> data processing short courses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Advanced graduate student and early career level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Goal is for students to develop new processing techniques</a:t>
            </a: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International Development Seismolog</a:t>
            </a:r>
            <a:r>
              <a:rPr lang="en-US" sz="2400" dirty="0" smtClean="0"/>
              <a:t>y </a:t>
            </a:r>
            <a:r>
              <a:rPr lang="en-US" sz="2400" smtClean="0"/>
              <a:t>short courses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Data </a:t>
            </a:r>
            <a:r>
              <a:rPr lang="en-US" sz="2400" dirty="0" smtClean="0"/>
              <a:t>Management System training courses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PASSCAL training courses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 lvl="1" eaLnBrk="1" hangingPunct="1"/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tx2"/>
              </a:solidFill>
            </a:endParaRPr>
          </a:p>
        </p:txBody>
      </p:sp>
      <p:pic>
        <p:nvPicPr>
          <p:cNvPr id="33796" name="Picture 7" descr="IMG_816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910" y="4419600"/>
            <a:ext cx="3650491" cy="243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4" descr="groupphot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1" y="5020150"/>
            <a:ext cx="5181600" cy="1837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 smtClean="0"/>
              <a:t>Teacher and College Faculty Professional Development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9882"/>
            <a:ext cx="8991600" cy="348273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Improve instructor knowledge and confidence</a:t>
            </a:r>
          </a:p>
          <a:p>
            <a:pPr eaLnBrk="1" hangingPunct="1">
              <a:defRPr/>
            </a:pPr>
            <a:r>
              <a:rPr lang="en-US" dirty="0" smtClean="0"/>
              <a:t>In person workshops – 1 hour to 3 days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176" dirty="0" smtClean="0"/>
              <a:t>Leverage via interactions with other groups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776" dirty="0" smtClean="0"/>
              <a:t>Joint UNAVCO/IRIS/ESNO </a:t>
            </a:r>
            <a:r>
              <a:rPr lang="en-US" sz="2776" dirty="0" err="1" smtClean="0"/>
              <a:t>EarthScope</a:t>
            </a:r>
            <a:r>
              <a:rPr lang="en-US" sz="2776" dirty="0" smtClean="0"/>
              <a:t> teacher workshops</a:t>
            </a:r>
          </a:p>
          <a:p>
            <a:pPr eaLnBrk="1" hangingPunct="1">
              <a:defRPr/>
            </a:pPr>
            <a:r>
              <a:rPr lang="en-US" dirty="0" smtClean="0"/>
              <a:t>Can’t reach enough instructors with existing methods</a:t>
            </a:r>
          </a:p>
          <a:p>
            <a:pPr lvl="1" eaLnBrk="1" hangingPunct="1">
              <a:spcBef>
                <a:spcPts val="600"/>
              </a:spcBef>
              <a:defRPr/>
            </a:pPr>
            <a:r>
              <a:rPr lang="en-US" dirty="0" smtClean="0">
                <a:ea typeface="Arial" pitchFamily="-105" charset="0"/>
                <a:cs typeface="Arial" pitchFamily="-105" charset="0"/>
              </a:rPr>
              <a:t>Focus on online resources</a:t>
            </a:r>
          </a:p>
          <a:p>
            <a:pPr lvl="2">
              <a:spcBef>
                <a:spcPts val="600"/>
              </a:spcBef>
              <a:defRPr/>
            </a:pPr>
            <a:r>
              <a:rPr lang="en-US" dirty="0" smtClean="0">
                <a:ea typeface="Arial" pitchFamily="-105" charset="0"/>
                <a:cs typeface="Arial" pitchFamily="-105" charset="0"/>
              </a:rPr>
              <a:t>Creating a virtual professional environment</a:t>
            </a:r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225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7D0E08A-710E-3145-AC47-D67E83A80146}" type="slidenum">
              <a:rPr lang="en-US" smtClean="0"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pPr/>
              <a:t>9</a:t>
            </a:fld>
            <a:endParaRPr lang="en-US" smtClean="0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22535" name="Picture 11" descr="2005 Workshop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6816" y="4752611"/>
            <a:ext cx="2807184" cy="210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AA_teacher_09_zoo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924025"/>
            <a:ext cx="2751513" cy="19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</TotalTime>
  <Words>967</Words>
  <Application>Microsoft Macintosh PowerPoint</Application>
  <PresentationFormat>On-screen Show (4:3)</PresentationFormat>
  <Paragraphs>180</Paragraphs>
  <Slides>21</Slides>
  <Notes>8</Notes>
  <HiddenSlides>0</HiddenSlides>
  <MMClips>5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Office Theme</vt:lpstr>
      <vt:lpstr>???</vt:lpstr>
      <vt:lpstr>???</vt:lpstr>
      <vt:lpstr>IRIS Education and Public Outreach Program Overview</vt:lpstr>
      <vt:lpstr>Overview</vt:lpstr>
      <vt:lpstr>IRIS EPO Strategic Plan Goals</vt:lpstr>
      <vt:lpstr>Slide 4</vt:lpstr>
      <vt:lpstr>IRIS EPO Guiding Principles</vt:lpstr>
      <vt:lpstr>Undergraduate education</vt:lpstr>
      <vt:lpstr>Engaging students in USArray</vt:lpstr>
      <vt:lpstr>Graduate and professional training</vt:lpstr>
      <vt:lpstr>Teacher and College Faculty Professional Development</vt:lpstr>
      <vt:lpstr>Web Resources</vt:lpstr>
      <vt:lpstr>USArray Ground Motion Visualizations</vt:lpstr>
      <vt:lpstr>Teachable Moment slide sets</vt:lpstr>
      <vt:lpstr>Publications</vt:lpstr>
      <vt:lpstr>Seismographs in Schools</vt:lpstr>
      <vt:lpstr>Mobile devices/accelerometers</vt:lpstr>
      <vt:lpstr>Public Displays</vt:lpstr>
      <vt:lpstr>Active Earth Monitor</vt:lpstr>
      <vt:lpstr>Public Displays</vt:lpstr>
      <vt:lpstr>Outreach to USArray Landowners</vt:lpstr>
      <vt:lpstr>Public Outreach</vt:lpstr>
      <vt:lpstr>Summary</vt:lpstr>
    </vt:vector>
  </TitlesOfParts>
  <Company>IRIS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mallett</dc:creator>
  <cp:lastModifiedBy>John Taber</cp:lastModifiedBy>
  <cp:revision>118</cp:revision>
  <cp:lastPrinted>2012-02-20T04:12:11Z</cp:lastPrinted>
  <dcterms:created xsi:type="dcterms:W3CDTF">2012-02-20T14:05:17Z</dcterms:created>
  <dcterms:modified xsi:type="dcterms:W3CDTF">2012-02-20T14:07:37Z</dcterms:modified>
</cp:coreProperties>
</file>