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Layouts/slideLayout23.xml" ContentType="application/vnd.openxmlformats-officedocument.presentationml.slideLayout+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Layouts/slideLayout21.xml" ContentType="application/vnd.openxmlformats-officedocument.presentationml.slideLayout+xml"/>
  <Override PartName="/ppt/theme/theme3.xml" ContentType="application/vnd.openxmlformats-officedocument.theme+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17.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notesSlides/notesSlide18.xml" ContentType="application/vnd.openxmlformats-officedocument.presentationml.notesSlide+xml"/>
  <Default Extension="png" ContentType="image/png"/>
  <Override PartName="/ppt/slides/slide27.xml" ContentType="application/vnd.openxmlformats-officedocument.presentationml.slide+xml"/>
  <Override PartName="/docProps/core.xml" ContentType="application/vnd.openxmlformats-package.core-properties+xml"/>
  <Override PartName="/ppt/slideLayouts/slideLayout1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Override PartName="/ppt/slideMasters/slideMaster2.xml" ContentType="application/vnd.openxmlformats-officedocument.presentationml.slideMaster+xml"/>
  <Override PartName="/ppt/notesSlides/notesSlide10.xml" ContentType="application/vnd.openxmlformats-officedocument.presentationml.notesSlide+xml"/>
  <Override PartName="/ppt/notesSlides/notesSlide24.xml" ContentType="application/vnd.openxmlformats-officedocument.presentationml.notesSlide+xml"/>
  <Override PartName="/ppt/slideLayouts/slideLayout19.xml" ContentType="application/vnd.openxmlformats-officedocument.presentationml.slideLayout+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theme/theme2.xml" ContentType="application/vnd.openxmlformats-officedocument.theme+xml"/>
  <Override PartName="/ppt/slides/slide2.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notesSlides/notesSlide3.xml" ContentType="application/vnd.openxmlformats-officedocument.presentationml.notes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slideLayouts/slideLayout18.xml" ContentType="application/vnd.openxmlformats-officedocument.presentationml.slideLayout+xml"/>
  <Override PartName="/ppt/slides/slide34.xml" ContentType="application/vnd.openxmlformats-officedocument.presentationml.slide+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20.xml" ContentType="application/vnd.openxmlformats-officedocument.presentationml.slideLayout+xml"/>
  <Override PartName="/ppt/slideLayouts/slideLayout1.xml" ContentType="application/vnd.openxmlformats-officedocument.presentationml.slideLayout+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Layouts/slideLayout13.xml" ContentType="application/vnd.openxmlformats-officedocument.presentationml.slideLayout+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Layouts/slideLayout15.xml" ContentType="application/vnd.openxmlformats-officedocument.presentationml.slideLayout+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Override PartName="/ppt/notesSlides/notesSlide20.xml" ContentType="application/vnd.openxmlformats-officedocument.presentationml.notesSlide+xml"/>
  <Default Extension="pdf" ContentType="application/pdf"/>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 id="2147483652" r:id="rId2"/>
  </p:sldMasterIdLst>
  <p:notesMasterIdLst>
    <p:notesMasterId r:id="rId55"/>
  </p:notesMasterIdLst>
  <p:sldIdLst>
    <p:sldId id="322" r:id="rId3"/>
    <p:sldId id="424" r:id="rId4"/>
    <p:sldId id="425" r:id="rId5"/>
    <p:sldId id="426" r:id="rId6"/>
    <p:sldId id="435" r:id="rId7"/>
    <p:sldId id="439" r:id="rId8"/>
    <p:sldId id="394" r:id="rId9"/>
    <p:sldId id="421" r:id="rId10"/>
    <p:sldId id="427" r:id="rId11"/>
    <p:sldId id="326" r:id="rId12"/>
    <p:sldId id="344" r:id="rId13"/>
    <p:sldId id="375" r:id="rId14"/>
    <p:sldId id="454" r:id="rId15"/>
    <p:sldId id="335" r:id="rId16"/>
    <p:sldId id="370" r:id="rId17"/>
    <p:sldId id="336" r:id="rId18"/>
    <p:sldId id="305" r:id="rId19"/>
    <p:sldId id="337" r:id="rId20"/>
    <p:sldId id="338" r:id="rId21"/>
    <p:sldId id="352" r:id="rId22"/>
    <p:sldId id="350" r:id="rId23"/>
    <p:sldId id="354" r:id="rId24"/>
    <p:sldId id="416" r:id="rId25"/>
    <p:sldId id="356" r:id="rId26"/>
    <p:sldId id="363" r:id="rId27"/>
    <p:sldId id="450" r:id="rId28"/>
    <p:sldId id="451" r:id="rId29"/>
    <p:sldId id="452" r:id="rId30"/>
    <p:sldId id="453" r:id="rId31"/>
    <p:sldId id="410" r:id="rId32"/>
    <p:sldId id="411" r:id="rId33"/>
    <p:sldId id="412" r:id="rId34"/>
    <p:sldId id="331" r:id="rId35"/>
    <p:sldId id="376" r:id="rId36"/>
    <p:sldId id="347" r:id="rId37"/>
    <p:sldId id="422" r:id="rId38"/>
    <p:sldId id="423" r:id="rId39"/>
    <p:sldId id="455" r:id="rId40"/>
    <p:sldId id="402" r:id="rId41"/>
    <p:sldId id="403" r:id="rId42"/>
    <p:sldId id="404" r:id="rId43"/>
    <p:sldId id="407" r:id="rId44"/>
    <p:sldId id="405" r:id="rId45"/>
    <p:sldId id="406" r:id="rId46"/>
    <p:sldId id="408" r:id="rId47"/>
    <p:sldId id="456" r:id="rId48"/>
    <p:sldId id="409" r:id="rId49"/>
    <p:sldId id="415" r:id="rId50"/>
    <p:sldId id="418" r:id="rId51"/>
    <p:sldId id="417" r:id="rId52"/>
    <p:sldId id="413" r:id="rId53"/>
    <p:sldId id="414" r:id="rId5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106"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06"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06"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06"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06" charset="0"/>
        <a:ea typeface="+mn-ea"/>
        <a:cs typeface="+mn-cs"/>
      </a:defRPr>
    </a:lvl5pPr>
    <a:lvl6pPr marL="2286000" algn="l" defTabSz="457200" rtl="0" eaLnBrk="1" latinLnBrk="0" hangingPunct="1">
      <a:defRPr sz="2400" kern="1200">
        <a:solidFill>
          <a:schemeClr val="tx1"/>
        </a:solidFill>
        <a:latin typeface="Times" pitchFamily="-106" charset="0"/>
        <a:ea typeface="+mn-ea"/>
        <a:cs typeface="+mn-cs"/>
      </a:defRPr>
    </a:lvl6pPr>
    <a:lvl7pPr marL="2743200" algn="l" defTabSz="457200" rtl="0" eaLnBrk="1" latinLnBrk="0" hangingPunct="1">
      <a:defRPr sz="2400" kern="1200">
        <a:solidFill>
          <a:schemeClr val="tx1"/>
        </a:solidFill>
        <a:latin typeface="Times" pitchFamily="-106" charset="0"/>
        <a:ea typeface="+mn-ea"/>
        <a:cs typeface="+mn-cs"/>
      </a:defRPr>
    </a:lvl7pPr>
    <a:lvl8pPr marL="3200400" algn="l" defTabSz="457200" rtl="0" eaLnBrk="1" latinLnBrk="0" hangingPunct="1">
      <a:defRPr sz="2400" kern="1200">
        <a:solidFill>
          <a:schemeClr val="tx1"/>
        </a:solidFill>
        <a:latin typeface="Times" pitchFamily="-106" charset="0"/>
        <a:ea typeface="+mn-ea"/>
        <a:cs typeface="+mn-cs"/>
      </a:defRPr>
    </a:lvl8pPr>
    <a:lvl9pPr marL="3657600" algn="l" defTabSz="457200" rtl="0" eaLnBrk="1" latinLnBrk="0" hangingPunct="1">
      <a:defRPr sz="2400" kern="1200">
        <a:solidFill>
          <a:schemeClr val="tx1"/>
        </a:solidFill>
        <a:latin typeface="Times" pitchFamily="-10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FF00"/>
    <a:srgbClr val="FC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32787"/>
    <p:restoredTop sz="90929"/>
  </p:normalViewPr>
  <p:slideViewPr>
    <p:cSldViewPr showGuides="1">
      <p:cViewPr varScale="1">
        <p:scale>
          <a:sx n="88" d="100"/>
          <a:sy n="88" d="100"/>
        </p:scale>
        <p:origin x="-96" y="-3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272"/>
    </p:cViewPr>
  </p:sorterViewPr>
  <p:gridSpacing cx="78028800" cy="78028800"/>
</p:viewPr>
</file>

<file path=ppt/_rels/presentation.xml.rels><?xml version="1.0" encoding="UTF-8" standalone="yes"?>
<Relationships xmlns="http://schemas.openxmlformats.org/package/2006/relationships"><Relationship Id="rId60" Type="http://schemas.openxmlformats.org/officeDocument/2006/relationships/tableStyles" Target="tableStyles.xml"/><Relationship Id="rId39" Type="http://schemas.openxmlformats.org/officeDocument/2006/relationships/slide" Target="slides/slide37.xml"/><Relationship Id="rId7" Type="http://schemas.openxmlformats.org/officeDocument/2006/relationships/slide" Target="slides/slide5.xml"/><Relationship Id="rId43" Type="http://schemas.openxmlformats.org/officeDocument/2006/relationships/slide" Target="slides/slide41.xml"/><Relationship Id="rId25" Type="http://schemas.openxmlformats.org/officeDocument/2006/relationships/slide" Target="slides/slide23.xml"/><Relationship Id="rId10" Type="http://schemas.openxmlformats.org/officeDocument/2006/relationships/slide" Target="slides/slide8.xml"/><Relationship Id="rId50" Type="http://schemas.openxmlformats.org/officeDocument/2006/relationships/slide" Target="slides/slide48.xml"/><Relationship Id="rId17" Type="http://schemas.openxmlformats.org/officeDocument/2006/relationships/slide" Target="slides/slide15.xml"/><Relationship Id="rId9" Type="http://schemas.openxmlformats.org/officeDocument/2006/relationships/slide" Target="slides/slide7.xml"/><Relationship Id="rId18" Type="http://schemas.openxmlformats.org/officeDocument/2006/relationships/slide" Target="slides/slide16.xml"/><Relationship Id="rId27" Type="http://schemas.openxmlformats.org/officeDocument/2006/relationships/slide" Target="slides/slide25.xml"/><Relationship Id="rId14" Type="http://schemas.openxmlformats.org/officeDocument/2006/relationships/slide" Target="slides/slide12.xml"/><Relationship Id="rId4" Type="http://schemas.openxmlformats.org/officeDocument/2006/relationships/slide" Target="slides/slide2.xml"/><Relationship Id="rId28" Type="http://schemas.openxmlformats.org/officeDocument/2006/relationships/slide" Target="slides/slide26.xml"/><Relationship Id="rId45" Type="http://schemas.openxmlformats.org/officeDocument/2006/relationships/slide" Target="slides/slide43.xml"/><Relationship Id="rId58" Type="http://schemas.openxmlformats.org/officeDocument/2006/relationships/viewProps" Target="viewProps.xml"/><Relationship Id="rId42" Type="http://schemas.openxmlformats.org/officeDocument/2006/relationships/slide" Target="slides/slide40.xml"/><Relationship Id="rId6" Type="http://schemas.openxmlformats.org/officeDocument/2006/relationships/slide" Target="slides/slide4.xml"/><Relationship Id="rId49" Type="http://schemas.openxmlformats.org/officeDocument/2006/relationships/slide" Target="slides/slide47.xml"/><Relationship Id="rId44" Type="http://schemas.openxmlformats.org/officeDocument/2006/relationships/slide" Target="slides/slide42.xml"/><Relationship Id="rId19" Type="http://schemas.openxmlformats.org/officeDocument/2006/relationships/slide" Target="slides/slide17.xml"/><Relationship Id="rId38" Type="http://schemas.openxmlformats.org/officeDocument/2006/relationships/slide" Target="slides/slide36.xml"/><Relationship Id="rId20" Type="http://schemas.openxmlformats.org/officeDocument/2006/relationships/slide" Target="slides/slide18.xml"/><Relationship Id="rId2" Type="http://schemas.openxmlformats.org/officeDocument/2006/relationships/slideMaster" Target="slideMasters/slideMaster2.xml"/><Relationship Id="rId46" Type="http://schemas.openxmlformats.org/officeDocument/2006/relationships/slide" Target="slides/slide44.xml"/><Relationship Id="rId57" Type="http://schemas.openxmlformats.org/officeDocument/2006/relationships/presProps" Target="presProps.xml"/><Relationship Id="rId59" Type="http://schemas.openxmlformats.org/officeDocument/2006/relationships/theme" Target="theme/theme1.xml"/><Relationship Id="rId35" Type="http://schemas.openxmlformats.org/officeDocument/2006/relationships/slide" Target="slides/slide33.xml"/><Relationship Id="rId51" Type="http://schemas.openxmlformats.org/officeDocument/2006/relationships/slide" Target="slides/slide49.xml"/><Relationship Id="rId55" Type="http://schemas.openxmlformats.org/officeDocument/2006/relationships/notesMaster" Target="notesMasters/notesMaster1.xml"/><Relationship Id="rId31" Type="http://schemas.openxmlformats.org/officeDocument/2006/relationships/slide" Target="slides/slide29.xml"/><Relationship Id="rId34" Type="http://schemas.openxmlformats.org/officeDocument/2006/relationships/slide" Target="slides/slide32.xml"/><Relationship Id="rId40" Type="http://schemas.openxmlformats.org/officeDocument/2006/relationships/slide" Target="slides/slide38.xml"/><Relationship Id="rId36" Type="http://schemas.openxmlformats.org/officeDocument/2006/relationships/slide" Target="slides/slide34.xml"/><Relationship Id="rId1" Type="http://schemas.openxmlformats.org/officeDocument/2006/relationships/slideMaster" Target="slideMasters/slideMaster1.xml"/><Relationship Id="rId24" Type="http://schemas.openxmlformats.org/officeDocument/2006/relationships/slide" Target="slides/slide22.xml"/><Relationship Id="rId47" Type="http://schemas.openxmlformats.org/officeDocument/2006/relationships/slide" Target="slides/slide45.xml"/><Relationship Id="rId56" Type="http://schemas.openxmlformats.org/officeDocument/2006/relationships/printerSettings" Target="printerSettings/printerSettings1.bin"/><Relationship Id="rId48" Type="http://schemas.openxmlformats.org/officeDocument/2006/relationships/slide" Target="slides/slide46.xml"/><Relationship Id="rId8" Type="http://schemas.openxmlformats.org/officeDocument/2006/relationships/slide" Target="slides/slide6.xml"/><Relationship Id="rId13" Type="http://schemas.openxmlformats.org/officeDocument/2006/relationships/slide" Target="slides/slide11.xml"/><Relationship Id="rId32" Type="http://schemas.openxmlformats.org/officeDocument/2006/relationships/slide" Target="slides/slide30.xml"/><Relationship Id="rId37" Type="http://schemas.openxmlformats.org/officeDocument/2006/relationships/slide" Target="slides/slide35.xml"/><Relationship Id="rId52" Type="http://schemas.openxmlformats.org/officeDocument/2006/relationships/slide" Target="slides/slide50.xml"/><Relationship Id="rId54" Type="http://schemas.openxmlformats.org/officeDocument/2006/relationships/slide" Target="slides/slide52.xml"/><Relationship Id="rId12" Type="http://schemas.openxmlformats.org/officeDocument/2006/relationships/slide" Target="slides/slide10.xml"/><Relationship Id="rId3" Type="http://schemas.openxmlformats.org/officeDocument/2006/relationships/slide" Target="slides/slide1.xml"/><Relationship Id="rId23" Type="http://schemas.openxmlformats.org/officeDocument/2006/relationships/slide" Target="slides/slide21.xml"/><Relationship Id="rId53" Type="http://schemas.openxmlformats.org/officeDocument/2006/relationships/slide" Target="slides/slide51.xml"/><Relationship Id="rId26" Type="http://schemas.openxmlformats.org/officeDocument/2006/relationships/slide" Target="slides/slide24.xml"/><Relationship Id="rId30" Type="http://schemas.openxmlformats.org/officeDocument/2006/relationships/slide" Target="slides/slide28.xml"/><Relationship Id="rId11" Type="http://schemas.openxmlformats.org/officeDocument/2006/relationships/slide" Target="slides/slide9.xml"/><Relationship Id="rId29" Type="http://schemas.openxmlformats.org/officeDocument/2006/relationships/slide" Target="slides/slide27.xml"/><Relationship Id="rId16" Type="http://schemas.openxmlformats.org/officeDocument/2006/relationships/slide" Target="slides/slide14.xml"/><Relationship Id="rId33" Type="http://schemas.openxmlformats.org/officeDocument/2006/relationships/slide" Target="slides/slide31.xml"/><Relationship Id="rId41" Type="http://schemas.openxmlformats.org/officeDocument/2006/relationships/slide" Target="slides/slide39.xml"/><Relationship Id="rId5" Type="http://schemas.openxmlformats.org/officeDocument/2006/relationships/slide" Target="slides/slide3.xml"/><Relationship Id="rId15" Type="http://schemas.openxmlformats.org/officeDocument/2006/relationships/slide" Target="slides/slide13.xml"/><Relationship Id="rId22" Type="http://schemas.openxmlformats.org/officeDocument/2006/relationships/slide" Target="slides/slide20.xml"/><Relationship Id="rId21"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839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839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839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39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839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F385B97-5D2E-7248-B62D-22425BF3EE27}"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itchFamily="-106" charset="0"/>
        <a:ea typeface="+mn-ea"/>
        <a:cs typeface="+mn-cs"/>
      </a:defRPr>
    </a:lvl1pPr>
    <a:lvl2pPr marL="457200" algn="l" rtl="0" fontAlgn="base">
      <a:spcBef>
        <a:spcPct val="30000"/>
      </a:spcBef>
      <a:spcAft>
        <a:spcPct val="0"/>
      </a:spcAft>
      <a:defRPr sz="1200" kern="1200">
        <a:solidFill>
          <a:schemeClr val="tx1"/>
        </a:solidFill>
        <a:latin typeface="Times" pitchFamily="-106" charset="0"/>
        <a:ea typeface="ＭＳ Ｐゴシック" pitchFamily="-106" charset="-128"/>
        <a:cs typeface="+mn-cs"/>
      </a:defRPr>
    </a:lvl2pPr>
    <a:lvl3pPr marL="914400" algn="l" rtl="0" fontAlgn="base">
      <a:spcBef>
        <a:spcPct val="30000"/>
      </a:spcBef>
      <a:spcAft>
        <a:spcPct val="0"/>
      </a:spcAft>
      <a:defRPr sz="1200" kern="1200">
        <a:solidFill>
          <a:schemeClr val="tx1"/>
        </a:solidFill>
        <a:latin typeface="Times" pitchFamily="-106" charset="0"/>
        <a:ea typeface="ＭＳ Ｐゴシック" pitchFamily="-106" charset="-128"/>
        <a:cs typeface="+mn-cs"/>
      </a:defRPr>
    </a:lvl3pPr>
    <a:lvl4pPr marL="1371600" algn="l" rtl="0" fontAlgn="base">
      <a:spcBef>
        <a:spcPct val="30000"/>
      </a:spcBef>
      <a:spcAft>
        <a:spcPct val="0"/>
      </a:spcAft>
      <a:defRPr sz="1200" kern="1200">
        <a:solidFill>
          <a:schemeClr val="tx1"/>
        </a:solidFill>
        <a:latin typeface="Times" pitchFamily="-106" charset="0"/>
        <a:ea typeface="ＭＳ Ｐゴシック" pitchFamily="-106" charset="-128"/>
        <a:cs typeface="+mn-cs"/>
      </a:defRPr>
    </a:lvl4pPr>
    <a:lvl5pPr marL="1828800" algn="l" rtl="0" fontAlgn="base">
      <a:spcBef>
        <a:spcPct val="30000"/>
      </a:spcBef>
      <a:spcAft>
        <a:spcPct val="0"/>
      </a:spcAft>
      <a:defRPr sz="1200" kern="1200">
        <a:solidFill>
          <a:schemeClr val="tx1"/>
        </a:solidFill>
        <a:latin typeface="Times"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program began with funding</a:t>
            </a:r>
            <a:r>
              <a:rPr lang="en-US" baseline="0" dirty="0" smtClean="0"/>
              <a:t> of individual </a:t>
            </a:r>
            <a:r>
              <a:rPr lang="en-US" baseline="0" dirty="0" err="1" smtClean="0"/>
              <a:t>Pis</a:t>
            </a:r>
            <a:r>
              <a:rPr lang="en-US" baseline="0" dirty="0" smtClean="0"/>
              <a:t> instructed in the original RFP to propose stand-alone sites rather than a network of sites. </a:t>
            </a:r>
            <a:r>
              <a:rPr lang="en-US" dirty="0" smtClean="0"/>
              <a:t>I’m the closest thing we have to a program coordinator which is a somewhat daunting part-time task. Yet we’ve achieved remarkable progress so I will first</a:t>
            </a:r>
            <a:r>
              <a:rPr lang="en-US" baseline="0" dirty="0" smtClean="0"/>
              <a:t> provide a summary of some key information about the CZO program and then focus on coordination activities……..</a:t>
            </a:r>
            <a:endParaRPr lang="en-US" dirty="0" smtClean="0"/>
          </a:p>
          <a:p>
            <a:endParaRPr lang="en-US" dirty="0"/>
          </a:p>
        </p:txBody>
      </p:sp>
      <p:sp>
        <p:nvSpPr>
          <p:cNvPr id="4" name="Slide Number Placeholder 3"/>
          <p:cNvSpPr>
            <a:spLocks noGrp="1"/>
          </p:cNvSpPr>
          <p:nvPr>
            <p:ph type="sldNum" sz="quarter" idx="10"/>
          </p:nvPr>
        </p:nvSpPr>
        <p:spPr/>
        <p:txBody>
          <a:bodyPr/>
          <a:lstStyle/>
          <a:p>
            <a:fld id="{EF385B97-5D2E-7248-B62D-22425BF3EE27}"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385B97-5D2E-7248-B62D-22425BF3EE27}"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Show map of Europe and Caribbean</a:t>
            </a:r>
            <a:r>
              <a:rPr lang="en-US" baseline="0" dirty="0" smtClean="0"/>
              <a:t> where students have been and highlight Crete posters and quotes and upcoming projects in 2011. </a:t>
            </a:r>
            <a:endParaRPr lang="en-US" dirty="0"/>
          </a:p>
        </p:txBody>
      </p:sp>
      <p:sp>
        <p:nvSpPr>
          <p:cNvPr id="4" name="Slide Number Placeholder 3"/>
          <p:cNvSpPr>
            <a:spLocks noGrp="1"/>
          </p:cNvSpPr>
          <p:nvPr>
            <p:ph type="sldNum" sz="quarter" idx="10"/>
          </p:nvPr>
        </p:nvSpPr>
        <p:spPr/>
        <p:txBody>
          <a:bodyPr/>
          <a:lstStyle/>
          <a:p>
            <a:fld id="{EF385B97-5D2E-7248-B62D-22425BF3EE27}"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385B97-5D2E-7248-B62D-22425BF3EE27}" type="slidenum">
              <a:rPr lang="en-US" smtClean="0"/>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385B97-5D2E-7248-B62D-22425BF3EE27}" type="slidenum">
              <a:rPr lang="en-US" smtClean="0"/>
              <a:pPr/>
              <a:t>20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385B97-5D2E-7248-B62D-22425BF3EE27}" type="slidenum">
              <a:rPr lang="en-US" smtClean="0"/>
              <a:pPr/>
              <a:t>21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385B97-5D2E-7248-B62D-22425BF3EE27}" type="slidenum">
              <a:rPr lang="en-US" smtClean="0"/>
              <a:pPr/>
              <a:t>24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385B97-5D2E-7248-B62D-22425BF3EE27}" type="slidenum">
              <a:rPr lang="en-US" smtClean="0"/>
              <a:pPr/>
              <a:t>25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a:t>
            </a:r>
            <a:r>
              <a:rPr lang="en-US" baseline="0" dirty="0" smtClean="0"/>
              <a:t> 2</a:t>
            </a:r>
            <a:r>
              <a:rPr lang="en-US" baseline="30000" dirty="0" smtClean="0"/>
              <a:t>nd</a:t>
            </a:r>
            <a:r>
              <a:rPr lang="en-US" baseline="0" dirty="0" smtClean="0"/>
              <a:t> year with Science Discovery</a:t>
            </a:r>
          </a:p>
          <a:p>
            <a:r>
              <a:rPr lang="en-US" baseline="0" dirty="0" smtClean="0"/>
              <a:t>Overnight fieldtrip and classroom visits– Outdoor classroom</a:t>
            </a:r>
          </a:p>
          <a:p>
            <a:r>
              <a:rPr lang="en-US" baseline="0" dirty="0" smtClean="0"/>
              <a:t>Week long summer camp-</a:t>
            </a:r>
          </a:p>
        </p:txBody>
      </p:sp>
      <p:sp>
        <p:nvSpPr>
          <p:cNvPr id="4" name="Slide Number Placeholder 3"/>
          <p:cNvSpPr>
            <a:spLocks noGrp="1"/>
          </p:cNvSpPr>
          <p:nvPr>
            <p:ph type="sldNum" sz="quarter" idx="10"/>
          </p:nvPr>
        </p:nvSpPr>
        <p:spPr/>
        <p:txBody>
          <a:bodyPr/>
          <a:lstStyle/>
          <a:p>
            <a:fld id="{AB41CE96-86B7-6045-A435-BA4B8D24A819}" type="slidenum">
              <a:rPr lang="en-US" smtClean="0">
                <a:solidFill>
                  <a:prstClr val="black"/>
                </a:solidFill>
                <a:latin typeface="Calibri"/>
              </a:rPr>
              <a:pPr/>
              <a:t>26</a:t>
            </a:fld>
            <a:endParaRPr lang="en-US">
              <a:solidFill>
                <a:prstClr val="black"/>
              </a:solidFill>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a:t>
            </a:r>
            <a:r>
              <a:rPr lang="en-US" baseline="0" dirty="0" smtClean="0"/>
              <a:t> 2</a:t>
            </a:r>
            <a:r>
              <a:rPr lang="en-US" baseline="30000" dirty="0" smtClean="0"/>
              <a:t>nd</a:t>
            </a:r>
            <a:r>
              <a:rPr lang="en-US" baseline="0" dirty="0" smtClean="0"/>
              <a:t> year with Science Discovery</a:t>
            </a:r>
          </a:p>
          <a:p>
            <a:r>
              <a:rPr lang="en-US" baseline="0" dirty="0" smtClean="0"/>
              <a:t>Overnight fieldtrip and classroom visits– Outdoor classroom</a:t>
            </a:r>
          </a:p>
          <a:p>
            <a:r>
              <a:rPr lang="en-US" baseline="0" dirty="0" smtClean="0"/>
              <a:t>Week long summer camp-</a:t>
            </a:r>
          </a:p>
        </p:txBody>
      </p:sp>
      <p:sp>
        <p:nvSpPr>
          <p:cNvPr id="4" name="Slide Number Placeholder 3"/>
          <p:cNvSpPr>
            <a:spLocks noGrp="1"/>
          </p:cNvSpPr>
          <p:nvPr>
            <p:ph type="sldNum" sz="quarter" idx="10"/>
          </p:nvPr>
        </p:nvSpPr>
        <p:spPr/>
        <p:txBody>
          <a:bodyPr/>
          <a:lstStyle/>
          <a:p>
            <a:fld id="{AB41CE96-86B7-6045-A435-BA4B8D24A819}" type="slidenum">
              <a:rPr lang="en-US" smtClean="0">
                <a:solidFill>
                  <a:prstClr val="black"/>
                </a:solidFill>
                <a:latin typeface="Calibri"/>
              </a:rPr>
              <a:pPr/>
              <a:t>27</a:t>
            </a:fld>
            <a:endParaRPr lang="en-US">
              <a:solidFill>
                <a:prstClr val="black"/>
              </a:solidFill>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Cretan and Bulgarian grad students</a:t>
            </a:r>
            <a:r>
              <a:rPr lang="en-US" baseline="0" dirty="0" smtClean="0"/>
              <a:t> working with US undergrad, </a:t>
            </a:r>
            <a:endParaRPr lang="en-US" dirty="0"/>
          </a:p>
        </p:txBody>
      </p:sp>
      <p:sp>
        <p:nvSpPr>
          <p:cNvPr id="4" name="Slide Number Placeholder 3"/>
          <p:cNvSpPr>
            <a:spLocks noGrp="1"/>
          </p:cNvSpPr>
          <p:nvPr>
            <p:ph type="sldNum" sz="quarter" idx="10"/>
          </p:nvPr>
        </p:nvSpPr>
        <p:spPr/>
        <p:txBody>
          <a:bodyPr/>
          <a:lstStyle/>
          <a:p>
            <a:fld id="{EF385B97-5D2E-7248-B62D-22425BF3EE27}" type="slidenum">
              <a:rPr lang="en-US" smtClean="0"/>
              <a:pPr/>
              <a:t>33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A69FC60C-E8DF-7749-9574-7A40EB12E487}" type="slidenum">
              <a:rPr lang="en-US">
                <a:latin typeface="Times" pitchFamily="-107" charset="0"/>
              </a:rPr>
              <a:pPr/>
              <a:t>5</a:t>
            </a:fld>
            <a:endParaRPr lang="en-US">
              <a:latin typeface="Times" pitchFamily="-107" charset="0"/>
            </a:endParaRPr>
          </a:p>
        </p:txBody>
      </p:sp>
      <p:sp>
        <p:nvSpPr>
          <p:cNvPr id="28675" name="Slide Image Placeholder 1"/>
          <p:cNvSpPr>
            <a:spLocks noGrp="1" noRot="1" noChangeAspect="1" noTextEdit="1"/>
          </p:cNvSpPr>
          <p:nvPr>
            <p:ph type="sldImg"/>
          </p:nvPr>
        </p:nvSpPr>
        <p:spPr>
          <a:solidFill>
            <a:srgbClr val="FFFFFF"/>
          </a:solidFill>
          <a:ln/>
        </p:spPr>
      </p:sp>
      <p:sp>
        <p:nvSpPr>
          <p:cNvPr id="28676" name="Notes Placeholder 2"/>
          <p:cNvSpPr>
            <a:spLocks noGrp="1"/>
          </p:cNvSpPr>
          <p:nvPr>
            <p:ph type="body" idx="1"/>
          </p:nvPr>
        </p:nvSpPr>
        <p:spPr>
          <a:xfrm>
            <a:off x="685800" y="4343400"/>
            <a:ext cx="5486400" cy="4114800"/>
          </a:xfrm>
          <a:solidFill>
            <a:srgbClr val="FFFFFF"/>
          </a:solidFill>
          <a:ln>
            <a:solidFill>
              <a:srgbClr val="000000"/>
            </a:solidFill>
          </a:ln>
        </p:spPr>
        <p:txBody>
          <a:bodyPr/>
          <a:lstStyle/>
          <a:p>
            <a:pPr eaLnBrk="1" hangingPunct="1">
              <a:spcBef>
                <a:spcPct val="0"/>
              </a:spcBef>
            </a:pPr>
            <a:r>
              <a:rPr lang="en-US">
                <a:latin typeface="Times" pitchFamily="-107" charset="0"/>
              </a:rPr>
              <a:t>Maybe add some animation that points out some of the work that is beign done? </a:t>
            </a:r>
          </a:p>
        </p:txBody>
      </p:sp>
      <p:sp>
        <p:nvSpPr>
          <p:cNvPr id="2867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E24EFD0-B828-6F42-B457-7E152C8B659D}" type="slidenum">
              <a:rPr lang="en-US" sz="1200"/>
              <a:pPr algn="r"/>
              <a:t>5</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385B97-5D2E-7248-B62D-22425BF3EE27}" type="slidenum">
              <a:rPr lang="en-US" smtClean="0"/>
              <a:pPr/>
              <a:t>34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 we don’t have a stream</a:t>
            </a:r>
            <a:r>
              <a:rPr lang="en-US" baseline="0" dirty="0" smtClean="0"/>
              <a:t> of money from </a:t>
            </a:r>
            <a:r>
              <a:rPr lang="en-US" baseline="0" dirty="0" err="1" smtClean="0"/>
              <a:t>czo</a:t>
            </a:r>
            <a:r>
              <a:rPr lang="en-US" baseline="0" dirty="0" smtClean="0"/>
              <a:t> program to do this we haven’t been able to benefit everybody</a:t>
            </a:r>
            <a:endParaRPr lang="en-US" dirty="0"/>
          </a:p>
        </p:txBody>
      </p:sp>
      <p:sp>
        <p:nvSpPr>
          <p:cNvPr id="4" name="Slide Number Placeholder 3"/>
          <p:cNvSpPr>
            <a:spLocks noGrp="1"/>
          </p:cNvSpPr>
          <p:nvPr>
            <p:ph type="sldNum" sz="quarter" idx="10"/>
          </p:nvPr>
        </p:nvSpPr>
        <p:spPr/>
        <p:txBody>
          <a:bodyPr/>
          <a:lstStyle/>
          <a:p>
            <a:fld id="{EF385B97-5D2E-7248-B62D-22425BF3EE27}" type="slidenum">
              <a:rPr lang="en-US" smtClean="0"/>
              <a:pPr/>
              <a:t>35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35843" name="Notes Placeholder 2"/>
          <p:cNvSpPr>
            <a:spLocks noGrp="1"/>
          </p:cNvSpPr>
          <p:nvPr>
            <p:ph type="body" idx="1"/>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a:lstStyle/>
          <a:p>
            <a:endParaRPr lang="en-US">
              <a:latin typeface="Calibri" charset="0"/>
            </a:endParaRPr>
          </a:p>
        </p:txBody>
      </p:sp>
      <p:sp>
        <p:nvSpPr>
          <p:cNvPr id="35844" name="Slide Number Placeholder 3"/>
          <p:cNvSpPr>
            <a:spLocks noGrp="1"/>
          </p:cNvSpPr>
          <p:nvPr>
            <p:ph type="sldNum" sz="quarter" idx="5"/>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F1431A-B566-B846-9FB4-32DC638764C9}" type="slidenum">
              <a:rPr lang="en-US" sz="1200">
                <a:latin typeface="Calibri" charset="0"/>
              </a:rPr>
              <a:pPr eaLnBrk="1" hangingPunct="1"/>
              <a:t>41</a:t>
            </a:fld>
            <a:endParaRPr lang="en-US" sz="1200">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40963" name="Notes Placeholder 2"/>
          <p:cNvSpPr>
            <a:spLocks noGrp="1"/>
          </p:cNvSpPr>
          <p:nvPr>
            <p:ph type="body" idx="1"/>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a:lstStyle/>
          <a:p>
            <a:endParaRPr lang="en-US">
              <a:latin typeface="Calibri" charset="0"/>
            </a:endParaRPr>
          </a:p>
        </p:txBody>
      </p:sp>
      <p:sp>
        <p:nvSpPr>
          <p:cNvPr id="40964" name="Slide Number Placeholder 3"/>
          <p:cNvSpPr>
            <a:spLocks noGrp="1"/>
          </p:cNvSpPr>
          <p:nvPr>
            <p:ph type="sldNum" sz="quarter" idx="5"/>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67A8DC-A098-4C41-897E-85479B2DBA45}" type="slidenum">
              <a:rPr lang="en-US" sz="1200">
                <a:latin typeface="Calibri" charset="0"/>
              </a:rPr>
              <a:pPr eaLnBrk="1" hangingPunct="1"/>
              <a:t>42</a:t>
            </a:fld>
            <a:endParaRPr lang="en-US" sz="1200">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41987" name="Notes Placeholder 2"/>
          <p:cNvSpPr>
            <a:spLocks noGrp="1"/>
          </p:cNvSpPr>
          <p:nvPr>
            <p:ph type="body" idx="1"/>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a:lstStyle/>
          <a:p>
            <a:pPr eaLnBrk="1" hangingPunct="1">
              <a:spcBef>
                <a:spcPct val="0"/>
              </a:spcBef>
            </a:pPr>
            <a:endParaRPr lang="en-US">
              <a:latin typeface="Calibri" charset="0"/>
            </a:endParaRPr>
          </a:p>
        </p:txBody>
      </p:sp>
      <p:sp>
        <p:nvSpPr>
          <p:cNvPr id="4198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40F24447-89E7-F947-9632-EDB9E770481D}" type="slidenum">
              <a:rPr lang="en-US" sz="1200">
                <a:latin typeface="Calibri" charset="0"/>
              </a:rPr>
              <a:pPr algn="r" eaLnBrk="1" hangingPunct="1"/>
              <a:t>43</a:t>
            </a:fld>
            <a:endParaRPr lang="en-US" sz="1200">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43011" name="Notes Placeholder 2"/>
          <p:cNvSpPr>
            <a:spLocks noGrp="1"/>
          </p:cNvSpPr>
          <p:nvPr>
            <p:ph type="body" idx="1"/>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a:lstStyle/>
          <a:p>
            <a:endParaRPr lang="en-US">
              <a:latin typeface="Calibri" charset="0"/>
            </a:endParaRPr>
          </a:p>
        </p:txBody>
      </p:sp>
      <p:sp>
        <p:nvSpPr>
          <p:cNvPr id="43012" name="Slide Number Placeholder 3"/>
          <p:cNvSpPr>
            <a:spLocks noGrp="1"/>
          </p:cNvSpPr>
          <p:nvPr>
            <p:ph type="sldNum" sz="quarter" idx="5"/>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5125992-1685-8D48-A595-71FFBA18C06E}" type="slidenum">
              <a:rPr lang="en-US" sz="1200">
                <a:latin typeface="Calibri" charset="0"/>
              </a:rPr>
              <a:pPr eaLnBrk="1" hangingPunct="1"/>
              <a:t>44</a:t>
            </a:fld>
            <a:endParaRPr lang="en-US"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385B97-5D2E-7248-B62D-22425BF3EE27}"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385B97-5D2E-7248-B62D-22425BF3EE27}"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385B97-5D2E-7248-B62D-22425BF3EE27}"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385B97-5D2E-7248-B62D-22425BF3EE27}"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385B97-5D2E-7248-B62D-22425BF3EE27}" type="slidenum">
              <a:rPr lang="en-US" smtClean="0"/>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385B97-5D2E-7248-B62D-22425BF3EE27}" type="slidenum">
              <a:rPr lang="en-US" smtClean="0"/>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385B97-5D2E-7248-B62D-22425BF3EE27}"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3"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0673FD71-140E-2F49-9F70-913A78EB7D3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D1F66BEC-BEB6-1F44-813A-7F101E68C6FA}"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9A5FBBE5-3257-F946-B936-9E4D5C5CBC1C}"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150858-B9C1-5643-94F4-572DD1E0DEE3}"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grpSp>
        <p:nvGrpSpPr>
          <p:cNvPr id="66562" name="Group 2"/>
          <p:cNvGrpSpPr>
            <a:grpSpLocks/>
          </p:cNvGrpSpPr>
          <p:nvPr/>
        </p:nvGrpSpPr>
        <p:grpSpPr bwMode="auto">
          <a:xfrm>
            <a:off x="0" y="0"/>
            <a:ext cx="9140825" cy="6850063"/>
            <a:chOff x="0" y="0"/>
            <a:chExt cx="5758" cy="4315"/>
          </a:xfrm>
        </p:grpSpPr>
        <p:sp>
          <p:nvSpPr>
            <p:cNvPr id="66563" name="Freeform 3"/>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prstTxWarp prst="textNoShape">
                <a:avLst/>
              </a:prstTxWarp>
            </a:bodyPr>
            <a:lstStyle/>
            <a:p>
              <a:endParaRPr lang="en-US"/>
            </a:p>
          </p:txBody>
        </p:sp>
        <p:grpSp>
          <p:nvGrpSpPr>
            <p:cNvPr id="66564" name="Group 4"/>
            <p:cNvGrpSpPr>
              <a:grpSpLocks/>
            </p:cNvGrpSpPr>
            <p:nvPr userDrawn="1"/>
          </p:nvGrpSpPr>
          <p:grpSpPr bwMode="auto">
            <a:xfrm>
              <a:off x="1728" y="1409"/>
              <a:ext cx="4027" cy="2906"/>
              <a:chOff x="1728" y="1409"/>
              <a:chExt cx="4027" cy="2906"/>
            </a:xfrm>
          </p:grpSpPr>
          <p:sp>
            <p:nvSpPr>
              <p:cNvPr id="66565" name="Freeform 5"/>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prstTxWarp prst="textNoShape">
                  <a:avLst/>
                </a:prstTxWarp>
              </a:bodyPr>
              <a:lstStyle/>
              <a:p>
                <a:endParaRPr lang="en-US"/>
              </a:p>
            </p:txBody>
          </p:sp>
          <p:sp>
            <p:nvSpPr>
              <p:cNvPr id="66566" name="Freeform 6"/>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prstTxWarp prst="textNoShape">
                  <a:avLst/>
                </a:prstTxWarp>
              </a:bodyPr>
              <a:lstStyle/>
              <a:p>
                <a:endParaRPr lang="en-US"/>
              </a:p>
            </p:txBody>
          </p:sp>
          <p:sp>
            <p:nvSpPr>
              <p:cNvPr id="66567" name="Freeform 7"/>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90980"/>
                      <a:invGamma/>
                    </a:schemeClr>
                  </a:gs>
                  <a:gs pos="100000">
                    <a:schemeClr val="bg1"/>
                  </a:gs>
                </a:gsLst>
                <a:lin ang="5400000" scaled="1"/>
              </a:gradFill>
              <a:ln w="9525">
                <a:noFill/>
                <a:round/>
                <a:headEnd/>
                <a:tailEnd/>
              </a:ln>
            </p:spPr>
            <p:txBody>
              <a:bodyPr>
                <a:prstTxWarp prst="textNoShape">
                  <a:avLst/>
                </a:prstTxWarp>
              </a:bodyPr>
              <a:lstStyle/>
              <a:p>
                <a:endParaRPr lang="en-US"/>
              </a:p>
            </p:txBody>
          </p:sp>
          <p:sp>
            <p:nvSpPr>
              <p:cNvPr id="66568" name="Freeform 8"/>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prstTxWarp prst="textNoShape">
                  <a:avLst/>
                </a:prstTxWarp>
              </a:bodyPr>
              <a:lstStyle/>
              <a:p>
                <a:endParaRPr lang="en-US"/>
              </a:p>
            </p:txBody>
          </p:sp>
          <p:sp>
            <p:nvSpPr>
              <p:cNvPr id="66569" name="Freeform 9"/>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90980"/>
                      <a:invGamma/>
                    </a:schemeClr>
                  </a:gs>
                  <a:gs pos="100000">
                    <a:schemeClr val="bg1"/>
                  </a:gs>
                </a:gsLst>
                <a:lin ang="2700000" scaled="1"/>
              </a:gradFill>
              <a:ln w="9525">
                <a:noFill/>
                <a:round/>
                <a:headEnd/>
                <a:tailEnd/>
              </a:ln>
            </p:spPr>
            <p:txBody>
              <a:bodyPr>
                <a:prstTxWarp prst="textNoShape">
                  <a:avLst/>
                </a:prstTxWarp>
              </a:bodyPr>
              <a:lstStyle/>
              <a:p>
                <a:endParaRPr lang="en-US"/>
              </a:p>
            </p:txBody>
          </p:sp>
          <p:sp>
            <p:nvSpPr>
              <p:cNvPr id="66570" name="Freeform 10"/>
              <p:cNvSpPr>
                <a:spLocks/>
              </p:cNvSpPr>
              <p:nvPr/>
            </p:nvSpPr>
            <p:spPr bwMode="hidden">
              <a:xfrm>
                <a:off x="3231" y="1409"/>
                <a:ext cx="2296" cy="1469"/>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90980"/>
                      <a:invGamma/>
                    </a:schemeClr>
                  </a:gs>
                  <a:gs pos="100000">
                    <a:schemeClr val="bg1"/>
                  </a:gs>
                </a:gsLst>
                <a:lin ang="2700000" scaled="1"/>
              </a:gradFill>
              <a:ln w="9525">
                <a:noFill/>
                <a:round/>
                <a:headEnd/>
                <a:tailEnd/>
              </a:ln>
            </p:spPr>
            <p:txBody>
              <a:bodyPr>
                <a:prstTxWarp prst="textNoShape">
                  <a:avLst/>
                </a:prstTxWarp>
              </a:bodyPr>
              <a:lstStyle/>
              <a:p>
                <a:endParaRPr lang="en-US"/>
              </a:p>
            </p:txBody>
          </p:sp>
        </p:grpSp>
      </p:grpSp>
      <p:sp>
        <p:nvSpPr>
          <p:cNvPr id="66571"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66572" name="Rectangle 12"/>
          <p:cNvSpPr>
            <a:spLocks noGrp="1" noChangeArrowheads="1"/>
          </p:cNvSpPr>
          <p:nvPr>
            <p:ph type="subTitle" sz="quarter" idx="1"/>
          </p:nvPr>
        </p:nvSpPr>
        <p:spPr>
          <a:xfrm>
            <a:off x="1219200" y="3962400"/>
            <a:ext cx="6400800" cy="1752600"/>
          </a:xfrm>
        </p:spPr>
        <p:txBody>
          <a:bodyPr/>
          <a:lstStyle>
            <a:lvl1pPr marL="0" indent="0" algn="ctr">
              <a:buFont typeface="Wingdings" pitchFamily="-106" charset="2"/>
              <a:buNone/>
              <a:defRPr/>
            </a:lvl1pPr>
          </a:lstStyle>
          <a:p>
            <a:r>
              <a:rPr lang="en-US"/>
              <a:t>Click to edit Master subtitle style</a:t>
            </a:r>
          </a:p>
        </p:txBody>
      </p:sp>
      <p:sp>
        <p:nvSpPr>
          <p:cNvPr id="66573" name="Rectangle 13"/>
          <p:cNvSpPr>
            <a:spLocks noGrp="1" noChangeArrowheads="1"/>
          </p:cNvSpPr>
          <p:nvPr>
            <p:ph type="sldNum" sz="quarter" idx="4"/>
          </p:nvPr>
        </p:nvSpPr>
        <p:spPr>
          <a:xfrm>
            <a:off x="6553200" y="6254750"/>
            <a:ext cx="2133600" cy="476250"/>
          </a:xfrm>
        </p:spPr>
        <p:txBody>
          <a:bodyPr/>
          <a:lstStyle>
            <a:lvl1pPr>
              <a:defRPr/>
            </a:lvl1pPr>
          </a:lstStyle>
          <a:p>
            <a:fld id="{ABD8A511-1633-FB4E-8F10-58D7E128AA90}" type="slidenum">
              <a:rPr lang="en-US"/>
              <a:pPr/>
              <a:t>‹#›</a:t>
            </a:fld>
            <a:endParaRPr lang="en-US"/>
          </a:p>
        </p:txBody>
      </p:sp>
      <p:pic>
        <p:nvPicPr>
          <p:cNvPr id="66574" name="Picture 14" descr="StarBlock_wnumber"/>
          <p:cNvPicPr>
            <a:picLocks noChangeAspect="1" noChangeArrowheads="1"/>
          </p:cNvPicPr>
          <p:nvPr userDrawn="1"/>
        </p:nvPicPr>
        <p:blipFill>
          <a:blip r:embed="rId2"/>
          <a:srcRect/>
          <a:stretch>
            <a:fillRect/>
          </a:stretch>
        </p:blipFill>
        <p:spPr bwMode="auto">
          <a:xfrm>
            <a:off x="381000" y="5943600"/>
            <a:ext cx="1752600" cy="823913"/>
          </a:xfrm>
          <a:prstGeom prst="rect">
            <a:avLst/>
          </a:prstGeom>
          <a:noFill/>
        </p:spPr>
      </p:pic>
      <p:pic>
        <p:nvPicPr>
          <p:cNvPr id="66575" name="Picture 15" descr="ASC_logo_shadow"/>
          <p:cNvPicPr>
            <a:picLocks noChangeAspect="1" noChangeArrowheads="1"/>
          </p:cNvPicPr>
          <p:nvPr userDrawn="1"/>
        </p:nvPicPr>
        <p:blipFill>
          <a:blip r:embed="rId3"/>
          <a:srcRect/>
          <a:stretch>
            <a:fillRect/>
          </a:stretch>
        </p:blipFill>
        <p:spPr bwMode="auto">
          <a:xfrm>
            <a:off x="3810000" y="6019800"/>
            <a:ext cx="1143000" cy="733425"/>
          </a:xfrm>
          <a:prstGeom prst="rect">
            <a:avLst/>
          </a:prstGeom>
          <a:noFill/>
        </p:spPr>
      </p:pic>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smtClean="0"/>
            </a:lvl1pPr>
          </a:lstStyle>
          <a:p>
            <a:fld id="{3434B4A6-6DCB-FE4E-ADCB-53FA97E9EE80}"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smtClean="0"/>
            </a:lvl1pPr>
          </a:lstStyle>
          <a:p>
            <a:fld id="{6C65AE27-B9BB-D442-BF14-7A8F888FC0EA}"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smtClean="0"/>
            </a:lvl1pPr>
          </a:lstStyle>
          <a:p>
            <a:fld id="{2D5D15E5-5773-7146-9817-00D09F61F178}"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smtClean="0"/>
            </a:lvl1pPr>
          </a:lstStyle>
          <a:p>
            <a:fld id="{29AB48F4-816D-0545-BB10-FCFDB8613FD1}"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smtClean="0"/>
            </a:lvl1pPr>
          </a:lstStyle>
          <a:p>
            <a:fld id="{FB5C987E-34BF-DC44-9585-DEB1A0933660}"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smtClean="0"/>
            </a:lvl1pPr>
          </a:lstStyle>
          <a:p>
            <a:fld id="{9B81E3F9-03B9-3A44-829C-1D1EAB6C691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E5D0AEDD-3C6F-F649-87AA-40898A6DEE0A}"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smtClean="0"/>
            </a:lvl1pPr>
          </a:lstStyle>
          <a:p>
            <a:fld id="{2299C3A5-6C27-4642-BF61-54A85AA3F1B8}"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smtClean="0"/>
            </a:lvl1pPr>
          </a:lstStyle>
          <a:p>
            <a:fld id="{0E1E06C4-8DAF-F74D-A86D-808B1ECC0638}"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smtClean="0"/>
            </a:lvl1pPr>
          </a:lstStyle>
          <a:p>
            <a:fld id="{6661502A-7CF8-ED4F-B487-16E505C7AB76}"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45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45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smtClean="0"/>
            </a:lvl1pPr>
          </a:lstStyle>
          <a:p>
            <a:fld id="{08B021E0-E012-C94F-9A61-150E70E8E67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1404A32C-72D5-6A47-BFA6-31622364F837}"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651D93F4-9002-E14C-87E2-CF26809F53EE}"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500DF327-3E37-9A40-8F7B-D5B2AD70638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56EDF396-2C2E-D04C-A64E-D85123A37F3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F38E55A3-909B-414E-9950-601E7C56F67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CD150CB0-0FE8-6B41-AC44-85E0517EB76C}"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D18F2D0D-780E-8C4B-84FA-BC3A931B25B6}"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theme" Target="../theme/theme1.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4" Type="http://schemas.openxmlformats.org/officeDocument/2006/relationships/slideLayout" Target="../slideLayouts/slideLayout16.xml"/><Relationship Id="rId10" Type="http://schemas.openxmlformats.org/officeDocument/2006/relationships/slideLayout" Target="../slideLayouts/slideLayout22.xml"/><Relationship Id="rId5" Type="http://schemas.openxmlformats.org/officeDocument/2006/relationships/slideLayout" Target="../slideLayouts/slideLayout17.xml"/><Relationship Id="rId7" Type="http://schemas.openxmlformats.org/officeDocument/2006/relationships/slideLayout" Target="../slideLayouts/slideLayout19.xml"/><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9" Type="http://schemas.openxmlformats.org/officeDocument/2006/relationships/slideLayout" Target="../slideLayouts/slideLayout21.xml"/><Relationship Id="rId3" Type="http://schemas.openxmlformats.org/officeDocument/2006/relationships/slideLayout" Target="../slideLayouts/slideLayout15.xml"/><Relationship Id="rId6"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E0DADA0-6661-FD4B-B77B-EDE6CF6BA30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75"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106" charset="0"/>
        </a:defRPr>
      </a:lvl2pPr>
      <a:lvl3pPr algn="ctr" rtl="0" fontAlgn="base">
        <a:spcBef>
          <a:spcPct val="0"/>
        </a:spcBef>
        <a:spcAft>
          <a:spcPct val="0"/>
        </a:spcAft>
        <a:defRPr sz="4400">
          <a:solidFill>
            <a:schemeClr val="tx2"/>
          </a:solidFill>
          <a:latin typeface="Times" pitchFamily="-106" charset="0"/>
        </a:defRPr>
      </a:lvl3pPr>
      <a:lvl4pPr algn="ctr" rtl="0" fontAlgn="base">
        <a:spcBef>
          <a:spcPct val="0"/>
        </a:spcBef>
        <a:spcAft>
          <a:spcPct val="0"/>
        </a:spcAft>
        <a:defRPr sz="4400">
          <a:solidFill>
            <a:schemeClr val="tx2"/>
          </a:solidFill>
          <a:latin typeface="Times" pitchFamily="-106" charset="0"/>
        </a:defRPr>
      </a:lvl4pPr>
      <a:lvl5pPr algn="ctr" rtl="0" fontAlgn="base">
        <a:spcBef>
          <a:spcPct val="0"/>
        </a:spcBef>
        <a:spcAft>
          <a:spcPct val="0"/>
        </a:spcAft>
        <a:defRPr sz="4400">
          <a:solidFill>
            <a:schemeClr val="tx2"/>
          </a:solidFill>
          <a:latin typeface="Times" pitchFamily="-106" charset="0"/>
        </a:defRPr>
      </a:lvl5pPr>
      <a:lvl6pPr marL="457200" algn="ctr" rtl="0" fontAlgn="base">
        <a:spcBef>
          <a:spcPct val="0"/>
        </a:spcBef>
        <a:spcAft>
          <a:spcPct val="0"/>
        </a:spcAft>
        <a:defRPr sz="4400">
          <a:solidFill>
            <a:schemeClr val="tx2"/>
          </a:solidFill>
          <a:latin typeface="Times" pitchFamily="-106" charset="0"/>
        </a:defRPr>
      </a:lvl6pPr>
      <a:lvl7pPr marL="914400" algn="ctr" rtl="0" fontAlgn="base">
        <a:spcBef>
          <a:spcPct val="0"/>
        </a:spcBef>
        <a:spcAft>
          <a:spcPct val="0"/>
        </a:spcAft>
        <a:defRPr sz="4400">
          <a:solidFill>
            <a:schemeClr val="tx2"/>
          </a:solidFill>
          <a:latin typeface="Times" pitchFamily="-106" charset="0"/>
        </a:defRPr>
      </a:lvl7pPr>
      <a:lvl8pPr marL="1371600" algn="ctr" rtl="0" fontAlgn="base">
        <a:spcBef>
          <a:spcPct val="0"/>
        </a:spcBef>
        <a:spcAft>
          <a:spcPct val="0"/>
        </a:spcAft>
        <a:defRPr sz="4400">
          <a:solidFill>
            <a:schemeClr val="tx2"/>
          </a:solidFill>
          <a:latin typeface="Times" pitchFamily="-106" charset="0"/>
        </a:defRPr>
      </a:lvl8pPr>
      <a:lvl9pPr marL="1828800" algn="ctr" rtl="0" fontAlgn="base">
        <a:spcBef>
          <a:spcPct val="0"/>
        </a:spcBef>
        <a:spcAft>
          <a:spcPct val="0"/>
        </a:spcAft>
        <a:defRPr sz="4400">
          <a:solidFill>
            <a:schemeClr val="tx2"/>
          </a:solidFill>
          <a:latin typeface="Times" pitchFamily="-106"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106"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106"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106"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grpSp>
        <p:nvGrpSpPr>
          <p:cNvPr id="65538" name="Group 2"/>
          <p:cNvGrpSpPr>
            <a:grpSpLocks/>
          </p:cNvGrpSpPr>
          <p:nvPr/>
        </p:nvGrpSpPr>
        <p:grpSpPr bwMode="auto">
          <a:xfrm>
            <a:off x="0" y="0"/>
            <a:ext cx="9140825" cy="6850063"/>
            <a:chOff x="0" y="0"/>
            <a:chExt cx="5758" cy="4315"/>
          </a:xfrm>
        </p:grpSpPr>
        <p:sp>
          <p:nvSpPr>
            <p:cNvPr id="65539" name="Freeform 3"/>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prstTxWarp prst="textNoShape">
                <a:avLst/>
              </a:prstTxWarp>
            </a:bodyPr>
            <a:lstStyle/>
            <a:p>
              <a:endParaRPr lang="en-US"/>
            </a:p>
          </p:txBody>
        </p:sp>
        <p:grpSp>
          <p:nvGrpSpPr>
            <p:cNvPr id="65540" name="Group 4"/>
            <p:cNvGrpSpPr>
              <a:grpSpLocks/>
            </p:cNvGrpSpPr>
            <p:nvPr userDrawn="1"/>
          </p:nvGrpSpPr>
          <p:grpSpPr bwMode="auto">
            <a:xfrm>
              <a:off x="1728" y="1409"/>
              <a:ext cx="4027" cy="2906"/>
              <a:chOff x="1728" y="1409"/>
              <a:chExt cx="4027" cy="2906"/>
            </a:xfrm>
          </p:grpSpPr>
          <p:sp>
            <p:nvSpPr>
              <p:cNvPr id="65541" name="Freeform 5"/>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prstTxWarp prst="textNoShape">
                  <a:avLst/>
                </a:prstTxWarp>
              </a:bodyPr>
              <a:lstStyle/>
              <a:p>
                <a:endParaRPr lang="en-US"/>
              </a:p>
            </p:txBody>
          </p:sp>
          <p:sp>
            <p:nvSpPr>
              <p:cNvPr id="65542" name="Freeform 6"/>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prstTxWarp prst="textNoShape">
                  <a:avLst/>
                </a:prstTxWarp>
              </a:bodyPr>
              <a:lstStyle/>
              <a:p>
                <a:endParaRPr lang="en-US"/>
              </a:p>
            </p:txBody>
          </p:sp>
          <p:sp>
            <p:nvSpPr>
              <p:cNvPr id="65543" name="Freeform 7"/>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90980"/>
                      <a:invGamma/>
                    </a:schemeClr>
                  </a:gs>
                  <a:gs pos="100000">
                    <a:schemeClr val="bg1"/>
                  </a:gs>
                </a:gsLst>
                <a:lin ang="5400000" scaled="1"/>
              </a:gradFill>
              <a:ln w="9525">
                <a:noFill/>
                <a:round/>
                <a:headEnd/>
                <a:tailEnd/>
              </a:ln>
            </p:spPr>
            <p:txBody>
              <a:bodyPr>
                <a:prstTxWarp prst="textNoShape">
                  <a:avLst/>
                </a:prstTxWarp>
              </a:bodyPr>
              <a:lstStyle/>
              <a:p>
                <a:endParaRPr lang="en-US"/>
              </a:p>
            </p:txBody>
          </p:sp>
          <p:sp>
            <p:nvSpPr>
              <p:cNvPr id="65544" name="Freeform 8"/>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prstTxWarp prst="textNoShape">
                  <a:avLst/>
                </a:prstTxWarp>
              </a:bodyPr>
              <a:lstStyle/>
              <a:p>
                <a:endParaRPr lang="en-US"/>
              </a:p>
            </p:txBody>
          </p:sp>
          <p:sp>
            <p:nvSpPr>
              <p:cNvPr id="65545" name="Freeform 9"/>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90980"/>
                      <a:invGamma/>
                    </a:schemeClr>
                  </a:gs>
                  <a:gs pos="100000">
                    <a:schemeClr val="bg1"/>
                  </a:gs>
                </a:gsLst>
                <a:lin ang="2700000" scaled="1"/>
              </a:gradFill>
              <a:ln w="9525">
                <a:noFill/>
                <a:round/>
                <a:headEnd/>
                <a:tailEnd/>
              </a:ln>
            </p:spPr>
            <p:txBody>
              <a:bodyPr>
                <a:prstTxWarp prst="textNoShape">
                  <a:avLst/>
                </a:prstTxWarp>
              </a:bodyPr>
              <a:lstStyle/>
              <a:p>
                <a:endParaRPr lang="en-US"/>
              </a:p>
            </p:txBody>
          </p:sp>
          <p:sp>
            <p:nvSpPr>
              <p:cNvPr id="65546" name="Freeform 10"/>
              <p:cNvSpPr>
                <a:spLocks/>
              </p:cNvSpPr>
              <p:nvPr/>
            </p:nvSpPr>
            <p:spPr bwMode="hidden">
              <a:xfrm>
                <a:off x="3231" y="1409"/>
                <a:ext cx="2296" cy="1469"/>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90980"/>
                      <a:invGamma/>
                    </a:schemeClr>
                  </a:gs>
                  <a:gs pos="100000">
                    <a:schemeClr val="bg1"/>
                  </a:gs>
                </a:gsLst>
                <a:lin ang="2700000" scaled="1"/>
              </a:gradFill>
              <a:ln w="9525">
                <a:noFill/>
                <a:round/>
                <a:headEnd/>
                <a:tailEnd/>
              </a:ln>
            </p:spPr>
            <p:txBody>
              <a:bodyPr>
                <a:prstTxWarp prst="textNoShape">
                  <a:avLst/>
                </a:prstTxWarp>
              </a:bodyPr>
              <a:lstStyle/>
              <a:p>
                <a:endParaRPr lang="en-US"/>
              </a:p>
            </p:txBody>
          </p:sp>
        </p:grpSp>
      </p:grpSp>
      <p:sp>
        <p:nvSpPr>
          <p:cNvPr id="65547" name="Rectangle 11"/>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48" name="Rectangle 12"/>
          <p:cNvSpPr>
            <a:spLocks noGrp="1" noRot="1" noChangeArrowheads="1"/>
          </p:cNvSpPr>
          <p:nvPr>
            <p:ph type="body" idx="1"/>
          </p:nvPr>
        </p:nvSpPr>
        <p:spPr bwMode="auto">
          <a:xfrm>
            <a:off x="457200" y="1600200"/>
            <a:ext cx="822960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549" name="Rectangle 13"/>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06" charset="0"/>
              </a:defRPr>
            </a:lvl1pPr>
          </a:lstStyle>
          <a:p>
            <a:endParaRPr lang="en-US"/>
          </a:p>
        </p:txBody>
      </p:sp>
      <p:sp>
        <p:nvSpPr>
          <p:cNvPr id="65550" name="Rectangle 14"/>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106" charset="0"/>
              </a:defRPr>
            </a:lvl1pPr>
          </a:lstStyle>
          <a:p>
            <a:fld id="{8FE7C759-CAA8-C943-9FDB-4691C1C73CC4}"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3"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iming>
    <p:tnLst>
      <p:par>
        <p:cTn id="1" dur="indefinite" restart="never" nodeType="tmRoot"/>
      </p:par>
    </p:tnLst>
  </p:timing>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Palatino" pitchFamily="-106"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Palatino" pitchFamily="-106"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Palatino" pitchFamily="-106"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Palatino" pitchFamily="-106"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Palatino" pitchFamily="-106"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Palatino" pitchFamily="-106"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Palatino" pitchFamily="-106"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Palatino" pitchFamily="-106" charset="0"/>
        </a:defRPr>
      </a:lvl9pPr>
    </p:titleStyle>
    <p:bodyStyle>
      <a:lvl1pPr marL="342900" indent="-342900" algn="l" rtl="0" fontAlgn="base">
        <a:spcBef>
          <a:spcPct val="20000"/>
        </a:spcBef>
        <a:spcAft>
          <a:spcPct val="0"/>
        </a:spcAft>
        <a:buClr>
          <a:schemeClr val="hlink"/>
        </a:buClr>
        <a:buSzPct val="70000"/>
        <a:buFont typeface="Wingdings" pitchFamily="-106"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106" charset="2"/>
        <a:buChar char="n"/>
        <a:defRPr sz="2800">
          <a:solidFill>
            <a:schemeClr val="tx1"/>
          </a:solidFill>
          <a:effectLst>
            <a:outerShdw blurRad="38100" dist="38100" dir="2700000" algn="tl">
              <a:srgbClr val="000000"/>
            </a:outerShdw>
          </a:effectLst>
          <a:latin typeface="+mn-lt"/>
          <a:ea typeface="ＭＳ Ｐゴシック" pitchFamily="-106" charset="-128"/>
        </a:defRPr>
      </a:lvl2pPr>
      <a:lvl3pPr marL="1143000" indent="-228600" algn="l" rtl="0" fontAlgn="base">
        <a:spcBef>
          <a:spcPct val="20000"/>
        </a:spcBef>
        <a:spcAft>
          <a:spcPct val="0"/>
        </a:spcAft>
        <a:buClr>
          <a:schemeClr val="tx2"/>
        </a:buClr>
        <a:buSzPct val="70000"/>
        <a:buFont typeface="Wingdings" pitchFamily="-106" charset="2"/>
        <a:buChar char="n"/>
        <a:defRPr sz="2400">
          <a:solidFill>
            <a:schemeClr val="tx1"/>
          </a:solidFill>
          <a:effectLst>
            <a:outerShdw blurRad="38100" dist="38100" dir="2700000" algn="tl">
              <a:srgbClr val="000000"/>
            </a:outerShdw>
          </a:effectLst>
          <a:latin typeface="+mn-lt"/>
          <a:ea typeface="ＭＳ Ｐゴシック" pitchFamily="-106" charset="-128"/>
        </a:defRPr>
      </a:lvl3pPr>
      <a:lvl4pPr marL="1600200" indent="-228600" algn="l" rtl="0" fontAlgn="base">
        <a:spcBef>
          <a:spcPct val="20000"/>
        </a:spcBef>
        <a:spcAft>
          <a:spcPct val="0"/>
        </a:spcAft>
        <a:buClr>
          <a:schemeClr val="accent2"/>
        </a:buClr>
        <a:buSzPct val="70000"/>
        <a:buFont typeface="Wingdings" pitchFamily="-106" charset="2"/>
        <a:buChar char="n"/>
        <a:defRPr sz="2000">
          <a:solidFill>
            <a:schemeClr val="tx1"/>
          </a:solidFill>
          <a:effectLst>
            <a:outerShdw blurRad="38100" dist="38100" dir="2700000" algn="tl">
              <a:srgbClr val="000000"/>
            </a:outerShdw>
          </a:effectLst>
          <a:latin typeface="+mn-lt"/>
          <a:ea typeface="ＭＳ Ｐゴシック" pitchFamily="-106" charset="-128"/>
        </a:defRPr>
      </a:lvl4pPr>
      <a:lvl5pPr marL="2057400" indent="-228600" algn="l" rtl="0" fontAlgn="base">
        <a:spcBef>
          <a:spcPct val="20000"/>
        </a:spcBef>
        <a:spcAft>
          <a:spcPct val="0"/>
        </a:spcAft>
        <a:buClr>
          <a:schemeClr val="hlink"/>
        </a:buClr>
        <a:buSzPct val="70000"/>
        <a:buFont typeface="Wingdings" pitchFamily="-106" charset="2"/>
        <a:buChar char="n"/>
        <a:defRPr sz="2000">
          <a:solidFill>
            <a:schemeClr val="tx1"/>
          </a:solidFill>
          <a:effectLst>
            <a:outerShdw blurRad="38100" dist="38100" dir="2700000" algn="tl">
              <a:srgbClr val="000000"/>
            </a:outerShdw>
          </a:effectLst>
          <a:latin typeface="+mn-lt"/>
          <a:ea typeface="ＭＳ Ｐゴシック" pitchFamily="-106" charset="-128"/>
        </a:defRPr>
      </a:lvl5pPr>
      <a:lvl6pPr marL="2514600" indent="-228600" algn="l" rtl="0" fontAlgn="base">
        <a:spcBef>
          <a:spcPct val="20000"/>
        </a:spcBef>
        <a:spcAft>
          <a:spcPct val="0"/>
        </a:spcAft>
        <a:buClr>
          <a:schemeClr val="hlink"/>
        </a:buClr>
        <a:buSzPct val="70000"/>
        <a:buFont typeface="Wingdings" pitchFamily="-106" charset="2"/>
        <a:buChar char="n"/>
        <a:defRPr sz="2000">
          <a:solidFill>
            <a:schemeClr val="tx1"/>
          </a:solidFill>
          <a:effectLst>
            <a:outerShdw blurRad="38100" dist="38100" dir="2700000" algn="tl">
              <a:srgbClr val="000000"/>
            </a:outerShdw>
          </a:effectLst>
          <a:latin typeface="+mn-lt"/>
          <a:ea typeface="ＭＳ Ｐゴシック" pitchFamily="-106" charset="-128"/>
        </a:defRPr>
      </a:lvl6pPr>
      <a:lvl7pPr marL="2971800" indent="-228600" algn="l" rtl="0" fontAlgn="base">
        <a:spcBef>
          <a:spcPct val="20000"/>
        </a:spcBef>
        <a:spcAft>
          <a:spcPct val="0"/>
        </a:spcAft>
        <a:buClr>
          <a:schemeClr val="hlink"/>
        </a:buClr>
        <a:buSzPct val="70000"/>
        <a:buFont typeface="Wingdings" pitchFamily="-106" charset="2"/>
        <a:buChar char="n"/>
        <a:defRPr sz="2000">
          <a:solidFill>
            <a:schemeClr val="tx1"/>
          </a:solidFill>
          <a:effectLst>
            <a:outerShdw blurRad="38100" dist="38100" dir="2700000" algn="tl">
              <a:srgbClr val="000000"/>
            </a:outerShdw>
          </a:effectLst>
          <a:latin typeface="+mn-lt"/>
          <a:ea typeface="ＭＳ Ｐゴシック" pitchFamily="-106" charset="-128"/>
        </a:defRPr>
      </a:lvl7pPr>
      <a:lvl8pPr marL="3429000" indent="-228600" algn="l" rtl="0" fontAlgn="base">
        <a:spcBef>
          <a:spcPct val="20000"/>
        </a:spcBef>
        <a:spcAft>
          <a:spcPct val="0"/>
        </a:spcAft>
        <a:buClr>
          <a:schemeClr val="hlink"/>
        </a:buClr>
        <a:buSzPct val="70000"/>
        <a:buFont typeface="Wingdings" pitchFamily="-106" charset="2"/>
        <a:buChar char="n"/>
        <a:defRPr sz="2000">
          <a:solidFill>
            <a:schemeClr val="tx1"/>
          </a:solidFill>
          <a:effectLst>
            <a:outerShdw blurRad="38100" dist="38100" dir="2700000" algn="tl">
              <a:srgbClr val="000000"/>
            </a:outerShdw>
          </a:effectLst>
          <a:latin typeface="+mn-lt"/>
          <a:ea typeface="ＭＳ Ｐゴシック" pitchFamily="-106" charset="-128"/>
        </a:defRPr>
      </a:lvl8pPr>
      <a:lvl9pPr marL="3886200" indent="-228600" algn="l" rtl="0" fontAlgn="base">
        <a:spcBef>
          <a:spcPct val="20000"/>
        </a:spcBef>
        <a:spcAft>
          <a:spcPct val="0"/>
        </a:spcAft>
        <a:buClr>
          <a:schemeClr val="hlink"/>
        </a:buClr>
        <a:buSzPct val="70000"/>
        <a:buFont typeface="Wingdings" pitchFamily="-106" charset="2"/>
        <a:buChar char="n"/>
        <a:defRPr sz="2000">
          <a:solidFill>
            <a:schemeClr val="tx1"/>
          </a:solidFill>
          <a:effectLst>
            <a:outerShdw blurRad="38100" dist="38100" dir="2700000" algn="tl">
              <a:srgbClr val="000000"/>
            </a:outerShdw>
          </a:effectLst>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4"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4"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image" Target="../media/image17.jpeg"/><Relationship Id="rId3"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3" Type="http://schemas.openxmlformats.org/officeDocument/2006/relationships/image" Target="../media/image5.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4"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5.jpeg"/><Relationship Id="rId5" Type="http://schemas.openxmlformats.org/officeDocument/2006/relationships/image" Target="../media/image21.jpeg"/></Relationships>
</file>

<file path=ppt/slides/_rels/slide21.xml.rels><?xml version="1.0" encoding="UTF-8" standalone="yes"?>
<Relationships xmlns="http://schemas.openxmlformats.org/package/2006/relationships"><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5.jpeg"/></Relationships>
</file>

<file path=ppt/slides/_rels/slide22.xml.rels><?xml version="1.0" encoding="UTF-8" standalone="yes"?>
<Relationships xmlns="http://schemas.openxmlformats.org/package/2006/relationships"><Relationship Id="rId4" Type="http://schemas.openxmlformats.org/officeDocument/2006/relationships/hyperlink" Target="http://bp2.blogger.com/_SO_JYKtl9A8/RfC9N_xFDjI/AAAAAAAAAMU/BM0r8elSm3E/s320/2005-09-14_National_Science_Foundation_Seal.png" TargetMode="External"/><Relationship Id="rId1" Type="http://schemas.openxmlformats.org/officeDocument/2006/relationships/slideLayout" Target="../slideLayouts/slideLayout7.xml"/><Relationship Id="rId2" Type="http://schemas.openxmlformats.org/officeDocument/2006/relationships/image" Target="../media/image23.jpeg"/><Relationship Id="rId3" Type="http://schemas.openxmlformats.org/officeDocument/2006/relationships/image" Target="../media/image24.jpeg"/><Relationship Id="rId5" Type="http://schemas.openxmlformats.org/officeDocument/2006/relationships/image" Target="../media/image25.jpeg"/></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5.jpeg"/></Relationships>
</file>

<file path=ppt/slides/_rels/slide25.xml.rels><?xml version="1.0" encoding="UTF-8" standalone="yes"?>
<Relationships xmlns="http://schemas.openxmlformats.org/package/2006/relationships"><Relationship Id="rId4" Type="http://schemas.openxmlformats.org/officeDocument/2006/relationships/hyperlink" Target="http://www.czen.org" TargetMode="External"/><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5.jpeg"/><Relationship Id="rId5" Type="http://schemas.openxmlformats.org/officeDocument/2006/relationships/image" Target="../media/image28.png"/></Relationships>
</file>

<file path=ppt/slides/_rels/slide26.xml.rels><?xml version="1.0" encoding="UTF-8" standalone="yes"?>
<Relationships xmlns="http://schemas.openxmlformats.org/package/2006/relationships"><Relationship Id="rId4" Type="http://schemas.openxmlformats.org/officeDocument/2006/relationships/image" Target="../media/image30.jpeg"/><Relationship Id="rId5" Type="http://schemas.openxmlformats.org/officeDocument/2006/relationships/image" Target="../media/image31.jpeg"/><Relationship Id="rId7" Type="http://schemas.openxmlformats.org/officeDocument/2006/relationships/image" Target="../media/image33.jpeg"/><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9.jpeg"/><Relationship Id="rId6" Type="http://schemas.openxmlformats.org/officeDocument/2006/relationships/image" Target="../media/image32.jpeg"/></Relationships>
</file>

<file path=ppt/slides/_rels/slide27.xml.rels><?xml version="1.0" encoding="UTF-8" standalone="yes"?>
<Relationships xmlns="http://schemas.openxmlformats.org/package/2006/relationships"><Relationship Id="rId6" Type="http://schemas.openxmlformats.org/officeDocument/2006/relationships/image" Target="../media/image36.png"/><Relationship Id="rId4" Type="http://schemas.openxmlformats.org/officeDocument/2006/relationships/image" Target="../media/image34.png"/><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33.jpeg"/><Relationship Id="rId5"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3"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image" Target="../media/image6.jpeg"/><Relationship Id="rId3"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3"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3"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4"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jpeg"/></Relationships>
</file>

<file path=ppt/slides/_rels/slide33.xml.rels><?xml version="1.0" encoding="UTF-8" standalone="yes"?>
<Relationships xmlns="http://schemas.openxmlformats.org/package/2006/relationships"><Relationship Id="rId4" Type="http://schemas.openxmlformats.org/officeDocument/2006/relationships/image" Target="../media/image48.jpeg"/><Relationship Id="rId5" Type="http://schemas.openxmlformats.org/officeDocument/2006/relationships/image" Target="../media/image49.jpeg"/><Relationship Id="rId7"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47.jpeg"/><Relationship Id="rId6" Type="http://schemas.openxmlformats.org/officeDocument/2006/relationships/image" Target="../media/image50.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1.png"/></Relationships>
</file>

<file path=ppt/slides/_rels/slide36.xml.rels><?xml version="1.0" encoding="UTF-8" standalone="yes"?>
<Relationships xmlns="http://schemas.openxmlformats.org/package/2006/relationships"><Relationship Id="rId14" Type="http://schemas.openxmlformats.org/officeDocument/2006/relationships/image" Target="../media/image64.png"/><Relationship Id="rId4" Type="http://schemas.openxmlformats.org/officeDocument/2006/relationships/image" Target="../media/image54.png"/><Relationship Id="rId7" Type="http://schemas.openxmlformats.org/officeDocument/2006/relationships/image" Target="../media/image57.png"/><Relationship Id="rId11" Type="http://schemas.openxmlformats.org/officeDocument/2006/relationships/image" Target="../media/image61.jpeg"/><Relationship Id="rId1" Type="http://schemas.openxmlformats.org/officeDocument/2006/relationships/slideLayout" Target="../slideLayouts/slideLayout1.xml"/><Relationship Id="rId6" Type="http://schemas.openxmlformats.org/officeDocument/2006/relationships/image" Target="../media/image56.png"/><Relationship Id="rId16" Type="http://schemas.openxmlformats.org/officeDocument/2006/relationships/image" Target="../media/image66.png"/><Relationship Id="rId8" Type="http://schemas.openxmlformats.org/officeDocument/2006/relationships/image" Target="../media/image58.png"/><Relationship Id="rId13" Type="http://schemas.openxmlformats.org/officeDocument/2006/relationships/image" Target="../media/image63.png"/><Relationship Id="rId10" Type="http://schemas.openxmlformats.org/officeDocument/2006/relationships/image" Target="../media/image60.jpeg"/><Relationship Id="rId5" Type="http://schemas.openxmlformats.org/officeDocument/2006/relationships/image" Target="../media/image55.png"/><Relationship Id="rId15" Type="http://schemas.openxmlformats.org/officeDocument/2006/relationships/image" Target="../media/image65.png"/><Relationship Id="rId12" Type="http://schemas.openxmlformats.org/officeDocument/2006/relationships/image" Target="../media/image62.png"/><Relationship Id="rId17" Type="http://schemas.openxmlformats.org/officeDocument/2006/relationships/image" Target="../media/image67.jpeg"/><Relationship Id="rId19" Type="http://schemas.openxmlformats.org/officeDocument/2006/relationships/image" Target="../media/image69.jpeg"/><Relationship Id="rId2" Type="http://schemas.openxmlformats.org/officeDocument/2006/relationships/image" Target="../media/image52.png"/><Relationship Id="rId9" Type="http://schemas.openxmlformats.org/officeDocument/2006/relationships/image" Target="../media/image59.png"/><Relationship Id="rId3" Type="http://schemas.openxmlformats.org/officeDocument/2006/relationships/image" Target="../media/image53.png"/><Relationship Id="rId18" Type="http://schemas.openxmlformats.org/officeDocument/2006/relationships/image" Target="../media/image68.jpeg"/></Relationships>
</file>

<file path=ppt/slides/_rels/slide37.xml.rels><?xml version="1.0" encoding="UTF-8" standalone="yes"?>
<Relationships xmlns="http://schemas.openxmlformats.org/package/2006/relationships"><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70.pdf"/><Relationship Id="rId3" Type="http://schemas.openxmlformats.org/officeDocument/2006/relationships/image" Target="../media/image71.png"/></Relationships>
</file>

<file path=ppt/slides/_rels/slide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3.jpeg"/><Relationship Id="rId3" Type="http://schemas.openxmlformats.org/officeDocument/2006/relationships/image" Target="../media/image7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image" Target="../media/image8.jpeg"/><Relationship Id="rId3"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7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7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4" Type="http://schemas.openxmlformats.org/officeDocument/2006/relationships/image" Target="../media/image79.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8.png"/></Relationships>
</file>

<file path=ppt/slides/_rels/slide44.xml.rels><?xml version="1.0" encoding="UTF-8" standalone="yes"?>
<Relationships xmlns="http://schemas.openxmlformats.org/package/2006/relationships"><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80.png"/></Relationships>
</file>

<file path=ppt/slides/_rels/slide45.xml.rels><?xml version="1.0" encoding="UTF-8" standalone="yes"?>
<Relationships xmlns="http://schemas.openxmlformats.org/package/2006/relationships"><Relationship Id="rId6" Type="http://schemas.openxmlformats.org/officeDocument/2006/relationships/image" Target="../media/image83.jpeg"/><Relationship Id="rId4" Type="http://schemas.openxmlformats.org/officeDocument/2006/relationships/hyperlink" Target="http://bp2.blogger.com/_SO_JYKtl9A8/RfC9N_xFDjI/AAAAAAAAAMU/BM0r8elSm3E/s320/2005-09-14_National_Science_Foundation_Seal.png" TargetMode="External"/><Relationship Id="rId1" Type="http://schemas.openxmlformats.org/officeDocument/2006/relationships/slideLayout" Target="../slideLayouts/slideLayout2.xml"/><Relationship Id="rId2" Type="http://schemas.openxmlformats.org/officeDocument/2006/relationships/image" Target="../media/image81.jpeg"/><Relationship Id="rId3" Type="http://schemas.openxmlformats.org/officeDocument/2006/relationships/image" Target="../media/image82.png"/><Relationship Id="rId5" Type="http://schemas.openxmlformats.org/officeDocument/2006/relationships/image" Target="../media/image25.jpeg"/></Relationships>
</file>

<file path=ppt/slides/_rels/slide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image" Target="../media/image89.png"/><Relationship Id="rId3" Type="http://schemas.openxmlformats.org/officeDocument/2006/relationships/image" Target="../media/image90.png"/><Relationship Id="rId5" Type="http://schemas.openxmlformats.org/officeDocument/2006/relationships/image" Target="../media/image9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4"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8.xml.rels><?xml version="1.0" encoding="UTF-8" standalone="yes"?>
<Relationships xmlns="http://schemas.openxmlformats.org/package/2006/relationships"><Relationship Id="rId4"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jpeg"/><Relationship Id="rId5" Type="http://schemas.openxmlformats.org/officeDocument/2006/relationships/image" Target="../media/image12.png"/></Relationships>
</file>

<file path=ppt/slides/_rels/slide9.xml.rels><?xml version="1.0" encoding="UTF-8" standalone="yes"?>
<Relationships xmlns="http://schemas.openxmlformats.org/package/2006/relationships"><Relationship Id="rId4"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image" Target="../media/image13.png"/><Relationship Id="rId3"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6" descr="titletext.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051" name="Rectangle 4"/>
          <p:cNvSpPr>
            <a:spLocks noChangeArrowheads="1"/>
          </p:cNvSpPr>
          <p:nvPr/>
        </p:nvSpPr>
        <p:spPr bwMode="auto">
          <a:xfrm>
            <a:off x="0" y="3777684"/>
            <a:ext cx="9144000" cy="2677656"/>
          </a:xfrm>
          <a:prstGeom prst="rect">
            <a:avLst/>
          </a:prstGeom>
          <a:solidFill>
            <a:schemeClr val="bg1"/>
          </a:solidFill>
          <a:ln w="9525">
            <a:noFill/>
            <a:miter lim="800000"/>
            <a:headEnd/>
            <a:tailEnd/>
          </a:ln>
        </p:spPr>
        <p:txBody>
          <a:bodyPr anchor="ctr">
            <a:prstTxWarp prst="textNoShape">
              <a:avLst/>
            </a:prstTxWarp>
            <a:spAutoFit/>
          </a:bodyPr>
          <a:lstStyle/>
          <a:p>
            <a:pPr eaLnBrk="0" hangingPunct="0"/>
            <a:r>
              <a:rPr lang="en-US" sz="3200" b="1" dirty="0" smtClean="0">
                <a:solidFill>
                  <a:srgbClr val="339966"/>
                </a:solidFill>
                <a:ea typeface="Times New Roman" pitchFamily="-106" charset="0"/>
                <a:cs typeface="Times New Roman" pitchFamily="-106" charset="0"/>
              </a:rPr>
              <a:t>	Critical Zone Observatory (CZO) program</a:t>
            </a:r>
          </a:p>
          <a:p>
            <a:pPr eaLnBrk="0" hangingPunct="0"/>
            <a:r>
              <a:rPr lang="en-US" sz="3200" b="1" dirty="0" smtClean="0">
                <a:solidFill>
                  <a:srgbClr val="339966"/>
                </a:solidFill>
                <a:ea typeface="Times New Roman" pitchFamily="-106" charset="0"/>
                <a:cs typeface="Times New Roman" pitchFamily="-106" charset="0"/>
              </a:rPr>
              <a:t>		Education (and Outreach)</a:t>
            </a:r>
          </a:p>
          <a:p>
            <a:pPr eaLnBrk="0" hangingPunct="0"/>
            <a:endParaRPr lang="en-US" sz="3200" b="1" dirty="0" smtClean="0">
              <a:solidFill>
                <a:srgbClr val="339966"/>
              </a:solidFill>
              <a:ea typeface="Times New Roman" pitchFamily="-106" charset="0"/>
              <a:cs typeface="Times New Roman" pitchFamily="-106" charset="0"/>
            </a:endParaRPr>
          </a:p>
          <a:p>
            <a:pPr algn="ctr" eaLnBrk="0" hangingPunct="0"/>
            <a:r>
              <a:rPr lang="en-US" b="1" dirty="0" smtClean="0">
                <a:solidFill>
                  <a:srgbClr val="339966"/>
                </a:solidFill>
              </a:rPr>
              <a:t>Tim White</a:t>
            </a:r>
          </a:p>
          <a:p>
            <a:pPr algn="ctr" eaLnBrk="0" hangingPunct="0"/>
            <a:r>
              <a:rPr lang="en-US" sz="2400" b="1" dirty="0" smtClean="0">
                <a:solidFill>
                  <a:srgbClr val="339966"/>
                </a:solidFill>
              </a:rPr>
              <a:t>February 20, 2012</a:t>
            </a:r>
          </a:p>
          <a:p>
            <a:pPr algn="ctr" eaLnBrk="0" hangingPunct="0"/>
            <a:r>
              <a:rPr lang="en-US" sz="2400" b="1" dirty="0" smtClean="0">
                <a:solidFill>
                  <a:srgbClr val="339966"/>
                </a:solidFill>
              </a:rPr>
              <a:t>Earth Science Provider Summit</a:t>
            </a:r>
            <a:endParaRPr lang="en-US" sz="2400" b="1" dirty="0">
              <a:solidFill>
                <a:srgbClr val="339966"/>
              </a:solidFill>
            </a:endParaRPr>
          </a:p>
        </p:txBody>
      </p:sp>
    </p:spTree>
  </p:cSld>
  <p:clrMapOvr>
    <a:masterClrMapping/>
  </p:clrMapOvr>
  <p:transition advClick="0" advTm="5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098" name="Picture 1" descr="czen_banner.jpg"/>
          <p:cNvPicPr>
            <a:picLocks noChangeAspect="1"/>
          </p:cNvPicPr>
          <p:nvPr/>
        </p:nvPicPr>
        <p:blipFill>
          <a:blip r:embed="rId3"/>
          <a:srcRect/>
          <a:stretch>
            <a:fillRect/>
          </a:stretch>
        </p:blipFill>
        <p:spPr bwMode="auto">
          <a:xfrm>
            <a:off x="0" y="6138863"/>
            <a:ext cx="9144000" cy="719137"/>
          </a:xfrm>
          <a:prstGeom prst="rect">
            <a:avLst/>
          </a:prstGeom>
          <a:noFill/>
          <a:ln w="9525">
            <a:noFill/>
            <a:miter lim="800000"/>
            <a:headEnd/>
            <a:tailEnd/>
          </a:ln>
        </p:spPr>
      </p:pic>
      <p:sp>
        <p:nvSpPr>
          <p:cNvPr id="3" name="TextBox 2"/>
          <p:cNvSpPr txBox="1"/>
          <p:nvPr/>
        </p:nvSpPr>
        <p:spPr>
          <a:xfrm>
            <a:off x="304800" y="533400"/>
            <a:ext cx="8534400" cy="5632311"/>
          </a:xfrm>
          <a:prstGeom prst="rect">
            <a:avLst/>
          </a:prstGeom>
          <a:noFill/>
        </p:spPr>
        <p:txBody>
          <a:bodyPr wrap="square" rtlCol="0">
            <a:spAutoFit/>
          </a:bodyPr>
          <a:lstStyle/>
          <a:p>
            <a:r>
              <a:rPr lang="en-US" sz="3600" b="1" dirty="0" smtClean="0">
                <a:solidFill>
                  <a:srgbClr val="FC0000"/>
                </a:solidFill>
              </a:rPr>
              <a:t>Education</a:t>
            </a:r>
          </a:p>
          <a:p>
            <a:endParaRPr lang="en-US" dirty="0" smtClean="0"/>
          </a:p>
          <a:p>
            <a:r>
              <a:rPr lang="en-US" sz="2800" dirty="0" smtClean="0">
                <a:solidFill>
                  <a:srgbClr val="FFFF00"/>
                </a:solidFill>
              </a:rPr>
              <a:t>• Develop a new cadre of Critical Zone scientists who early in their career have been trained in interdisciplinary (and international) collaboration.</a:t>
            </a:r>
          </a:p>
          <a:p>
            <a:endParaRPr lang="en-US" sz="2800" dirty="0" smtClean="0">
              <a:solidFill>
                <a:srgbClr val="FFFF00"/>
              </a:solidFill>
            </a:endParaRPr>
          </a:p>
          <a:p>
            <a:r>
              <a:rPr lang="en-US" sz="2800" dirty="0" smtClean="0">
                <a:solidFill>
                  <a:schemeClr val="bg1"/>
                </a:solidFill>
              </a:rPr>
              <a:t>• Supplemental funding through International Programs has since 2007 provided opportunities in Europe for 42 U.S. graduate students to pursue field or lab activities related to and supportive of their research. </a:t>
            </a:r>
          </a:p>
          <a:p>
            <a:endParaRPr lang="en-US" sz="2800" dirty="0" smtClean="0">
              <a:solidFill>
                <a:srgbClr val="FFFF00"/>
              </a:solidFill>
            </a:endParaRPr>
          </a:p>
          <a:p>
            <a:endParaRPr lang="en-US" dirty="0" smtClean="0"/>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098" name="Picture 1" descr="czen_banner.jpg"/>
          <p:cNvPicPr>
            <a:picLocks noChangeAspect="1"/>
          </p:cNvPicPr>
          <p:nvPr/>
        </p:nvPicPr>
        <p:blipFill>
          <a:blip r:embed="rId3"/>
          <a:srcRect/>
          <a:stretch>
            <a:fillRect/>
          </a:stretch>
        </p:blipFill>
        <p:spPr bwMode="auto">
          <a:xfrm>
            <a:off x="0" y="6138863"/>
            <a:ext cx="9144000" cy="719137"/>
          </a:xfrm>
          <a:prstGeom prst="rect">
            <a:avLst/>
          </a:prstGeom>
          <a:noFill/>
          <a:ln w="9525">
            <a:noFill/>
            <a:miter lim="800000"/>
            <a:headEnd/>
            <a:tailEnd/>
          </a:ln>
        </p:spPr>
      </p:pic>
      <p:sp>
        <p:nvSpPr>
          <p:cNvPr id="3" name="TextBox 2"/>
          <p:cNvSpPr txBox="1"/>
          <p:nvPr/>
        </p:nvSpPr>
        <p:spPr>
          <a:xfrm>
            <a:off x="0" y="76200"/>
            <a:ext cx="9144000" cy="6186308"/>
          </a:xfrm>
          <a:prstGeom prst="rect">
            <a:avLst/>
          </a:prstGeom>
          <a:noFill/>
        </p:spPr>
        <p:txBody>
          <a:bodyPr wrap="square" rtlCol="0">
            <a:spAutoFit/>
          </a:bodyPr>
          <a:lstStyle/>
          <a:p>
            <a:r>
              <a:rPr lang="en-US" sz="3600" b="1" dirty="0" smtClean="0">
                <a:solidFill>
                  <a:srgbClr val="FC0000"/>
                </a:solidFill>
              </a:rPr>
              <a:t>CZO general information: </a:t>
            </a:r>
            <a:r>
              <a:rPr lang="en-US" sz="3600" b="1" dirty="0" smtClean="0">
                <a:solidFill>
                  <a:srgbClr val="FFFF00"/>
                </a:solidFill>
              </a:rPr>
              <a:t>Human resources</a:t>
            </a:r>
          </a:p>
          <a:p>
            <a:endParaRPr lang="en-US" sz="3600" b="1" dirty="0" smtClean="0">
              <a:solidFill>
                <a:srgbClr val="FFFF00"/>
              </a:solidFill>
            </a:endParaRPr>
          </a:p>
          <a:p>
            <a:r>
              <a:rPr lang="en-US" sz="3600" b="1" dirty="0" smtClean="0">
                <a:solidFill>
                  <a:srgbClr val="FFFF00"/>
                </a:solidFill>
              </a:rPr>
              <a:t>		  </a:t>
            </a:r>
            <a:r>
              <a:rPr lang="en-US" b="1" u="sng" dirty="0" smtClean="0">
                <a:solidFill>
                  <a:schemeClr val="bg1"/>
                </a:solidFill>
              </a:rPr>
              <a:t>Undergrads</a:t>
            </a:r>
            <a:r>
              <a:rPr lang="en-US" b="1" dirty="0" smtClean="0">
                <a:solidFill>
                  <a:schemeClr val="bg1"/>
                </a:solidFill>
              </a:rPr>
              <a:t>	     </a:t>
            </a:r>
            <a:r>
              <a:rPr lang="en-US" b="1" u="sng" dirty="0" smtClean="0">
                <a:solidFill>
                  <a:schemeClr val="bg1"/>
                </a:solidFill>
              </a:rPr>
              <a:t>Grads</a:t>
            </a:r>
            <a:r>
              <a:rPr lang="en-US" b="1" dirty="0" smtClean="0">
                <a:solidFill>
                  <a:schemeClr val="bg1"/>
                </a:solidFill>
              </a:rPr>
              <a:t>     </a:t>
            </a:r>
            <a:r>
              <a:rPr lang="en-US" b="1" u="sng" dirty="0" smtClean="0">
                <a:solidFill>
                  <a:schemeClr val="bg1"/>
                </a:solidFill>
              </a:rPr>
              <a:t>Post-Docs</a:t>
            </a:r>
            <a:r>
              <a:rPr lang="en-US" b="1" dirty="0" smtClean="0">
                <a:solidFill>
                  <a:schemeClr val="bg1"/>
                </a:solidFill>
              </a:rPr>
              <a:t>	</a:t>
            </a:r>
            <a:r>
              <a:rPr lang="en-US" b="1" u="sng" dirty="0" smtClean="0">
                <a:solidFill>
                  <a:schemeClr val="bg1"/>
                </a:solidFill>
              </a:rPr>
              <a:t>Degrees</a:t>
            </a:r>
          </a:p>
          <a:p>
            <a:r>
              <a:rPr lang="en-US" b="1" dirty="0" smtClean="0">
                <a:solidFill>
                  <a:schemeClr val="accent3"/>
                </a:solidFill>
              </a:rPr>
              <a:t>Boulder		19 (19)		19		4		9</a:t>
            </a:r>
          </a:p>
          <a:p>
            <a:endParaRPr lang="en-US" b="1" dirty="0" smtClean="0">
              <a:solidFill>
                <a:schemeClr val="accent3"/>
              </a:solidFill>
            </a:endParaRPr>
          </a:p>
          <a:p>
            <a:r>
              <a:rPr lang="en-US" b="1" dirty="0" smtClean="0">
                <a:solidFill>
                  <a:schemeClr val="accent3"/>
                </a:solidFill>
              </a:rPr>
              <a:t>Shale Hills		13 (24)		18 (9)		4		4</a:t>
            </a:r>
          </a:p>
          <a:p>
            <a:endParaRPr lang="en-US" b="1" dirty="0" smtClean="0">
              <a:solidFill>
                <a:schemeClr val="accent3"/>
              </a:solidFill>
            </a:endParaRPr>
          </a:p>
          <a:p>
            <a:r>
              <a:rPr lang="en-US" b="1" dirty="0" smtClean="0">
                <a:solidFill>
                  <a:schemeClr val="accent3"/>
                </a:solidFill>
              </a:rPr>
              <a:t>S. Sierra		      12		11		4</a:t>
            </a:r>
          </a:p>
          <a:p>
            <a:endParaRPr lang="en-US" b="1" dirty="0" smtClean="0">
              <a:solidFill>
                <a:schemeClr val="accent3"/>
              </a:solidFill>
            </a:endParaRPr>
          </a:p>
          <a:p>
            <a:r>
              <a:rPr lang="en-US" b="1" dirty="0" smtClean="0">
                <a:solidFill>
                  <a:schemeClr val="accent3"/>
                </a:solidFill>
              </a:rPr>
              <a:t>Christina RB		      7+		9		3</a:t>
            </a:r>
          </a:p>
          <a:p>
            <a:endParaRPr lang="en-US" b="1" dirty="0" smtClean="0">
              <a:solidFill>
                <a:schemeClr val="accent3"/>
              </a:solidFill>
            </a:endParaRPr>
          </a:p>
          <a:p>
            <a:r>
              <a:rPr lang="en-US" b="1" dirty="0" smtClean="0">
                <a:solidFill>
                  <a:schemeClr val="accent3"/>
                </a:solidFill>
              </a:rPr>
              <a:t>JRB/SCM		      8		11		3</a:t>
            </a:r>
          </a:p>
          <a:p>
            <a:endParaRPr lang="en-US" b="1" dirty="0" smtClean="0">
              <a:solidFill>
                <a:schemeClr val="accent3"/>
              </a:solidFill>
            </a:endParaRPr>
          </a:p>
          <a:p>
            <a:r>
              <a:rPr lang="en-US" b="1" dirty="0" err="1" smtClean="0">
                <a:solidFill>
                  <a:schemeClr val="accent3"/>
                </a:solidFill>
              </a:rPr>
              <a:t>Luquillo</a:t>
            </a:r>
            <a:r>
              <a:rPr lang="en-US" b="1" dirty="0" smtClean="0">
                <a:solidFill>
                  <a:schemeClr val="accent3"/>
                </a:solidFill>
              </a:rPr>
              <a:t>		      7		13		3(1)		1</a:t>
            </a:r>
            <a:endParaRPr lang="en-US" dirty="0" smtClean="0">
              <a:solidFill>
                <a:schemeClr val="accent3"/>
              </a:solidFill>
            </a:endParaRP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098" name="Picture 1" descr="czen_banner.jpg"/>
          <p:cNvPicPr>
            <a:picLocks noChangeAspect="1"/>
          </p:cNvPicPr>
          <p:nvPr/>
        </p:nvPicPr>
        <p:blipFill>
          <a:blip r:embed="rId3"/>
          <a:srcRect/>
          <a:stretch>
            <a:fillRect/>
          </a:stretch>
        </p:blipFill>
        <p:spPr bwMode="auto">
          <a:xfrm>
            <a:off x="0" y="6138863"/>
            <a:ext cx="9144000" cy="719137"/>
          </a:xfrm>
          <a:prstGeom prst="rect">
            <a:avLst/>
          </a:prstGeom>
          <a:noFill/>
          <a:ln w="9525">
            <a:noFill/>
            <a:miter lim="800000"/>
            <a:headEnd/>
            <a:tailEnd/>
          </a:ln>
        </p:spPr>
      </p:pic>
      <p:sp>
        <p:nvSpPr>
          <p:cNvPr id="3" name="TextBox 2"/>
          <p:cNvSpPr txBox="1"/>
          <p:nvPr/>
        </p:nvSpPr>
        <p:spPr>
          <a:xfrm>
            <a:off x="0" y="0"/>
            <a:ext cx="9144000" cy="6124754"/>
          </a:xfrm>
          <a:prstGeom prst="rect">
            <a:avLst/>
          </a:prstGeom>
          <a:noFill/>
        </p:spPr>
        <p:txBody>
          <a:bodyPr wrap="square" rtlCol="0">
            <a:spAutoFit/>
          </a:bodyPr>
          <a:lstStyle/>
          <a:p>
            <a:r>
              <a:rPr lang="en-US" sz="3600" b="1" dirty="0" smtClean="0">
                <a:solidFill>
                  <a:srgbClr val="FC0000"/>
                </a:solidFill>
              </a:rPr>
              <a:t>CZO general information: </a:t>
            </a:r>
            <a:r>
              <a:rPr lang="en-US" sz="3600" b="1" dirty="0" smtClean="0">
                <a:solidFill>
                  <a:srgbClr val="FFFF00"/>
                </a:solidFill>
              </a:rPr>
              <a:t>Human resources</a:t>
            </a:r>
          </a:p>
          <a:p>
            <a:endParaRPr lang="en-US" b="1" dirty="0" smtClean="0">
              <a:solidFill>
                <a:schemeClr val="bg1"/>
              </a:solidFill>
            </a:endParaRPr>
          </a:p>
          <a:p>
            <a:r>
              <a:rPr lang="en-US" sz="2800" b="1" i="1" dirty="0" smtClean="0">
                <a:solidFill>
                  <a:schemeClr val="bg1"/>
                </a:solidFill>
              </a:rPr>
              <a:t>• 51 scientists working at a CZO from entirely outside the CZO program and home institution (not counting LTER)</a:t>
            </a:r>
          </a:p>
          <a:p>
            <a:endParaRPr lang="en-US" sz="2800" b="1" dirty="0" smtClean="0">
              <a:solidFill>
                <a:schemeClr val="bg1"/>
              </a:solidFill>
            </a:endParaRPr>
          </a:p>
          <a:p>
            <a:r>
              <a:rPr lang="en-US" sz="2800" b="1" dirty="0" smtClean="0">
                <a:solidFill>
                  <a:schemeClr val="bg1"/>
                </a:solidFill>
              </a:rPr>
              <a:t>• 5 intra-network multi-PI collaborations</a:t>
            </a:r>
          </a:p>
          <a:p>
            <a:endParaRPr lang="en-US" sz="2800" b="1" dirty="0" smtClean="0">
              <a:solidFill>
                <a:schemeClr val="bg1"/>
              </a:solidFill>
            </a:endParaRPr>
          </a:p>
          <a:p>
            <a:r>
              <a:rPr lang="en-US" sz="2800" b="1" dirty="0" smtClean="0">
                <a:solidFill>
                  <a:schemeClr val="bg1"/>
                </a:solidFill>
              </a:rPr>
              <a:t>• Several paired CZO-CZO projects</a:t>
            </a:r>
          </a:p>
          <a:p>
            <a:endParaRPr lang="en-US" sz="2800" b="1" dirty="0" smtClean="0">
              <a:solidFill>
                <a:schemeClr val="bg1"/>
              </a:solidFill>
            </a:endParaRPr>
          </a:p>
          <a:p>
            <a:r>
              <a:rPr lang="en-US" sz="2800" b="1" dirty="0" smtClean="0">
                <a:solidFill>
                  <a:schemeClr val="bg1"/>
                </a:solidFill>
              </a:rPr>
              <a:t>• Special CZ sessions @ AGU, GSA, </a:t>
            </a:r>
          </a:p>
          <a:p>
            <a:r>
              <a:rPr lang="en-US" sz="2800" b="1" dirty="0" smtClean="0">
                <a:solidFill>
                  <a:schemeClr val="bg1"/>
                </a:solidFill>
              </a:rPr>
              <a:t>	SSSA, Goldschmidt</a:t>
            </a:r>
          </a:p>
          <a:p>
            <a:endParaRPr lang="en-US" sz="2800" b="1" dirty="0" smtClean="0">
              <a:solidFill>
                <a:schemeClr val="bg1"/>
              </a:solidFill>
            </a:endParaRPr>
          </a:p>
          <a:p>
            <a:r>
              <a:rPr lang="en-US" sz="2800" dirty="0" smtClean="0">
                <a:solidFill>
                  <a:schemeClr val="bg1"/>
                </a:solidFill>
              </a:rPr>
              <a:t>• Two CZO-spearheaded special issues </a:t>
            </a:r>
          </a:p>
          <a:p>
            <a:endParaRPr lang="en-US" dirty="0"/>
          </a:p>
        </p:txBody>
      </p:sp>
      <p:pic>
        <p:nvPicPr>
          <p:cNvPr id="4" name="Picture 2" descr="Elementscover.jpg                                              000D4AA8Macintosh HD                   C361C625:"/>
          <p:cNvPicPr>
            <a:picLocks noChangeAspect="1" noChangeArrowheads="1"/>
          </p:cNvPicPr>
          <p:nvPr/>
        </p:nvPicPr>
        <p:blipFill>
          <a:blip r:embed="rId4"/>
          <a:srcRect/>
          <a:stretch>
            <a:fillRect/>
          </a:stretch>
        </p:blipFill>
        <p:spPr bwMode="auto">
          <a:xfrm>
            <a:off x="6502400" y="2667000"/>
            <a:ext cx="2641600" cy="3429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098" name="Picture 1" descr="czen_banner.jpg"/>
          <p:cNvPicPr>
            <a:picLocks noChangeAspect="1"/>
          </p:cNvPicPr>
          <p:nvPr/>
        </p:nvPicPr>
        <p:blipFill>
          <a:blip r:embed="rId3"/>
          <a:srcRect/>
          <a:stretch>
            <a:fillRect/>
          </a:stretch>
        </p:blipFill>
        <p:spPr bwMode="auto">
          <a:xfrm>
            <a:off x="0" y="6138863"/>
            <a:ext cx="9144000" cy="719137"/>
          </a:xfrm>
          <a:prstGeom prst="rect">
            <a:avLst/>
          </a:prstGeom>
          <a:noFill/>
          <a:ln w="9525">
            <a:noFill/>
            <a:miter lim="800000"/>
            <a:headEnd/>
            <a:tailEnd/>
          </a:ln>
        </p:spPr>
      </p:pic>
      <p:sp>
        <p:nvSpPr>
          <p:cNvPr id="3" name="TextBox 2"/>
          <p:cNvSpPr txBox="1"/>
          <p:nvPr/>
        </p:nvSpPr>
        <p:spPr>
          <a:xfrm>
            <a:off x="304800" y="533400"/>
            <a:ext cx="8534400" cy="5632311"/>
          </a:xfrm>
          <a:prstGeom prst="rect">
            <a:avLst/>
          </a:prstGeom>
          <a:noFill/>
        </p:spPr>
        <p:txBody>
          <a:bodyPr wrap="square" rtlCol="0">
            <a:spAutoFit/>
          </a:bodyPr>
          <a:lstStyle/>
          <a:p>
            <a:r>
              <a:rPr lang="en-US" sz="3600" b="1" dirty="0" smtClean="0">
                <a:solidFill>
                  <a:srgbClr val="FC0000"/>
                </a:solidFill>
              </a:rPr>
              <a:t>Education</a:t>
            </a:r>
          </a:p>
          <a:p>
            <a:endParaRPr lang="en-US" dirty="0" smtClean="0"/>
          </a:p>
          <a:p>
            <a:r>
              <a:rPr lang="en-US" sz="2800" dirty="0" smtClean="0">
                <a:solidFill>
                  <a:schemeClr val="bg1"/>
                </a:solidFill>
              </a:rPr>
              <a:t>• Develop a new cadre of Critical Zone scientists who early in their career have been trained in interdisciplinary (</a:t>
            </a:r>
            <a:r>
              <a:rPr lang="en-US" sz="2800" u="sng" dirty="0" smtClean="0">
                <a:solidFill>
                  <a:srgbClr val="FFFF00"/>
                </a:solidFill>
                <a:uFill>
                  <a:solidFill>
                    <a:srgbClr val="FFFF00"/>
                  </a:solidFill>
                </a:uFill>
              </a:rPr>
              <a:t>and international</a:t>
            </a:r>
            <a:r>
              <a:rPr lang="en-US" sz="2800" dirty="0" smtClean="0">
                <a:solidFill>
                  <a:schemeClr val="bg1"/>
                </a:solidFill>
              </a:rPr>
              <a:t>) collaboration.</a:t>
            </a:r>
          </a:p>
          <a:p>
            <a:endParaRPr lang="en-US" sz="2800" dirty="0" smtClean="0">
              <a:solidFill>
                <a:srgbClr val="FFFF00"/>
              </a:solidFill>
            </a:endParaRPr>
          </a:p>
          <a:p>
            <a:r>
              <a:rPr lang="en-US" sz="2800" dirty="0" smtClean="0">
                <a:solidFill>
                  <a:srgbClr val="FFFF00"/>
                </a:solidFill>
              </a:rPr>
              <a:t>• Supplemental funding has since 2007 provided opportunities in Europe for </a:t>
            </a:r>
            <a:r>
              <a:rPr lang="en-US" sz="2800" dirty="0" smtClean="0">
                <a:solidFill>
                  <a:srgbClr val="FFFF00"/>
                </a:solidFill>
              </a:rPr>
              <a:t>43 (12 in 2011) </a:t>
            </a:r>
            <a:r>
              <a:rPr lang="en-US" sz="2800" dirty="0" smtClean="0">
                <a:solidFill>
                  <a:srgbClr val="FFFF00"/>
                </a:solidFill>
              </a:rPr>
              <a:t>U.S. graduate students to pursue field or lab activities related to and supportive of their research. </a:t>
            </a:r>
          </a:p>
          <a:p>
            <a:endParaRPr lang="en-US" sz="2800" dirty="0" smtClean="0">
              <a:solidFill>
                <a:srgbClr val="FFFF00"/>
              </a:solidFill>
            </a:endParaRPr>
          </a:p>
          <a:p>
            <a:endParaRPr lang="en-US" dirty="0" smtClean="0"/>
          </a:p>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098" name="Picture 1" descr="czen_banner.jpg"/>
          <p:cNvPicPr>
            <a:picLocks noChangeAspect="1"/>
          </p:cNvPicPr>
          <p:nvPr/>
        </p:nvPicPr>
        <p:blipFill>
          <a:blip r:embed="rId3"/>
          <a:srcRect/>
          <a:stretch>
            <a:fillRect/>
          </a:stretch>
        </p:blipFill>
        <p:spPr bwMode="auto">
          <a:xfrm>
            <a:off x="0" y="6138863"/>
            <a:ext cx="9144000" cy="719137"/>
          </a:xfrm>
          <a:prstGeom prst="rect">
            <a:avLst/>
          </a:prstGeom>
          <a:noFill/>
          <a:ln w="9525">
            <a:noFill/>
            <a:miter lim="800000"/>
            <a:headEnd/>
            <a:tailEnd/>
          </a:ln>
        </p:spPr>
      </p:pic>
      <p:sp>
        <p:nvSpPr>
          <p:cNvPr id="3" name="TextBox 2"/>
          <p:cNvSpPr txBox="1"/>
          <p:nvPr/>
        </p:nvSpPr>
        <p:spPr>
          <a:xfrm>
            <a:off x="304800" y="533400"/>
            <a:ext cx="8534400" cy="1261884"/>
          </a:xfrm>
          <a:prstGeom prst="rect">
            <a:avLst/>
          </a:prstGeom>
          <a:noFill/>
        </p:spPr>
        <p:txBody>
          <a:bodyPr wrap="square" rtlCol="0">
            <a:spAutoFit/>
          </a:bodyPr>
          <a:lstStyle/>
          <a:p>
            <a:endParaRPr lang="en-US" sz="2800" dirty="0" smtClean="0">
              <a:solidFill>
                <a:srgbClr val="FFFF00"/>
              </a:solidFill>
            </a:endParaRPr>
          </a:p>
          <a:p>
            <a:endParaRPr lang="en-US" dirty="0" smtClean="0"/>
          </a:p>
          <a:p>
            <a:endParaRPr lang="en-US" dirty="0"/>
          </a:p>
        </p:txBody>
      </p:sp>
      <p:sp>
        <p:nvSpPr>
          <p:cNvPr id="5" name="TextBox 4"/>
          <p:cNvSpPr txBox="1"/>
          <p:nvPr/>
        </p:nvSpPr>
        <p:spPr>
          <a:xfrm>
            <a:off x="876300" y="457200"/>
            <a:ext cx="7391400" cy="4955202"/>
          </a:xfrm>
          <a:prstGeom prst="rect">
            <a:avLst/>
          </a:prstGeom>
          <a:noFill/>
        </p:spPr>
        <p:txBody>
          <a:bodyPr wrap="square" rtlCol="0">
            <a:spAutoFit/>
          </a:bodyPr>
          <a:lstStyle/>
          <a:p>
            <a:r>
              <a:rPr lang="en-US" sz="2800" b="1" dirty="0" smtClean="0">
                <a:solidFill>
                  <a:srgbClr val="FC0000"/>
                </a:solidFill>
              </a:rPr>
              <a:t>	16 U.S. universities represented:</a:t>
            </a:r>
            <a:endParaRPr lang="en-US" dirty="0" smtClean="0"/>
          </a:p>
          <a:p>
            <a:endParaRPr lang="en-US" dirty="0" smtClean="0"/>
          </a:p>
          <a:p>
            <a:r>
              <a:rPr lang="en-US" dirty="0" smtClean="0">
                <a:solidFill>
                  <a:srgbClr val="FFFF00"/>
                </a:solidFill>
              </a:rPr>
              <a:t>	• Penn State			• U. New Hampshire</a:t>
            </a:r>
          </a:p>
          <a:p>
            <a:r>
              <a:rPr lang="en-US" dirty="0" smtClean="0">
                <a:solidFill>
                  <a:srgbClr val="FFFF00"/>
                </a:solidFill>
              </a:rPr>
              <a:t>	• U. Arizona			• Cornell</a:t>
            </a:r>
          </a:p>
          <a:p>
            <a:r>
              <a:rPr lang="en-US" dirty="0" smtClean="0">
                <a:solidFill>
                  <a:srgbClr val="FFFF00"/>
                </a:solidFill>
              </a:rPr>
              <a:t>	• U. Delaware			• U. Georgia</a:t>
            </a:r>
          </a:p>
          <a:p>
            <a:r>
              <a:rPr lang="en-US" dirty="0" smtClean="0">
                <a:solidFill>
                  <a:srgbClr val="FFFF00"/>
                </a:solidFill>
              </a:rPr>
              <a:t>	• U. Pennsylvania		• Arizona State</a:t>
            </a:r>
          </a:p>
          <a:p>
            <a:r>
              <a:rPr lang="en-US" dirty="0" smtClean="0">
                <a:solidFill>
                  <a:srgbClr val="FFFF00"/>
                </a:solidFill>
              </a:rPr>
              <a:t>	• U. Colorado-Boulder	• Stanford</a:t>
            </a:r>
          </a:p>
          <a:p>
            <a:r>
              <a:rPr lang="en-US" dirty="0" smtClean="0">
                <a:solidFill>
                  <a:srgbClr val="FFFF00"/>
                </a:solidFill>
              </a:rPr>
              <a:t>	• Oregon			• San Francisco State</a:t>
            </a:r>
          </a:p>
          <a:p>
            <a:r>
              <a:rPr lang="en-US" dirty="0" smtClean="0">
                <a:solidFill>
                  <a:srgbClr val="FFFF00"/>
                </a:solidFill>
              </a:rPr>
              <a:t>	• Oregon State			• U. Montana	</a:t>
            </a:r>
          </a:p>
          <a:p>
            <a:r>
              <a:rPr lang="en-US" dirty="0" smtClean="0">
                <a:solidFill>
                  <a:srgbClr val="FFFF00"/>
                </a:solidFill>
              </a:rPr>
              <a:t>	• Purdue			• Duke	</a:t>
            </a:r>
          </a:p>
          <a:p>
            <a:r>
              <a:rPr lang="en-US" dirty="0" smtClean="0">
                <a:solidFill>
                  <a:srgbClr val="FFFF00"/>
                </a:solidFill>
              </a:rPr>
              <a:t>			</a:t>
            </a:r>
          </a:p>
          <a:p>
            <a:r>
              <a:rPr lang="en-US" dirty="0" smtClean="0">
                <a:solidFill>
                  <a:srgbClr val="FFFF00"/>
                </a:solidFill>
              </a:rPr>
              <a:t>	• (USGS Mendenhall Program)</a:t>
            </a:r>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098" name="Picture 1" descr="czen_banner.jpg"/>
          <p:cNvPicPr>
            <a:picLocks noChangeAspect="1"/>
          </p:cNvPicPr>
          <p:nvPr/>
        </p:nvPicPr>
        <p:blipFill>
          <a:blip r:embed="rId3"/>
          <a:srcRect/>
          <a:stretch>
            <a:fillRect/>
          </a:stretch>
        </p:blipFill>
        <p:spPr bwMode="auto">
          <a:xfrm>
            <a:off x="0" y="6138863"/>
            <a:ext cx="9144000" cy="719137"/>
          </a:xfrm>
          <a:prstGeom prst="rect">
            <a:avLst/>
          </a:prstGeom>
          <a:noFill/>
          <a:ln w="9525">
            <a:noFill/>
            <a:miter lim="800000"/>
            <a:headEnd/>
            <a:tailEnd/>
          </a:ln>
        </p:spPr>
      </p:pic>
      <p:pic>
        <p:nvPicPr>
          <p:cNvPr id="4" name="Picture 3" descr="TimSites.png"/>
          <p:cNvPicPr>
            <a:picLocks noChangeAspect="1"/>
          </p:cNvPicPr>
          <p:nvPr/>
        </p:nvPicPr>
        <p:blipFill>
          <a:blip r:embed="rId4"/>
          <a:stretch>
            <a:fillRect/>
          </a:stretch>
        </p:blipFill>
        <p:spPr>
          <a:xfrm>
            <a:off x="228600" y="76200"/>
            <a:ext cx="8709832" cy="601946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098" name="Picture 1" descr="czen_banner.jpg"/>
          <p:cNvPicPr>
            <a:picLocks noChangeAspect="1"/>
          </p:cNvPicPr>
          <p:nvPr/>
        </p:nvPicPr>
        <p:blipFill>
          <a:blip r:embed="rId3"/>
          <a:srcRect/>
          <a:stretch>
            <a:fillRect/>
          </a:stretch>
        </p:blipFill>
        <p:spPr bwMode="auto">
          <a:xfrm>
            <a:off x="0" y="6138863"/>
            <a:ext cx="9144000" cy="719137"/>
          </a:xfrm>
          <a:prstGeom prst="rect">
            <a:avLst/>
          </a:prstGeom>
          <a:noFill/>
          <a:ln w="9525">
            <a:noFill/>
            <a:miter lim="800000"/>
            <a:headEnd/>
            <a:tailEnd/>
          </a:ln>
        </p:spPr>
      </p:pic>
      <p:sp>
        <p:nvSpPr>
          <p:cNvPr id="3" name="TextBox 2"/>
          <p:cNvSpPr txBox="1"/>
          <p:nvPr/>
        </p:nvSpPr>
        <p:spPr>
          <a:xfrm>
            <a:off x="304800" y="533400"/>
            <a:ext cx="8534400" cy="1261884"/>
          </a:xfrm>
          <a:prstGeom prst="rect">
            <a:avLst/>
          </a:prstGeom>
          <a:noFill/>
        </p:spPr>
        <p:txBody>
          <a:bodyPr wrap="square" rtlCol="0">
            <a:spAutoFit/>
          </a:bodyPr>
          <a:lstStyle/>
          <a:p>
            <a:endParaRPr lang="en-US" sz="2800" dirty="0" smtClean="0">
              <a:solidFill>
                <a:srgbClr val="FFFF00"/>
              </a:solidFill>
            </a:endParaRPr>
          </a:p>
          <a:p>
            <a:endParaRPr lang="en-US" dirty="0" smtClean="0"/>
          </a:p>
          <a:p>
            <a:endParaRPr lang="en-US" dirty="0"/>
          </a:p>
        </p:txBody>
      </p:sp>
      <p:sp>
        <p:nvSpPr>
          <p:cNvPr id="5" name="TextBox 4"/>
          <p:cNvSpPr txBox="1"/>
          <p:nvPr/>
        </p:nvSpPr>
        <p:spPr>
          <a:xfrm>
            <a:off x="876300" y="457200"/>
            <a:ext cx="7391400" cy="4955202"/>
          </a:xfrm>
          <a:prstGeom prst="rect">
            <a:avLst/>
          </a:prstGeom>
          <a:noFill/>
        </p:spPr>
        <p:txBody>
          <a:bodyPr wrap="square" rtlCol="0">
            <a:spAutoFit/>
          </a:bodyPr>
          <a:lstStyle/>
          <a:p>
            <a:r>
              <a:rPr lang="en-US" sz="2800" b="1" dirty="0" smtClean="0">
                <a:solidFill>
                  <a:srgbClr val="FC0000"/>
                </a:solidFill>
              </a:rPr>
              <a:t>20 European hosts:</a:t>
            </a:r>
            <a:endParaRPr lang="en-US" dirty="0" smtClean="0"/>
          </a:p>
          <a:p>
            <a:endParaRPr lang="en-US" dirty="0" smtClean="0"/>
          </a:p>
          <a:p>
            <a:r>
              <a:rPr lang="en-US" dirty="0" smtClean="0">
                <a:solidFill>
                  <a:srgbClr val="FFFF00"/>
                </a:solidFill>
              </a:rPr>
              <a:t>	• U. Newcastle			• U. Freiburg</a:t>
            </a:r>
          </a:p>
          <a:p>
            <a:r>
              <a:rPr lang="en-US" dirty="0" smtClean="0">
                <a:solidFill>
                  <a:srgbClr val="FFFF00"/>
                </a:solidFill>
              </a:rPr>
              <a:t>	• Inst </a:t>
            </a:r>
            <a:r>
              <a:rPr lang="en-US" dirty="0" err="1" smtClean="0">
                <a:solidFill>
                  <a:srgbClr val="FFFF00"/>
                </a:solidFill>
              </a:rPr>
              <a:t>Physq</a:t>
            </a:r>
            <a:r>
              <a:rPr lang="en-US" dirty="0" smtClean="0">
                <a:solidFill>
                  <a:srgbClr val="FFFF00"/>
                </a:solidFill>
              </a:rPr>
              <a:t> Globe Paris	• </a:t>
            </a:r>
            <a:r>
              <a:rPr lang="en-US" dirty="0" err="1" smtClean="0">
                <a:solidFill>
                  <a:srgbClr val="FFFF00"/>
                </a:solidFill>
              </a:rPr>
              <a:t>Helmolz</a:t>
            </a:r>
            <a:r>
              <a:rPr lang="en-US" dirty="0" smtClean="0">
                <a:solidFill>
                  <a:srgbClr val="FFFF00"/>
                </a:solidFill>
              </a:rPr>
              <a:t> Centre</a:t>
            </a:r>
          </a:p>
          <a:p>
            <a:r>
              <a:rPr lang="en-US" dirty="0" smtClean="0">
                <a:solidFill>
                  <a:srgbClr val="FFFF00"/>
                </a:solidFill>
              </a:rPr>
              <a:t>	• Queen’s U. (Belfast)		• Swiss Fed Inst Tech</a:t>
            </a:r>
          </a:p>
          <a:p>
            <a:r>
              <a:rPr lang="en-US" dirty="0" smtClean="0">
                <a:solidFill>
                  <a:srgbClr val="FFFF00"/>
                </a:solidFill>
              </a:rPr>
              <a:t>	• U. Hasselt (Belgium)	• Max Planck Inst</a:t>
            </a:r>
          </a:p>
          <a:p>
            <a:r>
              <a:rPr lang="en-US" dirty="0" smtClean="0">
                <a:solidFill>
                  <a:srgbClr val="FFFF00"/>
                </a:solidFill>
              </a:rPr>
              <a:t>	• Oxford			• Durham U.</a:t>
            </a:r>
          </a:p>
          <a:p>
            <a:r>
              <a:rPr lang="en-US" dirty="0" smtClean="0">
                <a:solidFill>
                  <a:srgbClr val="FFFF00"/>
                </a:solidFill>
              </a:rPr>
              <a:t>	• British Geol Survey		• Centre Ecol Hydro</a:t>
            </a:r>
          </a:p>
          <a:p>
            <a:r>
              <a:rPr lang="en-US" dirty="0" smtClean="0">
                <a:solidFill>
                  <a:srgbClr val="FFFF00"/>
                </a:solidFill>
              </a:rPr>
              <a:t>	• Lancaster U.			• Tech </a:t>
            </a:r>
            <a:r>
              <a:rPr lang="en-US" dirty="0" err="1" smtClean="0">
                <a:solidFill>
                  <a:srgbClr val="FFFF00"/>
                </a:solidFill>
              </a:rPr>
              <a:t>Uni</a:t>
            </a:r>
            <a:r>
              <a:rPr lang="en-US" dirty="0" smtClean="0">
                <a:solidFill>
                  <a:srgbClr val="FFFF00"/>
                </a:solidFill>
              </a:rPr>
              <a:t> Crete</a:t>
            </a:r>
          </a:p>
          <a:p>
            <a:r>
              <a:rPr lang="en-US" dirty="0" smtClean="0">
                <a:solidFill>
                  <a:srgbClr val="FFFF00"/>
                </a:solidFill>
              </a:rPr>
              <a:t>	• U. Sheffield			• U. Strasbourg</a:t>
            </a:r>
          </a:p>
          <a:p>
            <a:r>
              <a:rPr lang="en-US" dirty="0" smtClean="0">
                <a:solidFill>
                  <a:srgbClr val="FFFF00"/>
                </a:solidFill>
              </a:rPr>
              <a:t>	• U. Stockholm		• IAEA (Vienna)</a:t>
            </a:r>
          </a:p>
          <a:p>
            <a:r>
              <a:rPr lang="en-US" dirty="0" smtClean="0">
                <a:solidFill>
                  <a:srgbClr val="FFFF00"/>
                </a:solidFill>
              </a:rPr>
              <a:t>	• ETH (Zurich)		• U. Helsinki</a:t>
            </a:r>
          </a:p>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55299" name="Picture 3" descr="IMG_1847.JPG                                                   001F8A4EMacintosh HD                   C361C625:"/>
          <p:cNvPicPr>
            <a:picLocks noChangeAspect="1" noChangeArrowheads="1"/>
          </p:cNvPicPr>
          <p:nvPr/>
        </p:nvPicPr>
        <p:blipFill>
          <a:blip r:embed="rId2"/>
          <a:srcRect/>
          <a:stretch>
            <a:fillRect/>
          </a:stretch>
        </p:blipFill>
        <p:spPr bwMode="auto">
          <a:xfrm rot="5400000">
            <a:off x="-896144" y="856456"/>
            <a:ext cx="6858000" cy="5145088"/>
          </a:xfrm>
          <a:prstGeom prst="rect">
            <a:avLst/>
          </a:prstGeom>
          <a:noFill/>
        </p:spPr>
      </p:pic>
      <p:pic>
        <p:nvPicPr>
          <p:cNvPr id="55300" name="Picture 4" descr="IMG_1787.JPG                                                   001F88A6Macintosh HD                   C361C625:"/>
          <p:cNvPicPr>
            <a:picLocks noChangeAspect="1" noChangeArrowheads="1"/>
          </p:cNvPicPr>
          <p:nvPr/>
        </p:nvPicPr>
        <p:blipFill>
          <a:blip r:embed="rId3"/>
          <a:srcRect/>
          <a:stretch>
            <a:fillRect/>
          </a:stretch>
        </p:blipFill>
        <p:spPr bwMode="auto">
          <a:xfrm>
            <a:off x="5105400" y="3829050"/>
            <a:ext cx="4038600" cy="3028950"/>
          </a:xfrm>
          <a:prstGeom prst="rect">
            <a:avLst/>
          </a:prstGeom>
          <a:noFill/>
        </p:spPr>
      </p:pic>
      <p:pic>
        <p:nvPicPr>
          <p:cNvPr id="55301" name="Picture 5" descr="IMG_1793.JPG                                                   001F88A6Macintosh HD                   C361C625:"/>
          <p:cNvPicPr>
            <a:picLocks noChangeAspect="1" noChangeArrowheads="1"/>
          </p:cNvPicPr>
          <p:nvPr/>
        </p:nvPicPr>
        <p:blipFill>
          <a:blip r:embed="rId4"/>
          <a:srcRect/>
          <a:stretch>
            <a:fillRect/>
          </a:stretch>
        </p:blipFill>
        <p:spPr bwMode="auto">
          <a:xfrm>
            <a:off x="5105400" y="0"/>
            <a:ext cx="4038600" cy="3028950"/>
          </a:xfrm>
          <a:prstGeom prst="rect">
            <a:avLst/>
          </a:prstGeom>
          <a:noFill/>
        </p:spPr>
      </p:pic>
      <p:sp>
        <p:nvSpPr>
          <p:cNvPr id="55302" name="Text Box 6"/>
          <p:cNvSpPr txBox="1">
            <a:spLocks noChangeArrowheads="1"/>
          </p:cNvSpPr>
          <p:nvPr/>
        </p:nvSpPr>
        <p:spPr bwMode="auto">
          <a:xfrm>
            <a:off x="5518150" y="3184525"/>
            <a:ext cx="3125074" cy="461665"/>
          </a:xfrm>
          <a:prstGeom prst="rect">
            <a:avLst/>
          </a:prstGeom>
          <a:noFill/>
          <a:ln w="9525">
            <a:noFill/>
            <a:miter lim="800000"/>
            <a:headEnd/>
            <a:tailEnd/>
          </a:ln>
          <a:effectLst/>
        </p:spPr>
        <p:txBody>
          <a:bodyPr wrap="none">
            <a:prstTxWarp prst="textNoShape">
              <a:avLst/>
            </a:prstTxWarp>
            <a:spAutoFit/>
          </a:bodyPr>
          <a:lstStyle/>
          <a:p>
            <a:r>
              <a:rPr lang="en-US" dirty="0" err="1">
                <a:solidFill>
                  <a:srgbClr val="FFFF00"/>
                </a:solidFill>
              </a:rPr>
              <a:t>Chania</a:t>
            </a:r>
            <a:r>
              <a:rPr lang="en-US" dirty="0">
                <a:solidFill>
                  <a:srgbClr val="FFFF00"/>
                </a:solidFill>
              </a:rPr>
              <a:t>, Crete Fall 2008</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8" name="Picture 1" descr="czen_banner.jpg"/>
          <p:cNvPicPr>
            <a:picLocks noChangeAspect="1"/>
          </p:cNvPicPr>
          <p:nvPr/>
        </p:nvPicPr>
        <p:blipFill>
          <a:blip r:embed="rId2"/>
          <a:srcRect/>
          <a:stretch>
            <a:fillRect/>
          </a:stretch>
        </p:blipFill>
        <p:spPr bwMode="auto">
          <a:xfrm>
            <a:off x="0" y="6138863"/>
            <a:ext cx="9144000" cy="719137"/>
          </a:xfrm>
          <a:prstGeom prst="rect">
            <a:avLst/>
          </a:prstGeom>
          <a:noFill/>
          <a:ln w="9525">
            <a:noFill/>
            <a:miter lim="800000"/>
            <a:headEnd/>
            <a:tailEnd/>
          </a:ln>
        </p:spPr>
      </p:pic>
      <p:sp>
        <p:nvSpPr>
          <p:cNvPr id="3" name="TextBox 2"/>
          <p:cNvSpPr txBox="1"/>
          <p:nvPr/>
        </p:nvSpPr>
        <p:spPr>
          <a:xfrm>
            <a:off x="0" y="0"/>
            <a:ext cx="8991600" cy="6370974"/>
          </a:xfrm>
          <a:prstGeom prst="rect">
            <a:avLst/>
          </a:prstGeom>
          <a:noFill/>
        </p:spPr>
        <p:txBody>
          <a:bodyPr wrap="square" rtlCol="0">
            <a:spAutoFit/>
          </a:bodyPr>
          <a:lstStyle/>
          <a:p>
            <a:r>
              <a:rPr lang="en-US" dirty="0" smtClean="0"/>
              <a:t>“I could not have asked for a better experience than I had at the </a:t>
            </a:r>
          </a:p>
          <a:p>
            <a:r>
              <a:rPr lang="en-US" dirty="0" err="1" smtClean="0"/>
              <a:t>SoilCritZone</a:t>
            </a:r>
            <a:r>
              <a:rPr lang="en-US" dirty="0" smtClean="0"/>
              <a:t> conference in </a:t>
            </a:r>
            <a:r>
              <a:rPr lang="en-US" dirty="0" err="1" smtClean="0"/>
              <a:t>Chania</a:t>
            </a:r>
            <a:r>
              <a:rPr lang="en-US" dirty="0" smtClean="0"/>
              <a:t>, Crete.  The exposure, both to the ideas of others and of others to my work, will likely be a </a:t>
            </a:r>
            <a:r>
              <a:rPr lang="en-US" u="sng" dirty="0" smtClean="0"/>
              <a:t>turning point</a:t>
            </a:r>
            <a:r>
              <a:rPr lang="en-US" dirty="0" smtClean="0"/>
              <a:t> in my career.” J.A.</a:t>
            </a:r>
          </a:p>
          <a:p>
            <a:endParaRPr lang="en-US" dirty="0" smtClean="0"/>
          </a:p>
          <a:p>
            <a:r>
              <a:rPr lang="en-US" dirty="0" smtClean="0"/>
              <a:t>The opportunity to meet fellow soil scientists and interact personal basis was unparalleled, not to mention truly inspirational…… Although I am only just beginning my career as a soil scientist, I undoubtedly consider this experience </a:t>
            </a:r>
            <a:r>
              <a:rPr lang="en-US" u="sng" dirty="0" smtClean="0"/>
              <a:t>a defining moment</a:t>
            </a:r>
            <a:r>
              <a:rPr lang="en-US" dirty="0" smtClean="0"/>
              <a:t>, both professionally and personally.” A.D.</a:t>
            </a:r>
          </a:p>
          <a:p>
            <a:endParaRPr lang="en-US" dirty="0" smtClean="0"/>
          </a:p>
          <a:p>
            <a:r>
              <a:rPr lang="en-US" dirty="0" smtClean="0"/>
              <a:t>“As a master’s candidate  in a small department at a primarily </a:t>
            </a:r>
          </a:p>
          <a:p>
            <a:r>
              <a:rPr lang="en-US" dirty="0" smtClean="0"/>
              <a:t>undergraduate non- research institute, I found myself, for the first time, surrounded by researchers who in one way or another are working on the same problem I am….the feedback </a:t>
            </a:r>
            <a:r>
              <a:rPr lang="en-US" u="sng" dirty="0" smtClean="0"/>
              <a:t>exceeded my expectations</a:t>
            </a:r>
            <a:r>
              <a:rPr lang="en-US" dirty="0" smtClean="0"/>
              <a:t>; I </a:t>
            </a:r>
            <a:r>
              <a:rPr lang="en-US" dirty="0" err="1" smtClean="0"/>
              <a:t>camehome</a:t>
            </a:r>
            <a:r>
              <a:rPr lang="en-US" dirty="0" smtClean="0"/>
              <a:t> with a notebook full of ideas and suggestions.” J.M.</a:t>
            </a:r>
          </a:p>
          <a:p>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8" name="Picture 1" descr="czen_banner.jpg"/>
          <p:cNvPicPr>
            <a:picLocks noChangeAspect="1"/>
          </p:cNvPicPr>
          <p:nvPr/>
        </p:nvPicPr>
        <p:blipFill>
          <a:blip r:embed="rId2"/>
          <a:srcRect/>
          <a:stretch>
            <a:fillRect/>
          </a:stretch>
        </p:blipFill>
        <p:spPr bwMode="auto">
          <a:xfrm>
            <a:off x="0" y="6138863"/>
            <a:ext cx="9144000" cy="719137"/>
          </a:xfrm>
          <a:prstGeom prst="rect">
            <a:avLst/>
          </a:prstGeom>
          <a:noFill/>
          <a:ln w="9525">
            <a:noFill/>
            <a:miter lim="800000"/>
            <a:headEnd/>
            <a:tailEnd/>
          </a:ln>
        </p:spPr>
      </p:pic>
      <p:sp>
        <p:nvSpPr>
          <p:cNvPr id="3" name="TextBox 2"/>
          <p:cNvSpPr txBox="1"/>
          <p:nvPr/>
        </p:nvSpPr>
        <p:spPr>
          <a:xfrm>
            <a:off x="0" y="0"/>
            <a:ext cx="8991600" cy="6370974"/>
          </a:xfrm>
          <a:prstGeom prst="rect">
            <a:avLst/>
          </a:prstGeom>
          <a:noFill/>
        </p:spPr>
        <p:txBody>
          <a:bodyPr wrap="square" rtlCol="0">
            <a:spAutoFit/>
          </a:bodyPr>
          <a:lstStyle/>
          <a:p>
            <a:r>
              <a:rPr lang="en-US" dirty="0" smtClean="0"/>
              <a:t>“I can say that thanks to this meeting I am currently in the process of </a:t>
            </a:r>
          </a:p>
          <a:p>
            <a:r>
              <a:rPr lang="en-US" u="sng" dirty="0" smtClean="0"/>
              <a:t>writing a grant in collaboration</a:t>
            </a:r>
            <a:r>
              <a:rPr lang="en-US" dirty="0" smtClean="0"/>
              <a:t> with another researcher I met in the </a:t>
            </a:r>
          </a:p>
          <a:p>
            <a:r>
              <a:rPr lang="en-US" dirty="0" smtClean="0"/>
              <a:t>workshop.” S.M.</a:t>
            </a:r>
          </a:p>
          <a:p>
            <a:endParaRPr lang="en-US" dirty="0" smtClean="0"/>
          </a:p>
          <a:p>
            <a:r>
              <a:rPr lang="en-US" dirty="0" smtClean="0"/>
              <a:t>“I do not think that I have attended a scientific meeting thus far where the "early stage researchers" have been so welcomed by the "senior </a:t>
            </a:r>
          </a:p>
          <a:p>
            <a:r>
              <a:rPr lang="en-US" dirty="0" smtClean="0"/>
              <a:t>researchers"; it was so easy to talk with all attendees at different stages in their careers…My hope is that </a:t>
            </a:r>
            <a:r>
              <a:rPr lang="en-US" u="sng" dirty="0" smtClean="0"/>
              <a:t>meetings like this one will continue</a:t>
            </a:r>
            <a:r>
              <a:rPr lang="en-US" dirty="0" smtClean="0"/>
              <a:t> in the future, and that they will continue to </a:t>
            </a:r>
            <a:r>
              <a:rPr lang="en-US" u="sng" dirty="0" smtClean="0"/>
              <a:t>include and support early stage </a:t>
            </a:r>
          </a:p>
          <a:p>
            <a:r>
              <a:rPr lang="en-US" u="sng" dirty="0" smtClean="0"/>
              <a:t>researchers</a:t>
            </a:r>
            <a:r>
              <a:rPr lang="en-US" dirty="0" smtClean="0"/>
              <a:t>… I returned home inspired to finish up my dissertation!” E.H.</a:t>
            </a:r>
          </a:p>
          <a:p>
            <a:endParaRPr lang="en-US" dirty="0" smtClean="0"/>
          </a:p>
          <a:p>
            <a:r>
              <a:rPr lang="en-US" dirty="0" smtClean="0"/>
              <a:t>“It was very interesting to learn more about the </a:t>
            </a:r>
            <a:r>
              <a:rPr lang="en-US" u="sng" dirty="0" smtClean="0"/>
              <a:t>European perspective</a:t>
            </a:r>
            <a:r>
              <a:rPr lang="en-US" dirty="0" smtClean="0"/>
              <a:t> </a:t>
            </a:r>
          </a:p>
          <a:p>
            <a:r>
              <a:rPr lang="en-US" dirty="0" smtClean="0"/>
              <a:t>on the critical zone.  In the US, we seem to focus on the Critical Zone </a:t>
            </a:r>
          </a:p>
          <a:p>
            <a:r>
              <a:rPr lang="en-US" dirty="0" smtClean="0"/>
              <a:t>from a pure science perspective.  Europe seems to be more focused on </a:t>
            </a:r>
          </a:p>
          <a:p>
            <a:r>
              <a:rPr lang="en-US" u="sng" dirty="0" smtClean="0"/>
              <a:t>soil sustainability</a:t>
            </a:r>
            <a:r>
              <a:rPr lang="en-US" dirty="0" smtClean="0"/>
              <a:t>.” S.R.</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4"/>
        </a:solid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76200" y="76200"/>
            <a:ext cx="7772400" cy="4247317"/>
          </a:xfrm>
          <a:prstGeom prst="rect">
            <a:avLst/>
          </a:prstGeom>
          <a:noFill/>
          <a:ln w="9525">
            <a:noFill/>
            <a:miter lim="800000"/>
            <a:headEnd/>
            <a:tailEnd/>
          </a:ln>
        </p:spPr>
        <p:txBody>
          <a:bodyPr>
            <a:prstTxWarp prst="textNoShape">
              <a:avLst/>
            </a:prstTxWarp>
            <a:spAutoFit/>
          </a:bodyPr>
          <a:lstStyle/>
          <a:p>
            <a:r>
              <a:rPr lang="en-US" sz="3000" dirty="0">
                <a:solidFill>
                  <a:schemeClr val="accent3"/>
                </a:solidFill>
              </a:rPr>
              <a:t>Critical </a:t>
            </a:r>
            <a:r>
              <a:rPr lang="en-US" sz="3000" dirty="0" smtClean="0">
                <a:solidFill>
                  <a:schemeClr val="accent3"/>
                </a:solidFill>
              </a:rPr>
              <a:t>Zone:</a:t>
            </a:r>
          </a:p>
          <a:p>
            <a:endParaRPr lang="en-US" sz="3000" dirty="0" smtClean="0">
              <a:solidFill>
                <a:schemeClr val="accent3"/>
              </a:solidFill>
            </a:endParaRPr>
          </a:p>
          <a:p>
            <a:r>
              <a:rPr lang="en-US" sz="3000" dirty="0" smtClean="0">
                <a:solidFill>
                  <a:schemeClr val="accent3"/>
                </a:solidFill>
              </a:rPr>
              <a:t>• term published by the U.S. National </a:t>
            </a:r>
          </a:p>
          <a:p>
            <a:r>
              <a:rPr lang="en-US" sz="3000" dirty="0" smtClean="0">
                <a:solidFill>
                  <a:schemeClr val="accent3"/>
                </a:solidFill>
              </a:rPr>
              <a:t>Research Council in 2001 BROES report</a:t>
            </a:r>
          </a:p>
          <a:p>
            <a:endParaRPr lang="en-US" sz="3000" dirty="0" smtClean="0">
              <a:solidFill>
                <a:schemeClr val="accent3"/>
              </a:solidFill>
            </a:endParaRPr>
          </a:p>
          <a:p>
            <a:r>
              <a:rPr lang="en-US" sz="3000" dirty="0" smtClean="0">
                <a:solidFill>
                  <a:schemeClr val="accent3"/>
                </a:solidFill>
              </a:rPr>
              <a:t>• thin </a:t>
            </a:r>
            <a:r>
              <a:rPr lang="en-US" sz="3000" dirty="0">
                <a:solidFill>
                  <a:schemeClr val="accent3"/>
                </a:solidFill>
              </a:rPr>
              <a:t>veneer at Earth’s surface spanning</a:t>
            </a:r>
            <a:r>
              <a:rPr lang="en-US" sz="3000" dirty="0" smtClean="0">
                <a:solidFill>
                  <a:schemeClr val="accent3"/>
                </a:solidFill>
              </a:rPr>
              <a:t> </a:t>
            </a:r>
          </a:p>
          <a:p>
            <a:r>
              <a:rPr lang="en-US" sz="3000" dirty="0" smtClean="0">
                <a:solidFill>
                  <a:schemeClr val="accent3"/>
                </a:solidFill>
              </a:rPr>
              <a:t>from </a:t>
            </a:r>
            <a:r>
              <a:rPr lang="en-US" sz="3000" dirty="0">
                <a:solidFill>
                  <a:schemeClr val="accent3"/>
                </a:solidFill>
              </a:rPr>
              <a:t>the top of</a:t>
            </a:r>
            <a:r>
              <a:rPr lang="en-US" sz="3000" dirty="0" smtClean="0">
                <a:solidFill>
                  <a:schemeClr val="accent3"/>
                </a:solidFill>
              </a:rPr>
              <a:t> vegetation </a:t>
            </a:r>
            <a:r>
              <a:rPr lang="en-US" sz="3000" dirty="0">
                <a:solidFill>
                  <a:schemeClr val="accent3"/>
                </a:solidFill>
              </a:rPr>
              <a:t>canopy to deep in</a:t>
            </a:r>
            <a:r>
              <a:rPr lang="en-US" sz="3000" dirty="0" smtClean="0">
                <a:solidFill>
                  <a:schemeClr val="accent3"/>
                </a:solidFill>
              </a:rPr>
              <a:t> </a:t>
            </a:r>
          </a:p>
          <a:p>
            <a:r>
              <a:rPr lang="en-US" sz="3000" dirty="0" smtClean="0">
                <a:solidFill>
                  <a:schemeClr val="accent3"/>
                </a:solidFill>
              </a:rPr>
              <a:t>the </a:t>
            </a:r>
            <a:r>
              <a:rPr lang="en-US" sz="3000" dirty="0">
                <a:solidFill>
                  <a:schemeClr val="accent3"/>
                </a:solidFill>
              </a:rPr>
              <a:t>subsurface where groundwater</a:t>
            </a:r>
            <a:r>
              <a:rPr lang="en-US" sz="3000" dirty="0" smtClean="0">
                <a:solidFill>
                  <a:schemeClr val="accent3"/>
                </a:solidFill>
              </a:rPr>
              <a:t> freely </a:t>
            </a:r>
            <a:r>
              <a:rPr lang="en-US" sz="3000" dirty="0">
                <a:solidFill>
                  <a:schemeClr val="accent3"/>
                </a:solidFill>
              </a:rPr>
              <a:t>circulates. </a:t>
            </a:r>
          </a:p>
        </p:txBody>
      </p:sp>
      <p:pic>
        <p:nvPicPr>
          <p:cNvPr id="53251" name="Picture 3" descr="regsapsoil.jpg                                                 000CA878Macintosh HD                   C361C625:"/>
          <p:cNvPicPr>
            <a:picLocks noChangeAspect="1" noChangeArrowheads="1"/>
          </p:cNvPicPr>
          <p:nvPr/>
        </p:nvPicPr>
        <p:blipFill>
          <a:blip r:embed="rId2"/>
          <a:srcRect/>
          <a:stretch>
            <a:fillRect/>
          </a:stretch>
        </p:blipFill>
        <p:spPr bwMode="auto">
          <a:xfrm>
            <a:off x="7324725" y="50800"/>
            <a:ext cx="1819275" cy="6121400"/>
          </a:xfrm>
          <a:prstGeom prst="rect">
            <a:avLst/>
          </a:prstGeom>
          <a:noFill/>
          <a:ln w="9525">
            <a:noFill/>
            <a:miter lim="800000"/>
            <a:headEnd/>
            <a:tailEnd/>
          </a:ln>
        </p:spPr>
      </p:pic>
      <p:pic>
        <p:nvPicPr>
          <p:cNvPr id="5" name="Picture 1" descr="czen_banner.jpg"/>
          <p:cNvPicPr>
            <a:picLocks noChangeAspect="1"/>
          </p:cNvPicPr>
          <p:nvPr/>
        </p:nvPicPr>
        <p:blipFill>
          <a:blip r:embed="rId3"/>
          <a:srcRect/>
          <a:stretch>
            <a:fillRect/>
          </a:stretch>
        </p:blipFill>
        <p:spPr bwMode="auto">
          <a:xfrm>
            <a:off x="0" y="6138863"/>
            <a:ext cx="9144000" cy="719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098" name="Picture 1" descr="czen_banner.jpg"/>
          <p:cNvPicPr>
            <a:picLocks noChangeAspect="1"/>
          </p:cNvPicPr>
          <p:nvPr/>
        </p:nvPicPr>
        <p:blipFill>
          <a:blip r:embed="rId3"/>
          <a:srcRect/>
          <a:stretch>
            <a:fillRect/>
          </a:stretch>
        </p:blipFill>
        <p:spPr bwMode="auto">
          <a:xfrm>
            <a:off x="0" y="6138863"/>
            <a:ext cx="9144000" cy="719137"/>
          </a:xfrm>
          <a:prstGeom prst="rect">
            <a:avLst/>
          </a:prstGeom>
          <a:noFill/>
          <a:ln w="9525">
            <a:noFill/>
            <a:miter lim="800000"/>
            <a:headEnd/>
            <a:tailEnd/>
          </a:ln>
        </p:spPr>
      </p:pic>
      <p:sp>
        <p:nvSpPr>
          <p:cNvPr id="3" name="TextBox 2"/>
          <p:cNvSpPr txBox="1"/>
          <p:nvPr/>
        </p:nvSpPr>
        <p:spPr>
          <a:xfrm>
            <a:off x="304800" y="304800"/>
            <a:ext cx="8534400" cy="2308324"/>
          </a:xfrm>
          <a:prstGeom prst="rect">
            <a:avLst/>
          </a:prstGeom>
          <a:noFill/>
        </p:spPr>
        <p:txBody>
          <a:bodyPr wrap="square" rtlCol="0">
            <a:spAutoFit/>
          </a:bodyPr>
          <a:lstStyle/>
          <a:p>
            <a:r>
              <a:rPr lang="en-US" sz="3600" b="1" dirty="0" smtClean="0">
                <a:solidFill>
                  <a:srgbClr val="FC0000"/>
                </a:solidFill>
              </a:rPr>
              <a:t>Outreach within CZO program:</a:t>
            </a:r>
          </a:p>
          <a:p>
            <a:r>
              <a:rPr lang="en-US" sz="2800" b="1" dirty="0" smtClean="0">
                <a:solidFill>
                  <a:schemeClr val="accent3"/>
                </a:solidFill>
              </a:rPr>
              <a:t>	• monthly </a:t>
            </a:r>
            <a:r>
              <a:rPr lang="en-US" sz="2800" b="1" dirty="0" err="1" smtClean="0">
                <a:solidFill>
                  <a:schemeClr val="accent3"/>
                </a:solidFill>
              </a:rPr>
              <a:t>telecons</a:t>
            </a:r>
            <a:endParaRPr lang="en-US" sz="2800" b="1" dirty="0" smtClean="0">
              <a:solidFill>
                <a:schemeClr val="accent3"/>
              </a:solidFill>
            </a:endParaRPr>
          </a:p>
          <a:p>
            <a:r>
              <a:rPr lang="en-US" sz="2800" b="1" dirty="0" smtClean="0">
                <a:solidFill>
                  <a:schemeClr val="accent3"/>
                </a:solidFill>
              </a:rPr>
              <a:t>	• </a:t>
            </a:r>
            <a:r>
              <a:rPr lang="en-US" sz="2800" b="1" dirty="0" err="1" smtClean="0">
                <a:solidFill>
                  <a:schemeClr val="accent3"/>
                </a:solidFill>
              </a:rPr>
              <a:t>czen.org</a:t>
            </a:r>
            <a:r>
              <a:rPr lang="en-US" sz="2800" b="1" dirty="0" smtClean="0">
                <a:solidFill>
                  <a:schemeClr val="accent3"/>
                </a:solidFill>
              </a:rPr>
              <a:t> working groups</a:t>
            </a:r>
          </a:p>
          <a:p>
            <a:r>
              <a:rPr lang="en-US" sz="2800" b="1" dirty="0" smtClean="0">
                <a:solidFill>
                  <a:schemeClr val="accent3"/>
                </a:solidFill>
              </a:rPr>
              <a:t>	• annual </a:t>
            </a:r>
            <a:r>
              <a:rPr lang="en-US" sz="2800" b="1" dirty="0" smtClean="0">
                <a:solidFill>
                  <a:schemeClr val="accent3"/>
                </a:solidFill>
              </a:rPr>
              <a:t>meetings (All Hands every other year) </a:t>
            </a:r>
            <a:endParaRPr lang="en-US" sz="2800" dirty="0" smtClean="0">
              <a:solidFill>
                <a:schemeClr val="accent3"/>
              </a:solidFill>
            </a:endParaRPr>
          </a:p>
          <a:p>
            <a:endParaRPr lang="en-US" dirty="0"/>
          </a:p>
        </p:txBody>
      </p:sp>
      <p:pic>
        <p:nvPicPr>
          <p:cNvPr id="4" name="Picture 3" descr="IMG_5880.JPG"/>
          <p:cNvPicPr>
            <a:picLocks noChangeAspect="1"/>
          </p:cNvPicPr>
          <p:nvPr/>
        </p:nvPicPr>
        <p:blipFill>
          <a:blip r:embed="rId4"/>
          <a:stretch>
            <a:fillRect/>
          </a:stretch>
        </p:blipFill>
        <p:spPr>
          <a:xfrm>
            <a:off x="533400" y="2743200"/>
            <a:ext cx="3759200" cy="2819400"/>
          </a:xfrm>
          <a:prstGeom prst="rect">
            <a:avLst/>
          </a:prstGeom>
        </p:spPr>
      </p:pic>
      <p:pic>
        <p:nvPicPr>
          <p:cNvPr id="5" name="Picture 4" descr="01-biosphere_2.jpg"/>
          <p:cNvPicPr>
            <a:picLocks noChangeAspect="1"/>
          </p:cNvPicPr>
          <p:nvPr/>
        </p:nvPicPr>
        <p:blipFill>
          <a:blip r:embed="rId5"/>
          <a:stretch>
            <a:fillRect/>
          </a:stretch>
        </p:blipFill>
        <p:spPr>
          <a:xfrm>
            <a:off x="4572000" y="2286000"/>
            <a:ext cx="4261420" cy="3136578"/>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098" name="Picture 1" descr="czen_banner.jpg"/>
          <p:cNvPicPr>
            <a:picLocks noChangeAspect="1"/>
          </p:cNvPicPr>
          <p:nvPr/>
        </p:nvPicPr>
        <p:blipFill>
          <a:blip r:embed="rId3"/>
          <a:srcRect/>
          <a:stretch>
            <a:fillRect/>
          </a:stretch>
        </p:blipFill>
        <p:spPr bwMode="auto">
          <a:xfrm>
            <a:off x="0" y="6138863"/>
            <a:ext cx="9144000" cy="719137"/>
          </a:xfrm>
          <a:prstGeom prst="rect">
            <a:avLst/>
          </a:prstGeom>
          <a:noFill/>
          <a:ln w="9525">
            <a:noFill/>
            <a:miter lim="800000"/>
            <a:headEnd/>
            <a:tailEnd/>
          </a:ln>
        </p:spPr>
      </p:pic>
      <p:sp>
        <p:nvSpPr>
          <p:cNvPr id="3" name="TextBox 2"/>
          <p:cNvSpPr txBox="1"/>
          <p:nvPr/>
        </p:nvSpPr>
        <p:spPr>
          <a:xfrm>
            <a:off x="304800" y="533400"/>
            <a:ext cx="8534400" cy="1015663"/>
          </a:xfrm>
          <a:prstGeom prst="rect">
            <a:avLst/>
          </a:prstGeom>
          <a:noFill/>
        </p:spPr>
        <p:txBody>
          <a:bodyPr wrap="square" rtlCol="0">
            <a:spAutoFit/>
          </a:bodyPr>
          <a:lstStyle/>
          <a:p>
            <a:r>
              <a:rPr lang="en-US" sz="3600" b="1" dirty="0" smtClean="0">
                <a:solidFill>
                  <a:srgbClr val="FC0000"/>
                </a:solidFill>
              </a:rPr>
              <a:t>Outreach to greater </a:t>
            </a:r>
            <a:r>
              <a:rPr lang="en-US" sz="3600" b="1" dirty="0" smtClean="0">
                <a:solidFill>
                  <a:srgbClr val="FC0000"/>
                </a:solidFill>
              </a:rPr>
              <a:t>CZO </a:t>
            </a:r>
            <a:r>
              <a:rPr lang="en-US" sz="3600" b="1" dirty="0" smtClean="0">
                <a:solidFill>
                  <a:srgbClr val="FC0000"/>
                </a:solidFill>
              </a:rPr>
              <a:t>community:</a:t>
            </a:r>
            <a:endParaRPr lang="en-US" dirty="0" smtClean="0"/>
          </a:p>
          <a:p>
            <a:endParaRPr lang="en-US" dirty="0"/>
          </a:p>
        </p:txBody>
      </p:sp>
      <p:pic>
        <p:nvPicPr>
          <p:cNvPr id="4" name="Picture 3" descr="Picture 1.png"/>
          <p:cNvPicPr>
            <a:picLocks noChangeAspect="1"/>
          </p:cNvPicPr>
          <p:nvPr/>
        </p:nvPicPr>
        <p:blipFill>
          <a:blip r:embed="rId4"/>
          <a:stretch>
            <a:fillRect/>
          </a:stretch>
        </p:blipFill>
        <p:spPr>
          <a:xfrm>
            <a:off x="385557" y="1524000"/>
            <a:ext cx="8372885" cy="4196482"/>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3" descr="final_critzoneV2.jpg"/>
          <p:cNvPicPr>
            <a:picLocks noChangeAspect="1"/>
          </p:cNvPicPr>
          <p:nvPr/>
        </p:nvPicPr>
        <p:blipFill>
          <a:blip r:embed="rId2"/>
          <a:srcRect/>
          <a:stretch>
            <a:fillRect/>
          </a:stretch>
        </p:blipFill>
        <p:spPr bwMode="auto">
          <a:xfrm>
            <a:off x="304800" y="685800"/>
            <a:ext cx="8534400" cy="6096000"/>
          </a:xfrm>
          <a:prstGeom prst="rect">
            <a:avLst/>
          </a:prstGeom>
          <a:noFill/>
          <a:ln w="9525">
            <a:noFill/>
            <a:miter lim="800000"/>
            <a:headEnd/>
            <a:tailEnd/>
          </a:ln>
        </p:spPr>
      </p:pic>
      <p:pic>
        <p:nvPicPr>
          <p:cNvPr id="2051" name="Picture 4" descr="Header.jpg"/>
          <p:cNvPicPr>
            <a:picLocks noChangeAspect="1"/>
          </p:cNvPicPr>
          <p:nvPr/>
        </p:nvPicPr>
        <p:blipFill>
          <a:blip r:embed="rId3"/>
          <a:srcRect/>
          <a:stretch>
            <a:fillRect/>
          </a:stretch>
        </p:blipFill>
        <p:spPr bwMode="auto">
          <a:xfrm>
            <a:off x="0" y="-152400"/>
            <a:ext cx="9144000" cy="915988"/>
          </a:xfrm>
          <a:prstGeom prst="rect">
            <a:avLst/>
          </a:prstGeom>
          <a:noFill/>
          <a:ln w="9525">
            <a:noFill/>
            <a:miter lim="800000"/>
            <a:headEnd/>
            <a:tailEnd/>
          </a:ln>
        </p:spPr>
      </p:pic>
      <p:pic>
        <p:nvPicPr>
          <p:cNvPr id="2052" name="Picture 8" descr="2005-09-14_National_Science_Foundation_Seal">
            <a:hlinkClick r:id="rId4"/>
          </p:cNvPr>
          <p:cNvPicPr>
            <a:picLocks noChangeAspect="1" noChangeArrowheads="1"/>
          </p:cNvPicPr>
          <p:nvPr/>
        </p:nvPicPr>
        <p:blipFill>
          <a:blip r:embed="rId5"/>
          <a:srcRect/>
          <a:stretch>
            <a:fillRect/>
          </a:stretch>
        </p:blipFill>
        <p:spPr bwMode="auto">
          <a:xfrm>
            <a:off x="7696200" y="-76200"/>
            <a:ext cx="838200" cy="83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TEMCZO9192011.jpg"/>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457200" y="4876800"/>
            <a:ext cx="7607972" cy="1938992"/>
          </a:xfrm>
          <a:prstGeom prst="rect">
            <a:avLst/>
          </a:prstGeom>
          <a:noFill/>
        </p:spPr>
        <p:txBody>
          <a:bodyPr wrap="none" rtlCol="0">
            <a:spAutoFit/>
          </a:bodyPr>
          <a:lstStyle/>
          <a:p>
            <a:r>
              <a:rPr lang="en-US" sz="3200" b="1" dirty="0" smtClean="0">
                <a:solidFill>
                  <a:schemeClr val="bg1"/>
                </a:solidFill>
              </a:rPr>
              <a:t>National STEM Best Practices Conference</a:t>
            </a:r>
          </a:p>
          <a:p>
            <a:r>
              <a:rPr lang="en-US" sz="3200" b="1" dirty="0" smtClean="0">
                <a:solidFill>
                  <a:schemeClr val="bg1"/>
                </a:solidFill>
              </a:rPr>
              <a:t>September 16, 2011</a:t>
            </a:r>
          </a:p>
          <a:p>
            <a:r>
              <a:rPr lang="en-US" sz="3200" b="1" dirty="0" smtClean="0">
                <a:solidFill>
                  <a:schemeClr val="bg1"/>
                </a:solidFill>
              </a:rPr>
              <a:t>Drexel U., Philadelphia</a:t>
            </a:r>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098" name="Picture 1" descr="czen_banner.jpg"/>
          <p:cNvPicPr>
            <a:picLocks noChangeAspect="1"/>
          </p:cNvPicPr>
          <p:nvPr/>
        </p:nvPicPr>
        <p:blipFill>
          <a:blip r:embed="rId3"/>
          <a:srcRect/>
          <a:stretch>
            <a:fillRect/>
          </a:stretch>
        </p:blipFill>
        <p:spPr bwMode="auto">
          <a:xfrm>
            <a:off x="0" y="6138863"/>
            <a:ext cx="9144000" cy="719137"/>
          </a:xfrm>
          <a:prstGeom prst="rect">
            <a:avLst/>
          </a:prstGeom>
          <a:noFill/>
          <a:ln w="9525">
            <a:noFill/>
            <a:miter lim="800000"/>
            <a:headEnd/>
            <a:tailEnd/>
          </a:ln>
        </p:spPr>
      </p:pic>
      <p:sp>
        <p:nvSpPr>
          <p:cNvPr id="3" name="TextBox 2"/>
          <p:cNvSpPr txBox="1"/>
          <p:nvPr/>
        </p:nvSpPr>
        <p:spPr>
          <a:xfrm>
            <a:off x="533400" y="76200"/>
            <a:ext cx="8534400" cy="954107"/>
          </a:xfrm>
          <a:prstGeom prst="rect">
            <a:avLst/>
          </a:prstGeom>
          <a:noFill/>
        </p:spPr>
        <p:txBody>
          <a:bodyPr wrap="square" rtlCol="0">
            <a:spAutoFit/>
          </a:bodyPr>
          <a:lstStyle/>
          <a:p>
            <a:r>
              <a:rPr lang="en-US" sz="3200" b="1" dirty="0" smtClean="0">
                <a:solidFill>
                  <a:srgbClr val="FFFF00"/>
                </a:solidFill>
              </a:rPr>
              <a:t>Education/outreach to greater CZ community:</a:t>
            </a:r>
          </a:p>
          <a:p>
            <a:endParaRPr lang="en-US" dirty="0"/>
          </a:p>
        </p:txBody>
      </p:sp>
      <p:pic>
        <p:nvPicPr>
          <p:cNvPr id="5" name="Picture 4" descr="Picture 2.png"/>
          <p:cNvPicPr>
            <a:picLocks noChangeAspect="1"/>
          </p:cNvPicPr>
          <p:nvPr/>
        </p:nvPicPr>
        <p:blipFill>
          <a:blip r:embed="rId4"/>
          <a:stretch>
            <a:fillRect/>
          </a:stretch>
        </p:blipFill>
        <p:spPr>
          <a:xfrm>
            <a:off x="800445" y="817316"/>
            <a:ext cx="7543110" cy="5223367"/>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098" name="Picture 1" descr="czen_banner.jpg"/>
          <p:cNvPicPr>
            <a:picLocks noChangeAspect="1"/>
          </p:cNvPicPr>
          <p:nvPr/>
        </p:nvPicPr>
        <p:blipFill>
          <a:blip r:embed="rId3"/>
          <a:srcRect/>
          <a:stretch>
            <a:fillRect/>
          </a:stretch>
        </p:blipFill>
        <p:spPr bwMode="auto">
          <a:xfrm>
            <a:off x="0" y="6138863"/>
            <a:ext cx="9144000" cy="719137"/>
          </a:xfrm>
          <a:prstGeom prst="rect">
            <a:avLst/>
          </a:prstGeom>
          <a:noFill/>
          <a:ln w="9525">
            <a:noFill/>
            <a:miter lim="800000"/>
            <a:headEnd/>
            <a:tailEnd/>
          </a:ln>
        </p:spPr>
      </p:pic>
      <p:sp>
        <p:nvSpPr>
          <p:cNvPr id="3" name="TextBox 2"/>
          <p:cNvSpPr txBox="1"/>
          <p:nvPr/>
        </p:nvSpPr>
        <p:spPr>
          <a:xfrm>
            <a:off x="304800" y="-76200"/>
            <a:ext cx="8534400" cy="3662541"/>
          </a:xfrm>
          <a:prstGeom prst="rect">
            <a:avLst/>
          </a:prstGeom>
          <a:noFill/>
        </p:spPr>
        <p:txBody>
          <a:bodyPr wrap="square" rtlCol="0">
            <a:spAutoFit/>
          </a:bodyPr>
          <a:lstStyle/>
          <a:p>
            <a:r>
              <a:rPr lang="en-US" sz="3600" b="1" dirty="0" smtClean="0">
                <a:solidFill>
                  <a:srgbClr val="FC0000"/>
                </a:solidFill>
              </a:rPr>
              <a:t>Outreach to greater CZ community:</a:t>
            </a:r>
          </a:p>
          <a:p>
            <a:endParaRPr lang="en-US" sz="3600" b="1" dirty="0" smtClean="0">
              <a:solidFill>
                <a:srgbClr val="FC0000"/>
              </a:solidFill>
            </a:endParaRPr>
          </a:p>
          <a:p>
            <a:pPr>
              <a:buFontTx/>
              <a:buChar char="-"/>
            </a:pPr>
            <a:r>
              <a:rPr lang="en-US" sz="3200" b="1" dirty="0" smtClean="0">
                <a:solidFill>
                  <a:srgbClr val="FFFF00"/>
                </a:solidFill>
                <a:hlinkClick r:id="rId4"/>
              </a:rPr>
              <a:t> www.czen.org</a:t>
            </a:r>
            <a:endParaRPr lang="en-US" sz="3200" b="1" dirty="0" smtClean="0">
              <a:solidFill>
                <a:srgbClr val="FFFF00"/>
              </a:solidFill>
            </a:endParaRPr>
          </a:p>
          <a:p>
            <a:pPr>
              <a:buFontTx/>
              <a:buChar char="-"/>
            </a:pPr>
            <a:r>
              <a:rPr lang="en-US" sz="3200" b="1" dirty="0" smtClean="0">
                <a:solidFill>
                  <a:srgbClr val="FFFF00"/>
                </a:solidFill>
              </a:rPr>
              <a:t> C. Anderson</a:t>
            </a:r>
          </a:p>
          <a:p>
            <a:pPr>
              <a:buFontTx/>
              <a:buChar char="-"/>
            </a:pPr>
            <a:r>
              <a:rPr lang="en-US" sz="3200" b="1" dirty="0" smtClean="0">
                <a:solidFill>
                  <a:srgbClr val="FFFF00"/>
                </a:solidFill>
              </a:rPr>
              <a:t> &gt;1000 members</a:t>
            </a:r>
          </a:p>
          <a:p>
            <a:pPr>
              <a:buFontTx/>
              <a:buChar char="-"/>
            </a:pPr>
            <a:r>
              <a:rPr lang="en-US" sz="3200" b="1" dirty="0" smtClean="0">
                <a:solidFill>
                  <a:srgbClr val="FFFF00"/>
                </a:solidFill>
              </a:rPr>
              <a:t> 31 working groups</a:t>
            </a:r>
          </a:p>
          <a:p>
            <a:pPr>
              <a:buFontTx/>
              <a:buChar char="-"/>
            </a:pPr>
            <a:r>
              <a:rPr lang="en-US" sz="3200" b="1" dirty="0" smtClean="0">
                <a:solidFill>
                  <a:srgbClr val="FFFF00"/>
                </a:solidFill>
              </a:rPr>
              <a:t> 1600 visits in Feb.</a:t>
            </a:r>
          </a:p>
        </p:txBody>
      </p:sp>
      <p:pic>
        <p:nvPicPr>
          <p:cNvPr id="4" name="Picture 3" descr="CZEN_homePage.png"/>
          <p:cNvPicPr>
            <a:picLocks noChangeAspect="1"/>
          </p:cNvPicPr>
          <p:nvPr/>
        </p:nvPicPr>
        <p:blipFill>
          <a:blip r:embed="rId5"/>
          <a:stretch>
            <a:fillRect/>
          </a:stretch>
        </p:blipFill>
        <p:spPr>
          <a:xfrm>
            <a:off x="4310967" y="685800"/>
            <a:ext cx="4680633" cy="5309592"/>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2775" y="188259"/>
            <a:ext cx="7918450" cy="788894"/>
          </a:xfrm>
        </p:spPr>
        <p:txBody>
          <a:bodyPr/>
          <a:lstStyle/>
          <a:p>
            <a:r>
              <a:rPr lang="en-US" dirty="0" smtClean="0"/>
              <a:t>Science Discovery</a:t>
            </a:r>
            <a:endParaRPr lang="en-US" dirty="0"/>
          </a:p>
        </p:txBody>
      </p:sp>
      <p:sp>
        <p:nvSpPr>
          <p:cNvPr id="3" name="Text Placeholder 2"/>
          <p:cNvSpPr>
            <a:spLocks noGrp="1"/>
          </p:cNvSpPr>
          <p:nvPr>
            <p:ph type="body" idx="1"/>
          </p:nvPr>
        </p:nvSpPr>
        <p:spPr>
          <a:xfrm>
            <a:off x="0" y="1313937"/>
            <a:ext cx="3867912" cy="464950"/>
          </a:xfrm>
        </p:spPr>
        <p:txBody>
          <a:bodyPr/>
          <a:lstStyle/>
          <a:p>
            <a:r>
              <a:rPr lang="en-US" dirty="0" smtClean="0"/>
              <a:t>5</a:t>
            </a:r>
            <a:r>
              <a:rPr lang="en-US" baseline="30000" dirty="0" smtClean="0"/>
              <a:t>th</a:t>
            </a:r>
            <a:r>
              <a:rPr lang="en-US" dirty="0" smtClean="0"/>
              <a:t> grade Outdoor Classroom</a:t>
            </a:r>
            <a:endParaRPr lang="en-US" dirty="0"/>
          </a:p>
        </p:txBody>
      </p:sp>
      <p:pic>
        <p:nvPicPr>
          <p:cNvPr id="8" name="Content Placeholder 7" descr="IMG_5412.jpg"/>
          <p:cNvPicPr>
            <a:picLocks noGrp="1" noChangeAspect="1"/>
          </p:cNvPicPr>
          <p:nvPr>
            <p:ph sz="half" idx="2"/>
          </p:nvPr>
        </p:nvPicPr>
        <p:blipFill>
          <a:blip r:embed="rId3"/>
          <a:srcRect t="-18089" b="-18089"/>
          <a:stretch>
            <a:fillRect/>
          </a:stretch>
        </p:blipFill>
        <p:spPr>
          <a:xfrm>
            <a:off x="2729357" y="1546412"/>
            <a:ext cx="3867912" cy="3951288"/>
          </a:xfrm>
        </p:spPr>
      </p:pic>
      <p:sp>
        <p:nvSpPr>
          <p:cNvPr id="5" name="Text Placeholder 4"/>
          <p:cNvSpPr>
            <a:spLocks noGrp="1"/>
          </p:cNvSpPr>
          <p:nvPr>
            <p:ph type="body" sz="quarter" idx="3"/>
          </p:nvPr>
        </p:nvSpPr>
        <p:spPr>
          <a:xfrm>
            <a:off x="5276088" y="1143000"/>
            <a:ext cx="3867912" cy="466344"/>
          </a:xfrm>
        </p:spPr>
        <p:txBody>
          <a:bodyPr/>
          <a:lstStyle/>
          <a:p>
            <a:r>
              <a:rPr lang="en-US" dirty="0" smtClean="0"/>
              <a:t>Summer camp</a:t>
            </a:r>
            <a:endParaRPr lang="en-US" dirty="0"/>
          </a:p>
        </p:txBody>
      </p:sp>
      <p:pic>
        <p:nvPicPr>
          <p:cNvPr id="7" name="Picture 6" descr="2010-03-19 11.35.23.jpg"/>
          <p:cNvPicPr>
            <a:picLocks noChangeAspect="1"/>
          </p:cNvPicPr>
          <p:nvPr/>
        </p:nvPicPr>
        <p:blipFill>
          <a:blip r:embed="rId4"/>
          <a:stretch>
            <a:fillRect/>
          </a:stretch>
        </p:blipFill>
        <p:spPr>
          <a:xfrm>
            <a:off x="-289010" y="2011362"/>
            <a:ext cx="3018367" cy="4041955"/>
          </a:xfrm>
          <a:prstGeom prst="rect">
            <a:avLst/>
          </a:prstGeom>
        </p:spPr>
      </p:pic>
      <p:pic>
        <p:nvPicPr>
          <p:cNvPr id="9" name="Picture 8" descr="IMG_5430.jpg"/>
          <p:cNvPicPr>
            <a:picLocks noChangeAspect="1"/>
          </p:cNvPicPr>
          <p:nvPr/>
        </p:nvPicPr>
        <p:blipFill>
          <a:blip r:embed="rId5"/>
          <a:stretch>
            <a:fillRect/>
          </a:stretch>
        </p:blipFill>
        <p:spPr>
          <a:xfrm>
            <a:off x="1412113" y="4419600"/>
            <a:ext cx="3251200" cy="2438400"/>
          </a:xfrm>
          <a:prstGeom prst="rect">
            <a:avLst/>
          </a:prstGeom>
        </p:spPr>
      </p:pic>
      <p:pic>
        <p:nvPicPr>
          <p:cNvPr id="12" name="Content Placeholder 11" descr="IMG_5456.jpg"/>
          <p:cNvPicPr>
            <a:picLocks noGrp="1" noChangeAspect="1"/>
          </p:cNvPicPr>
          <p:nvPr>
            <p:ph sz="quarter" idx="4"/>
          </p:nvPr>
        </p:nvPicPr>
        <p:blipFill>
          <a:blip r:embed="rId6"/>
          <a:srcRect t="-18117" b="-18117"/>
          <a:stretch>
            <a:fillRect/>
          </a:stretch>
        </p:blipFill>
        <p:spPr>
          <a:xfrm>
            <a:off x="5103680" y="3347524"/>
            <a:ext cx="3867912" cy="3951288"/>
          </a:xfrm>
        </p:spPr>
      </p:pic>
      <p:sp>
        <p:nvSpPr>
          <p:cNvPr id="13" name="TextBox 12"/>
          <p:cNvSpPr txBox="1"/>
          <p:nvPr/>
        </p:nvSpPr>
        <p:spPr>
          <a:xfrm>
            <a:off x="2971800" y="1066800"/>
            <a:ext cx="1422400" cy="646331"/>
          </a:xfrm>
          <a:prstGeom prst="rect">
            <a:avLst/>
          </a:prstGeom>
          <a:noFill/>
        </p:spPr>
        <p:txBody>
          <a:bodyPr wrap="square" rtlCol="0">
            <a:spAutoFit/>
          </a:bodyPr>
          <a:lstStyle/>
          <a:p>
            <a:r>
              <a:rPr lang="en-US" dirty="0">
                <a:solidFill>
                  <a:prstClr val="white"/>
                </a:solidFill>
                <a:latin typeface="Century Gothic"/>
              </a:rPr>
              <a:t>~ 75 </a:t>
            </a:r>
            <a:r>
              <a:rPr lang="en-US" dirty="0" smtClean="0">
                <a:solidFill>
                  <a:prstClr val="white"/>
                </a:solidFill>
                <a:latin typeface="Century Gothic"/>
              </a:rPr>
              <a:t>kids per year</a:t>
            </a:r>
            <a:endParaRPr lang="en-US" dirty="0">
              <a:solidFill>
                <a:prstClr val="white"/>
              </a:solidFill>
              <a:latin typeface="Century Gothic"/>
            </a:endParaRPr>
          </a:p>
        </p:txBody>
      </p:sp>
      <p:sp>
        <p:nvSpPr>
          <p:cNvPr id="14" name="TextBox 13"/>
          <p:cNvSpPr txBox="1"/>
          <p:nvPr/>
        </p:nvSpPr>
        <p:spPr>
          <a:xfrm>
            <a:off x="7315200" y="1524000"/>
            <a:ext cx="1317625" cy="646331"/>
          </a:xfrm>
          <a:prstGeom prst="rect">
            <a:avLst/>
          </a:prstGeom>
          <a:noFill/>
        </p:spPr>
        <p:txBody>
          <a:bodyPr wrap="square" rtlCol="0">
            <a:spAutoFit/>
          </a:bodyPr>
          <a:lstStyle/>
          <a:p>
            <a:r>
              <a:rPr lang="en-US" dirty="0">
                <a:solidFill>
                  <a:prstClr val="white"/>
                </a:solidFill>
                <a:latin typeface="Century Gothic"/>
              </a:rPr>
              <a:t>~36 </a:t>
            </a:r>
            <a:r>
              <a:rPr lang="en-US" dirty="0" smtClean="0">
                <a:solidFill>
                  <a:prstClr val="white"/>
                </a:solidFill>
                <a:latin typeface="Century Gothic"/>
              </a:rPr>
              <a:t>kids per year</a:t>
            </a:r>
            <a:endParaRPr lang="en-US" dirty="0">
              <a:solidFill>
                <a:prstClr val="white"/>
              </a:solidFill>
              <a:latin typeface="Century Gothic"/>
            </a:endParaRPr>
          </a:p>
        </p:txBody>
      </p:sp>
      <p:sp>
        <p:nvSpPr>
          <p:cNvPr id="15" name="TextBox 14"/>
          <p:cNvSpPr txBox="1"/>
          <p:nvPr/>
        </p:nvSpPr>
        <p:spPr>
          <a:xfrm>
            <a:off x="6705600" y="2967335"/>
            <a:ext cx="2258865" cy="923330"/>
          </a:xfrm>
          <a:prstGeom prst="rect">
            <a:avLst/>
          </a:prstGeom>
          <a:noFill/>
        </p:spPr>
        <p:txBody>
          <a:bodyPr wrap="square" rtlCol="0">
            <a:spAutoFit/>
          </a:bodyPr>
          <a:lstStyle/>
          <a:p>
            <a:r>
              <a:rPr lang="en-US" sz="1800" dirty="0" smtClean="0">
                <a:solidFill>
                  <a:srgbClr val="FFAF03"/>
                </a:solidFill>
                <a:latin typeface="Century Gothic"/>
              </a:rPr>
              <a:t>Run by post-doc Eve </a:t>
            </a:r>
            <a:r>
              <a:rPr lang="en-US" sz="1800" dirty="0">
                <a:solidFill>
                  <a:srgbClr val="FFAF03"/>
                </a:solidFill>
                <a:latin typeface="Century Gothic"/>
              </a:rPr>
              <a:t>Hinckley + 17 graduate students</a:t>
            </a:r>
          </a:p>
        </p:txBody>
      </p:sp>
      <p:pic>
        <p:nvPicPr>
          <p:cNvPr id="16" name="Picture 15" descr="ScienceDisco-logo.jpg"/>
          <p:cNvPicPr>
            <a:picLocks noChangeAspect="1"/>
          </p:cNvPicPr>
          <p:nvPr/>
        </p:nvPicPr>
        <p:blipFill>
          <a:blip r:embed="rId7"/>
          <a:stretch>
            <a:fillRect/>
          </a:stretch>
        </p:blipFill>
        <p:spPr>
          <a:xfrm>
            <a:off x="7727188" y="79695"/>
            <a:ext cx="1268646" cy="123424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629637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2775" y="188259"/>
            <a:ext cx="7918450" cy="788894"/>
          </a:xfrm>
        </p:spPr>
        <p:txBody>
          <a:bodyPr/>
          <a:lstStyle/>
          <a:p>
            <a:r>
              <a:rPr lang="en-US" dirty="0" smtClean="0"/>
              <a:t>Science Discovery</a:t>
            </a:r>
            <a:endParaRPr lang="en-US" dirty="0"/>
          </a:p>
        </p:txBody>
      </p:sp>
      <p:sp>
        <p:nvSpPr>
          <p:cNvPr id="3" name="Text Placeholder 2"/>
          <p:cNvSpPr>
            <a:spLocks noGrp="1"/>
          </p:cNvSpPr>
          <p:nvPr>
            <p:ph type="body" idx="1"/>
          </p:nvPr>
        </p:nvSpPr>
        <p:spPr>
          <a:xfrm>
            <a:off x="164942" y="1020937"/>
            <a:ext cx="7727188" cy="833950"/>
          </a:xfrm>
        </p:spPr>
        <p:txBody>
          <a:bodyPr/>
          <a:lstStyle/>
          <a:p>
            <a:pPr algn="l"/>
            <a:r>
              <a:rPr lang="en-US" dirty="0" smtClean="0"/>
              <a:t>Middle School</a:t>
            </a:r>
          </a:p>
          <a:p>
            <a:pPr algn="l"/>
            <a:r>
              <a:rPr lang="en-US" dirty="0" smtClean="0"/>
              <a:t>Science Explorers Workshops (2011-12)</a:t>
            </a:r>
          </a:p>
        </p:txBody>
      </p:sp>
      <p:pic>
        <p:nvPicPr>
          <p:cNvPr id="16" name="Picture 15" descr="ScienceDisco-logo.jpg"/>
          <p:cNvPicPr>
            <a:picLocks noChangeAspect="1"/>
          </p:cNvPicPr>
          <p:nvPr/>
        </p:nvPicPr>
        <p:blipFill>
          <a:blip r:embed="rId3"/>
          <a:stretch>
            <a:fillRect/>
          </a:stretch>
        </p:blipFill>
        <p:spPr>
          <a:xfrm>
            <a:off x="7727188" y="79695"/>
            <a:ext cx="1268646" cy="1234242"/>
          </a:xfrm>
          <a:prstGeom prst="rect">
            <a:avLst/>
          </a:prstGeom>
        </p:spPr>
      </p:pic>
      <p:sp>
        <p:nvSpPr>
          <p:cNvPr id="6" name="Content Placeholder 5"/>
          <p:cNvSpPr>
            <a:spLocks noGrp="1"/>
          </p:cNvSpPr>
          <p:nvPr>
            <p:ph sz="half" idx="2"/>
          </p:nvPr>
        </p:nvSpPr>
        <p:spPr>
          <a:xfrm>
            <a:off x="164942" y="2009321"/>
            <a:ext cx="3983372" cy="4549282"/>
          </a:xfrm>
        </p:spPr>
        <p:txBody>
          <a:bodyPr>
            <a:normAutofit lnSpcReduction="10000"/>
          </a:bodyPr>
          <a:lstStyle/>
          <a:p>
            <a:pPr marL="0" indent="0">
              <a:buNone/>
            </a:pPr>
            <a:r>
              <a:rPr lang="en-US" dirty="0" smtClean="0"/>
              <a:t>Earth System Science:  Exploring change in the Critical Zone</a:t>
            </a:r>
            <a:endParaRPr lang="en-US" dirty="0"/>
          </a:p>
          <a:p>
            <a:r>
              <a:rPr lang="en-US" dirty="0" smtClean="0"/>
              <a:t>~150 teachers and students for full day; 10 workshops planned</a:t>
            </a:r>
          </a:p>
          <a:p>
            <a:r>
              <a:rPr lang="en-US" dirty="0" smtClean="0"/>
              <a:t>Activities on water resources, fire ecology, and landscape evolution</a:t>
            </a:r>
          </a:p>
          <a:p>
            <a:r>
              <a:rPr lang="en-US" dirty="0" smtClean="0"/>
              <a:t>Take-home materials, module instructions, and data</a:t>
            </a:r>
            <a:endParaRPr lang="en-US" dirty="0"/>
          </a:p>
        </p:txBody>
      </p:sp>
      <p:pic>
        <p:nvPicPr>
          <p:cNvPr id="18" name="Content Placeholder 17"/>
          <p:cNvPicPr>
            <a:picLocks noGrp="1" noChangeAspect="1"/>
          </p:cNvPicPr>
          <p:nvPr>
            <p:ph sz="quarter" idx="4"/>
          </p:nvPr>
        </p:nvPicPr>
        <p:blipFill rotWithShape="1">
          <a:blip r:embed="rId4"/>
          <a:srcRect l="10815" t="11920" r="3149" b="-7416"/>
          <a:stretch/>
        </p:blipFill>
        <p:spPr>
          <a:xfrm>
            <a:off x="4140057" y="1854887"/>
            <a:ext cx="4967045" cy="4001012"/>
          </a:xfrm>
        </p:spPr>
      </p:pic>
      <p:pic>
        <p:nvPicPr>
          <p:cNvPr id="19" name="Picture 18"/>
          <p:cNvPicPr>
            <a:picLocks noChangeAspect="1"/>
          </p:cNvPicPr>
          <p:nvPr/>
        </p:nvPicPr>
        <p:blipFill>
          <a:blip r:embed="rId5"/>
          <a:stretch>
            <a:fillRect/>
          </a:stretch>
        </p:blipFill>
        <p:spPr>
          <a:xfrm rot="20824041">
            <a:off x="4071161" y="5167837"/>
            <a:ext cx="5321300" cy="698500"/>
          </a:xfrm>
          <a:prstGeom prst="rect">
            <a:avLst/>
          </a:prstGeom>
        </p:spPr>
      </p:pic>
      <p:pic>
        <p:nvPicPr>
          <p:cNvPr id="20" name="Picture 19"/>
          <p:cNvPicPr>
            <a:picLocks noChangeAspect="1"/>
          </p:cNvPicPr>
          <p:nvPr/>
        </p:nvPicPr>
        <p:blipFill>
          <a:blip r:embed="rId6"/>
          <a:stretch>
            <a:fillRect/>
          </a:stretch>
        </p:blipFill>
        <p:spPr>
          <a:xfrm rot="20792036">
            <a:off x="5007302" y="5673265"/>
            <a:ext cx="4089400" cy="889000"/>
          </a:xfrm>
          <a:prstGeom prst="rect">
            <a:avLst/>
          </a:prstGeom>
        </p:spPr>
      </p:pic>
      <p:sp>
        <p:nvSpPr>
          <p:cNvPr id="21" name="TextBox 20"/>
          <p:cNvSpPr txBox="1"/>
          <p:nvPr/>
        </p:nvSpPr>
        <p:spPr>
          <a:xfrm>
            <a:off x="918910" y="6522139"/>
            <a:ext cx="6099023" cy="338554"/>
          </a:xfrm>
          <a:prstGeom prst="rect">
            <a:avLst/>
          </a:prstGeom>
          <a:noFill/>
        </p:spPr>
        <p:txBody>
          <a:bodyPr wrap="square" rtlCol="0">
            <a:spAutoFit/>
          </a:bodyPr>
          <a:lstStyle/>
          <a:p>
            <a:r>
              <a:rPr lang="en-US" sz="1600" dirty="0" smtClean="0">
                <a:solidFill>
                  <a:schemeClr val="accent1"/>
                </a:solidFill>
              </a:rPr>
              <a:t>Steamboat Today headline, Jan 21, 2012</a:t>
            </a:r>
            <a:endParaRPr lang="en-US" sz="1600" dirty="0">
              <a:solidFill>
                <a:schemeClr val="accent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413210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7918450" cy="788894"/>
          </a:xfrm>
        </p:spPr>
        <p:txBody>
          <a:bodyPr>
            <a:normAutofit fontScale="90000"/>
          </a:bodyPr>
          <a:lstStyle/>
          <a:p>
            <a:r>
              <a:rPr lang="en-US" sz="2800" dirty="0" smtClean="0"/>
              <a:t>Keck Project-Colorado </a:t>
            </a:r>
            <a:br>
              <a:rPr lang="en-US" sz="2800" dirty="0" smtClean="0"/>
            </a:br>
            <a:r>
              <a:rPr lang="en-US" sz="2800" dirty="0" smtClean="0"/>
              <a:t>Undergraduate field research</a:t>
            </a:r>
            <a:endParaRPr lang="en-US" sz="2800" dirty="0"/>
          </a:p>
        </p:txBody>
      </p:sp>
      <p:sp>
        <p:nvSpPr>
          <p:cNvPr id="5" name="TextBox 4"/>
          <p:cNvSpPr txBox="1"/>
          <p:nvPr/>
        </p:nvSpPr>
        <p:spPr>
          <a:xfrm>
            <a:off x="255440" y="5175984"/>
            <a:ext cx="8693445" cy="1477328"/>
          </a:xfrm>
          <a:prstGeom prst="rect">
            <a:avLst/>
          </a:prstGeom>
          <a:solidFill>
            <a:schemeClr val="accent1">
              <a:alpha val="73000"/>
            </a:schemeClr>
          </a:solidFill>
        </p:spPr>
        <p:txBody>
          <a:bodyPr wrap="square" rtlCol="0">
            <a:spAutoFit/>
          </a:bodyPr>
          <a:lstStyle/>
          <a:p>
            <a:r>
              <a:rPr lang="en-US" sz="2500" dirty="0" smtClean="0">
                <a:solidFill>
                  <a:prstClr val="black"/>
                </a:solidFill>
                <a:latin typeface="Century Gothic"/>
              </a:rPr>
              <a:t>23 </a:t>
            </a:r>
            <a:r>
              <a:rPr lang="en-US" sz="2500" dirty="0">
                <a:solidFill>
                  <a:prstClr val="black"/>
                </a:solidFill>
                <a:latin typeface="Century Gothic"/>
              </a:rPr>
              <a:t>undergraduates since 2008</a:t>
            </a:r>
          </a:p>
          <a:p>
            <a:r>
              <a:rPr lang="en-US" sz="2500" dirty="0" smtClean="0">
                <a:solidFill>
                  <a:prstClr val="black"/>
                </a:solidFill>
                <a:latin typeface="Century Gothic"/>
              </a:rPr>
              <a:t> </a:t>
            </a:r>
            <a:r>
              <a:rPr lang="en-US" sz="2500" dirty="0">
                <a:solidFill>
                  <a:prstClr val="black"/>
                </a:solidFill>
                <a:latin typeface="Century Gothic"/>
              </a:rPr>
              <a:t> </a:t>
            </a:r>
            <a:r>
              <a:rPr lang="en-US" sz="2500" dirty="0" smtClean="0">
                <a:solidFill>
                  <a:prstClr val="black"/>
                </a:solidFill>
                <a:latin typeface="Century Gothic"/>
              </a:rPr>
              <a:t> -Each completes senior </a:t>
            </a:r>
            <a:r>
              <a:rPr lang="en-US" sz="2500" dirty="0">
                <a:solidFill>
                  <a:prstClr val="black"/>
                </a:solidFill>
                <a:latin typeface="Century Gothic"/>
              </a:rPr>
              <a:t>thesis or </a:t>
            </a:r>
            <a:r>
              <a:rPr lang="en-US" sz="2500" dirty="0" smtClean="0">
                <a:solidFill>
                  <a:prstClr val="black"/>
                </a:solidFill>
                <a:latin typeface="Century Gothic"/>
              </a:rPr>
              <a:t>project</a:t>
            </a:r>
            <a:endParaRPr lang="en-US" sz="2500" dirty="0">
              <a:solidFill>
                <a:prstClr val="black"/>
              </a:solidFill>
              <a:latin typeface="Century Gothic"/>
            </a:endParaRPr>
          </a:p>
          <a:p>
            <a:r>
              <a:rPr lang="en-US" sz="2000" dirty="0" smtClean="0">
                <a:solidFill>
                  <a:prstClr val="black"/>
                </a:solidFill>
                <a:latin typeface="Century Gothic"/>
              </a:rPr>
              <a:t>Coordinated by </a:t>
            </a:r>
            <a:r>
              <a:rPr lang="en-US" sz="2000" dirty="0">
                <a:solidFill>
                  <a:prstClr val="black"/>
                </a:solidFill>
                <a:latin typeface="Century Gothic"/>
              </a:rPr>
              <a:t>David Dethier, Williams </a:t>
            </a:r>
            <a:r>
              <a:rPr lang="en-US" sz="2000" dirty="0" smtClean="0">
                <a:solidFill>
                  <a:prstClr val="black"/>
                </a:solidFill>
                <a:latin typeface="Century Gothic"/>
              </a:rPr>
              <a:t>College, and Will </a:t>
            </a:r>
            <a:r>
              <a:rPr lang="en-US" sz="2000" dirty="0" err="1">
                <a:solidFill>
                  <a:prstClr val="black"/>
                </a:solidFill>
                <a:latin typeface="Century Gothic"/>
              </a:rPr>
              <a:t>Ouimet</a:t>
            </a:r>
            <a:r>
              <a:rPr lang="en-US" sz="2000" dirty="0">
                <a:solidFill>
                  <a:prstClr val="black"/>
                </a:solidFill>
                <a:latin typeface="Century Gothic"/>
              </a:rPr>
              <a:t>, </a:t>
            </a:r>
            <a:r>
              <a:rPr lang="en-US" sz="2000" dirty="0" smtClean="0">
                <a:solidFill>
                  <a:prstClr val="black"/>
                </a:solidFill>
                <a:latin typeface="Century Gothic"/>
              </a:rPr>
              <a:t>Univ. of </a:t>
            </a:r>
            <a:r>
              <a:rPr lang="en-US" sz="2000" dirty="0" err="1" smtClean="0">
                <a:solidFill>
                  <a:prstClr val="black"/>
                </a:solidFill>
                <a:latin typeface="Century Gothic"/>
              </a:rPr>
              <a:t>Connecticutt</a:t>
            </a:r>
            <a:endParaRPr lang="en-US" sz="2000" dirty="0" smtClean="0">
              <a:solidFill>
                <a:prstClr val="black"/>
              </a:solidFill>
              <a:latin typeface="Century Gothic"/>
            </a:endParaRPr>
          </a:p>
        </p:txBody>
      </p:sp>
      <p:pic>
        <p:nvPicPr>
          <p:cNvPr id="6" name="Picture 5" descr="Picture 1.png"/>
          <p:cNvPicPr>
            <a:picLocks noChangeAspect="1"/>
          </p:cNvPicPr>
          <p:nvPr/>
        </p:nvPicPr>
        <p:blipFill>
          <a:blip r:embed="rId2"/>
          <a:srcRect t="17684"/>
          <a:stretch>
            <a:fillRect/>
          </a:stretch>
        </p:blipFill>
        <p:spPr>
          <a:xfrm>
            <a:off x="612775" y="788894"/>
            <a:ext cx="8096250" cy="43188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077726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2"/>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580130" y="65319"/>
            <a:ext cx="7918450" cy="788894"/>
          </a:xfrm>
        </p:spPr>
        <p:txBody>
          <a:bodyPr/>
          <a:lstStyle/>
          <a:p>
            <a:r>
              <a:rPr lang="en-US" sz="3800" dirty="0" smtClean="0"/>
              <a:t>University level classes</a:t>
            </a:r>
            <a:endParaRPr lang="en-US" sz="3800" dirty="0"/>
          </a:p>
        </p:txBody>
      </p:sp>
      <p:sp>
        <p:nvSpPr>
          <p:cNvPr id="8" name="Content Placeholder 7"/>
          <p:cNvSpPr>
            <a:spLocks noGrp="1"/>
          </p:cNvSpPr>
          <p:nvPr>
            <p:ph idx="1"/>
          </p:nvPr>
        </p:nvSpPr>
        <p:spPr>
          <a:xfrm>
            <a:off x="171036" y="854213"/>
            <a:ext cx="7167284" cy="4081463"/>
          </a:xfrm>
        </p:spPr>
        <p:txBody>
          <a:bodyPr wrap="none">
            <a:normAutofit fontScale="92500" lnSpcReduction="20000"/>
          </a:bodyPr>
          <a:lstStyle/>
          <a:p>
            <a:r>
              <a:rPr lang="en-US" dirty="0" smtClean="0"/>
              <a:t>Grad:  </a:t>
            </a:r>
            <a:r>
              <a:rPr lang="en-US" dirty="0" smtClean="0">
                <a:solidFill>
                  <a:schemeClr val="accent1"/>
                </a:solidFill>
              </a:rPr>
              <a:t>Earth’s Critical Zone</a:t>
            </a:r>
          </a:p>
          <a:p>
            <a:pPr lvl="1"/>
            <a:r>
              <a:rPr lang="en-US" dirty="0" smtClean="0"/>
              <a:t>14 students, 5 departments</a:t>
            </a:r>
          </a:p>
          <a:p>
            <a:r>
              <a:rPr lang="en-US" dirty="0" smtClean="0"/>
              <a:t>Undergrad:  </a:t>
            </a:r>
            <a:r>
              <a:rPr lang="en-US" dirty="0" smtClean="0">
                <a:solidFill>
                  <a:srgbClr val="FFAF03"/>
                </a:solidFill>
              </a:rPr>
              <a:t>Earth’s Critical Zone</a:t>
            </a:r>
          </a:p>
          <a:p>
            <a:pPr lvl="1"/>
            <a:r>
              <a:rPr lang="en-US" dirty="0" smtClean="0"/>
              <a:t>23 students, 3 departments</a:t>
            </a:r>
          </a:p>
          <a:p>
            <a:r>
              <a:rPr lang="en-US" dirty="0" smtClean="0">
                <a:solidFill>
                  <a:srgbClr val="FFAF03"/>
                </a:solidFill>
              </a:rPr>
              <a:t>Geomorphology</a:t>
            </a:r>
          </a:p>
          <a:p>
            <a:pPr lvl="1"/>
            <a:r>
              <a:rPr lang="en-US" dirty="0" smtClean="0"/>
              <a:t>30 students</a:t>
            </a:r>
          </a:p>
          <a:p>
            <a:r>
              <a:rPr lang="en-US" dirty="0" smtClean="0">
                <a:solidFill>
                  <a:schemeClr val="accent1"/>
                </a:solidFill>
              </a:rPr>
              <a:t>Landscapes and </a:t>
            </a:r>
          </a:p>
          <a:p>
            <a:pPr lvl="1">
              <a:buNone/>
            </a:pPr>
            <a:r>
              <a:rPr lang="en-US" dirty="0" smtClean="0">
                <a:solidFill>
                  <a:schemeClr val="accent1"/>
                </a:solidFill>
              </a:rPr>
              <a:t>Water</a:t>
            </a:r>
          </a:p>
          <a:p>
            <a:pPr lvl="1"/>
            <a:r>
              <a:rPr lang="en-US" dirty="0" smtClean="0"/>
              <a:t>150 students</a:t>
            </a:r>
          </a:p>
        </p:txBody>
      </p:sp>
      <p:pic>
        <p:nvPicPr>
          <p:cNvPr id="12" name="Picture 11"/>
          <p:cNvPicPr>
            <a:picLocks noChangeAspect="1"/>
          </p:cNvPicPr>
          <p:nvPr/>
        </p:nvPicPr>
        <p:blipFill>
          <a:blip r:embed="rId2"/>
          <a:stretch>
            <a:fillRect/>
          </a:stretch>
        </p:blipFill>
        <p:spPr>
          <a:xfrm>
            <a:off x="6096525" y="0"/>
            <a:ext cx="3047475" cy="6003787"/>
          </a:xfrm>
          <a:prstGeom prst="rect">
            <a:avLst/>
          </a:prstGeom>
        </p:spPr>
      </p:pic>
      <p:pic>
        <p:nvPicPr>
          <p:cNvPr id="13" name="Picture 12"/>
          <p:cNvPicPr>
            <a:picLocks noChangeAspect="1"/>
          </p:cNvPicPr>
          <p:nvPr/>
        </p:nvPicPr>
        <p:blipFill rotWithShape="1">
          <a:blip r:embed="rId3"/>
          <a:srcRect l="10446" t="5107" r="10754"/>
          <a:stretch/>
        </p:blipFill>
        <p:spPr>
          <a:xfrm rot="20627468">
            <a:off x="3217600" y="3651659"/>
            <a:ext cx="3002280" cy="3615428"/>
          </a:xfrm>
          <a:prstGeom prst="rect">
            <a:avLst/>
          </a:prstGeom>
        </p:spPr>
      </p:pic>
      <p:sp>
        <p:nvSpPr>
          <p:cNvPr id="3" name="Line Callout 1 2"/>
          <p:cNvSpPr/>
          <p:nvPr/>
        </p:nvSpPr>
        <p:spPr>
          <a:xfrm>
            <a:off x="6096525" y="3117648"/>
            <a:ext cx="1241795" cy="280423"/>
          </a:xfrm>
          <a:prstGeom prst="borderCallout1">
            <a:avLst>
              <a:gd name="adj1" fmla="val 30515"/>
              <a:gd name="adj2" fmla="val -363"/>
              <a:gd name="adj3" fmla="val 112500"/>
              <a:gd name="adj4" fmla="val -38333"/>
            </a:avLst>
          </a:prstGeom>
          <a:gradFill flip="none" rotWithShape="1">
            <a:gsLst>
              <a:gs pos="0">
                <a:schemeClr val="accent1">
                  <a:shade val="60000"/>
                  <a:satMod val="130000"/>
                  <a:alpha val="0"/>
                </a:schemeClr>
              </a:gs>
              <a:gs pos="100000">
                <a:schemeClr val="accent1">
                  <a:shade val="94000"/>
                  <a:satMod val="135000"/>
                  <a:alpha val="0"/>
                </a:schemeClr>
              </a:gs>
            </a:gsLst>
            <a:lin ang="16200000" scaled="0"/>
            <a:tileRect/>
          </a:gradFill>
          <a:ln w="571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926376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4"/>
        </a:solidFill>
        <a:effectLst/>
      </p:bgPr>
    </p:bg>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304800" y="76200"/>
            <a:ext cx="4390946" cy="2308324"/>
          </a:xfrm>
          <a:prstGeom prst="rect">
            <a:avLst/>
          </a:prstGeom>
          <a:noFill/>
          <a:ln w="9525">
            <a:noFill/>
            <a:miter lim="800000"/>
            <a:headEnd/>
            <a:tailEnd/>
          </a:ln>
        </p:spPr>
        <p:txBody>
          <a:bodyPr wrap="none">
            <a:prstTxWarp prst="textNoShape">
              <a:avLst/>
            </a:prstTxWarp>
            <a:spAutoFit/>
          </a:bodyPr>
          <a:lstStyle/>
          <a:p>
            <a:r>
              <a:rPr lang="en-US" sz="3200" dirty="0">
                <a:solidFill>
                  <a:srgbClr val="FF0000"/>
                </a:solidFill>
              </a:rPr>
              <a:t>Tropical rainforest</a:t>
            </a:r>
            <a:r>
              <a:rPr lang="en-US" sz="3200" dirty="0" smtClean="0">
                <a:solidFill>
                  <a:srgbClr val="FF0000"/>
                </a:solidFill>
              </a:rPr>
              <a:t>:</a:t>
            </a:r>
            <a:endParaRPr lang="en-US" dirty="0"/>
          </a:p>
          <a:p>
            <a:endParaRPr lang="en-US" sz="2800" dirty="0" smtClean="0">
              <a:solidFill>
                <a:srgbClr val="FFFF00"/>
              </a:solidFill>
            </a:endParaRPr>
          </a:p>
          <a:p>
            <a:pPr>
              <a:buFontTx/>
              <a:buChar char="-"/>
            </a:pPr>
            <a:r>
              <a:rPr lang="en-US" sz="2800" dirty="0">
                <a:solidFill>
                  <a:srgbClr val="FFFF00"/>
                </a:solidFill>
              </a:rPr>
              <a:t> extensive forest canopy and</a:t>
            </a:r>
          </a:p>
          <a:p>
            <a:r>
              <a:rPr lang="en-US" sz="2800" dirty="0">
                <a:solidFill>
                  <a:srgbClr val="FFFF00"/>
                </a:solidFill>
              </a:rPr>
              <a:t>	complex understory</a:t>
            </a:r>
          </a:p>
          <a:p>
            <a:r>
              <a:rPr lang="en-US" sz="2800" dirty="0">
                <a:solidFill>
                  <a:srgbClr val="FFFF00"/>
                </a:solidFill>
              </a:rPr>
              <a:t>- thick mature soils</a:t>
            </a:r>
          </a:p>
        </p:txBody>
      </p:sp>
      <p:pic>
        <p:nvPicPr>
          <p:cNvPr id="54275" name="Picture 3" descr="rainforest.jpg                                                 000CA878Macintosh HD                   C361C625:"/>
          <p:cNvPicPr>
            <a:picLocks noChangeAspect="1" noChangeArrowheads="1"/>
          </p:cNvPicPr>
          <p:nvPr/>
        </p:nvPicPr>
        <p:blipFill>
          <a:blip r:embed="rId2"/>
          <a:srcRect/>
          <a:stretch>
            <a:fillRect/>
          </a:stretch>
        </p:blipFill>
        <p:spPr bwMode="auto">
          <a:xfrm>
            <a:off x="4873626" y="152400"/>
            <a:ext cx="3970904" cy="6172200"/>
          </a:xfrm>
          <a:prstGeom prst="rect">
            <a:avLst/>
          </a:prstGeom>
          <a:noFill/>
          <a:ln w="9525">
            <a:noFill/>
            <a:miter lim="800000"/>
            <a:headEnd/>
            <a:tailEnd/>
          </a:ln>
        </p:spPr>
      </p:pic>
      <p:pic>
        <p:nvPicPr>
          <p:cNvPr id="54276" name="Picture 4" descr="tropicalsoil.jpg                                               000CA878Macintosh HD                   C361C625:"/>
          <p:cNvPicPr>
            <a:picLocks noChangeAspect="1" noChangeArrowheads="1"/>
          </p:cNvPicPr>
          <p:nvPr/>
        </p:nvPicPr>
        <p:blipFill>
          <a:blip r:embed="rId3"/>
          <a:srcRect/>
          <a:stretch>
            <a:fillRect/>
          </a:stretch>
        </p:blipFill>
        <p:spPr bwMode="auto">
          <a:xfrm>
            <a:off x="990600" y="2438400"/>
            <a:ext cx="2973388" cy="3962400"/>
          </a:xfrm>
          <a:prstGeom prst="rect">
            <a:avLst/>
          </a:prstGeom>
          <a:noFill/>
          <a:ln w="9525">
            <a:noFill/>
            <a:miter lim="800000"/>
            <a:headEnd/>
            <a:tailEnd/>
          </a:ln>
        </p:spPr>
      </p:pic>
      <p:pic>
        <p:nvPicPr>
          <p:cNvPr id="5" name="Picture 1" descr="czen_banner.jpg"/>
          <p:cNvPicPr>
            <a:picLocks noChangeAspect="1"/>
          </p:cNvPicPr>
          <p:nvPr/>
        </p:nvPicPr>
        <p:blipFill>
          <a:blip r:embed="rId4"/>
          <a:srcRect/>
          <a:stretch>
            <a:fillRect/>
          </a:stretch>
        </p:blipFill>
        <p:spPr bwMode="auto">
          <a:xfrm>
            <a:off x="0" y="6138863"/>
            <a:ext cx="9144000" cy="719137"/>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81000" y="152400"/>
            <a:ext cx="7848600" cy="1066800"/>
          </a:xfrm>
        </p:spPr>
        <p:txBody>
          <a:bodyPr>
            <a:noAutofit/>
          </a:bodyPr>
          <a:lstStyle/>
          <a:p>
            <a:r>
              <a:rPr lang="en-US" sz="3600" dirty="0" smtClean="0">
                <a:solidFill>
                  <a:srgbClr val="FFFF00"/>
                </a:solidFill>
              </a:rPr>
              <a:t>Southern Sierra CZO </a:t>
            </a:r>
            <a:br>
              <a:rPr lang="en-US" sz="3600" dirty="0" smtClean="0">
                <a:solidFill>
                  <a:srgbClr val="FFFF00"/>
                </a:solidFill>
              </a:rPr>
            </a:br>
            <a:r>
              <a:rPr lang="en-US" sz="3600" dirty="0" smtClean="0">
                <a:solidFill>
                  <a:srgbClr val="FFFF00"/>
                </a:solidFill>
              </a:rPr>
              <a:t>education &amp; outreach activities</a:t>
            </a:r>
            <a:endParaRPr lang="en-US" sz="3600" dirty="0">
              <a:solidFill>
                <a:srgbClr val="FFFF00"/>
              </a:solidFill>
            </a:endParaRPr>
          </a:p>
        </p:txBody>
      </p:sp>
      <p:pic>
        <p:nvPicPr>
          <p:cNvPr id="59396" name="Picture 4" descr="DSC00585_small"/>
          <p:cNvPicPr>
            <a:picLocks noChangeAspect="1" noChangeArrowheads="1"/>
          </p:cNvPicPr>
          <p:nvPr/>
        </p:nvPicPr>
        <p:blipFill>
          <a:blip r:embed="rId2" cstate="print"/>
          <a:srcRect/>
          <a:stretch>
            <a:fillRect/>
          </a:stretch>
        </p:blipFill>
        <p:spPr bwMode="auto">
          <a:xfrm>
            <a:off x="6892925" y="4513262"/>
            <a:ext cx="2174875" cy="1582738"/>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7239000" y="1371600"/>
            <a:ext cx="1714500" cy="2286000"/>
          </a:xfrm>
          <a:prstGeom prst="rect">
            <a:avLst/>
          </a:prstGeom>
          <a:noFill/>
          <a:ln w="9525">
            <a:noFill/>
            <a:miter lim="800000"/>
            <a:headEnd/>
            <a:tailEnd/>
          </a:ln>
        </p:spPr>
      </p:pic>
      <p:sp>
        <p:nvSpPr>
          <p:cNvPr id="10" name="Content Placeholder 4"/>
          <p:cNvSpPr txBox="1">
            <a:spLocks/>
          </p:cNvSpPr>
          <p:nvPr/>
        </p:nvSpPr>
        <p:spPr>
          <a:xfrm>
            <a:off x="152400" y="1219200"/>
            <a:ext cx="7315200" cy="5181600"/>
          </a:xfrm>
          <a:prstGeom prst="rect">
            <a:avLst/>
          </a:prstGeom>
        </p:spPr>
        <p:txBody>
          <a:bodyPr vert="horz" lIns="91440" tIns="45720" rIns="91440" bIns="45720" rtlCol="0">
            <a:noAutofit/>
          </a:bodyPr>
          <a:lstStyle/>
          <a:p>
            <a:pPr marL="342900" lvl="0" indent="-342900">
              <a:spcBef>
                <a:spcPct val="20000"/>
              </a:spcBef>
              <a:buFont typeface="Arial" pitchFamily="34" charset="0"/>
              <a:buChar char="•"/>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Present </a:t>
            </a:r>
            <a:r>
              <a:rPr kumimoji="0" lang="en-US" sz="3200" b="0" i="0" u="none" strike="noStrike" kern="1200" cap="none" spc="0" normalizeH="0" baseline="0" noProof="0" dirty="0" smtClean="0">
                <a:ln>
                  <a:noFill/>
                </a:ln>
                <a:solidFill>
                  <a:schemeClr val="accent3"/>
                </a:solidFill>
                <a:effectLst/>
                <a:uLnTx/>
                <a:uFillTx/>
                <a:latin typeface="+mn-lt"/>
                <a:ea typeface="+mn-ea"/>
                <a:cs typeface="+mn-cs"/>
              </a:rPr>
              <a:t>seminars </a:t>
            </a:r>
            <a:r>
              <a:rPr lang="en-US" sz="3200" dirty="0">
                <a:solidFill>
                  <a:schemeClr val="accent3"/>
                </a:solidFill>
              </a:rPr>
              <a:t>and science lessons to school </a:t>
            </a:r>
            <a:r>
              <a:rPr lang="en-US" sz="3200" dirty="0" smtClean="0">
                <a:solidFill>
                  <a:schemeClr val="accent3"/>
                </a:solidFill>
              </a:rPr>
              <a:t>groups</a:t>
            </a:r>
            <a:r>
              <a:rPr lang="en-US" sz="3200" dirty="0" smtClean="0"/>
              <a:t> and local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organizations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Work with media outlets to bring reporters to the CZO</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solidFill>
                <a:effectLst/>
                <a:uLnTx/>
                <a:uFillTx/>
                <a:latin typeface="+mn-lt"/>
                <a:ea typeface="+mn-ea"/>
                <a:cs typeface="+mn-cs"/>
              </a:rPr>
              <a:t>Organize field trips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Presentations at science meetings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accent3"/>
                </a:solidFill>
                <a:effectLst/>
                <a:uLnTx/>
                <a:uFillTx/>
                <a:latin typeface="+mn-lt"/>
                <a:ea typeface="+mn-ea"/>
                <a:cs typeface="+mn-cs"/>
              </a:rPr>
              <a:t>Briefings</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for elected officials, resource managers &amp; business leaders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Use web site to promote our activities</a:t>
            </a:r>
            <a:endParaRPr kumimoji="0" lang="en-US" sz="40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458200" cy="838200"/>
          </a:xfrm>
        </p:spPr>
        <p:txBody>
          <a:bodyPr>
            <a:normAutofit/>
          </a:bodyPr>
          <a:lstStyle/>
          <a:p>
            <a:r>
              <a:rPr lang="en-US" sz="3600" dirty="0" smtClean="0">
                <a:solidFill>
                  <a:srgbClr val="FFFF00"/>
                </a:solidFill>
              </a:rPr>
              <a:t>K-12 Events</a:t>
            </a:r>
            <a:endParaRPr lang="en-US" sz="3600" dirty="0">
              <a:solidFill>
                <a:srgbClr val="FFFF00"/>
              </a:solidFill>
            </a:endParaRPr>
          </a:p>
        </p:txBody>
      </p:sp>
      <p:pic>
        <p:nvPicPr>
          <p:cNvPr id="1026" name="Picture 2"/>
          <p:cNvPicPr>
            <a:picLocks noChangeAspect="1" noChangeArrowheads="1"/>
          </p:cNvPicPr>
          <p:nvPr/>
        </p:nvPicPr>
        <p:blipFill>
          <a:blip r:embed="rId2" cstate="print"/>
          <a:srcRect/>
          <a:stretch>
            <a:fillRect/>
          </a:stretch>
        </p:blipFill>
        <p:spPr bwMode="auto">
          <a:xfrm>
            <a:off x="6781800" y="3581400"/>
            <a:ext cx="2171700" cy="2895600"/>
          </a:xfrm>
          <a:prstGeom prst="rect">
            <a:avLst/>
          </a:prstGeom>
          <a:noFill/>
          <a:ln w="9525">
            <a:noFill/>
            <a:miter lim="800000"/>
            <a:headEnd/>
            <a:tailEnd/>
          </a:ln>
        </p:spPr>
      </p:pic>
      <p:pic>
        <p:nvPicPr>
          <p:cNvPr id="9" name="Picture 8" descr="Stream_model_AVID.JPG"/>
          <p:cNvPicPr>
            <a:picLocks noChangeAspect="1"/>
          </p:cNvPicPr>
          <p:nvPr/>
        </p:nvPicPr>
        <p:blipFill>
          <a:blip r:embed="rId3" cstate="print"/>
          <a:stretch>
            <a:fillRect/>
          </a:stretch>
        </p:blipFill>
        <p:spPr>
          <a:xfrm>
            <a:off x="6096000" y="762000"/>
            <a:ext cx="2763520" cy="2072640"/>
          </a:xfrm>
          <a:prstGeom prst="rect">
            <a:avLst/>
          </a:prstGeom>
        </p:spPr>
      </p:pic>
      <p:sp>
        <p:nvSpPr>
          <p:cNvPr id="12" name="Content Placeholder 4"/>
          <p:cNvSpPr txBox="1">
            <a:spLocks/>
          </p:cNvSpPr>
          <p:nvPr/>
        </p:nvSpPr>
        <p:spPr>
          <a:xfrm>
            <a:off x="76200" y="838200"/>
            <a:ext cx="6858000" cy="5791200"/>
          </a:xfrm>
          <a:prstGeom prst="rect">
            <a:avLst/>
          </a:prstGeom>
        </p:spPr>
        <p:txBody>
          <a:bodyPr vert="horz" lIns="91440" tIns="45720" rIns="91440" bIns="45720" rtlCol="0">
            <a:normAutofit lnSpcReduction="10000"/>
          </a:bodyPr>
          <a:lstStyle/>
          <a:p>
            <a:pPr marL="274320" indent="-274320">
              <a:spcBef>
                <a:spcPct val="20000"/>
              </a:spcBef>
              <a:buFont typeface="Arial" pitchFamily="34" charset="0"/>
              <a:buChar char="•"/>
            </a:pPr>
            <a:r>
              <a:rPr kumimoji="0" lang="en-US" sz="3200" b="0" i="0" u="none" strike="noStrike" kern="1200" cap="none" spc="0" normalizeH="0" baseline="0" noProof="0" dirty="0" smtClean="0">
                <a:ln>
                  <a:noFill/>
                </a:ln>
                <a:solidFill>
                  <a:schemeClr val="accent3"/>
                </a:solidFill>
                <a:effectLst/>
                <a:uLnTx/>
                <a:uFillTx/>
                <a:latin typeface="+mn-lt"/>
                <a:ea typeface="+mn-ea"/>
                <a:cs typeface="+mn-cs"/>
              </a:rPr>
              <a:t>Teacher trainings:</a:t>
            </a:r>
          </a:p>
          <a:p>
            <a:pPr marL="731520" lvl="1" indent="-274320">
              <a:spcBef>
                <a:spcPct val="20000"/>
              </a:spcBef>
              <a:buFont typeface="Arial" pitchFamily="34" charset="0"/>
              <a:buChar char="•"/>
            </a:pPr>
            <a:r>
              <a:rPr lang="en-US" sz="3200" dirty="0" smtClean="0"/>
              <a:t>Nature Bridge at Yosemite</a:t>
            </a:r>
          </a:p>
          <a:p>
            <a:pPr marL="731520" lvl="1" indent="-274320">
              <a:spcBef>
                <a:spcPct val="20000"/>
              </a:spcBef>
              <a:buFont typeface="Arial" pitchFamily="34" charset="0"/>
              <a:buChar char="•"/>
            </a:pPr>
            <a:r>
              <a:rPr lang="en-US" sz="3200" dirty="0" smtClean="0"/>
              <a:t>2009 AGU GIFT session</a:t>
            </a:r>
          </a:p>
          <a:p>
            <a:pPr marL="274320" indent="-274320">
              <a:spcBef>
                <a:spcPct val="20000"/>
              </a:spcBef>
              <a:buFont typeface="Arial" pitchFamily="34" charset="0"/>
              <a:buChar char="•"/>
            </a:pPr>
            <a:r>
              <a:rPr lang="en-US" sz="3200" dirty="0" smtClean="0"/>
              <a:t>Hands-on science</a:t>
            </a:r>
          </a:p>
          <a:p>
            <a:pPr marL="731520" lvl="1" indent="-274320">
              <a:spcBef>
                <a:spcPct val="20000"/>
              </a:spcBef>
              <a:buFont typeface="Arial" pitchFamily="34" charset="0"/>
              <a:buChar cha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Southern CA</a:t>
            </a:r>
            <a:r>
              <a:rPr kumimoji="0" lang="en-US" sz="3200" b="0" i="0" u="none" strike="noStrike" kern="1200" cap="none" spc="0" normalizeH="0" noProof="0" dirty="0" smtClean="0">
                <a:ln>
                  <a:noFill/>
                </a:ln>
                <a:solidFill>
                  <a:schemeClr val="tx1"/>
                </a:solidFill>
                <a:effectLst/>
                <a:uLnTx/>
                <a:uFillTx/>
                <a:latin typeface="+mn-lt"/>
                <a:ea typeface="+mn-ea"/>
                <a:cs typeface="+mn-cs"/>
              </a:rPr>
              <a:t>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Edison </a:t>
            </a:r>
            <a:r>
              <a:rPr kumimoji="0" lang="en-US" sz="3200" b="0" i="0" u="none" strike="noStrike" kern="1200" cap="none" spc="0" normalizeH="0" baseline="0" noProof="0" dirty="0" smtClean="0">
                <a:ln>
                  <a:noFill/>
                </a:ln>
                <a:solidFill>
                  <a:schemeClr val="accent3"/>
                </a:solidFill>
                <a:effectLst/>
                <a:uLnTx/>
                <a:uFillTx/>
                <a:latin typeface="+mn-lt"/>
                <a:ea typeface="+mn-ea"/>
                <a:cs typeface="+mn-cs"/>
              </a:rPr>
              <a:t>Science Days</a:t>
            </a:r>
          </a:p>
          <a:p>
            <a:pPr marL="731520" lvl="1" indent="-274320">
              <a:spcBef>
                <a:spcPct val="20000"/>
              </a:spcBef>
              <a:buFont typeface="Arial" pitchFamily="34" charset="0"/>
              <a:buChar char="•"/>
            </a:pPr>
            <a:r>
              <a:rPr lang="en-US" sz="3200" dirty="0" smtClean="0"/>
              <a:t>American Association of University Women Girls </a:t>
            </a:r>
            <a:r>
              <a:rPr lang="en-US" sz="3200" dirty="0" smtClean="0">
                <a:solidFill>
                  <a:schemeClr val="accent3"/>
                </a:solidFill>
              </a:rPr>
              <a:t>science camp</a:t>
            </a:r>
          </a:p>
          <a:p>
            <a:pPr marL="731520" lvl="1" indent="-274320">
              <a:spcBef>
                <a:spcPct val="20000"/>
              </a:spcBef>
              <a:buFont typeface="Arial" pitchFamily="34" charset="0"/>
              <a:buChar char="•"/>
            </a:pPr>
            <a:r>
              <a:rPr lang="en-US" sz="3200" dirty="0" smtClean="0"/>
              <a:t>Center for Advanced Research and Technology (</a:t>
            </a:r>
            <a:r>
              <a:rPr lang="en-US" sz="3200" baseline="0" dirty="0" smtClean="0"/>
              <a:t>CART)</a:t>
            </a:r>
            <a:endParaRPr lang="en-US" sz="3200" dirty="0" smtClean="0"/>
          </a:p>
          <a:p>
            <a:pPr marL="274320" indent="-274320">
              <a:spcBef>
                <a:spcPct val="20000"/>
              </a:spcBef>
              <a:buFont typeface="Arial" pitchFamily="34" charset="0"/>
              <a:buChar char="•"/>
            </a:pPr>
            <a:r>
              <a:rPr lang="en-US" sz="3200" dirty="0" smtClean="0">
                <a:solidFill>
                  <a:schemeClr val="accent3"/>
                </a:solidFill>
              </a:rPr>
              <a:t>Activity/curriculum development </a:t>
            </a:r>
            <a:r>
              <a:rPr lang="en-US" sz="3200" dirty="0" smtClean="0"/>
              <a:t>available on web site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81000" y="152400"/>
            <a:ext cx="8458200" cy="838200"/>
          </a:xfrm>
        </p:spPr>
        <p:txBody>
          <a:bodyPr>
            <a:normAutofit/>
          </a:bodyPr>
          <a:lstStyle/>
          <a:p>
            <a:r>
              <a:rPr lang="en-US" sz="3600" dirty="0" smtClean="0">
                <a:solidFill>
                  <a:srgbClr val="FFFF00"/>
                </a:solidFill>
              </a:rPr>
              <a:t>Field Trips and Conferences</a:t>
            </a:r>
            <a:endParaRPr lang="en-US" sz="3600" dirty="0">
              <a:solidFill>
                <a:srgbClr val="FFFF00"/>
              </a:solidFill>
            </a:endParaRPr>
          </a:p>
        </p:txBody>
      </p:sp>
      <p:sp>
        <p:nvSpPr>
          <p:cNvPr id="12" name="Content Placeholder 4"/>
          <p:cNvSpPr txBox="1">
            <a:spLocks/>
          </p:cNvSpPr>
          <p:nvPr/>
        </p:nvSpPr>
        <p:spPr>
          <a:xfrm>
            <a:off x="457200" y="1066800"/>
            <a:ext cx="8305800" cy="2667000"/>
          </a:xfrm>
          <a:prstGeom prst="rect">
            <a:avLst/>
          </a:prstGeom>
        </p:spPr>
        <p:txBody>
          <a:bodyPr vert="horz" lIns="91440" tIns="45720" rIns="91440" bIns="45720" rtlCol="0">
            <a:normAutofit lnSpcReduction="10000"/>
          </a:bodyPr>
          <a:lstStyle/>
          <a:p>
            <a:pPr marL="365760" indent="-365760">
              <a:spcBef>
                <a:spcPct val="20000"/>
              </a:spcBef>
              <a:buFont typeface="Arial" pitchFamily="34" charset="0"/>
              <a:buChar char="•"/>
              <a:defRPr/>
            </a:pPr>
            <a:r>
              <a:rPr kumimoji="0" lang="en-US" sz="3200" b="0" i="0" u="none" strike="noStrike" kern="1200" cap="none" spc="0" normalizeH="0" baseline="0" noProof="0" dirty="0" smtClean="0">
                <a:ln>
                  <a:noFill/>
                </a:ln>
                <a:solidFill>
                  <a:schemeClr val="accent3"/>
                </a:solidFill>
                <a:effectLst/>
                <a:uLnTx/>
                <a:uFillTx/>
                <a:latin typeface="+mn-lt"/>
                <a:ea typeface="+mn-ea"/>
                <a:cs typeface="+mn-cs"/>
              </a:rPr>
              <a:t>UC Davis </a:t>
            </a:r>
            <a:r>
              <a:rPr lang="en-US" sz="3200" dirty="0" smtClean="0">
                <a:solidFill>
                  <a:schemeClr val="accent3"/>
                </a:solidFill>
              </a:rPr>
              <a:t>field methods class</a:t>
            </a:r>
            <a:endParaRPr kumimoji="0" lang="en-US" sz="3200" b="0" i="0" u="none" strike="noStrike" kern="1200" cap="none" spc="0" normalizeH="0" baseline="0" noProof="0" dirty="0" smtClean="0">
              <a:ln>
                <a:noFill/>
              </a:ln>
              <a:solidFill>
                <a:schemeClr val="accent3"/>
              </a:solidFill>
              <a:effectLst/>
              <a:uLnTx/>
              <a:uFillTx/>
              <a:latin typeface="+mn-lt"/>
              <a:ea typeface="+mn-ea"/>
              <a:cs typeface="+mn-cs"/>
            </a:endParaRPr>
          </a:p>
          <a:p>
            <a:pPr marL="365760" indent="-365760">
              <a:spcBef>
                <a:spcPct val="20000"/>
              </a:spcBef>
              <a:buFont typeface="Arial" pitchFamily="34" charset="0"/>
              <a:buChar char="•"/>
              <a:defRPr/>
            </a:pPr>
            <a:r>
              <a:rPr kumimoji="0" lang="en-US" sz="3200" b="0" i="0" u="none" strike="noStrike" kern="1200" cap="none" spc="0" normalizeH="0" noProof="0" dirty="0" smtClean="0">
                <a:ln>
                  <a:noFill/>
                </a:ln>
                <a:solidFill>
                  <a:schemeClr val="accent3"/>
                </a:solidFill>
                <a:effectLst/>
                <a:uLnTx/>
                <a:uFillTx/>
                <a:latin typeface="+mn-lt"/>
                <a:ea typeface="+mn-ea"/>
                <a:cs typeface="+mn-cs"/>
              </a:rPr>
              <a:t>UC Merced surface water hydrology class</a:t>
            </a:r>
            <a:endParaRPr kumimoji="0" lang="en-US" sz="3200" b="0" i="0" u="none" strike="noStrike" kern="1200" cap="none" spc="0" normalizeH="0" baseline="0" noProof="0" dirty="0" smtClean="0">
              <a:ln>
                <a:noFill/>
              </a:ln>
              <a:solidFill>
                <a:schemeClr val="accent3"/>
              </a:solidFill>
              <a:effectLst/>
              <a:uLnTx/>
              <a:uFillTx/>
              <a:latin typeface="+mn-lt"/>
              <a:ea typeface="+mn-ea"/>
              <a:cs typeface="+mn-cs"/>
            </a:endParaRPr>
          </a:p>
          <a:p>
            <a:pPr marL="365760" indent="-365760">
              <a:spcBef>
                <a:spcPct val="20000"/>
              </a:spcBef>
              <a:buFont typeface="Arial" pitchFamily="34" charset="0"/>
              <a:buChar char="•"/>
              <a:defRPr/>
            </a:pPr>
            <a:r>
              <a:rPr lang="en-US" sz="3200" dirty="0" smtClean="0"/>
              <a:t>Sierra Nevada Adaptive Management Project July 2011 field trip</a:t>
            </a:r>
          </a:p>
          <a:p>
            <a:pPr marL="365760" indent="-365760">
              <a:spcBef>
                <a:spcPct val="20000"/>
              </a:spcBef>
              <a:buFont typeface="Arial" pitchFamily="34" charset="0"/>
              <a:buChar char="•"/>
              <a:defRPr/>
            </a:pPr>
            <a:r>
              <a:rPr lang="en-US" sz="3200" dirty="0" smtClean="0"/>
              <a:t>American Geophysical Union posters and talks</a:t>
            </a:r>
          </a:p>
          <a:p>
            <a:pPr marL="365760" indent="-365760">
              <a:spcBef>
                <a:spcPct val="20000"/>
              </a:spcBef>
              <a:buFont typeface="Arial" pitchFamily="34" charset="0"/>
              <a:buChar char="•"/>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4098" name="Picture 2"/>
          <p:cNvPicPr>
            <a:picLocks noChangeAspect="1" noChangeArrowheads="1"/>
          </p:cNvPicPr>
          <p:nvPr/>
        </p:nvPicPr>
        <p:blipFill>
          <a:blip r:embed="rId2" cstate="print"/>
          <a:srcRect l="18750" t="5000" r="27500"/>
          <a:stretch>
            <a:fillRect/>
          </a:stretch>
        </p:blipFill>
        <p:spPr bwMode="auto">
          <a:xfrm>
            <a:off x="457200" y="3886200"/>
            <a:ext cx="2069431" cy="2743200"/>
          </a:xfrm>
          <a:prstGeom prst="rect">
            <a:avLst/>
          </a:prstGeom>
          <a:noFill/>
          <a:ln w="9525">
            <a:noFill/>
            <a:miter lim="800000"/>
            <a:headEnd/>
            <a:tailEnd/>
          </a:ln>
        </p:spPr>
      </p:pic>
      <p:pic>
        <p:nvPicPr>
          <p:cNvPr id="1026" name="Picture 2" descr="C:\Users\asmith32\Dropbox\education and outreach\Images, logos, graphics\ENVE 182 field trip 2011\_MG_8958.jpg"/>
          <p:cNvPicPr>
            <a:picLocks noChangeAspect="1" noChangeArrowheads="1"/>
          </p:cNvPicPr>
          <p:nvPr/>
        </p:nvPicPr>
        <p:blipFill>
          <a:blip r:embed="rId3" cstate="print"/>
          <a:srcRect/>
          <a:stretch>
            <a:fillRect/>
          </a:stretch>
        </p:blipFill>
        <p:spPr bwMode="auto">
          <a:xfrm>
            <a:off x="3048000" y="4572000"/>
            <a:ext cx="2971800" cy="1981200"/>
          </a:xfrm>
          <a:prstGeom prst="rect">
            <a:avLst/>
          </a:prstGeom>
          <a:noFill/>
        </p:spPr>
      </p:pic>
      <p:pic>
        <p:nvPicPr>
          <p:cNvPr id="1028" name="Picture 4" descr="DSCN0427.JPG"/>
          <p:cNvPicPr>
            <a:picLocks noChangeAspect="1" noChangeArrowheads="1"/>
          </p:cNvPicPr>
          <p:nvPr/>
        </p:nvPicPr>
        <p:blipFill>
          <a:blip r:embed="rId4"/>
          <a:srcRect/>
          <a:stretch>
            <a:fillRect/>
          </a:stretch>
        </p:blipFill>
        <p:spPr bwMode="auto">
          <a:xfrm>
            <a:off x="6477000" y="4800600"/>
            <a:ext cx="2438401" cy="1828801"/>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FF"/>
        </a:solidFill>
        <a:effectLst/>
      </p:bgPr>
    </p:bg>
    <p:spTree>
      <p:nvGrpSpPr>
        <p:cNvPr id="1" name=""/>
        <p:cNvGrpSpPr/>
        <p:nvPr/>
      </p:nvGrpSpPr>
      <p:grpSpPr>
        <a:xfrm>
          <a:off x="0" y="0"/>
          <a:ext cx="0" cy="0"/>
          <a:chOff x="0" y="0"/>
          <a:chExt cx="0" cy="0"/>
        </a:xfrm>
      </p:grpSpPr>
      <p:sp>
        <p:nvSpPr>
          <p:cNvPr id="2" name="TextBox 1"/>
          <p:cNvSpPr txBox="1"/>
          <p:nvPr/>
        </p:nvSpPr>
        <p:spPr>
          <a:xfrm>
            <a:off x="-57271" y="0"/>
            <a:ext cx="8909610" cy="2246769"/>
          </a:xfrm>
          <a:prstGeom prst="rect">
            <a:avLst/>
          </a:prstGeom>
          <a:noFill/>
        </p:spPr>
        <p:txBody>
          <a:bodyPr wrap="none" rtlCol="0">
            <a:spAutoFit/>
          </a:bodyPr>
          <a:lstStyle/>
          <a:p>
            <a:r>
              <a:rPr lang="en-US" sz="3200" b="1" dirty="0" smtClean="0">
                <a:solidFill>
                  <a:schemeClr val="accent3"/>
                </a:solidFill>
              </a:rPr>
              <a:t>EDUCATION: 2010 SUMMER FIELD SCHOOL</a:t>
            </a:r>
          </a:p>
          <a:p>
            <a:r>
              <a:rPr lang="en-US" sz="2800" b="1" dirty="0" smtClean="0">
                <a:solidFill>
                  <a:schemeClr val="accent3"/>
                </a:solidFill>
              </a:rPr>
              <a:t>	- 2 week intensive; primarily field-based</a:t>
            </a:r>
          </a:p>
          <a:p>
            <a:r>
              <a:rPr lang="en-US" sz="2800" b="1" dirty="0" smtClean="0">
                <a:solidFill>
                  <a:schemeClr val="accent3"/>
                </a:solidFill>
              </a:rPr>
              <a:t>		• 9 U.S. undergraduates – SSHO REU</a:t>
            </a:r>
          </a:p>
          <a:p>
            <a:r>
              <a:rPr lang="en-US" sz="2800" b="1" dirty="0" smtClean="0">
                <a:solidFill>
                  <a:schemeClr val="accent3"/>
                </a:solidFill>
              </a:rPr>
              <a:t>		•10 European grad + </a:t>
            </a:r>
            <a:r>
              <a:rPr lang="en-US" sz="2800" b="1" dirty="0" err="1" smtClean="0">
                <a:solidFill>
                  <a:schemeClr val="accent3"/>
                </a:solidFill>
              </a:rPr>
              <a:t>postdocs</a:t>
            </a:r>
            <a:r>
              <a:rPr lang="en-US" sz="2800" b="1" dirty="0" smtClean="0">
                <a:solidFill>
                  <a:schemeClr val="accent3"/>
                </a:solidFill>
              </a:rPr>
              <a:t> – </a:t>
            </a:r>
            <a:r>
              <a:rPr lang="en-US" sz="2800" b="1" dirty="0" err="1" smtClean="0">
                <a:solidFill>
                  <a:schemeClr val="accent3"/>
                </a:solidFill>
              </a:rPr>
              <a:t>SoilTrEC</a:t>
            </a:r>
            <a:endParaRPr lang="en-US" sz="2800" b="1" dirty="0" smtClean="0">
              <a:solidFill>
                <a:schemeClr val="accent3"/>
              </a:solidFill>
            </a:endParaRPr>
          </a:p>
          <a:p>
            <a:endParaRPr lang="en-US" dirty="0" smtClean="0"/>
          </a:p>
        </p:txBody>
      </p:sp>
      <p:pic>
        <p:nvPicPr>
          <p:cNvPr id="6" name="Picture 5" descr="IMG_5161.JPG"/>
          <p:cNvPicPr>
            <a:picLocks noChangeAspect="1"/>
          </p:cNvPicPr>
          <p:nvPr/>
        </p:nvPicPr>
        <p:blipFill>
          <a:blip r:embed="rId3"/>
          <a:stretch>
            <a:fillRect/>
          </a:stretch>
        </p:blipFill>
        <p:spPr>
          <a:xfrm>
            <a:off x="3048000" y="2895600"/>
            <a:ext cx="3124200" cy="2343150"/>
          </a:xfrm>
          <a:prstGeom prst="rect">
            <a:avLst/>
          </a:prstGeom>
        </p:spPr>
      </p:pic>
      <p:pic>
        <p:nvPicPr>
          <p:cNvPr id="7" name="Picture 6" descr="IMG_5174.JPG"/>
          <p:cNvPicPr>
            <a:picLocks noChangeAspect="1"/>
          </p:cNvPicPr>
          <p:nvPr/>
        </p:nvPicPr>
        <p:blipFill>
          <a:blip r:embed="rId4"/>
          <a:stretch>
            <a:fillRect/>
          </a:stretch>
        </p:blipFill>
        <p:spPr>
          <a:xfrm>
            <a:off x="152400" y="3962400"/>
            <a:ext cx="2895600" cy="2171700"/>
          </a:xfrm>
          <a:prstGeom prst="rect">
            <a:avLst/>
          </a:prstGeom>
        </p:spPr>
      </p:pic>
      <p:pic>
        <p:nvPicPr>
          <p:cNvPr id="8" name="Picture 7" descr="IMG_5191.JPG"/>
          <p:cNvPicPr>
            <a:picLocks noChangeAspect="1"/>
          </p:cNvPicPr>
          <p:nvPr/>
        </p:nvPicPr>
        <p:blipFill>
          <a:blip r:embed="rId5"/>
          <a:stretch>
            <a:fillRect/>
          </a:stretch>
        </p:blipFill>
        <p:spPr>
          <a:xfrm rot="5400000">
            <a:off x="5705475" y="2638425"/>
            <a:ext cx="3733800" cy="2800350"/>
          </a:xfrm>
          <a:prstGeom prst="rect">
            <a:avLst/>
          </a:prstGeom>
        </p:spPr>
      </p:pic>
      <p:pic>
        <p:nvPicPr>
          <p:cNvPr id="9" name="Picture 8" descr="IMG_5199.JPG"/>
          <p:cNvPicPr>
            <a:picLocks noChangeAspect="1"/>
          </p:cNvPicPr>
          <p:nvPr/>
        </p:nvPicPr>
        <p:blipFill>
          <a:blip r:embed="rId6"/>
          <a:stretch>
            <a:fillRect/>
          </a:stretch>
        </p:blipFill>
        <p:spPr>
          <a:xfrm>
            <a:off x="152400" y="1828800"/>
            <a:ext cx="2895600" cy="2171700"/>
          </a:xfrm>
          <a:prstGeom prst="rect">
            <a:avLst/>
          </a:prstGeom>
        </p:spPr>
      </p:pic>
      <p:pic>
        <p:nvPicPr>
          <p:cNvPr id="10" name="Picture 1" descr="czen_banner.jpg"/>
          <p:cNvPicPr>
            <a:picLocks noChangeAspect="1"/>
          </p:cNvPicPr>
          <p:nvPr/>
        </p:nvPicPr>
        <p:blipFill>
          <a:blip r:embed="rId7"/>
          <a:srcRect/>
          <a:stretch>
            <a:fillRect/>
          </a:stretch>
        </p:blipFill>
        <p:spPr bwMode="auto">
          <a:xfrm>
            <a:off x="0" y="6138863"/>
            <a:ext cx="9144000" cy="719137"/>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098" name="Picture 1" descr="czen_banner.jpg"/>
          <p:cNvPicPr>
            <a:picLocks noChangeAspect="1"/>
          </p:cNvPicPr>
          <p:nvPr/>
        </p:nvPicPr>
        <p:blipFill>
          <a:blip r:embed="rId3"/>
          <a:srcRect/>
          <a:stretch>
            <a:fillRect/>
          </a:stretch>
        </p:blipFill>
        <p:spPr bwMode="auto">
          <a:xfrm>
            <a:off x="0" y="6138863"/>
            <a:ext cx="9144000" cy="719137"/>
          </a:xfrm>
          <a:prstGeom prst="rect">
            <a:avLst/>
          </a:prstGeom>
          <a:noFill/>
          <a:ln w="9525">
            <a:noFill/>
            <a:miter lim="800000"/>
            <a:headEnd/>
            <a:tailEnd/>
          </a:ln>
        </p:spPr>
      </p:pic>
      <p:sp>
        <p:nvSpPr>
          <p:cNvPr id="3" name="TextBox 2"/>
          <p:cNvSpPr txBox="1"/>
          <p:nvPr/>
        </p:nvSpPr>
        <p:spPr>
          <a:xfrm>
            <a:off x="0" y="0"/>
            <a:ext cx="9144000" cy="1323439"/>
          </a:xfrm>
          <a:prstGeom prst="rect">
            <a:avLst/>
          </a:prstGeom>
          <a:noFill/>
        </p:spPr>
        <p:txBody>
          <a:bodyPr wrap="square" rtlCol="0">
            <a:spAutoFit/>
          </a:bodyPr>
          <a:lstStyle/>
          <a:p>
            <a:endParaRPr lang="en-US" sz="3200" dirty="0" smtClean="0"/>
          </a:p>
          <a:p>
            <a:endParaRPr lang="en-US" dirty="0" smtClean="0"/>
          </a:p>
          <a:p>
            <a:endParaRPr lang="en-US" dirty="0"/>
          </a:p>
        </p:txBody>
      </p:sp>
      <p:sp>
        <p:nvSpPr>
          <p:cNvPr id="4" name="TextBox 3"/>
          <p:cNvSpPr txBox="1"/>
          <p:nvPr/>
        </p:nvSpPr>
        <p:spPr>
          <a:xfrm>
            <a:off x="109756" y="381000"/>
            <a:ext cx="9034244" cy="5386089"/>
          </a:xfrm>
          <a:prstGeom prst="rect">
            <a:avLst/>
          </a:prstGeom>
          <a:noFill/>
        </p:spPr>
        <p:txBody>
          <a:bodyPr wrap="none" rtlCol="0">
            <a:spAutoFit/>
          </a:bodyPr>
          <a:lstStyle/>
          <a:p>
            <a:r>
              <a:rPr lang="en-US" sz="3200" b="1" dirty="0" smtClean="0">
                <a:solidFill>
                  <a:schemeClr val="bg1"/>
                </a:solidFill>
              </a:rPr>
              <a:t>Critical Zone summer field school, June 1-15, 2010</a:t>
            </a:r>
          </a:p>
          <a:p>
            <a:endParaRPr lang="en-US" b="1" dirty="0" smtClean="0">
              <a:solidFill>
                <a:schemeClr val="bg1"/>
              </a:solidFill>
            </a:endParaRPr>
          </a:p>
          <a:p>
            <a:r>
              <a:rPr lang="en-US" b="1" dirty="0" smtClean="0">
                <a:solidFill>
                  <a:schemeClr val="bg1"/>
                </a:solidFill>
              </a:rPr>
              <a:t>• Intro and overview of SSHO</a:t>
            </a:r>
          </a:p>
          <a:p>
            <a:r>
              <a:rPr lang="en-US" b="1" dirty="0" smtClean="0">
                <a:solidFill>
                  <a:schemeClr val="bg1"/>
                </a:solidFill>
              </a:rPr>
              <a:t>• Basic field geologic measurements</a:t>
            </a:r>
          </a:p>
          <a:p>
            <a:r>
              <a:rPr lang="en-US" b="1" dirty="0" smtClean="0">
                <a:solidFill>
                  <a:schemeClr val="bg1"/>
                </a:solidFill>
              </a:rPr>
              <a:t>• GIS approaches to building environmental gradients</a:t>
            </a:r>
          </a:p>
          <a:p>
            <a:r>
              <a:rPr lang="en-US" b="1" dirty="0" smtClean="0">
                <a:solidFill>
                  <a:schemeClr val="bg1"/>
                </a:solidFill>
              </a:rPr>
              <a:t>• Monitoring well drilling and construction</a:t>
            </a:r>
          </a:p>
          <a:p>
            <a:r>
              <a:rPr lang="en-US" b="1" dirty="0" smtClean="0">
                <a:solidFill>
                  <a:schemeClr val="bg1"/>
                </a:solidFill>
              </a:rPr>
              <a:t>• GW level monitoring and sampling</a:t>
            </a:r>
          </a:p>
          <a:p>
            <a:r>
              <a:rPr lang="en-US" b="1" dirty="0" smtClean="0">
                <a:solidFill>
                  <a:schemeClr val="bg1"/>
                </a:solidFill>
              </a:rPr>
              <a:t>• Field soil description</a:t>
            </a:r>
          </a:p>
          <a:p>
            <a:r>
              <a:rPr lang="en-US" b="1" dirty="0" smtClean="0">
                <a:solidFill>
                  <a:schemeClr val="bg1"/>
                </a:solidFill>
              </a:rPr>
              <a:t>• Soil </a:t>
            </a:r>
            <a:r>
              <a:rPr lang="en-US" b="1" dirty="0" err="1" smtClean="0">
                <a:solidFill>
                  <a:schemeClr val="bg1"/>
                </a:solidFill>
              </a:rPr>
              <a:t>augering</a:t>
            </a:r>
            <a:r>
              <a:rPr lang="en-US" b="1" dirty="0" smtClean="0">
                <a:solidFill>
                  <a:schemeClr val="bg1"/>
                </a:solidFill>
              </a:rPr>
              <a:t> and sampling</a:t>
            </a:r>
          </a:p>
          <a:p>
            <a:r>
              <a:rPr lang="en-US" b="1" dirty="0" smtClean="0">
                <a:solidFill>
                  <a:schemeClr val="bg1"/>
                </a:solidFill>
              </a:rPr>
              <a:t>• </a:t>
            </a:r>
            <a:r>
              <a:rPr lang="en-US" b="1" dirty="0" err="1" smtClean="0">
                <a:solidFill>
                  <a:schemeClr val="bg1"/>
                </a:solidFill>
              </a:rPr>
              <a:t>Lysimeter</a:t>
            </a:r>
            <a:r>
              <a:rPr lang="en-US" b="1" dirty="0" smtClean="0">
                <a:solidFill>
                  <a:schemeClr val="bg1"/>
                </a:solidFill>
              </a:rPr>
              <a:t> installation and sampling</a:t>
            </a:r>
          </a:p>
          <a:p>
            <a:r>
              <a:rPr lang="en-US" b="1" dirty="0" smtClean="0">
                <a:solidFill>
                  <a:schemeClr val="bg1"/>
                </a:solidFill>
              </a:rPr>
              <a:t>• Surface water surveys and sampling</a:t>
            </a:r>
          </a:p>
          <a:p>
            <a:r>
              <a:rPr lang="en-US" b="1" dirty="0" smtClean="0">
                <a:solidFill>
                  <a:schemeClr val="bg1"/>
                </a:solidFill>
              </a:rPr>
              <a:t>• Vegetation assays</a:t>
            </a:r>
          </a:p>
          <a:p>
            <a:r>
              <a:rPr lang="en-US" b="1" dirty="0" smtClean="0">
                <a:solidFill>
                  <a:schemeClr val="bg1"/>
                </a:solidFill>
              </a:rPr>
              <a:t>• Study implementation</a:t>
            </a:r>
            <a:endParaRPr lang="en-US" dirty="0" smtClean="0"/>
          </a:p>
          <a:p>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FF"/>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srcRect/>
          <a:stretch>
            <a:fillRect/>
          </a:stretch>
        </p:blipFill>
        <p:spPr bwMode="auto">
          <a:xfrm>
            <a:off x="9728" y="914400"/>
            <a:ext cx="5248072" cy="5943600"/>
          </a:xfrm>
          <a:prstGeom prst="rect">
            <a:avLst/>
          </a:prstGeom>
          <a:noFill/>
          <a:ln w="25400">
            <a:solidFill>
              <a:schemeClr val="tx1"/>
            </a:solidFill>
            <a:miter lim="800000"/>
            <a:headEnd/>
            <a:tailEnd/>
          </a:ln>
        </p:spPr>
      </p:pic>
      <p:sp>
        <p:nvSpPr>
          <p:cNvPr id="4" name="Title 1"/>
          <p:cNvSpPr txBox="1">
            <a:spLocks/>
          </p:cNvSpPr>
          <p:nvPr/>
        </p:nvSpPr>
        <p:spPr>
          <a:xfrm>
            <a:off x="76200" y="-228600"/>
            <a:ext cx="8229600" cy="1143000"/>
          </a:xfrm>
          <a:prstGeom prst="rect">
            <a:avLst/>
          </a:prstGeom>
        </p:spPr>
        <p:txBody>
          <a:bodyPr vert="horz" lIns="91440" tIns="45720" rIns="91440" bIns="45720" rtlCol="0" anchor="ctr">
            <a:normAutofit/>
          </a:bodyPr>
          <a:lstStyle/>
          <a:p>
            <a:pPr>
              <a:spcBef>
                <a:spcPct val="0"/>
              </a:spcBef>
              <a:defRPr/>
            </a:pPr>
            <a:r>
              <a:rPr lang="en-US" sz="4400" dirty="0" smtClean="0">
                <a:solidFill>
                  <a:schemeClr val="accent3"/>
                </a:solidFill>
                <a:latin typeface="Franklin Gothic Book" pitchFamily="34" charset="0"/>
              </a:rPr>
              <a:t>EDUCATION: 2011 SSHO REU</a:t>
            </a:r>
          </a:p>
        </p:txBody>
      </p:sp>
      <p:sp>
        <p:nvSpPr>
          <p:cNvPr id="13" name="5-Point Star 12"/>
          <p:cNvSpPr/>
          <p:nvPr/>
        </p:nvSpPr>
        <p:spPr>
          <a:xfrm>
            <a:off x="2514600" y="2286000"/>
            <a:ext cx="228600" cy="2286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2286000" y="2667000"/>
            <a:ext cx="228600" cy="2286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2057400" y="2971800"/>
            <a:ext cx="228600" cy="2286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1295400" y="3581400"/>
            <a:ext cx="228600" cy="2286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990600" y="3886200"/>
            <a:ext cx="228600" cy="2286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4648200" y="6096000"/>
            <a:ext cx="228600" cy="2286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52"/>
          <p:cNvGrpSpPr/>
          <p:nvPr/>
        </p:nvGrpSpPr>
        <p:grpSpPr>
          <a:xfrm>
            <a:off x="2628900" y="1356360"/>
            <a:ext cx="2011094" cy="1014051"/>
            <a:chOff x="2628900" y="1432560"/>
            <a:chExt cx="2011094" cy="1014051"/>
          </a:xfrm>
        </p:grpSpPr>
        <p:sp>
          <p:nvSpPr>
            <p:cNvPr id="23" name="Rectangle 22"/>
            <p:cNvSpPr/>
            <p:nvPr/>
          </p:nvSpPr>
          <p:spPr>
            <a:xfrm>
              <a:off x="2994073" y="1446629"/>
              <a:ext cx="1603717" cy="6611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2965939" y="1432560"/>
              <a:ext cx="1674055" cy="707886"/>
            </a:xfrm>
            <a:prstGeom prst="rect">
              <a:avLst/>
            </a:prstGeom>
            <a:noFill/>
          </p:spPr>
          <p:txBody>
            <a:bodyPr wrap="square" rtlCol="0">
              <a:spAutoFit/>
            </a:bodyPr>
            <a:lstStyle/>
            <a:p>
              <a:r>
                <a:rPr lang="en-US" sz="2000" dirty="0" smtClean="0">
                  <a:solidFill>
                    <a:schemeClr val="bg1"/>
                  </a:solidFill>
                </a:rPr>
                <a:t>Rich April</a:t>
              </a:r>
            </a:p>
            <a:p>
              <a:r>
                <a:rPr lang="en-US" sz="2000" dirty="0" smtClean="0">
                  <a:solidFill>
                    <a:schemeClr val="bg1"/>
                  </a:solidFill>
                </a:rPr>
                <a:t>Colgate U.</a:t>
              </a:r>
              <a:endParaRPr lang="en-US" sz="2000" dirty="0">
                <a:solidFill>
                  <a:schemeClr val="bg1"/>
                </a:solidFill>
              </a:endParaRPr>
            </a:p>
          </p:txBody>
        </p:sp>
        <p:cxnSp>
          <p:nvCxnSpPr>
            <p:cNvPr id="37" name="Straight Connector 36"/>
            <p:cNvCxnSpPr>
              <a:endCxn id="30" idx="1"/>
            </p:cNvCxnSpPr>
            <p:nvPr/>
          </p:nvCxnSpPr>
          <p:spPr>
            <a:xfrm rot="5400000" flipH="1" flipV="1">
              <a:off x="2467366" y="1948038"/>
              <a:ext cx="660107" cy="337039"/>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 name="Group 53"/>
          <p:cNvGrpSpPr/>
          <p:nvPr/>
        </p:nvGrpSpPr>
        <p:grpSpPr>
          <a:xfrm>
            <a:off x="2415540" y="2362200"/>
            <a:ext cx="2451882" cy="750278"/>
            <a:chOff x="2415540" y="2438400"/>
            <a:chExt cx="2451882" cy="750278"/>
          </a:xfrm>
        </p:grpSpPr>
        <p:sp>
          <p:nvSpPr>
            <p:cNvPr id="24" name="Rectangle 23"/>
            <p:cNvSpPr/>
            <p:nvPr/>
          </p:nvSpPr>
          <p:spPr>
            <a:xfrm>
              <a:off x="3118338" y="2527497"/>
              <a:ext cx="1603717" cy="6611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090204" y="2438400"/>
              <a:ext cx="1777218" cy="707886"/>
            </a:xfrm>
            <a:prstGeom prst="rect">
              <a:avLst/>
            </a:prstGeom>
            <a:noFill/>
          </p:spPr>
          <p:txBody>
            <a:bodyPr wrap="square" rtlCol="0">
              <a:spAutoFit/>
            </a:bodyPr>
            <a:lstStyle/>
            <a:p>
              <a:r>
                <a:rPr lang="en-US" sz="2000" dirty="0" smtClean="0">
                  <a:solidFill>
                    <a:schemeClr val="bg1"/>
                  </a:solidFill>
                </a:rPr>
                <a:t>Chris Duffy</a:t>
              </a:r>
            </a:p>
            <a:p>
              <a:r>
                <a:rPr lang="en-US" sz="2000" dirty="0" smtClean="0">
                  <a:solidFill>
                    <a:schemeClr val="bg1"/>
                  </a:solidFill>
                </a:rPr>
                <a:t>Penn State U. </a:t>
              </a:r>
              <a:endParaRPr lang="en-US" dirty="0">
                <a:solidFill>
                  <a:schemeClr val="bg1"/>
                </a:solidFill>
              </a:endParaRPr>
            </a:p>
          </p:txBody>
        </p:sp>
        <p:cxnSp>
          <p:nvCxnSpPr>
            <p:cNvPr id="38" name="Straight Connector 37"/>
            <p:cNvCxnSpPr>
              <a:endCxn id="31" idx="1"/>
            </p:cNvCxnSpPr>
            <p:nvPr/>
          </p:nvCxnSpPr>
          <p:spPr>
            <a:xfrm>
              <a:off x="2415540" y="2763132"/>
              <a:ext cx="674664" cy="29211"/>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up 54"/>
          <p:cNvGrpSpPr/>
          <p:nvPr/>
        </p:nvGrpSpPr>
        <p:grpSpPr>
          <a:xfrm>
            <a:off x="2174044" y="3097239"/>
            <a:ext cx="2169356" cy="941361"/>
            <a:chOff x="2174044" y="3173439"/>
            <a:chExt cx="1940755" cy="1032801"/>
          </a:xfrm>
        </p:grpSpPr>
        <p:sp>
          <p:nvSpPr>
            <p:cNvPr id="25" name="Rectangle 24"/>
            <p:cNvSpPr/>
            <p:nvPr/>
          </p:nvSpPr>
          <p:spPr>
            <a:xfrm>
              <a:off x="2243796" y="3369213"/>
              <a:ext cx="1603717" cy="8370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2188582" y="3341078"/>
              <a:ext cx="1926217" cy="776647"/>
            </a:xfrm>
            <a:prstGeom prst="rect">
              <a:avLst/>
            </a:prstGeom>
            <a:noFill/>
          </p:spPr>
          <p:txBody>
            <a:bodyPr wrap="square" rtlCol="0">
              <a:spAutoFit/>
            </a:bodyPr>
            <a:lstStyle/>
            <a:p>
              <a:r>
                <a:rPr lang="en-US" sz="2000" dirty="0" smtClean="0">
                  <a:solidFill>
                    <a:schemeClr val="bg1"/>
                  </a:solidFill>
                </a:rPr>
                <a:t>Elizabeth Knapp</a:t>
              </a:r>
            </a:p>
            <a:p>
              <a:r>
                <a:rPr lang="en-US" sz="2000" dirty="0" smtClean="0">
                  <a:solidFill>
                    <a:schemeClr val="bg1"/>
                  </a:solidFill>
                </a:rPr>
                <a:t>W&amp; L U.</a:t>
              </a:r>
              <a:endParaRPr lang="en-US" sz="2000" dirty="0">
                <a:solidFill>
                  <a:schemeClr val="bg1"/>
                </a:solidFill>
              </a:endParaRPr>
            </a:p>
          </p:txBody>
        </p:sp>
        <p:cxnSp>
          <p:nvCxnSpPr>
            <p:cNvPr id="43" name="Straight Connector 42"/>
            <p:cNvCxnSpPr/>
            <p:nvPr/>
          </p:nvCxnSpPr>
          <p:spPr>
            <a:xfrm>
              <a:off x="2174044" y="3173439"/>
              <a:ext cx="681698" cy="174672"/>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55"/>
          <p:cNvGrpSpPr/>
          <p:nvPr/>
        </p:nvGrpSpPr>
        <p:grpSpPr>
          <a:xfrm>
            <a:off x="1440180" y="3699805"/>
            <a:ext cx="2217420" cy="1229560"/>
            <a:chOff x="1440180" y="3776005"/>
            <a:chExt cx="2217420" cy="1229560"/>
          </a:xfrm>
        </p:grpSpPr>
        <p:sp>
          <p:nvSpPr>
            <p:cNvPr id="26" name="Rectangle 25"/>
            <p:cNvSpPr/>
            <p:nvPr/>
          </p:nvSpPr>
          <p:spPr>
            <a:xfrm>
              <a:off x="1692812" y="4309405"/>
              <a:ext cx="1964788" cy="6611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652954" y="4297679"/>
              <a:ext cx="1990577" cy="707886"/>
            </a:xfrm>
            <a:prstGeom prst="rect">
              <a:avLst/>
            </a:prstGeom>
            <a:noFill/>
          </p:spPr>
          <p:txBody>
            <a:bodyPr wrap="square" rtlCol="0">
              <a:spAutoFit/>
            </a:bodyPr>
            <a:lstStyle/>
            <a:p>
              <a:r>
                <a:rPr lang="en-US" sz="2000" dirty="0" smtClean="0">
                  <a:solidFill>
                    <a:schemeClr val="bg1"/>
                  </a:solidFill>
                </a:rPr>
                <a:t>Larry McKay</a:t>
              </a:r>
            </a:p>
            <a:p>
              <a:r>
                <a:rPr lang="en-US" sz="2000" dirty="0" smtClean="0">
                  <a:solidFill>
                    <a:schemeClr val="bg1"/>
                  </a:solidFill>
                </a:rPr>
                <a:t>U. Tennessee</a:t>
              </a:r>
              <a:endParaRPr lang="en-US" sz="2000" dirty="0">
                <a:solidFill>
                  <a:schemeClr val="bg1"/>
                </a:solidFill>
              </a:endParaRPr>
            </a:p>
          </p:txBody>
        </p:sp>
        <p:cxnSp>
          <p:nvCxnSpPr>
            <p:cNvPr id="45" name="Straight Connector 44"/>
            <p:cNvCxnSpPr/>
            <p:nvPr/>
          </p:nvCxnSpPr>
          <p:spPr>
            <a:xfrm>
              <a:off x="1440180" y="3776005"/>
              <a:ext cx="613703" cy="528709"/>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oup 56"/>
          <p:cNvGrpSpPr/>
          <p:nvPr/>
        </p:nvGrpSpPr>
        <p:grpSpPr>
          <a:xfrm>
            <a:off x="159433" y="4049152"/>
            <a:ext cx="2203938" cy="1818248"/>
            <a:chOff x="159433" y="4125352"/>
            <a:chExt cx="2203938" cy="1818248"/>
          </a:xfrm>
        </p:grpSpPr>
        <p:sp>
          <p:nvSpPr>
            <p:cNvPr id="27" name="Rectangle 26"/>
            <p:cNvSpPr/>
            <p:nvPr/>
          </p:nvSpPr>
          <p:spPr>
            <a:xfrm>
              <a:off x="171157" y="5263662"/>
              <a:ext cx="1981200" cy="6611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59433" y="5235714"/>
              <a:ext cx="2203938" cy="707886"/>
            </a:xfrm>
            <a:prstGeom prst="rect">
              <a:avLst/>
            </a:prstGeom>
            <a:noFill/>
          </p:spPr>
          <p:txBody>
            <a:bodyPr wrap="square" rtlCol="0">
              <a:spAutoFit/>
            </a:bodyPr>
            <a:lstStyle/>
            <a:p>
              <a:r>
                <a:rPr lang="en-US" sz="2000" dirty="0" err="1" smtClean="0">
                  <a:solidFill>
                    <a:schemeClr val="bg1"/>
                  </a:solidFill>
                </a:rPr>
                <a:t>Mezemir</a:t>
              </a:r>
              <a:r>
                <a:rPr lang="en-US" sz="2000" dirty="0" smtClean="0">
                  <a:solidFill>
                    <a:schemeClr val="bg1"/>
                  </a:solidFill>
                </a:rPr>
                <a:t> </a:t>
              </a:r>
              <a:r>
                <a:rPr lang="en-US" sz="2000" dirty="0" err="1" smtClean="0">
                  <a:solidFill>
                    <a:schemeClr val="bg1"/>
                  </a:solidFill>
                </a:rPr>
                <a:t>Wagaw</a:t>
              </a:r>
              <a:endParaRPr lang="en-US" sz="2000" dirty="0" smtClean="0">
                <a:solidFill>
                  <a:schemeClr val="bg1"/>
                </a:solidFill>
              </a:endParaRPr>
            </a:p>
            <a:p>
              <a:r>
                <a:rPr lang="en-US" sz="2000" dirty="0" smtClean="0">
                  <a:solidFill>
                    <a:schemeClr val="bg1"/>
                  </a:solidFill>
                </a:rPr>
                <a:t>Alabama A&amp;M U.</a:t>
              </a:r>
              <a:endParaRPr lang="en-US" sz="2000" dirty="0">
                <a:solidFill>
                  <a:schemeClr val="bg1"/>
                </a:solidFill>
              </a:endParaRPr>
            </a:p>
          </p:txBody>
        </p:sp>
        <p:cxnSp>
          <p:nvCxnSpPr>
            <p:cNvPr id="47" name="Straight Connector 46"/>
            <p:cNvCxnSpPr/>
            <p:nvPr/>
          </p:nvCxnSpPr>
          <p:spPr>
            <a:xfrm rot="5400000">
              <a:off x="495595" y="4628564"/>
              <a:ext cx="1121897" cy="115473"/>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57"/>
          <p:cNvGrpSpPr/>
          <p:nvPr/>
        </p:nvGrpSpPr>
        <p:grpSpPr>
          <a:xfrm>
            <a:off x="3491130" y="4962378"/>
            <a:ext cx="2203938" cy="981222"/>
            <a:chOff x="3491130" y="5038578"/>
            <a:chExt cx="2203938" cy="1264057"/>
          </a:xfrm>
        </p:grpSpPr>
        <p:sp>
          <p:nvSpPr>
            <p:cNvPr id="28" name="Rectangle 27"/>
            <p:cNvSpPr/>
            <p:nvPr/>
          </p:nvSpPr>
          <p:spPr>
            <a:xfrm>
              <a:off x="3559127" y="5078438"/>
              <a:ext cx="1603717" cy="928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491130" y="5038578"/>
              <a:ext cx="2203938" cy="911932"/>
            </a:xfrm>
            <a:prstGeom prst="rect">
              <a:avLst/>
            </a:prstGeom>
            <a:noFill/>
          </p:spPr>
          <p:txBody>
            <a:bodyPr wrap="square" rtlCol="0">
              <a:spAutoFit/>
            </a:bodyPr>
            <a:lstStyle/>
            <a:p>
              <a:r>
                <a:rPr lang="en-US" sz="2000" dirty="0" smtClean="0">
                  <a:solidFill>
                    <a:schemeClr val="bg1"/>
                  </a:solidFill>
                </a:rPr>
                <a:t>Tom Miller</a:t>
              </a:r>
            </a:p>
            <a:p>
              <a:r>
                <a:rPr lang="en-US" sz="2000" dirty="0" smtClean="0">
                  <a:solidFill>
                    <a:schemeClr val="bg1"/>
                  </a:solidFill>
                </a:rPr>
                <a:t>UPRM</a:t>
              </a:r>
              <a:endParaRPr lang="en-US" sz="2000" dirty="0">
                <a:solidFill>
                  <a:schemeClr val="bg1"/>
                </a:solidFill>
              </a:endParaRPr>
            </a:p>
          </p:txBody>
        </p:sp>
        <p:cxnSp>
          <p:nvCxnSpPr>
            <p:cNvPr id="49" name="Straight Connector 48"/>
            <p:cNvCxnSpPr>
              <a:endCxn id="18" idx="3"/>
            </p:cNvCxnSpPr>
            <p:nvPr/>
          </p:nvCxnSpPr>
          <p:spPr>
            <a:xfrm>
              <a:off x="4149972" y="5908744"/>
              <a:ext cx="683169" cy="393891"/>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4" name="Rectangle 43"/>
          <p:cNvSpPr/>
          <p:nvPr/>
        </p:nvSpPr>
        <p:spPr>
          <a:xfrm>
            <a:off x="5334000" y="762000"/>
            <a:ext cx="3810000" cy="4585871"/>
          </a:xfrm>
          <a:prstGeom prst="rect">
            <a:avLst/>
          </a:prstGeom>
        </p:spPr>
        <p:txBody>
          <a:bodyPr wrap="square">
            <a:spAutoFit/>
          </a:bodyPr>
          <a:lstStyle/>
          <a:p>
            <a:r>
              <a:rPr lang="en-US" sz="2800" dirty="0" smtClean="0">
                <a:solidFill>
                  <a:schemeClr val="accent3"/>
                </a:solidFill>
              </a:rPr>
              <a:t>	- 8 U.S. undergrads  </a:t>
            </a:r>
          </a:p>
          <a:p>
            <a:r>
              <a:rPr lang="en-US" sz="2800" dirty="0" smtClean="0">
                <a:solidFill>
                  <a:schemeClr val="accent3"/>
                </a:solidFill>
              </a:rPr>
              <a:t>	- 2 week field trip</a:t>
            </a:r>
          </a:p>
          <a:p>
            <a:r>
              <a:rPr lang="en-US" sz="2800" dirty="0" smtClean="0">
                <a:solidFill>
                  <a:schemeClr val="accent3"/>
                </a:solidFill>
              </a:rPr>
              <a:t>	- 2 week lab</a:t>
            </a:r>
          </a:p>
          <a:p>
            <a:endParaRPr lang="en-US" dirty="0" smtClean="0">
              <a:solidFill>
                <a:schemeClr val="accent3"/>
              </a:solidFill>
            </a:endParaRPr>
          </a:p>
          <a:p>
            <a:endParaRPr lang="en-US" dirty="0" smtClean="0">
              <a:solidFill>
                <a:schemeClr val="accent3"/>
              </a:solidFill>
            </a:endParaRPr>
          </a:p>
          <a:p>
            <a:endParaRPr lang="en-US" dirty="0" smtClean="0">
              <a:solidFill>
                <a:schemeClr val="accent3"/>
              </a:solidFill>
            </a:endParaRPr>
          </a:p>
          <a:p>
            <a:endParaRPr lang="en-US" dirty="0" smtClean="0">
              <a:solidFill>
                <a:schemeClr val="accent3"/>
              </a:solidFill>
            </a:endParaRPr>
          </a:p>
          <a:p>
            <a:endParaRPr lang="en-US" dirty="0" smtClean="0">
              <a:solidFill>
                <a:schemeClr val="accent3"/>
              </a:solidFill>
            </a:endParaRPr>
          </a:p>
          <a:p>
            <a:endParaRPr lang="en-US" dirty="0" smtClean="0">
              <a:solidFill>
                <a:schemeClr val="accent3"/>
              </a:solidFill>
            </a:endParaRPr>
          </a:p>
          <a:p>
            <a:r>
              <a:rPr lang="en-US" sz="3200" dirty="0" smtClean="0">
                <a:solidFill>
                  <a:schemeClr val="accent3"/>
                </a:solidFill>
              </a:rPr>
              <a:t>2012 CZ SUMMER FIELD SCHOOL</a:t>
            </a:r>
          </a:p>
        </p:txBody>
      </p:sp>
      <p:pic>
        <p:nvPicPr>
          <p:cNvPr id="36" name="Picture 1" descr="czen_banner.jpg"/>
          <p:cNvPicPr>
            <a:picLocks noChangeAspect="1"/>
          </p:cNvPicPr>
          <p:nvPr/>
        </p:nvPicPr>
        <p:blipFill>
          <a:blip r:embed="rId4"/>
          <a:srcRect/>
          <a:stretch>
            <a:fillRect/>
          </a:stretch>
        </p:blipFill>
        <p:spPr bwMode="auto">
          <a:xfrm>
            <a:off x="0" y="6138863"/>
            <a:ext cx="9144000" cy="719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1000">
              <a:schemeClr val="tx2">
                <a:lumMod val="60000"/>
                <a:lumOff val="40000"/>
              </a:schemeClr>
            </a:gs>
            <a:gs pos="15000">
              <a:schemeClr val="tx2">
                <a:lumMod val="20000"/>
                <a:lumOff val="80000"/>
              </a:schemeClr>
            </a:gs>
          </a:gsLst>
          <a:lin ang="5400000" scaled="0"/>
          <a:tileRect/>
        </a:gradFill>
        <a:effectLst/>
      </p:bgPr>
    </p:bg>
    <p:spTree>
      <p:nvGrpSpPr>
        <p:cNvPr id="1" name=""/>
        <p:cNvGrpSpPr/>
        <p:nvPr/>
      </p:nvGrpSpPr>
      <p:grpSpPr>
        <a:xfrm>
          <a:off x="0" y="0"/>
          <a:ext cx="0" cy="0"/>
          <a:chOff x="0" y="0"/>
          <a:chExt cx="0" cy="0"/>
        </a:xfrm>
      </p:grpSpPr>
      <p:sp>
        <p:nvSpPr>
          <p:cNvPr id="4" name="TextBox 3"/>
          <p:cNvSpPr txBox="1"/>
          <p:nvPr/>
        </p:nvSpPr>
        <p:spPr>
          <a:xfrm>
            <a:off x="-9422" y="79375"/>
            <a:ext cx="9145069" cy="309950"/>
          </a:xfrm>
          <a:prstGeom prst="rect">
            <a:avLst/>
          </a:prstGeom>
          <a:noFill/>
        </p:spPr>
        <p:txBody>
          <a:bodyPr wrap="square" lIns="17392" tIns="8696" rIns="17392" bIns="8696" rtlCol="0">
            <a:spAutoFit/>
          </a:bodyPr>
          <a:lstStyle/>
          <a:p>
            <a:pPr algn="ctr"/>
            <a:r>
              <a:rPr lang="en-US" sz="1900" b="1" dirty="0" smtClean="0">
                <a:latin typeface="+mj-lt"/>
                <a:cs typeface="Arial"/>
              </a:rPr>
              <a:t>Bioturbation of Forested Shale Soils by Tree Throw in the Appalachian Mountains</a:t>
            </a:r>
            <a:endParaRPr lang="en-US" sz="1900" b="1" dirty="0">
              <a:latin typeface="+mj-lt"/>
              <a:cs typeface="Arial"/>
            </a:endParaRPr>
          </a:p>
        </p:txBody>
      </p:sp>
      <p:sp>
        <p:nvSpPr>
          <p:cNvPr id="5" name="TextBox 4"/>
          <p:cNvSpPr txBox="1"/>
          <p:nvPr/>
        </p:nvSpPr>
        <p:spPr>
          <a:xfrm>
            <a:off x="0" y="373635"/>
            <a:ext cx="9145069" cy="171450"/>
          </a:xfrm>
          <a:prstGeom prst="rect">
            <a:avLst/>
          </a:prstGeom>
          <a:noFill/>
        </p:spPr>
        <p:txBody>
          <a:bodyPr wrap="square" lIns="17392" tIns="8696" rIns="17392" bIns="8696" rtlCol="0">
            <a:spAutoFit/>
          </a:bodyPr>
          <a:lstStyle/>
          <a:p>
            <a:pPr algn="ctr"/>
            <a:r>
              <a:rPr lang="en-US" sz="1000" b="1" dirty="0" smtClean="0">
                <a:solidFill>
                  <a:srgbClr val="000000"/>
                </a:solidFill>
              </a:rPr>
              <a:t>Elizabeth Mann</a:t>
            </a:r>
            <a:r>
              <a:rPr lang="en-US" sz="1000" b="1" baseline="30000" dirty="0" smtClean="0">
                <a:solidFill>
                  <a:srgbClr val="000000"/>
                </a:solidFill>
              </a:rPr>
              <a:t>1</a:t>
            </a:r>
            <a:r>
              <a:rPr lang="en-US" sz="1000" b="1" dirty="0" smtClean="0">
                <a:solidFill>
                  <a:srgbClr val="000000"/>
                </a:solidFill>
              </a:rPr>
              <a:t>, Katie Downey</a:t>
            </a:r>
            <a:r>
              <a:rPr lang="en-US" sz="1000" b="1" baseline="30000" dirty="0" smtClean="0">
                <a:solidFill>
                  <a:srgbClr val="000000"/>
                </a:solidFill>
              </a:rPr>
              <a:t>2</a:t>
            </a:r>
            <a:r>
              <a:rPr lang="en-US" sz="1000" b="1" dirty="0" smtClean="0">
                <a:solidFill>
                  <a:srgbClr val="000000"/>
                </a:solidFill>
              </a:rPr>
              <a:t>, Ashlee Dere</a:t>
            </a:r>
            <a:r>
              <a:rPr lang="en-US" sz="1000" b="1" baseline="30000" dirty="0" smtClean="0">
                <a:solidFill>
                  <a:srgbClr val="000000"/>
                </a:solidFill>
              </a:rPr>
              <a:t>3</a:t>
            </a:r>
            <a:r>
              <a:rPr lang="en-US" sz="1000" b="1" dirty="0" smtClean="0">
                <a:solidFill>
                  <a:srgbClr val="000000"/>
                </a:solidFill>
              </a:rPr>
              <a:t>, Timothy White</a:t>
            </a:r>
            <a:r>
              <a:rPr lang="en-US" sz="1000" b="1" baseline="30000" dirty="0">
                <a:solidFill>
                  <a:srgbClr val="000000"/>
                </a:solidFill>
              </a:rPr>
              <a:t>3</a:t>
            </a:r>
          </a:p>
        </p:txBody>
      </p:sp>
      <p:sp>
        <p:nvSpPr>
          <p:cNvPr id="6" name="TextBox 5"/>
          <p:cNvSpPr txBox="1"/>
          <p:nvPr/>
        </p:nvSpPr>
        <p:spPr>
          <a:xfrm>
            <a:off x="2843893" y="989064"/>
            <a:ext cx="3248828" cy="4434154"/>
          </a:xfrm>
          <a:prstGeom prst="rect">
            <a:avLst/>
          </a:prstGeom>
          <a:noFill/>
        </p:spPr>
        <p:txBody>
          <a:bodyPr wrap="square" lIns="17392" tIns="8696" rIns="17392" bIns="8696" rtlCol="0">
            <a:spAutoFit/>
          </a:bodyPr>
          <a:lstStyle/>
          <a:p>
            <a:r>
              <a:rPr lang="en-US" sz="700" dirty="0"/>
              <a:t> </a:t>
            </a:r>
            <a:r>
              <a:rPr lang="en-US" sz="700" dirty="0" smtClean="0"/>
              <a:t>     Tree throw, the upheaval of bedrock and soil in the root mass of a fallen tree, has been suggested as a major process in the overturn and downslope transport of soils in mountainous regions. The process typically leads to an excavated pit, often with exposed bedrock, and a large mass of rock and soil in the exposed root mass (Figure 1). Through time, the pit fills and soil and rock from the root mass move down slope as the tree and roots decay.</a:t>
            </a:r>
          </a:p>
          <a:p>
            <a:r>
              <a:rPr lang="en-US" sz="700" dirty="0" smtClean="0"/>
              <a:t>      Reported here is an effort to quantify the effects of tree throw along a climosequence of sites on shale in the Appalachian Mountains associated with the Susquehanna-Shale Hills Critical Zone Observatory (SSHO) (Figure 2). The study includes the following field measurements for tree throws within a 120 meter diameter search area centered on soil pits on ridge tops on the Silurian Clinton Group shale: GPS location, tree girth, tree type, dimensions of pit (Figure </a:t>
            </a:r>
            <a:r>
              <a:rPr lang="en-US" sz="700" dirty="0"/>
              <a:t>3</a:t>
            </a:r>
            <a:r>
              <a:rPr lang="en-US" sz="700" dirty="0" smtClean="0"/>
              <a:t>), relative tree age (Figure </a:t>
            </a:r>
            <a:r>
              <a:rPr lang="en-US" sz="700" dirty="0"/>
              <a:t>4</a:t>
            </a:r>
            <a:r>
              <a:rPr lang="en-US" sz="700" dirty="0" smtClean="0"/>
              <a:t>), azimuth of fall, and slope and azimuth of maximum slope.  </a:t>
            </a:r>
          </a:p>
          <a:p>
            <a:r>
              <a:rPr lang="en-US" sz="700" dirty="0" smtClean="0"/>
              <a:t>      Five sites were studied: central New York, central Pennsylvania (SSHO), west central Virginia, eastern Tennessee, and northern Alabama. A general north-to-south decreasing trend in total number of tree throws was observed excluding the Virginia site (Figure 5). In Virginia, the total number of tree throws was twice the number observed in New York, which we attribute to the higher elevation setting subjected to the steadiest winds as well as the shallowest soils. The relatively high number of throws in New York is likely tied to glacial till at the site – rooting depth appears to be limited by rock fragments, abundant clay and periodic soil saturation.  Trees with the largest girths tend to excavate the largest tree throw pits, a relationship best defined in Alabama where the deepest pits were excavated by large trees that had fallen most recently (Figure 6). </a:t>
            </a:r>
          </a:p>
          <a:p>
            <a:r>
              <a:rPr lang="en-US" sz="700" dirty="0" smtClean="0"/>
              <a:t>      Most of the observed tree throws occurred on slopes ranging from 15-31 degrees except in Alabama where tree throws fall on a range of slopes with the highest number at 45 </a:t>
            </a:r>
            <a:r>
              <a:rPr lang="en-US" sz="700" dirty="0"/>
              <a:t>degrees (Figure </a:t>
            </a:r>
            <a:r>
              <a:rPr lang="en-US" sz="700" dirty="0" smtClean="0"/>
              <a:t>7). No strong relationship was observed between the azimuth of fallen trees and the azimuth of maximum slopes. At the New York site, all of the tree throws fell toward the east, suggestive of control by prevailing wind direction on the direction of fall. In Virginia, most of the trees fell to the west, the prevailing slope direction of the study site, though a significant number fell to the northeast, again suggestive of influence by prevailing wind direction. In Tennessee most of the trees fell to the south-southeast, the prevailing slope direction, while in Alabama most of the trees fell to the northwest, compatible with prevailing wind directions; the broader range of azimuth of falls in Alabama is most likely due to the effect of chaotic falls associated with recent tornadoes (Figure 8).  </a:t>
            </a:r>
          </a:p>
          <a:p>
            <a:r>
              <a:rPr lang="en-US" sz="700" dirty="0" smtClean="0"/>
              <a:t>      These observations of tree throw have been made as part of a broader effort to characterize rates of erosion on shale hill slopes, information that is applicable to understanding the evolution of topography and regolith thickness on shale landscapes.  Specifically, our observations are used to verify formulations of volumetric regolith flux due to tree throw.</a:t>
            </a:r>
          </a:p>
          <a:p>
            <a:endParaRPr lang="en-US" sz="700" dirty="0"/>
          </a:p>
        </p:txBody>
      </p:sp>
      <p:graphicFrame>
        <p:nvGraphicFramePr>
          <p:cNvPr id="21" name="Table 20"/>
          <p:cNvGraphicFramePr>
            <a:graphicFrameLocks noGrp="1"/>
          </p:cNvGraphicFramePr>
          <p:nvPr>
            <p:extLst>
              <p:ext uri="{D42A27DB-BD31-4B8C-83A1-F6EECF244321}">
                <p14:modId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373204691"/>
              </p:ext>
            </p:extLst>
          </p:nvPr>
        </p:nvGraphicFramePr>
        <p:xfrm>
          <a:off x="4045623" y="5338025"/>
          <a:ext cx="1555573" cy="1312696"/>
        </p:xfrm>
        <a:graphic>
          <a:graphicData uri="http://schemas.openxmlformats.org/drawingml/2006/table">
            <a:tbl>
              <a:tblPr firstRow="1" bandCol="1">
                <a:tableStyleId>{1FECB4D8-DB02-4DC6-A0A2-4F2EBAE1DC90}</a:tableStyleId>
              </a:tblPr>
              <a:tblGrid>
                <a:gridCol w="249287"/>
                <a:gridCol w="1306286"/>
              </a:tblGrid>
              <a:tr h="142962">
                <a:tc>
                  <a:txBody>
                    <a:bodyPr/>
                    <a:lstStyle/>
                    <a:p>
                      <a:pPr algn="ctr"/>
                      <a:r>
                        <a:rPr lang="en-US" sz="800" dirty="0" smtClean="0"/>
                        <a:t>Class</a:t>
                      </a:r>
                      <a:endParaRPr lang="en-US" sz="800" dirty="0">
                        <a:solidFill>
                          <a:srgbClr val="000000"/>
                        </a:solidFill>
                      </a:endParaRPr>
                    </a:p>
                  </a:txBody>
                  <a:tcPr marL="16329" marR="16329" marT="9525" marB="9525"/>
                </a:tc>
                <a:tc>
                  <a:txBody>
                    <a:bodyPr/>
                    <a:lstStyle/>
                    <a:p>
                      <a:pPr algn="ctr"/>
                      <a:r>
                        <a:rPr lang="en-US" sz="800" dirty="0" smtClean="0"/>
                        <a:t>Definition</a:t>
                      </a:r>
                      <a:endParaRPr lang="en-US" sz="800" dirty="0">
                        <a:solidFill>
                          <a:srgbClr val="000000"/>
                        </a:solidFill>
                      </a:endParaRPr>
                    </a:p>
                  </a:txBody>
                  <a:tcPr marL="16329" marR="16329" marT="9525" marB="9525"/>
                </a:tc>
              </a:tr>
              <a:tr h="100943">
                <a:tc>
                  <a:txBody>
                    <a:bodyPr/>
                    <a:lstStyle/>
                    <a:p>
                      <a:pPr algn="ctr"/>
                      <a:r>
                        <a:rPr lang="en-US" sz="500" dirty="0" smtClean="0"/>
                        <a:t>1</a:t>
                      </a:r>
                      <a:endParaRPr lang="en-US" sz="500" dirty="0">
                        <a:solidFill>
                          <a:srgbClr val="000000"/>
                        </a:solidFill>
                      </a:endParaRPr>
                    </a:p>
                  </a:txBody>
                  <a:tcPr marL="16329" marR="16329" marT="9525" marB="9525"/>
                </a:tc>
                <a:tc>
                  <a:txBody>
                    <a:bodyPr/>
                    <a:lstStyle/>
                    <a:p>
                      <a:pPr algn="l"/>
                      <a:r>
                        <a:rPr lang="en-US" sz="500" dirty="0" smtClean="0"/>
                        <a:t>Wood hard;</a:t>
                      </a:r>
                      <a:r>
                        <a:rPr lang="en-US" sz="500" baseline="0" dirty="0" smtClean="0"/>
                        <a:t> all bark remaining.</a:t>
                      </a:r>
                      <a:endParaRPr lang="en-US" sz="500" dirty="0">
                        <a:solidFill>
                          <a:srgbClr val="000000"/>
                        </a:solidFill>
                      </a:endParaRPr>
                    </a:p>
                  </a:txBody>
                  <a:tcPr marL="16329" marR="16329" marT="9525" marB="9525"/>
                </a:tc>
              </a:tr>
              <a:tr h="100943">
                <a:tc>
                  <a:txBody>
                    <a:bodyPr/>
                    <a:lstStyle/>
                    <a:p>
                      <a:pPr algn="ctr"/>
                      <a:r>
                        <a:rPr lang="en-US" sz="500" dirty="0" smtClean="0"/>
                        <a:t>2</a:t>
                      </a:r>
                      <a:endParaRPr lang="en-US" sz="500" dirty="0">
                        <a:solidFill>
                          <a:srgbClr val="000000"/>
                        </a:solidFill>
                      </a:endParaRPr>
                    </a:p>
                  </a:txBody>
                  <a:tcPr marL="16329" marR="16329" marT="9525" marB="9525"/>
                </a:tc>
                <a:tc>
                  <a:txBody>
                    <a:bodyPr/>
                    <a:lstStyle/>
                    <a:p>
                      <a:pPr algn="l"/>
                      <a:r>
                        <a:rPr lang="en-US" sz="500" dirty="0" smtClean="0"/>
                        <a:t>Wood hard;</a:t>
                      </a:r>
                      <a:r>
                        <a:rPr lang="en-US" sz="500" baseline="0" dirty="0" smtClean="0"/>
                        <a:t> &gt;50% of bark remaining.</a:t>
                      </a:r>
                      <a:endParaRPr lang="en-US" sz="500" dirty="0">
                        <a:solidFill>
                          <a:srgbClr val="000000"/>
                        </a:solidFill>
                      </a:endParaRPr>
                    </a:p>
                  </a:txBody>
                  <a:tcPr marL="16329" marR="16329" marT="9525" marB="9525"/>
                </a:tc>
              </a:tr>
              <a:tr h="100943">
                <a:tc>
                  <a:txBody>
                    <a:bodyPr/>
                    <a:lstStyle/>
                    <a:p>
                      <a:pPr algn="ctr"/>
                      <a:r>
                        <a:rPr lang="en-US" sz="500" dirty="0" smtClean="0"/>
                        <a:t>3</a:t>
                      </a:r>
                      <a:endParaRPr lang="en-US" sz="500" dirty="0">
                        <a:solidFill>
                          <a:srgbClr val="000000"/>
                        </a:solidFill>
                      </a:endParaRPr>
                    </a:p>
                  </a:txBody>
                  <a:tcPr marL="16329" marR="16329" marT="9525" marB="9525"/>
                </a:tc>
                <a:tc>
                  <a:txBody>
                    <a:bodyPr/>
                    <a:lstStyle/>
                    <a:p>
                      <a:pPr marL="0" marR="0" indent="0" algn="l" defTabSz="2403546" rtl="0" eaLnBrk="1" fontAlgn="auto" latinLnBrk="0" hangingPunct="1">
                        <a:lnSpc>
                          <a:spcPct val="100000"/>
                        </a:lnSpc>
                        <a:spcBef>
                          <a:spcPts val="0"/>
                        </a:spcBef>
                        <a:spcAft>
                          <a:spcPts val="0"/>
                        </a:spcAft>
                        <a:buClrTx/>
                        <a:buSzTx/>
                        <a:buFontTx/>
                        <a:buNone/>
                        <a:tabLst/>
                        <a:defRPr/>
                      </a:pPr>
                      <a:r>
                        <a:rPr lang="en-US" sz="500" dirty="0" smtClean="0"/>
                        <a:t>Wood hard;</a:t>
                      </a:r>
                      <a:r>
                        <a:rPr lang="en-US" sz="500" baseline="0" dirty="0" smtClean="0"/>
                        <a:t> &lt;50% of bark remaining.</a:t>
                      </a:r>
                      <a:endParaRPr lang="en-US" sz="500" dirty="0" smtClean="0">
                        <a:solidFill>
                          <a:srgbClr val="000000"/>
                        </a:solidFill>
                      </a:endParaRPr>
                    </a:p>
                  </a:txBody>
                  <a:tcPr marL="16329" marR="16329" marT="9525" marB="9525"/>
                </a:tc>
              </a:tr>
              <a:tr h="100943">
                <a:tc>
                  <a:txBody>
                    <a:bodyPr/>
                    <a:lstStyle/>
                    <a:p>
                      <a:pPr algn="ctr"/>
                      <a:r>
                        <a:rPr lang="en-US" sz="500" dirty="0" smtClean="0"/>
                        <a:t>4</a:t>
                      </a:r>
                      <a:endParaRPr lang="en-US" sz="500" dirty="0">
                        <a:solidFill>
                          <a:srgbClr val="000000"/>
                        </a:solidFill>
                      </a:endParaRPr>
                    </a:p>
                  </a:txBody>
                  <a:tcPr marL="16329" marR="16329" marT="9525" marB="9525"/>
                </a:tc>
                <a:tc>
                  <a:txBody>
                    <a:bodyPr/>
                    <a:lstStyle/>
                    <a:p>
                      <a:pPr algn="l"/>
                      <a:r>
                        <a:rPr lang="en-US" sz="500" dirty="0" smtClean="0"/>
                        <a:t>Wood starts to soften, texture smooth.</a:t>
                      </a:r>
                      <a:endParaRPr lang="en-US" sz="500" dirty="0">
                        <a:solidFill>
                          <a:srgbClr val="000000"/>
                        </a:solidFill>
                      </a:endParaRPr>
                    </a:p>
                  </a:txBody>
                  <a:tcPr marL="16329" marR="16329" marT="9525" marB="9525"/>
                </a:tc>
              </a:tr>
              <a:tr h="100943">
                <a:tc>
                  <a:txBody>
                    <a:bodyPr/>
                    <a:lstStyle/>
                    <a:p>
                      <a:pPr algn="ctr"/>
                      <a:r>
                        <a:rPr lang="en-US" sz="500" dirty="0" smtClean="0"/>
                        <a:t>5</a:t>
                      </a:r>
                      <a:endParaRPr lang="en-US" sz="500" dirty="0">
                        <a:solidFill>
                          <a:srgbClr val="000000"/>
                        </a:solidFill>
                      </a:endParaRPr>
                    </a:p>
                  </a:txBody>
                  <a:tcPr marL="16329" marR="16329" marT="9525" marB="9525"/>
                </a:tc>
                <a:tc>
                  <a:txBody>
                    <a:bodyPr/>
                    <a:lstStyle/>
                    <a:p>
                      <a:pPr algn="l"/>
                      <a:r>
                        <a:rPr lang="en-US" sz="500" dirty="0" smtClean="0"/>
                        <a:t>Wood soft;</a:t>
                      </a:r>
                      <a:r>
                        <a:rPr lang="en-US" sz="500" baseline="0" dirty="0" smtClean="0"/>
                        <a:t> small crevices and pieces lost.</a:t>
                      </a:r>
                      <a:endParaRPr lang="en-US" sz="500" dirty="0">
                        <a:solidFill>
                          <a:srgbClr val="000000"/>
                        </a:solidFill>
                      </a:endParaRPr>
                    </a:p>
                  </a:txBody>
                  <a:tcPr marL="16329" marR="16329" marT="9525" marB="9525"/>
                </a:tc>
              </a:tr>
              <a:tr h="181697">
                <a:tc>
                  <a:txBody>
                    <a:bodyPr/>
                    <a:lstStyle/>
                    <a:p>
                      <a:pPr algn="ctr"/>
                      <a:r>
                        <a:rPr lang="en-US" sz="500" dirty="0" smtClean="0"/>
                        <a:t>6</a:t>
                      </a:r>
                      <a:endParaRPr lang="en-US" sz="500" dirty="0">
                        <a:solidFill>
                          <a:srgbClr val="000000"/>
                        </a:solidFill>
                      </a:endParaRPr>
                    </a:p>
                  </a:txBody>
                  <a:tcPr marL="16329" marR="16329" marT="9525" marB="9525"/>
                </a:tc>
                <a:tc>
                  <a:txBody>
                    <a:bodyPr/>
                    <a:lstStyle/>
                    <a:p>
                      <a:pPr algn="l"/>
                      <a:r>
                        <a:rPr lang="en-US" sz="500" dirty="0" smtClean="0"/>
                        <a:t>Wood fragments lost, so the outline of the trunk is deformed.</a:t>
                      </a:r>
                      <a:endParaRPr lang="en-US" sz="500" dirty="0">
                        <a:solidFill>
                          <a:srgbClr val="000000"/>
                        </a:solidFill>
                      </a:endParaRPr>
                    </a:p>
                  </a:txBody>
                  <a:tcPr marL="16329" marR="16329" marT="9525" marB="9525"/>
                </a:tc>
              </a:tr>
              <a:tr h="181697">
                <a:tc>
                  <a:txBody>
                    <a:bodyPr/>
                    <a:lstStyle/>
                    <a:p>
                      <a:pPr algn="ctr"/>
                      <a:r>
                        <a:rPr lang="en-US" sz="500" dirty="0" smtClean="0"/>
                        <a:t>7</a:t>
                      </a:r>
                      <a:endParaRPr lang="en-US" sz="500" dirty="0">
                        <a:solidFill>
                          <a:srgbClr val="000000"/>
                        </a:solidFill>
                      </a:endParaRPr>
                    </a:p>
                  </a:txBody>
                  <a:tcPr marL="16329" marR="16329" marT="9525" marB="9525"/>
                </a:tc>
                <a:tc>
                  <a:txBody>
                    <a:bodyPr/>
                    <a:lstStyle/>
                    <a:p>
                      <a:pPr algn="l"/>
                      <a:r>
                        <a:rPr lang="en-US" sz="500" dirty="0" smtClean="0"/>
                        <a:t>The outer surface of the</a:t>
                      </a:r>
                      <a:r>
                        <a:rPr lang="en-US" sz="500" baseline="0" dirty="0" smtClean="0"/>
                        <a:t> log is hard to define, possibly with a core of harder wood.</a:t>
                      </a:r>
                      <a:endParaRPr lang="en-US" sz="500" dirty="0">
                        <a:solidFill>
                          <a:srgbClr val="000000"/>
                        </a:solidFill>
                      </a:endParaRPr>
                    </a:p>
                  </a:txBody>
                  <a:tcPr marL="16329" marR="16329" marT="9525" marB="9525"/>
                </a:tc>
              </a:tr>
              <a:tr h="181697">
                <a:tc>
                  <a:txBody>
                    <a:bodyPr/>
                    <a:lstStyle/>
                    <a:p>
                      <a:pPr algn="ctr"/>
                      <a:r>
                        <a:rPr lang="en-US" sz="500" dirty="0" smtClean="0"/>
                        <a:t>8</a:t>
                      </a:r>
                      <a:endParaRPr lang="en-US" sz="500" dirty="0">
                        <a:solidFill>
                          <a:srgbClr val="000000"/>
                        </a:solidFill>
                      </a:endParaRPr>
                    </a:p>
                  </a:txBody>
                  <a:tcPr marL="16329" marR="16329" marT="9525" marB="9525"/>
                </a:tc>
                <a:tc>
                  <a:txBody>
                    <a:bodyPr/>
                    <a:lstStyle/>
                    <a:p>
                      <a:pPr algn="l"/>
                      <a:r>
                        <a:rPr lang="en-US" sz="500" dirty="0" smtClean="0"/>
                        <a:t>Completely soft without evidence of hard</a:t>
                      </a:r>
                      <a:r>
                        <a:rPr lang="en-US" sz="500" baseline="0" dirty="0" smtClean="0"/>
                        <a:t> wood, outline indeterminable.</a:t>
                      </a:r>
                      <a:endParaRPr lang="en-US" sz="500" dirty="0">
                        <a:solidFill>
                          <a:srgbClr val="000000"/>
                        </a:solidFill>
                      </a:endParaRPr>
                    </a:p>
                  </a:txBody>
                  <a:tcPr marL="16329" marR="16329" marT="9525" marB="9525"/>
                </a:tc>
              </a:tr>
            </a:tbl>
          </a:graphicData>
        </a:graphic>
      </p:graphicFrame>
      <p:grpSp>
        <p:nvGrpSpPr>
          <p:cNvPr id="3" name="Group 27"/>
          <p:cNvGrpSpPr/>
          <p:nvPr/>
        </p:nvGrpSpPr>
        <p:grpSpPr>
          <a:xfrm>
            <a:off x="52531" y="2539953"/>
            <a:ext cx="2690976" cy="1150652"/>
            <a:chOff x="257910" y="12320651"/>
            <a:chExt cx="15069464" cy="5523131"/>
          </a:xfrm>
        </p:grpSpPr>
        <p:sp>
          <p:nvSpPr>
            <p:cNvPr id="38" name="TextBox 37"/>
            <p:cNvSpPr txBox="1"/>
            <p:nvPr/>
          </p:nvSpPr>
          <p:spPr>
            <a:xfrm>
              <a:off x="7755794" y="12320651"/>
              <a:ext cx="7571580" cy="960264"/>
            </a:xfrm>
            <a:prstGeom prst="rect">
              <a:avLst/>
            </a:prstGeom>
            <a:noFill/>
          </p:spPr>
          <p:txBody>
            <a:bodyPr wrap="square" rtlCol="0">
              <a:spAutoFit/>
            </a:bodyPr>
            <a:lstStyle/>
            <a:p>
              <a:pPr algn="ctr"/>
              <a:r>
                <a:rPr lang="en-US" sz="700" dirty="0" smtClean="0"/>
                <a:t>Multiple Tree Throws </a:t>
              </a:r>
              <a:r>
                <a:rPr lang="en-US" sz="700" dirty="0"/>
                <a:t>(</a:t>
              </a:r>
              <a:r>
                <a:rPr lang="en-US" sz="700" dirty="0" smtClean="0"/>
                <a:t>AL)</a:t>
              </a:r>
              <a:endParaRPr lang="en-US" sz="700" dirty="0"/>
            </a:p>
          </p:txBody>
        </p:sp>
        <p:pic>
          <p:nvPicPr>
            <p:cNvPr id="31" name="Picture 30"/>
            <p:cNvPicPr>
              <a:picLocks noChangeAspect="1"/>
            </p:cNvPicPr>
            <p:nvPr/>
          </p:nvPicPr>
          <p:blipFill rotWithShape="1">
            <a:blip r:embed="rId2" cstate="email">
              <a:extLst>
                <a:ext uri="{28A0092B-C50C-407E-A947-70E740481C1C}">
                  <a14:useLocalDpi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xt>
              </a:extLst>
            </a:blip>
            <a:srcRect/>
            <a:stretch/>
          </p:blipFill>
          <p:spPr>
            <a:xfrm>
              <a:off x="7755792" y="12966982"/>
              <a:ext cx="7571582" cy="4876799"/>
            </a:xfrm>
            <a:prstGeom prst="rect">
              <a:avLst/>
            </a:prstGeom>
          </p:spPr>
        </p:pic>
        <p:pic>
          <p:nvPicPr>
            <p:cNvPr id="34" name="Picture 33"/>
            <p:cNvPicPr>
              <a:picLocks noChangeAspect="1"/>
            </p:cNvPicPr>
            <p:nvPr/>
          </p:nvPicPr>
          <p:blipFill>
            <a:blip r:embed="rId3" cstate="email">
              <a:extLst>
                <a:ext uri="{28A0092B-C50C-407E-A947-70E740481C1C}">
                  <a14:useLocalDpi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xt>
              </a:extLst>
            </a:blip>
            <a:stretch>
              <a:fillRect/>
            </a:stretch>
          </p:blipFill>
          <p:spPr>
            <a:xfrm>
              <a:off x="274874" y="12966982"/>
              <a:ext cx="7383565" cy="4876800"/>
            </a:xfrm>
            <a:prstGeom prst="rect">
              <a:avLst/>
            </a:prstGeom>
          </p:spPr>
        </p:pic>
        <p:sp>
          <p:nvSpPr>
            <p:cNvPr id="37" name="TextBox 36"/>
            <p:cNvSpPr txBox="1"/>
            <p:nvPr/>
          </p:nvSpPr>
          <p:spPr>
            <a:xfrm>
              <a:off x="257910" y="12320651"/>
              <a:ext cx="7383566" cy="960264"/>
            </a:xfrm>
            <a:prstGeom prst="rect">
              <a:avLst/>
            </a:prstGeom>
            <a:noFill/>
          </p:spPr>
          <p:txBody>
            <a:bodyPr wrap="square" rtlCol="0">
              <a:spAutoFit/>
            </a:bodyPr>
            <a:lstStyle/>
            <a:p>
              <a:pPr algn="ctr"/>
              <a:r>
                <a:rPr lang="en-US" sz="700" dirty="0" smtClean="0"/>
                <a:t>Newly Uprooted Tree </a:t>
              </a:r>
              <a:r>
                <a:rPr lang="en-US" sz="700" dirty="0"/>
                <a:t>(</a:t>
              </a:r>
              <a:r>
                <a:rPr lang="en-US" sz="700" dirty="0" smtClean="0"/>
                <a:t>PA)</a:t>
              </a:r>
              <a:endParaRPr lang="en-US" sz="700" dirty="0"/>
            </a:p>
          </p:txBody>
        </p:sp>
      </p:grpSp>
      <p:grpSp>
        <p:nvGrpSpPr>
          <p:cNvPr id="10" name="Group 51"/>
          <p:cNvGrpSpPr/>
          <p:nvPr/>
        </p:nvGrpSpPr>
        <p:grpSpPr>
          <a:xfrm>
            <a:off x="46308" y="3743684"/>
            <a:ext cx="2727187" cy="1168598"/>
            <a:chOff x="291838" y="16004076"/>
            <a:chExt cx="15272249" cy="5609269"/>
          </a:xfrm>
        </p:grpSpPr>
        <p:grpSp>
          <p:nvGrpSpPr>
            <p:cNvPr id="12" name="Group 31"/>
            <p:cNvGrpSpPr/>
            <p:nvPr/>
          </p:nvGrpSpPr>
          <p:grpSpPr>
            <a:xfrm>
              <a:off x="7798156" y="16004076"/>
              <a:ext cx="7765931" cy="5609269"/>
              <a:chOff x="7712721" y="17696697"/>
              <a:chExt cx="7765931" cy="5609269"/>
            </a:xfrm>
          </p:grpSpPr>
          <p:pic>
            <p:nvPicPr>
              <p:cNvPr id="33" name="Picture 32"/>
              <p:cNvPicPr>
                <a:picLocks noChangeAspect="1"/>
              </p:cNvPicPr>
              <p:nvPr/>
            </p:nvPicPr>
            <p:blipFill rotWithShape="1">
              <a:blip r:embed="rId4" cstate="email">
                <a:extLst>
                  <a:ext uri="{28A0092B-C50C-407E-A947-70E740481C1C}">
                    <a14:useLocalDpi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xt>
                </a:extLst>
              </a:blip>
              <a:srcRect/>
              <a:stretch/>
            </p:blipFill>
            <p:spPr>
              <a:xfrm>
                <a:off x="7712721" y="18264605"/>
                <a:ext cx="7722860" cy="5041361"/>
              </a:xfrm>
              <a:prstGeom prst="rect">
                <a:avLst/>
              </a:prstGeom>
            </p:spPr>
          </p:pic>
          <p:sp>
            <p:nvSpPr>
              <p:cNvPr id="40" name="TextBox 39"/>
              <p:cNvSpPr txBox="1"/>
              <p:nvPr/>
            </p:nvSpPr>
            <p:spPr>
              <a:xfrm>
                <a:off x="7745599" y="17696697"/>
                <a:ext cx="7733053" cy="960264"/>
              </a:xfrm>
              <a:prstGeom prst="rect">
                <a:avLst/>
              </a:prstGeom>
              <a:noFill/>
            </p:spPr>
            <p:txBody>
              <a:bodyPr wrap="square" rtlCol="0">
                <a:spAutoFit/>
              </a:bodyPr>
              <a:lstStyle/>
              <a:p>
                <a:pPr algn="ctr"/>
                <a:r>
                  <a:rPr lang="en-US" sz="700" dirty="0" smtClean="0"/>
                  <a:t>Soil and Bedrock Migration (TN)</a:t>
                </a:r>
                <a:endParaRPr lang="en-US" sz="700" dirty="0"/>
              </a:p>
            </p:txBody>
          </p:sp>
        </p:grpSp>
        <p:pic>
          <p:nvPicPr>
            <p:cNvPr id="36" name="Picture 35"/>
            <p:cNvPicPr>
              <a:picLocks noChangeAspect="1"/>
            </p:cNvPicPr>
            <p:nvPr/>
          </p:nvPicPr>
          <p:blipFill rotWithShape="1">
            <a:blip r:embed="rId5" cstate="email">
              <a:extLst>
                <a:ext uri="{28A0092B-C50C-407E-A947-70E740481C1C}">
                  <a14:useLocalDpi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xt>
              </a:extLst>
            </a:blip>
            <a:srcRect/>
            <a:stretch/>
          </p:blipFill>
          <p:spPr>
            <a:xfrm>
              <a:off x="291838" y="16579437"/>
              <a:ext cx="7427251" cy="5033908"/>
            </a:xfrm>
            <a:prstGeom prst="rect">
              <a:avLst/>
            </a:prstGeom>
          </p:spPr>
        </p:pic>
        <p:sp>
          <p:nvSpPr>
            <p:cNvPr id="39" name="TextBox 38"/>
            <p:cNvSpPr txBox="1"/>
            <p:nvPr/>
          </p:nvSpPr>
          <p:spPr>
            <a:xfrm>
              <a:off x="317240" y="16004076"/>
              <a:ext cx="7440413" cy="960264"/>
            </a:xfrm>
            <a:prstGeom prst="rect">
              <a:avLst/>
            </a:prstGeom>
            <a:noFill/>
          </p:spPr>
          <p:txBody>
            <a:bodyPr wrap="square" rtlCol="0">
              <a:spAutoFit/>
            </a:bodyPr>
            <a:lstStyle/>
            <a:p>
              <a:pPr algn="ctr"/>
              <a:r>
                <a:rPr lang="en-US" sz="700" dirty="0" smtClean="0"/>
                <a:t>Exposed Root Mass </a:t>
              </a:r>
              <a:r>
                <a:rPr lang="en-US" sz="700" dirty="0"/>
                <a:t>(</a:t>
              </a:r>
              <a:r>
                <a:rPr lang="en-US" sz="700" dirty="0" smtClean="0"/>
                <a:t>TN)</a:t>
              </a:r>
              <a:endParaRPr lang="en-US" sz="700" dirty="0"/>
            </a:p>
          </p:txBody>
        </p:sp>
        <p:grpSp>
          <p:nvGrpSpPr>
            <p:cNvPr id="13" name="Group 50"/>
            <p:cNvGrpSpPr/>
            <p:nvPr/>
          </p:nvGrpSpPr>
          <p:grpSpPr>
            <a:xfrm>
              <a:off x="3577694" y="16579437"/>
              <a:ext cx="4131870" cy="2080640"/>
              <a:chOff x="3600383" y="17108129"/>
              <a:chExt cx="4131870" cy="2080640"/>
            </a:xfrm>
          </p:grpSpPr>
          <p:sp>
            <p:nvSpPr>
              <p:cNvPr id="42" name="Rectangle 41"/>
              <p:cNvSpPr/>
              <p:nvPr/>
            </p:nvSpPr>
            <p:spPr>
              <a:xfrm rot="3199848">
                <a:off x="3519779" y="18638131"/>
                <a:ext cx="631242" cy="470033"/>
              </a:xfrm>
              <a:prstGeom prst="rect">
                <a:avLst/>
              </a:prstGeom>
              <a:noFill/>
              <a:ln w="76200" cmpd="sng">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44" name="Straight Connector 43"/>
              <p:cNvCxnSpPr/>
              <p:nvPr/>
            </p:nvCxnSpPr>
            <p:spPr>
              <a:xfrm flipV="1">
                <a:off x="4212393" y="17108130"/>
                <a:ext cx="3519860" cy="1909282"/>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3835400" y="17108129"/>
                <a:ext cx="1532168" cy="1371509"/>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48" name="Picture 47"/>
            <p:cNvPicPr>
              <a:picLocks noChangeAspect="1"/>
            </p:cNvPicPr>
            <p:nvPr/>
          </p:nvPicPr>
          <p:blipFill rotWithShape="1">
            <a:blip r:embed="rId6" cstate="email">
              <a:extLst>
                <a:ext uri="{28A0092B-C50C-407E-A947-70E740481C1C}">
                  <a14:useLocalDpi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xt>
              </a:extLst>
            </a:blip>
            <a:srcRect/>
            <a:stretch/>
          </p:blipFill>
          <p:spPr>
            <a:xfrm flipH="1">
              <a:off x="5336118" y="16579437"/>
              <a:ext cx="2364685" cy="17518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9" name="TextBox 8"/>
          <p:cNvSpPr txBox="1"/>
          <p:nvPr/>
        </p:nvSpPr>
        <p:spPr>
          <a:xfrm>
            <a:off x="4041554" y="5204006"/>
            <a:ext cx="2077536" cy="125284"/>
          </a:xfrm>
          <a:prstGeom prst="rect">
            <a:avLst/>
          </a:prstGeom>
          <a:noFill/>
        </p:spPr>
        <p:txBody>
          <a:bodyPr wrap="square" lIns="17392" tIns="8696" rIns="17392" bIns="8696" rtlCol="0">
            <a:spAutoFit/>
          </a:bodyPr>
          <a:lstStyle/>
          <a:p>
            <a:r>
              <a:rPr lang="en-US" sz="700" dirty="0" smtClean="0"/>
              <a:t>Figure </a:t>
            </a:r>
            <a:r>
              <a:rPr lang="en-US" sz="700" dirty="0"/>
              <a:t>4</a:t>
            </a:r>
            <a:r>
              <a:rPr lang="en-US" sz="700" dirty="0" smtClean="0"/>
              <a:t>. Classification for Decaying Trees</a:t>
            </a:r>
            <a:endParaRPr lang="en-US" sz="700" dirty="0"/>
          </a:p>
        </p:txBody>
      </p:sp>
      <p:sp>
        <p:nvSpPr>
          <p:cNvPr id="84" name="TextBox 83"/>
          <p:cNvSpPr txBox="1"/>
          <p:nvPr/>
        </p:nvSpPr>
        <p:spPr>
          <a:xfrm>
            <a:off x="-8185" y="518986"/>
            <a:ext cx="9149161" cy="171450"/>
          </a:xfrm>
          <a:prstGeom prst="rect">
            <a:avLst/>
          </a:prstGeom>
          <a:noFill/>
        </p:spPr>
        <p:txBody>
          <a:bodyPr wrap="square" lIns="17392" tIns="8696" rIns="17392" bIns="8696" rtlCol="0">
            <a:spAutoFit/>
          </a:bodyPr>
          <a:lstStyle/>
          <a:p>
            <a:pPr algn="ctr"/>
            <a:r>
              <a:rPr lang="en-US" sz="1000" baseline="30000" dirty="0" smtClean="0"/>
              <a:t>1</a:t>
            </a:r>
            <a:r>
              <a:rPr lang="en-US" sz="1000" dirty="0" smtClean="0"/>
              <a:t>Washington and Lee University, Lexington, VA, </a:t>
            </a:r>
            <a:r>
              <a:rPr lang="en-US" sz="1000" baseline="30000" dirty="0" smtClean="0"/>
              <a:t>2</a:t>
            </a:r>
            <a:r>
              <a:rPr lang="en-US" sz="1000" dirty="0" smtClean="0"/>
              <a:t>Juniata College, Huntingdon, PA. </a:t>
            </a:r>
            <a:r>
              <a:rPr lang="en-US" sz="1000" baseline="30000" dirty="0" smtClean="0"/>
              <a:t>3</a:t>
            </a:r>
            <a:r>
              <a:rPr lang="en-US" sz="1000" dirty="0" smtClean="0"/>
              <a:t>Department of Geosciences, Pennsylvania State University, University Park, PA</a:t>
            </a:r>
            <a:endParaRPr lang="en-US" sz="1000" dirty="0"/>
          </a:p>
        </p:txBody>
      </p:sp>
      <p:sp>
        <p:nvSpPr>
          <p:cNvPr id="41" name="TextBox 40"/>
          <p:cNvSpPr txBox="1"/>
          <p:nvPr/>
        </p:nvSpPr>
        <p:spPr>
          <a:xfrm>
            <a:off x="2843893" y="815423"/>
            <a:ext cx="1282250" cy="171450"/>
          </a:xfrm>
          <a:prstGeom prst="rect">
            <a:avLst/>
          </a:prstGeom>
          <a:noFill/>
        </p:spPr>
        <p:txBody>
          <a:bodyPr wrap="square" lIns="17392" tIns="8696" rIns="17392" bIns="8696" rtlCol="0">
            <a:spAutoFit/>
          </a:bodyPr>
          <a:lstStyle/>
          <a:p>
            <a:r>
              <a:rPr lang="en-US" sz="1000" b="1" dirty="0" smtClean="0"/>
              <a:t>Abstract</a:t>
            </a:r>
            <a:endParaRPr lang="en-US" sz="1000" b="1" dirty="0"/>
          </a:p>
        </p:txBody>
      </p:sp>
      <p:sp>
        <p:nvSpPr>
          <p:cNvPr id="2" name="Rectangle 1"/>
          <p:cNvSpPr/>
          <p:nvPr/>
        </p:nvSpPr>
        <p:spPr>
          <a:xfrm>
            <a:off x="5633589" y="6330874"/>
            <a:ext cx="3507387" cy="494615"/>
          </a:xfrm>
          <a:prstGeom prst="rect">
            <a:avLst/>
          </a:prstGeom>
        </p:spPr>
        <p:txBody>
          <a:bodyPr wrap="square" lIns="17392" tIns="8696" rIns="17392" bIns="8696">
            <a:spAutoFit/>
          </a:bodyPr>
          <a:lstStyle/>
          <a:p>
            <a:r>
              <a:rPr lang="en-US" sz="1000" b="1" dirty="0"/>
              <a:t>Acknowledgments</a:t>
            </a:r>
          </a:p>
          <a:p>
            <a:r>
              <a:rPr lang="en-US" sz="700" dirty="0" smtClean="0"/>
              <a:t>Elizabeth Knapp, Washington &amp; Lee University; Lauren </a:t>
            </a:r>
            <a:r>
              <a:rPr lang="en-US" sz="700" dirty="0" err="1" smtClean="0"/>
              <a:t>Leidel</a:t>
            </a:r>
            <a:r>
              <a:rPr lang="en-US" sz="700" dirty="0" smtClean="0"/>
              <a:t>, Pennsylvania State University; </a:t>
            </a:r>
            <a:r>
              <a:rPr lang="en-US" sz="700" dirty="0"/>
              <a:t>Erik </a:t>
            </a:r>
            <a:r>
              <a:rPr lang="en-US" sz="700" dirty="0" err="1"/>
              <a:t>Heider</a:t>
            </a:r>
            <a:r>
              <a:rPr lang="en-US" sz="700" dirty="0"/>
              <a:t>, University of </a:t>
            </a:r>
            <a:r>
              <a:rPr lang="en-US" sz="700" dirty="0" smtClean="0"/>
              <a:t>Tennessee; </a:t>
            </a:r>
            <a:r>
              <a:rPr lang="en-US" sz="700" dirty="0" err="1"/>
              <a:t>Feron</a:t>
            </a:r>
            <a:r>
              <a:rPr lang="en-US" sz="700" dirty="0"/>
              <a:t> Washington, Alabama A&amp;M University; Deborah Vazquez-Ortiz and Ricardo </a:t>
            </a:r>
            <a:r>
              <a:rPr lang="en-US" sz="700" dirty="0" smtClean="0"/>
              <a:t>Ruiz, </a:t>
            </a:r>
            <a:r>
              <a:rPr lang="en-US" sz="700" dirty="0"/>
              <a:t>University of Puerto Rico Mayaguez</a:t>
            </a:r>
          </a:p>
        </p:txBody>
      </p:sp>
      <p:sp>
        <p:nvSpPr>
          <p:cNvPr id="43" name="TextBox 42"/>
          <p:cNvSpPr txBox="1"/>
          <p:nvPr/>
        </p:nvSpPr>
        <p:spPr>
          <a:xfrm>
            <a:off x="32574" y="815423"/>
            <a:ext cx="2681415" cy="171450"/>
          </a:xfrm>
          <a:prstGeom prst="rect">
            <a:avLst/>
          </a:prstGeom>
          <a:noFill/>
        </p:spPr>
        <p:txBody>
          <a:bodyPr wrap="square" lIns="17392" tIns="8696" rIns="17392" bIns="8696" rtlCol="0">
            <a:spAutoFit/>
          </a:bodyPr>
          <a:lstStyle/>
          <a:p>
            <a:r>
              <a:rPr lang="en-US" sz="1000" b="1" dirty="0" smtClean="0"/>
              <a:t>Tree Throw Processes</a:t>
            </a:r>
            <a:endParaRPr lang="en-US" sz="1000" b="1" dirty="0"/>
          </a:p>
        </p:txBody>
      </p:sp>
      <p:grpSp>
        <p:nvGrpSpPr>
          <p:cNvPr id="14" name="Group 53"/>
          <p:cNvGrpSpPr/>
          <p:nvPr/>
        </p:nvGrpSpPr>
        <p:grpSpPr>
          <a:xfrm>
            <a:off x="1459771" y="5204005"/>
            <a:ext cx="2567472" cy="1617122"/>
            <a:chOff x="57602" y="20578058"/>
            <a:chExt cx="14377844" cy="7762185"/>
          </a:xfrm>
        </p:grpSpPr>
        <p:sp>
          <p:nvSpPr>
            <p:cNvPr id="24" name="TextBox 23"/>
            <p:cNvSpPr txBox="1"/>
            <p:nvPr/>
          </p:nvSpPr>
          <p:spPr>
            <a:xfrm>
              <a:off x="57602" y="27010648"/>
              <a:ext cx="14377844" cy="1329595"/>
            </a:xfrm>
            <a:prstGeom prst="rect">
              <a:avLst/>
            </a:prstGeom>
            <a:noFill/>
          </p:spPr>
          <p:txBody>
            <a:bodyPr wrap="square" rtlCol="0">
              <a:spAutoFit/>
            </a:bodyPr>
            <a:lstStyle/>
            <a:p>
              <a:r>
                <a:rPr lang="en-US" sz="600" dirty="0" smtClean="0"/>
                <a:t>Five depth measurements along the long axis and three depth measurements along the short axis were recorded.</a:t>
              </a:r>
              <a:endParaRPr lang="en-US" sz="600" dirty="0"/>
            </a:p>
          </p:txBody>
        </p:sp>
        <p:sp>
          <p:nvSpPr>
            <p:cNvPr id="11" name="TextBox 10"/>
            <p:cNvSpPr txBox="1"/>
            <p:nvPr/>
          </p:nvSpPr>
          <p:spPr>
            <a:xfrm>
              <a:off x="118015" y="20578058"/>
              <a:ext cx="7995328" cy="960264"/>
            </a:xfrm>
            <a:prstGeom prst="rect">
              <a:avLst/>
            </a:prstGeom>
            <a:noFill/>
          </p:spPr>
          <p:txBody>
            <a:bodyPr wrap="square" rtlCol="0">
              <a:spAutoFit/>
            </a:bodyPr>
            <a:lstStyle/>
            <a:p>
              <a:r>
                <a:rPr lang="en-US" sz="700" dirty="0" smtClean="0"/>
                <a:t>Figure 3. Dimensions of Pit (AL)</a:t>
              </a:r>
              <a:endParaRPr lang="en-US" sz="700" dirty="0"/>
            </a:p>
          </p:txBody>
        </p:sp>
        <p:pic>
          <p:nvPicPr>
            <p:cNvPr id="22" name="Picture 21" descr="Picture 6.png"/>
            <p:cNvPicPr>
              <a:picLocks noChangeAspect="1"/>
            </p:cNvPicPr>
            <p:nvPr/>
          </p:nvPicPr>
          <p:blipFill rotWithShape="1">
            <a:blip r:embed="rId7" cstate="email">
              <a:extLst>
                <a:ext uri="{28A0092B-C50C-407E-A947-70E740481C1C}">
                  <a14:useLocalDpi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xt>
              </a:extLst>
            </a:blip>
            <a:srcRect/>
            <a:stretch/>
          </p:blipFill>
          <p:spPr>
            <a:xfrm>
              <a:off x="98280" y="21187819"/>
              <a:ext cx="7132572" cy="5873574"/>
            </a:xfrm>
            <a:prstGeom prst="rect">
              <a:avLst/>
            </a:prstGeom>
          </p:spPr>
        </p:pic>
        <p:pic>
          <p:nvPicPr>
            <p:cNvPr id="35" name="Picture 34"/>
            <p:cNvPicPr>
              <a:picLocks noChangeAspect="1"/>
            </p:cNvPicPr>
            <p:nvPr/>
          </p:nvPicPr>
          <p:blipFill rotWithShape="1">
            <a:blip r:embed="rId8" cstate="email">
              <a:extLst>
                <a:ext uri="{28A0092B-C50C-407E-A947-70E740481C1C}">
                  <a14:useLocalDpi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xt>
              </a:extLst>
            </a:blip>
            <a:srcRect b="-1"/>
            <a:stretch/>
          </p:blipFill>
          <p:spPr>
            <a:xfrm>
              <a:off x="7349984" y="21224390"/>
              <a:ext cx="7085462" cy="5837004"/>
            </a:xfrm>
            <a:prstGeom prst="rect">
              <a:avLst/>
            </a:prstGeom>
          </p:spPr>
        </p:pic>
      </p:grpSp>
      <p:sp>
        <p:nvSpPr>
          <p:cNvPr id="63" name="TextBox 62"/>
          <p:cNvSpPr txBox="1"/>
          <p:nvPr/>
        </p:nvSpPr>
        <p:spPr>
          <a:xfrm>
            <a:off x="6100247" y="815423"/>
            <a:ext cx="2713454" cy="171450"/>
          </a:xfrm>
          <a:prstGeom prst="rect">
            <a:avLst/>
          </a:prstGeom>
          <a:noFill/>
        </p:spPr>
        <p:txBody>
          <a:bodyPr wrap="square" lIns="17392" tIns="8696" rIns="17392" bIns="8696" rtlCol="0">
            <a:spAutoFit/>
          </a:bodyPr>
          <a:lstStyle/>
          <a:p>
            <a:r>
              <a:rPr lang="en-US" sz="1000" b="1" dirty="0" smtClean="0"/>
              <a:t>Results</a:t>
            </a:r>
            <a:endParaRPr lang="en-US" sz="1000" b="1" dirty="0"/>
          </a:p>
        </p:txBody>
      </p:sp>
      <p:grpSp>
        <p:nvGrpSpPr>
          <p:cNvPr id="15" name="Group 56"/>
          <p:cNvGrpSpPr/>
          <p:nvPr/>
        </p:nvGrpSpPr>
        <p:grpSpPr>
          <a:xfrm>
            <a:off x="55560" y="968828"/>
            <a:ext cx="2741036" cy="1316857"/>
            <a:chOff x="211267" y="5254119"/>
            <a:chExt cx="15349802" cy="6320915"/>
          </a:xfrm>
        </p:grpSpPr>
        <p:sp>
          <p:nvSpPr>
            <p:cNvPr id="7" name="TextBox 6"/>
            <p:cNvSpPr txBox="1"/>
            <p:nvPr/>
          </p:nvSpPr>
          <p:spPr>
            <a:xfrm>
              <a:off x="211267" y="5254119"/>
              <a:ext cx="15069466" cy="960264"/>
            </a:xfrm>
            <a:prstGeom prst="rect">
              <a:avLst/>
            </a:prstGeom>
            <a:noFill/>
          </p:spPr>
          <p:txBody>
            <a:bodyPr wrap="square" rtlCol="0">
              <a:spAutoFit/>
            </a:bodyPr>
            <a:lstStyle/>
            <a:p>
              <a:r>
                <a:rPr lang="en-US" sz="700" dirty="0" smtClean="0"/>
                <a:t>Figure 1. Pit and Mound Formation</a:t>
              </a:r>
              <a:endParaRPr lang="en-US" sz="700" dirty="0"/>
            </a:p>
          </p:txBody>
        </p:sp>
        <p:pic>
          <p:nvPicPr>
            <p:cNvPr id="1028" name="Picture 4"/>
            <p:cNvPicPr>
              <a:picLocks noChangeAspect="1" noChangeArrowheads="1"/>
            </p:cNvPicPr>
            <p:nvPr/>
          </p:nvPicPr>
          <p:blipFill rotWithShape="1">
            <a:blip r:embed="rId9" cstate="email">
              <a:extLst>
                <a:ext uri="{28A0092B-C50C-407E-A947-70E740481C1C}">
                  <a14:useLocalDpi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xt>
              </a:extLst>
            </a:blip>
            <a:srcRect/>
            <a:stretch/>
          </p:blipFill>
          <p:spPr bwMode="auto">
            <a:xfrm>
              <a:off x="211267" y="5900450"/>
              <a:ext cx="15349802" cy="5674584"/>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ffectLst>
                    <a:outerShdw dist="35921" dir="2700000" algn="ctr" rotWithShape="0">
                      <a:schemeClr val="bg2"/>
                    </a:outerShdw>
                  </a:effectLst>
                </a14:hiddenEffects>
              </a:ext>
            </a:extLst>
          </p:spPr>
        </p:pic>
      </p:grpSp>
      <p:sp>
        <p:nvSpPr>
          <p:cNvPr id="71" name="TextBox 70"/>
          <p:cNvSpPr txBox="1"/>
          <p:nvPr/>
        </p:nvSpPr>
        <p:spPr>
          <a:xfrm>
            <a:off x="6100247" y="979971"/>
            <a:ext cx="1565095" cy="125284"/>
          </a:xfrm>
          <a:prstGeom prst="rect">
            <a:avLst/>
          </a:prstGeom>
          <a:noFill/>
        </p:spPr>
        <p:txBody>
          <a:bodyPr wrap="square" lIns="17392" tIns="8696" rIns="17392" bIns="8696" rtlCol="0">
            <a:spAutoFit/>
          </a:bodyPr>
          <a:lstStyle/>
          <a:p>
            <a:r>
              <a:rPr lang="en-US" sz="700" dirty="0" smtClean="0"/>
              <a:t>Figure 5. North to South Decreasing Trend</a:t>
            </a:r>
            <a:endParaRPr lang="en-US" sz="700" dirty="0"/>
          </a:p>
        </p:txBody>
      </p:sp>
      <p:sp>
        <p:nvSpPr>
          <p:cNvPr id="75" name="TextBox 74"/>
          <p:cNvSpPr txBox="1"/>
          <p:nvPr/>
        </p:nvSpPr>
        <p:spPr>
          <a:xfrm>
            <a:off x="2761982" y="5196387"/>
            <a:ext cx="1427737" cy="125284"/>
          </a:xfrm>
          <a:prstGeom prst="rect">
            <a:avLst/>
          </a:prstGeom>
          <a:noFill/>
        </p:spPr>
        <p:txBody>
          <a:bodyPr wrap="square" lIns="17392" tIns="8696" rIns="17392" bIns="8696" rtlCol="0">
            <a:spAutoFit/>
          </a:bodyPr>
          <a:lstStyle/>
          <a:p>
            <a:r>
              <a:rPr lang="en-US" sz="700" dirty="0" smtClean="0"/>
              <a:t>Pit Measurements (PA)</a:t>
            </a:r>
            <a:endParaRPr lang="en-US" sz="700" dirty="0"/>
          </a:p>
        </p:txBody>
      </p:sp>
      <p:grpSp>
        <p:nvGrpSpPr>
          <p:cNvPr id="16" name="Group 58"/>
          <p:cNvGrpSpPr/>
          <p:nvPr/>
        </p:nvGrpSpPr>
        <p:grpSpPr>
          <a:xfrm>
            <a:off x="30053" y="5006693"/>
            <a:ext cx="2717517" cy="1687840"/>
            <a:chOff x="168295" y="24032128"/>
            <a:chExt cx="15218093" cy="8101631"/>
          </a:xfrm>
        </p:grpSpPr>
        <p:grpSp>
          <p:nvGrpSpPr>
            <p:cNvPr id="17" name="Group 54"/>
            <p:cNvGrpSpPr/>
            <p:nvPr/>
          </p:nvGrpSpPr>
          <p:grpSpPr>
            <a:xfrm>
              <a:off x="168295" y="24032128"/>
              <a:ext cx="15218093" cy="8101631"/>
              <a:chOff x="145544" y="24305931"/>
              <a:chExt cx="15218093" cy="8101631"/>
            </a:xfrm>
          </p:grpSpPr>
          <p:sp>
            <p:nvSpPr>
              <p:cNvPr id="49" name="TextBox 48"/>
              <p:cNvSpPr txBox="1"/>
              <p:nvPr/>
            </p:nvSpPr>
            <p:spPr>
              <a:xfrm>
                <a:off x="168297" y="24305931"/>
                <a:ext cx="15195340" cy="1181861"/>
              </a:xfrm>
              <a:prstGeom prst="rect">
                <a:avLst/>
              </a:prstGeom>
              <a:noFill/>
            </p:spPr>
            <p:txBody>
              <a:bodyPr wrap="square" rtlCol="0">
                <a:spAutoFit/>
              </a:bodyPr>
              <a:lstStyle/>
              <a:p>
                <a:r>
                  <a:rPr lang="en-US" sz="1000" b="1" dirty="0" smtClean="0"/>
                  <a:t>Methods</a:t>
                </a:r>
                <a:endParaRPr lang="en-US" sz="1000" b="1" dirty="0"/>
              </a:p>
            </p:txBody>
          </p:sp>
          <p:sp>
            <p:nvSpPr>
              <p:cNvPr id="60" name="TextBox 59"/>
              <p:cNvSpPr txBox="1"/>
              <p:nvPr/>
            </p:nvSpPr>
            <p:spPr>
              <a:xfrm>
                <a:off x="145544" y="25249990"/>
                <a:ext cx="7170687" cy="960264"/>
              </a:xfrm>
              <a:prstGeom prst="rect">
                <a:avLst/>
              </a:prstGeom>
              <a:noFill/>
            </p:spPr>
            <p:txBody>
              <a:bodyPr wrap="square" rtlCol="0">
                <a:spAutoFit/>
              </a:bodyPr>
              <a:lstStyle/>
              <a:p>
                <a:r>
                  <a:rPr lang="en-US" sz="700" dirty="0" smtClean="0"/>
                  <a:t>Figure 2. Observed Shale Sites</a:t>
                </a:r>
                <a:endParaRPr lang="en-US" sz="700" dirty="0"/>
              </a:p>
            </p:txBody>
          </p:sp>
          <p:pic>
            <p:nvPicPr>
              <p:cNvPr id="62" name="Picture 3" descr="H:\Dere_Geosci_June_3_2011\Shale Weathering\GIS_Maps\all sites\shale transect sites_Overview_map.jpg"/>
              <p:cNvPicPr>
                <a:picLocks noChangeAspect="1" noChangeArrowheads="1"/>
              </p:cNvPicPr>
              <p:nvPr/>
            </p:nvPicPr>
            <p:blipFill rotWithShape="1">
              <a:blip r:embed="rId10" cstate="email">
                <a:extLst>
                  <a:ext uri="{28A0092B-C50C-407E-A947-70E740481C1C}">
                    <a14:useLocalDpi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xt>
                </a:extLst>
              </a:blip>
              <a:srcRect/>
              <a:stretch/>
            </p:blipFill>
            <p:spPr bwMode="auto">
              <a:xfrm>
                <a:off x="210350" y="25913528"/>
                <a:ext cx="7893678" cy="6494034"/>
              </a:xfrm>
              <a:prstGeom prst="rect">
                <a:avLst/>
              </a:prstGeom>
              <a:noFill/>
            </p:spPr>
          </p:pic>
        </p:grpSp>
        <p:pic>
          <p:nvPicPr>
            <p:cNvPr id="76" name="Picture 3" descr="H:\Dere_Geosci_June_3_2011\Shale Weathering\GIS_Maps\all sites\shale transect sites_Overview_map.jpg"/>
            <p:cNvPicPr>
              <a:picLocks noChangeAspect="1" noChangeArrowheads="1"/>
            </p:cNvPicPr>
            <p:nvPr/>
          </p:nvPicPr>
          <p:blipFill rotWithShape="1">
            <a:blip r:embed="rId11" cstate="email">
              <a:extLst>
                <a:ext uri="{28A0092B-C50C-407E-A947-70E740481C1C}">
                  <a14:useLocalDpi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xt>
              </a:extLst>
            </a:blip>
            <a:srcRect/>
            <a:stretch/>
          </p:blipFill>
          <p:spPr bwMode="auto">
            <a:xfrm>
              <a:off x="6936688" y="30267360"/>
              <a:ext cx="1100919" cy="1744618"/>
            </a:xfrm>
            <a:prstGeom prst="rect">
              <a:avLst/>
            </a:prstGeom>
            <a:ln>
              <a:noFill/>
            </a:ln>
            <a:effectLst>
              <a:softEdge rad="112500"/>
            </a:effectLst>
          </p:spPr>
        </p:pic>
      </p:grpSp>
      <p:sp>
        <p:nvSpPr>
          <p:cNvPr id="74" name="TextBox 73"/>
          <p:cNvSpPr txBox="1"/>
          <p:nvPr/>
        </p:nvSpPr>
        <p:spPr>
          <a:xfrm>
            <a:off x="6100247" y="2280854"/>
            <a:ext cx="1613817" cy="233005"/>
          </a:xfrm>
          <a:prstGeom prst="rect">
            <a:avLst/>
          </a:prstGeom>
          <a:noFill/>
        </p:spPr>
        <p:txBody>
          <a:bodyPr wrap="square" lIns="17392" tIns="8696" rIns="17392" bIns="8696" rtlCol="0">
            <a:spAutoFit/>
          </a:bodyPr>
          <a:lstStyle/>
          <a:p>
            <a:r>
              <a:rPr lang="en-US" sz="700" dirty="0" smtClean="0"/>
              <a:t>Figure 6. North to South Linear Relationship </a:t>
            </a:r>
            <a:endParaRPr lang="en-US" sz="700" dirty="0"/>
          </a:p>
        </p:txBody>
      </p:sp>
      <p:sp>
        <p:nvSpPr>
          <p:cNvPr id="95" name="TextBox 94"/>
          <p:cNvSpPr txBox="1"/>
          <p:nvPr/>
        </p:nvSpPr>
        <p:spPr>
          <a:xfrm>
            <a:off x="8161480" y="911120"/>
            <a:ext cx="979496" cy="340727"/>
          </a:xfrm>
          <a:prstGeom prst="rect">
            <a:avLst/>
          </a:prstGeom>
          <a:noFill/>
        </p:spPr>
        <p:txBody>
          <a:bodyPr wrap="square" lIns="17392" tIns="8696" rIns="17392" bIns="8696" rtlCol="0">
            <a:spAutoFit/>
          </a:bodyPr>
          <a:lstStyle/>
          <a:p>
            <a:r>
              <a:rPr lang="en-US" sz="700" dirty="0" smtClean="0"/>
              <a:t>Figure 8. Rose Diagrams </a:t>
            </a:r>
          </a:p>
          <a:p>
            <a:r>
              <a:rPr lang="en-US" sz="700" dirty="0" smtClean="0"/>
              <a:t>of Azimuth of Fallen Trees</a:t>
            </a:r>
            <a:endParaRPr lang="en-US" sz="700" dirty="0"/>
          </a:p>
        </p:txBody>
      </p:sp>
      <p:grpSp>
        <p:nvGrpSpPr>
          <p:cNvPr id="18" name="Group 66"/>
          <p:cNvGrpSpPr/>
          <p:nvPr/>
        </p:nvGrpSpPr>
        <p:grpSpPr>
          <a:xfrm>
            <a:off x="8169277" y="1176083"/>
            <a:ext cx="909635" cy="5166008"/>
            <a:chOff x="47035605" y="5704694"/>
            <a:chExt cx="3932626" cy="19143614"/>
          </a:xfrm>
        </p:grpSpPr>
        <p:grpSp>
          <p:nvGrpSpPr>
            <p:cNvPr id="19" name="Group 64"/>
            <p:cNvGrpSpPr/>
            <p:nvPr/>
          </p:nvGrpSpPr>
          <p:grpSpPr>
            <a:xfrm>
              <a:off x="47061628" y="5704694"/>
              <a:ext cx="3906603" cy="19143614"/>
              <a:chOff x="46752639" y="12268200"/>
              <a:chExt cx="3906603" cy="19143614"/>
            </a:xfrm>
          </p:grpSpPr>
          <p:pic>
            <p:nvPicPr>
              <p:cNvPr id="1038" name="Picture 14"/>
              <p:cNvPicPr>
                <a:picLocks noChangeAspect="1" noChangeArrowheads="1"/>
              </p:cNvPicPr>
              <p:nvPr/>
            </p:nvPicPr>
            <p:blipFill rotWithShape="1">
              <a:blip r:embed="rId12" cstate="email">
                <a:extLst>
                  <a:ext uri="{28A0092B-C50C-407E-A947-70E740481C1C}">
                    <a14:useLocalDpi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xt>
                </a:extLst>
              </a:blip>
              <a:srcRect/>
              <a:stretch/>
            </p:blipFill>
            <p:spPr bwMode="auto">
              <a:xfrm>
                <a:off x="46819753" y="27550734"/>
                <a:ext cx="3784893" cy="3861080"/>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rotWithShape="1">
              <a:blip r:embed="rId13" cstate="email">
                <a:extLst>
                  <a:ext uri="{28A0092B-C50C-407E-A947-70E740481C1C}">
                    <a14:useLocalDpi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xt>
                </a:extLst>
              </a:blip>
              <a:srcRect/>
              <a:stretch/>
            </p:blipFill>
            <p:spPr bwMode="auto">
              <a:xfrm>
                <a:off x="46803355" y="23735998"/>
                <a:ext cx="3827603" cy="3836503"/>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rotWithShape="1">
              <a:blip r:embed="rId14" cstate="email">
                <a:extLst>
                  <a:ext uri="{28A0092B-C50C-407E-A947-70E740481C1C}">
                    <a14:useLocalDpi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xt>
                </a:extLst>
              </a:blip>
              <a:srcRect/>
              <a:stretch/>
            </p:blipFill>
            <p:spPr bwMode="auto">
              <a:xfrm>
                <a:off x="46765159" y="19916552"/>
                <a:ext cx="3894083" cy="3819446"/>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rotWithShape="1">
              <a:blip r:embed="rId15" cstate="email">
                <a:extLst>
                  <a:ext uri="{28A0092B-C50C-407E-A947-70E740481C1C}">
                    <a14:useLocalDpi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xt>
                </a:extLst>
              </a:blip>
              <a:srcRect/>
              <a:stretch/>
            </p:blipFill>
            <p:spPr bwMode="auto">
              <a:xfrm>
                <a:off x="46770826" y="16100586"/>
                <a:ext cx="3860132" cy="3836503"/>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rotWithShape="1">
              <a:blip r:embed="rId16" cstate="email">
                <a:extLst>
                  <a:ext uri="{28A0092B-C50C-407E-A947-70E740481C1C}">
                    <a14:useLocalDpi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xt>
                </a:extLst>
              </a:blip>
              <a:srcRect/>
              <a:stretch/>
            </p:blipFill>
            <p:spPr bwMode="auto">
              <a:xfrm>
                <a:off x="46752639" y="12268200"/>
                <a:ext cx="3878319" cy="3832386"/>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ffectLst>
                      <a:outerShdw dist="35921" dir="2700000" algn="ctr" rotWithShape="0">
                        <a:schemeClr val="bg2"/>
                      </a:outerShdw>
                    </a:effectLst>
                  </a14:hiddenEffects>
                </a:ext>
              </a:extLst>
            </p:spPr>
          </p:pic>
        </p:grpSp>
        <p:sp>
          <p:nvSpPr>
            <p:cNvPr id="96" name="TextBox 95"/>
            <p:cNvSpPr txBox="1"/>
            <p:nvPr/>
          </p:nvSpPr>
          <p:spPr>
            <a:xfrm>
              <a:off x="47056711" y="5704694"/>
              <a:ext cx="861582" cy="1539706"/>
            </a:xfrm>
            <a:prstGeom prst="rect">
              <a:avLst/>
            </a:prstGeom>
            <a:noFill/>
          </p:spPr>
          <p:txBody>
            <a:bodyPr wrap="square" rtlCol="0">
              <a:spAutoFit/>
            </a:bodyPr>
            <a:lstStyle/>
            <a:p>
              <a:r>
                <a:rPr lang="en-US" sz="700" b="1" dirty="0" smtClean="0"/>
                <a:t>NY</a:t>
              </a:r>
              <a:endParaRPr lang="en-US" sz="700" b="1" dirty="0"/>
            </a:p>
          </p:txBody>
        </p:sp>
        <p:sp>
          <p:nvSpPr>
            <p:cNvPr id="97" name="TextBox 96"/>
            <p:cNvSpPr txBox="1"/>
            <p:nvPr/>
          </p:nvSpPr>
          <p:spPr>
            <a:xfrm>
              <a:off x="47096944" y="9537080"/>
              <a:ext cx="861582" cy="1539706"/>
            </a:xfrm>
            <a:prstGeom prst="rect">
              <a:avLst/>
            </a:prstGeom>
            <a:noFill/>
          </p:spPr>
          <p:txBody>
            <a:bodyPr wrap="square" rtlCol="0">
              <a:spAutoFit/>
            </a:bodyPr>
            <a:lstStyle/>
            <a:p>
              <a:r>
                <a:rPr lang="en-US" sz="700" b="1" dirty="0" smtClean="0"/>
                <a:t>PA</a:t>
              </a:r>
              <a:endParaRPr lang="en-US" sz="700" b="1" dirty="0"/>
            </a:p>
          </p:txBody>
        </p:sp>
        <p:sp>
          <p:nvSpPr>
            <p:cNvPr id="98" name="TextBox 97"/>
            <p:cNvSpPr txBox="1"/>
            <p:nvPr/>
          </p:nvSpPr>
          <p:spPr>
            <a:xfrm>
              <a:off x="47035605" y="13353045"/>
              <a:ext cx="861582" cy="1539706"/>
            </a:xfrm>
            <a:prstGeom prst="rect">
              <a:avLst/>
            </a:prstGeom>
            <a:noFill/>
          </p:spPr>
          <p:txBody>
            <a:bodyPr wrap="square" rtlCol="0">
              <a:spAutoFit/>
            </a:bodyPr>
            <a:lstStyle/>
            <a:p>
              <a:r>
                <a:rPr lang="en-US" sz="700" b="1" dirty="0" smtClean="0"/>
                <a:t>VA</a:t>
              </a:r>
              <a:endParaRPr lang="en-US" sz="700" b="1" dirty="0"/>
            </a:p>
          </p:txBody>
        </p:sp>
        <p:sp>
          <p:nvSpPr>
            <p:cNvPr id="99" name="TextBox 98"/>
            <p:cNvSpPr txBox="1"/>
            <p:nvPr/>
          </p:nvSpPr>
          <p:spPr>
            <a:xfrm>
              <a:off x="47035605" y="17172490"/>
              <a:ext cx="861582" cy="1539706"/>
            </a:xfrm>
            <a:prstGeom prst="rect">
              <a:avLst/>
            </a:prstGeom>
            <a:noFill/>
          </p:spPr>
          <p:txBody>
            <a:bodyPr wrap="square" rtlCol="0">
              <a:spAutoFit/>
            </a:bodyPr>
            <a:lstStyle/>
            <a:p>
              <a:r>
                <a:rPr lang="en-US" sz="700" b="1" dirty="0" smtClean="0"/>
                <a:t>TN</a:t>
              </a:r>
              <a:endParaRPr lang="en-US" sz="700" b="1" dirty="0"/>
            </a:p>
          </p:txBody>
        </p:sp>
        <p:sp>
          <p:nvSpPr>
            <p:cNvPr id="100" name="TextBox 99"/>
            <p:cNvSpPr txBox="1"/>
            <p:nvPr/>
          </p:nvSpPr>
          <p:spPr>
            <a:xfrm>
              <a:off x="47035605" y="21008997"/>
              <a:ext cx="861582" cy="1539706"/>
            </a:xfrm>
            <a:prstGeom prst="rect">
              <a:avLst/>
            </a:prstGeom>
            <a:noFill/>
          </p:spPr>
          <p:txBody>
            <a:bodyPr wrap="square" rtlCol="0">
              <a:spAutoFit/>
            </a:bodyPr>
            <a:lstStyle/>
            <a:p>
              <a:r>
                <a:rPr lang="en-US" sz="700" b="1" dirty="0" smtClean="0"/>
                <a:t>AL</a:t>
              </a:r>
              <a:endParaRPr lang="en-US" sz="700" b="1" dirty="0"/>
            </a:p>
          </p:txBody>
        </p:sp>
      </p:grpSp>
      <p:sp>
        <p:nvSpPr>
          <p:cNvPr id="158" name="Rectangle 157"/>
          <p:cNvSpPr/>
          <p:nvPr/>
        </p:nvSpPr>
        <p:spPr>
          <a:xfrm>
            <a:off x="5654592" y="5263540"/>
            <a:ext cx="2478455" cy="1248668"/>
          </a:xfrm>
          <a:prstGeom prst="rect">
            <a:avLst/>
          </a:prstGeom>
        </p:spPr>
        <p:txBody>
          <a:bodyPr wrap="square" lIns="17392" tIns="8696" rIns="17392" bIns="8696">
            <a:spAutoFit/>
          </a:bodyPr>
          <a:lstStyle/>
          <a:p>
            <a:r>
              <a:rPr lang="en-US" sz="1000" b="1" dirty="0" smtClean="0"/>
              <a:t>Conclusions</a:t>
            </a:r>
            <a:endParaRPr lang="en-US" sz="1000" b="1" dirty="0"/>
          </a:p>
          <a:p>
            <a:r>
              <a:rPr lang="en-US" sz="700" dirty="0" smtClean="0"/>
              <a:t>We consider the greater number of tree throws in the northern sites to be a function of thinner soils.  Thicker soil results in less tree throw.  Moving from the north to south, we see an increase in pit size relative to girth size.  We attribute this relationship to be associated with soil depth as well.  The thinner soils in the northern sites are not holding tree up as well as the thicker soils in the southern sites.  We see this as prevailing winds more readily knock over trees in the northern sites. The dominant range of inclinations do not show a trend from north to south.</a:t>
            </a:r>
          </a:p>
          <a:p>
            <a:endParaRPr lang="en-US" sz="700" dirty="0" smtClean="0"/>
          </a:p>
        </p:txBody>
      </p:sp>
      <p:sp>
        <p:nvSpPr>
          <p:cNvPr id="85" name="Rectangle 84"/>
          <p:cNvSpPr/>
          <p:nvPr/>
        </p:nvSpPr>
        <p:spPr>
          <a:xfrm>
            <a:off x="4041553" y="6531916"/>
            <a:ext cx="1592036" cy="294561"/>
          </a:xfrm>
          <a:prstGeom prst="rect">
            <a:avLst/>
          </a:prstGeom>
        </p:spPr>
        <p:txBody>
          <a:bodyPr wrap="square" lIns="17392" tIns="8696" rIns="17392" bIns="8696">
            <a:spAutoFit/>
          </a:bodyPr>
          <a:lstStyle/>
          <a:p>
            <a:r>
              <a:rPr lang="en-US" sz="600" dirty="0" smtClean="0"/>
              <a:t>Each tree throw’s relative age was determined based on decay classification for the Norway spruce.</a:t>
            </a:r>
            <a:endParaRPr lang="en-US" sz="600" dirty="0"/>
          </a:p>
        </p:txBody>
      </p:sp>
      <p:pic>
        <p:nvPicPr>
          <p:cNvPr id="1034" name="Picture 10"/>
          <p:cNvPicPr>
            <a:picLocks noChangeAspect="1" noChangeArrowheads="1"/>
          </p:cNvPicPr>
          <p:nvPr/>
        </p:nvPicPr>
        <p:blipFill>
          <a:blip r:embed="rId17" cstate="email">
            <a:extLst>
              <a:ext uri="{28A0092B-C50C-407E-A947-70E740481C1C}">
                <a14:useLocalDpi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xt>
            </a:extLst>
          </a:blip>
          <a:srcRect/>
          <a:stretch>
            <a:fillRect/>
          </a:stretch>
        </p:blipFill>
        <p:spPr bwMode="auto">
          <a:xfrm>
            <a:off x="6123159" y="2410711"/>
            <a:ext cx="2009888" cy="1438341"/>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8" cstate="email">
            <a:extLst>
              <a:ext uri="{28A0092B-C50C-407E-A947-70E740481C1C}">
                <a14:useLocalDpi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xt>
            </a:extLst>
          </a:blip>
          <a:srcRect/>
          <a:stretch>
            <a:fillRect/>
          </a:stretch>
        </p:blipFill>
        <p:spPr bwMode="auto">
          <a:xfrm>
            <a:off x="6121174" y="3977487"/>
            <a:ext cx="2019243" cy="1234943"/>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ffectLst>
                  <a:outerShdw dist="35921" dir="2700000" algn="ctr" rotWithShape="0">
                    <a:schemeClr val="bg2"/>
                  </a:outerShdw>
                </a:effectLst>
              </a14:hiddenEffects>
            </a:ext>
          </a:extLst>
        </p:spPr>
      </p:pic>
      <p:pic>
        <p:nvPicPr>
          <p:cNvPr id="8" name="Picture 14"/>
          <p:cNvPicPr>
            <a:picLocks noChangeAspect="1" noChangeArrowheads="1"/>
          </p:cNvPicPr>
          <p:nvPr/>
        </p:nvPicPr>
        <p:blipFill>
          <a:blip r:embed="rId19" cstate="email">
            <a:extLst>
              <a:ext uri="{28A0092B-C50C-407E-A947-70E740481C1C}">
                <a14:useLocalDpi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xt>
            </a:extLst>
          </a:blip>
          <a:srcRect/>
          <a:stretch>
            <a:fillRect/>
          </a:stretch>
        </p:blipFill>
        <p:spPr bwMode="auto">
          <a:xfrm>
            <a:off x="6123159" y="1096693"/>
            <a:ext cx="2015274" cy="1166813"/>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ffectLst>
                  <a:outerShdw dist="35921" dir="2700000" algn="ctr" rotWithShape="0">
                    <a:schemeClr val="bg2"/>
                  </a:outerShdw>
                </a:effectLst>
              </a14:hiddenEffects>
            </a:ext>
          </a:extLst>
        </p:spPr>
      </p:pic>
      <p:sp>
        <p:nvSpPr>
          <p:cNvPr id="101" name="TextBox 100"/>
          <p:cNvSpPr txBox="1"/>
          <p:nvPr/>
        </p:nvSpPr>
        <p:spPr>
          <a:xfrm>
            <a:off x="6100247" y="3864385"/>
            <a:ext cx="2009888" cy="233005"/>
          </a:xfrm>
          <a:prstGeom prst="rect">
            <a:avLst/>
          </a:prstGeom>
          <a:noFill/>
        </p:spPr>
        <p:txBody>
          <a:bodyPr wrap="square" lIns="17392" tIns="8696" rIns="17392" bIns="8696" rtlCol="0">
            <a:spAutoFit/>
          </a:bodyPr>
          <a:lstStyle/>
          <a:p>
            <a:r>
              <a:rPr lang="en-US" sz="700" dirty="0" smtClean="0"/>
              <a:t>Figure 7. Tree Throws Decrease with Increasing Inclination</a:t>
            </a:r>
            <a:endParaRPr lang="en-US" sz="700" dirty="0"/>
          </a:p>
        </p:txBody>
      </p:sp>
    </p:spTree>
    <p:extLst>
      <p:ext uri="{BB962C8B-B14F-4D97-AF65-F5344CB8AC3E}">
        <p14:creationId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679971001"/>
      </p:ext>
    </p:extLst>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Leidel_AGU_Final(reduced).pdf"/>
          <p:cNvPicPr>
            <a:picLocks noGrp="1" noChangeAspect="1"/>
          </p:cNvPicPr>
          <p:nvPr>
            <p:ph idx="1"/>
          </p:nvPr>
        </p:nvPicPr>
        <mc:AlternateContent>
          <mc:Choice xmlns:ma="http://schemas.microsoft.com/office/mac/drawingml/2008/main" Requires="ma">
            <p:blipFill>
              <a:blip r:embed="rId2"/>
              <a:srcRect l="-10714" r="-10714"/>
              <a:stretch>
                <a:fillRect/>
              </a:stretch>
            </p:blipFill>
          </mc:Choice>
          <mc:Fallback>
            <p:blipFill>
              <a:blip r:embed="rId3"/>
              <a:srcRect l="-10714" r="-10714"/>
              <a:stretch>
                <a:fillRect/>
              </a:stretch>
            </p:blipFill>
          </mc:Fallback>
        </mc:AlternateContent>
        <p:spPr>
          <a:xfrm>
            <a:off x="-838200" y="201706"/>
            <a:ext cx="10845800" cy="5741894"/>
          </a:xfrm>
        </p:spPr>
      </p:pic>
      <p:pic>
        <p:nvPicPr>
          <p:cNvPr id="5" name="Picture 1" descr="czen_banner.jpg"/>
          <p:cNvPicPr>
            <a:picLocks noChangeAspect="1"/>
          </p:cNvPicPr>
          <p:nvPr/>
        </p:nvPicPr>
        <p:blipFill>
          <a:blip r:embed="rId4"/>
          <a:srcRect/>
          <a:stretch>
            <a:fillRect/>
          </a:stretch>
        </p:blipFill>
        <p:spPr bwMode="auto">
          <a:xfrm>
            <a:off x="0" y="6138863"/>
            <a:ext cx="9144000" cy="719137"/>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icture 1.png"/>
          <p:cNvPicPr>
            <a:picLocks noChangeAspect="1"/>
          </p:cNvPicPr>
          <p:nvPr/>
        </p:nvPicPr>
        <p:blipFill>
          <a:blip r:embed="rId2"/>
          <a:stretch>
            <a:fillRect/>
          </a:stretch>
        </p:blipFill>
        <p:spPr>
          <a:xfrm>
            <a:off x="0" y="506876"/>
            <a:ext cx="9144000" cy="5844248"/>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6"/>
          <p:cNvGrpSpPr/>
          <p:nvPr/>
        </p:nvGrpSpPr>
        <p:grpSpPr>
          <a:xfrm>
            <a:off x="0" y="1200329"/>
            <a:ext cx="9144000" cy="5660478"/>
            <a:chOff x="0" y="1200329"/>
            <a:chExt cx="9144000" cy="5660478"/>
          </a:xfrm>
        </p:grpSpPr>
        <p:pic>
          <p:nvPicPr>
            <p:cNvPr id="4" name="Picture 3"/>
            <p:cNvPicPr>
              <a:picLocks noChangeAspect="1"/>
            </p:cNvPicPr>
            <p:nvPr/>
          </p:nvPicPr>
          <p:blipFill>
            <a:blip r:embed="rId2"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3410607" y="1200329"/>
              <a:ext cx="5733393" cy="3232060"/>
            </a:xfrm>
            <a:prstGeom prst="rect">
              <a:avLst/>
            </a:prstGeom>
          </p:spPr>
        </p:pic>
        <p:pic>
          <p:nvPicPr>
            <p:cNvPr id="6" name="Picture 5"/>
            <p:cNvPicPr>
              <a:picLocks noChangeAspect="1"/>
            </p:cNvPicPr>
            <p:nvPr/>
          </p:nvPicPr>
          <p:blipFill>
            <a:blip r:embed="rId3"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0" y="3343562"/>
              <a:ext cx="4796603" cy="3079561"/>
            </a:xfrm>
            <a:prstGeom prst="rect">
              <a:avLst/>
            </a:prstGeom>
          </p:spPr>
        </p:pic>
        <p:sp>
          <p:nvSpPr>
            <p:cNvPr id="5" name="TextBox 4"/>
            <p:cNvSpPr txBox="1"/>
            <p:nvPr/>
          </p:nvSpPr>
          <p:spPr>
            <a:xfrm>
              <a:off x="4800600" y="4614038"/>
              <a:ext cx="4234543" cy="2246769"/>
            </a:xfrm>
            <a:prstGeom prst="rect">
              <a:avLst/>
            </a:prstGeom>
            <a:noFill/>
          </p:spPr>
          <p:txBody>
            <a:bodyPr wrap="square" rtlCol="0">
              <a:spAutoFit/>
            </a:bodyPr>
            <a:lstStyle/>
            <a:p>
              <a:r>
                <a:rPr lang="en-US" sz="2000" dirty="0" smtClean="0"/>
                <a:t>4</a:t>
              </a:r>
              <a:r>
                <a:rPr lang="en-US" sz="2000" baseline="30000" dirty="0" smtClean="0"/>
                <a:t>th</a:t>
              </a:r>
              <a:r>
                <a:rPr lang="en-US" sz="2000" dirty="0" smtClean="0"/>
                <a:t> and 5</a:t>
              </a:r>
              <a:r>
                <a:rPr lang="en-US" sz="2000" baseline="30000" dirty="0" smtClean="0"/>
                <a:t>th</a:t>
              </a:r>
              <a:r>
                <a:rPr lang="en-US" sz="2000" dirty="0" smtClean="0"/>
                <a:t> grade students at Greenwood Elementary in Kennett Square, PA examine sediments and soil  samples to understand their properties and fill out data sheets on their field observations.  They also record soil profiles found in the school yard.</a:t>
              </a:r>
              <a:endParaRPr lang="en-US" sz="2000" dirty="0"/>
            </a:p>
          </p:txBody>
        </p:sp>
      </p:grpSp>
      <p:sp>
        <p:nvSpPr>
          <p:cNvPr id="9" name="TextBox 4"/>
          <p:cNvSpPr txBox="1">
            <a:spLocks noChangeArrowheads="1"/>
          </p:cNvSpPr>
          <p:nvPr/>
        </p:nvSpPr>
        <p:spPr bwMode="auto">
          <a:xfrm>
            <a:off x="0" y="0"/>
            <a:ext cx="9035143" cy="1200329"/>
          </a:xfrm>
          <a:prstGeom prst="rect">
            <a:avLst/>
          </a:prstGeom>
          <a:solidFill>
            <a:srgbClr val="8EBA3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dirty="0" smtClean="0">
                <a:solidFill>
                  <a:schemeClr val="bg1"/>
                </a:solidFill>
                <a:latin typeface="Times New Roman" charset="0"/>
                <a:cs typeface="Times New Roman" charset="0"/>
              </a:rPr>
              <a:t>Critical Zone Principles and Processes go to School</a:t>
            </a:r>
            <a:endParaRPr lang="en-US" sz="2000" dirty="0">
              <a:solidFill>
                <a:schemeClr val="bg1"/>
              </a:solidFill>
              <a:latin typeface="Times New Roman" charset="0"/>
              <a:cs typeface="Times New Roman" charset="0"/>
            </a:endParaRPr>
          </a:p>
        </p:txBody>
      </p:sp>
      <p:sp>
        <p:nvSpPr>
          <p:cNvPr id="2" name="Rectangle 1"/>
          <p:cNvSpPr/>
          <p:nvPr/>
        </p:nvSpPr>
        <p:spPr>
          <a:xfrm>
            <a:off x="150697" y="6488668"/>
            <a:ext cx="2082621" cy="276999"/>
          </a:xfrm>
          <a:prstGeom prst="rect">
            <a:avLst/>
          </a:prstGeom>
        </p:spPr>
        <p:txBody>
          <a:bodyPr wrap="none">
            <a:spAutoFit/>
          </a:bodyPr>
          <a:lstStyle/>
          <a:p>
            <a:r>
              <a:rPr lang="en-US" sz="1200" dirty="0" smtClean="0"/>
              <a:t>Funded by NSF-OCE #</a:t>
            </a:r>
            <a:r>
              <a:rPr lang="en-US" sz="1200" dirty="0"/>
              <a:t>1034961</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35397578"/>
      </p:ext>
    </p:extLst>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4"/>
        </a:solidFill>
        <a:effectLst/>
      </p:bgPr>
    </p:bg>
    <p:spTree>
      <p:nvGrpSpPr>
        <p:cNvPr id="1" name=""/>
        <p:cNvGrpSpPr/>
        <p:nvPr/>
      </p:nvGrpSpPr>
      <p:grpSpPr>
        <a:xfrm>
          <a:off x="0" y="0"/>
          <a:ext cx="0" cy="0"/>
          <a:chOff x="0" y="0"/>
          <a:chExt cx="0" cy="0"/>
        </a:xfrm>
      </p:grpSpPr>
      <p:pic>
        <p:nvPicPr>
          <p:cNvPr id="55298" name="Picture 2" descr="IMG_0123.JPG                                                   000CD9ADMacintosh HD                   C361C625:"/>
          <p:cNvPicPr>
            <a:picLocks noChangeAspect="1" noChangeArrowheads="1"/>
          </p:cNvPicPr>
          <p:nvPr/>
        </p:nvPicPr>
        <p:blipFill>
          <a:blip r:embed="rId2"/>
          <a:srcRect/>
          <a:stretch>
            <a:fillRect/>
          </a:stretch>
        </p:blipFill>
        <p:spPr bwMode="auto">
          <a:xfrm>
            <a:off x="4800600" y="3124200"/>
            <a:ext cx="3962400" cy="2971800"/>
          </a:xfrm>
          <a:prstGeom prst="rect">
            <a:avLst/>
          </a:prstGeom>
          <a:noFill/>
          <a:ln w="9525">
            <a:noFill/>
            <a:miter lim="800000"/>
            <a:headEnd/>
            <a:tailEnd/>
          </a:ln>
        </p:spPr>
      </p:pic>
      <p:pic>
        <p:nvPicPr>
          <p:cNvPr id="55299" name="Picture 3" descr="IMG_0192.JPG                                                   000CD9ECMacintosh HD                   C361C625:"/>
          <p:cNvPicPr>
            <a:picLocks noChangeAspect="1" noChangeArrowheads="1"/>
          </p:cNvPicPr>
          <p:nvPr/>
        </p:nvPicPr>
        <p:blipFill>
          <a:blip r:embed="rId3"/>
          <a:srcRect/>
          <a:stretch>
            <a:fillRect/>
          </a:stretch>
        </p:blipFill>
        <p:spPr bwMode="auto">
          <a:xfrm>
            <a:off x="4800600" y="76200"/>
            <a:ext cx="3962400" cy="2971800"/>
          </a:xfrm>
          <a:prstGeom prst="rect">
            <a:avLst/>
          </a:prstGeom>
          <a:noFill/>
          <a:ln w="9525">
            <a:noFill/>
            <a:miter lim="800000"/>
            <a:headEnd/>
            <a:tailEnd/>
          </a:ln>
        </p:spPr>
      </p:pic>
      <p:sp>
        <p:nvSpPr>
          <p:cNvPr id="55300" name="Text Box 4"/>
          <p:cNvSpPr txBox="1">
            <a:spLocks noChangeArrowheads="1"/>
          </p:cNvSpPr>
          <p:nvPr/>
        </p:nvSpPr>
        <p:spPr bwMode="auto">
          <a:xfrm>
            <a:off x="685800" y="4724400"/>
            <a:ext cx="2906713" cy="822325"/>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Longyearbyen Valley,</a:t>
            </a:r>
          </a:p>
          <a:p>
            <a:r>
              <a:rPr lang="en-US">
                <a:solidFill>
                  <a:schemeClr val="bg1"/>
                </a:solidFill>
              </a:rPr>
              <a:t>Spitsbergen</a:t>
            </a:r>
            <a:endParaRPr lang="en-US">
              <a:solidFill>
                <a:schemeClr val="tx1"/>
              </a:solidFill>
            </a:endParaRPr>
          </a:p>
        </p:txBody>
      </p:sp>
      <p:sp>
        <p:nvSpPr>
          <p:cNvPr id="55301" name="Text Box 5"/>
          <p:cNvSpPr txBox="1">
            <a:spLocks noChangeArrowheads="1"/>
          </p:cNvSpPr>
          <p:nvPr/>
        </p:nvSpPr>
        <p:spPr bwMode="auto">
          <a:xfrm>
            <a:off x="0" y="533400"/>
            <a:ext cx="4191000" cy="2347913"/>
          </a:xfrm>
          <a:prstGeom prst="rect">
            <a:avLst/>
          </a:prstGeom>
          <a:noFill/>
          <a:ln w="9525">
            <a:noFill/>
            <a:miter lim="800000"/>
            <a:headEnd/>
            <a:tailEnd/>
          </a:ln>
        </p:spPr>
        <p:txBody>
          <a:bodyPr wrap="none">
            <a:prstTxWarp prst="textNoShape">
              <a:avLst/>
            </a:prstTxWarp>
            <a:spAutoFit/>
          </a:bodyPr>
          <a:lstStyle/>
          <a:p>
            <a:r>
              <a:rPr lang="en-US" sz="3200" dirty="0">
                <a:solidFill>
                  <a:srgbClr val="FF0000"/>
                </a:solidFill>
              </a:rPr>
              <a:t>     Polar realm:</a:t>
            </a:r>
          </a:p>
          <a:p>
            <a:endParaRPr lang="en-US" sz="3200" dirty="0">
              <a:solidFill>
                <a:srgbClr val="FF0000"/>
              </a:solidFill>
            </a:endParaRPr>
          </a:p>
          <a:p>
            <a:r>
              <a:rPr lang="en-US" sz="2800" dirty="0">
                <a:solidFill>
                  <a:srgbClr val="FFFF00"/>
                </a:solidFill>
              </a:rPr>
              <a:t>     - permafrost</a:t>
            </a:r>
            <a:endParaRPr lang="en-US" dirty="0">
              <a:solidFill>
                <a:schemeClr val="tx1"/>
              </a:solidFill>
            </a:endParaRPr>
          </a:p>
          <a:p>
            <a:r>
              <a:rPr lang="en-US" sz="2800" dirty="0">
                <a:solidFill>
                  <a:srgbClr val="FFFF00"/>
                </a:solidFill>
              </a:rPr>
              <a:t>     - thin discontinuous soils</a:t>
            </a:r>
          </a:p>
          <a:p>
            <a:r>
              <a:rPr lang="en-US" sz="2800" dirty="0">
                <a:solidFill>
                  <a:srgbClr val="FFFF00"/>
                </a:solidFill>
              </a:rPr>
              <a:t>     - stunted vegetation</a:t>
            </a:r>
          </a:p>
        </p:txBody>
      </p:sp>
      <p:pic>
        <p:nvPicPr>
          <p:cNvPr id="6" name="Picture 1" descr="czen_banner.jpg"/>
          <p:cNvPicPr>
            <a:picLocks noChangeAspect="1"/>
          </p:cNvPicPr>
          <p:nvPr/>
        </p:nvPicPr>
        <p:blipFill>
          <a:blip r:embed="rId4"/>
          <a:srcRect/>
          <a:stretch>
            <a:fillRect/>
          </a:stretch>
        </p:blipFill>
        <p:spPr bwMode="auto">
          <a:xfrm>
            <a:off x="0" y="6138863"/>
            <a:ext cx="9144000" cy="719137"/>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1-09-12 at 2.24.10 PM.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1129854"/>
            <a:ext cx="5660571" cy="4075279"/>
          </a:xfrm>
          <a:prstGeom prst="rect">
            <a:avLst/>
          </a:prstGeom>
        </p:spPr>
      </p:pic>
      <p:sp>
        <p:nvSpPr>
          <p:cNvPr id="6" name="TextBox 4"/>
          <p:cNvSpPr txBox="1">
            <a:spLocks noChangeArrowheads="1"/>
          </p:cNvSpPr>
          <p:nvPr/>
        </p:nvSpPr>
        <p:spPr bwMode="auto">
          <a:xfrm>
            <a:off x="0" y="0"/>
            <a:ext cx="9144000" cy="954107"/>
          </a:xfrm>
          <a:prstGeom prst="rect">
            <a:avLst/>
          </a:prstGeom>
          <a:solidFill>
            <a:srgbClr val="8EBA3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dirty="0" smtClean="0">
                <a:solidFill>
                  <a:schemeClr val="bg1"/>
                </a:solidFill>
                <a:latin typeface="Times New Roman" charset="0"/>
                <a:cs typeface="Times New Roman" charset="0"/>
              </a:rPr>
              <a:t>Sensors, Data and GIS in the Classroom</a:t>
            </a:r>
          </a:p>
          <a:p>
            <a:pPr eaLnBrk="1" hangingPunct="1"/>
            <a:r>
              <a:rPr lang="en-US" sz="2000" dirty="0" smtClean="0">
                <a:solidFill>
                  <a:schemeClr val="bg1"/>
                </a:solidFill>
                <a:latin typeface="Times New Roman" charset="0"/>
                <a:cs typeface="Times New Roman" charset="0"/>
              </a:rPr>
              <a:t> </a:t>
            </a:r>
            <a:endParaRPr lang="en-US" sz="2000" dirty="0">
              <a:solidFill>
                <a:schemeClr val="bg1"/>
              </a:solidFill>
              <a:latin typeface="Times New Roman" charset="0"/>
              <a:cs typeface="Times New Roman" charset="0"/>
            </a:endParaRPr>
          </a:p>
        </p:txBody>
      </p:sp>
      <p:sp>
        <p:nvSpPr>
          <p:cNvPr id="9" name="TextBox 8"/>
          <p:cNvSpPr txBox="1"/>
          <p:nvPr/>
        </p:nvSpPr>
        <p:spPr>
          <a:xfrm>
            <a:off x="84674" y="5334000"/>
            <a:ext cx="9059326" cy="1200328"/>
          </a:xfrm>
          <a:prstGeom prst="rect">
            <a:avLst/>
          </a:prstGeom>
          <a:noFill/>
        </p:spPr>
        <p:txBody>
          <a:bodyPr wrap="square" rtlCol="0">
            <a:spAutoFit/>
          </a:bodyPr>
          <a:lstStyle/>
          <a:p>
            <a:r>
              <a:rPr lang="en-US" dirty="0" smtClean="0"/>
              <a:t>Middle-school students in Chester County Pennsylvania after-school programs built sensors, collected data and learned how to use GPS to locate the exact position of the the information that they collected.  </a:t>
            </a:r>
            <a:endParaRPr lang="en-US" dirty="0"/>
          </a:p>
        </p:txBody>
      </p:sp>
      <p:sp>
        <p:nvSpPr>
          <p:cNvPr id="2" name="TextBox 1"/>
          <p:cNvSpPr txBox="1"/>
          <p:nvPr/>
        </p:nvSpPr>
        <p:spPr>
          <a:xfrm>
            <a:off x="4627451" y="6504801"/>
            <a:ext cx="3415890" cy="276999"/>
          </a:xfrm>
          <a:prstGeom prst="rect">
            <a:avLst/>
          </a:prstGeom>
          <a:noFill/>
        </p:spPr>
        <p:txBody>
          <a:bodyPr wrap="square" rtlCol="0">
            <a:spAutoFit/>
          </a:bodyPr>
          <a:lstStyle/>
          <a:p>
            <a:r>
              <a:rPr lang="en-US" sz="1200" dirty="0" smtClean="0"/>
              <a:t>Funded by NSF-OCE #</a:t>
            </a:r>
            <a:r>
              <a:rPr lang="en-US" sz="1200" dirty="0"/>
              <a:t>1034961</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64474210"/>
      </p:ext>
    </p:extLst>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icture 1.png"/>
          <p:cNvPicPr>
            <a:picLocks noChangeAspect="1"/>
          </p:cNvPicPr>
          <p:nvPr/>
        </p:nvPicPr>
        <p:blipFill>
          <a:blip r:embed="rId3"/>
          <a:stretch>
            <a:fillRect/>
          </a:stretch>
        </p:blipFill>
        <p:spPr>
          <a:xfrm>
            <a:off x="0" y="592117"/>
            <a:ext cx="9144000" cy="5673765"/>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9511543"/>
      </p:ext>
    </p:extLst>
  </p:cSld>
  <p:clrMapOvr>
    <a:masterClrMapping/>
  </p:clrMapOvr>
  <p:transition advClick="0" advTm="15000">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0" name="Picture 7" descr="Screen shot 2011-03-31 at 4.30.15 PM.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8600" y="0"/>
            <a:ext cx="7924800" cy="59213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3" name="TextBox 2"/>
          <p:cNvSpPr txBox="1"/>
          <p:nvPr/>
        </p:nvSpPr>
        <p:spPr>
          <a:xfrm>
            <a:off x="253375" y="5943600"/>
            <a:ext cx="8637250" cy="461665"/>
          </a:xfrm>
          <a:prstGeom prst="rect">
            <a:avLst/>
          </a:prstGeom>
          <a:noFill/>
        </p:spPr>
        <p:txBody>
          <a:bodyPr wrap="none" rtlCol="0">
            <a:spAutoFit/>
          </a:bodyPr>
          <a:lstStyle/>
          <a:p>
            <a:r>
              <a:rPr lang="en-US" dirty="0" smtClean="0"/>
              <a:t>Demonstrates connections between rainfall, land use and soil texture</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47750374"/>
      </p:ext>
    </p:extLst>
  </p:cSld>
  <p:clrMapOvr>
    <a:masterClrMapping/>
  </p:clrMapOvr>
  <p:transition advClick="0" advTm="15000">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flipV="1">
            <a:off x="0" y="-76200"/>
            <a:ext cx="4953000" cy="1143000"/>
          </a:xfrm>
          <a:prstGeom prst="rect">
            <a:avLst/>
          </a:prstGeom>
          <a:solidFill>
            <a:srgbClr val="8EBA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charset="0"/>
              <a:cs typeface="ＭＳ Ｐゴシック" charset="0"/>
            </a:endParaRPr>
          </a:p>
        </p:txBody>
      </p:sp>
      <p:sp>
        <p:nvSpPr>
          <p:cNvPr id="23555" name="Title Placeholder 1"/>
          <p:cNvSpPr txBox="1">
            <a:spLocks/>
          </p:cNvSpPr>
          <p:nvPr/>
        </p:nvSpPr>
        <p:spPr bwMode="auto">
          <a:xfrm>
            <a:off x="266700" y="-76200"/>
            <a:ext cx="5981700" cy="825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100">
                <a:solidFill>
                  <a:schemeClr val="bg1"/>
                </a:solidFill>
                <a:latin typeface="Times" charset="0"/>
              </a:rPr>
              <a:t>Show My Watershed</a:t>
            </a:r>
          </a:p>
        </p:txBody>
      </p:sp>
      <p:sp>
        <p:nvSpPr>
          <p:cNvPr id="23556" name="Text Box 8"/>
          <p:cNvSpPr txBox="1">
            <a:spLocks noChangeArrowheads="1"/>
          </p:cNvSpPr>
          <p:nvPr/>
        </p:nvSpPr>
        <p:spPr bwMode="auto">
          <a:xfrm>
            <a:off x="2327275" y="4325938"/>
            <a:ext cx="812800" cy="1682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500">
                <a:solidFill>
                  <a:schemeClr val="bg1"/>
                </a:solidFill>
                <a:latin typeface="Trebuchet MS" charset="0"/>
              </a:rPr>
              <a:t>Photo: Marissa Morton</a:t>
            </a:r>
          </a:p>
        </p:txBody>
      </p:sp>
      <p:pic>
        <p:nvPicPr>
          <p:cNvPr id="23557" name="Picture 10"/>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305800" y="304800"/>
            <a:ext cx="625475" cy="6286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23558" name="Picture 1" descr="Screen shot 2012-01-19 at 9.01.03 AM.png"/>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066800"/>
            <a:ext cx="9144000" cy="44132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7" name="TextBox 6"/>
          <p:cNvSpPr txBox="1"/>
          <p:nvPr/>
        </p:nvSpPr>
        <p:spPr>
          <a:xfrm>
            <a:off x="152400" y="5791200"/>
            <a:ext cx="8739893" cy="830997"/>
          </a:xfrm>
          <a:prstGeom prst="rect">
            <a:avLst/>
          </a:prstGeom>
          <a:noFill/>
        </p:spPr>
        <p:txBody>
          <a:bodyPr wrap="none" rtlCol="0">
            <a:spAutoFit/>
          </a:bodyPr>
          <a:lstStyle/>
          <a:p>
            <a:r>
              <a:rPr lang="en-US" dirty="0" smtClean="0"/>
              <a:t>Allows students to find watershed or other area and calculate the land </a:t>
            </a:r>
          </a:p>
          <a:p>
            <a:r>
              <a:rPr lang="en-US" dirty="0" smtClean="0"/>
              <a:t>cover, soil and water budget for existing conditions</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62592054"/>
      </p:ext>
    </p:extLst>
  </p:cSld>
  <p:clrMapOvr>
    <a:masterClrMapping/>
  </p:clrMapOvr>
  <p:transition advClick="0">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8" name="Picture 3" descr="Screen shot 2011-11-04 at 3.00.16 PM.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990600"/>
            <a:ext cx="9144000" cy="41624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4579" name="TextBox 4"/>
          <p:cNvSpPr txBox="1">
            <a:spLocks noChangeArrowheads="1"/>
          </p:cNvSpPr>
          <p:nvPr/>
        </p:nvSpPr>
        <p:spPr bwMode="auto">
          <a:xfrm>
            <a:off x="0" y="0"/>
            <a:ext cx="5334000" cy="1030288"/>
          </a:xfrm>
          <a:prstGeom prst="rect">
            <a:avLst/>
          </a:prstGeom>
          <a:solidFill>
            <a:srgbClr val="8EBA3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100">
                <a:solidFill>
                  <a:schemeClr val="bg1"/>
                </a:solidFill>
                <a:latin typeface="Times New Roman" charset="0"/>
                <a:cs typeface="Times New Roman" charset="0"/>
              </a:rPr>
              <a:t>Modify My Watershed</a:t>
            </a:r>
          </a:p>
          <a:p>
            <a:pPr eaLnBrk="1" hangingPunct="1"/>
            <a:endParaRPr lang="en-US" sz="2000">
              <a:solidFill>
                <a:schemeClr val="bg1"/>
              </a:solidFill>
              <a:latin typeface="Times New Roman" charset="0"/>
              <a:cs typeface="Times New Roman" charset="0"/>
            </a:endParaRPr>
          </a:p>
        </p:txBody>
      </p:sp>
      <p:pic>
        <p:nvPicPr>
          <p:cNvPr id="24580" name="Picture 10"/>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153400" y="152400"/>
            <a:ext cx="625475" cy="6286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5" name="TextBox 4"/>
          <p:cNvSpPr txBox="1"/>
          <p:nvPr/>
        </p:nvSpPr>
        <p:spPr>
          <a:xfrm>
            <a:off x="0" y="5181600"/>
            <a:ext cx="9124313" cy="1569660"/>
          </a:xfrm>
          <a:prstGeom prst="rect">
            <a:avLst/>
          </a:prstGeom>
          <a:noFill/>
        </p:spPr>
        <p:txBody>
          <a:bodyPr wrap="none" rtlCol="0">
            <a:spAutoFit/>
          </a:bodyPr>
          <a:lstStyle/>
          <a:p>
            <a:r>
              <a:rPr lang="en-US" dirty="0" smtClean="0"/>
              <a:t>Enables students to make changes to the underlying environmental </a:t>
            </a:r>
          </a:p>
          <a:p>
            <a:r>
              <a:rPr lang="en-US" dirty="0" smtClean="0"/>
              <a:t>conditions and model parameters, implement best management practices </a:t>
            </a:r>
          </a:p>
          <a:p>
            <a:r>
              <a:rPr lang="en-US" dirty="0" smtClean="0"/>
              <a:t>and calculate the impact of the changes from an economic, social, </a:t>
            </a:r>
          </a:p>
          <a:p>
            <a:r>
              <a:rPr lang="en-US" dirty="0" smtClean="0"/>
              <a:t>ecosystem and water quality perspective.</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99619548"/>
      </p:ext>
    </p:extLst>
  </p:cSld>
  <p:clrMapOvr>
    <a:masterClrMapping/>
  </p:clrMapOvr>
  <p:transition advClick="0" advTm="15000">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3" descr="ZOB"/>
          <p:cNvPicPr>
            <a:picLocks noChangeAspect="1" noChangeArrowheads="1"/>
          </p:cNvPicPr>
          <p:nvPr/>
        </p:nvPicPr>
        <p:blipFill>
          <a:blip r:embed="rId2" cstate="print"/>
          <a:srcRect/>
          <a:stretch>
            <a:fillRect/>
          </a:stretch>
        </p:blipFill>
        <p:spPr bwMode="auto">
          <a:xfrm>
            <a:off x="0" y="-1588"/>
            <a:ext cx="9144000" cy="6858001"/>
          </a:xfrm>
          <a:prstGeom prst="rect">
            <a:avLst/>
          </a:prstGeom>
          <a:noFill/>
          <a:ln w="9525">
            <a:noFill/>
            <a:miter lim="800000"/>
            <a:headEnd/>
            <a:tailEnd/>
          </a:ln>
        </p:spPr>
      </p:pic>
      <p:sp>
        <p:nvSpPr>
          <p:cNvPr id="32771" name="Title 1"/>
          <p:cNvSpPr>
            <a:spLocks noGrp="1"/>
          </p:cNvSpPr>
          <p:nvPr>
            <p:ph type="title"/>
          </p:nvPr>
        </p:nvSpPr>
        <p:spPr>
          <a:xfrm>
            <a:off x="0" y="-1"/>
            <a:ext cx="9144000" cy="1781414"/>
          </a:xfrm>
          <a:solidFill>
            <a:schemeClr val="bg2">
              <a:alpha val="60000"/>
            </a:schemeClr>
          </a:solidFill>
        </p:spPr>
        <p:txBody>
          <a:bodyPr/>
          <a:lstStyle/>
          <a:p>
            <a:r>
              <a:rPr lang="en-US" dirty="0" smtClean="0">
                <a:solidFill>
                  <a:schemeClr val="tx1"/>
                </a:solidFill>
              </a:rPr>
              <a:t>Jemez - Catalina CZO education and outreach activities</a:t>
            </a:r>
            <a:br>
              <a:rPr lang="en-US" dirty="0" smtClean="0">
                <a:solidFill>
                  <a:schemeClr val="tx1"/>
                </a:solidFill>
              </a:rPr>
            </a:br>
            <a:endParaRPr lang="en-US" dirty="0" smtClean="0">
              <a:solidFill>
                <a:schemeClr val="tx1"/>
              </a:solidFill>
            </a:endParaRPr>
          </a:p>
        </p:txBody>
      </p:sp>
      <p:sp>
        <p:nvSpPr>
          <p:cNvPr id="4" name="TextBox 3"/>
          <p:cNvSpPr txBox="1"/>
          <p:nvPr/>
        </p:nvSpPr>
        <p:spPr>
          <a:xfrm>
            <a:off x="0" y="1781413"/>
            <a:ext cx="9144000" cy="5539978"/>
          </a:xfrm>
          <a:prstGeom prst="rect">
            <a:avLst/>
          </a:prstGeom>
          <a:solidFill>
            <a:schemeClr val="bg2">
              <a:alpha val="60000"/>
            </a:schemeClr>
          </a:solidFill>
        </p:spPr>
        <p:txBody>
          <a:bodyPr wrap="square" rtlCol="0">
            <a:spAutoFit/>
          </a:bodyPr>
          <a:lstStyle/>
          <a:p>
            <a:r>
              <a:rPr lang="en-US" sz="1600" dirty="0" smtClean="0">
                <a:latin typeface="+mn-lt"/>
              </a:rPr>
              <a:t>●</a:t>
            </a:r>
            <a:r>
              <a:rPr lang="en-US" sz="2400" dirty="0" smtClean="0">
                <a:latin typeface="+mn-lt"/>
              </a:rPr>
              <a:t> Undergraduate, Graduate and Postdoctoral student training</a:t>
            </a:r>
          </a:p>
          <a:p>
            <a:r>
              <a:rPr lang="en-US" sz="1600" dirty="0" smtClean="0"/>
              <a:t>●  </a:t>
            </a:r>
            <a:r>
              <a:rPr lang="en-US" sz="2400" dirty="0" smtClean="0">
                <a:latin typeface="+mn-lt"/>
              </a:rPr>
              <a:t>High school student participation in field campaigns for 	</a:t>
            </a:r>
          </a:p>
          <a:p>
            <a:r>
              <a:rPr lang="en-US" sz="2400" dirty="0">
                <a:latin typeface="+mn-lt"/>
              </a:rPr>
              <a:t>	</a:t>
            </a:r>
            <a:r>
              <a:rPr lang="en-US" sz="2400" dirty="0" smtClean="0">
                <a:latin typeface="+mn-lt"/>
              </a:rPr>
              <a:t>- Snow Surveys</a:t>
            </a:r>
          </a:p>
          <a:p>
            <a:r>
              <a:rPr lang="en-US" sz="2400" dirty="0">
                <a:latin typeface="+mn-lt"/>
              </a:rPr>
              <a:t>	</a:t>
            </a:r>
            <a:r>
              <a:rPr lang="en-US" sz="2400" dirty="0" smtClean="0">
                <a:latin typeface="+mn-lt"/>
              </a:rPr>
              <a:t>- </a:t>
            </a:r>
            <a:r>
              <a:rPr lang="en-US" sz="2400" dirty="0" err="1" smtClean="0">
                <a:latin typeface="+mn-lt"/>
              </a:rPr>
              <a:t>LiDAR</a:t>
            </a:r>
            <a:r>
              <a:rPr lang="en-US" sz="2400" dirty="0" smtClean="0">
                <a:latin typeface="+mn-lt"/>
              </a:rPr>
              <a:t> ground </a:t>
            </a:r>
            <a:r>
              <a:rPr lang="en-US" sz="2400" dirty="0" err="1" smtClean="0">
                <a:latin typeface="+mn-lt"/>
              </a:rPr>
              <a:t>truthing</a:t>
            </a:r>
            <a:r>
              <a:rPr lang="en-US" sz="2400" dirty="0" smtClean="0">
                <a:latin typeface="+mn-lt"/>
              </a:rPr>
              <a:t> </a:t>
            </a:r>
            <a:r>
              <a:rPr lang="en-US" sz="1600" dirty="0" smtClean="0"/>
              <a:t> </a:t>
            </a:r>
            <a:endParaRPr lang="en-US" sz="1600" dirty="0" smtClean="0">
              <a:latin typeface="+mn-lt"/>
            </a:endParaRPr>
          </a:p>
          <a:p>
            <a:r>
              <a:rPr lang="en-US" sz="1600" dirty="0" smtClean="0">
                <a:latin typeface="+mn-lt"/>
              </a:rPr>
              <a:t>●</a:t>
            </a:r>
            <a:r>
              <a:rPr lang="en-US" sz="2400" dirty="0" smtClean="0">
                <a:latin typeface="+mn-lt"/>
              </a:rPr>
              <a:t> Partnering with Biosphere 2 (B2):</a:t>
            </a:r>
          </a:p>
          <a:p>
            <a:r>
              <a:rPr lang="en-US" sz="2400" dirty="0">
                <a:latin typeface="+mn-lt"/>
              </a:rPr>
              <a:t>	</a:t>
            </a:r>
            <a:r>
              <a:rPr lang="en-US" sz="2400" dirty="0" smtClean="0">
                <a:latin typeface="+mn-lt"/>
              </a:rPr>
              <a:t>- B2 REU in Environmental and Earth System Science</a:t>
            </a:r>
          </a:p>
          <a:p>
            <a:r>
              <a:rPr lang="en-US" sz="1600" dirty="0" smtClean="0">
                <a:latin typeface="+mn-lt"/>
              </a:rPr>
              <a:t>	</a:t>
            </a:r>
            <a:r>
              <a:rPr lang="en-US" sz="2400" dirty="0" smtClean="0">
                <a:latin typeface="+mn-lt"/>
              </a:rPr>
              <a:t>- First </a:t>
            </a:r>
            <a:r>
              <a:rPr lang="en-US" sz="2400" b="1" dirty="0" smtClean="0">
                <a:latin typeface="+mn-lt"/>
              </a:rPr>
              <a:t>CZO All Hands Meeting</a:t>
            </a:r>
            <a:r>
              <a:rPr lang="en-US" sz="2400" dirty="0" smtClean="0">
                <a:latin typeface="+mn-lt"/>
              </a:rPr>
              <a:t> May 2011</a:t>
            </a:r>
          </a:p>
          <a:p>
            <a:r>
              <a:rPr lang="en-US" sz="2400" dirty="0">
                <a:latin typeface="+mn-lt"/>
              </a:rPr>
              <a:t>	</a:t>
            </a:r>
            <a:r>
              <a:rPr lang="en-US" sz="2400" dirty="0" smtClean="0">
                <a:latin typeface="+mn-lt"/>
              </a:rPr>
              <a:t>- Educational Displays on </a:t>
            </a:r>
            <a:r>
              <a:rPr lang="en-US" sz="2400" b="1" dirty="0" smtClean="0">
                <a:latin typeface="+mn-lt"/>
              </a:rPr>
              <a:t>National CZO Program</a:t>
            </a:r>
          </a:p>
          <a:p>
            <a:r>
              <a:rPr lang="en-US" sz="2400" dirty="0">
                <a:latin typeface="+mn-lt"/>
              </a:rPr>
              <a:t>	</a:t>
            </a:r>
            <a:r>
              <a:rPr lang="en-US" sz="2400" dirty="0" smtClean="0">
                <a:latin typeface="+mn-lt"/>
              </a:rPr>
              <a:t>- B2 Landscape Evolution Observatory (LEO) (focusing on 		coupled hydro-bio-geo processes in the CZ</a:t>
            </a:r>
          </a:p>
          <a:p>
            <a:r>
              <a:rPr lang="en-US" sz="2400" dirty="0">
                <a:latin typeface="+mn-lt"/>
              </a:rPr>
              <a:t>	</a:t>
            </a:r>
            <a:r>
              <a:rPr lang="en-US" sz="2400" dirty="0" smtClean="0">
                <a:latin typeface="+mn-lt"/>
              </a:rPr>
              <a:t>- </a:t>
            </a:r>
          </a:p>
          <a:p>
            <a:endParaRPr lang="en-US" sz="2400" dirty="0">
              <a:latin typeface="+mn-lt"/>
            </a:endParaRPr>
          </a:p>
          <a:p>
            <a:endParaRPr lang="en-US" sz="2400" dirty="0">
              <a:latin typeface="+mn-lt"/>
            </a:endParaRPr>
          </a:p>
          <a:p>
            <a:endParaRPr lang="en-US" sz="2400" dirty="0" smtClean="0">
              <a:latin typeface="+mn-lt"/>
            </a:endParaRPr>
          </a:p>
          <a:p>
            <a:endParaRPr lang="en-US" dirty="0">
              <a:latin typeface="+mn-lt"/>
            </a:endParaRPr>
          </a:p>
        </p:txBody>
      </p:sp>
      <p:pic>
        <p:nvPicPr>
          <p:cNvPr id="9" name="Picture 7" descr="uofASeal"/>
          <p:cNvPicPr>
            <a:picLocks noChangeAspect="1" noChangeArrowheads="1"/>
          </p:cNvPicPr>
          <p:nvPr/>
        </p:nvPicPr>
        <p:blipFill>
          <a:blip r:embed="rId3" cstate="print"/>
          <a:srcRect/>
          <a:stretch>
            <a:fillRect/>
          </a:stretch>
        </p:blipFill>
        <p:spPr bwMode="auto">
          <a:xfrm>
            <a:off x="5029200" y="5791200"/>
            <a:ext cx="1143000" cy="1085850"/>
          </a:xfrm>
          <a:prstGeom prst="rect">
            <a:avLst/>
          </a:prstGeom>
          <a:noFill/>
          <a:ln w="9525">
            <a:noFill/>
            <a:miter lim="800000"/>
            <a:headEnd/>
            <a:tailEnd/>
          </a:ln>
        </p:spPr>
      </p:pic>
      <p:pic>
        <p:nvPicPr>
          <p:cNvPr id="10" name="Picture 8" descr="2005-09-14_National_Science_Foundation_Seal">
            <a:hlinkClick r:id="rId4"/>
          </p:cNvPr>
          <p:cNvPicPr>
            <a:picLocks noChangeAspect="1" noChangeArrowheads="1"/>
          </p:cNvPicPr>
          <p:nvPr/>
        </p:nvPicPr>
        <p:blipFill>
          <a:blip r:embed="rId5" cstate="print"/>
          <a:srcRect/>
          <a:stretch>
            <a:fillRect/>
          </a:stretch>
        </p:blipFill>
        <p:spPr bwMode="auto">
          <a:xfrm>
            <a:off x="8077200" y="5791200"/>
            <a:ext cx="1066800" cy="1066800"/>
          </a:xfrm>
          <a:prstGeom prst="rect">
            <a:avLst/>
          </a:prstGeom>
          <a:noFill/>
          <a:ln w="9525">
            <a:noFill/>
            <a:miter lim="800000"/>
            <a:headEnd/>
            <a:tailEnd/>
          </a:ln>
        </p:spPr>
      </p:pic>
      <p:pic>
        <p:nvPicPr>
          <p:cNvPr id="11" name="Picture 10" descr="biosphere2logo17097[1].jpg"/>
          <p:cNvPicPr>
            <a:picLocks noChangeAspect="1"/>
          </p:cNvPicPr>
          <p:nvPr/>
        </p:nvPicPr>
        <p:blipFill>
          <a:blip r:embed="rId6" cstate="print"/>
          <a:stretch>
            <a:fillRect/>
          </a:stretch>
        </p:blipFill>
        <p:spPr>
          <a:xfrm>
            <a:off x="6324600" y="5849529"/>
            <a:ext cx="1665196" cy="950141"/>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457200" y="1560255"/>
            <a:ext cx="8396249" cy="2554545"/>
          </a:xfrm>
          <a:prstGeom prst="rect">
            <a:avLst/>
          </a:prstGeom>
          <a:noFill/>
        </p:spPr>
        <p:txBody>
          <a:bodyPr wrap="none" rtlCol="0">
            <a:spAutoFit/>
          </a:bodyPr>
          <a:lstStyle/>
          <a:p>
            <a:r>
              <a:rPr lang="en-US" sz="3200" b="1" dirty="0" smtClean="0">
                <a:solidFill>
                  <a:srgbClr val="FC0000"/>
                </a:solidFill>
              </a:rPr>
              <a:t>By 2013:</a:t>
            </a:r>
          </a:p>
          <a:p>
            <a:endParaRPr lang="en-US" sz="3200" b="1" dirty="0" smtClean="0">
              <a:solidFill>
                <a:srgbClr val="FFFF00"/>
              </a:solidFill>
            </a:endParaRPr>
          </a:p>
          <a:p>
            <a:r>
              <a:rPr lang="en-US" sz="3200" b="1" dirty="0" smtClean="0">
                <a:solidFill>
                  <a:srgbClr val="FFFF00"/>
                </a:solidFill>
              </a:rPr>
              <a:t>CZO Network Coordination Office to include:</a:t>
            </a:r>
          </a:p>
          <a:p>
            <a:endParaRPr lang="en-US" sz="3200" b="1" dirty="0" smtClean="0">
              <a:solidFill>
                <a:srgbClr val="FFFF00"/>
              </a:solidFill>
            </a:endParaRPr>
          </a:p>
          <a:p>
            <a:r>
              <a:rPr lang="en-US" sz="3200" b="1" dirty="0" smtClean="0">
                <a:solidFill>
                  <a:srgbClr val="FFFF00"/>
                </a:solidFill>
              </a:rPr>
              <a:t>Full-time Education and Outreach staff person</a:t>
            </a:r>
            <a:endParaRPr lang="en-US" sz="3200" b="1" dirty="0">
              <a:solidFill>
                <a:srgbClr val="FFFF00"/>
              </a:solidFill>
            </a:endParaRPr>
          </a:p>
        </p:txBody>
      </p:sp>
      <p:pic>
        <p:nvPicPr>
          <p:cNvPr id="5" name="Picture 1" descr="czen_banner.jpg"/>
          <p:cNvPicPr>
            <a:picLocks noChangeAspect="1"/>
          </p:cNvPicPr>
          <p:nvPr/>
        </p:nvPicPr>
        <p:blipFill>
          <a:blip r:embed="rId2"/>
          <a:srcRect/>
          <a:stretch>
            <a:fillRect/>
          </a:stretch>
        </p:blipFill>
        <p:spPr bwMode="auto">
          <a:xfrm>
            <a:off x="0" y="6138863"/>
            <a:ext cx="9144000" cy="719137"/>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8547" name="Picture 3"/>
          <p:cNvPicPr>
            <a:picLocks noChangeAspect="1" noChangeArrowheads="1"/>
          </p:cNvPicPr>
          <p:nvPr/>
        </p:nvPicPr>
        <p:blipFill>
          <a:blip r:embed="rId2" cstate="print"/>
          <a:srcRect/>
          <a:stretch>
            <a:fillRect/>
          </a:stretch>
        </p:blipFill>
        <p:spPr bwMode="auto">
          <a:xfrm>
            <a:off x="685800" y="101099"/>
            <a:ext cx="7686675" cy="6680701"/>
          </a:xfrm>
          <a:prstGeom prst="rect">
            <a:avLst/>
          </a:prstGeom>
          <a:noFill/>
          <a:ln w="9525">
            <a:noFill/>
            <a:miter lim="800000"/>
            <a:headEnd/>
            <a:tailEnd/>
          </a:ln>
        </p:spPr>
      </p:pic>
      <p:sp>
        <p:nvSpPr>
          <p:cNvPr id="4" name="TextBox 3"/>
          <p:cNvSpPr txBox="1"/>
          <p:nvPr/>
        </p:nvSpPr>
        <p:spPr>
          <a:xfrm>
            <a:off x="724894" y="118646"/>
            <a:ext cx="6742706" cy="338554"/>
          </a:xfrm>
          <a:prstGeom prst="rect">
            <a:avLst/>
          </a:prstGeom>
          <a:solidFill>
            <a:schemeClr val="tx1"/>
          </a:solidFill>
        </p:spPr>
        <p:txBody>
          <a:bodyPr wrap="square" rtlCol="0">
            <a:spAutoFit/>
          </a:bodyPr>
          <a:lstStyle/>
          <a:p>
            <a:r>
              <a:rPr lang="en-US" sz="1600" dirty="0" smtClean="0">
                <a:solidFill>
                  <a:schemeClr val="bg2"/>
                </a:solidFill>
                <a:latin typeface="+mn-lt"/>
              </a:rPr>
              <a:t>Arizona Daily Star, November 14, 2010</a:t>
            </a:r>
            <a:endParaRPr lang="en-US" sz="1600" dirty="0">
              <a:solidFill>
                <a:schemeClr val="bg2"/>
              </a:solidFill>
              <a:latin typeface="+mn-lt"/>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oilsurvey1.jpg"/>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0" y="3429000"/>
            <a:ext cx="8547081" cy="2677656"/>
          </a:xfrm>
          <a:prstGeom prst="rect">
            <a:avLst/>
          </a:prstGeom>
          <a:noFill/>
        </p:spPr>
        <p:txBody>
          <a:bodyPr wrap="none" rtlCol="0">
            <a:spAutoFit/>
          </a:bodyPr>
          <a:lstStyle/>
          <a:p>
            <a:r>
              <a:rPr lang="en-US" dirty="0" smtClean="0">
                <a:solidFill>
                  <a:srgbClr val="FFFF00"/>
                </a:solidFill>
              </a:rPr>
              <a:t>• Graduate and undergraduate field studies</a:t>
            </a:r>
          </a:p>
          <a:p>
            <a:endParaRPr lang="en-US" dirty="0" smtClean="0">
              <a:solidFill>
                <a:srgbClr val="FFFF00"/>
              </a:solidFill>
            </a:endParaRPr>
          </a:p>
          <a:p>
            <a:r>
              <a:rPr lang="en-US" dirty="0" smtClean="0">
                <a:solidFill>
                  <a:srgbClr val="FFFF00"/>
                </a:solidFill>
              </a:rPr>
              <a:t>• Presentations to the NSF-REU program at El Verde Field station</a:t>
            </a:r>
          </a:p>
          <a:p>
            <a:r>
              <a:rPr lang="en-US" dirty="0" smtClean="0">
                <a:solidFill>
                  <a:srgbClr val="FFFF00"/>
                </a:solidFill>
              </a:rPr>
              <a:t>in the </a:t>
            </a:r>
            <a:r>
              <a:rPr lang="en-US" dirty="0" err="1" smtClean="0">
                <a:solidFill>
                  <a:srgbClr val="FFFF00"/>
                </a:solidFill>
              </a:rPr>
              <a:t>Luquillo</a:t>
            </a:r>
            <a:r>
              <a:rPr lang="en-US" dirty="0" smtClean="0">
                <a:solidFill>
                  <a:srgbClr val="FFFF00"/>
                </a:solidFill>
              </a:rPr>
              <a:t> Mountains</a:t>
            </a:r>
          </a:p>
          <a:p>
            <a:r>
              <a:rPr lang="en-US" dirty="0" smtClean="0">
                <a:solidFill>
                  <a:srgbClr val="FFFF00"/>
                </a:solidFill>
              </a:rPr>
              <a:t> </a:t>
            </a:r>
          </a:p>
          <a:p>
            <a:r>
              <a:rPr lang="en-US" dirty="0" smtClean="0">
                <a:solidFill>
                  <a:srgbClr val="FFFF00"/>
                </a:solidFill>
              </a:rPr>
              <a:t>• U. Penn undergraduate student "problem sets" that use LCZO data</a:t>
            </a:r>
          </a:p>
          <a:p>
            <a:endParaRPr lang="en-US" dirty="0" smtClean="0">
              <a:solidFill>
                <a:srgbClr val="FFFF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torm5.JPG"/>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194389" y="4678740"/>
            <a:ext cx="8755221" cy="1569660"/>
          </a:xfrm>
          <a:prstGeom prst="rect">
            <a:avLst/>
          </a:prstGeom>
          <a:noFill/>
        </p:spPr>
        <p:txBody>
          <a:bodyPr wrap="none" rtlCol="0">
            <a:spAutoFit/>
          </a:bodyPr>
          <a:lstStyle/>
          <a:p>
            <a:pPr marL="457200" indent="-457200"/>
            <a:r>
              <a:rPr lang="en-US" dirty="0" smtClean="0">
                <a:solidFill>
                  <a:srgbClr val="FFFF00"/>
                </a:solidFill>
              </a:rPr>
              <a:t>Summer 2012 workshop with Puerto Rican well drillers</a:t>
            </a:r>
          </a:p>
          <a:p>
            <a:pPr marL="457200" indent="-457200">
              <a:buAutoNum type="arabicParenR"/>
            </a:pPr>
            <a:endParaRPr lang="en-US" dirty="0" smtClean="0">
              <a:solidFill>
                <a:srgbClr val="FFFF00"/>
              </a:solidFill>
            </a:endParaRPr>
          </a:p>
          <a:p>
            <a:r>
              <a:rPr lang="en-US" dirty="0" smtClean="0">
                <a:solidFill>
                  <a:srgbClr val="FFFF00"/>
                </a:solidFill>
              </a:rPr>
              <a:t>Joint CZO-LTER field training course the first week of every summer</a:t>
            </a:r>
          </a:p>
          <a:p>
            <a:pPr marL="457200" indent="-457200"/>
            <a:endParaRPr lang="en-US" dirty="0" smtClean="0">
              <a:solidFill>
                <a:srgbClr val="FFFF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0" name="Picture 2" descr="CZOSitesPic.jpg                                                000CA878Macintosh HD                   C361C625:"/>
          <p:cNvPicPr>
            <a:picLocks noChangeAspect="1" noChangeArrowheads="1"/>
          </p:cNvPicPr>
          <p:nvPr/>
        </p:nvPicPr>
        <p:blipFill>
          <a:blip r:embed="rId3"/>
          <a:srcRect/>
          <a:stretch>
            <a:fillRect/>
          </a:stretch>
        </p:blipFill>
        <p:spPr bwMode="auto">
          <a:xfrm>
            <a:off x="0" y="2057400"/>
            <a:ext cx="9144000" cy="4278312"/>
          </a:xfrm>
          <a:prstGeom prst="rect">
            <a:avLst/>
          </a:prstGeom>
          <a:noFill/>
          <a:ln w="9525">
            <a:noFill/>
            <a:miter lim="800000"/>
            <a:headEnd/>
            <a:tailEnd/>
          </a:ln>
        </p:spPr>
      </p:pic>
      <p:sp>
        <p:nvSpPr>
          <p:cNvPr id="27651" name="Text Box 3"/>
          <p:cNvSpPr txBox="1">
            <a:spLocks noChangeArrowheads="1"/>
          </p:cNvSpPr>
          <p:nvPr/>
        </p:nvSpPr>
        <p:spPr bwMode="auto">
          <a:xfrm>
            <a:off x="0" y="0"/>
            <a:ext cx="8753518" cy="2062103"/>
          </a:xfrm>
          <a:prstGeom prst="rect">
            <a:avLst/>
          </a:prstGeom>
          <a:noFill/>
          <a:ln w="9525">
            <a:noFill/>
            <a:miter lim="800000"/>
            <a:headEnd/>
            <a:tailEnd/>
          </a:ln>
        </p:spPr>
        <p:txBody>
          <a:bodyPr wrap="none">
            <a:prstTxWarp prst="textNoShape">
              <a:avLst/>
            </a:prstTxWarp>
            <a:spAutoFit/>
          </a:bodyPr>
          <a:lstStyle/>
          <a:p>
            <a:r>
              <a:rPr lang="en-US" sz="3200" b="1" dirty="0"/>
              <a:t>State of CZ Science: Six </a:t>
            </a:r>
            <a:r>
              <a:rPr lang="en-US" sz="3200" b="1" dirty="0" err="1"/>
              <a:t>CZOs</a:t>
            </a:r>
            <a:r>
              <a:rPr lang="en-US" sz="3200" b="1" dirty="0" smtClean="0"/>
              <a:t> cover </a:t>
            </a:r>
            <a:r>
              <a:rPr lang="en-US" sz="3200" b="1" dirty="0"/>
              <a:t>an array </a:t>
            </a:r>
          </a:p>
          <a:p>
            <a:r>
              <a:rPr lang="en-US" sz="3200" b="1" dirty="0"/>
              <a:t>of geologic, climatologic and ecologic settings in </a:t>
            </a:r>
          </a:p>
          <a:p>
            <a:r>
              <a:rPr lang="en-US" sz="3200" b="1" dirty="0"/>
              <a:t>which a variety of </a:t>
            </a:r>
            <a:r>
              <a:rPr lang="en-US" sz="3200" b="1" u="sng" dirty="0"/>
              <a:t>critical zone</a:t>
            </a:r>
            <a:r>
              <a:rPr lang="en-US" sz="3200" b="1" dirty="0"/>
              <a:t> processes can be </a:t>
            </a:r>
          </a:p>
          <a:p>
            <a:r>
              <a:rPr lang="en-US" sz="3200" b="1" dirty="0"/>
              <a:t>studied from the vegetation </a:t>
            </a:r>
            <a:r>
              <a:rPr lang="en-US" sz="3200" b="1" u="sng" dirty="0">
                <a:solidFill>
                  <a:srgbClr val="FF0000"/>
                </a:solidFill>
              </a:rPr>
              <a:t>canopy into bedrock</a:t>
            </a:r>
            <a:r>
              <a:rPr lang="en-US" sz="3200" b="1" dirty="0"/>
              <a:t>.</a:t>
            </a:r>
            <a:endParaRPr lang="en-US" b="1" dirty="0"/>
          </a:p>
        </p:txBody>
      </p:sp>
      <p:pic>
        <p:nvPicPr>
          <p:cNvPr id="4" name="Picture 1" descr="czen_banner.jpg"/>
          <p:cNvPicPr>
            <a:picLocks noChangeAspect="1"/>
          </p:cNvPicPr>
          <p:nvPr/>
        </p:nvPicPr>
        <p:blipFill>
          <a:blip r:embed="rId4"/>
          <a:srcRect/>
          <a:stretch>
            <a:fillRect/>
          </a:stretch>
        </p:blipFill>
        <p:spPr bwMode="auto">
          <a:xfrm>
            <a:off x="0" y="6138863"/>
            <a:ext cx="9144000" cy="719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TEMCZOflumeTable1.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2"/>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5943600" y="4343400"/>
            <a:ext cx="2979679" cy="2276475"/>
          </a:xfrm>
          <a:prstGeom prst="rect">
            <a:avLst/>
          </a:prstGeom>
          <a:noFill/>
          <a:ln w="9525">
            <a:noFill/>
            <a:miter lim="800000"/>
            <a:headEnd/>
            <a:tailEnd/>
          </a:ln>
        </p:spPr>
      </p:pic>
      <p:sp>
        <p:nvSpPr>
          <p:cNvPr id="4" name="Title 3"/>
          <p:cNvSpPr>
            <a:spLocks noGrp="1"/>
          </p:cNvSpPr>
          <p:nvPr>
            <p:ph type="title"/>
          </p:nvPr>
        </p:nvSpPr>
        <p:spPr>
          <a:xfrm>
            <a:off x="381000" y="152400"/>
            <a:ext cx="8458200" cy="838200"/>
          </a:xfrm>
        </p:spPr>
        <p:txBody>
          <a:bodyPr>
            <a:normAutofit/>
          </a:bodyPr>
          <a:lstStyle/>
          <a:p>
            <a:r>
              <a:rPr lang="en-US" sz="3600" dirty="0" smtClean="0">
                <a:solidFill>
                  <a:srgbClr val="FFFF00"/>
                </a:solidFill>
              </a:rPr>
              <a:t>Videos and Radio</a:t>
            </a:r>
            <a:endParaRPr lang="en-US" sz="3600" dirty="0">
              <a:solidFill>
                <a:srgbClr val="FFFF00"/>
              </a:solidFill>
            </a:endParaRPr>
          </a:p>
        </p:txBody>
      </p:sp>
      <p:sp>
        <p:nvSpPr>
          <p:cNvPr id="12" name="Content Placeholder 4"/>
          <p:cNvSpPr txBox="1">
            <a:spLocks/>
          </p:cNvSpPr>
          <p:nvPr/>
        </p:nvSpPr>
        <p:spPr>
          <a:xfrm>
            <a:off x="228600" y="838200"/>
            <a:ext cx="8458200" cy="5791200"/>
          </a:xfrm>
          <a:prstGeom prst="rect">
            <a:avLst/>
          </a:prstGeom>
        </p:spPr>
        <p:txBody>
          <a:bodyPr vert="horz" lIns="91440" tIns="45720" rIns="91440" bIns="45720" rtlCol="0">
            <a:normAutofit lnSpcReduction="10000"/>
          </a:bodyPr>
          <a:lstStyle/>
          <a:p>
            <a:pPr marL="365760" marR="0" lvl="0" indent="-365760" algn="l" defTabSz="914400" rtl="0" eaLnBrk="1" fontAlgn="auto" latinLnBrk="0" hangingPunct="1">
              <a:lnSpc>
                <a:spcPct val="100000"/>
              </a:lnSpc>
              <a:spcBef>
                <a:spcPct val="20000"/>
              </a:spcBef>
              <a:spcAft>
                <a:spcPts val="0"/>
              </a:spcAft>
              <a:buClrTx/>
              <a:buSzTx/>
              <a:tabLst/>
              <a:defRPr/>
            </a:pPr>
            <a:r>
              <a:rPr lang="en-US" sz="3200" dirty="0" smtClean="0"/>
              <a:t>Video:</a:t>
            </a:r>
          </a:p>
          <a:p>
            <a:pPr marL="365760" lvl="0" indent="-365760">
              <a:spcBef>
                <a:spcPct val="20000"/>
              </a:spcBef>
              <a:buFont typeface="Arial" pitchFamily="34" charset="0"/>
              <a:buChar char="•"/>
              <a:defRPr/>
            </a:pPr>
            <a:r>
              <a:rPr lang="en-US" sz="3200" dirty="0" smtClean="0"/>
              <a:t>UC Merced Office of Communications - Barbara Boxer visit</a:t>
            </a:r>
          </a:p>
          <a:p>
            <a:pPr marL="365760" lvl="0" indent="-365760">
              <a:spcBef>
                <a:spcPct val="20000"/>
              </a:spcBef>
              <a:buFont typeface="Arial" pitchFamily="34" charset="0"/>
              <a:buChar char="•"/>
              <a:defRPr/>
            </a:pPr>
            <a:r>
              <a:rPr lang="en-US" sz="3200" dirty="0" smtClean="0"/>
              <a:t>University of California Research Video</a:t>
            </a:r>
          </a:p>
          <a:p>
            <a:pPr marL="365760" lvl="0" indent="-365760">
              <a:spcBef>
                <a:spcPct val="20000"/>
              </a:spcBef>
              <a:buFont typeface="Arial" pitchFamily="34" charset="0"/>
              <a:buChar char="•"/>
              <a:defRPr/>
            </a:pPr>
            <a:r>
              <a:rPr lang="en-US" sz="3200" dirty="0" smtClean="0"/>
              <a:t>UC Berkeley Graduate School of Journalism CNS News - Around California</a:t>
            </a:r>
          </a:p>
          <a:p>
            <a:pPr marL="365760" lvl="0" indent="-365760">
              <a:spcBef>
                <a:spcPct val="20000"/>
              </a:spcBef>
              <a:defRPr/>
            </a:pPr>
            <a:r>
              <a:rPr lang="en-US" sz="3200" dirty="0" smtClean="0"/>
              <a:t>Radio:</a:t>
            </a:r>
          </a:p>
          <a:p>
            <a:pPr marL="365760" lvl="0" indent="-365760">
              <a:spcBef>
                <a:spcPct val="20000"/>
              </a:spcBef>
              <a:buFont typeface="Arial" pitchFamily="34" charset="0"/>
              <a:buChar char="•"/>
              <a:defRPr/>
            </a:pPr>
            <a:r>
              <a:rPr lang="en-US" sz="3200" dirty="0" smtClean="0"/>
              <a:t>KQED California report: Snow </a:t>
            </a:r>
          </a:p>
          <a:p>
            <a:pPr marL="365760" lvl="0" indent="-365760">
              <a:spcBef>
                <a:spcPct val="20000"/>
              </a:spcBef>
              <a:defRPr/>
            </a:pPr>
            <a:r>
              <a:rPr lang="en-US" sz="3200" dirty="0" smtClean="0"/>
              <a:t>      Surveys of the Future</a:t>
            </a:r>
          </a:p>
          <a:p>
            <a:pPr marL="365760" lvl="0" indent="-365760">
              <a:spcBef>
                <a:spcPct val="20000"/>
              </a:spcBef>
              <a:buFont typeface="Arial" pitchFamily="34" charset="0"/>
              <a:buChar char="•"/>
              <a:defRPr/>
            </a:pPr>
            <a:r>
              <a:rPr lang="en-US" sz="3200" dirty="0" smtClean="0"/>
              <a:t>KVPR Quality of Life: End of CA </a:t>
            </a:r>
          </a:p>
          <a:p>
            <a:pPr marL="365760" lvl="0" indent="-365760">
              <a:spcBef>
                <a:spcPct val="20000"/>
              </a:spcBef>
              <a:defRPr/>
            </a:pPr>
            <a:r>
              <a:rPr lang="en-US" sz="3200" dirty="0" smtClean="0"/>
              <a:t>      Drought</a:t>
            </a:r>
          </a:p>
          <a:p>
            <a:pPr marL="365760" lvl="0" indent="-365760">
              <a:spcBef>
                <a:spcPct val="20000"/>
              </a:spcBef>
              <a:buFont typeface="Arial" pitchFamily="34" charset="0"/>
              <a:buChar char="•"/>
              <a:defRPr/>
            </a:pPr>
            <a:endParaRPr lang="en-US" sz="3200"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458200" cy="838200"/>
          </a:xfrm>
        </p:spPr>
        <p:txBody>
          <a:bodyPr>
            <a:normAutofit/>
          </a:bodyPr>
          <a:lstStyle/>
          <a:p>
            <a:r>
              <a:rPr lang="en-US" sz="3200" dirty="0" smtClean="0">
                <a:solidFill>
                  <a:srgbClr val="FFFF00"/>
                </a:solidFill>
              </a:rPr>
              <a:t>Other Media</a:t>
            </a:r>
            <a:endParaRPr lang="en-US" sz="3200" dirty="0">
              <a:solidFill>
                <a:srgbClr val="FFFF00"/>
              </a:solidFill>
            </a:endParaRPr>
          </a:p>
        </p:txBody>
      </p:sp>
      <p:sp>
        <p:nvSpPr>
          <p:cNvPr id="5" name="Content Placeholder 4"/>
          <p:cNvSpPr>
            <a:spLocks noGrp="1"/>
          </p:cNvSpPr>
          <p:nvPr>
            <p:ph idx="1"/>
          </p:nvPr>
        </p:nvSpPr>
        <p:spPr>
          <a:xfrm>
            <a:off x="3200400" y="914400"/>
            <a:ext cx="5638800" cy="5181600"/>
          </a:xfrm>
        </p:spPr>
        <p:txBody>
          <a:bodyPr>
            <a:noAutofit/>
          </a:bodyPr>
          <a:lstStyle/>
          <a:p>
            <a:r>
              <a:rPr lang="en-US" dirty="0" smtClean="0"/>
              <a:t>Central and northern CA newspapers</a:t>
            </a:r>
          </a:p>
          <a:p>
            <a:r>
              <a:rPr lang="en-US" dirty="0" smtClean="0"/>
              <a:t>On-line news outlets</a:t>
            </a:r>
          </a:p>
          <a:p>
            <a:r>
              <a:rPr lang="en-US" dirty="0" smtClean="0"/>
              <a:t>Magazine articles</a:t>
            </a:r>
          </a:p>
          <a:p>
            <a:r>
              <a:rPr lang="en-US" dirty="0" smtClean="0"/>
              <a:t>Portuguese Film Project on climate change in the US</a:t>
            </a:r>
          </a:p>
        </p:txBody>
      </p:sp>
      <p:pic>
        <p:nvPicPr>
          <p:cNvPr id="6147" name="Picture 3"/>
          <p:cNvPicPr>
            <a:picLocks noChangeAspect="1" noChangeArrowheads="1"/>
          </p:cNvPicPr>
          <p:nvPr/>
        </p:nvPicPr>
        <p:blipFill>
          <a:blip r:embed="rId2" cstate="print"/>
          <a:srcRect b="8511"/>
          <a:stretch>
            <a:fillRect/>
          </a:stretch>
        </p:blipFill>
        <p:spPr bwMode="auto">
          <a:xfrm>
            <a:off x="609600" y="304800"/>
            <a:ext cx="2248786" cy="2743200"/>
          </a:xfrm>
          <a:prstGeom prst="rect">
            <a:avLst/>
          </a:prstGeom>
          <a:noFill/>
          <a:ln w="9525">
            <a:noFill/>
            <a:miter lim="800000"/>
            <a:headEnd/>
            <a:tailEnd/>
          </a:ln>
        </p:spPr>
      </p:pic>
      <p:pic>
        <p:nvPicPr>
          <p:cNvPr id="6149" name="Picture 5"/>
          <p:cNvPicPr>
            <a:picLocks noChangeAspect="1" noChangeArrowheads="1"/>
          </p:cNvPicPr>
          <p:nvPr/>
        </p:nvPicPr>
        <p:blipFill>
          <a:blip r:embed="rId3" cstate="print"/>
          <a:srcRect l="35000" t="18992" r="21250" b="6202"/>
          <a:stretch>
            <a:fillRect/>
          </a:stretch>
        </p:blipFill>
        <p:spPr bwMode="auto">
          <a:xfrm>
            <a:off x="3124200" y="4342039"/>
            <a:ext cx="2286000" cy="2363561"/>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l="11875" t="22739" r="39375" b="19380"/>
          <a:stretch>
            <a:fillRect/>
          </a:stretch>
        </p:blipFill>
        <p:spPr bwMode="auto">
          <a:xfrm>
            <a:off x="5943600" y="4648200"/>
            <a:ext cx="2759529" cy="1981200"/>
          </a:xfrm>
          <a:prstGeom prst="rect">
            <a:avLst/>
          </a:prstGeom>
          <a:noFill/>
          <a:ln w="9525">
            <a:noFill/>
            <a:miter lim="800000"/>
            <a:headEnd/>
            <a:tailEnd/>
          </a:ln>
        </p:spPr>
      </p:pic>
      <p:pic>
        <p:nvPicPr>
          <p:cNvPr id="2050" name="Picture 2"/>
          <p:cNvPicPr>
            <a:picLocks noChangeAspect="1" noChangeArrowheads="1"/>
          </p:cNvPicPr>
          <p:nvPr/>
        </p:nvPicPr>
        <p:blipFill>
          <a:blip r:embed="rId5"/>
          <a:srcRect l="18600" t="10000" r="36450"/>
          <a:stretch>
            <a:fillRect/>
          </a:stretch>
        </p:blipFill>
        <p:spPr bwMode="auto">
          <a:xfrm>
            <a:off x="304800" y="3276600"/>
            <a:ext cx="2209800" cy="3429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098" name="Picture 1" descr="czen_banner.jpg"/>
          <p:cNvPicPr>
            <a:picLocks noChangeAspect="1"/>
          </p:cNvPicPr>
          <p:nvPr/>
        </p:nvPicPr>
        <p:blipFill>
          <a:blip r:embed="rId3"/>
          <a:srcRect/>
          <a:stretch>
            <a:fillRect/>
          </a:stretch>
        </p:blipFill>
        <p:spPr bwMode="auto">
          <a:xfrm>
            <a:off x="0" y="6138863"/>
            <a:ext cx="9144000" cy="719137"/>
          </a:xfrm>
          <a:prstGeom prst="rect">
            <a:avLst/>
          </a:prstGeom>
          <a:noFill/>
          <a:ln w="9525">
            <a:noFill/>
            <a:miter lim="800000"/>
            <a:headEnd/>
            <a:tailEnd/>
          </a:ln>
        </p:spPr>
      </p:pic>
      <p:sp>
        <p:nvSpPr>
          <p:cNvPr id="4" name="TextBox 3"/>
          <p:cNvSpPr txBox="1"/>
          <p:nvPr/>
        </p:nvSpPr>
        <p:spPr>
          <a:xfrm>
            <a:off x="264646" y="997565"/>
            <a:ext cx="8423500" cy="2431435"/>
          </a:xfrm>
          <a:prstGeom prst="rect">
            <a:avLst/>
          </a:prstGeom>
          <a:noFill/>
        </p:spPr>
        <p:txBody>
          <a:bodyPr wrap="none" rtlCol="0">
            <a:spAutoFit/>
          </a:bodyPr>
          <a:lstStyle/>
          <a:p>
            <a:r>
              <a:rPr lang="en-US" sz="3200" b="1" dirty="0" err="1" smtClean="0">
                <a:solidFill>
                  <a:schemeClr val="bg1"/>
                </a:solidFill>
              </a:rPr>
              <a:t>CZOs</a:t>
            </a:r>
            <a:r>
              <a:rPr lang="en-US" sz="3200" b="1" dirty="0" smtClean="0">
                <a:solidFill>
                  <a:schemeClr val="bg1"/>
                </a:solidFill>
              </a:rPr>
              <a:t> evolved from the recognition that</a:t>
            </a:r>
            <a:r>
              <a:rPr lang="en-US" sz="3200" dirty="0" smtClean="0">
                <a:solidFill>
                  <a:schemeClr val="bg1"/>
                </a:solidFill>
              </a:rPr>
              <a:t> m</a:t>
            </a:r>
            <a:r>
              <a:rPr lang="en-US" sz="3200" b="1" dirty="0" smtClean="0">
                <a:solidFill>
                  <a:schemeClr val="bg1"/>
                </a:solidFill>
              </a:rPr>
              <a:t>any </a:t>
            </a:r>
          </a:p>
          <a:p>
            <a:r>
              <a:rPr lang="en-US" sz="3200" b="1" dirty="0" smtClean="0">
                <a:solidFill>
                  <a:schemeClr val="bg1"/>
                </a:solidFill>
              </a:rPr>
              <a:t>similar scientific questions were being asked by </a:t>
            </a:r>
          </a:p>
          <a:p>
            <a:r>
              <a:rPr lang="en-US" sz="3200" b="1" dirty="0" smtClean="0">
                <a:solidFill>
                  <a:schemeClr val="bg1"/>
                </a:solidFill>
              </a:rPr>
              <a:t>diverse groups of Earth surface scientists who </a:t>
            </a:r>
          </a:p>
          <a:p>
            <a:r>
              <a:rPr lang="en-US" sz="3200" b="1" dirty="0" smtClean="0">
                <a:solidFill>
                  <a:schemeClr val="bg1"/>
                </a:solidFill>
              </a:rPr>
              <a:t>did not typically collaborate.</a:t>
            </a:r>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098" name="Picture 1" descr="czen_banner.jpg"/>
          <p:cNvPicPr>
            <a:picLocks noChangeAspect="1"/>
          </p:cNvPicPr>
          <p:nvPr/>
        </p:nvPicPr>
        <p:blipFill>
          <a:blip r:embed="rId3"/>
          <a:srcRect/>
          <a:stretch>
            <a:fillRect/>
          </a:stretch>
        </p:blipFill>
        <p:spPr bwMode="auto">
          <a:xfrm>
            <a:off x="0" y="6138863"/>
            <a:ext cx="9144000" cy="719137"/>
          </a:xfrm>
          <a:prstGeom prst="rect">
            <a:avLst/>
          </a:prstGeom>
          <a:noFill/>
          <a:ln w="9525">
            <a:noFill/>
            <a:miter lim="800000"/>
            <a:headEnd/>
            <a:tailEnd/>
          </a:ln>
        </p:spPr>
      </p:pic>
      <p:sp>
        <p:nvSpPr>
          <p:cNvPr id="4" name="AutoShape 2"/>
          <p:cNvSpPr>
            <a:spLocks noChangeArrowheads="1"/>
          </p:cNvSpPr>
          <p:nvPr/>
        </p:nvSpPr>
        <p:spPr bwMode="auto">
          <a:xfrm rot="16200000">
            <a:off x="3260725" y="2471737"/>
            <a:ext cx="457200" cy="762000"/>
          </a:xfrm>
          <a:prstGeom prst="upArrow">
            <a:avLst>
              <a:gd name="adj1" fmla="val 50000"/>
              <a:gd name="adj2" fmla="val 41667"/>
            </a:avLst>
          </a:prstGeom>
          <a:noFill/>
          <a:ln w="9525">
            <a:solidFill>
              <a:schemeClr val="tx1"/>
            </a:solidFill>
            <a:miter lim="800000"/>
            <a:headEnd/>
            <a:tailEnd/>
          </a:ln>
          <a:effectLst/>
        </p:spPr>
        <p:txBody>
          <a:bodyPr vert="eaVert" wrap="none" anchor="ctr">
            <a:prstTxWarp prst="textNoShape">
              <a:avLst/>
            </a:prstTxWarp>
          </a:bodyPr>
          <a:lstStyle/>
          <a:p>
            <a:endParaRPr lang="en-US"/>
          </a:p>
        </p:txBody>
      </p:sp>
      <p:sp>
        <p:nvSpPr>
          <p:cNvPr id="5" name="AutoShape 3"/>
          <p:cNvSpPr>
            <a:spLocks noChangeArrowheads="1"/>
          </p:cNvSpPr>
          <p:nvPr/>
        </p:nvSpPr>
        <p:spPr bwMode="auto">
          <a:xfrm rot="5400000">
            <a:off x="5121275" y="2471737"/>
            <a:ext cx="457200" cy="762000"/>
          </a:xfrm>
          <a:prstGeom prst="upArrow">
            <a:avLst>
              <a:gd name="adj1" fmla="val 50000"/>
              <a:gd name="adj2" fmla="val 41667"/>
            </a:avLst>
          </a:prstGeom>
          <a:noFill/>
          <a:ln w="9525">
            <a:solidFill>
              <a:schemeClr val="tx1"/>
            </a:solidFill>
            <a:miter lim="800000"/>
            <a:headEnd/>
            <a:tailEnd/>
          </a:ln>
          <a:effectLst/>
        </p:spPr>
        <p:txBody>
          <a:bodyPr vert="eaVert" wrap="none" anchor="ctr">
            <a:prstTxWarp prst="textNoShape">
              <a:avLst/>
            </a:prstTxWarp>
          </a:bodyPr>
          <a:lstStyle/>
          <a:p>
            <a:endParaRPr lang="en-US"/>
          </a:p>
        </p:txBody>
      </p:sp>
      <p:sp>
        <p:nvSpPr>
          <p:cNvPr id="6" name="AutoShape 4"/>
          <p:cNvSpPr>
            <a:spLocks noChangeArrowheads="1"/>
          </p:cNvSpPr>
          <p:nvPr/>
        </p:nvSpPr>
        <p:spPr bwMode="auto">
          <a:xfrm rot="10800000">
            <a:off x="4191000" y="4194175"/>
            <a:ext cx="457200" cy="762000"/>
          </a:xfrm>
          <a:prstGeom prst="upArrow">
            <a:avLst>
              <a:gd name="adj1" fmla="val 50000"/>
              <a:gd name="adj2" fmla="val 41667"/>
            </a:avLst>
          </a:prstGeom>
          <a:noFill/>
          <a:ln w="9525">
            <a:solidFill>
              <a:schemeClr val="tx1"/>
            </a:solidFill>
            <a:miter lim="800000"/>
            <a:headEnd/>
            <a:tailEnd/>
          </a:ln>
          <a:effectLst/>
        </p:spPr>
        <p:txBody>
          <a:bodyPr vert="eaVert" wrap="none" anchor="ctr">
            <a:prstTxWarp prst="textNoShape">
              <a:avLst/>
            </a:prstTxWarp>
          </a:bodyPr>
          <a:lstStyle/>
          <a:p>
            <a:endParaRPr lang="en-US"/>
          </a:p>
        </p:txBody>
      </p:sp>
      <p:sp>
        <p:nvSpPr>
          <p:cNvPr id="7" name="Text Box 5"/>
          <p:cNvSpPr txBox="1">
            <a:spLocks noChangeArrowheads="1"/>
          </p:cNvSpPr>
          <p:nvPr/>
        </p:nvSpPr>
        <p:spPr bwMode="auto">
          <a:xfrm>
            <a:off x="1371600" y="3048000"/>
            <a:ext cx="1522413" cy="457200"/>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b="1">
                <a:solidFill>
                  <a:srgbClr val="FF0000"/>
                </a:solidFill>
                <a:latin typeface="Arial" pitchFamily="-106" charset="0"/>
              </a:rPr>
              <a:t>Nutrients</a:t>
            </a:r>
            <a:endParaRPr lang="en-US" b="1">
              <a:latin typeface="Arial" pitchFamily="-106" charset="0"/>
            </a:endParaRPr>
          </a:p>
        </p:txBody>
      </p:sp>
      <p:sp>
        <p:nvSpPr>
          <p:cNvPr id="8" name="Text Box 6"/>
          <p:cNvSpPr txBox="1">
            <a:spLocks noChangeArrowheads="1"/>
          </p:cNvSpPr>
          <p:nvPr/>
        </p:nvSpPr>
        <p:spPr bwMode="auto">
          <a:xfrm>
            <a:off x="3581400" y="4864100"/>
            <a:ext cx="1674813" cy="822325"/>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b="1">
                <a:solidFill>
                  <a:srgbClr val="FF0000"/>
                </a:solidFill>
                <a:latin typeface="Arial" pitchFamily="-106" charset="0"/>
              </a:rPr>
              <a:t>Chemistry</a:t>
            </a:r>
          </a:p>
          <a:p>
            <a:pPr algn="ctr" eaLnBrk="1" hangingPunct="1"/>
            <a:r>
              <a:rPr lang="en-US" b="1">
                <a:solidFill>
                  <a:srgbClr val="FF0000"/>
                </a:solidFill>
                <a:latin typeface="Arial" pitchFamily="-106" charset="0"/>
              </a:rPr>
              <a:t>of Water</a:t>
            </a:r>
            <a:endParaRPr lang="en-US" b="1">
              <a:latin typeface="Arial" pitchFamily="-106" charset="0"/>
            </a:endParaRPr>
          </a:p>
        </p:txBody>
      </p:sp>
      <p:sp>
        <p:nvSpPr>
          <p:cNvPr id="9" name="Text Box 7"/>
          <p:cNvSpPr txBox="1">
            <a:spLocks noChangeArrowheads="1"/>
          </p:cNvSpPr>
          <p:nvPr/>
        </p:nvSpPr>
        <p:spPr bwMode="auto">
          <a:xfrm>
            <a:off x="3352800" y="609600"/>
            <a:ext cx="1962150" cy="457200"/>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b="1">
                <a:solidFill>
                  <a:srgbClr val="FF0000"/>
                </a:solidFill>
                <a:latin typeface="Arial" pitchFamily="-106" charset="0"/>
              </a:rPr>
              <a:t>Atmosphere</a:t>
            </a:r>
            <a:endParaRPr lang="en-US" b="1">
              <a:latin typeface="Arial" pitchFamily="-106" charset="0"/>
            </a:endParaRPr>
          </a:p>
        </p:txBody>
      </p:sp>
      <p:sp>
        <p:nvSpPr>
          <p:cNvPr id="10" name="Text Box 8"/>
          <p:cNvSpPr txBox="1">
            <a:spLocks noChangeArrowheads="1"/>
          </p:cNvSpPr>
          <p:nvPr/>
        </p:nvSpPr>
        <p:spPr bwMode="auto">
          <a:xfrm>
            <a:off x="5791200" y="2819400"/>
            <a:ext cx="1674813" cy="822325"/>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b="1">
                <a:solidFill>
                  <a:srgbClr val="FF0000"/>
                </a:solidFill>
                <a:latin typeface="Arial" pitchFamily="-106" charset="0"/>
              </a:rPr>
              <a:t>Landform </a:t>
            </a:r>
          </a:p>
          <a:p>
            <a:pPr algn="ctr" eaLnBrk="1" hangingPunct="1"/>
            <a:r>
              <a:rPr lang="en-US" b="1">
                <a:solidFill>
                  <a:srgbClr val="FF0000"/>
                </a:solidFill>
                <a:latin typeface="Arial" pitchFamily="-106" charset="0"/>
              </a:rPr>
              <a:t>Evolution</a:t>
            </a:r>
            <a:r>
              <a:rPr lang="en-US" sz="1800">
                <a:latin typeface="Arial" pitchFamily="-106" charset="0"/>
              </a:rPr>
              <a:t> </a:t>
            </a:r>
          </a:p>
        </p:txBody>
      </p:sp>
      <p:pic>
        <p:nvPicPr>
          <p:cNvPr id="11" name="Picture 9" descr="Slide6"/>
          <p:cNvPicPr>
            <a:picLocks noChangeAspect="1" noChangeArrowheads="1"/>
          </p:cNvPicPr>
          <p:nvPr/>
        </p:nvPicPr>
        <p:blipFill>
          <a:blip r:embed="rId4"/>
          <a:srcRect l="78667" t="10667"/>
          <a:stretch>
            <a:fillRect/>
          </a:stretch>
        </p:blipFill>
        <p:spPr bwMode="auto">
          <a:xfrm>
            <a:off x="3886200" y="1176337"/>
            <a:ext cx="1117600" cy="3505200"/>
          </a:xfrm>
          <a:prstGeom prst="rect">
            <a:avLst/>
          </a:prstGeom>
          <a:noFill/>
          <a:ln w="9525">
            <a:noFill/>
            <a:miter lim="800000"/>
            <a:headEnd/>
            <a:tailEnd/>
          </a:ln>
        </p:spPr>
      </p:pic>
      <p:sp>
        <p:nvSpPr>
          <p:cNvPr id="12" name="Text Box 10"/>
          <p:cNvSpPr txBox="1">
            <a:spLocks noChangeArrowheads="1"/>
          </p:cNvSpPr>
          <p:nvPr/>
        </p:nvSpPr>
        <p:spPr bwMode="auto">
          <a:xfrm>
            <a:off x="5334000" y="1066800"/>
            <a:ext cx="3048000" cy="1465262"/>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800" b="1">
                <a:solidFill>
                  <a:srgbClr val="FFFF00"/>
                </a:solidFill>
                <a:latin typeface="Arial" pitchFamily="-106" charset="0"/>
              </a:rPr>
              <a:t>What processes control fluxes of carbon, particulates, and reactive gases over different timescales?</a:t>
            </a:r>
            <a:endParaRPr lang="en-US" sz="1800" b="1">
              <a:solidFill>
                <a:srgbClr val="CC0000"/>
              </a:solidFill>
              <a:latin typeface="Arial" pitchFamily="-106" charset="0"/>
            </a:endParaRPr>
          </a:p>
        </p:txBody>
      </p:sp>
      <p:sp>
        <p:nvSpPr>
          <p:cNvPr id="13" name="Text Box 11"/>
          <p:cNvSpPr txBox="1">
            <a:spLocks noChangeArrowheads="1"/>
          </p:cNvSpPr>
          <p:nvPr/>
        </p:nvSpPr>
        <p:spPr bwMode="auto">
          <a:xfrm>
            <a:off x="609600" y="3978275"/>
            <a:ext cx="2895600" cy="1465262"/>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800" b="1">
                <a:solidFill>
                  <a:srgbClr val="FFFF00"/>
                </a:solidFill>
                <a:latin typeface="Arial" pitchFamily="-106" charset="0"/>
              </a:rPr>
              <a:t>How do biogeochemical processes govern long-term sustainability of water and soil resources?</a:t>
            </a:r>
            <a:endParaRPr lang="en-US" sz="1800" b="1">
              <a:solidFill>
                <a:srgbClr val="CC0000"/>
              </a:solidFill>
              <a:latin typeface="Arial" pitchFamily="-106" charset="0"/>
            </a:endParaRPr>
          </a:p>
        </p:txBody>
      </p:sp>
      <p:sp>
        <p:nvSpPr>
          <p:cNvPr id="14" name="Text Box 12"/>
          <p:cNvSpPr txBox="1">
            <a:spLocks noChangeArrowheads="1"/>
          </p:cNvSpPr>
          <p:nvPr/>
        </p:nvSpPr>
        <p:spPr bwMode="auto">
          <a:xfrm>
            <a:off x="533400" y="1143000"/>
            <a:ext cx="3352800" cy="1190625"/>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800" b="1">
                <a:solidFill>
                  <a:srgbClr val="FFFF00"/>
                </a:solidFill>
                <a:latin typeface="Arial" pitchFamily="-106" charset="0"/>
              </a:rPr>
              <a:t>How do processes that nourish ecosystems change over human and geologic time scales?</a:t>
            </a:r>
            <a:endParaRPr lang="en-US" sz="1800" b="1">
              <a:solidFill>
                <a:srgbClr val="CC0000"/>
              </a:solidFill>
              <a:latin typeface="Arial" pitchFamily="-106" charset="0"/>
            </a:endParaRPr>
          </a:p>
        </p:txBody>
      </p:sp>
      <p:sp>
        <p:nvSpPr>
          <p:cNvPr id="15" name="Text Box 13"/>
          <p:cNvSpPr txBox="1">
            <a:spLocks noChangeArrowheads="1"/>
          </p:cNvSpPr>
          <p:nvPr/>
        </p:nvSpPr>
        <p:spPr bwMode="auto">
          <a:xfrm>
            <a:off x="5410200" y="3962400"/>
            <a:ext cx="3352800" cy="1465262"/>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800" b="1" dirty="0">
                <a:solidFill>
                  <a:srgbClr val="FFFF00"/>
                </a:solidFill>
                <a:latin typeface="Arial" pitchFamily="-106" charset="0"/>
              </a:rPr>
              <a:t>How do variations in and perturbation to chemical and physical weathering processes impact the Critical Zone?</a:t>
            </a:r>
            <a:endParaRPr lang="en-US" sz="1800" b="1" dirty="0">
              <a:solidFill>
                <a:srgbClr val="CC0000"/>
              </a:solidFill>
              <a:latin typeface="Arial" pitchFamily="-106" charset="0"/>
            </a:endParaRPr>
          </a:p>
        </p:txBody>
      </p:sp>
      <p:sp>
        <p:nvSpPr>
          <p:cNvPr id="16" name="Text Box 15"/>
          <p:cNvSpPr txBox="1">
            <a:spLocks noChangeArrowheads="1"/>
          </p:cNvSpPr>
          <p:nvPr/>
        </p:nvSpPr>
        <p:spPr bwMode="auto">
          <a:xfrm>
            <a:off x="152400" y="0"/>
            <a:ext cx="8991600" cy="579438"/>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3200" b="1">
                <a:solidFill>
                  <a:srgbClr val="CC0000"/>
                </a:solidFill>
                <a:latin typeface="Arial" pitchFamily="-106" charset="0"/>
              </a:rPr>
              <a:t>CZEN Four Driving Questions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P spid="13" grpId="0" autoUpdateAnimBg="0"/>
      <p:bldP spid="14" grpId="0" autoUpdateAnimBg="0"/>
      <p:bldP spid="15" grpId="0" autoUpdateAnimBg="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098" name="Picture 1" descr="czen_banner.jpg"/>
          <p:cNvPicPr>
            <a:picLocks noChangeAspect="1"/>
          </p:cNvPicPr>
          <p:nvPr/>
        </p:nvPicPr>
        <p:blipFill>
          <a:blip r:embed="rId3"/>
          <a:srcRect/>
          <a:stretch>
            <a:fillRect/>
          </a:stretch>
        </p:blipFill>
        <p:spPr bwMode="auto">
          <a:xfrm>
            <a:off x="0" y="6138863"/>
            <a:ext cx="9144000" cy="719137"/>
          </a:xfrm>
          <a:prstGeom prst="rect">
            <a:avLst/>
          </a:prstGeom>
          <a:noFill/>
          <a:ln w="9525">
            <a:noFill/>
            <a:miter lim="800000"/>
            <a:headEnd/>
            <a:tailEnd/>
          </a:ln>
        </p:spPr>
      </p:pic>
      <p:sp>
        <p:nvSpPr>
          <p:cNvPr id="4" name="AutoShape 2"/>
          <p:cNvSpPr>
            <a:spLocks noChangeArrowheads="1"/>
          </p:cNvSpPr>
          <p:nvPr/>
        </p:nvSpPr>
        <p:spPr bwMode="auto">
          <a:xfrm rot="16200000">
            <a:off x="3260725" y="2471737"/>
            <a:ext cx="457200" cy="762000"/>
          </a:xfrm>
          <a:prstGeom prst="upArrow">
            <a:avLst>
              <a:gd name="adj1" fmla="val 50000"/>
              <a:gd name="adj2" fmla="val 41667"/>
            </a:avLst>
          </a:prstGeom>
          <a:noFill/>
          <a:ln w="9525">
            <a:solidFill>
              <a:schemeClr val="tx1"/>
            </a:solidFill>
            <a:miter lim="800000"/>
            <a:headEnd/>
            <a:tailEnd/>
          </a:ln>
          <a:effectLst/>
        </p:spPr>
        <p:txBody>
          <a:bodyPr vert="eaVert" wrap="none" anchor="ctr">
            <a:prstTxWarp prst="textNoShape">
              <a:avLst/>
            </a:prstTxWarp>
          </a:bodyPr>
          <a:lstStyle/>
          <a:p>
            <a:endParaRPr lang="en-US"/>
          </a:p>
        </p:txBody>
      </p:sp>
      <p:sp>
        <p:nvSpPr>
          <p:cNvPr id="5" name="AutoShape 3"/>
          <p:cNvSpPr>
            <a:spLocks noChangeArrowheads="1"/>
          </p:cNvSpPr>
          <p:nvPr/>
        </p:nvSpPr>
        <p:spPr bwMode="auto">
          <a:xfrm rot="5400000">
            <a:off x="5121275" y="2471737"/>
            <a:ext cx="457200" cy="762000"/>
          </a:xfrm>
          <a:prstGeom prst="upArrow">
            <a:avLst>
              <a:gd name="adj1" fmla="val 50000"/>
              <a:gd name="adj2" fmla="val 41667"/>
            </a:avLst>
          </a:prstGeom>
          <a:noFill/>
          <a:ln w="9525">
            <a:solidFill>
              <a:schemeClr val="tx1"/>
            </a:solidFill>
            <a:miter lim="800000"/>
            <a:headEnd/>
            <a:tailEnd/>
          </a:ln>
          <a:effectLst/>
        </p:spPr>
        <p:txBody>
          <a:bodyPr vert="eaVert" wrap="none" anchor="ctr">
            <a:prstTxWarp prst="textNoShape">
              <a:avLst/>
            </a:prstTxWarp>
          </a:bodyPr>
          <a:lstStyle/>
          <a:p>
            <a:endParaRPr lang="en-US"/>
          </a:p>
        </p:txBody>
      </p:sp>
      <p:sp>
        <p:nvSpPr>
          <p:cNvPr id="6" name="AutoShape 4"/>
          <p:cNvSpPr>
            <a:spLocks noChangeArrowheads="1"/>
          </p:cNvSpPr>
          <p:nvPr/>
        </p:nvSpPr>
        <p:spPr bwMode="auto">
          <a:xfrm rot="10800000">
            <a:off x="4191000" y="4194175"/>
            <a:ext cx="457200" cy="762000"/>
          </a:xfrm>
          <a:prstGeom prst="upArrow">
            <a:avLst>
              <a:gd name="adj1" fmla="val 50000"/>
              <a:gd name="adj2" fmla="val 41667"/>
            </a:avLst>
          </a:prstGeom>
          <a:noFill/>
          <a:ln w="9525">
            <a:solidFill>
              <a:schemeClr val="tx1"/>
            </a:solidFill>
            <a:miter lim="800000"/>
            <a:headEnd/>
            <a:tailEnd/>
          </a:ln>
          <a:effectLst/>
        </p:spPr>
        <p:txBody>
          <a:bodyPr vert="eaVert" wrap="none" anchor="ctr">
            <a:prstTxWarp prst="textNoShape">
              <a:avLst/>
            </a:prstTxWarp>
          </a:bodyPr>
          <a:lstStyle/>
          <a:p>
            <a:endParaRPr lang="en-US"/>
          </a:p>
        </p:txBody>
      </p:sp>
      <p:sp>
        <p:nvSpPr>
          <p:cNvPr id="7" name="Text Box 5"/>
          <p:cNvSpPr txBox="1">
            <a:spLocks noChangeArrowheads="1"/>
          </p:cNvSpPr>
          <p:nvPr/>
        </p:nvSpPr>
        <p:spPr bwMode="auto">
          <a:xfrm>
            <a:off x="1371600" y="3048000"/>
            <a:ext cx="1522413" cy="457200"/>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b="1">
                <a:solidFill>
                  <a:srgbClr val="FF0000"/>
                </a:solidFill>
                <a:latin typeface="Arial" pitchFamily="-106" charset="0"/>
              </a:rPr>
              <a:t>Nutrients</a:t>
            </a:r>
            <a:endParaRPr lang="en-US" b="1">
              <a:latin typeface="Arial" pitchFamily="-106" charset="0"/>
            </a:endParaRPr>
          </a:p>
        </p:txBody>
      </p:sp>
      <p:sp>
        <p:nvSpPr>
          <p:cNvPr id="8" name="Text Box 6"/>
          <p:cNvSpPr txBox="1">
            <a:spLocks noChangeArrowheads="1"/>
          </p:cNvSpPr>
          <p:nvPr/>
        </p:nvSpPr>
        <p:spPr bwMode="auto">
          <a:xfrm>
            <a:off x="3581400" y="4864100"/>
            <a:ext cx="1674813" cy="822325"/>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b="1">
                <a:solidFill>
                  <a:srgbClr val="FF0000"/>
                </a:solidFill>
                <a:latin typeface="Arial" pitchFamily="-106" charset="0"/>
              </a:rPr>
              <a:t>Chemistry</a:t>
            </a:r>
          </a:p>
          <a:p>
            <a:pPr algn="ctr" eaLnBrk="1" hangingPunct="1"/>
            <a:r>
              <a:rPr lang="en-US" b="1">
                <a:solidFill>
                  <a:srgbClr val="FF0000"/>
                </a:solidFill>
                <a:latin typeface="Arial" pitchFamily="-106" charset="0"/>
              </a:rPr>
              <a:t>of Water</a:t>
            </a:r>
            <a:endParaRPr lang="en-US" b="1">
              <a:latin typeface="Arial" pitchFamily="-106" charset="0"/>
            </a:endParaRPr>
          </a:p>
        </p:txBody>
      </p:sp>
      <p:sp>
        <p:nvSpPr>
          <p:cNvPr id="9" name="Text Box 7"/>
          <p:cNvSpPr txBox="1">
            <a:spLocks noChangeArrowheads="1"/>
          </p:cNvSpPr>
          <p:nvPr/>
        </p:nvSpPr>
        <p:spPr bwMode="auto">
          <a:xfrm>
            <a:off x="3352800" y="609600"/>
            <a:ext cx="1962150" cy="457200"/>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b="1">
                <a:solidFill>
                  <a:srgbClr val="FF0000"/>
                </a:solidFill>
                <a:latin typeface="Arial" pitchFamily="-106" charset="0"/>
              </a:rPr>
              <a:t>Atmosphere</a:t>
            </a:r>
            <a:endParaRPr lang="en-US" b="1">
              <a:latin typeface="Arial" pitchFamily="-106" charset="0"/>
            </a:endParaRPr>
          </a:p>
        </p:txBody>
      </p:sp>
      <p:sp>
        <p:nvSpPr>
          <p:cNvPr id="10" name="Text Box 8"/>
          <p:cNvSpPr txBox="1">
            <a:spLocks noChangeArrowheads="1"/>
          </p:cNvSpPr>
          <p:nvPr/>
        </p:nvSpPr>
        <p:spPr bwMode="auto">
          <a:xfrm>
            <a:off x="5791200" y="2819400"/>
            <a:ext cx="1674813" cy="822325"/>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b="1">
                <a:solidFill>
                  <a:srgbClr val="FF0000"/>
                </a:solidFill>
                <a:latin typeface="Arial" pitchFamily="-106" charset="0"/>
              </a:rPr>
              <a:t>Landform </a:t>
            </a:r>
          </a:p>
          <a:p>
            <a:pPr algn="ctr" eaLnBrk="1" hangingPunct="1"/>
            <a:r>
              <a:rPr lang="en-US" b="1">
                <a:solidFill>
                  <a:srgbClr val="FF0000"/>
                </a:solidFill>
                <a:latin typeface="Arial" pitchFamily="-106" charset="0"/>
              </a:rPr>
              <a:t>Evolution</a:t>
            </a:r>
            <a:r>
              <a:rPr lang="en-US" sz="1800">
                <a:latin typeface="Arial" pitchFamily="-106" charset="0"/>
              </a:rPr>
              <a:t> </a:t>
            </a:r>
          </a:p>
        </p:txBody>
      </p:sp>
      <p:pic>
        <p:nvPicPr>
          <p:cNvPr id="11" name="Picture 9" descr="Slide6"/>
          <p:cNvPicPr>
            <a:picLocks noChangeAspect="1" noChangeArrowheads="1"/>
          </p:cNvPicPr>
          <p:nvPr/>
        </p:nvPicPr>
        <p:blipFill>
          <a:blip r:embed="rId4"/>
          <a:srcRect l="78667" t="10667"/>
          <a:stretch>
            <a:fillRect/>
          </a:stretch>
        </p:blipFill>
        <p:spPr bwMode="auto">
          <a:xfrm>
            <a:off x="3886200" y="1176337"/>
            <a:ext cx="1117600" cy="3505200"/>
          </a:xfrm>
          <a:prstGeom prst="rect">
            <a:avLst/>
          </a:prstGeom>
          <a:noFill/>
          <a:ln w="9525">
            <a:noFill/>
            <a:miter lim="800000"/>
            <a:headEnd/>
            <a:tailEnd/>
          </a:ln>
        </p:spPr>
      </p:pic>
      <p:sp>
        <p:nvSpPr>
          <p:cNvPr id="12" name="Text Box 10"/>
          <p:cNvSpPr txBox="1">
            <a:spLocks noChangeArrowheads="1"/>
          </p:cNvSpPr>
          <p:nvPr/>
        </p:nvSpPr>
        <p:spPr bwMode="auto">
          <a:xfrm>
            <a:off x="5334000" y="1066800"/>
            <a:ext cx="3048000" cy="1465262"/>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800" b="1">
                <a:solidFill>
                  <a:srgbClr val="FFFF00"/>
                </a:solidFill>
                <a:latin typeface="Arial" pitchFamily="-106" charset="0"/>
              </a:rPr>
              <a:t>What processes control fluxes of carbon, particulates, and reactive gases over different timescales?</a:t>
            </a:r>
            <a:endParaRPr lang="en-US" sz="1800" b="1">
              <a:solidFill>
                <a:srgbClr val="CC0000"/>
              </a:solidFill>
              <a:latin typeface="Arial" pitchFamily="-106" charset="0"/>
            </a:endParaRPr>
          </a:p>
        </p:txBody>
      </p:sp>
      <p:sp>
        <p:nvSpPr>
          <p:cNvPr id="13" name="Text Box 11"/>
          <p:cNvSpPr txBox="1">
            <a:spLocks noChangeArrowheads="1"/>
          </p:cNvSpPr>
          <p:nvPr/>
        </p:nvSpPr>
        <p:spPr bwMode="auto">
          <a:xfrm>
            <a:off x="609600" y="3978275"/>
            <a:ext cx="2895600" cy="1465262"/>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800" b="1">
                <a:solidFill>
                  <a:srgbClr val="FFFF00"/>
                </a:solidFill>
                <a:latin typeface="Arial" pitchFamily="-106" charset="0"/>
              </a:rPr>
              <a:t>How do biogeochemical processes govern long-term sustainability of water and soil resources?</a:t>
            </a:r>
            <a:endParaRPr lang="en-US" sz="1800" b="1">
              <a:solidFill>
                <a:srgbClr val="CC0000"/>
              </a:solidFill>
              <a:latin typeface="Arial" pitchFamily="-106" charset="0"/>
            </a:endParaRPr>
          </a:p>
        </p:txBody>
      </p:sp>
      <p:sp>
        <p:nvSpPr>
          <p:cNvPr id="14" name="Text Box 12"/>
          <p:cNvSpPr txBox="1">
            <a:spLocks noChangeArrowheads="1"/>
          </p:cNvSpPr>
          <p:nvPr/>
        </p:nvSpPr>
        <p:spPr bwMode="auto">
          <a:xfrm>
            <a:off x="533400" y="1143000"/>
            <a:ext cx="3352800" cy="1190625"/>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800" b="1">
                <a:solidFill>
                  <a:srgbClr val="FFFF00"/>
                </a:solidFill>
                <a:latin typeface="Arial" pitchFamily="-106" charset="0"/>
              </a:rPr>
              <a:t>How do processes that nourish ecosystems change over human and geologic time scales?</a:t>
            </a:r>
            <a:endParaRPr lang="en-US" sz="1800" b="1">
              <a:solidFill>
                <a:srgbClr val="CC0000"/>
              </a:solidFill>
              <a:latin typeface="Arial" pitchFamily="-106" charset="0"/>
            </a:endParaRPr>
          </a:p>
        </p:txBody>
      </p:sp>
      <p:sp>
        <p:nvSpPr>
          <p:cNvPr id="15" name="Text Box 13"/>
          <p:cNvSpPr txBox="1">
            <a:spLocks noChangeArrowheads="1"/>
          </p:cNvSpPr>
          <p:nvPr/>
        </p:nvSpPr>
        <p:spPr bwMode="auto">
          <a:xfrm>
            <a:off x="5410200" y="3962400"/>
            <a:ext cx="3352800" cy="1465262"/>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800" b="1" dirty="0">
                <a:solidFill>
                  <a:srgbClr val="FFFF00"/>
                </a:solidFill>
                <a:latin typeface="Arial" pitchFamily="-106" charset="0"/>
              </a:rPr>
              <a:t>How do variations in and perturbation to chemical and physical weathering processes impact the Critical Zone?</a:t>
            </a:r>
            <a:endParaRPr lang="en-US" sz="1800" b="1" dirty="0">
              <a:solidFill>
                <a:srgbClr val="CC0000"/>
              </a:solidFill>
              <a:latin typeface="Arial" pitchFamily="-106" charset="0"/>
            </a:endParaRPr>
          </a:p>
        </p:txBody>
      </p:sp>
      <p:sp>
        <p:nvSpPr>
          <p:cNvPr id="16" name="Text Box 15"/>
          <p:cNvSpPr txBox="1">
            <a:spLocks noChangeArrowheads="1"/>
          </p:cNvSpPr>
          <p:nvPr/>
        </p:nvSpPr>
        <p:spPr bwMode="auto">
          <a:xfrm>
            <a:off x="152400" y="0"/>
            <a:ext cx="8991600" cy="579438"/>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3200" b="1">
                <a:solidFill>
                  <a:srgbClr val="CC0000"/>
                </a:solidFill>
                <a:latin typeface="Arial" pitchFamily="-106" charset="0"/>
              </a:rPr>
              <a:t>CZEN Four Driving Questions</a:t>
            </a:r>
          </a:p>
        </p:txBody>
      </p:sp>
      <p:pic>
        <p:nvPicPr>
          <p:cNvPr id="17" name="Picture 16" descr="SCZlogo.png                                                    000CA878Macintosh HD                   C361C625:"/>
          <p:cNvPicPr>
            <a:picLocks noChangeAspect="1" noChangeArrowheads="1"/>
          </p:cNvPicPr>
          <p:nvPr/>
        </p:nvPicPr>
        <p:blipFill>
          <a:blip r:embed="rId5"/>
          <a:srcRect/>
          <a:stretch>
            <a:fillRect/>
          </a:stretch>
        </p:blipFill>
        <p:spPr bwMode="auto">
          <a:xfrm>
            <a:off x="0" y="577056"/>
            <a:ext cx="9144000" cy="57038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P spid="13" grpId="0" autoUpdateAnimBg="0"/>
      <p:bldP spid="14" grpId="0" autoUpdateAnimBg="0"/>
      <p:bldP spid="15" grpId="0" autoUpdateAnimBg="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4"/>
        </a:solidFill>
        <a:effectLst/>
      </p:bgPr>
    </p:bg>
    <p:spTree>
      <p:nvGrpSpPr>
        <p:cNvPr id="1" name=""/>
        <p:cNvGrpSpPr/>
        <p:nvPr/>
      </p:nvGrpSpPr>
      <p:grpSpPr>
        <a:xfrm>
          <a:off x="0" y="0"/>
          <a:ext cx="0" cy="0"/>
          <a:chOff x="0" y="0"/>
          <a:chExt cx="0" cy="0"/>
        </a:xfrm>
      </p:grpSpPr>
      <p:pic>
        <p:nvPicPr>
          <p:cNvPr id="56322" name="Picture 1028" descr="czen book"/>
          <p:cNvPicPr>
            <a:picLocks noChangeAspect="1" noChangeArrowheads="1"/>
          </p:cNvPicPr>
          <p:nvPr/>
        </p:nvPicPr>
        <p:blipFill>
          <a:blip r:embed="rId2"/>
          <a:srcRect/>
          <a:stretch>
            <a:fillRect/>
          </a:stretch>
        </p:blipFill>
        <p:spPr bwMode="auto">
          <a:xfrm>
            <a:off x="228601" y="152400"/>
            <a:ext cx="3347118" cy="3733800"/>
          </a:xfrm>
          <a:prstGeom prst="rect">
            <a:avLst/>
          </a:prstGeom>
          <a:noFill/>
          <a:ln w="9525">
            <a:noFill/>
            <a:miter lim="800000"/>
            <a:headEnd/>
            <a:tailEnd/>
          </a:ln>
        </p:spPr>
      </p:pic>
      <p:sp>
        <p:nvSpPr>
          <p:cNvPr id="56323" name="Rectangle 1029"/>
          <p:cNvSpPr>
            <a:spLocks noChangeArrowheads="1"/>
          </p:cNvSpPr>
          <p:nvPr/>
        </p:nvSpPr>
        <p:spPr bwMode="auto">
          <a:xfrm>
            <a:off x="228600" y="4114800"/>
            <a:ext cx="3523721" cy="1856919"/>
          </a:xfrm>
          <a:prstGeom prst="rect">
            <a:avLst/>
          </a:prstGeom>
          <a:noFill/>
          <a:ln w="9525">
            <a:noFill/>
            <a:miter lim="800000"/>
            <a:headEnd/>
            <a:tailEnd/>
          </a:ln>
        </p:spPr>
        <p:txBody>
          <a:bodyPr wrap="none">
            <a:prstTxWarp prst="textNoShape">
              <a:avLst/>
            </a:prstTxWarp>
            <a:spAutoFit/>
          </a:bodyPr>
          <a:lstStyle/>
          <a:p>
            <a:pPr eaLnBrk="1" hangingPunct="1">
              <a:lnSpc>
                <a:spcPct val="50000"/>
              </a:lnSpc>
              <a:spcBef>
                <a:spcPct val="50000"/>
              </a:spcBef>
            </a:pPr>
            <a:r>
              <a:rPr lang="en-US" sz="3200" dirty="0">
                <a:solidFill>
                  <a:schemeClr val="bg1"/>
                </a:solidFill>
              </a:rPr>
              <a:t>Brantley et al., </a:t>
            </a:r>
            <a:r>
              <a:rPr lang="en-US" sz="3200" dirty="0" smtClean="0">
                <a:solidFill>
                  <a:schemeClr val="bg1"/>
                </a:solidFill>
              </a:rPr>
              <a:t>2006</a:t>
            </a:r>
          </a:p>
          <a:p>
            <a:pPr eaLnBrk="1" hangingPunct="1">
              <a:lnSpc>
                <a:spcPct val="50000"/>
              </a:lnSpc>
              <a:spcBef>
                <a:spcPct val="50000"/>
              </a:spcBef>
            </a:pPr>
            <a:endParaRPr lang="en-US" sz="3200" dirty="0" smtClean="0">
              <a:solidFill>
                <a:schemeClr val="bg1"/>
              </a:solidFill>
            </a:endParaRPr>
          </a:p>
          <a:p>
            <a:pPr eaLnBrk="1" hangingPunct="1">
              <a:lnSpc>
                <a:spcPct val="50000"/>
              </a:lnSpc>
              <a:spcBef>
                <a:spcPct val="50000"/>
              </a:spcBef>
            </a:pPr>
            <a:r>
              <a:rPr lang="en-US" sz="3200" dirty="0">
                <a:solidFill>
                  <a:schemeClr val="bg1"/>
                </a:solidFill>
              </a:rPr>
              <a:t>Download at:</a:t>
            </a:r>
            <a:r>
              <a:rPr lang="en-US" sz="3200" dirty="0" smtClean="0">
                <a:solidFill>
                  <a:schemeClr val="bg1"/>
                </a:solidFill>
              </a:rPr>
              <a:t> </a:t>
            </a:r>
          </a:p>
          <a:p>
            <a:pPr eaLnBrk="1" hangingPunct="1">
              <a:lnSpc>
                <a:spcPct val="50000"/>
              </a:lnSpc>
              <a:spcBef>
                <a:spcPct val="50000"/>
              </a:spcBef>
            </a:pPr>
            <a:r>
              <a:rPr lang="en-US" sz="3200" dirty="0" err="1" smtClean="0">
                <a:solidFill>
                  <a:srgbClr val="FC0000"/>
                </a:solidFill>
              </a:rPr>
              <a:t>www</a:t>
            </a:r>
            <a:r>
              <a:rPr lang="en-US" sz="3200" dirty="0" err="1">
                <a:solidFill>
                  <a:srgbClr val="FC0000"/>
                </a:solidFill>
              </a:rPr>
              <a:t>.czen.org</a:t>
            </a:r>
            <a:endParaRPr lang="en-US" dirty="0">
              <a:solidFill>
                <a:srgbClr val="FC0000"/>
              </a:solidFill>
              <a:latin typeface="Arial" pitchFamily="-107" charset="0"/>
            </a:endParaRPr>
          </a:p>
        </p:txBody>
      </p:sp>
      <p:pic>
        <p:nvPicPr>
          <p:cNvPr id="4" name="Picture 1" descr="czen_banner.jpg"/>
          <p:cNvPicPr>
            <a:picLocks noChangeAspect="1"/>
          </p:cNvPicPr>
          <p:nvPr/>
        </p:nvPicPr>
        <p:blipFill>
          <a:blip r:embed="rId3"/>
          <a:srcRect/>
          <a:stretch>
            <a:fillRect/>
          </a:stretch>
        </p:blipFill>
        <p:spPr bwMode="auto">
          <a:xfrm>
            <a:off x="0" y="6138863"/>
            <a:ext cx="9144000" cy="719137"/>
          </a:xfrm>
          <a:prstGeom prst="rect">
            <a:avLst/>
          </a:prstGeom>
          <a:noFill/>
          <a:ln w="9525">
            <a:noFill/>
            <a:miter lim="800000"/>
            <a:headEnd/>
            <a:tailEnd/>
          </a:ln>
        </p:spPr>
      </p:pic>
      <p:pic>
        <p:nvPicPr>
          <p:cNvPr id="5" name="Picture 4" descr="Picture 1.png"/>
          <p:cNvPicPr>
            <a:picLocks noChangeAspect="1"/>
          </p:cNvPicPr>
          <p:nvPr/>
        </p:nvPicPr>
        <p:blipFill>
          <a:blip r:embed="rId4"/>
          <a:stretch>
            <a:fillRect/>
          </a:stretch>
        </p:blipFill>
        <p:spPr>
          <a:xfrm>
            <a:off x="4876800" y="685800"/>
            <a:ext cx="3796935" cy="4895486"/>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eam">
  <a:themeElements>
    <a:clrScheme name="Stream 6">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Palatino"/>
        <a:ea typeface=""/>
        <a:cs typeface=""/>
      </a:majorFont>
      <a:minorFont>
        <a:latin typeface="Palatin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6" charset="0"/>
          </a:defRPr>
        </a:defPPr>
      </a:lstStyle>
    </a:lnDef>
  </a:objectDefaults>
  <a:extraClrSchemeLst>
    <a:extraClrScheme>
      <a:clrScheme name="Stream 1">
        <a:dk1>
          <a:srgbClr val="5C1F00"/>
        </a:dk1>
        <a:lt1>
          <a:srgbClr val="FFFFFF"/>
        </a:lt1>
        <a:dk2>
          <a:srgbClr val="8C0000"/>
        </a:dk2>
        <a:lt2>
          <a:srgbClr val="DFD293"/>
        </a:lt2>
        <a:accent1>
          <a:srgbClr val="D80000"/>
        </a:accent1>
        <a:accent2>
          <a:srgbClr val="BE7960"/>
        </a:accent2>
        <a:accent3>
          <a:srgbClr val="C5AAAA"/>
        </a:accent3>
        <a:accent4>
          <a:srgbClr val="DADADA"/>
        </a:accent4>
        <a:accent5>
          <a:srgbClr val="E9AA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eam 2">
        <a:dk1>
          <a:srgbClr val="5E4444"/>
        </a:dk1>
        <a:lt1>
          <a:srgbClr val="F7F3F3"/>
        </a:lt1>
        <a:dk2>
          <a:srgbClr val="8A6362"/>
        </a:dk2>
        <a:lt2>
          <a:srgbClr val="D8C1BA"/>
        </a:lt2>
        <a:accent1>
          <a:srgbClr val="362626"/>
        </a:accent1>
        <a:accent2>
          <a:srgbClr val="C16059"/>
        </a:accent2>
        <a:accent3>
          <a:srgbClr val="C4B7B7"/>
        </a:accent3>
        <a:accent4>
          <a:srgbClr val="D3D0D0"/>
        </a:accent4>
        <a:accent5>
          <a:srgbClr val="AEACAC"/>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3">
        <a:dk1>
          <a:srgbClr val="7F6737"/>
        </a:dk1>
        <a:lt1>
          <a:srgbClr val="FFFFFF"/>
        </a:lt1>
        <a:dk2>
          <a:srgbClr val="BFA673"/>
        </a:dk2>
        <a:lt2>
          <a:srgbClr val="E6E3AA"/>
        </a:lt2>
        <a:accent1>
          <a:srgbClr val="49411F"/>
        </a:accent1>
        <a:accent2>
          <a:srgbClr val="808000"/>
        </a:accent2>
        <a:accent3>
          <a:srgbClr val="DCD0BC"/>
        </a:accent3>
        <a:accent4>
          <a:srgbClr val="DADADA"/>
        </a:accent4>
        <a:accent5>
          <a:srgbClr val="B1B0AB"/>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4">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5">
        <a:dk1>
          <a:srgbClr val="2A5400"/>
        </a:dk1>
        <a:lt1>
          <a:srgbClr val="FFFFFF"/>
        </a:lt1>
        <a:dk2>
          <a:srgbClr val="4A9400"/>
        </a:dk2>
        <a:lt2>
          <a:srgbClr val="BAE8BA"/>
        </a:lt2>
        <a:accent1>
          <a:srgbClr val="003300"/>
        </a:accent1>
        <a:accent2>
          <a:srgbClr val="33CC33"/>
        </a:accent2>
        <a:accent3>
          <a:srgbClr val="B1C8AA"/>
        </a:accent3>
        <a:accent4>
          <a:srgbClr val="DADADA"/>
        </a:accent4>
        <a:accent5>
          <a:srgbClr val="AAADAA"/>
        </a:accent5>
        <a:accent6>
          <a:srgbClr val="2DB92D"/>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6">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7">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8">
        <a:dk1>
          <a:srgbClr val="3E3E5C"/>
        </a:dk1>
        <a:lt1>
          <a:srgbClr val="FFFFFF"/>
        </a:lt1>
        <a:dk2>
          <a:srgbClr val="666699"/>
        </a:dk2>
        <a:lt2>
          <a:srgbClr val="DFDFE9"/>
        </a:lt2>
        <a:accent1>
          <a:srgbClr val="2E2E46"/>
        </a:accent1>
        <a:accent2>
          <a:srgbClr val="679ACD"/>
        </a:accent2>
        <a:accent3>
          <a:srgbClr val="B8B8CA"/>
        </a:accent3>
        <a:accent4>
          <a:srgbClr val="DADADA"/>
        </a:accent4>
        <a:accent5>
          <a:srgbClr val="ADADB0"/>
        </a:accent5>
        <a:accent6>
          <a:srgbClr val="5D8BBA"/>
        </a:accent6>
        <a:hlink>
          <a:srgbClr val="99CCFF"/>
        </a:hlink>
        <a:folHlink>
          <a:srgbClr val="CC99FF"/>
        </a:folHlink>
      </a:clrScheme>
      <a:clrMap bg1="dk2" tx1="lt1" bg2="dk1" tx2="lt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1468</TotalTime>
  <Words>3469</Words>
  <Application>Microsoft Macintosh PowerPoint</Application>
  <PresentationFormat>On-screen Show (4:3)</PresentationFormat>
  <Paragraphs>402</Paragraphs>
  <Slides>52</Slides>
  <Notes>25</Notes>
  <HiddenSlides>0</HiddenSlides>
  <MMClips>0</MMClips>
  <ScaleCrop>false</ScaleCrop>
  <HeadingPairs>
    <vt:vector size="4" baseType="variant">
      <vt:variant>
        <vt:lpstr>Design Template</vt:lpstr>
      </vt:variant>
      <vt:variant>
        <vt:i4>2</vt:i4>
      </vt:variant>
      <vt:variant>
        <vt:lpstr>Slide Titles</vt:lpstr>
      </vt:variant>
      <vt:variant>
        <vt:i4>52</vt:i4>
      </vt:variant>
    </vt:vector>
  </HeadingPairs>
  <TitlesOfParts>
    <vt:vector size="54" baseType="lpstr">
      <vt:lpstr>Blank Presentation</vt:lpstr>
      <vt:lpstr>Stream</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Science Discovery</vt:lpstr>
      <vt:lpstr>Science Discovery</vt:lpstr>
      <vt:lpstr>Keck Project-Colorado  Undergraduate field research</vt:lpstr>
      <vt:lpstr>University level classes</vt:lpstr>
      <vt:lpstr>Southern Sierra CZO  education &amp; outreach activities</vt:lpstr>
      <vt:lpstr>K-12 Events</vt:lpstr>
      <vt:lpstr>Field Trips and Conferences</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Jemez - Catalina CZO education and outreach activities </vt:lpstr>
      <vt:lpstr>Slide 46</vt:lpstr>
      <vt:lpstr>Slide 47</vt:lpstr>
      <vt:lpstr>Slide 48</vt:lpstr>
      <vt:lpstr>Slide 49</vt:lpstr>
      <vt:lpstr>Slide 50</vt:lpstr>
      <vt:lpstr>Videos and Radio</vt:lpstr>
      <vt:lpstr>Other Media</vt:lpstr>
    </vt:vector>
  </TitlesOfParts>
  <Company>EMS Environment Institute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White</dc:creator>
  <cp:lastModifiedBy>Office 2004 Test Drive User</cp:lastModifiedBy>
  <cp:revision>140</cp:revision>
  <dcterms:created xsi:type="dcterms:W3CDTF">2012-02-20T19:12:07Z</dcterms:created>
  <dcterms:modified xsi:type="dcterms:W3CDTF">2012-02-20T19:21:11Z</dcterms:modified>
</cp:coreProperties>
</file>