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7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110554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flickr.com/photos/22711505@N05/13940212465"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flickr.com/photos/pixellou/4199471714"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upload.wikimedia.org/wikipedia/commons/e/ea/Dr._Mona_Hanna-Attisha_.jp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commons.wikimedia.org/wiki/File:Storm_Drain.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Springfield, Ohio Locator Map, designed by TownMapsUSA.com (CC 3.0)</a:t>
            </a:r>
            <a:endParaRPr/>
          </a:p>
          <a:p>
            <a:pPr marL="0" lvl="0" indent="0" rtl="0">
              <a:spcBef>
                <a:spcPts val="0"/>
              </a:spcBef>
              <a:spcAft>
                <a:spcPts val="0"/>
              </a:spcAft>
              <a:buNone/>
            </a:pPr>
            <a:r>
              <a:rPr lang="en"/>
              <a:t>http://townmapsusa.com/d/map-of-springfield-ohio-oh/springfield_oh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Most of the issues our small town faces fit within the priority areas identified by ~700 city planners globally</a:t>
            </a:r>
            <a:endParaRPr/>
          </a:p>
          <a:p>
            <a:pPr marL="0" lvl="0" indent="0">
              <a:spcBef>
                <a:spcPts val="0"/>
              </a:spcBef>
              <a:spcAft>
                <a:spcPts val="0"/>
              </a:spcAft>
              <a:buNone/>
            </a:pPr>
            <a:endParaRPr/>
          </a:p>
          <a:p>
            <a:pPr marL="0" lvl="0" indent="0">
              <a:spcBef>
                <a:spcPts val="0"/>
              </a:spcBef>
              <a:spcAft>
                <a:spcPts val="0"/>
              </a:spcAft>
              <a:buNone/>
            </a:pPr>
            <a:r>
              <a:rPr lang="en"/>
              <a:t>Photo: Hurricane Maria aftermath, public domain</a:t>
            </a:r>
            <a:endParaRPr/>
          </a:p>
          <a:p>
            <a:pPr marL="0" lvl="0" indent="0" rtl="0">
              <a:spcBef>
                <a:spcPts val="0"/>
              </a:spcBef>
              <a:spcAft>
                <a:spcPts val="0"/>
              </a:spcAft>
              <a:buNone/>
            </a:pPr>
            <a:r>
              <a:rPr lang="en"/>
              <a:t>Rockefeller Foundation, 100 Resilient Cities</a:t>
            </a:r>
            <a:endParaRPr/>
          </a:p>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smtClean="0"/>
              <a:t>Chronic</a:t>
            </a:r>
            <a:r>
              <a:rPr lang="en-US" baseline="0" dirty="0" smtClean="0"/>
              <a:t> issues </a:t>
            </a:r>
            <a:r>
              <a:rPr lang="en" dirty="0" smtClean="0"/>
              <a:t>impact </a:t>
            </a:r>
            <a:r>
              <a:rPr lang="en" dirty="0"/>
              <a:t>those with the least resources &amp; disproportionately impact underrepresented groups.  </a:t>
            </a:r>
            <a:endParaRPr dirty="0"/>
          </a:p>
          <a:p>
            <a:pPr marL="0" lvl="0" indent="0">
              <a:spcBef>
                <a:spcPts val="0"/>
              </a:spcBef>
              <a:spcAft>
                <a:spcPts val="0"/>
              </a:spcAft>
              <a:buNone/>
            </a:pPr>
            <a:endParaRPr dirty="0"/>
          </a:p>
          <a:p>
            <a:pPr marL="0" lvl="0" indent="0" rtl="0">
              <a:spcBef>
                <a:spcPts val="0"/>
              </a:spcBef>
              <a:spcAft>
                <a:spcPts val="0"/>
              </a:spcAft>
              <a:buNone/>
            </a:pPr>
            <a:r>
              <a:rPr lang="en" dirty="0"/>
              <a:t>No mow, David Iseman, http://www.news-leader.com/story/news/local/ozarks/2014/05/24/overgrown-weeds-grass-can-stir-city-action/9546993/</a:t>
            </a:r>
            <a:endParaRPr i="1" dirty="0"/>
          </a:p>
          <a:p>
            <a:pPr marL="0" lvl="0" indent="0" rtl="0">
              <a:spcBef>
                <a:spcPts val="0"/>
              </a:spcBef>
              <a:spcAft>
                <a:spcPts val="0"/>
              </a:spcAft>
              <a:buNone/>
            </a:pPr>
            <a:r>
              <a:rPr lang="en" dirty="0"/>
              <a:t>Blighted home, Youngstown CC 3.0 free for use without attribution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a:solidFill>
                  <a:schemeClr val="dk1"/>
                </a:solidFill>
              </a:rPr>
              <a:t>Aging Infrastructure, Bridge over the Potomac, Ron Cogswell </a:t>
            </a:r>
            <a:r>
              <a:rPr lang="en" u="sng">
                <a:solidFill>
                  <a:schemeClr val="hlink"/>
                </a:solidFill>
                <a:hlinkClick r:id="rId3"/>
              </a:rPr>
              <a:t>https://www.flickr.com/photos/22711505@N05/13940212465</a:t>
            </a: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100 Resilient Cities, Rockefeller Foundation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Partners with shared missions.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Shared goals of serving underserved elementary</a:t>
            </a:r>
            <a:r>
              <a:rPr lang="en-US" baseline="0" dirty="0" smtClean="0"/>
              <a:t> </a:t>
            </a:r>
            <a:r>
              <a:rPr lang="en-US" dirty="0" smtClean="0"/>
              <a:t>students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 asked 7 partners from health, environmental, and community education-tied positions what skills and habits were most important to their 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Image Free For Reuse without Attribution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Discovery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Examples of class activities that provided professional training in a civic context.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Intro courses also include making literacy modules that are based on local issues &amp;/or citizen science events.  In both cases students must interpret local data to prepare for the event and/or after the event contributes data.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Partners provide training and or access to resources or expertise we don’t have on campus (e.g. a hydroponic farm offers ideas for expanding practices on our campus, a research at OSU provides students with access to a nutrient analyzer, the director of sustainability for our campus food services provides his thoughts on sustainability decision making, a water treatment plant reviews local water quality issues.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CC 2.0: Lisa Williams, Icy Road, </a:t>
            </a:r>
            <a:r>
              <a:rPr lang="en" u="sng">
                <a:solidFill>
                  <a:schemeClr val="hlink"/>
                </a:solidFill>
                <a:hlinkClick r:id="rId3"/>
              </a:rPr>
              <a:t>https://www.flickr.com/photos/pixellou/4199471714</a:t>
            </a:r>
            <a:endParaRPr/>
          </a:p>
          <a:p>
            <a:pPr marL="0" lvl="0" indent="0" rtl="0">
              <a:spcBef>
                <a:spcPts val="0"/>
              </a:spcBef>
              <a:spcAft>
                <a:spcPts val="0"/>
              </a:spcAft>
              <a:buNone/>
            </a:pPr>
            <a:r>
              <a:rPr lang="en"/>
              <a:t>Students tackled coming up with research questions that would serve the community.  There are many publications on the impacts of road salt on water chemistry.  However, this information doesn’t always get to decision makers.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Might also mention collecting &amp; or interpreting existing long term data &amp; using community planning toolkits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Image: Earth Observatory</a:t>
            </a:r>
            <a:endParaRPr/>
          </a:p>
          <a:p>
            <a:pPr marL="0" lvl="0" indent="0">
              <a:spcBef>
                <a:spcPts val="0"/>
              </a:spcBef>
              <a:spcAft>
                <a:spcPts val="0"/>
              </a:spcAft>
              <a:buNone/>
            </a:pPr>
            <a:r>
              <a:rPr lang="en"/>
              <a:t>Problem solving, not always in context, simply analyzing mechanisms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Extra Assessment Slide, Difference between post course &amp; pre course student reporting.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7 point likert scale; 7= strongly agree; 1 strongly disagree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Advocacy is another role for scientists and the community.  During the Flint crisis multiple citizens, scientists, &amp; journalists bypassed the standard process for sharing scientific information &amp; went directly to the public.  One of these heroes is Mona Hanna-Attisha who studied &amp; shared public health issues associated with the lead in Flint’s water supply.</a:t>
            </a:r>
            <a:endParaRPr/>
          </a:p>
          <a:p>
            <a:pPr marL="0" lvl="0" indent="0">
              <a:spcBef>
                <a:spcPts val="0"/>
              </a:spcBef>
              <a:spcAft>
                <a:spcPts val="0"/>
              </a:spcAft>
              <a:buNone/>
            </a:pPr>
            <a:endParaRPr/>
          </a:p>
          <a:p>
            <a:pPr marL="0" lvl="0" indent="0">
              <a:spcBef>
                <a:spcPts val="0"/>
              </a:spcBef>
              <a:spcAft>
                <a:spcPts val="0"/>
              </a:spcAft>
              <a:buNone/>
            </a:pPr>
            <a:r>
              <a:rPr lang="en"/>
              <a:t>Mona Hanna-Attisha, </a:t>
            </a:r>
            <a:r>
              <a:rPr lang="en" u="sng">
                <a:solidFill>
                  <a:schemeClr val="hlink"/>
                </a:solidFill>
                <a:hlinkClick r:id="rId3"/>
              </a:rPr>
              <a:t>https://upload.wikimedia.org/wikipedia/commons/e/ea/Dr._Mona_Hanna-Attisha_.jpg</a:t>
            </a:r>
            <a:endParaRPr/>
          </a:p>
          <a:p>
            <a:pPr marL="0" lvl="0" indent="0">
              <a:spcBef>
                <a:spcPts val="0"/>
              </a:spcBef>
              <a:spcAft>
                <a:spcPts val="0"/>
              </a:spcAft>
              <a:buNone/>
            </a:pPr>
            <a:r>
              <a:rPr lang="en"/>
              <a:t>Dr. turned advocate during the Flint crisis.  She recognized the water contamination issues</a:t>
            </a:r>
            <a:endParaRPr/>
          </a:p>
          <a:p>
            <a:pPr marL="0" lvl="0" indent="0">
              <a:spcBef>
                <a:spcPts val="0"/>
              </a:spcBef>
              <a:spcAft>
                <a:spcPts val="0"/>
              </a:spcAft>
              <a:buNone/>
            </a:pPr>
            <a:r>
              <a:rPr lang="en"/>
              <a:t>Carolyn Kaster, AP Press, Drinking Fountain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Most students leave college with a larger understanding of global issues than the issues in their community.  In fact, less than 45% of all students are informed or have discussed campus or community issues by the time they graduate. Even fewer take interest in engaging their peers or other community members in activities that raise issue awareness or take action through organization of events or advocacy.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Given the three roles of scientists, how might we design our curriculum.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Guiding documents &amp; approaches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Exploring issues in a local context. </a:t>
            </a:r>
            <a:endParaRPr dirty="0"/>
          </a:p>
          <a:p>
            <a:pPr marL="0" lvl="0" indent="0">
              <a:spcBef>
                <a:spcPts val="0"/>
              </a:spcBef>
              <a:spcAft>
                <a:spcPts val="0"/>
              </a:spcAft>
              <a:buNone/>
            </a:pPr>
            <a:endParaRPr dirty="0"/>
          </a:p>
          <a:p>
            <a:pPr marL="0" lvl="0" indent="0" rtl="0">
              <a:spcBef>
                <a:spcPts val="0"/>
              </a:spcBef>
              <a:spcAft>
                <a:spcPts val="0"/>
              </a:spcAft>
              <a:buNone/>
            </a:pPr>
            <a:r>
              <a:rPr lang="en" dirty="0"/>
              <a:t>Storm drain, Robert Lawton, CC 2.5: </a:t>
            </a:r>
            <a:endParaRPr dirty="0"/>
          </a:p>
          <a:p>
            <a:pPr marL="0" lvl="0" indent="0" rtl="0">
              <a:spcBef>
                <a:spcPts val="0"/>
              </a:spcBef>
              <a:spcAft>
                <a:spcPts val="0"/>
              </a:spcAft>
              <a:buNone/>
            </a:pPr>
            <a:r>
              <a:rPr lang="en" u="sng" dirty="0">
                <a:solidFill>
                  <a:schemeClr val="hlink"/>
                </a:solidFill>
                <a:hlinkClick r:id="rId3"/>
              </a:rPr>
              <a:t>https://commons.wikimedia.org/wiki/File:Storm_Drain.JPG</a:t>
            </a:r>
            <a:endParaRPr dirty="0"/>
          </a:p>
          <a:p>
            <a:pPr marL="0" lvl="0" indent="0" rtl="0">
              <a:spcBef>
                <a:spcPts val="0"/>
              </a:spcBef>
              <a:spcAft>
                <a:spcPts val="0"/>
              </a:spcAft>
              <a:buNone/>
            </a:pPr>
            <a:endParaRPr dirty="0"/>
          </a:p>
          <a:p>
            <a:pPr marL="0" lvl="0" indent="0" rtl="0">
              <a:spcBef>
                <a:spcPts val="0"/>
              </a:spcBef>
              <a:spcAft>
                <a:spcPts val="0"/>
              </a:spcAft>
              <a:buNone/>
            </a:pPr>
            <a:r>
              <a:rPr lang="en" dirty="0"/>
              <a:t>Toxic Algae, Photo Credit, Bill Lackey</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png"/><Relationship Id="rId8" Type="http://schemas.openxmlformats.org/officeDocument/2006/relationships/image" Target="../media/image47.jp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sfortner@wittenberg.edu" TargetMode="External"/><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69750" y="322433"/>
            <a:ext cx="8520600" cy="1134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b="1"/>
              <a:t>Cultivating Change Agency </a:t>
            </a:r>
            <a:endParaRPr sz="3000" b="1"/>
          </a:p>
          <a:p>
            <a:pPr marL="0" lvl="0" indent="0" rtl="0">
              <a:spcBef>
                <a:spcPts val="0"/>
              </a:spcBef>
              <a:spcAft>
                <a:spcPts val="0"/>
              </a:spcAft>
              <a:buNone/>
            </a:pPr>
            <a:r>
              <a:rPr lang="en" sz="3000" b="1"/>
              <a:t>through Science Curriculum</a:t>
            </a:r>
            <a:endParaRPr sz="3000" b="1"/>
          </a:p>
        </p:txBody>
      </p:sp>
      <p:sp>
        <p:nvSpPr>
          <p:cNvPr id="55" name="Shape 55"/>
          <p:cNvSpPr txBox="1">
            <a:spLocks noGrp="1"/>
          </p:cNvSpPr>
          <p:nvPr>
            <p:ph type="subTitle" idx="1"/>
          </p:nvPr>
        </p:nvSpPr>
        <p:spPr>
          <a:xfrm>
            <a:off x="169750" y="1402133"/>
            <a:ext cx="8520600" cy="1056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t>Sarah K. Fortner, Wittenberg University</a:t>
            </a:r>
            <a:endParaRPr sz="2400"/>
          </a:p>
        </p:txBody>
      </p:sp>
      <p:pic>
        <p:nvPicPr>
          <p:cNvPr id="56" name="Shape 56"/>
          <p:cNvPicPr preferRelativeResize="0"/>
          <p:nvPr/>
        </p:nvPicPr>
        <p:blipFill>
          <a:blip r:embed="rId3">
            <a:alphaModFix/>
          </a:blip>
          <a:stretch>
            <a:fillRect/>
          </a:stretch>
        </p:blipFill>
        <p:spPr>
          <a:xfrm>
            <a:off x="254325" y="4970441"/>
            <a:ext cx="2522125" cy="764189"/>
          </a:xfrm>
          <a:prstGeom prst="rect">
            <a:avLst/>
          </a:prstGeom>
          <a:noFill/>
          <a:ln>
            <a:noFill/>
          </a:ln>
        </p:spPr>
      </p:pic>
      <p:pic>
        <p:nvPicPr>
          <p:cNvPr id="57" name="Shape 57"/>
          <p:cNvPicPr preferRelativeResize="0"/>
          <p:nvPr/>
        </p:nvPicPr>
        <p:blipFill>
          <a:blip r:embed="rId4">
            <a:alphaModFix/>
          </a:blip>
          <a:stretch>
            <a:fillRect/>
          </a:stretch>
        </p:blipFill>
        <p:spPr>
          <a:xfrm>
            <a:off x="1473999" y="3253758"/>
            <a:ext cx="1801749" cy="1536925"/>
          </a:xfrm>
          <a:prstGeom prst="rect">
            <a:avLst/>
          </a:prstGeom>
          <a:noFill/>
          <a:ln>
            <a:noFill/>
          </a:ln>
        </p:spPr>
      </p:pic>
      <p:pic>
        <p:nvPicPr>
          <p:cNvPr id="58" name="Shape 58"/>
          <p:cNvPicPr preferRelativeResize="0"/>
          <p:nvPr/>
        </p:nvPicPr>
        <p:blipFill>
          <a:blip r:embed="rId5">
            <a:alphaModFix/>
          </a:blip>
          <a:stretch>
            <a:fillRect/>
          </a:stretch>
        </p:blipFill>
        <p:spPr>
          <a:xfrm>
            <a:off x="418632" y="2092308"/>
            <a:ext cx="2409600" cy="931275"/>
          </a:xfrm>
          <a:prstGeom prst="rect">
            <a:avLst/>
          </a:prstGeom>
          <a:noFill/>
          <a:ln w="9525" cap="flat" cmpd="sng">
            <a:solidFill>
              <a:schemeClr val="dk2"/>
            </a:solidFill>
            <a:prstDash val="solid"/>
            <a:round/>
            <a:headEnd type="none" w="sm" len="sm"/>
            <a:tailEnd type="none" w="sm" len="sm"/>
          </a:ln>
        </p:spPr>
      </p:pic>
      <p:sp>
        <p:nvSpPr>
          <p:cNvPr id="59" name="Shape 59"/>
          <p:cNvSpPr txBox="1"/>
          <p:nvPr/>
        </p:nvSpPr>
        <p:spPr>
          <a:xfrm>
            <a:off x="694288" y="2941100"/>
            <a:ext cx="16422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040607"/>
                </a:solidFill>
                <a:highlight>
                  <a:srgbClr val="F1F9FC"/>
                </a:highlight>
                <a:latin typeface="Helvetica Neue"/>
                <a:ea typeface="Helvetica Neue"/>
                <a:cs typeface="Helvetica Neue"/>
                <a:sym typeface="Helvetica Neue"/>
              </a:rPr>
              <a:t>NSF DUE - 1125331</a:t>
            </a:r>
            <a:endParaRPr/>
          </a:p>
        </p:txBody>
      </p:sp>
      <p:pic>
        <p:nvPicPr>
          <p:cNvPr id="60" name="Shape 60"/>
          <p:cNvPicPr preferRelativeResize="0"/>
          <p:nvPr/>
        </p:nvPicPr>
        <p:blipFill rotWithShape="1">
          <a:blip r:embed="rId6">
            <a:alphaModFix/>
          </a:blip>
          <a:srcRect l="8094" r="1660"/>
          <a:stretch/>
        </p:blipFill>
        <p:spPr>
          <a:xfrm>
            <a:off x="3374025" y="2062916"/>
            <a:ext cx="5769974" cy="4795085"/>
          </a:xfrm>
          <a:prstGeom prst="rect">
            <a:avLst/>
          </a:prstGeom>
          <a:noFill/>
          <a:ln w="9525" cap="flat" cmpd="sng">
            <a:solidFill>
              <a:srgbClr val="000000"/>
            </a:solidFill>
            <a:prstDash val="solid"/>
            <a:round/>
            <a:headEnd type="none" w="sm" len="sm"/>
            <a:tailEnd type="none" w="sm" len="sm"/>
          </a:ln>
        </p:spPr>
      </p:pic>
      <p:pic>
        <p:nvPicPr>
          <p:cNvPr id="61" name="Shape 61"/>
          <p:cNvPicPr preferRelativeResize="0"/>
          <p:nvPr/>
        </p:nvPicPr>
        <p:blipFill>
          <a:blip r:embed="rId7">
            <a:alphaModFix/>
          </a:blip>
          <a:stretch>
            <a:fillRect/>
          </a:stretch>
        </p:blipFill>
        <p:spPr>
          <a:xfrm>
            <a:off x="166125" y="3573915"/>
            <a:ext cx="1307875" cy="1307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rotWithShape="1">
          <a:blip r:embed="rId3">
            <a:alphaModFix/>
          </a:blip>
          <a:srcRect l="8281" r="2385"/>
          <a:stretch/>
        </p:blipFill>
        <p:spPr>
          <a:xfrm>
            <a:off x="0" y="0"/>
            <a:ext cx="9250701" cy="6858000"/>
          </a:xfrm>
          <a:prstGeom prst="rect">
            <a:avLst/>
          </a:prstGeom>
          <a:noFill/>
          <a:ln>
            <a:noFill/>
          </a:ln>
        </p:spPr>
      </p:pic>
      <p:pic>
        <p:nvPicPr>
          <p:cNvPr id="123" name="Shape 123"/>
          <p:cNvPicPr preferRelativeResize="0"/>
          <p:nvPr/>
        </p:nvPicPr>
        <p:blipFill>
          <a:blip r:embed="rId4">
            <a:alphaModFix/>
          </a:blip>
          <a:stretch>
            <a:fillRect/>
          </a:stretch>
        </p:blipFill>
        <p:spPr>
          <a:xfrm>
            <a:off x="5112675" y="0"/>
            <a:ext cx="4031325" cy="23838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p:nvPr/>
        </p:nvSpPr>
        <p:spPr>
          <a:xfrm>
            <a:off x="186850" y="4278900"/>
            <a:ext cx="4432200" cy="46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b="1"/>
              <a:t>Dayton Daily News Headlines</a:t>
            </a:r>
            <a:endParaRPr sz="1600" b="1"/>
          </a:p>
          <a:p>
            <a:pPr marL="0" lvl="0" indent="0" rtl="0">
              <a:spcBef>
                <a:spcPts val="0"/>
              </a:spcBef>
              <a:spcAft>
                <a:spcPts val="0"/>
              </a:spcAft>
              <a:buNone/>
            </a:pPr>
            <a:endParaRPr sz="1600" b="1"/>
          </a:p>
          <a:p>
            <a:pPr marL="457200" lvl="0" indent="-330200" rtl="0">
              <a:spcBef>
                <a:spcPts val="0"/>
              </a:spcBef>
              <a:spcAft>
                <a:spcPts val="0"/>
              </a:spcAft>
              <a:buSzPts val="1600"/>
              <a:buChar char="●"/>
            </a:pPr>
            <a:r>
              <a:rPr lang="en" sz="1600"/>
              <a:t>Kids in high risk areas not being tested for lead poisoning</a:t>
            </a:r>
            <a:endParaRPr sz="1600"/>
          </a:p>
          <a:p>
            <a:pPr marL="457200" lvl="0" indent="-330200" rtl="0">
              <a:spcBef>
                <a:spcPts val="0"/>
              </a:spcBef>
              <a:spcAft>
                <a:spcPts val="0"/>
              </a:spcAft>
              <a:buSzPts val="1600"/>
              <a:buChar char="●"/>
            </a:pPr>
            <a:r>
              <a:rPr lang="en" sz="1600"/>
              <a:t>Lead hazards in home harm local children</a:t>
            </a:r>
            <a:endParaRPr sz="1600"/>
          </a:p>
          <a:p>
            <a:pPr marL="457200" lvl="0" indent="-330200" rtl="0">
              <a:spcBef>
                <a:spcPts val="0"/>
              </a:spcBef>
              <a:spcAft>
                <a:spcPts val="0"/>
              </a:spcAft>
              <a:buSzPts val="1600"/>
              <a:buChar char="●"/>
            </a:pPr>
            <a:r>
              <a:rPr lang="en" sz="1600"/>
              <a:t>Springfield could supply water to Yellow Springs</a:t>
            </a:r>
            <a:endParaRPr sz="1600"/>
          </a:p>
          <a:p>
            <a:pPr marL="0" lvl="0" indent="0" rtl="0">
              <a:spcBef>
                <a:spcPts val="0"/>
              </a:spcBef>
              <a:spcAft>
                <a:spcPts val="0"/>
              </a:spcAft>
              <a:buNone/>
            </a:pPr>
            <a:r>
              <a:rPr lang="en" sz="1600"/>
              <a:t>         </a:t>
            </a:r>
            <a:endParaRPr sz="1600"/>
          </a:p>
        </p:txBody>
      </p:sp>
      <p:sp>
        <p:nvSpPr>
          <p:cNvPr id="129" name="Shape 129"/>
          <p:cNvSpPr txBox="1"/>
          <p:nvPr/>
        </p:nvSpPr>
        <p:spPr>
          <a:xfrm>
            <a:off x="4772450" y="4740600"/>
            <a:ext cx="4131300" cy="461700"/>
          </a:xfrm>
          <a:prstGeom prst="rect">
            <a:avLst/>
          </a:prstGeom>
          <a:noFill/>
          <a:ln>
            <a:noFill/>
          </a:ln>
        </p:spPr>
        <p:txBody>
          <a:bodyPr spcFirstLastPara="1" wrap="square" lIns="91425" tIns="91425" rIns="91425" bIns="91425" anchor="t" anchorCtr="0">
            <a:noAutofit/>
          </a:bodyPr>
          <a:lstStyle/>
          <a:p>
            <a:pPr marL="457200" lvl="0" indent="-330200" rtl="0">
              <a:spcBef>
                <a:spcPts val="0"/>
              </a:spcBef>
              <a:spcAft>
                <a:spcPts val="0"/>
              </a:spcAft>
              <a:buSzPts val="1600"/>
              <a:buChar char="●"/>
            </a:pPr>
            <a:r>
              <a:rPr lang="en" sz="1600"/>
              <a:t>Clark county waste dump won’t likely get superfund status</a:t>
            </a:r>
            <a:endParaRPr sz="1600"/>
          </a:p>
          <a:p>
            <a:pPr marL="457200" lvl="0" indent="-330200" rtl="0">
              <a:spcBef>
                <a:spcPts val="0"/>
              </a:spcBef>
              <a:spcAft>
                <a:spcPts val="0"/>
              </a:spcAft>
              <a:buSzPts val="1600"/>
              <a:buChar char="●"/>
            </a:pPr>
            <a:r>
              <a:rPr lang="en" sz="1600"/>
              <a:t>2.4 M lead paint program may be revised</a:t>
            </a:r>
            <a:endParaRPr sz="1600"/>
          </a:p>
          <a:p>
            <a:pPr marL="457200" lvl="0" indent="-330200" rtl="0">
              <a:spcBef>
                <a:spcPts val="0"/>
              </a:spcBef>
              <a:spcAft>
                <a:spcPts val="0"/>
              </a:spcAft>
              <a:buSzPts val="1600"/>
              <a:buChar char="●"/>
            </a:pPr>
            <a:r>
              <a:rPr lang="en" sz="1600"/>
              <a:t>As homes stay vacant Dayton takes heat over housing program</a:t>
            </a:r>
            <a:endParaRPr sz="1600"/>
          </a:p>
        </p:txBody>
      </p:sp>
      <p:pic>
        <p:nvPicPr>
          <p:cNvPr id="130" name="Shape 130"/>
          <p:cNvPicPr preferRelativeResize="0"/>
          <p:nvPr/>
        </p:nvPicPr>
        <p:blipFill>
          <a:blip r:embed="rId3">
            <a:alphaModFix/>
          </a:blip>
          <a:stretch>
            <a:fillRect/>
          </a:stretch>
        </p:blipFill>
        <p:spPr>
          <a:xfrm>
            <a:off x="0" y="0"/>
            <a:ext cx="7825072" cy="4108175"/>
          </a:xfrm>
          <a:prstGeom prst="rect">
            <a:avLst/>
          </a:prstGeom>
          <a:noFill/>
          <a:ln>
            <a:noFill/>
          </a:ln>
        </p:spPr>
      </p:pic>
      <p:pic>
        <p:nvPicPr>
          <p:cNvPr id="131" name="Shape 131"/>
          <p:cNvPicPr preferRelativeResize="0"/>
          <p:nvPr/>
        </p:nvPicPr>
        <p:blipFill rotWithShape="1">
          <a:blip r:embed="rId4">
            <a:alphaModFix/>
          </a:blip>
          <a:srcRect l="18012"/>
          <a:stretch/>
        </p:blipFill>
        <p:spPr>
          <a:xfrm>
            <a:off x="4091600" y="0"/>
            <a:ext cx="5052399" cy="4108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l="9617" r="20334"/>
          <a:stretch/>
        </p:blipFill>
        <p:spPr>
          <a:xfrm>
            <a:off x="-54951" y="6"/>
            <a:ext cx="9144002" cy="7444443"/>
          </a:xfrm>
          <a:prstGeom prst="rect">
            <a:avLst/>
          </a:prstGeom>
          <a:noFill/>
          <a:ln>
            <a:noFill/>
          </a:ln>
        </p:spPr>
      </p:pic>
      <p:pic>
        <p:nvPicPr>
          <p:cNvPr id="137" name="Shape 137"/>
          <p:cNvPicPr preferRelativeResize="0"/>
          <p:nvPr/>
        </p:nvPicPr>
        <p:blipFill rotWithShape="1">
          <a:blip r:embed="rId4">
            <a:alphaModFix/>
          </a:blip>
          <a:srcRect l="-4799" t="-9697"/>
          <a:stretch/>
        </p:blipFill>
        <p:spPr>
          <a:xfrm>
            <a:off x="4767900" y="91100"/>
            <a:ext cx="4278226" cy="2648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Central Design Questions</a:t>
            </a:r>
            <a:endParaRPr sz="3000" b="1">
              <a:latin typeface="Montserrat"/>
              <a:ea typeface="Montserrat"/>
              <a:cs typeface="Montserrat"/>
              <a:sym typeface="Montserrat"/>
            </a:endParaRPr>
          </a:p>
        </p:txBody>
      </p:sp>
      <p:sp>
        <p:nvSpPr>
          <p:cNvPr id="143" name="Shape 14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Which issues are important?</a:t>
            </a: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Are there experts, organizations, or cultural leaders that share your goals?</a:t>
            </a:r>
            <a:endParaRPr sz="2000" b="1">
              <a:latin typeface="Montserrat"/>
              <a:ea typeface="Montserrat"/>
              <a:cs typeface="Montserrat"/>
              <a:sym typeface="Montserrat"/>
            </a:endParaRPr>
          </a:p>
        </p:txBody>
      </p:sp>
      <p:pic>
        <p:nvPicPr>
          <p:cNvPr id="144" name="Shape 144"/>
          <p:cNvPicPr preferRelativeResize="0"/>
          <p:nvPr/>
        </p:nvPicPr>
        <p:blipFill>
          <a:blip r:embed="rId3">
            <a:alphaModFix/>
          </a:blip>
          <a:stretch>
            <a:fillRect/>
          </a:stretch>
        </p:blipFill>
        <p:spPr>
          <a:xfrm>
            <a:off x="3300325" y="3370133"/>
            <a:ext cx="1817644" cy="18176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p:nvPr/>
        </p:nvSpPr>
        <p:spPr>
          <a:xfrm>
            <a:off x="4749943" y="5117226"/>
            <a:ext cx="47952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dirty="0">
                <a:solidFill>
                  <a:srgbClr val="333333"/>
                </a:solidFill>
                <a:highlight>
                  <a:srgbClr val="FFFFFF"/>
                </a:highlight>
              </a:rPr>
              <a:t>“</a:t>
            </a:r>
            <a:r>
              <a:rPr lang="en" sz="1600" dirty="0">
                <a:solidFill>
                  <a:srgbClr val="333333"/>
                </a:solidFill>
                <a:highlight>
                  <a:srgbClr val="FFFFFF"/>
                </a:highlight>
              </a:rPr>
              <a:t>Springfield’s stormwater utility will fund: ...wastewater infrastructure, </a:t>
            </a:r>
            <a:r>
              <a:rPr lang="en" sz="1600" b="1" dirty="0">
                <a:solidFill>
                  <a:srgbClr val="333333"/>
                </a:solidFill>
                <a:highlight>
                  <a:srgbClr val="FFFFFF"/>
                </a:highlight>
              </a:rPr>
              <a:t>public education</a:t>
            </a:r>
            <a:r>
              <a:rPr lang="en" sz="1600" dirty="0">
                <a:solidFill>
                  <a:srgbClr val="333333"/>
                </a:solidFill>
                <a:highlight>
                  <a:srgbClr val="FFFFFF"/>
                </a:highlight>
              </a:rPr>
              <a:t> on the environmental impact of stormwater, and efforts to minimize future impact....</a:t>
            </a:r>
            <a:endParaRPr sz="1600" dirty="0"/>
          </a:p>
        </p:txBody>
      </p:sp>
      <p:pic>
        <p:nvPicPr>
          <p:cNvPr id="150" name="Shape 150"/>
          <p:cNvPicPr preferRelativeResize="0"/>
          <p:nvPr/>
        </p:nvPicPr>
        <p:blipFill rotWithShape="1">
          <a:blip r:embed="rId3">
            <a:alphaModFix/>
          </a:blip>
          <a:srcRect r="23093" b="11756"/>
          <a:stretch/>
        </p:blipFill>
        <p:spPr>
          <a:xfrm>
            <a:off x="1005038" y="114315"/>
            <a:ext cx="6878732" cy="4750037"/>
          </a:xfrm>
          <a:prstGeom prst="rect">
            <a:avLst/>
          </a:prstGeom>
          <a:noFill/>
          <a:ln>
            <a:noFill/>
          </a:ln>
        </p:spPr>
      </p:pic>
      <p:sp>
        <p:nvSpPr>
          <p:cNvPr id="151" name="Shape 151"/>
          <p:cNvSpPr txBox="1"/>
          <p:nvPr/>
        </p:nvSpPr>
        <p:spPr>
          <a:xfrm>
            <a:off x="150400" y="4402652"/>
            <a:ext cx="48384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dirty="0"/>
          </a:p>
          <a:p>
            <a:pPr marL="0" lvl="0" indent="0" rtl="0">
              <a:spcBef>
                <a:spcPts val="0"/>
              </a:spcBef>
              <a:spcAft>
                <a:spcPts val="0"/>
              </a:spcAft>
              <a:buNone/>
            </a:pPr>
            <a:endParaRPr dirty="0"/>
          </a:p>
          <a:p>
            <a:pPr marL="0" lvl="0" indent="0" rtl="0">
              <a:spcBef>
                <a:spcPts val="0"/>
              </a:spcBef>
              <a:spcAft>
                <a:spcPts val="0"/>
              </a:spcAft>
              <a:buNone/>
            </a:pPr>
            <a:endParaRPr lang="en-US" sz="3000" b="1" dirty="0" smtClean="0"/>
          </a:p>
          <a:p>
            <a:pPr marL="0" lvl="0" indent="0" rtl="0">
              <a:spcBef>
                <a:spcPts val="0"/>
              </a:spcBef>
              <a:spcAft>
                <a:spcPts val="0"/>
              </a:spcAft>
              <a:buNone/>
            </a:pPr>
            <a:r>
              <a:rPr lang="en" sz="3000" b="1" dirty="0" smtClean="0"/>
              <a:t>Public </a:t>
            </a:r>
            <a:r>
              <a:rPr lang="en" sz="3000" b="1" dirty="0"/>
              <a:t>Education &amp;</a:t>
            </a:r>
            <a:endParaRPr sz="3000" b="1" dirty="0"/>
          </a:p>
          <a:p>
            <a:pPr marL="0" lvl="0" indent="0" rtl="0">
              <a:spcBef>
                <a:spcPts val="0"/>
              </a:spcBef>
              <a:spcAft>
                <a:spcPts val="0"/>
              </a:spcAft>
              <a:buNone/>
            </a:pPr>
            <a:r>
              <a:rPr lang="en" sz="3000" b="1" dirty="0"/>
              <a:t>Resource Management</a:t>
            </a:r>
            <a:endParaRPr sz="3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5182472" y="1228175"/>
            <a:ext cx="3468851" cy="3430851"/>
          </a:xfrm>
          <a:prstGeom prst="rect">
            <a:avLst/>
          </a:prstGeom>
          <a:noFill/>
          <a:ln>
            <a:noFill/>
          </a:ln>
        </p:spPr>
      </p:pic>
      <p:pic>
        <p:nvPicPr>
          <p:cNvPr id="157" name="Shape 157"/>
          <p:cNvPicPr preferRelativeResize="0"/>
          <p:nvPr/>
        </p:nvPicPr>
        <p:blipFill rotWithShape="1">
          <a:blip r:embed="rId4">
            <a:alphaModFix/>
          </a:blip>
          <a:srcRect/>
          <a:stretch/>
        </p:blipFill>
        <p:spPr>
          <a:xfrm>
            <a:off x="6325" y="493200"/>
            <a:ext cx="4647300" cy="4365551"/>
          </a:xfrm>
          <a:prstGeom prst="rect">
            <a:avLst/>
          </a:prstGeom>
          <a:noFill/>
          <a:ln w="9525" cap="flat" cmpd="sng">
            <a:solidFill>
              <a:schemeClr val="dk2"/>
            </a:solidFill>
            <a:prstDash val="solid"/>
            <a:round/>
            <a:headEnd type="none" w="sm" len="sm"/>
            <a:tailEnd type="none" w="sm" len="sm"/>
          </a:ln>
        </p:spPr>
      </p:pic>
      <p:sp>
        <p:nvSpPr>
          <p:cNvPr id="158" name="Shape 158"/>
          <p:cNvSpPr txBox="1"/>
          <p:nvPr/>
        </p:nvSpPr>
        <p:spPr>
          <a:xfrm>
            <a:off x="1287688" y="5739150"/>
            <a:ext cx="3000000" cy="81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b="1">
                <a:solidFill>
                  <a:schemeClr val="dk1"/>
                </a:solidFill>
              </a:rPr>
              <a:t>Justice</a:t>
            </a:r>
            <a:endParaRPr/>
          </a:p>
        </p:txBody>
      </p:sp>
      <p:sp>
        <p:nvSpPr>
          <p:cNvPr id="159" name="Shape 159"/>
          <p:cNvSpPr txBox="1"/>
          <p:nvPr/>
        </p:nvSpPr>
        <p:spPr>
          <a:xfrm>
            <a:off x="115975" y="5024750"/>
            <a:ext cx="4580400" cy="88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600">
                <a:solidFill>
                  <a:schemeClr val="dk1"/>
                </a:solidFill>
                <a:highlight>
                  <a:schemeClr val="lt1"/>
                </a:highlight>
              </a:rPr>
              <a:t>“placed-based and asset-based poverty alleviation project”</a:t>
            </a:r>
            <a:endParaRPr sz="1600"/>
          </a:p>
        </p:txBody>
      </p:sp>
      <p:sp>
        <p:nvSpPr>
          <p:cNvPr id="160" name="Shape 160"/>
          <p:cNvSpPr txBox="1"/>
          <p:nvPr/>
        </p:nvSpPr>
        <p:spPr>
          <a:xfrm>
            <a:off x="61825" y="61833"/>
            <a:ext cx="90372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b="1">
                <a:highlight>
                  <a:srgbClr val="FFFFFF"/>
                </a:highlight>
              </a:rPr>
              <a:t>Springfield Promise Neighborhood</a:t>
            </a:r>
            <a:r>
              <a:rPr lang="en" b="1">
                <a:highlight>
                  <a:srgbClr val="FFFFFF"/>
                </a:highlight>
              </a:rPr>
              <a:t>		</a:t>
            </a:r>
            <a:endParaRPr/>
          </a:p>
        </p:txBody>
      </p:sp>
      <p:sp>
        <p:nvSpPr>
          <p:cNvPr id="161" name="Shape 161"/>
          <p:cNvSpPr/>
          <p:nvPr/>
        </p:nvSpPr>
        <p:spPr>
          <a:xfrm>
            <a:off x="8324025" y="3760300"/>
            <a:ext cx="878100" cy="1722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Central Design Questions</a:t>
            </a:r>
            <a:endParaRPr sz="3000" b="1">
              <a:latin typeface="Montserrat"/>
              <a:ea typeface="Montserrat"/>
              <a:cs typeface="Montserrat"/>
              <a:sym typeface="Montserrat"/>
            </a:endParaRPr>
          </a:p>
        </p:txBody>
      </p:sp>
      <p:sp>
        <p:nvSpPr>
          <p:cNvPr id="167" name="Shape 167"/>
          <p:cNvSpPr txBox="1">
            <a:spLocks noGrp="1"/>
          </p:cNvSpPr>
          <p:nvPr>
            <p:ph type="body" idx="1"/>
          </p:nvPr>
        </p:nvSpPr>
        <p:spPr>
          <a:xfrm>
            <a:off x="215075" y="1516833"/>
            <a:ext cx="8520600" cy="45552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Which issues are important?</a:t>
            </a: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Are there experts, organizations, or cultural leaders that share your goals?</a:t>
            </a: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Which skills &amp; habits will you emphasize?</a:t>
            </a:r>
            <a:endParaRPr sz="2000" b="1">
              <a:latin typeface="Montserrat"/>
              <a:ea typeface="Montserrat"/>
              <a:cs typeface="Montserrat"/>
              <a:sym typeface="Montserrat"/>
            </a:endParaRPr>
          </a:p>
        </p:txBody>
      </p:sp>
      <p:pic>
        <p:nvPicPr>
          <p:cNvPr id="168" name="Shape 168"/>
          <p:cNvPicPr preferRelativeResize="0"/>
          <p:nvPr/>
        </p:nvPicPr>
        <p:blipFill>
          <a:blip r:embed="rId3">
            <a:alphaModFix/>
          </a:blip>
          <a:stretch>
            <a:fillRect/>
          </a:stretch>
        </p:blipFill>
        <p:spPr>
          <a:xfrm>
            <a:off x="3292875" y="3241300"/>
            <a:ext cx="1817644" cy="18176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11700" y="593375"/>
            <a:ext cx="32580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a:latin typeface="Montserrat"/>
                <a:ea typeface="Montserrat"/>
                <a:cs typeface="Montserrat"/>
                <a:sym typeface="Montserrat"/>
              </a:rPr>
              <a:t>What skills &amp; habits are important to your work?</a:t>
            </a:r>
            <a:endParaRPr sz="2000" b="1">
              <a:latin typeface="Montserrat"/>
              <a:ea typeface="Montserrat"/>
              <a:cs typeface="Montserrat"/>
              <a:sym typeface="Montserrat"/>
            </a:endParaRPr>
          </a:p>
          <a:p>
            <a:pPr marL="0" lvl="0" indent="0" rtl="0">
              <a:spcBef>
                <a:spcPts val="0"/>
              </a:spcBef>
              <a:spcAft>
                <a:spcPts val="0"/>
              </a:spcAft>
              <a:buNone/>
            </a:pPr>
            <a:endParaRPr sz="1800"/>
          </a:p>
          <a:p>
            <a:pPr marL="457200" lvl="0" indent="-342900" rtl="0">
              <a:spcBef>
                <a:spcPts val="0"/>
              </a:spcBef>
              <a:spcAft>
                <a:spcPts val="0"/>
              </a:spcAft>
              <a:buSzPts val="1800"/>
              <a:buChar char="●"/>
            </a:pPr>
            <a:r>
              <a:rPr lang="en" sz="1800"/>
              <a:t>“Ability to alter messages to new audiences”</a:t>
            </a:r>
            <a:endParaRPr sz="1800"/>
          </a:p>
          <a:p>
            <a:pPr marL="457200" lvl="0" indent="-342900" rtl="0">
              <a:spcBef>
                <a:spcPts val="0"/>
              </a:spcBef>
              <a:spcAft>
                <a:spcPts val="0"/>
              </a:spcAft>
              <a:buSzPts val="1800"/>
              <a:buChar char="●"/>
            </a:pPr>
            <a:r>
              <a:rPr lang="en" sz="1800"/>
              <a:t>“Allow individuals to ‘save face’ when they are proven wrong.”</a:t>
            </a:r>
            <a:endParaRPr sz="1800"/>
          </a:p>
          <a:p>
            <a:pPr marL="457200" lvl="0" indent="-342900" rtl="0">
              <a:spcBef>
                <a:spcPts val="0"/>
              </a:spcBef>
              <a:spcAft>
                <a:spcPts val="0"/>
              </a:spcAft>
              <a:buSzPts val="1800"/>
              <a:buChar char="●"/>
            </a:pPr>
            <a:r>
              <a:rPr lang="en" sz="1800"/>
              <a:t>“Motivating policymakers”</a:t>
            </a:r>
            <a:endParaRPr sz="1800"/>
          </a:p>
          <a:p>
            <a:pPr marL="457200" lvl="0" indent="-342900" rtl="0">
              <a:spcBef>
                <a:spcPts val="0"/>
              </a:spcBef>
              <a:spcAft>
                <a:spcPts val="0"/>
              </a:spcAft>
              <a:buSzPts val="1800"/>
              <a:buChar char="●"/>
            </a:pPr>
            <a:r>
              <a:rPr lang="en" sz="1800"/>
              <a:t>“Triple bottom line”</a:t>
            </a:r>
            <a:endParaRPr sz="1800"/>
          </a:p>
          <a:p>
            <a:pPr marL="0" lvl="0" indent="0" rtl="0">
              <a:spcBef>
                <a:spcPts val="0"/>
              </a:spcBef>
              <a:spcAft>
                <a:spcPts val="0"/>
              </a:spcAft>
              <a:buNone/>
            </a:pPr>
            <a:endParaRPr sz="1800"/>
          </a:p>
        </p:txBody>
      </p:sp>
      <p:pic>
        <p:nvPicPr>
          <p:cNvPr id="174" name="Shape 174"/>
          <p:cNvPicPr preferRelativeResize="0"/>
          <p:nvPr/>
        </p:nvPicPr>
        <p:blipFill rotWithShape="1">
          <a:blip r:embed="rId3">
            <a:alphaModFix/>
          </a:blip>
          <a:srcRect r="19813"/>
          <a:stretch/>
        </p:blipFill>
        <p:spPr>
          <a:xfrm>
            <a:off x="4473500" y="0"/>
            <a:ext cx="4670403" cy="5723525"/>
          </a:xfrm>
          <a:prstGeom prst="rect">
            <a:avLst/>
          </a:prstGeom>
          <a:noFill/>
          <a:ln w="19050" cap="flat" cmpd="sng">
            <a:solidFill>
              <a:schemeClr val="dk2"/>
            </a:solidFill>
            <a:prstDash val="solid"/>
            <a:round/>
            <a:headEnd type="none" w="sm" len="sm"/>
            <a:tailEnd type="none" w="sm" len="sm"/>
          </a:ln>
        </p:spPr>
      </p:pic>
      <p:sp>
        <p:nvSpPr>
          <p:cNvPr id="175" name="Shape 175"/>
          <p:cNvSpPr txBox="1"/>
          <p:nvPr/>
        </p:nvSpPr>
        <p:spPr>
          <a:xfrm>
            <a:off x="4535275" y="5869500"/>
            <a:ext cx="46704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t>Anne Kaupp Fett shares public outreach materials from the Clark County combined Health District that inform new project design.</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t="5394" b="13849"/>
          <a:stretch/>
        </p:blipFill>
        <p:spPr>
          <a:xfrm>
            <a:off x="1156700" y="1505500"/>
            <a:ext cx="7749077" cy="4768400"/>
          </a:xfrm>
          <a:prstGeom prst="rect">
            <a:avLst/>
          </a:prstGeom>
          <a:noFill/>
          <a:ln>
            <a:noFill/>
          </a:ln>
        </p:spPr>
      </p:pic>
      <p:sp>
        <p:nvSpPr>
          <p:cNvPr id="181" name="Shape 181"/>
          <p:cNvSpPr txBox="1"/>
          <p:nvPr/>
        </p:nvSpPr>
        <p:spPr>
          <a:xfrm>
            <a:off x="355500" y="144275"/>
            <a:ext cx="7959300" cy="461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a:latin typeface="Montserrat"/>
                <a:ea typeface="Montserrat"/>
                <a:cs typeface="Montserrat"/>
                <a:sym typeface="Montserrat"/>
              </a:rPr>
              <a:t>Science &amp; Civic Learning Emphasize:</a:t>
            </a:r>
            <a:endParaRPr sz="2400" b="1">
              <a:latin typeface="Montserrat"/>
              <a:ea typeface="Montserrat"/>
              <a:cs typeface="Montserrat"/>
              <a:sym typeface="Montserrat"/>
            </a:endParaRPr>
          </a:p>
          <a:p>
            <a:pPr marL="0" lvl="0" indent="0" rtl="0">
              <a:spcBef>
                <a:spcPts val="0"/>
              </a:spcBef>
              <a:spcAft>
                <a:spcPts val="0"/>
              </a:spcAft>
              <a:buNone/>
            </a:pP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Professional Habits &amp; Skills</a:t>
            </a: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Systems Thinking</a:t>
            </a:r>
            <a:endParaRPr sz="2000" b="1">
              <a:latin typeface="Montserrat"/>
              <a:ea typeface="Montserrat"/>
              <a:cs typeface="Montserrat"/>
              <a:sym typeface="Montserrat"/>
            </a:endParaRPr>
          </a:p>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Using Disciplinary Tools</a:t>
            </a:r>
            <a:endParaRPr sz="2000" b="1" i="1">
              <a:solidFill>
                <a:srgbClr val="FF0000"/>
              </a:solidFill>
              <a:latin typeface="Montserrat"/>
              <a:ea typeface="Montserrat"/>
              <a:cs typeface="Montserrat"/>
              <a:sym typeface="Montserrat"/>
            </a:endParaRPr>
          </a:p>
          <a:p>
            <a:pPr marL="457200" lvl="0" indent="-355600" rtl="0">
              <a:spcBef>
                <a:spcPts val="0"/>
              </a:spcBef>
              <a:spcAft>
                <a:spcPts val="0"/>
              </a:spcAft>
              <a:buClr>
                <a:srgbClr val="CC0000"/>
              </a:buClr>
              <a:buSzPts val="2000"/>
              <a:buFont typeface="Montserrat"/>
              <a:buAutoNum type="arabicPeriod"/>
            </a:pPr>
            <a:r>
              <a:rPr lang="en" sz="2000" b="1" i="1">
                <a:solidFill>
                  <a:srgbClr val="CC0000"/>
                </a:solidFill>
                <a:latin typeface="Montserrat"/>
                <a:ea typeface="Montserrat"/>
                <a:cs typeface="Montserrat"/>
                <a:sym typeface="Montserrat"/>
              </a:rPr>
              <a:t>Reflection </a:t>
            </a:r>
            <a:endParaRPr sz="2000" b="1" i="1">
              <a:solidFill>
                <a:srgbClr val="CC0000"/>
              </a:solidFill>
              <a:latin typeface="Montserrat"/>
              <a:ea typeface="Montserrat"/>
              <a:cs typeface="Montserrat"/>
              <a:sym typeface="Montserrat"/>
            </a:endParaRPr>
          </a:p>
          <a:p>
            <a:pPr marL="457200" lvl="0" indent="-355600" rtl="0">
              <a:spcBef>
                <a:spcPts val="0"/>
              </a:spcBef>
              <a:spcAft>
                <a:spcPts val="0"/>
              </a:spcAft>
              <a:buClr>
                <a:srgbClr val="CC0000"/>
              </a:buClr>
              <a:buSzPts val="2000"/>
              <a:buFont typeface="Montserrat"/>
              <a:buAutoNum type="arabicPeriod"/>
            </a:pPr>
            <a:r>
              <a:rPr lang="en" sz="2000" b="1" i="1">
                <a:solidFill>
                  <a:srgbClr val="CC0000"/>
                </a:solidFill>
                <a:latin typeface="Montserrat"/>
                <a:ea typeface="Montserrat"/>
                <a:cs typeface="Montserrat"/>
                <a:sym typeface="Montserrat"/>
              </a:rPr>
              <a:t>Cultural Awareness </a:t>
            </a:r>
            <a:endParaRPr sz="2000" b="1" i="1">
              <a:solidFill>
                <a:srgbClr val="CC0000"/>
              </a:solidFill>
              <a:latin typeface="Montserrat"/>
              <a:ea typeface="Montserrat"/>
              <a:cs typeface="Montserrat"/>
              <a:sym typeface="Montserrat"/>
            </a:endParaRPr>
          </a:p>
          <a:p>
            <a:pPr marL="457200" lvl="0" indent="0" rtl="0">
              <a:spcBef>
                <a:spcPts val="0"/>
              </a:spcBef>
              <a:spcAft>
                <a:spcPts val="0"/>
              </a:spcAft>
              <a:buNone/>
            </a:pPr>
            <a:r>
              <a:rPr lang="en" sz="2000" b="1" i="1">
                <a:solidFill>
                  <a:srgbClr val="CC0000"/>
                </a:solidFill>
                <a:latin typeface="Montserrat"/>
                <a:ea typeface="Montserrat"/>
                <a:cs typeface="Montserrat"/>
                <a:sym typeface="Montserrat"/>
              </a:rPr>
              <a:t>&amp; Inclusion</a:t>
            </a:r>
            <a:endParaRPr sz="2000" b="1" i="1">
              <a:solidFill>
                <a:srgbClr val="CC0000"/>
              </a:solidFill>
              <a:latin typeface="Montserrat"/>
              <a:ea typeface="Montserrat"/>
              <a:cs typeface="Montserrat"/>
              <a:sym typeface="Montserrat"/>
            </a:endParaRPr>
          </a:p>
          <a:p>
            <a:pPr marL="457200" lvl="0" indent="0" rtl="0">
              <a:spcBef>
                <a:spcPts val="0"/>
              </a:spcBef>
              <a:spcAft>
                <a:spcPts val="0"/>
              </a:spcAft>
              <a:buNone/>
            </a:pPr>
            <a:endParaRPr sz="1800" b="1" i="1">
              <a:solidFill>
                <a:srgbClr val="FF0000"/>
              </a:solidFill>
            </a:endParaRPr>
          </a:p>
          <a:p>
            <a:pPr marL="0" lvl="0" indent="0" rtl="0">
              <a:spcBef>
                <a:spcPts val="0"/>
              </a:spcBef>
              <a:spcAft>
                <a:spcPts val="0"/>
              </a:spcAft>
              <a:buNone/>
            </a:pPr>
            <a:endParaRPr sz="1800" b="1"/>
          </a:p>
          <a:p>
            <a:pPr marL="0" lvl="0" indent="0" rtl="0">
              <a:spcBef>
                <a:spcPts val="0"/>
              </a:spcBef>
              <a:spcAft>
                <a:spcPts val="0"/>
              </a:spcAft>
              <a:buNone/>
            </a:pPr>
            <a:endParaRPr sz="1800" b="1"/>
          </a:p>
        </p:txBody>
      </p:sp>
      <p:sp>
        <p:nvSpPr>
          <p:cNvPr id="182" name="Shape 182"/>
          <p:cNvSpPr txBox="1"/>
          <p:nvPr/>
        </p:nvSpPr>
        <p:spPr>
          <a:xfrm>
            <a:off x="36775" y="6305900"/>
            <a:ext cx="9144000" cy="6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a:t>*National Task Force on Civic Learning &amp; Democratic Engagement, 2012,  </a:t>
            </a:r>
            <a:r>
              <a:rPr lang="en" sz="1100" i="1"/>
              <a:t>A Crucible Moment: College Learning &amp; Democracy’s Future</a:t>
            </a:r>
            <a:endParaRPr sz="1100"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b="1">
                <a:latin typeface="Montserrat"/>
                <a:ea typeface="Montserrat"/>
                <a:cs typeface="Montserrat"/>
                <a:sym typeface="Montserrat"/>
              </a:rPr>
              <a:t>An Opportunity: Service Learning</a:t>
            </a:r>
            <a:endParaRPr sz="3600" b="1">
              <a:latin typeface="Montserrat"/>
              <a:ea typeface="Montserrat"/>
              <a:cs typeface="Montserrat"/>
              <a:sym typeface="Montserrat"/>
            </a:endParaRPr>
          </a:p>
        </p:txBody>
      </p:sp>
      <p:pic>
        <p:nvPicPr>
          <p:cNvPr id="188" name="Shape 188"/>
          <p:cNvPicPr preferRelativeResize="0"/>
          <p:nvPr/>
        </p:nvPicPr>
        <p:blipFill rotWithShape="1">
          <a:blip r:embed="rId3">
            <a:alphaModFix/>
          </a:blip>
          <a:srcRect/>
          <a:stretch/>
        </p:blipFill>
        <p:spPr>
          <a:xfrm>
            <a:off x="5078225" y="1442550"/>
            <a:ext cx="3367150" cy="5095625"/>
          </a:xfrm>
          <a:prstGeom prst="rect">
            <a:avLst/>
          </a:prstGeom>
          <a:noFill/>
          <a:ln>
            <a:noFill/>
          </a:ln>
        </p:spPr>
      </p:pic>
      <p:sp>
        <p:nvSpPr>
          <p:cNvPr id="189" name="Shape 189"/>
          <p:cNvSpPr/>
          <p:nvPr/>
        </p:nvSpPr>
        <p:spPr>
          <a:xfrm>
            <a:off x="318975" y="1776020"/>
            <a:ext cx="4800600" cy="378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u="none" strike="noStrike" cap="none">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 sz="2400" b="1" i="0" u="none" strike="noStrike" cap="none">
                <a:solidFill>
                  <a:schemeClr val="dk1"/>
                </a:solidFill>
                <a:latin typeface="Montserrat"/>
                <a:ea typeface="Montserrat"/>
                <a:cs typeface="Montserrat"/>
                <a:sym typeface="Montserrat"/>
              </a:rPr>
              <a:t>“students use knowledge &amp; skills</a:t>
            </a:r>
            <a:r>
              <a:rPr lang="en" sz="2400" b="1">
                <a:solidFill>
                  <a:schemeClr val="dk1"/>
                </a:solidFill>
                <a:latin typeface="Montserrat"/>
                <a:ea typeface="Montserrat"/>
                <a:cs typeface="Montserrat"/>
                <a:sym typeface="Montserrat"/>
              </a:rPr>
              <a:t>...</a:t>
            </a:r>
            <a:r>
              <a:rPr lang="en" sz="2400" b="1" i="0" u="none" strike="noStrike" cap="none">
                <a:solidFill>
                  <a:schemeClr val="dk1"/>
                </a:solidFill>
                <a:latin typeface="Montserrat"/>
                <a:ea typeface="Montserrat"/>
                <a:cs typeface="Montserrat"/>
                <a:sym typeface="Montserrat"/>
              </a:rPr>
              <a:t> to address real needs”  </a:t>
            </a:r>
            <a:endParaRPr b="1">
              <a:latin typeface="Montserrat"/>
              <a:ea typeface="Montserrat"/>
              <a:cs typeface="Montserrat"/>
              <a:sym typeface="Montserrat"/>
            </a:endParaRPr>
          </a:p>
          <a:p>
            <a:pPr marL="0" marR="0" lvl="0" indent="0" algn="l" rtl="0">
              <a:spcBef>
                <a:spcPts val="0"/>
              </a:spcBef>
              <a:spcAft>
                <a:spcPts val="0"/>
              </a:spcAft>
              <a:buNone/>
            </a:pPr>
            <a:endParaRPr sz="2400" b="1" i="0" u="none" strike="noStrike" cap="none">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 sz="2400" b="1" i="0" u="none" strike="noStrike" cap="none">
                <a:solidFill>
                  <a:schemeClr val="dk1"/>
                </a:solidFill>
                <a:latin typeface="Montserrat"/>
                <a:ea typeface="Montserrat"/>
                <a:cs typeface="Montserrat"/>
                <a:sym typeface="Montserrat"/>
              </a:rPr>
              <a:t>Focus on: </a:t>
            </a:r>
            <a:r>
              <a:rPr lang="en" sz="2400" b="1" i="0" u="none" strike="noStrike" cap="none">
                <a:solidFill>
                  <a:srgbClr val="CC0000"/>
                </a:solidFill>
                <a:latin typeface="Montserrat"/>
                <a:ea typeface="Montserrat"/>
                <a:cs typeface="Montserrat"/>
                <a:sym typeface="Montserrat"/>
              </a:rPr>
              <a:t>critical thinking and reflection</a:t>
            </a:r>
            <a:r>
              <a:rPr lang="en" sz="2400" b="1" i="0" u="none" strike="noStrike" cap="none">
                <a:solidFill>
                  <a:schemeClr val="dk1"/>
                </a:solidFill>
                <a:latin typeface="Montserrat"/>
                <a:ea typeface="Montserrat"/>
                <a:cs typeface="Montserrat"/>
                <a:sym typeface="Montserrat"/>
              </a:rPr>
              <a:t> </a:t>
            </a:r>
            <a:endParaRPr sz="2400" b="1" i="0" u="none" strike="noStrike" cap="none">
              <a:solidFill>
                <a:schemeClr val="dk1"/>
              </a:solidFill>
              <a:latin typeface="Montserrat"/>
              <a:ea typeface="Montserrat"/>
              <a:cs typeface="Montserrat"/>
              <a:sym typeface="Montserrat"/>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32550" y="0"/>
            <a:ext cx="9232855"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t="4726" b="58437"/>
          <a:stretch/>
        </p:blipFill>
        <p:spPr>
          <a:xfrm>
            <a:off x="73350" y="1628600"/>
            <a:ext cx="5105699" cy="2018649"/>
          </a:xfrm>
          <a:prstGeom prst="rect">
            <a:avLst/>
          </a:prstGeom>
          <a:noFill/>
          <a:ln w="9525" cap="flat" cmpd="sng">
            <a:solidFill>
              <a:srgbClr val="1F497D"/>
            </a:solidFill>
            <a:prstDash val="solid"/>
            <a:round/>
            <a:headEnd type="none" w="sm" len="sm"/>
            <a:tailEnd type="none" w="sm" len="sm"/>
          </a:ln>
        </p:spPr>
      </p:pic>
      <p:pic>
        <p:nvPicPr>
          <p:cNvPr id="195" name="Shape 195"/>
          <p:cNvPicPr preferRelativeResize="0"/>
          <p:nvPr/>
        </p:nvPicPr>
        <p:blipFill rotWithShape="1">
          <a:blip r:embed="rId4">
            <a:alphaModFix/>
          </a:blip>
          <a:srcRect t="16114" r="11008"/>
          <a:stretch/>
        </p:blipFill>
        <p:spPr>
          <a:xfrm>
            <a:off x="5242355" y="1628600"/>
            <a:ext cx="3901644" cy="5192026"/>
          </a:xfrm>
          <a:prstGeom prst="rect">
            <a:avLst/>
          </a:prstGeom>
          <a:noFill/>
          <a:ln w="9525" cap="flat" cmpd="sng">
            <a:solidFill>
              <a:srgbClr val="1F497D"/>
            </a:solidFill>
            <a:prstDash val="solid"/>
            <a:round/>
            <a:headEnd type="none" w="sm" len="sm"/>
            <a:tailEnd type="none" w="sm" len="sm"/>
          </a:ln>
        </p:spPr>
      </p:pic>
      <p:pic>
        <p:nvPicPr>
          <p:cNvPr id="196" name="Shape 196"/>
          <p:cNvPicPr preferRelativeResize="0"/>
          <p:nvPr/>
        </p:nvPicPr>
        <p:blipFill rotWithShape="1">
          <a:blip r:embed="rId5">
            <a:alphaModFix/>
          </a:blip>
          <a:srcRect l="8850" t="9128" b="21291"/>
          <a:stretch/>
        </p:blipFill>
        <p:spPr>
          <a:xfrm>
            <a:off x="97000" y="3610786"/>
            <a:ext cx="5058402" cy="3209840"/>
          </a:xfrm>
          <a:prstGeom prst="rect">
            <a:avLst/>
          </a:prstGeom>
          <a:noFill/>
          <a:ln w="9525" cap="flat" cmpd="sng">
            <a:solidFill>
              <a:srgbClr val="1F497D"/>
            </a:solidFill>
            <a:prstDash val="solid"/>
            <a:round/>
            <a:headEnd type="none" w="sm" len="sm"/>
            <a:tailEnd type="none" w="sm" len="sm"/>
          </a:ln>
        </p:spPr>
      </p:pic>
      <p:sp>
        <p:nvSpPr>
          <p:cNvPr id="197" name="Shape 197"/>
          <p:cNvSpPr txBox="1"/>
          <p:nvPr/>
        </p:nvSpPr>
        <p:spPr>
          <a:xfrm>
            <a:off x="0" y="103050"/>
            <a:ext cx="7401000" cy="1460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a:solidFill>
                  <a:srgbClr val="000000"/>
                </a:solidFill>
                <a:latin typeface="Montserrat"/>
                <a:ea typeface="Montserrat"/>
                <a:cs typeface="Montserrat"/>
                <a:sym typeface="Montserrat"/>
              </a:rPr>
              <a:t>Advocacy: </a:t>
            </a:r>
            <a:endParaRPr sz="2400" b="1">
              <a:solidFill>
                <a:srgbClr val="000000"/>
              </a:solidFill>
              <a:latin typeface="Montserrat"/>
              <a:ea typeface="Montserrat"/>
              <a:cs typeface="Montserrat"/>
              <a:sym typeface="Montserrat"/>
            </a:endParaRPr>
          </a:p>
          <a:p>
            <a:pPr marL="457200" lvl="0" indent="-342900" rtl="0">
              <a:spcBef>
                <a:spcPts val="0"/>
              </a:spcBef>
              <a:spcAft>
                <a:spcPts val="0"/>
              </a:spcAft>
              <a:buClr>
                <a:srgbClr val="000000"/>
              </a:buClr>
              <a:buSzPts val="1800"/>
              <a:buChar char="●"/>
            </a:pPr>
            <a:r>
              <a:rPr lang="en" sz="1800" b="1">
                <a:solidFill>
                  <a:srgbClr val="000000"/>
                </a:solidFill>
              </a:rPr>
              <a:t>Encourage action around a cause</a:t>
            </a:r>
            <a:endParaRPr sz="1800" b="1">
              <a:solidFill>
                <a:srgbClr val="000000"/>
              </a:solidFill>
            </a:endParaRPr>
          </a:p>
          <a:p>
            <a:pPr marL="457200" lvl="0" indent="-342900" rtl="0">
              <a:spcBef>
                <a:spcPts val="0"/>
              </a:spcBef>
              <a:spcAft>
                <a:spcPts val="0"/>
              </a:spcAft>
              <a:buClr>
                <a:srgbClr val="000000"/>
              </a:buClr>
              <a:buSzPts val="1800"/>
              <a:buChar char="●"/>
            </a:pPr>
            <a:r>
              <a:rPr lang="en" sz="1800" b="1">
                <a:solidFill>
                  <a:srgbClr val="000000"/>
                </a:solidFill>
              </a:rPr>
              <a:t>Supported by evidence</a:t>
            </a:r>
            <a:endParaRPr sz="1800" b="1">
              <a:solidFill>
                <a:srgbClr val="000000"/>
              </a:solidFill>
            </a:endParaRPr>
          </a:p>
          <a:p>
            <a:pPr marL="457200" lvl="0" indent="-342900" rtl="0">
              <a:spcBef>
                <a:spcPts val="0"/>
              </a:spcBef>
              <a:spcAft>
                <a:spcPts val="0"/>
              </a:spcAft>
              <a:buClr>
                <a:srgbClr val="000000"/>
              </a:buClr>
              <a:buSzPts val="1800"/>
              <a:buChar char="●"/>
            </a:pPr>
            <a:r>
              <a:rPr lang="en" sz="1800" b="1">
                <a:solidFill>
                  <a:srgbClr val="000000"/>
                </a:solidFill>
              </a:rPr>
              <a:t>Reflect on personal, collective, or policy opportunities</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37175" y="436392"/>
            <a:ext cx="5519700" cy="590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2400" b="1">
                <a:solidFill>
                  <a:schemeClr val="dk1"/>
                </a:solidFill>
                <a:latin typeface="Montserrat"/>
                <a:ea typeface="Montserrat"/>
                <a:cs typeface="Montserrat"/>
                <a:sym typeface="Montserrat"/>
              </a:rPr>
              <a:t>Outreach &amp; Citizen Science:</a:t>
            </a:r>
            <a:endParaRPr sz="2400" b="1">
              <a:solidFill>
                <a:schemeClr val="dk1"/>
              </a:solidFill>
              <a:latin typeface="Montserrat"/>
              <a:ea typeface="Montserrat"/>
              <a:cs typeface="Montserrat"/>
              <a:sym typeface="Montserrat"/>
            </a:endParaRPr>
          </a:p>
          <a:p>
            <a:pPr marL="457200" lvl="0" indent="-342900" rtl="0">
              <a:spcBef>
                <a:spcPts val="0"/>
              </a:spcBef>
              <a:spcAft>
                <a:spcPts val="0"/>
              </a:spcAft>
              <a:buClr>
                <a:schemeClr val="dk1"/>
              </a:buClr>
              <a:buSzPts val="1800"/>
              <a:buChar char="●"/>
            </a:pPr>
            <a:r>
              <a:rPr lang="en" sz="1800" b="1">
                <a:solidFill>
                  <a:schemeClr val="dk1"/>
                </a:solidFill>
              </a:rPr>
              <a:t>Data informed and/or data collected </a:t>
            </a:r>
            <a:endParaRPr sz="1800" b="1">
              <a:solidFill>
                <a:schemeClr val="dk1"/>
              </a:solidFill>
            </a:endParaRPr>
          </a:p>
          <a:p>
            <a:pPr marL="457200" lvl="0" indent="-342900" rtl="0">
              <a:spcBef>
                <a:spcPts val="0"/>
              </a:spcBef>
              <a:spcAft>
                <a:spcPts val="0"/>
              </a:spcAft>
              <a:buClr>
                <a:schemeClr val="dk1"/>
              </a:buClr>
              <a:buSzPts val="1800"/>
              <a:buChar char="●"/>
            </a:pPr>
            <a:r>
              <a:rPr lang="en" sz="1800" b="1">
                <a:solidFill>
                  <a:schemeClr val="dk1"/>
                </a:solidFill>
              </a:rPr>
              <a:t>Raise literacy and/or research </a:t>
            </a:r>
            <a:endParaRPr sz="1800" b="1">
              <a:solidFill>
                <a:schemeClr val="dk1"/>
              </a:solidFill>
            </a:endParaRPr>
          </a:p>
          <a:p>
            <a:pPr marL="0" lvl="0" indent="457200" rtl="0">
              <a:spcBef>
                <a:spcPts val="0"/>
              </a:spcBef>
              <a:spcAft>
                <a:spcPts val="0"/>
              </a:spcAft>
              <a:buNone/>
            </a:pPr>
            <a:r>
              <a:rPr lang="en" sz="1800" b="1">
                <a:solidFill>
                  <a:schemeClr val="dk1"/>
                </a:solidFill>
              </a:rPr>
              <a:t>participation</a:t>
            </a:r>
            <a:endParaRPr sz="1800" b="1"/>
          </a:p>
          <a:p>
            <a:pPr marL="0" lvl="0" indent="0" rtl="0">
              <a:spcBef>
                <a:spcPts val="0"/>
              </a:spcBef>
              <a:spcAft>
                <a:spcPts val="0"/>
              </a:spcAft>
              <a:buNone/>
            </a:pPr>
            <a:endParaRPr sz="1800" b="1"/>
          </a:p>
        </p:txBody>
      </p:sp>
      <p:pic>
        <p:nvPicPr>
          <p:cNvPr id="203" name="Shape 203"/>
          <p:cNvPicPr preferRelativeResize="0"/>
          <p:nvPr/>
        </p:nvPicPr>
        <p:blipFill rotWithShape="1">
          <a:blip r:embed="rId3">
            <a:alphaModFix/>
          </a:blip>
          <a:srcRect l="2790" t="7114" r="19054" b="10540"/>
          <a:stretch/>
        </p:blipFill>
        <p:spPr>
          <a:xfrm>
            <a:off x="3867975" y="2650450"/>
            <a:ext cx="5276027" cy="4207549"/>
          </a:xfrm>
          <a:prstGeom prst="rect">
            <a:avLst/>
          </a:prstGeom>
          <a:noFill/>
          <a:ln w="9525" cap="flat" cmpd="sng">
            <a:solidFill>
              <a:schemeClr val="dk2"/>
            </a:solidFill>
            <a:prstDash val="solid"/>
            <a:round/>
            <a:headEnd type="none" w="sm" len="sm"/>
            <a:tailEnd type="none" w="sm" len="sm"/>
          </a:ln>
        </p:spPr>
      </p:pic>
      <p:pic>
        <p:nvPicPr>
          <p:cNvPr id="204" name="Shape 204"/>
          <p:cNvPicPr preferRelativeResize="0"/>
          <p:nvPr/>
        </p:nvPicPr>
        <p:blipFill rotWithShape="1">
          <a:blip r:embed="rId4">
            <a:alphaModFix/>
          </a:blip>
          <a:srcRect t="13119"/>
          <a:stretch/>
        </p:blipFill>
        <p:spPr>
          <a:xfrm>
            <a:off x="0" y="1285075"/>
            <a:ext cx="4205551" cy="2742200"/>
          </a:xfrm>
          <a:prstGeom prst="rect">
            <a:avLst/>
          </a:prstGeom>
          <a:noFill/>
          <a:ln w="9525" cap="flat" cmpd="sng">
            <a:solidFill>
              <a:schemeClr val="dk2"/>
            </a:solidFill>
            <a:prstDash val="solid"/>
            <a:round/>
            <a:headEnd type="none" w="sm" len="sm"/>
            <a:tailEnd type="none" w="sm" len="sm"/>
          </a:ln>
        </p:spPr>
      </p:pic>
      <p:pic>
        <p:nvPicPr>
          <p:cNvPr id="205" name="Shape 205"/>
          <p:cNvPicPr preferRelativeResize="0"/>
          <p:nvPr/>
        </p:nvPicPr>
        <p:blipFill rotWithShape="1">
          <a:blip r:embed="rId5">
            <a:alphaModFix/>
          </a:blip>
          <a:srcRect l="12002" b="25317"/>
          <a:stretch/>
        </p:blipFill>
        <p:spPr>
          <a:xfrm>
            <a:off x="4796475" y="0"/>
            <a:ext cx="4347324" cy="2769076"/>
          </a:xfrm>
          <a:prstGeom prst="rect">
            <a:avLst/>
          </a:prstGeom>
          <a:noFill/>
          <a:ln w="9525" cap="flat" cmpd="sng">
            <a:solidFill>
              <a:schemeClr val="dk2"/>
            </a:solidFill>
            <a:prstDash val="solid"/>
            <a:round/>
            <a:headEnd type="none" w="sm" len="sm"/>
            <a:tailEnd type="none" w="sm" len="sm"/>
          </a:ln>
        </p:spPr>
      </p:pic>
      <p:pic>
        <p:nvPicPr>
          <p:cNvPr id="206" name="Shape 206"/>
          <p:cNvPicPr preferRelativeResize="0"/>
          <p:nvPr/>
        </p:nvPicPr>
        <p:blipFill rotWithShape="1">
          <a:blip r:embed="rId6">
            <a:alphaModFix/>
          </a:blip>
          <a:srcRect t="508" r="1739" b="1634"/>
          <a:stretch/>
        </p:blipFill>
        <p:spPr>
          <a:xfrm>
            <a:off x="0" y="3991625"/>
            <a:ext cx="3990300" cy="27690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61850" y="199275"/>
            <a:ext cx="4308600" cy="1403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a:solidFill>
                  <a:srgbClr val="000000"/>
                </a:solidFill>
                <a:latin typeface="Montserrat"/>
                <a:ea typeface="Montserrat"/>
                <a:cs typeface="Montserrat"/>
                <a:sym typeface="Montserrat"/>
              </a:rPr>
              <a:t>Partner Consultants:</a:t>
            </a:r>
            <a:endParaRPr sz="2400" b="1">
              <a:solidFill>
                <a:srgbClr val="000000"/>
              </a:solidFill>
              <a:latin typeface="Montserrat"/>
              <a:ea typeface="Montserrat"/>
              <a:cs typeface="Montserrat"/>
              <a:sym typeface="Montserrat"/>
            </a:endParaRPr>
          </a:p>
          <a:p>
            <a:pPr marL="457200" lvl="0" indent="-342900" rtl="0">
              <a:spcBef>
                <a:spcPts val="0"/>
              </a:spcBef>
              <a:spcAft>
                <a:spcPts val="0"/>
              </a:spcAft>
              <a:buClr>
                <a:srgbClr val="000000"/>
              </a:buClr>
              <a:buSzPts val="1800"/>
              <a:buChar char="●"/>
            </a:pPr>
            <a:r>
              <a:rPr lang="en" sz="1800" b="1">
                <a:solidFill>
                  <a:srgbClr val="000000"/>
                </a:solidFill>
              </a:rPr>
              <a:t>Partners share tools &amp;/or expertise that supports class success </a:t>
            </a:r>
            <a:endParaRPr sz="1800" b="1">
              <a:solidFill>
                <a:srgbClr val="000000"/>
              </a:solidFill>
            </a:endParaRPr>
          </a:p>
          <a:p>
            <a:pPr marL="457200" lvl="0" indent="-342900" rtl="0">
              <a:spcBef>
                <a:spcPts val="0"/>
              </a:spcBef>
              <a:spcAft>
                <a:spcPts val="0"/>
              </a:spcAft>
              <a:buClr>
                <a:srgbClr val="000000"/>
              </a:buClr>
              <a:buSzPts val="1800"/>
              <a:buChar char="●"/>
            </a:pPr>
            <a:r>
              <a:rPr lang="en" sz="1800" b="1">
                <a:solidFill>
                  <a:srgbClr val="000000"/>
                </a:solidFill>
              </a:rPr>
              <a:t>Reflect on knowledge or advice</a:t>
            </a:r>
            <a:endParaRPr sz="1800" b="1">
              <a:solidFill>
                <a:srgbClr val="000000"/>
              </a:solidFill>
            </a:endParaRPr>
          </a:p>
        </p:txBody>
      </p:sp>
      <p:pic>
        <p:nvPicPr>
          <p:cNvPr id="212" name="Shape 212"/>
          <p:cNvPicPr preferRelativeResize="0"/>
          <p:nvPr/>
        </p:nvPicPr>
        <p:blipFill rotWithShape="1">
          <a:blip r:embed="rId3">
            <a:alphaModFix/>
          </a:blip>
          <a:srcRect l="770" r="5226"/>
          <a:stretch/>
        </p:blipFill>
        <p:spPr>
          <a:xfrm>
            <a:off x="34350" y="2171425"/>
            <a:ext cx="4458672" cy="4546425"/>
          </a:xfrm>
          <a:prstGeom prst="rect">
            <a:avLst/>
          </a:prstGeom>
          <a:noFill/>
          <a:ln>
            <a:noFill/>
          </a:ln>
        </p:spPr>
      </p:pic>
      <p:pic>
        <p:nvPicPr>
          <p:cNvPr id="213" name="Shape 213"/>
          <p:cNvPicPr preferRelativeResize="0"/>
          <p:nvPr/>
        </p:nvPicPr>
        <p:blipFill rotWithShape="1">
          <a:blip r:embed="rId4">
            <a:alphaModFix/>
          </a:blip>
          <a:srcRect t="12891"/>
          <a:stretch/>
        </p:blipFill>
        <p:spPr>
          <a:xfrm>
            <a:off x="4542200" y="2863500"/>
            <a:ext cx="4507875" cy="3854350"/>
          </a:xfrm>
          <a:prstGeom prst="rect">
            <a:avLst/>
          </a:prstGeom>
          <a:noFill/>
          <a:ln>
            <a:noFill/>
          </a:ln>
        </p:spPr>
      </p:pic>
      <p:pic>
        <p:nvPicPr>
          <p:cNvPr id="214" name="Shape 214"/>
          <p:cNvPicPr preferRelativeResize="0"/>
          <p:nvPr/>
        </p:nvPicPr>
        <p:blipFill rotWithShape="1">
          <a:blip r:embed="rId5">
            <a:alphaModFix/>
          </a:blip>
          <a:srcRect t="21040" b="42944"/>
          <a:stretch/>
        </p:blipFill>
        <p:spPr>
          <a:xfrm>
            <a:off x="4566800" y="288600"/>
            <a:ext cx="4458674" cy="25116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rotWithShape="1">
          <a:blip r:embed="rId3">
            <a:alphaModFix/>
          </a:blip>
          <a:srcRect r="3558"/>
          <a:stretch/>
        </p:blipFill>
        <p:spPr>
          <a:xfrm>
            <a:off x="0" y="515375"/>
            <a:ext cx="9144000" cy="6342626"/>
          </a:xfrm>
          <a:prstGeom prst="rect">
            <a:avLst/>
          </a:prstGeom>
          <a:noFill/>
          <a:ln>
            <a:noFill/>
          </a:ln>
        </p:spPr>
      </p:pic>
      <p:pic>
        <p:nvPicPr>
          <p:cNvPr id="220" name="Shape 220"/>
          <p:cNvPicPr preferRelativeResize="0"/>
          <p:nvPr/>
        </p:nvPicPr>
        <p:blipFill rotWithShape="1">
          <a:blip r:embed="rId4">
            <a:alphaModFix/>
          </a:blip>
          <a:srcRect l="1319" t="2971" r="918" b="3299"/>
          <a:stretch/>
        </p:blipFill>
        <p:spPr>
          <a:xfrm>
            <a:off x="4036725" y="2426825"/>
            <a:ext cx="4830823" cy="3151499"/>
          </a:xfrm>
          <a:prstGeom prst="rect">
            <a:avLst/>
          </a:prstGeom>
          <a:noFill/>
          <a:ln w="9525" cap="flat" cmpd="sng">
            <a:solidFill>
              <a:schemeClr val="dk2"/>
            </a:solidFill>
            <a:prstDash val="solid"/>
            <a:round/>
            <a:headEnd type="none" w="sm" len="sm"/>
            <a:tailEnd type="none" w="sm" len="sm"/>
          </a:ln>
        </p:spPr>
      </p:pic>
      <p:sp>
        <p:nvSpPr>
          <p:cNvPr id="221" name="Shape 221"/>
          <p:cNvSpPr txBox="1"/>
          <p:nvPr/>
        </p:nvSpPr>
        <p:spPr>
          <a:xfrm>
            <a:off x="3978700" y="6246400"/>
            <a:ext cx="4830900" cy="46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chemeClr val="lt1"/>
                </a:solidFill>
              </a:rPr>
              <a:t>Photo Credit: Lisa Williams</a:t>
            </a:r>
            <a:endParaRPr>
              <a:solidFill>
                <a:schemeClr val="lt1"/>
              </a:solidFill>
            </a:endParaRPr>
          </a:p>
          <a:p>
            <a:pPr marL="0" lvl="0" indent="0">
              <a:spcBef>
                <a:spcPts val="0"/>
              </a:spcBef>
              <a:spcAft>
                <a:spcPts val="0"/>
              </a:spcAft>
              <a:buNone/>
            </a:pPr>
            <a:r>
              <a:rPr lang="en">
                <a:solidFill>
                  <a:schemeClr val="lt1"/>
                </a:solidFill>
              </a:rPr>
              <a:t>Data from National Center for Water Quality Research</a:t>
            </a:r>
            <a:endParaRPr>
              <a:solidFill>
                <a:schemeClr val="lt1"/>
              </a:solidFill>
            </a:endParaRPr>
          </a:p>
        </p:txBody>
      </p:sp>
      <p:sp>
        <p:nvSpPr>
          <p:cNvPr id="222" name="Shape 222"/>
          <p:cNvSpPr txBox="1"/>
          <p:nvPr/>
        </p:nvSpPr>
        <p:spPr>
          <a:xfrm>
            <a:off x="-9950" y="358025"/>
            <a:ext cx="3479100" cy="2797800"/>
          </a:xfrm>
          <a:prstGeom prst="rect">
            <a:avLst/>
          </a:prstGeom>
          <a:solidFill>
            <a:srgbClr val="FFFFFF"/>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800" b="1">
              <a:solidFill>
                <a:schemeClr val="dk1"/>
              </a:solidFill>
            </a:endParaRPr>
          </a:p>
          <a:p>
            <a:pPr marL="457200" lvl="0" indent="-342900" rtl="0">
              <a:spcBef>
                <a:spcPts val="0"/>
              </a:spcBef>
              <a:spcAft>
                <a:spcPts val="0"/>
              </a:spcAft>
              <a:buClr>
                <a:schemeClr val="dk1"/>
              </a:buClr>
              <a:buSzPts val="1800"/>
              <a:buChar char="●"/>
            </a:pPr>
            <a:r>
              <a:rPr lang="en" sz="1800" b="1">
                <a:solidFill>
                  <a:schemeClr val="dk1"/>
                </a:solidFill>
              </a:rPr>
              <a:t>Apply science habits &amp; skills </a:t>
            </a:r>
            <a:endParaRPr sz="1800" b="1">
              <a:solidFill>
                <a:schemeClr val="dk1"/>
              </a:solidFill>
            </a:endParaRPr>
          </a:p>
          <a:p>
            <a:pPr marL="457200" lvl="0" indent="-342900" rtl="0">
              <a:spcBef>
                <a:spcPts val="0"/>
              </a:spcBef>
              <a:spcAft>
                <a:spcPts val="0"/>
              </a:spcAft>
              <a:buClr>
                <a:schemeClr val="dk1"/>
              </a:buClr>
              <a:buSzPts val="1800"/>
              <a:buChar char="●"/>
            </a:pPr>
            <a:r>
              <a:rPr lang="en" sz="1800" b="1">
                <a:solidFill>
                  <a:schemeClr val="dk1"/>
                </a:solidFill>
              </a:rPr>
              <a:t>Students reflect on community needs (or co-develop)</a:t>
            </a:r>
            <a:endParaRPr sz="1800" b="1">
              <a:solidFill>
                <a:schemeClr val="dk1"/>
              </a:solidFill>
            </a:endParaRPr>
          </a:p>
          <a:p>
            <a:pPr marL="457200" lvl="0" indent="-342900" rtl="0">
              <a:spcBef>
                <a:spcPts val="0"/>
              </a:spcBef>
              <a:spcAft>
                <a:spcPts val="0"/>
              </a:spcAft>
              <a:buClr>
                <a:schemeClr val="dk1"/>
              </a:buClr>
              <a:buSzPts val="1800"/>
              <a:buChar char="●"/>
            </a:pPr>
            <a:r>
              <a:rPr lang="en" sz="1800" b="1">
                <a:solidFill>
                  <a:schemeClr val="dk1"/>
                </a:solidFill>
              </a:rPr>
              <a:t>Product creation &amp; sharing builds communication skills</a:t>
            </a:r>
            <a:endParaRPr b="1"/>
          </a:p>
        </p:txBody>
      </p:sp>
      <p:sp>
        <p:nvSpPr>
          <p:cNvPr id="223" name="Shape 223"/>
          <p:cNvSpPr txBox="1"/>
          <p:nvPr/>
        </p:nvSpPr>
        <p:spPr>
          <a:xfrm>
            <a:off x="126625" y="55967"/>
            <a:ext cx="5519700" cy="590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a:latin typeface="Montserrat"/>
                <a:ea typeface="Montserrat"/>
                <a:cs typeface="Montserrat"/>
                <a:sym typeface="Montserrat"/>
              </a:rPr>
              <a:t>Local Research:</a:t>
            </a:r>
            <a:endParaRPr sz="2400" b="1">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Central Design Questions</a:t>
            </a:r>
            <a:endParaRPr sz="3000" b="1">
              <a:latin typeface="Montserrat"/>
              <a:ea typeface="Montserrat"/>
              <a:cs typeface="Montserrat"/>
              <a:sym typeface="Montserrat"/>
            </a:endParaRPr>
          </a:p>
        </p:txBody>
      </p:sp>
      <p:sp>
        <p:nvSpPr>
          <p:cNvPr id="229" name="Shape 22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Font typeface="Montserrat"/>
              <a:buAutoNum type="arabicPeriod"/>
            </a:pPr>
            <a:r>
              <a:rPr lang="en" b="1">
                <a:latin typeface="Montserrat"/>
                <a:ea typeface="Montserrat"/>
                <a:cs typeface="Montserrat"/>
                <a:sym typeface="Montserrat"/>
              </a:rPr>
              <a:t>Which critical issues are important to your community?</a:t>
            </a:r>
            <a:endParaRPr b="1">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a:latin typeface="Montserrat"/>
                <a:ea typeface="Montserrat"/>
                <a:cs typeface="Montserrat"/>
                <a:sym typeface="Montserrat"/>
              </a:rPr>
              <a:t>Are there experts, organizations, or cultural leaders that share your goals?</a:t>
            </a:r>
            <a:endParaRPr b="1">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a:latin typeface="Montserrat"/>
                <a:ea typeface="Montserrat"/>
                <a:cs typeface="Montserrat"/>
                <a:sym typeface="Montserrat"/>
              </a:rPr>
              <a:t>Which habits will you emphasize? </a:t>
            </a:r>
            <a:endParaRPr b="1">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a:latin typeface="Montserrat"/>
                <a:ea typeface="Montserrat"/>
                <a:cs typeface="Montserrat"/>
                <a:sym typeface="Montserrat"/>
              </a:rPr>
              <a:t>How will you evolve?</a:t>
            </a:r>
            <a:endParaRPr b="1">
              <a:latin typeface="Montserrat"/>
              <a:ea typeface="Montserrat"/>
              <a:cs typeface="Montserrat"/>
              <a:sym typeface="Montserrat"/>
            </a:endParaRPr>
          </a:p>
          <a:p>
            <a:pPr marL="0" lvl="0" indent="0" rtl="0">
              <a:spcBef>
                <a:spcPts val="160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endParaRPr/>
          </a:p>
        </p:txBody>
      </p:sp>
      <p:pic>
        <p:nvPicPr>
          <p:cNvPr id="230" name="Shape 230"/>
          <p:cNvPicPr preferRelativeResize="0"/>
          <p:nvPr/>
        </p:nvPicPr>
        <p:blipFill>
          <a:blip r:embed="rId3">
            <a:alphaModFix/>
          </a:blip>
          <a:stretch>
            <a:fillRect/>
          </a:stretch>
        </p:blipFill>
        <p:spPr>
          <a:xfrm>
            <a:off x="3278025" y="3479200"/>
            <a:ext cx="1817644" cy="18176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35400" y="5246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Tracking helps move efforts forward</a:t>
            </a:r>
            <a:endParaRPr sz="3000" b="1">
              <a:latin typeface="Montserrat"/>
              <a:ea typeface="Montserrat"/>
              <a:cs typeface="Montserrat"/>
              <a:sym typeface="Montserrat"/>
            </a:endParaRPr>
          </a:p>
        </p:txBody>
      </p:sp>
      <p:sp>
        <p:nvSpPr>
          <p:cNvPr id="236" name="Shape 236"/>
          <p:cNvSpPr txBox="1">
            <a:spLocks noGrp="1"/>
          </p:cNvSpPr>
          <p:nvPr>
            <p:ph type="body" idx="1"/>
          </p:nvPr>
        </p:nvSpPr>
        <p:spPr>
          <a:xfrm>
            <a:off x="311700" y="1536625"/>
            <a:ext cx="4670400" cy="4555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Student learning </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Civic Attitudes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Partner Provided Resources (Instruments, Land)</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Service Hours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Issue Visibility (Events, Local News)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Awards for students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Number of partners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Created Internships </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Careers</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US" b="1" dirty="0" smtClean="0">
                <a:latin typeface="Montserrat"/>
                <a:ea typeface="Montserrat"/>
                <a:cs typeface="Montserrat"/>
                <a:sym typeface="Montserrat"/>
              </a:rPr>
              <a:t> </a:t>
            </a:r>
            <a:r>
              <a:rPr lang="en" b="1" dirty="0" smtClean="0">
                <a:latin typeface="Montserrat"/>
                <a:ea typeface="Montserrat"/>
                <a:cs typeface="Montserrat"/>
                <a:sym typeface="Montserrat"/>
              </a:rPr>
              <a:t>Products </a:t>
            </a:r>
            <a:r>
              <a:rPr lang="en" b="1" dirty="0">
                <a:latin typeface="Montserrat"/>
                <a:ea typeface="Montserrat"/>
                <a:cs typeface="Montserrat"/>
                <a:sym typeface="Montserrat"/>
              </a:rPr>
              <a:t>Shared</a:t>
            </a:r>
            <a:endParaRPr b="1" dirty="0">
              <a:latin typeface="Montserrat"/>
              <a:ea typeface="Montserrat"/>
              <a:cs typeface="Montserrat"/>
              <a:sym typeface="Montserrat"/>
            </a:endParaRPr>
          </a:p>
          <a:p>
            <a:pPr marL="457200" lvl="0" indent="-342900" rtl="0">
              <a:spcBef>
                <a:spcPts val="0"/>
              </a:spcBef>
              <a:spcAft>
                <a:spcPts val="0"/>
              </a:spcAft>
              <a:buSzPts val="1800"/>
              <a:buFont typeface="Montserrat"/>
              <a:buAutoNum type="arabicPeriod"/>
            </a:pPr>
            <a:r>
              <a:rPr lang="en" b="1" dirty="0">
                <a:latin typeface="Montserrat"/>
                <a:ea typeface="Montserrat"/>
                <a:cs typeface="Montserrat"/>
                <a:sym typeface="Montserrat"/>
              </a:rPr>
              <a:t>Community Gains</a:t>
            </a:r>
            <a:endParaRPr b="1" dirty="0">
              <a:latin typeface="Montserrat"/>
              <a:ea typeface="Montserrat"/>
              <a:cs typeface="Montserrat"/>
              <a:sym typeface="Montserrat"/>
            </a:endParaRPr>
          </a:p>
          <a:p>
            <a:pPr marL="0" lvl="0" indent="0" rtl="0">
              <a:spcBef>
                <a:spcPts val="1600"/>
              </a:spcBef>
              <a:spcAft>
                <a:spcPts val="0"/>
              </a:spcAft>
              <a:buNone/>
            </a:pPr>
            <a:endParaRPr dirty="0"/>
          </a:p>
          <a:p>
            <a:pPr marL="0" lvl="0" indent="0" rtl="0">
              <a:spcBef>
                <a:spcPts val="1600"/>
              </a:spcBef>
              <a:spcAft>
                <a:spcPts val="0"/>
              </a:spcAft>
              <a:buNone/>
            </a:pPr>
            <a:endParaRPr dirty="0"/>
          </a:p>
          <a:p>
            <a:pPr marL="0" lvl="0" indent="0" rtl="0">
              <a:spcBef>
                <a:spcPts val="1600"/>
              </a:spcBef>
              <a:spcAft>
                <a:spcPts val="1600"/>
              </a:spcAft>
              <a:buNone/>
            </a:pPr>
            <a:endParaRPr dirty="0"/>
          </a:p>
        </p:txBody>
      </p:sp>
      <p:pic>
        <p:nvPicPr>
          <p:cNvPr id="237" name="Shape 237"/>
          <p:cNvPicPr preferRelativeResize="0"/>
          <p:nvPr/>
        </p:nvPicPr>
        <p:blipFill rotWithShape="1">
          <a:blip r:embed="rId3">
            <a:alphaModFix/>
          </a:blip>
          <a:srcRect l="51658" t="10578"/>
          <a:stretch/>
        </p:blipFill>
        <p:spPr>
          <a:xfrm>
            <a:off x="5153825" y="1415600"/>
            <a:ext cx="3643301" cy="3784925"/>
          </a:xfrm>
          <a:prstGeom prst="rect">
            <a:avLst/>
          </a:prstGeom>
          <a:noFill/>
          <a:ln>
            <a:noFill/>
          </a:ln>
        </p:spPr>
      </p:pic>
      <p:sp>
        <p:nvSpPr>
          <p:cNvPr id="238" name="Shape 238"/>
          <p:cNvSpPr txBox="1"/>
          <p:nvPr/>
        </p:nvSpPr>
        <p:spPr>
          <a:xfrm>
            <a:off x="5222525" y="3937525"/>
            <a:ext cx="3876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i="1">
                <a:solidFill>
                  <a:schemeClr val="dk1"/>
                </a:solidFill>
              </a:rPr>
              <a:t>Beth Wilson a Wittenberg graduate is now a stormwater coordinator in Nashville.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p:nvPr/>
        </p:nvSpPr>
        <p:spPr>
          <a:xfrm>
            <a:off x="64975" y="93675"/>
            <a:ext cx="6249600" cy="590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b="1">
                <a:latin typeface="Montserrat"/>
                <a:ea typeface="Montserrat"/>
                <a:cs typeface="Montserrat"/>
                <a:sym typeface="Montserrat"/>
              </a:rPr>
              <a:t>Listen, Share, &amp; Plan Evolution</a:t>
            </a:r>
            <a:endParaRPr sz="3000" b="1">
              <a:latin typeface="Montserrat"/>
              <a:ea typeface="Montserrat"/>
              <a:cs typeface="Montserrat"/>
              <a:sym typeface="Montserrat"/>
            </a:endParaRPr>
          </a:p>
        </p:txBody>
      </p:sp>
      <p:pic>
        <p:nvPicPr>
          <p:cNvPr id="244" name="Shape 244"/>
          <p:cNvPicPr preferRelativeResize="0"/>
          <p:nvPr/>
        </p:nvPicPr>
        <p:blipFill rotWithShape="1">
          <a:blip r:embed="rId3">
            <a:alphaModFix/>
          </a:blip>
          <a:srcRect r="22160"/>
          <a:stretch/>
        </p:blipFill>
        <p:spPr>
          <a:xfrm>
            <a:off x="5669675" y="886425"/>
            <a:ext cx="3474324" cy="1524709"/>
          </a:xfrm>
          <a:prstGeom prst="rect">
            <a:avLst/>
          </a:prstGeom>
          <a:noFill/>
          <a:ln w="9525" cap="flat" cmpd="sng">
            <a:solidFill>
              <a:schemeClr val="dk2"/>
            </a:solidFill>
            <a:prstDash val="solid"/>
            <a:round/>
            <a:headEnd type="none" w="sm" len="sm"/>
            <a:tailEnd type="none" w="sm" len="sm"/>
          </a:ln>
        </p:spPr>
      </p:pic>
      <p:pic>
        <p:nvPicPr>
          <p:cNvPr id="245" name="Shape 245"/>
          <p:cNvPicPr preferRelativeResize="0"/>
          <p:nvPr/>
        </p:nvPicPr>
        <p:blipFill rotWithShape="1">
          <a:blip r:embed="rId4">
            <a:alphaModFix/>
          </a:blip>
          <a:srcRect b="12457"/>
          <a:stretch/>
        </p:blipFill>
        <p:spPr>
          <a:xfrm>
            <a:off x="2777100" y="1053350"/>
            <a:ext cx="2826750" cy="1779300"/>
          </a:xfrm>
          <a:prstGeom prst="rect">
            <a:avLst/>
          </a:prstGeom>
          <a:noFill/>
          <a:ln w="9525" cap="flat" cmpd="sng">
            <a:solidFill>
              <a:schemeClr val="dk2"/>
            </a:solidFill>
            <a:prstDash val="solid"/>
            <a:round/>
            <a:headEnd type="none" w="sm" len="sm"/>
            <a:tailEnd type="none" w="sm" len="sm"/>
          </a:ln>
        </p:spPr>
      </p:pic>
      <p:pic>
        <p:nvPicPr>
          <p:cNvPr id="246" name="Shape 246"/>
          <p:cNvPicPr preferRelativeResize="0"/>
          <p:nvPr/>
        </p:nvPicPr>
        <p:blipFill rotWithShape="1">
          <a:blip r:embed="rId5">
            <a:alphaModFix/>
          </a:blip>
          <a:srcRect l="8800"/>
          <a:stretch/>
        </p:blipFill>
        <p:spPr>
          <a:xfrm>
            <a:off x="95425" y="1053326"/>
            <a:ext cx="2531700" cy="2015400"/>
          </a:xfrm>
          <a:prstGeom prst="rect">
            <a:avLst/>
          </a:prstGeom>
          <a:noFill/>
          <a:ln w="9525" cap="flat" cmpd="sng">
            <a:solidFill>
              <a:srgbClr val="000000">
                <a:alpha val="0"/>
              </a:srgbClr>
            </a:solidFill>
            <a:prstDash val="solid"/>
            <a:round/>
            <a:headEnd type="none" w="sm" len="sm"/>
            <a:tailEnd type="none" w="sm" len="sm"/>
          </a:ln>
        </p:spPr>
      </p:pic>
      <p:pic>
        <p:nvPicPr>
          <p:cNvPr id="247" name="Shape 247" descr="Snyder Park July 7 2010 002.jpg"/>
          <p:cNvPicPr preferRelativeResize="0"/>
          <p:nvPr/>
        </p:nvPicPr>
        <p:blipFill rotWithShape="1">
          <a:blip r:embed="rId6">
            <a:alphaModFix/>
          </a:blip>
          <a:srcRect t="33612"/>
          <a:stretch/>
        </p:blipFill>
        <p:spPr>
          <a:xfrm>
            <a:off x="64975" y="3342050"/>
            <a:ext cx="2592600" cy="2346600"/>
          </a:xfrm>
          <a:prstGeom prst="rect">
            <a:avLst/>
          </a:prstGeom>
          <a:noFill/>
          <a:ln w="9525" cap="flat" cmpd="sng">
            <a:solidFill>
              <a:srgbClr val="000000"/>
            </a:solidFill>
            <a:prstDash val="solid"/>
            <a:round/>
            <a:headEnd type="none" w="sm" len="sm"/>
            <a:tailEnd type="none" w="sm" len="sm"/>
          </a:ln>
        </p:spPr>
      </p:pic>
      <p:pic>
        <p:nvPicPr>
          <p:cNvPr id="248" name="Shape 248"/>
          <p:cNvPicPr preferRelativeResize="0"/>
          <p:nvPr/>
        </p:nvPicPr>
        <p:blipFill rotWithShape="1">
          <a:blip r:embed="rId7">
            <a:alphaModFix/>
          </a:blip>
          <a:srcRect l="12776" r="12289"/>
          <a:stretch/>
        </p:blipFill>
        <p:spPr>
          <a:xfrm>
            <a:off x="2754375" y="3068725"/>
            <a:ext cx="3073125" cy="2621076"/>
          </a:xfrm>
          <a:prstGeom prst="rect">
            <a:avLst/>
          </a:prstGeom>
          <a:noFill/>
          <a:ln w="9525" cap="flat" cmpd="sng">
            <a:solidFill>
              <a:schemeClr val="dk2"/>
            </a:solidFill>
            <a:prstDash val="solid"/>
            <a:round/>
            <a:headEnd type="none" w="sm" len="sm"/>
            <a:tailEnd type="none" w="sm" len="sm"/>
          </a:ln>
        </p:spPr>
      </p:pic>
      <p:sp>
        <p:nvSpPr>
          <p:cNvPr id="249" name="Shape 249"/>
          <p:cNvSpPr txBox="1"/>
          <p:nvPr/>
        </p:nvSpPr>
        <p:spPr>
          <a:xfrm>
            <a:off x="334525" y="5828367"/>
            <a:ext cx="2053500" cy="6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Co-development of new projects informed by earlier projects</a:t>
            </a:r>
            <a:endParaRPr/>
          </a:p>
        </p:txBody>
      </p:sp>
      <p:sp>
        <p:nvSpPr>
          <p:cNvPr id="250" name="Shape 250"/>
          <p:cNvSpPr txBox="1"/>
          <p:nvPr/>
        </p:nvSpPr>
        <p:spPr>
          <a:xfrm>
            <a:off x="2837578" y="5723075"/>
            <a:ext cx="2625000" cy="6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Repetition of successful project with new audience or partners </a:t>
            </a:r>
            <a:endParaRPr/>
          </a:p>
        </p:txBody>
      </p:sp>
      <p:sp>
        <p:nvSpPr>
          <p:cNvPr id="251" name="Shape 251"/>
          <p:cNvSpPr txBox="1"/>
          <p:nvPr/>
        </p:nvSpPr>
        <p:spPr>
          <a:xfrm>
            <a:off x="5987650" y="5732150"/>
            <a:ext cx="3226800" cy="10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Listening </a:t>
            </a:r>
            <a:r>
              <a:rPr lang="en"/>
              <a:t>and sharing between students, partners, faculty, &amp; </a:t>
            </a:r>
            <a:r>
              <a:rPr lang="en" b="1"/>
              <a:t>community</a:t>
            </a:r>
            <a:r>
              <a:rPr lang="en"/>
              <a:t>. </a:t>
            </a:r>
            <a:endParaRPr/>
          </a:p>
        </p:txBody>
      </p:sp>
      <p:pic>
        <p:nvPicPr>
          <p:cNvPr id="252" name="Shape 252"/>
          <p:cNvPicPr preferRelativeResize="0"/>
          <p:nvPr/>
        </p:nvPicPr>
        <p:blipFill rotWithShape="1">
          <a:blip r:embed="rId8">
            <a:alphaModFix/>
          </a:blip>
          <a:srcRect l="14013" r="17191" b="20019"/>
          <a:stretch/>
        </p:blipFill>
        <p:spPr>
          <a:xfrm>
            <a:off x="5954750" y="2613774"/>
            <a:ext cx="3189248" cy="30748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p:nvPr/>
        </p:nvSpPr>
        <p:spPr>
          <a:xfrm>
            <a:off x="1274300" y="995100"/>
            <a:ext cx="4282200" cy="66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433200" y="79878"/>
            <a:ext cx="8520600" cy="1005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How will we build capacity?</a:t>
            </a:r>
            <a:endParaRPr sz="3000" b="1">
              <a:latin typeface="Montserrat"/>
              <a:ea typeface="Montserrat"/>
              <a:cs typeface="Montserrat"/>
              <a:sym typeface="Montserrat"/>
            </a:endParaRPr>
          </a:p>
        </p:txBody>
      </p:sp>
      <p:sp>
        <p:nvSpPr>
          <p:cNvPr id="259" name="Shape 259"/>
          <p:cNvSpPr txBox="1"/>
          <p:nvPr/>
        </p:nvSpPr>
        <p:spPr>
          <a:xfrm>
            <a:off x="298500" y="5828167"/>
            <a:ext cx="8655300" cy="535200"/>
          </a:xfrm>
          <a:prstGeom prst="rect">
            <a:avLst/>
          </a:prstGeom>
          <a:noFill/>
          <a:ln>
            <a:noFill/>
          </a:ln>
        </p:spPr>
        <p:txBody>
          <a:bodyPr spcFirstLastPara="1" wrap="square" lIns="91425" tIns="91425" rIns="91425" bIns="91425" anchor="t" anchorCtr="0">
            <a:noAutofit/>
          </a:bodyPr>
          <a:lstStyle/>
          <a:p>
            <a:pPr marL="0" lvl="0" indent="0" rtl="0">
              <a:lnSpc>
                <a:spcPct val="120000"/>
              </a:lnSpc>
              <a:spcBef>
                <a:spcPts val="0"/>
              </a:spcBef>
              <a:spcAft>
                <a:spcPts val="0"/>
              </a:spcAft>
              <a:buNone/>
            </a:pPr>
            <a:r>
              <a:rPr lang="en" sz="2400" b="1" i="1">
                <a:solidFill>
                  <a:srgbClr val="840009"/>
                </a:solidFill>
                <a:latin typeface="Montserrat"/>
                <a:ea typeface="Montserrat"/>
                <a:cs typeface="Montserrat"/>
                <a:sym typeface="Montserrat"/>
              </a:rPr>
              <a:t>Check out AAC&amp;U’s Case Studies: </a:t>
            </a:r>
            <a:endParaRPr sz="2400" b="1" i="1">
              <a:solidFill>
                <a:srgbClr val="840009"/>
              </a:solidFill>
              <a:latin typeface="Montserrat"/>
              <a:ea typeface="Montserrat"/>
              <a:cs typeface="Montserrat"/>
              <a:sym typeface="Montserrat"/>
            </a:endParaRPr>
          </a:p>
          <a:p>
            <a:pPr marL="0" lvl="0" indent="0" rtl="0">
              <a:lnSpc>
                <a:spcPct val="120000"/>
              </a:lnSpc>
              <a:spcBef>
                <a:spcPts val="0"/>
              </a:spcBef>
              <a:spcAft>
                <a:spcPts val="0"/>
              </a:spcAft>
              <a:buClr>
                <a:schemeClr val="dk1"/>
              </a:buClr>
              <a:buSzPts val="1100"/>
              <a:buFont typeface="Arial"/>
              <a:buNone/>
            </a:pPr>
            <a:r>
              <a:rPr lang="en" sz="2400" b="1" i="1">
                <a:solidFill>
                  <a:srgbClr val="840009"/>
                </a:solidFill>
                <a:latin typeface="Montserrat"/>
                <a:ea typeface="Montserrat"/>
                <a:cs typeface="Montserrat"/>
                <a:sym typeface="Montserrat"/>
              </a:rPr>
              <a:t>Civic Learning in the Major by Design</a:t>
            </a:r>
            <a:endParaRPr>
              <a:latin typeface="Montserrat"/>
              <a:ea typeface="Montserrat"/>
              <a:cs typeface="Montserrat"/>
              <a:sym typeface="Montserrat"/>
            </a:endParaRPr>
          </a:p>
        </p:txBody>
      </p:sp>
      <p:pic>
        <p:nvPicPr>
          <p:cNvPr id="260" name="Shape 260"/>
          <p:cNvPicPr preferRelativeResize="0"/>
          <p:nvPr/>
        </p:nvPicPr>
        <p:blipFill>
          <a:blip r:embed="rId3">
            <a:alphaModFix/>
          </a:blip>
          <a:stretch>
            <a:fillRect/>
          </a:stretch>
        </p:blipFill>
        <p:spPr>
          <a:xfrm>
            <a:off x="6384379" y="4467578"/>
            <a:ext cx="2198035" cy="666000"/>
          </a:xfrm>
          <a:prstGeom prst="rect">
            <a:avLst/>
          </a:prstGeom>
          <a:noFill/>
          <a:ln>
            <a:noFill/>
          </a:ln>
        </p:spPr>
      </p:pic>
      <p:sp>
        <p:nvSpPr>
          <p:cNvPr id="261" name="Shape 261"/>
          <p:cNvSpPr txBox="1"/>
          <p:nvPr/>
        </p:nvSpPr>
        <p:spPr>
          <a:xfrm>
            <a:off x="6042100" y="2598875"/>
            <a:ext cx="4770900" cy="55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Sarah Fortner</a:t>
            </a:r>
            <a:endParaRPr sz="3000" b="1"/>
          </a:p>
          <a:p>
            <a:pPr marL="0" lvl="0" indent="0">
              <a:spcBef>
                <a:spcPts val="0"/>
              </a:spcBef>
              <a:spcAft>
                <a:spcPts val="0"/>
              </a:spcAft>
              <a:buNone/>
            </a:pPr>
            <a:r>
              <a:rPr lang="en" sz="1800" u="sng">
                <a:solidFill>
                  <a:schemeClr val="hlink"/>
                </a:solidFill>
                <a:hlinkClick r:id="rId4"/>
              </a:rPr>
              <a:t>sfortner@wittenberg.edu</a:t>
            </a:r>
            <a:endParaRPr sz="1800"/>
          </a:p>
          <a:p>
            <a:pPr marL="0" lvl="0" indent="0">
              <a:spcBef>
                <a:spcPts val="0"/>
              </a:spcBef>
              <a:spcAft>
                <a:spcPts val="0"/>
              </a:spcAft>
              <a:buNone/>
            </a:pPr>
            <a:endParaRPr sz="1800"/>
          </a:p>
          <a:p>
            <a:pPr marL="0" lvl="0" indent="0">
              <a:spcBef>
                <a:spcPts val="0"/>
              </a:spcBef>
              <a:spcAft>
                <a:spcPts val="0"/>
              </a:spcAft>
              <a:buNone/>
            </a:pPr>
            <a:r>
              <a:rPr lang="en" sz="1800"/>
              <a:t>@erthsarah (Twitter)</a:t>
            </a:r>
            <a:endParaRPr sz="1800"/>
          </a:p>
          <a:p>
            <a:pPr marL="0" lvl="0" indent="0">
              <a:spcBef>
                <a:spcPts val="0"/>
              </a:spcBef>
              <a:spcAft>
                <a:spcPts val="0"/>
              </a:spcAft>
              <a:buNone/>
            </a:pPr>
            <a:r>
              <a:rPr lang="en" sz="1800"/>
              <a:t>@earthsarah (Instagram)</a:t>
            </a:r>
            <a:endParaRPr sz="1800"/>
          </a:p>
          <a:p>
            <a:pPr marL="0" lvl="0" indent="0">
              <a:spcBef>
                <a:spcPts val="0"/>
              </a:spcBef>
              <a:spcAft>
                <a:spcPts val="0"/>
              </a:spcAft>
              <a:buNone/>
            </a:pPr>
            <a:endParaRPr sz="1800"/>
          </a:p>
        </p:txBody>
      </p:sp>
      <p:pic>
        <p:nvPicPr>
          <p:cNvPr id="262" name="Shape 262"/>
          <p:cNvPicPr preferRelativeResize="0"/>
          <p:nvPr/>
        </p:nvPicPr>
        <p:blipFill rotWithShape="1">
          <a:blip r:embed="rId5">
            <a:alphaModFix/>
          </a:blip>
          <a:srcRect l="29323" t="12261" b="7648"/>
          <a:stretch/>
        </p:blipFill>
        <p:spPr>
          <a:xfrm>
            <a:off x="433200" y="1085775"/>
            <a:ext cx="5417290" cy="46040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EXTRA SLIDES</a:t>
            </a:r>
            <a:endParaRPr/>
          </a:p>
        </p:txBody>
      </p:sp>
      <p:sp>
        <p:nvSpPr>
          <p:cNvPr id="268" name="Shape 26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p:cNvPicPr preferRelativeResize="0"/>
          <p:nvPr/>
        </p:nvPicPr>
        <p:blipFill rotWithShape="1">
          <a:blip r:embed="rId3">
            <a:alphaModFix/>
          </a:blip>
          <a:srcRect t="1506"/>
          <a:stretch/>
        </p:blipFill>
        <p:spPr>
          <a:xfrm>
            <a:off x="4568925" y="-33600"/>
            <a:ext cx="4485599" cy="5792551"/>
          </a:xfrm>
          <a:prstGeom prst="rect">
            <a:avLst/>
          </a:prstGeom>
          <a:noFill/>
          <a:ln>
            <a:noFill/>
          </a:ln>
        </p:spPr>
      </p:pic>
      <p:sp>
        <p:nvSpPr>
          <p:cNvPr id="274" name="Shape 274"/>
          <p:cNvSpPr txBox="1"/>
          <p:nvPr/>
        </p:nvSpPr>
        <p:spPr>
          <a:xfrm>
            <a:off x="5620200" y="6343800"/>
            <a:ext cx="4282200" cy="66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5" name="Shape 275"/>
          <p:cNvSpPr txBox="1"/>
          <p:nvPr/>
        </p:nvSpPr>
        <p:spPr>
          <a:xfrm>
            <a:off x="227000" y="-33600"/>
            <a:ext cx="4282200" cy="6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t>Community Interest Products</a:t>
            </a:r>
            <a:endParaRPr sz="1800" b="1"/>
          </a:p>
        </p:txBody>
      </p:sp>
      <p:sp>
        <p:nvSpPr>
          <p:cNvPr id="276" name="Shape 276"/>
          <p:cNvSpPr txBox="1"/>
          <p:nvPr/>
        </p:nvSpPr>
        <p:spPr>
          <a:xfrm>
            <a:off x="1128825" y="2675700"/>
            <a:ext cx="3440100" cy="53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7" name="Shape 277"/>
          <p:cNvSpPr txBox="1"/>
          <p:nvPr/>
        </p:nvSpPr>
        <p:spPr>
          <a:xfrm>
            <a:off x="471825" y="3830400"/>
            <a:ext cx="3440100" cy="53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278" name="Shape 278"/>
          <p:cNvPicPr preferRelativeResize="0"/>
          <p:nvPr/>
        </p:nvPicPr>
        <p:blipFill>
          <a:blip r:embed="rId4">
            <a:alphaModFix/>
          </a:blip>
          <a:stretch>
            <a:fillRect/>
          </a:stretch>
        </p:blipFill>
        <p:spPr>
          <a:xfrm>
            <a:off x="180538" y="4094826"/>
            <a:ext cx="3519925" cy="2237225"/>
          </a:xfrm>
          <a:prstGeom prst="rect">
            <a:avLst/>
          </a:prstGeom>
          <a:noFill/>
          <a:ln>
            <a:noFill/>
          </a:ln>
        </p:spPr>
      </p:pic>
      <p:sp>
        <p:nvSpPr>
          <p:cNvPr id="279" name="Shape 279"/>
          <p:cNvSpPr txBox="1"/>
          <p:nvPr/>
        </p:nvSpPr>
        <p:spPr>
          <a:xfrm>
            <a:off x="1069100" y="3559633"/>
            <a:ext cx="3440100" cy="53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0" name="Shape 280"/>
          <p:cNvSpPr txBox="1"/>
          <p:nvPr/>
        </p:nvSpPr>
        <p:spPr>
          <a:xfrm>
            <a:off x="3983725" y="5646225"/>
            <a:ext cx="4873800" cy="535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CC4125"/>
                </a:solidFill>
              </a:rPr>
              <a:t>Mapping Projects</a:t>
            </a:r>
            <a:endParaRPr>
              <a:solidFill>
                <a:srgbClr val="CC4125"/>
              </a:solidFill>
            </a:endParaRPr>
          </a:p>
          <a:p>
            <a:pPr marL="0" lvl="0" indent="0" rtl="0">
              <a:spcBef>
                <a:spcPts val="0"/>
              </a:spcBef>
              <a:spcAft>
                <a:spcPts val="0"/>
              </a:spcAft>
              <a:buNone/>
            </a:pPr>
            <a:r>
              <a:rPr lang="en">
                <a:solidFill>
                  <a:srgbClr val="CC4125"/>
                </a:solidFill>
              </a:rPr>
              <a:t>Campus Fertilizer, Campus Sustainability Assets, Soil Texture (stormwater opportunities), Surface Albedo, Surface Temperature, Carbon Sequestration, Species Inventories, Natural Hazards &amp; Risk </a:t>
            </a:r>
            <a:endParaRPr>
              <a:solidFill>
                <a:srgbClr val="CC4125"/>
              </a:solidFill>
            </a:endParaRPr>
          </a:p>
        </p:txBody>
      </p:sp>
      <p:pic>
        <p:nvPicPr>
          <p:cNvPr id="281" name="Shape 281"/>
          <p:cNvPicPr preferRelativeResize="0"/>
          <p:nvPr/>
        </p:nvPicPr>
        <p:blipFill rotWithShape="1">
          <a:blip r:embed="rId5">
            <a:alphaModFix/>
          </a:blip>
          <a:srcRect r="13741"/>
          <a:stretch/>
        </p:blipFill>
        <p:spPr>
          <a:xfrm>
            <a:off x="124700" y="454950"/>
            <a:ext cx="3934792" cy="34079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8870650" y="6785867"/>
            <a:ext cx="3748800" cy="58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72" name="Shape 72"/>
          <p:cNvPicPr preferRelativeResize="0"/>
          <p:nvPr/>
        </p:nvPicPr>
        <p:blipFill rotWithShape="1">
          <a:blip r:embed="rId3">
            <a:alphaModFix/>
          </a:blip>
          <a:srcRect t="23060" b="16045"/>
          <a:stretch/>
        </p:blipFill>
        <p:spPr>
          <a:xfrm>
            <a:off x="0" y="0"/>
            <a:ext cx="9144000" cy="6857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276225" y="807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Our Partners</a:t>
            </a:r>
            <a:endParaRPr/>
          </a:p>
        </p:txBody>
      </p:sp>
      <p:sp>
        <p:nvSpPr>
          <p:cNvPr id="287" name="Shape 287"/>
          <p:cNvSpPr txBox="1">
            <a:spLocks noGrp="1"/>
          </p:cNvSpPr>
          <p:nvPr>
            <p:ph type="body" idx="1"/>
          </p:nvPr>
        </p:nvSpPr>
        <p:spPr>
          <a:xfrm>
            <a:off x="234825" y="1025200"/>
            <a:ext cx="4479000" cy="45552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SzPts val="1200"/>
              <a:buChar char="●"/>
            </a:pPr>
            <a:r>
              <a:rPr lang="en" sz="1200"/>
              <a:t>Antioch College &amp; The Farm</a:t>
            </a:r>
            <a:endParaRPr sz="1200"/>
          </a:p>
          <a:p>
            <a:pPr marL="457200" lvl="0" indent="-304800" rtl="0">
              <a:spcBef>
                <a:spcPts val="0"/>
              </a:spcBef>
              <a:spcAft>
                <a:spcPts val="0"/>
              </a:spcAft>
              <a:buSzPts val="1200"/>
              <a:buChar char="●"/>
            </a:pPr>
            <a:r>
              <a:rPr lang="en" sz="1200"/>
              <a:t>B-W Greenway Community Land Trust</a:t>
            </a:r>
            <a:endParaRPr sz="1200"/>
          </a:p>
          <a:p>
            <a:pPr marL="457200" lvl="0" indent="-304800" rtl="0">
              <a:spcBef>
                <a:spcPts val="0"/>
              </a:spcBef>
              <a:spcAft>
                <a:spcPts val="0"/>
              </a:spcAft>
              <a:buSzPts val="1200"/>
              <a:buChar char="●"/>
            </a:pPr>
            <a:r>
              <a:rPr lang="en" sz="1200"/>
              <a:t>Clark County Health District</a:t>
            </a:r>
            <a:endParaRPr sz="1200"/>
          </a:p>
          <a:p>
            <a:pPr marL="457200" lvl="0" indent="-304800" rtl="0">
              <a:spcBef>
                <a:spcPts val="0"/>
              </a:spcBef>
              <a:spcAft>
                <a:spcPts val="0"/>
              </a:spcAft>
              <a:buSzPts val="1200"/>
              <a:buChar char="●"/>
            </a:pPr>
            <a:r>
              <a:rPr lang="en" sz="1200"/>
              <a:t>Clark County Park District (multiple parks) </a:t>
            </a:r>
            <a:endParaRPr sz="1200"/>
          </a:p>
          <a:p>
            <a:pPr marL="457200" lvl="0" indent="-304800" rtl="0">
              <a:spcBef>
                <a:spcPts val="0"/>
              </a:spcBef>
              <a:spcAft>
                <a:spcPts val="0"/>
              </a:spcAft>
              <a:buSzPts val="1200"/>
              <a:buChar char="●"/>
            </a:pPr>
            <a:r>
              <a:rPr lang="en" sz="1200"/>
              <a:t>Clark County Soil &amp; Water District</a:t>
            </a:r>
            <a:endParaRPr sz="1200"/>
          </a:p>
          <a:p>
            <a:pPr marL="457200" lvl="0" indent="-304800" rtl="0">
              <a:spcBef>
                <a:spcPts val="0"/>
              </a:spcBef>
              <a:spcAft>
                <a:spcPts val="0"/>
              </a:spcAft>
              <a:buSzPts val="1200"/>
              <a:buChar char="●"/>
            </a:pPr>
            <a:r>
              <a:rPr lang="en" sz="1200"/>
              <a:t>Clark County Solid Waste District</a:t>
            </a:r>
            <a:endParaRPr sz="1200"/>
          </a:p>
          <a:p>
            <a:pPr marL="457200" lvl="0" indent="-304800" rtl="0">
              <a:spcBef>
                <a:spcPts val="0"/>
              </a:spcBef>
              <a:spcAft>
                <a:spcPts val="0"/>
              </a:spcAft>
              <a:buSzPts val="1200"/>
              <a:buChar char="●"/>
            </a:pPr>
            <a:r>
              <a:rPr lang="en" sz="1200"/>
              <a:t>Clark County Citizens Climate Lobby</a:t>
            </a:r>
            <a:endParaRPr sz="1200"/>
          </a:p>
          <a:p>
            <a:pPr marL="457200" lvl="0" indent="-304800" rtl="0">
              <a:spcBef>
                <a:spcPts val="0"/>
              </a:spcBef>
              <a:spcAft>
                <a:spcPts val="0"/>
              </a:spcAft>
              <a:buSzPts val="1200"/>
              <a:buChar char="●"/>
            </a:pPr>
            <a:r>
              <a:rPr lang="en" sz="1200"/>
              <a:t>Cedar Bog</a:t>
            </a:r>
            <a:endParaRPr sz="1200"/>
          </a:p>
          <a:p>
            <a:pPr marL="457200" lvl="0" indent="-304800" rtl="0">
              <a:spcBef>
                <a:spcPts val="0"/>
              </a:spcBef>
              <a:spcAft>
                <a:spcPts val="0"/>
              </a:spcAft>
              <a:buSzPts val="1200"/>
              <a:buChar char="●"/>
            </a:pPr>
            <a:r>
              <a:rPr lang="en" sz="1200"/>
              <a:t>Center of Science &amp; Industry </a:t>
            </a:r>
            <a:endParaRPr sz="1200"/>
          </a:p>
          <a:p>
            <a:pPr marL="457200" lvl="0" indent="-304800" rtl="0">
              <a:spcBef>
                <a:spcPts val="0"/>
              </a:spcBef>
              <a:spcAft>
                <a:spcPts val="0"/>
              </a:spcAft>
              <a:buSzPts val="1200"/>
              <a:buChar char="●"/>
            </a:pPr>
            <a:r>
              <a:rPr lang="en" sz="1200"/>
              <a:t>City of Springfield: Housing &amp; Urban Development</a:t>
            </a:r>
            <a:endParaRPr sz="1200"/>
          </a:p>
          <a:p>
            <a:pPr marL="457200" lvl="0" indent="-304800" rtl="0">
              <a:spcBef>
                <a:spcPts val="0"/>
              </a:spcBef>
              <a:spcAft>
                <a:spcPts val="0"/>
              </a:spcAft>
              <a:buSzPts val="1200"/>
              <a:buChar char="●"/>
            </a:pPr>
            <a:r>
              <a:rPr lang="en" sz="1200"/>
              <a:t>City of Springfield Community Development </a:t>
            </a:r>
            <a:endParaRPr sz="1200"/>
          </a:p>
          <a:p>
            <a:pPr marL="457200" lvl="0" indent="-304800" rtl="0">
              <a:spcBef>
                <a:spcPts val="0"/>
              </a:spcBef>
              <a:spcAft>
                <a:spcPts val="0"/>
              </a:spcAft>
              <a:buSzPts val="1200"/>
              <a:buChar char="●"/>
            </a:pPr>
            <a:r>
              <a:rPr lang="en" sz="1200"/>
              <a:t>City of Springfield Stormwater</a:t>
            </a:r>
            <a:endParaRPr sz="1200"/>
          </a:p>
          <a:p>
            <a:pPr marL="457200" lvl="0" indent="-304800" rtl="0">
              <a:spcBef>
                <a:spcPts val="0"/>
              </a:spcBef>
              <a:spcAft>
                <a:spcPts val="0"/>
              </a:spcAft>
              <a:buSzPts val="1200"/>
              <a:buChar char="●"/>
            </a:pPr>
            <a:r>
              <a:rPr lang="en" sz="1200"/>
              <a:t>Eatin’ Park (Food Services)</a:t>
            </a:r>
            <a:endParaRPr sz="1200"/>
          </a:p>
          <a:p>
            <a:pPr marL="457200" lvl="0" indent="-304800" rtl="0">
              <a:spcBef>
                <a:spcPts val="0"/>
              </a:spcBef>
              <a:spcAft>
                <a:spcPts val="0"/>
              </a:spcAft>
              <a:buSzPts val="1200"/>
              <a:buChar char="●"/>
            </a:pPr>
            <a:r>
              <a:rPr lang="en" sz="1200"/>
              <a:t>Five Rivers Metro Park</a:t>
            </a:r>
            <a:endParaRPr sz="1200"/>
          </a:p>
          <a:p>
            <a:pPr marL="457200" lvl="0" indent="-304800" rtl="0">
              <a:spcBef>
                <a:spcPts val="0"/>
              </a:spcBef>
              <a:spcAft>
                <a:spcPts val="0"/>
              </a:spcAft>
              <a:buSzPts val="1200"/>
              <a:buChar char="●"/>
            </a:pPr>
            <a:r>
              <a:rPr lang="en" sz="1200"/>
              <a:t>Frank Lloyd Wright Westcott House &amp; the Solar House</a:t>
            </a:r>
            <a:endParaRPr sz="1200"/>
          </a:p>
          <a:p>
            <a:pPr marL="457200" lvl="0" indent="-304800" rtl="0">
              <a:spcBef>
                <a:spcPts val="0"/>
              </a:spcBef>
              <a:spcAft>
                <a:spcPts val="0"/>
              </a:spcAft>
              <a:buSzPts val="1200"/>
              <a:buChar char="●"/>
            </a:pPr>
            <a:r>
              <a:rPr lang="en" sz="1200"/>
              <a:t>Freshwater Farms</a:t>
            </a:r>
            <a:endParaRPr sz="1200"/>
          </a:p>
          <a:p>
            <a:pPr marL="457200" lvl="0" indent="-304800" rtl="0">
              <a:spcBef>
                <a:spcPts val="0"/>
              </a:spcBef>
              <a:spcAft>
                <a:spcPts val="0"/>
              </a:spcAft>
              <a:buSzPts val="1200"/>
              <a:buChar char="●"/>
            </a:pPr>
            <a:r>
              <a:rPr lang="en" sz="1200"/>
              <a:t>Hagen Center for Civic and Urban Engagement</a:t>
            </a:r>
            <a:endParaRPr sz="1200"/>
          </a:p>
          <a:p>
            <a:pPr marL="457200" lvl="0" indent="-304800" rtl="0">
              <a:spcBef>
                <a:spcPts val="0"/>
              </a:spcBef>
              <a:spcAft>
                <a:spcPts val="0"/>
              </a:spcAft>
              <a:buSzPts val="1200"/>
              <a:buChar char="●"/>
            </a:pPr>
            <a:r>
              <a:rPr lang="en" sz="1200"/>
              <a:t>Miami Conservancy District</a:t>
            </a:r>
            <a:endParaRPr sz="1200"/>
          </a:p>
          <a:p>
            <a:pPr marL="0" lvl="0" indent="0" rtl="0">
              <a:spcBef>
                <a:spcPts val="1600"/>
              </a:spcBef>
              <a:spcAft>
                <a:spcPts val="1600"/>
              </a:spcAft>
              <a:buNone/>
            </a:pPr>
            <a:endParaRPr/>
          </a:p>
        </p:txBody>
      </p:sp>
      <p:sp>
        <p:nvSpPr>
          <p:cNvPr id="288" name="Shape 288"/>
          <p:cNvSpPr txBox="1"/>
          <p:nvPr/>
        </p:nvSpPr>
        <p:spPr>
          <a:xfrm>
            <a:off x="5264000" y="1222367"/>
            <a:ext cx="3406800" cy="530100"/>
          </a:xfrm>
          <a:prstGeom prst="rect">
            <a:avLst/>
          </a:prstGeom>
          <a:noFill/>
          <a:ln>
            <a:noFill/>
          </a:ln>
        </p:spPr>
        <p:txBody>
          <a:bodyPr spcFirstLastPara="1" wrap="square" lIns="91425" tIns="91425" rIns="91425" bIns="91425" anchor="t" anchorCtr="0">
            <a:noAutofit/>
          </a:bodyPr>
          <a:lstStyle/>
          <a:p>
            <a:pPr marL="457200" lvl="0" indent="-304800" rtl="0">
              <a:lnSpc>
                <a:spcPct val="100000"/>
              </a:lnSpc>
              <a:spcBef>
                <a:spcPts val="0"/>
              </a:spcBef>
              <a:spcAft>
                <a:spcPts val="0"/>
              </a:spcAft>
              <a:buClr>
                <a:schemeClr val="dk2"/>
              </a:buClr>
              <a:buSzPts val="1200"/>
              <a:buChar char="●"/>
            </a:pPr>
            <a:r>
              <a:rPr lang="en" sz="1200">
                <a:solidFill>
                  <a:schemeClr val="dk2"/>
                </a:solidFill>
              </a:rPr>
              <a:t>National Trails Parks &amp; Recreation</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The Ohio State University Extension</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Rivers Unlimited</a:t>
            </a:r>
            <a:endParaRPr sz="1200">
              <a:solidFill>
                <a:schemeClr val="dk2"/>
              </a:solidFill>
            </a:endParaRPr>
          </a:p>
          <a:p>
            <a:pPr marL="457200" lvl="0" indent="-304800" rtl="0">
              <a:spcBef>
                <a:spcPts val="0"/>
              </a:spcBef>
              <a:spcAft>
                <a:spcPts val="0"/>
              </a:spcAft>
              <a:buClr>
                <a:schemeClr val="dk2"/>
              </a:buClr>
              <a:buSzPts val="1200"/>
              <a:buChar char="●"/>
            </a:pPr>
            <a:r>
              <a:rPr lang="en" sz="1200">
                <a:solidFill>
                  <a:schemeClr val="dk2"/>
                </a:solidFill>
              </a:rPr>
              <a:t>Springfield Chamber of Commerce</a:t>
            </a:r>
            <a:endParaRPr sz="1200">
              <a:solidFill>
                <a:schemeClr val="dk2"/>
              </a:solidFill>
            </a:endParaRPr>
          </a:p>
          <a:p>
            <a:pPr marL="457200" lvl="0" indent="-304800" rtl="0">
              <a:spcBef>
                <a:spcPts val="0"/>
              </a:spcBef>
              <a:spcAft>
                <a:spcPts val="0"/>
              </a:spcAft>
              <a:buClr>
                <a:schemeClr val="dk2"/>
              </a:buClr>
              <a:buSzPts val="1200"/>
              <a:buChar char="●"/>
            </a:pPr>
            <a:r>
              <a:rPr lang="en" sz="1200">
                <a:solidFill>
                  <a:schemeClr val="dk2"/>
                </a:solidFill>
              </a:rPr>
              <a:t>Springfield Conservancy</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Springfield Public Schools</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Springfield Promise Neighborhood</a:t>
            </a:r>
            <a:endParaRPr sz="1200">
              <a:solidFill>
                <a:schemeClr val="dk2"/>
              </a:solidFill>
            </a:endParaRPr>
          </a:p>
          <a:p>
            <a:pPr marL="457200" lvl="0" indent="-304800" rtl="0">
              <a:spcBef>
                <a:spcPts val="0"/>
              </a:spcBef>
              <a:spcAft>
                <a:spcPts val="0"/>
              </a:spcAft>
              <a:buClr>
                <a:schemeClr val="dk2"/>
              </a:buClr>
              <a:buSzPts val="1200"/>
              <a:buChar char="●"/>
            </a:pPr>
            <a:r>
              <a:rPr lang="en" sz="1200">
                <a:solidFill>
                  <a:schemeClr val="dk2"/>
                </a:solidFill>
              </a:rPr>
              <a:t>STRIVE at Champaign Residential Services</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Tecumseh Land Trust</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U.S. Army Corps of Engineers</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U.S. EPA</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Wittenberg’s Hagen Center for Civic &amp; Urban Engagement</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Wittenberg’s Physical Plant</a:t>
            </a:r>
            <a:endParaRPr sz="1200">
              <a:solidFill>
                <a:schemeClr val="dk2"/>
              </a:solidFill>
            </a:endParaRPr>
          </a:p>
          <a:p>
            <a:pPr marL="457200" lvl="0" indent="-304800" rtl="0">
              <a:lnSpc>
                <a:spcPct val="100000"/>
              </a:lnSpc>
              <a:spcBef>
                <a:spcPts val="0"/>
              </a:spcBef>
              <a:spcAft>
                <a:spcPts val="0"/>
              </a:spcAft>
              <a:buClr>
                <a:schemeClr val="dk2"/>
              </a:buClr>
              <a:buSzPts val="1200"/>
              <a:buChar char="●"/>
            </a:pPr>
            <a:r>
              <a:rPr lang="en" sz="1200">
                <a:solidFill>
                  <a:schemeClr val="dk2"/>
                </a:solidFill>
              </a:rPr>
              <a:t>Wittenberg’s Sustainability Task Force</a:t>
            </a:r>
            <a:endParaRPr sz="1200">
              <a:solidFill>
                <a:schemeClr val="dk2"/>
              </a:solidFill>
            </a:endParaRPr>
          </a:p>
          <a:p>
            <a:pPr marL="0" lvl="0" indent="0" rtl="0">
              <a:spcBef>
                <a:spcPts val="1600"/>
              </a:spcBef>
              <a:spcAft>
                <a:spcPts val="0"/>
              </a:spcAft>
              <a:buNone/>
            </a:pPr>
            <a:endParaRPr/>
          </a:p>
        </p:txBody>
      </p:sp>
      <p:pic>
        <p:nvPicPr>
          <p:cNvPr id="289" name="Shape 289"/>
          <p:cNvPicPr preferRelativeResize="0"/>
          <p:nvPr/>
        </p:nvPicPr>
        <p:blipFill>
          <a:blip r:embed="rId3">
            <a:alphaModFix/>
          </a:blip>
          <a:stretch>
            <a:fillRect/>
          </a:stretch>
        </p:blipFill>
        <p:spPr>
          <a:xfrm>
            <a:off x="5836138" y="5630933"/>
            <a:ext cx="1696895" cy="5141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title="Chart"/>
          <p:cNvPicPr preferRelativeResize="0"/>
          <p:nvPr/>
        </p:nvPicPr>
        <p:blipFill rotWithShape="1">
          <a:blip r:embed="rId3">
            <a:alphaModFix/>
          </a:blip>
          <a:srcRect b="9673"/>
          <a:stretch/>
        </p:blipFill>
        <p:spPr>
          <a:xfrm>
            <a:off x="688075" y="1483075"/>
            <a:ext cx="8324526" cy="4753325"/>
          </a:xfrm>
          <a:prstGeom prst="rect">
            <a:avLst/>
          </a:prstGeom>
          <a:noFill/>
          <a:ln>
            <a:noFill/>
          </a:ln>
        </p:spPr>
      </p:pic>
      <p:sp>
        <p:nvSpPr>
          <p:cNvPr id="295" name="Shape 295"/>
          <p:cNvSpPr txBox="1"/>
          <p:nvPr/>
        </p:nvSpPr>
        <p:spPr>
          <a:xfrm>
            <a:off x="288300" y="188267"/>
            <a:ext cx="8590800" cy="53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t>Post Course Gains </a:t>
            </a:r>
            <a:r>
              <a:rPr lang="en">
                <a:solidFill>
                  <a:schemeClr val="dk1"/>
                </a:solidFill>
              </a:rPr>
              <a:t> (Measured with </a:t>
            </a:r>
            <a:r>
              <a:rPr lang="en" i="1">
                <a:solidFill>
                  <a:schemeClr val="dk1"/>
                </a:solidFill>
              </a:rPr>
              <a:t>Course-based Undergraduate Research Experience</a:t>
            </a:r>
            <a:r>
              <a:rPr lang="en">
                <a:solidFill>
                  <a:schemeClr val="dk1"/>
                </a:solidFill>
              </a:rPr>
              <a:t>, e.g. Lopatto and Tobias, 2010)</a:t>
            </a:r>
            <a:endParaRPr>
              <a:solidFill>
                <a:schemeClr val="dk1"/>
              </a:solidFill>
            </a:endParaRPr>
          </a:p>
          <a:p>
            <a:pPr marL="0" lvl="0" indent="0" rtl="0">
              <a:spcBef>
                <a:spcPts val="0"/>
              </a:spcBef>
              <a:spcAft>
                <a:spcPts val="0"/>
              </a:spcAft>
              <a:buNone/>
            </a:pPr>
            <a:endParaRPr/>
          </a:p>
        </p:txBody>
      </p:sp>
      <p:sp>
        <p:nvSpPr>
          <p:cNvPr id="296" name="Shape 296"/>
          <p:cNvSpPr txBox="1"/>
          <p:nvPr/>
        </p:nvSpPr>
        <p:spPr>
          <a:xfrm>
            <a:off x="5524500" y="6062867"/>
            <a:ext cx="4770900" cy="74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7" name="Shape 297"/>
          <p:cNvSpPr txBox="1"/>
          <p:nvPr/>
        </p:nvSpPr>
        <p:spPr>
          <a:xfrm>
            <a:off x="5276025" y="6018700"/>
            <a:ext cx="4770900" cy="74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p:nvPr/>
        </p:nvSpPr>
        <p:spPr>
          <a:xfrm>
            <a:off x="531588" y="1395675"/>
            <a:ext cx="8612400" cy="10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Freshmen have lower community connectedness  </a:t>
            </a:r>
            <a:endParaRPr sz="1800" b="1"/>
          </a:p>
          <a:p>
            <a:pPr marL="0" lvl="0" indent="0" algn="ctr" rtl="0">
              <a:spcBef>
                <a:spcPts val="0"/>
              </a:spcBef>
              <a:spcAft>
                <a:spcPts val="0"/>
              </a:spcAft>
              <a:buNone/>
            </a:pPr>
            <a:r>
              <a:rPr lang="en"/>
              <a:t> (Measured with </a:t>
            </a:r>
            <a:r>
              <a:rPr lang="en" i="1"/>
              <a:t>Community Service Attitudes Scale</a:t>
            </a:r>
            <a:r>
              <a:rPr lang="en"/>
              <a:t>, Shiarella et al., 1999)</a:t>
            </a:r>
            <a:endParaRPr/>
          </a:p>
          <a:p>
            <a:pPr marL="0" lvl="0" indent="0" rtl="0">
              <a:spcBef>
                <a:spcPts val="0"/>
              </a:spcBef>
              <a:spcAft>
                <a:spcPts val="0"/>
              </a:spcAft>
              <a:buNone/>
            </a:pPr>
            <a:endParaRPr/>
          </a:p>
          <a:p>
            <a:pPr marL="0" lvl="0" indent="0" rtl="0">
              <a:spcBef>
                <a:spcPts val="0"/>
              </a:spcBef>
              <a:spcAft>
                <a:spcPts val="0"/>
              </a:spcAft>
              <a:buNone/>
            </a:pPr>
            <a:endParaRPr/>
          </a:p>
        </p:txBody>
      </p:sp>
      <p:sp>
        <p:nvSpPr>
          <p:cNvPr id="303" name="Shape 303"/>
          <p:cNvSpPr txBox="1"/>
          <p:nvPr/>
        </p:nvSpPr>
        <p:spPr>
          <a:xfrm>
            <a:off x="843225" y="5455050"/>
            <a:ext cx="7916400" cy="66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solidFill>
                  <a:schemeClr val="dk1"/>
                </a:solidFill>
              </a:rPr>
              <a:t>7 Wittenberg Courses</a:t>
            </a:r>
            <a:r>
              <a:rPr lang="en" sz="1800">
                <a:solidFill>
                  <a:schemeClr val="dk1"/>
                </a:solidFill>
              </a:rPr>
              <a:t>, </a:t>
            </a:r>
            <a:r>
              <a:rPr lang="en" sz="1800"/>
              <a:t>Sophomores-Senior (purple, n=133), </a:t>
            </a:r>
            <a:endParaRPr sz="1800"/>
          </a:p>
          <a:p>
            <a:pPr marL="0" lvl="0" indent="0" rtl="0">
              <a:spcBef>
                <a:spcPts val="0"/>
              </a:spcBef>
              <a:spcAft>
                <a:spcPts val="0"/>
              </a:spcAft>
              <a:buNone/>
            </a:pPr>
            <a:r>
              <a:rPr lang="en" sz="1800"/>
              <a:t>Freshmen (orange, n=133)</a:t>
            </a:r>
            <a:endParaRPr sz="1800"/>
          </a:p>
          <a:p>
            <a:pPr marL="0" lvl="0" indent="0" rtl="0">
              <a:spcBef>
                <a:spcPts val="0"/>
              </a:spcBef>
              <a:spcAft>
                <a:spcPts val="0"/>
              </a:spcAft>
              <a:buNone/>
            </a:pPr>
            <a:endParaRPr/>
          </a:p>
          <a:p>
            <a:pPr marL="0" lvl="0" indent="0" rtl="0">
              <a:spcBef>
                <a:spcPts val="0"/>
              </a:spcBef>
              <a:spcAft>
                <a:spcPts val="0"/>
              </a:spcAft>
              <a:buNone/>
            </a:pPr>
            <a:endParaRPr/>
          </a:p>
        </p:txBody>
      </p:sp>
      <p:pic>
        <p:nvPicPr>
          <p:cNvPr id="304" name="Shape 304"/>
          <p:cNvPicPr preferRelativeResize="0"/>
          <p:nvPr/>
        </p:nvPicPr>
        <p:blipFill rotWithShape="1">
          <a:blip r:embed="rId3">
            <a:alphaModFix/>
          </a:blip>
          <a:srcRect l="3230" t="4089" r="17793" b="61549"/>
          <a:stretch/>
        </p:blipFill>
        <p:spPr>
          <a:xfrm>
            <a:off x="293625" y="2315850"/>
            <a:ext cx="8694199" cy="2846350"/>
          </a:xfrm>
          <a:prstGeom prst="rect">
            <a:avLst/>
          </a:prstGeom>
          <a:noFill/>
          <a:ln>
            <a:noFill/>
          </a:ln>
        </p:spPr>
      </p:pic>
      <p:sp>
        <p:nvSpPr>
          <p:cNvPr id="305" name="Shape 305"/>
          <p:cNvSpPr txBox="1">
            <a:spLocks noGrp="1"/>
          </p:cNvSpPr>
          <p:nvPr>
            <p:ph type="title"/>
          </p:nvPr>
        </p:nvSpPr>
        <p:spPr>
          <a:xfrm>
            <a:off x="140313" y="192300"/>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Track Learning &amp; Attitudes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rotWithShape="1">
          <a:blip r:embed="rId3">
            <a:alphaModFix/>
          </a:blip>
          <a:srcRect l="45194" r="12370"/>
          <a:stretch/>
        </p:blipFill>
        <p:spPr>
          <a:xfrm>
            <a:off x="3777009" y="0"/>
            <a:ext cx="5366992" cy="6858000"/>
          </a:xfrm>
          <a:prstGeom prst="rect">
            <a:avLst/>
          </a:prstGeom>
          <a:noFill/>
          <a:ln>
            <a:noFill/>
          </a:ln>
        </p:spPr>
      </p:pic>
      <p:pic>
        <p:nvPicPr>
          <p:cNvPr id="78" name="Shape 78"/>
          <p:cNvPicPr preferRelativeResize="0"/>
          <p:nvPr/>
        </p:nvPicPr>
        <p:blipFill>
          <a:blip r:embed="rId4">
            <a:alphaModFix/>
          </a:blip>
          <a:stretch>
            <a:fillRect/>
          </a:stretch>
        </p:blipFill>
        <p:spPr>
          <a:xfrm>
            <a:off x="0" y="0"/>
            <a:ext cx="4571379" cy="6857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alphaModFix/>
          </a:blip>
          <a:stretch>
            <a:fillRect/>
          </a:stretch>
        </p:blipFill>
        <p:spPr>
          <a:xfrm>
            <a:off x="0" y="38100"/>
            <a:ext cx="9093199" cy="681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344950" y="138550"/>
            <a:ext cx="8198799" cy="6149100"/>
          </a:xfrm>
          <a:prstGeom prst="rect">
            <a:avLst/>
          </a:prstGeom>
          <a:noFill/>
          <a:ln>
            <a:noFill/>
          </a:ln>
        </p:spPr>
      </p:pic>
      <p:sp>
        <p:nvSpPr>
          <p:cNvPr id="89" name="Shape 89"/>
          <p:cNvSpPr txBox="1"/>
          <p:nvPr/>
        </p:nvSpPr>
        <p:spPr>
          <a:xfrm>
            <a:off x="1039250" y="281800"/>
            <a:ext cx="7612200" cy="55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latin typeface="Montserrat"/>
                <a:ea typeface="Montserrat"/>
                <a:cs typeface="Montserrat"/>
                <a:sym typeface="Montserrat"/>
              </a:rPr>
              <a:t>Graduating College Seniors &amp; Local Issues</a:t>
            </a:r>
            <a:endParaRPr sz="2400" b="1">
              <a:latin typeface="Montserrat"/>
              <a:ea typeface="Montserrat"/>
              <a:cs typeface="Montserrat"/>
              <a:sym typeface="Montserrat"/>
            </a:endParaRPr>
          </a:p>
        </p:txBody>
      </p:sp>
      <p:sp>
        <p:nvSpPr>
          <p:cNvPr id="90" name="Shape 90"/>
          <p:cNvSpPr txBox="1"/>
          <p:nvPr/>
        </p:nvSpPr>
        <p:spPr>
          <a:xfrm>
            <a:off x="296850" y="5815383"/>
            <a:ext cx="8135100" cy="58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800" b="1" i="1">
                <a:solidFill>
                  <a:schemeClr val="dk1"/>
                </a:solidFill>
              </a:rPr>
              <a:t>College Seniors </a:t>
            </a:r>
            <a:r>
              <a:rPr lang="en" sz="1800">
                <a:solidFill>
                  <a:schemeClr val="dk1"/>
                </a:solidFill>
              </a:rPr>
              <a:t>responding that they often or very often are informed, have discussed, have raised awareness or have organized others around local issues (NSSE, 2016)</a:t>
            </a:r>
            <a:endParaRPr>
              <a:latin typeface="Montserrat"/>
              <a:ea typeface="Montserrat"/>
              <a:cs typeface="Montserrat"/>
              <a:sym typeface="Montserrat"/>
            </a:endParaRPr>
          </a:p>
        </p:txBody>
      </p:sp>
      <p:sp>
        <p:nvSpPr>
          <p:cNvPr id="91" name="Shape 91"/>
          <p:cNvSpPr txBox="1"/>
          <p:nvPr/>
        </p:nvSpPr>
        <p:spPr>
          <a:xfrm>
            <a:off x="598925" y="2441775"/>
            <a:ext cx="3791100" cy="44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latin typeface="Montserrat"/>
                <a:ea typeface="Montserrat"/>
                <a:cs typeface="Montserrat"/>
                <a:sym typeface="Montserrat"/>
              </a:rPr>
              <a:t>%</a:t>
            </a:r>
            <a:endParaRPr sz="1800" b="1">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Curriculum Design Questions</a:t>
            </a:r>
            <a:endParaRPr sz="3000" b="1">
              <a:latin typeface="Montserrat"/>
              <a:ea typeface="Montserrat"/>
              <a:cs typeface="Montserrat"/>
              <a:sym typeface="Montserrat"/>
            </a:endParaRPr>
          </a:p>
        </p:txBody>
      </p:sp>
      <p:sp>
        <p:nvSpPr>
          <p:cNvPr id="97" name="Shape 9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SzPts val="2000"/>
              <a:buFont typeface="Montserrat"/>
              <a:buAutoNum type="arabicPeriod"/>
            </a:pPr>
            <a:r>
              <a:rPr lang="en" sz="2000" b="1">
                <a:latin typeface="Montserrat"/>
                <a:ea typeface="Montserrat"/>
                <a:cs typeface="Montserrat"/>
                <a:sym typeface="Montserrat"/>
              </a:rPr>
              <a:t>Which issues are important?</a:t>
            </a:r>
            <a:endParaRPr sz="2000" b="1">
              <a:latin typeface="Montserrat"/>
              <a:ea typeface="Montserrat"/>
              <a:cs typeface="Montserrat"/>
              <a:sym typeface="Montserrat"/>
            </a:endParaRPr>
          </a:p>
        </p:txBody>
      </p:sp>
      <p:pic>
        <p:nvPicPr>
          <p:cNvPr id="98" name="Shape 98"/>
          <p:cNvPicPr preferRelativeResize="0"/>
          <p:nvPr/>
        </p:nvPicPr>
        <p:blipFill>
          <a:blip r:embed="rId3">
            <a:alphaModFix/>
          </a:blip>
          <a:stretch>
            <a:fillRect/>
          </a:stretch>
        </p:blipFill>
        <p:spPr>
          <a:xfrm>
            <a:off x="3292875" y="3241300"/>
            <a:ext cx="1817644" cy="18176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69700" y="394592"/>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b="1">
                <a:latin typeface="Montserrat"/>
                <a:ea typeface="Montserrat"/>
                <a:cs typeface="Montserrat"/>
                <a:sym typeface="Montserrat"/>
              </a:rPr>
              <a:t>Wicked Problems</a:t>
            </a:r>
            <a:endParaRPr sz="3000" b="1">
              <a:latin typeface="Montserrat"/>
              <a:ea typeface="Montserrat"/>
              <a:cs typeface="Montserrat"/>
              <a:sym typeface="Montserrat"/>
            </a:endParaRPr>
          </a:p>
        </p:txBody>
      </p:sp>
      <p:sp>
        <p:nvSpPr>
          <p:cNvPr id="104" name="Shape 104"/>
          <p:cNvSpPr txBox="1"/>
          <p:nvPr/>
        </p:nvSpPr>
        <p:spPr>
          <a:xfrm>
            <a:off x="195850" y="2219567"/>
            <a:ext cx="2968500" cy="46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05" name="Shape 105"/>
          <p:cNvPicPr preferRelativeResize="0"/>
          <p:nvPr/>
        </p:nvPicPr>
        <p:blipFill>
          <a:blip r:embed="rId3">
            <a:alphaModFix/>
          </a:blip>
          <a:stretch>
            <a:fillRect/>
          </a:stretch>
        </p:blipFill>
        <p:spPr>
          <a:xfrm>
            <a:off x="3336151" y="1109865"/>
            <a:ext cx="2897899" cy="4057058"/>
          </a:xfrm>
          <a:prstGeom prst="rect">
            <a:avLst/>
          </a:prstGeom>
          <a:noFill/>
          <a:ln w="9525" cap="flat" cmpd="sng">
            <a:solidFill>
              <a:schemeClr val="dk2"/>
            </a:solidFill>
            <a:prstDash val="solid"/>
            <a:round/>
            <a:headEnd type="none" w="sm" len="sm"/>
            <a:tailEnd type="none" w="sm" len="sm"/>
          </a:ln>
        </p:spPr>
      </p:pic>
      <p:pic>
        <p:nvPicPr>
          <p:cNvPr id="106" name="Shape 106"/>
          <p:cNvPicPr preferRelativeResize="0"/>
          <p:nvPr/>
        </p:nvPicPr>
        <p:blipFill rotWithShape="1">
          <a:blip r:embed="rId4">
            <a:alphaModFix/>
          </a:blip>
          <a:srcRect b="8692"/>
          <a:stretch/>
        </p:blipFill>
        <p:spPr>
          <a:xfrm>
            <a:off x="129900" y="1109875"/>
            <a:ext cx="2897900" cy="4057050"/>
          </a:xfrm>
          <a:prstGeom prst="rect">
            <a:avLst/>
          </a:prstGeom>
          <a:noFill/>
          <a:ln w="9525" cap="flat" cmpd="sng">
            <a:solidFill>
              <a:srgbClr val="000000"/>
            </a:solidFill>
            <a:prstDash val="solid"/>
            <a:round/>
            <a:headEnd type="none" w="sm" len="sm"/>
            <a:tailEnd type="none" w="sm" len="sm"/>
          </a:ln>
        </p:spPr>
      </p:pic>
      <p:pic>
        <p:nvPicPr>
          <p:cNvPr id="107" name="Shape 107"/>
          <p:cNvPicPr preferRelativeResize="0"/>
          <p:nvPr/>
        </p:nvPicPr>
        <p:blipFill>
          <a:blip r:embed="rId5">
            <a:alphaModFix/>
          </a:blip>
          <a:stretch>
            <a:fillRect/>
          </a:stretch>
        </p:blipFill>
        <p:spPr>
          <a:xfrm>
            <a:off x="1220801" y="5262875"/>
            <a:ext cx="3560175" cy="1375950"/>
          </a:xfrm>
          <a:prstGeom prst="rect">
            <a:avLst/>
          </a:prstGeom>
          <a:noFill/>
          <a:ln w="9525" cap="flat" cmpd="sng">
            <a:solidFill>
              <a:schemeClr val="dk2"/>
            </a:solidFill>
            <a:prstDash val="solid"/>
            <a:round/>
            <a:headEnd type="none" w="sm" len="sm"/>
            <a:tailEnd type="none" w="sm" len="sm"/>
          </a:ln>
        </p:spPr>
      </p:pic>
      <p:sp>
        <p:nvSpPr>
          <p:cNvPr id="108" name="Shape 108"/>
          <p:cNvSpPr txBox="1"/>
          <p:nvPr/>
        </p:nvSpPr>
        <p:spPr>
          <a:xfrm>
            <a:off x="6405850" y="1830475"/>
            <a:ext cx="2799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rgbClr val="115486"/>
                </a:solidFill>
                <a:latin typeface="Calibri"/>
                <a:ea typeface="Calibri"/>
                <a:cs typeface="Calibri"/>
                <a:sym typeface="Calibri"/>
              </a:rPr>
              <a:t>Critical Needs:</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Water</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Energy</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Natural Hazards</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Soils</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Mineral Resources</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Oceans and Coasts</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Climate Change</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Waste Disposal </a:t>
            </a:r>
            <a:endParaRPr sz="1800">
              <a:solidFill>
                <a:srgbClr val="115486"/>
              </a:solidFill>
              <a:latin typeface="Calibri"/>
              <a:ea typeface="Calibri"/>
              <a:cs typeface="Calibri"/>
              <a:sym typeface="Calibri"/>
            </a:endParaRPr>
          </a:p>
          <a:p>
            <a:pPr marL="457200" lvl="0" indent="-342900" rtl="0">
              <a:spcBef>
                <a:spcPts val="0"/>
              </a:spcBef>
              <a:spcAft>
                <a:spcPts val="0"/>
              </a:spcAft>
              <a:buClr>
                <a:srgbClr val="115486"/>
              </a:buClr>
              <a:buSzPts val="1800"/>
              <a:buFont typeface="Calibri"/>
              <a:buChar char="●"/>
            </a:pPr>
            <a:r>
              <a:rPr lang="en" sz="1800">
                <a:solidFill>
                  <a:srgbClr val="115486"/>
                </a:solidFill>
                <a:latin typeface="Calibri"/>
                <a:ea typeface="Calibri"/>
                <a:cs typeface="Calibri"/>
                <a:sym typeface="Calibri"/>
              </a:rPr>
              <a:t>Workforce</a:t>
            </a:r>
            <a:endParaRPr sz="1800">
              <a:solidFill>
                <a:srgbClr val="11548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114" name="Shape 114"/>
          <p:cNvPicPr preferRelativeResize="0"/>
          <p:nvPr/>
        </p:nvPicPr>
        <p:blipFill rotWithShape="1">
          <a:blip r:embed="rId3">
            <a:alphaModFix/>
          </a:blip>
          <a:srcRect l="19263"/>
          <a:stretch/>
        </p:blipFill>
        <p:spPr>
          <a:xfrm>
            <a:off x="0" y="0"/>
            <a:ext cx="4998250" cy="4124750"/>
          </a:xfrm>
          <a:prstGeom prst="rect">
            <a:avLst/>
          </a:prstGeom>
          <a:noFill/>
          <a:ln>
            <a:noFill/>
          </a:ln>
        </p:spPr>
      </p:pic>
      <p:sp>
        <p:nvSpPr>
          <p:cNvPr id="115" name="Shape 115"/>
          <p:cNvSpPr txBox="1"/>
          <p:nvPr/>
        </p:nvSpPr>
        <p:spPr>
          <a:xfrm>
            <a:off x="54325" y="4225575"/>
            <a:ext cx="4221000" cy="46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b="1"/>
              <a:t>Dayton Daily News Headlines</a:t>
            </a:r>
            <a:endParaRPr sz="1600" b="1"/>
          </a:p>
          <a:p>
            <a:pPr marL="0" lvl="0" indent="0" rtl="0">
              <a:spcBef>
                <a:spcPts val="0"/>
              </a:spcBef>
              <a:spcAft>
                <a:spcPts val="0"/>
              </a:spcAft>
              <a:buNone/>
            </a:pPr>
            <a:endParaRPr sz="1600" b="1"/>
          </a:p>
          <a:p>
            <a:pPr marL="457200" lvl="0" indent="-330200" rtl="0">
              <a:spcBef>
                <a:spcPts val="0"/>
              </a:spcBef>
              <a:spcAft>
                <a:spcPts val="0"/>
              </a:spcAft>
              <a:buSzPts val="1600"/>
              <a:buChar char="●"/>
            </a:pPr>
            <a:r>
              <a:rPr lang="en" sz="1600"/>
              <a:t>Communities to spend </a:t>
            </a:r>
            <a:r>
              <a:rPr lang="en" sz="1600" b="1"/>
              <a:t>$520 Million</a:t>
            </a:r>
            <a:r>
              <a:rPr lang="en" sz="1600"/>
              <a:t> to stop sewer overflows</a:t>
            </a:r>
            <a:endParaRPr sz="1600"/>
          </a:p>
          <a:p>
            <a:pPr marL="457200" lvl="0" indent="-330200" rtl="0">
              <a:spcBef>
                <a:spcPts val="0"/>
              </a:spcBef>
              <a:spcAft>
                <a:spcPts val="0"/>
              </a:spcAft>
              <a:buSzPts val="1600"/>
              <a:buChar char="●"/>
            </a:pPr>
            <a:r>
              <a:rPr lang="en" sz="1600"/>
              <a:t>Lakes key to </a:t>
            </a:r>
            <a:r>
              <a:rPr lang="en" sz="1600" b="1"/>
              <a:t>safety, economy</a:t>
            </a:r>
            <a:endParaRPr sz="1600" b="1"/>
          </a:p>
          <a:p>
            <a:pPr marL="457200" lvl="0" indent="-330200" rtl="0">
              <a:spcBef>
                <a:spcPts val="0"/>
              </a:spcBef>
              <a:spcAft>
                <a:spcPts val="0"/>
              </a:spcAft>
              <a:buSzPts val="1600"/>
              <a:buChar char="●"/>
            </a:pPr>
            <a:r>
              <a:rPr lang="en" sz="1600"/>
              <a:t>Algae affects home values, report says</a:t>
            </a:r>
            <a:endParaRPr sz="1600"/>
          </a:p>
          <a:p>
            <a:pPr marL="0" lvl="0" indent="0" rtl="0">
              <a:spcBef>
                <a:spcPts val="0"/>
              </a:spcBef>
              <a:spcAft>
                <a:spcPts val="0"/>
              </a:spcAft>
              <a:buNone/>
            </a:pPr>
            <a:r>
              <a:rPr lang="en" sz="1600"/>
              <a:t>         </a:t>
            </a:r>
            <a:endParaRPr sz="1600"/>
          </a:p>
        </p:txBody>
      </p:sp>
      <p:sp>
        <p:nvSpPr>
          <p:cNvPr id="116" name="Shape 116"/>
          <p:cNvSpPr txBox="1"/>
          <p:nvPr/>
        </p:nvSpPr>
        <p:spPr>
          <a:xfrm>
            <a:off x="4786475" y="4687275"/>
            <a:ext cx="4100700" cy="461700"/>
          </a:xfrm>
          <a:prstGeom prst="rect">
            <a:avLst/>
          </a:prstGeom>
          <a:noFill/>
          <a:ln>
            <a:noFill/>
          </a:ln>
        </p:spPr>
        <p:txBody>
          <a:bodyPr spcFirstLastPara="1" wrap="square" lIns="91425" tIns="91425" rIns="91425" bIns="91425" anchor="t" anchorCtr="0">
            <a:noAutofit/>
          </a:bodyPr>
          <a:lstStyle/>
          <a:p>
            <a:pPr marL="457200" lvl="0" indent="-330200" rtl="0">
              <a:spcBef>
                <a:spcPts val="0"/>
              </a:spcBef>
              <a:spcAft>
                <a:spcPts val="0"/>
              </a:spcAft>
              <a:buSzPts val="1600"/>
              <a:buChar char="●"/>
            </a:pPr>
            <a:r>
              <a:rPr lang="en" sz="1600"/>
              <a:t>Taxpayer- funded farm program no match for algae plague</a:t>
            </a:r>
            <a:endParaRPr sz="1600"/>
          </a:p>
          <a:p>
            <a:pPr marL="457200" lvl="0" indent="-330200" rtl="0">
              <a:spcBef>
                <a:spcPts val="0"/>
              </a:spcBef>
              <a:spcAft>
                <a:spcPts val="0"/>
              </a:spcAft>
              <a:buSzPts val="1600"/>
              <a:buChar char="●"/>
            </a:pPr>
            <a:r>
              <a:rPr lang="en" sz="1600"/>
              <a:t>Wetland treatment at Grand Lake Saint Marys working</a:t>
            </a:r>
            <a:endParaRPr sz="1600"/>
          </a:p>
          <a:p>
            <a:pPr marL="457200" lvl="0" indent="-330200" rtl="0">
              <a:spcBef>
                <a:spcPts val="0"/>
              </a:spcBef>
              <a:spcAft>
                <a:spcPts val="0"/>
              </a:spcAft>
              <a:buSzPts val="1600"/>
              <a:buChar char="●"/>
            </a:pPr>
            <a:r>
              <a:rPr lang="en" sz="1600"/>
              <a:t>Minority of farmers join anti-runoff effort as algae worsens</a:t>
            </a:r>
            <a:endParaRPr sz="1600"/>
          </a:p>
        </p:txBody>
      </p:sp>
      <p:pic>
        <p:nvPicPr>
          <p:cNvPr id="117" name="Shape 117"/>
          <p:cNvPicPr preferRelativeResize="0"/>
          <p:nvPr/>
        </p:nvPicPr>
        <p:blipFill>
          <a:blip r:embed="rId4">
            <a:alphaModFix/>
          </a:blip>
          <a:stretch>
            <a:fillRect/>
          </a:stretch>
        </p:blipFill>
        <p:spPr>
          <a:xfrm>
            <a:off x="3778780" y="0"/>
            <a:ext cx="5365220" cy="4124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1498</Words>
  <Application>Microsoft Macintosh PowerPoint</Application>
  <PresentationFormat>On-screen Show (4:3)</PresentationFormat>
  <Paragraphs>210</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Montserrat</vt:lpstr>
      <vt:lpstr>Helvetica Neue</vt:lpstr>
      <vt:lpstr>Simple Light</vt:lpstr>
      <vt:lpstr>Cultivating Change Agency  through Science Curriculum</vt:lpstr>
      <vt:lpstr>PowerPoint Presentation</vt:lpstr>
      <vt:lpstr>PowerPoint Presentation</vt:lpstr>
      <vt:lpstr>PowerPoint Presentation</vt:lpstr>
      <vt:lpstr>PowerPoint Presentation</vt:lpstr>
      <vt:lpstr>PowerPoint Presentation</vt:lpstr>
      <vt:lpstr>Curriculum Design Questions</vt:lpstr>
      <vt:lpstr>Wicked Problems</vt:lpstr>
      <vt:lpstr>PowerPoint Presentation</vt:lpstr>
      <vt:lpstr>PowerPoint Presentation</vt:lpstr>
      <vt:lpstr>PowerPoint Presentation</vt:lpstr>
      <vt:lpstr>PowerPoint Presentation</vt:lpstr>
      <vt:lpstr>Central Design Questions</vt:lpstr>
      <vt:lpstr>PowerPoint Presentation</vt:lpstr>
      <vt:lpstr>PowerPoint Presentation</vt:lpstr>
      <vt:lpstr>Central Design Questions</vt:lpstr>
      <vt:lpstr>What skills &amp; habits are important to your work?  “Ability to alter messages to new audiences” “Allow individuals to ‘save face’ when they are proven wrong.” “Motivating policymakers” “Triple bottom line” </vt:lpstr>
      <vt:lpstr>PowerPoint Presentation</vt:lpstr>
      <vt:lpstr>An Opportunity: Service Learning</vt:lpstr>
      <vt:lpstr>PowerPoint Presentation</vt:lpstr>
      <vt:lpstr>PowerPoint Presentation</vt:lpstr>
      <vt:lpstr>PowerPoint Presentation</vt:lpstr>
      <vt:lpstr>PowerPoint Presentation</vt:lpstr>
      <vt:lpstr>Central Design Questions</vt:lpstr>
      <vt:lpstr>Tracking helps move efforts forward</vt:lpstr>
      <vt:lpstr>PowerPoint Presentation</vt:lpstr>
      <vt:lpstr>How will we build capacity?</vt:lpstr>
      <vt:lpstr>EXTRA SLIDES</vt:lpstr>
      <vt:lpstr>PowerPoint Presentation</vt:lpstr>
      <vt:lpstr>Our Partners</vt:lpstr>
      <vt:lpstr>PowerPoint Presentation</vt:lpstr>
      <vt:lpstr>Track Learning &amp; Attitudes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Change Agency  through Science Curriculum</dc:title>
  <cp:lastModifiedBy>Sarah</cp:lastModifiedBy>
  <cp:revision>1</cp:revision>
  <dcterms:modified xsi:type="dcterms:W3CDTF">2018-02-28T17:48:46Z</dcterms:modified>
</cp:coreProperties>
</file>