
<file path=[Content_Types].xml><?xml version="1.0" encoding="utf-8"?>
<Types xmlns="http://schemas.openxmlformats.org/package/2006/content-types">
  <Default Extension="emf" ContentType="image/x-emf"/>
  <Default Extension="jpeg" ContentType="image/jpeg"/>
  <Default Extension="jpg" ContentType="image/jpeg"/>
  <Default Extension="MOV" ContentType="video/quicktime"/>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8"/>
  </p:notesMasterIdLst>
  <p:sldIdLst>
    <p:sldId id="751" r:id="rId2"/>
    <p:sldId id="783" r:id="rId3"/>
    <p:sldId id="753" r:id="rId4"/>
    <p:sldId id="747" r:id="rId5"/>
    <p:sldId id="746" r:id="rId6"/>
    <p:sldId id="743" r:id="rId7"/>
    <p:sldId id="741" r:id="rId8"/>
    <p:sldId id="737" r:id="rId9"/>
    <p:sldId id="740" r:id="rId10"/>
    <p:sldId id="755" r:id="rId11"/>
    <p:sldId id="744" r:id="rId12"/>
    <p:sldId id="765" r:id="rId13"/>
    <p:sldId id="759" r:id="rId14"/>
    <p:sldId id="776" r:id="rId15"/>
    <p:sldId id="778" r:id="rId16"/>
    <p:sldId id="777" r:id="rId17"/>
    <p:sldId id="779" r:id="rId18"/>
    <p:sldId id="766" r:id="rId19"/>
    <p:sldId id="780" r:id="rId20"/>
    <p:sldId id="781" r:id="rId21"/>
    <p:sldId id="782" r:id="rId22"/>
    <p:sldId id="764" r:id="rId23"/>
    <p:sldId id="658" r:id="rId24"/>
    <p:sldId id="774" r:id="rId25"/>
    <p:sldId id="716" r:id="rId26"/>
    <p:sldId id="76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6" userDrawn="1">
          <p15:clr>
            <a:srgbClr val="A4A3A4"/>
          </p15:clr>
        </p15:guide>
        <p15:guide id="3" pos="3840" userDrawn="1">
          <p15:clr>
            <a:srgbClr val="A4A3A4"/>
          </p15:clr>
        </p15:guide>
        <p15:guide id="6" pos="528" userDrawn="1">
          <p15:clr>
            <a:srgbClr val="A4A3A4"/>
          </p15:clr>
        </p15:guide>
        <p15:guide id="8" orient="horz" pos="2880" userDrawn="1">
          <p15:clr>
            <a:srgbClr val="A4A3A4"/>
          </p15:clr>
        </p15:guide>
        <p15:guide id="9" orient="horz" pos="1416" userDrawn="1">
          <p15:clr>
            <a:srgbClr val="A4A3A4"/>
          </p15:clr>
        </p15:guide>
        <p15:guide id="10" orient="horz" pos="11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2092"/>
    <a:srgbClr val="156082"/>
    <a:srgbClr val="6390A9"/>
    <a:srgbClr val="077DB2"/>
    <a:srgbClr val="7030A0"/>
    <a:srgbClr val="155F82"/>
    <a:srgbClr val="005F13"/>
    <a:srgbClr val="0432FF"/>
    <a:srgbClr val="FFFFFF"/>
    <a:srgbClr val="0078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45"/>
    <p:restoredTop sz="80426"/>
  </p:normalViewPr>
  <p:slideViewPr>
    <p:cSldViewPr snapToGrid="0" showGuides="1">
      <p:cViewPr varScale="1">
        <p:scale>
          <a:sx n="93" d="100"/>
          <a:sy n="93" d="100"/>
        </p:scale>
        <p:origin x="1464" y="200"/>
      </p:cViewPr>
      <p:guideLst>
        <p:guide orient="horz" pos="816"/>
        <p:guide pos="3840"/>
        <p:guide pos="528"/>
        <p:guide orient="horz" pos="2880"/>
        <p:guide orient="horz" pos="1416"/>
        <p:guide orient="horz" pos="1104"/>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7331B4-3300-0344-8B39-9C07293C56E8}" type="datetimeFigureOut">
              <a:rPr lang="en-US" smtClean="0"/>
              <a:t>7/22/26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02ECB2-8D03-7243-9F1A-90861CD7C3C6}" type="slidenum">
              <a:rPr lang="en-US" smtClean="0"/>
              <a:t>‹#›</a:t>
            </a:fld>
            <a:endParaRPr lang="en-US"/>
          </a:p>
        </p:txBody>
      </p:sp>
    </p:spTree>
    <p:extLst>
      <p:ext uri="{BB962C8B-B14F-4D97-AF65-F5344CB8AC3E}">
        <p14:creationId xmlns:p14="http://schemas.microsoft.com/office/powerpoint/2010/main" val="227653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i.org/10.1146/annurev-earth-040623-101222"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en.wikipedia.org/wiki/William_Humble" TargetMode="External"/><Relationship Id="rId3" Type="http://schemas.openxmlformats.org/officeDocument/2006/relationships/hyperlink" Target="https://doi-org.offcampus.lib.washington.edu/10.1080/19338341.2021.1875256" TargetMode="External"/><Relationship Id="rId7" Type="http://schemas.openxmlformats.org/officeDocument/2006/relationships/hyperlink" Target="https://doi-org.offcampus.lib.washington.edu/10.1080/07370008.2021.1934683"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tandfonline-com.offcampus.lib.washington.edu/doi/full/10.1080/07370008.2021.1934683?casa_token=NMC-S58MHhYAAAAA%3AkVgLcC5iSHZ2K0MKrEDM2G3JWYbPnyFFwCiTbWgrupkqTu7G4X4IZjvfMdP12ytVrlTEtkXvHjBp" TargetMode="External"/><Relationship Id="rId5" Type="http://schemas.openxmlformats.org/officeDocument/2006/relationships/hyperlink" Target="https://www-tandfonline-com.offcampus.lib.washington.edu/author/Braden%2C+Sarah+K" TargetMode="External"/><Relationship Id="rId4" Type="http://schemas.openxmlformats.org/officeDocument/2006/relationships/hyperlink" Target="https://www-tandfonline-com.offcampus.lib.washington.edu/author/Barth-Cohen%2C+Lauren+A" TargetMode="External"/><Relationship Id="rId9" Type="http://schemas.openxmlformats.org/officeDocument/2006/relationships/hyperlink" Target="http://books.google.co.in/books?id=tQEKAAAAIAAJ&amp;pg=PA105"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AF3FF-F12F-D27D-77FD-7422912B05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943FED-849D-2BAB-A9C1-227E0EA43BF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BF616E7-9643-4F88-DF9C-0C5357D2C5EA}"/>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Today I’m sharing with you a rationale for WHY to interweave geoscience and poetry,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and a framework for HOW to do it that you can apply at an activity, module, or course scale. </a:t>
            </a:r>
          </a:p>
          <a:p>
            <a:endParaRPr lang="en-US" dirty="0"/>
          </a:p>
          <a:p>
            <a:pPr marL="171450" indent="-171450">
              <a:buFont typeface="Arial" panose="020B0604020202020204" pitchFamily="34" charset="0"/>
              <a:buChar char="•"/>
            </a:pPr>
            <a:r>
              <a:rPr lang="en-US" dirty="0"/>
              <a:t>Collaborative project with my Humanities colleague Curtis Wasson.</a:t>
            </a:r>
          </a:p>
          <a:p>
            <a:pPr marL="171450" indent="-171450">
              <a:buFont typeface="Arial" panose="020B0604020202020204" pitchFamily="34" charset="0"/>
              <a:buChar char="•"/>
            </a:pPr>
            <a:r>
              <a:rPr lang="en-US" dirty="0"/>
              <a:t>It’s been developed in the Salish Sea region of the Pacific Northwest, an area shares a rich and complex overlap of Tribes and First Nations who have stewarded the environment since time immemorial, and whose land and waters management have influenced what we see today.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err="1"/>
              <a:t>Sko</a:t>
            </a:r>
            <a:r>
              <a:rPr lang="en-US" dirty="0"/>
              <a:t>-ho-mish, Tsleil-Waututh, and Musqueam FN</a:t>
            </a:r>
          </a:p>
          <a:p>
            <a:pPr marL="171450" indent="-171450">
              <a:buFont typeface="Arial" panose="020B0604020202020204" pitchFamily="34" charset="0"/>
              <a:buChar char="•"/>
            </a:pPr>
            <a:r>
              <a:rPr lang="en-US" dirty="0"/>
              <a:t>Samish, Swinomish, </a:t>
            </a:r>
            <a:r>
              <a:rPr lang="en-US" dirty="0" err="1"/>
              <a:t>Laqhtemish</a:t>
            </a:r>
            <a:r>
              <a:rPr lang="en-US" dirty="0"/>
              <a:t>, Jamestown </a:t>
            </a:r>
            <a:r>
              <a:rPr lang="en-US" dirty="0" err="1"/>
              <a:t>Sklallam</a:t>
            </a:r>
            <a:r>
              <a:rPr lang="en-US" dirty="0"/>
              <a:t> Tribes, Mitchell Bay Group</a:t>
            </a:r>
          </a:p>
          <a:p>
            <a:pPr marL="171450" indent="-171450">
              <a:buFont typeface="Arial" panose="020B0604020202020204" pitchFamily="34" charset="0"/>
              <a:buChar char="•"/>
            </a:pPr>
            <a:r>
              <a:rPr lang="en-US" dirty="0"/>
              <a:t>WSANEC, Tsou-</a:t>
            </a:r>
            <a:r>
              <a:rPr lang="en-US" dirty="0" err="1"/>
              <a:t>ke</a:t>
            </a:r>
            <a:r>
              <a:rPr lang="en-US" dirty="0"/>
              <a:t> FN </a:t>
            </a:r>
          </a:p>
          <a:p>
            <a:pPr marL="171450" indent="-171450">
              <a:buFont typeface="Arial" panose="020B0604020202020204" pitchFamily="34" charset="0"/>
              <a:buChar char="•"/>
            </a:pPr>
            <a:r>
              <a:rPr lang="en-US" dirty="0"/>
              <a:t>that spans the Canada-US border </a:t>
            </a:r>
          </a:p>
          <a:p>
            <a:pPr marL="171450" indent="-171450">
              <a:buFont typeface="Arial" panose="020B0604020202020204" pitchFamily="34" charset="0"/>
              <a:buChar char="•"/>
            </a:pPr>
            <a:r>
              <a:rPr lang="en-US" dirty="0"/>
              <a:t>but which geology folks will understand well shares tectonic plates, shares watersheds, and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And that incredible spatial and temporal scale of understanding that geologists have sets you up for understanding the rationale for interdisciplinary work. </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93169117-46DB-CA84-954D-1CC755A26C21}"/>
              </a:ext>
            </a:extLst>
          </p:cNvPr>
          <p:cNvSpPr>
            <a:spLocks noGrp="1"/>
          </p:cNvSpPr>
          <p:nvPr>
            <p:ph type="sldNum" sz="quarter" idx="5"/>
          </p:nvPr>
        </p:nvSpPr>
        <p:spPr/>
        <p:txBody>
          <a:bodyPr/>
          <a:lstStyle/>
          <a:p>
            <a:fld id="{AA02ECB2-8D03-7243-9F1A-90861CD7C3C6}" type="slidenum">
              <a:rPr lang="en-US" smtClean="0"/>
              <a:t>1</a:t>
            </a:fld>
            <a:endParaRPr lang="en-US"/>
          </a:p>
        </p:txBody>
      </p:sp>
    </p:spTree>
    <p:extLst>
      <p:ext uri="{BB962C8B-B14F-4D97-AF65-F5344CB8AC3E}">
        <p14:creationId xmlns:p14="http://schemas.microsoft.com/office/powerpoint/2010/main" val="1132487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5B1BA-3668-C77D-04B4-8A6F47570C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0FDC1-DE37-ED5F-196C-D8A0F6727FC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5F87ECB-2462-F515-E450-5666581B07B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When we look at these together, we see opportunities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Connect ourselves to each other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Connect ourselves to ourselves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Connect ourselves to nature</a:t>
            </a:r>
          </a:p>
        </p:txBody>
      </p:sp>
      <p:sp>
        <p:nvSpPr>
          <p:cNvPr id="4" name="Slide Number Placeholder 3">
            <a:extLst>
              <a:ext uri="{FF2B5EF4-FFF2-40B4-BE49-F238E27FC236}">
                <a16:creationId xmlns:a16="http://schemas.microsoft.com/office/drawing/2014/main" id="{DC440A73-88C7-6A2C-E962-B64E80DB792A}"/>
              </a:ext>
            </a:extLst>
          </p:cNvPr>
          <p:cNvSpPr>
            <a:spLocks noGrp="1"/>
          </p:cNvSpPr>
          <p:nvPr>
            <p:ph type="sldNum" sz="quarter" idx="5"/>
          </p:nvPr>
        </p:nvSpPr>
        <p:spPr/>
        <p:txBody>
          <a:bodyPr/>
          <a:lstStyle/>
          <a:p>
            <a:fld id="{AA02ECB2-8D03-7243-9F1A-90861CD7C3C6}" type="slidenum">
              <a:rPr lang="en-US" smtClean="0"/>
              <a:t>10</a:t>
            </a:fld>
            <a:endParaRPr lang="en-US"/>
          </a:p>
        </p:txBody>
      </p:sp>
    </p:spTree>
    <p:extLst>
      <p:ext uri="{BB962C8B-B14F-4D97-AF65-F5344CB8AC3E}">
        <p14:creationId xmlns:p14="http://schemas.microsoft.com/office/powerpoint/2010/main" val="303633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0C044-E79E-8B30-45F4-B75094F77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C50EB9-E292-5A32-3E06-A9550C0D500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ACD9AA1-BBDA-E4B5-DB53-884BE44F450A}"/>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Fulfilling Bai’s imperative to change the fundamental epistemology of higher education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Ok, so, no big deal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How do we actually do that?</a:t>
            </a:r>
          </a:p>
        </p:txBody>
      </p:sp>
      <p:sp>
        <p:nvSpPr>
          <p:cNvPr id="4" name="Slide Number Placeholder 3">
            <a:extLst>
              <a:ext uri="{FF2B5EF4-FFF2-40B4-BE49-F238E27FC236}">
                <a16:creationId xmlns:a16="http://schemas.microsoft.com/office/drawing/2014/main" id="{E2E9A117-8E0C-73D2-C63D-19205E97CF80}"/>
              </a:ext>
            </a:extLst>
          </p:cNvPr>
          <p:cNvSpPr>
            <a:spLocks noGrp="1"/>
          </p:cNvSpPr>
          <p:nvPr>
            <p:ph type="sldNum" sz="quarter" idx="5"/>
          </p:nvPr>
        </p:nvSpPr>
        <p:spPr/>
        <p:txBody>
          <a:bodyPr/>
          <a:lstStyle/>
          <a:p>
            <a:fld id="{AA02ECB2-8D03-7243-9F1A-90861CD7C3C6}" type="slidenum">
              <a:rPr lang="en-US" smtClean="0"/>
              <a:t>11</a:t>
            </a:fld>
            <a:endParaRPr lang="en-US"/>
          </a:p>
        </p:txBody>
      </p:sp>
    </p:spTree>
    <p:extLst>
      <p:ext uri="{BB962C8B-B14F-4D97-AF65-F5344CB8AC3E}">
        <p14:creationId xmlns:p14="http://schemas.microsoft.com/office/powerpoint/2010/main" val="1896782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4B08C-D851-02B6-203D-92CF46F60E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DF4741-5115-1269-E7D5-5DB7DFDF3DF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9145D56-5196-F965-B994-79C9C83920E7}"/>
              </a:ext>
            </a:extLst>
          </p:cNvPr>
          <p:cNvSpPr>
            <a:spLocks noGrp="1"/>
          </p:cNvSpPr>
          <p:nvPr>
            <p:ph type="body" idx="1"/>
          </p:nvPr>
        </p:nvSpPr>
        <p:spPr/>
        <p:txBody>
          <a:bodyPr/>
          <a:lstStyle/>
          <a:p>
            <a:pPr marL="171450" indent="-171450">
              <a:buFont typeface="Arial" panose="020B0604020202020204" pitchFamily="34" charset="0"/>
              <a:buChar char="•"/>
            </a:pPr>
            <a:r>
              <a:rPr lang="en-US" dirty="0"/>
              <a:t>I’m going to frame the key components of an integrated biology-poetry class with some adaptations for geoscientists.</a:t>
            </a:r>
          </a:p>
          <a:p>
            <a:pPr marL="171450" indent="-171450">
              <a:buFont typeface="Arial" panose="020B0604020202020204" pitchFamily="34" charset="0"/>
              <a:buChar char="•"/>
            </a:pPr>
            <a:r>
              <a:rPr lang="en-US" dirty="0"/>
              <a:t>First, we picked our theoretical themes.</a:t>
            </a:r>
          </a:p>
          <a:p>
            <a:pPr marL="628650" lvl="1" indent="-171450">
              <a:buFont typeface="Arial" panose="020B0604020202020204" pitchFamily="34" charset="0"/>
              <a:buChar char="•"/>
            </a:pPr>
            <a:r>
              <a:rPr lang="en-US" dirty="0"/>
              <a:t>Poetically, we focused on contemporary biogeopoetics, which means poetry in which plants, animals, water, and the landscape are not merely symbols, but have agency and opinions. Like this glacier that has “lost its grip”</a:t>
            </a:r>
          </a:p>
          <a:p>
            <a:pPr marL="628650" lvl="1" indent="-171450">
              <a:buFont typeface="Arial" panose="020B0604020202020204" pitchFamily="34" charset="0"/>
              <a:buChar char="•"/>
            </a:pPr>
            <a:r>
              <a:rPr lang="en-US" dirty="0"/>
              <a:t>Biologically, we focused on functional morphology of molluscs – and also of mushrooms</a:t>
            </a:r>
          </a:p>
          <a:p>
            <a:pPr marL="171450" indent="-171450">
              <a:buFont typeface="Arial" panose="020B0604020202020204" pitchFamily="34" charset="0"/>
              <a:buChar char="•"/>
            </a:pPr>
            <a:r>
              <a:rPr lang="en-US" dirty="0"/>
              <a:t>Glacier: https://</a:t>
            </a:r>
            <a:r>
              <a:rPr lang="en-US" dirty="0" err="1"/>
              <a:t>nsidc.org</a:t>
            </a:r>
            <a:r>
              <a:rPr lang="en-US" dirty="0"/>
              <a:t>/learn/parts-cryosphere/glaciers/science-glaciers</a:t>
            </a:r>
          </a:p>
          <a:p>
            <a:pPr marL="171450" indent="-171450">
              <a:buFont typeface="Arial" panose="020B0604020202020204" pitchFamily="34" charset="0"/>
              <a:buChar char="•"/>
            </a:pPr>
            <a:r>
              <a:rPr lang="en-US" dirty="0"/>
              <a:t>Glacier poem: https://</a:t>
            </a:r>
            <a:r>
              <a:rPr lang="en-US" dirty="0" err="1"/>
              <a:t>www.theguardian.com</a:t>
            </a:r>
            <a:r>
              <a:rPr lang="en-US" dirty="0"/>
              <a:t>/books/</a:t>
            </a:r>
            <a:r>
              <a:rPr lang="en-US" dirty="0" err="1"/>
              <a:t>booksblog</a:t>
            </a:r>
            <a:r>
              <a:rPr lang="en-US" dirty="0"/>
              <a:t>/2020/</a:t>
            </a:r>
            <a:r>
              <a:rPr lang="en-US" dirty="0" err="1"/>
              <a:t>jun</a:t>
            </a:r>
            <a:r>
              <a:rPr lang="en-US" dirty="0"/>
              <a:t>/22/poem-of-the-week-glacier-by-</a:t>
            </a:r>
            <a:r>
              <a:rPr lang="en-US" dirty="0" err="1"/>
              <a:t>gillian</a:t>
            </a:r>
            <a:r>
              <a:rPr lang="en-US" dirty="0"/>
              <a:t>-Clarke</a:t>
            </a:r>
          </a:p>
          <a:p>
            <a:pPr marL="171450" indent="-171450">
              <a:buFont typeface="Arial" panose="020B0604020202020204" pitchFamily="34" charset="0"/>
              <a:buChar char="•"/>
            </a:pPr>
            <a:r>
              <a:rPr lang="en-US" dirty="0"/>
              <a:t>Shell images: </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ACF0177-C762-B179-5C6F-2E80942CCD7A}"/>
              </a:ext>
            </a:extLst>
          </p:cNvPr>
          <p:cNvSpPr>
            <a:spLocks noGrp="1"/>
          </p:cNvSpPr>
          <p:nvPr>
            <p:ph type="sldNum" sz="quarter" idx="5"/>
          </p:nvPr>
        </p:nvSpPr>
        <p:spPr/>
        <p:txBody>
          <a:bodyPr/>
          <a:lstStyle/>
          <a:p>
            <a:fld id="{AA02ECB2-8D03-7243-9F1A-90861CD7C3C6}" type="slidenum">
              <a:rPr lang="en-US" smtClean="0"/>
              <a:t>12</a:t>
            </a:fld>
            <a:endParaRPr lang="en-US"/>
          </a:p>
        </p:txBody>
      </p:sp>
    </p:spTree>
    <p:extLst>
      <p:ext uri="{BB962C8B-B14F-4D97-AF65-F5344CB8AC3E}">
        <p14:creationId xmlns:p14="http://schemas.microsoft.com/office/powerpoint/2010/main" val="24459533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4D415-6E48-A668-35E3-61DBB9E5FA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9C655-CDF3-82FB-4435-FB86FC789E4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14DE37C-B535-AB0C-0143-2FC7FB4B77FA}"/>
              </a:ext>
            </a:extLst>
          </p:cNvPr>
          <p:cNvSpPr>
            <a:spLocks noGrp="1"/>
          </p:cNvSpPr>
          <p:nvPr>
            <p:ph type="body" idx="1"/>
          </p:nvPr>
        </p:nvSpPr>
        <p:spPr/>
        <p:txBody>
          <a:bodyPr/>
          <a:lstStyle/>
          <a:p>
            <a:pPr marL="171450" indent="-171450">
              <a:buFont typeface="Arial" panose="020B0604020202020204" pitchFamily="34" charset="0"/>
              <a:buChar char="•"/>
            </a:pPr>
            <a:r>
              <a:rPr lang="en-US" dirty="0"/>
              <a:t>Empirically, we focused on </a:t>
            </a:r>
          </a:p>
          <a:p>
            <a:pPr marL="628650" lvl="1" indent="-171450">
              <a:buFont typeface="Arial" panose="020B0604020202020204" pitchFamily="34" charset="0"/>
              <a:buChar char="•"/>
            </a:pPr>
            <a:r>
              <a:rPr lang="en-US" dirty="0"/>
              <a:t>Field and lab work to study these organisms through field and lab work, dichotomous keys, museum specimen work, and mathematical models</a:t>
            </a:r>
          </a:p>
          <a:p>
            <a:pPr marL="457200" lvl="1" indent="0">
              <a:buFont typeface="Arial" panose="020B0604020202020204" pitchFamily="34" charset="0"/>
              <a:buNone/>
            </a:pPr>
            <a:endParaRPr lang="en-US" dirty="0"/>
          </a:p>
          <a:p>
            <a:pPr marL="171450" indent="-171450">
              <a:buFont typeface="Arial" panose="020B0604020202020204" pitchFamily="34" charset="0"/>
              <a:buChar char="•"/>
            </a:pPr>
            <a:r>
              <a:rPr lang="en-US" dirty="0"/>
              <a:t>Dichotomous key: https://</a:t>
            </a:r>
            <a:r>
              <a:rPr lang="en-US" dirty="0" err="1"/>
              <a:t>meadowinmygarden.co.uk</a:t>
            </a:r>
            <a:r>
              <a:rPr lang="en-US" dirty="0"/>
              <a:t>/products/fungi-name-trail</a:t>
            </a:r>
          </a:p>
          <a:p>
            <a:pPr marL="171450" indent="-171450">
              <a:buFont typeface="Arial" panose="020B0604020202020204" pitchFamily="34" charset="0"/>
              <a:buChar char="•"/>
            </a:pPr>
            <a:r>
              <a:rPr lang="en-US" dirty="0"/>
              <a:t>Shell model: </a:t>
            </a:r>
            <a:r>
              <a:rPr lang="en-CA" sz="1200" kern="1200" dirty="0">
                <a:solidFill>
                  <a:schemeClr val="tx1"/>
                </a:solidFill>
                <a:effectLst/>
                <a:latin typeface="+mn-lt"/>
                <a:ea typeface="+mn-ea"/>
                <a:cs typeface="+mn-cs"/>
              </a:rPr>
              <a:t>Quanti cation and geometric analysis of coiling patterns in gastropod shells based on 3D and 2D image data. </a:t>
            </a:r>
            <a:r>
              <a:rPr lang="en-CA" sz="1200" kern="1200" dirty="0" err="1">
                <a:solidFill>
                  <a:schemeClr val="tx1"/>
                </a:solidFill>
                <a:effectLst/>
                <a:latin typeface="+mn-lt"/>
                <a:ea typeface="+mn-ea"/>
                <a:cs typeface="+mn-cs"/>
              </a:rPr>
              <a:t>Noshita</a:t>
            </a:r>
            <a:r>
              <a:rPr lang="en-CA" sz="1200" kern="1200" dirty="0">
                <a:solidFill>
                  <a:schemeClr val="tx1"/>
                </a:solidFill>
                <a:effectLst/>
                <a:latin typeface="+mn-lt"/>
                <a:ea typeface="+mn-ea"/>
                <a:cs typeface="+mn-cs"/>
              </a:rPr>
              <a:t> 2014 http://</a:t>
            </a:r>
            <a:r>
              <a:rPr lang="en-CA" sz="1200" kern="1200" dirty="0" err="1">
                <a:solidFill>
                  <a:schemeClr val="tx1"/>
                </a:solidFill>
                <a:effectLst/>
                <a:latin typeface="+mn-lt"/>
                <a:ea typeface="+mn-ea"/>
                <a:cs typeface="+mn-cs"/>
              </a:rPr>
              <a:t>dx.doi.org</a:t>
            </a:r>
            <a:r>
              <a:rPr lang="en-CA" sz="1200" kern="1200" dirty="0">
                <a:solidFill>
                  <a:schemeClr val="tx1"/>
                </a:solidFill>
                <a:effectLst/>
                <a:latin typeface="+mn-lt"/>
                <a:ea typeface="+mn-ea"/>
                <a:cs typeface="+mn-cs"/>
              </a:rPr>
              <a:t>/10.1016/j.jtbi.2014.08.010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Spore print: https://</a:t>
            </a:r>
            <a:r>
              <a:rPr lang="en-CA" sz="1200" kern="1200" dirty="0" err="1">
                <a:solidFill>
                  <a:schemeClr val="tx1"/>
                </a:solidFill>
                <a:effectLst/>
                <a:latin typeface="+mn-lt"/>
                <a:ea typeface="+mn-ea"/>
                <a:cs typeface="+mn-cs"/>
              </a:rPr>
              <a:t>en.wikipedia.org</a:t>
            </a:r>
            <a:r>
              <a:rPr lang="en-CA" sz="1200" kern="1200" dirty="0">
                <a:solidFill>
                  <a:schemeClr val="tx1"/>
                </a:solidFill>
                <a:effectLst/>
                <a:latin typeface="+mn-lt"/>
                <a:ea typeface="+mn-ea"/>
                <a:cs typeface="+mn-cs"/>
              </a:rPr>
              <a:t>/wiki/</a:t>
            </a:r>
            <a:r>
              <a:rPr lang="en-CA" sz="1200" kern="1200" dirty="0" err="1">
                <a:solidFill>
                  <a:schemeClr val="tx1"/>
                </a:solidFill>
                <a:effectLst/>
                <a:latin typeface="+mn-lt"/>
                <a:ea typeface="+mn-ea"/>
                <a:cs typeface="+mn-cs"/>
              </a:rPr>
              <a:t>Spore_print</a:t>
            </a:r>
            <a:r>
              <a:rPr lang="en-CA" sz="1200" kern="1200" dirty="0">
                <a:solidFill>
                  <a:schemeClr val="tx1"/>
                </a:solidFill>
                <a:effectLst/>
                <a:latin typeface="+mn-lt"/>
                <a:ea typeface="+mn-ea"/>
                <a:cs typeface="+mn-cs"/>
              </a:rPr>
              <a:t>#/media/</a:t>
            </a:r>
            <a:r>
              <a:rPr lang="en-CA" sz="1200" kern="1200" dirty="0" err="1">
                <a:solidFill>
                  <a:schemeClr val="tx1"/>
                </a:solidFill>
                <a:effectLst/>
                <a:latin typeface="+mn-lt"/>
                <a:ea typeface="+mn-ea"/>
                <a:cs typeface="+mn-cs"/>
              </a:rPr>
              <a:t>File:Spore_print.jpg</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3A65493B-B253-FA50-0837-B8DD17F39CE7}"/>
              </a:ext>
            </a:extLst>
          </p:cNvPr>
          <p:cNvSpPr>
            <a:spLocks noGrp="1"/>
          </p:cNvSpPr>
          <p:nvPr>
            <p:ph type="sldNum" sz="quarter" idx="5"/>
          </p:nvPr>
        </p:nvSpPr>
        <p:spPr/>
        <p:txBody>
          <a:bodyPr/>
          <a:lstStyle/>
          <a:p>
            <a:fld id="{AA02ECB2-8D03-7243-9F1A-90861CD7C3C6}" type="slidenum">
              <a:rPr lang="en-US" smtClean="0"/>
              <a:t>13</a:t>
            </a:fld>
            <a:endParaRPr lang="en-US"/>
          </a:p>
        </p:txBody>
      </p:sp>
    </p:spTree>
    <p:extLst>
      <p:ext uri="{BB962C8B-B14F-4D97-AF65-F5344CB8AC3E}">
        <p14:creationId xmlns:p14="http://schemas.microsoft.com/office/powerpoint/2010/main" val="1186750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F25E7-EE0D-7585-A97E-773C5265A1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9E6F3-9ACD-4D03-7F63-30EF32D440E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5F9AEDE-B819-6E98-DA94-50E314E360A3}"/>
              </a:ext>
            </a:extLst>
          </p:cNvPr>
          <p:cNvSpPr>
            <a:spLocks noGrp="1"/>
          </p:cNvSpPr>
          <p:nvPr>
            <p:ph type="body" idx="1"/>
          </p:nvPr>
        </p:nvSpPr>
        <p:spPr/>
        <p:txBody>
          <a:bodyPr/>
          <a:lstStyle/>
          <a:p>
            <a:pPr marL="171450" indent="-171450">
              <a:buFont typeface="Arial" panose="020B0604020202020204" pitchFamily="34" charset="0"/>
              <a:buChar char="•"/>
            </a:pPr>
            <a:r>
              <a:rPr lang="en-CA" dirty="0"/>
              <a:t>But there’s also empirical work in studying a poem, both its content and its form</a:t>
            </a:r>
          </a:p>
          <a:p>
            <a:pPr marL="171450" indent="-171450">
              <a:buFont typeface="Arial" panose="020B0604020202020204" pitchFamily="34" charset="0"/>
              <a:buChar char="•"/>
            </a:pPr>
            <a:endParaRPr lang="en-CA" dirty="0"/>
          </a:p>
          <a:p>
            <a:pPr marL="171450" indent="-171450">
              <a:buFont typeface="Arial" panose="020B0604020202020204" pitchFamily="34" charset="0"/>
              <a:buChar char="•"/>
            </a:pPr>
            <a:r>
              <a:rPr lang="en-CA" dirty="0" err="1"/>
              <a:t>Janthina</a:t>
            </a:r>
            <a:r>
              <a:rPr lang="en-CA" dirty="0"/>
              <a:t>: https://</a:t>
            </a:r>
            <a:r>
              <a:rPr lang="en-CA" dirty="0" err="1"/>
              <a:t>smbasblog.com</a:t>
            </a:r>
            <a:r>
              <a:rPr lang="en-CA" dirty="0"/>
              <a:t>/2025/08/09/janthina-janthina-the-violet-sea-snail-now-coming-to-a-beach-near-you/</a:t>
            </a:r>
          </a:p>
          <a:p>
            <a:pPr marL="171450" indent="-171450">
              <a:buFont typeface="Arial" panose="020B0604020202020204" pitchFamily="34" charset="0"/>
              <a:buChar char="•"/>
            </a:pPr>
            <a:r>
              <a:rPr lang="en-CA" dirty="0"/>
              <a:t>Greek </a:t>
            </a:r>
            <a:r>
              <a:rPr lang="en-CA" sz="1200" b="0" i="1" u="none" strike="noStrike" kern="1200" dirty="0">
                <a:solidFill>
                  <a:schemeClr val="tx1"/>
                </a:solidFill>
                <a:effectLst/>
                <a:latin typeface="+mn-lt"/>
                <a:ea typeface="+mn-ea"/>
                <a:cs typeface="+mn-cs"/>
              </a:rPr>
              <a:t>ion</a:t>
            </a:r>
            <a:r>
              <a:rPr lang="en-CA" dirty="0"/>
              <a:t> ("violet") + </a:t>
            </a:r>
            <a:r>
              <a:rPr lang="en-CA" sz="1200" b="0" i="1" u="none" strike="noStrike" kern="1200" dirty="0" err="1">
                <a:solidFill>
                  <a:schemeClr val="tx1"/>
                </a:solidFill>
                <a:effectLst/>
                <a:latin typeface="+mn-lt"/>
                <a:ea typeface="+mn-ea"/>
                <a:cs typeface="+mn-cs"/>
              </a:rPr>
              <a:t>anthos</a:t>
            </a:r>
            <a:r>
              <a:rPr lang="en-CA" dirty="0"/>
              <a:t> ("flower")</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5D717C31-9D4A-C759-27B6-B8D43EFC6D98}"/>
              </a:ext>
            </a:extLst>
          </p:cNvPr>
          <p:cNvSpPr>
            <a:spLocks noGrp="1"/>
          </p:cNvSpPr>
          <p:nvPr>
            <p:ph type="sldNum" sz="quarter" idx="5"/>
          </p:nvPr>
        </p:nvSpPr>
        <p:spPr/>
        <p:txBody>
          <a:bodyPr/>
          <a:lstStyle/>
          <a:p>
            <a:fld id="{AA02ECB2-8D03-7243-9F1A-90861CD7C3C6}" type="slidenum">
              <a:rPr lang="en-US" smtClean="0"/>
              <a:t>14</a:t>
            </a:fld>
            <a:endParaRPr lang="en-US"/>
          </a:p>
        </p:txBody>
      </p:sp>
    </p:spTree>
    <p:extLst>
      <p:ext uri="{BB962C8B-B14F-4D97-AF65-F5344CB8AC3E}">
        <p14:creationId xmlns:p14="http://schemas.microsoft.com/office/powerpoint/2010/main" val="3228641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4BB6F-E23B-70EA-2638-DCE1F75995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E0C95B-7489-85F0-8C3C-1A1706E3B43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98BE005-E1F4-5CD7-2EEB-B39ECE6E6334}"/>
              </a:ext>
            </a:extLst>
          </p:cNvPr>
          <p:cNvSpPr>
            <a:spLocks noGrp="1"/>
          </p:cNvSpPr>
          <p:nvPr>
            <p:ph type="body" idx="1"/>
          </p:nvPr>
        </p:nvSpPr>
        <p:spPr/>
        <p:txBody>
          <a:bodyPr/>
          <a:lstStyle/>
          <a:p>
            <a:pPr marL="171450" indent="-171450">
              <a:buFont typeface="Arial" panose="020B0604020202020204" pitchFamily="34" charset="0"/>
              <a:buChar char="•"/>
            </a:pPr>
            <a:r>
              <a:rPr lang="en-US" dirty="0"/>
              <a:t>So far we’ve covered the conceptual framework and the empirical approach to this course</a:t>
            </a:r>
          </a:p>
        </p:txBody>
      </p:sp>
      <p:sp>
        <p:nvSpPr>
          <p:cNvPr id="4" name="Slide Number Placeholder 3">
            <a:extLst>
              <a:ext uri="{FF2B5EF4-FFF2-40B4-BE49-F238E27FC236}">
                <a16:creationId xmlns:a16="http://schemas.microsoft.com/office/drawing/2014/main" id="{BE39103E-3DC3-E390-A815-38803A780EDE}"/>
              </a:ext>
            </a:extLst>
          </p:cNvPr>
          <p:cNvSpPr>
            <a:spLocks noGrp="1"/>
          </p:cNvSpPr>
          <p:nvPr>
            <p:ph type="sldNum" sz="quarter" idx="5"/>
          </p:nvPr>
        </p:nvSpPr>
        <p:spPr/>
        <p:txBody>
          <a:bodyPr/>
          <a:lstStyle/>
          <a:p>
            <a:fld id="{AA02ECB2-8D03-7243-9F1A-90861CD7C3C6}" type="slidenum">
              <a:rPr lang="en-US" smtClean="0"/>
              <a:t>15</a:t>
            </a:fld>
            <a:endParaRPr lang="en-US"/>
          </a:p>
        </p:txBody>
      </p:sp>
    </p:spTree>
    <p:extLst>
      <p:ext uri="{BB962C8B-B14F-4D97-AF65-F5344CB8AC3E}">
        <p14:creationId xmlns:p14="http://schemas.microsoft.com/office/powerpoint/2010/main" val="1334988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DE403-0823-1117-BF95-B5370A1376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D0AE4-DE48-19DA-B8F5-037B2EEF8DC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F7A8474-B84E-5808-F7C0-CB71B1D5B4A7}"/>
              </a:ext>
            </a:extLst>
          </p:cNvPr>
          <p:cNvSpPr>
            <a:spLocks noGrp="1"/>
          </p:cNvSpPr>
          <p:nvPr>
            <p:ph type="body" idx="1"/>
          </p:nvPr>
        </p:nvSpPr>
        <p:spPr/>
        <p:txBody>
          <a:bodyPr/>
          <a:lstStyle/>
          <a:p>
            <a:pPr marL="171450" indent="-171450">
              <a:buFont typeface="Arial" panose="020B0604020202020204" pitchFamily="34" charset="0"/>
              <a:buChar char="•"/>
            </a:pPr>
            <a:r>
              <a:rPr lang="en-US" dirty="0"/>
              <a:t>The analytical component required students to write research papers comparing multiple published poems on the same biological theme, and situating them in the conceptual context</a:t>
            </a:r>
          </a:p>
        </p:txBody>
      </p:sp>
      <p:sp>
        <p:nvSpPr>
          <p:cNvPr id="4" name="Slide Number Placeholder 3">
            <a:extLst>
              <a:ext uri="{FF2B5EF4-FFF2-40B4-BE49-F238E27FC236}">
                <a16:creationId xmlns:a16="http://schemas.microsoft.com/office/drawing/2014/main" id="{A2EA3996-3CA1-4F77-11B5-428EA3CD43E2}"/>
              </a:ext>
            </a:extLst>
          </p:cNvPr>
          <p:cNvSpPr>
            <a:spLocks noGrp="1"/>
          </p:cNvSpPr>
          <p:nvPr>
            <p:ph type="sldNum" sz="quarter" idx="5"/>
          </p:nvPr>
        </p:nvSpPr>
        <p:spPr/>
        <p:txBody>
          <a:bodyPr/>
          <a:lstStyle/>
          <a:p>
            <a:fld id="{AA02ECB2-8D03-7243-9F1A-90861CD7C3C6}" type="slidenum">
              <a:rPr lang="en-US" smtClean="0"/>
              <a:t>16</a:t>
            </a:fld>
            <a:endParaRPr lang="en-US"/>
          </a:p>
        </p:txBody>
      </p:sp>
    </p:spTree>
    <p:extLst>
      <p:ext uri="{BB962C8B-B14F-4D97-AF65-F5344CB8AC3E}">
        <p14:creationId xmlns:p14="http://schemas.microsoft.com/office/powerpoint/2010/main" val="1608609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1BE4F-4437-2432-7383-7BE7F7C785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1DA90-F09F-9626-6EDE-AA2770CC980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AE578DE-F628-DEDD-E248-E79E0386DFAA}"/>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creative component included producing a portfolio of their own revised poems, along with an explanatory commentary;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class zine of selected and edited poems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public-library display in town of their poems and shells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And performing at an open-mic night that we took over in a local café.</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Portfolio notebook: https://</a:t>
            </a:r>
            <a:r>
              <a:rPr lang="en-US" dirty="0" err="1"/>
              <a:t>goldspot.com</a:t>
            </a:r>
            <a:r>
              <a:rPr lang="en-US" dirty="0"/>
              <a:t>/products/clairefontaine-notebook-age-bag-6x8-1-4-60-sheets-lined-green?srsltid=AfmBOoqOaHEayqZBAx-gyTOv2cPKeNKhYP6f_tS1L01A_xULe7d8m1Vo</a:t>
            </a:r>
          </a:p>
          <a:p>
            <a:pPr marL="171450" indent="-171450">
              <a:buFont typeface="Arial" panose="020B0604020202020204" pitchFamily="34" charset="0"/>
              <a:buChar char="•"/>
            </a:pPr>
            <a:r>
              <a:rPr lang="en-US" dirty="0"/>
              <a:t>Zine</a:t>
            </a:r>
          </a:p>
          <a:p>
            <a:pPr marL="171450" indent="-171450">
              <a:buFont typeface="Arial" panose="020B0604020202020204" pitchFamily="34" charset="0"/>
              <a:buChar char="•"/>
            </a:pPr>
            <a:r>
              <a:rPr lang="en-US" dirty="0"/>
              <a:t>Display</a:t>
            </a:r>
          </a:p>
          <a:p>
            <a:pPr marL="171450" indent="-171450">
              <a:buFont typeface="Arial" panose="020B0604020202020204" pitchFamily="34" charset="0"/>
              <a:buChar char="•"/>
            </a:pPr>
            <a:r>
              <a:rPr lang="en-US" dirty="0"/>
              <a:t>Open mic</a:t>
            </a:r>
          </a:p>
        </p:txBody>
      </p:sp>
      <p:sp>
        <p:nvSpPr>
          <p:cNvPr id="4" name="Slide Number Placeholder 3">
            <a:extLst>
              <a:ext uri="{FF2B5EF4-FFF2-40B4-BE49-F238E27FC236}">
                <a16:creationId xmlns:a16="http://schemas.microsoft.com/office/drawing/2014/main" id="{F30C9BA9-E23A-335D-F8CA-0B348DA765E4}"/>
              </a:ext>
            </a:extLst>
          </p:cNvPr>
          <p:cNvSpPr>
            <a:spLocks noGrp="1"/>
          </p:cNvSpPr>
          <p:nvPr>
            <p:ph type="sldNum" sz="quarter" idx="5"/>
          </p:nvPr>
        </p:nvSpPr>
        <p:spPr/>
        <p:txBody>
          <a:bodyPr/>
          <a:lstStyle/>
          <a:p>
            <a:fld id="{AA02ECB2-8D03-7243-9F1A-90861CD7C3C6}" type="slidenum">
              <a:rPr lang="en-US" smtClean="0"/>
              <a:t>17</a:t>
            </a:fld>
            <a:endParaRPr lang="en-US"/>
          </a:p>
        </p:txBody>
      </p:sp>
    </p:spTree>
    <p:extLst>
      <p:ext uri="{BB962C8B-B14F-4D97-AF65-F5344CB8AC3E}">
        <p14:creationId xmlns:p14="http://schemas.microsoft.com/office/powerpoint/2010/main" val="4070675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ABCD7-711F-3316-1A64-FC0912FDE5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7445CC-F02B-AD3A-F099-EA80A15D65F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1E42B5C-FDFC-031B-EFF2-67F9FE7A4755}"/>
              </a:ext>
            </a:extLst>
          </p:cNvPr>
          <p:cNvSpPr>
            <a:spLocks noGrp="1"/>
          </p:cNvSpPr>
          <p:nvPr>
            <p:ph type="body" idx="1"/>
          </p:nvPr>
        </p:nvSpPr>
        <p:spPr/>
        <p:txBody>
          <a:bodyPr/>
          <a:lstStyle/>
          <a:p>
            <a:pPr marL="171450" indent="-171450">
              <a:buFont typeface="Arial" panose="020B0604020202020204" pitchFamily="34" charset="0"/>
              <a:buChar char="•"/>
            </a:pPr>
            <a:r>
              <a:rPr lang="en-US" dirty="0"/>
              <a:t>So here’s the whole shape of the course. </a:t>
            </a:r>
          </a:p>
          <a:p>
            <a:pPr marL="171450" indent="-171450">
              <a:buFont typeface="Arial" panose="020B0604020202020204" pitchFamily="34" charset="0"/>
              <a:buChar char="•"/>
            </a:pPr>
            <a:r>
              <a:rPr lang="en-US" dirty="0"/>
              <a:t>And what happened?</a:t>
            </a:r>
          </a:p>
        </p:txBody>
      </p:sp>
      <p:sp>
        <p:nvSpPr>
          <p:cNvPr id="4" name="Slide Number Placeholder 3">
            <a:extLst>
              <a:ext uri="{FF2B5EF4-FFF2-40B4-BE49-F238E27FC236}">
                <a16:creationId xmlns:a16="http://schemas.microsoft.com/office/drawing/2014/main" id="{94CCEF15-2234-15C3-8C6F-243C8555F6D2}"/>
              </a:ext>
            </a:extLst>
          </p:cNvPr>
          <p:cNvSpPr>
            <a:spLocks noGrp="1"/>
          </p:cNvSpPr>
          <p:nvPr>
            <p:ph type="sldNum" sz="quarter" idx="5"/>
          </p:nvPr>
        </p:nvSpPr>
        <p:spPr/>
        <p:txBody>
          <a:bodyPr/>
          <a:lstStyle/>
          <a:p>
            <a:fld id="{AA02ECB2-8D03-7243-9F1A-90861CD7C3C6}" type="slidenum">
              <a:rPr lang="en-US" smtClean="0"/>
              <a:t>18</a:t>
            </a:fld>
            <a:endParaRPr lang="en-US"/>
          </a:p>
        </p:txBody>
      </p:sp>
    </p:spTree>
    <p:extLst>
      <p:ext uri="{BB962C8B-B14F-4D97-AF65-F5344CB8AC3E}">
        <p14:creationId xmlns:p14="http://schemas.microsoft.com/office/powerpoint/2010/main" val="785667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B179B-52FE-05BD-3F91-ABF4FCCB32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5147CC-B3BC-19AD-AABB-C0810B3E413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82FE58D-EF83-7C0A-BF71-8138042463AB}"/>
              </a:ext>
            </a:extLst>
          </p:cNvPr>
          <p:cNvSpPr>
            <a:spLocks noGrp="1"/>
          </p:cNvSpPr>
          <p:nvPr>
            <p:ph type="body" idx="1"/>
          </p:nvPr>
        </p:nvSpPr>
        <p:spPr/>
        <p:txBody>
          <a:bodyPr/>
          <a:lstStyle/>
          <a:p>
            <a:pPr marL="171450" indent="-171450">
              <a:buFont typeface="Arial" panose="020B0604020202020204" pitchFamily="34" charset="0"/>
              <a:buChar char="•"/>
            </a:pPr>
            <a:r>
              <a:rPr lang="en-US" dirty="0"/>
              <a:t>Student comments reported early fears about poetry or about science</a:t>
            </a:r>
          </a:p>
          <a:p>
            <a:pPr marL="171450" indent="-171450">
              <a:buFont typeface="Arial" panose="020B0604020202020204" pitchFamily="34" charset="0"/>
              <a:buChar char="•"/>
            </a:pPr>
            <a:r>
              <a:rPr lang="en-US" dirty="0"/>
              <a:t>Joy and satisfaction</a:t>
            </a:r>
          </a:p>
          <a:p>
            <a:pPr marL="171450" indent="-171450">
              <a:buFont typeface="Arial" panose="020B0604020202020204" pitchFamily="34" charset="0"/>
              <a:buChar char="•"/>
            </a:pPr>
            <a:r>
              <a:rPr lang="en-US" dirty="0"/>
              <a:t>Reflections on how they did their work</a:t>
            </a:r>
          </a:p>
          <a:p>
            <a:pPr marL="171450" indent="-171450">
              <a:buFont typeface="Arial" panose="020B0604020202020204" pitchFamily="34" charset="0"/>
              <a:buChar char="•"/>
            </a:pPr>
            <a:r>
              <a:rPr lang="en-US" dirty="0"/>
              <a:t>Identity shifts</a:t>
            </a:r>
          </a:p>
          <a:p>
            <a:pPr marL="171450" indent="-171450">
              <a:buFont typeface="Arial" panose="020B0604020202020204" pitchFamily="34" charset="0"/>
              <a:buChar char="•"/>
            </a:pPr>
            <a:r>
              <a:rPr lang="en-US" dirty="0"/>
              <a:t>Epistemological shifts</a:t>
            </a:r>
          </a:p>
        </p:txBody>
      </p:sp>
      <p:sp>
        <p:nvSpPr>
          <p:cNvPr id="4" name="Slide Number Placeholder 3">
            <a:extLst>
              <a:ext uri="{FF2B5EF4-FFF2-40B4-BE49-F238E27FC236}">
                <a16:creationId xmlns:a16="http://schemas.microsoft.com/office/drawing/2014/main" id="{981604D9-40B6-E901-81E5-92378044996A}"/>
              </a:ext>
            </a:extLst>
          </p:cNvPr>
          <p:cNvSpPr>
            <a:spLocks noGrp="1"/>
          </p:cNvSpPr>
          <p:nvPr>
            <p:ph type="sldNum" sz="quarter" idx="5"/>
          </p:nvPr>
        </p:nvSpPr>
        <p:spPr/>
        <p:txBody>
          <a:bodyPr/>
          <a:lstStyle/>
          <a:p>
            <a:fld id="{AA02ECB2-8D03-7243-9F1A-90861CD7C3C6}" type="slidenum">
              <a:rPr lang="en-US" smtClean="0"/>
              <a:t>19</a:t>
            </a:fld>
            <a:endParaRPr lang="en-US"/>
          </a:p>
        </p:txBody>
      </p:sp>
    </p:spTree>
    <p:extLst>
      <p:ext uri="{BB962C8B-B14F-4D97-AF65-F5344CB8AC3E}">
        <p14:creationId xmlns:p14="http://schemas.microsoft.com/office/powerpoint/2010/main" val="3851045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What is your first reaction to the idea of combining poetry and geoscience?</a:t>
            </a:r>
          </a:p>
          <a:p>
            <a:pPr marL="171450" indent="-171450">
              <a:buFont typeface="Arial" panose="020B0604020202020204" pitchFamily="34" charset="0"/>
              <a:buChar char="•"/>
            </a:pPr>
            <a:r>
              <a:rPr lang="en-US" dirty="0"/>
              <a:t>Raise your fingers from 1 to 9 based on the faces.</a:t>
            </a:r>
          </a:p>
          <a:p>
            <a:pPr marL="171450" indent="-171450">
              <a:buFont typeface="Arial" panose="020B0604020202020204" pitchFamily="34" charset="0"/>
              <a:buChar char="•"/>
            </a:pPr>
            <a:r>
              <a:rPr lang="en-US" dirty="0"/>
              <a:t>Going to start with empirical evidence that it’s fun,</a:t>
            </a:r>
          </a:p>
          <a:p>
            <a:pPr marL="171450" indent="-171450">
              <a:buFont typeface="Arial" panose="020B0604020202020204" pitchFamily="34" charset="0"/>
              <a:buChar char="•"/>
            </a:pPr>
            <a:r>
              <a:rPr lang="en-US" dirty="0"/>
              <a:t>Talk about why this is worth doing in the big picture;</a:t>
            </a:r>
          </a:p>
          <a:p>
            <a:pPr marL="171450" indent="-171450">
              <a:buFont typeface="Arial" panose="020B0604020202020204" pitchFamily="34" charset="0"/>
              <a:buChar char="•"/>
            </a:pPr>
            <a:r>
              <a:rPr lang="en-US" dirty="0"/>
              <a:t>Outline how to do it with a framework for designing an activity, a module, a whole course</a:t>
            </a:r>
          </a:p>
          <a:p>
            <a:pPr marL="171450" indent="-171450">
              <a:buFont typeface="Arial" panose="020B0604020202020204" pitchFamily="34" charset="0"/>
              <a:buChar char="•"/>
            </a:pPr>
            <a:r>
              <a:rPr lang="en-US" dirty="0"/>
              <a:t>Offer preliminary qualitative evidence for its impact.</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AA02ECB2-8D03-7243-9F1A-90861CD7C3C6}" type="slidenum">
              <a:rPr lang="en-US" smtClean="0"/>
              <a:t>2</a:t>
            </a:fld>
            <a:endParaRPr lang="en-US"/>
          </a:p>
        </p:txBody>
      </p:sp>
    </p:spTree>
    <p:extLst>
      <p:ext uri="{BB962C8B-B14F-4D97-AF65-F5344CB8AC3E}">
        <p14:creationId xmlns:p14="http://schemas.microsoft.com/office/powerpoint/2010/main" val="2220764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8113D-289A-C7AC-82E1-8AAFC8638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707E55-F5A9-ACD3-D96D-E911015DABE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C9BB5-F80C-9962-AA14-3D7A16FE8E00}"/>
              </a:ext>
            </a:extLst>
          </p:cNvPr>
          <p:cNvSpPr>
            <a:spLocks noGrp="1"/>
          </p:cNvSpPr>
          <p:nvPr>
            <p:ph type="body" idx="1"/>
          </p:nvPr>
        </p:nvSpPr>
        <p:spPr/>
        <p:txBody>
          <a:bodyPr/>
          <a:lstStyle/>
          <a:p>
            <a:pPr marL="171450" indent="-171450">
              <a:buFont typeface="Arial" panose="020B0604020202020204" pitchFamily="34" charset="0"/>
              <a:buChar char="•"/>
            </a:pPr>
            <a:r>
              <a:rPr lang="en-US" dirty="0"/>
              <a:t>Our faculty experience included learning in all these areas - with and from our students and from each other.</a:t>
            </a:r>
          </a:p>
        </p:txBody>
      </p:sp>
      <p:sp>
        <p:nvSpPr>
          <p:cNvPr id="4" name="Slide Number Placeholder 3">
            <a:extLst>
              <a:ext uri="{FF2B5EF4-FFF2-40B4-BE49-F238E27FC236}">
                <a16:creationId xmlns:a16="http://schemas.microsoft.com/office/drawing/2014/main" id="{F33B2F2B-2D7A-3508-5939-B25D2DA72319}"/>
              </a:ext>
            </a:extLst>
          </p:cNvPr>
          <p:cNvSpPr>
            <a:spLocks noGrp="1"/>
          </p:cNvSpPr>
          <p:nvPr>
            <p:ph type="sldNum" sz="quarter" idx="5"/>
          </p:nvPr>
        </p:nvSpPr>
        <p:spPr/>
        <p:txBody>
          <a:bodyPr/>
          <a:lstStyle/>
          <a:p>
            <a:fld id="{AA02ECB2-8D03-7243-9F1A-90861CD7C3C6}" type="slidenum">
              <a:rPr lang="en-US" smtClean="0"/>
              <a:t>20</a:t>
            </a:fld>
            <a:endParaRPr lang="en-US"/>
          </a:p>
        </p:txBody>
      </p:sp>
    </p:spTree>
    <p:extLst>
      <p:ext uri="{BB962C8B-B14F-4D97-AF65-F5344CB8AC3E}">
        <p14:creationId xmlns:p14="http://schemas.microsoft.com/office/powerpoint/2010/main" val="1374655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D49D9-8473-4755-B1E7-42C6B4A75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AFAE2F-87C8-AE2C-0878-CC1B8570CBB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4C9DE9D-B23C-FE60-8EF2-DC52DBBF656C}"/>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Mapped onto this framework, overall, we found that we and our students were getting at these areas and manifestations of disconnect</a:t>
            </a:r>
          </a:p>
        </p:txBody>
      </p:sp>
      <p:sp>
        <p:nvSpPr>
          <p:cNvPr id="4" name="Slide Number Placeholder 3">
            <a:extLst>
              <a:ext uri="{FF2B5EF4-FFF2-40B4-BE49-F238E27FC236}">
                <a16:creationId xmlns:a16="http://schemas.microsoft.com/office/drawing/2014/main" id="{15E89F8C-6943-0A9A-FBE7-19E14A6280FC}"/>
              </a:ext>
            </a:extLst>
          </p:cNvPr>
          <p:cNvSpPr>
            <a:spLocks noGrp="1"/>
          </p:cNvSpPr>
          <p:nvPr>
            <p:ph type="sldNum" sz="quarter" idx="5"/>
          </p:nvPr>
        </p:nvSpPr>
        <p:spPr/>
        <p:txBody>
          <a:bodyPr/>
          <a:lstStyle/>
          <a:p>
            <a:fld id="{AA02ECB2-8D03-7243-9F1A-90861CD7C3C6}" type="slidenum">
              <a:rPr lang="en-US" smtClean="0"/>
              <a:t>21</a:t>
            </a:fld>
            <a:endParaRPr lang="en-US"/>
          </a:p>
        </p:txBody>
      </p:sp>
    </p:spTree>
    <p:extLst>
      <p:ext uri="{BB962C8B-B14F-4D97-AF65-F5344CB8AC3E}">
        <p14:creationId xmlns:p14="http://schemas.microsoft.com/office/powerpoint/2010/main" val="37498085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FA-96F6-BB0B-6CD7-3394C3F0A9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BAA068-B2CB-A038-FF3B-FA5A5464217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F266ED3-F1DA-21F5-3083-43D321D6FD7F}"/>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And mapped onto this framework, were gaining insights into relationships with ourselves, with each other, and with nature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So, bottom line, poetry and geoscience can pretty much save the world.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Or at least, you can have a lot of fun doing your small part. </a:t>
            </a:r>
          </a:p>
        </p:txBody>
      </p:sp>
      <p:sp>
        <p:nvSpPr>
          <p:cNvPr id="4" name="Slide Number Placeholder 3">
            <a:extLst>
              <a:ext uri="{FF2B5EF4-FFF2-40B4-BE49-F238E27FC236}">
                <a16:creationId xmlns:a16="http://schemas.microsoft.com/office/drawing/2014/main" id="{EA5D3557-4EF7-5721-6917-EC02C18E3F7D}"/>
              </a:ext>
            </a:extLst>
          </p:cNvPr>
          <p:cNvSpPr>
            <a:spLocks noGrp="1"/>
          </p:cNvSpPr>
          <p:nvPr>
            <p:ph type="sldNum" sz="quarter" idx="5"/>
          </p:nvPr>
        </p:nvSpPr>
        <p:spPr/>
        <p:txBody>
          <a:bodyPr/>
          <a:lstStyle/>
          <a:p>
            <a:fld id="{AA02ECB2-8D03-7243-9F1A-90861CD7C3C6}" type="slidenum">
              <a:rPr lang="en-US" smtClean="0"/>
              <a:t>22</a:t>
            </a:fld>
            <a:endParaRPr lang="en-US"/>
          </a:p>
        </p:txBody>
      </p:sp>
    </p:spTree>
    <p:extLst>
      <p:ext uri="{BB962C8B-B14F-4D97-AF65-F5344CB8AC3E}">
        <p14:creationId xmlns:p14="http://schemas.microsoft.com/office/powerpoint/2010/main" val="11395401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 whimsical account of gastropod diversification with line-by-line references to the scientific content</a:t>
            </a:r>
          </a:p>
        </p:txBody>
      </p:sp>
      <p:sp>
        <p:nvSpPr>
          <p:cNvPr id="4" name="Slide Number Placeholder 3"/>
          <p:cNvSpPr>
            <a:spLocks noGrp="1"/>
          </p:cNvSpPr>
          <p:nvPr>
            <p:ph type="sldNum" sz="quarter" idx="5"/>
          </p:nvPr>
        </p:nvSpPr>
        <p:spPr/>
        <p:txBody>
          <a:bodyPr/>
          <a:lstStyle/>
          <a:p>
            <a:fld id="{AA02ECB2-8D03-7243-9F1A-90861CD7C3C6}" type="slidenum">
              <a:rPr lang="en-US" smtClean="0"/>
              <a:t>23</a:t>
            </a:fld>
            <a:endParaRPr lang="en-US"/>
          </a:p>
        </p:txBody>
      </p:sp>
    </p:spTree>
    <p:extLst>
      <p:ext uri="{BB962C8B-B14F-4D97-AF65-F5344CB8AC3E}">
        <p14:creationId xmlns:p14="http://schemas.microsoft.com/office/powerpoint/2010/main" val="302563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first to share with you a poem written by one of our biology-poetry students: I Breathe in Spite of You. </a:t>
            </a:r>
          </a:p>
          <a:p>
            <a:r>
              <a:rPr lang="en-US" dirty="0"/>
              <a:t>So far, so dark.</a:t>
            </a:r>
          </a:p>
          <a:p>
            <a:r>
              <a:rPr lang="en-US" dirty="0"/>
              <a:t>And here’s the turn:</a:t>
            </a:r>
          </a:p>
          <a:p>
            <a:endParaRPr lang="en-US" dirty="0"/>
          </a:p>
        </p:txBody>
      </p:sp>
      <p:sp>
        <p:nvSpPr>
          <p:cNvPr id="4" name="Slide Number Placeholder 3"/>
          <p:cNvSpPr>
            <a:spLocks noGrp="1"/>
          </p:cNvSpPr>
          <p:nvPr>
            <p:ph type="sldNum" sz="quarter" idx="5"/>
          </p:nvPr>
        </p:nvSpPr>
        <p:spPr/>
        <p:txBody>
          <a:bodyPr/>
          <a:lstStyle/>
          <a:p>
            <a:fld id="{AA02ECB2-8D03-7243-9F1A-90861CD7C3C6}" type="slidenum">
              <a:rPr lang="en-US" smtClean="0"/>
              <a:t>24</a:t>
            </a:fld>
            <a:endParaRPr lang="en-US" dirty="0"/>
          </a:p>
        </p:txBody>
      </p:sp>
    </p:spTree>
    <p:extLst>
      <p:ext uri="{BB962C8B-B14F-4D97-AF65-F5344CB8AC3E}">
        <p14:creationId xmlns:p14="http://schemas.microsoft.com/office/powerpoint/2010/main" val="849781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2EEF9-0FE6-60EF-C5E1-AB7624E72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A644B-DB41-5A8F-CA2B-39EE1B1B63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F60A49-E5F7-01E7-81A5-8C72E8C59788}"/>
              </a:ext>
            </a:extLst>
          </p:cNvPr>
          <p:cNvSpPr>
            <a:spLocks noGrp="1"/>
          </p:cNvSpPr>
          <p:nvPr>
            <p:ph type="body" idx="1"/>
          </p:nvPr>
        </p:nvSpPr>
        <p:spPr/>
        <p:txBody>
          <a:bodyPr/>
          <a:lstStyle/>
          <a:p>
            <a:r>
              <a:rPr lang="en-US" dirty="0"/>
              <a:t>This excerpt from the scientific commentary &amp; illustration accompanying this poem gives you more idea what she is working from: the orange lobster mushrooms that parasitize and change the white host Russula, changing their texture and composition and making them delicious. </a:t>
            </a:r>
          </a:p>
        </p:txBody>
      </p:sp>
      <p:sp>
        <p:nvSpPr>
          <p:cNvPr id="4" name="Slide Number Placeholder 3">
            <a:extLst>
              <a:ext uri="{FF2B5EF4-FFF2-40B4-BE49-F238E27FC236}">
                <a16:creationId xmlns:a16="http://schemas.microsoft.com/office/drawing/2014/main" id="{9DE6698C-8C66-3F07-9D75-3FB6176713EC}"/>
              </a:ext>
            </a:extLst>
          </p:cNvPr>
          <p:cNvSpPr>
            <a:spLocks noGrp="1"/>
          </p:cNvSpPr>
          <p:nvPr>
            <p:ph type="sldNum" sz="quarter" idx="5"/>
          </p:nvPr>
        </p:nvSpPr>
        <p:spPr/>
        <p:txBody>
          <a:bodyPr/>
          <a:lstStyle/>
          <a:p>
            <a:fld id="{AA02ECB2-8D03-7243-9F1A-90861CD7C3C6}" type="slidenum">
              <a:rPr lang="en-US" smtClean="0"/>
              <a:t>25</a:t>
            </a:fld>
            <a:endParaRPr lang="en-US" dirty="0"/>
          </a:p>
        </p:txBody>
      </p:sp>
    </p:spTree>
    <p:extLst>
      <p:ext uri="{BB962C8B-B14F-4D97-AF65-F5344CB8AC3E}">
        <p14:creationId xmlns:p14="http://schemas.microsoft.com/office/powerpoint/2010/main" val="9037239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68407-46B1-0883-A84A-9E8FA52DF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AFB3B6-94FF-BD82-0B5E-B2C080169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A40DD6-2A67-47BF-03E2-054B024DF5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So that’s one example of how these things all connect through transformation.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The second example is a research project.</a:t>
            </a:r>
          </a:p>
        </p:txBody>
      </p:sp>
      <p:sp>
        <p:nvSpPr>
          <p:cNvPr id="4" name="Slide Number Placeholder 3">
            <a:extLst>
              <a:ext uri="{FF2B5EF4-FFF2-40B4-BE49-F238E27FC236}">
                <a16:creationId xmlns:a16="http://schemas.microsoft.com/office/drawing/2014/main" id="{228B0158-E52F-9F13-F410-5431F82DE65A}"/>
              </a:ext>
            </a:extLst>
          </p:cNvPr>
          <p:cNvSpPr>
            <a:spLocks noGrp="1"/>
          </p:cNvSpPr>
          <p:nvPr>
            <p:ph type="sldNum" sz="quarter" idx="5"/>
          </p:nvPr>
        </p:nvSpPr>
        <p:spPr/>
        <p:txBody>
          <a:bodyPr/>
          <a:lstStyle/>
          <a:p>
            <a:fld id="{AA02ECB2-8D03-7243-9F1A-90861CD7C3C6}" type="slidenum">
              <a:rPr lang="en-US" smtClean="0"/>
              <a:t>26</a:t>
            </a:fld>
            <a:endParaRPr lang="en-US" dirty="0"/>
          </a:p>
        </p:txBody>
      </p:sp>
    </p:spTree>
    <p:extLst>
      <p:ext uri="{BB962C8B-B14F-4D97-AF65-F5344CB8AC3E}">
        <p14:creationId xmlns:p14="http://schemas.microsoft.com/office/powerpoint/2010/main" val="313207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Empirical evidence: geoscientists can have fun writing </a:t>
            </a:r>
            <a:r>
              <a:rPr lang="en-US" dirty="0" err="1"/>
              <a:t>geopoetry</a:t>
            </a:r>
            <a:r>
              <a:rPr lang="en-US" dirty="0"/>
              <a:t>.</a:t>
            </a:r>
          </a:p>
        </p:txBody>
      </p:sp>
      <p:sp>
        <p:nvSpPr>
          <p:cNvPr id="4" name="Slide Number Placeholder 3"/>
          <p:cNvSpPr>
            <a:spLocks noGrp="1"/>
          </p:cNvSpPr>
          <p:nvPr>
            <p:ph type="sldNum" sz="quarter" idx="5"/>
          </p:nvPr>
        </p:nvSpPr>
        <p:spPr/>
        <p:txBody>
          <a:bodyPr/>
          <a:lstStyle/>
          <a:p>
            <a:fld id="{AA02ECB2-8D03-7243-9F1A-90861CD7C3C6}" type="slidenum">
              <a:rPr lang="en-US" smtClean="0"/>
              <a:t>3</a:t>
            </a:fld>
            <a:endParaRPr lang="en-US"/>
          </a:p>
        </p:txBody>
      </p:sp>
    </p:spTree>
    <p:extLst>
      <p:ext uri="{BB962C8B-B14F-4D97-AF65-F5344CB8AC3E}">
        <p14:creationId xmlns:p14="http://schemas.microsoft.com/office/powerpoint/2010/main" val="4113992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C4D81-F3C0-1C6D-194D-E37DA8F7A2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F027AD-3DB7-16A3-387A-EABB20E1C64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BD96937-DCA8-204D-516A-F201911C2D6C}"/>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Why do this?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Problem: We are exceeding our planet’s capacity.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Freshwater: green = water in soil/plants; blue = water in water bodies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Novel entities = synthetic, human-made pollutants: plastics, heavy metals, PCBs…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Aerosol loading = sulfur, dust, soot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p:txBody>
      </p:sp>
      <p:sp>
        <p:nvSpPr>
          <p:cNvPr id="4" name="Slide Number Placeholder 3">
            <a:extLst>
              <a:ext uri="{FF2B5EF4-FFF2-40B4-BE49-F238E27FC236}">
                <a16:creationId xmlns:a16="http://schemas.microsoft.com/office/drawing/2014/main" id="{4554A1B0-30AD-4996-AE05-F9CFCF697562}"/>
              </a:ext>
            </a:extLst>
          </p:cNvPr>
          <p:cNvSpPr>
            <a:spLocks noGrp="1"/>
          </p:cNvSpPr>
          <p:nvPr>
            <p:ph type="sldNum" sz="quarter" idx="5"/>
          </p:nvPr>
        </p:nvSpPr>
        <p:spPr/>
        <p:txBody>
          <a:bodyPr/>
          <a:lstStyle/>
          <a:p>
            <a:fld id="{AA02ECB2-8D03-7243-9F1A-90861CD7C3C6}" type="slidenum">
              <a:rPr lang="en-US" smtClean="0"/>
              <a:t>4</a:t>
            </a:fld>
            <a:endParaRPr lang="en-US"/>
          </a:p>
        </p:txBody>
      </p:sp>
    </p:spTree>
    <p:extLst>
      <p:ext uri="{BB962C8B-B14F-4D97-AF65-F5344CB8AC3E}">
        <p14:creationId xmlns:p14="http://schemas.microsoft.com/office/powerpoint/2010/main" val="1617240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E033D-D26D-03CE-6426-681743A90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653C5E-18B8-778E-015D-C02A5C0AB74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9F3097F-D95E-DDAA-5B83-58FDCFEF97D9}"/>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Why are we exceeding planetary capacity?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Thomas Beery (Sweden) &amp; colleagues argue that the Western system of higher education perpetuates an epistemology of disconnection from nature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At individual and societal scales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these many realms</a:t>
            </a:r>
          </a:p>
        </p:txBody>
      </p:sp>
      <p:sp>
        <p:nvSpPr>
          <p:cNvPr id="4" name="Slide Number Placeholder 3">
            <a:extLst>
              <a:ext uri="{FF2B5EF4-FFF2-40B4-BE49-F238E27FC236}">
                <a16:creationId xmlns:a16="http://schemas.microsoft.com/office/drawing/2014/main" id="{F7E98E32-9D34-EA64-3410-54A3D7FAE60C}"/>
              </a:ext>
            </a:extLst>
          </p:cNvPr>
          <p:cNvSpPr>
            <a:spLocks noGrp="1"/>
          </p:cNvSpPr>
          <p:nvPr>
            <p:ph type="sldNum" sz="quarter" idx="5"/>
          </p:nvPr>
        </p:nvSpPr>
        <p:spPr/>
        <p:txBody>
          <a:bodyPr/>
          <a:lstStyle/>
          <a:p>
            <a:fld id="{AA02ECB2-8D03-7243-9F1A-90861CD7C3C6}" type="slidenum">
              <a:rPr lang="en-US" smtClean="0"/>
              <a:t>5</a:t>
            </a:fld>
            <a:endParaRPr lang="en-US"/>
          </a:p>
        </p:txBody>
      </p:sp>
    </p:spTree>
    <p:extLst>
      <p:ext uri="{BB962C8B-B14F-4D97-AF65-F5344CB8AC3E}">
        <p14:creationId xmlns:p14="http://schemas.microsoft.com/office/powerpoint/2010/main" val="1865187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FF5A2-414C-988E-0F5C-10DDC49390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1E046-3693-06D4-D83C-AEF87DF4D3C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6AB8B3B-BBAD-44E9-47BC-90F41FF66CB0}"/>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Where do we look for a solution?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We find one in the educational philosophy work of </a:t>
            </a:r>
            <a:r>
              <a:rPr lang="en-US" sz="1200" b="0" dirty="0" err="1"/>
              <a:t>Heesoon</a:t>
            </a:r>
            <a:r>
              <a:rPr lang="en-US" sz="1200" b="0" dirty="0"/>
              <a:t> Bai, who posits that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reconnection to nature requires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reconnection to each other, which requires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reconnection to self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So, what does geoscience &amp; poetry have to do with this?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dirty="0"/>
          </a:p>
        </p:txBody>
      </p:sp>
      <p:sp>
        <p:nvSpPr>
          <p:cNvPr id="4" name="Slide Number Placeholder 3">
            <a:extLst>
              <a:ext uri="{FF2B5EF4-FFF2-40B4-BE49-F238E27FC236}">
                <a16:creationId xmlns:a16="http://schemas.microsoft.com/office/drawing/2014/main" id="{98B21AF2-3A01-17C0-2C76-6D1BCFD38A38}"/>
              </a:ext>
            </a:extLst>
          </p:cNvPr>
          <p:cNvSpPr>
            <a:spLocks noGrp="1"/>
          </p:cNvSpPr>
          <p:nvPr>
            <p:ph type="sldNum" sz="quarter" idx="5"/>
          </p:nvPr>
        </p:nvSpPr>
        <p:spPr/>
        <p:txBody>
          <a:bodyPr/>
          <a:lstStyle/>
          <a:p>
            <a:fld id="{AA02ECB2-8D03-7243-9F1A-90861CD7C3C6}" type="slidenum">
              <a:rPr lang="en-US" smtClean="0"/>
              <a:t>6</a:t>
            </a:fld>
            <a:endParaRPr lang="en-US"/>
          </a:p>
        </p:txBody>
      </p:sp>
    </p:spTree>
    <p:extLst>
      <p:ext uri="{BB962C8B-B14F-4D97-AF65-F5344CB8AC3E}">
        <p14:creationId xmlns:p14="http://schemas.microsoft.com/office/powerpoint/2010/main" val="1251418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4BF33-61F0-B53A-BF48-24576301B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6C8494-2804-0AFF-99A3-BFF8D16683A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608748C-7081-D378-D3F0-4B24DDD2A9DF}"/>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So, what does geoscience &amp; poetry have to do with this?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I’m going to trace three main reasons to integrate geoscience and poetry, and then connect them back to Bai’s model.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The first is that geosciences are interdisciplinary and transdisciplinary.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And that kind of work is hard, so it’s worth teaching our students how to do 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Increasing our students’ interdisciplinary capacities also increases their intercultural capacities.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Adding poetry adds disciplinary diversity and can be used to add demographic diversity of voices,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Which can help melt the systemic racism in STEM,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And that kind of work is also hard and is also worth doing.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Mosher &amp; Keane 2021 = Vision &amp; change https://</a:t>
            </a:r>
            <a:r>
              <a:rPr lang="en-US" sz="1200" dirty="0" err="1"/>
              <a:t>www.google.com</a:t>
            </a:r>
            <a:r>
              <a:rPr lang="en-US" sz="1200" dirty="0"/>
              <a:t>/</a:t>
            </a:r>
            <a:r>
              <a:rPr lang="en-US" sz="1200" dirty="0" err="1"/>
              <a:t>url?sa</a:t>
            </a:r>
            <a:r>
              <a:rPr lang="en-US" sz="1200" dirty="0"/>
              <a:t>=</a:t>
            </a:r>
            <a:r>
              <a:rPr lang="en-US" sz="1200" dirty="0" err="1"/>
              <a:t>t&amp;source</a:t>
            </a:r>
            <a:r>
              <a:rPr lang="en-US" sz="1200" dirty="0"/>
              <a:t>=</a:t>
            </a:r>
            <a:r>
              <a:rPr lang="en-US" sz="1200" dirty="0" err="1"/>
              <a:t>web&amp;rct</a:t>
            </a:r>
            <a:r>
              <a:rPr lang="en-US" sz="1200" dirty="0"/>
              <a:t>=</a:t>
            </a:r>
            <a:r>
              <a:rPr lang="en-US" sz="1200" dirty="0" err="1"/>
              <a:t>j&amp;opi</a:t>
            </a:r>
            <a:r>
              <a:rPr lang="en-US" sz="1200" dirty="0"/>
              <a:t>=89978449&amp;url=https://</a:t>
            </a:r>
            <a:r>
              <a:rPr lang="en-US" sz="1200" dirty="0" err="1"/>
              <a:t>www.americangeosciences.org</a:t>
            </a:r>
            <a:r>
              <a:rPr lang="en-US" sz="1200" dirty="0"/>
              <a:t>/change/pdfs/Vision-Change-</a:t>
            </a:r>
            <a:r>
              <a:rPr lang="en-US" sz="1200" dirty="0" err="1"/>
              <a:t>Geosciences.pdf</a:t>
            </a:r>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Finn et al. 2022. </a:t>
            </a:r>
            <a:r>
              <a:rPr lang="en-CA" b="0" dirty="0"/>
              <a:t>Moving from interdisciplinary to convergent research across geoscience and social sciences: challenges and strategies. </a:t>
            </a:r>
            <a:r>
              <a:rPr lang="en-CA" b="0" dirty="0" err="1"/>
              <a:t>Environmetal</a:t>
            </a:r>
            <a:r>
              <a:rPr lang="en-CA" b="0" dirty="0"/>
              <a:t> Research Letters </a:t>
            </a:r>
            <a:r>
              <a:rPr lang="en-CA" b="0" dirty="0">
                <a:effectLst/>
              </a:rPr>
              <a:t>DOI 10.1088/1748-9326/ac7409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b="0" dirty="0">
                <a:effectLst/>
              </a:rPr>
              <a:t>Mather et al. 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dirty="0">
                <a:effectLst/>
              </a:rPr>
              <a:t>Ali et al. 2021.</a:t>
            </a:r>
            <a:r>
              <a:rPr lang="en-CA" sz="1200" b="1" dirty="0">
                <a:effectLst/>
              </a:rPr>
              <a:t> </a:t>
            </a:r>
            <a:r>
              <a:rPr lang="en-CA" b="1" dirty="0"/>
              <a:t>An actionable anti-racism plan for geoscience organizations. Nature </a:t>
            </a:r>
            <a:r>
              <a:rPr lang="en-CA" dirty="0"/>
              <a:t>https://doi-</a:t>
            </a:r>
            <a:r>
              <a:rPr lang="en-CA" dirty="0" err="1"/>
              <a:t>org.offcampus.lib.washington.edu</a:t>
            </a:r>
            <a:r>
              <a:rPr lang="en-CA" dirty="0"/>
              <a:t>/10.1038/s41467-021-23936-w </a:t>
            </a: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0" dirty="0"/>
              <a:t>Burton et al. 2026. Geoscience Diversity Programs: What Works and Does Not and Their Evolution Through Time. </a:t>
            </a:r>
            <a:r>
              <a:rPr lang="en-CA" b="0" dirty="0">
                <a:hlinkClick r:id="rId3"/>
              </a:rPr>
              <a:t>https://doi.org/10.1146/annurev-earth-040623-101222</a:t>
            </a:r>
            <a:endParaRPr lang="en-CA"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p:txBody>
      </p:sp>
      <p:sp>
        <p:nvSpPr>
          <p:cNvPr id="4" name="Slide Number Placeholder 3">
            <a:extLst>
              <a:ext uri="{FF2B5EF4-FFF2-40B4-BE49-F238E27FC236}">
                <a16:creationId xmlns:a16="http://schemas.microsoft.com/office/drawing/2014/main" id="{2357EBBA-E347-AE53-2BE1-B374AE766016}"/>
              </a:ext>
            </a:extLst>
          </p:cNvPr>
          <p:cNvSpPr>
            <a:spLocks noGrp="1"/>
          </p:cNvSpPr>
          <p:nvPr>
            <p:ph type="sldNum" sz="quarter" idx="5"/>
          </p:nvPr>
        </p:nvSpPr>
        <p:spPr/>
        <p:txBody>
          <a:bodyPr/>
          <a:lstStyle/>
          <a:p>
            <a:fld id="{AA02ECB2-8D03-7243-9F1A-90861CD7C3C6}" type="slidenum">
              <a:rPr lang="en-US" smtClean="0"/>
              <a:t>7</a:t>
            </a:fld>
            <a:endParaRPr lang="en-US"/>
          </a:p>
        </p:txBody>
      </p:sp>
    </p:spTree>
    <p:extLst>
      <p:ext uri="{BB962C8B-B14F-4D97-AF65-F5344CB8AC3E}">
        <p14:creationId xmlns:p14="http://schemas.microsoft.com/office/powerpoint/2010/main" val="434724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49A07-E934-6037-AD57-1BF7602256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92CC19-18A5-743B-98F0-B8826C06115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72802D8-75C1-4A46-B2E8-3F8DE0CD91F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The second focuses on the transformative potential of emotional experiences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We know that experiences of beauty and awe in nature, or from a beautiful poem, can enhance wellbeing and – with reflection – can contribute to transformational learning.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We also know that experiences of shock, grief, and anger are real emotions associated with working in geosciences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And that dissonance of – for example – a delayed flight – when you realize that you are part of the wildfire and storm problem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These experiences also can contribute to transformational learning if you have a way to process them. Such as poetry.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err="1"/>
              <a:t>Tinakula</a:t>
            </a:r>
            <a:r>
              <a:rPr lang="en-CA" dirty="0"/>
              <a:t>, Solomon Islands, </a:t>
            </a:r>
            <a:r>
              <a:rPr lang="en-CA" i="1" dirty="0"/>
              <a:t>Photograph by </a:t>
            </a:r>
            <a:r>
              <a:rPr lang="en-CA" b="1" dirty="0"/>
              <a:t>Manu San Félix, https://</a:t>
            </a:r>
            <a:r>
              <a:rPr lang="en-CA" b="1" dirty="0" err="1"/>
              <a:t>www.nationalgeographic.com</a:t>
            </a:r>
            <a:r>
              <a:rPr lang="en-CA" b="1" dirty="0"/>
              <a:t>/photography/graphics/pictures-of-the-year-2025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dirty="0"/>
              <a:t>Deepwater Horizon: </a:t>
            </a:r>
            <a:r>
              <a:rPr lang="en-CA" dirty="0"/>
              <a:t>Photograph courtesy Steadfast TV https://</a:t>
            </a:r>
            <a:r>
              <a:rPr lang="en-CA" dirty="0" err="1"/>
              <a:t>www.nationalgeographic.com</a:t>
            </a:r>
            <a:r>
              <a:rPr lang="en-CA" dirty="0"/>
              <a:t>/science/article/100527-gulf-oil-spill-nation-rig-pictures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Six Maui sand grains: https://</a:t>
            </a:r>
            <a:r>
              <a:rPr lang="en-CA" dirty="0" err="1"/>
              <a:t>sandgrains.com</a:t>
            </a:r>
            <a:r>
              <a:rPr lang="en-CA"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p:txBody>
      </p:sp>
      <p:sp>
        <p:nvSpPr>
          <p:cNvPr id="4" name="Slide Number Placeholder 3">
            <a:extLst>
              <a:ext uri="{FF2B5EF4-FFF2-40B4-BE49-F238E27FC236}">
                <a16:creationId xmlns:a16="http://schemas.microsoft.com/office/drawing/2014/main" id="{1D4EF312-552B-9903-346D-4F8CCF3C8149}"/>
              </a:ext>
            </a:extLst>
          </p:cNvPr>
          <p:cNvSpPr>
            <a:spLocks noGrp="1"/>
          </p:cNvSpPr>
          <p:nvPr>
            <p:ph type="sldNum" sz="quarter" idx="5"/>
          </p:nvPr>
        </p:nvSpPr>
        <p:spPr/>
        <p:txBody>
          <a:bodyPr/>
          <a:lstStyle/>
          <a:p>
            <a:fld id="{AA02ECB2-8D03-7243-9F1A-90861CD7C3C6}" type="slidenum">
              <a:rPr lang="en-US" smtClean="0"/>
              <a:t>8</a:t>
            </a:fld>
            <a:endParaRPr lang="en-US"/>
          </a:p>
        </p:txBody>
      </p:sp>
    </p:spTree>
    <p:extLst>
      <p:ext uri="{BB962C8B-B14F-4D97-AF65-F5344CB8AC3E}">
        <p14:creationId xmlns:p14="http://schemas.microsoft.com/office/powerpoint/2010/main" val="983657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EAF6F-D181-5030-57C9-A78E46584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783CBC-2E75-8332-70A4-B89059317A2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672634E-9B51-5238-4A5A-86FEDEDFB6B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The third is because they are mutually reinforcing.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Poets and scientists are really good at noticing things.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According to those who are both scientists and writers, we need each other to increase our insight, inspiration, and imagination.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And we all have to communicate effectively. Science communications texts exhort us to be precise, concise, clear – pretty much what Coleridge said poetry was all about.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Chen 2021 </a:t>
            </a:r>
            <a:r>
              <a:rPr lang="en-CA" b="1" dirty="0"/>
              <a:t>Integration of Creative Thinking and Critical Thinking to Improve Geosciences Education</a:t>
            </a:r>
            <a:r>
              <a:rPr lang="en-US" sz="1200" b="1" dirty="0"/>
              <a:t>. </a:t>
            </a:r>
            <a:r>
              <a:rPr lang="en-US" sz="1200" b="1" i="1" dirty="0"/>
              <a:t>The Geography Teacher</a:t>
            </a:r>
            <a:r>
              <a:rPr lang="en-US" sz="1200" b="1" i="0" dirty="0"/>
              <a:t> </a:t>
            </a:r>
            <a:r>
              <a:rPr lang="en-CA" dirty="0">
                <a:hlinkClick r:id="rId3"/>
              </a:rPr>
              <a:t>https://doi-org.offcampus.lib.washington.edu/10.1080/19338341.2021.1875256</a:t>
            </a: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How to Observe https://</a:t>
            </a:r>
            <a:r>
              <a:rPr lang="en-CA" b="1" dirty="0" err="1"/>
              <a:t>books.google.com</a:t>
            </a:r>
            <a:r>
              <a:rPr lang="en-CA" b="1" dirty="0"/>
              <a:t>/</a:t>
            </a:r>
            <a:r>
              <a:rPr lang="en-CA" b="1" dirty="0" err="1"/>
              <a:t>books?hl</a:t>
            </a:r>
            <a:r>
              <a:rPr lang="en-CA" b="1" dirty="0"/>
              <a:t>=</a:t>
            </a:r>
            <a:r>
              <a:rPr lang="en-CA" b="1" dirty="0" err="1"/>
              <a:t>en&amp;lr</a:t>
            </a:r>
            <a:r>
              <a:rPr lang="en-CA" b="1" dirty="0"/>
              <a:t>=&amp;id=3xQ5AAAAMAAJ&amp;oi=</a:t>
            </a:r>
            <a:r>
              <a:rPr lang="en-CA" b="1" dirty="0" err="1"/>
              <a:t>fnd&amp;pg</a:t>
            </a:r>
            <a:r>
              <a:rPr lang="en-CA" b="1" dirty="0"/>
              <a:t>=PR1&amp;dq=</a:t>
            </a:r>
            <a:r>
              <a:rPr lang="en-CA" b="1" dirty="0" err="1"/>
              <a:t>learning+to+observe+in+geology&amp;ots</a:t>
            </a:r>
            <a:r>
              <a:rPr lang="en-CA" b="1" dirty="0"/>
              <a:t>=XLr8weKFPc&amp;sig=uxnm1aBsMnJmStS5ItXYJk60Xhs#v=</a:t>
            </a:r>
            <a:r>
              <a:rPr lang="en-CA" b="1" dirty="0" err="1"/>
              <a:t>onepage&amp;q&amp;f</a:t>
            </a:r>
            <a:r>
              <a:rPr lang="en-CA" b="1" dirty="0"/>
              <a:t>=false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1" dirty="0"/>
          </a:p>
          <a:p>
            <a:r>
              <a:rPr lang="en-CA" b="1" dirty="0"/>
              <a:t>Unpacking the Complexity in Learning to Observe in Field Geology</a:t>
            </a:r>
          </a:p>
          <a:p>
            <a:r>
              <a:rPr lang="en-CA" dirty="0">
                <a:hlinkClick r:id="rId4"/>
              </a:rPr>
              <a:t>Lauren A. Barth-Cohen</a:t>
            </a:r>
            <a:endParaRPr lang="en-CA" dirty="0"/>
          </a:p>
          <a:p>
            <a:r>
              <a:rPr lang="en-CA" dirty="0"/>
              <a:t>&amp; </a:t>
            </a:r>
          </a:p>
          <a:p>
            <a:r>
              <a:rPr lang="en-CA" dirty="0">
                <a:hlinkClick r:id="rId5"/>
              </a:rPr>
              <a:t>Sarah K. Braden</a:t>
            </a:r>
            <a:endParaRPr lang="en-CA" dirty="0"/>
          </a:p>
          <a:p>
            <a:r>
              <a:rPr lang="en-CA" dirty="0"/>
              <a:t>Pages 233-265 | Published online: 06 Jul 2021</a:t>
            </a:r>
          </a:p>
          <a:p>
            <a:pPr lvl="0"/>
            <a:r>
              <a:rPr lang="en-CA" dirty="0">
                <a:hlinkClick r:id="rId6" tooltip="Cite this article"/>
              </a:rPr>
              <a:t>Cite this article </a:t>
            </a:r>
            <a:endParaRPr lang="en-CA" dirty="0"/>
          </a:p>
          <a:p>
            <a:pPr lvl="0"/>
            <a:r>
              <a:rPr lang="en-CA" dirty="0">
                <a:hlinkClick r:id="rId7"/>
              </a:rPr>
              <a:t>https://doi-org.offcampus.lib.washington.edu/10.1080/07370008.2021.1934683</a:t>
            </a:r>
            <a:r>
              <a:rPr lang="en-CA" dirty="0"/>
              <a:t> </a:t>
            </a:r>
          </a:p>
          <a:p>
            <a:pPr lvl="0"/>
            <a:endParaRPr lang="en-CA" dirty="0"/>
          </a:p>
          <a:p>
            <a:pPr lvl="0"/>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Geology may be defined to be that branch of natural history which investigates the successive changes that have taken place in the organic and inorganic kingdoms of nature. It is a science founded on exact observation and careful induction; it may termed the physical history of our globe; it investigates the structure of the planet on which we live and explains the character and causes of the various changes in the organic and inorganic kingdoms of nature. </a:t>
            </a:r>
            <a:r>
              <a:rPr lang="en-CA" dirty="0">
                <a:hlinkClick r:id="rId8" tooltip="w:William Humble"/>
              </a:rPr>
              <a:t>William Humble</a:t>
            </a:r>
            <a:r>
              <a:rPr lang="en-CA" dirty="0"/>
              <a:t> in: </a:t>
            </a:r>
            <a:r>
              <a:rPr lang="en-CA" i="1" dirty="0">
                <a:hlinkClick r:id="rId9"/>
              </a:rPr>
              <a:t>Dictionary of geology and mineralogy: comprising such terms in botany.</a:t>
            </a:r>
            <a:r>
              <a:rPr lang="en-CA" dirty="0"/>
              <a:t>, H. Washbourne, 1843, p. 104.</a:t>
            </a:r>
          </a:p>
          <a:p>
            <a:pPr lvl="0"/>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b="1" dirty="0"/>
          </a:p>
        </p:txBody>
      </p:sp>
      <p:sp>
        <p:nvSpPr>
          <p:cNvPr id="4" name="Slide Number Placeholder 3">
            <a:extLst>
              <a:ext uri="{FF2B5EF4-FFF2-40B4-BE49-F238E27FC236}">
                <a16:creationId xmlns:a16="http://schemas.microsoft.com/office/drawing/2014/main" id="{C4A069E9-F1E3-F9F2-47C8-030F6BC3830E}"/>
              </a:ext>
            </a:extLst>
          </p:cNvPr>
          <p:cNvSpPr>
            <a:spLocks noGrp="1"/>
          </p:cNvSpPr>
          <p:nvPr>
            <p:ph type="sldNum" sz="quarter" idx="5"/>
          </p:nvPr>
        </p:nvSpPr>
        <p:spPr/>
        <p:txBody>
          <a:bodyPr/>
          <a:lstStyle/>
          <a:p>
            <a:fld id="{AA02ECB2-8D03-7243-9F1A-90861CD7C3C6}" type="slidenum">
              <a:rPr lang="en-US" smtClean="0"/>
              <a:t>9</a:t>
            </a:fld>
            <a:endParaRPr lang="en-US"/>
          </a:p>
        </p:txBody>
      </p:sp>
    </p:spTree>
    <p:extLst>
      <p:ext uri="{BB962C8B-B14F-4D97-AF65-F5344CB8AC3E}">
        <p14:creationId xmlns:p14="http://schemas.microsoft.com/office/powerpoint/2010/main" val="410237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D132012-5737-DC40-9CDE-CA8D878219C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A0686-3E4B-6C46-8D6B-1B0E02EFA258}" type="slidenum">
              <a:rPr lang="en-US" smtClean="0"/>
              <a:t>‹#›</a:t>
            </a:fld>
            <a:endParaRPr lang="en-US"/>
          </a:p>
        </p:txBody>
      </p:sp>
    </p:spTree>
    <p:extLst>
      <p:ext uri="{BB962C8B-B14F-4D97-AF65-F5344CB8AC3E}">
        <p14:creationId xmlns:p14="http://schemas.microsoft.com/office/powerpoint/2010/main" val="2460583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132012-5737-DC40-9CDE-CA8D878219C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A0686-3E4B-6C46-8D6B-1B0E02EFA258}" type="slidenum">
              <a:rPr lang="en-US" smtClean="0"/>
              <a:t>‹#›</a:t>
            </a:fld>
            <a:endParaRPr lang="en-US"/>
          </a:p>
        </p:txBody>
      </p:sp>
    </p:spTree>
    <p:extLst>
      <p:ext uri="{BB962C8B-B14F-4D97-AF65-F5344CB8AC3E}">
        <p14:creationId xmlns:p14="http://schemas.microsoft.com/office/powerpoint/2010/main" val="1081743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132012-5737-DC40-9CDE-CA8D878219C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A0686-3E4B-6C46-8D6B-1B0E02EFA258}" type="slidenum">
              <a:rPr lang="en-US" smtClean="0"/>
              <a:t>‹#›</a:t>
            </a:fld>
            <a:endParaRPr lang="en-US"/>
          </a:p>
        </p:txBody>
      </p:sp>
    </p:spTree>
    <p:extLst>
      <p:ext uri="{BB962C8B-B14F-4D97-AF65-F5344CB8AC3E}">
        <p14:creationId xmlns:p14="http://schemas.microsoft.com/office/powerpoint/2010/main" val="1125905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3536" y="1"/>
            <a:ext cx="11070265"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838200" y="1325563"/>
            <a:ext cx="10515600" cy="4851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D132012-5737-DC40-9CDE-CA8D878219C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A0686-3E4B-6C46-8D6B-1B0E02EFA258}" type="slidenum">
              <a:rPr lang="en-US" smtClean="0"/>
              <a:t>‹#›</a:t>
            </a:fld>
            <a:endParaRPr lang="en-US"/>
          </a:p>
        </p:txBody>
      </p:sp>
    </p:spTree>
    <p:extLst>
      <p:ext uri="{BB962C8B-B14F-4D97-AF65-F5344CB8AC3E}">
        <p14:creationId xmlns:p14="http://schemas.microsoft.com/office/powerpoint/2010/main" val="2669288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132012-5737-DC40-9CDE-CA8D878219CF}"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A0686-3E4B-6C46-8D6B-1B0E02EFA258}" type="slidenum">
              <a:rPr lang="en-US" smtClean="0"/>
              <a:t>‹#›</a:t>
            </a:fld>
            <a:endParaRPr lang="en-US"/>
          </a:p>
        </p:txBody>
      </p:sp>
    </p:spTree>
    <p:extLst>
      <p:ext uri="{BB962C8B-B14F-4D97-AF65-F5344CB8AC3E}">
        <p14:creationId xmlns:p14="http://schemas.microsoft.com/office/powerpoint/2010/main" val="3605737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D132012-5737-DC40-9CDE-CA8D878219CF}"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A0686-3E4B-6C46-8D6B-1B0E02EFA258}" type="slidenum">
              <a:rPr lang="en-US" smtClean="0"/>
              <a:t>‹#›</a:t>
            </a:fld>
            <a:endParaRPr lang="en-US"/>
          </a:p>
        </p:txBody>
      </p:sp>
    </p:spTree>
    <p:extLst>
      <p:ext uri="{BB962C8B-B14F-4D97-AF65-F5344CB8AC3E}">
        <p14:creationId xmlns:p14="http://schemas.microsoft.com/office/powerpoint/2010/main" val="3709404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132012-5737-DC40-9CDE-CA8D878219CF}" type="datetimeFigureOut">
              <a:rPr lang="en-US" smtClean="0"/>
              <a:t>7/22/26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A0686-3E4B-6C46-8D6B-1B0E02EFA258}" type="slidenum">
              <a:rPr lang="en-US" smtClean="0"/>
              <a:t>‹#›</a:t>
            </a:fld>
            <a:endParaRPr lang="en-US"/>
          </a:p>
        </p:txBody>
      </p:sp>
    </p:spTree>
    <p:extLst>
      <p:ext uri="{BB962C8B-B14F-4D97-AF65-F5344CB8AC3E}">
        <p14:creationId xmlns:p14="http://schemas.microsoft.com/office/powerpoint/2010/main" val="844488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132012-5737-DC40-9CDE-CA8D878219CF}" type="datetimeFigureOut">
              <a:rPr lang="en-US" smtClean="0"/>
              <a:t>7/22/26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A0686-3E4B-6C46-8D6B-1B0E02EFA258}" type="slidenum">
              <a:rPr lang="en-US" smtClean="0"/>
              <a:t>‹#›</a:t>
            </a:fld>
            <a:endParaRPr lang="en-US"/>
          </a:p>
        </p:txBody>
      </p:sp>
    </p:spTree>
    <p:extLst>
      <p:ext uri="{BB962C8B-B14F-4D97-AF65-F5344CB8AC3E}">
        <p14:creationId xmlns:p14="http://schemas.microsoft.com/office/powerpoint/2010/main" val="238948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132012-5737-DC40-9CDE-CA8D878219CF}" type="datetimeFigureOut">
              <a:rPr lang="en-US" smtClean="0"/>
              <a:t>7/22/26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A0686-3E4B-6C46-8D6B-1B0E02EFA258}" type="slidenum">
              <a:rPr lang="en-US" smtClean="0"/>
              <a:t>‹#›</a:t>
            </a:fld>
            <a:endParaRPr lang="en-US"/>
          </a:p>
        </p:txBody>
      </p:sp>
    </p:spTree>
    <p:extLst>
      <p:ext uri="{BB962C8B-B14F-4D97-AF65-F5344CB8AC3E}">
        <p14:creationId xmlns:p14="http://schemas.microsoft.com/office/powerpoint/2010/main" val="2622740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132012-5737-DC40-9CDE-CA8D878219CF}"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A0686-3E4B-6C46-8D6B-1B0E02EFA258}" type="slidenum">
              <a:rPr lang="en-US" smtClean="0"/>
              <a:t>‹#›</a:t>
            </a:fld>
            <a:endParaRPr lang="en-US"/>
          </a:p>
        </p:txBody>
      </p:sp>
    </p:spTree>
    <p:extLst>
      <p:ext uri="{BB962C8B-B14F-4D97-AF65-F5344CB8AC3E}">
        <p14:creationId xmlns:p14="http://schemas.microsoft.com/office/powerpoint/2010/main" val="2312526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132012-5737-DC40-9CDE-CA8D878219CF}"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A0686-3E4B-6C46-8D6B-1B0E02EFA258}" type="slidenum">
              <a:rPr lang="en-US" smtClean="0"/>
              <a:t>‹#›</a:t>
            </a:fld>
            <a:endParaRPr lang="en-US"/>
          </a:p>
        </p:txBody>
      </p:sp>
    </p:spTree>
    <p:extLst>
      <p:ext uri="{BB962C8B-B14F-4D97-AF65-F5344CB8AC3E}">
        <p14:creationId xmlns:p14="http://schemas.microsoft.com/office/powerpoint/2010/main" val="611847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132012-5737-DC40-9CDE-CA8D878219CF}" type="datetimeFigureOut">
              <a:rPr lang="en-US" smtClean="0"/>
              <a:t>7/22/26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AA0686-3E4B-6C46-8D6B-1B0E02EFA258}" type="slidenum">
              <a:rPr lang="en-US" smtClean="0"/>
              <a:t>‹#›</a:t>
            </a:fld>
            <a:endParaRPr lang="en-US"/>
          </a:p>
        </p:txBody>
      </p:sp>
    </p:spTree>
    <p:extLst>
      <p:ext uri="{BB962C8B-B14F-4D97-AF65-F5344CB8AC3E}">
        <p14:creationId xmlns:p14="http://schemas.microsoft.com/office/powerpoint/2010/main" val="35765796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8.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6.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jpg"/></Relationships>
</file>

<file path=ppt/slides/_rels/slide26.xml.rels><?xml version="1.0" encoding="UTF-8" standalone="yes"?>
<Relationships xmlns="http://schemas.openxmlformats.org/package/2006/relationships"><Relationship Id="rId8" Type="http://schemas.openxmlformats.org/officeDocument/2006/relationships/hyperlink" Target="http://invert-embryo.blogspot.com/2011/05/veliger-larvae-of-molluscs.html" TargetMode="External"/><Relationship Id="rId13" Type="http://schemas.openxmlformats.org/officeDocument/2006/relationships/image" Target="../media/image55.png"/><Relationship Id="rId18" Type="http://schemas.openxmlformats.org/officeDocument/2006/relationships/image" Target="../media/image60.jpeg"/><Relationship Id="rId3" Type="http://schemas.openxmlformats.org/officeDocument/2006/relationships/image" Target="../media/image49.jpeg"/><Relationship Id="rId7" Type="http://schemas.microsoft.com/office/2007/relationships/hdphoto" Target="../media/hdphoto1.wdp"/><Relationship Id="rId12" Type="http://schemas.openxmlformats.org/officeDocument/2006/relationships/image" Target="../media/image54.png"/><Relationship Id="rId17" Type="http://schemas.openxmlformats.org/officeDocument/2006/relationships/image" Target="../media/image59.jpeg"/><Relationship Id="rId2" Type="http://schemas.openxmlformats.org/officeDocument/2006/relationships/notesSlide" Target="../notesSlides/notesSlide26.xml"/><Relationship Id="rId16"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3.jpeg"/><Relationship Id="rId5" Type="http://schemas.openxmlformats.org/officeDocument/2006/relationships/image" Target="../media/image51.jpeg"/><Relationship Id="rId15" Type="http://schemas.openxmlformats.org/officeDocument/2006/relationships/image" Target="../media/image57.jpeg"/><Relationship Id="rId10" Type="http://schemas.openxmlformats.org/officeDocument/2006/relationships/hyperlink" Target="https://www.molluscs.at/gastropoda/index.html?/gastropoda/morphology/torsion.html" TargetMode="External"/><Relationship Id="rId4" Type="http://schemas.openxmlformats.org/officeDocument/2006/relationships/image" Target="../media/image50.jpeg"/><Relationship Id="rId9" Type="http://schemas.openxmlformats.org/officeDocument/2006/relationships/hyperlink" Target="https://en.wikipedia.org/wiki/Mimic_octopus" TargetMode="External"/><Relationship Id="rId14" Type="http://schemas.openxmlformats.org/officeDocument/2006/relationships/image" Target="../media/image56.jpe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notesSlide" Target="../notesSlides/notesSlide3.xml"/><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hyperlink" Target="https://www.nationalgeographic.com/photography/graphics/pictures-of-the-year-2025" TargetMode="External"/><Relationship Id="rId4" Type="http://schemas.openxmlformats.org/officeDocument/2006/relationships/hyperlink" Target="https://www.nationalgeographic.com/science/article/100527-gulf-oil-spill-nation-rig-pictures" TargetMode="External"/><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6876B-FB42-4AE9-66A8-43B5EADAEC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DC001-D32B-A315-F6EF-5FBEEC9B8278}"/>
              </a:ext>
            </a:extLst>
          </p:cNvPr>
          <p:cNvSpPr>
            <a:spLocks noGrp="1"/>
          </p:cNvSpPr>
          <p:nvPr>
            <p:ph type="ctrTitle"/>
          </p:nvPr>
        </p:nvSpPr>
        <p:spPr>
          <a:xfrm>
            <a:off x="0" y="196534"/>
            <a:ext cx="12192000" cy="1523038"/>
          </a:xfrm>
        </p:spPr>
        <p:txBody>
          <a:bodyPr>
            <a:noAutofit/>
          </a:bodyPr>
          <a:lstStyle/>
          <a:p>
            <a:r>
              <a:rPr lang="en-CA" sz="5400" dirty="0"/>
              <a:t>How and Why to Design a STEAMy </a:t>
            </a:r>
            <a:br>
              <a:rPr lang="en-CA" sz="5400" dirty="0"/>
            </a:br>
            <a:r>
              <a:rPr lang="en-CA" sz="5400" dirty="0"/>
              <a:t>(Geo)science-Poetry Course</a:t>
            </a:r>
          </a:p>
        </p:txBody>
      </p:sp>
      <p:sp>
        <p:nvSpPr>
          <p:cNvPr id="18" name="TextBox 17">
            <a:extLst>
              <a:ext uri="{FF2B5EF4-FFF2-40B4-BE49-F238E27FC236}">
                <a16:creationId xmlns:a16="http://schemas.microsoft.com/office/drawing/2014/main" id="{BB88E0B2-927F-D5D1-0881-D1B148A35A94}"/>
              </a:ext>
            </a:extLst>
          </p:cNvPr>
          <p:cNvSpPr txBox="1"/>
          <p:nvPr/>
        </p:nvSpPr>
        <p:spPr>
          <a:xfrm>
            <a:off x="3212756" y="5538662"/>
            <a:ext cx="3184468" cy="830997"/>
          </a:xfrm>
          <a:prstGeom prst="rect">
            <a:avLst/>
          </a:prstGeom>
          <a:noFill/>
        </p:spPr>
        <p:txBody>
          <a:bodyPr wrap="square" rtlCol="0">
            <a:spAutoFit/>
          </a:bodyPr>
          <a:lstStyle/>
          <a:p>
            <a:pPr>
              <a:tabLst>
                <a:tab pos="1825625" algn="l"/>
              </a:tabLst>
            </a:pPr>
            <a:r>
              <a:rPr lang="en-US" sz="2400" dirty="0"/>
              <a:t>Friday Harbor Labs,</a:t>
            </a:r>
          </a:p>
          <a:p>
            <a:pPr>
              <a:tabLst>
                <a:tab pos="1825625" algn="l"/>
              </a:tabLst>
            </a:pPr>
            <a:r>
              <a:rPr lang="en-US" sz="2400" dirty="0"/>
              <a:t>U of Washington</a:t>
            </a:r>
          </a:p>
        </p:txBody>
      </p:sp>
      <p:sp>
        <p:nvSpPr>
          <p:cNvPr id="20" name="TextBox 19">
            <a:extLst>
              <a:ext uri="{FF2B5EF4-FFF2-40B4-BE49-F238E27FC236}">
                <a16:creationId xmlns:a16="http://schemas.microsoft.com/office/drawing/2014/main" id="{D656FAE5-E2CB-B57E-7C64-91A426F3656E}"/>
              </a:ext>
            </a:extLst>
          </p:cNvPr>
          <p:cNvSpPr txBox="1"/>
          <p:nvPr/>
        </p:nvSpPr>
        <p:spPr>
          <a:xfrm>
            <a:off x="6602036" y="5539641"/>
            <a:ext cx="2104678" cy="830997"/>
          </a:xfrm>
          <a:prstGeom prst="rect">
            <a:avLst/>
          </a:prstGeom>
          <a:noFill/>
        </p:spPr>
        <p:txBody>
          <a:bodyPr wrap="square" rtlCol="0">
            <a:spAutoFit/>
          </a:bodyPr>
          <a:lstStyle/>
          <a:p>
            <a:pPr>
              <a:tabLst>
                <a:tab pos="1825625" algn="l"/>
              </a:tabLst>
            </a:pPr>
            <a:r>
              <a:rPr lang="en-US" sz="2400" dirty="0"/>
              <a:t>Squamish, BC, Canada</a:t>
            </a:r>
          </a:p>
        </p:txBody>
      </p:sp>
      <p:grpSp>
        <p:nvGrpSpPr>
          <p:cNvPr id="21" name="Group 20">
            <a:extLst>
              <a:ext uri="{FF2B5EF4-FFF2-40B4-BE49-F238E27FC236}">
                <a16:creationId xmlns:a16="http://schemas.microsoft.com/office/drawing/2014/main" id="{4E607C0B-D999-27D1-AD8F-5751E2AAFB61}"/>
              </a:ext>
            </a:extLst>
          </p:cNvPr>
          <p:cNvGrpSpPr/>
          <p:nvPr/>
        </p:nvGrpSpPr>
        <p:grpSpPr>
          <a:xfrm>
            <a:off x="6562389" y="2711798"/>
            <a:ext cx="2301695" cy="2782718"/>
            <a:chOff x="4908081" y="2564195"/>
            <a:chExt cx="1663939" cy="2011680"/>
          </a:xfrm>
        </p:grpSpPr>
        <p:pic>
          <p:nvPicPr>
            <p:cNvPr id="24" name="Picture 23" descr="A person standing in a forest&#10;&#10;Description automatically generated">
              <a:extLst>
                <a:ext uri="{FF2B5EF4-FFF2-40B4-BE49-F238E27FC236}">
                  <a16:creationId xmlns:a16="http://schemas.microsoft.com/office/drawing/2014/main" id="{39AE20ED-B82A-3363-8410-7F424413016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908081" y="2564195"/>
              <a:ext cx="1663939" cy="2011680"/>
            </a:xfrm>
            <a:prstGeom prst="rect">
              <a:avLst/>
            </a:prstGeom>
            <a:ln>
              <a:noFill/>
            </a:ln>
          </p:spPr>
        </p:pic>
        <p:pic>
          <p:nvPicPr>
            <p:cNvPr id="25" name="Picture 4">
              <a:extLst>
                <a:ext uri="{FF2B5EF4-FFF2-40B4-BE49-F238E27FC236}">
                  <a16:creationId xmlns:a16="http://schemas.microsoft.com/office/drawing/2014/main" id="{F3A6DFD0-80A7-DA5A-34E5-C07733F189D6}"/>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526695" y="3731916"/>
              <a:ext cx="769611" cy="769611"/>
            </a:xfrm>
            <a:prstGeom prst="rect">
              <a:avLst/>
            </a:prstGeom>
            <a:noFill/>
            <a:extLst>
              <a:ext uri="{909E8E84-426E-40DD-AFC4-6F175D3DCCD1}">
                <a14:hiddenFill xmlns:a14="http://schemas.microsoft.com/office/drawing/2010/main">
                  <a:solidFill>
                    <a:srgbClr val="FFFFFF"/>
                  </a:solidFill>
                </a14:hiddenFill>
              </a:ext>
            </a:extLst>
          </p:spPr>
        </p:pic>
      </p:grpSp>
      <p:pic>
        <p:nvPicPr>
          <p:cNvPr id="27" name="Picture 26" descr="A person in yellow overalls and hat&#10;&#10;Description automatically generated">
            <a:extLst>
              <a:ext uri="{FF2B5EF4-FFF2-40B4-BE49-F238E27FC236}">
                <a16:creationId xmlns:a16="http://schemas.microsoft.com/office/drawing/2014/main" id="{FA4F9518-766A-B2B6-C5A6-C787200CA9E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27040" y="2700024"/>
            <a:ext cx="2237107" cy="2786067"/>
          </a:xfrm>
          <a:prstGeom prst="rect">
            <a:avLst/>
          </a:prstGeom>
        </p:spPr>
      </p:pic>
      <p:sp>
        <p:nvSpPr>
          <p:cNvPr id="29" name="TextBox 28">
            <a:extLst>
              <a:ext uri="{FF2B5EF4-FFF2-40B4-BE49-F238E27FC236}">
                <a16:creationId xmlns:a16="http://schemas.microsoft.com/office/drawing/2014/main" id="{6F9F5A95-ED7E-7957-AC3E-414322A128F6}"/>
              </a:ext>
            </a:extLst>
          </p:cNvPr>
          <p:cNvSpPr txBox="1"/>
          <p:nvPr/>
        </p:nvSpPr>
        <p:spPr>
          <a:xfrm>
            <a:off x="2617371" y="2007737"/>
            <a:ext cx="6957259" cy="584775"/>
          </a:xfrm>
          <a:prstGeom prst="rect">
            <a:avLst/>
          </a:prstGeom>
          <a:noFill/>
        </p:spPr>
        <p:txBody>
          <a:bodyPr wrap="square" rtlCol="0">
            <a:spAutoFit/>
          </a:bodyPr>
          <a:lstStyle/>
          <a:p>
            <a:pPr algn="ctr"/>
            <a:r>
              <a:rPr lang="en-US" sz="3200" dirty="0"/>
              <a:t>Marjorie Wonham &amp; Curtis Wasson</a:t>
            </a:r>
          </a:p>
        </p:txBody>
      </p:sp>
      <p:pic>
        <p:nvPicPr>
          <p:cNvPr id="32" name="Picture 8" descr="Intersex Progress Flag Photos and ...">
            <a:extLst>
              <a:ext uri="{FF2B5EF4-FFF2-40B4-BE49-F238E27FC236}">
                <a16:creationId xmlns:a16="http://schemas.microsoft.com/office/drawing/2014/main" id="{B26605CF-4938-9503-E98E-12C68BECEC18}"/>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6150592" y="6313154"/>
            <a:ext cx="1117192" cy="52760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map of Western Washington and the Salish Sea. The snow-capped, rugged Cascade Mountain range has rivers that flow into Desolation Sound and the Strait of Georgia. The Strait of Juan de Fuca connects to the Pacific Ocean. ">
            <a:extLst>
              <a:ext uri="{FF2B5EF4-FFF2-40B4-BE49-F238E27FC236}">
                <a16:creationId xmlns:a16="http://schemas.microsoft.com/office/drawing/2014/main" id="{BD04805A-356F-A124-C00C-83B5B654290D}"/>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a:xfrm>
            <a:off x="184492" y="2133243"/>
            <a:ext cx="2646874" cy="4254239"/>
          </a:xfrm>
          <a:prstGeom prst="rect">
            <a:avLst/>
          </a:prstGeom>
          <a:ln>
            <a:solidFill>
              <a:schemeClr val="tx1"/>
            </a:solidFill>
          </a:ln>
        </p:spPr>
      </p:pic>
      <p:pic>
        <p:nvPicPr>
          <p:cNvPr id="4" name="Picture 3">
            <a:extLst>
              <a:ext uri="{FF2B5EF4-FFF2-40B4-BE49-F238E27FC236}">
                <a16:creationId xmlns:a16="http://schemas.microsoft.com/office/drawing/2014/main" id="{24C06FD9-A648-EA24-8B65-55D0194A4DB6}"/>
              </a:ext>
            </a:extLst>
          </p:cNvPr>
          <p:cNvPicPr>
            <a:picLocks noChangeAspect="1"/>
          </p:cNvPicPr>
          <p:nvPr/>
        </p:nvPicPr>
        <p:blipFill>
          <a:blip r:embed="rId8">
            <a:lum contrast="20000"/>
          </a:blip>
          <a:srcRect r="8512"/>
          <a:stretch>
            <a:fillRect/>
          </a:stretch>
        </p:blipFill>
        <p:spPr>
          <a:xfrm>
            <a:off x="9360634" y="2162537"/>
            <a:ext cx="2646874" cy="4253905"/>
          </a:xfrm>
          <a:prstGeom prst="rect">
            <a:avLst/>
          </a:prstGeom>
          <a:ln>
            <a:solidFill>
              <a:schemeClr val="tx1"/>
            </a:solidFill>
          </a:ln>
        </p:spPr>
      </p:pic>
      <p:pic>
        <p:nvPicPr>
          <p:cNvPr id="5" name="Picture 4">
            <a:extLst>
              <a:ext uri="{FF2B5EF4-FFF2-40B4-BE49-F238E27FC236}">
                <a16:creationId xmlns:a16="http://schemas.microsoft.com/office/drawing/2014/main" id="{1C5CCCCA-26C4-E3EE-078A-C84C9C7B3C1B}"/>
              </a:ext>
            </a:extLst>
          </p:cNvPr>
          <p:cNvPicPr>
            <a:picLocks noChangeAspect="1"/>
          </p:cNvPicPr>
          <p:nvPr/>
        </p:nvPicPr>
        <p:blipFill>
          <a:blip r:embed="rId9"/>
          <a:stretch>
            <a:fillRect/>
          </a:stretch>
        </p:blipFill>
        <p:spPr>
          <a:xfrm>
            <a:off x="5004072" y="6313154"/>
            <a:ext cx="1064632" cy="529090"/>
          </a:xfrm>
          <a:prstGeom prst="rect">
            <a:avLst/>
          </a:prstGeom>
        </p:spPr>
      </p:pic>
      <p:sp>
        <p:nvSpPr>
          <p:cNvPr id="7" name="TextBox 6">
            <a:extLst>
              <a:ext uri="{FF2B5EF4-FFF2-40B4-BE49-F238E27FC236}">
                <a16:creationId xmlns:a16="http://schemas.microsoft.com/office/drawing/2014/main" id="{B9A72387-7072-53A0-A01F-1FFABCC10FCB}"/>
              </a:ext>
            </a:extLst>
          </p:cNvPr>
          <p:cNvSpPr txBox="1"/>
          <p:nvPr/>
        </p:nvSpPr>
        <p:spPr>
          <a:xfrm>
            <a:off x="132997" y="5994182"/>
            <a:ext cx="2698370" cy="461665"/>
          </a:xfrm>
          <a:prstGeom prst="rect">
            <a:avLst/>
          </a:prstGeom>
          <a:noFill/>
        </p:spPr>
        <p:txBody>
          <a:bodyPr wrap="square">
            <a:spAutoFit/>
          </a:bodyPr>
          <a:lstStyle/>
          <a:p>
            <a:r>
              <a:rPr lang="en-US" sz="1200" dirty="0">
                <a:solidFill>
                  <a:schemeClr val="bg1"/>
                </a:solidFill>
              </a:rPr>
              <a:t>https://</a:t>
            </a:r>
            <a:r>
              <a:rPr lang="en-US" sz="1200" dirty="0" err="1">
                <a:solidFill>
                  <a:schemeClr val="bg1"/>
                </a:solidFill>
              </a:rPr>
              <a:t>salishsea.wwu.edu</a:t>
            </a:r>
            <a:r>
              <a:rPr lang="en-US" sz="1200" dirty="0">
                <a:solidFill>
                  <a:schemeClr val="bg1"/>
                </a:solidFill>
              </a:rPr>
              <a:t>/</a:t>
            </a:r>
            <a:r>
              <a:rPr lang="en-US" sz="1200" dirty="0" err="1">
                <a:solidFill>
                  <a:schemeClr val="bg1"/>
                </a:solidFill>
              </a:rPr>
              <a:t>salish</a:t>
            </a:r>
            <a:r>
              <a:rPr lang="en-US" sz="1200" dirty="0">
                <a:solidFill>
                  <a:schemeClr val="bg1"/>
                </a:solidFill>
              </a:rPr>
              <a:t>-sea-surrounding-basin</a:t>
            </a:r>
          </a:p>
        </p:txBody>
      </p:sp>
      <p:sp>
        <p:nvSpPr>
          <p:cNvPr id="8" name="TextBox 7">
            <a:extLst>
              <a:ext uri="{FF2B5EF4-FFF2-40B4-BE49-F238E27FC236}">
                <a16:creationId xmlns:a16="http://schemas.microsoft.com/office/drawing/2014/main" id="{1F5131D2-8DC2-9FA4-E479-B606BB1E26F8}"/>
              </a:ext>
            </a:extLst>
          </p:cNvPr>
          <p:cNvSpPr txBox="1"/>
          <p:nvPr/>
        </p:nvSpPr>
        <p:spPr>
          <a:xfrm>
            <a:off x="9574630" y="6180554"/>
            <a:ext cx="2432878" cy="276999"/>
          </a:xfrm>
          <a:prstGeom prst="rect">
            <a:avLst/>
          </a:prstGeom>
          <a:noFill/>
        </p:spPr>
        <p:txBody>
          <a:bodyPr wrap="square">
            <a:spAutoFit/>
          </a:bodyPr>
          <a:lstStyle/>
          <a:p>
            <a:pPr algn="r"/>
            <a:r>
              <a:rPr lang="en-US" sz="1200" dirty="0" err="1"/>
              <a:t>www.native-land.ca</a:t>
            </a:r>
            <a:endParaRPr lang="en-US" sz="1200" dirty="0"/>
          </a:p>
        </p:txBody>
      </p:sp>
    </p:spTree>
    <p:extLst>
      <p:ext uri="{BB962C8B-B14F-4D97-AF65-F5344CB8AC3E}">
        <p14:creationId xmlns:p14="http://schemas.microsoft.com/office/powerpoint/2010/main" val="967241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2C5B7-9C93-238C-75B2-8D9D4E4B8D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442ED5-C3E0-D36A-640E-977676AA2D76}"/>
              </a:ext>
            </a:extLst>
          </p:cNvPr>
          <p:cNvSpPr>
            <a:spLocks noGrp="1"/>
          </p:cNvSpPr>
          <p:nvPr>
            <p:ph type="title"/>
          </p:nvPr>
        </p:nvSpPr>
        <p:spPr>
          <a:xfrm>
            <a:off x="838199" y="1"/>
            <a:ext cx="10515602" cy="1295400"/>
          </a:xfrm>
        </p:spPr>
        <p:txBody>
          <a:bodyPr/>
          <a:lstStyle/>
          <a:p>
            <a:r>
              <a:rPr lang="en-US" dirty="0"/>
              <a:t>Why integrate geoscience &amp; poetry?</a:t>
            </a:r>
          </a:p>
        </p:txBody>
      </p:sp>
      <p:sp>
        <p:nvSpPr>
          <p:cNvPr id="3" name="Rounded Rectangle 2">
            <a:extLst>
              <a:ext uri="{FF2B5EF4-FFF2-40B4-BE49-F238E27FC236}">
                <a16:creationId xmlns:a16="http://schemas.microsoft.com/office/drawing/2014/main" id="{B1E545E1-BA7F-B2FD-0171-8E206EEE3CEF}"/>
              </a:ext>
            </a:extLst>
          </p:cNvPr>
          <p:cNvSpPr/>
          <p:nvPr/>
        </p:nvSpPr>
        <p:spPr>
          <a:xfrm>
            <a:off x="838199" y="1295401"/>
            <a:ext cx="3405355" cy="5265592"/>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F361D478-CB44-78D6-25A3-BD42440ADE0C}"/>
              </a:ext>
            </a:extLst>
          </p:cNvPr>
          <p:cNvSpPr txBox="1">
            <a:spLocks/>
          </p:cNvSpPr>
          <p:nvPr/>
        </p:nvSpPr>
        <p:spPr>
          <a:xfrm>
            <a:off x="838199" y="1411441"/>
            <a:ext cx="3405355" cy="6603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3200" dirty="0"/>
              <a:t>Interdisciplinarity</a:t>
            </a:r>
          </a:p>
        </p:txBody>
      </p:sp>
      <p:pic>
        <p:nvPicPr>
          <p:cNvPr id="8" name="Picture 7">
            <a:extLst>
              <a:ext uri="{FF2B5EF4-FFF2-40B4-BE49-F238E27FC236}">
                <a16:creationId xmlns:a16="http://schemas.microsoft.com/office/drawing/2014/main" id="{5011635B-3F87-CF56-CBB3-BC77BAE4F7B1}"/>
              </a:ext>
            </a:extLst>
          </p:cNvPr>
          <p:cNvPicPr>
            <a:picLocks noChangeAspect="1"/>
          </p:cNvPicPr>
          <p:nvPr/>
        </p:nvPicPr>
        <p:blipFill>
          <a:blip r:embed="rId3">
            <a:extLst>
              <a:ext uri="{28A0092B-C50C-407E-A947-70E740481C1C}">
                <a14:useLocalDpi xmlns:a14="http://schemas.microsoft.com/office/drawing/2010/main"/>
              </a:ext>
            </a:extLst>
          </a:blip>
          <a:srcRect l="10393" t="12288" r="11816" b="12967"/>
          <a:stretch>
            <a:fillRect/>
          </a:stretch>
        </p:blipFill>
        <p:spPr>
          <a:xfrm rot="10800000">
            <a:off x="1473079" y="3871453"/>
            <a:ext cx="1965635" cy="1888673"/>
          </a:xfrm>
          <a:prstGeom prst="rect">
            <a:avLst/>
          </a:prstGeom>
        </p:spPr>
      </p:pic>
      <p:pic>
        <p:nvPicPr>
          <p:cNvPr id="9" name="Picture 8">
            <a:extLst>
              <a:ext uri="{FF2B5EF4-FFF2-40B4-BE49-F238E27FC236}">
                <a16:creationId xmlns:a16="http://schemas.microsoft.com/office/drawing/2014/main" id="{A10541CB-B8E7-242F-4B61-91AFAB12713D}"/>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1420053" y="1843095"/>
            <a:ext cx="2071688" cy="2013385"/>
          </a:xfrm>
          <a:prstGeom prst="rect">
            <a:avLst/>
          </a:prstGeom>
        </p:spPr>
      </p:pic>
      <p:grpSp>
        <p:nvGrpSpPr>
          <p:cNvPr id="85" name="Group 84">
            <a:extLst>
              <a:ext uri="{FF2B5EF4-FFF2-40B4-BE49-F238E27FC236}">
                <a16:creationId xmlns:a16="http://schemas.microsoft.com/office/drawing/2014/main" id="{E4DB0D74-B00A-6D58-AC3B-DE220824C4CC}"/>
              </a:ext>
            </a:extLst>
          </p:cNvPr>
          <p:cNvGrpSpPr/>
          <p:nvPr/>
        </p:nvGrpSpPr>
        <p:grpSpPr>
          <a:xfrm>
            <a:off x="7996239" y="1295401"/>
            <a:ext cx="3405355" cy="5265592"/>
            <a:chOff x="7996239" y="1295401"/>
            <a:chExt cx="3405355" cy="5265592"/>
          </a:xfrm>
        </p:grpSpPr>
        <p:sp>
          <p:nvSpPr>
            <p:cNvPr id="86" name="Rounded Rectangle 85">
              <a:extLst>
                <a:ext uri="{FF2B5EF4-FFF2-40B4-BE49-F238E27FC236}">
                  <a16:creationId xmlns:a16="http://schemas.microsoft.com/office/drawing/2014/main" id="{7F24323D-372E-D02B-CF93-55F2F6AADAA8}"/>
                </a:ext>
              </a:extLst>
            </p:cNvPr>
            <p:cNvSpPr/>
            <p:nvPr/>
          </p:nvSpPr>
          <p:spPr>
            <a:xfrm>
              <a:off x="7996239" y="1295401"/>
              <a:ext cx="3405355" cy="5265592"/>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 </a:t>
              </a:r>
              <a:endParaRPr lang="en-US" dirty="0"/>
            </a:p>
          </p:txBody>
        </p:sp>
        <p:sp>
          <p:nvSpPr>
            <p:cNvPr id="87" name="Content Placeholder 2">
              <a:extLst>
                <a:ext uri="{FF2B5EF4-FFF2-40B4-BE49-F238E27FC236}">
                  <a16:creationId xmlns:a16="http://schemas.microsoft.com/office/drawing/2014/main" id="{CB904E5A-6C4B-C6BF-1BCD-881C946BF907}"/>
                </a:ext>
              </a:extLst>
            </p:cNvPr>
            <p:cNvSpPr txBox="1">
              <a:spLocks/>
            </p:cNvSpPr>
            <p:nvPr/>
          </p:nvSpPr>
          <p:spPr>
            <a:xfrm>
              <a:off x="7996239" y="1411441"/>
              <a:ext cx="3393559" cy="5581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3200" dirty="0"/>
                <a:t>Complementary</a:t>
              </a:r>
            </a:p>
          </p:txBody>
        </p:sp>
      </p:grpSp>
      <p:grpSp>
        <p:nvGrpSpPr>
          <p:cNvPr id="88" name="Group 87">
            <a:extLst>
              <a:ext uri="{FF2B5EF4-FFF2-40B4-BE49-F238E27FC236}">
                <a16:creationId xmlns:a16="http://schemas.microsoft.com/office/drawing/2014/main" id="{C8D033AD-410F-B731-B9F0-A784787E2FA3}"/>
              </a:ext>
            </a:extLst>
          </p:cNvPr>
          <p:cNvGrpSpPr/>
          <p:nvPr/>
        </p:nvGrpSpPr>
        <p:grpSpPr>
          <a:xfrm>
            <a:off x="9623364" y="2126701"/>
            <a:ext cx="1388413" cy="1150471"/>
            <a:chOff x="1760278" y="585564"/>
            <a:chExt cx="7082801" cy="5868972"/>
          </a:xfrm>
        </p:grpSpPr>
        <p:sp>
          <p:nvSpPr>
            <p:cNvPr id="89" name="Oval 88">
              <a:extLst>
                <a:ext uri="{FF2B5EF4-FFF2-40B4-BE49-F238E27FC236}">
                  <a16:creationId xmlns:a16="http://schemas.microsoft.com/office/drawing/2014/main" id="{845FF25A-588E-3D0E-9D6B-292CF6C8C044}"/>
                </a:ext>
              </a:extLst>
            </p:cNvPr>
            <p:cNvSpPr/>
            <p:nvPr/>
          </p:nvSpPr>
          <p:spPr>
            <a:xfrm rot="19714770">
              <a:off x="1760278" y="2640494"/>
              <a:ext cx="2007671" cy="2527016"/>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72E787F2-2371-B750-9030-4BC448DD6B7F}"/>
                </a:ext>
              </a:extLst>
            </p:cNvPr>
            <p:cNvSpPr/>
            <p:nvPr/>
          </p:nvSpPr>
          <p:spPr>
            <a:xfrm rot="19224278">
              <a:off x="5429499" y="3657165"/>
              <a:ext cx="2355704" cy="2797371"/>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17FC691A-7CA1-173D-BB76-965A2BE3E833}"/>
                </a:ext>
              </a:extLst>
            </p:cNvPr>
            <p:cNvSpPr/>
            <p:nvPr/>
          </p:nvSpPr>
          <p:spPr>
            <a:xfrm rot="19714770">
              <a:off x="2015031" y="2825399"/>
              <a:ext cx="1498164" cy="198551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ED06B87B-3B76-0DF6-5BEF-070750A150B0}"/>
                </a:ext>
              </a:extLst>
            </p:cNvPr>
            <p:cNvSpPr/>
            <p:nvPr/>
          </p:nvSpPr>
          <p:spPr>
            <a:xfrm rot="19224278">
              <a:off x="5653574" y="3923249"/>
              <a:ext cx="1907555" cy="2265199"/>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a:extLst>
                <a:ext uri="{FF2B5EF4-FFF2-40B4-BE49-F238E27FC236}">
                  <a16:creationId xmlns:a16="http://schemas.microsoft.com/office/drawing/2014/main" id="{0B1C3811-9833-4141-12F6-22303EEB902C}"/>
                </a:ext>
              </a:extLst>
            </p:cNvPr>
            <p:cNvSpPr/>
            <p:nvPr/>
          </p:nvSpPr>
          <p:spPr>
            <a:xfrm>
              <a:off x="1892602" y="2171629"/>
              <a:ext cx="2454715" cy="2743269"/>
            </a:xfrm>
            <a:custGeom>
              <a:avLst/>
              <a:gdLst>
                <a:gd name="csX0" fmla="*/ 0 w 2389927"/>
                <a:gd name="csY0" fmla="*/ 706266 h 2735091"/>
                <a:gd name="csX1" fmla="*/ 900112 w 2389927"/>
                <a:gd name="csY1" fmla="*/ 20466 h 2735091"/>
                <a:gd name="csX2" fmla="*/ 1685925 w 2389927"/>
                <a:gd name="csY2" fmla="*/ 249066 h 2735091"/>
                <a:gd name="csX3" fmla="*/ 2185987 w 2389927"/>
                <a:gd name="csY3" fmla="*/ 949154 h 2735091"/>
                <a:gd name="csX4" fmla="*/ 2386012 w 2389927"/>
                <a:gd name="csY4" fmla="*/ 1592091 h 2735091"/>
                <a:gd name="csX5" fmla="*/ 2028825 w 2389927"/>
                <a:gd name="csY5" fmla="*/ 2263604 h 2735091"/>
                <a:gd name="csX6" fmla="*/ 1571625 w 2389927"/>
                <a:gd name="csY6" fmla="*/ 2735091 h 2735091"/>
                <a:gd name="csX0" fmla="*/ 0 w 2454714"/>
                <a:gd name="csY0" fmla="*/ 844020 h 2743268"/>
                <a:gd name="csX1" fmla="*/ 964899 w 2454714"/>
                <a:gd name="csY1" fmla="*/ 28643 h 2743268"/>
                <a:gd name="csX2" fmla="*/ 1750712 w 2454714"/>
                <a:gd name="csY2" fmla="*/ 257243 h 2743268"/>
                <a:gd name="csX3" fmla="*/ 2250774 w 2454714"/>
                <a:gd name="csY3" fmla="*/ 957331 h 2743268"/>
                <a:gd name="csX4" fmla="*/ 2450799 w 2454714"/>
                <a:gd name="csY4" fmla="*/ 1600268 h 2743268"/>
                <a:gd name="csX5" fmla="*/ 2093612 w 2454714"/>
                <a:gd name="csY5" fmla="*/ 2271781 h 2743268"/>
                <a:gd name="csX6" fmla="*/ 1636412 w 2454714"/>
                <a:gd name="csY6" fmla="*/ 2743268 h 27432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54714" h="2743268">
                  <a:moveTo>
                    <a:pt x="0" y="844020"/>
                  </a:moveTo>
                  <a:cubicBezTo>
                    <a:pt x="309562" y="539220"/>
                    <a:pt x="673114" y="126439"/>
                    <a:pt x="964899" y="28643"/>
                  </a:cubicBezTo>
                  <a:cubicBezTo>
                    <a:pt x="1256684" y="-69153"/>
                    <a:pt x="1536400" y="102462"/>
                    <a:pt x="1750712" y="257243"/>
                  </a:cubicBezTo>
                  <a:cubicBezTo>
                    <a:pt x="1965024" y="412024"/>
                    <a:pt x="2134093" y="733494"/>
                    <a:pt x="2250774" y="957331"/>
                  </a:cubicBezTo>
                  <a:cubicBezTo>
                    <a:pt x="2367455" y="1181168"/>
                    <a:pt x="2476993" y="1381193"/>
                    <a:pt x="2450799" y="1600268"/>
                  </a:cubicBezTo>
                  <a:cubicBezTo>
                    <a:pt x="2424605" y="1819343"/>
                    <a:pt x="2229343" y="2081281"/>
                    <a:pt x="2093612" y="2271781"/>
                  </a:cubicBezTo>
                  <a:cubicBezTo>
                    <a:pt x="1957881" y="2462281"/>
                    <a:pt x="1797146" y="2602774"/>
                    <a:pt x="1636412" y="2743268"/>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93">
              <a:extLst>
                <a:ext uri="{FF2B5EF4-FFF2-40B4-BE49-F238E27FC236}">
                  <a16:creationId xmlns:a16="http://schemas.microsoft.com/office/drawing/2014/main" id="{64C0A5FB-1D37-D534-D37A-E2180209D4B3}"/>
                </a:ext>
              </a:extLst>
            </p:cNvPr>
            <p:cNvSpPr/>
            <p:nvPr/>
          </p:nvSpPr>
          <p:spPr>
            <a:xfrm>
              <a:off x="5643563" y="3105056"/>
              <a:ext cx="2646613" cy="2738532"/>
            </a:xfrm>
            <a:custGeom>
              <a:avLst/>
              <a:gdLst>
                <a:gd name="csX0" fmla="*/ 0 w 2646613"/>
                <a:gd name="csY0" fmla="*/ 895444 h 2738532"/>
                <a:gd name="csX1" fmla="*/ 714375 w 2646613"/>
                <a:gd name="csY1" fmla="*/ 66769 h 2738532"/>
                <a:gd name="csX2" fmla="*/ 1685925 w 2646613"/>
                <a:gd name="csY2" fmla="*/ 138207 h 2738532"/>
                <a:gd name="csX3" fmla="*/ 2443162 w 2646613"/>
                <a:gd name="csY3" fmla="*/ 838294 h 2738532"/>
                <a:gd name="csX4" fmla="*/ 2643187 w 2646613"/>
                <a:gd name="csY4" fmla="*/ 1466944 h 2738532"/>
                <a:gd name="csX5" fmla="*/ 2328862 w 2646613"/>
                <a:gd name="csY5" fmla="*/ 2295619 h 2738532"/>
                <a:gd name="csX6" fmla="*/ 2114550 w 2646613"/>
                <a:gd name="csY6" fmla="*/ 2738532 h 273853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46613" h="2738532">
                  <a:moveTo>
                    <a:pt x="0" y="895444"/>
                  </a:moveTo>
                  <a:cubicBezTo>
                    <a:pt x="216694" y="544209"/>
                    <a:pt x="433388" y="192975"/>
                    <a:pt x="714375" y="66769"/>
                  </a:cubicBezTo>
                  <a:cubicBezTo>
                    <a:pt x="995362" y="-59437"/>
                    <a:pt x="1397794" y="9620"/>
                    <a:pt x="1685925" y="138207"/>
                  </a:cubicBezTo>
                  <a:cubicBezTo>
                    <a:pt x="1974056" y="266794"/>
                    <a:pt x="2283618" y="616838"/>
                    <a:pt x="2443162" y="838294"/>
                  </a:cubicBezTo>
                  <a:cubicBezTo>
                    <a:pt x="2602706" y="1059750"/>
                    <a:pt x="2662237" y="1224057"/>
                    <a:pt x="2643187" y="1466944"/>
                  </a:cubicBezTo>
                  <a:cubicBezTo>
                    <a:pt x="2624137" y="1709832"/>
                    <a:pt x="2416968" y="2083688"/>
                    <a:pt x="2328862" y="2295619"/>
                  </a:cubicBezTo>
                  <a:cubicBezTo>
                    <a:pt x="2240756" y="2507550"/>
                    <a:pt x="2177653" y="2623041"/>
                    <a:pt x="2114550" y="2738532"/>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94">
              <a:extLst>
                <a:ext uri="{FF2B5EF4-FFF2-40B4-BE49-F238E27FC236}">
                  <a16:creationId xmlns:a16="http://schemas.microsoft.com/office/drawing/2014/main" id="{E09705A3-4468-FB2B-AD85-1D6BB9C233AF}"/>
                </a:ext>
              </a:extLst>
            </p:cNvPr>
            <p:cNvSpPr/>
            <p:nvPr/>
          </p:nvSpPr>
          <p:spPr>
            <a:xfrm>
              <a:off x="2971800" y="777345"/>
              <a:ext cx="2832543" cy="1394355"/>
            </a:xfrm>
            <a:custGeom>
              <a:avLst/>
              <a:gdLst>
                <a:gd name="csX0" fmla="*/ 0 w 2832543"/>
                <a:gd name="csY0" fmla="*/ 1394355 h 1394355"/>
                <a:gd name="csX1" fmla="*/ 1757363 w 2832543"/>
                <a:gd name="csY1" fmla="*/ 94193 h 1394355"/>
                <a:gd name="csX2" fmla="*/ 2214563 w 2832543"/>
                <a:gd name="csY2" fmla="*/ 137055 h 1394355"/>
                <a:gd name="csX3" fmla="*/ 2614613 w 2832543"/>
                <a:gd name="csY3" fmla="*/ 422805 h 1394355"/>
                <a:gd name="csX4" fmla="*/ 2828925 w 2832543"/>
                <a:gd name="csY4" fmla="*/ 708555 h 1394355"/>
                <a:gd name="csX5" fmla="*/ 2728913 w 2832543"/>
                <a:gd name="csY5" fmla="*/ 1108605 h 1394355"/>
              </a:gdLst>
              <a:ahLst/>
              <a:cxnLst>
                <a:cxn ang="0">
                  <a:pos x="csX0" y="csY0"/>
                </a:cxn>
                <a:cxn ang="0">
                  <a:pos x="csX1" y="csY1"/>
                </a:cxn>
                <a:cxn ang="0">
                  <a:pos x="csX2" y="csY2"/>
                </a:cxn>
                <a:cxn ang="0">
                  <a:pos x="csX3" y="csY3"/>
                </a:cxn>
                <a:cxn ang="0">
                  <a:pos x="csX4" y="csY4"/>
                </a:cxn>
                <a:cxn ang="0">
                  <a:pos x="csX5" y="csY5"/>
                </a:cxn>
              </a:cxnLst>
              <a:rect l="l" t="t" r="r" b="b"/>
              <a:pathLst>
                <a:path w="2832543" h="1394355">
                  <a:moveTo>
                    <a:pt x="0" y="1394355"/>
                  </a:moveTo>
                  <a:cubicBezTo>
                    <a:pt x="694134" y="849049"/>
                    <a:pt x="1388269" y="303743"/>
                    <a:pt x="1757363" y="94193"/>
                  </a:cubicBezTo>
                  <a:cubicBezTo>
                    <a:pt x="2126457" y="-115357"/>
                    <a:pt x="2071688" y="82286"/>
                    <a:pt x="2214563" y="137055"/>
                  </a:cubicBezTo>
                  <a:cubicBezTo>
                    <a:pt x="2357438" y="191824"/>
                    <a:pt x="2512219" y="327555"/>
                    <a:pt x="2614613" y="422805"/>
                  </a:cubicBezTo>
                  <a:cubicBezTo>
                    <a:pt x="2717007" y="518055"/>
                    <a:pt x="2809875" y="594255"/>
                    <a:pt x="2828925" y="708555"/>
                  </a:cubicBezTo>
                  <a:cubicBezTo>
                    <a:pt x="2847975" y="822855"/>
                    <a:pt x="2788444" y="965730"/>
                    <a:pt x="2728913" y="1108605"/>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95">
              <a:extLst>
                <a:ext uri="{FF2B5EF4-FFF2-40B4-BE49-F238E27FC236}">
                  <a16:creationId xmlns:a16="http://schemas.microsoft.com/office/drawing/2014/main" id="{5A70421C-7CA3-E855-C949-D4DEA5B5F6A1}"/>
                </a:ext>
              </a:extLst>
            </p:cNvPr>
            <p:cNvSpPr/>
            <p:nvPr/>
          </p:nvSpPr>
          <p:spPr>
            <a:xfrm>
              <a:off x="6529388" y="1692407"/>
              <a:ext cx="2257425" cy="2650993"/>
            </a:xfrm>
            <a:custGeom>
              <a:avLst/>
              <a:gdLst>
                <a:gd name="csX0" fmla="*/ 0 w 2257425"/>
                <a:gd name="csY0" fmla="*/ 1422268 h 2650993"/>
                <a:gd name="csX1" fmla="*/ 757237 w 2257425"/>
                <a:gd name="csY1" fmla="*/ 222118 h 2650993"/>
                <a:gd name="csX2" fmla="*/ 1257300 w 2257425"/>
                <a:gd name="csY2" fmla="*/ 7806 h 2650993"/>
                <a:gd name="csX3" fmla="*/ 1971675 w 2257425"/>
                <a:gd name="csY3" fmla="*/ 336418 h 2650993"/>
                <a:gd name="csX4" fmla="*/ 2257425 w 2257425"/>
                <a:gd name="csY4" fmla="*/ 765043 h 2650993"/>
                <a:gd name="csX5" fmla="*/ 1971675 w 2257425"/>
                <a:gd name="csY5" fmla="*/ 1808031 h 2650993"/>
                <a:gd name="csX6" fmla="*/ 1757362 w 2257425"/>
                <a:gd name="csY6" fmla="*/ 2650993 h 26509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57425" h="2650993">
                  <a:moveTo>
                    <a:pt x="0" y="1422268"/>
                  </a:moveTo>
                  <a:cubicBezTo>
                    <a:pt x="273843" y="940065"/>
                    <a:pt x="547687" y="457862"/>
                    <a:pt x="757237" y="222118"/>
                  </a:cubicBezTo>
                  <a:cubicBezTo>
                    <a:pt x="966787" y="-13626"/>
                    <a:pt x="1054894" y="-11244"/>
                    <a:pt x="1257300" y="7806"/>
                  </a:cubicBezTo>
                  <a:cubicBezTo>
                    <a:pt x="1459706" y="26856"/>
                    <a:pt x="1804988" y="210212"/>
                    <a:pt x="1971675" y="336418"/>
                  </a:cubicBezTo>
                  <a:cubicBezTo>
                    <a:pt x="2138362" y="462624"/>
                    <a:pt x="2257425" y="519774"/>
                    <a:pt x="2257425" y="765043"/>
                  </a:cubicBezTo>
                  <a:cubicBezTo>
                    <a:pt x="2257425" y="1010312"/>
                    <a:pt x="2055019" y="1493706"/>
                    <a:pt x="1971675" y="1808031"/>
                  </a:cubicBezTo>
                  <a:cubicBezTo>
                    <a:pt x="1888331" y="2122356"/>
                    <a:pt x="1822846" y="2386674"/>
                    <a:pt x="1757362" y="2650993"/>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96">
              <a:extLst>
                <a:ext uri="{FF2B5EF4-FFF2-40B4-BE49-F238E27FC236}">
                  <a16:creationId xmlns:a16="http://schemas.microsoft.com/office/drawing/2014/main" id="{D0066A83-895D-9D8C-D54B-2667B118EAD4}"/>
                </a:ext>
              </a:extLst>
            </p:cNvPr>
            <p:cNvSpPr/>
            <p:nvPr/>
          </p:nvSpPr>
          <p:spPr>
            <a:xfrm>
              <a:off x="4914900" y="585564"/>
              <a:ext cx="1070669" cy="957486"/>
            </a:xfrm>
            <a:custGeom>
              <a:avLst/>
              <a:gdLst>
                <a:gd name="csX0" fmla="*/ 0 w 1070669"/>
                <a:gd name="csY0" fmla="*/ 185961 h 957486"/>
                <a:gd name="csX1" fmla="*/ 314325 w 1070669"/>
                <a:gd name="csY1" fmla="*/ 224 h 957486"/>
                <a:gd name="csX2" fmla="*/ 785813 w 1070669"/>
                <a:gd name="csY2" fmla="*/ 157386 h 957486"/>
                <a:gd name="csX3" fmla="*/ 1057275 w 1070669"/>
                <a:gd name="csY3" fmla="*/ 543149 h 957486"/>
                <a:gd name="csX4" fmla="*/ 1014413 w 1070669"/>
                <a:gd name="csY4" fmla="*/ 786036 h 957486"/>
                <a:gd name="csX5" fmla="*/ 885825 w 1070669"/>
                <a:gd name="csY5" fmla="*/ 957486 h 957486"/>
              </a:gdLst>
              <a:ahLst/>
              <a:cxnLst>
                <a:cxn ang="0">
                  <a:pos x="csX0" y="csY0"/>
                </a:cxn>
                <a:cxn ang="0">
                  <a:pos x="csX1" y="csY1"/>
                </a:cxn>
                <a:cxn ang="0">
                  <a:pos x="csX2" y="csY2"/>
                </a:cxn>
                <a:cxn ang="0">
                  <a:pos x="csX3" y="csY3"/>
                </a:cxn>
                <a:cxn ang="0">
                  <a:pos x="csX4" y="csY4"/>
                </a:cxn>
                <a:cxn ang="0">
                  <a:pos x="csX5" y="csY5"/>
                </a:cxn>
              </a:cxnLst>
              <a:rect l="l" t="t" r="r" b="b"/>
              <a:pathLst>
                <a:path w="1070669" h="957486">
                  <a:moveTo>
                    <a:pt x="0" y="185961"/>
                  </a:moveTo>
                  <a:cubicBezTo>
                    <a:pt x="91678" y="95473"/>
                    <a:pt x="183356" y="4986"/>
                    <a:pt x="314325" y="224"/>
                  </a:cubicBezTo>
                  <a:cubicBezTo>
                    <a:pt x="445294" y="-4538"/>
                    <a:pt x="661988" y="66898"/>
                    <a:pt x="785813" y="157386"/>
                  </a:cubicBezTo>
                  <a:cubicBezTo>
                    <a:pt x="909638" y="247874"/>
                    <a:pt x="1019175" y="438374"/>
                    <a:pt x="1057275" y="543149"/>
                  </a:cubicBezTo>
                  <a:cubicBezTo>
                    <a:pt x="1095375" y="647924"/>
                    <a:pt x="1042988" y="716980"/>
                    <a:pt x="1014413" y="786036"/>
                  </a:cubicBezTo>
                  <a:cubicBezTo>
                    <a:pt x="985838" y="855092"/>
                    <a:pt x="935831" y="906289"/>
                    <a:pt x="885825" y="957486"/>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reeform 97">
              <a:extLst>
                <a:ext uri="{FF2B5EF4-FFF2-40B4-BE49-F238E27FC236}">
                  <a16:creationId xmlns:a16="http://schemas.microsoft.com/office/drawing/2014/main" id="{3D7FB6D3-A1F8-75BE-822D-9C1FEC574AC8}"/>
                </a:ext>
              </a:extLst>
            </p:cNvPr>
            <p:cNvSpPr/>
            <p:nvPr/>
          </p:nvSpPr>
          <p:spPr>
            <a:xfrm>
              <a:off x="7643813" y="1337850"/>
              <a:ext cx="1199266" cy="933863"/>
            </a:xfrm>
            <a:custGeom>
              <a:avLst/>
              <a:gdLst>
                <a:gd name="csX0" fmla="*/ 0 w 1199266"/>
                <a:gd name="csY0" fmla="*/ 333788 h 933863"/>
                <a:gd name="csX1" fmla="*/ 214312 w 1199266"/>
                <a:gd name="csY1" fmla="*/ 76613 h 933863"/>
                <a:gd name="csX2" fmla="*/ 542925 w 1199266"/>
                <a:gd name="csY2" fmla="*/ 5175 h 933863"/>
                <a:gd name="csX3" fmla="*/ 928687 w 1199266"/>
                <a:gd name="csY3" fmla="*/ 190913 h 933863"/>
                <a:gd name="csX4" fmla="*/ 1171575 w 1199266"/>
                <a:gd name="csY4" fmla="*/ 490950 h 933863"/>
                <a:gd name="csX5" fmla="*/ 1185862 w 1199266"/>
                <a:gd name="csY5" fmla="*/ 633825 h 933863"/>
                <a:gd name="csX6" fmla="*/ 1100137 w 1199266"/>
                <a:gd name="csY6" fmla="*/ 933863 h 9338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99266" h="933863">
                  <a:moveTo>
                    <a:pt x="0" y="333788"/>
                  </a:moveTo>
                  <a:cubicBezTo>
                    <a:pt x="61912" y="232585"/>
                    <a:pt x="123825" y="131382"/>
                    <a:pt x="214312" y="76613"/>
                  </a:cubicBezTo>
                  <a:cubicBezTo>
                    <a:pt x="304800" y="21844"/>
                    <a:pt x="423863" y="-13875"/>
                    <a:pt x="542925" y="5175"/>
                  </a:cubicBezTo>
                  <a:cubicBezTo>
                    <a:pt x="661988" y="24225"/>
                    <a:pt x="823912" y="109951"/>
                    <a:pt x="928687" y="190913"/>
                  </a:cubicBezTo>
                  <a:cubicBezTo>
                    <a:pt x="1033462" y="271875"/>
                    <a:pt x="1128713" y="417131"/>
                    <a:pt x="1171575" y="490950"/>
                  </a:cubicBezTo>
                  <a:cubicBezTo>
                    <a:pt x="1214438" y="564769"/>
                    <a:pt x="1197768" y="560006"/>
                    <a:pt x="1185862" y="633825"/>
                  </a:cubicBezTo>
                  <a:cubicBezTo>
                    <a:pt x="1173956" y="707644"/>
                    <a:pt x="1137046" y="820753"/>
                    <a:pt x="1100137" y="933863"/>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a:extLst>
                <a:ext uri="{FF2B5EF4-FFF2-40B4-BE49-F238E27FC236}">
                  <a16:creationId xmlns:a16="http://schemas.microsoft.com/office/drawing/2014/main" id="{35B519D7-2DEE-F9D2-2A90-DDCE806A5C64}"/>
                </a:ext>
              </a:extLst>
            </p:cNvPr>
            <p:cNvSpPr/>
            <p:nvPr/>
          </p:nvSpPr>
          <p:spPr>
            <a:xfrm>
              <a:off x="4343400" y="1881651"/>
              <a:ext cx="2668440" cy="1718800"/>
            </a:xfrm>
            <a:custGeom>
              <a:avLst/>
              <a:gdLst>
                <a:gd name="csX0" fmla="*/ 0 w 2700338"/>
                <a:gd name="csY0" fmla="*/ 1761979 h 1761979"/>
                <a:gd name="csX1" fmla="*/ 142875 w 2700338"/>
                <a:gd name="csY1" fmla="*/ 1590529 h 1761979"/>
                <a:gd name="csX2" fmla="*/ 114300 w 2700338"/>
                <a:gd name="csY2" fmla="*/ 947592 h 1761979"/>
                <a:gd name="csX3" fmla="*/ 257175 w 2700338"/>
                <a:gd name="csY3" fmla="*/ 819004 h 1761979"/>
                <a:gd name="csX4" fmla="*/ 1071563 w 2700338"/>
                <a:gd name="csY4" fmla="*/ 61767 h 1761979"/>
                <a:gd name="csX5" fmla="*/ 1314450 w 2700338"/>
                <a:gd name="csY5" fmla="*/ 61767 h 1761979"/>
                <a:gd name="csX6" fmla="*/ 2014538 w 2700338"/>
                <a:gd name="csY6" fmla="*/ 204642 h 1761979"/>
                <a:gd name="csX7" fmla="*/ 2443163 w 2700338"/>
                <a:gd name="csY7" fmla="*/ 361804 h 1761979"/>
                <a:gd name="csX8" fmla="*/ 2700338 w 2700338"/>
                <a:gd name="csY8" fmla="*/ 461817 h 1761979"/>
                <a:gd name="csX0" fmla="*/ 0 w 2700338"/>
                <a:gd name="csY0" fmla="*/ 1759370 h 1759370"/>
                <a:gd name="csX1" fmla="*/ 142875 w 2700338"/>
                <a:gd name="csY1" fmla="*/ 1587920 h 1759370"/>
                <a:gd name="csX2" fmla="*/ 114300 w 2700338"/>
                <a:gd name="csY2" fmla="*/ 944983 h 1759370"/>
                <a:gd name="csX3" fmla="*/ 257175 w 2700338"/>
                <a:gd name="csY3" fmla="*/ 816395 h 1759370"/>
                <a:gd name="csX4" fmla="*/ 1071563 w 2700338"/>
                <a:gd name="csY4" fmla="*/ 59158 h 1759370"/>
                <a:gd name="csX5" fmla="*/ 1346347 w 2700338"/>
                <a:gd name="csY5" fmla="*/ 66246 h 1759370"/>
                <a:gd name="csX6" fmla="*/ 2014538 w 2700338"/>
                <a:gd name="csY6" fmla="*/ 202033 h 1759370"/>
                <a:gd name="csX7" fmla="*/ 2443163 w 2700338"/>
                <a:gd name="csY7" fmla="*/ 359195 h 1759370"/>
                <a:gd name="csX8" fmla="*/ 2700338 w 2700338"/>
                <a:gd name="csY8" fmla="*/ 459208 h 1759370"/>
                <a:gd name="csX0" fmla="*/ 0 w 2700338"/>
                <a:gd name="csY0" fmla="*/ 1778653 h 1778653"/>
                <a:gd name="csX1" fmla="*/ 142875 w 2700338"/>
                <a:gd name="csY1" fmla="*/ 1607203 h 1778653"/>
                <a:gd name="csX2" fmla="*/ 114300 w 2700338"/>
                <a:gd name="csY2" fmla="*/ 964266 h 1778653"/>
                <a:gd name="csX3" fmla="*/ 257175 w 2700338"/>
                <a:gd name="csY3" fmla="*/ 835678 h 1778653"/>
                <a:gd name="csX4" fmla="*/ 1071563 w 2700338"/>
                <a:gd name="csY4" fmla="*/ 78441 h 1778653"/>
                <a:gd name="csX5" fmla="*/ 1157177 w 2700338"/>
                <a:gd name="csY5" fmla="*/ 24723 h 1778653"/>
                <a:gd name="csX6" fmla="*/ 1346347 w 2700338"/>
                <a:gd name="csY6" fmla="*/ 85529 h 1778653"/>
                <a:gd name="csX7" fmla="*/ 2014538 w 2700338"/>
                <a:gd name="csY7" fmla="*/ 221316 h 1778653"/>
                <a:gd name="csX8" fmla="*/ 2443163 w 2700338"/>
                <a:gd name="csY8" fmla="*/ 378478 h 1778653"/>
                <a:gd name="csX9" fmla="*/ 2700338 w 2700338"/>
                <a:gd name="csY9" fmla="*/ 478491 h 1778653"/>
                <a:gd name="csX0" fmla="*/ 0 w 2700338"/>
                <a:gd name="csY0" fmla="*/ 1763116 h 1763116"/>
                <a:gd name="csX1" fmla="*/ 142875 w 2700338"/>
                <a:gd name="csY1" fmla="*/ 1591666 h 1763116"/>
                <a:gd name="csX2" fmla="*/ 114300 w 2700338"/>
                <a:gd name="csY2" fmla="*/ 948729 h 1763116"/>
                <a:gd name="csX3" fmla="*/ 257175 w 2700338"/>
                <a:gd name="csY3" fmla="*/ 820141 h 1763116"/>
                <a:gd name="csX4" fmla="*/ 1071563 w 2700338"/>
                <a:gd name="csY4" fmla="*/ 62904 h 1763116"/>
                <a:gd name="csX5" fmla="*/ 1185531 w 2700338"/>
                <a:gd name="csY5" fmla="*/ 44628 h 1763116"/>
                <a:gd name="csX6" fmla="*/ 1346347 w 2700338"/>
                <a:gd name="csY6" fmla="*/ 69992 h 1763116"/>
                <a:gd name="csX7" fmla="*/ 2014538 w 2700338"/>
                <a:gd name="csY7" fmla="*/ 205779 h 1763116"/>
                <a:gd name="csX8" fmla="*/ 2443163 w 2700338"/>
                <a:gd name="csY8" fmla="*/ 362941 h 1763116"/>
                <a:gd name="csX9" fmla="*/ 2700338 w 2700338"/>
                <a:gd name="csY9" fmla="*/ 462954 h 1763116"/>
                <a:gd name="csX0" fmla="*/ 0 w 2700338"/>
                <a:gd name="csY0" fmla="*/ 1721900 h 1721900"/>
                <a:gd name="csX1" fmla="*/ 142875 w 2700338"/>
                <a:gd name="csY1" fmla="*/ 1550450 h 1721900"/>
                <a:gd name="csX2" fmla="*/ 114300 w 2700338"/>
                <a:gd name="csY2" fmla="*/ 907513 h 1721900"/>
                <a:gd name="csX3" fmla="*/ 257175 w 2700338"/>
                <a:gd name="csY3" fmla="*/ 778925 h 1721900"/>
                <a:gd name="csX4" fmla="*/ 979415 w 2700338"/>
                <a:gd name="csY4" fmla="*/ 103204 h 1721900"/>
                <a:gd name="csX5" fmla="*/ 1185531 w 2700338"/>
                <a:gd name="csY5" fmla="*/ 3412 h 1721900"/>
                <a:gd name="csX6" fmla="*/ 1346347 w 2700338"/>
                <a:gd name="csY6" fmla="*/ 28776 h 1721900"/>
                <a:gd name="csX7" fmla="*/ 2014538 w 2700338"/>
                <a:gd name="csY7" fmla="*/ 164563 h 1721900"/>
                <a:gd name="csX8" fmla="*/ 2443163 w 2700338"/>
                <a:gd name="csY8" fmla="*/ 321725 h 1721900"/>
                <a:gd name="csX9" fmla="*/ 2700338 w 2700338"/>
                <a:gd name="csY9" fmla="*/ 421738 h 1721900"/>
                <a:gd name="csX0" fmla="*/ 0 w 2700338"/>
                <a:gd name="csY0" fmla="*/ 1721900 h 1721900"/>
                <a:gd name="csX1" fmla="*/ 142875 w 2700338"/>
                <a:gd name="csY1" fmla="*/ 1550450 h 1721900"/>
                <a:gd name="csX2" fmla="*/ 114300 w 2700338"/>
                <a:gd name="csY2" fmla="*/ 907513 h 1721900"/>
                <a:gd name="csX3" fmla="*/ 186070 w 2700338"/>
                <a:gd name="csY3" fmla="*/ 836296 h 1721900"/>
                <a:gd name="csX4" fmla="*/ 257175 w 2700338"/>
                <a:gd name="csY4" fmla="*/ 778925 h 1721900"/>
                <a:gd name="csX5" fmla="*/ 979415 w 2700338"/>
                <a:gd name="csY5" fmla="*/ 103204 h 1721900"/>
                <a:gd name="csX6" fmla="*/ 1185531 w 2700338"/>
                <a:gd name="csY6" fmla="*/ 3412 h 1721900"/>
                <a:gd name="csX7" fmla="*/ 1346347 w 2700338"/>
                <a:gd name="csY7" fmla="*/ 28776 h 1721900"/>
                <a:gd name="csX8" fmla="*/ 2014538 w 2700338"/>
                <a:gd name="csY8" fmla="*/ 164563 h 1721900"/>
                <a:gd name="csX9" fmla="*/ 2443163 w 2700338"/>
                <a:gd name="csY9" fmla="*/ 321725 h 1721900"/>
                <a:gd name="csX10" fmla="*/ 2700338 w 2700338"/>
                <a:gd name="csY10" fmla="*/ 421738 h 1721900"/>
                <a:gd name="csX0" fmla="*/ 0 w 2700338"/>
                <a:gd name="csY0" fmla="*/ 1721900 h 1721900"/>
                <a:gd name="csX1" fmla="*/ 142875 w 2700338"/>
                <a:gd name="csY1" fmla="*/ 1550450 h 1721900"/>
                <a:gd name="csX2" fmla="*/ 114300 w 2700338"/>
                <a:gd name="csY2" fmla="*/ 907513 h 1721900"/>
                <a:gd name="csX3" fmla="*/ 217968 w 2700338"/>
                <a:gd name="csY3" fmla="*/ 768956 h 1721900"/>
                <a:gd name="csX4" fmla="*/ 257175 w 2700338"/>
                <a:gd name="csY4" fmla="*/ 778925 h 1721900"/>
                <a:gd name="csX5" fmla="*/ 979415 w 2700338"/>
                <a:gd name="csY5" fmla="*/ 103204 h 1721900"/>
                <a:gd name="csX6" fmla="*/ 1185531 w 2700338"/>
                <a:gd name="csY6" fmla="*/ 3412 h 1721900"/>
                <a:gd name="csX7" fmla="*/ 1346347 w 2700338"/>
                <a:gd name="csY7" fmla="*/ 28776 h 1721900"/>
                <a:gd name="csX8" fmla="*/ 2014538 w 2700338"/>
                <a:gd name="csY8" fmla="*/ 164563 h 1721900"/>
                <a:gd name="csX9" fmla="*/ 2443163 w 2700338"/>
                <a:gd name="csY9" fmla="*/ 321725 h 1721900"/>
                <a:gd name="csX10" fmla="*/ 2700338 w 2700338"/>
                <a:gd name="csY10" fmla="*/ 421738 h 1721900"/>
                <a:gd name="csX0" fmla="*/ 0 w 2700338"/>
                <a:gd name="csY0" fmla="*/ 1718800 h 1718800"/>
                <a:gd name="csX1" fmla="*/ 142875 w 2700338"/>
                <a:gd name="csY1" fmla="*/ 1547350 h 1718800"/>
                <a:gd name="csX2" fmla="*/ 114300 w 2700338"/>
                <a:gd name="csY2" fmla="*/ 904413 h 1718800"/>
                <a:gd name="csX3" fmla="*/ 217968 w 2700338"/>
                <a:gd name="csY3" fmla="*/ 765856 h 1718800"/>
                <a:gd name="csX4" fmla="*/ 388310 w 2700338"/>
                <a:gd name="csY4" fmla="*/ 623425 h 1718800"/>
                <a:gd name="csX5" fmla="*/ 979415 w 2700338"/>
                <a:gd name="csY5" fmla="*/ 100104 h 1718800"/>
                <a:gd name="csX6" fmla="*/ 1185531 w 2700338"/>
                <a:gd name="csY6" fmla="*/ 312 h 1718800"/>
                <a:gd name="csX7" fmla="*/ 1346347 w 2700338"/>
                <a:gd name="csY7" fmla="*/ 25676 h 1718800"/>
                <a:gd name="csX8" fmla="*/ 2014538 w 2700338"/>
                <a:gd name="csY8" fmla="*/ 161463 h 1718800"/>
                <a:gd name="csX9" fmla="*/ 2443163 w 2700338"/>
                <a:gd name="csY9" fmla="*/ 318625 h 1718800"/>
                <a:gd name="csX10" fmla="*/ 2700338 w 2700338"/>
                <a:gd name="csY10" fmla="*/ 418638 h 1718800"/>
                <a:gd name="csX0" fmla="*/ 0 w 2668440"/>
                <a:gd name="csY0" fmla="*/ 1718800 h 1718800"/>
                <a:gd name="csX1" fmla="*/ 142875 w 2668440"/>
                <a:gd name="csY1" fmla="*/ 1547350 h 1718800"/>
                <a:gd name="csX2" fmla="*/ 114300 w 2668440"/>
                <a:gd name="csY2" fmla="*/ 904413 h 1718800"/>
                <a:gd name="csX3" fmla="*/ 217968 w 2668440"/>
                <a:gd name="csY3" fmla="*/ 765856 h 1718800"/>
                <a:gd name="csX4" fmla="*/ 388310 w 2668440"/>
                <a:gd name="csY4" fmla="*/ 623425 h 1718800"/>
                <a:gd name="csX5" fmla="*/ 979415 w 2668440"/>
                <a:gd name="csY5" fmla="*/ 100104 h 1718800"/>
                <a:gd name="csX6" fmla="*/ 1185531 w 2668440"/>
                <a:gd name="csY6" fmla="*/ 312 h 1718800"/>
                <a:gd name="csX7" fmla="*/ 1346347 w 2668440"/>
                <a:gd name="csY7" fmla="*/ 25676 h 1718800"/>
                <a:gd name="csX8" fmla="*/ 2014538 w 2668440"/>
                <a:gd name="csY8" fmla="*/ 161463 h 1718800"/>
                <a:gd name="csX9" fmla="*/ 2443163 w 2668440"/>
                <a:gd name="csY9" fmla="*/ 318625 h 1718800"/>
                <a:gd name="csX10" fmla="*/ 2668440 w 2668440"/>
                <a:gd name="csY10" fmla="*/ 408005 h 1718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68440" h="1718800">
                  <a:moveTo>
                    <a:pt x="0" y="1718800"/>
                  </a:moveTo>
                  <a:cubicBezTo>
                    <a:pt x="61912" y="1700940"/>
                    <a:pt x="123825" y="1683081"/>
                    <a:pt x="142875" y="1547350"/>
                  </a:cubicBezTo>
                  <a:cubicBezTo>
                    <a:pt x="161925" y="1411619"/>
                    <a:pt x="101785" y="1034662"/>
                    <a:pt x="114300" y="904413"/>
                  </a:cubicBezTo>
                  <a:cubicBezTo>
                    <a:pt x="126816" y="774164"/>
                    <a:pt x="194156" y="787287"/>
                    <a:pt x="217968" y="765856"/>
                  </a:cubicBezTo>
                  <a:cubicBezTo>
                    <a:pt x="241780" y="744425"/>
                    <a:pt x="261402" y="734384"/>
                    <a:pt x="388310" y="623425"/>
                  </a:cubicBezTo>
                  <a:cubicBezTo>
                    <a:pt x="515218" y="512466"/>
                    <a:pt x="846545" y="203956"/>
                    <a:pt x="979415" y="100104"/>
                  </a:cubicBezTo>
                  <a:cubicBezTo>
                    <a:pt x="1112285" y="-3748"/>
                    <a:pt x="1139734" y="-869"/>
                    <a:pt x="1185531" y="312"/>
                  </a:cubicBezTo>
                  <a:cubicBezTo>
                    <a:pt x="1231328" y="1493"/>
                    <a:pt x="1208179" y="-1182"/>
                    <a:pt x="1346347" y="25676"/>
                  </a:cubicBezTo>
                  <a:cubicBezTo>
                    <a:pt x="1484515" y="52534"/>
                    <a:pt x="1831735" y="112638"/>
                    <a:pt x="2014538" y="161463"/>
                  </a:cubicBezTo>
                  <a:cubicBezTo>
                    <a:pt x="2197341" y="210288"/>
                    <a:pt x="2328863" y="275762"/>
                    <a:pt x="2443163" y="318625"/>
                  </a:cubicBezTo>
                  <a:cubicBezTo>
                    <a:pt x="2557463" y="361487"/>
                    <a:pt x="2597002" y="379429"/>
                    <a:pt x="2668440" y="408005"/>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a:extLst>
                <a:ext uri="{FF2B5EF4-FFF2-40B4-BE49-F238E27FC236}">
                  <a16:creationId xmlns:a16="http://schemas.microsoft.com/office/drawing/2014/main" id="{1D06E444-F648-A074-129A-7E4076FE25DD}"/>
                </a:ext>
              </a:extLst>
            </p:cNvPr>
            <p:cNvSpPr/>
            <p:nvPr/>
          </p:nvSpPr>
          <p:spPr>
            <a:xfrm>
              <a:off x="4471988" y="3500438"/>
              <a:ext cx="1228725" cy="400050"/>
            </a:xfrm>
            <a:custGeom>
              <a:avLst/>
              <a:gdLst>
                <a:gd name="csX0" fmla="*/ 0 w 1228725"/>
                <a:gd name="csY0" fmla="*/ 0 h 400050"/>
                <a:gd name="csX1" fmla="*/ 1228725 w 1228725"/>
                <a:gd name="csY1" fmla="*/ 400050 h 400050"/>
              </a:gdLst>
              <a:ahLst/>
              <a:cxnLst>
                <a:cxn ang="0">
                  <a:pos x="csX0" y="csY0"/>
                </a:cxn>
                <a:cxn ang="0">
                  <a:pos x="csX1" y="csY1"/>
                </a:cxn>
              </a:cxnLst>
              <a:rect l="l" t="t" r="r" b="b"/>
              <a:pathLst>
                <a:path w="1228725" h="400050">
                  <a:moveTo>
                    <a:pt x="0" y="0"/>
                  </a:moveTo>
                  <a:lnTo>
                    <a:pt x="1228725" y="400050"/>
                  </a:ln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100">
              <a:extLst>
                <a:ext uri="{FF2B5EF4-FFF2-40B4-BE49-F238E27FC236}">
                  <a16:creationId xmlns:a16="http://schemas.microsoft.com/office/drawing/2014/main" id="{FD02063E-77BE-783D-8C2F-0AC9BC8FC437}"/>
                </a:ext>
              </a:extLst>
            </p:cNvPr>
            <p:cNvSpPr/>
            <p:nvPr/>
          </p:nvSpPr>
          <p:spPr>
            <a:xfrm>
              <a:off x="4471988" y="2757488"/>
              <a:ext cx="1871662" cy="428625"/>
            </a:xfrm>
            <a:custGeom>
              <a:avLst/>
              <a:gdLst>
                <a:gd name="csX0" fmla="*/ 0 w 1871662"/>
                <a:gd name="csY0" fmla="*/ 0 h 428625"/>
                <a:gd name="csX1" fmla="*/ 1000125 w 1871662"/>
                <a:gd name="csY1" fmla="*/ 157162 h 428625"/>
                <a:gd name="csX2" fmla="*/ 1871662 w 1871662"/>
                <a:gd name="csY2" fmla="*/ 428625 h 428625"/>
              </a:gdLst>
              <a:ahLst/>
              <a:cxnLst>
                <a:cxn ang="0">
                  <a:pos x="csX0" y="csY0"/>
                </a:cxn>
                <a:cxn ang="0">
                  <a:pos x="csX1" y="csY1"/>
                </a:cxn>
                <a:cxn ang="0">
                  <a:pos x="csX2" y="csY2"/>
                </a:cxn>
              </a:cxnLst>
              <a:rect l="l" t="t" r="r" b="b"/>
              <a:pathLst>
                <a:path w="1871662" h="428625">
                  <a:moveTo>
                    <a:pt x="0" y="0"/>
                  </a:moveTo>
                  <a:cubicBezTo>
                    <a:pt x="344090" y="42862"/>
                    <a:pt x="688181" y="85725"/>
                    <a:pt x="1000125" y="157162"/>
                  </a:cubicBezTo>
                  <a:cubicBezTo>
                    <a:pt x="1312069" y="228599"/>
                    <a:pt x="1591865" y="328612"/>
                    <a:pt x="1871662" y="428625"/>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101">
              <a:extLst>
                <a:ext uri="{FF2B5EF4-FFF2-40B4-BE49-F238E27FC236}">
                  <a16:creationId xmlns:a16="http://schemas.microsoft.com/office/drawing/2014/main" id="{FC66CBBC-24C8-DA5A-4EE8-264F418B1992}"/>
                </a:ext>
              </a:extLst>
            </p:cNvPr>
            <p:cNvSpPr/>
            <p:nvPr/>
          </p:nvSpPr>
          <p:spPr>
            <a:xfrm>
              <a:off x="5772150" y="1210717"/>
              <a:ext cx="1443898" cy="1057561"/>
            </a:xfrm>
            <a:custGeom>
              <a:avLst/>
              <a:gdLst>
                <a:gd name="csX0" fmla="*/ 0 w 1443898"/>
                <a:gd name="csY0" fmla="*/ 703807 h 1075282"/>
                <a:gd name="csX1" fmla="*/ 400050 w 1443898"/>
                <a:gd name="csY1" fmla="*/ 89445 h 1075282"/>
                <a:gd name="csX2" fmla="*/ 742950 w 1443898"/>
                <a:gd name="csY2" fmla="*/ 3720 h 1075282"/>
                <a:gd name="csX3" fmla="*/ 1114425 w 1443898"/>
                <a:gd name="csY3" fmla="*/ 89445 h 1075282"/>
                <a:gd name="csX4" fmla="*/ 1357313 w 1443898"/>
                <a:gd name="csY4" fmla="*/ 246607 h 1075282"/>
                <a:gd name="csX5" fmla="*/ 1443038 w 1443898"/>
                <a:gd name="csY5" fmla="*/ 518070 h 1075282"/>
                <a:gd name="csX6" fmla="*/ 1314450 w 1443898"/>
                <a:gd name="csY6" fmla="*/ 818107 h 1075282"/>
                <a:gd name="csX7" fmla="*/ 1171575 w 1443898"/>
                <a:gd name="csY7" fmla="*/ 1075282 h 1075282"/>
                <a:gd name="csX0" fmla="*/ 0 w 1443898"/>
                <a:gd name="csY0" fmla="*/ 703807 h 1057561"/>
                <a:gd name="csX1" fmla="*/ 400050 w 1443898"/>
                <a:gd name="csY1" fmla="*/ 89445 h 1057561"/>
                <a:gd name="csX2" fmla="*/ 742950 w 1443898"/>
                <a:gd name="csY2" fmla="*/ 3720 h 1057561"/>
                <a:gd name="csX3" fmla="*/ 1114425 w 1443898"/>
                <a:gd name="csY3" fmla="*/ 89445 h 1057561"/>
                <a:gd name="csX4" fmla="*/ 1357313 w 1443898"/>
                <a:gd name="csY4" fmla="*/ 246607 h 1057561"/>
                <a:gd name="csX5" fmla="*/ 1443038 w 1443898"/>
                <a:gd name="csY5" fmla="*/ 518070 h 1057561"/>
                <a:gd name="csX6" fmla="*/ 1314450 w 1443898"/>
                <a:gd name="csY6" fmla="*/ 818107 h 1057561"/>
                <a:gd name="csX7" fmla="*/ 1185752 w 1443898"/>
                <a:gd name="csY7" fmla="*/ 1057561 h 10575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443898" h="1057561">
                  <a:moveTo>
                    <a:pt x="0" y="703807"/>
                  </a:moveTo>
                  <a:cubicBezTo>
                    <a:pt x="138112" y="454966"/>
                    <a:pt x="276225" y="206126"/>
                    <a:pt x="400050" y="89445"/>
                  </a:cubicBezTo>
                  <a:cubicBezTo>
                    <a:pt x="523875" y="-27236"/>
                    <a:pt x="623888" y="3720"/>
                    <a:pt x="742950" y="3720"/>
                  </a:cubicBezTo>
                  <a:cubicBezTo>
                    <a:pt x="862012" y="3720"/>
                    <a:pt x="1012031" y="48964"/>
                    <a:pt x="1114425" y="89445"/>
                  </a:cubicBezTo>
                  <a:cubicBezTo>
                    <a:pt x="1216819" y="129926"/>
                    <a:pt x="1302544" y="175170"/>
                    <a:pt x="1357313" y="246607"/>
                  </a:cubicBezTo>
                  <a:cubicBezTo>
                    <a:pt x="1412082" y="318044"/>
                    <a:pt x="1450182" y="422820"/>
                    <a:pt x="1443038" y="518070"/>
                  </a:cubicBezTo>
                  <a:cubicBezTo>
                    <a:pt x="1435894" y="613320"/>
                    <a:pt x="1359694" y="725238"/>
                    <a:pt x="1314450" y="818107"/>
                  </a:cubicBezTo>
                  <a:cubicBezTo>
                    <a:pt x="1269206" y="910976"/>
                    <a:pt x="1234567" y="975408"/>
                    <a:pt x="1185752" y="1057561"/>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C61D059B-DE65-722F-D130-F60E6F788FD9}"/>
                </a:ext>
              </a:extLst>
            </p:cNvPr>
            <p:cNvSpPr/>
            <p:nvPr/>
          </p:nvSpPr>
          <p:spPr>
            <a:xfrm>
              <a:off x="4876149" y="2986660"/>
              <a:ext cx="767414" cy="68522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03">
            <a:extLst>
              <a:ext uri="{FF2B5EF4-FFF2-40B4-BE49-F238E27FC236}">
                <a16:creationId xmlns:a16="http://schemas.microsoft.com/office/drawing/2014/main" id="{0EBC6C1C-6139-092B-F1B2-EE964544346D}"/>
              </a:ext>
            </a:extLst>
          </p:cNvPr>
          <p:cNvGrpSpPr/>
          <p:nvPr/>
        </p:nvGrpSpPr>
        <p:grpSpPr>
          <a:xfrm>
            <a:off x="9403481" y="3432210"/>
            <a:ext cx="1323862" cy="1608708"/>
            <a:chOff x="4504190" y="708055"/>
            <a:chExt cx="4016462" cy="4880656"/>
          </a:xfrm>
        </p:grpSpPr>
        <p:sp>
          <p:nvSpPr>
            <p:cNvPr id="105" name="Rounded Rectangle 104">
              <a:extLst>
                <a:ext uri="{FF2B5EF4-FFF2-40B4-BE49-F238E27FC236}">
                  <a16:creationId xmlns:a16="http://schemas.microsoft.com/office/drawing/2014/main" id="{E0C010A1-EC49-56C5-961A-10370E6FD9AD}"/>
                </a:ext>
              </a:extLst>
            </p:cNvPr>
            <p:cNvSpPr/>
            <p:nvPr/>
          </p:nvSpPr>
          <p:spPr>
            <a:xfrm>
              <a:off x="6207218" y="5357892"/>
              <a:ext cx="565058" cy="230819"/>
            </a:xfrm>
            <a:prstGeom prst="roundRect">
              <a:avLst>
                <a:gd name="adj" fmla="val 50000"/>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ounded Rectangle 105">
              <a:extLst>
                <a:ext uri="{FF2B5EF4-FFF2-40B4-BE49-F238E27FC236}">
                  <a16:creationId xmlns:a16="http://schemas.microsoft.com/office/drawing/2014/main" id="{DFA09FF7-80F7-D9DD-5775-D46BDE1FAF1E}"/>
                </a:ext>
              </a:extLst>
            </p:cNvPr>
            <p:cNvSpPr/>
            <p:nvPr/>
          </p:nvSpPr>
          <p:spPr>
            <a:xfrm>
              <a:off x="6057993" y="5194546"/>
              <a:ext cx="869858" cy="230819"/>
            </a:xfrm>
            <a:prstGeom prst="roundRect">
              <a:avLst>
                <a:gd name="adj" fmla="val 50000"/>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ounded Rectangle 106">
              <a:extLst>
                <a:ext uri="{FF2B5EF4-FFF2-40B4-BE49-F238E27FC236}">
                  <a16:creationId xmlns:a16="http://schemas.microsoft.com/office/drawing/2014/main" id="{DDFD54BD-37DE-2E48-56D3-AE2880A114AC}"/>
                </a:ext>
              </a:extLst>
            </p:cNvPr>
            <p:cNvSpPr/>
            <p:nvPr/>
          </p:nvSpPr>
          <p:spPr>
            <a:xfrm>
              <a:off x="5921468" y="4624418"/>
              <a:ext cx="1136558" cy="230819"/>
            </a:xfrm>
            <a:prstGeom prst="roundRect">
              <a:avLst>
                <a:gd name="adj" fmla="val 50000"/>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ounded Rectangle 107">
              <a:extLst>
                <a:ext uri="{FF2B5EF4-FFF2-40B4-BE49-F238E27FC236}">
                  <a16:creationId xmlns:a16="http://schemas.microsoft.com/office/drawing/2014/main" id="{2C260FC0-E122-BF74-A456-A901D9ED3230}"/>
                </a:ext>
              </a:extLst>
            </p:cNvPr>
            <p:cNvSpPr/>
            <p:nvPr/>
          </p:nvSpPr>
          <p:spPr>
            <a:xfrm>
              <a:off x="5950043" y="4984163"/>
              <a:ext cx="1085758" cy="230819"/>
            </a:xfrm>
            <a:prstGeom prst="roundRect">
              <a:avLst>
                <a:gd name="adj" fmla="val 50000"/>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108">
              <a:extLst>
                <a:ext uri="{FF2B5EF4-FFF2-40B4-BE49-F238E27FC236}">
                  <a16:creationId xmlns:a16="http://schemas.microsoft.com/office/drawing/2014/main" id="{BDCB5334-00B1-36C5-AB46-F8DD6F0B8777}"/>
                </a:ext>
              </a:extLst>
            </p:cNvPr>
            <p:cNvSpPr/>
            <p:nvPr/>
          </p:nvSpPr>
          <p:spPr>
            <a:xfrm>
              <a:off x="5295033" y="1384698"/>
              <a:ext cx="2406984" cy="3234280"/>
            </a:xfrm>
            <a:custGeom>
              <a:avLst/>
              <a:gdLst>
                <a:gd name="csX0" fmla="*/ 741783 w 2406984"/>
                <a:gd name="csY0" fmla="*/ 3196180 h 3231690"/>
                <a:gd name="csX1" fmla="*/ 519841 w 2406984"/>
                <a:gd name="csY1" fmla="*/ 2512599 h 3231690"/>
                <a:gd name="csX2" fmla="*/ 235755 w 2406984"/>
                <a:gd name="csY2" fmla="*/ 1944428 h 3231690"/>
                <a:gd name="csX3" fmla="*/ 40447 w 2406984"/>
                <a:gd name="csY3" fmla="*/ 1518300 h 3231690"/>
                <a:gd name="csX4" fmla="*/ 13814 w 2406984"/>
                <a:gd name="csY4" fmla="*/ 994518 h 3231690"/>
                <a:gd name="csX5" fmla="*/ 209122 w 2406984"/>
                <a:gd name="csY5" fmla="*/ 479613 h 3231690"/>
                <a:gd name="csX6" fmla="*/ 608617 w 2406984"/>
                <a:gd name="csY6" fmla="*/ 115628 h 3231690"/>
                <a:gd name="csX7" fmla="*/ 1141278 w 2406984"/>
                <a:gd name="csY7" fmla="*/ 219 h 3231690"/>
                <a:gd name="csX8" fmla="*/ 1727204 w 2406984"/>
                <a:gd name="csY8" fmla="*/ 97873 h 3231690"/>
                <a:gd name="csX9" fmla="*/ 2162210 w 2406984"/>
                <a:gd name="csY9" fmla="*/ 444102 h 3231690"/>
                <a:gd name="csX10" fmla="*/ 2393029 w 2406984"/>
                <a:gd name="csY10" fmla="*/ 1021151 h 3231690"/>
                <a:gd name="csX11" fmla="*/ 2357518 w 2406984"/>
                <a:gd name="csY11" fmla="*/ 1571566 h 3231690"/>
                <a:gd name="csX12" fmla="*/ 2162210 w 2406984"/>
                <a:gd name="csY12" fmla="*/ 1953306 h 3231690"/>
                <a:gd name="csX13" fmla="*/ 1949146 w 2406984"/>
                <a:gd name="csY13" fmla="*/ 2361679 h 3231690"/>
                <a:gd name="csX14" fmla="*/ 1753837 w 2406984"/>
                <a:gd name="csY14" fmla="*/ 2823318 h 3231690"/>
                <a:gd name="csX15" fmla="*/ 1665060 w 2406984"/>
                <a:gd name="csY15" fmla="*/ 3231690 h 3231690"/>
                <a:gd name="csX0" fmla="*/ 754483 w 2406984"/>
                <a:gd name="csY0" fmla="*/ 3234280 h 3234280"/>
                <a:gd name="csX1" fmla="*/ 519841 w 2406984"/>
                <a:gd name="csY1" fmla="*/ 2512599 h 3234280"/>
                <a:gd name="csX2" fmla="*/ 235755 w 2406984"/>
                <a:gd name="csY2" fmla="*/ 1944428 h 3234280"/>
                <a:gd name="csX3" fmla="*/ 40447 w 2406984"/>
                <a:gd name="csY3" fmla="*/ 1518300 h 3234280"/>
                <a:gd name="csX4" fmla="*/ 13814 w 2406984"/>
                <a:gd name="csY4" fmla="*/ 994518 h 3234280"/>
                <a:gd name="csX5" fmla="*/ 209122 w 2406984"/>
                <a:gd name="csY5" fmla="*/ 479613 h 3234280"/>
                <a:gd name="csX6" fmla="*/ 608617 w 2406984"/>
                <a:gd name="csY6" fmla="*/ 115628 h 3234280"/>
                <a:gd name="csX7" fmla="*/ 1141278 w 2406984"/>
                <a:gd name="csY7" fmla="*/ 219 h 3234280"/>
                <a:gd name="csX8" fmla="*/ 1727204 w 2406984"/>
                <a:gd name="csY8" fmla="*/ 97873 h 3234280"/>
                <a:gd name="csX9" fmla="*/ 2162210 w 2406984"/>
                <a:gd name="csY9" fmla="*/ 444102 h 3234280"/>
                <a:gd name="csX10" fmla="*/ 2393029 w 2406984"/>
                <a:gd name="csY10" fmla="*/ 1021151 h 3234280"/>
                <a:gd name="csX11" fmla="*/ 2357518 w 2406984"/>
                <a:gd name="csY11" fmla="*/ 1571566 h 3234280"/>
                <a:gd name="csX12" fmla="*/ 2162210 w 2406984"/>
                <a:gd name="csY12" fmla="*/ 1953306 h 3234280"/>
                <a:gd name="csX13" fmla="*/ 1949146 w 2406984"/>
                <a:gd name="csY13" fmla="*/ 2361679 h 3234280"/>
                <a:gd name="csX14" fmla="*/ 1753837 w 2406984"/>
                <a:gd name="csY14" fmla="*/ 2823318 h 3234280"/>
                <a:gd name="csX15" fmla="*/ 1665060 w 2406984"/>
                <a:gd name="csY15" fmla="*/ 3231690 h 3234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406984" h="3234280">
                  <a:moveTo>
                    <a:pt x="754483" y="3234280"/>
                  </a:moveTo>
                  <a:cubicBezTo>
                    <a:pt x="685681" y="2996802"/>
                    <a:pt x="606296" y="2727574"/>
                    <a:pt x="519841" y="2512599"/>
                  </a:cubicBezTo>
                  <a:cubicBezTo>
                    <a:pt x="433386" y="2297624"/>
                    <a:pt x="315654" y="2110144"/>
                    <a:pt x="235755" y="1944428"/>
                  </a:cubicBezTo>
                  <a:cubicBezTo>
                    <a:pt x="155856" y="1778711"/>
                    <a:pt x="77437" y="1676618"/>
                    <a:pt x="40447" y="1518300"/>
                  </a:cubicBezTo>
                  <a:cubicBezTo>
                    <a:pt x="3457" y="1359982"/>
                    <a:pt x="-14299" y="1167632"/>
                    <a:pt x="13814" y="994518"/>
                  </a:cubicBezTo>
                  <a:cubicBezTo>
                    <a:pt x="41926" y="821403"/>
                    <a:pt x="109988" y="626095"/>
                    <a:pt x="209122" y="479613"/>
                  </a:cubicBezTo>
                  <a:cubicBezTo>
                    <a:pt x="308256" y="333131"/>
                    <a:pt x="453258" y="195527"/>
                    <a:pt x="608617" y="115628"/>
                  </a:cubicBezTo>
                  <a:cubicBezTo>
                    <a:pt x="763976" y="35729"/>
                    <a:pt x="954847" y="3178"/>
                    <a:pt x="1141278" y="219"/>
                  </a:cubicBezTo>
                  <a:cubicBezTo>
                    <a:pt x="1327709" y="-2740"/>
                    <a:pt x="1557049" y="23893"/>
                    <a:pt x="1727204" y="97873"/>
                  </a:cubicBezTo>
                  <a:cubicBezTo>
                    <a:pt x="1897359" y="171853"/>
                    <a:pt x="2051239" y="290222"/>
                    <a:pt x="2162210" y="444102"/>
                  </a:cubicBezTo>
                  <a:cubicBezTo>
                    <a:pt x="2273181" y="597982"/>
                    <a:pt x="2360478" y="833240"/>
                    <a:pt x="2393029" y="1021151"/>
                  </a:cubicBezTo>
                  <a:cubicBezTo>
                    <a:pt x="2425580" y="1209062"/>
                    <a:pt x="2395988" y="1416207"/>
                    <a:pt x="2357518" y="1571566"/>
                  </a:cubicBezTo>
                  <a:cubicBezTo>
                    <a:pt x="2319048" y="1726925"/>
                    <a:pt x="2230272" y="1821621"/>
                    <a:pt x="2162210" y="1953306"/>
                  </a:cubicBezTo>
                  <a:cubicBezTo>
                    <a:pt x="2094148" y="2084991"/>
                    <a:pt x="2017208" y="2216677"/>
                    <a:pt x="1949146" y="2361679"/>
                  </a:cubicBezTo>
                  <a:cubicBezTo>
                    <a:pt x="1881084" y="2506681"/>
                    <a:pt x="1801185" y="2678316"/>
                    <a:pt x="1753837" y="2823318"/>
                  </a:cubicBezTo>
                  <a:cubicBezTo>
                    <a:pt x="1706489" y="2968320"/>
                    <a:pt x="1685774" y="3100005"/>
                    <a:pt x="1665060" y="3231690"/>
                  </a:cubicBezTo>
                </a:path>
              </a:pathLst>
            </a:cu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ounded Rectangle 109">
              <a:extLst>
                <a:ext uri="{FF2B5EF4-FFF2-40B4-BE49-F238E27FC236}">
                  <a16:creationId xmlns:a16="http://schemas.microsoft.com/office/drawing/2014/main" id="{C56E197C-DEE8-779E-9469-85BEE498B66A}"/>
                </a:ext>
              </a:extLst>
            </p:cNvPr>
            <p:cNvSpPr/>
            <p:nvPr/>
          </p:nvSpPr>
          <p:spPr>
            <a:xfrm>
              <a:off x="5877017" y="4767309"/>
              <a:ext cx="1233997" cy="230819"/>
            </a:xfrm>
            <a:prstGeom prst="roundRect">
              <a:avLst>
                <a:gd name="adj" fmla="val 50000"/>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a:extLst>
                <a:ext uri="{FF2B5EF4-FFF2-40B4-BE49-F238E27FC236}">
                  <a16:creationId xmlns:a16="http://schemas.microsoft.com/office/drawing/2014/main" id="{A8256399-F602-0868-D277-3842B129D22D}"/>
                </a:ext>
              </a:extLst>
            </p:cNvPr>
            <p:cNvSpPr/>
            <p:nvPr/>
          </p:nvSpPr>
          <p:spPr>
            <a:xfrm>
              <a:off x="5891186" y="3043318"/>
              <a:ext cx="1200152" cy="1572486"/>
            </a:xfrm>
            <a:custGeom>
              <a:avLst/>
              <a:gdLst>
                <a:gd name="csX0" fmla="*/ 427482 w 1200152"/>
                <a:gd name="csY0" fmla="*/ 1561535 h 1572486"/>
                <a:gd name="csX1" fmla="*/ 449384 w 1200152"/>
                <a:gd name="csY1" fmla="*/ 986613 h 1572486"/>
                <a:gd name="csX2" fmla="*/ 383679 w 1200152"/>
                <a:gd name="csY2" fmla="*/ 439068 h 1572486"/>
                <a:gd name="csX3" fmla="*/ 301547 w 1200152"/>
                <a:gd name="csY3" fmla="*/ 116016 h 1572486"/>
                <a:gd name="csX4" fmla="*/ 175612 w 1200152"/>
                <a:gd name="csY4" fmla="*/ 11983 h 1572486"/>
                <a:gd name="csX5" fmla="*/ 60627 w 1200152"/>
                <a:gd name="csY5" fmla="*/ 22933 h 1572486"/>
                <a:gd name="csX6" fmla="*/ 397 w 1200152"/>
                <a:gd name="csY6" fmla="*/ 126967 h 1572486"/>
                <a:gd name="csX7" fmla="*/ 88004 w 1200152"/>
                <a:gd name="csY7" fmla="*/ 406215 h 1572486"/>
                <a:gd name="csX8" fmla="*/ 400105 w 1200152"/>
                <a:gd name="csY8" fmla="*/ 510248 h 1572486"/>
                <a:gd name="csX9" fmla="*/ 783386 w 1200152"/>
                <a:gd name="csY9" fmla="*/ 521199 h 1572486"/>
                <a:gd name="csX10" fmla="*/ 1062634 w 1200152"/>
                <a:gd name="csY10" fmla="*/ 428117 h 1572486"/>
                <a:gd name="csX11" fmla="*/ 1199521 w 1200152"/>
                <a:gd name="csY11" fmla="*/ 181722 h 1572486"/>
                <a:gd name="csX12" fmla="*/ 1106438 w 1200152"/>
                <a:gd name="csY12" fmla="*/ 11983 h 1572486"/>
                <a:gd name="csX13" fmla="*/ 942174 w 1200152"/>
                <a:gd name="csY13" fmla="*/ 44835 h 1572486"/>
                <a:gd name="csX14" fmla="*/ 794337 w 1200152"/>
                <a:gd name="csY14" fmla="*/ 291231 h 1572486"/>
                <a:gd name="csX15" fmla="*/ 761485 w 1200152"/>
                <a:gd name="csY15" fmla="*/ 603331 h 1572486"/>
                <a:gd name="csX16" fmla="*/ 728632 w 1200152"/>
                <a:gd name="csY16" fmla="*/ 1101597 h 1572486"/>
                <a:gd name="csX17" fmla="*/ 745058 w 1200152"/>
                <a:gd name="csY17" fmla="*/ 1380845 h 1572486"/>
                <a:gd name="csX18" fmla="*/ 756009 w 1200152"/>
                <a:gd name="csY18" fmla="*/ 1572486 h 15724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200152" h="1572486">
                  <a:moveTo>
                    <a:pt x="427482" y="1561535"/>
                  </a:moveTo>
                  <a:cubicBezTo>
                    <a:pt x="442083" y="1367613"/>
                    <a:pt x="456685" y="1173691"/>
                    <a:pt x="449384" y="986613"/>
                  </a:cubicBezTo>
                  <a:cubicBezTo>
                    <a:pt x="442084" y="799535"/>
                    <a:pt x="408319" y="584168"/>
                    <a:pt x="383679" y="439068"/>
                  </a:cubicBezTo>
                  <a:cubicBezTo>
                    <a:pt x="359039" y="293968"/>
                    <a:pt x="336225" y="187197"/>
                    <a:pt x="301547" y="116016"/>
                  </a:cubicBezTo>
                  <a:cubicBezTo>
                    <a:pt x="266869" y="44835"/>
                    <a:pt x="215765" y="27497"/>
                    <a:pt x="175612" y="11983"/>
                  </a:cubicBezTo>
                  <a:cubicBezTo>
                    <a:pt x="135459" y="-3531"/>
                    <a:pt x="89829" y="3769"/>
                    <a:pt x="60627" y="22933"/>
                  </a:cubicBezTo>
                  <a:cubicBezTo>
                    <a:pt x="31425" y="42097"/>
                    <a:pt x="-4166" y="63087"/>
                    <a:pt x="397" y="126967"/>
                  </a:cubicBezTo>
                  <a:cubicBezTo>
                    <a:pt x="4960" y="190847"/>
                    <a:pt x="21386" y="342335"/>
                    <a:pt x="88004" y="406215"/>
                  </a:cubicBezTo>
                  <a:cubicBezTo>
                    <a:pt x="154622" y="470095"/>
                    <a:pt x="284208" y="491084"/>
                    <a:pt x="400105" y="510248"/>
                  </a:cubicBezTo>
                  <a:cubicBezTo>
                    <a:pt x="516002" y="529412"/>
                    <a:pt x="672965" y="534887"/>
                    <a:pt x="783386" y="521199"/>
                  </a:cubicBezTo>
                  <a:cubicBezTo>
                    <a:pt x="893808" y="507510"/>
                    <a:pt x="993278" y="484696"/>
                    <a:pt x="1062634" y="428117"/>
                  </a:cubicBezTo>
                  <a:cubicBezTo>
                    <a:pt x="1131990" y="371537"/>
                    <a:pt x="1192220" y="251078"/>
                    <a:pt x="1199521" y="181722"/>
                  </a:cubicBezTo>
                  <a:cubicBezTo>
                    <a:pt x="1206822" y="112366"/>
                    <a:pt x="1149329" y="34797"/>
                    <a:pt x="1106438" y="11983"/>
                  </a:cubicBezTo>
                  <a:cubicBezTo>
                    <a:pt x="1063547" y="-10832"/>
                    <a:pt x="994191" y="-1706"/>
                    <a:pt x="942174" y="44835"/>
                  </a:cubicBezTo>
                  <a:cubicBezTo>
                    <a:pt x="890157" y="91376"/>
                    <a:pt x="824452" y="198148"/>
                    <a:pt x="794337" y="291231"/>
                  </a:cubicBezTo>
                  <a:cubicBezTo>
                    <a:pt x="764222" y="384314"/>
                    <a:pt x="772436" y="468270"/>
                    <a:pt x="761485" y="603331"/>
                  </a:cubicBezTo>
                  <a:cubicBezTo>
                    <a:pt x="750534" y="738392"/>
                    <a:pt x="731370" y="972011"/>
                    <a:pt x="728632" y="1101597"/>
                  </a:cubicBezTo>
                  <a:cubicBezTo>
                    <a:pt x="725894" y="1231183"/>
                    <a:pt x="740495" y="1302364"/>
                    <a:pt x="745058" y="1380845"/>
                  </a:cubicBezTo>
                  <a:cubicBezTo>
                    <a:pt x="749621" y="1459326"/>
                    <a:pt x="752815" y="1515906"/>
                    <a:pt x="756009" y="1572486"/>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ounded Rectangle 111">
              <a:extLst>
                <a:ext uri="{FF2B5EF4-FFF2-40B4-BE49-F238E27FC236}">
                  <a16:creationId xmlns:a16="http://schemas.microsoft.com/office/drawing/2014/main" id="{57B5CD36-52CB-4F09-D92A-9113CA25F1B1}"/>
                </a:ext>
              </a:extLst>
            </p:cNvPr>
            <p:cNvSpPr/>
            <p:nvPr/>
          </p:nvSpPr>
          <p:spPr>
            <a:xfrm>
              <a:off x="4504190" y="2374085"/>
              <a:ext cx="562062" cy="151002"/>
            </a:xfrm>
            <a:prstGeom prst="roundRect">
              <a:avLst>
                <a:gd name="adj" fmla="val 50000"/>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ounded Rectangle 112">
              <a:extLst>
                <a:ext uri="{FF2B5EF4-FFF2-40B4-BE49-F238E27FC236}">
                  <a16:creationId xmlns:a16="http://schemas.microsoft.com/office/drawing/2014/main" id="{BCA6EDBA-8FB8-33C8-A310-79FD4C6B976B}"/>
                </a:ext>
              </a:extLst>
            </p:cNvPr>
            <p:cNvSpPr/>
            <p:nvPr/>
          </p:nvSpPr>
          <p:spPr>
            <a:xfrm>
              <a:off x="7958590" y="2437585"/>
              <a:ext cx="562062" cy="151002"/>
            </a:xfrm>
            <a:prstGeom prst="roundRect">
              <a:avLst>
                <a:gd name="adj" fmla="val 50000"/>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ounded Rectangle 113">
              <a:extLst>
                <a:ext uri="{FF2B5EF4-FFF2-40B4-BE49-F238E27FC236}">
                  <a16:creationId xmlns:a16="http://schemas.microsoft.com/office/drawing/2014/main" id="{84988893-DE16-79BA-F0A0-30CA55C8896A}"/>
                </a:ext>
              </a:extLst>
            </p:cNvPr>
            <p:cNvSpPr/>
            <p:nvPr/>
          </p:nvSpPr>
          <p:spPr>
            <a:xfrm rot="18900000">
              <a:off x="7645013" y="1438175"/>
              <a:ext cx="562062" cy="151002"/>
            </a:xfrm>
            <a:prstGeom prst="roundRect">
              <a:avLst>
                <a:gd name="adj" fmla="val 50000"/>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ounded Rectangle 114">
              <a:extLst>
                <a:ext uri="{FF2B5EF4-FFF2-40B4-BE49-F238E27FC236}">
                  <a16:creationId xmlns:a16="http://schemas.microsoft.com/office/drawing/2014/main" id="{59311E4A-4C53-76A1-412E-4CE0290E25E8}"/>
                </a:ext>
              </a:extLst>
            </p:cNvPr>
            <p:cNvSpPr/>
            <p:nvPr/>
          </p:nvSpPr>
          <p:spPr>
            <a:xfrm rot="1800000">
              <a:off x="4899612" y="1418884"/>
              <a:ext cx="562062" cy="151002"/>
            </a:xfrm>
            <a:prstGeom prst="roundRect">
              <a:avLst>
                <a:gd name="adj" fmla="val 50000"/>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ounded Rectangle 115">
              <a:extLst>
                <a:ext uri="{FF2B5EF4-FFF2-40B4-BE49-F238E27FC236}">
                  <a16:creationId xmlns:a16="http://schemas.microsoft.com/office/drawing/2014/main" id="{515F4BC5-7586-3D5A-1A16-087126181AD0}"/>
                </a:ext>
              </a:extLst>
            </p:cNvPr>
            <p:cNvSpPr/>
            <p:nvPr/>
          </p:nvSpPr>
          <p:spPr>
            <a:xfrm rot="5400000">
              <a:off x="6205990" y="913585"/>
              <a:ext cx="562062" cy="151002"/>
            </a:xfrm>
            <a:prstGeom prst="roundRect">
              <a:avLst>
                <a:gd name="adj" fmla="val 50000"/>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2910E6D-B447-814A-C82A-0196A1AFDD82}"/>
              </a:ext>
            </a:extLst>
          </p:cNvPr>
          <p:cNvGrpSpPr/>
          <p:nvPr/>
        </p:nvGrpSpPr>
        <p:grpSpPr>
          <a:xfrm>
            <a:off x="8783120" y="3801040"/>
            <a:ext cx="2034583" cy="2029899"/>
            <a:chOff x="1883955" y="485337"/>
            <a:chExt cx="3651345" cy="3642941"/>
          </a:xfrm>
        </p:grpSpPr>
        <p:sp>
          <p:nvSpPr>
            <p:cNvPr id="118" name="Rectangle 117">
              <a:extLst>
                <a:ext uri="{FF2B5EF4-FFF2-40B4-BE49-F238E27FC236}">
                  <a16:creationId xmlns:a16="http://schemas.microsoft.com/office/drawing/2014/main" id="{C624831C-7E48-1CC6-A7E6-6D60DBE78340}"/>
                </a:ext>
              </a:extLst>
            </p:cNvPr>
            <p:cNvSpPr/>
            <p:nvPr/>
          </p:nvSpPr>
          <p:spPr>
            <a:xfrm rot="19961427">
              <a:off x="2084734" y="1073696"/>
              <a:ext cx="411045" cy="2146774"/>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9" name="Group 118">
              <a:extLst>
                <a:ext uri="{FF2B5EF4-FFF2-40B4-BE49-F238E27FC236}">
                  <a16:creationId xmlns:a16="http://schemas.microsoft.com/office/drawing/2014/main" id="{BC4BD853-FBDF-54EA-0CCB-27414542850E}"/>
                </a:ext>
              </a:extLst>
            </p:cNvPr>
            <p:cNvGrpSpPr/>
            <p:nvPr/>
          </p:nvGrpSpPr>
          <p:grpSpPr>
            <a:xfrm rot="19996982">
              <a:off x="1883955" y="485337"/>
              <a:ext cx="787400" cy="3303581"/>
              <a:chOff x="4419599" y="366715"/>
              <a:chExt cx="787400" cy="3303581"/>
            </a:xfrm>
          </p:grpSpPr>
          <p:sp>
            <p:nvSpPr>
              <p:cNvPr id="122" name="Rounded Rectangle 121">
                <a:extLst>
                  <a:ext uri="{FF2B5EF4-FFF2-40B4-BE49-F238E27FC236}">
                    <a16:creationId xmlns:a16="http://schemas.microsoft.com/office/drawing/2014/main" id="{BC8EE0DF-5060-4B71-D2E1-8B8DD46E4929}"/>
                  </a:ext>
                </a:extLst>
              </p:cNvPr>
              <p:cNvSpPr/>
              <p:nvPr/>
            </p:nvSpPr>
            <p:spPr>
              <a:xfrm>
                <a:off x="4419599" y="366715"/>
                <a:ext cx="787400" cy="2794000"/>
              </a:xfrm>
              <a:prstGeom prst="round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Triangle 122">
                <a:extLst>
                  <a:ext uri="{FF2B5EF4-FFF2-40B4-BE49-F238E27FC236}">
                    <a16:creationId xmlns:a16="http://schemas.microsoft.com/office/drawing/2014/main" id="{25B62623-EE89-3475-6147-89A7464B4928}"/>
                  </a:ext>
                </a:extLst>
              </p:cNvPr>
              <p:cNvSpPr/>
              <p:nvPr/>
            </p:nvSpPr>
            <p:spPr>
              <a:xfrm rot="10800000">
                <a:off x="4440874" y="3076483"/>
                <a:ext cx="752735" cy="593813"/>
              </a:xfrm>
              <a:prstGeom prst="triangle">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Round Same Side Corner Rectangle 123">
                <a:extLst>
                  <a:ext uri="{FF2B5EF4-FFF2-40B4-BE49-F238E27FC236}">
                    <a16:creationId xmlns:a16="http://schemas.microsoft.com/office/drawing/2014/main" id="{8D1C0F57-597A-FE41-6840-98AA89D8CEC5}"/>
                  </a:ext>
                </a:extLst>
              </p:cNvPr>
              <p:cNvSpPr/>
              <p:nvPr/>
            </p:nvSpPr>
            <p:spPr>
              <a:xfrm rot="10800000" flipV="1">
                <a:off x="4422139" y="368174"/>
                <a:ext cx="782321" cy="635126"/>
              </a:xfrm>
              <a:prstGeom prst="round2SameRect">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riangle 124">
                <a:extLst>
                  <a:ext uri="{FF2B5EF4-FFF2-40B4-BE49-F238E27FC236}">
                    <a16:creationId xmlns:a16="http://schemas.microsoft.com/office/drawing/2014/main" id="{02B39FBE-54A0-CEE4-06A0-2062E8198EDB}"/>
                  </a:ext>
                </a:extLst>
              </p:cNvPr>
              <p:cNvSpPr/>
              <p:nvPr/>
            </p:nvSpPr>
            <p:spPr>
              <a:xfrm rot="10800000">
                <a:off x="4726939" y="3527041"/>
                <a:ext cx="172720" cy="131958"/>
              </a:xfrm>
              <a:prstGeom prst="triangle">
                <a:avLst/>
              </a:prstGeom>
              <a:solidFill>
                <a:schemeClr val="tx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0" name="Freeform 119">
              <a:extLst>
                <a:ext uri="{FF2B5EF4-FFF2-40B4-BE49-F238E27FC236}">
                  <a16:creationId xmlns:a16="http://schemas.microsoft.com/office/drawing/2014/main" id="{316EB9F5-72DE-FBBC-D40B-E6C8FAA1B1D8}"/>
                </a:ext>
              </a:extLst>
            </p:cNvPr>
            <p:cNvSpPr/>
            <p:nvPr/>
          </p:nvSpPr>
          <p:spPr>
            <a:xfrm>
              <a:off x="2551468" y="3217572"/>
              <a:ext cx="2407186" cy="537101"/>
            </a:xfrm>
            <a:custGeom>
              <a:avLst/>
              <a:gdLst>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56064 w 5268191"/>
                <a:gd name="csY6" fmla="*/ 321228 h 1253830"/>
                <a:gd name="csX7" fmla="*/ 1610591 w 5268191"/>
                <a:gd name="csY7" fmla="*/ 331619 h 1253830"/>
                <a:gd name="csX8" fmla="*/ 1589809 w 5268191"/>
                <a:gd name="csY8" fmla="*/ 497873 h 1253830"/>
                <a:gd name="csX9" fmla="*/ 1693718 w 5268191"/>
                <a:gd name="csY9" fmla="*/ 664128 h 1253830"/>
                <a:gd name="csX10" fmla="*/ 1766455 w 5268191"/>
                <a:gd name="csY10" fmla="*/ 674519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56064 w 5268191"/>
                <a:gd name="csY6" fmla="*/ 321228 h 1253830"/>
                <a:gd name="csX7" fmla="*/ 1610591 w 5268191"/>
                <a:gd name="csY7" fmla="*/ 331619 h 1253830"/>
                <a:gd name="csX8" fmla="*/ 1589809 w 5268191"/>
                <a:gd name="csY8" fmla="*/ 497873 h 1253830"/>
                <a:gd name="csX9" fmla="*/ 1693718 w 5268191"/>
                <a:gd name="csY9" fmla="*/ 664128 h 1253830"/>
                <a:gd name="csX10" fmla="*/ 1768464 w 5268191"/>
                <a:gd name="csY10" fmla="*/ 702638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0591 w 5268191"/>
                <a:gd name="csY7" fmla="*/ 331619 h 1253830"/>
                <a:gd name="csX8" fmla="*/ 1589809 w 5268191"/>
                <a:gd name="csY8" fmla="*/ 497873 h 1253830"/>
                <a:gd name="csX9" fmla="*/ 1693718 w 5268191"/>
                <a:gd name="csY9" fmla="*/ 664128 h 1253830"/>
                <a:gd name="csX10" fmla="*/ 1768464 w 5268191"/>
                <a:gd name="csY10" fmla="*/ 702638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3718 w 5268191"/>
                <a:gd name="csY9" fmla="*/ 664128 h 1253830"/>
                <a:gd name="csX10" fmla="*/ 1768464 w 5268191"/>
                <a:gd name="csY10" fmla="*/ 702638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31619 h 1253830"/>
                <a:gd name="csX16" fmla="*/ 2045698 w 5268191"/>
                <a:gd name="csY16" fmla="*/ 594627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693687 w 5268191"/>
                <a:gd name="csY18" fmla="*/ 1096878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693687 w 5268191"/>
                <a:gd name="csY18" fmla="*/ 1096878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07994 w 5268191"/>
                <a:gd name="csY11" fmla="*/ 755289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693687 w 5268191"/>
                <a:gd name="csY18" fmla="*/ 1096878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07994 w 5268191"/>
                <a:gd name="csY11" fmla="*/ 755289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693687 w 5268191"/>
                <a:gd name="csY18" fmla="*/ 1096878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14020 w 5268191"/>
                <a:gd name="csY11" fmla="*/ 741230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693687 w 5268191"/>
                <a:gd name="csY18" fmla="*/ 1096878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07876 h 1175460"/>
                <a:gd name="csX1" fmla="*/ 602673 w 5268191"/>
                <a:gd name="csY1" fmla="*/ 907876 h 1175460"/>
                <a:gd name="csX2" fmla="*/ 1070264 w 5268191"/>
                <a:gd name="csY2" fmla="*/ 887094 h 1175460"/>
                <a:gd name="csX3" fmla="*/ 1610591 w 5268191"/>
                <a:gd name="csY3" fmla="*/ 731231 h 1175460"/>
                <a:gd name="csX4" fmla="*/ 1828800 w 5268191"/>
                <a:gd name="csY4" fmla="*/ 513022 h 1175460"/>
                <a:gd name="csX5" fmla="*/ 1849582 w 5268191"/>
                <a:gd name="csY5" fmla="*/ 294812 h 1175460"/>
                <a:gd name="csX6" fmla="*/ 1737988 w 5268191"/>
                <a:gd name="csY6" fmla="*/ 232816 h 1175460"/>
                <a:gd name="csX7" fmla="*/ 1614608 w 5268191"/>
                <a:gd name="csY7" fmla="*/ 277350 h 1175460"/>
                <a:gd name="csX8" fmla="*/ 1589809 w 5268191"/>
                <a:gd name="csY8" fmla="*/ 419503 h 1175460"/>
                <a:gd name="csX9" fmla="*/ 1691709 w 5268191"/>
                <a:gd name="csY9" fmla="*/ 581741 h 1175460"/>
                <a:gd name="csX10" fmla="*/ 1768464 w 5268191"/>
                <a:gd name="csY10" fmla="*/ 624268 h 1175460"/>
                <a:gd name="csX11" fmla="*/ 1914020 w 5268191"/>
                <a:gd name="csY11" fmla="*/ 662860 h 1175460"/>
                <a:gd name="csX12" fmla="*/ 2223655 w 5268191"/>
                <a:gd name="csY12" fmla="*/ 575367 h 1175460"/>
                <a:gd name="csX13" fmla="*/ 2337689 w 5268191"/>
                <a:gd name="csY13" fmla="*/ 352443 h 1175460"/>
                <a:gd name="csX14" fmla="*/ 2223655 w 5268191"/>
                <a:gd name="csY14" fmla="*/ 211685 h 1175460"/>
                <a:gd name="csX15" fmla="*/ 2067791 w 5268191"/>
                <a:gd name="csY15" fmla="*/ 275342 h 1175460"/>
                <a:gd name="csX16" fmla="*/ 2045698 w 5268191"/>
                <a:gd name="csY16" fmla="*/ 516257 h 1175460"/>
                <a:gd name="csX17" fmla="*/ 2182091 w 5268191"/>
                <a:gd name="csY17" fmla="*/ 814358 h 1175460"/>
                <a:gd name="csX18" fmla="*/ 2693687 w 5268191"/>
                <a:gd name="csY18" fmla="*/ 1018508 h 1175460"/>
                <a:gd name="csX19" fmla="*/ 3325091 w 5268191"/>
                <a:gd name="csY19" fmla="*/ 731231 h 1175460"/>
                <a:gd name="csX20" fmla="*/ 3647209 w 5268191"/>
                <a:gd name="csY20" fmla="*/ 170122 h 1175460"/>
                <a:gd name="csX21" fmla="*/ 3261169 w 5268191"/>
                <a:gd name="csY21" fmla="*/ 27885 h 1175460"/>
                <a:gd name="csX22" fmla="*/ 3013364 w 5268191"/>
                <a:gd name="csY22" fmla="*/ 648103 h 1175460"/>
                <a:gd name="csX23" fmla="*/ 3117273 w 5268191"/>
                <a:gd name="csY23" fmla="*/ 1011785 h 1175460"/>
                <a:gd name="csX24" fmla="*/ 3397828 w 5268191"/>
                <a:gd name="csY24" fmla="*/ 1157258 h 1175460"/>
                <a:gd name="csX25" fmla="*/ 3792682 w 5268191"/>
                <a:gd name="csY25" fmla="*/ 1146867 h 1175460"/>
                <a:gd name="csX26" fmla="*/ 4208318 w 5268191"/>
                <a:gd name="csY26" fmla="*/ 918267 h 1175460"/>
                <a:gd name="csX27" fmla="*/ 4551218 w 5268191"/>
                <a:gd name="csY27" fmla="*/ 824749 h 1175460"/>
                <a:gd name="csX28" fmla="*/ 4966855 w 5268191"/>
                <a:gd name="csY28" fmla="*/ 939049 h 1175460"/>
                <a:gd name="csX29" fmla="*/ 5268191 w 5268191"/>
                <a:gd name="csY29" fmla="*/ 876703 h 11754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5268191" h="1175460">
                  <a:moveTo>
                    <a:pt x="0" y="907876"/>
                  </a:moveTo>
                  <a:lnTo>
                    <a:pt x="602673" y="907876"/>
                  </a:lnTo>
                  <a:cubicBezTo>
                    <a:pt x="781050" y="904412"/>
                    <a:pt x="902278" y="916535"/>
                    <a:pt x="1070264" y="887094"/>
                  </a:cubicBezTo>
                  <a:cubicBezTo>
                    <a:pt x="1238250" y="857653"/>
                    <a:pt x="1484168" y="793576"/>
                    <a:pt x="1610591" y="731231"/>
                  </a:cubicBezTo>
                  <a:cubicBezTo>
                    <a:pt x="1737014" y="668886"/>
                    <a:pt x="1788968" y="585758"/>
                    <a:pt x="1828800" y="513022"/>
                  </a:cubicBezTo>
                  <a:cubicBezTo>
                    <a:pt x="1868632" y="440285"/>
                    <a:pt x="1864717" y="341513"/>
                    <a:pt x="1849582" y="294812"/>
                  </a:cubicBezTo>
                  <a:cubicBezTo>
                    <a:pt x="1834447" y="248111"/>
                    <a:pt x="1777150" y="235726"/>
                    <a:pt x="1737988" y="232816"/>
                  </a:cubicBezTo>
                  <a:cubicBezTo>
                    <a:pt x="1698826" y="229906"/>
                    <a:pt x="1639304" y="246236"/>
                    <a:pt x="1614608" y="277350"/>
                  </a:cubicBezTo>
                  <a:cubicBezTo>
                    <a:pt x="1589912" y="308464"/>
                    <a:pt x="1576959" y="368771"/>
                    <a:pt x="1589809" y="419503"/>
                  </a:cubicBezTo>
                  <a:cubicBezTo>
                    <a:pt x="1602659" y="470235"/>
                    <a:pt x="1647874" y="551631"/>
                    <a:pt x="1691709" y="581741"/>
                  </a:cubicBezTo>
                  <a:cubicBezTo>
                    <a:pt x="1735544" y="611851"/>
                    <a:pt x="1731412" y="610748"/>
                    <a:pt x="1768464" y="624268"/>
                  </a:cubicBezTo>
                  <a:cubicBezTo>
                    <a:pt x="1805516" y="637788"/>
                    <a:pt x="1822087" y="656951"/>
                    <a:pt x="1914020" y="662860"/>
                  </a:cubicBezTo>
                  <a:cubicBezTo>
                    <a:pt x="2005953" y="668769"/>
                    <a:pt x="2153044" y="627103"/>
                    <a:pt x="2223655" y="575367"/>
                  </a:cubicBezTo>
                  <a:cubicBezTo>
                    <a:pt x="2294266" y="523631"/>
                    <a:pt x="2337689" y="413057"/>
                    <a:pt x="2337689" y="352443"/>
                  </a:cubicBezTo>
                  <a:cubicBezTo>
                    <a:pt x="2337689" y="291829"/>
                    <a:pt x="2268638" y="224535"/>
                    <a:pt x="2223655" y="211685"/>
                  </a:cubicBezTo>
                  <a:cubicBezTo>
                    <a:pt x="2178672" y="198835"/>
                    <a:pt x="2097450" y="224580"/>
                    <a:pt x="2067791" y="275342"/>
                  </a:cubicBezTo>
                  <a:cubicBezTo>
                    <a:pt x="2038132" y="326104"/>
                    <a:pt x="2026648" y="426421"/>
                    <a:pt x="2045698" y="516257"/>
                  </a:cubicBezTo>
                  <a:cubicBezTo>
                    <a:pt x="2064748" y="606093"/>
                    <a:pt x="2074093" y="730650"/>
                    <a:pt x="2182091" y="814358"/>
                  </a:cubicBezTo>
                  <a:cubicBezTo>
                    <a:pt x="2290089" y="898066"/>
                    <a:pt x="2497162" y="1010270"/>
                    <a:pt x="2693687" y="1018508"/>
                  </a:cubicBezTo>
                  <a:cubicBezTo>
                    <a:pt x="2890212" y="1026746"/>
                    <a:pt x="3166171" y="872629"/>
                    <a:pt x="3325091" y="731231"/>
                  </a:cubicBezTo>
                  <a:cubicBezTo>
                    <a:pt x="3484011" y="589833"/>
                    <a:pt x="3657863" y="287346"/>
                    <a:pt x="3647209" y="170122"/>
                  </a:cubicBezTo>
                  <a:cubicBezTo>
                    <a:pt x="3636555" y="52898"/>
                    <a:pt x="3366810" y="-51779"/>
                    <a:pt x="3261169" y="27885"/>
                  </a:cubicBezTo>
                  <a:cubicBezTo>
                    <a:pt x="3155528" y="107549"/>
                    <a:pt x="3037347" y="484120"/>
                    <a:pt x="3013364" y="648103"/>
                  </a:cubicBezTo>
                  <a:cubicBezTo>
                    <a:pt x="2989381" y="812086"/>
                    <a:pt x="3053196" y="926926"/>
                    <a:pt x="3117273" y="1011785"/>
                  </a:cubicBezTo>
                  <a:cubicBezTo>
                    <a:pt x="3181350" y="1096644"/>
                    <a:pt x="3285260" y="1134744"/>
                    <a:pt x="3397828" y="1157258"/>
                  </a:cubicBezTo>
                  <a:cubicBezTo>
                    <a:pt x="3510396" y="1179772"/>
                    <a:pt x="3657600" y="1186699"/>
                    <a:pt x="3792682" y="1146867"/>
                  </a:cubicBezTo>
                  <a:cubicBezTo>
                    <a:pt x="3927764" y="1107035"/>
                    <a:pt x="4081895" y="971953"/>
                    <a:pt x="4208318" y="918267"/>
                  </a:cubicBezTo>
                  <a:cubicBezTo>
                    <a:pt x="4334741" y="864581"/>
                    <a:pt x="4424795" y="821285"/>
                    <a:pt x="4551218" y="824749"/>
                  </a:cubicBezTo>
                  <a:cubicBezTo>
                    <a:pt x="4677641" y="828213"/>
                    <a:pt x="4847360" y="930390"/>
                    <a:pt x="4966855" y="939049"/>
                  </a:cubicBezTo>
                  <a:cubicBezTo>
                    <a:pt x="5086350" y="947708"/>
                    <a:pt x="5177270" y="912205"/>
                    <a:pt x="5268191" y="876703"/>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1" name="Picture 120">
              <a:extLst>
                <a:ext uri="{FF2B5EF4-FFF2-40B4-BE49-F238E27FC236}">
                  <a16:creationId xmlns:a16="http://schemas.microsoft.com/office/drawing/2014/main" id="{2579F33C-AB61-25DD-9B61-530ECA3E6C2D}"/>
                </a:ext>
              </a:extLst>
            </p:cNvPr>
            <p:cNvPicPr>
              <a:picLocks noChangeAspect="1"/>
            </p:cNvPicPr>
            <p:nvPr/>
          </p:nvPicPr>
          <p:blipFill>
            <a:blip r:embed="rId5"/>
            <a:stretch>
              <a:fillRect/>
            </a:stretch>
          </p:blipFill>
          <p:spPr>
            <a:xfrm>
              <a:off x="4252600" y="2845578"/>
              <a:ext cx="1282700" cy="1282700"/>
            </a:xfrm>
            <a:prstGeom prst="rect">
              <a:avLst/>
            </a:prstGeom>
          </p:spPr>
        </p:pic>
      </p:grpSp>
      <p:grpSp>
        <p:nvGrpSpPr>
          <p:cNvPr id="126" name="Group 125">
            <a:extLst>
              <a:ext uri="{FF2B5EF4-FFF2-40B4-BE49-F238E27FC236}">
                <a16:creationId xmlns:a16="http://schemas.microsoft.com/office/drawing/2014/main" id="{EB7E4449-984C-71AE-AF6B-C2B9917172CA}"/>
              </a:ext>
            </a:extLst>
          </p:cNvPr>
          <p:cNvGrpSpPr/>
          <p:nvPr/>
        </p:nvGrpSpPr>
        <p:grpSpPr>
          <a:xfrm>
            <a:off x="8274856" y="2110713"/>
            <a:ext cx="1391117" cy="1667988"/>
            <a:chOff x="2901350" y="430826"/>
            <a:chExt cx="4950620" cy="5935930"/>
          </a:xfrm>
        </p:grpSpPr>
        <p:sp>
          <p:nvSpPr>
            <p:cNvPr id="127" name="Freeform 126">
              <a:extLst>
                <a:ext uri="{FF2B5EF4-FFF2-40B4-BE49-F238E27FC236}">
                  <a16:creationId xmlns:a16="http://schemas.microsoft.com/office/drawing/2014/main" id="{4ADD3CEB-1327-8F89-EA51-55E5AE930797}"/>
                </a:ext>
              </a:extLst>
            </p:cNvPr>
            <p:cNvSpPr/>
            <p:nvPr/>
          </p:nvSpPr>
          <p:spPr>
            <a:xfrm rot="2226774">
              <a:off x="2901350" y="1080223"/>
              <a:ext cx="4950620" cy="5286533"/>
            </a:xfrm>
            <a:custGeom>
              <a:avLst/>
              <a:gdLst>
                <a:gd name="csX0" fmla="*/ 1540366 w 4950620"/>
                <a:gd name="csY0" fmla="*/ 3297092 h 5286533"/>
                <a:gd name="csX1" fmla="*/ 2777214 w 4950620"/>
                <a:gd name="csY1" fmla="*/ 2361234 h 5286533"/>
                <a:gd name="csX2" fmla="*/ 3148877 w 4950620"/>
                <a:gd name="csY2" fmla="*/ 2660602 h 5286533"/>
                <a:gd name="csX3" fmla="*/ 1727425 w 4950620"/>
                <a:gd name="csY3" fmla="*/ 3736141 h 5286533"/>
                <a:gd name="csX4" fmla="*/ 0 w 4950620"/>
                <a:gd name="csY4" fmla="*/ 398089 h 5286533"/>
                <a:gd name="csX5" fmla="*/ 526122 w 4950620"/>
                <a:gd name="csY5" fmla="*/ 0 h 5286533"/>
                <a:gd name="csX6" fmla="*/ 1437994 w 4950620"/>
                <a:gd name="csY6" fmla="*/ 1205146 h 5286533"/>
                <a:gd name="csX7" fmla="*/ 1599889 w 4950620"/>
                <a:gd name="csY7" fmla="*/ 1100234 h 5286533"/>
                <a:gd name="csX8" fmla="*/ 2945745 w 4950620"/>
                <a:gd name="csY8" fmla="*/ 1086525 h 5286533"/>
                <a:gd name="csX9" fmla="*/ 3832615 w 4950620"/>
                <a:gd name="csY9" fmla="*/ 2271016 h 5286533"/>
                <a:gd name="csX10" fmla="*/ 3674636 w 4950620"/>
                <a:gd name="csY10" fmla="*/ 3246052 h 5286533"/>
                <a:gd name="csX11" fmla="*/ 3595791 w 4950620"/>
                <a:gd name="csY11" fmla="*/ 3367500 h 5286533"/>
                <a:gd name="csX12" fmla="*/ 4454755 w 4950620"/>
                <a:gd name="csY12" fmla="*/ 2717568 h 5286533"/>
                <a:gd name="csX13" fmla="*/ 4950620 w 4950620"/>
                <a:gd name="csY13" fmla="*/ 3372912 h 5286533"/>
                <a:gd name="csX14" fmla="*/ 2421543 w 4950620"/>
                <a:gd name="csY14" fmla="*/ 5286533 h 5286533"/>
                <a:gd name="csX15" fmla="*/ 1925677 w 4950620"/>
                <a:gd name="csY15" fmla="*/ 4631189 h 5286533"/>
                <a:gd name="csX16" fmla="*/ 3246319 w 4950620"/>
                <a:gd name="csY16" fmla="*/ 3631928 h 5286533"/>
                <a:gd name="csX17" fmla="*/ 2986547 w 4950620"/>
                <a:gd name="csY17" fmla="*/ 3280547 h 5286533"/>
                <a:gd name="csX18" fmla="*/ 3328912 w 4950620"/>
                <a:gd name="csY18" fmla="*/ 2330078 h 5286533"/>
                <a:gd name="csX19" fmla="*/ 2746782 w 4950620"/>
                <a:gd name="csY19" fmla="*/ 1552997 h 5286533"/>
                <a:gd name="csX20" fmla="*/ 1848924 w 4950620"/>
                <a:gd name="csY20" fmla="*/ 1541123 h 5286533"/>
                <a:gd name="csX21" fmla="*/ 1743516 w 4950620"/>
                <a:gd name="csY21" fmla="*/ 1608930 h 5286533"/>
                <a:gd name="csX22" fmla="*/ 2069790 w 4950620"/>
                <a:gd name="csY22" fmla="*/ 2040140 h 5286533"/>
                <a:gd name="csX23" fmla="*/ 1908098 w 4950620"/>
                <a:gd name="csY23" fmla="*/ 2162484 h 5286533"/>
                <a:gd name="csX24" fmla="*/ 1966684 w 4950620"/>
                <a:gd name="csY24" fmla="*/ 2179008 h 5286533"/>
                <a:gd name="csX25" fmla="*/ 2154939 w 4950620"/>
                <a:gd name="csY25" fmla="*/ 2350501 h 5286533"/>
                <a:gd name="csX26" fmla="*/ 2150683 w 4950620"/>
                <a:gd name="csY26" fmla="*/ 2390458 h 5286533"/>
                <a:gd name="csX27" fmla="*/ 2138171 w 4950620"/>
                <a:gd name="csY27" fmla="*/ 2418257 h 5286533"/>
                <a:gd name="csX28" fmla="*/ 2287522 w 4950620"/>
                <a:gd name="csY28" fmla="*/ 2615642 h 5286533"/>
                <a:gd name="csX29" fmla="*/ 2038306 w 4950620"/>
                <a:gd name="csY29" fmla="*/ 2804210 h 5286533"/>
                <a:gd name="csX30" fmla="*/ 1876249 w 4950620"/>
                <a:gd name="csY30" fmla="*/ 2590032 h 5286533"/>
                <a:gd name="csX31" fmla="*/ 1804284 w 4950620"/>
                <a:gd name="csY31" fmla="*/ 2614166 h 5286533"/>
                <a:gd name="csX32" fmla="*/ 1606448 w 4950620"/>
                <a:gd name="csY32" fmla="*/ 2644936 h 5286533"/>
                <a:gd name="csX33" fmla="*/ 1606448 w 4950620"/>
                <a:gd name="csY33" fmla="*/ 3171067 h 5286533"/>
                <a:gd name="csX34" fmla="*/ 1293932 w 4950620"/>
                <a:gd name="csY34" fmla="*/ 3171067 h 5286533"/>
                <a:gd name="csX35" fmla="*/ 1293932 w 4950620"/>
                <a:gd name="csY35" fmla="*/ 2638654 h 5286533"/>
                <a:gd name="csX36" fmla="*/ 1233166 w 4950620"/>
                <a:gd name="csY36" fmla="*/ 2628669 h 5286533"/>
                <a:gd name="csX37" fmla="*/ 953900 w 4950620"/>
                <a:gd name="csY37" fmla="*/ 2431506 h 5286533"/>
                <a:gd name="csX38" fmla="*/ 1304556 w 4950620"/>
                <a:gd name="csY38" fmla="*/ 2167842 h 5286533"/>
                <a:gd name="csX39" fmla="*/ 1335445 w 4950620"/>
                <a:gd name="csY39" fmla="*/ 2163037 h 52865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4950620" h="5286533">
                  <a:moveTo>
                    <a:pt x="1540366" y="3297092"/>
                  </a:moveTo>
                  <a:lnTo>
                    <a:pt x="2777214" y="2361234"/>
                  </a:lnTo>
                  <a:lnTo>
                    <a:pt x="3148877" y="2660602"/>
                  </a:lnTo>
                  <a:lnTo>
                    <a:pt x="1727425" y="3736141"/>
                  </a:lnTo>
                  <a:close/>
                  <a:moveTo>
                    <a:pt x="0" y="398089"/>
                  </a:moveTo>
                  <a:lnTo>
                    <a:pt x="526122" y="0"/>
                  </a:lnTo>
                  <a:lnTo>
                    <a:pt x="1437994" y="1205146"/>
                  </a:lnTo>
                  <a:lnTo>
                    <a:pt x="1599889" y="1100234"/>
                  </a:lnTo>
                  <a:cubicBezTo>
                    <a:pt x="2003805" y="878431"/>
                    <a:pt x="2503958" y="869713"/>
                    <a:pt x="2945745" y="1086525"/>
                  </a:cubicBezTo>
                  <a:cubicBezTo>
                    <a:pt x="3410845" y="1314779"/>
                    <a:pt x="3744739" y="1760724"/>
                    <a:pt x="3832615" y="2271016"/>
                  </a:cubicBezTo>
                  <a:cubicBezTo>
                    <a:pt x="3892301" y="2617611"/>
                    <a:pt x="3832859" y="2960249"/>
                    <a:pt x="3674636" y="3246052"/>
                  </a:cubicBezTo>
                  <a:lnTo>
                    <a:pt x="3595791" y="3367500"/>
                  </a:lnTo>
                  <a:lnTo>
                    <a:pt x="4454755" y="2717568"/>
                  </a:lnTo>
                  <a:lnTo>
                    <a:pt x="4950620" y="3372912"/>
                  </a:lnTo>
                  <a:lnTo>
                    <a:pt x="2421543" y="5286533"/>
                  </a:lnTo>
                  <a:lnTo>
                    <a:pt x="1925677" y="4631189"/>
                  </a:lnTo>
                  <a:lnTo>
                    <a:pt x="3246319" y="3631928"/>
                  </a:lnTo>
                  <a:lnTo>
                    <a:pt x="2986547" y="3280547"/>
                  </a:lnTo>
                  <a:cubicBezTo>
                    <a:pt x="3271390" y="3071001"/>
                    <a:pt x="3403440" y="2704408"/>
                    <a:pt x="3328912" y="2330078"/>
                  </a:cubicBezTo>
                  <a:cubicBezTo>
                    <a:pt x="3263164" y="1999847"/>
                    <a:pt x="3045397" y="1709152"/>
                    <a:pt x="2746782" y="1552997"/>
                  </a:cubicBezTo>
                  <a:cubicBezTo>
                    <a:pt x="2451079" y="1398365"/>
                    <a:pt x="2116542" y="1396473"/>
                    <a:pt x="1848924" y="1541123"/>
                  </a:cubicBezTo>
                  <a:lnTo>
                    <a:pt x="1743516" y="1608930"/>
                  </a:lnTo>
                  <a:lnTo>
                    <a:pt x="2069790" y="2040140"/>
                  </a:lnTo>
                  <a:lnTo>
                    <a:pt x="1908098" y="2162484"/>
                  </a:lnTo>
                  <a:lnTo>
                    <a:pt x="1966684" y="2179008"/>
                  </a:lnTo>
                  <a:cubicBezTo>
                    <a:pt x="2078522" y="2218604"/>
                    <a:pt x="2150110" y="2278896"/>
                    <a:pt x="2154939" y="2350501"/>
                  </a:cubicBezTo>
                  <a:cubicBezTo>
                    <a:pt x="2155845" y="2363927"/>
                    <a:pt x="2154371" y="2377274"/>
                    <a:pt x="2150683" y="2390458"/>
                  </a:cubicBezTo>
                  <a:lnTo>
                    <a:pt x="2138171" y="2418257"/>
                  </a:lnTo>
                  <a:lnTo>
                    <a:pt x="2287522" y="2615642"/>
                  </a:lnTo>
                  <a:lnTo>
                    <a:pt x="2038306" y="2804210"/>
                  </a:lnTo>
                  <a:lnTo>
                    <a:pt x="1876249" y="2590032"/>
                  </a:lnTo>
                  <a:lnTo>
                    <a:pt x="1804284" y="2614166"/>
                  </a:lnTo>
                  <a:lnTo>
                    <a:pt x="1606448" y="2644936"/>
                  </a:lnTo>
                  <a:lnTo>
                    <a:pt x="1606448" y="3171067"/>
                  </a:lnTo>
                  <a:lnTo>
                    <a:pt x="1293932" y="3171067"/>
                  </a:lnTo>
                  <a:lnTo>
                    <a:pt x="1293932" y="2638654"/>
                  </a:lnTo>
                  <a:lnTo>
                    <a:pt x="1233166" y="2628669"/>
                  </a:lnTo>
                  <a:cubicBezTo>
                    <a:pt x="1070283" y="2592843"/>
                    <a:pt x="959937" y="2521012"/>
                    <a:pt x="953900" y="2431506"/>
                  </a:cubicBezTo>
                  <a:cubicBezTo>
                    <a:pt x="946656" y="2324099"/>
                    <a:pt x="1091675" y="2221743"/>
                    <a:pt x="1304556" y="2167842"/>
                  </a:cubicBezTo>
                  <a:lnTo>
                    <a:pt x="1335445" y="2163037"/>
                  </a:lnTo>
                  <a:close/>
                </a:path>
              </a:pathLst>
            </a:custGeom>
            <a:noFill/>
            <a:ln w="28575"/>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8" name="Oval 127">
              <a:extLst>
                <a:ext uri="{FF2B5EF4-FFF2-40B4-BE49-F238E27FC236}">
                  <a16:creationId xmlns:a16="http://schemas.microsoft.com/office/drawing/2014/main" id="{7C9CB2C7-F5FD-9FE8-5AD7-7C1C5E89BAEB}"/>
                </a:ext>
              </a:extLst>
            </p:cNvPr>
            <p:cNvSpPr/>
            <p:nvPr/>
          </p:nvSpPr>
          <p:spPr>
            <a:xfrm>
              <a:off x="5153993" y="1794076"/>
              <a:ext cx="833377" cy="833377"/>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FDB5528D-2BB4-1275-2A7C-D01FD3740447}"/>
                </a:ext>
              </a:extLst>
            </p:cNvPr>
            <p:cNvSpPr/>
            <p:nvPr/>
          </p:nvSpPr>
          <p:spPr>
            <a:xfrm>
              <a:off x="4436947" y="4433105"/>
              <a:ext cx="939713" cy="428263"/>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1BBC312B-6F91-863F-61AF-445AB41F7B6A}"/>
                </a:ext>
              </a:extLst>
            </p:cNvPr>
            <p:cNvSpPr/>
            <p:nvPr/>
          </p:nvSpPr>
          <p:spPr>
            <a:xfrm>
              <a:off x="4629872" y="430826"/>
              <a:ext cx="906084" cy="205782"/>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2" name="Rounded Rectangle 131">
            <a:extLst>
              <a:ext uri="{FF2B5EF4-FFF2-40B4-BE49-F238E27FC236}">
                <a16:creationId xmlns:a16="http://schemas.microsoft.com/office/drawing/2014/main" id="{7C653E72-402E-55DA-50EC-EBFBB921D1C8}"/>
              </a:ext>
            </a:extLst>
          </p:cNvPr>
          <p:cNvSpPr/>
          <p:nvPr/>
        </p:nvSpPr>
        <p:spPr>
          <a:xfrm>
            <a:off x="4424364" y="1295401"/>
            <a:ext cx="3405355" cy="5265592"/>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 name="Picture 132">
            <a:extLst>
              <a:ext uri="{FF2B5EF4-FFF2-40B4-BE49-F238E27FC236}">
                <a16:creationId xmlns:a16="http://schemas.microsoft.com/office/drawing/2014/main" id="{356D5712-833B-1FDC-CCD9-6F3B27DE5D4B}"/>
              </a:ext>
            </a:extLst>
          </p:cNvPr>
          <p:cNvPicPr>
            <a:picLocks noChangeAspect="1"/>
          </p:cNvPicPr>
          <p:nvPr/>
        </p:nvPicPr>
        <p:blipFill>
          <a:blip r:embed="rId6"/>
          <a:stretch>
            <a:fillRect/>
          </a:stretch>
        </p:blipFill>
        <p:spPr>
          <a:xfrm>
            <a:off x="4619310" y="2150250"/>
            <a:ext cx="1346634" cy="1346634"/>
          </a:xfrm>
          <a:prstGeom prst="rect">
            <a:avLst/>
          </a:prstGeom>
        </p:spPr>
      </p:pic>
      <p:pic>
        <p:nvPicPr>
          <p:cNvPr id="134" name="Picture 133">
            <a:extLst>
              <a:ext uri="{FF2B5EF4-FFF2-40B4-BE49-F238E27FC236}">
                <a16:creationId xmlns:a16="http://schemas.microsoft.com/office/drawing/2014/main" id="{BC75DA60-EA85-A448-56A7-D99C9B96D0EE}"/>
              </a:ext>
            </a:extLst>
          </p:cNvPr>
          <p:cNvPicPr>
            <a:picLocks noChangeAspect="1"/>
          </p:cNvPicPr>
          <p:nvPr/>
        </p:nvPicPr>
        <p:blipFill>
          <a:blip r:embed="rId7"/>
          <a:stretch>
            <a:fillRect/>
          </a:stretch>
        </p:blipFill>
        <p:spPr>
          <a:xfrm>
            <a:off x="6210302" y="2074459"/>
            <a:ext cx="1420849" cy="1431950"/>
          </a:xfrm>
          <a:prstGeom prst="rect">
            <a:avLst/>
          </a:prstGeom>
        </p:spPr>
      </p:pic>
      <p:grpSp>
        <p:nvGrpSpPr>
          <p:cNvPr id="135" name="Google Shape;85;p18">
            <a:extLst>
              <a:ext uri="{FF2B5EF4-FFF2-40B4-BE49-F238E27FC236}">
                <a16:creationId xmlns:a16="http://schemas.microsoft.com/office/drawing/2014/main" id="{01F54776-BF55-B064-031A-627B8B9D9973}"/>
              </a:ext>
            </a:extLst>
          </p:cNvPr>
          <p:cNvGrpSpPr/>
          <p:nvPr/>
        </p:nvGrpSpPr>
        <p:grpSpPr>
          <a:xfrm>
            <a:off x="5043355" y="3525096"/>
            <a:ext cx="2096288" cy="2096288"/>
            <a:chOff x="7293125" y="4951875"/>
            <a:chExt cx="1382700" cy="1382700"/>
          </a:xfrm>
        </p:grpSpPr>
        <p:pic>
          <p:nvPicPr>
            <p:cNvPr id="136" name="Google Shape;86;p18">
              <a:extLst>
                <a:ext uri="{FF2B5EF4-FFF2-40B4-BE49-F238E27FC236}">
                  <a16:creationId xmlns:a16="http://schemas.microsoft.com/office/drawing/2014/main" id="{71BDA909-D530-C03B-F1DB-268286FB6CC6}"/>
                </a:ext>
              </a:extLst>
            </p:cNvPr>
            <p:cNvPicPr preferRelativeResize="0"/>
            <p:nvPr/>
          </p:nvPicPr>
          <p:blipFill rotWithShape="1">
            <a:blip r:embed="rId8">
              <a:alphaModFix/>
              <a:extLst>
                <a:ext uri="{28A0092B-C50C-407E-A947-70E740481C1C}">
                  <a14:useLocalDpi xmlns:a14="http://schemas.microsoft.com/office/drawing/2010/main"/>
                </a:ext>
              </a:extLst>
            </a:blip>
            <a:srcRect l="18895" t="18885" r="17845" b="19219"/>
            <a:stretch/>
          </p:blipFill>
          <p:spPr>
            <a:xfrm>
              <a:off x="7594300" y="5261475"/>
              <a:ext cx="780350" cy="763500"/>
            </a:xfrm>
            <a:prstGeom prst="rect">
              <a:avLst/>
            </a:prstGeom>
            <a:noFill/>
            <a:ln>
              <a:noFill/>
            </a:ln>
          </p:spPr>
        </p:pic>
        <p:sp>
          <p:nvSpPr>
            <p:cNvPr id="137" name="Google Shape;87;p18">
              <a:extLst>
                <a:ext uri="{FF2B5EF4-FFF2-40B4-BE49-F238E27FC236}">
                  <a16:creationId xmlns:a16="http://schemas.microsoft.com/office/drawing/2014/main" id="{F4A0BE71-7D2C-0047-C49F-0E3CF08F370A}"/>
                </a:ext>
              </a:extLst>
            </p:cNvPr>
            <p:cNvSpPr/>
            <p:nvPr/>
          </p:nvSpPr>
          <p:spPr>
            <a:xfrm>
              <a:off x="7293125" y="4951875"/>
              <a:ext cx="1382700" cy="13827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8" name="Google Shape;88;p18">
              <a:extLst>
                <a:ext uri="{FF2B5EF4-FFF2-40B4-BE49-F238E27FC236}">
                  <a16:creationId xmlns:a16="http://schemas.microsoft.com/office/drawing/2014/main" id="{176D33EF-F5CC-C1A1-ED1A-E0B73F44EEC3}"/>
                </a:ext>
              </a:extLst>
            </p:cNvPr>
            <p:cNvSpPr/>
            <p:nvPr/>
          </p:nvSpPr>
          <p:spPr>
            <a:xfrm>
              <a:off x="7533575" y="5192325"/>
              <a:ext cx="901800" cy="9018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9" name="Google Shape;89;p18">
              <a:extLst>
                <a:ext uri="{FF2B5EF4-FFF2-40B4-BE49-F238E27FC236}">
                  <a16:creationId xmlns:a16="http://schemas.microsoft.com/office/drawing/2014/main" id="{BB39615C-8276-121E-05E0-EB47AC7563DC}"/>
                </a:ext>
              </a:extLst>
            </p:cNvPr>
            <p:cNvSpPr/>
            <p:nvPr/>
          </p:nvSpPr>
          <p:spPr>
            <a:xfrm>
              <a:off x="7398275" y="5057025"/>
              <a:ext cx="1172400" cy="11724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140" name="Content Placeholder 2">
            <a:extLst>
              <a:ext uri="{FF2B5EF4-FFF2-40B4-BE49-F238E27FC236}">
                <a16:creationId xmlns:a16="http://schemas.microsoft.com/office/drawing/2014/main" id="{5B5F5519-B0D1-182A-60FB-377D2D31DBF7}"/>
              </a:ext>
            </a:extLst>
          </p:cNvPr>
          <p:cNvSpPr txBox="1">
            <a:spLocks/>
          </p:cNvSpPr>
          <p:nvPr/>
        </p:nvSpPr>
        <p:spPr>
          <a:xfrm>
            <a:off x="4436160" y="1416006"/>
            <a:ext cx="3393559" cy="5536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a:t>Awe &amp; dissonance</a:t>
            </a:r>
          </a:p>
        </p:txBody>
      </p:sp>
      <p:sp>
        <p:nvSpPr>
          <p:cNvPr id="142" name="TextBox 141">
            <a:extLst>
              <a:ext uri="{FF2B5EF4-FFF2-40B4-BE49-F238E27FC236}">
                <a16:creationId xmlns:a16="http://schemas.microsoft.com/office/drawing/2014/main" id="{33A4D8BA-AC75-2113-8557-0A7191F2313F}"/>
              </a:ext>
            </a:extLst>
          </p:cNvPr>
          <p:cNvSpPr txBox="1"/>
          <p:nvPr/>
        </p:nvSpPr>
        <p:spPr>
          <a:xfrm>
            <a:off x="4355291" y="5828236"/>
            <a:ext cx="3481508" cy="584775"/>
          </a:xfrm>
          <a:prstGeom prst="rect">
            <a:avLst/>
          </a:prstGeom>
          <a:noFill/>
        </p:spPr>
        <p:txBody>
          <a:bodyPr wrap="square" rtlCol="0">
            <a:spAutoFit/>
          </a:bodyPr>
          <a:lstStyle/>
          <a:p>
            <a:pPr algn="ctr"/>
            <a:r>
              <a:rPr lang="en-CA" sz="3200" dirty="0"/>
              <a:t>Transformation</a:t>
            </a:r>
            <a:endParaRPr lang="en-US" sz="2400" dirty="0"/>
          </a:p>
        </p:txBody>
      </p:sp>
      <p:sp>
        <p:nvSpPr>
          <p:cNvPr id="4" name="Content Placeholder 2">
            <a:extLst>
              <a:ext uri="{FF2B5EF4-FFF2-40B4-BE49-F238E27FC236}">
                <a16:creationId xmlns:a16="http://schemas.microsoft.com/office/drawing/2014/main" id="{C9D67558-CBCB-80EA-90FA-295844F6E1AC}"/>
              </a:ext>
            </a:extLst>
          </p:cNvPr>
          <p:cNvSpPr txBox="1">
            <a:spLocks/>
          </p:cNvSpPr>
          <p:nvPr/>
        </p:nvSpPr>
        <p:spPr>
          <a:xfrm>
            <a:off x="838199" y="5828236"/>
            <a:ext cx="3405355" cy="6603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3200" dirty="0"/>
              <a:t>Interculturality</a:t>
            </a:r>
          </a:p>
        </p:txBody>
      </p:sp>
      <p:sp>
        <p:nvSpPr>
          <p:cNvPr id="6" name="TextBox 5">
            <a:extLst>
              <a:ext uri="{FF2B5EF4-FFF2-40B4-BE49-F238E27FC236}">
                <a16:creationId xmlns:a16="http://schemas.microsoft.com/office/drawing/2014/main" id="{4D2A7A32-80B5-185A-40EC-AB24D2F1FC04}"/>
              </a:ext>
            </a:extLst>
          </p:cNvPr>
          <p:cNvSpPr txBox="1"/>
          <p:nvPr/>
        </p:nvSpPr>
        <p:spPr>
          <a:xfrm>
            <a:off x="7967574" y="5828236"/>
            <a:ext cx="3434020" cy="584775"/>
          </a:xfrm>
          <a:prstGeom prst="rect">
            <a:avLst/>
          </a:prstGeom>
          <a:noFill/>
        </p:spPr>
        <p:txBody>
          <a:bodyPr wrap="square" rtlCol="0">
            <a:spAutoFit/>
          </a:bodyPr>
          <a:lstStyle/>
          <a:p>
            <a:pPr algn="ctr"/>
            <a:r>
              <a:rPr lang="en-CA" sz="3200" dirty="0"/>
              <a:t>Skills</a:t>
            </a:r>
            <a:endParaRPr lang="en-US" sz="2400" dirty="0"/>
          </a:p>
        </p:txBody>
      </p:sp>
    </p:spTree>
    <p:extLst>
      <p:ext uri="{BB962C8B-B14F-4D97-AF65-F5344CB8AC3E}">
        <p14:creationId xmlns:p14="http://schemas.microsoft.com/office/powerpoint/2010/main" val="2465008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8975D-0BCB-CD9E-3D83-CB7AEA5431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30E15-CC66-1E4E-0A44-E4A9BCE413DD}"/>
              </a:ext>
            </a:extLst>
          </p:cNvPr>
          <p:cNvSpPr>
            <a:spLocks noGrp="1"/>
          </p:cNvSpPr>
          <p:nvPr>
            <p:ph type="title"/>
          </p:nvPr>
        </p:nvSpPr>
        <p:spPr>
          <a:xfrm>
            <a:off x="838199" y="1"/>
            <a:ext cx="10515602" cy="1295400"/>
          </a:xfrm>
        </p:spPr>
        <p:txBody>
          <a:bodyPr/>
          <a:lstStyle/>
          <a:p>
            <a:r>
              <a:rPr lang="en-US" dirty="0"/>
              <a:t>Solution: Epistemology of reconnection</a:t>
            </a:r>
          </a:p>
        </p:txBody>
      </p:sp>
      <p:sp>
        <p:nvSpPr>
          <p:cNvPr id="50" name="TextBox 49">
            <a:extLst>
              <a:ext uri="{FF2B5EF4-FFF2-40B4-BE49-F238E27FC236}">
                <a16:creationId xmlns:a16="http://schemas.microsoft.com/office/drawing/2014/main" id="{9F9EB46F-3DF2-4E10-AED4-866B4B10E233}"/>
              </a:ext>
            </a:extLst>
          </p:cNvPr>
          <p:cNvSpPr txBox="1"/>
          <p:nvPr/>
        </p:nvSpPr>
        <p:spPr>
          <a:xfrm>
            <a:off x="5231703" y="3043359"/>
            <a:ext cx="1866146" cy="1598391"/>
          </a:xfrm>
          <a:prstGeom prst="ellipse">
            <a:avLst/>
          </a:prstGeom>
          <a:solidFill>
            <a:schemeClr val="bg1"/>
          </a:solidFill>
          <a:ln>
            <a:noFill/>
          </a:ln>
        </p:spPr>
        <p:txBody>
          <a:bodyPr wrap="square" lIns="0" tIns="0" rIns="0" bIns="0" rtlCol="0" anchor="ctr" anchorCtr="0">
            <a:noAutofit/>
          </a:bodyPr>
          <a:lstStyle/>
          <a:p>
            <a:pPr algn="ctr"/>
            <a:r>
              <a:rPr lang="en-US" sz="1600" dirty="0">
                <a:solidFill>
                  <a:schemeClr val="bg1"/>
                </a:solidFill>
                <a:latin typeface="Arial" panose="020B0604020202020204" pitchFamily="34" charset="0"/>
                <a:cs typeface="Arial" panose="020B0604020202020204" pitchFamily="34" charset="0"/>
              </a:rPr>
              <a:t>Epistemology of Disconnection</a:t>
            </a:r>
          </a:p>
        </p:txBody>
      </p:sp>
      <p:pic>
        <p:nvPicPr>
          <p:cNvPr id="5" name="Picture 4">
            <a:extLst>
              <a:ext uri="{FF2B5EF4-FFF2-40B4-BE49-F238E27FC236}">
                <a16:creationId xmlns:a16="http://schemas.microsoft.com/office/drawing/2014/main" id="{2BEDC505-BA1A-5075-A114-FF54C1369C9D}"/>
              </a:ext>
            </a:extLst>
          </p:cNvPr>
          <p:cNvPicPr>
            <a:picLocks noChangeAspect="1"/>
          </p:cNvPicPr>
          <p:nvPr/>
        </p:nvPicPr>
        <p:blipFill>
          <a:blip r:embed="rId3"/>
          <a:stretch>
            <a:fillRect/>
          </a:stretch>
        </p:blipFill>
        <p:spPr>
          <a:xfrm>
            <a:off x="2358906" y="1295400"/>
            <a:ext cx="6864588" cy="5429482"/>
          </a:xfrm>
          <a:prstGeom prst="rect">
            <a:avLst/>
          </a:prstGeom>
        </p:spPr>
      </p:pic>
      <p:sp>
        <p:nvSpPr>
          <p:cNvPr id="3" name="TextBox 2">
            <a:extLst>
              <a:ext uri="{FF2B5EF4-FFF2-40B4-BE49-F238E27FC236}">
                <a16:creationId xmlns:a16="http://schemas.microsoft.com/office/drawing/2014/main" id="{28B90C5B-0C51-E745-F162-2057860C10D3}"/>
              </a:ext>
            </a:extLst>
          </p:cNvPr>
          <p:cNvSpPr txBox="1"/>
          <p:nvPr/>
        </p:nvSpPr>
        <p:spPr>
          <a:xfrm>
            <a:off x="7187903" y="6396334"/>
            <a:ext cx="5008252" cy="461665"/>
          </a:xfrm>
          <a:prstGeom prst="rect">
            <a:avLst/>
          </a:prstGeom>
          <a:noFill/>
        </p:spPr>
        <p:txBody>
          <a:bodyPr wrap="square">
            <a:spAutoFit/>
          </a:bodyPr>
          <a:lstStyle/>
          <a:p>
            <a:pPr algn="r"/>
            <a:r>
              <a:rPr lang="en-US" sz="1200" dirty="0">
                <a:latin typeface="+mj-lt"/>
              </a:rPr>
              <a:t>From </a:t>
            </a:r>
            <a:r>
              <a:rPr lang="en-CA" sz="1200" b="1" dirty="0">
                <a:latin typeface="HelveticaNeueLTStd"/>
              </a:rPr>
              <a:t>Bai </a:t>
            </a:r>
            <a:r>
              <a:rPr lang="en-CA" sz="1200" b="1" i="1" dirty="0">
                <a:latin typeface="HelveticaNeueLTStd"/>
              </a:rPr>
              <a:t>et al</a:t>
            </a:r>
            <a:r>
              <a:rPr lang="en-CA" sz="1200" b="1" dirty="0">
                <a:latin typeface="HelveticaNeueLTStd"/>
              </a:rPr>
              <a:t>. 2013</a:t>
            </a:r>
            <a:r>
              <a:rPr lang="en-CA" sz="1200" dirty="0">
                <a:latin typeface="HelveticaNeueLTStd"/>
              </a:rPr>
              <a:t> Revisioning higher education</a:t>
            </a:r>
            <a:endParaRPr lang="en-US" sz="1200" dirty="0"/>
          </a:p>
          <a:p>
            <a:pPr algn="r"/>
            <a:r>
              <a:rPr lang="en-CA" sz="1200" dirty="0">
                <a:latin typeface="+mj-lt"/>
              </a:rPr>
              <a:t>Expanding our understanding of human–nature relations</a:t>
            </a:r>
            <a:endParaRPr lang="en-US" sz="1200" dirty="0">
              <a:latin typeface="+mj-lt"/>
            </a:endParaRPr>
          </a:p>
        </p:txBody>
      </p:sp>
    </p:spTree>
    <p:extLst>
      <p:ext uri="{BB962C8B-B14F-4D97-AF65-F5344CB8AC3E}">
        <p14:creationId xmlns:p14="http://schemas.microsoft.com/office/powerpoint/2010/main" val="3872268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B1E0E-F4F0-055E-F317-83D60AFE40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3C5BB5-5FC3-5927-DFA6-09C080245D24}"/>
              </a:ext>
            </a:extLst>
          </p:cNvPr>
          <p:cNvSpPr>
            <a:spLocks noGrp="1"/>
          </p:cNvSpPr>
          <p:nvPr>
            <p:ph type="title"/>
          </p:nvPr>
        </p:nvSpPr>
        <p:spPr>
          <a:xfrm>
            <a:off x="838200" y="13961"/>
            <a:ext cx="11353800" cy="1322565"/>
          </a:xfrm>
        </p:spPr>
        <p:txBody>
          <a:bodyPr/>
          <a:lstStyle/>
          <a:p>
            <a:r>
              <a:rPr lang="en-US" dirty="0"/>
              <a:t>How to integrate science &amp; poetry? Theoretical</a:t>
            </a:r>
          </a:p>
        </p:txBody>
      </p:sp>
      <p:sp>
        <p:nvSpPr>
          <p:cNvPr id="20" name="TextBox 19">
            <a:extLst>
              <a:ext uri="{FF2B5EF4-FFF2-40B4-BE49-F238E27FC236}">
                <a16:creationId xmlns:a16="http://schemas.microsoft.com/office/drawing/2014/main" id="{A4888596-F4F6-C801-220B-519EE1D3DFFE}"/>
              </a:ext>
            </a:extLst>
          </p:cNvPr>
          <p:cNvSpPr txBox="1"/>
          <p:nvPr/>
        </p:nvSpPr>
        <p:spPr>
          <a:xfrm>
            <a:off x="838200" y="1295400"/>
            <a:ext cx="5257800" cy="584775"/>
          </a:xfrm>
          <a:prstGeom prst="rect">
            <a:avLst/>
          </a:prstGeom>
          <a:noFill/>
        </p:spPr>
        <p:txBody>
          <a:bodyPr wrap="square">
            <a:spAutoFit/>
          </a:bodyPr>
          <a:lstStyle/>
          <a:p>
            <a:r>
              <a:rPr lang="en-US" sz="3200" dirty="0">
                <a:solidFill>
                  <a:schemeClr val="tx1"/>
                </a:solidFill>
              </a:rPr>
              <a:t>Biogeopoetics</a:t>
            </a:r>
            <a:endParaRPr lang="en-US" sz="2400" dirty="0">
              <a:solidFill>
                <a:schemeClr val="tx1"/>
              </a:solidFill>
            </a:endParaRPr>
          </a:p>
        </p:txBody>
      </p:sp>
      <p:pic>
        <p:nvPicPr>
          <p:cNvPr id="22" name="Picture 21" descr="Juneau Icefield">
            <a:extLst>
              <a:ext uri="{FF2B5EF4-FFF2-40B4-BE49-F238E27FC236}">
                <a16:creationId xmlns:a16="http://schemas.microsoft.com/office/drawing/2014/main" id="{74283019-33D8-5B82-E6CE-48C39C138779}"/>
              </a:ext>
            </a:extLst>
          </p:cNvPr>
          <p:cNvPicPr>
            <a:picLocks noChangeAspect="1"/>
          </p:cNvPicPr>
          <p:nvPr/>
        </p:nvPicPr>
        <p:blipFill>
          <a:blip r:embed="rId3"/>
          <a:stretch>
            <a:fillRect/>
          </a:stretch>
        </p:blipFill>
        <p:spPr>
          <a:xfrm>
            <a:off x="838200" y="1880175"/>
            <a:ext cx="5257800" cy="3945816"/>
          </a:xfrm>
          <a:prstGeom prst="rect">
            <a:avLst/>
          </a:prstGeom>
        </p:spPr>
      </p:pic>
      <p:sp>
        <p:nvSpPr>
          <p:cNvPr id="28" name="TextBox 27">
            <a:extLst>
              <a:ext uri="{FF2B5EF4-FFF2-40B4-BE49-F238E27FC236}">
                <a16:creationId xmlns:a16="http://schemas.microsoft.com/office/drawing/2014/main" id="{7DAED8EF-374C-2E64-9EE8-D5C273DB6971}"/>
              </a:ext>
            </a:extLst>
          </p:cNvPr>
          <p:cNvSpPr txBox="1"/>
          <p:nvPr/>
        </p:nvSpPr>
        <p:spPr>
          <a:xfrm>
            <a:off x="789213" y="4408591"/>
            <a:ext cx="5399314" cy="1738938"/>
          </a:xfrm>
          <a:prstGeom prst="rect">
            <a:avLst/>
          </a:prstGeom>
          <a:noFill/>
        </p:spPr>
        <p:txBody>
          <a:bodyPr wrap="square">
            <a:spAutoFit/>
          </a:bodyPr>
          <a:lstStyle/>
          <a:p>
            <a:pPr>
              <a:buNone/>
            </a:pPr>
            <a:r>
              <a:rPr lang="en-CA" sz="2400" b="1" dirty="0"/>
              <a:t>Glacier</a:t>
            </a:r>
            <a:endParaRPr lang="en-CA" dirty="0"/>
          </a:p>
          <a:p>
            <a:pPr>
              <a:buNone/>
            </a:pPr>
            <a:endParaRPr lang="en-CA" sz="600" dirty="0">
              <a:solidFill>
                <a:schemeClr val="bg1"/>
              </a:solidFill>
            </a:endParaRPr>
          </a:p>
          <a:p>
            <a:pPr>
              <a:buNone/>
            </a:pPr>
            <a:r>
              <a:rPr lang="en-CA" sz="2000" dirty="0">
                <a:solidFill>
                  <a:schemeClr val="bg1"/>
                </a:solidFill>
              </a:rPr>
              <a:t>The miles-deep Greenland glacier’s lost its grip,</a:t>
            </a:r>
            <a:br>
              <a:rPr lang="en-CA" sz="2000" dirty="0">
                <a:solidFill>
                  <a:schemeClr val="bg1"/>
                </a:solidFill>
              </a:rPr>
            </a:br>
            <a:r>
              <a:rPr lang="en-CA" sz="2000" dirty="0">
                <a:solidFill>
                  <a:schemeClr val="bg1"/>
                </a:solidFill>
              </a:rPr>
              <a:t>sliding nine miles a year towards the sea</a:t>
            </a:r>
            <a:br>
              <a:rPr lang="en-CA" sz="2000" dirty="0">
                <a:solidFill>
                  <a:schemeClr val="bg1"/>
                </a:solidFill>
              </a:rPr>
            </a:br>
            <a:r>
              <a:rPr lang="en-CA" sz="2000" dirty="0">
                <a:solidFill>
                  <a:schemeClr val="bg1"/>
                </a:solidFill>
              </a:rPr>
              <a:t>on its own melt-water….</a:t>
            </a:r>
            <a:r>
              <a:rPr lang="en-CA" sz="2000" dirty="0"/>
              <a:t>....</a:t>
            </a:r>
          </a:p>
          <a:p>
            <a:pPr algn="r">
              <a:buNone/>
            </a:pPr>
            <a:r>
              <a:rPr lang="en-CA" sz="1600" dirty="0"/>
              <a:t>– Gillian Clarke</a:t>
            </a:r>
          </a:p>
        </p:txBody>
      </p:sp>
      <p:grpSp>
        <p:nvGrpSpPr>
          <p:cNvPr id="8" name="Group 7">
            <a:extLst>
              <a:ext uri="{FF2B5EF4-FFF2-40B4-BE49-F238E27FC236}">
                <a16:creationId xmlns:a16="http://schemas.microsoft.com/office/drawing/2014/main" id="{E0EB12B8-A51A-1A3C-884B-6F63FB33804A}"/>
              </a:ext>
            </a:extLst>
          </p:cNvPr>
          <p:cNvGrpSpPr/>
          <p:nvPr/>
        </p:nvGrpSpPr>
        <p:grpSpPr>
          <a:xfrm>
            <a:off x="6629399" y="1880175"/>
            <a:ext cx="5071534" cy="3950737"/>
            <a:chOff x="6443133" y="1880175"/>
            <a:chExt cx="5257800" cy="4095839"/>
          </a:xfrm>
        </p:grpSpPr>
        <p:pic>
          <p:nvPicPr>
            <p:cNvPr id="5" name="Picture 4" descr="Variation in shell morphology in some marine gastropods">
              <a:extLst>
                <a:ext uri="{FF2B5EF4-FFF2-40B4-BE49-F238E27FC236}">
                  <a16:creationId xmlns:a16="http://schemas.microsoft.com/office/drawing/2014/main" id="{34649092-3A0E-522C-7514-6FEB17FCEC83}"/>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6443133" y="1880175"/>
              <a:ext cx="5257800" cy="1820026"/>
            </a:xfrm>
            <a:prstGeom prst="rect">
              <a:avLst/>
            </a:prstGeom>
          </p:spPr>
        </p:pic>
        <p:pic>
          <p:nvPicPr>
            <p:cNvPr id="7" name="Picture 6" descr="Variation in shell morphology in some marine gastropods">
              <a:extLst>
                <a:ext uri="{FF2B5EF4-FFF2-40B4-BE49-F238E27FC236}">
                  <a16:creationId xmlns:a16="http://schemas.microsoft.com/office/drawing/2014/main" id="{26D5EA64-8BFB-914D-8837-1EAC140DE8D6}"/>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6443133" y="3700201"/>
              <a:ext cx="5257800" cy="2275813"/>
            </a:xfrm>
            <a:prstGeom prst="rect">
              <a:avLst/>
            </a:prstGeom>
          </p:spPr>
        </p:pic>
      </p:grpSp>
      <p:sp>
        <p:nvSpPr>
          <p:cNvPr id="10" name="TextBox 9">
            <a:extLst>
              <a:ext uri="{FF2B5EF4-FFF2-40B4-BE49-F238E27FC236}">
                <a16:creationId xmlns:a16="http://schemas.microsoft.com/office/drawing/2014/main" id="{3B4C09FE-E01D-F17A-39D7-48A903541D91}"/>
              </a:ext>
            </a:extLst>
          </p:cNvPr>
          <p:cNvSpPr txBox="1"/>
          <p:nvPr/>
        </p:nvSpPr>
        <p:spPr>
          <a:xfrm>
            <a:off x="6536266" y="1295400"/>
            <a:ext cx="5257800" cy="584775"/>
          </a:xfrm>
          <a:prstGeom prst="rect">
            <a:avLst/>
          </a:prstGeom>
          <a:noFill/>
        </p:spPr>
        <p:txBody>
          <a:bodyPr wrap="square">
            <a:spAutoFit/>
          </a:bodyPr>
          <a:lstStyle/>
          <a:p>
            <a:r>
              <a:rPr lang="en-US" sz="3200" dirty="0">
                <a:solidFill>
                  <a:schemeClr val="tx1"/>
                </a:solidFill>
              </a:rPr>
              <a:t>Functional morphology</a:t>
            </a:r>
            <a:endParaRPr lang="en-US" sz="2400" dirty="0">
              <a:solidFill>
                <a:schemeClr val="tx1"/>
              </a:solidFill>
            </a:endParaRPr>
          </a:p>
        </p:txBody>
      </p:sp>
      <p:sp>
        <p:nvSpPr>
          <p:cNvPr id="12" name="TextBox 11">
            <a:extLst>
              <a:ext uri="{FF2B5EF4-FFF2-40B4-BE49-F238E27FC236}">
                <a16:creationId xmlns:a16="http://schemas.microsoft.com/office/drawing/2014/main" id="{3BBEE52F-A395-AE04-6275-D6C34A073684}"/>
              </a:ext>
            </a:extLst>
          </p:cNvPr>
          <p:cNvSpPr txBox="1"/>
          <p:nvPr/>
        </p:nvSpPr>
        <p:spPr>
          <a:xfrm>
            <a:off x="838200" y="6567040"/>
            <a:ext cx="5257800" cy="276999"/>
          </a:xfrm>
          <a:prstGeom prst="rect">
            <a:avLst/>
          </a:prstGeom>
          <a:noFill/>
        </p:spPr>
        <p:txBody>
          <a:bodyPr wrap="square">
            <a:spAutoFit/>
          </a:bodyPr>
          <a:lstStyle/>
          <a:p>
            <a:r>
              <a:rPr lang="en-US" sz="1200" dirty="0" err="1"/>
              <a:t>ttps</a:t>
            </a:r>
            <a:r>
              <a:rPr lang="en-US" sz="1200" dirty="0"/>
              <a:t>://</a:t>
            </a:r>
            <a:r>
              <a:rPr lang="en-US" sz="1200" dirty="0" err="1"/>
              <a:t>nsidc.org</a:t>
            </a:r>
            <a:r>
              <a:rPr lang="en-US" sz="1200" dirty="0"/>
              <a:t>/learn/parts-cryosphere/glaciers/science-glaciers</a:t>
            </a:r>
          </a:p>
        </p:txBody>
      </p:sp>
      <p:sp>
        <p:nvSpPr>
          <p:cNvPr id="15" name="TextBox 14">
            <a:extLst>
              <a:ext uri="{FF2B5EF4-FFF2-40B4-BE49-F238E27FC236}">
                <a16:creationId xmlns:a16="http://schemas.microsoft.com/office/drawing/2014/main" id="{2E042E55-C42B-F053-D906-CBE1984A5316}"/>
              </a:ext>
            </a:extLst>
          </p:cNvPr>
          <p:cNvSpPr txBox="1"/>
          <p:nvPr/>
        </p:nvSpPr>
        <p:spPr>
          <a:xfrm>
            <a:off x="7010400" y="6567039"/>
            <a:ext cx="4783666" cy="276999"/>
          </a:xfrm>
          <a:prstGeom prst="rect">
            <a:avLst/>
          </a:prstGeom>
          <a:noFill/>
        </p:spPr>
        <p:txBody>
          <a:bodyPr wrap="square">
            <a:spAutoFit/>
          </a:bodyPr>
          <a:lstStyle/>
          <a:p>
            <a:pPr algn="r"/>
            <a:r>
              <a:rPr lang="en-US" sz="1200" dirty="0"/>
              <a:t>https://</a:t>
            </a:r>
            <a:r>
              <a:rPr lang="en-US" sz="1200" dirty="0" err="1"/>
              <a:t>ucmp.berkeley.edu</a:t>
            </a:r>
            <a:r>
              <a:rPr lang="en-US" sz="1200" dirty="0"/>
              <a:t>/taxa/inverts/</a:t>
            </a:r>
            <a:r>
              <a:rPr lang="en-US" sz="1200" dirty="0" err="1"/>
              <a:t>mollusca</a:t>
            </a:r>
            <a:r>
              <a:rPr lang="en-US" sz="1200" dirty="0"/>
              <a:t>/</a:t>
            </a:r>
            <a:r>
              <a:rPr lang="en-US" sz="1200" dirty="0" err="1"/>
              <a:t>gastropoda.php</a:t>
            </a:r>
            <a:endParaRPr lang="en-US" sz="1200" dirty="0"/>
          </a:p>
        </p:txBody>
      </p:sp>
    </p:spTree>
    <p:extLst>
      <p:ext uri="{BB962C8B-B14F-4D97-AF65-F5344CB8AC3E}">
        <p14:creationId xmlns:p14="http://schemas.microsoft.com/office/powerpoint/2010/main" val="129764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8" grpId="0"/>
      <p:bldP spid="10" grpId="0"/>
      <p:bldP spid="12"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2579C-91BC-2228-BF87-0DFEDAE930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3E0F21-F3FB-5786-16DA-50364A8EC474}"/>
              </a:ext>
            </a:extLst>
          </p:cNvPr>
          <p:cNvSpPr>
            <a:spLocks noGrp="1"/>
          </p:cNvSpPr>
          <p:nvPr>
            <p:ph type="title"/>
          </p:nvPr>
        </p:nvSpPr>
        <p:spPr>
          <a:xfrm>
            <a:off x="838200" y="13961"/>
            <a:ext cx="11353800" cy="1322565"/>
          </a:xfrm>
        </p:spPr>
        <p:txBody>
          <a:bodyPr/>
          <a:lstStyle/>
          <a:p>
            <a:r>
              <a:rPr lang="en-US" dirty="0"/>
              <a:t>How to integrate science &amp; poetry? Empirical</a:t>
            </a:r>
          </a:p>
        </p:txBody>
      </p:sp>
      <p:pic>
        <p:nvPicPr>
          <p:cNvPr id="18" name="Picture 17">
            <a:extLst>
              <a:ext uri="{FF2B5EF4-FFF2-40B4-BE49-F238E27FC236}">
                <a16:creationId xmlns:a16="http://schemas.microsoft.com/office/drawing/2014/main" id="{EABFE7F7-C24F-36DE-8C75-6BAD05C7076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9153077" y="1760467"/>
            <a:ext cx="2700690" cy="3091630"/>
          </a:xfrm>
          <a:prstGeom prst="rect">
            <a:avLst/>
          </a:prstGeom>
        </p:spPr>
      </p:pic>
      <p:pic>
        <p:nvPicPr>
          <p:cNvPr id="24" name="Picture 23">
            <a:extLst>
              <a:ext uri="{FF2B5EF4-FFF2-40B4-BE49-F238E27FC236}">
                <a16:creationId xmlns:a16="http://schemas.microsoft.com/office/drawing/2014/main" id="{E718E161-54AE-AB74-C52A-1DD4F9630C5E}"/>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892501" y="4444255"/>
            <a:ext cx="2564286" cy="2436082"/>
          </a:xfrm>
          <a:prstGeom prst="rect">
            <a:avLst/>
          </a:prstGeom>
        </p:spPr>
      </p:pic>
      <p:pic>
        <p:nvPicPr>
          <p:cNvPr id="25" name="Picture 24" descr="Fungi Name Trail">
            <a:extLst>
              <a:ext uri="{FF2B5EF4-FFF2-40B4-BE49-F238E27FC236}">
                <a16:creationId xmlns:a16="http://schemas.microsoft.com/office/drawing/2014/main" id="{D7757FDC-7447-9A35-6886-0BA04FF35AE0}"/>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3456787" y="1295400"/>
            <a:ext cx="2391258" cy="5119868"/>
          </a:xfrm>
          <a:prstGeom prst="rect">
            <a:avLst/>
          </a:prstGeom>
        </p:spPr>
      </p:pic>
      <p:sp>
        <p:nvSpPr>
          <p:cNvPr id="26" name="TextBox 25">
            <a:extLst>
              <a:ext uri="{FF2B5EF4-FFF2-40B4-BE49-F238E27FC236}">
                <a16:creationId xmlns:a16="http://schemas.microsoft.com/office/drawing/2014/main" id="{2487059C-E600-E293-5BB6-2B7A24CFE343}"/>
              </a:ext>
            </a:extLst>
          </p:cNvPr>
          <p:cNvSpPr txBox="1"/>
          <p:nvPr/>
        </p:nvSpPr>
        <p:spPr>
          <a:xfrm>
            <a:off x="838200" y="1295400"/>
            <a:ext cx="5257800" cy="584775"/>
          </a:xfrm>
          <a:prstGeom prst="rect">
            <a:avLst/>
          </a:prstGeom>
          <a:noFill/>
        </p:spPr>
        <p:txBody>
          <a:bodyPr wrap="square">
            <a:spAutoFit/>
          </a:bodyPr>
          <a:lstStyle/>
          <a:p>
            <a:r>
              <a:rPr lang="en-US" sz="3200" dirty="0">
                <a:solidFill>
                  <a:schemeClr val="tx1"/>
                </a:solidFill>
              </a:rPr>
              <a:t>Field &amp; Lab work</a:t>
            </a:r>
            <a:endParaRPr lang="en-US" sz="2400" dirty="0">
              <a:solidFill>
                <a:schemeClr val="tx1"/>
              </a:solidFill>
            </a:endParaRPr>
          </a:p>
        </p:txBody>
      </p:sp>
      <p:pic>
        <p:nvPicPr>
          <p:cNvPr id="35" name="Picture 34">
            <a:extLst>
              <a:ext uri="{FF2B5EF4-FFF2-40B4-BE49-F238E27FC236}">
                <a16:creationId xmlns:a16="http://schemas.microsoft.com/office/drawing/2014/main" id="{F1818838-A96C-7A75-CDA5-36C89264FDBD}"/>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rot="5400000">
            <a:off x="742328" y="1913168"/>
            <a:ext cx="2809212" cy="2564285"/>
          </a:xfrm>
          <a:prstGeom prst="rect">
            <a:avLst/>
          </a:prstGeom>
          <a:ln>
            <a:solidFill>
              <a:schemeClr val="bg1"/>
            </a:solidFill>
          </a:ln>
        </p:spPr>
      </p:pic>
      <p:pic>
        <p:nvPicPr>
          <p:cNvPr id="20" name="Picture 19" descr="A group of people in lab coats&#10;&#10;Description automatically generated">
            <a:extLst>
              <a:ext uri="{FF2B5EF4-FFF2-40B4-BE49-F238E27FC236}">
                <a16:creationId xmlns:a16="http://schemas.microsoft.com/office/drawing/2014/main" id="{D0DA757D-AE38-973B-0FBE-DAA1DDDD7A58}"/>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a:xfrm rot="5400000">
            <a:off x="5115345" y="2956237"/>
            <a:ext cx="5089633" cy="2758567"/>
          </a:xfrm>
          <a:prstGeom prst="rect">
            <a:avLst/>
          </a:prstGeom>
          <a:ln>
            <a:solidFill>
              <a:schemeClr val="bg1"/>
            </a:solidFill>
          </a:ln>
        </p:spPr>
      </p:pic>
      <p:pic>
        <p:nvPicPr>
          <p:cNvPr id="39" name="Picture 38">
            <a:extLst>
              <a:ext uri="{FF2B5EF4-FFF2-40B4-BE49-F238E27FC236}">
                <a16:creationId xmlns:a16="http://schemas.microsoft.com/office/drawing/2014/main" id="{8BD22FEA-915F-1102-D070-3908D2B5F6B3}"/>
              </a:ext>
            </a:extLst>
          </p:cNvPr>
          <p:cNvPicPr>
            <a:picLocks noChangeAspect="1"/>
          </p:cNvPicPr>
          <p:nvPr/>
        </p:nvPicPr>
        <p:blipFill>
          <a:blip r:embed="rId8">
            <a:extLst>
              <a:ext uri="{28A0092B-C50C-407E-A947-70E740481C1C}">
                <a14:useLocalDpi xmlns:a14="http://schemas.microsoft.com/office/drawing/2010/main"/>
              </a:ext>
            </a:extLst>
          </a:blip>
          <a:srcRect/>
          <a:stretch>
            <a:fillRect/>
          </a:stretch>
        </p:blipFill>
        <p:spPr>
          <a:xfrm>
            <a:off x="9078619" y="4320401"/>
            <a:ext cx="2775148" cy="2523638"/>
          </a:xfrm>
          <a:prstGeom prst="rect">
            <a:avLst/>
          </a:prstGeom>
        </p:spPr>
      </p:pic>
      <p:sp>
        <p:nvSpPr>
          <p:cNvPr id="41" name="TextBox 40">
            <a:extLst>
              <a:ext uri="{FF2B5EF4-FFF2-40B4-BE49-F238E27FC236}">
                <a16:creationId xmlns:a16="http://schemas.microsoft.com/office/drawing/2014/main" id="{84378688-0D7E-E08D-62F1-31BF4C258708}"/>
              </a:ext>
            </a:extLst>
          </p:cNvPr>
          <p:cNvSpPr txBox="1"/>
          <p:nvPr/>
        </p:nvSpPr>
        <p:spPr>
          <a:xfrm>
            <a:off x="10958286" y="6603336"/>
            <a:ext cx="1233714" cy="276999"/>
          </a:xfrm>
          <a:prstGeom prst="rect">
            <a:avLst/>
          </a:prstGeom>
          <a:noFill/>
        </p:spPr>
        <p:txBody>
          <a:bodyPr wrap="square">
            <a:spAutoFit/>
          </a:bodyPr>
          <a:lstStyle/>
          <a:p>
            <a:pPr algn="r"/>
            <a:r>
              <a:rPr lang="en-CA" sz="1200" kern="1200" dirty="0" err="1">
                <a:solidFill>
                  <a:schemeClr val="tx1"/>
                </a:solidFill>
                <a:effectLst/>
                <a:latin typeface="+mn-lt"/>
                <a:ea typeface="+mn-ea"/>
                <a:cs typeface="+mn-cs"/>
              </a:rPr>
              <a:t>Noshita</a:t>
            </a:r>
            <a:r>
              <a:rPr lang="en-CA" sz="1200" kern="1200" dirty="0">
                <a:solidFill>
                  <a:schemeClr val="tx1"/>
                </a:solidFill>
                <a:effectLst/>
                <a:latin typeface="+mn-lt"/>
                <a:ea typeface="+mn-ea"/>
                <a:cs typeface="+mn-cs"/>
              </a:rPr>
              <a:t> 2014 </a:t>
            </a:r>
            <a:endParaRPr lang="en-US" dirty="0"/>
          </a:p>
        </p:txBody>
      </p:sp>
      <p:sp>
        <p:nvSpPr>
          <p:cNvPr id="6" name="TextBox 5">
            <a:extLst>
              <a:ext uri="{FF2B5EF4-FFF2-40B4-BE49-F238E27FC236}">
                <a16:creationId xmlns:a16="http://schemas.microsoft.com/office/drawing/2014/main" id="{1879C54F-9224-E881-47B8-FD81C3D250CA}"/>
              </a:ext>
            </a:extLst>
          </p:cNvPr>
          <p:cNvSpPr txBox="1"/>
          <p:nvPr/>
        </p:nvSpPr>
        <p:spPr>
          <a:xfrm>
            <a:off x="3753092" y="6403998"/>
            <a:ext cx="2414154" cy="476337"/>
          </a:xfrm>
          <a:prstGeom prst="rect">
            <a:avLst/>
          </a:prstGeom>
          <a:noFill/>
        </p:spPr>
        <p:txBody>
          <a:bodyPr wrap="square">
            <a:spAutoFit/>
          </a:bodyPr>
          <a:lstStyle/>
          <a:p>
            <a:r>
              <a:rPr lang="en-US" sz="1200" dirty="0"/>
              <a:t>https://</a:t>
            </a:r>
            <a:r>
              <a:rPr lang="en-US" sz="1200" dirty="0" err="1"/>
              <a:t>meadowinmygarden.co.uk</a:t>
            </a:r>
            <a:r>
              <a:rPr lang="en-US" sz="1200" dirty="0"/>
              <a:t>/products/fungi-name-trail</a:t>
            </a:r>
          </a:p>
        </p:txBody>
      </p:sp>
      <p:sp>
        <p:nvSpPr>
          <p:cNvPr id="8" name="TextBox 7">
            <a:extLst>
              <a:ext uri="{FF2B5EF4-FFF2-40B4-BE49-F238E27FC236}">
                <a16:creationId xmlns:a16="http://schemas.microsoft.com/office/drawing/2014/main" id="{9DC4EEA9-82D1-D938-937E-6C9952DD03CB}"/>
              </a:ext>
            </a:extLst>
          </p:cNvPr>
          <p:cNvSpPr txBox="1"/>
          <p:nvPr/>
        </p:nvSpPr>
        <p:spPr>
          <a:xfrm>
            <a:off x="804611" y="6418670"/>
            <a:ext cx="2700526" cy="461665"/>
          </a:xfrm>
          <a:prstGeom prst="rect">
            <a:avLst/>
          </a:prstGeom>
          <a:noFill/>
        </p:spPr>
        <p:txBody>
          <a:bodyPr wrap="square">
            <a:spAutoFit/>
          </a:bodyPr>
          <a:lstStyle/>
          <a:p>
            <a:r>
              <a:rPr lang="en-CA" sz="1200" kern="1200" dirty="0">
                <a:solidFill>
                  <a:schemeClr val="tx1"/>
                </a:solidFill>
                <a:effectLst/>
                <a:latin typeface="+mn-lt"/>
                <a:ea typeface="+mn-ea"/>
                <a:cs typeface="+mn-cs"/>
              </a:rPr>
              <a:t>https://</a:t>
            </a:r>
            <a:r>
              <a:rPr lang="en-CA" sz="1200" kern="1200" dirty="0" err="1">
                <a:solidFill>
                  <a:schemeClr val="tx1"/>
                </a:solidFill>
                <a:effectLst/>
                <a:latin typeface="+mn-lt"/>
                <a:ea typeface="+mn-ea"/>
                <a:cs typeface="+mn-cs"/>
              </a:rPr>
              <a:t>en.wikipedia.org</a:t>
            </a:r>
            <a:r>
              <a:rPr lang="en-CA" sz="1200" kern="1200" dirty="0">
                <a:solidFill>
                  <a:schemeClr val="tx1"/>
                </a:solidFill>
                <a:effectLst/>
                <a:latin typeface="+mn-lt"/>
                <a:ea typeface="+mn-ea"/>
                <a:cs typeface="+mn-cs"/>
              </a:rPr>
              <a:t>/wiki/</a:t>
            </a:r>
            <a:r>
              <a:rPr lang="en-CA" sz="1200" kern="1200" dirty="0" err="1">
                <a:solidFill>
                  <a:schemeClr val="tx1"/>
                </a:solidFill>
                <a:effectLst/>
                <a:latin typeface="+mn-lt"/>
                <a:ea typeface="+mn-ea"/>
                <a:cs typeface="+mn-cs"/>
              </a:rPr>
              <a:t>Spore_print</a:t>
            </a:r>
            <a:r>
              <a:rPr lang="en-CA" sz="1200" kern="1200" dirty="0">
                <a:solidFill>
                  <a:schemeClr val="tx1"/>
                </a:solidFill>
                <a:effectLst/>
                <a:latin typeface="+mn-lt"/>
                <a:ea typeface="+mn-ea"/>
                <a:cs typeface="+mn-cs"/>
              </a:rPr>
              <a:t>#/media/</a:t>
            </a:r>
            <a:r>
              <a:rPr lang="en-CA" sz="1200" kern="1200" dirty="0" err="1">
                <a:solidFill>
                  <a:schemeClr val="tx1"/>
                </a:solidFill>
                <a:effectLst/>
                <a:latin typeface="+mn-lt"/>
                <a:ea typeface="+mn-ea"/>
                <a:cs typeface="+mn-cs"/>
              </a:rPr>
              <a:t>File:Spore_print.jpg</a:t>
            </a:r>
            <a:endParaRPr lang="en-US" dirty="0"/>
          </a:p>
        </p:txBody>
      </p:sp>
    </p:spTree>
    <p:extLst>
      <p:ext uri="{BB962C8B-B14F-4D97-AF65-F5344CB8AC3E}">
        <p14:creationId xmlns:p14="http://schemas.microsoft.com/office/powerpoint/2010/main" val="151792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64587-1393-8F04-3B54-2122E43554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AA61F0-4907-543A-545E-3AC71690BA71}"/>
              </a:ext>
            </a:extLst>
          </p:cNvPr>
          <p:cNvSpPr>
            <a:spLocks noGrp="1"/>
          </p:cNvSpPr>
          <p:nvPr>
            <p:ph type="title"/>
          </p:nvPr>
        </p:nvSpPr>
        <p:spPr>
          <a:xfrm>
            <a:off x="838200" y="13961"/>
            <a:ext cx="11353800" cy="1322565"/>
          </a:xfrm>
        </p:spPr>
        <p:txBody>
          <a:bodyPr/>
          <a:lstStyle/>
          <a:p>
            <a:r>
              <a:rPr lang="en-US" dirty="0"/>
              <a:t>How to integrate science &amp; poetry? Empirical</a:t>
            </a:r>
          </a:p>
        </p:txBody>
      </p:sp>
      <p:sp>
        <p:nvSpPr>
          <p:cNvPr id="37" name="TextBox 36">
            <a:extLst>
              <a:ext uri="{FF2B5EF4-FFF2-40B4-BE49-F238E27FC236}">
                <a16:creationId xmlns:a16="http://schemas.microsoft.com/office/drawing/2014/main" id="{E9A6B4C7-B48E-7129-DB9B-C857FA9F33C6}"/>
              </a:ext>
            </a:extLst>
          </p:cNvPr>
          <p:cNvSpPr txBox="1"/>
          <p:nvPr/>
        </p:nvSpPr>
        <p:spPr>
          <a:xfrm>
            <a:off x="2871519" y="1295400"/>
            <a:ext cx="6395329" cy="5016758"/>
          </a:xfrm>
          <a:prstGeom prst="rect">
            <a:avLst/>
          </a:prstGeom>
          <a:noFill/>
          <a:ln>
            <a:noFill/>
          </a:ln>
        </p:spPr>
        <p:txBody>
          <a:bodyPr wrap="square">
            <a:spAutoFit/>
          </a:bodyPr>
          <a:lstStyle/>
          <a:p>
            <a:r>
              <a:rPr lang="en-CA" sz="3200" b="1" dirty="0"/>
              <a:t>The Violet Sea Snail</a:t>
            </a:r>
          </a:p>
          <a:p>
            <a:pPr>
              <a:buNone/>
            </a:pPr>
            <a:r>
              <a:rPr lang="en-CA" sz="2400" dirty="0">
                <a:effectLst/>
              </a:rPr>
              <a:t>…</a:t>
            </a:r>
          </a:p>
          <a:p>
            <a:pPr>
              <a:buNone/>
            </a:pPr>
            <a:r>
              <a:rPr lang="en-CA" sz="2400" dirty="0">
                <a:effectLst/>
              </a:rPr>
              <a:t>Devour By-The-Wind-Sailors.</a:t>
            </a:r>
          </a:p>
          <a:p>
            <a:pPr>
              <a:buNone/>
            </a:pPr>
            <a:r>
              <a:rPr lang="en-CA" sz="2400" dirty="0">
                <a:effectLst/>
              </a:rPr>
              <a:t>Feast on Bluebottle stingers.</a:t>
            </a:r>
          </a:p>
          <a:p>
            <a:pPr>
              <a:buNone/>
            </a:pPr>
            <a:r>
              <a:rPr lang="en-CA" sz="2400" dirty="0">
                <a:effectLst/>
              </a:rPr>
              <a:t>Invert your world. </a:t>
            </a:r>
          </a:p>
          <a:p>
            <a:pPr>
              <a:buNone/>
            </a:pPr>
            <a:r>
              <a:rPr lang="en-CA" sz="2400" dirty="0"/>
              <a:t>…..</a:t>
            </a:r>
          </a:p>
          <a:p>
            <a:pPr>
              <a:buNone/>
            </a:pPr>
            <a:r>
              <a:rPr lang="en-CA" sz="2400" dirty="0">
                <a:effectLst/>
              </a:rPr>
              <a:t>Oh Purple Storm Wanderer:</a:t>
            </a:r>
          </a:p>
          <a:p>
            <a:pPr>
              <a:buNone/>
            </a:pPr>
            <a:r>
              <a:rPr lang="en-CA" sz="2400" dirty="0">
                <a:effectLst/>
              </a:rPr>
              <a:t>begin as male &amp; let ocean lick </a:t>
            </a:r>
          </a:p>
          <a:p>
            <a:pPr>
              <a:buNone/>
            </a:pPr>
            <a:r>
              <a:rPr lang="en-CA" sz="2400" dirty="0">
                <a:effectLst/>
              </a:rPr>
              <a:t>you into the shape of a woman. </a:t>
            </a:r>
          </a:p>
          <a:p>
            <a:pPr>
              <a:buNone/>
            </a:pPr>
            <a:r>
              <a:rPr lang="en-CA" sz="2400" dirty="0"/>
              <a:t> …</a:t>
            </a:r>
          </a:p>
          <a:p>
            <a:pPr>
              <a:buNone/>
            </a:pPr>
            <a:r>
              <a:rPr lang="en-CA" sz="2400" dirty="0">
                <a:effectLst/>
              </a:rPr>
              <a:t>Now, crest on: leave swimming </a:t>
            </a:r>
          </a:p>
          <a:p>
            <a:pPr>
              <a:buNone/>
            </a:pPr>
            <a:r>
              <a:rPr lang="en-CA" sz="2400" dirty="0">
                <a:effectLst/>
              </a:rPr>
              <a:t>to fins and those pink-skinned things </a:t>
            </a:r>
          </a:p>
          <a:p>
            <a:pPr>
              <a:buNone/>
            </a:pPr>
            <a:r>
              <a:rPr lang="en-CA" sz="2400" dirty="0">
                <a:effectLst/>
              </a:rPr>
              <a:t>who collect your shell when you die.</a:t>
            </a:r>
            <a:endParaRPr lang="en-CA" sz="2000" dirty="0"/>
          </a:p>
        </p:txBody>
      </p:sp>
      <p:pic>
        <p:nvPicPr>
          <p:cNvPr id="38" name="Picture 37">
            <a:extLst>
              <a:ext uri="{FF2B5EF4-FFF2-40B4-BE49-F238E27FC236}">
                <a16:creationId xmlns:a16="http://schemas.microsoft.com/office/drawing/2014/main" id="{D30A32B9-39D6-253A-3412-838C00720E1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7587001" y="1288003"/>
            <a:ext cx="4605315" cy="4063802"/>
          </a:xfrm>
          <a:prstGeom prst="rect">
            <a:avLst/>
          </a:prstGeom>
        </p:spPr>
      </p:pic>
      <p:sp>
        <p:nvSpPr>
          <p:cNvPr id="3" name="TextBox 2">
            <a:extLst>
              <a:ext uri="{FF2B5EF4-FFF2-40B4-BE49-F238E27FC236}">
                <a16:creationId xmlns:a16="http://schemas.microsoft.com/office/drawing/2014/main" id="{2983C5D7-73C6-E70B-C841-1E8E94ED9E95}"/>
              </a:ext>
            </a:extLst>
          </p:cNvPr>
          <p:cNvSpPr txBox="1"/>
          <p:nvPr/>
        </p:nvSpPr>
        <p:spPr>
          <a:xfrm>
            <a:off x="909313" y="2109245"/>
            <a:ext cx="1886863" cy="584775"/>
          </a:xfrm>
          <a:prstGeom prst="rect">
            <a:avLst/>
          </a:prstGeom>
          <a:noFill/>
        </p:spPr>
        <p:txBody>
          <a:bodyPr wrap="none" rtlCol="0">
            <a:spAutoFit/>
          </a:bodyPr>
          <a:lstStyle/>
          <a:p>
            <a:pPr algn="r"/>
            <a:r>
              <a:rPr lang="en-US" sz="3200" dirty="0">
                <a:solidFill>
                  <a:srgbClr val="7030A0"/>
                </a:solidFill>
                <a:latin typeface="Dreaming Outloud Pro" panose="03050502040302030504" pitchFamily="66" charset="77"/>
                <a:cs typeface="Dreaming Outloud Pro" panose="03050502040302030504" pitchFamily="66" charset="77"/>
              </a:rPr>
              <a:t>Predation</a:t>
            </a:r>
          </a:p>
        </p:txBody>
      </p:sp>
      <p:sp>
        <p:nvSpPr>
          <p:cNvPr id="4" name="TextBox 3">
            <a:extLst>
              <a:ext uri="{FF2B5EF4-FFF2-40B4-BE49-F238E27FC236}">
                <a16:creationId xmlns:a16="http://schemas.microsoft.com/office/drawing/2014/main" id="{27426D40-F9AC-05B1-15B5-ACE96FB0F395}"/>
              </a:ext>
            </a:extLst>
          </p:cNvPr>
          <p:cNvSpPr txBox="1"/>
          <p:nvPr/>
        </p:nvSpPr>
        <p:spPr>
          <a:xfrm>
            <a:off x="583006" y="2797801"/>
            <a:ext cx="2213170" cy="584775"/>
          </a:xfrm>
          <a:prstGeom prst="rect">
            <a:avLst/>
          </a:prstGeom>
          <a:noFill/>
        </p:spPr>
        <p:txBody>
          <a:bodyPr wrap="none" rtlCol="0">
            <a:spAutoFit/>
          </a:bodyPr>
          <a:lstStyle/>
          <a:p>
            <a:pPr algn="r"/>
            <a:r>
              <a:rPr lang="en-US" sz="3200" dirty="0">
                <a:solidFill>
                  <a:srgbClr val="7030A0"/>
                </a:solidFill>
                <a:latin typeface="Dreaming Outloud Pro" panose="03050502040302030504" pitchFamily="66" charset="77"/>
                <a:cs typeface="Dreaming Outloud Pro" panose="03050502040302030504" pitchFamily="66" charset="77"/>
              </a:rPr>
              <a:t>Orientation</a:t>
            </a:r>
          </a:p>
        </p:txBody>
      </p:sp>
      <p:sp>
        <p:nvSpPr>
          <p:cNvPr id="5" name="TextBox 4">
            <a:extLst>
              <a:ext uri="{FF2B5EF4-FFF2-40B4-BE49-F238E27FC236}">
                <a16:creationId xmlns:a16="http://schemas.microsoft.com/office/drawing/2014/main" id="{EF1710C7-E796-026C-008E-0D23A6426C5D}"/>
              </a:ext>
            </a:extLst>
          </p:cNvPr>
          <p:cNvSpPr txBox="1"/>
          <p:nvPr/>
        </p:nvSpPr>
        <p:spPr>
          <a:xfrm>
            <a:off x="1701004" y="3580719"/>
            <a:ext cx="1095172" cy="584775"/>
          </a:xfrm>
          <a:prstGeom prst="rect">
            <a:avLst/>
          </a:prstGeom>
          <a:noFill/>
        </p:spPr>
        <p:txBody>
          <a:bodyPr wrap="none" rtlCol="0">
            <a:spAutoFit/>
          </a:bodyPr>
          <a:lstStyle/>
          <a:p>
            <a:pPr algn="r"/>
            <a:r>
              <a:rPr lang="en-US" sz="3200" dirty="0">
                <a:solidFill>
                  <a:srgbClr val="7030A0"/>
                </a:solidFill>
                <a:latin typeface="Dreaming Outloud Pro" panose="03050502040302030504" pitchFamily="66" charset="77"/>
                <a:cs typeface="Dreaming Outloud Pro" panose="03050502040302030504" pitchFamily="66" charset="77"/>
              </a:rPr>
              <a:t>Color</a:t>
            </a:r>
          </a:p>
        </p:txBody>
      </p:sp>
      <p:sp>
        <p:nvSpPr>
          <p:cNvPr id="6" name="TextBox 5">
            <a:extLst>
              <a:ext uri="{FF2B5EF4-FFF2-40B4-BE49-F238E27FC236}">
                <a16:creationId xmlns:a16="http://schemas.microsoft.com/office/drawing/2014/main" id="{B3AF4D58-12E9-C9BB-C8EF-2F31FB4E55AE}"/>
              </a:ext>
            </a:extLst>
          </p:cNvPr>
          <p:cNvSpPr txBox="1"/>
          <p:nvPr/>
        </p:nvSpPr>
        <p:spPr>
          <a:xfrm>
            <a:off x="733688" y="5059809"/>
            <a:ext cx="2062488" cy="584775"/>
          </a:xfrm>
          <a:prstGeom prst="rect">
            <a:avLst/>
          </a:prstGeom>
          <a:noFill/>
        </p:spPr>
        <p:txBody>
          <a:bodyPr wrap="none" rtlCol="0">
            <a:spAutoFit/>
          </a:bodyPr>
          <a:lstStyle/>
          <a:p>
            <a:pPr algn="r"/>
            <a:r>
              <a:rPr lang="en-US" sz="3200" dirty="0">
                <a:solidFill>
                  <a:srgbClr val="7030A0"/>
                </a:solidFill>
                <a:latin typeface="Dreaming Outloud Pro" panose="03050502040302030504" pitchFamily="66" charset="77"/>
                <a:cs typeface="Dreaming Outloud Pro" panose="03050502040302030504" pitchFamily="66" charset="77"/>
              </a:rPr>
              <a:t>Planktonic</a:t>
            </a:r>
          </a:p>
        </p:txBody>
      </p:sp>
      <p:sp>
        <p:nvSpPr>
          <p:cNvPr id="8" name="TextBox 7">
            <a:extLst>
              <a:ext uri="{FF2B5EF4-FFF2-40B4-BE49-F238E27FC236}">
                <a16:creationId xmlns:a16="http://schemas.microsoft.com/office/drawing/2014/main" id="{E9138009-D9D7-04DA-B4A0-08DAAE89DC14}"/>
              </a:ext>
            </a:extLst>
          </p:cNvPr>
          <p:cNvSpPr txBox="1"/>
          <p:nvPr/>
        </p:nvSpPr>
        <p:spPr>
          <a:xfrm>
            <a:off x="6675899" y="6497219"/>
            <a:ext cx="2867244" cy="400110"/>
          </a:xfrm>
          <a:prstGeom prst="rect">
            <a:avLst/>
          </a:prstGeom>
          <a:noFill/>
        </p:spPr>
        <p:txBody>
          <a:bodyPr wrap="square">
            <a:spAutoFit/>
          </a:bodyPr>
          <a:lstStyle/>
          <a:p>
            <a:r>
              <a:rPr lang="en-CA" sz="2000" dirty="0"/>
              <a:t>– Scott-Patrick Mitchell </a:t>
            </a:r>
            <a:endParaRPr lang="en-US" dirty="0"/>
          </a:p>
        </p:txBody>
      </p:sp>
      <p:sp>
        <p:nvSpPr>
          <p:cNvPr id="13" name="TextBox 12">
            <a:extLst>
              <a:ext uri="{FF2B5EF4-FFF2-40B4-BE49-F238E27FC236}">
                <a16:creationId xmlns:a16="http://schemas.microsoft.com/office/drawing/2014/main" id="{D5EF3543-9BCE-ACDD-9C86-1B1DD132B01B}"/>
              </a:ext>
            </a:extLst>
          </p:cNvPr>
          <p:cNvSpPr txBox="1"/>
          <p:nvPr/>
        </p:nvSpPr>
        <p:spPr>
          <a:xfrm>
            <a:off x="8121538" y="3904172"/>
            <a:ext cx="2270492" cy="584775"/>
          </a:xfrm>
          <a:prstGeom prst="rect">
            <a:avLst/>
          </a:prstGeom>
          <a:noFill/>
          <a:ln>
            <a:noFill/>
          </a:ln>
        </p:spPr>
        <p:txBody>
          <a:bodyPr wrap="square" rtlCol="0">
            <a:spAutoFit/>
          </a:bodyPr>
          <a:lstStyle/>
          <a:p>
            <a:r>
              <a:rPr lang="en-US" sz="3200" dirty="0">
                <a:solidFill>
                  <a:srgbClr val="7030A0"/>
                </a:solidFill>
                <a:latin typeface="Dreaming Outloud Pro" panose="03050502040302030504" pitchFamily="66" charset="77"/>
                <a:cs typeface="Dreaming Outloud Pro" panose="03050502040302030504" pitchFamily="66" charset="77"/>
              </a:rPr>
              <a:t>Alliteration</a:t>
            </a:r>
          </a:p>
        </p:txBody>
      </p:sp>
      <p:sp>
        <p:nvSpPr>
          <p:cNvPr id="15" name="TextBox 14">
            <a:extLst>
              <a:ext uri="{FF2B5EF4-FFF2-40B4-BE49-F238E27FC236}">
                <a16:creationId xmlns:a16="http://schemas.microsoft.com/office/drawing/2014/main" id="{93329E5A-4382-9474-3D83-0FEFCB4008E6}"/>
              </a:ext>
            </a:extLst>
          </p:cNvPr>
          <p:cNvSpPr txBox="1"/>
          <p:nvPr/>
        </p:nvSpPr>
        <p:spPr>
          <a:xfrm>
            <a:off x="8121538" y="2838843"/>
            <a:ext cx="3479235" cy="584775"/>
          </a:xfrm>
          <a:prstGeom prst="rect">
            <a:avLst/>
          </a:prstGeom>
          <a:noFill/>
        </p:spPr>
        <p:txBody>
          <a:bodyPr wrap="square" rtlCol="0">
            <a:spAutoFit/>
          </a:bodyPr>
          <a:lstStyle/>
          <a:p>
            <a:r>
              <a:rPr lang="en-US" sz="3200" dirty="0">
                <a:solidFill>
                  <a:srgbClr val="7030A0"/>
                </a:solidFill>
                <a:latin typeface="Dreaming Outloud Pro" panose="03050502040302030504" pitchFamily="66" charset="77"/>
                <a:cs typeface="Dreaming Outloud Pro" panose="03050502040302030504" pitchFamily="66" charset="77"/>
              </a:rPr>
              <a:t>Internal rhyme</a:t>
            </a:r>
          </a:p>
        </p:txBody>
      </p:sp>
      <p:sp>
        <p:nvSpPr>
          <p:cNvPr id="16" name="TextBox 15">
            <a:extLst>
              <a:ext uri="{FF2B5EF4-FFF2-40B4-BE49-F238E27FC236}">
                <a16:creationId xmlns:a16="http://schemas.microsoft.com/office/drawing/2014/main" id="{7F173959-308F-4402-68E8-FA60367F6032}"/>
              </a:ext>
            </a:extLst>
          </p:cNvPr>
          <p:cNvSpPr txBox="1"/>
          <p:nvPr/>
        </p:nvSpPr>
        <p:spPr>
          <a:xfrm>
            <a:off x="8121538" y="5039564"/>
            <a:ext cx="1442909" cy="584775"/>
          </a:xfrm>
          <a:prstGeom prst="rect">
            <a:avLst/>
          </a:prstGeom>
          <a:noFill/>
        </p:spPr>
        <p:txBody>
          <a:bodyPr wrap="square" rtlCol="0">
            <a:spAutoFit/>
          </a:bodyPr>
          <a:lstStyle/>
          <a:p>
            <a:r>
              <a:rPr lang="en-US" sz="3200" dirty="0">
                <a:solidFill>
                  <a:srgbClr val="7030A0"/>
                </a:solidFill>
                <a:latin typeface="Dreaming Outloud Pro" panose="03050502040302030504" pitchFamily="66" charset="77"/>
                <a:cs typeface="Dreaming Outloud Pro" panose="03050502040302030504" pitchFamily="66" charset="77"/>
              </a:rPr>
              <a:t>Turn!</a:t>
            </a:r>
          </a:p>
        </p:txBody>
      </p:sp>
      <p:sp>
        <p:nvSpPr>
          <p:cNvPr id="22" name="Rectangle 21">
            <a:extLst>
              <a:ext uri="{FF2B5EF4-FFF2-40B4-BE49-F238E27FC236}">
                <a16:creationId xmlns:a16="http://schemas.microsoft.com/office/drawing/2014/main" id="{31D7A8E3-B7C3-AB2A-3E39-470CE3EAEF86}"/>
              </a:ext>
            </a:extLst>
          </p:cNvPr>
          <p:cNvSpPr/>
          <p:nvPr/>
        </p:nvSpPr>
        <p:spPr>
          <a:xfrm>
            <a:off x="5609531" y="5145544"/>
            <a:ext cx="1442909"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FCD92C0-E38E-F77E-B60B-E4CF4CF42E49}"/>
              </a:ext>
            </a:extLst>
          </p:cNvPr>
          <p:cNvSpPr/>
          <p:nvPr/>
        </p:nvSpPr>
        <p:spPr>
          <a:xfrm>
            <a:off x="3907327" y="5848585"/>
            <a:ext cx="572812"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439E53A7-A5D4-4C01-9A43-AA313156BF2A}"/>
              </a:ext>
            </a:extLst>
          </p:cNvPr>
          <p:cNvSpPr/>
          <p:nvPr/>
        </p:nvSpPr>
        <p:spPr>
          <a:xfrm>
            <a:off x="5155565" y="5510712"/>
            <a:ext cx="2637600"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70924B5-8541-C823-71DD-0EA3F0F551F5}"/>
              </a:ext>
            </a:extLst>
          </p:cNvPr>
          <p:cNvSpPr/>
          <p:nvPr/>
        </p:nvSpPr>
        <p:spPr>
          <a:xfrm>
            <a:off x="5730233" y="2195506"/>
            <a:ext cx="890500"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F7DA378-37E2-7658-860E-F7B08412F4C3}"/>
              </a:ext>
            </a:extLst>
          </p:cNvPr>
          <p:cNvSpPr/>
          <p:nvPr/>
        </p:nvSpPr>
        <p:spPr>
          <a:xfrm>
            <a:off x="5555187" y="2554503"/>
            <a:ext cx="1066178"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AF2C908-94EE-03BD-DE5D-E81DCD2F4DBD}"/>
              </a:ext>
            </a:extLst>
          </p:cNvPr>
          <p:cNvSpPr/>
          <p:nvPr/>
        </p:nvSpPr>
        <p:spPr>
          <a:xfrm>
            <a:off x="3406719" y="2564665"/>
            <a:ext cx="317904"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61103F88-C356-D9BC-F64B-CF7EDE166012}"/>
              </a:ext>
            </a:extLst>
          </p:cNvPr>
          <p:cNvSpPr txBox="1"/>
          <p:nvPr/>
        </p:nvSpPr>
        <p:spPr>
          <a:xfrm>
            <a:off x="8121538" y="4547518"/>
            <a:ext cx="1613158" cy="584775"/>
          </a:xfrm>
          <a:prstGeom prst="rect">
            <a:avLst/>
          </a:prstGeom>
          <a:noFill/>
        </p:spPr>
        <p:txBody>
          <a:bodyPr wrap="square">
            <a:spAutoFit/>
          </a:bodyPr>
          <a:lstStyle/>
          <a:p>
            <a:r>
              <a:rPr lang="en-US" sz="3200" dirty="0">
                <a:solidFill>
                  <a:srgbClr val="7030A0"/>
                </a:solidFill>
                <a:latin typeface="Dreaming Outloud Pro" panose="03050502040302030504" pitchFamily="66" charset="77"/>
                <a:cs typeface="Dreaming Outloud Pro" panose="03050502040302030504" pitchFamily="66" charset="77"/>
              </a:rPr>
              <a:t>Caesura </a:t>
            </a:r>
          </a:p>
        </p:txBody>
      </p:sp>
      <p:sp>
        <p:nvSpPr>
          <p:cNvPr id="40" name="TextBox 39">
            <a:extLst>
              <a:ext uri="{FF2B5EF4-FFF2-40B4-BE49-F238E27FC236}">
                <a16:creationId xmlns:a16="http://schemas.microsoft.com/office/drawing/2014/main" id="{173B67D0-BDEC-A7CF-BF6A-DA22E89122B4}"/>
              </a:ext>
            </a:extLst>
          </p:cNvPr>
          <p:cNvSpPr txBox="1"/>
          <p:nvPr/>
        </p:nvSpPr>
        <p:spPr>
          <a:xfrm>
            <a:off x="8121538" y="2148036"/>
            <a:ext cx="2319134" cy="584775"/>
          </a:xfrm>
          <a:prstGeom prst="rect">
            <a:avLst/>
          </a:prstGeom>
          <a:noFill/>
        </p:spPr>
        <p:txBody>
          <a:bodyPr wrap="square">
            <a:spAutoFit/>
          </a:bodyPr>
          <a:lstStyle/>
          <a:p>
            <a:r>
              <a:rPr lang="en-US" sz="3200" dirty="0">
                <a:solidFill>
                  <a:srgbClr val="7030A0"/>
                </a:solidFill>
                <a:latin typeface="Dreaming Outloud Pro" panose="03050502040302030504" pitchFamily="66" charset="77"/>
                <a:cs typeface="Dreaming Outloud Pro" panose="03050502040302030504" pitchFamily="66" charset="77"/>
              </a:rPr>
              <a:t>Consonance</a:t>
            </a:r>
            <a:endParaRPr lang="en-US" dirty="0"/>
          </a:p>
        </p:txBody>
      </p:sp>
      <p:sp>
        <p:nvSpPr>
          <p:cNvPr id="43" name="TextBox 42">
            <a:extLst>
              <a:ext uri="{FF2B5EF4-FFF2-40B4-BE49-F238E27FC236}">
                <a16:creationId xmlns:a16="http://schemas.microsoft.com/office/drawing/2014/main" id="{8181FE59-2625-6AF2-E61B-AB89828E8E4E}"/>
              </a:ext>
            </a:extLst>
          </p:cNvPr>
          <p:cNvSpPr txBox="1"/>
          <p:nvPr/>
        </p:nvSpPr>
        <p:spPr>
          <a:xfrm>
            <a:off x="8121538" y="5439481"/>
            <a:ext cx="2149108" cy="584775"/>
          </a:xfrm>
          <a:prstGeom prst="rect">
            <a:avLst/>
          </a:prstGeom>
          <a:noFill/>
        </p:spPr>
        <p:txBody>
          <a:bodyPr wrap="square" rtlCol="0">
            <a:spAutoFit/>
          </a:bodyPr>
          <a:lstStyle/>
          <a:p>
            <a:r>
              <a:rPr lang="en-US" sz="3200" dirty="0">
                <a:solidFill>
                  <a:srgbClr val="7030A0"/>
                </a:solidFill>
                <a:latin typeface="Dreaming Outloud Pro" panose="03050502040302030504" pitchFamily="66" charset="77"/>
                <a:cs typeface="Dreaming Outloud Pro" panose="03050502040302030504" pitchFamily="66" charset="77"/>
              </a:rPr>
              <a:t>End rhyme</a:t>
            </a:r>
          </a:p>
        </p:txBody>
      </p:sp>
      <p:sp>
        <p:nvSpPr>
          <p:cNvPr id="50" name="Arc 49">
            <a:extLst>
              <a:ext uri="{FF2B5EF4-FFF2-40B4-BE49-F238E27FC236}">
                <a16:creationId xmlns:a16="http://schemas.microsoft.com/office/drawing/2014/main" id="{41022582-861C-3523-BA3C-60B3AD96C50B}"/>
              </a:ext>
            </a:extLst>
          </p:cNvPr>
          <p:cNvSpPr/>
          <p:nvPr/>
        </p:nvSpPr>
        <p:spPr>
          <a:xfrm rot="16665833">
            <a:off x="6357567" y="3424139"/>
            <a:ext cx="1058562" cy="4030684"/>
          </a:xfrm>
          <a:prstGeom prst="arc">
            <a:avLst>
              <a:gd name="adj1" fmla="val 16200000"/>
              <a:gd name="adj2" fmla="val 4299383"/>
            </a:avLst>
          </a:prstGeom>
          <a:ln>
            <a:solidFill>
              <a:srgbClr val="7030A0"/>
            </a:solidFill>
            <a:headEnd type="triangl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ectangle 6">
            <a:extLst>
              <a:ext uri="{FF2B5EF4-FFF2-40B4-BE49-F238E27FC236}">
                <a16:creationId xmlns:a16="http://schemas.microsoft.com/office/drawing/2014/main" id="{5A5E2706-6323-84EE-75B9-98FBD0F11607}"/>
              </a:ext>
            </a:extLst>
          </p:cNvPr>
          <p:cNvSpPr/>
          <p:nvPr/>
        </p:nvSpPr>
        <p:spPr>
          <a:xfrm>
            <a:off x="3311182" y="2919507"/>
            <a:ext cx="317904"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72BD229-0B48-C317-595F-A1E315660B46}"/>
              </a:ext>
            </a:extLst>
          </p:cNvPr>
          <p:cNvSpPr/>
          <p:nvPr/>
        </p:nvSpPr>
        <p:spPr>
          <a:xfrm>
            <a:off x="3857091" y="2919507"/>
            <a:ext cx="478075"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2EADB31-F350-73E5-229B-D022B8C800DF}"/>
              </a:ext>
            </a:extLst>
          </p:cNvPr>
          <p:cNvSpPr/>
          <p:nvPr/>
        </p:nvSpPr>
        <p:spPr>
          <a:xfrm>
            <a:off x="4594071" y="2919507"/>
            <a:ext cx="413103"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D258DFC-8EE3-A9F5-C5D2-F1174C4865D2}"/>
              </a:ext>
            </a:extLst>
          </p:cNvPr>
          <p:cNvSpPr/>
          <p:nvPr/>
        </p:nvSpPr>
        <p:spPr>
          <a:xfrm>
            <a:off x="5075699" y="4021482"/>
            <a:ext cx="394086"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D3D7AE5-A9A3-770B-8440-E1711B2B85C7}"/>
              </a:ext>
            </a:extLst>
          </p:cNvPr>
          <p:cNvSpPr/>
          <p:nvPr/>
        </p:nvSpPr>
        <p:spPr>
          <a:xfrm>
            <a:off x="6317645" y="4021482"/>
            <a:ext cx="630067"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2BE3773-4ACB-E9B9-A03B-C2B8BC0CB9EE}"/>
              </a:ext>
            </a:extLst>
          </p:cNvPr>
          <p:cNvSpPr/>
          <p:nvPr/>
        </p:nvSpPr>
        <p:spPr>
          <a:xfrm>
            <a:off x="5162920" y="5848585"/>
            <a:ext cx="678321"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8EA5C10-5FFF-5CCF-4F0F-6BC9ABB23D49}"/>
              </a:ext>
            </a:extLst>
          </p:cNvPr>
          <p:cNvSpPr/>
          <p:nvPr/>
        </p:nvSpPr>
        <p:spPr>
          <a:xfrm>
            <a:off x="4712544" y="5138902"/>
            <a:ext cx="190789"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D5DB5C73-A03D-C919-2FCE-12238C823812}"/>
              </a:ext>
            </a:extLst>
          </p:cNvPr>
          <p:cNvSpPr/>
          <p:nvPr/>
        </p:nvSpPr>
        <p:spPr>
          <a:xfrm>
            <a:off x="2871519" y="2148036"/>
            <a:ext cx="3966009" cy="77147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85E29781-8226-75B9-9304-EB60945D2F12}"/>
              </a:ext>
            </a:extLst>
          </p:cNvPr>
          <p:cNvSpPr/>
          <p:nvPr/>
        </p:nvSpPr>
        <p:spPr>
          <a:xfrm>
            <a:off x="2871519" y="2953255"/>
            <a:ext cx="3966009" cy="349908"/>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a:extLst>
              <a:ext uri="{FF2B5EF4-FFF2-40B4-BE49-F238E27FC236}">
                <a16:creationId xmlns:a16="http://schemas.microsoft.com/office/drawing/2014/main" id="{59D90A38-975D-AD8C-F1D2-D881DA9458B2}"/>
              </a:ext>
            </a:extLst>
          </p:cNvPr>
          <p:cNvSpPr/>
          <p:nvPr/>
        </p:nvSpPr>
        <p:spPr>
          <a:xfrm>
            <a:off x="3406720" y="3662939"/>
            <a:ext cx="865030" cy="349908"/>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CD6F04D1-164B-35B4-EF59-ECE12D117A35}"/>
              </a:ext>
            </a:extLst>
          </p:cNvPr>
          <p:cNvSpPr/>
          <p:nvPr/>
        </p:nvSpPr>
        <p:spPr>
          <a:xfrm>
            <a:off x="2901752" y="4045075"/>
            <a:ext cx="4084780" cy="716177"/>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F0171CBD-5A8E-5E64-1F9E-252871DAB25D}"/>
              </a:ext>
            </a:extLst>
          </p:cNvPr>
          <p:cNvSpPr/>
          <p:nvPr/>
        </p:nvSpPr>
        <p:spPr>
          <a:xfrm>
            <a:off x="2915400" y="5127558"/>
            <a:ext cx="4202232" cy="370673"/>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F4B13EAB-7870-A3A1-982C-A43FB5D15A38}"/>
              </a:ext>
            </a:extLst>
          </p:cNvPr>
          <p:cNvSpPr txBox="1"/>
          <p:nvPr/>
        </p:nvSpPr>
        <p:spPr>
          <a:xfrm>
            <a:off x="286602" y="4151846"/>
            <a:ext cx="2509573" cy="584775"/>
          </a:xfrm>
          <a:prstGeom prst="rect">
            <a:avLst/>
          </a:prstGeom>
          <a:noFill/>
        </p:spPr>
        <p:txBody>
          <a:bodyPr wrap="square">
            <a:spAutoFit/>
          </a:bodyPr>
          <a:lstStyle/>
          <a:p>
            <a:pPr algn="r"/>
            <a:r>
              <a:rPr lang="en-US" sz="3200" dirty="0">
                <a:solidFill>
                  <a:srgbClr val="7030A0"/>
                </a:solidFill>
                <a:latin typeface="Dreaming Outloud Pro" panose="03050502040302030504" pitchFamily="66" charset="77"/>
                <a:cs typeface="Dreaming Outloud Pro" panose="03050502040302030504" pitchFamily="66" charset="77"/>
              </a:rPr>
              <a:t>Reproduction</a:t>
            </a:r>
          </a:p>
        </p:txBody>
      </p:sp>
      <p:sp>
        <p:nvSpPr>
          <p:cNvPr id="39" name="Rectangle 38">
            <a:extLst>
              <a:ext uri="{FF2B5EF4-FFF2-40B4-BE49-F238E27FC236}">
                <a16:creationId xmlns:a16="http://schemas.microsoft.com/office/drawing/2014/main" id="{55B7F11D-3092-4C43-7046-63E9F4CE9995}"/>
              </a:ext>
            </a:extLst>
          </p:cNvPr>
          <p:cNvSpPr/>
          <p:nvPr/>
        </p:nvSpPr>
        <p:spPr>
          <a:xfrm>
            <a:off x="3279530" y="5493744"/>
            <a:ext cx="572812" cy="356616"/>
          </a:xfrm>
          <a:prstGeom prst="rect">
            <a:avLst/>
          </a:prstGeom>
          <a:solidFill>
            <a:srgbClr val="7030A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5DA4909-B854-4A4B-6581-0D3222070FAA}"/>
              </a:ext>
            </a:extLst>
          </p:cNvPr>
          <p:cNvSpPr txBox="1"/>
          <p:nvPr/>
        </p:nvSpPr>
        <p:spPr>
          <a:xfrm>
            <a:off x="9424586" y="4909120"/>
            <a:ext cx="2767413" cy="646331"/>
          </a:xfrm>
          <a:prstGeom prst="rect">
            <a:avLst/>
          </a:prstGeom>
          <a:noFill/>
        </p:spPr>
        <p:txBody>
          <a:bodyPr wrap="square">
            <a:spAutoFit/>
          </a:bodyPr>
          <a:lstStyle/>
          <a:p>
            <a:pPr algn="r"/>
            <a:r>
              <a:rPr lang="en-CA" sz="1200" dirty="0">
                <a:solidFill>
                  <a:schemeClr val="bg1"/>
                </a:solidFill>
              </a:rPr>
              <a:t>https://</a:t>
            </a:r>
            <a:r>
              <a:rPr lang="en-CA" sz="1200" dirty="0" err="1">
                <a:solidFill>
                  <a:schemeClr val="bg1"/>
                </a:solidFill>
              </a:rPr>
              <a:t>smbasblog.com</a:t>
            </a:r>
            <a:r>
              <a:rPr lang="en-CA" sz="1200" dirty="0">
                <a:solidFill>
                  <a:schemeClr val="bg1"/>
                </a:solidFill>
              </a:rPr>
              <a:t>/2025/08/09/janthina-janthina-the-violet-sea-snail-now-coming-to-a-beach-near-you/</a:t>
            </a:r>
          </a:p>
        </p:txBody>
      </p:sp>
    </p:spTree>
    <p:extLst>
      <p:ext uri="{BB962C8B-B14F-4D97-AF65-F5344CB8AC3E}">
        <p14:creationId xmlns:p14="http://schemas.microsoft.com/office/powerpoint/2010/main" val="29832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6"/>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5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13" grpId="0"/>
      <p:bldP spid="15" grpId="0"/>
      <p:bldP spid="16" grpId="0"/>
      <p:bldP spid="22" grpId="0" animBg="1"/>
      <p:bldP spid="23" grpId="0" animBg="1"/>
      <p:bldP spid="28" grpId="0" animBg="1"/>
      <p:bldP spid="31" grpId="0" animBg="1"/>
      <p:bldP spid="32" grpId="0" animBg="1"/>
      <p:bldP spid="33" grpId="0" animBg="1"/>
      <p:bldP spid="36" grpId="0"/>
      <p:bldP spid="40" grpId="0"/>
      <p:bldP spid="43" grpId="0"/>
      <p:bldP spid="50" grpId="0" animBg="1"/>
      <p:bldP spid="7" grpId="0" animBg="1"/>
      <p:bldP spid="9" grpId="0" animBg="1"/>
      <p:bldP spid="10" grpId="0" animBg="1"/>
      <p:bldP spid="12" grpId="0" animBg="1"/>
      <p:bldP spid="17" grpId="0" animBg="1"/>
      <p:bldP spid="18" grpId="0" animBg="1"/>
      <p:bldP spid="19" grpId="0" animBg="1"/>
      <p:bldP spid="20" grpId="0" animBg="1"/>
      <p:bldP spid="21" grpId="0" animBg="1"/>
      <p:bldP spid="24" grpId="0" animBg="1"/>
      <p:bldP spid="25" grpId="0" animBg="1"/>
      <p:bldP spid="26" grpId="0" animBg="1"/>
      <p:bldP spid="35" grpId="0"/>
      <p:bldP spid="3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0135F-1240-3842-4C7D-3285CEC148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66A215-6FCE-783B-911C-FE4B2B3D4057}"/>
              </a:ext>
            </a:extLst>
          </p:cNvPr>
          <p:cNvSpPr>
            <a:spLocks noGrp="1"/>
          </p:cNvSpPr>
          <p:nvPr>
            <p:ph type="title"/>
          </p:nvPr>
        </p:nvSpPr>
        <p:spPr>
          <a:xfrm>
            <a:off x="838200" y="13961"/>
            <a:ext cx="11353800" cy="1322565"/>
          </a:xfrm>
        </p:spPr>
        <p:txBody>
          <a:bodyPr/>
          <a:lstStyle/>
          <a:p>
            <a:r>
              <a:rPr lang="en-US" dirty="0"/>
              <a:t>How to integrate science &amp; poetry? </a:t>
            </a:r>
          </a:p>
        </p:txBody>
      </p:sp>
      <p:sp>
        <p:nvSpPr>
          <p:cNvPr id="3" name="Rectangle 2">
            <a:extLst>
              <a:ext uri="{FF2B5EF4-FFF2-40B4-BE49-F238E27FC236}">
                <a16:creationId xmlns:a16="http://schemas.microsoft.com/office/drawing/2014/main" id="{3A40AB30-2F2C-4A0B-0074-BB48220C311C}"/>
              </a:ext>
            </a:extLst>
          </p:cNvPr>
          <p:cNvSpPr/>
          <p:nvPr/>
        </p:nvSpPr>
        <p:spPr>
          <a:xfrm>
            <a:off x="1543792" y="3238058"/>
            <a:ext cx="4321249" cy="1216954"/>
          </a:xfrm>
          <a:prstGeom prst="rect">
            <a:avLst/>
          </a:prstGeom>
          <a:solidFill>
            <a:schemeClr val="accent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lnSpc>
                <a:spcPct val="90000"/>
              </a:lnSpc>
            </a:pPr>
            <a:r>
              <a:rPr lang="en-US" sz="3200" dirty="0">
                <a:solidFill>
                  <a:schemeClr val="bg1"/>
                </a:solidFill>
              </a:rPr>
              <a:t>Conceptual</a:t>
            </a:r>
          </a:p>
          <a:p>
            <a:pPr algn="ctr">
              <a:lnSpc>
                <a:spcPct val="90000"/>
              </a:lnSpc>
            </a:pPr>
            <a:r>
              <a:rPr lang="en-US" sz="2800" i="1" dirty="0">
                <a:solidFill>
                  <a:schemeClr val="bg1"/>
                </a:solidFill>
              </a:rPr>
              <a:t>Biogeopoetics </a:t>
            </a:r>
          </a:p>
          <a:p>
            <a:pPr algn="ctr">
              <a:lnSpc>
                <a:spcPct val="90000"/>
              </a:lnSpc>
            </a:pPr>
            <a:r>
              <a:rPr lang="en-US" sz="2800" i="1" dirty="0">
                <a:solidFill>
                  <a:schemeClr val="bg1"/>
                </a:solidFill>
              </a:rPr>
              <a:t>Functional morphology</a:t>
            </a:r>
          </a:p>
        </p:txBody>
      </p:sp>
      <p:sp>
        <p:nvSpPr>
          <p:cNvPr id="4" name="Rounded Rectangular Callout 3">
            <a:extLst>
              <a:ext uri="{FF2B5EF4-FFF2-40B4-BE49-F238E27FC236}">
                <a16:creationId xmlns:a16="http://schemas.microsoft.com/office/drawing/2014/main" id="{E0D53378-3B8A-0AA5-6873-9AAEFA318258}"/>
              </a:ext>
            </a:extLst>
          </p:cNvPr>
          <p:cNvSpPr/>
          <p:nvPr/>
        </p:nvSpPr>
        <p:spPr>
          <a:xfrm>
            <a:off x="101363" y="3383360"/>
            <a:ext cx="1250576" cy="716849"/>
          </a:xfrm>
          <a:prstGeom prst="wedgeRoundRectCallout">
            <a:avLst>
              <a:gd name="adj1" fmla="val 64983"/>
              <a:gd name="adj2" fmla="val 1935"/>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r>
              <a:rPr lang="en-US" sz="2400" dirty="0">
                <a:solidFill>
                  <a:schemeClr val="tx1"/>
                </a:solidFill>
              </a:rPr>
              <a:t>mind maps</a:t>
            </a:r>
          </a:p>
        </p:txBody>
      </p:sp>
      <p:sp>
        <p:nvSpPr>
          <p:cNvPr id="5" name="Rectangle 4">
            <a:extLst>
              <a:ext uri="{FF2B5EF4-FFF2-40B4-BE49-F238E27FC236}">
                <a16:creationId xmlns:a16="http://schemas.microsoft.com/office/drawing/2014/main" id="{D78E28B9-458C-255B-CE66-DFDCF7F939AE}"/>
              </a:ext>
            </a:extLst>
          </p:cNvPr>
          <p:cNvSpPr/>
          <p:nvPr/>
        </p:nvSpPr>
        <p:spPr>
          <a:xfrm>
            <a:off x="6350612" y="3262537"/>
            <a:ext cx="3815624" cy="1192475"/>
          </a:xfrm>
          <a:prstGeom prst="rect">
            <a:avLst/>
          </a:prstGeom>
          <a:solidFill>
            <a:schemeClr val="accent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US" sz="3200" dirty="0">
                <a:solidFill>
                  <a:schemeClr val="bg1"/>
                </a:solidFill>
              </a:rPr>
              <a:t>Empirical</a:t>
            </a:r>
          </a:p>
          <a:p>
            <a:pPr algn="ctr"/>
            <a:r>
              <a:rPr lang="en-US" sz="2800" i="1" dirty="0">
                <a:solidFill>
                  <a:schemeClr val="bg1"/>
                </a:solidFill>
              </a:rPr>
              <a:t>Organisms &amp; Poems</a:t>
            </a:r>
          </a:p>
        </p:txBody>
      </p:sp>
      <p:sp>
        <p:nvSpPr>
          <p:cNvPr id="6" name="Rounded Rectangular Callout 5">
            <a:extLst>
              <a:ext uri="{FF2B5EF4-FFF2-40B4-BE49-F238E27FC236}">
                <a16:creationId xmlns:a16="http://schemas.microsoft.com/office/drawing/2014/main" id="{ED364A59-37BA-28BE-554A-B3256C03C742}"/>
              </a:ext>
            </a:extLst>
          </p:cNvPr>
          <p:cNvSpPr/>
          <p:nvPr/>
        </p:nvSpPr>
        <p:spPr>
          <a:xfrm>
            <a:off x="10319376" y="2940701"/>
            <a:ext cx="1711961" cy="1029847"/>
          </a:xfrm>
          <a:prstGeom prst="wedgeRoundRectCallout">
            <a:avLst>
              <a:gd name="adj1" fmla="val -60374"/>
              <a:gd name="adj2" fmla="val 41643"/>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pPr algn="r"/>
            <a:r>
              <a:rPr lang="en-US" sz="2400" dirty="0">
                <a:solidFill>
                  <a:schemeClr val="tx1"/>
                </a:solidFill>
              </a:rPr>
              <a:t>lab &amp; field notebooks</a:t>
            </a:r>
          </a:p>
        </p:txBody>
      </p:sp>
      <p:sp>
        <p:nvSpPr>
          <p:cNvPr id="7" name="Rounded Rectangular Callout 6">
            <a:extLst>
              <a:ext uri="{FF2B5EF4-FFF2-40B4-BE49-F238E27FC236}">
                <a16:creationId xmlns:a16="http://schemas.microsoft.com/office/drawing/2014/main" id="{B4BB68F4-0259-A9C5-5687-405F86AD6AFC}"/>
              </a:ext>
            </a:extLst>
          </p:cNvPr>
          <p:cNvSpPr/>
          <p:nvPr/>
        </p:nvSpPr>
        <p:spPr>
          <a:xfrm>
            <a:off x="10319376" y="4213412"/>
            <a:ext cx="1729187" cy="1029847"/>
          </a:xfrm>
          <a:prstGeom prst="wedgeRoundRectCallout">
            <a:avLst>
              <a:gd name="adj1" fmla="val -59681"/>
              <a:gd name="adj2" fmla="val -41211"/>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pPr algn="r"/>
            <a:r>
              <a:rPr lang="en-US" sz="2400" dirty="0">
                <a:solidFill>
                  <a:schemeClr val="tx1"/>
                </a:solidFill>
              </a:rPr>
              <a:t>daily close readings</a:t>
            </a:r>
          </a:p>
        </p:txBody>
      </p:sp>
      <p:cxnSp>
        <p:nvCxnSpPr>
          <p:cNvPr id="10" name="Straight Arrow Connector 9">
            <a:extLst>
              <a:ext uri="{FF2B5EF4-FFF2-40B4-BE49-F238E27FC236}">
                <a16:creationId xmlns:a16="http://schemas.microsoft.com/office/drawing/2014/main" id="{D084A8F8-D1C2-1838-F94D-C321D703C162}"/>
              </a:ext>
            </a:extLst>
          </p:cNvPr>
          <p:cNvCxnSpPr>
            <a:cxnSpLocks/>
          </p:cNvCxnSpPr>
          <p:nvPr/>
        </p:nvCxnSpPr>
        <p:spPr>
          <a:xfrm flipH="1" flipV="1">
            <a:off x="5865041" y="3846535"/>
            <a:ext cx="485571" cy="0"/>
          </a:xfrm>
          <a:prstGeom prst="straightConnector1">
            <a:avLst/>
          </a:prstGeom>
          <a:noFill/>
          <a:ln w="2857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997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98CE7-2A02-65DF-B08A-B2A4B025E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DA50A-5948-66EE-3214-60B6D2DAA37D}"/>
              </a:ext>
            </a:extLst>
          </p:cNvPr>
          <p:cNvSpPr>
            <a:spLocks noGrp="1"/>
          </p:cNvSpPr>
          <p:nvPr>
            <p:ph type="title"/>
          </p:nvPr>
        </p:nvSpPr>
        <p:spPr>
          <a:xfrm>
            <a:off x="838200" y="13961"/>
            <a:ext cx="11353800" cy="1322565"/>
          </a:xfrm>
        </p:spPr>
        <p:txBody>
          <a:bodyPr/>
          <a:lstStyle/>
          <a:p>
            <a:r>
              <a:rPr lang="en-US" dirty="0"/>
              <a:t>How to integrate science &amp; poetry? </a:t>
            </a:r>
          </a:p>
        </p:txBody>
      </p:sp>
      <p:sp>
        <p:nvSpPr>
          <p:cNvPr id="3" name="Rectangle 2">
            <a:extLst>
              <a:ext uri="{FF2B5EF4-FFF2-40B4-BE49-F238E27FC236}">
                <a16:creationId xmlns:a16="http://schemas.microsoft.com/office/drawing/2014/main" id="{BA5C4C90-7063-73D9-C716-0CD8EBBAD4F6}"/>
              </a:ext>
            </a:extLst>
          </p:cNvPr>
          <p:cNvSpPr/>
          <p:nvPr/>
        </p:nvSpPr>
        <p:spPr>
          <a:xfrm>
            <a:off x="1543792" y="3238058"/>
            <a:ext cx="4321249" cy="1216954"/>
          </a:xfrm>
          <a:prstGeom prst="rect">
            <a:avLst/>
          </a:prstGeom>
          <a:solidFill>
            <a:schemeClr val="accent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lnSpc>
                <a:spcPct val="90000"/>
              </a:lnSpc>
            </a:pPr>
            <a:r>
              <a:rPr lang="en-US" sz="3200" dirty="0">
                <a:solidFill>
                  <a:schemeClr val="bg1"/>
                </a:solidFill>
              </a:rPr>
              <a:t>Conceptual</a:t>
            </a:r>
          </a:p>
          <a:p>
            <a:pPr algn="ctr">
              <a:lnSpc>
                <a:spcPct val="90000"/>
              </a:lnSpc>
            </a:pPr>
            <a:r>
              <a:rPr lang="en-US" sz="2800" i="1" dirty="0">
                <a:solidFill>
                  <a:schemeClr val="bg1"/>
                </a:solidFill>
              </a:rPr>
              <a:t>Biogeopoetics </a:t>
            </a:r>
          </a:p>
          <a:p>
            <a:pPr algn="ctr">
              <a:lnSpc>
                <a:spcPct val="90000"/>
              </a:lnSpc>
            </a:pPr>
            <a:r>
              <a:rPr lang="en-US" sz="2800" i="1" dirty="0">
                <a:solidFill>
                  <a:schemeClr val="bg1"/>
                </a:solidFill>
              </a:rPr>
              <a:t>Functional morphology</a:t>
            </a:r>
          </a:p>
        </p:txBody>
      </p:sp>
      <p:sp>
        <p:nvSpPr>
          <p:cNvPr id="4" name="Rounded Rectangular Callout 3">
            <a:extLst>
              <a:ext uri="{FF2B5EF4-FFF2-40B4-BE49-F238E27FC236}">
                <a16:creationId xmlns:a16="http://schemas.microsoft.com/office/drawing/2014/main" id="{28FBBC02-F53A-EFD2-A424-78352667462B}"/>
              </a:ext>
            </a:extLst>
          </p:cNvPr>
          <p:cNvSpPr/>
          <p:nvPr/>
        </p:nvSpPr>
        <p:spPr>
          <a:xfrm>
            <a:off x="101363" y="3383360"/>
            <a:ext cx="1250576" cy="716849"/>
          </a:xfrm>
          <a:prstGeom prst="wedgeRoundRectCallout">
            <a:avLst>
              <a:gd name="adj1" fmla="val 64983"/>
              <a:gd name="adj2" fmla="val 1935"/>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r>
              <a:rPr lang="en-US" sz="2400" dirty="0">
                <a:solidFill>
                  <a:schemeClr val="tx1"/>
                </a:solidFill>
              </a:rPr>
              <a:t>mind maps</a:t>
            </a:r>
          </a:p>
        </p:txBody>
      </p:sp>
      <p:sp>
        <p:nvSpPr>
          <p:cNvPr id="5" name="Rectangle 4">
            <a:extLst>
              <a:ext uri="{FF2B5EF4-FFF2-40B4-BE49-F238E27FC236}">
                <a16:creationId xmlns:a16="http://schemas.microsoft.com/office/drawing/2014/main" id="{E2230F19-A6E6-CEA6-6C39-0791480FB218}"/>
              </a:ext>
            </a:extLst>
          </p:cNvPr>
          <p:cNvSpPr/>
          <p:nvPr/>
        </p:nvSpPr>
        <p:spPr>
          <a:xfrm>
            <a:off x="6350612" y="3262537"/>
            <a:ext cx="3815624" cy="1192475"/>
          </a:xfrm>
          <a:prstGeom prst="rect">
            <a:avLst/>
          </a:prstGeom>
          <a:solidFill>
            <a:schemeClr val="accent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US" sz="3200" dirty="0">
                <a:solidFill>
                  <a:schemeClr val="bg1"/>
                </a:solidFill>
              </a:rPr>
              <a:t>Empirical</a:t>
            </a:r>
          </a:p>
          <a:p>
            <a:pPr algn="ctr"/>
            <a:r>
              <a:rPr lang="en-US" sz="2800" i="1" dirty="0">
                <a:solidFill>
                  <a:schemeClr val="bg1"/>
                </a:solidFill>
              </a:rPr>
              <a:t>Organisms &amp; Poems</a:t>
            </a:r>
          </a:p>
        </p:txBody>
      </p:sp>
      <p:sp>
        <p:nvSpPr>
          <p:cNvPr id="6" name="Rounded Rectangular Callout 5">
            <a:extLst>
              <a:ext uri="{FF2B5EF4-FFF2-40B4-BE49-F238E27FC236}">
                <a16:creationId xmlns:a16="http://schemas.microsoft.com/office/drawing/2014/main" id="{F2E61F80-AC9B-1C06-5CA6-45AA6FA8DD2D}"/>
              </a:ext>
            </a:extLst>
          </p:cNvPr>
          <p:cNvSpPr/>
          <p:nvPr/>
        </p:nvSpPr>
        <p:spPr>
          <a:xfrm>
            <a:off x="10319376" y="2940701"/>
            <a:ext cx="1711961" cy="1029847"/>
          </a:xfrm>
          <a:prstGeom prst="wedgeRoundRectCallout">
            <a:avLst>
              <a:gd name="adj1" fmla="val -60374"/>
              <a:gd name="adj2" fmla="val 41643"/>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pPr algn="r"/>
            <a:r>
              <a:rPr lang="en-US" sz="2400" dirty="0">
                <a:solidFill>
                  <a:schemeClr val="tx1"/>
                </a:solidFill>
              </a:rPr>
              <a:t>lab &amp; field notebooks</a:t>
            </a:r>
          </a:p>
        </p:txBody>
      </p:sp>
      <p:sp>
        <p:nvSpPr>
          <p:cNvPr id="7" name="Rounded Rectangular Callout 6">
            <a:extLst>
              <a:ext uri="{FF2B5EF4-FFF2-40B4-BE49-F238E27FC236}">
                <a16:creationId xmlns:a16="http://schemas.microsoft.com/office/drawing/2014/main" id="{E09503C2-EC06-87D4-E594-8B84F71A72EC}"/>
              </a:ext>
            </a:extLst>
          </p:cNvPr>
          <p:cNvSpPr/>
          <p:nvPr/>
        </p:nvSpPr>
        <p:spPr>
          <a:xfrm>
            <a:off x="10319376" y="4213412"/>
            <a:ext cx="1729187" cy="1029847"/>
          </a:xfrm>
          <a:prstGeom prst="wedgeRoundRectCallout">
            <a:avLst>
              <a:gd name="adj1" fmla="val -59681"/>
              <a:gd name="adj2" fmla="val -41211"/>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pPr algn="r"/>
            <a:r>
              <a:rPr lang="en-US" sz="2400" dirty="0">
                <a:solidFill>
                  <a:schemeClr val="tx1"/>
                </a:solidFill>
              </a:rPr>
              <a:t>daily close readings</a:t>
            </a:r>
          </a:p>
        </p:txBody>
      </p:sp>
      <p:cxnSp>
        <p:nvCxnSpPr>
          <p:cNvPr id="10" name="Straight Arrow Connector 9">
            <a:extLst>
              <a:ext uri="{FF2B5EF4-FFF2-40B4-BE49-F238E27FC236}">
                <a16:creationId xmlns:a16="http://schemas.microsoft.com/office/drawing/2014/main" id="{8AC1209B-18A4-BE00-FB93-8D310DB1A876}"/>
              </a:ext>
            </a:extLst>
          </p:cNvPr>
          <p:cNvCxnSpPr>
            <a:cxnSpLocks/>
          </p:cNvCxnSpPr>
          <p:nvPr/>
        </p:nvCxnSpPr>
        <p:spPr>
          <a:xfrm flipH="1" flipV="1">
            <a:off x="5865041" y="3846535"/>
            <a:ext cx="485571" cy="0"/>
          </a:xfrm>
          <a:prstGeom prst="straightConnector1">
            <a:avLst/>
          </a:prstGeom>
          <a:noFill/>
          <a:ln w="2857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C2259FF-005C-25F3-AF7B-DAB3F5CEB9CB}"/>
              </a:ext>
            </a:extLst>
          </p:cNvPr>
          <p:cNvCxnSpPr>
            <a:cxnSpLocks/>
          </p:cNvCxnSpPr>
          <p:nvPr/>
        </p:nvCxnSpPr>
        <p:spPr>
          <a:xfrm flipH="1">
            <a:off x="7297269" y="4455012"/>
            <a:ext cx="961155" cy="620845"/>
          </a:xfrm>
          <a:prstGeom prst="straightConnector1">
            <a:avLst/>
          </a:prstGeom>
          <a:noFill/>
          <a:ln w="2857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DBF9AFF-FDB5-60C8-2A51-A2E9A77E2EF0}"/>
              </a:ext>
            </a:extLst>
          </p:cNvPr>
          <p:cNvSpPr/>
          <p:nvPr/>
        </p:nvSpPr>
        <p:spPr>
          <a:xfrm>
            <a:off x="4212435" y="5075857"/>
            <a:ext cx="3790782" cy="966418"/>
          </a:xfrm>
          <a:prstGeom prst="rect">
            <a:avLst/>
          </a:prstGeom>
          <a:solidFill>
            <a:schemeClr val="accent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nchorCtr="0">
            <a:spAutoFit/>
          </a:bodyPr>
          <a:lstStyle/>
          <a:p>
            <a:pPr algn="ctr">
              <a:lnSpc>
                <a:spcPct val="90000"/>
              </a:lnSpc>
            </a:pPr>
            <a:r>
              <a:rPr lang="en-US" sz="3200" dirty="0">
                <a:solidFill>
                  <a:schemeClr val="bg1"/>
                </a:solidFill>
              </a:rPr>
              <a:t>Analytical</a:t>
            </a:r>
          </a:p>
          <a:p>
            <a:pPr algn="ctr"/>
            <a:r>
              <a:rPr lang="en-US" sz="2800" i="1" dirty="0" err="1">
                <a:solidFill>
                  <a:schemeClr val="bg1"/>
                </a:solidFill>
              </a:rPr>
              <a:t>Biogeopoetic</a:t>
            </a:r>
            <a:r>
              <a:rPr lang="en-US" sz="2800" i="1" dirty="0">
                <a:solidFill>
                  <a:schemeClr val="bg1"/>
                </a:solidFill>
              </a:rPr>
              <a:t> poems</a:t>
            </a:r>
          </a:p>
        </p:txBody>
      </p:sp>
      <p:sp>
        <p:nvSpPr>
          <p:cNvPr id="13" name="Rounded Rectangular Callout 12">
            <a:extLst>
              <a:ext uri="{FF2B5EF4-FFF2-40B4-BE49-F238E27FC236}">
                <a16:creationId xmlns:a16="http://schemas.microsoft.com/office/drawing/2014/main" id="{5F05EC43-4154-3202-9A90-DB7C1CFF4E99}"/>
              </a:ext>
            </a:extLst>
          </p:cNvPr>
          <p:cNvSpPr/>
          <p:nvPr/>
        </p:nvSpPr>
        <p:spPr>
          <a:xfrm>
            <a:off x="1543792" y="5075857"/>
            <a:ext cx="2372159" cy="1029847"/>
          </a:xfrm>
          <a:prstGeom prst="wedgeRoundRectCallout">
            <a:avLst>
              <a:gd name="adj1" fmla="val 63336"/>
              <a:gd name="adj2" fmla="val -19364"/>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pPr algn="ctr"/>
            <a:r>
              <a:rPr lang="en-US" sz="2400" dirty="0">
                <a:solidFill>
                  <a:schemeClr val="tx1"/>
                </a:solidFill>
              </a:rPr>
              <a:t>research papers &amp; presentations</a:t>
            </a:r>
          </a:p>
        </p:txBody>
      </p:sp>
      <p:cxnSp>
        <p:nvCxnSpPr>
          <p:cNvPr id="14" name="Straight Arrow Connector 13">
            <a:extLst>
              <a:ext uri="{FF2B5EF4-FFF2-40B4-BE49-F238E27FC236}">
                <a16:creationId xmlns:a16="http://schemas.microsoft.com/office/drawing/2014/main" id="{BA8AC6AB-D114-D144-B785-A81EE772AB5A}"/>
              </a:ext>
            </a:extLst>
          </p:cNvPr>
          <p:cNvCxnSpPr>
            <a:cxnSpLocks/>
          </p:cNvCxnSpPr>
          <p:nvPr/>
        </p:nvCxnSpPr>
        <p:spPr>
          <a:xfrm>
            <a:off x="3704417" y="4455012"/>
            <a:ext cx="1441326" cy="620845"/>
          </a:xfrm>
          <a:prstGeom prst="straightConnector1">
            <a:avLst/>
          </a:prstGeom>
          <a:noFill/>
          <a:ln w="2857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24BA81BD-793C-01DD-8118-D6040E5A75AD}"/>
              </a:ext>
            </a:extLst>
          </p:cNvPr>
          <p:cNvSpPr txBox="1">
            <a:spLocks/>
          </p:cNvSpPr>
          <p:nvPr/>
        </p:nvSpPr>
        <p:spPr>
          <a:xfrm>
            <a:off x="8898341" y="13961"/>
            <a:ext cx="3293659" cy="13225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Analytical</a:t>
            </a:r>
          </a:p>
        </p:txBody>
      </p:sp>
    </p:spTree>
    <p:extLst>
      <p:ext uri="{BB962C8B-B14F-4D97-AF65-F5344CB8AC3E}">
        <p14:creationId xmlns:p14="http://schemas.microsoft.com/office/powerpoint/2010/main" val="4116880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A4CD0-B868-B911-B358-BE882961DE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B3211D-68AD-5054-2380-A84380F30B4F}"/>
              </a:ext>
            </a:extLst>
          </p:cNvPr>
          <p:cNvSpPr>
            <a:spLocks noGrp="1"/>
          </p:cNvSpPr>
          <p:nvPr>
            <p:ph type="title"/>
          </p:nvPr>
        </p:nvSpPr>
        <p:spPr>
          <a:xfrm>
            <a:off x="838200" y="13961"/>
            <a:ext cx="11353800" cy="1322565"/>
          </a:xfrm>
        </p:spPr>
        <p:txBody>
          <a:bodyPr/>
          <a:lstStyle/>
          <a:p>
            <a:r>
              <a:rPr lang="en-US" dirty="0"/>
              <a:t>How to integrate science &amp; poetry? </a:t>
            </a:r>
          </a:p>
        </p:txBody>
      </p:sp>
      <p:pic>
        <p:nvPicPr>
          <p:cNvPr id="8" name="Picture 7" descr="A group of people posing for a photo&#10;&#10;Description automatically generated">
            <a:extLst>
              <a:ext uri="{FF2B5EF4-FFF2-40B4-BE49-F238E27FC236}">
                <a16:creationId xmlns:a16="http://schemas.microsoft.com/office/drawing/2014/main" id="{4903A6C4-B46B-5523-FDC0-2E8D2B485DD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247093" y="4230819"/>
            <a:ext cx="3667825" cy="2445217"/>
          </a:xfrm>
          <a:prstGeom prst="rect">
            <a:avLst/>
          </a:prstGeom>
        </p:spPr>
      </p:pic>
      <p:pic>
        <p:nvPicPr>
          <p:cNvPr id="9" name="Content Placeholder 4">
            <a:extLst>
              <a:ext uri="{FF2B5EF4-FFF2-40B4-BE49-F238E27FC236}">
                <a16:creationId xmlns:a16="http://schemas.microsoft.com/office/drawing/2014/main" id="{0F17339D-D49F-9386-A3E6-AFA10CE98546}"/>
              </a:ext>
            </a:extLst>
          </p:cNvPr>
          <p:cNvPicPr>
            <a:picLocks noGrp="1" noChangeAspect="1"/>
          </p:cNvPicPr>
          <p:nvPr>
            <p:ph idx="1"/>
          </p:nvPr>
        </p:nvPicPr>
        <p:blipFill>
          <a:blip r:embed="rId4"/>
          <a:stretch>
            <a:fillRect/>
          </a:stretch>
        </p:blipFill>
        <p:spPr>
          <a:xfrm>
            <a:off x="4402552" y="2052999"/>
            <a:ext cx="3266872" cy="4623037"/>
          </a:xfrm>
        </p:spPr>
      </p:pic>
      <p:pic>
        <p:nvPicPr>
          <p:cNvPr id="15" name="Picture 14">
            <a:extLst>
              <a:ext uri="{FF2B5EF4-FFF2-40B4-BE49-F238E27FC236}">
                <a16:creationId xmlns:a16="http://schemas.microsoft.com/office/drawing/2014/main" id="{98B7673D-8F6C-B66C-2A70-BB095F65EB54}"/>
              </a:ext>
            </a:extLst>
          </p:cNvPr>
          <p:cNvPicPr>
            <a:picLocks noChangeAspect="1"/>
          </p:cNvPicPr>
          <p:nvPr/>
        </p:nvPicPr>
        <p:blipFill rotWithShape="1">
          <a:blip r:embed="rId5" cstate="print">
            <a:lum bright="20000" contrast="20000"/>
            <a:extLst>
              <a:ext uri="{28A0092B-C50C-407E-A947-70E740481C1C}">
                <a14:useLocalDpi xmlns:a14="http://schemas.microsoft.com/office/drawing/2010/main"/>
              </a:ext>
            </a:extLst>
          </a:blip>
          <a:srcRect/>
          <a:stretch/>
        </p:blipFill>
        <p:spPr>
          <a:xfrm>
            <a:off x="8247093" y="2053000"/>
            <a:ext cx="3667826" cy="2378212"/>
          </a:xfrm>
          <a:prstGeom prst="rect">
            <a:avLst/>
          </a:prstGeom>
        </p:spPr>
      </p:pic>
      <p:sp>
        <p:nvSpPr>
          <p:cNvPr id="16" name="TextBox 15">
            <a:extLst>
              <a:ext uri="{FF2B5EF4-FFF2-40B4-BE49-F238E27FC236}">
                <a16:creationId xmlns:a16="http://schemas.microsoft.com/office/drawing/2014/main" id="{D09EE7AC-C515-8777-81C3-E30F906EB14A}"/>
              </a:ext>
            </a:extLst>
          </p:cNvPr>
          <p:cNvSpPr txBox="1"/>
          <p:nvPr/>
        </p:nvSpPr>
        <p:spPr>
          <a:xfrm>
            <a:off x="8247093" y="4167716"/>
            <a:ext cx="3944907" cy="261610"/>
          </a:xfrm>
          <a:prstGeom prst="rect">
            <a:avLst/>
          </a:prstGeom>
          <a:noFill/>
        </p:spPr>
        <p:txBody>
          <a:bodyPr wrap="square">
            <a:spAutoFit/>
          </a:bodyPr>
          <a:lstStyle/>
          <a:p>
            <a:r>
              <a:rPr lang="en-US" sz="1100" dirty="0">
                <a:solidFill>
                  <a:schemeClr val="bg1"/>
                </a:solidFill>
              </a:rPr>
              <a:t>https://www.youtube.com/watch?v=0woDZBZjlSc</a:t>
            </a:r>
          </a:p>
        </p:txBody>
      </p:sp>
      <p:sp>
        <p:nvSpPr>
          <p:cNvPr id="18" name="TextBox 17">
            <a:extLst>
              <a:ext uri="{FF2B5EF4-FFF2-40B4-BE49-F238E27FC236}">
                <a16:creationId xmlns:a16="http://schemas.microsoft.com/office/drawing/2014/main" id="{F7DE5AB8-EE9D-E96C-9BAD-627DB1CCE083}"/>
              </a:ext>
            </a:extLst>
          </p:cNvPr>
          <p:cNvSpPr txBox="1"/>
          <p:nvPr/>
        </p:nvSpPr>
        <p:spPr>
          <a:xfrm>
            <a:off x="8247093" y="1311113"/>
            <a:ext cx="4088567" cy="584775"/>
          </a:xfrm>
          <a:prstGeom prst="rect">
            <a:avLst/>
          </a:prstGeom>
          <a:noFill/>
        </p:spPr>
        <p:txBody>
          <a:bodyPr wrap="square" rtlCol="0">
            <a:spAutoFit/>
          </a:bodyPr>
          <a:lstStyle/>
          <a:p>
            <a:r>
              <a:rPr lang="en-US" sz="3200" dirty="0"/>
              <a:t>Display &amp; Open mic </a:t>
            </a:r>
          </a:p>
        </p:txBody>
      </p:sp>
      <p:pic>
        <p:nvPicPr>
          <p:cNvPr id="19" name="Picture 18" descr="Clairefontaine Wirebound Lined Notebook in Green - 6x8-1-4 60 - Goldspot  Pens">
            <a:extLst>
              <a:ext uri="{FF2B5EF4-FFF2-40B4-BE49-F238E27FC236}">
                <a16:creationId xmlns:a16="http://schemas.microsoft.com/office/drawing/2014/main" id="{35A69B96-3885-EF02-EFBD-77096600282F}"/>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415635" y="1880175"/>
            <a:ext cx="3409247" cy="4795861"/>
          </a:xfrm>
          <a:prstGeom prst="rect">
            <a:avLst/>
          </a:prstGeom>
        </p:spPr>
      </p:pic>
      <p:sp>
        <p:nvSpPr>
          <p:cNvPr id="20" name="TextBox 19">
            <a:extLst>
              <a:ext uri="{FF2B5EF4-FFF2-40B4-BE49-F238E27FC236}">
                <a16:creationId xmlns:a16="http://schemas.microsoft.com/office/drawing/2014/main" id="{58B73861-1674-F237-444A-E9945283EACA}"/>
              </a:ext>
            </a:extLst>
          </p:cNvPr>
          <p:cNvSpPr txBox="1"/>
          <p:nvPr/>
        </p:nvSpPr>
        <p:spPr>
          <a:xfrm>
            <a:off x="1043067" y="1295400"/>
            <a:ext cx="2154382" cy="584775"/>
          </a:xfrm>
          <a:prstGeom prst="rect">
            <a:avLst/>
          </a:prstGeom>
          <a:noFill/>
        </p:spPr>
        <p:txBody>
          <a:bodyPr wrap="square">
            <a:spAutoFit/>
          </a:bodyPr>
          <a:lstStyle/>
          <a:p>
            <a:r>
              <a:rPr lang="en-US" sz="3200" dirty="0">
                <a:solidFill>
                  <a:schemeClr val="tx1"/>
                </a:solidFill>
              </a:rPr>
              <a:t>Portfolios</a:t>
            </a:r>
            <a:endParaRPr lang="en-US" sz="2400" dirty="0">
              <a:solidFill>
                <a:schemeClr val="tx1"/>
              </a:solidFill>
            </a:endParaRPr>
          </a:p>
        </p:txBody>
      </p:sp>
      <p:sp>
        <p:nvSpPr>
          <p:cNvPr id="21" name="TextBox 20">
            <a:extLst>
              <a:ext uri="{FF2B5EF4-FFF2-40B4-BE49-F238E27FC236}">
                <a16:creationId xmlns:a16="http://schemas.microsoft.com/office/drawing/2014/main" id="{91A1F92D-ACE5-9C7D-B23C-146A006654F0}"/>
              </a:ext>
            </a:extLst>
          </p:cNvPr>
          <p:cNvSpPr txBox="1"/>
          <p:nvPr/>
        </p:nvSpPr>
        <p:spPr>
          <a:xfrm>
            <a:off x="5465278" y="1295399"/>
            <a:ext cx="2154382" cy="584775"/>
          </a:xfrm>
          <a:prstGeom prst="rect">
            <a:avLst/>
          </a:prstGeom>
          <a:noFill/>
        </p:spPr>
        <p:txBody>
          <a:bodyPr wrap="square">
            <a:spAutoFit/>
          </a:bodyPr>
          <a:lstStyle/>
          <a:p>
            <a:r>
              <a:rPr lang="en-US" sz="3200" dirty="0">
                <a:solidFill>
                  <a:schemeClr val="tx1"/>
                </a:solidFill>
              </a:rPr>
              <a:t>Zine</a:t>
            </a:r>
            <a:endParaRPr lang="en-US" sz="2400" dirty="0">
              <a:solidFill>
                <a:schemeClr val="tx1"/>
              </a:solidFill>
            </a:endParaRPr>
          </a:p>
        </p:txBody>
      </p:sp>
    </p:spTree>
    <p:extLst>
      <p:ext uri="{BB962C8B-B14F-4D97-AF65-F5344CB8AC3E}">
        <p14:creationId xmlns:p14="http://schemas.microsoft.com/office/powerpoint/2010/main" val="2566450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13723-C780-6C03-0242-C0D9DADCCE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E655BA-28F2-4411-2E06-12E04E4B923C}"/>
              </a:ext>
            </a:extLst>
          </p:cNvPr>
          <p:cNvSpPr>
            <a:spLocks noGrp="1"/>
          </p:cNvSpPr>
          <p:nvPr>
            <p:ph type="title"/>
          </p:nvPr>
        </p:nvSpPr>
        <p:spPr>
          <a:xfrm>
            <a:off x="838200" y="13961"/>
            <a:ext cx="11353800" cy="1322565"/>
          </a:xfrm>
        </p:spPr>
        <p:txBody>
          <a:bodyPr/>
          <a:lstStyle/>
          <a:p>
            <a:r>
              <a:rPr lang="en-US" dirty="0"/>
              <a:t>How to integrate science &amp; poetry? Creative</a:t>
            </a:r>
          </a:p>
        </p:txBody>
      </p:sp>
      <p:sp>
        <p:nvSpPr>
          <p:cNvPr id="4" name="Rectangle 3">
            <a:extLst>
              <a:ext uri="{FF2B5EF4-FFF2-40B4-BE49-F238E27FC236}">
                <a16:creationId xmlns:a16="http://schemas.microsoft.com/office/drawing/2014/main" id="{74E92DCD-4DC5-D7CE-83D5-C6AB6B7DC9C1}"/>
              </a:ext>
            </a:extLst>
          </p:cNvPr>
          <p:cNvSpPr/>
          <p:nvPr/>
        </p:nvSpPr>
        <p:spPr>
          <a:xfrm>
            <a:off x="6350612" y="3262537"/>
            <a:ext cx="3815624" cy="1192475"/>
          </a:xfrm>
          <a:prstGeom prst="rect">
            <a:avLst/>
          </a:prstGeom>
          <a:solidFill>
            <a:schemeClr val="accent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US" sz="3200" dirty="0">
                <a:solidFill>
                  <a:schemeClr val="bg1"/>
                </a:solidFill>
              </a:rPr>
              <a:t>Empirical</a:t>
            </a:r>
          </a:p>
          <a:p>
            <a:pPr algn="ctr"/>
            <a:r>
              <a:rPr lang="en-US" sz="2800" i="1" dirty="0">
                <a:solidFill>
                  <a:schemeClr val="bg1"/>
                </a:solidFill>
              </a:rPr>
              <a:t>Organisms &amp; Poems</a:t>
            </a:r>
          </a:p>
        </p:txBody>
      </p:sp>
      <p:sp>
        <p:nvSpPr>
          <p:cNvPr id="7" name="Rectangle 6">
            <a:extLst>
              <a:ext uri="{FF2B5EF4-FFF2-40B4-BE49-F238E27FC236}">
                <a16:creationId xmlns:a16="http://schemas.microsoft.com/office/drawing/2014/main" id="{3421B3CA-E9B4-E0BD-5D92-AC0392F80DF8}"/>
              </a:ext>
            </a:extLst>
          </p:cNvPr>
          <p:cNvSpPr/>
          <p:nvPr/>
        </p:nvSpPr>
        <p:spPr>
          <a:xfrm>
            <a:off x="1543792" y="3238058"/>
            <a:ext cx="4321249" cy="1216954"/>
          </a:xfrm>
          <a:prstGeom prst="rect">
            <a:avLst/>
          </a:prstGeom>
          <a:solidFill>
            <a:schemeClr val="accent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lnSpc>
                <a:spcPct val="90000"/>
              </a:lnSpc>
            </a:pPr>
            <a:r>
              <a:rPr lang="en-US" sz="3200" dirty="0">
                <a:solidFill>
                  <a:schemeClr val="bg1"/>
                </a:solidFill>
              </a:rPr>
              <a:t>Conceptual</a:t>
            </a:r>
          </a:p>
          <a:p>
            <a:pPr algn="ctr">
              <a:lnSpc>
                <a:spcPct val="90000"/>
              </a:lnSpc>
            </a:pPr>
            <a:r>
              <a:rPr lang="en-US" sz="2800" i="1" dirty="0">
                <a:solidFill>
                  <a:schemeClr val="bg1"/>
                </a:solidFill>
              </a:rPr>
              <a:t>Biogeopoetics </a:t>
            </a:r>
          </a:p>
          <a:p>
            <a:pPr algn="ctr">
              <a:lnSpc>
                <a:spcPct val="90000"/>
              </a:lnSpc>
            </a:pPr>
            <a:r>
              <a:rPr lang="en-US" sz="2800" i="1" dirty="0">
                <a:solidFill>
                  <a:schemeClr val="bg1"/>
                </a:solidFill>
              </a:rPr>
              <a:t>Functional morphology</a:t>
            </a:r>
          </a:p>
        </p:txBody>
      </p:sp>
      <p:sp>
        <p:nvSpPr>
          <p:cNvPr id="8" name="Rectangle 7">
            <a:extLst>
              <a:ext uri="{FF2B5EF4-FFF2-40B4-BE49-F238E27FC236}">
                <a16:creationId xmlns:a16="http://schemas.microsoft.com/office/drawing/2014/main" id="{D8325A14-F7C0-64AC-277A-CC27886196C7}"/>
              </a:ext>
            </a:extLst>
          </p:cNvPr>
          <p:cNvSpPr/>
          <p:nvPr/>
        </p:nvSpPr>
        <p:spPr>
          <a:xfrm>
            <a:off x="3777317" y="1387326"/>
            <a:ext cx="4637368" cy="1015663"/>
          </a:xfrm>
          <a:prstGeom prst="rect">
            <a:avLst/>
          </a:prstGeom>
          <a:solidFill>
            <a:schemeClr val="accent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nchorCtr="0">
            <a:spAutoFit/>
          </a:bodyPr>
          <a:lstStyle/>
          <a:p>
            <a:pPr algn="ctr"/>
            <a:r>
              <a:rPr lang="en-US" sz="3200" dirty="0">
                <a:solidFill>
                  <a:schemeClr val="bg1"/>
                </a:solidFill>
              </a:rPr>
              <a:t>Creative</a:t>
            </a:r>
          </a:p>
          <a:p>
            <a:pPr algn="ctr"/>
            <a:r>
              <a:rPr lang="en-US" sz="2800" i="1" dirty="0">
                <a:solidFill>
                  <a:schemeClr val="bg1"/>
                </a:solidFill>
              </a:rPr>
              <a:t>Poems &amp; commentaries</a:t>
            </a:r>
          </a:p>
        </p:txBody>
      </p:sp>
      <p:cxnSp>
        <p:nvCxnSpPr>
          <p:cNvPr id="10" name="Straight Arrow Connector 9">
            <a:extLst>
              <a:ext uri="{FF2B5EF4-FFF2-40B4-BE49-F238E27FC236}">
                <a16:creationId xmlns:a16="http://schemas.microsoft.com/office/drawing/2014/main" id="{22D5D1B0-4002-85B9-6A8A-7DE153718FD2}"/>
              </a:ext>
            </a:extLst>
          </p:cNvPr>
          <p:cNvCxnSpPr>
            <a:cxnSpLocks/>
            <a:stCxn id="4" idx="2"/>
          </p:cNvCxnSpPr>
          <p:nvPr/>
        </p:nvCxnSpPr>
        <p:spPr>
          <a:xfrm flipH="1">
            <a:off x="7297269" y="4455012"/>
            <a:ext cx="961155" cy="620845"/>
          </a:xfrm>
          <a:prstGeom prst="straightConnector1">
            <a:avLst/>
          </a:prstGeom>
          <a:noFill/>
          <a:ln w="2857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30B21FD-F0F3-0D52-6F98-1B5CF62E830C}"/>
              </a:ext>
            </a:extLst>
          </p:cNvPr>
          <p:cNvCxnSpPr>
            <a:cxnSpLocks/>
            <a:stCxn id="7" idx="0"/>
          </p:cNvCxnSpPr>
          <p:nvPr/>
        </p:nvCxnSpPr>
        <p:spPr>
          <a:xfrm flipV="1">
            <a:off x="3704417" y="2464544"/>
            <a:ext cx="1315820" cy="773514"/>
          </a:xfrm>
          <a:prstGeom prst="straightConnector1">
            <a:avLst/>
          </a:prstGeom>
          <a:noFill/>
          <a:ln w="2857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B3A59D7-5FAC-640A-B80D-1B2F47B828D0}"/>
              </a:ext>
            </a:extLst>
          </p:cNvPr>
          <p:cNvSpPr/>
          <p:nvPr/>
        </p:nvSpPr>
        <p:spPr>
          <a:xfrm>
            <a:off x="4212435" y="5075857"/>
            <a:ext cx="3790782" cy="966418"/>
          </a:xfrm>
          <a:prstGeom prst="rect">
            <a:avLst/>
          </a:prstGeom>
          <a:solidFill>
            <a:schemeClr val="accent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nchorCtr="0">
            <a:spAutoFit/>
          </a:bodyPr>
          <a:lstStyle/>
          <a:p>
            <a:pPr algn="ctr">
              <a:lnSpc>
                <a:spcPct val="90000"/>
              </a:lnSpc>
            </a:pPr>
            <a:r>
              <a:rPr lang="en-US" sz="3200" dirty="0">
                <a:solidFill>
                  <a:schemeClr val="bg1"/>
                </a:solidFill>
              </a:rPr>
              <a:t>Analytical</a:t>
            </a:r>
          </a:p>
          <a:p>
            <a:pPr algn="ctr"/>
            <a:r>
              <a:rPr lang="en-US" sz="2800" i="1" dirty="0">
                <a:solidFill>
                  <a:schemeClr val="bg1"/>
                </a:solidFill>
              </a:rPr>
              <a:t>Poems &amp; Science</a:t>
            </a:r>
          </a:p>
        </p:txBody>
      </p:sp>
      <p:cxnSp>
        <p:nvCxnSpPr>
          <p:cNvPr id="13" name="Straight Arrow Connector 12">
            <a:extLst>
              <a:ext uri="{FF2B5EF4-FFF2-40B4-BE49-F238E27FC236}">
                <a16:creationId xmlns:a16="http://schemas.microsoft.com/office/drawing/2014/main" id="{1E01BE78-CAAE-B39F-41D5-C0F2E3393EE6}"/>
              </a:ext>
            </a:extLst>
          </p:cNvPr>
          <p:cNvCxnSpPr>
            <a:cxnSpLocks/>
            <a:stCxn id="4" idx="0"/>
          </p:cNvCxnSpPr>
          <p:nvPr/>
        </p:nvCxnSpPr>
        <p:spPr>
          <a:xfrm flipH="1" flipV="1">
            <a:off x="7153833" y="2464544"/>
            <a:ext cx="1104591" cy="797993"/>
          </a:xfrm>
          <a:prstGeom prst="straightConnector1">
            <a:avLst/>
          </a:prstGeom>
          <a:noFill/>
          <a:ln w="2857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24210FE-DBA0-9074-6002-E8C1AF6F0AC4}"/>
              </a:ext>
            </a:extLst>
          </p:cNvPr>
          <p:cNvCxnSpPr>
            <a:cxnSpLocks/>
            <a:stCxn id="12" idx="0"/>
            <a:endCxn id="8" idx="2"/>
          </p:cNvCxnSpPr>
          <p:nvPr/>
        </p:nvCxnSpPr>
        <p:spPr>
          <a:xfrm flipH="1" flipV="1">
            <a:off x="6096001" y="2402989"/>
            <a:ext cx="11825" cy="2672868"/>
          </a:xfrm>
          <a:prstGeom prst="straightConnector1">
            <a:avLst/>
          </a:prstGeom>
          <a:noFill/>
          <a:ln w="2857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5" name="Rounded Rectangular Callout 14">
            <a:extLst>
              <a:ext uri="{FF2B5EF4-FFF2-40B4-BE49-F238E27FC236}">
                <a16:creationId xmlns:a16="http://schemas.microsoft.com/office/drawing/2014/main" id="{9D337446-B445-2A82-973E-98610D76CC8A}"/>
              </a:ext>
            </a:extLst>
          </p:cNvPr>
          <p:cNvSpPr/>
          <p:nvPr/>
        </p:nvSpPr>
        <p:spPr>
          <a:xfrm>
            <a:off x="101363" y="3383360"/>
            <a:ext cx="1250576" cy="716849"/>
          </a:xfrm>
          <a:prstGeom prst="wedgeRoundRectCallout">
            <a:avLst>
              <a:gd name="adj1" fmla="val 64983"/>
              <a:gd name="adj2" fmla="val 1935"/>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r>
              <a:rPr lang="en-US" sz="2400" dirty="0">
                <a:solidFill>
                  <a:schemeClr val="tx1"/>
                </a:solidFill>
              </a:rPr>
              <a:t>mind maps</a:t>
            </a:r>
          </a:p>
        </p:txBody>
      </p:sp>
      <p:sp>
        <p:nvSpPr>
          <p:cNvPr id="16" name="Rounded Rectangular Callout 15">
            <a:extLst>
              <a:ext uri="{FF2B5EF4-FFF2-40B4-BE49-F238E27FC236}">
                <a16:creationId xmlns:a16="http://schemas.microsoft.com/office/drawing/2014/main" id="{79C0703F-DF40-199F-4125-FA689BB5029E}"/>
              </a:ext>
            </a:extLst>
          </p:cNvPr>
          <p:cNvSpPr/>
          <p:nvPr/>
        </p:nvSpPr>
        <p:spPr>
          <a:xfrm>
            <a:off x="1543792" y="5075857"/>
            <a:ext cx="2372159" cy="1029847"/>
          </a:xfrm>
          <a:prstGeom prst="wedgeRoundRectCallout">
            <a:avLst>
              <a:gd name="adj1" fmla="val 63336"/>
              <a:gd name="adj2" fmla="val -19364"/>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pPr algn="ctr"/>
            <a:r>
              <a:rPr lang="en-US" sz="2400" dirty="0">
                <a:solidFill>
                  <a:schemeClr val="tx1"/>
                </a:solidFill>
              </a:rPr>
              <a:t>research papers &amp; presentations</a:t>
            </a:r>
          </a:p>
        </p:txBody>
      </p:sp>
      <p:sp>
        <p:nvSpPr>
          <p:cNvPr id="17" name="Rounded Rectangular Callout 16">
            <a:extLst>
              <a:ext uri="{FF2B5EF4-FFF2-40B4-BE49-F238E27FC236}">
                <a16:creationId xmlns:a16="http://schemas.microsoft.com/office/drawing/2014/main" id="{124E573D-2D65-DFC3-C8DC-BB79CE398DC6}"/>
              </a:ext>
            </a:extLst>
          </p:cNvPr>
          <p:cNvSpPr/>
          <p:nvPr/>
        </p:nvSpPr>
        <p:spPr>
          <a:xfrm>
            <a:off x="10319376" y="2940701"/>
            <a:ext cx="1711961" cy="1029847"/>
          </a:xfrm>
          <a:prstGeom prst="wedgeRoundRectCallout">
            <a:avLst>
              <a:gd name="adj1" fmla="val -60374"/>
              <a:gd name="adj2" fmla="val 41643"/>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pPr algn="r"/>
            <a:r>
              <a:rPr lang="en-US" sz="2400" dirty="0">
                <a:solidFill>
                  <a:schemeClr val="tx1"/>
                </a:solidFill>
              </a:rPr>
              <a:t>lab &amp; field notebooks</a:t>
            </a:r>
          </a:p>
        </p:txBody>
      </p:sp>
      <p:sp>
        <p:nvSpPr>
          <p:cNvPr id="19" name="Rounded Rectangular Callout 18">
            <a:extLst>
              <a:ext uri="{FF2B5EF4-FFF2-40B4-BE49-F238E27FC236}">
                <a16:creationId xmlns:a16="http://schemas.microsoft.com/office/drawing/2014/main" id="{240DF47B-68B8-56F2-0211-D231979F9EAF}"/>
              </a:ext>
            </a:extLst>
          </p:cNvPr>
          <p:cNvSpPr/>
          <p:nvPr/>
        </p:nvSpPr>
        <p:spPr>
          <a:xfrm>
            <a:off x="372706" y="1915319"/>
            <a:ext cx="2966357" cy="485720"/>
          </a:xfrm>
          <a:prstGeom prst="wedgeRoundRectCallout">
            <a:avLst>
              <a:gd name="adj1" fmla="val 68874"/>
              <a:gd name="adj2" fmla="val 1120"/>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r>
              <a:rPr lang="en-US" sz="2400" dirty="0">
                <a:solidFill>
                  <a:schemeClr val="tx1"/>
                </a:solidFill>
              </a:rPr>
              <a:t>individual portfolio</a:t>
            </a:r>
          </a:p>
        </p:txBody>
      </p:sp>
      <p:sp>
        <p:nvSpPr>
          <p:cNvPr id="21" name="Rounded Rectangular Callout 20">
            <a:extLst>
              <a:ext uri="{FF2B5EF4-FFF2-40B4-BE49-F238E27FC236}">
                <a16:creationId xmlns:a16="http://schemas.microsoft.com/office/drawing/2014/main" id="{4172512A-5393-E520-A803-8B5D5F183EDF}"/>
              </a:ext>
            </a:extLst>
          </p:cNvPr>
          <p:cNvSpPr/>
          <p:nvPr/>
        </p:nvSpPr>
        <p:spPr>
          <a:xfrm>
            <a:off x="372706" y="1298564"/>
            <a:ext cx="2906159" cy="459996"/>
          </a:xfrm>
          <a:prstGeom prst="wedgeRoundRectCallout">
            <a:avLst>
              <a:gd name="adj1" fmla="val 68954"/>
              <a:gd name="adj2" fmla="val -117"/>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r>
              <a:rPr lang="en-US" sz="2400" dirty="0">
                <a:solidFill>
                  <a:schemeClr val="tx1"/>
                </a:solidFill>
              </a:rPr>
              <a:t>peer-reviewed zine</a:t>
            </a:r>
          </a:p>
        </p:txBody>
      </p:sp>
      <p:sp>
        <p:nvSpPr>
          <p:cNvPr id="23" name="Rounded Rectangular Callout 22">
            <a:extLst>
              <a:ext uri="{FF2B5EF4-FFF2-40B4-BE49-F238E27FC236}">
                <a16:creationId xmlns:a16="http://schemas.microsoft.com/office/drawing/2014/main" id="{AC0E55CE-FADE-865A-EAA4-46927BD71212}"/>
              </a:ext>
            </a:extLst>
          </p:cNvPr>
          <p:cNvSpPr/>
          <p:nvPr/>
        </p:nvSpPr>
        <p:spPr>
          <a:xfrm>
            <a:off x="8877279" y="1295400"/>
            <a:ext cx="3154058" cy="459996"/>
          </a:xfrm>
          <a:prstGeom prst="wedgeRoundRectCallout">
            <a:avLst>
              <a:gd name="adj1" fmla="val -64627"/>
              <a:gd name="adj2" fmla="val -4187"/>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pPr algn="r"/>
            <a:r>
              <a:rPr lang="en-US" sz="2400" dirty="0">
                <a:solidFill>
                  <a:schemeClr val="tx1"/>
                </a:solidFill>
              </a:rPr>
              <a:t>public-library display</a:t>
            </a:r>
          </a:p>
        </p:txBody>
      </p:sp>
      <p:sp>
        <p:nvSpPr>
          <p:cNvPr id="24" name="Rounded Rectangular Callout 23">
            <a:extLst>
              <a:ext uri="{FF2B5EF4-FFF2-40B4-BE49-F238E27FC236}">
                <a16:creationId xmlns:a16="http://schemas.microsoft.com/office/drawing/2014/main" id="{01A56AF0-94D6-28BB-8754-B6AECD85A8E1}"/>
              </a:ext>
            </a:extLst>
          </p:cNvPr>
          <p:cNvSpPr/>
          <p:nvPr/>
        </p:nvSpPr>
        <p:spPr>
          <a:xfrm>
            <a:off x="8852939" y="1902360"/>
            <a:ext cx="3178398" cy="498679"/>
          </a:xfrm>
          <a:prstGeom prst="wedgeRoundRectCallout">
            <a:avLst>
              <a:gd name="adj1" fmla="val -63425"/>
              <a:gd name="adj2" fmla="val 984"/>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pPr algn="r"/>
            <a:r>
              <a:rPr lang="en-US" sz="2400" dirty="0">
                <a:solidFill>
                  <a:schemeClr val="tx1"/>
                </a:solidFill>
              </a:rPr>
              <a:t>open-mic performance</a:t>
            </a:r>
          </a:p>
        </p:txBody>
      </p:sp>
      <p:cxnSp>
        <p:nvCxnSpPr>
          <p:cNvPr id="25" name="Straight Arrow Connector 24">
            <a:extLst>
              <a:ext uri="{FF2B5EF4-FFF2-40B4-BE49-F238E27FC236}">
                <a16:creationId xmlns:a16="http://schemas.microsoft.com/office/drawing/2014/main" id="{F6337995-3093-637D-F241-BBAE9BAF3F4F}"/>
              </a:ext>
            </a:extLst>
          </p:cNvPr>
          <p:cNvCxnSpPr>
            <a:cxnSpLocks/>
            <a:stCxn id="7" idx="2"/>
          </p:cNvCxnSpPr>
          <p:nvPr/>
        </p:nvCxnSpPr>
        <p:spPr>
          <a:xfrm>
            <a:off x="3704417" y="4455012"/>
            <a:ext cx="1441326" cy="620845"/>
          </a:xfrm>
          <a:prstGeom prst="straightConnector1">
            <a:avLst/>
          </a:prstGeom>
          <a:noFill/>
          <a:ln w="2857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6" name="Rounded Rectangular Callout 25">
            <a:extLst>
              <a:ext uri="{FF2B5EF4-FFF2-40B4-BE49-F238E27FC236}">
                <a16:creationId xmlns:a16="http://schemas.microsoft.com/office/drawing/2014/main" id="{1E932B9F-C362-14DE-4CB3-4EAB3A6897E0}"/>
              </a:ext>
            </a:extLst>
          </p:cNvPr>
          <p:cNvSpPr/>
          <p:nvPr/>
        </p:nvSpPr>
        <p:spPr>
          <a:xfrm>
            <a:off x="10319376" y="4213412"/>
            <a:ext cx="1729187" cy="1029847"/>
          </a:xfrm>
          <a:prstGeom prst="wedgeRoundRectCallout">
            <a:avLst>
              <a:gd name="adj1" fmla="val -59681"/>
              <a:gd name="adj2" fmla="val -41211"/>
              <a:gd name="adj3" fmla="val 16667"/>
            </a:avLst>
          </a:prstGeom>
          <a:solidFill>
            <a:srgbClr val="155F82">
              <a:alpha val="29804"/>
            </a:srgb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45720" tIns="0" rIns="45720" bIns="0" rtlCol="0" anchor="ctr"/>
          <a:lstStyle/>
          <a:p>
            <a:pPr algn="r"/>
            <a:r>
              <a:rPr lang="en-US" sz="2400" dirty="0">
                <a:solidFill>
                  <a:schemeClr val="tx1"/>
                </a:solidFill>
              </a:rPr>
              <a:t>daily close readings</a:t>
            </a:r>
          </a:p>
        </p:txBody>
      </p:sp>
      <p:cxnSp>
        <p:nvCxnSpPr>
          <p:cNvPr id="28" name="Straight Arrow Connector 27">
            <a:extLst>
              <a:ext uri="{FF2B5EF4-FFF2-40B4-BE49-F238E27FC236}">
                <a16:creationId xmlns:a16="http://schemas.microsoft.com/office/drawing/2014/main" id="{07E8AB87-13E7-EA7A-F7E3-3BBBC4B4DA35}"/>
              </a:ext>
            </a:extLst>
          </p:cNvPr>
          <p:cNvCxnSpPr>
            <a:cxnSpLocks/>
            <a:stCxn id="4" idx="1"/>
            <a:endCxn id="7" idx="3"/>
          </p:cNvCxnSpPr>
          <p:nvPr/>
        </p:nvCxnSpPr>
        <p:spPr>
          <a:xfrm flipH="1" flipV="1">
            <a:off x="5865041" y="3846535"/>
            <a:ext cx="485571" cy="0"/>
          </a:xfrm>
          <a:prstGeom prst="straightConnector1">
            <a:avLst/>
          </a:prstGeom>
          <a:noFill/>
          <a:ln w="2857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046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888B8-6D84-E48A-0EB8-DADA73D83C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E029D0-4EE7-F787-787B-92E623082163}"/>
              </a:ext>
            </a:extLst>
          </p:cNvPr>
          <p:cNvSpPr>
            <a:spLocks noGrp="1"/>
          </p:cNvSpPr>
          <p:nvPr>
            <p:ph type="title"/>
          </p:nvPr>
        </p:nvSpPr>
        <p:spPr>
          <a:xfrm>
            <a:off x="838200" y="13961"/>
            <a:ext cx="9829801" cy="1322565"/>
          </a:xfrm>
        </p:spPr>
        <p:txBody>
          <a:bodyPr/>
          <a:lstStyle/>
          <a:p>
            <a:r>
              <a:rPr lang="en-US" dirty="0"/>
              <a:t>Outcomes? Student experience</a:t>
            </a:r>
          </a:p>
        </p:txBody>
      </p:sp>
      <p:sp>
        <p:nvSpPr>
          <p:cNvPr id="3" name="TextBox 2">
            <a:extLst>
              <a:ext uri="{FF2B5EF4-FFF2-40B4-BE49-F238E27FC236}">
                <a16:creationId xmlns:a16="http://schemas.microsoft.com/office/drawing/2014/main" id="{583E2A6C-2040-6C0B-D9F2-90D7A0EB2C2F}"/>
              </a:ext>
            </a:extLst>
          </p:cNvPr>
          <p:cNvSpPr txBox="1"/>
          <p:nvPr/>
        </p:nvSpPr>
        <p:spPr>
          <a:xfrm>
            <a:off x="6345725" y="1298852"/>
            <a:ext cx="5257800" cy="2033762"/>
          </a:xfrm>
          <a:prstGeom prst="rect">
            <a:avLst/>
          </a:prstGeom>
          <a:solidFill>
            <a:schemeClr val="tx2">
              <a:lumMod val="10000"/>
              <a:lumOff val="90000"/>
            </a:schemeClr>
          </a:solidFill>
        </p:spPr>
        <p:txBody>
          <a:bodyPr wrap="square">
            <a:spAutoFit/>
          </a:bodyPr>
          <a:lstStyle/>
          <a:p>
            <a:pPr marL="457200" indent="-457200">
              <a:lnSpc>
                <a:spcPct val="90000"/>
              </a:lnSpc>
              <a:buFont typeface="Arial" panose="020B0604020202020204" pitchFamily="34" charset="0"/>
              <a:buChar char="•"/>
            </a:pPr>
            <a:r>
              <a:rPr lang="en-CA" sz="2800" dirty="0">
                <a:solidFill>
                  <a:srgbClr val="242424"/>
                </a:solidFill>
                <a:latin typeface="Calibri" panose="020F0502020204030204" pitchFamily="34" charset="0"/>
              </a:rPr>
              <a:t>I have never felt </a:t>
            </a:r>
            <a:r>
              <a:rPr lang="en-CA" sz="2800" dirty="0">
                <a:solidFill>
                  <a:schemeClr val="bg1"/>
                </a:solidFill>
                <a:highlight>
                  <a:srgbClr val="6390A9"/>
                </a:highlight>
                <a:latin typeface="Calibri" panose="020F0502020204030204" pitchFamily="34" charset="0"/>
              </a:rPr>
              <a:t>so seen</a:t>
            </a:r>
            <a:r>
              <a:rPr lang="en-CA" sz="2800" dirty="0">
                <a:solidFill>
                  <a:srgbClr val="242424"/>
                </a:solidFill>
                <a:latin typeface="Calibri" panose="020F0502020204030204" pitchFamily="34" charset="0"/>
              </a:rPr>
              <a:t> in a university class.</a:t>
            </a:r>
          </a:p>
          <a:p>
            <a:pPr marL="457200" indent="-457200">
              <a:lnSpc>
                <a:spcPct val="90000"/>
              </a:lnSpc>
              <a:buFont typeface="Arial" panose="020B0604020202020204" pitchFamily="34" charset="0"/>
              <a:buChar char="•"/>
            </a:pPr>
            <a:r>
              <a:rPr lang="en-CA" sz="2800" dirty="0">
                <a:latin typeface="Aptos" panose="020B0004020202020204" pitchFamily="34" charset="0"/>
              </a:rPr>
              <a:t>I can be a scientist and also a poet. </a:t>
            </a:r>
            <a:r>
              <a:rPr lang="en-CA" sz="2800" dirty="0">
                <a:solidFill>
                  <a:schemeClr val="bg1"/>
                </a:solidFill>
                <a:highlight>
                  <a:srgbClr val="6390A9"/>
                </a:highlight>
                <a:latin typeface="Aptos" panose="020B0004020202020204" pitchFamily="34" charset="0"/>
              </a:rPr>
              <a:t>I can be a scientific poet!</a:t>
            </a:r>
            <a:r>
              <a:rPr lang="en-CA" sz="2800" dirty="0">
                <a:latin typeface="Aptos" panose="020B0004020202020204" pitchFamily="34" charset="0"/>
              </a:rPr>
              <a:t> </a:t>
            </a:r>
          </a:p>
        </p:txBody>
      </p:sp>
      <p:sp>
        <p:nvSpPr>
          <p:cNvPr id="6" name="TextBox 5">
            <a:extLst>
              <a:ext uri="{FF2B5EF4-FFF2-40B4-BE49-F238E27FC236}">
                <a16:creationId xmlns:a16="http://schemas.microsoft.com/office/drawing/2014/main" id="{92646B11-49FE-8DEA-F9FE-A669F305256B}"/>
              </a:ext>
            </a:extLst>
          </p:cNvPr>
          <p:cNvSpPr txBox="1"/>
          <p:nvPr/>
        </p:nvSpPr>
        <p:spPr>
          <a:xfrm>
            <a:off x="838200" y="1303112"/>
            <a:ext cx="5257799" cy="1586332"/>
          </a:xfrm>
          <a:prstGeom prst="rect">
            <a:avLst/>
          </a:prstGeom>
          <a:solidFill>
            <a:schemeClr val="tx2">
              <a:lumMod val="10000"/>
              <a:lumOff val="90000"/>
            </a:schemeClr>
          </a:solidFill>
        </p:spPr>
        <p:txBody>
          <a:bodyPr wrap="square">
            <a:spAutoFit/>
          </a:bodyPr>
          <a:lstStyle/>
          <a:p>
            <a:pPr marL="457200" indent="-457200">
              <a:lnSpc>
                <a:spcPct val="90000"/>
              </a:lnSpc>
              <a:spcAft>
                <a:spcPts val="400"/>
              </a:spcAft>
              <a:buFont typeface="Arial" panose="020B0604020202020204" pitchFamily="34" charset="0"/>
              <a:buChar char="•"/>
            </a:pPr>
            <a:r>
              <a:rPr lang="en-CA" sz="2600" dirty="0">
                <a:solidFill>
                  <a:srgbClr val="000000"/>
                </a:solidFill>
                <a:latin typeface="Aptos" panose="020B0004020202020204" pitchFamily="34" charset="0"/>
              </a:rPr>
              <a:t>I was </a:t>
            </a:r>
            <a:r>
              <a:rPr lang="en-CA" sz="2600" dirty="0">
                <a:solidFill>
                  <a:schemeClr val="bg1"/>
                </a:solidFill>
                <a:highlight>
                  <a:srgbClr val="6390A9"/>
                </a:highlight>
                <a:latin typeface="Aptos" panose="020B0004020202020204" pitchFamily="34" charset="0"/>
              </a:rPr>
              <a:t>apprehensive</a:t>
            </a:r>
            <a:r>
              <a:rPr lang="en-CA" sz="2600" dirty="0">
                <a:solidFill>
                  <a:srgbClr val="000000"/>
                </a:solidFill>
                <a:latin typeface="Aptos" panose="020B0004020202020204" pitchFamily="34" charset="0"/>
              </a:rPr>
              <a:t>…about poetry.</a:t>
            </a:r>
          </a:p>
          <a:p>
            <a:pPr marL="457200" indent="-457200">
              <a:lnSpc>
                <a:spcPct val="90000"/>
              </a:lnSpc>
              <a:spcAft>
                <a:spcPts val="400"/>
              </a:spcAft>
              <a:buFont typeface="Arial" panose="020B0604020202020204" pitchFamily="34" charset="0"/>
              <a:buChar char="•"/>
            </a:pPr>
            <a:r>
              <a:rPr lang="en-CA" sz="2600" dirty="0">
                <a:solidFill>
                  <a:srgbClr val="000000"/>
                </a:solidFill>
                <a:latin typeface="Aptos" panose="020B0004020202020204" pitchFamily="34" charset="0"/>
              </a:rPr>
              <a:t>I originally was very </a:t>
            </a:r>
            <a:r>
              <a:rPr lang="en-CA" sz="2600" dirty="0">
                <a:solidFill>
                  <a:schemeClr val="bg1"/>
                </a:solidFill>
                <a:highlight>
                  <a:srgbClr val="6390A9"/>
                </a:highlight>
                <a:latin typeface="Aptos" panose="020B0004020202020204" pitchFamily="34" charset="0"/>
              </a:rPr>
              <a:t>nervous</a:t>
            </a:r>
            <a:r>
              <a:rPr lang="en-CA" sz="2600" dirty="0">
                <a:latin typeface="Aptos" panose="020B0004020202020204" pitchFamily="34" charset="0"/>
              </a:rPr>
              <a:t>…about science.</a:t>
            </a:r>
            <a:endParaRPr lang="en-US" sz="2600" dirty="0">
              <a:latin typeface="Aptos" panose="020B0004020202020204" pitchFamily="34" charset="0"/>
            </a:endParaRPr>
          </a:p>
        </p:txBody>
      </p:sp>
      <p:sp>
        <p:nvSpPr>
          <p:cNvPr id="9" name="TextBox 8">
            <a:extLst>
              <a:ext uri="{FF2B5EF4-FFF2-40B4-BE49-F238E27FC236}">
                <a16:creationId xmlns:a16="http://schemas.microsoft.com/office/drawing/2014/main" id="{0E995863-BF70-F024-1D0C-8DD232E73CDE}"/>
              </a:ext>
            </a:extLst>
          </p:cNvPr>
          <p:cNvSpPr txBox="1"/>
          <p:nvPr/>
        </p:nvSpPr>
        <p:spPr>
          <a:xfrm>
            <a:off x="824946" y="3114121"/>
            <a:ext cx="5257799" cy="1258165"/>
          </a:xfrm>
          <a:prstGeom prst="rect">
            <a:avLst/>
          </a:prstGeom>
          <a:solidFill>
            <a:schemeClr val="tx2">
              <a:lumMod val="10000"/>
              <a:lumOff val="90000"/>
            </a:schemeClr>
          </a:solidFill>
        </p:spPr>
        <p:txBody>
          <a:bodyPr wrap="square">
            <a:spAutoFit/>
          </a:bodyPr>
          <a:lstStyle/>
          <a:p>
            <a:pPr marL="457200" indent="-457200">
              <a:lnSpc>
                <a:spcPct val="90000"/>
              </a:lnSpc>
              <a:buFont typeface="Arial" panose="020B0604020202020204" pitchFamily="34" charset="0"/>
              <a:buChar char="•"/>
            </a:pPr>
            <a:r>
              <a:rPr lang="en-CA" sz="2800" dirty="0">
                <a:solidFill>
                  <a:srgbClr val="000000"/>
                </a:solidFill>
                <a:latin typeface="Aptos" panose="020B0004020202020204" pitchFamily="34" charset="0"/>
              </a:rPr>
              <a:t>[A] </a:t>
            </a:r>
            <a:r>
              <a:rPr lang="en-CA" sz="2800" dirty="0">
                <a:solidFill>
                  <a:schemeClr val="bg1"/>
                </a:solidFill>
                <a:highlight>
                  <a:srgbClr val="6390A9"/>
                </a:highlight>
                <a:latin typeface="Aptos" panose="020B0004020202020204" pitchFamily="34" charset="0"/>
              </a:rPr>
              <a:t>joyous</a:t>
            </a:r>
            <a:r>
              <a:rPr lang="en-CA" sz="2800" dirty="0">
                <a:solidFill>
                  <a:srgbClr val="000000"/>
                </a:solidFill>
                <a:latin typeface="Aptos" panose="020B0004020202020204" pitchFamily="34" charset="0"/>
              </a:rPr>
              <a:t> adventure…</a:t>
            </a:r>
          </a:p>
          <a:p>
            <a:pPr marL="457200" indent="-457200">
              <a:lnSpc>
                <a:spcPct val="90000"/>
              </a:lnSpc>
              <a:buFont typeface="Arial" panose="020B0604020202020204" pitchFamily="34" charset="0"/>
              <a:buChar char="•"/>
            </a:pPr>
            <a:r>
              <a:rPr lang="en-CA" sz="2800" dirty="0">
                <a:solidFill>
                  <a:srgbClr val="000000"/>
                </a:solidFill>
                <a:latin typeface="Aptos" panose="020B0004020202020204" pitchFamily="34" charset="0"/>
              </a:rPr>
              <a:t>I </a:t>
            </a:r>
            <a:r>
              <a:rPr lang="en-CA" sz="2800" dirty="0">
                <a:solidFill>
                  <a:schemeClr val="bg1"/>
                </a:solidFill>
                <a:highlight>
                  <a:srgbClr val="6390A9"/>
                </a:highlight>
                <a:latin typeface="Aptos" panose="020B0004020202020204" pitchFamily="34" charset="0"/>
              </a:rPr>
              <a:t>loved</a:t>
            </a:r>
            <a:r>
              <a:rPr lang="en-CA" sz="2800" dirty="0">
                <a:solidFill>
                  <a:srgbClr val="000000"/>
                </a:solidFill>
                <a:latin typeface="Aptos" panose="020B0004020202020204" pitchFamily="34" charset="0"/>
              </a:rPr>
              <a:t> seeing my writing evolving…</a:t>
            </a:r>
          </a:p>
        </p:txBody>
      </p:sp>
      <p:sp>
        <p:nvSpPr>
          <p:cNvPr id="20" name="TextBox 19">
            <a:extLst>
              <a:ext uri="{FF2B5EF4-FFF2-40B4-BE49-F238E27FC236}">
                <a16:creationId xmlns:a16="http://schemas.microsoft.com/office/drawing/2014/main" id="{AEDE346C-2635-8754-9A3D-EE0D845DA9A9}"/>
              </a:ext>
            </a:extLst>
          </p:cNvPr>
          <p:cNvSpPr txBox="1"/>
          <p:nvPr/>
        </p:nvSpPr>
        <p:spPr>
          <a:xfrm>
            <a:off x="836289" y="4596963"/>
            <a:ext cx="5259711" cy="1384995"/>
          </a:xfrm>
          <a:prstGeom prst="rect">
            <a:avLst/>
          </a:prstGeom>
          <a:solidFill>
            <a:schemeClr val="tx2">
              <a:lumMod val="10000"/>
              <a:lumOff val="90000"/>
            </a:schemeClr>
          </a:solidFill>
        </p:spPr>
        <p:txBody>
          <a:bodyPr wrap="square">
            <a:spAutoFit/>
          </a:bodyPr>
          <a:lstStyle/>
          <a:p>
            <a:pPr marL="457200" indent="-457200">
              <a:buFont typeface="Arial" panose="020B0604020202020204" pitchFamily="34" charset="0"/>
              <a:buChar char="•"/>
            </a:pPr>
            <a:r>
              <a:rPr lang="en-CA" sz="2800" dirty="0">
                <a:solidFill>
                  <a:srgbClr val="000000"/>
                </a:solidFill>
                <a:latin typeface="Aptos" panose="020B0004020202020204" pitchFamily="34" charset="0"/>
              </a:rPr>
              <a:t>I…merged </a:t>
            </a:r>
            <a:r>
              <a:rPr lang="en-CA" sz="2800" dirty="0">
                <a:solidFill>
                  <a:schemeClr val="bg1"/>
                </a:solidFill>
                <a:highlight>
                  <a:srgbClr val="6390A9"/>
                </a:highlight>
                <a:latin typeface="Aptos" panose="020B0004020202020204" pitchFamily="34" charset="0"/>
              </a:rPr>
              <a:t>personal struggles, social ecological issues, and scientific story</a:t>
            </a:r>
          </a:p>
        </p:txBody>
      </p:sp>
      <p:sp>
        <p:nvSpPr>
          <p:cNvPr id="22" name="TextBox 21">
            <a:extLst>
              <a:ext uri="{FF2B5EF4-FFF2-40B4-BE49-F238E27FC236}">
                <a16:creationId xmlns:a16="http://schemas.microsoft.com/office/drawing/2014/main" id="{D9BE7019-F7CE-77AF-EB33-EEF1AC8CFC16}"/>
              </a:ext>
            </a:extLst>
          </p:cNvPr>
          <p:cNvSpPr txBox="1"/>
          <p:nvPr/>
        </p:nvSpPr>
        <p:spPr>
          <a:xfrm>
            <a:off x="6345725" y="3525387"/>
            <a:ext cx="5225591" cy="1384995"/>
          </a:xfrm>
          <a:prstGeom prst="rect">
            <a:avLst/>
          </a:prstGeom>
          <a:solidFill>
            <a:schemeClr val="tx2">
              <a:lumMod val="10000"/>
              <a:lumOff val="90000"/>
            </a:schemeClr>
          </a:solidFill>
        </p:spPr>
        <p:txBody>
          <a:bodyPr wrap="square">
            <a:spAutoFit/>
          </a:bodyPr>
          <a:lstStyle/>
          <a:p>
            <a:pPr marL="457200" indent="-457200">
              <a:buFont typeface="Arial" panose="020B0604020202020204" pitchFamily="34" charset="0"/>
              <a:buChar char="•"/>
            </a:pPr>
            <a:r>
              <a:rPr lang="en-CA" sz="2800" dirty="0">
                <a:latin typeface="Aptos" panose="020B0004020202020204" pitchFamily="34" charset="0"/>
              </a:rPr>
              <a:t>[It] </a:t>
            </a:r>
            <a:r>
              <a:rPr lang="en-CA" sz="2800" dirty="0">
                <a:solidFill>
                  <a:schemeClr val="bg1"/>
                </a:solidFill>
                <a:highlight>
                  <a:srgbClr val="6390A9"/>
                </a:highlight>
                <a:latin typeface="Aptos" panose="020B0004020202020204" pitchFamily="34" charset="0"/>
              </a:rPr>
              <a:t>transformed</a:t>
            </a:r>
            <a:r>
              <a:rPr lang="en-CA" sz="2800" dirty="0">
                <a:solidFill>
                  <a:srgbClr val="000000"/>
                </a:solidFill>
                <a:latin typeface="Aptos" panose="020B0004020202020204" pitchFamily="34" charset="0"/>
              </a:rPr>
              <a:t> the way [I] knew what scientific knowledge "is" ….</a:t>
            </a:r>
          </a:p>
        </p:txBody>
      </p:sp>
      <p:sp>
        <p:nvSpPr>
          <p:cNvPr id="27" name="TextBox 26">
            <a:extLst>
              <a:ext uri="{FF2B5EF4-FFF2-40B4-BE49-F238E27FC236}">
                <a16:creationId xmlns:a16="http://schemas.microsoft.com/office/drawing/2014/main" id="{3451F38E-D902-4DE4-7FBB-EECC34B423FE}"/>
              </a:ext>
            </a:extLst>
          </p:cNvPr>
          <p:cNvSpPr txBox="1"/>
          <p:nvPr/>
        </p:nvSpPr>
        <p:spPr>
          <a:xfrm>
            <a:off x="6345725" y="5103155"/>
            <a:ext cx="5225591" cy="1384995"/>
          </a:xfrm>
          <a:prstGeom prst="rect">
            <a:avLst/>
          </a:prstGeom>
          <a:solidFill>
            <a:schemeClr val="tx2">
              <a:lumMod val="10000"/>
              <a:lumOff val="90000"/>
            </a:schemeClr>
          </a:solidFill>
        </p:spPr>
        <p:txBody>
          <a:bodyPr wrap="square">
            <a:spAutoFit/>
          </a:bodyPr>
          <a:lstStyle/>
          <a:p>
            <a:pPr marL="457200" indent="-457200">
              <a:buFont typeface="Arial" panose="020B0604020202020204" pitchFamily="34" charset="0"/>
              <a:buChar char="•"/>
            </a:pPr>
            <a:r>
              <a:rPr lang="en-CA" sz="2800" dirty="0">
                <a:solidFill>
                  <a:srgbClr val="242424"/>
                </a:solidFill>
                <a:latin typeface="Aptos" panose="020B0004020202020204" pitchFamily="34" charset="0"/>
              </a:rPr>
              <a:t>[It] has </a:t>
            </a:r>
            <a:r>
              <a:rPr lang="en-CA" sz="2800" dirty="0">
                <a:solidFill>
                  <a:schemeClr val="bg1"/>
                </a:solidFill>
                <a:highlight>
                  <a:srgbClr val="6390A9"/>
                </a:highlight>
                <a:latin typeface="Aptos" panose="020B0004020202020204" pitchFamily="34" charset="0"/>
              </a:rPr>
              <a:t>influenced the way that I walk through the world</a:t>
            </a:r>
            <a:r>
              <a:rPr lang="en-CA" sz="2800" dirty="0">
                <a:solidFill>
                  <a:schemeClr val="bg1"/>
                </a:solidFill>
                <a:latin typeface="Aptos" panose="020B0004020202020204" pitchFamily="34" charset="0"/>
              </a:rPr>
              <a:t> </a:t>
            </a:r>
            <a:r>
              <a:rPr lang="en-CA" sz="2800" dirty="0">
                <a:latin typeface="Aptos" panose="020B0004020202020204" pitchFamily="34" charset="0"/>
              </a:rPr>
              <a:t>every day</a:t>
            </a:r>
            <a:r>
              <a:rPr lang="en-CA" sz="2800" dirty="0">
                <a:solidFill>
                  <a:srgbClr val="242424"/>
                </a:solidFill>
                <a:latin typeface="Aptos" panose="020B0004020202020204" pitchFamily="34" charset="0"/>
              </a:rPr>
              <a:t>. </a:t>
            </a:r>
            <a:endParaRPr lang="en-US" sz="2800" dirty="0">
              <a:latin typeface="Aptos" panose="020B0004020202020204" pitchFamily="34" charset="0"/>
            </a:endParaRPr>
          </a:p>
        </p:txBody>
      </p:sp>
    </p:spTree>
    <p:extLst>
      <p:ext uri="{BB962C8B-B14F-4D97-AF65-F5344CB8AC3E}">
        <p14:creationId xmlns:p14="http://schemas.microsoft.com/office/powerpoint/2010/main" val="3399169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animBg="1"/>
      <p:bldP spid="20" grpId="0" animBg="1"/>
      <p:bldP spid="22"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811BD-80A6-1AD6-754C-A37938C48C30}"/>
              </a:ext>
            </a:extLst>
          </p:cNvPr>
          <p:cNvSpPr>
            <a:spLocks noGrp="1"/>
          </p:cNvSpPr>
          <p:nvPr>
            <p:ph type="title"/>
          </p:nvPr>
        </p:nvSpPr>
        <p:spPr/>
        <p:txBody>
          <a:bodyPr/>
          <a:lstStyle/>
          <a:p>
            <a:r>
              <a:rPr lang="en-US" dirty="0"/>
              <a:t>Poetry &amp; Geoscience?</a:t>
            </a:r>
          </a:p>
        </p:txBody>
      </p:sp>
      <p:sp>
        <p:nvSpPr>
          <p:cNvPr id="4" name="TextBox 3">
            <a:extLst>
              <a:ext uri="{FF2B5EF4-FFF2-40B4-BE49-F238E27FC236}">
                <a16:creationId xmlns:a16="http://schemas.microsoft.com/office/drawing/2014/main" id="{FC0749C3-9B87-964F-7AB7-08D34054EBD0}"/>
              </a:ext>
            </a:extLst>
          </p:cNvPr>
          <p:cNvSpPr txBox="1"/>
          <p:nvPr/>
        </p:nvSpPr>
        <p:spPr>
          <a:xfrm>
            <a:off x="232856" y="1312717"/>
            <a:ext cx="11726287" cy="1631216"/>
          </a:xfrm>
          <a:prstGeom prst="rect">
            <a:avLst/>
          </a:prstGeom>
          <a:noFill/>
        </p:spPr>
        <p:txBody>
          <a:bodyPr wrap="none" rtlCol="0">
            <a:spAutoFit/>
          </a:bodyPr>
          <a:lstStyle/>
          <a:p>
            <a:pPr algn="ctr"/>
            <a:r>
              <a:rPr lang="en-US" sz="10000" dirty="0"/>
              <a:t>🥳😍😀☺️🤔🙄😬🫣😱</a:t>
            </a:r>
          </a:p>
        </p:txBody>
      </p:sp>
      <p:sp>
        <p:nvSpPr>
          <p:cNvPr id="7" name="TextBox 6">
            <a:extLst>
              <a:ext uri="{FF2B5EF4-FFF2-40B4-BE49-F238E27FC236}">
                <a16:creationId xmlns:a16="http://schemas.microsoft.com/office/drawing/2014/main" id="{5CE71931-0133-A55C-71D5-BC29815EBEF2}"/>
              </a:ext>
            </a:extLst>
          </p:cNvPr>
          <p:cNvSpPr txBox="1"/>
          <p:nvPr/>
        </p:nvSpPr>
        <p:spPr>
          <a:xfrm>
            <a:off x="3639447" y="3717739"/>
            <a:ext cx="5590313" cy="2800767"/>
          </a:xfrm>
          <a:prstGeom prst="rect">
            <a:avLst/>
          </a:prstGeom>
          <a:noFill/>
        </p:spPr>
        <p:txBody>
          <a:bodyPr wrap="none" rtlCol="0">
            <a:spAutoFit/>
          </a:bodyPr>
          <a:lstStyle/>
          <a:p>
            <a:pPr marL="750888" indent="-750888">
              <a:buFont typeface="+mj-lt"/>
              <a:buAutoNum type="arabicPeriod"/>
            </a:pPr>
            <a:r>
              <a:rPr lang="en-US" sz="4400" dirty="0"/>
              <a:t>Empirical Evidence</a:t>
            </a:r>
          </a:p>
          <a:p>
            <a:pPr marL="750888" indent="-750888">
              <a:buFont typeface="+mj-lt"/>
              <a:buAutoNum type="arabicPeriod"/>
            </a:pPr>
            <a:r>
              <a:rPr lang="en-US" sz="4400" dirty="0"/>
              <a:t>Why? (Big picture)</a:t>
            </a:r>
          </a:p>
          <a:p>
            <a:pPr marL="750888" indent="-750888">
              <a:buFont typeface="+mj-lt"/>
              <a:buAutoNum type="arabicPeriod"/>
            </a:pPr>
            <a:r>
              <a:rPr lang="en-US" sz="4400" dirty="0"/>
              <a:t>How? (Framework)</a:t>
            </a:r>
          </a:p>
          <a:p>
            <a:pPr marL="750888" indent="-750888">
              <a:buFont typeface="+mj-lt"/>
              <a:buAutoNum type="arabicPeriod"/>
            </a:pPr>
            <a:r>
              <a:rPr lang="en-US" sz="4400" dirty="0"/>
              <a:t>Outcomes</a:t>
            </a:r>
          </a:p>
        </p:txBody>
      </p:sp>
      <p:sp>
        <p:nvSpPr>
          <p:cNvPr id="8" name="TextBox 7">
            <a:extLst>
              <a:ext uri="{FF2B5EF4-FFF2-40B4-BE49-F238E27FC236}">
                <a16:creationId xmlns:a16="http://schemas.microsoft.com/office/drawing/2014/main" id="{95065780-BF4D-33DE-4D77-548DB6B2036F}"/>
              </a:ext>
            </a:extLst>
          </p:cNvPr>
          <p:cNvSpPr txBox="1"/>
          <p:nvPr/>
        </p:nvSpPr>
        <p:spPr>
          <a:xfrm>
            <a:off x="762003" y="2528434"/>
            <a:ext cx="10769295" cy="830997"/>
          </a:xfrm>
          <a:prstGeom prst="rect">
            <a:avLst/>
          </a:prstGeom>
          <a:noFill/>
        </p:spPr>
        <p:txBody>
          <a:bodyPr wrap="none" rtlCol="0">
            <a:spAutoFit/>
          </a:bodyPr>
          <a:lstStyle/>
          <a:p>
            <a:r>
              <a:rPr lang="en-US" sz="4800" dirty="0"/>
              <a:t>1        2       3        4        5        6       7        8       9</a:t>
            </a:r>
          </a:p>
        </p:txBody>
      </p:sp>
    </p:spTree>
    <p:extLst>
      <p:ext uri="{BB962C8B-B14F-4D97-AF65-F5344CB8AC3E}">
        <p14:creationId xmlns:p14="http://schemas.microsoft.com/office/powerpoint/2010/main" val="117772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C080E-4E47-46FC-36A4-D22E8565E7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693D65-B7E4-4666-0E6A-E054D9E4F828}"/>
              </a:ext>
            </a:extLst>
          </p:cNvPr>
          <p:cNvSpPr>
            <a:spLocks noGrp="1"/>
          </p:cNvSpPr>
          <p:nvPr>
            <p:ph type="title"/>
          </p:nvPr>
        </p:nvSpPr>
        <p:spPr>
          <a:xfrm>
            <a:off x="838200" y="13961"/>
            <a:ext cx="9829801" cy="1322565"/>
          </a:xfrm>
        </p:spPr>
        <p:txBody>
          <a:bodyPr/>
          <a:lstStyle/>
          <a:p>
            <a:r>
              <a:rPr lang="en-US" dirty="0"/>
              <a:t>Outcomes? Faculty experience</a:t>
            </a:r>
          </a:p>
        </p:txBody>
      </p:sp>
      <p:sp>
        <p:nvSpPr>
          <p:cNvPr id="6" name="TextBox 5">
            <a:extLst>
              <a:ext uri="{FF2B5EF4-FFF2-40B4-BE49-F238E27FC236}">
                <a16:creationId xmlns:a16="http://schemas.microsoft.com/office/drawing/2014/main" id="{472456A7-7D48-A05E-15E2-AF29EC37BB52}"/>
              </a:ext>
            </a:extLst>
          </p:cNvPr>
          <p:cNvSpPr txBox="1"/>
          <p:nvPr/>
        </p:nvSpPr>
        <p:spPr>
          <a:xfrm>
            <a:off x="838200" y="1293793"/>
            <a:ext cx="2543628" cy="954107"/>
          </a:xfrm>
          <a:prstGeom prst="rect">
            <a:avLst/>
          </a:prstGeom>
          <a:solidFill>
            <a:schemeClr val="tx2">
              <a:lumMod val="10000"/>
              <a:lumOff val="90000"/>
            </a:schemeClr>
          </a:solidFill>
        </p:spPr>
        <p:txBody>
          <a:bodyPr wrap="square">
            <a:spAutoFit/>
          </a:bodyPr>
          <a:lstStyle/>
          <a:p>
            <a:pPr marL="457200" indent="-457200">
              <a:buFont typeface="Arial" panose="020B0604020202020204" pitchFamily="34" charset="0"/>
              <a:buChar char="•"/>
            </a:pPr>
            <a:r>
              <a:rPr lang="en-US" sz="2800" dirty="0"/>
              <a:t>Scary</a:t>
            </a:r>
          </a:p>
          <a:p>
            <a:pPr marL="457200" indent="-457200">
              <a:buFont typeface="Arial" panose="020B0604020202020204" pitchFamily="34" charset="0"/>
              <a:buChar char="•"/>
            </a:pPr>
            <a:r>
              <a:rPr lang="en-US" sz="2800" dirty="0"/>
              <a:t>Bemusing</a:t>
            </a:r>
          </a:p>
        </p:txBody>
      </p:sp>
      <p:sp>
        <p:nvSpPr>
          <p:cNvPr id="22" name="TextBox 21">
            <a:extLst>
              <a:ext uri="{FF2B5EF4-FFF2-40B4-BE49-F238E27FC236}">
                <a16:creationId xmlns:a16="http://schemas.microsoft.com/office/drawing/2014/main" id="{C9491A5D-8974-896B-6938-49A9FFAAEE52}"/>
              </a:ext>
            </a:extLst>
          </p:cNvPr>
          <p:cNvSpPr txBox="1"/>
          <p:nvPr/>
        </p:nvSpPr>
        <p:spPr>
          <a:xfrm>
            <a:off x="838200" y="4381500"/>
            <a:ext cx="2543628" cy="2246769"/>
          </a:xfrm>
          <a:prstGeom prst="rect">
            <a:avLst/>
          </a:prstGeom>
          <a:solidFill>
            <a:schemeClr val="tx2">
              <a:lumMod val="10000"/>
              <a:lumOff val="90000"/>
            </a:schemeClr>
          </a:solidFill>
        </p:spPr>
        <p:txBody>
          <a:bodyPr wrap="square">
            <a:spAutoFit/>
          </a:bodyPr>
          <a:lstStyle/>
          <a:p>
            <a:pPr marL="457200" indent="-457200">
              <a:buFont typeface="Arial" panose="020B0604020202020204" pitchFamily="34" charset="0"/>
              <a:buChar char="•"/>
            </a:pPr>
            <a:r>
              <a:rPr lang="en-US" sz="2800" dirty="0"/>
              <a:t>Liberating</a:t>
            </a:r>
          </a:p>
          <a:p>
            <a:pPr marL="457200" indent="-457200">
              <a:buFont typeface="Arial" panose="020B0604020202020204" pitchFamily="34" charset="0"/>
              <a:buChar char="•"/>
            </a:pPr>
            <a:r>
              <a:rPr lang="en-US" sz="2800" dirty="0"/>
              <a:t>Generative</a:t>
            </a:r>
          </a:p>
          <a:p>
            <a:pPr marL="457200" indent="-457200">
              <a:buFont typeface="Arial" panose="020B0604020202020204" pitchFamily="34" charset="0"/>
              <a:buChar char="•"/>
            </a:pPr>
            <a:r>
              <a:rPr lang="en-US" sz="2800" dirty="0"/>
              <a:t>Humbling</a:t>
            </a:r>
          </a:p>
          <a:p>
            <a:pPr marL="457200" indent="-457200">
              <a:buFont typeface="Arial" panose="020B0604020202020204" pitchFamily="34" charset="0"/>
              <a:buChar char="•"/>
            </a:pPr>
            <a:r>
              <a:rPr lang="en-US" sz="2800" dirty="0"/>
              <a:t>Inspiring</a:t>
            </a:r>
          </a:p>
          <a:p>
            <a:pPr marL="457200" indent="-457200">
              <a:buFont typeface="Arial" panose="020B0604020202020204" pitchFamily="34" charset="0"/>
              <a:buChar char="•"/>
            </a:pPr>
            <a:r>
              <a:rPr lang="en-US" sz="2800" dirty="0"/>
              <a:t>Connecting</a:t>
            </a:r>
          </a:p>
        </p:txBody>
      </p:sp>
      <p:sp>
        <p:nvSpPr>
          <p:cNvPr id="10" name="TextBox 9">
            <a:extLst>
              <a:ext uri="{FF2B5EF4-FFF2-40B4-BE49-F238E27FC236}">
                <a16:creationId xmlns:a16="http://schemas.microsoft.com/office/drawing/2014/main" id="{F5772D7F-6B3A-9AC0-48F5-4F4641E99EFA}"/>
              </a:ext>
            </a:extLst>
          </p:cNvPr>
          <p:cNvSpPr txBox="1"/>
          <p:nvPr/>
        </p:nvSpPr>
        <p:spPr>
          <a:xfrm>
            <a:off x="838200" y="2406759"/>
            <a:ext cx="2543628" cy="1815882"/>
          </a:xfrm>
          <a:prstGeom prst="rect">
            <a:avLst/>
          </a:prstGeom>
          <a:solidFill>
            <a:schemeClr val="tx2">
              <a:lumMod val="10000"/>
              <a:lumOff val="90000"/>
            </a:schemeClr>
          </a:solidFill>
        </p:spPr>
        <p:txBody>
          <a:bodyPr wrap="square">
            <a:spAutoFit/>
          </a:bodyPr>
          <a:lstStyle/>
          <a:p>
            <a:pPr marL="457200" indent="-457200">
              <a:buFont typeface="Arial" panose="020B0604020202020204" pitchFamily="34" charset="0"/>
              <a:buChar char="•"/>
            </a:pPr>
            <a:r>
              <a:rPr lang="en-US" sz="2800" dirty="0"/>
              <a:t>Exciting</a:t>
            </a:r>
          </a:p>
          <a:p>
            <a:pPr marL="457200" indent="-457200">
              <a:buFont typeface="Arial" panose="020B0604020202020204" pitchFamily="34" charset="0"/>
              <a:buChar char="•"/>
            </a:pPr>
            <a:r>
              <a:rPr lang="en-US" sz="2800" dirty="0"/>
              <a:t>Surprising</a:t>
            </a:r>
          </a:p>
          <a:p>
            <a:pPr marL="457200" indent="-457200">
              <a:buFont typeface="Arial" panose="020B0604020202020204" pitchFamily="34" charset="0"/>
              <a:buChar char="•"/>
            </a:pPr>
            <a:r>
              <a:rPr lang="en-US" sz="2800" dirty="0"/>
              <a:t>Joyful</a:t>
            </a:r>
          </a:p>
          <a:p>
            <a:pPr marL="457200" indent="-457200">
              <a:buFont typeface="Arial" panose="020B0604020202020204" pitchFamily="34" charset="0"/>
              <a:buChar char="•"/>
            </a:pPr>
            <a:r>
              <a:rPr lang="en-US" sz="2800" dirty="0"/>
              <a:t>Easy-</a:t>
            </a:r>
            <a:r>
              <a:rPr lang="en-US" sz="2800" dirty="0" err="1"/>
              <a:t>ish</a:t>
            </a:r>
            <a:endParaRPr lang="en-US" sz="2800" dirty="0"/>
          </a:p>
        </p:txBody>
      </p:sp>
      <p:pic>
        <p:nvPicPr>
          <p:cNvPr id="77" name="Picture 76">
            <a:extLst>
              <a:ext uri="{FF2B5EF4-FFF2-40B4-BE49-F238E27FC236}">
                <a16:creationId xmlns:a16="http://schemas.microsoft.com/office/drawing/2014/main" id="{586176C8-61ED-249F-EFED-61AC26C4EFF8}"/>
              </a:ext>
            </a:extLst>
          </p:cNvPr>
          <p:cNvPicPr>
            <a:picLocks noChangeAspect="1"/>
          </p:cNvPicPr>
          <p:nvPr/>
        </p:nvPicPr>
        <p:blipFill>
          <a:blip r:embed="rId3"/>
          <a:stretch>
            <a:fillRect/>
          </a:stretch>
        </p:blipFill>
        <p:spPr>
          <a:xfrm>
            <a:off x="3417494" y="1509589"/>
            <a:ext cx="8661964" cy="4336143"/>
          </a:xfrm>
          <a:prstGeom prst="rect">
            <a:avLst/>
          </a:prstGeom>
        </p:spPr>
      </p:pic>
    </p:spTree>
    <p:extLst>
      <p:ext uri="{BB962C8B-B14F-4D97-AF65-F5344CB8AC3E}">
        <p14:creationId xmlns:p14="http://schemas.microsoft.com/office/powerpoint/2010/main" val="819023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2"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D7DBC-F638-59CE-5AD1-6DDBF94AC6F6}"/>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6CB6FBE8-584F-0397-992A-1B91DCE5A021}"/>
              </a:ext>
            </a:extLst>
          </p:cNvPr>
          <p:cNvGrpSpPr/>
          <p:nvPr/>
        </p:nvGrpSpPr>
        <p:grpSpPr>
          <a:xfrm>
            <a:off x="838200" y="1295400"/>
            <a:ext cx="10549554" cy="5244886"/>
            <a:chOff x="838200" y="1295400"/>
            <a:chExt cx="10549554" cy="5244886"/>
          </a:xfrm>
        </p:grpSpPr>
        <p:sp>
          <p:nvSpPr>
            <p:cNvPr id="46" name="Rounded Rectangle 45">
              <a:extLst>
                <a:ext uri="{FF2B5EF4-FFF2-40B4-BE49-F238E27FC236}">
                  <a16:creationId xmlns:a16="http://schemas.microsoft.com/office/drawing/2014/main" id="{E01C2CB9-7038-C201-4676-445E8B2DDFFF}"/>
                </a:ext>
              </a:extLst>
            </p:cNvPr>
            <p:cNvSpPr/>
            <p:nvPr/>
          </p:nvSpPr>
          <p:spPr>
            <a:xfrm>
              <a:off x="838200" y="1295400"/>
              <a:ext cx="10549554" cy="5244886"/>
            </a:xfrm>
            <a:prstGeom prst="roundRect">
              <a:avLst>
                <a:gd name="adj" fmla="val 33806"/>
              </a:avLst>
            </a:prstGeom>
            <a:solidFill>
              <a:srgbClr val="E9D8D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endParaRPr lang="en-US" dirty="0">
                <a:ln>
                  <a:solidFill>
                    <a:sysClr val="windowText" lastClr="000000"/>
                  </a:solidFill>
                </a:ln>
              </a:endParaRPr>
            </a:p>
          </p:txBody>
        </p:sp>
        <p:sp>
          <p:nvSpPr>
            <p:cNvPr id="61" name="TextBox 60">
              <a:extLst>
                <a:ext uri="{FF2B5EF4-FFF2-40B4-BE49-F238E27FC236}">
                  <a16:creationId xmlns:a16="http://schemas.microsoft.com/office/drawing/2014/main" id="{FD66D3D0-2C6A-45BF-3716-C7ED8117DC00}"/>
                </a:ext>
              </a:extLst>
            </p:cNvPr>
            <p:cNvSpPr txBox="1"/>
            <p:nvPr/>
          </p:nvSpPr>
          <p:spPr>
            <a:xfrm>
              <a:off x="8742110" y="3544005"/>
              <a:ext cx="2468259" cy="369332"/>
            </a:xfrm>
            <a:prstGeom prst="rect">
              <a:avLst/>
            </a:prstGeom>
            <a:noFill/>
          </p:spPr>
          <p:txBody>
            <a:bodyPr wrap="square" rtlCol="0">
              <a:spAutoFit/>
            </a:bodyPr>
            <a:lstStyle/>
            <a:p>
              <a:pPr algn="r"/>
              <a:r>
                <a:rPr lang="en-US" dirty="0"/>
                <a:t>Discrimination</a:t>
              </a:r>
            </a:p>
          </p:txBody>
        </p:sp>
        <p:sp>
          <p:nvSpPr>
            <p:cNvPr id="62" name="TextBox 61">
              <a:extLst>
                <a:ext uri="{FF2B5EF4-FFF2-40B4-BE49-F238E27FC236}">
                  <a16:creationId xmlns:a16="http://schemas.microsoft.com/office/drawing/2014/main" id="{1F894FC0-232B-DA9E-B408-9C64E738E5A4}"/>
                </a:ext>
              </a:extLst>
            </p:cNvPr>
            <p:cNvSpPr txBox="1"/>
            <p:nvPr/>
          </p:nvSpPr>
          <p:spPr>
            <a:xfrm>
              <a:off x="8830368" y="3915915"/>
              <a:ext cx="2380001" cy="369332"/>
            </a:xfrm>
            <a:prstGeom prst="rect">
              <a:avLst/>
            </a:prstGeom>
            <a:noFill/>
          </p:spPr>
          <p:txBody>
            <a:bodyPr wrap="square" rtlCol="0">
              <a:spAutoFit/>
            </a:bodyPr>
            <a:lstStyle/>
            <a:p>
              <a:pPr algn="r"/>
              <a:r>
                <a:rPr lang="en-US" dirty="0"/>
                <a:t>Displacement</a:t>
              </a:r>
            </a:p>
          </p:txBody>
        </p:sp>
        <p:sp>
          <p:nvSpPr>
            <p:cNvPr id="63" name="TextBox 62">
              <a:extLst>
                <a:ext uri="{FF2B5EF4-FFF2-40B4-BE49-F238E27FC236}">
                  <a16:creationId xmlns:a16="http://schemas.microsoft.com/office/drawing/2014/main" id="{5E7763E7-53D7-1B4F-B870-2F5E10EEED93}"/>
                </a:ext>
              </a:extLst>
            </p:cNvPr>
            <p:cNvSpPr txBox="1"/>
            <p:nvPr/>
          </p:nvSpPr>
          <p:spPr>
            <a:xfrm>
              <a:off x="9857167" y="3172095"/>
              <a:ext cx="1353202" cy="369332"/>
            </a:xfrm>
            <a:prstGeom prst="rect">
              <a:avLst/>
            </a:prstGeom>
            <a:noFill/>
          </p:spPr>
          <p:txBody>
            <a:bodyPr wrap="square" rtlCol="0">
              <a:spAutoFit/>
            </a:bodyPr>
            <a:lstStyle/>
            <a:p>
              <a:pPr algn="r"/>
              <a:r>
                <a:rPr lang="en-US" dirty="0"/>
                <a:t>Danger</a:t>
              </a:r>
            </a:p>
          </p:txBody>
        </p:sp>
        <p:sp>
          <p:nvSpPr>
            <p:cNvPr id="64" name="TextBox 63">
              <a:extLst>
                <a:ext uri="{FF2B5EF4-FFF2-40B4-BE49-F238E27FC236}">
                  <a16:creationId xmlns:a16="http://schemas.microsoft.com/office/drawing/2014/main" id="{A345F0D4-2A6C-B9D9-A6D8-A34CB51F69B0}"/>
                </a:ext>
              </a:extLst>
            </p:cNvPr>
            <p:cNvSpPr txBox="1"/>
            <p:nvPr/>
          </p:nvSpPr>
          <p:spPr>
            <a:xfrm>
              <a:off x="9363464" y="2800185"/>
              <a:ext cx="1846905" cy="369332"/>
            </a:xfrm>
            <a:prstGeom prst="rect">
              <a:avLst/>
            </a:prstGeom>
            <a:noFill/>
          </p:spPr>
          <p:txBody>
            <a:bodyPr wrap="square" rtlCol="0">
              <a:spAutoFit/>
            </a:bodyPr>
            <a:lstStyle/>
            <a:p>
              <a:pPr algn="r"/>
              <a:r>
                <a:rPr lang="en-US" dirty="0"/>
                <a:t>Dominant norms</a:t>
              </a:r>
            </a:p>
          </p:txBody>
        </p:sp>
        <p:sp>
          <p:nvSpPr>
            <p:cNvPr id="65" name="TextBox 64">
              <a:extLst>
                <a:ext uri="{FF2B5EF4-FFF2-40B4-BE49-F238E27FC236}">
                  <a16:creationId xmlns:a16="http://schemas.microsoft.com/office/drawing/2014/main" id="{4C19967D-D524-256C-5E07-396F123DDBE8}"/>
                </a:ext>
              </a:extLst>
            </p:cNvPr>
            <p:cNvSpPr txBox="1"/>
            <p:nvPr/>
          </p:nvSpPr>
          <p:spPr>
            <a:xfrm>
              <a:off x="9654404" y="4287824"/>
              <a:ext cx="1555965" cy="369332"/>
            </a:xfrm>
            <a:prstGeom prst="rect">
              <a:avLst/>
            </a:prstGeom>
            <a:noFill/>
          </p:spPr>
          <p:txBody>
            <a:bodyPr wrap="square" rtlCol="0">
              <a:spAutoFit/>
            </a:bodyPr>
            <a:lstStyle/>
            <a:p>
              <a:pPr algn="r"/>
              <a:r>
                <a:rPr lang="en-US" dirty="0"/>
                <a:t>Injustice</a:t>
              </a:r>
            </a:p>
          </p:txBody>
        </p:sp>
        <p:sp>
          <p:nvSpPr>
            <p:cNvPr id="66" name="TextBox 65">
              <a:extLst>
                <a:ext uri="{FF2B5EF4-FFF2-40B4-BE49-F238E27FC236}">
                  <a16:creationId xmlns:a16="http://schemas.microsoft.com/office/drawing/2014/main" id="{0F56F5B2-C608-5DBB-A7C7-E59F5B09A458}"/>
                </a:ext>
              </a:extLst>
            </p:cNvPr>
            <p:cNvSpPr txBox="1"/>
            <p:nvPr/>
          </p:nvSpPr>
          <p:spPr>
            <a:xfrm>
              <a:off x="8867520" y="5067872"/>
              <a:ext cx="1779032" cy="544060"/>
            </a:xfrm>
            <a:prstGeom prst="rect">
              <a:avLst/>
            </a:prstGeom>
            <a:noFill/>
          </p:spPr>
          <p:txBody>
            <a:bodyPr wrap="square" rtlCol="0">
              <a:spAutoFit/>
            </a:bodyPr>
            <a:lstStyle/>
            <a:p>
              <a:pPr algn="r">
                <a:lnSpc>
                  <a:spcPct val="80000"/>
                </a:lnSpc>
              </a:pPr>
              <a:r>
                <a:rPr lang="en-US" dirty="0"/>
                <a:t>Distributional inequalities</a:t>
              </a:r>
            </a:p>
          </p:txBody>
        </p:sp>
        <p:sp>
          <p:nvSpPr>
            <p:cNvPr id="67" name="TextBox 66">
              <a:extLst>
                <a:ext uri="{FF2B5EF4-FFF2-40B4-BE49-F238E27FC236}">
                  <a16:creationId xmlns:a16="http://schemas.microsoft.com/office/drawing/2014/main" id="{C625E7F1-ACBC-BBBE-4495-FFC0DED676FF}"/>
                </a:ext>
              </a:extLst>
            </p:cNvPr>
            <p:cNvSpPr txBox="1"/>
            <p:nvPr/>
          </p:nvSpPr>
          <p:spPr>
            <a:xfrm>
              <a:off x="9112778" y="4590484"/>
              <a:ext cx="1779032" cy="544060"/>
            </a:xfrm>
            <a:prstGeom prst="rect">
              <a:avLst/>
            </a:prstGeom>
            <a:noFill/>
          </p:spPr>
          <p:txBody>
            <a:bodyPr wrap="square" rtlCol="0">
              <a:spAutoFit/>
            </a:bodyPr>
            <a:lstStyle/>
            <a:p>
              <a:pPr algn="r">
                <a:lnSpc>
                  <a:spcPct val="80000"/>
                </a:lnSpc>
              </a:pPr>
              <a:r>
                <a:rPr lang="en-US" dirty="0"/>
                <a:t>Procedural inequalities</a:t>
              </a:r>
            </a:p>
          </p:txBody>
        </p:sp>
        <p:sp>
          <p:nvSpPr>
            <p:cNvPr id="68" name="TextBox 67">
              <a:extLst>
                <a:ext uri="{FF2B5EF4-FFF2-40B4-BE49-F238E27FC236}">
                  <a16:creationId xmlns:a16="http://schemas.microsoft.com/office/drawing/2014/main" id="{5AC25C29-7343-D044-9825-63A40FDC3807}"/>
                </a:ext>
              </a:extLst>
            </p:cNvPr>
            <p:cNvSpPr txBox="1"/>
            <p:nvPr/>
          </p:nvSpPr>
          <p:spPr>
            <a:xfrm>
              <a:off x="8640367" y="5545260"/>
              <a:ext cx="2492390" cy="369332"/>
            </a:xfrm>
            <a:prstGeom prst="rect">
              <a:avLst/>
            </a:prstGeom>
            <a:noFill/>
          </p:spPr>
          <p:txBody>
            <a:bodyPr wrap="square" rtlCol="0">
              <a:spAutoFit/>
            </a:bodyPr>
            <a:lstStyle/>
            <a:p>
              <a:r>
                <a:rPr lang="en-US" dirty="0"/>
                <a:t>Lack of access</a:t>
              </a:r>
            </a:p>
          </p:txBody>
        </p:sp>
        <p:sp>
          <p:nvSpPr>
            <p:cNvPr id="69" name="TextBox 68">
              <a:extLst>
                <a:ext uri="{FF2B5EF4-FFF2-40B4-BE49-F238E27FC236}">
                  <a16:creationId xmlns:a16="http://schemas.microsoft.com/office/drawing/2014/main" id="{5D70F1C9-4897-41B2-D3B7-FADDF718C27E}"/>
                </a:ext>
              </a:extLst>
            </p:cNvPr>
            <p:cNvSpPr txBox="1"/>
            <p:nvPr/>
          </p:nvSpPr>
          <p:spPr>
            <a:xfrm>
              <a:off x="6561570" y="5847920"/>
              <a:ext cx="3074147" cy="369332"/>
            </a:xfrm>
            <a:prstGeom prst="rect">
              <a:avLst/>
            </a:prstGeom>
            <a:noFill/>
          </p:spPr>
          <p:txBody>
            <a:bodyPr wrap="square" rtlCol="0">
              <a:spAutoFit/>
            </a:bodyPr>
            <a:lstStyle/>
            <a:p>
              <a:pPr algn="r"/>
              <a:r>
                <a:rPr lang="en-US" dirty="0"/>
                <a:t>Grey infrastructure</a:t>
              </a:r>
            </a:p>
          </p:txBody>
        </p:sp>
        <p:sp>
          <p:nvSpPr>
            <p:cNvPr id="70" name="TextBox 69">
              <a:extLst>
                <a:ext uri="{FF2B5EF4-FFF2-40B4-BE49-F238E27FC236}">
                  <a16:creationId xmlns:a16="http://schemas.microsoft.com/office/drawing/2014/main" id="{A55ABE04-2842-3C8D-B320-0B9E73F1FD89}"/>
                </a:ext>
              </a:extLst>
            </p:cNvPr>
            <p:cNvSpPr txBox="1"/>
            <p:nvPr/>
          </p:nvSpPr>
          <p:spPr>
            <a:xfrm>
              <a:off x="6750435" y="6150581"/>
              <a:ext cx="1563245" cy="322461"/>
            </a:xfrm>
            <a:prstGeom prst="rect">
              <a:avLst/>
            </a:prstGeom>
            <a:noFill/>
          </p:spPr>
          <p:txBody>
            <a:bodyPr wrap="square" rtlCol="0">
              <a:spAutoFit/>
            </a:bodyPr>
            <a:lstStyle/>
            <a:p>
              <a:pPr algn="r">
                <a:lnSpc>
                  <a:spcPct val="80000"/>
                </a:lnSpc>
              </a:pPr>
              <a:r>
                <a:rPr lang="en-US" dirty="0"/>
                <a:t>Food deserts</a:t>
              </a:r>
            </a:p>
          </p:txBody>
        </p:sp>
        <p:sp>
          <p:nvSpPr>
            <p:cNvPr id="71" name="TextBox 70">
              <a:extLst>
                <a:ext uri="{FF2B5EF4-FFF2-40B4-BE49-F238E27FC236}">
                  <a16:creationId xmlns:a16="http://schemas.microsoft.com/office/drawing/2014/main" id="{D6DE2ACD-43C7-0654-7D45-D0CF5C301BE8}"/>
                </a:ext>
              </a:extLst>
            </p:cNvPr>
            <p:cNvSpPr txBox="1"/>
            <p:nvPr/>
          </p:nvSpPr>
          <p:spPr>
            <a:xfrm>
              <a:off x="5320128" y="5945223"/>
              <a:ext cx="1563245" cy="544060"/>
            </a:xfrm>
            <a:prstGeom prst="rect">
              <a:avLst/>
            </a:prstGeom>
            <a:noFill/>
          </p:spPr>
          <p:txBody>
            <a:bodyPr wrap="square" rtlCol="0">
              <a:spAutoFit/>
            </a:bodyPr>
            <a:lstStyle/>
            <a:p>
              <a:pPr algn="ctr">
                <a:lnSpc>
                  <a:spcPct val="80000"/>
                </a:lnSpc>
              </a:pPr>
              <a:r>
                <a:rPr lang="en-US" dirty="0"/>
                <a:t>Telecoupling</a:t>
              </a:r>
            </a:p>
            <a:p>
              <a:pPr algn="ctr">
                <a:lnSpc>
                  <a:spcPct val="80000"/>
                </a:lnSpc>
              </a:pPr>
              <a:r>
                <a:rPr lang="en-US" dirty="0"/>
                <a:t>(S-E-S)</a:t>
              </a:r>
            </a:p>
          </p:txBody>
        </p:sp>
        <p:sp>
          <p:nvSpPr>
            <p:cNvPr id="72" name="TextBox 71">
              <a:extLst>
                <a:ext uri="{FF2B5EF4-FFF2-40B4-BE49-F238E27FC236}">
                  <a16:creationId xmlns:a16="http://schemas.microsoft.com/office/drawing/2014/main" id="{BCAD7544-1B9C-CC4D-1687-FA70BF1BD173}"/>
                </a:ext>
              </a:extLst>
            </p:cNvPr>
            <p:cNvSpPr txBox="1"/>
            <p:nvPr/>
          </p:nvSpPr>
          <p:spPr>
            <a:xfrm>
              <a:off x="3951626" y="5939297"/>
              <a:ext cx="1640081" cy="544060"/>
            </a:xfrm>
            <a:prstGeom prst="rect">
              <a:avLst/>
            </a:prstGeom>
            <a:noFill/>
          </p:spPr>
          <p:txBody>
            <a:bodyPr wrap="square" rtlCol="0">
              <a:spAutoFit/>
            </a:bodyPr>
            <a:lstStyle/>
            <a:p>
              <a:pPr>
                <a:lnSpc>
                  <a:spcPct val="80000"/>
                </a:lnSpc>
              </a:pPr>
              <a:r>
                <a:rPr lang="en-US" dirty="0"/>
                <a:t>Zoonoses</a:t>
              </a:r>
            </a:p>
            <a:p>
              <a:pPr>
                <a:lnSpc>
                  <a:spcPct val="80000"/>
                </a:lnSpc>
              </a:pPr>
              <a:r>
                <a:rPr lang="en-US" dirty="0"/>
                <a:t>pathogens</a:t>
              </a:r>
            </a:p>
          </p:txBody>
        </p:sp>
        <p:sp>
          <p:nvSpPr>
            <p:cNvPr id="73" name="TextBox 72">
              <a:extLst>
                <a:ext uri="{FF2B5EF4-FFF2-40B4-BE49-F238E27FC236}">
                  <a16:creationId xmlns:a16="http://schemas.microsoft.com/office/drawing/2014/main" id="{4AA59E7E-53F7-DB52-E762-9B2EEBEAE393}"/>
                </a:ext>
              </a:extLst>
            </p:cNvPr>
            <p:cNvSpPr txBox="1"/>
            <p:nvPr/>
          </p:nvSpPr>
          <p:spPr>
            <a:xfrm>
              <a:off x="1738774" y="5107941"/>
              <a:ext cx="1851557" cy="544060"/>
            </a:xfrm>
            <a:prstGeom prst="rect">
              <a:avLst/>
            </a:prstGeom>
            <a:noFill/>
          </p:spPr>
          <p:txBody>
            <a:bodyPr wrap="square" rtlCol="0">
              <a:spAutoFit/>
            </a:bodyPr>
            <a:lstStyle/>
            <a:p>
              <a:pPr>
                <a:lnSpc>
                  <a:spcPct val="80000"/>
                </a:lnSpc>
              </a:pPr>
              <a:r>
                <a:rPr lang="en-US" dirty="0"/>
                <a:t>Nature deficit disorder</a:t>
              </a:r>
            </a:p>
          </p:txBody>
        </p:sp>
        <p:sp>
          <p:nvSpPr>
            <p:cNvPr id="74" name="TextBox 73">
              <a:extLst>
                <a:ext uri="{FF2B5EF4-FFF2-40B4-BE49-F238E27FC236}">
                  <a16:creationId xmlns:a16="http://schemas.microsoft.com/office/drawing/2014/main" id="{92458A5B-05E8-D858-E268-2959DABC4BC8}"/>
                </a:ext>
              </a:extLst>
            </p:cNvPr>
            <p:cNvSpPr txBox="1"/>
            <p:nvPr/>
          </p:nvSpPr>
          <p:spPr>
            <a:xfrm>
              <a:off x="2666164" y="5580427"/>
              <a:ext cx="1681969" cy="544060"/>
            </a:xfrm>
            <a:prstGeom prst="rect">
              <a:avLst/>
            </a:prstGeom>
            <a:noFill/>
          </p:spPr>
          <p:txBody>
            <a:bodyPr wrap="square" rtlCol="0">
              <a:spAutoFit/>
            </a:bodyPr>
            <a:lstStyle/>
            <a:p>
              <a:pPr>
                <a:lnSpc>
                  <a:spcPct val="80000"/>
                </a:lnSpc>
              </a:pPr>
              <a:r>
                <a:rPr lang="en-US" dirty="0"/>
                <a:t>VR experiences</a:t>
              </a:r>
            </a:p>
          </p:txBody>
        </p:sp>
        <p:sp>
          <p:nvSpPr>
            <p:cNvPr id="75" name="TextBox 74">
              <a:extLst>
                <a:ext uri="{FF2B5EF4-FFF2-40B4-BE49-F238E27FC236}">
                  <a16:creationId xmlns:a16="http://schemas.microsoft.com/office/drawing/2014/main" id="{64316A52-C554-5A6C-2A9E-62A193460553}"/>
                </a:ext>
              </a:extLst>
            </p:cNvPr>
            <p:cNvSpPr txBox="1"/>
            <p:nvPr/>
          </p:nvSpPr>
          <p:spPr>
            <a:xfrm>
              <a:off x="1411077" y="4557967"/>
              <a:ext cx="1934132" cy="544060"/>
            </a:xfrm>
            <a:prstGeom prst="rect">
              <a:avLst/>
            </a:prstGeom>
            <a:noFill/>
          </p:spPr>
          <p:txBody>
            <a:bodyPr wrap="square" rtlCol="0">
              <a:spAutoFit/>
            </a:bodyPr>
            <a:lstStyle/>
            <a:p>
              <a:pPr>
                <a:lnSpc>
                  <a:spcPct val="80000"/>
                </a:lnSpc>
              </a:pPr>
              <a:r>
                <a:rPr lang="en-US" dirty="0"/>
                <a:t>Extinction of experience</a:t>
              </a:r>
            </a:p>
          </p:txBody>
        </p:sp>
        <p:sp>
          <p:nvSpPr>
            <p:cNvPr id="76" name="TextBox 75">
              <a:extLst>
                <a:ext uri="{FF2B5EF4-FFF2-40B4-BE49-F238E27FC236}">
                  <a16:creationId xmlns:a16="http://schemas.microsoft.com/office/drawing/2014/main" id="{9E296A15-268E-2E84-2AA0-BA061EA21CD8}"/>
                </a:ext>
              </a:extLst>
            </p:cNvPr>
            <p:cNvSpPr txBox="1"/>
            <p:nvPr/>
          </p:nvSpPr>
          <p:spPr>
            <a:xfrm>
              <a:off x="1116545" y="4004116"/>
              <a:ext cx="1934132" cy="544060"/>
            </a:xfrm>
            <a:prstGeom prst="rect">
              <a:avLst/>
            </a:prstGeom>
            <a:noFill/>
          </p:spPr>
          <p:txBody>
            <a:bodyPr wrap="square" rtlCol="0">
              <a:spAutoFit/>
            </a:bodyPr>
            <a:lstStyle/>
            <a:p>
              <a:pPr>
                <a:lnSpc>
                  <a:spcPct val="80000"/>
                </a:lnSpc>
              </a:pPr>
              <a:r>
                <a:rPr lang="en-US" dirty="0"/>
                <a:t>Social extinction of species</a:t>
              </a:r>
            </a:p>
          </p:txBody>
        </p:sp>
        <p:sp>
          <p:nvSpPr>
            <p:cNvPr id="77" name="TextBox 76">
              <a:extLst>
                <a:ext uri="{FF2B5EF4-FFF2-40B4-BE49-F238E27FC236}">
                  <a16:creationId xmlns:a16="http://schemas.microsoft.com/office/drawing/2014/main" id="{F0C0444B-FAFE-0C97-E39E-41DD2D1B1F3B}"/>
                </a:ext>
              </a:extLst>
            </p:cNvPr>
            <p:cNvSpPr txBox="1"/>
            <p:nvPr/>
          </p:nvSpPr>
          <p:spPr>
            <a:xfrm>
              <a:off x="1116545" y="3450265"/>
              <a:ext cx="1934132" cy="544060"/>
            </a:xfrm>
            <a:prstGeom prst="rect">
              <a:avLst/>
            </a:prstGeom>
            <a:noFill/>
          </p:spPr>
          <p:txBody>
            <a:bodyPr wrap="square" rtlCol="0">
              <a:spAutoFit/>
            </a:bodyPr>
            <a:lstStyle/>
            <a:p>
              <a:pPr>
                <a:lnSpc>
                  <a:spcPct val="80000"/>
                </a:lnSpc>
              </a:pPr>
              <a:r>
                <a:rPr lang="en-US" dirty="0"/>
                <a:t>Ecological illiteracy</a:t>
              </a:r>
            </a:p>
          </p:txBody>
        </p:sp>
        <p:sp>
          <p:nvSpPr>
            <p:cNvPr id="78" name="TextBox 77">
              <a:extLst>
                <a:ext uri="{FF2B5EF4-FFF2-40B4-BE49-F238E27FC236}">
                  <a16:creationId xmlns:a16="http://schemas.microsoft.com/office/drawing/2014/main" id="{733D8AAC-3E0A-7614-25FE-04E0DE8755ED}"/>
                </a:ext>
              </a:extLst>
            </p:cNvPr>
            <p:cNvSpPr txBox="1"/>
            <p:nvPr/>
          </p:nvSpPr>
          <p:spPr>
            <a:xfrm>
              <a:off x="1116545" y="2896414"/>
              <a:ext cx="1934132" cy="544060"/>
            </a:xfrm>
            <a:prstGeom prst="rect">
              <a:avLst/>
            </a:prstGeom>
            <a:noFill/>
          </p:spPr>
          <p:txBody>
            <a:bodyPr wrap="square" rtlCol="0">
              <a:spAutoFit/>
            </a:bodyPr>
            <a:lstStyle/>
            <a:p>
              <a:pPr>
                <a:lnSpc>
                  <a:spcPct val="80000"/>
                </a:lnSpc>
              </a:pPr>
              <a:r>
                <a:rPr lang="en-US" dirty="0"/>
                <a:t>Biocultural memory loss</a:t>
              </a:r>
            </a:p>
          </p:txBody>
        </p:sp>
        <p:sp>
          <p:nvSpPr>
            <p:cNvPr id="79" name="TextBox 78">
              <a:extLst>
                <a:ext uri="{FF2B5EF4-FFF2-40B4-BE49-F238E27FC236}">
                  <a16:creationId xmlns:a16="http://schemas.microsoft.com/office/drawing/2014/main" id="{E1E506B6-2A75-E8EA-6C72-7AC81B2F6A0A}"/>
                </a:ext>
              </a:extLst>
            </p:cNvPr>
            <p:cNvSpPr txBox="1"/>
            <p:nvPr/>
          </p:nvSpPr>
          <p:spPr>
            <a:xfrm>
              <a:off x="1411077" y="2342563"/>
              <a:ext cx="1934132" cy="544060"/>
            </a:xfrm>
            <a:prstGeom prst="rect">
              <a:avLst/>
            </a:prstGeom>
            <a:noFill/>
          </p:spPr>
          <p:txBody>
            <a:bodyPr wrap="square" rtlCol="0">
              <a:spAutoFit/>
            </a:bodyPr>
            <a:lstStyle/>
            <a:p>
              <a:pPr>
                <a:lnSpc>
                  <a:spcPct val="80000"/>
                </a:lnSpc>
              </a:pPr>
              <a:r>
                <a:rPr lang="en-US" dirty="0"/>
                <a:t>Lack of outdoor code of conduct</a:t>
              </a:r>
            </a:p>
          </p:txBody>
        </p:sp>
        <p:sp>
          <p:nvSpPr>
            <p:cNvPr id="80" name="TextBox 79">
              <a:extLst>
                <a:ext uri="{FF2B5EF4-FFF2-40B4-BE49-F238E27FC236}">
                  <a16:creationId xmlns:a16="http://schemas.microsoft.com/office/drawing/2014/main" id="{483A5CD0-3EE4-5B6A-7FF9-AA29AFBA73DC}"/>
                </a:ext>
              </a:extLst>
            </p:cNvPr>
            <p:cNvSpPr txBox="1"/>
            <p:nvPr/>
          </p:nvSpPr>
          <p:spPr>
            <a:xfrm>
              <a:off x="1666369" y="2029684"/>
              <a:ext cx="1934132" cy="322461"/>
            </a:xfrm>
            <a:prstGeom prst="rect">
              <a:avLst/>
            </a:prstGeom>
            <a:noFill/>
          </p:spPr>
          <p:txBody>
            <a:bodyPr wrap="square" rtlCol="0">
              <a:spAutoFit/>
            </a:bodyPr>
            <a:lstStyle/>
            <a:p>
              <a:pPr>
                <a:lnSpc>
                  <a:spcPct val="80000"/>
                </a:lnSpc>
              </a:pPr>
              <a:r>
                <a:rPr lang="en-US" dirty="0"/>
                <a:t>Solastalgia</a:t>
              </a:r>
            </a:p>
          </p:txBody>
        </p:sp>
        <p:sp>
          <p:nvSpPr>
            <p:cNvPr id="81" name="TextBox 80">
              <a:extLst>
                <a:ext uri="{FF2B5EF4-FFF2-40B4-BE49-F238E27FC236}">
                  <a16:creationId xmlns:a16="http://schemas.microsoft.com/office/drawing/2014/main" id="{17A630D5-45F7-FF72-9E85-3ED8EE28C560}"/>
                </a:ext>
              </a:extLst>
            </p:cNvPr>
            <p:cNvSpPr txBox="1"/>
            <p:nvPr/>
          </p:nvSpPr>
          <p:spPr>
            <a:xfrm>
              <a:off x="2672455" y="1701307"/>
              <a:ext cx="1934132" cy="322461"/>
            </a:xfrm>
            <a:prstGeom prst="rect">
              <a:avLst/>
            </a:prstGeom>
            <a:noFill/>
          </p:spPr>
          <p:txBody>
            <a:bodyPr wrap="square" rtlCol="0">
              <a:spAutoFit/>
            </a:bodyPr>
            <a:lstStyle/>
            <a:p>
              <a:pPr>
                <a:lnSpc>
                  <a:spcPct val="80000"/>
                </a:lnSpc>
              </a:pPr>
              <a:r>
                <a:rPr lang="en-US" dirty="0" err="1"/>
                <a:t>Biophobia</a:t>
              </a:r>
              <a:endParaRPr lang="en-US" dirty="0"/>
            </a:p>
          </p:txBody>
        </p:sp>
        <p:sp>
          <p:nvSpPr>
            <p:cNvPr id="82" name="TextBox 81">
              <a:extLst>
                <a:ext uri="{FF2B5EF4-FFF2-40B4-BE49-F238E27FC236}">
                  <a16:creationId xmlns:a16="http://schemas.microsoft.com/office/drawing/2014/main" id="{F6691602-4B23-37C9-06B2-731AD821BDE0}"/>
                </a:ext>
              </a:extLst>
            </p:cNvPr>
            <p:cNvSpPr txBox="1"/>
            <p:nvPr/>
          </p:nvSpPr>
          <p:spPr>
            <a:xfrm>
              <a:off x="3951626" y="1352805"/>
              <a:ext cx="1934132" cy="544060"/>
            </a:xfrm>
            <a:prstGeom prst="rect">
              <a:avLst/>
            </a:prstGeom>
            <a:noFill/>
          </p:spPr>
          <p:txBody>
            <a:bodyPr wrap="square" rtlCol="0">
              <a:spAutoFit/>
            </a:bodyPr>
            <a:lstStyle/>
            <a:p>
              <a:pPr>
                <a:lnSpc>
                  <a:spcPct val="80000"/>
                </a:lnSpc>
              </a:pPr>
              <a:r>
                <a:rPr lang="en-US" dirty="0"/>
                <a:t>Distancing,</a:t>
              </a:r>
            </a:p>
            <a:p>
              <a:pPr>
                <a:lnSpc>
                  <a:spcPct val="80000"/>
                </a:lnSpc>
              </a:pPr>
              <a:r>
                <a:rPr lang="en-US" dirty="0"/>
                <a:t>indifference</a:t>
              </a:r>
            </a:p>
          </p:txBody>
        </p:sp>
        <p:sp>
          <p:nvSpPr>
            <p:cNvPr id="83" name="TextBox 82">
              <a:extLst>
                <a:ext uri="{FF2B5EF4-FFF2-40B4-BE49-F238E27FC236}">
                  <a16:creationId xmlns:a16="http://schemas.microsoft.com/office/drawing/2014/main" id="{101E2201-281D-7BAB-557B-5F9E045057FA}"/>
                </a:ext>
              </a:extLst>
            </p:cNvPr>
            <p:cNvSpPr txBox="1"/>
            <p:nvPr/>
          </p:nvSpPr>
          <p:spPr>
            <a:xfrm>
              <a:off x="5385748" y="1362206"/>
              <a:ext cx="1358386" cy="544060"/>
            </a:xfrm>
            <a:prstGeom prst="rect">
              <a:avLst/>
            </a:prstGeom>
            <a:noFill/>
          </p:spPr>
          <p:txBody>
            <a:bodyPr wrap="square" rtlCol="0">
              <a:spAutoFit/>
            </a:bodyPr>
            <a:lstStyle/>
            <a:p>
              <a:pPr algn="ctr">
                <a:lnSpc>
                  <a:spcPct val="80000"/>
                </a:lnSpc>
              </a:pPr>
              <a:r>
                <a:rPr lang="en-US" dirty="0"/>
                <a:t>Alienation from nature</a:t>
              </a:r>
            </a:p>
          </p:txBody>
        </p:sp>
        <p:sp>
          <p:nvSpPr>
            <p:cNvPr id="84" name="TextBox 83">
              <a:extLst>
                <a:ext uri="{FF2B5EF4-FFF2-40B4-BE49-F238E27FC236}">
                  <a16:creationId xmlns:a16="http://schemas.microsoft.com/office/drawing/2014/main" id="{EC9F0CBA-8DC2-687C-4774-F97441BEFFE9}"/>
                </a:ext>
              </a:extLst>
            </p:cNvPr>
            <p:cNvSpPr txBox="1"/>
            <p:nvPr/>
          </p:nvSpPr>
          <p:spPr>
            <a:xfrm>
              <a:off x="6664919" y="1368021"/>
              <a:ext cx="1843520" cy="544060"/>
            </a:xfrm>
            <a:prstGeom prst="rect">
              <a:avLst/>
            </a:prstGeom>
            <a:noFill/>
          </p:spPr>
          <p:txBody>
            <a:bodyPr wrap="square" rtlCol="0">
              <a:spAutoFit/>
            </a:bodyPr>
            <a:lstStyle/>
            <a:p>
              <a:pPr algn="r">
                <a:lnSpc>
                  <a:spcPct val="80000"/>
                </a:lnSpc>
              </a:pPr>
              <a:r>
                <a:rPr lang="en-US" dirty="0"/>
                <a:t>Human-nature decoupling</a:t>
              </a:r>
            </a:p>
          </p:txBody>
        </p:sp>
        <p:sp>
          <p:nvSpPr>
            <p:cNvPr id="85" name="TextBox 84">
              <a:extLst>
                <a:ext uri="{FF2B5EF4-FFF2-40B4-BE49-F238E27FC236}">
                  <a16:creationId xmlns:a16="http://schemas.microsoft.com/office/drawing/2014/main" id="{1AF722E6-7DBF-71A6-BCF5-8835582FCE83}"/>
                </a:ext>
              </a:extLst>
            </p:cNvPr>
            <p:cNvSpPr txBox="1"/>
            <p:nvPr/>
          </p:nvSpPr>
          <p:spPr>
            <a:xfrm>
              <a:off x="8283382" y="1800398"/>
              <a:ext cx="1900559" cy="544060"/>
            </a:xfrm>
            <a:prstGeom prst="rect">
              <a:avLst/>
            </a:prstGeom>
            <a:noFill/>
          </p:spPr>
          <p:txBody>
            <a:bodyPr wrap="square" rtlCol="0">
              <a:spAutoFit/>
            </a:bodyPr>
            <a:lstStyle/>
            <a:p>
              <a:pPr algn="r">
                <a:lnSpc>
                  <a:spcPct val="80000"/>
                </a:lnSpc>
              </a:pPr>
              <a:r>
                <a:rPr lang="en-US" dirty="0"/>
                <a:t>Diverging nature perception</a:t>
              </a:r>
            </a:p>
          </p:txBody>
        </p:sp>
        <p:sp>
          <p:nvSpPr>
            <p:cNvPr id="86" name="TextBox 85">
              <a:extLst>
                <a:ext uri="{FF2B5EF4-FFF2-40B4-BE49-F238E27FC236}">
                  <a16:creationId xmlns:a16="http://schemas.microsoft.com/office/drawing/2014/main" id="{AD78D497-CB00-D175-4EEE-4D8FEA5A0C73}"/>
                </a:ext>
              </a:extLst>
            </p:cNvPr>
            <p:cNvSpPr txBox="1"/>
            <p:nvPr/>
          </p:nvSpPr>
          <p:spPr>
            <a:xfrm>
              <a:off x="9045435" y="2322797"/>
              <a:ext cx="1900559" cy="544060"/>
            </a:xfrm>
            <a:prstGeom prst="rect">
              <a:avLst/>
            </a:prstGeom>
            <a:noFill/>
          </p:spPr>
          <p:txBody>
            <a:bodyPr wrap="square" rtlCol="0">
              <a:spAutoFit/>
            </a:bodyPr>
            <a:lstStyle/>
            <a:p>
              <a:pPr algn="r">
                <a:lnSpc>
                  <a:spcPct val="80000"/>
                </a:lnSpc>
              </a:pPr>
              <a:r>
                <a:rPr lang="en-US" dirty="0"/>
                <a:t>Exclusion (</a:t>
              </a:r>
              <a:r>
                <a:rPr lang="en-US" dirty="0" err="1"/>
                <a:t>outsidedness</a:t>
              </a:r>
              <a:r>
                <a:rPr lang="en-US" dirty="0"/>
                <a:t>)</a:t>
              </a:r>
            </a:p>
          </p:txBody>
        </p:sp>
      </p:grpSp>
      <p:sp>
        <p:nvSpPr>
          <p:cNvPr id="2" name="Title 1">
            <a:extLst>
              <a:ext uri="{FF2B5EF4-FFF2-40B4-BE49-F238E27FC236}">
                <a16:creationId xmlns:a16="http://schemas.microsoft.com/office/drawing/2014/main" id="{CAA440CC-51BA-9BBB-23C9-23E6FA4A126F}"/>
              </a:ext>
            </a:extLst>
          </p:cNvPr>
          <p:cNvSpPr>
            <a:spLocks noGrp="1"/>
          </p:cNvSpPr>
          <p:nvPr>
            <p:ph type="title"/>
          </p:nvPr>
        </p:nvSpPr>
        <p:spPr>
          <a:xfrm>
            <a:off x="838199" y="1"/>
            <a:ext cx="10515602" cy="1295400"/>
          </a:xfrm>
        </p:spPr>
        <p:txBody>
          <a:bodyPr/>
          <a:lstStyle/>
          <a:p>
            <a:r>
              <a:rPr lang="en-US" dirty="0"/>
              <a:t>Problem: Epistemology of disconnection</a:t>
            </a:r>
          </a:p>
        </p:txBody>
      </p:sp>
      <p:sp>
        <p:nvSpPr>
          <p:cNvPr id="44" name="TextBox 43">
            <a:extLst>
              <a:ext uri="{FF2B5EF4-FFF2-40B4-BE49-F238E27FC236}">
                <a16:creationId xmlns:a16="http://schemas.microsoft.com/office/drawing/2014/main" id="{A02A1FA5-FDC5-F2DF-3C88-6508D5BC0D44}"/>
              </a:ext>
            </a:extLst>
          </p:cNvPr>
          <p:cNvSpPr txBox="1"/>
          <p:nvPr/>
        </p:nvSpPr>
        <p:spPr>
          <a:xfrm>
            <a:off x="7183748" y="6224475"/>
            <a:ext cx="5008252" cy="646331"/>
          </a:xfrm>
          <a:prstGeom prst="rect">
            <a:avLst/>
          </a:prstGeom>
          <a:noFill/>
        </p:spPr>
        <p:txBody>
          <a:bodyPr wrap="square">
            <a:spAutoFit/>
          </a:bodyPr>
          <a:lstStyle/>
          <a:p>
            <a:pPr algn="r"/>
            <a:r>
              <a:rPr lang="en-US" sz="1200" dirty="0">
                <a:latin typeface="+mj-lt"/>
              </a:rPr>
              <a:t>From </a:t>
            </a:r>
            <a:r>
              <a:rPr lang="en-US" sz="1200" b="1" dirty="0">
                <a:latin typeface="+mj-lt"/>
              </a:rPr>
              <a:t>Beery et al. 2023 </a:t>
            </a:r>
          </a:p>
          <a:p>
            <a:pPr algn="r"/>
            <a:r>
              <a:rPr lang="en-CA" sz="1200" dirty="0">
                <a:latin typeface="+mj-lt"/>
              </a:rPr>
              <a:t>Disconnection from nature: </a:t>
            </a:r>
          </a:p>
          <a:p>
            <a:pPr algn="r"/>
            <a:r>
              <a:rPr lang="en-CA" sz="1200" dirty="0">
                <a:latin typeface="+mj-lt"/>
              </a:rPr>
              <a:t>Expanding our understanding of human–nature relations</a:t>
            </a:r>
            <a:endParaRPr lang="en-US" sz="1200" dirty="0">
              <a:latin typeface="+mj-lt"/>
            </a:endParaRPr>
          </a:p>
        </p:txBody>
      </p:sp>
      <p:sp>
        <p:nvSpPr>
          <p:cNvPr id="50" name="TextBox 49">
            <a:extLst>
              <a:ext uri="{FF2B5EF4-FFF2-40B4-BE49-F238E27FC236}">
                <a16:creationId xmlns:a16="http://schemas.microsoft.com/office/drawing/2014/main" id="{97760C49-1B48-AB62-509A-B351B7972102}"/>
              </a:ext>
            </a:extLst>
          </p:cNvPr>
          <p:cNvSpPr txBox="1"/>
          <p:nvPr/>
        </p:nvSpPr>
        <p:spPr>
          <a:xfrm>
            <a:off x="5231703" y="3043359"/>
            <a:ext cx="1866146" cy="1598391"/>
          </a:xfrm>
          <a:prstGeom prst="ellipse">
            <a:avLst/>
          </a:prstGeom>
          <a:solidFill>
            <a:schemeClr val="bg1"/>
          </a:solidFill>
          <a:ln>
            <a:noFill/>
          </a:ln>
        </p:spPr>
        <p:txBody>
          <a:bodyPr wrap="square" lIns="0" tIns="0" rIns="0" bIns="0" rtlCol="0" anchor="ctr" anchorCtr="0">
            <a:noAutofit/>
          </a:bodyPr>
          <a:lstStyle/>
          <a:p>
            <a:pPr algn="ctr"/>
            <a:r>
              <a:rPr lang="en-US" sz="1600" dirty="0">
                <a:solidFill>
                  <a:schemeClr val="bg1"/>
                </a:solidFill>
                <a:latin typeface="Arial" panose="020B0604020202020204" pitchFamily="34" charset="0"/>
                <a:cs typeface="Arial" panose="020B0604020202020204" pitchFamily="34" charset="0"/>
              </a:rPr>
              <a:t>Epistemology of Disconnection</a:t>
            </a:r>
          </a:p>
        </p:txBody>
      </p:sp>
      <p:grpSp>
        <p:nvGrpSpPr>
          <p:cNvPr id="7" name="Group 6">
            <a:extLst>
              <a:ext uri="{FF2B5EF4-FFF2-40B4-BE49-F238E27FC236}">
                <a16:creationId xmlns:a16="http://schemas.microsoft.com/office/drawing/2014/main" id="{32F1FEC5-9EB1-8AC5-2B2A-57B70EDBB65F}"/>
              </a:ext>
            </a:extLst>
          </p:cNvPr>
          <p:cNvGrpSpPr/>
          <p:nvPr/>
        </p:nvGrpSpPr>
        <p:grpSpPr>
          <a:xfrm>
            <a:off x="3146565" y="2069685"/>
            <a:ext cx="5948728" cy="3695331"/>
            <a:chOff x="3146565" y="2069685"/>
            <a:chExt cx="5948728" cy="3695331"/>
          </a:xfrm>
        </p:grpSpPr>
        <p:grpSp>
          <p:nvGrpSpPr>
            <p:cNvPr id="6" name="Group 5">
              <a:extLst>
                <a:ext uri="{FF2B5EF4-FFF2-40B4-BE49-F238E27FC236}">
                  <a16:creationId xmlns:a16="http://schemas.microsoft.com/office/drawing/2014/main" id="{60068DC6-2ABB-2A5A-77DA-476E0810BAF3}"/>
                </a:ext>
              </a:extLst>
            </p:cNvPr>
            <p:cNvGrpSpPr/>
            <p:nvPr/>
          </p:nvGrpSpPr>
          <p:grpSpPr>
            <a:xfrm>
              <a:off x="3146565" y="2069685"/>
              <a:ext cx="5948728" cy="3695331"/>
              <a:chOff x="3146565" y="2069685"/>
              <a:chExt cx="5948728" cy="3695331"/>
            </a:xfrm>
          </p:grpSpPr>
          <p:sp>
            <p:nvSpPr>
              <p:cNvPr id="49" name="Rounded Rectangle 48">
                <a:extLst>
                  <a:ext uri="{FF2B5EF4-FFF2-40B4-BE49-F238E27FC236}">
                    <a16:creationId xmlns:a16="http://schemas.microsoft.com/office/drawing/2014/main" id="{C4D3CFC3-D244-F556-7A3D-649877284698}"/>
                  </a:ext>
                </a:extLst>
              </p:cNvPr>
              <p:cNvSpPr/>
              <p:nvPr/>
            </p:nvSpPr>
            <p:spPr>
              <a:xfrm>
                <a:off x="3146565" y="2078026"/>
                <a:ext cx="5948547" cy="3679833"/>
              </a:xfrm>
              <a:prstGeom prst="roundRect">
                <a:avLst>
                  <a:gd name="adj" fmla="val 445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a:extLst>
                  <a:ext uri="{FF2B5EF4-FFF2-40B4-BE49-F238E27FC236}">
                    <a16:creationId xmlns:a16="http://schemas.microsoft.com/office/drawing/2014/main" id="{F329AE4E-0FF6-9F38-37FB-8465386325B1}"/>
                  </a:ext>
                </a:extLst>
              </p:cNvPr>
              <p:cNvSpPr/>
              <p:nvPr/>
            </p:nvSpPr>
            <p:spPr>
              <a:xfrm>
                <a:off x="3146746" y="2069685"/>
                <a:ext cx="5948547" cy="3695331"/>
              </a:xfrm>
              <a:prstGeom prst="roundRect">
                <a:avLst>
                  <a:gd name="adj" fmla="val 44935"/>
                </a:avLst>
              </a:prstGeom>
              <a:solidFill>
                <a:srgbClr val="AD6C6A">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extBox 51">
              <a:extLst>
                <a:ext uri="{FF2B5EF4-FFF2-40B4-BE49-F238E27FC236}">
                  <a16:creationId xmlns:a16="http://schemas.microsoft.com/office/drawing/2014/main" id="{454ADA48-D84A-4D25-3937-C707A62AAED0}"/>
                </a:ext>
              </a:extLst>
            </p:cNvPr>
            <p:cNvSpPr txBox="1"/>
            <p:nvPr/>
          </p:nvSpPr>
          <p:spPr>
            <a:xfrm>
              <a:off x="5062380" y="2292777"/>
              <a:ext cx="2034363"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Philosophical</a:t>
              </a:r>
            </a:p>
          </p:txBody>
        </p:sp>
        <p:sp>
          <p:nvSpPr>
            <p:cNvPr id="53" name="TextBox 52">
              <a:extLst>
                <a:ext uri="{FF2B5EF4-FFF2-40B4-BE49-F238E27FC236}">
                  <a16:creationId xmlns:a16="http://schemas.microsoft.com/office/drawing/2014/main" id="{E5E0740C-8DBA-6EFE-2154-7795943916CB}"/>
                </a:ext>
              </a:extLst>
            </p:cNvPr>
            <p:cNvSpPr txBox="1"/>
            <p:nvPr/>
          </p:nvSpPr>
          <p:spPr>
            <a:xfrm>
              <a:off x="5508991" y="5236506"/>
              <a:ext cx="1227078"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Material</a:t>
              </a:r>
            </a:p>
          </p:txBody>
        </p:sp>
        <p:sp>
          <p:nvSpPr>
            <p:cNvPr id="54" name="TextBox 53">
              <a:extLst>
                <a:ext uri="{FF2B5EF4-FFF2-40B4-BE49-F238E27FC236}">
                  <a16:creationId xmlns:a16="http://schemas.microsoft.com/office/drawing/2014/main" id="{A892DD37-150A-225D-3241-9D82517666F0}"/>
                </a:ext>
              </a:extLst>
            </p:cNvPr>
            <p:cNvSpPr txBox="1"/>
            <p:nvPr/>
          </p:nvSpPr>
          <p:spPr>
            <a:xfrm>
              <a:off x="3690841" y="4805932"/>
              <a:ext cx="1802941"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Experiential</a:t>
              </a:r>
            </a:p>
          </p:txBody>
        </p:sp>
        <p:sp>
          <p:nvSpPr>
            <p:cNvPr id="55" name="TextBox 54">
              <a:extLst>
                <a:ext uri="{FF2B5EF4-FFF2-40B4-BE49-F238E27FC236}">
                  <a16:creationId xmlns:a16="http://schemas.microsoft.com/office/drawing/2014/main" id="{68B368BE-0F09-E16B-B451-F98152E8D848}"/>
                </a:ext>
              </a:extLst>
            </p:cNvPr>
            <p:cNvSpPr txBox="1"/>
            <p:nvPr/>
          </p:nvSpPr>
          <p:spPr>
            <a:xfrm>
              <a:off x="3259282" y="3736435"/>
              <a:ext cx="1438765"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Cognitive</a:t>
              </a:r>
            </a:p>
          </p:txBody>
        </p:sp>
        <p:sp>
          <p:nvSpPr>
            <p:cNvPr id="56" name="TextBox 55">
              <a:extLst>
                <a:ext uri="{FF2B5EF4-FFF2-40B4-BE49-F238E27FC236}">
                  <a16:creationId xmlns:a16="http://schemas.microsoft.com/office/drawing/2014/main" id="{1ADC0D2D-58D5-3DF6-594A-3CD3C3DBD2AE}"/>
                </a:ext>
              </a:extLst>
            </p:cNvPr>
            <p:cNvSpPr txBox="1"/>
            <p:nvPr/>
          </p:nvSpPr>
          <p:spPr>
            <a:xfrm>
              <a:off x="7356921" y="3757579"/>
              <a:ext cx="1629984"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Institutional</a:t>
              </a:r>
            </a:p>
          </p:txBody>
        </p:sp>
        <p:sp>
          <p:nvSpPr>
            <p:cNvPr id="57" name="TextBox 56">
              <a:extLst>
                <a:ext uri="{FF2B5EF4-FFF2-40B4-BE49-F238E27FC236}">
                  <a16:creationId xmlns:a16="http://schemas.microsoft.com/office/drawing/2014/main" id="{FD25385C-2F86-B76A-EA96-A295A14D439F}"/>
                </a:ext>
              </a:extLst>
            </p:cNvPr>
            <p:cNvSpPr txBox="1"/>
            <p:nvPr/>
          </p:nvSpPr>
          <p:spPr>
            <a:xfrm>
              <a:off x="6902317" y="4827076"/>
              <a:ext cx="1061076"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Political</a:t>
              </a:r>
            </a:p>
          </p:txBody>
        </p:sp>
        <p:sp>
          <p:nvSpPr>
            <p:cNvPr id="58" name="TextBox 57">
              <a:extLst>
                <a:ext uri="{FF2B5EF4-FFF2-40B4-BE49-F238E27FC236}">
                  <a16:creationId xmlns:a16="http://schemas.microsoft.com/office/drawing/2014/main" id="{B775B9B3-C96B-ED23-19EF-04752BB1AA73}"/>
                </a:ext>
              </a:extLst>
            </p:cNvPr>
            <p:cNvSpPr txBox="1"/>
            <p:nvPr/>
          </p:nvSpPr>
          <p:spPr>
            <a:xfrm>
              <a:off x="3530319" y="2631064"/>
              <a:ext cx="1533846"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Emotional</a:t>
              </a:r>
            </a:p>
          </p:txBody>
        </p:sp>
        <p:sp>
          <p:nvSpPr>
            <p:cNvPr id="59" name="TextBox 58">
              <a:extLst>
                <a:ext uri="{FF2B5EF4-FFF2-40B4-BE49-F238E27FC236}">
                  <a16:creationId xmlns:a16="http://schemas.microsoft.com/office/drawing/2014/main" id="{5FB6B900-9B79-30C6-6389-53E5BCD6132B}"/>
                </a:ext>
              </a:extLst>
            </p:cNvPr>
            <p:cNvSpPr txBox="1"/>
            <p:nvPr/>
          </p:nvSpPr>
          <p:spPr>
            <a:xfrm>
              <a:off x="6859328" y="2652208"/>
              <a:ext cx="1869200"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Sociocultural</a:t>
              </a:r>
            </a:p>
          </p:txBody>
        </p:sp>
      </p:grpSp>
      <p:sp>
        <p:nvSpPr>
          <p:cNvPr id="60" name="TextBox 59">
            <a:extLst>
              <a:ext uri="{FF2B5EF4-FFF2-40B4-BE49-F238E27FC236}">
                <a16:creationId xmlns:a16="http://schemas.microsoft.com/office/drawing/2014/main" id="{C209779A-0D1E-47D1-0EAD-C07C3472345B}"/>
              </a:ext>
            </a:extLst>
          </p:cNvPr>
          <p:cNvSpPr txBox="1"/>
          <p:nvPr/>
        </p:nvSpPr>
        <p:spPr>
          <a:xfrm>
            <a:off x="4886113" y="3043359"/>
            <a:ext cx="2425632" cy="1598391"/>
          </a:xfrm>
          <a:prstGeom prst="roundRect">
            <a:avLst/>
          </a:prstGeom>
          <a:solidFill>
            <a:srgbClr val="8D4640"/>
          </a:solidFill>
          <a:ln>
            <a:noFill/>
          </a:ln>
        </p:spPr>
        <p:txBody>
          <a:bodyPr wrap="square" lIns="0" tIns="0" rIns="0" bIns="0" rtlCol="0" anchor="ctr" anchorCtr="0">
            <a:noAutofit/>
          </a:bodyPr>
          <a:lstStyle/>
          <a:p>
            <a:pPr algn="ctr"/>
            <a:r>
              <a:rPr lang="en-US" sz="2400" dirty="0">
                <a:solidFill>
                  <a:schemeClr val="bg1"/>
                </a:solidFill>
                <a:latin typeface="Arial" panose="020B0604020202020204" pitchFamily="34" charset="0"/>
                <a:cs typeface="Arial" panose="020B0604020202020204" pitchFamily="34" charset="0"/>
              </a:rPr>
              <a:t>Epistemology of Disconnection from Nature</a:t>
            </a:r>
          </a:p>
        </p:txBody>
      </p:sp>
      <p:grpSp>
        <p:nvGrpSpPr>
          <p:cNvPr id="8" name="Group 7">
            <a:extLst>
              <a:ext uri="{FF2B5EF4-FFF2-40B4-BE49-F238E27FC236}">
                <a16:creationId xmlns:a16="http://schemas.microsoft.com/office/drawing/2014/main" id="{FD80326A-A550-2740-F5B1-EDE4B85EB4F0}"/>
              </a:ext>
            </a:extLst>
          </p:cNvPr>
          <p:cNvGrpSpPr/>
          <p:nvPr/>
        </p:nvGrpSpPr>
        <p:grpSpPr>
          <a:xfrm>
            <a:off x="205668" y="2745196"/>
            <a:ext cx="11773948" cy="1915909"/>
            <a:chOff x="205668" y="2745196"/>
            <a:chExt cx="11773948" cy="1915909"/>
          </a:xfrm>
        </p:grpSpPr>
        <p:sp>
          <p:nvSpPr>
            <p:cNvPr id="3" name="TextBox 2">
              <a:extLst>
                <a:ext uri="{FF2B5EF4-FFF2-40B4-BE49-F238E27FC236}">
                  <a16:creationId xmlns:a16="http://schemas.microsoft.com/office/drawing/2014/main" id="{D5AB72E8-56EC-F081-4F04-EF10926D0AAA}"/>
                </a:ext>
              </a:extLst>
            </p:cNvPr>
            <p:cNvSpPr txBox="1"/>
            <p:nvPr/>
          </p:nvSpPr>
          <p:spPr>
            <a:xfrm rot="16200000">
              <a:off x="-459899" y="3410763"/>
              <a:ext cx="1915909" cy="584775"/>
            </a:xfrm>
            <a:prstGeom prst="rect">
              <a:avLst/>
            </a:prstGeom>
            <a:noFill/>
          </p:spPr>
          <p:txBody>
            <a:bodyPr wrap="none" rtlCol="0">
              <a:spAutoFit/>
            </a:bodyPr>
            <a:lstStyle/>
            <a:p>
              <a:r>
                <a:rPr lang="en-US" sz="3200" dirty="0"/>
                <a:t>Individual</a:t>
              </a:r>
            </a:p>
          </p:txBody>
        </p:sp>
        <p:sp>
          <p:nvSpPr>
            <p:cNvPr id="4" name="TextBox 3">
              <a:extLst>
                <a:ext uri="{FF2B5EF4-FFF2-40B4-BE49-F238E27FC236}">
                  <a16:creationId xmlns:a16="http://schemas.microsoft.com/office/drawing/2014/main" id="{19E6EDA7-392B-96E1-1873-50A5F7525307}"/>
                </a:ext>
              </a:extLst>
            </p:cNvPr>
            <p:cNvSpPr txBox="1"/>
            <p:nvPr/>
          </p:nvSpPr>
          <p:spPr>
            <a:xfrm rot="5400000">
              <a:off x="10872743" y="3492767"/>
              <a:ext cx="1628972" cy="584775"/>
            </a:xfrm>
            <a:prstGeom prst="rect">
              <a:avLst/>
            </a:prstGeom>
            <a:noFill/>
          </p:spPr>
          <p:txBody>
            <a:bodyPr wrap="none" rtlCol="0">
              <a:spAutoFit/>
            </a:bodyPr>
            <a:lstStyle/>
            <a:p>
              <a:r>
                <a:rPr lang="en-US" sz="3200" dirty="0"/>
                <a:t>Societal</a:t>
              </a:r>
            </a:p>
          </p:txBody>
        </p:sp>
      </p:grpSp>
      <p:sp>
        <p:nvSpPr>
          <p:cNvPr id="11" name="Freeform 10">
            <a:extLst>
              <a:ext uri="{FF2B5EF4-FFF2-40B4-BE49-F238E27FC236}">
                <a16:creationId xmlns:a16="http://schemas.microsoft.com/office/drawing/2014/main" id="{76F3857B-76A3-DA5C-FA42-4666AB146220}"/>
              </a:ext>
            </a:extLst>
          </p:cNvPr>
          <p:cNvSpPr/>
          <p:nvPr/>
        </p:nvSpPr>
        <p:spPr>
          <a:xfrm>
            <a:off x="83583" y="1045131"/>
            <a:ext cx="8606617" cy="4840498"/>
          </a:xfrm>
          <a:custGeom>
            <a:avLst/>
            <a:gdLst>
              <a:gd name="csX0" fmla="*/ 3441013 w 8606617"/>
              <a:gd name="csY0" fmla="*/ 4474520 h 4840498"/>
              <a:gd name="csX1" fmla="*/ 2642992 w 8606617"/>
              <a:gd name="csY1" fmla="*/ 4491145 h 4840498"/>
              <a:gd name="csX2" fmla="*/ 1695341 w 8606617"/>
              <a:gd name="csY2" fmla="*/ 4840280 h 4840498"/>
              <a:gd name="csX3" fmla="*/ 481682 w 8606617"/>
              <a:gd name="csY3" fmla="*/ 4524396 h 4840498"/>
              <a:gd name="csX4" fmla="*/ 82672 w 8606617"/>
              <a:gd name="csY4" fmla="*/ 3510244 h 4840498"/>
              <a:gd name="csX5" fmla="*/ 82672 w 8606617"/>
              <a:gd name="csY5" fmla="*/ 1847698 h 4840498"/>
              <a:gd name="csX6" fmla="*/ 963821 w 8606617"/>
              <a:gd name="csY6" fmla="*/ 600789 h 4840498"/>
              <a:gd name="csX7" fmla="*/ 1944722 w 8606617"/>
              <a:gd name="csY7" fmla="*/ 85400 h 4840498"/>
              <a:gd name="csX8" fmla="*/ 4687922 w 8606617"/>
              <a:gd name="csY8" fmla="*/ 35524 h 4840498"/>
              <a:gd name="csX9" fmla="*/ 8262395 w 8606617"/>
              <a:gd name="csY9" fmla="*/ 68774 h 4840498"/>
              <a:gd name="csX10" fmla="*/ 8378773 w 8606617"/>
              <a:gd name="csY10" fmla="*/ 816920 h 4840498"/>
              <a:gd name="csX11" fmla="*/ 7497624 w 8606617"/>
              <a:gd name="csY11" fmla="*/ 1082927 h 4840498"/>
              <a:gd name="csX12" fmla="*/ 5170061 w 8606617"/>
              <a:gd name="csY12" fmla="*/ 1149429 h 4840498"/>
              <a:gd name="csX13" fmla="*/ 5003806 w 8606617"/>
              <a:gd name="csY13" fmla="*/ 1747945 h 4840498"/>
              <a:gd name="csX14" fmla="*/ 4787675 w 8606617"/>
              <a:gd name="csY14" fmla="*/ 2113705 h 4840498"/>
              <a:gd name="csX15" fmla="*/ 4687922 w 8606617"/>
              <a:gd name="csY15" fmla="*/ 2529342 h 4840498"/>
              <a:gd name="csX16" fmla="*/ 4671297 w 8606617"/>
              <a:gd name="csY16" fmla="*/ 3410491 h 4840498"/>
              <a:gd name="csX17" fmla="*/ 5286439 w 8606617"/>
              <a:gd name="csY17" fmla="*/ 3776251 h 4840498"/>
              <a:gd name="csX18" fmla="*/ 5519195 w 8606617"/>
              <a:gd name="csY18" fmla="*/ 3959131 h 4840498"/>
              <a:gd name="csX19" fmla="*/ 5070308 w 8606617"/>
              <a:gd name="csY19" fmla="*/ 4308265 h 4840498"/>
              <a:gd name="csX20" fmla="*/ 4072781 w 8606617"/>
              <a:gd name="csY20" fmla="*/ 4424644 h 4840498"/>
              <a:gd name="csX21" fmla="*/ 3441013 w 8606617"/>
              <a:gd name="csY21" fmla="*/ 4474520 h 48404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8606617" h="4840498">
                <a:moveTo>
                  <a:pt x="3441013" y="4474520"/>
                </a:moveTo>
                <a:cubicBezTo>
                  <a:pt x="3202715" y="4485604"/>
                  <a:pt x="2933937" y="4430185"/>
                  <a:pt x="2642992" y="4491145"/>
                </a:cubicBezTo>
                <a:cubicBezTo>
                  <a:pt x="2352047" y="4552105"/>
                  <a:pt x="2055559" y="4834738"/>
                  <a:pt x="1695341" y="4840280"/>
                </a:cubicBezTo>
                <a:cubicBezTo>
                  <a:pt x="1335123" y="4845822"/>
                  <a:pt x="750460" y="4746069"/>
                  <a:pt x="481682" y="4524396"/>
                </a:cubicBezTo>
                <a:cubicBezTo>
                  <a:pt x="212904" y="4302723"/>
                  <a:pt x="149174" y="3956360"/>
                  <a:pt x="82672" y="3510244"/>
                </a:cubicBezTo>
                <a:cubicBezTo>
                  <a:pt x="16170" y="3064128"/>
                  <a:pt x="-64186" y="2332607"/>
                  <a:pt x="82672" y="1847698"/>
                </a:cubicBezTo>
                <a:cubicBezTo>
                  <a:pt x="229530" y="1362789"/>
                  <a:pt x="653479" y="894505"/>
                  <a:pt x="963821" y="600789"/>
                </a:cubicBezTo>
                <a:cubicBezTo>
                  <a:pt x="1274163" y="307073"/>
                  <a:pt x="1324038" y="179611"/>
                  <a:pt x="1944722" y="85400"/>
                </a:cubicBezTo>
                <a:cubicBezTo>
                  <a:pt x="2565405" y="-8811"/>
                  <a:pt x="4687922" y="35524"/>
                  <a:pt x="4687922" y="35524"/>
                </a:cubicBezTo>
                <a:cubicBezTo>
                  <a:pt x="5740867" y="32753"/>
                  <a:pt x="7647253" y="-61459"/>
                  <a:pt x="8262395" y="68774"/>
                </a:cubicBezTo>
                <a:cubicBezTo>
                  <a:pt x="8877537" y="199007"/>
                  <a:pt x="8506235" y="647895"/>
                  <a:pt x="8378773" y="816920"/>
                </a:cubicBezTo>
                <a:cubicBezTo>
                  <a:pt x="8251311" y="985945"/>
                  <a:pt x="8032409" y="1027509"/>
                  <a:pt x="7497624" y="1082927"/>
                </a:cubicBezTo>
                <a:cubicBezTo>
                  <a:pt x="6962839" y="1138345"/>
                  <a:pt x="5585697" y="1038593"/>
                  <a:pt x="5170061" y="1149429"/>
                </a:cubicBezTo>
                <a:cubicBezTo>
                  <a:pt x="4754425" y="1260265"/>
                  <a:pt x="5067537" y="1587232"/>
                  <a:pt x="5003806" y="1747945"/>
                </a:cubicBezTo>
                <a:cubicBezTo>
                  <a:pt x="4940075" y="1908658"/>
                  <a:pt x="4840322" y="1983472"/>
                  <a:pt x="4787675" y="2113705"/>
                </a:cubicBezTo>
                <a:cubicBezTo>
                  <a:pt x="4735028" y="2243938"/>
                  <a:pt x="4707318" y="2313211"/>
                  <a:pt x="4687922" y="2529342"/>
                </a:cubicBezTo>
                <a:cubicBezTo>
                  <a:pt x="4668526" y="2745473"/>
                  <a:pt x="4571544" y="3202673"/>
                  <a:pt x="4671297" y="3410491"/>
                </a:cubicBezTo>
                <a:cubicBezTo>
                  <a:pt x="4771050" y="3618309"/>
                  <a:pt x="5145123" y="3684811"/>
                  <a:pt x="5286439" y="3776251"/>
                </a:cubicBezTo>
                <a:cubicBezTo>
                  <a:pt x="5427755" y="3867691"/>
                  <a:pt x="5555217" y="3870462"/>
                  <a:pt x="5519195" y="3959131"/>
                </a:cubicBezTo>
                <a:cubicBezTo>
                  <a:pt x="5483173" y="4047800"/>
                  <a:pt x="5311377" y="4230680"/>
                  <a:pt x="5070308" y="4308265"/>
                </a:cubicBezTo>
                <a:cubicBezTo>
                  <a:pt x="4829239" y="4385850"/>
                  <a:pt x="4341559" y="4391393"/>
                  <a:pt x="4072781" y="4424644"/>
                </a:cubicBezTo>
                <a:cubicBezTo>
                  <a:pt x="3804003" y="4457895"/>
                  <a:pt x="3679311" y="4463436"/>
                  <a:pt x="3441013" y="4474520"/>
                </a:cubicBezTo>
                <a:close/>
              </a:path>
            </a:pathLst>
          </a:custGeom>
          <a:solidFill>
            <a:srgbClr val="156082">
              <a:alpha val="9804"/>
            </a:srgbClr>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3F6B5E59-3737-40BF-F4D8-9BF542B38990}"/>
              </a:ext>
            </a:extLst>
          </p:cNvPr>
          <p:cNvSpPr/>
          <p:nvPr/>
        </p:nvSpPr>
        <p:spPr>
          <a:xfrm>
            <a:off x="6821812" y="2151968"/>
            <a:ext cx="5227433" cy="3782289"/>
          </a:xfrm>
          <a:custGeom>
            <a:avLst/>
            <a:gdLst>
              <a:gd name="csX0" fmla="*/ 4541513 w 5227433"/>
              <a:gd name="csY0" fmla="*/ 3658282 h 3782289"/>
              <a:gd name="csX1" fmla="*/ 5189213 w 5227433"/>
              <a:gd name="csY1" fmla="*/ 2315257 h 3782289"/>
              <a:gd name="csX2" fmla="*/ 5074913 w 5227433"/>
              <a:gd name="csY2" fmla="*/ 581707 h 3782289"/>
              <a:gd name="csX3" fmla="*/ 4436738 w 5227433"/>
              <a:gd name="csY3" fmla="*/ 29257 h 3782289"/>
              <a:gd name="csX4" fmla="*/ 3503288 w 5227433"/>
              <a:gd name="csY4" fmla="*/ 86407 h 3782289"/>
              <a:gd name="csX5" fmla="*/ 2922263 w 5227433"/>
              <a:gd name="csY5" fmla="*/ 172132 h 3782289"/>
              <a:gd name="csX6" fmla="*/ 1636388 w 5227433"/>
              <a:gd name="csY6" fmla="*/ 343582 h 3782289"/>
              <a:gd name="csX7" fmla="*/ 360038 w 5227433"/>
              <a:gd name="csY7" fmla="*/ 381682 h 3782289"/>
              <a:gd name="csX8" fmla="*/ 45713 w 5227433"/>
              <a:gd name="csY8" fmla="*/ 591232 h 3782289"/>
              <a:gd name="csX9" fmla="*/ 83813 w 5227433"/>
              <a:gd name="csY9" fmla="*/ 819832 h 3782289"/>
              <a:gd name="csX10" fmla="*/ 464813 w 5227433"/>
              <a:gd name="csY10" fmla="*/ 886507 h 3782289"/>
              <a:gd name="csX11" fmla="*/ 579113 w 5227433"/>
              <a:gd name="csY11" fmla="*/ 1296082 h 3782289"/>
              <a:gd name="csX12" fmla="*/ 560063 w 5227433"/>
              <a:gd name="csY12" fmla="*/ 1858057 h 3782289"/>
              <a:gd name="csX13" fmla="*/ 493388 w 5227433"/>
              <a:gd name="csY13" fmla="*/ 2391457 h 3782289"/>
              <a:gd name="csX14" fmla="*/ 131438 w 5227433"/>
              <a:gd name="csY14" fmla="*/ 2677207 h 3782289"/>
              <a:gd name="csX15" fmla="*/ 64763 w 5227433"/>
              <a:gd name="csY15" fmla="*/ 2858182 h 3782289"/>
              <a:gd name="csX16" fmla="*/ 140963 w 5227433"/>
              <a:gd name="csY16" fmla="*/ 3124882 h 3782289"/>
              <a:gd name="csX17" fmla="*/ 1655438 w 5227433"/>
              <a:gd name="csY17" fmla="*/ 3591607 h 3782289"/>
              <a:gd name="csX18" fmla="*/ 2131688 w 5227433"/>
              <a:gd name="csY18" fmla="*/ 3734482 h 3782289"/>
              <a:gd name="csX19" fmla="*/ 3398513 w 5227433"/>
              <a:gd name="csY19" fmla="*/ 3734482 h 3782289"/>
              <a:gd name="csX20" fmla="*/ 4541513 w 5227433"/>
              <a:gd name="csY20" fmla="*/ 3658282 h 37822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5227433" h="3782289">
                <a:moveTo>
                  <a:pt x="4541513" y="3658282"/>
                </a:moveTo>
                <a:cubicBezTo>
                  <a:pt x="4839963" y="3421745"/>
                  <a:pt x="5100313" y="2828019"/>
                  <a:pt x="5189213" y="2315257"/>
                </a:cubicBezTo>
                <a:cubicBezTo>
                  <a:pt x="5278113" y="1802494"/>
                  <a:pt x="5200326" y="962707"/>
                  <a:pt x="5074913" y="581707"/>
                </a:cubicBezTo>
                <a:cubicBezTo>
                  <a:pt x="4949501" y="200707"/>
                  <a:pt x="4698675" y="111807"/>
                  <a:pt x="4436738" y="29257"/>
                </a:cubicBezTo>
                <a:cubicBezTo>
                  <a:pt x="4174801" y="-53293"/>
                  <a:pt x="3755700" y="62595"/>
                  <a:pt x="3503288" y="86407"/>
                </a:cubicBezTo>
                <a:cubicBezTo>
                  <a:pt x="3250876" y="110219"/>
                  <a:pt x="2922263" y="172132"/>
                  <a:pt x="2922263" y="172132"/>
                </a:cubicBezTo>
                <a:cubicBezTo>
                  <a:pt x="2611113" y="214994"/>
                  <a:pt x="2063425" y="308657"/>
                  <a:pt x="1636388" y="343582"/>
                </a:cubicBezTo>
                <a:cubicBezTo>
                  <a:pt x="1209351" y="378507"/>
                  <a:pt x="625150" y="340407"/>
                  <a:pt x="360038" y="381682"/>
                </a:cubicBezTo>
                <a:cubicBezTo>
                  <a:pt x="94926" y="422957"/>
                  <a:pt x="91750" y="518207"/>
                  <a:pt x="45713" y="591232"/>
                </a:cubicBezTo>
                <a:cubicBezTo>
                  <a:pt x="-325" y="664257"/>
                  <a:pt x="13963" y="770620"/>
                  <a:pt x="83813" y="819832"/>
                </a:cubicBezTo>
                <a:cubicBezTo>
                  <a:pt x="153663" y="869044"/>
                  <a:pt x="382263" y="807132"/>
                  <a:pt x="464813" y="886507"/>
                </a:cubicBezTo>
                <a:cubicBezTo>
                  <a:pt x="547363" y="965882"/>
                  <a:pt x="563238" y="1134157"/>
                  <a:pt x="579113" y="1296082"/>
                </a:cubicBezTo>
                <a:cubicBezTo>
                  <a:pt x="594988" y="1458007"/>
                  <a:pt x="574351" y="1675494"/>
                  <a:pt x="560063" y="1858057"/>
                </a:cubicBezTo>
                <a:cubicBezTo>
                  <a:pt x="545775" y="2040620"/>
                  <a:pt x="564825" y="2254932"/>
                  <a:pt x="493388" y="2391457"/>
                </a:cubicBezTo>
                <a:cubicBezTo>
                  <a:pt x="421951" y="2527982"/>
                  <a:pt x="202875" y="2599420"/>
                  <a:pt x="131438" y="2677207"/>
                </a:cubicBezTo>
                <a:cubicBezTo>
                  <a:pt x="60001" y="2754994"/>
                  <a:pt x="63176" y="2783570"/>
                  <a:pt x="64763" y="2858182"/>
                </a:cubicBezTo>
                <a:cubicBezTo>
                  <a:pt x="66350" y="2932794"/>
                  <a:pt x="-124149" y="3002645"/>
                  <a:pt x="140963" y="3124882"/>
                </a:cubicBezTo>
                <a:cubicBezTo>
                  <a:pt x="406075" y="3247119"/>
                  <a:pt x="1655438" y="3591607"/>
                  <a:pt x="1655438" y="3591607"/>
                </a:cubicBezTo>
                <a:cubicBezTo>
                  <a:pt x="1987226" y="3693207"/>
                  <a:pt x="1841176" y="3710670"/>
                  <a:pt x="2131688" y="3734482"/>
                </a:cubicBezTo>
                <a:cubicBezTo>
                  <a:pt x="2422200" y="3758294"/>
                  <a:pt x="2995288" y="3751944"/>
                  <a:pt x="3398513" y="3734482"/>
                </a:cubicBezTo>
                <a:cubicBezTo>
                  <a:pt x="3801738" y="3717020"/>
                  <a:pt x="4243063" y="3894819"/>
                  <a:pt x="4541513" y="3658282"/>
                </a:cubicBezTo>
                <a:close/>
              </a:path>
            </a:pathLst>
          </a:custGeom>
          <a:solidFill>
            <a:srgbClr val="156082">
              <a:alpha val="9804"/>
            </a:srgbClr>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132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24788-F092-B615-477D-57A55CF6D7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38486-C591-9211-F0B2-A0C4F0E7019E}"/>
              </a:ext>
            </a:extLst>
          </p:cNvPr>
          <p:cNvSpPr>
            <a:spLocks noGrp="1"/>
          </p:cNvSpPr>
          <p:nvPr>
            <p:ph type="title"/>
          </p:nvPr>
        </p:nvSpPr>
        <p:spPr>
          <a:xfrm>
            <a:off x="838199" y="1"/>
            <a:ext cx="10515602" cy="1295400"/>
          </a:xfrm>
        </p:spPr>
        <p:txBody>
          <a:bodyPr/>
          <a:lstStyle/>
          <a:p>
            <a:r>
              <a:rPr lang="en-US" dirty="0"/>
              <a:t>Solution: Epistemology of reconnection</a:t>
            </a:r>
          </a:p>
        </p:txBody>
      </p:sp>
      <p:sp>
        <p:nvSpPr>
          <p:cNvPr id="44" name="TextBox 43">
            <a:extLst>
              <a:ext uri="{FF2B5EF4-FFF2-40B4-BE49-F238E27FC236}">
                <a16:creationId xmlns:a16="http://schemas.microsoft.com/office/drawing/2014/main" id="{566F54B7-1856-C4F2-FFFE-4BCBCBB785DD}"/>
              </a:ext>
            </a:extLst>
          </p:cNvPr>
          <p:cNvSpPr txBox="1"/>
          <p:nvPr/>
        </p:nvSpPr>
        <p:spPr>
          <a:xfrm>
            <a:off x="7183748" y="6396334"/>
            <a:ext cx="5008252" cy="461665"/>
          </a:xfrm>
          <a:prstGeom prst="rect">
            <a:avLst/>
          </a:prstGeom>
          <a:noFill/>
        </p:spPr>
        <p:txBody>
          <a:bodyPr wrap="square">
            <a:spAutoFit/>
          </a:bodyPr>
          <a:lstStyle/>
          <a:p>
            <a:pPr algn="r"/>
            <a:r>
              <a:rPr lang="en-US" sz="1200" dirty="0">
                <a:latin typeface="+mj-lt"/>
              </a:rPr>
              <a:t>From </a:t>
            </a:r>
            <a:r>
              <a:rPr lang="en-CA" sz="1200" b="1" dirty="0">
                <a:latin typeface="HelveticaNeueLTStd"/>
              </a:rPr>
              <a:t>Bai </a:t>
            </a:r>
            <a:r>
              <a:rPr lang="en-CA" sz="1200" b="1" i="1" dirty="0">
                <a:latin typeface="HelveticaNeueLTStd"/>
              </a:rPr>
              <a:t>et al</a:t>
            </a:r>
            <a:r>
              <a:rPr lang="en-CA" sz="1200" b="1" dirty="0">
                <a:latin typeface="HelveticaNeueLTStd"/>
              </a:rPr>
              <a:t>. 2013</a:t>
            </a:r>
            <a:r>
              <a:rPr lang="en-CA" sz="1200" dirty="0">
                <a:latin typeface="HelveticaNeueLTStd"/>
              </a:rPr>
              <a:t> Revisioning higher education</a:t>
            </a:r>
            <a:endParaRPr lang="en-US" sz="1200" dirty="0"/>
          </a:p>
          <a:p>
            <a:pPr algn="r"/>
            <a:r>
              <a:rPr lang="en-CA" sz="1200" dirty="0">
                <a:latin typeface="+mj-lt"/>
              </a:rPr>
              <a:t>Expanding our understanding of human–nature relations</a:t>
            </a:r>
            <a:endParaRPr lang="en-US" sz="1200" dirty="0">
              <a:latin typeface="+mj-lt"/>
            </a:endParaRPr>
          </a:p>
        </p:txBody>
      </p:sp>
      <p:sp>
        <p:nvSpPr>
          <p:cNvPr id="50" name="TextBox 49">
            <a:extLst>
              <a:ext uri="{FF2B5EF4-FFF2-40B4-BE49-F238E27FC236}">
                <a16:creationId xmlns:a16="http://schemas.microsoft.com/office/drawing/2014/main" id="{556F05CF-60DD-1F52-EC3D-71CE4C4A1A0A}"/>
              </a:ext>
            </a:extLst>
          </p:cNvPr>
          <p:cNvSpPr txBox="1"/>
          <p:nvPr/>
        </p:nvSpPr>
        <p:spPr>
          <a:xfrm>
            <a:off x="5231703" y="3043359"/>
            <a:ext cx="1866146" cy="1598391"/>
          </a:xfrm>
          <a:prstGeom prst="ellipse">
            <a:avLst/>
          </a:prstGeom>
          <a:solidFill>
            <a:schemeClr val="bg1"/>
          </a:solidFill>
          <a:ln>
            <a:noFill/>
          </a:ln>
        </p:spPr>
        <p:txBody>
          <a:bodyPr wrap="square" lIns="0" tIns="0" rIns="0" bIns="0" rtlCol="0" anchor="ctr" anchorCtr="0">
            <a:noAutofit/>
          </a:bodyPr>
          <a:lstStyle/>
          <a:p>
            <a:pPr algn="ctr"/>
            <a:r>
              <a:rPr lang="en-US" sz="1600" dirty="0">
                <a:solidFill>
                  <a:schemeClr val="bg1"/>
                </a:solidFill>
                <a:latin typeface="Arial" panose="020B0604020202020204" pitchFamily="34" charset="0"/>
                <a:cs typeface="Arial" panose="020B0604020202020204" pitchFamily="34" charset="0"/>
              </a:rPr>
              <a:t>Epistemology of Disconnection</a:t>
            </a:r>
          </a:p>
        </p:txBody>
      </p:sp>
      <p:pic>
        <p:nvPicPr>
          <p:cNvPr id="5" name="Picture 4">
            <a:extLst>
              <a:ext uri="{FF2B5EF4-FFF2-40B4-BE49-F238E27FC236}">
                <a16:creationId xmlns:a16="http://schemas.microsoft.com/office/drawing/2014/main" id="{20CEF039-F6EB-873A-9C22-0829DB4EAEDD}"/>
              </a:ext>
            </a:extLst>
          </p:cNvPr>
          <p:cNvPicPr>
            <a:picLocks noChangeAspect="1"/>
          </p:cNvPicPr>
          <p:nvPr/>
        </p:nvPicPr>
        <p:blipFill>
          <a:blip r:embed="rId3"/>
          <a:stretch>
            <a:fillRect/>
          </a:stretch>
        </p:blipFill>
        <p:spPr>
          <a:xfrm>
            <a:off x="2358906" y="1295400"/>
            <a:ext cx="6864588" cy="5429482"/>
          </a:xfrm>
          <a:prstGeom prst="rect">
            <a:avLst/>
          </a:prstGeom>
        </p:spPr>
      </p:pic>
    </p:spTree>
    <p:extLst>
      <p:ext uri="{BB962C8B-B14F-4D97-AF65-F5344CB8AC3E}">
        <p14:creationId xmlns:p14="http://schemas.microsoft.com/office/powerpoint/2010/main" val="2828230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C7E25-117E-04FB-3E19-EA8D69D6CBF7}"/>
              </a:ext>
            </a:extLst>
          </p:cNvPr>
          <p:cNvSpPr>
            <a:spLocks noGrp="1"/>
          </p:cNvSpPr>
          <p:nvPr>
            <p:ph type="title"/>
          </p:nvPr>
        </p:nvSpPr>
        <p:spPr>
          <a:xfrm>
            <a:off x="838200" y="1"/>
            <a:ext cx="10515601" cy="1325563"/>
          </a:xfrm>
        </p:spPr>
        <p:txBody>
          <a:bodyPr/>
          <a:lstStyle/>
          <a:p>
            <a:r>
              <a:rPr lang="en-US" dirty="0"/>
              <a:t>Gastropoda</a:t>
            </a:r>
          </a:p>
        </p:txBody>
      </p:sp>
      <p:sp>
        <p:nvSpPr>
          <p:cNvPr id="5" name="TextBox 4">
            <a:extLst>
              <a:ext uri="{FF2B5EF4-FFF2-40B4-BE49-F238E27FC236}">
                <a16:creationId xmlns:a16="http://schemas.microsoft.com/office/drawing/2014/main" id="{5711EB16-7B89-1902-3C84-1208289A247E}"/>
              </a:ext>
            </a:extLst>
          </p:cNvPr>
          <p:cNvSpPr txBox="1"/>
          <p:nvPr/>
        </p:nvSpPr>
        <p:spPr>
          <a:xfrm>
            <a:off x="448887" y="1294014"/>
            <a:ext cx="5536772" cy="4685898"/>
          </a:xfrm>
          <a:prstGeom prst="rect">
            <a:avLst/>
          </a:prstGeom>
          <a:noFill/>
        </p:spPr>
        <p:txBody>
          <a:bodyPr wrap="square">
            <a:spAutoFit/>
          </a:bodyPr>
          <a:lstStyle/>
          <a:p>
            <a:pPr algn="ctr"/>
            <a:r>
              <a:rPr lang="en-CA" sz="2400" dirty="0">
                <a:solidFill>
                  <a:srgbClr val="000000"/>
                </a:solidFill>
                <a:latin typeface="Aptos" panose="020B0004020202020204" pitchFamily="34" charset="0"/>
              </a:rPr>
              <a:t>Some people may find it heinous</a:t>
            </a:r>
            <a:endParaRPr lang="en-CA" sz="2400" dirty="0">
              <a:latin typeface="Aptos" panose="020B0004020202020204" pitchFamily="34" charset="0"/>
            </a:endParaRPr>
          </a:p>
          <a:p>
            <a:pPr algn="ctr"/>
            <a:r>
              <a:rPr lang="en-CA" sz="2400" dirty="0">
                <a:solidFill>
                  <a:srgbClr val="000000"/>
                </a:solidFill>
                <a:latin typeface="Aptos" panose="020B0004020202020204" pitchFamily="34" charset="0"/>
              </a:rPr>
              <a:t>that your head be so close to your anus</a:t>
            </a:r>
            <a:r>
              <a:rPr lang="en-CA" sz="2400" baseline="30000" dirty="0">
                <a:solidFill>
                  <a:srgbClr val="000000"/>
                </a:solidFill>
                <a:latin typeface="Aptos" panose="020B0004020202020204" pitchFamily="34" charset="0"/>
              </a:rPr>
              <a:t>1</a:t>
            </a:r>
            <a:r>
              <a:rPr lang="en-CA" sz="2400" dirty="0">
                <a:solidFill>
                  <a:srgbClr val="000000"/>
                </a:solidFill>
                <a:latin typeface="Aptos" panose="020B0004020202020204" pitchFamily="34" charset="0"/>
              </a:rPr>
              <a:t>,</a:t>
            </a:r>
            <a:endParaRPr lang="en-CA" sz="2400" dirty="0">
              <a:latin typeface="Aptos" panose="020B0004020202020204" pitchFamily="34" charset="0"/>
            </a:endParaRPr>
          </a:p>
          <a:p>
            <a:pPr algn="ctr"/>
            <a:r>
              <a:rPr lang="en-CA" sz="2400" dirty="0">
                <a:solidFill>
                  <a:srgbClr val="000000"/>
                </a:solidFill>
                <a:latin typeface="Aptos" panose="020B0004020202020204" pitchFamily="34" charset="0"/>
              </a:rPr>
              <a:t>yet your design is a treasure</a:t>
            </a:r>
            <a:endParaRPr lang="en-CA" sz="2400" dirty="0">
              <a:latin typeface="Aptos" panose="020B0004020202020204" pitchFamily="34" charset="0"/>
            </a:endParaRPr>
          </a:p>
          <a:p>
            <a:pPr algn="ctr"/>
            <a:r>
              <a:rPr lang="en-CA" sz="2400" dirty="0">
                <a:solidFill>
                  <a:srgbClr val="000000"/>
                </a:solidFill>
                <a:latin typeface="Aptos" panose="020B0004020202020204" pitchFamily="34" charset="0"/>
              </a:rPr>
              <a:t>to conceal your pleasure</a:t>
            </a:r>
            <a:endParaRPr lang="en-CA" sz="2400" dirty="0">
              <a:latin typeface="Aptos" panose="020B0004020202020204" pitchFamily="34" charset="0"/>
            </a:endParaRPr>
          </a:p>
          <a:p>
            <a:pPr algn="ctr"/>
            <a:r>
              <a:rPr lang="en-CA" sz="2400" dirty="0">
                <a:solidFill>
                  <a:srgbClr val="000000"/>
                </a:solidFill>
                <a:latin typeface="Aptos" panose="020B0004020202020204" pitchFamily="34" charset="0"/>
              </a:rPr>
              <a:t>from the crabs and fishes that eat you</a:t>
            </a:r>
            <a:r>
              <a:rPr lang="en-CA" sz="2400" baseline="30000" dirty="0">
                <a:solidFill>
                  <a:srgbClr val="000000"/>
                </a:solidFill>
                <a:latin typeface="Aptos" panose="020B0004020202020204" pitchFamily="34" charset="0"/>
              </a:rPr>
              <a:t>2</a:t>
            </a:r>
            <a:r>
              <a:rPr lang="en-CA" sz="2400" dirty="0">
                <a:solidFill>
                  <a:srgbClr val="000000"/>
                </a:solidFill>
                <a:latin typeface="Aptos" panose="020B0004020202020204" pitchFamily="34" charset="0"/>
              </a:rPr>
              <a:t>.</a:t>
            </a:r>
            <a:endParaRPr lang="en-CA" sz="2400" dirty="0">
              <a:latin typeface="Aptos" panose="020B0004020202020204" pitchFamily="34" charset="0"/>
            </a:endParaRPr>
          </a:p>
          <a:p>
            <a:pPr algn="ctr"/>
            <a:br>
              <a:rPr lang="en-CA" sz="2400" dirty="0">
                <a:latin typeface="Aptos" panose="020B0004020202020204" pitchFamily="34" charset="0"/>
              </a:rPr>
            </a:br>
            <a:r>
              <a:rPr lang="en-CA" sz="2400" dirty="0">
                <a:solidFill>
                  <a:srgbClr val="000000"/>
                </a:solidFill>
                <a:latin typeface="Aptos" panose="020B0004020202020204" pitchFamily="34" charset="0"/>
              </a:rPr>
              <a:t>From high in the mountains</a:t>
            </a:r>
            <a:endParaRPr lang="en-CA" sz="2400" dirty="0">
              <a:latin typeface="Aptos" panose="020B0004020202020204" pitchFamily="34" charset="0"/>
            </a:endParaRPr>
          </a:p>
          <a:p>
            <a:pPr algn="ctr"/>
            <a:r>
              <a:rPr lang="en-CA" sz="2400" dirty="0">
                <a:solidFill>
                  <a:srgbClr val="000000"/>
                </a:solidFill>
                <a:latin typeface="Aptos" panose="020B0004020202020204" pitchFamily="34" charset="0"/>
              </a:rPr>
              <a:t>to volcanic fountains</a:t>
            </a:r>
            <a:r>
              <a:rPr lang="en-CA" sz="2400" baseline="30000" dirty="0">
                <a:solidFill>
                  <a:srgbClr val="000000"/>
                </a:solidFill>
                <a:latin typeface="Aptos" panose="020B0004020202020204" pitchFamily="34" charset="0"/>
              </a:rPr>
              <a:t>3</a:t>
            </a:r>
            <a:endParaRPr lang="en-CA" sz="2400" baseline="30000" dirty="0">
              <a:latin typeface="Aptos" panose="020B0004020202020204" pitchFamily="34" charset="0"/>
            </a:endParaRPr>
          </a:p>
          <a:p>
            <a:pPr algn="ctr"/>
            <a:r>
              <a:rPr lang="en-CA" sz="2400" dirty="0">
                <a:solidFill>
                  <a:srgbClr val="000000"/>
                </a:solidFill>
                <a:latin typeface="Aptos" panose="020B0004020202020204" pitchFamily="34" charset="0"/>
              </a:rPr>
              <a:t>you’ve diversified your form</a:t>
            </a:r>
            <a:r>
              <a:rPr lang="en-CA" sz="2400" baseline="30000" dirty="0">
                <a:solidFill>
                  <a:srgbClr val="000000"/>
                </a:solidFill>
                <a:latin typeface="Aptos" panose="020B0004020202020204" pitchFamily="34" charset="0"/>
              </a:rPr>
              <a:t>4</a:t>
            </a:r>
            <a:r>
              <a:rPr lang="en-CA" sz="2400" dirty="0">
                <a:solidFill>
                  <a:srgbClr val="000000"/>
                </a:solidFill>
                <a:latin typeface="Aptos" panose="020B0004020202020204" pitchFamily="34" charset="0"/>
              </a:rPr>
              <a:t>.</a:t>
            </a:r>
            <a:endParaRPr lang="en-CA" sz="2400" dirty="0">
              <a:latin typeface="Aptos" panose="020B0004020202020204" pitchFamily="34" charset="0"/>
            </a:endParaRPr>
          </a:p>
          <a:p>
            <a:pPr algn="ctr"/>
            <a:r>
              <a:rPr lang="en-CA" sz="2400" dirty="0">
                <a:solidFill>
                  <a:srgbClr val="000000"/>
                </a:solidFill>
                <a:latin typeface="Aptos" panose="020B0004020202020204" pitchFamily="34" charset="0"/>
              </a:rPr>
              <a:t>With ridges and furls</a:t>
            </a:r>
            <a:endParaRPr lang="en-CA" sz="2400" dirty="0">
              <a:latin typeface="Aptos" panose="020B0004020202020204" pitchFamily="34" charset="0"/>
            </a:endParaRPr>
          </a:p>
          <a:p>
            <a:pPr algn="ctr"/>
            <a:r>
              <a:rPr lang="en-CA" sz="2400" dirty="0">
                <a:solidFill>
                  <a:srgbClr val="000000"/>
                </a:solidFill>
                <a:latin typeface="Aptos" panose="020B0004020202020204" pitchFamily="34" charset="0"/>
              </a:rPr>
              <a:t>and spiraling whirls</a:t>
            </a:r>
            <a:endParaRPr lang="en-CA" sz="2400" dirty="0">
              <a:latin typeface="Aptos" panose="020B0004020202020204" pitchFamily="34" charset="0"/>
            </a:endParaRPr>
          </a:p>
          <a:p>
            <a:pPr algn="ctr"/>
            <a:r>
              <a:rPr lang="en-CA" sz="2400" dirty="0">
                <a:solidFill>
                  <a:srgbClr val="000000"/>
                </a:solidFill>
                <a:latin typeface="Aptos" panose="020B0004020202020204" pitchFamily="34" charset="0"/>
              </a:rPr>
              <a:t>like galaxies being born.</a:t>
            </a:r>
            <a:endParaRPr lang="en-CA" sz="2400" dirty="0">
              <a:latin typeface="Aptos" panose="020B0004020202020204" pitchFamily="34" charset="0"/>
            </a:endParaRPr>
          </a:p>
        </p:txBody>
      </p:sp>
      <p:sp>
        <p:nvSpPr>
          <p:cNvPr id="6" name="TextBox 5">
            <a:extLst>
              <a:ext uri="{FF2B5EF4-FFF2-40B4-BE49-F238E27FC236}">
                <a16:creationId xmlns:a16="http://schemas.microsoft.com/office/drawing/2014/main" id="{E5F02DDB-6D69-84A8-DCE4-E1B0BE41DC8D}"/>
              </a:ext>
            </a:extLst>
          </p:cNvPr>
          <p:cNvSpPr txBox="1"/>
          <p:nvPr/>
        </p:nvSpPr>
        <p:spPr>
          <a:xfrm>
            <a:off x="8558448" y="4919007"/>
            <a:ext cx="4129554" cy="1938992"/>
          </a:xfrm>
          <a:prstGeom prst="rect">
            <a:avLst/>
          </a:prstGeom>
          <a:noFill/>
        </p:spPr>
        <p:txBody>
          <a:bodyPr wrap="square">
            <a:spAutoFit/>
          </a:bodyPr>
          <a:lstStyle/>
          <a:p>
            <a:r>
              <a:rPr lang="en-CA" sz="2000" dirty="0"/>
              <a:t>Sao Mai (2014): </a:t>
            </a:r>
          </a:p>
          <a:p>
            <a:pPr marL="114300"/>
            <a:r>
              <a:rPr lang="en-CA" sz="2000" baseline="30000" dirty="0"/>
              <a:t>1</a:t>
            </a:r>
            <a:r>
              <a:rPr lang="en-CA" sz="2000" dirty="0"/>
              <a:t> torsion (lines 1-3)</a:t>
            </a:r>
          </a:p>
          <a:p>
            <a:pPr marL="114300"/>
            <a:r>
              <a:rPr lang="en-CA" sz="2000" baseline="30000" dirty="0"/>
              <a:t>2</a:t>
            </a:r>
            <a:r>
              <a:rPr lang="en-CA" sz="2000" dirty="0"/>
              <a:t> predation (lines 4-5)</a:t>
            </a:r>
          </a:p>
          <a:p>
            <a:pPr marL="114300"/>
            <a:r>
              <a:rPr lang="en-CA" sz="2000" baseline="30000" dirty="0"/>
              <a:t>3</a:t>
            </a:r>
            <a:r>
              <a:rPr lang="en-CA" sz="2000" dirty="0"/>
              <a:t> habitat diversity (lines 6-7) </a:t>
            </a:r>
          </a:p>
          <a:p>
            <a:pPr marL="114300"/>
            <a:r>
              <a:rPr lang="en-CA" sz="2000" baseline="30000" dirty="0"/>
              <a:t>4</a:t>
            </a:r>
            <a:r>
              <a:rPr lang="en-CA" sz="2000" dirty="0"/>
              <a:t> adaptive radiation (8-11)</a:t>
            </a:r>
          </a:p>
          <a:p>
            <a:pPr marL="114300"/>
            <a:r>
              <a:rPr lang="en-CA" sz="2000" baseline="30000" dirty="0"/>
              <a:t>5</a:t>
            </a:r>
            <a:r>
              <a:rPr lang="en-CA" sz="2000" b="1" dirty="0"/>
              <a:t> </a:t>
            </a:r>
            <a:r>
              <a:rPr lang="en-CA" sz="2000" dirty="0"/>
              <a:t>foot and radula (lines 12-13)</a:t>
            </a:r>
          </a:p>
        </p:txBody>
      </p:sp>
      <p:pic>
        <p:nvPicPr>
          <p:cNvPr id="9217" name="Picture 1" descr="page36image14961296">
            <a:extLst>
              <a:ext uri="{FF2B5EF4-FFF2-40B4-BE49-F238E27FC236}">
                <a16:creationId xmlns:a16="http://schemas.microsoft.com/office/drawing/2014/main" id="{C66DD45E-1872-1C56-C91E-6C5C9AF0996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44869" y="4551816"/>
            <a:ext cx="3913579" cy="219879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page35image14959216">
            <a:extLst>
              <a:ext uri="{FF2B5EF4-FFF2-40B4-BE49-F238E27FC236}">
                <a16:creationId xmlns:a16="http://schemas.microsoft.com/office/drawing/2014/main" id="{DE3E95E0-33CE-53A7-B9DB-7C985AE794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360130" y="-856102"/>
            <a:ext cx="2832365" cy="2372774"/>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page35image14959840">
            <a:extLst>
              <a:ext uri="{FF2B5EF4-FFF2-40B4-BE49-F238E27FC236}">
                <a16:creationId xmlns:a16="http://schemas.microsoft.com/office/drawing/2014/main" id="{98CDFA4A-BA0E-E365-028D-0077F92F090F}"/>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79885" y="4659204"/>
            <a:ext cx="1116630" cy="21987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F82588E-C78F-316B-2968-513851137BF0}"/>
              </a:ext>
            </a:extLst>
          </p:cNvPr>
          <p:cNvSpPr txBox="1"/>
          <p:nvPr/>
        </p:nvSpPr>
        <p:spPr>
          <a:xfrm>
            <a:off x="10181641" y="4309469"/>
            <a:ext cx="1905560" cy="400110"/>
          </a:xfrm>
          <a:prstGeom prst="rect">
            <a:avLst/>
          </a:prstGeom>
          <a:noFill/>
        </p:spPr>
        <p:txBody>
          <a:bodyPr wrap="square">
            <a:spAutoFit/>
          </a:bodyPr>
          <a:lstStyle/>
          <a:p>
            <a:pPr algn="r"/>
            <a:r>
              <a:rPr lang="en-CA" sz="2000" dirty="0">
                <a:solidFill>
                  <a:srgbClr val="000000"/>
                </a:solidFill>
                <a:latin typeface="Aptos" panose="020B0004020202020204" pitchFamily="34" charset="0"/>
              </a:rPr>
              <a:t>– Jake Linnon</a:t>
            </a:r>
          </a:p>
        </p:txBody>
      </p:sp>
      <p:sp>
        <p:nvSpPr>
          <p:cNvPr id="8" name="TextBox 7">
            <a:extLst>
              <a:ext uri="{FF2B5EF4-FFF2-40B4-BE49-F238E27FC236}">
                <a16:creationId xmlns:a16="http://schemas.microsoft.com/office/drawing/2014/main" id="{C39514BC-D247-3CE5-9FC1-A6CEF0C776BD}"/>
              </a:ext>
            </a:extLst>
          </p:cNvPr>
          <p:cNvSpPr txBox="1"/>
          <p:nvPr/>
        </p:nvSpPr>
        <p:spPr>
          <a:xfrm>
            <a:off x="6374972" y="1525012"/>
            <a:ext cx="4366953" cy="3046988"/>
          </a:xfrm>
          <a:prstGeom prst="rect">
            <a:avLst/>
          </a:prstGeom>
          <a:noFill/>
        </p:spPr>
        <p:txBody>
          <a:bodyPr wrap="square">
            <a:spAutoFit/>
          </a:bodyPr>
          <a:lstStyle/>
          <a:p>
            <a:pPr marL="0" marR="0" algn="ctr">
              <a:buNone/>
            </a:pPr>
            <a:r>
              <a:rPr lang="en-CA" sz="2400" dirty="0">
                <a:solidFill>
                  <a:srgbClr val="000000"/>
                </a:solidFill>
                <a:effectLst/>
              </a:rPr>
              <a:t>Though your foot may be slimy</a:t>
            </a:r>
          </a:p>
          <a:p>
            <a:pPr marL="0" marR="0" algn="ctr">
              <a:buNone/>
            </a:pPr>
            <a:r>
              <a:rPr lang="en-CA" sz="2400" dirty="0">
                <a:solidFill>
                  <a:srgbClr val="000000"/>
                </a:solidFill>
                <a:effectLst/>
              </a:rPr>
              <a:t>and your radula spiny</a:t>
            </a:r>
            <a:r>
              <a:rPr lang="en-CA" sz="2400" baseline="30000" dirty="0">
                <a:solidFill>
                  <a:srgbClr val="000000"/>
                </a:solidFill>
                <a:effectLst/>
              </a:rPr>
              <a:t>5</a:t>
            </a:r>
          </a:p>
          <a:p>
            <a:pPr marL="0" marR="0" algn="ctr">
              <a:buNone/>
            </a:pPr>
            <a:r>
              <a:rPr lang="en-CA" sz="2400" dirty="0">
                <a:solidFill>
                  <a:srgbClr val="000000"/>
                </a:solidFill>
                <a:effectLst/>
              </a:rPr>
              <a:t>your shell is a beauty that nature has made.</a:t>
            </a:r>
          </a:p>
          <a:p>
            <a:pPr marL="0" marR="0" algn="ctr">
              <a:buNone/>
            </a:pPr>
            <a:r>
              <a:rPr lang="en-CA" sz="2400" dirty="0">
                <a:solidFill>
                  <a:srgbClr val="000000"/>
                </a:solidFill>
                <a:effectLst/>
              </a:rPr>
              <a:t>So don’t always judge</a:t>
            </a:r>
          </a:p>
          <a:p>
            <a:pPr marL="0" marR="0" algn="ctr">
              <a:buNone/>
            </a:pPr>
            <a:r>
              <a:rPr lang="en-CA" sz="2400" dirty="0">
                <a:solidFill>
                  <a:srgbClr val="000000"/>
                </a:solidFill>
                <a:effectLst/>
              </a:rPr>
              <a:t>a snail by its lair,</a:t>
            </a:r>
          </a:p>
          <a:p>
            <a:pPr marL="0" marR="0" algn="ctr">
              <a:buNone/>
            </a:pPr>
            <a:r>
              <a:rPr lang="en-CA" sz="2400" dirty="0">
                <a:solidFill>
                  <a:srgbClr val="000000"/>
                </a:solidFill>
                <a:effectLst/>
              </a:rPr>
              <a:t>for beauty can lie</a:t>
            </a:r>
          </a:p>
          <a:p>
            <a:pPr marL="0" marR="0" algn="ctr">
              <a:buNone/>
            </a:pPr>
            <a:r>
              <a:rPr lang="en-CA" sz="2400" dirty="0">
                <a:solidFill>
                  <a:srgbClr val="000000"/>
                </a:solidFill>
                <a:effectLst/>
              </a:rPr>
              <a:t>just about anywhere.</a:t>
            </a:r>
          </a:p>
        </p:txBody>
      </p:sp>
    </p:spTree>
    <p:extLst>
      <p:ext uri="{BB962C8B-B14F-4D97-AF65-F5344CB8AC3E}">
        <p14:creationId xmlns:p14="http://schemas.microsoft.com/office/powerpoint/2010/main" val="845402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C7E25-117E-04FB-3E19-EA8D69D6CBF7}"/>
              </a:ext>
            </a:extLst>
          </p:cNvPr>
          <p:cNvSpPr>
            <a:spLocks noGrp="1"/>
          </p:cNvSpPr>
          <p:nvPr>
            <p:ph type="title"/>
          </p:nvPr>
        </p:nvSpPr>
        <p:spPr>
          <a:xfrm>
            <a:off x="838200" y="0"/>
            <a:ext cx="9563100" cy="1295400"/>
          </a:xfrm>
        </p:spPr>
        <p:txBody>
          <a:bodyPr/>
          <a:lstStyle/>
          <a:p>
            <a:r>
              <a:rPr lang="en-US" dirty="0"/>
              <a:t>I Breathe in Spite of You</a:t>
            </a:r>
          </a:p>
        </p:txBody>
      </p:sp>
      <p:sp>
        <p:nvSpPr>
          <p:cNvPr id="8" name="TextBox 7">
            <a:extLst>
              <a:ext uri="{FF2B5EF4-FFF2-40B4-BE49-F238E27FC236}">
                <a16:creationId xmlns:a16="http://schemas.microsoft.com/office/drawing/2014/main" id="{E5114C54-19FD-A428-A42F-3EC5EA528EBF}"/>
              </a:ext>
            </a:extLst>
          </p:cNvPr>
          <p:cNvSpPr txBox="1"/>
          <p:nvPr/>
        </p:nvSpPr>
        <p:spPr>
          <a:xfrm>
            <a:off x="1096011" y="1371601"/>
            <a:ext cx="4999989" cy="5124480"/>
          </a:xfrm>
          <a:prstGeom prst="rect">
            <a:avLst/>
          </a:prstGeom>
          <a:noFill/>
        </p:spPr>
        <p:txBody>
          <a:bodyPr wrap="square">
            <a:spAutoFit/>
          </a:bodyPr>
          <a:lstStyle/>
          <a:p>
            <a:pPr>
              <a:lnSpc>
                <a:spcPct val="114000"/>
              </a:lnSpc>
            </a:pPr>
            <a:r>
              <a:rPr lang="en-CA" sz="2400" dirty="0">
                <a:highlight>
                  <a:srgbClr val="FFFFFF"/>
                </a:highlight>
                <a:latin typeface="Aptos" panose="020B0004020202020204" pitchFamily="34" charset="0"/>
              </a:rPr>
              <a:t>Slap me silly in my microhabitat You’re why I prefer the red room now Or is it </a:t>
            </a:r>
            <a:r>
              <a:rPr lang="en-CA" sz="2400" dirty="0">
                <a:latin typeface="Aptos" panose="020B0004020202020204" pitchFamily="34" charset="0"/>
              </a:rPr>
              <a:t>orange?</a:t>
            </a:r>
            <a:br>
              <a:rPr lang="en-CA" sz="2400" dirty="0">
                <a:latin typeface="Aptos" panose="020B0004020202020204" pitchFamily="34" charset="0"/>
              </a:rPr>
            </a:br>
            <a:r>
              <a:rPr lang="en-CA" sz="2400" dirty="0">
                <a:latin typeface="Aptos" panose="020B0004020202020204" pitchFamily="34" charset="0"/>
              </a:rPr>
              <a:t>And why do you care</a:t>
            </a:r>
            <a:br>
              <a:rPr lang="en-CA" sz="2400" dirty="0">
                <a:latin typeface="Aptos" panose="020B0004020202020204" pitchFamily="34" charset="0"/>
              </a:rPr>
            </a:br>
            <a:r>
              <a:rPr lang="en-CA" sz="2400" dirty="0">
                <a:latin typeface="Aptos" panose="020B0004020202020204" pitchFamily="34" charset="0"/>
              </a:rPr>
              <a:t>About the mold in my hair</a:t>
            </a:r>
            <a:br>
              <a:rPr lang="en-CA" sz="2400" dirty="0">
                <a:latin typeface="Aptos" panose="020B0004020202020204" pitchFamily="34" charset="0"/>
              </a:rPr>
            </a:br>
            <a:r>
              <a:rPr lang="en-CA" sz="2400" dirty="0">
                <a:latin typeface="Aptos" panose="020B0004020202020204" pitchFamily="34" charset="0"/>
              </a:rPr>
              <a:t>That recently murdered my mind </a:t>
            </a:r>
          </a:p>
          <a:p>
            <a:pPr>
              <a:lnSpc>
                <a:spcPct val="114000"/>
              </a:lnSpc>
            </a:pPr>
            <a:r>
              <a:rPr lang="en-CA" sz="2400" dirty="0">
                <a:latin typeface="Aptos" panose="020B0004020202020204" pitchFamily="34" charset="0"/>
              </a:rPr>
              <a:t>You have altered me</a:t>
            </a:r>
            <a:br>
              <a:rPr lang="en-CA" sz="2400" dirty="0">
                <a:latin typeface="Aptos" panose="020B0004020202020204" pitchFamily="34" charset="0"/>
              </a:rPr>
            </a:br>
            <a:r>
              <a:rPr lang="en-CA" sz="2400" dirty="0">
                <a:latin typeface="Aptos" panose="020B0004020202020204" pitchFamily="34" charset="0"/>
              </a:rPr>
              <a:t>Changed my chemical composition </a:t>
            </a:r>
            <a:r>
              <a:rPr lang="en-CA" sz="2400" dirty="0">
                <a:highlight>
                  <a:srgbClr val="FFFFFF"/>
                </a:highlight>
                <a:latin typeface="Aptos" panose="020B0004020202020204" pitchFamily="34" charset="0"/>
              </a:rPr>
              <a:t>Dark void</a:t>
            </a:r>
            <a:br>
              <a:rPr lang="en-CA" sz="2400" dirty="0">
                <a:highlight>
                  <a:srgbClr val="FFFFFF"/>
                </a:highlight>
                <a:latin typeface="Aptos" panose="020B0004020202020204" pitchFamily="34" charset="0"/>
              </a:rPr>
            </a:br>
            <a:r>
              <a:rPr lang="en-CA" sz="2400" dirty="0">
                <a:highlight>
                  <a:srgbClr val="FFFFFF"/>
                </a:highlight>
                <a:latin typeface="Aptos" panose="020B0004020202020204" pitchFamily="34" charset="0"/>
              </a:rPr>
              <a:t>Destroyed</a:t>
            </a:r>
            <a:br>
              <a:rPr lang="en-CA" sz="2400" dirty="0">
                <a:highlight>
                  <a:srgbClr val="FFFFFF"/>
                </a:highlight>
                <a:latin typeface="Aptos" panose="020B0004020202020204" pitchFamily="34" charset="0"/>
              </a:rPr>
            </a:br>
            <a:r>
              <a:rPr lang="en-CA" sz="2400" dirty="0">
                <a:highlight>
                  <a:srgbClr val="FFFFFF"/>
                </a:highlight>
                <a:latin typeface="Aptos" panose="020B0004020202020204" pitchFamily="34" charset="0"/>
              </a:rPr>
              <a:t>Taken pieces of my sanity</a:t>
            </a:r>
            <a:br>
              <a:rPr lang="en-CA" sz="2400" dirty="0">
                <a:highlight>
                  <a:srgbClr val="FFFFFF"/>
                </a:highlight>
                <a:latin typeface="Aptos" panose="020B0004020202020204" pitchFamily="34" charset="0"/>
              </a:rPr>
            </a:br>
            <a:r>
              <a:rPr lang="en-CA" sz="2400" dirty="0">
                <a:highlight>
                  <a:srgbClr val="FFFFFF"/>
                </a:highlight>
                <a:latin typeface="Aptos" panose="020B0004020202020204" pitchFamily="34" charset="0"/>
              </a:rPr>
              <a:t>My clarity</a:t>
            </a:r>
          </a:p>
        </p:txBody>
      </p:sp>
      <p:sp>
        <p:nvSpPr>
          <p:cNvPr id="3" name="TextBox 2">
            <a:extLst>
              <a:ext uri="{FF2B5EF4-FFF2-40B4-BE49-F238E27FC236}">
                <a16:creationId xmlns:a16="http://schemas.microsoft.com/office/drawing/2014/main" id="{227AD8ED-1278-CAF2-9E99-A82F50201943}"/>
              </a:ext>
            </a:extLst>
          </p:cNvPr>
          <p:cNvSpPr txBox="1"/>
          <p:nvPr/>
        </p:nvSpPr>
        <p:spPr>
          <a:xfrm>
            <a:off x="6296774" y="1392148"/>
            <a:ext cx="4371226" cy="2177391"/>
          </a:xfrm>
          <a:prstGeom prst="rect">
            <a:avLst/>
          </a:prstGeom>
          <a:noFill/>
        </p:spPr>
        <p:txBody>
          <a:bodyPr wrap="square">
            <a:spAutoFit/>
          </a:bodyPr>
          <a:lstStyle/>
          <a:p>
            <a:pPr>
              <a:lnSpc>
                <a:spcPct val="114000"/>
              </a:lnSpc>
            </a:pPr>
            <a:r>
              <a:rPr lang="en-CA" sz="2400" dirty="0">
                <a:latin typeface="Aptos" panose="020B0004020202020204" pitchFamily="34" charset="0"/>
              </a:rPr>
              <a:t>I breathe in spite</a:t>
            </a:r>
            <a:br>
              <a:rPr lang="en-CA" sz="2400" dirty="0">
                <a:latin typeface="Aptos" panose="020B0004020202020204" pitchFamily="34" charset="0"/>
              </a:rPr>
            </a:br>
            <a:r>
              <a:rPr lang="en-CA" sz="2400" dirty="0">
                <a:latin typeface="Aptos" panose="020B0004020202020204" pitchFamily="34" charset="0"/>
              </a:rPr>
              <a:t>Of who you are.</a:t>
            </a:r>
            <a:br>
              <a:rPr lang="en-CA" sz="2400" dirty="0">
                <a:latin typeface="Aptos" panose="020B0004020202020204" pitchFamily="34" charset="0"/>
              </a:rPr>
            </a:br>
            <a:r>
              <a:rPr lang="en-CA" sz="2400" dirty="0">
                <a:latin typeface="Aptos" panose="020B0004020202020204" pitchFamily="34" charset="0"/>
              </a:rPr>
              <a:t>Knocked senseless from my senses Ignorance is a bliss, in an essence One I never knew.</a:t>
            </a:r>
            <a:endParaRPr lang="en-CA" sz="2400" dirty="0">
              <a:highlight>
                <a:srgbClr val="FFFFFF"/>
              </a:highlight>
              <a:latin typeface="Aptos" panose="020B0004020202020204" pitchFamily="34" charset="0"/>
            </a:endParaRPr>
          </a:p>
        </p:txBody>
      </p:sp>
      <p:sp>
        <p:nvSpPr>
          <p:cNvPr id="4" name="TextBox 3">
            <a:extLst>
              <a:ext uri="{FF2B5EF4-FFF2-40B4-BE49-F238E27FC236}">
                <a16:creationId xmlns:a16="http://schemas.microsoft.com/office/drawing/2014/main" id="{7AAE29AB-7B6D-8E58-C263-C086D58BBD73}"/>
              </a:ext>
            </a:extLst>
          </p:cNvPr>
          <p:cNvSpPr txBox="1"/>
          <p:nvPr/>
        </p:nvSpPr>
        <p:spPr>
          <a:xfrm>
            <a:off x="6296774" y="3485111"/>
            <a:ext cx="4371226" cy="3019416"/>
          </a:xfrm>
          <a:prstGeom prst="rect">
            <a:avLst/>
          </a:prstGeom>
          <a:noFill/>
        </p:spPr>
        <p:txBody>
          <a:bodyPr wrap="square">
            <a:spAutoFit/>
          </a:bodyPr>
          <a:lstStyle/>
          <a:p>
            <a:pPr>
              <a:lnSpc>
                <a:spcPct val="114000"/>
              </a:lnSpc>
            </a:pPr>
            <a:r>
              <a:rPr lang="en-CA" sz="2400" dirty="0">
                <a:latin typeface="Aptos" panose="020B0004020202020204" pitchFamily="34" charset="0"/>
              </a:rPr>
              <a:t>You intruded upon my gills Catastrophic artist</a:t>
            </a:r>
            <a:br>
              <a:rPr lang="en-CA" sz="2400" dirty="0">
                <a:latin typeface="Aptos" panose="020B0004020202020204" pitchFamily="34" charset="0"/>
              </a:rPr>
            </a:br>
            <a:r>
              <a:rPr lang="en-CA" sz="2400" dirty="0">
                <a:latin typeface="Aptos" panose="020B0004020202020204" pitchFamily="34" charset="0"/>
              </a:rPr>
              <a:t>You lurk beneath the surface Mycotrophic parasite</a:t>
            </a:r>
            <a:br>
              <a:rPr lang="en-CA" sz="2400" dirty="0">
                <a:latin typeface="Aptos" panose="020B0004020202020204" pitchFamily="34" charset="0"/>
              </a:rPr>
            </a:br>
            <a:r>
              <a:rPr lang="en-CA" sz="2400" dirty="0">
                <a:latin typeface="Aptos" panose="020B0004020202020204" pitchFamily="34" charset="0"/>
              </a:rPr>
              <a:t>Why am I worthless </a:t>
            </a:r>
          </a:p>
          <a:p>
            <a:pPr>
              <a:lnSpc>
                <a:spcPct val="114000"/>
              </a:lnSpc>
            </a:pPr>
            <a:r>
              <a:rPr lang="en-CA" sz="2400" i="1" dirty="0">
                <a:latin typeface="Aptos" panose="020B0004020202020204" pitchFamily="34" charset="0"/>
              </a:rPr>
              <a:t>Hypomyces lactifluorum </a:t>
            </a:r>
            <a:endParaRPr lang="en-CA" sz="2400" dirty="0">
              <a:latin typeface="Aptos" panose="020B0004020202020204" pitchFamily="34" charset="0"/>
            </a:endParaRPr>
          </a:p>
          <a:p>
            <a:pPr>
              <a:lnSpc>
                <a:spcPct val="114000"/>
              </a:lnSpc>
            </a:pPr>
            <a:r>
              <a:rPr lang="en-CA" sz="2400" dirty="0">
                <a:latin typeface="Aptos" panose="020B0004020202020204" pitchFamily="34" charset="0"/>
              </a:rPr>
              <a:t>I breathe in spite of you.</a:t>
            </a:r>
          </a:p>
        </p:txBody>
      </p:sp>
      <p:sp>
        <p:nvSpPr>
          <p:cNvPr id="6" name="TextBox 5">
            <a:extLst>
              <a:ext uri="{FF2B5EF4-FFF2-40B4-BE49-F238E27FC236}">
                <a16:creationId xmlns:a16="http://schemas.microsoft.com/office/drawing/2014/main" id="{AEBD166A-1F05-FE22-3E9D-B2A547E58372}"/>
              </a:ext>
            </a:extLst>
          </p:cNvPr>
          <p:cNvSpPr txBox="1"/>
          <p:nvPr/>
        </p:nvSpPr>
        <p:spPr>
          <a:xfrm>
            <a:off x="9809018" y="6396335"/>
            <a:ext cx="2382982" cy="461665"/>
          </a:xfrm>
          <a:prstGeom prst="rect">
            <a:avLst/>
          </a:prstGeom>
          <a:noFill/>
        </p:spPr>
        <p:txBody>
          <a:bodyPr wrap="square">
            <a:spAutoFit/>
          </a:bodyPr>
          <a:lstStyle/>
          <a:p>
            <a:pPr algn="r"/>
            <a:r>
              <a:rPr lang="en-CA" sz="2400" dirty="0">
                <a:latin typeface="Aptos" panose="020B0004020202020204" pitchFamily="34" charset="0"/>
              </a:rPr>
              <a:t>– Kenzi Kamei</a:t>
            </a:r>
            <a:endParaRPr lang="en-US" dirty="0"/>
          </a:p>
        </p:txBody>
      </p:sp>
      <p:pic>
        <p:nvPicPr>
          <p:cNvPr id="7" name="Picture 6" descr="lobster mushroom">
            <a:extLst>
              <a:ext uri="{FF2B5EF4-FFF2-40B4-BE49-F238E27FC236}">
                <a16:creationId xmlns:a16="http://schemas.microsoft.com/office/drawing/2014/main" id="{8748BFAC-CF5E-6D61-4ACC-2956870B6F7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360131" y="0"/>
            <a:ext cx="2831869" cy="226549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C4F8CB6-F3D8-B6C6-FEB0-4FF633CB5FA9}"/>
              </a:ext>
            </a:extLst>
          </p:cNvPr>
          <p:cNvSpPr txBox="1"/>
          <p:nvPr/>
        </p:nvSpPr>
        <p:spPr>
          <a:xfrm>
            <a:off x="9360131" y="1851014"/>
            <a:ext cx="2831869" cy="400110"/>
          </a:xfrm>
          <a:prstGeom prst="rect">
            <a:avLst/>
          </a:prstGeom>
          <a:noFill/>
        </p:spPr>
        <p:txBody>
          <a:bodyPr wrap="square">
            <a:spAutoFit/>
          </a:bodyPr>
          <a:lstStyle/>
          <a:p>
            <a:r>
              <a:rPr lang="en-US" sz="1000" dirty="0">
                <a:solidFill>
                  <a:schemeClr val="bg1"/>
                </a:solidFill>
              </a:rPr>
              <a:t>https://www.wildernesscollege.com/lobster-mushroom.html</a:t>
            </a:r>
          </a:p>
        </p:txBody>
      </p:sp>
    </p:spTree>
    <p:extLst>
      <p:ext uri="{BB962C8B-B14F-4D97-AF65-F5344CB8AC3E}">
        <p14:creationId xmlns:p14="http://schemas.microsoft.com/office/powerpoint/2010/main" val="2715863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A64E3-358C-0E85-ACAB-7BC77893CD37}"/>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6A14AA55-5E7E-8DB3-AC93-C7775CD0618F}"/>
              </a:ext>
            </a:extLst>
          </p:cNvPr>
          <p:cNvGrpSpPr/>
          <p:nvPr/>
        </p:nvGrpSpPr>
        <p:grpSpPr>
          <a:xfrm>
            <a:off x="6286502" y="-74935"/>
            <a:ext cx="5827640" cy="6932935"/>
            <a:chOff x="5190205" y="-74934"/>
            <a:chExt cx="5827640" cy="6932935"/>
          </a:xfrm>
        </p:grpSpPr>
        <p:pic>
          <p:nvPicPr>
            <p:cNvPr id="1027" name="Picture 3" descr="page17image58454208">
              <a:extLst>
                <a:ext uri="{FF2B5EF4-FFF2-40B4-BE49-F238E27FC236}">
                  <a16:creationId xmlns:a16="http://schemas.microsoft.com/office/drawing/2014/main" id="{B95256D5-E266-DD98-01C9-23E19A54F447}"/>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190205" y="1476382"/>
              <a:ext cx="5467006" cy="53816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red drawing of lungs&#10;&#10;Description automatically generated">
              <a:extLst>
                <a:ext uri="{FF2B5EF4-FFF2-40B4-BE49-F238E27FC236}">
                  <a16:creationId xmlns:a16="http://schemas.microsoft.com/office/drawing/2014/main" id="{47AACD76-7878-C29C-A8F8-EA4F2D0D30C6}"/>
                </a:ext>
              </a:extLst>
            </p:cNvPr>
            <p:cNvPicPr>
              <a:picLocks noChangeAspect="1"/>
            </p:cNvPicPr>
            <p:nvPr/>
          </p:nvPicPr>
          <p:blipFill>
            <a:blip r:embed="rId4">
              <a:clrChange>
                <a:clrFrom>
                  <a:srgbClr val="F9F5EC"/>
                </a:clrFrom>
                <a:clrTo>
                  <a:srgbClr val="F9F5EC">
                    <a:alpha val="0"/>
                  </a:srgbClr>
                </a:clrTo>
              </a:clrChange>
            </a:blip>
            <a:stretch>
              <a:fillRect/>
            </a:stretch>
          </p:blipFill>
          <p:spPr>
            <a:xfrm>
              <a:off x="5550839" y="1712478"/>
              <a:ext cx="5467006" cy="4984891"/>
            </a:xfrm>
            <a:prstGeom prst="rect">
              <a:avLst/>
            </a:prstGeom>
          </p:spPr>
        </p:pic>
        <p:pic>
          <p:nvPicPr>
            <p:cNvPr id="1028" name="Picture 4" descr="page17image38338784">
              <a:extLst>
                <a:ext uri="{FF2B5EF4-FFF2-40B4-BE49-F238E27FC236}">
                  <a16:creationId xmlns:a16="http://schemas.microsoft.com/office/drawing/2014/main" id="{836E4B1F-9789-AF3E-F28D-3BDDBDD6D34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918895" y="-74934"/>
              <a:ext cx="4536454" cy="4601963"/>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a:extLst>
              <a:ext uri="{FF2B5EF4-FFF2-40B4-BE49-F238E27FC236}">
                <a16:creationId xmlns:a16="http://schemas.microsoft.com/office/drawing/2014/main" id="{B940257F-EA0C-848F-C079-66B77605B64B}"/>
              </a:ext>
            </a:extLst>
          </p:cNvPr>
          <p:cNvSpPr txBox="1"/>
          <p:nvPr/>
        </p:nvSpPr>
        <p:spPr>
          <a:xfrm>
            <a:off x="838200" y="1309023"/>
            <a:ext cx="5607074" cy="4832092"/>
          </a:xfrm>
          <a:prstGeom prst="rect">
            <a:avLst/>
          </a:prstGeom>
          <a:solidFill>
            <a:srgbClr val="FFFFFF">
              <a:alpha val="80000"/>
            </a:srgbClr>
          </a:solidFill>
        </p:spPr>
        <p:txBody>
          <a:bodyPr wrap="square">
            <a:spAutoFit/>
          </a:bodyPr>
          <a:lstStyle/>
          <a:p>
            <a:r>
              <a:rPr lang="en-CA" sz="2800" dirty="0"/>
              <a:t>“Lobster mushroom parasites (</a:t>
            </a:r>
            <a:r>
              <a:rPr lang="en-CA" sz="2800" i="1" dirty="0"/>
              <a:t>Hypomyces lactifluorum </a:t>
            </a:r>
            <a:r>
              <a:rPr lang="en-CA" sz="2800" dirty="0"/>
              <a:t>) form a hard red-orange shell over the host mushroom’s surface, subsume its gills and alter its consistency, flavor, shape and even DNA. </a:t>
            </a:r>
          </a:p>
          <a:p>
            <a:endParaRPr lang="en-CA" sz="2800" dirty="0"/>
          </a:p>
          <a:p>
            <a:r>
              <a:rPr lang="en-CA" sz="2800" dirty="0"/>
              <a:t>Although this poem is from the perspective of the host </a:t>
            </a:r>
            <a:r>
              <a:rPr lang="en-CA" sz="2800" i="1" dirty="0"/>
              <a:t>Russula</a:t>
            </a:r>
            <a:r>
              <a:rPr lang="en-CA" sz="2800" dirty="0"/>
              <a:t>, it also could be anyone speaking to any ‘demon’ that they have.”</a:t>
            </a:r>
          </a:p>
        </p:txBody>
      </p:sp>
      <p:sp>
        <p:nvSpPr>
          <p:cNvPr id="9" name="Title 1">
            <a:extLst>
              <a:ext uri="{FF2B5EF4-FFF2-40B4-BE49-F238E27FC236}">
                <a16:creationId xmlns:a16="http://schemas.microsoft.com/office/drawing/2014/main" id="{6A6D8D8C-5D78-6156-3D49-A6494494C228}"/>
              </a:ext>
            </a:extLst>
          </p:cNvPr>
          <p:cNvSpPr txBox="1">
            <a:spLocks/>
          </p:cNvSpPr>
          <p:nvPr/>
        </p:nvSpPr>
        <p:spPr>
          <a:xfrm>
            <a:off x="838200" y="0"/>
            <a:ext cx="9563100" cy="1295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I Breathe in Spite of You</a:t>
            </a:r>
            <a:endParaRPr lang="en-US" dirty="0"/>
          </a:p>
        </p:txBody>
      </p:sp>
    </p:spTree>
    <p:extLst>
      <p:ext uri="{BB962C8B-B14F-4D97-AF65-F5344CB8AC3E}">
        <p14:creationId xmlns:p14="http://schemas.microsoft.com/office/powerpoint/2010/main" val="3603495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72AE9-5A2C-A20A-8CF8-C63903BD2F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775991-655A-8520-B1EB-142F285900BE}"/>
              </a:ext>
            </a:extLst>
          </p:cNvPr>
          <p:cNvSpPr>
            <a:spLocks noGrp="1"/>
          </p:cNvSpPr>
          <p:nvPr>
            <p:ph type="title"/>
          </p:nvPr>
        </p:nvSpPr>
        <p:spPr>
          <a:xfrm>
            <a:off x="1803448" y="0"/>
            <a:ext cx="8864552" cy="1371600"/>
          </a:xfrm>
        </p:spPr>
        <p:txBody>
          <a:bodyPr/>
          <a:lstStyle/>
          <a:p>
            <a:r>
              <a:rPr lang="en-US" dirty="0"/>
              <a:t>Transformation in/through eco-poetry</a:t>
            </a:r>
          </a:p>
        </p:txBody>
      </p:sp>
      <p:sp>
        <p:nvSpPr>
          <p:cNvPr id="40" name="Rounded Rectangle 39">
            <a:extLst>
              <a:ext uri="{FF2B5EF4-FFF2-40B4-BE49-F238E27FC236}">
                <a16:creationId xmlns:a16="http://schemas.microsoft.com/office/drawing/2014/main" id="{5BF445FD-227B-A422-DB46-7D2959FAECEB}"/>
              </a:ext>
            </a:extLst>
          </p:cNvPr>
          <p:cNvSpPr/>
          <p:nvPr/>
        </p:nvSpPr>
        <p:spPr>
          <a:xfrm>
            <a:off x="1803448" y="1371601"/>
            <a:ext cx="4114800" cy="223018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48D9CA7E-D11D-631D-E45D-1AC8617CA9CD}"/>
              </a:ext>
            </a:extLst>
          </p:cNvPr>
          <p:cNvSpPr txBox="1"/>
          <p:nvPr/>
        </p:nvSpPr>
        <p:spPr>
          <a:xfrm>
            <a:off x="2976343" y="1389214"/>
            <a:ext cx="1769010" cy="461665"/>
          </a:xfrm>
          <a:prstGeom prst="rect">
            <a:avLst/>
          </a:prstGeom>
          <a:noFill/>
        </p:spPr>
        <p:txBody>
          <a:bodyPr wrap="none" rtlCol="0">
            <a:spAutoFit/>
          </a:bodyPr>
          <a:lstStyle/>
          <a:p>
            <a:pPr algn="ctr"/>
            <a:r>
              <a:rPr lang="en-US" sz="2400" dirty="0"/>
              <a:t>Mushrooms</a:t>
            </a:r>
          </a:p>
        </p:txBody>
      </p:sp>
      <p:sp>
        <p:nvSpPr>
          <p:cNvPr id="13" name="TextBox 12">
            <a:extLst>
              <a:ext uri="{FF2B5EF4-FFF2-40B4-BE49-F238E27FC236}">
                <a16:creationId xmlns:a16="http://schemas.microsoft.com/office/drawing/2014/main" id="{85DFD149-E9FC-D3DD-24D0-0525A463F044}"/>
              </a:ext>
            </a:extLst>
          </p:cNvPr>
          <p:cNvSpPr txBox="1"/>
          <p:nvPr/>
        </p:nvSpPr>
        <p:spPr>
          <a:xfrm>
            <a:off x="2067023" y="1766888"/>
            <a:ext cx="3587650" cy="369332"/>
          </a:xfrm>
          <a:prstGeom prst="rect">
            <a:avLst/>
          </a:prstGeom>
          <a:noFill/>
        </p:spPr>
        <p:txBody>
          <a:bodyPr wrap="square" rtlCol="0">
            <a:spAutoFit/>
          </a:bodyPr>
          <a:lstStyle/>
          <a:p>
            <a:pPr algn="ctr"/>
            <a:r>
              <a:rPr lang="en-US" dirty="0"/>
              <a:t>nutrients, hosts, bodies</a:t>
            </a:r>
          </a:p>
        </p:txBody>
      </p:sp>
      <p:grpSp>
        <p:nvGrpSpPr>
          <p:cNvPr id="37" name="Group 36">
            <a:extLst>
              <a:ext uri="{FF2B5EF4-FFF2-40B4-BE49-F238E27FC236}">
                <a16:creationId xmlns:a16="http://schemas.microsoft.com/office/drawing/2014/main" id="{BEF7BE81-864C-1007-58B6-E658D14E5368}"/>
              </a:ext>
            </a:extLst>
          </p:cNvPr>
          <p:cNvGrpSpPr/>
          <p:nvPr/>
        </p:nvGrpSpPr>
        <p:grpSpPr>
          <a:xfrm>
            <a:off x="7752799" y="3760344"/>
            <a:ext cx="2696902" cy="2556806"/>
            <a:chOff x="6228799" y="3760344"/>
            <a:chExt cx="2696902" cy="2556806"/>
          </a:xfrm>
        </p:grpSpPr>
        <p:sp>
          <p:nvSpPr>
            <p:cNvPr id="6" name="Rounded Rectangle 5">
              <a:extLst>
                <a:ext uri="{FF2B5EF4-FFF2-40B4-BE49-F238E27FC236}">
                  <a16:creationId xmlns:a16="http://schemas.microsoft.com/office/drawing/2014/main" id="{E9F125B1-82DB-2A93-3C63-806EA09EB2E2}"/>
                </a:ext>
              </a:extLst>
            </p:cNvPr>
            <p:cNvSpPr/>
            <p:nvPr/>
          </p:nvSpPr>
          <p:spPr>
            <a:xfrm>
              <a:off x="6312408" y="3760344"/>
              <a:ext cx="2561371" cy="2527247"/>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y</a:t>
              </a:r>
            </a:p>
          </p:txBody>
        </p:sp>
        <p:sp>
          <p:nvSpPr>
            <p:cNvPr id="10" name="TextBox 9">
              <a:extLst>
                <a:ext uri="{FF2B5EF4-FFF2-40B4-BE49-F238E27FC236}">
                  <a16:creationId xmlns:a16="http://schemas.microsoft.com/office/drawing/2014/main" id="{866391BF-5927-8655-5207-D253538AAF42}"/>
                </a:ext>
              </a:extLst>
            </p:cNvPr>
            <p:cNvSpPr txBox="1"/>
            <p:nvPr/>
          </p:nvSpPr>
          <p:spPr>
            <a:xfrm>
              <a:off x="6893968" y="3789903"/>
              <a:ext cx="1425327" cy="461665"/>
            </a:xfrm>
            <a:prstGeom prst="rect">
              <a:avLst/>
            </a:prstGeom>
            <a:noFill/>
          </p:spPr>
          <p:txBody>
            <a:bodyPr wrap="none" rtlCol="0">
              <a:spAutoFit/>
            </a:bodyPr>
            <a:lstStyle/>
            <a:p>
              <a:pPr algn="ctr"/>
              <a:r>
                <a:rPr lang="en-US" sz="2400" dirty="0"/>
                <a:t>Academy</a:t>
              </a:r>
            </a:p>
          </p:txBody>
        </p:sp>
        <p:sp>
          <p:nvSpPr>
            <p:cNvPr id="19" name="TextBox 18">
              <a:extLst>
                <a:ext uri="{FF2B5EF4-FFF2-40B4-BE49-F238E27FC236}">
                  <a16:creationId xmlns:a16="http://schemas.microsoft.com/office/drawing/2014/main" id="{75A14B95-8E03-AB32-9DD5-3434E70BBAEA}"/>
                </a:ext>
              </a:extLst>
            </p:cNvPr>
            <p:cNvSpPr txBox="1"/>
            <p:nvPr/>
          </p:nvSpPr>
          <p:spPr>
            <a:xfrm>
              <a:off x="6687094" y="4186170"/>
              <a:ext cx="1839074" cy="369332"/>
            </a:xfrm>
            <a:prstGeom prst="rect">
              <a:avLst/>
            </a:prstGeom>
            <a:noFill/>
          </p:spPr>
          <p:txBody>
            <a:bodyPr wrap="square" rtlCol="0">
              <a:spAutoFit/>
            </a:bodyPr>
            <a:lstStyle/>
            <a:p>
              <a:pPr algn="ctr"/>
              <a:r>
                <a:rPr lang="en-US" dirty="0"/>
                <a:t>disciplinary</a:t>
              </a:r>
            </a:p>
          </p:txBody>
        </p:sp>
        <p:sp>
          <p:nvSpPr>
            <p:cNvPr id="20" name="TextBox 19">
              <a:extLst>
                <a:ext uri="{FF2B5EF4-FFF2-40B4-BE49-F238E27FC236}">
                  <a16:creationId xmlns:a16="http://schemas.microsoft.com/office/drawing/2014/main" id="{864470E6-9764-D23F-9AE8-22A79FC70471}"/>
                </a:ext>
              </a:extLst>
            </p:cNvPr>
            <p:cNvSpPr txBox="1"/>
            <p:nvPr/>
          </p:nvSpPr>
          <p:spPr>
            <a:xfrm>
              <a:off x="6228799" y="5052214"/>
              <a:ext cx="765090" cy="369332"/>
            </a:xfrm>
            <a:prstGeom prst="rect">
              <a:avLst/>
            </a:prstGeom>
            <a:noFill/>
          </p:spPr>
          <p:txBody>
            <a:bodyPr wrap="square" rtlCol="0">
              <a:spAutoFit/>
            </a:bodyPr>
            <a:lstStyle/>
            <a:p>
              <a:pPr algn="ctr"/>
              <a:r>
                <a:rPr lang="en-US" dirty="0"/>
                <a:t>multi</a:t>
              </a:r>
            </a:p>
          </p:txBody>
        </p:sp>
        <p:sp>
          <p:nvSpPr>
            <p:cNvPr id="21" name="TextBox 20">
              <a:extLst>
                <a:ext uri="{FF2B5EF4-FFF2-40B4-BE49-F238E27FC236}">
                  <a16:creationId xmlns:a16="http://schemas.microsoft.com/office/drawing/2014/main" id="{0AB6BEF0-4E2D-5C2B-2667-8CDE5875F0C3}"/>
                </a:ext>
              </a:extLst>
            </p:cNvPr>
            <p:cNvSpPr txBox="1"/>
            <p:nvPr/>
          </p:nvSpPr>
          <p:spPr>
            <a:xfrm>
              <a:off x="8217336" y="5052214"/>
              <a:ext cx="708365" cy="369332"/>
            </a:xfrm>
            <a:prstGeom prst="rect">
              <a:avLst/>
            </a:prstGeom>
            <a:noFill/>
          </p:spPr>
          <p:txBody>
            <a:bodyPr wrap="square" rtlCol="0">
              <a:spAutoFit/>
            </a:bodyPr>
            <a:lstStyle/>
            <a:p>
              <a:pPr algn="ctr"/>
              <a:r>
                <a:rPr lang="en-US" dirty="0"/>
                <a:t>inter</a:t>
              </a:r>
            </a:p>
          </p:txBody>
        </p:sp>
        <p:sp>
          <p:nvSpPr>
            <p:cNvPr id="22" name="TextBox 21">
              <a:extLst>
                <a:ext uri="{FF2B5EF4-FFF2-40B4-BE49-F238E27FC236}">
                  <a16:creationId xmlns:a16="http://schemas.microsoft.com/office/drawing/2014/main" id="{0D0E3E45-5470-E3E4-08E9-FFAFD498CFD6}"/>
                </a:ext>
              </a:extLst>
            </p:cNvPr>
            <p:cNvSpPr txBox="1"/>
            <p:nvPr/>
          </p:nvSpPr>
          <p:spPr>
            <a:xfrm>
              <a:off x="7029152" y="5673839"/>
              <a:ext cx="1067988" cy="369332"/>
            </a:xfrm>
            <a:prstGeom prst="rect">
              <a:avLst/>
            </a:prstGeom>
            <a:noFill/>
          </p:spPr>
          <p:txBody>
            <a:bodyPr wrap="square" rtlCol="0">
              <a:spAutoFit/>
            </a:bodyPr>
            <a:lstStyle/>
            <a:p>
              <a:pPr algn="ctr"/>
              <a:r>
                <a:rPr lang="en-US" dirty="0"/>
                <a:t>trans</a:t>
              </a:r>
            </a:p>
          </p:txBody>
        </p:sp>
        <p:pic>
          <p:nvPicPr>
            <p:cNvPr id="23" name="Picture 22">
              <a:extLst>
                <a:ext uri="{FF2B5EF4-FFF2-40B4-BE49-F238E27FC236}">
                  <a16:creationId xmlns:a16="http://schemas.microsoft.com/office/drawing/2014/main" id="{09C2B053-1882-A7B3-922D-CF4715B545A4}"/>
                </a:ext>
              </a:extLst>
            </p:cNvPr>
            <p:cNvPicPr>
              <a:picLocks noChangeAspect="1"/>
            </p:cNvPicPr>
            <p:nvPr/>
          </p:nvPicPr>
          <p:blipFill>
            <a:blip r:embed="rId3"/>
            <a:stretch>
              <a:fillRect/>
            </a:stretch>
          </p:blipFill>
          <p:spPr>
            <a:xfrm>
              <a:off x="6910280" y="4607656"/>
              <a:ext cx="1392701" cy="1338440"/>
            </a:xfrm>
            <a:prstGeom prst="rect">
              <a:avLst/>
            </a:prstGeom>
          </p:spPr>
        </p:pic>
        <p:sp>
          <p:nvSpPr>
            <p:cNvPr id="38" name="TextBox 37">
              <a:extLst>
                <a:ext uri="{FF2B5EF4-FFF2-40B4-BE49-F238E27FC236}">
                  <a16:creationId xmlns:a16="http://schemas.microsoft.com/office/drawing/2014/main" id="{17138B08-F889-642A-6F1A-0972ABCB119F}"/>
                </a:ext>
              </a:extLst>
            </p:cNvPr>
            <p:cNvSpPr txBox="1"/>
            <p:nvPr/>
          </p:nvSpPr>
          <p:spPr>
            <a:xfrm>
              <a:off x="6687094" y="5947818"/>
              <a:ext cx="1839074" cy="369332"/>
            </a:xfrm>
            <a:prstGeom prst="rect">
              <a:avLst/>
            </a:prstGeom>
            <a:noFill/>
          </p:spPr>
          <p:txBody>
            <a:bodyPr wrap="square" rtlCol="0">
              <a:spAutoFit/>
            </a:bodyPr>
            <a:lstStyle/>
            <a:p>
              <a:pPr algn="ctr"/>
              <a:r>
                <a:rPr lang="en-US" dirty="0"/>
                <a:t>trans</a:t>
              </a:r>
            </a:p>
          </p:txBody>
        </p:sp>
      </p:grpSp>
      <p:pic>
        <p:nvPicPr>
          <p:cNvPr id="26" name="Picture 25" descr="A group of mushrooms in the woods&#10;&#10;Description automatically generated">
            <a:extLst>
              <a:ext uri="{FF2B5EF4-FFF2-40B4-BE49-F238E27FC236}">
                <a16:creationId xmlns:a16="http://schemas.microsoft.com/office/drawing/2014/main" id="{42102B63-7362-97C6-9F4F-E84D6DB38888}"/>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rot="5400000">
            <a:off x="2041542" y="2309078"/>
            <a:ext cx="1224170" cy="1103602"/>
          </a:xfrm>
          <a:prstGeom prst="rect">
            <a:avLst/>
          </a:prstGeom>
        </p:spPr>
      </p:pic>
      <p:pic>
        <p:nvPicPr>
          <p:cNvPr id="29" name="Picture 28" descr="A group of mushrooms growing on a tree stump&#10;&#10;Description automatically generated">
            <a:extLst>
              <a:ext uri="{FF2B5EF4-FFF2-40B4-BE49-F238E27FC236}">
                <a16:creationId xmlns:a16="http://schemas.microsoft.com/office/drawing/2014/main" id="{B6709DA0-684A-E906-20A1-C907E5BD01AA}"/>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rot="5400000">
            <a:off x="3351543" y="2144096"/>
            <a:ext cx="1224170" cy="1433569"/>
          </a:xfrm>
          <a:prstGeom prst="rect">
            <a:avLst/>
          </a:prstGeom>
        </p:spPr>
      </p:pic>
      <p:pic>
        <p:nvPicPr>
          <p:cNvPr id="31" name="Picture 30">
            <a:extLst>
              <a:ext uri="{FF2B5EF4-FFF2-40B4-BE49-F238E27FC236}">
                <a16:creationId xmlns:a16="http://schemas.microsoft.com/office/drawing/2014/main" id="{38DE8539-2457-A3C0-5392-EEDD22722683}"/>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a:ext>
            </a:extLst>
          </a:blip>
          <a:stretch>
            <a:fillRect/>
          </a:stretch>
        </p:blipFill>
        <p:spPr>
          <a:xfrm rot="5400000">
            <a:off x="4563688" y="2400885"/>
            <a:ext cx="1225296" cy="918972"/>
          </a:xfrm>
          <a:prstGeom prst="rect">
            <a:avLst/>
          </a:prstGeom>
        </p:spPr>
      </p:pic>
      <p:sp>
        <p:nvSpPr>
          <p:cNvPr id="33" name="TextBox 32">
            <a:extLst>
              <a:ext uri="{FF2B5EF4-FFF2-40B4-BE49-F238E27FC236}">
                <a16:creationId xmlns:a16="http://schemas.microsoft.com/office/drawing/2014/main" id="{997FF244-FD79-24C0-C432-8FA0BA7C57C4}"/>
              </a:ext>
            </a:extLst>
          </p:cNvPr>
          <p:cNvSpPr txBox="1"/>
          <p:nvPr/>
        </p:nvSpPr>
        <p:spPr>
          <a:xfrm>
            <a:off x="1524000" y="6396336"/>
            <a:ext cx="9211734" cy="461665"/>
          </a:xfrm>
          <a:prstGeom prst="rect">
            <a:avLst/>
          </a:prstGeom>
          <a:noFill/>
        </p:spPr>
        <p:txBody>
          <a:bodyPr wrap="square">
            <a:spAutoFit/>
          </a:bodyPr>
          <a:lstStyle/>
          <a:p>
            <a:pPr algn="r"/>
            <a:r>
              <a:rPr lang="en-US" sz="800" dirty="0">
                <a:solidFill>
                  <a:schemeClr val="tx1">
                    <a:lumMod val="50000"/>
                    <a:lumOff val="50000"/>
                  </a:schemeClr>
                </a:solidFill>
              </a:rPr>
              <a:t>Nishida 2020; </a:t>
            </a:r>
            <a:r>
              <a:rPr lang="en-US" sz="800" dirty="0">
                <a:solidFill>
                  <a:schemeClr val="tx1">
                    <a:lumMod val="50000"/>
                    <a:lumOff val="50000"/>
                  </a:schemeClr>
                </a:solidFill>
                <a:hlinkClick r:id="rId8">
                  <a:extLst>
                    <a:ext uri="{A12FA001-AC4F-418D-AE19-62706E023703}">
                      <ahyp:hlinkClr xmlns:ahyp="http://schemas.microsoft.com/office/drawing/2018/hyperlinkcolor" val="tx"/>
                    </a:ext>
                  </a:extLst>
                </a:hlinkClick>
              </a:rPr>
              <a:t>http://invert-embryo.blogspot.com/2011/05/veliger-larvae-of-molluscs.html</a:t>
            </a:r>
            <a:r>
              <a:rPr lang="en-US" sz="800" dirty="0">
                <a:solidFill>
                  <a:schemeClr val="tx1">
                    <a:lumMod val="50000"/>
                    <a:lumOff val="50000"/>
                  </a:schemeClr>
                </a:solidFill>
              </a:rPr>
              <a:t>; </a:t>
            </a:r>
            <a:r>
              <a:rPr lang="en-US" sz="800" dirty="0">
                <a:solidFill>
                  <a:schemeClr val="tx1">
                    <a:lumMod val="50000"/>
                    <a:lumOff val="50000"/>
                  </a:schemeClr>
                </a:solidFill>
                <a:hlinkClick r:id="rId9">
                  <a:extLst>
                    <a:ext uri="{A12FA001-AC4F-418D-AE19-62706E023703}">
                      <ahyp:hlinkClr xmlns:ahyp="http://schemas.microsoft.com/office/drawing/2018/hyperlinkcolor" val="tx"/>
                    </a:ext>
                  </a:extLst>
                </a:hlinkClick>
              </a:rPr>
              <a:t>https://en.wikipedia.org/wiki/Mimic_octopus</a:t>
            </a:r>
            <a:r>
              <a:rPr lang="en-US" sz="800" dirty="0">
                <a:solidFill>
                  <a:schemeClr val="tx1">
                    <a:lumMod val="50000"/>
                    <a:lumOff val="50000"/>
                  </a:schemeClr>
                </a:solidFill>
              </a:rPr>
              <a:t>; </a:t>
            </a:r>
            <a:r>
              <a:rPr lang="en-US" sz="800" dirty="0">
                <a:solidFill>
                  <a:schemeClr val="tx1">
                    <a:lumMod val="50000"/>
                    <a:lumOff val="50000"/>
                  </a:schemeClr>
                </a:solidFill>
                <a:hlinkClick r:id="rId10">
                  <a:extLst>
                    <a:ext uri="{A12FA001-AC4F-418D-AE19-62706E023703}">
                      <ahyp:hlinkClr xmlns:ahyp="http://schemas.microsoft.com/office/drawing/2018/hyperlinkcolor" val="tx"/>
                    </a:ext>
                  </a:extLst>
                </a:hlinkClick>
              </a:rPr>
              <a:t>https://www.molluscs.at/gastropoda/index.html?/gastropoda/morphology/torsion.html</a:t>
            </a:r>
            <a:r>
              <a:rPr lang="en-US" sz="800" u="sng" dirty="0">
                <a:solidFill>
                  <a:schemeClr val="tx1">
                    <a:lumMod val="50000"/>
                    <a:lumOff val="50000"/>
                  </a:schemeClr>
                </a:solidFill>
              </a:rPr>
              <a:t> </a:t>
            </a:r>
          </a:p>
          <a:p>
            <a:pPr algn="r"/>
            <a:r>
              <a:rPr lang="en-US" sz="800" u="sng" dirty="0">
                <a:solidFill>
                  <a:schemeClr val="tx1">
                    <a:lumMod val="50000"/>
                    <a:lumOff val="50000"/>
                  </a:schemeClr>
                </a:solidFill>
              </a:rPr>
              <a:t>https://datavizcatalogue.com/methods/chord_diagram.html </a:t>
            </a:r>
          </a:p>
        </p:txBody>
      </p:sp>
      <p:grpSp>
        <p:nvGrpSpPr>
          <p:cNvPr id="39" name="Group 38">
            <a:extLst>
              <a:ext uri="{FF2B5EF4-FFF2-40B4-BE49-F238E27FC236}">
                <a16:creationId xmlns:a16="http://schemas.microsoft.com/office/drawing/2014/main" id="{77C5E1C6-E1A3-226A-DE9B-74B50AAFB466}"/>
              </a:ext>
            </a:extLst>
          </p:cNvPr>
          <p:cNvGrpSpPr/>
          <p:nvPr/>
        </p:nvGrpSpPr>
        <p:grpSpPr>
          <a:xfrm>
            <a:off x="6282980" y="1371601"/>
            <a:ext cx="4114800" cy="2230188"/>
            <a:chOff x="4758980" y="1371601"/>
            <a:chExt cx="4114800" cy="2230188"/>
          </a:xfrm>
        </p:grpSpPr>
        <p:sp>
          <p:nvSpPr>
            <p:cNvPr id="8" name="TextBox 7">
              <a:extLst>
                <a:ext uri="{FF2B5EF4-FFF2-40B4-BE49-F238E27FC236}">
                  <a16:creationId xmlns:a16="http://schemas.microsoft.com/office/drawing/2014/main" id="{AE8555C3-49B6-51EA-73AC-E0D22995623D}"/>
                </a:ext>
              </a:extLst>
            </p:cNvPr>
            <p:cNvSpPr txBox="1"/>
            <p:nvPr/>
          </p:nvSpPr>
          <p:spPr>
            <a:xfrm>
              <a:off x="6115681" y="1389213"/>
              <a:ext cx="1390124" cy="461665"/>
            </a:xfrm>
            <a:prstGeom prst="rect">
              <a:avLst/>
            </a:prstGeom>
            <a:noFill/>
          </p:spPr>
          <p:txBody>
            <a:bodyPr wrap="none" rtlCol="0">
              <a:spAutoFit/>
            </a:bodyPr>
            <a:lstStyle/>
            <a:p>
              <a:pPr algn="ctr"/>
              <a:r>
                <a:rPr lang="en-US" sz="2400" dirty="0"/>
                <a:t>Molluscs</a:t>
              </a:r>
            </a:p>
          </p:txBody>
        </p:sp>
        <p:sp>
          <p:nvSpPr>
            <p:cNvPr id="14" name="TextBox 13">
              <a:extLst>
                <a:ext uri="{FF2B5EF4-FFF2-40B4-BE49-F238E27FC236}">
                  <a16:creationId xmlns:a16="http://schemas.microsoft.com/office/drawing/2014/main" id="{0839DEFB-2CD9-C3E1-C845-D41B9C21CC90}"/>
                </a:ext>
              </a:extLst>
            </p:cNvPr>
            <p:cNvSpPr txBox="1"/>
            <p:nvPr/>
          </p:nvSpPr>
          <p:spPr>
            <a:xfrm>
              <a:off x="4766618" y="1766888"/>
              <a:ext cx="4083433" cy="369332"/>
            </a:xfrm>
            <a:prstGeom prst="rect">
              <a:avLst/>
            </a:prstGeom>
            <a:noFill/>
          </p:spPr>
          <p:txBody>
            <a:bodyPr wrap="square" rtlCol="0">
              <a:spAutoFit/>
            </a:bodyPr>
            <a:lstStyle/>
            <a:p>
              <a:pPr algn="ctr"/>
              <a:r>
                <a:rPr lang="en-US" dirty="0"/>
                <a:t>ions, metamorphosis, torsion, mimicry</a:t>
              </a:r>
            </a:p>
          </p:txBody>
        </p:sp>
        <p:pic>
          <p:nvPicPr>
            <p:cNvPr id="1032" name="Picture 8">
              <a:extLst>
                <a:ext uri="{FF2B5EF4-FFF2-40B4-BE49-F238E27FC236}">
                  <a16:creationId xmlns:a16="http://schemas.microsoft.com/office/drawing/2014/main" id="{80CC973E-E85F-BEBC-69F4-74E45436763B}"/>
                </a:ext>
              </a:extLst>
            </p:cNvPr>
            <p:cNvPicPr>
              <a:picLocks noChangeAspect="1" noChangeArrowheads="1"/>
            </p:cNvPicPr>
            <p:nvPr/>
          </p:nvPicPr>
          <p:blipFill rotWithShape="1">
            <a:blip r:embed="rId11">
              <a:extLst>
                <a:ext uri="{28A0092B-C50C-407E-A947-70E740481C1C}">
                  <a14:useLocalDpi xmlns:a14="http://schemas.microsoft.com/office/drawing/2010/main"/>
                </a:ext>
              </a:extLst>
            </a:blip>
            <a:srcRect/>
            <a:stretch/>
          </p:blipFill>
          <p:spPr bwMode="auto">
            <a:xfrm>
              <a:off x="7850819" y="2228045"/>
              <a:ext cx="865899" cy="122529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B0E5B711-1F83-AD2E-8319-059EFC91F568}"/>
                </a:ext>
              </a:extLst>
            </p:cNvPr>
            <p:cNvPicPr>
              <a:picLocks noChangeAspect="1" noChangeArrowheads="1"/>
            </p:cNvPicPr>
            <p:nvPr/>
          </p:nvPicPr>
          <p:blipFill rotWithShape="1">
            <a:blip r:embed="rId12">
              <a:extLst>
                <a:ext uri="{28A0092B-C50C-407E-A947-70E740481C1C}">
                  <a14:useLocalDpi xmlns:a14="http://schemas.microsoft.com/office/drawing/2010/main"/>
                </a:ext>
              </a:extLst>
            </a:blip>
            <a:srcRect r="12450"/>
            <a:stretch/>
          </p:blipFill>
          <p:spPr bwMode="auto">
            <a:xfrm>
              <a:off x="7139190" y="2228045"/>
              <a:ext cx="668429" cy="122529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chematic illustrations of a cross section of a bivalve shell and ...">
              <a:extLst>
                <a:ext uri="{FF2B5EF4-FFF2-40B4-BE49-F238E27FC236}">
                  <a16:creationId xmlns:a16="http://schemas.microsoft.com/office/drawing/2014/main" id="{C7FF87AD-F5B1-9D43-BB07-D3310FA83882}"/>
                </a:ext>
              </a:extLst>
            </p:cNvPr>
            <p:cNvPicPr>
              <a:picLocks noChangeAspect="1" noChangeArrowheads="1"/>
            </p:cNvPicPr>
            <p:nvPr/>
          </p:nvPicPr>
          <p:blipFill rotWithShape="1">
            <a:blip r:embed="rId13">
              <a:extLst>
                <a:ext uri="{28A0092B-C50C-407E-A947-70E740481C1C}">
                  <a14:useLocalDpi xmlns:a14="http://schemas.microsoft.com/office/drawing/2010/main"/>
                </a:ext>
              </a:extLst>
            </a:blip>
            <a:srcRect r="35355" b="10056"/>
            <a:stretch/>
          </p:blipFill>
          <p:spPr bwMode="auto">
            <a:xfrm>
              <a:off x="4821013" y="2243049"/>
              <a:ext cx="1098593" cy="12102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985370C2-49F7-4209-5195-8609BE3513C7}"/>
                </a:ext>
              </a:extLst>
            </p:cNvPr>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5958713" y="2228553"/>
              <a:ext cx="1160203" cy="1225296"/>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a:extLst>
                <a:ext uri="{FF2B5EF4-FFF2-40B4-BE49-F238E27FC236}">
                  <a16:creationId xmlns:a16="http://schemas.microsoft.com/office/drawing/2014/main" id="{922D2439-C24D-E153-F516-CC49FDB50717}"/>
                </a:ext>
              </a:extLst>
            </p:cNvPr>
            <p:cNvSpPr/>
            <p:nvPr/>
          </p:nvSpPr>
          <p:spPr>
            <a:xfrm>
              <a:off x="4758980" y="1371601"/>
              <a:ext cx="4114800" cy="223018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3" name="Group 42">
            <a:extLst>
              <a:ext uri="{FF2B5EF4-FFF2-40B4-BE49-F238E27FC236}">
                <a16:creationId xmlns:a16="http://schemas.microsoft.com/office/drawing/2014/main" id="{E55F9D7E-1189-9615-A0E0-9820E2325436}"/>
              </a:ext>
            </a:extLst>
          </p:cNvPr>
          <p:cNvGrpSpPr/>
          <p:nvPr/>
        </p:nvGrpSpPr>
        <p:grpSpPr>
          <a:xfrm>
            <a:off x="1803449" y="3760345"/>
            <a:ext cx="2566549" cy="2527247"/>
            <a:chOff x="279448" y="3760344"/>
            <a:chExt cx="2566549" cy="2527247"/>
          </a:xfrm>
        </p:grpSpPr>
        <p:sp>
          <p:nvSpPr>
            <p:cNvPr id="5" name="Rounded Rectangle 4">
              <a:extLst>
                <a:ext uri="{FF2B5EF4-FFF2-40B4-BE49-F238E27FC236}">
                  <a16:creationId xmlns:a16="http://schemas.microsoft.com/office/drawing/2014/main" id="{5572930E-3304-F6E7-B2DF-CD2FAB281C25}"/>
                </a:ext>
              </a:extLst>
            </p:cNvPr>
            <p:cNvSpPr/>
            <p:nvPr/>
          </p:nvSpPr>
          <p:spPr>
            <a:xfrm>
              <a:off x="279448" y="3760344"/>
              <a:ext cx="2566549" cy="2527247"/>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F611FCF7-B425-BB58-5021-A72DDC8AF3D9}"/>
                </a:ext>
              </a:extLst>
            </p:cNvPr>
            <p:cNvSpPr txBox="1"/>
            <p:nvPr/>
          </p:nvSpPr>
          <p:spPr>
            <a:xfrm>
              <a:off x="986406" y="3789903"/>
              <a:ext cx="1098058" cy="461665"/>
            </a:xfrm>
            <a:prstGeom prst="rect">
              <a:avLst/>
            </a:prstGeom>
            <a:noFill/>
          </p:spPr>
          <p:txBody>
            <a:bodyPr wrap="none" rtlCol="0">
              <a:spAutoFit/>
            </a:bodyPr>
            <a:lstStyle/>
            <a:p>
              <a:pPr algn="ctr"/>
              <a:r>
                <a:rPr lang="en-US" sz="2400" dirty="0"/>
                <a:t>People</a:t>
              </a:r>
            </a:p>
          </p:txBody>
        </p:sp>
        <p:pic>
          <p:nvPicPr>
            <p:cNvPr id="41" name="Picture 40" descr="A group of women in a lab&#10;&#10;Description automatically generated">
              <a:extLst>
                <a:ext uri="{FF2B5EF4-FFF2-40B4-BE49-F238E27FC236}">
                  <a16:creationId xmlns:a16="http://schemas.microsoft.com/office/drawing/2014/main" id="{6BE95D7A-0174-294B-7CC6-9DBB205BAFB2}"/>
                </a:ext>
              </a:extLst>
            </p:cNvPr>
            <p:cNvPicPr>
              <a:picLocks noChangeAspect="1"/>
            </p:cNvPicPr>
            <p:nvPr/>
          </p:nvPicPr>
          <p:blipFill>
            <a:blip r:embed="rId15">
              <a:extLst>
                <a:ext uri="{28A0092B-C50C-407E-A947-70E740481C1C}">
                  <a14:useLocalDpi xmlns:a14="http://schemas.microsoft.com/office/drawing/2010/main"/>
                </a:ext>
              </a:extLst>
            </a:blip>
            <a:stretch>
              <a:fillRect/>
            </a:stretch>
          </p:blipFill>
          <p:spPr>
            <a:xfrm rot="5400000">
              <a:off x="312477" y="4860941"/>
              <a:ext cx="1225296" cy="918971"/>
            </a:xfrm>
            <a:prstGeom prst="rect">
              <a:avLst/>
            </a:prstGeom>
          </p:spPr>
        </p:pic>
        <p:sp>
          <p:nvSpPr>
            <p:cNvPr id="42" name="TextBox 41">
              <a:extLst>
                <a:ext uri="{FF2B5EF4-FFF2-40B4-BE49-F238E27FC236}">
                  <a16:creationId xmlns:a16="http://schemas.microsoft.com/office/drawing/2014/main" id="{FD1E2D23-DD4F-FEAC-E5AC-E9390C0916F6}"/>
                </a:ext>
              </a:extLst>
            </p:cNvPr>
            <p:cNvSpPr txBox="1"/>
            <p:nvPr/>
          </p:nvSpPr>
          <p:spPr>
            <a:xfrm>
              <a:off x="467165" y="4183407"/>
              <a:ext cx="2039683" cy="369332"/>
            </a:xfrm>
            <a:prstGeom prst="rect">
              <a:avLst/>
            </a:prstGeom>
            <a:noFill/>
          </p:spPr>
          <p:txBody>
            <a:bodyPr wrap="square" rtlCol="0">
              <a:spAutoFit/>
            </a:bodyPr>
            <a:lstStyle/>
            <a:p>
              <a:pPr algn="ctr"/>
              <a:r>
                <a:rPr lang="en-US" dirty="0"/>
                <a:t>identities, ideas</a:t>
              </a:r>
            </a:p>
          </p:txBody>
        </p:sp>
        <p:pic>
          <p:nvPicPr>
            <p:cNvPr id="46" name="Picture 45" descr="A person holding a crab in her hand&#10;&#10;Description automatically generated">
              <a:extLst>
                <a:ext uri="{FF2B5EF4-FFF2-40B4-BE49-F238E27FC236}">
                  <a16:creationId xmlns:a16="http://schemas.microsoft.com/office/drawing/2014/main" id="{70779C8E-6CF7-9BA6-9CCC-FAD45EB7C4DB}"/>
                </a:ext>
              </a:extLst>
            </p:cNvPr>
            <p:cNvPicPr>
              <a:picLocks noChangeAspect="1"/>
            </p:cNvPicPr>
            <p:nvPr/>
          </p:nvPicPr>
          <p:blipFill>
            <a:blip r:embed="rId16">
              <a:extLst>
                <a:ext uri="{28A0092B-C50C-407E-A947-70E740481C1C}">
                  <a14:useLocalDpi xmlns:a14="http://schemas.microsoft.com/office/drawing/2010/main"/>
                </a:ext>
              </a:extLst>
            </a:blip>
            <a:srcRect/>
            <a:stretch/>
          </p:blipFill>
          <p:spPr>
            <a:xfrm>
              <a:off x="1413432" y="4707777"/>
              <a:ext cx="1187775" cy="1225296"/>
            </a:xfrm>
            <a:prstGeom prst="rect">
              <a:avLst/>
            </a:prstGeom>
          </p:spPr>
        </p:pic>
        <p:pic>
          <p:nvPicPr>
            <p:cNvPr id="30" name="Picture 29" descr="A group of women in a lab&#10;&#10;Description automatically generated">
              <a:extLst>
                <a:ext uri="{FF2B5EF4-FFF2-40B4-BE49-F238E27FC236}">
                  <a16:creationId xmlns:a16="http://schemas.microsoft.com/office/drawing/2014/main" id="{31025BCE-D58E-697D-EC74-22F1D2ED5FA8}"/>
                </a:ext>
              </a:extLst>
            </p:cNvPr>
            <p:cNvPicPr>
              <a:picLocks noChangeAspect="1"/>
            </p:cNvPicPr>
            <p:nvPr/>
          </p:nvPicPr>
          <p:blipFill>
            <a:blip r:embed="rId15">
              <a:extLst>
                <a:ext uri="{28A0092B-C50C-407E-A947-70E740481C1C}">
                  <a14:useLocalDpi xmlns:a14="http://schemas.microsoft.com/office/drawing/2010/main"/>
                </a:ext>
              </a:extLst>
            </a:blip>
            <a:stretch>
              <a:fillRect/>
            </a:stretch>
          </p:blipFill>
          <p:spPr>
            <a:xfrm rot="5400000">
              <a:off x="312477" y="4766556"/>
              <a:ext cx="1225296" cy="918971"/>
            </a:xfrm>
            <a:prstGeom prst="rect">
              <a:avLst/>
            </a:prstGeom>
          </p:spPr>
        </p:pic>
        <p:pic>
          <p:nvPicPr>
            <p:cNvPr id="32" name="Picture 31" descr="A person holding a crab in her hand&#10;&#10;Description automatically generated">
              <a:extLst>
                <a:ext uri="{FF2B5EF4-FFF2-40B4-BE49-F238E27FC236}">
                  <a16:creationId xmlns:a16="http://schemas.microsoft.com/office/drawing/2014/main" id="{5E334B8A-993F-24D4-7771-EFECEC49A171}"/>
                </a:ext>
              </a:extLst>
            </p:cNvPr>
            <p:cNvPicPr>
              <a:picLocks noChangeAspect="1"/>
            </p:cNvPicPr>
            <p:nvPr/>
          </p:nvPicPr>
          <p:blipFill>
            <a:blip r:embed="rId16">
              <a:extLst>
                <a:ext uri="{28A0092B-C50C-407E-A947-70E740481C1C}">
                  <a14:useLocalDpi xmlns:a14="http://schemas.microsoft.com/office/drawing/2010/main"/>
                </a:ext>
              </a:extLst>
            </a:blip>
            <a:srcRect/>
            <a:stretch/>
          </p:blipFill>
          <p:spPr>
            <a:xfrm>
              <a:off x="1413432" y="4613392"/>
              <a:ext cx="1187775" cy="1225296"/>
            </a:xfrm>
            <a:prstGeom prst="rect">
              <a:avLst/>
            </a:prstGeom>
          </p:spPr>
        </p:pic>
      </p:grpSp>
      <p:grpSp>
        <p:nvGrpSpPr>
          <p:cNvPr id="44" name="Group 43">
            <a:extLst>
              <a:ext uri="{FF2B5EF4-FFF2-40B4-BE49-F238E27FC236}">
                <a16:creationId xmlns:a16="http://schemas.microsoft.com/office/drawing/2014/main" id="{CFCC58AB-C7DA-9DFC-F3F4-2FF6ED4C98FD}"/>
              </a:ext>
            </a:extLst>
          </p:cNvPr>
          <p:cNvGrpSpPr/>
          <p:nvPr/>
        </p:nvGrpSpPr>
        <p:grpSpPr>
          <a:xfrm>
            <a:off x="4589655" y="3760345"/>
            <a:ext cx="3050026" cy="2527247"/>
            <a:chOff x="3065655" y="3760344"/>
            <a:chExt cx="3050026" cy="2527247"/>
          </a:xfrm>
        </p:grpSpPr>
        <p:pic>
          <p:nvPicPr>
            <p:cNvPr id="48" name="Picture 47" descr="A group of people sitting on a log&#10;&#10;Description automatically generated">
              <a:extLst>
                <a:ext uri="{FF2B5EF4-FFF2-40B4-BE49-F238E27FC236}">
                  <a16:creationId xmlns:a16="http://schemas.microsoft.com/office/drawing/2014/main" id="{6721405A-8404-47E6-A686-04B3166E1427}"/>
                </a:ext>
              </a:extLst>
            </p:cNvPr>
            <p:cNvPicPr>
              <a:picLocks noChangeAspect="1"/>
            </p:cNvPicPr>
            <p:nvPr/>
          </p:nvPicPr>
          <p:blipFill>
            <a:blip r:embed="rId17">
              <a:extLst>
                <a:ext uri="{28A0092B-C50C-407E-A947-70E740481C1C}">
                  <a14:useLocalDpi xmlns:a14="http://schemas.microsoft.com/office/drawing/2010/main"/>
                </a:ext>
              </a:extLst>
            </a:blip>
            <a:srcRect/>
            <a:stretch/>
          </p:blipFill>
          <p:spPr>
            <a:xfrm>
              <a:off x="3274791" y="4610058"/>
              <a:ext cx="1531583" cy="1315181"/>
            </a:xfrm>
            <a:prstGeom prst="rect">
              <a:avLst/>
            </a:prstGeom>
          </p:spPr>
        </p:pic>
        <p:sp>
          <p:nvSpPr>
            <p:cNvPr id="3" name="Rounded Rectangle 2">
              <a:extLst>
                <a:ext uri="{FF2B5EF4-FFF2-40B4-BE49-F238E27FC236}">
                  <a16:creationId xmlns:a16="http://schemas.microsoft.com/office/drawing/2014/main" id="{C5911ED1-74FC-D01D-BB6D-1B68F0FF4DC3}"/>
                </a:ext>
              </a:extLst>
            </p:cNvPr>
            <p:cNvSpPr/>
            <p:nvPr/>
          </p:nvSpPr>
          <p:spPr>
            <a:xfrm>
              <a:off x="3065655" y="3760344"/>
              <a:ext cx="3050026" cy="2527247"/>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0D8B33C-29C9-61A1-4860-A52142B2C876}"/>
                </a:ext>
              </a:extLst>
            </p:cNvPr>
            <p:cNvSpPr txBox="1"/>
            <p:nvPr/>
          </p:nvSpPr>
          <p:spPr>
            <a:xfrm>
              <a:off x="4024574" y="3789903"/>
              <a:ext cx="1094852" cy="461665"/>
            </a:xfrm>
            <a:prstGeom prst="rect">
              <a:avLst/>
            </a:prstGeom>
            <a:noFill/>
          </p:spPr>
          <p:txBody>
            <a:bodyPr wrap="none" rtlCol="0">
              <a:spAutoFit/>
            </a:bodyPr>
            <a:lstStyle/>
            <a:p>
              <a:pPr algn="ctr"/>
              <a:r>
                <a:rPr lang="en-US" sz="2400" dirty="0"/>
                <a:t>Poems</a:t>
              </a:r>
            </a:p>
          </p:txBody>
        </p:sp>
        <p:sp>
          <p:nvSpPr>
            <p:cNvPr id="12" name="TextBox 11">
              <a:extLst>
                <a:ext uri="{FF2B5EF4-FFF2-40B4-BE49-F238E27FC236}">
                  <a16:creationId xmlns:a16="http://schemas.microsoft.com/office/drawing/2014/main" id="{5E8B95CC-5590-38CF-A31C-8D19CA57FB1A}"/>
                </a:ext>
              </a:extLst>
            </p:cNvPr>
            <p:cNvSpPr txBox="1"/>
            <p:nvPr/>
          </p:nvSpPr>
          <p:spPr>
            <a:xfrm>
              <a:off x="3541093" y="4183407"/>
              <a:ext cx="2039683" cy="369332"/>
            </a:xfrm>
            <a:prstGeom prst="rect">
              <a:avLst/>
            </a:prstGeom>
            <a:noFill/>
          </p:spPr>
          <p:txBody>
            <a:bodyPr wrap="square" rtlCol="0">
              <a:spAutoFit/>
            </a:bodyPr>
            <a:lstStyle/>
            <a:p>
              <a:pPr algn="ctr"/>
              <a:r>
                <a:rPr lang="en-US" dirty="0"/>
                <a:t>twists &amp; turns</a:t>
              </a:r>
            </a:p>
          </p:txBody>
        </p:sp>
        <p:pic>
          <p:nvPicPr>
            <p:cNvPr id="36" name="Picture 35">
              <a:extLst>
                <a:ext uri="{FF2B5EF4-FFF2-40B4-BE49-F238E27FC236}">
                  <a16:creationId xmlns:a16="http://schemas.microsoft.com/office/drawing/2014/main" id="{1669A2E9-B2A0-27F9-A19D-94389BC53D7D}"/>
                </a:ext>
              </a:extLst>
            </p:cNvPr>
            <p:cNvPicPr>
              <a:picLocks noChangeAspect="1"/>
            </p:cNvPicPr>
            <p:nvPr/>
          </p:nvPicPr>
          <p:blipFill>
            <a:blip r:embed="rId18">
              <a:extLst>
                <a:ext uri="{28A0092B-C50C-407E-A947-70E740481C1C}">
                  <a14:useLocalDpi xmlns:a14="http://schemas.microsoft.com/office/drawing/2010/main"/>
                </a:ext>
              </a:extLst>
            </a:blip>
            <a:srcRect/>
            <a:stretch/>
          </p:blipFill>
          <p:spPr>
            <a:xfrm rot="5400000">
              <a:off x="4757942" y="4754160"/>
              <a:ext cx="1324522" cy="1033540"/>
            </a:xfrm>
            <a:prstGeom prst="rect">
              <a:avLst/>
            </a:prstGeom>
          </p:spPr>
        </p:pic>
      </p:grpSp>
    </p:spTree>
    <p:extLst>
      <p:ext uri="{BB962C8B-B14F-4D97-AF65-F5344CB8AC3E}">
        <p14:creationId xmlns:p14="http://schemas.microsoft.com/office/powerpoint/2010/main" val="1781793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8F098C6-43C3-D5BC-FB7A-4C113C48FC55}"/>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30363" y="4008594"/>
            <a:ext cx="3842390" cy="3489960"/>
          </a:xfrm>
          <a:prstGeom prst="rect">
            <a:avLst/>
          </a:prstGeom>
          <a:ln w="28575">
            <a:solidFill>
              <a:schemeClr val="bg1"/>
            </a:solidFill>
          </a:ln>
        </p:spPr>
      </p:pic>
      <p:pic>
        <p:nvPicPr>
          <p:cNvPr id="13" name="Picture 12">
            <a:extLst>
              <a:ext uri="{FF2B5EF4-FFF2-40B4-BE49-F238E27FC236}">
                <a16:creationId xmlns:a16="http://schemas.microsoft.com/office/drawing/2014/main" id="{283D74E6-81A0-90AC-35F4-F4DE90DC0CD7}"/>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rot="5400000">
            <a:off x="3176973" y="4579528"/>
            <a:ext cx="3489961" cy="2348091"/>
          </a:xfrm>
          <a:prstGeom prst="rect">
            <a:avLst/>
          </a:prstGeom>
          <a:ln w="28575">
            <a:solidFill>
              <a:schemeClr val="bg1"/>
            </a:solidFill>
          </a:ln>
        </p:spPr>
      </p:pic>
      <p:pic>
        <p:nvPicPr>
          <p:cNvPr id="16" name="IMG_7468">
            <a:extLst>
              <a:ext uri="{FF2B5EF4-FFF2-40B4-BE49-F238E27FC236}">
                <a16:creationId xmlns:a16="http://schemas.microsoft.com/office/drawing/2014/main" id="{A88106EA-FB8F-4C0D-C0C5-29EED8B8899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342417" y="14293"/>
            <a:ext cx="3849584" cy="6843705"/>
          </a:xfrm>
          <a:prstGeom prst="rect">
            <a:avLst/>
          </a:prstGeom>
        </p:spPr>
      </p:pic>
      <p:sp>
        <p:nvSpPr>
          <p:cNvPr id="2" name="Title 1">
            <a:extLst>
              <a:ext uri="{FF2B5EF4-FFF2-40B4-BE49-F238E27FC236}">
                <a16:creationId xmlns:a16="http://schemas.microsoft.com/office/drawing/2014/main" id="{589C071A-6EF3-AF56-D98E-17377595237D}"/>
              </a:ext>
            </a:extLst>
          </p:cNvPr>
          <p:cNvSpPr>
            <a:spLocks noGrp="1"/>
          </p:cNvSpPr>
          <p:nvPr>
            <p:ph type="title"/>
          </p:nvPr>
        </p:nvSpPr>
        <p:spPr>
          <a:xfrm>
            <a:off x="838199" y="1"/>
            <a:ext cx="10515602" cy="1295400"/>
          </a:xfrm>
        </p:spPr>
        <p:txBody>
          <a:bodyPr/>
          <a:lstStyle/>
          <a:p>
            <a:r>
              <a:rPr lang="en-US" dirty="0"/>
              <a:t>Empirically: </a:t>
            </a:r>
            <a:r>
              <a:rPr lang="en-US" dirty="0" err="1"/>
              <a:t>Geopoetry</a:t>
            </a:r>
            <a:r>
              <a:rPr lang="en-US" dirty="0"/>
              <a:t> is fun</a:t>
            </a:r>
          </a:p>
        </p:txBody>
      </p:sp>
      <p:pic>
        <p:nvPicPr>
          <p:cNvPr id="5" name="Picture 4">
            <a:extLst>
              <a:ext uri="{FF2B5EF4-FFF2-40B4-BE49-F238E27FC236}">
                <a16:creationId xmlns:a16="http://schemas.microsoft.com/office/drawing/2014/main" id="{C2CC4037-2DBB-1EE3-CEBD-75E63A1B1399}"/>
              </a:ext>
            </a:extLst>
          </p:cNvPr>
          <p:cNvPicPr>
            <a:picLocks noChangeAspect="1"/>
          </p:cNvPicPr>
          <p:nvPr/>
        </p:nvPicPr>
        <p:blipFill>
          <a:blip r:embed="rId8">
            <a:extLst>
              <a:ext uri="{28A0092B-C50C-407E-A947-70E740481C1C}">
                <a14:useLocalDpi xmlns:a14="http://schemas.microsoft.com/office/drawing/2010/main"/>
              </a:ext>
            </a:extLst>
          </a:blip>
          <a:srcRect/>
          <a:stretch>
            <a:fillRect/>
          </a:stretch>
        </p:blipFill>
        <p:spPr>
          <a:xfrm rot="5400000">
            <a:off x="5624577" y="4389235"/>
            <a:ext cx="2987447" cy="2348092"/>
          </a:xfrm>
          <a:prstGeom prst="rect">
            <a:avLst/>
          </a:prstGeom>
          <a:ln w="28575">
            <a:solidFill>
              <a:schemeClr val="bg1"/>
            </a:solidFill>
          </a:ln>
        </p:spPr>
      </p:pic>
      <p:pic>
        <p:nvPicPr>
          <p:cNvPr id="15" name="Picture 14">
            <a:extLst>
              <a:ext uri="{FF2B5EF4-FFF2-40B4-BE49-F238E27FC236}">
                <a16:creationId xmlns:a16="http://schemas.microsoft.com/office/drawing/2014/main" id="{BEF60ED2-D2F9-CE0B-8E41-9835B9FD08B8}"/>
              </a:ext>
            </a:extLst>
          </p:cNvPr>
          <p:cNvPicPr>
            <a:picLocks noChangeAspect="1"/>
          </p:cNvPicPr>
          <p:nvPr/>
        </p:nvPicPr>
        <p:blipFill>
          <a:blip r:embed="rId9">
            <a:extLst>
              <a:ext uri="{28A0092B-C50C-407E-A947-70E740481C1C}">
                <a14:useLocalDpi xmlns:a14="http://schemas.microsoft.com/office/drawing/2010/main"/>
              </a:ext>
            </a:extLst>
          </a:blip>
          <a:srcRect/>
          <a:stretch>
            <a:fillRect/>
          </a:stretch>
        </p:blipFill>
        <p:spPr>
          <a:xfrm rot="5400000">
            <a:off x="209321" y="902136"/>
            <a:ext cx="2974167" cy="3332084"/>
          </a:xfrm>
          <a:prstGeom prst="rect">
            <a:avLst/>
          </a:prstGeom>
          <a:ln w="28575">
            <a:solidFill>
              <a:schemeClr val="bg1"/>
            </a:solidFill>
          </a:ln>
        </p:spPr>
      </p:pic>
      <p:pic>
        <p:nvPicPr>
          <p:cNvPr id="18" name="Picture 17">
            <a:extLst>
              <a:ext uri="{FF2B5EF4-FFF2-40B4-BE49-F238E27FC236}">
                <a16:creationId xmlns:a16="http://schemas.microsoft.com/office/drawing/2014/main" id="{38E4E724-80AA-6640-1D85-55599FE006BB}"/>
              </a:ext>
            </a:extLst>
          </p:cNvPr>
          <p:cNvPicPr>
            <a:picLocks noChangeAspect="1"/>
          </p:cNvPicPr>
          <p:nvPr/>
        </p:nvPicPr>
        <p:blipFill>
          <a:blip r:embed="rId10">
            <a:extLst>
              <a:ext uri="{28A0092B-C50C-407E-A947-70E740481C1C}">
                <a14:useLocalDpi xmlns:a14="http://schemas.microsoft.com/office/drawing/2010/main"/>
              </a:ext>
            </a:extLst>
          </a:blip>
          <a:srcRect/>
          <a:stretch>
            <a:fillRect/>
          </a:stretch>
        </p:blipFill>
        <p:spPr>
          <a:xfrm rot="5400000">
            <a:off x="2844463" y="1187648"/>
            <a:ext cx="2988463" cy="2775355"/>
          </a:xfrm>
          <a:prstGeom prst="rect">
            <a:avLst/>
          </a:prstGeom>
          <a:ln w="28575">
            <a:solidFill>
              <a:schemeClr val="bg1"/>
            </a:solidFill>
          </a:ln>
        </p:spPr>
      </p:pic>
      <p:pic>
        <p:nvPicPr>
          <p:cNvPr id="20" name="Picture 19">
            <a:extLst>
              <a:ext uri="{FF2B5EF4-FFF2-40B4-BE49-F238E27FC236}">
                <a16:creationId xmlns:a16="http://schemas.microsoft.com/office/drawing/2014/main" id="{BB6E10A8-6654-4B5D-FC3A-BD165FB67500}"/>
              </a:ext>
            </a:extLst>
          </p:cNvPr>
          <p:cNvPicPr>
            <a:picLocks noChangeAspect="1"/>
          </p:cNvPicPr>
          <p:nvPr/>
        </p:nvPicPr>
        <p:blipFill>
          <a:blip r:embed="rId11">
            <a:extLst>
              <a:ext uri="{28A0092B-C50C-407E-A947-70E740481C1C}">
                <a14:useLocalDpi xmlns:a14="http://schemas.microsoft.com/office/drawing/2010/main"/>
              </a:ext>
            </a:extLst>
          </a:blip>
          <a:srcRect/>
          <a:stretch>
            <a:fillRect/>
          </a:stretch>
        </p:blipFill>
        <p:spPr>
          <a:xfrm rot="5400000">
            <a:off x="5529086" y="1279397"/>
            <a:ext cx="2987448" cy="2592878"/>
          </a:xfrm>
          <a:prstGeom prst="rect">
            <a:avLst/>
          </a:prstGeom>
          <a:ln w="28575">
            <a:solidFill>
              <a:schemeClr val="bg1"/>
            </a:solidFill>
          </a:ln>
        </p:spPr>
      </p:pic>
    </p:spTree>
    <p:extLst>
      <p:ext uri="{BB962C8B-B14F-4D97-AF65-F5344CB8AC3E}">
        <p14:creationId xmlns:p14="http://schemas.microsoft.com/office/powerpoint/2010/main" val="151426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6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90050-B83D-5FE1-742D-F6E4638F74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E838C-F40A-C928-FD13-68731F2070C3}"/>
              </a:ext>
            </a:extLst>
          </p:cNvPr>
          <p:cNvSpPr>
            <a:spLocks noGrp="1"/>
          </p:cNvSpPr>
          <p:nvPr>
            <p:ph type="title"/>
          </p:nvPr>
        </p:nvSpPr>
        <p:spPr>
          <a:xfrm>
            <a:off x="838199" y="1"/>
            <a:ext cx="10515602" cy="1295400"/>
          </a:xfrm>
        </p:spPr>
        <p:txBody>
          <a:bodyPr/>
          <a:lstStyle/>
          <a:p>
            <a:r>
              <a:rPr lang="en-US" dirty="0"/>
              <a:t>Problem: Finite planet</a:t>
            </a:r>
          </a:p>
        </p:txBody>
      </p:sp>
      <p:sp>
        <p:nvSpPr>
          <p:cNvPr id="22" name="TextBox 21">
            <a:extLst>
              <a:ext uri="{FF2B5EF4-FFF2-40B4-BE49-F238E27FC236}">
                <a16:creationId xmlns:a16="http://schemas.microsoft.com/office/drawing/2014/main" id="{11BCFA95-583E-9370-2E92-3EA7DA3A55C4}"/>
              </a:ext>
            </a:extLst>
          </p:cNvPr>
          <p:cNvSpPr txBox="1"/>
          <p:nvPr/>
        </p:nvSpPr>
        <p:spPr>
          <a:xfrm>
            <a:off x="9282022" y="6396335"/>
            <a:ext cx="2909978" cy="461665"/>
          </a:xfrm>
          <a:prstGeom prst="rect">
            <a:avLst/>
          </a:prstGeom>
          <a:noFill/>
        </p:spPr>
        <p:txBody>
          <a:bodyPr wrap="square">
            <a:spAutoFit/>
          </a:bodyPr>
          <a:lstStyle/>
          <a:p>
            <a:pPr algn="r"/>
            <a:r>
              <a:rPr lang="en-CA" sz="1200" dirty="0">
                <a:highlight>
                  <a:srgbClr val="FFFFFF"/>
                </a:highlight>
                <a:latin typeface="+mj-lt"/>
              </a:rPr>
              <a:t>From </a:t>
            </a:r>
            <a:r>
              <a:rPr lang="en-CA" sz="1200" b="1" dirty="0">
                <a:highlight>
                  <a:srgbClr val="FFFFFF"/>
                </a:highlight>
                <a:latin typeface="+mj-lt"/>
              </a:rPr>
              <a:t>Richardson </a:t>
            </a:r>
            <a:r>
              <a:rPr lang="en-CA" sz="1200" b="1" i="1" dirty="0">
                <a:highlight>
                  <a:srgbClr val="FFFFFF"/>
                </a:highlight>
                <a:latin typeface="+mj-lt"/>
              </a:rPr>
              <a:t>et al</a:t>
            </a:r>
            <a:r>
              <a:rPr lang="en-CA" sz="1200" b="1" dirty="0">
                <a:highlight>
                  <a:srgbClr val="FFFFFF"/>
                </a:highlight>
                <a:latin typeface="+mj-lt"/>
              </a:rPr>
              <a:t>. 2023</a:t>
            </a:r>
            <a:r>
              <a:rPr lang="en-CA" sz="1200" dirty="0">
                <a:highlight>
                  <a:srgbClr val="FFFFFF"/>
                </a:highlight>
                <a:latin typeface="+mj-lt"/>
              </a:rPr>
              <a:t> </a:t>
            </a:r>
            <a:r>
              <a:rPr lang="en-CA" sz="1200" dirty="0">
                <a:latin typeface="+mj-lt"/>
              </a:rPr>
              <a:t>Earth </a:t>
            </a:r>
          </a:p>
          <a:p>
            <a:pPr algn="r"/>
            <a:r>
              <a:rPr lang="en-CA" sz="1200" dirty="0">
                <a:latin typeface="+mj-lt"/>
              </a:rPr>
              <a:t>beyond six of nine planetary boundaries.</a:t>
            </a:r>
            <a:endParaRPr lang="en-US" sz="1200" dirty="0">
              <a:latin typeface="+mj-lt"/>
            </a:endParaRPr>
          </a:p>
        </p:txBody>
      </p:sp>
      <p:grpSp>
        <p:nvGrpSpPr>
          <p:cNvPr id="4" name="Group 3">
            <a:extLst>
              <a:ext uri="{FF2B5EF4-FFF2-40B4-BE49-F238E27FC236}">
                <a16:creationId xmlns:a16="http://schemas.microsoft.com/office/drawing/2014/main" id="{322439C3-9262-0624-82D0-B6C588652754}"/>
              </a:ext>
            </a:extLst>
          </p:cNvPr>
          <p:cNvGrpSpPr/>
          <p:nvPr/>
        </p:nvGrpSpPr>
        <p:grpSpPr>
          <a:xfrm>
            <a:off x="1446154" y="1032488"/>
            <a:ext cx="10864739" cy="5825513"/>
            <a:chOff x="1446154" y="1032488"/>
            <a:chExt cx="10864739" cy="5825513"/>
          </a:xfrm>
        </p:grpSpPr>
        <p:pic>
          <p:nvPicPr>
            <p:cNvPr id="12" name="Picture 11">
              <a:extLst>
                <a:ext uri="{FF2B5EF4-FFF2-40B4-BE49-F238E27FC236}">
                  <a16:creationId xmlns:a16="http://schemas.microsoft.com/office/drawing/2014/main" id="{6D89D019-460D-FFE2-3943-14A78DAC07C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7565" t="7778" r="26357" b="50000"/>
            <a:stretch/>
          </p:blipFill>
          <p:spPr>
            <a:xfrm>
              <a:off x="1663016" y="1212504"/>
              <a:ext cx="5891396" cy="5645496"/>
            </a:xfrm>
            <a:prstGeom prst="rect">
              <a:avLst/>
            </a:prstGeom>
          </p:spPr>
        </p:pic>
        <p:sp>
          <p:nvSpPr>
            <p:cNvPr id="13" name="TextBox 12">
              <a:extLst>
                <a:ext uri="{FF2B5EF4-FFF2-40B4-BE49-F238E27FC236}">
                  <a16:creationId xmlns:a16="http://schemas.microsoft.com/office/drawing/2014/main" id="{20FF524A-284F-78C4-BF25-DC08DEE67217}"/>
                </a:ext>
              </a:extLst>
            </p:cNvPr>
            <p:cNvSpPr txBox="1"/>
            <p:nvPr/>
          </p:nvSpPr>
          <p:spPr>
            <a:xfrm>
              <a:off x="1446154" y="1480261"/>
              <a:ext cx="1383925" cy="738664"/>
            </a:xfrm>
            <a:prstGeom prst="rect">
              <a:avLst/>
            </a:prstGeom>
            <a:solidFill>
              <a:schemeClr val="bg1"/>
            </a:solidFill>
          </p:spPr>
          <p:txBody>
            <a:bodyPr wrap="square" lIns="0" tIns="0" rIns="0" bIns="0" rtlCol="0">
              <a:spAutoFit/>
            </a:bodyPr>
            <a:lstStyle/>
            <a:p>
              <a:r>
                <a:rPr lang="en-US" sz="2400" dirty="0">
                  <a:latin typeface="+mj-lt"/>
                </a:rPr>
                <a:t>Biosphere integrity</a:t>
              </a:r>
            </a:p>
          </p:txBody>
        </p:sp>
        <p:sp>
          <p:nvSpPr>
            <p:cNvPr id="14" name="TextBox 13">
              <a:extLst>
                <a:ext uri="{FF2B5EF4-FFF2-40B4-BE49-F238E27FC236}">
                  <a16:creationId xmlns:a16="http://schemas.microsoft.com/office/drawing/2014/main" id="{06DEC0AF-35E6-8F0D-5DAD-45B893D67BA0}"/>
                </a:ext>
              </a:extLst>
            </p:cNvPr>
            <p:cNvSpPr txBox="1"/>
            <p:nvPr/>
          </p:nvSpPr>
          <p:spPr>
            <a:xfrm>
              <a:off x="4189456" y="1032488"/>
              <a:ext cx="1033717" cy="738664"/>
            </a:xfrm>
            <a:prstGeom prst="rect">
              <a:avLst/>
            </a:prstGeom>
            <a:solidFill>
              <a:schemeClr val="bg1"/>
            </a:solidFill>
          </p:spPr>
          <p:txBody>
            <a:bodyPr wrap="square" lIns="0" tIns="0" rIns="0" bIns="0" rtlCol="0">
              <a:spAutoFit/>
            </a:bodyPr>
            <a:lstStyle/>
            <a:p>
              <a:r>
                <a:rPr lang="en-US" sz="2400" dirty="0">
                  <a:latin typeface="+mj-lt"/>
                </a:rPr>
                <a:t>Climate change</a:t>
              </a:r>
            </a:p>
          </p:txBody>
        </p:sp>
        <p:sp>
          <p:nvSpPr>
            <p:cNvPr id="15" name="TextBox 14">
              <a:extLst>
                <a:ext uri="{FF2B5EF4-FFF2-40B4-BE49-F238E27FC236}">
                  <a16:creationId xmlns:a16="http://schemas.microsoft.com/office/drawing/2014/main" id="{94FC21ED-CEF1-498C-A9EE-3328BF3D2B4A}"/>
                </a:ext>
              </a:extLst>
            </p:cNvPr>
            <p:cNvSpPr txBox="1"/>
            <p:nvPr/>
          </p:nvSpPr>
          <p:spPr>
            <a:xfrm>
              <a:off x="5900783" y="3300272"/>
              <a:ext cx="1653629" cy="738664"/>
            </a:xfrm>
            <a:prstGeom prst="rect">
              <a:avLst/>
            </a:prstGeom>
            <a:solidFill>
              <a:schemeClr val="bg1"/>
            </a:solidFill>
          </p:spPr>
          <p:txBody>
            <a:bodyPr wrap="square" lIns="0" tIns="0" rIns="0" bIns="0" rtlCol="0">
              <a:spAutoFit/>
            </a:bodyPr>
            <a:lstStyle/>
            <a:p>
              <a:r>
                <a:rPr lang="en-US" sz="2400" dirty="0">
                  <a:latin typeface="+mj-lt"/>
                </a:rPr>
                <a:t>Ozone depletion</a:t>
              </a:r>
            </a:p>
          </p:txBody>
        </p:sp>
        <p:sp>
          <p:nvSpPr>
            <p:cNvPr id="16" name="TextBox 15">
              <a:extLst>
                <a:ext uri="{FF2B5EF4-FFF2-40B4-BE49-F238E27FC236}">
                  <a16:creationId xmlns:a16="http://schemas.microsoft.com/office/drawing/2014/main" id="{C2F6924C-B1EF-3016-24AE-B174C8C48BE7}"/>
                </a:ext>
              </a:extLst>
            </p:cNvPr>
            <p:cNvSpPr txBox="1"/>
            <p:nvPr/>
          </p:nvSpPr>
          <p:spPr>
            <a:xfrm>
              <a:off x="5633023" y="4436041"/>
              <a:ext cx="1033717" cy="738664"/>
            </a:xfrm>
            <a:prstGeom prst="rect">
              <a:avLst/>
            </a:prstGeom>
            <a:solidFill>
              <a:schemeClr val="bg1"/>
            </a:solidFill>
          </p:spPr>
          <p:txBody>
            <a:bodyPr wrap="square" lIns="0" tIns="0" rIns="0" bIns="0" rtlCol="0">
              <a:spAutoFit/>
            </a:bodyPr>
            <a:lstStyle/>
            <a:p>
              <a:r>
                <a:rPr lang="en-US" sz="2400" dirty="0">
                  <a:latin typeface="+mj-lt"/>
                </a:rPr>
                <a:t>Aerosol loading</a:t>
              </a:r>
            </a:p>
          </p:txBody>
        </p:sp>
        <p:sp>
          <p:nvSpPr>
            <p:cNvPr id="17" name="TextBox 16">
              <a:extLst>
                <a:ext uri="{FF2B5EF4-FFF2-40B4-BE49-F238E27FC236}">
                  <a16:creationId xmlns:a16="http://schemas.microsoft.com/office/drawing/2014/main" id="{60ED41A4-4DA2-AE96-40EF-1F0DAE5E3277}"/>
                </a:ext>
              </a:extLst>
            </p:cNvPr>
            <p:cNvSpPr txBox="1"/>
            <p:nvPr/>
          </p:nvSpPr>
          <p:spPr>
            <a:xfrm>
              <a:off x="4706315" y="5297273"/>
              <a:ext cx="1604839" cy="738664"/>
            </a:xfrm>
            <a:prstGeom prst="rect">
              <a:avLst/>
            </a:prstGeom>
            <a:solidFill>
              <a:schemeClr val="bg1"/>
            </a:solidFill>
          </p:spPr>
          <p:txBody>
            <a:bodyPr wrap="square" lIns="0" tIns="0" rIns="0" bIns="0" rtlCol="0">
              <a:spAutoFit/>
            </a:bodyPr>
            <a:lstStyle/>
            <a:p>
              <a:r>
                <a:rPr lang="en-US" sz="2400" dirty="0">
                  <a:latin typeface="+mj-lt"/>
                </a:rPr>
                <a:t>Ocean acidification</a:t>
              </a:r>
            </a:p>
          </p:txBody>
        </p:sp>
        <p:sp>
          <p:nvSpPr>
            <p:cNvPr id="18" name="TextBox 17">
              <a:extLst>
                <a:ext uri="{FF2B5EF4-FFF2-40B4-BE49-F238E27FC236}">
                  <a16:creationId xmlns:a16="http://schemas.microsoft.com/office/drawing/2014/main" id="{D1F307E3-C1C1-D89E-DF1D-CDDACC6F1BFE}"/>
                </a:ext>
              </a:extLst>
            </p:cNvPr>
            <p:cNvSpPr txBox="1"/>
            <p:nvPr/>
          </p:nvSpPr>
          <p:spPr>
            <a:xfrm>
              <a:off x="1531123" y="3311738"/>
              <a:ext cx="1744318" cy="738664"/>
            </a:xfrm>
            <a:prstGeom prst="rect">
              <a:avLst/>
            </a:prstGeom>
            <a:solidFill>
              <a:schemeClr val="bg1"/>
            </a:solidFill>
          </p:spPr>
          <p:txBody>
            <a:bodyPr wrap="square" lIns="0" tIns="0" rIns="0" bIns="0" rtlCol="0">
              <a:spAutoFit/>
            </a:bodyPr>
            <a:lstStyle/>
            <a:p>
              <a:r>
                <a:rPr lang="en-US" sz="2400" dirty="0">
                  <a:latin typeface="+mj-lt"/>
                </a:rPr>
                <a:t>Land system change</a:t>
              </a:r>
            </a:p>
          </p:txBody>
        </p:sp>
        <p:sp>
          <p:nvSpPr>
            <p:cNvPr id="19" name="TextBox 18">
              <a:extLst>
                <a:ext uri="{FF2B5EF4-FFF2-40B4-BE49-F238E27FC236}">
                  <a16:creationId xmlns:a16="http://schemas.microsoft.com/office/drawing/2014/main" id="{A25FE6EE-93AE-4FCD-658E-5D984AEE472C}"/>
                </a:ext>
              </a:extLst>
            </p:cNvPr>
            <p:cNvSpPr txBox="1"/>
            <p:nvPr/>
          </p:nvSpPr>
          <p:spPr>
            <a:xfrm>
              <a:off x="1948302" y="4651108"/>
              <a:ext cx="1419200" cy="738664"/>
            </a:xfrm>
            <a:prstGeom prst="rect">
              <a:avLst/>
            </a:prstGeom>
            <a:solidFill>
              <a:schemeClr val="bg1"/>
            </a:solidFill>
          </p:spPr>
          <p:txBody>
            <a:bodyPr wrap="square" lIns="0" tIns="0" rIns="0" bIns="0" rtlCol="0">
              <a:spAutoFit/>
            </a:bodyPr>
            <a:lstStyle/>
            <a:p>
              <a:r>
                <a:rPr lang="en-US" sz="2400" dirty="0">
                  <a:latin typeface="+mj-lt"/>
                </a:rPr>
                <a:t>Freshwater change</a:t>
              </a:r>
            </a:p>
          </p:txBody>
        </p:sp>
        <p:sp>
          <p:nvSpPr>
            <p:cNvPr id="20" name="TextBox 19">
              <a:extLst>
                <a:ext uri="{FF2B5EF4-FFF2-40B4-BE49-F238E27FC236}">
                  <a16:creationId xmlns:a16="http://schemas.microsoft.com/office/drawing/2014/main" id="{DE98C3B5-D967-BCA0-7144-38A564473F5B}"/>
                </a:ext>
              </a:extLst>
            </p:cNvPr>
            <p:cNvSpPr txBox="1"/>
            <p:nvPr/>
          </p:nvSpPr>
          <p:spPr>
            <a:xfrm>
              <a:off x="3400944" y="5593508"/>
              <a:ext cx="1167093" cy="1107996"/>
            </a:xfrm>
            <a:prstGeom prst="rect">
              <a:avLst/>
            </a:prstGeom>
            <a:solidFill>
              <a:schemeClr val="bg1"/>
            </a:solidFill>
          </p:spPr>
          <p:txBody>
            <a:bodyPr wrap="square" lIns="0" tIns="0" rIns="0" bIns="0" rtlCol="0">
              <a:spAutoFit/>
            </a:bodyPr>
            <a:lstStyle/>
            <a:p>
              <a:r>
                <a:rPr lang="en-US" sz="2400" dirty="0" err="1">
                  <a:latin typeface="+mj-lt"/>
                </a:rPr>
                <a:t>Biogeo</a:t>
              </a:r>
              <a:r>
                <a:rPr lang="en-US" sz="2400" dirty="0">
                  <a:latin typeface="+mj-lt"/>
                </a:rPr>
                <a:t>-chemical flows</a:t>
              </a:r>
            </a:p>
          </p:txBody>
        </p:sp>
        <p:sp>
          <p:nvSpPr>
            <p:cNvPr id="21" name="TextBox 20">
              <a:extLst>
                <a:ext uri="{FF2B5EF4-FFF2-40B4-BE49-F238E27FC236}">
                  <a16:creationId xmlns:a16="http://schemas.microsoft.com/office/drawing/2014/main" id="{8BE90340-B4E1-2BAF-9CFA-6189BFA77190}"/>
                </a:ext>
              </a:extLst>
            </p:cNvPr>
            <p:cNvSpPr txBox="1"/>
            <p:nvPr/>
          </p:nvSpPr>
          <p:spPr>
            <a:xfrm>
              <a:off x="5934593" y="1775563"/>
              <a:ext cx="1252725" cy="738664"/>
            </a:xfrm>
            <a:prstGeom prst="rect">
              <a:avLst/>
            </a:prstGeom>
            <a:solidFill>
              <a:schemeClr val="bg1"/>
            </a:solidFill>
          </p:spPr>
          <p:txBody>
            <a:bodyPr wrap="square" lIns="0" tIns="0" rIns="0" bIns="0" rtlCol="0">
              <a:spAutoFit/>
            </a:bodyPr>
            <a:lstStyle/>
            <a:p>
              <a:r>
                <a:rPr lang="en-US" sz="2400" dirty="0">
                  <a:latin typeface="+mj-lt"/>
                </a:rPr>
                <a:t>Novel entities</a:t>
              </a:r>
            </a:p>
          </p:txBody>
        </p:sp>
        <p:sp>
          <p:nvSpPr>
            <p:cNvPr id="3" name="Rectangle 2">
              <a:extLst>
                <a:ext uri="{FF2B5EF4-FFF2-40B4-BE49-F238E27FC236}">
                  <a16:creationId xmlns:a16="http://schemas.microsoft.com/office/drawing/2014/main" id="{62A2BA7A-1462-DF67-8717-DC7D83E2714C}"/>
                </a:ext>
              </a:extLst>
            </p:cNvPr>
            <p:cNvSpPr/>
            <p:nvPr/>
          </p:nvSpPr>
          <p:spPr>
            <a:xfrm>
              <a:off x="5074023" y="5970495"/>
              <a:ext cx="2761129" cy="8875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818F9CFC-71F6-2EB9-8B51-6860107214F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51208" t="43665" r="17564" b="50000"/>
            <a:stretch/>
          </p:blipFill>
          <p:spPr>
            <a:xfrm>
              <a:off x="6833558" y="4910525"/>
              <a:ext cx="5477335" cy="1414136"/>
            </a:xfrm>
            <a:prstGeom prst="rect">
              <a:avLst/>
            </a:prstGeom>
          </p:spPr>
        </p:pic>
      </p:grpSp>
    </p:spTree>
    <p:extLst>
      <p:ext uri="{BB962C8B-B14F-4D97-AF65-F5344CB8AC3E}">
        <p14:creationId xmlns:p14="http://schemas.microsoft.com/office/powerpoint/2010/main" val="1756908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98EF9-2287-2B89-E29E-98A8D2AC60E5}"/>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0468C12E-0992-7EB9-23A6-6746BED8E4ED}"/>
              </a:ext>
            </a:extLst>
          </p:cNvPr>
          <p:cNvGrpSpPr/>
          <p:nvPr/>
        </p:nvGrpSpPr>
        <p:grpSpPr>
          <a:xfrm>
            <a:off x="838200" y="1295400"/>
            <a:ext cx="10549554" cy="5244886"/>
            <a:chOff x="838200" y="1295400"/>
            <a:chExt cx="10549554" cy="5244886"/>
          </a:xfrm>
        </p:grpSpPr>
        <p:sp>
          <p:nvSpPr>
            <p:cNvPr id="46" name="Rounded Rectangle 45">
              <a:extLst>
                <a:ext uri="{FF2B5EF4-FFF2-40B4-BE49-F238E27FC236}">
                  <a16:creationId xmlns:a16="http://schemas.microsoft.com/office/drawing/2014/main" id="{0CFC73BB-DD52-DDF8-F663-84FB3B6E8D21}"/>
                </a:ext>
              </a:extLst>
            </p:cNvPr>
            <p:cNvSpPr/>
            <p:nvPr/>
          </p:nvSpPr>
          <p:spPr>
            <a:xfrm>
              <a:off x="838200" y="1295400"/>
              <a:ext cx="10549554" cy="5244886"/>
            </a:xfrm>
            <a:prstGeom prst="roundRect">
              <a:avLst>
                <a:gd name="adj" fmla="val 33806"/>
              </a:avLst>
            </a:prstGeom>
            <a:solidFill>
              <a:srgbClr val="E9D8D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endParaRPr lang="en-US" dirty="0">
                <a:ln>
                  <a:solidFill>
                    <a:sysClr val="windowText" lastClr="000000"/>
                  </a:solidFill>
                </a:ln>
              </a:endParaRPr>
            </a:p>
          </p:txBody>
        </p:sp>
        <p:sp>
          <p:nvSpPr>
            <p:cNvPr id="61" name="TextBox 60">
              <a:extLst>
                <a:ext uri="{FF2B5EF4-FFF2-40B4-BE49-F238E27FC236}">
                  <a16:creationId xmlns:a16="http://schemas.microsoft.com/office/drawing/2014/main" id="{F5449E46-D1B6-DFAC-7F25-CF705A62A910}"/>
                </a:ext>
              </a:extLst>
            </p:cNvPr>
            <p:cNvSpPr txBox="1"/>
            <p:nvPr/>
          </p:nvSpPr>
          <p:spPr>
            <a:xfrm>
              <a:off x="8742110" y="3544005"/>
              <a:ext cx="2468259" cy="369332"/>
            </a:xfrm>
            <a:prstGeom prst="rect">
              <a:avLst/>
            </a:prstGeom>
            <a:noFill/>
          </p:spPr>
          <p:txBody>
            <a:bodyPr wrap="square" rtlCol="0">
              <a:spAutoFit/>
            </a:bodyPr>
            <a:lstStyle/>
            <a:p>
              <a:pPr algn="r"/>
              <a:r>
                <a:rPr lang="en-US" dirty="0"/>
                <a:t>Discrimination</a:t>
              </a:r>
            </a:p>
          </p:txBody>
        </p:sp>
        <p:sp>
          <p:nvSpPr>
            <p:cNvPr id="62" name="TextBox 61">
              <a:extLst>
                <a:ext uri="{FF2B5EF4-FFF2-40B4-BE49-F238E27FC236}">
                  <a16:creationId xmlns:a16="http://schemas.microsoft.com/office/drawing/2014/main" id="{04112BDD-92B8-4D0A-F863-4752B7B438BD}"/>
                </a:ext>
              </a:extLst>
            </p:cNvPr>
            <p:cNvSpPr txBox="1"/>
            <p:nvPr/>
          </p:nvSpPr>
          <p:spPr>
            <a:xfrm>
              <a:off x="8830368" y="3915915"/>
              <a:ext cx="2380001" cy="369332"/>
            </a:xfrm>
            <a:prstGeom prst="rect">
              <a:avLst/>
            </a:prstGeom>
            <a:noFill/>
          </p:spPr>
          <p:txBody>
            <a:bodyPr wrap="square" rtlCol="0">
              <a:spAutoFit/>
            </a:bodyPr>
            <a:lstStyle/>
            <a:p>
              <a:pPr algn="r"/>
              <a:r>
                <a:rPr lang="en-US" dirty="0"/>
                <a:t>Displacement</a:t>
              </a:r>
            </a:p>
          </p:txBody>
        </p:sp>
        <p:sp>
          <p:nvSpPr>
            <p:cNvPr id="63" name="TextBox 62">
              <a:extLst>
                <a:ext uri="{FF2B5EF4-FFF2-40B4-BE49-F238E27FC236}">
                  <a16:creationId xmlns:a16="http://schemas.microsoft.com/office/drawing/2014/main" id="{49918696-3856-6183-995C-60A3FA668479}"/>
                </a:ext>
              </a:extLst>
            </p:cNvPr>
            <p:cNvSpPr txBox="1"/>
            <p:nvPr/>
          </p:nvSpPr>
          <p:spPr>
            <a:xfrm>
              <a:off x="9857167" y="3172095"/>
              <a:ext cx="1353202" cy="369332"/>
            </a:xfrm>
            <a:prstGeom prst="rect">
              <a:avLst/>
            </a:prstGeom>
            <a:noFill/>
          </p:spPr>
          <p:txBody>
            <a:bodyPr wrap="square" rtlCol="0">
              <a:spAutoFit/>
            </a:bodyPr>
            <a:lstStyle/>
            <a:p>
              <a:pPr algn="r"/>
              <a:r>
                <a:rPr lang="en-US" dirty="0"/>
                <a:t>Danger</a:t>
              </a:r>
            </a:p>
          </p:txBody>
        </p:sp>
        <p:sp>
          <p:nvSpPr>
            <p:cNvPr id="64" name="TextBox 63">
              <a:extLst>
                <a:ext uri="{FF2B5EF4-FFF2-40B4-BE49-F238E27FC236}">
                  <a16:creationId xmlns:a16="http://schemas.microsoft.com/office/drawing/2014/main" id="{FA730CAC-297D-8686-52AC-E42D7039C075}"/>
                </a:ext>
              </a:extLst>
            </p:cNvPr>
            <p:cNvSpPr txBox="1"/>
            <p:nvPr/>
          </p:nvSpPr>
          <p:spPr>
            <a:xfrm>
              <a:off x="9363464" y="2800185"/>
              <a:ext cx="1846905" cy="369332"/>
            </a:xfrm>
            <a:prstGeom prst="rect">
              <a:avLst/>
            </a:prstGeom>
            <a:noFill/>
          </p:spPr>
          <p:txBody>
            <a:bodyPr wrap="square" rtlCol="0">
              <a:spAutoFit/>
            </a:bodyPr>
            <a:lstStyle/>
            <a:p>
              <a:pPr algn="r"/>
              <a:r>
                <a:rPr lang="en-US" dirty="0"/>
                <a:t>Dominant norms</a:t>
              </a:r>
            </a:p>
          </p:txBody>
        </p:sp>
        <p:sp>
          <p:nvSpPr>
            <p:cNvPr id="65" name="TextBox 64">
              <a:extLst>
                <a:ext uri="{FF2B5EF4-FFF2-40B4-BE49-F238E27FC236}">
                  <a16:creationId xmlns:a16="http://schemas.microsoft.com/office/drawing/2014/main" id="{D5BF6D18-21CA-7737-12C1-D5C686C4DA76}"/>
                </a:ext>
              </a:extLst>
            </p:cNvPr>
            <p:cNvSpPr txBox="1"/>
            <p:nvPr/>
          </p:nvSpPr>
          <p:spPr>
            <a:xfrm>
              <a:off x="9654404" y="4287824"/>
              <a:ext cx="1555965" cy="369332"/>
            </a:xfrm>
            <a:prstGeom prst="rect">
              <a:avLst/>
            </a:prstGeom>
            <a:noFill/>
          </p:spPr>
          <p:txBody>
            <a:bodyPr wrap="square" rtlCol="0">
              <a:spAutoFit/>
            </a:bodyPr>
            <a:lstStyle/>
            <a:p>
              <a:pPr algn="r"/>
              <a:r>
                <a:rPr lang="en-US" dirty="0"/>
                <a:t>Injustice</a:t>
              </a:r>
            </a:p>
          </p:txBody>
        </p:sp>
        <p:sp>
          <p:nvSpPr>
            <p:cNvPr id="66" name="TextBox 65">
              <a:extLst>
                <a:ext uri="{FF2B5EF4-FFF2-40B4-BE49-F238E27FC236}">
                  <a16:creationId xmlns:a16="http://schemas.microsoft.com/office/drawing/2014/main" id="{9649344F-76E4-24BF-090F-1ECCE1519C9B}"/>
                </a:ext>
              </a:extLst>
            </p:cNvPr>
            <p:cNvSpPr txBox="1"/>
            <p:nvPr/>
          </p:nvSpPr>
          <p:spPr>
            <a:xfrm>
              <a:off x="8867520" y="5067872"/>
              <a:ext cx="1779032" cy="544060"/>
            </a:xfrm>
            <a:prstGeom prst="rect">
              <a:avLst/>
            </a:prstGeom>
            <a:noFill/>
          </p:spPr>
          <p:txBody>
            <a:bodyPr wrap="square" rtlCol="0">
              <a:spAutoFit/>
            </a:bodyPr>
            <a:lstStyle/>
            <a:p>
              <a:pPr algn="r">
                <a:lnSpc>
                  <a:spcPct val="80000"/>
                </a:lnSpc>
              </a:pPr>
              <a:r>
                <a:rPr lang="en-US" dirty="0"/>
                <a:t>Distributional inequalities</a:t>
              </a:r>
            </a:p>
          </p:txBody>
        </p:sp>
        <p:sp>
          <p:nvSpPr>
            <p:cNvPr id="67" name="TextBox 66">
              <a:extLst>
                <a:ext uri="{FF2B5EF4-FFF2-40B4-BE49-F238E27FC236}">
                  <a16:creationId xmlns:a16="http://schemas.microsoft.com/office/drawing/2014/main" id="{59A33F9E-0FD4-F9C7-0CFE-1E4F07B6F341}"/>
                </a:ext>
              </a:extLst>
            </p:cNvPr>
            <p:cNvSpPr txBox="1"/>
            <p:nvPr/>
          </p:nvSpPr>
          <p:spPr>
            <a:xfrm>
              <a:off x="9112778" y="4590484"/>
              <a:ext cx="1779032" cy="544060"/>
            </a:xfrm>
            <a:prstGeom prst="rect">
              <a:avLst/>
            </a:prstGeom>
            <a:noFill/>
          </p:spPr>
          <p:txBody>
            <a:bodyPr wrap="square" rtlCol="0">
              <a:spAutoFit/>
            </a:bodyPr>
            <a:lstStyle/>
            <a:p>
              <a:pPr algn="r">
                <a:lnSpc>
                  <a:spcPct val="80000"/>
                </a:lnSpc>
              </a:pPr>
              <a:r>
                <a:rPr lang="en-US" dirty="0"/>
                <a:t>Procedural inequalities</a:t>
              </a:r>
            </a:p>
          </p:txBody>
        </p:sp>
        <p:sp>
          <p:nvSpPr>
            <p:cNvPr id="68" name="TextBox 67">
              <a:extLst>
                <a:ext uri="{FF2B5EF4-FFF2-40B4-BE49-F238E27FC236}">
                  <a16:creationId xmlns:a16="http://schemas.microsoft.com/office/drawing/2014/main" id="{002E9797-2FE1-343F-E60A-585BCCA166EE}"/>
                </a:ext>
              </a:extLst>
            </p:cNvPr>
            <p:cNvSpPr txBox="1"/>
            <p:nvPr/>
          </p:nvSpPr>
          <p:spPr>
            <a:xfrm>
              <a:off x="8640367" y="5545260"/>
              <a:ext cx="2492390" cy="369332"/>
            </a:xfrm>
            <a:prstGeom prst="rect">
              <a:avLst/>
            </a:prstGeom>
            <a:noFill/>
          </p:spPr>
          <p:txBody>
            <a:bodyPr wrap="square" rtlCol="0">
              <a:spAutoFit/>
            </a:bodyPr>
            <a:lstStyle/>
            <a:p>
              <a:r>
                <a:rPr lang="en-US" dirty="0"/>
                <a:t>Lack of access</a:t>
              </a:r>
            </a:p>
          </p:txBody>
        </p:sp>
        <p:sp>
          <p:nvSpPr>
            <p:cNvPr id="69" name="TextBox 68">
              <a:extLst>
                <a:ext uri="{FF2B5EF4-FFF2-40B4-BE49-F238E27FC236}">
                  <a16:creationId xmlns:a16="http://schemas.microsoft.com/office/drawing/2014/main" id="{56CB6661-AEC3-A69E-D77F-1769E1797163}"/>
                </a:ext>
              </a:extLst>
            </p:cNvPr>
            <p:cNvSpPr txBox="1"/>
            <p:nvPr/>
          </p:nvSpPr>
          <p:spPr>
            <a:xfrm>
              <a:off x="6561570" y="5847920"/>
              <a:ext cx="3074147" cy="369332"/>
            </a:xfrm>
            <a:prstGeom prst="rect">
              <a:avLst/>
            </a:prstGeom>
            <a:noFill/>
          </p:spPr>
          <p:txBody>
            <a:bodyPr wrap="square" rtlCol="0">
              <a:spAutoFit/>
            </a:bodyPr>
            <a:lstStyle/>
            <a:p>
              <a:pPr algn="r"/>
              <a:r>
                <a:rPr lang="en-US" dirty="0"/>
                <a:t>Grey infrastructure</a:t>
              </a:r>
            </a:p>
          </p:txBody>
        </p:sp>
        <p:sp>
          <p:nvSpPr>
            <p:cNvPr id="70" name="TextBox 69">
              <a:extLst>
                <a:ext uri="{FF2B5EF4-FFF2-40B4-BE49-F238E27FC236}">
                  <a16:creationId xmlns:a16="http://schemas.microsoft.com/office/drawing/2014/main" id="{29FE6BFF-EC02-5DCA-A5ED-592F40564EAC}"/>
                </a:ext>
              </a:extLst>
            </p:cNvPr>
            <p:cNvSpPr txBox="1"/>
            <p:nvPr/>
          </p:nvSpPr>
          <p:spPr>
            <a:xfrm>
              <a:off x="6750435" y="6150581"/>
              <a:ext cx="1563245" cy="322461"/>
            </a:xfrm>
            <a:prstGeom prst="rect">
              <a:avLst/>
            </a:prstGeom>
            <a:noFill/>
          </p:spPr>
          <p:txBody>
            <a:bodyPr wrap="square" rtlCol="0">
              <a:spAutoFit/>
            </a:bodyPr>
            <a:lstStyle/>
            <a:p>
              <a:pPr algn="r">
                <a:lnSpc>
                  <a:spcPct val="80000"/>
                </a:lnSpc>
              </a:pPr>
              <a:r>
                <a:rPr lang="en-US" dirty="0"/>
                <a:t>Food deserts</a:t>
              </a:r>
            </a:p>
          </p:txBody>
        </p:sp>
        <p:sp>
          <p:nvSpPr>
            <p:cNvPr id="71" name="TextBox 70">
              <a:extLst>
                <a:ext uri="{FF2B5EF4-FFF2-40B4-BE49-F238E27FC236}">
                  <a16:creationId xmlns:a16="http://schemas.microsoft.com/office/drawing/2014/main" id="{676AFA34-90D1-EF04-47C3-60E7B1745C18}"/>
                </a:ext>
              </a:extLst>
            </p:cNvPr>
            <p:cNvSpPr txBox="1"/>
            <p:nvPr/>
          </p:nvSpPr>
          <p:spPr>
            <a:xfrm>
              <a:off x="5320128" y="5945223"/>
              <a:ext cx="1563245" cy="544060"/>
            </a:xfrm>
            <a:prstGeom prst="rect">
              <a:avLst/>
            </a:prstGeom>
            <a:noFill/>
          </p:spPr>
          <p:txBody>
            <a:bodyPr wrap="square" rtlCol="0">
              <a:spAutoFit/>
            </a:bodyPr>
            <a:lstStyle/>
            <a:p>
              <a:pPr algn="ctr">
                <a:lnSpc>
                  <a:spcPct val="80000"/>
                </a:lnSpc>
              </a:pPr>
              <a:r>
                <a:rPr lang="en-US" dirty="0"/>
                <a:t>Telecoupling</a:t>
              </a:r>
            </a:p>
            <a:p>
              <a:pPr algn="ctr">
                <a:lnSpc>
                  <a:spcPct val="80000"/>
                </a:lnSpc>
              </a:pPr>
              <a:r>
                <a:rPr lang="en-US" dirty="0"/>
                <a:t>(S-E-S)</a:t>
              </a:r>
            </a:p>
          </p:txBody>
        </p:sp>
        <p:sp>
          <p:nvSpPr>
            <p:cNvPr id="72" name="TextBox 71">
              <a:extLst>
                <a:ext uri="{FF2B5EF4-FFF2-40B4-BE49-F238E27FC236}">
                  <a16:creationId xmlns:a16="http://schemas.microsoft.com/office/drawing/2014/main" id="{81ACF4EB-4D7C-2451-EF96-F270C90E9EC4}"/>
                </a:ext>
              </a:extLst>
            </p:cNvPr>
            <p:cNvSpPr txBox="1"/>
            <p:nvPr/>
          </p:nvSpPr>
          <p:spPr>
            <a:xfrm>
              <a:off x="3951626" y="5939297"/>
              <a:ext cx="1640081" cy="544060"/>
            </a:xfrm>
            <a:prstGeom prst="rect">
              <a:avLst/>
            </a:prstGeom>
            <a:noFill/>
          </p:spPr>
          <p:txBody>
            <a:bodyPr wrap="square" rtlCol="0">
              <a:spAutoFit/>
            </a:bodyPr>
            <a:lstStyle/>
            <a:p>
              <a:pPr>
                <a:lnSpc>
                  <a:spcPct val="80000"/>
                </a:lnSpc>
              </a:pPr>
              <a:r>
                <a:rPr lang="en-US" dirty="0"/>
                <a:t>Zoonoses</a:t>
              </a:r>
            </a:p>
            <a:p>
              <a:pPr>
                <a:lnSpc>
                  <a:spcPct val="80000"/>
                </a:lnSpc>
              </a:pPr>
              <a:r>
                <a:rPr lang="en-US" dirty="0"/>
                <a:t>pathogens</a:t>
              </a:r>
            </a:p>
          </p:txBody>
        </p:sp>
        <p:sp>
          <p:nvSpPr>
            <p:cNvPr id="73" name="TextBox 72">
              <a:extLst>
                <a:ext uri="{FF2B5EF4-FFF2-40B4-BE49-F238E27FC236}">
                  <a16:creationId xmlns:a16="http://schemas.microsoft.com/office/drawing/2014/main" id="{EBE43DEA-8087-9152-3853-D5FC2A6BCE18}"/>
                </a:ext>
              </a:extLst>
            </p:cNvPr>
            <p:cNvSpPr txBox="1"/>
            <p:nvPr/>
          </p:nvSpPr>
          <p:spPr>
            <a:xfrm>
              <a:off x="1738774" y="5107941"/>
              <a:ext cx="1851557" cy="544060"/>
            </a:xfrm>
            <a:prstGeom prst="rect">
              <a:avLst/>
            </a:prstGeom>
            <a:noFill/>
          </p:spPr>
          <p:txBody>
            <a:bodyPr wrap="square" rtlCol="0">
              <a:spAutoFit/>
            </a:bodyPr>
            <a:lstStyle/>
            <a:p>
              <a:pPr>
                <a:lnSpc>
                  <a:spcPct val="80000"/>
                </a:lnSpc>
              </a:pPr>
              <a:r>
                <a:rPr lang="en-US" dirty="0"/>
                <a:t>Nature deficit disorder</a:t>
              </a:r>
            </a:p>
          </p:txBody>
        </p:sp>
        <p:sp>
          <p:nvSpPr>
            <p:cNvPr id="74" name="TextBox 73">
              <a:extLst>
                <a:ext uri="{FF2B5EF4-FFF2-40B4-BE49-F238E27FC236}">
                  <a16:creationId xmlns:a16="http://schemas.microsoft.com/office/drawing/2014/main" id="{6B7155BD-B4B2-7991-4AE4-9F28E9ECAA44}"/>
                </a:ext>
              </a:extLst>
            </p:cNvPr>
            <p:cNvSpPr txBox="1"/>
            <p:nvPr/>
          </p:nvSpPr>
          <p:spPr>
            <a:xfrm>
              <a:off x="2666164" y="5580427"/>
              <a:ext cx="1681969" cy="544060"/>
            </a:xfrm>
            <a:prstGeom prst="rect">
              <a:avLst/>
            </a:prstGeom>
            <a:noFill/>
          </p:spPr>
          <p:txBody>
            <a:bodyPr wrap="square" rtlCol="0">
              <a:spAutoFit/>
            </a:bodyPr>
            <a:lstStyle/>
            <a:p>
              <a:pPr>
                <a:lnSpc>
                  <a:spcPct val="80000"/>
                </a:lnSpc>
              </a:pPr>
              <a:r>
                <a:rPr lang="en-US" dirty="0"/>
                <a:t>VR experiences</a:t>
              </a:r>
            </a:p>
          </p:txBody>
        </p:sp>
        <p:sp>
          <p:nvSpPr>
            <p:cNvPr id="75" name="TextBox 74">
              <a:extLst>
                <a:ext uri="{FF2B5EF4-FFF2-40B4-BE49-F238E27FC236}">
                  <a16:creationId xmlns:a16="http://schemas.microsoft.com/office/drawing/2014/main" id="{807839D1-3003-FD88-6E81-6E1CF2B993E9}"/>
                </a:ext>
              </a:extLst>
            </p:cNvPr>
            <p:cNvSpPr txBox="1"/>
            <p:nvPr/>
          </p:nvSpPr>
          <p:spPr>
            <a:xfrm>
              <a:off x="1411077" y="4557967"/>
              <a:ext cx="1934132" cy="544060"/>
            </a:xfrm>
            <a:prstGeom prst="rect">
              <a:avLst/>
            </a:prstGeom>
            <a:noFill/>
          </p:spPr>
          <p:txBody>
            <a:bodyPr wrap="square" rtlCol="0">
              <a:spAutoFit/>
            </a:bodyPr>
            <a:lstStyle/>
            <a:p>
              <a:pPr>
                <a:lnSpc>
                  <a:spcPct val="80000"/>
                </a:lnSpc>
              </a:pPr>
              <a:r>
                <a:rPr lang="en-US" dirty="0"/>
                <a:t>Extinction of experience</a:t>
              </a:r>
            </a:p>
          </p:txBody>
        </p:sp>
        <p:sp>
          <p:nvSpPr>
            <p:cNvPr id="76" name="TextBox 75">
              <a:extLst>
                <a:ext uri="{FF2B5EF4-FFF2-40B4-BE49-F238E27FC236}">
                  <a16:creationId xmlns:a16="http://schemas.microsoft.com/office/drawing/2014/main" id="{A3B79BDF-602F-57C6-B663-475FFF6D77C0}"/>
                </a:ext>
              </a:extLst>
            </p:cNvPr>
            <p:cNvSpPr txBox="1"/>
            <p:nvPr/>
          </p:nvSpPr>
          <p:spPr>
            <a:xfrm>
              <a:off x="1116545" y="4004116"/>
              <a:ext cx="1934132" cy="544060"/>
            </a:xfrm>
            <a:prstGeom prst="rect">
              <a:avLst/>
            </a:prstGeom>
            <a:noFill/>
          </p:spPr>
          <p:txBody>
            <a:bodyPr wrap="square" rtlCol="0">
              <a:spAutoFit/>
            </a:bodyPr>
            <a:lstStyle/>
            <a:p>
              <a:pPr>
                <a:lnSpc>
                  <a:spcPct val="80000"/>
                </a:lnSpc>
              </a:pPr>
              <a:r>
                <a:rPr lang="en-US" dirty="0"/>
                <a:t>Social extinction of species</a:t>
              </a:r>
            </a:p>
          </p:txBody>
        </p:sp>
        <p:sp>
          <p:nvSpPr>
            <p:cNvPr id="77" name="TextBox 76">
              <a:extLst>
                <a:ext uri="{FF2B5EF4-FFF2-40B4-BE49-F238E27FC236}">
                  <a16:creationId xmlns:a16="http://schemas.microsoft.com/office/drawing/2014/main" id="{5AF6F38A-25C0-81AC-E0CF-19148ACE87F9}"/>
                </a:ext>
              </a:extLst>
            </p:cNvPr>
            <p:cNvSpPr txBox="1"/>
            <p:nvPr/>
          </p:nvSpPr>
          <p:spPr>
            <a:xfrm>
              <a:off x="1116545" y="3450265"/>
              <a:ext cx="1934132" cy="544060"/>
            </a:xfrm>
            <a:prstGeom prst="rect">
              <a:avLst/>
            </a:prstGeom>
            <a:noFill/>
          </p:spPr>
          <p:txBody>
            <a:bodyPr wrap="square" rtlCol="0">
              <a:spAutoFit/>
            </a:bodyPr>
            <a:lstStyle/>
            <a:p>
              <a:pPr>
                <a:lnSpc>
                  <a:spcPct val="80000"/>
                </a:lnSpc>
              </a:pPr>
              <a:r>
                <a:rPr lang="en-US" dirty="0"/>
                <a:t>Ecological illiteracy</a:t>
              </a:r>
            </a:p>
          </p:txBody>
        </p:sp>
        <p:sp>
          <p:nvSpPr>
            <p:cNvPr id="78" name="TextBox 77">
              <a:extLst>
                <a:ext uri="{FF2B5EF4-FFF2-40B4-BE49-F238E27FC236}">
                  <a16:creationId xmlns:a16="http://schemas.microsoft.com/office/drawing/2014/main" id="{73EE1308-2BF3-22EE-9E3F-53C4724C911C}"/>
                </a:ext>
              </a:extLst>
            </p:cNvPr>
            <p:cNvSpPr txBox="1"/>
            <p:nvPr/>
          </p:nvSpPr>
          <p:spPr>
            <a:xfrm>
              <a:off x="1116545" y="2896414"/>
              <a:ext cx="1934132" cy="544060"/>
            </a:xfrm>
            <a:prstGeom prst="rect">
              <a:avLst/>
            </a:prstGeom>
            <a:noFill/>
          </p:spPr>
          <p:txBody>
            <a:bodyPr wrap="square" rtlCol="0">
              <a:spAutoFit/>
            </a:bodyPr>
            <a:lstStyle/>
            <a:p>
              <a:pPr>
                <a:lnSpc>
                  <a:spcPct val="80000"/>
                </a:lnSpc>
              </a:pPr>
              <a:r>
                <a:rPr lang="en-US" dirty="0"/>
                <a:t>Biocultural memory loss</a:t>
              </a:r>
            </a:p>
          </p:txBody>
        </p:sp>
        <p:sp>
          <p:nvSpPr>
            <p:cNvPr id="79" name="TextBox 78">
              <a:extLst>
                <a:ext uri="{FF2B5EF4-FFF2-40B4-BE49-F238E27FC236}">
                  <a16:creationId xmlns:a16="http://schemas.microsoft.com/office/drawing/2014/main" id="{0479E0B4-4CB8-DEA2-BD81-652D8F7A701E}"/>
                </a:ext>
              </a:extLst>
            </p:cNvPr>
            <p:cNvSpPr txBox="1"/>
            <p:nvPr/>
          </p:nvSpPr>
          <p:spPr>
            <a:xfrm>
              <a:off x="1411077" y="2342563"/>
              <a:ext cx="1934132" cy="544060"/>
            </a:xfrm>
            <a:prstGeom prst="rect">
              <a:avLst/>
            </a:prstGeom>
            <a:noFill/>
          </p:spPr>
          <p:txBody>
            <a:bodyPr wrap="square" rtlCol="0">
              <a:spAutoFit/>
            </a:bodyPr>
            <a:lstStyle/>
            <a:p>
              <a:pPr>
                <a:lnSpc>
                  <a:spcPct val="80000"/>
                </a:lnSpc>
              </a:pPr>
              <a:r>
                <a:rPr lang="en-US" dirty="0"/>
                <a:t>Lack of outdoor code of conduct</a:t>
              </a:r>
            </a:p>
          </p:txBody>
        </p:sp>
        <p:sp>
          <p:nvSpPr>
            <p:cNvPr id="80" name="TextBox 79">
              <a:extLst>
                <a:ext uri="{FF2B5EF4-FFF2-40B4-BE49-F238E27FC236}">
                  <a16:creationId xmlns:a16="http://schemas.microsoft.com/office/drawing/2014/main" id="{85E24F55-4866-7E67-D9EF-1470ACABD167}"/>
                </a:ext>
              </a:extLst>
            </p:cNvPr>
            <p:cNvSpPr txBox="1"/>
            <p:nvPr/>
          </p:nvSpPr>
          <p:spPr>
            <a:xfrm>
              <a:off x="1666369" y="2029684"/>
              <a:ext cx="1934132" cy="322461"/>
            </a:xfrm>
            <a:prstGeom prst="rect">
              <a:avLst/>
            </a:prstGeom>
            <a:noFill/>
          </p:spPr>
          <p:txBody>
            <a:bodyPr wrap="square" rtlCol="0">
              <a:spAutoFit/>
            </a:bodyPr>
            <a:lstStyle/>
            <a:p>
              <a:pPr>
                <a:lnSpc>
                  <a:spcPct val="80000"/>
                </a:lnSpc>
              </a:pPr>
              <a:r>
                <a:rPr lang="en-US" dirty="0"/>
                <a:t>Solastalgia</a:t>
              </a:r>
            </a:p>
          </p:txBody>
        </p:sp>
        <p:sp>
          <p:nvSpPr>
            <p:cNvPr id="81" name="TextBox 80">
              <a:extLst>
                <a:ext uri="{FF2B5EF4-FFF2-40B4-BE49-F238E27FC236}">
                  <a16:creationId xmlns:a16="http://schemas.microsoft.com/office/drawing/2014/main" id="{87385587-04F6-1EF9-B586-DE4DC1992207}"/>
                </a:ext>
              </a:extLst>
            </p:cNvPr>
            <p:cNvSpPr txBox="1"/>
            <p:nvPr/>
          </p:nvSpPr>
          <p:spPr>
            <a:xfrm>
              <a:off x="2672455" y="1701307"/>
              <a:ext cx="1934132" cy="322461"/>
            </a:xfrm>
            <a:prstGeom prst="rect">
              <a:avLst/>
            </a:prstGeom>
            <a:noFill/>
          </p:spPr>
          <p:txBody>
            <a:bodyPr wrap="square" rtlCol="0">
              <a:spAutoFit/>
            </a:bodyPr>
            <a:lstStyle/>
            <a:p>
              <a:pPr>
                <a:lnSpc>
                  <a:spcPct val="80000"/>
                </a:lnSpc>
              </a:pPr>
              <a:r>
                <a:rPr lang="en-US" dirty="0" err="1"/>
                <a:t>Biophobia</a:t>
              </a:r>
              <a:endParaRPr lang="en-US" dirty="0"/>
            </a:p>
          </p:txBody>
        </p:sp>
        <p:sp>
          <p:nvSpPr>
            <p:cNvPr id="82" name="TextBox 81">
              <a:extLst>
                <a:ext uri="{FF2B5EF4-FFF2-40B4-BE49-F238E27FC236}">
                  <a16:creationId xmlns:a16="http://schemas.microsoft.com/office/drawing/2014/main" id="{3109333B-FF9A-20A7-543A-6FE5575B8649}"/>
                </a:ext>
              </a:extLst>
            </p:cNvPr>
            <p:cNvSpPr txBox="1"/>
            <p:nvPr/>
          </p:nvSpPr>
          <p:spPr>
            <a:xfrm>
              <a:off x="3951626" y="1352805"/>
              <a:ext cx="1934132" cy="544060"/>
            </a:xfrm>
            <a:prstGeom prst="rect">
              <a:avLst/>
            </a:prstGeom>
            <a:noFill/>
          </p:spPr>
          <p:txBody>
            <a:bodyPr wrap="square" rtlCol="0">
              <a:spAutoFit/>
            </a:bodyPr>
            <a:lstStyle/>
            <a:p>
              <a:pPr>
                <a:lnSpc>
                  <a:spcPct val="80000"/>
                </a:lnSpc>
              </a:pPr>
              <a:r>
                <a:rPr lang="en-US" dirty="0"/>
                <a:t>Distancing,</a:t>
              </a:r>
            </a:p>
            <a:p>
              <a:pPr>
                <a:lnSpc>
                  <a:spcPct val="80000"/>
                </a:lnSpc>
              </a:pPr>
              <a:r>
                <a:rPr lang="en-US" dirty="0"/>
                <a:t>indifference</a:t>
              </a:r>
            </a:p>
          </p:txBody>
        </p:sp>
        <p:sp>
          <p:nvSpPr>
            <p:cNvPr id="83" name="TextBox 82">
              <a:extLst>
                <a:ext uri="{FF2B5EF4-FFF2-40B4-BE49-F238E27FC236}">
                  <a16:creationId xmlns:a16="http://schemas.microsoft.com/office/drawing/2014/main" id="{DA634EB4-20AF-14CD-1B58-E012436F20C5}"/>
                </a:ext>
              </a:extLst>
            </p:cNvPr>
            <p:cNvSpPr txBox="1"/>
            <p:nvPr/>
          </p:nvSpPr>
          <p:spPr>
            <a:xfrm>
              <a:off x="5385748" y="1362206"/>
              <a:ext cx="1358386" cy="544060"/>
            </a:xfrm>
            <a:prstGeom prst="rect">
              <a:avLst/>
            </a:prstGeom>
            <a:noFill/>
          </p:spPr>
          <p:txBody>
            <a:bodyPr wrap="square" rtlCol="0">
              <a:spAutoFit/>
            </a:bodyPr>
            <a:lstStyle/>
            <a:p>
              <a:pPr algn="ctr">
                <a:lnSpc>
                  <a:spcPct val="80000"/>
                </a:lnSpc>
              </a:pPr>
              <a:r>
                <a:rPr lang="en-US" dirty="0"/>
                <a:t>Alienation from nature</a:t>
              </a:r>
            </a:p>
          </p:txBody>
        </p:sp>
        <p:sp>
          <p:nvSpPr>
            <p:cNvPr id="84" name="TextBox 83">
              <a:extLst>
                <a:ext uri="{FF2B5EF4-FFF2-40B4-BE49-F238E27FC236}">
                  <a16:creationId xmlns:a16="http://schemas.microsoft.com/office/drawing/2014/main" id="{7BC45C64-E2C8-FF21-97F6-156AB812C71B}"/>
                </a:ext>
              </a:extLst>
            </p:cNvPr>
            <p:cNvSpPr txBox="1"/>
            <p:nvPr/>
          </p:nvSpPr>
          <p:spPr>
            <a:xfrm>
              <a:off x="6664919" y="1368021"/>
              <a:ext cx="1843520" cy="544060"/>
            </a:xfrm>
            <a:prstGeom prst="rect">
              <a:avLst/>
            </a:prstGeom>
            <a:noFill/>
          </p:spPr>
          <p:txBody>
            <a:bodyPr wrap="square" rtlCol="0">
              <a:spAutoFit/>
            </a:bodyPr>
            <a:lstStyle/>
            <a:p>
              <a:pPr algn="r">
                <a:lnSpc>
                  <a:spcPct val="80000"/>
                </a:lnSpc>
              </a:pPr>
              <a:r>
                <a:rPr lang="en-US" dirty="0"/>
                <a:t>Human-nature decoupling</a:t>
              </a:r>
            </a:p>
          </p:txBody>
        </p:sp>
        <p:sp>
          <p:nvSpPr>
            <p:cNvPr id="85" name="TextBox 84">
              <a:extLst>
                <a:ext uri="{FF2B5EF4-FFF2-40B4-BE49-F238E27FC236}">
                  <a16:creationId xmlns:a16="http://schemas.microsoft.com/office/drawing/2014/main" id="{AED8FA87-C78D-95E8-A684-DD7EDA8FF9A9}"/>
                </a:ext>
              </a:extLst>
            </p:cNvPr>
            <p:cNvSpPr txBox="1"/>
            <p:nvPr/>
          </p:nvSpPr>
          <p:spPr>
            <a:xfrm>
              <a:off x="8283382" y="1800398"/>
              <a:ext cx="1900559" cy="544060"/>
            </a:xfrm>
            <a:prstGeom prst="rect">
              <a:avLst/>
            </a:prstGeom>
            <a:noFill/>
          </p:spPr>
          <p:txBody>
            <a:bodyPr wrap="square" rtlCol="0">
              <a:spAutoFit/>
            </a:bodyPr>
            <a:lstStyle/>
            <a:p>
              <a:pPr algn="r">
                <a:lnSpc>
                  <a:spcPct val="80000"/>
                </a:lnSpc>
              </a:pPr>
              <a:r>
                <a:rPr lang="en-US" dirty="0"/>
                <a:t>Diverging nature perception</a:t>
              </a:r>
            </a:p>
          </p:txBody>
        </p:sp>
        <p:sp>
          <p:nvSpPr>
            <p:cNvPr id="86" name="TextBox 85">
              <a:extLst>
                <a:ext uri="{FF2B5EF4-FFF2-40B4-BE49-F238E27FC236}">
                  <a16:creationId xmlns:a16="http://schemas.microsoft.com/office/drawing/2014/main" id="{44EA32BF-7FD6-DB31-557B-447BEE775BEF}"/>
                </a:ext>
              </a:extLst>
            </p:cNvPr>
            <p:cNvSpPr txBox="1"/>
            <p:nvPr/>
          </p:nvSpPr>
          <p:spPr>
            <a:xfrm>
              <a:off x="9045435" y="2322797"/>
              <a:ext cx="1900559" cy="544060"/>
            </a:xfrm>
            <a:prstGeom prst="rect">
              <a:avLst/>
            </a:prstGeom>
            <a:noFill/>
          </p:spPr>
          <p:txBody>
            <a:bodyPr wrap="square" rtlCol="0">
              <a:spAutoFit/>
            </a:bodyPr>
            <a:lstStyle/>
            <a:p>
              <a:pPr algn="r">
                <a:lnSpc>
                  <a:spcPct val="80000"/>
                </a:lnSpc>
              </a:pPr>
              <a:r>
                <a:rPr lang="en-US" dirty="0"/>
                <a:t>Exclusion (</a:t>
              </a:r>
              <a:r>
                <a:rPr lang="en-US" dirty="0" err="1"/>
                <a:t>outsidedness</a:t>
              </a:r>
              <a:r>
                <a:rPr lang="en-US" dirty="0"/>
                <a:t>)</a:t>
              </a:r>
            </a:p>
          </p:txBody>
        </p:sp>
      </p:grpSp>
      <p:sp>
        <p:nvSpPr>
          <p:cNvPr id="2" name="Title 1">
            <a:extLst>
              <a:ext uri="{FF2B5EF4-FFF2-40B4-BE49-F238E27FC236}">
                <a16:creationId xmlns:a16="http://schemas.microsoft.com/office/drawing/2014/main" id="{4413B37B-9CDA-10EB-0424-41F829B3C2C4}"/>
              </a:ext>
            </a:extLst>
          </p:cNvPr>
          <p:cNvSpPr>
            <a:spLocks noGrp="1"/>
          </p:cNvSpPr>
          <p:nvPr>
            <p:ph type="title"/>
          </p:nvPr>
        </p:nvSpPr>
        <p:spPr>
          <a:xfrm>
            <a:off x="838199" y="1"/>
            <a:ext cx="10515602" cy="1295400"/>
          </a:xfrm>
        </p:spPr>
        <p:txBody>
          <a:bodyPr/>
          <a:lstStyle/>
          <a:p>
            <a:r>
              <a:rPr lang="en-US" dirty="0"/>
              <a:t>Problem: Epistemology of disconnection</a:t>
            </a:r>
          </a:p>
        </p:txBody>
      </p:sp>
      <p:sp>
        <p:nvSpPr>
          <p:cNvPr id="44" name="TextBox 43">
            <a:extLst>
              <a:ext uri="{FF2B5EF4-FFF2-40B4-BE49-F238E27FC236}">
                <a16:creationId xmlns:a16="http://schemas.microsoft.com/office/drawing/2014/main" id="{74A97B0F-AD5D-E758-3CE5-59AE639A0FCF}"/>
              </a:ext>
            </a:extLst>
          </p:cNvPr>
          <p:cNvSpPr txBox="1"/>
          <p:nvPr/>
        </p:nvSpPr>
        <p:spPr>
          <a:xfrm>
            <a:off x="7183748" y="6224475"/>
            <a:ext cx="5008252" cy="646331"/>
          </a:xfrm>
          <a:prstGeom prst="rect">
            <a:avLst/>
          </a:prstGeom>
          <a:noFill/>
        </p:spPr>
        <p:txBody>
          <a:bodyPr wrap="square">
            <a:spAutoFit/>
          </a:bodyPr>
          <a:lstStyle/>
          <a:p>
            <a:pPr algn="r"/>
            <a:r>
              <a:rPr lang="en-US" sz="1200" dirty="0">
                <a:latin typeface="+mj-lt"/>
              </a:rPr>
              <a:t>From </a:t>
            </a:r>
            <a:r>
              <a:rPr lang="en-US" sz="1200" b="1" dirty="0">
                <a:latin typeface="+mj-lt"/>
              </a:rPr>
              <a:t>Beery et al. 2023 </a:t>
            </a:r>
          </a:p>
          <a:p>
            <a:pPr algn="r"/>
            <a:r>
              <a:rPr lang="en-CA" sz="1200" dirty="0">
                <a:latin typeface="+mj-lt"/>
              </a:rPr>
              <a:t>Disconnection from nature: </a:t>
            </a:r>
          </a:p>
          <a:p>
            <a:pPr algn="r"/>
            <a:r>
              <a:rPr lang="en-CA" sz="1200" dirty="0">
                <a:latin typeface="+mj-lt"/>
              </a:rPr>
              <a:t>Expanding our understanding of human–nature relations</a:t>
            </a:r>
            <a:endParaRPr lang="en-US" sz="1200" dirty="0">
              <a:latin typeface="+mj-lt"/>
            </a:endParaRPr>
          </a:p>
        </p:txBody>
      </p:sp>
      <p:sp>
        <p:nvSpPr>
          <p:cNvPr id="50" name="TextBox 49">
            <a:extLst>
              <a:ext uri="{FF2B5EF4-FFF2-40B4-BE49-F238E27FC236}">
                <a16:creationId xmlns:a16="http://schemas.microsoft.com/office/drawing/2014/main" id="{F60537B6-C0E2-A026-7331-085338945920}"/>
              </a:ext>
            </a:extLst>
          </p:cNvPr>
          <p:cNvSpPr txBox="1"/>
          <p:nvPr/>
        </p:nvSpPr>
        <p:spPr>
          <a:xfrm>
            <a:off x="5231703" y="3043359"/>
            <a:ext cx="1866146" cy="1598391"/>
          </a:xfrm>
          <a:prstGeom prst="ellipse">
            <a:avLst/>
          </a:prstGeom>
          <a:solidFill>
            <a:schemeClr val="bg1"/>
          </a:solidFill>
          <a:ln>
            <a:noFill/>
          </a:ln>
        </p:spPr>
        <p:txBody>
          <a:bodyPr wrap="square" lIns="0" tIns="0" rIns="0" bIns="0" rtlCol="0" anchor="ctr" anchorCtr="0">
            <a:noAutofit/>
          </a:bodyPr>
          <a:lstStyle/>
          <a:p>
            <a:pPr algn="ctr"/>
            <a:r>
              <a:rPr lang="en-US" sz="1600" dirty="0">
                <a:solidFill>
                  <a:schemeClr val="bg1"/>
                </a:solidFill>
                <a:latin typeface="Arial" panose="020B0604020202020204" pitchFamily="34" charset="0"/>
                <a:cs typeface="Arial" panose="020B0604020202020204" pitchFamily="34" charset="0"/>
              </a:rPr>
              <a:t>Epistemology of Disconnection</a:t>
            </a:r>
          </a:p>
        </p:txBody>
      </p:sp>
      <p:grpSp>
        <p:nvGrpSpPr>
          <p:cNvPr id="7" name="Group 6">
            <a:extLst>
              <a:ext uri="{FF2B5EF4-FFF2-40B4-BE49-F238E27FC236}">
                <a16:creationId xmlns:a16="http://schemas.microsoft.com/office/drawing/2014/main" id="{F6A699B3-6A94-8894-E301-8CB2CE87736A}"/>
              </a:ext>
            </a:extLst>
          </p:cNvPr>
          <p:cNvGrpSpPr/>
          <p:nvPr/>
        </p:nvGrpSpPr>
        <p:grpSpPr>
          <a:xfrm>
            <a:off x="3146565" y="2069685"/>
            <a:ext cx="5948728" cy="3695331"/>
            <a:chOff x="3146565" y="2069685"/>
            <a:chExt cx="5948728" cy="3695331"/>
          </a:xfrm>
        </p:grpSpPr>
        <p:grpSp>
          <p:nvGrpSpPr>
            <p:cNvPr id="6" name="Group 5">
              <a:extLst>
                <a:ext uri="{FF2B5EF4-FFF2-40B4-BE49-F238E27FC236}">
                  <a16:creationId xmlns:a16="http://schemas.microsoft.com/office/drawing/2014/main" id="{CA29F5AF-2C61-A0EC-6B9D-005F86BE5C7C}"/>
                </a:ext>
              </a:extLst>
            </p:cNvPr>
            <p:cNvGrpSpPr/>
            <p:nvPr/>
          </p:nvGrpSpPr>
          <p:grpSpPr>
            <a:xfrm>
              <a:off x="3146565" y="2069685"/>
              <a:ext cx="5948728" cy="3695331"/>
              <a:chOff x="3146565" y="2069685"/>
              <a:chExt cx="5948728" cy="3695331"/>
            </a:xfrm>
          </p:grpSpPr>
          <p:sp>
            <p:nvSpPr>
              <p:cNvPr id="49" name="Rounded Rectangle 48">
                <a:extLst>
                  <a:ext uri="{FF2B5EF4-FFF2-40B4-BE49-F238E27FC236}">
                    <a16:creationId xmlns:a16="http://schemas.microsoft.com/office/drawing/2014/main" id="{17C2F321-0EEF-8B45-FC06-6B0F5FD97A38}"/>
                  </a:ext>
                </a:extLst>
              </p:cNvPr>
              <p:cNvSpPr/>
              <p:nvPr/>
            </p:nvSpPr>
            <p:spPr>
              <a:xfrm>
                <a:off x="3146565" y="2078026"/>
                <a:ext cx="5948547" cy="3679833"/>
              </a:xfrm>
              <a:prstGeom prst="roundRect">
                <a:avLst>
                  <a:gd name="adj" fmla="val 445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a:extLst>
                  <a:ext uri="{FF2B5EF4-FFF2-40B4-BE49-F238E27FC236}">
                    <a16:creationId xmlns:a16="http://schemas.microsoft.com/office/drawing/2014/main" id="{5F31D1E0-5494-7C6D-1D6A-37301E67F0E6}"/>
                  </a:ext>
                </a:extLst>
              </p:cNvPr>
              <p:cNvSpPr/>
              <p:nvPr/>
            </p:nvSpPr>
            <p:spPr>
              <a:xfrm>
                <a:off x="3146746" y="2069685"/>
                <a:ext cx="5948547" cy="3695331"/>
              </a:xfrm>
              <a:prstGeom prst="roundRect">
                <a:avLst>
                  <a:gd name="adj" fmla="val 44935"/>
                </a:avLst>
              </a:prstGeom>
              <a:solidFill>
                <a:srgbClr val="AD6C6A">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extBox 51">
              <a:extLst>
                <a:ext uri="{FF2B5EF4-FFF2-40B4-BE49-F238E27FC236}">
                  <a16:creationId xmlns:a16="http://schemas.microsoft.com/office/drawing/2014/main" id="{1757614C-16A9-5974-12A0-06C7A64B4DDC}"/>
                </a:ext>
              </a:extLst>
            </p:cNvPr>
            <p:cNvSpPr txBox="1"/>
            <p:nvPr/>
          </p:nvSpPr>
          <p:spPr>
            <a:xfrm>
              <a:off x="5062380" y="2292777"/>
              <a:ext cx="2034363"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Philosophical</a:t>
              </a:r>
            </a:p>
          </p:txBody>
        </p:sp>
        <p:sp>
          <p:nvSpPr>
            <p:cNvPr id="53" name="TextBox 52">
              <a:extLst>
                <a:ext uri="{FF2B5EF4-FFF2-40B4-BE49-F238E27FC236}">
                  <a16:creationId xmlns:a16="http://schemas.microsoft.com/office/drawing/2014/main" id="{F5835BC2-4C71-C84B-7817-29AEBB41C202}"/>
                </a:ext>
              </a:extLst>
            </p:cNvPr>
            <p:cNvSpPr txBox="1"/>
            <p:nvPr/>
          </p:nvSpPr>
          <p:spPr>
            <a:xfrm>
              <a:off x="5508991" y="5236506"/>
              <a:ext cx="1227078"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Material</a:t>
              </a:r>
            </a:p>
          </p:txBody>
        </p:sp>
        <p:sp>
          <p:nvSpPr>
            <p:cNvPr id="54" name="TextBox 53">
              <a:extLst>
                <a:ext uri="{FF2B5EF4-FFF2-40B4-BE49-F238E27FC236}">
                  <a16:creationId xmlns:a16="http://schemas.microsoft.com/office/drawing/2014/main" id="{F6550B8E-1FF7-6934-7A7C-61F895A36500}"/>
                </a:ext>
              </a:extLst>
            </p:cNvPr>
            <p:cNvSpPr txBox="1"/>
            <p:nvPr/>
          </p:nvSpPr>
          <p:spPr>
            <a:xfrm>
              <a:off x="3690841" y="4805932"/>
              <a:ext cx="1802941"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Experiential</a:t>
              </a:r>
            </a:p>
          </p:txBody>
        </p:sp>
        <p:sp>
          <p:nvSpPr>
            <p:cNvPr id="55" name="TextBox 54">
              <a:extLst>
                <a:ext uri="{FF2B5EF4-FFF2-40B4-BE49-F238E27FC236}">
                  <a16:creationId xmlns:a16="http://schemas.microsoft.com/office/drawing/2014/main" id="{B5713A27-15BC-E0FB-6F72-896465E929D4}"/>
                </a:ext>
              </a:extLst>
            </p:cNvPr>
            <p:cNvSpPr txBox="1"/>
            <p:nvPr/>
          </p:nvSpPr>
          <p:spPr>
            <a:xfrm>
              <a:off x="3259282" y="3736435"/>
              <a:ext cx="1438765"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Cognitive</a:t>
              </a:r>
            </a:p>
          </p:txBody>
        </p:sp>
        <p:sp>
          <p:nvSpPr>
            <p:cNvPr id="56" name="TextBox 55">
              <a:extLst>
                <a:ext uri="{FF2B5EF4-FFF2-40B4-BE49-F238E27FC236}">
                  <a16:creationId xmlns:a16="http://schemas.microsoft.com/office/drawing/2014/main" id="{DF38F566-840B-02DD-1E7E-8ED109B5D7C5}"/>
                </a:ext>
              </a:extLst>
            </p:cNvPr>
            <p:cNvSpPr txBox="1"/>
            <p:nvPr/>
          </p:nvSpPr>
          <p:spPr>
            <a:xfrm>
              <a:off x="7356921" y="3757579"/>
              <a:ext cx="1629984"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Institutional</a:t>
              </a:r>
            </a:p>
          </p:txBody>
        </p:sp>
        <p:sp>
          <p:nvSpPr>
            <p:cNvPr id="57" name="TextBox 56">
              <a:extLst>
                <a:ext uri="{FF2B5EF4-FFF2-40B4-BE49-F238E27FC236}">
                  <a16:creationId xmlns:a16="http://schemas.microsoft.com/office/drawing/2014/main" id="{10493288-9BEC-AE41-2A90-8EA024703545}"/>
                </a:ext>
              </a:extLst>
            </p:cNvPr>
            <p:cNvSpPr txBox="1"/>
            <p:nvPr/>
          </p:nvSpPr>
          <p:spPr>
            <a:xfrm>
              <a:off x="6902317" y="4827076"/>
              <a:ext cx="1061076"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Political</a:t>
              </a:r>
            </a:p>
          </p:txBody>
        </p:sp>
        <p:sp>
          <p:nvSpPr>
            <p:cNvPr id="58" name="TextBox 57">
              <a:extLst>
                <a:ext uri="{FF2B5EF4-FFF2-40B4-BE49-F238E27FC236}">
                  <a16:creationId xmlns:a16="http://schemas.microsoft.com/office/drawing/2014/main" id="{6FCBADE4-3DEF-57C3-AB53-75DF770BD6A3}"/>
                </a:ext>
              </a:extLst>
            </p:cNvPr>
            <p:cNvSpPr txBox="1"/>
            <p:nvPr/>
          </p:nvSpPr>
          <p:spPr>
            <a:xfrm>
              <a:off x="3530319" y="2631064"/>
              <a:ext cx="1533846"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Emotional</a:t>
              </a:r>
            </a:p>
          </p:txBody>
        </p:sp>
        <p:sp>
          <p:nvSpPr>
            <p:cNvPr id="59" name="TextBox 58">
              <a:extLst>
                <a:ext uri="{FF2B5EF4-FFF2-40B4-BE49-F238E27FC236}">
                  <a16:creationId xmlns:a16="http://schemas.microsoft.com/office/drawing/2014/main" id="{BC554DEB-CACB-9D24-C200-84A8EF477DB1}"/>
                </a:ext>
              </a:extLst>
            </p:cNvPr>
            <p:cNvSpPr txBox="1"/>
            <p:nvPr/>
          </p:nvSpPr>
          <p:spPr>
            <a:xfrm>
              <a:off x="6859328" y="2652208"/>
              <a:ext cx="1869200" cy="369332"/>
            </a:xfrm>
            <a:prstGeom prst="rect">
              <a:avLst/>
            </a:prstGeom>
            <a:noFill/>
          </p:spPr>
          <p:txBody>
            <a:bodyPr wrap="square" lIns="0" tIns="0" rIns="0" bIns="0" rtlCol="0">
              <a:spAutoFit/>
            </a:bodyPr>
            <a:lstStyle/>
            <a:p>
              <a:pPr algn="ctr"/>
              <a:r>
                <a:rPr lang="en-US" sz="2400" dirty="0">
                  <a:latin typeface="Arial" panose="020B0604020202020204" pitchFamily="34" charset="0"/>
                  <a:cs typeface="Arial" panose="020B0604020202020204" pitchFamily="34" charset="0"/>
                </a:rPr>
                <a:t>Sociocultural</a:t>
              </a:r>
            </a:p>
          </p:txBody>
        </p:sp>
      </p:grpSp>
      <p:sp>
        <p:nvSpPr>
          <p:cNvPr id="60" name="TextBox 59">
            <a:extLst>
              <a:ext uri="{FF2B5EF4-FFF2-40B4-BE49-F238E27FC236}">
                <a16:creationId xmlns:a16="http://schemas.microsoft.com/office/drawing/2014/main" id="{995ADFE9-EE59-0CAE-4EE7-3F9EFC12C46D}"/>
              </a:ext>
            </a:extLst>
          </p:cNvPr>
          <p:cNvSpPr txBox="1"/>
          <p:nvPr/>
        </p:nvSpPr>
        <p:spPr>
          <a:xfrm>
            <a:off x="4886113" y="3043359"/>
            <a:ext cx="2425632" cy="1598391"/>
          </a:xfrm>
          <a:prstGeom prst="roundRect">
            <a:avLst/>
          </a:prstGeom>
          <a:solidFill>
            <a:srgbClr val="8D4640"/>
          </a:solidFill>
          <a:ln>
            <a:noFill/>
          </a:ln>
        </p:spPr>
        <p:txBody>
          <a:bodyPr wrap="square" lIns="0" tIns="0" rIns="0" bIns="0" rtlCol="0" anchor="ctr" anchorCtr="0">
            <a:noAutofit/>
          </a:bodyPr>
          <a:lstStyle/>
          <a:p>
            <a:pPr algn="ctr"/>
            <a:r>
              <a:rPr lang="en-US" sz="2400" dirty="0">
                <a:solidFill>
                  <a:schemeClr val="bg1"/>
                </a:solidFill>
                <a:latin typeface="Arial" panose="020B0604020202020204" pitchFamily="34" charset="0"/>
                <a:cs typeface="Arial" panose="020B0604020202020204" pitchFamily="34" charset="0"/>
              </a:rPr>
              <a:t>Epistemology of Disconnection from Nature</a:t>
            </a:r>
          </a:p>
        </p:txBody>
      </p:sp>
      <p:grpSp>
        <p:nvGrpSpPr>
          <p:cNvPr id="8" name="Group 7">
            <a:extLst>
              <a:ext uri="{FF2B5EF4-FFF2-40B4-BE49-F238E27FC236}">
                <a16:creationId xmlns:a16="http://schemas.microsoft.com/office/drawing/2014/main" id="{3115959D-17F8-B7A0-ACBE-7480AFB7E27E}"/>
              </a:ext>
            </a:extLst>
          </p:cNvPr>
          <p:cNvGrpSpPr/>
          <p:nvPr/>
        </p:nvGrpSpPr>
        <p:grpSpPr>
          <a:xfrm>
            <a:off x="205668" y="2745196"/>
            <a:ext cx="11773948" cy="1915909"/>
            <a:chOff x="205668" y="2745196"/>
            <a:chExt cx="11773948" cy="1915909"/>
          </a:xfrm>
        </p:grpSpPr>
        <p:sp>
          <p:nvSpPr>
            <p:cNvPr id="3" name="TextBox 2">
              <a:extLst>
                <a:ext uri="{FF2B5EF4-FFF2-40B4-BE49-F238E27FC236}">
                  <a16:creationId xmlns:a16="http://schemas.microsoft.com/office/drawing/2014/main" id="{62F2DF5A-366A-E077-2A01-298F7430EE8A}"/>
                </a:ext>
              </a:extLst>
            </p:cNvPr>
            <p:cNvSpPr txBox="1"/>
            <p:nvPr/>
          </p:nvSpPr>
          <p:spPr>
            <a:xfrm rot="16200000">
              <a:off x="-459899" y="3410763"/>
              <a:ext cx="1915909" cy="584775"/>
            </a:xfrm>
            <a:prstGeom prst="rect">
              <a:avLst/>
            </a:prstGeom>
            <a:noFill/>
          </p:spPr>
          <p:txBody>
            <a:bodyPr wrap="none" rtlCol="0">
              <a:spAutoFit/>
            </a:bodyPr>
            <a:lstStyle/>
            <a:p>
              <a:r>
                <a:rPr lang="en-US" sz="3200" dirty="0"/>
                <a:t>Individual</a:t>
              </a:r>
            </a:p>
          </p:txBody>
        </p:sp>
        <p:sp>
          <p:nvSpPr>
            <p:cNvPr id="4" name="TextBox 3">
              <a:extLst>
                <a:ext uri="{FF2B5EF4-FFF2-40B4-BE49-F238E27FC236}">
                  <a16:creationId xmlns:a16="http://schemas.microsoft.com/office/drawing/2014/main" id="{0F4C73C5-1F07-8959-9E24-A24EE1772174}"/>
                </a:ext>
              </a:extLst>
            </p:cNvPr>
            <p:cNvSpPr txBox="1"/>
            <p:nvPr/>
          </p:nvSpPr>
          <p:spPr>
            <a:xfrm rot="5400000">
              <a:off x="10872743" y="3492767"/>
              <a:ext cx="1628972" cy="584775"/>
            </a:xfrm>
            <a:prstGeom prst="rect">
              <a:avLst/>
            </a:prstGeom>
            <a:noFill/>
          </p:spPr>
          <p:txBody>
            <a:bodyPr wrap="none" rtlCol="0">
              <a:spAutoFit/>
            </a:bodyPr>
            <a:lstStyle/>
            <a:p>
              <a:r>
                <a:rPr lang="en-US" sz="3200" dirty="0"/>
                <a:t>Societal</a:t>
              </a:r>
            </a:p>
          </p:txBody>
        </p:sp>
      </p:grpSp>
    </p:spTree>
    <p:extLst>
      <p:ext uri="{BB962C8B-B14F-4D97-AF65-F5344CB8AC3E}">
        <p14:creationId xmlns:p14="http://schemas.microsoft.com/office/powerpoint/2010/main" val="203820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73B23-F1D7-EB67-F3C4-1775037603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10398C-57E7-01AC-FFA0-CB54377D918D}"/>
              </a:ext>
            </a:extLst>
          </p:cNvPr>
          <p:cNvSpPr>
            <a:spLocks noGrp="1"/>
          </p:cNvSpPr>
          <p:nvPr>
            <p:ph type="title"/>
          </p:nvPr>
        </p:nvSpPr>
        <p:spPr>
          <a:xfrm>
            <a:off x="838199" y="1"/>
            <a:ext cx="10515602" cy="1295400"/>
          </a:xfrm>
        </p:spPr>
        <p:txBody>
          <a:bodyPr/>
          <a:lstStyle/>
          <a:p>
            <a:r>
              <a:rPr lang="en-US" dirty="0"/>
              <a:t>Solution: Epistemology of reconnection</a:t>
            </a:r>
          </a:p>
        </p:txBody>
      </p:sp>
      <p:sp>
        <p:nvSpPr>
          <p:cNvPr id="44" name="TextBox 43">
            <a:extLst>
              <a:ext uri="{FF2B5EF4-FFF2-40B4-BE49-F238E27FC236}">
                <a16:creationId xmlns:a16="http://schemas.microsoft.com/office/drawing/2014/main" id="{64D288A2-7110-9DDE-B6BD-3310C9140B51}"/>
              </a:ext>
            </a:extLst>
          </p:cNvPr>
          <p:cNvSpPr txBox="1"/>
          <p:nvPr/>
        </p:nvSpPr>
        <p:spPr>
          <a:xfrm>
            <a:off x="7187903" y="6396334"/>
            <a:ext cx="5008252" cy="461665"/>
          </a:xfrm>
          <a:prstGeom prst="rect">
            <a:avLst/>
          </a:prstGeom>
          <a:noFill/>
        </p:spPr>
        <p:txBody>
          <a:bodyPr wrap="square">
            <a:spAutoFit/>
          </a:bodyPr>
          <a:lstStyle/>
          <a:p>
            <a:pPr algn="r"/>
            <a:r>
              <a:rPr lang="en-US" sz="1200" dirty="0">
                <a:latin typeface="+mj-lt"/>
              </a:rPr>
              <a:t>From </a:t>
            </a:r>
            <a:r>
              <a:rPr lang="en-CA" sz="1200" b="1" dirty="0">
                <a:latin typeface="HelveticaNeueLTStd"/>
              </a:rPr>
              <a:t>Bai </a:t>
            </a:r>
            <a:r>
              <a:rPr lang="en-CA" sz="1200" b="1" i="1" dirty="0">
                <a:latin typeface="HelveticaNeueLTStd"/>
              </a:rPr>
              <a:t>et al</a:t>
            </a:r>
            <a:r>
              <a:rPr lang="en-CA" sz="1200" b="1" dirty="0">
                <a:latin typeface="HelveticaNeueLTStd"/>
              </a:rPr>
              <a:t>. 2013</a:t>
            </a:r>
            <a:r>
              <a:rPr lang="en-CA" sz="1200" dirty="0">
                <a:latin typeface="HelveticaNeueLTStd"/>
              </a:rPr>
              <a:t> Revisioning higher education</a:t>
            </a:r>
            <a:endParaRPr lang="en-US" sz="1200" dirty="0"/>
          </a:p>
          <a:p>
            <a:pPr algn="r"/>
            <a:r>
              <a:rPr lang="en-CA" sz="1200" dirty="0">
                <a:latin typeface="+mj-lt"/>
              </a:rPr>
              <a:t>Expanding our understanding of human–nature relations</a:t>
            </a:r>
            <a:endParaRPr lang="en-US" sz="1200" dirty="0">
              <a:latin typeface="+mj-lt"/>
            </a:endParaRPr>
          </a:p>
        </p:txBody>
      </p:sp>
      <p:sp>
        <p:nvSpPr>
          <p:cNvPr id="50" name="TextBox 49">
            <a:extLst>
              <a:ext uri="{FF2B5EF4-FFF2-40B4-BE49-F238E27FC236}">
                <a16:creationId xmlns:a16="http://schemas.microsoft.com/office/drawing/2014/main" id="{5EFD1427-DF6B-71D3-C5AD-9FDEF41A71AB}"/>
              </a:ext>
            </a:extLst>
          </p:cNvPr>
          <p:cNvSpPr txBox="1"/>
          <p:nvPr/>
        </p:nvSpPr>
        <p:spPr>
          <a:xfrm>
            <a:off x="5231703" y="3043359"/>
            <a:ext cx="1866146" cy="1598391"/>
          </a:xfrm>
          <a:prstGeom prst="ellipse">
            <a:avLst/>
          </a:prstGeom>
          <a:solidFill>
            <a:schemeClr val="bg1"/>
          </a:solidFill>
          <a:ln>
            <a:noFill/>
          </a:ln>
        </p:spPr>
        <p:txBody>
          <a:bodyPr wrap="square" lIns="0" tIns="0" rIns="0" bIns="0" rtlCol="0" anchor="ctr" anchorCtr="0">
            <a:noAutofit/>
          </a:bodyPr>
          <a:lstStyle/>
          <a:p>
            <a:pPr algn="ctr"/>
            <a:r>
              <a:rPr lang="en-US" sz="1600" dirty="0">
                <a:solidFill>
                  <a:schemeClr val="bg1"/>
                </a:solidFill>
                <a:latin typeface="Arial" panose="020B0604020202020204" pitchFamily="34" charset="0"/>
                <a:cs typeface="Arial" panose="020B0604020202020204" pitchFamily="34" charset="0"/>
              </a:rPr>
              <a:t>Epistemology of Disconnection</a:t>
            </a:r>
          </a:p>
        </p:txBody>
      </p:sp>
      <p:pic>
        <p:nvPicPr>
          <p:cNvPr id="5" name="Picture 4">
            <a:extLst>
              <a:ext uri="{FF2B5EF4-FFF2-40B4-BE49-F238E27FC236}">
                <a16:creationId xmlns:a16="http://schemas.microsoft.com/office/drawing/2014/main" id="{14EC772F-0FD1-2DCD-D716-94F210D945AB}"/>
              </a:ext>
            </a:extLst>
          </p:cNvPr>
          <p:cNvPicPr>
            <a:picLocks noChangeAspect="1"/>
          </p:cNvPicPr>
          <p:nvPr/>
        </p:nvPicPr>
        <p:blipFill>
          <a:blip r:embed="rId3"/>
          <a:stretch>
            <a:fillRect/>
          </a:stretch>
        </p:blipFill>
        <p:spPr>
          <a:xfrm>
            <a:off x="2358906" y="1295400"/>
            <a:ext cx="6864588" cy="5429482"/>
          </a:xfrm>
          <a:prstGeom prst="rect">
            <a:avLst/>
          </a:prstGeom>
        </p:spPr>
      </p:pic>
    </p:spTree>
    <p:extLst>
      <p:ext uri="{BB962C8B-B14F-4D97-AF65-F5344CB8AC3E}">
        <p14:creationId xmlns:p14="http://schemas.microsoft.com/office/powerpoint/2010/main" val="2061382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EF1EC-9782-BF95-D5DD-57243C55C4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601262-61A7-2B5E-DE36-BAEB870EB00F}"/>
              </a:ext>
            </a:extLst>
          </p:cNvPr>
          <p:cNvSpPr>
            <a:spLocks noGrp="1"/>
          </p:cNvSpPr>
          <p:nvPr>
            <p:ph type="title"/>
          </p:nvPr>
        </p:nvSpPr>
        <p:spPr>
          <a:xfrm>
            <a:off x="838199" y="1"/>
            <a:ext cx="10515602" cy="1295400"/>
          </a:xfrm>
        </p:spPr>
        <p:txBody>
          <a:bodyPr/>
          <a:lstStyle/>
          <a:p>
            <a:r>
              <a:rPr lang="en-US" dirty="0"/>
              <a:t>Why integrate geoscience &amp; poetry?</a:t>
            </a:r>
          </a:p>
        </p:txBody>
      </p:sp>
      <p:sp>
        <p:nvSpPr>
          <p:cNvPr id="41" name="TextBox 40">
            <a:extLst>
              <a:ext uri="{FF2B5EF4-FFF2-40B4-BE49-F238E27FC236}">
                <a16:creationId xmlns:a16="http://schemas.microsoft.com/office/drawing/2014/main" id="{112C838E-0202-2732-086A-A5ADBD712493}"/>
              </a:ext>
            </a:extLst>
          </p:cNvPr>
          <p:cNvSpPr txBox="1"/>
          <p:nvPr/>
        </p:nvSpPr>
        <p:spPr>
          <a:xfrm>
            <a:off x="4769848" y="1605789"/>
            <a:ext cx="7422151" cy="4555093"/>
          </a:xfrm>
          <a:prstGeom prst="rect">
            <a:avLst/>
          </a:prstGeom>
          <a:noFill/>
        </p:spPr>
        <p:txBody>
          <a:bodyPr wrap="square" rtlCol="0">
            <a:spAutoFit/>
          </a:bodyPr>
          <a:lstStyle/>
          <a:p>
            <a:r>
              <a:rPr lang="en-US" sz="3000" dirty="0"/>
              <a:t>Geosciences = inter &amp; transdisciplinary </a:t>
            </a:r>
          </a:p>
          <a:p>
            <a:r>
              <a:rPr lang="en-US" sz="2000" dirty="0"/>
              <a:t>	(e.g., Mosher &amp; Keane 2021, Finn et al. 2022)</a:t>
            </a:r>
          </a:p>
          <a:p>
            <a:endParaRPr lang="en-CA" sz="3000" dirty="0"/>
          </a:p>
          <a:p>
            <a:r>
              <a:rPr lang="en-CA" sz="3000" dirty="0"/>
              <a:t>Inter &amp; transdisciplinary work = hard </a:t>
            </a:r>
          </a:p>
          <a:p>
            <a:r>
              <a:rPr lang="en-CA" sz="2000" dirty="0"/>
              <a:t>	(e.g., Mather et al. 2023)</a:t>
            </a:r>
          </a:p>
          <a:p>
            <a:endParaRPr lang="en-CA" sz="3000" dirty="0"/>
          </a:p>
          <a:p>
            <a:r>
              <a:rPr lang="en-CA" sz="3000" dirty="0"/>
              <a:t>Interdisciplinarity ⇆ interculturality </a:t>
            </a:r>
          </a:p>
          <a:p>
            <a:r>
              <a:rPr lang="en-CA" sz="2000" dirty="0"/>
              <a:t>	(e.g., Islam and Stamp 2020 )</a:t>
            </a:r>
          </a:p>
          <a:p>
            <a:endParaRPr lang="en-CA" sz="3000" dirty="0"/>
          </a:p>
          <a:p>
            <a:r>
              <a:rPr lang="en-CA" sz="3000" dirty="0"/>
              <a:t>Poet diversity            systemic racism in STEM </a:t>
            </a:r>
          </a:p>
          <a:p>
            <a:r>
              <a:rPr lang="en-CA" sz="2000" dirty="0"/>
              <a:t>	(e.g., Ali et al. 2021, Burton et al. 2026)</a:t>
            </a:r>
            <a:endParaRPr lang="en-US" sz="2000" dirty="0"/>
          </a:p>
        </p:txBody>
      </p:sp>
      <p:pic>
        <p:nvPicPr>
          <p:cNvPr id="43" name="Picture 42" descr="Line Drawing Melting Ice Cube Isolated Stock Vector (Royalty Free ...">
            <a:extLst>
              <a:ext uri="{FF2B5EF4-FFF2-40B4-BE49-F238E27FC236}">
                <a16:creationId xmlns:a16="http://schemas.microsoft.com/office/drawing/2014/main" id="{EE4306D2-C197-0CFD-97F7-16155A10DEAA}"/>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a:off x="7120863" y="5145437"/>
            <a:ext cx="889465" cy="728420"/>
          </a:xfrm>
          <a:prstGeom prst="rect">
            <a:avLst/>
          </a:prstGeom>
        </p:spPr>
      </p:pic>
      <p:grpSp>
        <p:nvGrpSpPr>
          <p:cNvPr id="3" name="Group 2">
            <a:extLst>
              <a:ext uri="{FF2B5EF4-FFF2-40B4-BE49-F238E27FC236}">
                <a16:creationId xmlns:a16="http://schemas.microsoft.com/office/drawing/2014/main" id="{ABCB6CC7-7694-C8BC-1E25-3159D2257F38}"/>
              </a:ext>
            </a:extLst>
          </p:cNvPr>
          <p:cNvGrpSpPr/>
          <p:nvPr/>
        </p:nvGrpSpPr>
        <p:grpSpPr>
          <a:xfrm>
            <a:off x="838199" y="1295401"/>
            <a:ext cx="3405355" cy="5265592"/>
            <a:chOff x="838199" y="1295401"/>
            <a:chExt cx="3405355" cy="5265592"/>
          </a:xfrm>
        </p:grpSpPr>
        <p:sp>
          <p:nvSpPr>
            <p:cNvPr id="6" name="Rounded Rectangle 5">
              <a:extLst>
                <a:ext uri="{FF2B5EF4-FFF2-40B4-BE49-F238E27FC236}">
                  <a16:creationId xmlns:a16="http://schemas.microsoft.com/office/drawing/2014/main" id="{3ADCFC6B-3911-5641-5AEF-6020B254EA60}"/>
                </a:ext>
              </a:extLst>
            </p:cNvPr>
            <p:cNvSpPr/>
            <p:nvPr/>
          </p:nvSpPr>
          <p:spPr>
            <a:xfrm>
              <a:off x="838199" y="1295401"/>
              <a:ext cx="3405355" cy="5265592"/>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10AB81B1-A46B-0427-1DB4-9FB4B590DF35}"/>
                </a:ext>
              </a:extLst>
            </p:cNvPr>
            <p:cNvSpPr txBox="1">
              <a:spLocks/>
            </p:cNvSpPr>
            <p:nvPr/>
          </p:nvSpPr>
          <p:spPr>
            <a:xfrm>
              <a:off x="838199" y="1411441"/>
              <a:ext cx="3405355" cy="6603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3200" dirty="0"/>
                <a:t>Interdisciplinarity</a:t>
              </a:r>
            </a:p>
          </p:txBody>
        </p:sp>
        <p:pic>
          <p:nvPicPr>
            <p:cNvPr id="8" name="Picture 7">
              <a:extLst>
                <a:ext uri="{FF2B5EF4-FFF2-40B4-BE49-F238E27FC236}">
                  <a16:creationId xmlns:a16="http://schemas.microsoft.com/office/drawing/2014/main" id="{98C5E235-5272-6D45-1E0D-9860D875EC4B}"/>
                </a:ext>
              </a:extLst>
            </p:cNvPr>
            <p:cNvPicPr>
              <a:picLocks noChangeAspect="1"/>
            </p:cNvPicPr>
            <p:nvPr/>
          </p:nvPicPr>
          <p:blipFill>
            <a:blip r:embed="rId4">
              <a:extLst>
                <a:ext uri="{28A0092B-C50C-407E-A947-70E740481C1C}">
                  <a14:useLocalDpi xmlns:a14="http://schemas.microsoft.com/office/drawing/2010/main"/>
                </a:ext>
              </a:extLst>
            </a:blip>
            <a:srcRect l="10393" t="12288" r="11816" b="12967"/>
            <a:stretch>
              <a:fillRect/>
            </a:stretch>
          </p:blipFill>
          <p:spPr>
            <a:xfrm rot="10800000">
              <a:off x="1473079" y="3871453"/>
              <a:ext cx="1965635" cy="1888673"/>
            </a:xfrm>
            <a:prstGeom prst="rect">
              <a:avLst/>
            </a:prstGeom>
          </p:spPr>
        </p:pic>
        <p:pic>
          <p:nvPicPr>
            <p:cNvPr id="9" name="Picture 8">
              <a:extLst>
                <a:ext uri="{FF2B5EF4-FFF2-40B4-BE49-F238E27FC236}">
                  <a16:creationId xmlns:a16="http://schemas.microsoft.com/office/drawing/2014/main" id="{F68E5942-2E4D-4EF8-3456-2F93C716DB2E}"/>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1420053" y="1843095"/>
              <a:ext cx="2071688" cy="2013385"/>
            </a:xfrm>
            <a:prstGeom prst="rect">
              <a:avLst/>
            </a:prstGeom>
          </p:spPr>
        </p:pic>
        <p:sp>
          <p:nvSpPr>
            <p:cNvPr id="10" name="Content Placeholder 2">
              <a:extLst>
                <a:ext uri="{FF2B5EF4-FFF2-40B4-BE49-F238E27FC236}">
                  <a16:creationId xmlns:a16="http://schemas.microsoft.com/office/drawing/2014/main" id="{29DF3937-40C6-FBF4-B918-578A3253EA3E}"/>
                </a:ext>
              </a:extLst>
            </p:cNvPr>
            <p:cNvSpPr txBox="1">
              <a:spLocks/>
            </p:cNvSpPr>
            <p:nvPr/>
          </p:nvSpPr>
          <p:spPr>
            <a:xfrm>
              <a:off x="838199" y="5828236"/>
              <a:ext cx="3405355" cy="6603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3200" dirty="0"/>
                <a:t>Interculturality</a:t>
              </a:r>
            </a:p>
          </p:txBody>
        </p:sp>
      </p:grpSp>
    </p:spTree>
    <p:extLst>
      <p:ext uri="{BB962C8B-B14F-4D97-AF65-F5344CB8AC3E}">
        <p14:creationId xmlns:p14="http://schemas.microsoft.com/office/powerpoint/2010/main" val="19100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1">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0AD80-F4FA-7C3B-28AA-A4D2FD35DC34}"/>
            </a:ext>
          </a:extLst>
        </p:cNvPr>
        <p:cNvGrpSpPr/>
        <p:nvPr/>
      </p:nvGrpSpPr>
      <p:grpSpPr>
        <a:xfrm>
          <a:off x="0" y="0"/>
          <a:ext cx="0" cy="0"/>
          <a:chOff x="0" y="0"/>
          <a:chExt cx="0" cy="0"/>
        </a:xfrm>
      </p:grpSpPr>
      <p:grpSp>
        <p:nvGrpSpPr>
          <p:cNvPr id="36" name="Group 35">
            <a:extLst>
              <a:ext uri="{FF2B5EF4-FFF2-40B4-BE49-F238E27FC236}">
                <a16:creationId xmlns:a16="http://schemas.microsoft.com/office/drawing/2014/main" id="{5854B50D-696E-84A0-D010-B3D6C97C47FC}"/>
              </a:ext>
            </a:extLst>
          </p:cNvPr>
          <p:cNvGrpSpPr/>
          <p:nvPr/>
        </p:nvGrpSpPr>
        <p:grpSpPr>
          <a:xfrm>
            <a:off x="7850448" y="1309152"/>
            <a:ext cx="4383072" cy="3544309"/>
            <a:chOff x="8320625" y="1399757"/>
            <a:chExt cx="3343983" cy="2517146"/>
          </a:xfrm>
        </p:grpSpPr>
        <p:pic>
          <p:nvPicPr>
            <p:cNvPr id="21" name="Picture 20">
              <a:extLst>
                <a:ext uri="{FF2B5EF4-FFF2-40B4-BE49-F238E27FC236}">
                  <a16:creationId xmlns:a16="http://schemas.microsoft.com/office/drawing/2014/main" id="{32DEBF22-DB51-120F-BEC2-FBC90F8555A1}"/>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8321820" y="1399757"/>
              <a:ext cx="3342788" cy="2317256"/>
            </a:xfrm>
            <a:prstGeom prst="rect">
              <a:avLst/>
            </a:prstGeom>
            <a:ln>
              <a:noFill/>
            </a:ln>
          </p:spPr>
        </p:pic>
        <p:sp>
          <p:nvSpPr>
            <p:cNvPr id="34" name="TextBox 33">
              <a:extLst>
                <a:ext uri="{FF2B5EF4-FFF2-40B4-BE49-F238E27FC236}">
                  <a16:creationId xmlns:a16="http://schemas.microsoft.com/office/drawing/2014/main" id="{AA8E4B43-297F-2530-9E30-DED75C51E6F3}"/>
                </a:ext>
              </a:extLst>
            </p:cNvPr>
            <p:cNvSpPr txBox="1"/>
            <p:nvPr/>
          </p:nvSpPr>
          <p:spPr>
            <a:xfrm>
              <a:off x="8320625" y="3695285"/>
              <a:ext cx="3307029" cy="221618"/>
            </a:xfrm>
            <a:prstGeom prst="rect">
              <a:avLst/>
            </a:prstGeom>
            <a:noFill/>
          </p:spPr>
          <p:txBody>
            <a:bodyPr wrap="square">
              <a:spAutoFit/>
            </a:bodyPr>
            <a:lstStyle/>
            <a:p>
              <a:pPr algn="r"/>
              <a:r>
                <a:rPr lang="en-CA" sz="1200" dirty="0">
                  <a:solidFill>
                    <a:schemeClr val="bg1"/>
                  </a:solidFill>
                  <a:hlinkClick r:id="rId4">
                    <a:extLst>
                      <a:ext uri="{A12FA001-AC4F-418D-AE19-62706E023703}">
                        <ahyp:hlinkClr xmlns:ahyp="http://schemas.microsoft.com/office/drawing/2018/hyperlinkcolor" val="tx"/>
                      </a:ext>
                    </a:extLst>
                  </a:hlinkClick>
                </a:rPr>
                <a:t>Steadfast TV</a:t>
              </a:r>
              <a:endParaRPr lang="en-US" dirty="0">
                <a:solidFill>
                  <a:schemeClr val="bg1"/>
                </a:solidFill>
              </a:endParaRPr>
            </a:p>
          </p:txBody>
        </p:sp>
      </p:grpSp>
      <p:pic>
        <p:nvPicPr>
          <p:cNvPr id="38" name="Picture 37">
            <a:extLst>
              <a:ext uri="{FF2B5EF4-FFF2-40B4-BE49-F238E27FC236}">
                <a16:creationId xmlns:a16="http://schemas.microsoft.com/office/drawing/2014/main" id="{33A770D5-2485-C93C-834D-DCE536B45A99}"/>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7875978" y="1312459"/>
            <a:ext cx="4407133" cy="3241635"/>
          </a:xfrm>
          <a:prstGeom prst="rect">
            <a:avLst/>
          </a:prstGeom>
          <a:ln>
            <a:solidFill>
              <a:schemeClr val="tx1"/>
            </a:solidFill>
          </a:ln>
        </p:spPr>
      </p:pic>
      <p:sp>
        <p:nvSpPr>
          <p:cNvPr id="2" name="Title 1">
            <a:extLst>
              <a:ext uri="{FF2B5EF4-FFF2-40B4-BE49-F238E27FC236}">
                <a16:creationId xmlns:a16="http://schemas.microsoft.com/office/drawing/2014/main" id="{A951DFB7-3060-BF2C-DDEC-B1A805F7AC7F}"/>
              </a:ext>
            </a:extLst>
          </p:cNvPr>
          <p:cNvSpPr>
            <a:spLocks noGrp="1"/>
          </p:cNvSpPr>
          <p:nvPr>
            <p:ph type="title"/>
          </p:nvPr>
        </p:nvSpPr>
        <p:spPr>
          <a:xfrm>
            <a:off x="838199" y="1"/>
            <a:ext cx="10515602" cy="1295400"/>
          </a:xfrm>
        </p:spPr>
        <p:txBody>
          <a:bodyPr/>
          <a:lstStyle/>
          <a:p>
            <a:r>
              <a:rPr lang="en-US" dirty="0"/>
              <a:t>Why integrate geoscience &amp; poetry?</a:t>
            </a:r>
          </a:p>
        </p:txBody>
      </p:sp>
      <p:sp>
        <p:nvSpPr>
          <p:cNvPr id="28" name="TextBox 27">
            <a:extLst>
              <a:ext uri="{FF2B5EF4-FFF2-40B4-BE49-F238E27FC236}">
                <a16:creationId xmlns:a16="http://schemas.microsoft.com/office/drawing/2014/main" id="{31A27F81-1319-B3D2-2328-AF500053EAC6}"/>
              </a:ext>
            </a:extLst>
          </p:cNvPr>
          <p:cNvSpPr txBox="1"/>
          <p:nvPr/>
        </p:nvSpPr>
        <p:spPr>
          <a:xfrm>
            <a:off x="0" y="4634361"/>
            <a:ext cx="4436160" cy="923330"/>
          </a:xfrm>
          <a:prstGeom prst="rect">
            <a:avLst/>
          </a:prstGeom>
          <a:noFill/>
        </p:spPr>
        <p:txBody>
          <a:bodyPr wrap="square" rtlCol="0">
            <a:spAutoFit/>
          </a:bodyPr>
          <a:lstStyle/>
          <a:p>
            <a:r>
              <a:rPr lang="en-US" sz="3000" dirty="0"/>
              <a:t>Beauty &amp; awe → wellbeing</a:t>
            </a:r>
          </a:p>
          <a:p>
            <a:r>
              <a:rPr lang="en-US" sz="2400" dirty="0"/>
              <a:t>	</a:t>
            </a:r>
            <a:r>
              <a:rPr lang="en-US" sz="2000" dirty="0"/>
              <a:t>(e.g., Jiang et al. 2024)</a:t>
            </a:r>
          </a:p>
        </p:txBody>
      </p:sp>
      <p:sp>
        <p:nvSpPr>
          <p:cNvPr id="29" name="TextBox 28">
            <a:extLst>
              <a:ext uri="{FF2B5EF4-FFF2-40B4-BE49-F238E27FC236}">
                <a16:creationId xmlns:a16="http://schemas.microsoft.com/office/drawing/2014/main" id="{9F2B4309-DCCE-D474-8008-ECCC55201C19}"/>
              </a:ext>
            </a:extLst>
          </p:cNvPr>
          <p:cNvSpPr txBox="1"/>
          <p:nvPr/>
        </p:nvSpPr>
        <p:spPr>
          <a:xfrm>
            <a:off x="8323895" y="4589329"/>
            <a:ext cx="3868106" cy="553998"/>
          </a:xfrm>
          <a:prstGeom prst="rect">
            <a:avLst/>
          </a:prstGeom>
          <a:noFill/>
        </p:spPr>
        <p:txBody>
          <a:bodyPr wrap="square" rtlCol="0">
            <a:spAutoFit/>
          </a:bodyPr>
          <a:lstStyle/>
          <a:p>
            <a:r>
              <a:rPr lang="en-US" sz="3000" dirty="0"/>
              <a:t>Grief &amp; anger = real</a:t>
            </a:r>
            <a:endParaRPr lang="en-US" sz="2000" dirty="0"/>
          </a:p>
        </p:txBody>
      </p:sp>
      <p:sp>
        <p:nvSpPr>
          <p:cNvPr id="30" name="TextBox 29">
            <a:extLst>
              <a:ext uri="{FF2B5EF4-FFF2-40B4-BE49-F238E27FC236}">
                <a16:creationId xmlns:a16="http://schemas.microsoft.com/office/drawing/2014/main" id="{D6C2708B-7E40-3AB2-1D8E-23927880CA72}"/>
              </a:ext>
            </a:extLst>
          </p:cNvPr>
          <p:cNvSpPr txBox="1"/>
          <p:nvPr/>
        </p:nvSpPr>
        <p:spPr>
          <a:xfrm>
            <a:off x="4355291" y="6544212"/>
            <a:ext cx="3481508" cy="400110"/>
          </a:xfrm>
          <a:prstGeom prst="rect">
            <a:avLst/>
          </a:prstGeom>
          <a:noFill/>
        </p:spPr>
        <p:txBody>
          <a:bodyPr wrap="square" rtlCol="0">
            <a:spAutoFit/>
          </a:bodyPr>
          <a:lstStyle/>
          <a:p>
            <a:pPr algn="ctr"/>
            <a:r>
              <a:rPr lang="en-CA" sz="2000" dirty="0"/>
              <a:t>(Mezirow 2009, Kegan 2009)</a:t>
            </a:r>
            <a:endParaRPr lang="en-US" sz="1600" dirty="0"/>
          </a:p>
        </p:txBody>
      </p:sp>
      <p:sp>
        <p:nvSpPr>
          <p:cNvPr id="45" name="Rounded Rectangle 44">
            <a:extLst>
              <a:ext uri="{FF2B5EF4-FFF2-40B4-BE49-F238E27FC236}">
                <a16:creationId xmlns:a16="http://schemas.microsoft.com/office/drawing/2014/main" id="{FC5D069D-7A1A-C76D-ABD9-225DFDCC7B95}"/>
              </a:ext>
            </a:extLst>
          </p:cNvPr>
          <p:cNvSpPr/>
          <p:nvPr/>
        </p:nvSpPr>
        <p:spPr>
          <a:xfrm>
            <a:off x="4424364" y="1295401"/>
            <a:ext cx="3405355" cy="5265592"/>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691EE9E1-BCBF-0B1B-1468-61DE514E5F8D}"/>
              </a:ext>
            </a:extLst>
          </p:cNvPr>
          <p:cNvPicPr>
            <a:picLocks noChangeAspect="1"/>
          </p:cNvPicPr>
          <p:nvPr/>
        </p:nvPicPr>
        <p:blipFill>
          <a:blip r:embed="rId6"/>
          <a:stretch>
            <a:fillRect/>
          </a:stretch>
        </p:blipFill>
        <p:spPr>
          <a:xfrm>
            <a:off x="4619310" y="2150250"/>
            <a:ext cx="1346634" cy="1346634"/>
          </a:xfrm>
          <a:prstGeom prst="rect">
            <a:avLst/>
          </a:prstGeom>
        </p:spPr>
      </p:pic>
      <p:pic>
        <p:nvPicPr>
          <p:cNvPr id="47" name="Picture 46">
            <a:extLst>
              <a:ext uri="{FF2B5EF4-FFF2-40B4-BE49-F238E27FC236}">
                <a16:creationId xmlns:a16="http://schemas.microsoft.com/office/drawing/2014/main" id="{294F0D56-63D6-1FA4-81E9-8FC357BA9824}"/>
              </a:ext>
            </a:extLst>
          </p:cNvPr>
          <p:cNvPicPr>
            <a:picLocks noChangeAspect="1"/>
          </p:cNvPicPr>
          <p:nvPr/>
        </p:nvPicPr>
        <p:blipFill>
          <a:blip r:embed="rId7"/>
          <a:stretch>
            <a:fillRect/>
          </a:stretch>
        </p:blipFill>
        <p:spPr>
          <a:xfrm>
            <a:off x="6210302" y="2074459"/>
            <a:ext cx="1420849" cy="1431950"/>
          </a:xfrm>
          <a:prstGeom prst="rect">
            <a:avLst/>
          </a:prstGeom>
        </p:spPr>
      </p:pic>
      <p:grpSp>
        <p:nvGrpSpPr>
          <p:cNvPr id="48" name="Google Shape;85;p18">
            <a:extLst>
              <a:ext uri="{FF2B5EF4-FFF2-40B4-BE49-F238E27FC236}">
                <a16:creationId xmlns:a16="http://schemas.microsoft.com/office/drawing/2014/main" id="{A970BE38-6F9D-9AAB-616F-ED120EAC787A}"/>
              </a:ext>
            </a:extLst>
          </p:cNvPr>
          <p:cNvGrpSpPr/>
          <p:nvPr/>
        </p:nvGrpSpPr>
        <p:grpSpPr>
          <a:xfrm>
            <a:off x="5043355" y="3525096"/>
            <a:ext cx="2096288" cy="2096288"/>
            <a:chOff x="7293125" y="4951875"/>
            <a:chExt cx="1382700" cy="1382700"/>
          </a:xfrm>
        </p:grpSpPr>
        <p:pic>
          <p:nvPicPr>
            <p:cNvPr id="49" name="Google Shape;86;p18">
              <a:extLst>
                <a:ext uri="{FF2B5EF4-FFF2-40B4-BE49-F238E27FC236}">
                  <a16:creationId xmlns:a16="http://schemas.microsoft.com/office/drawing/2014/main" id="{F4807D59-FAA1-5520-6513-8DD7742A1A57}"/>
                </a:ext>
              </a:extLst>
            </p:cNvPr>
            <p:cNvPicPr preferRelativeResize="0"/>
            <p:nvPr/>
          </p:nvPicPr>
          <p:blipFill rotWithShape="1">
            <a:blip r:embed="rId8">
              <a:alphaModFix/>
              <a:extLst>
                <a:ext uri="{28A0092B-C50C-407E-A947-70E740481C1C}">
                  <a14:useLocalDpi xmlns:a14="http://schemas.microsoft.com/office/drawing/2010/main"/>
                </a:ext>
              </a:extLst>
            </a:blip>
            <a:srcRect l="18895" t="18885" r="17845" b="19219"/>
            <a:stretch/>
          </p:blipFill>
          <p:spPr>
            <a:xfrm>
              <a:off x="7594300" y="5261475"/>
              <a:ext cx="780350" cy="763500"/>
            </a:xfrm>
            <a:prstGeom prst="rect">
              <a:avLst/>
            </a:prstGeom>
            <a:noFill/>
            <a:ln>
              <a:noFill/>
            </a:ln>
          </p:spPr>
        </p:pic>
        <p:sp>
          <p:nvSpPr>
            <p:cNvPr id="50" name="Google Shape;87;p18">
              <a:extLst>
                <a:ext uri="{FF2B5EF4-FFF2-40B4-BE49-F238E27FC236}">
                  <a16:creationId xmlns:a16="http://schemas.microsoft.com/office/drawing/2014/main" id="{218319C1-A69C-A848-5592-7285E3546E03}"/>
                </a:ext>
              </a:extLst>
            </p:cNvPr>
            <p:cNvSpPr/>
            <p:nvPr/>
          </p:nvSpPr>
          <p:spPr>
            <a:xfrm>
              <a:off x="7293125" y="4951875"/>
              <a:ext cx="1382700" cy="13827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1" name="Google Shape;88;p18">
              <a:extLst>
                <a:ext uri="{FF2B5EF4-FFF2-40B4-BE49-F238E27FC236}">
                  <a16:creationId xmlns:a16="http://schemas.microsoft.com/office/drawing/2014/main" id="{BDFEAE43-ADE4-1F4A-FC9E-99AAC13ECDD4}"/>
                </a:ext>
              </a:extLst>
            </p:cNvPr>
            <p:cNvSpPr/>
            <p:nvPr/>
          </p:nvSpPr>
          <p:spPr>
            <a:xfrm>
              <a:off x="7533575" y="5192325"/>
              <a:ext cx="901800" cy="9018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 name="Google Shape;89;p18">
              <a:extLst>
                <a:ext uri="{FF2B5EF4-FFF2-40B4-BE49-F238E27FC236}">
                  <a16:creationId xmlns:a16="http://schemas.microsoft.com/office/drawing/2014/main" id="{8F718C47-5E02-68B0-BF96-A83E3A2CA9EC}"/>
                </a:ext>
              </a:extLst>
            </p:cNvPr>
            <p:cNvSpPr/>
            <p:nvPr/>
          </p:nvSpPr>
          <p:spPr>
            <a:xfrm>
              <a:off x="7398275" y="5057025"/>
              <a:ext cx="1172400" cy="11724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53" name="Content Placeholder 2">
            <a:extLst>
              <a:ext uri="{FF2B5EF4-FFF2-40B4-BE49-F238E27FC236}">
                <a16:creationId xmlns:a16="http://schemas.microsoft.com/office/drawing/2014/main" id="{B7CB89AA-DA92-E52D-45F3-1CB79A4436A0}"/>
              </a:ext>
            </a:extLst>
          </p:cNvPr>
          <p:cNvSpPr txBox="1">
            <a:spLocks/>
          </p:cNvSpPr>
          <p:nvPr/>
        </p:nvSpPr>
        <p:spPr>
          <a:xfrm>
            <a:off x="4436160" y="1416006"/>
            <a:ext cx="3393559" cy="5536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a:t>Awe &amp; dissonance</a:t>
            </a:r>
          </a:p>
        </p:txBody>
      </p:sp>
      <p:sp>
        <p:nvSpPr>
          <p:cNvPr id="54" name="TextBox 53">
            <a:extLst>
              <a:ext uri="{FF2B5EF4-FFF2-40B4-BE49-F238E27FC236}">
                <a16:creationId xmlns:a16="http://schemas.microsoft.com/office/drawing/2014/main" id="{552E6890-F9BA-3CED-769E-21260B8F873A}"/>
              </a:ext>
            </a:extLst>
          </p:cNvPr>
          <p:cNvSpPr txBox="1"/>
          <p:nvPr/>
        </p:nvSpPr>
        <p:spPr>
          <a:xfrm>
            <a:off x="4355291" y="5828236"/>
            <a:ext cx="3481508" cy="584775"/>
          </a:xfrm>
          <a:prstGeom prst="rect">
            <a:avLst/>
          </a:prstGeom>
          <a:noFill/>
        </p:spPr>
        <p:txBody>
          <a:bodyPr wrap="square" rtlCol="0">
            <a:spAutoFit/>
          </a:bodyPr>
          <a:lstStyle/>
          <a:p>
            <a:pPr algn="ctr"/>
            <a:r>
              <a:rPr lang="en-CA" sz="3200" dirty="0"/>
              <a:t>Transformation</a:t>
            </a:r>
            <a:endParaRPr lang="en-US" sz="2400" dirty="0"/>
          </a:p>
        </p:txBody>
      </p:sp>
      <p:sp>
        <p:nvSpPr>
          <p:cNvPr id="3" name="TextBox 2">
            <a:extLst>
              <a:ext uri="{FF2B5EF4-FFF2-40B4-BE49-F238E27FC236}">
                <a16:creationId xmlns:a16="http://schemas.microsoft.com/office/drawing/2014/main" id="{3309D193-BF2A-F94B-5320-DC46A4F6640A}"/>
              </a:ext>
            </a:extLst>
          </p:cNvPr>
          <p:cNvSpPr txBox="1"/>
          <p:nvPr/>
        </p:nvSpPr>
        <p:spPr>
          <a:xfrm>
            <a:off x="8323895" y="5068940"/>
            <a:ext cx="3868106" cy="923330"/>
          </a:xfrm>
          <a:prstGeom prst="rect">
            <a:avLst/>
          </a:prstGeom>
          <a:noFill/>
        </p:spPr>
        <p:txBody>
          <a:bodyPr wrap="square" rtlCol="0">
            <a:spAutoFit/>
          </a:bodyPr>
          <a:lstStyle/>
          <a:p>
            <a:r>
              <a:rPr lang="en-US" sz="3000" dirty="0"/>
              <a:t>Dissonance = real</a:t>
            </a:r>
          </a:p>
          <a:p>
            <a:r>
              <a:rPr lang="en-US" sz="2400" dirty="0"/>
              <a:t>	</a:t>
            </a:r>
            <a:r>
              <a:rPr lang="en-US" sz="2000" dirty="0"/>
              <a:t>(e.g., </a:t>
            </a:r>
            <a:r>
              <a:rPr lang="en-CA" sz="2000" dirty="0"/>
              <a:t>Benham &amp; Hoerst 2024</a:t>
            </a:r>
            <a:r>
              <a:rPr lang="en-US" sz="2000" dirty="0"/>
              <a:t>)</a:t>
            </a:r>
          </a:p>
        </p:txBody>
      </p:sp>
      <p:grpSp>
        <p:nvGrpSpPr>
          <p:cNvPr id="6" name="Group 5">
            <a:extLst>
              <a:ext uri="{FF2B5EF4-FFF2-40B4-BE49-F238E27FC236}">
                <a16:creationId xmlns:a16="http://schemas.microsoft.com/office/drawing/2014/main" id="{E7BD62D9-BDFE-3757-6B6F-DAAD6C484FF0}"/>
              </a:ext>
            </a:extLst>
          </p:cNvPr>
          <p:cNvGrpSpPr/>
          <p:nvPr/>
        </p:nvGrpSpPr>
        <p:grpSpPr>
          <a:xfrm>
            <a:off x="5355" y="1295399"/>
            <a:ext cx="4441393" cy="3293930"/>
            <a:chOff x="19003" y="1295399"/>
            <a:chExt cx="4441393" cy="3293930"/>
          </a:xfrm>
        </p:grpSpPr>
        <p:pic>
          <p:nvPicPr>
            <p:cNvPr id="19" name="Picture 18" descr="TK">
              <a:extLst>
                <a:ext uri="{FF2B5EF4-FFF2-40B4-BE49-F238E27FC236}">
                  <a16:creationId xmlns:a16="http://schemas.microsoft.com/office/drawing/2014/main" id="{E437E7EB-EC7E-AF31-E4C0-15386A1A759A}"/>
                </a:ext>
              </a:extLst>
            </p:cNvPr>
            <p:cNvPicPr>
              <a:picLocks noChangeAspect="1"/>
            </p:cNvPicPr>
            <p:nvPr/>
          </p:nvPicPr>
          <p:blipFill>
            <a:blip r:embed="rId9"/>
            <a:stretch>
              <a:fillRect/>
            </a:stretch>
          </p:blipFill>
          <p:spPr>
            <a:xfrm>
              <a:off x="19003" y="1295399"/>
              <a:ext cx="4400240" cy="3293930"/>
            </a:xfrm>
            <a:prstGeom prst="rect">
              <a:avLst/>
            </a:prstGeom>
          </p:spPr>
        </p:pic>
        <p:sp>
          <p:nvSpPr>
            <p:cNvPr id="5" name="TextBox 4">
              <a:extLst>
                <a:ext uri="{FF2B5EF4-FFF2-40B4-BE49-F238E27FC236}">
                  <a16:creationId xmlns:a16="http://schemas.microsoft.com/office/drawing/2014/main" id="{C0F584BA-53A3-281D-095D-0046FB187D2A}"/>
                </a:ext>
              </a:extLst>
            </p:cNvPr>
            <p:cNvSpPr txBox="1"/>
            <p:nvPr/>
          </p:nvSpPr>
          <p:spPr>
            <a:xfrm>
              <a:off x="3105038" y="4291449"/>
              <a:ext cx="1355358" cy="276999"/>
            </a:xfrm>
            <a:prstGeom prst="rect">
              <a:avLst/>
            </a:prstGeom>
            <a:noFill/>
          </p:spPr>
          <p:txBody>
            <a:bodyPr wrap="square">
              <a:spAutoFit/>
            </a:bodyPr>
            <a:lstStyle/>
            <a:p>
              <a:pPr algn="r"/>
              <a:r>
                <a:rPr lang="en-CA" sz="1200" dirty="0">
                  <a:solidFill>
                    <a:schemeClr val="bg1"/>
                  </a:solidFill>
                  <a:hlinkClick r:id="rId10">
                    <a:extLst>
                      <a:ext uri="{A12FA001-AC4F-418D-AE19-62706E023703}">
                        <ahyp:hlinkClr xmlns:ahyp="http://schemas.microsoft.com/office/drawing/2018/hyperlinkcolor" val="tx"/>
                      </a:ext>
                    </a:extLst>
                  </a:hlinkClick>
                </a:rPr>
                <a:t>Manu San Félix</a:t>
              </a:r>
              <a:endParaRPr lang="en-US" dirty="0">
                <a:solidFill>
                  <a:schemeClr val="bg1"/>
                </a:solidFill>
              </a:endParaRPr>
            </a:p>
          </p:txBody>
        </p:sp>
      </p:grpSp>
    </p:spTree>
    <p:extLst>
      <p:ext uri="{BB962C8B-B14F-4D97-AF65-F5344CB8AC3E}">
        <p14:creationId xmlns:p14="http://schemas.microsoft.com/office/powerpoint/2010/main" val="35365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DAC02-DA73-2937-0B11-270FB2C459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47132B-3D39-4949-427F-281F7A2F458E}"/>
              </a:ext>
            </a:extLst>
          </p:cNvPr>
          <p:cNvSpPr>
            <a:spLocks noGrp="1"/>
          </p:cNvSpPr>
          <p:nvPr>
            <p:ph type="title"/>
          </p:nvPr>
        </p:nvSpPr>
        <p:spPr>
          <a:xfrm>
            <a:off x="838199" y="1"/>
            <a:ext cx="10515602" cy="1295400"/>
          </a:xfrm>
        </p:spPr>
        <p:txBody>
          <a:bodyPr/>
          <a:lstStyle/>
          <a:p>
            <a:r>
              <a:rPr lang="en-US" dirty="0"/>
              <a:t>Why integrate geoscience &amp; poetry?</a:t>
            </a:r>
          </a:p>
        </p:txBody>
      </p:sp>
      <p:sp>
        <p:nvSpPr>
          <p:cNvPr id="31" name="TextBox 30">
            <a:extLst>
              <a:ext uri="{FF2B5EF4-FFF2-40B4-BE49-F238E27FC236}">
                <a16:creationId xmlns:a16="http://schemas.microsoft.com/office/drawing/2014/main" id="{4D93217A-B9AB-024D-84A3-D1FEE9C06BEC}"/>
              </a:ext>
            </a:extLst>
          </p:cNvPr>
          <p:cNvSpPr txBox="1"/>
          <p:nvPr/>
        </p:nvSpPr>
        <p:spPr>
          <a:xfrm>
            <a:off x="1915777" y="1694364"/>
            <a:ext cx="1047748" cy="461665"/>
          </a:xfrm>
          <a:prstGeom prst="rect">
            <a:avLst/>
          </a:prstGeom>
          <a:noFill/>
        </p:spPr>
        <p:txBody>
          <a:bodyPr wrap="square">
            <a:spAutoFit/>
          </a:bodyPr>
          <a:lstStyle/>
          <a:p>
            <a:r>
              <a:rPr lang="en-US" sz="2400" i="1" dirty="0">
                <a:solidFill>
                  <a:schemeClr val="bg1"/>
                </a:solidFill>
              </a:rPr>
              <a:t>Evoke</a:t>
            </a:r>
            <a:endParaRPr lang="en-US" sz="2400" dirty="0"/>
          </a:p>
        </p:txBody>
      </p:sp>
      <p:sp>
        <p:nvSpPr>
          <p:cNvPr id="33" name="TextBox 32">
            <a:extLst>
              <a:ext uri="{FF2B5EF4-FFF2-40B4-BE49-F238E27FC236}">
                <a16:creationId xmlns:a16="http://schemas.microsoft.com/office/drawing/2014/main" id="{2D842E25-408D-FA3D-A822-E7E9C898E337}"/>
              </a:ext>
            </a:extLst>
          </p:cNvPr>
          <p:cNvSpPr txBox="1"/>
          <p:nvPr/>
        </p:nvSpPr>
        <p:spPr>
          <a:xfrm>
            <a:off x="463265" y="1694364"/>
            <a:ext cx="1250804" cy="461665"/>
          </a:xfrm>
          <a:prstGeom prst="rect">
            <a:avLst/>
          </a:prstGeom>
          <a:noFill/>
        </p:spPr>
        <p:txBody>
          <a:bodyPr wrap="square">
            <a:spAutoFit/>
          </a:bodyPr>
          <a:lstStyle/>
          <a:p>
            <a:r>
              <a:rPr lang="en-US" sz="2400" i="1" dirty="0">
                <a:solidFill>
                  <a:schemeClr val="bg1"/>
                </a:solidFill>
              </a:rPr>
              <a:t>Explain</a:t>
            </a:r>
            <a:endParaRPr lang="en-US" sz="2400" dirty="0"/>
          </a:p>
        </p:txBody>
      </p:sp>
      <p:sp>
        <p:nvSpPr>
          <p:cNvPr id="35" name="TextBox 34">
            <a:extLst>
              <a:ext uri="{FF2B5EF4-FFF2-40B4-BE49-F238E27FC236}">
                <a16:creationId xmlns:a16="http://schemas.microsoft.com/office/drawing/2014/main" id="{8237EEDC-0FF3-6FD6-FEAD-5E952292BCEE}"/>
              </a:ext>
            </a:extLst>
          </p:cNvPr>
          <p:cNvSpPr txBox="1"/>
          <p:nvPr/>
        </p:nvSpPr>
        <p:spPr>
          <a:xfrm>
            <a:off x="838200" y="1313466"/>
            <a:ext cx="2555929" cy="830997"/>
          </a:xfrm>
          <a:prstGeom prst="rect">
            <a:avLst/>
          </a:prstGeom>
          <a:noFill/>
        </p:spPr>
        <p:txBody>
          <a:bodyPr wrap="square">
            <a:spAutoFit/>
          </a:bodyPr>
          <a:lstStyle/>
          <a:p>
            <a:r>
              <a:rPr lang="en-CA" sz="2400" dirty="0">
                <a:solidFill>
                  <a:schemeClr val="accent1">
                    <a:lumMod val="50000"/>
                  </a:schemeClr>
                </a:solidFill>
              </a:rPr>
              <a:t>“</a:t>
            </a:r>
            <a:r>
              <a:rPr lang="en-CA" sz="2400" i="1" dirty="0">
                <a:solidFill>
                  <a:schemeClr val="accent1">
                    <a:lumMod val="50000"/>
                  </a:schemeClr>
                </a:solidFill>
              </a:rPr>
              <a:t>Pay attention</a:t>
            </a:r>
            <a:r>
              <a:rPr lang="en-CA" sz="2400" dirty="0">
                <a:solidFill>
                  <a:schemeClr val="accent1">
                    <a:lumMod val="50000"/>
                  </a:schemeClr>
                </a:solidFill>
              </a:rPr>
              <a:t>.” </a:t>
            </a:r>
          </a:p>
          <a:p>
            <a:r>
              <a:rPr lang="en-CA" sz="2400" dirty="0">
                <a:solidFill>
                  <a:schemeClr val="accent1">
                    <a:lumMod val="50000"/>
                  </a:schemeClr>
                </a:solidFill>
              </a:rPr>
              <a:t>– Mary Oliver</a:t>
            </a:r>
          </a:p>
        </p:txBody>
      </p:sp>
      <p:sp>
        <p:nvSpPr>
          <p:cNvPr id="36" name="TextBox 35">
            <a:extLst>
              <a:ext uri="{FF2B5EF4-FFF2-40B4-BE49-F238E27FC236}">
                <a16:creationId xmlns:a16="http://schemas.microsoft.com/office/drawing/2014/main" id="{B2D3A8DF-3D6F-8048-2357-43C1BBF3EB07}"/>
              </a:ext>
            </a:extLst>
          </p:cNvPr>
          <p:cNvSpPr txBox="1"/>
          <p:nvPr/>
        </p:nvSpPr>
        <p:spPr>
          <a:xfrm>
            <a:off x="3981042" y="1313466"/>
            <a:ext cx="3772887" cy="1569660"/>
          </a:xfrm>
          <a:prstGeom prst="rect">
            <a:avLst/>
          </a:prstGeom>
          <a:noFill/>
        </p:spPr>
        <p:txBody>
          <a:bodyPr wrap="square">
            <a:spAutoFit/>
          </a:bodyPr>
          <a:lstStyle/>
          <a:p>
            <a:r>
              <a:rPr lang="en-CA" sz="2400" i="1" dirty="0">
                <a:solidFill>
                  <a:schemeClr val="accent1">
                    <a:lumMod val="50000"/>
                  </a:schemeClr>
                </a:solidFill>
              </a:rPr>
              <a:t>Geology students must “</a:t>
            </a:r>
            <a:r>
              <a:rPr lang="en-CA" sz="2400" dirty="0">
                <a:solidFill>
                  <a:schemeClr val="accent1">
                    <a:lumMod val="50000"/>
                  </a:schemeClr>
                </a:solidFill>
              </a:rPr>
              <a:t>see for themselves” </a:t>
            </a:r>
          </a:p>
          <a:p>
            <a:r>
              <a:rPr lang="en-CA" sz="2400" dirty="0">
                <a:solidFill>
                  <a:schemeClr val="accent1">
                    <a:lumMod val="50000"/>
                  </a:schemeClr>
                </a:solidFill>
              </a:rPr>
              <a:t>– Kingsley (1872)</a:t>
            </a:r>
          </a:p>
          <a:p>
            <a:endParaRPr lang="en-CA" sz="2400" dirty="0">
              <a:solidFill>
                <a:schemeClr val="accent1">
                  <a:lumMod val="50000"/>
                </a:schemeClr>
              </a:solidFill>
            </a:endParaRPr>
          </a:p>
        </p:txBody>
      </p:sp>
      <p:sp>
        <p:nvSpPr>
          <p:cNvPr id="37" name="TextBox 36">
            <a:extLst>
              <a:ext uri="{FF2B5EF4-FFF2-40B4-BE49-F238E27FC236}">
                <a16:creationId xmlns:a16="http://schemas.microsoft.com/office/drawing/2014/main" id="{AEEF7620-AAE7-E8C6-9B4D-4DE46F4FA7C0}"/>
              </a:ext>
            </a:extLst>
          </p:cNvPr>
          <p:cNvSpPr txBox="1"/>
          <p:nvPr/>
        </p:nvSpPr>
        <p:spPr>
          <a:xfrm>
            <a:off x="53661" y="2780615"/>
            <a:ext cx="3567831" cy="2308324"/>
          </a:xfrm>
          <a:prstGeom prst="rect">
            <a:avLst/>
          </a:prstGeom>
          <a:noFill/>
        </p:spPr>
        <p:txBody>
          <a:bodyPr wrap="square">
            <a:spAutoFit/>
          </a:bodyPr>
          <a:lstStyle/>
          <a:p>
            <a:r>
              <a:rPr lang="en-CA" sz="2400" dirty="0"/>
              <a:t>“</a:t>
            </a:r>
            <a:r>
              <a:rPr lang="en-CA" sz="2400" i="1" dirty="0"/>
              <a:t>The environmental crisis is, in part, a crisis of the imagination. Poems can create a new form of knowing</a:t>
            </a:r>
            <a:r>
              <a:rPr lang="en-CA" sz="2400" dirty="0"/>
              <a:t>.”</a:t>
            </a:r>
          </a:p>
          <a:p>
            <a:r>
              <a:rPr lang="en-CA" sz="2400" dirty="0"/>
              <a:t>– Madhur Anand </a:t>
            </a:r>
          </a:p>
        </p:txBody>
      </p:sp>
      <p:sp>
        <p:nvSpPr>
          <p:cNvPr id="38" name="TextBox 37">
            <a:extLst>
              <a:ext uri="{FF2B5EF4-FFF2-40B4-BE49-F238E27FC236}">
                <a16:creationId xmlns:a16="http://schemas.microsoft.com/office/drawing/2014/main" id="{A519D38A-0210-694C-4C36-60AF96DA8A76}"/>
              </a:ext>
            </a:extLst>
          </p:cNvPr>
          <p:cNvSpPr txBox="1"/>
          <p:nvPr/>
        </p:nvSpPr>
        <p:spPr>
          <a:xfrm>
            <a:off x="3866408" y="2780615"/>
            <a:ext cx="3642605" cy="2677656"/>
          </a:xfrm>
          <a:prstGeom prst="rect">
            <a:avLst/>
          </a:prstGeom>
          <a:noFill/>
        </p:spPr>
        <p:txBody>
          <a:bodyPr wrap="square">
            <a:spAutoFit/>
          </a:bodyPr>
          <a:lstStyle/>
          <a:p>
            <a:r>
              <a:rPr lang="en-CA" sz="2400" dirty="0"/>
              <a:t>“</a:t>
            </a:r>
            <a:r>
              <a:rPr lang="en-CA" sz="2400" i="1" dirty="0"/>
              <a:t>Science needs the intuition and metaphorical power of the arts, and the arts need the fresh blood of science</a:t>
            </a:r>
            <a:r>
              <a:rPr lang="en-CA" sz="2400" dirty="0"/>
              <a:t>.”</a:t>
            </a:r>
          </a:p>
          <a:p>
            <a:r>
              <a:rPr lang="en-CA" sz="2400" dirty="0"/>
              <a:t>– E.O. Wilson</a:t>
            </a:r>
          </a:p>
          <a:p>
            <a:endParaRPr lang="en-US" sz="2400" dirty="0"/>
          </a:p>
        </p:txBody>
      </p:sp>
      <p:sp>
        <p:nvSpPr>
          <p:cNvPr id="41" name="TextBox 40">
            <a:extLst>
              <a:ext uri="{FF2B5EF4-FFF2-40B4-BE49-F238E27FC236}">
                <a16:creationId xmlns:a16="http://schemas.microsoft.com/office/drawing/2014/main" id="{CA7BC780-2A9E-0231-5A3A-903B2015CD1C}"/>
              </a:ext>
            </a:extLst>
          </p:cNvPr>
          <p:cNvSpPr txBox="1"/>
          <p:nvPr/>
        </p:nvSpPr>
        <p:spPr>
          <a:xfrm>
            <a:off x="838199" y="5462012"/>
            <a:ext cx="3253354" cy="1200329"/>
          </a:xfrm>
          <a:prstGeom prst="rect">
            <a:avLst/>
          </a:prstGeom>
          <a:noFill/>
        </p:spPr>
        <p:txBody>
          <a:bodyPr wrap="square">
            <a:spAutoFit/>
          </a:bodyPr>
          <a:lstStyle/>
          <a:p>
            <a:r>
              <a:rPr lang="en-CA" sz="2400" dirty="0"/>
              <a:t>Poetry: “</a:t>
            </a:r>
            <a:r>
              <a:rPr lang="en-CA" sz="2400" i="1" dirty="0"/>
              <a:t>the best words in the best order</a:t>
            </a:r>
            <a:r>
              <a:rPr lang="en-CA" sz="2400" dirty="0"/>
              <a:t>” </a:t>
            </a:r>
          </a:p>
          <a:p>
            <a:r>
              <a:rPr lang="en-CA" sz="2400" dirty="0"/>
              <a:t>– Coleridge</a:t>
            </a:r>
            <a:endParaRPr lang="en-US" sz="2400" dirty="0"/>
          </a:p>
        </p:txBody>
      </p:sp>
      <p:sp>
        <p:nvSpPr>
          <p:cNvPr id="42" name="TextBox 41">
            <a:extLst>
              <a:ext uri="{FF2B5EF4-FFF2-40B4-BE49-F238E27FC236}">
                <a16:creationId xmlns:a16="http://schemas.microsoft.com/office/drawing/2014/main" id="{564AD8C9-F2D3-57FA-BA95-1889A309FBF6}"/>
              </a:ext>
            </a:extLst>
          </p:cNvPr>
          <p:cNvSpPr txBox="1"/>
          <p:nvPr/>
        </p:nvSpPr>
        <p:spPr>
          <a:xfrm>
            <a:off x="4488057" y="5471214"/>
            <a:ext cx="3182103" cy="1200329"/>
          </a:xfrm>
          <a:prstGeom prst="rect">
            <a:avLst/>
          </a:prstGeom>
          <a:noFill/>
        </p:spPr>
        <p:txBody>
          <a:bodyPr wrap="square">
            <a:spAutoFit/>
          </a:bodyPr>
          <a:lstStyle/>
          <a:p>
            <a:r>
              <a:rPr lang="en-CA" sz="2400" dirty="0"/>
              <a:t>“</a:t>
            </a:r>
            <a:r>
              <a:rPr lang="en-CA" sz="2400" i="1" dirty="0"/>
              <a:t>Be precise and accurate</a:t>
            </a:r>
            <a:r>
              <a:rPr lang="en-CA" sz="2400" dirty="0"/>
              <a:t>. “</a:t>
            </a:r>
            <a:r>
              <a:rPr lang="en-CA" sz="2400" i="1" dirty="0"/>
              <a:t>Be clear</a:t>
            </a:r>
            <a:r>
              <a:rPr lang="en-CA" sz="2400" dirty="0"/>
              <a:t>.”</a:t>
            </a:r>
          </a:p>
          <a:p>
            <a:r>
              <a:rPr lang="en-CA" sz="2400" dirty="0"/>
              <a:t>– James Levine </a:t>
            </a:r>
          </a:p>
        </p:txBody>
      </p:sp>
      <p:grpSp>
        <p:nvGrpSpPr>
          <p:cNvPr id="81" name="Group 80">
            <a:extLst>
              <a:ext uri="{FF2B5EF4-FFF2-40B4-BE49-F238E27FC236}">
                <a16:creationId xmlns:a16="http://schemas.microsoft.com/office/drawing/2014/main" id="{D1279B0A-2559-E549-F74C-2B4CA4D61649}"/>
              </a:ext>
            </a:extLst>
          </p:cNvPr>
          <p:cNvGrpSpPr/>
          <p:nvPr/>
        </p:nvGrpSpPr>
        <p:grpSpPr>
          <a:xfrm>
            <a:off x="7996239" y="1295401"/>
            <a:ext cx="3405355" cy="5265592"/>
            <a:chOff x="7996239" y="1295401"/>
            <a:chExt cx="3405355" cy="5265592"/>
          </a:xfrm>
        </p:grpSpPr>
        <p:sp>
          <p:nvSpPr>
            <p:cNvPr id="82" name="Rounded Rectangle 81">
              <a:extLst>
                <a:ext uri="{FF2B5EF4-FFF2-40B4-BE49-F238E27FC236}">
                  <a16:creationId xmlns:a16="http://schemas.microsoft.com/office/drawing/2014/main" id="{463C6796-FABD-99A4-7F9B-A5B3B56B4C66}"/>
                </a:ext>
              </a:extLst>
            </p:cNvPr>
            <p:cNvSpPr/>
            <p:nvPr/>
          </p:nvSpPr>
          <p:spPr>
            <a:xfrm>
              <a:off x="7996239" y="1295401"/>
              <a:ext cx="3405355" cy="5265592"/>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 </a:t>
              </a:r>
              <a:endParaRPr lang="en-US" dirty="0"/>
            </a:p>
          </p:txBody>
        </p:sp>
        <p:sp>
          <p:nvSpPr>
            <p:cNvPr id="83" name="Content Placeholder 2">
              <a:extLst>
                <a:ext uri="{FF2B5EF4-FFF2-40B4-BE49-F238E27FC236}">
                  <a16:creationId xmlns:a16="http://schemas.microsoft.com/office/drawing/2014/main" id="{8013E356-86A3-5B61-450F-FB8E9EE87C4D}"/>
                </a:ext>
              </a:extLst>
            </p:cNvPr>
            <p:cNvSpPr txBox="1">
              <a:spLocks/>
            </p:cNvSpPr>
            <p:nvPr/>
          </p:nvSpPr>
          <p:spPr>
            <a:xfrm>
              <a:off x="7996239" y="1411441"/>
              <a:ext cx="3393559" cy="5581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3200" dirty="0"/>
                <a:t>Complementary</a:t>
              </a:r>
            </a:p>
          </p:txBody>
        </p:sp>
      </p:grpSp>
      <p:grpSp>
        <p:nvGrpSpPr>
          <p:cNvPr id="84" name="Group 83">
            <a:extLst>
              <a:ext uri="{FF2B5EF4-FFF2-40B4-BE49-F238E27FC236}">
                <a16:creationId xmlns:a16="http://schemas.microsoft.com/office/drawing/2014/main" id="{1604E4B5-1CE0-A6D0-8772-D680252BED73}"/>
              </a:ext>
            </a:extLst>
          </p:cNvPr>
          <p:cNvGrpSpPr/>
          <p:nvPr/>
        </p:nvGrpSpPr>
        <p:grpSpPr>
          <a:xfrm>
            <a:off x="9623364" y="2126701"/>
            <a:ext cx="1388413" cy="1150471"/>
            <a:chOff x="1760278" y="585564"/>
            <a:chExt cx="7082801" cy="5868972"/>
          </a:xfrm>
        </p:grpSpPr>
        <p:sp>
          <p:nvSpPr>
            <p:cNvPr id="85" name="Oval 84">
              <a:extLst>
                <a:ext uri="{FF2B5EF4-FFF2-40B4-BE49-F238E27FC236}">
                  <a16:creationId xmlns:a16="http://schemas.microsoft.com/office/drawing/2014/main" id="{269A88F4-3A1E-22F4-AD79-8DF714F2564B}"/>
                </a:ext>
              </a:extLst>
            </p:cNvPr>
            <p:cNvSpPr/>
            <p:nvPr/>
          </p:nvSpPr>
          <p:spPr>
            <a:xfrm rot="19714770">
              <a:off x="1760278" y="2640494"/>
              <a:ext cx="2007671" cy="2527016"/>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08E88EFD-A8C9-ABB7-9C4D-F439B4E2F71D}"/>
                </a:ext>
              </a:extLst>
            </p:cNvPr>
            <p:cNvSpPr/>
            <p:nvPr/>
          </p:nvSpPr>
          <p:spPr>
            <a:xfrm rot="19224278">
              <a:off x="5429499" y="3657165"/>
              <a:ext cx="2355704" cy="2797371"/>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ADCFAC4E-D53A-6CEE-5B17-1827CBF2780C}"/>
                </a:ext>
              </a:extLst>
            </p:cNvPr>
            <p:cNvSpPr/>
            <p:nvPr/>
          </p:nvSpPr>
          <p:spPr>
            <a:xfrm rot="19714770">
              <a:off x="2015031" y="2825399"/>
              <a:ext cx="1498164" cy="198551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24E31460-6692-ED5C-3BBD-E8D1E24A45AB}"/>
                </a:ext>
              </a:extLst>
            </p:cNvPr>
            <p:cNvSpPr/>
            <p:nvPr/>
          </p:nvSpPr>
          <p:spPr>
            <a:xfrm rot="19224278">
              <a:off x="5653574" y="3923249"/>
              <a:ext cx="1907555" cy="2265199"/>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88">
              <a:extLst>
                <a:ext uri="{FF2B5EF4-FFF2-40B4-BE49-F238E27FC236}">
                  <a16:creationId xmlns:a16="http://schemas.microsoft.com/office/drawing/2014/main" id="{8423E220-DDCA-CAA3-01AF-5973C21510AD}"/>
                </a:ext>
              </a:extLst>
            </p:cNvPr>
            <p:cNvSpPr/>
            <p:nvPr/>
          </p:nvSpPr>
          <p:spPr>
            <a:xfrm>
              <a:off x="1892602" y="2171629"/>
              <a:ext cx="2454715" cy="2743269"/>
            </a:xfrm>
            <a:custGeom>
              <a:avLst/>
              <a:gdLst>
                <a:gd name="csX0" fmla="*/ 0 w 2389927"/>
                <a:gd name="csY0" fmla="*/ 706266 h 2735091"/>
                <a:gd name="csX1" fmla="*/ 900112 w 2389927"/>
                <a:gd name="csY1" fmla="*/ 20466 h 2735091"/>
                <a:gd name="csX2" fmla="*/ 1685925 w 2389927"/>
                <a:gd name="csY2" fmla="*/ 249066 h 2735091"/>
                <a:gd name="csX3" fmla="*/ 2185987 w 2389927"/>
                <a:gd name="csY3" fmla="*/ 949154 h 2735091"/>
                <a:gd name="csX4" fmla="*/ 2386012 w 2389927"/>
                <a:gd name="csY4" fmla="*/ 1592091 h 2735091"/>
                <a:gd name="csX5" fmla="*/ 2028825 w 2389927"/>
                <a:gd name="csY5" fmla="*/ 2263604 h 2735091"/>
                <a:gd name="csX6" fmla="*/ 1571625 w 2389927"/>
                <a:gd name="csY6" fmla="*/ 2735091 h 2735091"/>
                <a:gd name="csX0" fmla="*/ 0 w 2454714"/>
                <a:gd name="csY0" fmla="*/ 844020 h 2743268"/>
                <a:gd name="csX1" fmla="*/ 964899 w 2454714"/>
                <a:gd name="csY1" fmla="*/ 28643 h 2743268"/>
                <a:gd name="csX2" fmla="*/ 1750712 w 2454714"/>
                <a:gd name="csY2" fmla="*/ 257243 h 2743268"/>
                <a:gd name="csX3" fmla="*/ 2250774 w 2454714"/>
                <a:gd name="csY3" fmla="*/ 957331 h 2743268"/>
                <a:gd name="csX4" fmla="*/ 2450799 w 2454714"/>
                <a:gd name="csY4" fmla="*/ 1600268 h 2743268"/>
                <a:gd name="csX5" fmla="*/ 2093612 w 2454714"/>
                <a:gd name="csY5" fmla="*/ 2271781 h 2743268"/>
                <a:gd name="csX6" fmla="*/ 1636412 w 2454714"/>
                <a:gd name="csY6" fmla="*/ 2743268 h 27432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454714" h="2743268">
                  <a:moveTo>
                    <a:pt x="0" y="844020"/>
                  </a:moveTo>
                  <a:cubicBezTo>
                    <a:pt x="309562" y="539220"/>
                    <a:pt x="673114" y="126439"/>
                    <a:pt x="964899" y="28643"/>
                  </a:cubicBezTo>
                  <a:cubicBezTo>
                    <a:pt x="1256684" y="-69153"/>
                    <a:pt x="1536400" y="102462"/>
                    <a:pt x="1750712" y="257243"/>
                  </a:cubicBezTo>
                  <a:cubicBezTo>
                    <a:pt x="1965024" y="412024"/>
                    <a:pt x="2134093" y="733494"/>
                    <a:pt x="2250774" y="957331"/>
                  </a:cubicBezTo>
                  <a:cubicBezTo>
                    <a:pt x="2367455" y="1181168"/>
                    <a:pt x="2476993" y="1381193"/>
                    <a:pt x="2450799" y="1600268"/>
                  </a:cubicBezTo>
                  <a:cubicBezTo>
                    <a:pt x="2424605" y="1819343"/>
                    <a:pt x="2229343" y="2081281"/>
                    <a:pt x="2093612" y="2271781"/>
                  </a:cubicBezTo>
                  <a:cubicBezTo>
                    <a:pt x="1957881" y="2462281"/>
                    <a:pt x="1797146" y="2602774"/>
                    <a:pt x="1636412" y="2743268"/>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a:extLst>
                <a:ext uri="{FF2B5EF4-FFF2-40B4-BE49-F238E27FC236}">
                  <a16:creationId xmlns:a16="http://schemas.microsoft.com/office/drawing/2014/main" id="{0B6DDB36-4B89-FBB9-3AE7-2697049C01BE}"/>
                </a:ext>
              </a:extLst>
            </p:cNvPr>
            <p:cNvSpPr/>
            <p:nvPr/>
          </p:nvSpPr>
          <p:spPr>
            <a:xfrm>
              <a:off x="5643563" y="3105056"/>
              <a:ext cx="2646613" cy="2738532"/>
            </a:xfrm>
            <a:custGeom>
              <a:avLst/>
              <a:gdLst>
                <a:gd name="csX0" fmla="*/ 0 w 2646613"/>
                <a:gd name="csY0" fmla="*/ 895444 h 2738532"/>
                <a:gd name="csX1" fmla="*/ 714375 w 2646613"/>
                <a:gd name="csY1" fmla="*/ 66769 h 2738532"/>
                <a:gd name="csX2" fmla="*/ 1685925 w 2646613"/>
                <a:gd name="csY2" fmla="*/ 138207 h 2738532"/>
                <a:gd name="csX3" fmla="*/ 2443162 w 2646613"/>
                <a:gd name="csY3" fmla="*/ 838294 h 2738532"/>
                <a:gd name="csX4" fmla="*/ 2643187 w 2646613"/>
                <a:gd name="csY4" fmla="*/ 1466944 h 2738532"/>
                <a:gd name="csX5" fmla="*/ 2328862 w 2646613"/>
                <a:gd name="csY5" fmla="*/ 2295619 h 2738532"/>
                <a:gd name="csX6" fmla="*/ 2114550 w 2646613"/>
                <a:gd name="csY6" fmla="*/ 2738532 h 273853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46613" h="2738532">
                  <a:moveTo>
                    <a:pt x="0" y="895444"/>
                  </a:moveTo>
                  <a:cubicBezTo>
                    <a:pt x="216694" y="544209"/>
                    <a:pt x="433388" y="192975"/>
                    <a:pt x="714375" y="66769"/>
                  </a:cubicBezTo>
                  <a:cubicBezTo>
                    <a:pt x="995362" y="-59437"/>
                    <a:pt x="1397794" y="9620"/>
                    <a:pt x="1685925" y="138207"/>
                  </a:cubicBezTo>
                  <a:cubicBezTo>
                    <a:pt x="1974056" y="266794"/>
                    <a:pt x="2283618" y="616838"/>
                    <a:pt x="2443162" y="838294"/>
                  </a:cubicBezTo>
                  <a:cubicBezTo>
                    <a:pt x="2602706" y="1059750"/>
                    <a:pt x="2662237" y="1224057"/>
                    <a:pt x="2643187" y="1466944"/>
                  </a:cubicBezTo>
                  <a:cubicBezTo>
                    <a:pt x="2624137" y="1709832"/>
                    <a:pt x="2416968" y="2083688"/>
                    <a:pt x="2328862" y="2295619"/>
                  </a:cubicBezTo>
                  <a:cubicBezTo>
                    <a:pt x="2240756" y="2507550"/>
                    <a:pt x="2177653" y="2623041"/>
                    <a:pt x="2114550" y="2738532"/>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90">
              <a:extLst>
                <a:ext uri="{FF2B5EF4-FFF2-40B4-BE49-F238E27FC236}">
                  <a16:creationId xmlns:a16="http://schemas.microsoft.com/office/drawing/2014/main" id="{9667C586-EAD4-955A-6B86-8CBF765538AF}"/>
                </a:ext>
              </a:extLst>
            </p:cNvPr>
            <p:cNvSpPr/>
            <p:nvPr/>
          </p:nvSpPr>
          <p:spPr>
            <a:xfrm>
              <a:off x="2971800" y="777345"/>
              <a:ext cx="2832543" cy="1394355"/>
            </a:xfrm>
            <a:custGeom>
              <a:avLst/>
              <a:gdLst>
                <a:gd name="csX0" fmla="*/ 0 w 2832543"/>
                <a:gd name="csY0" fmla="*/ 1394355 h 1394355"/>
                <a:gd name="csX1" fmla="*/ 1757363 w 2832543"/>
                <a:gd name="csY1" fmla="*/ 94193 h 1394355"/>
                <a:gd name="csX2" fmla="*/ 2214563 w 2832543"/>
                <a:gd name="csY2" fmla="*/ 137055 h 1394355"/>
                <a:gd name="csX3" fmla="*/ 2614613 w 2832543"/>
                <a:gd name="csY3" fmla="*/ 422805 h 1394355"/>
                <a:gd name="csX4" fmla="*/ 2828925 w 2832543"/>
                <a:gd name="csY4" fmla="*/ 708555 h 1394355"/>
                <a:gd name="csX5" fmla="*/ 2728913 w 2832543"/>
                <a:gd name="csY5" fmla="*/ 1108605 h 1394355"/>
              </a:gdLst>
              <a:ahLst/>
              <a:cxnLst>
                <a:cxn ang="0">
                  <a:pos x="csX0" y="csY0"/>
                </a:cxn>
                <a:cxn ang="0">
                  <a:pos x="csX1" y="csY1"/>
                </a:cxn>
                <a:cxn ang="0">
                  <a:pos x="csX2" y="csY2"/>
                </a:cxn>
                <a:cxn ang="0">
                  <a:pos x="csX3" y="csY3"/>
                </a:cxn>
                <a:cxn ang="0">
                  <a:pos x="csX4" y="csY4"/>
                </a:cxn>
                <a:cxn ang="0">
                  <a:pos x="csX5" y="csY5"/>
                </a:cxn>
              </a:cxnLst>
              <a:rect l="l" t="t" r="r" b="b"/>
              <a:pathLst>
                <a:path w="2832543" h="1394355">
                  <a:moveTo>
                    <a:pt x="0" y="1394355"/>
                  </a:moveTo>
                  <a:cubicBezTo>
                    <a:pt x="694134" y="849049"/>
                    <a:pt x="1388269" y="303743"/>
                    <a:pt x="1757363" y="94193"/>
                  </a:cubicBezTo>
                  <a:cubicBezTo>
                    <a:pt x="2126457" y="-115357"/>
                    <a:pt x="2071688" y="82286"/>
                    <a:pt x="2214563" y="137055"/>
                  </a:cubicBezTo>
                  <a:cubicBezTo>
                    <a:pt x="2357438" y="191824"/>
                    <a:pt x="2512219" y="327555"/>
                    <a:pt x="2614613" y="422805"/>
                  </a:cubicBezTo>
                  <a:cubicBezTo>
                    <a:pt x="2717007" y="518055"/>
                    <a:pt x="2809875" y="594255"/>
                    <a:pt x="2828925" y="708555"/>
                  </a:cubicBezTo>
                  <a:cubicBezTo>
                    <a:pt x="2847975" y="822855"/>
                    <a:pt x="2788444" y="965730"/>
                    <a:pt x="2728913" y="1108605"/>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91">
              <a:extLst>
                <a:ext uri="{FF2B5EF4-FFF2-40B4-BE49-F238E27FC236}">
                  <a16:creationId xmlns:a16="http://schemas.microsoft.com/office/drawing/2014/main" id="{6E4B8B51-BFC6-7999-3800-07CEC1F9A9CC}"/>
                </a:ext>
              </a:extLst>
            </p:cNvPr>
            <p:cNvSpPr/>
            <p:nvPr/>
          </p:nvSpPr>
          <p:spPr>
            <a:xfrm>
              <a:off x="6529388" y="1692407"/>
              <a:ext cx="2257425" cy="2650993"/>
            </a:xfrm>
            <a:custGeom>
              <a:avLst/>
              <a:gdLst>
                <a:gd name="csX0" fmla="*/ 0 w 2257425"/>
                <a:gd name="csY0" fmla="*/ 1422268 h 2650993"/>
                <a:gd name="csX1" fmla="*/ 757237 w 2257425"/>
                <a:gd name="csY1" fmla="*/ 222118 h 2650993"/>
                <a:gd name="csX2" fmla="*/ 1257300 w 2257425"/>
                <a:gd name="csY2" fmla="*/ 7806 h 2650993"/>
                <a:gd name="csX3" fmla="*/ 1971675 w 2257425"/>
                <a:gd name="csY3" fmla="*/ 336418 h 2650993"/>
                <a:gd name="csX4" fmla="*/ 2257425 w 2257425"/>
                <a:gd name="csY4" fmla="*/ 765043 h 2650993"/>
                <a:gd name="csX5" fmla="*/ 1971675 w 2257425"/>
                <a:gd name="csY5" fmla="*/ 1808031 h 2650993"/>
                <a:gd name="csX6" fmla="*/ 1757362 w 2257425"/>
                <a:gd name="csY6" fmla="*/ 2650993 h 26509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57425" h="2650993">
                  <a:moveTo>
                    <a:pt x="0" y="1422268"/>
                  </a:moveTo>
                  <a:cubicBezTo>
                    <a:pt x="273843" y="940065"/>
                    <a:pt x="547687" y="457862"/>
                    <a:pt x="757237" y="222118"/>
                  </a:cubicBezTo>
                  <a:cubicBezTo>
                    <a:pt x="966787" y="-13626"/>
                    <a:pt x="1054894" y="-11244"/>
                    <a:pt x="1257300" y="7806"/>
                  </a:cubicBezTo>
                  <a:cubicBezTo>
                    <a:pt x="1459706" y="26856"/>
                    <a:pt x="1804988" y="210212"/>
                    <a:pt x="1971675" y="336418"/>
                  </a:cubicBezTo>
                  <a:cubicBezTo>
                    <a:pt x="2138362" y="462624"/>
                    <a:pt x="2257425" y="519774"/>
                    <a:pt x="2257425" y="765043"/>
                  </a:cubicBezTo>
                  <a:cubicBezTo>
                    <a:pt x="2257425" y="1010312"/>
                    <a:pt x="2055019" y="1493706"/>
                    <a:pt x="1971675" y="1808031"/>
                  </a:cubicBezTo>
                  <a:cubicBezTo>
                    <a:pt x="1888331" y="2122356"/>
                    <a:pt x="1822846" y="2386674"/>
                    <a:pt x="1757362" y="2650993"/>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a:extLst>
                <a:ext uri="{FF2B5EF4-FFF2-40B4-BE49-F238E27FC236}">
                  <a16:creationId xmlns:a16="http://schemas.microsoft.com/office/drawing/2014/main" id="{3F66D874-57C7-3856-2DAC-DF0FE73D878E}"/>
                </a:ext>
              </a:extLst>
            </p:cNvPr>
            <p:cNvSpPr/>
            <p:nvPr/>
          </p:nvSpPr>
          <p:spPr>
            <a:xfrm>
              <a:off x="4914900" y="585564"/>
              <a:ext cx="1070669" cy="957486"/>
            </a:xfrm>
            <a:custGeom>
              <a:avLst/>
              <a:gdLst>
                <a:gd name="csX0" fmla="*/ 0 w 1070669"/>
                <a:gd name="csY0" fmla="*/ 185961 h 957486"/>
                <a:gd name="csX1" fmla="*/ 314325 w 1070669"/>
                <a:gd name="csY1" fmla="*/ 224 h 957486"/>
                <a:gd name="csX2" fmla="*/ 785813 w 1070669"/>
                <a:gd name="csY2" fmla="*/ 157386 h 957486"/>
                <a:gd name="csX3" fmla="*/ 1057275 w 1070669"/>
                <a:gd name="csY3" fmla="*/ 543149 h 957486"/>
                <a:gd name="csX4" fmla="*/ 1014413 w 1070669"/>
                <a:gd name="csY4" fmla="*/ 786036 h 957486"/>
                <a:gd name="csX5" fmla="*/ 885825 w 1070669"/>
                <a:gd name="csY5" fmla="*/ 957486 h 957486"/>
              </a:gdLst>
              <a:ahLst/>
              <a:cxnLst>
                <a:cxn ang="0">
                  <a:pos x="csX0" y="csY0"/>
                </a:cxn>
                <a:cxn ang="0">
                  <a:pos x="csX1" y="csY1"/>
                </a:cxn>
                <a:cxn ang="0">
                  <a:pos x="csX2" y="csY2"/>
                </a:cxn>
                <a:cxn ang="0">
                  <a:pos x="csX3" y="csY3"/>
                </a:cxn>
                <a:cxn ang="0">
                  <a:pos x="csX4" y="csY4"/>
                </a:cxn>
                <a:cxn ang="0">
                  <a:pos x="csX5" y="csY5"/>
                </a:cxn>
              </a:cxnLst>
              <a:rect l="l" t="t" r="r" b="b"/>
              <a:pathLst>
                <a:path w="1070669" h="957486">
                  <a:moveTo>
                    <a:pt x="0" y="185961"/>
                  </a:moveTo>
                  <a:cubicBezTo>
                    <a:pt x="91678" y="95473"/>
                    <a:pt x="183356" y="4986"/>
                    <a:pt x="314325" y="224"/>
                  </a:cubicBezTo>
                  <a:cubicBezTo>
                    <a:pt x="445294" y="-4538"/>
                    <a:pt x="661988" y="66898"/>
                    <a:pt x="785813" y="157386"/>
                  </a:cubicBezTo>
                  <a:cubicBezTo>
                    <a:pt x="909638" y="247874"/>
                    <a:pt x="1019175" y="438374"/>
                    <a:pt x="1057275" y="543149"/>
                  </a:cubicBezTo>
                  <a:cubicBezTo>
                    <a:pt x="1095375" y="647924"/>
                    <a:pt x="1042988" y="716980"/>
                    <a:pt x="1014413" y="786036"/>
                  </a:cubicBezTo>
                  <a:cubicBezTo>
                    <a:pt x="985838" y="855092"/>
                    <a:pt x="935831" y="906289"/>
                    <a:pt x="885825" y="957486"/>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93">
              <a:extLst>
                <a:ext uri="{FF2B5EF4-FFF2-40B4-BE49-F238E27FC236}">
                  <a16:creationId xmlns:a16="http://schemas.microsoft.com/office/drawing/2014/main" id="{84A3473E-952E-8F6E-6448-6FD2388CC880}"/>
                </a:ext>
              </a:extLst>
            </p:cNvPr>
            <p:cNvSpPr/>
            <p:nvPr/>
          </p:nvSpPr>
          <p:spPr>
            <a:xfrm>
              <a:off x="7643813" y="1337850"/>
              <a:ext cx="1199266" cy="933863"/>
            </a:xfrm>
            <a:custGeom>
              <a:avLst/>
              <a:gdLst>
                <a:gd name="csX0" fmla="*/ 0 w 1199266"/>
                <a:gd name="csY0" fmla="*/ 333788 h 933863"/>
                <a:gd name="csX1" fmla="*/ 214312 w 1199266"/>
                <a:gd name="csY1" fmla="*/ 76613 h 933863"/>
                <a:gd name="csX2" fmla="*/ 542925 w 1199266"/>
                <a:gd name="csY2" fmla="*/ 5175 h 933863"/>
                <a:gd name="csX3" fmla="*/ 928687 w 1199266"/>
                <a:gd name="csY3" fmla="*/ 190913 h 933863"/>
                <a:gd name="csX4" fmla="*/ 1171575 w 1199266"/>
                <a:gd name="csY4" fmla="*/ 490950 h 933863"/>
                <a:gd name="csX5" fmla="*/ 1185862 w 1199266"/>
                <a:gd name="csY5" fmla="*/ 633825 h 933863"/>
                <a:gd name="csX6" fmla="*/ 1100137 w 1199266"/>
                <a:gd name="csY6" fmla="*/ 933863 h 9338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99266" h="933863">
                  <a:moveTo>
                    <a:pt x="0" y="333788"/>
                  </a:moveTo>
                  <a:cubicBezTo>
                    <a:pt x="61912" y="232585"/>
                    <a:pt x="123825" y="131382"/>
                    <a:pt x="214312" y="76613"/>
                  </a:cubicBezTo>
                  <a:cubicBezTo>
                    <a:pt x="304800" y="21844"/>
                    <a:pt x="423863" y="-13875"/>
                    <a:pt x="542925" y="5175"/>
                  </a:cubicBezTo>
                  <a:cubicBezTo>
                    <a:pt x="661988" y="24225"/>
                    <a:pt x="823912" y="109951"/>
                    <a:pt x="928687" y="190913"/>
                  </a:cubicBezTo>
                  <a:cubicBezTo>
                    <a:pt x="1033462" y="271875"/>
                    <a:pt x="1128713" y="417131"/>
                    <a:pt x="1171575" y="490950"/>
                  </a:cubicBezTo>
                  <a:cubicBezTo>
                    <a:pt x="1214438" y="564769"/>
                    <a:pt x="1197768" y="560006"/>
                    <a:pt x="1185862" y="633825"/>
                  </a:cubicBezTo>
                  <a:cubicBezTo>
                    <a:pt x="1173956" y="707644"/>
                    <a:pt x="1137046" y="820753"/>
                    <a:pt x="1100137" y="933863"/>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94">
              <a:extLst>
                <a:ext uri="{FF2B5EF4-FFF2-40B4-BE49-F238E27FC236}">
                  <a16:creationId xmlns:a16="http://schemas.microsoft.com/office/drawing/2014/main" id="{3A7EE913-03C7-6420-2B4C-319BE81E56BE}"/>
                </a:ext>
              </a:extLst>
            </p:cNvPr>
            <p:cNvSpPr/>
            <p:nvPr/>
          </p:nvSpPr>
          <p:spPr>
            <a:xfrm>
              <a:off x="4343400" y="1881651"/>
              <a:ext cx="2668440" cy="1718800"/>
            </a:xfrm>
            <a:custGeom>
              <a:avLst/>
              <a:gdLst>
                <a:gd name="csX0" fmla="*/ 0 w 2700338"/>
                <a:gd name="csY0" fmla="*/ 1761979 h 1761979"/>
                <a:gd name="csX1" fmla="*/ 142875 w 2700338"/>
                <a:gd name="csY1" fmla="*/ 1590529 h 1761979"/>
                <a:gd name="csX2" fmla="*/ 114300 w 2700338"/>
                <a:gd name="csY2" fmla="*/ 947592 h 1761979"/>
                <a:gd name="csX3" fmla="*/ 257175 w 2700338"/>
                <a:gd name="csY3" fmla="*/ 819004 h 1761979"/>
                <a:gd name="csX4" fmla="*/ 1071563 w 2700338"/>
                <a:gd name="csY4" fmla="*/ 61767 h 1761979"/>
                <a:gd name="csX5" fmla="*/ 1314450 w 2700338"/>
                <a:gd name="csY5" fmla="*/ 61767 h 1761979"/>
                <a:gd name="csX6" fmla="*/ 2014538 w 2700338"/>
                <a:gd name="csY6" fmla="*/ 204642 h 1761979"/>
                <a:gd name="csX7" fmla="*/ 2443163 w 2700338"/>
                <a:gd name="csY7" fmla="*/ 361804 h 1761979"/>
                <a:gd name="csX8" fmla="*/ 2700338 w 2700338"/>
                <a:gd name="csY8" fmla="*/ 461817 h 1761979"/>
                <a:gd name="csX0" fmla="*/ 0 w 2700338"/>
                <a:gd name="csY0" fmla="*/ 1759370 h 1759370"/>
                <a:gd name="csX1" fmla="*/ 142875 w 2700338"/>
                <a:gd name="csY1" fmla="*/ 1587920 h 1759370"/>
                <a:gd name="csX2" fmla="*/ 114300 w 2700338"/>
                <a:gd name="csY2" fmla="*/ 944983 h 1759370"/>
                <a:gd name="csX3" fmla="*/ 257175 w 2700338"/>
                <a:gd name="csY3" fmla="*/ 816395 h 1759370"/>
                <a:gd name="csX4" fmla="*/ 1071563 w 2700338"/>
                <a:gd name="csY4" fmla="*/ 59158 h 1759370"/>
                <a:gd name="csX5" fmla="*/ 1346347 w 2700338"/>
                <a:gd name="csY5" fmla="*/ 66246 h 1759370"/>
                <a:gd name="csX6" fmla="*/ 2014538 w 2700338"/>
                <a:gd name="csY6" fmla="*/ 202033 h 1759370"/>
                <a:gd name="csX7" fmla="*/ 2443163 w 2700338"/>
                <a:gd name="csY7" fmla="*/ 359195 h 1759370"/>
                <a:gd name="csX8" fmla="*/ 2700338 w 2700338"/>
                <a:gd name="csY8" fmla="*/ 459208 h 1759370"/>
                <a:gd name="csX0" fmla="*/ 0 w 2700338"/>
                <a:gd name="csY0" fmla="*/ 1778653 h 1778653"/>
                <a:gd name="csX1" fmla="*/ 142875 w 2700338"/>
                <a:gd name="csY1" fmla="*/ 1607203 h 1778653"/>
                <a:gd name="csX2" fmla="*/ 114300 w 2700338"/>
                <a:gd name="csY2" fmla="*/ 964266 h 1778653"/>
                <a:gd name="csX3" fmla="*/ 257175 w 2700338"/>
                <a:gd name="csY3" fmla="*/ 835678 h 1778653"/>
                <a:gd name="csX4" fmla="*/ 1071563 w 2700338"/>
                <a:gd name="csY4" fmla="*/ 78441 h 1778653"/>
                <a:gd name="csX5" fmla="*/ 1157177 w 2700338"/>
                <a:gd name="csY5" fmla="*/ 24723 h 1778653"/>
                <a:gd name="csX6" fmla="*/ 1346347 w 2700338"/>
                <a:gd name="csY6" fmla="*/ 85529 h 1778653"/>
                <a:gd name="csX7" fmla="*/ 2014538 w 2700338"/>
                <a:gd name="csY7" fmla="*/ 221316 h 1778653"/>
                <a:gd name="csX8" fmla="*/ 2443163 w 2700338"/>
                <a:gd name="csY8" fmla="*/ 378478 h 1778653"/>
                <a:gd name="csX9" fmla="*/ 2700338 w 2700338"/>
                <a:gd name="csY9" fmla="*/ 478491 h 1778653"/>
                <a:gd name="csX0" fmla="*/ 0 w 2700338"/>
                <a:gd name="csY0" fmla="*/ 1763116 h 1763116"/>
                <a:gd name="csX1" fmla="*/ 142875 w 2700338"/>
                <a:gd name="csY1" fmla="*/ 1591666 h 1763116"/>
                <a:gd name="csX2" fmla="*/ 114300 w 2700338"/>
                <a:gd name="csY2" fmla="*/ 948729 h 1763116"/>
                <a:gd name="csX3" fmla="*/ 257175 w 2700338"/>
                <a:gd name="csY3" fmla="*/ 820141 h 1763116"/>
                <a:gd name="csX4" fmla="*/ 1071563 w 2700338"/>
                <a:gd name="csY4" fmla="*/ 62904 h 1763116"/>
                <a:gd name="csX5" fmla="*/ 1185531 w 2700338"/>
                <a:gd name="csY5" fmla="*/ 44628 h 1763116"/>
                <a:gd name="csX6" fmla="*/ 1346347 w 2700338"/>
                <a:gd name="csY6" fmla="*/ 69992 h 1763116"/>
                <a:gd name="csX7" fmla="*/ 2014538 w 2700338"/>
                <a:gd name="csY7" fmla="*/ 205779 h 1763116"/>
                <a:gd name="csX8" fmla="*/ 2443163 w 2700338"/>
                <a:gd name="csY8" fmla="*/ 362941 h 1763116"/>
                <a:gd name="csX9" fmla="*/ 2700338 w 2700338"/>
                <a:gd name="csY9" fmla="*/ 462954 h 1763116"/>
                <a:gd name="csX0" fmla="*/ 0 w 2700338"/>
                <a:gd name="csY0" fmla="*/ 1721900 h 1721900"/>
                <a:gd name="csX1" fmla="*/ 142875 w 2700338"/>
                <a:gd name="csY1" fmla="*/ 1550450 h 1721900"/>
                <a:gd name="csX2" fmla="*/ 114300 w 2700338"/>
                <a:gd name="csY2" fmla="*/ 907513 h 1721900"/>
                <a:gd name="csX3" fmla="*/ 257175 w 2700338"/>
                <a:gd name="csY3" fmla="*/ 778925 h 1721900"/>
                <a:gd name="csX4" fmla="*/ 979415 w 2700338"/>
                <a:gd name="csY4" fmla="*/ 103204 h 1721900"/>
                <a:gd name="csX5" fmla="*/ 1185531 w 2700338"/>
                <a:gd name="csY5" fmla="*/ 3412 h 1721900"/>
                <a:gd name="csX6" fmla="*/ 1346347 w 2700338"/>
                <a:gd name="csY6" fmla="*/ 28776 h 1721900"/>
                <a:gd name="csX7" fmla="*/ 2014538 w 2700338"/>
                <a:gd name="csY7" fmla="*/ 164563 h 1721900"/>
                <a:gd name="csX8" fmla="*/ 2443163 w 2700338"/>
                <a:gd name="csY8" fmla="*/ 321725 h 1721900"/>
                <a:gd name="csX9" fmla="*/ 2700338 w 2700338"/>
                <a:gd name="csY9" fmla="*/ 421738 h 1721900"/>
                <a:gd name="csX0" fmla="*/ 0 w 2700338"/>
                <a:gd name="csY0" fmla="*/ 1721900 h 1721900"/>
                <a:gd name="csX1" fmla="*/ 142875 w 2700338"/>
                <a:gd name="csY1" fmla="*/ 1550450 h 1721900"/>
                <a:gd name="csX2" fmla="*/ 114300 w 2700338"/>
                <a:gd name="csY2" fmla="*/ 907513 h 1721900"/>
                <a:gd name="csX3" fmla="*/ 186070 w 2700338"/>
                <a:gd name="csY3" fmla="*/ 836296 h 1721900"/>
                <a:gd name="csX4" fmla="*/ 257175 w 2700338"/>
                <a:gd name="csY4" fmla="*/ 778925 h 1721900"/>
                <a:gd name="csX5" fmla="*/ 979415 w 2700338"/>
                <a:gd name="csY5" fmla="*/ 103204 h 1721900"/>
                <a:gd name="csX6" fmla="*/ 1185531 w 2700338"/>
                <a:gd name="csY6" fmla="*/ 3412 h 1721900"/>
                <a:gd name="csX7" fmla="*/ 1346347 w 2700338"/>
                <a:gd name="csY7" fmla="*/ 28776 h 1721900"/>
                <a:gd name="csX8" fmla="*/ 2014538 w 2700338"/>
                <a:gd name="csY8" fmla="*/ 164563 h 1721900"/>
                <a:gd name="csX9" fmla="*/ 2443163 w 2700338"/>
                <a:gd name="csY9" fmla="*/ 321725 h 1721900"/>
                <a:gd name="csX10" fmla="*/ 2700338 w 2700338"/>
                <a:gd name="csY10" fmla="*/ 421738 h 1721900"/>
                <a:gd name="csX0" fmla="*/ 0 w 2700338"/>
                <a:gd name="csY0" fmla="*/ 1721900 h 1721900"/>
                <a:gd name="csX1" fmla="*/ 142875 w 2700338"/>
                <a:gd name="csY1" fmla="*/ 1550450 h 1721900"/>
                <a:gd name="csX2" fmla="*/ 114300 w 2700338"/>
                <a:gd name="csY2" fmla="*/ 907513 h 1721900"/>
                <a:gd name="csX3" fmla="*/ 217968 w 2700338"/>
                <a:gd name="csY3" fmla="*/ 768956 h 1721900"/>
                <a:gd name="csX4" fmla="*/ 257175 w 2700338"/>
                <a:gd name="csY4" fmla="*/ 778925 h 1721900"/>
                <a:gd name="csX5" fmla="*/ 979415 w 2700338"/>
                <a:gd name="csY5" fmla="*/ 103204 h 1721900"/>
                <a:gd name="csX6" fmla="*/ 1185531 w 2700338"/>
                <a:gd name="csY6" fmla="*/ 3412 h 1721900"/>
                <a:gd name="csX7" fmla="*/ 1346347 w 2700338"/>
                <a:gd name="csY7" fmla="*/ 28776 h 1721900"/>
                <a:gd name="csX8" fmla="*/ 2014538 w 2700338"/>
                <a:gd name="csY8" fmla="*/ 164563 h 1721900"/>
                <a:gd name="csX9" fmla="*/ 2443163 w 2700338"/>
                <a:gd name="csY9" fmla="*/ 321725 h 1721900"/>
                <a:gd name="csX10" fmla="*/ 2700338 w 2700338"/>
                <a:gd name="csY10" fmla="*/ 421738 h 1721900"/>
                <a:gd name="csX0" fmla="*/ 0 w 2700338"/>
                <a:gd name="csY0" fmla="*/ 1718800 h 1718800"/>
                <a:gd name="csX1" fmla="*/ 142875 w 2700338"/>
                <a:gd name="csY1" fmla="*/ 1547350 h 1718800"/>
                <a:gd name="csX2" fmla="*/ 114300 w 2700338"/>
                <a:gd name="csY2" fmla="*/ 904413 h 1718800"/>
                <a:gd name="csX3" fmla="*/ 217968 w 2700338"/>
                <a:gd name="csY3" fmla="*/ 765856 h 1718800"/>
                <a:gd name="csX4" fmla="*/ 388310 w 2700338"/>
                <a:gd name="csY4" fmla="*/ 623425 h 1718800"/>
                <a:gd name="csX5" fmla="*/ 979415 w 2700338"/>
                <a:gd name="csY5" fmla="*/ 100104 h 1718800"/>
                <a:gd name="csX6" fmla="*/ 1185531 w 2700338"/>
                <a:gd name="csY6" fmla="*/ 312 h 1718800"/>
                <a:gd name="csX7" fmla="*/ 1346347 w 2700338"/>
                <a:gd name="csY7" fmla="*/ 25676 h 1718800"/>
                <a:gd name="csX8" fmla="*/ 2014538 w 2700338"/>
                <a:gd name="csY8" fmla="*/ 161463 h 1718800"/>
                <a:gd name="csX9" fmla="*/ 2443163 w 2700338"/>
                <a:gd name="csY9" fmla="*/ 318625 h 1718800"/>
                <a:gd name="csX10" fmla="*/ 2700338 w 2700338"/>
                <a:gd name="csY10" fmla="*/ 418638 h 1718800"/>
                <a:gd name="csX0" fmla="*/ 0 w 2668440"/>
                <a:gd name="csY0" fmla="*/ 1718800 h 1718800"/>
                <a:gd name="csX1" fmla="*/ 142875 w 2668440"/>
                <a:gd name="csY1" fmla="*/ 1547350 h 1718800"/>
                <a:gd name="csX2" fmla="*/ 114300 w 2668440"/>
                <a:gd name="csY2" fmla="*/ 904413 h 1718800"/>
                <a:gd name="csX3" fmla="*/ 217968 w 2668440"/>
                <a:gd name="csY3" fmla="*/ 765856 h 1718800"/>
                <a:gd name="csX4" fmla="*/ 388310 w 2668440"/>
                <a:gd name="csY4" fmla="*/ 623425 h 1718800"/>
                <a:gd name="csX5" fmla="*/ 979415 w 2668440"/>
                <a:gd name="csY5" fmla="*/ 100104 h 1718800"/>
                <a:gd name="csX6" fmla="*/ 1185531 w 2668440"/>
                <a:gd name="csY6" fmla="*/ 312 h 1718800"/>
                <a:gd name="csX7" fmla="*/ 1346347 w 2668440"/>
                <a:gd name="csY7" fmla="*/ 25676 h 1718800"/>
                <a:gd name="csX8" fmla="*/ 2014538 w 2668440"/>
                <a:gd name="csY8" fmla="*/ 161463 h 1718800"/>
                <a:gd name="csX9" fmla="*/ 2443163 w 2668440"/>
                <a:gd name="csY9" fmla="*/ 318625 h 1718800"/>
                <a:gd name="csX10" fmla="*/ 2668440 w 2668440"/>
                <a:gd name="csY10" fmla="*/ 408005 h 1718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68440" h="1718800">
                  <a:moveTo>
                    <a:pt x="0" y="1718800"/>
                  </a:moveTo>
                  <a:cubicBezTo>
                    <a:pt x="61912" y="1700940"/>
                    <a:pt x="123825" y="1683081"/>
                    <a:pt x="142875" y="1547350"/>
                  </a:cubicBezTo>
                  <a:cubicBezTo>
                    <a:pt x="161925" y="1411619"/>
                    <a:pt x="101785" y="1034662"/>
                    <a:pt x="114300" y="904413"/>
                  </a:cubicBezTo>
                  <a:cubicBezTo>
                    <a:pt x="126816" y="774164"/>
                    <a:pt x="194156" y="787287"/>
                    <a:pt x="217968" y="765856"/>
                  </a:cubicBezTo>
                  <a:cubicBezTo>
                    <a:pt x="241780" y="744425"/>
                    <a:pt x="261402" y="734384"/>
                    <a:pt x="388310" y="623425"/>
                  </a:cubicBezTo>
                  <a:cubicBezTo>
                    <a:pt x="515218" y="512466"/>
                    <a:pt x="846545" y="203956"/>
                    <a:pt x="979415" y="100104"/>
                  </a:cubicBezTo>
                  <a:cubicBezTo>
                    <a:pt x="1112285" y="-3748"/>
                    <a:pt x="1139734" y="-869"/>
                    <a:pt x="1185531" y="312"/>
                  </a:cubicBezTo>
                  <a:cubicBezTo>
                    <a:pt x="1231328" y="1493"/>
                    <a:pt x="1208179" y="-1182"/>
                    <a:pt x="1346347" y="25676"/>
                  </a:cubicBezTo>
                  <a:cubicBezTo>
                    <a:pt x="1484515" y="52534"/>
                    <a:pt x="1831735" y="112638"/>
                    <a:pt x="2014538" y="161463"/>
                  </a:cubicBezTo>
                  <a:cubicBezTo>
                    <a:pt x="2197341" y="210288"/>
                    <a:pt x="2328863" y="275762"/>
                    <a:pt x="2443163" y="318625"/>
                  </a:cubicBezTo>
                  <a:cubicBezTo>
                    <a:pt x="2557463" y="361487"/>
                    <a:pt x="2597002" y="379429"/>
                    <a:pt x="2668440" y="408005"/>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95">
              <a:extLst>
                <a:ext uri="{FF2B5EF4-FFF2-40B4-BE49-F238E27FC236}">
                  <a16:creationId xmlns:a16="http://schemas.microsoft.com/office/drawing/2014/main" id="{BE05FE1B-482D-4B96-CC7E-ABC397647315}"/>
                </a:ext>
              </a:extLst>
            </p:cNvPr>
            <p:cNvSpPr/>
            <p:nvPr/>
          </p:nvSpPr>
          <p:spPr>
            <a:xfrm>
              <a:off x="4471988" y="3500438"/>
              <a:ext cx="1228725" cy="400050"/>
            </a:xfrm>
            <a:custGeom>
              <a:avLst/>
              <a:gdLst>
                <a:gd name="csX0" fmla="*/ 0 w 1228725"/>
                <a:gd name="csY0" fmla="*/ 0 h 400050"/>
                <a:gd name="csX1" fmla="*/ 1228725 w 1228725"/>
                <a:gd name="csY1" fmla="*/ 400050 h 400050"/>
              </a:gdLst>
              <a:ahLst/>
              <a:cxnLst>
                <a:cxn ang="0">
                  <a:pos x="csX0" y="csY0"/>
                </a:cxn>
                <a:cxn ang="0">
                  <a:pos x="csX1" y="csY1"/>
                </a:cxn>
              </a:cxnLst>
              <a:rect l="l" t="t" r="r" b="b"/>
              <a:pathLst>
                <a:path w="1228725" h="400050">
                  <a:moveTo>
                    <a:pt x="0" y="0"/>
                  </a:moveTo>
                  <a:lnTo>
                    <a:pt x="1228725" y="400050"/>
                  </a:ln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96">
              <a:extLst>
                <a:ext uri="{FF2B5EF4-FFF2-40B4-BE49-F238E27FC236}">
                  <a16:creationId xmlns:a16="http://schemas.microsoft.com/office/drawing/2014/main" id="{BABBE510-56CC-7710-FB34-3DAAF7273D90}"/>
                </a:ext>
              </a:extLst>
            </p:cNvPr>
            <p:cNvSpPr/>
            <p:nvPr/>
          </p:nvSpPr>
          <p:spPr>
            <a:xfrm>
              <a:off x="4471988" y="2757488"/>
              <a:ext cx="1871662" cy="428625"/>
            </a:xfrm>
            <a:custGeom>
              <a:avLst/>
              <a:gdLst>
                <a:gd name="csX0" fmla="*/ 0 w 1871662"/>
                <a:gd name="csY0" fmla="*/ 0 h 428625"/>
                <a:gd name="csX1" fmla="*/ 1000125 w 1871662"/>
                <a:gd name="csY1" fmla="*/ 157162 h 428625"/>
                <a:gd name="csX2" fmla="*/ 1871662 w 1871662"/>
                <a:gd name="csY2" fmla="*/ 428625 h 428625"/>
              </a:gdLst>
              <a:ahLst/>
              <a:cxnLst>
                <a:cxn ang="0">
                  <a:pos x="csX0" y="csY0"/>
                </a:cxn>
                <a:cxn ang="0">
                  <a:pos x="csX1" y="csY1"/>
                </a:cxn>
                <a:cxn ang="0">
                  <a:pos x="csX2" y="csY2"/>
                </a:cxn>
              </a:cxnLst>
              <a:rect l="l" t="t" r="r" b="b"/>
              <a:pathLst>
                <a:path w="1871662" h="428625">
                  <a:moveTo>
                    <a:pt x="0" y="0"/>
                  </a:moveTo>
                  <a:cubicBezTo>
                    <a:pt x="344090" y="42862"/>
                    <a:pt x="688181" y="85725"/>
                    <a:pt x="1000125" y="157162"/>
                  </a:cubicBezTo>
                  <a:cubicBezTo>
                    <a:pt x="1312069" y="228599"/>
                    <a:pt x="1591865" y="328612"/>
                    <a:pt x="1871662" y="428625"/>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reeform 97">
              <a:extLst>
                <a:ext uri="{FF2B5EF4-FFF2-40B4-BE49-F238E27FC236}">
                  <a16:creationId xmlns:a16="http://schemas.microsoft.com/office/drawing/2014/main" id="{050ED5C9-E82C-D2A9-794B-746833BB987F}"/>
                </a:ext>
              </a:extLst>
            </p:cNvPr>
            <p:cNvSpPr/>
            <p:nvPr/>
          </p:nvSpPr>
          <p:spPr>
            <a:xfrm>
              <a:off x="5772150" y="1210717"/>
              <a:ext cx="1443898" cy="1057561"/>
            </a:xfrm>
            <a:custGeom>
              <a:avLst/>
              <a:gdLst>
                <a:gd name="csX0" fmla="*/ 0 w 1443898"/>
                <a:gd name="csY0" fmla="*/ 703807 h 1075282"/>
                <a:gd name="csX1" fmla="*/ 400050 w 1443898"/>
                <a:gd name="csY1" fmla="*/ 89445 h 1075282"/>
                <a:gd name="csX2" fmla="*/ 742950 w 1443898"/>
                <a:gd name="csY2" fmla="*/ 3720 h 1075282"/>
                <a:gd name="csX3" fmla="*/ 1114425 w 1443898"/>
                <a:gd name="csY3" fmla="*/ 89445 h 1075282"/>
                <a:gd name="csX4" fmla="*/ 1357313 w 1443898"/>
                <a:gd name="csY4" fmla="*/ 246607 h 1075282"/>
                <a:gd name="csX5" fmla="*/ 1443038 w 1443898"/>
                <a:gd name="csY5" fmla="*/ 518070 h 1075282"/>
                <a:gd name="csX6" fmla="*/ 1314450 w 1443898"/>
                <a:gd name="csY6" fmla="*/ 818107 h 1075282"/>
                <a:gd name="csX7" fmla="*/ 1171575 w 1443898"/>
                <a:gd name="csY7" fmla="*/ 1075282 h 1075282"/>
                <a:gd name="csX0" fmla="*/ 0 w 1443898"/>
                <a:gd name="csY0" fmla="*/ 703807 h 1057561"/>
                <a:gd name="csX1" fmla="*/ 400050 w 1443898"/>
                <a:gd name="csY1" fmla="*/ 89445 h 1057561"/>
                <a:gd name="csX2" fmla="*/ 742950 w 1443898"/>
                <a:gd name="csY2" fmla="*/ 3720 h 1057561"/>
                <a:gd name="csX3" fmla="*/ 1114425 w 1443898"/>
                <a:gd name="csY3" fmla="*/ 89445 h 1057561"/>
                <a:gd name="csX4" fmla="*/ 1357313 w 1443898"/>
                <a:gd name="csY4" fmla="*/ 246607 h 1057561"/>
                <a:gd name="csX5" fmla="*/ 1443038 w 1443898"/>
                <a:gd name="csY5" fmla="*/ 518070 h 1057561"/>
                <a:gd name="csX6" fmla="*/ 1314450 w 1443898"/>
                <a:gd name="csY6" fmla="*/ 818107 h 1057561"/>
                <a:gd name="csX7" fmla="*/ 1185752 w 1443898"/>
                <a:gd name="csY7" fmla="*/ 1057561 h 10575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443898" h="1057561">
                  <a:moveTo>
                    <a:pt x="0" y="703807"/>
                  </a:moveTo>
                  <a:cubicBezTo>
                    <a:pt x="138112" y="454966"/>
                    <a:pt x="276225" y="206126"/>
                    <a:pt x="400050" y="89445"/>
                  </a:cubicBezTo>
                  <a:cubicBezTo>
                    <a:pt x="523875" y="-27236"/>
                    <a:pt x="623888" y="3720"/>
                    <a:pt x="742950" y="3720"/>
                  </a:cubicBezTo>
                  <a:cubicBezTo>
                    <a:pt x="862012" y="3720"/>
                    <a:pt x="1012031" y="48964"/>
                    <a:pt x="1114425" y="89445"/>
                  </a:cubicBezTo>
                  <a:cubicBezTo>
                    <a:pt x="1216819" y="129926"/>
                    <a:pt x="1302544" y="175170"/>
                    <a:pt x="1357313" y="246607"/>
                  </a:cubicBezTo>
                  <a:cubicBezTo>
                    <a:pt x="1412082" y="318044"/>
                    <a:pt x="1450182" y="422820"/>
                    <a:pt x="1443038" y="518070"/>
                  </a:cubicBezTo>
                  <a:cubicBezTo>
                    <a:pt x="1435894" y="613320"/>
                    <a:pt x="1359694" y="725238"/>
                    <a:pt x="1314450" y="818107"/>
                  </a:cubicBezTo>
                  <a:cubicBezTo>
                    <a:pt x="1269206" y="910976"/>
                    <a:pt x="1234567" y="975408"/>
                    <a:pt x="1185752" y="1057561"/>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3871A83D-94D9-4076-1178-F895DA108EDC}"/>
                </a:ext>
              </a:extLst>
            </p:cNvPr>
            <p:cNvSpPr/>
            <p:nvPr/>
          </p:nvSpPr>
          <p:spPr>
            <a:xfrm>
              <a:off x="4876149" y="2986660"/>
              <a:ext cx="767414" cy="68522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a:extLst>
              <a:ext uri="{FF2B5EF4-FFF2-40B4-BE49-F238E27FC236}">
                <a16:creationId xmlns:a16="http://schemas.microsoft.com/office/drawing/2014/main" id="{60A57FFB-1854-C34A-6E67-530C0B213AEF}"/>
              </a:ext>
            </a:extLst>
          </p:cNvPr>
          <p:cNvGrpSpPr/>
          <p:nvPr/>
        </p:nvGrpSpPr>
        <p:grpSpPr>
          <a:xfrm>
            <a:off x="9403481" y="3432210"/>
            <a:ext cx="1323862" cy="1608708"/>
            <a:chOff x="4504190" y="708055"/>
            <a:chExt cx="4016462" cy="4880656"/>
          </a:xfrm>
        </p:grpSpPr>
        <p:sp>
          <p:nvSpPr>
            <p:cNvPr id="101" name="Rounded Rectangle 100">
              <a:extLst>
                <a:ext uri="{FF2B5EF4-FFF2-40B4-BE49-F238E27FC236}">
                  <a16:creationId xmlns:a16="http://schemas.microsoft.com/office/drawing/2014/main" id="{4520F273-AB45-87C3-C8C7-E12B693B0B1D}"/>
                </a:ext>
              </a:extLst>
            </p:cNvPr>
            <p:cNvSpPr/>
            <p:nvPr/>
          </p:nvSpPr>
          <p:spPr>
            <a:xfrm>
              <a:off x="6207218" y="5357892"/>
              <a:ext cx="565058" cy="230819"/>
            </a:xfrm>
            <a:prstGeom prst="roundRect">
              <a:avLst>
                <a:gd name="adj" fmla="val 50000"/>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ounded Rectangle 101">
              <a:extLst>
                <a:ext uri="{FF2B5EF4-FFF2-40B4-BE49-F238E27FC236}">
                  <a16:creationId xmlns:a16="http://schemas.microsoft.com/office/drawing/2014/main" id="{F12ED363-1884-18FE-7ED7-ABA1BBB72B46}"/>
                </a:ext>
              </a:extLst>
            </p:cNvPr>
            <p:cNvSpPr/>
            <p:nvPr/>
          </p:nvSpPr>
          <p:spPr>
            <a:xfrm>
              <a:off x="6057993" y="5194546"/>
              <a:ext cx="869858" cy="230819"/>
            </a:xfrm>
            <a:prstGeom prst="roundRect">
              <a:avLst>
                <a:gd name="adj" fmla="val 50000"/>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ounded Rectangle 102">
              <a:extLst>
                <a:ext uri="{FF2B5EF4-FFF2-40B4-BE49-F238E27FC236}">
                  <a16:creationId xmlns:a16="http://schemas.microsoft.com/office/drawing/2014/main" id="{571CCA2F-442C-1B40-3729-44550F8BACF8}"/>
                </a:ext>
              </a:extLst>
            </p:cNvPr>
            <p:cNvSpPr/>
            <p:nvPr/>
          </p:nvSpPr>
          <p:spPr>
            <a:xfrm>
              <a:off x="5921468" y="4624418"/>
              <a:ext cx="1136558" cy="230819"/>
            </a:xfrm>
            <a:prstGeom prst="roundRect">
              <a:avLst>
                <a:gd name="adj" fmla="val 50000"/>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ounded Rectangle 103">
              <a:extLst>
                <a:ext uri="{FF2B5EF4-FFF2-40B4-BE49-F238E27FC236}">
                  <a16:creationId xmlns:a16="http://schemas.microsoft.com/office/drawing/2014/main" id="{D7E1F9F4-6725-57DF-5D39-A7C1A8EFD723}"/>
                </a:ext>
              </a:extLst>
            </p:cNvPr>
            <p:cNvSpPr/>
            <p:nvPr/>
          </p:nvSpPr>
          <p:spPr>
            <a:xfrm>
              <a:off x="5950043" y="4984163"/>
              <a:ext cx="1085758" cy="230819"/>
            </a:xfrm>
            <a:prstGeom prst="roundRect">
              <a:avLst>
                <a:gd name="adj" fmla="val 50000"/>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a:extLst>
                <a:ext uri="{FF2B5EF4-FFF2-40B4-BE49-F238E27FC236}">
                  <a16:creationId xmlns:a16="http://schemas.microsoft.com/office/drawing/2014/main" id="{3F640A5F-E3C7-9E21-0858-A12878EE7FCE}"/>
                </a:ext>
              </a:extLst>
            </p:cNvPr>
            <p:cNvSpPr/>
            <p:nvPr/>
          </p:nvSpPr>
          <p:spPr>
            <a:xfrm>
              <a:off x="5295033" y="1384698"/>
              <a:ext cx="2406984" cy="3234280"/>
            </a:xfrm>
            <a:custGeom>
              <a:avLst/>
              <a:gdLst>
                <a:gd name="csX0" fmla="*/ 741783 w 2406984"/>
                <a:gd name="csY0" fmla="*/ 3196180 h 3231690"/>
                <a:gd name="csX1" fmla="*/ 519841 w 2406984"/>
                <a:gd name="csY1" fmla="*/ 2512599 h 3231690"/>
                <a:gd name="csX2" fmla="*/ 235755 w 2406984"/>
                <a:gd name="csY2" fmla="*/ 1944428 h 3231690"/>
                <a:gd name="csX3" fmla="*/ 40447 w 2406984"/>
                <a:gd name="csY3" fmla="*/ 1518300 h 3231690"/>
                <a:gd name="csX4" fmla="*/ 13814 w 2406984"/>
                <a:gd name="csY4" fmla="*/ 994518 h 3231690"/>
                <a:gd name="csX5" fmla="*/ 209122 w 2406984"/>
                <a:gd name="csY5" fmla="*/ 479613 h 3231690"/>
                <a:gd name="csX6" fmla="*/ 608617 w 2406984"/>
                <a:gd name="csY6" fmla="*/ 115628 h 3231690"/>
                <a:gd name="csX7" fmla="*/ 1141278 w 2406984"/>
                <a:gd name="csY7" fmla="*/ 219 h 3231690"/>
                <a:gd name="csX8" fmla="*/ 1727204 w 2406984"/>
                <a:gd name="csY8" fmla="*/ 97873 h 3231690"/>
                <a:gd name="csX9" fmla="*/ 2162210 w 2406984"/>
                <a:gd name="csY9" fmla="*/ 444102 h 3231690"/>
                <a:gd name="csX10" fmla="*/ 2393029 w 2406984"/>
                <a:gd name="csY10" fmla="*/ 1021151 h 3231690"/>
                <a:gd name="csX11" fmla="*/ 2357518 w 2406984"/>
                <a:gd name="csY11" fmla="*/ 1571566 h 3231690"/>
                <a:gd name="csX12" fmla="*/ 2162210 w 2406984"/>
                <a:gd name="csY12" fmla="*/ 1953306 h 3231690"/>
                <a:gd name="csX13" fmla="*/ 1949146 w 2406984"/>
                <a:gd name="csY13" fmla="*/ 2361679 h 3231690"/>
                <a:gd name="csX14" fmla="*/ 1753837 w 2406984"/>
                <a:gd name="csY14" fmla="*/ 2823318 h 3231690"/>
                <a:gd name="csX15" fmla="*/ 1665060 w 2406984"/>
                <a:gd name="csY15" fmla="*/ 3231690 h 3231690"/>
                <a:gd name="csX0" fmla="*/ 754483 w 2406984"/>
                <a:gd name="csY0" fmla="*/ 3234280 h 3234280"/>
                <a:gd name="csX1" fmla="*/ 519841 w 2406984"/>
                <a:gd name="csY1" fmla="*/ 2512599 h 3234280"/>
                <a:gd name="csX2" fmla="*/ 235755 w 2406984"/>
                <a:gd name="csY2" fmla="*/ 1944428 h 3234280"/>
                <a:gd name="csX3" fmla="*/ 40447 w 2406984"/>
                <a:gd name="csY3" fmla="*/ 1518300 h 3234280"/>
                <a:gd name="csX4" fmla="*/ 13814 w 2406984"/>
                <a:gd name="csY4" fmla="*/ 994518 h 3234280"/>
                <a:gd name="csX5" fmla="*/ 209122 w 2406984"/>
                <a:gd name="csY5" fmla="*/ 479613 h 3234280"/>
                <a:gd name="csX6" fmla="*/ 608617 w 2406984"/>
                <a:gd name="csY6" fmla="*/ 115628 h 3234280"/>
                <a:gd name="csX7" fmla="*/ 1141278 w 2406984"/>
                <a:gd name="csY7" fmla="*/ 219 h 3234280"/>
                <a:gd name="csX8" fmla="*/ 1727204 w 2406984"/>
                <a:gd name="csY8" fmla="*/ 97873 h 3234280"/>
                <a:gd name="csX9" fmla="*/ 2162210 w 2406984"/>
                <a:gd name="csY9" fmla="*/ 444102 h 3234280"/>
                <a:gd name="csX10" fmla="*/ 2393029 w 2406984"/>
                <a:gd name="csY10" fmla="*/ 1021151 h 3234280"/>
                <a:gd name="csX11" fmla="*/ 2357518 w 2406984"/>
                <a:gd name="csY11" fmla="*/ 1571566 h 3234280"/>
                <a:gd name="csX12" fmla="*/ 2162210 w 2406984"/>
                <a:gd name="csY12" fmla="*/ 1953306 h 3234280"/>
                <a:gd name="csX13" fmla="*/ 1949146 w 2406984"/>
                <a:gd name="csY13" fmla="*/ 2361679 h 3234280"/>
                <a:gd name="csX14" fmla="*/ 1753837 w 2406984"/>
                <a:gd name="csY14" fmla="*/ 2823318 h 3234280"/>
                <a:gd name="csX15" fmla="*/ 1665060 w 2406984"/>
                <a:gd name="csY15" fmla="*/ 3231690 h 3234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406984" h="3234280">
                  <a:moveTo>
                    <a:pt x="754483" y="3234280"/>
                  </a:moveTo>
                  <a:cubicBezTo>
                    <a:pt x="685681" y="2996802"/>
                    <a:pt x="606296" y="2727574"/>
                    <a:pt x="519841" y="2512599"/>
                  </a:cubicBezTo>
                  <a:cubicBezTo>
                    <a:pt x="433386" y="2297624"/>
                    <a:pt x="315654" y="2110144"/>
                    <a:pt x="235755" y="1944428"/>
                  </a:cubicBezTo>
                  <a:cubicBezTo>
                    <a:pt x="155856" y="1778711"/>
                    <a:pt x="77437" y="1676618"/>
                    <a:pt x="40447" y="1518300"/>
                  </a:cubicBezTo>
                  <a:cubicBezTo>
                    <a:pt x="3457" y="1359982"/>
                    <a:pt x="-14299" y="1167632"/>
                    <a:pt x="13814" y="994518"/>
                  </a:cubicBezTo>
                  <a:cubicBezTo>
                    <a:pt x="41926" y="821403"/>
                    <a:pt x="109988" y="626095"/>
                    <a:pt x="209122" y="479613"/>
                  </a:cubicBezTo>
                  <a:cubicBezTo>
                    <a:pt x="308256" y="333131"/>
                    <a:pt x="453258" y="195527"/>
                    <a:pt x="608617" y="115628"/>
                  </a:cubicBezTo>
                  <a:cubicBezTo>
                    <a:pt x="763976" y="35729"/>
                    <a:pt x="954847" y="3178"/>
                    <a:pt x="1141278" y="219"/>
                  </a:cubicBezTo>
                  <a:cubicBezTo>
                    <a:pt x="1327709" y="-2740"/>
                    <a:pt x="1557049" y="23893"/>
                    <a:pt x="1727204" y="97873"/>
                  </a:cubicBezTo>
                  <a:cubicBezTo>
                    <a:pt x="1897359" y="171853"/>
                    <a:pt x="2051239" y="290222"/>
                    <a:pt x="2162210" y="444102"/>
                  </a:cubicBezTo>
                  <a:cubicBezTo>
                    <a:pt x="2273181" y="597982"/>
                    <a:pt x="2360478" y="833240"/>
                    <a:pt x="2393029" y="1021151"/>
                  </a:cubicBezTo>
                  <a:cubicBezTo>
                    <a:pt x="2425580" y="1209062"/>
                    <a:pt x="2395988" y="1416207"/>
                    <a:pt x="2357518" y="1571566"/>
                  </a:cubicBezTo>
                  <a:cubicBezTo>
                    <a:pt x="2319048" y="1726925"/>
                    <a:pt x="2230272" y="1821621"/>
                    <a:pt x="2162210" y="1953306"/>
                  </a:cubicBezTo>
                  <a:cubicBezTo>
                    <a:pt x="2094148" y="2084991"/>
                    <a:pt x="2017208" y="2216677"/>
                    <a:pt x="1949146" y="2361679"/>
                  </a:cubicBezTo>
                  <a:cubicBezTo>
                    <a:pt x="1881084" y="2506681"/>
                    <a:pt x="1801185" y="2678316"/>
                    <a:pt x="1753837" y="2823318"/>
                  </a:cubicBezTo>
                  <a:cubicBezTo>
                    <a:pt x="1706489" y="2968320"/>
                    <a:pt x="1685774" y="3100005"/>
                    <a:pt x="1665060" y="3231690"/>
                  </a:cubicBezTo>
                </a:path>
              </a:pathLst>
            </a:cu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ounded Rectangle 105">
              <a:extLst>
                <a:ext uri="{FF2B5EF4-FFF2-40B4-BE49-F238E27FC236}">
                  <a16:creationId xmlns:a16="http://schemas.microsoft.com/office/drawing/2014/main" id="{78716A48-8B9B-00D4-A802-6B8B2D4FADFD}"/>
                </a:ext>
              </a:extLst>
            </p:cNvPr>
            <p:cNvSpPr/>
            <p:nvPr/>
          </p:nvSpPr>
          <p:spPr>
            <a:xfrm>
              <a:off x="5877017" y="4767309"/>
              <a:ext cx="1233997" cy="230819"/>
            </a:xfrm>
            <a:prstGeom prst="roundRect">
              <a:avLst>
                <a:gd name="adj" fmla="val 50000"/>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106">
              <a:extLst>
                <a:ext uri="{FF2B5EF4-FFF2-40B4-BE49-F238E27FC236}">
                  <a16:creationId xmlns:a16="http://schemas.microsoft.com/office/drawing/2014/main" id="{23A1DAD7-CFA6-D32E-4AD2-A2292532B6CF}"/>
                </a:ext>
              </a:extLst>
            </p:cNvPr>
            <p:cNvSpPr/>
            <p:nvPr/>
          </p:nvSpPr>
          <p:spPr>
            <a:xfrm>
              <a:off x="5891186" y="3043318"/>
              <a:ext cx="1200152" cy="1572486"/>
            </a:xfrm>
            <a:custGeom>
              <a:avLst/>
              <a:gdLst>
                <a:gd name="csX0" fmla="*/ 427482 w 1200152"/>
                <a:gd name="csY0" fmla="*/ 1561535 h 1572486"/>
                <a:gd name="csX1" fmla="*/ 449384 w 1200152"/>
                <a:gd name="csY1" fmla="*/ 986613 h 1572486"/>
                <a:gd name="csX2" fmla="*/ 383679 w 1200152"/>
                <a:gd name="csY2" fmla="*/ 439068 h 1572486"/>
                <a:gd name="csX3" fmla="*/ 301547 w 1200152"/>
                <a:gd name="csY3" fmla="*/ 116016 h 1572486"/>
                <a:gd name="csX4" fmla="*/ 175612 w 1200152"/>
                <a:gd name="csY4" fmla="*/ 11983 h 1572486"/>
                <a:gd name="csX5" fmla="*/ 60627 w 1200152"/>
                <a:gd name="csY5" fmla="*/ 22933 h 1572486"/>
                <a:gd name="csX6" fmla="*/ 397 w 1200152"/>
                <a:gd name="csY6" fmla="*/ 126967 h 1572486"/>
                <a:gd name="csX7" fmla="*/ 88004 w 1200152"/>
                <a:gd name="csY7" fmla="*/ 406215 h 1572486"/>
                <a:gd name="csX8" fmla="*/ 400105 w 1200152"/>
                <a:gd name="csY8" fmla="*/ 510248 h 1572486"/>
                <a:gd name="csX9" fmla="*/ 783386 w 1200152"/>
                <a:gd name="csY9" fmla="*/ 521199 h 1572486"/>
                <a:gd name="csX10" fmla="*/ 1062634 w 1200152"/>
                <a:gd name="csY10" fmla="*/ 428117 h 1572486"/>
                <a:gd name="csX11" fmla="*/ 1199521 w 1200152"/>
                <a:gd name="csY11" fmla="*/ 181722 h 1572486"/>
                <a:gd name="csX12" fmla="*/ 1106438 w 1200152"/>
                <a:gd name="csY12" fmla="*/ 11983 h 1572486"/>
                <a:gd name="csX13" fmla="*/ 942174 w 1200152"/>
                <a:gd name="csY13" fmla="*/ 44835 h 1572486"/>
                <a:gd name="csX14" fmla="*/ 794337 w 1200152"/>
                <a:gd name="csY14" fmla="*/ 291231 h 1572486"/>
                <a:gd name="csX15" fmla="*/ 761485 w 1200152"/>
                <a:gd name="csY15" fmla="*/ 603331 h 1572486"/>
                <a:gd name="csX16" fmla="*/ 728632 w 1200152"/>
                <a:gd name="csY16" fmla="*/ 1101597 h 1572486"/>
                <a:gd name="csX17" fmla="*/ 745058 w 1200152"/>
                <a:gd name="csY17" fmla="*/ 1380845 h 1572486"/>
                <a:gd name="csX18" fmla="*/ 756009 w 1200152"/>
                <a:gd name="csY18" fmla="*/ 1572486 h 15724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200152" h="1572486">
                  <a:moveTo>
                    <a:pt x="427482" y="1561535"/>
                  </a:moveTo>
                  <a:cubicBezTo>
                    <a:pt x="442083" y="1367613"/>
                    <a:pt x="456685" y="1173691"/>
                    <a:pt x="449384" y="986613"/>
                  </a:cubicBezTo>
                  <a:cubicBezTo>
                    <a:pt x="442084" y="799535"/>
                    <a:pt x="408319" y="584168"/>
                    <a:pt x="383679" y="439068"/>
                  </a:cubicBezTo>
                  <a:cubicBezTo>
                    <a:pt x="359039" y="293968"/>
                    <a:pt x="336225" y="187197"/>
                    <a:pt x="301547" y="116016"/>
                  </a:cubicBezTo>
                  <a:cubicBezTo>
                    <a:pt x="266869" y="44835"/>
                    <a:pt x="215765" y="27497"/>
                    <a:pt x="175612" y="11983"/>
                  </a:cubicBezTo>
                  <a:cubicBezTo>
                    <a:pt x="135459" y="-3531"/>
                    <a:pt x="89829" y="3769"/>
                    <a:pt x="60627" y="22933"/>
                  </a:cubicBezTo>
                  <a:cubicBezTo>
                    <a:pt x="31425" y="42097"/>
                    <a:pt x="-4166" y="63087"/>
                    <a:pt x="397" y="126967"/>
                  </a:cubicBezTo>
                  <a:cubicBezTo>
                    <a:pt x="4960" y="190847"/>
                    <a:pt x="21386" y="342335"/>
                    <a:pt x="88004" y="406215"/>
                  </a:cubicBezTo>
                  <a:cubicBezTo>
                    <a:pt x="154622" y="470095"/>
                    <a:pt x="284208" y="491084"/>
                    <a:pt x="400105" y="510248"/>
                  </a:cubicBezTo>
                  <a:cubicBezTo>
                    <a:pt x="516002" y="529412"/>
                    <a:pt x="672965" y="534887"/>
                    <a:pt x="783386" y="521199"/>
                  </a:cubicBezTo>
                  <a:cubicBezTo>
                    <a:pt x="893808" y="507510"/>
                    <a:pt x="993278" y="484696"/>
                    <a:pt x="1062634" y="428117"/>
                  </a:cubicBezTo>
                  <a:cubicBezTo>
                    <a:pt x="1131990" y="371537"/>
                    <a:pt x="1192220" y="251078"/>
                    <a:pt x="1199521" y="181722"/>
                  </a:cubicBezTo>
                  <a:cubicBezTo>
                    <a:pt x="1206822" y="112366"/>
                    <a:pt x="1149329" y="34797"/>
                    <a:pt x="1106438" y="11983"/>
                  </a:cubicBezTo>
                  <a:cubicBezTo>
                    <a:pt x="1063547" y="-10832"/>
                    <a:pt x="994191" y="-1706"/>
                    <a:pt x="942174" y="44835"/>
                  </a:cubicBezTo>
                  <a:cubicBezTo>
                    <a:pt x="890157" y="91376"/>
                    <a:pt x="824452" y="198148"/>
                    <a:pt x="794337" y="291231"/>
                  </a:cubicBezTo>
                  <a:cubicBezTo>
                    <a:pt x="764222" y="384314"/>
                    <a:pt x="772436" y="468270"/>
                    <a:pt x="761485" y="603331"/>
                  </a:cubicBezTo>
                  <a:cubicBezTo>
                    <a:pt x="750534" y="738392"/>
                    <a:pt x="731370" y="972011"/>
                    <a:pt x="728632" y="1101597"/>
                  </a:cubicBezTo>
                  <a:cubicBezTo>
                    <a:pt x="725894" y="1231183"/>
                    <a:pt x="740495" y="1302364"/>
                    <a:pt x="745058" y="1380845"/>
                  </a:cubicBezTo>
                  <a:cubicBezTo>
                    <a:pt x="749621" y="1459326"/>
                    <a:pt x="752815" y="1515906"/>
                    <a:pt x="756009" y="1572486"/>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ounded Rectangle 107">
              <a:extLst>
                <a:ext uri="{FF2B5EF4-FFF2-40B4-BE49-F238E27FC236}">
                  <a16:creationId xmlns:a16="http://schemas.microsoft.com/office/drawing/2014/main" id="{9A78B57D-69AE-405D-BA35-FB81070BA173}"/>
                </a:ext>
              </a:extLst>
            </p:cNvPr>
            <p:cNvSpPr/>
            <p:nvPr/>
          </p:nvSpPr>
          <p:spPr>
            <a:xfrm>
              <a:off x="4504190" y="2374085"/>
              <a:ext cx="562062" cy="151002"/>
            </a:xfrm>
            <a:prstGeom prst="roundRect">
              <a:avLst>
                <a:gd name="adj" fmla="val 50000"/>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ounded Rectangle 108">
              <a:extLst>
                <a:ext uri="{FF2B5EF4-FFF2-40B4-BE49-F238E27FC236}">
                  <a16:creationId xmlns:a16="http://schemas.microsoft.com/office/drawing/2014/main" id="{92E799DF-C108-B71D-E5D9-B0BD48E0FFB7}"/>
                </a:ext>
              </a:extLst>
            </p:cNvPr>
            <p:cNvSpPr/>
            <p:nvPr/>
          </p:nvSpPr>
          <p:spPr>
            <a:xfrm>
              <a:off x="7958590" y="2437585"/>
              <a:ext cx="562062" cy="151002"/>
            </a:xfrm>
            <a:prstGeom prst="roundRect">
              <a:avLst>
                <a:gd name="adj" fmla="val 50000"/>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ounded Rectangle 109">
              <a:extLst>
                <a:ext uri="{FF2B5EF4-FFF2-40B4-BE49-F238E27FC236}">
                  <a16:creationId xmlns:a16="http://schemas.microsoft.com/office/drawing/2014/main" id="{F8C70BB6-4B53-3726-4A57-601886CDBA52}"/>
                </a:ext>
              </a:extLst>
            </p:cNvPr>
            <p:cNvSpPr/>
            <p:nvPr/>
          </p:nvSpPr>
          <p:spPr>
            <a:xfrm rot="18900000">
              <a:off x="7645013" y="1438175"/>
              <a:ext cx="562062" cy="151002"/>
            </a:xfrm>
            <a:prstGeom prst="roundRect">
              <a:avLst>
                <a:gd name="adj" fmla="val 50000"/>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ounded Rectangle 110">
              <a:extLst>
                <a:ext uri="{FF2B5EF4-FFF2-40B4-BE49-F238E27FC236}">
                  <a16:creationId xmlns:a16="http://schemas.microsoft.com/office/drawing/2014/main" id="{0BB314AB-B764-2136-6B37-F199C8FD0BD9}"/>
                </a:ext>
              </a:extLst>
            </p:cNvPr>
            <p:cNvSpPr/>
            <p:nvPr/>
          </p:nvSpPr>
          <p:spPr>
            <a:xfrm rot="1800000">
              <a:off x="4899612" y="1418884"/>
              <a:ext cx="562062" cy="151002"/>
            </a:xfrm>
            <a:prstGeom prst="roundRect">
              <a:avLst>
                <a:gd name="adj" fmla="val 50000"/>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ounded Rectangle 111">
              <a:extLst>
                <a:ext uri="{FF2B5EF4-FFF2-40B4-BE49-F238E27FC236}">
                  <a16:creationId xmlns:a16="http://schemas.microsoft.com/office/drawing/2014/main" id="{35FAEB60-2C96-FEDD-3C36-77DF2A1F6FB7}"/>
                </a:ext>
              </a:extLst>
            </p:cNvPr>
            <p:cNvSpPr/>
            <p:nvPr/>
          </p:nvSpPr>
          <p:spPr>
            <a:xfrm rot="5400000">
              <a:off x="6205990" y="913585"/>
              <a:ext cx="562062" cy="151002"/>
            </a:xfrm>
            <a:prstGeom prst="roundRect">
              <a:avLst>
                <a:gd name="adj" fmla="val 50000"/>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85295497-BAAE-0A7C-0B96-0C848E8BB306}"/>
              </a:ext>
            </a:extLst>
          </p:cNvPr>
          <p:cNvGrpSpPr/>
          <p:nvPr/>
        </p:nvGrpSpPr>
        <p:grpSpPr>
          <a:xfrm>
            <a:off x="8783120" y="3801040"/>
            <a:ext cx="2034583" cy="2029899"/>
            <a:chOff x="1883955" y="485337"/>
            <a:chExt cx="3651345" cy="3642941"/>
          </a:xfrm>
        </p:grpSpPr>
        <p:sp>
          <p:nvSpPr>
            <p:cNvPr id="114" name="Rectangle 113">
              <a:extLst>
                <a:ext uri="{FF2B5EF4-FFF2-40B4-BE49-F238E27FC236}">
                  <a16:creationId xmlns:a16="http://schemas.microsoft.com/office/drawing/2014/main" id="{C3FEA25C-EAAB-71D6-6AA2-85244DD24FAD}"/>
                </a:ext>
              </a:extLst>
            </p:cNvPr>
            <p:cNvSpPr/>
            <p:nvPr/>
          </p:nvSpPr>
          <p:spPr>
            <a:xfrm rot="19961427">
              <a:off x="2084734" y="1073696"/>
              <a:ext cx="411045" cy="2146774"/>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5" name="Group 114">
              <a:extLst>
                <a:ext uri="{FF2B5EF4-FFF2-40B4-BE49-F238E27FC236}">
                  <a16:creationId xmlns:a16="http://schemas.microsoft.com/office/drawing/2014/main" id="{C60F3FCD-48F2-C411-99AD-446067DF024D}"/>
                </a:ext>
              </a:extLst>
            </p:cNvPr>
            <p:cNvGrpSpPr/>
            <p:nvPr/>
          </p:nvGrpSpPr>
          <p:grpSpPr>
            <a:xfrm rot="19996982">
              <a:off x="1883955" y="485337"/>
              <a:ext cx="787400" cy="3303581"/>
              <a:chOff x="4419599" y="366715"/>
              <a:chExt cx="787400" cy="3303581"/>
            </a:xfrm>
          </p:grpSpPr>
          <p:sp>
            <p:nvSpPr>
              <p:cNvPr id="118" name="Rounded Rectangle 117">
                <a:extLst>
                  <a:ext uri="{FF2B5EF4-FFF2-40B4-BE49-F238E27FC236}">
                    <a16:creationId xmlns:a16="http://schemas.microsoft.com/office/drawing/2014/main" id="{3F46B82B-69AE-F425-170B-228EF1653B2C}"/>
                  </a:ext>
                </a:extLst>
              </p:cNvPr>
              <p:cNvSpPr/>
              <p:nvPr/>
            </p:nvSpPr>
            <p:spPr>
              <a:xfrm>
                <a:off x="4419599" y="366715"/>
                <a:ext cx="787400" cy="2794000"/>
              </a:xfrm>
              <a:prstGeom prst="round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Triangle 118">
                <a:extLst>
                  <a:ext uri="{FF2B5EF4-FFF2-40B4-BE49-F238E27FC236}">
                    <a16:creationId xmlns:a16="http://schemas.microsoft.com/office/drawing/2014/main" id="{417A1BFC-1D8F-CA6C-62BC-24B74D1C4A78}"/>
                  </a:ext>
                </a:extLst>
              </p:cNvPr>
              <p:cNvSpPr/>
              <p:nvPr/>
            </p:nvSpPr>
            <p:spPr>
              <a:xfrm rot="10800000">
                <a:off x="4440874" y="3076483"/>
                <a:ext cx="752735" cy="593813"/>
              </a:xfrm>
              <a:prstGeom prst="triangle">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Round Same Side Corner Rectangle 119">
                <a:extLst>
                  <a:ext uri="{FF2B5EF4-FFF2-40B4-BE49-F238E27FC236}">
                    <a16:creationId xmlns:a16="http://schemas.microsoft.com/office/drawing/2014/main" id="{AB303C28-9427-62FC-4AC4-FD0D2669D9EA}"/>
                  </a:ext>
                </a:extLst>
              </p:cNvPr>
              <p:cNvSpPr/>
              <p:nvPr/>
            </p:nvSpPr>
            <p:spPr>
              <a:xfrm rot="10800000" flipV="1">
                <a:off x="4422139" y="368174"/>
                <a:ext cx="782321" cy="635126"/>
              </a:xfrm>
              <a:prstGeom prst="round2SameRect">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riangle 120">
                <a:extLst>
                  <a:ext uri="{FF2B5EF4-FFF2-40B4-BE49-F238E27FC236}">
                    <a16:creationId xmlns:a16="http://schemas.microsoft.com/office/drawing/2014/main" id="{0B97ECB6-FC79-6AEF-2103-2A3EC3A23561}"/>
                  </a:ext>
                </a:extLst>
              </p:cNvPr>
              <p:cNvSpPr/>
              <p:nvPr/>
            </p:nvSpPr>
            <p:spPr>
              <a:xfrm rot="10800000">
                <a:off x="4726939" y="3527041"/>
                <a:ext cx="172720" cy="131958"/>
              </a:xfrm>
              <a:prstGeom prst="triangle">
                <a:avLst/>
              </a:prstGeom>
              <a:solidFill>
                <a:schemeClr val="tx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 name="Freeform 115">
              <a:extLst>
                <a:ext uri="{FF2B5EF4-FFF2-40B4-BE49-F238E27FC236}">
                  <a16:creationId xmlns:a16="http://schemas.microsoft.com/office/drawing/2014/main" id="{4ED00DD6-9BCA-570F-B543-9C4E6524154A}"/>
                </a:ext>
              </a:extLst>
            </p:cNvPr>
            <p:cNvSpPr/>
            <p:nvPr/>
          </p:nvSpPr>
          <p:spPr>
            <a:xfrm>
              <a:off x="2551468" y="3217572"/>
              <a:ext cx="2407186" cy="537101"/>
            </a:xfrm>
            <a:custGeom>
              <a:avLst/>
              <a:gdLst>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56064 w 5268191"/>
                <a:gd name="csY6" fmla="*/ 321228 h 1253830"/>
                <a:gd name="csX7" fmla="*/ 1610591 w 5268191"/>
                <a:gd name="csY7" fmla="*/ 331619 h 1253830"/>
                <a:gd name="csX8" fmla="*/ 1589809 w 5268191"/>
                <a:gd name="csY8" fmla="*/ 497873 h 1253830"/>
                <a:gd name="csX9" fmla="*/ 1693718 w 5268191"/>
                <a:gd name="csY9" fmla="*/ 664128 h 1253830"/>
                <a:gd name="csX10" fmla="*/ 1766455 w 5268191"/>
                <a:gd name="csY10" fmla="*/ 674519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56064 w 5268191"/>
                <a:gd name="csY6" fmla="*/ 321228 h 1253830"/>
                <a:gd name="csX7" fmla="*/ 1610591 w 5268191"/>
                <a:gd name="csY7" fmla="*/ 331619 h 1253830"/>
                <a:gd name="csX8" fmla="*/ 1589809 w 5268191"/>
                <a:gd name="csY8" fmla="*/ 497873 h 1253830"/>
                <a:gd name="csX9" fmla="*/ 1693718 w 5268191"/>
                <a:gd name="csY9" fmla="*/ 664128 h 1253830"/>
                <a:gd name="csX10" fmla="*/ 1768464 w 5268191"/>
                <a:gd name="csY10" fmla="*/ 702638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0591 w 5268191"/>
                <a:gd name="csY7" fmla="*/ 331619 h 1253830"/>
                <a:gd name="csX8" fmla="*/ 1589809 w 5268191"/>
                <a:gd name="csY8" fmla="*/ 497873 h 1253830"/>
                <a:gd name="csX9" fmla="*/ 1693718 w 5268191"/>
                <a:gd name="csY9" fmla="*/ 664128 h 1253830"/>
                <a:gd name="csX10" fmla="*/ 1768464 w 5268191"/>
                <a:gd name="csY10" fmla="*/ 702638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3718 w 5268191"/>
                <a:gd name="csY9" fmla="*/ 664128 h 1253830"/>
                <a:gd name="csX10" fmla="*/ 1768464 w 5268191"/>
                <a:gd name="csY10" fmla="*/ 702638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74273 w 5268191"/>
                <a:gd name="csY11" fmla="*/ 747255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89909 w 5268191"/>
                <a:gd name="csY13" fmla="*/ 414746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31619 h 1253830"/>
                <a:gd name="csX16" fmla="*/ 2067791 w 5268191"/>
                <a:gd name="csY16" fmla="*/ 508264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31619 h 1253830"/>
                <a:gd name="csX16" fmla="*/ 2045698 w 5268191"/>
                <a:gd name="csY16" fmla="*/ 594627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763982 w 5268191"/>
                <a:gd name="csY18" fmla="*/ 1110937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693687 w 5268191"/>
                <a:gd name="csY18" fmla="*/ 1096878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34104 w 5268191"/>
                <a:gd name="csY11" fmla="*/ 749263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693687 w 5268191"/>
                <a:gd name="csY18" fmla="*/ 1096878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07994 w 5268191"/>
                <a:gd name="csY11" fmla="*/ 755289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693687 w 5268191"/>
                <a:gd name="csY18" fmla="*/ 1096878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07994 w 5268191"/>
                <a:gd name="csY11" fmla="*/ 755289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693687 w 5268191"/>
                <a:gd name="csY18" fmla="*/ 1096878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86246 h 1253830"/>
                <a:gd name="csX1" fmla="*/ 602673 w 5268191"/>
                <a:gd name="csY1" fmla="*/ 986246 h 1253830"/>
                <a:gd name="csX2" fmla="*/ 1070264 w 5268191"/>
                <a:gd name="csY2" fmla="*/ 965464 h 1253830"/>
                <a:gd name="csX3" fmla="*/ 1610591 w 5268191"/>
                <a:gd name="csY3" fmla="*/ 809601 h 1253830"/>
                <a:gd name="csX4" fmla="*/ 1828800 w 5268191"/>
                <a:gd name="csY4" fmla="*/ 591392 h 1253830"/>
                <a:gd name="csX5" fmla="*/ 1849582 w 5268191"/>
                <a:gd name="csY5" fmla="*/ 373182 h 1253830"/>
                <a:gd name="csX6" fmla="*/ 1737988 w 5268191"/>
                <a:gd name="csY6" fmla="*/ 311186 h 1253830"/>
                <a:gd name="csX7" fmla="*/ 1614608 w 5268191"/>
                <a:gd name="csY7" fmla="*/ 355720 h 1253830"/>
                <a:gd name="csX8" fmla="*/ 1589809 w 5268191"/>
                <a:gd name="csY8" fmla="*/ 497873 h 1253830"/>
                <a:gd name="csX9" fmla="*/ 1691709 w 5268191"/>
                <a:gd name="csY9" fmla="*/ 660111 h 1253830"/>
                <a:gd name="csX10" fmla="*/ 1768464 w 5268191"/>
                <a:gd name="csY10" fmla="*/ 702638 h 1253830"/>
                <a:gd name="csX11" fmla="*/ 1914020 w 5268191"/>
                <a:gd name="csY11" fmla="*/ 741230 h 1253830"/>
                <a:gd name="csX12" fmla="*/ 2223655 w 5268191"/>
                <a:gd name="csY12" fmla="*/ 653737 h 1253830"/>
                <a:gd name="csX13" fmla="*/ 2337689 w 5268191"/>
                <a:gd name="csY13" fmla="*/ 430813 h 1253830"/>
                <a:gd name="csX14" fmla="*/ 2223655 w 5268191"/>
                <a:gd name="csY14" fmla="*/ 290055 h 1253830"/>
                <a:gd name="csX15" fmla="*/ 2067791 w 5268191"/>
                <a:gd name="csY15" fmla="*/ 353712 h 1253830"/>
                <a:gd name="csX16" fmla="*/ 2045698 w 5268191"/>
                <a:gd name="csY16" fmla="*/ 594627 h 1253830"/>
                <a:gd name="csX17" fmla="*/ 2182091 w 5268191"/>
                <a:gd name="csY17" fmla="*/ 892728 h 1253830"/>
                <a:gd name="csX18" fmla="*/ 2693687 w 5268191"/>
                <a:gd name="csY18" fmla="*/ 1096878 h 1253830"/>
                <a:gd name="csX19" fmla="*/ 3325091 w 5268191"/>
                <a:gd name="csY19" fmla="*/ 809601 h 1253830"/>
                <a:gd name="csX20" fmla="*/ 3647209 w 5268191"/>
                <a:gd name="csY20" fmla="*/ 248492 h 1253830"/>
                <a:gd name="csX21" fmla="*/ 3335482 w 5268191"/>
                <a:gd name="csY21" fmla="*/ 19892 h 1253830"/>
                <a:gd name="csX22" fmla="*/ 3013364 w 5268191"/>
                <a:gd name="csY22" fmla="*/ 726473 h 1253830"/>
                <a:gd name="csX23" fmla="*/ 3117273 w 5268191"/>
                <a:gd name="csY23" fmla="*/ 1090155 h 1253830"/>
                <a:gd name="csX24" fmla="*/ 3397828 w 5268191"/>
                <a:gd name="csY24" fmla="*/ 1235628 h 1253830"/>
                <a:gd name="csX25" fmla="*/ 3792682 w 5268191"/>
                <a:gd name="csY25" fmla="*/ 1225237 h 1253830"/>
                <a:gd name="csX26" fmla="*/ 4208318 w 5268191"/>
                <a:gd name="csY26" fmla="*/ 996637 h 1253830"/>
                <a:gd name="csX27" fmla="*/ 4551218 w 5268191"/>
                <a:gd name="csY27" fmla="*/ 903119 h 1253830"/>
                <a:gd name="csX28" fmla="*/ 4966855 w 5268191"/>
                <a:gd name="csY28" fmla="*/ 1017419 h 1253830"/>
                <a:gd name="csX29" fmla="*/ 5268191 w 5268191"/>
                <a:gd name="csY29" fmla="*/ 955073 h 1253830"/>
                <a:gd name="csX0" fmla="*/ 0 w 5268191"/>
                <a:gd name="csY0" fmla="*/ 907876 h 1175460"/>
                <a:gd name="csX1" fmla="*/ 602673 w 5268191"/>
                <a:gd name="csY1" fmla="*/ 907876 h 1175460"/>
                <a:gd name="csX2" fmla="*/ 1070264 w 5268191"/>
                <a:gd name="csY2" fmla="*/ 887094 h 1175460"/>
                <a:gd name="csX3" fmla="*/ 1610591 w 5268191"/>
                <a:gd name="csY3" fmla="*/ 731231 h 1175460"/>
                <a:gd name="csX4" fmla="*/ 1828800 w 5268191"/>
                <a:gd name="csY4" fmla="*/ 513022 h 1175460"/>
                <a:gd name="csX5" fmla="*/ 1849582 w 5268191"/>
                <a:gd name="csY5" fmla="*/ 294812 h 1175460"/>
                <a:gd name="csX6" fmla="*/ 1737988 w 5268191"/>
                <a:gd name="csY6" fmla="*/ 232816 h 1175460"/>
                <a:gd name="csX7" fmla="*/ 1614608 w 5268191"/>
                <a:gd name="csY7" fmla="*/ 277350 h 1175460"/>
                <a:gd name="csX8" fmla="*/ 1589809 w 5268191"/>
                <a:gd name="csY8" fmla="*/ 419503 h 1175460"/>
                <a:gd name="csX9" fmla="*/ 1691709 w 5268191"/>
                <a:gd name="csY9" fmla="*/ 581741 h 1175460"/>
                <a:gd name="csX10" fmla="*/ 1768464 w 5268191"/>
                <a:gd name="csY10" fmla="*/ 624268 h 1175460"/>
                <a:gd name="csX11" fmla="*/ 1914020 w 5268191"/>
                <a:gd name="csY11" fmla="*/ 662860 h 1175460"/>
                <a:gd name="csX12" fmla="*/ 2223655 w 5268191"/>
                <a:gd name="csY12" fmla="*/ 575367 h 1175460"/>
                <a:gd name="csX13" fmla="*/ 2337689 w 5268191"/>
                <a:gd name="csY13" fmla="*/ 352443 h 1175460"/>
                <a:gd name="csX14" fmla="*/ 2223655 w 5268191"/>
                <a:gd name="csY14" fmla="*/ 211685 h 1175460"/>
                <a:gd name="csX15" fmla="*/ 2067791 w 5268191"/>
                <a:gd name="csY15" fmla="*/ 275342 h 1175460"/>
                <a:gd name="csX16" fmla="*/ 2045698 w 5268191"/>
                <a:gd name="csY16" fmla="*/ 516257 h 1175460"/>
                <a:gd name="csX17" fmla="*/ 2182091 w 5268191"/>
                <a:gd name="csY17" fmla="*/ 814358 h 1175460"/>
                <a:gd name="csX18" fmla="*/ 2693687 w 5268191"/>
                <a:gd name="csY18" fmla="*/ 1018508 h 1175460"/>
                <a:gd name="csX19" fmla="*/ 3325091 w 5268191"/>
                <a:gd name="csY19" fmla="*/ 731231 h 1175460"/>
                <a:gd name="csX20" fmla="*/ 3647209 w 5268191"/>
                <a:gd name="csY20" fmla="*/ 170122 h 1175460"/>
                <a:gd name="csX21" fmla="*/ 3261169 w 5268191"/>
                <a:gd name="csY21" fmla="*/ 27885 h 1175460"/>
                <a:gd name="csX22" fmla="*/ 3013364 w 5268191"/>
                <a:gd name="csY22" fmla="*/ 648103 h 1175460"/>
                <a:gd name="csX23" fmla="*/ 3117273 w 5268191"/>
                <a:gd name="csY23" fmla="*/ 1011785 h 1175460"/>
                <a:gd name="csX24" fmla="*/ 3397828 w 5268191"/>
                <a:gd name="csY24" fmla="*/ 1157258 h 1175460"/>
                <a:gd name="csX25" fmla="*/ 3792682 w 5268191"/>
                <a:gd name="csY25" fmla="*/ 1146867 h 1175460"/>
                <a:gd name="csX26" fmla="*/ 4208318 w 5268191"/>
                <a:gd name="csY26" fmla="*/ 918267 h 1175460"/>
                <a:gd name="csX27" fmla="*/ 4551218 w 5268191"/>
                <a:gd name="csY27" fmla="*/ 824749 h 1175460"/>
                <a:gd name="csX28" fmla="*/ 4966855 w 5268191"/>
                <a:gd name="csY28" fmla="*/ 939049 h 1175460"/>
                <a:gd name="csX29" fmla="*/ 5268191 w 5268191"/>
                <a:gd name="csY29" fmla="*/ 876703 h 11754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5268191" h="1175460">
                  <a:moveTo>
                    <a:pt x="0" y="907876"/>
                  </a:moveTo>
                  <a:lnTo>
                    <a:pt x="602673" y="907876"/>
                  </a:lnTo>
                  <a:cubicBezTo>
                    <a:pt x="781050" y="904412"/>
                    <a:pt x="902278" y="916535"/>
                    <a:pt x="1070264" y="887094"/>
                  </a:cubicBezTo>
                  <a:cubicBezTo>
                    <a:pt x="1238250" y="857653"/>
                    <a:pt x="1484168" y="793576"/>
                    <a:pt x="1610591" y="731231"/>
                  </a:cubicBezTo>
                  <a:cubicBezTo>
                    <a:pt x="1737014" y="668886"/>
                    <a:pt x="1788968" y="585758"/>
                    <a:pt x="1828800" y="513022"/>
                  </a:cubicBezTo>
                  <a:cubicBezTo>
                    <a:pt x="1868632" y="440285"/>
                    <a:pt x="1864717" y="341513"/>
                    <a:pt x="1849582" y="294812"/>
                  </a:cubicBezTo>
                  <a:cubicBezTo>
                    <a:pt x="1834447" y="248111"/>
                    <a:pt x="1777150" y="235726"/>
                    <a:pt x="1737988" y="232816"/>
                  </a:cubicBezTo>
                  <a:cubicBezTo>
                    <a:pt x="1698826" y="229906"/>
                    <a:pt x="1639304" y="246236"/>
                    <a:pt x="1614608" y="277350"/>
                  </a:cubicBezTo>
                  <a:cubicBezTo>
                    <a:pt x="1589912" y="308464"/>
                    <a:pt x="1576959" y="368771"/>
                    <a:pt x="1589809" y="419503"/>
                  </a:cubicBezTo>
                  <a:cubicBezTo>
                    <a:pt x="1602659" y="470235"/>
                    <a:pt x="1647874" y="551631"/>
                    <a:pt x="1691709" y="581741"/>
                  </a:cubicBezTo>
                  <a:cubicBezTo>
                    <a:pt x="1735544" y="611851"/>
                    <a:pt x="1731412" y="610748"/>
                    <a:pt x="1768464" y="624268"/>
                  </a:cubicBezTo>
                  <a:cubicBezTo>
                    <a:pt x="1805516" y="637788"/>
                    <a:pt x="1822087" y="656951"/>
                    <a:pt x="1914020" y="662860"/>
                  </a:cubicBezTo>
                  <a:cubicBezTo>
                    <a:pt x="2005953" y="668769"/>
                    <a:pt x="2153044" y="627103"/>
                    <a:pt x="2223655" y="575367"/>
                  </a:cubicBezTo>
                  <a:cubicBezTo>
                    <a:pt x="2294266" y="523631"/>
                    <a:pt x="2337689" y="413057"/>
                    <a:pt x="2337689" y="352443"/>
                  </a:cubicBezTo>
                  <a:cubicBezTo>
                    <a:pt x="2337689" y="291829"/>
                    <a:pt x="2268638" y="224535"/>
                    <a:pt x="2223655" y="211685"/>
                  </a:cubicBezTo>
                  <a:cubicBezTo>
                    <a:pt x="2178672" y="198835"/>
                    <a:pt x="2097450" y="224580"/>
                    <a:pt x="2067791" y="275342"/>
                  </a:cubicBezTo>
                  <a:cubicBezTo>
                    <a:pt x="2038132" y="326104"/>
                    <a:pt x="2026648" y="426421"/>
                    <a:pt x="2045698" y="516257"/>
                  </a:cubicBezTo>
                  <a:cubicBezTo>
                    <a:pt x="2064748" y="606093"/>
                    <a:pt x="2074093" y="730650"/>
                    <a:pt x="2182091" y="814358"/>
                  </a:cubicBezTo>
                  <a:cubicBezTo>
                    <a:pt x="2290089" y="898066"/>
                    <a:pt x="2497162" y="1010270"/>
                    <a:pt x="2693687" y="1018508"/>
                  </a:cubicBezTo>
                  <a:cubicBezTo>
                    <a:pt x="2890212" y="1026746"/>
                    <a:pt x="3166171" y="872629"/>
                    <a:pt x="3325091" y="731231"/>
                  </a:cubicBezTo>
                  <a:cubicBezTo>
                    <a:pt x="3484011" y="589833"/>
                    <a:pt x="3657863" y="287346"/>
                    <a:pt x="3647209" y="170122"/>
                  </a:cubicBezTo>
                  <a:cubicBezTo>
                    <a:pt x="3636555" y="52898"/>
                    <a:pt x="3366810" y="-51779"/>
                    <a:pt x="3261169" y="27885"/>
                  </a:cubicBezTo>
                  <a:cubicBezTo>
                    <a:pt x="3155528" y="107549"/>
                    <a:pt x="3037347" y="484120"/>
                    <a:pt x="3013364" y="648103"/>
                  </a:cubicBezTo>
                  <a:cubicBezTo>
                    <a:pt x="2989381" y="812086"/>
                    <a:pt x="3053196" y="926926"/>
                    <a:pt x="3117273" y="1011785"/>
                  </a:cubicBezTo>
                  <a:cubicBezTo>
                    <a:pt x="3181350" y="1096644"/>
                    <a:pt x="3285260" y="1134744"/>
                    <a:pt x="3397828" y="1157258"/>
                  </a:cubicBezTo>
                  <a:cubicBezTo>
                    <a:pt x="3510396" y="1179772"/>
                    <a:pt x="3657600" y="1186699"/>
                    <a:pt x="3792682" y="1146867"/>
                  </a:cubicBezTo>
                  <a:cubicBezTo>
                    <a:pt x="3927764" y="1107035"/>
                    <a:pt x="4081895" y="971953"/>
                    <a:pt x="4208318" y="918267"/>
                  </a:cubicBezTo>
                  <a:cubicBezTo>
                    <a:pt x="4334741" y="864581"/>
                    <a:pt x="4424795" y="821285"/>
                    <a:pt x="4551218" y="824749"/>
                  </a:cubicBezTo>
                  <a:cubicBezTo>
                    <a:pt x="4677641" y="828213"/>
                    <a:pt x="4847360" y="930390"/>
                    <a:pt x="4966855" y="939049"/>
                  </a:cubicBezTo>
                  <a:cubicBezTo>
                    <a:pt x="5086350" y="947708"/>
                    <a:pt x="5177270" y="912205"/>
                    <a:pt x="5268191" y="876703"/>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7" name="Picture 116">
              <a:extLst>
                <a:ext uri="{FF2B5EF4-FFF2-40B4-BE49-F238E27FC236}">
                  <a16:creationId xmlns:a16="http://schemas.microsoft.com/office/drawing/2014/main" id="{CAF0AE6F-1480-BFFE-EE1D-395260767041}"/>
                </a:ext>
              </a:extLst>
            </p:cNvPr>
            <p:cNvPicPr>
              <a:picLocks noChangeAspect="1"/>
            </p:cNvPicPr>
            <p:nvPr/>
          </p:nvPicPr>
          <p:blipFill>
            <a:blip r:embed="rId3"/>
            <a:stretch>
              <a:fillRect/>
            </a:stretch>
          </p:blipFill>
          <p:spPr>
            <a:xfrm>
              <a:off x="4252600" y="2845578"/>
              <a:ext cx="1282700" cy="1282700"/>
            </a:xfrm>
            <a:prstGeom prst="rect">
              <a:avLst/>
            </a:prstGeom>
          </p:spPr>
        </p:pic>
      </p:grpSp>
      <p:grpSp>
        <p:nvGrpSpPr>
          <p:cNvPr id="122" name="Group 121">
            <a:extLst>
              <a:ext uri="{FF2B5EF4-FFF2-40B4-BE49-F238E27FC236}">
                <a16:creationId xmlns:a16="http://schemas.microsoft.com/office/drawing/2014/main" id="{24ED9627-374A-15AA-7752-AF8454BBA941}"/>
              </a:ext>
            </a:extLst>
          </p:cNvPr>
          <p:cNvGrpSpPr/>
          <p:nvPr/>
        </p:nvGrpSpPr>
        <p:grpSpPr>
          <a:xfrm>
            <a:off x="8274856" y="2110713"/>
            <a:ext cx="1391117" cy="1667988"/>
            <a:chOff x="2901350" y="430826"/>
            <a:chExt cx="4950620" cy="5935930"/>
          </a:xfrm>
        </p:grpSpPr>
        <p:sp>
          <p:nvSpPr>
            <p:cNvPr id="123" name="Freeform 122">
              <a:extLst>
                <a:ext uri="{FF2B5EF4-FFF2-40B4-BE49-F238E27FC236}">
                  <a16:creationId xmlns:a16="http://schemas.microsoft.com/office/drawing/2014/main" id="{0A41E453-24A8-9E75-9017-84D02582C609}"/>
                </a:ext>
              </a:extLst>
            </p:cNvPr>
            <p:cNvSpPr/>
            <p:nvPr/>
          </p:nvSpPr>
          <p:spPr>
            <a:xfrm rot="2226774">
              <a:off x="2901350" y="1080223"/>
              <a:ext cx="4950620" cy="5286533"/>
            </a:xfrm>
            <a:custGeom>
              <a:avLst/>
              <a:gdLst>
                <a:gd name="csX0" fmla="*/ 1540366 w 4950620"/>
                <a:gd name="csY0" fmla="*/ 3297092 h 5286533"/>
                <a:gd name="csX1" fmla="*/ 2777214 w 4950620"/>
                <a:gd name="csY1" fmla="*/ 2361234 h 5286533"/>
                <a:gd name="csX2" fmla="*/ 3148877 w 4950620"/>
                <a:gd name="csY2" fmla="*/ 2660602 h 5286533"/>
                <a:gd name="csX3" fmla="*/ 1727425 w 4950620"/>
                <a:gd name="csY3" fmla="*/ 3736141 h 5286533"/>
                <a:gd name="csX4" fmla="*/ 0 w 4950620"/>
                <a:gd name="csY4" fmla="*/ 398089 h 5286533"/>
                <a:gd name="csX5" fmla="*/ 526122 w 4950620"/>
                <a:gd name="csY5" fmla="*/ 0 h 5286533"/>
                <a:gd name="csX6" fmla="*/ 1437994 w 4950620"/>
                <a:gd name="csY6" fmla="*/ 1205146 h 5286533"/>
                <a:gd name="csX7" fmla="*/ 1599889 w 4950620"/>
                <a:gd name="csY7" fmla="*/ 1100234 h 5286533"/>
                <a:gd name="csX8" fmla="*/ 2945745 w 4950620"/>
                <a:gd name="csY8" fmla="*/ 1086525 h 5286533"/>
                <a:gd name="csX9" fmla="*/ 3832615 w 4950620"/>
                <a:gd name="csY9" fmla="*/ 2271016 h 5286533"/>
                <a:gd name="csX10" fmla="*/ 3674636 w 4950620"/>
                <a:gd name="csY10" fmla="*/ 3246052 h 5286533"/>
                <a:gd name="csX11" fmla="*/ 3595791 w 4950620"/>
                <a:gd name="csY11" fmla="*/ 3367500 h 5286533"/>
                <a:gd name="csX12" fmla="*/ 4454755 w 4950620"/>
                <a:gd name="csY12" fmla="*/ 2717568 h 5286533"/>
                <a:gd name="csX13" fmla="*/ 4950620 w 4950620"/>
                <a:gd name="csY13" fmla="*/ 3372912 h 5286533"/>
                <a:gd name="csX14" fmla="*/ 2421543 w 4950620"/>
                <a:gd name="csY14" fmla="*/ 5286533 h 5286533"/>
                <a:gd name="csX15" fmla="*/ 1925677 w 4950620"/>
                <a:gd name="csY15" fmla="*/ 4631189 h 5286533"/>
                <a:gd name="csX16" fmla="*/ 3246319 w 4950620"/>
                <a:gd name="csY16" fmla="*/ 3631928 h 5286533"/>
                <a:gd name="csX17" fmla="*/ 2986547 w 4950620"/>
                <a:gd name="csY17" fmla="*/ 3280547 h 5286533"/>
                <a:gd name="csX18" fmla="*/ 3328912 w 4950620"/>
                <a:gd name="csY18" fmla="*/ 2330078 h 5286533"/>
                <a:gd name="csX19" fmla="*/ 2746782 w 4950620"/>
                <a:gd name="csY19" fmla="*/ 1552997 h 5286533"/>
                <a:gd name="csX20" fmla="*/ 1848924 w 4950620"/>
                <a:gd name="csY20" fmla="*/ 1541123 h 5286533"/>
                <a:gd name="csX21" fmla="*/ 1743516 w 4950620"/>
                <a:gd name="csY21" fmla="*/ 1608930 h 5286533"/>
                <a:gd name="csX22" fmla="*/ 2069790 w 4950620"/>
                <a:gd name="csY22" fmla="*/ 2040140 h 5286533"/>
                <a:gd name="csX23" fmla="*/ 1908098 w 4950620"/>
                <a:gd name="csY23" fmla="*/ 2162484 h 5286533"/>
                <a:gd name="csX24" fmla="*/ 1966684 w 4950620"/>
                <a:gd name="csY24" fmla="*/ 2179008 h 5286533"/>
                <a:gd name="csX25" fmla="*/ 2154939 w 4950620"/>
                <a:gd name="csY25" fmla="*/ 2350501 h 5286533"/>
                <a:gd name="csX26" fmla="*/ 2150683 w 4950620"/>
                <a:gd name="csY26" fmla="*/ 2390458 h 5286533"/>
                <a:gd name="csX27" fmla="*/ 2138171 w 4950620"/>
                <a:gd name="csY27" fmla="*/ 2418257 h 5286533"/>
                <a:gd name="csX28" fmla="*/ 2287522 w 4950620"/>
                <a:gd name="csY28" fmla="*/ 2615642 h 5286533"/>
                <a:gd name="csX29" fmla="*/ 2038306 w 4950620"/>
                <a:gd name="csY29" fmla="*/ 2804210 h 5286533"/>
                <a:gd name="csX30" fmla="*/ 1876249 w 4950620"/>
                <a:gd name="csY30" fmla="*/ 2590032 h 5286533"/>
                <a:gd name="csX31" fmla="*/ 1804284 w 4950620"/>
                <a:gd name="csY31" fmla="*/ 2614166 h 5286533"/>
                <a:gd name="csX32" fmla="*/ 1606448 w 4950620"/>
                <a:gd name="csY32" fmla="*/ 2644936 h 5286533"/>
                <a:gd name="csX33" fmla="*/ 1606448 w 4950620"/>
                <a:gd name="csY33" fmla="*/ 3171067 h 5286533"/>
                <a:gd name="csX34" fmla="*/ 1293932 w 4950620"/>
                <a:gd name="csY34" fmla="*/ 3171067 h 5286533"/>
                <a:gd name="csX35" fmla="*/ 1293932 w 4950620"/>
                <a:gd name="csY35" fmla="*/ 2638654 h 5286533"/>
                <a:gd name="csX36" fmla="*/ 1233166 w 4950620"/>
                <a:gd name="csY36" fmla="*/ 2628669 h 5286533"/>
                <a:gd name="csX37" fmla="*/ 953900 w 4950620"/>
                <a:gd name="csY37" fmla="*/ 2431506 h 5286533"/>
                <a:gd name="csX38" fmla="*/ 1304556 w 4950620"/>
                <a:gd name="csY38" fmla="*/ 2167842 h 5286533"/>
                <a:gd name="csX39" fmla="*/ 1335445 w 4950620"/>
                <a:gd name="csY39" fmla="*/ 2163037 h 52865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4950620" h="5286533">
                  <a:moveTo>
                    <a:pt x="1540366" y="3297092"/>
                  </a:moveTo>
                  <a:lnTo>
                    <a:pt x="2777214" y="2361234"/>
                  </a:lnTo>
                  <a:lnTo>
                    <a:pt x="3148877" y="2660602"/>
                  </a:lnTo>
                  <a:lnTo>
                    <a:pt x="1727425" y="3736141"/>
                  </a:lnTo>
                  <a:close/>
                  <a:moveTo>
                    <a:pt x="0" y="398089"/>
                  </a:moveTo>
                  <a:lnTo>
                    <a:pt x="526122" y="0"/>
                  </a:lnTo>
                  <a:lnTo>
                    <a:pt x="1437994" y="1205146"/>
                  </a:lnTo>
                  <a:lnTo>
                    <a:pt x="1599889" y="1100234"/>
                  </a:lnTo>
                  <a:cubicBezTo>
                    <a:pt x="2003805" y="878431"/>
                    <a:pt x="2503958" y="869713"/>
                    <a:pt x="2945745" y="1086525"/>
                  </a:cubicBezTo>
                  <a:cubicBezTo>
                    <a:pt x="3410845" y="1314779"/>
                    <a:pt x="3744739" y="1760724"/>
                    <a:pt x="3832615" y="2271016"/>
                  </a:cubicBezTo>
                  <a:cubicBezTo>
                    <a:pt x="3892301" y="2617611"/>
                    <a:pt x="3832859" y="2960249"/>
                    <a:pt x="3674636" y="3246052"/>
                  </a:cubicBezTo>
                  <a:lnTo>
                    <a:pt x="3595791" y="3367500"/>
                  </a:lnTo>
                  <a:lnTo>
                    <a:pt x="4454755" y="2717568"/>
                  </a:lnTo>
                  <a:lnTo>
                    <a:pt x="4950620" y="3372912"/>
                  </a:lnTo>
                  <a:lnTo>
                    <a:pt x="2421543" y="5286533"/>
                  </a:lnTo>
                  <a:lnTo>
                    <a:pt x="1925677" y="4631189"/>
                  </a:lnTo>
                  <a:lnTo>
                    <a:pt x="3246319" y="3631928"/>
                  </a:lnTo>
                  <a:lnTo>
                    <a:pt x="2986547" y="3280547"/>
                  </a:lnTo>
                  <a:cubicBezTo>
                    <a:pt x="3271390" y="3071001"/>
                    <a:pt x="3403440" y="2704408"/>
                    <a:pt x="3328912" y="2330078"/>
                  </a:cubicBezTo>
                  <a:cubicBezTo>
                    <a:pt x="3263164" y="1999847"/>
                    <a:pt x="3045397" y="1709152"/>
                    <a:pt x="2746782" y="1552997"/>
                  </a:cubicBezTo>
                  <a:cubicBezTo>
                    <a:pt x="2451079" y="1398365"/>
                    <a:pt x="2116542" y="1396473"/>
                    <a:pt x="1848924" y="1541123"/>
                  </a:cubicBezTo>
                  <a:lnTo>
                    <a:pt x="1743516" y="1608930"/>
                  </a:lnTo>
                  <a:lnTo>
                    <a:pt x="2069790" y="2040140"/>
                  </a:lnTo>
                  <a:lnTo>
                    <a:pt x="1908098" y="2162484"/>
                  </a:lnTo>
                  <a:lnTo>
                    <a:pt x="1966684" y="2179008"/>
                  </a:lnTo>
                  <a:cubicBezTo>
                    <a:pt x="2078522" y="2218604"/>
                    <a:pt x="2150110" y="2278896"/>
                    <a:pt x="2154939" y="2350501"/>
                  </a:cubicBezTo>
                  <a:cubicBezTo>
                    <a:pt x="2155845" y="2363927"/>
                    <a:pt x="2154371" y="2377274"/>
                    <a:pt x="2150683" y="2390458"/>
                  </a:cubicBezTo>
                  <a:lnTo>
                    <a:pt x="2138171" y="2418257"/>
                  </a:lnTo>
                  <a:lnTo>
                    <a:pt x="2287522" y="2615642"/>
                  </a:lnTo>
                  <a:lnTo>
                    <a:pt x="2038306" y="2804210"/>
                  </a:lnTo>
                  <a:lnTo>
                    <a:pt x="1876249" y="2590032"/>
                  </a:lnTo>
                  <a:lnTo>
                    <a:pt x="1804284" y="2614166"/>
                  </a:lnTo>
                  <a:lnTo>
                    <a:pt x="1606448" y="2644936"/>
                  </a:lnTo>
                  <a:lnTo>
                    <a:pt x="1606448" y="3171067"/>
                  </a:lnTo>
                  <a:lnTo>
                    <a:pt x="1293932" y="3171067"/>
                  </a:lnTo>
                  <a:lnTo>
                    <a:pt x="1293932" y="2638654"/>
                  </a:lnTo>
                  <a:lnTo>
                    <a:pt x="1233166" y="2628669"/>
                  </a:lnTo>
                  <a:cubicBezTo>
                    <a:pt x="1070283" y="2592843"/>
                    <a:pt x="959937" y="2521012"/>
                    <a:pt x="953900" y="2431506"/>
                  </a:cubicBezTo>
                  <a:cubicBezTo>
                    <a:pt x="946656" y="2324099"/>
                    <a:pt x="1091675" y="2221743"/>
                    <a:pt x="1304556" y="2167842"/>
                  </a:cubicBezTo>
                  <a:lnTo>
                    <a:pt x="1335445" y="2163037"/>
                  </a:lnTo>
                  <a:close/>
                </a:path>
              </a:pathLst>
            </a:custGeom>
            <a:noFill/>
            <a:ln w="28575"/>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4" name="Oval 123">
              <a:extLst>
                <a:ext uri="{FF2B5EF4-FFF2-40B4-BE49-F238E27FC236}">
                  <a16:creationId xmlns:a16="http://schemas.microsoft.com/office/drawing/2014/main" id="{788277F2-AD2B-870D-8C3E-65F97EE841ED}"/>
                </a:ext>
              </a:extLst>
            </p:cNvPr>
            <p:cNvSpPr/>
            <p:nvPr/>
          </p:nvSpPr>
          <p:spPr>
            <a:xfrm>
              <a:off x="5153993" y="1794076"/>
              <a:ext cx="833377" cy="833377"/>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B0F027F1-5ADB-22D0-6E76-E647B9559068}"/>
                </a:ext>
              </a:extLst>
            </p:cNvPr>
            <p:cNvSpPr/>
            <p:nvPr/>
          </p:nvSpPr>
          <p:spPr>
            <a:xfrm>
              <a:off x="4436947" y="4433105"/>
              <a:ext cx="939713" cy="428263"/>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0D5BF2A3-9DB5-CDEE-237A-F25433B42E9F}"/>
                </a:ext>
              </a:extLst>
            </p:cNvPr>
            <p:cNvSpPr/>
            <p:nvPr/>
          </p:nvSpPr>
          <p:spPr>
            <a:xfrm>
              <a:off x="4629872" y="430826"/>
              <a:ext cx="906084" cy="205782"/>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7" name="TextBox 126">
            <a:extLst>
              <a:ext uri="{FF2B5EF4-FFF2-40B4-BE49-F238E27FC236}">
                <a16:creationId xmlns:a16="http://schemas.microsoft.com/office/drawing/2014/main" id="{4442515C-0145-85EB-3CF1-92C432CBC253}"/>
              </a:ext>
            </a:extLst>
          </p:cNvPr>
          <p:cNvSpPr txBox="1"/>
          <p:nvPr/>
        </p:nvSpPr>
        <p:spPr>
          <a:xfrm>
            <a:off x="7967574" y="5828236"/>
            <a:ext cx="3434020" cy="584775"/>
          </a:xfrm>
          <a:prstGeom prst="rect">
            <a:avLst/>
          </a:prstGeom>
          <a:noFill/>
        </p:spPr>
        <p:txBody>
          <a:bodyPr wrap="square" rtlCol="0">
            <a:spAutoFit/>
          </a:bodyPr>
          <a:lstStyle/>
          <a:p>
            <a:pPr algn="ctr"/>
            <a:r>
              <a:rPr lang="en-CA" sz="3200" dirty="0"/>
              <a:t>Skills</a:t>
            </a:r>
            <a:endParaRPr lang="en-US" sz="2400" dirty="0"/>
          </a:p>
        </p:txBody>
      </p:sp>
    </p:spTree>
    <p:extLst>
      <p:ext uri="{BB962C8B-B14F-4D97-AF65-F5344CB8AC3E}">
        <p14:creationId xmlns:p14="http://schemas.microsoft.com/office/powerpoint/2010/main" val="2751943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P spid="38" grpId="0"/>
      <p:bldP spid="41" grpId="0"/>
      <p:bldP spid="42"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18101</TotalTime>
  <Words>3403</Words>
  <Application>Microsoft Macintosh PowerPoint</Application>
  <PresentationFormat>Widescreen</PresentationFormat>
  <Paragraphs>508</Paragraphs>
  <Slides>26</Slides>
  <Notes>26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Aptos Display</vt:lpstr>
      <vt:lpstr>Arial</vt:lpstr>
      <vt:lpstr>Calibri</vt:lpstr>
      <vt:lpstr>Dreaming Outloud Pro</vt:lpstr>
      <vt:lpstr>HelveticaNeueLTStd</vt:lpstr>
      <vt:lpstr>Office Theme</vt:lpstr>
      <vt:lpstr>How and Why to Design a STEAMy  (Geo)science-Poetry Course</vt:lpstr>
      <vt:lpstr>Poetry &amp; Geoscience?</vt:lpstr>
      <vt:lpstr>Empirically: Geopoetry is fun</vt:lpstr>
      <vt:lpstr>Problem: Finite planet</vt:lpstr>
      <vt:lpstr>Problem: Epistemology of disconnection</vt:lpstr>
      <vt:lpstr>Solution: Epistemology of reconnection</vt:lpstr>
      <vt:lpstr>Why integrate geoscience &amp; poetry?</vt:lpstr>
      <vt:lpstr>Why integrate geoscience &amp; poetry?</vt:lpstr>
      <vt:lpstr>Why integrate geoscience &amp; poetry?</vt:lpstr>
      <vt:lpstr>Why integrate geoscience &amp; poetry?</vt:lpstr>
      <vt:lpstr>Solution: Epistemology of reconnection</vt:lpstr>
      <vt:lpstr>How to integrate science &amp; poetry? Theoretical</vt:lpstr>
      <vt:lpstr>How to integrate science &amp; poetry? Empirical</vt:lpstr>
      <vt:lpstr>How to integrate science &amp; poetry? Empirical</vt:lpstr>
      <vt:lpstr>How to integrate science &amp; poetry? </vt:lpstr>
      <vt:lpstr>How to integrate science &amp; poetry? </vt:lpstr>
      <vt:lpstr>How to integrate science &amp; poetry? </vt:lpstr>
      <vt:lpstr>How to integrate science &amp; poetry? Creative</vt:lpstr>
      <vt:lpstr>Outcomes? Student experience</vt:lpstr>
      <vt:lpstr>Outcomes? Faculty experience</vt:lpstr>
      <vt:lpstr>Problem: Epistemology of disconnection</vt:lpstr>
      <vt:lpstr>Solution: Epistemology of reconnection</vt:lpstr>
      <vt:lpstr>Gastropoda</vt:lpstr>
      <vt:lpstr>I Breathe in Spite of You</vt:lpstr>
      <vt:lpstr>PowerPoint Presentation</vt:lpstr>
      <vt:lpstr>Transformation in/through eco-poetry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Marjorie Wonham</dc:creator>
  <cp:lastModifiedBy>Marjorie Wonham</cp:lastModifiedBy>
  <cp:revision>1132</cp:revision>
  <dcterms:created xsi:type="dcterms:W3CDTF">2024-06-12T14:14:58Z</dcterms:created>
  <dcterms:modified xsi:type="dcterms:W3CDTF">2026-07-23T02:46:45Z</dcterms:modified>
</cp:coreProperties>
</file>