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73" r:id="rId4"/>
    <p:sldId id="260" r:id="rId5"/>
    <p:sldId id="276" r:id="rId6"/>
    <p:sldId id="274" r:id="rId7"/>
    <p:sldId id="262" r:id="rId8"/>
    <p:sldId id="263" r:id="rId9"/>
    <p:sldId id="267" r:id="rId10"/>
    <p:sldId id="275" r:id="rId11"/>
    <p:sldId id="278" r:id="rId12"/>
    <p:sldId id="264" r:id="rId13"/>
    <p:sldId id="265" r:id="rId14"/>
    <p:sldId id="269" r:id="rId15"/>
    <p:sldId id="277"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9100"/>
    <a:srgbClr val="E8C700"/>
    <a:srgbClr val="C7A200"/>
    <a:srgbClr val="80C568"/>
    <a:srgbClr val="BFB198"/>
    <a:srgbClr val="CFBF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649"/>
    <p:restoredTop sz="94463"/>
  </p:normalViewPr>
  <p:slideViewPr>
    <p:cSldViewPr snapToGrid="0">
      <p:cViewPr varScale="1">
        <p:scale>
          <a:sx n="97" d="100"/>
          <a:sy n="97" d="100"/>
        </p:scale>
        <p:origin x="232" y="216"/>
      </p:cViewPr>
      <p:guideLst/>
    </p:cSldViewPr>
  </p:slideViewPr>
  <p:notesTextViewPr>
    <p:cViewPr>
      <p:scale>
        <a:sx n="30" d="100"/>
        <a:sy n="3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49E558-A671-5540-961B-65FB7026C069}" type="doc">
      <dgm:prSet loTypeId="urn:microsoft.com/office/officeart/2005/8/layout/chevron2" loCatId="" qsTypeId="urn:microsoft.com/office/officeart/2005/8/quickstyle/simple1" qsCatId="simple" csTypeId="urn:microsoft.com/office/officeart/2005/8/colors/accent1_2" csCatId="accent1" phldr="1"/>
      <dgm:spPr/>
      <dgm:t>
        <a:bodyPr/>
        <a:lstStyle/>
        <a:p>
          <a:endParaRPr lang="en-US"/>
        </a:p>
      </dgm:t>
    </dgm:pt>
    <dgm:pt modelId="{66148075-A165-7D46-8008-90FE62B00238}">
      <dgm:prSet phldrT="[Text]" custT="1"/>
      <dgm:spPr>
        <a:solidFill>
          <a:srgbClr val="E8C700"/>
        </a:solidFill>
      </dgm:spPr>
      <dgm:t>
        <a:bodyPr/>
        <a:lstStyle/>
        <a:p>
          <a:r>
            <a:rPr lang="en-US" sz="1600" b="1" dirty="0">
              <a:solidFill>
                <a:schemeClr val="tx1"/>
              </a:solidFill>
            </a:rPr>
            <a:t>Pre-Field Preparation</a:t>
          </a:r>
        </a:p>
      </dgm:t>
    </dgm:pt>
    <dgm:pt modelId="{78102086-2B50-BD41-ADD2-6344E1ACEAF6}" type="parTrans" cxnId="{77222547-3B64-9748-B97E-CDDAC45E7374}">
      <dgm:prSet/>
      <dgm:spPr/>
      <dgm:t>
        <a:bodyPr/>
        <a:lstStyle/>
        <a:p>
          <a:endParaRPr lang="en-US"/>
        </a:p>
      </dgm:t>
    </dgm:pt>
    <dgm:pt modelId="{3B1182ED-3013-6F44-96B4-832E2D0D393B}" type="sibTrans" cxnId="{77222547-3B64-9748-B97E-CDDAC45E7374}">
      <dgm:prSet/>
      <dgm:spPr/>
      <dgm:t>
        <a:bodyPr/>
        <a:lstStyle/>
        <a:p>
          <a:endParaRPr lang="en-US"/>
        </a:p>
      </dgm:t>
    </dgm:pt>
    <dgm:pt modelId="{47C2FD3F-47A6-5647-9BBE-E345C1B05EF3}">
      <dgm:prSet phldrT="[Text]" custT="1"/>
      <dgm:spPr/>
      <dgm:t>
        <a:bodyPr/>
        <a:lstStyle/>
        <a:p>
          <a:r>
            <a:rPr lang="en-US" sz="1600" dirty="0"/>
            <a:t>Develop a research question </a:t>
          </a:r>
        </a:p>
      </dgm:t>
    </dgm:pt>
    <dgm:pt modelId="{FE57DF8F-0A38-DC40-B5A5-4E1CAAF5F2F3}" type="parTrans" cxnId="{7632BE0A-D682-5446-872C-A8B816F27956}">
      <dgm:prSet/>
      <dgm:spPr/>
      <dgm:t>
        <a:bodyPr/>
        <a:lstStyle/>
        <a:p>
          <a:endParaRPr lang="en-US"/>
        </a:p>
      </dgm:t>
    </dgm:pt>
    <dgm:pt modelId="{CD803CA2-A19D-DE43-850E-390980EBF406}" type="sibTrans" cxnId="{7632BE0A-D682-5446-872C-A8B816F27956}">
      <dgm:prSet/>
      <dgm:spPr/>
      <dgm:t>
        <a:bodyPr/>
        <a:lstStyle/>
        <a:p>
          <a:endParaRPr lang="en-US"/>
        </a:p>
      </dgm:t>
    </dgm:pt>
    <dgm:pt modelId="{4B070360-F3F2-094F-9958-4FF3FB5BBEAA}">
      <dgm:prSet phldrT="[Text]" custT="1"/>
      <dgm:spPr/>
      <dgm:t>
        <a:bodyPr/>
        <a:lstStyle/>
        <a:p>
          <a:r>
            <a:rPr lang="en-US" sz="1600" dirty="0"/>
            <a:t>Identify required data </a:t>
          </a:r>
        </a:p>
      </dgm:t>
    </dgm:pt>
    <dgm:pt modelId="{87ABF1C0-600A-9A4B-A05E-E3ED014DF0C1}" type="parTrans" cxnId="{BDF2820F-B644-7846-8411-648E372675AA}">
      <dgm:prSet/>
      <dgm:spPr/>
      <dgm:t>
        <a:bodyPr/>
        <a:lstStyle/>
        <a:p>
          <a:endParaRPr lang="en-US"/>
        </a:p>
      </dgm:t>
    </dgm:pt>
    <dgm:pt modelId="{C7766072-5516-354C-AAD5-E957278E5BA7}" type="sibTrans" cxnId="{BDF2820F-B644-7846-8411-648E372675AA}">
      <dgm:prSet/>
      <dgm:spPr/>
      <dgm:t>
        <a:bodyPr/>
        <a:lstStyle/>
        <a:p>
          <a:endParaRPr lang="en-US"/>
        </a:p>
      </dgm:t>
    </dgm:pt>
    <dgm:pt modelId="{4962AA51-508C-9F42-A531-FDCBA9BB111F}">
      <dgm:prSet phldrT="[Text]" custT="1"/>
      <dgm:spPr>
        <a:solidFill>
          <a:srgbClr val="FFC000"/>
        </a:solidFill>
      </dgm:spPr>
      <dgm:t>
        <a:bodyPr/>
        <a:lstStyle/>
        <a:p>
          <a:r>
            <a:rPr lang="en-US" sz="1600" b="1" dirty="0">
              <a:solidFill>
                <a:schemeClr val="tx1"/>
              </a:solidFill>
            </a:rPr>
            <a:t>Field Data Collection</a:t>
          </a:r>
        </a:p>
      </dgm:t>
    </dgm:pt>
    <dgm:pt modelId="{5AF37DFC-28C7-9749-AD1C-DB3EE049E749}" type="parTrans" cxnId="{0CD95726-0716-E242-B79A-22691460B1E0}">
      <dgm:prSet/>
      <dgm:spPr/>
      <dgm:t>
        <a:bodyPr/>
        <a:lstStyle/>
        <a:p>
          <a:endParaRPr lang="en-US"/>
        </a:p>
      </dgm:t>
    </dgm:pt>
    <dgm:pt modelId="{F86CED74-59EF-AE4A-A1D2-23AE9C8ED8DF}" type="sibTrans" cxnId="{0CD95726-0716-E242-B79A-22691460B1E0}">
      <dgm:prSet/>
      <dgm:spPr/>
      <dgm:t>
        <a:bodyPr/>
        <a:lstStyle/>
        <a:p>
          <a:endParaRPr lang="en-US"/>
        </a:p>
      </dgm:t>
    </dgm:pt>
    <dgm:pt modelId="{D51145B7-8BA2-EB44-992A-FF3BD8103C68}">
      <dgm:prSet phldrT="[Text]" custT="1"/>
      <dgm:spPr/>
      <dgm:t>
        <a:bodyPr/>
        <a:lstStyle/>
        <a:p>
          <a:pPr>
            <a:buSzPts val="1000"/>
            <a:buFont typeface="Symbol" pitchFamily="2" charset="2"/>
            <a:buChar char=""/>
          </a:pPr>
          <a:r>
            <a:rPr lang="en-US" sz="1200" dirty="0"/>
            <a:t>Observe drilling operation</a:t>
          </a:r>
        </a:p>
      </dgm:t>
    </dgm:pt>
    <dgm:pt modelId="{419A6548-E3B3-4344-95CA-21460B13D917}" type="parTrans" cxnId="{0C2FC2DC-A99E-A143-AB6C-4B6C9ED0759C}">
      <dgm:prSet/>
      <dgm:spPr/>
      <dgm:t>
        <a:bodyPr/>
        <a:lstStyle/>
        <a:p>
          <a:endParaRPr lang="en-US"/>
        </a:p>
      </dgm:t>
    </dgm:pt>
    <dgm:pt modelId="{96B33628-F225-2D41-95D9-7CCA03A84F6C}" type="sibTrans" cxnId="{0C2FC2DC-A99E-A143-AB6C-4B6C9ED0759C}">
      <dgm:prSet/>
      <dgm:spPr/>
      <dgm:t>
        <a:bodyPr/>
        <a:lstStyle/>
        <a:p>
          <a:endParaRPr lang="en-US"/>
        </a:p>
      </dgm:t>
    </dgm:pt>
    <dgm:pt modelId="{8AB18D09-D107-4947-A1A3-015429442D2E}">
      <dgm:prSet phldrT="[Text]" custT="1"/>
      <dgm:spPr>
        <a:solidFill>
          <a:srgbClr val="E29100"/>
        </a:solidFill>
      </dgm:spPr>
      <dgm:t>
        <a:bodyPr/>
        <a:lstStyle/>
        <a:p>
          <a:r>
            <a:rPr lang="en-US" sz="1400" b="1" dirty="0">
              <a:solidFill>
                <a:schemeClr val="tx1"/>
              </a:solidFill>
            </a:rPr>
            <a:t>Data Analysis and Interpretation</a:t>
          </a:r>
        </a:p>
      </dgm:t>
    </dgm:pt>
    <dgm:pt modelId="{2DA5B0D6-6DE0-B94D-A25D-CEC254354A75}" type="parTrans" cxnId="{774CE80B-7AE2-3F4F-976E-54DDDA13D4D7}">
      <dgm:prSet/>
      <dgm:spPr/>
      <dgm:t>
        <a:bodyPr/>
        <a:lstStyle/>
        <a:p>
          <a:endParaRPr lang="en-US"/>
        </a:p>
      </dgm:t>
    </dgm:pt>
    <dgm:pt modelId="{CE61450F-8E5A-EA4D-BF1A-DFAA43E88795}" type="sibTrans" cxnId="{774CE80B-7AE2-3F4F-976E-54DDDA13D4D7}">
      <dgm:prSet/>
      <dgm:spPr/>
      <dgm:t>
        <a:bodyPr/>
        <a:lstStyle/>
        <a:p>
          <a:endParaRPr lang="en-US"/>
        </a:p>
      </dgm:t>
    </dgm:pt>
    <dgm:pt modelId="{1894F1B5-BBD6-114C-8D21-A1917BE0CDA5}">
      <dgm:prSet phldrT="[Text]" custT="1"/>
      <dgm:spPr/>
      <dgm:t>
        <a:bodyPr/>
        <a:lstStyle/>
        <a:p>
          <a:r>
            <a:rPr lang="en-US" sz="1200" dirty="0"/>
            <a:t>Organize observations</a:t>
          </a:r>
        </a:p>
      </dgm:t>
    </dgm:pt>
    <dgm:pt modelId="{9E19C153-E28B-D84F-AC3F-89E4B9D4C235}" type="parTrans" cxnId="{9B0F4DF0-F1B6-9840-8D2E-A7ABB065A598}">
      <dgm:prSet/>
      <dgm:spPr/>
      <dgm:t>
        <a:bodyPr/>
        <a:lstStyle/>
        <a:p>
          <a:endParaRPr lang="en-US"/>
        </a:p>
      </dgm:t>
    </dgm:pt>
    <dgm:pt modelId="{3414A1F1-D77C-264D-B788-21E8E2E34158}" type="sibTrans" cxnId="{9B0F4DF0-F1B6-9840-8D2E-A7ABB065A598}">
      <dgm:prSet/>
      <dgm:spPr/>
      <dgm:t>
        <a:bodyPr/>
        <a:lstStyle/>
        <a:p>
          <a:endParaRPr lang="en-US"/>
        </a:p>
      </dgm:t>
    </dgm:pt>
    <dgm:pt modelId="{27F4E233-A186-B84B-8A01-B1F7405A220F}">
      <dgm:prSet custT="1"/>
      <dgm:spPr/>
      <dgm:t>
        <a:bodyPr/>
        <a:lstStyle/>
        <a:p>
          <a:r>
            <a:rPr lang="en-US" sz="1200" dirty="0"/>
            <a:t>Examine excavated boulders and sediments</a:t>
          </a:r>
        </a:p>
      </dgm:t>
    </dgm:pt>
    <dgm:pt modelId="{276A2EB2-4D04-864C-822B-1D5DEF5E964F}" type="parTrans" cxnId="{DBADA135-E7A8-4B46-8EFD-D679A1848B3B}">
      <dgm:prSet/>
      <dgm:spPr/>
      <dgm:t>
        <a:bodyPr/>
        <a:lstStyle/>
        <a:p>
          <a:endParaRPr lang="en-US"/>
        </a:p>
      </dgm:t>
    </dgm:pt>
    <dgm:pt modelId="{69727E0D-2440-0347-BCF8-A4647C03DBC2}" type="sibTrans" cxnId="{DBADA135-E7A8-4B46-8EFD-D679A1848B3B}">
      <dgm:prSet/>
      <dgm:spPr/>
      <dgm:t>
        <a:bodyPr/>
        <a:lstStyle/>
        <a:p>
          <a:endParaRPr lang="en-US"/>
        </a:p>
      </dgm:t>
    </dgm:pt>
    <dgm:pt modelId="{4E061ED5-1046-2849-872E-40B3462BFD16}">
      <dgm:prSet custT="1"/>
      <dgm:spPr/>
      <dgm:t>
        <a:bodyPr/>
        <a:lstStyle/>
        <a:p>
          <a:r>
            <a:rPr lang="en-US" sz="1200" dirty="0"/>
            <a:t>Collect approved samples and measurements</a:t>
          </a:r>
        </a:p>
      </dgm:t>
    </dgm:pt>
    <dgm:pt modelId="{9F5F428F-4684-0A4E-BF19-B61ED9D42D90}" type="parTrans" cxnId="{E68C2A34-89FF-7F40-BB26-713D7BDFEAF5}">
      <dgm:prSet/>
      <dgm:spPr/>
      <dgm:t>
        <a:bodyPr/>
        <a:lstStyle/>
        <a:p>
          <a:endParaRPr lang="en-US"/>
        </a:p>
      </dgm:t>
    </dgm:pt>
    <dgm:pt modelId="{6A684CA7-56DC-C346-A1C6-C7669CD00EDE}" type="sibTrans" cxnId="{E68C2A34-89FF-7F40-BB26-713D7BDFEAF5}">
      <dgm:prSet/>
      <dgm:spPr/>
      <dgm:t>
        <a:bodyPr/>
        <a:lstStyle/>
        <a:p>
          <a:endParaRPr lang="en-US"/>
        </a:p>
      </dgm:t>
    </dgm:pt>
    <dgm:pt modelId="{AFF70BDA-14AC-6448-9442-664C02238A21}">
      <dgm:prSet custT="1"/>
      <dgm:spPr/>
      <dgm:t>
        <a:bodyPr/>
        <a:lstStyle/>
        <a:p>
          <a:r>
            <a:rPr lang="en-US" sz="1200" dirty="0"/>
            <a:t>Document conversations with project managers/engineers</a:t>
          </a:r>
          <a:endParaRPr lang="en-US" sz="1000" dirty="0"/>
        </a:p>
      </dgm:t>
    </dgm:pt>
    <dgm:pt modelId="{80FBB86F-7F98-9148-A165-3661BD0A8617}" type="parTrans" cxnId="{E6D53E5D-ACCD-D34D-83D4-63A44F5ABCAC}">
      <dgm:prSet/>
      <dgm:spPr/>
      <dgm:t>
        <a:bodyPr/>
        <a:lstStyle/>
        <a:p>
          <a:endParaRPr lang="en-US"/>
        </a:p>
      </dgm:t>
    </dgm:pt>
    <dgm:pt modelId="{0B4F8706-844E-8D4B-A349-A38806F8B5B5}" type="sibTrans" cxnId="{E6D53E5D-ACCD-D34D-83D4-63A44F5ABCAC}">
      <dgm:prSet/>
      <dgm:spPr/>
      <dgm:t>
        <a:bodyPr/>
        <a:lstStyle/>
        <a:p>
          <a:endParaRPr lang="en-US"/>
        </a:p>
      </dgm:t>
    </dgm:pt>
    <dgm:pt modelId="{21388E4F-9B9E-DC4F-8BFB-0FC2612596F2}">
      <dgm:prSet custT="1"/>
      <dgm:spPr/>
      <dgm:t>
        <a:bodyPr/>
        <a:lstStyle/>
        <a:p>
          <a:r>
            <a:rPr lang="en-US" sz="1200" dirty="0"/>
            <a:t>Identify patterns or trends in data</a:t>
          </a:r>
        </a:p>
      </dgm:t>
    </dgm:pt>
    <dgm:pt modelId="{47BA2AB9-3CCB-F248-8A27-B309C46BE5BA}" type="parTrans" cxnId="{CC31D141-435C-F14E-A32D-B5C53003813D}">
      <dgm:prSet/>
      <dgm:spPr/>
      <dgm:t>
        <a:bodyPr/>
        <a:lstStyle/>
        <a:p>
          <a:endParaRPr lang="en-US"/>
        </a:p>
      </dgm:t>
    </dgm:pt>
    <dgm:pt modelId="{5663F32D-80B2-2A47-9907-535FDE0F32E6}" type="sibTrans" cxnId="{CC31D141-435C-F14E-A32D-B5C53003813D}">
      <dgm:prSet/>
      <dgm:spPr/>
      <dgm:t>
        <a:bodyPr/>
        <a:lstStyle/>
        <a:p>
          <a:endParaRPr lang="en-US"/>
        </a:p>
      </dgm:t>
    </dgm:pt>
    <dgm:pt modelId="{5D8444FE-0975-434B-85D9-0A238137F768}">
      <dgm:prSet custT="1"/>
      <dgm:spPr/>
      <dgm:t>
        <a:bodyPr/>
        <a:lstStyle/>
        <a:p>
          <a:r>
            <a:rPr lang="en-US" sz="1200" dirty="0"/>
            <a:t>Interpret findings in context of research question </a:t>
          </a:r>
        </a:p>
      </dgm:t>
    </dgm:pt>
    <dgm:pt modelId="{3FAF263A-15C6-EF4B-BA89-3D46F31A49FA}" type="parTrans" cxnId="{CCA9FAB2-3D09-F84A-85F0-EB618B526B87}">
      <dgm:prSet/>
      <dgm:spPr/>
      <dgm:t>
        <a:bodyPr/>
        <a:lstStyle/>
        <a:p>
          <a:endParaRPr lang="en-US"/>
        </a:p>
      </dgm:t>
    </dgm:pt>
    <dgm:pt modelId="{0188581F-79AC-9643-B3C6-122FD5E3FB21}" type="sibTrans" cxnId="{CCA9FAB2-3D09-F84A-85F0-EB618B526B87}">
      <dgm:prSet/>
      <dgm:spPr/>
      <dgm:t>
        <a:bodyPr/>
        <a:lstStyle/>
        <a:p>
          <a:endParaRPr lang="en-US"/>
        </a:p>
      </dgm:t>
    </dgm:pt>
    <dgm:pt modelId="{6B2CA739-944E-974A-ACC2-A04CF61091C5}">
      <dgm:prSet custT="1"/>
      <dgm:spPr/>
      <dgm:t>
        <a:bodyPr/>
        <a:lstStyle/>
        <a:p>
          <a:r>
            <a:rPr lang="en-US" sz="1200" dirty="0"/>
            <a:t>Connect observations to geologic  processes</a:t>
          </a:r>
        </a:p>
      </dgm:t>
    </dgm:pt>
    <dgm:pt modelId="{105152C4-E92D-ED42-9491-EE3294DD08E6}" type="parTrans" cxnId="{3B73835D-7B56-5140-8039-BC88C6887383}">
      <dgm:prSet/>
      <dgm:spPr/>
      <dgm:t>
        <a:bodyPr/>
        <a:lstStyle/>
        <a:p>
          <a:endParaRPr lang="en-US"/>
        </a:p>
      </dgm:t>
    </dgm:pt>
    <dgm:pt modelId="{20F0ED09-9BDB-614C-8E77-C24E36CC08C0}" type="sibTrans" cxnId="{3B73835D-7B56-5140-8039-BC88C6887383}">
      <dgm:prSet/>
      <dgm:spPr/>
      <dgm:t>
        <a:bodyPr/>
        <a:lstStyle/>
        <a:p>
          <a:endParaRPr lang="en-US"/>
        </a:p>
      </dgm:t>
    </dgm:pt>
    <dgm:pt modelId="{F2D6D95D-8EBE-C64D-8AF1-BE7CD9D941A5}">
      <dgm:prSet phldrT="[Text]" custT="1"/>
      <dgm:spPr>
        <a:solidFill>
          <a:schemeClr val="accent2">
            <a:lumMod val="60000"/>
            <a:lumOff val="40000"/>
          </a:schemeClr>
        </a:solidFill>
      </dgm:spPr>
      <dgm:t>
        <a:bodyPr/>
        <a:lstStyle/>
        <a:p>
          <a:r>
            <a:rPr lang="en-US" sz="1400" b="1" dirty="0">
              <a:solidFill>
                <a:schemeClr val="tx1"/>
              </a:solidFill>
            </a:rPr>
            <a:t>Artistic Synthesis of Data and Experience  </a:t>
          </a:r>
        </a:p>
      </dgm:t>
    </dgm:pt>
    <dgm:pt modelId="{C51F1469-D822-2048-AA18-948D5074E2C4}" type="parTrans" cxnId="{549AA327-9F45-9F4C-9373-6907FE19A308}">
      <dgm:prSet/>
      <dgm:spPr/>
      <dgm:t>
        <a:bodyPr/>
        <a:lstStyle/>
        <a:p>
          <a:endParaRPr lang="en-US"/>
        </a:p>
      </dgm:t>
    </dgm:pt>
    <dgm:pt modelId="{F2691DAE-6BF8-CC40-A843-598B8FC97357}" type="sibTrans" cxnId="{549AA327-9F45-9F4C-9373-6907FE19A308}">
      <dgm:prSet/>
      <dgm:spPr/>
      <dgm:t>
        <a:bodyPr/>
        <a:lstStyle/>
        <a:p>
          <a:endParaRPr lang="en-US"/>
        </a:p>
      </dgm:t>
    </dgm:pt>
    <dgm:pt modelId="{9933C861-49CB-9B45-AA99-9A3D18EA8FA1}">
      <dgm:prSet custT="1"/>
      <dgm:spPr/>
      <dgm:t>
        <a:bodyPr/>
        <a:lstStyle/>
        <a:p>
          <a:r>
            <a:rPr lang="en-US" sz="1200" dirty="0"/>
            <a:t>Create an artistic expression of your data - supplements and deepens your scientific analysis</a:t>
          </a:r>
        </a:p>
      </dgm:t>
    </dgm:pt>
    <dgm:pt modelId="{3877D8B6-9C52-C445-BF95-F2E22D452BEC}" type="parTrans" cxnId="{DBF83763-EEC0-1944-84AC-502B9189EEB9}">
      <dgm:prSet/>
      <dgm:spPr/>
      <dgm:t>
        <a:bodyPr/>
        <a:lstStyle/>
        <a:p>
          <a:endParaRPr lang="en-US"/>
        </a:p>
      </dgm:t>
    </dgm:pt>
    <dgm:pt modelId="{F1B914C5-B95C-694A-B885-91D28A7F5A47}" type="sibTrans" cxnId="{DBF83763-EEC0-1944-84AC-502B9189EEB9}">
      <dgm:prSet/>
      <dgm:spPr/>
      <dgm:t>
        <a:bodyPr/>
        <a:lstStyle/>
        <a:p>
          <a:endParaRPr lang="en-US"/>
        </a:p>
      </dgm:t>
    </dgm:pt>
    <dgm:pt modelId="{925FFDA4-3750-5A45-BA47-7B0E82D0E253}">
      <dgm:prSet custT="1"/>
      <dgm:spPr/>
      <dgm:t>
        <a:bodyPr/>
        <a:lstStyle/>
        <a:p>
          <a:r>
            <a:rPr lang="en-US" sz="1200" dirty="0"/>
            <a:t>Produce a scientific report (geologic context, your research question, data collected, methodology, results, artistic statement, discussion, conclusion, and reflection)</a:t>
          </a:r>
        </a:p>
      </dgm:t>
    </dgm:pt>
    <dgm:pt modelId="{29AF5F5E-AAD9-1748-9586-2ABDF623EA47}" type="parTrans" cxnId="{81D627AD-27A4-ED4B-8113-A06FE89F3C1E}">
      <dgm:prSet/>
      <dgm:spPr/>
      <dgm:t>
        <a:bodyPr/>
        <a:lstStyle/>
        <a:p>
          <a:endParaRPr lang="en-US"/>
        </a:p>
      </dgm:t>
    </dgm:pt>
    <dgm:pt modelId="{FAA90621-328F-9C49-B7D4-5028C8046DC1}" type="sibTrans" cxnId="{81D627AD-27A4-ED4B-8113-A06FE89F3C1E}">
      <dgm:prSet/>
      <dgm:spPr/>
      <dgm:t>
        <a:bodyPr/>
        <a:lstStyle/>
        <a:p>
          <a:endParaRPr lang="en-US"/>
        </a:p>
      </dgm:t>
    </dgm:pt>
    <dgm:pt modelId="{C013FBC8-6B3C-DC42-8198-3F3B14E4AEA4}" type="pres">
      <dgm:prSet presAssocID="{8F49E558-A671-5540-961B-65FB7026C069}" presName="linearFlow" presStyleCnt="0">
        <dgm:presLayoutVars>
          <dgm:dir/>
          <dgm:animLvl val="lvl"/>
          <dgm:resizeHandles val="exact"/>
        </dgm:presLayoutVars>
      </dgm:prSet>
      <dgm:spPr/>
    </dgm:pt>
    <dgm:pt modelId="{AA7EBEC4-B749-7748-A948-23F03024EC04}" type="pres">
      <dgm:prSet presAssocID="{66148075-A165-7D46-8008-90FE62B00238}" presName="composite" presStyleCnt="0"/>
      <dgm:spPr/>
    </dgm:pt>
    <dgm:pt modelId="{8E032567-85D0-CB4C-8CA6-A11DBAFA86D2}" type="pres">
      <dgm:prSet presAssocID="{66148075-A165-7D46-8008-90FE62B00238}" presName="parentText" presStyleLbl="alignNode1" presStyleIdx="0" presStyleCnt="4">
        <dgm:presLayoutVars>
          <dgm:chMax val="1"/>
          <dgm:bulletEnabled val="1"/>
        </dgm:presLayoutVars>
      </dgm:prSet>
      <dgm:spPr/>
    </dgm:pt>
    <dgm:pt modelId="{CA3BF05A-336D-A74B-9D44-BA076BE93914}" type="pres">
      <dgm:prSet presAssocID="{66148075-A165-7D46-8008-90FE62B00238}" presName="descendantText" presStyleLbl="alignAcc1" presStyleIdx="0" presStyleCnt="4">
        <dgm:presLayoutVars>
          <dgm:bulletEnabled val="1"/>
        </dgm:presLayoutVars>
      </dgm:prSet>
      <dgm:spPr/>
    </dgm:pt>
    <dgm:pt modelId="{596F5514-DFA1-894A-A54F-2E8FE272F5B5}" type="pres">
      <dgm:prSet presAssocID="{3B1182ED-3013-6F44-96B4-832E2D0D393B}" presName="sp" presStyleCnt="0"/>
      <dgm:spPr/>
    </dgm:pt>
    <dgm:pt modelId="{3A7AC398-C5D8-294F-BC0F-2C372594C753}" type="pres">
      <dgm:prSet presAssocID="{4962AA51-508C-9F42-A531-FDCBA9BB111F}" presName="composite" presStyleCnt="0"/>
      <dgm:spPr/>
    </dgm:pt>
    <dgm:pt modelId="{E74F1C52-AE65-6246-8F60-EDEAAA17D762}" type="pres">
      <dgm:prSet presAssocID="{4962AA51-508C-9F42-A531-FDCBA9BB111F}" presName="parentText" presStyleLbl="alignNode1" presStyleIdx="1" presStyleCnt="4">
        <dgm:presLayoutVars>
          <dgm:chMax val="1"/>
          <dgm:bulletEnabled val="1"/>
        </dgm:presLayoutVars>
      </dgm:prSet>
      <dgm:spPr/>
    </dgm:pt>
    <dgm:pt modelId="{9657AE6F-E4C0-9144-A97B-7583257DB25A}" type="pres">
      <dgm:prSet presAssocID="{4962AA51-508C-9F42-A531-FDCBA9BB111F}" presName="descendantText" presStyleLbl="alignAcc1" presStyleIdx="1" presStyleCnt="4">
        <dgm:presLayoutVars>
          <dgm:bulletEnabled val="1"/>
        </dgm:presLayoutVars>
      </dgm:prSet>
      <dgm:spPr/>
    </dgm:pt>
    <dgm:pt modelId="{B2CE6875-5845-DF4E-927E-5B716CB7A89B}" type="pres">
      <dgm:prSet presAssocID="{F86CED74-59EF-AE4A-A1D2-23AE9C8ED8DF}" presName="sp" presStyleCnt="0"/>
      <dgm:spPr/>
    </dgm:pt>
    <dgm:pt modelId="{7832CEFF-5496-C84A-93A2-BEC47F56ACCF}" type="pres">
      <dgm:prSet presAssocID="{8AB18D09-D107-4947-A1A3-015429442D2E}" presName="composite" presStyleCnt="0"/>
      <dgm:spPr/>
    </dgm:pt>
    <dgm:pt modelId="{164E095E-E8D5-3446-972C-CAA4D5C5E646}" type="pres">
      <dgm:prSet presAssocID="{8AB18D09-D107-4947-A1A3-015429442D2E}" presName="parentText" presStyleLbl="alignNode1" presStyleIdx="2" presStyleCnt="4">
        <dgm:presLayoutVars>
          <dgm:chMax val="1"/>
          <dgm:bulletEnabled val="1"/>
        </dgm:presLayoutVars>
      </dgm:prSet>
      <dgm:spPr/>
    </dgm:pt>
    <dgm:pt modelId="{8A7819E2-5322-2A49-9B3A-99A0639826BA}" type="pres">
      <dgm:prSet presAssocID="{8AB18D09-D107-4947-A1A3-015429442D2E}" presName="descendantText" presStyleLbl="alignAcc1" presStyleIdx="2" presStyleCnt="4">
        <dgm:presLayoutVars>
          <dgm:bulletEnabled val="1"/>
        </dgm:presLayoutVars>
      </dgm:prSet>
      <dgm:spPr/>
    </dgm:pt>
    <dgm:pt modelId="{C2FF5FF0-27E7-5A49-9964-3914FAEEE6D8}" type="pres">
      <dgm:prSet presAssocID="{CE61450F-8E5A-EA4D-BF1A-DFAA43E88795}" presName="sp" presStyleCnt="0"/>
      <dgm:spPr/>
    </dgm:pt>
    <dgm:pt modelId="{649AB9FD-20D5-7C49-87CA-CEDC36EA8A15}" type="pres">
      <dgm:prSet presAssocID="{F2D6D95D-8EBE-C64D-8AF1-BE7CD9D941A5}" presName="composite" presStyleCnt="0"/>
      <dgm:spPr/>
    </dgm:pt>
    <dgm:pt modelId="{FBCD5B94-CBF0-4D4F-8D29-E264EF724A2C}" type="pres">
      <dgm:prSet presAssocID="{F2D6D95D-8EBE-C64D-8AF1-BE7CD9D941A5}" presName="parentText" presStyleLbl="alignNode1" presStyleIdx="3" presStyleCnt="4">
        <dgm:presLayoutVars>
          <dgm:chMax val="1"/>
          <dgm:bulletEnabled val="1"/>
        </dgm:presLayoutVars>
      </dgm:prSet>
      <dgm:spPr/>
    </dgm:pt>
    <dgm:pt modelId="{FD593FC4-7772-4942-8092-638DB56F9B20}" type="pres">
      <dgm:prSet presAssocID="{F2D6D95D-8EBE-C64D-8AF1-BE7CD9D941A5}" presName="descendantText" presStyleLbl="alignAcc1" presStyleIdx="3" presStyleCnt="4">
        <dgm:presLayoutVars>
          <dgm:bulletEnabled val="1"/>
        </dgm:presLayoutVars>
      </dgm:prSet>
      <dgm:spPr/>
    </dgm:pt>
  </dgm:ptLst>
  <dgm:cxnLst>
    <dgm:cxn modelId="{C7C52907-D041-4840-9E7E-7DF4EA94282F}" type="presOf" srcId="{47C2FD3F-47A6-5647-9BBE-E345C1B05EF3}" destId="{CA3BF05A-336D-A74B-9D44-BA076BE93914}" srcOrd="0" destOrd="0" presId="urn:microsoft.com/office/officeart/2005/8/layout/chevron2"/>
    <dgm:cxn modelId="{7632BE0A-D682-5446-872C-A8B816F27956}" srcId="{66148075-A165-7D46-8008-90FE62B00238}" destId="{47C2FD3F-47A6-5647-9BBE-E345C1B05EF3}" srcOrd="0" destOrd="0" parTransId="{FE57DF8F-0A38-DC40-B5A5-4E1CAAF5F2F3}" sibTransId="{CD803CA2-A19D-DE43-850E-390980EBF406}"/>
    <dgm:cxn modelId="{774CE80B-7AE2-3F4F-976E-54DDDA13D4D7}" srcId="{8F49E558-A671-5540-961B-65FB7026C069}" destId="{8AB18D09-D107-4947-A1A3-015429442D2E}" srcOrd="2" destOrd="0" parTransId="{2DA5B0D6-6DE0-B94D-A25D-CEC254354A75}" sibTransId="{CE61450F-8E5A-EA4D-BF1A-DFAA43E88795}"/>
    <dgm:cxn modelId="{BDF2820F-B644-7846-8411-648E372675AA}" srcId="{66148075-A165-7D46-8008-90FE62B00238}" destId="{4B070360-F3F2-094F-9958-4FF3FB5BBEAA}" srcOrd="1" destOrd="0" parTransId="{87ABF1C0-600A-9A4B-A05E-E3ED014DF0C1}" sibTransId="{C7766072-5516-354C-AAD5-E957278E5BA7}"/>
    <dgm:cxn modelId="{C4327D21-A414-104B-A75B-08CE17BF2868}" type="presOf" srcId="{4E061ED5-1046-2849-872E-40B3462BFD16}" destId="{9657AE6F-E4C0-9144-A97B-7583257DB25A}" srcOrd="0" destOrd="2" presId="urn:microsoft.com/office/officeart/2005/8/layout/chevron2"/>
    <dgm:cxn modelId="{0CD95726-0716-E242-B79A-22691460B1E0}" srcId="{8F49E558-A671-5540-961B-65FB7026C069}" destId="{4962AA51-508C-9F42-A531-FDCBA9BB111F}" srcOrd="1" destOrd="0" parTransId="{5AF37DFC-28C7-9749-AD1C-DB3EE049E749}" sibTransId="{F86CED74-59EF-AE4A-A1D2-23AE9C8ED8DF}"/>
    <dgm:cxn modelId="{549AA327-9F45-9F4C-9373-6907FE19A308}" srcId="{8F49E558-A671-5540-961B-65FB7026C069}" destId="{F2D6D95D-8EBE-C64D-8AF1-BE7CD9D941A5}" srcOrd="3" destOrd="0" parTransId="{C51F1469-D822-2048-AA18-948D5074E2C4}" sibTransId="{F2691DAE-6BF8-CC40-A843-598B8FC97357}"/>
    <dgm:cxn modelId="{548C752C-AB05-FE4B-ADBD-654B5A43AD6C}" type="presOf" srcId="{9933C861-49CB-9B45-AA99-9A3D18EA8FA1}" destId="{FD593FC4-7772-4942-8092-638DB56F9B20}" srcOrd="0" destOrd="1" presId="urn:microsoft.com/office/officeart/2005/8/layout/chevron2"/>
    <dgm:cxn modelId="{E68C2A34-89FF-7F40-BB26-713D7BDFEAF5}" srcId="{4962AA51-508C-9F42-A531-FDCBA9BB111F}" destId="{4E061ED5-1046-2849-872E-40B3462BFD16}" srcOrd="2" destOrd="0" parTransId="{9F5F428F-4684-0A4E-BF19-B61ED9D42D90}" sibTransId="{6A684CA7-56DC-C346-A1C6-C7669CD00EDE}"/>
    <dgm:cxn modelId="{DBADA135-E7A8-4B46-8EFD-D679A1848B3B}" srcId="{4962AA51-508C-9F42-A531-FDCBA9BB111F}" destId="{27F4E233-A186-B84B-8A01-B1F7405A220F}" srcOrd="1" destOrd="0" parTransId="{276A2EB2-4D04-864C-822B-1D5DEF5E964F}" sibTransId="{69727E0D-2440-0347-BCF8-A4647C03DBC2}"/>
    <dgm:cxn modelId="{50009736-2E25-CA4C-BE06-F649F6DA3BF3}" type="presOf" srcId="{AFF70BDA-14AC-6448-9442-664C02238A21}" destId="{9657AE6F-E4C0-9144-A97B-7583257DB25A}" srcOrd="0" destOrd="3" presId="urn:microsoft.com/office/officeart/2005/8/layout/chevron2"/>
    <dgm:cxn modelId="{13D8E83B-4C1A-084C-98D3-386AF47BF2F8}" type="presOf" srcId="{66148075-A165-7D46-8008-90FE62B00238}" destId="{8E032567-85D0-CB4C-8CA6-A11DBAFA86D2}" srcOrd="0" destOrd="0" presId="urn:microsoft.com/office/officeart/2005/8/layout/chevron2"/>
    <dgm:cxn modelId="{CC31D141-435C-F14E-A32D-B5C53003813D}" srcId="{8AB18D09-D107-4947-A1A3-015429442D2E}" destId="{21388E4F-9B9E-DC4F-8BFB-0FC2612596F2}" srcOrd="1" destOrd="0" parTransId="{47BA2AB9-3CCB-F248-8A27-B309C46BE5BA}" sibTransId="{5663F32D-80B2-2A47-9907-535FDE0F32E6}"/>
    <dgm:cxn modelId="{77222547-3B64-9748-B97E-CDDAC45E7374}" srcId="{8F49E558-A671-5540-961B-65FB7026C069}" destId="{66148075-A165-7D46-8008-90FE62B00238}" srcOrd="0" destOrd="0" parTransId="{78102086-2B50-BD41-ADD2-6344E1ACEAF6}" sibTransId="{3B1182ED-3013-6F44-96B4-832E2D0D393B}"/>
    <dgm:cxn modelId="{E6D53E5D-ACCD-D34D-83D4-63A44F5ABCAC}" srcId="{4962AA51-508C-9F42-A531-FDCBA9BB111F}" destId="{AFF70BDA-14AC-6448-9442-664C02238A21}" srcOrd="3" destOrd="0" parTransId="{80FBB86F-7F98-9148-A165-3661BD0A8617}" sibTransId="{0B4F8706-844E-8D4B-A349-A38806F8B5B5}"/>
    <dgm:cxn modelId="{3B73835D-7B56-5140-8039-BC88C6887383}" srcId="{8AB18D09-D107-4947-A1A3-015429442D2E}" destId="{6B2CA739-944E-974A-ACC2-A04CF61091C5}" srcOrd="3" destOrd="0" parTransId="{105152C4-E92D-ED42-9491-EE3294DD08E6}" sibTransId="{20F0ED09-9BDB-614C-8E77-C24E36CC08C0}"/>
    <dgm:cxn modelId="{DBF83763-EEC0-1944-84AC-502B9189EEB9}" srcId="{F2D6D95D-8EBE-C64D-8AF1-BE7CD9D941A5}" destId="{9933C861-49CB-9B45-AA99-9A3D18EA8FA1}" srcOrd="1" destOrd="0" parTransId="{3877D8B6-9C52-C445-BF95-F2E22D452BEC}" sibTransId="{F1B914C5-B95C-694A-B885-91D28A7F5A47}"/>
    <dgm:cxn modelId="{833B7672-AB8E-014A-8799-8A8656934301}" type="presOf" srcId="{F2D6D95D-8EBE-C64D-8AF1-BE7CD9D941A5}" destId="{FBCD5B94-CBF0-4D4F-8D29-E264EF724A2C}" srcOrd="0" destOrd="0" presId="urn:microsoft.com/office/officeart/2005/8/layout/chevron2"/>
    <dgm:cxn modelId="{4112EA74-E164-304E-89D8-047DC019CC0B}" type="presOf" srcId="{21388E4F-9B9E-DC4F-8BFB-0FC2612596F2}" destId="{8A7819E2-5322-2A49-9B3A-99A0639826BA}" srcOrd="0" destOrd="1" presId="urn:microsoft.com/office/officeart/2005/8/layout/chevron2"/>
    <dgm:cxn modelId="{D43D118E-6585-4E48-A2AC-5B976821BFB3}" type="presOf" srcId="{4B070360-F3F2-094F-9958-4FF3FB5BBEAA}" destId="{CA3BF05A-336D-A74B-9D44-BA076BE93914}" srcOrd="0" destOrd="1" presId="urn:microsoft.com/office/officeart/2005/8/layout/chevron2"/>
    <dgm:cxn modelId="{637737A7-20C4-D74D-B9EB-7DA0F969451C}" type="presOf" srcId="{8F49E558-A671-5540-961B-65FB7026C069}" destId="{C013FBC8-6B3C-DC42-8198-3F3B14E4AEA4}" srcOrd="0" destOrd="0" presId="urn:microsoft.com/office/officeart/2005/8/layout/chevron2"/>
    <dgm:cxn modelId="{AC5336AA-D1C4-EE40-B128-430C4BB7A39A}" type="presOf" srcId="{6B2CA739-944E-974A-ACC2-A04CF61091C5}" destId="{8A7819E2-5322-2A49-9B3A-99A0639826BA}" srcOrd="0" destOrd="3" presId="urn:microsoft.com/office/officeart/2005/8/layout/chevron2"/>
    <dgm:cxn modelId="{81D627AD-27A4-ED4B-8113-A06FE89F3C1E}" srcId="{F2D6D95D-8EBE-C64D-8AF1-BE7CD9D941A5}" destId="{925FFDA4-3750-5A45-BA47-7B0E82D0E253}" srcOrd="0" destOrd="0" parTransId="{29AF5F5E-AAD9-1748-9586-2ABDF623EA47}" sibTransId="{FAA90621-328F-9C49-B7D4-5028C8046DC1}"/>
    <dgm:cxn modelId="{CCA9FAB2-3D09-F84A-85F0-EB618B526B87}" srcId="{8AB18D09-D107-4947-A1A3-015429442D2E}" destId="{5D8444FE-0975-434B-85D9-0A238137F768}" srcOrd="2" destOrd="0" parTransId="{3FAF263A-15C6-EF4B-BA89-3D46F31A49FA}" sibTransId="{0188581F-79AC-9643-B3C6-122FD5E3FB21}"/>
    <dgm:cxn modelId="{F05398BB-CC58-0C4D-BA80-D9F40E794391}" type="presOf" srcId="{925FFDA4-3750-5A45-BA47-7B0E82D0E253}" destId="{FD593FC4-7772-4942-8092-638DB56F9B20}" srcOrd="0" destOrd="0" presId="urn:microsoft.com/office/officeart/2005/8/layout/chevron2"/>
    <dgm:cxn modelId="{99AF0EBC-1597-5C43-A9B6-21A3F2AAE061}" type="presOf" srcId="{4962AA51-508C-9F42-A531-FDCBA9BB111F}" destId="{E74F1C52-AE65-6246-8F60-EDEAAA17D762}" srcOrd="0" destOrd="0" presId="urn:microsoft.com/office/officeart/2005/8/layout/chevron2"/>
    <dgm:cxn modelId="{07C67FBF-FF30-A249-AFCF-755B69067192}" type="presOf" srcId="{27F4E233-A186-B84B-8A01-B1F7405A220F}" destId="{9657AE6F-E4C0-9144-A97B-7583257DB25A}" srcOrd="0" destOrd="1" presId="urn:microsoft.com/office/officeart/2005/8/layout/chevron2"/>
    <dgm:cxn modelId="{1AB07BC5-A6AA-FA41-AC3E-F0BDF6803A42}" type="presOf" srcId="{1894F1B5-BBD6-114C-8D21-A1917BE0CDA5}" destId="{8A7819E2-5322-2A49-9B3A-99A0639826BA}" srcOrd="0" destOrd="0" presId="urn:microsoft.com/office/officeart/2005/8/layout/chevron2"/>
    <dgm:cxn modelId="{313028D3-9124-6740-89CA-60C18C057DA3}" type="presOf" srcId="{8AB18D09-D107-4947-A1A3-015429442D2E}" destId="{164E095E-E8D5-3446-972C-CAA4D5C5E646}" srcOrd="0" destOrd="0" presId="urn:microsoft.com/office/officeart/2005/8/layout/chevron2"/>
    <dgm:cxn modelId="{0C2FC2DC-A99E-A143-AB6C-4B6C9ED0759C}" srcId="{4962AA51-508C-9F42-A531-FDCBA9BB111F}" destId="{D51145B7-8BA2-EB44-992A-FF3BD8103C68}" srcOrd="0" destOrd="0" parTransId="{419A6548-E3B3-4344-95CA-21460B13D917}" sibTransId="{96B33628-F225-2D41-95D9-7CCA03A84F6C}"/>
    <dgm:cxn modelId="{1413A9E4-2202-0346-8C6C-066031F7FEDD}" type="presOf" srcId="{5D8444FE-0975-434B-85D9-0A238137F768}" destId="{8A7819E2-5322-2A49-9B3A-99A0639826BA}" srcOrd="0" destOrd="2" presId="urn:microsoft.com/office/officeart/2005/8/layout/chevron2"/>
    <dgm:cxn modelId="{9B0F4DF0-F1B6-9840-8D2E-A7ABB065A598}" srcId="{8AB18D09-D107-4947-A1A3-015429442D2E}" destId="{1894F1B5-BBD6-114C-8D21-A1917BE0CDA5}" srcOrd="0" destOrd="0" parTransId="{9E19C153-E28B-D84F-AC3F-89E4B9D4C235}" sibTransId="{3414A1F1-D77C-264D-B788-21E8E2E34158}"/>
    <dgm:cxn modelId="{1B9C02FE-ADC1-0A43-B546-5E38DD8EB4EB}" type="presOf" srcId="{D51145B7-8BA2-EB44-992A-FF3BD8103C68}" destId="{9657AE6F-E4C0-9144-A97B-7583257DB25A}" srcOrd="0" destOrd="0" presId="urn:microsoft.com/office/officeart/2005/8/layout/chevron2"/>
    <dgm:cxn modelId="{A225FA79-C586-CA4C-9C13-8763A2E5736B}" type="presParOf" srcId="{C013FBC8-6B3C-DC42-8198-3F3B14E4AEA4}" destId="{AA7EBEC4-B749-7748-A948-23F03024EC04}" srcOrd="0" destOrd="0" presId="urn:microsoft.com/office/officeart/2005/8/layout/chevron2"/>
    <dgm:cxn modelId="{7A8410D9-7ED1-3941-8A44-69B9B4E3C01E}" type="presParOf" srcId="{AA7EBEC4-B749-7748-A948-23F03024EC04}" destId="{8E032567-85D0-CB4C-8CA6-A11DBAFA86D2}" srcOrd="0" destOrd="0" presId="urn:microsoft.com/office/officeart/2005/8/layout/chevron2"/>
    <dgm:cxn modelId="{557579F3-D3EC-4147-BD52-C30E3C2A62A6}" type="presParOf" srcId="{AA7EBEC4-B749-7748-A948-23F03024EC04}" destId="{CA3BF05A-336D-A74B-9D44-BA076BE93914}" srcOrd="1" destOrd="0" presId="urn:microsoft.com/office/officeart/2005/8/layout/chevron2"/>
    <dgm:cxn modelId="{2F51BEA6-5C39-F44C-BDC3-6B619EFB1ADA}" type="presParOf" srcId="{C013FBC8-6B3C-DC42-8198-3F3B14E4AEA4}" destId="{596F5514-DFA1-894A-A54F-2E8FE272F5B5}" srcOrd="1" destOrd="0" presId="urn:microsoft.com/office/officeart/2005/8/layout/chevron2"/>
    <dgm:cxn modelId="{748B3BAC-E3D4-F546-8BD2-EFD028A6018A}" type="presParOf" srcId="{C013FBC8-6B3C-DC42-8198-3F3B14E4AEA4}" destId="{3A7AC398-C5D8-294F-BC0F-2C372594C753}" srcOrd="2" destOrd="0" presId="urn:microsoft.com/office/officeart/2005/8/layout/chevron2"/>
    <dgm:cxn modelId="{01BDF0ED-0901-224C-9531-8872E0E4C745}" type="presParOf" srcId="{3A7AC398-C5D8-294F-BC0F-2C372594C753}" destId="{E74F1C52-AE65-6246-8F60-EDEAAA17D762}" srcOrd="0" destOrd="0" presId="urn:microsoft.com/office/officeart/2005/8/layout/chevron2"/>
    <dgm:cxn modelId="{D598902C-DC98-5642-B952-8DD8D8325EE6}" type="presParOf" srcId="{3A7AC398-C5D8-294F-BC0F-2C372594C753}" destId="{9657AE6F-E4C0-9144-A97B-7583257DB25A}" srcOrd="1" destOrd="0" presId="urn:microsoft.com/office/officeart/2005/8/layout/chevron2"/>
    <dgm:cxn modelId="{F8A522D3-DB13-D743-85CC-907952908212}" type="presParOf" srcId="{C013FBC8-6B3C-DC42-8198-3F3B14E4AEA4}" destId="{B2CE6875-5845-DF4E-927E-5B716CB7A89B}" srcOrd="3" destOrd="0" presId="urn:microsoft.com/office/officeart/2005/8/layout/chevron2"/>
    <dgm:cxn modelId="{87082208-B3F4-4F49-BA7A-907FFA1A8C89}" type="presParOf" srcId="{C013FBC8-6B3C-DC42-8198-3F3B14E4AEA4}" destId="{7832CEFF-5496-C84A-93A2-BEC47F56ACCF}" srcOrd="4" destOrd="0" presId="urn:microsoft.com/office/officeart/2005/8/layout/chevron2"/>
    <dgm:cxn modelId="{E3E6D683-6834-7A4E-B778-8C48E3FBCD77}" type="presParOf" srcId="{7832CEFF-5496-C84A-93A2-BEC47F56ACCF}" destId="{164E095E-E8D5-3446-972C-CAA4D5C5E646}" srcOrd="0" destOrd="0" presId="urn:microsoft.com/office/officeart/2005/8/layout/chevron2"/>
    <dgm:cxn modelId="{5D8CA760-648A-324F-A079-DB058A8AADA1}" type="presParOf" srcId="{7832CEFF-5496-C84A-93A2-BEC47F56ACCF}" destId="{8A7819E2-5322-2A49-9B3A-99A0639826BA}" srcOrd="1" destOrd="0" presId="urn:microsoft.com/office/officeart/2005/8/layout/chevron2"/>
    <dgm:cxn modelId="{28D9210C-C93D-2141-A642-573B356E0384}" type="presParOf" srcId="{C013FBC8-6B3C-DC42-8198-3F3B14E4AEA4}" destId="{C2FF5FF0-27E7-5A49-9964-3914FAEEE6D8}" srcOrd="5" destOrd="0" presId="urn:microsoft.com/office/officeart/2005/8/layout/chevron2"/>
    <dgm:cxn modelId="{2A0FA543-BCD5-CE41-8B48-1D2261D25875}" type="presParOf" srcId="{C013FBC8-6B3C-DC42-8198-3F3B14E4AEA4}" destId="{649AB9FD-20D5-7C49-87CA-CEDC36EA8A15}" srcOrd="6" destOrd="0" presId="urn:microsoft.com/office/officeart/2005/8/layout/chevron2"/>
    <dgm:cxn modelId="{09F0080B-75B0-E24B-B6F2-8AE5CFB4BCAB}" type="presParOf" srcId="{649AB9FD-20D5-7C49-87CA-CEDC36EA8A15}" destId="{FBCD5B94-CBF0-4D4F-8D29-E264EF724A2C}" srcOrd="0" destOrd="0" presId="urn:microsoft.com/office/officeart/2005/8/layout/chevron2"/>
    <dgm:cxn modelId="{8D143B33-BCAB-9244-AB3E-60BF54FBDEBB}" type="presParOf" srcId="{649AB9FD-20D5-7C49-87CA-CEDC36EA8A15}" destId="{FD593FC4-7772-4942-8092-638DB56F9B2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032567-85D0-CB4C-8CA6-A11DBAFA86D2}">
      <dsp:nvSpPr>
        <dsp:cNvPr id="0" name=""/>
        <dsp:cNvSpPr/>
      </dsp:nvSpPr>
      <dsp:spPr>
        <a:xfrm rot="5400000">
          <a:off x="-249242" y="252925"/>
          <a:ext cx="1661616" cy="1163131"/>
        </a:xfrm>
        <a:prstGeom prst="chevron">
          <a:avLst/>
        </a:prstGeom>
        <a:solidFill>
          <a:srgbClr val="E8C700"/>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Pre-Field Preparation</a:t>
          </a:r>
        </a:p>
      </dsp:txBody>
      <dsp:txXfrm rot="-5400000">
        <a:off x="1" y="585249"/>
        <a:ext cx="1163131" cy="498485"/>
      </dsp:txXfrm>
    </dsp:sp>
    <dsp:sp modelId="{CA3BF05A-336D-A74B-9D44-BA076BE93914}">
      <dsp:nvSpPr>
        <dsp:cNvPr id="0" name=""/>
        <dsp:cNvSpPr/>
      </dsp:nvSpPr>
      <dsp:spPr>
        <a:xfrm rot="5400000">
          <a:off x="2608084" y="-1441269"/>
          <a:ext cx="1080050" cy="3969957"/>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Develop a research question </a:t>
          </a:r>
        </a:p>
        <a:p>
          <a:pPr marL="171450" lvl="1" indent="-171450" algn="l" defTabSz="711200">
            <a:lnSpc>
              <a:spcPct val="90000"/>
            </a:lnSpc>
            <a:spcBef>
              <a:spcPct val="0"/>
            </a:spcBef>
            <a:spcAft>
              <a:spcPct val="15000"/>
            </a:spcAft>
            <a:buChar char="•"/>
          </a:pPr>
          <a:r>
            <a:rPr lang="en-US" sz="1600" kern="1200" dirty="0"/>
            <a:t>Identify required data </a:t>
          </a:r>
        </a:p>
      </dsp:txBody>
      <dsp:txXfrm rot="-5400000">
        <a:off x="1163131" y="56408"/>
        <a:ext cx="3917233" cy="974602"/>
      </dsp:txXfrm>
    </dsp:sp>
    <dsp:sp modelId="{E74F1C52-AE65-6246-8F60-EDEAAA17D762}">
      <dsp:nvSpPr>
        <dsp:cNvPr id="0" name=""/>
        <dsp:cNvSpPr/>
      </dsp:nvSpPr>
      <dsp:spPr>
        <a:xfrm rot="5400000">
          <a:off x="-249242" y="1770040"/>
          <a:ext cx="1661616" cy="1163131"/>
        </a:xfrm>
        <a:prstGeom prst="chevron">
          <a:avLst/>
        </a:prstGeom>
        <a:solidFill>
          <a:srgbClr val="FFC000"/>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rPr>
            <a:t>Field Data Collection</a:t>
          </a:r>
        </a:p>
      </dsp:txBody>
      <dsp:txXfrm rot="-5400000">
        <a:off x="1" y="2102364"/>
        <a:ext cx="1163131" cy="498485"/>
      </dsp:txXfrm>
    </dsp:sp>
    <dsp:sp modelId="{9657AE6F-E4C0-9144-A97B-7583257DB25A}">
      <dsp:nvSpPr>
        <dsp:cNvPr id="0" name=""/>
        <dsp:cNvSpPr/>
      </dsp:nvSpPr>
      <dsp:spPr>
        <a:xfrm rot="5400000">
          <a:off x="2608084" y="75844"/>
          <a:ext cx="1080050" cy="3969957"/>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SzPts val="1000"/>
            <a:buFont typeface="Symbol" pitchFamily="2" charset="2"/>
            <a:buChar char=""/>
          </a:pPr>
          <a:r>
            <a:rPr lang="en-US" sz="1200" kern="1200" dirty="0"/>
            <a:t>Observe drilling operation</a:t>
          </a:r>
        </a:p>
        <a:p>
          <a:pPr marL="114300" lvl="1" indent="-114300" algn="l" defTabSz="533400">
            <a:lnSpc>
              <a:spcPct val="90000"/>
            </a:lnSpc>
            <a:spcBef>
              <a:spcPct val="0"/>
            </a:spcBef>
            <a:spcAft>
              <a:spcPct val="15000"/>
            </a:spcAft>
            <a:buChar char="•"/>
          </a:pPr>
          <a:r>
            <a:rPr lang="en-US" sz="1200" kern="1200" dirty="0"/>
            <a:t>Examine excavated boulders and sediments</a:t>
          </a:r>
        </a:p>
        <a:p>
          <a:pPr marL="114300" lvl="1" indent="-114300" algn="l" defTabSz="533400">
            <a:lnSpc>
              <a:spcPct val="90000"/>
            </a:lnSpc>
            <a:spcBef>
              <a:spcPct val="0"/>
            </a:spcBef>
            <a:spcAft>
              <a:spcPct val="15000"/>
            </a:spcAft>
            <a:buChar char="•"/>
          </a:pPr>
          <a:r>
            <a:rPr lang="en-US" sz="1200" kern="1200" dirty="0"/>
            <a:t>Collect approved samples and measurements</a:t>
          </a:r>
        </a:p>
        <a:p>
          <a:pPr marL="114300" lvl="1" indent="-114300" algn="l" defTabSz="533400">
            <a:lnSpc>
              <a:spcPct val="90000"/>
            </a:lnSpc>
            <a:spcBef>
              <a:spcPct val="0"/>
            </a:spcBef>
            <a:spcAft>
              <a:spcPct val="15000"/>
            </a:spcAft>
            <a:buChar char="•"/>
          </a:pPr>
          <a:r>
            <a:rPr lang="en-US" sz="1200" kern="1200" dirty="0"/>
            <a:t>Document conversations with project managers/engineers</a:t>
          </a:r>
          <a:endParaRPr lang="en-US" sz="1000" kern="1200" dirty="0"/>
        </a:p>
      </dsp:txBody>
      <dsp:txXfrm rot="-5400000">
        <a:off x="1163131" y="1573521"/>
        <a:ext cx="3917233" cy="974602"/>
      </dsp:txXfrm>
    </dsp:sp>
    <dsp:sp modelId="{164E095E-E8D5-3446-972C-CAA4D5C5E646}">
      <dsp:nvSpPr>
        <dsp:cNvPr id="0" name=""/>
        <dsp:cNvSpPr/>
      </dsp:nvSpPr>
      <dsp:spPr>
        <a:xfrm rot="5400000">
          <a:off x="-249242" y="3287154"/>
          <a:ext cx="1661616" cy="1163131"/>
        </a:xfrm>
        <a:prstGeom prst="chevron">
          <a:avLst/>
        </a:prstGeom>
        <a:solidFill>
          <a:srgbClr val="E29100"/>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Data Analysis and Interpretation</a:t>
          </a:r>
        </a:p>
      </dsp:txBody>
      <dsp:txXfrm rot="-5400000">
        <a:off x="1" y="3619478"/>
        <a:ext cx="1163131" cy="498485"/>
      </dsp:txXfrm>
    </dsp:sp>
    <dsp:sp modelId="{8A7819E2-5322-2A49-9B3A-99A0639826BA}">
      <dsp:nvSpPr>
        <dsp:cNvPr id="0" name=""/>
        <dsp:cNvSpPr/>
      </dsp:nvSpPr>
      <dsp:spPr>
        <a:xfrm rot="5400000">
          <a:off x="2607800" y="1593242"/>
          <a:ext cx="1080618" cy="3969957"/>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t>Organize observations</a:t>
          </a:r>
        </a:p>
        <a:p>
          <a:pPr marL="114300" lvl="1" indent="-114300" algn="l" defTabSz="533400">
            <a:lnSpc>
              <a:spcPct val="90000"/>
            </a:lnSpc>
            <a:spcBef>
              <a:spcPct val="0"/>
            </a:spcBef>
            <a:spcAft>
              <a:spcPct val="15000"/>
            </a:spcAft>
            <a:buChar char="•"/>
          </a:pPr>
          <a:r>
            <a:rPr lang="en-US" sz="1200" kern="1200" dirty="0"/>
            <a:t>Identify patterns or trends in data</a:t>
          </a:r>
        </a:p>
        <a:p>
          <a:pPr marL="114300" lvl="1" indent="-114300" algn="l" defTabSz="533400">
            <a:lnSpc>
              <a:spcPct val="90000"/>
            </a:lnSpc>
            <a:spcBef>
              <a:spcPct val="0"/>
            </a:spcBef>
            <a:spcAft>
              <a:spcPct val="15000"/>
            </a:spcAft>
            <a:buChar char="•"/>
          </a:pPr>
          <a:r>
            <a:rPr lang="en-US" sz="1200" kern="1200" dirty="0"/>
            <a:t>Interpret findings in context of research question </a:t>
          </a:r>
        </a:p>
        <a:p>
          <a:pPr marL="114300" lvl="1" indent="-114300" algn="l" defTabSz="533400">
            <a:lnSpc>
              <a:spcPct val="90000"/>
            </a:lnSpc>
            <a:spcBef>
              <a:spcPct val="0"/>
            </a:spcBef>
            <a:spcAft>
              <a:spcPct val="15000"/>
            </a:spcAft>
            <a:buChar char="•"/>
          </a:pPr>
          <a:r>
            <a:rPr lang="en-US" sz="1200" kern="1200" dirty="0"/>
            <a:t>Connect observations to geologic  processes</a:t>
          </a:r>
        </a:p>
      </dsp:txBody>
      <dsp:txXfrm rot="-5400000">
        <a:off x="1163131" y="3090663"/>
        <a:ext cx="3917206" cy="975116"/>
      </dsp:txXfrm>
    </dsp:sp>
    <dsp:sp modelId="{FBCD5B94-CBF0-4D4F-8D29-E264EF724A2C}">
      <dsp:nvSpPr>
        <dsp:cNvPr id="0" name=""/>
        <dsp:cNvSpPr/>
      </dsp:nvSpPr>
      <dsp:spPr>
        <a:xfrm rot="5400000">
          <a:off x="-249242" y="4804268"/>
          <a:ext cx="1661616" cy="1163131"/>
        </a:xfrm>
        <a:prstGeom prst="chevron">
          <a:avLst/>
        </a:prstGeom>
        <a:solidFill>
          <a:schemeClr val="accent2">
            <a:lumMod val="60000"/>
            <a:lumOff val="4000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Artistic Synthesis of Data and Experience  </a:t>
          </a:r>
        </a:p>
      </dsp:txBody>
      <dsp:txXfrm rot="-5400000">
        <a:off x="1" y="5136592"/>
        <a:ext cx="1163131" cy="498485"/>
      </dsp:txXfrm>
    </dsp:sp>
    <dsp:sp modelId="{FD593FC4-7772-4942-8092-638DB56F9B20}">
      <dsp:nvSpPr>
        <dsp:cNvPr id="0" name=""/>
        <dsp:cNvSpPr/>
      </dsp:nvSpPr>
      <dsp:spPr>
        <a:xfrm rot="5400000">
          <a:off x="2608084" y="3110072"/>
          <a:ext cx="1080050" cy="3969957"/>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a:t>Produce a scientific report (geologic context, your research question, data collected, methodology, results, artistic statement, discussion, conclusion, and reflection)</a:t>
          </a:r>
        </a:p>
        <a:p>
          <a:pPr marL="114300" lvl="1" indent="-114300" algn="l" defTabSz="533400">
            <a:lnSpc>
              <a:spcPct val="90000"/>
            </a:lnSpc>
            <a:spcBef>
              <a:spcPct val="0"/>
            </a:spcBef>
            <a:spcAft>
              <a:spcPct val="15000"/>
            </a:spcAft>
            <a:buChar char="•"/>
          </a:pPr>
          <a:r>
            <a:rPr lang="en-US" sz="1200" kern="1200" dirty="0"/>
            <a:t>Create an artistic expression of your data - supplements and deepens your scientific analysis</a:t>
          </a:r>
        </a:p>
      </dsp:txBody>
      <dsp:txXfrm rot="-5400000">
        <a:off x="1163131" y="4607749"/>
        <a:ext cx="3917233" cy="97460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2082BB-BCFF-1246-94CC-EF4C1F33517F}" type="datetimeFigureOut">
              <a:rPr lang="en-US" smtClean="0"/>
              <a:t>7/23/26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6F491-7AE2-B24C-8934-AE1B8C0707CC}" type="slidenum">
              <a:rPr lang="en-US" smtClean="0"/>
              <a:t>‹#›</a:t>
            </a:fld>
            <a:endParaRPr lang="en-US"/>
          </a:p>
        </p:txBody>
      </p:sp>
    </p:spTree>
    <p:extLst>
      <p:ext uri="{BB962C8B-B14F-4D97-AF65-F5344CB8AC3E}">
        <p14:creationId xmlns:p14="http://schemas.microsoft.com/office/powerpoint/2010/main" val="3235216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E6F491-7AE2-B24C-8934-AE1B8C0707CC}" type="slidenum">
              <a:rPr lang="en-US" smtClean="0"/>
              <a:t>1</a:t>
            </a:fld>
            <a:endParaRPr lang="en-US"/>
          </a:p>
        </p:txBody>
      </p:sp>
    </p:spTree>
    <p:extLst>
      <p:ext uri="{BB962C8B-B14F-4D97-AF65-F5344CB8AC3E}">
        <p14:creationId xmlns:p14="http://schemas.microsoft.com/office/powerpoint/2010/main" val="1134302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51A4E-E094-C93F-1E95-500B6F26A3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A3AAC4-6818-422E-B198-1D5341CFAC3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EC2F961-A73D-3C6A-F1F1-BD5CD22DBB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C904A2-B849-009F-EDD5-5BA163F75F05}"/>
              </a:ext>
            </a:extLst>
          </p:cNvPr>
          <p:cNvSpPr>
            <a:spLocks noGrp="1"/>
          </p:cNvSpPr>
          <p:nvPr>
            <p:ph type="sldNum" sz="quarter" idx="5"/>
          </p:nvPr>
        </p:nvSpPr>
        <p:spPr/>
        <p:txBody>
          <a:bodyPr/>
          <a:lstStyle/>
          <a:p>
            <a:fld id="{C5E6F491-7AE2-B24C-8934-AE1B8C0707CC}" type="slidenum">
              <a:rPr lang="en-US" smtClean="0"/>
              <a:t>3</a:t>
            </a:fld>
            <a:endParaRPr lang="en-US"/>
          </a:p>
        </p:txBody>
      </p:sp>
    </p:spTree>
    <p:extLst>
      <p:ext uri="{BB962C8B-B14F-4D97-AF65-F5344CB8AC3E}">
        <p14:creationId xmlns:p14="http://schemas.microsoft.com/office/powerpoint/2010/main" val="2243043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E6F491-7AE2-B24C-8934-AE1B8C0707CC}" type="slidenum">
              <a:rPr lang="en-US" smtClean="0"/>
              <a:t>7</a:t>
            </a:fld>
            <a:endParaRPr lang="en-US"/>
          </a:p>
        </p:txBody>
      </p:sp>
    </p:spTree>
    <p:extLst>
      <p:ext uri="{BB962C8B-B14F-4D97-AF65-F5344CB8AC3E}">
        <p14:creationId xmlns:p14="http://schemas.microsoft.com/office/powerpoint/2010/main" val="745523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F5807-B809-C2FD-2BDF-EAFC0DF810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660543-8C3B-4D49-6914-7F7543DD5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D88F87-8415-15D9-585D-0EEC07C2A696}"/>
              </a:ext>
            </a:extLst>
          </p:cNvPr>
          <p:cNvSpPr>
            <a:spLocks noGrp="1"/>
          </p:cNvSpPr>
          <p:nvPr>
            <p:ph type="dt" sz="half" idx="10"/>
          </p:nvPr>
        </p:nvSpPr>
        <p:spPr/>
        <p:txBody>
          <a:bodyPr/>
          <a:lstStyle/>
          <a:p>
            <a:fld id="{F07ED39A-001C-7346-9A2F-047F627FD710}" type="datetimeFigureOut">
              <a:rPr lang="en-US" smtClean="0"/>
              <a:t>7/23/26</a:t>
            </a:fld>
            <a:endParaRPr lang="en-US"/>
          </a:p>
        </p:txBody>
      </p:sp>
      <p:sp>
        <p:nvSpPr>
          <p:cNvPr id="5" name="Footer Placeholder 4">
            <a:extLst>
              <a:ext uri="{FF2B5EF4-FFF2-40B4-BE49-F238E27FC236}">
                <a16:creationId xmlns:a16="http://schemas.microsoft.com/office/drawing/2014/main" id="{02093707-7DAF-BB94-0DE3-A337A9FEE8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8248EE-B10A-E6B0-3624-E149EAFC4B96}"/>
              </a:ext>
            </a:extLst>
          </p:cNvPr>
          <p:cNvSpPr>
            <a:spLocks noGrp="1"/>
          </p:cNvSpPr>
          <p:nvPr>
            <p:ph type="sldNum" sz="quarter" idx="12"/>
          </p:nvPr>
        </p:nvSpPr>
        <p:spPr/>
        <p:txBody>
          <a:bodyPr/>
          <a:lstStyle/>
          <a:p>
            <a:fld id="{84902250-6800-E44A-B085-7174B4F0A5F6}" type="slidenum">
              <a:rPr lang="en-US" smtClean="0"/>
              <a:t>‹#›</a:t>
            </a:fld>
            <a:endParaRPr lang="en-US"/>
          </a:p>
        </p:txBody>
      </p:sp>
    </p:spTree>
    <p:extLst>
      <p:ext uri="{BB962C8B-B14F-4D97-AF65-F5344CB8AC3E}">
        <p14:creationId xmlns:p14="http://schemas.microsoft.com/office/powerpoint/2010/main" val="18665209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324FC-16FD-2609-51C6-8B6E736B7F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50B29A-BA04-5F90-D165-53CDCA88D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25251B-BD06-4F9E-20D9-0B8F3E20AF34}"/>
              </a:ext>
            </a:extLst>
          </p:cNvPr>
          <p:cNvSpPr>
            <a:spLocks noGrp="1"/>
          </p:cNvSpPr>
          <p:nvPr>
            <p:ph type="dt" sz="half" idx="10"/>
          </p:nvPr>
        </p:nvSpPr>
        <p:spPr/>
        <p:txBody>
          <a:bodyPr/>
          <a:lstStyle/>
          <a:p>
            <a:fld id="{F07ED39A-001C-7346-9A2F-047F627FD710}" type="datetimeFigureOut">
              <a:rPr lang="en-US" smtClean="0"/>
              <a:t>7/23/26</a:t>
            </a:fld>
            <a:endParaRPr lang="en-US"/>
          </a:p>
        </p:txBody>
      </p:sp>
      <p:sp>
        <p:nvSpPr>
          <p:cNvPr id="5" name="Footer Placeholder 4">
            <a:extLst>
              <a:ext uri="{FF2B5EF4-FFF2-40B4-BE49-F238E27FC236}">
                <a16:creationId xmlns:a16="http://schemas.microsoft.com/office/drawing/2014/main" id="{08DF48BA-CC26-28EF-1707-B813D8F531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7C206A-567B-D4BA-620B-63A33BBA4D41}"/>
              </a:ext>
            </a:extLst>
          </p:cNvPr>
          <p:cNvSpPr>
            <a:spLocks noGrp="1"/>
          </p:cNvSpPr>
          <p:nvPr>
            <p:ph type="sldNum" sz="quarter" idx="12"/>
          </p:nvPr>
        </p:nvSpPr>
        <p:spPr/>
        <p:txBody>
          <a:bodyPr/>
          <a:lstStyle/>
          <a:p>
            <a:fld id="{84902250-6800-E44A-B085-7174B4F0A5F6}" type="slidenum">
              <a:rPr lang="en-US" smtClean="0"/>
              <a:t>‹#›</a:t>
            </a:fld>
            <a:endParaRPr lang="en-US"/>
          </a:p>
        </p:txBody>
      </p:sp>
    </p:spTree>
    <p:extLst>
      <p:ext uri="{BB962C8B-B14F-4D97-AF65-F5344CB8AC3E}">
        <p14:creationId xmlns:p14="http://schemas.microsoft.com/office/powerpoint/2010/main" val="3464596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2641EF-6322-4C53-7D1A-7B534AB987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3ECEB5-F2BD-1535-4D5F-63C00148910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A1F494-F478-BBF7-446E-FA2DBB375754}"/>
              </a:ext>
            </a:extLst>
          </p:cNvPr>
          <p:cNvSpPr>
            <a:spLocks noGrp="1"/>
          </p:cNvSpPr>
          <p:nvPr>
            <p:ph type="dt" sz="half" idx="10"/>
          </p:nvPr>
        </p:nvSpPr>
        <p:spPr/>
        <p:txBody>
          <a:bodyPr/>
          <a:lstStyle/>
          <a:p>
            <a:fld id="{F07ED39A-001C-7346-9A2F-047F627FD710}" type="datetimeFigureOut">
              <a:rPr lang="en-US" smtClean="0"/>
              <a:t>7/23/26</a:t>
            </a:fld>
            <a:endParaRPr lang="en-US"/>
          </a:p>
        </p:txBody>
      </p:sp>
      <p:sp>
        <p:nvSpPr>
          <p:cNvPr id="5" name="Footer Placeholder 4">
            <a:extLst>
              <a:ext uri="{FF2B5EF4-FFF2-40B4-BE49-F238E27FC236}">
                <a16:creationId xmlns:a16="http://schemas.microsoft.com/office/drawing/2014/main" id="{292548ED-223E-D51E-3CDF-88741271B8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698769-9DD0-074D-F566-6D06FCE65B3E}"/>
              </a:ext>
            </a:extLst>
          </p:cNvPr>
          <p:cNvSpPr>
            <a:spLocks noGrp="1"/>
          </p:cNvSpPr>
          <p:nvPr>
            <p:ph type="sldNum" sz="quarter" idx="12"/>
          </p:nvPr>
        </p:nvSpPr>
        <p:spPr/>
        <p:txBody>
          <a:bodyPr/>
          <a:lstStyle/>
          <a:p>
            <a:fld id="{84902250-6800-E44A-B085-7174B4F0A5F6}" type="slidenum">
              <a:rPr lang="en-US" smtClean="0"/>
              <a:t>‹#›</a:t>
            </a:fld>
            <a:endParaRPr lang="en-US"/>
          </a:p>
        </p:txBody>
      </p:sp>
    </p:spTree>
    <p:extLst>
      <p:ext uri="{BB962C8B-B14F-4D97-AF65-F5344CB8AC3E}">
        <p14:creationId xmlns:p14="http://schemas.microsoft.com/office/powerpoint/2010/main" val="2642093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51890-A536-5597-D132-1DC3169FEE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F2C5A3-1C15-8644-8E18-F3D240AE47E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BE7F8A-F030-6760-A591-AC8A7F3DC437}"/>
              </a:ext>
            </a:extLst>
          </p:cNvPr>
          <p:cNvSpPr>
            <a:spLocks noGrp="1"/>
          </p:cNvSpPr>
          <p:nvPr>
            <p:ph type="dt" sz="half" idx="10"/>
          </p:nvPr>
        </p:nvSpPr>
        <p:spPr/>
        <p:txBody>
          <a:bodyPr/>
          <a:lstStyle/>
          <a:p>
            <a:fld id="{F07ED39A-001C-7346-9A2F-047F627FD710}" type="datetimeFigureOut">
              <a:rPr lang="en-US" smtClean="0"/>
              <a:t>7/23/26</a:t>
            </a:fld>
            <a:endParaRPr lang="en-US"/>
          </a:p>
        </p:txBody>
      </p:sp>
      <p:sp>
        <p:nvSpPr>
          <p:cNvPr id="5" name="Footer Placeholder 4">
            <a:extLst>
              <a:ext uri="{FF2B5EF4-FFF2-40B4-BE49-F238E27FC236}">
                <a16:creationId xmlns:a16="http://schemas.microsoft.com/office/drawing/2014/main" id="{8925765C-7F52-AE30-3E52-556166FCB2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634463-F0A5-97E0-8577-3C9961DC0A42}"/>
              </a:ext>
            </a:extLst>
          </p:cNvPr>
          <p:cNvSpPr>
            <a:spLocks noGrp="1"/>
          </p:cNvSpPr>
          <p:nvPr>
            <p:ph type="sldNum" sz="quarter" idx="12"/>
          </p:nvPr>
        </p:nvSpPr>
        <p:spPr/>
        <p:txBody>
          <a:bodyPr/>
          <a:lstStyle/>
          <a:p>
            <a:fld id="{84902250-6800-E44A-B085-7174B4F0A5F6}" type="slidenum">
              <a:rPr lang="en-US" smtClean="0"/>
              <a:t>‹#›</a:t>
            </a:fld>
            <a:endParaRPr lang="en-US"/>
          </a:p>
        </p:txBody>
      </p:sp>
    </p:spTree>
    <p:extLst>
      <p:ext uri="{BB962C8B-B14F-4D97-AF65-F5344CB8AC3E}">
        <p14:creationId xmlns:p14="http://schemas.microsoft.com/office/powerpoint/2010/main" val="4148641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8D7ECA-5CA0-F1A5-A1D5-0F92CEF8829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27FE77-6B9B-3C33-5BAC-B7724F3744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2810CF-0C03-5BEA-7A3B-FED2D39489BD}"/>
              </a:ext>
            </a:extLst>
          </p:cNvPr>
          <p:cNvSpPr>
            <a:spLocks noGrp="1"/>
          </p:cNvSpPr>
          <p:nvPr>
            <p:ph type="dt" sz="half" idx="10"/>
          </p:nvPr>
        </p:nvSpPr>
        <p:spPr/>
        <p:txBody>
          <a:bodyPr/>
          <a:lstStyle/>
          <a:p>
            <a:fld id="{F07ED39A-001C-7346-9A2F-047F627FD710}" type="datetimeFigureOut">
              <a:rPr lang="en-US" smtClean="0"/>
              <a:t>7/23/26</a:t>
            </a:fld>
            <a:endParaRPr lang="en-US"/>
          </a:p>
        </p:txBody>
      </p:sp>
      <p:sp>
        <p:nvSpPr>
          <p:cNvPr id="5" name="Footer Placeholder 4">
            <a:extLst>
              <a:ext uri="{FF2B5EF4-FFF2-40B4-BE49-F238E27FC236}">
                <a16:creationId xmlns:a16="http://schemas.microsoft.com/office/drawing/2014/main" id="{E3235FA5-9142-5DE4-4449-A411A70522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23B3B1-5B47-3B54-22AA-42E3201A4B2E}"/>
              </a:ext>
            </a:extLst>
          </p:cNvPr>
          <p:cNvSpPr>
            <a:spLocks noGrp="1"/>
          </p:cNvSpPr>
          <p:nvPr>
            <p:ph type="sldNum" sz="quarter" idx="12"/>
          </p:nvPr>
        </p:nvSpPr>
        <p:spPr/>
        <p:txBody>
          <a:bodyPr/>
          <a:lstStyle/>
          <a:p>
            <a:fld id="{84902250-6800-E44A-B085-7174B4F0A5F6}" type="slidenum">
              <a:rPr lang="en-US" smtClean="0"/>
              <a:t>‹#›</a:t>
            </a:fld>
            <a:endParaRPr lang="en-US"/>
          </a:p>
        </p:txBody>
      </p:sp>
    </p:spTree>
    <p:extLst>
      <p:ext uri="{BB962C8B-B14F-4D97-AF65-F5344CB8AC3E}">
        <p14:creationId xmlns:p14="http://schemas.microsoft.com/office/powerpoint/2010/main" val="3752543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DA592-E1D5-ED56-ADD4-31A6BA0682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AB8149-F8D7-FF65-E004-17A6528170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CB172D-4645-BD4F-17FD-6C5C6FB114D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5F6244E-72EA-CB78-F9A5-98D62DEA75A3}"/>
              </a:ext>
            </a:extLst>
          </p:cNvPr>
          <p:cNvSpPr>
            <a:spLocks noGrp="1"/>
          </p:cNvSpPr>
          <p:nvPr>
            <p:ph type="dt" sz="half" idx="10"/>
          </p:nvPr>
        </p:nvSpPr>
        <p:spPr/>
        <p:txBody>
          <a:bodyPr/>
          <a:lstStyle/>
          <a:p>
            <a:fld id="{F07ED39A-001C-7346-9A2F-047F627FD710}" type="datetimeFigureOut">
              <a:rPr lang="en-US" smtClean="0"/>
              <a:t>7/23/26</a:t>
            </a:fld>
            <a:endParaRPr lang="en-US"/>
          </a:p>
        </p:txBody>
      </p:sp>
      <p:sp>
        <p:nvSpPr>
          <p:cNvPr id="6" name="Footer Placeholder 5">
            <a:extLst>
              <a:ext uri="{FF2B5EF4-FFF2-40B4-BE49-F238E27FC236}">
                <a16:creationId xmlns:a16="http://schemas.microsoft.com/office/drawing/2014/main" id="{6BF1013C-C66C-FA4B-EEA9-EA02B83D301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FB04E1-A8B2-92EE-94A3-9EF811375B43}"/>
              </a:ext>
            </a:extLst>
          </p:cNvPr>
          <p:cNvSpPr>
            <a:spLocks noGrp="1"/>
          </p:cNvSpPr>
          <p:nvPr>
            <p:ph type="sldNum" sz="quarter" idx="12"/>
          </p:nvPr>
        </p:nvSpPr>
        <p:spPr/>
        <p:txBody>
          <a:bodyPr/>
          <a:lstStyle/>
          <a:p>
            <a:fld id="{84902250-6800-E44A-B085-7174B4F0A5F6}" type="slidenum">
              <a:rPr lang="en-US" smtClean="0"/>
              <a:t>‹#›</a:t>
            </a:fld>
            <a:endParaRPr lang="en-US"/>
          </a:p>
        </p:txBody>
      </p:sp>
    </p:spTree>
    <p:extLst>
      <p:ext uri="{BB962C8B-B14F-4D97-AF65-F5344CB8AC3E}">
        <p14:creationId xmlns:p14="http://schemas.microsoft.com/office/powerpoint/2010/main" val="4065067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C702E-3908-59E5-9CC3-606F005BC3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F6CE844-5D40-E3CB-0D15-4E81C0B7D4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42A67C-947E-7F3C-AE96-B79CDB4923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AB7F874-5AB6-2DC9-F47A-5802973FDE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3EB2DE-8513-1C11-E435-B7162A27A3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E86436E-1B98-98AB-74CC-6CED4C73F345}"/>
              </a:ext>
            </a:extLst>
          </p:cNvPr>
          <p:cNvSpPr>
            <a:spLocks noGrp="1"/>
          </p:cNvSpPr>
          <p:nvPr>
            <p:ph type="dt" sz="half" idx="10"/>
          </p:nvPr>
        </p:nvSpPr>
        <p:spPr/>
        <p:txBody>
          <a:bodyPr/>
          <a:lstStyle/>
          <a:p>
            <a:fld id="{F07ED39A-001C-7346-9A2F-047F627FD710}" type="datetimeFigureOut">
              <a:rPr lang="en-US" smtClean="0"/>
              <a:t>7/23/26</a:t>
            </a:fld>
            <a:endParaRPr lang="en-US"/>
          </a:p>
        </p:txBody>
      </p:sp>
      <p:sp>
        <p:nvSpPr>
          <p:cNvPr id="8" name="Footer Placeholder 7">
            <a:extLst>
              <a:ext uri="{FF2B5EF4-FFF2-40B4-BE49-F238E27FC236}">
                <a16:creationId xmlns:a16="http://schemas.microsoft.com/office/drawing/2014/main" id="{9A88D715-AD49-53A4-DD85-1C07DDF546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1694F0-DEB0-A246-D7B3-36EB376D756C}"/>
              </a:ext>
            </a:extLst>
          </p:cNvPr>
          <p:cNvSpPr>
            <a:spLocks noGrp="1"/>
          </p:cNvSpPr>
          <p:nvPr>
            <p:ph type="sldNum" sz="quarter" idx="12"/>
          </p:nvPr>
        </p:nvSpPr>
        <p:spPr/>
        <p:txBody>
          <a:bodyPr/>
          <a:lstStyle/>
          <a:p>
            <a:fld id="{84902250-6800-E44A-B085-7174B4F0A5F6}" type="slidenum">
              <a:rPr lang="en-US" smtClean="0"/>
              <a:t>‹#›</a:t>
            </a:fld>
            <a:endParaRPr lang="en-US"/>
          </a:p>
        </p:txBody>
      </p:sp>
    </p:spTree>
    <p:extLst>
      <p:ext uri="{BB962C8B-B14F-4D97-AF65-F5344CB8AC3E}">
        <p14:creationId xmlns:p14="http://schemas.microsoft.com/office/powerpoint/2010/main" val="29724538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82880-B400-7901-81BB-1D21996EF4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56EE38-978C-3FC1-A505-A0A0FFC0D746}"/>
              </a:ext>
            </a:extLst>
          </p:cNvPr>
          <p:cNvSpPr>
            <a:spLocks noGrp="1"/>
          </p:cNvSpPr>
          <p:nvPr>
            <p:ph type="dt" sz="half" idx="10"/>
          </p:nvPr>
        </p:nvSpPr>
        <p:spPr/>
        <p:txBody>
          <a:bodyPr/>
          <a:lstStyle/>
          <a:p>
            <a:fld id="{F07ED39A-001C-7346-9A2F-047F627FD710}" type="datetimeFigureOut">
              <a:rPr lang="en-US" smtClean="0"/>
              <a:t>7/23/26</a:t>
            </a:fld>
            <a:endParaRPr lang="en-US"/>
          </a:p>
        </p:txBody>
      </p:sp>
      <p:sp>
        <p:nvSpPr>
          <p:cNvPr id="4" name="Footer Placeholder 3">
            <a:extLst>
              <a:ext uri="{FF2B5EF4-FFF2-40B4-BE49-F238E27FC236}">
                <a16:creationId xmlns:a16="http://schemas.microsoft.com/office/drawing/2014/main" id="{44EEE031-B23F-D81D-7A30-994DDA6B340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5C3A8D-E8C0-383C-2318-276C4679F72A}"/>
              </a:ext>
            </a:extLst>
          </p:cNvPr>
          <p:cNvSpPr>
            <a:spLocks noGrp="1"/>
          </p:cNvSpPr>
          <p:nvPr>
            <p:ph type="sldNum" sz="quarter" idx="12"/>
          </p:nvPr>
        </p:nvSpPr>
        <p:spPr/>
        <p:txBody>
          <a:bodyPr/>
          <a:lstStyle/>
          <a:p>
            <a:fld id="{84902250-6800-E44A-B085-7174B4F0A5F6}" type="slidenum">
              <a:rPr lang="en-US" smtClean="0"/>
              <a:t>‹#›</a:t>
            </a:fld>
            <a:endParaRPr lang="en-US"/>
          </a:p>
        </p:txBody>
      </p:sp>
    </p:spTree>
    <p:extLst>
      <p:ext uri="{BB962C8B-B14F-4D97-AF65-F5344CB8AC3E}">
        <p14:creationId xmlns:p14="http://schemas.microsoft.com/office/powerpoint/2010/main" val="600049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C40363-62AA-0014-FECE-DE6930912B95}"/>
              </a:ext>
            </a:extLst>
          </p:cNvPr>
          <p:cNvSpPr>
            <a:spLocks noGrp="1"/>
          </p:cNvSpPr>
          <p:nvPr>
            <p:ph type="dt" sz="half" idx="10"/>
          </p:nvPr>
        </p:nvSpPr>
        <p:spPr/>
        <p:txBody>
          <a:bodyPr/>
          <a:lstStyle/>
          <a:p>
            <a:fld id="{F07ED39A-001C-7346-9A2F-047F627FD710}" type="datetimeFigureOut">
              <a:rPr lang="en-US" smtClean="0"/>
              <a:t>7/23/26</a:t>
            </a:fld>
            <a:endParaRPr lang="en-US"/>
          </a:p>
        </p:txBody>
      </p:sp>
      <p:sp>
        <p:nvSpPr>
          <p:cNvPr id="3" name="Footer Placeholder 2">
            <a:extLst>
              <a:ext uri="{FF2B5EF4-FFF2-40B4-BE49-F238E27FC236}">
                <a16:creationId xmlns:a16="http://schemas.microsoft.com/office/drawing/2014/main" id="{FA25A825-90F6-D6A0-6D19-8A9A7572D3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1B4DFC9-651F-6E6C-4996-EB6855470503}"/>
              </a:ext>
            </a:extLst>
          </p:cNvPr>
          <p:cNvSpPr>
            <a:spLocks noGrp="1"/>
          </p:cNvSpPr>
          <p:nvPr>
            <p:ph type="sldNum" sz="quarter" idx="12"/>
          </p:nvPr>
        </p:nvSpPr>
        <p:spPr/>
        <p:txBody>
          <a:bodyPr/>
          <a:lstStyle/>
          <a:p>
            <a:fld id="{84902250-6800-E44A-B085-7174B4F0A5F6}" type="slidenum">
              <a:rPr lang="en-US" smtClean="0"/>
              <a:t>‹#›</a:t>
            </a:fld>
            <a:endParaRPr lang="en-US"/>
          </a:p>
        </p:txBody>
      </p:sp>
    </p:spTree>
    <p:extLst>
      <p:ext uri="{BB962C8B-B14F-4D97-AF65-F5344CB8AC3E}">
        <p14:creationId xmlns:p14="http://schemas.microsoft.com/office/powerpoint/2010/main" val="4233006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2A863-793B-E828-FF73-788143B813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E8F8CA-8920-7D34-FE5A-47F5382F13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D0DAAF-4E57-D72A-0861-1BB3DDE900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AD0037-53B8-F079-9EA5-F7679081CC57}"/>
              </a:ext>
            </a:extLst>
          </p:cNvPr>
          <p:cNvSpPr>
            <a:spLocks noGrp="1"/>
          </p:cNvSpPr>
          <p:nvPr>
            <p:ph type="dt" sz="half" idx="10"/>
          </p:nvPr>
        </p:nvSpPr>
        <p:spPr/>
        <p:txBody>
          <a:bodyPr/>
          <a:lstStyle/>
          <a:p>
            <a:fld id="{F07ED39A-001C-7346-9A2F-047F627FD710}" type="datetimeFigureOut">
              <a:rPr lang="en-US" smtClean="0"/>
              <a:t>7/23/26</a:t>
            </a:fld>
            <a:endParaRPr lang="en-US"/>
          </a:p>
        </p:txBody>
      </p:sp>
      <p:sp>
        <p:nvSpPr>
          <p:cNvPr id="6" name="Footer Placeholder 5">
            <a:extLst>
              <a:ext uri="{FF2B5EF4-FFF2-40B4-BE49-F238E27FC236}">
                <a16:creationId xmlns:a16="http://schemas.microsoft.com/office/drawing/2014/main" id="{AE2F01EB-66C0-1EF4-2335-957E53D35E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B5DF1-8BBD-7908-8077-C1403385AA2B}"/>
              </a:ext>
            </a:extLst>
          </p:cNvPr>
          <p:cNvSpPr>
            <a:spLocks noGrp="1"/>
          </p:cNvSpPr>
          <p:nvPr>
            <p:ph type="sldNum" sz="quarter" idx="12"/>
          </p:nvPr>
        </p:nvSpPr>
        <p:spPr/>
        <p:txBody>
          <a:bodyPr/>
          <a:lstStyle/>
          <a:p>
            <a:fld id="{84902250-6800-E44A-B085-7174B4F0A5F6}" type="slidenum">
              <a:rPr lang="en-US" smtClean="0"/>
              <a:t>‹#›</a:t>
            </a:fld>
            <a:endParaRPr lang="en-US"/>
          </a:p>
        </p:txBody>
      </p:sp>
    </p:spTree>
    <p:extLst>
      <p:ext uri="{BB962C8B-B14F-4D97-AF65-F5344CB8AC3E}">
        <p14:creationId xmlns:p14="http://schemas.microsoft.com/office/powerpoint/2010/main" val="3140638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69ED1-B087-D8E6-FF28-2FC285BC4E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257408-3C5E-A126-1D99-FE01575B72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42D9CC-AE88-D62B-7E13-7326419AC6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A11960-5A1E-070E-3A9D-E76431AB17B7}"/>
              </a:ext>
            </a:extLst>
          </p:cNvPr>
          <p:cNvSpPr>
            <a:spLocks noGrp="1"/>
          </p:cNvSpPr>
          <p:nvPr>
            <p:ph type="dt" sz="half" idx="10"/>
          </p:nvPr>
        </p:nvSpPr>
        <p:spPr/>
        <p:txBody>
          <a:bodyPr/>
          <a:lstStyle/>
          <a:p>
            <a:fld id="{F07ED39A-001C-7346-9A2F-047F627FD710}" type="datetimeFigureOut">
              <a:rPr lang="en-US" smtClean="0"/>
              <a:t>7/23/26</a:t>
            </a:fld>
            <a:endParaRPr lang="en-US"/>
          </a:p>
        </p:txBody>
      </p:sp>
      <p:sp>
        <p:nvSpPr>
          <p:cNvPr id="6" name="Footer Placeholder 5">
            <a:extLst>
              <a:ext uri="{FF2B5EF4-FFF2-40B4-BE49-F238E27FC236}">
                <a16:creationId xmlns:a16="http://schemas.microsoft.com/office/drawing/2014/main" id="{D918F5FA-4F83-B7C7-6D4F-1A199B8435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ABDD10-AE61-7459-D535-BF865385D1EE}"/>
              </a:ext>
            </a:extLst>
          </p:cNvPr>
          <p:cNvSpPr>
            <a:spLocks noGrp="1"/>
          </p:cNvSpPr>
          <p:nvPr>
            <p:ph type="sldNum" sz="quarter" idx="12"/>
          </p:nvPr>
        </p:nvSpPr>
        <p:spPr/>
        <p:txBody>
          <a:bodyPr/>
          <a:lstStyle/>
          <a:p>
            <a:fld id="{84902250-6800-E44A-B085-7174B4F0A5F6}" type="slidenum">
              <a:rPr lang="en-US" smtClean="0"/>
              <a:t>‹#›</a:t>
            </a:fld>
            <a:endParaRPr lang="en-US"/>
          </a:p>
        </p:txBody>
      </p:sp>
    </p:spTree>
    <p:extLst>
      <p:ext uri="{BB962C8B-B14F-4D97-AF65-F5344CB8AC3E}">
        <p14:creationId xmlns:p14="http://schemas.microsoft.com/office/powerpoint/2010/main" val="3309872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4CBFDF-DB99-B637-ADED-AC8AE35E16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5F9D882-BCB4-A0C9-E357-4D7E007A54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240F8D-9CFD-84C6-056F-EE0BEE880A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07ED39A-001C-7346-9A2F-047F627FD710}" type="datetimeFigureOut">
              <a:rPr lang="en-US" smtClean="0"/>
              <a:t>7/23/26</a:t>
            </a:fld>
            <a:endParaRPr lang="en-US"/>
          </a:p>
        </p:txBody>
      </p:sp>
      <p:sp>
        <p:nvSpPr>
          <p:cNvPr id="5" name="Footer Placeholder 4">
            <a:extLst>
              <a:ext uri="{FF2B5EF4-FFF2-40B4-BE49-F238E27FC236}">
                <a16:creationId xmlns:a16="http://schemas.microsoft.com/office/drawing/2014/main" id="{B24CB495-EFAC-3963-D329-9E355207BC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08FECEB-4917-7B4B-4F82-5B6EC34A86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4902250-6800-E44A-B085-7174B4F0A5F6}" type="slidenum">
              <a:rPr lang="en-US" smtClean="0"/>
              <a:t>‹#›</a:t>
            </a:fld>
            <a:endParaRPr lang="en-US"/>
          </a:p>
        </p:txBody>
      </p:sp>
    </p:spTree>
    <p:extLst>
      <p:ext uri="{BB962C8B-B14F-4D97-AF65-F5344CB8AC3E}">
        <p14:creationId xmlns:p14="http://schemas.microsoft.com/office/powerpoint/2010/main" val="3752589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6.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91F5CA-B392-444C-88E3-BF5BAAEBD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59807F-B6FA-44D3-9A53-C55B6B568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80681"/>
            <a:ext cx="12192000" cy="2777318"/>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EF94313-FAFE-469B-BFAD-4625960C2DE3}"/>
              </a:ext>
            </a:extLst>
          </p:cNvPr>
          <p:cNvSpPr>
            <a:spLocks noGrp="1"/>
          </p:cNvSpPr>
          <p:nvPr>
            <p:ph type="ctrTitle"/>
          </p:nvPr>
        </p:nvSpPr>
        <p:spPr>
          <a:xfrm>
            <a:off x="3340329" y="4996710"/>
            <a:ext cx="5901114" cy="1718629"/>
          </a:xfrm>
        </p:spPr>
        <p:txBody>
          <a:bodyPr anchor="b">
            <a:normAutofit/>
          </a:bodyPr>
          <a:lstStyle/>
          <a:p>
            <a:r>
              <a:rPr lang="en-US" sz="3200" b="1" dirty="0">
                <a:solidFill>
                  <a:schemeClr val="tx1">
                    <a:lumMod val="85000"/>
                    <a:lumOff val="15000"/>
                  </a:schemeClr>
                </a:solidFill>
              </a:rPr>
              <a:t>Excavating Understanding: </a:t>
            </a:r>
            <a:r>
              <a:rPr lang="en-US" sz="3200" dirty="0">
                <a:solidFill>
                  <a:schemeClr val="tx1">
                    <a:lumMod val="85000"/>
                    <a:lumOff val="15000"/>
                  </a:schemeClr>
                </a:solidFill>
              </a:rPr>
              <a:t>teaching the subsurface through field research and art</a:t>
            </a:r>
          </a:p>
        </p:txBody>
      </p:sp>
      <p:sp>
        <p:nvSpPr>
          <p:cNvPr id="3" name="Subtitle 2">
            <a:extLst>
              <a:ext uri="{FF2B5EF4-FFF2-40B4-BE49-F238E27FC236}">
                <a16:creationId xmlns:a16="http://schemas.microsoft.com/office/drawing/2014/main" id="{E5EF07CD-341B-2075-BBAA-EC5CBA52D857}"/>
              </a:ext>
            </a:extLst>
          </p:cNvPr>
          <p:cNvSpPr>
            <a:spLocks noGrp="1"/>
          </p:cNvSpPr>
          <p:nvPr>
            <p:ph type="subTitle" idx="1"/>
          </p:nvPr>
        </p:nvSpPr>
        <p:spPr>
          <a:xfrm>
            <a:off x="174880" y="5666014"/>
            <a:ext cx="3172477" cy="1079834"/>
          </a:xfrm>
        </p:spPr>
        <p:txBody>
          <a:bodyPr anchor="t">
            <a:normAutofit fontScale="92500"/>
          </a:bodyPr>
          <a:lstStyle/>
          <a:p>
            <a:r>
              <a:rPr lang="en-US" sz="1600" b="1" dirty="0">
                <a:solidFill>
                  <a:schemeClr val="tx1">
                    <a:lumMod val="85000"/>
                    <a:lumOff val="15000"/>
                  </a:schemeClr>
                </a:solidFill>
                <a:latin typeface="Helvetica" pitchFamily="2" charset="0"/>
              </a:rPr>
              <a:t>Clackamas Community College</a:t>
            </a:r>
          </a:p>
          <a:p>
            <a:r>
              <a:rPr lang="en-US" sz="1600" i="1" dirty="0">
                <a:solidFill>
                  <a:schemeClr val="tx1">
                    <a:lumMod val="85000"/>
                    <a:lumOff val="15000"/>
                  </a:schemeClr>
                </a:solidFill>
                <a:latin typeface="Helvetica" pitchFamily="2" charset="0"/>
              </a:rPr>
              <a:t>Earth Educators Rendezvous</a:t>
            </a:r>
          </a:p>
          <a:p>
            <a:r>
              <a:rPr lang="en-US" sz="1600" dirty="0">
                <a:solidFill>
                  <a:schemeClr val="tx1">
                    <a:lumMod val="85000"/>
                    <a:lumOff val="15000"/>
                  </a:schemeClr>
                </a:solidFill>
                <a:latin typeface="Helvetica" pitchFamily="2" charset="0"/>
              </a:rPr>
              <a:t>Thursday 3:15 pm</a:t>
            </a:r>
          </a:p>
        </p:txBody>
      </p:sp>
      <p:pic>
        <p:nvPicPr>
          <p:cNvPr id="5" name="Picture 4">
            <a:extLst>
              <a:ext uri="{FF2B5EF4-FFF2-40B4-BE49-F238E27FC236}">
                <a16:creationId xmlns:a16="http://schemas.microsoft.com/office/drawing/2014/main" id="{CF955354-B4F3-F54A-FD7D-8C88C6BC3C33}"/>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7527"/>
                    </a14:imgEffect>
                    <a14:imgEffect>
                      <a14:saturation sat="91000"/>
                    </a14:imgEffect>
                    <a14:imgEffect>
                      <a14:brightnessContrast contrast="15000"/>
                    </a14:imgEffect>
                  </a14:imgLayer>
                </a14:imgProps>
              </a:ext>
            </a:extLst>
          </a:blip>
          <a:srcRect t="25960" b="9664"/>
          <a:stretch>
            <a:fillRect/>
          </a:stretch>
        </p:blipFill>
        <p:spPr>
          <a:xfrm>
            <a:off x="20" y="10"/>
            <a:ext cx="12191979" cy="5886523"/>
          </a:xfrm>
          <a:custGeom>
            <a:avLst/>
            <a:gdLst/>
            <a:ahLst/>
            <a:cxnLst/>
            <a:rect l="l" t="t" r="r" b="b"/>
            <a:pathLst>
              <a:path w="12191999" h="5886533">
                <a:moveTo>
                  <a:pt x="4721173" y="4907914"/>
                </a:moveTo>
                <a:lnTo>
                  <a:pt x="4722109" y="4908125"/>
                </a:lnTo>
                <a:cubicBezTo>
                  <a:pt x="4721143" y="4908767"/>
                  <a:pt x="4718263" y="4909373"/>
                  <a:pt x="4717199" y="4909396"/>
                </a:cubicBezTo>
                <a:close/>
                <a:moveTo>
                  <a:pt x="0" y="0"/>
                </a:moveTo>
                <a:lnTo>
                  <a:pt x="12191999" y="0"/>
                </a:lnTo>
                <a:lnTo>
                  <a:pt x="12191999" y="5751311"/>
                </a:lnTo>
                <a:lnTo>
                  <a:pt x="12140860" y="5770509"/>
                </a:lnTo>
                <a:cubicBezTo>
                  <a:pt x="12126656" y="5772723"/>
                  <a:pt x="12093589" y="5827925"/>
                  <a:pt x="12080161" y="5826358"/>
                </a:cubicBezTo>
                <a:cubicBezTo>
                  <a:pt x="11978188" y="5850511"/>
                  <a:pt x="11967361" y="5873564"/>
                  <a:pt x="11917885" y="5861578"/>
                </a:cubicBezTo>
                <a:cubicBezTo>
                  <a:pt x="11872779" y="5859863"/>
                  <a:pt x="11928861" y="5896778"/>
                  <a:pt x="11894610" y="5883738"/>
                </a:cubicBezTo>
                <a:cubicBezTo>
                  <a:pt x="11860359" y="5870698"/>
                  <a:pt x="11736091" y="5807232"/>
                  <a:pt x="11712379" y="5783337"/>
                </a:cubicBezTo>
                <a:cubicBezTo>
                  <a:pt x="11688667" y="5759442"/>
                  <a:pt x="11627912" y="5782933"/>
                  <a:pt x="11585366" y="5740371"/>
                </a:cubicBezTo>
                <a:lnTo>
                  <a:pt x="11516470" y="5663679"/>
                </a:lnTo>
                <a:cubicBezTo>
                  <a:pt x="11468274" y="5661847"/>
                  <a:pt x="11507335" y="5626593"/>
                  <a:pt x="11462692" y="5610127"/>
                </a:cubicBezTo>
                <a:cubicBezTo>
                  <a:pt x="11417567" y="5608500"/>
                  <a:pt x="11408021" y="5556613"/>
                  <a:pt x="11369712" y="5548654"/>
                </a:cubicBezTo>
                <a:cubicBezTo>
                  <a:pt x="11354317" y="5554704"/>
                  <a:pt x="11288328" y="5499810"/>
                  <a:pt x="11273969" y="5488986"/>
                </a:cubicBezTo>
                <a:cubicBezTo>
                  <a:pt x="11231913" y="5490378"/>
                  <a:pt x="11221973" y="5480544"/>
                  <a:pt x="11195084" y="5467967"/>
                </a:cubicBezTo>
                <a:cubicBezTo>
                  <a:pt x="11164086" y="5497749"/>
                  <a:pt x="11171649" y="5471790"/>
                  <a:pt x="11143408" y="5468614"/>
                </a:cubicBezTo>
                <a:cubicBezTo>
                  <a:pt x="11125906" y="5464975"/>
                  <a:pt x="11102603" y="5460835"/>
                  <a:pt x="11085935" y="5459365"/>
                </a:cubicBezTo>
                <a:cubicBezTo>
                  <a:pt x="11057493" y="5459661"/>
                  <a:pt x="11029906" y="5441496"/>
                  <a:pt x="11030953" y="5456484"/>
                </a:cubicBezTo>
                <a:cubicBezTo>
                  <a:pt x="11007784" y="5459001"/>
                  <a:pt x="10982005" y="5463178"/>
                  <a:pt x="10951060" y="5461240"/>
                </a:cubicBezTo>
                <a:cubicBezTo>
                  <a:pt x="10885365" y="5424406"/>
                  <a:pt x="10915288" y="5460968"/>
                  <a:pt x="10857721" y="5448157"/>
                </a:cubicBezTo>
                <a:cubicBezTo>
                  <a:pt x="10806646" y="5435790"/>
                  <a:pt x="10707075" y="5402712"/>
                  <a:pt x="10644616" y="5387039"/>
                </a:cubicBezTo>
                <a:cubicBezTo>
                  <a:pt x="10616446" y="5382224"/>
                  <a:pt x="10558603" y="5371613"/>
                  <a:pt x="10519277" y="5366793"/>
                </a:cubicBezTo>
                <a:cubicBezTo>
                  <a:pt x="10495461" y="5368312"/>
                  <a:pt x="10473830" y="5354868"/>
                  <a:pt x="10445981" y="5364735"/>
                </a:cubicBezTo>
                <a:cubicBezTo>
                  <a:pt x="10436536" y="5368773"/>
                  <a:pt x="10409281" y="5367966"/>
                  <a:pt x="10383865" y="5360888"/>
                </a:cubicBezTo>
                <a:cubicBezTo>
                  <a:pt x="10374827" y="5369095"/>
                  <a:pt x="10347864" y="5360432"/>
                  <a:pt x="10336852" y="5360277"/>
                </a:cubicBezTo>
                <a:cubicBezTo>
                  <a:pt x="10323586" y="5366987"/>
                  <a:pt x="10274741" y="5357921"/>
                  <a:pt x="10261098" y="5350526"/>
                </a:cubicBezTo>
                <a:lnTo>
                  <a:pt x="10126497" y="5339011"/>
                </a:lnTo>
                <a:lnTo>
                  <a:pt x="10082166" y="5336916"/>
                </a:lnTo>
                <a:cubicBezTo>
                  <a:pt x="10074567" y="5338985"/>
                  <a:pt x="10046860" y="5337657"/>
                  <a:pt x="10039237" y="5338580"/>
                </a:cubicBezTo>
                <a:cubicBezTo>
                  <a:pt x="9998458" y="5328479"/>
                  <a:pt x="9984394" y="5327989"/>
                  <a:pt x="9960016" y="5323065"/>
                </a:cubicBezTo>
                <a:cubicBezTo>
                  <a:pt x="9918980" y="5322923"/>
                  <a:pt x="9888741" y="5326122"/>
                  <a:pt x="9847789" y="5316297"/>
                </a:cubicBezTo>
                <a:lnTo>
                  <a:pt x="9728306" y="5296090"/>
                </a:lnTo>
                <a:cubicBezTo>
                  <a:pt x="9675056" y="5305676"/>
                  <a:pt x="9602035" y="5297282"/>
                  <a:pt x="9584504" y="5284670"/>
                </a:cubicBezTo>
                <a:cubicBezTo>
                  <a:pt x="9518952" y="5270394"/>
                  <a:pt x="9415429" y="5244268"/>
                  <a:pt x="9343049" y="5238968"/>
                </a:cubicBezTo>
                <a:lnTo>
                  <a:pt x="9231367" y="5187063"/>
                </a:lnTo>
                <a:lnTo>
                  <a:pt x="9194807" y="5176984"/>
                </a:lnTo>
                <a:lnTo>
                  <a:pt x="9189243" y="5167745"/>
                </a:lnTo>
                <a:lnTo>
                  <a:pt x="9151229" y="5156543"/>
                </a:lnTo>
                <a:lnTo>
                  <a:pt x="9150207" y="5157608"/>
                </a:lnTo>
                <a:cubicBezTo>
                  <a:pt x="9147045" y="5159739"/>
                  <a:pt x="9143081" y="5160831"/>
                  <a:pt x="9137315" y="5159777"/>
                </a:cubicBezTo>
                <a:cubicBezTo>
                  <a:pt x="9138862" y="5179261"/>
                  <a:pt x="9130952" y="5165972"/>
                  <a:pt x="9113809" y="5161143"/>
                </a:cubicBezTo>
                <a:cubicBezTo>
                  <a:pt x="9112388" y="5190326"/>
                  <a:pt x="9068114" y="5155892"/>
                  <a:pt x="9053450" y="5169457"/>
                </a:cubicBezTo>
                <a:lnTo>
                  <a:pt x="9005483" y="5166172"/>
                </a:lnTo>
                <a:lnTo>
                  <a:pt x="9005198" y="5166412"/>
                </a:lnTo>
                <a:cubicBezTo>
                  <a:pt x="9003143" y="5166632"/>
                  <a:pt x="9000324" y="5166304"/>
                  <a:pt x="8996229" y="5165201"/>
                </a:cubicBezTo>
                <a:lnTo>
                  <a:pt x="8990391" y="5163140"/>
                </a:lnTo>
                <a:lnTo>
                  <a:pt x="8974334" y="5159914"/>
                </a:lnTo>
                <a:lnTo>
                  <a:pt x="8968008" y="5160614"/>
                </a:lnTo>
                <a:lnTo>
                  <a:pt x="8963045" y="5162839"/>
                </a:lnTo>
                <a:cubicBezTo>
                  <a:pt x="8954690" y="5154888"/>
                  <a:pt x="8955517" y="5145940"/>
                  <a:pt x="8928985" y="5166027"/>
                </a:cubicBezTo>
                <a:cubicBezTo>
                  <a:pt x="8898031" y="5165007"/>
                  <a:pt x="8789300" y="5150352"/>
                  <a:pt x="8752441" y="5146795"/>
                </a:cubicBezTo>
                <a:cubicBezTo>
                  <a:pt x="8719819" y="5136075"/>
                  <a:pt x="8748194" y="5149736"/>
                  <a:pt x="8707844" y="5144694"/>
                </a:cubicBezTo>
                <a:cubicBezTo>
                  <a:pt x="8671606" y="5125159"/>
                  <a:pt x="8639142" y="5141599"/>
                  <a:pt x="8596068" y="5136122"/>
                </a:cubicBezTo>
                <a:lnTo>
                  <a:pt x="8525227" y="5150964"/>
                </a:lnTo>
                <a:lnTo>
                  <a:pt x="8510980" y="5145049"/>
                </a:lnTo>
                <a:lnTo>
                  <a:pt x="8506164" y="5142048"/>
                </a:lnTo>
                <a:cubicBezTo>
                  <a:pt x="8502646" y="5140271"/>
                  <a:pt x="8500045" y="5139460"/>
                  <a:pt x="8497965" y="5139310"/>
                </a:cubicBezTo>
                <a:lnTo>
                  <a:pt x="8497591" y="5139489"/>
                </a:lnTo>
                <a:lnTo>
                  <a:pt x="8490246" y="5136439"/>
                </a:lnTo>
                <a:lnTo>
                  <a:pt x="8367179" y="5122397"/>
                </a:lnTo>
                <a:cubicBezTo>
                  <a:pt x="8362021" y="5120372"/>
                  <a:pt x="8357730" y="5120720"/>
                  <a:pt x="8353796" y="5122203"/>
                </a:cubicBezTo>
                <a:lnTo>
                  <a:pt x="8352369" y="5123043"/>
                </a:lnTo>
                <a:lnTo>
                  <a:pt x="8320101" y="5105625"/>
                </a:lnTo>
                <a:lnTo>
                  <a:pt x="8314429" y="5105299"/>
                </a:lnTo>
                <a:lnTo>
                  <a:pt x="8295170" y="5091404"/>
                </a:lnTo>
                <a:lnTo>
                  <a:pt x="8284273" y="5085581"/>
                </a:lnTo>
                <a:lnTo>
                  <a:pt x="8283146" y="5081138"/>
                </a:lnTo>
                <a:cubicBezTo>
                  <a:pt x="8280842" y="5077893"/>
                  <a:pt x="8276148" y="5075245"/>
                  <a:pt x="8266072" y="5073963"/>
                </a:cubicBezTo>
                <a:lnTo>
                  <a:pt x="8263373" y="5074193"/>
                </a:lnTo>
                <a:lnTo>
                  <a:pt x="8252030" y="5064350"/>
                </a:lnTo>
                <a:cubicBezTo>
                  <a:pt x="8248856" y="5060500"/>
                  <a:pt x="8246644" y="5056218"/>
                  <a:pt x="8245831" y="5051358"/>
                </a:cubicBezTo>
                <a:cubicBezTo>
                  <a:pt x="8181824" y="5054265"/>
                  <a:pt x="8147127" y="5020143"/>
                  <a:pt x="8090268" y="5005197"/>
                </a:cubicBezTo>
                <a:cubicBezTo>
                  <a:pt x="8025464" y="4982055"/>
                  <a:pt x="7967067" y="4960819"/>
                  <a:pt x="7905404" y="4963224"/>
                </a:cubicBezTo>
                <a:cubicBezTo>
                  <a:pt x="7835116" y="4948312"/>
                  <a:pt x="7780962" y="4946081"/>
                  <a:pt x="7718741" y="4937509"/>
                </a:cubicBezTo>
                <a:lnTo>
                  <a:pt x="7614343" y="4940980"/>
                </a:lnTo>
                <a:lnTo>
                  <a:pt x="7527539" y="4935152"/>
                </a:lnTo>
                <a:lnTo>
                  <a:pt x="7519567" y="4932599"/>
                </a:lnTo>
                <a:cubicBezTo>
                  <a:pt x="7513989" y="4931260"/>
                  <a:pt x="7510169" y="4930910"/>
                  <a:pt x="7507408" y="4931264"/>
                </a:cubicBezTo>
                <a:lnTo>
                  <a:pt x="7507036" y="4931591"/>
                </a:lnTo>
                <a:lnTo>
                  <a:pt x="7495791" y="4929639"/>
                </a:lnTo>
                <a:cubicBezTo>
                  <a:pt x="7476982" y="4925521"/>
                  <a:pt x="7422524" y="4942937"/>
                  <a:pt x="7405387" y="4937744"/>
                </a:cubicBezTo>
                <a:cubicBezTo>
                  <a:pt x="7374785" y="4940694"/>
                  <a:pt x="7333986" y="4941799"/>
                  <a:pt x="7312176" y="4947339"/>
                </a:cubicBezTo>
                <a:lnTo>
                  <a:pt x="7310849" y="4948781"/>
                </a:lnTo>
                <a:lnTo>
                  <a:pt x="7218556" y="4923532"/>
                </a:lnTo>
                <a:lnTo>
                  <a:pt x="7201098" y="4918982"/>
                </a:lnTo>
                <a:lnTo>
                  <a:pt x="7197000" y="4913624"/>
                </a:lnTo>
                <a:cubicBezTo>
                  <a:pt x="7192108" y="4910101"/>
                  <a:pt x="7184502" y="4907962"/>
                  <a:pt x="7170804" y="4908976"/>
                </a:cubicBezTo>
                <a:lnTo>
                  <a:pt x="7096984" y="4896748"/>
                </a:lnTo>
                <a:cubicBezTo>
                  <a:pt x="7061144" y="4895770"/>
                  <a:pt x="7050185" y="4894793"/>
                  <a:pt x="7018492" y="4897122"/>
                </a:cubicBezTo>
                <a:cubicBezTo>
                  <a:pt x="6937524" y="4886184"/>
                  <a:pt x="6943641" y="4862018"/>
                  <a:pt x="6904142" y="4867616"/>
                </a:cubicBezTo>
                <a:cubicBezTo>
                  <a:pt x="6871918" y="4872824"/>
                  <a:pt x="6787985" y="4853750"/>
                  <a:pt x="6708218" y="4839661"/>
                </a:cubicBezTo>
                <a:cubicBezTo>
                  <a:pt x="6649102" y="4830206"/>
                  <a:pt x="6628102" y="4816105"/>
                  <a:pt x="6549451" y="4810885"/>
                </a:cubicBezTo>
                <a:cubicBezTo>
                  <a:pt x="6472150" y="4766795"/>
                  <a:pt x="6409692" y="4790518"/>
                  <a:pt x="6317556" y="4764085"/>
                </a:cubicBezTo>
                <a:cubicBezTo>
                  <a:pt x="6297547" y="4748563"/>
                  <a:pt x="6209288" y="4765756"/>
                  <a:pt x="6168670" y="4761998"/>
                </a:cubicBezTo>
                <a:cubicBezTo>
                  <a:pt x="6128052" y="4758240"/>
                  <a:pt x="6090536" y="4744692"/>
                  <a:pt x="6073844" y="4741536"/>
                </a:cubicBezTo>
                <a:lnTo>
                  <a:pt x="6068526" y="4743073"/>
                </a:lnTo>
                <a:lnTo>
                  <a:pt x="6048634" y="4742390"/>
                </a:lnTo>
                <a:lnTo>
                  <a:pt x="6041279" y="4750739"/>
                </a:lnTo>
                <a:lnTo>
                  <a:pt x="6010088" y="4755832"/>
                </a:lnTo>
                <a:cubicBezTo>
                  <a:pt x="5998677" y="4756419"/>
                  <a:pt x="5970124" y="4755506"/>
                  <a:pt x="5957373" y="4752188"/>
                </a:cubicBezTo>
                <a:lnTo>
                  <a:pt x="5758915" y="4736496"/>
                </a:lnTo>
                <a:lnTo>
                  <a:pt x="5626957" y="4735473"/>
                </a:lnTo>
                <a:lnTo>
                  <a:pt x="5470902" y="4749493"/>
                </a:lnTo>
                <a:cubicBezTo>
                  <a:pt x="5478131" y="4762521"/>
                  <a:pt x="5439006" y="4748455"/>
                  <a:pt x="5432757" y="4760746"/>
                </a:cubicBezTo>
                <a:cubicBezTo>
                  <a:pt x="5429365" y="4770778"/>
                  <a:pt x="5391824" y="4775462"/>
                  <a:pt x="5381664" y="4778448"/>
                </a:cubicBezTo>
                <a:lnTo>
                  <a:pt x="5261760" y="4798865"/>
                </a:lnTo>
                <a:cubicBezTo>
                  <a:pt x="5251595" y="4799049"/>
                  <a:pt x="5230547" y="4807359"/>
                  <a:pt x="5222959" y="4809989"/>
                </a:cubicBezTo>
                <a:lnTo>
                  <a:pt x="5174657" y="4812979"/>
                </a:lnTo>
                <a:lnTo>
                  <a:pt x="5156551" y="4820202"/>
                </a:lnTo>
                <a:lnTo>
                  <a:pt x="5142595" y="4823602"/>
                </a:lnTo>
                <a:lnTo>
                  <a:pt x="5139593" y="4825703"/>
                </a:lnTo>
                <a:cubicBezTo>
                  <a:pt x="5133873" y="4829743"/>
                  <a:pt x="5128076" y="4833554"/>
                  <a:pt x="5121656" y="4836556"/>
                </a:cubicBezTo>
                <a:cubicBezTo>
                  <a:pt x="5108317" y="4807937"/>
                  <a:pt x="5064853" y="4857373"/>
                  <a:pt x="5065787" y="4829985"/>
                </a:cubicBezTo>
                <a:cubicBezTo>
                  <a:pt x="5028193" y="4841501"/>
                  <a:pt x="5038944" y="4812412"/>
                  <a:pt x="5011510" y="4846366"/>
                </a:cubicBezTo>
                <a:cubicBezTo>
                  <a:pt x="4937023" y="4845983"/>
                  <a:pt x="4916353" y="4832976"/>
                  <a:pt x="4840437" y="4870383"/>
                </a:cubicBezTo>
                <a:cubicBezTo>
                  <a:pt x="4806739" y="4887025"/>
                  <a:pt x="4784106" y="4898171"/>
                  <a:pt x="4762444" y="4898151"/>
                </a:cubicBezTo>
                <a:cubicBezTo>
                  <a:pt x="4741323" y="4902652"/>
                  <a:pt x="4729481" y="4905474"/>
                  <a:pt x="4723182" y="4907166"/>
                </a:cubicBezTo>
                <a:lnTo>
                  <a:pt x="4721173" y="4907914"/>
                </a:lnTo>
                <a:lnTo>
                  <a:pt x="4715524" y="4906639"/>
                </a:lnTo>
                <a:cubicBezTo>
                  <a:pt x="4680148" y="4913595"/>
                  <a:pt x="4524744" y="4914403"/>
                  <a:pt x="4515810" y="4916541"/>
                </a:cubicBezTo>
                <a:cubicBezTo>
                  <a:pt x="4457819" y="4929653"/>
                  <a:pt x="4462659" y="4930394"/>
                  <a:pt x="4428539" y="4927192"/>
                </a:cubicBezTo>
                <a:cubicBezTo>
                  <a:pt x="4423303" y="4923821"/>
                  <a:pt x="4368974" y="4930115"/>
                  <a:pt x="4362872" y="4928538"/>
                </a:cubicBezTo>
                <a:lnTo>
                  <a:pt x="4316962" y="4921923"/>
                </a:lnTo>
                <a:lnTo>
                  <a:pt x="4315106" y="4923264"/>
                </a:lnTo>
                <a:cubicBezTo>
                  <a:pt x="4306123" y="4926635"/>
                  <a:pt x="4299993" y="4926634"/>
                  <a:pt x="4295140" y="4925143"/>
                </a:cubicBezTo>
                <a:lnTo>
                  <a:pt x="4290059" y="4922226"/>
                </a:lnTo>
                <a:lnTo>
                  <a:pt x="4276138" y="4922472"/>
                </a:lnTo>
                <a:lnTo>
                  <a:pt x="4248113" y="4920148"/>
                </a:lnTo>
                <a:lnTo>
                  <a:pt x="4202046" y="4922943"/>
                </a:lnTo>
                <a:cubicBezTo>
                  <a:pt x="4201945" y="4923363"/>
                  <a:pt x="4201842" y="4923782"/>
                  <a:pt x="4201741" y="4924202"/>
                </a:cubicBezTo>
                <a:cubicBezTo>
                  <a:pt x="4200116" y="4927039"/>
                  <a:pt x="4197140" y="4929158"/>
                  <a:pt x="4191245" y="4929836"/>
                </a:cubicBezTo>
                <a:cubicBezTo>
                  <a:pt x="4204212" y="4947125"/>
                  <a:pt x="4161274" y="4945230"/>
                  <a:pt x="4142742" y="4945701"/>
                </a:cubicBezTo>
                <a:cubicBezTo>
                  <a:pt x="4124717" y="4952767"/>
                  <a:pt x="4099099" y="4966347"/>
                  <a:pt x="4083094" y="4972234"/>
                </a:cubicBezTo>
                <a:lnTo>
                  <a:pt x="4074543" y="4973069"/>
                </a:lnTo>
                <a:cubicBezTo>
                  <a:pt x="4074504" y="4973170"/>
                  <a:pt x="4074463" y="4973269"/>
                  <a:pt x="4074424" y="4973368"/>
                </a:cubicBezTo>
                <a:cubicBezTo>
                  <a:pt x="4072678" y="4974152"/>
                  <a:pt x="4069906" y="4974653"/>
                  <a:pt x="4065507" y="4974812"/>
                </a:cubicBezTo>
                <a:lnTo>
                  <a:pt x="4058951" y="4974594"/>
                </a:lnTo>
                <a:lnTo>
                  <a:pt x="4042361" y="4976215"/>
                </a:lnTo>
                <a:lnTo>
                  <a:pt x="4036993" y="4978649"/>
                </a:lnTo>
                <a:lnTo>
                  <a:pt x="4035360" y="4982316"/>
                </a:lnTo>
                <a:lnTo>
                  <a:pt x="4033775" y="4982081"/>
                </a:lnTo>
                <a:cubicBezTo>
                  <a:pt x="4021424" y="4977217"/>
                  <a:pt x="4016874" y="4968841"/>
                  <a:pt x="4004535" y="4994649"/>
                </a:cubicBezTo>
                <a:cubicBezTo>
                  <a:pt x="3976667" y="4987584"/>
                  <a:pt x="3972977" y="5002913"/>
                  <a:pt x="3936843" y="5012106"/>
                </a:cubicBezTo>
                <a:cubicBezTo>
                  <a:pt x="3920506" y="5004382"/>
                  <a:pt x="3908535" y="5009071"/>
                  <a:pt x="3897272" y="5017761"/>
                </a:cubicBezTo>
                <a:cubicBezTo>
                  <a:pt x="3861092" y="5017265"/>
                  <a:pt x="3829628" y="5031135"/>
                  <a:pt x="3789757" y="5037999"/>
                </a:cubicBezTo>
                <a:cubicBezTo>
                  <a:pt x="3741007" y="5052705"/>
                  <a:pt x="3725129" y="5054682"/>
                  <a:pt x="3682510" y="5061922"/>
                </a:cubicBezTo>
                <a:lnTo>
                  <a:pt x="3610032" y="5094193"/>
                </a:lnTo>
                <a:lnTo>
                  <a:pt x="3603852" y="5092831"/>
                </a:lnTo>
                <a:cubicBezTo>
                  <a:pt x="3599580" y="5092212"/>
                  <a:pt x="3596726" y="5092212"/>
                  <a:pt x="3594733" y="5092667"/>
                </a:cubicBezTo>
                <a:lnTo>
                  <a:pt x="3594498" y="5092936"/>
                </a:lnTo>
                <a:lnTo>
                  <a:pt x="3585975" y="5092246"/>
                </a:lnTo>
                <a:cubicBezTo>
                  <a:pt x="3571623" y="5090455"/>
                  <a:pt x="3549389" y="5104654"/>
                  <a:pt x="3536132" y="5101945"/>
                </a:cubicBezTo>
                <a:cubicBezTo>
                  <a:pt x="3513940" y="5106241"/>
                  <a:pt x="3488622" y="5099976"/>
                  <a:pt x="3473220" y="5105606"/>
                </a:cubicBezTo>
                <a:lnTo>
                  <a:pt x="3400725" y="5117654"/>
                </a:lnTo>
                <a:lnTo>
                  <a:pt x="3375935" y="5106247"/>
                </a:lnTo>
                <a:lnTo>
                  <a:pt x="3348219" y="5109860"/>
                </a:lnTo>
                <a:cubicBezTo>
                  <a:pt x="3337206" y="5110533"/>
                  <a:pt x="3327054" y="5111295"/>
                  <a:pt x="3319639" y="5114795"/>
                </a:cubicBezTo>
                <a:lnTo>
                  <a:pt x="3248529" y="5133347"/>
                </a:lnTo>
                <a:lnTo>
                  <a:pt x="3210308" y="5119794"/>
                </a:lnTo>
                <a:cubicBezTo>
                  <a:pt x="3206088" y="5117870"/>
                  <a:pt x="3200152" y="5117326"/>
                  <a:pt x="3190375" y="5119915"/>
                </a:cubicBezTo>
                <a:lnTo>
                  <a:pt x="3188145" y="5121096"/>
                </a:lnTo>
                <a:cubicBezTo>
                  <a:pt x="3182625" y="5119116"/>
                  <a:pt x="3141856" y="5121682"/>
                  <a:pt x="3108596" y="5122416"/>
                </a:cubicBezTo>
                <a:cubicBezTo>
                  <a:pt x="3055968" y="5124842"/>
                  <a:pt x="3048940" y="5117475"/>
                  <a:pt x="2988584" y="5125502"/>
                </a:cubicBezTo>
                <a:cubicBezTo>
                  <a:pt x="2928853" y="5129690"/>
                  <a:pt x="2917951" y="5124649"/>
                  <a:pt x="2876540" y="5133019"/>
                </a:cubicBezTo>
                <a:lnTo>
                  <a:pt x="2626864" y="5133771"/>
                </a:lnTo>
                <a:cubicBezTo>
                  <a:pt x="2562348" y="5111858"/>
                  <a:pt x="2563422" y="5142456"/>
                  <a:pt x="2491422" y="5135486"/>
                </a:cubicBezTo>
                <a:cubicBezTo>
                  <a:pt x="2433091" y="5200962"/>
                  <a:pt x="2455709" y="5160483"/>
                  <a:pt x="2415617" y="5168715"/>
                </a:cubicBezTo>
                <a:lnTo>
                  <a:pt x="2290098" y="5166151"/>
                </a:lnTo>
                <a:cubicBezTo>
                  <a:pt x="2257057" y="5152522"/>
                  <a:pt x="2202458" y="5187690"/>
                  <a:pt x="2161714" y="5169302"/>
                </a:cubicBezTo>
                <a:cubicBezTo>
                  <a:pt x="2122714" y="5172302"/>
                  <a:pt x="2080450" y="5180350"/>
                  <a:pt x="2056089" y="5184144"/>
                </a:cubicBezTo>
                <a:cubicBezTo>
                  <a:pt x="2019828" y="5191108"/>
                  <a:pt x="1978839" y="5203797"/>
                  <a:pt x="1944153" y="5211084"/>
                </a:cubicBezTo>
                <a:cubicBezTo>
                  <a:pt x="1925867" y="5199079"/>
                  <a:pt x="1896027" y="5224183"/>
                  <a:pt x="1847968" y="5227868"/>
                </a:cubicBezTo>
                <a:cubicBezTo>
                  <a:pt x="1827977" y="5213971"/>
                  <a:pt x="1815570" y="5230544"/>
                  <a:pt x="1777083" y="5212267"/>
                </a:cubicBezTo>
                <a:cubicBezTo>
                  <a:pt x="1775439" y="5214216"/>
                  <a:pt x="1773397" y="5216035"/>
                  <a:pt x="1771025" y="5217668"/>
                </a:cubicBezTo>
                <a:cubicBezTo>
                  <a:pt x="1757251" y="5227146"/>
                  <a:pt x="1735528" y="5228402"/>
                  <a:pt x="1722509" y="5220470"/>
                </a:cubicBezTo>
                <a:cubicBezTo>
                  <a:pt x="1691779" y="5208440"/>
                  <a:pt x="1662321" y="5203305"/>
                  <a:pt x="1633941" y="5200774"/>
                </a:cubicBezTo>
                <a:lnTo>
                  <a:pt x="1586145" y="5210184"/>
                </a:lnTo>
                <a:cubicBezTo>
                  <a:pt x="1567948" y="5215416"/>
                  <a:pt x="1545900" y="5226363"/>
                  <a:pt x="1524748" y="5232173"/>
                </a:cubicBezTo>
                <a:cubicBezTo>
                  <a:pt x="1502586" y="5235395"/>
                  <a:pt x="1478013" y="5230993"/>
                  <a:pt x="1459242" y="5245044"/>
                </a:cubicBezTo>
                <a:cubicBezTo>
                  <a:pt x="1421474" y="5260197"/>
                  <a:pt x="1374524" y="5244220"/>
                  <a:pt x="1349457" y="5280705"/>
                </a:cubicBezTo>
                <a:cubicBezTo>
                  <a:pt x="1273276" y="5302389"/>
                  <a:pt x="1121512" y="5336260"/>
                  <a:pt x="1009212" y="5361227"/>
                </a:cubicBezTo>
                <a:cubicBezTo>
                  <a:pt x="939016" y="5373529"/>
                  <a:pt x="866895" y="5370149"/>
                  <a:pt x="808572" y="5377024"/>
                </a:cubicBezTo>
                <a:cubicBezTo>
                  <a:pt x="802823" y="5374184"/>
                  <a:pt x="726016" y="5397963"/>
                  <a:pt x="719549" y="5396991"/>
                </a:cubicBezTo>
                <a:lnTo>
                  <a:pt x="698795" y="5397657"/>
                </a:lnTo>
                <a:cubicBezTo>
                  <a:pt x="689833" y="5401894"/>
                  <a:pt x="683492" y="5402495"/>
                  <a:pt x="678327" y="5401487"/>
                </a:cubicBezTo>
                <a:lnTo>
                  <a:pt x="672784" y="5399085"/>
                </a:lnTo>
                <a:lnTo>
                  <a:pt x="658406" y="5400696"/>
                </a:lnTo>
                <a:lnTo>
                  <a:pt x="629185" y="5401132"/>
                </a:lnTo>
                <a:lnTo>
                  <a:pt x="624558" y="5403782"/>
                </a:lnTo>
                <a:lnTo>
                  <a:pt x="581798" y="5408438"/>
                </a:lnTo>
                <a:cubicBezTo>
                  <a:pt x="581736" y="5408865"/>
                  <a:pt x="581671" y="5409294"/>
                  <a:pt x="581608" y="5409722"/>
                </a:cubicBezTo>
                <a:cubicBezTo>
                  <a:pt x="580204" y="5412704"/>
                  <a:pt x="577331" y="5415106"/>
                  <a:pt x="571299" y="5416358"/>
                </a:cubicBezTo>
                <a:cubicBezTo>
                  <a:pt x="551623" y="5426267"/>
                  <a:pt x="484499" y="5459654"/>
                  <a:pt x="463549" y="5469173"/>
                </a:cubicBezTo>
                <a:cubicBezTo>
                  <a:pt x="453136" y="5470720"/>
                  <a:pt x="449731" y="5472678"/>
                  <a:pt x="445606" y="5473465"/>
                </a:cubicBezTo>
                <a:lnTo>
                  <a:pt x="438799" y="5473893"/>
                </a:lnTo>
                <a:cubicBezTo>
                  <a:pt x="417222" y="5482183"/>
                  <a:pt x="343312" y="5513407"/>
                  <a:pt x="316138" y="5523213"/>
                </a:cubicBezTo>
                <a:cubicBezTo>
                  <a:pt x="298481" y="5517132"/>
                  <a:pt x="286556" y="5522972"/>
                  <a:pt x="275748" y="5532726"/>
                </a:cubicBezTo>
                <a:cubicBezTo>
                  <a:pt x="238274" y="5535784"/>
                  <a:pt x="207076" y="5552679"/>
                  <a:pt x="166496" y="5563424"/>
                </a:cubicBezTo>
                <a:lnTo>
                  <a:pt x="0" y="5629888"/>
                </a:lnTo>
                <a:close/>
              </a:path>
            </a:pathLst>
          </a:custGeom>
          <a:effectLst>
            <a:glow rad="328975">
              <a:schemeClr val="accent2">
                <a:lumMod val="50000"/>
                <a:alpha val="40000"/>
              </a:schemeClr>
            </a:glow>
            <a:softEdge rad="63018"/>
          </a:effectLst>
        </p:spPr>
      </p:pic>
      <p:sp>
        <p:nvSpPr>
          <p:cNvPr id="7" name="TextBox 6">
            <a:extLst>
              <a:ext uri="{FF2B5EF4-FFF2-40B4-BE49-F238E27FC236}">
                <a16:creationId xmlns:a16="http://schemas.microsoft.com/office/drawing/2014/main" id="{9A492D9F-AADC-09B5-2F08-8A79A9700F3D}"/>
              </a:ext>
            </a:extLst>
          </p:cNvPr>
          <p:cNvSpPr txBox="1"/>
          <p:nvPr/>
        </p:nvSpPr>
        <p:spPr>
          <a:xfrm>
            <a:off x="9442611" y="5913543"/>
            <a:ext cx="1816785" cy="584775"/>
          </a:xfrm>
          <a:prstGeom prst="rect">
            <a:avLst/>
          </a:prstGeom>
          <a:noFill/>
        </p:spPr>
        <p:txBody>
          <a:bodyPr wrap="square">
            <a:spAutoFit/>
          </a:bodyPr>
          <a:lstStyle/>
          <a:p>
            <a:pPr algn="ctr"/>
            <a:r>
              <a:rPr lang="en-US" sz="1600" b="1" dirty="0">
                <a:solidFill>
                  <a:schemeClr val="tx1">
                    <a:lumMod val="85000"/>
                    <a:lumOff val="15000"/>
                  </a:schemeClr>
                </a:solidFill>
                <a:latin typeface="Helvetica" pitchFamily="2" charset="0"/>
              </a:rPr>
              <a:t>Dr. AK Kotash </a:t>
            </a:r>
          </a:p>
          <a:p>
            <a:pPr algn="ctr"/>
            <a:r>
              <a:rPr lang="en-US" sz="1600" dirty="0">
                <a:solidFill>
                  <a:schemeClr val="tx1">
                    <a:lumMod val="85000"/>
                    <a:lumOff val="15000"/>
                  </a:schemeClr>
                </a:solidFill>
                <a:latin typeface="Helvetica" pitchFamily="2" charset="0"/>
              </a:rPr>
              <a:t>(they/them)</a:t>
            </a:r>
          </a:p>
        </p:txBody>
      </p:sp>
      <p:pic>
        <p:nvPicPr>
          <p:cNvPr id="4" name="Picture 3">
            <a:extLst>
              <a:ext uri="{FF2B5EF4-FFF2-40B4-BE49-F238E27FC236}">
                <a16:creationId xmlns:a16="http://schemas.microsoft.com/office/drawing/2014/main" id="{231D01AE-F778-9857-04D0-C69D7E23E87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145000" y="337807"/>
            <a:ext cx="1826456" cy="544424"/>
          </a:xfrm>
          <a:prstGeom prst="rect">
            <a:avLst/>
          </a:prstGeom>
          <a:ln>
            <a:solidFill>
              <a:schemeClr val="tx1"/>
            </a:solidFill>
          </a:ln>
        </p:spPr>
      </p:pic>
      <p:pic>
        <p:nvPicPr>
          <p:cNvPr id="6" name="Picture 5">
            <a:extLst>
              <a:ext uri="{FF2B5EF4-FFF2-40B4-BE49-F238E27FC236}">
                <a16:creationId xmlns:a16="http://schemas.microsoft.com/office/drawing/2014/main" id="{68CD097E-1C51-E236-D4BF-D30342EEB7AD}"/>
              </a:ext>
            </a:extLst>
          </p:cNvPr>
          <p:cNvPicPr>
            <a:picLocks noChangeAspect="1"/>
          </p:cNvPicPr>
          <p:nvPr/>
        </p:nvPicPr>
        <p:blipFill>
          <a:blip r:embed="rId6"/>
          <a:stretch>
            <a:fillRect/>
          </a:stretch>
        </p:blipFill>
        <p:spPr>
          <a:xfrm>
            <a:off x="9043891" y="1101501"/>
            <a:ext cx="2927565" cy="625893"/>
          </a:xfrm>
          <a:prstGeom prst="rect">
            <a:avLst/>
          </a:prstGeom>
          <a:ln w="12700">
            <a:solidFill>
              <a:schemeClr val="tx1"/>
            </a:solidFill>
          </a:ln>
        </p:spPr>
      </p:pic>
    </p:spTree>
    <p:extLst>
      <p:ext uri="{BB962C8B-B14F-4D97-AF65-F5344CB8AC3E}">
        <p14:creationId xmlns:p14="http://schemas.microsoft.com/office/powerpoint/2010/main" val="16779910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14E0DAB1-615F-66F4-0464-12C75099D0F2}"/>
              </a:ext>
            </a:extLst>
          </p:cNvPr>
          <p:cNvPicPr>
            <a:picLocks noChangeAspect="1"/>
          </p:cNvPicPr>
          <p:nvPr/>
        </p:nvPicPr>
        <p:blipFill>
          <a:blip r:embed="rId2"/>
          <a:srcRect r="22222"/>
          <a:stretch>
            <a:fillRect/>
          </a:stretch>
        </p:blipFill>
        <p:spPr>
          <a:xfrm rot="5400000">
            <a:off x="543983" y="742950"/>
            <a:ext cx="5571066" cy="5372099"/>
          </a:xfrm>
          <a:prstGeom prst="rect">
            <a:avLst/>
          </a:prstGeom>
        </p:spPr>
      </p:pic>
      <p:pic>
        <p:nvPicPr>
          <p:cNvPr id="11" name="Picture 10">
            <a:extLst>
              <a:ext uri="{FF2B5EF4-FFF2-40B4-BE49-F238E27FC236}">
                <a16:creationId xmlns:a16="http://schemas.microsoft.com/office/drawing/2014/main" id="{48C16F7B-5E2D-498D-B8C7-A0D8688C6320}"/>
              </a:ext>
            </a:extLst>
          </p:cNvPr>
          <p:cNvPicPr>
            <a:picLocks noChangeAspect="1"/>
          </p:cNvPicPr>
          <p:nvPr/>
        </p:nvPicPr>
        <p:blipFill>
          <a:blip r:embed="rId3"/>
          <a:srcRect l="12564" r="15114" b="-1"/>
          <a:stretch>
            <a:fillRect/>
          </a:stretch>
        </p:blipFill>
        <p:spPr>
          <a:xfrm>
            <a:off x="6176432" y="643467"/>
            <a:ext cx="5372100" cy="5571066"/>
          </a:xfrm>
          <a:prstGeom prst="rect">
            <a:avLst/>
          </a:prstGeom>
        </p:spPr>
      </p:pic>
    </p:spTree>
    <p:extLst>
      <p:ext uri="{BB962C8B-B14F-4D97-AF65-F5344CB8AC3E}">
        <p14:creationId xmlns:p14="http://schemas.microsoft.com/office/powerpoint/2010/main" val="3694102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B78EDDD3-C548-48EF-B3CA-B290B1719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Picture 8">
            <a:extLst>
              <a:ext uri="{FF2B5EF4-FFF2-40B4-BE49-F238E27FC236}">
                <a16:creationId xmlns:a16="http://schemas.microsoft.com/office/drawing/2014/main" id="{EDC0AD15-E4D0-4C55-1E9B-42A459984530}"/>
              </a:ext>
            </a:extLst>
          </p:cNvPr>
          <p:cNvPicPr>
            <a:picLocks noChangeAspect="1"/>
          </p:cNvPicPr>
          <p:nvPr/>
        </p:nvPicPr>
        <p:blipFill>
          <a:blip r:embed="rId2"/>
          <a:srcRect l="25825" r="30387" b="1"/>
          <a:stretch>
            <a:fillRect/>
          </a:stretch>
        </p:blipFill>
        <p:spPr>
          <a:xfrm rot="10800000">
            <a:off x="196731" y="166533"/>
            <a:ext cx="3809612" cy="6524936"/>
          </a:xfrm>
          <a:prstGeom prst="rect">
            <a:avLst/>
          </a:prstGeom>
        </p:spPr>
      </p:pic>
      <p:pic>
        <p:nvPicPr>
          <p:cNvPr id="5" name="Picture 4">
            <a:extLst>
              <a:ext uri="{FF2B5EF4-FFF2-40B4-BE49-F238E27FC236}">
                <a16:creationId xmlns:a16="http://schemas.microsoft.com/office/drawing/2014/main" id="{3DFEA8BC-798D-6AC8-3245-C01B23795776}"/>
              </a:ext>
            </a:extLst>
          </p:cNvPr>
          <p:cNvPicPr>
            <a:picLocks noChangeAspect="1"/>
          </p:cNvPicPr>
          <p:nvPr/>
        </p:nvPicPr>
        <p:blipFill>
          <a:blip r:embed="rId3"/>
          <a:srcRect t="21153" r="-2" b="1243"/>
          <a:stretch>
            <a:fillRect/>
          </a:stretch>
        </p:blipFill>
        <p:spPr>
          <a:xfrm rot="5400000">
            <a:off x="2832838" y="1530192"/>
            <a:ext cx="6524936" cy="3797618"/>
          </a:xfrm>
          <a:prstGeom prst="rect">
            <a:avLst/>
          </a:prstGeom>
        </p:spPr>
      </p:pic>
      <p:pic>
        <p:nvPicPr>
          <p:cNvPr id="3" name="Picture 2">
            <a:extLst>
              <a:ext uri="{FF2B5EF4-FFF2-40B4-BE49-F238E27FC236}">
                <a16:creationId xmlns:a16="http://schemas.microsoft.com/office/drawing/2014/main" id="{CA165DBF-BCBC-C236-ACBF-AEEC6D9058C8}"/>
              </a:ext>
            </a:extLst>
          </p:cNvPr>
          <p:cNvPicPr>
            <a:picLocks noChangeAspect="1"/>
          </p:cNvPicPr>
          <p:nvPr/>
        </p:nvPicPr>
        <p:blipFill>
          <a:blip r:embed="rId4"/>
          <a:srcRect r="37992" b="2"/>
          <a:stretch>
            <a:fillRect/>
          </a:stretch>
        </p:blipFill>
        <p:spPr>
          <a:xfrm rot="5400000">
            <a:off x="8514423" y="-164544"/>
            <a:ext cx="3160653" cy="3822808"/>
          </a:xfrm>
          <a:prstGeom prst="rect">
            <a:avLst/>
          </a:prstGeom>
        </p:spPr>
      </p:pic>
      <p:pic>
        <p:nvPicPr>
          <p:cNvPr id="7" name="Picture 6">
            <a:extLst>
              <a:ext uri="{FF2B5EF4-FFF2-40B4-BE49-F238E27FC236}">
                <a16:creationId xmlns:a16="http://schemas.microsoft.com/office/drawing/2014/main" id="{9FB0ABFC-764A-5AEE-2AE5-271194663FC0}"/>
              </a:ext>
            </a:extLst>
          </p:cNvPr>
          <p:cNvPicPr>
            <a:picLocks noChangeAspect="1"/>
          </p:cNvPicPr>
          <p:nvPr/>
        </p:nvPicPr>
        <p:blipFill>
          <a:blip r:embed="rId5"/>
          <a:srcRect l="5228" r="4748" b="2"/>
          <a:stretch>
            <a:fillRect/>
          </a:stretch>
        </p:blipFill>
        <p:spPr>
          <a:xfrm rot="10800000">
            <a:off x="8183346" y="3506741"/>
            <a:ext cx="3822808" cy="3184727"/>
          </a:xfrm>
          <a:prstGeom prst="rect">
            <a:avLst/>
          </a:prstGeom>
        </p:spPr>
      </p:pic>
      <p:sp>
        <p:nvSpPr>
          <p:cNvPr id="10" name="TextBox 9">
            <a:extLst>
              <a:ext uri="{FF2B5EF4-FFF2-40B4-BE49-F238E27FC236}">
                <a16:creationId xmlns:a16="http://schemas.microsoft.com/office/drawing/2014/main" id="{445817B2-6B3C-9BD4-BA9B-498059C97376}"/>
              </a:ext>
            </a:extLst>
          </p:cNvPr>
          <p:cNvSpPr txBox="1"/>
          <p:nvPr/>
        </p:nvSpPr>
        <p:spPr>
          <a:xfrm>
            <a:off x="3422984" y="2563091"/>
            <a:ext cx="468398" cy="369332"/>
          </a:xfrm>
          <a:prstGeom prst="rect">
            <a:avLst/>
          </a:prstGeom>
          <a:solidFill>
            <a:schemeClr val="bg1">
              <a:alpha val="34697"/>
            </a:schemeClr>
          </a:solidFill>
          <a:ln w="12700">
            <a:solidFill>
              <a:schemeClr val="tx1"/>
            </a:solidFill>
          </a:ln>
        </p:spPr>
        <p:txBody>
          <a:bodyPr wrap="none" rtlCol="0">
            <a:spAutoFit/>
          </a:bodyPr>
          <a:lstStyle/>
          <a:p>
            <a:r>
              <a:rPr lang="en-US" dirty="0"/>
              <a:t>OL</a:t>
            </a:r>
          </a:p>
        </p:txBody>
      </p:sp>
      <p:sp>
        <p:nvSpPr>
          <p:cNvPr id="11" name="TextBox 10">
            <a:extLst>
              <a:ext uri="{FF2B5EF4-FFF2-40B4-BE49-F238E27FC236}">
                <a16:creationId xmlns:a16="http://schemas.microsoft.com/office/drawing/2014/main" id="{1008AE87-B202-8157-1C56-08D8C8DB1413}"/>
              </a:ext>
            </a:extLst>
          </p:cNvPr>
          <p:cNvSpPr txBox="1"/>
          <p:nvPr/>
        </p:nvSpPr>
        <p:spPr>
          <a:xfrm>
            <a:off x="2694875" y="2897029"/>
            <a:ext cx="468398" cy="369332"/>
          </a:xfrm>
          <a:prstGeom prst="rect">
            <a:avLst/>
          </a:prstGeom>
          <a:solidFill>
            <a:schemeClr val="bg1">
              <a:alpha val="34697"/>
            </a:schemeClr>
          </a:solidFill>
          <a:ln w="12700">
            <a:solidFill>
              <a:schemeClr val="tx1"/>
            </a:solidFill>
          </a:ln>
        </p:spPr>
        <p:txBody>
          <a:bodyPr wrap="none" rtlCol="0">
            <a:spAutoFit/>
          </a:bodyPr>
          <a:lstStyle/>
          <a:p>
            <a:r>
              <a:rPr lang="en-US" dirty="0"/>
              <a:t>OL</a:t>
            </a:r>
          </a:p>
        </p:txBody>
      </p:sp>
      <p:sp>
        <p:nvSpPr>
          <p:cNvPr id="12" name="TextBox 11">
            <a:extLst>
              <a:ext uri="{FF2B5EF4-FFF2-40B4-BE49-F238E27FC236}">
                <a16:creationId xmlns:a16="http://schemas.microsoft.com/office/drawing/2014/main" id="{302374F9-BAB8-90D2-40EC-AC754EC622C9}"/>
              </a:ext>
            </a:extLst>
          </p:cNvPr>
          <p:cNvSpPr txBox="1"/>
          <p:nvPr/>
        </p:nvSpPr>
        <p:spPr>
          <a:xfrm>
            <a:off x="2068468" y="2137814"/>
            <a:ext cx="1159741" cy="369332"/>
          </a:xfrm>
          <a:prstGeom prst="rect">
            <a:avLst/>
          </a:prstGeom>
          <a:solidFill>
            <a:schemeClr val="bg1">
              <a:alpha val="48880"/>
            </a:schemeClr>
          </a:solidFill>
          <a:ln>
            <a:solidFill>
              <a:schemeClr val="tx1"/>
            </a:solidFill>
          </a:ln>
        </p:spPr>
        <p:txBody>
          <a:bodyPr wrap="none" rtlCol="0">
            <a:spAutoFit/>
          </a:bodyPr>
          <a:lstStyle/>
          <a:p>
            <a:r>
              <a:rPr lang="en-US" dirty="0"/>
              <a:t>Iddingsite</a:t>
            </a:r>
          </a:p>
        </p:txBody>
      </p:sp>
      <p:cxnSp>
        <p:nvCxnSpPr>
          <p:cNvPr id="15" name="Straight Arrow Connector 14">
            <a:extLst>
              <a:ext uri="{FF2B5EF4-FFF2-40B4-BE49-F238E27FC236}">
                <a16:creationId xmlns:a16="http://schemas.microsoft.com/office/drawing/2014/main" id="{0BF6A458-D813-3802-3140-7643C43BEA28}"/>
              </a:ext>
            </a:extLst>
          </p:cNvPr>
          <p:cNvCxnSpPr>
            <a:cxnSpLocks/>
            <a:stCxn id="12" idx="3"/>
          </p:cNvCxnSpPr>
          <p:nvPr/>
        </p:nvCxnSpPr>
        <p:spPr>
          <a:xfrm>
            <a:off x="3228209" y="2322480"/>
            <a:ext cx="79814" cy="943881"/>
          </a:xfrm>
          <a:prstGeom prst="straightConnector1">
            <a:avLst/>
          </a:prstGeom>
          <a:ln w="25400">
            <a:solidFill>
              <a:schemeClr val="bg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7127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B779103-AB1C-5C6F-95C8-24B69BD7CC9B}"/>
              </a:ext>
            </a:extLst>
          </p:cNvPr>
          <p:cNvPicPr>
            <a:picLocks noChangeAspect="1"/>
          </p:cNvPicPr>
          <p:nvPr/>
        </p:nvPicPr>
        <p:blipFill>
          <a:blip r:embed="rId2"/>
          <a:srcRect t="14292"/>
          <a:stretch>
            <a:fillRect/>
          </a:stretch>
        </p:blipFill>
        <p:spPr>
          <a:xfrm>
            <a:off x="483866" y="218955"/>
            <a:ext cx="3478752" cy="2236177"/>
          </a:xfrm>
          <a:prstGeom prst="rect">
            <a:avLst/>
          </a:prstGeom>
        </p:spPr>
      </p:pic>
      <p:sp>
        <p:nvSpPr>
          <p:cNvPr id="29" name="Rectangle 28">
            <a:extLst>
              <a:ext uri="{FF2B5EF4-FFF2-40B4-BE49-F238E27FC236}">
                <a16:creationId xmlns:a16="http://schemas.microsoft.com/office/drawing/2014/main" id="{112839B5-6527-4FE1-B5CA-71D5FFC47C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752928"/>
            <a:ext cx="7566298" cy="7599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89B37F3-721E-4809-A50E-9EE306404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6483" y="0"/>
            <a:ext cx="73152" cy="278892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41D0C23E-23B4-420D-D7FA-77943FBB7E79}"/>
              </a:ext>
            </a:extLst>
          </p:cNvPr>
          <p:cNvPicPr>
            <a:picLocks noChangeAspect="1"/>
          </p:cNvPicPr>
          <p:nvPr/>
        </p:nvPicPr>
        <p:blipFill>
          <a:blip r:embed="rId3"/>
          <a:srcRect l="10101" r="11919"/>
          <a:stretch>
            <a:fillRect/>
          </a:stretch>
        </p:blipFill>
        <p:spPr>
          <a:xfrm rot="5400000">
            <a:off x="4843510" y="158252"/>
            <a:ext cx="2504979" cy="2409251"/>
          </a:xfrm>
          <a:prstGeom prst="rect">
            <a:avLst/>
          </a:prstGeom>
        </p:spPr>
      </p:pic>
      <p:pic>
        <p:nvPicPr>
          <p:cNvPr id="22" name="Picture 21">
            <a:extLst>
              <a:ext uri="{FF2B5EF4-FFF2-40B4-BE49-F238E27FC236}">
                <a16:creationId xmlns:a16="http://schemas.microsoft.com/office/drawing/2014/main" id="{A958297C-DC77-304F-52EA-45DC7AE7599E}"/>
              </a:ext>
            </a:extLst>
          </p:cNvPr>
          <p:cNvPicPr>
            <a:picLocks noChangeAspect="1"/>
          </p:cNvPicPr>
          <p:nvPr/>
        </p:nvPicPr>
        <p:blipFill>
          <a:blip r:embed="rId4"/>
          <a:srcRect l="10484" r="13610"/>
          <a:stretch>
            <a:fillRect/>
          </a:stretch>
        </p:blipFill>
        <p:spPr>
          <a:xfrm rot="5400000">
            <a:off x="132768" y="3370669"/>
            <a:ext cx="2898794" cy="2864195"/>
          </a:xfrm>
          <a:prstGeom prst="rect">
            <a:avLst/>
          </a:prstGeom>
        </p:spPr>
      </p:pic>
      <p:sp>
        <p:nvSpPr>
          <p:cNvPr id="33" name="Rectangle 32">
            <a:extLst>
              <a:ext uri="{FF2B5EF4-FFF2-40B4-BE49-F238E27FC236}">
                <a16:creationId xmlns:a16="http://schemas.microsoft.com/office/drawing/2014/main" id="{6F32C1A4-2AC7-48CB-9AB7-B80470C0FD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3627" y="2779776"/>
            <a:ext cx="73152" cy="407822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8F1684B-36C4-CDFC-1D70-DB836AC6566A}"/>
              </a:ext>
            </a:extLst>
          </p:cNvPr>
          <p:cNvPicPr>
            <a:picLocks noChangeAspect="1"/>
          </p:cNvPicPr>
          <p:nvPr/>
        </p:nvPicPr>
        <p:blipFill>
          <a:blip r:embed="rId5"/>
          <a:srcRect r="7576" b="2726"/>
          <a:stretch>
            <a:fillRect/>
          </a:stretch>
        </p:blipFill>
        <p:spPr>
          <a:xfrm rot="5400000">
            <a:off x="3499090" y="3353288"/>
            <a:ext cx="3672557" cy="2898957"/>
          </a:xfrm>
          <a:prstGeom prst="rect">
            <a:avLst/>
          </a:prstGeom>
        </p:spPr>
      </p:pic>
      <p:sp>
        <p:nvSpPr>
          <p:cNvPr id="35" name="Rectangle 34">
            <a:extLst>
              <a:ext uri="{FF2B5EF4-FFF2-40B4-BE49-F238E27FC236}">
                <a16:creationId xmlns:a16="http://schemas.microsoft.com/office/drawing/2014/main" id="{BE12D8E2-6088-4997-A8C6-1794DA9E1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813" y="0"/>
            <a:ext cx="731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33BCC604-8C73-F7FF-BF56-27F637A6D8B3}"/>
              </a:ext>
            </a:extLst>
          </p:cNvPr>
          <p:cNvPicPr>
            <a:picLocks noChangeAspect="1"/>
          </p:cNvPicPr>
          <p:nvPr/>
        </p:nvPicPr>
        <p:blipFill>
          <a:blip r:embed="rId6"/>
          <a:srcRect t="6974"/>
          <a:stretch>
            <a:fillRect/>
          </a:stretch>
        </p:blipFill>
        <p:spPr>
          <a:xfrm rot="5400000">
            <a:off x="7118679" y="615918"/>
            <a:ext cx="3680349" cy="2567761"/>
          </a:xfrm>
          <a:prstGeom prst="rect">
            <a:avLst/>
          </a:prstGeom>
        </p:spPr>
      </p:pic>
      <p:sp>
        <p:nvSpPr>
          <p:cNvPr id="37" name="Rectangle 36">
            <a:extLst>
              <a:ext uri="{FF2B5EF4-FFF2-40B4-BE49-F238E27FC236}">
                <a16:creationId xmlns:a16="http://schemas.microsoft.com/office/drawing/2014/main" id="{FAF10F47-1605-47C5-AE58-9062909AD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66299" y="3862989"/>
            <a:ext cx="4625702" cy="7315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9C9DC89E-2796-9C15-2E92-B99C4124C226}"/>
              </a:ext>
            </a:extLst>
          </p:cNvPr>
          <p:cNvPicPr>
            <a:picLocks noChangeAspect="1"/>
          </p:cNvPicPr>
          <p:nvPr/>
        </p:nvPicPr>
        <p:blipFill>
          <a:blip r:embed="rId7"/>
          <a:srcRect l="6812" t="7475" b="4714"/>
          <a:stretch>
            <a:fillRect/>
          </a:stretch>
        </p:blipFill>
        <p:spPr>
          <a:xfrm>
            <a:off x="7869561" y="4059157"/>
            <a:ext cx="4092844" cy="2675826"/>
          </a:xfrm>
          <a:prstGeom prst="rect">
            <a:avLst/>
          </a:prstGeom>
        </p:spPr>
      </p:pic>
      <p:pic>
        <p:nvPicPr>
          <p:cNvPr id="3" name="Picture 2">
            <a:extLst>
              <a:ext uri="{FF2B5EF4-FFF2-40B4-BE49-F238E27FC236}">
                <a16:creationId xmlns:a16="http://schemas.microsoft.com/office/drawing/2014/main" id="{8DAE4287-0B83-2221-FE2E-21873160BD0B}"/>
              </a:ext>
            </a:extLst>
          </p:cNvPr>
          <p:cNvPicPr>
            <a:picLocks noChangeAspect="1"/>
          </p:cNvPicPr>
          <p:nvPr/>
        </p:nvPicPr>
        <p:blipFill>
          <a:blip r:embed="rId8"/>
          <a:stretch>
            <a:fillRect/>
          </a:stretch>
        </p:blipFill>
        <p:spPr>
          <a:xfrm>
            <a:off x="10227737" y="84951"/>
            <a:ext cx="1964263" cy="2619017"/>
          </a:xfrm>
          <a:prstGeom prst="rect">
            <a:avLst/>
          </a:prstGeom>
        </p:spPr>
      </p:pic>
      <p:sp>
        <p:nvSpPr>
          <p:cNvPr id="5" name="TextBox 4">
            <a:extLst>
              <a:ext uri="{FF2B5EF4-FFF2-40B4-BE49-F238E27FC236}">
                <a16:creationId xmlns:a16="http://schemas.microsoft.com/office/drawing/2014/main" id="{745DD412-DCF9-FD7C-67EE-E1E00C9D34E0}"/>
              </a:ext>
            </a:extLst>
          </p:cNvPr>
          <p:cNvSpPr txBox="1"/>
          <p:nvPr/>
        </p:nvSpPr>
        <p:spPr>
          <a:xfrm>
            <a:off x="483866" y="2085800"/>
            <a:ext cx="675441" cy="369332"/>
          </a:xfrm>
          <a:prstGeom prst="rect">
            <a:avLst/>
          </a:prstGeom>
          <a:noFill/>
        </p:spPr>
        <p:txBody>
          <a:bodyPr wrap="none" rtlCol="0">
            <a:spAutoFit/>
          </a:bodyPr>
          <a:lstStyle/>
          <a:p>
            <a:r>
              <a:rPr lang="en-US" dirty="0"/>
              <a:t>Kalai</a:t>
            </a:r>
          </a:p>
        </p:txBody>
      </p:sp>
      <p:sp>
        <p:nvSpPr>
          <p:cNvPr id="6" name="TextBox 5">
            <a:extLst>
              <a:ext uri="{FF2B5EF4-FFF2-40B4-BE49-F238E27FC236}">
                <a16:creationId xmlns:a16="http://schemas.microsoft.com/office/drawing/2014/main" id="{18032E5A-4083-4724-E0C5-BDFE1DE6595B}"/>
              </a:ext>
            </a:extLst>
          </p:cNvPr>
          <p:cNvSpPr txBox="1"/>
          <p:nvPr/>
        </p:nvSpPr>
        <p:spPr>
          <a:xfrm>
            <a:off x="4856366" y="110388"/>
            <a:ext cx="594009" cy="369332"/>
          </a:xfrm>
          <a:prstGeom prst="rect">
            <a:avLst/>
          </a:prstGeom>
          <a:noFill/>
        </p:spPr>
        <p:txBody>
          <a:bodyPr wrap="none" rtlCol="0">
            <a:spAutoFit/>
          </a:bodyPr>
          <a:lstStyle/>
          <a:p>
            <a:r>
              <a:rPr lang="en-US" dirty="0"/>
              <a:t>Evie</a:t>
            </a:r>
          </a:p>
        </p:txBody>
      </p:sp>
      <p:sp>
        <p:nvSpPr>
          <p:cNvPr id="7" name="TextBox 6">
            <a:extLst>
              <a:ext uri="{FF2B5EF4-FFF2-40B4-BE49-F238E27FC236}">
                <a16:creationId xmlns:a16="http://schemas.microsoft.com/office/drawing/2014/main" id="{BB864E46-D796-229F-C92B-D118951173AC}"/>
              </a:ext>
            </a:extLst>
          </p:cNvPr>
          <p:cNvSpPr txBox="1"/>
          <p:nvPr/>
        </p:nvSpPr>
        <p:spPr>
          <a:xfrm>
            <a:off x="10192729" y="123017"/>
            <a:ext cx="657103" cy="369332"/>
          </a:xfrm>
          <a:prstGeom prst="rect">
            <a:avLst/>
          </a:prstGeom>
          <a:noFill/>
        </p:spPr>
        <p:txBody>
          <a:bodyPr wrap="none" rtlCol="0">
            <a:spAutoFit/>
          </a:bodyPr>
          <a:lstStyle/>
          <a:p>
            <a:r>
              <a:rPr lang="en-US" dirty="0"/>
              <a:t>Luke</a:t>
            </a:r>
          </a:p>
        </p:txBody>
      </p:sp>
    </p:spTree>
    <p:extLst>
      <p:ext uri="{BB962C8B-B14F-4D97-AF65-F5344CB8AC3E}">
        <p14:creationId xmlns:p14="http://schemas.microsoft.com/office/powerpoint/2010/main" val="40750710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08CE49EB-6CAF-4479-B93F-85773D92A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C76C5D6C-2954-18E6-750D-F4F8EA862D5B}"/>
              </a:ext>
            </a:extLst>
          </p:cNvPr>
          <p:cNvPicPr>
            <a:picLocks noChangeAspect="1"/>
          </p:cNvPicPr>
          <p:nvPr/>
        </p:nvPicPr>
        <p:blipFill>
          <a:blip r:embed="rId2"/>
          <a:srcRect r="14497" b="-6"/>
          <a:stretch>
            <a:fillRect/>
          </a:stretch>
        </p:blipFill>
        <p:spPr>
          <a:xfrm rot="5400000">
            <a:off x="-117442" y="760907"/>
            <a:ext cx="3039979" cy="2161630"/>
          </a:xfrm>
          <a:prstGeom prst="rect">
            <a:avLst/>
          </a:prstGeom>
        </p:spPr>
      </p:pic>
      <p:pic>
        <p:nvPicPr>
          <p:cNvPr id="4" name="Picture 3">
            <a:extLst>
              <a:ext uri="{FF2B5EF4-FFF2-40B4-BE49-F238E27FC236}">
                <a16:creationId xmlns:a16="http://schemas.microsoft.com/office/drawing/2014/main" id="{7A8E3498-A074-C996-B61C-8961E02B9E4E}"/>
              </a:ext>
            </a:extLst>
          </p:cNvPr>
          <p:cNvPicPr>
            <a:picLocks noChangeAspect="1"/>
          </p:cNvPicPr>
          <p:nvPr/>
        </p:nvPicPr>
        <p:blipFill>
          <a:blip r:embed="rId3"/>
          <a:srcRect l="1015" r="8958" b="-1"/>
          <a:stretch>
            <a:fillRect/>
          </a:stretch>
        </p:blipFill>
        <p:spPr>
          <a:xfrm rot="5400000">
            <a:off x="2182361" y="815257"/>
            <a:ext cx="3039979" cy="2052924"/>
          </a:xfrm>
          <a:prstGeom prst="rect">
            <a:avLst/>
          </a:prstGeom>
        </p:spPr>
      </p:pic>
      <p:pic>
        <p:nvPicPr>
          <p:cNvPr id="3" name="Picture 2">
            <a:extLst>
              <a:ext uri="{FF2B5EF4-FFF2-40B4-BE49-F238E27FC236}">
                <a16:creationId xmlns:a16="http://schemas.microsoft.com/office/drawing/2014/main" id="{E5E97F14-217F-9D74-5E7B-3AC258E84DDD}"/>
              </a:ext>
            </a:extLst>
          </p:cNvPr>
          <p:cNvPicPr>
            <a:picLocks noChangeAspect="1"/>
          </p:cNvPicPr>
          <p:nvPr/>
        </p:nvPicPr>
        <p:blipFill>
          <a:blip r:embed="rId4"/>
          <a:srcRect r="1133" b="2"/>
          <a:stretch>
            <a:fillRect/>
          </a:stretch>
        </p:blipFill>
        <p:spPr>
          <a:xfrm>
            <a:off x="4921338" y="321729"/>
            <a:ext cx="6950128" cy="6147302"/>
          </a:xfrm>
          <a:prstGeom prst="rect">
            <a:avLst/>
          </a:prstGeom>
        </p:spPr>
      </p:pic>
      <p:pic>
        <p:nvPicPr>
          <p:cNvPr id="6" name="Picture 5">
            <a:extLst>
              <a:ext uri="{FF2B5EF4-FFF2-40B4-BE49-F238E27FC236}">
                <a16:creationId xmlns:a16="http://schemas.microsoft.com/office/drawing/2014/main" id="{11425D26-F45C-E1A9-C41A-761928C0F026}"/>
              </a:ext>
            </a:extLst>
          </p:cNvPr>
          <p:cNvPicPr>
            <a:picLocks noChangeAspect="1"/>
          </p:cNvPicPr>
          <p:nvPr/>
        </p:nvPicPr>
        <p:blipFill>
          <a:blip r:embed="rId5"/>
          <a:srcRect l="6826" r="12398" b="-2"/>
          <a:stretch>
            <a:fillRect/>
          </a:stretch>
        </p:blipFill>
        <p:spPr>
          <a:xfrm>
            <a:off x="320533" y="3429052"/>
            <a:ext cx="4408280" cy="3039979"/>
          </a:xfrm>
          <a:prstGeom prst="rect">
            <a:avLst/>
          </a:prstGeom>
        </p:spPr>
      </p:pic>
      <p:sp>
        <p:nvSpPr>
          <p:cNvPr id="5" name="TextBox 4">
            <a:extLst>
              <a:ext uri="{FF2B5EF4-FFF2-40B4-BE49-F238E27FC236}">
                <a16:creationId xmlns:a16="http://schemas.microsoft.com/office/drawing/2014/main" id="{5F4D6436-6332-9566-88CE-BADCE12EBDBC}"/>
              </a:ext>
            </a:extLst>
          </p:cNvPr>
          <p:cNvSpPr txBox="1"/>
          <p:nvPr/>
        </p:nvSpPr>
        <p:spPr>
          <a:xfrm>
            <a:off x="5047822" y="6099699"/>
            <a:ext cx="518091" cy="369332"/>
          </a:xfrm>
          <a:prstGeom prst="rect">
            <a:avLst/>
          </a:prstGeom>
          <a:noFill/>
        </p:spPr>
        <p:txBody>
          <a:bodyPr wrap="none" rtlCol="0">
            <a:spAutoFit/>
          </a:bodyPr>
          <a:lstStyle/>
          <a:p>
            <a:r>
              <a:rPr lang="en-US" dirty="0"/>
              <a:t>Lily</a:t>
            </a:r>
          </a:p>
        </p:txBody>
      </p:sp>
    </p:spTree>
    <p:extLst>
      <p:ext uri="{BB962C8B-B14F-4D97-AF65-F5344CB8AC3E}">
        <p14:creationId xmlns:p14="http://schemas.microsoft.com/office/powerpoint/2010/main" val="520469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C96C8BAF-68F3-4B78-B238-35DF5D865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4F4CD6D0-5A87-4BA2-A13A-0E40511C3C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699565"/>
            <a:ext cx="3553132" cy="5156200"/>
            <a:chOff x="7807230" y="2012810"/>
            <a:chExt cx="3251252" cy="3459865"/>
          </a:xfrm>
        </p:grpSpPr>
        <p:sp>
          <p:nvSpPr>
            <p:cNvPr id="15" name="Rectangle 14">
              <a:extLst>
                <a:ext uri="{FF2B5EF4-FFF2-40B4-BE49-F238E27FC236}">
                  <a16:creationId xmlns:a16="http://schemas.microsoft.com/office/drawing/2014/main" id="{5877EAC0-2063-444D-8EE9-72FED2E03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C155BF8-661A-4F4A-B4EC-923105C69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FAF6CE80-6B45-01B2-FEB0-AFB4EA37E51C}"/>
              </a:ext>
            </a:extLst>
          </p:cNvPr>
          <p:cNvPicPr>
            <a:picLocks noChangeAspect="1"/>
          </p:cNvPicPr>
          <p:nvPr/>
        </p:nvPicPr>
        <p:blipFill>
          <a:blip r:embed="rId2"/>
          <a:stretch>
            <a:fillRect/>
          </a:stretch>
        </p:blipFill>
        <p:spPr>
          <a:xfrm>
            <a:off x="706568" y="901522"/>
            <a:ext cx="3209544" cy="4739424"/>
          </a:xfrm>
          <a:prstGeom prst="rect">
            <a:avLst/>
          </a:prstGeom>
        </p:spPr>
      </p:pic>
      <p:grpSp>
        <p:nvGrpSpPr>
          <p:cNvPr id="27" name="Group 26">
            <a:extLst>
              <a:ext uri="{FF2B5EF4-FFF2-40B4-BE49-F238E27FC236}">
                <a16:creationId xmlns:a16="http://schemas.microsoft.com/office/drawing/2014/main" id="{E9537076-EF48-4F72-9164-FD8260D55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19434" y="699565"/>
            <a:ext cx="3553132" cy="5156200"/>
            <a:chOff x="7807230" y="2012810"/>
            <a:chExt cx="3251252" cy="3459865"/>
          </a:xfrm>
        </p:grpSpPr>
        <p:sp>
          <p:nvSpPr>
            <p:cNvPr id="19" name="Rectangle 18">
              <a:extLst>
                <a:ext uri="{FF2B5EF4-FFF2-40B4-BE49-F238E27FC236}">
                  <a16:creationId xmlns:a16="http://schemas.microsoft.com/office/drawing/2014/main" id="{689673CB-C48B-4D05-B6E4-B88CD5BAA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6C31A20-B341-476E-8C04-A26C87E1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a:extLst>
              <a:ext uri="{FF2B5EF4-FFF2-40B4-BE49-F238E27FC236}">
                <a16:creationId xmlns:a16="http://schemas.microsoft.com/office/drawing/2014/main" id="{36A68DCD-3BE5-5A2C-798A-E48FAE21A510}"/>
              </a:ext>
            </a:extLst>
          </p:cNvPr>
          <p:cNvPicPr>
            <a:picLocks noChangeAspect="1"/>
          </p:cNvPicPr>
          <p:nvPr/>
        </p:nvPicPr>
        <p:blipFill>
          <a:blip r:embed="rId3"/>
          <a:stretch>
            <a:fillRect/>
          </a:stretch>
        </p:blipFill>
        <p:spPr>
          <a:xfrm>
            <a:off x="4487333" y="901522"/>
            <a:ext cx="3209544" cy="4739424"/>
          </a:xfrm>
          <a:prstGeom prst="rect">
            <a:avLst/>
          </a:prstGeom>
        </p:spPr>
      </p:pic>
      <p:grpSp>
        <p:nvGrpSpPr>
          <p:cNvPr id="22" name="Group 21">
            <a:extLst>
              <a:ext uri="{FF2B5EF4-FFF2-40B4-BE49-F238E27FC236}">
                <a16:creationId xmlns:a16="http://schemas.microsoft.com/office/drawing/2014/main" id="{6EFC3492-86BD-4D75-B5B4-C2DBFE0BD1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04093" y="699565"/>
            <a:ext cx="3553132" cy="5156200"/>
            <a:chOff x="7807230" y="2012810"/>
            <a:chExt cx="3251252" cy="3459865"/>
          </a:xfrm>
        </p:grpSpPr>
        <p:sp>
          <p:nvSpPr>
            <p:cNvPr id="23" name="Rectangle 22">
              <a:extLst>
                <a:ext uri="{FF2B5EF4-FFF2-40B4-BE49-F238E27FC236}">
                  <a16:creationId xmlns:a16="http://schemas.microsoft.com/office/drawing/2014/main" id="{F72E5074-2516-4705-BFF1-F508394A0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2259E4C-F24C-4180-AEC3-76255D535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 name="Picture 2">
            <a:extLst>
              <a:ext uri="{FF2B5EF4-FFF2-40B4-BE49-F238E27FC236}">
                <a16:creationId xmlns:a16="http://schemas.microsoft.com/office/drawing/2014/main" id="{60E2DB87-18F8-43A8-769B-AD647164F626}"/>
              </a:ext>
            </a:extLst>
          </p:cNvPr>
          <p:cNvPicPr>
            <a:picLocks noChangeAspect="1"/>
          </p:cNvPicPr>
          <p:nvPr/>
        </p:nvPicPr>
        <p:blipFill>
          <a:blip r:embed="rId4"/>
          <a:stretch>
            <a:fillRect/>
          </a:stretch>
        </p:blipFill>
        <p:spPr>
          <a:xfrm>
            <a:off x="8275887" y="901522"/>
            <a:ext cx="3209544" cy="4739423"/>
          </a:xfrm>
          <a:prstGeom prst="rect">
            <a:avLst/>
          </a:prstGeom>
        </p:spPr>
      </p:pic>
    </p:spTree>
    <p:extLst>
      <p:ext uri="{BB962C8B-B14F-4D97-AF65-F5344CB8AC3E}">
        <p14:creationId xmlns:p14="http://schemas.microsoft.com/office/powerpoint/2010/main" val="26642086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E428A-7843-1E58-D96C-5F3954168380}"/>
              </a:ext>
            </a:extLst>
          </p:cNvPr>
          <p:cNvSpPr>
            <a:spLocks noGrp="1"/>
          </p:cNvSpPr>
          <p:nvPr>
            <p:ph type="title"/>
          </p:nvPr>
        </p:nvSpPr>
        <p:spPr>
          <a:xfrm>
            <a:off x="0" y="0"/>
            <a:ext cx="12192000" cy="524933"/>
          </a:xfrm>
          <a:solidFill>
            <a:schemeClr val="tx1"/>
          </a:solidFill>
        </p:spPr>
        <p:txBody>
          <a:bodyPr>
            <a:normAutofit fontScale="90000"/>
          </a:bodyPr>
          <a:lstStyle/>
          <a:p>
            <a:pPr algn="ctr"/>
            <a:r>
              <a:rPr lang="en-US" dirty="0">
                <a:solidFill>
                  <a:schemeClr val="bg1"/>
                </a:solidFill>
              </a:rPr>
              <a:t>Student Reflections</a:t>
            </a:r>
          </a:p>
        </p:txBody>
      </p:sp>
      <p:sp>
        <p:nvSpPr>
          <p:cNvPr id="3" name="Content Placeholder 2">
            <a:extLst>
              <a:ext uri="{FF2B5EF4-FFF2-40B4-BE49-F238E27FC236}">
                <a16:creationId xmlns:a16="http://schemas.microsoft.com/office/drawing/2014/main" id="{BF100E3C-4CFC-F18B-D3B6-7B0CF3B615F7}"/>
              </a:ext>
            </a:extLst>
          </p:cNvPr>
          <p:cNvSpPr>
            <a:spLocks noGrp="1"/>
          </p:cNvSpPr>
          <p:nvPr>
            <p:ph idx="1"/>
          </p:nvPr>
        </p:nvSpPr>
        <p:spPr>
          <a:xfrm>
            <a:off x="412375" y="694267"/>
            <a:ext cx="11456895" cy="5849969"/>
          </a:xfrm>
        </p:spPr>
        <p:txBody>
          <a:bodyPr>
            <a:normAutofit fontScale="85000" lnSpcReduction="10000"/>
          </a:bodyPr>
          <a:lstStyle/>
          <a:p>
            <a:r>
              <a:rPr lang="en-US" sz="2400" dirty="0"/>
              <a:t>“</a:t>
            </a:r>
            <a:r>
              <a:rPr lang="en-US" sz="2400" b="1" dirty="0"/>
              <a:t>It was cool to see a physical product of the thing that I have been studying for and done all this work for.</a:t>
            </a:r>
            <a:r>
              <a:rPr lang="en-US" sz="2400" dirty="0"/>
              <a:t> It's always one thing to learn about a subject, but it’s another to </a:t>
            </a:r>
            <a:r>
              <a:rPr lang="en-US" sz="2400" b="1" dirty="0"/>
              <a:t>transform that knowledge into something physical</a:t>
            </a:r>
            <a:r>
              <a:rPr lang="en-US" sz="2400" dirty="0"/>
              <a:t>.”</a:t>
            </a:r>
          </a:p>
          <a:p>
            <a:r>
              <a:rPr lang="en-US" sz="2400" dirty="0"/>
              <a:t>“Building this 3D model </a:t>
            </a:r>
            <a:r>
              <a:rPr lang="en-US" sz="2400" b="1" dirty="0"/>
              <a:t>turned abstract concepts</a:t>
            </a:r>
            <a:r>
              <a:rPr lang="en-US" sz="2400" dirty="0"/>
              <a:t> like lava cooling and subsurface layering </a:t>
            </a:r>
            <a:r>
              <a:rPr lang="en-US" sz="2400" b="1" dirty="0"/>
              <a:t>into a physical object I could examine from multiple angles</a:t>
            </a:r>
            <a:r>
              <a:rPr lang="en-US" sz="2400" dirty="0"/>
              <a:t>.”</a:t>
            </a:r>
          </a:p>
          <a:p>
            <a:r>
              <a:rPr lang="en-US" sz="2400" dirty="0"/>
              <a:t>“</a:t>
            </a:r>
            <a:r>
              <a:rPr lang="en-US" sz="2400" b="1" dirty="0"/>
              <a:t>While science is often viewed as being about data tables and objective measurements, bringing art into this process allowed me to look at it with a different lens</a:t>
            </a:r>
            <a:r>
              <a:rPr lang="en-US" sz="2400" dirty="0"/>
              <a:t>.”</a:t>
            </a:r>
          </a:p>
          <a:p>
            <a:r>
              <a:rPr lang="en-US" sz="2400" dirty="0"/>
              <a:t>“</a:t>
            </a:r>
            <a:r>
              <a:rPr lang="en-US" sz="2400" b="1" dirty="0"/>
              <a:t>If the contractors had not been excavating the site, these rocks might never have been discovered, and our class would have been studying something completely different</a:t>
            </a:r>
            <a:r>
              <a:rPr lang="en-US" sz="2400" dirty="0"/>
              <a:t>. Observing the boulders raised many questions for me, but the most fascinating question was their age and the long history they might represent.”</a:t>
            </a:r>
          </a:p>
          <a:p>
            <a:r>
              <a:rPr lang="en-US" sz="2400" dirty="0"/>
              <a:t>“My artistic piece to me highlighted the concept of the before and after effect of weathering. </a:t>
            </a:r>
            <a:r>
              <a:rPr lang="en-US" sz="2400" b="1" dirty="0"/>
              <a:t>I always knew it had happened but drawing it out and then comparing it to the data I started to realize how every rock is the same just at a different point in a life cycle on top of the truly powerful effects of weathering.”</a:t>
            </a:r>
          </a:p>
          <a:p>
            <a:r>
              <a:rPr lang="en-US" sz="2400" dirty="0"/>
              <a:t>“My whole report was focusing on answering one question about where the rocks came from. </a:t>
            </a:r>
            <a:r>
              <a:rPr lang="en-US" sz="2400" b="1" dirty="0"/>
              <a:t>However, there are so many other possible questions that could be answered with the data gathered just from going to the construction site for an hour.</a:t>
            </a:r>
            <a:r>
              <a:rPr lang="en-US" sz="2400" dirty="0"/>
              <a:t> Doing the art piece really helped me understand how the origin of the rocks relates to their composition. </a:t>
            </a:r>
            <a:r>
              <a:rPr lang="en-US" sz="2400" b="1" dirty="0"/>
              <a:t>Overall, this whole experience of going on-site and then completing this project helped make something clear to me. Geology is everywhere. The beauty of the earth is everywhere…we just have to look for it.”</a:t>
            </a:r>
          </a:p>
          <a:p>
            <a:endParaRPr lang="en-US" sz="2000" dirty="0"/>
          </a:p>
          <a:p>
            <a:endParaRPr lang="en-US" sz="1600" dirty="0"/>
          </a:p>
        </p:txBody>
      </p:sp>
    </p:spTree>
    <p:extLst>
      <p:ext uri="{BB962C8B-B14F-4D97-AF65-F5344CB8AC3E}">
        <p14:creationId xmlns:p14="http://schemas.microsoft.com/office/powerpoint/2010/main" val="4249782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4CDFCAF-154B-108A-5725-6BEC0A547CF7}"/>
              </a:ext>
            </a:extLst>
          </p:cNvPr>
          <p:cNvPicPr>
            <a:picLocks noChangeAspect="1"/>
          </p:cNvPicPr>
          <p:nvPr/>
        </p:nvPicPr>
        <p:blipFill>
          <a:blip r:embed="rId2"/>
          <a:srcRect t="22670" b="7060"/>
          <a:stretch>
            <a:fillRect/>
          </a:stretch>
        </p:blipFill>
        <p:spPr>
          <a:xfrm>
            <a:off x="457200" y="457200"/>
            <a:ext cx="11277600" cy="5943600"/>
          </a:xfrm>
          <a:prstGeom prst="rect">
            <a:avLst/>
          </a:prstGeom>
        </p:spPr>
      </p:pic>
      <p:sp>
        <p:nvSpPr>
          <p:cNvPr id="2" name="TextBox 1">
            <a:extLst>
              <a:ext uri="{FF2B5EF4-FFF2-40B4-BE49-F238E27FC236}">
                <a16:creationId xmlns:a16="http://schemas.microsoft.com/office/drawing/2014/main" id="{DBCFC266-01FF-7215-964F-77970CD4F55B}"/>
              </a:ext>
            </a:extLst>
          </p:cNvPr>
          <p:cNvSpPr txBox="1"/>
          <p:nvPr/>
        </p:nvSpPr>
        <p:spPr>
          <a:xfrm>
            <a:off x="10717597" y="612493"/>
            <a:ext cx="678391" cy="369332"/>
          </a:xfrm>
          <a:prstGeom prst="rect">
            <a:avLst/>
          </a:prstGeom>
          <a:noFill/>
        </p:spPr>
        <p:txBody>
          <a:bodyPr wrap="none" rtlCol="0">
            <a:spAutoFit/>
          </a:bodyPr>
          <a:lstStyle/>
          <a:p>
            <a:r>
              <a:rPr lang="en-US" b="1" dirty="0"/>
              <a:t>2026</a:t>
            </a:r>
          </a:p>
        </p:txBody>
      </p:sp>
      <p:pic>
        <p:nvPicPr>
          <p:cNvPr id="3" name="Picture 2">
            <a:extLst>
              <a:ext uri="{FF2B5EF4-FFF2-40B4-BE49-F238E27FC236}">
                <a16:creationId xmlns:a16="http://schemas.microsoft.com/office/drawing/2014/main" id="{C15CB065-FD4B-6E35-A6B6-C900F6F75B69}"/>
              </a:ext>
            </a:extLst>
          </p:cNvPr>
          <p:cNvPicPr>
            <a:picLocks noChangeAspect="1"/>
          </p:cNvPicPr>
          <p:nvPr/>
        </p:nvPicPr>
        <p:blipFill>
          <a:blip r:embed="rId3"/>
          <a:stretch>
            <a:fillRect/>
          </a:stretch>
        </p:blipFill>
        <p:spPr>
          <a:xfrm>
            <a:off x="372204" y="4182547"/>
            <a:ext cx="2264403" cy="2446640"/>
          </a:xfrm>
          <a:prstGeom prst="rect">
            <a:avLst/>
          </a:prstGeom>
        </p:spPr>
      </p:pic>
      <p:pic>
        <p:nvPicPr>
          <p:cNvPr id="5" name="Picture 4">
            <a:extLst>
              <a:ext uri="{FF2B5EF4-FFF2-40B4-BE49-F238E27FC236}">
                <a16:creationId xmlns:a16="http://schemas.microsoft.com/office/drawing/2014/main" id="{73630D57-4C97-FAAD-88F7-E0D8DF7ADA54}"/>
              </a:ext>
            </a:extLst>
          </p:cNvPr>
          <p:cNvPicPr>
            <a:picLocks noChangeAspect="1"/>
          </p:cNvPicPr>
          <p:nvPr/>
        </p:nvPicPr>
        <p:blipFill>
          <a:blip r:embed="rId4"/>
          <a:stretch>
            <a:fillRect/>
          </a:stretch>
        </p:blipFill>
        <p:spPr>
          <a:xfrm>
            <a:off x="372204" y="3706716"/>
            <a:ext cx="2264403" cy="493344"/>
          </a:xfrm>
          <a:prstGeom prst="rect">
            <a:avLst/>
          </a:prstGeom>
        </p:spPr>
      </p:pic>
    </p:spTree>
    <p:extLst>
      <p:ext uri="{BB962C8B-B14F-4D97-AF65-F5344CB8AC3E}">
        <p14:creationId xmlns:p14="http://schemas.microsoft.com/office/powerpoint/2010/main" val="134073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linds(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3634D-5881-349D-F8EF-EE181F6C9CDF}"/>
              </a:ext>
            </a:extLst>
          </p:cNvPr>
          <p:cNvSpPr>
            <a:spLocks noGrp="1"/>
          </p:cNvSpPr>
          <p:nvPr>
            <p:ph type="title"/>
          </p:nvPr>
        </p:nvSpPr>
        <p:spPr>
          <a:xfrm>
            <a:off x="473990" y="1009926"/>
            <a:ext cx="5083445" cy="943561"/>
          </a:xfrm>
        </p:spPr>
        <p:txBody>
          <a:bodyPr vert="horz" lIns="91440" tIns="45720" rIns="91440" bIns="45720" rtlCol="0" anchor="t">
            <a:normAutofit fontScale="90000"/>
          </a:bodyPr>
          <a:lstStyle/>
          <a:p>
            <a:r>
              <a:rPr lang="en-US" b="1" dirty="0">
                <a:latin typeface="Helvetica" pitchFamily="2" charset="0"/>
              </a:rPr>
              <a:t>What I will be sharing with you today…</a:t>
            </a:r>
          </a:p>
        </p:txBody>
      </p:sp>
      <p:cxnSp>
        <p:nvCxnSpPr>
          <p:cNvPr id="11" name="Straight Connector 10">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C3B5A4A7-9E9E-3D8F-289E-0958BBE03413}"/>
              </a:ext>
            </a:extLst>
          </p:cNvPr>
          <p:cNvSpPr>
            <a:spLocks noGrp="1"/>
          </p:cNvSpPr>
          <p:nvPr>
            <p:ph type="body" sz="half" idx="2"/>
          </p:nvPr>
        </p:nvSpPr>
        <p:spPr>
          <a:xfrm>
            <a:off x="309965" y="2286000"/>
            <a:ext cx="5083445" cy="4248406"/>
          </a:xfrm>
        </p:spPr>
        <p:txBody>
          <a:bodyPr vert="horz" lIns="91440" tIns="45720" rIns="91440" bIns="45720" rtlCol="0">
            <a:normAutofit/>
          </a:bodyPr>
          <a:lstStyle/>
          <a:p>
            <a:pPr marL="285750" indent="-228600">
              <a:buFont typeface="Arial" panose="020B0604020202020204" pitchFamily="34" charset="0"/>
              <a:buChar char="•"/>
            </a:pPr>
            <a:r>
              <a:rPr lang="en-US" sz="2800" dirty="0">
                <a:latin typeface="Helvetica" pitchFamily="2" charset="0"/>
              </a:rPr>
              <a:t>Context of Clackamas Community College and Geology at CCC</a:t>
            </a:r>
          </a:p>
          <a:p>
            <a:pPr marL="285750" indent="-228600">
              <a:buFont typeface="Arial" panose="020B0604020202020204" pitchFamily="34" charset="0"/>
              <a:buChar char="•"/>
            </a:pPr>
            <a:r>
              <a:rPr lang="en-US" sz="2800" dirty="0">
                <a:latin typeface="Helvetica" pitchFamily="2" charset="0"/>
              </a:rPr>
              <a:t>How this project came about</a:t>
            </a:r>
          </a:p>
          <a:p>
            <a:pPr marL="285750" indent="-228600">
              <a:buFont typeface="Arial" panose="020B0604020202020204" pitchFamily="34" charset="0"/>
              <a:buChar char="•"/>
            </a:pPr>
            <a:r>
              <a:rPr lang="en-US" sz="2800" dirty="0">
                <a:latin typeface="Helvetica" pitchFamily="2" charset="0"/>
              </a:rPr>
              <a:t>Project description and criteria for success</a:t>
            </a:r>
          </a:p>
          <a:p>
            <a:pPr marL="285750" indent="-228600">
              <a:buFont typeface="Arial" panose="020B0604020202020204" pitchFamily="34" charset="0"/>
              <a:buChar char="•"/>
            </a:pPr>
            <a:r>
              <a:rPr lang="en-US" sz="2800" dirty="0">
                <a:latin typeface="Helvetica" pitchFamily="2" charset="0"/>
              </a:rPr>
              <a:t>Examples of student artwork</a:t>
            </a:r>
          </a:p>
          <a:p>
            <a:pPr marL="285750" indent="-228600">
              <a:buFont typeface="Arial" panose="020B0604020202020204" pitchFamily="34" charset="0"/>
              <a:buChar char="•"/>
            </a:pPr>
            <a:r>
              <a:rPr lang="en-US" sz="2800" dirty="0">
                <a:latin typeface="Helvetica" pitchFamily="2" charset="0"/>
              </a:rPr>
              <a:t>Student reflections</a:t>
            </a:r>
          </a:p>
        </p:txBody>
      </p:sp>
      <p:pic>
        <p:nvPicPr>
          <p:cNvPr id="6" name="Content Placeholder 5">
            <a:extLst>
              <a:ext uri="{FF2B5EF4-FFF2-40B4-BE49-F238E27FC236}">
                <a16:creationId xmlns:a16="http://schemas.microsoft.com/office/drawing/2014/main" id="{4BEE72EC-4F84-B132-4D61-BEF7A89F4A47}"/>
              </a:ext>
            </a:extLst>
          </p:cNvPr>
          <p:cNvPicPr>
            <a:picLocks noGrp="1" noChangeAspect="1"/>
          </p:cNvPicPr>
          <p:nvPr>
            <p:ph idx="1"/>
          </p:nvPr>
        </p:nvPicPr>
        <p:blipFill>
          <a:blip r:embed="rId2"/>
          <a:srcRect l="5888" r="15476" b="-2"/>
          <a:stretch>
            <a:fillRect/>
          </a:stretch>
        </p:blipFill>
        <p:spPr>
          <a:xfrm rot="5400000">
            <a:off x="5492496" y="158496"/>
            <a:ext cx="6858000" cy="6541008"/>
          </a:xfrm>
          <a:prstGeom prst="rect">
            <a:avLst/>
          </a:prstGeom>
        </p:spPr>
      </p:pic>
      <p:sp>
        <p:nvSpPr>
          <p:cNvPr id="7" name="TextBox 6">
            <a:extLst>
              <a:ext uri="{FF2B5EF4-FFF2-40B4-BE49-F238E27FC236}">
                <a16:creationId xmlns:a16="http://schemas.microsoft.com/office/drawing/2014/main" id="{F6BC0B4E-010E-6007-4EFC-7A032D81DAD6}"/>
              </a:ext>
            </a:extLst>
          </p:cNvPr>
          <p:cNvSpPr txBox="1"/>
          <p:nvPr/>
        </p:nvSpPr>
        <p:spPr>
          <a:xfrm>
            <a:off x="6598459" y="6355080"/>
            <a:ext cx="4646080" cy="369332"/>
          </a:xfrm>
          <a:prstGeom prst="rect">
            <a:avLst/>
          </a:prstGeom>
          <a:solidFill>
            <a:schemeClr val="bg1">
              <a:alpha val="63698"/>
            </a:schemeClr>
          </a:solidFill>
        </p:spPr>
        <p:txBody>
          <a:bodyPr wrap="none" rtlCol="0">
            <a:spAutoFit/>
          </a:bodyPr>
          <a:lstStyle/>
          <a:p>
            <a:pPr algn="ctr"/>
            <a:r>
              <a:rPr lang="en-US" i="1" dirty="0"/>
              <a:t>Alex (student) sampling a boulder on campus</a:t>
            </a:r>
          </a:p>
        </p:txBody>
      </p:sp>
    </p:spTree>
    <p:extLst>
      <p:ext uri="{BB962C8B-B14F-4D97-AF65-F5344CB8AC3E}">
        <p14:creationId xmlns:p14="http://schemas.microsoft.com/office/powerpoint/2010/main" val="3456441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B7B85E-0C35-8073-8FF1-2D032637FAC5}"/>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12A6BCE-C407-57EB-6ADE-BC19CF53E6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F4E8ED12-8E72-15DE-DCAE-E4569D242196}"/>
              </a:ext>
            </a:extLst>
          </p:cNvPr>
          <p:cNvPicPr>
            <a:picLocks noGrp="1" noChangeAspect="1"/>
          </p:cNvPicPr>
          <p:nvPr>
            <p:ph idx="1"/>
          </p:nvPr>
        </p:nvPicPr>
        <p:blipFill>
          <a:blip r:embed="rId3"/>
          <a:srcRect b="5436"/>
          <a:stretch>
            <a:fillRect/>
          </a:stretch>
        </p:blipFill>
        <p:spPr>
          <a:xfrm flipV="1">
            <a:off x="2522358" y="0"/>
            <a:ext cx="9669642" cy="6857990"/>
          </a:xfrm>
          <a:prstGeom prst="rect">
            <a:avLst/>
          </a:prstGeom>
        </p:spPr>
      </p:pic>
      <p:sp>
        <p:nvSpPr>
          <p:cNvPr id="13" name="Rectangle 12">
            <a:extLst>
              <a:ext uri="{FF2B5EF4-FFF2-40B4-BE49-F238E27FC236}">
                <a16:creationId xmlns:a16="http://schemas.microsoft.com/office/drawing/2014/main" id="{83DFF433-ECC5-35E7-35A4-EB4D8F44F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lternate Process 6">
            <a:extLst>
              <a:ext uri="{FF2B5EF4-FFF2-40B4-BE49-F238E27FC236}">
                <a16:creationId xmlns:a16="http://schemas.microsoft.com/office/drawing/2014/main" id="{A551C189-2127-FCC9-2CB1-0C251B81B1E0}"/>
              </a:ext>
            </a:extLst>
          </p:cNvPr>
          <p:cNvSpPr/>
          <p:nvPr/>
        </p:nvSpPr>
        <p:spPr>
          <a:xfrm>
            <a:off x="175568" y="209397"/>
            <a:ext cx="11805920" cy="1857260"/>
          </a:xfrm>
          <a:prstGeom prst="flowChartAlternateProcess">
            <a:avLst/>
          </a:prstGeom>
          <a:solidFill>
            <a:schemeClr val="bg1">
              <a:lumMod val="75000"/>
              <a:alpha val="64921"/>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F55FE25-E994-DABB-39A3-185E5DE8408B}"/>
              </a:ext>
            </a:extLst>
          </p:cNvPr>
          <p:cNvSpPr>
            <a:spLocks noGrp="1"/>
          </p:cNvSpPr>
          <p:nvPr>
            <p:ph type="title"/>
          </p:nvPr>
        </p:nvSpPr>
        <p:spPr>
          <a:xfrm>
            <a:off x="193037" y="305937"/>
            <a:ext cx="5757805" cy="1573661"/>
          </a:xfrm>
        </p:spPr>
        <p:txBody>
          <a:bodyPr vert="horz" lIns="91440" tIns="45720" rIns="91440" bIns="45720" rtlCol="0" anchor="ctr">
            <a:normAutofit fontScale="90000"/>
          </a:bodyPr>
          <a:lstStyle/>
          <a:p>
            <a:pPr marR="0" lvl="0" algn="ctr" defTabSz="914400" rtl="0" eaLnBrk="1" fontAlgn="auto" latinLnBrk="0" hangingPunct="1">
              <a:lnSpc>
                <a:spcPct val="90000"/>
              </a:lnSpc>
              <a:spcBef>
                <a:spcPts val="1000"/>
              </a:spcBef>
              <a:spcAft>
                <a:spcPts val="0"/>
              </a:spcAft>
              <a:buClrTx/>
              <a:buSzTx/>
              <a:tabLst/>
              <a:defRPr/>
            </a:pPr>
            <a:r>
              <a:rPr lang="en-US" sz="2700" b="1" u="sng" dirty="0">
                <a:latin typeface="Helvetica" pitchFamily="2" charset="0"/>
              </a:rPr>
              <a:t>Clackamas Community College</a:t>
            </a:r>
            <a:br>
              <a:rPr lang="en-US" sz="2700" b="1" u="sng" dirty="0">
                <a:latin typeface="Helvetica" pitchFamily="2" charset="0"/>
              </a:rPr>
            </a:br>
            <a:r>
              <a:rPr lang="en-US" sz="2700" b="1" u="sng" dirty="0">
                <a:latin typeface="Helvetica" pitchFamily="2" charset="0"/>
              </a:rPr>
              <a:t> </a:t>
            </a:r>
            <a:br>
              <a:rPr lang="en-US" sz="2200" i="1" dirty="0">
                <a:latin typeface="Helvetica" pitchFamily="2" charset="0"/>
              </a:rPr>
            </a:br>
            <a:r>
              <a:rPr lang="en-US" sz="2000" b="1" dirty="0">
                <a:latin typeface="Helvetica" pitchFamily="2" charset="0"/>
              </a:rPr>
              <a:t>Student Head Count</a:t>
            </a:r>
            <a:r>
              <a:rPr lang="en-US" sz="2000" dirty="0">
                <a:latin typeface="Helvetica" pitchFamily="2" charset="0"/>
              </a:rPr>
              <a:t>: 21,672; </a:t>
            </a:r>
            <a:r>
              <a:rPr lang="en-US" sz="2000" b="1" dirty="0">
                <a:latin typeface="Helvetica" pitchFamily="2" charset="0"/>
              </a:rPr>
              <a:t>First Generation</a:t>
            </a:r>
            <a:r>
              <a:rPr lang="en-US" sz="2000" dirty="0">
                <a:latin typeface="Helvetica" pitchFamily="2" charset="0"/>
              </a:rPr>
              <a:t>: ~10%; </a:t>
            </a:r>
            <a:r>
              <a:rPr kumimoji="0" lang="en-US" sz="2000" b="1" i="0" u="none" strike="noStrike" kern="1200" cap="none" spc="0" normalizeH="0" baseline="0" noProof="0" dirty="0">
                <a:ln>
                  <a:noFill/>
                </a:ln>
                <a:solidFill>
                  <a:prstClr val="black"/>
                </a:solidFill>
                <a:effectLst/>
                <a:uLnTx/>
                <a:uFillTx/>
                <a:latin typeface="Helvetica" pitchFamily="2" charset="0"/>
                <a:ea typeface="+mn-ea"/>
                <a:cs typeface="+mn-cs"/>
              </a:rPr>
              <a:t>Legal Sex</a:t>
            </a:r>
            <a:r>
              <a:rPr kumimoji="0" lang="en-US" sz="2000" b="0" i="0" u="none" strike="noStrike" kern="1200" cap="none" spc="0" normalizeH="0" baseline="0" noProof="0" dirty="0">
                <a:ln>
                  <a:noFill/>
                </a:ln>
                <a:solidFill>
                  <a:prstClr val="black"/>
                </a:solidFill>
                <a:effectLst/>
                <a:uLnTx/>
                <a:uFillTx/>
                <a:latin typeface="Helvetica" pitchFamily="2" charset="0"/>
                <a:ea typeface="+mn-ea"/>
                <a:cs typeface="+mn-cs"/>
              </a:rPr>
              <a:t>: 52% female, 48% male, and &lt;1% Non-binary; </a:t>
            </a:r>
            <a:r>
              <a:rPr kumimoji="0" lang="en-US" sz="2000" b="1" i="0" u="none" strike="noStrike" kern="1200" cap="none" spc="0" normalizeH="0" baseline="0" noProof="0" dirty="0">
                <a:ln>
                  <a:noFill/>
                </a:ln>
                <a:solidFill>
                  <a:prstClr val="black"/>
                </a:solidFill>
                <a:effectLst/>
                <a:uLnTx/>
                <a:uFillTx/>
                <a:latin typeface="Helvetica" pitchFamily="2" charset="0"/>
                <a:ea typeface="+mn-ea"/>
                <a:cs typeface="+mn-cs"/>
              </a:rPr>
              <a:t>Average Age</a:t>
            </a:r>
            <a:r>
              <a:rPr kumimoji="0" lang="en-US" sz="2000" b="0" i="0" u="none" strike="noStrike" kern="1200" cap="none" spc="0" normalizeH="0" baseline="0" noProof="0" dirty="0">
                <a:ln>
                  <a:noFill/>
                </a:ln>
                <a:solidFill>
                  <a:prstClr val="black"/>
                </a:solidFill>
                <a:effectLst/>
                <a:uLnTx/>
                <a:uFillTx/>
                <a:latin typeface="Helvetica" pitchFamily="2" charset="0"/>
                <a:ea typeface="+mn-ea"/>
                <a:cs typeface="+mn-cs"/>
              </a:rPr>
              <a:t>: 32; </a:t>
            </a:r>
            <a:r>
              <a:rPr kumimoji="0" lang="en-US" sz="2000" b="1" i="0" u="none" strike="noStrike" kern="1200" cap="none" spc="0" normalizeH="0" baseline="0" noProof="0" dirty="0">
                <a:ln>
                  <a:noFill/>
                </a:ln>
                <a:solidFill>
                  <a:prstClr val="black"/>
                </a:solidFill>
                <a:effectLst/>
                <a:uLnTx/>
                <a:uFillTx/>
                <a:latin typeface="Helvetica" pitchFamily="2" charset="0"/>
                <a:ea typeface="+mn-ea"/>
                <a:cs typeface="+mn-cs"/>
              </a:rPr>
              <a:t>Race/Ethnicity Grouping</a:t>
            </a:r>
            <a:r>
              <a:rPr kumimoji="0" lang="en-US" sz="2000" b="0" i="0" u="none" strike="noStrike" kern="1200" cap="none" spc="0" normalizeH="0" baseline="0" noProof="0" dirty="0">
                <a:ln>
                  <a:noFill/>
                </a:ln>
                <a:solidFill>
                  <a:prstClr val="black"/>
                </a:solidFill>
                <a:effectLst/>
                <a:uLnTx/>
                <a:uFillTx/>
                <a:latin typeface="Helvetica" pitchFamily="2" charset="0"/>
                <a:ea typeface="+mn-ea"/>
                <a:cs typeface="+mn-cs"/>
              </a:rPr>
              <a:t>: 26% students of color</a:t>
            </a:r>
            <a:r>
              <a:rPr lang="en-US" sz="2000" dirty="0">
                <a:solidFill>
                  <a:prstClr val="black"/>
                </a:solidFill>
                <a:latin typeface="Helvetica" pitchFamily="2" charset="0"/>
                <a:ea typeface="+mn-ea"/>
                <a:cs typeface="+mn-cs"/>
              </a:rPr>
              <a:t>; </a:t>
            </a:r>
            <a:r>
              <a:rPr kumimoji="0" lang="en-US" sz="2000" b="0" i="0" u="none" strike="noStrike" kern="1200" cap="none" spc="0" normalizeH="0" baseline="0" noProof="0" dirty="0">
                <a:ln>
                  <a:noFill/>
                </a:ln>
                <a:solidFill>
                  <a:prstClr val="black"/>
                </a:solidFill>
                <a:effectLst/>
                <a:uLnTx/>
                <a:uFillTx/>
                <a:latin typeface="Helvetica" pitchFamily="2" charset="0"/>
                <a:ea typeface="+mn-ea"/>
                <a:cs typeface="+mn-cs"/>
              </a:rPr>
              <a:t>44% white</a:t>
            </a:r>
            <a:endParaRPr lang="en-US" i="1" dirty="0">
              <a:latin typeface="Helvetica" pitchFamily="2" charset="0"/>
            </a:endParaRPr>
          </a:p>
        </p:txBody>
      </p:sp>
      <p:cxnSp>
        <p:nvCxnSpPr>
          <p:cNvPr id="9" name="Straight Connector 8">
            <a:extLst>
              <a:ext uri="{FF2B5EF4-FFF2-40B4-BE49-F238E27FC236}">
                <a16:creationId xmlns:a16="http://schemas.microsoft.com/office/drawing/2014/main" id="{4C7BB784-069A-FF45-DFAA-63CEF62D366A}"/>
              </a:ext>
            </a:extLst>
          </p:cNvPr>
          <p:cNvCxnSpPr>
            <a:cxnSpLocks/>
          </p:cNvCxnSpPr>
          <p:nvPr/>
        </p:nvCxnSpPr>
        <p:spPr>
          <a:xfrm>
            <a:off x="5976987" y="364077"/>
            <a:ext cx="0" cy="154790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itle 1">
            <a:extLst>
              <a:ext uri="{FF2B5EF4-FFF2-40B4-BE49-F238E27FC236}">
                <a16:creationId xmlns:a16="http://schemas.microsoft.com/office/drawing/2014/main" id="{9467FEBA-BCBC-9112-4316-A0EF803DDD2F}"/>
              </a:ext>
            </a:extLst>
          </p:cNvPr>
          <p:cNvSpPr txBox="1">
            <a:spLocks/>
          </p:cNvSpPr>
          <p:nvPr/>
        </p:nvSpPr>
        <p:spPr>
          <a:xfrm>
            <a:off x="5950854" y="273556"/>
            <a:ext cx="6048106" cy="1778803"/>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spcBef>
                <a:spcPts val="1000"/>
              </a:spcBef>
              <a:defRPr/>
            </a:pPr>
            <a:r>
              <a:rPr lang="en-US" sz="2700" b="1" u="sng" dirty="0">
                <a:latin typeface="Helvetica" pitchFamily="2" charset="0"/>
              </a:rPr>
              <a:t>Students Taking Geology at CCC</a:t>
            </a:r>
          </a:p>
          <a:p>
            <a:pPr algn="ctr">
              <a:spcBef>
                <a:spcPts val="1000"/>
              </a:spcBef>
              <a:defRPr/>
            </a:pPr>
            <a:br>
              <a:rPr lang="en-US" b="1" dirty="0">
                <a:latin typeface="Helvetica" pitchFamily="2" charset="0"/>
              </a:rPr>
            </a:br>
            <a:r>
              <a:rPr lang="en-US" sz="2000" b="1" dirty="0">
                <a:latin typeface="Helvetica" pitchFamily="2" charset="0"/>
              </a:rPr>
              <a:t>Student Head Count</a:t>
            </a:r>
            <a:r>
              <a:rPr lang="en-US" sz="2000" dirty="0">
                <a:latin typeface="Helvetica" pitchFamily="2" charset="0"/>
              </a:rPr>
              <a:t>: ~69; </a:t>
            </a:r>
            <a:r>
              <a:rPr lang="en-US" sz="2000" b="1" dirty="0">
                <a:latin typeface="Helvetica" pitchFamily="2" charset="0"/>
              </a:rPr>
              <a:t>First Generation: </a:t>
            </a:r>
            <a:r>
              <a:rPr lang="en-US" sz="2000" dirty="0">
                <a:latin typeface="Helvetica" pitchFamily="2" charset="0"/>
              </a:rPr>
              <a:t>27%; </a:t>
            </a:r>
            <a:r>
              <a:rPr lang="en-US" sz="2000" b="1" dirty="0">
                <a:latin typeface="Helvetica" pitchFamily="2" charset="0"/>
              </a:rPr>
              <a:t>Legal Sex</a:t>
            </a:r>
            <a:r>
              <a:rPr lang="en-US" sz="2000" dirty="0">
                <a:latin typeface="Helvetica" pitchFamily="2" charset="0"/>
              </a:rPr>
              <a:t>: 33% female, 67% male; </a:t>
            </a:r>
            <a:r>
              <a:rPr lang="en-US" sz="2000" b="1" dirty="0">
                <a:latin typeface="Helvetica" pitchFamily="2" charset="0"/>
              </a:rPr>
              <a:t>Average Age</a:t>
            </a:r>
            <a:r>
              <a:rPr lang="en-US" sz="2000" dirty="0">
                <a:latin typeface="Helvetica" pitchFamily="2" charset="0"/>
              </a:rPr>
              <a:t>: 23; </a:t>
            </a:r>
            <a:r>
              <a:rPr lang="en-US" sz="2000" b="1" dirty="0">
                <a:solidFill>
                  <a:prstClr val="black"/>
                </a:solidFill>
                <a:latin typeface="Helvetica" pitchFamily="2" charset="0"/>
              </a:rPr>
              <a:t>Race/Ethnicity Grouping</a:t>
            </a:r>
            <a:r>
              <a:rPr lang="en-US" sz="2000" dirty="0">
                <a:solidFill>
                  <a:prstClr val="black"/>
                </a:solidFill>
                <a:latin typeface="Helvetica" pitchFamily="2" charset="0"/>
              </a:rPr>
              <a:t>: 27% students of color; 65% white</a:t>
            </a:r>
            <a:r>
              <a:rPr lang="en-US" sz="2000" dirty="0">
                <a:latin typeface="Helvetica" pitchFamily="2" charset="0"/>
              </a:rPr>
              <a:t> </a:t>
            </a:r>
            <a:endParaRPr lang="en-US" sz="2200" dirty="0">
              <a:latin typeface="Helvetica" pitchFamily="2" charset="0"/>
            </a:endParaRPr>
          </a:p>
        </p:txBody>
      </p:sp>
      <p:sp>
        <p:nvSpPr>
          <p:cNvPr id="31" name="TextBox 30">
            <a:extLst>
              <a:ext uri="{FF2B5EF4-FFF2-40B4-BE49-F238E27FC236}">
                <a16:creationId xmlns:a16="http://schemas.microsoft.com/office/drawing/2014/main" id="{AFA9A490-D871-4506-BFEB-D97F8C31FA31}"/>
              </a:ext>
            </a:extLst>
          </p:cNvPr>
          <p:cNvSpPr txBox="1"/>
          <p:nvPr/>
        </p:nvSpPr>
        <p:spPr>
          <a:xfrm>
            <a:off x="9454930" y="2207487"/>
            <a:ext cx="2544030" cy="307777"/>
          </a:xfrm>
          <a:prstGeom prst="rect">
            <a:avLst/>
          </a:prstGeom>
          <a:noFill/>
        </p:spPr>
        <p:txBody>
          <a:bodyPr wrap="none" rtlCol="0">
            <a:spAutoFit/>
          </a:bodyPr>
          <a:lstStyle/>
          <a:p>
            <a:r>
              <a:rPr lang="en-US" sz="1400" i="1" dirty="0"/>
              <a:t>John Day Fossil Beds, OR 2026</a:t>
            </a:r>
          </a:p>
        </p:txBody>
      </p:sp>
      <p:pic>
        <p:nvPicPr>
          <p:cNvPr id="5" name="Picture 4">
            <a:extLst>
              <a:ext uri="{FF2B5EF4-FFF2-40B4-BE49-F238E27FC236}">
                <a16:creationId xmlns:a16="http://schemas.microsoft.com/office/drawing/2014/main" id="{8ABF71FC-E57D-6C4A-C2FF-3CD511629C26}"/>
              </a:ext>
            </a:extLst>
          </p:cNvPr>
          <p:cNvPicPr>
            <a:picLocks noChangeAspect="1"/>
          </p:cNvPicPr>
          <p:nvPr/>
        </p:nvPicPr>
        <p:blipFill>
          <a:blip r:embed="rId4"/>
          <a:stretch>
            <a:fillRect/>
          </a:stretch>
        </p:blipFill>
        <p:spPr>
          <a:xfrm>
            <a:off x="491734" y="2735967"/>
            <a:ext cx="3457834" cy="2696825"/>
          </a:xfrm>
          <a:prstGeom prst="rect">
            <a:avLst/>
          </a:prstGeom>
          <a:ln w="9525">
            <a:solidFill>
              <a:schemeClr val="tx1"/>
            </a:solidFill>
          </a:ln>
        </p:spPr>
      </p:pic>
      <p:pic>
        <p:nvPicPr>
          <p:cNvPr id="8" name="Picture 7">
            <a:extLst>
              <a:ext uri="{FF2B5EF4-FFF2-40B4-BE49-F238E27FC236}">
                <a16:creationId xmlns:a16="http://schemas.microsoft.com/office/drawing/2014/main" id="{DB5C0CF2-738B-F2EE-79F2-9E96A045BA7A}"/>
              </a:ext>
            </a:extLst>
          </p:cNvPr>
          <p:cNvPicPr>
            <a:picLocks noChangeAspect="1"/>
          </p:cNvPicPr>
          <p:nvPr/>
        </p:nvPicPr>
        <p:blipFill>
          <a:blip r:embed="rId5"/>
          <a:srcRect r="109"/>
          <a:stretch>
            <a:fillRect/>
          </a:stretch>
        </p:blipFill>
        <p:spPr>
          <a:xfrm rot="5400000">
            <a:off x="-63284" y="2751908"/>
            <a:ext cx="4605425" cy="3457833"/>
          </a:xfrm>
          <a:prstGeom prst="rect">
            <a:avLst/>
          </a:prstGeom>
          <a:ln>
            <a:solidFill>
              <a:schemeClr val="tx1"/>
            </a:solidFill>
          </a:ln>
          <a:effectLst>
            <a:outerShdw blurRad="508000" dist="101600" dir="5400000" algn="tl" rotWithShape="0">
              <a:prstClr val="black">
                <a:alpha val="10000"/>
              </a:prstClr>
            </a:outerShdw>
          </a:effectLst>
        </p:spPr>
      </p:pic>
      <p:sp>
        <p:nvSpPr>
          <p:cNvPr id="10" name="TextBox 9">
            <a:extLst>
              <a:ext uri="{FF2B5EF4-FFF2-40B4-BE49-F238E27FC236}">
                <a16:creationId xmlns:a16="http://schemas.microsoft.com/office/drawing/2014/main" id="{1D3B3F15-3CD5-E49E-D18C-A58300D8D7EC}"/>
              </a:ext>
            </a:extLst>
          </p:cNvPr>
          <p:cNvSpPr txBox="1"/>
          <p:nvPr/>
        </p:nvSpPr>
        <p:spPr>
          <a:xfrm>
            <a:off x="1326353" y="2328674"/>
            <a:ext cx="1822037" cy="369332"/>
          </a:xfrm>
          <a:prstGeom prst="rect">
            <a:avLst/>
          </a:prstGeom>
          <a:solidFill>
            <a:schemeClr val="bg1">
              <a:alpha val="54645"/>
            </a:schemeClr>
          </a:solidFill>
        </p:spPr>
        <p:txBody>
          <a:bodyPr wrap="none" rtlCol="0">
            <a:spAutoFit/>
          </a:bodyPr>
          <a:lstStyle/>
          <a:p>
            <a:pPr algn="ctr"/>
            <a:r>
              <a:rPr lang="en-US" b="1" dirty="0"/>
              <a:t>FALL</a:t>
            </a:r>
            <a:r>
              <a:rPr lang="en-US" dirty="0"/>
              <a:t>: G-101/201</a:t>
            </a:r>
          </a:p>
        </p:txBody>
      </p:sp>
      <p:sp>
        <p:nvSpPr>
          <p:cNvPr id="14" name="Alternate Process 13">
            <a:extLst>
              <a:ext uri="{FF2B5EF4-FFF2-40B4-BE49-F238E27FC236}">
                <a16:creationId xmlns:a16="http://schemas.microsoft.com/office/drawing/2014/main" id="{C84986DF-FB91-07AF-412E-E73B9ABBEC77}"/>
              </a:ext>
            </a:extLst>
          </p:cNvPr>
          <p:cNvSpPr/>
          <p:nvPr/>
        </p:nvSpPr>
        <p:spPr>
          <a:xfrm>
            <a:off x="510511" y="5591958"/>
            <a:ext cx="3457834" cy="1056645"/>
          </a:xfrm>
          <a:prstGeom prst="flowChartAlternateProcess">
            <a:avLst/>
          </a:prstGeom>
          <a:solidFill>
            <a:schemeClr val="accent2">
              <a:lumMod val="75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Earth structure, igneous, sedimentary, metamorphic rocks, volcanic activity, and landforms</a:t>
            </a:r>
          </a:p>
        </p:txBody>
      </p:sp>
      <p:pic>
        <p:nvPicPr>
          <p:cNvPr id="15" name="Picture 14">
            <a:extLst>
              <a:ext uri="{FF2B5EF4-FFF2-40B4-BE49-F238E27FC236}">
                <a16:creationId xmlns:a16="http://schemas.microsoft.com/office/drawing/2014/main" id="{4EDCEFB8-6DDA-975B-33AB-820DE090A228}"/>
              </a:ext>
            </a:extLst>
          </p:cNvPr>
          <p:cNvPicPr>
            <a:picLocks noChangeAspect="1"/>
          </p:cNvPicPr>
          <p:nvPr/>
        </p:nvPicPr>
        <p:blipFill>
          <a:blip r:embed="rId6"/>
          <a:srcRect r="719" b="1"/>
          <a:stretch>
            <a:fillRect/>
          </a:stretch>
        </p:blipFill>
        <p:spPr>
          <a:xfrm rot="5400000">
            <a:off x="3749851" y="2741312"/>
            <a:ext cx="4605424" cy="3479024"/>
          </a:xfrm>
          <a:prstGeom prst="rect">
            <a:avLst/>
          </a:prstGeom>
          <a:ln>
            <a:solidFill>
              <a:schemeClr val="tx1"/>
            </a:solidFill>
          </a:ln>
          <a:effectLst>
            <a:outerShdw blurRad="508000" dist="101600" dir="5400000" algn="tl" rotWithShape="0">
              <a:prstClr val="black">
                <a:alpha val="10000"/>
              </a:prstClr>
            </a:outerShdw>
          </a:effectLst>
        </p:spPr>
      </p:pic>
      <p:sp>
        <p:nvSpPr>
          <p:cNvPr id="16" name="TextBox 15">
            <a:extLst>
              <a:ext uri="{FF2B5EF4-FFF2-40B4-BE49-F238E27FC236}">
                <a16:creationId xmlns:a16="http://schemas.microsoft.com/office/drawing/2014/main" id="{35C0345B-43A3-F053-EECE-B4ADC95856A4}"/>
              </a:ext>
            </a:extLst>
          </p:cNvPr>
          <p:cNvSpPr txBox="1"/>
          <p:nvPr/>
        </p:nvSpPr>
        <p:spPr>
          <a:xfrm>
            <a:off x="4857305" y="2328674"/>
            <a:ext cx="2187074" cy="369332"/>
          </a:xfrm>
          <a:prstGeom prst="rect">
            <a:avLst/>
          </a:prstGeom>
          <a:solidFill>
            <a:schemeClr val="bg1">
              <a:alpha val="54645"/>
            </a:schemeClr>
          </a:solidFill>
        </p:spPr>
        <p:txBody>
          <a:bodyPr wrap="none" rtlCol="0">
            <a:spAutoFit/>
          </a:bodyPr>
          <a:lstStyle/>
          <a:p>
            <a:pPr algn="ctr"/>
            <a:r>
              <a:rPr lang="en-US" b="1" dirty="0"/>
              <a:t>WINTER</a:t>
            </a:r>
            <a:r>
              <a:rPr lang="en-US" dirty="0"/>
              <a:t>: G-102/202</a:t>
            </a:r>
          </a:p>
        </p:txBody>
      </p:sp>
      <p:sp>
        <p:nvSpPr>
          <p:cNvPr id="17" name="Alternate Process 16">
            <a:extLst>
              <a:ext uri="{FF2B5EF4-FFF2-40B4-BE49-F238E27FC236}">
                <a16:creationId xmlns:a16="http://schemas.microsoft.com/office/drawing/2014/main" id="{A4EF92AC-886A-0910-AF2D-B99D72B4A056}"/>
              </a:ext>
            </a:extLst>
          </p:cNvPr>
          <p:cNvSpPr/>
          <p:nvPr/>
        </p:nvSpPr>
        <p:spPr>
          <a:xfrm>
            <a:off x="4313050" y="4791344"/>
            <a:ext cx="3479024" cy="1435482"/>
          </a:xfrm>
          <a:prstGeom prst="flowChartAlternateProcess">
            <a:avLst/>
          </a:prstGeom>
          <a:solidFill>
            <a:schemeClr val="accent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Surface features and the systems/processes/hazards that form those features</a:t>
            </a:r>
          </a:p>
          <a:p>
            <a:pPr algn="ctr"/>
            <a:r>
              <a:rPr lang="en-US" dirty="0"/>
              <a:t>(rivers, mass wasting, glaciers, groundwater, and deserts)</a:t>
            </a:r>
          </a:p>
        </p:txBody>
      </p:sp>
      <p:pic>
        <p:nvPicPr>
          <p:cNvPr id="18" name="Picture 17">
            <a:extLst>
              <a:ext uri="{FF2B5EF4-FFF2-40B4-BE49-F238E27FC236}">
                <a16:creationId xmlns:a16="http://schemas.microsoft.com/office/drawing/2014/main" id="{AEE2262E-5D3E-9F79-D6DC-D3A7FD3E4E70}"/>
              </a:ext>
            </a:extLst>
          </p:cNvPr>
          <p:cNvPicPr>
            <a:picLocks noChangeAspect="1"/>
          </p:cNvPicPr>
          <p:nvPr/>
        </p:nvPicPr>
        <p:blipFill>
          <a:blip r:embed="rId7"/>
          <a:srcRect r="101"/>
          <a:stretch>
            <a:fillRect/>
          </a:stretch>
        </p:blipFill>
        <p:spPr>
          <a:xfrm rot="5400000">
            <a:off x="7592561" y="2741311"/>
            <a:ext cx="4634019" cy="3479025"/>
          </a:xfrm>
          <a:prstGeom prst="rect">
            <a:avLst/>
          </a:prstGeom>
          <a:ln>
            <a:solidFill>
              <a:schemeClr val="tx1"/>
            </a:solidFill>
          </a:ln>
          <a:effectLst>
            <a:outerShdw blurRad="508000" dist="101600" dir="5400000" algn="tl" rotWithShape="0">
              <a:prstClr val="black">
                <a:alpha val="10000"/>
              </a:prstClr>
            </a:outerShdw>
          </a:effectLst>
        </p:spPr>
      </p:pic>
      <p:sp>
        <p:nvSpPr>
          <p:cNvPr id="19" name="TextBox 18">
            <a:extLst>
              <a:ext uri="{FF2B5EF4-FFF2-40B4-BE49-F238E27FC236}">
                <a16:creationId xmlns:a16="http://schemas.microsoft.com/office/drawing/2014/main" id="{93D65609-ADB2-C52F-E0C1-5333FF87B577}"/>
              </a:ext>
            </a:extLst>
          </p:cNvPr>
          <p:cNvSpPr txBox="1"/>
          <p:nvPr/>
        </p:nvSpPr>
        <p:spPr>
          <a:xfrm>
            <a:off x="8864991" y="2331148"/>
            <a:ext cx="2163028" cy="369332"/>
          </a:xfrm>
          <a:prstGeom prst="rect">
            <a:avLst/>
          </a:prstGeom>
          <a:solidFill>
            <a:schemeClr val="bg1">
              <a:alpha val="54645"/>
            </a:schemeClr>
          </a:solidFill>
        </p:spPr>
        <p:txBody>
          <a:bodyPr wrap="none" rtlCol="0">
            <a:spAutoFit/>
          </a:bodyPr>
          <a:lstStyle/>
          <a:p>
            <a:pPr algn="ctr"/>
            <a:r>
              <a:rPr lang="en-US" b="1" dirty="0"/>
              <a:t>SPRING</a:t>
            </a:r>
            <a:r>
              <a:rPr lang="en-US" dirty="0"/>
              <a:t>: G-103/203</a:t>
            </a:r>
          </a:p>
        </p:txBody>
      </p:sp>
      <p:sp>
        <p:nvSpPr>
          <p:cNvPr id="20" name="Alternate Process 19">
            <a:extLst>
              <a:ext uri="{FF2B5EF4-FFF2-40B4-BE49-F238E27FC236}">
                <a16:creationId xmlns:a16="http://schemas.microsoft.com/office/drawing/2014/main" id="{79AB28A0-AE7D-E2EC-4ABC-601CC3265F66}"/>
              </a:ext>
            </a:extLst>
          </p:cNvPr>
          <p:cNvSpPr/>
          <p:nvPr/>
        </p:nvSpPr>
        <p:spPr>
          <a:xfrm>
            <a:off x="8170057" y="5057452"/>
            <a:ext cx="3479026" cy="1401595"/>
          </a:xfrm>
          <a:prstGeom prst="flowChartAlternateProcess">
            <a:avLst/>
          </a:prstGeom>
          <a:solidFill>
            <a:schemeClr val="accent2">
              <a:lumMod val="60000"/>
              <a:lumOff val="4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Geological development of the N. American continent</a:t>
            </a:r>
          </a:p>
          <a:p>
            <a:pPr algn="ctr"/>
            <a:r>
              <a:rPr lang="en-US" dirty="0">
                <a:solidFill>
                  <a:schemeClr val="tx1"/>
                </a:solidFill>
              </a:rPr>
              <a:t>(geologic time, plate tectonics, mountain building earthquakes/faults, and fossils)</a:t>
            </a:r>
          </a:p>
        </p:txBody>
      </p:sp>
    </p:spTree>
    <p:extLst>
      <p:ext uri="{BB962C8B-B14F-4D97-AF65-F5344CB8AC3E}">
        <p14:creationId xmlns:p14="http://schemas.microsoft.com/office/powerpoint/2010/main" val="321874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par>
                                <p:cTn id="13" presetID="5" presetClass="entr" presetSubtype="1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heckerboard(across)">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p:tgtEl>
                                          <p:spTgt spid="14"/>
                                        </p:tgtEl>
                                        <p:attrNameLst>
                                          <p:attrName>ppt_y</p:attrName>
                                        </p:attrNameLst>
                                      </p:cBhvr>
                                      <p:tavLst>
                                        <p:tav tm="0">
                                          <p:val>
                                            <p:strVal val="#ppt_y+#ppt_h*1.125000"/>
                                          </p:val>
                                        </p:tav>
                                        <p:tav tm="100000">
                                          <p:val>
                                            <p:strVal val="#ppt_y"/>
                                          </p:val>
                                        </p:tav>
                                      </p:tavLst>
                                    </p:anim>
                                    <p:animEffect transition="in" filter="wipe(up)">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checkerboard(across)">
                                      <p:cBhvr>
                                        <p:cTn id="26" dur="500"/>
                                        <p:tgtEl>
                                          <p:spTgt spid="16"/>
                                        </p:tgtEl>
                                      </p:cBhvr>
                                    </p:animEffect>
                                  </p:childTnLst>
                                </p:cTn>
                              </p:par>
                              <p:par>
                                <p:cTn id="27" presetID="5" presetClass="entr" presetSubtype="1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checkerboard(across)">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p:tgtEl>
                                          <p:spTgt spid="17"/>
                                        </p:tgtEl>
                                        <p:attrNameLst>
                                          <p:attrName>ppt_y</p:attrName>
                                        </p:attrNameLst>
                                      </p:cBhvr>
                                      <p:tavLst>
                                        <p:tav tm="0">
                                          <p:val>
                                            <p:strVal val="#ppt_y+#ppt_h*1.125000"/>
                                          </p:val>
                                        </p:tav>
                                        <p:tav tm="100000">
                                          <p:val>
                                            <p:strVal val="#ppt_y"/>
                                          </p:val>
                                        </p:tav>
                                      </p:tavLst>
                                    </p:anim>
                                    <p:animEffect transition="in" filter="wipe(up)">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checkerboard(across)">
                                      <p:cBhvr>
                                        <p:cTn id="40" dur="500"/>
                                        <p:tgtEl>
                                          <p:spTgt spid="19"/>
                                        </p:tgtEl>
                                      </p:cBhvr>
                                    </p:animEffect>
                                  </p:childTnLst>
                                </p:cTn>
                              </p:par>
                              <p:par>
                                <p:cTn id="41" presetID="5" presetClass="entr" presetSubtype="10" fill="hold"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checkerboard(across)">
                                      <p:cBhvr>
                                        <p:cTn id="43" dur="500"/>
                                        <p:tgtEl>
                                          <p:spTgt spid="18"/>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4"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 calcmode="lin" valueType="num">
                                      <p:cBhvr additive="base">
                                        <p:cTn id="48" dur="500"/>
                                        <p:tgtEl>
                                          <p:spTgt spid="20"/>
                                        </p:tgtEl>
                                        <p:attrNameLst>
                                          <p:attrName>ppt_y</p:attrName>
                                        </p:attrNameLst>
                                      </p:cBhvr>
                                      <p:tavLst>
                                        <p:tav tm="0">
                                          <p:val>
                                            <p:strVal val="#ppt_y+#ppt_h*1.125000"/>
                                          </p:val>
                                        </p:tav>
                                        <p:tav tm="100000">
                                          <p:val>
                                            <p:strVal val="#ppt_y"/>
                                          </p:val>
                                        </p:tav>
                                      </p:tavLst>
                                    </p:anim>
                                    <p:animEffect transition="in" filter="wipe(up)">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6" grpId="0" animBg="1"/>
      <p:bldP spid="17" grpId="0" animBg="1"/>
      <p:bldP spid="19" grpId="0" animBg="1"/>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48F64AA-5BE2-4280-BEFA-DC288118FC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8EFCD7A-916D-79F6-406E-69F4FFE40196}"/>
              </a:ext>
            </a:extLst>
          </p:cNvPr>
          <p:cNvPicPr>
            <a:picLocks noChangeAspect="1"/>
          </p:cNvPicPr>
          <p:nvPr/>
        </p:nvPicPr>
        <p:blipFill>
          <a:blip r:embed="rId2"/>
          <a:srcRect t="2524" r="2" b="595"/>
          <a:stretch>
            <a:fillRect/>
          </a:stretch>
        </p:blipFill>
        <p:spPr>
          <a:xfrm>
            <a:off x="20" y="2"/>
            <a:ext cx="7534620" cy="4197368"/>
          </a:xfrm>
          <a:custGeom>
            <a:avLst/>
            <a:gdLst/>
            <a:ahLst/>
            <a:cxnLst/>
            <a:rect l="l" t="t" r="r" b="b"/>
            <a:pathLst>
              <a:path w="7534640" h="4197368">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509063" y="4095753"/>
                  <a:pt x="4453918" y="4128339"/>
                  <a:pt x="4430941" y="4172622"/>
                </a:cubicBezTo>
                <a:lnTo>
                  <a:pt x="4423415" y="4197368"/>
                </a:lnTo>
                <a:lnTo>
                  <a:pt x="0" y="4197368"/>
                </a:lnTo>
                <a:close/>
              </a:path>
            </a:pathLst>
          </a:custGeom>
        </p:spPr>
      </p:pic>
      <p:pic>
        <p:nvPicPr>
          <p:cNvPr id="6" name="Picture 5">
            <a:extLst>
              <a:ext uri="{FF2B5EF4-FFF2-40B4-BE49-F238E27FC236}">
                <a16:creationId xmlns:a16="http://schemas.microsoft.com/office/drawing/2014/main" id="{41EB943B-64D6-AE26-51C9-1F589DF1C75D}"/>
              </a:ext>
            </a:extLst>
          </p:cNvPr>
          <p:cNvPicPr>
            <a:picLocks noChangeAspect="1"/>
          </p:cNvPicPr>
          <p:nvPr/>
        </p:nvPicPr>
        <p:blipFill>
          <a:blip r:embed="rId3"/>
          <a:srcRect l="4601" r="-3" b="-3"/>
          <a:stretch>
            <a:fillRect/>
          </a:stretch>
        </p:blipFill>
        <p:spPr>
          <a:xfrm>
            <a:off x="7653536" y="1"/>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pic>
        <p:nvPicPr>
          <p:cNvPr id="5" name="Picture 4">
            <a:extLst>
              <a:ext uri="{FF2B5EF4-FFF2-40B4-BE49-F238E27FC236}">
                <a16:creationId xmlns:a16="http://schemas.microsoft.com/office/drawing/2014/main" id="{48534A02-FC83-B70A-5CE6-3E08629E1CE0}"/>
              </a:ext>
            </a:extLst>
          </p:cNvPr>
          <p:cNvPicPr>
            <a:picLocks noChangeAspect="1"/>
          </p:cNvPicPr>
          <p:nvPr/>
        </p:nvPicPr>
        <p:blipFill>
          <a:blip r:embed="rId4"/>
          <a:srcRect l="1050" r="33049"/>
          <a:stretch>
            <a:fillRect/>
          </a:stretch>
        </p:blipFill>
        <p:spPr>
          <a:xfrm>
            <a:off x="1" y="4316255"/>
            <a:ext cx="6836850" cy="2541737"/>
          </a:xfrm>
          <a:custGeom>
            <a:avLst/>
            <a:gdLst/>
            <a:ahLst/>
            <a:cxnLst/>
            <a:rect l="l" t="t" r="r" b="b"/>
            <a:pathLst>
              <a:path w="6836850" h="2541737">
                <a:moveTo>
                  <a:pt x="0" y="0"/>
                </a:moveTo>
                <a:lnTo>
                  <a:pt x="4460098" y="0"/>
                </a:lnTo>
                <a:lnTo>
                  <a:pt x="4483996" y="31836"/>
                </a:lnTo>
                <a:cubicBezTo>
                  <a:pt x="4644419" y="28495"/>
                  <a:pt x="4627708" y="282495"/>
                  <a:pt x="4788129" y="245732"/>
                </a:cubicBezTo>
                <a:cubicBezTo>
                  <a:pt x="4754709" y="362707"/>
                  <a:pt x="4641076" y="302548"/>
                  <a:pt x="4600971" y="389443"/>
                </a:cubicBezTo>
                <a:cubicBezTo>
                  <a:pt x="4684524" y="462970"/>
                  <a:pt x="4844945" y="409497"/>
                  <a:pt x="4871683" y="563233"/>
                </a:cubicBezTo>
                <a:cubicBezTo>
                  <a:pt x="4838262" y="723655"/>
                  <a:pt x="4945210" y="703602"/>
                  <a:pt x="5032105" y="713629"/>
                </a:cubicBezTo>
                <a:cubicBezTo>
                  <a:pt x="5239317" y="733683"/>
                  <a:pt x="5439843" y="747050"/>
                  <a:pt x="5643713" y="780472"/>
                </a:cubicBezTo>
                <a:cubicBezTo>
                  <a:pt x="5693844" y="790498"/>
                  <a:pt x="5810819" y="767103"/>
                  <a:pt x="5800794" y="870709"/>
                </a:cubicBezTo>
                <a:cubicBezTo>
                  <a:pt x="5790767" y="954261"/>
                  <a:pt x="5700529" y="924184"/>
                  <a:pt x="5643713" y="927525"/>
                </a:cubicBezTo>
                <a:cubicBezTo>
                  <a:pt x="5329553" y="967632"/>
                  <a:pt x="5012052" y="904131"/>
                  <a:pt x="4701235" y="907472"/>
                </a:cubicBezTo>
                <a:cubicBezTo>
                  <a:pt x="4664472" y="907472"/>
                  <a:pt x="4657787" y="1017762"/>
                  <a:pt x="4577576" y="980999"/>
                </a:cubicBezTo>
                <a:cubicBezTo>
                  <a:pt x="4788129" y="1081263"/>
                  <a:pt x="5767372" y="1108001"/>
                  <a:pt x="6094900" y="1161474"/>
                </a:cubicBezTo>
                <a:cubicBezTo>
                  <a:pt x="5754004" y="1542477"/>
                  <a:pt x="5429817" y="1311870"/>
                  <a:pt x="5159105" y="1525765"/>
                </a:cubicBezTo>
                <a:cubicBezTo>
                  <a:pt x="5159105" y="1525765"/>
                  <a:pt x="5212580" y="1525765"/>
                  <a:pt x="5443187" y="1595950"/>
                </a:cubicBezTo>
                <a:cubicBezTo>
                  <a:pt x="5627002" y="1652765"/>
                  <a:pt x="5536765" y="1732976"/>
                  <a:pt x="6001321" y="1886715"/>
                </a:cubicBezTo>
                <a:cubicBezTo>
                  <a:pt x="5824188" y="1936846"/>
                  <a:pt x="5593581" y="1839925"/>
                  <a:pt x="5506685" y="2100610"/>
                </a:cubicBezTo>
                <a:cubicBezTo>
                  <a:pt x="5643713" y="2147401"/>
                  <a:pt x="5807477" y="2103953"/>
                  <a:pt x="5904398" y="2227611"/>
                </a:cubicBezTo>
                <a:cubicBezTo>
                  <a:pt x="5934478" y="2264375"/>
                  <a:pt x="5964557" y="2287770"/>
                  <a:pt x="6001321" y="2307821"/>
                </a:cubicBezTo>
                <a:cubicBezTo>
                  <a:pt x="5984612" y="2314507"/>
                  <a:pt x="5964557" y="2321190"/>
                  <a:pt x="5951188" y="2327874"/>
                </a:cubicBezTo>
                <a:cubicBezTo>
                  <a:pt x="5977925" y="2351271"/>
                  <a:pt x="6663060" y="2478270"/>
                  <a:pt x="6836850" y="2481613"/>
                </a:cubicBezTo>
                <a:cubicBezTo>
                  <a:pt x="6761652" y="2506679"/>
                  <a:pt x="6636845" y="2527828"/>
                  <a:pt x="6553814" y="2540165"/>
                </a:cubicBezTo>
                <a:lnTo>
                  <a:pt x="6542822" y="2541737"/>
                </a:lnTo>
                <a:lnTo>
                  <a:pt x="0" y="2541737"/>
                </a:lnTo>
                <a:close/>
              </a:path>
            </a:pathLst>
          </a:custGeom>
        </p:spPr>
      </p:pic>
      <p:sp>
        <p:nvSpPr>
          <p:cNvPr id="2" name="Title 1">
            <a:extLst>
              <a:ext uri="{FF2B5EF4-FFF2-40B4-BE49-F238E27FC236}">
                <a16:creationId xmlns:a16="http://schemas.microsoft.com/office/drawing/2014/main" id="{B9EFF021-936D-A824-9938-D1BFB034E64C}"/>
              </a:ext>
            </a:extLst>
          </p:cNvPr>
          <p:cNvSpPr>
            <a:spLocks noGrp="1"/>
          </p:cNvSpPr>
          <p:nvPr>
            <p:ph type="title"/>
          </p:nvPr>
        </p:nvSpPr>
        <p:spPr>
          <a:xfrm>
            <a:off x="4945626" y="3781119"/>
            <a:ext cx="6836850" cy="1070255"/>
          </a:xfrm>
        </p:spPr>
        <p:txBody>
          <a:bodyPr vert="horz" lIns="91440" tIns="45720" rIns="91440" bIns="45720" rtlCol="0" anchor="b">
            <a:normAutofit fontScale="90000"/>
          </a:bodyPr>
          <a:lstStyle/>
          <a:p>
            <a:r>
              <a:rPr lang="en-US" sz="2100" b="1" kern="1200" dirty="0">
                <a:solidFill>
                  <a:schemeClr val="tx1"/>
                </a:solidFill>
                <a:latin typeface="Helvetica" pitchFamily="2" charset="0"/>
              </a:rPr>
              <a:t>In November 2024, voters in Clackamas approved a $120-million bond renewal</a:t>
            </a:r>
            <a:r>
              <a:rPr lang="en-US" sz="2100" kern="1200" dirty="0">
                <a:solidFill>
                  <a:schemeClr val="tx1"/>
                </a:solidFill>
                <a:latin typeface="Helvetica" pitchFamily="2" charset="0"/>
              </a:rPr>
              <a:t>…to expand opportunities for students and to increase the skilled workforce in the community!</a:t>
            </a:r>
          </a:p>
        </p:txBody>
      </p:sp>
      <p:sp>
        <p:nvSpPr>
          <p:cNvPr id="4" name="Text Placeholder 3">
            <a:extLst>
              <a:ext uri="{FF2B5EF4-FFF2-40B4-BE49-F238E27FC236}">
                <a16:creationId xmlns:a16="http://schemas.microsoft.com/office/drawing/2014/main" id="{65D6B0A8-B5B1-1B31-76E4-C36275BBB78B}"/>
              </a:ext>
            </a:extLst>
          </p:cNvPr>
          <p:cNvSpPr>
            <a:spLocks noGrp="1"/>
          </p:cNvSpPr>
          <p:nvPr>
            <p:ph type="body" sz="half" idx="2"/>
          </p:nvPr>
        </p:nvSpPr>
        <p:spPr>
          <a:xfrm>
            <a:off x="537817" y="4390885"/>
            <a:ext cx="3591123" cy="284809"/>
          </a:xfrm>
          <a:solidFill>
            <a:schemeClr val="bg1">
              <a:lumMod val="75000"/>
              <a:alpha val="65000"/>
            </a:schemeClr>
          </a:solidFill>
        </p:spPr>
        <p:txBody>
          <a:bodyPr vert="horz" lIns="91440" tIns="45720" rIns="91440" bIns="45720" rtlCol="0">
            <a:normAutofit fontScale="92500" lnSpcReduction="10000"/>
          </a:bodyPr>
          <a:lstStyle/>
          <a:p>
            <a:pPr algn="ctr"/>
            <a:r>
              <a:rPr lang="en-US" b="1" kern="1200" dirty="0">
                <a:solidFill>
                  <a:schemeClr val="tx1"/>
                </a:solidFill>
                <a:latin typeface="Helvetica" pitchFamily="2" charset="0"/>
              </a:rPr>
              <a:t>Athletic Field and Grandstand Project</a:t>
            </a:r>
          </a:p>
        </p:txBody>
      </p:sp>
      <p:sp>
        <p:nvSpPr>
          <p:cNvPr id="8" name="TextBox 7">
            <a:extLst>
              <a:ext uri="{FF2B5EF4-FFF2-40B4-BE49-F238E27FC236}">
                <a16:creationId xmlns:a16="http://schemas.microsoft.com/office/drawing/2014/main" id="{D25B010C-91B0-A590-C738-2A819E10013D}"/>
              </a:ext>
            </a:extLst>
          </p:cNvPr>
          <p:cNvSpPr txBox="1"/>
          <p:nvPr/>
        </p:nvSpPr>
        <p:spPr>
          <a:xfrm>
            <a:off x="6414516" y="4970259"/>
            <a:ext cx="5558028" cy="1477328"/>
          </a:xfrm>
          <a:prstGeom prst="rect">
            <a:avLst/>
          </a:prstGeom>
          <a:noFill/>
        </p:spPr>
        <p:txBody>
          <a:bodyPr wrap="square" rtlCol="0">
            <a:spAutoFit/>
          </a:bodyPr>
          <a:lstStyle/>
          <a:p>
            <a:r>
              <a:rPr lang="en-US" dirty="0">
                <a:latin typeface="Helvetica" pitchFamily="2" charset="0"/>
              </a:rPr>
              <a:t>“As you may have seen we’ve begun construction on the first of our bond projects, specifically the baseball and softball fields; and the construction company is unearthing </a:t>
            </a:r>
            <a:r>
              <a:rPr lang="en-US" i="1" dirty="0">
                <a:latin typeface="Helvetica" pitchFamily="2" charset="0"/>
              </a:rPr>
              <a:t>large boulders </a:t>
            </a:r>
            <a:r>
              <a:rPr lang="en-US" dirty="0">
                <a:latin typeface="Helvetica" pitchFamily="2" charset="0"/>
              </a:rPr>
              <a:t>and other material that may be of interest…”</a:t>
            </a:r>
          </a:p>
        </p:txBody>
      </p:sp>
      <p:sp>
        <p:nvSpPr>
          <p:cNvPr id="9" name="TextBox 8">
            <a:extLst>
              <a:ext uri="{FF2B5EF4-FFF2-40B4-BE49-F238E27FC236}">
                <a16:creationId xmlns:a16="http://schemas.microsoft.com/office/drawing/2014/main" id="{AC5EB26C-A494-BF41-0524-F1BF565AD1F7}"/>
              </a:ext>
            </a:extLst>
          </p:cNvPr>
          <p:cNvSpPr txBox="1"/>
          <p:nvPr/>
        </p:nvSpPr>
        <p:spPr>
          <a:xfrm>
            <a:off x="8677437" y="6139810"/>
            <a:ext cx="3416320" cy="307777"/>
          </a:xfrm>
          <a:prstGeom prst="rect">
            <a:avLst/>
          </a:prstGeom>
          <a:noFill/>
        </p:spPr>
        <p:txBody>
          <a:bodyPr wrap="none" rtlCol="0">
            <a:spAutoFit/>
          </a:bodyPr>
          <a:lstStyle/>
          <a:p>
            <a:r>
              <a:rPr lang="en-US" sz="1400" i="1" dirty="0">
                <a:latin typeface="Helvetica" pitchFamily="2" charset="0"/>
              </a:rPr>
              <a:t>- President of the college (January 2026)</a:t>
            </a:r>
          </a:p>
        </p:txBody>
      </p:sp>
    </p:spTree>
    <p:extLst>
      <p:ext uri="{BB962C8B-B14F-4D97-AF65-F5344CB8AC3E}">
        <p14:creationId xmlns:p14="http://schemas.microsoft.com/office/powerpoint/2010/main" val="316090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BAF4B0B9-800B-7C95-3968-F02DA935E704}"/>
              </a:ext>
            </a:extLst>
          </p:cNvPr>
          <p:cNvPicPr>
            <a:picLocks noChangeAspect="1"/>
          </p:cNvPicPr>
          <p:nvPr/>
        </p:nvPicPr>
        <p:blipFill>
          <a:blip r:embed="rId2"/>
          <a:srcRect l="3571" r="2" b="2"/>
          <a:stretch>
            <a:fillRect/>
          </a:stretch>
        </p:blipFill>
        <p:spPr>
          <a:xfrm>
            <a:off x="643467" y="643467"/>
            <a:ext cx="5372099" cy="5571066"/>
          </a:xfrm>
          <a:prstGeom prst="rect">
            <a:avLst/>
          </a:prstGeom>
        </p:spPr>
      </p:pic>
      <p:pic>
        <p:nvPicPr>
          <p:cNvPr id="4" name="Picture 3">
            <a:extLst>
              <a:ext uri="{FF2B5EF4-FFF2-40B4-BE49-F238E27FC236}">
                <a16:creationId xmlns:a16="http://schemas.microsoft.com/office/drawing/2014/main" id="{E17A1018-56DB-11F8-5389-DA1339DB2E35}"/>
              </a:ext>
            </a:extLst>
          </p:cNvPr>
          <p:cNvPicPr>
            <a:picLocks noChangeAspect="1"/>
          </p:cNvPicPr>
          <p:nvPr/>
        </p:nvPicPr>
        <p:blipFill>
          <a:blip r:embed="rId3"/>
          <a:srcRect l="12558" r="15120" b="-1"/>
          <a:stretch>
            <a:fillRect/>
          </a:stretch>
        </p:blipFill>
        <p:spPr>
          <a:xfrm>
            <a:off x="6176432" y="643467"/>
            <a:ext cx="5372100" cy="5571066"/>
          </a:xfrm>
          <a:prstGeom prst="rect">
            <a:avLst/>
          </a:prstGeom>
        </p:spPr>
      </p:pic>
      <p:sp>
        <p:nvSpPr>
          <p:cNvPr id="5" name="TextBox 4">
            <a:extLst>
              <a:ext uri="{FF2B5EF4-FFF2-40B4-BE49-F238E27FC236}">
                <a16:creationId xmlns:a16="http://schemas.microsoft.com/office/drawing/2014/main" id="{1BDA448B-8A5B-946D-5248-FC0E1B1DFA06}"/>
              </a:ext>
            </a:extLst>
          </p:cNvPr>
          <p:cNvSpPr txBox="1"/>
          <p:nvPr/>
        </p:nvSpPr>
        <p:spPr>
          <a:xfrm>
            <a:off x="841248" y="822960"/>
            <a:ext cx="870751" cy="461665"/>
          </a:xfrm>
          <a:prstGeom prst="rect">
            <a:avLst/>
          </a:prstGeom>
          <a:noFill/>
        </p:spPr>
        <p:txBody>
          <a:bodyPr wrap="none" rtlCol="0">
            <a:spAutoFit/>
          </a:bodyPr>
          <a:lstStyle/>
          <a:p>
            <a:r>
              <a:rPr lang="en-US" sz="2400" b="1" dirty="0">
                <a:latin typeface="Helvetica" pitchFamily="2" charset="0"/>
              </a:rPr>
              <a:t>1969</a:t>
            </a:r>
          </a:p>
        </p:txBody>
      </p:sp>
      <p:sp>
        <p:nvSpPr>
          <p:cNvPr id="6" name="TextBox 5">
            <a:extLst>
              <a:ext uri="{FF2B5EF4-FFF2-40B4-BE49-F238E27FC236}">
                <a16:creationId xmlns:a16="http://schemas.microsoft.com/office/drawing/2014/main" id="{26164955-6694-3109-CB17-2F2E7368C10C}"/>
              </a:ext>
            </a:extLst>
          </p:cNvPr>
          <p:cNvSpPr txBox="1"/>
          <p:nvPr/>
        </p:nvSpPr>
        <p:spPr>
          <a:xfrm>
            <a:off x="6492578" y="822959"/>
            <a:ext cx="870751" cy="461665"/>
          </a:xfrm>
          <a:prstGeom prst="rect">
            <a:avLst/>
          </a:prstGeom>
          <a:noFill/>
        </p:spPr>
        <p:txBody>
          <a:bodyPr wrap="none" rtlCol="0">
            <a:spAutoFit/>
          </a:bodyPr>
          <a:lstStyle/>
          <a:p>
            <a:r>
              <a:rPr lang="en-US" sz="2400" b="1" dirty="0">
                <a:latin typeface="Helvetica" pitchFamily="2" charset="0"/>
              </a:rPr>
              <a:t>2026</a:t>
            </a:r>
          </a:p>
        </p:txBody>
      </p:sp>
    </p:spTree>
    <p:extLst>
      <p:ext uri="{BB962C8B-B14F-4D97-AF65-F5344CB8AC3E}">
        <p14:creationId xmlns:p14="http://schemas.microsoft.com/office/powerpoint/2010/main" val="27703935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C33D4D-75F4-53A0-DBF6-CB6FA47085AE}"/>
              </a:ext>
            </a:extLst>
          </p:cNvPr>
          <p:cNvPicPr>
            <a:picLocks noChangeAspect="1"/>
          </p:cNvPicPr>
          <p:nvPr/>
        </p:nvPicPr>
        <p:blipFill>
          <a:blip r:embed="rId2"/>
          <a:srcRect r="16675" b="-2"/>
          <a:stretch>
            <a:fillRect/>
          </a:stretch>
        </p:blipFill>
        <p:spPr>
          <a:xfrm rot="5400000">
            <a:off x="-171436" y="166794"/>
            <a:ext cx="3339649" cy="3006061"/>
          </a:xfrm>
          <a:prstGeom prst="rect">
            <a:avLst/>
          </a:prstGeom>
          <a:ln>
            <a:solidFill>
              <a:schemeClr val="accent1">
                <a:shade val="15000"/>
              </a:schemeClr>
            </a:solidFill>
          </a:ln>
        </p:spPr>
      </p:pic>
      <p:pic>
        <p:nvPicPr>
          <p:cNvPr id="3" name="Content Placeholder 8">
            <a:extLst>
              <a:ext uri="{FF2B5EF4-FFF2-40B4-BE49-F238E27FC236}">
                <a16:creationId xmlns:a16="http://schemas.microsoft.com/office/drawing/2014/main" id="{121E1494-0408-4926-CC5B-81D60FB085BD}"/>
              </a:ext>
            </a:extLst>
          </p:cNvPr>
          <p:cNvPicPr>
            <a:picLocks noChangeAspect="1"/>
          </p:cNvPicPr>
          <p:nvPr/>
        </p:nvPicPr>
        <p:blipFill>
          <a:blip r:embed="rId3"/>
          <a:srcRect r="16258" b="-3"/>
          <a:stretch>
            <a:fillRect/>
          </a:stretch>
        </p:blipFill>
        <p:spPr>
          <a:xfrm rot="5400000">
            <a:off x="3023787" y="174280"/>
            <a:ext cx="3339649" cy="2991088"/>
          </a:xfrm>
          <a:prstGeom prst="rect">
            <a:avLst/>
          </a:prstGeom>
          <a:ln>
            <a:solidFill>
              <a:schemeClr val="accent1">
                <a:shade val="15000"/>
              </a:schemeClr>
            </a:solidFill>
          </a:ln>
        </p:spPr>
      </p:pic>
      <p:pic>
        <p:nvPicPr>
          <p:cNvPr id="4" name="Picture 3">
            <a:extLst>
              <a:ext uri="{FF2B5EF4-FFF2-40B4-BE49-F238E27FC236}">
                <a16:creationId xmlns:a16="http://schemas.microsoft.com/office/drawing/2014/main" id="{C971ABCC-74A8-7E97-47F9-A32B3E1C6B82}"/>
              </a:ext>
            </a:extLst>
          </p:cNvPr>
          <p:cNvPicPr>
            <a:picLocks noChangeAspect="1"/>
          </p:cNvPicPr>
          <p:nvPr/>
        </p:nvPicPr>
        <p:blipFill>
          <a:blip r:embed="rId4"/>
          <a:srcRect l="15762" r="43769" b="2"/>
          <a:stretch>
            <a:fillRect/>
          </a:stretch>
        </p:blipFill>
        <p:spPr>
          <a:xfrm rot="5400000">
            <a:off x="1424752" y="2093596"/>
            <a:ext cx="3339649" cy="6189158"/>
          </a:xfrm>
          <a:prstGeom prst="rect">
            <a:avLst/>
          </a:prstGeom>
          <a:ln>
            <a:solidFill>
              <a:schemeClr val="accent1">
                <a:shade val="15000"/>
              </a:schemeClr>
            </a:solidFill>
          </a:ln>
        </p:spPr>
      </p:pic>
      <p:sp>
        <p:nvSpPr>
          <p:cNvPr id="5" name="TextBox 4">
            <a:extLst>
              <a:ext uri="{FF2B5EF4-FFF2-40B4-BE49-F238E27FC236}">
                <a16:creationId xmlns:a16="http://schemas.microsoft.com/office/drawing/2014/main" id="{2463C85D-2F10-D9BA-933B-940458BD8310}"/>
              </a:ext>
            </a:extLst>
          </p:cNvPr>
          <p:cNvSpPr txBox="1"/>
          <p:nvPr/>
        </p:nvSpPr>
        <p:spPr>
          <a:xfrm>
            <a:off x="1" y="0"/>
            <a:ext cx="3001418" cy="276999"/>
          </a:xfrm>
          <a:prstGeom prst="rect">
            <a:avLst/>
          </a:prstGeom>
          <a:solidFill>
            <a:schemeClr val="bg1">
              <a:alpha val="63000"/>
            </a:schemeClr>
          </a:solidFill>
        </p:spPr>
        <p:txBody>
          <a:bodyPr wrap="square" rtlCol="0">
            <a:spAutoFit/>
          </a:bodyPr>
          <a:lstStyle/>
          <a:p>
            <a:pPr algn="ctr"/>
            <a:r>
              <a:rPr lang="en-US" sz="1200" dirty="0"/>
              <a:t>Students  modeling glacier movement </a:t>
            </a:r>
          </a:p>
        </p:txBody>
      </p:sp>
      <p:sp>
        <p:nvSpPr>
          <p:cNvPr id="6" name="TextBox 5">
            <a:extLst>
              <a:ext uri="{FF2B5EF4-FFF2-40B4-BE49-F238E27FC236}">
                <a16:creationId xmlns:a16="http://schemas.microsoft.com/office/drawing/2014/main" id="{0A41BA93-421B-D867-10B5-74D78808C73D}"/>
              </a:ext>
            </a:extLst>
          </p:cNvPr>
          <p:cNvSpPr txBox="1"/>
          <p:nvPr/>
        </p:nvSpPr>
        <p:spPr>
          <a:xfrm>
            <a:off x="3198067" y="2877984"/>
            <a:ext cx="2991089" cy="461665"/>
          </a:xfrm>
          <a:prstGeom prst="rect">
            <a:avLst/>
          </a:prstGeom>
          <a:solidFill>
            <a:schemeClr val="bg1">
              <a:alpha val="63000"/>
            </a:schemeClr>
          </a:solidFill>
        </p:spPr>
        <p:txBody>
          <a:bodyPr wrap="square" rtlCol="0">
            <a:spAutoFit/>
          </a:bodyPr>
          <a:lstStyle/>
          <a:p>
            <a:pPr algn="ctr"/>
            <a:r>
              <a:rPr lang="en-US" sz="1200" dirty="0"/>
              <a:t>Landslide analysis of a rock mass (calculating critical angles)</a:t>
            </a:r>
          </a:p>
        </p:txBody>
      </p:sp>
      <p:sp>
        <p:nvSpPr>
          <p:cNvPr id="7" name="TextBox 6">
            <a:extLst>
              <a:ext uri="{FF2B5EF4-FFF2-40B4-BE49-F238E27FC236}">
                <a16:creationId xmlns:a16="http://schemas.microsoft.com/office/drawing/2014/main" id="{77248A49-95CD-199D-A2C2-F79FB339E7E8}"/>
              </a:ext>
            </a:extLst>
          </p:cNvPr>
          <p:cNvSpPr txBox="1"/>
          <p:nvPr/>
        </p:nvSpPr>
        <p:spPr>
          <a:xfrm>
            <a:off x="3049" y="3518350"/>
            <a:ext cx="6186107" cy="276999"/>
          </a:xfrm>
          <a:prstGeom prst="rect">
            <a:avLst/>
          </a:prstGeom>
          <a:solidFill>
            <a:schemeClr val="bg1">
              <a:alpha val="63000"/>
            </a:schemeClr>
          </a:solidFill>
        </p:spPr>
        <p:txBody>
          <a:bodyPr wrap="square" rtlCol="0">
            <a:spAutoFit/>
          </a:bodyPr>
          <a:lstStyle/>
          <a:p>
            <a:pPr algn="ctr"/>
            <a:r>
              <a:rPr lang="en-US" sz="1200" dirty="0"/>
              <a:t>Modeling groundwater contamination plumes and remediation processes</a:t>
            </a:r>
          </a:p>
        </p:txBody>
      </p:sp>
      <p:sp>
        <p:nvSpPr>
          <p:cNvPr id="8" name="Title 1">
            <a:extLst>
              <a:ext uri="{FF2B5EF4-FFF2-40B4-BE49-F238E27FC236}">
                <a16:creationId xmlns:a16="http://schemas.microsoft.com/office/drawing/2014/main" id="{0A48832D-30B6-B25E-0ABA-D3CB3ADA2287}"/>
              </a:ext>
            </a:extLst>
          </p:cNvPr>
          <p:cNvSpPr txBox="1">
            <a:spLocks/>
          </p:cNvSpPr>
          <p:nvPr/>
        </p:nvSpPr>
        <p:spPr>
          <a:xfrm>
            <a:off x="6323932" y="111521"/>
            <a:ext cx="5730243" cy="697648"/>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latin typeface="Helvetica" pitchFamily="2" charset="0"/>
              </a:rPr>
              <a:t>General Geology 102/202</a:t>
            </a:r>
            <a:endParaRPr lang="en-US" sz="4000" b="1" dirty="0">
              <a:latin typeface="Helvetica" pitchFamily="2" charset="0"/>
            </a:endParaRPr>
          </a:p>
        </p:txBody>
      </p:sp>
      <p:sp>
        <p:nvSpPr>
          <p:cNvPr id="9" name="Alternate Process 8">
            <a:extLst>
              <a:ext uri="{FF2B5EF4-FFF2-40B4-BE49-F238E27FC236}">
                <a16:creationId xmlns:a16="http://schemas.microsoft.com/office/drawing/2014/main" id="{508405B4-738E-BD95-4A04-DE10B0651AEB}"/>
              </a:ext>
            </a:extLst>
          </p:cNvPr>
          <p:cNvSpPr/>
          <p:nvPr/>
        </p:nvSpPr>
        <p:spPr>
          <a:xfrm>
            <a:off x="6385804" y="1169533"/>
            <a:ext cx="5668371" cy="1000581"/>
          </a:xfrm>
          <a:prstGeom prst="flowChartAlternateProcess">
            <a:avLst/>
          </a:prstGeom>
          <a:solidFill>
            <a:schemeClr val="accent2">
              <a:lumMod val="50000"/>
            </a:schemeClr>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Surface features and the systems/processes/hazards that form those features (rivers, mass wasting, glaciers, groundwater, and deserts)</a:t>
            </a:r>
          </a:p>
        </p:txBody>
      </p:sp>
      <p:sp>
        <p:nvSpPr>
          <p:cNvPr id="10" name="Oval 9">
            <a:extLst>
              <a:ext uri="{FF2B5EF4-FFF2-40B4-BE49-F238E27FC236}">
                <a16:creationId xmlns:a16="http://schemas.microsoft.com/office/drawing/2014/main" id="{1166DACE-B339-74F9-9A55-0A8FFE3797BF}"/>
              </a:ext>
            </a:extLst>
          </p:cNvPr>
          <p:cNvSpPr/>
          <p:nvPr/>
        </p:nvSpPr>
        <p:spPr>
          <a:xfrm>
            <a:off x="6538017" y="3108816"/>
            <a:ext cx="5302072" cy="2205578"/>
          </a:xfrm>
          <a:prstGeom prst="ellipse">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Summative Research Project </a:t>
            </a:r>
          </a:p>
          <a:p>
            <a:pPr algn="ctr"/>
            <a:r>
              <a:rPr lang="en-US" sz="1600" i="1" dirty="0">
                <a:solidFill>
                  <a:schemeClr val="tx1"/>
                </a:solidFill>
              </a:rPr>
              <a:t>– used a TILT (Transparency in Learning and Teaching) framework </a:t>
            </a:r>
          </a:p>
        </p:txBody>
      </p:sp>
    </p:spTree>
    <p:extLst>
      <p:ext uri="{BB962C8B-B14F-4D97-AF65-F5344CB8AC3E}">
        <p14:creationId xmlns:p14="http://schemas.microsoft.com/office/powerpoint/2010/main" val="342879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checkerboard(across)">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0CC7A-FE6F-1E59-5E14-86D68212678F}"/>
              </a:ext>
            </a:extLst>
          </p:cNvPr>
          <p:cNvSpPr>
            <a:spLocks noGrp="1"/>
          </p:cNvSpPr>
          <p:nvPr>
            <p:ph type="title"/>
          </p:nvPr>
        </p:nvSpPr>
        <p:spPr>
          <a:xfrm>
            <a:off x="294356" y="187325"/>
            <a:ext cx="6248684" cy="828675"/>
          </a:xfrm>
        </p:spPr>
        <p:txBody>
          <a:bodyPr>
            <a:normAutofit/>
          </a:bodyPr>
          <a:lstStyle/>
          <a:p>
            <a:r>
              <a:rPr lang="en-US" sz="2400" dirty="0">
                <a:latin typeface="Helvetica" pitchFamily="2" charset="0"/>
              </a:rPr>
              <a:t>Project</a:t>
            </a:r>
            <a:r>
              <a:rPr lang="en-US" sz="2400" b="1" dirty="0">
                <a:latin typeface="Helvetica" pitchFamily="2" charset="0"/>
              </a:rPr>
              <a:t>: Campus Construction Geology Field Investigation </a:t>
            </a:r>
          </a:p>
        </p:txBody>
      </p:sp>
      <p:sp>
        <p:nvSpPr>
          <p:cNvPr id="5" name="Text Placeholder 3">
            <a:extLst>
              <a:ext uri="{FF2B5EF4-FFF2-40B4-BE49-F238E27FC236}">
                <a16:creationId xmlns:a16="http://schemas.microsoft.com/office/drawing/2014/main" id="{C5F0F725-6ABC-3908-BBC8-9A4278589C4A}"/>
              </a:ext>
            </a:extLst>
          </p:cNvPr>
          <p:cNvSpPr>
            <a:spLocks noGrp="1"/>
          </p:cNvSpPr>
          <p:nvPr>
            <p:ph type="body" sz="half" idx="2"/>
          </p:nvPr>
        </p:nvSpPr>
        <p:spPr>
          <a:xfrm>
            <a:off x="294355" y="1179128"/>
            <a:ext cx="6248685" cy="5491547"/>
          </a:xfrm>
          <a:ln w="31750">
            <a:solidFill>
              <a:schemeClr val="tx1">
                <a:lumMod val="50000"/>
                <a:lumOff val="50000"/>
              </a:schemeClr>
            </a:solidFill>
            <a:prstDash val="dash"/>
          </a:ln>
        </p:spPr>
        <p:txBody>
          <a:bodyPr>
            <a:noAutofit/>
          </a:bodyPr>
          <a:lstStyle/>
          <a:p>
            <a:pPr algn="ctr"/>
            <a:r>
              <a:rPr lang="en-US" sz="1600" b="1" dirty="0">
                <a:latin typeface="Helvetica" pitchFamily="2" charset="0"/>
              </a:rPr>
              <a:t>Purpose</a:t>
            </a:r>
          </a:p>
          <a:p>
            <a:pPr algn="ctr"/>
            <a:r>
              <a:rPr lang="en-US" dirty="0">
                <a:latin typeface="Helvetica" pitchFamily="2" charset="0"/>
              </a:rPr>
              <a:t>Design and conduct a geologic research study based on observations and data collected during your visit to the boulder pile and construction site. This project will actively engage you in your own inquires about the subsurface and the connection between geology and campus activities</a:t>
            </a:r>
            <a:endParaRPr lang="en-US" sz="1600" b="1" dirty="0">
              <a:latin typeface="Helvetica" pitchFamily="2" charset="0"/>
            </a:endParaRPr>
          </a:p>
          <a:p>
            <a:pPr algn="ctr"/>
            <a:r>
              <a:rPr lang="en-US" b="1" dirty="0">
                <a:latin typeface="Helvetica" pitchFamily="2" charset="0"/>
              </a:rPr>
              <a:t>Knowledge and Skills</a:t>
            </a:r>
            <a:endParaRPr lang="en-US" sz="1600" b="1" dirty="0">
              <a:latin typeface="Helvetica" pitchFamily="2" charset="0"/>
            </a:endParaRPr>
          </a:p>
          <a:p>
            <a:pPr marL="285750" indent="-285750">
              <a:buFont typeface="Arial" panose="020B0604020202020204" pitchFamily="34" charset="0"/>
              <a:buChar char="•"/>
            </a:pPr>
            <a:r>
              <a:rPr lang="en-US" i="1" dirty="0">
                <a:latin typeface="Helvetica" pitchFamily="2" charset="0"/>
              </a:rPr>
              <a:t>apply</a:t>
            </a:r>
            <a:r>
              <a:rPr lang="en-US" dirty="0">
                <a:latin typeface="Helvetica" pitchFamily="2" charset="0"/>
              </a:rPr>
              <a:t> the scientific method to an active geologic site</a:t>
            </a:r>
          </a:p>
          <a:p>
            <a:pPr marL="285750" indent="-285750">
              <a:buFont typeface="Arial" panose="020B0604020202020204" pitchFamily="34" charset="0"/>
              <a:buChar char="•"/>
            </a:pPr>
            <a:r>
              <a:rPr lang="en-US" i="1" dirty="0">
                <a:latin typeface="Helvetica" pitchFamily="2" charset="0"/>
              </a:rPr>
              <a:t>formulate</a:t>
            </a:r>
            <a:r>
              <a:rPr lang="en-US" dirty="0">
                <a:latin typeface="Helvetica" pitchFamily="2" charset="0"/>
              </a:rPr>
              <a:t> a clear and testable research question</a:t>
            </a:r>
          </a:p>
          <a:p>
            <a:pPr marL="285750" indent="-285750">
              <a:buFont typeface="Arial" panose="020B0604020202020204" pitchFamily="34" charset="0"/>
              <a:buChar char="•"/>
            </a:pPr>
            <a:r>
              <a:rPr lang="en-US" i="1" dirty="0">
                <a:latin typeface="Helvetica" pitchFamily="2" charset="0"/>
              </a:rPr>
              <a:t>i</a:t>
            </a:r>
            <a:r>
              <a:rPr lang="en-US" sz="1600" i="1" dirty="0">
                <a:latin typeface="Helvetica" pitchFamily="2" charset="0"/>
              </a:rPr>
              <a:t>dentify </a:t>
            </a:r>
            <a:r>
              <a:rPr lang="en-US" sz="1600" dirty="0">
                <a:latin typeface="Helvetica" pitchFamily="2" charset="0"/>
              </a:rPr>
              <a:t>appropriate field data needed to address that question, </a:t>
            </a:r>
            <a:r>
              <a:rPr lang="en-US" sz="1600" i="1" dirty="0">
                <a:latin typeface="Helvetica" pitchFamily="2" charset="0"/>
              </a:rPr>
              <a:t>c</a:t>
            </a:r>
            <a:r>
              <a:rPr lang="en-US" i="1" dirty="0">
                <a:latin typeface="Helvetica" pitchFamily="2" charset="0"/>
              </a:rPr>
              <a:t>ollect </a:t>
            </a:r>
            <a:r>
              <a:rPr lang="en-US" dirty="0">
                <a:latin typeface="Helvetica" pitchFamily="2" charset="0"/>
              </a:rPr>
              <a:t>field observations and measurements</a:t>
            </a:r>
          </a:p>
          <a:p>
            <a:pPr marL="285750" indent="-285750">
              <a:buFont typeface="Arial" panose="020B0604020202020204" pitchFamily="34" charset="0"/>
              <a:buChar char="•"/>
            </a:pPr>
            <a:r>
              <a:rPr lang="en-US" i="1" dirty="0">
                <a:latin typeface="Helvetica" pitchFamily="2" charset="0"/>
              </a:rPr>
              <a:t>i</a:t>
            </a:r>
            <a:r>
              <a:rPr lang="en-US" sz="1600" i="1" dirty="0">
                <a:latin typeface="Helvetica" pitchFamily="2" charset="0"/>
              </a:rPr>
              <a:t>nterpret</a:t>
            </a:r>
            <a:r>
              <a:rPr lang="en-US" sz="1600" dirty="0">
                <a:latin typeface="Helvetica" pitchFamily="2" charset="0"/>
              </a:rPr>
              <a:t> construction-related geologic evidence </a:t>
            </a:r>
            <a:r>
              <a:rPr lang="en-US" dirty="0">
                <a:latin typeface="Helvetica" pitchFamily="2" charset="0"/>
              </a:rPr>
              <a:t>(drilling, cores, boulders, and sediments)</a:t>
            </a:r>
          </a:p>
          <a:p>
            <a:pPr marL="285750" indent="-285750">
              <a:buFont typeface="Arial" panose="020B0604020202020204" pitchFamily="34" charset="0"/>
              <a:buChar char="•"/>
            </a:pPr>
            <a:r>
              <a:rPr lang="en-US" i="1" dirty="0">
                <a:latin typeface="Helvetica" pitchFamily="2" charset="0"/>
              </a:rPr>
              <a:t>c</a:t>
            </a:r>
            <a:r>
              <a:rPr lang="en-US" sz="1600" i="1" dirty="0">
                <a:latin typeface="Helvetica" pitchFamily="2" charset="0"/>
              </a:rPr>
              <a:t>ommunicate</a:t>
            </a:r>
            <a:r>
              <a:rPr lang="en-US" sz="1600" dirty="0">
                <a:latin typeface="Helvetica" pitchFamily="2" charset="0"/>
              </a:rPr>
              <a:t> findings using artistic expression</a:t>
            </a:r>
          </a:p>
          <a:p>
            <a:pPr marL="285750" indent="-285750">
              <a:buFont typeface="Arial" panose="020B0604020202020204" pitchFamily="34" charset="0"/>
              <a:buChar char="•"/>
            </a:pPr>
            <a:r>
              <a:rPr lang="en-US" i="1" dirty="0">
                <a:latin typeface="Helvetica" pitchFamily="2" charset="0"/>
              </a:rPr>
              <a:t>reflect</a:t>
            </a:r>
            <a:r>
              <a:rPr lang="en-US" dirty="0">
                <a:latin typeface="Helvetica" pitchFamily="2" charset="0"/>
              </a:rPr>
              <a:t> on how earth processes contribute to the formation of surface features and geologic hazards  </a:t>
            </a:r>
            <a:endParaRPr lang="en-US" sz="1600" dirty="0">
              <a:latin typeface="Helvetica" pitchFamily="2" charset="0"/>
            </a:endParaRPr>
          </a:p>
          <a:p>
            <a:pPr algn="ctr"/>
            <a:r>
              <a:rPr lang="en-US" sz="1600" b="1" dirty="0">
                <a:latin typeface="Helvetica" pitchFamily="2" charset="0"/>
              </a:rPr>
              <a:t>Task</a:t>
            </a:r>
          </a:p>
          <a:p>
            <a:pPr algn="ctr"/>
            <a:r>
              <a:rPr lang="en-US" sz="1600" u="sng" dirty="0">
                <a:latin typeface="Helvetica" pitchFamily="2" charset="0"/>
              </a:rPr>
              <a:t>Write a research paper</a:t>
            </a:r>
            <a:r>
              <a:rPr lang="en-US" sz="1600" dirty="0">
                <a:latin typeface="Helvetica" pitchFamily="2" charset="0"/>
              </a:rPr>
              <a:t> and </a:t>
            </a:r>
            <a:r>
              <a:rPr lang="en-US" u="sng" dirty="0">
                <a:latin typeface="Helvetica" pitchFamily="2" charset="0"/>
              </a:rPr>
              <a:t>create an artistic expression</a:t>
            </a:r>
            <a:r>
              <a:rPr lang="en-US" dirty="0">
                <a:latin typeface="Helvetica" pitchFamily="2" charset="0"/>
              </a:rPr>
              <a:t> that </a:t>
            </a:r>
            <a:r>
              <a:rPr lang="en-US" u="sng" dirty="0">
                <a:latin typeface="Helvetica" pitchFamily="2" charset="0"/>
              </a:rPr>
              <a:t>represents your data</a:t>
            </a:r>
            <a:endParaRPr lang="en-US" sz="1600" u="sng" dirty="0">
              <a:latin typeface="Helvetica" pitchFamily="2" charset="0"/>
            </a:endParaRPr>
          </a:p>
          <a:p>
            <a:pPr algn="ctr"/>
            <a:endParaRPr lang="en-US" sz="1600" b="1" dirty="0">
              <a:latin typeface="Helvetica" pitchFamily="2" charset="0"/>
            </a:endParaRPr>
          </a:p>
        </p:txBody>
      </p:sp>
      <p:graphicFrame>
        <p:nvGraphicFramePr>
          <p:cNvPr id="19" name="Content Placeholder 18">
            <a:extLst>
              <a:ext uri="{FF2B5EF4-FFF2-40B4-BE49-F238E27FC236}">
                <a16:creationId xmlns:a16="http://schemas.microsoft.com/office/drawing/2014/main" id="{B0F808E2-07BD-23C9-C126-0B36B40F7A34}"/>
              </a:ext>
            </a:extLst>
          </p:cNvPr>
          <p:cNvGraphicFramePr>
            <a:graphicFrameLocks noGrp="1"/>
          </p:cNvGraphicFramePr>
          <p:nvPr>
            <p:ph idx="1"/>
            <p:extLst>
              <p:ext uri="{D42A27DB-BD31-4B8C-83A1-F6EECF244321}">
                <p14:modId xmlns:p14="http://schemas.microsoft.com/office/powerpoint/2010/main" val="1393076934"/>
              </p:ext>
            </p:extLst>
          </p:nvPr>
        </p:nvGraphicFramePr>
        <p:xfrm>
          <a:off x="6705600" y="318837"/>
          <a:ext cx="5133089" cy="62203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664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DE471-5B1D-C564-B5A5-2C4A90C93197}"/>
              </a:ext>
            </a:extLst>
          </p:cNvPr>
          <p:cNvSpPr>
            <a:spLocks noGrp="1"/>
          </p:cNvSpPr>
          <p:nvPr>
            <p:ph type="title"/>
          </p:nvPr>
        </p:nvSpPr>
        <p:spPr>
          <a:xfrm>
            <a:off x="298579" y="566928"/>
            <a:ext cx="3724780" cy="699796"/>
          </a:xfrm>
        </p:spPr>
        <p:txBody>
          <a:bodyPr/>
          <a:lstStyle/>
          <a:p>
            <a:pPr algn="ctr"/>
            <a:r>
              <a:rPr lang="en-US" b="1" dirty="0"/>
              <a:t>Criteria For Success </a:t>
            </a:r>
          </a:p>
        </p:txBody>
      </p:sp>
      <p:graphicFrame>
        <p:nvGraphicFramePr>
          <p:cNvPr id="5" name="Content Placeholder 4">
            <a:extLst>
              <a:ext uri="{FF2B5EF4-FFF2-40B4-BE49-F238E27FC236}">
                <a16:creationId xmlns:a16="http://schemas.microsoft.com/office/drawing/2014/main" id="{6074D231-E916-8B13-82CC-5BDA28DA2FA4}"/>
              </a:ext>
            </a:extLst>
          </p:cNvPr>
          <p:cNvGraphicFramePr>
            <a:graphicFrameLocks noGrp="1"/>
          </p:cNvGraphicFramePr>
          <p:nvPr>
            <p:ph idx="1"/>
            <p:extLst>
              <p:ext uri="{D42A27DB-BD31-4B8C-83A1-F6EECF244321}">
                <p14:modId xmlns:p14="http://schemas.microsoft.com/office/powerpoint/2010/main" val="3439270918"/>
              </p:ext>
            </p:extLst>
          </p:nvPr>
        </p:nvGraphicFramePr>
        <p:xfrm>
          <a:off x="4041648" y="566928"/>
          <a:ext cx="7814023" cy="5900131"/>
        </p:xfrm>
        <a:graphic>
          <a:graphicData uri="http://schemas.openxmlformats.org/drawingml/2006/table">
            <a:tbl>
              <a:tblPr firstRow="1" firstCol="1" bandRow="1">
                <a:tableStyleId>{5C22544A-7EE6-4342-B048-85BDC9FD1C3A}</a:tableStyleId>
              </a:tblPr>
              <a:tblGrid>
                <a:gridCol w="1731209">
                  <a:extLst>
                    <a:ext uri="{9D8B030D-6E8A-4147-A177-3AD203B41FA5}">
                      <a16:colId xmlns:a16="http://schemas.microsoft.com/office/drawing/2014/main" val="1933832309"/>
                    </a:ext>
                  </a:extLst>
                </a:gridCol>
                <a:gridCol w="1926684">
                  <a:extLst>
                    <a:ext uri="{9D8B030D-6E8A-4147-A177-3AD203B41FA5}">
                      <a16:colId xmlns:a16="http://schemas.microsoft.com/office/drawing/2014/main" val="2899373529"/>
                    </a:ext>
                  </a:extLst>
                </a:gridCol>
                <a:gridCol w="1570599">
                  <a:extLst>
                    <a:ext uri="{9D8B030D-6E8A-4147-A177-3AD203B41FA5}">
                      <a16:colId xmlns:a16="http://schemas.microsoft.com/office/drawing/2014/main" val="1526760897"/>
                    </a:ext>
                  </a:extLst>
                </a:gridCol>
                <a:gridCol w="1711953">
                  <a:extLst>
                    <a:ext uri="{9D8B030D-6E8A-4147-A177-3AD203B41FA5}">
                      <a16:colId xmlns:a16="http://schemas.microsoft.com/office/drawing/2014/main" val="19812460"/>
                    </a:ext>
                  </a:extLst>
                </a:gridCol>
                <a:gridCol w="873578">
                  <a:extLst>
                    <a:ext uri="{9D8B030D-6E8A-4147-A177-3AD203B41FA5}">
                      <a16:colId xmlns:a16="http://schemas.microsoft.com/office/drawing/2014/main" val="2108726684"/>
                    </a:ext>
                  </a:extLst>
                </a:gridCol>
              </a:tblGrid>
              <a:tr h="293352">
                <a:tc>
                  <a:txBody>
                    <a:bodyPr/>
                    <a:lstStyle/>
                    <a:p>
                      <a:pPr marL="0" marR="0" algn="ctr">
                        <a:lnSpc>
                          <a:spcPct val="115000"/>
                        </a:lnSpc>
                        <a:spcAft>
                          <a:spcPts val="800"/>
                        </a:spcAft>
                        <a:buNone/>
                      </a:pPr>
                      <a:r>
                        <a:rPr lang="en-US" sz="1600" kern="100" dirty="0">
                          <a:effectLst/>
                        </a:rPr>
                        <a:t>Category</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tc>
                <a:tc>
                  <a:txBody>
                    <a:bodyPr/>
                    <a:lstStyle/>
                    <a:p>
                      <a:pPr marL="0" marR="0" algn="ctr">
                        <a:lnSpc>
                          <a:spcPct val="115000"/>
                        </a:lnSpc>
                        <a:spcAft>
                          <a:spcPts val="800"/>
                        </a:spcAft>
                        <a:buNone/>
                      </a:pPr>
                      <a:r>
                        <a:rPr lang="en-US" sz="1600" kern="100" dirty="0">
                          <a:effectLst/>
                        </a:rPr>
                        <a:t>Excellent</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tc>
                <a:tc>
                  <a:txBody>
                    <a:bodyPr/>
                    <a:lstStyle/>
                    <a:p>
                      <a:pPr marL="0" marR="0" algn="ctr">
                        <a:lnSpc>
                          <a:spcPct val="115000"/>
                        </a:lnSpc>
                        <a:spcAft>
                          <a:spcPts val="800"/>
                        </a:spcAft>
                        <a:buNone/>
                      </a:pPr>
                      <a:r>
                        <a:rPr lang="en-US" sz="1600" kern="100" dirty="0">
                          <a:effectLst/>
                        </a:rPr>
                        <a:t>Proficient</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tc>
                <a:tc>
                  <a:txBody>
                    <a:bodyPr/>
                    <a:lstStyle/>
                    <a:p>
                      <a:pPr marL="0" marR="0" algn="ctr">
                        <a:lnSpc>
                          <a:spcPct val="115000"/>
                        </a:lnSpc>
                        <a:spcAft>
                          <a:spcPts val="800"/>
                        </a:spcAft>
                        <a:buNone/>
                      </a:pPr>
                      <a:r>
                        <a:rPr lang="en-US" sz="1600" kern="100" dirty="0">
                          <a:effectLst/>
                        </a:rPr>
                        <a:t>Developing</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tc>
                <a:tc>
                  <a:txBody>
                    <a:bodyPr/>
                    <a:lstStyle/>
                    <a:p>
                      <a:pPr marL="0" marR="0" algn="ctr">
                        <a:lnSpc>
                          <a:spcPct val="115000"/>
                        </a:lnSpc>
                        <a:spcAft>
                          <a:spcPts val="800"/>
                        </a:spcAft>
                        <a:buNone/>
                      </a:pPr>
                      <a:r>
                        <a:rPr lang="en-US" sz="1600" kern="100" dirty="0">
                          <a:effectLst/>
                        </a:rPr>
                        <a:t>Points</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tc>
                <a:extLst>
                  <a:ext uri="{0D108BD9-81ED-4DB2-BD59-A6C34878D82A}">
                    <a16:rowId xmlns:a16="http://schemas.microsoft.com/office/drawing/2014/main" val="2281208518"/>
                  </a:ext>
                </a:extLst>
              </a:tr>
              <a:tr h="657819">
                <a:tc>
                  <a:txBody>
                    <a:bodyPr/>
                    <a:lstStyle/>
                    <a:p>
                      <a:pPr marL="0" marR="0" algn="ctr">
                        <a:lnSpc>
                          <a:spcPct val="115000"/>
                        </a:lnSpc>
                        <a:spcAft>
                          <a:spcPts val="800"/>
                        </a:spcAft>
                        <a:buNone/>
                      </a:pPr>
                      <a:r>
                        <a:rPr lang="en-US" sz="1200" kern="100" dirty="0">
                          <a:effectLst/>
                        </a:rPr>
                        <a:t> Research Question and Study Design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Clear, focused, original question; data plan strongly aligned and feasible</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Clear, answerable question; data plan mostly aligned</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Question is broad or unclear; weak alignment with data</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 15</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extLst>
                  <a:ext uri="{0D108BD9-81ED-4DB2-BD59-A6C34878D82A}">
                    <a16:rowId xmlns:a16="http://schemas.microsoft.com/office/drawing/2014/main" val="2036154124"/>
                  </a:ext>
                </a:extLst>
              </a:tr>
              <a:tr h="807505">
                <a:tc>
                  <a:txBody>
                    <a:bodyPr/>
                    <a:lstStyle/>
                    <a:p>
                      <a:pPr marL="0" marR="0" algn="ctr">
                        <a:lnSpc>
                          <a:spcPct val="115000"/>
                        </a:lnSpc>
                        <a:spcAft>
                          <a:spcPts val="800"/>
                        </a:spcAft>
                        <a:buNone/>
                      </a:pPr>
                      <a:r>
                        <a:rPr lang="en-US" sz="1200" kern="100" dirty="0">
                          <a:effectLst/>
                        </a:rPr>
                        <a:t> Field Observations &amp; Data Collection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Detailed, organized notes; strong descriptions, sketches/photos, and measurements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Adequate notes and observations with some detail</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Limited, inconsistent, or incomplete field notes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 20</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extLst>
                  <a:ext uri="{0D108BD9-81ED-4DB2-BD59-A6C34878D82A}">
                    <a16:rowId xmlns:a16="http://schemas.microsoft.com/office/drawing/2014/main" val="2557167141"/>
                  </a:ext>
                </a:extLst>
              </a:tr>
              <a:tr h="695868">
                <a:tc>
                  <a:txBody>
                    <a:bodyPr/>
                    <a:lstStyle/>
                    <a:p>
                      <a:pPr marL="0" marR="0" algn="ctr">
                        <a:lnSpc>
                          <a:spcPct val="115000"/>
                        </a:lnSpc>
                        <a:spcAft>
                          <a:spcPts val="800"/>
                        </a:spcAft>
                        <a:buNone/>
                      </a:pPr>
                      <a:r>
                        <a:rPr lang="en-US" sz="1200" kern="100" dirty="0">
                          <a:effectLst/>
                        </a:rPr>
                        <a:t> Data Analysis &amp; Results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a:effectLst/>
                        </a:rPr>
                        <a:t>Data clearly organized; patterns and trends thoughtfully identified</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Data presented clearly but analysis is surface‑level</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Poor organization or limited interpretation</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 20</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extLst>
                  <a:ext uri="{0D108BD9-81ED-4DB2-BD59-A6C34878D82A}">
                    <a16:rowId xmlns:a16="http://schemas.microsoft.com/office/drawing/2014/main" val="781366852"/>
                  </a:ext>
                </a:extLst>
              </a:tr>
              <a:tr h="1012025">
                <a:tc>
                  <a:txBody>
                    <a:bodyPr/>
                    <a:lstStyle/>
                    <a:p>
                      <a:pPr marL="0" marR="0" algn="ctr">
                        <a:lnSpc>
                          <a:spcPct val="115000"/>
                        </a:lnSpc>
                        <a:spcAft>
                          <a:spcPts val="800"/>
                        </a:spcAft>
                        <a:buNone/>
                      </a:pPr>
                      <a:r>
                        <a:rPr lang="en-US" sz="1200" kern="100" dirty="0">
                          <a:effectLst/>
                        </a:rPr>
                        <a:t> Discussion &amp; Geologic Interpretation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Insightful interpretation connecting data to geologic/landscape processes or construction context, and artistic insights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Solid interpretation with some conceptual connections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Mostly descriptive; few connections to geologic concepts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 20</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extLst>
                  <a:ext uri="{0D108BD9-81ED-4DB2-BD59-A6C34878D82A}">
                    <a16:rowId xmlns:a16="http://schemas.microsoft.com/office/drawing/2014/main" val="310973373"/>
                  </a:ext>
                </a:extLst>
              </a:tr>
              <a:tr h="1012025">
                <a:tc>
                  <a:txBody>
                    <a:bodyPr/>
                    <a:lstStyle/>
                    <a:p>
                      <a:pPr marL="0" marR="0" algn="ctr">
                        <a:lnSpc>
                          <a:spcPct val="115000"/>
                        </a:lnSpc>
                        <a:spcAft>
                          <a:spcPts val="800"/>
                        </a:spcAft>
                        <a:buNone/>
                      </a:pPr>
                      <a:r>
                        <a:rPr lang="en-US" sz="1200" kern="100" dirty="0">
                          <a:effectLst/>
                        </a:rPr>
                        <a:t> Artistic Creation &amp; Artist’s Statement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Artwork clearly grounded in data and experience; statement thoughtfully explains scientific connections</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Artwork relates to project and is adequately explained</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Weak or unclear connection between art and geology</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15</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extLst>
                  <a:ext uri="{0D108BD9-81ED-4DB2-BD59-A6C34878D82A}">
                    <a16:rowId xmlns:a16="http://schemas.microsoft.com/office/drawing/2014/main" val="4164472881"/>
                  </a:ext>
                </a:extLst>
              </a:tr>
              <a:tr h="602984">
                <a:tc>
                  <a:txBody>
                    <a:bodyPr/>
                    <a:lstStyle/>
                    <a:p>
                      <a:pPr marL="0" marR="0" algn="ctr">
                        <a:lnSpc>
                          <a:spcPct val="115000"/>
                        </a:lnSpc>
                        <a:spcAft>
                          <a:spcPts val="800"/>
                        </a:spcAft>
                        <a:buNone/>
                      </a:pPr>
                      <a:r>
                        <a:rPr lang="en-US" sz="1200" kern="100" dirty="0">
                          <a:effectLst/>
                        </a:rPr>
                        <a:t> Reflection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a:effectLst/>
                        </a:rPr>
                        <a:t>Thoughtful reflection showing clear learning and perspective shifts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a:effectLst/>
                        </a:rPr>
                        <a:t>Reflection addresses prompts with some depth</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Reflection is brief or superficial</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5</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extLst>
                  <a:ext uri="{0D108BD9-81ED-4DB2-BD59-A6C34878D82A}">
                    <a16:rowId xmlns:a16="http://schemas.microsoft.com/office/drawing/2014/main" val="2682539550"/>
                  </a:ext>
                </a:extLst>
              </a:tr>
              <a:tr h="818553">
                <a:tc>
                  <a:txBody>
                    <a:bodyPr/>
                    <a:lstStyle/>
                    <a:p>
                      <a:pPr marL="0" marR="0" algn="ctr">
                        <a:lnSpc>
                          <a:spcPct val="115000"/>
                        </a:lnSpc>
                        <a:spcAft>
                          <a:spcPts val="800"/>
                        </a:spcAft>
                        <a:buNone/>
                      </a:pPr>
                      <a:r>
                        <a:rPr lang="en-US" sz="1200" kern="100" dirty="0">
                          <a:effectLst/>
                        </a:rPr>
                        <a:t> Writing Quality </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a:effectLst/>
                        </a:rPr>
                        <a:t>Clear, well‑organized, professional writing with minimal errors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a:effectLst/>
                        </a:rPr>
                        <a:t>Generally clear with minor issues</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r>
                        <a:rPr lang="en-US" sz="1100" kern="100" dirty="0">
                          <a:effectLst/>
                        </a:rPr>
                        <a:t>Difficult to follow or unpolished writing</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tc>
                  <a:txBody>
                    <a:bodyPr/>
                    <a:lstStyle/>
                    <a:p>
                      <a:pPr marL="0" marR="0" algn="ctr">
                        <a:lnSpc>
                          <a:spcPct val="115000"/>
                        </a:lnSpc>
                        <a:spcAft>
                          <a:spcPts val="800"/>
                        </a:spcAft>
                        <a:buNone/>
                      </a:pPr>
                      <a:endParaRPr lang="en-US" sz="1100" kern="100" dirty="0">
                        <a:effectLst/>
                      </a:endParaRPr>
                    </a:p>
                    <a:p>
                      <a:pPr marL="0" marR="0" algn="ctr">
                        <a:lnSpc>
                          <a:spcPct val="115000"/>
                        </a:lnSpc>
                        <a:spcAft>
                          <a:spcPts val="800"/>
                        </a:spcAft>
                        <a:buNone/>
                      </a:pPr>
                      <a:r>
                        <a:rPr lang="en-US" sz="1100" kern="100" dirty="0">
                          <a:effectLst/>
                        </a:rPr>
                        <a:t>5</a:t>
                      </a:r>
                    </a:p>
                    <a:p>
                      <a:pPr marL="0" marR="0" algn="ctr">
                        <a:lnSpc>
                          <a:spcPct val="115000"/>
                        </a:lnSpc>
                        <a:spcAft>
                          <a:spcPts val="800"/>
                        </a:spcAft>
                        <a:buNone/>
                      </a:pPr>
                      <a:r>
                        <a:rPr lang="en-US" sz="1100" kern="100" dirty="0">
                          <a:effectLst/>
                        </a:rPr>
                        <a: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3601" marR="43601" marT="0" marB="0" anchor="ctr"/>
                </a:tc>
                <a:extLst>
                  <a:ext uri="{0D108BD9-81ED-4DB2-BD59-A6C34878D82A}">
                    <a16:rowId xmlns:a16="http://schemas.microsoft.com/office/drawing/2014/main" val="1843548683"/>
                  </a:ext>
                </a:extLst>
              </a:tr>
            </a:tbl>
          </a:graphicData>
        </a:graphic>
      </p:graphicFrame>
      <p:sp>
        <p:nvSpPr>
          <p:cNvPr id="7" name="Rounded Rectangular Callout 6">
            <a:extLst>
              <a:ext uri="{FF2B5EF4-FFF2-40B4-BE49-F238E27FC236}">
                <a16:creationId xmlns:a16="http://schemas.microsoft.com/office/drawing/2014/main" id="{9D01CB42-D839-21D3-72B1-621467F27936}"/>
              </a:ext>
            </a:extLst>
          </p:cNvPr>
          <p:cNvSpPr/>
          <p:nvPr/>
        </p:nvSpPr>
        <p:spPr>
          <a:xfrm>
            <a:off x="693754" y="1507139"/>
            <a:ext cx="2934429" cy="474061"/>
          </a:xfrm>
          <a:prstGeom prst="wedgeRoundRectCallout">
            <a:avLst>
              <a:gd name="adj1" fmla="val 61875"/>
              <a:gd name="adj2" fmla="val 53956"/>
              <a:gd name="adj3" fmla="val 16667"/>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Graded out of 100 points</a:t>
            </a:r>
          </a:p>
        </p:txBody>
      </p:sp>
    </p:spTree>
    <p:extLst>
      <p:ext uri="{BB962C8B-B14F-4D97-AF65-F5344CB8AC3E}">
        <p14:creationId xmlns:p14="http://schemas.microsoft.com/office/powerpoint/2010/main" val="1343575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9A72E43A-2FC3-43A9-8E8E-0BF749E66E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08DD1F5F-92CD-4492-46C9-BED4AE0D1611}"/>
              </a:ext>
            </a:extLst>
          </p:cNvPr>
          <p:cNvPicPr>
            <a:picLocks noChangeAspect="1"/>
          </p:cNvPicPr>
          <p:nvPr/>
        </p:nvPicPr>
        <p:blipFill>
          <a:blip r:embed="rId2"/>
          <a:srcRect r="36504" b="-3"/>
          <a:stretch>
            <a:fillRect/>
          </a:stretch>
        </p:blipFill>
        <p:spPr>
          <a:xfrm rot="5400000">
            <a:off x="307073" y="-307073"/>
            <a:ext cx="3388893" cy="4003039"/>
          </a:xfrm>
          <a:prstGeom prst="rect">
            <a:avLst/>
          </a:prstGeom>
        </p:spPr>
      </p:pic>
      <p:pic>
        <p:nvPicPr>
          <p:cNvPr id="7" name="Picture 6">
            <a:extLst>
              <a:ext uri="{FF2B5EF4-FFF2-40B4-BE49-F238E27FC236}">
                <a16:creationId xmlns:a16="http://schemas.microsoft.com/office/drawing/2014/main" id="{AB47CEA2-34D7-D867-351E-4591D70E90F4}"/>
              </a:ext>
            </a:extLst>
          </p:cNvPr>
          <p:cNvPicPr>
            <a:picLocks noChangeAspect="1"/>
          </p:cNvPicPr>
          <p:nvPr/>
        </p:nvPicPr>
        <p:blipFill>
          <a:blip r:embed="rId3"/>
          <a:srcRect r="11406" b="-3"/>
          <a:stretch>
            <a:fillRect/>
          </a:stretch>
        </p:blipFill>
        <p:spPr>
          <a:xfrm>
            <a:off x="20" y="3469102"/>
            <a:ext cx="4003019" cy="3388893"/>
          </a:xfrm>
          <a:prstGeom prst="rect">
            <a:avLst/>
          </a:prstGeom>
        </p:spPr>
      </p:pic>
      <p:pic>
        <p:nvPicPr>
          <p:cNvPr id="9" name="Picture 8">
            <a:extLst>
              <a:ext uri="{FF2B5EF4-FFF2-40B4-BE49-F238E27FC236}">
                <a16:creationId xmlns:a16="http://schemas.microsoft.com/office/drawing/2014/main" id="{91A14114-A8E6-A11E-BC51-B46544E0A853}"/>
              </a:ext>
            </a:extLst>
          </p:cNvPr>
          <p:cNvPicPr>
            <a:picLocks noChangeAspect="1"/>
          </p:cNvPicPr>
          <p:nvPr/>
        </p:nvPicPr>
        <p:blipFill>
          <a:blip r:embed="rId4"/>
          <a:srcRect r="21959"/>
          <a:stretch>
            <a:fillRect/>
          </a:stretch>
        </p:blipFill>
        <p:spPr>
          <a:xfrm>
            <a:off x="4088976" y="10"/>
            <a:ext cx="4014047" cy="6857990"/>
          </a:xfrm>
          <a:prstGeom prst="rect">
            <a:avLst/>
          </a:prstGeom>
        </p:spPr>
      </p:pic>
      <p:pic>
        <p:nvPicPr>
          <p:cNvPr id="5" name="Picture 4">
            <a:extLst>
              <a:ext uri="{FF2B5EF4-FFF2-40B4-BE49-F238E27FC236}">
                <a16:creationId xmlns:a16="http://schemas.microsoft.com/office/drawing/2014/main" id="{F87F5F33-A2A6-6C2E-3F38-DF53B58CE30A}"/>
              </a:ext>
            </a:extLst>
          </p:cNvPr>
          <p:cNvPicPr>
            <a:picLocks noChangeAspect="1"/>
          </p:cNvPicPr>
          <p:nvPr/>
        </p:nvPicPr>
        <p:blipFill>
          <a:blip r:embed="rId5"/>
          <a:srcRect l="26" r="11239" b="4"/>
          <a:stretch>
            <a:fillRect/>
          </a:stretch>
        </p:blipFill>
        <p:spPr>
          <a:xfrm>
            <a:off x="8188960" y="10"/>
            <a:ext cx="4003039" cy="3383270"/>
          </a:xfrm>
          <a:prstGeom prst="rect">
            <a:avLst/>
          </a:prstGeom>
        </p:spPr>
      </p:pic>
      <p:pic>
        <p:nvPicPr>
          <p:cNvPr id="3" name="Picture 2">
            <a:extLst>
              <a:ext uri="{FF2B5EF4-FFF2-40B4-BE49-F238E27FC236}">
                <a16:creationId xmlns:a16="http://schemas.microsoft.com/office/drawing/2014/main" id="{2E0370A6-63FF-EC16-84F3-8D70F6AE02B4}"/>
              </a:ext>
            </a:extLst>
          </p:cNvPr>
          <p:cNvPicPr>
            <a:picLocks noChangeAspect="1"/>
          </p:cNvPicPr>
          <p:nvPr/>
        </p:nvPicPr>
        <p:blipFill>
          <a:blip r:embed="rId6"/>
          <a:srcRect l="641" r="35691" b="2"/>
          <a:stretch>
            <a:fillRect/>
          </a:stretch>
        </p:blipFill>
        <p:spPr>
          <a:xfrm rot="5400000">
            <a:off x="8501536" y="3167531"/>
            <a:ext cx="3388893" cy="3992034"/>
          </a:xfrm>
          <a:prstGeom prst="rect">
            <a:avLst/>
          </a:prstGeom>
        </p:spPr>
      </p:pic>
      <p:sp>
        <p:nvSpPr>
          <p:cNvPr id="4" name="TextBox 3">
            <a:extLst>
              <a:ext uri="{FF2B5EF4-FFF2-40B4-BE49-F238E27FC236}">
                <a16:creationId xmlns:a16="http://schemas.microsoft.com/office/drawing/2014/main" id="{BB6FCEE3-4271-713D-49CF-E08DA12D276A}"/>
              </a:ext>
            </a:extLst>
          </p:cNvPr>
          <p:cNvSpPr txBox="1"/>
          <p:nvPr/>
        </p:nvSpPr>
        <p:spPr>
          <a:xfrm>
            <a:off x="4087452" y="0"/>
            <a:ext cx="4003039" cy="646331"/>
          </a:xfrm>
          <a:prstGeom prst="rect">
            <a:avLst/>
          </a:prstGeom>
          <a:solidFill>
            <a:schemeClr val="bg1">
              <a:alpha val="33000"/>
            </a:schemeClr>
          </a:solidFill>
        </p:spPr>
        <p:txBody>
          <a:bodyPr wrap="square" rtlCol="0">
            <a:spAutoFit/>
          </a:bodyPr>
          <a:lstStyle/>
          <a:p>
            <a:pPr algn="ctr"/>
            <a:r>
              <a:rPr lang="en-US" b="1" dirty="0">
                <a:latin typeface="Helvetica" pitchFamily="2" charset="0"/>
              </a:rPr>
              <a:t>Luca showing others how to hit a rock with a hammer</a:t>
            </a:r>
          </a:p>
        </p:txBody>
      </p:sp>
    </p:spTree>
    <p:extLst>
      <p:ext uri="{BB962C8B-B14F-4D97-AF65-F5344CB8AC3E}">
        <p14:creationId xmlns:p14="http://schemas.microsoft.com/office/powerpoint/2010/main" val="2336014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5304</TotalTime>
  <Words>1239</Words>
  <Application>Microsoft Macintosh PowerPoint</Application>
  <PresentationFormat>Widescreen</PresentationFormat>
  <Paragraphs>129</Paragraphs>
  <Slides>16</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Arial</vt:lpstr>
      <vt:lpstr>Calibri</vt:lpstr>
      <vt:lpstr>Helvetica</vt:lpstr>
      <vt:lpstr>Symbol</vt:lpstr>
      <vt:lpstr>Office Theme</vt:lpstr>
      <vt:lpstr>Excavating Understanding: teaching the subsurface through field research and art</vt:lpstr>
      <vt:lpstr>What I will be sharing with you today…</vt:lpstr>
      <vt:lpstr>Clackamas Community College   Student Head Count: 21,672; First Generation: ~10%; Legal Sex: 52% female, 48% male, and &lt;1% Non-binary; Average Age: 32; Race/Ethnicity Grouping: 26% students of color; 44% white</vt:lpstr>
      <vt:lpstr>In November 2024, voters in Clackamas approved a $120-million bond renewal…to expand opportunities for students and to increase the skilled workforce in the community!</vt:lpstr>
      <vt:lpstr>PowerPoint Presentation</vt:lpstr>
      <vt:lpstr>PowerPoint Presentation</vt:lpstr>
      <vt:lpstr>Project: Campus Construction Geology Field Investigation </vt:lpstr>
      <vt:lpstr>Criteria For Success </vt:lpstr>
      <vt:lpstr>PowerPoint Presentation</vt:lpstr>
      <vt:lpstr>PowerPoint Presentation</vt:lpstr>
      <vt:lpstr>PowerPoint Presentation</vt:lpstr>
      <vt:lpstr>PowerPoint Presentation</vt:lpstr>
      <vt:lpstr>PowerPoint Presentation</vt:lpstr>
      <vt:lpstr>PowerPoint Presentation</vt:lpstr>
      <vt:lpstr>Student Reflections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Ak Kotash</dc:creator>
  <cp:lastModifiedBy>Ak Kotash</cp:lastModifiedBy>
  <cp:revision>45</cp:revision>
  <dcterms:created xsi:type="dcterms:W3CDTF">2026-07-13T20:56:24Z</dcterms:created>
  <dcterms:modified xsi:type="dcterms:W3CDTF">2026-07-23T11:38:26Z</dcterms:modified>
</cp:coreProperties>
</file>