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ppt/notesSlides/notesSlide9.xml" ContentType="application/vnd.openxmlformats-officedocument.presentationml.notesSlide+xml"/>
  <Override PartName="/ppt/tags/tag3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4.xml" ContentType="application/vnd.openxmlformats-officedocument.presentationml.tags+xml"/>
  <Override PartName="/ppt/notesSlides/notesSlide12.xml" ContentType="application/vnd.openxmlformats-officedocument.presentationml.notesSlide+xml"/>
  <Override PartName="/ppt/tags/tag5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6.xml" ContentType="application/vnd.openxmlformats-officedocument.presentationml.tags+xml"/>
  <Override PartName="/ppt/notesSlides/notesSlide15.xml" ContentType="application/vnd.openxmlformats-officedocument.presentationml.notesSlide+xml"/>
  <Override PartName="/ppt/tags/tag7.xml" ContentType="application/vnd.openxmlformats-officedocument.presentationml.tags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403" r:id="rId2"/>
    <p:sldId id="356" r:id="rId3"/>
    <p:sldId id="348" r:id="rId4"/>
    <p:sldId id="382" r:id="rId5"/>
    <p:sldId id="349" r:id="rId6"/>
    <p:sldId id="452" r:id="rId7"/>
    <p:sldId id="426" r:id="rId8"/>
    <p:sldId id="420" r:id="rId9"/>
    <p:sldId id="358" r:id="rId10"/>
    <p:sldId id="453" r:id="rId11"/>
    <p:sldId id="461" r:id="rId12"/>
    <p:sldId id="300" r:id="rId13"/>
    <p:sldId id="440" r:id="rId14"/>
    <p:sldId id="443" r:id="rId15"/>
    <p:sldId id="408" r:id="rId16"/>
    <p:sldId id="29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93765FC-8836-4FC1-A6DE-821B15919BA4}">
          <p14:sldIdLst>
            <p14:sldId id="403"/>
            <p14:sldId id="356"/>
            <p14:sldId id="348"/>
            <p14:sldId id="382"/>
            <p14:sldId id="349"/>
            <p14:sldId id="452"/>
            <p14:sldId id="426"/>
            <p14:sldId id="420"/>
            <p14:sldId id="358"/>
            <p14:sldId id="453"/>
            <p14:sldId id="461"/>
            <p14:sldId id="300"/>
            <p14:sldId id="440"/>
            <p14:sldId id="443"/>
          </p14:sldIdLst>
        </p14:section>
        <p14:section name="Untitled Section" id="{18984FD3-DCC3-4F0C-8366-2667BCA0CC4D}">
          <p14:sldIdLst>
            <p14:sldId id="408"/>
            <p14:sldId id="29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4472C4"/>
    <a:srgbClr val="FF3399"/>
    <a:srgbClr val="3366FF"/>
    <a:srgbClr val="4C3928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6247" autoAdjust="0"/>
  </p:normalViewPr>
  <p:slideViewPr>
    <p:cSldViewPr snapToGrid="0">
      <p:cViewPr varScale="1">
        <p:scale>
          <a:sx n="111" d="100"/>
          <a:sy n="111" d="100"/>
        </p:scale>
        <p:origin x="384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34" d="100"/>
        <a:sy n="134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3808C0-8DC1-44B3-889A-DB62DB658919}" type="datetimeFigureOut">
              <a:rPr lang="en-US" smtClean="0"/>
              <a:t>7/14/2024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554952-AB9D-4B1C-A53D-0C66F3342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915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1ED9DA-B685-42EC-8768-60A1981977C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00361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554952-AB9D-4B1C-A53D-0C66F33427D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4444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1ED9DA-B685-42EC-8768-60A1981977C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3042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1ED9DA-B685-42EC-8768-60A1981977C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1648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endParaRPr lang="en-US" sz="1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554952-AB9D-4B1C-A53D-0C66F33427D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7246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b="1" kern="100" dirty="0">
              <a:solidFill>
                <a:srgbClr val="454547"/>
              </a:solidFill>
              <a:effectLst/>
              <a:highlight>
                <a:srgbClr val="FAFAFA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kern="100" dirty="0">
              <a:effectLst/>
              <a:highlight>
                <a:srgbClr val="FAFAFA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000" kern="100" dirty="0">
              <a:solidFill>
                <a:srgbClr val="4472C4"/>
              </a:solidFill>
              <a:effectLst/>
              <a:highlight>
                <a:srgbClr val="FFFFFF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554952-AB9D-4B1C-A53D-0C66F33427D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4903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1ED9DA-B685-42EC-8768-60A1981977C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2425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1ED9DA-B685-42EC-8768-60A1981977C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5313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1ED9DA-B685-42EC-8768-60A1981977C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3005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1ED9DA-B685-42EC-8768-60A1981977C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8732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00" dirty="0">
              <a:solidFill>
                <a:srgbClr val="4472C4"/>
              </a:solidFill>
              <a:effectLst/>
              <a:highlight>
                <a:srgbClr val="FFFFFF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1ED9DA-B685-42EC-8768-60A1981977C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9686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1ED9DA-B685-42EC-8768-60A1981977C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6067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b="0" i="0" dirty="0">
              <a:solidFill>
                <a:srgbClr val="212529"/>
              </a:solidFill>
              <a:effectLst/>
              <a:highlight>
                <a:srgbClr val="FFFFFF"/>
              </a:highlight>
              <a:latin typeface="system-ui"/>
            </a:endParaRPr>
          </a:p>
          <a:p>
            <a:endParaRPr lang="en-US" b="0" i="0" dirty="0">
              <a:solidFill>
                <a:srgbClr val="212529"/>
              </a:solidFill>
              <a:effectLst/>
              <a:highlight>
                <a:srgbClr val="FFFFFF"/>
              </a:highlight>
              <a:latin typeface="system-ui"/>
            </a:endParaRPr>
          </a:p>
          <a:p>
            <a:endParaRPr lang="en-US" b="0" i="0" dirty="0">
              <a:solidFill>
                <a:srgbClr val="212529"/>
              </a:solidFill>
              <a:effectLst/>
              <a:highlight>
                <a:srgbClr val="FFFFFF"/>
              </a:highlight>
              <a:latin typeface="system-ui"/>
            </a:endParaRPr>
          </a:p>
          <a:p>
            <a:pPr algn="l"/>
            <a:endParaRPr lang="en-US" b="0" i="0" dirty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  <a:p>
            <a:pPr algn="l"/>
            <a:endParaRPr lang="en-US" b="0" i="0" dirty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554952-AB9D-4B1C-A53D-0C66F33427D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2801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dirty="0">
              <a:solidFill>
                <a:srgbClr val="212529"/>
              </a:solidFill>
              <a:effectLst/>
              <a:highlight>
                <a:srgbClr val="FFFFFF"/>
              </a:highlight>
              <a:latin typeface="system-u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00" dirty="0">
              <a:solidFill>
                <a:srgbClr val="4472C4"/>
              </a:solidFill>
              <a:effectLst/>
              <a:highlight>
                <a:srgbClr val="FFFFFF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system-ui"/>
              </a:rPr>
              <a:t> </a:t>
            </a:r>
            <a:endParaRPr lang="en-US" sz="1200" b="0" i="0" u="none" strike="noStrike" kern="100" dirty="0">
              <a:solidFill>
                <a:schemeClr val="tx1"/>
              </a:solidFill>
              <a:effectLst/>
              <a:highlight>
                <a:srgbClr val="FFFFFF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1ED9DA-B685-42EC-8768-60A1981977C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7300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ts val="1440"/>
              </a:lnSpc>
              <a:spcBef>
                <a:spcPts val="0"/>
              </a:spcBef>
              <a:spcAft>
                <a:spcPts val="300"/>
              </a:spcAft>
            </a:pPr>
            <a:endParaRPr lang="en-US" sz="1800" kern="100" dirty="0">
              <a:solidFill>
                <a:srgbClr val="4472C4"/>
              </a:solidFill>
              <a:effectLst/>
              <a:highlight>
                <a:srgbClr val="FFFFFF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b="0" i="0" dirty="0">
              <a:solidFill>
                <a:srgbClr val="001D35"/>
              </a:solidFill>
              <a:effectLst/>
              <a:highlight>
                <a:srgbClr val="FFFFFF"/>
              </a:highlight>
              <a:latin typeface="Google Sans"/>
            </a:endParaRPr>
          </a:p>
          <a:p>
            <a:pPr marL="0" marR="0">
              <a:lnSpc>
                <a:spcPts val="1440"/>
              </a:lnSpc>
              <a:spcBef>
                <a:spcPts val="0"/>
              </a:spcBef>
              <a:spcAft>
                <a:spcPts val="300"/>
              </a:spcAft>
            </a:pPr>
            <a:endParaRPr lang="en-US" sz="1800" b="1" kern="100" dirty="0">
              <a:effectLst/>
              <a:highlight>
                <a:srgbClr val="FFFFFF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  <a:p>
            <a:endParaRPr lang="en-US" b="0" i="0" dirty="0">
              <a:solidFill>
                <a:srgbClr val="212529"/>
              </a:solidFill>
              <a:effectLst/>
              <a:highlight>
                <a:srgbClr val="FFFFFF"/>
              </a:highlight>
              <a:latin typeface="system-u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1ED9DA-B685-42EC-8768-60A1981977C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1179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1ED9DA-B685-42EC-8768-60A1981977C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2020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7DAB0-E48F-2345-C06F-84F7C1FDFF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F092FE-CC94-91B4-E41D-2934D1F8E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752E35-6940-E5E5-A392-3A288262F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ED16B-799F-4539-963A-25B089B5571A}" type="datetimeFigureOut">
              <a:rPr lang="en-US" smtClean="0"/>
              <a:t>7/14/2024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BB934C-9247-AAB8-51CF-43D60EB31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582F36-D411-055F-D85F-93137DE19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C1D54-CD5F-4ECD-A58C-9840F6E76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930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F9654-706A-19F1-8D82-E25AF5F5F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03DEF7-6BEE-2DE1-26A7-E9CD9D9D2B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955E2E-E483-EAD8-A914-D38B5D9F4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ED16B-799F-4539-963A-25B089B5571A}" type="datetimeFigureOut">
              <a:rPr lang="en-US" smtClean="0"/>
              <a:t>7/14/2024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723E54-1974-6612-331A-BC5A4D3E8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4B4D65-1DFA-EE1C-91D8-4A7FD7AC6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C1D54-CD5F-4ECD-A58C-9840F6E76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945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C73B29-09C0-F67D-FDFB-C0855B96F0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6CC9A4-45A8-C7E2-5C3E-62C60E4271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ADB4CB-27AF-1715-4386-C365EC344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ED16B-799F-4539-963A-25B089B5571A}" type="datetimeFigureOut">
              <a:rPr lang="en-US" smtClean="0"/>
              <a:t>7/14/2024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F4BFF8-B08A-93EC-541F-F6E6251B9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89DF09-2E22-E657-0197-62A3497A6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C1D54-CD5F-4ECD-A58C-9840F6E76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495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1F38A-9DDE-A42A-8B8A-AF9B0F420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8CAC2E-5F67-D32D-47DA-66771C536C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B4B24E-0A71-F5F4-353C-8DFA8C9B1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ED16B-799F-4539-963A-25B089B5571A}" type="datetimeFigureOut">
              <a:rPr lang="en-US" smtClean="0"/>
              <a:t>7/14/2024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0CCE0E-218E-C62B-69C4-E23CB3514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4D9595-537D-1537-6C11-C5D5860FC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C1D54-CD5F-4ECD-A58C-9840F6E76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02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91A7C-66A3-FB1C-374A-2F586694C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687CAC-FADC-2BAD-B6EB-78D9D4445B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929C43-A643-DDDF-D220-D9D6CAA4F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ED16B-799F-4539-963A-25B089B5571A}" type="datetimeFigureOut">
              <a:rPr lang="en-US" smtClean="0"/>
              <a:t>7/14/2024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5264C4-44DE-9294-2C63-A222AD5B8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FE49A2-FE35-2EBF-BD29-51C24BDE8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C1D54-CD5F-4ECD-A58C-9840F6E76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710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71D0C-452B-197D-1B38-B1188C6F9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AF5755-4682-4797-F1B3-5E842D581B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273D40-B47E-8849-38B8-D95D4C3DA1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10CBF8-3469-A256-3F86-E190C7264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ED16B-799F-4539-963A-25B089B5571A}" type="datetimeFigureOut">
              <a:rPr lang="en-US" smtClean="0"/>
              <a:t>7/14/2024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5C5299-D6D1-A5DE-9C7E-099F8AF91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05811F-454C-C9B5-903E-BEC2EFB36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C1D54-CD5F-4ECD-A58C-9840F6E76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496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6E312-FA75-FFC2-6F87-9C7161117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722607-E810-2E1F-3BF9-1E60ACC734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44E1AD-A55F-1FCB-8328-80926F0703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1EABA7-285D-D974-6472-061EC9BE89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229B14-7543-84CE-61AE-39415F4B9C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3BD552-9CB1-74E6-6C48-AF6429A71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ED16B-799F-4539-963A-25B089B5571A}" type="datetimeFigureOut">
              <a:rPr lang="en-US" smtClean="0"/>
              <a:t>7/14/2024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3538E0B-BCD4-CE46-DC39-4841EEAF2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5241DD-4B19-664F-BAB9-70F264BE1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C1D54-CD5F-4ECD-A58C-9840F6E76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930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AD111-2939-5349-4AD0-17C97577F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46C3FB-F501-E7F8-43FF-A4BA98DCC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ED16B-799F-4539-963A-25B089B5571A}" type="datetimeFigureOut">
              <a:rPr lang="en-US" smtClean="0"/>
              <a:t>7/14/2024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A2B31A-C9EE-3013-1EC9-CAE8E12DB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14FEEA-C71D-6BD2-6EDB-16056D73B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C1D54-CD5F-4ECD-A58C-9840F6E76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916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3341B4-FE38-EE16-F881-EC790B826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ED16B-799F-4539-963A-25B089B5571A}" type="datetimeFigureOut">
              <a:rPr lang="en-US" smtClean="0"/>
              <a:t>7/14/2024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157655-586D-6297-1A9F-7E014BF11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49D552-11D3-E7FE-E278-CC63A7E7F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C1D54-CD5F-4ECD-A58C-9840F6E76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470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C66E0-517D-9C21-F4B0-8B5BB283E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81E876-9508-B02E-4AA8-1EB81BBBBB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9CCBA-6F82-9E7B-5368-220F0DEAC3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DFE99E-D9A3-4F14-2B92-2AD5E7529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ED16B-799F-4539-963A-25B089B5571A}" type="datetimeFigureOut">
              <a:rPr lang="en-US" smtClean="0"/>
              <a:t>7/14/2024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17279A-D819-CC89-F9F2-475C35BBF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BEBCFC-E845-3288-96BA-DD842C73E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C1D54-CD5F-4ECD-A58C-9840F6E76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330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4790A-2362-88E1-0CDE-A8AA81239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5ABAFA7-89B4-3E80-9E50-BBB3AA3718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A0DD82-CBC2-4727-6F2E-33E3DD6DFB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CEB99D-7B7E-CC91-07A6-481834389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ED16B-799F-4539-963A-25B089B5571A}" type="datetimeFigureOut">
              <a:rPr lang="en-US" smtClean="0"/>
              <a:t>7/14/2024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F5132F-492D-617C-3D9D-2C9DC44A5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7968F3-DC64-5426-68A9-C8C037637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C1D54-CD5F-4ECD-A58C-9840F6E76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336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FA6C96-4E6A-43F7-1F53-43DE43091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58DD88-F704-6268-6CC9-45B3B8CB87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39304A-DE74-05A7-9185-9C09EDB38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5ED16B-799F-4539-963A-25B089B5571A}" type="datetimeFigureOut">
              <a:rPr lang="en-US" smtClean="0"/>
              <a:t>7/14/2024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9860F6-4A2E-EF1C-CF95-AAE9782FAE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A07F86-3DA3-92E9-AFA5-C60B1FEDC9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CC1D54-CD5F-4ECD-A58C-9840F6E76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167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FAB379A-25BA-62DD-9836-7C3E7A2A7A3C}"/>
              </a:ext>
            </a:extLst>
          </p:cNvPr>
          <p:cNvSpPr txBox="1"/>
          <p:nvPr/>
        </p:nvSpPr>
        <p:spPr>
          <a:xfrm>
            <a:off x="1401951" y="947563"/>
            <a:ext cx="4412253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accent4"/>
                </a:solidFill>
              </a:rPr>
              <a:t>Grounding the Outreach:</a:t>
            </a:r>
          </a:p>
          <a:p>
            <a:pPr algn="ctr"/>
            <a:r>
              <a:rPr lang="en-US" sz="2800" b="1" dirty="0"/>
              <a:t> </a:t>
            </a:r>
            <a:r>
              <a:rPr lang="en-US" sz="2800" b="1" dirty="0">
                <a:solidFill>
                  <a:schemeClr val="accent4"/>
                </a:solidFill>
              </a:rPr>
              <a:t>Lessons from </a:t>
            </a:r>
          </a:p>
          <a:p>
            <a:pPr algn="ctr"/>
            <a:r>
              <a:rPr lang="en-US" sz="2800" b="1" dirty="0">
                <a:solidFill>
                  <a:schemeClr val="accent4"/>
                </a:solidFill>
              </a:rPr>
              <a:t>Pre-Expedition Engagement in Greenland </a:t>
            </a:r>
          </a:p>
          <a:p>
            <a:pPr algn="ctr"/>
            <a:endParaRPr lang="en-US" sz="2000" b="1" dirty="0">
              <a:solidFill>
                <a:schemeClr val="accent4"/>
              </a:solidFill>
            </a:endParaRPr>
          </a:p>
          <a:p>
            <a:pPr algn="ctr"/>
            <a:endParaRPr lang="en-US" sz="2000" b="1" dirty="0">
              <a:solidFill>
                <a:schemeClr val="accent4"/>
              </a:solidFill>
            </a:endParaRPr>
          </a:p>
          <a:p>
            <a:pPr algn="ctr"/>
            <a:endParaRPr lang="en-US" sz="2000" b="1" dirty="0">
              <a:solidFill>
                <a:schemeClr val="accent4"/>
              </a:solidFill>
            </a:endParaRPr>
          </a:p>
          <a:p>
            <a:pPr algn="ctr"/>
            <a:endParaRPr lang="en-US" sz="2000" b="1" dirty="0">
              <a:solidFill>
                <a:schemeClr val="accent4"/>
              </a:solidFill>
            </a:endParaRPr>
          </a:p>
          <a:p>
            <a:pPr algn="ctr"/>
            <a:endParaRPr lang="en-US" sz="2000" b="1" dirty="0">
              <a:solidFill>
                <a:schemeClr val="accent4"/>
              </a:solidFill>
            </a:endParaRPr>
          </a:p>
          <a:p>
            <a:pPr algn="ctr"/>
            <a:endParaRPr lang="en-US" sz="2000" b="1" dirty="0">
              <a:solidFill>
                <a:schemeClr val="accent4"/>
              </a:solidFill>
            </a:endParaRPr>
          </a:p>
          <a:p>
            <a:pPr algn="ctr"/>
            <a:endParaRPr lang="en-US" sz="2000" b="1" dirty="0">
              <a:solidFill>
                <a:schemeClr val="accent4"/>
              </a:solidFill>
            </a:endParaRPr>
          </a:p>
          <a:p>
            <a:pPr algn="ctr"/>
            <a:r>
              <a:rPr lang="en-US" b="1" dirty="0">
                <a:solidFill>
                  <a:schemeClr val="accent4"/>
                </a:solidFill>
              </a:rPr>
              <a:t>Beth Doyle</a:t>
            </a:r>
          </a:p>
          <a:p>
            <a:pPr algn="ctr"/>
            <a:r>
              <a:rPr lang="en-US" b="1" dirty="0">
                <a:solidFill>
                  <a:schemeClr val="accent4"/>
                </a:solidFill>
              </a:rPr>
              <a:t>Northern Virginia Community College</a:t>
            </a:r>
          </a:p>
          <a:p>
            <a:pPr algn="ctr"/>
            <a:endParaRPr lang="en-US" b="1" dirty="0">
              <a:solidFill>
                <a:schemeClr val="accent4"/>
              </a:solidFill>
            </a:endParaRPr>
          </a:p>
          <a:p>
            <a:pPr algn="ctr"/>
            <a:r>
              <a:rPr lang="en-US" b="1" dirty="0">
                <a:solidFill>
                  <a:schemeClr val="accent4"/>
                </a:solidFill>
              </a:rPr>
              <a:t>July 15, 2024</a:t>
            </a:r>
          </a:p>
          <a:p>
            <a:pPr algn="ctr"/>
            <a:r>
              <a:rPr lang="en-US" b="1" dirty="0">
                <a:solidFill>
                  <a:schemeClr val="accent4"/>
                </a:solidFill>
              </a:rPr>
              <a:t>Earth Educators’ Rendezvous</a:t>
            </a:r>
          </a:p>
          <a:p>
            <a:pPr algn="ctr"/>
            <a:r>
              <a:rPr lang="en-US" b="1" dirty="0">
                <a:solidFill>
                  <a:schemeClr val="accent4"/>
                </a:solidFill>
              </a:rPr>
              <a:t>Philadelphia, PA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79B661-23B1-6078-722F-61474FDC24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400" y="0"/>
            <a:ext cx="51450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871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1"/>
    </mc:Choice>
    <mc:Fallback xmlns="">
      <p:transition spd="slow" advTm="82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76C6CAF-A911-E68A-66D8-EF20C676476C}"/>
              </a:ext>
            </a:extLst>
          </p:cNvPr>
          <p:cNvSpPr txBox="1"/>
          <p:nvPr/>
        </p:nvSpPr>
        <p:spPr>
          <a:xfrm>
            <a:off x="8953499" y="1343710"/>
            <a:ext cx="204787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Photo by Rebecca Gustafsson (Left) &amp; </a:t>
            </a:r>
            <a:r>
              <a:rPr lang="en-US" dirty="0" err="1"/>
              <a:t>Aningaaq</a:t>
            </a:r>
            <a:r>
              <a:rPr lang="en-US" dirty="0"/>
              <a:t> R Carlsen (Right) – Visit Greenland.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17C22B-B91F-4C80-3B3B-88A906AE15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5671" y="24185"/>
            <a:ext cx="10045874" cy="66992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8EC041-6C30-F106-BDAF-F4D3F7AC6A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671" y="0"/>
            <a:ext cx="10045874" cy="67476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9AA1613-BF20-B401-59A1-BB7F7D1703C4}"/>
              </a:ext>
            </a:extLst>
          </p:cNvPr>
          <p:cNvSpPr txBox="1"/>
          <p:nvPr/>
        </p:nvSpPr>
        <p:spPr>
          <a:xfrm>
            <a:off x="-8626" y="5959686"/>
            <a:ext cx="60945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Credits:</a:t>
            </a:r>
          </a:p>
          <a:p>
            <a:r>
              <a:rPr lang="en-US" sz="1200" dirty="0">
                <a:solidFill>
                  <a:schemeClr val="bg1"/>
                </a:solidFill>
              </a:rPr>
              <a:t>Rebecca Gustafsson (Winter)  </a:t>
            </a:r>
          </a:p>
          <a:p>
            <a:r>
              <a:rPr lang="en-US" sz="1200" dirty="0" err="1">
                <a:solidFill>
                  <a:schemeClr val="bg1"/>
                </a:solidFill>
              </a:rPr>
              <a:t>Aningaaq</a:t>
            </a:r>
            <a:r>
              <a:rPr lang="en-US" sz="1200" dirty="0">
                <a:solidFill>
                  <a:schemeClr val="bg1"/>
                </a:solidFill>
              </a:rPr>
              <a:t> R Carlsen (Summer)  </a:t>
            </a:r>
          </a:p>
          <a:p>
            <a:r>
              <a:rPr lang="en-US" sz="1200" dirty="0">
                <a:solidFill>
                  <a:schemeClr val="bg1"/>
                </a:solidFill>
              </a:rPr>
              <a:t>https://visitgreenland.com/articles/nuuk-winter-vs-summer/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331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74"/>
    </mc:Choice>
    <mc:Fallback xmlns="">
      <p:transition spd="slow" advTm="119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8AF5225-0F3A-B152-85E2-8B7C9F9950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9112" y="3226069"/>
            <a:ext cx="5579344" cy="36342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D365F11-D1BF-45B1-CB8B-7F47B3CDB6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83902"/>
            <a:ext cx="6569112" cy="31740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C0D317-B445-274C-E42C-F4FC2850AC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3790" y="0"/>
            <a:ext cx="2694666" cy="33491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5785D5D-B253-89BA-E54E-0D38BC0D3C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730" y="0"/>
            <a:ext cx="9460520" cy="38103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DABBA0-93ED-FE97-18C7-C3DE8BED51FF}"/>
              </a:ext>
            </a:extLst>
          </p:cNvPr>
          <p:cNvSpPr txBox="1"/>
          <p:nvPr/>
        </p:nvSpPr>
        <p:spPr>
          <a:xfrm>
            <a:off x="43544" y="6443675"/>
            <a:ext cx="288943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Credit: https://www.airgreenland.com/</a:t>
            </a:r>
          </a:p>
        </p:txBody>
      </p:sp>
    </p:spTree>
    <p:extLst>
      <p:ext uri="{BB962C8B-B14F-4D97-AF65-F5344CB8AC3E}">
        <p14:creationId xmlns:p14="http://schemas.microsoft.com/office/powerpoint/2010/main" val="360154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4752"/>
    </mc:Choice>
    <mc:Fallback xmlns="">
      <p:transition advClick="0" advTm="14752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4C0D317-B445-274C-E42C-F4FC2850AC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4234" y="0"/>
            <a:ext cx="2553930" cy="29583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F32F79-75D1-1E31-0410-D809D372E5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14" y="47644"/>
            <a:ext cx="4386439" cy="6099806"/>
          </a:xfrm>
          <a:prstGeom prst="rect">
            <a:avLst/>
          </a:prstGeom>
        </p:spPr>
      </p:pic>
      <p:cxnSp>
        <p:nvCxnSpPr>
          <p:cNvPr id="23" name="Connector: Curved 22">
            <a:extLst>
              <a:ext uri="{FF2B5EF4-FFF2-40B4-BE49-F238E27FC236}">
                <a16:creationId xmlns:a16="http://schemas.microsoft.com/office/drawing/2014/main" id="{A90AC11F-DFE4-7056-8DF1-D2136979CAB5}"/>
              </a:ext>
            </a:extLst>
          </p:cNvPr>
          <p:cNvCxnSpPr>
            <a:cxnSpLocks/>
          </p:cNvCxnSpPr>
          <p:nvPr/>
        </p:nvCxnSpPr>
        <p:spPr>
          <a:xfrm flipV="1">
            <a:off x="414796" y="6063400"/>
            <a:ext cx="6059277" cy="269382"/>
          </a:xfrm>
          <a:prstGeom prst="curvedConnector3">
            <a:avLst/>
          </a:prstGeom>
          <a:ln w="539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09BD7237-0C56-FEFB-573A-D47B576A1005}"/>
              </a:ext>
            </a:extLst>
          </p:cNvPr>
          <p:cNvSpPr txBox="1"/>
          <p:nvPr/>
        </p:nvSpPr>
        <p:spPr>
          <a:xfrm>
            <a:off x="6533437" y="5037792"/>
            <a:ext cx="316891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u="sng" dirty="0">
                <a:solidFill>
                  <a:schemeClr val="accent2"/>
                </a:solidFill>
              </a:rPr>
              <a:t>Denmark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2"/>
                </a:solidFill>
              </a:rPr>
              <a:t>GEUS-Geol. Survey of Denmark &amp; Greenland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2"/>
                </a:solidFill>
              </a:rPr>
              <a:t>U.S. Embassy,</a:t>
            </a:r>
          </a:p>
          <a:p>
            <a:r>
              <a:rPr lang="en-US" b="1" dirty="0">
                <a:solidFill>
                  <a:schemeClr val="accent2"/>
                </a:solidFill>
              </a:rPr>
              <a:t>      Copenhagen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0B4D020-5A27-1A2F-EA64-A8440E26D58C}"/>
              </a:ext>
            </a:extLst>
          </p:cNvPr>
          <p:cNvSpPr txBox="1"/>
          <p:nvPr/>
        </p:nvSpPr>
        <p:spPr>
          <a:xfrm>
            <a:off x="0" y="6451017"/>
            <a:ext cx="9332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u="sng" dirty="0">
                <a:solidFill>
                  <a:srgbClr val="00B050"/>
                </a:solidFill>
              </a:rPr>
              <a:t>U.S.</a:t>
            </a:r>
          </a:p>
        </p:txBody>
      </p:sp>
      <p:cxnSp>
        <p:nvCxnSpPr>
          <p:cNvPr id="31" name="Connector: Curved 30">
            <a:extLst>
              <a:ext uri="{FF2B5EF4-FFF2-40B4-BE49-F238E27FC236}">
                <a16:creationId xmlns:a16="http://schemas.microsoft.com/office/drawing/2014/main" id="{C956BDF9-E20B-9F26-B67E-8D3196F9FAAC}"/>
              </a:ext>
            </a:extLst>
          </p:cNvPr>
          <p:cNvCxnSpPr>
            <a:cxnSpLocks/>
          </p:cNvCxnSpPr>
          <p:nvPr/>
        </p:nvCxnSpPr>
        <p:spPr>
          <a:xfrm rot="10800000" flipV="1">
            <a:off x="463800" y="6265992"/>
            <a:ext cx="6069636" cy="278453"/>
          </a:xfrm>
          <a:prstGeom prst="curvedConnector3">
            <a:avLst/>
          </a:prstGeom>
          <a:ln w="539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or: Curved 35">
            <a:extLst>
              <a:ext uri="{FF2B5EF4-FFF2-40B4-BE49-F238E27FC236}">
                <a16:creationId xmlns:a16="http://schemas.microsoft.com/office/drawing/2014/main" id="{8FBE3A24-E9EA-EF52-EE8F-11F45EF38AB7}"/>
              </a:ext>
            </a:extLst>
          </p:cNvPr>
          <p:cNvCxnSpPr>
            <a:cxnSpLocks/>
          </p:cNvCxnSpPr>
          <p:nvPr/>
        </p:nvCxnSpPr>
        <p:spPr>
          <a:xfrm rot="10800000">
            <a:off x="987795" y="4159717"/>
            <a:ext cx="5277690" cy="1435915"/>
          </a:xfrm>
          <a:prstGeom prst="curvedConnector3">
            <a:avLst/>
          </a:prstGeom>
          <a:ln w="53975">
            <a:solidFill>
              <a:srgbClr val="FF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or: Curved 39">
            <a:extLst>
              <a:ext uri="{FF2B5EF4-FFF2-40B4-BE49-F238E27FC236}">
                <a16:creationId xmlns:a16="http://schemas.microsoft.com/office/drawing/2014/main" id="{76BEB57B-2DC9-BE7B-83AE-C4380869C148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33644" y="4513867"/>
            <a:ext cx="709787" cy="1485"/>
          </a:xfrm>
          <a:prstGeom prst="curvedConnector3">
            <a:avLst>
              <a:gd name="adj1" fmla="val 50000"/>
            </a:avLst>
          </a:prstGeom>
          <a:ln w="539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or: Curved 45">
            <a:extLst>
              <a:ext uri="{FF2B5EF4-FFF2-40B4-BE49-F238E27FC236}">
                <a16:creationId xmlns:a16="http://schemas.microsoft.com/office/drawing/2014/main" id="{27312A7D-9356-0B8B-7BE9-CCAF53648F70}"/>
              </a:ext>
            </a:extLst>
          </p:cNvPr>
          <p:cNvCxnSpPr>
            <a:cxnSpLocks/>
          </p:cNvCxnSpPr>
          <p:nvPr/>
        </p:nvCxnSpPr>
        <p:spPr>
          <a:xfrm rot="5400000">
            <a:off x="511656" y="4472771"/>
            <a:ext cx="729827" cy="103721"/>
          </a:xfrm>
          <a:prstGeom prst="curvedConnector3">
            <a:avLst>
              <a:gd name="adj1" fmla="val 50000"/>
            </a:avLst>
          </a:prstGeom>
          <a:ln w="53975">
            <a:solidFill>
              <a:srgbClr val="FF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or: Curved 53">
            <a:extLst>
              <a:ext uri="{FF2B5EF4-FFF2-40B4-BE49-F238E27FC236}">
                <a16:creationId xmlns:a16="http://schemas.microsoft.com/office/drawing/2014/main" id="{C3912586-F205-2AA1-5DFB-D3B55EE03035}"/>
              </a:ext>
            </a:extLst>
          </p:cNvPr>
          <p:cNvCxnSpPr>
            <a:cxnSpLocks/>
          </p:cNvCxnSpPr>
          <p:nvPr/>
        </p:nvCxnSpPr>
        <p:spPr>
          <a:xfrm rot="16200000" flipH="1">
            <a:off x="706286" y="4711338"/>
            <a:ext cx="1300712" cy="603295"/>
          </a:xfrm>
          <a:prstGeom prst="curvedConnector3">
            <a:avLst>
              <a:gd name="adj1" fmla="val 50000"/>
            </a:avLst>
          </a:prstGeom>
          <a:ln w="539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or: Curved 56">
            <a:extLst>
              <a:ext uri="{FF2B5EF4-FFF2-40B4-BE49-F238E27FC236}">
                <a16:creationId xmlns:a16="http://schemas.microsoft.com/office/drawing/2014/main" id="{C7E21207-D0AF-E361-6BD7-57974180B3B2}"/>
              </a:ext>
            </a:extLst>
          </p:cNvPr>
          <p:cNvCxnSpPr>
            <a:cxnSpLocks/>
          </p:cNvCxnSpPr>
          <p:nvPr/>
        </p:nvCxnSpPr>
        <p:spPr>
          <a:xfrm>
            <a:off x="1706335" y="5704189"/>
            <a:ext cx="398690" cy="245120"/>
          </a:xfrm>
          <a:prstGeom prst="curvedConnector3">
            <a:avLst>
              <a:gd name="adj1" fmla="val 50000"/>
            </a:avLst>
          </a:prstGeom>
          <a:ln w="539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or: Curved 65">
            <a:extLst>
              <a:ext uri="{FF2B5EF4-FFF2-40B4-BE49-F238E27FC236}">
                <a16:creationId xmlns:a16="http://schemas.microsoft.com/office/drawing/2014/main" id="{A62B3D41-7DA1-BDBE-0D6F-284BD9719098}"/>
              </a:ext>
            </a:extLst>
          </p:cNvPr>
          <p:cNvCxnSpPr>
            <a:cxnSpLocks/>
          </p:cNvCxnSpPr>
          <p:nvPr/>
        </p:nvCxnSpPr>
        <p:spPr>
          <a:xfrm flipV="1">
            <a:off x="2105025" y="5878853"/>
            <a:ext cx="4369048" cy="92274"/>
          </a:xfrm>
          <a:prstGeom prst="curvedConnector3">
            <a:avLst>
              <a:gd name="adj1" fmla="val 50000"/>
            </a:avLst>
          </a:prstGeom>
          <a:ln w="539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nector: Curved 83">
            <a:extLst>
              <a:ext uri="{FF2B5EF4-FFF2-40B4-BE49-F238E27FC236}">
                <a16:creationId xmlns:a16="http://schemas.microsoft.com/office/drawing/2014/main" id="{C79D85C6-302C-C0AD-7BD6-67DAC664E28A}"/>
              </a:ext>
            </a:extLst>
          </p:cNvPr>
          <p:cNvCxnSpPr>
            <a:cxnSpLocks/>
          </p:cNvCxnSpPr>
          <p:nvPr/>
        </p:nvCxnSpPr>
        <p:spPr>
          <a:xfrm rot="5400000">
            <a:off x="695746" y="4609258"/>
            <a:ext cx="488211" cy="32279"/>
          </a:xfrm>
          <a:prstGeom prst="curvedConnector3">
            <a:avLst>
              <a:gd name="adj1" fmla="val 50000"/>
            </a:avLst>
          </a:prstGeom>
          <a:ln w="5397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nector: Curved 84">
            <a:extLst>
              <a:ext uri="{FF2B5EF4-FFF2-40B4-BE49-F238E27FC236}">
                <a16:creationId xmlns:a16="http://schemas.microsoft.com/office/drawing/2014/main" id="{D03D1877-88E4-0C74-DA35-E78D6A13B232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428480" y="4440375"/>
            <a:ext cx="702135" cy="140821"/>
          </a:xfrm>
          <a:prstGeom prst="curvedConnector3">
            <a:avLst>
              <a:gd name="adj1" fmla="val 50000"/>
            </a:avLst>
          </a:prstGeom>
          <a:ln w="5397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nector: Curved 91">
            <a:extLst>
              <a:ext uri="{FF2B5EF4-FFF2-40B4-BE49-F238E27FC236}">
                <a16:creationId xmlns:a16="http://schemas.microsoft.com/office/drawing/2014/main" id="{257B69DE-8EA5-C98D-2AD1-AF6392A539BC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774526" y="3755858"/>
            <a:ext cx="501325" cy="292773"/>
          </a:xfrm>
          <a:prstGeom prst="curvedConnector3">
            <a:avLst>
              <a:gd name="adj1" fmla="val 50000"/>
            </a:avLst>
          </a:prstGeom>
          <a:ln w="5397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onnector: Curved 93">
            <a:extLst>
              <a:ext uri="{FF2B5EF4-FFF2-40B4-BE49-F238E27FC236}">
                <a16:creationId xmlns:a16="http://schemas.microsoft.com/office/drawing/2014/main" id="{86B2C640-8167-9CE0-761E-B116E7A13AED}"/>
              </a:ext>
            </a:extLst>
          </p:cNvPr>
          <p:cNvCxnSpPr>
            <a:cxnSpLocks/>
          </p:cNvCxnSpPr>
          <p:nvPr/>
        </p:nvCxnSpPr>
        <p:spPr>
          <a:xfrm rot="5400000">
            <a:off x="857976" y="3937122"/>
            <a:ext cx="443894" cy="247864"/>
          </a:xfrm>
          <a:prstGeom prst="curvedConnector3">
            <a:avLst>
              <a:gd name="adj1" fmla="val 50000"/>
            </a:avLst>
          </a:prstGeom>
          <a:ln w="5397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Box 95">
            <a:extLst>
              <a:ext uri="{FF2B5EF4-FFF2-40B4-BE49-F238E27FC236}">
                <a16:creationId xmlns:a16="http://schemas.microsoft.com/office/drawing/2014/main" id="{DDC3802A-35AD-DF04-DB5A-5A9E8BDD9594}"/>
              </a:ext>
            </a:extLst>
          </p:cNvPr>
          <p:cNvSpPr txBox="1"/>
          <p:nvPr/>
        </p:nvSpPr>
        <p:spPr>
          <a:xfrm>
            <a:off x="4703578" y="1400974"/>
            <a:ext cx="731647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u="sng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Kangerlussuaq</a:t>
            </a:r>
            <a:endParaRPr lang="en-US" b="1" u="sng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U.S. Science Support Station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Hub for GRIS: Greenland Ice Sheet Summit Station</a:t>
            </a:r>
          </a:p>
          <a:p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7163EF32-A3C9-12BC-5F2E-317845E1E0E5}"/>
              </a:ext>
            </a:extLst>
          </p:cNvPr>
          <p:cNvSpPr txBox="1"/>
          <p:nvPr/>
        </p:nvSpPr>
        <p:spPr>
          <a:xfrm>
            <a:off x="4703577" y="2530524"/>
            <a:ext cx="731647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u="sng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Nuuk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Greenland Institute of Natural Resources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U.S. Consulate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Arctic Hub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National Museum of Greenland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13C55D6F-C615-FB2C-300A-46563FDC37E6}"/>
              </a:ext>
            </a:extLst>
          </p:cNvPr>
          <p:cNvSpPr txBox="1"/>
          <p:nvPr/>
        </p:nvSpPr>
        <p:spPr>
          <a:xfrm>
            <a:off x="4703578" y="186164"/>
            <a:ext cx="373777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u="sng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Ilulissat</a:t>
            </a:r>
            <a:endParaRPr lang="en-US" b="1" u="sng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Ilulissat</a:t>
            </a:r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Icefjord</a:t>
            </a:r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Centre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Disko</a:t>
            </a:r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Bay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UNESCO World Heritage site</a:t>
            </a:r>
          </a:p>
          <a:p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14E9B9D6-6515-034B-4D7E-D64690D69420}"/>
              </a:ext>
            </a:extLst>
          </p:cNvPr>
          <p:cNvSpPr txBox="1"/>
          <p:nvPr/>
        </p:nvSpPr>
        <p:spPr>
          <a:xfrm>
            <a:off x="1309887" y="3269188"/>
            <a:ext cx="504153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6 Flights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12 Legs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4BEEAAA9-C072-8C66-25B2-FFB48C396088}"/>
              </a:ext>
            </a:extLst>
          </p:cNvPr>
          <p:cNvSpPr txBox="1"/>
          <p:nvPr/>
        </p:nvSpPr>
        <p:spPr>
          <a:xfrm>
            <a:off x="1171575" y="835388"/>
            <a:ext cx="28956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Lesson 2: </a:t>
            </a:r>
          </a:p>
          <a:p>
            <a:r>
              <a:rPr lang="en-US" sz="2800" b="1" dirty="0"/>
              <a:t>Plan fully, then adapt</a:t>
            </a: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51B937-644C-B3E9-FF57-2A1DF3D780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02347" y="3918000"/>
            <a:ext cx="2435817" cy="28949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4C4C61-3A7C-1667-0C73-5D73A37C58EB}"/>
              </a:ext>
            </a:extLst>
          </p:cNvPr>
          <p:cNvSpPr txBox="1"/>
          <p:nvPr/>
        </p:nvSpPr>
        <p:spPr>
          <a:xfrm>
            <a:off x="663180" y="3409769"/>
            <a:ext cx="11532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/>
              <a:t>Ilulissat</a:t>
            </a:r>
            <a:endParaRPr lang="en-US" sz="1200" b="1" dirty="0"/>
          </a:p>
          <a:p>
            <a:endParaRPr lang="en-US" sz="1200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4EE1B3-88EB-15AF-4F9A-4E2EE7EEF764}"/>
              </a:ext>
            </a:extLst>
          </p:cNvPr>
          <p:cNvSpPr txBox="1"/>
          <p:nvPr/>
        </p:nvSpPr>
        <p:spPr>
          <a:xfrm>
            <a:off x="63489" y="3984657"/>
            <a:ext cx="16767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 err="1"/>
              <a:t>Kangerlussuaq</a:t>
            </a:r>
            <a:endParaRPr lang="en-US" sz="12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26A86A-9842-6A27-99E1-90FFA94F1202}"/>
              </a:ext>
            </a:extLst>
          </p:cNvPr>
          <p:cNvSpPr txBox="1"/>
          <p:nvPr/>
        </p:nvSpPr>
        <p:spPr>
          <a:xfrm>
            <a:off x="226724" y="4715411"/>
            <a:ext cx="8544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Nuuk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4329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4359"/>
    </mc:Choice>
    <mc:Fallback xmlns="">
      <p:transition advClick="0" advTm="343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/>
      <p:bldP spid="10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87CCE3D-06A7-9BAF-1308-B648991179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2681380"/>
            <a:ext cx="4701397" cy="41766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8106B3-AEA1-6084-1879-048A2AD106CF}"/>
              </a:ext>
            </a:extLst>
          </p:cNvPr>
          <p:cNvSpPr txBox="1"/>
          <p:nvPr/>
        </p:nvSpPr>
        <p:spPr>
          <a:xfrm>
            <a:off x="5597237" y="5682220"/>
            <a:ext cx="211385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highlight>
                  <a:srgbClr val="FFFF00"/>
                </a:highlight>
              </a:rPr>
              <a:t>CREDIT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A9E04A-689F-4E6F-9B4E-C152A893C4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1396" y="-17280"/>
            <a:ext cx="7490604" cy="6875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692926-4F26-C25A-7547-F5BE5E9C2D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5039257" cy="33470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9336AE-7F64-1745-D752-5B245EB43C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80710" y="1925410"/>
            <a:ext cx="6224555" cy="7559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943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87"/>
    </mc:Choice>
    <mc:Fallback xmlns="">
      <p:transition spd="slow" advTm="204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9AB54F3-6A2F-C93A-A591-8A19DD406E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3233" y="268644"/>
            <a:ext cx="6172200" cy="41052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28C1C1-5A2F-4295-EABC-6FDAFF729B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567" y="268644"/>
            <a:ext cx="5506218" cy="51442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D3E51C8-FDD7-4F06-DED1-05E5F304424C}"/>
              </a:ext>
            </a:extLst>
          </p:cNvPr>
          <p:cNvSpPr txBox="1"/>
          <p:nvPr/>
        </p:nvSpPr>
        <p:spPr>
          <a:xfrm>
            <a:off x="6932247" y="4921779"/>
            <a:ext cx="4288077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Necessity yields unexpected treasure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940142-9F0A-AD91-5086-12F6E4E17BCE}"/>
              </a:ext>
            </a:extLst>
          </p:cNvPr>
          <p:cNvSpPr txBox="1"/>
          <p:nvPr/>
        </p:nvSpPr>
        <p:spPr>
          <a:xfrm>
            <a:off x="10421487" y="3653724"/>
            <a:ext cx="10873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highlight>
                  <a:srgbClr val="FFFF00"/>
                </a:highlight>
              </a:rPr>
              <a:t>CREDIT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0116E1-C895-9E1B-2768-E27FCA345499}"/>
              </a:ext>
            </a:extLst>
          </p:cNvPr>
          <p:cNvSpPr txBox="1"/>
          <p:nvPr/>
        </p:nvSpPr>
        <p:spPr>
          <a:xfrm>
            <a:off x="116567" y="4835306"/>
            <a:ext cx="60945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High School Graduation Day</a:t>
            </a:r>
          </a:p>
        </p:txBody>
      </p:sp>
    </p:spTree>
    <p:extLst>
      <p:ext uri="{BB962C8B-B14F-4D97-AF65-F5344CB8AC3E}">
        <p14:creationId xmlns:p14="http://schemas.microsoft.com/office/powerpoint/2010/main" val="181282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311"/>
    </mc:Choice>
    <mc:Fallback xmlns="">
      <p:transition spd="slow" advTm="2731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816967-E645-7888-38F9-C77B0F1F2D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4536" y="1793420"/>
            <a:ext cx="5802099" cy="43515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F4F302-2158-1F93-0127-45808DA3EB65}"/>
              </a:ext>
            </a:extLst>
          </p:cNvPr>
          <p:cNvSpPr txBox="1"/>
          <p:nvPr/>
        </p:nvSpPr>
        <p:spPr>
          <a:xfrm>
            <a:off x="7610943" y="235897"/>
            <a:ext cx="439911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Lesson 4: </a:t>
            </a:r>
          </a:p>
          <a:p>
            <a:r>
              <a:rPr lang="en-US" sz="2800" b="1" dirty="0"/>
              <a:t>Experienced travel partners make the difference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42F788-7E11-F1AA-6263-AC7018B092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65" y="1793420"/>
            <a:ext cx="5803763" cy="43515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726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62"/>
    </mc:Choice>
    <mc:Fallback xmlns="">
      <p:transition spd="slow" advTm="290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E4E4470-1D04-7056-0A34-911B8E45C9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9540" y="0"/>
            <a:ext cx="5092460" cy="41949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1B49B03-AB0D-272D-AC7C-E65E9B58AFD5}"/>
              </a:ext>
            </a:extLst>
          </p:cNvPr>
          <p:cNvSpPr txBox="1"/>
          <p:nvPr/>
        </p:nvSpPr>
        <p:spPr>
          <a:xfrm>
            <a:off x="8816197" y="4839275"/>
            <a:ext cx="440547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Lesson 5: </a:t>
            </a:r>
          </a:p>
          <a:p>
            <a:r>
              <a:rPr lang="en-US" sz="2800" b="1" dirty="0"/>
              <a:t>Get your boots </a:t>
            </a:r>
          </a:p>
          <a:p>
            <a:r>
              <a:rPr lang="en-US" sz="2800" b="1" dirty="0"/>
              <a:t>on the ground!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8C6119-B580-89F6-926E-FABA5D62DE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6010712" cy="49747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372CA6-402B-3F06-690B-ADE9D08053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2461" y="3054575"/>
            <a:ext cx="2012830" cy="38034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93209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4695"/>
    </mc:Choice>
    <mc:Fallback xmlns="">
      <p:transition advClick="0" advTm="246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43DC1C9-31BE-6A26-AEE7-EEA6ACA462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1084" y="379723"/>
            <a:ext cx="9147969" cy="57899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FEA7E74-DCC3-FC0C-8491-3C690BF36DED}"/>
              </a:ext>
            </a:extLst>
          </p:cNvPr>
          <p:cNvSpPr txBox="1"/>
          <p:nvPr/>
        </p:nvSpPr>
        <p:spPr>
          <a:xfrm>
            <a:off x="7744867" y="979887"/>
            <a:ext cx="41843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2"/>
                </a:solidFill>
              </a:rPr>
              <a:t>The JOIDES Resolution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54CEE7-73FF-EEF7-8341-4896C6209937}"/>
              </a:ext>
            </a:extLst>
          </p:cNvPr>
          <p:cNvSpPr txBox="1"/>
          <p:nvPr/>
        </p:nvSpPr>
        <p:spPr>
          <a:xfrm>
            <a:off x="0" y="3211910"/>
            <a:ext cx="267066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u="sng" dirty="0">
                <a:solidFill>
                  <a:schemeClr val="accent4"/>
                </a:solidFill>
              </a:rPr>
              <a:t>J.O.I.D.E.S.</a:t>
            </a:r>
          </a:p>
          <a:p>
            <a:pPr algn="ctr"/>
            <a:r>
              <a:rPr lang="en-US" sz="2400" b="1" dirty="0">
                <a:solidFill>
                  <a:schemeClr val="accent4"/>
                </a:solidFill>
              </a:rPr>
              <a:t> Joint Oceanographic Institutions</a:t>
            </a:r>
          </a:p>
          <a:p>
            <a:pPr algn="ctr"/>
            <a:r>
              <a:rPr lang="en-US" sz="2400" b="1" dirty="0">
                <a:solidFill>
                  <a:schemeClr val="accent4"/>
                </a:solidFill>
              </a:rPr>
              <a:t>  for  Deep Earth Sampling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656F4C-BEEE-F359-8D19-8295F9B3BC09}"/>
              </a:ext>
            </a:extLst>
          </p:cNvPr>
          <p:cNvSpPr txBox="1"/>
          <p:nvPr/>
        </p:nvSpPr>
        <p:spPr>
          <a:xfrm>
            <a:off x="10297087" y="6457889"/>
            <a:ext cx="189491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Credit:  IODP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2D1C92-5EC0-F2EC-5BFB-23824CADD306}"/>
              </a:ext>
            </a:extLst>
          </p:cNvPr>
          <p:cNvSpPr txBox="1"/>
          <p:nvPr/>
        </p:nvSpPr>
        <p:spPr>
          <a:xfrm>
            <a:off x="172947" y="379723"/>
            <a:ext cx="229327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u="sng" dirty="0">
                <a:solidFill>
                  <a:schemeClr val="bg1"/>
                </a:solidFill>
              </a:rPr>
              <a:t>I.O.D.P.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International Ocean Discovery Program</a:t>
            </a:r>
          </a:p>
        </p:txBody>
      </p:sp>
    </p:spTree>
    <p:extLst>
      <p:ext uri="{BB962C8B-B14F-4D97-AF65-F5344CB8AC3E}">
        <p14:creationId xmlns:p14="http://schemas.microsoft.com/office/powerpoint/2010/main" val="243199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"/>
    </mc:Choice>
    <mc:Fallback xmlns="">
      <p:transition spd="slow" advTm="56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E54B21-3E87-359C-67CE-705224B0A1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6" y="452640"/>
            <a:ext cx="10700390" cy="61309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F067AEF-6D2C-3540-E738-D5DBB93BEB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4931764"/>
            <a:ext cx="3422384" cy="19262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A965987-CF3F-7428-E06F-C0A6EE88827B}"/>
              </a:ext>
            </a:extLst>
          </p:cNvPr>
          <p:cNvSpPr txBox="1"/>
          <p:nvPr/>
        </p:nvSpPr>
        <p:spPr>
          <a:xfrm>
            <a:off x="5153461" y="5996256"/>
            <a:ext cx="211385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highlight>
                  <a:srgbClr val="FFFF00"/>
                </a:highlight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A41BEC-C4F6-231C-30D1-FDCE20257D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5795"/>
            <a:ext cx="5846571" cy="43834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7480A8-8074-3384-15C7-F454FC0982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10390" y="2822141"/>
            <a:ext cx="5889246" cy="39261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178CA3F-9B7C-D806-D69B-DE6A91A1B8F4}"/>
              </a:ext>
            </a:extLst>
          </p:cNvPr>
          <p:cNvSpPr txBox="1"/>
          <p:nvPr/>
        </p:nvSpPr>
        <p:spPr>
          <a:xfrm>
            <a:off x="3674579" y="6583614"/>
            <a:ext cx="295776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Credit: IODP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653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7"/>
    </mc:Choice>
    <mc:Fallback xmlns="">
      <p:transition spd="slow" advTm="12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7EE94D-99EC-2EB0-374D-8A94FDC4AE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064" y="126110"/>
            <a:ext cx="6477000" cy="48577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58D681-7FDE-891A-4F57-E3D841BAAC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0207" y="73225"/>
            <a:ext cx="4894729" cy="65263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9EF9C35-AD1E-AAB5-0E4B-8DB9151D4030}"/>
              </a:ext>
            </a:extLst>
          </p:cNvPr>
          <p:cNvSpPr txBox="1"/>
          <p:nvPr/>
        </p:nvSpPr>
        <p:spPr>
          <a:xfrm>
            <a:off x="250541" y="5283284"/>
            <a:ext cx="657084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Onboard Outreach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O</a:t>
            </a:r>
            <a:r>
              <a:rPr lang="en-U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fficer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: Share the science through virtual tours,</a:t>
            </a:r>
          </a:p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                                                blogs, and social media posts</a:t>
            </a:r>
          </a:p>
          <a:p>
            <a:endParaRPr lang="en-US" sz="1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800" b="1" dirty="0">
                <a:solidFill>
                  <a:srgbClr val="92D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Onshore Outreach </a:t>
            </a:r>
            <a:r>
              <a:rPr lang="en-US" b="1" dirty="0">
                <a:solidFill>
                  <a:srgbClr val="92D05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O</a:t>
            </a:r>
            <a:r>
              <a:rPr lang="en-US" sz="1800" b="1" dirty="0">
                <a:solidFill>
                  <a:srgbClr val="92D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fficer</a:t>
            </a:r>
            <a:r>
              <a:rPr lang="en-US" b="1" dirty="0">
                <a:solidFill>
                  <a:srgbClr val="92D05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: </a:t>
            </a:r>
            <a:r>
              <a:rPr lang="en-US" sz="1800" b="1" dirty="0">
                <a:solidFill>
                  <a:srgbClr val="92D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b="1" dirty="0">
                <a:solidFill>
                  <a:srgbClr val="92D05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G</a:t>
            </a:r>
            <a:r>
              <a:rPr lang="en-US" sz="1800" b="1" dirty="0">
                <a:solidFill>
                  <a:srgbClr val="92D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enerate an audience nearshore</a:t>
            </a:r>
          </a:p>
          <a:p>
            <a:r>
              <a:rPr lang="en-US" b="1" dirty="0">
                <a:solidFill>
                  <a:srgbClr val="92D05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                                              </a:t>
            </a:r>
            <a:r>
              <a:rPr lang="en-US" sz="1800" b="1" dirty="0">
                <a:solidFill>
                  <a:srgbClr val="92D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  to the expedition</a:t>
            </a:r>
            <a:endParaRPr lang="en-US" b="1" dirty="0">
              <a:solidFill>
                <a:srgbClr val="92D050"/>
              </a:solidFill>
            </a:endParaRP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89AD1C-10FA-503A-8A09-498CFBD3E226}"/>
              </a:ext>
            </a:extLst>
          </p:cNvPr>
          <p:cNvSpPr txBox="1"/>
          <p:nvPr/>
        </p:nvSpPr>
        <p:spPr>
          <a:xfrm>
            <a:off x="9400253" y="6550223"/>
            <a:ext cx="26546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Credit:  IODP </a:t>
            </a:r>
          </a:p>
        </p:txBody>
      </p:sp>
    </p:spTree>
    <p:extLst>
      <p:ext uri="{BB962C8B-B14F-4D97-AF65-F5344CB8AC3E}">
        <p14:creationId xmlns:p14="http://schemas.microsoft.com/office/powerpoint/2010/main" val="3816202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0"/>
    </mc:Choice>
    <mc:Fallback xmlns="">
      <p:transition spd="slow" advTm="95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E50DB4-ABD9-5D71-488D-E25D5A2381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6968" y="221673"/>
            <a:ext cx="8602192" cy="642514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8CA3D3F-9203-5E9D-1B70-AEFE43E5CC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852" y="335769"/>
            <a:ext cx="2979135" cy="29791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2F80E8-1E6B-A226-17C2-D0D0C5AD57C8}"/>
              </a:ext>
            </a:extLst>
          </p:cNvPr>
          <p:cNvSpPr txBox="1"/>
          <p:nvPr/>
        </p:nvSpPr>
        <p:spPr>
          <a:xfrm>
            <a:off x="-203816" y="3429000"/>
            <a:ext cx="378847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C000"/>
                </a:solidFill>
              </a:rPr>
              <a:t>IODP Expedition 400</a:t>
            </a:r>
          </a:p>
          <a:p>
            <a:pPr algn="ctr"/>
            <a:endParaRPr lang="en-US" sz="2000" b="1" dirty="0">
              <a:solidFill>
                <a:srgbClr val="FFC000"/>
              </a:solidFill>
            </a:endParaRPr>
          </a:p>
          <a:p>
            <a:pPr algn="ctr"/>
            <a:r>
              <a:rPr lang="en-US" sz="2000" b="1" dirty="0">
                <a:solidFill>
                  <a:srgbClr val="FFC000"/>
                </a:solidFill>
              </a:rPr>
              <a:t>August 12- October 12, 2023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978471-656B-25E2-2952-789DC289BC4A}"/>
              </a:ext>
            </a:extLst>
          </p:cNvPr>
          <p:cNvSpPr txBox="1"/>
          <p:nvPr/>
        </p:nvSpPr>
        <p:spPr>
          <a:xfrm>
            <a:off x="340714" y="6246658"/>
            <a:ext cx="29577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Credits: </a:t>
            </a:r>
          </a:p>
          <a:p>
            <a:r>
              <a:rPr lang="en-US" sz="1200" dirty="0"/>
              <a:t>IODP</a:t>
            </a:r>
          </a:p>
          <a:p>
            <a:r>
              <a:rPr lang="en-US" sz="1200" dirty="0"/>
              <a:t>Google Maps</a:t>
            </a:r>
          </a:p>
        </p:txBody>
      </p:sp>
    </p:spTree>
    <p:extLst>
      <p:ext uri="{BB962C8B-B14F-4D97-AF65-F5344CB8AC3E}">
        <p14:creationId xmlns:p14="http://schemas.microsoft.com/office/powerpoint/2010/main" val="308557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2"/>
    </mc:Choice>
    <mc:Fallback xmlns="">
      <p:transition spd="slow" advTm="1222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F7C0B9-2304-A87F-126F-704067CE7B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2585" y="380169"/>
            <a:ext cx="7983255" cy="59874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CB27C7-3985-DF39-8267-ADF35BB1D0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60" y="3246979"/>
            <a:ext cx="3522846" cy="31206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636DA0-850B-6A59-8A10-F83E051F92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059" y="477513"/>
            <a:ext cx="2630775" cy="26414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70C5D5-E721-AACB-103E-7CB06C4DB989}"/>
              </a:ext>
            </a:extLst>
          </p:cNvPr>
          <p:cNvSpPr txBox="1"/>
          <p:nvPr/>
        </p:nvSpPr>
        <p:spPr>
          <a:xfrm>
            <a:off x="3978933" y="6288505"/>
            <a:ext cx="54857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Credits:</a:t>
            </a:r>
          </a:p>
          <a:p>
            <a:r>
              <a:rPr lang="en-US" sz="1200" dirty="0"/>
              <a:t>Thomas Ronge, IODP</a:t>
            </a:r>
          </a:p>
          <a:p>
            <a:r>
              <a:rPr lang="en-US" sz="1200" dirty="0"/>
              <a:t>Expedition 398, Scientific Prospectus, IODP</a:t>
            </a:r>
          </a:p>
        </p:txBody>
      </p:sp>
    </p:spTree>
    <p:extLst>
      <p:ext uri="{BB962C8B-B14F-4D97-AF65-F5344CB8AC3E}">
        <p14:creationId xmlns:p14="http://schemas.microsoft.com/office/powerpoint/2010/main" val="352365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0"/>
    </mc:Choice>
    <mc:Fallback xmlns="">
      <p:transition spd="slow" advTm="56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9D7F4A2-4DE4-65BA-CFC4-EEA37B78C201}"/>
              </a:ext>
            </a:extLst>
          </p:cNvPr>
          <p:cNvSpPr txBox="1"/>
          <p:nvPr/>
        </p:nvSpPr>
        <p:spPr>
          <a:xfrm>
            <a:off x="3924199" y="5938985"/>
            <a:ext cx="189491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Credits: </a:t>
            </a:r>
          </a:p>
          <a:p>
            <a:r>
              <a:rPr lang="en-US" sz="1200" dirty="0"/>
              <a:t>Tim Druitt, IODP</a:t>
            </a:r>
          </a:p>
          <a:p>
            <a:r>
              <a:rPr lang="en-US" sz="1200" dirty="0"/>
              <a:t>Susan </a:t>
            </a:r>
            <a:r>
              <a:rPr lang="en-US" sz="1200" dirty="0" err="1"/>
              <a:t>Schnur</a:t>
            </a:r>
            <a:r>
              <a:rPr lang="en-US" sz="1200" dirty="0"/>
              <a:t>, IODP</a:t>
            </a:r>
          </a:p>
          <a:p>
            <a:r>
              <a:rPr lang="en-US" sz="1200" dirty="0"/>
              <a:t>Sarah Whitlock, IODP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428CEA-D1EC-B6F6-5835-11F4F04F7C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76" y="88018"/>
            <a:ext cx="7415362" cy="51542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D95E12-D861-06F8-11BB-6D108EA68A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0143" y="88018"/>
            <a:ext cx="6329181" cy="603417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AA0F387-FF78-4115-5D11-842458A4BB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913632"/>
            <a:ext cx="3924199" cy="294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60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2"/>
    </mc:Choice>
    <mc:Fallback xmlns="">
      <p:transition spd="slow" advTm="622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960EA2-ED42-62DE-7C3D-06807F350C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579" y="0"/>
            <a:ext cx="9039782" cy="67798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9366EF-7F84-A053-DB28-FBAF489E5096}"/>
              </a:ext>
            </a:extLst>
          </p:cNvPr>
          <p:cNvSpPr txBox="1"/>
          <p:nvPr/>
        </p:nvSpPr>
        <p:spPr>
          <a:xfrm>
            <a:off x="9481058" y="6224239"/>
            <a:ext cx="17850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Credit: </a:t>
            </a:r>
          </a:p>
          <a:p>
            <a:r>
              <a:rPr lang="en-US" sz="1200" dirty="0"/>
              <a:t>Tim Druitt, IODP</a:t>
            </a:r>
          </a:p>
        </p:txBody>
      </p:sp>
    </p:spTree>
    <p:extLst>
      <p:ext uri="{BB962C8B-B14F-4D97-AF65-F5344CB8AC3E}">
        <p14:creationId xmlns:p14="http://schemas.microsoft.com/office/powerpoint/2010/main" val="394145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4"/>
    </mc:Choice>
    <mc:Fallback xmlns="">
      <p:transition spd="slow" advTm="774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5BC5F0-EDCD-CB2C-084A-43ADCBFE46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466" y="0"/>
            <a:ext cx="4934540" cy="6858000"/>
          </a:xfrm>
          <a:prstGeom prst="rect">
            <a:avLst/>
          </a:prstGeom>
        </p:spPr>
      </p:pic>
      <p:sp>
        <p:nvSpPr>
          <p:cNvPr id="4" name="Star: 5 Points 3">
            <a:extLst>
              <a:ext uri="{FF2B5EF4-FFF2-40B4-BE49-F238E27FC236}">
                <a16:creationId xmlns:a16="http://schemas.microsoft.com/office/drawing/2014/main" id="{A3A0FBA9-BB95-1684-AF52-C1DC897915B6}"/>
              </a:ext>
            </a:extLst>
          </p:cNvPr>
          <p:cNvSpPr/>
          <p:nvPr/>
        </p:nvSpPr>
        <p:spPr>
          <a:xfrm>
            <a:off x="4493622" y="2130721"/>
            <a:ext cx="339633" cy="370113"/>
          </a:xfrm>
          <a:prstGeom prst="star5">
            <a:avLst/>
          </a:prstGeom>
          <a:solidFill>
            <a:schemeClr val="accent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c 4">
            <a:extLst>
              <a:ext uri="{FF2B5EF4-FFF2-40B4-BE49-F238E27FC236}">
                <a16:creationId xmlns:a16="http://schemas.microsoft.com/office/drawing/2014/main" id="{BA761330-5195-306C-3693-9E6F71CB25A2}"/>
              </a:ext>
            </a:extLst>
          </p:cNvPr>
          <p:cNvSpPr/>
          <p:nvPr/>
        </p:nvSpPr>
        <p:spPr>
          <a:xfrm rot="-5460000" flipH="1">
            <a:off x="5595945" y="1034850"/>
            <a:ext cx="1761602" cy="5920210"/>
          </a:xfrm>
          <a:prstGeom prst="arc">
            <a:avLst>
              <a:gd name="adj1" fmla="val 16200000"/>
              <a:gd name="adj2" fmla="val 4769523"/>
            </a:avLst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C4E230-1A4B-A5F1-C5FA-9419B84AE9F1}"/>
              </a:ext>
            </a:extLst>
          </p:cNvPr>
          <p:cNvSpPr txBox="1"/>
          <p:nvPr/>
        </p:nvSpPr>
        <p:spPr>
          <a:xfrm>
            <a:off x="5701483" y="450256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Arctic Circle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14927C-72D7-BD2D-D56B-F5D509C546E3}"/>
              </a:ext>
            </a:extLst>
          </p:cNvPr>
          <p:cNvSpPr txBox="1"/>
          <p:nvPr/>
        </p:nvSpPr>
        <p:spPr>
          <a:xfrm>
            <a:off x="5768052" y="3163579"/>
            <a:ext cx="97869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/>
              <a:t>Ilulissat</a:t>
            </a:r>
            <a:endParaRPr lang="en-US" sz="1400" b="1" dirty="0"/>
          </a:p>
          <a:p>
            <a:r>
              <a:rPr lang="en-US" sz="1400" b="1" dirty="0"/>
              <a:t>Pop 4,500</a:t>
            </a:r>
          </a:p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41047CC-B9D3-3FFE-728D-D06F851B2A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577" y="3316642"/>
            <a:ext cx="2835089" cy="283508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64E38A1-78A5-3E89-8A66-0C945B2C8603}"/>
              </a:ext>
            </a:extLst>
          </p:cNvPr>
          <p:cNvCxnSpPr/>
          <p:nvPr/>
        </p:nvCxnSpPr>
        <p:spPr>
          <a:xfrm flipV="1">
            <a:off x="5427736" y="3581400"/>
            <a:ext cx="547494" cy="521898"/>
          </a:xfrm>
          <a:prstGeom prst="line">
            <a:avLst/>
          </a:prstGeom>
          <a:ln w="28575">
            <a:solidFill>
              <a:srgbClr val="B11F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62173C7D-2986-1A44-D02E-9192C48D36E2}"/>
              </a:ext>
            </a:extLst>
          </p:cNvPr>
          <p:cNvSpPr txBox="1"/>
          <p:nvPr/>
        </p:nvSpPr>
        <p:spPr>
          <a:xfrm>
            <a:off x="4751947" y="4278464"/>
            <a:ext cx="167672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 err="1"/>
              <a:t>Kangerlussuaq</a:t>
            </a:r>
            <a:endParaRPr lang="en-US" sz="14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D4D9A30-0AFD-3394-9176-A7BA29CF51A6}"/>
              </a:ext>
            </a:extLst>
          </p:cNvPr>
          <p:cNvSpPr txBox="1"/>
          <p:nvPr/>
        </p:nvSpPr>
        <p:spPr>
          <a:xfrm>
            <a:off x="3948407" y="4888740"/>
            <a:ext cx="12397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/>
              <a:t>Capital-Nuuk </a:t>
            </a:r>
          </a:p>
          <a:p>
            <a:r>
              <a:rPr lang="en-US" sz="1400" b="1" dirty="0"/>
              <a:t>Pop. 19,000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1E9EA23-9E98-6D51-60C5-40A445562495}"/>
              </a:ext>
            </a:extLst>
          </p:cNvPr>
          <p:cNvCxnSpPr>
            <a:cxnSpLocks/>
          </p:cNvCxnSpPr>
          <p:nvPr/>
        </p:nvCxnSpPr>
        <p:spPr>
          <a:xfrm>
            <a:off x="4568285" y="5322003"/>
            <a:ext cx="343473" cy="130800"/>
          </a:xfrm>
          <a:prstGeom prst="line">
            <a:avLst/>
          </a:prstGeom>
          <a:ln w="28575">
            <a:solidFill>
              <a:srgbClr val="B11F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3B7644F-99C2-7977-2DE4-12D3B37C3D42}"/>
              </a:ext>
            </a:extLst>
          </p:cNvPr>
          <p:cNvSpPr txBox="1"/>
          <p:nvPr/>
        </p:nvSpPr>
        <p:spPr>
          <a:xfrm>
            <a:off x="469461" y="1131910"/>
            <a:ext cx="360750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Lesson 1: </a:t>
            </a:r>
          </a:p>
          <a:p>
            <a:r>
              <a:rPr lang="en-US" sz="2800" b="1" dirty="0"/>
              <a:t>Get ready to ante up</a:t>
            </a:r>
            <a:endParaRPr lang="en-US" sz="2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D2D274-83C8-85AA-7AE6-18A0FA12EFF2}"/>
              </a:ext>
            </a:extLst>
          </p:cNvPr>
          <p:cNvSpPr txBox="1"/>
          <p:nvPr/>
        </p:nvSpPr>
        <p:spPr>
          <a:xfrm>
            <a:off x="4666636" y="1313446"/>
            <a:ext cx="36567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Greenland</a:t>
            </a:r>
          </a:p>
          <a:p>
            <a:pPr algn="ctr"/>
            <a:r>
              <a:rPr lang="en-US" sz="2400" b="1" dirty="0">
                <a:solidFill>
                  <a:schemeClr val="accent1"/>
                </a:solidFill>
              </a:rPr>
              <a:t>Population: 56,000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D8FF3FC-604F-70E3-754F-03C1B9E39D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965" y="3906517"/>
            <a:ext cx="451143" cy="487722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E3F4759-F871-5F4E-6F22-D570C21937E0}"/>
              </a:ext>
            </a:extLst>
          </p:cNvPr>
          <p:cNvCxnSpPr>
            <a:cxnSpLocks/>
          </p:cNvCxnSpPr>
          <p:nvPr/>
        </p:nvCxnSpPr>
        <p:spPr>
          <a:xfrm flipV="1">
            <a:off x="4986068" y="4505992"/>
            <a:ext cx="132078" cy="80249"/>
          </a:xfrm>
          <a:prstGeom prst="line">
            <a:avLst/>
          </a:prstGeom>
          <a:ln w="28575">
            <a:solidFill>
              <a:srgbClr val="B11F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FE34494D-CE4D-5388-6CED-8A006E9AEB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8730" y="1724032"/>
            <a:ext cx="3657600" cy="27432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F55F61F-9930-9451-1FA9-2A60FFDF1A9E}"/>
              </a:ext>
            </a:extLst>
          </p:cNvPr>
          <p:cNvSpPr txBox="1"/>
          <p:nvPr/>
        </p:nvSpPr>
        <p:spPr>
          <a:xfrm>
            <a:off x="40547" y="6071708"/>
            <a:ext cx="60945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Credits:</a:t>
            </a:r>
          </a:p>
          <a:p>
            <a:r>
              <a:rPr lang="en-US" sz="1200" dirty="0"/>
              <a:t>Map- Eric Gaba, Wikimedia commons user: Sting</a:t>
            </a:r>
          </a:p>
          <a:p>
            <a:r>
              <a:rPr lang="en-US" sz="1200" dirty="0"/>
              <a:t>Dogs- https://guidetogreenland.com/book-trips-holiday/</a:t>
            </a:r>
          </a:p>
          <a:p>
            <a:r>
              <a:rPr lang="en-US" sz="1200" dirty="0"/>
              <a:t>the-sled-dog-experience-</a:t>
            </a:r>
            <a:r>
              <a:rPr lang="en-US" sz="1200" dirty="0" err="1"/>
              <a:t>ilulissat</a:t>
            </a:r>
            <a:r>
              <a:rPr lang="en-US" sz="1200" dirty="0"/>
              <a:t>-</a:t>
            </a:r>
            <a:r>
              <a:rPr lang="en-US" sz="1200" dirty="0" err="1"/>
              <a:t>disko</a:t>
            </a:r>
            <a:r>
              <a:rPr lang="en-US" sz="1200" dirty="0"/>
              <a:t>-bay/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45868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717"/>
    </mc:Choice>
    <mc:Fallback xmlns="">
      <p:transition spd="slow" advTm="53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8|0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2|11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8699</TotalTime>
  <Words>373</Words>
  <Application>Microsoft Office PowerPoint</Application>
  <PresentationFormat>Widescreen</PresentationFormat>
  <Paragraphs>132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Calibri</vt:lpstr>
      <vt:lpstr>Calibri Light</vt:lpstr>
      <vt:lpstr>Google Sans</vt:lpstr>
      <vt:lpstr>Open Sans</vt:lpstr>
      <vt:lpstr>system-ui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Doyle, Elizabeth O.</dc:creator>
  <cp:lastModifiedBy>Doyle, Elizabeth O.</cp:lastModifiedBy>
  <cp:revision>178</cp:revision>
  <dcterms:created xsi:type="dcterms:W3CDTF">2024-06-28T17:26:52Z</dcterms:created>
  <dcterms:modified xsi:type="dcterms:W3CDTF">2024-07-15T01:03:17Z</dcterms:modified>
</cp:coreProperties>
</file>