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3.xml" ContentType="application/vnd.openxmlformats-officedocument.themeOverr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ink/ink1.xml" ContentType="application/inkml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4.xml" ContentType="application/vnd.openxmlformats-officedocument.themeOverride+xml"/>
  <Override PartName="/ppt/drawings/drawing1.xml" ContentType="application/vnd.openxmlformats-officedocument.drawingml.chartshapes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theme/themeOverride5.xml" ContentType="application/vnd.openxmlformats-officedocument.themeOverride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75" r:id="rId3"/>
    <p:sldId id="258" r:id="rId4"/>
    <p:sldId id="259" r:id="rId5"/>
    <p:sldId id="276" r:id="rId6"/>
    <p:sldId id="260" r:id="rId7"/>
    <p:sldId id="261" r:id="rId8"/>
    <p:sldId id="262" r:id="rId9"/>
    <p:sldId id="263" r:id="rId10"/>
    <p:sldId id="266" r:id="rId11"/>
    <p:sldId id="265" r:id="rId12"/>
    <p:sldId id="267" r:id="rId13"/>
  </p:sldIdLst>
  <p:sldSz cx="18288000" cy="10287000"/>
  <p:notesSz cx="6858000" cy="9144000"/>
  <p:embeddedFontLst>
    <p:embeddedFont>
      <p:font typeface="Georgia" panose="02040502050405020303" pitchFamily="18" charset="0"/>
      <p:regular r:id="rId15"/>
      <p:bold r:id="rId16"/>
      <p:italic r:id="rId17"/>
      <p:boldItalic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FF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DC49"/>
    <a:srgbClr val="FF3399"/>
    <a:srgbClr val="FA7E32"/>
    <a:srgbClr val="E27100"/>
    <a:srgbClr val="8B98E5"/>
    <a:srgbClr val="5769DA"/>
    <a:srgbClr val="DF4203"/>
    <a:srgbClr val="FF9933"/>
    <a:srgbClr val="25AA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5EA806-E161-4348-B536-008835EB78DF}" v="43" dt="2024-07-15T02:28:52.8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578" autoAdjust="0"/>
  </p:normalViewPr>
  <p:slideViewPr>
    <p:cSldViewPr snapToGrid="0">
      <p:cViewPr>
        <p:scale>
          <a:sx n="52" d="100"/>
          <a:sy n="52" d="100"/>
        </p:scale>
        <p:origin x="85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.xml"/><Relationship Id="rId1" Type="http://schemas.microsoft.com/office/2011/relationships/chartStyle" Target="style4.xml"/><Relationship Id="rId5" Type="http://schemas.openxmlformats.org/officeDocument/2006/relationships/chartUserShapes" Target="../drawings/drawing1.xml"/><Relationship Id="rId4" Type="http://schemas.openxmlformats.org/officeDocument/2006/relationships/oleObject" Target="file:///C:\Users\CLMC\Desktop\Cameron%20McClellan%20Research\C%20McClellan%20691h\Jasp%20CSV%20All%20Data%20Dichotomized%2021724_pvalues%20experience.xlsx" TargetMode="Externa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5.xml"/><Relationship Id="rId1" Type="http://schemas.microsoft.com/office/2011/relationships/chartStyle" Target="style5.xml"/><Relationship Id="rId4" Type="http://schemas.openxmlformats.org/officeDocument/2006/relationships/oleObject" Target="file:///C:\Users\CLMC\Desktop\Cameron%20McClellan%20Research\C%20McClellan%20691h\Jasp%20CSV%20All%20Data%20Dichotomized%2021724_pvalues%20experience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tx>
            <c:strRef>
              <c:f>'Demographic analysis'!$A$2</c:f>
              <c:strCache>
                <c:ptCount val="1"/>
                <c:pt idx="0">
                  <c:v>UNC 2018 (5121)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5DD5-43C6-B136-EB015661B7C5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5DD5-43C6-B136-EB015661B7C5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5DD5-43C6-B136-EB015661B7C5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5DD5-43C6-B136-EB015661B7C5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5DD5-43C6-B136-EB015661B7C5}"/>
              </c:ext>
            </c:extLst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5DD5-43C6-B136-EB015661B7C5}"/>
              </c:ext>
            </c:extLst>
          </c:dPt>
          <c:dPt>
            <c:idx val="6"/>
            <c:bubble3D val="0"/>
            <c:spPr>
              <a:gradFill rotWithShape="1">
                <a:gsLst>
                  <a:gs pos="0">
                    <a:schemeClr val="accent1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5DD5-43C6-B136-EB015661B7C5}"/>
              </c:ext>
            </c:extLst>
          </c:dPt>
          <c:dLbls>
            <c:delete val="1"/>
          </c:dLbls>
          <c:cat>
            <c:strRef>
              <c:f>'Demographic analysis'!$B$1:$H$1</c:f>
              <c:strCache>
                <c:ptCount val="7"/>
                <c:pt idx="0">
                  <c:v>White</c:v>
                </c:pt>
                <c:pt idx="1">
                  <c:v>Black</c:v>
                </c:pt>
                <c:pt idx="2">
                  <c:v>Am In or Al Na</c:v>
                </c:pt>
                <c:pt idx="3">
                  <c:v>Asian</c:v>
                </c:pt>
                <c:pt idx="4">
                  <c:v>Hispanic</c:v>
                </c:pt>
                <c:pt idx="5">
                  <c:v>2 or More</c:v>
                </c:pt>
                <c:pt idx="6">
                  <c:v>Unknown/Nonresident</c:v>
                </c:pt>
              </c:strCache>
            </c:strRef>
          </c:cat>
          <c:val>
            <c:numRef>
              <c:f>'Demographic analysis'!$B$2:$H$2</c:f>
              <c:numCache>
                <c:formatCode>0.00%</c:formatCode>
                <c:ptCount val="7"/>
                <c:pt idx="0">
                  <c:v>0.628</c:v>
                </c:pt>
                <c:pt idx="1">
                  <c:v>7.9000000000000001E-2</c:v>
                </c:pt>
                <c:pt idx="2">
                  <c:v>4.2249999999999996E-3</c:v>
                </c:pt>
                <c:pt idx="3">
                  <c:v>0.10100000000000001</c:v>
                </c:pt>
                <c:pt idx="4">
                  <c:v>7.6950000000000005E-2</c:v>
                </c:pt>
                <c:pt idx="5">
                  <c:v>4.8759999999999998E-2</c:v>
                </c:pt>
                <c:pt idx="6">
                  <c:v>5.9700000000000003E-2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5DD5-43C6-B136-EB015661B7C5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>
      <a:outerShdw blurRad="50800" dist="38100" dir="10800000" algn="r" rotWithShape="0">
        <a:prstClr val="black">
          <a:alpha val="40000"/>
        </a:prstClr>
      </a:outerShdw>
    </a:effectLst>
  </c:spPr>
  <c:txPr>
    <a:bodyPr/>
    <a:lstStyle/>
    <a:p>
      <a:pPr>
        <a:defRPr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tx>
            <c:strRef>
              <c:f>'Demographic analysis'!$A$5</c:f>
              <c:strCache>
                <c:ptCount val="1"/>
                <c:pt idx="0">
                  <c:v>AG's (265)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63C5-4B46-ADE7-4B1230CAEBA0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63C5-4B46-ADE7-4B1230CAEBA0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63C5-4B46-ADE7-4B1230CAEBA0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63C5-4B46-ADE7-4B1230CAEBA0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63C5-4B46-ADE7-4B1230CAEBA0}"/>
              </c:ext>
            </c:extLst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63C5-4B46-ADE7-4B1230CAEBA0}"/>
              </c:ext>
            </c:extLst>
          </c:dPt>
          <c:dPt>
            <c:idx val="6"/>
            <c:bubble3D val="0"/>
            <c:spPr>
              <a:gradFill rotWithShape="1">
                <a:gsLst>
                  <a:gs pos="0">
                    <a:schemeClr val="accent1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63C5-4B46-ADE7-4B1230CAEBA0}"/>
              </c:ext>
            </c:extLst>
          </c:dPt>
          <c:cat>
            <c:strRef>
              <c:f>'Demographic analysis'!$B$1:$H$1</c:f>
              <c:strCache>
                <c:ptCount val="7"/>
                <c:pt idx="0">
                  <c:v>White</c:v>
                </c:pt>
                <c:pt idx="1">
                  <c:v>Black</c:v>
                </c:pt>
                <c:pt idx="2">
                  <c:v>Am In or Al Na</c:v>
                </c:pt>
                <c:pt idx="3">
                  <c:v>Asian</c:v>
                </c:pt>
                <c:pt idx="4">
                  <c:v>Hispanic</c:v>
                </c:pt>
                <c:pt idx="5">
                  <c:v>2 or More</c:v>
                </c:pt>
                <c:pt idx="6">
                  <c:v>Unknown/Nonresident</c:v>
                </c:pt>
              </c:strCache>
            </c:strRef>
          </c:cat>
          <c:val>
            <c:numRef>
              <c:f>'Demographic analysis'!$B$5:$H$5</c:f>
              <c:numCache>
                <c:formatCode>0.00%</c:formatCode>
                <c:ptCount val="7"/>
                <c:pt idx="0">
                  <c:v>0.49430000000000002</c:v>
                </c:pt>
                <c:pt idx="1">
                  <c:v>0.1623</c:v>
                </c:pt>
                <c:pt idx="2">
                  <c:v>3.8E-3</c:v>
                </c:pt>
                <c:pt idx="3">
                  <c:v>0.1057</c:v>
                </c:pt>
                <c:pt idx="4">
                  <c:v>0.1547</c:v>
                </c:pt>
                <c:pt idx="5">
                  <c:v>6.0400000000000002E-2</c:v>
                </c:pt>
                <c:pt idx="6">
                  <c:v>1.8800000000000001E-2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63C5-4B46-ADE7-4B1230CAEB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>
      <a:outerShdw blurRad="50800" dist="38100" dir="10800000" algn="r" rotWithShape="0">
        <a:prstClr val="black">
          <a:alpha val="40000"/>
        </a:prstClr>
      </a:outerShdw>
    </a:effectLst>
  </c:spPr>
  <c:txPr>
    <a:bodyPr/>
    <a:lstStyle/>
    <a:p>
      <a:pPr>
        <a:defRPr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tx>
            <c:strRef>
              <c:f>'Demographic analysis'!$A$4</c:f>
              <c:strCache>
                <c:ptCount val="1"/>
                <c:pt idx="0">
                  <c:v>BeAMS Proj (801)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51B5-46EF-BC08-69EF3839C8CD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51B5-46EF-BC08-69EF3839C8CD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51B5-46EF-BC08-69EF3839C8CD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51B5-46EF-BC08-69EF3839C8CD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51B5-46EF-BC08-69EF3839C8CD}"/>
              </c:ext>
            </c:extLst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51B5-46EF-BC08-69EF3839C8CD}"/>
              </c:ext>
            </c:extLst>
          </c:dPt>
          <c:dPt>
            <c:idx val="6"/>
            <c:bubble3D val="0"/>
            <c:spPr>
              <a:gradFill rotWithShape="1">
                <a:gsLst>
                  <a:gs pos="0">
                    <a:schemeClr val="accent1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51B5-46EF-BC08-69EF3839C8CD}"/>
              </c:ext>
            </c:extLst>
          </c:dPt>
          <c:cat>
            <c:strRef>
              <c:f>'Demographic analysis'!$B$1:$H$1</c:f>
              <c:strCache>
                <c:ptCount val="7"/>
                <c:pt idx="0">
                  <c:v>White</c:v>
                </c:pt>
                <c:pt idx="1">
                  <c:v>Black</c:v>
                </c:pt>
                <c:pt idx="2">
                  <c:v>Am In or Al Na</c:v>
                </c:pt>
                <c:pt idx="3">
                  <c:v>Asian</c:v>
                </c:pt>
                <c:pt idx="4">
                  <c:v>Hispanic</c:v>
                </c:pt>
                <c:pt idx="5">
                  <c:v>2 or More</c:v>
                </c:pt>
                <c:pt idx="6">
                  <c:v>Unknown/Nonresident</c:v>
                </c:pt>
              </c:strCache>
            </c:strRef>
          </c:cat>
          <c:val>
            <c:numRef>
              <c:f>'Demographic analysis'!$B$4:$H$4</c:f>
              <c:numCache>
                <c:formatCode>0.00%</c:formatCode>
                <c:ptCount val="7"/>
                <c:pt idx="0">
                  <c:v>0.63200000000000001</c:v>
                </c:pt>
                <c:pt idx="1">
                  <c:v>9.7000000000000003E-2</c:v>
                </c:pt>
                <c:pt idx="2">
                  <c:v>2.5000000000000001E-3</c:v>
                </c:pt>
                <c:pt idx="3">
                  <c:v>6.9000000000000006E-2</c:v>
                </c:pt>
                <c:pt idx="4">
                  <c:v>9.0999999999999998E-2</c:v>
                </c:pt>
                <c:pt idx="5">
                  <c:v>3.2000000000000001E-2</c:v>
                </c:pt>
                <c:pt idx="6">
                  <c:v>2.5999999999999999E-2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51B5-46EF-BC08-69EF3839C8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>
      <a:outerShdw blurRad="50800" dist="38100" dir="10800000" algn="r" rotWithShape="0">
        <a:prstClr val="black">
          <a:alpha val="40000"/>
        </a:prstClr>
      </a:outerShdw>
    </a:effectLst>
  </c:spPr>
  <c:txPr>
    <a:bodyPr/>
    <a:lstStyle/>
    <a:p>
      <a:pPr>
        <a:defRPr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1-13, NAP vs. C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Sheet8!$A$2</c:f>
              <c:strCache>
                <c:ptCount val="1"/>
                <c:pt idx="0">
                  <c:v>N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76200"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val>
            <c:numRef>
              <c:f>Sheet8!$B$2:$N$2</c:f>
              <c:numCache>
                <c:formatCode>0.000</c:formatCode>
                <c:ptCount val="13"/>
                <c:pt idx="0">
                  <c:v>2.8496240601503757</c:v>
                </c:pt>
                <c:pt idx="1">
                  <c:v>2.7669172932330826</c:v>
                </c:pt>
                <c:pt idx="2">
                  <c:v>2.7269999999999999</c:v>
                </c:pt>
                <c:pt idx="3">
                  <c:v>3.8120300751879701</c:v>
                </c:pt>
                <c:pt idx="4">
                  <c:v>3.3759398496240602</c:v>
                </c:pt>
                <c:pt idx="5">
                  <c:v>3.4340000000000002</c:v>
                </c:pt>
                <c:pt idx="6">
                  <c:v>3.0379999999999998</c:v>
                </c:pt>
                <c:pt idx="7">
                  <c:v>2.524</c:v>
                </c:pt>
                <c:pt idx="8">
                  <c:v>2.5209999999999999</c:v>
                </c:pt>
                <c:pt idx="9">
                  <c:v>3.468</c:v>
                </c:pt>
                <c:pt idx="10">
                  <c:v>3.2730000000000001</c:v>
                </c:pt>
                <c:pt idx="11">
                  <c:v>2.8090000000000002</c:v>
                </c:pt>
                <c:pt idx="12">
                  <c:v>2.4119999999999999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48B-46CF-B44C-A86172D05BE7}"/>
            </c:ext>
          </c:extLst>
        </c:ser>
        <c:ser>
          <c:idx val="3"/>
          <c:order val="3"/>
          <c:tx>
            <c:strRef>
              <c:f>Sheet8!$A$5</c:f>
              <c:strCache>
                <c:ptCount val="1"/>
                <c:pt idx="0">
                  <c:v>C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atMod val="103000"/>
                    <a:lumMod val="102000"/>
                    <a:tint val="94000"/>
                  </a:schemeClr>
                </a:gs>
                <a:gs pos="50000">
                  <a:schemeClr val="accent4">
                    <a:satMod val="110000"/>
                    <a:lumMod val="100000"/>
                    <a:shade val="100000"/>
                  </a:schemeClr>
                </a:gs>
                <a:gs pos="100000">
                  <a:schemeClr val="accent4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val>
            <c:numRef>
              <c:f>Sheet8!$B$5:$N$5</c:f>
              <c:numCache>
                <c:formatCode>0.000</c:formatCode>
                <c:ptCount val="13"/>
                <c:pt idx="0">
                  <c:v>3.375</c:v>
                </c:pt>
                <c:pt idx="1">
                  <c:v>3.1176470588235294</c:v>
                </c:pt>
                <c:pt idx="2">
                  <c:v>3.1880000000000002</c:v>
                </c:pt>
                <c:pt idx="3">
                  <c:v>3.875</c:v>
                </c:pt>
                <c:pt idx="4">
                  <c:v>3.9380000000000002</c:v>
                </c:pt>
                <c:pt idx="5">
                  <c:v>3.75</c:v>
                </c:pt>
                <c:pt idx="6">
                  <c:v>3.375</c:v>
                </c:pt>
                <c:pt idx="7">
                  <c:v>3.25</c:v>
                </c:pt>
                <c:pt idx="8">
                  <c:v>3.125</c:v>
                </c:pt>
                <c:pt idx="9">
                  <c:v>3.25</c:v>
                </c:pt>
                <c:pt idx="10">
                  <c:v>3.5630000000000002</c:v>
                </c:pt>
                <c:pt idx="11">
                  <c:v>3.1880000000000002</c:v>
                </c:pt>
                <c:pt idx="12">
                  <c:v>2.9380000000000002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8B-46CF-B44C-A86172D05B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53288400"/>
        <c:axId val="1171581263"/>
        <c:extLst>
          <c:ext xmlns:c15="http://schemas.microsoft.com/office/drawing/2012/chart" uri="{02D57815-91ED-43cb-92C2-25804820EDAC}">
            <c15:filteredBar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Sheet8!$A$3</c15:sqref>
                        </c15:formulaRef>
                      </c:ext>
                    </c:extLst>
                    <c:strCache>
                      <c:ptCount val="1"/>
                      <c:pt idx="0">
                        <c:v>A</c:v>
                      </c:pt>
                    </c:strCache>
                  </c:strRef>
                </c:tx>
                <c:spPr>
                  <a:gradFill rotWithShape="1">
                    <a:gsLst>
                      <a:gs pos="0">
                        <a:schemeClr val="accent2">
                          <a:satMod val="103000"/>
                          <a:lumMod val="102000"/>
                          <a:tint val="94000"/>
                        </a:schemeClr>
                      </a:gs>
                      <a:gs pos="50000">
                        <a:schemeClr val="accent2">
                          <a:satMod val="110000"/>
                          <a:lumMod val="100000"/>
                          <a:shade val="100000"/>
                        </a:schemeClr>
                      </a:gs>
                      <a:gs pos="100000">
                        <a:schemeClr val="accent2">
                          <a:lumMod val="99000"/>
                          <a:satMod val="120000"/>
                          <a:shade val="78000"/>
                        </a:schemeClr>
                      </a:gs>
                    </a:gsLst>
                    <a:lin ang="5400000" scaled="0"/>
                  </a:gradFill>
                  <a:ln>
                    <a:noFill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invertIfNegative val="0"/>
                <c:val>
                  <c:numRef>
                    <c:extLst>
                      <c:ext uri="{02D57815-91ED-43cb-92C2-25804820EDAC}">
                        <c15:formulaRef>
                          <c15:sqref>Sheet8!$B$3:$N$3</c15:sqref>
                        </c15:formulaRef>
                      </c:ext>
                    </c:extLst>
                    <c:numCache>
                      <c:formatCode>0.000</c:formatCode>
                      <c:ptCount val="13"/>
                      <c:pt idx="0" formatCode="General">
                        <c:v>2.8079999999999998</c:v>
                      </c:pt>
                      <c:pt idx="1">
                        <c:v>2.923</c:v>
                      </c:pt>
                      <c:pt idx="2">
                        <c:v>2.6920000000000002</c:v>
                      </c:pt>
                      <c:pt idx="3">
                        <c:v>3.6539999999999999</c:v>
                      </c:pt>
                      <c:pt idx="4">
                        <c:v>3.2309999999999999</c:v>
                      </c:pt>
                      <c:pt idx="5">
                        <c:v>3.56</c:v>
                      </c:pt>
                      <c:pt idx="6">
                        <c:v>3.04</c:v>
                      </c:pt>
                      <c:pt idx="7">
                        <c:v>2.5</c:v>
                      </c:pt>
                      <c:pt idx="8">
                        <c:v>2.577</c:v>
                      </c:pt>
                      <c:pt idx="9">
                        <c:v>3.2309999999999999</c:v>
                      </c:pt>
                      <c:pt idx="10">
                        <c:v>3.3079999999999998</c:v>
                      </c:pt>
                      <c:pt idx="11">
                        <c:v>2.8079999999999998</c:v>
                      </c:pt>
                      <c:pt idx="12">
                        <c:v>2.2309999999999999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2-C48B-46CF-B44C-A86172D05BE7}"/>
                  </c:ext>
                </c:extLst>
              </c15:ser>
            </c15:filteredBarSeries>
            <c15:filteredBar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Sheet8!$A$4</c15:sqref>
                        </c15:formulaRef>
                      </c:ext>
                    </c:extLst>
                    <c:strCache>
                      <c:ptCount val="1"/>
                      <c:pt idx="0">
                        <c:v>B</c:v>
                      </c:pt>
                    </c:strCache>
                  </c:strRef>
                </c:tx>
                <c:spPr>
                  <a:gradFill rotWithShape="1">
                    <a:gsLst>
                      <a:gs pos="0">
                        <a:schemeClr val="accent3">
                          <a:satMod val="103000"/>
                          <a:lumMod val="102000"/>
                          <a:tint val="94000"/>
                        </a:schemeClr>
                      </a:gs>
                      <a:gs pos="50000">
                        <a:schemeClr val="accent3">
                          <a:satMod val="110000"/>
                          <a:lumMod val="100000"/>
                          <a:shade val="100000"/>
                        </a:schemeClr>
                      </a:gs>
                      <a:gs pos="100000">
                        <a:schemeClr val="accent3">
                          <a:lumMod val="99000"/>
                          <a:satMod val="120000"/>
                          <a:shade val="78000"/>
                        </a:schemeClr>
                      </a:gs>
                    </a:gsLst>
                    <a:lin ang="5400000" scaled="0"/>
                  </a:gradFill>
                  <a:ln>
                    <a:noFill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invertIfNegative val="0"/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Sheet8!$B$4:$N$4</c15:sqref>
                        </c15:formulaRef>
                      </c:ext>
                    </c:extLst>
                    <c:numCache>
                      <c:formatCode>0.000</c:formatCode>
                      <c:ptCount val="13"/>
                      <c:pt idx="0">
                        <c:v>2.6</c:v>
                      </c:pt>
                      <c:pt idx="1">
                        <c:v>2.6</c:v>
                      </c:pt>
                      <c:pt idx="2">
                        <c:v>2.3330000000000002</c:v>
                      </c:pt>
                      <c:pt idx="3">
                        <c:v>3.6669999999999998</c:v>
                      </c:pt>
                      <c:pt idx="4">
                        <c:v>3.1333333333333333</c:v>
                      </c:pt>
                      <c:pt idx="5">
                        <c:v>3.4</c:v>
                      </c:pt>
                      <c:pt idx="6">
                        <c:v>2.6666666666666665</c:v>
                      </c:pt>
                      <c:pt idx="7">
                        <c:v>2.3333333333333335</c:v>
                      </c:pt>
                      <c:pt idx="8">
                        <c:v>2.4</c:v>
                      </c:pt>
                      <c:pt idx="9">
                        <c:v>2.7330000000000001</c:v>
                      </c:pt>
                      <c:pt idx="10">
                        <c:v>2.5329999999999999</c:v>
                      </c:pt>
                      <c:pt idx="11">
                        <c:v>2.133</c:v>
                      </c:pt>
                      <c:pt idx="12">
                        <c:v>2.5</c:v>
                      </c:pt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3-C48B-46CF-B44C-A86172D05BE7}"/>
                  </c:ext>
                </c:extLst>
              </c15:ser>
            </c15:filteredBarSeries>
            <c15:filteredBarSeries>
              <c15:ser>
                <c:idx val="4"/>
                <c:order val="4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Sheet8!$A$6</c15:sqref>
                        </c15:formulaRef>
                      </c:ext>
                    </c:extLst>
                    <c:strCache>
                      <c:ptCount val="1"/>
                      <c:pt idx="0">
                        <c:v>D</c:v>
                      </c:pt>
                    </c:strCache>
                  </c:strRef>
                </c:tx>
                <c:spPr>
                  <a:gradFill rotWithShape="1">
                    <a:gsLst>
                      <a:gs pos="0">
                        <a:schemeClr val="accent5">
                          <a:satMod val="103000"/>
                          <a:lumMod val="102000"/>
                          <a:tint val="94000"/>
                        </a:schemeClr>
                      </a:gs>
                      <a:gs pos="50000">
                        <a:schemeClr val="accent5">
                          <a:satMod val="110000"/>
                          <a:lumMod val="100000"/>
                          <a:shade val="100000"/>
                        </a:schemeClr>
                      </a:gs>
                      <a:gs pos="100000">
                        <a:schemeClr val="accent5">
                          <a:lumMod val="99000"/>
                          <a:satMod val="120000"/>
                          <a:shade val="78000"/>
                        </a:schemeClr>
                      </a:gs>
                    </a:gsLst>
                    <a:lin ang="5400000" scaled="0"/>
                  </a:gradFill>
                  <a:ln>
                    <a:noFill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invertIfNegative val="0"/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Sheet8!$B$6:$N$6</c15:sqref>
                        </c15:formulaRef>
                      </c:ext>
                    </c:extLst>
                    <c:numCache>
                      <c:formatCode>0.000</c:formatCode>
                      <c:ptCount val="13"/>
                      <c:pt idx="0">
                        <c:v>2.75</c:v>
                      </c:pt>
                      <c:pt idx="1">
                        <c:v>2.4166666666666665</c:v>
                      </c:pt>
                      <c:pt idx="2">
                        <c:v>2.8333333333333335</c:v>
                      </c:pt>
                      <c:pt idx="3">
                        <c:v>3.0833333333333335</c:v>
                      </c:pt>
                      <c:pt idx="4">
                        <c:v>2.6666666666666665</c:v>
                      </c:pt>
                      <c:pt idx="5">
                        <c:v>3</c:v>
                      </c:pt>
                      <c:pt idx="6">
                        <c:v>2.5910000000000002</c:v>
                      </c:pt>
                      <c:pt idx="7">
                        <c:v>2.75</c:v>
                      </c:pt>
                      <c:pt idx="8">
                        <c:v>2.75</c:v>
                      </c:pt>
                      <c:pt idx="9">
                        <c:v>2.9166666666666665</c:v>
                      </c:pt>
                      <c:pt idx="10">
                        <c:v>2.9166666666666665</c:v>
                      </c:pt>
                      <c:pt idx="11">
                        <c:v>2.3330000000000002</c:v>
                      </c:pt>
                      <c:pt idx="12">
                        <c:v>2.3330000000000002</c:v>
                      </c:pt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4-C48B-46CF-B44C-A86172D05BE7}"/>
                  </c:ext>
                </c:extLst>
              </c15:ser>
            </c15:filteredBarSeries>
            <c15:filteredBarSeries>
              <c15:ser>
                <c:idx val="5"/>
                <c:order val="5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Sheet8!$A$7</c15:sqref>
                        </c15:formulaRef>
                      </c:ext>
                    </c:extLst>
                    <c:strCache>
                      <c:ptCount val="1"/>
                      <c:pt idx="0">
                        <c:v>E</c:v>
                      </c:pt>
                    </c:strCache>
                  </c:strRef>
                </c:tx>
                <c:spPr>
                  <a:gradFill rotWithShape="1">
                    <a:gsLst>
                      <a:gs pos="0">
                        <a:schemeClr val="accent6">
                          <a:satMod val="103000"/>
                          <a:lumMod val="102000"/>
                          <a:tint val="94000"/>
                        </a:schemeClr>
                      </a:gs>
                      <a:gs pos="50000">
                        <a:schemeClr val="accent6">
                          <a:satMod val="110000"/>
                          <a:lumMod val="100000"/>
                          <a:shade val="100000"/>
                        </a:schemeClr>
                      </a:gs>
                      <a:gs pos="100000">
                        <a:schemeClr val="accent6">
                          <a:lumMod val="99000"/>
                          <a:satMod val="120000"/>
                          <a:shade val="78000"/>
                        </a:schemeClr>
                      </a:gs>
                    </a:gsLst>
                    <a:lin ang="5400000" scaled="0"/>
                  </a:gradFill>
                  <a:ln>
                    <a:noFill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invertIfNegative val="0"/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Sheet8!$B$7:$N$7</c15:sqref>
                        </c15:formulaRef>
                      </c:ext>
                    </c:extLst>
                    <c:numCache>
                      <c:formatCode>0.000</c:formatCode>
                      <c:ptCount val="13"/>
                      <c:pt idx="0">
                        <c:v>2.8180000000000001</c:v>
                      </c:pt>
                      <c:pt idx="1">
                        <c:v>2.7730000000000001</c:v>
                      </c:pt>
                      <c:pt idx="2">
                        <c:v>2.5910000000000002</c:v>
                      </c:pt>
                      <c:pt idx="3">
                        <c:v>3.6360000000000001</c:v>
                      </c:pt>
                      <c:pt idx="4">
                        <c:v>3.0449999999999999</c:v>
                      </c:pt>
                      <c:pt idx="5">
                        <c:v>2.9089999999999998</c:v>
                      </c:pt>
                      <c:pt idx="6">
                        <c:v>2.895</c:v>
                      </c:pt>
                      <c:pt idx="7">
                        <c:v>2.1360000000000001</c:v>
                      </c:pt>
                      <c:pt idx="8">
                        <c:v>2.3180000000000001</c:v>
                      </c:pt>
                      <c:pt idx="9">
                        <c:v>3.1819999999999999</c:v>
                      </c:pt>
                      <c:pt idx="10">
                        <c:v>3.0449999999999999</c:v>
                      </c:pt>
                      <c:pt idx="11">
                        <c:v>2.4089999999999998</c:v>
                      </c:pt>
                      <c:pt idx="12">
                        <c:v>2.4119999999999999</c:v>
                      </c:pt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5-C48B-46CF-B44C-A86172D05BE7}"/>
                  </c:ext>
                </c:extLst>
              </c15:ser>
            </c15:filteredBarSeries>
          </c:ext>
        </c:extLst>
      </c:barChart>
      <c:catAx>
        <c:axId val="153288400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1171581263"/>
        <c:crosses val="autoZero"/>
        <c:auto val="1"/>
        <c:lblAlgn val="ctr"/>
        <c:lblOffset val="100"/>
        <c:noMultiLvlLbl val="0"/>
      </c:catAx>
      <c:valAx>
        <c:axId val="117158126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0.0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15328840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lt1">
                <a:lumMod val="95000"/>
                <a:alpha val="54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>
      <a:outerShdw blurRad="50800" dist="38100" algn="l" rotWithShape="0">
        <a:prstClr val="black">
          <a:alpha val="40000"/>
        </a:prstClr>
      </a:outerShdw>
    </a:effectLst>
  </c:spPr>
  <c:txPr>
    <a:bodyPr/>
    <a:lstStyle/>
    <a:p>
      <a:pPr>
        <a:defRPr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externalData r:id="rId4">
    <c:autoUpdate val="0"/>
  </c:externalData>
  <c:userShapes r:id="rId5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pivotSource>
    <c:name>[Jasp CSV All Data Dichotomized 21724_pvalues experience.xlsx]EXCITEMENT PIVOT TABLES!PivotTable1</c:name>
    <c:fmtId val="19"/>
  </c:pivotSource>
  <c:chart>
    <c:autoTitleDeleted val="0"/>
    <c:pivotFmts>
      <c:pivotFmt>
        <c:idx val="0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 w="34925" cap="rnd">
            <a:solidFill>
              <a:schemeClr val="accent1"/>
            </a:solidFill>
            <a:round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circle"/>
          <c:size val="6"/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9525">
              <a:solidFill>
                <a:schemeClr val="accent1"/>
              </a:solidFill>
              <a:round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circle"/>
          <c:size val="6"/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9525">
              <a:solidFill>
                <a:schemeClr val="accent2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2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circle"/>
          <c:size val="6"/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9525">
              <a:solidFill>
                <a:schemeClr val="accent3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3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4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5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6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7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8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9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0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1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 w="34925" cap="rnd">
            <a:solidFill>
              <a:schemeClr val="accent1"/>
            </a:solidFill>
            <a:round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circle"/>
          <c:size val="6"/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9525">
              <a:solidFill>
                <a:schemeClr val="accent1"/>
              </a:solidFill>
              <a:round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2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3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4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5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6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7"/>
        <c:spPr>
          <a:gradFill rotWithShape="1">
            <a:gsLst>
              <a:gs pos="0">
                <a:schemeClr val="accent1">
                  <a:satMod val="103000"/>
                  <a:lumMod val="102000"/>
                  <a:tint val="94000"/>
                </a:schemeClr>
              </a:gs>
              <a:gs pos="50000">
                <a:schemeClr val="accent1">
                  <a:satMod val="110000"/>
                  <a:lumMod val="100000"/>
                  <a:shade val="100000"/>
                </a:schemeClr>
              </a:gs>
              <a:gs pos="100000">
                <a:schemeClr val="accent1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ln w="34925" cap="rnd">
            <a:solidFill>
              <a:schemeClr val="accent1"/>
            </a:solidFill>
            <a:round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c:spPr>
        <c:marker>
          <c:symbol val="circle"/>
          <c:size val="6"/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 w="9525">
              <a:solidFill>
                <a:schemeClr val="accent1"/>
              </a:solidFill>
              <a:round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</c:pivotFmts>
    <c:plotArea>
      <c:layout/>
      <c:barChart>
        <c:barDir val="col"/>
        <c:grouping val="clustered"/>
        <c:varyColors val="0"/>
        <c:ser>
          <c:idx val="1"/>
          <c:order val="1"/>
          <c:tx>
            <c:strRef>
              <c:f>'EXCITEMENT PIVOT TABLES'!$C$3:$C$4</c:f>
              <c:strCache>
                <c:ptCount val="1"/>
                <c:pt idx="0">
                  <c:v>A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'EXCITEMENT PIVOT TABLES'!$A$5:$A$8</c:f>
              <c:strCache>
                <c:ptCount val="4"/>
                <c:pt idx="0">
                  <c:v>Average of Excitement 1: I am excited about the idea of designing and making new and useful objects</c:v>
                </c:pt>
                <c:pt idx="1">
                  <c:v>Average of Excitement 2: I enjoy doing making-related tasks.</c:v>
                </c:pt>
                <c:pt idx="2">
                  <c:v>Average of Excitement 3: I look forward to working in a makerspace or art studio or shop.</c:v>
                </c:pt>
                <c:pt idx="3">
                  <c:v>Average of Excitement 4: I am interested in a career related to making new things.</c:v>
                </c:pt>
              </c:strCache>
            </c:strRef>
          </c:cat>
          <c:val>
            <c:numRef>
              <c:f>'EXCITEMENT PIVOT TABLES'!$C$5:$C$8</c:f>
              <c:numCache>
                <c:formatCode>0.000</c:formatCode>
                <c:ptCount val="4"/>
                <c:pt idx="0">
                  <c:v>3.24</c:v>
                </c:pt>
                <c:pt idx="1">
                  <c:v>3.32</c:v>
                </c:pt>
                <c:pt idx="2">
                  <c:v>3.5833333333333335</c:v>
                </c:pt>
                <c:pt idx="3">
                  <c:v>2.92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62-4C40-86A2-7572B61A63DE}"/>
            </c:ext>
          </c:extLst>
        </c:ser>
        <c:ser>
          <c:idx val="2"/>
          <c:order val="2"/>
          <c:tx>
            <c:strRef>
              <c:f>'EXCITEMENT PIVOT TABLES'!$D$3:$D$4</c:f>
              <c:strCache>
                <c:ptCount val="1"/>
                <c:pt idx="0">
                  <c:v>B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'EXCITEMENT PIVOT TABLES'!$A$5:$A$8</c:f>
              <c:strCache>
                <c:ptCount val="4"/>
                <c:pt idx="0">
                  <c:v>Average of Excitement 1: I am excited about the idea of designing and making new and useful objects</c:v>
                </c:pt>
                <c:pt idx="1">
                  <c:v>Average of Excitement 2: I enjoy doing making-related tasks.</c:v>
                </c:pt>
                <c:pt idx="2">
                  <c:v>Average of Excitement 3: I look forward to working in a makerspace or art studio or shop.</c:v>
                </c:pt>
                <c:pt idx="3">
                  <c:v>Average of Excitement 4: I am interested in a career related to making new things.</c:v>
                </c:pt>
              </c:strCache>
            </c:strRef>
          </c:cat>
          <c:val>
            <c:numRef>
              <c:f>'EXCITEMENT PIVOT TABLES'!$D$5:$D$8</c:f>
              <c:numCache>
                <c:formatCode>0.000</c:formatCode>
                <c:ptCount val="4"/>
                <c:pt idx="0">
                  <c:v>3.6666666666666665</c:v>
                </c:pt>
                <c:pt idx="1">
                  <c:v>3.9333333333333331</c:v>
                </c:pt>
                <c:pt idx="2">
                  <c:v>3.9</c:v>
                </c:pt>
                <c:pt idx="3">
                  <c:v>3.1333333333333333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E62-4C40-86A2-7572B61A63DE}"/>
            </c:ext>
          </c:extLst>
        </c:ser>
        <c:ser>
          <c:idx val="3"/>
          <c:order val="3"/>
          <c:tx>
            <c:strRef>
              <c:f>'EXCITEMENT PIVOT TABLES'!$E$3:$E$4</c:f>
              <c:strCache>
                <c:ptCount val="1"/>
                <c:pt idx="0">
                  <c:v>C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atMod val="103000"/>
                    <a:lumMod val="102000"/>
                    <a:tint val="94000"/>
                  </a:schemeClr>
                </a:gs>
                <a:gs pos="50000">
                  <a:schemeClr val="accent4">
                    <a:satMod val="110000"/>
                    <a:lumMod val="100000"/>
                    <a:shade val="100000"/>
                  </a:schemeClr>
                </a:gs>
                <a:gs pos="100000">
                  <a:schemeClr val="accent4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'EXCITEMENT PIVOT TABLES'!$A$5:$A$8</c:f>
              <c:strCache>
                <c:ptCount val="4"/>
                <c:pt idx="0">
                  <c:v>Average of Excitement 1: I am excited about the idea of designing and making new and useful objects</c:v>
                </c:pt>
                <c:pt idx="1">
                  <c:v>Average of Excitement 2: I enjoy doing making-related tasks.</c:v>
                </c:pt>
                <c:pt idx="2">
                  <c:v>Average of Excitement 3: I look forward to working in a makerspace or art studio or shop.</c:v>
                </c:pt>
                <c:pt idx="3">
                  <c:v>Average of Excitement 4: I am interested in a career related to making new things.</c:v>
                </c:pt>
              </c:strCache>
            </c:strRef>
          </c:cat>
          <c:val>
            <c:numRef>
              <c:f>'EXCITEMENT PIVOT TABLES'!$E$5:$E$8</c:f>
              <c:numCache>
                <c:formatCode>0.000</c:formatCode>
                <c:ptCount val="4"/>
                <c:pt idx="0">
                  <c:v>4.2941176470588234</c:v>
                </c:pt>
                <c:pt idx="1">
                  <c:v>4.2352941176470589</c:v>
                </c:pt>
                <c:pt idx="2">
                  <c:v>4.4000000000000004</c:v>
                </c:pt>
                <c:pt idx="3">
                  <c:v>3.8235294117647061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E62-4C40-86A2-7572B61A63DE}"/>
            </c:ext>
          </c:extLst>
        </c:ser>
        <c:ser>
          <c:idx val="4"/>
          <c:order val="4"/>
          <c:tx>
            <c:strRef>
              <c:f>'EXCITEMENT PIVOT TABLES'!$F$3:$F$4</c:f>
              <c:strCache>
                <c:ptCount val="1"/>
                <c:pt idx="0">
                  <c:v>D</c:v>
                </c:pt>
              </c:strCache>
            </c:strRef>
          </c:tx>
          <c:spPr>
            <a:gradFill rotWithShape="1">
              <a:gsLst>
                <a:gs pos="0">
                  <a:schemeClr val="accent5">
                    <a:satMod val="103000"/>
                    <a:lumMod val="102000"/>
                    <a:tint val="94000"/>
                  </a:schemeClr>
                </a:gs>
                <a:gs pos="50000">
                  <a:schemeClr val="accent5">
                    <a:satMod val="110000"/>
                    <a:lumMod val="100000"/>
                    <a:shade val="100000"/>
                  </a:schemeClr>
                </a:gs>
                <a:gs pos="100000">
                  <a:schemeClr val="accent5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'EXCITEMENT PIVOT TABLES'!$A$5:$A$8</c:f>
              <c:strCache>
                <c:ptCount val="4"/>
                <c:pt idx="0">
                  <c:v>Average of Excitement 1: I am excited about the idea of designing and making new and useful objects</c:v>
                </c:pt>
                <c:pt idx="1">
                  <c:v>Average of Excitement 2: I enjoy doing making-related tasks.</c:v>
                </c:pt>
                <c:pt idx="2">
                  <c:v>Average of Excitement 3: I look forward to working in a makerspace or art studio or shop.</c:v>
                </c:pt>
                <c:pt idx="3">
                  <c:v>Average of Excitement 4: I am interested in a career related to making new things.</c:v>
                </c:pt>
              </c:strCache>
            </c:strRef>
          </c:cat>
          <c:val>
            <c:numRef>
              <c:f>'EXCITEMENT PIVOT TABLES'!$F$5:$F$8</c:f>
              <c:numCache>
                <c:formatCode>0.000</c:formatCode>
                <c:ptCount val="4"/>
                <c:pt idx="0">
                  <c:v>3.5</c:v>
                </c:pt>
                <c:pt idx="1">
                  <c:v>3.3333333333333335</c:v>
                </c:pt>
                <c:pt idx="2">
                  <c:v>3.8571428571428572</c:v>
                </c:pt>
                <c:pt idx="3">
                  <c:v>3.25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E62-4C40-86A2-7572B61A63DE}"/>
            </c:ext>
          </c:extLst>
        </c:ser>
        <c:ser>
          <c:idx val="5"/>
          <c:order val="5"/>
          <c:tx>
            <c:strRef>
              <c:f>'EXCITEMENT PIVOT TABLES'!$G$3:$G$4</c:f>
              <c:strCache>
                <c:ptCount val="1"/>
                <c:pt idx="0">
                  <c:v>E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'EXCITEMENT PIVOT TABLES'!$A$5:$A$8</c:f>
              <c:strCache>
                <c:ptCount val="4"/>
                <c:pt idx="0">
                  <c:v>Average of Excitement 1: I am excited about the idea of designing and making new and useful objects</c:v>
                </c:pt>
                <c:pt idx="1">
                  <c:v>Average of Excitement 2: I enjoy doing making-related tasks.</c:v>
                </c:pt>
                <c:pt idx="2">
                  <c:v>Average of Excitement 3: I look forward to working in a makerspace or art studio or shop.</c:v>
                </c:pt>
                <c:pt idx="3">
                  <c:v>Average of Excitement 4: I am interested in a career related to making new things.</c:v>
                </c:pt>
              </c:strCache>
            </c:strRef>
          </c:cat>
          <c:val>
            <c:numRef>
              <c:f>'EXCITEMENT PIVOT TABLES'!$G$5:$G$8</c:f>
              <c:numCache>
                <c:formatCode>0.000</c:formatCode>
                <c:ptCount val="4"/>
                <c:pt idx="0">
                  <c:v>3.7307692307692308</c:v>
                </c:pt>
                <c:pt idx="1">
                  <c:v>3.6923076923076925</c:v>
                </c:pt>
                <c:pt idx="2">
                  <c:v>3.8125</c:v>
                </c:pt>
                <c:pt idx="3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E62-4C40-86A2-7572B61A63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147576415"/>
        <c:axId val="147594655"/>
      </c:barChart>
      <c:lineChart>
        <c:grouping val="standard"/>
        <c:varyColors val="0"/>
        <c:ser>
          <c:idx val="0"/>
          <c:order val="0"/>
          <c:tx>
            <c:strRef>
              <c:f>'EXCITEMENT PIVOT TABLES'!$B$3:$B$4</c:f>
              <c:strCache>
                <c:ptCount val="1"/>
                <c:pt idx="0">
                  <c:v>N</c:v>
                </c:pt>
              </c:strCache>
            </c:strRef>
          </c:tx>
          <c:spPr>
            <a:ln w="111125" cap="rnd">
              <a:solidFill>
                <a:schemeClr val="accent1"/>
              </a:solidFill>
              <a:round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76200">
                <a:solidFill>
                  <a:schemeClr val="accent1"/>
                </a:solidFill>
                <a:round/>
              </a:ln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c:spPr>
          </c:marker>
          <c:cat>
            <c:strRef>
              <c:f>'EXCITEMENT PIVOT TABLES'!$A$5:$A$8</c:f>
              <c:strCache>
                <c:ptCount val="4"/>
                <c:pt idx="0">
                  <c:v>Average of Excitement 1: I am excited about the idea of designing and making new and useful objects</c:v>
                </c:pt>
                <c:pt idx="1">
                  <c:v>Average of Excitement 2: I enjoy doing making-related tasks.</c:v>
                </c:pt>
                <c:pt idx="2">
                  <c:v>Average of Excitement 3: I look forward to working in a makerspace or art studio or shop.</c:v>
                </c:pt>
                <c:pt idx="3">
                  <c:v>Average of Excitement 4: I am interested in a career related to making new things.</c:v>
                </c:pt>
              </c:strCache>
            </c:strRef>
          </c:cat>
          <c:val>
            <c:numRef>
              <c:f>'EXCITEMENT PIVOT TABLES'!$B$5:$B$8</c:f>
              <c:numCache>
                <c:formatCode>0.000</c:formatCode>
                <c:ptCount val="4"/>
                <c:pt idx="0">
                  <c:v>3.56928838951311</c:v>
                </c:pt>
                <c:pt idx="1">
                  <c:v>3.4606741573033708</c:v>
                </c:pt>
                <c:pt idx="2">
                  <c:v>3.6496350364963503</c:v>
                </c:pt>
                <c:pt idx="3">
                  <c:v>2.8876404494382024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E62-4C40-86A2-7572B61A63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76415"/>
        <c:axId val="147594655"/>
      </c:lineChart>
      <c:catAx>
        <c:axId val="147576415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47594655"/>
        <c:crosses val="autoZero"/>
        <c:auto val="1"/>
        <c:lblAlgn val="ctr"/>
        <c:lblOffset val="100"/>
        <c:noMultiLvlLbl val="0"/>
      </c:catAx>
      <c:valAx>
        <c:axId val="147594655"/>
        <c:scaling>
          <c:orientation val="minMax"/>
          <c:max val="5"/>
          <c:min val="0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7576415"/>
        <c:crosses val="autoZero"/>
        <c:crossBetween val="between"/>
        <c:majorUnit val="0.5"/>
      </c:valAx>
      <c:spPr>
        <a:noFill/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c:spPr>
    </c:plotArea>
    <c:legend>
      <c:legendPos val="r"/>
      <c:layout>
        <c:manualLayout>
          <c:xMode val="edge"/>
          <c:yMode val="edge"/>
          <c:x val="0.68856557868025847"/>
          <c:y val="2.0918360632004265E-2"/>
          <c:w val="0.22335018385231678"/>
          <c:h val="0.1896739614635064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lt1">
                  <a:lumMod val="8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>
      <a:outerShdw blurRad="50800" dist="38100" dir="2700000" algn="tl" rotWithShape="0">
        <a:prstClr val="black">
          <a:alpha val="40000"/>
        </a:prstClr>
      </a:outerShdw>
    </a:effectLst>
  </c:spPr>
  <c:txPr>
    <a:bodyPr/>
    <a:lstStyle/>
    <a:p>
      <a:pPr>
        <a:defRPr/>
      </a:pPr>
      <a:endParaRPr lang="en-US"/>
    </a:p>
  </c:txPr>
  <c:externalData r:id="rId4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eries val="1"/>
        <c14:dropZonesVisible val="1"/>
      </c14:pivotOptions>
    </c:ext>
    <c:ext xmlns:c16="http://schemas.microsoft.com/office/drawing/2014/chart" uri="{E28EC0CA-F0BB-4C9C-879D-F8772B89E7AC}">
      <c16:pivotOptions16>
        <c16:showExpandCollapseFieldButtons val="1"/>
      </c16:pivotOptions16>
    </c:ext>
  </c:extLst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328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gradFill>
        <a:gsLst>
          <a:gs pos="100000">
            <a:schemeClr val="dk1">
              <a:lumMod val="95000"/>
              <a:lumOff val="5000"/>
            </a:schemeClr>
          </a:gs>
          <a:gs pos="0">
            <a:schemeClr val="dk1">
              <a:lumMod val="75000"/>
              <a:lumOff val="25000"/>
            </a:schemeClr>
          </a:gs>
        </a:gsLst>
        <a:path path="circle">
          <a:fillToRect l="50000" t="50000" r="50000" b="50000"/>
        </a:path>
      </a:gradFill>
      <a:ln w="9525">
        <a:solidFill>
          <a:schemeClr val="dk1">
            <a:lumMod val="75000"/>
            <a:lumOff val="2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gradFill>
        <a:gsLst>
          <a:gs pos="100000">
            <a:schemeClr val="lt1">
              <a:lumMod val="85000"/>
            </a:schemeClr>
          </a:gs>
          <a:gs pos="0">
            <a:schemeClr val="lt1"/>
          </a:gs>
        </a:gsLst>
        <a:path path="circle">
          <a:fillToRect l="50000" t="50000" r="50000" b="50000"/>
        </a:path>
      </a:gradFill>
      <a:ln w="9525" cap="flat" cmpd="sng" algn="ctr">
        <a:solidFill>
          <a:schemeClr val="lt1"/>
        </a:solidFill>
        <a:round/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0.2338</cdr:x>
      <cdr:y>0.23712</cdr:y>
    </cdr:from>
    <cdr:to>
      <cdr:x>0.26363</cdr:x>
      <cdr:y>0.28225</cdr:y>
    </cdr:to>
    <cdr:sp macro="" textlink="">
      <cdr:nvSpPr>
        <cdr:cNvPr id="2" name="Star: 5 Points 1">
          <a:extLst xmlns:a="http://schemas.openxmlformats.org/drawingml/2006/main">
            <a:ext uri="{FF2B5EF4-FFF2-40B4-BE49-F238E27FC236}">
              <a16:creationId xmlns:a16="http://schemas.microsoft.com/office/drawing/2014/main" id="{7E098D45-D672-1840-6AFB-815DD9C170AA}"/>
            </a:ext>
          </a:extLst>
        </cdr:cNvPr>
        <cdr:cNvSpPr/>
      </cdr:nvSpPr>
      <cdr:spPr>
        <a:xfrm xmlns:a="http://schemas.openxmlformats.org/drawingml/2006/main">
          <a:off x="2754049" y="1962338"/>
          <a:ext cx="351382" cy="373487"/>
        </a:xfrm>
        <a:prstGeom xmlns:a="http://schemas.openxmlformats.org/drawingml/2006/main" prst="star5">
          <a:avLst/>
        </a:prstGeom>
        <a:solidFill xmlns:a="http://schemas.openxmlformats.org/drawingml/2006/main">
          <a:srgbClr val="FA7E32"/>
        </a:solidFill>
        <a:ln xmlns:a="http://schemas.openxmlformats.org/drawingml/2006/main">
          <a:noFill/>
        </a:ln>
        <a:effectLst xmlns:a="http://schemas.openxmlformats.org/drawingml/2006/main">
          <a:outerShdw blurRad="50800" dist="38100" algn="l" rotWithShape="0">
            <a:prstClr val="black">
              <a:alpha val="40000"/>
            </a:prstClr>
          </a:outerShdw>
        </a:effectLst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endParaRPr lang="en-US"/>
        </a:p>
      </cdr:txBody>
    </cdr:sp>
  </cdr:relSizeAnchor>
  <cdr:relSizeAnchor xmlns:cdr="http://schemas.openxmlformats.org/drawingml/2006/chartDrawing">
    <cdr:from>
      <cdr:x>0.37557</cdr:x>
      <cdr:y>0.10263</cdr:y>
    </cdr:from>
    <cdr:to>
      <cdr:x>0.40539</cdr:x>
      <cdr:y>0.14776</cdr:y>
    </cdr:to>
    <cdr:sp macro="" textlink="">
      <cdr:nvSpPr>
        <cdr:cNvPr id="3" name="Star: 5 Points 2">
          <a:extLst xmlns:a="http://schemas.openxmlformats.org/drawingml/2006/main">
            <a:ext uri="{FF2B5EF4-FFF2-40B4-BE49-F238E27FC236}">
              <a16:creationId xmlns:a16="http://schemas.microsoft.com/office/drawing/2014/main" id="{7E098D45-D672-1840-6AFB-815DD9C170AA}"/>
            </a:ext>
          </a:extLst>
        </cdr:cNvPr>
        <cdr:cNvSpPr/>
      </cdr:nvSpPr>
      <cdr:spPr>
        <a:xfrm xmlns:a="http://schemas.openxmlformats.org/drawingml/2006/main">
          <a:off x="3431854" y="718021"/>
          <a:ext cx="272506" cy="315692"/>
        </a:xfrm>
        <a:prstGeom xmlns:a="http://schemas.openxmlformats.org/drawingml/2006/main" prst="star5">
          <a:avLst/>
        </a:prstGeom>
        <a:solidFill xmlns:a="http://schemas.openxmlformats.org/drawingml/2006/main">
          <a:srgbClr val="FA7E32"/>
        </a:solidFill>
        <a:ln xmlns:a="http://schemas.openxmlformats.org/drawingml/2006/main">
          <a:noFill/>
        </a:ln>
        <a:effectLst xmlns:a="http://schemas.openxmlformats.org/drawingml/2006/main">
          <a:outerShdw blurRad="50800" dist="38100" algn="l" rotWithShape="0">
            <a:prstClr val="black">
              <a:alpha val="40000"/>
            </a:prstClr>
          </a:outerShdw>
        </a:effectLst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endParaRPr lang="en-US"/>
        </a:p>
      </cdr:txBody>
    </cdr:sp>
  </cdr:relSizeAnchor>
  <cdr:relSizeAnchor xmlns:cdr="http://schemas.openxmlformats.org/drawingml/2006/chartDrawing">
    <cdr:from>
      <cdr:x>0.5889</cdr:x>
      <cdr:y>0.224</cdr:y>
    </cdr:from>
    <cdr:to>
      <cdr:x>0.61872</cdr:x>
      <cdr:y>0.26913</cdr:y>
    </cdr:to>
    <cdr:sp macro="" textlink="">
      <cdr:nvSpPr>
        <cdr:cNvPr id="4" name="Star: 5 Points 3">
          <a:extLst xmlns:a="http://schemas.openxmlformats.org/drawingml/2006/main">
            <a:ext uri="{FF2B5EF4-FFF2-40B4-BE49-F238E27FC236}">
              <a16:creationId xmlns:a16="http://schemas.microsoft.com/office/drawing/2014/main" id="{FE171CF0-5CB6-28D0-AB10-663681B31FC8}"/>
            </a:ext>
          </a:extLst>
        </cdr:cNvPr>
        <cdr:cNvSpPr/>
      </cdr:nvSpPr>
      <cdr:spPr>
        <a:xfrm xmlns:a="http://schemas.openxmlformats.org/drawingml/2006/main">
          <a:off x="6936928" y="1853741"/>
          <a:ext cx="351265" cy="373487"/>
        </a:xfrm>
        <a:prstGeom xmlns:a="http://schemas.openxmlformats.org/drawingml/2006/main" prst="star5">
          <a:avLst/>
        </a:prstGeom>
        <a:solidFill xmlns:a="http://schemas.openxmlformats.org/drawingml/2006/main">
          <a:srgbClr val="FA7E32"/>
        </a:solidFill>
        <a:ln xmlns:a="http://schemas.openxmlformats.org/drawingml/2006/main">
          <a:noFill/>
        </a:ln>
        <a:effectLst xmlns:a="http://schemas.openxmlformats.org/drawingml/2006/main">
          <a:outerShdw blurRad="50800" dist="38100" algn="l" rotWithShape="0">
            <a:prstClr val="black">
              <a:alpha val="40000"/>
            </a:prstClr>
          </a:outerShdw>
        </a:effectLst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endParaRPr lang="en-US"/>
        </a:p>
      </cdr:txBody>
    </cdr:sp>
  </cdr:relSizeAnchor>
  <cdr:relSizeAnchor xmlns:cdr="http://schemas.openxmlformats.org/drawingml/2006/chartDrawing">
    <cdr:from>
      <cdr:x>0.66263</cdr:x>
      <cdr:y>0.23712</cdr:y>
    </cdr:from>
    <cdr:to>
      <cdr:x>0.69245</cdr:x>
      <cdr:y>0.28225</cdr:y>
    </cdr:to>
    <cdr:sp macro="" textlink="">
      <cdr:nvSpPr>
        <cdr:cNvPr id="5" name="Star: 5 Points 4">
          <a:extLst xmlns:a="http://schemas.openxmlformats.org/drawingml/2006/main">
            <a:ext uri="{FF2B5EF4-FFF2-40B4-BE49-F238E27FC236}">
              <a16:creationId xmlns:a16="http://schemas.microsoft.com/office/drawing/2014/main" id="{6350EB06-B827-2F30-195C-9F2841E53254}"/>
            </a:ext>
          </a:extLst>
        </cdr:cNvPr>
        <cdr:cNvSpPr/>
      </cdr:nvSpPr>
      <cdr:spPr>
        <a:xfrm xmlns:a="http://schemas.openxmlformats.org/drawingml/2006/main">
          <a:off x="7805481" y="1962338"/>
          <a:ext cx="351265" cy="373487"/>
        </a:xfrm>
        <a:prstGeom xmlns:a="http://schemas.openxmlformats.org/drawingml/2006/main" prst="star5">
          <a:avLst/>
        </a:prstGeom>
        <a:solidFill xmlns:a="http://schemas.openxmlformats.org/drawingml/2006/main">
          <a:srgbClr val="FA7E32"/>
        </a:solidFill>
        <a:ln xmlns:a="http://schemas.openxmlformats.org/drawingml/2006/main">
          <a:noFill/>
        </a:ln>
        <a:effectLst xmlns:a="http://schemas.openxmlformats.org/drawingml/2006/main">
          <a:outerShdw blurRad="50800" dist="38100" algn="l" rotWithShape="0">
            <a:prstClr val="black">
              <a:alpha val="40000"/>
            </a:prstClr>
          </a:outerShdw>
        </a:effectLst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endParaRPr lang="en-US"/>
        </a:p>
      </cdr:txBody>
    </cdr:sp>
  </cdr:relSizeAnchor>
  <cdr:relSizeAnchor xmlns:cdr="http://schemas.openxmlformats.org/drawingml/2006/chartDrawing">
    <cdr:from>
      <cdr:x>0.95121</cdr:x>
      <cdr:y>0.27071</cdr:y>
    </cdr:from>
    <cdr:to>
      <cdr:x>0.98103</cdr:x>
      <cdr:y>0.31584</cdr:y>
    </cdr:to>
    <cdr:sp macro="" textlink="">
      <cdr:nvSpPr>
        <cdr:cNvPr id="6" name="Star: 5 Points 5">
          <a:extLst xmlns:a="http://schemas.openxmlformats.org/drawingml/2006/main">
            <a:ext uri="{FF2B5EF4-FFF2-40B4-BE49-F238E27FC236}">
              <a16:creationId xmlns:a16="http://schemas.microsoft.com/office/drawing/2014/main" id="{6350EB06-B827-2F30-195C-9F2841E53254}"/>
            </a:ext>
          </a:extLst>
        </cdr:cNvPr>
        <cdr:cNvSpPr/>
      </cdr:nvSpPr>
      <cdr:spPr>
        <a:xfrm xmlns:a="http://schemas.openxmlformats.org/drawingml/2006/main">
          <a:off x="11204791" y="2240309"/>
          <a:ext cx="351265" cy="373487"/>
        </a:xfrm>
        <a:prstGeom xmlns:a="http://schemas.openxmlformats.org/drawingml/2006/main" prst="star5">
          <a:avLst/>
        </a:prstGeom>
        <a:solidFill xmlns:a="http://schemas.openxmlformats.org/drawingml/2006/main">
          <a:srgbClr val="FA7E32"/>
        </a:solidFill>
        <a:ln xmlns:a="http://schemas.openxmlformats.org/drawingml/2006/main">
          <a:noFill/>
        </a:ln>
        <a:effectLst xmlns:a="http://schemas.openxmlformats.org/drawingml/2006/main">
          <a:outerShdw blurRad="50800" dist="38100" algn="l" rotWithShape="0">
            <a:prstClr val="black">
              <a:alpha val="40000"/>
            </a:prstClr>
          </a:outerShdw>
        </a:effectLst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endParaRPr lang="en-US"/>
        </a:p>
      </cdr:txBody>
    </cdr:sp>
  </cdr:relSizeAnchor>
  <cdr:relSizeAnchor xmlns:cdr="http://schemas.openxmlformats.org/drawingml/2006/chartDrawing">
    <cdr:from>
      <cdr:x>0.02533</cdr:x>
      <cdr:y>0</cdr:y>
    </cdr:from>
    <cdr:to>
      <cdr:x>0.05515</cdr:x>
      <cdr:y>0.04512</cdr:y>
    </cdr:to>
    <cdr:sp macro="" textlink="">
      <cdr:nvSpPr>
        <cdr:cNvPr id="7" name="Star: 5 Points 6">
          <a:extLst xmlns:a="http://schemas.openxmlformats.org/drawingml/2006/main">
            <a:ext uri="{FF2B5EF4-FFF2-40B4-BE49-F238E27FC236}">
              <a16:creationId xmlns:a16="http://schemas.microsoft.com/office/drawing/2014/main" id="{9B9ACDD7-AAC9-3EB1-B9CB-4259AC12423A}"/>
            </a:ext>
          </a:extLst>
        </cdr:cNvPr>
        <cdr:cNvSpPr/>
      </cdr:nvSpPr>
      <cdr:spPr>
        <a:xfrm xmlns:a="http://schemas.openxmlformats.org/drawingml/2006/main">
          <a:off x="231454" y="-1529879"/>
          <a:ext cx="272506" cy="315692"/>
        </a:xfrm>
        <a:prstGeom xmlns:a="http://schemas.openxmlformats.org/drawingml/2006/main" prst="star5">
          <a:avLst/>
        </a:prstGeom>
        <a:solidFill xmlns:a="http://schemas.openxmlformats.org/drawingml/2006/main">
          <a:srgbClr val="FA7E32"/>
        </a:solidFill>
        <a:ln xmlns:a="http://schemas.openxmlformats.org/drawingml/2006/main">
          <a:noFill/>
        </a:ln>
        <a:effectLst xmlns:a="http://schemas.openxmlformats.org/drawingml/2006/main">
          <a:outerShdw blurRad="50800" dist="38100" algn="l" rotWithShape="0">
            <a:prstClr val="black">
              <a:alpha val="40000"/>
            </a:prstClr>
          </a:outerShdw>
        </a:effectLst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endParaRPr lang="en-US"/>
        </a:p>
      </cdr:txBody>
    </cdr:sp>
  </cdr:relSizeAnchor>
  <cdr:relSizeAnchor xmlns:cdr="http://schemas.openxmlformats.org/drawingml/2006/chartDrawing">
    <cdr:from>
      <cdr:x>0.06702</cdr:x>
      <cdr:y>0.00777</cdr:y>
    </cdr:from>
    <cdr:to>
      <cdr:x>0.31719</cdr:x>
      <cdr:y>0.08401</cdr:y>
    </cdr:to>
    <cdr:sp macro="" textlink="">
      <cdr:nvSpPr>
        <cdr:cNvPr id="8" name="TextBox 7">
          <a:extLst xmlns:a="http://schemas.openxmlformats.org/drawingml/2006/main">
            <a:ext uri="{FF2B5EF4-FFF2-40B4-BE49-F238E27FC236}">
              <a16:creationId xmlns:a16="http://schemas.microsoft.com/office/drawing/2014/main" id="{32955E4E-5515-8883-93E9-AD07717B74A7}"/>
            </a:ext>
          </a:extLst>
        </cdr:cNvPr>
        <cdr:cNvSpPr txBox="1"/>
      </cdr:nvSpPr>
      <cdr:spPr>
        <a:xfrm xmlns:a="http://schemas.openxmlformats.org/drawingml/2006/main">
          <a:off x="612454" y="54354"/>
          <a:ext cx="2286000" cy="533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r>
            <a:rPr lang="en-US" sz="10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Indicates statistically significant p-value (&lt;0.05)</a:t>
          </a:r>
        </a:p>
      </cdr:txBody>
    </cdr:sp>
  </cdr:relSizeAnchor>
</c:userShape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25T01:28:38.057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5BBC86-F41B-4225-8F74-6ECBCB7DE779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40C11-AA2F-4B70-AD7C-5B37FE918C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322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753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64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9800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375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162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4431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0425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782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00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2924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note about </a:t>
            </a:r>
            <a:r>
              <a:rPr lang="en-US" dirty="0" err="1"/>
              <a:t>orcid</a:t>
            </a:r>
            <a:r>
              <a:rPr lang="en-US" dirty="0"/>
              <a:t> for </a:t>
            </a:r>
            <a:r>
              <a:rPr lang="en-US" dirty="0" err="1"/>
              <a:t>megan</a:t>
            </a:r>
            <a:r>
              <a:rPr lang="en-US" dirty="0"/>
              <a:t>, Bryant, </a:t>
            </a:r>
            <a:r>
              <a:rPr lang="en-US" dirty="0" err="1"/>
              <a:t>cameron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0C11-AA2F-4B70-AD7C-5B37FE918C5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577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8.png"/><Relationship Id="rId18" Type="http://schemas.openxmlformats.org/officeDocument/2006/relationships/image" Target="../media/image12.png"/><Relationship Id="rId26" Type="http://schemas.openxmlformats.org/officeDocument/2006/relationships/image" Target="../media/image18.png"/><Relationship Id="rId3" Type="http://schemas.openxmlformats.org/officeDocument/2006/relationships/notesSlide" Target="../notesSlides/notesSlide1.xml"/><Relationship Id="rId21" Type="http://schemas.microsoft.com/office/2007/relationships/hdphoto" Target="../media/hdphoto4.wdp"/><Relationship Id="rId7" Type="http://schemas.openxmlformats.org/officeDocument/2006/relationships/image" Target="../media/image3.png"/><Relationship Id="rId12" Type="http://schemas.openxmlformats.org/officeDocument/2006/relationships/image" Target="../media/image7.png"/><Relationship Id="rId17" Type="http://schemas.microsoft.com/office/2007/relationships/hdphoto" Target="../media/hdphoto3.wdp"/><Relationship Id="rId25" Type="http://schemas.openxmlformats.org/officeDocument/2006/relationships/image" Target="../media/image17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1.png"/><Relationship Id="rId20" Type="http://schemas.openxmlformats.org/officeDocument/2006/relationships/image" Target="../media/image14.png"/><Relationship Id="rId1" Type="http://schemas.openxmlformats.org/officeDocument/2006/relationships/tags" Target="../tags/tag1.xml"/><Relationship Id="rId6" Type="http://schemas.microsoft.com/office/2007/relationships/hdphoto" Target="../media/hdphoto1.wdp"/><Relationship Id="rId11" Type="http://schemas.openxmlformats.org/officeDocument/2006/relationships/image" Target="../media/image6.png"/><Relationship Id="rId24" Type="http://schemas.microsoft.com/office/2007/relationships/hdphoto" Target="../media/hdphoto5.wdp"/><Relationship Id="rId5" Type="http://schemas.openxmlformats.org/officeDocument/2006/relationships/image" Target="../media/image2.png"/><Relationship Id="rId15" Type="http://schemas.openxmlformats.org/officeDocument/2006/relationships/image" Target="../media/image10.png"/><Relationship Id="rId23" Type="http://schemas.openxmlformats.org/officeDocument/2006/relationships/image" Target="../media/image16.png"/><Relationship Id="rId10" Type="http://schemas.openxmlformats.org/officeDocument/2006/relationships/image" Target="../media/image5.png"/><Relationship Id="rId19" Type="http://schemas.openxmlformats.org/officeDocument/2006/relationships/image" Target="../media/image13.png"/><Relationship Id="rId4" Type="http://schemas.openxmlformats.org/officeDocument/2006/relationships/image" Target="../media/image1.png"/><Relationship Id="rId9" Type="http://schemas.microsoft.com/office/2007/relationships/hdphoto" Target="../media/hdphoto2.wdp"/><Relationship Id="rId14" Type="http://schemas.openxmlformats.org/officeDocument/2006/relationships/image" Target="../media/image9.png"/><Relationship Id="rId22" Type="http://schemas.openxmlformats.org/officeDocument/2006/relationships/image" Target="../media/image15.png"/><Relationship Id="rId27" Type="http://schemas.microsoft.com/office/2007/relationships/hdphoto" Target="../media/hdphoto6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microsoft.com/office/2007/relationships/hdphoto" Target="../media/hdphoto4.wdp"/><Relationship Id="rId18" Type="http://schemas.openxmlformats.org/officeDocument/2006/relationships/image" Target="../media/image16.png"/><Relationship Id="rId3" Type="http://schemas.openxmlformats.org/officeDocument/2006/relationships/notesSlide" Target="../notesSlides/notesSlide2.xml"/><Relationship Id="rId21" Type="http://schemas.microsoft.com/office/2007/relationships/hdphoto" Target="../media/hdphoto7.wdp"/><Relationship Id="rId7" Type="http://schemas.openxmlformats.org/officeDocument/2006/relationships/image" Target="../media/image22.png"/><Relationship Id="rId12" Type="http://schemas.openxmlformats.org/officeDocument/2006/relationships/image" Target="../media/image14.png"/><Relationship Id="rId17" Type="http://schemas.openxmlformats.org/officeDocument/2006/relationships/image" Target="../media/image27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9.png"/><Relationship Id="rId20" Type="http://schemas.openxmlformats.org/officeDocument/2006/relationships/image" Target="../media/image28.png"/><Relationship Id="rId1" Type="http://schemas.openxmlformats.org/officeDocument/2006/relationships/tags" Target="../tags/tag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24" Type="http://schemas.openxmlformats.org/officeDocument/2006/relationships/image" Target="../media/image30.png"/><Relationship Id="rId5" Type="http://schemas.openxmlformats.org/officeDocument/2006/relationships/image" Target="../media/image20.png"/><Relationship Id="rId15" Type="http://schemas.microsoft.com/office/2007/relationships/hdphoto" Target="../media/hdphoto6.wdp"/><Relationship Id="rId23" Type="http://schemas.microsoft.com/office/2007/relationships/hdphoto" Target="../media/hdphoto8.wdp"/><Relationship Id="rId10" Type="http://schemas.openxmlformats.org/officeDocument/2006/relationships/image" Target="../media/image25.png"/><Relationship Id="rId19" Type="http://schemas.microsoft.com/office/2007/relationships/hdphoto" Target="../media/hdphoto5.wdp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18.png"/><Relationship Id="rId22" Type="http://schemas.openxmlformats.org/officeDocument/2006/relationships/image" Target="../media/image2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33.png"/><Relationship Id="rId12" Type="http://schemas.microsoft.com/office/2007/relationships/hdphoto" Target="../media/hdphoto10.wdp"/><Relationship Id="rId17" Type="http://schemas.openxmlformats.org/officeDocument/2006/relationships/image" Target="../media/image42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1.png"/><Relationship Id="rId1" Type="http://schemas.openxmlformats.org/officeDocument/2006/relationships/tags" Target="../tags/tag3.xml"/><Relationship Id="rId6" Type="http://schemas.microsoft.com/office/2007/relationships/hdphoto" Target="../media/hdphoto9.wdp"/><Relationship Id="rId11" Type="http://schemas.openxmlformats.org/officeDocument/2006/relationships/image" Target="../media/image37.png"/><Relationship Id="rId5" Type="http://schemas.openxmlformats.org/officeDocument/2006/relationships/image" Target="../media/image32.png"/><Relationship Id="rId15" Type="http://schemas.openxmlformats.org/officeDocument/2006/relationships/image" Target="../media/image40.png"/><Relationship Id="rId10" Type="http://schemas.openxmlformats.org/officeDocument/2006/relationships/image" Target="../media/image36.png"/><Relationship Id="rId4" Type="http://schemas.openxmlformats.org/officeDocument/2006/relationships/image" Target="../media/image31.png"/><Relationship Id="rId9" Type="http://schemas.openxmlformats.org/officeDocument/2006/relationships/image" Target="../media/image35.png"/><Relationship Id="rId14" Type="http://schemas.openxmlformats.org/officeDocument/2006/relationships/image" Target="../media/image39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openxmlformats.org/officeDocument/2006/relationships/image" Target="../media/image27.png"/><Relationship Id="rId18" Type="http://schemas.openxmlformats.org/officeDocument/2006/relationships/image" Target="../media/image18.png"/><Relationship Id="rId3" Type="http://schemas.openxmlformats.org/officeDocument/2006/relationships/notesSlide" Target="../notesSlides/notesSlide4.xml"/><Relationship Id="rId21" Type="http://schemas.microsoft.com/office/2007/relationships/hdphoto" Target="../media/hdphoto7.wdp"/><Relationship Id="rId7" Type="http://schemas.openxmlformats.org/officeDocument/2006/relationships/image" Target="../media/image44.png"/><Relationship Id="rId12" Type="http://schemas.openxmlformats.org/officeDocument/2006/relationships/image" Target="../media/image45.png"/><Relationship Id="rId17" Type="http://schemas.microsoft.com/office/2007/relationships/hdphoto" Target="../media/hdphoto4.wdp"/><Relationship Id="rId25" Type="http://schemas.microsoft.com/office/2007/relationships/hdphoto" Target="../media/hdphoto12.wdp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4.png"/><Relationship Id="rId20" Type="http://schemas.openxmlformats.org/officeDocument/2006/relationships/image" Target="../media/image28.png"/><Relationship Id="rId1" Type="http://schemas.openxmlformats.org/officeDocument/2006/relationships/tags" Target="../tags/tag4.xml"/><Relationship Id="rId6" Type="http://schemas.openxmlformats.org/officeDocument/2006/relationships/image" Target="../media/image10.png"/><Relationship Id="rId11" Type="http://schemas.openxmlformats.org/officeDocument/2006/relationships/chart" Target="../charts/chart3.xml"/><Relationship Id="rId24" Type="http://schemas.openxmlformats.org/officeDocument/2006/relationships/image" Target="../media/image46.png"/><Relationship Id="rId5" Type="http://schemas.microsoft.com/office/2007/relationships/hdphoto" Target="../media/hdphoto2.wdp"/><Relationship Id="rId15" Type="http://schemas.microsoft.com/office/2007/relationships/hdphoto" Target="../media/hdphoto5.wdp"/><Relationship Id="rId23" Type="http://schemas.microsoft.com/office/2007/relationships/hdphoto" Target="../media/hdphoto8.wdp"/><Relationship Id="rId10" Type="http://schemas.openxmlformats.org/officeDocument/2006/relationships/chart" Target="../charts/chart2.xml"/><Relationship Id="rId19" Type="http://schemas.microsoft.com/office/2007/relationships/hdphoto" Target="../media/hdphoto6.wdp"/><Relationship Id="rId4" Type="http://schemas.openxmlformats.org/officeDocument/2006/relationships/image" Target="../media/image4.png"/><Relationship Id="rId9" Type="http://schemas.openxmlformats.org/officeDocument/2006/relationships/chart" Target="../charts/chart1.xml"/><Relationship Id="rId14" Type="http://schemas.openxmlformats.org/officeDocument/2006/relationships/image" Target="../media/image16.png"/><Relationship Id="rId22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24.png"/><Relationship Id="rId7" Type="http://schemas.openxmlformats.org/officeDocument/2006/relationships/image" Target="../media/image47.png"/><Relationship Id="rId12" Type="http://schemas.openxmlformats.org/officeDocument/2006/relationships/image" Target="../media/image4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microsoft.com/office/2007/relationships/hdphoto" Target="../media/hdphoto2.wdp"/><Relationship Id="rId11" Type="http://schemas.openxmlformats.org/officeDocument/2006/relationships/image" Target="../media/image41.png"/><Relationship Id="rId5" Type="http://schemas.openxmlformats.org/officeDocument/2006/relationships/image" Target="../media/image4.png"/><Relationship Id="rId10" Type="http://schemas.openxmlformats.org/officeDocument/2006/relationships/image" Target="../media/image40.png"/><Relationship Id="rId4" Type="http://schemas.openxmlformats.org/officeDocument/2006/relationships/image" Target="../media/image9.png"/><Relationship Id="rId9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44.png"/><Relationship Id="rId18" Type="http://schemas.openxmlformats.org/officeDocument/2006/relationships/image" Target="../media/image40.png"/><Relationship Id="rId3" Type="http://schemas.openxmlformats.org/officeDocument/2006/relationships/notesSlide" Target="../notesSlides/notesSlide5.xml"/><Relationship Id="rId21" Type="http://schemas.openxmlformats.org/officeDocument/2006/relationships/image" Target="../media/image43.png"/><Relationship Id="rId7" Type="http://schemas.microsoft.com/office/2007/relationships/hdphoto" Target="../media/hdphoto14.wdp"/><Relationship Id="rId12" Type="http://schemas.openxmlformats.org/officeDocument/2006/relationships/image" Target="../media/image52.png"/><Relationship Id="rId17" Type="http://schemas.openxmlformats.org/officeDocument/2006/relationships/image" Target="../media/image39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38.png"/><Relationship Id="rId20" Type="http://schemas.openxmlformats.org/officeDocument/2006/relationships/image" Target="../media/image42.png"/><Relationship Id="rId1" Type="http://schemas.openxmlformats.org/officeDocument/2006/relationships/tags" Target="../tags/tag6.xml"/><Relationship Id="rId6" Type="http://schemas.openxmlformats.org/officeDocument/2006/relationships/image" Target="../media/image49.png"/><Relationship Id="rId11" Type="http://schemas.openxmlformats.org/officeDocument/2006/relationships/image" Target="../media/image51.png"/><Relationship Id="rId5" Type="http://schemas.microsoft.com/office/2007/relationships/hdphoto" Target="../media/hdphoto13.wdp"/><Relationship Id="rId15" Type="http://schemas.openxmlformats.org/officeDocument/2006/relationships/image" Target="../media/image7.png"/><Relationship Id="rId10" Type="http://schemas.openxmlformats.org/officeDocument/2006/relationships/image" Target="../media/image9.png"/><Relationship Id="rId19" Type="http://schemas.openxmlformats.org/officeDocument/2006/relationships/image" Target="../media/image41.png"/><Relationship Id="rId4" Type="http://schemas.openxmlformats.org/officeDocument/2006/relationships/image" Target="../media/image48.png"/><Relationship Id="rId9" Type="http://schemas.microsoft.com/office/2007/relationships/hdphoto" Target="../media/hdphoto15.wdp"/><Relationship Id="rId14" Type="http://schemas.microsoft.com/office/2007/relationships/hdphoto" Target="../media/hdphoto11.wdp"/><Relationship Id="rId22" Type="http://schemas.openxmlformats.org/officeDocument/2006/relationships/image" Target="../media/image5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customXml" Target="../ink/ink1.xml"/><Relationship Id="rId18" Type="http://schemas.openxmlformats.org/officeDocument/2006/relationships/image" Target="../media/image57.emf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23.png"/><Relationship Id="rId12" Type="http://schemas.openxmlformats.org/officeDocument/2006/relationships/image" Target="../media/image56.png"/><Relationship Id="rId17" Type="http://schemas.openxmlformats.org/officeDocument/2006/relationships/package" Target="../embeddings/Microsoft_Excel_Worksheet3.xlsx"/><Relationship Id="rId2" Type="http://schemas.openxmlformats.org/officeDocument/2006/relationships/slideLayout" Target="../slideLayouts/slideLayout7.xml"/><Relationship Id="rId16" Type="http://schemas.microsoft.com/office/2007/relationships/hdphoto" Target="../media/hdphoto11.wdp"/><Relationship Id="rId1" Type="http://schemas.openxmlformats.org/officeDocument/2006/relationships/tags" Target="../tags/tag7.xml"/><Relationship Id="rId6" Type="http://schemas.openxmlformats.org/officeDocument/2006/relationships/image" Target="../media/image22.png"/><Relationship Id="rId11" Type="http://schemas.openxmlformats.org/officeDocument/2006/relationships/image" Target="../media/image55.png"/><Relationship Id="rId5" Type="http://schemas.microsoft.com/office/2007/relationships/hdphoto" Target="../media/hdphoto16.wdp"/><Relationship Id="rId15" Type="http://schemas.openxmlformats.org/officeDocument/2006/relationships/image" Target="../media/image44.png"/><Relationship Id="rId10" Type="http://schemas.openxmlformats.org/officeDocument/2006/relationships/image" Target="../media/image9.png"/><Relationship Id="rId4" Type="http://schemas.openxmlformats.org/officeDocument/2006/relationships/image" Target="../media/image54.png"/><Relationship Id="rId9" Type="http://schemas.openxmlformats.org/officeDocument/2006/relationships/image" Target="../media/image26.png"/><Relationship Id="rId14" Type="http://schemas.openxmlformats.org/officeDocument/2006/relationships/image" Target="../media/image5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6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6" Type="http://schemas.openxmlformats.org/officeDocument/2006/relationships/chart" Target="../charts/chart4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hart" Target="../charts/chart5.xml"/><Relationship Id="rId13" Type="http://schemas.openxmlformats.org/officeDocument/2006/relationships/image" Target="../media/image68.png"/><Relationship Id="rId3" Type="http://schemas.openxmlformats.org/officeDocument/2006/relationships/notesSlide" Target="../notesSlides/notesSlide8.xml"/><Relationship Id="rId7" Type="http://schemas.microsoft.com/office/2007/relationships/hdphoto" Target="../media/hdphoto11.wdp"/><Relationship Id="rId12" Type="http://schemas.openxmlformats.org/officeDocument/2006/relationships/image" Target="../media/image6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6" Type="http://schemas.openxmlformats.org/officeDocument/2006/relationships/image" Target="../media/image44.png"/><Relationship Id="rId11" Type="http://schemas.openxmlformats.org/officeDocument/2006/relationships/image" Target="../media/image66.png"/><Relationship Id="rId5" Type="http://schemas.openxmlformats.org/officeDocument/2006/relationships/image" Target="../media/image63.png"/><Relationship Id="rId10" Type="http://schemas.openxmlformats.org/officeDocument/2006/relationships/image" Target="../media/image65.png"/><Relationship Id="rId4" Type="http://schemas.openxmlformats.org/officeDocument/2006/relationships/image" Target="../media/image62.png"/><Relationship Id="rId9" Type="http://schemas.openxmlformats.org/officeDocument/2006/relationships/image" Target="../media/image64.png"/><Relationship Id="rId14" Type="http://schemas.openxmlformats.org/officeDocument/2006/relationships/image" Target="../media/image69.sv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3" Type="http://schemas.openxmlformats.org/officeDocument/2006/relationships/notesSlide" Target="../notesSlides/notesSlide9.xml"/><Relationship Id="rId21" Type="http://schemas.openxmlformats.org/officeDocument/2006/relationships/image" Target="../media/image72.png"/><Relationship Id="rId7" Type="http://schemas.openxmlformats.org/officeDocument/2006/relationships/image" Target="../media/image32.png"/><Relationship Id="rId12" Type="http://schemas.openxmlformats.org/officeDocument/2006/relationships/image" Target="../media/image36.png"/><Relationship Id="rId17" Type="http://schemas.openxmlformats.org/officeDocument/2006/relationships/image" Target="../media/image42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1.png"/><Relationship Id="rId20" Type="http://schemas.microsoft.com/office/2007/relationships/hdphoto" Target="../media/hdphoto11.wdp"/><Relationship Id="rId1" Type="http://schemas.openxmlformats.org/officeDocument/2006/relationships/tags" Target="../tags/tag10.xml"/><Relationship Id="rId6" Type="http://schemas.openxmlformats.org/officeDocument/2006/relationships/image" Target="../media/image71.png"/><Relationship Id="rId11" Type="http://schemas.openxmlformats.org/officeDocument/2006/relationships/image" Target="../media/image35.png"/><Relationship Id="rId5" Type="http://schemas.openxmlformats.org/officeDocument/2006/relationships/image" Target="../media/image59.png"/><Relationship Id="rId15" Type="http://schemas.openxmlformats.org/officeDocument/2006/relationships/image" Target="../media/image40.png"/><Relationship Id="rId10" Type="http://schemas.openxmlformats.org/officeDocument/2006/relationships/image" Target="../media/image34.png"/><Relationship Id="rId19" Type="http://schemas.openxmlformats.org/officeDocument/2006/relationships/image" Target="../media/image44.png"/><Relationship Id="rId4" Type="http://schemas.openxmlformats.org/officeDocument/2006/relationships/image" Target="../media/image70.png"/><Relationship Id="rId9" Type="http://schemas.openxmlformats.org/officeDocument/2006/relationships/image" Target="../media/image33.png"/><Relationship Id="rId14" Type="http://schemas.openxmlformats.org/officeDocument/2006/relationships/image" Target="../media/image39.png"/><Relationship Id="rId22" Type="http://schemas.openxmlformats.org/officeDocument/2006/relationships/image" Target="../media/image7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13" Type="http://schemas.openxmlformats.org/officeDocument/2006/relationships/image" Target="../media/image82.png"/><Relationship Id="rId18" Type="http://schemas.openxmlformats.org/officeDocument/2006/relationships/image" Target="../media/image14.png"/><Relationship Id="rId26" Type="http://schemas.openxmlformats.org/officeDocument/2006/relationships/image" Target="../media/image37.png"/><Relationship Id="rId3" Type="http://schemas.openxmlformats.org/officeDocument/2006/relationships/notesSlide" Target="../notesSlides/notesSlide10.xml"/><Relationship Id="rId21" Type="http://schemas.microsoft.com/office/2007/relationships/hdphoto" Target="../media/hdphoto6.wdp"/><Relationship Id="rId7" Type="http://schemas.openxmlformats.org/officeDocument/2006/relationships/image" Target="../media/image1.png"/><Relationship Id="rId12" Type="http://schemas.openxmlformats.org/officeDocument/2006/relationships/image" Target="../media/image81.svg"/><Relationship Id="rId17" Type="http://schemas.microsoft.com/office/2007/relationships/hdphoto" Target="../media/hdphoto5.wdp"/><Relationship Id="rId25" Type="http://schemas.microsoft.com/office/2007/relationships/hdphoto" Target="../media/hdphoto8.wdp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png"/><Relationship Id="rId20" Type="http://schemas.openxmlformats.org/officeDocument/2006/relationships/image" Target="../media/image18.png"/><Relationship Id="rId29" Type="http://schemas.openxmlformats.org/officeDocument/2006/relationships/image" Target="../media/image62.png"/><Relationship Id="rId1" Type="http://schemas.openxmlformats.org/officeDocument/2006/relationships/tags" Target="../tags/tag11.xml"/><Relationship Id="rId6" Type="http://schemas.openxmlformats.org/officeDocument/2006/relationships/image" Target="../media/image76.png"/><Relationship Id="rId11" Type="http://schemas.openxmlformats.org/officeDocument/2006/relationships/image" Target="../media/image80.png"/><Relationship Id="rId24" Type="http://schemas.openxmlformats.org/officeDocument/2006/relationships/image" Target="../media/image29.png"/><Relationship Id="rId5" Type="http://schemas.openxmlformats.org/officeDocument/2006/relationships/image" Target="../media/image75.png"/><Relationship Id="rId15" Type="http://schemas.openxmlformats.org/officeDocument/2006/relationships/image" Target="../media/image27.png"/><Relationship Id="rId23" Type="http://schemas.microsoft.com/office/2007/relationships/hdphoto" Target="../media/hdphoto7.wdp"/><Relationship Id="rId28" Type="http://schemas.openxmlformats.org/officeDocument/2006/relationships/image" Target="../media/image84.png"/><Relationship Id="rId10" Type="http://schemas.openxmlformats.org/officeDocument/2006/relationships/image" Target="../media/image79.svg"/><Relationship Id="rId19" Type="http://schemas.microsoft.com/office/2007/relationships/hdphoto" Target="../media/hdphoto4.wdp"/><Relationship Id="rId31" Type="http://schemas.openxmlformats.org/officeDocument/2006/relationships/image" Target="../media/image86.png"/><Relationship Id="rId4" Type="http://schemas.openxmlformats.org/officeDocument/2006/relationships/image" Target="../media/image74.png"/><Relationship Id="rId9" Type="http://schemas.openxmlformats.org/officeDocument/2006/relationships/image" Target="../media/image78.png"/><Relationship Id="rId14" Type="http://schemas.openxmlformats.org/officeDocument/2006/relationships/image" Target="../media/image83.svg"/><Relationship Id="rId22" Type="http://schemas.openxmlformats.org/officeDocument/2006/relationships/image" Target="../media/image28.png"/><Relationship Id="rId27" Type="http://schemas.microsoft.com/office/2007/relationships/hdphoto" Target="../media/hdphoto10.wdp"/><Relationship Id="rId30" Type="http://schemas.openxmlformats.org/officeDocument/2006/relationships/image" Target="../media/image85.png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89.png"/><Relationship Id="rId18" Type="http://schemas.openxmlformats.org/officeDocument/2006/relationships/image" Target="../media/image92.png"/><Relationship Id="rId26" Type="http://schemas.microsoft.com/office/2007/relationships/hdphoto" Target="../media/hdphoto19.wdp"/><Relationship Id="rId21" Type="http://schemas.openxmlformats.org/officeDocument/2006/relationships/image" Target="../media/image95.png"/><Relationship Id="rId34" Type="http://schemas.openxmlformats.org/officeDocument/2006/relationships/image" Target="../media/image42.png"/><Relationship Id="rId7" Type="http://schemas.openxmlformats.org/officeDocument/2006/relationships/image" Target="../media/image87.png"/><Relationship Id="rId12" Type="http://schemas.openxmlformats.org/officeDocument/2006/relationships/image" Target="../media/image88.png"/><Relationship Id="rId17" Type="http://schemas.microsoft.com/office/2007/relationships/hdphoto" Target="../media/hdphoto18.wdp"/><Relationship Id="rId25" Type="http://schemas.openxmlformats.org/officeDocument/2006/relationships/image" Target="../media/image97.png"/><Relationship Id="rId33" Type="http://schemas.openxmlformats.org/officeDocument/2006/relationships/image" Target="../media/image41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91.png"/><Relationship Id="rId20" Type="http://schemas.openxmlformats.org/officeDocument/2006/relationships/image" Target="../media/image94.png"/><Relationship Id="rId29" Type="http://schemas.openxmlformats.org/officeDocument/2006/relationships/hyperlink" Target="https://doi.org/10.1029/2019gh000219" TargetMode="External"/><Relationship Id="rId1" Type="http://schemas.openxmlformats.org/officeDocument/2006/relationships/tags" Target="../tags/tag12.xml"/><Relationship Id="rId6" Type="http://schemas.microsoft.com/office/2007/relationships/hdphoto" Target="../media/hdphoto7.wdp"/><Relationship Id="rId11" Type="http://schemas.openxmlformats.org/officeDocument/2006/relationships/image" Target="../media/image27.png"/><Relationship Id="rId24" Type="http://schemas.openxmlformats.org/officeDocument/2006/relationships/image" Target="../media/image96.png"/><Relationship Id="rId32" Type="http://schemas.openxmlformats.org/officeDocument/2006/relationships/image" Target="../media/image40.png"/><Relationship Id="rId37" Type="http://schemas.microsoft.com/office/2007/relationships/hdphoto" Target="../media/hdphoto11.wdp"/><Relationship Id="rId5" Type="http://schemas.openxmlformats.org/officeDocument/2006/relationships/image" Target="../media/image28.png"/><Relationship Id="rId15" Type="http://schemas.openxmlformats.org/officeDocument/2006/relationships/image" Target="../media/image15.png"/><Relationship Id="rId23" Type="http://schemas.openxmlformats.org/officeDocument/2006/relationships/image" Target="../media/image24.png"/><Relationship Id="rId28" Type="http://schemas.openxmlformats.org/officeDocument/2006/relationships/hyperlink" Target="https://doi.org/10.1037/a0035130" TargetMode="External"/><Relationship Id="rId36" Type="http://schemas.openxmlformats.org/officeDocument/2006/relationships/image" Target="../media/image44.png"/><Relationship Id="rId10" Type="http://schemas.microsoft.com/office/2007/relationships/hdphoto" Target="../media/hdphoto6.wdp"/><Relationship Id="rId19" Type="http://schemas.openxmlformats.org/officeDocument/2006/relationships/image" Target="../media/image93.png"/><Relationship Id="rId31" Type="http://schemas.openxmlformats.org/officeDocument/2006/relationships/image" Target="../media/image39.png"/><Relationship Id="rId4" Type="http://schemas.openxmlformats.org/officeDocument/2006/relationships/image" Target="../media/image22.png"/><Relationship Id="rId9" Type="http://schemas.openxmlformats.org/officeDocument/2006/relationships/image" Target="../media/image18.png"/><Relationship Id="rId14" Type="http://schemas.openxmlformats.org/officeDocument/2006/relationships/image" Target="../media/image90.png"/><Relationship Id="rId22" Type="http://schemas.microsoft.com/office/2007/relationships/hdphoto" Target="../media/hdphoto4.wdp"/><Relationship Id="rId27" Type="http://schemas.openxmlformats.org/officeDocument/2006/relationships/hyperlink" Target="https://doi.org/10.1038/s41561-018-0116-6" TargetMode="External"/><Relationship Id="rId30" Type="http://schemas.openxmlformats.org/officeDocument/2006/relationships/image" Target="../media/image38.png"/><Relationship Id="rId35" Type="http://schemas.openxmlformats.org/officeDocument/2006/relationships/image" Target="../media/image43.png"/><Relationship Id="rId8" Type="http://schemas.microsoft.com/office/2007/relationships/hdphoto" Target="../media/hdphoto17.wdp"/><Relationship Id="rId3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3">
            <a:extLst>
              <a:ext uri="{FF2B5EF4-FFF2-40B4-BE49-F238E27FC236}">
                <a16:creationId xmlns:a16="http://schemas.microsoft.com/office/drawing/2014/main" id="{A10CA7E1-F592-29E4-8E1B-7C492F5573DE}"/>
              </a:ext>
            </a:extLst>
          </p:cNvPr>
          <p:cNvSpPr/>
          <p:nvPr/>
        </p:nvSpPr>
        <p:spPr>
          <a:xfrm flipH="1">
            <a:off x="-1003661" y="7651220"/>
            <a:ext cx="19821832" cy="2513205"/>
          </a:xfrm>
          <a:custGeom>
            <a:avLst/>
            <a:gdLst/>
            <a:ahLst/>
            <a:cxnLst/>
            <a:rect l="l" t="t" r="r" b="b"/>
            <a:pathLst>
              <a:path w="16230600" h="4240244">
                <a:moveTo>
                  <a:pt x="0" y="0"/>
                </a:moveTo>
                <a:lnTo>
                  <a:pt x="16230600" y="0"/>
                </a:lnTo>
                <a:lnTo>
                  <a:pt x="16230600" y="4240244"/>
                </a:lnTo>
                <a:lnTo>
                  <a:pt x="0" y="42402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0" name="Freeform 4">
            <a:extLst>
              <a:ext uri="{FF2B5EF4-FFF2-40B4-BE49-F238E27FC236}">
                <a16:creationId xmlns:a16="http://schemas.microsoft.com/office/drawing/2014/main" id="{1C4A1270-DA5D-7838-C712-245C28DF936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9486657">
            <a:off x="14538913" y="-1805140"/>
            <a:ext cx="3914157" cy="4414125"/>
          </a:xfrm>
          <a:custGeom>
            <a:avLst/>
            <a:gdLst/>
            <a:ahLst/>
            <a:cxnLst/>
            <a:rect l="l" t="t" r="r" b="b"/>
            <a:pathLst>
              <a:path w="8280622" h="7183439">
                <a:moveTo>
                  <a:pt x="0" y="0"/>
                </a:moveTo>
                <a:lnTo>
                  <a:pt x="8280622" y="0"/>
                </a:lnTo>
                <a:lnTo>
                  <a:pt x="8280622" y="7183439"/>
                </a:lnTo>
                <a:lnTo>
                  <a:pt x="0" y="718343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40000" contrast="-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9" name="Freeform 3">
            <a:extLst>
              <a:ext uri="{FF2B5EF4-FFF2-40B4-BE49-F238E27FC236}">
                <a16:creationId xmlns:a16="http://schemas.microsoft.com/office/drawing/2014/main" id="{2793A86D-A48D-A6F4-D809-EE6C6492839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0749370">
            <a:off x="3962165" y="-267235"/>
            <a:ext cx="6288542" cy="5613401"/>
          </a:xfrm>
          <a:custGeom>
            <a:avLst/>
            <a:gdLst/>
            <a:ahLst/>
            <a:cxnLst/>
            <a:rect l="l" t="t" r="r" b="b"/>
            <a:pathLst>
              <a:path w="5033285" h="4548832">
                <a:moveTo>
                  <a:pt x="0" y="0"/>
                </a:moveTo>
                <a:lnTo>
                  <a:pt x="5033286" y="0"/>
                </a:lnTo>
                <a:lnTo>
                  <a:pt x="5033286" y="4548831"/>
                </a:lnTo>
                <a:lnTo>
                  <a:pt x="0" y="454883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-134692"/>
            <a:ext cx="18300596" cy="10556383"/>
          </a:xfrm>
          <a:custGeom>
            <a:avLst/>
            <a:gdLst/>
            <a:ahLst/>
            <a:cxnLst/>
            <a:rect l="l" t="t" r="r" b="b"/>
            <a:pathLst>
              <a:path w="19531632" h="10846624">
                <a:moveTo>
                  <a:pt x="0" y="0"/>
                </a:moveTo>
                <a:lnTo>
                  <a:pt x="19531633" y="0"/>
                </a:lnTo>
                <a:lnTo>
                  <a:pt x="19531633" y="10846624"/>
                </a:lnTo>
                <a:lnTo>
                  <a:pt x="0" y="108466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 l="-1060" t="-22517" r="-106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804217" y="1027957"/>
            <a:ext cx="6256341" cy="5863483"/>
          </a:xfrm>
          <a:custGeom>
            <a:avLst/>
            <a:gdLst/>
            <a:ahLst/>
            <a:cxnLst/>
            <a:rect l="l" t="t" r="r" b="b"/>
            <a:pathLst>
              <a:path w="7356696" h="7402965">
                <a:moveTo>
                  <a:pt x="0" y="0"/>
                </a:moveTo>
                <a:lnTo>
                  <a:pt x="7356696" y="0"/>
                </a:lnTo>
                <a:lnTo>
                  <a:pt x="7356696" y="7402965"/>
                </a:lnTo>
                <a:lnTo>
                  <a:pt x="0" y="7402965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9" name="Group 19"/>
          <p:cNvGrpSpPr>
            <a:grpSpLocks noGrp="1" noUngrp="1" noRot="1" noMove="1" noResize="1"/>
          </p:cNvGrpSpPr>
          <p:nvPr/>
        </p:nvGrpSpPr>
        <p:grpSpPr>
          <a:xfrm>
            <a:off x="3262577" y="2204155"/>
            <a:ext cx="11471471" cy="3407571"/>
            <a:chOff x="0" y="0"/>
            <a:chExt cx="3951858" cy="897467"/>
          </a:xfrm>
        </p:grpSpPr>
        <p:sp>
          <p:nvSpPr>
            <p:cNvPr id="20" name="Freeform 20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3951858" cy="897467"/>
            </a:xfrm>
            <a:custGeom>
              <a:avLst/>
              <a:gdLst/>
              <a:ahLst/>
              <a:cxnLst/>
              <a:rect l="l" t="t" r="r" b="b"/>
              <a:pathLst>
                <a:path w="3951858" h="897467">
                  <a:moveTo>
                    <a:pt x="0" y="0"/>
                  </a:moveTo>
                  <a:lnTo>
                    <a:pt x="3951858" y="0"/>
                  </a:lnTo>
                  <a:lnTo>
                    <a:pt x="3951858" y="897467"/>
                  </a:lnTo>
                  <a:lnTo>
                    <a:pt x="0" y="897467"/>
                  </a:lnTo>
                  <a:close/>
                </a:path>
              </a:pathLst>
            </a:custGeom>
            <a:solidFill>
              <a:srgbClr val="000000">
                <a:alpha val="80784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38100"/>
              <a:ext cx="3951858" cy="93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75033" y="2393458"/>
            <a:ext cx="11186930" cy="28204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99"/>
              </a:lnSpc>
            </a:pPr>
            <a:r>
              <a:rPr lang="en-US" sz="8199" i="1" dirty="0">
                <a:solidFill>
                  <a:srgbClr val="E4E1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Making:</a:t>
            </a:r>
            <a:r>
              <a:rPr lang="en-US" sz="8199" dirty="0">
                <a:solidFill>
                  <a:srgbClr val="E4E1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An Impact</a:t>
            </a:r>
          </a:p>
          <a:p>
            <a:pPr algn="ctr">
              <a:lnSpc>
                <a:spcPts val="2750"/>
              </a:lnSpc>
            </a:pPr>
            <a:endParaRPr lang="en-US" sz="8199" dirty="0">
              <a:solidFill>
                <a:srgbClr val="E4E1E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>
              <a:lnSpc>
                <a:spcPts val="5830"/>
              </a:lnSpc>
            </a:pPr>
            <a:r>
              <a:rPr lang="en-US" sz="4000" dirty="0">
                <a:solidFill>
                  <a:srgbClr val="E4E1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Exploring Perceptions of ‘Making’ within Underrepresented Student Groups in Geoscience</a:t>
            </a:r>
          </a:p>
        </p:txBody>
      </p:sp>
      <p:sp>
        <p:nvSpPr>
          <p:cNvPr id="29" name="Freeform 3">
            <a:extLst>
              <a:ext uri="{FF2B5EF4-FFF2-40B4-BE49-F238E27FC236}">
                <a16:creationId xmlns:a16="http://schemas.microsoft.com/office/drawing/2014/main" id="{4D17CEC8-B3D8-7BB0-9F4A-B9C3599C1F5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244464">
            <a:off x="10718213" y="320160"/>
            <a:ext cx="7887501" cy="3366663"/>
          </a:xfrm>
          <a:custGeom>
            <a:avLst/>
            <a:gdLst/>
            <a:ahLst/>
            <a:cxnLst/>
            <a:rect l="l" t="t" r="r" b="b"/>
            <a:pathLst>
              <a:path w="8469337" h="3694748">
                <a:moveTo>
                  <a:pt x="8469338" y="0"/>
                </a:moveTo>
                <a:lnTo>
                  <a:pt x="0" y="0"/>
                </a:lnTo>
                <a:lnTo>
                  <a:pt x="0" y="3694749"/>
                </a:lnTo>
                <a:lnTo>
                  <a:pt x="8469338" y="3694749"/>
                </a:lnTo>
                <a:lnTo>
                  <a:pt x="8469338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4">
            <a:extLst>
              <a:ext uri="{FF2B5EF4-FFF2-40B4-BE49-F238E27FC236}">
                <a16:creationId xmlns:a16="http://schemas.microsoft.com/office/drawing/2014/main" id="{56B6DE39-9C9A-5A09-1A5D-DDDB290279F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185311">
            <a:off x="-165278" y="3338612"/>
            <a:ext cx="3763092" cy="2006235"/>
          </a:xfrm>
          <a:custGeom>
            <a:avLst/>
            <a:gdLst/>
            <a:ahLst/>
            <a:cxnLst/>
            <a:rect l="l" t="t" r="r" b="b"/>
            <a:pathLst>
              <a:path w="5695731" h="2499002">
                <a:moveTo>
                  <a:pt x="0" y="0"/>
                </a:moveTo>
                <a:lnTo>
                  <a:pt x="5695730" y="0"/>
                </a:lnTo>
                <a:lnTo>
                  <a:pt x="5695730" y="2499001"/>
                </a:lnTo>
                <a:lnTo>
                  <a:pt x="0" y="249900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2">
            <a:extLst>
              <a:ext uri="{FF2B5EF4-FFF2-40B4-BE49-F238E27FC236}">
                <a16:creationId xmlns:a16="http://schemas.microsoft.com/office/drawing/2014/main" id="{2A7269F4-2F17-7680-9FE5-2C89D2665BF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617863" y="3141005"/>
            <a:ext cx="2107547" cy="3320299"/>
          </a:xfrm>
          <a:custGeom>
            <a:avLst/>
            <a:gdLst/>
            <a:ahLst/>
            <a:cxnLst/>
            <a:rect l="l" t="t" r="r" b="b"/>
            <a:pathLst>
              <a:path w="2602611" h="4114800">
                <a:moveTo>
                  <a:pt x="0" y="0"/>
                </a:moveTo>
                <a:lnTo>
                  <a:pt x="2602611" y="0"/>
                </a:lnTo>
                <a:lnTo>
                  <a:pt x="260261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4" name="Freeform 8">
            <a:extLst>
              <a:ext uri="{FF2B5EF4-FFF2-40B4-BE49-F238E27FC236}">
                <a16:creationId xmlns:a16="http://schemas.microsoft.com/office/drawing/2014/main" id="{1FBF5F2C-9847-536D-37E3-D6871FE4195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858305" y="3051732"/>
            <a:ext cx="1693325" cy="2604036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duotone>
                <a:prstClr val="black"/>
                <a:srgbClr val="FF3399">
                  <a:tint val="45000"/>
                  <a:satMod val="400000"/>
                </a:srgb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5" name="Freeform 8">
            <a:extLst>
              <a:ext uri="{FF2B5EF4-FFF2-40B4-BE49-F238E27FC236}">
                <a16:creationId xmlns:a16="http://schemas.microsoft.com/office/drawing/2014/main" id="{DA5E88D1-B6CD-E064-1BCF-AA4439FB609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7974475" flipH="1">
            <a:off x="16920385" y="7982260"/>
            <a:ext cx="1693325" cy="2604036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Freeform 13">
            <a:extLst>
              <a:ext uri="{FF2B5EF4-FFF2-40B4-BE49-F238E27FC236}">
                <a16:creationId xmlns:a16="http://schemas.microsoft.com/office/drawing/2014/main" id="{F31DE456-0D72-DE33-078D-29B1DC6EA3F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38846">
            <a:off x="-1183203" y="7105798"/>
            <a:ext cx="5111882" cy="3786687"/>
          </a:xfrm>
          <a:custGeom>
            <a:avLst/>
            <a:gdLst/>
            <a:ahLst/>
            <a:cxnLst/>
            <a:rect l="l" t="t" r="r" b="b"/>
            <a:pathLst>
              <a:path w="8440615" h="8229600">
                <a:moveTo>
                  <a:pt x="0" y="0"/>
                </a:moveTo>
                <a:lnTo>
                  <a:pt x="8440616" y="0"/>
                </a:lnTo>
                <a:lnTo>
                  <a:pt x="844061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2" name="Subtitle 2">
            <a:extLst>
              <a:ext uri="{FF2B5EF4-FFF2-40B4-BE49-F238E27FC236}">
                <a16:creationId xmlns:a16="http://schemas.microsoft.com/office/drawing/2014/main" id="{A98DF121-8844-820C-F53A-DCB2B784BA0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938084" y="6949303"/>
            <a:ext cx="14278704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Cameron Lynn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McClellan,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Megan F.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Plenge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Ph.D., Bryant Hutson, Ph.D.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July 15</a:t>
            </a:r>
            <a:r>
              <a:rPr lang="en-US" sz="2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2024</a:t>
            </a:r>
          </a:p>
        </p:txBody>
      </p:sp>
      <p:sp>
        <p:nvSpPr>
          <p:cNvPr id="44" name="Freeform 8">
            <a:extLst>
              <a:ext uri="{FF2B5EF4-FFF2-40B4-BE49-F238E27FC236}">
                <a16:creationId xmlns:a16="http://schemas.microsoft.com/office/drawing/2014/main" id="{E964F8C4-6BF8-B4C1-8F1E-3F1E6216EC7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0602564">
            <a:off x="-633387" y="-808494"/>
            <a:ext cx="3296092" cy="2440172"/>
          </a:xfrm>
          <a:custGeom>
            <a:avLst/>
            <a:gdLst/>
            <a:ahLst/>
            <a:cxnLst/>
            <a:rect l="l" t="t" r="r" b="b"/>
            <a:pathLst>
              <a:path w="6577622" h="3017484">
                <a:moveTo>
                  <a:pt x="0" y="0"/>
                </a:moveTo>
                <a:lnTo>
                  <a:pt x="6577622" y="0"/>
                </a:lnTo>
                <a:lnTo>
                  <a:pt x="6577622" y="3017484"/>
                </a:lnTo>
                <a:lnTo>
                  <a:pt x="0" y="301748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saturation sat="270000"/>
                      </a14:imgEffect>
                      <a14:imgEffect>
                        <a14:brightnessContrast bright="-2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5" name="Freeform 6">
            <a:extLst>
              <a:ext uri="{FF2B5EF4-FFF2-40B4-BE49-F238E27FC236}">
                <a16:creationId xmlns:a16="http://schemas.microsoft.com/office/drawing/2014/main" id="{479A1C55-1B01-AE14-B7E4-77B1C5D845F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0386464">
            <a:off x="-144875" y="42317"/>
            <a:ext cx="2705050" cy="1769159"/>
          </a:xfrm>
          <a:custGeom>
            <a:avLst/>
            <a:gdLst/>
            <a:ahLst/>
            <a:cxnLst/>
            <a:rect l="l" t="t" r="r" b="b"/>
            <a:pathLst>
              <a:path w="6454588" h="4114800">
                <a:moveTo>
                  <a:pt x="0" y="0"/>
                </a:moveTo>
                <a:lnTo>
                  <a:pt x="6454588" y="0"/>
                </a:lnTo>
                <a:lnTo>
                  <a:pt x="645458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id="{036C5AAB-66E5-36DE-31E0-22FF35574B2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817179">
            <a:off x="12899843" y="6682705"/>
            <a:ext cx="3585283" cy="2752261"/>
          </a:xfrm>
          <a:custGeom>
            <a:avLst/>
            <a:gdLst/>
            <a:ahLst/>
            <a:cxnLst/>
            <a:rect l="l" t="t" r="r" b="b"/>
            <a:pathLst>
              <a:path w="4944449" h="3862851">
                <a:moveTo>
                  <a:pt x="4944449" y="0"/>
                </a:moveTo>
                <a:lnTo>
                  <a:pt x="0" y="0"/>
                </a:lnTo>
                <a:lnTo>
                  <a:pt x="0" y="3862850"/>
                </a:lnTo>
                <a:lnTo>
                  <a:pt x="4944449" y="3862850"/>
                </a:lnTo>
                <a:lnTo>
                  <a:pt x="4944449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Freeform 12">
            <a:extLst>
              <a:ext uri="{FF2B5EF4-FFF2-40B4-BE49-F238E27FC236}">
                <a16:creationId xmlns:a16="http://schemas.microsoft.com/office/drawing/2014/main" id="{04304431-FD60-8642-F356-39FC28C58F4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4534718">
            <a:off x="327156" y="5890636"/>
            <a:ext cx="958290" cy="975852"/>
          </a:xfrm>
          <a:custGeom>
            <a:avLst/>
            <a:gdLst/>
            <a:ahLst/>
            <a:cxnLst/>
            <a:rect l="l" t="t" r="r" b="b"/>
            <a:pathLst>
              <a:path w="1231713" h="1378141">
                <a:moveTo>
                  <a:pt x="0" y="0"/>
                </a:moveTo>
                <a:lnTo>
                  <a:pt x="1231713" y="0"/>
                </a:lnTo>
                <a:lnTo>
                  <a:pt x="1231713" y="1378140"/>
                </a:lnTo>
                <a:lnTo>
                  <a:pt x="0" y="1378140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sharpenSoften amount="-25000"/>
                      </a14:imgEffect>
                      <a14:imgEffect>
                        <a14:colorTemperature colorTemp="5900"/>
                      </a14:imgEffect>
                      <a14:imgEffect>
                        <a14:saturation sat="2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" name="Freeform 7">
            <a:extLst>
              <a:ext uri="{FF2B5EF4-FFF2-40B4-BE49-F238E27FC236}">
                <a16:creationId xmlns:a16="http://schemas.microsoft.com/office/drawing/2014/main" id="{C016CECC-6490-08B8-0380-D74C928B93E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3083816">
            <a:off x="11662917" y="7828621"/>
            <a:ext cx="1559286" cy="2341041"/>
          </a:xfrm>
          <a:custGeom>
            <a:avLst/>
            <a:gdLst/>
            <a:ahLst/>
            <a:cxnLst/>
            <a:rect l="l" t="t" r="r" b="b"/>
            <a:pathLst>
              <a:path w="2042953" h="3095383">
                <a:moveTo>
                  <a:pt x="0" y="0"/>
                </a:moveTo>
                <a:lnTo>
                  <a:pt x="2042953" y="0"/>
                </a:lnTo>
                <a:lnTo>
                  <a:pt x="2042953" y="3095384"/>
                </a:lnTo>
                <a:lnTo>
                  <a:pt x="0" y="3095384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3B63FC9A-8269-AE77-4298-102E3B7D988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9783251">
            <a:off x="16706690" y="4673546"/>
            <a:ext cx="1831718" cy="2192554"/>
          </a:xfrm>
          <a:custGeom>
            <a:avLst/>
            <a:gdLst/>
            <a:ahLst/>
            <a:cxnLst/>
            <a:rect l="l" t="t" r="r" b="b"/>
            <a:pathLst>
              <a:path w="3025677" h="3271002">
                <a:moveTo>
                  <a:pt x="0" y="0"/>
                </a:moveTo>
                <a:lnTo>
                  <a:pt x="3025677" y="0"/>
                </a:lnTo>
                <a:lnTo>
                  <a:pt x="3025677" y="3271002"/>
                </a:lnTo>
                <a:lnTo>
                  <a:pt x="0" y="3271002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colorTemperature colorTemp="4700"/>
                      </a14:imgEffect>
                      <a14:imgEffect>
                        <a14:saturation sat="3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B7E67E85-DF7D-48D6-FA9C-FAC3DF8C643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131830" y="7847872"/>
            <a:ext cx="5423577" cy="2918868"/>
          </a:xfrm>
          <a:custGeom>
            <a:avLst/>
            <a:gdLst/>
            <a:ahLst/>
            <a:cxnLst/>
            <a:rect l="l" t="t" r="r" b="b"/>
            <a:pathLst>
              <a:path w="11426694" h="6370382">
                <a:moveTo>
                  <a:pt x="0" y="0"/>
                </a:moveTo>
                <a:lnTo>
                  <a:pt x="11426694" y="0"/>
                </a:lnTo>
                <a:lnTo>
                  <a:pt x="11426694" y="6370381"/>
                </a:lnTo>
                <a:lnTo>
                  <a:pt x="0" y="6370381"/>
                </a:lnTo>
                <a:lnTo>
                  <a:pt x="0" y="0"/>
                </a:lnTo>
                <a:close/>
              </a:path>
            </a:pathLst>
          </a:custGeom>
          <a:blipFill>
            <a:blip r:embed="rId2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7AFEE727-AD29-D1CE-AFAD-6A644F8B155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516184" flipH="1">
            <a:off x="4517839" y="7830343"/>
            <a:ext cx="1559286" cy="2341041"/>
          </a:xfrm>
          <a:custGeom>
            <a:avLst/>
            <a:gdLst/>
            <a:ahLst/>
            <a:cxnLst/>
            <a:rect l="l" t="t" r="r" b="b"/>
            <a:pathLst>
              <a:path w="2042953" h="3095383">
                <a:moveTo>
                  <a:pt x="0" y="0"/>
                </a:moveTo>
                <a:lnTo>
                  <a:pt x="2042953" y="0"/>
                </a:lnTo>
                <a:lnTo>
                  <a:pt x="2042953" y="3095384"/>
                </a:lnTo>
                <a:lnTo>
                  <a:pt x="0" y="3095384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12">
            <a:extLst>
              <a:ext uri="{FF2B5EF4-FFF2-40B4-BE49-F238E27FC236}">
                <a16:creationId xmlns:a16="http://schemas.microsoft.com/office/drawing/2014/main" id="{5BB5BD6C-FA46-7CB9-FF6D-2BF13B869965}"/>
              </a:ext>
            </a:extLst>
          </p:cNvPr>
          <p:cNvSpPr>
            <a:spLocks/>
          </p:cNvSpPr>
          <p:nvPr/>
        </p:nvSpPr>
        <p:spPr>
          <a:xfrm>
            <a:off x="17371516" y="3360331"/>
            <a:ext cx="958290" cy="975852"/>
          </a:xfrm>
          <a:custGeom>
            <a:avLst/>
            <a:gdLst/>
            <a:ahLst/>
            <a:cxnLst/>
            <a:rect l="l" t="t" r="r" b="b"/>
            <a:pathLst>
              <a:path w="1231713" h="1378141">
                <a:moveTo>
                  <a:pt x="0" y="0"/>
                </a:moveTo>
                <a:lnTo>
                  <a:pt x="1231713" y="0"/>
                </a:lnTo>
                <a:lnTo>
                  <a:pt x="1231713" y="1378140"/>
                </a:lnTo>
                <a:lnTo>
                  <a:pt x="0" y="1378140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sharpenSoften amount="-25000"/>
                      </a14:imgEffect>
                      <a14:imgEffect>
                        <a14:colorTemperature colorTemp="5900"/>
                      </a14:imgEffect>
                      <a14:imgEffect>
                        <a14:saturation sat="2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4E9D08B0-C454-BB90-7E27-A4595B7222D8}"/>
              </a:ext>
            </a:extLst>
          </p:cNvPr>
          <p:cNvSpPr>
            <a:spLocks/>
          </p:cNvSpPr>
          <p:nvPr/>
        </p:nvSpPr>
        <p:spPr>
          <a:xfrm rot="21054995">
            <a:off x="3005554" y="148371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31FFDE19-96D6-C939-2B15-8B6282625E48}"/>
              </a:ext>
            </a:extLst>
          </p:cNvPr>
          <p:cNvSpPr/>
          <p:nvPr/>
        </p:nvSpPr>
        <p:spPr>
          <a:xfrm rot="21054995">
            <a:off x="11616163" y="5624976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 flipV="1">
            <a:off x="12290" y="-19994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1937722">
                <a:moveTo>
                  <a:pt x="0" y="0"/>
                </a:moveTo>
                <a:lnTo>
                  <a:pt x="18288000" y="0"/>
                </a:lnTo>
                <a:lnTo>
                  <a:pt x="18288000" y="11937722"/>
                </a:lnTo>
                <a:lnTo>
                  <a:pt x="0" y="1193772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5000"/>
            </a:blip>
            <a:stretch>
              <a:fillRect t="-1033" b="-1033"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2004AC0-0C8C-8EF6-8AB0-E057C17F2C89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3679142642"/>
              </p:ext>
            </p:extLst>
          </p:nvPr>
        </p:nvGraphicFramePr>
        <p:xfrm>
          <a:off x="12291" y="9410700"/>
          <a:ext cx="18287999" cy="899652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89965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DBB617F-536C-8013-3BAD-D818BC405E8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068800" y="9542944"/>
            <a:ext cx="12216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3 —</a:t>
            </a:r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0C93BB19-AFE1-F1DC-5996-1D5D77559B96}"/>
              </a:ext>
            </a:extLst>
          </p:cNvPr>
          <p:cNvSpPr>
            <a:spLocks/>
          </p:cNvSpPr>
          <p:nvPr/>
        </p:nvSpPr>
        <p:spPr>
          <a:xfrm>
            <a:off x="3573297" y="-199942"/>
            <a:ext cx="10508294" cy="1754326"/>
          </a:xfrm>
          <a:custGeom>
            <a:avLst/>
            <a:gdLst/>
            <a:ahLst/>
            <a:cxnLst/>
            <a:rect l="l" t="t" r="r" b="b"/>
            <a:pathLst>
              <a:path w="12034763" h="2737909">
                <a:moveTo>
                  <a:pt x="0" y="0"/>
                </a:moveTo>
                <a:lnTo>
                  <a:pt x="12034763" y="0"/>
                </a:lnTo>
                <a:lnTo>
                  <a:pt x="12034763" y="2737909"/>
                </a:lnTo>
                <a:lnTo>
                  <a:pt x="0" y="27379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EDFE91-C145-E84C-4C11-4E4F1C987ED8}"/>
              </a:ext>
            </a:extLst>
          </p:cNvPr>
          <p:cNvSpPr txBox="1">
            <a:spLocks/>
          </p:cNvSpPr>
          <p:nvPr/>
        </p:nvSpPr>
        <p:spPr>
          <a:xfrm>
            <a:off x="4400327" y="306466"/>
            <a:ext cx="853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Rate your previous experience with…</a:t>
            </a:r>
          </a:p>
        </p:txBody>
      </p:sp>
      <p:sp>
        <p:nvSpPr>
          <p:cNvPr id="6" name="Freeform 19">
            <a:extLst>
              <a:ext uri="{FF2B5EF4-FFF2-40B4-BE49-F238E27FC236}">
                <a16:creationId xmlns:a16="http://schemas.microsoft.com/office/drawing/2014/main" id="{28AC90A4-3EA9-CC59-08FA-D28E67CBD8C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1354275" y="7038265"/>
            <a:ext cx="2029367" cy="2111175"/>
          </a:xfrm>
          <a:custGeom>
            <a:avLst/>
            <a:gdLst/>
            <a:ahLst/>
            <a:cxnLst/>
            <a:rect l="l" t="t" r="r" b="b"/>
            <a:pathLst>
              <a:path w="2029367" h="2111175">
                <a:moveTo>
                  <a:pt x="0" y="0"/>
                </a:moveTo>
                <a:lnTo>
                  <a:pt x="2029367" y="0"/>
                </a:lnTo>
                <a:lnTo>
                  <a:pt x="2029367" y="2111175"/>
                </a:lnTo>
                <a:lnTo>
                  <a:pt x="0" y="211117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14">
            <a:extLst>
              <a:ext uri="{FF2B5EF4-FFF2-40B4-BE49-F238E27FC236}">
                <a16:creationId xmlns:a16="http://schemas.microsoft.com/office/drawing/2014/main" id="{B8F4E0EF-5CDC-EE7E-C2A8-48801537FE8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1418844" y="4947851"/>
            <a:ext cx="2158506" cy="2425288"/>
          </a:xfrm>
          <a:custGeom>
            <a:avLst/>
            <a:gdLst/>
            <a:ahLst/>
            <a:cxnLst/>
            <a:rect l="l" t="t" r="r" b="b"/>
            <a:pathLst>
              <a:path w="2158506" h="2425288">
                <a:moveTo>
                  <a:pt x="0" y="0"/>
                </a:moveTo>
                <a:lnTo>
                  <a:pt x="2158506" y="0"/>
                </a:lnTo>
                <a:lnTo>
                  <a:pt x="2158506" y="2425288"/>
                </a:lnTo>
                <a:lnTo>
                  <a:pt x="0" y="242528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3E2E66C8-DA99-3DA1-8A81-54EB34E73BC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1265920" y="3587242"/>
            <a:ext cx="2155799" cy="1956388"/>
          </a:xfrm>
          <a:custGeom>
            <a:avLst/>
            <a:gdLst/>
            <a:ahLst/>
            <a:cxnLst/>
            <a:rect l="l" t="t" r="r" b="b"/>
            <a:pathLst>
              <a:path w="2155799" h="1956388">
                <a:moveTo>
                  <a:pt x="0" y="0"/>
                </a:moveTo>
                <a:lnTo>
                  <a:pt x="2155799" y="0"/>
                </a:lnTo>
                <a:lnTo>
                  <a:pt x="2155799" y="1956387"/>
                </a:lnTo>
                <a:lnTo>
                  <a:pt x="0" y="195638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6">
            <a:extLst>
              <a:ext uri="{FF2B5EF4-FFF2-40B4-BE49-F238E27FC236}">
                <a16:creationId xmlns:a16="http://schemas.microsoft.com/office/drawing/2014/main" id="{D49F76BA-E133-FD51-6D6F-07FFFE9638F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1023001" y="1448296"/>
            <a:ext cx="2084056" cy="1976970"/>
          </a:xfrm>
          <a:custGeom>
            <a:avLst/>
            <a:gdLst/>
            <a:ahLst/>
            <a:cxnLst/>
            <a:rect l="l" t="t" r="r" b="b"/>
            <a:pathLst>
              <a:path w="2084056" h="1771448">
                <a:moveTo>
                  <a:pt x="0" y="0"/>
                </a:moveTo>
                <a:lnTo>
                  <a:pt x="2084056" y="0"/>
                </a:lnTo>
                <a:lnTo>
                  <a:pt x="2084056" y="1771448"/>
                </a:lnTo>
                <a:lnTo>
                  <a:pt x="0" y="177144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733D6651-80C2-FEB1-51D8-650BC5EE9FE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6367293">
            <a:off x="16992019" y="5176238"/>
            <a:ext cx="2473568" cy="2126094"/>
          </a:xfrm>
          <a:custGeom>
            <a:avLst/>
            <a:gdLst/>
            <a:ahLst/>
            <a:cxnLst/>
            <a:rect l="l" t="t" r="r" b="b"/>
            <a:pathLst>
              <a:path w="3991610" h="2320123">
                <a:moveTo>
                  <a:pt x="0" y="0"/>
                </a:moveTo>
                <a:lnTo>
                  <a:pt x="3991610" y="0"/>
                </a:lnTo>
                <a:lnTo>
                  <a:pt x="3991610" y="2320124"/>
                </a:lnTo>
                <a:lnTo>
                  <a:pt x="0" y="232012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 b="1"/>
          </a:p>
        </p:txBody>
      </p:sp>
      <p:sp>
        <p:nvSpPr>
          <p:cNvPr id="14" name="Freeform 18">
            <a:extLst>
              <a:ext uri="{FF2B5EF4-FFF2-40B4-BE49-F238E27FC236}">
                <a16:creationId xmlns:a16="http://schemas.microsoft.com/office/drawing/2014/main" id="{F7F6CBB4-4267-E057-BA7C-012410984E1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7176402" y="3600939"/>
            <a:ext cx="2039596" cy="1341034"/>
          </a:xfrm>
          <a:custGeom>
            <a:avLst/>
            <a:gdLst/>
            <a:ahLst/>
            <a:cxnLst/>
            <a:rect l="l" t="t" r="r" b="b"/>
            <a:pathLst>
              <a:path w="2039596" h="1341034">
                <a:moveTo>
                  <a:pt x="0" y="0"/>
                </a:moveTo>
                <a:lnTo>
                  <a:pt x="2039596" y="0"/>
                </a:lnTo>
                <a:lnTo>
                  <a:pt x="2039596" y="1341034"/>
                </a:lnTo>
                <a:lnTo>
                  <a:pt x="0" y="134103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2">
            <a:extLst>
              <a:ext uri="{FF2B5EF4-FFF2-40B4-BE49-F238E27FC236}">
                <a16:creationId xmlns:a16="http://schemas.microsoft.com/office/drawing/2014/main" id="{8053D6B9-65F9-DA57-C575-B770D2880D2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7134611" y="1519636"/>
            <a:ext cx="1846241" cy="1934187"/>
          </a:xfrm>
          <a:custGeom>
            <a:avLst/>
            <a:gdLst/>
            <a:ahLst/>
            <a:cxnLst/>
            <a:rect l="l" t="t" r="r" b="b"/>
            <a:pathLst>
              <a:path w="1231713" h="1378141">
                <a:moveTo>
                  <a:pt x="0" y="0"/>
                </a:moveTo>
                <a:lnTo>
                  <a:pt x="1231713" y="0"/>
                </a:lnTo>
                <a:lnTo>
                  <a:pt x="1231713" y="1378140"/>
                </a:lnTo>
                <a:lnTo>
                  <a:pt x="0" y="1378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sharpenSoften amount="-25000"/>
                      </a14:imgEffect>
                      <a14:imgEffect>
                        <a14:colorTemperature colorTemp="5900"/>
                      </a14:imgEffect>
                      <a14:imgEffect>
                        <a14:saturation sat="2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8CD37A6F-82AE-6A89-EFED-9E42BECB191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7460395">
            <a:off x="17056171" y="-149611"/>
            <a:ext cx="1597612" cy="1829869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01DAD209-4EB8-EF9B-B3E2-A99FC695690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17783677" y="7338933"/>
            <a:ext cx="1176400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duotone>
                <a:prstClr val="black"/>
                <a:srgbClr val="FF3399">
                  <a:tint val="45000"/>
                  <a:satMod val="400000"/>
                </a:srgb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Freeform 15">
            <a:extLst>
              <a:ext uri="{FF2B5EF4-FFF2-40B4-BE49-F238E27FC236}">
                <a16:creationId xmlns:a16="http://schemas.microsoft.com/office/drawing/2014/main" id="{6807E1A2-2B86-9293-2D9C-CD1F9DB84F6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9679190">
            <a:off x="-1312166" y="-432994"/>
            <a:ext cx="2710277" cy="2170812"/>
          </a:xfrm>
          <a:custGeom>
            <a:avLst/>
            <a:gdLst/>
            <a:ahLst/>
            <a:cxnLst/>
            <a:rect l="l" t="t" r="r" b="b"/>
            <a:pathLst>
              <a:path w="2589728" h="2642579">
                <a:moveTo>
                  <a:pt x="0" y="0"/>
                </a:moveTo>
                <a:lnTo>
                  <a:pt x="2589728" y="0"/>
                </a:lnTo>
                <a:lnTo>
                  <a:pt x="2589728" y="2642579"/>
                </a:lnTo>
                <a:lnTo>
                  <a:pt x="0" y="2642579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Freeform 15">
            <a:extLst>
              <a:ext uri="{FF2B5EF4-FFF2-40B4-BE49-F238E27FC236}">
                <a16:creationId xmlns:a16="http://schemas.microsoft.com/office/drawing/2014/main" id="{BCEA19AA-4F11-1864-609D-D689B04FE0F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134600" y="9311148"/>
            <a:ext cx="1084241" cy="975852"/>
          </a:xfrm>
          <a:custGeom>
            <a:avLst/>
            <a:gdLst/>
            <a:ahLst/>
            <a:cxnLst/>
            <a:rect l="l" t="t" r="r" b="b"/>
            <a:pathLst>
              <a:path w="2589728" h="2642579">
                <a:moveTo>
                  <a:pt x="0" y="0"/>
                </a:moveTo>
                <a:lnTo>
                  <a:pt x="2589728" y="0"/>
                </a:lnTo>
                <a:lnTo>
                  <a:pt x="2589728" y="2642579"/>
                </a:lnTo>
                <a:lnTo>
                  <a:pt x="0" y="2642579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Freeform 11">
            <a:extLst>
              <a:ext uri="{FF2B5EF4-FFF2-40B4-BE49-F238E27FC236}">
                <a16:creationId xmlns:a16="http://schemas.microsoft.com/office/drawing/2014/main" id="{261EF52F-F447-4D68-C51C-8E35669165D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883430">
            <a:off x="13008796" y="9203218"/>
            <a:ext cx="1276614" cy="1219200"/>
          </a:xfrm>
          <a:custGeom>
            <a:avLst/>
            <a:gdLst/>
            <a:ahLst/>
            <a:cxnLst/>
            <a:rect l="l" t="t" r="r" b="b"/>
            <a:pathLst>
              <a:path w="3025677" h="3271002">
                <a:moveTo>
                  <a:pt x="0" y="0"/>
                </a:moveTo>
                <a:lnTo>
                  <a:pt x="3025677" y="0"/>
                </a:lnTo>
                <a:lnTo>
                  <a:pt x="3025677" y="3271002"/>
                </a:lnTo>
                <a:lnTo>
                  <a:pt x="0" y="3271002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colorTemperature colorTemp="4700"/>
                      </a14:imgEffect>
                      <a14:imgEffect>
                        <a14:saturation sat="3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11A03730-15DA-5F03-7D90-F46F84528B8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164551" y="9302235"/>
            <a:ext cx="958290" cy="975852"/>
          </a:xfrm>
          <a:custGeom>
            <a:avLst/>
            <a:gdLst/>
            <a:ahLst/>
            <a:cxnLst/>
            <a:rect l="l" t="t" r="r" b="b"/>
            <a:pathLst>
              <a:path w="1231713" h="1378141">
                <a:moveTo>
                  <a:pt x="0" y="0"/>
                </a:moveTo>
                <a:lnTo>
                  <a:pt x="1231713" y="0"/>
                </a:lnTo>
                <a:lnTo>
                  <a:pt x="1231713" y="1378140"/>
                </a:lnTo>
                <a:lnTo>
                  <a:pt x="0" y="1378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sharpenSoften amount="-25000"/>
                      </a14:imgEffect>
                      <a14:imgEffect>
                        <a14:colorTemperature colorTemp="5900"/>
                      </a14:imgEffect>
                      <a14:imgEffect>
                        <a14:saturation sat="2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113D8F70-7B5B-B358-08AC-0E3C8B8FFE7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054995">
            <a:off x="7098485" y="9213328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Freeform 15">
            <a:extLst>
              <a:ext uri="{FF2B5EF4-FFF2-40B4-BE49-F238E27FC236}">
                <a16:creationId xmlns:a16="http://schemas.microsoft.com/office/drawing/2014/main" id="{E4E318F2-997D-469A-1853-F3A2DDF96DC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3540" y="9294955"/>
            <a:ext cx="958290" cy="990412"/>
          </a:xfrm>
          <a:custGeom>
            <a:avLst/>
            <a:gdLst/>
            <a:ahLst/>
            <a:cxnLst/>
            <a:rect l="l" t="t" r="r" b="b"/>
            <a:pathLst>
              <a:path w="2155799" h="1956388">
                <a:moveTo>
                  <a:pt x="0" y="0"/>
                </a:moveTo>
                <a:lnTo>
                  <a:pt x="2155799" y="0"/>
                </a:lnTo>
                <a:lnTo>
                  <a:pt x="2155799" y="1956387"/>
                </a:lnTo>
                <a:lnTo>
                  <a:pt x="0" y="1956387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saturation sat="33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9" name="Freeform 9">
            <a:extLst>
              <a:ext uri="{FF2B5EF4-FFF2-40B4-BE49-F238E27FC236}">
                <a16:creationId xmlns:a16="http://schemas.microsoft.com/office/drawing/2014/main" id="{DD00C05F-D8F0-DF25-9750-D5CE05C4025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798854" y="9213850"/>
            <a:ext cx="1079253" cy="1073150"/>
          </a:xfrm>
          <a:custGeom>
            <a:avLst/>
            <a:gdLst/>
            <a:ahLst/>
            <a:cxnLst/>
            <a:rect l="l" t="t" r="r" b="b"/>
            <a:pathLst>
              <a:path w="6762183" h="7330279">
                <a:moveTo>
                  <a:pt x="0" y="0"/>
                </a:moveTo>
                <a:lnTo>
                  <a:pt x="6762183" y="0"/>
                </a:lnTo>
                <a:lnTo>
                  <a:pt x="6762183" y="7330279"/>
                </a:lnTo>
                <a:lnTo>
                  <a:pt x="0" y="7330279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rightnessContrast bright="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63275367-66D8-2A3A-912F-CA6B66C79C71}"/>
              </a:ext>
            </a:extLst>
          </p:cNvPr>
          <p:cNvSpPr/>
          <p:nvPr/>
        </p:nvSpPr>
        <p:spPr>
          <a:xfrm>
            <a:off x="2350067" y="1020850"/>
            <a:ext cx="13507853" cy="8120783"/>
          </a:xfrm>
          <a:custGeom>
            <a:avLst/>
            <a:gdLst/>
            <a:ahLst/>
            <a:cxnLst/>
            <a:rect l="l" t="t" r="r" b="b"/>
            <a:pathLst>
              <a:path w="11046443" h="8229600">
                <a:moveTo>
                  <a:pt x="0" y="0"/>
                </a:moveTo>
                <a:lnTo>
                  <a:pt x="11046442" y="0"/>
                </a:lnTo>
                <a:lnTo>
                  <a:pt x="1104644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4"/>
            <a:stretch>
              <a:fillRect/>
            </a:stretch>
          </a:blip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bliqueBottomLeft"/>
            <a:lightRig rig="threePt" dir="t"/>
          </a:scene3d>
        </p:spPr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6AF54CD-2226-6057-6436-49A116990608}"/>
              </a:ext>
            </a:extLst>
          </p:cNvPr>
          <p:cNvSpPr/>
          <p:nvPr/>
        </p:nvSpPr>
        <p:spPr>
          <a:xfrm>
            <a:off x="3793837" y="3439087"/>
            <a:ext cx="10508295" cy="2308324"/>
          </a:xfrm>
          <a:prstGeom prst="rect">
            <a:avLst/>
          </a:prstGeom>
          <a:solidFill>
            <a:schemeClr val="tx1">
              <a:alpha val="81961"/>
            </a:schemeClr>
          </a:solid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Taking something apart to see how it works.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8452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0"/>
            <a:ext cx="18516600" cy="10287000"/>
          </a:xfrm>
          <a:custGeom>
            <a:avLst/>
            <a:gdLst/>
            <a:ahLst/>
            <a:cxnLst/>
            <a:rect l="l" t="t" r="r" b="b"/>
            <a:pathLst>
              <a:path w="18288000" h="11055239">
                <a:moveTo>
                  <a:pt x="0" y="0"/>
                </a:moveTo>
                <a:lnTo>
                  <a:pt x="18288000" y="0"/>
                </a:lnTo>
                <a:lnTo>
                  <a:pt x="18288000" y="11055239"/>
                </a:lnTo>
                <a:lnTo>
                  <a:pt x="0" y="1105523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0000"/>
            </a:blip>
            <a:stretch>
              <a:fillRect l="-2935" t="-9183" b="-4336"/>
            </a:stretch>
          </a:blipFill>
        </p:spPr>
        <p:txBody>
          <a:bodyPr/>
          <a:lstStyle/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3E1AC80-7484-549E-05E7-94A472646737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960491604"/>
              </p:ext>
            </p:extLst>
          </p:nvPr>
        </p:nvGraphicFramePr>
        <p:xfrm>
          <a:off x="1" y="9486900"/>
          <a:ext cx="18287999" cy="964813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9648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869712F-12B1-A519-146C-D2D4200E777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992600" y="9542944"/>
            <a:ext cx="1297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4 —</a:t>
            </a:r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FB1FA1CC-2C8C-9458-EFDA-5CFD9669526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741114" y="-222966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590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2">
            <a:extLst>
              <a:ext uri="{FF2B5EF4-FFF2-40B4-BE49-F238E27FC236}">
                <a16:creationId xmlns:a16="http://schemas.microsoft.com/office/drawing/2014/main" id="{3010509F-8322-21A1-05FC-FB01C4B57D3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1828249" y="-13524"/>
            <a:ext cx="2665450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duotone>
                <a:prstClr val="black"/>
                <a:srgbClr val="FFC000">
                  <a:lumMod val="60000"/>
                  <a:lumOff val="40000"/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PaintStrokes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13" name="Freeform 2">
            <a:extLst>
              <a:ext uri="{FF2B5EF4-FFF2-40B4-BE49-F238E27FC236}">
                <a16:creationId xmlns:a16="http://schemas.microsoft.com/office/drawing/2014/main" id="{C8D43114-2CCB-D1A0-8292-AB9E1BF3E4B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490812" y="-218758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duotone>
                <a:prstClr val="black"/>
                <a:srgbClr val="ED7D31"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PaintStrokes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14" name="Freeform 2">
            <a:extLst>
              <a:ext uri="{FF2B5EF4-FFF2-40B4-BE49-F238E27FC236}">
                <a16:creationId xmlns:a16="http://schemas.microsoft.com/office/drawing/2014/main" id="{C115150D-0EF5-073A-D74E-DA64BF53CAC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6960638" y="-13524"/>
            <a:ext cx="2665450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duotone>
                <a:prstClr val="black"/>
                <a:srgbClr val="FF3399"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PencilSketch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2">
            <a:extLst>
              <a:ext uri="{FF2B5EF4-FFF2-40B4-BE49-F238E27FC236}">
                <a16:creationId xmlns:a16="http://schemas.microsoft.com/office/drawing/2014/main" id="{618DB848-7675-7451-F88B-EC6B18ED797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626087" y="-222966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duotone>
                <a:srgbClr val="70AD47">
                  <a:shade val="45000"/>
                  <a:satMod val="135000"/>
                </a:srgbClr>
                <a:prstClr val="white"/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GlowEdges/>
                      </a14:imgEffect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17" name="Freeform 2">
            <a:extLst>
              <a:ext uri="{FF2B5EF4-FFF2-40B4-BE49-F238E27FC236}">
                <a16:creationId xmlns:a16="http://schemas.microsoft.com/office/drawing/2014/main" id="{71D638E0-E1E2-7A1F-76FF-A579E5180C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12192000" y="-35345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duotone>
                <a:prstClr val="black"/>
                <a:srgbClr val="0070C0"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1500"/>
                      </a14:imgEffect>
                      <a14:imgEffect>
                        <a14:saturation sat="238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2">
            <a:extLst>
              <a:ext uri="{FF2B5EF4-FFF2-40B4-BE49-F238E27FC236}">
                <a16:creationId xmlns:a16="http://schemas.microsoft.com/office/drawing/2014/main" id="{FA5657BB-73DD-7350-E954-9EB29607FEC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757912" y="-242568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590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2">
            <a:extLst>
              <a:ext uri="{FF2B5EF4-FFF2-40B4-BE49-F238E27FC236}">
                <a16:creationId xmlns:a16="http://schemas.microsoft.com/office/drawing/2014/main" id="{E717BD00-B2A2-9F23-2B49-3791C2695B6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17324388" y="-36871"/>
            <a:ext cx="2665450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duotone>
                <a:prstClr val="black"/>
                <a:srgbClr val="FFC000">
                  <a:lumMod val="60000"/>
                  <a:lumOff val="40000"/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PaintStrokes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1FE3092-929A-F3B8-7E56-FEF50886881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67512" y="1576337"/>
            <a:ext cx="16306193" cy="7719036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 is ‘making’? </a:t>
            </a:r>
          </a:p>
          <a:p>
            <a:pPr marL="3200400" lvl="6" indent="-457200">
              <a:buFont typeface="Arial" panose="020B0604020202020204" pitchFamily="34" charset="0"/>
              <a:buChar char="•"/>
            </a:pP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iterative process of fabrication and design that draws upon the DIY mindset. [1]</a:t>
            </a:r>
          </a:p>
          <a:p>
            <a:pPr marL="3200400" lvl="6" indent="-457200">
              <a:buFont typeface="Arial" panose="020B0604020202020204" pitchFamily="34" charset="0"/>
              <a:buChar char="•"/>
            </a:pP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‘Making’ has been incorporated in STEM education to increase diversity.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Geoscience</a:t>
            </a:r>
          </a:p>
          <a:p>
            <a:pPr marL="2743200" lvl="5" indent="-457200">
              <a:buFont typeface="Arial" panose="020B0604020202020204" pitchFamily="34" charset="0"/>
              <a:buChar char="•"/>
            </a:pPr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diverse than ever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but much improvement is still needed. [2] [3]</a:t>
            </a:r>
          </a:p>
          <a:p>
            <a:pPr marL="2743200" lvl="5" indent="-457200">
              <a:buFont typeface="Arial" panose="020B0604020202020204" pitchFamily="34" charset="0"/>
              <a:buChar char="•"/>
            </a:pPr>
            <a:r>
              <a:rPr lang="en-US" sz="2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Plenge</a:t>
            </a:r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et. al 2021 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incorporated ‘making’ into introductory labs to increase student engagement &amp; recognition of the role of creativity in science</a:t>
            </a:r>
          </a:p>
          <a:p>
            <a:pPr lvl="5"/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diversity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lvl="0"/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114800" lvl="8" indent="-457200">
              <a:buFont typeface="Arial" panose="020B0604020202020204" pitchFamily="34" charset="0"/>
              <a:buChar char="•"/>
            </a:pP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in education [4] [5] [6]</a:t>
            </a:r>
          </a:p>
          <a:p>
            <a:pPr marL="4114800" lvl="8" indent="-457200">
              <a:buFont typeface="Arial" panose="020B0604020202020204" pitchFamily="34" charset="0"/>
              <a:buChar char="•"/>
            </a:pP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Marginalized groups at higher risk of natural hazards. [7]</a:t>
            </a:r>
          </a:p>
          <a:p>
            <a:pPr lvl="0"/>
            <a:r>
              <a:rPr lang="en-US" sz="3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questions:</a:t>
            </a:r>
          </a:p>
          <a:p>
            <a:pPr lvl="0"/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85950" lvl="3" indent="-514350">
              <a:buFont typeface="+mj-lt"/>
              <a:buAutoNum type="arabicPeriod"/>
            </a:pP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being marginalized in postsecondary education impact student perceptions of, experience with, and excitement about making in the context of STEM?</a:t>
            </a:r>
          </a:p>
          <a:p>
            <a:pPr marL="1885950" lvl="3" indent="-514350">
              <a:buFont typeface="+mj-lt"/>
              <a:buAutoNum type="arabicPeriod"/>
            </a:pPr>
            <a:endParaRPr lang="en-US" sz="27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85950" lvl="3" indent="-514350">
              <a:lnSpc>
                <a:spcPct val="90000"/>
              </a:lnSpc>
              <a:buFont typeface="+mj-lt"/>
              <a:buAutoNum type="arabicPeriod"/>
            </a:pPr>
            <a:r>
              <a:rPr lang="en-US" sz="27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there differences in how students report themselves and their relationship with making based upon academic and sociocultural identities?</a:t>
            </a:r>
          </a:p>
          <a:p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F238F65-C7C4-64A9-2768-E52A953DE94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10648" y="721614"/>
            <a:ext cx="6304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 Background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7E58CD65-A541-CAE1-A5F3-0A84A94C6659}"/>
              </a:ext>
            </a:extLst>
          </p:cNvPr>
          <p:cNvSpPr>
            <a:spLocks/>
          </p:cNvSpPr>
          <p:nvPr/>
        </p:nvSpPr>
        <p:spPr>
          <a:xfrm rot="872337">
            <a:off x="15923606" y="6548021"/>
            <a:ext cx="2427930" cy="357982"/>
          </a:xfrm>
          <a:custGeom>
            <a:avLst/>
            <a:gdLst>
              <a:gd name="connsiteX0" fmla="*/ 0 w 4729208"/>
              <a:gd name="connsiteY0" fmla="*/ 0 h 457200"/>
              <a:gd name="connsiteX1" fmla="*/ 13854 w 4729208"/>
              <a:gd name="connsiteY1" fmla="*/ 69272 h 457200"/>
              <a:gd name="connsiteX2" fmla="*/ 55418 w 4729208"/>
              <a:gd name="connsiteY2" fmla="*/ 96981 h 457200"/>
              <a:gd name="connsiteX3" fmla="*/ 263236 w 4729208"/>
              <a:gd name="connsiteY3" fmla="*/ 180109 h 457200"/>
              <a:gd name="connsiteX4" fmla="*/ 637309 w 4729208"/>
              <a:gd name="connsiteY4" fmla="*/ 249381 h 457200"/>
              <a:gd name="connsiteX5" fmla="*/ 914400 w 4729208"/>
              <a:gd name="connsiteY5" fmla="*/ 193963 h 457200"/>
              <a:gd name="connsiteX6" fmla="*/ 942109 w 4729208"/>
              <a:gd name="connsiteY6" fmla="*/ 152400 h 457200"/>
              <a:gd name="connsiteX7" fmla="*/ 886691 w 4729208"/>
              <a:gd name="connsiteY7" fmla="*/ 55418 h 457200"/>
              <a:gd name="connsiteX8" fmla="*/ 803564 w 4729208"/>
              <a:gd name="connsiteY8" fmla="*/ 27709 h 457200"/>
              <a:gd name="connsiteX9" fmla="*/ 512618 w 4729208"/>
              <a:gd name="connsiteY9" fmla="*/ 83127 h 457200"/>
              <a:gd name="connsiteX10" fmla="*/ 484909 w 4729208"/>
              <a:gd name="connsiteY10" fmla="*/ 124690 h 457200"/>
              <a:gd name="connsiteX11" fmla="*/ 498764 w 4729208"/>
              <a:gd name="connsiteY11" fmla="*/ 180109 h 457200"/>
              <a:gd name="connsiteX12" fmla="*/ 554182 w 4729208"/>
              <a:gd name="connsiteY12" fmla="*/ 221672 h 457200"/>
              <a:gd name="connsiteX13" fmla="*/ 692727 w 4729208"/>
              <a:gd name="connsiteY13" fmla="*/ 277090 h 457200"/>
              <a:gd name="connsiteX14" fmla="*/ 914400 w 4729208"/>
              <a:gd name="connsiteY14" fmla="*/ 332509 h 457200"/>
              <a:gd name="connsiteX15" fmla="*/ 1066800 w 4729208"/>
              <a:gd name="connsiteY15" fmla="*/ 374072 h 457200"/>
              <a:gd name="connsiteX16" fmla="*/ 1274618 w 4729208"/>
              <a:gd name="connsiteY16" fmla="*/ 387927 h 457200"/>
              <a:gd name="connsiteX17" fmla="*/ 1787236 w 4729208"/>
              <a:gd name="connsiteY17" fmla="*/ 290945 h 457200"/>
              <a:gd name="connsiteX18" fmla="*/ 1842654 w 4729208"/>
              <a:gd name="connsiteY18" fmla="*/ 221672 h 457200"/>
              <a:gd name="connsiteX19" fmla="*/ 1814945 w 4729208"/>
              <a:gd name="connsiteY19" fmla="*/ 96981 h 457200"/>
              <a:gd name="connsiteX20" fmla="*/ 1773382 w 4729208"/>
              <a:gd name="connsiteY20" fmla="*/ 69272 h 457200"/>
              <a:gd name="connsiteX21" fmla="*/ 1537854 w 4729208"/>
              <a:gd name="connsiteY21" fmla="*/ 152400 h 457200"/>
              <a:gd name="connsiteX22" fmla="*/ 1468582 w 4729208"/>
              <a:gd name="connsiteY22" fmla="*/ 277090 h 457200"/>
              <a:gd name="connsiteX23" fmla="*/ 1524000 w 4729208"/>
              <a:gd name="connsiteY23" fmla="*/ 332509 h 457200"/>
              <a:gd name="connsiteX24" fmla="*/ 2105891 w 4729208"/>
              <a:gd name="connsiteY24" fmla="*/ 374072 h 457200"/>
              <a:gd name="connsiteX25" fmla="*/ 2479964 w 4729208"/>
              <a:gd name="connsiteY25" fmla="*/ 360218 h 457200"/>
              <a:gd name="connsiteX26" fmla="*/ 2798618 w 4729208"/>
              <a:gd name="connsiteY26" fmla="*/ 332509 h 457200"/>
              <a:gd name="connsiteX27" fmla="*/ 2881745 w 4729208"/>
              <a:gd name="connsiteY27" fmla="*/ 304800 h 457200"/>
              <a:gd name="connsiteX28" fmla="*/ 2964873 w 4729208"/>
              <a:gd name="connsiteY28" fmla="*/ 290945 h 457200"/>
              <a:gd name="connsiteX29" fmla="*/ 3061854 w 4729208"/>
              <a:gd name="connsiteY29" fmla="*/ 249381 h 457200"/>
              <a:gd name="connsiteX30" fmla="*/ 3172691 w 4729208"/>
              <a:gd name="connsiteY30" fmla="*/ 207818 h 457200"/>
              <a:gd name="connsiteX31" fmla="*/ 3366654 w 4729208"/>
              <a:gd name="connsiteY31" fmla="*/ 124690 h 457200"/>
              <a:gd name="connsiteX32" fmla="*/ 3713018 w 4729208"/>
              <a:gd name="connsiteY32" fmla="*/ 55418 h 457200"/>
              <a:gd name="connsiteX33" fmla="*/ 4003964 w 4729208"/>
              <a:gd name="connsiteY33" fmla="*/ 96981 h 457200"/>
              <a:gd name="connsiteX34" fmla="*/ 4100945 w 4729208"/>
              <a:gd name="connsiteY34" fmla="*/ 193963 h 457200"/>
              <a:gd name="connsiteX35" fmla="*/ 4156364 w 4729208"/>
              <a:gd name="connsiteY35" fmla="*/ 387927 h 457200"/>
              <a:gd name="connsiteX36" fmla="*/ 4197927 w 4729208"/>
              <a:gd name="connsiteY36" fmla="*/ 429490 h 457200"/>
              <a:gd name="connsiteX37" fmla="*/ 4378036 w 4729208"/>
              <a:gd name="connsiteY37" fmla="*/ 457200 h 457200"/>
              <a:gd name="connsiteX38" fmla="*/ 4655127 w 4729208"/>
              <a:gd name="connsiteY38" fmla="*/ 443345 h 457200"/>
              <a:gd name="connsiteX39" fmla="*/ 4724400 w 4729208"/>
              <a:gd name="connsiteY39" fmla="*/ 429490 h 457200"/>
              <a:gd name="connsiteX40" fmla="*/ 4724400 w 4729208"/>
              <a:gd name="connsiteY40" fmla="*/ 387927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729208" h="457200">
                <a:moveTo>
                  <a:pt x="0" y="0"/>
                </a:moveTo>
                <a:cubicBezTo>
                  <a:pt x="4618" y="23091"/>
                  <a:pt x="2171" y="48827"/>
                  <a:pt x="13854" y="69272"/>
                </a:cubicBezTo>
                <a:cubicBezTo>
                  <a:pt x="22115" y="83729"/>
                  <a:pt x="40961" y="88720"/>
                  <a:pt x="55418" y="96981"/>
                </a:cubicBezTo>
                <a:cubicBezTo>
                  <a:pt x="118312" y="132920"/>
                  <a:pt x="198400" y="159361"/>
                  <a:pt x="263236" y="180109"/>
                </a:cubicBezTo>
                <a:cubicBezTo>
                  <a:pt x="479570" y="249336"/>
                  <a:pt x="421970" y="232817"/>
                  <a:pt x="637309" y="249381"/>
                </a:cubicBezTo>
                <a:cubicBezTo>
                  <a:pt x="729673" y="230908"/>
                  <a:pt x="824641" y="222522"/>
                  <a:pt x="914400" y="193963"/>
                </a:cubicBezTo>
                <a:cubicBezTo>
                  <a:pt x="930267" y="188914"/>
                  <a:pt x="939754" y="168884"/>
                  <a:pt x="942109" y="152400"/>
                </a:cubicBezTo>
                <a:cubicBezTo>
                  <a:pt x="947445" y="115043"/>
                  <a:pt x="917081" y="72302"/>
                  <a:pt x="886691" y="55418"/>
                </a:cubicBezTo>
                <a:cubicBezTo>
                  <a:pt x="861159" y="41233"/>
                  <a:pt x="831273" y="36945"/>
                  <a:pt x="803564" y="27709"/>
                </a:cubicBezTo>
                <a:cubicBezTo>
                  <a:pt x="609196" y="38507"/>
                  <a:pt x="595502" y="-16333"/>
                  <a:pt x="512618" y="83127"/>
                </a:cubicBezTo>
                <a:cubicBezTo>
                  <a:pt x="501958" y="95919"/>
                  <a:pt x="494145" y="110836"/>
                  <a:pt x="484909" y="124690"/>
                </a:cubicBezTo>
                <a:cubicBezTo>
                  <a:pt x="489527" y="143163"/>
                  <a:pt x="487696" y="164614"/>
                  <a:pt x="498764" y="180109"/>
                </a:cubicBezTo>
                <a:cubicBezTo>
                  <a:pt x="512185" y="198899"/>
                  <a:pt x="535392" y="208251"/>
                  <a:pt x="554182" y="221672"/>
                </a:cubicBezTo>
                <a:cubicBezTo>
                  <a:pt x="613352" y="263936"/>
                  <a:pt x="600668" y="253075"/>
                  <a:pt x="692727" y="277090"/>
                </a:cubicBezTo>
                <a:cubicBezTo>
                  <a:pt x="766426" y="296316"/>
                  <a:pt x="840672" y="313394"/>
                  <a:pt x="914400" y="332509"/>
                </a:cubicBezTo>
                <a:cubicBezTo>
                  <a:pt x="965370" y="345724"/>
                  <a:pt x="1014261" y="370569"/>
                  <a:pt x="1066800" y="374072"/>
                </a:cubicBezTo>
                <a:lnTo>
                  <a:pt x="1274618" y="387927"/>
                </a:lnTo>
                <a:cubicBezTo>
                  <a:pt x="1412823" y="373119"/>
                  <a:pt x="1646860" y="388128"/>
                  <a:pt x="1787236" y="290945"/>
                </a:cubicBezTo>
                <a:cubicBezTo>
                  <a:pt x="1811549" y="274113"/>
                  <a:pt x="1824181" y="244763"/>
                  <a:pt x="1842654" y="221672"/>
                </a:cubicBezTo>
                <a:cubicBezTo>
                  <a:pt x="1833418" y="180108"/>
                  <a:pt x="1832564" y="135742"/>
                  <a:pt x="1814945" y="96981"/>
                </a:cubicBezTo>
                <a:cubicBezTo>
                  <a:pt x="1808055" y="81823"/>
                  <a:pt x="1789991" y="68086"/>
                  <a:pt x="1773382" y="69272"/>
                </a:cubicBezTo>
                <a:cubicBezTo>
                  <a:pt x="1676714" y="76177"/>
                  <a:pt x="1617703" y="112475"/>
                  <a:pt x="1537854" y="152400"/>
                </a:cubicBezTo>
                <a:cubicBezTo>
                  <a:pt x="1521797" y="173810"/>
                  <a:pt x="1461325" y="244435"/>
                  <a:pt x="1468582" y="277090"/>
                </a:cubicBezTo>
                <a:cubicBezTo>
                  <a:pt x="1474249" y="302592"/>
                  <a:pt x="1498351" y="327545"/>
                  <a:pt x="1524000" y="332509"/>
                </a:cubicBezTo>
                <a:cubicBezTo>
                  <a:pt x="1549888" y="337520"/>
                  <a:pt x="2005098" y="367353"/>
                  <a:pt x="2105891" y="374072"/>
                </a:cubicBezTo>
                <a:lnTo>
                  <a:pt x="2479964" y="360218"/>
                </a:lnTo>
                <a:cubicBezTo>
                  <a:pt x="2584428" y="354995"/>
                  <a:pt x="2694133" y="342957"/>
                  <a:pt x="2798618" y="332509"/>
                </a:cubicBezTo>
                <a:cubicBezTo>
                  <a:pt x="2826327" y="323273"/>
                  <a:pt x="2853409" y="311884"/>
                  <a:pt x="2881745" y="304800"/>
                </a:cubicBezTo>
                <a:cubicBezTo>
                  <a:pt x="2908998" y="297987"/>
                  <a:pt x="2938024" y="299206"/>
                  <a:pt x="2964873" y="290945"/>
                </a:cubicBezTo>
                <a:cubicBezTo>
                  <a:pt x="2998488" y="280602"/>
                  <a:pt x="3029199" y="262443"/>
                  <a:pt x="3061854" y="249381"/>
                </a:cubicBezTo>
                <a:cubicBezTo>
                  <a:pt x="3098490" y="234727"/>
                  <a:pt x="3136171" y="222758"/>
                  <a:pt x="3172691" y="207818"/>
                </a:cubicBezTo>
                <a:cubicBezTo>
                  <a:pt x="3237796" y="181184"/>
                  <a:pt x="3298791" y="143198"/>
                  <a:pt x="3366654" y="124690"/>
                </a:cubicBezTo>
                <a:cubicBezTo>
                  <a:pt x="3582064" y="65943"/>
                  <a:pt x="3466928" y="90574"/>
                  <a:pt x="3713018" y="55418"/>
                </a:cubicBezTo>
                <a:cubicBezTo>
                  <a:pt x="3810000" y="69272"/>
                  <a:pt x="3911705" y="64031"/>
                  <a:pt x="4003964" y="96981"/>
                </a:cubicBezTo>
                <a:cubicBezTo>
                  <a:pt x="4047018" y="112357"/>
                  <a:pt x="4100945" y="193963"/>
                  <a:pt x="4100945" y="193963"/>
                </a:cubicBezTo>
                <a:cubicBezTo>
                  <a:pt x="4110926" y="238879"/>
                  <a:pt x="4126347" y="339900"/>
                  <a:pt x="4156364" y="387927"/>
                </a:cubicBezTo>
                <a:cubicBezTo>
                  <a:pt x="4166748" y="404542"/>
                  <a:pt x="4179226" y="423646"/>
                  <a:pt x="4197927" y="429490"/>
                </a:cubicBezTo>
                <a:cubicBezTo>
                  <a:pt x="4255905" y="447608"/>
                  <a:pt x="4318000" y="447963"/>
                  <a:pt x="4378036" y="457200"/>
                </a:cubicBezTo>
                <a:cubicBezTo>
                  <a:pt x="4470400" y="452582"/>
                  <a:pt x="4562942" y="450720"/>
                  <a:pt x="4655127" y="443345"/>
                </a:cubicBezTo>
                <a:cubicBezTo>
                  <a:pt x="4678600" y="441467"/>
                  <a:pt x="4706012" y="444200"/>
                  <a:pt x="4724400" y="429490"/>
                </a:cubicBezTo>
                <a:cubicBezTo>
                  <a:pt x="4735218" y="420835"/>
                  <a:pt x="4724400" y="401781"/>
                  <a:pt x="4724400" y="387927"/>
                </a:cubicBezTo>
              </a:path>
            </a:pathLst>
          </a:cu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 7">
            <a:extLst>
              <a:ext uri="{FF2B5EF4-FFF2-40B4-BE49-F238E27FC236}">
                <a16:creationId xmlns:a16="http://schemas.microsoft.com/office/drawing/2014/main" id="{A571977C-B21D-AB34-A63A-5BBDAD30E07F}"/>
              </a:ext>
            </a:extLst>
          </p:cNvPr>
          <p:cNvSpPr>
            <a:spLocks/>
          </p:cNvSpPr>
          <p:nvPr/>
        </p:nvSpPr>
        <p:spPr>
          <a:xfrm flipH="1">
            <a:off x="13812552" y="4703554"/>
            <a:ext cx="3680961" cy="1866139"/>
          </a:xfrm>
          <a:custGeom>
            <a:avLst/>
            <a:gdLst/>
            <a:ahLst/>
            <a:cxnLst/>
            <a:rect l="l" t="t" r="r" b="b"/>
            <a:pathLst>
              <a:path w="3660641" h="2594479">
                <a:moveTo>
                  <a:pt x="0" y="0"/>
                </a:moveTo>
                <a:lnTo>
                  <a:pt x="3660641" y="0"/>
                </a:lnTo>
                <a:lnTo>
                  <a:pt x="3660641" y="2594480"/>
                </a:lnTo>
                <a:lnTo>
                  <a:pt x="0" y="259448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73044577-D1AF-CFD9-E36F-3DA4A73A9DA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634582" y="9154232"/>
            <a:ext cx="1316334" cy="1230439"/>
          </a:xfrm>
          <a:custGeom>
            <a:avLst/>
            <a:gdLst/>
            <a:ahLst/>
            <a:cxnLst/>
            <a:rect l="l" t="t" r="r" b="b"/>
            <a:pathLst>
              <a:path w="2439842" h="2403244">
                <a:moveTo>
                  <a:pt x="0" y="0"/>
                </a:moveTo>
                <a:lnTo>
                  <a:pt x="2439841" y="0"/>
                </a:lnTo>
                <a:lnTo>
                  <a:pt x="2439841" y="2403244"/>
                </a:lnTo>
                <a:lnTo>
                  <a:pt x="0" y="240324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7">
            <a:extLst>
              <a:ext uri="{FF2B5EF4-FFF2-40B4-BE49-F238E27FC236}">
                <a16:creationId xmlns:a16="http://schemas.microsoft.com/office/drawing/2014/main" id="{B43F71A8-0962-F360-9AB3-DDC438D724D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992687" y="9109235"/>
            <a:ext cx="1137079" cy="1155616"/>
          </a:xfrm>
          <a:custGeom>
            <a:avLst/>
            <a:gdLst/>
            <a:ahLst/>
            <a:cxnLst/>
            <a:rect l="l" t="t" r="r" b="b"/>
            <a:pathLst>
              <a:path w="2485770" h="3003952">
                <a:moveTo>
                  <a:pt x="0" y="0"/>
                </a:moveTo>
                <a:lnTo>
                  <a:pt x="2485770" y="0"/>
                </a:lnTo>
                <a:lnTo>
                  <a:pt x="2485770" y="3003952"/>
                </a:lnTo>
                <a:lnTo>
                  <a:pt x="0" y="3003952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F0D80E48-D149-B4D8-8766-E3A830E158C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136310">
            <a:off x="9983398" y="9078574"/>
            <a:ext cx="1165315" cy="1201746"/>
          </a:xfrm>
          <a:custGeom>
            <a:avLst/>
            <a:gdLst/>
            <a:ahLst/>
            <a:cxnLst/>
            <a:rect l="l" t="t" r="r" b="b"/>
            <a:pathLst>
              <a:path w="2356913" h="2842508">
                <a:moveTo>
                  <a:pt x="0" y="0"/>
                </a:moveTo>
                <a:lnTo>
                  <a:pt x="2356913" y="0"/>
                </a:lnTo>
                <a:lnTo>
                  <a:pt x="2356913" y="2842508"/>
                </a:lnTo>
                <a:lnTo>
                  <a:pt x="0" y="2842508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DBD45F37-5FD8-462D-B9E4-7DFC6718F83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072689" y="9122776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2671387" h="3025028">
                <a:moveTo>
                  <a:pt x="0" y="0"/>
                </a:moveTo>
                <a:lnTo>
                  <a:pt x="2671387" y="0"/>
                </a:lnTo>
                <a:lnTo>
                  <a:pt x="2671387" y="3025027"/>
                </a:lnTo>
                <a:lnTo>
                  <a:pt x="0" y="3025027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9">
            <a:extLst>
              <a:ext uri="{FF2B5EF4-FFF2-40B4-BE49-F238E27FC236}">
                <a16:creationId xmlns:a16="http://schemas.microsoft.com/office/drawing/2014/main" id="{3DCA82FD-DA31-783F-678E-F972F094187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917547" y="9079913"/>
            <a:ext cx="1248354" cy="1230439"/>
          </a:xfrm>
          <a:custGeom>
            <a:avLst/>
            <a:gdLst/>
            <a:ahLst/>
            <a:cxnLst/>
            <a:rect l="l" t="t" r="r" b="b"/>
            <a:pathLst>
              <a:path w="2116872" h="2240077">
                <a:moveTo>
                  <a:pt x="0" y="0"/>
                </a:moveTo>
                <a:lnTo>
                  <a:pt x="2116872" y="0"/>
                </a:lnTo>
                <a:lnTo>
                  <a:pt x="2116872" y="2240077"/>
                </a:lnTo>
                <a:lnTo>
                  <a:pt x="0" y="2240077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">
            <a:extLst>
              <a:ext uri="{FF2B5EF4-FFF2-40B4-BE49-F238E27FC236}">
                <a16:creationId xmlns:a16="http://schemas.microsoft.com/office/drawing/2014/main" id="{F39E457F-0B0D-51A4-B173-4845FF662CB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02255" y="9051107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6285357" h="8229600">
                <a:moveTo>
                  <a:pt x="0" y="0"/>
                </a:moveTo>
                <a:lnTo>
                  <a:pt x="6285357" y="0"/>
                </a:lnTo>
                <a:lnTo>
                  <a:pt x="628535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13325" y="-104291"/>
            <a:ext cx="18288000" cy="10438988"/>
          </a:xfrm>
          <a:custGeom>
            <a:avLst/>
            <a:gdLst/>
            <a:ahLst/>
            <a:cxnLst/>
            <a:rect l="l" t="t" r="r" b="b"/>
            <a:pathLst>
              <a:path w="19531632" h="10590975">
                <a:moveTo>
                  <a:pt x="0" y="0"/>
                </a:moveTo>
                <a:lnTo>
                  <a:pt x="19531632" y="0"/>
                </a:lnTo>
                <a:lnTo>
                  <a:pt x="19531632" y="10590976"/>
                </a:lnTo>
                <a:lnTo>
                  <a:pt x="0" y="105909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 t="-22582" b="-286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4B6A9D-7473-A18C-496E-7634B62C5D77}"/>
              </a:ext>
            </a:extLst>
          </p:cNvPr>
          <p:cNvSpPr txBox="1">
            <a:spLocks/>
          </p:cNvSpPr>
          <p:nvPr/>
        </p:nvSpPr>
        <p:spPr>
          <a:xfrm>
            <a:off x="856089" y="1699300"/>
            <a:ext cx="8051758" cy="5496248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rtlCol="0">
            <a:spAutoFit/>
          </a:bodyPr>
          <a:lstStyle/>
          <a:p>
            <a:pPr lvl="1" algn="ctr">
              <a:lnSpc>
                <a:spcPct val="150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US" sz="2700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Statistical analysis of self-reported trends in ‘making’ in marginalized student groups in EMES101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endParaRPr lang="en-US" sz="7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Used proxy measures as indicators of marginalized status: </a:t>
            </a:r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Pell recipient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first generation student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or </a:t>
            </a:r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transfer student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1">
              <a:spcAft>
                <a:spcPts val="800"/>
              </a:spcAft>
              <a:tabLst>
                <a:tab pos="457200" algn="l"/>
              </a:tabLst>
            </a:pPr>
            <a:endParaRPr lang="en-US" sz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EMES101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project instructed students to 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make a model to test a geologic hypothesis 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the BeAM Makerspace, with found materials, or through computational or mathematical programming.</a:t>
            </a:r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BAE11FC5-7DCE-9128-067C-E8C8C513A797}"/>
              </a:ext>
            </a:extLst>
          </p:cNvPr>
          <p:cNvSpPr/>
          <p:nvPr/>
        </p:nvSpPr>
        <p:spPr>
          <a:xfrm>
            <a:off x="731823" y="6689109"/>
            <a:ext cx="6865456" cy="5244078"/>
          </a:xfrm>
          <a:custGeom>
            <a:avLst/>
            <a:gdLst/>
            <a:ahLst/>
            <a:cxnLst/>
            <a:rect l="l" t="t" r="r" b="b"/>
            <a:pathLst>
              <a:path w="8440615" h="8229600">
                <a:moveTo>
                  <a:pt x="0" y="0"/>
                </a:moveTo>
                <a:lnTo>
                  <a:pt x="8440616" y="0"/>
                </a:lnTo>
                <a:lnTo>
                  <a:pt x="844061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496D4D0-249A-95D1-8EBC-6CE7E83E91A2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223543651"/>
              </p:ext>
            </p:extLst>
          </p:nvPr>
        </p:nvGraphicFramePr>
        <p:xfrm>
          <a:off x="1" y="9237202"/>
          <a:ext cx="18287999" cy="1073150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10731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7B8492D-A190-E455-7B77-A09F27B0A23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916400" y="9542944"/>
            <a:ext cx="1374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5 —</a:t>
            </a:r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43D63D3C-041F-4DE2-31BF-8DE44FC07D9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409829" y="-266701"/>
            <a:ext cx="5943367" cy="1999041"/>
          </a:xfrm>
          <a:custGeom>
            <a:avLst/>
            <a:gdLst/>
            <a:ahLst/>
            <a:cxnLst/>
            <a:rect l="l" t="t" r="r" b="b"/>
            <a:pathLst>
              <a:path w="12034763" h="2737909">
                <a:moveTo>
                  <a:pt x="0" y="0"/>
                </a:moveTo>
                <a:lnTo>
                  <a:pt x="12034763" y="0"/>
                </a:lnTo>
                <a:lnTo>
                  <a:pt x="12034763" y="2737909"/>
                </a:lnTo>
                <a:lnTo>
                  <a:pt x="0" y="273790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-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5129C2-8CE9-0003-5074-61B6AE8DD4D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094846" y="276051"/>
            <a:ext cx="4151300" cy="861019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Project Description</a:t>
            </a:r>
          </a:p>
        </p:txBody>
      </p:sp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5C7EE3E5-0477-8534-99C0-3144010B106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65679"/>
              </p:ext>
            </p:extLst>
          </p:nvPr>
        </p:nvGraphicFramePr>
        <p:xfrm>
          <a:off x="9934806" y="1252057"/>
          <a:ext cx="2686020" cy="2708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15" name="Chart 14">
            <a:extLst>
              <a:ext uri="{FF2B5EF4-FFF2-40B4-BE49-F238E27FC236}">
                <a16:creationId xmlns:a16="http://schemas.microsoft.com/office/drawing/2014/main" id="{F97486F8-8235-3541-6DF7-E9129C6C22C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52531853"/>
              </p:ext>
            </p:extLst>
          </p:nvPr>
        </p:nvGraphicFramePr>
        <p:xfrm>
          <a:off x="15504735" y="1252057"/>
          <a:ext cx="2688336" cy="270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17" name="Chart 16">
            <a:extLst>
              <a:ext uri="{FF2B5EF4-FFF2-40B4-BE49-F238E27FC236}">
                <a16:creationId xmlns:a16="http://schemas.microsoft.com/office/drawing/2014/main" id="{80447F2E-FD7E-E9CA-8AD0-E6EDC274DB2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4593164"/>
              </p:ext>
            </p:extLst>
          </p:nvPr>
        </p:nvGraphicFramePr>
        <p:xfrm>
          <a:off x="12713709" y="1254477"/>
          <a:ext cx="2688336" cy="270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id="{9DFE94EE-D6D5-116F-CF0C-00F0D12187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34806" y="4080883"/>
            <a:ext cx="3706702" cy="4439844"/>
          </a:xfrm>
          <a:prstGeom prst="rect">
            <a:avLst/>
          </a:prstGeom>
          <a:ln w="127000" cap="rnd">
            <a:noFill/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2" name="Freeform 15">
            <a:extLst>
              <a:ext uri="{FF2B5EF4-FFF2-40B4-BE49-F238E27FC236}">
                <a16:creationId xmlns:a16="http://schemas.microsoft.com/office/drawing/2014/main" id="{4FD1DABD-1AB3-919E-1F58-F580000DB32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134600" y="9311148"/>
            <a:ext cx="1084241" cy="975852"/>
          </a:xfrm>
          <a:custGeom>
            <a:avLst/>
            <a:gdLst/>
            <a:ahLst/>
            <a:cxnLst/>
            <a:rect l="l" t="t" r="r" b="b"/>
            <a:pathLst>
              <a:path w="2589728" h="2642579">
                <a:moveTo>
                  <a:pt x="0" y="0"/>
                </a:moveTo>
                <a:lnTo>
                  <a:pt x="2589728" y="0"/>
                </a:lnTo>
                <a:lnTo>
                  <a:pt x="2589728" y="2642579"/>
                </a:lnTo>
                <a:lnTo>
                  <a:pt x="0" y="2642579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D2B570-5DC8-7A57-5ADF-33ACAC8C33C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883430">
            <a:off x="13008796" y="9203218"/>
            <a:ext cx="1276614" cy="1219200"/>
          </a:xfrm>
          <a:custGeom>
            <a:avLst/>
            <a:gdLst/>
            <a:ahLst/>
            <a:cxnLst/>
            <a:rect l="l" t="t" r="r" b="b"/>
            <a:pathLst>
              <a:path w="3025677" h="3271002">
                <a:moveTo>
                  <a:pt x="0" y="0"/>
                </a:moveTo>
                <a:lnTo>
                  <a:pt x="3025677" y="0"/>
                </a:lnTo>
                <a:lnTo>
                  <a:pt x="3025677" y="3271002"/>
                </a:lnTo>
                <a:lnTo>
                  <a:pt x="0" y="327100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colorTemperature colorTemp="4700"/>
                      </a14:imgEffect>
                      <a14:imgEffect>
                        <a14:saturation sat="3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Freeform 12">
            <a:extLst>
              <a:ext uri="{FF2B5EF4-FFF2-40B4-BE49-F238E27FC236}">
                <a16:creationId xmlns:a16="http://schemas.microsoft.com/office/drawing/2014/main" id="{F3EC9DA4-0AC1-8664-DA88-7A2D909A1A9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164551" y="9302235"/>
            <a:ext cx="958290" cy="975852"/>
          </a:xfrm>
          <a:custGeom>
            <a:avLst/>
            <a:gdLst/>
            <a:ahLst/>
            <a:cxnLst/>
            <a:rect l="l" t="t" r="r" b="b"/>
            <a:pathLst>
              <a:path w="1231713" h="1378141">
                <a:moveTo>
                  <a:pt x="0" y="0"/>
                </a:moveTo>
                <a:lnTo>
                  <a:pt x="1231713" y="0"/>
                </a:lnTo>
                <a:lnTo>
                  <a:pt x="1231713" y="1378140"/>
                </a:lnTo>
                <a:lnTo>
                  <a:pt x="0" y="137814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sharpenSoften amount="-25000"/>
                      </a14:imgEffect>
                      <a14:imgEffect>
                        <a14:colorTemperature colorTemp="5900"/>
                      </a14:imgEffect>
                      <a14:imgEffect>
                        <a14:saturation sat="2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0065E960-44CF-CAF6-44D8-6A567F0F7B3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054995">
            <a:off x="7098485" y="9213328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8C17C71-319A-1C71-EEC2-E8621411505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4425821" y="4393765"/>
            <a:ext cx="2746066" cy="3170099"/>
          </a:xfrm>
          <a:prstGeom prst="rect">
            <a:avLst/>
          </a:prstGeom>
          <a:solidFill>
            <a:srgbClr val="FFFFFF">
              <a:alpha val="30196"/>
            </a:srgbClr>
          </a:solidFill>
        </p:spPr>
        <p:txBody>
          <a:bodyPr wrap="square" rtlCol="0">
            <a:spAutoFit/>
          </a:bodyPr>
          <a:lstStyle/>
          <a:p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Demographic Distribution for UNC incoming students in 2018, the entire EMES101 project population, and in attribute groups (A-E)</a:t>
            </a:r>
          </a:p>
          <a:p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Freeform 15">
            <a:extLst>
              <a:ext uri="{FF2B5EF4-FFF2-40B4-BE49-F238E27FC236}">
                <a16:creationId xmlns:a16="http://schemas.microsoft.com/office/drawing/2014/main" id="{97866FB3-B2A3-3E85-7B9B-0DFF0C76C7B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3540" y="9294955"/>
            <a:ext cx="958290" cy="990412"/>
          </a:xfrm>
          <a:custGeom>
            <a:avLst/>
            <a:gdLst/>
            <a:ahLst/>
            <a:cxnLst/>
            <a:rect l="l" t="t" r="r" b="b"/>
            <a:pathLst>
              <a:path w="2155799" h="1956388">
                <a:moveTo>
                  <a:pt x="0" y="0"/>
                </a:moveTo>
                <a:lnTo>
                  <a:pt x="2155799" y="0"/>
                </a:lnTo>
                <a:lnTo>
                  <a:pt x="2155799" y="1956387"/>
                </a:lnTo>
                <a:lnTo>
                  <a:pt x="0" y="1956387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saturation sat="33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7" name="Freeform 9">
            <a:extLst>
              <a:ext uri="{FF2B5EF4-FFF2-40B4-BE49-F238E27FC236}">
                <a16:creationId xmlns:a16="http://schemas.microsoft.com/office/drawing/2014/main" id="{8F742E46-90DB-D135-384C-8DAE8AF04C9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798854" y="9213850"/>
            <a:ext cx="1079253" cy="1073150"/>
          </a:xfrm>
          <a:custGeom>
            <a:avLst/>
            <a:gdLst/>
            <a:ahLst/>
            <a:cxnLst/>
            <a:rect l="l" t="t" r="r" b="b"/>
            <a:pathLst>
              <a:path w="6762183" h="7330279">
                <a:moveTo>
                  <a:pt x="0" y="0"/>
                </a:moveTo>
                <a:lnTo>
                  <a:pt x="6762183" y="0"/>
                </a:lnTo>
                <a:lnTo>
                  <a:pt x="6762183" y="7330279"/>
                </a:lnTo>
                <a:lnTo>
                  <a:pt x="0" y="7330279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rightnessContrast bright="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5" name="Freeform 6">
            <a:extLst>
              <a:ext uri="{FF2B5EF4-FFF2-40B4-BE49-F238E27FC236}">
                <a16:creationId xmlns:a16="http://schemas.microsoft.com/office/drawing/2014/main" id="{9D3C33B3-461A-1811-34BC-50670D6032D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425821" y="4133832"/>
            <a:ext cx="2746066" cy="3676668"/>
          </a:xfrm>
          <a:custGeom>
            <a:avLst/>
            <a:gdLst/>
            <a:ahLst/>
            <a:cxnLst/>
            <a:rect l="l" t="t" r="r" b="b"/>
            <a:pathLst>
              <a:path w="2746066" h="4083876">
                <a:moveTo>
                  <a:pt x="0" y="0"/>
                </a:moveTo>
                <a:lnTo>
                  <a:pt x="2746066" y="0"/>
                </a:lnTo>
                <a:lnTo>
                  <a:pt x="2746066" y="4083876"/>
                </a:lnTo>
                <a:lnTo>
                  <a:pt x="0" y="4083876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colorTemperature colorTemp="11200"/>
                      </a14:imgEffect>
                      <a14:imgEffect>
                        <a14:brightnessContrast bright="40000" contrast="40000"/>
                      </a14:imgEffect>
                    </a14:imgLayer>
                  </a14:imgProps>
                </a:ext>
              </a:extLst>
            </a:blip>
            <a:stretch>
              <a:fillRect l="-23961" r="-22896"/>
            </a:stretch>
          </a:blipFill>
        </p:spPr>
        <p:txBody>
          <a:bodyPr/>
          <a:lstStyle/>
          <a:p>
            <a:endParaRPr lang="en-US" sz="32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064A27-684C-3B3B-348C-FABE17812060}"/>
              </a:ext>
            </a:extLst>
          </p:cNvPr>
          <p:cNvSpPr/>
          <p:nvPr/>
        </p:nvSpPr>
        <p:spPr>
          <a:xfrm>
            <a:off x="9972891" y="815333"/>
            <a:ext cx="268602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UNC ’18 Ne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 Students</a:t>
            </a:r>
            <a:endParaRPr lang="en-US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000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108E1A-2ADD-D942-0246-2D56CE9CC745}"/>
              </a:ext>
            </a:extLst>
          </p:cNvPr>
          <p:cNvSpPr/>
          <p:nvPr/>
        </p:nvSpPr>
        <p:spPr>
          <a:xfrm>
            <a:off x="13010989" y="821813"/>
            <a:ext cx="236353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EMES101 Students</a:t>
            </a:r>
            <a:endParaRPr lang="en-US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000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FA1F7C-6002-5FEE-1812-8633FD157F11}"/>
              </a:ext>
            </a:extLst>
          </p:cNvPr>
          <p:cNvSpPr/>
          <p:nvPr/>
        </p:nvSpPr>
        <p:spPr>
          <a:xfrm>
            <a:off x="15415108" y="770742"/>
            <a:ext cx="311949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Attribute Group Students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  <p:bldGraphic spid="15" grpId="0">
        <p:bldAsOne/>
      </p:bldGraphic>
      <p:bldGraphic spid="17" grpId="0">
        <p:bldAsOne/>
      </p:bldGraphic>
      <p:bldP spid="5" grpId="0"/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Freeform 16">
            <a:extLst>
              <a:ext uri="{FF2B5EF4-FFF2-40B4-BE49-F238E27FC236}">
                <a16:creationId xmlns:a16="http://schemas.microsoft.com/office/drawing/2014/main" id="{CEBD9899-D62F-549B-BB78-9D62C7EA3FA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 flipH="1" flipV="1">
            <a:off x="17549255" y="5490025"/>
            <a:ext cx="2372819" cy="2208549"/>
          </a:xfrm>
          <a:custGeom>
            <a:avLst/>
            <a:gdLst/>
            <a:ahLst/>
            <a:cxnLst/>
            <a:rect l="l" t="t" r="r" b="b"/>
            <a:pathLst>
              <a:path w="2084056" h="1771448">
                <a:moveTo>
                  <a:pt x="0" y="0"/>
                </a:moveTo>
                <a:lnTo>
                  <a:pt x="2084056" y="0"/>
                </a:lnTo>
                <a:lnTo>
                  <a:pt x="2084056" y="1771448"/>
                </a:lnTo>
                <a:lnTo>
                  <a:pt x="0" y="17714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9" name="Freeform 8">
            <a:extLst>
              <a:ext uri="{FF2B5EF4-FFF2-40B4-BE49-F238E27FC236}">
                <a16:creationId xmlns:a16="http://schemas.microsoft.com/office/drawing/2014/main" id="{A173F501-6F3F-1978-5895-8D2050164A9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18114576" y="3886720"/>
            <a:ext cx="1176400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duotone>
                <a:prstClr val="black"/>
                <a:srgbClr val="FF3399">
                  <a:tint val="45000"/>
                  <a:satMod val="400000"/>
                </a:srgb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8" name="Freeform 16">
            <a:extLst>
              <a:ext uri="{FF2B5EF4-FFF2-40B4-BE49-F238E27FC236}">
                <a16:creationId xmlns:a16="http://schemas.microsoft.com/office/drawing/2014/main" id="{1E528971-6B94-0239-587E-C02A4103AF5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 flipH="1" flipV="1">
            <a:off x="17537360" y="1893197"/>
            <a:ext cx="2372819" cy="2208549"/>
          </a:xfrm>
          <a:custGeom>
            <a:avLst/>
            <a:gdLst/>
            <a:ahLst/>
            <a:cxnLst/>
            <a:rect l="l" t="t" r="r" b="b"/>
            <a:pathLst>
              <a:path w="2084056" h="1771448">
                <a:moveTo>
                  <a:pt x="0" y="0"/>
                </a:moveTo>
                <a:lnTo>
                  <a:pt x="2084056" y="0"/>
                </a:lnTo>
                <a:lnTo>
                  <a:pt x="2084056" y="1771448"/>
                </a:lnTo>
                <a:lnTo>
                  <a:pt x="0" y="17714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7" name="Freeform 8">
            <a:extLst>
              <a:ext uri="{FF2B5EF4-FFF2-40B4-BE49-F238E27FC236}">
                <a16:creationId xmlns:a16="http://schemas.microsoft.com/office/drawing/2014/main" id="{3E7F883B-2670-485B-63A9-BC6B5A57CCF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18070334" y="181621"/>
            <a:ext cx="1176400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duotone>
                <a:prstClr val="black"/>
                <a:srgbClr val="FF3399">
                  <a:tint val="45000"/>
                  <a:satMod val="400000"/>
                </a:srgb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2" name="Freeform 8">
            <a:extLst>
              <a:ext uri="{FF2B5EF4-FFF2-40B4-BE49-F238E27FC236}">
                <a16:creationId xmlns:a16="http://schemas.microsoft.com/office/drawing/2014/main" id="{B0A0CE35-F360-A407-29D7-40F1A423F98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18225554" y="7483548"/>
            <a:ext cx="1176400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duotone>
                <a:prstClr val="black"/>
                <a:srgbClr val="FF3399">
                  <a:tint val="45000"/>
                  <a:satMod val="400000"/>
                </a:srgb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13325" y="-104291"/>
            <a:ext cx="18288000" cy="10438988"/>
          </a:xfrm>
          <a:custGeom>
            <a:avLst/>
            <a:gdLst/>
            <a:ahLst/>
            <a:cxnLst/>
            <a:rect l="l" t="t" r="r" b="b"/>
            <a:pathLst>
              <a:path w="19531632" h="10590975">
                <a:moveTo>
                  <a:pt x="0" y="0"/>
                </a:moveTo>
                <a:lnTo>
                  <a:pt x="19531632" y="0"/>
                </a:lnTo>
                <a:lnTo>
                  <a:pt x="19531632" y="10590976"/>
                </a:lnTo>
                <a:lnTo>
                  <a:pt x="0" y="1059097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5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 t="-22582" b="-286"/>
            </a:stretch>
          </a:blipFill>
          <a:ln>
            <a:noFill/>
          </a:ln>
        </p:spPr>
        <p:txBody>
          <a:bodyPr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496D4D0-249A-95D1-8EBC-6CE7E83E91A2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2082188285"/>
              </p:ext>
            </p:extLst>
          </p:nvPr>
        </p:nvGraphicFramePr>
        <p:xfrm>
          <a:off x="1" y="9563100"/>
          <a:ext cx="18287999" cy="747252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74725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7B8492D-A190-E455-7B77-A09F27B0A23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916400" y="9542944"/>
            <a:ext cx="1374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5 —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778FDCA-9FDB-1467-97FA-6EEBA93EC1C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974255" y="-15448"/>
            <a:ext cx="11243382" cy="2281476"/>
          </a:xfrm>
          <a:prstGeom prst="round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US" sz="3200" spc="30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Does being marginalized in postsecondary education impact student perceptions of, </a:t>
            </a:r>
            <a:r>
              <a:rPr lang="en-US" sz="3200" b="1" u="sng" spc="30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experience with</a:t>
            </a:r>
            <a:r>
              <a:rPr lang="en-US" sz="3200" spc="30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US" sz="3200" b="1" i="1" spc="30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excitement about </a:t>
            </a:r>
            <a:r>
              <a:rPr lang="en-US" sz="3200" spc="30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creative making in the context of STEM?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722A696-189A-8D06-B181-9CECBF8723A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893926" y="3767579"/>
            <a:ext cx="2005154" cy="703013"/>
          </a:xfrm>
          <a:prstGeom prst="rect">
            <a:avLst/>
          </a:prstGeom>
          <a:solidFill>
            <a:srgbClr val="FFFFFF">
              <a:alpha val="81961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Front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Demographics</a:t>
            </a:r>
          </a:p>
          <a:p>
            <a:pPr algn="ctr"/>
            <a:endParaRPr lang="en-US" sz="160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563737-5C34-4BF3-6C94-588ACEF9114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108286" y="4615759"/>
            <a:ext cx="2169723" cy="956987"/>
          </a:xfrm>
          <a:prstGeom prst="rect">
            <a:avLst/>
          </a:prstGeom>
          <a:solidFill>
            <a:srgbClr val="92D050">
              <a:alpha val="81000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Creating and Making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67E1951-59C5-84E8-CFE4-8828BB25B09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149327" y="2045139"/>
            <a:ext cx="2087643" cy="1957849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Front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Divide </a:t>
            </a:r>
            <a:r>
              <a:rPr lang="en-US" sz="24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Making Experience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questions into 3 categories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925682A8-C00E-870A-1F83-9EC0FF522FC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108286" y="5777327"/>
            <a:ext cx="2169723" cy="1236378"/>
          </a:xfrm>
          <a:prstGeom prst="rect">
            <a:avLst/>
          </a:prstGeom>
          <a:solidFill>
            <a:srgbClr val="6B80FB">
              <a:alpha val="94000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Inquiry Level and Instruction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7C477C8-4E7C-64B3-CA5A-971F092136A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122139" y="7261240"/>
            <a:ext cx="2169723" cy="1153987"/>
          </a:xfrm>
          <a:prstGeom prst="rect">
            <a:avLst/>
          </a:prstGeom>
          <a:solidFill>
            <a:srgbClr val="25AAA7">
              <a:alpha val="72000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Scientific Process and Theory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A81F525-EA9B-86C0-1C35-058DB3601290}"/>
              </a:ext>
            </a:extLst>
          </p:cNvPr>
          <p:cNvSpPr>
            <a:spLocks/>
          </p:cNvSpPr>
          <p:nvPr/>
        </p:nvSpPr>
        <p:spPr>
          <a:xfrm>
            <a:off x="10812165" y="2674896"/>
            <a:ext cx="1820654" cy="2066099"/>
          </a:xfrm>
          <a:prstGeom prst="rect">
            <a:avLst/>
          </a:prstGeom>
          <a:solidFill>
            <a:srgbClr val="FFFFFF">
              <a:alpha val="81961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Front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‘Maker Excitement’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analysis in Excel and JASP</a:t>
            </a:r>
          </a:p>
          <a:p>
            <a:pPr algn="ctr"/>
            <a:endParaRPr lang="en-US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EED303F-F29D-4E44-6F47-0BC0E9333890}"/>
              </a:ext>
            </a:extLst>
          </p:cNvPr>
          <p:cNvSpPr>
            <a:spLocks/>
          </p:cNvSpPr>
          <p:nvPr/>
        </p:nvSpPr>
        <p:spPr>
          <a:xfrm>
            <a:off x="8665072" y="2674897"/>
            <a:ext cx="1820654" cy="2065288"/>
          </a:xfrm>
          <a:prstGeom prst="rect">
            <a:avLst/>
          </a:prstGeom>
          <a:solidFill>
            <a:srgbClr val="FFFFFF">
              <a:alpha val="81961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Front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sz="24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Making Experience’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in Excel and JASP</a:t>
            </a:r>
          </a:p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0C954EB-4B71-C0D2-16E9-E587095C8E7B}"/>
              </a:ext>
            </a:extLst>
          </p:cNvPr>
          <p:cNvSpPr>
            <a:spLocks/>
          </p:cNvSpPr>
          <p:nvPr/>
        </p:nvSpPr>
        <p:spPr>
          <a:xfrm>
            <a:off x="12940506" y="2674896"/>
            <a:ext cx="1820655" cy="2077352"/>
          </a:xfrm>
          <a:prstGeom prst="rect">
            <a:avLst/>
          </a:prstGeom>
          <a:solidFill>
            <a:srgbClr val="FFFFFF">
              <a:alpha val="81961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Front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Experience + </a:t>
            </a:r>
            <a:r>
              <a:rPr lang="en-US" sz="2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Excitement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in JASP</a:t>
            </a:r>
          </a:p>
          <a:p>
            <a:pPr algn="ctr"/>
            <a:endParaRPr lang="en-US" sz="1600" dirty="0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40C8E10D-FD18-DE23-6396-5BFB6829495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94374" y="1912616"/>
            <a:ext cx="3616637" cy="6596165"/>
          </a:xfrm>
          <a:prstGeom prst="rect">
            <a:avLst/>
          </a:prstGeom>
          <a:solidFill>
            <a:srgbClr val="FFFFFF">
              <a:alpha val="84000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Students in EMES101 assigned ‘Making’ project</a:t>
            </a:r>
          </a:p>
          <a:p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Students take survey with questions about: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Previous </a:t>
            </a:r>
            <a:r>
              <a:rPr lang="en-US" sz="26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making experience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6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Excitement</a:t>
            </a:r>
            <a:r>
              <a:rPr lang="en-US" sz="2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about making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Demographic identities</a:t>
            </a:r>
          </a:p>
          <a:p>
            <a:endParaRPr lang="en-US" sz="7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Data organized, and students coded by status in attribute group</a:t>
            </a:r>
            <a:endParaRPr lang="en-US" sz="26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7817EC34-596C-1C94-33F1-E7A5008477B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087600" y="3476003"/>
            <a:ext cx="1969061" cy="1264991"/>
          </a:xfrm>
          <a:prstGeom prst="rect">
            <a:avLst/>
          </a:prstGeom>
          <a:solidFill>
            <a:srgbClr val="FFFFFF">
              <a:alpha val="81961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Front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Construction of theoretical framework</a:t>
            </a:r>
          </a:p>
          <a:p>
            <a:pPr algn="ctr"/>
            <a:endParaRPr lang="en-US" dirty="0"/>
          </a:p>
        </p:txBody>
      </p:sp>
      <p:sp>
        <p:nvSpPr>
          <p:cNvPr id="81" name="Arrow: Bent 80">
            <a:extLst>
              <a:ext uri="{FF2B5EF4-FFF2-40B4-BE49-F238E27FC236}">
                <a16:creationId xmlns:a16="http://schemas.microsoft.com/office/drawing/2014/main" id="{1BFB36AA-F91F-780B-3D47-7B151555F81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6200000" flipV="1">
            <a:off x="4051853" y="4538931"/>
            <a:ext cx="1111747" cy="1507770"/>
          </a:xfrm>
          <a:prstGeom prst="bentArrow">
            <a:avLst/>
          </a:prstGeom>
          <a:solidFill>
            <a:srgbClr val="FF3399">
              <a:alpha val="69804"/>
            </a:srgb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6" name="Arrow: Bent 85">
            <a:extLst>
              <a:ext uri="{FF2B5EF4-FFF2-40B4-BE49-F238E27FC236}">
                <a16:creationId xmlns:a16="http://schemas.microsoft.com/office/drawing/2014/main" id="{11ED1DFA-C1FE-37B3-83ED-182E78D57A6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 flipH="1">
            <a:off x="8687668" y="6313656"/>
            <a:ext cx="1103805" cy="1925988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4774"/>
            </a:avLst>
          </a:prstGeom>
          <a:solidFill>
            <a:srgbClr val="25AAA7">
              <a:alpha val="47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7" name="Arrow: Bent 86">
            <a:extLst>
              <a:ext uri="{FF2B5EF4-FFF2-40B4-BE49-F238E27FC236}">
                <a16:creationId xmlns:a16="http://schemas.microsoft.com/office/drawing/2014/main" id="{F971E35D-4C83-5CE1-6372-1718566AA2C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 flipH="1">
            <a:off x="8591381" y="5135137"/>
            <a:ext cx="1103805" cy="1733417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4774"/>
            </a:avLst>
          </a:prstGeom>
          <a:solidFill>
            <a:srgbClr val="6B80FB">
              <a:alpha val="49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8" name="Arrow: Bent 87">
            <a:extLst>
              <a:ext uri="{FF2B5EF4-FFF2-40B4-BE49-F238E27FC236}">
                <a16:creationId xmlns:a16="http://schemas.microsoft.com/office/drawing/2014/main" id="{AD2D6E4D-09B5-B519-3D68-E22DECAB84A1}"/>
              </a:ext>
            </a:extLst>
          </p:cNvPr>
          <p:cNvSpPr/>
          <p:nvPr/>
        </p:nvSpPr>
        <p:spPr>
          <a:xfrm rot="5400000" flipH="1">
            <a:off x="8422967" y="4402292"/>
            <a:ext cx="956989" cy="1219199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4774"/>
            </a:avLst>
          </a:prstGeom>
          <a:solidFill>
            <a:srgbClr val="92D050">
              <a:alpha val="65000"/>
            </a:srgb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0" name="Arrow: Bent 89">
            <a:extLst>
              <a:ext uri="{FF2B5EF4-FFF2-40B4-BE49-F238E27FC236}">
                <a16:creationId xmlns:a16="http://schemas.microsoft.com/office/drawing/2014/main" id="{D5A9A64E-3996-1ED1-2CC2-D877CB7A4B7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770826" y="2099323"/>
            <a:ext cx="1236378" cy="1525870"/>
          </a:xfrm>
          <a:prstGeom prst="bentArrow">
            <a:avLst/>
          </a:prstGeom>
          <a:solidFill>
            <a:srgbClr val="FA7E32">
              <a:alpha val="73000"/>
            </a:srgb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3" name="Arrow: Right 92">
            <a:extLst>
              <a:ext uri="{FF2B5EF4-FFF2-40B4-BE49-F238E27FC236}">
                <a16:creationId xmlns:a16="http://schemas.microsoft.com/office/drawing/2014/main" id="{AC624ECC-5393-17CE-516B-C052D8D141E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14151" y="4330101"/>
            <a:ext cx="910327" cy="406592"/>
          </a:xfrm>
          <a:prstGeom prst="rightArrow">
            <a:avLst/>
          </a:prstGeom>
          <a:solidFill>
            <a:srgbClr val="FFFF00">
              <a:alpha val="62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Arrow: Right 93">
            <a:extLst>
              <a:ext uri="{FF2B5EF4-FFF2-40B4-BE49-F238E27FC236}">
                <a16:creationId xmlns:a16="http://schemas.microsoft.com/office/drawing/2014/main" id="{7FA9F255-0BBC-D7FA-04D5-0B57B19F23D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268315" y="4330101"/>
            <a:ext cx="910327" cy="406592"/>
          </a:xfrm>
          <a:prstGeom prst="rightArrow">
            <a:avLst/>
          </a:prstGeom>
          <a:solidFill>
            <a:srgbClr val="FF3399">
              <a:alpha val="70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Arrow: Right 94">
            <a:extLst>
              <a:ext uri="{FF2B5EF4-FFF2-40B4-BE49-F238E27FC236}">
                <a16:creationId xmlns:a16="http://schemas.microsoft.com/office/drawing/2014/main" id="{BA1457B8-A5C7-244F-3397-EC1286D2FF8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348597" y="4330101"/>
            <a:ext cx="910327" cy="406592"/>
          </a:xfrm>
          <a:prstGeom prst="rightArrow">
            <a:avLst/>
          </a:prstGeom>
          <a:solidFill>
            <a:srgbClr val="FA7E32">
              <a:alpha val="73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Freeform 8">
            <a:extLst>
              <a:ext uri="{FF2B5EF4-FFF2-40B4-BE49-F238E27FC236}">
                <a16:creationId xmlns:a16="http://schemas.microsoft.com/office/drawing/2014/main" id="{07F727A9-087D-5866-4754-71319B7F442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7328866" flipH="1">
            <a:off x="12694148" y="4468049"/>
            <a:ext cx="2300859" cy="5869463"/>
          </a:xfrm>
          <a:custGeom>
            <a:avLst/>
            <a:gdLst/>
            <a:ahLst/>
            <a:cxnLst/>
            <a:rect l="l" t="t" r="r" b="b"/>
            <a:pathLst>
              <a:path w="3677202" h="5557483">
                <a:moveTo>
                  <a:pt x="0" y="0"/>
                </a:moveTo>
                <a:lnTo>
                  <a:pt x="3677202" y="0"/>
                </a:lnTo>
                <a:lnTo>
                  <a:pt x="3677202" y="5557483"/>
                </a:lnTo>
                <a:lnTo>
                  <a:pt x="0" y="555748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5F09A453-0FB8-352A-181E-176CB8B22CB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254461" y="7470571"/>
            <a:ext cx="2427930" cy="357982"/>
          </a:xfrm>
          <a:custGeom>
            <a:avLst/>
            <a:gdLst>
              <a:gd name="connsiteX0" fmla="*/ 0 w 4729208"/>
              <a:gd name="connsiteY0" fmla="*/ 0 h 457200"/>
              <a:gd name="connsiteX1" fmla="*/ 13854 w 4729208"/>
              <a:gd name="connsiteY1" fmla="*/ 69272 h 457200"/>
              <a:gd name="connsiteX2" fmla="*/ 55418 w 4729208"/>
              <a:gd name="connsiteY2" fmla="*/ 96981 h 457200"/>
              <a:gd name="connsiteX3" fmla="*/ 263236 w 4729208"/>
              <a:gd name="connsiteY3" fmla="*/ 180109 h 457200"/>
              <a:gd name="connsiteX4" fmla="*/ 637309 w 4729208"/>
              <a:gd name="connsiteY4" fmla="*/ 249381 h 457200"/>
              <a:gd name="connsiteX5" fmla="*/ 914400 w 4729208"/>
              <a:gd name="connsiteY5" fmla="*/ 193963 h 457200"/>
              <a:gd name="connsiteX6" fmla="*/ 942109 w 4729208"/>
              <a:gd name="connsiteY6" fmla="*/ 152400 h 457200"/>
              <a:gd name="connsiteX7" fmla="*/ 886691 w 4729208"/>
              <a:gd name="connsiteY7" fmla="*/ 55418 h 457200"/>
              <a:gd name="connsiteX8" fmla="*/ 803564 w 4729208"/>
              <a:gd name="connsiteY8" fmla="*/ 27709 h 457200"/>
              <a:gd name="connsiteX9" fmla="*/ 512618 w 4729208"/>
              <a:gd name="connsiteY9" fmla="*/ 83127 h 457200"/>
              <a:gd name="connsiteX10" fmla="*/ 484909 w 4729208"/>
              <a:gd name="connsiteY10" fmla="*/ 124690 h 457200"/>
              <a:gd name="connsiteX11" fmla="*/ 498764 w 4729208"/>
              <a:gd name="connsiteY11" fmla="*/ 180109 h 457200"/>
              <a:gd name="connsiteX12" fmla="*/ 554182 w 4729208"/>
              <a:gd name="connsiteY12" fmla="*/ 221672 h 457200"/>
              <a:gd name="connsiteX13" fmla="*/ 692727 w 4729208"/>
              <a:gd name="connsiteY13" fmla="*/ 277090 h 457200"/>
              <a:gd name="connsiteX14" fmla="*/ 914400 w 4729208"/>
              <a:gd name="connsiteY14" fmla="*/ 332509 h 457200"/>
              <a:gd name="connsiteX15" fmla="*/ 1066800 w 4729208"/>
              <a:gd name="connsiteY15" fmla="*/ 374072 h 457200"/>
              <a:gd name="connsiteX16" fmla="*/ 1274618 w 4729208"/>
              <a:gd name="connsiteY16" fmla="*/ 387927 h 457200"/>
              <a:gd name="connsiteX17" fmla="*/ 1787236 w 4729208"/>
              <a:gd name="connsiteY17" fmla="*/ 290945 h 457200"/>
              <a:gd name="connsiteX18" fmla="*/ 1842654 w 4729208"/>
              <a:gd name="connsiteY18" fmla="*/ 221672 h 457200"/>
              <a:gd name="connsiteX19" fmla="*/ 1814945 w 4729208"/>
              <a:gd name="connsiteY19" fmla="*/ 96981 h 457200"/>
              <a:gd name="connsiteX20" fmla="*/ 1773382 w 4729208"/>
              <a:gd name="connsiteY20" fmla="*/ 69272 h 457200"/>
              <a:gd name="connsiteX21" fmla="*/ 1537854 w 4729208"/>
              <a:gd name="connsiteY21" fmla="*/ 152400 h 457200"/>
              <a:gd name="connsiteX22" fmla="*/ 1468582 w 4729208"/>
              <a:gd name="connsiteY22" fmla="*/ 277090 h 457200"/>
              <a:gd name="connsiteX23" fmla="*/ 1524000 w 4729208"/>
              <a:gd name="connsiteY23" fmla="*/ 332509 h 457200"/>
              <a:gd name="connsiteX24" fmla="*/ 2105891 w 4729208"/>
              <a:gd name="connsiteY24" fmla="*/ 374072 h 457200"/>
              <a:gd name="connsiteX25" fmla="*/ 2479964 w 4729208"/>
              <a:gd name="connsiteY25" fmla="*/ 360218 h 457200"/>
              <a:gd name="connsiteX26" fmla="*/ 2798618 w 4729208"/>
              <a:gd name="connsiteY26" fmla="*/ 332509 h 457200"/>
              <a:gd name="connsiteX27" fmla="*/ 2881745 w 4729208"/>
              <a:gd name="connsiteY27" fmla="*/ 304800 h 457200"/>
              <a:gd name="connsiteX28" fmla="*/ 2964873 w 4729208"/>
              <a:gd name="connsiteY28" fmla="*/ 290945 h 457200"/>
              <a:gd name="connsiteX29" fmla="*/ 3061854 w 4729208"/>
              <a:gd name="connsiteY29" fmla="*/ 249381 h 457200"/>
              <a:gd name="connsiteX30" fmla="*/ 3172691 w 4729208"/>
              <a:gd name="connsiteY30" fmla="*/ 207818 h 457200"/>
              <a:gd name="connsiteX31" fmla="*/ 3366654 w 4729208"/>
              <a:gd name="connsiteY31" fmla="*/ 124690 h 457200"/>
              <a:gd name="connsiteX32" fmla="*/ 3713018 w 4729208"/>
              <a:gd name="connsiteY32" fmla="*/ 55418 h 457200"/>
              <a:gd name="connsiteX33" fmla="*/ 4003964 w 4729208"/>
              <a:gd name="connsiteY33" fmla="*/ 96981 h 457200"/>
              <a:gd name="connsiteX34" fmla="*/ 4100945 w 4729208"/>
              <a:gd name="connsiteY34" fmla="*/ 193963 h 457200"/>
              <a:gd name="connsiteX35" fmla="*/ 4156364 w 4729208"/>
              <a:gd name="connsiteY35" fmla="*/ 387927 h 457200"/>
              <a:gd name="connsiteX36" fmla="*/ 4197927 w 4729208"/>
              <a:gd name="connsiteY36" fmla="*/ 429490 h 457200"/>
              <a:gd name="connsiteX37" fmla="*/ 4378036 w 4729208"/>
              <a:gd name="connsiteY37" fmla="*/ 457200 h 457200"/>
              <a:gd name="connsiteX38" fmla="*/ 4655127 w 4729208"/>
              <a:gd name="connsiteY38" fmla="*/ 443345 h 457200"/>
              <a:gd name="connsiteX39" fmla="*/ 4724400 w 4729208"/>
              <a:gd name="connsiteY39" fmla="*/ 429490 h 457200"/>
              <a:gd name="connsiteX40" fmla="*/ 4724400 w 4729208"/>
              <a:gd name="connsiteY40" fmla="*/ 387927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729208" h="457200">
                <a:moveTo>
                  <a:pt x="0" y="0"/>
                </a:moveTo>
                <a:cubicBezTo>
                  <a:pt x="4618" y="23091"/>
                  <a:pt x="2171" y="48827"/>
                  <a:pt x="13854" y="69272"/>
                </a:cubicBezTo>
                <a:cubicBezTo>
                  <a:pt x="22115" y="83729"/>
                  <a:pt x="40961" y="88720"/>
                  <a:pt x="55418" y="96981"/>
                </a:cubicBezTo>
                <a:cubicBezTo>
                  <a:pt x="118312" y="132920"/>
                  <a:pt x="198400" y="159361"/>
                  <a:pt x="263236" y="180109"/>
                </a:cubicBezTo>
                <a:cubicBezTo>
                  <a:pt x="479570" y="249336"/>
                  <a:pt x="421970" y="232817"/>
                  <a:pt x="637309" y="249381"/>
                </a:cubicBezTo>
                <a:cubicBezTo>
                  <a:pt x="729673" y="230908"/>
                  <a:pt x="824641" y="222522"/>
                  <a:pt x="914400" y="193963"/>
                </a:cubicBezTo>
                <a:cubicBezTo>
                  <a:pt x="930267" y="188914"/>
                  <a:pt x="939754" y="168884"/>
                  <a:pt x="942109" y="152400"/>
                </a:cubicBezTo>
                <a:cubicBezTo>
                  <a:pt x="947445" y="115043"/>
                  <a:pt x="917081" y="72302"/>
                  <a:pt x="886691" y="55418"/>
                </a:cubicBezTo>
                <a:cubicBezTo>
                  <a:pt x="861159" y="41233"/>
                  <a:pt x="831273" y="36945"/>
                  <a:pt x="803564" y="27709"/>
                </a:cubicBezTo>
                <a:cubicBezTo>
                  <a:pt x="609196" y="38507"/>
                  <a:pt x="595502" y="-16333"/>
                  <a:pt x="512618" y="83127"/>
                </a:cubicBezTo>
                <a:cubicBezTo>
                  <a:pt x="501958" y="95919"/>
                  <a:pt x="494145" y="110836"/>
                  <a:pt x="484909" y="124690"/>
                </a:cubicBezTo>
                <a:cubicBezTo>
                  <a:pt x="489527" y="143163"/>
                  <a:pt x="487696" y="164614"/>
                  <a:pt x="498764" y="180109"/>
                </a:cubicBezTo>
                <a:cubicBezTo>
                  <a:pt x="512185" y="198899"/>
                  <a:pt x="535392" y="208251"/>
                  <a:pt x="554182" y="221672"/>
                </a:cubicBezTo>
                <a:cubicBezTo>
                  <a:pt x="613352" y="263936"/>
                  <a:pt x="600668" y="253075"/>
                  <a:pt x="692727" y="277090"/>
                </a:cubicBezTo>
                <a:cubicBezTo>
                  <a:pt x="766426" y="296316"/>
                  <a:pt x="840672" y="313394"/>
                  <a:pt x="914400" y="332509"/>
                </a:cubicBezTo>
                <a:cubicBezTo>
                  <a:pt x="965370" y="345724"/>
                  <a:pt x="1014261" y="370569"/>
                  <a:pt x="1066800" y="374072"/>
                </a:cubicBezTo>
                <a:lnTo>
                  <a:pt x="1274618" y="387927"/>
                </a:lnTo>
                <a:cubicBezTo>
                  <a:pt x="1412823" y="373119"/>
                  <a:pt x="1646860" y="388128"/>
                  <a:pt x="1787236" y="290945"/>
                </a:cubicBezTo>
                <a:cubicBezTo>
                  <a:pt x="1811549" y="274113"/>
                  <a:pt x="1824181" y="244763"/>
                  <a:pt x="1842654" y="221672"/>
                </a:cubicBezTo>
                <a:cubicBezTo>
                  <a:pt x="1833418" y="180108"/>
                  <a:pt x="1832564" y="135742"/>
                  <a:pt x="1814945" y="96981"/>
                </a:cubicBezTo>
                <a:cubicBezTo>
                  <a:pt x="1808055" y="81823"/>
                  <a:pt x="1789991" y="68086"/>
                  <a:pt x="1773382" y="69272"/>
                </a:cubicBezTo>
                <a:cubicBezTo>
                  <a:pt x="1676714" y="76177"/>
                  <a:pt x="1617703" y="112475"/>
                  <a:pt x="1537854" y="152400"/>
                </a:cubicBezTo>
                <a:cubicBezTo>
                  <a:pt x="1521797" y="173810"/>
                  <a:pt x="1461325" y="244435"/>
                  <a:pt x="1468582" y="277090"/>
                </a:cubicBezTo>
                <a:cubicBezTo>
                  <a:pt x="1474249" y="302592"/>
                  <a:pt x="1498351" y="327545"/>
                  <a:pt x="1524000" y="332509"/>
                </a:cubicBezTo>
                <a:cubicBezTo>
                  <a:pt x="1549888" y="337520"/>
                  <a:pt x="2005098" y="367353"/>
                  <a:pt x="2105891" y="374072"/>
                </a:cubicBezTo>
                <a:lnTo>
                  <a:pt x="2479964" y="360218"/>
                </a:lnTo>
                <a:cubicBezTo>
                  <a:pt x="2584428" y="354995"/>
                  <a:pt x="2694133" y="342957"/>
                  <a:pt x="2798618" y="332509"/>
                </a:cubicBezTo>
                <a:cubicBezTo>
                  <a:pt x="2826327" y="323273"/>
                  <a:pt x="2853409" y="311884"/>
                  <a:pt x="2881745" y="304800"/>
                </a:cubicBezTo>
                <a:cubicBezTo>
                  <a:pt x="2908998" y="297987"/>
                  <a:pt x="2938024" y="299206"/>
                  <a:pt x="2964873" y="290945"/>
                </a:cubicBezTo>
                <a:cubicBezTo>
                  <a:pt x="2998488" y="280602"/>
                  <a:pt x="3029199" y="262443"/>
                  <a:pt x="3061854" y="249381"/>
                </a:cubicBezTo>
                <a:cubicBezTo>
                  <a:pt x="3098490" y="234727"/>
                  <a:pt x="3136171" y="222758"/>
                  <a:pt x="3172691" y="207818"/>
                </a:cubicBezTo>
                <a:cubicBezTo>
                  <a:pt x="3237796" y="181184"/>
                  <a:pt x="3298791" y="143198"/>
                  <a:pt x="3366654" y="124690"/>
                </a:cubicBezTo>
                <a:cubicBezTo>
                  <a:pt x="3582064" y="65943"/>
                  <a:pt x="3466928" y="90574"/>
                  <a:pt x="3713018" y="55418"/>
                </a:cubicBezTo>
                <a:cubicBezTo>
                  <a:pt x="3810000" y="69272"/>
                  <a:pt x="3911705" y="64031"/>
                  <a:pt x="4003964" y="96981"/>
                </a:cubicBezTo>
                <a:cubicBezTo>
                  <a:pt x="4047018" y="112357"/>
                  <a:pt x="4100945" y="193963"/>
                  <a:pt x="4100945" y="193963"/>
                </a:cubicBezTo>
                <a:cubicBezTo>
                  <a:pt x="4110926" y="238879"/>
                  <a:pt x="4126347" y="339900"/>
                  <a:pt x="4156364" y="387927"/>
                </a:cubicBezTo>
                <a:cubicBezTo>
                  <a:pt x="4166748" y="404542"/>
                  <a:pt x="4179226" y="423646"/>
                  <a:pt x="4197927" y="429490"/>
                </a:cubicBezTo>
                <a:cubicBezTo>
                  <a:pt x="4255905" y="447608"/>
                  <a:pt x="4318000" y="447963"/>
                  <a:pt x="4378036" y="457200"/>
                </a:cubicBezTo>
                <a:cubicBezTo>
                  <a:pt x="4470400" y="452582"/>
                  <a:pt x="4562942" y="450720"/>
                  <a:pt x="4655127" y="443345"/>
                </a:cubicBezTo>
                <a:cubicBezTo>
                  <a:pt x="4678600" y="441467"/>
                  <a:pt x="4706012" y="444200"/>
                  <a:pt x="4724400" y="429490"/>
                </a:cubicBezTo>
                <a:cubicBezTo>
                  <a:pt x="4735218" y="420835"/>
                  <a:pt x="4724400" y="401781"/>
                  <a:pt x="4724400" y="387927"/>
                </a:cubicBezTo>
              </a:path>
            </a:pathLst>
          </a:cu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3AD47BA5-625A-C4E5-4B88-379AD9E41A7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0880051">
            <a:off x="13679680" y="6225234"/>
            <a:ext cx="3592368" cy="365122"/>
          </a:xfrm>
          <a:custGeom>
            <a:avLst/>
            <a:gdLst>
              <a:gd name="connsiteX0" fmla="*/ 20426 w 3996034"/>
              <a:gd name="connsiteY0" fmla="*/ 26314 h 598636"/>
              <a:gd name="connsiteX1" fmla="*/ 691 w 3996034"/>
              <a:gd name="connsiteY1" fmla="*/ 59206 h 598636"/>
              <a:gd name="connsiteX2" fmla="*/ 86211 w 3996034"/>
              <a:gd name="connsiteY2" fmla="*/ 118412 h 598636"/>
              <a:gd name="connsiteX3" fmla="*/ 125681 w 3996034"/>
              <a:gd name="connsiteY3" fmla="*/ 131568 h 598636"/>
              <a:gd name="connsiteX4" fmla="*/ 526965 w 3996034"/>
              <a:gd name="connsiteY4" fmla="*/ 223666 h 598636"/>
              <a:gd name="connsiteX5" fmla="*/ 783523 w 3996034"/>
              <a:gd name="connsiteY5" fmla="*/ 230245 h 598636"/>
              <a:gd name="connsiteX6" fmla="*/ 862464 w 3996034"/>
              <a:gd name="connsiteY6" fmla="*/ 217088 h 598636"/>
              <a:gd name="connsiteX7" fmla="*/ 895356 w 3996034"/>
              <a:gd name="connsiteY7" fmla="*/ 144725 h 598636"/>
              <a:gd name="connsiteX8" fmla="*/ 901934 w 3996034"/>
              <a:gd name="connsiteY8" fmla="*/ 111833 h 598636"/>
              <a:gd name="connsiteX9" fmla="*/ 895356 w 3996034"/>
              <a:gd name="connsiteY9" fmla="*/ 85519 h 598636"/>
              <a:gd name="connsiteX10" fmla="*/ 783523 w 3996034"/>
              <a:gd name="connsiteY10" fmla="*/ 13157 h 598636"/>
              <a:gd name="connsiteX11" fmla="*/ 737474 w 3996034"/>
              <a:gd name="connsiteY11" fmla="*/ 0 h 598636"/>
              <a:gd name="connsiteX12" fmla="*/ 638798 w 3996034"/>
              <a:gd name="connsiteY12" fmla="*/ 6578 h 598636"/>
              <a:gd name="connsiteX13" fmla="*/ 579592 w 3996034"/>
              <a:gd name="connsiteY13" fmla="*/ 65784 h 598636"/>
              <a:gd name="connsiteX14" fmla="*/ 494073 w 3996034"/>
              <a:gd name="connsiteY14" fmla="*/ 197353 h 598636"/>
              <a:gd name="connsiteX15" fmla="*/ 441445 w 3996034"/>
              <a:gd name="connsiteY15" fmla="*/ 361813 h 598636"/>
              <a:gd name="connsiteX16" fmla="*/ 448024 w 3996034"/>
              <a:gd name="connsiteY16" fmla="*/ 519695 h 598636"/>
              <a:gd name="connsiteX17" fmla="*/ 494073 w 3996034"/>
              <a:gd name="connsiteY17" fmla="*/ 546009 h 598636"/>
              <a:gd name="connsiteX18" fmla="*/ 684847 w 3996034"/>
              <a:gd name="connsiteY18" fmla="*/ 598636 h 598636"/>
              <a:gd name="connsiteX19" fmla="*/ 1033503 w 3996034"/>
              <a:gd name="connsiteY19" fmla="*/ 592058 h 598636"/>
              <a:gd name="connsiteX20" fmla="*/ 1263747 w 3996034"/>
              <a:gd name="connsiteY20" fmla="*/ 539430 h 598636"/>
              <a:gd name="connsiteX21" fmla="*/ 1388737 w 3996034"/>
              <a:gd name="connsiteY21" fmla="*/ 421019 h 598636"/>
              <a:gd name="connsiteX22" fmla="*/ 1441365 w 3996034"/>
              <a:gd name="connsiteY22" fmla="*/ 374970 h 598636"/>
              <a:gd name="connsiteX23" fmla="*/ 1493992 w 3996034"/>
              <a:gd name="connsiteY23" fmla="*/ 302607 h 598636"/>
              <a:gd name="connsiteX24" fmla="*/ 1461100 w 3996034"/>
              <a:gd name="connsiteY24" fmla="*/ 164460 h 598636"/>
              <a:gd name="connsiteX25" fmla="*/ 1421629 w 3996034"/>
              <a:gd name="connsiteY25" fmla="*/ 151304 h 598636"/>
              <a:gd name="connsiteX26" fmla="*/ 1388737 w 3996034"/>
              <a:gd name="connsiteY26" fmla="*/ 144725 h 598636"/>
              <a:gd name="connsiteX27" fmla="*/ 1296639 w 3996034"/>
              <a:gd name="connsiteY27" fmla="*/ 151304 h 598636"/>
              <a:gd name="connsiteX28" fmla="*/ 1263747 w 3996034"/>
              <a:gd name="connsiteY28" fmla="*/ 184196 h 598636"/>
              <a:gd name="connsiteX29" fmla="*/ 1204542 w 3996034"/>
              <a:gd name="connsiteY29" fmla="*/ 269715 h 598636"/>
              <a:gd name="connsiteX30" fmla="*/ 1197963 w 3996034"/>
              <a:gd name="connsiteY30" fmla="*/ 322342 h 598636"/>
              <a:gd name="connsiteX31" fmla="*/ 1191385 w 3996034"/>
              <a:gd name="connsiteY31" fmla="*/ 355235 h 598636"/>
              <a:gd name="connsiteX32" fmla="*/ 1197963 w 3996034"/>
              <a:gd name="connsiteY32" fmla="*/ 447332 h 598636"/>
              <a:gd name="connsiteX33" fmla="*/ 1211120 w 3996034"/>
              <a:gd name="connsiteY33" fmla="*/ 473646 h 598636"/>
              <a:gd name="connsiteX34" fmla="*/ 1329532 w 3996034"/>
              <a:gd name="connsiteY34" fmla="*/ 526273 h 598636"/>
              <a:gd name="connsiteX35" fmla="*/ 1454521 w 3996034"/>
              <a:gd name="connsiteY35" fmla="*/ 539430 h 598636"/>
              <a:gd name="connsiteX36" fmla="*/ 1605825 w 3996034"/>
              <a:gd name="connsiteY36" fmla="*/ 546009 h 598636"/>
              <a:gd name="connsiteX37" fmla="*/ 2020265 w 3996034"/>
              <a:gd name="connsiteY37" fmla="*/ 513117 h 598636"/>
              <a:gd name="connsiteX38" fmla="*/ 2191304 w 3996034"/>
              <a:gd name="connsiteY38" fmla="*/ 453911 h 598636"/>
              <a:gd name="connsiteX39" fmla="*/ 2408392 w 3996034"/>
              <a:gd name="connsiteY39" fmla="*/ 302607 h 598636"/>
              <a:gd name="connsiteX40" fmla="*/ 2434706 w 3996034"/>
              <a:gd name="connsiteY40" fmla="*/ 256558 h 598636"/>
              <a:gd name="connsiteX41" fmla="*/ 2441284 w 3996034"/>
              <a:gd name="connsiteY41" fmla="*/ 217088 h 598636"/>
              <a:gd name="connsiteX42" fmla="*/ 2414970 w 3996034"/>
              <a:gd name="connsiteY42" fmla="*/ 138147 h 598636"/>
              <a:gd name="connsiteX43" fmla="*/ 2362343 w 3996034"/>
              <a:gd name="connsiteY43" fmla="*/ 105255 h 598636"/>
              <a:gd name="connsiteX44" fmla="*/ 2316294 w 3996034"/>
              <a:gd name="connsiteY44" fmla="*/ 98676 h 598636"/>
              <a:gd name="connsiteX45" fmla="*/ 2138677 w 3996034"/>
              <a:gd name="connsiteY45" fmla="*/ 138147 h 598636"/>
              <a:gd name="connsiteX46" fmla="*/ 2112363 w 3996034"/>
              <a:gd name="connsiteY46" fmla="*/ 164460 h 598636"/>
              <a:gd name="connsiteX47" fmla="*/ 2092628 w 3996034"/>
              <a:gd name="connsiteY47" fmla="*/ 236823 h 598636"/>
              <a:gd name="connsiteX48" fmla="*/ 2086049 w 3996034"/>
              <a:gd name="connsiteY48" fmla="*/ 269715 h 598636"/>
              <a:gd name="connsiteX49" fmla="*/ 2099206 w 3996034"/>
              <a:gd name="connsiteY49" fmla="*/ 467068 h 598636"/>
              <a:gd name="connsiteX50" fmla="*/ 2125520 w 3996034"/>
              <a:gd name="connsiteY50" fmla="*/ 532852 h 598636"/>
              <a:gd name="connsiteX51" fmla="*/ 2158412 w 3996034"/>
              <a:gd name="connsiteY51" fmla="*/ 572322 h 598636"/>
              <a:gd name="connsiteX52" fmla="*/ 2349186 w 3996034"/>
              <a:gd name="connsiteY52" fmla="*/ 598636 h 598636"/>
              <a:gd name="connsiteX53" fmla="*/ 2599166 w 3996034"/>
              <a:gd name="connsiteY53" fmla="*/ 552587 h 598636"/>
              <a:gd name="connsiteX54" fmla="*/ 2776783 w 3996034"/>
              <a:gd name="connsiteY54" fmla="*/ 453911 h 598636"/>
              <a:gd name="connsiteX55" fmla="*/ 2941244 w 3996034"/>
              <a:gd name="connsiteY55" fmla="*/ 296029 h 598636"/>
              <a:gd name="connsiteX56" fmla="*/ 2954401 w 3996034"/>
              <a:gd name="connsiteY56" fmla="*/ 256558 h 598636"/>
              <a:gd name="connsiteX57" fmla="*/ 3191224 w 3996034"/>
              <a:gd name="connsiteY57" fmla="*/ 85519 h 598636"/>
              <a:gd name="connsiteX58" fmla="*/ 3289900 w 3996034"/>
              <a:gd name="connsiteY58" fmla="*/ 52627 h 598636"/>
              <a:gd name="connsiteX59" fmla="*/ 3355684 w 3996034"/>
              <a:gd name="connsiteY59" fmla="*/ 59206 h 598636"/>
              <a:gd name="connsiteX60" fmla="*/ 3401733 w 3996034"/>
              <a:gd name="connsiteY60" fmla="*/ 98676 h 598636"/>
              <a:gd name="connsiteX61" fmla="*/ 3428047 w 3996034"/>
              <a:gd name="connsiteY61" fmla="*/ 118412 h 598636"/>
              <a:gd name="connsiteX62" fmla="*/ 3447782 w 3996034"/>
              <a:gd name="connsiteY62" fmla="*/ 151304 h 598636"/>
              <a:gd name="connsiteX63" fmla="*/ 3487252 w 3996034"/>
              <a:gd name="connsiteY63" fmla="*/ 203931 h 598636"/>
              <a:gd name="connsiteX64" fmla="*/ 3520144 w 3996034"/>
              <a:gd name="connsiteY64" fmla="*/ 269715 h 598636"/>
              <a:gd name="connsiteX65" fmla="*/ 3539880 w 3996034"/>
              <a:gd name="connsiteY65" fmla="*/ 361813 h 598636"/>
              <a:gd name="connsiteX66" fmla="*/ 3546458 w 3996034"/>
              <a:gd name="connsiteY66" fmla="*/ 421019 h 598636"/>
              <a:gd name="connsiteX67" fmla="*/ 3572772 w 3996034"/>
              <a:gd name="connsiteY67" fmla="*/ 460489 h 598636"/>
              <a:gd name="connsiteX68" fmla="*/ 3704340 w 3996034"/>
              <a:gd name="connsiteY68" fmla="*/ 539430 h 598636"/>
              <a:gd name="connsiteX69" fmla="*/ 3776703 w 3996034"/>
              <a:gd name="connsiteY69" fmla="*/ 546009 h 598636"/>
              <a:gd name="connsiteX70" fmla="*/ 3881957 w 3996034"/>
              <a:gd name="connsiteY70" fmla="*/ 513117 h 598636"/>
              <a:gd name="connsiteX71" fmla="*/ 3934585 w 3996034"/>
              <a:gd name="connsiteY71" fmla="*/ 427597 h 598636"/>
              <a:gd name="connsiteX72" fmla="*/ 3954320 w 3996034"/>
              <a:gd name="connsiteY72" fmla="*/ 368391 h 598636"/>
              <a:gd name="connsiteX73" fmla="*/ 3974055 w 3996034"/>
              <a:gd name="connsiteY73" fmla="*/ 328921 h 598636"/>
              <a:gd name="connsiteX74" fmla="*/ 3993791 w 3996034"/>
              <a:gd name="connsiteY74" fmla="*/ 302607 h 598636"/>
              <a:gd name="connsiteX75" fmla="*/ 3993791 w 3996034"/>
              <a:gd name="connsiteY75" fmla="*/ 210509 h 59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3996034" h="598636">
                <a:moveTo>
                  <a:pt x="20426" y="26314"/>
                </a:moveTo>
                <a:cubicBezTo>
                  <a:pt x="13848" y="37278"/>
                  <a:pt x="-3679" y="47190"/>
                  <a:pt x="691" y="59206"/>
                </a:cubicBezTo>
                <a:cubicBezTo>
                  <a:pt x="8667" y="81139"/>
                  <a:pt x="64487" y="109361"/>
                  <a:pt x="86211" y="118412"/>
                </a:cubicBezTo>
                <a:cubicBezTo>
                  <a:pt x="99012" y="123746"/>
                  <a:pt x="112384" y="127628"/>
                  <a:pt x="125681" y="131568"/>
                </a:cubicBezTo>
                <a:cubicBezTo>
                  <a:pt x="258474" y="170914"/>
                  <a:pt x="387507" y="207778"/>
                  <a:pt x="526965" y="223666"/>
                </a:cubicBezTo>
                <a:cubicBezTo>
                  <a:pt x="611963" y="233349"/>
                  <a:pt x="698004" y="228052"/>
                  <a:pt x="783523" y="230245"/>
                </a:cubicBezTo>
                <a:cubicBezTo>
                  <a:pt x="809837" y="225859"/>
                  <a:pt x="838024" y="227780"/>
                  <a:pt x="862464" y="217088"/>
                </a:cubicBezTo>
                <a:cubicBezTo>
                  <a:pt x="892474" y="203958"/>
                  <a:pt x="890874" y="169378"/>
                  <a:pt x="895356" y="144725"/>
                </a:cubicBezTo>
                <a:cubicBezTo>
                  <a:pt x="897356" y="133724"/>
                  <a:pt x="899741" y="122797"/>
                  <a:pt x="901934" y="111833"/>
                </a:cubicBezTo>
                <a:cubicBezTo>
                  <a:pt x="899741" y="103062"/>
                  <a:pt x="901465" y="92184"/>
                  <a:pt x="895356" y="85519"/>
                </a:cubicBezTo>
                <a:cubicBezTo>
                  <a:pt x="859545" y="46452"/>
                  <a:pt x="829803" y="29686"/>
                  <a:pt x="783523" y="13157"/>
                </a:cubicBezTo>
                <a:cubicBezTo>
                  <a:pt x="768489" y="7788"/>
                  <a:pt x="752824" y="4386"/>
                  <a:pt x="737474" y="0"/>
                </a:cubicBezTo>
                <a:cubicBezTo>
                  <a:pt x="704582" y="2193"/>
                  <a:pt x="671056" y="-213"/>
                  <a:pt x="638798" y="6578"/>
                </a:cubicBezTo>
                <a:cubicBezTo>
                  <a:pt x="621044" y="10316"/>
                  <a:pt x="584731" y="58931"/>
                  <a:pt x="579592" y="65784"/>
                </a:cubicBezTo>
                <a:cubicBezTo>
                  <a:pt x="563637" y="87057"/>
                  <a:pt x="504552" y="171156"/>
                  <a:pt x="494073" y="197353"/>
                </a:cubicBezTo>
                <a:cubicBezTo>
                  <a:pt x="472696" y="250795"/>
                  <a:pt x="441445" y="361813"/>
                  <a:pt x="441445" y="361813"/>
                </a:cubicBezTo>
                <a:cubicBezTo>
                  <a:pt x="437315" y="407247"/>
                  <a:pt x="425160" y="476507"/>
                  <a:pt x="448024" y="519695"/>
                </a:cubicBezTo>
                <a:cubicBezTo>
                  <a:pt x="456296" y="535320"/>
                  <a:pt x="477301" y="540418"/>
                  <a:pt x="494073" y="546009"/>
                </a:cubicBezTo>
                <a:cubicBezTo>
                  <a:pt x="556654" y="566869"/>
                  <a:pt x="684847" y="598636"/>
                  <a:pt x="684847" y="598636"/>
                </a:cubicBezTo>
                <a:cubicBezTo>
                  <a:pt x="801066" y="596443"/>
                  <a:pt x="917535" y="600001"/>
                  <a:pt x="1033503" y="592058"/>
                </a:cubicBezTo>
                <a:cubicBezTo>
                  <a:pt x="1088992" y="588257"/>
                  <a:pt x="1205170" y="555051"/>
                  <a:pt x="1263747" y="539430"/>
                </a:cubicBezTo>
                <a:cubicBezTo>
                  <a:pt x="1384850" y="454659"/>
                  <a:pt x="1277902" y="538373"/>
                  <a:pt x="1388737" y="421019"/>
                </a:cubicBezTo>
                <a:cubicBezTo>
                  <a:pt x="1404742" y="404072"/>
                  <a:pt x="1424882" y="391453"/>
                  <a:pt x="1441365" y="374970"/>
                </a:cubicBezTo>
                <a:cubicBezTo>
                  <a:pt x="1479574" y="336761"/>
                  <a:pt x="1475501" y="339589"/>
                  <a:pt x="1493992" y="302607"/>
                </a:cubicBezTo>
                <a:cubicBezTo>
                  <a:pt x="1491866" y="284539"/>
                  <a:pt x="1499759" y="190232"/>
                  <a:pt x="1461100" y="164460"/>
                </a:cubicBezTo>
                <a:cubicBezTo>
                  <a:pt x="1449561" y="156767"/>
                  <a:pt x="1435009" y="154953"/>
                  <a:pt x="1421629" y="151304"/>
                </a:cubicBezTo>
                <a:cubicBezTo>
                  <a:pt x="1410842" y="148362"/>
                  <a:pt x="1399701" y="146918"/>
                  <a:pt x="1388737" y="144725"/>
                </a:cubicBezTo>
                <a:cubicBezTo>
                  <a:pt x="1358038" y="146918"/>
                  <a:pt x="1325988" y="142036"/>
                  <a:pt x="1296639" y="151304"/>
                </a:cubicBezTo>
                <a:cubicBezTo>
                  <a:pt x="1281853" y="155973"/>
                  <a:pt x="1274224" y="172766"/>
                  <a:pt x="1263747" y="184196"/>
                </a:cubicBezTo>
                <a:cubicBezTo>
                  <a:pt x="1218792" y="233239"/>
                  <a:pt x="1230344" y="218111"/>
                  <a:pt x="1204542" y="269715"/>
                </a:cubicBezTo>
                <a:cubicBezTo>
                  <a:pt x="1202349" y="287257"/>
                  <a:pt x="1200651" y="304869"/>
                  <a:pt x="1197963" y="322342"/>
                </a:cubicBezTo>
                <a:cubicBezTo>
                  <a:pt x="1196263" y="333393"/>
                  <a:pt x="1191385" y="344054"/>
                  <a:pt x="1191385" y="355235"/>
                </a:cubicBezTo>
                <a:cubicBezTo>
                  <a:pt x="1191385" y="386012"/>
                  <a:pt x="1192903" y="416974"/>
                  <a:pt x="1197963" y="447332"/>
                </a:cubicBezTo>
                <a:cubicBezTo>
                  <a:pt x="1199575" y="457005"/>
                  <a:pt x="1203864" y="467049"/>
                  <a:pt x="1211120" y="473646"/>
                </a:cubicBezTo>
                <a:cubicBezTo>
                  <a:pt x="1253087" y="511798"/>
                  <a:pt x="1276203" y="518655"/>
                  <a:pt x="1329532" y="526273"/>
                </a:cubicBezTo>
                <a:cubicBezTo>
                  <a:pt x="1371004" y="532197"/>
                  <a:pt x="1412734" y="536445"/>
                  <a:pt x="1454521" y="539430"/>
                </a:cubicBezTo>
                <a:cubicBezTo>
                  <a:pt x="1504875" y="543027"/>
                  <a:pt x="1555390" y="543816"/>
                  <a:pt x="1605825" y="546009"/>
                </a:cubicBezTo>
                <a:cubicBezTo>
                  <a:pt x="1743972" y="535045"/>
                  <a:pt x="1882621" y="529205"/>
                  <a:pt x="2020265" y="513117"/>
                </a:cubicBezTo>
                <a:cubicBezTo>
                  <a:pt x="2057833" y="508726"/>
                  <a:pt x="2156051" y="472517"/>
                  <a:pt x="2191304" y="453911"/>
                </a:cubicBezTo>
                <a:cubicBezTo>
                  <a:pt x="2285613" y="404137"/>
                  <a:pt x="2346270" y="379065"/>
                  <a:pt x="2408392" y="302607"/>
                </a:cubicBezTo>
                <a:cubicBezTo>
                  <a:pt x="2419540" y="288886"/>
                  <a:pt x="2425935" y="271908"/>
                  <a:pt x="2434706" y="256558"/>
                </a:cubicBezTo>
                <a:cubicBezTo>
                  <a:pt x="2436899" y="243401"/>
                  <a:pt x="2442234" y="230392"/>
                  <a:pt x="2441284" y="217088"/>
                </a:cubicBezTo>
                <a:cubicBezTo>
                  <a:pt x="2440398" y="204678"/>
                  <a:pt x="2428270" y="153663"/>
                  <a:pt x="2414970" y="138147"/>
                </a:cubicBezTo>
                <a:cubicBezTo>
                  <a:pt x="2406999" y="128848"/>
                  <a:pt x="2375040" y="108718"/>
                  <a:pt x="2362343" y="105255"/>
                </a:cubicBezTo>
                <a:cubicBezTo>
                  <a:pt x="2347384" y="101175"/>
                  <a:pt x="2331644" y="100869"/>
                  <a:pt x="2316294" y="98676"/>
                </a:cubicBezTo>
                <a:cubicBezTo>
                  <a:pt x="2228928" y="107873"/>
                  <a:pt x="2202029" y="95913"/>
                  <a:pt x="2138677" y="138147"/>
                </a:cubicBezTo>
                <a:cubicBezTo>
                  <a:pt x="2128356" y="145028"/>
                  <a:pt x="2121134" y="155689"/>
                  <a:pt x="2112363" y="164460"/>
                </a:cubicBezTo>
                <a:cubicBezTo>
                  <a:pt x="2105785" y="188581"/>
                  <a:pt x="2098692" y="212568"/>
                  <a:pt x="2092628" y="236823"/>
                </a:cubicBezTo>
                <a:cubicBezTo>
                  <a:pt x="2089916" y="247670"/>
                  <a:pt x="2085730" y="258538"/>
                  <a:pt x="2086049" y="269715"/>
                </a:cubicBezTo>
                <a:cubicBezTo>
                  <a:pt x="2087932" y="335618"/>
                  <a:pt x="2093575" y="401379"/>
                  <a:pt x="2099206" y="467068"/>
                </a:cubicBezTo>
                <a:cubicBezTo>
                  <a:pt x="2101775" y="497034"/>
                  <a:pt x="2107486" y="508055"/>
                  <a:pt x="2125520" y="532852"/>
                </a:cubicBezTo>
                <a:cubicBezTo>
                  <a:pt x="2135593" y="546703"/>
                  <a:pt x="2141982" y="567490"/>
                  <a:pt x="2158412" y="572322"/>
                </a:cubicBezTo>
                <a:cubicBezTo>
                  <a:pt x="2219997" y="590435"/>
                  <a:pt x="2285595" y="589865"/>
                  <a:pt x="2349186" y="598636"/>
                </a:cubicBezTo>
                <a:cubicBezTo>
                  <a:pt x="2432513" y="583286"/>
                  <a:pt x="2518910" y="579751"/>
                  <a:pt x="2599166" y="552587"/>
                </a:cubicBezTo>
                <a:cubicBezTo>
                  <a:pt x="2663320" y="530873"/>
                  <a:pt x="2720972" y="492281"/>
                  <a:pt x="2776783" y="453911"/>
                </a:cubicBezTo>
                <a:cubicBezTo>
                  <a:pt x="2895583" y="372236"/>
                  <a:pt x="2889461" y="373702"/>
                  <a:pt x="2941244" y="296029"/>
                </a:cubicBezTo>
                <a:cubicBezTo>
                  <a:pt x="2945630" y="282872"/>
                  <a:pt x="2947266" y="268450"/>
                  <a:pt x="2954401" y="256558"/>
                </a:cubicBezTo>
                <a:cubicBezTo>
                  <a:pt x="3010569" y="162944"/>
                  <a:pt x="3082471" y="139896"/>
                  <a:pt x="3191224" y="85519"/>
                </a:cubicBezTo>
                <a:cubicBezTo>
                  <a:pt x="3222235" y="70014"/>
                  <a:pt x="3257008" y="63591"/>
                  <a:pt x="3289900" y="52627"/>
                </a:cubicBezTo>
                <a:cubicBezTo>
                  <a:pt x="3311828" y="54820"/>
                  <a:pt x="3335307" y="50815"/>
                  <a:pt x="3355684" y="59206"/>
                </a:cubicBezTo>
                <a:cubicBezTo>
                  <a:pt x="3374378" y="66903"/>
                  <a:pt x="3386086" y="85874"/>
                  <a:pt x="3401733" y="98676"/>
                </a:cubicBezTo>
                <a:cubicBezTo>
                  <a:pt x="3410219" y="105619"/>
                  <a:pt x="3419276" y="111833"/>
                  <a:pt x="3428047" y="118412"/>
                </a:cubicBezTo>
                <a:cubicBezTo>
                  <a:pt x="3434625" y="129376"/>
                  <a:pt x="3440504" y="140791"/>
                  <a:pt x="3447782" y="151304"/>
                </a:cubicBezTo>
                <a:cubicBezTo>
                  <a:pt x="3460263" y="169333"/>
                  <a:pt x="3474770" y="185902"/>
                  <a:pt x="3487252" y="203931"/>
                </a:cubicBezTo>
                <a:cubicBezTo>
                  <a:pt x="3499931" y="222245"/>
                  <a:pt x="3514368" y="247766"/>
                  <a:pt x="3520144" y="269715"/>
                </a:cubicBezTo>
                <a:cubicBezTo>
                  <a:pt x="3528134" y="300078"/>
                  <a:pt x="3534500" y="330881"/>
                  <a:pt x="3539880" y="361813"/>
                </a:cubicBezTo>
                <a:cubicBezTo>
                  <a:pt x="3543282" y="381376"/>
                  <a:pt x="3540179" y="402181"/>
                  <a:pt x="3546458" y="421019"/>
                </a:cubicBezTo>
                <a:cubicBezTo>
                  <a:pt x="3551458" y="436020"/>
                  <a:pt x="3562047" y="448870"/>
                  <a:pt x="3572772" y="460489"/>
                </a:cubicBezTo>
                <a:cubicBezTo>
                  <a:pt x="3612528" y="503558"/>
                  <a:pt x="3645859" y="524174"/>
                  <a:pt x="3704340" y="539430"/>
                </a:cubicBezTo>
                <a:cubicBezTo>
                  <a:pt x="3727776" y="545544"/>
                  <a:pt x="3752582" y="543816"/>
                  <a:pt x="3776703" y="546009"/>
                </a:cubicBezTo>
                <a:cubicBezTo>
                  <a:pt x="3810375" y="539275"/>
                  <a:pt x="3853096" y="536730"/>
                  <a:pt x="3881957" y="513117"/>
                </a:cubicBezTo>
                <a:cubicBezTo>
                  <a:pt x="3911639" y="488832"/>
                  <a:pt x="3921657" y="462070"/>
                  <a:pt x="3934585" y="427597"/>
                </a:cubicBezTo>
                <a:cubicBezTo>
                  <a:pt x="3941889" y="408119"/>
                  <a:pt x="3946594" y="387706"/>
                  <a:pt x="3954320" y="368391"/>
                </a:cubicBezTo>
                <a:cubicBezTo>
                  <a:pt x="3959783" y="354733"/>
                  <a:pt x="3966487" y="341534"/>
                  <a:pt x="3974055" y="328921"/>
                </a:cubicBezTo>
                <a:cubicBezTo>
                  <a:pt x="3979696" y="319519"/>
                  <a:pt x="3991988" y="313422"/>
                  <a:pt x="3993791" y="302607"/>
                </a:cubicBezTo>
                <a:cubicBezTo>
                  <a:pt x="3998838" y="272325"/>
                  <a:pt x="3993791" y="241208"/>
                  <a:pt x="3993791" y="210509"/>
                </a:cubicBezTo>
              </a:path>
            </a:pathLst>
          </a:cu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253D7FBF-4EF8-B899-796C-76AE59B11A0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136760">
            <a:off x="16427682" y="8200303"/>
            <a:ext cx="2253746" cy="508000"/>
          </a:xfrm>
          <a:custGeom>
            <a:avLst/>
            <a:gdLst>
              <a:gd name="connsiteX0" fmla="*/ 0 w 3718375"/>
              <a:gd name="connsiteY0" fmla="*/ 191911 h 508000"/>
              <a:gd name="connsiteX1" fmla="*/ 67733 w 3718375"/>
              <a:gd name="connsiteY1" fmla="*/ 169334 h 508000"/>
              <a:gd name="connsiteX2" fmla="*/ 203200 w 3718375"/>
              <a:gd name="connsiteY2" fmla="*/ 79022 h 508000"/>
              <a:gd name="connsiteX3" fmla="*/ 349955 w 3718375"/>
              <a:gd name="connsiteY3" fmla="*/ 22578 h 508000"/>
              <a:gd name="connsiteX4" fmla="*/ 417689 w 3718375"/>
              <a:gd name="connsiteY4" fmla="*/ 0 h 508000"/>
              <a:gd name="connsiteX5" fmla="*/ 564444 w 3718375"/>
              <a:gd name="connsiteY5" fmla="*/ 383822 h 508000"/>
              <a:gd name="connsiteX6" fmla="*/ 654755 w 3718375"/>
              <a:gd name="connsiteY6" fmla="*/ 406400 h 508000"/>
              <a:gd name="connsiteX7" fmla="*/ 948266 w 3718375"/>
              <a:gd name="connsiteY7" fmla="*/ 372534 h 508000"/>
              <a:gd name="connsiteX8" fmla="*/ 970844 w 3718375"/>
              <a:gd name="connsiteY8" fmla="*/ 327378 h 508000"/>
              <a:gd name="connsiteX9" fmla="*/ 1016000 w 3718375"/>
              <a:gd name="connsiteY9" fmla="*/ 282222 h 508000"/>
              <a:gd name="connsiteX10" fmla="*/ 1365955 w 3718375"/>
              <a:gd name="connsiteY10" fmla="*/ 90311 h 508000"/>
              <a:gd name="connsiteX11" fmla="*/ 1444978 w 3718375"/>
              <a:gd name="connsiteY11" fmla="*/ 67734 h 508000"/>
              <a:gd name="connsiteX12" fmla="*/ 1603022 w 3718375"/>
              <a:gd name="connsiteY12" fmla="*/ 101600 h 508000"/>
              <a:gd name="connsiteX13" fmla="*/ 1636889 w 3718375"/>
              <a:gd name="connsiteY13" fmla="*/ 158045 h 508000"/>
              <a:gd name="connsiteX14" fmla="*/ 1704622 w 3718375"/>
              <a:gd name="connsiteY14" fmla="*/ 304800 h 508000"/>
              <a:gd name="connsiteX15" fmla="*/ 1749778 w 3718375"/>
              <a:gd name="connsiteY15" fmla="*/ 338667 h 508000"/>
              <a:gd name="connsiteX16" fmla="*/ 1806222 w 3718375"/>
              <a:gd name="connsiteY16" fmla="*/ 349956 h 508000"/>
              <a:gd name="connsiteX17" fmla="*/ 2111022 w 3718375"/>
              <a:gd name="connsiteY17" fmla="*/ 338667 h 508000"/>
              <a:gd name="connsiteX18" fmla="*/ 2257778 w 3718375"/>
              <a:gd name="connsiteY18" fmla="*/ 304800 h 508000"/>
              <a:gd name="connsiteX19" fmla="*/ 2348089 w 3718375"/>
              <a:gd name="connsiteY19" fmla="*/ 293511 h 508000"/>
              <a:gd name="connsiteX20" fmla="*/ 2393244 w 3718375"/>
              <a:gd name="connsiteY20" fmla="*/ 270934 h 508000"/>
              <a:gd name="connsiteX21" fmla="*/ 2438400 w 3718375"/>
              <a:gd name="connsiteY21" fmla="*/ 203200 h 508000"/>
              <a:gd name="connsiteX22" fmla="*/ 2393244 w 3718375"/>
              <a:gd name="connsiteY22" fmla="*/ 45156 h 508000"/>
              <a:gd name="connsiteX23" fmla="*/ 2359378 w 3718375"/>
              <a:gd name="connsiteY23" fmla="*/ 22578 h 508000"/>
              <a:gd name="connsiteX24" fmla="*/ 2111022 w 3718375"/>
              <a:gd name="connsiteY24" fmla="*/ 90311 h 508000"/>
              <a:gd name="connsiteX25" fmla="*/ 2099733 w 3718375"/>
              <a:gd name="connsiteY25" fmla="*/ 135467 h 508000"/>
              <a:gd name="connsiteX26" fmla="*/ 2111022 w 3718375"/>
              <a:gd name="connsiteY26" fmla="*/ 180622 h 508000"/>
              <a:gd name="connsiteX27" fmla="*/ 2190044 w 3718375"/>
              <a:gd name="connsiteY27" fmla="*/ 282222 h 508000"/>
              <a:gd name="connsiteX28" fmla="*/ 2235200 w 3718375"/>
              <a:gd name="connsiteY28" fmla="*/ 316089 h 508000"/>
              <a:gd name="connsiteX29" fmla="*/ 2269066 w 3718375"/>
              <a:gd name="connsiteY29" fmla="*/ 349956 h 508000"/>
              <a:gd name="connsiteX30" fmla="*/ 2483555 w 3718375"/>
              <a:gd name="connsiteY30" fmla="*/ 395111 h 508000"/>
              <a:gd name="connsiteX31" fmla="*/ 2980266 w 3718375"/>
              <a:gd name="connsiteY31" fmla="*/ 372534 h 508000"/>
              <a:gd name="connsiteX32" fmla="*/ 3228622 w 3718375"/>
              <a:gd name="connsiteY32" fmla="*/ 304800 h 508000"/>
              <a:gd name="connsiteX33" fmla="*/ 3488266 w 3718375"/>
              <a:gd name="connsiteY33" fmla="*/ 270934 h 508000"/>
              <a:gd name="connsiteX34" fmla="*/ 3668889 w 3718375"/>
              <a:gd name="connsiteY34" fmla="*/ 282222 h 508000"/>
              <a:gd name="connsiteX35" fmla="*/ 3702755 w 3718375"/>
              <a:gd name="connsiteY35" fmla="*/ 327378 h 508000"/>
              <a:gd name="connsiteX36" fmla="*/ 3668889 w 3718375"/>
              <a:gd name="connsiteY36" fmla="*/ 508000 h 50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718375" h="508000">
                <a:moveTo>
                  <a:pt x="0" y="191911"/>
                </a:moveTo>
                <a:cubicBezTo>
                  <a:pt x="22578" y="184385"/>
                  <a:pt x="46067" y="179182"/>
                  <a:pt x="67733" y="169334"/>
                </a:cubicBezTo>
                <a:cubicBezTo>
                  <a:pt x="116168" y="147318"/>
                  <a:pt x="159089" y="106167"/>
                  <a:pt x="203200" y="79022"/>
                </a:cubicBezTo>
                <a:cubicBezTo>
                  <a:pt x="267643" y="39365"/>
                  <a:pt x="276825" y="45080"/>
                  <a:pt x="349955" y="22578"/>
                </a:cubicBezTo>
                <a:cubicBezTo>
                  <a:pt x="372702" y="15579"/>
                  <a:pt x="395111" y="7526"/>
                  <a:pt x="417689" y="0"/>
                </a:cubicBezTo>
                <a:cubicBezTo>
                  <a:pt x="694977" y="50417"/>
                  <a:pt x="440569" y="-37352"/>
                  <a:pt x="564444" y="383822"/>
                </a:cubicBezTo>
                <a:cubicBezTo>
                  <a:pt x="573200" y="413591"/>
                  <a:pt x="654755" y="406400"/>
                  <a:pt x="654755" y="406400"/>
                </a:cubicBezTo>
                <a:cubicBezTo>
                  <a:pt x="752592" y="395111"/>
                  <a:pt x="852720" y="396420"/>
                  <a:pt x="948266" y="372534"/>
                </a:cubicBezTo>
                <a:cubicBezTo>
                  <a:pt x="964592" y="368452"/>
                  <a:pt x="960747" y="340841"/>
                  <a:pt x="970844" y="327378"/>
                </a:cubicBezTo>
                <a:cubicBezTo>
                  <a:pt x="983616" y="310349"/>
                  <a:pt x="998288" y="294030"/>
                  <a:pt x="1016000" y="282222"/>
                </a:cubicBezTo>
                <a:cubicBezTo>
                  <a:pt x="1124098" y="210157"/>
                  <a:pt x="1243041" y="138111"/>
                  <a:pt x="1365955" y="90311"/>
                </a:cubicBezTo>
                <a:cubicBezTo>
                  <a:pt x="1391487" y="80382"/>
                  <a:pt x="1418637" y="75260"/>
                  <a:pt x="1444978" y="67734"/>
                </a:cubicBezTo>
                <a:cubicBezTo>
                  <a:pt x="1476010" y="70837"/>
                  <a:pt x="1567919" y="66497"/>
                  <a:pt x="1603022" y="101600"/>
                </a:cubicBezTo>
                <a:cubicBezTo>
                  <a:pt x="1618537" y="117115"/>
                  <a:pt x="1627076" y="138420"/>
                  <a:pt x="1636889" y="158045"/>
                </a:cubicBezTo>
                <a:cubicBezTo>
                  <a:pt x="1653355" y="190977"/>
                  <a:pt x="1681314" y="287319"/>
                  <a:pt x="1704622" y="304800"/>
                </a:cubicBezTo>
                <a:cubicBezTo>
                  <a:pt x="1719674" y="316089"/>
                  <a:pt x="1732585" y="331025"/>
                  <a:pt x="1749778" y="338667"/>
                </a:cubicBezTo>
                <a:cubicBezTo>
                  <a:pt x="1767312" y="346460"/>
                  <a:pt x="1787407" y="346193"/>
                  <a:pt x="1806222" y="349956"/>
                </a:cubicBezTo>
                <a:cubicBezTo>
                  <a:pt x="1907822" y="346193"/>
                  <a:pt x="2009857" y="348784"/>
                  <a:pt x="2111022" y="338667"/>
                </a:cubicBezTo>
                <a:cubicBezTo>
                  <a:pt x="2160977" y="333671"/>
                  <a:pt x="2208460" y="314194"/>
                  <a:pt x="2257778" y="304800"/>
                </a:cubicBezTo>
                <a:cubicBezTo>
                  <a:pt x="2287580" y="299123"/>
                  <a:pt x="2317985" y="297274"/>
                  <a:pt x="2348089" y="293511"/>
                </a:cubicBezTo>
                <a:cubicBezTo>
                  <a:pt x="2363141" y="285985"/>
                  <a:pt x="2381345" y="282833"/>
                  <a:pt x="2393244" y="270934"/>
                </a:cubicBezTo>
                <a:cubicBezTo>
                  <a:pt x="2412432" y="251746"/>
                  <a:pt x="2438400" y="203200"/>
                  <a:pt x="2438400" y="203200"/>
                </a:cubicBezTo>
                <a:cubicBezTo>
                  <a:pt x="2429214" y="152676"/>
                  <a:pt x="2434058" y="85970"/>
                  <a:pt x="2393244" y="45156"/>
                </a:cubicBezTo>
                <a:cubicBezTo>
                  <a:pt x="2383650" y="35562"/>
                  <a:pt x="2370667" y="30104"/>
                  <a:pt x="2359378" y="22578"/>
                </a:cubicBezTo>
                <a:cubicBezTo>
                  <a:pt x="2258900" y="37650"/>
                  <a:pt x="2151084" y="-3165"/>
                  <a:pt x="2111022" y="90311"/>
                </a:cubicBezTo>
                <a:cubicBezTo>
                  <a:pt x="2104910" y="104572"/>
                  <a:pt x="2103496" y="120415"/>
                  <a:pt x="2099733" y="135467"/>
                </a:cubicBezTo>
                <a:cubicBezTo>
                  <a:pt x="2103496" y="150519"/>
                  <a:pt x="2104083" y="166745"/>
                  <a:pt x="2111022" y="180622"/>
                </a:cubicBezTo>
                <a:cubicBezTo>
                  <a:pt x="2130132" y="218841"/>
                  <a:pt x="2157524" y="254348"/>
                  <a:pt x="2190044" y="282222"/>
                </a:cubicBezTo>
                <a:cubicBezTo>
                  <a:pt x="2204329" y="294467"/>
                  <a:pt x="2220915" y="303844"/>
                  <a:pt x="2235200" y="316089"/>
                </a:cubicBezTo>
                <a:cubicBezTo>
                  <a:pt x="2247321" y="326479"/>
                  <a:pt x="2254532" y="343350"/>
                  <a:pt x="2269066" y="349956"/>
                </a:cubicBezTo>
                <a:cubicBezTo>
                  <a:pt x="2301849" y="364858"/>
                  <a:pt x="2462182" y="391225"/>
                  <a:pt x="2483555" y="395111"/>
                </a:cubicBezTo>
                <a:cubicBezTo>
                  <a:pt x="2649125" y="387585"/>
                  <a:pt x="2815181" y="387274"/>
                  <a:pt x="2980266" y="372534"/>
                </a:cubicBezTo>
                <a:cubicBezTo>
                  <a:pt x="3043991" y="366844"/>
                  <a:pt x="3163874" y="320216"/>
                  <a:pt x="3228622" y="304800"/>
                </a:cubicBezTo>
                <a:cubicBezTo>
                  <a:pt x="3336017" y="279230"/>
                  <a:pt x="3376965" y="280208"/>
                  <a:pt x="3488266" y="270934"/>
                </a:cubicBezTo>
                <a:cubicBezTo>
                  <a:pt x="3548474" y="274697"/>
                  <a:pt x="3610550" y="266870"/>
                  <a:pt x="3668889" y="282222"/>
                </a:cubicBezTo>
                <a:cubicBezTo>
                  <a:pt x="3687084" y="287010"/>
                  <a:pt x="3700785" y="308667"/>
                  <a:pt x="3702755" y="327378"/>
                </a:cubicBezTo>
                <a:cubicBezTo>
                  <a:pt x="3719935" y="490592"/>
                  <a:pt x="3737745" y="473570"/>
                  <a:pt x="3668889" y="508000"/>
                </a:cubicBezTo>
              </a:path>
            </a:pathLst>
          </a:cu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Title 1">
            <a:extLst>
              <a:ext uri="{FF2B5EF4-FFF2-40B4-BE49-F238E27FC236}">
                <a16:creationId xmlns:a16="http://schemas.microsoft.com/office/drawing/2014/main" id="{44038069-9C32-6F5F-26DD-2614ABB5EB6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14770" y="498260"/>
            <a:ext cx="4077863" cy="135190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Project Process</a:t>
            </a:r>
          </a:p>
        </p:txBody>
      </p:sp>
      <p:sp>
        <p:nvSpPr>
          <p:cNvPr id="113" name="Arrow: Right 112">
            <a:extLst>
              <a:ext uri="{FF2B5EF4-FFF2-40B4-BE49-F238E27FC236}">
                <a16:creationId xmlns:a16="http://schemas.microsoft.com/office/drawing/2014/main" id="{1FFBEBE4-80E0-4B6A-96FD-CD7F75DD414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6826889" y="4101107"/>
            <a:ext cx="641264" cy="339350"/>
          </a:xfrm>
          <a:prstGeom prst="rightArrow">
            <a:avLst/>
          </a:prstGeom>
          <a:solidFill>
            <a:srgbClr val="FFFF00">
              <a:alpha val="64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 5">
            <a:extLst>
              <a:ext uri="{FF2B5EF4-FFF2-40B4-BE49-F238E27FC236}">
                <a16:creationId xmlns:a16="http://schemas.microsoft.com/office/drawing/2014/main" id="{40B0CB01-D65A-C084-0A36-7F66EC16711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634582" y="9154232"/>
            <a:ext cx="1316334" cy="1230439"/>
          </a:xfrm>
          <a:custGeom>
            <a:avLst/>
            <a:gdLst/>
            <a:ahLst/>
            <a:cxnLst/>
            <a:rect l="l" t="t" r="r" b="b"/>
            <a:pathLst>
              <a:path w="2439842" h="2403244">
                <a:moveTo>
                  <a:pt x="0" y="0"/>
                </a:moveTo>
                <a:lnTo>
                  <a:pt x="2439841" y="0"/>
                </a:lnTo>
                <a:lnTo>
                  <a:pt x="2439841" y="2403244"/>
                </a:lnTo>
                <a:lnTo>
                  <a:pt x="0" y="240324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7">
            <a:extLst>
              <a:ext uri="{FF2B5EF4-FFF2-40B4-BE49-F238E27FC236}">
                <a16:creationId xmlns:a16="http://schemas.microsoft.com/office/drawing/2014/main" id="{EC17A732-6A43-C79F-08F5-87C84BF97E3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992687" y="9109235"/>
            <a:ext cx="1137079" cy="1155616"/>
          </a:xfrm>
          <a:custGeom>
            <a:avLst/>
            <a:gdLst/>
            <a:ahLst/>
            <a:cxnLst/>
            <a:rect l="l" t="t" r="r" b="b"/>
            <a:pathLst>
              <a:path w="2485770" h="3003952">
                <a:moveTo>
                  <a:pt x="0" y="0"/>
                </a:moveTo>
                <a:lnTo>
                  <a:pt x="2485770" y="0"/>
                </a:lnTo>
                <a:lnTo>
                  <a:pt x="2485770" y="3003952"/>
                </a:lnTo>
                <a:lnTo>
                  <a:pt x="0" y="300395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B4B362EA-3F98-806C-A730-0BD7985CB82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136310">
            <a:off x="9983398" y="9078574"/>
            <a:ext cx="1165315" cy="1201746"/>
          </a:xfrm>
          <a:custGeom>
            <a:avLst/>
            <a:gdLst/>
            <a:ahLst/>
            <a:cxnLst/>
            <a:rect l="l" t="t" r="r" b="b"/>
            <a:pathLst>
              <a:path w="2356913" h="2842508">
                <a:moveTo>
                  <a:pt x="0" y="0"/>
                </a:moveTo>
                <a:lnTo>
                  <a:pt x="2356913" y="0"/>
                </a:lnTo>
                <a:lnTo>
                  <a:pt x="2356913" y="2842508"/>
                </a:lnTo>
                <a:lnTo>
                  <a:pt x="0" y="284250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030BE0F1-0C1C-C6D5-623B-A60605D82D1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072689" y="9122776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2671387" h="3025028">
                <a:moveTo>
                  <a:pt x="0" y="0"/>
                </a:moveTo>
                <a:lnTo>
                  <a:pt x="2671387" y="0"/>
                </a:lnTo>
                <a:lnTo>
                  <a:pt x="2671387" y="3025027"/>
                </a:lnTo>
                <a:lnTo>
                  <a:pt x="0" y="302502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5FDB287A-D5C9-D29C-EF77-9D7DAFC2AB3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917547" y="9079913"/>
            <a:ext cx="1248354" cy="1230439"/>
          </a:xfrm>
          <a:custGeom>
            <a:avLst/>
            <a:gdLst/>
            <a:ahLst/>
            <a:cxnLst/>
            <a:rect l="l" t="t" r="r" b="b"/>
            <a:pathLst>
              <a:path w="2116872" h="2240077">
                <a:moveTo>
                  <a:pt x="0" y="0"/>
                </a:moveTo>
                <a:lnTo>
                  <a:pt x="2116872" y="0"/>
                </a:lnTo>
                <a:lnTo>
                  <a:pt x="2116872" y="2240077"/>
                </a:lnTo>
                <a:lnTo>
                  <a:pt x="0" y="224007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992EEE51-2288-9986-2623-A1BC9CBE4BC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02255" y="9051107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6285357" h="8229600">
                <a:moveTo>
                  <a:pt x="0" y="0"/>
                </a:moveTo>
                <a:lnTo>
                  <a:pt x="6285357" y="0"/>
                </a:lnTo>
                <a:lnTo>
                  <a:pt x="628535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9951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1" grpId="0" animBg="1"/>
      <p:bldP spid="52" grpId="0" animBg="1"/>
      <p:bldP spid="56" grpId="0" animBg="1"/>
      <p:bldP spid="57" grpId="0" animBg="1"/>
      <p:bldP spid="58" grpId="0" animBg="1"/>
      <p:bldP spid="64" grpId="0" animBg="1"/>
      <p:bldP spid="65" grpId="0" animBg="1"/>
      <p:bldP spid="66" grpId="0" animBg="1"/>
      <p:bldP spid="67" grpId="0" animBg="1"/>
      <p:bldP spid="69" grpId="0" animBg="1"/>
      <p:bldP spid="81" grpId="0" animBg="1"/>
      <p:bldP spid="86" grpId="0" animBg="1"/>
      <p:bldP spid="87" grpId="0" animBg="1"/>
      <p:bldP spid="88" grpId="0" animBg="1"/>
      <p:bldP spid="90" grpId="0" animBg="1"/>
      <p:bldP spid="93" grpId="0" animBg="1"/>
      <p:bldP spid="94" grpId="0" animBg="1"/>
      <p:bldP spid="95" grpId="0" animBg="1"/>
      <p:bldP spid="1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4">
            <a:extLst>
              <a:ext uri="{FF2B5EF4-FFF2-40B4-BE49-F238E27FC236}">
                <a16:creationId xmlns:a16="http://schemas.microsoft.com/office/drawing/2014/main" id="{01F168CE-2110-8C96-397B-1426ABF0D395}"/>
              </a:ext>
            </a:extLst>
          </p:cNvPr>
          <p:cNvSpPr>
            <a:spLocks/>
          </p:cNvSpPr>
          <p:nvPr/>
        </p:nvSpPr>
        <p:spPr>
          <a:xfrm rot="19934519" flipH="1">
            <a:off x="2555521" y="4099284"/>
            <a:ext cx="3556552" cy="4931097"/>
          </a:xfrm>
          <a:custGeom>
            <a:avLst/>
            <a:gdLst/>
            <a:ahLst/>
            <a:cxnLst/>
            <a:rect l="l" t="t" r="r" b="b"/>
            <a:pathLst>
              <a:path w="8095869" h="8229600">
                <a:moveTo>
                  <a:pt x="0" y="0"/>
                </a:moveTo>
                <a:lnTo>
                  <a:pt x="8095869" y="0"/>
                </a:lnTo>
                <a:lnTo>
                  <a:pt x="809586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83575" y="-543110"/>
            <a:ext cx="18364200" cy="10287000"/>
          </a:xfrm>
          <a:custGeom>
            <a:avLst/>
            <a:gdLst/>
            <a:ahLst/>
            <a:cxnLst/>
            <a:rect l="l" t="t" r="r" b="b"/>
            <a:pathLst>
              <a:path w="18485315" h="11224623">
                <a:moveTo>
                  <a:pt x="0" y="0"/>
                </a:moveTo>
                <a:lnTo>
                  <a:pt x="18485315" y="0"/>
                </a:lnTo>
                <a:lnTo>
                  <a:pt x="18485315" y="11224622"/>
                </a:lnTo>
                <a:lnTo>
                  <a:pt x="0" y="1122462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300000"/>
                      </a14:imgEffect>
                    </a14:imgLayer>
                  </a14:imgProps>
                </a:ext>
              </a:extLst>
            </a:blip>
            <a:stretch>
              <a:fillRect l="-888" t="-11740" r="-888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4" name="Freeform 8">
            <a:extLst>
              <a:ext uri="{FF2B5EF4-FFF2-40B4-BE49-F238E27FC236}">
                <a16:creationId xmlns:a16="http://schemas.microsoft.com/office/drawing/2014/main" id="{72F52C1F-A982-34FD-0F92-28FAF5A824E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724729" y="7805472"/>
            <a:ext cx="1444543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-20000"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2185F18-F209-4E5A-A5A4-C1CC51ECCC7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68046959"/>
              </p:ext>
            </p:extLst>
          </p:nvPr>
        </p:nvGraphicFramePr>
        <p:xfrm>
          <a:off x="1" y="9277742"/>
          <a:ext cx="18287999" cy="1032610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103261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NAP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A: Pell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B: First Generation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C: Transfer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D: Transfer+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E: P+FG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3AF2191-2505-F010-0192-E5B3B6349D8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068800" y="9542944"/>
            <a:ext cx="12216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6 —</a:t>
            </a: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B1BE942F-3B38-C6EC-B324-0FC11C87E9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82887429"/>
              </p:ext>
            </p:extLst>
          </p:nvPr>
        </p:nvGraphicFramePr>
        <p:xfrm>
          <a:off x="10961227" y="1505648"/>
          <a:ext cx="7008434" cy="6935428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122557">
                  <a:extLst>
                    <a:ext uri="{9D8B030D-6E8A-4147-A177-3AD203B41FA5}">
                      <a16:colId xmlns:a16="http://schemas.microsoft.com/office/drawing/2014/main" val="1864279042"/>
                    </a:ext>
                  </a:extLst>
                </a:gridCol>
                <a:gridCol w="4052019">
                  <a:extLst>
                    <a:ext uri="{9D8B030D-6E8A-4147-A177-3AD203B41FA5}">
                      <a16:colId xmlns:a16="http://schemas.microsoft.com/office/drawing/2014/main" val="687147264"/>
                    </a:ext>
                  </a:extLst>
                </a:gridCol>
                <a:gridCol w="1833858">
                  <a:extLst>
                    <a:ext uri="{9D8B030D-6E8A-4147-A177-3AD203B41FA5}">
                      <a16:colId xmlns:a16="http://schemas.microsoft.com/office/drawing/2014/main" val="237684835"/>
                    </a:ext>
                  </a:extLst>
                </a:gridCol>
              </a:tblGrid>
              <a:tr h="6442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>
                          <a:solidFill>
                            <a:srgbClr val="FEF5F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Codes</a:t>
                      </a: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dirty="0">
                          <a:solidFill>
                            <a:srgbClr val="FEF5F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</a:t>
                      </a: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>
                          <a:solidFill>
                            <a:srgbClr val="FEF5F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Referred as:</a:t>
                      </a: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7130444"/>
                  </a:ext>
                </a:extLst>
              </a:tr>
              <a:tr h="9354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NAP (6)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80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Non-Attribute Population </a:t>
                      </a:r>
                      <a:r>
                        <a:rPr lang="en-US" sz="2400" i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(n=536)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80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NAP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80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5559234"/>
                  </a:ext>
                </a:extLst>
              </a:tr>
              <a:tr h="9354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(1)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Pell Grant Recipients </a:t>
                      </a:r>
                      <a:r>
                        <a:rPr lang="en-US" sz="2400" i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(n=62)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Pell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768985" algn="l"/>
                        </a:tabLs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AAA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4008465"/>
                  </a:ext>
                </a:extLst>
              </a:tr>
              <a:tr h="9354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 (2)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First Generation Students </a:t>
                      </a:r>
                      <a:r>
                        <a:rPr lang="en-US" sz="2400" i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(n=49)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FG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E8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4115583"/>
                  </a:ext>
                </a:extLst>
              </a:tr>
              <a:tr h="7337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 (3)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Transfer Students </a:t>
                      </a:r>
                      <a:r>
                        <a:rPr lang="en-US" sz="2400" i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(n=54)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Transfer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7E3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3489309"/>
                  </a:ext>
                </a:extLst>
              </a:tr>
              <a:tr h="145315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 (4)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3B8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Transfer Students who were also first generation and/or Pell Grant recipients </a:t>
                      </a:r>
                      <a:r>
                        <a:rPr lang="en-US" sz="2400" i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(n=27)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3B8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Transfer+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3B8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2249575"/>
                  </a:ext>
                </a:extLst>
              </a:tr>
              <a:tr h="12978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 (5)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Pell Grant recipients who are also First-Generation students </a:t>
                      </a:r>
                      <a:r>
                        <a:rPr lang="en-US" sz="2400" i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(n=73)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P+FG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13" marR="41913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3878081"/>
                  </a:ext>
                </a:extLst>
              </a:tr>
            </a:tbl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16CC9FE3-8AA8-E436-DE89-1598E8F19B80}"/>
              </a:ext>
            </a:extLst>
          </p:cNvPr>
          <p:cNvSpPr txBox="1">
            <a:spLocks/>
          </p:cNvSpPr>
          <p:nvPr/>
        </p:nvSpPr>
        <p:spPr>
          <a:xfrm>
            <a:off x="946962" y="1816045"/>
            <a:ext cx="8908817" cy="253915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lvl="0">
              <a:defRPr sz="32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3pPr marL="1371600" lvl="2" indent="-457200" algn="ctr">
              <a:buFont typeface="Arial" panose="020B0604020202020204" pitchFamily="34" charset="0"/>
              <a:buChar char="•"/>
              <a:defRPr sz="2500"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885950" lvl="3" indent="-514350">
              <a:buFont typeface="+mj-lt"/>
              <a:buAutoNum type="arabicPeriod"/>
              <a:defRPr sz="2700"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9pPr marL="4114800" lvl="8" indent="-457200">
              <a:buFont typeface="Arial" panose="020B0604020202020204" pitchFamily="34" charset="0"/>
              <a:buChar char="•"/>
              <a:defRPr sz="2500"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lang="en-US" u="sng" dirty="0"/>
              <a:t>Sample sizes:</a:t>
            </a:r>
          </a:p>
          <a:p>
            <a:pPr lvl="2" algn="l"/>
            <a:r>
              <a:rPr lang="en-US" sz="3600" dirty="0"/>
              <a:t>Attribute Groups (AG’s): n=265*</a:t>
            </a:r>
          </a:p>
          <a:p>
            <a:pPr marL="914400" lvl="2" indent="0" algn="l">
              <a:buNone/>
            </a:pPr>
            <a:endParaRPr lang="en-US" sz="700" dirty="0"/>
          </a:p>
          <a:p>
            <a:pPr lvl="2" algn="l"/>
            <a:r>
              <a:rPr lang="en-US" sz="3600" dirty="0"/>
              <a:t>Non-attribute Population (NAP): n=536</a:t>
            </a:r>
          </a:p>
          <a:p>
            <a:pPr marL="914400" lvl="2" indent="0" algn="l">
              <a:buNone/>
            </a:pPr>
            <a:endParaRPr lang="en-US" sz="800" dirty="0"/>
          </a:p>
          <a:p>
            <a:pPr lvl="2" algn="l"/>
            <a:r>
              <a:rPr lang="en-US" sz="3600" dirty="0"/>
              <a:t>Total Project Population: n=801</a:t>
            </a:r>
          </a:p>
        </p:txBody>
      </p:sp>
      <p:sp>
        <p:nvSpPr>
          <p:cNvPr id="29" name="Freeform 8">
            <a:extLst>
              <a:ext uri="{FF2B5EF4-FFF2-40B4-BE49-F238E27FC236}">
                <a16:creationId xmlns:a16="http://schemas.microsoft.com/office/drawing/2014/main" id="{F261353E-D9BD-8387-4B50-639580F172F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714897" y="1234415"/>
            <a:ext cx="1444543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duotone>
                <a:prstClr val="black"/>
                <a:srgbClr val="FF3399">
                  <a:tint val="45000"/>
                  <a:satMod val="400000"/>
                </a:srgb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Freeform 8">
            <a:extLst>
              <a:ext uri="{FF2B5EF4-FFF2-40B4-BE49-F238E27FC236}">
                <a16:creationId xmlns:a16="http://schemas.microsoft.com/office/drawing/2014/main" id="{C3F237A9-4FDE-DED4-0ECB-8490204AEE8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714897" y="2868720"/>
            <a:ext cx="1444543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1" name="Freeform 8">
            <a:extLst>
              <a:ext uri="{FF2B5EF4-FFF2-40B4-BE49-F238E27FC236}">
                <a16:creationId xmlns:a16="http://schemas.microsoft.com/office/drawing/2014/main" id="{70D74198-F63A-E003-A134-03100BC0A29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714897" y="4597534"/>
            <a:ext cx="1444543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2" name="Freeform 8">
            <a:extLst>
              <a:ext uri="{FF2B5EF4-FFF2-40B4-BE49-F238E27FC236}">
                <a16:creationId xmlns:a16="http://schemas.microsoft.com/office/drawing/2014/main" id="{3172BF48-2C69-257E-0C7D-E1FA1CD07E1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706475" y="6187415"/>
            <a:ext cx="1444543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3" name="Freeform 8">
            <a:extLst>
              <a:ext uri="{FF2B5EF4-FFF2-40B4-BE49-F238E27FC236}">
                <a16:creationId xmlns:a16="http://schemas.microsoft.com/office/drawing/2014/main" id="{F3630DE0-0DD7-AAFB-6253-2F6BDCC1242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-706475" y="-379758"/>
            <a:ext cx="1444543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GlowEdges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5" name="Freeform 6">
            <a:extLst>
              <a:ext uri="{FF2B5EF4-FFF2-40B4-BE49-F238E27FC236}">
                <a16:creationId xmlns:a16="http://schemas.microsoft.com/office/drawing/2014/main" id="{0EF67023-2DE0-5E48-C82E-0DA613CF744F}"/>
              </a:ext>
            </a:extLst>
          </p:cNvPr>
          <p:cNvSpPr>
            <a:spLocks/>
          </p:cNvSpPr>
          <p:nvPr/>
        </p:nvSpPr>
        <p:spPr>
          <a:xfrm rot="151772">
            <a:off x="946962" y="35154"/>
            <a:ext cx="5880903" cy="2050321"/>
          </a:xfrm>
          <a:custGeom>
            <a:avLst/>
            <a:gdLst/>
            <a:ahLst/>
            <a:cxnLst/>
            <a:rect l="l" t="t" r="r" b="b"/>
            <a:pathLst>
              <a:path w="12034763" h="2737909">
                <a:moveTo>
                  <a:pt x="0" y="0"/>
                </a:moveTo>
                <a:lnTo>
                  <a:pt x="12034763" y="0"/>
                </a:lnTo>
                <a:lnTo>
                  <a:pt x="12034763" y="2737909"/>
                </a:lnTo>
                <a:lnTo>
                  <a:pt x="0" y="273790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sharpenSoften amount="-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3AE37ACA-EB62-1FB8-EF44-2F50842176B6}"/>
              </a:ext>
            </a:extLst>
          </p:cNvPr>
          <p:cNvSpPr txBox="1">
            <a:spLocks/>
          </p:cNvSpPr>
          <p:nvPr/>
        </p:nvSpPr>
        <p:spPr>
          <a:xfrm>
            <a:off x="1636787" y="556961"/>
            <a:ext cx="6762135" cy="86101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Data organization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3BEEB9-168F-4D72-AE4C-715242915021}"/>
              </a:ext>
            </a:extLst>
          </p:cNvPr>
          <p:cNvSpPr/>
          <p:nvPr/>
        </p:nvSpPr>
        <p:spPr>
          <a:xfrm>
            <a:off x="10682878" y="325437"/>
            <a:ext cx="7475381" cy="923330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Meet the Attribute Groups</a:t>
            </a:r>
            <a:endParaRPr lang="en-US" sz="5400" cap="none" spc="0" dirty="0">
              <a:ln w="0"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Freeform 4">
            <a:extLst>
              <a:ext uri="{FF2B5EF4-FFF2-40B4-BE49-F238E27FC236}">
                <a16:creationId xmlns:a16="http://schemas.microsoft.com/office/drawing/2014/main" id="{13116968-F102-68DE-22A7-4638CD36B969}"/>
              </a:ext>
            </a:extLst>
          </p:cNvPr>
          <p:cNvSpPr/>
          <p:nvPr/>
        </p:nvSpPr>
        <p:spPr>
          <a:xfrm rot="10085985">
            <a:off x="669630" y="4607792"/>
            <a:ext cx="6535165" cy="2455594"/>
          </a:xfrm>
          <a:custGeom>
            <a:avLst/>
            <a:gdLst/>
            <a:ahLst/>
            <a:cxnLst/>
            <a:rect l="l" t="t" r="r" b="b"/>
            <a:pathLst>
              <a:path w="5695731" h="2499002">
                <a:moveTo>
                  <a:pt x="0" y="0"/>
                </a:moveTo>
                <a:lnTo>
                  <a:pt x="5695730" y="0"/>
                </a:lnTo>
                <a:lnTo>
                  <a:pt x="5695730" y="2499001"/>
                </a:lnTo>
                <a:lnTo>
                  <a:pt x="0" y="2499001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5E1B4516-FD2A-A391-BCB0-493099DB87F1}"/>
              </a:ext>
            </a:extLst>
          </p:cNvPr>
          <p:cNvSpPr/>
          <p:nvPr/>
        </p:nvSpPr>
        <p:spPr>
          <a:xfrm>
            <a:off x="9962585" y="3123494"/>
            <a:ext cx="850299" cy="831468"/>
          </a:xfrm>
          <a:custGeom>
            <a:avLst/>
            <a:gdLst/>
            <a:ahLst/>
            <a:cxnLst/>
            <a:rect l="l" t="t" r="r" b="b"/>
            <a:pathLst>
              <a:path w="2439842" h="2403244">
                <a:moveTo>
                  <a:pt x="0" y="0"/>
                </a:moveTo>
                <a:lnTo>
                  <a:pt x="2439841" y="0"/>
                </a:lnTo>
                <a:lnTo>
                  <a:pt x="2439841" y="2403244"/>
                </a:lnTo>
                <a:lnTo>
                  <a:pt x="0" y="2403244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ABC98B6C-490B-8A99-18D5-E81AD6AB34FA}"/>
              </a:ext>
            </a:extLst>
          </p:cNvPr>
          <p:cNvSpPr/>
          <p:nvPr/>
        </p:nvSpPr>
        <p:spPr>
          <a:xfrm>
            <a:off x="10072831" y="4074154"/>
            <a:ext cx="748574" cy="847716"/>
          </a:xfrm>
          <a:custGeom>
            <a:avLst/>
            <a:gdLst/>
            <a:ahLst/>
            <a:cxnLst/>
            <a:rect l="l" t="t" r="r" b="b"/>
            <a:pathLst>
              <a:path w="2485770" h="3003952">
                <a:moveTo>
                  <a:pt x="0" y="0"/>
                </a:moveTo>
                <a:lnTo>
                  <a:pt x="2485770" y="0"/>
                </a:lnTo>
                <a:lnTo>
                  <a:pt x="2485770" y="3003952"/>
                </a:lnTo>
                <a:lnTo>
                  <a:pt x="0" y="3003952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6">
            <a:extLst>
              <a:ext uri="{FF2B5EF4-FFF2-40B4-BE49-F238E27FC236}">
                <a16:creationId xmlns:a16="http://schemas.microsoft.com/office/drawing/2014/main" id="{C52BD00C-4E4D-4638-BB41-9344B750D620}"/>
              </a:ext>
            </a:extLst>
          </p:cNvPr>
          <p:cNvSpPr/>
          <p:nvPr/>
        </p:nvSpPr>
        <p:spPr>
          <a:xfrm>
            <a:off x="10003393" y="5022399"/>
            <a:ext cx="744222" cy="839094"/>
          </a:xfrm>
          <a:custGeom>
            <a:avLst/>
            <a:gdLst/>
            <a:ahLst/>
            <a:cxnLst/>
            <a:rect l="l" t="t" r="r" b="b"/>
            <a:pathLst>
              <a:path w="2356913" h="2842508">
                <a:moveTo>
                  <a:pt x="0" y="0"/>
                </a:moveTo>
                <a:lnTo>
                  <a:pt x="2356913" y="0"/>
                </a:lnTo>
                <a:lnTo>
                  <a:pt x="2356913" y="2842508"/>
                </a:lnTo>
                <a:lnTo>
                  <a:pt x="0" y="2842508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906A4F44-6C9C-7AC4-8088-9BA62BBC4B0E}"/>
              </a:ext>
            </a:extLst>
          </p:cNvPr>
          <p:cNvSpPr/>
          <p:nvPr/>
        </p:nvSpPr>
        <p:spPr>
          <a:xfrm>
            <a:off x="9915385" y="5988838"/>
            <a:ext cx="897499" cy="934099"/>
          </a:xfrm>
          <a:custGeom>
            <a:avLst/>
            <a:gdLst/>
            <a:ahLst/>
            <a:cxnLst/>
            <a:rect l="l" t="t" r="r" b="b"/>
            <a:pathLst>
              <a:path w="2671387" h="3025028">
                <a:moveTo>
                  <a:pt x="0" y="0"/>
                </a:moveTo>
                <a:lnTo>
                  <a:pt x="2671387" y="0"/>
                </a:lnTo>
                <a:lnTo>
                  <a:pt x="2671387" y="3025027"/>
                </a:lnTo>
                <a:lnTo>
                  <a:pt x="0" y="3025027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9">
            <a:extLst>
              <a:ext uri="{FF2B5EF4-FFF2-40B4-BE49-F238E27FC236}">
                <a16:creationId xmlns:a16="http://schemas.microsoft.com/office/drawing/2014/main" id="{A31C02FD-4543-0BC5-AB46-E3DCB49E656A}"/>
              </a:ext>
            </a:extLst>
          </p:cNvPr>
          <p:cNvSpPr/>
          <p:nvPr/>
        </p:nvSpPr>
        <p:spPr>
          <a:xfrm>
            <a:off x="9951098" y="7082278"/>
            <a:ext cx="897499" cy="963387"/>
          </a:xfrm>
          <a:custGeom>
            <a:avLst/>
            <a:gdLst/>
            <a:ahLst/>
            <a:cxnLst/>
            <a:rect l="l" t="t" r="r" b="b"/>
            <a:pathLst>
              <a:path w="2116872" h="2240077">
                <a:moveTo>
                  <a:pt x="0" y="0"/>
                </a:moveTo>
                <a:lnTo>
                  <a:pt x="2116872" y="0"/>
                </a:lnTo>
                <a:lnTo>
                  <a:pt x="2116872" y="2240077"/>
                </a:lnTo>
                <a:lnTo>
                  <a:pt x="0" y="2240077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">
            <a:extLst>
              <a:ext uri="{FF2B5EF4-FFF2-40B4-BE49-F238E27FC236}">
                <a16:creationId xmlns:a16="http://schemas.microsoft.com/office/drawing/2014/main" id="{A84CFD90-ED12-3E92-1857-781B99BA3F90}"/>
              </a:ext>
            </a:extLst>
          </p:cNvPr>
          <p:cNvSpPr/>
          <p:nvPr/>
        </p:nvSpPr>
        <p:spPr>
          <a:xfrm>
            <a:off x="10087685" y="2208171"/>
            <a:ext cx="789250" cy="831468"/>
          </a:xfrm>
          <a:custGeom>
            <a:avLst/>
            <a:gdLst/>
            <a:ahLst/>
            <a:cxnLst/>
            <a:rect l="l" t="t" r="r" b="b"/>
            <a:pathLst>
              <a:path w="6285357" h="8229600">
                <a:moveTo>
                  <a:pt x="0" y="0"/>
                </a:moveTo>
                <a:lnTo>
                  <a:pt x="6285357" y="0"/>
                </a:lnTo>
                <a:lnTo>
                  <a:pt x="628535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10">
            <a:extLst>
              <a:ext uri="{FF2B5EF4-FFF2-40B4-BE49-F238E27FC236}">
                <a16:creationId xmlns:a16="http://schemas.microsoft.com/office/drawing/2014/main" id="{49C871EF-34DF-1745-81F8-B37F0BF8FFC6}"/>
              </a:ext>
            </a:extLst>
          </p:cNvPr>
          <p:cNvSpPr/>
          <p:nvPr/>
        </p:nvSpPr>
        <p:spPr>
          <a:xfrm>
            <a:off x="7656408" y="5191868"/>
            <a:ext cx="1900665" cy="3995912"/>
          </a:xfrm>
          <a:custGeom>
            <a:avLst/>
            <a:gdLst/>
            <a:ahLst/>
            <a:cxnLst/>
            <a:rect l="l" t="t" r="r" b="b"/>
            <a:pathLst>
              <a:path w="3291840" h="8229600">
                <a:moveTo>
                  <a:pt x="0" y="0"/>
                </a:moveTo>
                <a:lnTo>
                  <a:pt x="3291840" y="0"/>
                </a:lnTo>
                <a:lnTo>
                  <a:pt x="329184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-191728" y="-30605"/>
            <a:ext cx="18632128" cy="10287000"/>
          </a:xfrm>
          <a:custGeom>
            <a:avLst/>
            <a:gdLst/>
            <a:ahLst/>
            <a:cxnLst/>
            <a:rect l="l" t="t" r="r" b="b"/>
            <a:pathLst>
              <a:path w="18122886" h="12081924">
                <a:moveTo>
                  <a:pt x="0" y="0"/>
                </a:moveTo>
                <a:lnTo>
                  <a:pt x="18122886" y="0"/>
                </a:lnTo>
                <a:lnTo>
                  <a:pt x="18122886" y="12081924"/>
                </a:lnTo>
                <a:lnTo>
                  <a:pt x="0" y="120819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53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0" name="Freeform 14">
            <a:extLst>
              <a:ext uri="{FF2B5EF4-FFF2-40B4-BE49-F238E27FC236}">
                <a16:creationId xmlns:a16="http://schemas.microsoft.com/office/drawing/2014/main" id="{CBC06852-1F14-3D1E-BF35-39EB71F10531}"/>
              </a:ext>
            </a:extLst>
          </p:cNvPr>
          <p:cNvSpPr/>
          <p:nvPr/>
        </p:nvSpPr>
        <p:spPr>
          <a:xfrm rot="10800000">
            <a:off x="17041869" y="-611078"/>
            <a:ext cx="1328025" cy="1304262"/>
          </a:xfrm>
          <a:custGeom>
            <a:avLst/>
            <a:gdLst/>
            <a:ahLst/>
            <a:cxnLst/>
            <a:rect l="l" t="t" r="r" b="b"/>
            <a:pathLst>
              <a:path w="2158506" h="2425288">
                <a:moveTo>
                  <a:pt x="0" y="0"/>
                </a:moveTo>
                <a:lnTo>
                  <a:pt x="2158506" y="0"/>
                </a:lnTo>
                <a:lnTo>
                  <a:pt x="2158506" y="2425288"/>
                </a:lnTo>
                <a:lnTo>
                  <a:pt x="0" y="242528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5">
            <a:extLst>
              <a:ext uri="{FF2B5EF4-FFF2-40B4-BE49-F238E27FC236}">
                <a16:creationId xmlns:a16="http://schemas.microsoft.com/office/drawing/2014/main" id="{714CF2E1-F837-D3BA-E9A0-E43B8F5D8E08}"/>
              </a:ext>
            </a:extLst>
          </p:cNvPr>
          <p:cNvSpPr/>
          <p:nvPr/>
        </p:nvSpPr>
        <p:spPr>
          <a:xfrm>
            <a:off x="12499420" y="-591150"/>
            <a:ext cx="1472743" cy="1271952"/>
          </a:xfrm>
          <a:custGeom>
            <a:avLst/>
            <a:gdLst/>
            <a:ahLst/>
            <a:cxnLst/>
            <a:rect l="l" t="t" r="r" b="b"/>
            <a:pathLst>
              <a:path w="2155799" h="1956388">
                <a:moveTo>
                  <a:pt x="0" y="0"/>
                </a:moveTo>
                <a:lnTo>
                  <a:pt x="2155799" y="0"/>
                </a:lnTo>
                <a:lnTo>
                  <a:pt x="2155799" y="1956387"/>
                </a:lnTo>
                <a:lnTo>
                  <a:pt x="0" y="195638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2C9B231C-E2DB-8415-F1F6-8A1CA5499C48}"/>
              </a:ext>
            </a:extLst>
          </p:cNvPr>
          <p:cNvSpPr/>
          <p:nvPr/>
        </p:nvSpPr>
        <p:spPr>
          <a:xfrm rot="10800000">
            <a:off x="13972163" y="-644723"/>
            <a:ext cx="1661579" cy="1289446"/>
          </a:xfrm>
          <a:custGeom>
            <a:avLst/>
            <a:gdLst/>
            <a:ahLst/>
            <a:cxnLst/>
            <a:rect l="l" t="t" r="r" b="b"/>
            <a:pathLst>
              <a:path w="3991610" h="2320123">
                <a:moveTo>
                  <a:pt x="0" y="0"/>
                </a:moveTo>
                <a:lnTo>
                  <a:pt x="3991610" y="0"/>
                </a:lnTo>
                <a:lnTo>
                  <a:pt x="3991610" y="2320124"/>
                </a:lnTo>
                <a:lnTo>
                  <a:pt x="0" y="232012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 b="1" dirty="0"/>
          </a:p>
        </p:txBody>
      </p:sp>
      <p:sp>
        <p:nvSpPr>
          <p:cNvPr id="14" name="Freeform 18">
            <a:extLst>
              <a:ext uri="{FF2B5EF4-FFF2-40B4-BE49-F238E27FC236}">
                <a16:creationId xmlns:a16="http://schemas.microsoft.com/office/drawing/2014/main" id="{621C0E03-3DDA-187E-9A95-9254A27112EC}"/>
              </a:ext>
            </a:extLst>
          </p:cNvPr>
          <p:cNvSpPr/>
          <p:nvPr/>
        </p:nvSpPr>
        <p:spPr>
          <a:xfrm rot="5400000">
            <a:off x="11066726" y="-803068"/>
            <a:ext cx="1736719" cy="1133837"/>
          </a:xfrm>
          <a:custGeom>
            <a:avLst/>
            <a:gdLst/>
            <a:ahLst/>
            <a:cxnLst/>
            <a:rect l="l" t="t" r="r" b="b"/>
            <a:pathLst>
              <a:path w="2039596" h="1341034">
                <a:moveTo>
                  <a:pt x="0" y="0"/>
                </a:moveTo>
                <a:lnTo>
                  <a:pt x="2039596" y="0"/>
                </a:lnTo>
                <a:lnTo>
                  <a:pt x="2039596" y="1341034"/>
                </a:lnTo>
                <a:lnTo>
                  <a:pt x="0" y="134103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81998E77-D8F9-4D5C-67CA-08C7A808E5A9}"/>
              </a:ext>
            </a:extLst>
          </p:cNvPr>
          <p:cNvSpPr/>
          <p:nvPr/>
        </p:nvSpPr>
        <p:spPr>
          <a:xfrm>
            <a:off x="15794964" y="-1375664"/>
            <a:ext cx="1176400" cy="1947513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duotone>
                <a:prstClr val="black"/>
                <a:srgbClr val="FF3399">
                  <a:tint val="45000"/>
                  <a:satMod val="400000"/>
                </a:srgbClr>
              </a:duotone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Freeform 11">
            <a:extLst>
              <a:ext uri="{FF2B5EF4-FFF2-40B4-BE49-F238E27FC236}">
                <a16:creationId xmlns:a16="http://schemas.microsoft.com/office/drawing/2014/main" id="{3DEF6EE3-833F-BF54-3841-26A5E128A7E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9782579" flipV="1">
            <a:off x="1638134" y="-2715882"/>
            <a:ext cx="9725261" cy="6026333"/>
          </a:xfrm>
          <a:custGeom>
            <a:avLst/>
            <a:gdLst/>
            <a:ahLst/>
            <a:cxnLst/>
            <a:rect l="l" t="t" r="r" b="b"/>
            <a:pathLst>
              <a:path w="6736032" h="3915319">
                <a:moveTo>
                  <a:pt x="0" y="0"/>
                </a:moveTo>
                <a:lnTo>
                  <a:pt x="6736032" y="0"/>
                </a:lnTo>
                <a:lnTo>
                  <a:pt x="6736032" y="3915318"/>
                </a:lnTo>
                <a:lnTo>
                  <a:pt x="0" y="391531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4F60D01-C641-F364-7B76-80B9394870E7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3558257559"/>
              </p:ext>
            </p:extLst>
          </p:nvPr>
        </p:nvGraphicFramePr>
        <p:xfrm>
          <a:off x="1" y="9486900"/>
          <a:ext cx="18287999" cy="823452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82345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NAP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A: Pell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B: First Generation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C: Transfer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D: Transfer+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E: P+FG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6949488-A344-04A1-76AA-4409B4935AD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992600" y="9542944"/>
            <a:ext cx="1297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7 —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9B2F389-C0F8-EC83-ADAA-309581E33EE9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6754" t="-841" r="3917" b="841"/>
          <a:stretch/>
        </p:blipFill>
        <p:spPr>
          <a:xfrm>
            <a:off x="12784670" y="4626506"/>
            <a:ext cx="5404105" cy="42507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6" name="Ink 15" hidden="1">
                <a:extLst>
                  <a:ext uri="{FF2B5EF4-FFF2-40B4-BE49-F238E27FC236}">
                    <a16:creationId xmlns:a16="http://schemas.microsoft.com/office/drawing/2014/main" id="{6963290C-2938-43B8-0020-E6901397BF29}"/>
                  </a:ext>
                </a:extLst>
              </p14:cNvPr>
              <p14:cNvContentPartPr>
                <a14:cpLocks xmlns:a14="http://schemas.microsoft.com/office/drawing/2010/main" noGrp="1" noRot="1" noMove="1" noResize="1" noEditPoints="1" noAdjustHandles="1" noChangeArrowheads="1" noChangeShapeType="1"/>
              </p14:cNvContentPartPr>
              <p14:nvPr/>
            </p14:nvContentPartPr>
            <p14:xfrm>
              <a:off x="9593717" y="1364359"/>
              <a:ext cx="360" cy="360"/>
            </p14:xfrm>
          </p:contentPart>
        </mc:Choice>
        <mc:Fallback xmlns="">
          <p:pic>
            <p:nvPicPr>
              <p:cNvPr id="16" name="Ink 15" hidden="1">
                <a:extLst>
                  <a:ext uri="{FF2B5EF4-FFF2-40B4-BE49-F238E27FC236}">
                    <a16:creationId xmlns:a16="http://schemas.microsoft.com/office/drawing/2014/main" id="{6963290C-2938-43B8-0020-E6901397BF29}"/>
                  </a:ext>
                </a:extLst>
              </p:cNvPr>
              <p:cNvPicPr>
                <a:picLocks noGrp="1" noRot="1" noMove="1" noResize="1" noEditPoints="1" noAdjustHandles="1" noChangeArrowheads="1" noChangeShapeType="1"/>
              </p:cNvPicPr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584717" y="1355359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29" name="TextBox 28">
            <a:extLst>
              <a:ext uri="{FF2B5EF4-FFF2-40B4-BE49-F238E27FC236}">
                <a16:creationId xmlns:a16="http://schemas.microsoft.com/office/drawing/2014/main" id="{53C61248-B954-0E81-A64C-2D20EBB80877}"/>
              </a:ext>
            </a:extLst>
          </p:cNvPr>
          <p:cNvSpPr txBox="1">
            <a:spLocks/>
          </p:cNvSpPr>
          <p:nvPr/>
        </p:nvSpPr>
        <p:spPr>
          <a:xfrm>
            <a:off x="12743288" y="1273658"/>
            <a:ext cx="5486867" cy="2241960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C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higher scores, 5 significant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Top: "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Inquiry &amp; Instructional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"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Biggest gap: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NAP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vs.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“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Creating &amp; Making</a:t>
            </a:r>
            <a:r>
              <a:rPr lang="en-US" dirty="0"/>
              <a:t>“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B3313B0-CBD4-7028-33C4-0EA70390263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12958464" y="7222768"/>
            <a:ext cx="2817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4D77214-E9BB-80F2-2D32-9BA5CDE2B49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12938916" y="6724369"/>
            <a:ext cx="2817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endParaRPr lang="en-US" sz="32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E8CDD02-194C-40BF-DF11-BAD9CBA721D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12695549" y="6232025"/>
            <a:ext cx="108048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NAP</a:t>
            </a:r>
            <a:endParaRPr lang="en-US" sz="32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7C28B4E-F7F6-A561-EF8E-B589B7B10E3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12953999" y="5737500"/>
            <a:ext cx="2817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7C97106-5072-39B3-43EF-0A2A167F62A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12953999" y="5245156"/>
            <a:ext cx="2817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6B13668-42A0-55D0-6AA2-46CEF6DC139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12953999" y="4802366"/>
            <a:ext cx="2817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88BDAB3D-1AF7-138F-AFC3-D0BA19EC7BA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95400" y="-190500"/>
            <a:ext cx="10945419" cy="2047932"/>
          </a:xfrm>
          <a:custGeom>
            <a:avLst/>
            <a:gdLst/>
            <a:ahLst/>
            <a:cxnLst/>
            <a:rect l="l" t="t" r="r" b="b"/>
            <a:pathLst>
              <a:path w="12034763" h="2737909">
                <a:moveTo>
                  <a:pt x="0" y="0"/>
                </a:moveTo>
                <a:lnTo>
                  <a:pt x="12034763" y="0"/>
                </a:lnTo>
                <a:lnTo>
                  <a:pt x="12034763" y="2737909"/>
                </a:lnTo>
                <a:lnTo>
                  <a:pt x="0" y="273790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sharpenSoften amount="-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96FEF1-476D-E518-7CC4-39007AD7E78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266020" y="297285"/>
            <a:ext cx="80329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Making </a:t>
            </a:r>
            <a:r>
              <a:rPr lang="en-US" sz="5400" b="1" u="sng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Experience</a:t>
            </a:r>
            <a:r>
              <a:rPr lang="en-US" sz="5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Results</a:t>
            </a:r>
            <a:endParaRPr lang="en-US" sz="54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0" name="Object 39">
            <a:extLst>
              <a:ext uri="{FF2B5EF4-FFF2-40B4-BE49-F238E27FC236}">
                <a16:creationId xmlns:a16="http://schemas.microsoft.com/office/drawing/2014/main" id="{E0C22E1E-0D10-13FF-099C-2EBC39700D4E}"/>
              </a:ext>
            </a:extLst>
          </p:cNvPr>
          <p:cNvGraphicFramePr>
            <a:graphicFrameLocks noGrp="1" noDrilldown="1" noChangeAspect="1" noMove="1" noResize="1"/>
          </p:cNvGraphicFramePr>
          <p:nvPr>
            <p:extLst>
              <p:ext uri="{D42A27DB-BD31-4B8C-83A1-F6EECF244321}">
                <p14:modId xmlns:p14="http://schemas.microsoft.com/office/powerpoint/2010/main" val="3305735181"/>
              </p:ext>
            </p:extLst>
          </p:nvPr>
        </p:nvGraphicFramePr>
        <p:xfrm>
          <a:off x="99225" y="1580517"/>
          <a:ext cx="12089472" cy="7424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17" imgW="11589973" imgH="6774208" progId="Excel.Sheet.12">
                  <p:embed/>
                </p:oleObj>
              </mc:Choice>
              <mc:Fallback>
                <p:oleObj name="Worksheet" r:id="rId17" imgW="11589973" imgH="6774208" progId="Excel.Sheet.12">
                  <p:embed/>
                  <p:pic>
                    <p:nvPicPr>
                      <p:cNvPr id="40" name="Object 39">
                        <a:extLst>
                          <a:ext uri="{FF2B5EF4-FFF2-40B4-BE49-F238E27FC236}">
                            <a16:creationId xmlns:a16="http://schemas.microsoft.com/office/drawing/2014/main" id="{E0C22E1E-0D10-13FF-099C-2EBC39700D4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99225" y="1580517"/>
                        <a:ext cx="12089472" cy="7424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TextBox 40">
            <a:extLst>
              <a:ext uri="{FF2B5EF4-FFF2-40B4-BE49-F238E27FC236}">
                <a16:creationId xmlns:a16="http://schemas.microsoft.com/office/drawing/2014/main" id="{19D72492-2151-FDD7-8B0B-46EEACAF2C9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784670" y="8489386"/>
            <a:ext cx="5404105" cy="707886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Experience 8: Taking something apart to see how it works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FC2E0F-4524-1091-0FA8-81332DD0EB06}"/>
              </a:ext>
            </a:extLst>
          </p:cNvPr>
          <p:cNvSpPr>
            <a:spLocks/>
          </p:cNvSpPr>
          <p:nvPr/>
        </p:nvSpPr>
        <p:spPr>
          <a:xfrm>
            <a:off x="742336" y="8091403"/>
            <a:ext cx="4157489" cy="4078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Creating and Making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765A6C-2060-CE3A-3E3C-DAB9EBFCF90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928047" y="8091403"/>
            <a:ext cx="4157489" cy="4078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Inquiry Level and Instruction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38D69F-F533-2ABE-AF91-AD31D93613F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169400" y="8091403"/>
            <a:ext cx="2575444" cy="4078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/>
              <a:t>Scientific Process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0E09EC0-9390-B7F9-85A8-739FB3958B03}"/>
              </a:ext>
            </a:extLst>
          </p:cNvPr>
          <p:cNvSpPr>
            <a:spLocks/>
          </p:cNvSpPr>
          <p:nvPr/>
        </p:nvSpPr>
        <p:spPr>
          <a:xfrm>
            <a:off x="15316200" y="6912460"/>
            <a:ext cx="600968" cy="584776"/>
          </a:xfrm>
          <a:custGeom>
            <a:avLst/>
            <a:gdLst>
              <a:gd name="connsiteX0" fmla="*/ 0 w 600968"/>
              <a:gd name="connsiteY0" fmla="*/ 292388 h 584776"/>
              <a:gd name="connsiteX1" fmla="*/ 300484 w 600968"/>
              <a:gd name="connsiteY1" fmla="*/ 0 h 584776"/>
              <a:gd name="connsiteX2" fmla="*/ 600968 w 600968"/>
              <a:gd name="connsiteY2" fmla="*/ 292388 h 584776"/>
              <a:gd name="connsiteX3" fmla="*/ 300484 w 600968"/>
              <a:gd name="connsiteY3" fmla="*/ 584776 h 584776"/>
              <a:gd name="connsiteX4" fmla="*/ 0 w 600968"/>
              <a:gd name="connsiteY4" fmla="*/ 292388 h 58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0968" h="584776" extrusionOk="0">
                <a:moveTo>
                  <a:pt x="0" y="292388"/>
                </a:moveTo>
                <a:cubicBezTo>
                  <a:pt x="-30663" y="111993"/>
                  <a:pt x="98199" y="13636"/>
                  <a:pt x="300484" y="0"/>
                </a:cubicBezTo>
                <a:cubicBezTo>
                  <a:pt x="470391" y="832"/>
                  <a:pt x="591364" y="131212"/>
                  <a:pt x="600968" y="292388"/>
                </a:cubicBezTo>
                <a:cubicBezTo>
                  <a:pt x="571467" y="482678"/>
                  <a:pt x="463767" y="599534"/>
                  <a:pt x="300484" y="584776"/>
                </a:cubicBezTo>
                <a:cubicBezTo>
                  <a:pt x="126914" y="580608"/>
                  <a:pt x="35005" y="470595"/>
                  <a:pt x="0" y="292388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4E470EA-3309-A9AD-3C46-5EE8F2CC5FF6}"/>
              </a:ext>
            </a:extLst>
          </p:cNvPr>
          <p:cNvSpPr>
            <a:spLocks/>
          </p:cNvSpPr>
          <p:nvPr/>
        </p:nvSpPr>
        <p:spPr>
          <a:xfrm>
            <a:off x="12695549" y="3781576"/>
            <a:ext cx="5493225" cy="6604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Distribution of Making Experience 8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41" grpId="0" animBg="1"/>
      <p:bldP spid="4" grpId="0" animBg="1"/>
      <p:bldP spid="5" grpId="0" animBg="1"/>
      <p:bldP spid="6" grpId="0" animBg="1"/>
      <p:bldP spid="8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Freeform 4">
            <a:extLst>
              <a:ext uri="{FF2B5EF4-FFF2-40B4-BE49-F238E27FC236}">
                <a16:creationId xmlns:a16="http://schemas.microsoft.com/office/drawing/2014/main" id="{164B3C24-08E2-6600-198C-D9E2B1D2CED7}"/>
              </a:ext>
            </a:extLst>
          </p:cNvPr>
          <p:cNvSpPr/>
          <p:nvPr/>
        </p:nvSpPr>
        <p:spPr>
          <a:xfrm rot="1221395" flipH="1">
            <a:off x="14342486" y="2653756"/>
            <a:ext cx="3679815" cy="2267947"/>
          </a:xfrm>
          <a:custGeom>
            <a:avLst/>
            <a:gdLst/>
            <a:ahLst/>
            <a:cxnLst/>
            <a:rect l="l" t="t" r="r" b="b"/>
            <a:pathLst>
              <a:path w="10828421" h="8229600">
                <a:moveTo>
                  <a:pt x="10828421" y="0"/>
                </a:moveTo>
                <a:lnTo>
                  <a:pt x="0" y="0"/>
                </a:lnTo>
                <a:lnTo>
                  <a:pt x="0" y="8229600"/>
                </a:lnTo>
                <a:lnTo>
                  <a:pt x="10828421" y="8229600"/>
                </a:lnTo>
                <a:lnTo>
                  <a:pt x="10828421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0" y="0"/>
            <a:ext cx="18288000" cy="10312810"/>
          </a:xfrm>
          <a:custGeom>
            <a:avLst/>
            <a:gdLst/>
            <a:ahLst/>
            <a:cxnLst/>
            <a:rect l="l" t="t" r="r" b="b"/>
            <a:pathLst>
              <a:path w="18288000" h="12192000">
                <a:moveTo>
                  <a:pt x="0" y="12192000"/>
                </a:moveTo>
                <a:lnTo>
                  <a:pt x="18288000" y="12192000"/>
                </a:lnTo>
                <a:lnTo>
                  <a:pt x="18288000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blipFill>
            <a:blip r:embed="rId5">
              <a:alphaModFix amt="5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1FEB86-DF01-3184-BE7F-00FBDBA5E737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267057408"/>
              </p:ext>
            </p:extLst>
          </p:nvPr>
        </p:nvGraphicFramePr>
        <p:xfrm>
          <a:off x="1" y="9410700"/>
          <a:ext cx="18287999" cy="899652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89965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NAP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A: Pell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B: First Generation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C: Transfer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D: Transfer+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E: P+FG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E5A45E8-05DF-BC22-E3B2-349160AC418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068800" y="9542944"/>
            <a:ext cx="12216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8 —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DFD42E-5705-0269-773D-BCAC5C690470}"/>
              </a:ext>
            </a:extLst>
          </p:cNvPr>
          <p:cNvSpPr>
            <a:spLocks/>
          </p:cNvSpPr>
          <p:nvPr/>
        </p:nvSpPr>
        <p:spPr>
          <a:xfrm>
            <a:off x="94135" y="91235"/>
            <a:ext cx="419057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Attribute Spotlight:</a:t>
            </a:r>
            <a:endParaRPr lang="en-US" sz="4400" i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A7E32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2C5A17D1-2364-DEE7-F1D2-1DAAD81B6D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22266911"/>
              </p:ext>
            </p:extLst>
          </p:nvPr>
        </p:nvGraphicFramePr>
        <p:xfrm>
          <a:off x="94135" y="799122"/>
          <a:ext cx="11779507" cy="8482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E702C1F8-5DBA-F040-1731-3FB8549290D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007"/>
          <a:stretch/>
        </p:blipFill>
        <p:spPr>
          <a:xfrm>
            <a:off x="12110884" y="4273490"/>
            <a:ext cx="5966722" cy="44105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AEF5469-1612-4C36-D9AC-584FECE37429}"/>
              </a:ext>
            </a:extLst>
          </p:cNvPr>
          <p:cNvSpPr>
            <a:spLocks/>
          </p:cNvSpPr>
          <p:nvPr/>
        </p:nvSpPr>
        <p:spPr>
          <a:xfrm>
            <a:off x="12139205" y="4482209"/>
            <a:ext cx="773836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76812E9-086A-10D4-101E-B8EA69D2F17F}"/>
              </a:ext>
            </a:extLst>
          </p:cNvPr>
          <p:cNvSpPr>
            <a:spLocks/>
          </p:cNvSpPr>
          <p:nvPr/>
        </p:nvSpPr>
        <p:spPr>
          <a:xfrm>
            <a:off x="12169984" y="5016588"/>
            <a:ext cx="712278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1FEE1B-8D1D-14F5-C840-6E641479CD8E}"/>
              </a:ext>
            </a:extLst>
          </p:cNvPr>
          <p:cNvSpPr>
            <a:spLocks/>
          </p:cNvSpPr>
          <p:nvPr/>
        </p:nvSpPr>
        <p:spPr>
          <a:xfrm>
            <a:off x="12139205" y="5563152"/>
            <a:ext cx="773836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086C590-3A1C-C7B0-88B5-28B147B229AC}"/>
              </a:ext>
            </a:extLst>
          </p:cNvPr>
          <p:cNvSpPr>
            <a:spLocks/>
          </p:cNvSpPr>
          <p:nvPr/>
        </p:nvSpPr>
        <p:spPr>
          <a:xfrm>
            <a:off x="12108426" y="6109716"/>
            <a:ext cx="773836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NAP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0D85BE7-2148-271B-1EF3-02A2EBA6B119}"/>
              </a:ext>
            </a:extLst>
          </p:cNvPr>
          <p:cNvSpPr>
            <a:spLocks/>
          </p:cNvSpPr>
          <p:nvPr/>
        </p:nvSpPr>
        <p:spPr>
          <a:xfrm>
            <a:off x="12108426" y="6656280"/>
            <a:ext cx="856130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92A470C-2396-9E69-8143-BFF198E1C856}"/>
              </a:ext>
            </a:extLst>
          </p:cNvPr>
          <p:cNvSpPr>
            <a:spLocks/>
          </p:cNvSpPr>
          <p:nvPr/>
        </p:nvSpPr>
        <p:spPr>
          <a:xfrm>
            <a:off x="12115873" y="7202844"/>
            <a:ext cx="820500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A8540C1-F6E8-AAA6-1B32-D11EEF8C3E65}"/>
              </a:ext>
            </a:extLst>
          </p:cNvPr>
          <p:cNvSpPr txBox="1">
            <a:spLocks/>
          </p:cNvSpPr>
          <p:nvPr/>
        </p:nvSpPr>
        <p:spPr>
          <a:xfrm>
            <a:off x="11975497" y="130084"/>
            <a:ext cx="6082981" cy="3447098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rtlCol="0">
            <a:spAutoFit/>
          </a:bodyPr>
          <a:lstStyle/>
          <a:p>
            <a:pPr lvl="1" algn="ctr">
              <a:spcAft>
                <a:spcPts val="800"/>
              </a:spcAft>
              <a:tabLst>
                <a:tab pos="457200" algn="l"/>
              </a:tabLst>
            </a:pPr>
            <a:r>
              <a:rPr lang="en-US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Characteristics associated with being a transfer student [8]:</a:t>
            </a:r>
            <a:endParaRPr lang="en-US" sz="24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5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40% of undergraduate students ‘transfer students’</a:t>
            </a: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5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college class size: 25-35 vs. 75-300</a:t>
            </a: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5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Frequently adult learners, have dependents, work throughout undergraduate degree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C19DFEF-11CF-E3B5-47A5-1C07574BB79B}"/>
              </a:ext>
            </a:extLst>
          </p:cNvPr>
          <p:cNvSpPr txBox="1">
            <a:spLocks/>
          </p:cNvSpPr>
          <p:nvPr/>
        </p:nvSpPr>
        <p:spPr>
          <a:xfrm>
            <a:off x="12108426" y="8249609"/>
            <a:ext cx="5966722" cy="830997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13: Calibrating instruments needed for measurement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B5EEC7B-667A-BC4F-ADFB-24B77DD5C6BE}"/>
              </a:ext>
            </a:extLst>
          </p:cNvPr>
          <p:cNvSpPr>
            <a:spLocks/>
          </p:cNvSpPr>
          <p:nvPr/>
        </p:nvSpPr>
        <p:spPr>
          <a:xfrm>
            <a:off x="4065307" y="417191"/>
            <a:ext cx="5966721" cy="134010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  <a:scene3d>
              <a:camera prst="obliqueBottomLeft"/>
              <a:lightRig rig="threePt" dir="t"/>
            </a:scene3d>
          </a:bodyPr>
          <a:lstStyle/>
          <a:p>
            <a:pPr algn="ctr"/>
            <a:r>
              <a:rPr lang="en-US" sz="5400" b="1" i="1" dirty="0">
                <a:ln w="9525">
                  <a:noFill/>
                  <a:prstDash val="solid"/>
                </a:ln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Transfer</a:t>
            </a:r>
            <a:r>
              <a:rPr lang="en-US" sz="5400" b="1" i="1" cap="none" spc="0" dirty="0">
                <a:ln w="9525">
                  <a:noFill/>
                  <a:prstDash val="solid"/>
                </a:ln>
                <a:solidFill>
                  <a:srgbClr val="FA7E32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b="1" i="1" cap="none" spc="0" dirty="0">
                <a:ln w="9525">
                  <a:noFill/>
                  <a:prstDash val="solid"/>
                </a:ln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Students</a:t>
            </a:r>
            <a:endParaRPr lang="en-US" sz="5400" b="1" cap="none" spc="0" dirty="0">
              <a:ln w="9525">
                <a:noFill/>
                <a:prstDash val="solid"/>
              </a:ln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880741D-66F2-466E-DECF-FA637E52955D}"/>
              </a:ext>
            </a:extLst>
          </p:cNvPr>
          <p:cNvSpPr>
            <a:spLocks/>
          </p:cNvSpPr>
          <p:nvPr/>
        </p:nvSpPr>
        <p:spPr>
          <a:xfrm>
            <a:off x="15091787" y="6588870"/>
            <a:ext cx="592830" cy="591747"/>
          </a:xfrm>
          <a:custGeom>
            <a:avLst/>
            <a:gdLst>
              <a:gd name="connsiteX0" fmla="*/ 0 w 592830"/>
              <a:gd name="connsiteY0" fmla="*/ 295874 h 591747"/>
              <a:gd name="connsiteX1" fmla="*/ 296415 w 592830"/>
              <a:gd name="connsiteY1" fmla="*/ 0 h 591747"/>
              <a:gd name="connsiteX2" fmla="*/ 592830 w 592830"/>
              <a:gd name="connsiteY2" fmla="*/ 295874 h 591747"/>
              <a:gd name="connsiteX3" fmla="*/ 296415 w 592830"/>
              <a:gd name="connsiteY3" fmla="*/ 591748 h 591747"/>
              <a:gd name="connsiteX4" fmla="*/ 0 w 592830"/>
              <a:gd name="connsiteY4" fmla="*/ 295874 h 591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830" h="591747" extrusionOk="0">
                <a:moveTo>
                  <a:pt x="0" y="295874"/>
                </a:moveTo>
                <a:cubicBezTo>
                  <a:pt x="-26594" y="116063"/>
                  <a:pt x="101437" y="11737"/>
                  <a:pt x="296415" y="0"/>
                </a:cubicBezTo>
                <a:cubicBezTo>
                  <a:pt x="479171" y="4011"/>
                  <a:pt x="579432" y="132893"/>
                  <a:pt x="592830" y="295874"/>
                </a:cubicBezTo>
                <a:cubicBezTo>
                  <a:pt x="568378" y="483159"/>
                  <a:pt x="459098" y="597400"/>
                  <a:pt x="296415" y="591748"/>
                </a:cubicBezTo>
                <a:cubicBezTo>
                  <a:pt x="111819" y="580318"/>
                  <a:pt x="15237" y="466561"/>
                  <a:pt x="0" y="295874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5">
            <a:extLst>
              <a:ext uri="{FF2B5EF4-FFF2-40B4-BE49-F238E27FC236}">
                <a16:creationId xmlns:a16="http://schemas.microsoft.com/office/drawing/2014/main" id="{8EBB7E6A-2CCB-2194-5961-0F42E7CC75AE}"/>
              </a:ext>
            </a:extLst>
          </p:cNvPr>
          <p:cNvSpPr/>
          <p:nvPr/>
        </p:nvSpPr>
        <p:spPr>
          <a:xfrm rot="1028951" flipH="1">
            <a:off x="6439132" y="1605037"/>
            <a:ext cx="1124935" cy="1010313"/>
          </a:xfrm>
          <a:custGeom>
            <a:avLst/>
            <a:gdLst/>
            <a:ahLst/>
            <a:cxnLst/>
            <a:rect l="l" t="t" r="r" b="b"/>
            <a:pathLst>
              <a:path w="2714134" h="2364689">
                <a:moveTo>
                  <a:pt x="0" y="0"/>
                </a:moveTo>
                <a:lnTo>
                  <a:pt x="2714134" y="0"/>
                </a:lnTo>
                <a:lnTo>
                  <a:pt x="2714134" y="2364689"/>
                </a:lnTo>
                <a:lnTo>
                  <a:pt x="0" y="236468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74ED26B-05CF-D8E1-2CF3-82D5660323F9}"/>
              </a:ext>
            </a:extLst>
          </p:cNvPr>
          <p:cNvSpPr txBox="1"/>
          <p:nvPr/>
        </p:nvSpPr>
        <p:spPr>
          <a:xfrm>
            <a:off x="6550249" y="1898589"/>
            <a:ext cx="111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14.5% +</a:t>
            </a:r>
          </a:p>
        </p:txBody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1C737C7D-1A8F-5495-6CA1-F9C1CEFD5009}"/>
              </a:ext>
            </a:extLst>
          </p:cNvPr>
          <p:cNvSpPr/>
          <p:nvPr/>
        </p:nvSpPr>
        <p:spPr>
          <a:xfrm>
            <a:off x="4936396" y="1141157"/>
            <a:ext cx="1124935" cy="1010313"/>
          </a:xfrm>
          <a:custGeom>
            <a:avLst/>
            <a:gdLst/>
            <a:ahLst/>
            <a:cxnLst/>
            <a:rect l="l" t="t" r="r" b="b"/>
            <a:pathLst>
              <a:path w="2714134" h="2364689">
                <a:moveTo>
                  <a:pt x="0" y="0"/>
                </a:moveTo>
                <a:lnTo>
                  <a:pt x="2714134" y="0"/>
                </a:lnTo>
                <a:lnTo>
                  <a:pt x="2714134" y="2364689"/>
                </a:lnTo>
                <a:lnTo>
                  <a:pt x="0" y="236468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E9B88AF-4876-0441-4900-64370C37EEC3}"/>
              </a:ext>
            </a:extLst>
          </p:cNvPr>
          <p:cNvSpPr txBox="1"/>
          <p:nvPr/>
        </p:nvSpPr>
        <p:spPr>
          <a:xfrm>
            <a:off x="5045419" y="1461647"/>
            <a:ext cx="111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11.2% +</a:t>
            </a:r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02FFF268-A931-FD96-1871-B30FBE523AF7}"/>
              </a:ext>
            </a:extLst>
          </p:cNvPr>
          <p:cNvSpPr/>
          <p:nvPr/>
        </p:nvSpPr>
        <p:spPr>
          <a:xfrm rot="21115425">
            <a:off x="8213844" y="1831311"/>
            <a:ext cx="1124935" cy="1010313"/>
          </a:xfrm>
          <a:custGeom>
            <a:avLst/>
            <a:gdLst/>
            <a:ahLst/>
            <a:cxnLst/>
            <a:rect l="l" t="t" r="r" b="b"/>
            <a:pathLst>
              <a:path w="2714134" h="2364689">
                <a:moveTo>
                  <a:pt x="0" y="0"/>
                </a:moveTo>
                <a:lnTo>
                  <a:pt x="2714134" y="0"/>
                </a:lnTo>
                <a:lnTo>
                  <a:pt x="2714134" y="2364689"/>
                </a:lnTo>
                <a:lnTo>
                  <a:pt x="0" y="236468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2BDFA3C-B5D4-3619-B80B-264B309F96F2}"/>
              </a:ext>
            </a:extLst>
          </p:cNvPr>
          <p:cNvSpPr txBox="1"/>
          <p:nvPr/>
        </p:nvSpPr>
        <p:spPr>
          <a:xfrm>
            <a:off x="8388259" y="2174490"/>
            <a:ext cx="111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12.1% +</a:t>
            </a:r>
          </a:p>
        </p:txBody>
      </p:sp>
      <p:sp>
        <p:nvSpPr>
          <p:cNvPr id="62" name="Freeform 5">
            <a:extLst>
              <a:ext uri="{FF2B5EF4-FFF2-40B4-BE49-F238E27FC236}">
                <a16:creationId xmlns:a16="http://schemas.microsoft.com/office/drawing/2014/main" id="{30BDD53B-32E6-62EC-89A4-12007D887C8E}"/>
              </a:ext>
            </a:extLst>
          </p:cNvPr>
          <p:cNvSpPr/>
          <p:nvPr/>
        </p:nvSpPr>
        <p:spPr>
          <a:xfrm rot="859508" flipH="1">
            <a:off x="10513541" y="1931298"/>
            <a:ext cx="1124935" cy="1010313"/>
          </a:xfrm>
          <a:custGeom>
            <a:avLst/>
            <a:gdLst/>
            <a:ahLst/>
            <a:cxnLst/>
            <a:rect l="l" t="t" r="r" b="b"/>
            <a:pathLst>
              <a:path w="2714134" h="2364689">
                <a:moveTo>
                  <a:pt x="0" y="0"/>
                </a:moveTo>
                <a:lnTo>
                  <a:pt x="2714134" y="0"/>
                </a:lnTo>
                <a:lnTo>
                  <a:pt x="2714134" y="2364689"/>
                </a:lnTo>
                <a:lnTo>
                  <a:pt x="0" y="236468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E57C2F0-0897-A914-CE44-DBC40042BCC8}"/>
              </a:ext>
            </a:extLst>
          </p:cNvPr>
          <p:cNvSpPr txBox="1"/>
          <p:nvPr/>
        </p:nvSpPr>
        <p:spPr>
          <a:xfrm>
            <a:off x="10629244" y="2174490"/>
            <a:ext cx="111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10.5% +</a:t>
            </a:r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67B329C8-8975-C053-F4F7-B75F206B370F}"/>
              </a:ext>
            </a:extLst>
          </p:cNvPr>
          <p:cNvSpPr/>
          <p:nvPr/>
        </p:nvSpPr>
        <p:spPr>
          <a:xfrm rot="20740492">
            <a:off x="1189197" y="1781862"/>
            <a:ext cx="1124935" cy="1010313"/>
          </a:xfrm>
          <a:custGeom>
            <a:avLst/>
            <a:gdLst/>
            <a:ahLst/>
            <a:cxnLst/>
            <a:rect l="l" t="t" r="r" b="b"/>
            <a:pathLst>
              <a:path w="2714134" h="2364689">
                <a:moveTo>
                  <a:pt x="0" y="0"/>
                </a:moveTo>
                <a:lnTo>
                  <a:pt x="2714134" y="0"/>
                </a:lnTo>
                <a:lnTo>
                  <a:pt x="2714134" y="2364689"/>
                </a:lnTo>
                <a:lnTo>
                  <a:pt x="0" y="236468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2748829-BEF0-A8F4-BF40-3413FE67D714}"/>
              </a:ext>
            </a:extLst>
          </p:cNvPr>
          <p:cNvSpPr txBox="1"/>
          <p:nvPr/>
        </p:nvSpPr>
        <p:spPr>
          <a:xfrm flipH="1">
            <a:off x="1304900" y="2025054"/>
            <a:ext cx="111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10.5% +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31" grpId="0" animBg="1"/>
      <p:bldP spid="4" grpId="0" animBg="1"/>
      <p:bldP spid="47" grpId="0" animBg="1"/>
      <p:bldP spid="49" grpId="0"/>
      <p:bldP spid="50" grpId="0" animBg="1"/>
      <p:bldP spid="51" grpId="0"/>
      <p:bldP spid="52" grpId="0" animBg="1"/>
      <p:bldP spid="53" grpId="0"/>
      <p:bldP spid="62" grpId="0" animBg="1"/>
      <p:bldP spid="63" grpId="0"/>
      <p:bldP spid="24" grpId="0" animBg="1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">
            <a:extLst>
              <a:ext uri="{FF2B5EF4-FFF2-40B4-BE49-F238E27FC236}">
                <a16:creationId xmlns:a16="http://schemas.microsoft.com/office/drawing/2014/main" id="{B810F119-6036-7841-5816-9B8F3F4B9305}"/>
              </a:ext>
            </a:extLst>
          </p:cNvPr>
          <p:cNvSpPr>
            <a:spLocks/>
          </p:cNvSpPr>
          <p:nvPr/>
        </p:nvSpPr>
        <p:spPr>
          <a:xfrm rot="20897787">
            <a:off x="8135998" y="6819243"/>
            <a:ext cx="1634517" cy="1598600"/>
          </a:xfrm>
          <a:custGeom>
            <a:avLst/>
            <a:gdLst/>
            <a:ahLst/>
            <a:cxnLst/>
            <a:rect l="l" t="t" r="r" b="b"/>
            <a:pathLst>
              <a:path w="5847290" h="5928811">
                <a:moveTo>
                  <a:pt x="0" y="0"/>
                </a:moveTo>
                <a:lnTo>
                  <a:pt x="5847290" y="0"/>
                </a:lnTo>
                <a:lnTo>
                  <a:pt x="5847290" y="5928812"/>
                </a:lnTo>
                <a:lnTo>
                  <a:pt x="0" y="59288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63906" y="2335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1250600">
                <a:moveTo>
                  <a:pt x="0" y="0"/>
                </a:moveTo>
                <a:lnTo>
                  <a:pt x="18288000" y="0"/>
                </a:lnTo>
                <a:lnTo>
                  <a:pt x="18288000" y="11250600"/>
                </a:lnTo>
                <a:lnTo>
                  <a:pt x="0" y="11250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85000"/>
            </a:blip>
            <a:stretch>
              <a:fillRect t="-4183" b="-4183"/>
            </a:stretch>
          </a:blipFill>
        </p:spPr>
        <p:txBody>
          <a:bodyPr/>
          <a:lstStyle/>
          <a:p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80D2C2-B9EC-2186-B91F-FD247D48A5B2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4216025194"/>
              </p:ext>
            </p:extLst>
          </p:nvPr>
        </p:nvGraphicFramePr>
        <p:xfrm>
          <a:off x="1" y="9334500"/>
          <a:ext cx="18287999" cy="975852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97585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NAP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A: Pell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B: First Generation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C: Transfer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D: Transfer+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baseline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E: P+FG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F19E4C0-D312-E8D6-9E0D-3D03CC4BF1E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068800" y="9542944"/>
            <a:ext cx="12216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9 —</a:t>
            </a:r>
          </a:p>
        </p:txBody>
      </p:sp>
      <p:sp>
        <p:nvSpPr>
          <p:cNvPr id="4" name="Freeform 6">
            <a:extLst>
              <a:ext uri="{FF2B5EF4-FFF2-40B4-BE49-F238E27FC236}">
                <a16:creationId xmlns:a16="http://schemas.microsoft.com/office/drawing/2014/main" id="{4708F714-C1AB-F3B0-1F1A-EF275941E12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77065" y="-285363"/>
            <a:ext cx="10054465" cy="2047932"/>
          </a:xfrm>
          <a:custGeom>
            <a:avLst/>
            <a:gdLst/>
            <a:ahLst/>
            <a:cxnLst/>
            <a:rect l="l" t="t" r="r" b="b"/>
            <a:pathLst>
              <a:path w="12034763" h="2737909">
                <a:moveTo>
                  <a:pt x="0" y="0"/>
                </a:moveTo>
                <a:lnTo>
                  <a:pt x="12034763" y="0"/>
                </a:lnTo>
                <a:lnTo>
                  <a:pt x="12034763" y="2737909"/>
                </a:lnTo>
                <a:lnTo>
                  <a:pt x="0" y="27379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-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C3A4A7-8C93-471D-DAFB-589BE80831F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31623" y="188279"/>
            <a:ext cx="75328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Maker Excitement Results</a:t>
            </a:r>
            <a:endParaRPr lang="en-US" sz="54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471A6BCD-34AD-5BC3-7F3A-9ED16F4D8A35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418942215"/>
              </p:ext>
            </p:extLst>
          </p:nvPr>
        </p:nvGraphicFramePr>
        <p:xfrm>
          <a:off x="8915400" y="341577"/>
          <a:ext cx="9182100" cy="6078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2A23600-4D9F-D2BF-502B-D9FBF1E5AA14}"/>
              </a:ext>
            </a:extLst>
          </p:cNvPr>
          <p:cNvSpPr txBox="1">
            <a:spLocks/>
          </p:cNvSpPr>
          <p:nvPr/>
        </p:nvSpPr>
        <p:spPr>
          <a:xfrm>
            <a:off x="9709353" y="6628461"/>
            <a:ext cx="7810500" cy="230832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students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excited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making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 in excitement varies among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Gen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students,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Transfer+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students, and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Pell + FG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Pell recipients least excited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making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NAP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students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least interested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involving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'making'.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0BBB9A1-2F20-76EB-8F46-C76A99BE532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9"/>
          <a:srcRect l="4865" r="5655"/>
          <a:stretch/>
        </p:blipFill>
        <p:spPr>
          <a:xfrm>
            <a:off x="205153" y="1454955"/>
            <a:ext cx="3736305" cy="2774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9575C00-BFDB-4A85-0B33-02C82A5712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54232" y="1457586"/>
            <a:ext cx="3780223" cy="2771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C672E3C-BCD2-34B5-C5E0-C2A6FD5246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4638" y="5359239"/>
            <a:ext cx="3736305" cy="2793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DCF4B18-9179-BFC6-7D97-4E77671261F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554232" y="5339069"/>
            <a:ext cx="3809585" cy="2793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C89739E-524B-A371-81B3-3D4F1864210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5153" y="4382738"/>
            <a:ext cx="3736305" cy="822864"/>
          </a:xfrm>
          <a:prstGeom prst="rect">
            <a:avLst/>
          </a:prstGeom>
          <a:solidFill>
            <a:srgbClr val="FFFFFF">
              <a:alpha val="50588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20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am excited about the idea of designing and making new and useful objects.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29A6D04-C98D-932E-DAE0-AA7D92E46AC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576190" y="4372653"/>
            <a:ext cx="3736305" cy="822864"/>
          </a:xfrm>
          <a:prstGeom prst="rect">
            <a:avLst/>
          </a:prstGeom>
          <a:solidFill>
            <a:srgbClr val="FFFFF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20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enjoy doing making-related tasks.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070A863-2783-A0BC-C525-0AC604E05C9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5153" y="8360767"/>
            <a:ext cx="3736305" cy="822864"/>
          </a:xfrm>
          <a:prstGeom prst="rect">
            <a:avLst/>
          </a:prstGeom>
          <a:solidFill>
            <a:srgbClr val="FFFFF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sz="20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look forward to working in a makerspace or art studio or shop.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0AE2A98-CDEA-077A-162B-8209E1E9772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598150" y="8347021"/>
            <a:ext cx="3736305" cy="822864"/>
          </a:xfrm>
          <a:prstGeom prst="rect">
            <a:avLst/>
          </a:prstGeom>
          <a:solidFill>
            <a:srgbClr val="FFFFFF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sz="20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am interested in a career related to making new things.</a:t>
            </a:r>
          </a:p>
        </p:txBody>
      </p:sp>
      <p:sp>
        <p:nvSpPr>
          <p:cNvPr id="32" name="Freeform 3">
            <a:extLst>
              <a:ext uri="{FF2B5EF4-FFF2-40B4-BE49-F238E27FC236}">
                <a16:creationId xmlns:a16="http://schemas.microsoft.com/office/drawing/2014/main" id="{252CD350-C883-66B9-5DC9-35781D7C61A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598464">
            <a:off x="16998127" y="6286776"/>
            <a:ext cx="1154696" cy="1578277"/>
          </a:xfrm>
          <a:custGeom>
            <a:avLst/>
            <a:gdLst/>
            <a:ahLst/>
            <a:cxnLst/>
            <a:rect l="l" t="t" r="r" b="b"/>
            <a:pathLst>
              <a:path w="1595940" h="1976396">
                <a:moveTo>
                  <a:pt x="0" y="0"/>
                </a:moveTo>
                <a:lnTo>
                  <a:pt x="1595939" y="0"/>
                </a:lnTo>
                <a:lnTo>
                  <a:pt x="1595939" y="1976396"/>
                </a:lnTo>
                <a:lnTo>
                  <a:pt x="0" y="197639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C18B9E9-D1D5-D88F-22BD-968E98C8177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590800" y="3238500"/>
            <a:ext cx="304799" cy="316153"/>
          </a:xfrm>
          <a:custGeom>
            <a:avLst/>
            <a:gdLst>
              <a:gd name="connsiteX0" fmla="*/ 0 w 304799"/>
              <a:gd name="connsiteY0" fmla="*/ 158077 h 316153"/>
              <a:gd name="connsiteX1" fmla="*/ 152400 w 304799"/>
              <a:gd name="connsiteY1" fmla="*/ 0 h 316153"/>
              <a:gd name="connsiteX2" fmla="*/ 304800 w 304799"/>
              <a:gd name="connsiteY2" fmla="*/ 158077 h 316153"/>
              <a:gd name="connsiteX3" fmla="*/ 152400 w 304799"/>
              <a:gd name="connsiteY3" fmla="*/ 316154 h 316153"/>
              <a:gd name="connsiteX4" fmla="*/ 0 w 304799"/>
              <a:gd name="connsiteY4" fmla="*/ 158077 h 316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799" h="316153" extrusionOk="0">
                <a:moveTo>
                  <a:pt x="0" y="158077"/>
                </a:moveTo>
                <a:cubicBezTo>
                  <a:pt x="-10407" y="64354"/>
                  <a:pt x="65498" y="1026"/>
                  <a:pt x="152400" y="0"/>
                </a:cubicBezTo>
                <a:cubicBezTo>
                  <a:pt x="244052" y="1576"/>
                  <a:pt x="292454" y="71166"/>
                  <a:pt x="304800" y="158077"/>
                </a:cubicBezTo>
                <a:cubicBezTo>
                  <a:pt x="301432" y="248670"/>
                  <a:pt x="234243" y="329003"/>
                  <a:pt x="152400" y="316154"/>
                </a:cubicBezTo>
                <a:cubicBezTo>
                  <a:pt x="52085" y="307320"/>
                  <a:pt x="8142" y="249271"/>
                  <a:pt x="0" y="158077"/>
                </a:cubicBezTo>
                <a:close/>
              </a:path>
            </a:pathLst>
          </a:custGeom>
          <a:noFill/>
          <a:ln w="28575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D402EE7-654A-19E9-26BE-E62C3D80476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705600" y="3222720"/>
            <a:ext cx="304799" cy="316153"/>
          </a:xfrm>
          <a:custGeom>
            <a:avLst/>
            <a:gdLst>
              <a:gd name="connsiteX0" fmla="*/ 0 w 304799"/>
              <a:gd name="connsiteY0" fmla="*/ 158077 h 316153"/>
              <a:gd name="connsiteX1" fmla="*/ 152400 w 304799"/>
              <a:gd name="connsiteY1" fmla="*/ 0 h 316153"/>
              <a:gd name="connsiteX2" fmla="*/ 304800 w 304799"/>
              <a:gd name="connsiteY2" fmla="*/ 158077 h 316153"/>
              <a:gd name="connsiteX3" fmla="*/ 152400 w 304799"/>
              <a:gd name="connsiteY3" fmla="*/ 316154 h 316153"/>
              <a:gd name="connsiteX4" fmla="*/ 0 w 304799"/>
              <a:gd name="connsiteY4" fmla="*/ 158077 h 316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799" h="316153" extrusionOk="0">
                <a:moveTo>
                  <a:pt x="0" y="158077"/>
                </a:moveTo>
                <a:cubicBezTo>
                  <a:pt x="-10407" y="64354"/>
                  <a:pt x="65498" y="1026"/>
                  <a:pt x="152400" y="0"/>
                </a:cubicBezTo>
                <a:cubicBezTo>
                  <a:pt x="244052" y="1576"/>
                  <a:pt x="292454" y="71166"/>
                  <a:pt x="304800" y="158077"/>
                </a:cubicBezTo>
                <a:cubicBezTo>
                  <a:pt x="301432" y="248670"/>
                  <a:pt x="234243" y="329003"/>
                  <a:pt x="152400" y="316154"/>
                </a:cubicBezTo>
                <a:cubicBezTo>
                  <a:pt x="52085" y="307320"/>
                  <a:pt x="8142" y="249271"/>
                  <a:pt x="0" y="158077"/>
                </a:cubicBezTo>
                <a:close/>
              </a:path>
            </a:pathLst>
          </a:custGeom>
          <a:noFill/>
          <a:ln w="28575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57651E6-F983-BF13-33C6-2FD653EF4EE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514600" y="7124943"/>
            <a:ext cx="304799" cy="316153"/>
          </a:xfrm>
          <a:custGeom>
            <a:avLst/>
            <a:gdLst>
              <a:gd name="connsiteX0" fmla="*/ 0 w 304799"/>
              <a:gd name="connsiteY0" fmla="*/ 158077 h 316153"/>
              <a:gd name="connsiteX1" fmla="*/ 152400 w 304799"/>
              <a:gd name="connsiteY1" fmla="*/ 0 h 316153"/>
              <a:gd name="connsiteX2" fmla="*/ 304800 w 304799"/>
              <a:gd name="connsiteY2" fmla="*/ 158077 h 316153"/>
              <a:gd name="connsiteX3" fmla="*/ 152400 w 304799"/>
              <a:gd name="connsiteY3" fmla="*/ 316154 h 316153"/>
              <a:gd name="connsiteX4" fmla="*/ 0 w 304799"/>
              <a:gd name="connsiteY4" fmla="*/ 158077 h 316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799" h="316153" extrusionOk="0">
                <a:moveTo>
                  <a:pt x="0" y="158077"/>
                </a:moveTo>
                <a:cubicBezTo>
                  <a:pt x="-10407" y="64354"/>
                  <a:pt x="65498" y="1026"/>
                  <a:pt x="152400" y="0"/>
                </a:cubicBezTo>
                <a:cubicBezTo>
                  <a:pt x="244052" y="1576"/>
                  <a:pt x="292454" y="71166"/>
                  <a:pt x="304800" y="158077"/>
                </a:cubicBezTo>
                <a:cubicBezTo>
                  <a:pt x="301432" y="248670"/>
                  <a:pt x="234243" y="329003"/>
                  <a:pt x="152400" y="316154"/>
                </a:cubicBezTo>
                <a:cubicBezTo>
                  <a:pt x="52085" y="307320"/>
                  <a:pt x="8142" y="249271"/>
                  <a:pt x="0" y="158077"/>
                </a:cubicBezTo>
                <a:close/>
              </a:path>
            </a:pathLst>
          </a:custGeom>
          <a:noFill/>
          <a:ln w="28575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BA0D0E2-2175-4394-D0BD-7BB61044C27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835092" y="7207997"/>
            <a:ext cx="304799" cy="316153"/>
          </a:xfrm>
          <a:custGeom>
            <a:avLst/>
            <a:gdLst>
              <a:gd name="connsiteX0" fmla="*/ 0 w 304799"/>
              <a:gd name="connsiteY0" fmla="*/ 158077 h 316153"/>
              <a:gd name="connsiteX1" fmla="*/ 152400 w 304799"/>
              <a:gd name="connsiteY1" fmla="*/ 0 h 316153"/>
              <a:gd name="connsiteX2" fmla="*/ 304800 w 304799"/>
              <a:gd name="connsiteY2" fmla="*/ 158077 h 316153"/>
              <a:gd name="connsiteX3" fmla="*/ 152400 w 304799"/>
              <a:gd name="connsiteY3" fmla="*/ 316154 h 316153"/>
              <a:gd name="connsiteX4" fmla="*/ 0 w 304799"/>
              <a:gd name="connsiteY4" fmla="*/ 158077 h 316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799" h="316153" extrusionOk="0">
                <a:moveTo>
                  <a:pt x="0" y="158077"/>
                </a:moveTo>
                <a:cubicBezTo>
                  <a:pt x="-10407" y="64354"/>
                  <a:pt x="65498" y="1026"/>
                  <a:pt x="152400" y="0"/>
                </a:cubicBezTo>
                <a:cubicBezTo>
                  <a:pt x="244052" y="1576"/>
                  <a:pt x="292454" y="71166"/>
                  <a:pt x="304800" y="158077"/>
                </a:cubicBezTo>
                <a:cubicBezTo>
                  <a:pt x="301432" y="248670"/>
                  <a:pt x="234243" y="329003"/>
                  <a:pt x="152400" y="316154"/>
                </a:cubicBezTo>
                <a:cubicBezTo>
                  <a:pt x="52085" y="307320"/>
                  <a:pt x="8142" y="249271"/>
                  <a:pt x="0" y="158077"/>
                </a:cubicBezTo>
                <a:close/>
              </a:path>
            </a:pathLst>
          </a:custGeom>
          <a:noFill/>
          <a:ln w="28575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D51628E4-6F82-3125-B5DB-F35A692237F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115800" y="884571"/>
            <a:ext cx="272489" cy="315734"/>
          </a:xfrm>
          <a:prstGeom prst="star5">
            <a:avLst/>
          </a:prstGeom>
          <a:solidFill>
            <a:srgbClr val="FA7E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D51628E4-6F82-3125-B5DB-F35A692237F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154400" y="1446835"/>
            <a:ext cx="272489" cy="315734"/>
          </a:xfrm>
          <a:prstGeom prst="star5">
            <a:avLst/>
          </a:prstGeom>
          <a:solidFill>
            <a:srgbClr val="FA7E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TextBox 1">
            <a:extLst>
              <a:ext uri="{FF2B5EF4-FFF2-40B4-BE49-F238E27FC236}">
                <a16:creationId xmlns:a16="http://schemas.microsoft.com/office/drawing/2014/main" id="{9A20C5E2-1B93-C456-3044-C294715D820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767295" y="551432"/>
            <a:ext cx="2286004" cy="533383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05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Indicates statistically significant p-value (&lt;0.05)</a:t>
            </a:r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57CB08F8-C28B-FA25-9486-062F5E2C62C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436864" y="559774"/>
            <a:ext cx="272489" cy="315734"/>
          </a:xfrm>
          <a:prstGeom prst="star5">
            <a:avLst/>
          </a:prstGeom>
          <a:solidFill>
            <a:srgbClr val="FA7E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>
            <a:extLst>
              <a:ext uri="{FF2B5EF4-FFF2-40B4-BE49-F238E27FC236}">
                <a16:creationId xmlns:a16="http://schemas.microsoft.com/office/drawing/2014/main" id="{810D47FA-7226-01DD-AC6C-5B7644152E4D}"/>
              </a:ext>
            </a:extLst>
          </p:cNvPr>
          <p:cNvSpPr/>
          <p:nvPr/>
        </p:nvSpPr>
        <p:spPr>
          <a:xfrm rot="8431128">
            <a:off x="1639776" y="7616538"/>
            <a:ext cx="402891" cy="1733999"/>
          </a:xfrm>
          <a:custGeom>
            <a:avLst/>
            <a:gdLst/>
            <a:ahLst/>
            <a:cxnLst/>
            <a:rect l="l" t="t" r="r" b="b"/>
            <a:pathLst>
              <a:path w="725865" h="1903908">
                <a:moveTo>
                  <a:pt x="0" y="0"/>
                </a:moveTo>
                <a:lnTo>
                  <a:pt x="725864" y="0"/>
                </a:lnTo>
                <a:lnTo>
                  <a:pt x="725864" y="1903908"/>
                </a:lnTo>
                <a:lnTo>
                  <a:pt x="0" y="190390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238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555379" h="11289754">
                <a:moveTo>
                  <a:pt x="0" y="0"/>
                </a:moveTo>
                <a:lnTo>
                  <a:pt x="18555379" y="0"/>
                </a:lnTo>
                <a:lnTo>
                  <a:pt x="18555379" y="11289754"/>
                </a:lnTo>
                <a:lnTo>
                  <a:pt x="0" y="112897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0000"/>
            </a:blip>
            <a:stretch>
              <a:fillRect t="-696" r="-1241" b="-10233"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56913C-2A99-304C-C274-E6FDC5296285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905216482"/>
              </p:ext>
            </p:extLst>
          </p:nvPr>
        </p:nvGraphicFramePr>
        <p:xfrm>
          <a:off x="1" y="9237202"/>
          <a:ext cx="18287999" cy="1073150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10731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BEA2677-2F43-C605-5C72-C175507AB93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916400" y="9542944"/>
            <a:ext cx="1374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12 —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9C5081-A361-9862-1D1E-24AAD853EFA3}"/>
              </a:ext>
            </a:extLst>
          </p:cNvPr>
          <p:cNvSpPr txBox="1">
            <a:spLocks/>
          </p:cNvSpPr>
          <p:nvPr/>
        </p:nvSpPr>
        <p:spPr>
          <a:xfrm>
            <a:off x="6450411" y="2674345"/>
            <a:ext cx="4876800" cy="3170099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 numCol="1" rtlCol="0">
            <a:spAutoFit/>
          </a:bodyPr>
          <a:lstStyle/>
          <a:p>
            <a:pPr algn="ctr"/>
            <a:r>
              <a:rPr lang="en-US" sz="2800" dirty="0">
                <a:solidFill>
                  <a:srgbClr val="F6E8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First generation students:</a:t>
            </a:r>
          </a:p>
          <a:p>
            <a:endParaRPr lang="en-US" sz="2800" dirty="0">
              <a:solidFill>
                <a:srgbClr val="F6E82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lower previous experience with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 most excited about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 most interested in working a makerspace, studio, or shop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Moderate indicator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Freeform 4">
            <a:extLst>
              <a:ext uri="{FF2B5EF4-FFF2-40B4-BE49-F238E27FC236}">
                <a16:creationId xmlns:a16="http://schemas.microsoft.com/office/drawing/2014/main" id="{9C4AA50B-FB4B-11A9-8908-727424278915}"/>
              </a:ext>
            </a:extLst>
          </p:cNvPr>
          <p:cNvSpPr>
            <a:spLocks/>
          </p:cNvSpPr>
          <p:nvPr/>
        </p:nvSpPr>
        <p:spPr>
          <a:xfrm rot="1665481">
            <a:off x="14981812" y="435168"/>
            <a:ext cx="2907037" cy="3336930"/>
          </a:xfrm>
          <a:custGeom>
            <a:avLst/>
            <a:gdLst/>
            <a:ahLst/>
            <a:cxnLst/>
            <a:rect l="l" t="t" r="r" b="b"/>
            <a:pathLst>
              <a:path w="8095869" h="8229600">
                <a:moveTo>
                  <a:pt x="0" y="0"/>
                </a:moveTo>
                <a:lnTo>
                  <a:pt x="8095869" y="0"/>
                </a:lnTo>
                <a:lnTo>
                  <a:pt x="809586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F0E304-DB4B-B249-2993-859D12FE4767}"/>
              </a:ext>
            </a:extLst>
          </p:cNvPr>
          <p:cNvSpPr txBox="1">
            <a:spLocks/>
          </p:cNvSpPr>
          <p:nvPr/>
        </p:nvSpPr>
        <p:spPr>
          <a:xfrm>
            <a:off x="1054597" y="2674345"/>
            <a:ext cx="4876800" cy="2800767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 numCol="1" rtlCol="0">
            <a:spAutoFit/>
          </a:bodyPr>
          <a:lstStyle/>
          <a:p>
            <a:pPr algn="ctr"/>
            <a:r>
              <a:rPr lang="en-US" sz="2800" dirty="0">
                <a:solidFill>
                  <a:srgbClr val="25AAA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Pell recipients:</a:t>
            </a:r>
          </a:p>
          <a:p>
            <a:endParaRPr lang="en-US" sz="2800" dirty="0">
              <a:solidFill>
                <a:srgbClr val="25AAA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Least statistically significant excitement and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like NAP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Status as Pell grant recipient least significant indicator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C607B9-AF13-A870-5AC8-9F343B669884}"/>
              </a:ext>
            </a:extLst>
          </p:cNvPr>
          <p:cNvSpPr txBox="1">
            <a:spLocks/>
          </p:cNvSpPr>
          <p:nvPr/>
        </p:nvSpPr>
        <p:spPr>
          <a:xfrm>
            <a:off x="11846225" y="2671981"/>
            <a:ext cx="4876800" cy="3170099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 numCol="1" rtlCol="0">
            <a:spAutoFit/>
          </a:bodyPr>
          <a:lstStyle/>
          <a:p>
            <a:pPr algn="ctr"/>
            <a:r>
              <a:rPr lang="en-US" sz="2800" dirty="0">
                <a:solidFill>
                  <a:srgbClr val="FA7E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Transfer students:</a:t>
            </a:r>
          </a:p>
          <a:p>
            <a:endParaRPr lang="en-US" sz="2800" dirty="0">
              <a:solidFill>
                <a:srgbClr val="FA7E3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experienced in and excited about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Highest averages for all AG’s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experience than NAP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different from NAP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Significant indicator</a:t>
            </a:r>
          </a:p>
        </p:txBody>
      </p:sp>
      <p:sp>
        <p:nvSpPr>
          <p:cNvPr id="23" name="Freeform 2">
            <a:extLst>
              <a:ext uri="{FF2B5EF4-FFF2-40B4-BE49-F238E27FC236}">
                <a16:creationId xmlns:a16="http://schemas.microsoft.com/office/drawing/2014/main" id="{6B31DBE5-878E-D449-DB11-A24B59F72A0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741114" y="-222966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colorTemperature colorTemp="590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">
            <a:extLst>
              <a:ext uri="{FF2B5EF4-FFF2-40B4-BE49-F238E27FC236}">
                <a16:creationId xmlns:a16="http://schemas.microsoft.com/office/drawing/2014/main" id="{B873424A-9A66-2AD2-E2D2-FF5F63EBBE7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1828249" y="-13524"/>
            <a:ext cx="2665450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duotone>
                <a:prstClr val="black"/>
                <a:srgbClr val="FFC000">
                  <a:lumMod val="60000"/>
                  <a:lumOff val="40000"/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artisticPaintStrokes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25" name="Freeform 2">
            <a:extLst>
              <a:ext uri="{FF2B5EF4-FFF2-40B4-BE49-F238E27FC236}">
                <a16:creationId xmlns:a16="http://schemas.microsoft.com/office/drawing/2014/main" id="{88816ACC-E3AC-5972-FD27-F253F965E56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490812" y="-218758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duotone>
                <a:prstClr val="black"/>
                <a:srgbClr val="ED7D31"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artisticPaintStrokes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26" name="Freeform 2">
            <a:extLst>
              <a:ext uri="{FF2B5EF4-FFF2-40B4-BE49-F238E27FC236}">
                <a16:creationId xmlns:a16="http://schemas.microsoft.com/office/drawing/2014/main" id="{83C6B53E-7836-698E-A10C-49E0BC339D3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6960638" y="-13524"/>
            <a:ext cx="2665450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duotone>
                <a:prstClr val="black"/>
                <a:srgbClr val="FF3399"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artisticPencilSketch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Freeform 2">
            <a:extLst>
              <a:ext uri="{FF2B5EF4-FFF2-40B4-BE49-F238E27FC236}">
                <a16:creationId xmlns:a16="http://schemas.microsoft.com/office/drawing/2014/main" id="{723F2D15-0723-E77E-0BC5-F3AE3E94700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626087" y="-222966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duotone>
                <a:srgbClr val="70AD47">
                  <a:shade val="45000"/>
                  <a:satMod val="135000"/>
                </a:srgbClr>
                <a:prstClr val="white"/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artisticGlowEdges/>
                      </a14:imgEffect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28" name="Freeform 2">
            <a:extLst>
              <a:ext uri="{FF2B5EF4-FFF2-40B4-BE49-F238E27FC236}">
                <a16:creationId xmlns:a16="http://schemas.microsoft.com/office/drawing/2014/main" id="{8BB2649D-75D2-A7BD-3741-959C7851917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12192000" y="-35345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duotone>
                <a:prstClr val="black"/>
                <a:srgbClr val="0070C0"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colorTemperature colorTemp="1500"/>
                      </a14:imgEffect>
                      <a14:imgEffect>
                        <a14:saturation sat="238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Freeform 2">
            <a:extLst>
              <a:ext uri="{FF2B5EF4-FFF2-40B4-BE49-F238E27FC236}">
                <a16:creationId xmlns:a16="http://schemas.microsoft.com/office/drawing/2014/main" id="{F0967204-E322-66AE-7863-B8551237B43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757912" y="-242568"/>
            <a:ext cx="2565913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colorTemperature colorTemp="5900"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2">
            <a:extLst>
              <a:ext uri="{FF2B5EF4-FFF2-40B4-BE49-F238E27FC236}">
                <a16:creationId xmlns:a16="http://schemas.microsoft.com/office/drawing/2014/main" id="{77E42C0F-C0FB-F818-8F78-18002DF1789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flipV="1">
            <a:off x="17324388" y="-36871"/>
            <a:ext cx="2665450" cy="1088516"/>
          </a:xfrm>
          <a:custGeom>
            <a:avLst/>
            <a:gdLst/>
            <a:ahLst/>
            <a:cxnLst/>
            <a:rect l="l" t="t" r="r" b="b"/>
            <a:pathLst>
              <a:path w="3750505" h="2225452">
                <a:moveTo>
                  <a:pt x="0" y="0"/>
                </a:moveTo>
                <a:lnTo>
                  <a:pt x="3750505" y="0"/>
                </a:lnTo>
                <a:lnTo>
                  <a:pt x="3750505" y="2225452"/>
                </a:lnTo>
                <a:lnTo>
                  <a:pt x="0" y="222545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duotone>
                <a:prstClr val="black"/>
                <a:srgbClr val="FFC000">
                  <a:lumMod val="60000"/>
                  <a:lumOff val="40000"/>
                  <a:tint val="45000"/>
                  <a:satMod val="400000"/>
                </a:srgbClr>
              </a:duotone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artisticPaintStrokes/>
                      </a14:imgEffect>
                    </a14:imgLayer>
                  </a14:imgProps>
                </a:ext>
              </a:extLst>
            </a:blip>
            <a:stretch>
              <a:fillRect l="-5699" r="-12679"/>
            </a:stretch>
          </a:blipFill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32" name="Freeform 5">
            <a:extLst>
              <a:ext uri="{FF2B5EF4-FFF2-40B4-BE49-F238E27FC236}">
                <a16:creationId xmlns:a16="http://schemas.microsoft.com/office/drawing/2014/main" id="{88C6AF98-E2E0-759C-BEBA-F07B7845E15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634582" y="9154232"/>
            <a:ext cx="1316334" cy="1230439"/>
          </a:xfrm>
          <a:custGeom>
            <a:avLst/>
            <a:gdLst/>
            <a:ahLst/>
            <a:cxnLst/>
            <a:rect l="l" t="t" r="r" b="b"/>
            <a:pathLst>
              <a:path w="2439842" h="2403244">
                <a:moveTo>
                  <a:pt x="0" y="0"/>
                </a:moveTo>
                <a:lnTo>
                  <a:pt x="2439841" y="0"/>
                </a:lnTo>
                <a:lnTo>
                  <a:pt x="2439841" y="2403244"/>
                </a:lnTo>
                <a:lnTo>
                  <a:pt x="0" y="240324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Freeform 7">
            <a:extLst>
              <a:ext uri="{FF2B5EF4-FFF2-40B4-BE49-F238E27FC236}">
                <a16:creationId xmlns:a16="http://schemas.microsoft.com/office/drawing/2014/main" id="{B2C790FC-143C-DA9E-3F1A-43F980BD69A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992687" y="9109235"/>
            <a:ext cx="1137079" cy="1155616"/>
          </a:xfrm>
          <a:custGeom>
            <a:avLst/>
            <a:gdLst/>
            <a:ahLst/>
            <a:cxnLst/>
            <a:rect l="l" t="t" r="r" b="b"/>
            <a:pathLst>
              <a:path w="2485770" h="3003952">
                <a:moveTo>
                  <a:pt x="0" y="0"/>
                </a:moveTo>
                <a:lnTo>
                  <a:pt x="2485770" y="0"/>
                </a:lnTo>
                <a:lnTo>
                  <a:pt x="2485770" y="3003952"/>
                </a:lnTo>
                <a:lnTo>
                  <a:pt x="0" y="3003952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63CD78F1-215F-7E0C-237B-39F41FB5EE8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136310">
            <a:off x="9983398" y="9078574"/>
            <a:ext cx="1165315" cy="1201746"/>
          </a:xfrm>
          <a:custGeom>
            <a:avLst/>
            <a:gdLst/>
            <a:ahLst/>
            <a:cxnLst/>
            <a:rect l="l" t="t" r="r" b="b"/>
            <a:pathLst>
              <a:path w="2356913" h="2842508">
                <a:moveTo>
                  <a:pt x="0" y="0"/>
                </a:moveTo>
                <a:lnTo>
                  <a:pt x="2356913" y="0"/>
                </a:lnTo>
                <a:lnTo>
                  <a:pt x="2356913" y="2842508"/>
                </a:lnTo>
                <a:lnTo>
                  <a:pt x="0" y="2842508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5" name="Freeform 8">
            <a:extLst>
              <a:ext uri="{FF2B5EF4-FFF2-40B4-BE49-F238E27FC236}">
                <a16:creationId xmlns:a16="http://schemas.microsoft.com/office/drawing/2014/main" id="{7D7CB0DD-DDCE-65A5-47C7-D4BBF70245F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072689" y="9122776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2671387" h="3025028">
                <a:moveTo>
                  <a:pt x="0" y="0"/>
                </a:moveTo>
                <a:lnTo>
                  <a:pt x="2671387" y="0"/>
                </a:lnTo>
                <a:lnTo>
                  <a:pt x="2671387" y="3025027"/>
                </a:lnTo>
                <a:lnTo>
                  <a:pt x="0" y="3025027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7" name="Freeform 9">
            <a:extLst>
              <a:ext uri="{FF2B5EF4-FFF2-40B4-BE49-F238E27FC236}">
                <a16:creationId xmlns:a16="http://schemas.microsoft.com/office/drawing/2014/main" id="{D2EB45A7-4497-072F-8C0D-3E6D279B2A1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917547" y="9079913"/>
            <a:ext cx="1248354" cy="1230439"/>
          </a:xfrm>
          <a:custGeom>
            <a:avLst/>
            <a:gdLst/>
            <a:ahLst/>
            <a:cxnLst/>
            <a:rect l="l" t="t" r="r" b="b"/>
            <a:pathLst>
              <a:path w="2116872" h="2240077">
                <a:moveTo>
                  <a:pt x="0" y="0"/>
                </a:moveTo>
                <a:lnTo>
                  <a:pt x="2116872" y="0"/>
                </a:lnTo>
                <a:lnTo>
                  <a:pt x="2116872" y="2240077"/>
                </a:lnTo>
                <a:lnTo>
                  <a:pt x="0" y="2240077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8" name="Freeform 2">
            <a:extLst>
              <a:ext uri="{FF2B5EF4-FFF2-40B4-BE49-F238E27FC236}">
                <a16:creationId xmlns:a16="http://schemas.microsoft.com/office/drawing/2014/main" id="{9C3F9931-EDBD-1615-8742-3E0DA89807D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02255" y="9051107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6285357" h="8229600">
                <a:moveTo>
                  <a:pt x="0" y="0"/>
                </a:moveTo>
                <a:lnTo>
                  <a:pt x="6285357" y="0"/>
                </a:lnTo>
                <a:lnTo>
                  <a:pt x="628535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3981176D-FBB2-4553-677C-964FC7BAFA8C}"/>
              </a:ext>
            </a:extLst>
          </p:cNvPr>
          <p:cNvSpPr>
            <a:spLocks/>
          </p:cNvSpPr>
          <p:nvPr/>
        </p:nvSpPr>
        <p:spPr>
          <a:xfrm>
            <a:off x="235848" y="577360"/>
            <a:ext cx="7313233" cy="1615239"/>
          </a:xfrm>
          <a:custGeom>
            <a:avLst/>
            <a:gdLst/>
            <a:ahLst/>
            <a:cxnLst/>
            <a:rect l="l" t="t" r="r" b="b"/>
            <a:pathLst>
              <a:path w="12034763" h="2737909">
                <a:moveTo>
                  <a:pt x="0" y="0"/>
                </a:moveTo>
                <a:lnTo>
                  <a:pt x="12034763" y="0"/>
                </a:lnTo>
                <a:lnTo>
                  <a:pt x="12034763" y="2737909"/>
                </a:lnTo>
                <a:lnTo>
                  <a:pt x="0" y="2737909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sharpenSoften amount="-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790E604-55E9-53E0-A057-9CF6A01197E1}"/>
              </a:ext>
            </a:extLst>
          </p:cNvPr>
          <p:cNvSpPr>
            <a:spLocks/>
          </p:cNvSpPr>
          <p:nvPr/>
        </p:nvSpPr>
        <p:spPr>
          <a:xfrm>
            <a:off x="1141231" y="947384"/>
            <a:ext cx="47035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Attribute Conclusions</a:t>
            </a:r>
            <a:endParaRPr lang="en-US" sz="40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3E8CF7F-2E57-7647-B85B-50C89A8D344B}"/>
              </a:ext>
            </a:extLst>
          </p:cNvPr>
          <p:cNvSpPr txBox="1">
            <a:spLocks/>
          </p:cNvSpPr>
          <p:nvPr/>
        </p:nvSpPr>
        <p:spPr>
          <a:xfrm>
            <a:off x="1803994" y="6203212"/>
            <a:ext cx="1468001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Being marginalized and/or having additional barriers in postsecondary education </a:t>
            </a:r>
            <a:r>
              <a:rPr lang="en-US" sz="4000" b="1" dirty="0">
                <a:solidFill>
                  <a:srgbClr val="FF3399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4000" b="1" dirty="0">
                <a:solidFill>
                  <a:srgbClr val="FA7E3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4000" b="1" dirty="0">
                <a:solidFill>
                  <a:srgbClr val="FFFF00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4000" b="1" dirty="0">
                <a:solidFill>
                  <a:srgbClr val="25AAA7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600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impact students', perceptions of,  experience with, and excitement about making. </a:t>
            </a:r>
          </a:p>
        </p:txBody>
      </p:sp>
      <p:sp>
        <p:nvSpPr>
          <p:cNvPr id="4" name="Freeform 7">
            <a:extLst>
              <a:ext uri="{FF2B5EF4-FFF2-40B4-BE49-F238E27FC236}">
                <a16:creationId xmlns:a16="http://schemas.microsoft.com/office/drawing/2014/main" id="{6D32AB64-2DBF-4D52-8C3E-700D034AA017}"/>
              </a:ext>
            </a:extLst>
          </p:cNvPr>
          <p:cNvSpPr/>
          <p:nvPr/>
        </p:nvSpPr>
        <p:spPr>
          <a:xfrm rot="15532165">
            <a:off x="1506965" y="7414603"/>
            <a:ext cx="635666" cy="2240995"/>
          </a:xfrm>
          <a:custGeom>
            <a:avLst/>
            <a:gdLst/>
            <a:ahLst/>
            <a:cxnLst/>
            <a:rect l="l" t="t" r="r" b="b"/>
            <a:pathLst>
              <a:path w="635666" h="2240995">
                <a:moveTo>
                  <a:pt x="0" y="0"/>
                </a:moveTo>
                <a:lnTo>
                  <a:pt x="635666" y="0"/>
                </a:lnTo>
                <a:lnTo>
                  <a:pt x="635666" y="2240994"/>
                </a:lnTo>
                <a:lnTo>
                  <a:pt x="0" y="2240994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 t="-2650" b="-2650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Freeform 5">
            <a:extLst>
              <a:ext uri="{FF2B5EF4-FFF2-40B4-BE49-F238E27FC236}">
                <a16:creationId xmlns:a16="http://schemas.microsoft.com/office/drawing/2014/main" id="{725E2E29-FFBC-F182-20EF-2B9312A370E1}"/>
              </a:ext>
            </a:extLst>
          </p:cNvPr>
          <p:cNvSpPr/>
          <p:nvPr/>
        </p:nvSpPr>
        <p:spPr>
          <a:xfrm rot="20479901" flipH="1">
            <a:off x="15673990" y="7126378"/>
            <a:ext cx="3661801" cy="3227030"/>
          </a:xfrm>
          <a:custGeom>
            <a:avLst/>
            <a:gdLst/>
            <a:ahLst/>
            <a:cxnLst/>
            <a:rect l="l" t="t" r="r" b="b"/>
            <a:pathLst>
              <a:path w="6334740" h="5234079">
                <a:moveTo>
                  <a:pt x="6334740" y="0"/>
                </a:moveTo>
                <a:lnTo>
                  <a:pt x="0" y="0"/>
                </a:lnTo>
                <a:lnTo>
                  <a:pt x="0" y="5234078"/>
                </a:lnTo>
                <a:lnTo>
                  <a:pt x="6334740" y="5234078"/>
                </a:lnTo>
                <a:lnTo>
                  <a:pt x="633474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/>
          </p:cNvSpPr>
          <p:nvPr/>
        </p:nvSpPr>
        <p:spPr>
          <a:xfrm flipH="1" flipV="1">
            <a:off x="0" y="-105581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475525" h="13484409">
                <a:moveTo>
                  <a:pt x="18475525" y="0"/>
                </a:moveTo>
                <a:lnTo>
                  <a:pt x="0" y="0"/>
                </a:lnTo>
                <a:lnTo>
                  <a:pt x="0" y="13484409"/>
                </a:lnTo>
                <a:lnTo>
                  <a:pt x="18475525" y="13484409"/>
                </a:lnTo>
                <a:lnTo>
                  <a:pt x="18475525" y="0"/>
                </a:lnTo>
                <a:close/>
              </a:path>
            </a:pathLst>
          </a:custGeom>
          <a:blipFill>
            <a:blip r:embed="rId4">
              <a:alphaModFix amt="70000"/>
            </a:blip>
            <a:stretch>
              <a:fillRect l="-3822" r="-5654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71DFBDD4-3C87-8DE3-BD0F-FB88A1E49E4B}"/>
              </a:ext>
            </a:extLst>
          </p:cNvPr>
          <p:cNvSpPr/>
          <p:nvPr/>
        </p:nvSpPr>
        <p:spPr>
          <a:xfrm flipH="1">
            <a:off x="15428" y="1621394"/>
            <a:ext cx="10687941" cy="3828276"/>
          </a:xfrm>
          <a:custGeom>
            <a:avLst/>
            <a:gdLst/>
            <a:ahLst/>
            <a:cxnLst/>
            <a:rect l="l" t="t" r="r" b="b"/>
            <a:pathLst>
              <a:path w="12985562" h="8229600">
                <a:moveTo>
                  <a:pt x="0" y="0"/>
                </a:moveTo>
                <a:lnTo>
                  <a:pt x="12985562" y="0"/>
                </a:lnTo>
                <a:lnTo>
                  <a:pt x="1298556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47360ACB-85AA-9241-F5F7-31DF4F2EA1EB}"/>
              </a:ext>
            </a:extLst>
          </p:cNvPr>
          <p:cNvSpPr>
            <a:spLocks/>
          </p:cNvSpPr>
          <p:nvPr/>
        </p:nvSpPr>
        <p:spPr>
          <a:xfrm flipH="1" flipV="1">
            <a:off x="10908140" y="142305"/>
            <a:ext cx="6873858" cy="1688617"/>
          </a:xfrm>
          <a:custGeom>
            <a:avLst/>
            <a:gdLst/>
            <a:ahLst/>
            <a:cxnLst/>
            <a:rect l="l" t="t" r="r" b="b"/>
            <a:pathLst>
              <a:path w="7298980" h="4114800">
                <a:moveTo>
                  <a:pt x="0" y="0"/>
                </a:moveTo>
                <a:lnTo>
                  <a:pt x="7298980" y="0"/>
                </a:lnTo>
                <a:lnTo>
                  <a:pt x="72989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70000"/>
            </a:blip>
            <a:stretch>
              <a:fillRect b="-70777"/>
            </a:stretch>
          </a:blip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F384F8F2-943F-C9F1-B19F-40D381F6B19C}"/>
              </a:ext>
            </a:extLst>
          </p:cNvPr>
          <p:cNvSpPr/>
          <p:nvPr/>
        </p:nvSpPr>
        <p:spPr>
          <a:xfrm flipH="1">
            <a:off x="-1017639" y="7286662"/>
            <a:ext cx="19821832" cy="2513205"/>
          </a:xfrm>
          <a:custGeom>
            <a:avLst/>
            <a:gdLst/>
            <a:ahLst/>
            <a:cxnLst/>
            <a:rect l="l" t="t" r="r" b="b"/>
            <a:pathLst>
              <a:path w="16230600" h="4240244">
                <a:moveTo>
                  <a:pt x="0" y="0"/>
                </a:moveTo>
                <a:lnTo>
                  <a:pt x="16230600" y="0"/>
                </a:lnTo>
                <a:lnTo>
                  <a:pt x="16230600" y="4240244"/>
                </a:lnTo>
                <a:lnTo>
                  <a:pt x="0" y="424024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4" name="Freeform 2">
            <a:extLst>
              <a:ext uri="{FF2B5EF4-FFF2-40B4-BE49-F238E27FC236}">
                <a16:creationId xmlns:a16="http://schemas.microsoft.com/office/drawing/2014/main" id="{8AF9CF38-0418-2DBD-8B70-83688A17E8F9}"/>
              </a:ext>
            </a:extLst>
          </p:cNvPr>
          <p:cNvSpPr>
            <a:spLocks/>
          </p:cNvSpPr>
          <p:nvPr/>
        </p:nvSpPr>
        <p:spPr>
          <a:xfrm rot="18815514">
            <a:off x="-823245" y="-613713"/>
            <a:ext cx="3509535" cy="2472616"/>
          </a:xfrm>
          <a:custGeom>
            <a:avLst/>
            <a:gdLst/>
            <a:ahLst/>
            <a:cxnLst/>
            <a:rect l="l" t="t" r="r" b="b"/>
            <a:pathLst>
              <a:path w="4430244" h="5643623">
                <a:moveTo>
                  <a:pt x="0" y="0"/>
                </a:moveTo>
                <a:lnTo>
                  <a:pt x="4430244" y="0"/>
                </a:lnTo>
                <a:lnTo>
                  <a:pt x="4430244" y="5643623"/>
                </a:lnTo>
                <a:lnTo>
                  <a:pt x="0" y="564362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BA69D32B-F0D5-7C2F-16FE-DF84DF3E0CAB}"/>
              </a:ext>
            </a:extLst>
          </p:cNvPr>
          <p:cNvSpPr>
            <a:spLocks/>
          </p:cNvSpPr>
          <p:nvPr/>
        </p:nvSpPr>
        <p:spPr>
          <a:xfrm>
            <a:off x="15295961" y="1724098"/>
            <a:ext cx="2267712" cy="1975104"/>
          </a:xfrm>
          <a:custGeom>
            <a:avLst/>
            <a:gdLst/>
            <a:ahLst/>
            <a:cxnLst/>
            <a:rect l="l" t="t" r="r" b="b"/>
            <a:pathLst>
              <a:path w="4269572" h="4114800">
                <a:moveTo>
                  <a:pt x="0" y="0"/>
                </a:moveTo>
                <a:lnTo>
                  <a:pt x="4269572" y="0"/>
                </a:lnTo>
                <a:lnTo>
                  <a:pt x="426957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83FEB353-8E9A-E8D3-4406-FCB031453384}"/>
              </a:ext>
            </a:extLst>
          </p:cNvPr>
          <p:cNvSpPr>
            <a:spLocks/>
          </p:cNvSpPr>
          <p:nvPr/>
        </p:nvSpPr>
        <p:spPr>
          <a:xfrm>
            <a:off x="13011711" y="1759434"/>
            <a:ext cx="2264042" cy="1972671"/>
          </a:xfrm>
          <a:custGeom>
            <a:avLst/>
            <a:gdLst/>
            <a:ahLst/>
            <a:cxnLst/>
            <a:rect l="l" t="t" r="r" b="b"/>
            <a:pathLst>
              <a:path w="4269572" h="4114800">
                <a:moveTo>
                  <a:pt x="0" y="0"/>
                </a:moveTo>
                <a:lnTo>
                  <a:pt x="4269572" y="0"/>
                </a:lnTo>
                <a:lnTo>
                  <a:pt x="426957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DDE09D7A-E39B-38B8-B194-6148C9471A04}"/>
              </a:ext>
            </a:extLst>
          </p:cNvPr>
          <p:cNvSpPr>
            <a:spLocks/>
          </p:cNvSpPr>
          <p:nvPr/>
        </p:nvSpPr>
        <p:spPr>
          <a:xfrm>
            <a:off x="10729389" y="1745013"/>
            <a:ext cx="2267712" cy="1972671"/>
          </a:xfrm>
          <a:custGeom>
            <a:avLst/>
            <a:gdLst/>
            <a:ahLst/>
            <a:cxnLst/>
            <a:rect l="l" t="t" r="r" b="b"/>
            <a:pathLst>
              <a:path w="4269572" h="4114800">
                <a:moveTo>
                  <a:pt x="0" y="0"/>
                </a:moveTo>
                <a:lnTo>
                  <a:pt x="4269572" y="0"/>
                </a:lnTo>
                <a:lnTo>
                  <a:pt x="426957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46BA5F6-4B6C-1A58-4A6C-76B46E1B523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20426935"/>
              </p:ext>
            </p:extLst>
          </p:nvPr>
        </p:nvGraphicFramePr>
        <p:xfrm>
          <a:off x="1" y="9505946"/>
          <a:ext cx="18287999" cy="804406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80440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0587A25-2BC0-1B4E-C4BA-B57545BA0BE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916400" y="9542944"/>
            <a:ext cx="1374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11 —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3698A4-D4A2-6824-BC6E-E076D4589456}"/>
              </a:ext>
            </a:extLst>
          </p:cNvPr>
          <p:cNvSpPr>
            <a:spLocks/>
          </p:cNvSpPr>
          <p:nvPr/>
        </p:nvSpPr>
        <p:spPr>
          <a:xfrm>
            <a:off x="10958826" y="2286476"/>
            <a:ext cx="171089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eative Making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C28DEA-5A89-9A03-3FAA-617747BB1089}"/>
              </a:ext>
            </a:extLst>
          </p:cNvPr>
          <p:cNvSpPr>
            <a:spLocks/>
          </p:cNvSpPr>
          <p:nvPr/>
        </p:nvSpPr>
        <p:spPr>
          <a:xfrm>
            <a:off x="13375467" y="2300571"/>
            <a:ext cx="150257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Necessity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Making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B58388-E955-539A-3AA5-8A4048976ED8}"/>
              </a:ext>
            </a:extLst>
          </p:cNvPr>
          <p:cNvSpPr>
            <a:spLocks/>
          </p:cNvSpPr>
          <p:nvPr/>
        </p:nvSpPr>
        <p:spPr>
          <a:xfrm>
            <a:off x="15674327" y="2284677"/>
            <a:ext cx="16099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Academic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Making*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6B9ECB-7394-4DDA-4F32-63BA4C4BAE77}"/>
              </a:ext>
            </a:extLst>
          </p:cNvPr>
          <p:cNvSpPr txBox="1">
            <a:spLocks/>
          </p:cNvSpPr>
          <p:nvPr/>
        </p:nvSpPr>
        <p:spPr>
          <a:xfrm>
            <a:off x="11169091" y="317816"/>
            <a:ext cx="6253820" cy="144655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Making a Maker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algn="ctr"/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Framework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CE083D2-75C7-661A-F688-C48512FAA75B}"/>
              </a:ext>
            </a:extLst>
          </p:cNvPr>
          <p:cNvSpPr txBox="1">
            <a:spLocks/>
          </p:cNvSpPr>
          <p:nvPr/>
        </p:nvSpPr>
        <p:spPr>
          <a:xfrm>
            <a:off x="10995319" y="3614356"/>
            <a:ext cx="1815214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Hobby and interest-driven making</a:t>
            </a:r>
          </a:p>
          <a:p>
            <a:pPr algn="ctr"/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B8489A-3FBF-9918-C0AF-8CDA5EBA6626}"/>
              </a:ext>
            </a:extLst>
          </p:cNvPr>
          <p:cNvSpPr txBox="1">
            <a:spLocks/>
          </p:cNvSpPr>
          <p:nvPr/>
        </p:nvSpPr>
        <p:spPr>
          <a:xfrm>
            <a:off x="13132897" y="3546867"/>
            <a:ext cx="2007914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Survival-driven making / by financial stress</a:t>
            </a:r>
          </a:p>
          <a:p>
            <a:pPr algn="ctr"/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7747292-4194-C36A-F426-7A33D03536C8}"/>
              </a:ext>
            </a:extLst>
          </p:cNvPr>
          <p:cNvSpPr txBox="1">
            <a:spLocks/>
          </p:cNvSpPr>
          <p:nvPr/>
        </p:nvSpPr>
        <p:spPr>
          <a:xfrm>
            <a:off x="15463176" y="3606164"/>
            <a:ext cx="1821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Making driven by academic goals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F6C344C-B25A-5AED-9B34-F62912AA2F95}"/>
              </a:ext>
            </a:extLst>
          </p:cNvPr>
          <p:cNvSpPr txBox="1">
            <a:spLocks/>
          </p:cNvSpPr>
          <p:nvPr/>
        </p:nvSpPr>
        <p:spPr>
          <a:xfrm>
            <a:off x="685800" y="810681"/>
            <a:ext cx="9636261" cy="831318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 rtlCol="0">
            <a:spAutoFit/>
          </a:bodyPr>
          <a:lstStyle/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Recognition of ‘making’ as a mechanism for engaging </a:t>
            </a:r>
            <a:r>
              <a:rPr lang="en-US" sz="2000" dirty="0">
                <a:solidFill>
                  <a:srgbClr val="E271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transfer students </a:t>
            </a: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Inform methodologies for STEM instruction to validate presence of marginalized students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AAB0C7-C5C7-D19F-50E8-7A4862E9C5C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85800" y="86195"/>
            <a:ext cx="6248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Implications &amp; Interpretations</a:t>
            </a:r>
          </a:p>
        </p:txBody>
      </p:sp>
      <p:sp>
        <p:nvSpPr>
          <p:cNvPr id="27" name="Freeform 15">
            <a:extLst>
              <a:ext uri="{FF2B5EF4-FFF2-40B4-BE49-F238E27FC236}">
                <a16:creationId xmlns:a16="http://schemas.microsoft.com/office/drawing/2014/main" id="{A9837950-D9C5-85D1-B36B-BBD48E535FC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134600" y="9311148"/>
            <a:ext cx="1084241" cy="975852"/>
          </a:xfrm>
          <a:custGeom>
            <a:avLst/>
            <a:gdLst/>
            <a:ahLst/>
            <a:cxnLst/>
            <a:rect l="l" t="t" r="r" b="b"/>
            <a:pathLst>
              <a:path w="2589728" h="2642579">
                <a:moveTo>
                  <a:pt x="0" y="0"/>
                </a:moveTo>
                <a:lnTo>
                  <a:pt x="2589728" y="0"/>
                </a:lnTo>
                <a:lnTo>
                  <a:pt x="2589728" y="2642579"/>
                </a:lnTo>
                <a:lnTo>
                  <a:pt x="0" y="2642579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Freeform 11">
            <a:extLst>
              <a:ext uri="{FF2B5EF4-FFF2-40B4-BE49-F238E27FC236}">
                <a16:creationId xmlns:a16="http://schemas.microsoft.com/office/drawing/2014/main" id="{E94C8068-8A3B-D8B3-D64E-3E8F6FE4EA9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883430">
            <a:off x="13008796" y="9203218"/>
            <a:ext cx="1276614" cy="1219200"/>
          </a:xfrm>
          <a:custGeom>
            <a:avLst/>
            <a:gdLst/>
            <a:ahLst/>
            <a:cxnLst/>
            <a:rect l="l" t="t" r="r" b="b"/>
            <a:pathLst>
              <a:path w="3025677" h="3271002">
                <a:moveTo>
                  <a:pt x="0" y="0"/>
                </a:moveTo>
                <a:lnTo>
                  <a:pt x="3025677" y="0"/>
                </a:lnTo>
                <a:lnTo>
                  <a:pt x="3025677" y="3271002"/>
                </a:lnTo>
                <a:lnTo>
                  <a:pt x="0" y="327100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colorTemperature colorTemp="4700"/>
                      </a14:imgEffect>
                      <a14:imgEffect>
                        <a14:saturation sat="3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9" name="Freeform 12">
            <a:extLst>
              <a:ext uri="{FF2B5EF4-FFF2-40B4-BE49-F238E27FC236}">
                <a16:creationId xmlns:a16="http://schemas.microsoft.com/office/drawing/2014/main" id="{50FA107E-8B37-A713-34A9-DBDD3EEE66A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164551" y="9302235"/>
            <a:ext cx="958290" cy="975852"/>
          </a:xfrm>
          <a:custGeom>
            <a:avLst/>
            <a:gdLst/>
            <a:ahLst/>
            <a:cxnLst/>
            <a:rect l="l" t="t" r="r" b="b"/>
            <a:pathLst>
              <a:path w="1231713" h="1378141">
                <a:moveTo>
                  <a:pt x="0" y="0"/>
                </a:moveTo>
                <a:lnTo>
                  <a:pt x="1231713" y="0"/>
                </a:lnTo>
                <a:lnTo>
                  <a:pt x="1231713" y="1378140"/>
                </a:lnTo>
                <a:lnTo>
                  <a:pt x="0" y="1378140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sharpenSoften amount="-25000"/>
                      </a14:imgEffect>
                      <a14:imgEffect>
                        <a14:colorTemperature colorTemp="5900"/>
                      </a14:imgEffect>
                      <a14:imgEffect>
                        <a14:saturation sat="2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63F5B860-45BC-DDBF-F23C-10B13B9B8AD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054995">
            <a:off x="7098485" y="9213328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1" name="Freeform 15">
            <a:extLst>
              <a:ext uri="{FF2B5EF4-FFF2-40B4-BE49-F238E27FC236}">
                <a16:creationId xmlns:a16="http://schemas.microsoft.com/office/drawing/2014/main" id="{796D67DE-DD7A-6CF7-9A82-536A0B9137D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3540" y="9294955"/>
            <a:ext cx="958290" cy="990412"/>
          </a:xfrm>
          <a:custGeom>
            <a:avLst/>
            <a:gdLst/>
            <a:ahLst/>
            <a:cxnLst/>
            <a:rect l="l" t="t" r="r" b="b"/>
            <a:pathLst>
              <a:path w="2155799" h="1956388">
                <a:moveTo>
                  <a:pt x="0" y="0"/>
                </a:moveTo>
                <a:lnTo>
                  <a:pt x="2155799" y="0"/>
                </a:lnTo>
                <a:lnTo>
                  <a:pt x="2155799" y="1956387"/>
                </a:lnTo>
                <a:lnTo>
                  <a:pt x="0" y="1956387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saturation sat="33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2" name="Freeform 9">
            <a:extLst>
              <a:ext uri="{FF2B5EF4-FFF2-40B4-BE49-F238E27FC236}">
                <a16:creationId xmlns:a16="http://schemas.microsoft.com/office/drawing/2014/main" id="{CA2696DF-84E7-DC4F-5B22-6EA8E0504D4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798854" y="9213850"/>
            <a:ext cx="1079253" cy="1073150"/>
          </a:xfrm>
          <a:custGeom>
            <a:avLst/>
            <a:gdLst/>
            <a:ahLst/>
            <a:cxnLst/>
            <a:rect l="l" t="t" r="r" b="b"/>
            <a:pathLst>
              <a:path w="6762183" h="7330279">
                <a:moveTo>
                  <a:pt x="0" y="0"/>
                </a:moveTo>
                <a:lnTo>
                  <a:pt x="6762183" y="0"/>
                </a:lnTo>
                <a:lnTo>
                  <a:pt x="6762183" y="7330279"/>
                </a:lnTo>
                <a:lnTo>
                  <a:pt x="0" y="7330279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rightnessContrast bright="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7CD3ACA-5778-15EF-42D5-2AEA2D6C110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34341" y="2400300"/>
            <a:ext cx="5185459" cy="2971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37" name="Freeform 7">
            <a:extLst>
              <a:ext uri="{FF2B5EF4-FFF2-40B4-BE49-F238E27FC236}">
                <a16:creationId xmlns:a16="http://schemas.microsoft.com/office/drawing/2014/main" id="{A36586DC-4D3E-28C9-D80D-191FFB4A6F6E}"/>
              </a:ext>
            </a:extLst>
          </p:cNvPr>
          <p:cNvSpPr>
            <a:spLocks/>
          </p:cNvSpPr>
          <p:nvPr/>
        </p:nvSpPr>
        <p:spPr>
          <a:xfrm rot="17703331" flipH="1">
            <a:off x="3306339" y="1809339"/>
            <a:ext cx="1930089" cy="1149501"/>
          </a:xfrm>
          <a:custGeom>
            <a:avLst/>
            <a:gdLst/>
            <a:ahLst/>
            <a:cxnLst/>
            <a:rect l="l" t="t" r="r" b="b"/>
            <a:pathLst>
              <a:path w="3660641" h="2594479">
                <a:moveTo>
                  <a:pt x="0" y="0"/>
                </a:moveTo>
                <a:lnTo>
                  <a:pt x="3660641" y="0"/>
                </a:lnTo>
                <a:lnTo>
                  <a:pt x="3660641" y="2594480"/>
                </a:lnTo>
                <a:lnTo>
                  <a:pt x="0" y="2594480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3445ED0-C3A5-A174-AC9C-9B975B7F644C}"/>
              </a:ext>
            </a:extLst>
          </p:cNvPr>
          <p:cNvSpPr>
            <a:spLocks/>
          </p:cNvSpPr>
          <p:nvPr/>
        </p:nvSpPr>
        <p:spPr>
          <a:xfrm rot="20880051">
            <a:off x="4623306" y="1854799"/>
            <a:ext cx="3592368" cy="365122"/>
          </a:xfrm>
          <a:custGeom>
            <a:avLst/>
            <a:gdLst>
              <a:gd name="connsiteX0" fmla="*/ 20426 w 3996034"/>
              <a:gd name="connsiteY0" fmla="*/ 26314 h 598636"/>
              <a:gd name="connsiteX1" fmla="*/ 691 w 3996034"/>
              <a:gd name="connsiteY1" fmla="*/ 59206 h 598636"/>
              <a:gd name="connsiteX2" fmla="*/ 86211 w 3996034"/>
              <a:gd name="connsiteY2" fmla="*/ 118412 h 598636"/>
              <a:gd name="connsiteX3" fmla="*/ 125681 w 3996034"/>
              <a:gd name="connsiteY3" fmla="*/ 131568 h 598636"/>
              <a:gd name="connsiteX4" fmla="*/ 526965 w 3996034"/>
              <a:gd name="connsiteY4" fmla="*/ 223666 h 598636"/>
              <a:gd name="connsiteX5" fmla="*/ 783523 w 3996034"/>
              <a:gd name="connsiteY5" fmla="*/ 230245 h 598636"/>
              <a:gd name="connsiteX6" fmla="*/ 862464 w 3996034"/>
              <a:gd name="connsiteY6" fmla="*/ 217088 h 598636"/>
              <a:gd name="connsiteX7" fmla="*/ 895356 w 3996034"/>
              <a:gd name="connsiteY7" fmla="*/ 144725 h 598636"/>
              <a:gd name="connsiteX8" fmla="*/ 901934 w 3996034"/>
              <a:gd name="connsiteY8" fmla="*/ 111833 h 598636"/>
              <a:gd name="connsiteX9" fmla="*/ 895356 w 3996034"/>
              <a:gd name="connsiteY9" fmla="*/ 85519 h 598636"/>
              <a:gd name="connsiteX10" fmla="*/ 783523 w 3996034"/>
              <a:gd name="connsiteY10" fmla="*/ 13157 h 598636"/>
              <a:gd name="connsiteX11" fmla="*/ 737474 w 3996034"/>
              <a:gd name="connsiteY11" fmla="*/ 0 h 598636"/>
              <a:gd name="connsiteX12" fmla="*/ 638798 w 3996034"/>
              <a:gd name="connsiteY12" fmla="*/ 6578 h 598636"/>
              <a:gd name="connsiteX13" fmla="*/ 579592 w 3996034"/>
              <a:gd name="connsiteY13" fmla="*/ 65784 h 598636"/>
              <a:gd name="connsiteX14" fmla="*/ 494073 w 3996034"/>
              <a:gd name="connsiteY14" fmla="*/ 197353 h 598636"/>
              <a:gd name="connsiteX15" fmla="*/ 441445 w 3996034"/>
              <a:gd name="connsiteY15" fmla="*/ 361813 h 598636"/>
              <a:gd name="connsiteX16" fmla="*/ 448024 w 3996034"/>
              <a:gd name="connsiteY16" fmla="*/ 519695 h 598636"/>
              <a:gd name="connsiteX17" fmla="*/ 494073 w 3996034"/>
              <a:gd name="connsiteY17" fmla="*/ 546009 h 598636"/>
              <a:gd name="connsiteX18" fmla="*/ 684847 w 3996034"/>
              <a:gd name="connsiteY18" fmla="*/ 598636 h 598636"/>
              <a:gd name="connsiteX19" fmla="*/ 1033503 w 3996034"/>
              <a:gd name="connsiteY19" fmla="*/ 592058 h 598636"/>
              <a:gd name="connsiteX20" fmla="*/ 1263747 w 3996034"/>
              <a:gd name="connsiteY20" fmla="*/ 539430 h 598636"/>
              <a:gd name="connsiteX21" fmla="*/ 1388737 w 3996034"/>
              <a:gd name="connsiteY21" fmla="*/ 421019 h 598636"/>
              <a:gd name="connsiteX22" fmla="*/ 1441365 w 3996034"/>
              <a:gd name="connsiteY22" fmla="*/ 374970 h 598636"/>
              <a:gd name="connsiteX23" fmla="*/ 1493992 w 3996034"/>
              <a:gd name="connsiteY23" fmla="*/ 302607 h 598636"/>
              <a:gd name="connsiteX24" fmla="*/ 1461100 w 3996034"/>
              <a:gd name="connsiteY24" fmla="*/ 164460 h 598636"/>
              <a:gd name="connsiteX25" fmla="*/ 1421629 w 3996034"/>
              <a:gd name="connsiteY25" fmla="*/ 151304 h 598636"/>
              <a:gd name="connsiteX26" fmla="*/ 1388737 w 3996034"/>
              <a:gd name="connsiteY26" fmla="*/ 144725 h 598636"/>
              <a:gd name="connsiteX27" fmla="*/ 1296639 w 3996034"/>
              <a:gd name="connsiteY27" fmla="*/ 151304 h 598636"/>
              <a:gd name="connsiteX28" fmla="*/ 1263747 w 3996034"/>
              <a:gd name="connsiteY28" fmla="*/ 184196 h 598636"/>
              <a:gd name="connsiteX29" fmla="*/ 1204542 w 3996034"/>
              <a:gd name="connsiteY29" fmla="*/ 269715 h 598636"/>
              <a:gd name="connsiteX30" fmla="*/ 1197963 w 3996034"/>
              <a:gd name="connsiteY30" fmla="*/ 322342 h 598636"/>
              <a:gd name="connsiteX31" fmla="*/ 1191385 w 3996034"/>
              <a:gd name="connsiteY31" fmla="*/ 355235 h 598636"/>
              <a:gd name="connsiteX32" fmla="*/ 1197963 w 3996034"/>
              <a:gd name="connsiteY32" fmla="*/ 447332 h 598636"/>
              <a:gd name="connsiteX33" fmla="*/ 1211120 w 3996034"/>
              <a:gd name="connsiteY33" fmla="*/ 473646 h 598636"/>
              <a:gd name="connsiteX34" fmla="*/ 1329532 w 3996034"/>
              <a:gd name="connsiteY34" fmla="*/ 526273 h 598636"/>
              <a:gd name="connsiteX35" fmla="*/ 1454521 w 3996034"/>
              <a:gd name="connsiteY35" fmla="*/ 539430 h 598636"/>
              <a:gd name="connsiteX36" fmla="*/ 1605825 w 3996034"/>
              <a:gd name="connsiteY36" fmla="*/ 546009 h 598636"/>
              <a:gd name="connsiteX37" fmla="*/ 2020265 w 3996034"/>
              <a:gd name="connsiteY37" fmla="*/ 513117 h 598636"/>
              <a:gd name="connsiteX38" fmla="*/ 2191304 w 3996034"/>
              <a:gd name="connsiteY38" fmla="*/ 453911 h 598636"/>
              <a:gd name="connsiteX39" fmla="*/ 2408392 w 3996034"/>
              <a:gd name="connsiteY39" fmla="*/ 302607 h 598636"/>
              <a:gd name="connsiteX40" fmla="*/ 2434706 w 3996034"/>
              <a:gd name="connsiteY40" fmla="*/ 256558 h 598636"/>
              <a:gd name="connsiteX41" fmla="*/ 2441284 w 3996034"/>
              <a:gd name="connsiteY41" fmla="*/ 217088 h 598636"/>
              <a:gd name="connsiteX42" fmla="*/ 2414970 w 3996034"/>
              <a:gd name="connsiteY42" fmla="*/ 138147 h 598636"/>
              <a:gd name="connsiteX43" fmla="*/ 2362343 w 3996034"/>
              <a:gd name="connsiteY43" fmla="*/ 105255 h 598636"/>
              <a:gd name="connsiteX44" fmla="*/ 2316294 w 3996034"/>
              <a:gd name="connsiteY44" fmla="*/ 98676 h 598636"/>
              <a:gd name="connsiteX45" fmla="*/ 2138677 w 3996034"/>
              <a:gd name="connsiteY45" fmla="*/ 138147 h 598636"/>
              <a:gd name="connsiteX46" fmla="*/ 2112363 w 3996034"/>
              <a:gd name="connsiteY46" fmla="*/ 164460 h 598636"/>
              <a:gd name="connsiteX47" fmla="*/ 2092628 w 3996034"/>
              <a:gd name="connsiteY47" fmla="*/ 236823 h 598636"/>
              <a:gd name="connsiteX48" fmla="*/ 2086049 w 3996034"/>
              <a:gd name="connsiteY48" fmla="*/ 269715 h 598636"/>
              <a:gd name="connsiteX49" fmla="*/ 2099206 w 3996034"/>
              <a:gd name="connsiteY49" fmla="*/ 467068 h 598636"/>
              <a:gd name="connsiteX50" fmla="*/ 2125520 w 3996034"/>
              <a:gd name="connsiteY50" fmla="*/ 532852 h 598636"/>
              <a:gd name="connsiteX51" fmla="*/ 2158412 w 3996034"/>
              <a:gd name="connsiteY51" fmla="*/ 572322 h 598636"/>
              <a:gd name="connsiteX52" fmla="*/ 2349186 w 3996034"/>
              <a:gd name="connsiteY52" fmla="*/ 598636 h 598636"/>
              <a:gd name="connsiteX53" fmla="*/ 2599166 w 3996034"/>
              <a:gd name="connsiteY53" fmla="*/ 552587 h 598636"/>
              <a:gd name="connsiteX54" fmla="*/ 2776783 w 3996034"/>
              <a:gd name="connsiteY54" fmla="*/ 453911 h 598636"/>
              <a:gd name="connsiteX55" fmla="*/ 2941244 w 3996034"/>
              <a:gd name="connsiteY55" fmla="*/ 296029 h 598636"/>
              <a:gd name="connsiteX56" fmla="*/ 2954401 w 3996034"/>
              <a:gd name="connsiteY56" fmla="*/ 256558 h 598636"/>
              <a:gd name="connsiteX57" fmla="*/ 3191224 w 3996034"/>
              <a:gd name="connsiteY57" fmla="*/ 85519 h 598636"/>
              <a:gd name="connsiteX58" fmla="*/ 3289900 w 3996034"/>
              <a:gd name="connsiteY58" fmla="*/ 52627 h 598636"/>
              <a:gd name="connsiteX59" fmla="*/ 3355684 w 3996034"/>
              <a:gd name="connsiteY59" fmla="*/ 59206 h 598636"/>
              <a:gd name="connsiteX60" fmla="*/ 3401733 w 3996034"/>
              <a:gd name="connsiteY60" fmla="*/ 98676 h 598636"/>
              <a:gd name="connsiteX61" fmla="*/ 3428047 w 3996034"/>
              <a:gd name="connsiteY61" fmla="*/ 118412 h 598636"/>
              <a:gd name="connsiteX62" fmla="*/ 3447782 w 3996034"/>
              <a:gd name="connsiteY62" fmla="*/ 151304 h 598636"/>
              <a:gd name="connsiteX63" fmla="*/ 3487252 w 3996034"/>
              <a:gd name="connsiteY63" fmla="*/ 203931 h 598636"/>
              <a:gd name="connsiteX64" fmla="*/ 3520144 w 3996034"/>
              <a:gd name="connsiteY64" fmla="*/ 269715 h 598636"/>
              <a:gd name="connsiteX65" fmla="*/ 3539880 w 3996034"/>
              <a:gd name="connsiteY65" fmla="*/ 361813 h 598636"/>
              <a:gd name="connsiteX66" fmla="*/ 3546458 w 3996034"/>
              <a:gd name="connsiteY66" fmla="*/ 421019 h 598636"/>
              <a:gd name="connsiteX67" fmla="*/ 3572772 w 3996034"/>
              <a:gd name="connsiteY67" fmla="*/ 460489 h 598636"/>
              <a:gd name="connsiteX68" fmla="*/ 3704340 w 3996034"/>
              <a:gd name="connsiteY68" fmla="*/ 539430 h 598636"/>
              <a:gd name="connsiteX69" fmla="*/ 3776703 w 3996034"/>
              <a:gd name="connsiteY69" fmla="*/ 546009 h 598636"/>
              <a:gd name="connsiteX70" fmla="*/ 3881957 w 3996034"/>
              <a:gd name="connsiteY70" fmla="*/ 513117 h 598636"/>
              <a:gd name="connsiteX71" fmla="*/ 3934585 w 3996034"/>
              <a:gd name="connsiteY71" fmla="*/ 427597 h 598636"/>
              <a:gd name="connsiteX72" fmla="*/ 3954320 w 3996034"/>
              <a:gd name="connsiteY72" fmla="*/ 368391 h 598636"/>
              <a:gd name="connsiteX73" fmla="*/ 3974055 w 3996034"/>
              <a:gd name="connsiteY73" fmla="*/ 328921 h 598636"/>
              <a:gd name="connsiteX74" fmla="*/ 3993791 w 3996034"/>
              <a:gd name="connsiteY74" fmla="*/ 302607 h 598636"/>
              <a:gd name="connsiteX75" fmla="*/ 3993791 w 3996034"/>
              <a:gd name="connsiteY75" fmla="*/ 210509 h 59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3996034" h="598636">
                <a:moveTo>
                  <a:pt x="20426" y="26314"/>
                </a:moveTo>
                <a:cubicBezTo>
                  <a:pt x="13848" y="37278"/>
                  <a:pt x="-3679" y="47190"/>
                  <a:pt x="691" y="59206"/>
                </a:cubicBezTo>
                <a:cubicBezTo>
                  <a:pt x="8667" y="81139"/>
                  <a:pt x="64487" y="109361"/>
                  <a:pt x="86211" y="118412"/>
                </a:cubicBezTo>
                <a:cubicBezTo>
                  <a:pt x="99012" y="123746"/>
                  <a:pt x="112384" y="127628"/>
                  <a:pt x="125681" y="131568"/>
                </a:cubicBezTo>
                <a:cubicBezTo>
                  <a:pt x="258474" y="170914"/>
                  <a:pt x="387507" y="207778"/>
                  <a:pt x="526965" y="223666"/>
                </a:cubicBezTo>
                <a:cubicBezTo>
                  <a:pt x="611963" y="233349"/>
                  <a:pt x="698004" y="228052"/>
                  <a:pt x="783523" y="230245"/>
                </a:cubicBezTo>
                <a:cubicBezTo>
                  <a:pt x="809837" y="225859"/>
                  <a:pt x="838024" y="227780"/>
                  <a:pt x="862464" y="217088"/>
                </a:cubicBezTo>
                <a:cubicBezTo>
                  <a:pt x="892474" y="203958"/>
                  <a:pt x="890874" y="169378"/>
                  <a:pt x="895356" y="144725"/>
                </a:cubicBezTo>
                <a:cubicBezTo>
                  <a:pt x="897356" y="133724"/>
                  <a:pt x="899741" y="122797"/>
                  <a:pt x="901934" y="111833"/>
                </a:cubicBezTo>
                <a:cubicBezTo>
                  <a:pt x="899741" y="103062"/>
                  <a:pt x="901465" y="92184"/>
                  <a:pt x="895356" y="85519"/>
                </a:cubicBezTo>
                <a:cubicBezTo>
                  <a:pt x="859545" y="46452"/>
                  <a:pt x="829803" y="29686"/>
                  <a:pt x="783523" y="13157"/>
                </a:cubicBezTo>
                <a:cubicBezTo>
                  <a:pt x="768489" y="7788"/>
                  <a:pt x="752824" y="4386"/>
                  <a:pt x="737474" y="0"/>
                </a:cubicBezTo>
                <a:cubicBezTo>
                  <a:pt x="704582" y="2193"/>
                  <a:pt x="671056" y="-213"/>
                  <a:pt x="638798" y="6578"/>
                </a:cubicBezTo>
                <a:cubicBezTo>
                  <a:pt x="621044" y="10316"/>
                  <a:pt x="584731" y="58931"/>
                  <a:pt x="579592" y="65784"/>
                </a:cubicBezTo>
                <a:cubicBezTo>
                  <a:pt x="563637" y="87057"/>
                  <a:pt x="504552" y="171156"/>
                  <a:pt x="494073" y="197353"/>
                </a:cubicBezTo>
                <a:cubicBezTo>
                  <a:pt x="472696" y="250795"/>
                  <a:pt x="441445" y="361813"/>
                  <a:pt x="441445" y="361813"/>
                </a:cubicBezTo>
                <a:cubicBezTo>
                  <a:pt x="437315" y="407247"/>
                  <a:pt x="425160" y="476507"/>
                  <a:pt x="448024" y="519695"/>
                </a:cubicBezTo>
                <a:cubicBezTo>
                  <a:pt x="456296" y="535320"/>
                  <a:pt x="477301" y="540418"/>
                  <a:pt x="494073" y="546009"/>
                </a:cubicBezTo>
                <a:cubicBezTo>
                  <a:pt x="556654" y="566869"/>
                  <a:pt x="684847" y="598636"/>
                  <a:pt x="684847" y="598636"/>
                </a:cubicBezTo>
                <a:cubicBezTo>
                  <a:pt x="801066" y="596443"/>
                  <a:pt x="917535" y="600001"/>
                  <a:pt x="1033503" y="592058"/>
                </a:cubicBezTo>
                <a:cubicBezTo>
                  <a:pt x="1088992" y="588257"/>
                  <a:pt x="1205170" y="555051"/>
                  <a:pt x="1263747" y="539430"/>
                </a:cubicBezTo>
                <a:cubicBezTo>
                  <a:pt x="1384850" y="454659"/>
                  <a:pt x="1277902" y="538373"/>
                  <a:pt x="1388737" y="421019"/>
                </a:cubicBezTo>
                <a:cubicBezTo>
                  <a:pt x="1404742" y="404072"/>
                  <a:pt x="1424882" y="391453"/>
                  <a:pt x="1441365" y="374970"/>
                </a:cubicBezTo>
                <a:cubicBezTo>
                  <a:pt x="1479574" y="336761"/>
                  <a:pt x="1475501" y="339589"/>
                  <a:pt x="1493992" y="302607"/>
                </a:cubicBezTo>
                <a:cubicBezTo>
                  <a:pt x="1491866" y="284539"/>
                  <a:pt x="1499759" y="190232"/>
                  <a:pt x="1461100" y="164460"/>
                </a:cubicBezTo>
                <a:cubicBezTo>
                  <a:pt x="1449561" y="156767"/>
                  <a:pt x="1435009" y="154953"/>
                  <a:pt x="1421629" y="151304"/>
                </a:cubicBezTo>
                <a:cubicBezTo>
                  <a:pt x="1410842" y="148362"/>
                  <a:pt x="1399701" y="146918"/>
                  <a:pt x="1388737" y="144725"/>
                </a:cubicBezTo>
                <a:cubicBezTo>
                  <a:pt x="1358038" y="146918"/>
                  <a:pt x="1325988" y="142036"/>
                  <a:pt x="1296639" y="151304"/>
                </a:cubicBezTo>
                <a:cubicBezTo>
                  <a:pt x="1281853" y="155973"/>
                  <a:pt x="1274224" y="172766"/>
                  <a:pt x="1263747" y="184196"/>
                </a:cubicBezTo>
                <a:cubicBezTo>
                  <a:pt x="1218792" y="233239"/>
                  <a:pt x="1230344" y="218111"/>
                  <a:pt x="1204542" y="269715"/>
                </a:cubicBezTo>
                <a:cubicBezTo>
                  <a:pt x="1202349" y="287257"/>
                  <a:pt x="1200651" y="304869"/>
                  <a:pt x="1197963" y="322342"/>
                </a:cubicBezTo>
                <a:cubicBezTo>
                  <a:pt x="1196263" y="333393"/>
                  <a:pt x="1191385" y="344054"/>
                  <a:pt x="1191385" y="355235"/>
                </a:cubicBezTo>
                <a:cubicBezTo>
                  <a:pt x="1191385" y="386012"/>
                  <a:pt x="1192903" y="416974"/>
                  <a:pt x="1197963" y="447332"/>
                </a:cubicBezTo>
                <a:cubicBezTo>
                  <a:pt x="1199575" y="457005"/>
                  <a:pt x="1203864" y="467049"/>
                  <a:pt x="1211120" y="473646"/>
                </a:cubicBezTo>
                <a:cubicBezTo>
                  <a:pt x="1253087" y="511798"/>
                  <a:pt x="1276203" y="518655"/>
                  <a:pt x="1329532" y="526273"/>
                </a:cubicBezTo>
                <a:cubicBezTo>
                  <a:pt x="1371004" y="532197"/>
                  <a:pt x="1412734" y="536445"/>
                  <a:pt x="1454521" y="539430"/>
                </a:cubicBezTo>
                <a:cubicBezTo>
                  <a:pt x="1504875" y="543027"/>
                  <a:pt x="1555390" y="543816"/>
                  <a:pt x="1605825" y="546009"/>
                </a:cubicBezTo>
                <a:cubicBezTo>
                  <a:pt x="1743972" y="535045"/>
                  <a:pt x="1882621" y="529205"/>
                  <a:pt x="2020265" y="513117"/>
                </a:cubicBezTo>
                <a:cubicBezTo>
                  <a:pt x="2057833" y="508726"/>
                  <a:pt x="2156051" y="472517"/>
                  <a:pt x="2191304" y="453911"/>
                </a:cubicBezTo>
                <a:cubicBezTo>
                  <a:pt x="2285613" y="404137"/>
                  <a:pt x="2346270" y="379065"/>
                  <a:pt x="2408392" y="302607"/>
                </a:cubicBezTo>
                <a:cubicBezTo>
                  <a:pt x="2419540" y="288886"/>
                  <a:pt x="2425935" y="271908"/>
                  <a:pt x="2434706" y="256558"/>
                </a:cubicBezTo>
                <a:cubicBezTo>
                  <a:pt x="2436899" y="243401"/>
                  <a:pt x="2442234" y="230392"/>
                  <a:pt x="2441284" y="217088"/>
                </a:cubicBezTo>
                <a:cubicBezTo>
                  <a:pt x="2440398" y="204678"/>
                  <a:pt x="2428270" y="153663"/>
                  <a:pt x="2414970" y="138147"/>
                </a:cubicBezTo>
                <a:cubicBezTo>
                  <a:pt x="2406999" y="128848"/>
                  <a:pt x="2375040" y="108718"/>
                  <a:pt x="2362343" y="105255"/>
                </a:cubicBezTo>
                <a:cubicBezTo>
                  <a:pt x="2347384" y="101175"/>
                  <a:pt x="2331644" y="100869"/>
                  <a:pt x="2316294" y="98676"/>
                </a:cubicBezTo>
                <a:cubicBezTo>
                  <a:pt x="2228928" y="107873"/>
                  <a:pt x="2202029" y="95913"/>
                  <a:pt x="2138677" y="138147"/>
                </a:cubicBezTo>
                <a:cubicBezTo>
                  <a:pt x="2128356" y="145028"/>
                  <a:pt x="2121134" y="155689"/>
                  <a:pt x="2112363" y="164460"/>
                </a:cubicBezTo>
                <a:cubicBezTo>
                  <a:pt x="2105785" y="188581"/>
                  <a:pt x="2098692" y="212568"/>
                  <a:pt x="2092628" y="236823"/>
                </a:cubicBezTo>
                <a:cubicBezTo>
                  <a:pt x="2089916" y="247670"/>
                  <a:pt x="2085730" y="258538"/>
                  <a:pt x="2086049" y="269715"/>
                </a:cubicBezTo>
                <a:cubicBezTo>
                  <a:pt x="2087932" y="335618"/>
                  <a:pt x="2093575" y="401379"/>
                  <a:pt x="2099206" y="467068"/>
                </a:cubicBezTo>
                <a:cubicBezTo>
                  <a:pt x="2101775" y="497034"/>
                  <a:pt x="2107486" y="508055"/>
                  <a:pt x="2125520" y="532852"/>
                </a:cubicBezTo>
                <a:cubicBezTo>
                  <a:pt x="2135593" y="546703"/>
                  <a:pt x="2141982" y="567490"/>
                  <a:pt x="2158412" y="572322"/>
                </a:cubicBezTo>
                <a:cubicBezTo>
                  <a:pt x="2219997" y="590435"/>
                  <a:pt x="2285595" y="589865"/>
                  <a:pt x="2349186" y="598636"/>
                </a:cubicBezTo>
                <a:cubicBezTo>
                  <a:pt x="2432513" y="583286"/>
                  <a:pt x="2518910" y="579751"/>
                  <a:pt x="2599166" y="552587"/>
                </a:cubicBezTo>
                <a:cubicBezTo>
                  <a:pt x="2663320" y="530873"/>
                  <a:pt x="2720972" y="492281"/>
                  <a:pt x="2776783" y="453911"/>
                </a:cubicBezTo>
                <a:cubicBezTo>
                  <a:pt x="2895583" y="372236"/>
                  <a:pt x="2889461" y="373702"/>
                  <a:pt x="2941244" y="296029"/>
                </a:cubicBezTo>
                <a:cubicBezTo>
                  <a:pt x="2945630" y="282872"/>
                  <a:pt x="2947266" y="268450"/>
                  <a:pt x="2954401" y="256558"/>
                </a:cubicBezTo>
                <a:cubicBezTo>
                  <a:pt x="3010569" y="162944"/>
                  <a:pt x="3082471" y="139896"/>
                  <a:pt x="3191224" y="85519"/>
                </a:cubicBezTo>
                <a:cubicBezTo>
                  <a:pt x="3222235" y="70014"/>
                  <a:pt x="3257008" y="63591"/>
                  <a:pt x="3289900" y="52627"/>
                </a:cubicBezTo>
                <a:cubicBezTo>
                  <a:pt x="3311828" y="54820"/>
                  <a:pt x="3335307" y="50815"/>
                  <a:pt x="3355684" y="59206"/>
                </a:cubicBezTo>
                <a:cubicBezTo>
                  <a:pt x="3374378" y="66903"/>
                  <a:pt x="3386086" y="85874"/>
                  <a:pt x="3401733" y="98676"/>
                </a:cubicBezTo>
                <a:cubicBezTo>
                  <a:pt x="3410219" y="105619"/>
                  <a:pt x="3419276" y="111833"/>
                  <a:pt x="3428047" y="118412"/>
                </a:cubicBezTo>
                <a:cubicBezTo>
                  <a:pt x="3434625" y="129376"/>
                  <a:pt x="3440504" y="140791"/>
                  <a:pt x="3447782" y="151304"/>
                </a:cubicBezTo>
                <a:cubicBezTo>
                  <a:pt x="3460263" y="169333"/>
                  <a:pt x="3474770" y="185902"/>
                  <a:pt x="3487252" y="203931"/>
                </a:cubicBezTo>
                <a:cubicBezTo>
                  <a:pt x="3499931" y="222245"/>
                  <a:pt x="3514368" y="247766"/>
                  <a:pt x="3520144" y="269715"/>
                </a:cubicBezTo>
                <a:cubicBezTo>
                  <a:pt x="3528134" y="300078"/>
                  <a:pt x="3534500" y="330881"/>
                  <a:pt x="3539880" y="361813"/>
                </a:cubicBezTo>
                <a:cubicBezTo>
                  <a:pt x="3543282" y="381376"/>
                  <a:pt x="3540179" y="402181"/>
                  <a:pt x="3546458" y="421019"/>
                </a:cubicBezTo>
                <a:cubicBezTo>
                  <a:pt x="3551458" y="436020"/>
                  <a:pt x="3562047" y="448870"/>
                  <a:pt x="3572772" y="460489"/>
                </a:cubicBezTo>
                <a:cubicBezTo>
                  <a:pt x="3612528" y="503558"/>
                  <a:pt x="3645859" y="524174"/>
                  <a:pt x="3704340" y="539430"/>
                </a:cubicBezTo>
                <a:cubicBezTo>
                  <a:pt x="3727776" y="545544"/>
                  <a:pt x="3752582" y="543816"/>
                  <a:pt x="3776703" y="546009"/>
                </a:cubicBezTo>
                <a:cubicBezTo>
                  <a:pt x="3810375" y="539275"/>
                  <a:pt x="3853096" y="536730"/>
                  <a:pt x="3881957" y="513117"/>
                </a:cubicBezTo>
                <a:cubicBezTo>
                  <a:pt x="3911639" y="488832"/>
                  <a:pt x="3921657" y="462070"/>
                  <a:pt x="3934585" y="427597"/>
                </a:cubicBezTo>
                <a:cubicBezTo>
                  <a:pt x="3941889" y="408119"/>
                  <a:pt x="3946594" y="387706"/>
                  <a:pt x="3954320" y="368391"/>
                </a:cubicBezTo>
                <a:cubicBezTo>
                  <a:pt x="3959783" y="354733"/>
                  <a:pt x="3966487" y="341534"/>
                  <a:pt x="3974055" y="328921"/>
                </a:cubicBezTo>
                <a:cubicBezTo>
                  <a:pt x="3979696" y="319519"/>
                  <a:pt x="3991988" y="313422"/>
                  <a:pt x="3993791" y="302607"/>
                </a:cubicBezTo>
                <a:cubicBezTo>
                  <a:pt x="3998838" y="272325"/>
                  <a:pt x="3993791" y="241208"/>
                  <a:pt x="3993791" y="210509"/>
                </a:cubicBezTo>
              </a:path>
            </a:pathLst>
          </a:cu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9A421E3-C90D-0DF2-3EC2-B16D7E73AE30}"/>
              </a:ext>
            </a:extLst>
          </p:cNvPr>
          <p:cNvSpPr txBox="1">
            <a:spLocks/>
          </p:cNvSpPr>
          <p:nvPr/>
        </p:nvSpPr>
        <p:spPr>
          <a:xfrm>
            <a:off x="-31613" y="5399900"/>
            <a:ext cx="9945608" cy="2795317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txBody>
          <a:bodyPr wrap="square" numCol="1" rtlCol="0">
            <a:spAutoFit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Construction of framework: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Literary review of existing maker-related education literature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&amp;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Consideration of additional characteristics often associated with proxy attribute groups such as:</a:t>
            </a:r>
          </a:p>
          <a:p>
            <a:pPr marL="1714500" lvl="3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Employment status/previous work experience</a:t>
            </a:r>
          </a:p>
          <a:p>
            <a:pPr marL="1714500" lvl="3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0" lvl="3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Demographic analysis/cultural background</a:t>
            </a:r>
          </a:p>
          <a:p>
            <a:pPr marL="1714500" lvl="3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Emphasizing the inherent relationship between STEM and creativity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Freeform 7">
            <a:extLst>
              <a:ext uri="{FF2B5EF4-FFF2-40B4-BE49-F238E27FC236}">
                <a16:creationId xmlns:a16="http://schemas.microsoft.com/office/drawing/2014/main" id="{78DCCB89-AE30-B77B-2287-A0965768494E}"/>
              </a:ext>
            </a:extLst>
          </p:cNvPr>
          <p:cNvSpPr>
            <a:spLocks/>
          </p:cNvSpPr>
          <p:nvPr/>
        </p:nvSpPr>
        <p:spPr>
          <a:xfrm rot="2939954">
            <a:off x="7337985" y="5157914"/>
            <a:ext cx="1564785" cy="902805"/>
          </a:xfrm>
          <a:custGeom>
            <a:avLst/>
            <a:gdLst/>
            <a:ahLst/>
            <a:cxnLst/>
            <a:rect l="l" t="t" r="r" b="b"/>
            <a:pathLst>
              <a:path w="3660641" h="2594479">
                <a:moveTo>
                  <a:pt x="0" y="0"/>
                </a:moveTo>
                <a:lnTo>
                  <a:pt x="3660641" y="0"/>
                </a:lnTo>
                <a:lnTo>
                  <a:pt x="3660641" y="2594480"/>
                </a:lnTo>
                <a:lnTo>
                  <a:pt x="0" y="2594480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duotone>
                <a:prstClr val="black"/>
                <a:srgbClr val="FF3399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rightnessContrast bright="20000"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DFFA514-2646-8FA7-85FE-9AF7EDD867A5}"/>
              </a:ext>
            </a:extLst>
          </p:cNvPr>
          <p:cNvSpPr>
            <a:spLocks/>
          </p:cNvSpPr>
          <p:nvPr/>
        </p:nvSpPr>
        <p:spPr>
          <a:xfrm rot="260830">
            <a:off x="5141772" y="5345183"/>
            <a:ext cx="2648038" cy="557168"/>
          </a:xfrm>
          <a:custGeom>
            <a:avLst/>
            <a:gdLst>
              <a:gd name="connsiteX0" fmla="*/ 0 w 3718375"/>
              <a:gd name="connsiteY0" fmla="*/ 191911 h 508000"/>
              <a:gd name="connsiteX1" fmla="*/ 67733 w 3718375"/>
              <a:gd name="connsiteY1" fmla="*/ 169334 h 508000"/>
              <a:gd name="connsiteX2" fmla="*/ 203200 w 3718375"/>
              <a:gd name="connsiteY2" fmla="*/ 79022 h 508000"/>
              <a:gd name="connsiteX3" fmla="*/ 349955 w 3718375"/>
              <a:gd name="connsiteY3" fmla="*/ 22578 h 508000"/>
              <a:gd name="connsiteX4" fmla="*/ 417689 w 3718375"/>
              <a:gd name="connsiteY4" fmla="*/ 0 h 508000"/>
              <a:gd name="connsiteX5" fmla="*/ 564444 w 3718375"/>
              <a:gd name="connsiteY5" fmla="*/ 383822 h 508000"/>
              <a:gd name="connsiteX6" fmla="*/ 654755 w 3718375"/>
              <a:gd name="connsiteY6" fmla="*/ 406400 h 508000"/>
              <a:gd name="connsiteX7" fmla="*/ 948266 w 3718375"/>
              <a:gd name="connsiteY7" fmla="*/ 372534 h 508000"/>
              <a:gd name="connsiteX8" fmla="*/ 970844 w 3718375"/>
              <a:gd name="connsiteY8" fmla="*/ 327378 h 508000"/>
              <a:gd name="connsiteX9" fmla="*/ 1016000 w 3718375"/>
              <a:gd name="connsiteY9" fmla="*/ 282222 h 508000"/>
              <a:gd name="connsiteX10" fmla="*/ 1365955 w 3718375"/>
              <a:gd name="connsiteY10" fmla="*/ 90311 h 508000"/>
              <a:gd name="connsiteX11" fmla="*/ 1444978 w 3718375"/>
              <a:gd name="connsiteY11" fmla="*/ 67734 h 508000"/>
              <a:gd name="connsiteX12" fmla="*/ 1603022 w 3718375"/>
              <a:gd name="connsiteY12" fmla="*/ 101600 h 508000"/>
              <a:gd name="connsiteX13" fmla="*/ 1636889 w 3718375"/>
              <a:gd name="connsiteY13" fmla="*/ 158045 h 508000"/>
              <a:gd name="connsiteX14" fmla="*/ 1704622 w 3718375"/>
              <a:gd name="connsiteY14" fmla="*/ 304800 h 508000"/>
              <a:gd name="connsiteX15" fmla="*/ 1749778 w 3718375"/>
              <a:gd name="connsiteY15" fmla="*/ 338667 h 508000"/>
              <a:gd name="connsiteX16" fmla="*/ 1806222 w 3718375"/>
              <a:gd name="connsiteY16" fmla="*/ 349956 h 508000"/>
              <a:gd name="connsiteX17" fmla="*/ 2111022 w 3718375"/>
              <a:gd name="connsiteY17" fmla="*/ 338667 h 508000"/>
              <a:gd name="connsiteX18" fmla="*/ 2257778 w 3718375"/>
              <a:gd name="connsiteY18" fmla="*/ 304800 h 508000"/>
              <a:gd name="connsiteX19" fmla="*/ 2348089 w 3718375"/>
              <a:gd name="connsiteY19" fmla="*/ 293511 h 508000"/>
              <a:gd name="connsiteX20" fmla="*/ 2393244 w 3718375"/>
              <a:gd name="connsiteY20" fmla="*/ 270934 h 508000"/>
              <a:gd name="connsiteX21" fmla="*/ 2438400 w 3718375"/>
              <a:gd name="connsiteY21" fmla="*/ 203200 h 508000"/>
              <a:gd name="connsiteX22" fmla="*/ 2393244 w 3718375"/>
              <a:gd name="connsiteY22" fmla="*/ 45156 h 508000"/>
              <a:gd name="connsiteX23" fmla="*/ 2359378 w 3718375"/>
              <a:gd name="connsiteY23" fmla="*/ 22578 h 508000"/>
              <a:gd name="connsiteX24" fmla="*/ 2111022 w 3718375"/>
              <a:gd name="connsiteY24" fmla="*/ 90311 h 508000"/>
              <a:gd name="connsiteX25" fmla="*/ 2099733 w 3718375"/>
              <a:gd name="connsiteY25" fmla="*/ 135467 h 508000"/>
              <a:gd name="connsiteX26" fmla="*/ 2111022 w 3718375"/>
              <a:gd name="connsiteY26" fmla="*/ 180622 h 508000"/>
              <a:gd name="connsiteX27" fmla="*/ 2190044 w 3718375"/>
              <a:gd name="connsiteY27" fmla="*/ 282222 h 508000"/>
              <a:gd name="connsiteX28" fmla="*/ 2235200 w 3718375"/>
              <a:gd name="connsiteY28" fmla="*/ 316089 h 508000"/>
              <a:gd name="connsiteX29" fmla="*/ 2269066 w 3718375"/>
              <a:gd name="connsiteY29" fmla="*/ 349956 h 508000"/>
              <a:gd name="connsiteX30" fmla="*/ 2483555 w 3718375"/>
              <a:gd name="connsiteY30" fmla="*/ 395111 h 508000"/>
              <a:gd name="connsiteX31" fmla="*/ 2980266 w 3718375"/>
              <a:gd name="connsiteY31" fmla="*/ 372534 h 508000"/>
              <a:gd name="connsiteX32" fmla="*/ 3228622 w 3718375"/>
              <a:gd name="connsiteY32" fmla="*/ 304800 h 508000"/>
              <a:gd name="connsiteX33" fmla="*/ 3488266 w 3718375"/>
              <a:gd name="connsiteY33" fmla="*/ 270934 h 508000"/>
              <a:gd name="connsiteX34" fmla="*/ 3668889 w 3718375"/>
              <a:gd name="connsiteY34" fmla="*/ 282222 h 508000"/>
              <a:gd name="connsiteX35" fmla="*/ 3702755 w 3718375"/>
              <a:gd name="connsiteY35" fmla="*/ 327378 h 508000"/>
              <a:gd name="connsiteX36" fmla="*/ 3668889 w 3718375"/>
              <a:gd name="connsiteY36" fmla="*/ 508000 h 50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718375" h="508000">
                <a:moveTo>
                  <a:pt x="0" y="191911"/>
                </a:moveTo>
                <a:cubicBezTo>
                  <a:pt x="22578" y="184385"/>
                  <a:pt x="46067" y="179182"/>
                  <a:pt x="67733" y="169334"/>
                </a:cubicBezTo>
                <a:cubicBezTo>
                  <a:pt x="116168" y="147318"/>
                  <a:pt x="159089" y="106167"/>
                  <a:pt x="203200" y="79022"/>
                </a:cubicBezTo>
                <a:cubicBezTo>
                  <a:pt x="267643" y="39365"/>
                  <a:pt x="276825" y="45080"/>
                  <a:pt x="349955" y="22578"/>
                </a:cubicBezTo>
                <a:cubicBezTo>
                  <a:pt x="372702" y="15579"/>
                  <a:pt x="395111" y="7526"/>
                  <a:pt x="417689" y="0"/>
                </a:cubicBezTo>
                <a:cubicBezTo>
                  <a:pt x="694977" y="50417"/>
                  <a:pt x="440569" y="-37352"/>
                  <a:pt x="564444" y="383822"/>
                </a:cubicBezTo>
                <a:cubicBezTo>
                  <a:pt x="573200" y="413591"/>
                  <a:pt x="654755" y="406400"/>
                  <a:pt x="654755" y="406400"/>
                </a:cubicBezTo>
                <a:cubicBezTo>
                  <a:pt x="752592" y="395111"/>
                  <a:pt x="852720" y="396420"/>
                  <a:pt x="948266" y="372534"/>
                </a:cubicBezTo>
                <a:cubicBezTo>
                  <a:pt x="964592" y="368452"/>
                  <a:pt x="960747" y="340841"/>
                  <a:pt x="970844" y="327378"/>
                </a:cubicBezTo>
                <a:cubicBezTo>
                  <a:pt x="983616" y="310349"/>
                  <a:pt x="998288" y="294030"/>
                  <a:pt x="1016000" y="282222"/>
                </a:cubicBezTo>
                <a:cubicBezTo>
                  <a:pt x="1124098" y="210157"/>
                  <a:pt x="1243041" y="138111"/>
                  <a:pt x="1365955" y="90311"/>
                </a:cubicBezTo>
                <a:cubicBezTo>
                  <a:pt x="1391487" y="80382"/>
                  <a:pt x="1418637" y="75260"/>
                  <a:pt x="1444978" y="67734"/>
                </a:cubicBezTo>
                <a:cubicBezTo>
                  <a:pt x="1476010" y="70837"/>
                  <a:pt x="1567919" y="66497"/>
                  <a:pt x="1603022" y="101600"/>
                </a:cubicBezTo>
                <a:cubicBezTo>
                  <a:pt x="1618537" y="117115"/>
                  <a:pt x="1627076" y="138420"/>
                  <a:pt x="1636889" y="158045"/>
                </a:cubicBezTo>
                <a:cubicBezTo>
                  <a:pt x="1653355" y="190977"/>
                  <a:pt x="1681314" y="287319"/>
                  <a:pt x="1704622" y="304800"/>
                </a:cubicBezTo>
                <a:cubicBezTo>
                  <a:pt x="1719674" y="316089"/>
                  <a:pt x="1732585" y="331025"/>
                  <a:pt x="1749778" y="338667"/>
                </a:cubicBezTo>
                <a:cubicBezTo>
                  <a:pt x="1767312" y="346460"/>
                  <a:pt x="1787407" y="346193"/>
                  <a:pt x="1806222" y="349956"/>
                </a:cubicBezTo>
                <a:cubicBezTo>
                  <a:pt x="1907822" y="346193"/>
                  <a:pt x="2009857" y="348784"/>
                  <a:pt x="2111022" y="338667"/>
                </a:cubicBezTo>
                <a:cubicBezTo>
                  <a:pt x="2160977" y="333671"/>
                  <a:pt x="2208460" y="314194"/>
                  <a:pt x="2257778" y="304800"/>
                </a:cubicBezTo>
                <a:cubicBezTo>
                  <a:pt x="2287580" y="299123"/>
                  <a:pt x="2317985" y="297274"/>
                  <a:pt x="2348089" y="293511"/>
                </a:cubicBezTo>
                <a:cubicBezTo>
                  <a:pt x="2363141" y="285985"/>
                  <a:pt x="2381345" y="282833"/>
                  <a:pt x="2393244" y="270934"/>
                </a:cubicBezTo>
                <a:cubicBezTo>
                  <a:pt x="2412432" y="251746"/>
                  <a:pt x="2438400" y="203200"/>
                  <a:pt x="2438400" y="203200"/>
                </a:cubicBezTo>
                <a:cubicBezTo>
                  <a:pt x="2429214" y="152676"/>
                  <a:pt x="2434058" y="85970"/>
                  <a:pt x="2393244" y="45156"/>
                </a:cubicBezTo>
                <a:cubicBezTo>
                  <a:pt x="2383650" y="35562"/>
                  <a:pt x="2370667" y="30104"/>
                  <a:pt x="2359378" y="22578"/>
                </a:cubicBezTo>
                <a:cubicBezTo>
                  <a:pt x="2258900" y="37650"/>
                  <a:pt x="2151084" y="-3165"/>
                  <a:pt x="2111022" y="90311"/>
                </a:cubicBezTo>
                <a:cubicBezTo>
                  <a:pt x="2104910" y="104572"/>
                  <a:pt x="2103496" y="120415"/>
                  <a:pt x="2099733" y="135467"/>
                </a:cubicBezTo>
                <a:cubicBezTo>
                  <a:pt x="2103496" y="150519"/>
                  <a:pt x="2104083" y="166745"/>
                  <a:pt x="2111022" y="180622"/>
                </a:cubicBezTo>
                <a:cubicBezTo>
                  <a:pt x="2130132" y="218841"/>
                  <a:pt x="2157524" y="254348"/>
                  <a:pt x="2190044" y="282222"/>
                </a:cubicBezTo>
                <a:cubicBezTo>
                  <a:pt x="2204329" y="294467"/>
                  <a:pt x="2220915" y="303844"/>
                  <a:pt x="2235200" y="316089"/>
                </a:cubicBezTo>
                <a:cubicBezTo>
                  <a:pt x="2247321" y="326479"/>
                  <a:pt x="2254532" y="343350"/>
                  <a:pt x="2269066" y="349956"/>
                </a:cubicBezTo>
                <a:cubicBezTo>
                  <a:pt x="2301849" y="364858"/>
                  <a:pt x="2462182" y="391225"/>
                  <a:pt x="2483555" y="395111"/>
                </a:cubicBezTo>
                <a:cubicBezTo>
                  <a:pt x="2649125" y="387585"/>
                  <a:pt x="2815181" y="387274"/>
                  <a:pt x="2980266" y="372534"/>
                </a:cubicBezTo>
                <a:cubicBezTo>
                  <a:pt x="3043991" y="366844"/>
                  <a:pt x="3163874" y="320216"/>
                  <a:pt x="3228622" y="304800"/>
                </a:cubicBezTo>
                <a:cubicBezTo>
                  <a:pt x="3336017" y="279230"/>
                  <a:pt x="3376965" y="280208"/>
                  <a:pt x="3488266" y="270934"/>
                </a:cubicBezTo>
                <a:cubicBezTo>
                  <a:pt x="3548474" y="274697"/>
                  <a:pt x="3610550" y="266870"/>
                  <a:pt x="3668889" y="282222"/>
                </a:cubicBezTo>
                <a:cubicBezTo>
                  <a:pt x="3687084" y="287010"/>
                  <a:pt x="3700785" y="308667"/>
                  <a:pt x="3702755" y="327378"/>
                </a:cubicBezTo>
                <a:cubicBezTo>
                  <a:pt x="3719935" y="490592"/>
                  <a:pt x="3737745" y="473570"/>
                  <a:pt x="3668889" y="508000"/>
                </a:cubicBezTo>
              </a:path>
            </a:pathLst>
          </a:custGeom>
          <a:ln w="1905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7">
            <a:extLst>
              <a:ext uri="{FF2B5EF4-FFF2-40B4-BE49-F238E27FC236}">
                <a16:creationId xmlns:a16="http://schemas.microsoft.com/office/drawing/2014/main" id="{FAA0307B-40C1-1F89-67F8-2FC34A3B6B8D}"/>
              </a:ext>
            </a:extLst>
          </p:cNvPr>
          <p:cNvSpPr/>
          <p:nvPr/>
        </p:nvSpPr>
        <p:spPr>
          <a:xfrm>
            <a:off x="10833459" y="6547867"/>
            <a:ext cx="1549635" cy="1534773"/>
          </a:xfrm>
          <a:custGeom>
            <a:avLst/>
            <a:gdLst/>
            <a:ahLst/>
            <a:cxnLst/>
            <a:rect l="l" t="t" r="r" b="b"/>
            <a:pathLst>
              <a:path w="3952925" h="4008035">
                <a:moveTo>
                  <a:pt x="0" y="0"/>
                </a:moveTo>
                <a:lnTo>
                  <a:pt x="3952924" y="0"/>
                </a:lnTo>
                <a:lnTo>
                  <a:pt x="3952924" y="4008036"/>
                </a:lnTo>
                <a:lnTo>
                  <a:pt x="0" y="4008036"/>
                </a:lnTo>
                <a:lnTo>
                  <a:pt x="0" y="0"/>
                </a:lnTo>
                <a:close/>
              </a:path>
            </a:pathLst>
          </a:custGeom>
          <a:blipFill>
            <a:blip r:embed="rId29"/>
            <a:stretch>
              <a:fillRect/>
            </a:stretch>
          </a:blip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47" name="Freeform 9">
            <a:extLst>
              <a:ext uri="{FF2B5EF4-FFF2-40B4-BE49-F238E27FC236}">
                <a16:creationId xmlns:a16="http://schemas.microsoft.com/office/drawing/2014/main" id="{00154E8E-037D-298A-B917-F089A7B48D9D}"/>
              </a:ext>
            </a:extLst>
          </p:cNvPr>
          <p:cNvSpPr/>
          <p:nvPr/>
        </p:nvSpPr>
        <p:spPr>
          <a:xfrm rot="5226827">
            <a:off x="16584218" y="6829425"/>
            <a:ext cx="1486018" cy="1005705"/>
          </a:xfrm>
          <a:custGeom>
            <a:avLst/>
            <a:gdLst/>
            <a:ahLst/>
            <a:cxnLst/>
            <a:rect l="l" t="t" r="r" b="b"/>
            <a:pathLst>
              <a:path w="10630612" h="5806972">
                <a:moveTo>
                  <a:pt x="0" y="0"/>
                </a:moveTo>
                <a:lnTo>
                  <a:pt x="10630613" y="0"/>
                </a:lnTo>
                <a:lnTo>
                  <a:pt x="10630613" y="5806972"/>
                </a:lnTo>
                <a:lnTo>
                  <a:pt x="0" y="5806972"/>
                </a:lnTo>
                <a:lnTo>
                  <a:pt x="0" y="0"/>
                </a:lnTo>
                <a:close/>
              </a:path>
            </a:pathLst>
          </a:custGeom>
          <a:blipFill>
            <a:blip r:embed="rId30"/>
            <a:stretch>
              <a:fillRect/>
            </a:stretch>
          </a:blip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8" name="Freeform 2">
            <a:extLst>
              <a:ext uri="{FF2B5EF4-FFF2-40B4-BE49-F238E27FC236}">
                <a16:creationId xmlns:a16="http://schemas.microsoft.com/office/drawing/2014/main" id="{74B475E2-24BD-1E25-5622-987FD5F077F3}"/>
              </a:ext>
            </a:extLst>
          </p:cNvPr>
          <p:cNvSpPr/>
          <p:nvPr/>
        </p:nvSpPr>
        <p:spPr>
          <a:xfrm>
            <a:off x="13302558" y="6445666"/>
            <a:ext cx="1764592" cy="1672291"/>
          </a:xfrm>
          <a:custGeom>
            <a:avLst/>
            <a:gdLst/>
            <a:ahLst/>
            <a:cxnLst/>
            <a:rect l="l" t="t" r="r" b="b"/>
            <a:pathLst>
              <a:path w="9272789" h="8229600">
                <a:moveTo>
                  <a:pt x="0" y="0"/>
                </a:moveTo>
                <a:lnTo>
                  <a:pt x="9272788" y="0"/>
                </a:lnTo>
                <a:lnTo>
                  <a:pt x="927278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1"/>
            <a:stretch>
              <a:fillRect/>
            </a:stretch>
          </a:blip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F17D63-1D45-9458-2E89-D09BA5B6B7BE}"/>
              </a:ext>
            </a:extLst>
          </p:cNvPr>
          <p:cNvSpPr txBox="1">
            <a:spLocks/>
          </p:cNvSpPr>
          <p:nvPr/>
        </p:nvSpPr>
        <p:spPr>
          <a:xfrm>
            <a:off x="-282678" y="8207392"/>
            <a:ext cx="19086871" cy="1015663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Making, in any context, validates that </a:t>
            </a:r>
            <a:r>
              <a:rPr lang="en-US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are a maker.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C982F3B-4028-4322-4B30-003FBC7899F8}"/>
              </a:ext>
            </a:extLst>
          </p:cNvPr>
          <p:cNvSpPr txBox="1"/>
          <p:nvPr/>
        </p:nvSpPr>
        <p:spPr>
          <a:xfrm>
            <a:off x="12433899" y="5319934"/>
            <a:ext cx="34059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can I do if my instrument breaks in the field?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07DD268-4F50-F407-28A1-9A1DE7226210}"/>
              </a:ext>
            </a:extLst>
          </p:cNvPr>
          <p:cNvSpPr txBox="1"/>
          <p:nvPr/>
        </p:nvSpPr>
        <p:spPr>
          <a:xfrm>
            <a:off x="10160936" y="5604455"/>
            <a:ext cx="23893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can I test my scientific hypothesis?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5DB07FF-9C08-304F-83A5-D92808F8D64D}"/>
              </a:ext>
            </a:extLst>
          </p:cNvPr>
          <p:cNvSpPr txBox="1"/>
          <p:nvPr/>
        </p:nvSpPr>
        <p:spPr>
          <a:xfrm>
            <a:off x="15299703" y="5741431"/>
            <a:ext cx="2967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I create an instrument that tests this better</a:t>
            </a:r>
            <a:r>
              <a:rPr lang="en-US" sz="1600" dirty="0"/>
              <a:t>?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BAAFBF5-06E8-EAD5-C1BC-20321B1C5E87}"/>
              </a:ext>
            </a:extLst>
          </p:cNvPr>
          <p:cNvSpPr/>
          <p:nvPr/>
        </p:nvSpPr>
        <p:spPr>
          <a:xfrm rot="992096">
            <a:off x="10637440" y="4357237"/>
            <a:ext cx="45719" cy="1177229"/>
          </a:xfrm>
          <a:custGeom>
            <a:avLst/>
            <a:gdLst>
              <a:gd name="connsiteX0" fmla="*/ 0 w 45719"/>
              <a:gd name="connsiteY0" fmla="*/ 0 h 1177229"/>
              <a:gd name="connsiteX1" fmla="*/ 45719 w 45719"/>
              <a:gd name="connsiteY1" fmla="*/ 0 h 1177229"/>
              <a:gd name="connsiteX2" fmla="*/ 45719 w 45719"/>
              <a:gd name="connsiteY2" fmla="*/ 565070 h 1177229"/>
              <a:gd name="connsiteX3" fmla="*/ 45719 w 45719"/>
              <a:gd name="connsiteY3" fmla="*/ 1177229 h 1177229"/>
              <a:gd name="connsiteX4" fmla="*/ 0 w 45719"/>
              <a:gd name="connsiteY4" fmla="*/ 1177229 h 1177229"/>
              <a:gd name="connsiteX5" fmla="*/ 0 w 45719"/>
              <a:gd name="connsiteY5" fmla="*/ 588615 h 1177229"/>
              <a:gd name="connsiteX6" fmla="*/ 0 w 45719"/>
              <a:gd name="connsiteY6" fmla="*/ 0 h 1177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719" h="1177229" fill="none" extrusionOk="0">
                <a:moveTo>
                  <a:pt x="0" y="0"/>
                </a:moveTo>
                <a:cubicBezTo>
                  <a:pt x="11906" y="-4483"/>
                  <a:pt x="24969" y="1444"/>
                  <a:pt x="45719" y="0"/>
                </a:cubicBezTo>
                <a:cubicBezTo>
                  <a:pt x="85482" y="233399"/>
                  <a:pt x="-6068" y="425740"/>
                  <a:pt x="45719" y="565070"/>
                </a:cubicBezTo>
                <a:cubicBezTo>
                  <a:pt x="97506" y="704400"/>
                  <a:pt x="29091" y="933006"/>
                  <a:pt x="45719" y="1177229"/>
                </a:cubicBezTo>
                <a:cubicBezTo>
                  <a:pt x="26194" y="1180955"/>
                  <a:pt x="21937" y="1172121"/>
                  <a:pt x="0" y="1177229"/>
                </a:cubicBezTo>
                <a:cubicBezTo>
                  <a:pt x="-22236" y="927966"/>
                  <a:pt x="30112" y="817806"/>
                  <a:pt x="0" y="588615"/>
                </a:cubicBezTo>
                <a:cubicBezTo>
                  <a:pt x="-30112" y="359424"/>
                  <a:pt x="21399" y="170654"/>
                  <a:pt x="0" y="0"/>
                </a:cubicBezTo>
                <a:close/>
              </a:path>
              <a:path w="45719" h="1177229" stroke="0" extrusionOk="0">
                <a:moveTo>
                  <a:pt x="0" y="0"/>
                </a:moveTo>
                <a:cubicBezTo>
                  <a:pt x="12566" y="-4841"/>
                  <a:pt x="23518" y="2893"/>
                  <a:pt x="45719" y="0"/>
                </a:cubicBezTo>
                <a:cubicBezTo>
                  <a:pt x="71677" y="159341"/>
                  <a:pt x="13487" y="423995"/>
                  <a:pt x="45719" y="612159"/>
                </a:cubicBezTo>
                <a:cubicBezTo>
                  <a:pt x="77951" y="800323"/>
                  <a:pt x="-1088" y="1004774"/>
                  <a:pt x="45719" y="1177229"/>
                </a:cubicBezTo>
                <a:cubicBezTo>
                  <a:pt x="35738" y="1182176"/>
                  <a:pt x="13793" y="1174248"/>
                  <a:pt x="0" y="1177229"/>
                </a:cubicBezTo>
                <a:cubicBezTo>
                  <a:pt x="-3654" y="1027449"/>
                  <a:pt x="57347" y="696812"/>
                  <a:pt x="0" y="565070"/>
                </a:cubicBezTo>
                <a:cubicBezTo>
                  <a:pt x="-57347" y="433328"/>
                  <a:pt x="11321" y="114632"/>
                  <a:pt x="0" y="0"/>
                </a:cubicBezTo>
                <a:close/>
              </a:path>
            </a:pathLst>
          </a:custGeom>
          <a:solidFill>
            <a:srgbClr val="FA7E32"/>
          </a:solidFill>
          <a:ln>
            <a:solidFill>
              <a:srgbClr val="FA7E32"/>
            </a:solidFill>
            <a:extLst>
              <a:ext uri="{C807C97D-BFC1-408E-A445-0C87EB9F89A2}">
                <ask:lineSketchStyleProps xmlns:ask="http://schemas.microsoft.com/office/drawing/2018/sketchyshapes" sd="73950506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2FF1EE71-B082-4518-18C6-5C6307238B8B}"/>
              </a:ext>
            </a:extLst>
          </p:cNvPr>
          <p:cNvSpPr/>
          <p:nvPr/>
        </p:nvSpPr>
        <p:spPr>
          <a:xfrm rot="12080378">
            <a:off x="10353116" y="5265718"/>
            <a:ext cx="318012" cy="312431"/>
          </a:xfrm>
          <a:custGeom>
            <a:avLst/>
            <a:gdLst>
              <a:gd name="connsiteX0" fmla="*/ 0 w 318012"/>
              <a:gd name="connsiteY0" fmla="*/ 312431 h 312431"/>
              <a:gd name="connsiteX1" fmla="*/ 159006 w 318012"/>
              <a:gd name="connsiteY1" fmla="*/ 0 h 312431"/>
              <a:gd name="connsiteX2" fmla="*/ 318012 w 318012"/>
              <a:gd name="connsiteY2" fmla="*/ 312431 h 312431"/>
              <a:gd name="connsiteX3" fmla="*/ 0 w 318012"/>
              <a:gd name="connsiteY3" fmla="*/ 312431 h 31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8012" h="312431" fill="none" extrusionOk="0">
                <a:moveTo>
                  <a:pt x="0" y="312431"/>
                </a:moveTo>
                <a:cubicBezTo>
                  <a:pt x="51607" y="198699"/>
                  <a:pt x="110495" y="119559"/>
                  <a:pt x="159006" y="0"/>
                </a:cubicBezTo>
                <a:cubicBezTo>
                  <a:pt x="222085" y="71563"/>
                  <a:pt x="247639" y="176662"/>
                  <a:pt x="318012" y="312431"/>
                </a:cubicBezTo>
                <a:cubicBezTo>
                  <a:pt x="159309" y="342021"/>
                  <a:pt x="93209" y="282622"/>
                  <a:pt x="0" y="312431"/>
                </a:cubicBezTo>
                <a:close/>
              </a:path>
              <a:path w="318012" h="312431" stroke="0" extrusionOk="0">
                <a:moveTo>
                  <a:pt x="0" y="312431"/>
                </a:moveTo>
                <a:cubicBezTo>
                  <a:pt x="50757" y="186983"/>
                  <a:pt x="149846" y="84249"/>
                  <a:pt x="159006" y="0"/>
                </a:cubicBezTo>
                <a:cubicBezTo>
                  <a:pt x="237546" y="101217"/>
                  <a:pt x="244097" y="208874"/>
                  <a:pt x="318012" y="312431"/>
                </a:cubicBezTo>
                <a:cubicBezTo>
                  <a:pt x="250702" y="339990"/>
                  <a:pt x="154418" y="283152"/>
                  <a:pt x="0" y="312431"/>
                </a:cubicBezTo>
                <a:close/>
              </a:path>
            </a:pathLst>
          </a:custGeom>
          <a:solidFill>
            <a:srgbClr val="FA7E32"/>
          </a:solidFill>
          <a:ln>
            <a:solidFill>
              <a:srgbClr val="FA7E32"/>
            </a:solidFill>
            <a:extLst>
              <a:ext uri="{C807C97D-BFC1-408E-A445-0C87EB9F89A2}">
                <ask:lineSketchStyleProps xmlns:ask="http://schemas.microsoft.com/office/drawing/2018/sketchyshapes" sd="4080648549">
                  <a:prstGeom prst="triangl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26DD02D-5CEF-9C31-A4B3-9D7F275865D3}"/>
              </a:ext>
            </a:extLst>
          </p:cNvPr>
          <p:cNvSpPr/>
          <p:nvPr/>
        </p:nvSpPr>
        <p:spPr>
          <a:xfrm rot="20068128">
            <a:off x="17569672" y="4493747"/>
            <a:ext cx="45719" cy="1177229"/>
          </a:xfrm>
          <a:custGeom>
            <a:avLst/>
            <a:gdLst>
              <a:gd name="connsiteX0" fmla="*/ 0 w 45719"/>
              <a:gd name="connsiteY0" fmla="*/ 0 h 1177229"/>
              <a:gd name="connsiteX1" fmla="*/ 45719 w 45719"/>
              <a:gd name="connsiteY1" fmla="*/ 0 h 1177229"/>
              <a:gd name="connsiteX2" fmla="*/ 45719 w 45719"/>
              <a:gd name="connsiteY2" fmla="*/ 565070 h 1177229"/>
              <a:gd name="connsiteX3" fmla="*/ 45719 w 45719"/>
              <a:gd name="connsiteY3" fmla="*/ 1177229 h 1177229"/>
              <a:gd name="connsiteX4" fmla="*/ 0 w 45719"/>
              <a:gd name="connsiteY4" fmla="*/ 1177229 h 1177229"/>
              <a:gd name="connsiteX5" fmla="*/ 0 w 45719"/>
              <a:gd name="connsiteY5" fmla="*/ 588615 h 1177229"/>
              <a:gd name="connsiteX6" fmla="*/ 0 w 45719"/>
              <a:gd name="connsiteY6" fmla="*/ 0 h 1177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719" h="1177229" fill="none" extrusionOk="0">
                <a:moveTo>
                  <a:pt x="0" y="0"/>
                </a:moveTo>
                <a:cubicBezTo>
                  <a:pt x="11906" y="-4483"/>
                  <a:pt x="24969" y="1444"/>
                  <a:pt x="45719" y="0"/>
                </a:cubicBezTo>
                <a:cubicBezTo>
                  <a:pt x="85482" y="233399"/>
                  <a:pt x="-6068" y="425740"/>
                  <a:pt x="45719" y="565070"/>
                </a:cubicBezTo>
                <a:cubicBezTo>
                  <a:pt x="97506" y="704400"/>
                  <a:pt x="29091" y="933006"/>
                  <a:pt x="45719" y="1177229"/>
                </a:cubicBezTo>
                <a:cubicBezTo>
                  <a:pt x="26194" y="1180955"/>
                  <a:pt x="21937" y="1172121"/>
                  <a:pt x="0" y="1177229"/>
                </a:cubicBezTo>
                <a:cubicBezTo>
                  <a:pt x="-22236" y="927966"/>
                  <a:pt x="30112" y="817806"/>
                  <a:pt x="0" y="588615"/>
                </a:cubicBezTo>
                <a:cubicBezTo>
                  <a:pt x="-30112" y="359424"/>
                  <a:pt x="21399" y="170654"/>
                  <a:pt x="0" y="0"/>
                </a:cubicBezTo>
                <a:close/>
              </a:path>
              <a:path w="45719" h="1177229" stroke="0" extrusionOk="0">
                <a:moveTo>
                  <a:pt x="0" y="0"/>
                </a:moveTo>
                <a:cubicBezTo>
                  <a:pt x="12566" y="-4841"/>
                  <a:pt x="23518" y="2893"/>
                  <a:pt x="45719" y="0"/>
                </a:cubicBezTo>
                <a:cubicBezTo>
                  <a:pt x="71677" y="159341"/>
                  <a:pt x="13487" y="423995"/>
                  <a:pt x="45719" y="612159"/>
                </a:cubicBezTo>
                <a:cubicBezTo>
                  <a:pt x="77951" y="800323"/>
                  <a:pt x="-1088" y="1004774"/>
                  <a:pt x="45719" y="1177229"/>
                </a:cubicBezTo>
                <a:cubicBezTo>
                  <a:pt x="35738" y="1182176"/>
                  <a:pt x="13793" y="1174248"/>
                  <a:pt x="0" y="1177229"/>
                </a:cubicBezTo>
                <a:cubicBezTo>
                  <a:pt x="-3654" y="1027449"/>
                  <a:pt x="57347" y="696812"/>
                  <a:pt x="0" y="565070"/>
                </a:cubicBezTo>
                <a:cubicBezTo>
                  <a:pt x="-57347" y="433328"/>
                  <a:pt x="11321" y="114632"/>
                  <a:pt x="0" y="0"/>
                </a:cubicBezTo>
                <a:close/>
              </a:path>
            </a:pathLst>
          </a:custGeom>
          <a:solidFill>
            <a:srgbClr val="FF3399"/>
          </a:solidFill>
          <a:ln>
            <a:solidFill>
              <a:srgbClr val="FF3399"/>
            </a:solidFill>
            <a:extLst>
              <a:ext uri="{C807C97D-BFC1-408E-A445-0C87EB9F89A2}">
                <ask:lineSketchStyleProps xmlns:ask="http://schemas.microsoft.com/office/drawing/2018/sketchyshapes" sd="73950506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Isosceles Triangle 58">
            <a:extLst>
              <a:ext uri="{FF2B5EF4-FFF2-40B4-BE49-F238E27FC236}">
                <a16:creationId xmlns:a16="http://schemas.microsoft.com/office/drawing/2014/main" id="{66EB5413-64C0-6CC6-36F2-F8BB65B339FE}"/>
              </a:ext>
            </a:extLst>
          </p:cNvPr>
          <p:cNvSpPr/>
          <p:nvPr/>
        </p:nvSpPr>
        <p:spPr>
          <a:xfrm rot="9556410">
            <a:off x="17648424" y="5371111"/>
            <a:ext cx="318012" cy="312431"/>
          </a:xfrm>
          <a:custGeom>
            <a:avLst/>
            <a:gdLst>
              <a:gd name="connsiteX0" fmla="*/ 0 w 318012"/>
              <a:gd name="connsiteY0" fmla="*/ 312431 h 312431"/>
              <a:gd name="connsiteX1" fmla="*/ 159006 w 318012"/>
              <a:gd name="connsiteY1" fmla="*/ 0 h 312431"/>
              <a:gd name="connsiteX2" fmla="*/ 318012 w 318012"/>
              <a:gd name="connsiteY2" fmla="*/ 312431 h 312431"/>
              <a:gd name="connsiteX3" fmla="*/ 0 w 318012"/>
              <a:gd name="connsiteY3" fmla="*/ 312431 h 31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8012" h="312431" fill="none" extrusionOk="0">
                <a:moveTo>
                  <a:pt x="0" y="312431"/>
                </a:moveTo>
                <a:cubicBezTo>
                  <a:pt x="51607" y="198699"/>
                  <a:pt x="110495" y="119559"/>
                  <a:pt x="159006" y="0"/>
                </a:cubicBezTo>
                <a:cubicBezTo>
                  <a:pt x="222085" y="71563"/>
                  <a:pt x="247639" y="176662"/>
                  <a:pt x="318012" y="312431"/>
                </a:cubicBezTo>
                <a:cubicBezTo>
                  <a:pt x="159309" y="342021"/>
                  <a:pt x="93209" y="282622"/>
                  <a:pt x="0" y="312431"/>
                </a:cubicBezTo>
                <a:close/>
              </a:path>
              <a:path w="318012" h="312431" stroke="0" extrusionOk="0">
                <a:moveTo>
                  <a:pt x="0" y="312431"/>
                </a:moveTo>
                <a:cubicBezTo>
                  <a:pt x="50757" y="186983"/>
                  <a:pt x="149846" y="84249"/>
                  <a:pt x="159006" y="0"/>
                </a:cubicBezTo>
                <a:cubicBezTo>
                  <a:pt x="237546" y="101217"/>
                  <a:pt x="244097" y="208874"/>
                  <a:pt x="318012" y="312431"/>
                </a:cubicBezTo>
                <a:cubicBezTo>
                  <a:pt x="250702" y="339990"/>
                  <a:pt x="154418" y="283152"/>
                  <a:pt x="0" y="312431"/>
                </a:cubicBezTo>
                <a:close/>
              </a:path>
            </a:pathLst>
          </a:custGeom>
          <a:solidFill>
            <a:srgbClr val="FF3399"/>
          </a:solidFill>
          <a:ln>
            <a:solidFill>
              <a:srgbClr val="FF3399"/>
            </a:solidFill>
            <a:extLst>
              <a:ext uri="{C807C97D-BFC1-408E-A445-0C87EB9F89A2}">
                <ask:lineSketchStyleProps xmlns:ask="http://schemas.microsoft.com/office/drawing/2018/sketchyshapes" sd="4080648549">
                  <a:prstGeom prst="triangl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8C593A0-B07D-3B7E-6A05-1225E65A225C}"/>
              </a:ext>
            </a:extLst>
          </p:cNvPr>
          <p:cNvSpPr/>
          <p:nvPr/>
        </p:nvSpPr>
        <p:spPr>
          <a:xfrm>
            <a:off x="14091135" y="4532606"/>
            <a:ext cx="45719" cy="565936"/>
          </a:xfrm>
          <a:custGeom>
            <a:avLst/>
            <a:gdLst>
              <a:gd name="connsiteX0" fmla="*/ 0 w 45719"/>
              <a:gd name="connsiteY0" fmla="*/ 0 h 565936"/>
              <a:gd name="connsiteX1" fmla="*/ 45719 w 45719"/>
              <a:gd name="connsiteY1" fmla="*/ 0 h 565936"/>
              <a:gd name="connsiteX2" fmla="*/ 45719 w 45719"/>
              <a:gd name="connsiteY2" fmla="*/ 565936 h 565936"/>
              <a:gd name="connsiteX3" fmla="*/ 0 w 45719"/>
              <a:gd name="connsiteY3" fmla="*/ 565936 h 565936"/>
              <a:gd name="connsiteX4" fmla="*/ 0 w 45719"/>
              <a:gd name="connsiteY4" fmla="*/ 0 h 565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19" h="565936" fill="none" extrusionOk="0">
                <a:moveTo>
                  <a:pt x="0" y="0"/>
                </a:moveTo>
                <a:cubicBezTo>
                  <a:pt x="17920" y="-2328"/>
                  <a:pt x="25695" y="5187"/>
                  <a:pt x="45719" y="0"/>
                </a:cubicBezTo>
                <a:cubicBezTo>
                  <a:pt x="66257" y="245668"/>
                  <a:pt x="13574" y="432930"/>
                  <a:pt x="45719" y="565936"/>
                </a:cubicBezTo>
                <a:cubicBezTo>
                  <a:pt x="27557" y="566264"/>
                  <a:pt x="18203" y="564065"/>
                  <a:pt x="0" y="565936"/>
                </a:cubicBezTo>
                <a:cubicBezTo>
                  <a:pt x="-23884" y="439460"/>
                  <a:pt x="47755" y="225751"/>
                  <a:pt x="0" y="0"/>
                </a:cubicBezTo>
                <a:close/>
              </a:path>
              <a:path w="45719" h="565936" stroke="0" extrusionOk="0">
                <a:moveTo>
                  <a:pt x="0" y="0"/>
                </a:moveTo>
                <a:cubicBezTo>
                  <a:pt x="12566" y="-4841"/>
                  <a:pt x="23518" y="2893"/>
                  <a:pt x="45719" y="0"/>
                </a:cubicBezTo>
                <a:cubicBezTo>
                  <a:pt x="100204" y="117789"/>
                  <a:pt x="5122" y="384158"/>
                  <a:pt x="45719" y="565936"/>
                </a:cubicBezTo>
                <a:cubicBezTo>
                  <a:pt x="32615" y="567896"/>
                  <a:pt x="21541" y="562677"/>
                  <a:pt x="0" y="565936"/>
                </a:cubicBezTo>
                <a:cubicBezTo>
                  <a:pt x="-30163" y="309585"/>
                  <a:pt x="41560" y="178349"/>
                  <a:pt x="0" y="0"/>
                </a:cubicBezTo>
                <a:close/>
              </a:path>
            </a:pathLst>
          </a:custGeom>
          <a:solidFill>
            <a:srgbClr val="FFDC49"/>
          </a:solidFill>
          <a:ln>
            <a:solidFill>
              <a:srgbClr val="FFDC49"/>
            </a:solidFill>
            <a:extLst>
              <a:ext uri="{C807C97D-BFC1-408E-A445-0C87EB9F89A2}">
                <ask:lineSketchStyleProps xmlns:ask="http://schemas.microsoft.com/office/drawing/2018/sketchyshapes" sd="73950506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39A20B6E-8CA7-6B50-2DFE-4C0CEE82E630}"/>
              </a:ext>
            </a:extLst>
          </p:cNvPr>
          <p:cNvSpPr/>
          <p:nvPr/>
        </p:nvSpPr>
        <p:spPr>
          <a:xfrm rot="10497293">
            <a:off x="13992299" y="4906301"/>
            <a:ext cx="318012" cy="312431"/>
          </a:xfrm>
          <a:custGeom>
            <a:avLst/>
            <a:gdLst>
              <a:gd name="connsiteX0" fmla="*/ 0 w 318012"/>
              <a:gd name="connsiteY0" fmla="*/ 312431 h 312431"/>
              <a:gd name="connsiteX1" fmla="*/ 159006 w 318012"/>
              <a:gd name="connsiteY1" fmla="*/ 0 h 312431"/>
              <a:gd name="connsiteX2" fmla="*/ 318012 w 318012"/>
              <a:gd name="connsiteY2" fmla="*/ 312431 h 312431"/>
              <a:gd name="connsiteX3" fmla="*/ 0 w 318012"/>
              <a:gd name="connsiteY3" fmla="*/ 312431 h 31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8012" h="312431" fill="none" extrusionOk="0">
                <a:moveTo>
                  <a:pt x="0" y="312431"/>
                </a:moveTo>
                <a:cubicBezTo>
                  <a:pt x="51607" y="198699"/>
                  <a:pt x="110495" y="119559"/>
                  <a:pt x="159006" y="0"/>
                </a:cubicBezTo>
                <a:cubicBezTo>
                  <a:pt x="222085" y="71563"/>
                  <a:pt x="247639" y="176662"/>
                  <a:pt x="318012" y="312431"/>
                </a:cubicBezTo>
                <a:cubicBezTo>
                  <a:pt x="159309" y="342021"/>
                  <a:pt x="93209" y="282622"/>
                  <a:pt x="0" y="312431"/>
                </a:cubicBezTo>
                <a:close/>
              </a:path>
              <a:path w="318012" h="312431" stroke="0" extrusionOk="0">
                <a:moveTo>
                  <a:pt x="0" y="312431"/>
                </a:moveTo>
                <a:cubicBezTo>
                  <a:pt x="50757" y="186983"/>
                  <a:pt x="149846" y="84249"/>
                  <a:pt x="159006" y="0"/>
                </a:cubicBezTo>
                <a:cubicBezTo>
                  <a:pt x="237546" y="101217"/>
                  <a:pt x="244097" y="208874"/>
                  <a:pt x="318012" y="312431"/>
                </a:cubicBezTo>
                <a:cubicBezTo>
                  <a:pt x="250702" y="339990"/>
                  <a:pt x="154418" y="283152"/>
                  <a:pt x="0" y="312431"/>
                </a:cubicBezTo>
                <a:close/>
              </a:path>
            </a:pathLst>
          </a:custGeom>
          <a:solidFill>
            <a:srgbClr val="FFDC49"/>
          </a:solidFill>
          <a:ln>
            <a:solidFill>
              <a:srgbClr val="FFDC49"/>
            </a:solidFill>
            <a:extLst>
              <a:ext uri="{C807C97D-BFC1-408E-A445-0C87EB9F89A2}">
                <ask:lineSketchStyleProps xmlns:ask="http://schemas.microsoft.com/office/drawing/2018/sketchyshapes" sd="4080648549">
                  <a:prstGeom prst="triangl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0" grpId="0" animBg="1"/>
      <p:bldP spid="9" grpId="0" animBg="1"/>
      <p:bldP spid="8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37" grpId="0" animBg="1"/>
      <p:bldP spid="40" grpId="0" animBg="1"/>
      <p:bldP spid="41" grpId="0" animBg="1"/>
      <p:bldP spid="42" grpId="0" animBg="1"/>
      <p:bldP spid="43" grpId="0" animBg="1"/>
      <p:bldP spid="46" grpId="0" animBg="1"/>
      <p:bldP spid="47" grpId="0" animBg="1"/>
      <p:bldP spid="48" grpId="0" animBg="1"/>
      <p:bldP spid="4" grpId="0"/>
      <p:bldP spid="36" grpId="0"/>
      <p:bldP spid="38" grpId="0"/>
      <p:bldP spid="39" grpId="0"/>
      <p:bldP spid="56" grpId="0" animBg="1"/>
      <p:bldP spid="57" grpId="0" animBg="1"/>
      <p:bldP spid="58" grpId="0" animBg="1"/>
      <p:bldP spid="59" grpId="0" animBg="1"/>
      <p:bldP spid="64" grpId="0" animBg="1"/>
      <p:bldP spid="6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 14">
            <a:extLst>
              <a:ext uri="{FF2B5EF4-FFF2-40B4-BE49-F238E27FC236}">
                <a16:creationId xmlns:a16="http://schemas.microsoft.com/office/drawing/2014/main" id="{2CF059D1-8AFC-11C7-FDD9-2872B451174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7922746">
            <a:off x="11171825" y="-1261837"/>
            <a:ext cx="2158506" cy="2425288"/>
          </a:xfrm>
          <a:custGeom>
            <a:avLst/>
            <a:gdLst/>
            <a:ahLst/>
            <a:cxnLst/>
            <a:rect l="l" t="t" r="r" b="b"/>
            <a:pathLst>
              <a:path w="2158506" h="2425288">
                <a:moveTo>
                  <a:pt x="0" y="0"/>
                </a:moveTo>
                <a:lnTo>
                  <a:pt x="2158506" y="0"/>
                </a:lnTo>
                <a:lnTo>
                  <a:pt x="2158506" y="2425288"/>
                </a:lnTo>
                <a:lnTo>
                  <a:pt x="0" y="24252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2608E565-7854-321E-5F7B-AE67CFCF03E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923532" y="3281630"/>
            <a:ext cx="1745915" cy="1912594"/>
          </a:xfrm>
          <a:custGeom>
            <a:avLst/>
            <a:gdLst/>
            <a:ahLst/>
            <a:cxnLst/>
            <a:rect l="l" t="t" r="r" b="b"/>
            <a:pathLst>
              <a:path w="2155799" h="1956388">
                <a:moveTo>
                  <a:pt x="0" y="0"/>
                </a:moveTo>
                <a:lnTo>
                  <a:pt x="2155799" y="0"/>
                </a:lnTo>
                <a:lnTo>
                  <a:pt x="2155799" y="1956387"/>
                </a:lnTo>
                <a:lnTo>
                  <a:pt x="0" y="195638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33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Freeform 2">
            <a:extLst>
              <a:ext uri="{FF2B5EF4-FFF2-40B4-BE49-F238E27FC236}">
                <a16:creationId xmlns:a16="http://schemas.microsoft.com/office/drawing/2014/main" id="{D890ACDB-CA53-9DA5-ED9B-6F0762442709}"/>
              </a:ext>
            </a:extLst>
          </p:cNvPr>
          <p:cNvSpPr>
            <a:spLocks/>
          </p:cNvSpPr>
          <p:nvPr/>
        </p:nvSpPr>
        <p:spPr>
          <a:xfrm>
            <a:off x="3638762" y="5893649"/>
            <a:ext cx="4463652" cy="4649638"/>
          </a:xfrm>
          <a:custGeom>
            <a:avLst/>
            <a:gdLst/>
            <a:ahLst/>
            <a:cxnLst/>
            <a:rect l="l" t="t" r="r" b="b"/>
            <a:pathLst>
              <a:path w="4463652" h="4649638">
                <a:moveTo>
                  <a:pt x="0" y="0"/>
                </a:moveTo>
                <a:lnTo>
                  <a:pt x="4463652" y="0"/>
                </a:lnTo>
                <a:lnTo>
                  <a:pt x="4463652" y="4649638"/>
                </a:lnTo>
                <a:lnTo>
                  <a:pt x="0" y="464963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aturation sat="3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80EB53DB-EA81-5C9F-71A8-4BEC90B1CEF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495871">
            <a:off x="8677989" y="7388435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7" name="Freeform 15">
            <a:extLst>
              <a:ext uri="{FF2B5EF4-FFF2-40B4-BE49-F238E27FC236}">
                <a16:creationId xmlns:a16="http://schemas.microsoft.com/office/drawing/2014/main" id="{FD8305D1-C000-432C-1038-B95C7027EA4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537610" y="2852757"/>
            <a:ext cx="1594779" cy="1391749"/>
          </a:xfrm>
          <a:custGeom>
            <a:avLst/>
            <a:gdLst/>
            <a:ahLst/>
            <a:cxnLst/>
            <a:rect l="l" t="t" r="r" b="b"/>
            <a:pathLst>
              <a:path w="2589728" h="2642579">
                <a:moveTo>
                  <a:pt x="0" y="0"/>
                </a:moveTo>
                <a:lnTo>
                  <a:pt x="2589728" y="0"/>
                </a:lnTo>
                <a:lnTo>
                  <a:pt x="2589728" y="2642579"/>
                </a:lnTo>
                <a:lnTo>
                  <a:pt x="0" y="264257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2153DEFE-5DB1-9424-6C03-27FD60F228D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054995">
            <a:off x="1794337" y="6909157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CAF84F57-1910-D3B1-32A7-92C8946ADB9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054995">
            <a:off x="2509826" y="-52406"/>
            <a:ext cx="1009703" cy="1050674"/>
          </a:xfrm>
          <a:custGeom>
            <a:avLst/>
            <a:gdLst/>
            <a:ahLst/>
            <a:cxnLst/>
            <a:rect l="l" t="t" r="r" b="b"/>
            <a:pathLst>
              <a:path w="2467885" h="2430754">
                <a:moveTo>
                  <a:pt x="0" y="0"/>
                </a:moveTo>
                <a:lnTo>
                  <a:pt x="2467885" y="0"/>
                </a:lnTo>
                <a:lnTo>
                  <a:pt x="2467885" y="2430754"/>
                </a:lnTo>
                <a:lnTo>
                  <a:pt x="0" y="243075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colorTemperature colorTemp="4700"/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</a:extLst>
            </a:blip>
            <a:stretch>
              <a:fillRect l="-5894" r="-5894" b="-4842"/>
            </a:stretch>
          </a:blip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 flipV="1">
            <a:off x="38840" y="-108007"/>
            <a:ext cx="18288000" cy="10287001"/>
          </a:xfrm>
          <a:custGeom>
            <a:avLst/>
            <a:gdLst/>
            <a:ahLst/>
            <a:cxnLst/>
            <a:rect l="l" t="t" r="r" b="b"/>
            <a:pathLst>
              <a:path w="18464815" h="12443823">
                <a:moveTo>
                  <a:pt x="18464815" y="12443823"/>
                </a:moveTo>
                <a:lnTo>
                  <a:pt x="0" y="12443823"/>
                </a:lnTo>
                <a:lnTo>
                  <a:pt x="0" y="0"/>
                </a:lnTo>
                <a:lnTo>
                  <a:pt x="18464815" y="0"/>
                </a:lnTo>
                <a:lnTo>
                  <a:pt x="18464815" y="12443823"/>
                </a:lnTo>
                <a:close/>
              </a:path>
            </a:pathLst>
          </a:custGeom>
          <a:blipFill>
            <a:blip r:embed="rId12">
              <a:alphaModFix amt="70000"/>
            </a:blip>
            <a:stretch>
              <a:fillRect l="-2249" t="-3374" r="-224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3">
            <a:extLst>
              <a:ext uri="{FF2B5EF4-FFF2-40B4-BE49-F238E27FC236}">
                <a16:creationId xmlns:a16="http://schemas.microsoft.com/office/drawing/2014/main" id="{09B0892D-A658-2D23-FED0-4E11AA62A79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045109">
            <a:off x="17414582" y="5228731"/>
            <a:ext cx="1917947" cy="1927889"/>
          </a:xfrm>
          <a:custGeom>
            <a:avLst/>
            <a:gdLst/>
            <a:ahLst/>
            <a:cxnLst/>
            <a:rect l="l" t="t" r="r" b="b"/>
            <a:pathLst>
              <a:path w="4222314" h="4275761">
                <a:moveTo>
                  <a:pt x="0" y="0"/>
                </a:moveTo>
                <a:lnTo>
                  <a:pt x="4222314" y="0"/>
                </a:lnTo>
                <a:lnTo>
                  <a:pt x="4222314" y="4275760"/>
                </a:lnTo>
                <a:lnTo>
                  <a:pt x="0" y="427576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A95477E-D1A6-38BD-FD77-9D3EAFAF92B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8024765">
            <a:off x="16089314" y="-1073757"/>
            <a:ext cx="2834068" cy="4114800"/>
          </a:xfrm>
          <a:custGeom>
            <a:avLst/>
            <a:gdLst/>
            <a:ahLst/>
            <a:cxnLst/>
            <a:rect l="l" t="t" r="r" b="b"/>
            <a:pathLst>
              <a:path w="2834068" h="4114800">
                <a:moveTo>
                  <a:pt x="0" y="0"/>
                </a:moveTo>
                <a:lnTo>
                  <a:pt x="2834068" y="0"/>
                </a:lnTo>
                <a:lnTo>
                  <a:pt x="283406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D2069886-0414-2851-C718-717123DFE14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700000">
            <a:off x="-56517" y="-405336"/>
            <a:ext cx="2042953" cy="3095383"/>
          </a:xfrm>
          <a:custGeom>
            <a:avLst/>
            <a:gdLst/>
            <a:ahLst/>
            <a:cxnLst/>
            <a:rect l="l" t="t" r="r" b="b"/>
            <a:pathLst>
              <a:path w="2042953" h="3095383">
                <a:moveTo>
                  <a:pt x="0" y="0"/>
                </a:moveTo>
                <a:lnTo>
                  <a:pt x="2042953" y="0"/>
                </a:lnTo>
                <a:lnTo>
                  <a:pt x="2042953" y="3095384"/>
                </a:lnTo>
                <a:lnTo>
                  <a:pt x="0" y="3095384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8">
            <a:extLst>
              <a:ext uri="{FF2B5EF4-FFF2-40B4-BE49-F238E27FC236}">
                <a16:creationId xmlns:a16="http://schemas.microsoft.com/office/drawing/2014/main" id="{080AA9CC-8C18-DC5B-418E-73281D88965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222714">
            <a:off x="-2421953" y="7995123"/>
            <a:ext cx="6394087" cy="1686440"/>
          </a:xfrm>
          <a:custGeom>
            <a:avLst/>
            <a:gdLst/>
            <a:ahLst/>
            <a:cxnLst/>
            <a:rect l="l" t="t" r="r" b="b"/>
            <a:pathLst>
              <a:path w="6394087" h="1686440">
                <a:moveTo>
                  <a:pt x="0" y="0"/>
                </a:moveTo>
                <a:lnTo>
                  <a:pt x="6394086" y="0"/>
                </a:lnTo>
                <a:lnTo>
                  <a:pt x="6394086" y="1686440"/>
                </a:lnTo>
                <a:lnTo>
                  <a:pt x="0" y="168644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sharpenSoften amount="-25000"/>
                      </a14:imgEffect>
                      <a14:imgEffect>
                        <a14:colorTemperature colorTemp="8800"/>
                      </a14:imgEffect>
                      <a14:imgEffect>
                        <a14:saturation sat="4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9">
            <a:extLst>
              <a:ext uri="{FF2B5EF4-FFF2-40B4-BE49-F238E27FC236}">
                <a16:creationId xmlns:a16="http://schemas.microsoft.com/office/drawing/2014/main" id="{62F57361-F6D7-C1A3-8D2A-7B7244A4B2F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180918" y="-1504803"/>
            <a:ext cx="5407260" cy="5163975"/>
          </a:xfrm>
          <a:custGeom>
            <a:avLst/>
            <a:gdLst/>
            <a:ahLst/>
            <a:cxnLst/>
            <a:rect l="l" t="t" r="r" b="b"/>
            <a:pathLst>
              <a:path w="6762183" h="7330279">
                <a:moveTo>
                  <a:pt x="0" y="0"/>
                </a:moveTo>
                <a:lnTo>
                  <a:pt x="6762183" y="0"/>
                </a:lnTo>
                <a:lnTo>
                  <a:pt x="6762183" y="7330279"/>
                </a:lnTo>
                <a:lnTo>
                  <a:pt x="0" y="7330279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alphaModFix amt="5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10">
            <a:extLst>
              <a:ext uri="{FF2B5EF4-FFF2-40B4-BE49-F238E27FC236}">
                <a16:creationId xmlns:a16="http://schemas.microsoft.com/office/drawing/2014/main" id="{29927664-61C0-C200-DC9A-5C249CB0C0F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1723193" y="7044522"/>
            <a:ext cx="7003494" cy="4070781"/>
          </a:xfrm>
          <a:custGeom>
            <a:avLst/>
            <a:gdLst/>
            <a:ahLst/>
            <a:cxnLst/>
            <a:rect l="l" t="t" r="r" b="b"/>
            <a:pathLst>
              <a:path w="7003494" h="4070781">
                <a:moveTo>
                  <a:pt x="0" y="0"/>
                </a:moveTo>
                <a:lnTo>
                  <a:pt x="7003494" y="0"/>
                </a:lnTo>
                <a:lnTo>
                  <a:pt x="7003494" y="4070781"/>
                </a:lnTo>
                <a:lnTo>
                  <a:pt x="0" y="4070781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68D9067F-5EDB-FBB7-8BC0-FB5CF8763386}"/>
              </a:ext>
            </a:extLst>
          </p:cNvPr>
          <p:cNvSpPr>
            <a:spLocks/>
          </p:cNvSpPr>
          <p:nvPr/>
        </p:nvSpPr>
        <p:spPr>
          <a:xfrm rot="16007447">
            <a:off x="9907888" y="6997414"/>
            <a:ext cx="1735417" cy="2504940"/>
          </a:xfrm>
          <a:custGeom>
            <a:avLst/>
            <a:gdLst/>
            <a:ahLst/>
            <a:cxnLst/>
            <a:rect l="l" t="t" r="r" b="b"/>
            <a:pathLst>
              <a:path w="3025677" h="3271002">
                <a:moveTo>
                  <a:pt x="0" y="0"/>
                </a:moveTo>
                <a:lnTo>
                  <a:pt x="3025677" y="0"/>
                </a:lnTo>
                <a:lnTo>
                  <a:pt x="3025677" y="3271002"/>
                </a:lnTo>
                <a:lnTo>
                  <a:pt x="0" y="3271002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12">
            <a:extLst>
              <a:ext uri="{FF2B5EF4-FFF2-40B4-BE49-F238E27FC236}">
                <a16:creationId xmlns:a16="http://schemas.microsoft.com/office/drawing/2014/main" id="{F7FD2ED6-00FF-7835-4D57-0F43BC1FC08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76400" y="1626401"/>
            <a:ext cx="1919593" cy="1784484"/>
          </a:xfrm>
          <a:custGeom>
            <a:avLst/>
            <a:gdLst/>
            <a:ahLst/>
            <a:cxnLst/>
            <a:rect l="l" t="t" r="r" b="b"/>
            <a:pathLst>
              <a:path w="1231713" h="1378141">
                <a:moveTo>
                  <a:pt x="0" y="0"/>
                </a:moveTo>
                <a:lnTo>
                  <a:pt x="1231713" y="0"/>
                </a:lnTo>
                <a:lnTo>
                  <a:pt x="1231713" y="1378140"/>
                </a:lnTo>
                <a:lnTo>
                  <a:pt x="0" y="1378140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alphaModFix amt="70000"/>
              <a:duotone>
                <a:prstClr val="black"/>
                <a:srgbClr val="E4E8ED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sharpenSoften amount="50000"/>
                      </a14:imgEffect>
                      <a14:imgEffect>
                        <a14:colorTemperature colorTemp="7200"/>
                      </a14:imgEffect>
                      <a14:imgEffect>
                        <a14:saturation sat="40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Freeform 13">
            <a:extLst>
              <a:ext uri="{FF2B5EF4-FFF2-40B4-BE49-F238E27FC236}">
                <a16:creationId xmlns:a16="http://schemas.microsoft.com/office/drawing/2014/main" id="{226BE2C9-4EAE-AA30-1E2C-A6FD12BF441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2531658">
            <a:off x="7859675" y="4972025"/>
            <a:ext cx="2083684" cy="1914386"/>
          </a:xfrm>
          <a:custGeom>
            <a:avLst/>
            <a:gdLst/>
            <a:ahLst/>
            <a:cxnLst/>
            <a:rect l="l" t="t" r="r" b="b"/>
            <a:pathLst>
              <a:path w="3277972" h="2786276">
                <a:moveTo>
                  <a:pt x="0" y="0"/>
                </a:moveTo>
                <a:lnTo>
                  <a:pt x="3277972" y="0"/>
                </a:lnTo>
                <a:lnTo>
                  <a:pt x="3277972" y="2786276"/>
                </a:lnTo>
                <a:lnTo>
                  <a:pt x="0" y="2786276"/>
                </a:lnTo>
                <a:lnTo>
                  <a:pt x="0" y="0"/>
                </a:lnTo>
                <a:close/>
              </a:path>
            </a:pathLst>
          </a:custGeom>
          <a:blipFill>
            <a:blip r:embed="rId23"/>
            <a:stretch>
              <a:fillRect/>
            </a:stretch>
          </a:blip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6" name="Freeform 14">
            <a:extLst>
              <a:ext uri="{FF2B5EF4-FFF2-40B4-BE49-F238E27FC236}">
                <a16:creationId xmlns:a16="http://schemas.microsoft.com/office/drawing/2014/main" id="{C5F22255-9DAE-BB7E-9E9E-BEE0F276819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083682">
            <a:off x="17664886" y="2708293"/>
            <a:ext cx="1126146" cy="1486165"/>
          </a:xfrm>
          <a:custGeom>
            <a:avLst/>
            <a:gdLst/>
            <a:ahLst/>
            <a:cxnLst/>
            <a:rect l="l" t="t" r="r" b="b"/>
            <a:pathLst>
              <a:path w="2381282" h="3501886">
                <a:moveTo>
                  <a:pt x="0" y="0"/>
                </a:moveTo>
                <a:lnTo>
                  <a:pt x="2381282" y="0"/>
                </a:lnTo>
                <a:lnTo>
                  <a:pt x="2381282" y="3501886"/>
                </a:lnTo>
                <a:lnTo>
                  <a:pt x="0" y="3501886"/>
                </a:lnTo>
                <a:lnTo>
                  <a:pt x="0" y="0"/>
                </a:lnTo>
                <a:close/>
              </a:path>
            </a:pathLst>
          </a:custGeom>
          <a:blipFill>
            <a:blip r:embed="rId2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938E5963-9868-1652-DB5E-82207F40E69C}"/>
              </a:ext>
            </a:extLst>
          </p:cNvPr>
          <p:cNvSpPr>
            <a:spLocks/>
          </p:cNvSpPr>
          <p:nvPr/>
        </p:nvSpPr>
        <p:spPr>
          <a:xfrm>
            <a:off x="553372" y="1698568"/>
            <a:ext cx="7543801" cy="6585775"/>
          </a:xfrm>
          <a:custGeom>
            <a:avLst/>
            <a:gdLst/>
            <a:ahLst/>
            <a:cxnLst/>
            <a:rect l="l" t="t" r="r" b="b"/>
            <a:pathLst>
              <a:path w="8229600" h="8229600">
                <a:moveTo>
                  <a:pt x="0" y="0"/>
                </a:moveTo>
                <a:lnTo>
                  <a:pt x="8229600" y="0"/>
                </a:lnTo>
                <a:lnTo>
                  <a:pt x="82296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duotone>
                <a:schemeClr val="bg2">
                  <a:shade val="45000"/>
                  <a:satMod val="135000"/>
                </a:schemeClr>
                <a:prstClr val="white"/>
              </a:duotone>
              <a:alphaModFix amt="85000"/>
              <a:extLst>
                <a:ext uri="{BEBA8EAE-BF5A-486C-A8C5-ECC9F3942E4B}">
                  <a14:imgProps xmlns:a14="http://schemas.microsoft.com/office/drawing/2010/main">
                    <a14:imgLayer r:embed="rId26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F7B9E0-5C75-872C-5A8F-59F66B6DB49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916400" y="9542944"/>
            <a:ext cx="1374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— 12 —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6CC140-3DF2-ACB7-4AB7-8A351F70A36D}"/>
              </a:ext>
            </a:extLst>
          </p:cNvPr>
          <p:cNvSpPr txBox="1">
            <a:spLocks/>
          </p:cNvSpPr>
          <p:nvPr/>
        </p:nvSpPr>
        <p:spPr>
          <a:xfrm>
            <a:off x="902255" y="1805646"/>
            <a:ext cx="6819900" cy="64786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0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Thank you to Dr. Megan F. </a:t>
            </a:r>
            <a:r>
              <a:rPr lang="en-US" sz="2400" b="0" i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Plenge</a:t>
            </a:r>
            <a:r>
              <a:rPr lang="en-US" sz="2400" b="0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</a:p>
          <a:p>
            <a:pPr algn="ctr"/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Bryant Hutson, Ph.D.,</a:t>
            </a:r>
          </a:p>
          <a:p>
            <a:pPr algn="ctr"/>
            <a:endParaRPr lang="en-US" sz="500" b="0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US" sz="32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making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this happen.</a:t>
            </a:r>
          </a:p>
          <a:p>
            <a:pPr algn="ctr"/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dirty="0"/>
              <a:t>Thank you to NAGT, the Earth Educators' Rendezvous, and Temple University for allowing this platform and opportunity for geoscience educators.</a:t>
            </a:r>
          </a:p>
          <a:p>
            <a:pPr algn="ctr"/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Graphics sourced from Canva Pro ©</a:t>
            </a:r>
          </a:p>
          <a:p>
            <a:pPr algn="ctr"/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/>
              <a:t>Ongoing research endeavors: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Manuscript finalization for publication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Continued analysis of pre-survey data, including perceived value of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Further development of theoretical framework</a:t>
            </a:r>
          </a:p>
          <a:p>
            <a:pPr algn="ctr"/>
            <a:endParaRPr lang="en-US" sz="3200" b="0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Questions?</a:t>
            </a:r>
          </a:p>
          <a:p>
            <a:endParaRPr lang="en-US" sz="2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D963C1-B254-341B-D5E7-9824C370391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11953" y="628131"/>
            <a:ext cx="7245145" cy="7232749"/>
          </a:xfrm>
          <a:prstGeom prst="rect">
            <a:avLst/>
          </a:prstGeom>
          <a:solidFill>
            <a:srgbClr val="FFFFFF">
              <a:alpha val="74118"/>
            </a:srgb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Rodriguez, Shelly, Jason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Harron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Steven Fletcher, and Hannah Spock. “Elements of Making.” </a:t>
            </a:r>
            <a:r>
              <a:rPr lang="en-US" sz="160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Science Teacher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85, no. 2 (February 2018): 24–30. https://doi.org/10.2505/4/tst18_085_02_24.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Bernard, Rachel E., and Emily H.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Cooperdock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“No Progress on Diversity in 40 Years.” </a:t>
            </a:r>
            <a:r>
              <a:rPr lang="en-US" sz="160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Nature Geoscience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11, no. 5 (April 30, 2018): 292–95. 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https://doi.org/10.1038/s41561-018-0116-6</a:t>
            </a:r>
            <a:endParaRPr lang="en-US" sz="160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“Diversity, Equity and Inclusion.” UNC - Earth, Marine and Environmental Sciences , 2024. https://emes.unc.edu/about/diversity-equity-and-inclusion/.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Parker, Eugene T., and Ernest T. Pascarella. “Effects of Diversity Experiences on Socially Responsible Leadership over Four Years of College.” </a:t>
            </a:r>
            <a:r>
              <a:rPr lang="en-US" sz="160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Diversity in Higher Education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6, no. 4 (December 2013): 219–30. 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https://doi.org/10.1037/a0035130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Pascarella, Ernest T., Georgianna L. Martin, Jana M. Hanson,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Teniell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L.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Trolian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Benjamin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Gillig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and Charles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Blaich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“Effects of Diversity Experiences on Critical Thinking Skills over 4 Years of College.” </a:t>
            </a:r>
            <a:r>
              <a:rPr lang="en-US" sz="160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College Student Development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55, no. 1 (January 2014): 86–92. https://doi.org/10.1353/csd.2014.0009.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Terenzini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Patrick T., Alberto F. Cabrera, Carol L. Colbeck, Stefani A. Bjorklund, and John M.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Parente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“Racial and Ethnic Diversity in the Classroom.” </a:t>
            </a:r>
            <a:r>
              <a:rPr lang="en-US" sz="160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Higher Education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72, no. 5 (September 2001): 509–31. https://doi.org/10.1080/00221546.2001.11777112.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Mazdiyasni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Omid, and Amir </a:t>
            </a: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AghaKouchak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“Natural Disasters Are Prejudiced against Disadvantaged and Vulnerable Populations: The Lack of Publicly Available Health‐related Data Hinders Research at the Cusp of the Global Climate Crisis.” </a:t>
            </a:r>
            <a:r>
              <a:rPr lang="en-US" sz="1600" i="1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GeoHealth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4, no. 1 (January 2020). 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https://doi.org/10.1029/2019gh000219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Kuh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George D, Jillian Kinzie, Jennifer A Buckley, Brian K Bridges, and John C Hayek. Publication. </a:t>
            </a:r>
            <a:r>
              <a:rPr lang="en-US" sz="160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Matters to Student Success: A Review of the Literature</a:t>
            </a:r>
            <a:r>
              <a:rPr lang="en-US" sz="16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National Postsecondary Education Cooperative, 2006.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69B40FA-5E24-945D-FA66-52F91189E303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1549837852"/>
              </p:ext>
            </p:extLst>
          </p:nvPr>
        </p:nvGraphicFramePr>
        <p:xfrm>
          <a:off x="1" y="9237202"/>
          <a:ext cx="18287999" cy="1073150"/>
        </p:xfrm>
        <a:graphic>
          <a:graphicData uri="http://schemas.openxmlformats.org/drawingml/2006/table">
            <a:tbl>
              <a:tblPr firstRow="1" firstCol="1" bandRow="1"/>
              <a:tblGrid>
                <a:gridCol w="3046647">
                  <a:extLst>
                    <a:ext uri="{9D8B030D-6E8A-4147-A177-3AD203B41FA5}">
                      <a16:colId xmlns:a16="http://schemas.microsoft.com/office/drawing/2014/main" val="4228260724"/>
                    </a:ext>
                  </a:extLst>
                </a:gridCol>
                <a:gridCol w="3054762">
                  <a:extLst>
                    <a:ext uri="{9D8B030D-6E8A-4147-A177-3AD203B41FA5}">
                      <a16:colId xmlns:a16="http://schemas.microsoft.com/office/drawing/2014/main" val="3505348306"/>
                    </a:ext>
                  </a:extLst>
                </a:gridCol>
                <a:gridCol w="3005646">
                  <a:extLst>
                    <a:ext uri="{9D8B030D-6E8A-4147-A177-3AD203B41FA5}">
                      <a16:colId xmlns:a16="http://schemas.microsoft.com/office/drawing/2014/main" val="425316628"/>
                    </a:ext>
                  </a:extLst>
                </a:gridCol>
                <a:gridCol w="3087650">
                  <a:extLst>
                    <a:ext uri="{9D8B030D-6E8A-4147-A177-3AD203B41FA5}">
                      <a16:colId xmlns:a16="http://schemas.microsoft.com/office/drawing/2014/main" val="3988510604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4019942923"/>
                    </a:ext>
                  </a:extLst>
                </a:gridCol>
                <a:gridCol w="3046647">
                  <a:extLst>
                    <a:ext uri="{9D8B030D-6E8A-4147-A177-3AD203B41FA5}">
                      <a16:colId xmlns:a16="http://schemas.microsoft.com/office/drawing/2014/main" val="908494209"/>
                    </a:ext>
                  </a:extLst>
                </a:gridCol>
              </a:tblGrid>
              <a:tr h="10731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80FB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AAA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E8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7E3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25773"/>
                  </a:ext>
                </a:extLst>
              </a:tr>
            </a:tbl>
          </a:graphicData>
        </a:graphic>
      </p:graphicFrame>
      <p:sp>
        <p:nvSpPr>
          <p:cNvPr id="9" name="Freeform 5">
            <a:extLst>
              <a:ext uri="{FF2B5EF4-FFF2-40B4-BE49-F238E27FC236}">
                <a16:creationId xmlns:a16="http://schemas.microsoft.com/office/drawing/2014/main" id="{E2BCE176-ECF3-B174-F8C3-173E76841D1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634582" y="9154232"/>
            <a:ext cx="1316334" cy="1230439"/>
          </a:xfrm>
          <a:custGeom>
            <a:avLst/>
            <a:gdLst/>
            <a:ahLst/>
            <a:cxnLst/>
            <a:rect l="l" t="t" r="r" b="b"/>
            <a:pathLst>
              <a:path w="2439842" h="2403244">
                <a:moveTo>
                  <a:pt x="0" y="0"/>
                </a:moveTo>
                <a:lnTo>
                  <a:pt x="2439841" y="0"/>
                </a:lnTo>
                <a:lnTo>
                  <a:pt x="2439841" y="2403244"/>
                </a:lnTo>
                <a:lnTo>
                  <a:pt x="0" y="2403244"/>
                </a:lnTo>
                <a:lnTo>
                  <a:pt x="0" y="0"/>
                </a:lnTo>
                <a:close/>
              </a:path>
            </a:pathLst>
          </a:custGeom>
          <a:blipFill>
            <a:blip r:embed="rId3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C397F396-AB79-C3BF-1BBB-F01F66C328A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992687" y="9109235"/>
            <a:ext cx="1137079" cy="1155616"/>
          </a:xfrm>
          <a:custGeom>
            <a:avLst/>
            <a:gdLst/>
            <a:ahLst/>
            <a:cxnLst/>
            <a:rect l="l" t="t" r="r" b="b"/>
            <a:pathLst>
              <a:path w="2485770" h="3003952">
                <a:moveTo>
                  <a:pt x="0" y="0"/>
                </a:moveTo>
                <a:lnTo>
                  <a:pt x="2485770" y="0"/>
                </a:lnTo>
                <a:lnTo>
                  <a:pt x="2485770" y="3003952"/>
                </a:lnTo>
                <a:lnTo>
                  <a:pt x="0" y="3003952"/>
                </a:lnTo>
                <a:lnTo>
                  <a:pt x="0" y="0"/>
                </a:lnTo>
                <a:close/>
              </a:path>
            </a:pathLst>
          </a:custGeom>
          <a:blipFill>
            <a:blip r:embed="rId3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14BFCEF4-0B54-5109-E2EA-DE2730B9EBF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21136310">
            <a:off x="9983398" y="9078574"/>
            <a:ext cx="1165315" cy="1201746"/>
          </a:xfrm>
          <a:custGeom>
            <a:avLst/>
            <a:gdLst/>
            <a:ahLst/>
            <a:cxnLst/>
            <a:rect l="l" t="t" r="r" b="b"/>
            <a:pathLst>
              <a:path w="2356913" h="2842508">
                <a:moveTo>
                  <a:pt x="0" y="0"/>
                </a:moveTo>
                <a:lnTo>
                  <a:pt x="2356913" y="0"/>
                </a:lnTo>
                <a:lnTo>
                  <a:pt x="2356913" y="2842508"/>
                </a:lnTo>
                <a:lnTo>
                  <a:pt x="0" y="2842508"/>
                </a:lnTo>
                <a:lnTo>
                  <a:pt x="0" y="0"/>
                </a:lnTo>
                <a:close/>
              </a:path>
            </a:pathLst>
          </a:custGeom>
          <a:blipFill>
            <a:blip r:embed="rId3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8">
            <a:extLst>
              <a:ext uri="{FF2B5EF4-FFF2-40B4-BE49-F238E27FC236}">
                <a16:creationId xmlns:a16="http://schemas.microsoft.com/office/drawing/2014/main" id="{B6BD23CF-F123-284B-0CC1-EE9E41EA45A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072689" y="9122776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2671387" h="3025028">
                <a:moveTo>
                  <a:pt x="0" y="0"/>
                </a:moveTo>
                <a:lnTo>
                  <a:pt x="2671387" y="0"/>
                </a:lnTo>
                <a:lnTo>
                  <a:pt x="2671387" y="3025027"/>
                </a:lnTo>
                <a:lnTo>
                  <a:pt x="0" y="3025027"/>
                </a:lnTo>
                <a:lnTo>
                  <a:pt x="0" y="0"/>
                </a:lnTo>
                <a:close/>
              </a:path>
            </a:pathLst>
          </a:custGeom>
          <a:blipFill>
            <a:blip r:embed="rId3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0D5A2430-955B-CBD5-A379-ADC5CAC3AB9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917547" y="9079913"/>
            <a:ext cx="1248354" cy="1230439"/>
          </a:xfrm>
          <a:custGeom>
            <a:avLst/>
            <a:gdLst/>
            <a:ahLst/>
            <a:cxnLst/>
            <a:rect l="l" t="t" r="r" b="b"/>
            <a:pathLst>
              <a:path w="2116872" h="2240077">
                <a:moveTo>
                  <a:pt x="0" y="0"/>
                </a:moveTo>
                <a:lnTo>
                  <a:pt x="2116872" y="0"/>
                </a:lnTo>
                <a:lnTo>
                  <a:pt x="2116872" y="2240077"/>
                </a:lnTo>
                <a:lnTo>
                  <a:pt x="0" y="2240077"/>
                </a:lnTo>
                <a:lnTo>
                  <a:pt x="0" y="0"/>
                </a:lnTo>
                <a:close/>
              </a:path>
            </a:pathLst>
          </a:custGeom>
          <a:blipFill>
            <a:blip r:embed="rId3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2">
            <a:extLst>
              <a:ext uri="{FF2B5EF4-FFF2-40B4-BE49-F238E27FC236}">
                <a16:creationId xmlns:a16="http://schemas.microsoft.com/office/drawing/2014/main" id="{452D0038-FA65-A6FC-9D69-E1F5E1C6802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02255" y="9051107"/>
            <a:ext cx="1140961" cy="1230439"/>
          </a:xfrm>
          <a:custGeom>
            <a:avLst/>
            <a:gdLst/>
            <a:ahLst/>
            <a:cxnLst/>
            <a:rect l="l" t="t" r="r" b="b"/>
            <a:pathLst>
              <a:path w="6285357" h="8229600">
                <a:moveTo>
                  <a:pt x="0" y="0"/>
                </a:moveTo>
                <a:lnTo>
                  <a:pt x="6285357" y="0"/>
                </a:lnTo>
                <a:lnTo>
                  <a:pt x="628535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6">
            <a:extLst>
              <a:ext uri="{FF2B5EF4-FFF2-40B4-BE49-F238E27FC236}">
                <a16:creationId xmlns:a16="http://schemas.microsoft.com/office/drawing/2014/main" id="{36CAB6E2-F1C9-B3A6-266E-A0BFE428354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65474" y="108968"/>
            <a:ext cx="6053103" cy="1615239"/>
          </a:xfrm>
          <a:custGeom>
            <a:avLst/>
            <a:gdLst/>
            <a:ahLst/>
            <a:cxnLst/>
            <a:rect l="l" t="t" r="r" b="b"/>
            <a:pathLst>
              <a:path w="12034763" h="2737909">
                <a:moveTo>
                  <a:pt x="0" y="0"/>
                </a:moveTo>
                <a:lnTo>
                  <a:pt x="12034763" y="0"/>
                </a:lnTo>
                <a:lnTo>
                  <a:pt x="12034763" y="2737909"/>
                </a:lnTo>
                <a:lnTo>
                  <a:pt x="0" y="2737909"/>
                </a:lnTo>
                <a:lnTo>
                  <a:pt x="0" y="0"/>
                </a:lnTo>
                <a:close/>
              </a:path>
            </a:pathLst>
          </a:custGeom>
          <a:blipFill>
            <a:blip r:embed="rId36">
              <a:extLst>
                <a:ext uri="{BEBA8EAE-BF5A-486C-A8C5-ECC9F3942E4B}">
                  <a14:imgProps xmlns:a14="http://schemas.microsoft.com/office/drawing/2010/main">
                    <a14:imgLayer r:embed="rId37">
                      <a14:imgEffect>
                        <a14:sharpenSoften amount="-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3B734E-49BF-45E5-5445-734B6DFEEA0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787433" y="441339"/>
            <a:ext cx="42594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Acknowledgements</a:t>
            </a:r>
            <a:endParaRPr lang="en-US" sz="40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4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7|5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2.5|5.4|8.6|2.7|20.3|11.3|10|1.4|8.8|4.2|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|30.9|13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24.5|2.2|8.7|6.8|4.3|2.9|2.9|4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4.9|7.7|17.1|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4.3|1.3|1.8|17.6|33.7|13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|25.2|37.5|6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4.3|3.6|12.1|4.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|20.3|16.6|13.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7|9.8|10.4|0.9|4.8|20.5|4.7|12.8|24.7|17.4|38.9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Georgia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Paper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 2013 - 2022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 2013 - 2022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Paper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 2013 - 2022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 2013 - 2022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Paper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 2013 - 2022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 2013 - 2022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4.xml><?xml version="1.0" encoding="utf-8"?>
<a:themeOverride xmlns:a="http://schemas.openxmlformats.org/drawingml/2006/main">
  <a:clrScheme name="Custom 15">
    <a:dk1>
      <a:sysClr val="windowText" lastClr="000000"/>
    </a:dk1>
    <a:lt1>
      <a:sysClr val="window" lastClr="FFFFFF"/>
    </a:lt1>
    <a:dk2>
      <a:srgbClr val="632E62"/>
    </a:dk2>
    <a:lt2>
      <a:srgbClr val="EAE5EB"/>
    </a:lt2>
    <a:accent1>
      <a:srgbClr val="4F62D3"/>
    </a:accent1>
    <a:accent2>
      <a:srgbClr val="0D9999"/>
    </a:accent2>
    <a:accent3>
      <a:srgbClr val="FFC000"/>
    </a:accent3>
    <a:accent4>
      <a:srgbClr val="FF6A05"/>
    </a:accent4>
    <a:accent5>
      <a:srgbClr val="F11F92"/>
    </a:accent5>
    <a:accent6>
      <a:srgbClr val="7FB10F"/>
    </a:accent6>
    <a:hlink>
      <a:srgbClr val="B969B8"/>
    </a:hlink>
    <a:folHlink>
      <a:srgbClr val="666699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5.xml><?xml version="1.0" encoding="utf-8"?>
<a:themeOverride xmlns:a="http://schemas.openxmlformats.org/drawingml/2006/main">
  <a:clrScheme name="Custom 15">
    <a:dk1>
      <a:sysClr val="windowText" lastClr="000000"/>
    </a:dk1>
    <a:lt1>
      <a:sysClr val="window" lastClr="FFFFFF"/>
    </a:lt1>
    <a:dk2>
      <a:srgbClr val="632E62"/>
    </a:dk2>
    <a:lt2>
      <a:srgbClr val="EAE5EB"/>
    </a:lt2>
    <a:accent1>
      <a:srgbClr val="4F62D3"/>
    </a:accent1>
    <a:accent2>
      <a:srgbClr val="0D9999"/>
    </a:accent2>
    <a:accent3>
      <a:srgbClr val="FFC000"/>
    </a:accent3>
    <a:accent4>
      <a:srgbClr val="FF6A05"/>
    </a:accent4>
    <a:accent5>
      <a:srgbClr val="F11F92"/>
    </a:accent5>
    <a:accent6>
      <a:srgbClr val="7FB10F"/>
    </a:accent6>
    <a:hlink>
      <a:srgbClr val="B969B8"/>
    </a:hlink>
    <a:folHlink>
      <a:srgbClr val="666699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9556</TotalTime>
  <Words>1666</Words>
  <Application>Microsoft Office PowerPoint</Application>
  <PresentationFormat>Custom</PresentationFormat>
  <Paragraphs>243</Paragraphs>
  <Slides>12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Arial</vt:lpstr>
      <vt:lpstr>Aptos</vt:lpstr>
      <vt:lpstr>Times New Roman</vt:lpstr>
      <vt:lpstr>Georgia</vt:lpstr>
      <vt:lpstr>Office Theme</vt:lpstr>
      <vt:lpstr>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Sage Green Minimalist Line Thesis Defense Presentation</dc:title>
  <dc:creator>CLMC</dc:creator>
  <cp:lastModifiedBy>Mcclellan, Cameron Lynn</cp:lastModifiedBy>
  <cp:revision>20</cp:revision>
  <dcterms:created xsi:type="dcterms:W3CDTF">2006-08-16T00:00:00Z</dcterms:created>
  <dcterms:modified xsi:type="dcterms:W3CDTF">2024-07-15T10:55:08Z</dcterms:modified>
  <dc:identifier>DAGAcuJz470</dc:identifier>
</cp:coreProperties>
</file>