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4"/>
  </p:notesMasterIdLst>
  <p:sldIdLst>
    <p:sldId id="256" r:id="rId3"/>
    <p:sldId id="278" r:id="rId4"/>
    <p:sldId id="277" r:id="rId5"/>
    <p:sldId id="289" r:id="rId6"/>
    <p:sldId id="285" r:id="rId7"/>
    <p:sldId id="288" r:id="rId8"/>
    <p:sldId id="286" r:id="rId9"/>
    <p:sldId id="274" r:id="rId10"/>
    <p:sldId id="287" r:id="rId11"/>
    <p:sldId id="271" r:id="rId12"/>
    <p:sldId id="27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92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snapToGrid="0" snapToObjects="1">
      <p:cViewPr varScale="1">
        <p:scale>
          <a:sx n="121" d="100"/>
          <a:sy n="121" d="100"/>
        </p:scale>
        <p:origin x="4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28EBE4-4AF1-6C4E-8C44-B09C6367E807}" type="datetimeFigureOut">
              <a:rPr lang="en-US" smtClean="0"/>
              <a:t>7/8/24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7FC244-CCAC-B04D-8C5A-2D1CC68EF40D}" type="slidenum">
              <a:rPr lang="en-US" smtClean="0"/>
              <a:t>‹#›</a:t>
            </a:fld>
            <a:endParaRPr lang="en-US"/>
          </a:p>
        </p:txBody>
      </p:sp>
    </p:spTree>
    <p:extLst>
      <p:ext uri="{BB962C8B-B14F-4D97-AF65-F5344CB8AC3E}">
        <p14:creationId xmlns:p14="http://schemas.microsoft.com/office/powerpoint/2010/main" val="1077687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www.cnn.com</a:t>
            </a:r>
            <a:r>
              <a:rPr lang="en-US" dirty="0"/>
              <a:t>/style/article/dinosaurs-paleoart-</a:t>
            </a:r>
            <a:r>
              <a:rPr lang="en-US" dirty="0" err="1"/>
              <a:t>michael</a:t>
            </a:r>
            <a:r>
              <a:rPr lang="en-US" dirty="0"/>
              <a:t>-</a:t>
            </a:r>
            <a:r>
              <a:rPr lang="en-US" dirty="0" err="1"/>
              <a:t>benton</a:t>
            </a:r>
            <a:r>
              <a:rPr lang="en-US" dirty="0"/>
              <a:t>-culture-queue-</a:t>
            </a:r>
            <a:r>
              <a:rPr lang="en-US" dirty="0" err="1"/>
              <a:t>scn</a:t>
            </a:r>
            <a:r>
              <a:rPr lang="en-US" dirty="0"/>
              <a:t>/</a:t>
            </a:r>
            <a:r>
              <a:rPr lang="en-US" dirty="0" err="1"/>
              <a:t>index.html</a:t>
            </a:r>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4CC730-626D-9340-95B0-0A65DC795D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285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CC730-626D-9340-95B0-0A65DC795DEA}" type="slidenum">
              <a:rPr lang="en-US" smtClean="0"/>
              <a:t>3</a:t>
            </a:fld>
            <a:endParaRPr lang="en-US"/>
          </a:p>
        </p:txBody>
      </p:sp>
    </p:spTree>
    <p:extLst>
      <p:ext uri="{BB962C8B-B14F-4D97-AF65-F5344CB8AC3E}">
        <p14:creationId xmlns:p14="http://schemas.microsoft.com/office/powerpoint/2010/main" val="3366876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CC730-626D-9340-95B0-0A65DC795DEA}" type="slidenum">
              <a:rPr lang="en-US" smtClean="0"/>
              <a:t>5</a:t>
            </a:fld>
            <a:endParaRPr lang="en-US"/>
          </a:p>
        </p:txBody>
      </p:sp>
    </p:spTree>
    <p:extLst>
      <p:ext uri="{BB962C8B-B14F-4D97-AF65-F5344CB8AC3E}">
        <p14:creationId xmlns:p14="http://schemas.microsoft.com/office/powerpoint/2010/main" val="994186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CC730-626D-9340-95B0-0A65DC795DEA}" type="slidenum">
              <a:rPr lang="en-US" smtClean="0"/>
              <a:t>7</a:t>
            </a:fld>
            <a:endParaRPr lang="en-US"/>
          </a:p>
        </p:txBody>
      </p:sp>
    </p:spTree>
    <p:extLst>
      <p:ext uri="{BB962C8B-B14F-4D97-AF65-F5344CB8AC3E}">
        <p14:creationId xmlns:p14="http://schemas.microsoft.com/office/powerpoint/2010/main" val="249101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Small group or full-class discussion:</a:t>
            </a:r>
          </a:p>
          <a:p>
            <a:r>
              <a:rPr lang="en-US" sz="1200" kern="1200" dirty="0">
                <a:solidFill>
                  <a:schemeClr val="tx1"/>
                </a:solidFill>
                <a:effectLst/>
                <a:latin typeface="+mn-lt"/>
                <a:ea typeface="+mn-ea"/>
                <a:cs typeface="+mn-cs"/>
              </a:rPr>
              <a:t> </a:t>
            </a:r>
          </a:p>
          <a:p>
            <a:r>
              <a:rPr lang="en-US" dirty="0"/>
              <a:t>Based on your work today, how difficult do you think it might be to go about identifying a new species? What challenges might you encounter?</a:t>
            </a:r>
          </a:p>
          <a:p>
            <a:r>
              <a:rPr lang="en-US" sz="1200" i="1" kern="1200" dirty="0">
                <a:solidFill>
                  <a:schemeClr val="tx1"/>
                </a:solidFill>
                <a:effectLst/>
                <a:latin typeface="+mn-lt"/>
                <a:ea typeface="+mn-ea"/>
                <a:cs typeface="+mn-cs"/>
              </a:rPr>
              <a:t>(Hint: think about differences that we can observe in animals alive today. Do all people look the same? What about all dogs or cats? Remember, wolves and coyotes count as dogs and tigers and lions count as cats, too!)</a:t>
            </a:r>
            <a:r>
              <a:rPr lang="en-US" sz="1200" b="1"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We have to think about individual variation (e.g. not all people are the same height),</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Genetic mutation (e.g. individuals with dwarfism have different proportions than people without the condition, which can be seen in their skeletons),</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Sexual dimorphism (e.g. in some animals, females are much larger than males, and vice versa)</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Age (babies are definitely not the same size as adults!), and more!</a:t>
            </a:r>
          </a:p>
          <a:p>
            <a:r>
              <a:rPr lang="en-US" sz="1200" b="1"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D4CC730-626D-9340-95B0-0A65DC795DEA}" type="slidenum">
              <a:rPr lang="en-US" smtClean="0"/>
              <a:t>8</a:t>
            </a:fld>
            <a:endParaRPr lang="en-US"/>
          </a:p>
        </p:txBody>
      </p:sp>
    </p:spTree>
    <p:extLst>
      <p:ext uri="{BB962C8B-B14F-4D97-AF65-F5344CB8AC3E}">
        <p14:creationId xmlns:p14="http://schemas.microsoft.com/office/powerpoint/2010/main" val="1736848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100" dirty="0"/>
              <a:t>The fossils you looked at today are from extinct animals, but none of those animals disappeared in a mass extinction event. </a:t>
            </a:r>
          </a:p>
          <a:p>
            <a:pPr marL="342900" lvl="0" indent="-342900">
              <a:buFont typeface="Arial" panose="020B0604020202020204" pitchFamily="34" charset="0"/>
              <a:buChar char="•"/>
            </a:pPr>
            <a:r>
              <a:rPr lang="en-US" sz="2100" dirty="0"/>
              <a:t>Why and how might this “smaller” type of extinction happen? </a:t>
            </a:r>
          </a:p>
          <a:p>
            <a:pPr marL="800100" lvl="1" indent="-342900">
              <a:buFont typeface="Arial" panose="020B0604020202020204" pitchFamily="34" charset="0"/>
              <a:buChar char="•"/>
            </a:pPr>
            <a:r>
              <a:rPr lang="en-US" sz="2100" dirty="0"/>
              <a:t>Diseases</a:t>
            </a:r>
          </a:p>
          <a:p>
            <a:pPr marL="800100" lvl="1" indent="-342900">
              <a:buFont typeface="Arial" panose="020B0604020202020204" pitchFamily="34" charset="0"/>
              <a:buChar char="•"/>
            </a:pPr>
            <a:r>
              <a:rPr lang="en-US" sz="2100" dirty="0"/>
              <a:t>Loss of habitat/food sources</a:t>
            </a:r>
          </a:p>
          <a:p>
            <a:pPr marL="800100" lvl="1" indent="-342900">
              <a:buFont typeface="Arial" panose="020B0604020202020204" pitchFamily="34" charset="0"/>
              <a:buChar char="•"/>
            </a:pPr>
            <a:r>
              <a:rPr lang="en-US" sz="2100" dirty="0"/>
              <a:t>Overhunting (e.g. passenger pigeon, dodo)</a:t>
            </a:r>
          </a:p>
          <a:p>
            <a:pPr marL="800100" lvl="1" indent="-342900">
              <a:buFont typeface="Arial" panose="020B0604020202020204" pitchFamily="34" charset="0"/>
              <a:buChar char="•"/>
            </a:pPr>
            <a:endParaRPr lang="en-US" sz="2100" dirty="0"/>
          </a:p>
          <a:p>
            <a:pPr marL="342900" lvl="0" indent="-342900">
              <a:buFont typeface="Arial" panose="020B0604020202020204" pitchFamily="34" charset="0"/>
              <a:buChar char="•"/>
            </a:pPr>
            <a:r>
              <a:rPr lang="en-US" sz="2100" dirty="0"/>
              <a:t>What does this tell you about how paleontology can help us predict the future?</a:t>
            </a:r>
          </a:p>
          <a:p>
            <a:pPr marL="800100" lvl="1" indent="-342900">
              <a:buFont typeface="Arial" panose="020B0604020202020204" pitchFamily="34" charset="0"/>
              <a:buChar char="•"/>
            </a:pPr>
            <a:r>
              <a:rPr lang="en-US" sz="2100" dirty="0"/>
              <a:t>Climate is changing – in the past, some organisms have been able to adapt/evolve quickly enough to survive, but many went extinct.</a:t>
            </a:r>
          </a:p>
          <a:p>
            <a:pPr marL="800100" lvl="1" indent="-342900">
              <a:buFont typeface="Arial" panose="020B0604020202020204" pitchFamily="34" charset="0"/>
              <a:buChar char="•"/>
            </a:pPr>
            <a:r>
              <a:rPr lang="en-US" sz="2100" dirty="0"/>
              <a:t>Change is occurring much more quickly than ‘usual’ – many organisms will not have the capacity to adapt/evolve quickly enough to match how much the climate (and environment) is changing, and may go extinct</a:t>
            </a:r>
          </a:p>
        </p:txBody>
      </p:sp>
      <p:sp>
        <p:nvSpPr>
          <p:cNvPr id="4" name="Slide Number Placeholder 3"/>
          <p:cNvSpPr>
            <a:spLocks noGrp="1"/>
          </p:cNvSpPr>
          <p:nvPr>
            <p:ph type="sldNum" sz="quarter" idx="5"/>
          </p:nvPr>
        </p:nvSpPr>
        <p:spPr/>
        <p:txBody>
          <a:bodyPr/>
          <a:lstStyle/>
          <a:p>
            <a:fld id="{6D4CC730-626D-9340-95B0-0A65DC795DEA}" type="slidenum">
              <a:rPr lang="en-US" smtClean="0"/>
              <a:t>9</a:t>
            </a:fld>
            <a:endParaRPr lang="en-US"/>
          </a:p>
        </p:txBody>
      </p:sp>
    </p:spTree>
    <p:extLst>
      <p:ext uri="{BB962C8B-B14F-4D97-AF65-F5344CB8AC3E}">
        <p14:creationId xmlns:p14="http://schemas.microsoft.com/office/powerpoint/2010/main" val="4293336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any students are interested in seeing the comparisons of the original specimens to the 3D prints, you can put this slide up.</a:t>
            </a:r>
          </a:p>
          <a:p>
            <a:r>
              <a:rPr lang="en-US" dirty="0"/>
              <a:t>This is also a great spot to talk about the advantages of 3D models as compared to “real” fossils – accessibility, reproducibility, durability… the list goes on. If you want to impress upon students how durable the models are, you can perform a “drop test” (I’ve done it before, and the models survived!). </a:t>
            </a:r>
          </a:p>
        </p:txBody>
      </p:sp>
      <p:sp>
        <p:nvSpPr>
          <p:cNvPr id="4" name="Slide Number Placeholder 3"/>
          <p:cNvSpPr>
            <a:spLocks noGrp="1"/>
          </p:cNvSpPr>
          <p:nvPr>
            <p:ph type="sldNum" sz="quarter" idx="5"/>
          </p:nvPr>
        </p:nvSpPr>
        <p:spPr/>
        <p:txBody>
          <a:bodyPr/>
          <a:lstStyle/>
          <a:p>
            <a:fld id="{6D4CC730-626D-9340-95B0-0A65DC795DEA}" type="slidenum">
              <a:rPr lang="en-US" smtClean="0"/>
              <a:t>10</a:t>
            </a:fld>
            <a:endParaRPr lang="en-US"/>
          </a:p>
        </p:txBody>
      </p:sp>
    </p:spTree>
    <p:extLst>
      <p:ext uri="{BB962C8B-B14F-4D97-AF65-F5344CB8AC3E}">
        <p14:creationId xmlns:p14="http://schemas.microsoft.com/office/powerpoint/2010/main" val="2765146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will probably never know exactly what these animals looked like (unless someone invents time travel, of course), artists can draw inspiration from these animals’ modern relatives that are still alive today. The people who create this art are called paleo-artists.</a:t>
            </a:r>
          </a:p>
          <a:p>
            <a:endParaRPr lang="en-US" dirty="0"/>
          </a:p>
          <a:p>
            <a:r>
              <a:rPr lang="en-US" dirty="0"/>
              <a:t>Clockwise from top left: </a:t>
            </a:r>
          </a:p>
          <a:p>
            <a:pPr marL="171450" indent="-171450">
              <a:buFontTx/>
              <a:buChar char="-"/>
            </a:pPr>
            <a:r>
              <a:rPr lang="en-US" i="1" dirty="0"/>
              <a:t>Merychippus</a:t>
            </a:r>
            <a:r>
              <a:rPr lang="en-US" i="0" dirty="0"/>
              <a:t> – an ancestor of the modern horse; notice how much smaller it is! https://</a:t>
            </a:r>
            <a:r>
              <a:rPr lang="en-US" i="0" dirty="0" err="1"/>
              <a:t>www.britannica.com</a:t>
            </a:r>
            <a:r>
              <a:rPr lang="en-US" i="0" dirty="0"/>
              <a:t>/animal/Merychippus </a:t>
            </a:r>
          </a:p>
          <a:p>
            <a:pPr marL="171450" indent="-171450">
              <a:buFontTx/>
              <a:buChar char="-"/>
            </a:pPr>
            <a:r>
              <a:rPr lang="en-US" i="1" dirty="0" err="1"/>
              <a:t>Aenocyon</a:t>
            </a:r>
            <a:r>
              <a:rPr lang="en-US" i="1" dirty="0"/>
              <a:t> </a:t>
            </a:r>
            <a:r>
              <a:rPr lang="en-US" i="1" dirty="0" err="1"/>
              <a:t>dirus</a:t>
            </a:r>
            <a:r>
              <a:rPr lang="en-US" i="1" dirty="0"/>
              <a:t> </a:t>
            </a:r>
            <a:r>
              <a:rPr lang="en-US" i="0" dirty="0"/>
              <a:t>– dire wolf (bigger than modern wolves by a fair margin) https://</a:t>
            </a:r>
            <a:r>
              <a:rPr lang="en-US" i="0" dirty="0" err="1"/>
              <a:t>www.nps.gov</a:t>
            </a:r>
            <a:r>
              <a:rPr lang="en-US" i="0" dirty="0"/>
              <a:t>/articles/000/dire-</a:t>
            </a:r>
            <a:r>
              <a:rPr lang="en-US" i="0" dirty="0" err="1"/>
              <a:t>wolf.htm</a:t>
            </a:r>
            <a:endParaRPr lang="en-US" i="0" dirty="0"/>
          </a:p>
          <a:p>
            <a:pPr marL="171450" indent="-171450">
              <a:buFontTx/>
              <a:buChar char="-"/>
            </a:pPr>
            <a:r>
              <a:rPr lang="en-US" i="0" dirty="0"/>
              <a:t>Unknown mustelid – while no paleo-art of this specimen (new species) exists yet, here’s a drawing of another ancient mustelid (creature like a weasel or ferret). https://</a:t>
            </a:r>
            <a:r>
              <a:rPr lang="en-US" i="0" dirty="0" err="1"/>
              <a:t>twitter.com</a:t>
            </a:r>
            <a:r>
              <a:rPr lang="en-US" i="0" dirty="0"/>
              <a:t>/</a:t>
            </a:r>
            <a:r>
              <a:rPr lang="en-US" i="0" dirty="0" err="1"/>
              <a:t>HodariNundu</a:t>
            </a:r>
            <a:r>
              <a:rPr lang="en-US" i="0" dirty="0"/>
              <a:t>/status/1369930424621752329 (prolific </a:t>
            </a:r>
            <a:r>
              <a:rPr lang="en-US" i="0" dirty="0" err="1"/>
              <a:t>paleoartist</a:t>
            </a:r>
            <a:r>
              <a:rPr lang="en-US" i="0" dirty="0"/>
              <a:t>). VERY SMALL – note the difference in scale!</a:t>
            </a:r>
          </a:p>
          <a:p>
            <a:pPr marL="171450" indent="-171450">
              <a:buFontTx/>
              <a:buChar char="-"/>
            </a:pPr>
            <a:r>
              <a:rPr lang="en-US" i="1" dirty="0"/>
              <a:t>Ursus </a:t>
            </a:r>
            <a:r>
              <a:rPr lang="en-US" i="1" dirty="0" err="1"/>
              <a:t>spelaeus</a:t>
            </a:r>
            <a:r>
              <a:rPr lang="en-US" i="1" dirty="0"/>
              <a:t> </a:t>
            </a:r>
            <a:r>
              <a:rPr lang="en-US" i="0" dirty="0"/>
              <a:t>– cave bear (close to the size of a polar bear). https://</a:t>
            </a:r>
            <a:r>
              <a:rPr lang="en-US" i="0" dirty="0" err="1"/>
              <a:t>www.britannica.com</a:t>
            </a:r>
            <a:r>
              <a:rPr lang="en-US" i="0" dirty="0"/>
              <a:t>/animal/cave-bear </a:t>
            </a:r>
            <a:endParaRPr lang="en-US" i="1" dirty="0"/>
          </a:p>
        </p:txBody>
      </p:sp>
      <p:sp>
        <p:nvSpPr>
          <p:cNvPr id="4" name="Slide Number Placeholder 3"/>
          <p:cNvSpPr>
            <a:spLocks noGrp="1"/>
          </p:cNvSpPr>
          <p:nvPr>
            <p:ph type="sldNum" sz="quarter" idx="5"/>
          </p:nvPr>
        </p:nvSpPr>
        <p:spPr/>
        <p:txBody>
          <a:bodyPr/>
          <a:lstStyle/>
          <a:p>
            <a:fld id="{6D4CC730-626D-9340-95B0-0A65DC795DEA}" type="slidenum">
              <a:rPr lang="en-US" smtClean="0"/>
              <a:t>11</a:t>
            </a:fld>
            <a:endParaRPr lang="en-US"/>
          </a:p>
        </p:txBody>
      </p:sp>
    </p:spTree>
    <p:extLst>
      <p:ext uri="{BB962C8B-B14F-4D97-AF65-F5344CB8AC3E}">
        <p14:creationId xmlns:p14="http://schemas.microsoft.com/office/powerpoint/2010/main" val="902056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0D60D-4400-5047-B9BC-787F27EC4F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E8BE1F-3F8E-DF46-9B71-D04AA46B6E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55CAB7-A004-344D-B0D7-74883C65549E}"/>
              </a:ext>
            </a:extLst>
          </p:cNvPr>
          <p:cNvSpPr>
            <a:spLocks noGrp="1"/>
          </p:cNvSpPr>
          <p:nvPr>
            <p:ph type="dt" sz="half" idx="10"/>
          </p:nvPr>
        </p:nvSpPr>
        <p:spPr/>
        <p:txBody>
          <a:bodyPr/>
          <a:lstStyle/>
          <a:p>
            <a:fld id="{0C990BCC-451B-B64A-A62D-C10F50A443E6}" type="datetimeFigureOut">
              <a:rPr lang="en-US" smtClean="0"/>
              <a:t>7/8/24</a:t>
            </a:fld>
            <a:endParaRPr lang="en-US"/>
          </a:p>
        </p:txBody>
      </p:sp>
      <p:sp>
        <p:nvSpPr>
          <p:cNvPr id="5" name="Footer Placeholder 4">
            <a:extLst>
              <a:ext uri="{FF2B5EF4-FFF2-40B4-BE49-F238E27FC236}">
                <a16:creationId xmlns:a16="http://schemas.microsoft.com/office/drawing/2014/main" id="{0B5EC93A-0F0F-B34F-816F-AC5106EBEF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120620-7D06-FF4B-9E77-F391A8CA9ED0}"/>
              </a:ext>
            </a:extLst>
          </p:cNvPr>
          <p:cNvSpPr>
            <a:spLocks noGrp="1"/>
          </p:cNvSpPr>
          <p:nvPr>
            <p:ph type="sldNum" sz="quarter" idx="12"/>
          </p:nvPr>
        </p:nvSpPr>
        <p:spPr/>
        <p:txBody>
          <a:bodyPr/>
          <a:lstStyle/>
          <a:p>
            <a:fld id="{C145F8CC-E907-F74B-AB76-536AF1080F32}" type="slidenum">
              <a:rPr lang="en-US" smtClean="0"/>
              <a:t>‹#›</a:t>
            </a:fld>
            <a:endParaRPr lang="en-US"/>
          </a:p>
        </p:txBody>
      </p:sp>
    </p:spTree>
    <p:extLst>
      <p:ext uri="{BB962C8B-B14F-4D97-AF65-F5344CB8AC3E}">
        <p14:creationId xmlns:p14="http://schemas.microsoft.com/office/powerpoint/2010/main" val="134242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FA984-2F38-0845-8F0B-8CA27B9F5F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BF4869-C608-9940-A57E-652FD1B4A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37C00-CAE9-7647-B57A-73E43F5AC4A5}"/>
              </a:ext>
            </a:extLst>
          </p:cNvPr>
          <p:cNvSpPr>
            <a:spLocks noGrp="1"/>
          </p:cNvSpPr>
          <p:nvPr>
            <p:ph type="dt" sz="half" idx="10"/>
          </p:nvPr>
        </p:nvSpPr>
        <p:spPr/>
        <p:txBody>
          <a:bodyPr/>
          <a:lstStyle/>
          <a:p>
            <a:fld id="{0C990BCC-451B-B64A-A62D-C10F50A443E6}" type="datetimeFigureOut">
              <a:rPr lang="en-US" smtClean="0"/>
              <a:t>7/8/24</a:t>
            </a:fld>
            <a:endParaRPr lang="en-US"/>
          </a:p>
        </p:txBody>
      </p:sp>
      <p:sp>
        <p:nvSpPr>
          <p:cNvPr id="5" name="Footer Placeholder 4">
            <a:extLst>
              <a:ext uri="{FF2B5EF4-FFF2-40B4-BE49-F238E27FC236}">
                <a16:creationId xmlns:a16="http://schemas.microsoft.com/office/drawing/2014/main" id="{A2D6437E-88C4-A743-9672-A32DABD45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AA1BB-A3BE-154C-B61E-FFADD4144CB2}"/>
              </a:ext>
            </a:extLst>
          </p:cNvPr>
          <p:cNvSpPr>
            <a:spLocks noGrp="1"/>
          </p:cNvSpPr>
          <p:nvPr>
            <p:ph type="sldNum" sz="quarter" idx="12"/>
          </p:nvPr>
        </p:nvSpPr>
        <p:spPr/>
        <p:txBody>
          <a:bodyPr/>
          <a:lstStyle/>
          <a:p>
            <a:fld id="{C145F8CC-E907-F74B-AB76-536AF1080F32}" type="slidenum">
              <a:rPr lang="en-US" smtClean="0"/>
              <a:t>‹#›</a:t>
            </a:fld>
            <a:endParaRPr lang="en-US"/>
          </a:p>
        </p:txBody>
      </p:sp>
    </p:spTree>
    <p:extLst>
      <p:ext uri="{BB962C8B-B14F-4D97-AF65-F5344CB8AC3E}">
        <p14:creationId xmlns:p14="http://schemas.microsoft.com/office/powerpoint/2010/main" val="2614641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C1B838-2EA5-0149-B5AC-B9C54E25DC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D1575B-FECD-EB4B-8A8D-35F4C770B6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A329A2-3EE4-DE47-8960-6B28C518516F}"/>
              </a:ext>
            </a:extLst>
          </p:cNvPr>
          <p:cNvSpPr>
            <a:spLocks noGrp="1"/>
          </p:cNvSpPr>
          <p:nvPr>
            <p:ph type="dt" sz="half" idx="10"/>
          </p:nvPr>
        </p:nvSpPr>
        <p:spPr/>
        <p:txBody>
          <a:bodyPr/>
          <a:lstStyle/>
          <a:p>
            <a:fld id="{0C990BCC-451B-B64A-A62D-C10F50A443E6}" type="datetimeFigureOut">
              <a:rPr lang="en-US" smtClean="0"/>
              <a:t>7/8/24</a:t>
            </a:fld>
            <a:endParaRPr lang="en-US"/>
          </a:p>
        </p:txBody>
      </p:sp>
      <p:sp>
        <p:nvSpPr>
          <p:cNvPr id="5" name="Footer Placeholder 4">
            <a:extLst>
              <a:ext uri="{FF2B5EF4-FFF2-40B4-BE49-F238E27FC236}">
                <a16:creationId xmlns:a16="http://schemas.microsoft.com/office/drawing/2014/main" id="{20B16C00-3693-8646-AA70-607AA2FC54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3A5F-28B4-854E-A026-BA2960411F26}"/>
              </a:ext>
            </a:extLst>
          </p:cNvPr>
          <p:cNvSpPr>
            <a:spLocks noGrp="1"/>
          </p:cNvSpPr>
          <p:nvPr>
            <p:ph type="sldNum" sz="quarter" idx="12"/>
          </p:nvPr>
        </p:nvSpPr>
        <p:spPr/>
        <p:txBody>
          <a:bodyPr/>
          <a:lstStyle/>
          <a:p>
            <a:fld id="{C145F8CC-E907-F74B-AB76-536AF1080F32}" type="slidenum">
              <a:rPr lang="en-US" smtClean="0"/>
              <a:t>‹#›</a:t>
            </a:fld>
            <a:endParaRPr lang="en-US"/>
          </a:p>
        </p:txBody>
      </p:sp>
    </p:spTree>
    <p:extLst>
      <p:ext uri="{BB962C8B-B14F-4D97-AF65-F5344CB8AC3E}">
        <p14:creationId xmlns:p14="http://schemas.microsoft.com/office/powerpoint/2010/main" val="3047342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B06F4950-B612-3C44-BE2D-20A7EE0271AC}" type="datetimeFigureOut">
              <a:rPr lang="en-US" smtClean="0"/>
              <a:t>7/8/24</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12F811EC-37C6-0340-A869-61C9237A537F}"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87104112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6F4950-B612-3C44-BE2D-20A7EE0271AC}" type="datetimeFigureOut">
              <a:rPr lang="en-US" smtClean="0"/>
              <a:t>7/8/24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811EC-37C6-0340-A869-61C9237A537F}" type="slidenum">
              <a:rPr lang="en-US" smtClean="0"/>
              <a:t>‹#›</a:t>
            </a:fld>
            <a:endParaRPr lang="en-US"/>
          </a:p>
        </p:txBody>
      </p:sp>
    </p:spTree>
    <p:extLst>
      <p:ext uri="{BB962C8B-B14F-4D97-AF65-F5344CB8AC3E}">
        <p14:creationId xmlns:p14="http://schemas.microsoft.com/office/powerpoint/2010/main" val="766232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B06F4950-B612-3C44-BE2D-20A7EE0271AC}" type="datetimeFigureOut">
              <a:rPr lang="en-US" smtClean="0"/>
              <a:t>7/8/24</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12F811EC-37C6-0340-A869-61C9237A537F}"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12827813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6F4950-B612-3C44-BE2D-20A7EE0271AC}" type="datetimeFigureOut">
              <a:rPr lang="en-US" smtClean="0"/>
              <a:t>7/8/24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811EC-37C6-0340-A869-61C9237A537F}" type="slidenum">
              <a:rPr lang="en-US" smtClean="0"/>
              <a:t>‹#›</a:t>
            </a:fld>
            <a:endParaRPr lang="en-US"/>
          </a:p>
        </p:txBody>
      </p:sp>
    </p:spTree>
    <p:extLst>
      <p:ext uri="{BB962C8B-B14F-4D97-AF65-F5344CB8AC3E}">
        <p14:creationId xmlns:p14="http://schemas.microsoft.com/office/powerpoint/2010/main" val="2797078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6F4950-B612-3C44-BE2D-20A7EE0271AC}" type="datetimeFigureOut">
              <a:rPr lang="en-US" smtClean="0"/>
              <a:t>7/8/24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F811EC-37C6-0340-A869-61C9237A537F}" type="slidenum">
              <a:rPr lang="en-US" smtClean="0"/>
              <a:t>‹#›</a:t>
            </a:fld>
            <a:endParaRPr lang="en-US"/>
          </a:p>
        </p:txBody>
      </p:sp>
    </p:spTree>
    <p:extLst>
      <p:ext uri="{BB962C8B-B14F-4D97-AF65-F5344CB8AC3E}">
        <p14:creationId xmlns:p14="http://schemas.microsoft.com/office/powerpoint/2010/main" val="3782498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6F4950-B612-3C44-BE2D-20A7EE0271AC}" type="datetimeFigureOut">
              <a:rPr lang="en-US" smtClean="0"/>
              <a:t>7/8/24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F811EC-37C6-0340-A869-61C9237A537F}" type="slidenum">
              <a:rPr lang="en-US" smtClean="0"/>
              <a:t>‹#›</a:t>
            </a:fld>
            <a:endParaRPr lang="en-US"/>
          </a:p>
        </p:txBody>
      </p:sp>
    </p:spTree>
    <p:extLst>
      <p:ext uri="{BB962C8B-B14F-4D97-AF65-F5344CB8AC3E}">
        <p14:creationId xmlns:p14="http://schemas.microsoft.com/office/powerpoint/2010/main" val="823853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6F4950-B612-3C44-BE2D-20A7EE0271AC}" type="datetimeFigureOut">
              <a:rPr lang="en-US" smtClean="0"/>
              <a:t>7/8/24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F811EC-37C6-0340-A869-61C9237A537F}" type="slidenum">
              <a:rPr lang="en-US" smtClean="0"/>
              <a:t>‹#›</a:t>
            </a:fld>
            <a:endParaRPr lang="en-US"/>
          </a:p>
        </p:txBody>
      </p:sp>
    </p:spTree>
    <p:extLst>
      <p:ext uri="{BB962C8B-B14F-4D97-AF65-F5344CB8AC3E}">
        <p14:creationId xmlns:p14="http://schemas.microsoft.com/office/powerpoint/2010/main" val="1257312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06F4950-B612-3C44-BE2D-20A7EE0271AC}" type="datetimeFigureOut">
              <a:rPr lang="en-US" smtClean="0"/>
              <a:t>7/8/24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12F811EC-37C6-0340-A869-61C9237A537F}"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98549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5710-224F-A94B-ADC5-48E1B7352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6226C9-FA6D-8540-9A55-712DA0F367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C4AF2-BA92-5645-B09E-3728827A236F}"/>
              </a:ext>
            </a:extLst>
          </p:cNvPr>
          <p:cNvSpPr>
            <a:spLocks noGrp="1"/>
          </p:cNvSpPr>
          <p:nvPr>
            <p:ph type="dt" sz="half" idx="10"/>
          </p:nvPr>
        </p:nvSpPr>
        <p:spPr/>
        <p:txBody>
          <a:bodyPr/>
          <a:lstStyle/>
          <a:p>
            <a:fld id="{0C990BCC-451B-B64A-A62D-C10F50A443E6}" type="datetimeFigureOut">
              <a:rPr lang="en-US" smtClean="0"/>
              <a:t>7/8/24</a:t>
            </a:fld>
            <a:endParaRPr lang="en-US"/>
          </a:p>
        </p:txBody>
      </p:sp>
      <p:sp>
        <p:nvSpPr>
          <p:cNvPr id="5" name="Footer Placeholder 4">
            <a:extLst>
              <a:ext uri="{FF2B5EF4-FFF2-40B4-BE49-F238E27FC236}">
                <a16:creationId xmlns:a16="http://schemas.microsoft.com/office/drawing/2014/main" id="{BC76ACCF-7780-8F48-B4E0-D985B9901D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680B30-4D26-4149-ABBD-CC8F93501141}"/>
              </a:ext>
            </a:extLst>
          </p:cNvPr>
          <p:cNvSpPr>
            <a:spLocks noGrp="1"/>
          </p:cNvSpPr>
          <p:nvPr>
            <p:ph type="sldNum" sz="quarter" idx="12"/>
          </p:nvPr>
        </p:nvSpPr>
        <p:spPr/>
        <p:txBody>
          <a:bodyPr/>
          <a:lstStyle/>
          <a:p>
            <a:fld id="{C145F8CC-E907-F74B-AB76-536AF1080F32}" type="slidenum">
              <a:rPr lang="en-US" smtClean="0"/>
              <a:t>‹#›</a:t>
            </a:fld>
            <a:endParaRPr lang="en-US"/>
          </a:p>
        </p:txBody>
      </p:sp>
    </p:spTree>
    <p:extLst>
      <p:ext uri="{BB962C8B-B14F-4D97-AF65-F5344CB8AC3E}">
        <p14:creationId xmlns:p14="http://schemas.microsoft.com/office/powerpoint/2010/main" val="754894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06F4950-B612-3C44-BE2D-20A7EE0271AC}" type="datetimeFigureOut">
              <a:rPr lang="en-US" smtClean="0"/>
              <a:t>7/8/24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12F811EC-37C6-0340-A869-61C9237A537F}"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5046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6F4950-B612-3C44-BE2D-20A7EE0271AC}" type="datetimeFigureOut">
              <a:rPr lang="en-US" smtClean="0"/>
              <a:t>7/8/24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811EC-37C6-0340-A869-61C9237A537F}" type="slidenum">
              <a:rPr lang="en-US" smtClean="0"/>
              <a:t>‹#›</a:t>
            </a:fld>
            <a:endParaRPr lang="en-US"/>
          </a:p>
        </p:txBody>
      </p:sp>
    </p:spTree>
    <p:extLst>
      <p:ext uri="{BB962C8B-B14F-4D97-AF65-F5344CB8AC3E}">
        <p14:creationId xmlns:p14="http://schemas.microsoft.com/office/powerpoint/2010/main" val="403480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6F4950-B612-3C44-BE2D-20A7EE0271AC}" type="datetimeFigureOut">
              <a:rPr lang="en-US" smtClean="0"/>
              <a:t>7/8/24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811EC-37C6-0340-A869-61C9237A537F}" type="slidenum">
              <a:rPr lang="en-US" smtClean="0"/>
              <a:t>‹#›</a:t>
            </a:fld>
            <a:endParaRPr lang="en-US"/>
          </a:p>
        </p:txBody>
      </p:sp>
    </p:spTree>
    <p:extLst>
      <p:ext uri="{BB962C8B-B14F-4D97-AF65-F5344CB8AC3E}">
        <p14:creationId xmlns:p14="http://schemas.microsoft.com/office/powerpoint/2010/main" val="3513401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E3218-34C1-E94D-90F3-4E95B7ADB3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20073C-A214-734F-A6BF-44A78B1DEF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E8D81F-4E05-2D47-9E43-72A6D5E037E0}"/>
              </a:ext>
            </a:extLst>
          </p:cNvPr>
          <p:cNvSpPr>
            <a:spLocks noGrp="1"/>
          </p:cNvSpPr>
          <p:nvPr>
            <p:ph type="dt" sz="half" idx="10"/>
          </p:nvPr>
        </p:nvSpPr>
        <p:spPr/>
        <p:txBody>
          <a:bodyPr/>
          <a:lstStyle/>
          <a:p>
            <a:fld id="{0C990BCC-451B-B64A-A62D-C10F50A443E6}" type="datetimeFigureOut">
              <a:rPr lang="en-US" smtClean="0"/>
              <a:t>7/8/24</a:t>
            </a:fld>
            <a:endParaRPr lang="en-US"/>
          </a:p>
        </p:txBody>
      </p:sp>
      <p:sp>
        <p:nvSpPr>
          <p:cNvPr id="5" name="Footer Placeholder 4">
            <a:extLst>
              <a:ext uri="{FF2B5EF4-FFF2-40B4-BE49-F238E27FC236}">
                <a16:creationId xmlns:a16="http://schemas.microsoft.com/office/drawing/2014/main" id="{D1205EF7-A264-D444-871C-0DC9A0AC1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B86F15-562D-4447-BBF3-3410FE1D583F}"/>
              </a:ext>
            </a:extLst>
          </p:cNvPr>
          <p:cNvSpPr>
            <a:spLocks noGrp="1"/>
          </p:cNvSpPr>
          <p:nvPr>
            <p:ph type="sldNum" sz="quarter" idx="12"/>
          </p:nvPr>
        </p:nvSpPr>
        <p:spPr/>
        <p:txBody>
          <a:bodyPr/>
          <a:lstStyle/>
          <a:p>
            <a:fld id="{C145F8CC-E907-F74B-AB76-536AF1080F32}" type="slidenum">
              <a:rPr lang="en-US" smtClean="0"/>
              <a:t>‹#›</a:t>
            </a:fld>
            <a:endParaRPr lang="en-US"/>
          </a:p>
        </p:txBody>
      </p:sp>
    </p:spTree>
    <p:extLst>
      <p:ext uri="{BB962C8B-B14F-4D97-AF65-F5344CB8AC3E}">
        <p14:creationId xmlns:p14="http://schemas.microsoft.com/office/powerpoint/2010/main" val="1170392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A6F23-1D21-2F4F-96A6-27D2099A0C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02E623-F38B-D147-ADF5-5DF6AFE953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30DF2E-4B01-8646-B09E-B4ED5E05C8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FB4987-F40B-C54F-8545-141AB4BB7216}"/>
              </a:ext>
            </a:extLst>
          </p:cNvPr>
          <p:cNvSpPr>
            <a:spLocks noGrp="1"/>
          </p:cNvSpPr>
          <p:nvPr>
            <p:ph type="dt" sz="half" idx="10"/>
          </p:nvPr>
        </p:nvSpPr>
        <p:spPr/>
        <p:txBody>
          <a:bodyPr/>
          <a:lstStyle/>
          <a:p>
            <a:fld id="{0C990BCC-451B-B64A-A62D-C10F50A443E6}" type="datetimeFigureOut">
              <a:rPr lang="en-US" smtClean="0"/>
              <a:t>7/8/24</a:t>
            </a:fld>
            <a:endParaRPr lang="en-US"/>
          </a:p>
        </p:txBody>
      </p:sp>
      <p:sp>
        <p:nvSpPr>
          <p:cNvPr id="6" name="Footer Placeholder 5">
            <a:extLst>
              <a:ext uri="{FF2B5EF4-FFF2-40B4-BE49-F238E27FC236}">
                <a16:creationId xmlns:a16="http://schemas.microsoft.com/office/drawing/2014/main" id="{7196C04C-E507-934D-86D6-F18FC3E242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D3F1BE-0D95-3F49-9BD0-ED6C15CBB2DC}"/>
              </a:ext>
            </a:extLst>
          </p:cNvPr>
          <p:cNvSpPr>
            <a:spLocks noGrp="1"/>
          </p:cNvSpPr>
          <p:nvPr>
            <p:ph type="sldNum" sz="quarter" idx="12"/>
          </p:nvPr>
        </p:nvSpPr>
        <p:spPr/>
        <p:txBody>
          <a:bodyPr/>
          <a:lstStyle/>
          <a:p>
            <a:fld id="{C145F8CC-E907-F74B-AB76-536AF1080F32}" type="slidenum">
              <a:rPr lang="en-US" smtClean="0"/>
              <a:t>‹#›</a:t>
            </a:fld>
            <a:endParaRPr lang="en-US"/>
          </a:p>
        </p:txBody>
      </p:sp>
    </p:spTree>
    <p:extLst>
      <p:ext uri="{BB962C8B-B14F-4D97-AF65-F5344CB8AC3E}">
        <p14:creationId xmlns:p14="http://schemas.microsoft.com/office/powerpoint/2010/main" val="1417159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6FEB8-A45D-894C-893C-9073166ACD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7C5591-6E46-5B49-B1C5-42A79B9AB8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D108D9-354F-C740-BD6E-39AF591D32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F442B8-EE5B-6F44-8227-2824CAE4E4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C79D1-4A07-8849-A109-163D03D1EF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74257F-D377-9B4E-84D6-E7CB0AF24A44}"/>
              </a:ext>
            </a:extLst>
          </p:cNvPr>
          <p:cNvSpPr>
            <a:spLocks noGrp="1"/>
          </p:cNvSpPr>
          <p:nvPr>
            <p:ph type="dt" sz="half" idx="10"/>
          </p:nvPr>
        </p:nvSpPr>
        <p:spPr/>
        <p:txBody>
          <a:bodyPr/>
          <a:lstStyle/>
          <a:p>
            <a:fld id="{0C990BCC-451B-B64A-A62D-C10F50A443E6}" type="datetimeFigureOut">
              <a:rPr lang="en-US" smtClean="0"/>
              <a:t>7/8/24</a:t>
            </a:fld>
            <a:endParaRPr lang="en-US"/>
          </a:p>
        </p:txBody>
      </p:sp>
      <p:sp>
        <p:nvSpPr>
          <p:cNvPr id="8" name="Footer Placeholder 7">
            <a:extLst>
              <a:ext uri="{FF2B5EF4-FFF2-40B4-BE49-F238E27FC236}">
                <a16:creationId xmlns:a16="http://schemas.microsoft.com/office/drawing/2014/main" id="{47D1E699-E769-E24E-8763-92402F767F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94E15A-B72F-1846-A9FC-43A703BA6E0A}"/>
              </a:ext>
            </a:extLst>
          </p:cNvPr>
          <p:cNvSpPr>
            <a:spLocks noGrp="1"/>
          </p:cNvSpPr>
          <p:nvPr>
            <p:ph type="sldNum" sz="quarter" idx="12"/>
          </p:nvPr>
        </p:nvSpPr>
        <p:spPr/>
        <p:txBody>
          <a:bodyPr/>
          <a:lstStyle/>
          <a:p>
            <a:fld id="{C145F8CC-E907-F74B-AB76-536AF1080F32}" type="slidenum">
              <a:rPr lang="en-US" smtClean="0"/>
              <a:t>‹#›</a:t>
            </a:fld>
            <a:endParaRPr lang="en-US"/>
          </a:p>
        </p:txBody>
      </p:sp>
    </p:spTree>
    <p:extLst>
      <p:ext uri="{BB962C8B-B14F-4D97-AF65-F5344CB8AC3E}">
        <p14:creationId xmlns:p14="http://schemas.microsoft.com/office/powerpoint/2010/main" val="1475266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EFDC-2BA5-964B-9E4D-C03E8F5EF5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4D658F-F607-4A40-B4BE-8F32B2043C8C}"/>
              </a:ext>
            </a:extLst>
          </p:cNvPr>
          <p:cNvSpPr>
            <a:spLocks noGrp="1"/>
          </p:cNvSpPr>
          <p:nvPr>
            <p:ph type="dt" sz="half" idx="10"/>
          </p:nvPr>
        </p:nvSpPr>
        <p:spPr/>
        <p:txBody>
          <a:bodyPr/>
          <a:lstStyle/>
          <a:p>
            <a:fld id="{0C990BCC-451B-B64A-A62D-C10F50A443E6}" type="datetimeFigureOut">
              <a:rPr lang="en-US" smtClean="0"/>
              <a:t>7/8/24</a:t>
            </a:fld>
            <a:endParaRPr lang="en-US"/>
          </a:p>
        </p:txBody>
      </p:sp>
      <p:sp>
        <p:nvSpPr>
          <p:cNvPr id="4" name="Footer Placeholder 3">
            <a:extLst>
              <a:ext uri="{FF2B5EF4-FFF2-40B4-BE49-F238E27FC236}">
                <a16:creationId xmlns:a16="http://schemas.microsoft.com/office/drawing/2014/main" id="{5FA8F152-F930-214E-A595-549C671363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F4A141-32FE-FB49-8C6A-6AFB2214C432}"/>
              </a:ext>
            </a:extLst>
          </p:cNvPr>
          <p:cNvSpPr>
            <a:spLocks noGrp="1"/>
          </p:cNvSpPr>
          <p:nvPr>
            <p:ph type="sldNum" sz="quarter" idx="12"/>
          </p:nvPr>
        </p:nvSpPr>
        <p:spPr/>
        <p:txBody>
          <a:bodyPr/>
          <a:lstStyle/>
          <a:p>
            <a:fld id="{C145F8CC-E907-F74B-AB76-536AF1080F32}" type="slidenum">
              <a:rPr lang="en-US" smtClean="0"/>
              <a:t>‹#›</a:t>
            </a:fld>
            <a:endParaRPr lang="en-US"/>
          </a:p>
        </p:txBody>
      </p:sp>
    </p:spTree>
    <p:extLst>
      <p:ext uri="{BB962C8B-B14F-4D97-AF65-F5344CB8AC3E}">
        <p14:creationId xmlns:p14="http://schemas.microsoft.com/office/powerpoint/2010/main" val="4272269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99E247-A97E-B34C-AF40-58849C2FE654}"/>
              </a:ext>
            </a:extLst>
          </p:cNvPr>
          <p:cNvSpPr>
            <a:spLocks noGrp="1"/>
          </p:cNvSpPr>
          <p:nvPr>
            <p:ph type="dt" sz="half" idx="10"/>
          </p:nvPr>
        </p:nvSpPr>
        <p:spPr/>
        <p:txBody>
          <a:bodyPr/>
          <a:lstStyle/>
          <a:p>
            <a:fld id="{0C990BCC-451B-B64A-A62D-C10F50A443E6}" type="datetimeFigureOut">
              <a:rPr lang="en-US" smtClean="0"/>
              <a:t>7/8/24</a:t>
            </a:fld>
            <a:endParaRPr lang="en-US"/>
          </a:p>
        </p:txBody>
      </p:sp>
      <p:sp>
        <p:nvSpPr>
          <p:cNvPr id="3" name="Footer Placeholder 2">
            <a:extLst>
              <a:ext uri="{FF2B5EF4-FFF2-40B4-BE49-F238E27FC236}">
                <a16:creationId xmlns:a16="http://schemas.microsoft.com/office/drawing/2014/main" id="{B96D572B-A8F7-CF46-B5A2-31C8DAACF0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C0570B-F1E8-1D4D-9D64-561F5E4D5FAE}"/>
              </a:ext>
            </a:extLst>
          </p:cNvPr>
          <p:cNvSpPr>
            <a:spLocks noGrp="1"/>
          </p:cNvSpPr>
          <p:nvPr>
            <p:ph type="sldNum" sz="quarter" idx="12"/>
          </p:nvPr>
        </p:nvSpPr>
        <p:spPr/>
        <p:txBody>
          <a:bodyPr/>
          <a:lstStyle/>
          <a:p>
            <a:fld id="{C145F8CC-E907-F74B-AB76-536AF1080F32}" type="slidenum">
              <a:rPr lang="en-US" smtClean="0"/>
              <a:t>‹#›</a:t>
            </a:fld>
            <a:endParaRPr lang="en-US"/>
          </a:p>
        </p:txBody>
      </p:sp>
    </p:spTree>
    <p:extLst>
      <p:ext uri="{BB962C8B-B14F-4D97-AF65-F5344CB8AC3E}">
        <p14:creationId xmlns:p14="http://schemas.microsoft.com/office/powerpoint/2010/main" val="3547300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10599-F984-0E40-9021-18E153A125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498D9A-2DE6-8042-91CC-A9CFC687A4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344DED-84F9-9249-93DF-9FAC70B150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27E9C0-1162-3947-AAC7-0A62893DAF53}"/>
              </a:ext>
            </a:extLst>
          </p:cNvPr>
          <p:cNvSpPr>
            <a:spLocks noGrp="1"/>
          </p:cNvSpPr>
          <p:nvPr>
            <p:ph type="dt" sz="half" idx="10"/>
          </p:nvPr>
        </p:nvSpPr>
        <p:spPr/>
        <p:txBody>
          <a:bodyPr/>
          <a:lstStyle/>
          <a:p>
            <a:fld id="{0C990BCC-451B-B64A-A62D-C10F50A443E6}" type="datetimeFigureOut">
              <a:rPr lang="en-US" smtClean="0"/>
              <a:t>7/8/24</a:t>
            </a:fld>
            <a:endParaRPr lang="en-US"/>
          </a:p>
        </p:txBody>
      </p:sp>
      <p:sp>
        <p:nvSpPr>
          <p:cNvPr id="6" name="Footer Placeholder 5">
            <a:extLst>
              <a:ext uri="{FF2B5EF4-FFF2-40B4-BE49-F238E27FC236}">
                <a16:creationId xmlns:a16="http://schemas.microsoft.com/office/drawing/2014/main" id="{990860DD-D5E8-6843-A80C-3D55328AD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751971-F824-624A-B491-E566EEDEAB8F}"/>
              </a:ext>
            </a:extLst>
          </p:cNvPr>
          <p:cNvSpPr>
            <a:spLocks noGrp="1"/>
          </p:cNvSpPr>
          <p:nvPr>
            <p:ph type="sldNum" sz="quarter" idx="12"/>
          </p:nvPr>
        </p:nvSpPr>
        <p:spPr/>
        <p:txBody>
          <a:bodyPr/>
          <a:lstStyle/>
          <a:p>
            <a:fld id="{C145F8CC-E907-F74B-AB76-536AF1080F32}" type="slidenum">
              <a:rPr lang="en-US" smtClean="0"/>
              <a:t>‹#›</a:t>
            </a:fld>
            <a:endParaRPr lang="en-US"/>
          </a:p>
        </p:txBody>
      </p:sp>
    </p:spTree>
    <p:extLst>
      <p:ext uri="{BB962C8B-B14F-4D97-AF65-F5344CB8AC3E}">
        <p14:creationId xmlns:p14="http://schemas.microsoft.com/office/powerpoint/2010/main" val="3130180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F77E7-1E13-984A-996B-3FA4489E57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9305CF-11D6-5740-8023-302C3F73D6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3E25D7-DDF4-E040-86BA-95D76FCAB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0947D4-55DF-3C40-9483-F8875ABF5F3F}"/>
              </a:ext>
            </a:extLst>
          </p:cNvPr>
          <p:cNvSpPr>
            <a:spLocks noGrp="1"/>
          </p:cNvSpPr>
          <p:nvPr>
            <p:ph type="dt" sz="half" idx="10"/>
          </p:nvPr>
        </p:nvSpPr>
        <p:spPr/>
        <p:txBody>
          <a:bodyPr/>
          <a:lstStyle/>
          <a:p>
            <a:fld id="{0C990BCC-451B-B64A-A62D-C10F50A443E6}" type="datetimeFigureOut">
              <a:rPr lang="en-US" smtClean="0"/>
              <a:t>7/8/24</a:t>
            </a:fld>
            <a:endParaRPr lang="en-US"/>
          </a:p>
        </p:txBody>
      </p:sp>
      <p:sp>
        <p:nvSpPr>
          <p:cNvPr id="6" name="Footer Placeholder 5">
            <a:extLst>
              <a:ext uri="{FF2B5EF4-FFF2-40B4-BE49-F238E27FC236}">
                <a16:creationId xmlns:a16="http://schemas.microsoft.com/office/drawing/2014/main" id="{3535D329-40A8-F74A-B0AF-EEAE163BF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EEFCC-3FAF-D842-B84C-F9446F4BA6D5}"/>
              </a:ext>
            </a:extLst>
          </p:cNvPr>
          <p:cNvSpPr>
            <a:spLocks noGrp="1"/>
          </p:cNvSpPr>
          <p:nvPr>
            <p:ph type="sldNum" sz="quarter" idx="12"/>
          </p:nvPr>
        </p:nvSpPr>
        <p:spPr/>
        <p:txBody>
          <a:bodyPr/>
          <a:lstStyle/>
          <a:p>
            <a:fld id="{C145F8CC-E907-F74B-AB76-536AF1080F32}" type="slidenum">
              <a:rPr lang="en-US" smtClean="0"/>
              <a:t>‹#›</a:t>
            </a:fld>
            <a:endParaRPr lang="en-US"/>
          </a:p>
        </p:txBody>
      </p:sp>
    </p:spTree>
    <p:extLst>
      <p:ext uri="{BB962C8B-B14F-4D97-AF65-F5344CB8AC3E}">
        <p14:creationId xmlns:p14="http://schemas.microsoft.com/office/powerpoint/2010/main" val="1475742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EFCF85-C63D-0545-B7AF-B2789C3093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8E6A8A-3F89-0442-8BAB-70A3B3F8B3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216C00-54B6-9247-B566-7787F96B8B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90BCC-451B-B64A-A62D-C10F50A443E6}" type="datetimeFigureOut">
              <a:rPr lang="en-US" smtClean="0"/>
              <a:t>7/8/24</a:t>
            </a:fld>
            <a:endParaRPr lang="en-US"/>
          </a:p>
        </p:txBody>
      </p:sp>
      <p:sp>
        <p:nvSpPr>
          <p:cNvPr id="5" name="Footer Placeholder 4">
            <a:extLst>
              <a:ext uri="{FF2B5EF4-FFF2-40B4-BE49-F238E27FC236}">
                <a16:creationId xmlns:a16="http://schemas.microsoft.com/office/drawing/2014/main" id="{1953DCEE-0506-E04D-A9E3-D075768749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EB4E1E-1232-5944-8D7A-727CDCC9DD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5F8CC-E907-F74B-AB76-536AF1080F32}" type="slidenum">
              <a:rPr lang="en-US" smtClean="0"/>
              <a:t>‹#›</a:t>
            </a:fld>
            <a:endParaRPr lang="en-US"/>
          </a:p>
        </p:txBody>
      </p:sp>
    </p:spTree>
    <p:extLst>
      <p:ext uri="{BB962C8B-B14F-4D97-AF65-F5344CB8AC3E}">
        <p14:creationId xmlns:p14="http://schemas.microsoft.com/office/powerpoint/2010/main" val="2459508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B06F4950-B612-3C44-BE2D-20A7EE0271AC}" type="datetimeFigureOut">
              <a:rPr lang="en-US" smtClean="0"/>
              <a:t>7/8/24</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12F811EC-37C6-0340-A869-61C9237A537F}"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41885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4.JPG"/><Relationship Id="rId3" Type="http://schemas.openxmlformats.org/officeDocument/2006/relationships/image" Target="../media/image7.png"/><Relationship Id="rId7" Type="http://schemas.openxmlformats.org/officeDocument/2006/relationships/image" Target="../media/image9.jpeg"/><Relationship Id="rId12"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8BAF9-6CA0-584D-9242-95E7B4A99091}"/>
              </a:ext>
            </a:extLst>
          </p:cNvPr>
          <p:cNvSpPr>
            <a:spLocks noGrp="1"/>
          </p:cNvSpPr>
          <p:nvPr>
            <p:ph type="ctrTitle"/>
          </p:nvPr>
        </p:nvSpPr>
        <p:spPr>
          <a:xfrm>
            <a:off x="1255060" y="5166967"/>
            <a:ext cx="9681882" cy="739880"/>
          </a:xfrm>
        </p:spPr>
        <p:txBody>
          <a:bodyPr anchor="b">
            <a:normAutofit/>
          </a:bodyPr>
          <a:lstStyle/>
          <a:p>
            <a:r>
              <a:rPr lang="en-US" sz="3600" b="1" dirty="0"/>
              <a:t>Paleontologists for a Day</a:t>
            </a:r>
          </a:p>
        </p:txBody>
      </p:sp>
      <p:sp>
        <p:nvSpPr>
          <p:cNvPr id="3" name="Subtitle 2">
            <a:extLst>
              <a:ext uri="{FF2B5EF4-FFF2-40B4-BE49-F238E27FC236}">
                <a16:creationId xmlns:a16="http://schemas.microsoft.com/office/drawing/2014/main" id="{9A965D18-2D56-A94E-9ED6-4DD489877A13}"/>
              </a:ext>
            </a:extLst>
          </p:cNvPr>
          <p:cNvSpPr>
            <a:spLocks noGrp="1"/>
          </p:cNvSpPr>
          <p:nvPr>
            <p:ph type="subTitle" idx="1"/>
          </p:nvPr>
        </p:nvSpPr>
        <p:spPr>
          <a:xfrm>
            <a:off x="2280023" y="5906847"/>
            <a:ext cx="7631953" cy="365125"/>
          </a:xfrm>
        </p:spPr>
        <p:txBody>
          <a:bodyPr anchor="t">
            <a:noAutofit/>
          </a:bodyPr>
          <a:lstStyle/>
          <a:p>
            <a:r>
              <a:rPr lang="en-US" sz="2000" b="1" i="1" dirty="0"/>
              <a:t>Activity, Models, and Slides developed by </a:t>
            </a:r>
            <a:r>
              <a:rPr lang="en-US" sz="2000" b="1" i="1" dirty="0" err="1"/>
              <a:t>Mattea</a:t>
            </a:r>
            <a:r>
              <a:rPr lang="en-US" sz="2000" b="1" i="1" dirty="0"/>
              <a:t> Horne;</a:t>
            </a:r>
          </a:p>
          <a:p>
            <a:r>
              <a:rPr lang="en-US" sz="2000" b="1" i="1" dirty="0"/>
              <a:t>based on undergraduate thesis research by Augustine </a:t>
            </a:r>
            <a:r>
              <a:rPr lang="en-US" sz="2000" b="1" i="1" dirty="0" err="1"/>
              <a:t>Lodise</a:t>
            </a:r>
            <a:r>
              <a:rPr lang="en-US" sz="2000" b="1" i="1" dirty="0"/>
              <a:t> (2022)</a:t>
            </a:r>
          </a:p>
        </p:txBody>
      </p:sp>
      <p:pic>
        <p:nvPicPr>
          <p:cNvPr id="5" name="Picture 4" descr="A picture containing dog&#10;&#10;Description automatically generated">
            <a:extLst>
              <a:ext uri="{FF2B5EF4-FFF2-40B4-BE49-F238E27FC236}">
                <a16:creationId xmlns:a16="http://schemas.microsoft.com/office/drawing/2014/main" id="{41D2F514-C05C-8A4E-B205-F707BB7032F2}"/>
              </a:ext>
            </a:extLst>
          </p:cNvPr>
          <p:cNvPicPr>
            <a:picLocks noChangeAspect="1"/>
          </p:cNvPicPr>
          <p:nvPr/>
        </p:nvPicPr>
        <p:blipFill rotWithShape="1">
          <a:blip r:embed="rId3"/>
          <a:srcRect t="4296" b="9870"/>
          <a:stretch/>
        </p:blipFill>
        <p:spPr>
          <a:xfrm>
            <a:off x="21" y="-62211"/>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6" name="TextBox 5">
            <a:extLst>
              <a:ext uri="{FF2B5EF4-FFF2-40B4-BE49-F238E27FC236}">
                <a16:creationId xmlns:a16="http://schemas.microsoft.com/office/drawing/2014/main" id="{D4B88FE1-1C7C-264E-A573-A91846CA9587}"/>
              </a:ext>
            </a:extLst>
          </p:cNvPr>
          <p:cNvSpPr txBox="1"/>
          <p:nvPr/>
        </p:nvSpPr>
        <p:spPr>
          <a:xfrm>
            <a:off x="174812" y="174813"/>
            <a:ext cx="235323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BDDC3">
                    <a:lumMod val="50000"/>
                  </a:srgbClr>
                </a:solidFill>
                <a:effectLst/>
                <a:uLnTx/>
                <a:uFillTx/>
                <a:latin typeface="Franklin Gothic Book" panose="020B0503020102020204"/>
                <a:ea typeface="+mn-ea"/>
                <a:cs typeface="+mn-cs"/>
              </a:rPr>
              <a:t>Image Credit: Bob Nicholls</a:t>
            </a:r>
          </a:p>
        </p:txBody>
      </p:sp>
    </p:spTree>
    <p:extLst>
      <p:ext uri="{BB962C8B-B14F-4D97-AF65-F5344CB8AC3E}">
        <p14:creationId xmlns:p14="http://schemas.microsoft.com/office/powerpoint/2010/main" val="1250907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4436F9D-B735-7D46-B346-F6D23F7DAA7D}"/>
              </a:ext>
            </a:extLst>
          </p:cNvPr>
          <p:cNvSpPr>
            <a:spLocks noGrp="1"/>
          </p:cNvSpPr>
          <p:nvPr>
            <p:ph type="title"/>
          </p:nvPr>
        </p:nvSpPr>
        <p:spPr>
          <a:xfrm>
            <a:off x="1007789" y="488760"/>
            <a:ext cx="10743258" cy="685800"/>
          </a:xfrm>
          <a:solidFill>
            <a:schemeClr val="accent1"/>
          </a:solidFill>
        </p:spPr>
        <p:style>
          <a:lnRef idx="3">
            <a:schemeClr val="lt1"/>
          </a:lnRef>
          <a:fillRef idx="1">
            <a:schemeClr val="accent2"/>
          </a:fillRef>
          <a:effectRef idx="1">
            <a:schemeClr val="accent2"/>
          </a:effectRef>
          <a:fontRef idx="minor">
            <a:schemeClr val="lt1"/>
          </a:fontRef>
        </p:style>
        <p:txBody>
          <a:bodyPr anchor="ctr">
            <a:normAutofit fontScale="90000"/>
          </a:bodyPr>
          <a:lstStyle/>
          <a:p>
            <a:r>
              <a:rPr lang="en-US" dirty="0"/>
              <a:t>Comparing the models to the originals:</a:t>
            </a:r>
          </a:p>
        </p:txBody>
      </p:sp>
      <p:pic>
        <p:nvPicPr>
          <p:cNvPr id="7" name="Picture 6">
            <a:extLst>
              <a:ext uri="{FF2B5EF4-FFF2-40B4-BE49-F238E27FC236}">
                <a16:creationId xmlns:a16="http://schemas.microsoft.com/office/drawing/2014/main" id="{53B48882-5C22-6141-835B-511BC1E4A72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p:blipFill>
        <p:spPr>
          <a:xfrm>
            <a:off x="1007789" y="1585053"/>
            <a:ext cx="2838959" cy="2129219"/>
          </a:xfrm>
          <a:prstGeom prst="rect">
            <a:avLst/>
          </a:prstGeom>
          <a:ln w="19050">
            <a:solidFill>
              <a:schemeClr val="tx1"/>
            </a:solidFill>
          </a:ln>
        </p:spPr>
      </p:pic>
      <p:pic>
        <p:nvPicPr>
          <p:cNvPr id="8" name="Picture 7">
            <a:extLst>
              <a:ext uri="{FF2B5EF4-FFF2-40B4-BE49-F238E27FC236}">
                <a16:creationId xmlns:a16="http://schemas.microsoft.com/office/drawing/2014/main" id="{F7B7FBE2-3791-C74E-8C50-76EDF6C172C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p:blipFill>
        <p:spPr>
          <a:xfrm>
            <a:off x="1010965" y="4272976"/>
            <a:ext cx="2836002" cy="2128664"/>
          </a:xfrm>
          <a:prstGeom prst="rect">
            <a:avLst/>
          </a:prstGeom>
          <a:ln w="19050">
            <a:solidFill>
              <a:schemeClr val="tx1"/>
            </a:solidFill>
          </a:ln>
        </p:spPr>
      </p:pic>
      <p:pic>
        <p:nvPicPr>
          <p:cNvPr id="9" name="Picture 8">
            <a:extLst>
              <a:ext uri="{FF2B5EF4-FFF2-40B4-BE49-F238E27FC236}">
                <a16:creationId xmlns:a16="http://schemas.microsoft.com/office/drawing/2014/main" id="{52404145-E369-0D4C-8668-D93945085B88}"/>
              </a:ext>
            </a:extLst>
          </p:cNvPr>
          <p:cNvPicPr>
            <a:picLocks noChangeAspect="1"/>
          </p:cNvPicPr>
          <p:nvPr/>
        </p:nvPicPr>
        <p:blipFill>
          <a:blip r:embed="rId7"/>
          <a:srcRect/>
          <a:stretch/>
        </p:blipFill>
        <p:spPr>
          <a:xfrm>
            <a:off x="4034740" y="1585053"/>
            <a:ext cx="2129219" cy="2129219"/>
          </a:xfrm>
          <a:prstGeom prst="rect">
            <a:avLst/>
          </a:prstGeom>
          <a:ln w="19050">
            <a:solidFill>
              <a:schemeClr val="tx1"/>
            </a:solidFill>
          </a:ln>
        </p:spPr>
      </p:pic>
      <p:pic>
        <p:nvPicPr>
          <p:cNvPr id="10" name="Picture 9">
            <a:extLst>
              <a:ext uri="{FF2B5EF4-FFF2-40B4-BE49-F238E27FC236}">
                <a16:creationId xmlns:a16="http://schemas.microsoft.com/office/drawing/2014/main" id="{8CE25914-4A3B-9644-B385-33FC1B87BEAE}"/>
              </a:ext>
            </a:extLst>
          </p:cNvPr>
          <p:cNvPicPr>
            <a:picLocks noChangeAspect="1"/>
          </p:cNvPicPr>
          <p:nvPr/>
        </p:nvPicPr>
        <p:blipFill>
          <a:blip r:embed="rId8"/>
          <a:srcRect/>
          <a:stretch/>
        </p:blipFill>
        <p:spPr>
          <a:xfrm>
            <a:off x="4034740" y="4272678"/>
            <a:ext cx="2129219" cy="2129219"/>
          </a:xfrm>
          <a:prstGeom prst="rect">
            <a:avLst/>
          </a:prstGeom>
          <a:ln w="19050">
            <a:solidFill>
              <a:schemeClr val="tx1"/>
            </a:solidFill>
          </a:ln>
        </p:spPr>
      </p:pic>
      <p:pic>
        <p:nvPicPr>
          <p:cNvPr id="11" name="Picture 10">
            <a:extLst>
              <a:ext uri="{FF2B5EF4-FFF2-40B4-BE49-F238E27FC236}">
                <a16:creationId xmlns:a16="http://schemas.microsoft.com/office/drawing/2014/main" id="{6DDF0425-38BB-2F4B-A2D6-12EA4A658479}"/>
              </a:ext>
            </a:extLst>
          </p:cNvPr>
          <p:cNvPicPr>
            <a:picLocks noChangeAspect="1"/>
          </p:cNvPicPr>
          <p:nvPr/>
        </p:nvPicPr>
        <p:blipFill>
          <a:blip r:embed="rId9"/>
          <a:srcRect/>
          <a:stretch/>
        </p:blipFill>
        <p:spPr>
          <a:xfrm>
            <a:off x="9622558" y="1585053"/>
            <a:ext cx="2129219" cy="2129219"/>
          </a:xfrm>
          <a:prstGeom prst="rect">
            <a:avLst/>
          </a:prstGeom>
          <a:ln w="19050">
            <a:solidFill>
              <a:schemeClr val="tx1"/>
            </a:solidFill>
          </a:ln>
        </p:spPr>
      </p:pic>
      <p:pic>
        <p:nvPicPr>
          <p:cNvPr id="12" name="Picture 11">
            <a:extLst>
              <a:ext uri="{FF2B5EF4-FFF2-40B4-BE49-F238E27FC236}">
                <a16:creationId xmlns:a16="http://schemas.microsoft.com/office/drawing/2014/main" id="{834072F3-0AA3-404D-8A37-C4D393B89475}"/>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a14:imgEffect>
                  </a14:imgLayer>
                </a14:imgProps>
              </a:ext>
            </a:extLst>
          </a:blip>
          <a:srcRect/>
          <a:stretch/>
        </p:blipFill>
        <p:spPr>
          <a:xfrm>
            <a:off x="9621832" y="4272678"/>
            <a:ext cx="2129219" cy="2129219"/>
          </a:xfrm>
          <a:prstGeom prst="rect">
            <a:avLst/>
          </a:prstGeom>
          <a:ln w="19050">
            <a:solidFill>
              <a:schemeClr val="tx1"/>
            </a:solidFill>
          </a:ln>
        </p:spPr>
      </p:pic>
      <p:pic>
        <p:nvPicPr>
          <p:cNvPr id="13" name="Picture 12">
            <a:extLst>
              <a:ext uri="{FF2B5EF4-FFF2-40B4-BE49-F238E27FC236}">
                <a16:creationId xmlns:a16="http://schemas.microsoft.com/office/drawing/2014/main" id="{65246659-6B10-AA48-8772-6FE5C75030B1}"/>
              </a:ext>
            </a:extLst>
          </p:cNvPr>
          <p:cNvPicPr>
            <a:picLocks noChangeAspect="1"/>
          </p:cNvPicPr>
          <p:nvPr/>
        </p:nvPicPr>
        <p:blipFill>
          <a:blip r:embed="rId12"/>
          <a:srcRect/>
          <a:stretch/>
        </p:blipFill>
        <p:spPr>
          <a:xfrm>
            <a:off x="6649386" y="1585400"/>
            <a:ext cx="2836002" cy="2128664"/>
          </a:xfrm>
          <a:prstGeom prst="rect">
            <a:avLst/>
          </a:prstGeom>
          <a:ln w="19050">
            <a:solidFill>
              <a:schemeClr val="tx1"/>
            </a:solidFill>
          </a:ln>
        </p:spPr>
      </p:pic>
      <p:pic>
        <p:nvPicPr>
          <p:cNvPr id="14" name="Picture 13">
            <a:extLst>
              <a:ext uri="{FF2B5EF4-FFF2-40B4-BE49-F238E27FC236}">
                <a16:creationId xmlns:a16="http://schemas.microsoft.com/office/drawing/2014/main" id="{1B11E9D2-37B2-3F40-9678-AEAD5279E6D2}"/>
              </a:ext>
            </a:extLst>
          </p:cNvPr>
          <p:cNvPicPr>
            <a:picLocks noChangeAspect="1"/>
          </p:cNvPicPr>
          <p:nvPr/>
        </p:nvPicPr>
        <p:blipFill>
          <a:blip r:embed="rId13"/>
          <a:srcRect/>
          <a:stretch/>
        </p:blipFill>
        <p:spPr>
          <a:xfrm>
            <a:off x="6649385" y="4273081"/>
            <a:ext cx="2837185" cy="2128559"/>
          </a:xfrm>
          <a:prstGeom prst="rect">
            <a:avLst/>
          </a:prstGeom>
          <a:ln w="19050">
            <a:solidFill>
              <a:schemeClr val="tx1"/>
            </a:solidFill>
          </a:ln>
        </p:spPr>
      </p:pic>
      <p:sp>
        <p:nvSpPr>
          <p:cNvPr id="15" name="TextBox 14">
            <a:extLst>
              <a:ext uri="{FF2B5EF4-FFF2-40B4-BE49-F238E27FC236}">
                <a16:creationId xmlns:a16="http://schemas.microsoft.com/office/drawing/2014/main" id="{D4F7236E-F2DB-C343-AAD3-D37D86CF5623}"/>
              </a:ext>
            </a:extLst>
          </p:cNvPr>
          <p:cNvSpPr txBox="1"/>
          <p:nvPr/>
        </p:nvSpPr>
        <p:spPr>
          <a:xfrm>
            <a:off x="1104672" y="1692494"/>
            <a:ext cx="339543" cy="253916"/>
          </a:xfrm>
          <a:prstGeom prst="rect">
            <a:avLst/>
          </a:prstGeom>
          <a:solidFill>
            <a:schemeClr val="bg1"/>
          </a:solidFill>
          <a:ln>
            <a:solidFill>
              <a:schemeClr val="tx1">
                <a:lumMod val="85000"/>
                <a:lumOff val="15000"/>
              </a:schemeClr>
            </a:solidFill>
          </a:ln>
        </p:spPr>
        <p:txBody>
          <a:bodyPr wrap="square" rtlCol="0">
            <a:spAutoFit/>
          </a:bodyPr>
          <a:lstStyle/>
          <a:p>
            <a:pPr algn="ctr"/>
            <a:r>
              <a:rPr lang="en-US" sz="1050" b="1" dirty="0">
                <a:cs typeface="Times New Roman" panose="02020603050405020304" pitchFamily="18" charset="0"/>
              </a:rPr>
              <a:t>1A</a:t>
            </a:r>
          </a:p>
        </p:txBody>
      </p:sp>
      <p:sp>
        <p:nvSpPr>
          <p:cNvPr id="16" name="TextBox 15">
            <a:extLst>
              <a:ext uri="{FF2B5EF4-FFF2-40B4-BE49-F238E27FC236}">
                <a16:creationId xmlns:a16="http://schemas.microsoft.com/office/drawing/2014/main" id="{A894E2E6-9B19-5A42-B89C-766C5DA70C1C}"/>
              </a:ext>
            </a:extLst>
          </p:cNvPr>
          <p:cNvSpPr txBox="1"/>
          <p:nvPr/>
        </p:nvSpPr>
        <p:spPr>
          <a:xfrm>
            <a:off x="4136364" y="1692493"/>
            <a:ext cx="384048" cy="253916"/>
          </a:xfrm>
          <a:prstGeom prst="rect">
            <a:avLst/>
          </a:prstGeom>
          <a:solidFill>
            <a:schemeClr val="bg1"/>
          </a:solidFill>
          <a:ln>
            <a:solidFill>
              <a:schemeClr val="tx1">
                <a:lumMod val="85000"/>
                <a:lumOff val="15000"/>
              </a:schemeClr>
            </a:solidFill>
          </a:ln>
        </p:spPr>
        <p:txBody>
          <a:bodyPr wrap="square" rtlCol="0">
            <a:spAutoFit/>
          </a:bodyPr>
          <a:lstStyle/>
          <a:p>
            <a:pPr algn="ctr"/>
            <a:r>
              <a:rPr lang="en-US" sz="1050" b="1" dirty="0">
                <a:cs typeface="Times New Roman" panose="02020603050405020304" pitchFamily="18" charset="0"/>
              </a:rPr>
              <a:t>1B</a:t>
            </a:r>
          </a:p>
        </p:txBody>
      </p:sp>
      <p:sp>
        <p:nvSpPr>
          <p:cNvPr id="17" name="TextBox 16">
            <a:extLst>
              <a:ext uri="{FF2B5EF4-FFF2-40B4-BE49-F238E27FC236}">
                <a16:creationId xmlns:a16="http://schemas.microsoft.com/office/drawing/2014/main" id="{D4BD26EE-622A-C844-AB07-A0E6AF131B94}"/>
              </a:ext>
            </a:extLst>
          </p:cNvPr>
          <p:cNvSpPr txBox="1"/>
          <p:nvPr/>
        </p:nvSpPr>
        <p:spPr>
          <a:xfrm>
            <a:off x="4136364" y="4378364"/>
            <a:ext cx="379917" cy="253916"/>
          </a:xfrm>
          <a:prstGeom prst="rect">
            <a:avLst/>
          </a:prstGeom>
          <a:solidFill>
            <a:schemeClr val="bg1"/>
          </a:solidFill>
          <a:ln>
            <a:solidFill>
              <a:schemeClr val="tx1">
                <a:lumMod val="85000"/>
                <a:lumOff val="15000"/>
              </a:schemeClr>
            </a:solidFill>
          </a:ln>
        </p:spPr>
        <p:txBody>
          <a:bodyPr wrap="square" rtlCol="0">
            <a:spAutoFit/>
          </a:bodyPr>
          <a:lstStyle/>
          <a:p>
            <a:pPr algn="ctr"/>
            <a:r>
              <a:rPr lang="en-US" sz="1050" b="1" dirty="0">
                <a:cs typeface="Times New Roman" panose="02020603050405020304" pitchFamily="18" charset="0"/>
              </a:rPr>
              <a:t>2B</a:t>
            </a:r>
          </a:p>
        </p:txBody>
      </p:sp>
      <p:sp>
        <p:nvSpPr>
          <p:cNvPr id="18" name="TextBox 17">
            <a:extLst>
              <a:ext uri="{FF2B5EF4-FFF2-40B4-BE49-F238E27FC236}">
                <a16:creationId xmlns:a16="http://schemas.microsoft.com/office/drawing/2014/main" id="{BA568C7A-DB73-1046-A779-36746A7852F5}"/>
              </a:ext>
            </a:extLst>
          </p:cNvPr>
          <p:cNvSpPr txBox="1"/>
          <p:nvPr/>
        </p:nvSpPr>
        <p:spPr>
          <a:xfrm>
            <a:off x="1104671" y="4378364"/>
            <a:ext cx="339543" cy="253916"/>
          </a:xfrm>
          <a:prstGeom prst="rect">
            <a:avLst/>
          </a:prstGeom>
          <a:solidFill>
            <a:schemeClr val="bg1"/>
          </a:solidFill>
          <a:ln>
            <a:solidFill>
              <a:schemeClr val="tx1">
                <a:lumMod val="85000"/>
                <a:lumOff val="15000"/>
              </a:schemeClr>
            </a:solidFill>
          </a:ln>
        </p:spPr>
        <p:txBody>
          <a:bodyPr wrap="square" rtlCol="0">
            <a:spAutoFit/>
          </a:bodyPr>
          <a:lstStyle/>
          <a:p>
            <a:pPr algn="ctr"/>
            <a:r>
              <a:rPr lang="en-US" sz="1050" b="1" dirty="0">
                <a:cs typeface="Times New Roman" panose="02020603050405020304" pitchFamily="18" charset="0"/>
              </a:rPr>
              <a:t>2A</a:t>
            </a:r>
          </a:p>
        </p:txBody>
      </p:sp>
      <p:sp>
        <p:nvSpPr>
          <p:cNvPr id="19" name="TextBox 18">
            <a:extLst>
              <a:ext uri="{FF2B5EF4-FFF2-40B4-BE49-F238E27FC236}">
                <a16:creationId xmlns:a16="http://schemas.microsoft.com/office/drawing/2014/main" id="{FC9CF339-6532-1244-9A76-699A043A4377}"/>
              </a:ext>
            </a:extLst>
          </p:cNvPr>
          <p:cNvSpPr txBox="1"/>
          <p:nvPr/>
        </p:nvSpPr>
        <p:spPr>
          <a:xfrm>
            <a:off x="6747284" y="1676994"/>
            <a:ext cx="339543" cy="253916"/>
          </a:xfrm>
          <a:prstGeom prst="rect">
            <a:avLst/>
          </a:prstGeom>
          <a:solidFill>
            <a:schemeClr val="bg1"/>
          </a:solidFill>
          <a:ln>
            <a:solidFill>
              <a:schemeClr val="tx1">
                <a:lumMod val="85000"/>
                <a:lumOff val="15000"/>
              </a:schemeClr>
            </a:solidFill>
          </a:ln>
        </p:spPr>
        <p:txBody>
          <a:bodyPr wrap="square" rtlCol="0">
            <a:spAutoFit/>
          </a:bodyPr>
          <a:lstStyle/>
          <a:p>
            <a:pPr algn="ctr"/>
            <a:r>
              <a:rPr lang="en-US" sz="1050" b="1" dirty="0">
                <a:cs typeface="Times New Roman" panose="02020603050405020304" pitchFamily="18" charset="0"/>
              </a:rPr>
              <a:t>3A</a:t>
            </a:r>
          </a:p>
        </p:txBody>
      </p:sp>
      <p:sp>
        <p:nvSpPr>
          <p:cNvPr id="20" name="TextBox 19">
            <a:extLst>
              <a:ext uri="{FF2B5EF4-FFF2-40B4-BE49-F238E27FC236}">
                <a16:creationId xmlns:a16="http://schemas.microsoft.com/office/drawing/2014/main" id="{144C1866-CA4B-E04B-B315-6AC345C92843}"/>
              </a:ext>
            </a:extLst>
          </p:cNvPr>
          <p:cNvSpPr txBox="1"/>
          <p:nvPr/>
        </p:nvSpPr>
        <p:spPr>
          <a:xfrm>
            <a:off x="9728372" y="1676944"/>
            <a:ext cx="384048" cy="256032"/>
          </a:xfrm>
          <a:prstGeom prst="rect">
            <a:avLst/>
          </a:prstGeom>
          <a:solidFill>
            <a:schemeClr val="bg1"/>
          </a:solidFill>
          <a:ln>
            <a:solidFill>
              <a:schemeClr val="tx1">
                <a:lumMod val="85000"/>
                <a:lumOff val="15000"/>
              </a:schemeClr>
            </a:solidFill>
          </a:ln>
        </p:spPr>
        <p:txBody>
          <a:bodyPr wrap="square" rtlCol="0">
            <a:spAutoFit/>
          </a:bodyPr>
          <a:lstStyle/>
          <a:p>
            <a:pPr algn="ctr"/>
            <a:r>
              <a:rPr lang="en-US" sz="1050" b="1" dirty="0">
                <a:cs typeface="Times New Roman" panose="02020603050405020304" pitchFamily="18" charset="0"/>
              </a:rPr>
              <a:t>3B</a:t>
            </a:r>
          </a:p>
        </p:txBody>
      </p:sp>
      <p:sp>
        <p:nvSpPr>
          <p:cNvPr id="21" name="TextBox 20">
            <a:extLst>
              <a:ext uri="{FF2B5EF4-FFF2-40B4-BE49-F238E27FC236}">
                <a16:creationId xmlns:a16="http://schemas.microsoft.com/office/drawing/2014/main" id="{A740DA36-C8EE-F346-8DF3-4F884C7B8B01}"/>
              </a:ext>
            </a:extLst>
          </p:cNvPr>
          <p:cNvSpPr txBox="1"/>
          <p:nvPr/>
        </p:nvSpPr>
        <p:spPr>
          <a:xfrm>
            <a:off x="6747284" y="4378414"/>
            <a:ext cx="339543" cy="253916"/>
          </a:xfrm>
          <a:prstGeom prst="rect">
            <a:avLst/>
          </a:prstGeom>
          <a:solidFill>
            <a:schemeClr val="bg1"/>
          </a:solidFill>
          <a:ln>
            <a:solidFill>
              <a:schemeClr val="tx1">
                <a:lumMod val="85000"/>
                <a:lumOff val="15000"/>
              </a:schemeClr>
            </a:solidFill>
          </a:ln>
        </p:spPr>
        <p:txBody>
          <a:bodyPr wrap="square" rtlCol="0">
            <a:spAutoFit/>
          </a:bodyPr>
          <a:lstStyle/>
          <a:p>
            <a:pPr algn="ctr"/>
            <a:r>
              <a:rPr lang="en-US" sz="1050" b="1" dirty="0">
                <a:cs typeface="Times New Roman" panose="02020603050405020304" pitchFamily="18" charset="0"/>
              </a:rPr>
              <a:t>4A</a:t>
            </a:r>
          </a:p>
        </p:txBody>
      </p:sp>
      <p:sp>
        <p:nvSpPr>
          <p:cNvPr id="22" name="TextBox 21">
            <a:extLst>
              <a:ext uri="{FF2B5EF4-FFF2-40B4-BE49-F238E27FC236}">
                <a16:creationId xmlns:a16="http://schemas.microsoft.com/office/drawing/2014/main" id="{A7A28FC2-C11F-034F-BDF6-7F9C3CA928B2}"/>
              </a:ext>
            </a:extLst>
          </p:cNvPr>
          <p:cNvSpPr txBox="1"/>
          <p:nvPr/>
        </p:nvSpPr>
        <p:spPr>
          <a:xfrm>
            <a:off x="9732644" y="4378364"/>
            <a:ext cx="384048" cy="256032"/>
          </a:xfrm>
          <a:prstGeom prst="rect">
            <a:avLst/>
          </a:prstGeom>
          <a:solidFill>
            <a:schemeClr val="bg1"/>
          </a:solidFill>
          <a:ln>
            <a:solidFill>
              <a:schemeClr val="tx1">
                <a:lumMod val="85000"/>
                <a:lumOff val="15000"/>
              </a:schemeClr>
            </a:solidFill>
          </a:ln>
        </p:spPr>
        <p:txBody>
          <a:bodyPr wrap="square" rtlCol="0">
            <a:spAutoFit/>
          </a:bodyPr>
          <a:lstStyle/>
          <a:p>
            <a:pPr algn="ctr"/>
            <a:r>
              <a:rPr lang="en-US" sz="1050" b="1" dirty="0">
                <a:cs typeface="Times New Roman" panose="02020603050405020304" pitchFamily="18" charset="0"/>
              </a:rPr>
              <a:t>4B</a:t>
            </a:r>
          </a:p>
        </p:txBody>
      </p:sp>
      <p:cxnSp>
        <p:nvCxnSpPr>
          <p:cNvPr id="3" name="Straight Connector 2">
            <a:extLst>
              <a:ext uri="{FF2B5EF4-FFF2-40B4-BE49-F238E27FC236}">
                <a16:creationId xmlns:a16="http://schemas.microsoft.com/office/drawing/2014/main" id="{0BA77380-7413-5747-ABFC-6A8FAEAA154B}"/>
              </a:ext>
            </a:extLst>
          </p:cNvPr>
          <p:cNvCxnSpPr>
            <a:cxnSpLocks/>
          </p:cNvCxnSpPr>
          <p:nvPr/>
        </p:nvCxnSpPr>
        <p:spPr>
          <a:xfrm>
            <a:off x="1104671" y="3971109"/>
            <a:ext cx="1052671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E20C63B-E7A3-C540-BB4A-5840D16B10D1}"/>
              </a:ext>
            </a:extLst>
          </p:cNvPr>
          <p:cNvCxnSpPr/>
          <p:nvPr/>
        </p:nvCxnSpPr>
        <p:spPr>
          <a:xfrm>
            <a:off x="6426696" y="1946409"/>
            <a:ext cx="0" cy="409106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03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4436F9D-B735-7D46-B346-F6D23F7DAA7D}"/>
              </a:ext>
            </a:extLst>
          </p:cNvPr>
          <p:cNvSpPr>
            <a:spLocks noGrp="1"/>
          </p:cNvSpPr>
          <p:nvPr>
            <p:ph type="title"/>
          </p:nvPr>
        </p:nvSpPr>
        <p:spPr>
          <a:xfrm>
            <a:off x="1007789" y="303016"/>
            <a:ext cx="10743258" cy="685800"/>
          </a:xfrm>
          <a:solidFill>
            <a:schemeClr val="accent5"/>
          </a:solidFill>
        </p:spPr>
        <p:style>
          <a:lnRef idx="3">
            <a:schemeClr val="lt1"/>
          </a:lnRef>
          <a:fillRef idx="1">
            <a:schemeClr val="accent2"/>
          </a:fillRef>
          <a:effectRef idx="1">
            <a:schemeClr val="accent2"/>
          </a:effectRef>
          <a:fontRef idx="minor">
            <a:schemeClr val="lt1"/>
          </a:fontRef>
        </p:style>
        <p:txBody>
          <a:bodyPr anchor="ctr">
            <a:normAutofit fontScale="90000"/>
          </a:bodyPr>
          <a:lstStyle/>
          <a:p>
            <a:r>
              <a:rPr lang="en-US" dirty="0"/>
              <a:t>What did these animals (maybe) look like?</a:t>
            </a:r>
          </a:p>
        </p:txBody>
      </p:sp>
      <p:cxnSp>
        <p:nvCxnSpPr>
          <p:cNvPr id="3" name="Straight Connector 2">
            <a:extLst>
              <a:ext uri="{FF2B5EF4-FFF2-40B4-BE49-F238E27FC236}">
                <a16:creationId xmlns:a16="http://schemas.microsoft.com/office/drawing/2014/main" id="{0BA77380-7413-5747-ABFC-6A8FAEAA154B}"/>
              </a:ext>
            </a:extLst>
          </p:cNvPr>
          <p:cNvCxnSpPr>
            <a:cxnSpLocks/>
          </p:cNvCxnSpPr>
          <p:nvPr/>
        </p:nvCxnSpPr>
        <p:spPr>
          <a:xfrm>
            <a:off x="1104671" y="3871093"/>
            <a:ext cx="1052671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E20C63B-E7A3-C540-BB4A-5840D16B10D1}"/>
              </a:ext>
            </a:extLst>
          </p:cNvPr>
          <p:cNvCxnSpPr>
            <a:cxnSpLocks/>
          </p:cNvCxnSpPr>
          <p:nvPr/>
        </p:nvCxnSpPr>
        <p:spPr>
          <a:xfrm>
            <a:off x="6426696" y="1216944"/>
            <a:ext cx="0" cy="534448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026" name="Picture 2" descr="illustration of a wolf walking">
            <a:extLst>
              <a:ext uri="{FF2B5EF4-FFF2-40B4-BE49-F238E27FC236}">
                <a16:creationId xmlns:a16="http://schemas.microsoft.com/office/drawing/2014/main" id="{DFFAFA96-45C9-804F-A509-BB59EA5672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69" t="15258" r="12311" b="10985"/>
          <a:stretch/>
        </p:blipFill>
        <p:spPr bwMode="auto">
          <a:xfrm>
            <a:off x="2051182" y="1216944"/>
            <a:ext cx="342900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horse with a foot and leg&#10;&#10;Description automatically generated with medium confidence">
            <a:extLst>
              <a:ext uri="{FF2B5EF4-FFF2-40B4-BE49-F238E27FC236}">
                <a16:creationId xmlns:a16="http://schemas.microsoft.com/office/drawing/2014/main" id="{4299BDA8-FC04-FA45-8F01-3C3786EBD085}"/>
              </a:ext>
            </a:extLst>
          </p:cNvPr>
          <p:cNvPicPr>
            <a:picLocks noChangeAspect="1"/>
          </p:cNvPicPr>
          <p:nvPr/>
        </p:nvPicPr>
        <p:blipFill>
          <a:blip r:embed="rId4"/>
          <a:stretch>
            <a:fillRect/>
          </a:stretch>
        </p:blipFill>
        <p:spPr>
          <a:xfrm>
            <a:off x="7407414" y="1216944"/>
            <a:ext cx="3133651" cy="2286000"/>
          </a:xfrm>
          <a:prstGeom prst="rect">
            <a:avLst/>
          </a:prstGeom>
          <a:ln>
            <a:solidFill>
              <a:schemeClr val="tx1"/>
            </a:solidFill>
          </a:ln>
        </p:spPr>
      </p:pic>
      <p:pic>
        <p:nvPicPr>
          <p:cNvPr id="23" name="Picture 22" descr="A brown bear with white text&#10;&#10;Description automatically generated">
            <a:extLst>
              <a:ext uri="{FF2B5EF4-FFF2-40B4-BE49-F238E27FC236}">
                <a16:creationId xmlns:a16="http://schemas.microsoft.com/office/drawing/2014/main" id="{13104B34-88C1-3044-96E1-0D5076C8EB44}"/>
              </a:ext>
            </a:extLst>
          </p:cNvPr>
          <p:cNvPicPr>
            <a:picLocks noChangeAspect="1"/>
          </p:cNvPicPr>
          <p:nvPr/>
        </p:nvPicPr>
        <p:blipFill>
          <a:blip r:embed="rId5"/>
          <a:stretch>
            <a:fillRect/>
          </a:stretch>
        </p:blipFill>
        <p:spPr>
          <a:xfrm>
            <a:off x="2051182" y="4278398"/>
            <a:ext cx="3429000" cy="2286000"/>
          </a:xfrm>
          <a:prstGeom prst="rect">
            <a:avLst/>
          </a:prstGeom>
          <a:ln>
            <a:solidFill>
              <a:schemeClr val="tx1"/>
            </a:solidFill>
          </a:ln>
        </p:spPr>
      </p:pic>
      <p:pic>
        <p:nvPicPr>
          <p:cNvPr id="26" name="Picture 25" descr="A painting of a brown and white animal&#10;&#10;Description automatically generated">
            <a:extLst>
              <a:ext uri="{FF2B5EF4-FFF2-40B4-BE49-F238E27FC236}">
                <a16:creationId xmlns:a16="http://schemas.microsoft.com/office/drawing/2014/main" id="{A228283A-17DE-7C4B-AFF2-060EFCD5DC10}"/>
              </a:ext>
            </a:extLst>
          </p:cNvPr>
          <p:cNvPicPr>
            <a:picLocks/>
          </p:cNvPicPr>
          <p:nvPr/>
        </p:nvPicPr>
        <p:blipFill>
          <a:blip r:embed="rId6"/>
          <a:stretch>
            <a:fillRect/>
          </a:stretch>
        </p:blipFill>
        <p:spPr>
          <a:xfrm>
            <a:off x="7407414" y="4278398"/>
            <a:ext cx="3136392" cy="2283026"/>
          </a:xfrm>
          <a:prstGeom prst="rect">
            <a:avLst/>
          </a:prstGeom>
          <a:ln>
            <a:solidFill>
              <a:schemeClr val="tx1"/>
            </a:solidFill>
          </a:ln>
        </p:spPr>
      </p:pic>
      <p:sp>
        <p:nvSpPr>
          <p:cNvPr id="15" name="TextBox 14">
            <a:extLst>
              <a:ext uri="{FF2B5EF4-FFF2-40B4-BE49-F238E27FC236}">
                <a16:creationId xmlns:a16="http://schemas.microsoft.com/office/drawing/2014/main" id="{D4F7236E-F2DB-C343-AAD3-D37D86CF5623}"/>
              </a:ext>
            </a:extLst>
          </p:cNvPr>
          <p:cNvSpPr txBox="1"/>
          <p:nvPr/>
        </p:nvSpPr>
        <p:spPr>
          <a:xfrm>
            <a:off x="2269110" y="3573698"/>
            <a:ext cx="2993147" cy="253916"/>
          </a:xfrm>
          <a:prstGeom prst="rect">
            <a:avLst/>
          </a:prstGeom>
          <a:solidFill>
            <a:schemeClr val="bg1"/>
          </a:solidFill>
          <a:ln>
            <a:solidFill>
              <a:schemeClr val="tx1">
                <a:lumMod val="85000"/>
                <a:lumOff val="15000"/>
              </a:schemeClr>
            </a:solidFill>
          </a:ln>
        </p:spPr>
        <p:txBody>
          <a:bodyPr wrap="square" rtlCol="0">
            <a:spAutoFit/>
          </a:bodyPr>
          <a:lstStyle/>
          <a:p>
            <a:pPr algn="ctr"/>
            <a:r>
              <a:rPr lang="en-US" sz="1050" b="1" i="1" dirty="0" err="1">
                <a:cs typeface="Times New Roman" panose="02020603050405020304" pitchFamily="18" charset="0"/>
              </a:rPr>
              <a:t>Aenocyon</a:t>
            </a:r>
            <a:r>
              <a:rPr lang="en-US" sz="1050" b="1" i="1" dirty="0">
                <a:cs typeface="Times New Roman" panose="02020603050405020304" pitchFamily="18" charset="0"/>
              </a:rPr>
              <a:t> </a:t>
            </a:r>
            <a:r>
              <a:rPr lang="en-US" sz="1050" b="1" i="1" dirty="0" err="1">
                <a:cs typeface="Times New Roman" panose="02020603050405020304" pitchFamily="18" charset="0"/>
              </a:rPr>
              <a:t>dirus</a:t>
            </a:r>
            <a:r>
              <a:rPr lang="en-US" sz="1050" b="1" i="1" dirty="0">
                <a:cs typeface="Times New Roman" panose="02020603050405020304" pitchFamily="18" charset="0"/>
              </a:rPr>
              <a:t> (</a:t>
            </a:r>
            <a:r>
              <a:rPr lang="en-US" sz="1050" b="1" dirty="0">
                <a:cs typeface="Times New Roman" panose="02020603050405020304" pitchFamily="18" charset="0"/>
              </a:rPr>
              <a:t>Dire Wolf); credit: Benji </a:t>
            </a:r>
            <a:r>
              <a:rPr lang="en-US" sz="1050" b="1" dirty="0" err="1">
                <a:cs typeface="Times New Roman" panose="02020603050405020304" pitchFamily="18" charset="0"/>
              </a:rPr>
              <a:t>Paysnoe</a:t>
            </a:r>
            <a:endParaRPr lang="en-US" sz="1050" b="1" dirty="0">
              <a:cs typeface="Times New Roman" panose="02020603050405020304" pitchFamily="18" charset="0"/>
            </a:endParaRPr>
          </a:p>
        </p:txBody>
      </p:sp>
      <p:sp>
        <p:nvSpPr>
          <p:cNvPr id="19" name="TextBox 18">
            <a:extLst>
              <a:ext uri="{FF2B5EF4-FFF2-40B4-BE49-F238E27FC236}">
                <a16:creationId xmlns:a16="http://schemas.microsoft.com/office/drawing/2014/main" id="{FC9CF339-6532-1244-9A76-699A043A4377}"/>
              </a:ext>
            </a:extLst>
          </p:cNvPr>
          <p:cNvSpPr txBox="1"/>
          <p:nvPr/>
        </p:nvSpPr>
        <p:spPr>
          <a:xfrm>
            <a:off x="8040748" y="3573698"/>
            <a:ext cx="1976586" cy="253916"/>
          </a:xfrm>
          <a:prstGeom prst="rect">
            <a:avLst/>
          </a:prstGeom>
          <a:solidFill>
            <a:schemeClr val="bg1"/>
          </a:solidFill>
          <a:ln>
            <a:solidFill>
              <a:schemeClr val="tx1">
                <a:lumMod val="85000"/>
                <a:lumOff val="15000"/>
              </a:schemeClr>
            </a:solidFill>
          </a:ln>
        </p:spPr>
        <p:txBody>
          <a:bodyPr wrap="square" rtlCol="0">
            <a:spAutoFit/>
          </a:bodyPr>
          <a:lstStyle/>
          <a:p>
            <a:pPr algn="ctr"/>
            <a:r>
              <a:rPr lang="en-US" sz="1050" b="1" i="1" dirty="0">
                <a:cs typeface="Times New Roman" panose="02020603050405020304" pitchFamily="18" charset="0"/>
              </a:rPr>
              <a:t>Merychippus </a:t>
            </a:r>
            <a:r>
              <a:rPr lang="en-US" sz="1050" b="1" dirty="0">
                <a:cs typeface="Times New Roman" panose="02020603050405020304" pitchFamily="18" charset="0"/>
              </a:rPr>
              <a:t>(horse ancestor)</a:t>
            </a:r>
            <a:endParaRPr lang="en-US" sz="1050" b="1" i="1" dirty="0">
              <a:cs typeface="Times New Roman" panose="02020603050405020304" pitchFamily="18" charset="0"/>
            </a:endParaRPr>
          </a:p>
        </p:txBody>
      </p:sp>
      <p:sp>
        <p:nvSpPr>
          <p:cNvPr id="18" name="TextBox 17">
            <a:extLst>
              <a:ext uri="{FF2B5EF4-FFF2-40B4-BE49-F238E27FC236}">
                <a16:creationId xmlns:a16="http://schemas.microsoft.com/office/drawing/2014/main" id="{BA568C7A-DB73-1046-A779-36746A7852F5}"/>
              </a:ext>
            </a:extLst>
          </p:cNvPr>
          <p:cNvSpPr txBox="1"/>
          <p:nvPr/>
        </p:nvSpPr>
        <p:spPr>
          <a:xfrm>
            <a:off x="2866556" y="3969365"/>
            <a:ext cx="1803478" cy="253916"/>
          </a:xfrm>
          <a:prstGeom prst="rect">
            <a:avLst/>
          </a:prstGeom>
          <a:solidFill>
            <a:schemeClr val="bg1"/>
          </a:solidFill>
          <a:ln>
            <a:solidFill>
              <a:schemeClr val="tx1">
                <a:lumMod val="85000"/>
                <a:lumOff val="15000"/>
              </a:schemeClr>
            </a:solidFill>
          </a:ln>
        </p:spPr>
        <p:txBody>
          <a:bodyPr wrap="square" rtlCol="0">
            <a:spAutoFit/>
          </a:bodyPr>
          <a:lstStyle/>
          <a:p>
            <a:pPr algn="ctr"/>
            <a:r>
              <a:rPr lang="en-US" sz="1050" b="1" i="1" dirty="0">
                <a:cs typeface="Times New Roman" panose="02020603050405020304" pitchFamily="18" charset="0"/>
              </a:rPr>
              <a:t>Ursus </a:t>
            </a:r>
            <a:r>
              <a:rPr lang="en-US" sz="1050" b="1" i="1" dirty="0" err="1">
                <a:cs typeface="Times New Roman" panose="02020603050405020304" pitchFamily="18" charset="0"/>
              </a:rPr>
              <a:t>spelaeus</a:t>
            </a:r>
            <a:r>
              <a:rPr lang="en-US" sz="1050" b="1" i="1" dirty="0">
                <a:cs typeface="Times New Roman" panose="02020603050405020304" pitchFamily="18" charset="0"/>
              </a:rPr>
              <a:t> </a:t>
            </a:r>
            <a:r>
              <a:rPr lang="en-US" sz="1050" b="1" dirty="0">
                <a:cs typeface="Times New Roman" panose="02020603050405020304" pitchFamily="18" charset="0"/>
              </a:rPr>
              <a:t>(Cave Bear)</a:t>
            </a:r>
            <a:endParaRPr lang="en-US" sz="1050" b="1" i="1" dirty="0">
              <a:cs typeface="Times New Roman" panose="02020603050405020304" pitchFamily="18" charset="0"/>
            </a:endParaRPr>
          </a:p>
        </p:txBody>
      </p:sp>
      <p:sp>
        <p:nvSpPr>
          <p:cNvPr id="21" name="TextBox 20">
            <a:extLst>
              <a:ext uri="{FF2B5EF4-FFF2-40B4-BE49-F238E27FC236}">
                <a16:creationId xmlns:a16="http://schemas.microsoft.com/office/drawing/2014/main" id="{A740DA36-C8EE-F346-8DF3-4F884C7B8B01}"/>
              </a:ext>
            </a:extLst>
          </p:cNvPr>
          <p:cNvSpPr txBox="1"/>
          <p:nvPr/>
        </p:nvSpPr>
        <p:spPr>
          <a:xfrm>
            <a:off x="7736894" y="3969365"/>
            <a:ext cx="2474689" cy="253916"/>
          </a:xfrm>
          <a:prstGeom prst="rect">
            <a:avLst/>
          </a:prstGeom>
          <a:solidFill>
            <a:schemeClr val="bg1"/>
          </a:solidFill>
          <a:ln>
            <a:solidFill>
              <a:schemeClr val="tx1">
                <a:lumMod val="85000"/>
                <a:lumOff val="15000"/>
              </a:schemeClr>
            </a:solidFill>
          </a:ln>
        </p:spPr>
        <p:txBody>
          <a:bodyPr wrap="square" rtlCol="0">
            <a:spAutoFit/>
          </a:bodyPr>
          <a:lstStyle/>
          <a:p>
            <a:pPr algn="ctr"/>
            <a:r>
              <a:rPr lang="en-US" sz="1050" b="1" dirty="0">
                <a:cs typeface="Times New Roman" panose="02020603050405020304" pitchFamily="18" charset="0"/>
              </a:rPr>
              <a:t>Unknown mustelid; credit: Hodari </a:t>
            </a:r>
            <a:r>
              <a:rPr lang="en-US" sz="1050" b="1" dirty="0" err="1">
                <a:cs typeface="Times New Roman" panose="02020603050405020304" pitchFamily="18" charset="0"/>
              </a:rPr>
              <a:t>Nundu</a:t>
            </a:r>
            <a:endParaRPr lang="en-US" sz="1050" b="1" dirty="0">
              <a:cs typeface="Times New Roman" panose="02020603050405020304" pitchFamily="18" charset="0"/>
            </a:endParaRPr>
          </a:p>
        </p:txBody>
      </p:sp>
      <p:sp>
        <p:nvSpPr>
          <p:cNvPr id="32" name="Rectangle 31">
            <a:extLst>
              <a:ext uri="{FF2B5EF4-FFF2-40B4-BE49-F238E27FC236}">
                <a16:creationId xmlns:a16="http://schemas.microsoft.com/office/drawing/2014/main" id="{E95E112A-8F5F-1847-BC39-F2CDACDAF607}"/>
              </a:ext>
            </a:extLst>
          </p:cNvPr>
          <p:cNvSpPr/>
          <p:nvPr/>
        </p:nvSpPr>
        <p:spPr>
          <a:xfrm>
            <a:off x="2181885" y="1280151"/>
            <a:ext cx="548640"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506A19A7-05D8-1347-91E5-4DB4ACDF04F1}"/>
              </a:ext>
            </a:extLst>
          </p:cNvPr>
          <p:cNvCxnSpPr>
            <a:cxnSpLocks/>
          </p:cNvCxnSpPr>
          <p:nvPr/>
        </p:nvCxnSpPr>
        <p:spPr>
          <a:xfrm>
            <a:off x="2199991" y="1294218"/>
            <a:ext cx="548640" cy="0"/>
          </a:xfrm>
          <a:prstGeom prst="line">
            <a:avLst/>
          </a:prstGeom>
          <a:ln w="57150">
            <a:solidFill>
              <a:srgbClr val="BCD976"/>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1C7E86E-B77F-9D4C-A068-CEE983692B4C}"/>
              </a:ext>
            </a:extLst>
          </p:cNvPr>
          <p:cNvSpPr txBox="1"/>
          <p:nvPr/>
        </p:nvSpPr>
        <p:spPr>
          <a:xfrm>
            <a:off x="2696905" y="1217390"/>
            <a:ext cx="763603" cy="215444"/>
          </a:xfrm>
          <a:prstGeom prst="rect">
            <a:avLst/>
          </a:prstGeom>
          <a:noFill/>
        </p:spPr>
        <p:txBody>
          <a:bodyPr wrap="square" rtlCol="0">
            <a:spAutoFit/>
          </a:bodyPr>
          <a:lstStyle/>
          <a:p>
            <a:r>
              <a:rPr lang="en-US" sz="800" dirty="0"/>
              <a:t>12 inches</a:t>
            </a:r>
          </a:p>
        </p:txBody>
      </p:sp>
      <p:sp>
        <p:nvSpPr>
          <p:cNvPr id="37" name="Rectangle 36">
            <a:extLst>
              <a:ext uri="{FF2B5EF4-FFF2-40B4-BE49-F238E27FC236}">
                <a16:creationId xmlns:a16="http://schemas.microsoft.com/office/drawing/2014/main" id="{FA613015-E0DA-0A47-93C7-6C3D855F9245}"/>
              </a:ext>
            </a:extLst>
          </p:cNvPr>
          <p:cNvSpPr/>
          <p:nvPr/>
        </p:nvSpPr>
        <p:spPr>
          <a:xfrm>
            <a:off x="7537266" y="6428125"/>
            <a:ext cx="1845054"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948A8DD9-53DA-4149-BD01-A5B69CCCEFBC}"/>
              </a:ext>
            </a:extLst>
          </p:cNvPr>
          <p:cNvCxnSpPr>
            <a:cxnSpLocks/>
          </p:cNvCxnSpPr>
          <p:nvPr/>
        </p:nvCxnSpPr>
        <p:spPr>
          <a:xfrm>
            <a:off x="7542946" y="6442192"/>
            <a:ext cx="1828800" cy="0"/>
          </a:xfrm>
          <a:prstGeom prst="line">
            <a:avLst/>
          </a:prstGeom>
          <a:ln w="57150">
            <a:solidFill>
              <a:srgbClr val="BCD976"/>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AE5610F-D633-2B4B-909D-82F0FF9BC89B}"/>
              </a:ext>
            </a:extLst>
          </p:cNvPr>
          <p:cNvSpPr txBox="1"/>
          <p:nvPr/>
        </p:nvSpPr>
        <p:spPr>
          <a:xfrm>
            <a:off x="9349026" y="6361551"/>
            <a:ext cx="763603" cy="215444"/>
          </a:xfrm>
          <a:prstGeom prst="rect">
            <a:avLst/>
          </a:prstGeom>
          <a:noFill/>
        </p:spPr>
        <p:txBody>
          <a:bodyPr wrap="square" rtlCol="0">
            <a:spAutoFit/>
          </a:bodyPr>
          <a:lstStyle/>
          <a:p>
            <a:r>
              <a:rPr lang="en-US" sz="800" dirty="0"/>
              <a:t>5 inches</a:t>
            </a:r>
          </a:p>
        </p:txBody>
      </p:sp>
    </p:spTree>
    <p:extLst>
      <p:ext uri="{BB962C8B-B14F-4D97-AF65-F5344CB8AC3E}">
        <p14:creationId xmlns:p14="http://schemas.microsoft.com/office/powerpoint/2010/main" val="783166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4663BA57-64D6-6B42-8B04-38FEE9918BAD}"/>
              </a:ext>
            </a:extLst>
          </p:cNvPr>
          <p:cNvSpPr/>
          <p:nvPr/>
        </p:nvSpPr>
        <p:spPr>
          <a:xfrm>
            <a:off x="1371600" y="1777784"/>
            <a:ext cx="9601200" cy="707264"/>
          </a:xfrm>
          <a:custGeom>
            <a:avLst/>
            <a:gdLst>
              <a:gd name="connsiteX0" fmla="*/ 0 w 9601200"/>
              <a:gd name="connsiteY0" fmla="*/ 117880 h 707264"/>
              <a:gd name="connsiteX1" fmla="*/ 117880 w 9601200"/>
              <a:gd name="connsiteY1" fmla="*/ 0 h 707264"/>
              <a:gd name="connsiteX2" fmla="*/ 9483320 w 9601200"/>
              <a:gd name="connsiteY2" fmla="*/ 0 h 707264"/>
              <a:gd name="connsiteX3" fmla="*/ 9601200 w 9601200"/>
              <a:gd name="connsiteY3" fmla="*/ 117880 h 707264"/>
              <a:gd name="connsiteX4" fmla="*/ 9601200 w 9601200"/>
              <a:gd name="connsiteY4" fmla="*/ 589384 h 707264"/>
              <a:gd name="connsiteX5" fmla="*/ 9483320 w 9601200"/>
              <a:gd name="connsiteY5" fmla="*/ 707264 h 707264"/>
              <a:gd name="connsiteX6" fmla="*/ 117880 w 9601200"/>
              <a:gd name="connsiteY6" fmla="*/ 707264 h 707264"/>
              <a:gd name="connsiteX7" fmla="*/ 0 w 9601200"/>
              <a:gd name="connsiteY7" fmla="*/ 589384 h 707264"/>
              <a:gd name="connsiteX8" fmla="*/ 0 w 9601200"/>
              <a:gd name="connsiteY8" fmla="*/ 117880 h 70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707264">
                <a:moveTo>
                  <a:pt x="0" y="117880"/>
                </a:moveTo>
                <a:cubicBezTo>
                  <a:pt x="0" y="52777"/>
                  <a:pt x="52777" y="0"/>
                  <a:pt x="117880" y="0"/>
                </a:cubicBezTo>
                <a:lnTo>
                  <a:pt x="9483320" y="0"/>
                </a:lnTo>
                <a:cubicBezTo>
                  <a:pt x="9548423" y="0"/>
                  <a:pt x="9601200" y="52777"/>
                  <a:pt x="9601200" y="117880"/>
                </a:cubicBezTo>
                <a:lnTo>
                  <a:pt x="9601200" y="589384"/>
                </a:lnTo>
                <a:cubicBezTo>
                  <a:pt x="9601200" y="654487"/>
                  <a:pt x="9548423" y="707264"/>
                  <a:pt x="9483320" y="707264"/>
                </a:cubicBezTo>
                <a:lnTo>
                  <a:pt x="117880" y="707264"/>
                </a:lnTo>
                <a:cubicBezTo>
                  <a:pt x="52777" y="707264"/>
                  <a:pt x="0" y="654487"/>
                  <a:pt x="0" y="589384"/>
                </a:cubicBezTo>
                <a:lnTo>
                  <a:pt x="0" y="11788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2636" tIns="152636" rIns="152636" bIns="152636" numCol="1" spcCol="1270" anchor="ctr" anchorCtr="0">
            <a:noAutofit/>
          </a:bodyPr>
          <a:lstStyle/>
          <a:p>
            <a:pPr marL="0" lvl="0" indent="0" algn="l" defTabSz="1377950">
              <a:lnSpc>
                <a:spcPct val="90000"/>
              </a:lnSpc>
              <a:spcBef>
                <a:spcPct val="0"/>
              </a:spcBef>
              <a:spcAft>
                <a:spcPct val="35000"/>
              </a:spcAft>
              <a:buNone/>
            </a:pPr>
            <a:r>
              <a:rPr lang="en-US" sz="3100" kern="1200" dirty="0"/>
              <a:t>Paleoclimate (ancient climate)</a:t>
            </a:r>
          </a:p>
        </p:txBody>
      </p:sp>
      <p:sp>
        <p:nvSpPr>
          <p:cNvPr id="6" name="Freeform 5">
            <a:extLst>
              <a:ext uri="{FF2B5EF4-FFF2-40B4-BE49-F238E27FC236}">
                <a16:creationId xmlns:a16="http://schemas.microsoft.com/office/drawing/2014/main" id="{ABFA1E34-5C1F-F243-AC10-2EDC1A5F3E98}"/>
              </a:ext>
            </a:extLst>
          </p:cNvPr>
          <p:cNvSpPr/>
          <p:nvPr/>
        </p:nvSpPr>
        <p:spPr>
          <a:xfrm>
            <a:off x="1371600" y="2574329"/>
            <a:ext cx="9601200" cy="707264"/>
          </a:xfrm>
          <a:custGeom>
            <a:avLst/>
            <a:gdLst>
              <a:gd name="connsiteX0" fmla="*/ 0 w 9601200"/>
              <a:gd name="connsiteY0" fmla="*/ 117880 h 707264"/>
              <a:gd name="connsiteX1" fmla="*/ 117880 w 9601200"/>
              <a:gd name="connsiteY1" fmla="*/ 0 h 707264"/>
              <a:gd name="connsiteX2" fmla="*/ 9483320 w 9601200"/>
              <a:gd name="connsiteY2" fmla="*/ 0 h 707264"/>
              <a:gd name="connsiteX3" fmla="*/ 9601200 w 9601200"/>
              <a:gd name="connsiteY3" fmla="*/ 117880 h 707264"/>
              <a:gd name="connsiteX4" fmla="*/ 9601200 w 9601200"/>
              <a:gd name="connsiteY4" fmla="*/ 589384 h 707264"/>
              <a:gd name="connsiteX5" fmla="*/ 9483320 w 9601200"/>
              <a:gd name="connsiteY5" fmla="*/ 707264 h 707264"/>
              <a:gd name="connsiteX6" fmla="*/ 117880 w 9601200"/>
              <a:gd name="connsiteY6" fmla="*/ 707264 h 707264"/>
              <a:gd name="connsiteX7" fmla="*/ 0 w 9601200"/>
              <a:gd name="connsiteY7" fmla="*/ 589384 h 707264"/>
              <a:gd name="connsiteX8" fmla="*/ 0 w 9601200"/>
              <a:gd name="connsiteY8" fmla="*/ 117880 h 70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707264">
                <a:moveTo>
                  <a:pt x="0" y="117880"/>
                </a:moveTo>
                <a:cubicBezTo>
                  <a:pt x="0" y="52777"/>
                  <a:pt x="52777" y="0"/>
                  <a:pt x="117880" y="0"/>
                </a:cubicBezTo>
                <a:lnTo>
                  <a:pt x="9483320" y="0"/>
                </a:lnTo>
                <a:cubicBezTo>
                  <a:pt x="9548423" y="0"/>
                  <a:pt x="9601200" y="52777"/>
                  <a:pt x="9601200" y="117880"/>
                </a:cubicBezTo>
                <a:lnTo>
                  <a:pt x="9601200" y="589384"/>
                </a:lnTo>
                <a:cubicBezTo>
                  <a:pt x="9601200" y="654487"/>
                  <a:pt x="9548423" y="707264"/>
                  <a:pt x="9483320" y="707264"/>
                </a:cubicBezTo>
                <a:lnTo>
                  <a:pt x="117880" y="707264"/>
                </a:lnTo>
                <a:cubicBezTo>
                  <a:pt x="52777" y="707264"/>
                  <a:pt x="0" y="654487"/>
                  <a:pt x="0" y="589384"/>
                </a:cubicBezTo>
                <a:lnTo>
                  <a:pt x="0" y="117880"/>
                </a:lnTo>
                <a:close/>
              </a:path>
            </a:pathLst>
          </a:custGeom>
          <a:solidFill>
            <a:schemeClr val="accent4"/>
          </a:solidFill>
        </p:spPr>
        <p:style>
          <a:lnRef idx="2">
            <a:schemeClr val="lt1">
              <a:hueOff val="0"/>
              <a:satOff val="0"/>
              <a:lumOff val="0"/>
              <a:alphaOff val="0"/>
            </a:schemeClr>
          </a:lnRef>
          <a:fillRef idx="1">
            <a:scrgbClr r="0" g="0" b="0"/>
          </a:fillRef>
          <a:effectRef idx="0">
            <a:schemeClr val="accent2">
              <a:hueOff val="686585"/>
              <a:satOff val="-12202"/>
              <a:lumOff val="392"/>
              <a:alphaOff val="0"/>
            </a:schemeClr>
          </a:effectRef>
          <a:fontRef idx="minor">
            <a:schemeClr val="lt1"/>
          </a:fontRef>
        </p:style>
        <p:txBody>
          <a:bodyPr spcFirstLastPara="0" vert="horz" wrap="square" lIns="152636" tIns="152636" rIns="152636" bIns="152636" numCol="1" spcCol="1270" anchor="ctr" anchorCtr="0">
            <a:noAutofit/>
          </a:bodyPr>
          <a:lstStyle/>
          <a:p>
            <a:pPr marL="0" lvl="0" indent="0" algn="l" defTabSz="1377950">
              <a:lnSpc>
                <a:spcPct val="90000"/>
              </a:lnSpc>
              <a:spcBef>
                <a:spcPct val="0"/>
              </a:spcBef>
              <a:spcAft>
                <a:spcPct val="35000"/>
              </a:spcAft>
              <a:buNone/>
            </a:pPr>
            <a:r>
              <a:rPr lang="en-US" sz="3100" kern="1200" dirty="0"/>
              <a:t>Evolution and natural selection</a:t>
            </a:r>
          </a:p>
        </p:txBody>
      </p:sp>
      <p:sp>
        <p:nvSpPr>
          <p:cNvPr id="7" name="Freeform 6">
            <a:extLst>
              <a:ext uri="{FF2B5EF4-FFF2-40B4-BE49-F238E27FC236}">
                <a16:creationId xmlns:a16="http://schemas.microsoft.com/office/drawing/2014/main" id="{A8B4E880-EB09-F543-A3A0-AF264F8AC676}"/>
              </a:ext>
            </a:extLst>
          </p:cNvPr>
          <p:cNvSpPr/>
          <p:nvPr/>
        </p:nvSpPr>
        <p:spPr>
          <a:xfrm>
            <a:off x="1371600" y="3370874"/>
            <a:ext cx="9601200" cy="707264"/>
          </a:xfrm>
          <a:custGeom>
            <a:avLst/>
            <a:gdLst>
              <a:gd name="connsiteX0" fmla="*/ 0 w 9601200"/>
              <a:gd name="connsiteY0" fmla="*/ 117880 h 707264"/>
              <a:gd name="connsiteX1" fmla="*/ 117880 w 9601200"/>
              <a:gd name="connsiteY1" fmla="*/ 0 h 707264"/>
              <a:gd name="connsiteX2" fmla="*/ 9483320 w 9601200"/>
              <a:gd name="connsiteY2" fmla="*/ 0 h 707264"/>
              <a:gd name="connsiteX3" fmla="*/ 9601200 w 9601200"/>
              <a:gd name="connsiteY3" fmla="*/ 117880 h 707264"/>
              <a:gd name="connsiteX4" fmla="*/ 9601200 w 9601200"/>
              <a:gd name="connsiteY4" fmla="*/ 589384 h 707264"/>
              <a:gd name="connsiteX5" fmla="*/ 9483320 w 9601200"/>
              <a:gd name="connsiteY5" fmla="*/ 707264 h 707264"/>
              <a:gd name="connsiteX6" fmla="*/ 117880 w 9601200"/>
              <a:gd name="connsiteY6" fmla="*/ 707264 h 707264"/>
              <a:gd name="connsiteX7" fmla="*/ 0 w 9601200"/>
              <a:gd name="connsiteY7" fmla="*/ 589384 h 707264"/>
              <a:gd name="connsiteX8" fmla="*/ 0 w 9601200"/>
              <a:gd name="connsiteY8" fmla="*/ 117880 h 70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707264">
                <a:moveTo>
                  <a:pt x="0" y="117880"/>
                </a:moveTo>
                <a:cubicBezTo>
                  <a:pt x="0" y="52777"/>
                  <a:pt x="52777" y="0"/>
                  <a:pt x="117880" y="0"/>
                </a:cubicBezTo>
                <a:lnTo>
                  <a:pt x="9483320" y="0"/>
                </a:lnTo>
                <a:cubicBezTo>
                  <a:pt x="9548423" y="0"/>
                  <a:pt x="9601200" y="52777"/>
                  <a:pt x="9601200" y="117880"/>
                </a:cubicBezTo>
                <a:lnTo>
                  <a:pt x="9601200" y="589384"/>
                </a:lnTo>
                <a:cubicBezTo>
                  <a:pt x="9601200" y="654487"/>
                  <a:pt x="9548423" y="707264"/>
                  <a:pt x="9483320" y="707264"/>
                </a:cubicBezTo>
                <a:lnTo>
                  <a:pt x="117880" y="707264"/>
                </a:lnTo>
                <a:cubicBezTo>
                  <a:pt x="52777" y="707264"/>
                  <a:pt x="0" y="654487"/>
                  <a:pt x="0" y="589384"/>
                </a:cubicBezTo>
                <a:lnTo>
                  <a:pt x="0" y="117880"/>
                </a:lnTo>
                <a:close/>
              </a:path>
            </a:pathLst>
          </a:custGeom>
          <a:solidFill>
            <a:schemeClr val="accent3"/>
          </a:solidFill>
        </p:spPr>
        <p:style>
          <a:lnRef idx="2">
            <a:schemeClr val="lt1">
              <a:hueOff val="0"/>
              <a:satOff val="0"/>
              <a:lumOff val="0"/>
              <a:alphaOff val="0"/>
            </a:schemeClr>
          </a:lnRef>
          <a:fillRef idx="1">
            <a:scrgbClr r="0" g="0" b="0"/>
          </a:fillRef>
          <a:effectRef idx="0">
            <a:schemeClr val="accent2">
              <a:hueOff val="1373170"/>
              <a:satOff val="-24404"/>
              <a:lumOff val="785"/>
              <a:alphaOff val="0"/>
            </a:schemeClr>
          </a:effectRef>
          <a:fontRef idx="minor">
            <a:schemeClr val="lt1"/>
          </a:fontRef>
        </p:style>
        <p:txBody>
          <a:bodyPr spcFirstLastPara="0" vert="horz" wrap="square" lIns="152636" tIns="152636" rIns="152636" bIns="152636" numCol="1" spcCol="1270" anchor="ctr" anchorCtr="0">
            <a:noAutofit/>
          </a:bodyPr>
          <a:lstStyle/>
          <a:p>
            <a:pPr marL="0" lvl="0" indent="0" algn="l" defTabSz="1377950">
              <a:lnSpc>
                <a:spcPct val="90000"/>
              </a:lnSpc>
              <a:spcBef>
                <a:spcPct val="0"/>
              </a:spcBef>
              <a:spcAft>
                <a:spcPct val="35000"/>
              </a:spcAft>
              <a:buNone/>
            </a:pPr>
            <a:r>
              <a:rPr lang="en-US" sz="3100" kern="1200" dirty="0"/>
              <a:t>Functional morphology</a:t>
            </a:r>
          </a:p>
        </p:txBody>
      </p:sp>
      <p:sp>
        <p:nvSpPr>
          <p:cNvPr id="8" name="Freeform 7">
            <a:extLst>
              <a:ext uri="{FF2B5EF4-FFF2-40B4-BE49-F238E27FC236}">
                <a16:creationId xmlns:a16="http://schemas.microsoft.com/office/drawing/2014/main" id="{FDAFAB83-3A98-B542-BB27-60DE05B1475C}"/>
              </a:ext>
            </a:extLst>
          </p:cNvPr>
          <p:cNvSpPr/>
          <p:nvPr/>
        </p:nvSpPr>
        <p:spPr>
          <a:xfrm>
            <a:off x="1371600" y="4167419"/>
            <a:ext cx="9601200" cy="707264"/>
          </a:xfrm>
          <a:custGeom>
            <a:avLst/>
            <a:gdLst>
              <a:gd name="connsiteX0" fmla="*/ 0 w 9601200"/>
              <a:gd name="connsiteY0" fmla="*/ 117880 h 707264"/>
              <a:gd name="connsiteX1" fmla="*/ 117880 w 9601200"/>
              <a:gd name="connsiteY1" fmla="*/ 0 h 707264"/>
              <a:gd name="connsiteX2" fmla="*/ 9483320 w 9601200"/>
              <a:gd name="connsiteY2" fmla="*/ 0 h 707264"/>
              <a:gd name="connsiteX3" fmla="*/ 9601200 w 9601200"/>
              <a:gd name="connsiteY3" fmla="*/ 117880 h 707264"/>
              <a:gd name="connsiteX4" fmla="*/ 9601200 w 9601200"/>
              <a:gd name="connsiteY4" fmla="*/ 589384 h 707264"/>
              <a:gd name="connsiteX5" fmla="*/ 9483320 w 9601200"/>
              <a:gd name="connsiteY5" fmla="*/ 707264 h 707264"/>
              <a:gd name="connsiteX6" fmla="*/ 117880 w 9601200"/>
              <a:gd name="connsiteY6" fmla="*/ 707264 h 707264"/>
              <a:gd name="connsiteX7" fmla="*/ 0 w 9601200"/>
              <a:gd name="connsiteY7" fmla="*/ 589384 h 707264"/>
              <a:gd name="connsiteX8" fmla="*/ 0 w 9601200"/>
              <a:gd name="connsiteY8" fmla="*/ 117880 h 70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707264">
                <a:moveTo>
                  <a:pt x="0" y="117880"/>
                </a:moveTo>
                <a:cubicBezTo>
                  <a:pt x="0" y="52777"/>
                  <a:pt x="52777" y="0"/>
                  <a:pt x="117880" y="0"/>
                </a:cubicBezTo>
                <a:lnTo>
                  <a:pt x="9483320" y="0"/>
                </a:lnTo>
                <a:cubicBezTo>
                  <a:pt x="9548423" y="0"/>
                  <a:pt x="9601200" y="52777"/>
                  <a:pt x="9601200" y="117880"/>
                </a:cubicBezTo>
                <a:lnTo>
                  <a:pt x="9601200" y="589384"/>
                </a:lnTo>
                <a:cubicBezTo>
                  <a:pt x="9601200" y="654487"/>
                  <a:pt x="9548423" y="707264"/>
                  <a:pt x="9483320" y="707264"/>
                </a:cubicBezTo>
                <a:lnTo>
                  <a:pt x="117880" y="707264"/>
                </a:lnTo>
                <a:cubicBezTo>
                  <a:pt x="52777" y="707264"/>
                  <a:pt x="0" y="654487"/>
                  <a:pt x="0" y="589384"/>
                </a:cubicBezTo>
                <a:lnTo>
                  <a:pt x="0" y="117880"/>
                </a:lnTo>
                <a:close/>
              </a:path>
            </a:pathLst>
          </a:custGeom>
          <a:solidFill>
            <a:schemeClr val="accent5"/>
          </a:solidFill>
        </p:spPr>
        <p:style>
          <a:lnRef idx="2">
            <a:schemeClr val="lt1">
              <a:hueOff val="0"/>
              <a:satOff val="0"/>
              <a:lumOff val="0"/>
              <a:alphaOff val="0"/>
            </a:schemeClr>
          </a:lnRef>
          <a:fillRef idx="1">
            <a:scrgbClr r="0" g="0" b="0"/>
          </a:fillRef>
          <a:effectRef idx="0">
            <a:schemeClr val="accent2">
              <a:hueOff val="2059755"/>
              <a:satOff val="-36606"/>
              <a:lumOff val="1177"/>
              <a:alphaOff val="0"/>
            </a:schemeClr>
          </a:effectRef>
          <a:fontRef idx="minor">
            <a:schemeClr val="lt1"/>
          </a:fontRef>
        </p:style>
        <p:txBody>
          <a:bodyPr spcFirstLastPara="0" vert="horz" wrap="square" lIns="152636" tIns="152636" rIns="152636" bIns="152636" numCol="1" spcCol="1270" anchor="ctr" anchorCtr="0">
            <a:noAutofit/>
          </a:bodyPr>
          <a:lstStyle/>
          <a:p>
            <a:pPr marL="0" lvl="0" indent="0" algn="l" defTabSz="1377950">
              <a:lnSpc>
                <a:spcPct val="90000"/>
              </a:lnSpc>
              <a:spcBef>
                <a:spcPct val="0"/>
              </a:spcBef>
              <a:spcAft>
                <a:spcPct val="35000"/>
              </a:spcAft>
              <a:buNone/>
            </a:pPr>
            <a:r>
              <a:rPr lang="en-US" sz="3100" kern="1200" dirty="0"/>
              <a:t>Deep time (AKA the universal or geologic time scale)</a:t>
            </a:r>
          </a:p>
        </p:txBody>
      </p:sp>
      <p:sp>
        <p:nvSpPr>
          <p:cNvPr id="9" name="Freeform 8">
            <a:extLst>
              <a:ext uri="{FF2B5EF4-FFF2-40B4-BE49-F238E27FC236}">
                <a16:creationId xmlns:a16="http://schemas.microsoft.com/office/drawing/2014/main" id="{E342C1D1-0D85-1943-8F40-3A1E3891BCFE}"/>
              </a:ext>
            </a:extLst>
          </p:cNvPr>
          <p:cNvSpPr/>
          <p:nvPr/>
        </p:nvSpPr>
        <p:spPr>
          <a:xfrm>
            <a:off x="1371600" y="4963964"/>
            <a:ext cx="9601200" cy="707264"/>
          </a:xfrm>
          <a:custGeom>
            <a:avLst/>
            <a:gdLst>
              <a:gd name="connsiteX0" fmla="*/ 0 w 9601200"/>
              <a:gd name="connsiteY0" fmla="*/ 117880 h 707264"/>
              <a:gd name="connsiteX1" fmla="*/ 117880 w 9601200"/>
              <a:gd name="connsiteY1" fmla="*/ 0 h 707264"/>
              <a:gd name="connsiteX2" fmla="*/ 9483320 w 9601200"/>
              <a:gd name="connsiteY2" fmla="*/ 0 h 707264"/>
              <a:gd name="connsiteX3" fmla="*/ 9601200 w 9601200"/>
              <a:gd name="connsiteY3" fmla="*/ 117880 h 707264"/>
              <a:gd name="connsiteX4" fmla="*/ 9601200 w 9601200"/>
              <a:gd name="connsiteY4" fmla="*/ 589384 h 707264"/>
              <a:gd name="connsiteX5" fmla="*/ 9483320 w 9601200"/>
              <a:gd name="connsiteY5" fmla="*/ 707264 h 707264"/>
              <a:gd name="connsiteX6" fmla="*/ 117880 w 9601200"/>
              <a:gd name="connsiteY6" fmla="*/ 707264 h 707264"/>
              <a:gd name="connsiteX7" fmla="*/ 0 w 9601200"/>
              <a:gd name="connsiteY7" fmla="*/ 589384 h 707264"/>
              <a:gd name="connsiteX8" fmla="*/ 0 w 9601200"/>
              <a:gd name="connsiteY8" fmla="*/ 117880 h 70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707264">
                <a:moveTo>
                  <a:pt x="0" y="117880"/>
                </a:moveTo>
                <a:cubicBezTo>
                  <a:pt x="0" y="52777"/>
                  <a:pt x="52777" y="0"/>
                  <a:pt x="117880" y="0"/>
                </a:cubicBezTo>
                <a:lnTo>
                  <a:pt x="9483320" y="0"/>
                </a:lnTo>
                <a:cubicBezTo>
                  <a:pt x="9548423" y="0"/>
                  <a:pt x="9601200" y="52777"/>
                  <a:pt x="9601200" y="117880"/>
                </a:cubicBezTo>
                <a:lnTo>
                  <a:pt x="9601200" y="589384"/>
                </a:lnTo>
                <a:cubicBezTo>
                  <a:pt x="9601200" y="654487"/>
                  <a:pt x="9548423" y="707264"/>
                  <a:pt x="9483320" y="707264"/>
                </a:cubicBezTo>
                <a:lnTo>
                  <a:pt x="117880" y="707264"/>
                </a:lnTo>
                <a:cubicBezTo>
                  <a:pt x="52777" y="707264"/>
                  <a:pt x="0" y="654487"/>
                  <a:pt x="0" y="589384"/>
                </a:cubicBezTo>
                <a:lnTo>
                  <a:pt x="0" y="117880"/>
                </a:lnTo>
                <a:close/>
              </a:path>
            </a:pathLst>
          </a:custGeom>
          <a:solidFill>
            <a:schemeClr val="accent1"/>
          </a:solidFill>
        </p:spPr>
        <p:style>
          <a:lnRef idx="2">
            <a:schemeClr val="lt1">
              <a:hueOff val="0"/>
              <a:satOff val="0"/>
              <a:lumOff val="0"/>
              <a:alphaOff val="0"/>
            </a:schemeClr>
          </a:lnRef>
          <a:fillRef idx="1">
            <a:scrgbClr r="0" g="0" b="0"/>
          </a:fillRef>
          <a:effectRef idx="0">
            <a:schemeClr val="accent2">
              <a:hueOff val="2746340"/>
              <a:satOff val="-48808"/>
              <a:lumOff val="1569"/>
              <a:alphaOff val="0"/>
            </a:schemeClr>
          </a:effectRef>
          <a:fontRef idx="minor">
            <a:schemeClr val="lt1"/>
          </a:fontRef>
        </p:style>
        <p:txBody>
          <a:bodyPr spcFirstLastPara="0" vert="horz" wrap="square" lIns="152636" tIns="152636" rIns="152636" bIns="152636" numCol="1" spcCol="1270" anchor="ctr" anchorCtr="0">
            <a:noAutofit/>
          </a:bodyPr>
          <a:lstStyle/>
          <a:p>
            <a:pPr marL="0" lvl="0" indent="0" algn="l" defTabSz="1377950">
              <a:lnSpc>
                <a:spcPct val="90000"/>
              </a:lnSpc>
              <a:spcBef>
                <a:spcPct val="0"/>
              </a:spcBef>
              <a:spcAft>
                <a:spcPct val="35000"/>
              </a:spcAft>
              <a:buNone/>
            </a:pPr>
            <a:r>
              <a:rPr lang="en-US" sz="3100" kern="1200" dirty="0"/>
              <a:t>The scientific process (how, and why, science happens!)</a:t>
            </a:r>
          </a:p>
        </p:txBody>
      </p:sp>
      <p:sp>
        <p:nvSpPr>
          <p:cNvPr id="5" name="Title 1">
            <a:extLst>
              <a:ext uri="{FF2B5EF4-FFF2-40B4-BE49-F238E27FC236}">
                <a16:creationId xmlns:a16="http://schemas.microsoft.com/office/drawing/2014/main" id="{0C72819F-81E0-A041-A11F-B03E82FD8E47}"/>
              </a:ext>
            </a:extLst>
          </p:cNvPr>
          <p:cNvSpPr>
            <a:spLocks noGrp="1"/>
          </p:cNvSpPr>
          <p:nvPr>
            <p:ph type="title"/>
          </p:nvPr>
        </p:nvSpPr>
        <p:spPr/>
        <p:txBody>
          <a:bodyPr>
            <a:normAutofit/>
          </a:bodyPr>
          <a:lstStyle/>
          <a:p>
            <a:r>
              <a:rPr lang="en-US" dirty="0"/>
              <a:t>What does the activity cover?</a:t>
            </a:r>
          </a:p>
        </p:txBody>
      </p:sp>
    </p:spTree>
    <p:extLst>
      <p:ext uri="{BB962C8B-B14F-4D97-AF65-F5344CB8AC3E}">
        <p14:creationId xmlns:p14="http://schemas.microsoft.com/office/powerpoint/2010/main" val="301996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05B1B7D-3083-2AAB-E02E-89D808193AD9}"/>
              </a:ext>
            </a:extLst>
          </p:cNvPr>
          <p:cNvSpPr>
            <a:spLocks noGrp="1"/>
          </p:cNvSpPr>
          <p:nvPr>
            <p:ph idx="1"/>
          </p:nvPr>
        </p:nvSpPr>
        <p:spPr>
          <a:xfrm>
            <a:off x="342886" y="1617785"/>
            <a:ext cx="6572786" cy="4698609"/>
          </a:xfrm>
        </p:spPr>
        <p:txBody>
          <a:bodyPr>
            <a:normAutofit lnSpcReduction="10000"/>
          </a:bodyPr>
          <a:lstStyle/>
          <a:p>
            <a:pPr>
              <a:lnSpc>
                <a:spcPct val="120000"/>
              </a:lnSpc>
            </a:pPr>
            <a:r>
              <a:rPr lang="en-US" sz="2400" dirty="0"/>
              <a:t>This activity is meant to integrate “real” science – both field- and lab-work – into the classroom.</a:t>
            </a:r>
          </a:p>
          <a:p>
            <a:pPr>
              <a:lnSpc>
                <a:spcPct val="120000"/>
              </a:lnSpc>
            </a:pPr>
            <a:r>
              <a:rPr lang="en-US" sz="2400" dirty="0"/>
              <a:t>The premise:</a:t>
            </a:r>
          </a:p>
          <a:p>
            <a:pPr lvl="1">
              <a:lnSpc>
                <a:spcPct val="120000"/>
              </a:lnSpc>
            </a:pPr>
            <a:r>
              <a:rPr lang="en-US" sz="2400" dirty="0"/>
              <a:t>A paleontology class takes a field trip to Wells, NV.</a:t>
            </a:r>
          </a:p>
          <a:p>
            <a:pPr lvl="1">
              <a:lnSpc>
                <a:spcPct val="120000"/>
              </a:lnSpc>
            </a:pPr>
            <a:r>
              <a:rPr lang="en-US" sz="2400" dirty="0"/>
              <a:t>A tiny fossil jaw is found exposed on the soil.</a:t>
            </a:r>
          </a:p>
          <a:p>
            <a:pPr lvl="1">
              <a:lnSpc>
                <a:spcPct val="120000"/>
              </a:lnSpc>
            </a:pPr>
            <a:r>
              <a:rPr lang="en-US" sz="2400" dirty="0"/>
              <a:t>It’s likely a new species – what (and how) can we learn about it?</a:t>
            </a:r>
          </a:p>
          <a:p>
            <a:pPr lvl="1">
              <a:lnSpc>
                <a:spcPct val="120000"/>
              </a:lnSpc>
            </a:pPr>
            <a:endParaRPr lang="en-US" sz="2400" dirty="0"/>
          </a:p>
        </p:txBody>
      </p:sp>
      <p:pic>
        <p:nvPicPr>
          <p:cNvPr id="5" name="Content Placeholder 4" descr="A map of the united states&#10;&#10;Description automatically generated">
            <a:extLst>
              <a:ext uri="{FF2B5EF4-FFF2-40B4-BE49-F238E27FC236}">
                <a16:creationId xmlns:a16="http://schemas.microsoft.com/office/drawing/2014/main" id="{BCB97B35-C8C0-7D4F-995F-9EC12C1D054F}"/>
              </a:ext>
            </a:extLst>
          </p:cNvPr>
          <p:cNvPicPr>
            <a:picLocks noChangeAspect="1"/>
          </p:cNvPicPr>
          <p:nvPr/>
        </p:nvPicPr>
        <p:blipFill rotWithShape="1">
          <a:blip r:embed="rId3"/>
          <a:srcRect l="4090" t="42100" r="23126" b="15499"/>
          <a:stretch/>
        </p:blipFill>
        <p:spPr>
          <a:xfrm>
            <a:off x="7462483" y="3508603"/>
            <a:ext cx="4580082" cy="2908092"/>
          </a:xfrm>
          <a:prstGeom prst="rect">
            <a:avLst/>
          </a:prstGeom>
          <a:ln>
            <a:solidFill>
              <a:schemeClr val="tx2"/>
            </a:solidFill>
          </a:ln>
        </p:spPr>
      </p:pic>
      <p:sp>
        <p:nvSpPr>
          <p:cNvPr id="13" name="Title 1">
            <a:extLst>
              <a:ext uri="{FF2B5EF4-FFF2-40B4-BE49-F238E27FC236}">
                <a16:creationId xmlns:a16="http://schemas.microsoft.com/office/drawing/2014/main" id="{D510D4E7-48EB-FE47-B27B-25DF9A3A1B1C}"/>
              </a:ext>
            </a:extLst>
          </p:cNvPr>
          <p:cNvSpPr txBox="1">
            <a:spLocks/>
          </p:cNvSpPr>
          <p:nvPr/>
        </p:nvSpPr>
        <p:spPr>
          <a:xfrm>
            <a:off x="342886" y="541606"/>
            <a:ext cx="6572786" cy="798834"/>
          </a:xfrm>
          <a:prstGeom prst="rect">
            <a:avLst/>
          </a:prstGeom>
          <a:solidFill>
            <a:srgbClr val="E8756B"/>
          </a:solidFill>
          <a:ln w="34925" cap="flat" cmpd="sng" algn="in">
            <a:solidFill>
              <a:schemeClr val="bg1"/>
            </a:solidFill>
            <a:prstDash val="solid"/>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89000"/>
              </a:lnSpc>
              <a:spcBef>
                <a:spcPct val="0"/>
              </a:spcBef>
              <a:buNone/>
              <a:defRPr sz="4400" kern="120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Time for a (quick) field trip!</a:t>
            </a:r>
          </a:p>
        </p:txBody>
      </p:sp>
      <p:pic>
        <p:nvPicPr>
          <p:cNvPr id="10" name="Picture 9">
            <a:extLst>
              <a:ext uri="{FF2B5EF4-FFF2-40B4-BE49-F238E27FC236}">
                <a16:creationId xmlns:a16="http://schemas.microsoft.com/office/drawing/2014/main" id="{8DF3B552-14E7-EF45-8B8B-67D410036847}"/>
              </a:ext>
            </a:extLst>
          </p:cNvPr>
          <p:cNvPicPr>
            <a:picLocks noChangeAspect="1"/>
          </p:cNvPicPr>
          <p:nvPr/>
        </p:nvPicPr>
        <p:blipFill>
          <a:blip r:embed="rId4"/>
          <a:srcRect t="878" b="878"/>
          <a:stretch/>
        </p:blipFill>
        <p:spPr>
          <a:xfrm>
            <a:off x="7462483" y="541606"/>
            <a:ext cx="4580082" cy="2807792"/>
          </a:xfrm>
          <a:prstGeom prst="rect">
            <a:avLst/>
          </a:prstGeom>
          <a:ln>
            <a:solidFill>
              <a:schemeClr val="tx2"/>
            </a:solidFill>
          </a:ln>
        </p:spPr>
      </p:pic>
      <p:sp>
        <p:nvSpPr>
          <p:cNvPr id="11" name="TextBox 10">
            <a:extLst>
              <a:ext uri="{FF2B5EF4-FFF2-40B4-BE49-F238E27FC236}">
                <a16:creationId xmlns:a16="http://schemas.microsoft.com/office/drawing/2014/main" id="{224B7C89-DB20-5741-99F9-B3414670EF1D}"/>
              </a:ext>
            </a:extLst>
          </p:cNvPr>
          <p:cNvSpPr txBox="1"/>
          <p:nvPr/>
        </p:nvSpPr>
        <p:spPr>
          <a:xfrm>
            <a:off x="9379571" y="264607"/>
            <a:ext cx="2662994" cy="276999"/>
          </a:xfrm>
          <a:prstGeom prst="rect">
            <a:avLst/>
          </a:prstGeom>
          <a:noFill/>
        </p:spPr>
        <p:txBody>
          <a:bodyPr wrap="square" rtlCol="0">
            <a:spAutoFit/>
          </a:bodyPr>
          <a:lstStyle/>
          <a:p>
            <a:pPr algn="ctr"/>
            <a:r>
              <a:rPr lang="en-US" sz="1200" dirty="0"/>
              <a:t>Image credit: Augustine </a:t>
            </a:r>
            <a:r>
              <a:rPr lang="en-US" sz="1200" dirty="0" err="1"/>
              <a:t>Lodise</a:t>
            </a:r>
            <a:r>
              <a:rPr lang="en-US" sz="1200" dirty="0"/>
              <a:t>, 2022</a:t>
            </a:r>
          </a:p>
        </p:txBody>
      </p:sp>
      <p:sp>
        <p:nvSpPr>
          <p:cNvPr id="6" name="Rectangle 5">
            <a:extLst>
              <a:ext uri="{FF2B5EF4-FFF2-40B4-BE49-F238E27FC236}">
                <a16:creationId xmlns:a16="http://schemas.microsoft.com/office/drawing/2014/main" id="{D5354890-88F9-4847-97BD-031E2CAD93DD}"/>
              </a:ext>
            </a:extLst>
          </p:cNvPr>
          <p:cNvSpPr/>
          <p:nvPr/>
        </p:nvSpPr>
        <p:spPr>
          <a:xfrm>
            <a:off x="7104994" y="0"/>
            <a:ext cx="168166"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87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A6D6E8-D487-E644-A8E0-835217067CB6}"/>
              </a:ext>
            </a:extLst>
          </p:cNvPr>
          <p:cNvSpPr>
            <a:spLocks noGrp="1"/>
          </p:cNvSpPr>
          <p:nvPr>
            <p:ph idx="1"/>
          </p:nvPr>
        </p:nvSpPr>
        <p:spPr>
          <a:xfrm>
            <a:off x="1371598" y="1524000"/>
            <a:ext cx="9601200" cy="4498428"/>
          </a:xfrm>
        </p:spPr>
        <p:txBody>
          <a:bodyPr>
            <a:normAutofit fontScale="92500" lnSpcReduction="10000"/>
          </a:bodyPr>
          <a:lstStyle/>
          <a:p>
            <a:pPr>
              <a:lnSpc>
                <a:spcPct val="100000"/>
              </a:lnSpc>
              <a:spcAft>
                <a:spcPts val="1200"/>
              </a:spcAft>
            </a:pPr>
            <a:r>
              <a:rPr lang="en-US" dirty="0"/>
              <a:t>Students will be able to…</a:t>
            </a:r>
          </a:p>
          <a:p>
            <a:pPr lvl="1">
              <a:lnSpc>
                <a:spcPct val="100000"/>
              </a:lnSpc>
              <a:spcAft>
                <a:spcPts val="1200"/>
              </a:spcAft>
            </a:pPr>
            <a:r>
              <a:rPr lang="en-US" dirty="0"/>
              <a:t>Identify and describe differences and similarities between each fossil.</a:t>
            </a:r>
          </a:p>
          <a:p>
            <a:pPr lvl="1">
              <a:lnSpc>
                <a:spcPct val="100000"/>
              </a:lnSpc>
              <a:spcAft>
                <a:spcPts val="1200"/>
              </a:spcAft>
            </a:pPr>
            <a:r>
              <a:rPr lang="en-US" dirty="0"/>
              <a:t>Explain how those characteristics can help scientists hypothesize about ancient animals’ diets.</a:t>
            </a:r>
          </a:p>
          <a:p>
            <a:pPr lvl="1">
              <a:lnSpc>
                <a:spcPct val="100000"/>
              </a:lnSpc>
              <a:spcAft>
                <a:spcPts val="1200"/>
              </a:spcAft>
            </a:pPr>
            <a:r>
              <a:rPr lang="en-US" dirty="0"/>
              <a:t>Generate their own hypotheses about the diets of each of these ancient animals using evidence from their observations.</a:t>
            </a:r>
          </a:p>
          <a:p>
            <a:pPr lvl="1">
              <a:lnSpc>
                <a:spcPct val="100000"/>
              </a:lnSpc>
              <a:spcAft>
                <a:spcPts val="1200"/>
              </a:spcAft>
            </a:pPr>
            <a:r>
              <a:rPr lang="en-US" dirty="0"/>
              <a:t>Describe how fossils can help us understand regional and global climate and environment changes over long periods of time.</a:t>
            </a:r>
          </a:p>
          <a:p>
            <a:pPr lvl="1">
              <a:lnSpc>
                <a:spcPct val="100000"/>
              </a:lnSpc>
              <a:spcAft>
                <a:spcPts val="1200"/>
              </a:spcAft>
            </a:pPr>
            <a:r>
              <a:rPr lang="en-US" dirty="0"/>
              <a:t>Explain how paleontology can help us predict how today’s animals and environments might change in the future.</a:t>
            </a:r>
          </a:p>
          <a:p>
            <a:pPr lvl="1">
              <a:spcAft>
                <a:spcPts val="1200"/>
              </a:spcAft>
            </a:pPr>
            <a:r>
              <a:rPr lang="en-US" dirty="0"/>
              <a:t>Define terms like </a:t>
            </a:r>
            <a:r>
              <a:rPr lang="en-US" b="1" dirty="0"/>
              <a:t>deep time, natural selection, evolution, functional morphology, </a:t>
            </a:r>
            <a:r>
              <a:rPr lang="en-US" dirty="0"/>
              <a:t>and </a:t>
            </a:r>
            <a:r>
              <a:rPr lang="en-US" b="1" dirty="0"/>
              <a:t>extinction</a:t>
            </a:r>
            <a:endParaRPr lang="en-US" dirty="0"/>
          </a:p>
        </p:txBody>
      </p:sp>
      <p:sp>
        <p:nvSpPr>
          <p:cNvPr id="4" name="Title 1">
            <a:extLst>
              <a:ext uri="{FF2B5EF4-FFF2-40B4-BE49-F238E27FC236}">
                <a16:creationId xmlns:a16="http://schemas.microsoft.com/office/drawing/2014/main" id="{9C0B683F-3144-6848-9109-1913AB890B84}"/>
              </a:ext>
            </a:extLst>
          </p:cNvPr>
          <p:cNvSpPr txBox="1">
            <a:spLocks/>
          </p:cNvSpPr>
          <p:nvPr/>
        </p:nvSpPr>
        <p:spPr>
          <a:xfrm>
            <a:off x="1371599" y="489054"/>
            <a:ext cx="9601199" cy="798834"/>
          </a:xfrm>
          <a:prstGeom prst="rect">
            <a:avLst/>
          </a:prstGeom>
          <a:solidFill>
            <a:schemeClr val="accent2"/>
          </a:solidFill>
          <a:ln w="34925" cap="flat" cmpd="sng" algn="in">
            <a:solidFill>
              <a:schemeClr val="bg1"/>
            </a:solidFill>
            <a:prstDash val="solid"/>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89000"/>
              </a:lnSpc>
              <a:spcBef>
                <a:spcPct val="0"/>
              </a:spcBef>
              <a:buNone/>
              <a:defRPr sz="4400" kern="120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Learning Objectives</a:t>
            </a:r>
          </a:p>
        </p:txBody>
      </p:sp>
    </p:spTree>
    <p:extLst>
      <p:ext uri="{BB962C8B-B14F-4D97-AF65-F5344CB8AC3E}">
        <p14:creationId xmlns:p14="http://schemas.microsoft.com/office/powerpoint/2010/main" val="4053320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3FEF9-0506-114A-92FB-9F4BB855E6D9}"/>
              </a:ext>
            </a:extLst>
          </p:cNvPr>
          <p:cNvSpPr>
            <a:spLocks noGrp="1"/>
          </p:cNvSpPr>
          <p:nvPr>
            <p:ph type="title"/>
          </p:nvPr>
        </p:nvSpPr>
        <p:spPr>
          <a:xfrm>
            <a:off x="1106655" y="348168"/>
            <a:ext cx="10583595" cy="685800"/>
          </a:xfrm>
          <a:solidFill>
            <a:schemeClr val="accent4"/>
          </a:solidFill>
        </p:spPr>
        <p:style>
          <a:lnRef idx="3">
            <a:schemeClr val="lt1"/>
          </a:lnRef>
          <a:fillRef idx="1">
            <a:schemeClr val="accent1"/>
          </a:fillRef>
          <a:effectRef idx="1">
            <a:schemeClr val="accent1"/>
          </a:effectRef>
          <a:fontRef idx="minor">
            <a:schemeClr val="lt1"/>
          </a:fontRef>
        </p:style>
        <p:txBody>
          <a:bodyPr anchor="ctr">
            <a:normAutofit fontScale="90000"/>
          </a:bodyPr>
          <a:lstStyle/>
          <a:p>
            <a:r>
              <a:rPr lang="en-US" dirty="0"/>
              <a:t>To The Lab!</a:t>
            </a:r>
          </a:p>
        </p:txBody>
      </p:sp>
      <p:sp>
        <p:nvSpPr>
          <p:cNvPr id="3" name="Content Placeholder 2">
            <a:extLst>
              <a:ext uri="{FF2B5EF4-FFF2-40B4-BE49-F238E27FC236}">
                <a16:creationId xmlns:a16="http://schemas.microsoft.com/office/drawing/2014/main" id="{87C5B7DC-DADE-5C44-B71F-59D1BAE64953}"/>
              </a:ext>
            </a:extLst>
          </p:cNvPr>
          <p:cNvSpPr>
            <a:spLocks noGrp="1"/>
          </p:cNvSpPr>
          <p:nvPr>
            <p:ph idx="1"/>
          </p:nvPr>
        </p:nvSpPr>
        <p:spPr>
          <a:xfrm>
            <a:off x="1106656" y="1127668"/>
            <a:ext cx="10583596" cy="4650628"/>
          </a:xfrm>
        </p:spPr>
        <p:txBody>
          <a:bodyPr>
            <a:noAutofit/>
          </a:bodyPr>
          <a:lstStyle/>
          <a:p>
            <a:r>
              <a:rPr lang="en-US" sz="2200" dirty="0"/>
              <a:t>In your lab, your working group will figure out more about this animal by comparing it to three known specimens from your institution’s collection.</a:t>
            </a:r>
          </a:p>
          <a:p>
            <a:endParaRPr lang="en-US" sz="1400" dirty="0"/>
          </a:p>
          <a:p>
            <a:r>
              <a:rPr lang="en-US" sz="2200" dirty="0"/>
              <a:t>The new lab tech volunteered to get the specimens from storage. As you’re gathering your research supplies, you hear a crash from the stairwell. The ID cards got all mixed up! Looks like this might be a little more complicated than we thought…</a:t>
            </a:r>
          </a:p>
          <a:p>
            <a:endParaRPr lang="en-US" sz="1400" dirty="0"/>
          </a:p>
          <a:p>
            <a:r>
              <a:rPr lang="en-US" sz="2200" dirty="0"/>
              <a:t>REMEMBER: this is cutting-edge science! </a:t>
            </a:r>
          </a:p>
          <a:p>
            <a:pPr lvl="1">
              <a:lnSpc>
                <a:spcPct val="100000"/>
              </a:lnSpc>
            </a:pPr>
            <a:r>
              <a:rPr lang="en-US" dirty="0"/>
              <a:t>Collaboration and questions are necessary!</a:t>
            </a:r>
          </a:p>
          <a:p>
            <a:pPr lvl="1">
              <a:lnSpc>
                <a:spcPct val="100000"/>
              </a:lnSpc>
            </a:pPr>
            <a:r>
              <a:rPr lang="en-US" dirty="0"/>
              <a:t>Mistakes are essential to the scientific process. If scientists never made mistakes, we’d already know everything there is to know about the universe. </a:t>
            </a:r>
            <a:r>
              <a:rPr lang="en-US" b="1" dirty="0"/>
              <a:t>Wouldn’t that be boring?</a:t>
            </a:r>
          </a:p>
        </p:txBody>
      </p:sp>
    </p:spTree>
    <p:extLst>
      <p:ext uri="{BB962C8B-B14F-4D97-AF65-F5344CB8AC3E}">
        <p14:creationId xmlns:p14="http://schemas.microsoft.com/office/powerpoint/2010/main" val="133439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FA48710-5A93-D843-B3B1-4E9868CAB1D6}"/>
              </a:ext>
            </a:extLst>
          </p:cNvPr>
          <p:cNvSpPr>
            <a:spLocks noGrp="1"/>
          </p:cNvSpPr>
          <p:nvPr>
            <p:ph type="title"/>
          </p:nvPr>
        </p:nvSpPr>
        <p:spPr>
          <a:xfrm>
            <a:off x="1295399" y="747561"/>
            <a:ext cx="9601200" cy="685800"/>
          </a:xfrm>
          <a:solidFill>
            <a:schemeClr val="accent3"/>
          </a:solidFill>
        </p:spPr>
        <p:style>
          <a:lnRef idx="3">
            <a:schemeClr val="lt1"/>
          </a:lnRef>
          <a:fillRef idx="1">
            <a:schemeClr val="accent1"/>
          </a:fillRef>
          <a:effectRef idx="1">
            <a:schemeClr val="accent1"/>
          </a:effectRef>
          <a:fontRef idx="minor">
            <a:schemeClr val="lt1"/>
          </a:fontRef>
        </p:style>
        <p:txBody>
          <a:bodyPr anchor="ctr">
            <a:normAutofit fontScale="90000"/>
          </a:bodyPr>
          <a:lstStyle/>
          <a:p>
            <a:pPr algn="ctr"/>
            <a:r>
              <a:rPr lang="en-US" dirty="0"/>
              <a:t>No paper copy?</a:t>
            </a:r>
          </a:p>
        </p:txBody>
      </p:sp>
      <p:pic>
        <p:nvPicPr>
          <p:cNvPr id="5" name="Picture 4" descr="A qr code on a white background&#10;&#10;Description automatically generated">
            <a:extLst>
              <a:ext uri="{FF2B5EF4-FFF2-40B4-BE49-F238E27FC236}">
                <a16:creationId xmlns:a16="http://schemas.microsoft.com/office/drawing/2014/main" id="{3323BB57-20A6-4440-ADAB-B34CFFCC47C4}"/>
              </a:ext>
            </a:extLst>
          </p:cNvPr>
          <p:cNvPicPr>
            <a:picLocks/>
          </p:cNvPicPr>
          <p:nvPr/>
        </p:nvPicPr>
        <p:blipFill rotWithShape="1">
          <a:blip r:embed="rId2">
            <a:extLst>
              <a:ext uri="{28A0092B-C50C-407E-A947-70E740481C1C}">
                <a14:useLocalDpi xmlns:a14="http://schemas.microsoft.com/office/drawing/2010/main" val="0"/>
              </a:ext>
            </a:extLst>
          </a:blip>
          <a:srcRect l="6063" t="6511" r="5116" b="5312"/>
          <a:stretch/>
        </p:blipFill>
        <p:spPr bwMode="auto">
          <a:xfrm>
            <a:off x="5181600" y="2313325"/>
            <a:ext cx="1828800" cy="1828800"/>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6" name="Content Placeholder 5" descr="A qr code on a white background&#10;&#10;Description automatically generated">
            <a:extLst>
              <a:ext uri="{FF2B5EF4-FFF2-40B4-BE49-F238E27FC236}">
                <a16:creationId xmlns:a16="http://schemas.microsoft.com/office/drawing/2014/main" id="{31F371EA-9797-D145-A92E-FD0E58A23789}"/>
              </a:ext>
            </a:extLst>
          </p:cNvPr>
          <p:cNvPicPr>
            <a:picLocks noGrp="1"/>
          </p:cNvPicPr>
          <p:nvPr>
            <p:ph idx="1"/>
          </p:nvPr>
        </p:nvPicPr>
        <p:blipFill rotWithShape="1">
          <a:blip r:embed="rId3">
            <a:extLst>
              <a:ext uri="{28A0092B-C50C-407E-A947-70E740481C1C}">
                <a14:useLocalDpi xmlns:a14="http://schemas.microsoft.com/office/drawing/2010/main" val="0"/>
              </a:ext>
            </a:extLst>
          </a:blip>
          <a:srcRect l="5614" t="6064" r="5564" b="7123"/>
          <a:stretch/>
        </p:blipFill>
        <p:spPr bwMode="auto">
          <a:xfrm>
            <a:off x="9067799" y="2313325"/>
            <a:ext cx="1828800" cy="1828800"/>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1" name="Picture 10" descr="A qr code on a white background&#10;&#10;Description automatically generated">
            <a:extLst>
              <a:ext uri="{FF2B5EF4-FFF2-40B4-BE49-F238E27FC236}">
                <a16:creationId xmlns:a16="http://schemas.microsoft.com/office/drawing/2014/main" id="{28C54619-F4A1-0044-80D2-8177EBF20C9F}"/>
              </a:ext>
            </a:extLst>
          </p:cNvPr>
          <p:cNvPicPr>
            <a:picLocks/>
          </p:cNvPicPr>
          <p:nvPr/>
        </p:nvPicPr>
        <p:blipFill rotWithShape="1">
          <a:blip r:embed="rId4"/>
          <a:srcRect l="5541" t="7200" r="5637" b="5988"/>
          <a:stretch/>
        </p:blipFill>
        <p:spPr>
          <a:xfrm>
            <a:off x="1295401" y="2313325"/>
            <a:ext cx="1828800" cy="1828800"/>
          </a:xfrm>
          <a:prstGeom prst="rect">
            <a:avLst/>
          </a:prstGeom>
          <a:ln>
            <a:solidFill>
              <a:schemeClr val="tx1"/>
            </a:solidFill>
          </a:ln>
        </p:spPr>
      </p:pic>
      <p:sp>
        <p:nvSpPr>
          <p:cNvPr id="12" name="TextBox 11">
            <a:extLst>
              <a:ext uri="{FF2B5EF4-FFF2-40B4-BE49-F238E27FC236}">
                <a16:creationId xmlns:a16="http://schemas.microsoft.com/office/drawing/2014/main" id="{948D14D5-FDBD-8F4A-A6FD-AED1BAA16DA4}"/>
              </a:ext>
            </a:extLst>
          </p:cNvPr>
          <p:cNvSpPr txBox="1"/>
          <p:nvPr/>
        </p:nvSpPr>
        <p:spPr>
          <a:xfrm>
            <a:off x="4832835" y="4268773"/>
            <a:ext cx="2526328" cy="923330"/>
          </a:xfrm>
          <a:prstGeom prst="rect">
            <a:avLst/>
          </a:prstGeom>
          <a:noFill/>
        </p:spPr>
        <p:txBody>
          <a:bodyPr wrap="square" rtlCol="0">
            <a:spAutoFit/>
          </a:bodyPr>
          <a:lstStyle/>
          <a:p>
            <a:pPr algn="ctr"/>
            <a:r>
              <a:rPr lang="en-US" dirty="0">
                <a:solidFill>
                  <a:schemeClr val="tx2"/>
                </a:solidFill>
              </a:rPr>
              <a:t>View my website (and all other versions of the activity) here!</a:t>
            </a:r>
          </a:p>
        </p:txBody>
      </p:sp>
      <p:sp>
        <p:nvSpPr>
          <p:cNvPr id="16" name="TextBox 15">
            <a:extLst>
              <a:ext uri="{FF2B5EF4-FFF2-40B4-BE49-F238E27FC236}">
                <a16:creationId xmlns:a16="http://schemas.microsoft.com/office/drawing/2014/main" id="{AEAB3EAB-092B-3643-8A71-753A15B2EFDB}"/>
              </a:ext>
            </a:extLst>
          </p:cNvPr>
          <p:cNvSpPr txBox="1"/>
          <p:nvPr/>
        </p:nvSpPr>
        <p:spPr>
          <a:xfrm>
            <a:off x="8719033" y="4268773"/>
            <a:ext cx="2526328" cy="646331"/>
          </a:xfrm>
          <a:prstGeom prst="rect">
            <a:avLst/>
          </a:prstGeom>
          <a:noFill/>
        </p:spPr>
        <p:txBody>
          <a:bodyPr wrap="square" rtlCol="0">
            <a:spAutoFit/>
          </a:bodyPr>
          <a:lstStyle/>
          <a:p>
            <a:pPr algn="ctr"/>
            <a:r>
              <a:rPr lang="en-US" dirty="0">
                <a:solidFill>
                  <a:schemeClr val="tx2"/>
                </a:solidFill>
              </a:rPr>
              <a:t>View the virtual 3D models here!</a:t>
            </a:r>
          </a:p>
        </p:txBody>
      </p:sp>
      <p:sp>
        <p:nvSpPr>
          <p:cNvPr id="17" name="TextBox 16">
            <a:extLst>
              <a:ext uri="{FF2B5EF4-FFF2-40B4-BE49-F238E27FC236}">
                <a16:creationId xmlns:a16="http://schemas.microsoft.com/office/drawing/2014/main" id="{2A4A9BE2-849B-794D-98F8-627804806436}"/>
              </a:ext>
            </a:extLst>
          </p:cNvPr>
          <p:cNvSpPr txBox="1"/>
          <p:nvPr/>
        </p:nvSpPr>
        <p:spPr>
          <a:xfrm>
            <a:off x="946637" y="4268773"/>
            <a:ext cx="2526328" cy="646331"/>
          </a:xfrm>
          <a:prstGeom prst="rect">
            <a:avLst/>
          </a:prstGeom>
          <a:noFill/>
        </p:spPr>
        <p:txBody>
          <a:bodyPr wrap="square" rtlCol="0">
            <a:spAutoFit/>
          </a:bodyPr>
          <a:lstStyle/>
          <a:p>
            <a:pPr algn="ctr"/>
            <a:r>
              <a:rPr lang="en-US" dirty="0">
                <a:solidFill>
                  <a:schemeClr val="tx2"/>
                </a:solidFill>
              </a:rPr>
              <a:t>View a PDF version of today’s activity here!</a:t>
            </a:r>
          </a:p>
        </p:txBody>
      </p:sp>
    </p:spTree>
    <p:extLst>
      <p:ext uri="{BB962C8B-B14F-4D97-AF65-F5344CB8AC3E}">
        <p14:creationId xmlns:p14="http://schemas.microsoft.com/office/powerpoint/2010/main" val="703155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4F8F38-3E8C-A144-9598-04727736F03C}"/>
              </a:ext>
            </a:extLst>
          </p:cNvPr>
          <p:cNvSpPr>
            <a:spLocks noGrp="1"/>
          </p:cNvSpPr>
          <p:nvPr>
            <p:ph idx="1"/>
          </p:nvPr>
        </p:nvSpPr>
        <p:spPr>
          <a:xfrm>
            <a:off x="1205132" y="1420837"/>
            <a:ext cx="10414782" cy="5046786"/>
          </a:xfrm>
        </p:spPr>
        <p:txBody>
          <a:bodyPr>
            <a:normAutofit fontScale="92500"/>
          </a:bodyPr>
          <a:lstStyle/>
          <a:p>
            <a:r>
              <a:rPr lang="en-US" sz="2200" b="1" dirty="0"/>
              <a:t>The animals shown in the three numbered models (</a:t>
            </a:r>
            <a:r>
              <a:rPr lang="en-US" sz="2200" b="1" i="1" dirty="0" err="1"/>
              <a:t>Aenocyon</a:t>
            </a:r>
            <a:r>
              <a:rPr lang="en-US" sz="2200" b="1" i="1" dirty="0"/>
              <a:t> </a:t>
            </a:r>
            <a:r>
              <a:rPr lang="en-US" sz="2200" b="1" i="1" dirty="0" err="1"/>
              <a:t>dirus</a:t>
            </a:r>
            <a:r>
              <a:rPr lang="en-US" sz="2200" b="1" dirty="0"/>
              <a:t>, </a:t>
            </a:r>
            <a:r>
              <a:rPr lang="en-US" sz="2200" b="1" i="1" dirty="0"/>
              <a:t>Ursus </a:t>
            </a:r>
            <a:r>
              <a:rPr lang="en-US" sz="2200" b="1" i="1" dirty="0" err="1"/>
              <a:t>spelaeus</a:t>
            </a:r>
            <a:r>
              <a:rPr lang="en-US" sz="2200" b="1" dirty="0"/>
              <a:t>, and </a:t>
            </a:r>
            <a:r>
              <a:rPr lang="en-US" sz="2200" b="1" i="1" dirty="0"/>
              <a:t>Merychippus </a:t>
            </a:r>
            <a:r>
              <a:rPr lang="en-US" sz="2200" b="1" i="1" dirty="0" err="1"/>
              <a:t>calamarius</a:t>
            </a:r>
            <a:r>
              <a:rPr lang="en-US" sz="2200" b="1" dirty="0"/>
              <a:t>) are all identified correctly… right? </a:t>
            </a:r>
          </a:p>
          <a:p>
            <a:pPr marL="0" indent="0">
              <a:buNone/>
            </a:pPr>
            <a:endParaRPr lang="en-US" sz="2200" dirty="0"/>
          </a:p>
          <a:p>
            <a:r>
              <a:rPr lang="en-US" sz="2200" i="1" dirty="0" err="1"/>
              <a:t>Aenocyon</a:t>
            </a:r>
            <a:r>
              <a:rPr lang="en-US" sz="2200" i="1" dirty="0"/>
              <a:t> </a:t>
            </a:r>
            <a:r>
              <a:rPr lang="en-US" sz="2200" i="1" dirty="0" err="1"/>
              <a:t>dirus</a:t>
            </a:r>
            <a:r>
              <a:rPr lang="en-US" sz="2200" dirty="0"/>
              <a:t> was known as </a:t>
            </a:r>
            <a:r>
              <a:rPr lang="en-US" sz="2200" i="1" dirty="0"/>
              <a:t>Canis </a:t>
            </a:r>
            <a:r>
              <a:rPr lang="en-US" sz="2200" i="1" dirty="0" err="1"/>
              <a:t>dirus</a:t>
            </a:r>
            <a:r>
              <a:rPr lang="en-US" sz="2200" dirty="0"/>
              <a:t> until 2021, when a genetic study confirmed that dire wolves are not as closely related to living gray wolves as we once thought (Perri et al.)!</a:t>
            </a:r>
          </a:p>
          <a:p>
            <a:pPr marL="0" indent="0">
              <a:buNone/>
            </a:pPr>
            <a:endParaRPr lang="en-US" sz="2200" dirty="0"/>
          </a:p>
          <a:p>
            <a:r>
              <a:rPr lang="en-US" sz="2200" dirty="0"/>
              <a:t>Scientists are also questioning whether all </a:t>
            </a:r>
            <a:r>
              <a:rPr lang="en-US" sz="2200" i="1" dirty="0"/>
              <a:t>Ursus </a:t>
            </a:r>
            <a:r>
              <a:rPr lang="en-US" sz="2200" i="1" dirty="0" err="1"/>
              <a:t>spelaeus</a:t>
            </a:r>
            <a:r>
              <a:rPr lang="en-US" sz="2200" dirty="0"/>
              <a:t> (cave bear) specimens belong to the same species. There may have been enough variation between regional population groups to distinguish them as different species!</a:t>
            </a:r>
          </a:p>
          <a:p>
            <a:pPr marL="0" indent="0">
              <a:buNone/>
            </a:pPr>
            <a:endParaRPr lang="en-US" sz="2200" dirty="0"/>
          </a:p>
          <a:p>
            <a:r>
              <a:rPr lang="en-US" sz="2200" dirty="0"/>
              <a:t>The history of </a:t>
            </a:r>
            <a:r>
              <a:rPr lang="en-US" sz="2200" i="1" dirty="0"/>
              <a:t>Merychippus </a:t>
            </a:r>
            <a:r>
              <a:rPr lang="en-US" sz="2200" i="1" dirty="0" err="1"/>
              <a:t>calamarius</a:t>
            </a:r>
            <a:r>
              <a:rPr lang="en-US" sz="2200" dirty="0"/>
              <a:t> (an ancestor of the modern horse) is even more complicated. The fossil you studied, plus a few others from the same collection, are the </a:t>
            </a:r>
            <a:r>
              <a:rPr lang="en-US" sz="2200" b="1" dirty="0"/>
              <a:t>only existing fossils</a:t>
            </a:r>
            <a:r>
              <a:rPr lang="en-US" sz="2200" dirty="0"/>
              <a:t> of that species, and it is highly likely that they belong to a different </a:t>
            </a:r>
            <a:r>
              <a:rPr lang="en-US" sz="2200" i="1" dirty="0"/>
              <a:t>Merychippus</a:t>
            </a:r>
            <a:r>
              <a:rPr lang="en-US" sz="2200" dirty="0"/>
              <a:t> – and were simply misidentified. </a:t>
            </a:r>
          </a:p>
          <a:p>
            <a:endParaRPr lang="en-US" dirty="0"/>
          </a:p>
          <a:p>
            <a:endParaRPr lang="en-US" dirty="0"/>
          </a:p>
        </p:txBody>
      </p:sp>
      <p:sp>
        <p:nvSpPr>
          <p:cNvPr id="4" name="Title 1">
            <a:extLst>
              <a:ext uri="{FF2B5EF4-FFF2-40B4-BE49-F238E27FC236}">
                <a16:creationId xmlns:a16="http://schemas.microsoft.com/office/drawing/2014/main" id="{E4F4BC83-3966-9847-B967-40615530D3F9}"/>
              </a:ext>
            </a:extLst>
          </p:cNvPr>
          <p:cNvSpPr txBox="1">
            <a:spLocks/>
          </p:cNvSpPr>
          <p:nvPr/>
        </p:nvSpPr>
        <p:spPr>
          <a:xfrm>
            <a:off x="1205132" y="390377"/>
            <a:ext cx="10414782" cy="685800"/>
          </a:xfrm>
          <a:prstGeom prst="rect">
            <a:avLst/>
          </a:prstGeom>
          <a:solidFill>
            <a:schemeClr val="accent5"/>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fontScale="97500"/>
          </a:bodyPr>
          <a:lstStyle>
            <a:lvl1pPr algn="l" defTabSz="914400" rtl="0" eaLnBrk="1" latinLnBrk="0" hangingPunct="1">
              <a:lnSpc>
                <a:spcPct val="89000"/>
              </a:lnSpc>
              <a:spcBef>
                <a:spcPct val="0"/>
              </a:spcBef>
              <a:buNone/>
              <a:defRPr sz="4400" kern="120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What’s the big idea?</a:t>
            </a:r>
          </a:p>
        </p:txBody>
      </p:sp>
    </p:spTree>
    <p:extLst>
      <p:ext uri="{BB962C8B-B14F-4D97-AF65-F5344CB8AC3E}">
        <p14:creationId xmlns:p14="http://schemas.microsoft.com/office/powerpoint/2010/main" val="70809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230B22-08CC-DD46-9B4A-06D790E0C23D}"/>
              </a:ext>
            </a:extLst>
          </p:cNvPr>
          <p:cNvSpPr txBox="1">
            <a:spLocks/>
          </p:cNvSpPr>
          <p:nvPr/>
        </p:nvSpPr>
        <p:spPr>
          <a:xfrm>
            <a:off x="1205132" y="390377"/>
            <a:ext cx="10148668" cy="685800"/>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fontScale="97500"/>
          </a:bodyPr>
          <a:lstStyle>
            <a:lvl1pPr algn="l" defTabSz="914400" rtl="0" eaLnBrk="1" latinLnBrk="0" hangingPunct="1">
              <a:lnSpc>
                <a:spcPct val="89000"/>
              </a:lnSpc>
              <a:spcBef>
                <a:spcPct val="0"/>
              </a:spcBef>
              <a:buNone/>
              <a:defRPr sz="4400" kern="120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Other questions to consider…</a:t>
            </a:r>
          </a:p>
        </p:txBody>
      </p:sp>
      <p:sp>
        <p:nvSpPr>
          <p:cNvPr id="5" name="Content Placeholder 2">
            <a:extLst>
              <a:ext uri="{FF2B5EF4-FFF2-40B4-BE49-F238E27FC236}">
                <a16:creationId xmlns:a16="http://schemas.microsoft.com/office/drawing/2014/main" id="{C1701E2F-2451-2341-893F-2625BDBC0534}"/>
              </a:ext>
            </a:extLst>
          </p:cNvPr>
          <p:cNvSpPr txBox="1">
            <a:spLocks/>
          </p:cNvSpPr>
          <p:nvPr/>
        </p:nvSpPr>
        <p:spPr>
          <a:xfrm>
            <a:off x="1205132" y="1477108"/>
            <a:ext cx="10134600" cy="4990515"/>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t>Based on your work today, how difficult do you think it might be to go about identifying a new species? What challenges might you encounter?</a:t>
            </a:r>
          </a:p>
          <a:p>
            <a:endParaRPr lang="en-US" dirty="0"/>
          </a:p>
          <a:p>
            <a:r>
              <a:rPr lang="en-US" dirty="0"/>
              <a:t>What about the New Species? Is it really “new,” or was it a test of our paleontological skills? Well… both!</a:t>
            </a:r>
          </a:p>
          <a:p>
            <a:pPr lvl="1"/>
            <a:r>
              <a:rPr lang="en-US" dirty="0"/>
              <a:t>This model is extremely special. This fossil could be an entirely new species of mustelid (e.g. weasel or marten)! It was </a:t>
            </a:r>
            <a:r>
              <a:rPr lang="en-US" dirty="0" err="1"/>
              <a:t>hypercarnivorous</a:t>
            </a:r>
            <a:r>
              <a:rPr lang="en-US" dirty="0"/>
              <a:t> – meaning it ate only meat (Taxonomy and Paleoecology of a Late Miocene Locality near Wells, Nevada (</a:t>
            </a:r>
            <a:r>
              <a:rPr lang="en-US" dirty="0" err="1"/>
              <a:t>Lodise</a:t>
            </a:r>
            <a:r>
              <a:rPr lang="en-US" dirty="0"/>
              <a:t> et al., 2022). </a:t>
            </a:r>
          </a:p>
          <a:p>
            <a:pPr lvl="1"/>
            <a:endParaRPr lang="en-US" dirty="0"/>
          </a:p>
          <a:p>
            <a:r>
              <a:rPr lang="en-US" dirty="0"/>
              <a:t>How would YOU determine if this fossil represents a new species? What question(s) would you want to ask and what data would you want to gather to present a strong argument?</a:t>
            </a:r>
          </a:p>
        </p:txBody>
      </p:sp>
    </p:spTree>
    <p:extLst>
      <p:ext uri="{BB962C8B-B14F-4D97-AF65-F5344CB8AC3E}">
        <p14:creationId xmlns:p14="http://schemas.microsoft.com/office/powerpoint/2010/main" val="348177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230B22-08CC-DD46-9B4A-06D790E0C23D}"/>
              </a:ext>
            </a:extLst>
          </p:cNvPr>
          <p:cNvSpPr txBox="1">
            <a:spLocks/>
          </p:cNvSpPr>
          <p:nvPr/>
        </p:nvSpPr>
        <p:spPr>
          <a:xfrm>
            <a:off x="1205132" y="390377"/>
            <a:ext cx="10148668" cy="685800"/>
          </a:xfrm>
          <a:prstGeom prst="rect">
            <a:avLst/>
          </a:prstGeom>
          <a:solidFill>
            <a:srgbClr val="8B92D2"/>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fontScale="97500"/>
          </a:bodyPr>
          <a:lstStyle>
            <a:lvl1pPr algn="l" defTabSz="914400" rtl="0" eaLnBrk="1" latinLnBrk="0" hangingPunct="1">
              <a:lnSpc>
                <a:spcPct val="89000"/>
              </a:lnSpc>
              <a:spcBef>
                <a:spcPct val="0"/>
              </a:spcBef>
              <a:buNone/>
              <a:defRPr sz="4400" kern="120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SO WHAT?</a:t>
            </a:r>
          </a:p>
        </p:txBody>
      </p:sp>
      <p:sp>
        <p:nvSpPr>
          <p:cNvPr id="5" name="Content Placeholder 2">
            <a:extLst>
              <a:ext uri="{FF2B5EF4-FFF2-40B4-BE49-F238E27FC236}">
                <a16:creationId xmlns:a16="http://schemas.microsoft.com/office/drawing/2014/main" id="{C1701E2F-2451-2341-893F-2625BDBC0534}"/>
              </a:ext>
            </a:extLst>
          </p:cNvPr>
          <p:cNvSpPr txBox="1">
            <a:spLocks/>
          </p:cNvSpPr>
          <p:nvPr/>
        </p:nvSpPr>
        <p:spPr>
          <a:xfrm>
            <a:off x="1205132" y="1477108"/>
            <a:ext cx="10134600" cy="4990515"/>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sz="2100" dirty="0"/>
              <a:t>Remember that scientists look at fossils to better understand how environments and organisms have changed over time. </a:t>
            </a:r>
          </a:p>
          <a:p>
            <a:endParaRPr lang="en-US" sz="2100" dirty="0"/>
          </a:p>
          <a:p>
            <a:r>
              <a:rPr lang="en-US" sz="2100" dirty="0"/>
              <a:t>One big example of this kind of change is </a:t>
            </a:r>
            <a:r>
              <a:rPr lang="en-US" sz="2100" b="1" dirty="0"/>
              <a:t>mass extinctions</a:t>
            </a:r>
            <a:r>
              <a:rPr lang="en-US" sz="2100" dirty="0"/>
              <a:t>, where over half of the existing species on Earth get wiped out. This can happen because of catastrophic events, like sudden changes in the global climate, large volcanic eruptions, or asteroid impacts. </a:t>
            </a:r>
          </a:p>
          <a:p>
            <a:pPr marL="0" indent="0">
              <a:buNone/>
            </a:pPr>
            <a:endParaRPr lang="en-US" sz="2100" dirty="0"/>
          </a:p>
          <a:p>
            <a:pPr lvl="0"/>
            <a:r>
              <a:rPr lang="en-US" sz="2100" dirty="0"/>
              <a:t>The fossils you looked at today are from extinct animals, but none of those animals disappeared in a mass extinction event. </a:t>
            </a:r>
          </a:p>
          <a:p>
            <a:pPr lvl="1"/>
            <a:r>
              <a:rPr lang="en-US" sz="2100" dirty="0"/>
              <a:t>Why and how might this “smaller” type of extinction happen? </a:t>
            </a:r>
          </a:p>
          <a:p>
            <a:pPr lvl="1"/>
            <a:r>
              <a:rPr lang="en-US" sz="2100" dirty="0"/>
              <a:t>What does this tell you about how paleontology can help us predict the future?</a:t>
            </a:r>
          </a:p>
        </p:txBody>
      </p:sp>
    </p:spTree>
    <p:extLst>
      <p:ext uri="{BB962C8B-B14F-4D97-AF65-F5344CB8AC3E}">
        <p14:creationId xmlns:p14="http://schemas.microsoft.com/office/powerpoint/2010/main" val="42688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op">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1543</TotalTime>
  <Words>1510</Words>
  <Application>Microsoft Macintosh PowerPoint</Application>
  <PresentationFormat>Widescreen</PresentationFormat>
  <Paragraphs>112</Paragraphs>
  <Slides>11</Slides>
  <Notes>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Calibri</vt:lpstr>
      <vt:lpstr>Calibri Light</vt:lpstr>
      <vt:lpstr>Franklin Gothic Book</vt:lpstr>
      <vt:lpstr>Office Theme</vt:lpstr>
      <vt:lpstr>Crop</vt:lpstr>
      <vt:lpstr>Paleontologists for a Day</vt:lpstr>
      <vt:lpstr>What does the activity cover?</vt:lpstr>
      <vt:lpstr>PowerPoint Presentation</vt:lpstr>
      <vt:lpstr>PowerPoint Presentation</vt:lpstr>
      <vt:lpstr>To The Lab!</vt:lpstr>
      <vt:lpstr>No paper copy?</vt:lpstr>
      <vt:lpstr>PowerPoint Presentation</vt:lpstr>
      <vt:lpstr>PowerPoint Presentation</vt:lpstr>
      <vt:lpstr>PowerPoint Presentation</vt:lpstr>
      <vt:lpstr>Comparing the models to the originals:</vt:lpstr>
      <vt:lpstr>What did these animals (maybe) look like?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Paleontologists for a Day</dc:title>
  <dc:creator>Matti Horne</dc:creator>
  <cp:lastModifiedBy>Matti Horne</cp:lastModifiedBy>
  <cp:revision>6</cp:revision>
  <dcterms:created xsi:type="dcterms:W3CDTF">2024-07-08T01:01:38Z</dcterms:created>
  <dcterms:modified xsi:type="dcterms:W3CDTF">2024-07-10T01:10:49Z</dcterms:modified>
</cp:coreProperties>
</file>