
<file path=[Content_Types].xml><?xml version="1.0" encoding="utf-8"?>
<Types xmlns="http://schemas.openxmlformats.org/package/2006/content-types">
  <Default Extension="fntdata" ContentType="application/x-fontdata"/>
  <Default Extension="jpe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Lst>
  <p:sldSz cx="18288000" cy="10287000"/>
  <p:notesSz cx="6858000" cy="9144000"/>
  <p:embeddedFontLst>
    <p:embeddedFont>
      <p:font typeface="Calibri" panose="020F0502020204030204" pitchFamily="34" charset="0"/>
      <p:regular r:id="rId17"/>
      <p:bold r:id="rId18"/>
      <p:italic r:id="rId19"/>
      <p:boldItalic r:id="rId20"/>
    </p:embeddedFont>
    <p:embeddedFont>
      <p:font typeface="CS Gordon Serif" pitchFamily="2" charset="0"/>
      <p:regular r:id="rId21"/>
    </p:embeddedFont>
    <p:embeddedFont>
      <p:font typeface="League Spartan" pitchFamily="2" charset="77"/>
      <p:regular r:id="rId22"/>
      <p:bold r:id="rId23"/>
    </p:embeddedFont>
    <p:embeddedFont>
      <p:font typeface="Poppins Bold" pitchFamily="2" charset="77"/>
      <p:regular r:id="rId24"/>
      <p:bold r:id="rId25"/>
    </p:embeddedFont>
    <p:embeddedFont>
      <p:font typeface="Poppins Medium" panose="020B0604020202020204" pitchFamily="34" charset="0"/>
      <p:regular r:id="rId26"/>
      <p:italic r:id="rId27"/>
    </p:embeddedFont>
    <p:embeddedFont>
      <p:font typeface="Poppins Semi-Bold" pitchFamily="2" charset="77"/>
      <p:regular r:id="rId28"/>
      <p:bold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73061" autoAdjust="0"/>
  </p:normalViewPr>
  <p:slideViewPr>
    <p:cSldViewPr>
      <p:cViewPr varScale="1">
        <p:scale>
          <a:sx n="61" d="100"/>
          <a:sy n="61" d="100"/>
        </p:scale>
        <p:origin x="194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13.07.2023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dirty="0"/>
              <a:t>When you think about field trips, place-based learning probably come to mind.</a:t>
            </a:r>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315624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Place-based learning has received a lot of attention over the past few years as a way to contextualize learning for students. </a:t>
            </a:r>
          </a:p>
          <a:p>
            <a:endParaRPr lang="en-US" dirty="0"/>
          </a:p>
          <a:p>
            <a:r>
              <a:rPr lang="en-US" dirty="0"/>
              <a:t>And there has been considerable research done on the educational benefits of this approach.</a:t>
            </a:r>
          </a:p>
          <a:p>
            <a:endParaRPr lang="en-US" dirty="0"/>
          </a:p>
          <a:p>
            <a:r>
              <a:rPr lang="en-US" dirty="0"/>
              <a:t>When done well, it has the potential to help students build personal connections, to boost learning outcomes, and to increase student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Whether it's just across the street or a two-hour bus ride there are a lot of challenges that come along with place-based learning. . </a:t>
            </a:r>
          </a:p>
          <a:p>
            <a:endParaRPr lang="en-US" dirty="0"/>
          </a:p>
          <a:p>
            <a:r>
              <a:rPr lang="en-US" dirty="0"/>
              <a:t>In-person field trips can be time consuming and costly.  On top of that, there may be  concerns about safety or accessibility or the destination may simply be too far to be a viable option. </a:t>
            </a:r>
          </a:p>
          <a:p>
            <a:endParaRPr lang="en-US" dirty="0"/>
          </a:p>
          <a:p>
            <a:r>
              <a:rPr lang="en-US" dirty="0"/>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Fortunately, many of the benefits of place-based learning can be obtained with virtual field trips. </a:t>
            </a:r>
          </a:p>
          <a:p>
            <a:endParaRPr lang="en-US"/>
          </a:p>
          <a:p>
            <a:r>
              <a:rPr lang="en-US"/>
              <a:t>For some, they may be the only practical option to explore pedagogically rich but otherwise inaccessible places.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Location - Sense of place</a:t>
            </a:r>
          </a:p>
          <a:p>
            <a:r>
              <a:rPr lang="en-US" dirty="0"/>
              <a:t>Story - An interesting narrative</a:t>
            </a:r>
          </a:p>
          <a:p>
            <a:r>
              <a:rPr lang="en-US" dirty="0"/>
              <a:t>Immersive - engaging format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Virtual field trips are not a new thing. In fact, at Infiniscope, we've been building VFTs for almost a decade.  </a:t>
            </a:r>
          </a:p>
          <a:p>
            <a:endParaRPr lang="en-US" dirty="0"/>
          </a:p>
          <a:p>
            <a:r>
              <a:rPr lang="en-US" dirty="0"/>
              <a:t>Anyone with the technical expertise, a sizeable budget,  fancy equipment and time on their hands can make one.  </a:t>
            </a:r>
          </a:p>
          <a:p>
            <a:endParaRPr lang="en-US" dirty="0"/>
          </a:p>
          <a:p>
            <a:r>
              <a:rPr lang="en-US" dirty="0"/>
              <a:t>And this is something we struggled with for a long time. As educators ourselves, we know that content is not one-size-fits-all. You need the ability to create and customize the learning experience for your students. </a:t>
            </a:r>
          </a:p>
          <a:p>
            <a:endParaRPr lang="en-US" dirty="0"/>
          </a:p>
          <a:p>
            <a:r>
              <a:rPr lang="en-US" dirty="0"/>
              <a:t>Standards are different, expectations, learning styles, teaching styles, the sequence of content.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It took a long time, but we finally came up with a solution and we call it Tour 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factors that enabled us to be able to offer this tool is the advances in technology that we've seen over the past few years. </a:t>
            </a:r>
          </a:p>
          <a:p>
            <a:endParaRPr lang="en-US"/>
          </a:p>
          <a:p>
            <a:r>
              <a:rPr lang="en-US"/>
              <a:t>Virtually everyone has access to a smartphone. Photo-stitching software is widely available and relatively inexpensive and even 360 cameras have become an affordable option for many.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   One of the requirements for development of this tool was that it was easy to use for educators with a wide range of technical abilities.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3941845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svg"/><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image" Target="../media/image8.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11" Type="http://schemas.openxmlformats.org/officeDocument/2006/relationships/image" Target="../media/image7.svg"/><Relationship Id="rId5" Type="http://schemas.openxmlformats.org/officeDocument/2006/relationships/image" Target="../media/image1.jpe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svg"/><Relationship Id="rId1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21.jpeg"/></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4.jpe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0.png"/><Relationship Id="rId4" Type="http://schemas.openxmlformats.org/officeDocument/2006/relationships/image" Target="../media/image22.jpeg"/><Relationship Id="rId9" Type="http://schemas.openxmlformats.org/officeDocument/2006/relationships/image" Target="../media/image27.sv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36.jpeg"/><Relationship Id="rId7" Type="http://schemas.openxmlformats.org/officeDocument/2006/relationships/image" Target="../media/image40.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27.svg"/></Relationships>
</file>

<file path=ppt/slides/_rels/slide10.xml.rels><?xml version="1.0" encoding="UTF-8" standalone="yes"?>
<Relationships xmlns="http://schemas.openxmlformats.org/package/2006/relationships"><Relationship Id="rId3" Type="http://schemas.microsoft.com/office/2007/relationships/media" Target="../media/media3.mov"/><Relationship Id="rId7" Type="http://schemas.openxmlformats.org/officeDocument/2006/relationships/image" Target="../media/image4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1.jpeg"/><Relationship Id="rId5" Type="http://schemas.openxmlformats.org/officeDocument/2006/relationships/slideLayout" Target="../slideLayouts/slideLayout7.xml"/><Relationship Id="rId4" Type="http://schemas.openxmlformats.org/officeDocument/2006/relationships/video" Target="../media/media3.mov"/></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0.png"/><Relationship Id="rId4" Type="http://schemas.openxmlformats.org/officeDocument/2006/relationships/image" Target="../media/image44.jpe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46.jpeg"/></Relationships>
</file>

<file path=ppt/slides/_rels/slide1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1"/>
            <p:extLst>
              <p:ext uri="{DAA4B4D4-6D71-4841-9C94-3DE7FCFB9230}">
                <p14:media xmlns:p14="http://schemas.microsoft.com/office/powerpoint/2010/main" r:embed="rId2">
                  <p14:trim end="20791.668"/>
                </p14:media>
              </p:ext>
            </p:extLst>
          </p:nvPr>
        </p:nvPicPr>
        <p:blipFill>
          <a:blip r:embed="rId5"/>
          <a:srcRect t="8746"/>
          <a:stretch>
            <a:fillRect/>
          </a:stretch>
        </p:blipFill>
        <p:spPr>
          <a:xfrm>
            <a:off x="60256" y="966730"/>
            <a:ext cx="18288000" cy="9887412"/>
          </a:xfrm>
          <a:prstGeom prst="rect">
            <a:avLst/>
          </a:prstGeom>
        </p:spPr>
      </p:pic>
      <p:grpSp>
        <p:nvGrpSpPr>
          <p:cNvPr id="3" name="Group 3"/>
          <p:cNvGrpSpPr/>
          <p:nvPr/>
        </p:nvGrpSpPr>
        <p:grpSpPr>
          <a:xfrm rot="538098">
            <a:off x="-62262" y="-442935"/>
            <a:ext cx="19486694" cy="2573545"/>
            <a:chOff x="0" y="0"/>
            <a:chExt cx="5132298" cy="677806"/>
          </a:xfrm>
        </p:grpSpPr>
        <p:sp>
          <p:nvSpPr>
            <p:cNvPr id="4" name="Freeform 4"/>
            <p:cNvSpPr/>
            <p:nvPr/>
          </p:nvSpPr>
          <p:spPr>
            <a:xfrm>
              <a:off x="0" y="0"/>
              <a:ext cx="5132298" cy="677806"/>
            </a:xfrm>
            <a:custGeom>
              <a:avLst/>
              <a:gdLst/>
              <a:ahLst/>
              <a:cxnLst/>
              <a:rect l="l" t="t" r="r" b="b"/>
              <a:pathLst>
                <a:path w="5132298" h="677806">
                  <a:moveTo>
                    <a:pt x="0" y="0"/>
                  </a:moveTo>
                  <a:lnTo>
                    <a:pt x="5132298" y="0"/>
                  </a:lnTo>
                  <a:lnTo>
                    <a:pt x="5132298" y="677806"/>
                  </a:lnTo>
                  <a:lnTo>
                    <a:pt x="0" y="677806"/>
                  </a:lnTo>
                  <a:close/>
                </a:path>
              </a:pathLst>
            </a:custGeom>
            <a:solidFill>
              <a:srgbClr val="FEFFFF"/>
            </a:solidFill>
          </p:spPr>
        </p:sp>
        <p:sp>
          <p:nvSpPr>
            <p:cNvPr id="5" name="TextBox 5"/>
            <p:cNvSpPr txBox="1"/>
            <p:nvPr/>
          </p:nvSpPr>
          <p:spPr>
            <a:xfrm>
              <a:off x="0" y="-19050"/>
              <a:ext cx="812800" cy="831850"/>
            </a:xfrm>
            <a:prstGeom prst="rect">
              <a:avLst/>
            </a:prstGeom>
          </p:spPr>
          <p:txBody>
            <a:bodyPr lIns="50800" tIns="50800" rIns="50800" bIns="50800" rtlCol="0" anchor="ctr"/>
            <a:lstStyle/>
            <a:p>
              <a:pPr algn="ctr">
                <a:lnSpc>
                  <a:spcPts val="2414"/>
                </a:lnSpc>
              </a:pPr>
              <a:endParaRPr/>
            </a:p>
          </p:txBody>
        </p:sp>
      </p:grpSp>
      <p:sp>
        <p:nvSpPr>
          <p:cNvPr id="6" name="Freeform 6"/>
          <p:cNvSpPr/>
          <p:nvPr/>
        </p:nvSpPr>
        <p:spPr>
          <a:xfrm rot="-5107795">
            <a:off x="15363157" y="-1204001"/>
            <a:ext cx="2644686" cy="6372737"/>
          </a:xfrm>
          <a:custGeom>
            <a:avLst/>
            <a:gdLst/>
            <a:ahLst/>
            <a:cxnLst/>
            <a:rect l="l" t="t" r="r" b="b"/>
            <a:pathLst>
              <a:path w="2644686" h="6372737">
                <a:moveTo>
                  <a:pt x="0" y="0"/>
                </a:moveTo>
                <a:lnTo>
                  <a:pt x="2644686" y="0"/>
                </a:lnTo>
                <a:lnTo>
                  <a:pt x="2644686" y="6372737"/>
                </a:lnTo>
                <a:lnTo>
                  <a:pt x="0" y="637273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9958739" flipH="1">
            <a:off x="12441689" y="2304238"/>
            <a:ext cx="7657793" cy="2532419"/>
          </a:xfrm>
          <a:custGeom>
            <a:avLst/>
            <a:gdLst/>
            <a:ahLst/>
            <a:cxnLst/>
            <a:rect l="l" t="t" r="r" b="b"/>
            <a:pathLst>
              <a:path w="7657793" h="2532419">
                <a:moveTo>
                  <a:pt x="7657793" y="0"/>
                </a:moveTo>
                <a:lnTo>
                  <a:pt x="0" y="0"/>
                </a:lnTo>
                <a:lnTo>
                  <a:pt x="0" y="2532419"/>
                </a:lnTo>
                <a:lnTo>
                  <a:pt x="7657793" y="2532419"/>
                </a:lnTo>
                <a:lnTo>
                  <a:pt x="7657793"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p:cNvSpPr/>
          <p:nvPr/>
        </p:nvSpPr>
        <p:spPr>
          <a:xfrm rot="-5107795">
            <a:off x="10124682" y="-1546148"/>
            <a:ext cx="2540189" cy="6120937"/>
          </a:xfrm>
          <a:custGeom>
            <a:avLst/>
            <a:gdLst/>
            <a:ahLst/>
            <a:cxnLst/>
            <a:rect l="l" t="t" r="r" b="b"/>
            <a:pathLst>
              <a:path w="2540189" h="6120937">
                <a:moveTo>
                  <a:pt x="0" y="0"/>
                </a:moveTo>
                <a:lnTo>
                  <a:pt x="2540189" y="0"/>
                </a:lnTo>
                <a:lnTo>
                  <a:pt x="2540189" y="6120937"/>
                </a:lnTo>
                <a:lnTo>
                  <a:pt x="0" y="612093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Freeform 9"/>
          <p:cNvSpPr/>
          <p:nvPr/>
        </p:nvSpPr>
        <p:spPr>
          <a:xfrm rot="-5107795">
            <a:off x="6585976" y="-83541"/>
            <a:ext cx="1326225" cy="3195723"/>
          </a:xfrm>
          <a:custGeom>
            <a:avLst/>
            <a:gdLst/>
            <a:ahLst/>
            <a:cxnLst/>
            <a:rect l="l" t="t" r="r" b="b"/>
            <a:pathLst>
              <a:path w="1326225" h="3195723">
                <a:moveTo>
                  <a:pt x="0" y="0"/>
                </a:moveTo>
                <a:lnTo>
                  <a:pt x="1326225" y="0"/>
                </a:lnTo>
                <a:lnTo>
                  <a:pt x="1326225" y="3195723"/>
                </a:lnTo>
                <a:lnTo>
                  <a:pt x="0" y="319572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Freeform 10"/>
          <p:cNvSpPr/>
          <p:nvPr/>
        </p:nvSpPr>
        <p:spPr>
          <a:xfrm rot="-5107795">
            <a:off x="3629659" y="-736467"/>
            <a:ext cx="1368481" cy="3297544"/>
          </a:xfrm>
          <a:custGeom>
            <a:avLst/>
            <a:gdLst/>
            <a:ahLst/>
            <a:cxnLst/>
            <a:rect l="l" t="t" r="r" b="b"/>
            <a:pathLst>
              <a:path w="1368481" h="3297544">
                <a:moveTo>
                  <a:pt x="0" y="0"/>
                </a:moveTo>
                <a:lnTo>
                  <a:pt x="1368481" y="0"/>
                </a:lnTo>
                <a:lnTo>
                  <a:pt x="1368481" y="3297543"/>
                </a:lnTo>
                <a:lnTo>
                  <a:pt x="0" y="32975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rot="-5127780">
            <a:off x="2808992" y="-1343932"/>
            <a:ext cx="1711362" cy="4123764"/>
          </a:xfrm>
          <a:custGeom>
            <a:avLst/>
            <a:gdLst/>
            <a:ahLst/>
            <a:cxnLst/>
            <a:rect l="l" t="t" r="r" b="b"/>
            <a:pathLst>
              <a:path w="1711362" h="4123764">
                <a:moveTo>
                  <a:pt x="0" y="0"/>
                </a:moveTo>
                <a:lnTo>
                  <a:pt x="1711362" y="0"/>
                </a:lnTo>
                <a:lnTo>
                  <a:pt x="1711362" y="4123763"/>
                </a:lnTo>
                <a:lnTo>
                  <a:pt x="0" y="41237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rot="-5287491">
            <a:off x="4696356" y="-1335304"/>
            <a:ext cx="1808688" cy="4358284"/>
          </a:xfrm>
          <a:custGeom>
            <a:avLst/>
            <a:gdLst/>
            <a:ahLst/>
            <a:cxnLst/>
            <a:rect l="l" t="t" r="r" b="b"/>
            <a:pathLst>
              <a:path w="1808688" h="4358284">
                <a:moveTo>
                  <a:pt x="0" y="0"/>
                </a:moveTo>
                <a:lnTo>
                  <a:pt x="1808688" y="0"/>
                </a:lnTo>
                <a:lnTo>
                  <a:pt x="1808688" y="4358284"/>
                </a:lnTo>
                <a:lnTo>
                  <a:pt x="0" y="4358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Freeform 13"/>
          <p:cNvSpPr/>
          <p:nvPr/>
        </p:nvSpPr>
        <p:spPr>
          <a:xfrm>
            <a:off x="12622370" y="-298151"/>
            <a:ext cx="5725886" cy="2862943"/>
          </a:xfrm>
          <a:custGeom>
            <a:avLst/>
            <a:gdLst/>
            <a:ahLst/>
            <a:cxnLst/>
            <a:rect l="l" t="t" r="r" b="b"/>
            <a:pathLst>
              <a:path w="5725886" h="2862943">
                <a:moveTo>
                  <a:pt x="0" y="0"/>
                </a:moveTo>
                <a:lnTo>
                  <a:pt x="5725886" y="0"/>
                </a:lnTo>
                <a:lnTo>
                  <a:pt x="5725886" y="2862943"/>
                </a:lnTo>
                <a:lnTo>
                  <a:pt x="0" y="286294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4" name="Freeform 14"/>
          <p:cNvSpPr/>
          <p:nvPr/>
        </p:nvSpPr>
        <p:spPr>
          <a:xfrm rot="8760232">
            <a:off x="2662115" y="-1544621"/>
            <a:ext cx="4835769" cy="4114800"/>
          </a:xfrm>
          <a:custGeom>
            <a:avLst/>
            <a:gdLst/>
            <a:ahLst/>
            <a:cxnLst/>
            <a:rect l="l" t="t" r="r" b="b"/>
            <a:pathLst>
              <a:path w="4835769" h="4114800">
                <a:moveTo>
                  <a:pt x="0" y="0"/>
                </a:moveTo>
                <a:lnTo>
                  <a:pt x="4835770" y="0"/>
                </a:lnTo>
                <a:lnTo>
                  <a:pt x="4835770"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5" name="Freeform 15"/>
          <p:cNvSpPr/>
          <p:nvPr/>
        </p:nvSpPr>
        <p:spPr>
          <a:xfrm>
            <a:off x="1371600" y="7255289"/>
            <a:ext cx="3437126" cy="859281"/>
          </a:xfrm>
          <a:custGeom>
            <a:avLst/>
            <a:gdLst/>
            <a:ahLst/>
            <a:cxnLst/>
            <a:rect l="l" t="t" r="r" b="b"/>
            <a:pathLst>
              <a:path w="3437126" h="859281">
                <a:moveTo>
                  <a:pt x="0" y="0"/>
                </a:moveTo>
                <a:lnTo>
                  <a:pt x="3437126" y="0"/>
                </a:lnTo>
                <a:lnTo>
                  <a:pt x="3437126" y="859281"/>
                </a:lnTo>
                <a:lnTo>
                  <a:pt x="0" y="859281"/>
                </a:lnTo>
                <a:lnTo>
                  <a:pt x="0" y="0"/>
                </a:lnTo>
                <a:close/>
              </a:path>
            </a:pathLst>
          </a:custGeom>
          <a:blipFill>
            <a:blip r:embed="rId14"/>
            <a:stretch>
              <a:fillRect/>
            </a:stretch>
          </a:blipFill>
        </p:spPr>
      </p:sp>
      <p:sp>
        <p:nvSpPr>
          <p:cNvPr id="16" name="Freeform 16"/>
          <p:cNvSpPr/>
          <p:nvPr/>
        </p:nvSpPr>
        <p:spPr>
          <a:xfrm rot="8760232">
            <a:off x="9117212" y="-397154"/>
            <a:ext cx="4835769" cy="4114800"/>
          </a:xfrm>
          <a:custGeom>
            <a:avLst/>
            <a:gdLst/>
            <a:ahLst/>
            <a:cxnLst/>
            <a:rect l="l" t="t" r="r" b="b"/>
            <a:pathLst>
              <a:path w="4835769" h="4114800">
                <a:moveTo>
                  <a:pt x="0" y="0"/>
                </a:moveTo>
                <a:lnTo>
                  <a:pt x="4835769" y="0"/>
                </a:lnTo>
                <a:lnTo>
                  <a:pt x="4835769"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7" name="TextBox 17"/>
          <p:cNvSpPr txBox="1"/>
          <p:nvPr/>
        </p:nvSpPr>
        <p:spPr>
          <a:xfrm>
            <a:off x="12622370" y="1139562"/>
            <a:ext cx="6094594" cy="936592"/>
          </a:xfrm>
          <a:prstGeom prst="rect">
            <a:avLst/>
          </a:prstGeom>
        </p:spPr>
        <p:txBody>
          <a:bodyPr lIns="0" tIns="0" rIns="0" bIns="0" rtlCol="0" anchor="t">
            <a:spAutoFit/>
          </a:bodyPr>
          <a:lstStyle/>
          <a:p>
            <a:pPr>
              <a:lnSpc>
                <a:spcPts val="7700"/>
              </a:lnSpc>
            </a:pPr>
            <a:r>
              <a:rPr lang="en-US" sz="5500">
                <a:solidFill>
                  <a:srgbClr val="000000"/>
                </a:solidFill>
                <a:latin typeface="League Spartan"/>
              </a:rPr>
              <a:t>EXPLORE</a:t>
            </a:r>
          </a:p>
        </p:txBody>
      </p:sp>
      <p:sp>
        <p:nvSpPr>
          <p:cNvPr id="18" name="TextBox 18"/>
          <p:cNvSpPr txBox="1"/>
          <p:nvPr/>
        </p:nvSpPr>
        <p:spPr>
          <a:xfrm>
            <a:off x="12622370" y="1971379"/>
            <a:ext cx="7276939" cy="936592"/>
          </a:xfrm>
          <a:prstGeom prst="rect">
            <a:avLst/>
          </a:prstGeom>
        </p:spPr>
        <p:txBody>
          <a:bodyPr lIns="0" tIns="0" rIns="0" bIns="0" rtlCol="0" anchor="t">
            <a:spAutoFit/>
          </a:bodyPr>
          <a:lstStyle/>
          <a:p>
            <a:pPr>
              <a:lnSpc>
                <a:spcPts val="7700"/>
              </a:lnSpc>
            </a:pPr>
            <a:r>
              <a:rPr lang="en-US" sz="5500">
                <a:solidFill>
                  <a:srgbClr val="157B9F"/>
                </a:solidFill>
                <a:latin typeface="League Spartan"/>
              </a:rPr>
              <a:t>YOUR WORLD!</a:t>
            </a:r>
          </a:p>
        </p:txBody>
      </p:sp>
      <p:sp>
        <p:nvSpPr>
          <p:cNvPr id="19" name="Freeform 19"/>
          <p:cNvSpPr/>
          <p:nvPr/>
        </p:nvSpPr>
        <p:spPr>
          <a:xfrm rot="8760232">
            <a:off x="5241898" y="-1090670"/>
            <a:ext cx="4835769" cy="4114800"/>
          </a:xfrm>
          <a:custGeom>
            <a:avLst/>
            <a:gdLst/>
            <a:ahLst/>
            <a:cxnLst/>
            <a:rect l="l" t="t" r="r" b="b"/>
            <a:pathLst>
              <a:path w="4835769" h="4114800">
                <a:moveTo>
                  <a:pt x="0" y="0"/>
                </a:moveTo>
                <a:lnTo>
                  <a:pt x="4835769" y="0"/>
                </a:lnTo>
                <a:lnTo>
                  <a:pt x="4835769"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0" name="Freeform 20"/>
          <p:cNvSpPr/>
          <p:nvPr/>
        </p:nvSpPr>
        <p:spPr>
          <a:xfrm rot="8760232">
            <a:off x="-876319" y="-2057400"/>
            <a:ext cx="4835769" cy="4114800"/>
          </a:xfrm>
          <a:custGeom>
            <a:avLst/>
            <a:gdLst/>
            <a:ahLst/>
            <a:cxnLst/>
            <a:rect l="l" t="t" r="r" b="b"/>
            <a:pathLst>
              <a:path w="4835769" h="4114800">
                <a:moveTo>
                  <a:pt x="0" y="0"/>
                </a:moveTo>
                <a:lnTo>
                  <a:pt x="4835769" y="0"/>
                </a:lnTo>
                <a:lnTo>
                  <a:pt x="4835769"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1" name="TextBox 21"/>
          <p:cNvSpPr txBox="1"/>
          <p:nvPr/>
        </p:nvSpPr>
        <p:spPr>
          <a:xfrm>
            <a:off x="1028700" y="6318664"/>
            <a:ext cx="9486900" cy="952184"/>
          </a:xfrm>
          <a:prstGeom prst="rect">
            <a:avLst/>
          </a:prstGeom>
        </p:spPr>
        <p:txBody>
          <a:bodyPr wrap="square" lIns="0" tIns="0" rIns="0" bIns="0" rtlCol="0" anchor="t">
            <a:spAutoFit/>
          </a:bodyPr>
          <a:lstStyle/>
          <a:p>
            <a:pPr algn="ctr">
              <a:lnSpc>
                <a:spcPts val="7700"/>
              </a:lnSpc>
              <a:spcBef>
                <a:spcPct val="0"/>
              </a:spcBef>
            </a:pPr>
            <a:r>
              <a:rPr lang="en-US" sz="5500" dirty="0">
                <a:solidFill>
                  <a:srgbClr val="FFFFFF"/>
                </a:solidFill>
                <a:latin typeface="League Spartan"/>
              </a:rPr>
              <a:t>DIY VIRTUAL FIELD TRIPS</a:t>
            </a:r>
          </a:p>
        </p:txBody>
      </p:sp>
    </p:spTree>
  </p:cSld>
  <p:clrMapOvr>
    <a:masterClrMapping/>
  </p:clrMapOvr>
  <p:timing>
    <p:tnLst>
      <p:par>
        <p:cTn id="1" dur="indefinite" restart="never" nodeType="tmRoot">
          <p:childTnLst>
            <p:video>
              <p:cMediaNode vol="100000">
                <p:cTn id="2" repeatCount="indefinite"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grpSp>
        <p:nvGrpSpPr>
          <p:cNvPr id="2" name="Group 2"/>
          <p:cNvGrpSpPr/>
          <p:nvPr/>
        </p:nvGrpSpPr>
        <p:grpSpPr>
          <a:xfrm>
            <a:off x="-2971800" y="0"/>
            <a:ext cx="8515460" cy="4857750"/>
            <a:chOff x="0" y="0"/>
            <a:chExt cx="11353947" cy="6477000"/>
          </a:xfrm>
        </p:grpSpPr>
        <p:pic>
          <p:nvPicPr>
            <p:cNvPr id="3" name="Picture 3"/>
            <p:cNvPicPr>
              <a:picLocks noChangeAspect="1"/>
            </p:cNvPicPr>
            <p:nvPr/>
          </p:nvPicPr>
          <p:blipFill>
            <a:blip r:embed="rId3"/>
            <a:srcRect l="7502" r="7502" b="27224"/>
            <a:stretch>
              <a:fillRect/>
            </a:stretch>
          </p:blipFill>
          <p:spPr>
            <a:xfrm>
              <a:off x="0" y="0"/>
              <a:ext cx="11353947" cy="6477000"/>
            </a:xfrm>
            <a:prstGeom prst="rect">
              <a:avLst/>
            </a:prstGeom>
          </p:spPr>
        </p:pic>
      </p:grpSp>
      <p:sp>
        <p:nvSpPr>
          <p:cNvPr id="4" name="Freeform 4"/>
          <p:cNvSpPr/>
          <p:nvPr/>
        </p:nvSpPr>
        <p:spPr>
          <a:xfrm>
            <a:off x="11010472" y="1385"/>
            <a:ext cx="7277528" cy="4857750"/>
          </a:xfrm>
          <a:custGeom>
            <a:avLst/>
            <a:gdLst/>
            <a:ahLst/>
            <a:cxnLst/>
            <a:rect l="l" t="t" r="r" b="b"/>
            <a:pathLst>
              <a:path w="7277528" h="4857750">
                <a:moveTo>
                  <a:pt x="0" y="0"/>
                </a:moveTo>
                <a:lnTo>
                  <a:pt x="7277528" y="0"/>
                </a:lnTo>
                <a:lnTo>
                  <a:pt x="7277528" y="4857750"/>
                </a:lnTo>
                <a:lnTo>
                  <a:pt x="0" y="4857750"/>
                </a:lnTo>
                <a:lnTo>
                  <a:pt x="0" y="0"/>
                </a:lnTo>
                <a:close/>
              </a:path>
            </a:pathLst>
          </a:custGeom>
          <a:blipFill>
            <a:blip r:embed="rId4"/>
            <a:stretch>
              <a:fillRect/>
            </a:stretch>
          </a:blipFill>
        </p:spPr>
      </p:sp>
      <p:sp>
        <p:nvSpPr>
          <p:cNvPr id="5" name="Freeform 5"/>
          <p:cNvSpPr/>
          <p:nvPr/>
        </p:nvSpPr>
        <p:spPr>
          <a:xfrm>
            <a:off x="5543660" y="-17665"/>
            <a:ext cx="6476094" cy="4857750"/>
          </a:xfrm>
          <a:custGeom>
            <a:avLst/>
            <a:gdLst/>
            <a:ahLst/>
            <a:cxnLst/>
            <a:rect l="l" t="t" r="r" b="b"/>
            <a:pathLst>
              <a:path w="6476094" h="4857750">
                <a:moveTo>
                  <a:pt x="0" y="0"/>
                </a:moveTo>
                <a:lnTo>
                  <a:pt x="6476094" y="0"/>
                </a:lnTo>
                <a:lnTo>
                  <a:pt x="6476094" y="4857750"/>
                </a:lnTo>
                <a:lnTo>
                  <a:pt x="0" y="4857750"/>
                </a:lnTo>
                <a:lnTo>
                  <a:pt x="0" y="0"/>
                </a:lnTo>
                <a:close/>
              </a:path>
            </a:pathLst>
          </a:custGeom>
          <a:blipFill>
            <a:blip r:embed="rId5"/>
            <a:stretch>
              <a:fillRect r="-12586"/>
            </a:stretch>
          </a:blipFill>
        </p:spPr>
      </p:sp>
      <p:grpSp>
        <p:nvGrpSpPr>
          <p:cNvPr id="6" name="Group 6"/>
          <p:cNvGrpSpPr/>
          <p:nvPr/>
        </p:nvGrpSpPr>
        <p:grpSpPr>
          <a:xfrm>
            <a:off x="1979470" y="5650402"/>
            <a:ext cx="14329059" cy="831850"/>
            <a:chOff x="0" y="0"/>
            <a:chExt cx="19105412" cy="1109133"/>
          </a:xfrm>
        </p:grpSpPr>
        <p:sp>
          <p:nvSpPr>
            <p:cNvPr id="7" name="TextBox 7"/>
            <p:cNvSpPr txBox="1"/>
            <p:nvPr/>
          </p:nvSpPr>
          <p:spPr>
            <a:xfrm>
              <a:off x="0" y="-104775"/>
              <a:ext cx="13628204" cy="1213908"/>
            </a:xfrm>
            <a:prstGeom prst="rect">
              <a:avLst/>
            </a:prstGeom>
          </p:spPr>
          <p:txBody>
            <a:bodyPr lIns="0" tIns="0" rIns="0" bIns="0" rtlCol="0" anchor="t">
              <a:spAutoFit/>
            </a:bodyPr>
            <a:lstStyle/>
            <a:p>
              <a:pPr>
                <a:lnSpc>
                  <a:spcPts val="7700"/>
                </a:lnSpc>
              </a:pPr>
              <a:r>
                <a:rPr lang="en-US" sz="5500">
                  <a:solidFill>
                    <a:srgbClr val="000000"/>
                  </a:solidFill>
                  <a:latin typeface="League Spartan"/>
                </a:rPr>
                <a:t>BENEFITS OF </a:t>
              </a:r>
            </a:p>
          </p:txBody>
        </p:sp>
        <p:sp>
          <p:nvSpPr>
            <p:cNvPr id="8" name="TextBox 8"/>
            <p:cNvSpPr txBox="1"/>
            <p:nvPr/>
          </p:nvSpPr>
          <p:spPr>
            <a:xfrm>
              <a:off x="6258421" y="-104775"/>
              <a:ext cx="12846991" cy="1213908"/>
            </a:xfrm>
            <a:prstGeom prst="rect">
              <a:avLst/>
            </a:prstGeom>
          </p:spPr>
          <p:txBody>
            <a:bodyPr lIns="0" tIns="0" rIns="0" bIns="0" rtlCol="0" anchor="t">
              <a:spAutoFit/>
            </a:bodyPr>
            <a:lstStyle/>
            <a:p>
              <a:pPr>
                <a:lnSpc>
                  <a:spcPts val="7700"/>
                </a:lnSpc>
              </a:pPr>
              <a:r>
                <a:rPr lang="en-US" sz="5500">
                  <a:solidFill>
                    <a:srgbClr val="157B9F"/>
                  </a:solidFill>
                  <a:latin typeface="League Spartan"/>
                </a:rPr>
                <a:t>PLACE-BASED LEARNING</a:t>
              </a:r>
            </a:p>
          </p:txBody>
        </p:sp>
      </p:grpSp>
      <p:sp>
        <p:nvSpPr>
          <p:cNvPr id="9" name="TextBox 9"/>
          <p:cNvSpPr txBox="1"/>
          <p:nvPr/>
        </p:nvSpPr>
        <p:spPr>
          <a:xfrm>
            <a:off x="6690915" y="7299204"/>
            <a:ext cx="4314934" cy="829714"/>
          </a:xfrm>
          <a:prstGeom prst="rect">
            <a:avLst/>
          </a:prstGeom>
        </p:spPr>
        <p:txBody>
          <a:bodyPr lIns="0" tIns="0" rIns="0" bIns="0" rtlCol="0" anchor="t">
            <a:spAutoFit/>
          </a:bodyPr>
          <a:lstStyle/>
          <a:p>
            <a:pPr algn="ctr">
              <a:lnSpc>
                <a:spcPts val="3190"/>
              </a:lnSpc>
            </a:pPr>
            <a:r>
              <a:rPr lang="en-US" sz="2900" spc="-139" dirty="0">
                <a:solidFill>
                  <a:srgbClr val="000000"/>
                </a:solidFill>
                <a:latin typeface="Poppins Bold"/>
              </a:rPr>
              <a:t>Increases Student Engagement</a:t>
            </a:r>
          </a:p>
        </p:txBody>
      </p:sp>
      <p:sp>
        <p:nvSpPr>
          <p:cNvPr id="10" name="TextBox 10"/>
          <p:cNvSpPr txBox="1"/>
          <p:nvPr/>
        </p:nvSpPr>
        <p:spPr>
          <a:xfrm>
            <a:off x="1427054" y="7301402"/>
            <a:ext cx="4626651" cy="827405"/>
          </a:xfrm>
          <a:prstGeom prst="rect">
            <a:avLst/>
          </a:prstGeom>
        </p:spPr>
        <p:txBody>
          <a:bodyPr lIns="0" tIns="0" rIns="0" bIns="0" rtlCol="0" anchor="t">
            <a:spAutoFit/>
          </a:bodyPr>
          <a:lstStyle/>
          <a:p>
            <a:pPr algn="ctr">
              <a:lnSpc>
                <a:spcPts val="3190"/>
              </a:lnSpc>
            </a:pPr>
            <a:r>
              <a:rPr lang="en-US" sz="2900" spc="-139">
                <a:solidFill>
                  <a:srgbClr val="000000"/>
                </a:solidFill>
                <a:latin typeface="Poppins Bold"/>
              </a:rPr>
              <a:t>Builds Personal</a:t>
            </a:r>
          </a:p>
          <a:p>
            <a:pPr algn="ctr">
              <a:lnSpc>
                <a:spcPts val="3190"/>
              </a:lnSpc>
            </a:pPr>
            <a:r>
              <a:rPr lang="en-US" sz="2900" spc="-139">
                <a:solidFill>
                  <a:srgbClr val="000000"/>
                </a:solidFill>
                <a:latin typeface="Poppins Bold"/>
              </a:rPr>
              <a:t>Connections</a:t>
            </a:r>
          </a:p>
        </p:txBody>
      </p:sp>
      <p:sp>
        <p:nvSpPr>
          <p:cNvPr id="11" name="TextBox 11"/>
          <p:cNvSpPr txBox="1"/>
          <p:nvPr/>
        </p:nvSpPr>
        <p:spPr>
          <a:xfrm>
            <a:off x="11643060" y="7301402"/>
            <a:ext cx="4314934" cy="829714"/>
          </a:xfrm>
          <a:prstGeom prst="rect">
            <a:avLst/>
          </a:prstGeom>
        </p:spPr>
        <p:txBody>
          <a:bodyPr wrap="square" lIns="0" tIns="0" rIns="0" bIns="0" rtlCol="0" anchor="t">
            <a:spAutoFit/>
          </a:bodyPr>
          <a:lstStyle/>
          <a:p>
            <a:pPr algn="ctr">
              <a:lnSpc>
                <a:spcPts val="3190"/>
              </a:lnSpc>
            </a:pPr>
            <a:r>
              <a:rPr lang="en-US" sz="2900" spc="-139" dirty="0">
                <a:solidFill>
                  <a:srgbClr val="000000"/>
                </a:solidFill>
                <a:latin typeface="Poppins Bold"/>
              </a:rPr>
              <a:t>Boosts 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996" b="7996"/>
          <a:stretch>
            <a:fillRect/>
          </a:stretch>
        </p:blipFill>
        <p:spPr>
          <a:xfrm>
            <a:off x="0" y="0"/>
            <a:ext cx="18288000" cy="10287000"/>
          </a:xfrm>
          <a:prstGeom prst="rect">
            <a:avLst/>
          </a:prstGeom>
        </p:spPr>
      </p:pic>
      <p:grpSp>
        <p:nvGrpSpPr>
          <p:cNvPr id="3" name="Group 3"/>
          <p:cNvGrpSpPr>
            <a:grpSpLocks noChangeAspect="1"/>
          </p:cNvGrpSpPr>
          <p:nvPr/>
        </p:nvGrpSpPr>
        <p:grpSpPr>
          <a:xfrm>
            <a:off x="5630641" y="3013031"/>
            <a:ext cx="3435532" cy="5153298"/>
            <a:chOff x="0" y="0"/>
            <a:chExt cx="6350000" cy="9525000"/>
          </a:xfrm>
        </p:grpSpPr>
        <p:sp>
          <p:nvSpPr>
            <p:cNvPr id="4" name="Freeform 4"/>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4"/>
              <a:stretch>
                <a:fillRect l="-28517" r="-95781"/>
              </a:stretch>
            </a:blipFill>
          </p:spPr>
        </p:sp>
      </p:grpSp>
      <p:grpSp>
        <p:nvGrpSpPr>
          <p:cNvPr id="5" name="Group 5"/>
          <p:cNvGrpSpPr>
            <a:grpSpLocks noChangeAspect="1"/>
          </p:cNvGrpSpPr>
          <p:nvPr/>
        </p:nvGrpSpPr>
        <p:grpSpPr>
          <a:xfrm>
            <a:off x="1028700" y="5639791"/>
            <a:ext cx="4491679" cy="2526538"/>
            <a:chOff x="0" y="0"/>
            <a:chExt cx="11289030" cy="6350000"/>
          </a:xfrm>
        </p:grpSpPr>
        <p:sp>
          <p:nvSpPr>
            <p:cNvPr id="6" name="Freeform 6"/>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5"/>
              <a:stretch>
                <a:fillRect t="-11228" b="-11228"/>
              </a:stretch>
            </a:blipFill>
          </p:spPr>
        </p:sp>
      </p:grpSp>
      <p:grpSp>
        <p:nvGrpSpPr>
          <p:cNvPr id="7" name="Group 7"/>
          <p:cNvGrpSpPr>
            <a:grpSpLocks noChangeAspect="1"/>
          </p:cNvGrpSpPr>
          <p:nvPr/>
        </p:nvGrpSpPr>
        <p:grpSpPr>
          <a:xfrm>
            <a:off x="9175093" y="3013031"/>
            <a:ext cx="3435532" cy="5153298"/>
            <a:chOff x="0" y="0"/>
            <a:chExt cx="6350000" cy="9525000"/>
          </a:xfrm>
        </p:grpSpPr>
        <p:sp>
          <p:nvSpPr>
            <p:cNvPr id="8" name="Freeform 8"/>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62570" r="-62570"/>
              </a:stretch>
            </a:blipFill>
          </p:spPr>
        </p:sp>
      </p:grpSp>
      <p:grpSp>
        <p:nvGrpSpPr>
          <p:cNvPr id="9" name="Group 9"/>
          <p:cNvGrpSpPr>
            <a:grpSpLocks noChangeAspect="1"/>
          </p:cNvGrpSpPr>
          <p:nvPr/>
        </p:nvGrpSpPr>
        <p:grpSpPr>
          <a:xfrm>
            <a:off x="929411" y="2842651"/>
            <a:ext cx="4491679" cy="2526538"/>
            <a:chOff x="0" y="0"/>
            <a:chExt cx="11289030" cy="6350000"/>
          </a:xfrm>
        </p:grpSpPr>
        <p:sp>
          <p:nvSpPr>
            <p:cNvPr id="10" name="Freeform 10"/>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7"/>
              <a:stretch>
                <a:fillRect t="-9228" b="-9228"/>
              </a:stretch>
            </a:blipFill>
          </p:spPr>
        </p:sp>
      </p:grpSp>
      <p:grpSp>
        <p:nvGrpSpPr>
          <p:cNvPr id="11" name="Group 11"/>
          <p:cNvGrpSpPr>
            <a:grpSpLocks noChangeAspect="1"/>
          </p:cNvGrpSpPr>
          <p:nvPr/>
        </p:nvGrpSpPr>
        <p:grpSpPr>
          <a:xfrm>
            <a:off x="12872561" y="3114974"/>
            <a:ext cx="3435532" cy="5153298"/>
            <a:chOff x="0" y="0"/>
            <a:chExt cx="6350000" cy="9525000"/>
          </a:xfrm>
        </p:grpSpPr>
        <p:sp>
          <p:nvSpPr>
            <p:cNvPr id="12" name="Freeform 12"/>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8"/>
              <a:stretch>
                <a:fillRect t="-31" b="-31"/>
              </a:stretch>
            </a:blipFill>
          </p:spPr>
        </p:sp>
      </p:grpSp>
      <p:sp>
        <p:nvSpPr>
          <p:cNvPr id="13" name="Freeform 13"/>
          <p:cNvSpPr/>
          <p:nvPr/>
        </p:nvSpPr>
        <p:spPr>
          <a:xfrm>
            <a:off x="14327165" y="440449"/>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9"/>
            <a:stretch>
              <a:fillRect/>
            </a:stretch>
          </a:blipFill>
        </p:spPr>
      </p:sp>
      <p:sp>
        <p:nvSpPr>
          <p:cNvPr id="14" name="TextBox 14"/>
          <p:cNvSpPr txBox="1"/>
          <p:nvPr/>
        </p:nvSpPr>
        <p:spPr>
          <a:xfrm>
            <a:off x="1028700" y="1635424"/>
            <a:ext cx="6179328"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CHALLENGES OF</a:t>
            </a:r>
          </a:p>
        </p:txBody>
      </p:sp>
      <p:sp>
        <p:nvSpPr>
          <p:cNvPr id="15" name="TextBox 15"/>
          <p:cNvSpPr txBox="1"/>
          <p:nvPr/>
        </p:nvSpPr>
        <p:spPr>
          <a:xfrm>
            <a:off x="7348406" y="1635424"/>
            <a:ext cx="9814744"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PLACE-BASED LEARNING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996" b="7996"/>
          <a:stretch>
            <a:fillRect/>
          </a:stretch>
        </p:blipFill>
        <p:spPr>
          <a:xfrm>
            <a:off x="0" y="0"/>
            <a:ext cx="18288000" cy="10287000"/>
          </a:xfrm>
          <a:prstGeom prst="rect">
            <a:avLst/>
          </a:prstGeom>
        </p:spPr>
      </p:pic>
      <p:grpSp>
        <p:nvGrpSpPr>
          <p:cNvPr id="3" name="Group 3"/>
          <p:cNvGrpSpPr>
            <a:grpSpLocks noChangeAspect="1"/>
          </p:cNvGrpSpPr>
          <p:nvPr/>
        </p:nvGrpSpPr>
        <p:grpSpPr>
          <a:xfrm>
            <a:off x="0" y="0"/>
            <a:ext cx="9104893" cy="10287000"/>
            <a:chOff x="0" y="0"/>
            <a:chExt cx="5624576" cy="6354826"/>
          </a:xfrm>
        </p:grpSpPr>
        <p:sp>
          <p:nvSpPr>
            <p:cNvPr id="4" name="Freeform 4"/>
            <p:cNvSpPr/>
            <p:nvPr/>
          </p:nvSpPr>
          <p:spPr>
            <a:xfrm>
              <a:off x="-8128" y="-15494"/>
              <a:ext cx="6457061" cy="6428613"/>
            </a:xfrm>
            <a:custGeom>
              <a:avLst/>
              <a:gdLst/>
              <a:ahLst/>
              <a:cxnLst/>
              <a:rect l="l" t="t" r="r" b="b"/>
              <a:pathLst>
                <a:path w="6457061" h="6428613">
                  <a:moveTo>
                    <a:pt x="2030095" y="6351651"/>
                  </a:moveTo>
                  <a:cubicBezTo>
                    <a:pt x="1401318" y="6327775"/>
                    <a:pt x="615188" y="6428613"/>
                    <a:pt x="10922" y="6315202"/>
                  </a:cubicBezTo>
                  <a:cubicBezTo>
                    <a:pt x="29210" y="4220591"/>
                    <a:pt x="0" y="2131441"/>
                    <a:pt x="10414" y="33909"/>
                  </a:cubicBezTo>
                  <a:cubicBezTo>
                    <a:pt x="1531620" y="18923"/>
                    <a:pt x="3200908" y="0"/>
                    <a:pt x="4708779" y="36576"/>
                  </a:cubicBezTo>
                  <a:cubicBezTo>
                    <a:pt x="4705223" y="269748"/>
                    <a:pt x="4863084" y="555752"/>
                    <a:pt x="4998212" y="1024890"/>
                  </a:cubicBezTo>
                  <a:cubicBezTo>
                    <a:pt x="5065649" y="1450340"/>
                    <a:pt x="5018151" y="1983613"/>
                    <a:pt x="5156073" y="2395093"/>
                  </a:cubicBezTo>
                  <a:cubicBezTo>
                    <a:pt x="5119497" y="2433447"/>
                    <a:pt x="5235575" y="2533650"/>
                    <a:pt x="5241671" y="2606294"/>
                  </a:cubicBezTo>
                  <a:cubicBezTo>
                    <a:pt x="5221351" y="2797937"/>
                    <a:pt x="5321808" y="2871978"/>
                    <a:pt x="5347462" y="3146044"/>
                  </a:cubicBezTo>
                  <a:cubicBezTo>
                    <a:pt x="5378577" y="3134360"/>
                    <a:pt x="5333111" y="3297936"/>
                    <a:pt x="5358511" y="3464179"/>
                  </a:cubicBezTo>
                  <a:cubicBezTo>
                    <a:pt x="5366131" y="3580003"/>
                    <a:pt x="5444109" y="3753231"/>
                    <a:pt x="5446395" y="3869563"/>
                  </a:cubicBezTo>
                  <a:cubicBezTo>
                    <a:pt x="5430012" y="4118229"/>
                    <a:pt x="5451221" y="4418330"/>
                    <a:pt x="5427980" y="4713351"/>
                  </a:cubicBezTo>
                  <a:cubicBezTo>
                    <a:pt x="5468239" y="4858131"/>
                    <a:pt x="5548884" y="5101717"/>
                    <a:pt x="5603494" y="5491480"/>
                  </a:cubicBezTo>
                  <a:cubicBezTo>
                    <a:pt x="5603748" y="5699887"/>
                    <a:pt x="5537581" y="5837428"/>
                    <a:pt x="5632196" y="6181598"/>
                  </a:cubicBezTo>
                  <a:cubicBezTo>
                    <a:pt x="5491861" y="6407658"/>
                    <a:pt x="6457061" y="6366510"/>
                    <a:pt x="2030095" y="6351651"/>
                  </a:cubicBezTo>
                  <a:close/>
                </a:path>
              </a:pathLst>
            </a:custGeom>
            <a:blipFill>
              <a:blip r:embed="rId4"/>
              <a:stretch>
                <a:fillRect l="-33845" r="-33845"/>
              </a:stretch>
            </a:blipFill>
          </p:spPr>
        </p:sp>
      </p:grpSp>
      <p:sp>
        <p:nvSpPr>
          <p:cNvPr id="5" name="Freeform 5"/>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5"/>
            <a:stretch>
              <a:fillRect/>
            </a:stretch>
          </a:blipFill>
        </p:spPr>
      </p:sp>
      <p:sp>
        <p:nvSpPr>
          <p:cNvPr id="6" name="TextBox 6"/>
          <p:cNvSpPr txBox="1"/>
          <p:nvPr/>
        </p:nvSpPr>
        <p:spPr>
          <a:xfrm>
            <a:off x="9248775" y="1908925"/>
            <a:ext cx="8115300"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INTRODUCING</a:t>
            </a:r>
          </a:p>
        </p:txBody>
      </p:sp>
      <p:sp>
        <p:nvSpPr>
          <p:cNvPr id="7" name="TextBox 7"/>
          <p:cNvSpPr txBox="1"/>
          <p:nvPr/>
        </p:nvSpPr>
        <p:spPr>
          <a:xfrm>
            <a:off x="9248775" y="2709025"/>
            <a:ext cx="8115300"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VIRTUAL FIELD TRIPS</a:t>
            </a:r>
          </a:p>
        </p:txBody>
      </p:sp>
      <p:sp>
        <p:nvSpPr>
          <p:cNvPr id="8" name="TextBox 8"/>
          <p:cNvSpPr txBox="1"/>
          <p:nvPr/>
        </p:nvSpPr>
        <p:spPr>
          <a:xfrm>
            <a:off x="9524655" y="5228919"/>
            <a:ext cx="7244336" cy="1258189"/>
          </a:xfrm>
          <a:prstGeom prst="rect">
            <a:avLst/>
          </a:prstGeom>
        </p:spPr>
        <p:txBody>
          <a:bodyPr lIns="0" tIns="0" rIns="0" bIns="0" rtlCol="0" anchor="t">
            <a:spAutoFit/>
          </a:bodyPr>
          <a:lstStyle/>
          <a:p>
            <a:pPr algn="just">
              <a:lnSpc>
                <a:spcPts val="4837"/>
              </a:lnSpc>
            </a:pPr>
            <a:r>
              <a:rPr lang="en-US" sz="4099" spc="-143">
                <a:solidFill>
                  <a:srgbClr val="000000"/>
                </a:solidFill>
                <a:latin typeface="Poppins Medium"/>
              </a:rPr>
              <a:t>All of the benefits, </a:t>
            </a:r>
          </a:p>
          <a:p>
            <a:pPr algn="just">
              <a:lnSpc>
                <a:spcPts val="4837"/>
              </a:lnSpc>
            </a:pPr>
            <a:r>
              <a:rPr lang="en-US" sz="4099" spc="-143">
                <a:solidFill>
                  <a:srgbClr val="000000"/>
                </a:solidFill>
                <a:latin typeface="Poppins Medium"/>
              </a:rPr>
              <a:t>none of the fuss!</a:t>
            </a:r>
          </a:p>
        </p:txBody>
      </p:sp>
      <p:sp>
        <p:nvSpPr>
          <p:cNvPr id="9" name="AutoShape 9"/>
          <p:cNvSpPr/>
          <p:nvPr/>
        </p:nvSpPr>
        <p:spPr>
          <a:xfrm flipV="1">
            <a:off x="9248775" y="4286250"/>
            <a:ext cx="8010525" cy="18636"/>
          </a:xfrm>
          <a:prstGeom prst="line">
            <a:avLst/>
          </a:prstGeom>
          <a:ln w="57150" cap="flat">
            <a:solidFill>
              <a:srgbClr val="157B9F"/>
            </a:solidFill>
            <a:prstDash val="solid"/>
            <a:headEnd type="none" w="sm" len="sm"/>
            <a:tailEnd type="none" w="sm" len="sm"/>
          </a:ln>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996" b="7996"/>
          <a:stretch>
            <a:fillRect/>
          </a:stretch>
        </p:blipFill>
        <p:spPr>
          <a:xfrm>
            <a:off x="0" y="0"/>
            <a:ext cx="18288000" cy="10287000"/>
          </a:xfrm>
          <a:prstGeom prst="rect">
            <a:avLst/>
          </a:prstGeom>
        </p:spPr>
      </p:pic>
      <p:grpSp>
        <p:nvGrpSpPr>
          <p:cNvPr id="3" name="Group 3"/>
          <p:cNvGrpSpPr>
            <a:grpSpLocks noChangeAspect="1"/>
          </p:cNvGrpSpPr>
          <p:nvPr/>
        </p:nvGrpSpPr>
        <p:grpSpPr>
          <a:xfrm>
            <a:off x="9467400" y="-51435"/>
            <a:ext cx="9704801" cy="10389870"/>
            <a:chOff x="0" y="0"/>
            <a:chExt cx="5933440" cy="6352286"/>
          </a:xfrm>
        </p:grpSpPr>
        <p:sp>
          <p:nvSpPr>
            <p:cNvPr id="4" name="Freeform 4"/>
            <p:cNvSpPr/>
            <p:nvPr/>
          </p:nvSpPr>
          <p:spPr>
            <a:xfrm>
              <a:off x="-130429" y="-589915"/>
              <a:ext cx="6274054" cy="7025767"/>
            </a:xfrm>
            <a:custGeom>
              <a:avLst/>
              <a:gdLst/>
              <a:ahLst/>
              <a:cxnLst/>
              <a:rect l="l" t="t" r="r" b="b"/>
              <a:pathLst>
                <a:path w="6274054" h="7025767">
                  <a:moveTo>
                    <a:pt x="6045073" y="6923913"/>
                  </a:moveTo>
                  <a:cubicBezTo>
                    <a:pt x="4541393" y="6946011"/>
                    <a:pt x="2941320" y="6924929"/>
                    <a:pt x="1445641" y="6933946"/>
                  </a:cubicBezTo>
                  <a:cubicBezTo>
                    <a:pt x="1132586" y="6926707"/>
                    <a:pt x="794131" y="6947408"/>
                    <a:pt x="467741" y="6934708"/>
                  </a:cubicBezTo>
                  <a:cubicBezTo>
                    <a:pt x="394335" y="6926961"/>
                    <a:pt x="0" y="7025767"/>
                    <a:pt x="252984" y="6679565"/>
                  </a:cubicBezTo>
                  <a:cubicBezTo>
                    <a:pt x="343789" y="6624066"/>
                    <a:pt x="240284" y="6527927"/>
                    <a:pt x="271145" y="6440297"/>
                  </a:cubicBezTo>
                  <a:cubicBezTo>
                    <a:pt x="385064" y="6325997"/>
                    <a:pt x="253365" y="6154420"/>
                    <a:pt x="180086" y="5980684"/>
                  </a:cubicBezTo>
                  <a:cubicBezTo>
                    <a:pt x="173990" y="5836285"/>
                    <a:pt x="293243" y="5720080"/>
                    <a:pt x="219710" y="5566283"/>
                  </a:cubicBezTo>
                  <a:cubicBezTo>
                    <a:pt x="226441" y="5493258"/>
                    <a:pt x="222504" y="5364861"/>
                    <a:pt x="154813" y="5303520"/>
                  </a:cubicBezTo>
                  <a:cubicBezTo>
                    <a:pt x="60960" y="5252847"/>
                    <a:pt x="270002" y="5097907"/>
                    <a:pt x="241554" y="4958969"/>
                  </a:cubicBezTo>
                  <a:cubicBezTo>
                    <a:pt x="249936" y="4830953"/>
                    <a:pt x="239776" y="4682617"/>
                    <a:pt x="214249" y="4531233"/>
                  </a:cubicBezTo>
                  <a:cubicBezTo>
                    <a:pt x="220726" y="4479290"/>
                    <a:pt x="249301" y="4431538"/>
                    <a:pt x="237998" y="4381627"/>
                  </a:cubicBezTo>
                  <a:cubicBezTo>
                    <a:pt x="241808" y="4308856"/>
                    <a:pt x="334137" y="4236085"/>
                    <a:pt x="266065" y="4175125"/>
                  </a:cubicBezTo>
                  <a:cubicBezTo>
                    <a:pt x="254254" y="4164838"/>
                    <a:pt x="267970" y="4147439"/>
                    <a:pt x="282829" y="4128770"/>
                  </a:cubicBezTo>
                  <a:cubicBezTo>
                    <a:pt x="272288" y="4119118"/>
                    <a:pt x="185801" y="3975735"/>
                    <a:pt x="223901" y="3916807"/>
                  </a:cubicBezTo>
                  <a:cubicBezTo>
                    <a:pt x="221742" y="3853180"/>
                    <a:pt x="297942" y="3860546"/>
                    <a:pt x="224155" y="3721735"/>
                  </a:cubicBezTo>
                  <a:cubicBezTo>
                    <a:pt x="175133" y="3708019"/>
                    <a:pt x="331470" y="3537712"/>
                    <a:pt x="398399" y="3410585"/>
                  </a:cubicBezTo>
                  <a:cubicBezTo>
                    <a:pt x="378841" y="3338195"/>
                    <a:pt x="428498" y="3276092"/>
                    <a:pt x="449453" y="3202940"/>
                  </a:cubicBezTo>
                  <a:cubicBezTo>
                    <a:pt x="471805" y="3096514"/>
                    <a:pt x="449199" y="3031236"/>
                    <a:pt x="565150" y="2936113"/>
                  </a:cubicBezTo>
                  <a:cubicBezTo>
                    <a:pt x="599186" y="2862453"/>
                    <a:pt x="512953" y="2778633"/>
                    <a:pt x="556133" y="2666238"/>
                  </a:cubicBezTo>
                  <a:cubicBezTo>
                    <a:pt x="537337" y="2651125"/>
                    <a:pt x="590296" y="2634107"/>
                    <a:pt x="556260" y="2608453"/>
                  </a:cubicBezTo>
                  <a:cubicBezTo>
                    <a:pt x="541147" y="2588133"/>
                    <a:pt x="510794" y="2592324"/>
                    <a:pt x="540258" y="2549906"/>
                  </a:cubicBezTo>
                  <a:cubicBezTo>
                    <a:pt x="529717" y="2532888"/>
                    <a:pt x="574294" y="2410587"/>
                    <a:pt x="550672" y="2322068"/>
                  </a:cubicBezTo>
                  <a:cubicBezTo>
                    <a:pt x="546608" y="2311400"/>
                    <a:pt x="613410" y="2273427"/>
                    <a:pt x="586867" y="2247265"/>
                  </a:cubicBezTo>
                  <a:cubicBezTo>
                    <a:pt x="616839" y="2186432"/>
                    <a:pt x="518795" y="2149983"/>
                    <a:pt x="601853" y="2010791"/>
                  </a:cubicBezTo>
                  <a:cubicBezTo>
                    <a:pt x="553847" y="1976120"/>
                    <a:pt x="571500" y="1934718"/>
                    <a:pt x="567309" y="1894078"/>
                  </a:cubicBezTo>
                  <a:cubicBezTo>
                    <a:pt x="623316" y="1828038"/>
                    <a:pt x="645541" y="1689481"/>
                    <a:pt x="770382" y="1441196"/>
                  </a:cubicBezTo>
                  <a:cubicBezTo>
                    <a:pt x="836422" y="1354836"/>
                    <a:pt x="828294" y="1225042"/>
                    <a:pt x="912749" y="1005078"/>
                  </a:cubicBezTo>
                  <a:cubicBezTo>
                    <a:pt x="886714" y="977011"/>
                    <a:pt x="1022477" y="986790"/>
                    <a:pt x="1114298" y="806831"/>
                  </a:cubicBezTo>
                  <a:cubicBezTo>
                    <a:pt x="1098804" y="738886"/>
                    <a:pt x="1201293" y="676021"/>
                    <a:pt x="1157986" y="599567"/>
                  </a:cubicBezTo>
                  <a:cubicBezTo>
                    <a:pt x="1570228" y="609219"/>
                    <a:pt x="2071116" y="598805"/>
                    <a:pt x="2572766" y="601599"/>
                  </a:cubicBezTo>
                  <a:cubicBezTo>
                    <a:pt x="3586988" y="605282"/>
                    <a:pt x="4528185" y="602742"/>
                    <a:pt x="5528818" y="601853"/>
                  </a:cubicBezTo>
                  <a:cubicBezTo>
                    <a:pt x="6274054" y="693420"/>
                    <a:pt x="6000750" y="0"/>
                    <a:pt x="6063869" y="2884424"/>
                  </a:cubicBezTo>
                  <a:cubicBezTo>
                    <a:pt x="6029833" y="4200398"/>
                    <a:pt x="6083554" y="5679694"/>
                    <a:pt x="6045073" y="6923913"/>
                  </a:cubicBezTo>
                  <a:close/>
                </a:path>
              </a:pathLst>
            </a:custGeom>
            <a:blipFill>
              <a:blip r:embed="rId4"/>
              <a:stretch>
                <a:fillRect l="-30193" r="-30193"/>
              </a:stretch>
            </a:blipFill>
          </p:spPr>
        </p:sp>
      </p:grpSp>
      <p:sp>
        <p:nvSpPr>
          <p:cNvPr id="5" name="Freeform 5"/>
          <p:cNvSpPr/>
          <p:nvPr/>
        </p:nvSpPr>
        <p:spPr>
          <a:xfrm>
            <a:off x="6669127" y="7813998"/>
            <a:ext cx="2312498" cy="2473002"/>
          </a:xfrm>
          <a:custGeom>
            <a:avLst/>
            <a:gdLst/>
            <a:ahLst/>
            <a:cxnLst/>
            <a:rect l="l" t="t" r="r" b="b"/>
            <a:pathLst>
              <a:path w="2312498" h="2473002">
                <a:moveTo>
                  <a:pt x="0" y="0"/>
                </a:moveTo>
                <a:lnTo>
                  <a:pt x="2312498" y="0"/>
                </a:lnTo>
                <a:lnTo>
                  <a:pt x="2312498" y="2473002"/>
                </a:lnTo>
                <a:lnTo>
                  <a:pt x="0" y="2473002"/>
                </a:lnTo>
                <a:lnTo>
                  <a:pt x="0" y="0"/>
                </a:lnTo>
                <a:close/>
              </a:path>
            </a:pathLst>
          </a:custGeom>
          <a:blipFill>
            <a:blip r:embed="rId5">
              <a:extLst>
                <a:ext uri="{96DAC541-7B7A-43D3-8B79-37D633B846F1}">
                  <asvg:svgBlip xmlns:asvg="http://schemas.microsoft.com/office/drawing/2016/SVG/main" r:embed="rId6"/>
                </a:ext>
              </a:extLst>
            </a:blip>
            <a:stretch>
              <a:fillRect l="-46997"/>
            </a:stretch>
          </a:blipFill>
        </p:spPr>
      </p:sp>
      <p:sp>
        <p:nvSpPr>
          <p:cNvPr id="6" name="Freeform 6"/>
          <p:cNvSpPr/>
          <p:nvPr/>
        </p:nvSpPr>
        <p:spPr>
          <a:xfrm>
            <a:off x="8365044" y="8729922"/>
            <a:ext cx="2204712" cy="1557078"/>
          </a:xfrm>
          <a:custGeom>
            <a:avLst/>
            <a:gdLst/>
            <a:ahLst/>
            <a:cxnLst/>
            <a:rect l="l" t="t" r="r" b="b"/>
            <a:pathLst>
              <a:path w="2204712" h="1557078">
                <a:moveTo>
                  <a:pt x="0" y="0"/>
                </a:moveTo>
                <a:lnTo>
                  <a:pt x="2204712" y="0"/>
                </a:lnTo>
                <a:lnTo>
                  <a:pt x="2204712" y="1557078"/>
                </a:lnTo>
                <a:lnTo>
                  <a:pt x="0" y="1557078"/>
                </a:lnTo>
                <a:lnTo>
                  <a:pt x="0" y="0"/>
                </a:lnTo>
                <a:close/>
              </a:path>
            </a:pathLst>
          </a:custGeom>
          <a:blipFill>
            <a:blip r:embed="rId7"/>
            <a:stretch>
              <a:fillRect/>
            </a:stretch>
          </a:blipFill>
        </p:spPr>
      </p:sp>
      <p:sp>
        <p:nvSpPr>
          <p:cNvPr id="7" name="TextBox 7"/>
          <p:cNvSpPr txBox="1"/>
          <p:nvPr/>
        </p:nvSpPr>
        <p:spPr>
          <a:xfrm>
            <a:off x="2134743" y="3705352"/>
            <a:ext cx="5332857"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Location</a:t>
            </a:r>
          </a:p>
        </p:txBody>
      </p:sp>
      <p:sp>
        <p:nvSpPr>
          <p:cNvPr id="8" name="TextBox 8"/>
          <p:cNvSpPr txBox="1"/>
          <p:nvPr/>
        </p:nvSpPr>
        <p:spPr>
          <a:xfrm>
            <a:off x="2134743" y="5177710"/>
            <a:ext cx="5323332"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Story</a:t>
            </a:r>
          </a:p>
        </p:txBody>
      </p:sp>
      <p:sp>
        <p:nvSpPr>
          <p:cNvPr id="9" name="TextBox 9"/>
          <p:cNvSpPr txBox="1"/>
          <p:nvPr/>
        </p:nvSpPr>
        <p:spPr>
          <a:xfrm>
            <a:off x="2134743" y="6600952"/>
            <a:ext cx="5323332"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Immersive</a:t>
            </a:r>
          </a:p>
        </p:txBody>
      </p:sp>
      <p:sp>
        <p:nvSpPr>
          <p:cNvPr id="10" name="TextBox 10"/>
          <p:cNvSpPr txBox="1"/>
          <p:nvPr/>
        </p:nvSpPr>
        <p:spPr>
          <a:xfrm>
            <a:off x="805773" y="2035724"/>
            <a:ext cx="5863354"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WHAT MAKES A </a:t>
            </a:r>
          </a:p>
        </p:txBody>
      </p:sp>
      <p:sp>
        <p:nvSpPr>
          <p:cNvPr id="11" name="TextBox 11"/>
          <p:cNvSpPr txBox="1"/>
          <p:nvPr/>
        </p:nvSpPr>
        <p:spPr>
          <a:xfrm>
            <a:off x="6889101" y="2035724"/>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VFT?</a:t>
            </a:r>
          </a:p>
        </p:txBody>
      </p:sp>
      <p:sp>
        <p:nvSpPr>
          <p:cNvPr id="12" name="Freeform 12"/>
          <p:cNvSpPr/>
          <p:nvPr/>
        </p:nvSpPr>
        <p:spPr>
          <a:xfrm>
            <a:off x="1048569" y="3509802"/>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a:off x="1048569" y="4991100"/>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a:off x="1038594" y="6441153"/>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5" name="Freeform 15"/>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10"/>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875647" y="2883621"/>
            <a:ext cx="5687953" cy="2488479"/>
          </a:xfrm>
          <a:custGeom>
            <a:avLst/>
            <a:gdLst/>
            <a:ahLst/>
            <a:cxnLst/>
            <a:rect l="l" t="t" r="r" b="b"/>
            <a:pathLst>
              <a:path w="5687953" h="2488479">
                <a:moveTo>
                  <a:pt x="0" y="0"/>
                </a:moveTo>
                <a:lnTo>
                  <a:pt x="5687953" y="0"/>
                </a:lnTo>
                <a:lnTo>
                  <a:pt x="5687953" y="2488479"/>
                </a:lnTo>
                <a:lnTo>
                  <a:pt x="0" y="2488479"/>
                </a:lnTo>
                <a:lnTo>
                  <a:pt x="0" y="0"/>
                </a:lnTo>
                <a:close/>
              </a:path>
            </a:pathLst>
          </a:custGeom>
          <a:blipFill>
            <a:blip r:embed="rId3"/>
            <a:stretch>
              <a:fillRect/>
            </a:stretch>
          </a:blipFill>
        </p:spPr>
      </p:sp>
      <p:sp>
        <p:nvSpPr>
          <p:cNvPr id="3" name="Freeform 3"/>
          <p:cNvSpPr/>
          <p:nvPr/>
        </p:nvSpPr>
        <p:spPr>
          <a:xfrm>
            <a:off x="5270440" y="5591175"/>
            <a:ext cx="4960109" cy="3912286"/>
          </a:xfrm>
          <a:custGeom>
            <a:avLst/>
            <a:gdLst/>
            <a:ahLst/>
            <a:cxnLst/>
            <a:rect l="l" t="t" r="r" b="b"/>
            <a:pathLst>
              <a:path w="4960109" h="3912286">
                <a:moveTo>
                  <a:pt x="0" y="0"/>
                </a:moveTo>
                <a:lnTo>
                  <a:pt x="4960109" y="0"/>
                </a:lnTo>
                <a:lnTo>
                  <a:pt x="4960109" y="3912286"/>
                </a:lnTo>
                <a:lnTo>
                  <a:pt x="0" y="3912286"/>
                </a:lnTo>
                <a:lnTo>
                  <a:pt x="0" y="0"/>
                </a:lnTo>
                <a:close/>
              </a:path>
            </a:pathLst>
          </a:custGeom>
          <a:blipFill>
            <a:blip r:embed="rId4"/>
            <a:stretch>
              <a:fillRect/>
            </a:stretch>
          </a:blipFill>
        </p:spPr>
      </p:sp>
      <p:sp>
        <p:nvSpPr>
          <p:cNvPr id="4" name="Freeform 4"/>
          <p:cNvSpPr/>
          <p:nvPr/>
        </p:nvSpPr>
        <p:spPr>
          <a:xfrm>
            <a:off x="13321136" y="5336526"/>
            <a:ext cx="3093299" cy="3921774"/>
          </a:xfrm>
          <a:custGeom>
            <a:avLst/>
            <a:gdLst/>
            <a:ahLst/>
            <a:cxnLst/>
            <a:rect l="l" t="t" r="r" b="b"/>
            <a:pathLst>
              <a:path w="3093299" h="3921774">
                <a:moveTo>
                  <a:pt x="0" y="0"/>
                </a:moveTo>
                <a:lnTo>
                  <a:pt x="3093299" y="0"/>
                </a:lnTo>
                <a:lnTo>
                  <a:pt x="3093299" y="3921774"/>
                </a:lnTo>
                <a:lnTo>
                  <a:pt x="0" y="3921774"/>
                </a:lnTo>
                <a:lnTo>
                  <a:pt x="0" y="0"/>
                </a:lnTo>
                <a:close/>
              </a:path>
            </a:pathLst>
          </a:custGeom>
          <a:blipFill>
            <a:blip r:embed="rId5"/>
            <a:stretch>
              <a:fillRect/>
            </a:stretch>
          </a:blipFill>
        </p:spPr>
      </p:sp>
      <p:sp>
        <p:nvSpPr>
          <p:cNvPr id="5" name="Freeform 5"/>
          <p:cNvSpPr/>
          <p:nvPr/>
        </p:nvSpPr>
        <p:spPr>
          <a:xfrm>
            <a:off x="1028700" y="2895983"/>
            <a:ext cx="4402727" cy="2933317"/>
          </a:xfrm>
          <a:custGeom>
            <a:avLst/>
            <a:gdLst/>
            <a:ahLst/>
            <a:cxnLst/>
            <a:rect l="l" t="t" r="r" b="b"/>
            <a:pathLst>
              <a:path w="4402727" h="2933317">
                <a:moveTo>
                  <a:pt x="0" y="0"/>
                </a:moveTo>
                <a:lnTo>
                  <a:pt x="4402727" y="0"/>
                </a:lnTo>
                <a:lnTo>
                  <a:pt x="4402727" y="2933317"/>
                </a:lnTo>
                <a:lnTo>
                  <a:pt x="0" y="2933317"/>
                </a:lnTo>
                <a:lnTo>
                  <a:pt x="0" y="0"/>
                </a:lnTo>
                <a:close/>
              </a:path>
            </a:pathLst>
          </a:custGeom>
          <a:blipFill>
            <a:blip r:embed="rId6"/>
            <a:stretch>
              <a:fillRect/>
            </a:stretch>
          </a:blipFill>
        </p:spPr>
      </p:sp>
      <p:sp>
        <p:nvSpPr>
          <p:cNvPr id="6" name="TextBox 6"/>
          <p:cNvSpPr txBox="1"/>
          <p:nvPr/>
        </p:nvSpPr>
        <p:spPr>
          <a:xfrm>
            <a:off x="1028700" y="1219516"/>
            <a:ext cx="3848100" cy="952184"/>
          </a:xfrm>
          <a:prstGeom prst="rect">
            <a:avLst/>
          </a:prstGeom>
        </p:spPr>
        <p:txBody>
          <a:bodyPr wrap="square" lIns="0" tIns="0" rIns="0" bIns="0" rtlCol="0" anchor="t">
            <a:spAutoFit/>
          </a:bodyPr>
          <a:lstStyle/>
          <a:p>
            <a:pPr>
              <a:lnSpc>
                <a:spcPts val="7700"/>
              </a:lnSpc>
            </a:pPr>
            <a:r>
              <a:rPr lang="en-US" sz="5500" dirty="0">
                <a:solidFill>
                  <a:srgbClr val="000000"/>
                </a:solidFill>
                <a:latin typeface="League Spartan"/>
              </a:rPr>
              <a:t>EXISTING</a:t>
            </a:r>
          </a:p>
        </p:txBody>
      </p:sp>
      <p:sp>
        <p:nvSpPr>
          <p:cNvPr id="7" name="TextBox 7"/>
          <p:cNvSpPr txBox="1"/>
          <p:nvPr/>
        </p:nvSpPr>
        <p:spPr>
          <a:xfrm>
            <a:off x="4704691" y="1219516"/>
            <a:ext cx="5856983" cy="952184"/>
          </a:xfrm>
          <a:prstGeom prst="rect">
            <a:avLst/>
          </a:prstGeom>
        </p:spPr>
        <p:txBody>
          <a:bodyPr lIns="0" tIns="0" rIns="0" bIns="0" rtlCol="0" anchor="t">
            <a:spAutoFit/>
          </a:bodyPr>
          <a:lstStyle/>
          <a:p>
            <a:pPr>
              <a:lnSpc>
                <a:spcPts val="7700"/>
              </a:lnSpc>
            </a:pPr>
            <a:r>
              <a:rPr lang="en-US" sz="5500" dirty="0">
                <a:solidFill>
                  <a:srgbClr val="157B9F"/>
                </a:solidFill>
                <a:latin typeface="League Spartan"/>
              </a:rPr>
              <a:t>LIMITATIONS</a:t>
            </a:r>
          </a:p>
        </p:txBody>
      </p:sp>
      <p:sp>
        <p:nvSpPr>
          <p:cNvPr id="8" name="Freeform 8"/>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7"/>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7286" y="805070"/>
            <a:ext cx="7418904" cy="3153034"/>
          </a:xfrm>
          <a:custGeom>
            <a:avLst/>
            <a:gdLst/>
            <a:ahLst/>
            <a:cxnLst/>
            <a:rect l="l" t="t" r="r" b="b"/>
            <a:pathLst>
              <a:path w="7418904" h="3153034">
                <a:moveTo>
                  <a:pt x="0" y="0"/>
                </a:moveTo>
                <a:lnTo>
                  <a:pt x="7418904" y="0"/>
                </a:lnTo>
                <a:lnTo>
                  <a:pt x="7418904" y="3153034"/>
                </a:lnTo>
                <a:lnTo>
                  <a:pt x="0" y="3153034"/>
                </a:lnTo>
                <a:lnTo>
                  <a:pt x="0" y="0"/>
                </a:lnTo>
                <a:close/>
              </a:path>
            </a:pathLst>
          </a:custGeom>
          <a:blipFill>
            <a:blip r:embed="rId3"/>
            <a:stretch>
              <a:fillRect/>
            </a:stretch>
          </a:blipFill>
        </p:spPr>
      </p:sp>
      <p:grpSp>
        <p:nvGrpSpPr>
          <p:cNvPr id="3" name="Group 3"/>
          <p:cNvGrpSpPr>
            <a:grpSpLocks noChangeAspect="1"/>
          </p:cNvGrpSpPr>
          <p:nvPr/>
        </p:nvGrpSpPr>
        <p:grpSpPr>
          <a:xfrm>
            <a:off x="8070203" y="299829"/>
            <a:ext cx="9594432" cy="10032829"/>
            <a:chOff x="0" y="0"/>
            <a:chExt cx="10172700" cy="10637520"/>
          </a:xfrm>
        </p:grpSpPr>
        <p:sp>
          <p:nvSpPr>
            <p:cNvPr id="4" name="Freeform 4"/>
            <p:cNvSpPr/>
            <p:nvPr/>
          </p:nvSpPr>
          <p:spPr>
            <a:xfrm>
              <a:off x="379730" y="725170"/>
              <a:ext cx="9566910" cy="3642360"/>
            </a:xfrm>
            <a:custGeom>
              <a:avLst/>
              <a:gdLst/>
              <a:ahLst/>
              <a:cxnLst/>
              <a:rect l="l" t="t" r="r" b="b"/>
              <a:pathLst>
                <a:path w="9566910" h="3642360">
                  <a:moveTo>
                    <a:pt x="33020" y="3554730"/>
                  </a:moveTo>
                  <a:lnTo>
                    <a:pt x="0" y="46990"/>
                  </a:lnTo>
                  <a:lnTo>
                    <a:pt x="9486900" y="0"/>
                  </a:lnTo>
                  <a:cubicBezTo>
                    <a:pt x="9486900" y="0"/>
                    <a:pt x="9533890" y="342900"/>
                    <a:pt x="9550400" y="736600"/>
                  </a:cubicBezTo>
                  <a:cubicBezTo>
                    <a:pt x="9566910" y="1130300"/>
                    <a:pt x="9523731" y="1983740"/>
                    <a:pt x="9505950" y="2603500"/>
                  </a:cubicBezTo>
                  <a:cubicBezTo>
                    <a:pt x="9486900" y="3223260"/>
                    <a:pt x="9471660" y="3495040"/>
                    <a:pt x="9471660" y="3495040"/>
                  </a:cubicBezTo>
                  <a:cubicBezTo>
                    <a:pt x="9471660" y="3495040"/>
                    <a:pt x="7524750" y="3642360"/>
                    <a:pt x="6617970" y="3625850"/>
                  </a:cubicBezTo>
                  <a:cubicBezTo>
                    <a:pt x="5711190" y="3609339"/>
                    <a:pt x="2967990" y="3590290"/>
                    <a:pt x="2228850" y="3604260"/>
                  </a:cubicBezTo>
                  <a:cubicBezTo>
                    <a:pt x="1487170" y="3618230"/>
                    <a:pt x="33020" y="3554730"/>
                    <a:pt x="33020" y="3554730"/>
                  </a:cubicBezTo>
                  <a:close/>
                </a:path>
              </a:pathLst>
            </a:custGeom>
            <a:blipFill>
              <a:blip r:embed="rId4"/>
              <a:stretch>
                <a:fillRect t="-26124" b="-26124"/>
              </a:stretch>
            </a:blipFill>
          </p:spPr>
        </p:sp>
        <p:sp>
          <p:nvSpPr>
            <p:cNvPr id="5" name="Freeform 5"/>
            <p:cNvSpPr/>
            <p:nvPr/>
          </p:nvSpPr>
          <p:spPr>
            <a:xfrm>
              <a:off x="473710" y="6447790"/>
              <a:ext cx="9340850" cy="3336290"/>
            </a:xfrm>
            <a:custGeom>
              <a:avLst/>
              <a:gdLst/>
              <a:ahLst/>
              <a:cxnLst/>
              <a:rect l="l" t="t" r="r" b="b"/>
              <a:pathLst>
                <a:path w="9340850" h="3336290">
                  <a:moveTo>
                    <a:pt x="0" y="0"/>
                  </a:moveTo>
                  <a:lnTo>
                    <a:pt x="7898130" y="473710"/>
                  </a:lnTo>
                  <a:lnTo>
                    <a:pt x="9269730" y="876300"/>
                  </a:lnTo>
                  <a:lnTo>
                    <a:pt x="9340850" y="3312160"/>
                  </a:lnTo>
                  <a:lnTo>
                    <a:pt x="71120" y="3336290"/>
                  </a:lnTo>
                  <a:lnTo>
                    <a:pt x="0" y="0"/>
                  </a:lnTo>
                  <a:close/>
                </a:path>
              </a:pathLst>
            </a:custGeom>
            <a:blipFill>
              <a:blip r:embed="rId5"/>
              <a:stretch>
                <a:fillRect b="-62573"/>
              </a:stretch>
            </a:blipFill>
          </p:spPr>
        </p:sp>
        <p:sp>
          <p:nvSpPr>
            <p:cNvPr id="6" name="Freeform 6"/>
            <p:cNvSpPr/>
            <p:nvPr/>
          </p:nvSpPr>
          <p:spPr>
            <a:xfrm>
              <a:off x="332740" y="4037330"/>
              <a:ext cx="9671050" cy="3356610"/>
            </a:xfrm>
            <a:custGeom>
              <a:avLst/>
              <a:gdLst/>
              <a:ahLst/>
              <a:cxnLst/>
              <a:rect l="l" t="t" r="r" b="b"/>
              <a:pathLst>
                <a:path w="9671050" h="3356610">
                  <a:moveTo>
                    <a:pt x="13970" y="165100"/>
                  </a:moveTo>
                  <a:lnTo>
                    <a:pt x="7353300" y="0"/>
                  </a:lnTo>
                  <a:lnTo>
                    <a:pt x="9671050" y="165100"/>
                  </a:lnTo>
                  <a:lnTo>
                    <a:pt x="9671050" y="3120390"/>
                  </a:lnTo>
                  <a:lnTo>
                    <a:pt x="0" y="3356610"/>
                  </a:lnTo>
                  <a:lnTo>
                    <a:pt x="13970" y="165100"/>
                  </a:lnTo>
                  <a:close/>
                </a:path>
              </a:pathLst>
            </a:custGeom>
            <a:blipFill>
              <a:blip r:embed="rId6"/>
              <a:stretch>
                <a:fillRect b="-65956"/>
              </a:stretch>
            </a:blipFill>
          </p:spPr>
        </p:sp>
      </p:grpSp>
      <p:sp>
        <p:nvSpPr>
          <p:cNvPr id="7" name="TextBox 7"/>
          <p:cNvSpPr txBox="1"/>
          <p:nvPr/>
        </p:nvSpPr>
        <p:spPr>
          <a:xfrm>
            <a:off x="579825" y="4098097"/>
            <a:ext cx="7490378" cy="2454274"/>
          </a:xfrm>
          <a:prstGeom prst="rect">
            <a:avLst/>
          </a:prstGeom>
        </p:spPr>
        <p:txBody>
          <a:bodyPr lIns="0" tIns="0" rIns="0" bIns="0" rtlCol="0" anchor="t">
            <a:spAutoFit/>
          </a:bodyPr>
          <a:lstStyle/>
          <a:p>
            <a:pPr>
              <a:lnSpc>
                <a:spcPts val="4900"/>
              </a:lnSpc>
              <a:spcBef>
                <a:spcPct val="0"/>
              </a:spcBef>
            </a:pPr>
            <a:r>
              <a:rPr lang="en-US" sz="3500">
                <a:solidFill>
                  <a:srgbClr val="000000"/>
                </a:solidFill>
                <a:latin typeface="League Spartan"/>
              </a:rPr>
              <a:t>Empowering educators to create their own </a:t>
            </a:r>
          </a:p>
          <a:p>
            <a:pPr>
              <a:lnSpc>
                <a:spcPts val="4900"/>
              </a:lnSpc>
              <a:spcBef>
                <a:spcPct val="0"/>
              </a:spcBef>
            </a:pPr>
            <a:r>
              <a:rPr lang="en-US" sz="3500">
                <a:solidFill>
                  <a:srgbClr val="000000"/>
                </a:solidFill>
                <a:latin typeface="League Spartan"/>
              </a:rPr>
              <a:t>virtual field trips with user-friendly technology</a:t>
            </a:r>
          </a:p>
        </p:txBody>
      </p:sp>
      <p:sp>
        <p:nvSpPr>
          <p:cNvPr id="8" name="TextBox 8"/>
          <p:cNvSpPr txBox="1"/>
          <p:nvPr/>
        </p:nvSpPr>
        <p:spPr>
          <a:xfrm>
            <a:off x="579825" y="7044771"/>
            <a:ext cx="7490378" cy="596899"/>
          </a:xfrm>
          <a:prstGeom prst="rect">
            <a:avLst/>
          </a:prstGeom>
        </p:spPr>
        <p:txBody>
          <a:bodyPr lIns="0" tIns="0" rIns="0" bIns="0" rtlCol="0" anchor="t">
            <a:spAutoFit/>
          </a:bodyPr>
          <a:lstStyle/>
          <a:p>
            <a:pPr>
              <a:lnSpc>
                <a:spcPts val="4900"/>
              </a:lnSpc>
              <a:spcBef>
                <a:spcPct val="0"/>
              </a:spcBef>
            </a:pPr>
            <a:r>
              <a:rPr lang="en-US" sz="3500">
                <a:solidFill>
                  <a:srgbClr val="157B9F"/>
                </a:solidFill>
                <a:latin typeface="League Spartan"/>
              </a:rPr>
              <a:t>for FREE!</a:t>
            </a:r>
          </a:p>
        </p:txBody>
      </p:sp>
      <p:sp>
        <p:nvSpPr>
          <p:cNvPr id="9" name="TextBox 9"/>
          <p:cNvSpPr txBox="1"/>
          <p:nvPr/>
        </p:nvSpPr>
        <p:spPr>
          <a:xfrm>
            <a:off x="579825" y="8136970"/>
            <a:ext cx="7490378" cy="596899"/>
          </a:xfrm>
          <a:prstGeom prst="rect">
            <a:avLst/>
          </a:prstGeom>
        </p:spPr>
        <p:txBody>
          <a:bodyPr lIns="0" tIns="0" rIns="0" bIns="0" rtlCol="0" anchor="t">
            <a:spAutoFit/>
          </a:bodyPr>
          <a:lstStyle/>
          <a:p>
            <a:pPr>
              <a:lnSpc>
                <a:spcPts val="4900"/>
              </a:lnSpc>
              <a:spcBef>
                <a:spcPct val="0"/>
              </a:spcBef>
            </a:pPr>
            <a:r>
              <a:rPr lang="en-US" sz="3500">
                <a:solidFill>
                  <a:srgbClr val="000000"/>
                </a:solidFill>
                <a:latin typeface="League Spartan"/>
              </a:rPr>
              <a:t>Thanks NASA!!!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Freeform 2"/>
          <p:cNvSpPr/>
          <p:nvPr/>
        </p:nvSpPr>
        <p:spPr>
          <a:xfrm>
            <a:off x="1028700" y="2845394"/>
            <a:ext cx="3000375" cy="5702576"/>
          </a:xfrm>
          <a:custGeom>
            <a:avLst/>
            <a:gdLst/>
            <a:ahLst/>
            <a:cxnLst/>
            <a:rect l="l" t="t" r="r" b="b"/>
            <a:pathLst>
              <a:path w="3000375" h="5702576">
                <a:moveTo>
                  <a:pt x="0" y="0"/>
                </a:moveTo>
                <a:lnTo>
                  <a:pt x="3000375" y="0"/>
                </a:lnTo>
                <a:lnTo>
                  <a:pt x="3000375" y="5702576"/>
                </a:lnTo>
                <a:lnTo>
                  <a:pt x="0" y="5702576"/>
                </a:lnTo>
                <a:lnTo>
                  <a:pt x="0" y="0"/>
                </a:lnTo>
                <a:close/>
              </a:path>
            </a:pathLst>
          </a:custGeom>
          <a:blipFill>
            <a:blip r:embed="rId3"/>
            <a:stretch>
              <a:fillRect l="-148700" t="-18235" r="-162985" b="-26078"/>
            </a:stretch>
          </a:blipFill>
        </p:spPr>
      </p:sp>
      <p:sp>
        <p:nvSpPr>
          <p:cNvPr id="3" name="Freeform 3"/>
          <p:cNvSpPr/>
          <p:nvPr/>
        </p:nvSpPr>
        <p:spPr>
          <a:xfrm>
            <a:off x="13193700" y="3284321"/>
            <a:ext cx="3294868" cy="5206256"/>
          </a:xfrm>
          <a:custGeom>
            <a:avLst/>
            <a:gdLst/>
            <a:ahLst/>
            <a:cxnLst/>
            <a:rect l="l" t="t" r="r" b="b"/>
            <a:pathLst>
              <a:path w="3294868" h="5206256">
                <a:moveTo>
                  <a:pt x="0" y="0"/>
                </a:moveTo>
                <a:lnTo>
                  <a:pt x="3294868" y="0"/>
                </a:lnTo>
                <a:lnTo>
                  <a:pt x="3294868" y="5206256"/>
                </a:lnTo>
                <a:lnTo>
                  <a:pt x="0" y="5206256"/>
                </a:lnTo>
                <a:lnTo>
                  <a:pt x="0" y="0"/>
                </a:lnTo>
                <a:close/>
              </a:path>
            </a:pathLst>
          </a:custGeom>
          <a:blipFill>
            <a:blip r:embed="rId4"/>
            <a:stretch>
              <a:fillRect/>
            </a:stretch>
          </a:blipFill>
        </p:spPr>
      </p:sp>
      <p:sp>
        <p:nvSpPr>
          <p:cNvPr id="4" name="Freeform 4"/>
          <p:cNvSpPr/>
          <p:nvPr/>
        </p:nvSpPr>
        <p:spPr>
          <a:xfrm>
            <a:off x="5699669" y="3593757"/>
            <a:ext cx="3822821" cy="4587385"/>
          </a:xfrm>
          <a:custGeom>
            <a:avLst/>
            <a:gdLst/>
            <a:ahLst/>
            <a:cxnLst/>
            <a:rect l="l" t="t" r="r" b="b"/>
            <a:pathLst>
              <a:path w="3822821" h="4587385">
                <a:moveTo>
                  <a:pt x="0" y="0"/>
                </a:moveTo>
                <a:lnTo>
                  <a:pt x="3822821" y="0"/>
                </a:lnTo>
                <a:lnTo>
                  <a:pt x="3822821" y="4587385"/>
                </a:lnTo>
                <a:lnTo>
                  <a:pt x="0" y="4587385"/>
                </a:lnTo>
                <a:lnTo>
                  <a:pt x="0" y="0"/>
                </a:lnTo>
                <a:close/>
              </a:path>
            </a:pathLst>
          </a:custGeom>
          <a:blipFill>
            <a:blip r:embed="rId5"/>
            <a:stretch>
              <a:fillRect/>
            </a:stretch>
          </a:blipFill>
        </p:spPr>
      </p:sp>
      <p:sp>
        <p:nvSpPr>
          <p:cNvPr id="5" name="Freeform 5"/>
          <p:cNvSpPr/>
          <p:nvPr/>
        </p:nvSpPr>
        <p:spPr>
          <a:xfrm>
            <a:off x="4384399" y="5406026"/>
            <a:ext cx="962845" cy="962845"/>
          </a:xfrm>
          <a:custGeom>
            <a:avLst/>
            <a:gdLst/>
            <a:ahLst/>
            <a:cxnLst/>
            <a:rect l="l" t="t" r="r" b="b"/>
            <a:pathLst>
              <a:path w="962845" h="962845">
                <a:moveTo>
                  <a:pt x="0" y="0"/>
                </a:moveTo>
                <a:lnTo>
                  <a:pt x="962845" y="0"/>
                </a:lnTo>
                <a:lnTo>
                  <a:pt x="962845" y="962846"/>
                </a:lnTo>
                <a:lnTo>
                  <a:pt x="0" y="96284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TextBox 6"/>
          <p:cNvSpPr txBox="1"/>
          <p:nvPr/>
        </p:nvSpPr>
        <p:spPr>
          <a:xfrm>
            <a:off x="8949899" y="5237255"/>
            <a:ext cx="4243801" cy="1131617"/>
          </a:xfrm>
          <a:prstGeom prst="rect">
            <a:avLst/>
          </a:prstGeom>
        </p:spPr>
        <p:txBody>
          <a:bodyPr lIns="0" tIns="0" rIns="0" bIns="0" rtlCol="0" anchor="t">
            <a:spAutoFit/>
          </a:bodyPr>
          <a:lstStyle/>
          <a:p>
            <a:pPr algn="ctr">
              <a:lnSpc>
                <a:spcPts val="8281"/>
              </a:lnSpc>
            </a:pPr>
            <a:r>
              <a:rPr lang="en-US" sz="9201" spc="-763">
                <a:solidFill>
                  <a:srgbClr val="FFD600"/>
                </a:solidFill>
                <a:latin typeface="CS Gordon Serif"/>
              </a:rPr>
              <a:t>OR</a:t>
            </a:r>
          </a:p>
        </p:txBody>
      </p:sp>
      <p:sp>
        <p:nvSpPr>
          <p:cNvPr id="7" name="TextBox 7"/>
          <p:cNvSpPr txBox="1"/>
          <p:nvPr/>
        </p:nvSpPr>
        <p:spPr>
          <a:xfrm>
            <a:off x="1139031" y="8926513"/>
            <a:ext cx="2890044" cy="596899"/>
          </a:xfrm>
          <a:prstGeom prst="rect">
            <a:avLst/>
          </a:prstGeom>
        </p:spPr>
        <p:txBody>
          <a:bodyPr lIns="0" tIns="0" rIns="0" bIns="0" rtlCol="0" anchor="t">
            <a:spAutoFit/>
          </a:bodyPr>
          <a:lstStyle/>
          <a:p>
            <a:pPr algn="ctr">
              <a:lnSpc>
                <a:spcPts val="4900"/>
              </a:lnSpc>
              <a:spcBef>
                <a:spcPct val="0"/>
              </a:spcBef>
            </a:pPr>
            <a:r>
              <a:rPr lang="en-US" sz="3500">
                <a:solidFill>
                  <a:srgbClr val="000000"/>
                </a:solidFill>
                <a:latin typeface="League Spartan"/>
              </a:rPr>
              <a:t>Smartphone</a:t>
            </a:r>
          </a:p>
        </p:txBody>
      </p:sp>
      <p:sp>
        <p:nvSpPr>
          <p:cNvPr id="8" name="TextBox 8"/>
          <p:cNvSpPr txBox="1"/>
          <p:nvPr/>
        </p:nvSpPr>
        <p:spPr>
          <a:xfrm>
            <a:off x="4997622" y="8882063"/>
            <a:ext cx="5468199" cy="1216024"/>
          </a:xfrm>
          <a:prstGeom prst="rect">
            <a:avLst/>
          </a:prstGeom>
        </p:spPr>
        <p:txBody>
          <a:bodyPr lIns="0" tIns="0" rIns="0" bIns="0" rtlCol="0" anchor="t">
            <a:spAutoFit/>
          </a:bodyPr>
          <a:lstStyle/>
          <a:p>
            <a:pPr algn="ctr">
              <a:lnSpc>
                <a:spcPts val="4900"/>
              </a:lnSpc>
              <a:spcBef>
                <a:spcPct val="0"/>
              </a:spcBef>
            </a:pPr>
            <a:r>
              <a:rPr lang="en-US" sz="3500">
                <a:solidFill>
                  <a:srgbClr val="000000"/>
                </a:solidFill>
                <a:latin typeface="League Spartan"/>
              </a:rPr>
              <a:t>Photo-stitching Software</a:t>
            </a:r>
          </a:p>
        </p:txBody>
      </p:sp>
      <p:sp>
        <p:nvSpPr>
          <p:cNvPr id="9" name="TextBox 9"/>
          <p:cNvSpPr txBox="1"/>
          <p:nvPr/>
        </p:nvSpPr>
        <p:spPr>
          <a:xfrm>
            <a:off x="13585983" y="8882063"/>
            <a:ext cx="2915126" cy="596899"/>
          </a:xfrm>
          <a:prstGeom prst="rect">
            <a:avLst/>
          </a:prstGeom>
        </p:spPr>
        <p:txBody>
          <a:bodyPr lIns="0" tIns="0" rIns="0" bIns="0" rtlCol="0" anchor="t">
            <a:spAutoFit/>
          </a:bodyPr>
          <a:lstStyle/>
          <a:p>
            <a:pPr algn="ctr">
              <a:lnSpc>
                <a:spcPts val="4900"/>
              </a:lnSpc>
              <a:spcBef>
                <a:spcPct val="0"/>
              </a:spcBef>
            </a:pPr>
            <a:r>
              <a:rPr lang="en-US" sz="3500">
                <a:solidFill>
                  <a:srgbClr val="000000"/>
                </a:solidFill>
                <a:latin typeface="League Spartan"/>
              </a:rPr>
              <a:t>360 Camera</a:t>
            </a:r>
          </a:p>
        </p:txBody>
      </p:sp>
      <p:sp>
        <p:nvSpPr>
          <p:cNvPr id="10" name="TextBox 10"/>
          <p:cNvSpPr txBox="1"/>
          <p:nvPr/>
        </p:nvSpPr>
        <p:spPr>
          <a:xfrm>
            <a:off x="1028700" y="1311275"/>
            <a:ext cx="5757199" cy="936625"/>
          </a:xfrm>
          <a:prstGeom prst="rect">
            <a:avLst/>
          </a:prstGeom>
        </p:spPr>
        <p:txBody>
          <a:bodyPr lIns="0" tIns="0" rIns="0" bIns="0" rtlCol="0" anchor="t">
            <a:spAutoFit/>
          </a:bodyPr>
          <a:lstStyle/>
          <a:p>
            <a:pPr>
              <a:lnSpc>
                <a:spcPts val="7700"/>
              </a:lnSpc>
            </a:pPr>
            <a:r>
              <a:rPr lang="en-US" sz="5500" dirty="0">
                <a:solidFill>
                  <a:srgbClr val="000000"/>
                </a:solidFill>
                <a:latin typeface="League Spartan"/>
              </a:rPr>
              <a:t>ACCESSIBLE </a:t>
            </a:r>
          </a:p>
        </p:txBody>
      </p:sp>
      <p:sp>
        <p:nvSpPr>
          <p:cNvPr id="11" name="TextBox 11"/>
          <p:cNvSpPr txBox="1"/>
          <p:nvPr/>
        </p:nvSpPr>
        <p:spPr>
          <a:xfrm>
            <a:off x="5699669" y="1311275"/>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TOOLS</a:t>
            </a:r>
          </a:p>
        </p:txBody>
      </p:sp>
      <p:sp>
        <p:nvSpPr>
          <p:cNvPr id="12" name="Freeform 12"/>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8"/>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3" name="Freeform 3"/>
          <p:cNvSpPr/>
          <p:nvPr/>
        </p:nvSpPr>
        <p:spPr>
          <a:xfrm>
            <a:off x="685800" y="2325322"/>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838200" y="1006475"/>
            <a:ext cx="5757199" cy="936625"/>
          </a:xfrm>
          <a:prstGeom prst="rect">
            <a:avLst/>
          </a:prstGeom>
        </p:spPr>
        <p:txBody>
          <a:bodyPr lIns="0" tIns="0" rIns="0" bIns="0" rtlCol="0" anchor="t">
            <a:spAutoFit/>
          </a:bodyPr>
          <a:lstStyle/>
          <a:p>
            <a:pPr>
              <a:lnSpc>
                <a:spcPts val="7700"/>
              </a:lnSpc>
            </a:pPr>
            <a:r>
              <a:rPr lang="en-US" sz="5500" dirty="0">
                <a:solidFill>
                  <a:srgbClr val="000000"/>
                </a:solidFill>
                <a:latin typeface="League Spartan"/>
              </a:rPr>
              <a:t>WE'VE MADE IT </a:t>
            </a:r>
          </a:p>
        </p:txBody>
      </p:sp>
      <p:sp>
        <p:nvSpPr>
          <p:cNvPr id="7" name="TextBox 7"/>
          <p:cNvSpPr txBox="1"/>
          <p:nvPr/>
        </p:nvSpPr>
        <p:spPr>
          <a:xfrm>
            <a:off x="6434998" y="1006475"/>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EASY!</a:t>
            </a:r>
          </a:p>
        </p:txBody>
      </p:sp>
      <p:sp>
        <p:nvSpPr>
          <p:cNvPr id="8" name="TextBox 8"/>
          <p:cNvSpPr txBox="1"/>
          <p:nvPr/>
        </p:nvSpPr>
        <p:spPr>
          <a:xfrm>
            <a:off x="1587450" y="5565775"/>
            <a:ext cx="5567108" cy="4454525"/>
          </a:xfrm>
          <a:prstGeom prst="rect">
            <a:avLst/>
          </a:prstGeom>
        </p:spPr>
        <p:txBody>
          <a:bodyPr lIns="0" tIns="0" rIns="0" bIns="0" rtlCol="0" anchor="t">
            <a:spAutoFit/>
          </a:bodyPr>
          <a:lstStyle/>
          <a:p>
            <a:pPr algn="just">
              <a:lnSpc>
                <a:spcPts val="2950"/>
              </a:lnSpc>
            </a:pPr>
            <a:endParaRPr dirty="0"/>
          </a:p>
          <a:p>
            <a:pPr algn="just">
              <a:lnSpc>
                <a:spcPts val="2950"/>
              </a:lnSpc>
            </a:pPr>
            <a:r>
              <a:rPr lang="en-US" sz="2500" spc="-87" dirty="0">
                <a:solidFill>
                  <a:srgbClr val="000000"/>
                </a:solidFill>
                <a:latin typeface="Poppins Medium"/>
              </a:rPr>
              <a:t>You can embed :</a:t>
            </a:r>
          </a:p>
          <a:p>
            <a:pPr algn="just">
              <a:lnSpc>
                <a:spcPts val="2950"/>
              </a:lnSpc>
            </a:pPr>
            <a:r>
              <a:rPr lang="en-US" sz="2500" spc="-87" dirty="0">
                <a:solidFill>
                  <a:srgbClr val="000000"/>
                </a:solidFill>
                <a:latin typeface="Poppins Medium"/>
              </a:rPr>
              <a:t> </a:t>
            </a:r>
          </a:p>
          <a:p>
            <a:pPr marL="604521" lvl="1" indent="-302261" algn="just">
              <a:lnSpc>
                <a:spcPts val="3304"/>
              </a:lnSpc>
              <a:buFont typeface="Arial"/>
              <a:buChar char="•"/>
            </a:pPr>
            <a:r>
              <a:rPr lang="en-US" sz="2800" spc="-98" dirty="0">
                <a:solidFill>
                  <a:srgbClr val="157B9F"/>
                </a:solidFill>
                <a:latin typeface="Poppins Medium"/>
              </a:rPr>
              <a:t>Websites</a:t>
            </a:r>
          </a:p>
          <a:p>
            <a:pPr marL="604521" lvl="1" indent="-302261" algn="just">
              <a:lnSpc>
                <a:spcPts val="3304"/>
              </a:lnSpc>
              <a:buFont typeface="Arial"/>
              <a:buChar char="•"/>
            </a:pPr>
            <a:r>
              <a:rPr lang="en-US" sz="2800" spc="-98" dirty="0">
                <a:solidFill>
                  <a:srgbClr val="157B9F"/>
                </a:solidFill>
                <a:latin typeface="Poppins Medium"/>
              </a:rPr>
              <a:t>YouTube or Vimeo videos</a:t>
            </a:r>
          </a:p>
          <a:p>
            <a:pPr marL="604521" lvl="1" indent="-302261" algn="just">
              <a:lnSpc>
                <a:spcPts val="3304"/>
              </a:lnSpc>
              <a:buFont typeface="Arial"/>
              <a:buChar char="•"/>
            </a:pPr>
            <a:r>
              <a:rPr lang="en-US" sz="2800" spc="-98" dirty="0">
                <a:solidFill>
                  <a:srgbClr val="157B9F"/>
                </a:solidFill>
                <a:latin typeface="Poppins Medium"/>
              </a:rPr>
              <a:t>Text pop-ups</a:t>
            </a:r>
          </a:p>
          <a:p>
            <a:pPr marL="604521" lvl="1" indent="-302261" algn="just">
              <a:lnSpc>
                <a:spcPts val="3304"/>
              </a:lnSpc>
              <a:buFont typeface="Arial"/>
              <a:buChar char="•"/>
            </a:pPr>
            <a:r>
              <a:rPr lang="en-US" sz="2800" spc="-98" dirty="0">
                <a:solidFill>
                  <a:srgbClr val="157B9F"/>
                </a:solidFill>
                <a:latin typeface="Poppins Medium"/>
              </a:rPr>
              <a:t>PDF documents</a:t>
            </a:r>
          </a:p>
          <a:p>
            <a:pPr marL="604521" lvl="1" indent="-302261" algn="just">
              <a:lnSpc>
                <a:spcPts val="3304"/>
              </a:lnSpc>
              <a:buFont typeface="Arial"/>
              <a:buChar char="•"/>
            </a:pPr>
            <a:r>
              <a:rPr lang="en-US" sz="2800" spc="-98" dirty="0">
                <a:solidFill>
                  <a:srgbClr val="157B9F"/>
                </a:solidFill>
                <a:latin typeface="Poppins Medium"/>
              </a:rPr>
              <a:t>Still images with annotations</a:t>
            </a:r>
          </a:p>
          <a:p>
            <a:pPr marL="604521" lvl="1" indent="-302261" algn="just">
              <a:lnSpc>
                <a:spcPts val="3304"/>
              </a:lnSpc>
              <a:buFont typeface="Arial"/>
              <a:buChar char="•"/>
            </a:pPr>
            <a:r>
              <a:rPr lang="en-US" sz="2800" spc="-98" dirty="0">
                <a:solidFill>
                  <a:srgbClr val="157B9F"/>
                </a:solidFill>
                <a:latin typeface="Poppins Medium"/>
              </a:rPr>
              <a:t>Background audio</a:t>
            </a:r>
          </a:p>
          <a:p>
            <a:pPr algn="just">
              <a:lnSpc>
                <a:spcPts val="2950"/>
              </a:lnSpc>
            </a:pPr>
            <a:endParaRPr lang="en-US" sz="2800" spc="-98" dirty="0">
              <a:solidFill>
                <a:srgbClr val="157B9F"/>
              </a:solidFill>
              <a:latin typeface="Poppins Medium"/>
            </a:endParaRPr>
          </a:p>
          <a:p>
            <a:pPr algn="just">
              <a:lnSpc>
                <a:spcPts val="2950"/>
              </a:lnSpc>
            </a:pPr>
            <a:endParaRPr lang="en-US" sz="2800" spc="-98" dirty="0">
              <a:solidFill>
                <a:srgbClr val="157B9F"/>
              </a:solidFill>
              <a:latin typeface="Poppins Medium"/>
            </a:endParaRPr>
          </a:p>
        </p:txBody>
      </p:sp>
      <p:sp>
        <p:nvSpPr>
          <p:cNvPr id="9" name="TextBox 9"/>
          <p:cNvSpPr txBox="1"/>
          <p:nvPr/>
        </p:nvSpPr>
        <p:spPr>
          <a:xfrm>
            <a:off x="1753312" y="2433272"/>
            <a:ext cx="6890897" cy="1099185"/>
          </a:xfrm>
          <a:prstGeom prst="rect">
            <a:avLst/>
          </a:prstGeom>
        </p:spPr>
        <p:txBody>
          <a:bodyPr lIns="0" tIns="0" rIns="0" bIns="0" rtlCol="0" anchor="t">
            <a:spAutoFit/>
          </a:bodyPr>
          <a:lstStyle/>
          <a:p>
            <a:pPr>
              <a:lnSpc>
                <a:spcPts val="5179"/>
              </a:lnSpc>
            </a:pPr>
            <a:r>
              <a:rPr lang="en-US" sz="3699" spc="-129" dirty="0">
                <a:solidFill>
                  <a:srgbClr val="000000"/>
                </a:solidFill>
                <a:latin typeface="Poppins Medium"/>
              </a:rPr>
              <a:t>Drag and Drop Functionality</a:t>
            </a:r>
          </a:p>
          <a:p>
            <a:pPr>
              <a:lnSpc>
                <a:spcPts val="2950"/>
              </a:lnSpc>
            </a:pPr>
            <a:endParaRPr lang="en-US" sz="3699" spc="-129" dirty="0">
              <a:solidFill>
                <a:srgbClr val="000000"/>
              </a:solidFill>
              <a:latin typeface="Poppins Medium"/>
            </a:endParaRPr>
          </a:p>
        </p:txBody>
      </p:sp>
      <p:sp>
        <p:nvSpPr>
          <p:cNvPr id="10" name="TextBox 10"/>
          <p:cNvSpPr txBox="1"/>
          <p:nvPr/>
        </p:nvSpPr>
        <p:spPr>
          <a:xfrm>
            <a:off x="1734262" y="3467687"/>
            <a:ext cx="6890897" cy="1099185"/>
          </a:xfrm>
          <a:prstGeom prst="rect">
            <a:avLst/>
          </a:prstGeom>
        </p:spPr>
        <p:txBody>
          <a:bodyPr lIns="0" tIns="0" rIns="0" bIns="0" rtlCol="0" anchor="t">
            <a:spAutoFit/>
          </a:bodyPr>
          <a:lstStyle/>
          <a:p>
            <a:pPr>
              <a:lnSpc>
                <a:spcPts val="5179"/>
              </a:lnSpc>
            </a:pPr>
            <a:r>
              <a:rPr lang="en-US" sz="3699" spc="-129" dirty="0">
                <a:solidFill>
                  <a:srgbClr val="000000"/>
                </a:solidFill>
                <a:latin typeface="Poppins Medium"/>
              </a:rPr>
              <a:t>Intuitive Interface</a:t>
            </a:r>
          </a:p>
          <a:p>
            <a:pPr>
              <a:lnSpc>
                <a:spcPts val="2950"/>
              </a:lnSpc>
            </a:pPr>
            <a:endParaRPr lang="en-US" sz="3699" spc="-129" dirty="0">
              <a:solidFill>
                <a:srgbClr val="000000"/>
              </a:solidFill>
              <a:latin typeface="Poppins Medium"/>
            </a:endParaRPr>
          </a:p>
        </p:txBody>
      </p:sp>
      <p:sp>
        <p:nvSpPr>
          <p:cNvPr id="11" name="Freeform 11"/>
          <p:cNvSpPr/>
          <p:nvPr/>
        </p:nvSpPr>
        <p:spPr>
          <a:xfrm>
            <a:off x="685800" y="3339865"/>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2" name="TextBox 12"/>
          <p:cNvSpPr txBox="1"/>
          <p:nvPr/>
        </p:nvSpPr>
        <p:spPr>
          <a:xfrm>
            <a:off x="1722992" y="4458287"/>
            <a:ext cx="6890897" cy="1099185"/>
          </a:xfrm>
          <a:prstGeom prst="rect">
            <a:avLst/>
          </a:prstGeom>
        </p:spPr>
        <p:txBody>
          <a:bodyPr lIns="0" tIns="0" rIns="0" bIns="0" rtlCol="0" anchor="t">
            <a:spAutoFit/>
          </a:bodyPr>
          <a:lstStyle/>
          <a:p>
            <a:pPr>
              <a:lnSpc>
                <a:spcPts val="5179"/>
              </a:lnSpc>
            </a:pPr>
            <a:r>
              <a:rPr lang="en-US" sz="3699" spc="-129" dirty="0">
                <a:solidFill>
                  <a:srgbClr val="000000"/>
                </a:solidFill>
                <a:latin typeface="Poppins Medium"/>
              </a:rPr>
              <a:t>Powerful Features</a:t>
            </a:r>
          </a:p>
          <a:p>
            <a:pPr>
              <a:lnSpc>
                <a:spcPts val="2950"/>
              </a:lnSpc>
            </a:pPr>
            <a:endParaRPr lang="en-US" sz="3699" spc="-129" dirty="0">
              <a:solidFill>
                <a:srgbClr val="000000"/>
              </a:solidFill>
              <a:latin typeface="Poppins Medium"/>
            </a:endParaRPr>
          </a:p>
        </p:txBody>
      </p:sp>
      <p:sp>
        <p:nvSpPr>
          <p:cNvPr id="13" name="Freeform 13"/>
          <p:cNvSpPr/>
          <p:nvPr/>
        </p:nvSpPr>
        <p:spPr>
          <a:xfrm>
            <a:off x="685800" y="4354407"/>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4" name="Freeform 14"/>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5"/>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3A76D82F-AEE3-046B-A586-3E618AF75339}"/>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4570" r="13392"/>
          <a:stretch>
            <a:fillRect/>
          </a:stretch>
        </p:blipFill>
        <p:spPr>
          <a:xfrm>
            <a:off x="1600200" y="409548"/>
            <a:ext cx="11609748" cy="9077352"/>
          </a:xfrm>
          <a:prstGeom prst="rect">
            <a:avLst/>
          </a:prstGeom>
        </p:spPr>
      </p:pic>
      <p:pic>
        <p:nvPicPr>
          <p:cNvPr id="3" name="Tour It Editing JWST">
            <a:hlinkClick r:id="" action="ppaction://media"/>
            <a:extLst>
              <a:ext uri="{FF2B5EF4-FFF2-40B4-BE49-F238E27FC236}">
                <a16:creationId xmlns:a16="http://schemas.microsoft.com/office/drawing/2014/main" id="{79FA51B0-B0DF-4936-141A-8922C3329AFF}"/>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20638" y="4763"/>
            <a:ext cx="18264187" cy="10287000"/>
          </a:xfrm>
          <a:prstGeom prst="rect">
            <a:avLst/>
          </a:prstGeom>
        </p:spPr>
      </p:pic>
    </p:spTree>
    <p:extLst>
      <p:ext uri="{BB962C8B-B14F-4D97-AF65-F5344CB8AC3E}">
        <p14:creationId xmlns:p14="http://schemas.microsoft.com/office/powerpoint/2010/main" val="192873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video>
              <p:cMediaNode vol="80000">
                <p:cTn id="8" fill="hold" display="0">
                  <p:stCondLst>
                    <p:cond delay="indefinite"/>
                  </p:stCondLst>
                </p:cTn>
                <p:tgtEl>
                  <p:spTgt spid="3"/>
                </p:tgtEl>
              </p:cMediaNode>
            </p:video>
            <p:seq concurrent="1" nextAc="seek">
              <p:cTn id="9" restart="whenNotActive" fill="hold" evtFilter="cancelBubble" nodeType="interactiveSeq">
                <p:stCondLst>
                  <p:cond evt="onClick" delay="0">
                    <p:tgtEl>
                      <p:spTgt spid="3"/>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8679286" y="0"/>
            <a:ext cx="9608714" cy="10287000"/>
            <a:chOff x="0" y="0"/>
            <a:chExt cx="5933440" cy="6352286"/>
          </a:xfrm>
        </p:grpSpPr>
        <p:sp>
          <p:nvSpPr>
            <p:cNvPr id="3" name="Freeform 3"/>
            <p:cNvSpPr/>
            <p:nvPr/>
          </p:nvSpPr>
          <p:spPr>
            <a:xfrm>
              <a:off x="-130429" y="-589915"/>
              <a:ext cx="6274054" cy="7025767"/>
            </a:xfrm>
            <a:custGeom>
              <a:avLst/>
              <a:gdLst/>
              <a:ahLst/>
              <a:cxnLst/>
              <a:rect l="l" t="t" r="r" b="b"/>
              <a:pathLst>
                <a:path w="6274054" h="7025767">
                  <a:moveTo>
                    <a:pt x="6045073" y="6923913"/>
                  </a:moveTo>
                  <a:cubicBezTo>
                    <a:pt x="4541393" y="6946011"/>
                    <a:pt x="2941320" y="6924929"/>
                    <a:pt x="1445641" y="6933946"/>
                  </a:cubicBezTo>
                  <a:cubicBezTo>
                    <a:pt x="1132586" y="6926707"/>
                    <a:pt x="794131" y="6947408"/>
                    <a:pt x="467741" y="6934708"/>
                  </a:cubicBezTo>
                  <a:cubicBezTo>
                    <a:pt x="394335" y="6926961"/>
                    <a:pt x="0" y="7025767"/>
                    <a:pt x="252984" y="6679565"/>
                  </a:cubicBezTo>
                  <a:cubicBezTo>
                    <a:pt x="343789" y="6624066"/>
                    <a:pt x="240284" y="6527927"/>
                    <a:pt x="271145" y="6440297"/>
                  </a:cubicBezTo>
                  <a:cubicBezTo>
                    <a:pt x="385064" y="6325997"/>
                    <a:pt x="253365" y="6154420"/>
                    <a:pt x="180086" y="5980684"/>
                  </a:cubicBezTo>
                  <a:cubicBezTo>
                    <a:pt x="173990" y="5836285"/>
                    <a:pt x="293243" y="5720080"/>
                    <a:pt x="219710" y="5566283"/>
                  </a:cubicBezTo>
                  <a:cubicBezTo>
                    <a:pt x="226441" y="5493258"/>
                    <a:pt x="222504" y="5364861"/>
                    <a:pt x="154813" y="5303520"/>
                  </a:cubicBezTo>
                  <a:cubicBezTo>
                    <a:pt x="60960" y="5252847"/>
                    <a:pt x="270002" y="5097907"/>
                    <a:pt x="241554" y="4958969"/>
                  </a:cubicBezTo>
                  <a:cubicBezTo>
                    <a:pt x="249936" y="4830953"/>
                    <a:pt x="239776" y="4682617"/>
                    <a:pt x="214249" y="4531233"/>
                  </a:cubicBezTo>
                  <a:cubicBezTo>
                    <a:pt x="220726" y="4479290"/>
                    <a:pt x="249301" y="4431538"/>
                    <a:pt x="237998" y="4381627"/>
                  </a:cubicBezTo>
                  <a:cubicBezTo>
                    <a:pt x="241808" y="4308856"/>
                    <a:pt x="334137" y="4236085"/>
                    <a:pt x="266065" y="4175125"/>
                  </a:cubicBezTo>
                  <a:cubicBezTo>
                    <a:pt x="254254" y="4164838"/>
                    <a:pt x="267970" y="4147439"/>
                    <a:pt x="282829" y="4128770"/>
                  </a:cubicBezTo>
                  <a:cubicBezTo>
                    <a:pt x="272288" y="4119118"/>
                    <a:pt x="185801" y="3975735"/>
                    <a:pt x="223901" y="3916807"/>
                  </a:cubicBezTo>
                  <a:cubicBezTo>
                    <a:pt x="221742" y="3853180"/>
                    <a:pt x="297942" y="3860546"/>
                    <a:pt x="224155" y="3721735"/>
                  </a:cubicBezTo>
                  <a:cubicBezTo>
                    <a:pt x="175133" y="3708019"/>
                    <a:pt x="331470" y="3537712"/>
                    <a:pt x="398399" y="3410585"/>
                  </a:cubicBezTo>
                  <a:cubicBezTo>
                    <a:pt x="378841" y="3338195"/>
                    <a:pt x="428498" y="3276092"/>
                    <a:pt x="449453" y="3202940"/>
                  </a:cubicBezTo>
                  <a:cubicBezTo>
                    <a:pt x="471805" y="3096514"/>
                    <a:pt x="449199" y="3031236"/>
                    <a:pt x="565150" y="2936113"/>
                  </a:cubicBezTo>
                  <a:cubicBezTo>
                    <a:pt x="599186" y="2862453"/>
                    <a:pt x="512953" y="2778633"/>
                    <a:pt x="556133" y="2666238"/>
                  </a:cubicBezTo>
                  <a:cubicBezTo>
                    <a:pt x="537337" y="2651125"/>
                    <a:pt x="590296" y="2634107"/>
                    <a:pt x="556260" y="2608453"/>
                  </a:cubicBezTo>
                  <a:cubicBezTo>
                    <a:pt x="541147" y="2588133"/>
                    <a:pt x="510794" y="2592324"/>
                    <a:pt x="540258" y="2549906"/>
                  </a:cubicBezTo>
                  <a:cubicBezTo>
                    <a:pt x="529717" y="2532888"/>
                    <a:pt x="574294" y="2410587"/>
                    <a:pt x="550672" y="2322068"/>
                  </a:cubicBezTo>
                  <a:cubicBezTo>
                    <a:pt x="546608" y="2311400"/>
                    <a:pt x="613410" y="2273427"/>
                    <a:pt x="586867" y="2247265"/>
                  </a:cubicBezTo>
                  <a:cubicBezTo>
                    <a:pt x="616839" y="2186432"/>
                    <a:pt x="518795" y="2149983"/>
                    <a:pt x="601853" y="2010791"/>
                  </a:cubicBezTo>
                  <a:cubicBezTo>
                    <a:pt x="553847" y="1976120"/>
                    <a:pt x="571500" y="1934718"/>
                    <a:pt x="567309" y="1894078"/>
                  </a:cubicBezTo>
                  <a:cubicBezTo>
                    <a:pt x="623316" y="1828038"/>
                    <a:pt x="645541" y="1689481"/>
                    <a:pt x="770382" y="1441196"/>
                  </a:cubicBezTo>
                  <a:cubicBezTo>
                    <a:pt x="836422" y="1354836"/>
                    <a:pt x="828294" y="1225042"/>
                    <a:pt x="912749" y="1005078"/>
                  </a:cubicBezTo>
                  <a:cubicBezTo>
                    <a:pt x="886714" y="977011"/>
                    <a:pt x="1022477" y="986790"/>
                    <a:pt x="1114298" y="806831"/>
                  </a:cubicBezTo>
                  <a:cubicBezTo>
                    <a:pt x="1098804" y="738886"/>
                    <a:pt x="1201293" y="676021"/>
                    <a:pt x="1157986" y="599567"/>
                  </a:cubicBezTo>
                  <a:cubicBezTo>
                    <a:pt x="1570228" y="609219"/>
                    <a:pt x="2071116" y="598805"/>
                    <a:pt x="2572766" y="601599"/>
                  </a:cubicBezTo>
                  <a:cubicBezTo>
                    <a:pt x="3586988" y="605282"/>
                    <a:pt x="4528185" y="602742"/>
                    <a:pt x="5528818" y="601853"/>
                  </a:cubicBezTo>
                  <a:cubicBezTo>
                    <a:pt x="6274054" y="693420"/>
                    <a:pt x="6000750" y="0"/>
                    <a:pt x="6063869" y="2884424"/>
                  </a:cubicBezTo>
                  <a:cubicBezTo>
                    <a:pt x="6029833" y="4200398"/>
                    <a:pt x="6083554" y="5679694"/>
                    <a:pt x="6045073" y="6923913"/>
                  </a:cubicBezTo>
                  <a:close/>
                </a:path>
              </a:pathLst>
            </a:custGeom>
            <a:blipFill>
              <a:blip r:embed="rId3"/>
              <a:stretch>
                <a:fillRect r="-60687"/>
              </a:stretch>
            </a:blipFill>
          </p:spPr>
        </p:sp>
      </p:grpSp>
      <p:sp>
        <p:nvSpPr>
          <p:cNvPr id="4" name="Freeform 4"/>
          <p:cNvSpPr/>
          <p:nvPr/>
        </p:nvSpPr>
        <p:spPr>
          <a:xfrm>
            <a:off x="633348" y="3882351"/>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633348" y="5295900"/>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609600" y="6667500"/>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633348" y="8039100"/>
            <a:ext cx="838340" cy="797185"/>
          </a:xfrm>
          <a:custGeom>
            <a:avLst/>
            <a:gdLst/>
            <a:ahLst/>
            <a:cxnLst/>
            <a:rect l="l" t="t" r="r" b="b"/>
            <a:pathLst>
              <a:path w="838340" h="797185">
                <a:moveTo>
                  <a:pt x="0" y="0"/>
                </a:moveTo>
                <a:lnTo>
                  <a:pt x="838340" y="0"/>
                </a:lnTo>
                <a:lnTo>
                  <a:pt x="838340" y="797185"/>
                </a:lnTo>
                <a:lnTo>
                  <a:pt x="0" y="7971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501719" y="2263914"/>
            <a:ext cx="5757199"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STUDENT</a:t>
            </a:r>
          </a:p>
        </p:txBody>
      </p:sp>
      <p:sp>
        <p:nvSpPr>
          <p:cNvPr id="9" name="TextBox 9"/>
          <p:cNvSpPr txBox="1"/>
          <p:nvPr/>
        </p:nvSpPr>
        <p:spPr>
          <a:xfrm>
            <a:off x="4123887" y="2263914"/>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EXPERIENCE</a:t>
            </a:r>
          </a:p>
        </p:txBody>
      </p:sp>
      <p:sp>
        <p:nvSpPr>
          <p:cNvPr id="10" name="TextBox 10"/>
          <p:cNvSpPr txBox="1"/>
          <p:nvPr/>
        </p:nvSpPr>
        <p:spPr>
          <a:xfrm>
            <a:off x="1719522" y="4010152"/>
            <a:ext cx="5332857"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Immersive</a:t>
            </a:r>
          </a:p>
        </p:txBody>
      </p:sp>
      <p:sp>
        <p:nvSpPr>
          <p:cNvPr id="11" name="TextBox 11"/>
          <p:cNvSpPr txBox="1"/>
          <p:nvPr/>
        </p:nvSpPr>
        <p:spPr>
          <a:xfrm>
            <a:off x="1719522" y="5448300"/>
            <a:ext cx="5323332"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Elegant</a:t>
            </a:r>
          </a:p>
        </p:txBody>
      </p:sp>
      <p:sp>
        <p:nvSpPr>
          <p:cNvPr id="12" name="TextBox 12"/>
          <p:cNvSpPr txBox="1"/>
          <p:nvPr/>
        </p:nvSpPr>
        <p:spPr>
          <a:xfrm>
            <a:off x="1719522" y="6819900"/>
            <a:ext cx="5323332"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Exploratory</a:t>
            </a:r>
          </a:p>
        </p:txBody>
      </p:sp>
      <p:sp>
        <p:nvSpPr>
          <p:cNvPr id="13" name="TextBox 13"/>
          <p:cNvSpPr txBox="1"/>
          <p:nvPr/>
        </p:nvSpPr>
        <p:spPr>
          <a:xfrm>
            <a:off x="1708157" y="8277352"/>
            <a:ext cx="5323332" cy="599948"/>
          </a:xfrm>
          <a:prstGeom prst="rect">
            <a:avLst/>
          </a:prstGeom>
        </p:spPr>
        <p:txBody>
          <a:bodyPr lIns="0" tIns="0" rIns="0" bIns="0" rtlCol="0" anchor="t">
            <a:spAutoFit/>
          </a:bodyPr>
          <a:lstStyle/>
          <a:p>
            <a:pPr algn="just">
              <a:lnSpc>
                <a:spcPts val="4365"/>
              </a:lnSpc>
            </a:pPr>
            <a:r>
              <a:rPr lang="en-US" sz="3699" spc="-129" dirty="0">
                <a:solidFill>
                  <a:srgbClr val="157B9F"/>
                </a:solidFill>
                <a:latin typeface="Poppins Semi-Bold"/>
              </a:rPr>
              <a:t>Adaptive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0" y="1559796"/>
            <a:ext cx="18288000" cy="8988106"/>
          </a:xfrm>
          <a:prstGeom prst="rect">
            <a:avLst/>
          </a:prstGeom>
        </p:spPr>
      </p:pic>
      <p:sp>
        <p:nvSpPr>
          <p:cNvPr id="3" name="TextBox 3"/>
          <p:cNvSpPr txBox="1"/>
          <p:nvPr/>
        </p:nvSpPr>
        <p:spPr>
          <a:xfrm>
            <a:off x="579249" y="325784"/>
            <a:ext cx="5757199" cy="936625"/>
          </a:xfrm>
          <a:prstGeom prst="rect">
            <a:avLst/>
          </a:prstGeom>
        </p:spPr>
        <p:txBody>
          <a:bodyPr lIns="0" tIns="0" rIns="0" bIns="0" rtlCol="0" anchor="t">
            <a:spAutoFit/>
          </a:bodyPr>
          <a:lstStyle/>
          <a:p>
            <a:pPr>
              <a:lnSpc>
                <a:spcPts val="7700"/>
              </a:lnSpc>
            </a:pPr>
            <a:r>
              <a:rPr lang="en-US" sz="5500" dirty="0">
                <a:solidFill>
                  <a:srgbClr val="000000"/>
                </a:solidFill>
                <a:latin typeface="League Spartan"/>
              </a:rPr>
              <a:t>STUDENT</a:t>
            </a:r>
          </a:p>
        </p:txBody>
      </p:sp>
      <p:sp>
        <p:nvSpPr>
          <p:cNvPr id="4" name="TextBox 4"/>
          <p:cNvSpPr txBox="1"/>
          <p:nvPr/>
        </p:nvSpPr>
        <p:spPr>
          <a:xfrm>
            <a:off x="4201417" y="325784"/>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EXPERIENCE</a:t>
            </a:r>
          </a:p>
        </p:txBody>
      </p:sp>
      <p:sp>
        <p:nvSpPr>
          <p:cNvPr id="5" name="Freeform 5"/>
          <p:cNvSpPr/>
          <p:nvPr/>
        </p:nvSpPr>
        <p:spPr>
          <a:xfrm>
            <a:off x="14205765" y="456775"/>
            <a:ext cx="3411041" cy="756825"/>
          </a:xfrm>
          <a:custGeom>
            <a:avLst/>
            <a:gdLst/>
            <a:ahLst/>
            <a:cxnLst/>
            <a:rect l="l" t="t" r="r" b="b"/>
            <a:pathLst>
              <a:path w="3411041" h="756825">
                <a:moveTo>
                  <a:pt x="0" y="0"/>
                </a:moveTo>
                <a:lnTo>
                  <a:pt x="3411041" y="0"/>
                </a:lnTo>
                <a:lnTo>
                  <a:pt x="3411041" y="756825"/>
                </a:lnTo>
                <a:lnTo>
                  <a:pt x="0" y="756825"/>
                </a:lnTo>
                <a:lnTo>
                  <a:pt x="0" y="0"/>
                </a:lnTo>
                <a:close/>
              </a:path>
            </a:pathLst>
          </a:custGeom>
          <a:blipFill>
            <a:blip r:embed="rId5"/>
            <a:stretch>
              <a:fillRect/>
            </a:stretch>
          </a:blipFill>
        </p:spPr>
      </p:sp>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7996" b="7996"/>
          <a:stretch>
            <a:fillRect/>
          </a:stretch>
        </p:blipFill>
        <p:spPr>
          <a:xfrm>
            <a:off x="0" y="0"/>
            <a:ext cx="18288000" cy="10287000"/>
          </a:xfrm>
          <a:prstGeom prst="rect">
            <a:avLst/>
          </a:prstGeom>
        </p:spPr>
      </p:pic>
      <p:grpSp>
        <p:nvGrpSpPr>
          <p:cNvPr id="3" name="Group 3"/>
          <p:cNvGrpSpPr>
            <a:grpSpLocks noChangeAspect="1"/>
          </p:cNvGrpSpPr>
          <p:nvPr/>
        </p:nvGrpSpPr>
        <p:grpSpPr>
          <a:xfrm>
            <a:off x="3098090" y="3048016"/>
            <a:ext cx="4770487" cy="4770487"/>
            <a:chOff x="0" y="0"/>
            <a:chExt cx="6350000" cy="6350000"/>
          </a:xfrm>
        </p:grpSpPr>
        <p:sp>
          <p:nvSpPr>
            <p:cNvPr id="4" name="Freeform 4"/>
            <p:cNvSpPr/>
            <p:nvPr/>
          </p:nvSpPr>
          <p:spPr>
            <a:xfrm>
              <a:off x="0" y="0"/>
              <a:ext cx="6351270" cy="6350000"/>
            </a:xfrm>
            <a:custGeom>
              <a:avLst/>
              <a:gdLst/>
              <a:ahLst/>
              <a:cxnLst/>
              <a:rect l="l" t="t" r="r" b="b"/>
              <a:pathLst>
                <a:path w="6351270" h="6350000">
                  <a:moveTo>
                    <a:pt x="5985510" y="0"/>
                  </a:moveTo>
                  <a:lnTo>
                    <a:pt x="364490" y="0"/>
                  </a:lnTo>
                  <a:cubicBezTo>
                    <a:pt x="162560" y="0"/>
                    <a:pt x="0" y="162560"/>
                    <a:pt x="0" y="364490"/>
                  </a:cubicBezTo>
                  <a:lnTo>
                    <a:pt x="0" y="5986780"/>
                  </a:lnTo>
                  <a:cubicBezTo>
                    <a:pt x="0" y="6187440"/>
                    <a:pt x="162560" y="6350000"/>
                    <a:pt x="364490" y="6350000"/>
                  </a:cubicBezTo>
                  <a:lnTo>
                    <a:pt x="5986780" y="6350000"/>
                  </a:lnTo>
                  <a:cubicBezTo>
                    <a:pt x="6187440" y="6350000"/>
                    <a:pt x="6351270" y="6187440"/>
                    <a:pt x="6351270" y="5985510"/>
                  </a:cubicBezTo>
                  <a:lnTo>
                    <a:pt x="6351270" y="364490"/>
                  </a:lnTo>
                  <a:cubicBezTo>
                    <a:pt x="6350000" y="162560"/>
                    <a:pt x="6187440" y="0"/>
                    <a:pt x="5985510" y="0"/>
                  </a:cubicBezTo>
                  <a:close/>
                </a:path>
              </a:pathLst>
            </a:custGeom>
            <a:blipFill>
              <a:blip r:embed="rId3"/>
              <a:stretch>
                <a:fillRect l="-21286" r="-21286"/>
              </a:stretch>
            </a:blipFill>
          </p:spPr>
        </p:sp>
      </p:grpSp>
      <p:grpSp>
        <p:nvGrpSpPr>
          <p:cNvPr id="5" name="Group 5"/>
          <p:cNvGrpSpPr>
            <a:grpSpLocks noChangeAspect="1"/>
          </p:cNvGrpSpPr>
          <p:nvPr/>
        </p:nvGrpSpPr>
        <p:grpSpPr>
          <a:xfrm>
            <a:off x="10286332" y="3048016"/>
            <a:ext cx="4770487" cy="4770487"/>
            <a:chOff x="0" y="0"/>
            <a:chExt cx="6350000" cy="6350000"/>
          </a:xfrm>
        </p:grpSpPr>
        <p:sp>
          <p:nvSpPr>
            <p:cNvPr id="6" name="Freeform 6"/>
            <p:cNvSpPr/>
            <p:nvPr/>
          </p:nvSpPr>
          <p:spPr>
            <a:xfrm>
              <a:off x="0" y="0"/>
              <a:ext cx="6351270" cy="6350000"/>
            </a:xfrm>
            <a:custGeom>
              <a:avLst/>
              <a:gdLst/>
              <a:ahLst/>
              <a:cxnLst/>
              <a:rect l="l" t="t" r="r" b="b"/>
              <a:pathLst>
                <a:path w="6351270" h="6350000">
                  <a:moveTo>
                    <a:pt x="5985510" y="0"/>
                  </a:moveTo>
                  <a:lnTo>
                    <a:pt x="364490" y="0"/>
                  </a:lnTo>
                  <a:cubicBezTo>
                    <a:pt x="162560" y="0"/>
                    <a:pt x="0" y="162560"/>
                    <a:pt x="0" y="364490"/>
                  </a:cubicBezTo>
                  <a:lnTo>
                    <a:pt x="0" y="5986780"/>
                  </a:lnTo>
                  <a:cubicBezTo>
                    <a:pt x="0" y="6187440"/>
                    <a:pt x="162560" y="6350000"/>
                    <a:pt x="364490" y="6350000"/>
                  </a:cubicBezTo>
                  <a:lnTo>
                    <a:pt x="5986780" y="6350000"/>
                  </a:lnTo>
                  <a:cubicBezTo>
                    <a:pt x="6187440" y="6350000"/>
                    <a:pt x="6351270" y="6187440"/>
                    <a:pt x="6351270" y="5985510"/>
                  </a:cubicBezTo>
                  <a:lnTo>
                    <a:pt x="6351270" y="364490"/>
                  </a:lnTo>
                  <a:cubicBezTo>
                    <a:pt x="6350000" y="162560"/>
                    <a:pt x="6187440" y="0"/>
                    <a:pt x="5985510" y="0"/>
                  </a:cubicBezTo>
                  <a:close/>
                </a:path>
              </a:pathLst>
            </a:custGeom>
            <a:blipFill>
              <a:blip r:embed="rId4"/>
              <a:stretch>
                <a:fillRect l="-25031" r="-25031"/>
              </a:stretch>
            </a:blipFill>
          </p:spPr>
        </p:sp>
      </p:grpSp>
      <p:sp>
        <p:nvSpPr>
          <p:cNvPr id="7" name="Freeform 7"/>
          <p:cNvSpPr/>
          <p:nvPr/>
        </p:nvSpPr>
        <p:spPr>
          <a:xfrm>
            <a:off x="14175137" y="486599"/>
            <a:ext cx="3411041" cy="756825"/>
          </a:xfrm>
          <a:custGeom>
            <a:avLst/>
            <a:gdLst/>
            <a:ahLst/>
            <a:cxnLst/>
            <a:rect l="l" t="t" r="r" b="b"/>
            <a:pathLst>
              <a:path w="3411041" h="756825">
                <a:moveTo>
                  <a:pt x="0" y="0"/>
                </a:moveTo>
                <a:lnTo>
                  <a:pt x="3411042" y="0"/>
                </a:lnTo>
                <a:lnTo>
                  <a:pt x="3411042" y="756825"/>
                </a:lnTo>
                <a:lnTo>
                  <a:pt x="0" y="756825"/>
                </a:lnTo>
                <a:lnTo>
                  <a:pt x="0" y="0"/>
                </a:lnTo>
                <a:close/>
              </a:path>
            </a:pathLst>
          </a:custGeom>
          <a:blipFill>
            <a:blip r:embed="rId5"/>
            <a:stretch>
              <a:fillRect/>
            </a:stretch>
          </a:blipFill>
        </p:spPr>
      </p:sp>
      <p:sp>
        <p:nvSpPr>
          <p:cNvPr id="8" name="TextBox 8"/>
          <p:cNvSpPr txBox="1"/>
          <p:nvPr/>
        </p:nvSpPr>
        <p:spPr>
          <a:xfrm>
            <a:off x="1028700" y="1635424"/>
            <a:ext cx="4770487"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TRAINING</a:t>
            </a:r>
          </a:p>
        </p:txBody>
      </p:sp>
      <p:sp>
        <p:nvSpPr>
          <p:cNvPr id="9" name="TextBox 9"/>
          <p:cNvSpPr txBox="1"/>
          <p:nvPr/>
        </p:nvSpPr>
        <p:spPr>
          <a:xfrm>
            <a:off x="4780371" y="1635457"/>
            <a:ext cx="4088535"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AVAILABLE</a:t>
            </a:r>
          </a:p>
        </p:txBody>
      </p:sp>
      <p:sp>
        <p:nvSpPr>
          <p:cNvPr id="10" name="TextBox 10"/>
          <p:cNvSpPr txBox="1"/>
          <p:nvPr/>
        </p:nvSpPr>
        <p:spPr>
          <a:xfrm>
            <a:off x="2836710" y="8028053"/>
            <a:ext cx="5293248" cy="530225"/>
          </a:xfrm>
          <a:prstGeom prst="rect">
            <a:avLst/>
          </a:prstGeom>
        </p:spPr>
        <p:txBody>
          <a:bodyPr lIns="0" tIns="0" rIns="0" bIns="0" rtlCol="0" anchor="t">
            <a:spAutoFit/>
          </a:bodyPr>
          <a:lstStyle/>
          <a:p>
            <a:pPr algn="ctr">
              <a:lnSpc>
                <a:spcPts val="3849"/>
              </a:lnSpc>
            </a:pPr>
            <a:r>
              <a:rPr lang="en-US" sz="3499" spc="-167">
                <a:solidFill>
                  <a:srgbClr val="000000"/>
                </a:solidFill>
                <a:latin typeface="Poppins Bold"/>
              </a:rPr>
              <a:t>TECHNICAL TRAINING</a:t>
            </a:r>
          </a:p>
        </p:txBody>
      </p:sp>
      <p:sp>
        <p:nvSpPr>
          <p:cNvPr id="11" name="TextBox 11"/>
          <p:cNvSpPr txBox="1"/>
          <p:nvPr/>
        </p:nvSpPr>
        <p:spPr>
          <a:xfrm>
            <a:off x="10286332" y="8028053"/>
            <a:ext cx="5293248" cy="530225"/>
          </a:xfrm>
          <a:prstGeom prst="rect">
            <a:avLst/>
          </a:prstGeom>
        </p:spPr>
        <p:txBody>
          <a:bodyPr lIns="0" tIns="0" rIns="0" bIns="0" rtlCol="0" anchor="t">
            <a:spAutoFit/>
          </a:bodyPr>
          <a:lstStyle/>
          <a:p>
            <a:pPr algn="ctr">
              <a:lnSpc>
                <a:spcPts val="3849"/>
              </a:lnSpc>
            </a:pPr>
            <a:r>
              <a:rPr lang="en-US" sz="3499" spc="-167">
                <a:solidFill>
                  <a:srgbClr val="157B9F"/>
                </a:solidFill>
                <a:latin typeface="Poppins Bold"/>
              </a:rPr>
              <a:t>PEDAGOGICAL TRAINING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8583199" y="-102870"/>
            <a:ext cx="9704801" cy="10389870"/>
            <a:chOff x="0" y="0"/>
            <a:chExt cx="5933440" cy="6352286"/>
          </a:xfrm>
        </p:grpSpPr>
        <p:sp>
          <p:nvSpPr>
            <p:cNvPr id="3" name="Freeform 3"/>
            <p:cNvSpPr/>
            <p:nvPr/>
          </p:nvSpPr>
          <p:spPr>
            <a:xfrm>
              <a:off x="-130429" y="-589915"/>
              <a:ext cx="6274054" cy="7025767"/>
            </a:xfrm>
            <a:custGeom>
              <a:avLst/>
              <a:gdLst/>
              <a:ahLst/>
              <a:cxnLst/>
              <a:rect l="l" t="t" r="r" b="b"/>
              <a:pathLst>
                <a:path w="6274054" h="7025767">
                  <a:moveTo>
                    <a:pt x="6045073" y="6923913"/>
                  </a:moveTo>
                  <a:cubicBezTo>
                    <a:pt x="4541393" y="6946011"/>
                    <a:pt x="2941320" y="6924929"/>
                    <a:pt x="1445641" y="6933946"/>
                  </a:cubicBezTo>
                  <a:cubicBezTo>
                    <a:pt x="1132586" y="6926707"/>
                    <a:pt x="794131" y="6947408"/>
                    <a:pt x="467741" y="6934708"/>
                  </a:cubicBezTo>
                  <a:cubicBezTo>
                    <a:pt x="394335" y="6926961"/>
                    <a:pt x="0" y="7025767"/>
                    <a:pt x="252984" y="6679565"/>
                  </a:cubicBezTo>
                  <a:cubicBezTo>
                    <a:pt x="343789" y="6624066"/>
                    <a:pt x="240284" y="6527927"/>
                    <a:pt x="271145" y="6440297"/>
                  </a:cubicBezTo>
                  <a:cubicBezTo>
                    <a:pt x="385064" y="6325997"/>
                    <a:pt x="253365" y="6154420"/>
                    <a:pt x="180086" y="5980684"/>
                  </a:cubicBezTo>
                  <a:cubicBezTo>
                    <a:pt x="173990" y="5836285"/>
                    <a:pt x="293243" y="5720080"/>
                    <a:pt x="219710" y="5566283"/>
                  </a:cubicBezTo>
                  <a:cubicBezTo>
                    <a:pt x="226441" y="5493258"/>
                    <a:pt x="222504" y="5364861"/>
                    <a:pt x="154813" y="5303520"/>
                  </a:cubicBezTo>
                  <a:cubicBezTo>
                    <a:pt x="60960" y="5252847"/>
                    <a:pt x="270002" y="5097907"/>
                    <a:pt x="241554" y="4958969"/>
                  </a:cubicBezTo>
                  <a:cubicBezTo>
                    <a:pt x="249936" y="4830953"/>
                    <a:pt x="239776" y="4682617"/>
                    <a:pt x="214249" y="4531233"/>
                  </a:cubicBezTo>
                  <a:cubicBezTo>
                    <a:pt x="220726" y="4479290"/>
                    <a:pt x="249301" y="4431538"/>
                    <a:pt x="237998" y="4381627"/>
                  </a:cubicBezTo>
                  <a:cubicBezTo>
                    <a:pt x="241808" y="4308856"/>
                    <a:pt x="334137" y="4236085"/>
                    <a:pt x="266065" y="4175125"/>
                  </a:cubicBezTo>
                  <a:cubicBezTo>
                    <a:pt x="254254" y="4164838"/>
                    <a:pt x="267970" y="4147439"/>
                    <a:pt x="282829" y="4128770"/>
                  </a:cubicBezTo>
                  <a:cubicBezTo>
                    <a:pt x="272288" y="4119118"/>
                    <a:pt x="185801" y="3975735"/>
                    <a:pt x="223901" y="3916807"/>
                  </a:cubicBezTo>
                  <a:cubicBezTo>
                    <a:pt x="221742" y="3853180"/>
                    <a:pt x="297942" y="3860546"/>
                    <a:pt x="224155" y="3721735"/>
                  </a:cubicBezTo>
                  <a:cubicBezTo>
                    <a:pt x="175133" y="3708019"/>
                    <a:pt x="331470" y="3537712"/>
                    <a:pt x="398399" y="3410585"/>
                  </a:cubicBezTo>
                  <a:cubicBezTo>
                    <a:pt x="378841" y="3338195"/>
                    <a:pt x="428498" y="3276092"/>
                    <a:pt x="449453" y="3202940"/>
                  </a:cubicBezTo>
                  <a:cubicBezTo>
                    <a:pt x="471805" y="3096514"/>
                    <a:pt x="449199" y="3031236"/>
                    <a:pt x="565150" y="2936113"/>
                  </a:cubicBezTo>
                  <a:cubicBezTo>
                    <a:pt x="599186" y="2862453"/>
                    <a:pt x="512953" y="2778633"/>
                    <a:pt x="556133" y="2666238"/>
                  </a:cubicBezTo>
                  <a:cubicBezTo>
                    <a:pt x="537337" y="2651125"/>
                    <a:pt x="590296" y="2634107"/>
                    <a:pt x="556260" y="2608453"/>
                  </a:cubicBezTo>
                  <a:cubicBezTo>
                    <a:pt x="541147" y="2588133"/>
                    <a:pt x="510794" y="2592324"/>
                    <a:pt x="540258" y="2549906"/>
                  </a:cubicBezTo>
                  <a:cubicBezTo>
                    <a:pt x="529717" y="2532888"/>
                    <a:pt x="574294" y="2410587"/>
                    <a:pt x="550672" y="2322068"/>
                  </a:cubicBezTo>
                  <a:cubicBezTo>
                    <a:pt x="546608" y="2311400"/>
                    <a:pt x="613410" y="2273427"/>
                    <a:pt x="586867" y="2247265"/>
                  </a:cubicBezTo>
                  <a:cubicBezTo>
                    <a:pt x="616839" y="2186432"/>
                    <a:pt x="518795" y="2149983"/>
                    <a:pt x="601853" y="2010791"/>
                  </a:cubicBezTo>
                  <a:cubicBezTo>
                    <a:pt x="553847" y="1976120"/>
                    <a:pt x="571500" y="1934718"/>
                    <a:pt x="567309" y="1894078"/>
                  </a:cubicBezTo>
                  <a:cubicBezTo>
                    <a:pt x="623316" y="1828038"/>
                    <a:pt x="645541" y="1689481"/>
                    <a:pt x="770382" y="1441196"/>
                  </a:cubicBezTo>
                  <a:cubicBezTo>
                    <a:pt x="836422" y="1354836"/>
                    <a:pt x="828294" y="1225042"/>
                    <a:pt x="912749" y="1005078"/>
                  </a:cubicBezTo>
                  <a:cubicBezTo>
                    <a:pt x="886714" y="977011"/>
                    <a:pt x="1022477" y="986790"/>
                    <a:pt x="1114298" y="806831"/>
                  </a:cubicBezTo>
                  <a:cubicBezTo>
                    <a:pt x="1098804" y="738886"/>
                    <a:pt x="1201293" y="676021"/>
                    <a:pt x="1157986" y="599567"/>
                  </a:cubicBezTo>
                  <a:cubicBezTo>
                    <a:pt x="1570228" y="609219"/>
                    <a:pt x="2071116" y="598805"/>
                    <a:pt x="2572766" y="601599"/>
                  </a:cubicBezTo>
                  <a:cubicBezTo>
                    <a:pt x="3586988" y="605282"/>
                    <a:pt x="4528185" y="602742"/>
                    <a:pt x="5528818" y="601853"/>
                  </a:cubicBezTo>
                  <a:cubicBezTo>
                    <a:pt x="6274054" y="693420"/>
                    <a:pt x="6000750" y="0"/>
                    <a:pt x="6063869" y="2884424"/>
                  </a:cubicBezTo>
                  <a:cubicBezTo>
                    <a:pt x="6029833" y="4200398"/>
                    <a:pt x="6083554" y="5679694"/>
                    <a:pt x="6045073" y="6923913"/>
                  </a:cubicBezTo>
                  <a:close/>
                </a:path>
              </a:pathLst>
            </a:custGeom>
            <a:blipFill>
              <a:blip r:embed="rId3"/>
              <a:stretch>
                <a:fillRect l="-29202" r="-21137"/>
              </a:stretch>
            </a:blipFill>
          </p:spPr>
        </p:sp>
      </p:grpSp>
      <p:sp>
        <p:nvSpPr>
          <p:cNvPr id="4" name="Freeform 4"/>
          <p:cNvSpPr/>
          <p:nvPr/>
        </p:nvSpPr>
        <p:spPr>
          <a:xfrm>
            <a:off x="4953000" y="6705609"/>
            <a:ext cx="2799314" cy="2927723"/>
          </a:xfrm>
          <a:custGeom>
            <a:avLst/>
            <a:gdLst/>
            <a:ahLst/>
            <a:cxnLst/>
            <a:rect l="l" t="t" r="r" b="b"/>
            <a:pathLst>
              <a:path w="2384978" h="2494381">
                <a:moveTo>
                  <a:pt x="0" y="0"/>
                </a:moveTo>
                <a:lnTo>
                  <a:pt x="2384979" y="0"/>
                </a:lnTo>
                <a:lnTo>
                  <a:pt x="2384979" y="2494381"/>
                </a:lnTo>
                <a:lnTo>
                  <a:pt x="0" y="2494381"/>
                </a:lnTo>
                <a:lnTo>
                  <a:pt x="0" y="0"/>
                </a:lnTo>
                <a:close/>
              </a:path>
            </a:pathLst>
          </a:custGeom>
          <a:blipFill>
            <a:blip r:embed="rId4"/>
            <a:stretch>
              <a:fillRect/>
            </a:stretch>
          </a:blipFill>
        </p:spPr>
      </p:sp>
      <p:sp>
        <p:nvSpPr>
          <p:cNvPr id="5" name="TextBox 5"/>
          <p:cNvSpPr txBox="1"/>
          <p:nvPr/>
        </p:nvSpPr>
        <p:spPr>
          <a:xfrm>
            <a:off x="653746" y="2063580"/>
            <a:ext cx="4713590" cy="936625"/>
          </a:xfrm>
          <a:prstGeom prst="rect">
            <a:avLst/>
          </a:prstGeom>
        </p:spPr>
        <p:txBody>
          <a:bodyPr lIns="0" tIns="0" rIns="0" bIns="0" rtlCol="0" anchor="t">
            <a:spAutoFit/>
          </a:bodyPr>
          <a:lstStyle/>
          <a:p>
            <a:pPr>
              <a:lnSpc>
                <a:spcPts val="7700"/>
              </a:lnSpc>
            </a:pPr>
            <a:r>
              <a:rPr lang="en-US" sz="5500">
                <a:solidFill>
                  <a:srgbClr val="000000"/>
                </a:solidFill>
                <a:latin typeface="League Spartan"/>
              </a:rPr>
              <a:t>ACCESSING</a:t>
            </a:r>
          </a:p>
        </p:txBody>
      </p:sp>
      <p:sp>
        <p:nvSpPr>
          <p:cNvPr id="6" name="TextBox 6"/>
          <p:cNvSpPr txBox="1"/>
          <p:nvPr/>
        </p:nvSpPr>
        <p:spPr>
          <a:xfrm>
            <a:off x="5181949" y="2063580"/>
            <a:ext cx="5856983" cy="936625"/>
          </a:xfrm>
          <a:prstGeom prst="rect">
            <a:avLst/>
          </a:prstGeom>
        </p:spPr>
        <p:txBody>
          <a:bodyPr lIns="0" tIns="0" rIns="0" bIns="0" rtlCol="0" anchor="t">
            <a:spAutoFit/>
          </a:bodyPr>
          <a:lstStyle/>
          <a:p>
            <a:pPr>
              <a:lnSpc>
                <a:spcPts val="7700"/>
              </a:lnSpc>
            </a:pPr>
            <a:r>
              <a:rPr lang="en-US" sz="5500">
                <a:solidFill>
                  <a:srgbClr val="157B9F"/>
                </a:solidFill>
                <a:latin typeface="League Spartan"/>
              </a:rPr>
              <a:t>TOUR IT!</a:t>
            </a:r>
          </a:p>
        </p:txBody>
      </p:sp>
      <p:sp>
        <p:nvSpPr>
          <p:cNvPr id="7" name="TextBox 7"/>
          <p:cNvSpPr txBox="1"/>
          <p:nvPr/>
        </p:nvSpPr>
        <p:spPr>
          <a:xfrm>
            <a:off x="682811" y="3556001"/>
            <a:ext cx="7069504" cy="1536064"/>
          </a:xfrm>
          <a:prstGeom prst="rect">
            <a:avLst/>
          </a:prstGeom>
        </p:spPr>
        <p:txBody>
          <a:bodyPr lIns="0" tIns="0" rIns="0" bIns="0" rtlCol="0" anchor="t">
            <a:spAutoFit/>
          </a:bodyPr>
          <a:lstStyle/>
          <a:p>
            <a:pPr>
              <a:lnSpc>
                <a:spcPts val="6160"/>
              </a:lnSpc>
              <a:spcBef>
                <a:spcPct val="0"/>
              </a:spcBef>
            </a:pPr>
            <a:r>
              <a:rPr lang="en-US" sz="4400">
                <a:solidFill>
                  <a:srgbClr val="157B9F"/>
                </a:solidFill>
                <a:latin typeface="League Spartan"/>
              </a:rPr>
              <a:t>Visit Infiniscope.org and join the community!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354</TotalTime>
  <Words>551</Words>
  <Application>Microsoft Macintosh PowerPoint</Application>
  <PresentationFormat>Custom</PresentationFormat>
  <Paragraphs>111</Paragraphs>
  <Slides>14</Slides>
  <Notes>11</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Poppins Medium</vt:lpstr>
      <vt:lpstr>Poppins Semi-Bold</vt:lpstr>
      <vt:lpstr>Calibri</vt:lpstr>
      <vt:lpstr>League Spartan</vt:lpstr>
      <vt:lpstr>Arial</vt:lpstr>
      <vt:lpstr>Poppins Bold</vt:lpstr>
      <vt:lpstr>CS Gordon Serif</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 It Presentation</dc:title>
  <cp:lastModifiedBy>Sina Kirk</cp:lastModifiedBy>
  <cp:revision>4</cp:revision>
  <dcterms:created xsi:type="dcterms:W3CDTF">2006-08-16T00:00:00Z</dcterms:created>
  <dcterms:modified xsi:type="dcterms:W3CDTF">2023-07-13T19:43:36Z</dcterms:modified>
  <dc:identifier>DAFoeTi6lxo</dc:identifier>
</cp:coreProperties>
</file>