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102_89BE9C83.xml" ContentType="application/vnd.ms-powerpoint.comments+xml"/>
  <Override PartName="/ppt/notesSlides/notesSlide3.xml" ContentType="application/vnd.openxmlformats-officedocument.presentationml.notesSlide+xml"/>
  <Override PartName="/ppt/comments/modernComment_106_A204671A.xml" ContentType="application/vnd.ms-powerpoint.comments+xml"/>
  <Override PartName="/ppt/notesSlides/notesSlide4.xml" ContentType="application/vnd.openxmlformats-officedocument.presentationml.notesSlide+xml"/>
  <Override PartName="/ppt/comments/modernComment_105_888B3358.xml" ContentType="application/vnd.ms-powerpoint.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modernComment_109_D90F113A.xml" ContentType="application/vnd.ms-powerpoint.comments+xml"/>
  <Override PartName="/ppt/notesSlides/notesSlide7.xml" ContentType="application/vnd.openxmlformats-officedocument.presentationml.notesSlide+xml"/>
  <Override PartName="/ppt/comments/modernComment_10A_F9CE0D84.xml" ContentType="application/vnd.ms-powerpoint.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omments/modernComment_10C_F3F3C640.xml" ContentType="application/vnd.ms-powerpoint.comments+xml"/>
  <Override PartName="/ppt/notesSlides/notesSlide16.xml" ContentType="application/vnd.openxmlformats-officedocument.presentationml.notesSlide+xml"/>
  <Override PartName="/ppt/comments/modernComment_10B_20EC37B3.xml" ContentType="application/vnd.ms-powerpoint.comments+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Lst>
  <p:notesMasterIdLst>
    <p:notesMasterId r:id="rId19"/>
  </p:notesMasterIdLst>
  <p:sldIdLst>
    <p:sldId id="257" r:id="rId2"/>
    <p:sldId id="258" r:id="rId3"/>
    <p:sldId id="262" r:id="rId4"/>
    <p:sldId id="261" r:id="rId5"/>
    <p:sldId id="271" r:id="rId6"/>
    <p:sldId id="265" r:id="rId7"/>
    <p:sldId id="266" r:id="rId8"/>
    <p:sldId id="272" r:id="rId9"/>
    <p:sldId id="274" r:id="rId10"/>
    <p:sldId id="275" r:id="rId11"/>
    <p:sldId id="277" r:id="rId12"/>
    <p:sldId id="278" r:id="rId13"/>
    <p:sldId id="270" r:id="rId14"/>
    <p:sldId id="273" r:id="rId15"/>
    <p:sldId id="268" r:id="rId16"/>
    <p:sldId id="267" r:id="rId17"/>
    <p:sldId id="26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4544512-1442-8437-2007-A8152DF17950}" name="Guest User" initials="GU" userId="S::urn:spo:anon#f11c337583ea7e2647b23075b9fce1260c6bd3553a20a8c72936bc9cb4cda9c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8DDA65-A708-8FEA-5F72-974A1DBB4B40}" v="34" dt="2022-01-21T15:17:34.391"/>
    <p1510:client id="{06981A88-A06B-47BB-C11A-DC1E4DFF5B05}" v="30" dt="2023-07-03T17:10:44.149"/>
    <p1510:client id="{0C3276CB-5491-CF95-AFA0-2453F8F62154}" v="3066" dt="2023-07-07T18:38:57.062"/>
    <p1510:client id="{20116F5A-8F95-7A32-8D27-9392B1215649}" v="90" dt="2022-01-21T16:15:36.426"/>
    <p1510:client id="{415FBEAA-5925-633D-1263-44780A158154}" v="5" dt="2022-01-21T16:18:42.651"/>
    <p1510:client id="{7910B03D-CF66-BD43-6967-9D42648273CB}" v="283" dt="2021-12-14T16:55:07"/>
    <p1510:client id="{A9C9B8EA-DCE1-6155-5ECE-563869B6548B}" v="42" dt="2022-01-21T05:55:40.707"/>
    <p1510:client id="{ABF87113-9712-3393-0740-C4A795670C1A}" v="78" dt="2022-01-21T18:43:25.531"/>
    <p1510:client id="{C20B324B-ABE1-2920-E75B-CA0CE4329B0E}" v="570" dt="2022-01-23T16:19:09.898"/>
    <p1510:client id="{E1E8E379-94AC-4EB2-AAF4-B68E0ADA141D}" v="142" dt="2021-11-30T14:29:54.793"/>
    <p1510:client id="{E561C713-70FA-3C0B-088C-AA0C141206F0}" v="517" dt="2022-01-19T19:43:41.457"/>
    <p1510:client id="{F29703BE-67AD-BC7E-7169-9497AA7F95CE}" v="244" dt="2022-01-24T16:44:49.639"/>
    <p1510:client id="{F6F3F946-7564-F29C-E9B6-0EC30048C6C9}" v="736" dt="2022-01-18T22:05:30.065"/>
    <p1510:client id="{FF377D34-7E60-466B-2C10-D2B696A219CC}" v="181" dt="2022-01-15T20:07:54.443"/>
    <p1510:client id="{FF7A04C1-9DA4-DA48-A60B-2E41A8E4B738}" v="184" dt="2022-01-16T19:44:06.3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6" d="100"/>
          <a:sy n="66" d="100"/>
        </p:scale>
        <p:origin x="64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8/10/relationships/authors" Target="authors.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ian Fitzgerald" userId="S::bfitzgerald@mountwashington.org::aedd4379-6c04-470b-940a-85a213d04445" providerId="AD" clId="Web-{06981A88-A06B-47BB-C11A-DC1E4DFF5B05}"/>
    <pc:docChg chg="modSld">
      <pc:chgData name="Brian Fitzgerald" userId="S::bfitzgerald@mountwashington.org::aedd4379-6c04-470b-940a-85a213d04445" providerId="AD" clId="Web-{06981A88-A06B-47BB-C11A-DC1E4DFF5B05}" dt="2023-07-03T17:10:43.290" v="35" actId="20577"/>
      <pc:docMkLst>
        <pc:docMk/>
      </pc:docMkLst>
      <pc:sldChg chg="modSp">
        <pc:chgData name="Brian Fitzgerald" userId="S::bfitzgerald@mountwashington.org::aedd4379-6c04-470b-940a-85a213d04445" providerId="AD" clId="Web-{06981A88-A06B-47BB-C11A-DC1E4DFF5B05}" dt="2023-07-03T17:01:39.519" v="8" actId="20577"/>
        <pc:sldMkLst>
          <pc:docMk/>
          <pc:sldMk cId="85582178" sldId="257"/>
        </pc:sldMkLst>
        <pc:spChg chg="mod">
          <ac:chgData name="Brian Fitzgerald" userId="S::bfitzgerald@mountwashington.org::aedd4379-6c04-470b-940a-85a213d04445" providerId="AD" clId="Web-{06981A88-A06B-47BB-C11A-DC1E4DFF5B05}" dt="2023-07-03T17:01:39.519" v="8" actId="20577"/>
          <ac:spMkLst>
            <pc:docMk/>
            <pc:sldMk cId="85582178" sldId="257"/>
            <ac:spMk id="109" creationId="{00000000-0000-0000-0000-000000000000}"/>
          </ac:spMkLst>
        </pc:spChg>
      </pc:sldChg>
      <pc:sldChg chg="modSp">
        <pc:chgData name="Brian Fitzgerald" userId="S::bfitzgerald@mountwashington.org::aedd4379-6c04-470b-940a-85a213d04445" providerId="AD" clId="Web-{06981A88-A06B-47BB-C11A-DC1E4DFF5B05}" dt="2023-07-03T17:06:12.045" v="13" actId="20577"/>
        <pc:sldMkLst>
          <pc:docMk/>
          <pc:sldMk cId="2290824024" sldId="261"/>
        </pc:sldMkLst>
        <pc:spChg chg="mod">
          <ac:chgData name="Brian Fitzgerald" userId="S::bfitzgerald@mountwashington.org::aedd4379-6c04-470b-940a-85a213d04445" providerId="AD" clId="Web-{06981A88-A06B-47BB-C11A-DC1E4DFF5B05}" dt="2023-07-03T17:06:12.045" v="13" actId="20577"/>
          <ac:spMkLst>
            <pc:docMk/>
            <pc:sldMk cId="2290824024" sldId="261"/>
            <ac:spMk id="124" creationId="{00000000-0000-0000-0000-000000000000}"/>
          </ac:spMkLst>
        </pc:spChg>
      </pc:sldChg>
      <pc:sldChg chg="modSp modCm">
        <pc:chgData name="Brian Fitzgerald" userId="S::bfitzgerald@mountwashington.org::aedd4379-6c04-470b-940a-85a213d04445" providerId="AD" clId="Web-{06981A88-A06B-47BB-C11A-DC1E4DFF5B05}" dt="2023-07-03T17:10:43.290" v="35" actId="20577"/>
        <pc:sldMkLst>
          <pc:docMk/>
          <pc:sldMk cId="3641643322" sldId="265"/>
        </pc:sldMkLst>
        <pc:spChg chg="mod">
          <ac:chgData name="Brian Fitzgerald" userId="S::bfitzgerald@mountwashington.org::aedd4379-6c04-470b-940a-85a213d04445" providerId="AD" clId="Web-{06981A88-A06B-47BB-C11A-DC1E4DFF5B05}" dt="2023-07-03T17:06:46.437" v="21" actId="14100"/>
          <ac:spMkLst>
            <pc:docMk/>
            <pc:sldMk cId="3641643322" sldId="265"/>
            <ac:spMk id="3" creationId="{6E01C5A6-8A2C-4AF2-AD56-93A1BCC226A9}"/>
          </ac:spMkLst>
        </pc:spChg>
        <pc:spChg chg="mod">
          <ac:chgData name="Brian Fitzgerald" userId="S::bfitzgerald@mountwashington.org::aedd4379-6c04-470b-940a-85a213d04445" providerId="AD" clId="Web-{06981A88-A06B-47BB-C11A-DC1E4DFF5B05}" dt="2023-07-03T17:10:43.290" v="35" actId="20577"/>
          <ac:spMkLst>
            <pc:docMk/>
            <pc:sldMk cId="3641643322" sldId="265"/>
            <ac:spMk id="124" creationId="{00000000-0000-0000-0000-000000000000}"/>
          </ac:spMkLst>
        </pc:spChg>
        <pc:extLst>
          <p:ext xmlns:p="http://schemas.openxmlformats.org/presentationml/2006/main" uri="{D6D511B9-2390-475A-947B-AFAB55BFBCF1}">
            <pc226:cmChg xmlns:pc226="http://schemas.microsoft.com/office/powerpoint/2022/06/main/command" chg="mod">
              <pc226:chgData name="Brian Fitzgerald" userId="S::bfitzgerald@mountwashington.org::aedd4379-6c04-470b-940a-85a213d04445" providerId="AD" clId="Web-{06981A88-A06B-47BB-C11A-DC1E4DFF5B05}" dt="2023-07-03T17:10:39.305" v="34" actId="20577"/>
              <pc2:cmMkLst xmlns:pc2="http://schemas.microsoft.com/office/powerpoint/2019/9/main/command">
                <pc:docMk/>
                <pc:sldMk cId="3641643322" sldId="265"/>
                <pc2:cmMk id="{6EA4B895-5E0D-4283-B57D-9EE14424335A}"/>
              </pc2:cmMkLst>
            </pc226:cmChg>
          </p:ext>
        </pc:extLst>
      </pc:sldChg>
    </pc:docChg>
  </pc:docChgLst>
  <pc:docChgLst>
    <pc:chgData name="Brian Fitzgerald" userId="S::bfitzgerald@mountwashington.org::aedd4379-6c04-470b-940a-85a213d04445" providerId="AD" clId="Web-{0C3276CB-5491-CF95-AFA0-2453F8F62154}"/>
    <pc:docChg chg="addSld delSld modSld sldOrd">
      <pc:chgData name="Brian Fitzgerald" userId="S::bfitzgerald@mountwashington.org::aedd4379-6c04-470b-940a-85a213d04445" providerId="AD" clId="Web-{0C3276CB-5491-CF95-AFA0-2453F8F62154}" dt="2023-07-07T18:38:57.062" v="2732"/>
      <pc:docMkLst>
        <pc:docMk/>
      </pc:docMkLst>
      <pc:sldChg chg="modSp">
        <pc:chgData name="Brian Fitzgerald" userId="S::bfitzgerald@mountwashington.org::aedd4379-6c04-470b-940a-85a213d04445" providerId="AD" clId="Web-{0C3276CB-5491-CF95-AFA0-2453F8F62154}" dt="2023-07-07T18:31:45.450" v="2728" actId="20577"/>
        <pc:sldMkLst>
          <pc:docMk/>
          <pc:sldMk cId="2290824024" sldId="261"/>
        </pc:sldMkLst>
        <pc:spChg chg="mod">
          <ac:chgData name="Brian Fitzgerald" userId="S::bfitzgerald@mountwashington.org::aedd4379-6c04-470b-940a-85a213d04445" providerId="AD" clId="Web-{0C3276CB-5491-CF95-AFA0-2453F8F62154}" dt="2023-07-07T18:31:45.450" v="2728" actId="20577"/>
          <ac:spMkLst>
            <pc:docMk/>
            <pc:sldMk cId="2290824024" sldId="261"/>
            <ac:spMk id="124" creationId="{00000000-0000-0000-0000-000000000000}"/>
          </ac:spMkLst>
        </pc:spChg>
      </pc:sldChg>
      <pc:sldChg chg="modSp modCm">
        <pc:chgData name="Brian Fitzgerald" userId="S::bfitzgerald@mountwashington.org::aedd4379-6c04-470b-940a-85a213d04445" providerId="AD" clId="Web-{0C3276CB-5491-CF95-AFA0-2453F8F62154}" dt="2023-07-07T16:50:08.043" v="311" actId="20577"/>
        <pc:sldMkLst>
          <pc:docMk/>
          <pc:sldMk cId="3641643322" sldId="265"/>
        </pc:sldMkLst>
        <pc:spChg chg="mod">
          <ac:chgData name="Brian Fitzgerald" userId="S::bfitzgerald@mountwashington.org::aedd4379-6c04-470b-940a-85a213d04445" providerId="AD" clId="Web-{0C3276CB-5491-CF95-AFA0-2453F8F62154}" dt="2023-07-07T16:50:08.043" v="311" actId="20577"/>
          <ac:spMkLst>
            <pc:docMk/>
            <pc:sldMk cId="3641643322" sldId="265"/>
            <ac:spMk id="124" creationId="{00000000-0000-0000-0000-000000000000}"/>
          </ac:spMkLst>
        </pc:spChg>
        <pc:extLst>
          <p:ext xmlns:p="http://schemas.openxmlformats.org/presentationml/2006/main" uri="{D6D511B9-2390-475A-947B-AFAB55BFBCF1}">
            <pc226:cmChg xmlns:pc226="http://schemas.microsoft.com/office/powerpoint/2022/06/main/command" chg="mod">
              <pc226:chgData name="Brian Fitzgerald" userId="S::bfitzgerald@mountwashington.org::aedd4379-6c04-470b-940a-85a213d04445" providerId="AD" clId="Web-{0C3276CB-5491-CF95-AFA0-2453F8F62154}" dt="2023-07-07T16:49:55.433" v="310" actId="20577"/>
              <pc2:cmMkLst xmlns:pc2="http://schemas.microsoft.com/office/powerpoint/2019/9/main/command">
                <pc:docMk/>
                <pc:sldMk cId="3641643322" sldId="265"/>
                <pc2:cmMk id="{6EA4B895-5E0D-4283-B57D-9EE14424335A}"/>
              </pc2:cmMkLst>
            </pc226:cmChg>
          </p:ext>
        </pc:extLst>
      </pc:sldChg>
      <pc:sldChg chg="addSp delSp modSp ord">
        <pc:chgData name="Brian Fitzgerald" userId="S::bfitzgerald@mountwashington.org::aedd4379-6c04-470b-940a-85a213d04445" providerId="AD" clId="Web-{0C3276CB-5491-CF95-AFA0-2453F8F62154}" dt="2023-07-07T16:50:29.122" v="318" actId="20577"/>
        <pc:sldMkLst>
          <pc:docMk/>
          <pc:sldMk cId="4191030660" sldId="266"/>
        </pc:sldMkLst>
        <pc:spChg chg="del">
          <ac:chgData name="Brian Fitzgerald" userId="S::bfitzgerald@mountwashington.org::aedd4379-6c04-470b-940a-85a213d04445" providerId="AD" clId="Web-{0C3276CB-5491-CF95-AFA0-2453F8F62154}" dt="2023-07-07T15:36:32.437" v="3"/>
          <ac:spMkLst>
            <pc:docMk/>
            <pc:sldMk cId="4191030660" sldId="266"/>
            <ac:spMk id="4" creationId="{BD436374-E6A8-4633-8F48-CC5F421C0C67}"/>
          </ac:spMkLst>
        </pc:spChg>
        <pc:spChg chg="add del mod">
          <ac:chgData name="Brian Fitzgerald" userId="S::bfitzgerald@mountwashington.org::aedd4379-6c04-470b-940a-85a213d04445" providerId="AD" clId="Web-{0C3276CB-5491-CF95-AFA0-2453F8F62154}" dt="2023-07-07T15:48:34.912" v="5"/>
          <ac:spMkLst>
            <pc:docMk/>
            <pc:sldMk cId="4191030660" sldId="266"/>
            <ac:spMk id="6" creationId="{6826912E-198B-E6C1-2F5A-754F351A562B}"/>
          </ac:spMkLst>
        </pc:spChg>
        <pc:spChg chg="add mod">
          <ac:chgData name="Brian Fitzgerald" userId="S::bfitzgerald@mountwashington.org::aedd4379-6c04-470b-940a-85a213d04445" providerId="AD" clId="Web-{0C3276CB-5491-CF95-AFA0-2453F8F62154}" dt="2023-07-07T15:56:26.973" v="181" actId="20577"/>
          <ac:spMkLst>
            <pc:docMk/>
            <pc:sldMk cId="4191030660" sldId="266"/>
            <ac:spMk id="8" creationId="{6FD0E68B-113D-D864-670B-2AFD90E7BE76}"/>
          </ac:spMkLst>
        </pc:spChg>
        <pc:spChg chg="mod">
          <ac:chgData name="Brian Fitzgerald" userId="S::bfitzgerald@mountwashington.org::aedd4379-6c04-470b-940a-85a213d04445" providerId="AD" clId="Web-{0C3276CB-5491-CF95-AFA0-2453F8F62154}" dt="2023-07-07T16:50:29.122" v="318" actId="20577"/>
          <ac:spMkLst>
            <pc:docMk/>
            <pc:sldMk cId="4191030660" sldId="266"/>
            <ac:spMk id="123" creationId="{00000000-0000-0000-0000-000000000000}"/>
          </ac:spMkLst>
        </pc:spChg>
        <pc:spChg chg="del">
          <ac:chgData name="Brian Fitzgerald" userId="S::bfitzgerald@mountwashington.org::aedd4379-6c04-470b-940a-85a213d04445" providerId="AD" clId="Web-{0C3276CB-5491-CF95-AFA0-2453F8F62154}" dt="2023-07-07T15:36:45.391" v="4"/>
          <ac:spMkLst>
            <pc:docMk/>
            <pc:sldMk cId="4191030660" sldId="266"/>
            <ac:spMk id="124" creationId="{00000000-0000-0000-0000-000000000000}"/>
          </ac:spMkLst>
        </pc:spChg>
        <pc:picChg chg="del">
          <ac:chgData name="Brian Fitzgerald" userId="S::bfitzgerald@mountwashington.org::aedd4379-6c04-470b-940a-85a213d04445" providerId="AD" clId="Web-{0C3276CB-5491-CF95-AFA0-2453F8F62154}" dt="2023-07-07T15:36:29.562" v="2"/>
          <ac:picMkLst>
            <pc:docMk/>
            <pc:sldMk cId="4191030660" sldId="266"/>
            <ac:picMk id="2" creationId="{C1191736-A739-4BF7-8F3D-C3682A004D8F}"/>
          </ac:picMkLst>
        </pc:picChg>
        <pc:picChg chg="del">
          <ac:chgData name="Brian Fitzgerald" userId="S::bfitzgerald@mountwashington.org::aedd4379-6c04-470b-940a-85a213d04445" providerId="AD" clId="Web-{0C3276CB-5491-CF95-AFA0-2453F8F62154}" dt="2023-07-07T15:36:28.969" v="1"/>
          <ac:picMkLst>
            <pc:docMk/>
            <pc:sldMk cId="4191030660" sldId="266"/>
            <ac:picMk id="3" creationId="{F07EE46C-E3E3-4957-9B43-70106DF93907}"/>
          </ac:picMkLst>
        </pc:picChg>
      </pc:sldChg>
      <pc:sldChg chg="addSp delSp modSp">
        <pc:chgData name="Brian Fitzgerald" userId="S::bfitzgerald@mountwashington.org::aedd4379-6c04-470b-940a-85a213d04445" providerId="AD" clId="Web-{0C3276CB-5491-CF95-AFA0-2453F8F62154}" dt="2023-07-07T18:27:10.844" v="2638" actId="14100"/>
        <pc:sldMkLst>
          <pc:docMk/>
          <pc:sldMk cId="552351667" sldId="267"/>
        </pc:sldMkLst>
        <pc:spChg chg="del">
          <ac:chgData name="Brian Fitzgerald" userId="S::bfitzgerald@mountwashington.org::aedd4379-6c04-470b-940a-85a213d04445" providerId="AD" clId="Web-{0C3276CB-5491-CF95-AFA0-2453F8F62154}" dt="2023-07-07T18:17:37.803" v="2615"/>
          <ac:spMkLst>
            <pc:docMk/>
            <pc:sldMk cId="552351667" sldId="267"/>
            <ac:spMk id="4" creationId="{B81A2B89-803B-43DB-AB68-5AC2EDFD692B}"/>
          </ac:spMkLst>
        </pc:spChg>
        <pc:spChg chg="mod">
          <ac:chgData name="Brian Fitzgerald" userId="S::bfitzgerald@mountwashington.org::aedd4379-6c04-470b-940a-85a213d04445" providerId="AD" clId="Web-{0C3276CB-5491-CF95-AFA0-2453F8F62154}" dt="2023-07-07T18:27:10.844" v="2638" actId="14100"/>
          <ac:spMkLst>
            <pc:docMk/>
            <pc:sldMk cId="552351667" sldId="267"/>
            <ac:spMk id="124" creationId="{00000000-0000-0000-0000-000000000000}"/>
          </ac:spMkLst>
        </pc:spChg>
        <pc:picChg chg="del">
          <ac:chgData name="Brian Fitzgerald" userId="S::bfitzgerald@mountwashington.org::aedd4379-6c04-470b-940a-85a213d04445" providerId="AD" clId="Web-{0C3276CB-5491-CF95-AFA0-2453F8F62154}" dt="2023-07-07T18:17:36.382" v="2614"/>
          <ac:picMkLst>
            <pc:docMk/>
            <pc:sldMk cId="552351667" sldId="267"/>
            <ac:picMk id="2" creationId="{00000000-0000-0000-0000-000000000000}"/>
          </ac:picMkLst>
        </pc:picChg>
        <pc:picChg chg="add del mod">
          <ac:chgData name="Brian Fitzgerald" userId="S::bfitzgerald@mountwashington.org::aedd4379-6c04-470b-940a-85a213d04445" providerId="AD" clId="Web-{0C3276CB-5491-CF95-AFA0-2453F8F62154}" dt="2023-07-07T18:20:13.263" v="2630"/>
          <ac:picMkLst>
            <pc:docMk/>
            <pc:sldMk cId="552351667" sldId="267"/>
            <ac:picMk id="5" creationId="{9A0AEFFA-A86D-C7F3-DCD5-551D771ACB5A}"/>
          </ac:picMkLst>
        </pc:picChg>
        <pc:picChg chg="add mod">
          <ac:chgData name="Brian Fitzgerald" userId="S::bfitzgerald@mountwashington.org::aedd4379-6c04-470b-940a-85a213d04445" providerId="AD" clId="Web-{0C3276CB-5491-CF95-AFA0-2453F8F62154}" dt="2023-07-07T18:23:04.568" v="2631" actId="1076"/>
          <ac:picMkLst>
            <pc:docMk/>
            <pc:sldMk cId="552351667" sldId="267"/>
            <ac:picMk id="6" creationId="{18F18393-273B-E723-685A-6BAE0838F599}"/>
          </ac:picMkLst>
        </pc:picChg>
        <pc:picChg chg="add mod">
          <ac:chgData name="Brian Fitzgerald" userId="S::bfitzgerald@mountwashington.org::aedd4379-6c04-470b-940a-85a213d04445" providerId="AD" clId="Web-{0C3276CB-5491-CF95-AFA0-2453F8F62154}" dt="2023-07-07T18:23:09.084" v="2632" actId="1076"/>
          <ac:picMkLst>
            <pc:docMk/>
            <pc:sldMk cId="552351667" sldId="267"/>
            <ac:picMk id="7" creationId="{C8815FF2-2F61-9AE6-39BD-2AFF0D506082}"/>
          </ac:picMkLst>
        </pc:picChg>
        <pc:picChg chg="add mod">
          <ac:chgData name="Brian Fitzgerald" userId="S::bfitzgerald@mountwashington.org::aedd4379-6c04-470b-940a-85a213d04445" providerId="AD" clId="Web-{0C3276CB-5491-CF95-AFA0-2453F8F62154}" dt="2023-07-07T18:26:37.983" v="2637" actId="14100"/>
          <ac:picMkLst>
            <pc:docMk/>
            <pc:sldMk cId="552351667" sldId="267"/>
            <ac:picMk id="8" creationId="{9DBB9930-670E-7F48-7E9D-06393135A30B}"/>
          </ac:picMkLst>
        </pc:picChg>
      </pc:sldChg>
      <pc:sldChg chg="mod modShow">
        <pc:chgData name="Brian Fitzgerald" userId="S::bfitzgerald@mountwashington.org::aedd4379-6c04-470b-940a-85a213d04445" providerId="AD" clId="Web-{0C3276CB-5491-CF95-AFA0-2453F8F62154}" dt="2023-07-07T18:35:02.787" v="2731"/>
        <pc:sldMkLst>
          <pc:docMk/>
          <pc:sldMk cId="4092839488" sldId="268"/>
        </pc:sldMkLst>
      </pc:sldChg>
      <pc:sldChg chg="addSp modSp del">
        <pc:chgData name="Brian Fitzgerald" userId="S::bfitzgerald@mountwashington.org::aedd4379-6c04-470b-940a-85a213d04445" providerId="AD" clId="Web-{0C3276CB-5491-CF95-AFA0-2453F8F62154}" dt="2023-07-07T18:30:44.416" v="2724"/>
        <pc:sldMkLst>
          <pc:docMk/>
          <pc:sldMk cId="3629911913" sldId="269"/>
        </pc:sldMkLst>
        <pc:spChg chg="add mod">
          <ac:chgData name="Brian Fitzgerald" userId="S::bfitzgerald@mountwashington.org::aedd4379-6c04-470b-940a-85a213d04445" providerId="AD" clId="Web-{0C3276CB-5491-CF95-AFA0-2453F8F62154}" dt="2023-07-07T17:24:35.180" v="1446" actId="1076"/>
          <ac:spMkLst>
            <pc:docMk/>
            <pc:sldMk cId="3629911913" sldId="269"/>
            <ac:spMk id="3" creationId="{F21EA580-DDBC-4EAA-5AFA-CAAC8E6DED66}"/>
          </ac:spMkLst>
        </pc:spChg>
        <pc:spChg chg="add mod">
          <ac:chgData name="Brian Fitzgerald" userId="S::bfitzgerald@mountwashington.org::aedd4379-6c04-470b-940a-85a213d04445" providerId="AD" clId="Web-{0C3276CB-5491-CF95-AFA0-2453F8F62154}" dt="2023-07-07T17:24:58.697" v="1454" actId="20577"/>
          <ac:spMkLst>
            <pc:docMk/>
            <pc:sldMk cId="3629911913" sldId="269"/>
            <ac:spMk id="5" creationId="{050CD0B0-E8AD-6A81-ED66-1B4984F8931A}"/>
          </ac:spMkLst>
        </pc:spChg>
        <pc:spChg chg="add mod">
          <ac:chgData name="Brian Fitzgerald" userId="S::bfitzgerald@mountwashington.org::aedd4379-6c04-470b-940a-85a213d04445" providerId="AD" clId="Web-{0C3276CB-5491-CF95-AFA0-2453F8F62154}" dt="2023-07-07T17:25:26.448" v="1459" actId="20577"/>
          <ac:spMkLst>
            <pc:docMk/>
            <pc:sldMk cId="3629911913" sldId="269"/>
            <ac:spMk id="6" creationId="{AA96CA87-D3F5-AD87-E6CC-869DAAD90A45}"/>
          </ac:spMkLst>
        </pc:spChg>
        <pc:spChg chg="add mod">
          <ac:chgData name="Brian Fitzgerald" userId="S::bfitzgerald@mountwashington.org::aedd4379-6c04-470b-940a-85a213d04445" providerId="AD" clId="Web-{0C3276CB-5491-CF95-AFA0-2453F8F62154}" dt="2023-07-07T17:25:45.136" v="1464" actId="1076"/>
          <ac:spMkLst>
            <pc:docMk/>
            <pc:sldMk cId="3629911913" sldId="269"/>
            <ac:spMk id="7" creationId="{DD0565EC-56F6-926D-8532-9CD85161F354}"/>
          </ac:spMkLst>
        </pc:spChg>
        <pc:spChg chg="add mod">
          <ac:chgData name="Brian Fitzgerald" userId="S::bfitzgerald@mountwashington.org::aedd4379-6c04-470b-940a-85a213d04445" providerId="AD" clId="Web-{0C3276CB-5491-CF95-AFA0-2453F8F62154}" dt="2023-07-07T17:26:17.388" v="1467" actId="1076"/>
          <ac:spMkLst>
            <pc:docMk/>
            <pc:sldMk cId="3629911913" sldId="269"/>
            <ac:spMk id="8" creationId="{C6E5E36C-2E03-3431-7F8F-055A1B187097}"/>
          </ac:spMkLst>
        </pc:spChg>
      </pc:sldChg>
      <pc:sldChg chg="ord">
        <pc:chgData name="Brian Fitzgerald" userId="S::bfitzgerald@mountwashington.org::aedd4379-6c04-470b-940a-85a213d04445" providerId="AD" clId="Web-{0C3276CB-5491-CF95-AFA0-2453F8F62154}" dt="2023-07-07T18:38:57.062" v="2732"/>
        <pc:sldMkLst>
          <pc:docMk/>
          <pc:sldMk cId="3815172208" sldId="270"/>
        </pc:sldMkLst>
      </pc:sldChg>
      <pc:sldChg chg="modSp">
        <pc:chgData name="Brian Fitzgerald" userId="S::bfitzgerald@mountwashington.org::aedd4379-6c04-470b-940a-85a213d04445" providerId="AD" clId="Web-{0C3276CB-5491-CF95-AFA0-2453F8F62154}" dt="2023-07-07T16:48:50.243" v="277" actId="20577"/>
        <pc:sldMkLst>
          <pc:docMk/>
          <pc:sldMk cId="2391328074" sldId="271"/>
        </pc:sldMkLst>
        <pc:spChg chg="mod">
          <ac:chgData name="Brian Fitzgerald" userId="S::bfitzgerald@mountwashington.org::aedd4379-6c04-470b-940a-85a213d04445" providerId="AD" clId="Web-{0C3276CB-5491-CF95-AFA0-2453F8F62154}" dt="2023-07-07T16:48:50.243" v="277" actId="20577"/>
          <ac:spMkLst>
            <pc:docMk/>
            <pc:sldMk cId="2391328074" sldId="271"/>
            <ac:spMk id="124" creationId="{00000000-0000-0000-0000-000000000000}"/>
          </ac:spMkLst>
        </pc:spChg>
      </pc:sldChg>
      <pc:sldChg chg="addSp delSp modSp add ord replId">
        <pc:chgData name="Brian Fitzgerald" userId="S::bfitzgerald@mountwashington.org::aedd4379-6c04-470b-940a-85a213d04445" providerId="AD" clId="Web-{0C3276CB-5491-CF95-AFA0-2453F8F62154}" dt="2023-07-07T17:22:57.910" v="1441"/>
        <pc:sldMkLst>
          <pc:docMk/>
          <pc:sldMk cId="2636732564" sldId="272"/>
        </pc:sldMkLst>
        <pc:spChg chg="del">
          <ac:chgData name="Brian Fitzgerald" userId="S::bfitzgerald@mountwashington.org::aedd4379-6c04-470b-940a-85a213d04445" providerId="AD" clId="Web-{0C3276CB-5491-CF95-AFA0-2453F8F62154}" dt="2023-07-07T16:27:59.016" v="195"/>
          <ac:spMkLst>
            <pc:docMk/>
            <pc:sldMk cId="2636732564" sldId="272"/>
            <ac:spMk id="4" creationId="{BD436374-E6A8-4633-8F48-CC5F421C0C67}"/>
          </ac:spMkLst>
        </pc:spChg>
        <pc:spChg chg="add del mod">
          <ac:chgData name="Brian Fitzgerald" userId="S::bfitzgerald@mountwashington.org::aedd4379-6c04-470b-940a-85a213d04445" providerId="AD" clId="Web-{0C3276CB-5491-CF95-AFA0-2453F8F62154}" dt="2023-07-07T16:27:53.844" v="192"/>
          <ac:spMkLst>
            <pc:docMk/>
            <pc:sldMk cId="2636732564" sldId="272"/>
            <ac:spMk id="6" creationId="{B38C2342-7ABF-9894-9536-DA89350457C6}"/>
          </ac:spMkLst>
        </pc:spChg>
        <pc:spChg chg="add mod">
          <ac:chgData name="Brian Fitzgerald" userId="S::bfitzgerald@mountwashington.org::aedd4379-6c04-470b-940a-85a213d04445" providerId="AD" clId="Web-{0C3276CB-5491-CF95-AFA0-2453F8F62154}" dt="2023-07-07T16:46:37.643" v="270" actId="1076"/>
          <ac:spMkLst>
            <pc:docMk/>
            <pc:sldMk cId="2636732564" sldId="272"/>
            <ac:spMk id="9" creationId="{FF53D0A0-D52D-D490-6C69-36621665132F}"/>
          </ac:spMkLst>
        </pc:spChg>
        <pc:spChg chg="del">
          <ac:chgData name="Brian Fitzgerald" userId="S::bfitzgerald@mountwashington.org::aedd4379-6c04-470b-940a-85a213d04445" providerId="AD" clId="Web-{0C3276CB-5491-CF95-AFA0-2453F8F62154}" dt="2023-07-07T16:27:50.172" v="191"/>
          <ac:spMkLst>
            <pc:docMk/>
            <pc:sldMk cId="2636732564" sldId="272"/>
            <ac:spMk id="124" creationId="{00000000-0000-0000-0000-000000000000}"/>
          </ac:spMkLst>
        </pc:spChg>
        <pc:graphicFrameChg chg="add del mod">
          <ac:chgData name="Brian Fitzgerald" userId="S::bfitzgerald@mountwashington.org::aedd4379-6c04-470b-940a-85a213d04445" providerId="AD" clId="Web-{0C3276CB-5491-CF95-AFA0-2453F8F62154}" dt="2023-07-07T16:29:54.646" v="198"/>
          <ac:graphicFrameMkLst>
            <pc:docMk/>
            <pc:sldMk cId="2636732564" sldId="272"/>
            <ac:graphicFrameMk id="7" creationId="{AA653CD1-C7AE-63F9-68B8-2BF83DEEDFA3}"/>
          </ac:graphicFrameMkLst>
        </pc:graphicFrameChg>
        <pc:picChg chg="del">
          <ac:chgData name="Brian Fitzgerald" userId="S::bfitzgerald@mountwashington.org::aedd4379-6c04-470b-940a-85a213d04445" providerId="AD" clId="Web-{0C3276CB-5491-CF95-AFA0-2453F8F62154}" dt="2023-07-07T16:27:57.079" v="194"/>
          <ac:picMkLst>
            <pc:docMk/>
            <pc:sldMk cId="2636732564" sldId="272"/>
            <ac:picMk id="2" creationId="{C1191736-A739-4BF7-8F3D-C3682A004D8F}"/>
          </ac:picMkLst>
        </pc:picChg>
        <pc:picChg chg="del">
          <ac:chgData name="Brian Fitzgerald" userId="S::bfitzgerald@mountwashington.org::aedd4379-6c04-470b-940a-85a213d04445" providerId="AD" clId="Web-{0C3276CB-5491-CF95-AFA0-2453F8F62154}" dt="2023-07-07T16:27:55.375" v="193"/>
          <ac:picMkLst>
            <pc:docMk/>
            <pc:sldMk cId="2636732564" sldId="272"/>
            <ac:picMk id="3" creationId="{F07EE46C-E3E3-4957-9B43-70106DF93907}"/>
          </ac:picMkLst>
        </pc:picChg>
        <pc:picChg chg="add mod">
          <ac:chgData name="Brian Fitzgerald" userId="S::bfitzgerald@mountwashington.org::aedd4379-6c04-470b-940a-85a213d04445" providerId="AD" clId="Web-{0C3276CB-5491-CF95-AFA0-2453F8F62154}" dt="2023-07-07T16:46:33.534" v="269" actId="1076"/>
          <ac:picMkLst>
            <pc:docMk/>
            <pc:sldMk cId="2636732564" sldId="272"/>
            <ac:picMk id="8" creationId="{623ADEF7-D766-D13A-F8F7-418986E61EDF}"/>
          </ac:picMkLst>
        </pc:picChg>
      </pc:sldChg>
      <pc:sldChg chg="modSp add replId">
        <pc:chgData name="Brian Fitzgerald" userId="S::bfitzgerald@mountwashington.org::aedd4379-6c04-470b-940a-85a213d04445" providerId="AD" clId="Web-{0C3276CB-5491-CF95-AFA0-2453F8F62154}" dt="2023-07-07T18:30:11.180" v="2723" actId="20577"/>
        <pc:sldMkLst>
          <pc:docMk/>
          <pc:sldMk cId="160707365" sldId="273"/>
        </pc:sldMkLst>
        <pc:spChg chg="mod">
          <ac:chgData name="Brian Fitzgerald" userId="S::bfitzgerald@mountwashington.org::aedd4379-6c04-470b-940a-85a213d04445" providerId="AD" clId="Web-{0C3276CB-5491-CF95-AFA0-2453F8F62154}" dt="2023-07-07T18:30:11.180" v="2723" actId="20577"/>
          <ac:spMkLst>
            <pc:docMk/>
            <pc:sldMk cId="160707365" sldId="273"/>
            <ac:spMk id="124" creationId="{00000000-0000-0000-0000-000000000000}"/>
          </ac:spMkLst>
        </pc:spChg>
      </pc:sldChg>
      <pc:sldChg chg="addSp delSp modSp add replId">
        <pc:chgData name="Brian Fitzgerald" userId="S::bfitzgerald@mountwashington.org::aedd4379-6c04-470b-940a-85a213d04445" providerId="AD" clId="Web-{0C3276CB-5491-CF95-AFA0-2453F8F62154}" dt="2023-07-07T17:56:05.013" v="2166" actId="1076"/>
        <pc:sldMkLst>
          <pc:docMk/>
          <pc:sldMk cId="3033062157" sldId="274"/>
        </pc:sldMkLst>
        <pc:spChg chg="add mod">
          <ac:chgData name="Brian Fitzgerald" userId="S::bfitzgerald@mountwashington.org::aedd4379-6c04-470b-940a-85a213d04445" providerId="AD" clId="Web-{0C3276CB-5491-CF95-AFA0-2453F8F62154}" dt="2023-07-07T17:56:05.013" v="2166" actId="1076"/>
          <ac:spMkLst>
            <pc:docMk/>
            <pc:sldMk cId="3033062157" sldId="274"/>
            <ac:spMk id="4" creationId="{C67DA0B4-6C76-4F1B-591C-EA0E08F4DF46}"/>
          </ac:spMkLst>
        </pc:spChg>
        <pc:spChg chg="add mod">
          <ac:chgData name="Brian Fitzgerald" userId="S::bfitzgerald@mountwashington.org::aedd4379-6c04-470b-940a-85a213d04445" providerId="AD" clId="Web-{0C3276CB-5491-CF95-AFA0-2453F8F62154}" dt="2023-07-07T17:56:00.919" v="2165" actId="1076"/>
          <ac:spMkLst>
            <pc:docMk/>
            <pc:sldMk cId="3033062157" sldId="274"/>
            <ac:spMk id="6" creationId="{866CEBA4-41BE-5211-873F-029261ED78E8}"/>
          </ac:spMkLst>
        </pc:spChg>
        <pc:spChg chg="del mod">
          <ac:chgData name="Brian Fitzgerald" userId="S::bfitzgerald@mountwashington.org::aedd4379-6c04-470b-940a-85a213d04445" providerId="AD" clId="Web-{0C3276CB-5491-CF95-AFA0-2453F8F62154}" dt="2023-07-07T17:18:57.118" v="1418"/>
          <ac:spMkLst>
            <pc:docMk/>
            <pc:sldMk cId="3033062157" sldId="274"/>
            <ac:spMk id="9" creationId="{FF53D0A0-D52D-D490-6C69-36621665132F}"/>
          </ac:spMkLst>
        </pc:spChg>
        <pc:spChg chg="mod">
          <ac:chgData name="Brian Fitzgerald" userId="S::bfitzgerald@mountwashington.org::aedd4379-6c04-470b-940a-85a213d04445" providerId="AD" clId="Web-{0C3276CB-5491-CF95-AFA0-2453F8F62154}" dt="2023-07-07T17:46:13.237" v="1737" actId="20577"/>
          <ac:spMkLst>
            <pc:docMk/>
            <pc:sldMk cId="3033062157" sldId="274"/>
            <ac:spMk id="123" creationId="{00000000-0000-0000-0000-000000000000}"/>
          </ac:spMkLst>
        </pc:spChg>
        <pc:graphicFrameChg chg="add mod modGraphic">
          <ac:chgData name="Brian Fitzgerald" userId="S::bfitzgerald@mountwashington.org::aedd4379-6c04-470b-940a-85a213d04445" providerId="AD" clId="Web-{0C3276CB-5491-CF95-AFA0-2453F8F62154}" dt="2023-07-07T17:55:57.450" v="2164"/>
          <ac:graphicFrameMkLst>
            <pc:docMk/>
            <pc:sldMk cId="3033062157" sldId="274"/>
            <ac:graphicFrameMk id="3" creationId="{BB3DCD4F-B576-81CE-96C5-7A7636FE3D4D}"/>
          </ac:graphicFrameMkLst>
        </pc:graphicFrameChg>
        <pc:picChg chg="add del mod">
          <ac:chgData name="Brian Fitzgerald" userId="S::bfitzgerald@mountwashington.org::aedd4379-6c04-470b-940a-85a213d04445" providerId="AD" clId="Web-{0C3276CB-5491-CF95-AFA0-2453F8F62154}" dt="2023-07-07T17:18:55.978" v="1417"/>
          <ac:picMkLst>
            <pc:docMk/>
            <pc:sldMk cId="3033062157" sldId="274"/>
            <ac:picMk id="2" creationId="{98CB36C4-2730-D32C-32FD-E18397547F88}"/>
          </ac:picMkLst>
        </pc:picChg>
        <pc:picChg chg="del">
          <ac:chgData name="Brian Fitzgerald" userId="S::bfitzgerald@mountwashington.org::aedd4379-6c04-470b-940a-85a213d04445" providerId="AD" clId="Web-{0C3276CB-5491-CF95-AFA0-2453F8F62154}" dt="2023-07-07T16:41:00.191" v="245"/>
          <ac:picMkLst>
            <pc:docMk/>
            <pc:sldMk cId="3033062157" sldId="274"/>
            <ac:picMk id="8" creationId="{623ADEF7-D766-D13A-F8F7-418986E61EDF}"/>
          </ac:picMkLst>
        </pc:picChg>
      </pc:sldChg>
      <pc:sldChg chg="addSp delSp modSp add replId">
        <pc:chgData name="Brian Fitzgerald" userId="S::bfitzgerald@mountwashington.org::aedd4379-6c04-470b-940a-85a213d04445" providerId="AD" clId="Web-{0C3276CB-5491-CF95-AFA0-2453F8F62154}" dt="2023-07-07T17:58:29.800" v="2212" actId="20577"/>
        <pc:sldMkLst>
          <pc:docMk/>
          <pc:sldMk cId="1720002617" sldId="275"/>
        </pc:sldMkLst>
        <pc:spChg chg="add mod">
          <ac:chgData name="Brian Fitzgerald" userId="S::bfitzgerald@mountwashington.org::aedd4379-6c04-470b-940a-85a213d04445" providerId="AD" clId="Web-{0C3276CB-5491-CF95-AFA0-2453F8F62154}" dt="2023-07-07T17:56:55.812" v="2170" actId="14100"/>
          <ac:spMkLst>
            <pc:docMk/>
            <pc:sldMk cId="1720002617" sldId="275"/>
            <ac:spMk id="4" creationId="{B38B849C-9128-B19C-F782-A72BC8346CD2}"/>
          </ac:spMkLst>
        </pc:spChg>
        <pc:spChg chg="add mod">
          <ac:chgData name="Brian Fitzgerald" userId="S::bfitzgerald@mountwashington.org::aedd4379-6c04-470b-940a-85a213d04445" providerId="AD" clId="Web-{0C3276CB-5491-CF95-AFA0-2453F8F62154}" dt="2023-07-07T17:58:29.800" v="2212" actId="20577"/>
          <ac:spMkLst>
            <pc:docMk/>
            <pc:sldMk cId="1720002617" sldId="275"/>
            <ac:spMk id="8" creationId="{638E0440-10A0-E764-C297-69B85B4F19AB}"/>
          </ac:spMkLst>
        </pc:spChg>
        <pc:spChg chg="mod">
          <ac:chgData name="Brian Fitzgerald" userId="S::bfitzgerald@mountwashington.org::aedd4379-6c04-470b-940a-85a213d04445" providerId="AD" clId="Web-{0C3276CB-5491-CF95-AFA0-2453F8F62154}" dt="2023-07-07T17:49:28.042" v="1830" actId="20577"/>
          <ac:spMkLst>
            <pc:docMk/>
            <pc:sldMk cId="1720002617" sldId="275"/>
            <ac:spMk id="123" creationId="{00000000-0000-0000-0000-000000000000}"/>
          </ac:spMkLst>
        </pc:spChg>
        <pc:graphicFrameChg chg="del mod modGraphic">
          <ac:chgData name="Brian Fitzgerald" userId="S::bfitzgerald@mountwashington.org::aedd4379-6c04-470b-940a-85a213d04445" providerId="AD" clId="Web-{0C3276CB-5491-CF95-AFA0-2453F8F62154}" dt="2023-07-07T17:50:21.185" v="1851"/>
          <ac:graphicFrameMkLst>
            <pc:docMk/>
            <pc:sldMk cId="1720002617" sldId="275"/>
            <ac:graphicFrameMk id="3" creationId="{BB3DCD4F-B576-81CE-96C5-7A7636FE3D4D}"/>
          </ac:graphicFrameMkLst>
        </pc:graphicFrameChg>
        <pc:graphicFrameChg chg="add mod modGraphic">
          <ac:chgData name="Brian Fitzgerald" userId="S::bfitzgerald@mountwashington.org::aedd4379-6c04-470b-940a-85a213d04445" providerId="AD" clId="Web-{0C3276CB-5491-CF95-AFA0-2453F8F62154}" dt="2023-07-07T17:56:41.545" v="2167" actId="1076"/>
          <ac:graphicFrameMkLst>
            <pc:docMk/>
            <pc:sldMk cId="1720002617" sldId="275"/>
            <ac:graphicFrameMk id="6" creationId="{91F8D44D-E0FC-B005-AEE9-FEA87BFA5BBE}"/>
          </ac:graphicFrameMkLst>
        </pc:graphicFrameChg>
      </pc:sldChg>
      <pc:sldChg chg="add del replId">
        <pc:chgData name="Brian Fitzgerald" userId="S::bfitzgerald@mountwashington.org::aedd4379-6c04-470b-940a-85a213d04445" providerId="AD" clId="Web-{0C3276CB-5491-CF95-AFA0-2453F8F62154}" dt="2023-07-07T18:00:05.351" v="2229"/>
        <pc:sldMkLst>
          <pc:docMk/>
          <pc:sldMk cId="460114836" sldId="276"/>
        </pc:sldMkLst>
      </pc:sldChg>
      <pc:sldChg chg="addSp delSp modSp add replId">
        <pc:chgData name="Brian Fitzgerald" userId="S::bfitzgerald@mountwashington.org::aedd4379-6c04-470b-940a-85a213d04445" providerId="AD" clId="Web-{0C3276CB-5491-CF95-AFA0-2453F8F62154}" dt="2023-07-07T18:07:47.621" v="2454" actId="20577"/>
        <pc:sldMkLst>
          <pc:docMk/>
          <pc:sldMk cId="3118173700" sldId="277"/>
        </pc:sldMkLst>
        <pc:spChg chg="add del">
          <ac:chgData name="Brian Fitzgerald" userId="S::bfitzgerald@mountwashington.org::aedd4379-6c04-470b-940a-85a213d04445" providerId="AD" clId="Web-{0C3276CB-5491-CF95-AFA0-2453F8F62154}" dt="2023-07-07T17:59:09.818" v="2215"/>
          <ac:spMkLst>
            <pc:docMk/>
            <pc:sldMk cId="3118173700" sldId="277"/>
            <ac:spMk id="4" creationId="{BAF386CB-6C6F-33C4-BB44-365A9F14AC76}"/>
          </ac:spMkLst>
        </pc:spChg>
        <pc:spChg chg="add mod">
          <ac:chgData name="Brian Fitzgerald" userId="S::bfitzgerald@mountwashington.org::aedd4379-6c04-470b-940a-85a213d04445" providerId="AD" clId="Web-{0C3276CB-5491-CF95-AFA0-2453F8F62154}" dt="2023-07-07T18:07:47.621" v="2454" actId="20577"/>
          <ac:spMkLst>
            <pc:docMk/>
            <pc:sldMk cId="3118173700" sldId="277"/>
            <ac:spMk id="8" creationId="{00E2A316-56DC-FF47-1A0E-D06CEEB9FCAA}"/>
          </ac:spMkLst>
        </pc:spChg>
        <pc:spChg chg="add mod">
          <ac:chgData name="Brian Fitzgerald" userId="S::bfitzgerald@mountwashington.org::aedd4379-6c04-470b-940a-85a213d04445" providerId="AD" clId="Web-{0C3276CB-5491-CF95-AFA0-2453F8F62154}" dt="2023-07-07T18:06:46.713" v="2416" actId="1076"/>
          <ac:spMkLst>
            <pc:docMk/>
            <pc:sldMk cId="3118173700" sldId="277"/>
            <ac:spMk id="10" creationId="{DE3946D9-C07E-68DF-5584-281AEBD54910}"/>
          </ac:spMkLst>
        </pc:spChg>
        <pc:spChg chg="mod">
          <ac:chgData name="Brian Fitzgerald" userId="S::bfitzgerald@mountwashington.org::aedd4379-6c04-470b-940a-85a213d04445" providerId="AD" clId="Web-{0C3276CB-5491-CF95-AFA0-2453F8F62154}" dt="2023-07-07T17:59:51.741" v="2227" actId="20577"/>
          <ac:spMkLst>
            <pc:docMk/>
            <pc:sldMk cId="3118173700" sldId="277"/>
            <ac:spMk id="123" creationId="{00000000-0000-0000-0000-000000000000}"/>
          </ac:spMkLst>
        </pc:spChg>
        <pc:graphicFrameChg chg="del">
          <ac:chgData name="Brian Fitzgerald" userId="S::bfitzgerald@mountwashington.org::aedd4379-6c04-470b-940a-85a213d04445" providerId="AD" clId="Web-{0C3276CB-5491-CF95-AFA0-2453F8F62154}" dt="2023-07-07T17:59:05.489" v="2213"/>
          <ac:graphicFrameMkLst>
            <pc:docMk/>
            <pc:sldMk cId="3118173700" sldId="277"/>
            <ac:graphicFrameMk id="3" creationId="{BB3DCD4F-B576-81CE-96C5-7A7636FE3D4D}"/>
          </ac:graphicFrameMkLst>
        </pc:graphicFrameChg>
        <pc:graphicFrameChg chg="add mod modGraphic">
          <ac:chgData name="Brian Fitzgerald" userId="S::bfitzgerald@mountwashington.org::aedd4379-6c04-470b-940a-85a213d04445" providerId="AD" clId="Web-{0C3276CB-5491-CF95-AFA0-2453F8F62154}" dt="2023-07-07T18:06:39.790" v="2415"/>
          <ac:graphicFrameMkLst>
            <pc:docMk/>
            <pc:sldMk cId="3118173700" sldId="277"/>
            <ac:graphicFrameMk id="6" creationId="{063541D9-F409-3AEC-5BE5-2079625F28B9}"/>
          </ac:graphicFrameMkLst>
        </pc:graphicFrameChg>
      </pc:sldChg>
      <pc:sldChg chg="modSp add replId">
        <pc:chgData name="Brian Fitzgerald" userId="S::bfitzgerald@mountwashington.org::aedd4379-6c04-470b-940a-85a213d04445" providerId="AD" clId="Web-{0C3276CB-5491-CF95-AFA0-2453F8F62154}" dt="2023-07-07T18:10:46.911" v="2577" actId="20577"/>
        <pc:sldMkLst>
          <pc:docMk/>
          <pc:sldMk cId="2896063605" sldId="278"/>
        </pc:sldMkLst>
        <pc:spChg chg="mod">
          <ac:chgData name="Brian Fitzgerald" userId="S::bfitzgerald@mountwashington.org::aedd4379-6c04-470b-940a-85a213d04445" providerId="AD" clId="Web-{0C3276CB-5491-CF95-AFA0-2453F8F62154}" dt="2023-07-07T18:10:46.911" v="2577" actId="20577"/>
          <ac:spMkLst>
            <pc:docMk/>
            <pc:sldMk cId="2896063605" sldId="278"/>
            <ac:spMk id="8" creationId="{00E2A316-56DC-FF47-1A0E-D06CEEB9FCAA}"/>
          </ac:spMkLst>
        </pc:spChg>
        <pc:spChg chg="mod">
          <ac:chgData name="Brian Fitzgerald" userId="S::bfitzgerald@mountwashington.org::aedd4379-6c04-470b-940a-85a213d04445" providerId="AD" clId="Web-{0C3276CB-5491-CF95-AFA0-2453F8F62154}" dt="2023-07-07T18:09:34.360" v="2553" actId="1076"/>
          <ac:spMkLst>
            <pc:docMk/>
            <pc:sldMk cId="2896063605" sldId="278"/>
            <ac:spMk id="10" creationId="{DE3946D9-C07E-68DF-5584-281AEBD54910}"/>
          </ac:spMkLst>
        </pc:spChg>
        <pc:spChg chg="mod">
          <ac:chgData name="Brian Fitzgerald" userId="S::bfitzgerald@mountwashington.org::aedd4379-6c04-470b-940a-85a213d04445" providerId="AD" clId="Web-{0C3276CB-5491-CF95-AFA0-2453F8F62154}" dt="2023-07-07T18:00:23.743" v="2232" actId="20577"/>
          <ac:spMkLst>
            <pc:docMk/>
            <pc:sldMk cId="2896063605" sldId="278"/>
            <ac:spMk id="123" creationId="{00000000-0000-0000-0000-000000000000}"/>
          </ac:spMkLst>
        </pc:spChg>
        <pc:graphicFrameChg chg="mod modGraphic">
          <ac:chgData name="Brian Fitzgerald" userId="S::bfitzgerald@mountwashington.org::aedd4379-6c04-470b-940a-85a213d04445" providerId="AD" clId="Web-{0C3276CB-5491-CF95-AFA0-2453F8F62154}" dt="2023-07-07T18:09:31.860" v="2552"/>
          <ac:graphicFrameMkLst>
            <pc:docMk/>
            <pc:sldMk cId="2896063605" sldId="278"/>
            <ac:graphicFrameMk id="6" creationId="{063541D9-F409-3AEC-5BE5-2079625F28B9}"/>
          </ac:graphicFrameMkLst>
        </pc:graphicFrameChg>
      </pc:sldChg>
    </pc:docChg>
  </pc:docChgLst>
</pc:chgInfo>
</file>

<file path=ppt/comments/modernComment_10A_F9CE0D84.xml><?xml version="1.0" encoding="utf-8"?>
<p188:cmLst xmlns:a="http://schemas.openxmlformats.org/drawingml/2006/main" xmlns:r="http://schemas.openxmlformats.org/officeDocument/2006/relationships" xmlns:p188="http://schemas.microsoft.com/office/powerpoint/2018/8/main">
  <p188:cm id="{B224B37E-6960-4771-A4E5-E8A186151B27}" authorId="{D4544512-1442-8437-2007-A8152DF17950}" status="resolved" created="2022-01-21T05:52:05.935" complete="100000">
    <ac:txMkLst xmlns:ac="http://schemas.microsoft.com/office/drawing/2013/main/command">
      <pc:docMk xmlns:pc="http://schemas.microsoft.com/office/powerpoint/2013/main/command"/>
      <pc:sldMk xmlns:pc="http://schemas.microsoft.com/office/powerpoint/2013/main/command" cId="4191030660" sldId="266"/>
      <ac:spMk id="124" creationId="{00000000-0000-0000-0000-000000000000}"/>
      <ac:txMk cp="48" len="27">
        <ac:context len="464" hash="2536697409"/>
      </ac:txMk>
    </ac:txMkLst>
    <p188:pos x="3292230" y="722923"/>
    <p188:txBody>
      <a:bodyPr/>
      <a:lstStyle/>
      <a:p>
        <a:r>
          <a:rPr lang="en-US"/>
          <a:t>In case people ask, the data sources for these findings include student focus group interviews, student surveys, and teacher debriefing interviews</a:t>
        </a:r>
      </a:p>
    </p188:txBody>
  </p188:cm>
  <p188:cm id="{1A609476-6FE5-4039-9114-3F0020A26462}" authorId="{D4544512-1442-8437-2007-A8152DF17950}" status="resolved" created="2022-01-21T05:55:40.707" complete="100000">
    <ac:txMkLst xmlns:ac="http://schemas.microsoft.com/office/drawing/2013/main/command">
      <pc:docMk xmlns:pc="http://schemas.microsoft.com/office/powerpoint/2013/main/command"/>
      <pc:sldMk xmlns:pc="http://schemas.microsoft.com/office/powerpoint/2013/main/command" cId="4191030660" sldId="266"/>
      <ac:spMk id="124" creationId="{00000000-0000-0000-0000-000000000000}"/>
      <ac:txMk cp="162" len="9">
        <ac:context len="464" hash="2536697409"/>
      </ac:txMk>
    </ac:txMkLst>
    <p188:pos x="4972538" y="2383692"/>
    <p188:txBody>
      <a:bodyPr/>
      <a:lstStyle/>
      <a:p>
        <a:r>
          <a:rPr lang="en-US"/>
          <a:t>Maybe instead of saying students "generated questions," in this slide you can say students "learned about the lifestyle, career opportunities..." to focus on what students learned from the Chat</a:t>
        </a:r>
      </a:p>
    </p188:txBody>
  </p188:cm>
  <p188:cm id="{945BB882-739C-4232-971D-E814156BEA94}" authorId="{D4544512-1442-8437-2007-A8152DF17950}" status="resolved" created="2022-01-21T15:56:10.841" complete="100000">
    <pc:sldMkLst xmlns:pc="http://schemas.microsoft.com/office/powerpoint/2013/main/command">
      <pc:docMk/>
      <pc:sldMk cId="4191030660" sldId="266"/>
    </pc:sldMkLst>
    <p188:txBody>
      <a:bodyPr/>
      <a:lstStyle/>
      <a:p>
        <a:r>
          <a:rPr lang="en-US"/>
          <a:t>From ASB, BR, JL: Second bullet: are you trying to emphasize that teachers play an important role in ensuring this Chat has strong learning outcomes? There needs to be preparation of both teachers and scientists to make the session productive. Helpful if teachers: solicit questions, perhaps organize questions (even though ours didn't necessarily do so - we did it ourselves sometimes), helped give scientists heads-up about what kids want to know about. Main point: better results if scientists work together with teachers to plan the event. And ideally, there is some post-work in the classroom to follow up or connect with the Chat.</a:t>
        </a:r>
      </a:p>
    </p188:txBody>
  </p188:cm>
  <p188:cm id="{70C2558F-F450-4F84-ACE8-AFF22AA26C1C}" authorId="{D4544512-1442-8437-2007-A8152DF17950}" status="resolved" created="2022-01-21T16:02:21.760" complete="100000">
    <ac:txMkLst xmlns:ac="http://schemas.microsoft.com/office/drawing/2013/main/command">
      <pc:docMk xmlns:pc="http://schemas.microsoft.com/office/powerpoint/2013/main/command"/>
      <pc:sldMk xmlns:pc="http://schemas.microsoft.com/office/powerpoint/2013/main/command" cId="4191030660" sldId="266"/>
      <ac:spMk id="124" creationId="{00000000-0000-0000-0000-000000000000}"/>
      <ac:txMk cp="153" len="100">
        <ac:context len="464" hash="2536697409"/>
      </ac:txMk>
    </ac:txMkLst>
    <p188:pos x="6320692" y="2852615"/>
    <p188:txBody>
      <a:bodyPr/>
      <a:lstStyle/>
      <a:p>
        <a:r>
          <a:rPr lang="en-US"/>
          <a:t>Maybe can share how students were very interested in people's day-to-day lives - what they eat up there, scariest events, do they make snow angels - reminding audience of the interests of kids at this age</a:t>
        </a:r>
      </a:p>
    </p188:txBody>
  </p188:cm>
  <p188:cm id="{0877D420-E475-46DE-94E1-71E882F4F88F}" authorId="{D4544512-1442-8437-2007-A8152DF17950}" status="resolved" created="2022-01-21T16:18:42.651" complete="100000">
    <ac:txMkLst xmlns:ac="http://schemas.microsoft.com/office/drawing/2013/main/command">
      <pc:docMk xmlns:pc="http://schemas.microsoft.com/office/powerpoint/2013/main/command"/>
      <pc:sldMk xmlns:pc="http://schemas.microsoft.com/office/powerpoint/2013/main/command" cId="4191030660" sldId="266"/>
      <ac:spMk id="124" creationId="{00000000-0000-0000-0000-000000000000}"/>
      <ac:txMk cp="244" len="8">
        <ac:context len="464" hash="2536697409"/>
      </ac:txMk>
    </ac:txMkLst>
    <p188:pos x="6223000" y="2852615"/>
    <p188:txBody>
      <a:bodyPr/>
      <a:lstStyle/>
      <a:p>
        <a:r>
          <a:rPr lang="en-US"/>
          <a:t>ASB: students were also interested in how scientists deal with extreme situations and weather conditions. Students seem to have a natural interest in extreme events. So some of their questions were about how scientists have experienced/dealt with extreme conditions.</a:t>
        </a:r>
      </a:p>
    </p188:txBody>
  </p188:cm>
</p188:cmLst>
</file>

<file path=ppt/comments/modernComment_10B_20EC37B3.xml><?xml version="1.0" encoding="utf-8"?>
<p188:cmLst xmlns:a="http://schemas.openxmlformats.org/drawingml/2006/main" xmlns:r="http://schemas.openxmlformats.org/officeDocument/2006/relationships" xmlns:p188="http://schemas.microsoft.com/office/powerpoint/2018/8/main">
  <p188:cm id="{EAC318E6-138F-435C-8FC1-96EB9985726D}" authorId="{D4544512-1442-8437-2007-A8152DF17950}" status="resolved" created="2022-01-21T16:07:37.051" complete="100000">
    <ac:deMkLst xmlns:ac="http://schemas.microsoft.com/office/drawing/2013/main/command">
      <pc:docMk xmlns:pc="http://schemas.microsoft.com/office/powerpoint/2013/main/command"/>
      <pc:sldMk xmlns:pc="http://schemas.microsoft.com/office/powerpoint/2013/main/command" cId="552351667" sldId="267"/>
      <ac:spMk id="124" creationId="{00000000-0000-0000-0000-000000000000}"/>
    </ac:deMkLst>
    <p188:txBody>
      <a:bodyPr/>
      <a:lstStyle/>
      <a:p>
        <a:r>
          <a:rPr lang="en-US"/>
          <a:t>We know you don't have a lot of time, but we're wondering if a visual or two of what we're sharing with our curriculum or student work or data findings might be helpful for the presentation. Brianna has some student findings graphs. Or maybe show a CODAP graph that students are asked to make (you could make it). Or maybe pictures of the cat or photos of life on MW. In other words, more visuals might help break up the text on the slides.</a:t>
        </a:r>
      </a:p>
    </p188:txBody>
  </p188:cm>
</p188:cmLst>
</file>

<file path=ppt/comments/modernComment_10C_F3F3C640.xml><?xml version="1.0" encoding="utf-8"?>
<p188:cmLst xmlns:a="http://schemas.openxmlformats.org/drawingml/2006/main" xmlns:r="http://schemas.openxmlformats.org/officeDocument/2006/relationships" xmlns:p188="http://schemas.microsoft.com/office/powerpoint/2018/8/main">
  <p188:cm id="{B7CB2415-09EB-4E4C-8436-2D344DF0D32E}" authorId="{D4544512-1442-8437-2007-A8152DF17950}" status="resolved" created="2022-01-21T16:10:26.072" complete="100000">
    <ac:txMkLst xmlns:ac="http://schemas.microsoft.com/office/drawing/2013/main/command">
      <pc:docMk xmlns:pc="http://schemas.microsoft.com/office/powerpoint/2013/main/command"/>
      <pc:sldMk xmlns:pc="http://schemas.microsoft.com/office/powerpoint/2013/main/command" cId="4092839488" sldId="268"/>
      <ac:spMk id="124" creationId="{00000000-0000-0000-0000-000000000000}"/>
      <ac:txMk cp="0" len="18">
        <ac:context len="201" hash="2851719795"/>
      </ac:txMk>
    </ac:txMkLst>
    <p188:pos x="3487615" y="254000"/>
    <p188:txBody>
      <a:bodyPr/>
      <a:lstStyle/>
      <a:p>
        <a:r>
          <a:rPr lang="en-US"/>
          <a:t>Maybe show some of the slides that are in the curriculum, images of Science in Our Community examples (Lesson 7: https://docs.google.com/presentation/d/1Ed0uJDPTZEdLZLdEn3sljU6oz9qPpeaKgKzA8pT2eTA/edit#slide=id.g10191d147d2_0_0) </a:t>
        </a:r>
      </a:p>
    </p188:txBody>
  </p188:cm>
</p188:cmLst>
</file>

<file path=ppt/comments/modernComment_102_89BE9C83.xml><?xml version="1.0" encoding="utf-8"?>
<p188:cmLst xmlns:a="http://schemas.openxmlformats.org/drawingml/2006/main" xmlns:r="http://schemas.openxmlformats.org/officeDocument/2006/relationships" xmlns:p188="http://schemas.microsoft.com/office/powerpoint/2018/8/main">
  <p188:cm id="{445E475D-A7BE-42E7-86F0-325458A7484C}" authorId="{D4544512-1442-8437-2007-A8152DF17950}" status="resolved" created="2022-01-21T05:18:12.735" complete="100000">
    <pc:sldMkLst xmlns:pc="http://schemas.microsoft.com/office/powerpoint/2013/main/command">
      <pc:docMk/>
      <pc:sldMk cId="2310970499" sldId="258"/>
    </pc:sldMkLst>
    <p188:txBody>
      <a:bodyPr/>
      <a:lstStyle/>
      <a:p>
        <a:r>
          <a:rPr lang="en-US"/>
          <a:t>JL: Not sure of the best way to highlight edits/suggestions I'm making, so I'm using different formats (e.g., yellow highlighting, strikeouts, red font, etc.)</a:t>
        </a:r>
      </a:p>
    </p188:txBody>
  </p188:cm>
</p188:cmLst>
</file>

<file path=ppt/comments/modernComment_105_888B3358.xml><?xml version="1.0" encoding="utf-8"?>
<p188:cmLst xmlns:a="http://schemas.openxmlformats.org/drawingml/2006/main" xmlns:r="http://schemas.openxmlformats.org/officeDocument/2006/relationships" xmlns:p188="http://schemas.microsoft.com/office/powerpoint/2018/8/main">
  <p188:cm id="{90E3FB14-BFB9-45ED-AA0D-5FF977313FA1}" authorId="{D4544512-1442-8437-2007-A8152DF17950}" status="resolved" created="2022-01-21T05:18:43.408" complete="100000">
    <pc:sldMkLst xmlns:pc="http://schemas.microsoft.com/office/powerpoint/2013/main/command">
      <pc:docMk/>
      <pc:sldMk cId="2290824024" sldId="261"/>
    </pc:sldMkLst>
    <p188:txBody>
      <a:bodyPr/>
      <a:lstStyle/>
      <a:p>
        <a:r>
          <a:rPr lang="en-US"/>
          <a:t>Maybe move the slide after the Project Context slide. Introduce our project first, then share the RQs.</a:t>
        </a:r>
      </a:p>
    </p188:txBody>
  </p188:cm>
</p188:cmLst>
</file>

<file path=ppt/comments/modernComment_106_A204671A.xml><?xml version="1.0" encoding="utf-8"?>
<p188:cmLst xmlns:a="http://schemas.openxmlformats.org/drawingml/2006/main" xmlns:r="http://schemas.openxmlformats.org/officeDocument/2006/relationships" xmlns:p188="http://schemas.microsoft.com/office/powerpoint/2018/8/main">
  <p188:cm id="{B8E28976-105F-4B5F-A338-D022A066FBB5}" authorId="{D4544512-1442-8437-2007-A8152DF17950}" status="resolved" created="2022-01-21T05:43:36.010" complete="100000">
    <ac:txMkLst xmlns:ac="http://schemas.microsoft.com/office/drawing/2013/main/command">
      <pc:docMk xmlns:pc="http://schemas.microsoft.com/office/powerpoint/2013/main/command"/>
      <pc:sldMk xmlns:pc="http://schemas.microsoft.com/office/powerpoint/2013/main/command" cId="2718197530" sldId="262"/>
      <ac:spMk id="124" creationId="{00000000-0000-0000-0000-000000000000}"/>
      <ac:txMk cp="208" len="77">
        <ac:context len="379" hash="63006602"/>
      </ac:txMk>
    </ac:txMkLst>
    <p188:pos x="3614615" y="2588846"/>
    <p188:txBody>
      <a:bodyPr/>
      <a:lstStyle/>
      <a:p>
        <a:r>
          <a:rPr lang="en-US"/>
          <a:t>These are numbers of teachers who implemented at least one of our modules in SY 2020-2021 and SY 2021-2022, and the approximate number of students who used our materials in those two years</a:t>
        </a:r>
      </a:p>
    </p188:txBody>
  </p188:cm>
  <p188:cm id="{84E494B0-F1AD-4D61-B7E5-DD0486556858}" authorId="{D4544512-1442-8437-2007-A8152DF17950}" status="resolved" created="2022-01-21T05:48:22.221" complete="100000">
    <ac:txMkLst xmlns:ac="http://schemas.microsoft.com/office/drawing/2013/main/command">
      <pc:docMk xmlns:pc="http://schemas.microsoft.com/office/powerpoint/2013/main/command"/>
      <pc:sldMk xmlns:pc="http://schemas.microsoft.com/office/powerpoint/2013/main/command" cId="2718197530" sldId="262"/>
      <ac:spMk id="124" creationId="{00000000-0000-0000-0000-000000000000}"/>
      <ac:txMk cp="352" len="22">
        <ac:context len="379" hash="63006602"/>
      </ac:txMk>
    </ac:txMkLst>
    <p188:pos x="7180384" y="3585307"/>
    <p188:txBody>
      <a:bodyPr/>
      <a:lstStyle/>
      <a:p>
        <a:r>
          <a:rPr lang="en-US"/>
          <a:t>We don't have a dedicated project website, so you can provide them with a link to our project description on the STELAR website: http://stelar.edc.org/projects/22767/profile/understanding-weather-extremes-big-data-inspiring-rural-youth-data-science</a:t>
        </a:r>
      </a:p>
    </p188:txBody>
  </p188:cm>
</p188:cmLst>
</file>

<file path=ppt/comments/modernComment_109_D90F113A.xml><?xml version="1.0" encoding="utf-8"?>
<p188:cmLst xmlns:a="http://schemas.openxmlformats.org/drawingml/2006/main" xmlns:r="http://schemas.openxmlformats.org/officeDocument/2006/relationships" xmlns:p188="http://schemas.microsoft.com/office/powerpoint/2018/8/main">
  <p188:cm id="{6EA4B895-5E0D-4283-B57D-9EE14424335A}" authorId="{D4544512-1442-8437-2007-A8152DF17950}" status="resolved" created="2022-01-21T05:53:28.796" complete="100000">
    <ac:txMkLst xmlns:ac="http://schemas.microsoft.com/office/drawing/2013/main/command">
      <pc:docMk xmlns:pc="http://schemas.microsoft.com/office/powerpoint/2013/main/command"/>
      <pc:sldMk xmlns:pc="http://schemas.microsoft.com/office/powerpoint/2013/main/command" cId="3641643322" sldId="265"/>
      <ac:spMk id="124" creationId="{00000000-0000-0000-0000-000000000000}"/>
      <ac:txMk cp="17">
        <ac:context len="217" hash="3928877290"/>
      </ac:txMk>
    </ac:txMkLst>
    <p188:pos x="1787769" y="722923"/>
    <p188:txBody>
      <a:bodyPr/>
      <a:lstStyle/>
      <a:p>
        <a:r>
          <a:rPr lang="en-US"/>
          <a:t>Depending on how much time you have, you could add another slide that gives examples of the types of questions students posed.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FCA779-FDE4-479B-9FBA-8FE23255DE9B}" type="datetimeFigureOut">
              <a:rPr lang="en-US"/>
              <a:t>7/7/2023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31F8EB-2C99-49E6-A70E-7B28189C4F18}" type="slidenum">
              <a:rPr lang="en-US"/>
              <a:t>‹#›</a:t>
            </a:fld>
            <a:endParaRPr lang="en-US"/>
          </a:p>
        </p:txBody>
      </p:sp>
    </p:spTree>
    <p:extLst>
      <p:ext uri="{BB962C8B-B14F-4D97-AF65-F5344CB8AC3E}">
        <p14:creationId xmlns:p14="http://schemas.microsoft.com/office/powerpoint/2010/main" val="2253372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1: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6" name="Google Shape;106;p1:notes"/>
          <p:cNvSpPr txBox="1">
            <a:spLocks noGrp="1"/>
          </p:cNvSpPr>
          <p:nvPr>
            <p:ph type="body" idx="1"/>
          </p:nvPr>
        </p:nvSpPr>
        <p:spPr>
          <a:xfrm>
            <a:off x="119063" y="25347169"/>
            <a:ext cx="952500" cy="20738593"/>
          </a:xfrm>
          <a:prstGeom prst="rect">
            <a:avLst/>
          </a:prstGeom>
          <a:noFill/>
          <a:ln>
            <a:noFill/>
          </a:ln>
        </p:spPr>
        <p:txBody>
          <a:bodyPr spcFirstLastPara="1" wrap="square" lIns="91425" tIns="45700" rIns="91425" bIns="45700" anchor="t" anchorCtr="0">
            <a:noAutofit/>
          </a:bodyPr>
          <a:lstStyle/>
          <a:p>
            <a:r>
              <a:rPr lang="en-US" b="0" dirty="0"/>
              <a:t>The title of our session </a:t>
            </a:r>
            <a:r>
              <a:rPr lang="en-US" dirty="0"/>
              <a:t>Is Understanding Weather Extremes with Big Data: Inspiring Rural Youth in Data Science, also known as the </a:t>
            </a:r>
            <a:r>
              <a:rPr lang="en-US" b="0" dirty="0" err="1"/>
              <a:t>WeatherX</a:t>
            </a:r>
            <a:r>
              <a:rPr lang="en-US" b="0" dirty="0"/>
              <a:t> Project.</a:t>
            </a:r>
            <a:r>
              <a:rPr lang="en-US" dirty="0"/>
              <a:t> I'll be speaking to you today about just one aspect of this broader curriculum development project that began back in the summer of 2019. </a:t>
            </a:r>
            <a:endParaRPr lang="en-US" b="0" dirty="0">
              <a:cs typeface="Calibri"/>
            </a:endParaRPr>
          </a:p>
          <a:p>
            <a:r>
              <a:rPr lang="en-US" b="0" dirty="0"/>
              <a:t>My name </a:t>
            </a:r>
            <a:r>
              <a:rPr lang="en-US" dirty="0"/>
              <a:t>is Brian Fitzgerald and I'm the Director of Science &amp; Education </a:t>
            </a:r>
            <a:r>
              <a:rPr lang="en-US" dirty="0">
                <a:cs typeface="Calibri"/>
              </a:rPr>
              <a:t>for the nonprofit, Mount Washington Observatory based in northern New Hampshire.</a:t>
            </a:r>
          </a:p>
          <a:p>
            <a:r>
              <a:rPr lang="en-US" dirty="0">
                <a:cs typeface="Calibri"/>
              </a:rPr>
              <a:t>This project is lead by the Education Development Center's Josephine Louie, with support from additional folks at EDC, The Concord Consortium and the Universities of Maine and Washington.</a:t>
            </a:r>
          </a:p>
        </p:txBody>
      </p:sp>
      <p:sp>
        <p:nvSpPr>
          <p:cNvPr id="107" name="Google Shape;107;p1:notes"/>
          <p:cNvSpPr txBox="1">
            <a:spLocks noGrp="1"/>
          </p:cNvSpPr>
          <p:nvPr>
            <p:ph type="sldNum" idx="12"/>
          </p:nvPr>
        </p:nvSpPr>
        <p:spPr>
          <a:xfrm>
            <a:off x="674412" y="50026831"/>
            <a:ext cx="515938" cy="26426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endParaRPr lang="en-US" dirty="0">
              <a:cs typeface="Calibri"/>
            </a:endParaRPr>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a:t>
            </a:fld>
            <a:endParaRPr/>
          </a:p>
        </p:txBody>
      </p:sp>
    </p:spTree>
    <p:extLst>
      <p:ext uri="{BB962C8B-B14F-4D97-AF65-F5344CB8AC3E}">
        <p14:creationId xmlns:p14="http://schemas.microsoft.com/office/powerpoint/2010/main" val="2396797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r>
              <a:rPr lang="en-US" dirty="0">
                <a:cs typeface="Calibri"/>
              </a:rPr>
              <a:t>We in the final year of our award, and are actively beta testing our second of two units this spring. </a:t>
            </a:r>
          </a:p>
          <a:p>
            <a:r>
              <a:rPr lang="en-US" dirty="0">
                <a:cs typeface="Calibri"/>
              </a:rPr>
              <a:t>(12): </a:t>
            </a:r>
            <a:r>
              <a:rPr lang="en-US" dirty="0"/>
              <a:t>These are numbers of teachers who implemented at least one of our modules in SY 2020-2021 and SY 2021-2022, and the approximate number of students who used our materials in those two years</a:t>
            </a:r>
            <a:endParaRPr dirty="0">
              <a:cs typeface="Calibri"/>
            </a:endParaRPr>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3</a:t>
            </a:fld>
            <a:endParaRPr/>
          </a:p>
        </p:txBody>
      </p:sp>
    </p:spTree>
    <p:extLst>
      <p:ext uri="{BB962C8B-B14F-4D97-AF65-F5344CB8AC3E}">
        <p14:creationId xmlns:p14="http://schemas.microsoft.com/office/powerpoint/2010/main" val="59406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r>
              <a:rPr lang="en-US" dirty="0">
                <a:cs typeface="Calibri"/>
              </a:rPr>
              <a:t>First bullet: lead in with "To what extent do student who work through </a:t>
            </a:r>
            <a:r>
              <a:rPr lang="en-US" dirty="0" err="1">
                <a:cs typeface="Calibri"/>
              </a:rPr>
              <a:t>WeatherX</a:t>
            </a:r>
            <a:r>
              <a:rPr lang="en-US" dirty="0">
                <a:cs typeface="Calibri"/>
              </a:rPr>
              <a:t>..."</a:t>
            </a:r>
            <a:endParaRPr dirty="0"/>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4</a:t>
            </a:fld>
            <a:endParaRPr/>
          </a:p>
        </p:txBody>
      </p:sp>
    </p:spTree>
    <p:extLst>
      <p:ext uri="{BB962C8B-B14F-4D97-AF65-F5344CB8AC3E}">
        <p14:creationId xmlns:p14="http://schemas.microsoft.com/office/powerpoint/2010/main" val="4031923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r>
              <a:rPr lang="en-US"/>
              <a:t>&gt; 200 students and questions asked</a:t>
            </a:r>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5</a:t>
            </a:fld>
            <a:endParaRPr/>
          </a:p>
        </p:txBody>
      </p:sp>
    </p:spTree>
    <p:extLst>
      <p:ext uri="{BB962C8B-B14F-4D97-AF65-F5344CB8AC3E}">
        <p14:creationId xmlns:p14="http://schemas.microsoft.com/office/powerpoint/2010/main" val="900045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pPr lvl="1" indent="-425450">
              <a:buSzPts val="3100"/>
            </a:pPr>
            <a:r>
              <a:rPr lang="en-US" sz="2600" dirty="0"/>
              <a:t>-first bullet: (8 rural NH, 3 rural ME)</a:t>
            </a:r>
          </a:p>
          <a:p>
            <a:pPr lvl="1" indent="-425450">
              <a:buSzPts val="3100"/>
            </a:pPr>
            <a:r>
              <a:rPr lang="en-US" sz="2600" dirty="0"/>
              <a:t>-Goals: show</a:t>
            </a:r>
            <a:r>
              <a:rPr lang="en-US" sz="2600" baseline="0" dirty="0"/>
              <a:t> scientists as</a:t>
            </a:r>
            <a:r>
              <a:rPr lang="en-US" sz="2600" dirty="0"/>
              <a:t> relate, actual human beings</a:t>
            </a:r>
          </a:p>
          <a:p>
            <a:pPr lvl="1" indent="-425450">
              <a:buSzPts val="3100"/>
            </a:pPr>
            <a:r>
              <a:rPr lang="en-US" sz="2600" dirty="0">
                <a:cs typeface="Calibri"/>
              </a:rPr>
              <a:t>-The typical session had observers break the ice and briefly share about the current weather and conditions, talk a little bit about weather in the region and closer to their schools/town</a:t>
            </a:r>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6</a:t>
            </a:fld>
            <a:endParaRPr/>
          </a:p>
        </p:txBody>
      </p:sp>
    </p:spTree>
    <p:extLst>
      <p:ext uri="{BB962C8B-B14F-4D97-AF65-F5344CB8AC3E}">
        <p14:creationId xmlns:p14="http://schemas.microsoft.com/office/powerpoint/2010/main" val="2876991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r>
              <a:rPr lang="en-US" dirty="0">
                <a:cs typeface="Calibri"/>
              </a:rPr>
              <a:t> - first bullet: students</a:t>
            </a:r>
            <a:r>
              <a:rPr lang="en-US" dirty="0"/>
              <a:t> were very interested in learning about what the "scientists" day-to-day lives looked like. Everything from what they eat up on the summit, to do they make snow angels, to what sorts of activities they did in their down-time like video games or tv. "….The student who asked about downtime activities is a huge football fan so he LOVED the answer about watching football. You may have noticed some of the students chuckling about it :) " -WeatherX Teacher</a:t>
            </a:r>
          </a:p>
          <a:p>
            <a:r>
              <a:rPr lang="en-US" dirty="0">
                <a:cs typeface="Calibri"/>
              </a:rPr>
              <a:t>-second bullet: </a:t>
            </a:r>
            <a:r>
              <a:rPr lang="en-US" dirty="0"/>
              <a:t>Teachers provide important link for students to help pose questions for scientists, organize, moderate questions, off-the-cuff questions during chats. And ideally, there is some post-work in the classroom to follow up or connect with the Chat.</a:t>
            </a:r>
            <a:endParaRPr lang="en-US" dirty="0">
              <a:cs typeface="Calibri"/>
            </a:endParaRPr>
          </a:p>
          <a:p>
            <a:r>
              <a:rPr lang="en-US" dirty="0">
                <a:cs typeface="Calibri"/>
              </a:rPr>
              <a:t>-third bullet: </a:t>
            </a:r>
            <a:r>
              <a:rPr lang="en-US" dirty="0"/>
              <a:t>the data sources for these findings include student focus group interviews, student surveys, and teacher debriefing interviews</a:t>
            </a:r>
            <a:endParaRPr lang="en-US" dirty="0">
              <a:cs typeface="Calibri"/>
            </a:endParaRPr>
          </a:p>
          <a:p>
            <a:endParaRPr lang="en-US" dirty="0">
              <a:cs typeface="Calibri"/>
            </a:endParaRPr>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7</a:t>
            </a:fld>
            <a:endParaRPr/>
          </a:p>
        </p:txBody>
      </p:sp>
    </p:spTree>
    <p:extLst>
      <p:ext uri="{BB962C8B-B14F-4D97-AF65-F5344CB8AC3E}">
        <p14:creationId xmlns:p14="http://schemas.microsoft.com/office/powerpoint/2010/main" val="3784361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r>
              <a:rPr lang="en-US" dirty="0">
                <a:cs typeface="Calibri"/>
              </a:rPr>
              <a:t> - first bullet: students</a:t>
            </a:r>
            <a:r>
              <a:rPr lang="en-US" dirty="0"/>
              <a:t> were very interested in learning about what the "scientists" day-to-day lives looked like. Everything from what they eat up on the summit, to do they make snow angels, to what sorts of activities they did in their down-time like video games or tv. "….The student who asked about downtime activities is a huge football fan so he LOVED the answer about watching football. You may have noticed some of the students chuckling about it :) " -WeatherX Teacher</a:t>
            </a:r>
          </a:p>
          <a:p>
            <a:r>
              <a:rPr lang="en-US" dirty="0">
                <a:cs typeface="Calibri"/>
              </a:rPr>
              <a:t>-second bullet: </a:t>
            </a:r>
            <a:r>
              <a:rPr lang="en-US" dirty="0"/>
              <a:t>Teachers provide important link for students to help pose questions for scientists, organize, moderate questions, off-the-cuff questions during chats. And ideally, there is some post-work in the classroom to follow up or connect with the Chat.</a:t>
            </a:r>
            <a:endParaRPr lang="en-US" dirty="0">
              <a:cs typeface="Calibri"/>
            </a:endParaRPr>
          </a:p>
          <a:p>
            <a:r>
              <a:rPr lang="en-US" dirty="0">
                <a:cs typeface="Calibri"/>
              </a:rPr>
              <a:t>-third bullet: </a:t>
            </a:r>
            <a:r>
              <a:rPr lang="en-US" dirty="0"/>
              <a:t>the data sources for these findings include student focus group interviews, student surveys, and teacher debriefing interviews</a:t>
            </a:r>
            <a:endParaRPr lang="en-US" dirty="0">
              <a:cs typeface="Calibri"/>
            </a:endParaRPr>
          </a:p>
          <a:p>
            <a:endParaRPr lang="en-US" dirty="0">
              <a:cs typeface="Calibri"/>
            </a:endParaRPr>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9</a:t>
            </a:fld>
            <a:endParaRPr/>
          </a:p>
        </p:txBody>
      </p:sp>
    </p:spTree>
    <p:extLst>
      <p:ext uri="{BB962C8B-B14F-4D97-AF65-F5344CB8AC3E}">
        <p14:creationId xmlns:p14="http://schemas.microsoft.com/office/powerpoint/2010/main" val="4339026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r>
              <a:rPr lang="en-US" dirty="0">
                <a:cs typeface="Calibri"/>
              </a:rPr>
              <a:t> - first bullet: students</a:t>
            </a:r>
            <a:r>
              <a:rPr lang="en-US" dirty="0"/>
              <a:t> were very interested in learning about what the "scientists" day-to-day lives looked like. Everything from what they eat up on the summit, to do they make snow angels, to what sorts of activities they did in their down-time like video games or tv. "….The student who asked about downtime activities is a huge football fan so he LOVED the answer about watching football. You may have noticed some of the students chuckling about it :) " -WeatherX Teacher</a:t>
            </a:r>
          </a:p>
          <a:p>
            <a:r>
              <a:rPr lang="en-US" dirty="0">
                <a:cs typeface="Calibri"/>
              </a:rPr>
              <a:t>-second bullet: </a:t>
            </a:r>
            <a:r>
              <a:rPr lang="en-US" dirty="0"/>
              <a:t>Teachers provide important link for students to help pose questions for scientists, organize, moderate questions, off-the-cuff questions during chats. And ideally, there is some post-work in the classroom to follow up or connect with the Chat.</a:t>
            </a:r>
            <a:endParaRPr lang="en-US" dirty="0">
              <a:cs typeface="Calibri"/>
            </a:endParaRPr>
          </a:p>
          <a:p>
            <a:r>
              <a:rPr lang="en-US" dirty="0">
                <a:cs typeface="Calibri"/>
              </a:rPr>
              <a:t>-third bullet: </a:t>
            </a:r>
            <a:r>
              <a:rPr lang="en-US" dirty="0"/>
              <a:t>the data sources for these findings include student focus group interviews, student surveys, and teacher debriefing interviews</a:t>
            </a:r>
            <a:endParaRPr lang="en-US" dirty="0">
              <a:cs typeface="Calibri"/>
            </a:endParaRPr>
          </a:p>
          <a:p>
            <a:endParaRPr lang="en-US" dirty="0">
              <a:cs typeface="Calibri"/>
            </a:endParaRPr>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10</a:t>
            </a:fld>
            <a:endParaRPr/>
          </a:p>
        </p:txBody>
      </p:sp>
    </p:spTree>
    <p:extLst>
      <p:ext uri="{BB962C8B-B14F-4D97-AF65-F5344CB8AC3E}">
        <p14:creationId xmlns:p14="http://schemas.microsoft.com/office/powerpoint/2010/main" val="1851496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r>
              <a:rPr lang="en-US" dirty="0">
                <a:cs typeface="Calibri"/>
              </a:rPr>
              <a:t> - first bullet: students</a:t>
            </a:r>
            <a:r>
              <a:rPr lang="en-US" dirty="0"/>
              <a:t> were very interested in learning about what the "scientists" day-to-day lives looked like. Everything from what they eat up on the summit, to do they make snow angels, to what sorts of activities they did in their down-time like video games or tv. "….The student who asked about downtime activities is a huge football fan so he LOVED the answer about watching football. You may have noticed some of the students chuckling about it :) " -WeatherX Teacher</a:t>
            </a:r>
          </a:p>
          <a:p>
            <a:r>
              <a:rPr lang="en-US" dirty="0">
                <a:cs typeface="Calibri"/>
              </a:rPr>
              <a:t>-second bullet: </a:t>
            </a:r>
            <a:r>
              <a:rPr lang="en-US" dirty="0"/>
              <a:t>Teachers provide important link for students to help pose questions for scientists, organize, moderate questions, off-the-cuff questions during chats. And ideally, there is some post-work in the classroom to follow up or connect with the Chat.</a:t>
            </a:r>
            <a:endParaRPr lang="en-US" dirty="0">
              <a:cs typeface="Calibri"/>
            </a:endParaRPr>
          </a:p>
          <a:p>
            <a:r>
              <a:rPr lang="en-US" dirty="0">
                <a:cs typeface="Calibri"/>
              </a:rPr>
              <a:t>-third bullet: </a:t>
            </a:r>
            <a:r>
              <a:rPr lang="en-US" dirty="0"/>
              <a:t>the data sources for these findings include student focus group interviews, student surveys, and teacher debriefing interviews</a:t>
            </a:r>
            <a:endParaRPr lang="en-US" dirty="0">
              <a:cs typeface="Calibri"/>
            </a:endParaRPr>
          </a:p>
          <a:p>
            <a:endParaRPr lang="en-US" dirty="0">
              <a:cs typeface="Calibri"/>
            </a:endParaRPr>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11</a:t>
            </a:fld>
            <a:endParaRPr/>
          </a:p>
        </p:txBody>
      </p:sp>
    </p:spTree>
    <p:extLst>
      <p:ext uri="{BB962C8B-B14F-4D97-AF65-F5344CB8AC3E}">
        <p14:creationId xmlns:p14="http://schemas.microsoft.com/office/powerpoint/2010/main" val="880692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r>
              <a:rPr lang="en-US" dirty="0">
                <a:cs typeface="Calibri"/>
              </a:rPr>
              <a:t> - first bullet: students</a:t>
            </a:r>
            <a:r>
              <a:rPr lang="en-US" dirty="0"/>
              <a:t> were very interested in learning about what the "scientists" day-to-day lives looked like. Everything from what they eat up on the summit, to do they make snow angels, to what sorts of activities they did in their down-time like video games or tv. "….The student who asked about downtime activities is a huge football fan so he LOVED the answer about watching football. You may have noticed some of the students chuckling about it :) " -WeatherX Teacher</a:t>
            </a:r>
          </a:p>
          <a:p>
            <a:r>
              <a:rPr lang="en-US" dirty="0">
                <a:cs typeface="Calibri"/>
              </a:rPr>
              <a:t>-second bullet: </a:t>
            </a:r>
            <a:r>
              <a:rPr lang="en-US" dirty="0"/>
              <a:t>Teachers provide important link for students to help pose questions for scientists, organize, moderate questions, off-the-cuff questions during chats. And ideally, there is some post-work in the classroom to follow up or connect with the Chat.</a:t>
            </a:r>
            <a:endParaRPr lang="en-US" dirty="0">
              <a:cs typeface="Calibri"/>
            </a:endParaRPr>
          </a:p>
          <a:p>
            <a:r>
              <a:rPr lang="en-US" dirty="0">
                <a:cs typeface="Calibri"/>
              </a:rPr>
              <a:t>-third bullet: </a:t>
            </a:r>
            <a:r>
              <a:rPr lang="en-US" dirty="0"/>
              <a:t>the data sources for these findings include student focus group interviews, student surveys, and teacher debriefing interviews</a:t>
            </a:r>
            <a:endParaRPr lang="en-US" dirty="0">
              <a:cs typeface="Calibri"/>
            </a:endParaRPr>
          </a:p>
          <a:p>
            <a:endParaRPr lang="en-US" dirty="0">
              <a:cs typeface="Calibri"/>
            </a:endParaRPr>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12</a:t>
            </a:fld>
            <a:endParaRPr/>
          </a:p>
        </p:txBody>
      </p:sp>
    </p:spTree>
    <p:extLst>
      <p:ext uri="{BB962C8B-B14F-4D97-AF65-F5344CB8AC3E}">
        <p14:creationId xmlns:p14="http://schemas.microsoft.com/office/powerpoint/2010/main" val="813758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r>
              <a:rPr lang="en-US" dirty="0">
                <a:cs typeface="Calibri"/>
              </a:rPr>
              <a:t> - first bullet: students</a:t>
            </a:r>
            <a:r>
              <a:rPr lang="en-US" dirty="0"/>
              <a:t> were very interested in learning about what the "scientists" day-to-day lives looked like. Everything from what they eat up on the summit, to do they make snow angels, to what sorts of activities they did in their down-time like video games or tv. "….The student who asked about downtime activities is a huge football fan so he LOVED the answer about watching football. You may have noticed some of the students chuckling about it :) " -WeatherX Teacher</a:t>
            </a:r>
          </a:p>
          <a:p>
            <a:r>
              <a:rPr lang="en-US" dirty="0">
                <a:cs typeface="Calibri"/>
              </a:rPr>
              <a:t>-second bullet: </a:t>
            </a:r>
            <a:r>
              <a:rPr lang="en-US" dirty="0"/>
              <a:t>Teachers provide important link for students to help pose questions for scientists, organize, moderate questions, off-the-cuff questions during chats. And ideally, there is some post-work in the classroom to follow up or connect with the Chat.</a:t>
            </a:r>
            <a:endParaRPr lang="en-US" dirty="0">
              <a:cs typeface="Calibri"/>
            </a:endParaRPr>
          </a:p>
          <a:p>
            <a:r>
              <a:rPr lang="en-US" dirty="0">
                <a:cs typeface="Calibri"/>
              </a:rPr>
              <a:t>-third bullet: </a:t>
            </a:r>
            <a:r>
              <a:rPr lang="en-US" dirty="0"/>
              <a:t>the data sources for these findings include student focus group interviews, student surveys, and teacher debriefing interviews</a:t>
            </a:r>
            <a:endParaRPr lang="en-US" dirty="0">
              <a:cs typeface="Calibri"/>
            </a:endParaRPr>
          </a:p>
          <a:p>
            <a:endParaRPr lang="en-US" dirty="0">
              <a:cs typeface="Calibri"/>
            </a:endParaRPr>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13</a:t>
            </a:fld>
            <a:endParaRPr/>
          </a:p>
        </p:txBody>
      </p:sp>
    </p:spTree>
    <p:extLst>
      <p:ext uri="{BB962C8B-B14F-4D97-AF65-F5344CB8AC3E}">
        <p14:creationId xmlns:p14="http://schemas.microsoft.com/office/powerpoint/2010/main" val="33034419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data sources for these findings include student focus group interviews, student surveys, and teacher debriefing interviews</a:t>
            </a:r>
          </a:p>
        </p:txBody>
      </p:sp>
      <p:sp>
        <p:nvSpPr>
          <p:cNvPr id="4" name="Slide Number Placeholder 3"/>
          <p:cNvSpPr>
            <a:spLocks noGrp="1"/>
          </p:cNvSpPr>
          <p:nvPr>
            <p:ph type="sldNum" sz="quarter" idx="5"/>
          </p:nvPr>
        </p:nvSpPr>
        <p:spPr/>
        <p:txBody>
          <a:bodyPr/>
          <a:lstStyle/>
          <a:p>
            <a:fld id="{FE31F8EB-2C99-49E6-A70E-7B28189C4F18}" type="slidenum">
              <a:rPr lang="en-US"/>
              <a:t>10</a:t>
            </a:fld>
            <a:endParaRPr lang="en-US"/>
          </a:p>
        </p:txBody>
      </p:sp>
    </p:spTree>
    <p:extLst>
      <p:ext uri="{BB962C8B-B14F-4D97-AF65-F5344CB8AC3E}">
        <p14:creationId xmlns:p14="http://schemas.microsoft.com/office/powerpoint/2010/main" val="1555987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r>
              <a:rPr lang="en-US" dirty="0">
                <a:cs typeface="Calibri"/>
              </a:rPr>
              <a:t> - first bullet: students</a:t>
            </a:r>
            <a:r>
              <a:rPr lang="en-US" dirty="0"/>
              <a:t> were very interested in learning about what the "scientists" day-to-day lives looked like. Everything from what they eat up on the summit, to do they make snow angels, to what sorts of activities they did in their down-time like video games or tv. "….The student who asked about downtime activities is a huge football fan so he LOVED the answer about watching football. You may have noticed some of the students chuckling about it :) " -WeatherX Teacher</a:t>
            </a:r>
          </a:p>
          <a:p>
            <a:r>
              <a:rPr lang="en-US" dirty="0">
                <a:cs typeface="Calibri"/>
              </a:rPr>
              <a:t>-second bullet: </a:t>
            </a:r>
            <a:r>
              <a:rPr lang="en-US" dirty="0"/>
              <a:t>Teachers provide important link for students to help pose questions for scientists, organize, moderate questions, off-the-cuff questions during chats. And ideally, there is some post-work in the classroom to follow up or connect with the Chat.</a:t>
            </a:r>
            <a:endParaRPr lang="en-US" dirty="0">
              <a:cs typeface="Calibri"/>
            </a:endParaRPr>
          </a:p>
          <a:p>
            <a:r>
              <a:rPr lang="en-US" dirty="0">
                <a:cs typeface="Calibri"/>
              </a:rPr>
              <a:t>-third bullet: </a:t>
            </a:r>
            <a:r>
              <a:rPr lang="en-US" dirty="0"/>
              <a:t>the data sources for these findings include student focus group interviews, student surveys, and teacher debriefing interviews</a:t>
            </a:r>
            <a:endParaRPr lang="en-US" dirty="0">
              <a:cs typeface="Calibri"/>
            </a:endParaRPr>
          </a:p>
          <a:p>
            <a:endParaRPr lang="en-US" dirty="0">
              <a:cs typeface="Calibri"/>
            </a:endParaRPr>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10</a:t>
            </a:fld>
            <a:endParaRPr/>
          </a:p>
        </p:txBody>
      </p:sp>
    </p:spTree>
    <p:extLst>
      <p:ext uri="{BB962C8B-B14F-4D97-AF65-F5344CB8AC3E}">
        <p14:creationId xmlns:p14="http://schemas.microsoft.com/office/powerpoint/2010/main" val="2264785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r>
              <a:rPr lang="en-US" dirty="0">
                <a:cs typeface="Calibri"/>
              </a:rPr>
              <a:t>New for the beta round- inspired by advisory board comments. One activity is a community interview in which students engage a family member, teacher at their school, someone in their community that is effected by weather, to ask them about a memorable weather event and their impacts. Additionally, another resource we've added to one of our lessons is an exploration of different careers in the community that use weather in their day-today. Inspired by STEM trading cards. We don't have data on these resources/activities yet. </a:t>
            </a:r>
            <a:endParaRPr dirty="0"/>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11</a:t>
            </a:fld>
            <a:endParaRPr/>
          </a:p>
        </p:txBody>
      </p:sp>
    </p:spTree>
    <p:extLst>
      <p:ext uri="{BB962C8B-B14F-4D97-AF65-F5344CB8AC3E}">
        <p14:creationId xmlns:p14="http://schemas.microsoft.com/office/powerpoint/2010/main" val="36705928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c715af5243_0_0: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c715af5243_0_0: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Under development</a:t>
            </a:r>
            <a:endParaRPr dirty="0"/>
          </a:p>
        </p:txBody>
      </p:sp>
      <p:sp>
        <p:nvSpPr>
          <p:cNvPr id="121" name="Google Shape;121;gc715af5243_0_0:notes"/>
          <p:cNvSpPr txBox="1">
            <a:spLocks noGrp="1"/>
          </p:cNvSpPr>
          <p:nvPr>
            <p:ph type="sldNum" idx="12"/>
          </p:nvPr>
        </p:nvSpPr>
        <p:spPr>
          <a:xfrm>
            <a:off x="674412" y="50026831"/>
            <a:ext cx="516000" cy="2642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12</a:t>
            </a:fld>
            <a:endParaRPr/>
          </a:p>
        </p:txBody>
      </p:sp>
    </p:spTree>
    <p:extLst>
      <p:ext uri="{BB962C8B-B14F-4D97-AF65-F5344CB8AC3E}">
        <p14:creationId xmlns:p14="http://schemas.microsoft.com/office/powerpoint/2010/main" val="32422530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
        <p:cNvGrpSpPr/>
        <p:nvPr/>
      </p:nvGrpSpPr>
      <p:grpSpPr>
        <a:xfrm>
          <a:off x="0" y="0"/>
          <a:ext cx="0" cy="0"/>
          <a:chOff x="0" y="0"/>
          <a:chExt cx="0" cy="0"/>
        </a:xfrm>
      </p:grpSpPr>
      <p:sp>
        <p:nvSpPr>
          <p:cNvPr id="328" name="Google Shape;328;gc660c765c1_0_429:notes"/>
          <p:cNvSpPr txBox="1">
            <a:spLocks noGrp="1"/>
          </p:cNvSpPr>
          <p:nvPr>
            <p:ph type="body" idx="1"/>
          </p:nvPr>
        </p:nvSpPr>
        <p:spPr>
          <a:xfrm>
            <a:off x="119063" y="25347169"/>
            <a:ext cx="952500" cy="207387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9" name="Google Shape;329;gc660c765c1_0_429:notes"/>
          <p:cNvSpPr>
            <a:spLocks noGrp="1" noRot="1" noChangeAspect="1"/>
          </p:cNvSpPr>
          <p:nvPr>
            <p:ph type="sldImg" idx="2"/>
          </p:nvPr>
        </p:nvSpPr>
        <p:spPr>
          <a:xfrm>
            <a:off x="-15205075" y="6583363"/>
            <a:ext cx="31600775" cy="17776825"/>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944868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2_Title Slide - photo">
  <p:cSld name="2_Title Slide - photo">
    <p:bg>
      <p:bgPr>
        <a:gradFill>
          <a:gsLst>
            <a:gs pos="0">
              <a:srgbClr val="D4E5F5"/>
            </a:gs>
            <a:gs pos="100000">
              <a:srgbClr val="70A4D5"/>
            </a:gs>
          </a:gsLst>
          <a:lin ang="5400012" scaled="0"/>
        </a:gradFill>
        <a:effectLst/>
      </p:bgPr>
    </p:bg>
    <p:spTree>
      <p:nvGrpSpPr>
        <p:cNvPr id="1" name="Shape 15"/>
        <p:cNvGrpSpPr/>
        <p:nvPr/>
      </p:nvGrpSpPr>
      <p:grpSpPr>
        <a:xfrm>
          <a:off x="0" y="0"/>
          <a:ext cx="0" cy="0"/>
          <a:chOff x="0" y="0"/>
          <a:chExt cx="0" cy="0"/>
        </a:xfrm>
      </p:grpSpPr>
      <p:sp>
        <p:nvSpPr>
          <p:cNvPr id="16" name="Google Shape;16;p2"/>
          <p:cNvSpPr txBox="1">
            <a:spLocks noGrp="1"/>
          </p:cNvSpPr>
          <p:nvPr>
            <p:ph type="ctrTitle"/>
          </p:nvPr>
        </p:nvSpPr>
        <p:spPr>
          <a:xfrm>
            <a:off x="612648" y="2381731"/>
            <a:ext cx="6473952" cy="1581912"/>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rgbClr val="1C2632"/>
              </a:buClr>
              <a:buSzPts val="5000"/>
              <a:buFont typeface="Arial"/>
              <a:buNone/>
              <a:defRPr sz="5000" b="1" cap="none">
                <a:solidFill>
                  <a:srgbClr val="1C2632"/>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
          <p:cNvSpPr txBox="1">
            <a:spLocks noGrp="1"/>
          </p:cNvSpPr>
          <p:nvPr>
            <p:ph type="subTitle" idx="1"/>
          </p:nvPr>
        </p:nvSpPr>
        <p:spPr>
          <a:xfrm>
            <a:off x="612648" y="4128326"/>
            <a:ext cx="5330952" cy="1498384"/>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SzPts val="2400"/>
              <a:buNone/>
              <a:defRPr sz="2400" b="0" i="0">
                <a:solidFill>
                  <a:schemeClr val="lt1"/>
                </a:solidFill>
                <a:latin typeface="Calibri"/>
                <a:ea typeface="Calibri"/>
                <a:cs typeface="Calibri"/>
                <a:sym typeface="Calibri"/>
              </a:defRPr>
            </a:lvl1pPr>
            <a:lvl2pPr lvl="1" algn="ctr">
              <a:lnSpc>
                <a:spcPct val="110000"/>
              </a:lnSpc>
              <a:spcBef>
                <a:spcPts val="500"/>
              </a:spcBef>
              <a:spcAft>
                <a:spcPts val="0"/>
              </a:spcAft>
              <a:buSzPts val="2000"/>
              <a:buNone/>
              <a:defRPr sz="2000"/>
            </a:lvl2pPr>
            <a:lvl3pPr lvl="2" algn="ctr">
              <a:lnSpc>
                <a:spcPct val="110000"/>
              </a:lnSpc>
              <a:spcBef>
                <a:spcPts val="500"/>
              </a:spcBef>
              <a:spcAft>
                <a:spcPts val="0"/>
              </a:spcAft>
              <a:buSzPts val="1800"/>
              <a:buNone/>
              <a:defRPr sz="1800"/>
            </a:lvl3pPr>
            <a:lvl4pPr lvl="3" algn="ctr">
              <a:lnSpc>
                <a:spcPct val="110000"/>
              </a:lnSpc>
              <a:spcBef>
                <a:spcPts val="500"/>
              </a:spcBef>
              <a:spcAft>
                <a:spcPts val="0"/>
              </a:spcAft>
              <a:buSzPts val="1600"/>
              <a:buNone/>
              <a:defRPr sz="1600"/>
            </a:lvl4pPr>
            <a:lvl5pPr lvl="4" algn="ctr">
              <a:lnSpc>
                <a:spcPct val="90000"/>
              </a:lnSpc>
              <a:spcBef>
                <a:spcPts val="500"/>
              </a:spcBef>
              <a:spcAft>
                <a:spcPts val="0"/>
              </a:spcAft>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2"/>
          <p:cNvSpPr txBox="1">
            <a:spLocks noGrp="1"/>
          </p:cNvSpPr>
          <p:nvPr>
            <p:ph type="body" idx="2"/>
          </p:nvPr>
        </p:nvSpPr>
        <p:spPr>
          <a:xfrm>
            <a:off x="612775" y="5190192"/>
            <a:ext cx="4683125" cy="1338262"/>
          </a:xfrm>
          <a:prstGeom prst="rect">
            <a:avLst/>
          </a:prstGeom>
          <a:noFill/>
          <a:ln>
            <a:noFill/>
          </a:ln>
        </p:spPr>
        <p:txBody>
          <a:bodyPr spcFirstLastPara="1" wrap="square" lIns="91425" tIns="45700" rIns="91425" bIns="45700" anchor="t" anchorCtr="0">
            <a:noAutofit/>
          </a:bodyPr>
          <a:lstStyle>
            <a:lvl1pPr marL="457200" lvl="0" indent="-228600" algn="l">
              <a:lnSpc>
                <a:spcPct val="110000"/>
              </a:lnSpc>
              <a:spcBef>
                <a:spcPts val="1000"/>
              </a:spcBef>
              <a:spcAft>
                <a:spcPts val="0"/>
              </a:spcAft>
              <a:buSzPts val="1800"/>
              <a:buNone/>
              <a:defRPr sz="1800">
                <a:solidFill>
                  <a:schemeClr val="lt1"/>
                </a:solidFill>
              </a:defRPr>
            </a:lvl1pPr>
            <a:lvl2pPr marL="914400" lvl="1" indent="-228600" algn="l">
              <a:lnSpc>
                <a:spcPct val="110000"/>
              </a:lnSpc>
              <a:spcBef>
                <a:spcPts val="500"/>
              </a:spcBef>
              <a:spcAft>
                <a:spcPts val="0"/>
              </a:spcAft>
              <a:buSzPts val="2000"/>
              <a:buNone/>
              <a:defRPr sz="2000">
                <a:solidFill>
                  <a:schemeClr val="lt1"/>
                </a:solidFill>
              </a:defRPr>
            </a:lvl2pPr>
            <a:lvl3pPr marL="1371600" lvl="2" indent="-228600" algn="l">
              <a:lnSpc>
                <a:spcPct val="110000"/>
              </a:lnSpc>
              <a:spcBef>
                <a:spcPts val="500"/>
              </a:spcBef>
              <a:spcAft>
                <a:spcPts val="0"/>
              </a:spcAft>
              <a:buSzPts val="2000"/>
              <a:buNone/>
              <a:defRPr sz="2000">
                <a:solidFill>
                  <a:schemeClr val="lt1"/>
                </a:solidFill>
              </a:defRPr>
            </a:lvl3pPr>
            <a:lvl4pPr marL="1828800" lvl="3" indent="-228600" algn="l">
              <a:lnSpc>
                <a:spcPct val="110000"/>
              </a:lnSpc>
              <a:spcBef>
                <a:spcPts val="500"/>
              </a:spcBef>
              <a:spcAft>
                <a:spcPts val="0"/>
              </a:spcAft>
              <a:buSzPts val="2000"/>
              <a:buNone/>
              <a:defRPr sz="2000">
                <a:solidFill>
                  <a:schemeClr val="lt1"/>
                </a:solidFill>
              </a:defRPr>
            </a:lvl4pPr>
            <a:lvl5pPr marL="2286000" lvl="4" indent="-228600" algn="l">
              <a:lnSpc>
                <a:spcPct val="90000"/>
              </a:lnSpc>
              <a:spcBef>
                <a:spcPts val="500"/>
              </a:spcBef>
              <a:spcAft>
                <a:spcPts val="0"/>
              </a:spcAft>
              <a:buSzPts val="2000"/>
              <a:buNone/>
              <a:defRPr sz="2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 name="Google Shape;19;p2"/>
          <p:cNvSpPr/>
          <p:nvPr/>
        </p:nvSpPr>
        <p:spPr>
          <a:xfrm>
            <a:off x="9900" y="-76200"/>
            <a:ext cx="12172200" cy="1810200"/>
          </a:xfrm>
          <a:prstGeom prst="rect">
            <a:avLst/>
          </a:prstGeom>
          <a:solidFill>
            <a:srgbClr val="FFFFFF"/>
          </a:solidFill>
          <a:ln>
            <a:noFill/>
          </a:ln>
          <a:effectLst>
            <a:outerShdw blurRad="57150" dist="19050" dir="5400000" algn="bl" rotWithShape="0">
              <a:srgbClr val="FFFFFF">
                <a:alpha val="50000"/>
              </a:srgbClr>
            </a:outerShdw>
            <a:reflection endPos="30000" fadeDir="5400012" sy="-100000" algn="bl" rotWithShape="0"/>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0" name="Google Shape;20;p2" descr="A picture containing drawing&#10;&#10;Description automatically generated"/>
          <p:cNvPicPr preferRelativeResize="0"/>
          <p:nvPr/>
        </p:nvPicPr>
        <p:blipFill rotWithShape="1">
          <a:blip r:embed="rId2">
            <a:alphaModFix/>
          </a:blip>
          <a:srcRect/>
          <a:stretch/>
        </p:blipFill>
        <p:spPr>
          <a:xfrm>
            <a:off x="233171" y="369327"/>
            <a:ext cx="4791455" cy="1144434"/>
          </a:xfrm>
          <a:prstGeom prst="rect">
            <a:avLst/>
          </a:prstGeom>
          <a:noFill/>
          <a:ln>
            <a:noFill/>
          </a:ln>
        </p:spPr>
      </p:pic>
    </p:spTree>
  </p:cSld>
  <p:clrMapOvr>
    <a:masterClrMapping/>
  </p:clrMapOvr>
  <p:extLst>
    <p:ext uri="{DCECCB84-F9BA-43D5-87BE-67443E8EF086}">
      <p15:sldGuideLst xmlns:p15="http://schemas.microsoft.com/office/powerpoint/2012/main">
        <p15:guide id="1" orient="horz" pos="32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612648" y="423490"/>
            <a:ext cx="10972800" cy="1170432"/>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
          <p:cNvSpPr txBox="1">
            <a:spLocks noGrp="1"/>
          </p:cNvSpPr>
          <p:nvPr>
            <p:ph type="body" idx="1"/>
          </p:nvPr>
        </p:nvSpPr>
        <p:spPr>
          <a:xfrm>
            <a:off x="612648" y="1828800"/>
            <a:ext cx="109728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9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0" name="Google Shape;30;p4"/>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31" name="Google Shape;31;p4"/>
          <p:cNvSpPr txBox="1">
            <a:spLocks noGrp="1"/>
          </p:cNvSpPr>
          <p:nvPr>
            <p:ph type="ftr" idx="11"/>
          </p:nvPr>
        </p:nvSpPr>
        <p:spPr>
          <a:xfrm>
            <a:off x="612648" y="6519672"/>
            <a:ext cx="6150102" cy="33832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
          <p:cNvSpPr txBox="1">
            <a:spLocks noGrp="1"/>
          </p:cNvSpPr>
          <p:nvPr>
            <p:ph type="sldNum" idx="12"/>
          </p:nvPr>
        </p:nvSpPr>
        <p:spPr>
          <a:xfrm>
            <a:off x="8778240" y="6501384"/>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Dark Background Bullet Numbers">
  <p:cSld name="Dark Background Bullet Numbers">
    <p:bg>
      <p:bgPr>
        <a:solidFill>
          <a:schemeClr val="dk1"/>
        </a:solidFill>
        <a:effectLst/>
      </p:bgPr>
    </p:bg>
    <p:spTree>
      <p:nvGrpSpPr>
        <p:cNvPr id="1" name="Shape 33"/>
        <p:cNvGrpSpPr/>
        <p:nvPr/>
      </p:nvGrpSpPr>
      <p:grpSpPr>
        <a:xfrm>
          <a:off x="0" y="0"/>
          <a:ext cx="0" cy="0"/>
          <a:chOff x="0" y="0"/>
          <a:chExt cx="0" cy="0"/>
        </a:xfrm>
      </p:grpSpPr>
      <p:sp>
        <p:nvSpPr>
          <p:cNvPr id="34" name="Google Shape;34;p5"/>
          <p:cNvSpPr txBox="1">
            <a:spLocks noGrp="1"/>
          </p:cNvSpPr>
          <p:nvPr>
            <p:ph type="sldNum" idx="12"/>
          </p:nvPr>
        </p:nvSpPr>
        <p:spPr>
          <a:xfrm>
            <a:off x="8778240" y="650962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35" name="Google Shape;35;p5"/>
          <p:cNvSpPr txBox="1">
            <a:spLocks noGrp="1"/>
          </p:cNvSpPr>
          <p:nvPr>
            <p:ph type="title"/>
          </p:nvPr>
        </p:nvSpPr>
        <p:spPr>
          <a:xfrm>
            <a:off x="612648" y="423490"/>
            <a:ext cx="10972800" cy="1170432"/>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chemeClr val="lt1"/>
              </a:buClr>
              <a:buSzPts val="3800"/>
              <a:buFont typeface="Arial"/>
              <a:buNone/>
              <a:defRPr>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 name="Google Shape;36;p5"/>
          <p:cNvSpPr txBox="1">
            <a:spLocks noGrp="1"/>
          </p:cNvSpPr>
          <p:nvPr>
            <p:ph type="body" idx="1"/>
          </p:nvPr>
        </p:nvSpPr>
        <p:spPr>
          <a:xfrm>
            <a:off x="1648254" y="1722573"/>
            <a:ext cx="9934146" cy="4135438"/>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rgbClr val="CB1F54"/>
              </a:buClr>
              <a:buSzPts val="3000"/>
              <a:buFont typeface="Arial"/>
              <a:buNone/>
              <a:defRPr sz="3000">
                <a:solidFill>
                  <a:schemeClr val="lt1"/>
                </a:solidFill>
              </a:defRPr>
            </a:lvl1pPr>
            <a:lvl2pPr marL="914400" lvl="1" indent="-228600" algn="l">
              <a:lnSpc>
                <a:spcPct val="110000"/>
              </a:lnSpc>
              <a:spcBef>
                <a:spcPts val="500"/>
              </a:spcBef>
              <a:spcAft>
                <a:spcPts val="0"/>
              </a:spcAft>
              <a:buSzPts val="3000"/>
              <a:buNone/>
              <a:defRPr sz="3000"/>
            </a:lvl2pPr>
            <a:lvl3pPr marL="1371600" lvl="2" indent="-228600" algn="l">
              <a:lnSpc>
                <a:spcPct val="110000"/>
              </a:lnSpc>
              <a:spcBef>
                <a:spcPts val="500"/>
              </a:spcBef>
              <a:spcAft>
                <a:spcPts val="0"/>
              </a:spcAft>
              <a:buSzPts val="3000"/>
              <a:buNone/>
              <a:defRPr sz="3000"/>
            </a:lvl3pPr>
            <a:lvl4pPr marL="1828800" lvl="3" indent="-228600" algn="l">
              <a:lnSpc>
                <a:spcPct val="110000"/>
              </a:lnSpc>
              <a:spcBef>
                <a:spcPts val="500"/>
              </a:spcBef>
              <a:spcAft>
                <a:spcPts val="0"/>
              </a:spcAft>
              <a:buSzPts val="3000"/>
              <a:buNone/>
              <a:defRPr sz="3000"/>
            </a:lvl4pPr>
            <a:lvl5pPr marL="2286000" lvl="4" indent="-228600" algn="l">
              <a:lnSpc>
                <a:spcPct val="90000"/>
              </a:lnSpc>
              <a:spcBef>
                <a:spcPts val="500"/>
              </a:spcBef>
              <a:spcAft>
                <a:spcPts val="0"/>
              </a:spcAft>
              <a:buSzPts val="3000"/>
              <a:buNone/>
              <a:defRPr sz="30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5"/>
          <p:cNvSpPr txBox="1">
            <a:spLocks noGrp="1"/>
          </p:cNvSpPr>
          <p:nvPr>
            <p:ph type="ftr" idx="11"/>
          </p:nvPr>
        </p:nvSpPr>
        <p:spPr>
          <a:xfrm>
            <a:off x="612648" y="6519672"/>
            <a:ext cx="6150102" cy="33832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1000">
                <a:solidFill>
                  <a:srgbClr val="97B2C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8"/>
        <p:cNvGrpSpPr/>
        <p:nvPr/>
      </p:nvGrpSpPr>
      <p:grpSpPr>
        <a:xfrm>
          <a:off x="0" y="0"/>
          <a:ext cx="0" cy="0"/>
          <a:chOff x="0" y="0"/>
          <a:chExt cx="0" cy="0"/>
        </a:xfrm>
      </p:grpSpPr>
      <p:sp>
        <p:nvSpPr>
          <p:cNvPr id="39" name="Google Shape;39;p6"/>
          <p:cNvSpPr txBox="1">
            <a:spLocks noGrp="1"/>
          </p:cNvSpPr>
          <p:nvPr>
            <p:ph type="title"/>
          </p:nvPr>
        </p:nvSpPr>
        <p:spPr>
          <a:xfrm>
            <a:off x="612648" y="423490"/>
            <a:ext cx="10972800" cy="1170432"/>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9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9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6"/>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3" name="Google Shape;43;p6"/>
          <p:cNvSpPr txBox="1">
            <a:spLocks noGrp="1"/>
          </p:cNvSpPr>
          <p:nvPr>
            <p:ph type="ftr" idx="11"/>
          </p:nvPr>
        </p:nvSpPr>
        <p:spPr>
          <a:xfrm>
            <a:off x="612648" y="6519672"/>
            <a:ext cx="6150102" cy="33832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8778240" y="6501384"/>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White Background with Bullet Numbers">
  <p:cSld name="White Background with Bullet Numbers">
    <p:spTree>
      <p:nvGrpSpPr>
        <p:cNvPr id="1" name="Shape 57"/>
        <p:cNvGrpSpPr/>
        <p:nvPr/>
      </p:nvGrpSpPr>
      <p:grpSpPr>
        <a:xfrm>
          <a:off x="0" y="0"/>
          <a:ext cx="0" cy="0"/>
          <a:chOff x="0" y="0"/>
          <a:chExt cx="0" cy="0"/>
        </a:xfrm>
      </p:grpSpPr>
      <p:sp>
        <p:nvSpPr>
          <p:cNvPr id="58" name="Google Shape;58;p9"/>
          <p:cNvSpPr txBox="1">
            <a:spLocks noGrp="1"/>
          </p:cNvSpPr>
          <p:nvPr>
            <p:ph type="sldNum" idx="12"/>
          </p:nvPr>
        </p:nvSpPr>
        <p:spPr>
          <a:xfrm>
            <a:off x="8778240" y="650962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59" name="Google Shape;59;p9"/>
          <p:cNvSpPr txBox="1">
            <a:spLocks noGrp="1"/>
          </p:cNvSpPr>
          <p:nvPr>
            <p:ph type="title"/>
          </p:nvPr>
        </p:nvSpPr>
        <p:spPr>
          <a:xfrm>
            <a:off x="612648" y="423490"/>
            <a:ext cx="10972800" cy="1170432"/>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chemeClr val="dk1"/>
              </a:buClr>
              <a:buSzPts val="3800"/>
              <a:buFont typeface="Arial"/>
              <a:buNone/>
              <a:defRPr>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1648254" y="1722573"/>
            <a:ext cx="9934146" cy="4135438"/>
          </a:xfrm>
          <a:prstGeom prst="rect">
            <a:avLst/>
          </a:prstGeom>
          <a:noFill/>
          <a:ln>
            <a:noFill/>
          </a:ln>
        </p:spPr>
        <p:txBody>
          <a:bodyPr spcFirstLastPara="1" wrap="square" lIns="91425" tIns="45700" rIns="91425" bIns="45700" anchor="t" anchorCtr="0">
            <a:noAutofit/>
          </a:bodyPr>
          <a:lstStyle>
            <a:lvl1pPr marL="457200" marR="0" lvl="0" indent="-228600" algn="l">
              <a:lnSpc>
                <a:spcPct val="90000"/>
              </a:lnSpc>
              <a:spcBef>
                <a:spcPts val="1000"/>
              </a:spcBef>
              <a:spcAft>
                <a:spcPts val="0"/>
              </a:spcAft>
              <a:buClr>
                <a:srgbClr val="CB1F54"/>
              </a:buClr>
              <a:buSzPts val="3000"/>
              <a:buFont typeface="Arial"/>
              <a:buNone/>
              <a:defRPr sz="3000">
                <a:solidFill>
                  <a:schemeClr val="dk1"/>
                </a:solidFill>
              </a:defRPr>
            </a:lvl1pPr>
            <a:lvl2pPr marL="914400" lvl="1" indent="-228600" algn="l">
              <a:lnSpc>
                <a:spcPct val="110000"/>
              </a:lnSpc>
              <a:spcBef>
                <a:spcPts val="500"/>
              </a:spcBef>
              <a:spcAft>
                <a:spcPts val="0"/>
              </a:spcAft>
              <a:buSzPts val="3000"/>
              <a:buNone/>
              <a:defRPr sz="3000"/>
            </a:lvl2pPr>
            <a:lvl3pPr marL="1371600" lvl="2" indent="-228600" algn="l">
              <a:lnSpc>
                <a:spcPct val="110000"/>
              </a:lnSpc>
              <a:spcBef>
                <a:spcPts val="500"/>
              </a:spcBef>
              <a:spcAft>
                <a:spcPts val="0"/>
              </a:spcAft>
              <a:buSzPts val="3000"/>
              <a:buNone/>
              <a:defRPr sz="3000"/>
            </a:lvl3pPr>
            <a:lvl4pPr marL="1828800" lvl="3" indent="-228600" algn="l">
              <a:lnSpc>
                <a:spcPct val="110000"/>
              </a:lnSpc>
              <a:spcBef>
                <a:spcPts val="500"/>
              </a:spcBef>
              <a:spcAft>
                <a:spcPts val="0"/>
              </a:spcAft>
              <a:buSzPts val="3000"/>
              <a:buNone/>
              <a:defRPr sz="3000"/>
            </a:lvl4pPr>
            <a:lvl5pPr marL="2286000" lvl="4" indent="-228600" algn="l">
              <a:lnSpc>
                <a:spcPct val="90000"/>
              </a:lnSpc>
              <a:spcBef>
                <a:spcPts val="500"/>
              </a:spcBef>
              <a:spcAft>
                <a:spcPts val="0"/>
              </a:spcAft>
              <a:buSzPts val="3000"/>
              <a:buNone/>
              <a:defRPr sz="30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 name="Google Shape;61;p9"/>
          <p:cNvSpPr txBox="1">
            <a:spLocks noGrp="1"/>
          </p:cNvSpPr>
          <p:nvPr>
            <p:ph type="ftr" idx="11"/>
          </p:nvPr>
        </p:nvSpPr>
        <p:spPr>
          <a:xfrm>
            <a:off x="612648" y="6519672"/>
            <a:ext cx="6150102" cy="33832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1000">
                <a:solidFill>
                  <a:srgbClr val="97B2C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Alternate text layout">
  <p:cSld name="Alternate text layout">
    <p:spTree>
      <p:nvGrpSpPr>
        <p:cNvPr id="1" name="Shape 62"/>
        <p:cNvGrpSpPr/>
        <p:nvPr/>
      </p:nvGrpSpPr>
      <p:grpSpPr>
        <a:xfrm>
          <a:off x="0" y="0"/>
          <a:ext cx="0" cy="0"/>
          <a:chOff x="0" y="0"/>
          <a:chExt cx="0" cy="0"/>
        </a:xfrm>
      </p:grpSpPr>
      <p:sp>
        <p:nvSpPr>
          <p:cNvPr id="63" name="Google Shape;63;p10"/>
          <p:cNvSpPr txBox="1">
            <a:spLocks noGrp="1"/>
          </p:cNvSpPr>
          <p:nvPr>
            <p:ph type="title"/>
          </p:nvPr>
        </p:nvSpPr>
        <p:spPr>
          <a:xfrm>
            <a:off x="612648" y="423490"/>
            <a:ext cx="10972800" cy="770996"/>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10"/>
          <p:cNvSpPr txBox="1">
            <a:spLocks noGrp="1"/>
          </p:cNvSpPr>
          <p:nvPr>
            <p:ph type="sldNum" idx="12"/>
          </p:nvPr>
        </p:nvSpPr>
        <p:spPr>
          <a:xfrm>
            <a:off x="8778240" y="650962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65" name="Google Shape;65;p10"/>
          <p:cNvSpPr txBox="1">
            <a:spLocks noGrp="1"/>
          </p:cNvSpPr>
          <p:nvPr>
            <p:ph type="body" idx="1"/>
          </p:nvPr>
        </p:nvSpPr>
        <p:spPr>
          <a:xfrm>
            <a:off x="4000500" y="1593923"/>
            <a:ext cx="6705600" cy="1239894"/>
          </a:xfrm>
          <a:prstGeom prst="rect">
            <a:avLst/>
          </a:prstGeom>
          <a:noFill/>
          <a:ln>
            <a:noFill/>
          </a:ln>
        </p:spPr>
        <p:txBody>
          <a:bodyPr spcFirstLastPara="1" wrap="square" lIns="91425" tIns="45700" rIns="91425" bIns="45700" anchor="t" anchorCtr="0">
            <a:noAutofit/>
          </a:bodyPr>
          <a:lstStyle>
            <a:lvl1pPr marL="457200" marR="0" lvl="0" indent="-228600" algn="l">
              <a:lnSpc>
                <a:spcPct val="120000"/>
              </a:lnSpc>
              <a:spcBef>
                <a:spcPts val="1000"/>
              </a:spcBef>
              <a:spcAft>
                <a:spcPts val="0"/>
              </a:spcAft>
              <a:buClr>
                <a:srgbClr val="CB1F54"/>
              </a:buClr>
              <a:buSzPts val="1800"/>
              <a:buFont typeface="Arial"/>
              <a:buNone/>
              <a:defRPr sz="1800" b="1" i="0">
                <a:solidFill>
                  <a:schemeClr val="accent1"/>
                </a:solidFill>
                <a:latin typeface="Arial"/>
                <a:ea typeface="Arial"/>
                <a:cs typeface="Arial"/>
                <a:sym typeface="Arial"/>
              </a:defRPr>
            </a:lvl1pPr>
            <a:lvl2pPr marL="914400" lvl="1" indent="-228600" algn="l">
              <a:lnSpc>
                <a:spcPct val="110000"/>
              </a:lnSpc>
              <a:spcBef>
                <a:spcPts val="500"/>
              </a:spcBef>
              <a:spcAft>
                <a:spcPts val="0"/>
              </a:spcAft>
              <a:buSzPts val="1800"/>
              <a:buFont typeface="Calibri"/>
              <a:buNone/>
              <a:defRPr/>
            </a:lvl2pPr>
            <a:lvl3pPr marL="1371600" lvl="2" indent="-228600" algn="l">
              <a:lnSpc>
                <a:spcPct val="110000"/>
              </a:lnSpc>
              <a:spcBef>
                <a:spcPts val="500"/>
              </a:spcBef>
              <a:spcAft>
                <a:spcPts val="0"/>
              </a:spcAft>
              <a:buSzPts val="1400"/>
              <a:buFont typeface="Calibri"/>
              <a:buNone/>
              <a:defRPr/>
            </a:lvl3pPr>
            <a:lvl4pPr marL="1828800" lvl="3" indent="-342900" algn="l">
              <a:lnSpc>
                <a:spcPct val="110000"/>
              </a:lnSpc>
              <a:spcBef>
                <a:spcPts val="500"/>
              </a:spcBef>
              <a:spcAft>
                <a:spcPts val="0"/>
              </a:spcAft>
              <a:buSzPts val="1800"/>
              <a:buChar char="•"/>
              <a:defRPr/>
            </a:lvl4pPr>
            <a:lvl5pPr marL="2286000" lvl="4" indent="-342900" algn="l">
              <a:lnSpc>
                <a:spcPct val="9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 name="Google Shape;66;p10"/>
          <p:cNvSpPr txBox="1">
            <a:spLocks noGrp="1"/>
          </p:cNvSpPr>
          <p:nvPr>
            <p:ph type="ftr" idx="11"/>
          </p:nvPr>
        </p:nvSpPr>
        <p:spPr>
          <a:xfrm>
            <a:off x="612648" y="6519672"/>
            <a:ext cx="6150102" cy="33832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1000">
                <a:solidFill>
                  <a:srgbClr val="97B2C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body" idx="2"/>
          </p:nvPr>
        </p:nvSpPr>
        <p:spPr>
          <a:xfrm>
            <a:off x="4000500" y="2924878"/>
            <a:ext cx="6705600" cy="2627425"/>
          </a:xfrm>
          <a:prstGeom prst="rect">
            <a:avLst/>
          </a:prstGeom>
          <a:noFill/>
          <a:ln>
            <a:noFill/>
          </a:ln>
        </p:spPr>
        <p:txBody>
          <a:bodyPr spcFirstLastPara="1" wrap="square" lIns="91425" tIns="45700" rIns="91425" bIns="45700" anchor="t" anchorCtr="0">
            <a:noAutofit/>
          </a:bodyPr>
          <a:lstStyle>
            <a:lvl1pPr marL="457200" marR="0" lvl="0" indent="-228600" algn="l">
              <a:lnSpc>
                <a:spcPct val="110000"/>
              </a:lnSpc>
              <a:spcBef>
                <a:spcPts val="0"/>
              </a:spcBef>
              <a:spcAft>
                <a:spcPts val="0"/>
              </a:spcAft>
              <a:buClr>
                <a:srgbClr val="CB1F54"/>
              </a:buClr>
              <a:buSzPts val="1800"/>
              <a:buFont typeface="Calibri"/>
              <a:buNone/>
              <a:defRPr sz="1800"/>
            </a:lvl1pPr>
            <a:lvl2pPr marL="914400" lvl="1" indent="-228600" algn="l">
              <a:lnSpc>
                <a:spcPct val="110000"/>
              </a:lnSpc>
              <a:spcBef>
                <a:spcPts val="1000"/>
              </a:spcBef>
              <a:spcAft>
                <a:spcPts val="0"/>
              </a:spcAft>
              <a:buSzPts val="1800"/>
              <a:buFont typeface="Calibri"/>
              <a:buNone/>
              <a:defRPr/>
            </a:lvl2pPr>
            <a:lvl3pPr marL="1371600" lvl="2" indent="-228600" algn="l">
              <a:lnSpc>
                <a:spcPct val="110000"/>
              </a:lnSpc>
              <a:spcBef>
                <a:spcPts val="500"/>
              </a:spcBef>
              <a:spcAft>
                <a:spcPts val="0"/>
              </a:spcAft>
              <a:buSzPts val="1400"/>
              <a:buFont typeface="Calibri"/>
              <a:buNone/>
              <a:defRPr/>
            </a:lvl3pPr>
            <a:lvl4pPr marL="1828800" lvl="3" indent="-228600" algn="l">
              <a:lnSpc>
                <a:spcPct val="110000"/>
              </a:lnSpc>
              <a:spcBef>
                <a:spcPts val="500"/>
              </a:spcBef>
              <a:spcAft>
                <a:spcPts val="0"/>
              </a:spcAft>
              <a:buSzPts val="1400"/>
              <a:buFont typeface="Calibri"/>
              <a:buNone/>
              <a:defRPr/>
            </a:lvl4pPr>
            <a:lvl5pPr marL="2286000" lvl="4" indent="-228600" algn="l">
              <a:lnSpc>
                <a:spcPct val="90000"/>
              </a:lnSpc>
              <a:spcBef>
                <a:spcPts val="500"/>
              </a:spcBef>
              <a:spcAft>
                <a:spcPts val="0"/>
              </a:spcAft>
              <a:buSzPts val="1800"/>
              <a:buFont typeface="Calibri"/>
              <a:buNone/>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8" name="Google Shape;68;p10"/>
          <p:cNvSpPr txBox="1">
            <a:spLocks noGrp="1"/>
          </p:cNvSpPr>
          <p:nvPr>
            <p:ph type="body" idx="3"/>
          </p:nvPr>
        </p:nvSpPr>
        <p:spPr>
          <a:xfrm>
            <a:off x="1" y="1721455"/>
            <a:ext cx="3733800" cy="2234460"/>
          </a:xfrm>
          <a:prstGeom prst="rect">
            <a:avLst/>
          </a:prstGeom>
          <a:noFill/>
          <a:ln>
            <a:noFill/>
          </a:ln>
        </p:spPr>
        <p:txBody>
          <a:bodyPr spcFirstLastPara="1" wrap="square" lIns="91425" tIns="45700" rIns="91425" bIns="45700" anchor="t" anchorCtr="0">
            <a:noAutofit/>
          </a:bodyPr>
          <a:lstStyle>
            <a:lvl1pPr marL="457200" lvl="0" indent="-228600" algn="l">
              <a:lnSpc>
                <a:spcPct val="110000"/>
              </a:lnSpc>
              <a:spcBef>
                <a:spcPts val="1000"/>
              </a:spcBef>
              <a:spcAft>
                <a:spcPts val="0"/>
              </a:spcAft>
              <a:buSzPts val="1800"/>
              <a:buFont typeface="Calibri"/>
              <a:buNone/>
              <a:defRPr sz="1800"/>
            </a:lvl1pPr>
            <a:lvl2pPr marL="914400" lvl="1" indent="-228600" algn="l">
              <a:lnSpc>
                <a:spcPct val="110000"/>
              </a:lnSpc>
              <a:spcBef>
                <a:spcPts val="500"/>
              </a:spcBef>
              <a:spcAft>
                <a:spcPts val="0"/>
              </a:spcAft>
              <a:buSzPts val="1800"/>
              <a:buFont typeface="Calibri"/>
              <a:buNone/>
              <a:defRPr/>
            </a:lvl2pPr>
            <a:lvl3pPr marL="1371600" lvl="2" indent="-228600" algn="l">
              <a:lnSpc>
                <a:spcPct val="110000"/>
              </a:lnSpc>
              <a:spcBef>
                <a:spcPts val="500"/>
              </a:spcBef>
              <a:spcAft>
                <a:spcPts val="0"/>
              </a:spcAft>
              <a:buSzPts val="1400"/>
              <a:buFont typeface="Calibri"/>
              <a:buNone/>
              <a:defRPr/>
            </a:lvl3pPr>
            <a:lvl4pPr marL="1828800" lvl="3" indent="-228600" algn="l">
              <a:lnSpc>
                <a:spcPct val="110000"/>
              </a:lnSpc>
              <a:spcBef>
                <a:spcPts val="500"/>
              </a:spcBef>
              <a:spcAft>
                <a:spcPts val="0"/>
              </a:spcAft>
              <a:buSzPts val="1400"/>
              <a:buFont typeface="Calibri"/>
              <a:buNone/>
              <a:defRPr/>
            </a:lvl4pPr>
            <a:lvl5pPr marL="2286000" lvl="4" indent="-228600" algn="l">
              <a:lnSpc>
                <a:spcPct val="90000"/>
              </a:lnSpc>
              <a:spcBef>
                <a:spcPts val="500"/>
              </a:spcBef>
              <a:spcAft>
                <a:spcPts val="0"/>
              </a:spcAft>
              <a:buSzPts val="1800"/>
              <a:buFont typeface="Calibri"/>
              <a:buNone/>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 name="Google Shape;69;p10"/>
          <p:cNvSpPr txBox="1">
            <a:spLocks noGrp="1"/>
          </p:cNvSpPr>
          <p:nvPr>
            <p:ph type="body" idx="4"/>
          </p:nvPr>
        </p:nvSpPr>
        <p:spPr>
          <a:xfrm>
            <a:off x="614463" y="4180759"/>
            <a:ext cx="3119337" cy="1528063"/>
          </a:xfrm>
          <a:prstGeom prst="rect">
            <a:avLst/>
          </a:prstGeom>
          <a:noFill/>
          <a:ln>
            <a:noFill/>
          </a:ln>
        </p:spPr>
        <p:txBody>
          <a:bodyPr spcFirstLastPara="1" wrap="square" lIns="91425" tIns="45700" rIns="91425" bIns="45700" anchor="t" anchorCtr="0">
            <a:noAutofit/>
          </a:bodyPr>
          <a:lstStyle>
            <a:lvl1pPr marL="457200" lvl="0" indent="-228600" algn="l">
              <a:lnSpc>
                <a:spcPct val="130000"/>
              </a:lnSpc>
              <a:spcBef>
                <a:spcPts val="1000"/>
              </a:spcBef>
              <a:spcAft>
                <a:spcPts val="0"/>
              </a:spcAft>
              <a:buSzPts val="1400"/>
              <a:buFont typeface="Arial"/>
              <a:buNone/>
              <a:defRPr sz="1400" b="1" i="0">
                <a:solidFill>
                  <a:schemeClr val="accent3"/>
                </a:solidFill>
                <a:latin typeface="Arial"/>
                <a:ea typeface="Arial"/>
                <a:cs typeface="Arial"/>
                <a:sym typeface="Arial"/>
              </a:defRPr>
            </a:lvl1pPr>
            <a:lvl2pPr marL="914400" lvl="1" indent="-228600" algn="l">
              <a:lnSpc>
                <a:spcPct val="110000"/>
              </a:lnSpc>
              <a:spcBef>
                <a:spcPts val="500"/>
              </a:spcBef>
              <a:spcAft>
                <a:spcPts val="0"/>
              </a:spcAft>
              <a:buSzPts val="1800"/>
              <a:buFont typeface="Calibri"/>
              <a:buNone/>
              <a:defRPr/>
            </a:lvl2pPr>
            <a:lvl3pPr marL="1371600" lvl="2" indent="-228600" algn="l">
              <a:lnSpc>
                <a:spcPct val="110000"/>
              </a:lnSpc>
              <a:spcBef>
                <a:spcPts val="500"/>
              </a:spcBef>
              <a:spcAft>
                <a:spcPts val="0"/>
              </a:spcAft>
              <a:buSzPts val="1400"/>
              <a:buFont typeface="Calibri"/>
              <a:buNone/>
              <a:defRPr/>
            </a:lvl3pPr>
            <a:lvl4pPr marL="1828800" lvl="3" indent="-228600" algn="l">
              <a:lnSpc>
                <a:spcPct val="110000"/>
              </a:lnSpc>
              <a:spcBef>
                <a:spcPts val="500"/>
              </a:spcBef>
              <a:spcAft>
                <a:spcPts val="0"/>
              </a:spcAft>
              <a:buSzPts val="1400"/>
              <a:buFont typeface="Calibri"/>
              <a:buNone/>
              <a:defRPr/>
            </a:lvl4pPr>
            <a:lvl5pPr marL="2286000" lvl="4" indent="-228600" algn="l">
              <a:lnSpc>
                <a:spcPct val="90000"/>
              </a:lnSpc>
              <a:spcBef>
                <a:spcPts val="500"/>
              </a:spcBef>
              <a:spcAft>
                <a:spcPts val="0"/>
              </a:spcAft>
              <a:buSzPts val="1800"/>
              <a:buFont typeface="Calibri"/>
              <a:buNone/>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ext with Table">
  <p:cSld name="Text with Table">
    <p:spTree>
      <p:nvGrpSpPr>
        <p:cNvPr id="1" name="Shape 70"/>
        <p:cNvGrpSpPr/>
        <p:nvPr/>
      </p:nvGrpSpPr>
      <p:grpSpPr>
        <a:xfrm>
          <a:off x="0" y="0"/>
          <a:ext cx="0" cy="0"/>
          <a:chOff x="0" y="0"/>
          <a:chExt cx="0" cy="0"/>
        </a:xfrm>
      </p:grpSpPr>
      <p:sp>
        <p:nvSpPr>
          <p:cNvPr id="71" name="Google Shape;71;p11"/>
          <p:cNvSpPr txBox="1">
            <a:spLocks noGrp="1"/>
          </p:cNvSpPr>
          <p:nvPr>
            <p:ph type="title"/>
          </p:nvPr>
        </p:nvSpPr>
        <p:spPr>
          <a:xfrm>
            <a:off x="612648" y="423490"/>
            <a:ext cx="10972800" cy="1170432"/>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11"/>
          <p:cNvSpPr txBox="1">
            <a:spLocks noGrp="1"/>
          </p:cNvSpPr>
          <p:nvPr>
            <p:ph type="sldNum" idx="12"/>
          </p:nvPr>
        </p:nvSpPr>
        <p:spPr>
          <a:xfrm>
            <a:off x="8778240" y="650962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73" name="Google Shape;73;p11"/>
          <p:cNvSpPr txBox="1">
            <a:spLocks noGrp="1"/>
          </p:cNvSpPr>
          <p:nvPr>
            <p:ph type="ftr" idx="11"/>
          </p:nvPr>
        </p:nvSpPr>
        <p:spPr>
          <a:xfrm>
            <a:off x="612648" y="6519672"/>
            <a:ext cx="6150102" cy="33832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1000">
                <a:solidFill>
                  <a:srgbClr val="97B2C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Dark Background">
  <p:cSld name="Dark Background">
    <p:bg>
      <p:bgPr>
        <a:solidFill>
          <a:schemeClr val="dk1"/>
        </a:solidFill>
        <a:effectLst/>
      </p:bgPr>
    </p:bg>
    <p:spTree>
      <p:nvGrpSpPr>
        <p:cNvPr id="1" name="Shape 74"/>
        <p:cNvGrpSpPr/>
        <p:nvPr/>
      </p:nvGrpSpPr>
      <p:grpSpPr>
        <a:xfrm>
          <a:off x="0" y="0"/>
          <a:ext cx="0" cy="0"/>
          <a:chOff x="0" y="0"/>
          <a:chExt cx="0" cy="0"/>
        </a:xfrm>
      </p:grpSpPr>
      <p:sp>
        <p:nvSpPr>
          <p:cNvPr id="75" name="Google Shape;75;p12"/>
          <p:cNvSpPr txBox="1">
            <a:spLocks noGrp="1"/>
          </p:cNvSpPr>
          <p:nvPr>
            <p:ph type="sldNum" idx="12"/>
          </p:nvPr>
        </p:nvSpPr>
        <p:spPr>
          <a:xfrm>
            <a:off x="8778240" y="650962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76" name="Google Shape;76;p12"/>
          <p:cNvSpPr txBox="1">
            <a:spLocks noGrp="1"/>
          </p:cNvSpPr>
          <p:nvPr>
            <p:ph type="title"/>
          </p:nvPr>
        </p:nvSpPr>
        <p:spPr>
          <a:xfrm>
            <a:off x="612648" y="423490"/>
            <a:ext cx="10972800" cy="1170432"/>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chemeClr val="lt1"/>
              </a:buClr>
              <a:buSzPts val="3800"/>
              <a:buFont typeface="Arial"/>
              <a:buNone/>
              <a:defRPr>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7" name="Google Shape;77;p12"/>
          <p:cNvSpPr txBox="1">
            <a:spLocks noGrp="1"/>
          </p:cNvSpPr>
          <p:nvPr>
            <p:ph type="ftr" idx="11"/>
          </p:nvPr>
        </p:nvSpPr>
        <p:spPr>
          <a:xfrm>
            <a:off x="612648" y="6519672"/>
            <a:ext cx="6150102" cy="33832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1000">
                <a:solidFill>
                  <a:srgbClr val="97B2C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2-column layout">
  <p:cSld name="2-column layout">
    <p:spTree>
      <p:nvGrpSpPr>
        <p:cNvPr id="1" name="Shape 81"/>
        <p:cNvGrpSpPr/>
        <p:nvPr/>
      </p:nvGrpSpPr>
      <p:grpSpPr>
        <a:xfrm>
          <a:off x="0" y="0"/>
          <a:ext cx="0" cy="0"/>
          <a:chOff x="0" y="0"/>
          <a:chExt cx="0" cy="0"/>
        </a:xfrm>
      </p:grpSpPr>
      <p:sp>
        <p:nvSpPr>
          <p:cNvPr id="82" name="Google Shape;82;p14"/>
          <p:cNvSpPr txBox="1">
            <a:spLocks noGrp="1"/>
          </p:cNvSpPr>
          <p:nvPr>
            <p:ph type="title"/>
          </p:nvPr>
        </p:nvSpPr>
        <p:spPr>
          <a:xfrm>
            <a:off x="612648" y="423490"/>
            <a:ext cx="10972800" cy="1170432"/>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3" name="Google Shape;83;p14"/>
          <p:cNvSpPr txBox="1">
            <a:spLocks noGrp="1"/>
          </p:cNvSpPr>
          <p:nvPr>
            <p:ph type="sldNum" idx="12"/>
          </p:nvPr>
        </p:nvSpPr>
        <p:spPr>
          <a:xfrm>
            <a:off x="8778240" y="6501384"/>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84" name="Google Shape;84;p14"/>
          <p:cNvSpPr txBox="1">
            <a:spLocks noGrp="1"/>
          </p:cNvSpPr>
          <p:nvPr>
            <p:ph type="ftr" idx="11"/>
          </p:nvPr>
        </p:nvSpPr>
        <p:spPr>
          <a:xfrm>
            <a:off x="612648" y="6519672"/>
            <a:ext cx="6150102" cy="33832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4"/>
          <p:cNvSpPr txBox="1">
            <a:spLocks noGrp="1"/>
          </p:cNvSpPr>
          <p:nvPr>
            <p:ph type="body" idx="1"/>
          </p:nvPr>
        </p:nvSpPr>
        <p:spPr>
          <a:xfrm>
            <a:off x="612775" y="1778000"/>
            <a:ext cx="5381625" cy="4470400"/>
          </a:xfrm>
          <a:prstGeom prst="rect">
            <a:avLst/>
          </a:prstGeom>
          <a:noFill/>
          <a:ln>
            <a:noFill/>
          </a:ln>
        </p:spPr>
        <p:txBody>
          <a:bodyPr spcFirstLastPara="1" wrap="square" lIns="91425" tIns="45700" rIns="91425" bIns="45700" anchor="t" anchorCtr="0">
            <a:noAutofit/>
          </a:bodyPr>
          <a:lstStyle>
            <a:lvl1pPr marL="457200" lvl="0" indent="-381000" algn="l">
              <a:lnSpc>
                <a:spcPct val="110000"/>
              </a:lnSpc>
              <a:spcBef>
                <a:spcPts val="1000"/>
              </a:spcBef>
              <a:spcAft>
                <a:spcPts val="0"/>
              </a:spcAft>
              <a:buSzPts val="2400"/>
              <a:buChar char="•"/>
              <a:defRPr sz="2400"/>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9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6" name="Google Shape;86;p14"/>
          <p:cNvSpPr txBox="1">
            <a:spLocks noGrp="1"/>
          </p:cNvSpPr>
          <p:nvPr>
            <p:ph type="body" idx="2"/>
          </p:nvPr>
        </p:nvSpPr>
        <p:spPr>
          <a:xfrm>
            <a:off x="6214533" y="1778000"/>
            <a:ext cx="5370916" cy="4470400"/>
          </a:xfrm>
          <a:prstGeom prst="rect">
            <a:avLst/>
          </a:prstGeom>
          <a:noFill/>
          <a:ln>
            <a:noFill/>
          </a:ln>
        </p:spPr>
        <p:txBody>
          <a:bodyPr spcFirstLastPara="1" wrap="square" lIns="91425" tIns="45700" rIns="91425" bIns="45700" anchor="t" anchorCtr="0">
            <a:noAutofit/>
          </a:bodyPr>
          <a:lstStyle>
            <a:lvl1pPr marL="457200" lvl="0" indent="-381000" algn="l">
              <a:lnSpc>
                <a:spcPct val="110000"/>
              </a:lnSpc>
              <a:spcBef>
                <a:spcPts val="1000"/>
              </a:spcBef>
              <a:spcAft>
                <a:spcPts val="0"/>
              </a:spcAft>
              <a:buSzPts val="2400"/>
              <a:buChar char="•"/>
              <a:defRPr sz="2400"/>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9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omparison Layout">
  <p:cSld name="Comparison Layout">
    <p:spTree>
      <p:nvGrpSpPr>
        <p:cNvPr id="1" name="Shape 87"/>
        <p:cNvGrpSpPr/>
        <p:nvPr/>
      </p:nvGrpSpPr>
      <p:grpSpPr>
        <a:xfrm>
          <a:off x="0" y="0"/>
          <a:ext cx="0" cy="0"/>
          <a:chOff x="0" y="0"/>
          <a:chExt cx="0" cy="0"/>
        </a:xfrm>
      </p:grpSpPr>
      <p:sp>
        <p:nvSpPr>
          <p:cNvPr id="88" name="Google Shape;88;p15"/>
          <p:cNvSpPr txBox="1">
            <a:spLocks noGrp="1"/>
          </p:cNvSpPr>
          <p:nvPr>
            <p:ph type="title"/>
          </p:nvPr>
        </p:nvSpPr>
        <p:spPr>
          <a:xfrm>
            <a:off x="612648" y="423490"/>
            <a:ext cx="10972800" cy="1170432"/>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15"/>
          <p:cNvSpPr txBox="1">
            <a:spLocks noGrp="1"/>
          </p:cNvSpPr>
          <p:nvPr>
            <p:ph type="sldNum" idx="12"/>
          </p:nvPr>
        </p:nvSpPr>
        <p:spPr>
          <a:xfrm>
            <a:off x="8778240" y="6501384"/>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90" name="Google Shape;90;p15"/>
          <p:cNvSpPr txBox="1">
            <a:spLocks noGrp="1"/>
          </p:cNvSpPr>
          <p:nvPr>
            <p:ph type="ftr" idx="11"/>
          </p:nvPr>
        </p:nvSpPr>
        <p:spPr>
          <a:xfrm>
            <a:off x="612648" y="6519672"/>
            <a:ext cx="6150102" cy="33832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15"/>
          <p:cNvSpPr txBox="1">
            <a:spLocks noGrp="1"/>
          </p:cNvSpPr>
          <p:nvPr>
            <p:ph type="body" idx="1"/>
          </p:nvPr>
        </p:nvSpPr>
        <p:spPr>
          <a:xfrm>
            <a:off x="612775" y="2523067"/>
            <a:ext cx="5381625" cy="3793596"/>
          </a:xfrm>
          <a:prstGeom prst="rect">
            <a:avLst/>
          </a:prstGeom>
          <a:noFill/>
          <a:ln>
            <a:noFill/>
          </a:ln>
        </p:spPr>
        <p:txBody>
          <a:bodyPr spcFirstLastPara="1" wrap="square" lIns="91425" tIns="45700" rIns="91425" bIns="45700" anchor="t" anchorCtr="0">
            <a:noAutofit/>
          </a:bodyPr>
          <a:lstStyle>
            <a:lvl1pPr marL="457200" lvl="0" indent="-381000" algn="l">
              <a:lnSpc>
                <a:spcPct val="110000"/>
              </a:lnSpc>
              <a:spcBef>
                <a:spcPts val="1000"/>
              </a:spcBef>
              <a:spcAft>
                <a:spcPts val="0"/>
              </a:spcAft>
              <a:buSzPts val="2400"/>
              <a:buChar char="•"/>
              <a:defRPr sz="2400"/>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9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2" name="Google Shape;92;p15"/>
          <p:cNvSpPr txBox="1">
            <a:spLocks noGrp="1"/>
          </p:cNvSpPr>
          <p:nvPr>
            <p:ph type="body" idx="2"/>
          </p:nvPr>
        </p:nvSpPr>
        <p:spPr>
          <a:xfrm>
            <a:off x="6180138" y="2523067"/>
            <a:ext cx="5405437" cy="3793596"/>
          </a:xfrm>
          <a:prstGeom prst="rect">
            <a:avLst/>
          </a:prstGeom>
          <a:noFill/>
          <a:ln>
            <a:noFill/>
          </a:ln>
        </p:spPr>
        <p:txBody>
          <a:bodyPr spcFirstLastPara="1" wrap="square" lIns="91425" tIns="45700" rIns="91425" bIns="45700" anchor="t" anchorCtr="0">
            <a:noAutofit/>
          </a:bodyPr>
          <a:lstStyle>
            <a:lvl1pPr marL="457200" lvl="0" indent="-381000" algn="l">
              <a:lnSpc>
                <a:spcPct val="110000"/>
              </a:lnSpc>
              <a:spcBef>
                <a:spcPts val="1000"/>
              </a:spcBef>
              <a:spcAft>
                <a:spcPts val="0"/>
              </a:spcAft>
              <a:buSzPts val="2400"/>
              <a:buChar char="•"/>
              <a:defRPr sz="2400"/>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9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 name="Google Shape;93;p15"/>
          <p:cNvSpPr txBox="1">
            <a:spLocks noGrp="1"/>
          </p:cNvSpPr>
          <p:nvPr>
            <p:ph type="body" idx="3"/>
          </p:nvPr>
        </p:nvSpPr>
        <p:spPr>
          <a:xfrm>
            <a:off x="612775" y="1795463"/>
            <a:ext cx="5381625" cy="727075"/>
          </a:xfrm>
          <a:prstGeom prst="rect">
            <a:avLst/>
          </a:prstGeom>
          <a:noFill/>
          <a:ln>
            <a:noFill/>
          </a:ln>
        </p:spPr>
        <p:txBody>
          <a:bodyPr spcFirstLastPara="1" wrap="square" lIns="91425" tIns="45700" rIns="91425" bIns="45700" anchor="t" anchorCtr="0">
            <a:noAutofit/>
          </a:bodyPr>
          <a:lstStyle>
            <a:lvl1pPr marL="457200" lvl="0" indent="-228600" algn="l">
              <a:lnSpc>
                <a:spcPct val="110000"/>
              </a:lnSpc>
              <a:spcBef>
                <a:spcPts val="1000"/>
              </a:spcBef>
              <a:spcAft>
                <a:spcPts val="0"/>
              </a:spcAft>
              <a:buSzPts val="2400"/>
              <a:buNone/>
              <a:defRPr sz="2400" b="1"/>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9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4" name="Google Shape;94;p15"/>
          <p:cNvSpPr txBox="1">
            <a:spLocks noGrp="1"/>
          </p:cNvSpPr>
          <p:nvPr>
            <p:ph type="body" idx="4"/>
          </p:nvPr>
        </p:nvSpPr>
        <p:spPr>
          <a:xfrm>
            <a:off x="6180138" y="1795463"/>
            <a:ext cx="5405437" cy="727075"/>
          </a:xfrm>
          <a:prstGeom prst="rect">
            <a:avLst/>
          </a:prstGeom>
          <a:noFill/>
          <a:ln>
            <a:noFill/>
          </a:ln>
        </p:spPr>
        <p:txBody>
          <a:bodyPr spcFirstLastPara="1" wrap="square" lIns="91425" tIns="45700" rIns="91425" bIns="45700" anchor="t" anchorCtr="0">
            <a:noAutofit/>
          </a:bodyPr>
          <a:lstStyle>
            <a:lvl1pPr marL="457200" lvl="0" indent="-228600" algn="l">
              <a:lnSpc>
                <a:spcPct val="110000"/>
              </a:lnSpc>
              <a:spcBef>
                <a:spcPts val="1000"/>
              </a:spcBef>
              <a:spcAft>
                <a:spcPts val="0"/>
              </a:spcAft>
              <a:buSzPts val="2400"/>
              <a:buNone/>
              <a:defRPr sz="2400" b="1"/>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9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95" name="Google Shape;95;p15"/>
          <p:cNvCxnSpPr/>
          <p:nvPr/>
        </p:nvCxnSpPr>
        <p:spPr>
          <a:xfrm>
            <a:off x="6079065" y="1795463"/>
            <a:ext cx="0" cy="4521200"/>
          </a:xfrm>
          <a:prstGeom prst="straightConnector1">
            <a:avLst/>
          </a:prstGeom>
          <a:noFill/>
          <a:ln w="9525" cap="flat" cmpd="sng">
            <a:solidFill>
              <a:srgbClr val="3C3C3C"/>
            </a:solidFill>
            <a:prstDash val="solid"/>
            <a:miter lim="800000"/>
            <a:headEnd type="none" w="sm" len="sm"/>
            <a:tailEnd type="none" w="sm" len="sm"/>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losing">
  <p:cSld name="Closing">
    <p:bg>
      <p:bgPr>
        <a:gradFill>
          <a:gsLst>
            <a:gs pos="0">
              <a:srgbClr val="D4E5F5"/>
            </a:gs>
            <a:gs pos="100000">
              <a:srgbClr val="70A4D5"/>
            </a:gs>
          </a:gsLst>
          <a:lin ang="5400012" scaled="0"/>
        </a:gradFill>
        <a:effectLst/>
      </p:bgPr>
    </p:bg>
    <p:spTree>
      <p:nvGrpSpPr>
        <p:cNvPr id="1" name="Shape 96"/>
        <p:cNvGrpSpPr/>
        <p:nvPr/>
      </p:nvGrpSpPr>
      <p:grpSpPr>
        <a:xfrm>
          <a:off x="0" y="0"/>
          <a:ext cx="0" cy="0"/>
          <a:chOff x="0" y="0"/>
          <a:chExt cx="0" cy="0"/>
        </a:xfrm>
      </p:grpSpPr>
      <p:sp>
        <p:nvSpPr>
          <p:cNvPr id="97" name="Google Shape;97;p16"/>
          <p:cNvSpPr txBox="1">
            <a:spLocks noGrp="1"/>
          </p:cNvSpPr>
          <p:nvPr>
            <p:ph type="title"/>
          </p:nvPr>
        </p:nvSpPr>
        <p:spPr>
          <a:xfrm>
            <a:off x="609598" y="2737180"/>
            <a:ext cx="10972800" cy="876000"/>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rgbClr val="0B5394"/>
              </a:buClr>
              <a:buSzPts val="4600"/>
              <a:buFont typeface="Arial"/>
              <a:buNone/>
              <a:defRPr sz="4600" cap="none">
                <a:solidFill>
                  <a:srgbClr val="0B5394"/>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8" name="Google Shape;98;p16"/>
          <p:cNvSpPr txBox="1">
            <a:spLocks noGrp="1"/>
          </p:cNvSpPr>
          <p:nvPr>
            <p:ph type="sldNum" idx="12"/>
          </p:nvPr>
        </p:nvSpPr>
        <p:spPr>
          <a:xfrm>
            <a:off x="8778240" y="6509622"/>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99" name="Google Shape;99;p16"/>
          <p:cNvSpPr txBox="1">
            <a:spLocks noGrp="1"/>
          </p:cNvSpPr>
          <p:nvPr>
            <p:ph type="ftr" idx="11"/>
          </p:nvPr>
        </p:nvSpPr>
        <p:spPr>
          <a:xfrm>
            <a:off x="612648" y="6519672"/>
            <a:ext cx="6150102" cy="33832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1000">
                <a:solidFill>
                  <a:srgbClr val="97B2C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extLst>
    <p:ext uri="{DCECCB84-F9BA-43D5-87BE-67443E8EF086}">
      <p15:sldGuideLst xmlns:p15="http://schemas.microsoft.com/office/powerpoint/2012/main">
        <p15:guide id="1" orient="horz" pos="1512">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p:nvPr/>
        </p:nvSpPr>
        <p:spPr>
          <a:xfrm>
            <a:off x="0" y="6519672"/>
            <a:ext cx="12192000" cy="347472"/>
          </a:xfrm>
          <a:prstGeom prst="rect">
            <a:avLst/>
          </a:prstGeom>
          <a:solidFill>
            <a:srgbClr val="2A3C4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 name="Google Shape;11;p1"/>
          <p:cNvSpPr txBox="1">
            <a:spLocks noGrp="1"/>
          </p:cNvSpPr>
          <p:nvPr>
            <p:ph type="title"/>
          </p:nvPr>
        </p:nvSpPr>
        <p:spPr>
          <a:xfrm>
            <a:off x="612648" y="423490"/>
            <a:ext cx="10972800" cy="1170432"/>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0"/>
              </a:spcBef>
              <a:spcAft>
                <a:spcPts val="0"/>
              </a:spcAft>
              <a:buClr>
                <a:schemeClr val="dk1"/>
              </a:buClr>
              <a:buSzPts val="3800"/>
              <a:buFont typeface="Arial"/>
              <a:buNone/>
              <a:defRPr sz="3800" b="1" i="0" u="none" strike="noStrike" cap="none">
                <a:solidFill>
                  <a:schemeClr val="dk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
          <p:cNvSpPr txBox="1">
            <a:spLocks noGrp="1"/>
          </p:cNvSpPr>
          <p:nvPr>
            <p:ph type="body" idx="1"/>
          </p:nvPr>
        </p:nvSpPr>
        <p:spPr>
          <a:xfrm>
            <a:off x="612648" y="1828800"/>
            <a:ext cx="10972800" cy="4351338"/>
          </a:xfrm>
          <a:prstGeom prst="rect">
            <a:avLst/>
          </a:prstGeom>
          <a:noFill/>
          <a:ln>
            <a:noFill/>
          </a:ln>
        </p:spPr>
        <p:txBody>
          <a:bodyPr spcFirstLastPara="1" wrap="square" lIns="91425" tIns="45700" rIns="91425" bIns="45700" anchor="t" anchorCtr="0">
            <a:noAutofit/>
          </a:bodyPr>
          <a:lstStyle>
            <a:lvl1pPr marL="457200" marR="0" lvl="0" indent="-355600" algn="l" rtl="0">
              <a:lnSpc>
                <a:spcPct val="110000"/>
              </a:lnSpc>
              <a:spcBef>
                <a:spcPts val="1000"/>
              </a:spcBef>
              <a:spcAft>
                <a:spcPts val="0"/>
              </a:spcAft>
              <a:buClr>
                <a:srgbClr val="CB1F54"/>
              </a:buClr>
              <a:buSzPts val="2000"/>
              <a:buFont typeface="Arial"/>
              <a:buChar char="•"/>
              <a:defRPr sz="2000" b="0" i="0" u="none" strike="noStrike" cap="none">
                <a:solidFill>
                  <a:schemeClr val="dk1"/>
                </a:solidFill>
                <a:latin typeface="Calibri"/>
                <a:ea typeface="Calibri"/>
                <a:cs typeface="Calibri"/>
                <a:sym typeface="Calibri"/>
              </a:defRPr>
            </a:lvl1pPr>
            <a:lvl2pPr marL="914400" marR="0" lvl="1" indent="-342900" algn="l" rtl="0">
              <a:lnSpc>
                <a:spcPct val="110000"/>
              </a:lnSpc>
              <a:spcBef>
                <a:spcPts val="500"/>
              </a:spcBef>
              <a:spcAft>
                <a:spcPts val="0"/>
              </a:spcAft>
              <a:buClr>
                <a:srgbClr val="CB1F54"/>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17500" algn="l" rtl="0">
              <a:lnSpc>
                <a:spcPct val="110000"/>
              </a:lnSpc>
              <a:spcBef>
                <a:spcPts val="500"/>
              </a:spcBef>
              <a:spcAft>
                <a:spcPts val="0"/>
              </a:spcAft>
              <a:buClr>
                <a:srgbClr val="CB1F54"/>
              </a:buClr>
              <a:buSzPts val="1400"/>
              <a:buFont typeface="Arial"/>
              <a:buChar char="•"/>
              <a:defRPr sz="1400" b="0" i="0" u="none" strike="noStrike" cap="none">
                <a:solidFill>
                  <a:schemeClr val="dk1"/>
                </a:solidFill>
                <a:latin typeface="Calibri"/>
                <a:ea typeface="Calibri"/>
                <a:cs typeface="Calibri"/>
                <a:sym typeface="Calibri"/>
              </a:defRPr>
            </a:lvl3pPr>
            <a:lvl4pPr marL="1828800" marR="0" lvl="3" indent="-317500" algn="l" rtl="0">
              <a:lnSpc>
                <a:spcPct val="110000"/>
              </a:lnSpc>
              <a:spcBef>
                <a:spcPts val="500"/>
              </a:spcBef>
              <a:spcAft>
                <a:spcPts val="0"/>
              </a:spcAft>
              <a:buClr>
                <a:srgbClr val="CB1F54"/>
              </a:buClr>
              <a:buSzPts val="1400"/>
              <a:buFont typeface="Arial"/>
              <a:buChar char="•"/>
              <a:defRPr sz="14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rgbClr val="CB1F54"/>
              </a:buClr>
              <a:buSzPts val="1800"/>
              <a:buFont typeface="Arial"/>
              <a:buChar char="•"/>
              <a:defRPr sz="1800" b="0" i="0" u="none" strike="noStrike" cap="none">
                <a:solidFill>
                  <a:srgbClr val="1C2632"/>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3" name="Google Shape;13;p1"/>
          <p:cNvSpPr txBox="1">
            <a:spLocks noGrp="1"/>
          </p:cNvSpPr>
          <p:nvPr>
            <p:ph type="sldNum" idx="12"/>
          </p:nvPr>
        </p:nvSpPr>
        <p:spPr>
          <a:xfrm>
            <a:off x="8778240" y="6501384"/>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97B2C9"/>
                </a:solidFill>
                <a:latin typeface="Calibri"/>
                <a:ea typeface="Calibri"/>
                <a:cs typeface="Calibri"/>
                <a:sym typeface="Calibri"/>
              </a:defRPr>
            </a:lvl1pPr>
            <a:lvl2pPr marL="0" marR="0" lvl="1" indent="0" algn="r" rtl="0">
              <a:spcBef>
                <a:spcPts val="0"/>
              </a:spcBef>
              <a:buNone/>
              <a:defRPr sz="1200" b="0" i="0" u="none" strike="noStrike" cap="none">
                <a:solidFill>
                  <a:srgbClr val="97B2C9"/>
                </a:solidFill>
                <a:latin typeface="Calibri"/>
                <a:ea typeface="Calibri"/>
                <a:cs typeface="Calibri"/>
                <a:sym typeface="Calibri"/>
              </a:defRPr>
            </a:lvl2pPr>
            <a:lvl3pPr marL="0" marR="0" lvl="2" indent="0" algn="r" rtl="0">
              <a:spcBef>
                <a:spcPts val="0"/>
              </a:spcBef>
              <a:buNone/>
              <a:defRPr sz="1200" b="0" i="0" u="none" strike="noStrike" cap="none">
                <a:solidFill>
                  <a:srgbClr val="97B2C9"/>
                </a:solidFill>
                <a:latin typeface="Calibri"/>
                <a:ea typeface="Calibri"/>
                <a:cs typeface="Calibri"/>
                <a:sym typeface="Calibri"/>
              </a:defRPr>
            </a:lvl3pPr>
            <a:lvl4pPr marL="0" marR="0" lvl="3" indent="0" algn="r" rtl="0">
              <a:spcBef>
                <a:spcPts val="0"/>
              </a:spcBef>
              <a:buNone/>
              <a:defRPr sz="1200" b="0" i="0" u="none" strike="noStrike" cap="none">
                <a:solidFill>
                  <a:srgbClr val="97B2C9"/>
                </a:solidFill>
                <a:latin typeface="Calibri"/>
                <a:ea typeface="Calibri"/>
                <a:cs typeface="Calibri"/>
                <a:sym typeface="Calibri"/>
              </a:defRPr>
            </a:lvl4pPr>
            <a:lvl5pPr marL="0" marR="0" lvl="4" indent="0" algn="r" rtl="0">
              <a:spcBef>
                <a:spcPts val="0"/>
              </a:spcBef>
              <a:buNone/>
              <a:defRPr sz="1200" b="0" i="0" u="none" strike="noStrike" cap="none">
                <a:solidFill>
                  <a:srgbClr val="97B2C9"/>
                </a:solidFill>
                <a:latin typeface="Calibri"/>
                <a:ea typeface="Calibri"/>
                <a:cs typeface="Calibri"/>
                <a:sym typeface="Calibri"/>
              </a:defRPr>
            </a:lvl5pPr>
            <a:lvl6pPr marL="0" marR="0" lvl="5" indent="0" algn="r" rtl="0">
              <a:spcBef>
                <a:spcPts val="0"/>
              </a:spcBef>
              <a:buNone/>
              <a:defRPr sz="1200" b="0" i="0" u="none" strike="noStrike" cap="none">
                <a:solidFill>
                  <a:srgbClr val="97B2C9"/>
                </a:solidFill>
                <a:latin typeface="Calibri"/>
                <a:ea typeface="Calibri"/>
                <a:cs typeface="Calibri"/>
                <a:sym typeface="Calibri"/>
              </a:defRPr>
            </a:lvl6pPr>
            <a:lvl7pPr marL="0" marR="0" lvl="6" indent="0" algn="r" rtl="0">
              <a:spcBef>
                <a:spcPts val="0"/>
              </a:spcBef>
              <a:buNone/>
              <a:defRPr sz="1200" b="0" i="0" u="none" strike="noStrike" cap="none">
                <a:solidFill>
                  <a:srgbClr val="97B2C9"/>
                </a:solidFill>
                <a:latin typeface="Calibri"/>
                <a:ea typeface="Calibri"/>
                <a:cs typeface="Calibri"/>
                <a:sym typeface="Calibri"/>
              </a:defRPr>
            </a:lvl7pPr>
            <a:lvl8pPr marL="0" marR="0" lvl="7" indent="0" algn="r" rtl="0">
              <a:spcBef>
                <a:spcPts val="0"/>
              </a:spcBef>
              <a:buNone/>
              <a:defRPr sz="1200" b="0" i="0" u="none" strike="noStrike" cap="none">
                <a:solidFill>
                  <a:srgbClr val="97B2C9"/>
                </a:solidFill>
                <a:latin typeface="Calibri"/>
                <a:ea typeface="Calibri"/>
                <a:cs typeface="Calibri"/>
                <a:sym typeface="Calibri"/>
              </a:defRPr>
            </a:lvl8pPr>
            <a:lvl9pPr marL="0" marR="0" lvl="8" indent="0" algn="r" rtl="0">
              <a:spcBef>
                <a:spcPts val="0"/>
              </a:spcBef>
              <a:buNone/>
              <a:defRPr sz="1200" b="0" i="0" u="none" strike="noStrike" cap="none">
                <a:solidFill>
                  <a:srgbClr val="97B2C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4" name="Google Shape;14;p1"/>
          <p:cNvSpPr txBox="1">
            <a:spLocks noGrp="1"/>
          </p:cNvSpPr>
          <p:nvPr>
            <p:ph type="ftr" idx="11"/>
          </p:nvPr>
        </p:nvSpPr>
        <p:spPr>
          <a:xfrm>
            <a:off x="612648" y="6519672"/>
            <a:ext cx="6150102" cy="338328"/>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rgbClr val="97B2C9"/>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77" r:id="rId2"/>
    <p:sldLayoutId id="2147483678" r:id="rId3"/>
    <p:sldLayoutId id="2147483679" r:id="rId4"/>
    <p:sldLayoutId id="2147483680" r:id="rId5"/>
    <p:sldLayoutId id="2147483681" r:id="rId6"/>
    <p:sldLayoutId id="2147483682" r:id="rId7"/>
    <p:sldLayoutId id="2147483683" r:id="rId8"/>
    <p:sldLayoutId id="2147483660" r:id="rId9"/>
    <p:sldLayoutId id="2147483661" r:id="rId10"/>
    <p:sldLayoutId id="2147483662"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160">
          <p15:clr>
            <a:srgbClr val="F26B43"/>
          </p15:clr>
        </p15:guide>
        <p15:guide id="2" pos="3744">
          <p15:clr>
            <a:srgbClr val="F26B43"/>
          </p15:clr>
        </p15:guide>
        <p15:guide id="3" pos="384">
          <p15:clr>
            <a:srgbClr val="F26B43"/>
          </p15:clr>
        </p15:guide>
        <p15:guide id="4" pos="936">
          <p15:clr>
            <a:srgbClr val="F26B43"/>
          </p15:clr>
        </p15:guide>
        <p15:guide id="5" pos="1104">
          <p15:clr>
            <a:srgbClr val="F26B43"/>
          </p15:clr>
        </p15:guide>
        <p15:guide id="6" pos="1656">
          <p15:clr>
            <a:srgbClr val="F26B43"/>
          </p15:clr>
        </p15:guide>
        <p15:guide id="7" pos="2352">
          <p15:clr>
            <a:srgbClr val="F26B43"/>
          </p15:clr>
        </p15:guide>
        <p15:guide id="8" pos="2520">
          <p15:clr>
            <a:srgbClr val="F26B43"/>
          </p15:clr>
        </p15:guide>
        <p15:guide id="9" pos="1824">
          <p15:clr>
            <a:srgbClr val="F26B43"/>
          </p15:clr>
        </p15:guide>
        <p15:guide id="10" pos="3048">
          <p15:clr>
            <a:srgbClr val="F26B43"/>
          </p15:clr>
        </p15:guide>
        <p15:guide id="11" pos="3216">
          <p15:clr>
            <a:srgbClr val="F26B43"/>
          </p15:clr>
        </p15:guide>
        <p15:guide id="12" pos="3912">
          <p15:clr>
            <a:srgbClr val="F26B43"/>
          </p15:clr>
        </p15:guide>
        <p15:guide id="13" pos="4464">
          <p15:clr>
            <a:srgbClr val="F26B43"/>
          </p15:clr>
        </p15:guide>
        <p15:guide id="14" pos="4632">
          <p15:clr>
            <a:srgbClr val="F26B43"/>
          </p15:clr>
        </p15:guide>
        <p15:guide id="15" pos="5160">
          <p15:clr>
            <a:srgbClr val="F26B43"/>
          </p15:clr>
        </p15:guide>
        <p15:guide id="16" pos="5856">
          <p15:clr>
            <a:srgbClr val="F26B43"/>
          </p15:clr>
        </p15:guide>
        <p15:guide id="17" pos="5328">
          <p15:clr>
            <a:srgbClr val="F26B43"/>
          </p15:clr>
        </p15:guide>
        <p15:guide id="18" pos="6576">
          <p15:clr>
            <a:srgbClr val="F26B43"/>
          </p15:clr>
        </p15:guide>
        <p15:guide id="19" pos="6024">
          <p15:clr>
            <a:srgbClr val="F26B43"/>
          </p15:clr>
        </p15:guide>
        <p15:guide id="20" pos="6744">
          <p15:clr>
            <a:srgbClr val="F26B43"/>
          </p15:clr>
        </p15:guide>
        <p15:guide id="21" pos="7296">
          <p15:clr>
            <a:srgbClr val="F26B43"/>
          </p15:clr>
        </p15:guide>
        <p15:guide id="22" orient="horz" pos="96">
          <p15:clr>
            <a:srgbClr val="F26B43"/>
          </p15:clr>
        </p15:guide>
        <p15:guide id="23" orient="horz" pos="336">
          <p15:clr>
            <a:srgbClr val="F26B43"/>
          </p15:clr>
        </p15:guide>
        <p15:guide id="24" orient="horz" pos="1152">
          <p15:clr>
            <a:srgbClr val="F26B43"/>
          </p15:clr>
        </p15:guide>
        <p15:guide id="25" orient="horz" pos="4008">
          <p15:clr>
            <a:srgbClr val="F26B43"/>
          </p15:clr>
        </p15:guide>
        <p15:guide id="26" orient="horz" pos="528">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microsoft.com/office/2018/10/relationships/comments" Target="../comments/modernComment_102_89BE9C83.xm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microsoft.com/office/2018/10/relationships/comments" Target="../comments/modernComment_106_A204671A.xm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bit.ly/3nKphzO" TargetMode="Externa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microsoft.com/office/2018/10/relationships/comments" Target="../comments/modernComment_105_888B3358.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microsoft.com/office/2018/10/relationships/comments" Target="../comments/modernComment_109_D90F113A.xm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microsoft.com/office/2018/10/relationships/comments" Target="../comments/modernComment_10A_F9CE0D84.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microsoft.com/office/2018/10/relationships/comments" Target="../comments/modernComment_10C_F3F3C64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microsoft.com/office/2018/10/relationships/comments" Target="../comments/modernComment_10B_20EC37B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hyperlink" Target="mailto:weatherX@edc.org" TargetMode="External"/><Relationship Id="rId2" Type="http://schemas.openxmlformats.org/officeDocument/2006/relationships/notesSlide" Target="../notesSlides/notesSlide17.xml"/><Relationship Id="rId1" Type="http://schemas.openxmlformats.org/officeDocument/2006/relationships/slideLayout" Target="../slideLayouts/slideLayout11.xml"/><Relationship Id="rId5" Type="http://schemas.openxmlformats.org/officeDocument/2006/relationships/hyperlink" Target="https://bit.ly/3nKphzO" TargetMode="Externa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D4E5F5"/>
            </a:gs>
            <a:gs pos="100000">
              <a:srgbClr val="70A4D5"/>
            </a:gs>
          </a:gsLst>
          <a:lin ang="5400012" scaled="0"/>
        </a:gradFill>
        <a:effectLst/>
      </p:bgPr>
    </p:bg>
    <p:spTree>
      <p:nvGrpSpPr>
        <p:cNvPr id="1" name="Shape 108"/>
        <p:cNvGrpSpPr/>
        <p:nvPr/>
      </p:nvGrpSpPr>
      <p:grpSpPr>
        <a:xfrm>
          <a:off x="0" y="0"/>
          <a:ext cx="0" cy="0"/>
          <a:chOff x="0" y="0"/>
          <a:chExt cx="0" cy="0"/>
        </a:xfrm>
      </p:grpSpPr>
      <p:sp>
        <p:nvSpPr>
          <p:cNvPr id="109" name="Google Shape;109;p18"/>
          <p:cNvSpPr txBox="1">
            <a:spLocks noGrp="1"/>
          </p:cNvSpPr>
          <p:nvPr>
            <p:ph type="ctrTitle"/>
          </p:nvPr>
        </p:nvSpPr>
        <p:spPr>
          <a:xfrm>
            <a:off x="594930" y="1776039"/>
            <a:ext cx="9525600" cy="3188818"/>
          </a:xfrm>
          <a:prstGeom prst="rect">
            <a:avLst/>
          </a:prstGeom>
          <a:noFill/>
          <a:ln>
            <a:noFill/>
          </a:ln>
        </p:spPr>
        <p:txBody>
          <a:bodyPr spcFirstLastPara="1" wrap="square" lIns="91425" tIns="45700" rIns="91425" bIns="45700" anchor="t" anchorCtr="0">
            <a:noAutofit/>
          </a:bodyPr>
          <a:lstStyle/>
          <a:p>
            <a:pPr>
              <a:lnSpc>
                <a:spcPct val="110000"/>
              </a:lnSpc>
              <a:spcAft>
                <a:spcPts val="600"/>
              </a:spcAft>
            </a:pPr>
            <a:r>
              <a:rPr lang="en-US" sz="3600" dirty="0">
                <a:solidFill>
                  <a:srgbClr val="002060"/>
                </a:solidFill>
              </a:rPr>
              <a:t>Understanding Weather Extremes</a:t>
            </a:r>
            <a:br>
              <a:rPr lang="en-US" sz="3600" dirty="0"/>
            </a:br>
            <a:r>
              <a:rPr lang="en-US" sz="2800" dirty="0">
                <a:solidFill>
                  <a:srgbClr val="002060"/>
                </a:solidFill>
              </a:rPr>
              <a:t>with Big Data: Inspiring Rural Youth in Data Science </a:t>
            </a:r>
            <a:br>
              <a:rPr lang="en-US" sz="2800" dirty="0">
                <a:solidFill>
                  <a:srgbClr val="002060"/>
                </a:solidFill>
              </a:rPr>
            </a:br>
            <a:br>
              <a:rPr lang="en-US" sz="2800" dirty="0"/>
            </a:br>
            <a:r>
              <a:rPr lang="en-US" sz="1800" dirty="0">
                <a:solidFill>
                  <a:schemeClr val="accent5">
                    <a:lumMod val="75000"/>
                  </a:schemeClr>
                </a:solidFill>
              </a:rPr>
              <a:t>Brian Fitzgerald, Mount Washington Observatory </a:t>
            </a:r>
            <a:br>
              <a:rPr lang="en-US" sz="1800" dirty="0">
                <a:solidFill>
                  <a:schemeClr val="accent5">
                    <a:lumMod val="75000"/>
                  </a:schemeClr>
                </a:solidFill>
              </a:rPr>
            </a:br>
            <a:r>
              <a:rPr lang="en-US" sz="1800" b="0" dirty="0">
                <a:solidFill>
                  <a:schemeClr val="accent5">
                    <a:lumMod val="75000"/>
                  </a:schemeClr>
                </a:solidFill>
              </a:rPr>
              <a:t>with Josephine Louie, Emily Fagan, Kevin Waterman, Pam Buffington, Brianna Roche, EDC; Deb Morrison, University of Washington; Bill Finzer, Concord Consortium; Asli Sezen-Barrie, University of Maine; Sarah Jessen, University of Southern Maine</a:t>
            </a:r>
            <a:br>
              <a:rPr lang="en-US" sz="1800" b="0" dirty="0"/>
            </a:br>
            <a:r>
              <a:rPr lang="en-US" sz="1800" dirty="0">
                <a:solidFill>
                  <a:schemeClr val="lt1"/>
                </a:solidFill>
              </a:rPr>
              <a:t>Monday, July 10, 2023</a:t>
            </a:r>
            <a:br>
              <a:rPr lang="en-US" sz="1800" dirty="0">
                <a:solidFill>
                  <a:schemeClr val="lt1"/>
                </a:solidFill>
              </a:rPr>
            </a:br>
            <a:endParaRPr lang="en-US" sz="1800" dirty="0">
              <a:solidFill>
                <a:schemeClr val="lt1"/>
              </a:solidFill>
            </a:endParaRPr>
          </a:p>
        </p:txBody>
      </p:sp>
      <p:pic>
        <p:nvPicPr>
          <p:cNvPr id="2" name="Picture 2" descr="Graphical user interface, application&#10;&#10;Description automatically generated">
            <a:extLst>
              <a:ext uri="{FF2B5EF4-FFF2-40B4-BE49-F238E27FC236}">
                <a16:creationId xmlns:a16="http://schemas.microsoft.com/office/drawing/2014/main" id="{452509FD-C0A4-4F8A-9CEF-3032673B32D4}"/>
              </a:ext>
            </a:extLst>
          </p:cNvPr>
          <p:cNvPicPr>
            <a:picLocks noChangeAspect="1"/>
          </p:cNvPicPr>
          <p:nvPr/>
        </p:nvPicPr>
        <p:blipFill>
          <a:blip r:embed="rId3"/>
          <a:stretch>
            <a:fillRect/>
          </a:stretch>
        </p:blipFill>
        <p:spPr>
          <a:xfrm>
            <a:off x="6964565" y="5486986"/>
            <a:ext cx="1730171" cy="854178"/>
          </a:xfrm>
          <a:prstGeom prst="rect">
            <a:avLst/>
          </a:prstGeom>
        </p:spPr>
      </p:pic>
      <p:pic>
        <p:nvPicPr>
          <p:cNvPr id="3" name="Picture 3" descr="Text&#10;&#10;Description automatically generated">
            <a:extLst>
              <a:ext uri="{FF2B5EF4-FFF2-40B4-BE49-F238E27FC236}">
                <a16:creationId xmlns:a16="http://schemas.microsoft.com/office/drawing/2014/main" id="{18652053-0D0B-4A0A-874A-1E580B6902D4}"/>
              </a:ext>
            </a:extLst>
          </p:cNvPr>
          <p:cNvPicPr>
            <a:picLocks noChangeAspect="1"/>
          </p:cNvPicPr>
          <p:nvPr/>
        </p:nvPicPr>
        <p:blipFill>
          <a:blip r:embed="rId4"/>
          <a:stretch>
            <a:fillRect/>
          </a:stretch>
        </p:blipFill>
        <p:spPr>
          <a:xfrm>
            <a:off x="4806228" y="5323060"/>
            <a:ext cx="1814974" cy="1141157"/>
          </a:xfrm>
          <a:prstGeom prst="rect">
            <a:avLst/>
          </a:prstGeom>
        </p:spPr>
      </p:pic>
      <p:pic>
        <p:nvPicPr>
          <p:cNvPr id="4" name="Picture 4">
            <a:extLst>
              <a:ext uri="{FF2B5EF4-FFF2-40B4-BE49-F238E27FC236}">
                <a16:creationId xmlns:a16="http://schemas.microsoft.com/office/drawing/2014/main" id="{8750B9AB-601E-411F-89CC-F2153A7D9441}"/>
              </a:ext>
            </a:extLst>
          </p:cNvPr>
          <p:cNvPicPr>
            <a:picLocks noChangeAspect="1"/>
          </p:cNvPicPr>
          <p:nvPr/>
        </p:nvPicPr>
        <p:blipFill>
          <a:blip r:embed="rId5"/>
          <a:stretch>
            <a:fillRect/>
          </a:stretch>
        </p:blipFill>
        <p:spPr>
          <a:xfrm>
            <a:off x="2462409" y="5556662"/>
            <a:ext cx="1895168" cy="802286"/>
          </a:xfrm>
          <a:prstGeom prst="rect">
            <a:avLst/>
          </a:prstGeom>
        </p:spPr>
      </p:pic>
      <p:pic>
        <p:nvPicPr>
          <p:cNvPr id="7" name="Picture 7" descr="Text&#10;&#10;Description automatically generated">
            <a:extLst>
              <a:ext uri="{FF2B5EF4-FFF2-40B4-BE49-F238E27FC236}">
                <a16:creationId xmlns:a16="http://schemas.microsoft.com/office/drawing/2014/main" id="{F4FEFF2B-FDF6-4880-BBD1-B77013648707}"/>
              </a:ext>
            </a:extLst>
          </p:cNvPr>
          <p:cNvPicPr>
            <a:picLocks noChangeAspect="1"/>
          </p:cNvPicPr>
          <p:nvPr/>
        </p:nvPicPr>
        <p:blipFill>
          <a:blip r:embed="rId6"/>
          <a:stretch>
            <a:fillRect/>
          </a:stretch>
        </p:blipFill>
        <p:spPr>
          <a:xfrm>
            <a:off x="724900" y="5556133"/>
            <a:ext cx="1473297" cy="726463"/>
          </a:xfrm>
          <a:prstGeom prst="rect">
            <a:avLst/>
          </a:prstGeom>
        </p:spPr>
      </p:pic>
      <p:pic>
        <p:nvPicPr>
          <p:cNvPr id="5" name="Picture 8" descr="Logo, company name&#10;&#10;Description automatically generated">
            <a:extLst>
              <a:ext uri="{FF2B5EF4-FFF2-40B4-BE49-F238E27FC236}">
                <a16:creationId xmlns:a16="http://schemas.microsoft.com/office/drawing/2014/main" id="{8022236F-121C-4B06-86EE-200C796E5B9F}"/>
              </a:ext>
            </a:extLst>
          </p:cNvPr>
          <p:cNvPicPr>
            <a:picLocks noChangeAspect="1"/>
          </p:cNvPicPr>
          <p:nvPr/>
        </p:nvPicPr>
        <p:blipFill>
          <a:blip r:embed="rId7"/>
          <a:stretch>
            <a:fillRect/>
          </a:stretch>
        </p:blipFill>
        <p:spPr>
          <a:xfrm>
            <a:off x="9021726" y="5480124"/>
            <a:ext cx="2743200" cy="859612"/>
          </a:xfrm>
          <a:prstGeom prst="rect">
            <a:avLst/>
          </a:prstGeom>
        </p:spPr>
      </p:pic>
      <p:pic>
        <p:nvPicPr>
          <p:cNvPr id="9" name="Picture 2" descr="A picture containing text, transport, wheel, clipart&#10;&#10;Description automatically generated">
            <a:extLst>
              <a:ext uri="{FF2B5EF4-FFF2-40B4-BE49-F238E27FC236}">
                <a16:creationId xmlns:a16="http://schemas.microsoft.com/office/drawing/2014/main" id="{1F0062E2-3887-44FB-8ECE-0D04DF2E1237}"/>
              </a:ext>
            </a:extLst>
          </p:cNvPr>
          <p:cNvPicPr>
            <a:picLocks noChangeAspect="1"/>
          </p:cNvPicPr>
          <p:nvPr/>
        </p:nvPicPr>
        <p:blipFill>
          <a:blip r:embed="rId8"/>
          <a:stretch>
            <a:fillRect/>
          </a:stretch>
        </p:blipFill>
        <p:spPr>
          <a:xfrm>
            <a:off x="10466910" y="3426842"/>
            <a:ext cx="1303375" cy="1303375"/>
          </a:xfrm>
          <a:prstGeom prst="rect">
            <a:avLst/>
          </a:prstGeom>
        </p:spPr>
      </p:pic>
    </p:spTree>
    <p:extLst>
      <p:ext uri="{BB962C8B-B14F-4D97-AF65-F5344CB8AC3E}">
        <p14:creationId xmlns:p14="http://schemas.microsoft.com/office/powerpoint/2010/main" val="85582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pPr marL="0" lvl="0" indent="0" algn="l">
              <a:spcBef>
                <a:spcPts val="0"/>
              </a:spcBef>
              <a:spcAft>
                <a:spcPts val="0"/>
              </a:spcAft>
              <a:buNone/>
            </a:pPr>
            <a:r>
              <a:rPr lang="en-US"/>
              <a:t>Challenge</a:t>
            </a:r>
          </a:p>
        </p:txBody>
      </p:sp>
      <p:sp>
        <p:nvSpPr>
          <p:cNvPr id="124" name="Google Shape;124;p20"/>
          <p:cNvSpPr txBox="1">
            <a:spLocks noGrp="1"/>
          </p:cNvSpPr>
          <p:nvPr>
            <p:ph type="body" idx="1"/>
          </p:nvPr>
        </p:nvSpPr>
        <p:spPr>
          <a:xfrm>
            <a:off x="384745" y="1253400"/>
            <a:ext cx="5663784" cy="4351200"/>
          </a:xfrm>
          <a:prstGeom prst="rect">
            <a:avLst/>
          </a:prstGeom>
        </p:spPr>
        <p:txBody>
          <a:bodyPr spcFirstLastPara="1" wrap="square" lIns="91425" tIns="45700" rIns="91425" bIns="45700" anchor="t" anchorCtr="0">
            <a:noAutofit/>
          </a:bodyPr>
          <a:lstStyle/>
          <a:p>
            <a:pPr indent="-425450">
              <a:buSzPts val="3100"/>
            </a:pPr>
            <a:r>
              <a:rPr lang="en-US" sz="2800" dirty="0"/>
              <a:t>Scientific discovery is increasingly data-driven.</a:t>
            </a:r>
            <a:endParaRPr lang="en-US" dirty="0"/>
          </a:p>
          <a:p>
            <a:pPr indent="-425450">
              <a:buSzPts val="3100"/>
            </a:pPr>
            <a:r>
              <a:rPr lang="en-US" sz="2800" dirty="0"/>
              <a:t>A scientific workforce needs robust skills in scientific modeling and large-scale data analysis.</a:t>
            </a:r>
          </a:p>
          <a:p>
            <a:pPr indent="-425450">
              <a:buSzPts val="3100"/>
            </a:pPr>
            <a:r>
              <a:rPr lang="en-US" sz="2800" dirty="0"/>
              <a:t>Underinvestment exists in rural areas where learning opportunities must be strengthened.</a:t>
            </a:r>
          </a:p>
          <a:p>
            <a:pPr indent="-425450">
              <a:buSzPts val="3100"/>
            </a:pPr>
            <a:endParaRPr lang="en-US" sz="2800" dirty="0"/>
          </a:p>
          <a:p>
            <a:pPr indent="-425450">
              <a:buSzPts val="3100"/>
            </a:pPr>
            <a:endParaRPr lang="en-US" sz="2800" dirty="0"/>
          </a:p>
          <a:p>
            <a:pPr marL="0" indent="0">
              <a:buNone/>
            </a:pPr>
            <a:endParaRPr lang="en-US" sz="2800" dirty="0"/>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2</a:t>
            </a:fld>
            <a:endParaRPr/>
          </a:p>
        </p:txBody>
      </p:sp>
      <p:pic>
        <p:nvPicPr>
          <p:cNvPr id="2" name="Picture 2">
            <a:extLst>
              <a:ext uri="{FF2B5EF4-FFF2-40B4-BE49-F238E27FC236}">
                <a16:creationId xmlns:a16="http://schemas.microsoft.com/office/drawing/2014/main" id="{A6BD20FA-9A9E-40E2-A489-587E3F70B92F}"/>
              </a:ext>
            </a:extLst>
          </p:cNvPr>
          <p:cNvPicPr>
            <a:picLocks noChangeAspect="1"/>
          </p:cNvPicPr>
          <p:nvPr/>
        </p:nvPicPr>
        <p:blipFill>
          <a:blip r:embed="rId4"/>
          <a:stretch>
            <a:fillRect/>
          </a:stretch>
        </p:blipFill>
        <p:spPr>
          <a:xfrm>
            <a:off x="6098499" y="3650901"/>
            <a:ext cx="5653790" cy="2741609"/>
          </a:xfrm>
          <a:prstGeom prst="rect">
            <a:avLst/>
          </a:prstGeom>
        </p:spPr>
      </p:pic>
      <p:pic>
        <p:nvPicPr>
          <p:cNvPr id="3" name="Picture 3">
            <a:extLst>
              <a:ext uri="{FF2B5EF4-FFF2-40B4-BE49-F238E27FC236}">
                <a16:creationId xmlns:a16="http://schemas.microsoft.com/office/drawing/2014/main" id="{1C32A339-B99E-472C-A374-B7172303F236}"/>
              </a:ext>
            </a:extLst>
          </p:cNvPr>
          <p:cNvPicPr>
            <a:picLocks noChangeAspect="1"/>
          </p:cNvPicPr>
          <p:nvPr/>
        </p:nvPicPr>
        <p:blipFill>
          <a:blip r:embed="rId5"/>
          <a:stretch>
            <a:fillRect/>
          </a:stretch>
        </p:blipFill>
        <p:spPr>
          <a:xfrm>
            <a:off x="6660630" y="906725"/>
            <a:ext cx="4229724" cy="2758551"/>
          </a:xfrm>
          <a:prstGeom prst="rect">
            <a:avLst/>
          </a:prstGeom>
        </p:spPr>
      </p:pic>
    </p:spTree>
    <p:extLst>
      <p:ext uri="{BB962C8B-B14F-4D97-AF65-F5344CB8AC3E}">
        <p14:creationId xmlns:p14="http://schemas.microsoft.com/office/powerpoint/2010/main" val="2310970499"/>
      </p:ext>
    </p:extLst>
  </p:cSld>
  <p:clrMapOvr>
    <a:masterClrMapping/>
  </p:clrMapOvr>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r>
              <a:rPr lang="en-US"/>
              <a:t>Project Context</a:t>
            </a:r>
          </a:p>
        </p:txBody>
      </p:sp>
      <p:sp>
        <p:nvSpPr>
          <p:cNvPr id="124" name="Google Shape;124;p20"/>
          <p:cNvSpPr txBox="1">
            <a:spLocks noGrp="1"/>
          </p:cNvSpPr>
          <p:nvPr>
            <p:ph type="body" idx="1"/>
          </p:nvPr>
        </p:nvSpPr>
        <p:spPr>
          <a:xfrm>
            <a:off x="609599" y="1253400"/>
            <a:ext cx="8091640" cy="4351200"/>
          </a:xfrm>
          <a:prstGeom prst="rect">
            <a:avLst/>
          </a:prstGeom>
        </p:spPr>
        <p:txBody>
          <a:bodyPr spcFirstLastPara="1" wrap="square" lIns="91425" tIns="45700" rIns="91425" bIns="45700" anchor="t" anchorCtr="0">
            <a:noAutofit/>
          </a:bodyPr>
          <a:lstStyle/>
          <a:p>
            <a:pPr indent="-425450">
              <a:buSzPts val="3100"/>
            </a:pPr>
            <a:r>
              <a:rPr lang="en-US" sz="2800" dirty="0"/>
              <a:t>WeatherX is creating and studying two prototype curriculum units that investigate local and extreme weather events to promote data practices and interest in data science careers among students in rural areas</a:t>
            </a:r>
          </a:p>
          <a:p>
            <a:pPr indent="-425450">
              <a:buSzPts val="3100"/>
            </a:pPr>
            <a:r>
              <a:rPr lang="en-US" sz="2800" dirty="0"/>
              <a:t>12 middle school science teachers (targeting 8th grade) and over 450 students in rural school districts in New Hampshire &amp; Maine</a:t>
            </a:r>
          </a:p>
          <a:p>
            <a:pPr marL="31750" lvl="0" indent="0" algn="l" rtl="0">
              <a:spcBef>
                <a:spcPts val="1000"/>
              </a:spcBef>
              <a:spcAft>
                <a:spcPts val="0"/>
              </a:spcAft>
              <a:buSzPts val="3100"/>
              <a:buNone/>
            </a:pPr>
            <a:endParaRPr lang="en-US" sz="2800" dirty="0"/>
          </a:p>
          <a:p>
            <a:pPr indent="-425450">
              <a:buSzPts val="3100"/>
            </a:pPr>
            <a:endParaRPr lang="en-US" sz="2800" dirty="0"/>
          </a:p>
          <a:p>
            <a:pPr marL="0" indent="0">
              <a:buNone/>
            </a:pPr>
            <a:endParaRPr sz="2800" dirty="0"/>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3</a:t>
            </a:fld>
            <a:endParaRPr/>
          </a:p>
        </p:txBody>
      </p:sp>
      <p:pic>
        <p:nvPicPr>
          <p:cNvPr id="2" name="Picture 2" descr="Qr code&#10;&#10;Description automatically generated">
            <a:extLst>
              <a:ext uri="{FF2B5EF4-FFF2-40B4-BE49-F238E27FC236}">
                <a16:creationId xmlns:a16="http://schemas.microsoft.com/office/drawing/2014/main" id="{4AD82580-D814-4DD4-96D0-40CB51A70F59}"/>
              </a:ext>
            </a:extLst>
          </p:cNvPr>
          <p:cNvPicPr>
            <a:picLocks noChangeAspect="1"/>
          </p:cNvPicPr>
          <p:nvPr/>
        </p:nvPicPr>
        <p:blipFill>
          <a:blip r:embed="rId4"/>
          <a:stretch>
            <a:fillRect/>
          </a:stretch>
        </p:blipFill>
        <p:spPr>
          <a:xfrm>
            <a:off x="9683153" y="1593790"/>
            <a:ext cx="1543050" cy="1562100"/>
          </a:xfrm>
          <a:prstGeom prst="rect">
            <a:avLst/>
          </a:prstGeom>
        </p:spPr>
      </p:pic>
      <p:sp>
        <p:nvSpPr>
          <p:cNvPr id="8" name="TextBox 1">
            <a:extLst>
              <a:ext uri="{FF2B5EF4-FFF2-40B4-BE49-F238E27FC236}">
                <a16:creationId xmlns:a16="http://schemas.microsoft.com/office/drawing/2014/main" id="{AFD25746-1F97-4DEE-8B22-EC249DEB170F}"/>
              </a:ext>
            </a:extLst>
          </p:cNvPr>
          <p:cNvSpPr txBox="1"/>
          <p:nvPr/>
        </p:nvSpPr>
        <p:spPr>
          <a:xfrm>
            <a:off x="9571346" y="3191401"/>
            <a:ext cx="1766665"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rgbClr val="2A3C4E"/>
                </a:solidFill>
                <a:latin typeface="Segoe UI Light" panose="020B0502040204020203" pitchFamily="34" charset="0"/>
                <a:cs typeface="Segoe UI Light" panose="020B0502040204020203" pitchFamily="34" charset="0"/>
              </a:rPr>
              <a:t>Take a picture to view the full project overview</a:t>
            </a:r>
          </a:p>
        </p:txBody>
      </p:sp>
      <p:sp>
        <p:nvSpPr>
          <p:cNvPr id="3" name="TextBox 2"/>
          <p:cNvSpPr txBox="1"/>
          <p:nvPr/>
        </p:nvSpPr>
        <p:spPr>
          <a:xfrm>
            <a:off x="9174518" y="3876895"/>
            <a:ext cx="2560320" cy="1200329"/>
          </a:xfrm>
          <a:prstGeom prst="rect">
            <a:avLst/>
          </a:prstGeom>
          <a:noFill/>
        </p:spPr>
        <p:txBody>
          <a:bodyPr wrap="square" rtlCol="0">
            <a:spAutoFit/>
          </a:bodyPr>
          <a:lstStyle/>
          <a:p>
            <a:pPr algn="ctr"/>
            <a:r>
              <a:rPr lang="en-US" dirty="0"/>
              <a:t>OR</a:t>
            </a:r>
          </a:p>
          <a:p>
            <a:endParaRPr lang="en-US" dirty="0"/>
          </a:p>
          <a:p>
            <a:r>
              <a:rPr lang="en-US" dirty="0">
                <a:hlinkClick r:id="rId5"/>
              </a:rPr>
              <a:t>https://bit.ly/3nKphzO</a:t>
            </a:r>
            <a:r>
              <a:rPr lang="en-US" dirty="0"/>
              <a:t> </a:t>
            </a:r>
          </a:p>
          <a:p>
            <a:endParaRPr lang="en-US" dirty="0"/>
          </a:p>
        </p:txBody>
      </p:sp>
    </p:spTree>
    <p:extLst>
      <p:ext uri="{BB962C8B-B14F-4D97-AF65-F5344CB8AC3E}">
        <p14:creationId xmlns:p14="http://schemas.microsoft.com/office/powerpoint/2010/main" val="2718197530"/>
      </p:ext>
    </p:extLst>
  </p:cSld>
  <p:clrMapOvr>
    <a:masterClrMapping/>
  </p:clrMapOvr>
  <p:extLst>
    <p:ext uri="{6950BFC3-D8DA-4A85-94F7-54DA5524770B}">
      <p188:commentRel xmlns:p188="http://schemas.microsoft.com/office/powerpoint/2018/8/main" r:id="rId3"/>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r>
              <a:rPr lang="en-US" dirty="0"/>
              <a:t>Research Question &amp; Methods</a:t>
            </a:r>
          </a:p>
        </p:txBody>
      </p:sp>
      <p:sp>
        <p:nvSpPr>
          <p:cNvPr id="124" name="Google Shape;124;p20"/>
          <p:cNvSpPr txBox="1">
            <a:spLocks noGrp="1"/>
          </p:cNvSpPr>
          <p:nvPr>
            <p:ph type="body" idx="1"/>
          </p:nvPr>
        </p:nvSpPr>
        <p:spPr>
          <a:xfrm>
            <a:off x="609598" y="1253400"/>
            <a:ext cx="10972800" cy="4351200"/>
          </a:xfrm>
          <a:prstGeom prst="rect">
            <a:avLst/>
          </a:prstGeom>
        </p:spPr>
        <p:txBody>
          <a:bodyPr spcFirstLastPara="1" wrap="square" lIns="91425" tIns="45700" rIns="91425" bIns="45700" anchor="t" anchorCtr="0">
            <a:noAutofit/>
          </a:bodyPr>
          <a:lstStyle/>
          <a:p>
            <a:pPr>
              <a:lnSpc>
                <a:spcPct val="100000"/>
              </a:lnSpc>
              <a:spcBef>
                <a:spcPct val="0"/>
              </a:spcBef>
              <a:spcAft>
                <a:spcPct val="0"/>
              </a:spcAft>
              <a:buSzPts val="3100"/>
            </a:pPr>
            <a:r>
              <a:rPr lang="en-US" sz="2800" b="1" dirty="0"/>
              <a:t>Question: </a:t>
            </a:r>
            <a:r>
              <a:rPr lang="en-US" sz="2800" dirty="0"/>
              <a:t>Do students who work through </a:t>
            </a:r>
            <a:r>
              <a:rPr lang="en-US" sz="2800" dirty="0" err="1"/>
              <a:t>WeatherX</a:t>
            </a:r>
            <a:r>
              <a:rPr lang="en-US" sz="2800" dirty="0"/>
              <a:t> units show improved understandings of, abilities in, and </a:t>
            </a:r>
            <a:r>
              <a:rPr lang="en-US" sz="2800" u="sng" dirty="0"/>
              <a:t>interest in scientific data analysis, modeling, and earth or data science careers?</a:t>
            </a:r>
          </a:p>
          <a:p>
            <a:pPr indent="-425450">
              <a:buSzPts val="3100"/>
            </a:pPr>
            <a:r>
              <a:rPr lang="en-US" sz="2800" b="1" dirty="0"/>
              <a:t>Methodological Approach: </a:t>
            </a:r>
            <a:r>
              <a:rPr lang="en-US" sz="2800" dirty="0"/>
              <a:t>Chat with a Scientist</a:t>
            </a:r>
          </a:p>
          <a:p>
            <a:pPr lvl="1">
              <a:buSzPts val="3100"/>
            </a:pPr>
            <a:r>
              <a:rPr lang="en-US" sz="2800" dirty="0"/>
              <a:t>Students view </a:t>
            </a:r>
            <a:r>
              <a:rPr lang="en-US" sz="2800" u="sng" dirty="0"/>
              <a:t>recorded videos</a:t>
            </a:r>
            <a:r>
              <a:rPr lang="en-US" sz="2800" dirty="0"/>
              <a:t> and attend a </a:t>
            </a:r>
            <a:r>
              <a:rPr lang="en-US" sz="2800" u="sng" dirty="0"/>
              <a:t>live virtual connection with Mount Washington Observatory (MWOBS) scientists</a:t>
            </a:r>
            <a:r>
              <a:rPr lang="en-US" sz="2800" dirty="0"/>
              <a:t>, to learn about their work.</a:t>
            </a:r>
          </a:p>
          <a:p>
            <a:pPr lvl="1">
              <a:buSzPts val="3100"/>
            </a:pPr>
            <a:r>
              <a:rPr lang="en-US" sz="2800" u="sng" dirty="0"/>
              <a:t>Students interview MWOBS scientists</a:t>
            </a:r>
            <a:r>
              <a:rPr lang="en-US" sz="2800" dirty="0"/>
              <a:t> during live chat </a:t>
            </a:r>
          </a:p>
          <a:p>
            <a:pPr indent="-425450">
              <a:buSzPts val="3100"/>
            </a:pPr>
            <a:endParaRPr lang="en-US" sz="2800" dirty="0"/>
          </a:p>
          <a:p>
            <a:pPr indent="-425450">
              <a:buSzPts val="3100"/>
            </a:pPr>
            <a:endParaRPr lang="en-US" sz="2800" dirty="0"/>
          </a:p>
          <a:p>
            <a:pPr marL="0" indent="0">
              <a:buNone/>
            </a:pPr>
            <a:endParaRPr lang="en-US" sz="2800" dirty="0"/>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4</a:t>
            </a:fld>
            <a:endParaRPr/>
          </a:p>
        </p:txBody>
      </p:sp>
    </p:spTree>
    <p:extLst>
      <p:ext uri="{BB962C8B-B14F-4D97-AF65-F5344CB8AC3E}">
        <p14:creationId xmlns:p14="http://schemas.microsoft.com/office/powerpoint/2010/main" val="2290824024"/>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r>
              <a:rPr lang="en-US" dirty="0"/>
              <a:t>Chat Preparation</a:t>
            </a:r>
          </a:p>
        </p:txBody>
      </p:sp>
      <p:sp>
        <p:nvSpPr>
          <p:cNvPr id="124" name="Google Shape;124;p20"/>
          <p:cNvSpPr txBox="1">
            <a:spLocks noGrp="1"/>
          </p:cNvSpPr>
          <p:nvPr>
            <p:ph type="body" idx="1"/>
          </p:nvPr>
        </p:nvSpPr>
        <p:spPr>
          <a:xfrm>
            <a:off x="540325" y="1253400"/>
            <a:ext cx="4072153" cy="4351200"/>
          </a:xfrm>
          <a:prstGeom prst="rect">
            <a:avLst/>
          </a:prstGeom>
        </p:spPr>
        <p:txBody>
          <a:bodyPr spcFirstLastPara="1" wrap="square" lIns="91425" tIns="45700" rIns="91425" bIns="45700" anchor="t" anchorCtr="0">
            <a:noAutofit/>
          </a:bodyPr>
          <a:lstStyle/>
          <a:p>
            <a:pPr>
              <a:buSzPts val="3100"/>
            </a:pPr>
            <a:r>
              <a:rPr lang="en-US" sz="2800" dirty="0"/>
              <a:t>Pre-recorded video of scientists at work</a:t>
            </a:r>
          </a:p>
          <a:p>
            <a:pPr>
              <a:buSzPts val="3100"/>
            </a:pPr>
            <a:r>
              <a:rPr lang="en-US" sz="2800" dirty="0"/>
              <a:t>Student-prepared questions sent in advance based on prompt</a:t>
            </a:r>
          </a:p>
          <a:p>
            <a:pPr>
              <a:buSzPts val="3100"/>
            </a:pPr>
            <a:r>
              <a:rPr lang="en-US" sz="2800" dirty="0"/>
              <a:t>Scientist biographies, additional video (optional)</a:t>
            </a:r>
          </a:p>
          <a:p>
            <a:pPr lvl="1">
              <a:buSzPts val="3100"/>
            </a:pPr>
            <a:endParaRPr lang="en-US" sz="2600" dirty="0"/>
          </a:p>
          <a:p>
            <a:pPr indent="-425450">
              <a:buSzPts val="3100"/>
            </a:pPr>
            <a:endParaRPr lang="en-US" sz="2800" dirty="0"/>
          </a:p>
          <a:p>
            <a:pPr indent="-425450">
              <a:buSzPts val="3100"/>
            </a:pPr>
            <a:endParaRPr lang="en-US" sz="2800" dirty="0"/>
          </a:p>
          <a:p>
            <a:pPr marL="0" indent="0">
              <a:buNone/>
            </a:pPr>
            <a:endParaRPr lang="en-US" sz="2800" dirty="0"/>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5</a:t>
            </a:fld>
            <a:endParaRPr/>
          </a:p>
        </p:txBody>
      </p:sp>
      <p:pic>
        <p:nvPicPr>
          <p:cNvPr id="2" name="vlc-record-2021-11-19-10h36m29s-scientist-final.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786351" y="1676057"/>
            <a:ext cx="6866537" cy="3862427"/>
          </a:xfrm>
          <a:prstGeom prst="rect">
            <a:avLst/>
          </a:prstGeom>
        </p:spPr>
      </p:pic>
    </p:spTree>
    <p:extLst>
      <p:ext uri="{BB962C8B-B14F-4D97-AF65-F5344CB8AC3E}">
        <p14:creationId xmlns:p14="http://schemas.microsoft.com/office/powerpoint/2010/main" val="239132807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r>
              <a:rPr lang="en-US" dirty="0"/>
              <a:t>Chat Experiences</a:t>
            </a:r>
          </a:p>
        </p:txBody>
      </p:sp>
      <p:sp>
        <p:nvSpPr>
          <p:cNvPr id="124" name="Google Shape;124;p20"/>
          <p:cNvSpPr txBox="1">
            <a:spLocks noGrp="1"/>
          </p:cNvSpPr>
          <p:nvPr>
            <p:ph type="body" idx="1"/>
          </p:nvPr>
        </p:nvSpPr>
        <p:spPr>
          <a:xfrm>
            <a:off x="371420" y="1208780"/>
            <a:ext cx="5590054" cy="4351200"/>
          </a:xfrm>
          <a:prstGeom prst="rect">
            <a:avLst/>
          </a:prstGeom>
        </p:spPr>
        <p:txBody>
          <a:bodyPr spcFirstLastPara="1" wrap="square" lIns="91425" tIns="45700" rIns="91425" bIns="45700" anchor="t" anchorCtr="0">
            <a:noAutofit/>
          </a:bodyPr>
          <a:lstStyle/>
          <a:p>
            <a:pPr indent="-425450">
              <a:buSzPts val="3100"/>
            </a:pPr>
            <a:r>
              <a:rPr lang="en-US" sz="2800" dirty="0"/>
              <a:t>Overview of Chat Experience:</a:t>
            </a:r>
            <a:endParaRPr lang="en-US" dirty="0"/>
          </a:p>
          <a:p>
            <a:pPr lvl="1" indent="-425450">
              <a:buSzPts val="3100"/>
            </a:pPr>
            <a:r>
              <a:rPr lang="en-US" sz="2600" dirty="0"/>
              <a:t>22 live connections</a:t>
            </a:r>
          </a:p>
          <a:p>
            <a:pPr lvl="1" indent="-425450">
              <a:buSzPts val="3100"/>
            </a:pPr>
            <a:r>
              <a:rPr lang="en-US" sz="2600" dirty="0"/>
              <a:t>Average connection 30-50 minutes via Zoom, Google Meets</a:t>
            </a:r>
            <a:endParaRPr lang="en-US" sz="2800" dirty="0"/>
          </a:p>
          <a:p>
            <a:pPr indent="-425450">
              <a:buSzPts val="3100"/>
            </a:pPr>
            <a:r>
              <a:rPr lang="en-US" sz="2800" dirty="0"/>
              <a:t>Facilitated by teachers in the classroom and MWOBS weather observers on the summit of Mount Washington, NH.</a:t>
            </a:r>
          </a:p>
          <a:p>
            <a:pPr indent="-425450">
              <a:buSzPts val="3100"/>
            </a:pPr>
            <a:endParaRPr lang="en-US" sz="2800" dirty="0"/>
          </a:p>
          <a:p>
            <a:pPr marL="457200" lvl="0" indent="-425450" algn="l" rtl="0">
              <a:spcBef>
                <a:spcPts val="1000"/>
              </a:spcBef>
              <a:spcAft>
                <a:spcPts val="0"/>
              </a:spcAft>
              <a:buSzPts val="3100"/>
              <a:buChar char="•"/>
            </a:pPr>
            <a:endParaRPr lang="en-US" sz="2800" dirty="0"/>
          </a:p>
          <a:p>
            <a:pPr indent="-425450">
              <a:buSzPts val="3100"/>
            </a:pPr>
            <a:endParaRPr lang="en-US" sz="2800" dirty="0"/>
          </a:p>
          <a:p>
            <a:pPr marL="0" indent="0">
              <a:buNone/>
            </a:pPr>
            <a:endParaRPr sz="2800" dirty="0"/>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6</a:t>
            </a:fld>
            <a:endParaRPr/>
          </a:p>
        </p:txBody>
      </p:sp>
      <p:pic>
        <p:nvPicPr>
          <p:cNvPr id="2" name="Picture 2">
            <a:extLst>
              <a:ext uri="{FF2B5EF4-FFF2-40B4-BE49-F238E27FC236}">
                <a16:creationId xmlns:a16="http://schemas.microsoft.com/office/drawing/2014/main" id="{240EF91B-BEA0-4CBC-95D8-F6593D160474}"/>
              </a:ext>
            </a:extLst>
          </p:cNvPr>
          <p:cNvPicPr>
            <a:picLocks noChangeAspect="1"/>
          </p:cNvPicPr>
          <p:nvPr/>
        </p:nvPicPr>
        <p:blipFill rotWithShape="1">
          <a:blip r:embed="rId4"/>
          <a:srcRect l="35598" t="1" r="-373" b="-749"/>
          <a:stretch/>
        </p:blipFill>
        <p:spPr>
          <a:xfrm>
            <a:off x="5897902" y="1126035"/>
            <a:ext cx="5987389" cy="4641383"/>
          </a:xfrm>
          <a:prstGeom prst="rect">
            <a:avLst/>
          </a:prstGeom>
          <a:ln>
            <a:noFill/>
          </a:ln>
          <a:effectLst>
            <a:softEdge rad="112500"/>
          </a:effectLst>
        </p:spPr>
      </p:pic>
      <p:sp>
        <p:nvSpPr>
          <p:cNvPr id="3" name="TextBox 2">
            <a:extLst>
              <a:ext uri="{FF2B5EF4-FFF2-40B4-BE49-F238E27FC236}">
                <a16:creationId xmlns:a16="http://schemas.microsoft.com/office/drawing/2014/main" id="{6E01C5A6-8A2C-4AF2-AD56-93A1BCC226A9}"/>
              </a:ext>
            </a:extLst>
          </p:cNvPr>
          <p:cNvSpPr txBox="1"/>
          <p:nvPr/>
        </p:nvSpPr>
        <p:spPr>
          <a:xfrm>
            <a:off x="5159717" y="5849815"/>
            <a:ext cx="71026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latin typeface="Calibri"/>
                <a:cs typeface="Calibri"/>
              </a:rPr>
              <a:t>Past MWOBS Weather Observer/Education Specialist Jackie Bellefontaine</a:t>
            </a:r>
          </a:p>
        </p:txBody>
      </p:sp>
    </p:spTree>
    <p:extLst>
      <p:ext uri="{BB962C8B-B14F-4D97-AF65-F5344CB8AC3E}">
        <p14:creationId xmlns:p14="http://schemas.microsoft.com/office/powerpoint/2010/main" val="3641643322"/>
      </p:ext>
    </p:extLst>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r>
              <a:rPr lang="en-US" dirty="0"/>
              <a:t>Student Prompt &amp; Questions</a:t>
            </a:r>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7</a:t>
            </a:fld>
            <a:endParaRPr/>
          </a:p>
        </p:txBody>
      </p:sp>
      <p:sp>
        <p:nvSpPr>
          <p:cNvPr id="8" name="Google Shape;124;p20">
            <a:extLst>
              <a:ext uri="{FF2B5EF4-FFF2-40B4-BE49-F238E27FC236}">
                <a16:creationId xmlns:a16="http://schemas.microsoft.com/office/drawing/2014/main" id="{6FD0E68B-113D-D864-670B-2AFD90E7BE76}"/>
              </a:ext>
            </a:extLst>
          </p:cNvPr>
          <p:cNvSpPr txBox="1">
            <a:spLocks noGrp="1"/>
          </p:cNvSpPr>
          <p:nvPr>
            <p:ph type="body" idx="1"/>
          </p:nvPr>
        </p:nvSpPr>
        <p:spPr>
          <a:xfrm>
            <a:off x="609598" y="1253400"/>
            <a:ext cx="11361338" cy="4351200"/>
          </a:xfrm>
          <a:prstGeom prst="rect">
            <a:avLst/>
          </a:prstGeom>
        </p:spPr>
        <p:txBody>
          <a:bodyPr spcFirstLastPara="1" wrap="square" lIns="91425" tIns="45700" rIns="91425" bIns="45700" anchor="t" anchorCtr="0">
            <a:noAutofit/>
          </a:bodyPr>
          <a:lstStyle/>
          <a:p>
            <a:pPr marL="488950" indent="-457200">
              <a:buSzPts val="3100"/>
            </a:pPr>
            <a:r>
              <a:rPr lang="en-US" sz="3000" b="1" dirty="0"/>
              <a:t>Curriculum:</a:t>
            </a:r>
            <a:r>
              <a:rPr lang="en-US" sz="3000" dirty="0"/>
              <a:t> </a:t>
            </a:r>
            <a:r>
              <a:rPr lang="en-US" sz="2600" i="1" dirty="0"/>
              <a:t>The </a:t>
            </a:r>
            <a:r>
              <a:rPr lang="en-US" sz="2600" i="1" err="1"/>
              <a:t>WeatherX</a:t>
            </a:r>
            <a:r>
              <a:rPr lang="en-US" sz="2600" i="1" dirty="0"/>
              <a:t> curriculum and its content or data</a:t>
            </a:r>
            <a:endParaRPr lang="en-US" sz="2600"/>
          </a:p>
          <a:p>
            <a:pPr marL="488950" indent="-457200">
              <a:buSzPts val="3100"/>
            </a:pPr>
            <a:r>
              <a:rPr lang="en-US" sz="3000" b="1" dirty="0"/>
              <a:t>Weather:</a:t>
            </a:r>
            <a:r>
              <a:rPr lang="en-US" sz="3000" dirty="0"/>
              <a:t> </a:t>
            </a:r>
            <a:r>
              <a:rPr lang="en-US" sz="2600" i="1" dirty="0"/>
              <a:t>Weather, climate, predicting weather, in general</a:t>
            </a:r>
            <a:endParaRPr lang="en-US" sz="2600" dirty="0"/>
          </a:p>
          <a:p>
            <a:pPr marL="488950" indent="-457200">
              <a:buSzPts val="3100"/>
            </a:pPr>
            <a:r>
              <a:rPr lang="en-US" sz="3000" b="1" dirty="0"/>
              <a:t>Mt. Washington—Place:</a:t>
            </a:r>
            <a:r>
              <a:rPr lang="en-US" sz="3000" dirty="0"/>
              <a:t> </a:t>
            </a:r>
            <a:r>
              <a:rPr lang="en-US" sz="2600" i="1" dirty="0"/>
              <a:t>Mt. Washington, its weather station, its weather</a:t>
            </a:r>
            <a:endParaRPr lang="en-US" sz="2600" dirty="0"/>
          </a:p>
          <a:p>
            <a:pPr marL="488950" indent="-457200">
              <a:buSzPts val="3100"/>
            </a:pPr>
            <a:r>
              <a:rPr lang="en-US" sz="3000" b="1" dirty="0"/>
              <a:t>Mt. Washington—Scientist:</a:t>
            </a:r>
            <a:r>
              <a:rPr lang="en-US" sz="3000" dirty="0"/>
              <a:t> </a:t>
            </a:r>
            <a:r>
              <a:rPr lang="en-US" sz="2600" i="1" dirty="0"/>
              <a:t>Living, working as a science, on Mt. Washington</a:t>
            </a:r>
            <a:endParaRPr lang="en-US" sz="2600" dirty="0"/>
          </a:p>
          <a:p>
            <a:pPr marL="488950" indent="-457200">
              <a:buSzPts val="3100"/>
            </a:pPr>
            <a:r>
              <a:rPr lang="en-US" sz="3000" b="1" dirty="0"/>
              <a:t>Personal Path &amp; Personal Interests:</a:t>
            </a:r>
            <a:r>
              <a:rPr lang="en-US" sz="3000" dirty="0"/>
              <a:t> </a:t>
            </a:r>
            <a:r>
              <a:rPr lang="en-US" sz="2600" i="1" dirty="0"/>
              <a:t>Scientists' personal and professional interests, career paths</a:t>
            </a:r>
            <a:endParaRPr lang="en-US" sz="2600" dirty="0"/>
          </a:p>
          <a:p>
            <a:pPr marL="146050" indent="0">
              <a:buSzPts val="3100"/>
              <a:buNone/>
            </a:pPr>
            <a:endParaRPr lang="en-US" sz="2800" dirty="0"/>
          </a:p>
          <a:p>
            <a:pPr marL="946150" lvl="1">
              <a:buSzPts val="3100"/>
            </a:pPr>
            <a:endParaRPr lang="en-US" sz="2600" dirty="0"/>
          </a:p>
          <a:p>
            <a:pPr indent="-425450">
              <a:buSzPts val="3100"/>
            </a:pPr>
            <a:endParaRPr lang="en-US" sz="2800" dirty="0"/>
          </a:p>
          <a:p>
            <a:pPr indent="-425450">
              <a:buSzPts val="3100"/>
            </a:pPr>
            <a:endParaRPr lang="en-US" sz="2800" dirty="0"/>
          </a:p>
          <a:p>
            <a:pPr indent="-425450">
              <a:buSzPts val="3100"/>
            </a:pPr>
            <a:endParaRPr lang="en-US" sz="2800" dirty="0"/>
          </a:p>
          <a:p>
            <a:pPr marL="0" indent="0">
              <a:buNone/>
            </a:pPr>
            <a:endParaRPr lang="en-US" sz="2800" dirty="0"/>
          </a:p>
        </p:txBody>
      </p:sp>
    </p:spTree>
    <p:extLst>
      <p:ext uri="{BB962C8B-B14F-4D97-AF65-F5344CB8AC3E}">
        <p14:creationId xmlns:p14="http://schemas.microsoft.com/office/powerpoint/2010/main" val="4191030660"/>
      </p:ext>
    </p:extLst>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r>
              <a:rPr lang="en-US"/>
              <a:t>Findings &amp; Themes</a:t>
            </a:r>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8</a:t>
            </a:fld>
            <a:endParaRPr/>
          </a:p>
        </p:txBody>
      </p:sp>
      <p:pic>
        <p:nvPicPr>
          <p:cNvPr id="8" name="Picture 8" descr="A pie chart of different colored circles&#10;&#10;Description automatically generated">
            <a:extLst>
              <a:ext uri="{FF2B5EF4-FFF2-40B4-BE49-F238E27FC236}">
                <a16:creationId xmlns:a16="http://schemas.microsoft.com/office/drawing/2014/main" id="{623ADEF7-D766-D13A-F8F7-418986E61EDF}"/>
              </a:ext>
            </a:extLst>
          </p:cNvPr>
          <p:cNvPicPr>
            <a:picLocks noChangeAspect="1"/>
          </p:cNvPicPr>
          <p:nvPr/>
        </p:nvPicPr>
        <p:blipFill>
          <a:blip r:embed="rId3"/>
          <a:stretch>
            <a:fillRect/>
          </a:stretch>
        </p:blipFill>
        <p:spPr>
          <a:xfrm>
            <a:off x="2097211" y="1260910"/>
            <a:ext cx="7533175" cy="4788997"/>
          </a:xfrm>
          <a:prstGeom prst="rect">
            <a:avLst/>
          </a:prstGeom>
        </p:spPr>
      </p:pic>
      <p:sp>
        <p:nvSpPr>
          <p:cNvPr id="9" name="TextBox 8">
            <a:extLst>
              <a:ext uri="{FF2B5EF4-FFF2-40B4-BE49-F238E27FC236}">
                <a16:creationId xmlns:a16="http://schemas.microsoft.com/office/drawing/2014/main" id="{FF53D0A0-D52D-D490-6C69-36621665132F}"/>
              </a:ext>
            </a:extLst>
          </p:cNvPr>
          <p:cNvSpPr txBox="1"/>
          <p:nvPr/>
        </p:nvSpPr>
        <p:spPr>
          <a:xfrm>
            <a:off x="3823010" y="5811644"/>
            <a:ext cx="523363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latin typeface="Calibri"/>
              </a:rPr>
              <a:t>Percentage of question categories asked by students, n=299</a:t>
            </a:r>
            <a:endParaRPr lang="en-US" sz="1400" i="1" dirty="0">
              <a:latin typeface="Calibri"/>
              <a:ea typeface="Calibri"/>
              <a:cs typeface="Calibri"/>
            </a:endParaRPr>
          </a:p>
        </p:txBody>
      </p:sp>
    </p:spTree>
    <p:extLst>
      <p:ext uri="{BB962C8B-B14F-4D97-AF65-F5344CB8AC3E}">
        <p14:creationId xmlns:p14="http://schemas.microsoft.com/office/powerpoint/2010/main" val="2636732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r>
              <a:rPr lang="en-US" dirty="0"/>
              <a:t>Findings &amp; Themes: MW-Place</a:t>
            </a:r>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9</a:t>
            </a:fld>
            <a:endParaRPr/>
          </a:p>
        </p:txBody>
      </p:sp>
      <p:graphicFrame>
        <p:nvGraphicFramePr>
          <p:cNvPr id="3" name="Table 3">
            <a:extLst>
              <a:ext uri="{FF2B5EF4-FFF2-40B4-BE49-F238E27FC236}">
                <a16:creationId xmlns:a16="http://schemas.microsoft.com/office/drawing/2014/main" id="{BB3DCD4F-B576-81CE-96C5-7A7636FE3D4D}"/>
              </a:ext>
            </a:extLst>
          </p:cNvPr>
          <p:cNvGraphicFramePr>
            <a:graphicFrameLocks noGrp="1"/>
          </p:cNvGraphicFramePr>
          <p:nvPr>
            <p:extLst>
              <p:ext uri="{D42A27DB-BD31-4B8C-83A1-F6EECF244321}">
                <p14:modId xmlns:p14="http://schemas.microsoft.com/office/powerpoint/2010/main" val="4063037014"/>
              </p:ext>
            </p:extLst>
          </p:nvPr>
        </p:nvGraphicFramePr>
        <p:xfrm>
          <a:off x="669073" y="1338146"/>
          <a:ext cx="5362490" cy="4943611"/>
        </p:xfrm>
        <a:graphic>
          <a:graphicData uri="http://schemas.openxmlformats.org/drawingml/2006/table">
            <a:tbl>
              <a:tblPr firstRow="1" bandRow="1">
                <a:tableStyleId>{5C22544A-7EE6-4342-B048-85BDC9FD1C3A}</a:tableStyleId>
              </a:tblPr>
              <a:tblGrid>
                <a:gridCol w="2797097">
                  <a:extLst>
                    <a:ext uri="{9D8B030D-6E8A-4147-A177-3AD203B41FA5}">
                      <a16:colId xmlns:a16="http://schemas.microsoft.com/office/drawing/2014/main" val="3379277652"/>
                    </a:ext>
                  </a:extLst>
                </a:gridCol>
                <a:gridCol w="953266">
                  <a:extLst>
                    <a:ext uri="{9D8B030D-6E8A-4147-A177-3AD203B41FA5}">
                      <a16:colId xmlns:a16="http://schemas.microsoft.com/office/drawing/2014/main" val="663138625"/>
                    </a:ext>
                  </a:extLst>
                </a:gridCol>
                <a:gridCol w="1612127">
                  <a:extLst>
                    <a:ext uri="{9D8B030D-6E8A-4147-A177-3AD203B41FA5}">
                      <a16:colId xmlns:a16="http://schemas.microsoft.com/office/drawing/2014/main" val="3284240066"/>
                    </a:ext>
                  </a:extLst>
                </a:gridCol>
              </a:tblGrid>
              <a:tr h="524741">
                <a:tc>
                  <a:txBody>
                    <a:bodyPr/>
                    <a:lstStyle/>
                    <a:p>
                      <a:r>
                        <a:rPr lang="en-US" sz="1600" dirty="0">
                          <a:latin typeface="Calibri"/>
                        </a:rPr>
                        <a:t>Sub-category (n=122)</a:t>
                      </a:r>
                      <a:endParaRPr lang="en-US" sz="1600" dirty="0"/>
                    </a:p>
                  </a:txBody>
                  <a:tcPr/>
                </a:tc>
                <a:tc>
                  <a:txBody>
                    <a:bodyPr/>
                    <a:lstStyle/>
                    <a:p>
                      <a:pPr lvl="0">
                        <a:buNone/>
                      </a:pPr>
                      <a:r>
                        <a:rPr lang="en-US" sz="1600" dirty="0">
                          <a:latin typeface="Calibri"/>
                        </a:rPr>
                        <a:t>Count</a:t>
                      </a:r>
                    </a:p>
                  </a:txBody>
                  <a:tcPr/>
                </a:tc>
                <a:tc>
                  <a:txBody>
                    <a:bodyPr/>
                    <a:lstStyle/>
                    <a:p>
                      <a:pPr lvl="0">
                        <a:buNone/>
                      </a:pPr>
                      <a:r>
                        <a:rPr lang="en-US" sz="1600" dirty="0">
                          <a:latin typeface="Calibri"/>
                        </a:rPr>
                        <a:t>Percent</a:t>
                      </a:r>
                    </a:p>
                  </a:txBody>
                  <a:tcPr/>
                </a:tc>
                <a:extLst>
                  <a:ext uri="{0D108BD9-81ED-4DB2-BD59-A6C34878D82A}">
                    <a16:rowId xmlns:a16="http://schemas.microsoft.com/office/drawing/2014/main" val="392074555"/>
                  </a:ext>
                </a:extLst>
              </a:tr>
              <a:tr h="405063">
                <a:tc>
                  <a:txBody>
                    <a:bodyPr/>
                    <a:lstStyle/>
                    <a:p>
                      <a:pPr lvl="0">
                        <a:buNone/>
                      </a:pPr>
                      <a:r>
                        <a:rPr lang="en-US" sz="1600" b="0" i="0" u="none" strike="noStrike" noProof="0" dirty="0">
                          <a:solidFill>
                            <a:srgbClr val="1C2532"/>
                          </a:solidFill>
                          <a:latin typeface="Calibri"/>
                        </a:rPr>
                        <a:t>Weather on MW</a:t>
                      </a:r>
                      <a:endParaRPr lang="en-US" sz="1600"/>
                    </a:p>
                  </a:txBody>
                  <a:tcPr/>
                </a:tc>
                <a:tc>
                  <a:txBody>
                    <a:bodyPr/>
                    <a:lstStyle/>
                    <a:p>
                      <a:pPr lvl="0">
                        <a:buNone/>
                      </a:pPr>
                      <a:r>
                        <a:rPr lang="en-US" sz="1600" dirty="0">
                          <a:latin typeface="Calibri"/>
                        </a:rPr>
                        <a:t>61</a:t>
                      </a:r>
                    </a:p>
                  </a:txBody>
                  <a:tcPr/>
                </a:tc>
                <a:tc>
                  <a:txBody>
                    <a:bodyPr/>
                    <a:lstStyle/>
                    <a:p>
                      <a:pPr lvl="0">
                        <a:buNone/>
                      </a:pPr>
                      <a:r>
                        <a:rPr lang="en-US" sz="1600" b="0" i="0" u="none" strike="noStrike" noProof="0" dirty="0">
                          <a:solidFill>
                            <a:srgbClr val="1C2532"/>
                          </a:solidFill>
                          <a:latin typeface="Calibri"/>
                        </a:rPr>
                        <a:t>50.0</a:t>
                      </a:r>
                      <a:endParaRPr lang="en-US" sz="1600"/>
                    </a:p>
                  </a:txBody>
                  <a:tcPr/>
                </a:tc>
                <a:extLst>
                  <a:ext uri="{0D108BD9-81ED-4DB2-BD59-A6C34878D82A}">
                    <a16:rowId xmlns:a16="http://schemas.microsoft.com/office/drawing/2014/main" val="2972205727"/>
                  </a:ext>
                </a:extLst>
              </a:tr>
              <a:tr h="405063">
                <a:tc>
                  <a:txBody>
                    <a:bodyPr/>
                    <a:lstStyle/>
                    <a:p>
                      <a:r>
                        <a:rPr lang="en-US" sz="1600" dirty="0">
                          <a:latin typeface="Calibri"/>
                        </a:rPr>
                        <a:t>Flora/Fauna</a:t>
                      </a:r>
                    </a:p>
                  </a:txBody>
                  <a:tcPr/>
                </a:tc>
                <a:tc>
                  <a:txBody>
                    <a:bodyPr/>
                    <a:lstStyle/>
                    <a:p>
                      <a:pPr lvl="0">
                        <a:buNone/>
                      </a:pPr>
                      <a:r>
                        <a:rPr lang="en-US" sz="1600" dirty="0">
                          <a:latin typeface="Calibri"/>
                        </a:rPr>
                        <a:t>15</a:t>
                      </a:r>
                    </a:p>
                  </a:txBody>
                  <a:tcPr/>
                </a:tc>
                <a:tc>
                  <a:txBody>
                    <a:bodyPr/>
                    <a:lstStyle/>
                    <a:p>
                      <a:pPr lvl="0">
                        <a:buNone/>
                      </a:pPr>
                      <a:r>
                        <a:rPr lang="en-US" sz="1600" dirty="0">
                          <a:latin typeface="Calibri"/>
                        </a:rPr>
                        <a:t>12.3</a:t>
                      </a:r>
                    </a:p>
                  </a:txBody>
                  <a:tcPr/>
                </a:tc>
                <a:extLst>
                  <a:ext uri="{0D108BD9-81ED-4DB2-BD59-A6C34878D82A}">
                    <a16:rowId xmlns:a16="http://schemas.microsoft.com/office/drawing/2014/main" val="1748807869"/>
                  </a:ext>
                </a:extLst>
              </a:tr>
              <a:tr h="405063">
                <a:tc>
                  <a:txBody>
                    <a:bodyPr/>
                    <a:lstStyle/>
                    <a:p>
                      <a:pPr lvl="0">
                        <a:buNone/>
                      </a:pPr>
                      <a:r>
                        <a:rPr lang="en-US" sz="1600" dirty="0">
                          <a:latin typeface="Calibri"/>
                        </a:rPr>
                        <a:t>MWO Operations</a:t>
                      </a:r>
                      <a:endParaRPr lang="en-US" sz="1600"/>
                    </a:p>
                  </a:txBody>
                  <a:tcPr/>
                </a:tc>
                <a:tc>
                  <a:txBody>
                    <a:bodyPr/>
                    <a:lstStyle/>
                    <a:p>
                      <a:pPr lvl="0">
                        <a:buNone/>
                      </a:pPr>
                      <a:r>
                        <a:rPr lang="en-US" sz="1600" dirty="0">
                          <a:latin typeface="Calibri"/>
                        </a:rPr>
                        <a:t>11</a:t>
                      </a:r>
                    </a:p>
                  </a:txBody>
                  <a:tcPr/>
                </a:tc>
                <a:tc>
                  <a:txBody>
                    <a:bodyPr/>
                    <a:lstStyle/>
                    <a:p>
                      <a:pPr lvl="0">
                        <a:buNone/>
                      </a:pPr>
                      <a:r>
                        <a:rPr lang="en-US" sz="1600" dirty="0">
                          <a:latin typeface="Calibri"/>
                        </a:rPr>
                        <a:t>9.0</a:t>
                      </a:r>
                      <a:endParaRPr lang="en-US" sz="1600"/>
                    </a:p>
                  </a:txBody>
                  <a:tcPr/>
                </a:tc>
                <a:extLst>
                  <a:ext uri="{0D108BD9-81ED-4DB2-BD59-A6C34878D82A}">
                    <a16:rowId xmlns:a16="http://schemas.microsoft.com/office/drawing/2014/main" val="1253235548"/>
                  </a:ext>
                </a:extLst>
              </a:tr>
              <a:tr h="405063">
                <a:tc>
                  <a:txBody>
                    <a:bodyPr/>
                    <a:lstStyle/>
                    <a:p>
                      <a:pPr lvl="0">
                        <a:buNone/>
                      </a:pPr>
                      <a:r>
                        <a:rPr lang="en-US" sz="1600" b="0" i="0" u="none" strike="noStrike" noProof="0" dirty="0">
                          <a:solidFill>
                            <a:srgbClr val="1C2532"/>
                          </a:solidFill>
                          <a:latin typeface="Calibri"/>
                        </a:rPr>
                        <a:t>Doom &amp; Dismay</a:t>
                      </a:r>
                      <a:endParaRPr lang="en-US" sz="1600" dirty="0">
                        <a:latin typeface="Calibri"/>
                      </a:endParaRPr>
                    </a:p>
                  </a:txBody>
                  <a:tcPr/>
                </a:tc>
                <a:tc>
                  <a:txBody>
                    <a:bodyPr/>
                    <a:lstStyle/>
                    <a:p>
                      <a:pPr lvl="0">
                        <a:buNone/>
                      </a:pPr>
                      <a:r>
                        <a:rPr lang="en-US" sz="1600" dirty="0">
                          <a:latin typeface="Calibri"/>
                        </a:rPr>
                        <a:t>10</a:t>
                      </a:r>
                    </a:p>
                  </a:txBody>
                  <a:tcPr/>
                </a:tc>
                <a:tc>
                  <a:txBody>
                    <a:bodyPr/>
                    <a:lstStyle/>
                    <a:p>
                      <a:pPr lvl="0">
                        <a:buNone/>
                      </a:pPr>
                      <a:r>
                        <a:rPr lang="en-US" sz="1600" b="0" i="0" u="none" strike="noStrike" noProof="0" dirty="0">
                          <a:solidFill>
                            <a:srgbClr val="1C2532"/>
                          </a:solidFill>
                          <a:latin typeface="Calibri"/>
                        </a:rPr>
                        <a:t>8.2</a:t>
                      </a:r>
                    </a:p>
                  </a:txBody>
                  <a:tcPr/>
                </a:tc>
                <a:extLst>
                  <a:ext uri="{0D108BD9-81ED-4DB2-BD59-A6C34878D82A}">
                    <a16:rowId xmlns:a16="http://schemas.microsoft.com/office/drawing/2014/main" val="374459268"/>
                  </a:ext>
                </a:extLst>
              </a:tr>
              <a:tr h="405063">
                <a:tc>
                  <a:txBody>
                    <a:bodyPr/>
                    <a:lstStyle/>
                    <a:p>
                      <a:pPr lvl="0">
                        <a:buNone/>
                      </a:pPr>
                      <a:r>
                        <a:rPr lang="en-US" sz="1600" dirty="0">
                          <a:latin typeface="Calibri"/>
                        </a:rPr>
                        <a:t>Transportation</a:t>
                      </a:r>
                      <a:endParaRPr lang="en-US" sz="1600"/>
                    </a:p>
                  </a:txBody>
                  <a:tcPr/>
                </a:tc>
                <a:tc>
                  <a:txBody>
                    <a:bodyPr/>
                    <a:lstStyle/>
                    <a:p>
                      <a:pPr lvl="0">
                        <a:buNone/>
                      </a:pPr>
                      <a:r>
                        <a:rPr lang="en-US" sz="1600" dirty="0">
                          <a:latin typeface="Calibri"/>
                        </a:rPr>
                        <a:t>7</a:t>
                      </a:r>
                    </a:p>
                  </a:txBody>
                  <a:tcPr/>
                </a:tc>
                <a:tc>
                  <a:txBody>
                    <a:bodyPr/>
                    <a:lstStyle/>
                    <a:p>
                      <a:pPr lvl="0">
                        <a:buNone/>
                      </a:pPr>
                      <a:r>
                        <a:rPr lang="en-US" sz="1600" dirty="0">
                          <a:latin typeface="Calibri"/>
                        </a:rPr>
                        <a:t>5.7</a:t>
                      </a:r>
                      <a:endParaRPr lang="en-US" sz="1600"/>
                    </a:p>
                  </a:txBody>
                  <a:tcPr/>
                </a:tc>
                <a:extLst>
                  <a:ext uri="{0D108BD9-81ED-4DB2-BD59-A6C34878D82A}">
                    <a16:rowId xmlns:a16="http://schemas.microsoft.com/office/drawing/2014/main" val="3976261709"/>
                  </a:ext>
                </a:extLst>
              </a:tr>
              <a:tr h="405063">
                <a:tc>
                  <a:txBody>
                    <a:bodyPr/>
                    <a:lstStyle/>
                    <a:p>
                      <a:pPr lvl="0">
                        <a:buNone/>
                      </a:pPr>
                      <a:r>
                        <a:rPr lang="en-US" sz="1600" dirty="0">
                          <a:latin typeface="Calibri"/>
                        </a:rPr>
                        <a:t>Activities on MW</a:t>
                      </a:r>
                      <a:endParaRPr lang="en-US" sz="1600"/>
                    </a:p>
                  </a:txBody>
                  <a:tcPr/>
                </a:tc>
                <a:tc>
                  <a:txBody>
                    <a:bodyPr/>
                    <a:lstStyle/>
                    <a:p>
                      <a:pPr lvl="0">
                        <a:buNone/>
                      </a:pPr>
                      <a:r>
                        <a:rPr lang="en-US" sz="1600" dirty="0">
                          <a:latin typeface="Calibri"/>
                        </a:rPr>
                        <a:t>6</a:t>
                      </a:r>
                    </a:p>
                  </a:txBody>
                  <a:tcPr/>
                </a:tc>
                <a:tc>
                  <a:txBody>
                    <a:bodyPr/>
                    <a:lstStyle/>
                    <a:p>
                      <a:pPr lvl="0">
                        <a:buNone/>
                      </a:pPr>
                      <a:r>
                        <a:rPr lang="en-US" sz="1600" dirty="0">
                          <a:latin typeface="Calibri"/>
                        </a:rPr>
                        <a:t>4.9</a:t>
                      </a:r>
                      <a:endParaRPr lang="en-US" sz="1600"/>
                    </a:p>
                  </a:txBody>
                  <a:tcPr/>
                </a:tc>
                <a:extLst>
                  <a:ext uri="{0D108BD9-81ED-4DB2-BD59-A6C34878D82A}">
                    <a16:rowId xmlns:a16="http://schemas.microsoft.com/office/drawing/2014/main" val="2270007114"/>
                  </a:ext>
                </a:extLst>
              </a:tr>
              <a:tr h="460299">
                <a:tc>
                  <a:txBody>
                    <a:bodyPr/>
                    <a:lstStyle/>
                    <a:p>
                      <a:pPr lvl="0">
                        <a:buNone/>
                      </a:pPr>
                      <a:r>
                        <a:rPr lang="en-US" sz="1600" dirty="0">
                          <a:latin typeface="Calibri"/>
                        </a:rPr>
                        <a:t>Weather Tools on MW</a:t>
                      </a:r>
                    </a:p>
                  </a:txBody>
                  <a:tcPr/>
                </a:tc>
                <a:tc>
                  <a:txBody>
                    <a:bodyPr/>
                    <a:lstStyle/>
                    <a:p>
                      <a:pPr lvl="0">
                        <a:buNone/>
                      </a:pPr>
                      <a:r>
                        <a:rPr lang="en-US" sz="1600" dirty="0">
                          <a:latin typeface="Calibri"/>
                        </a:rPr>
                        <a:t>4</a:t>
                      </a:r>
                    </a:p>
                  </a:txBody>
                  <a:tcPr/>
                </a:tc>
                <a:tc>
                  <a:txBody>
                    <a:bodyPr/>
                    <a:lstStyle/>
                    <a:p>
                      <a:pPr lvl="0">
                        <a:buNone/>
                      </a:pPr>
                      <a:r>
                        <a:rPr lang="en-US" sz="1600" dirty="0">
                          <a:latin typeface="Calibri"/>
                        </a:rPr>
                        <a:t>3.3</a:t>
                      </a:r>
                    </a:p>
                  </a:txBody>
                  <a:tcPr/>
                </a:tc>
                <a:extLst>
                  <a:ext uri="{0D108BD9-81ED-4DB2-BD59-A6C34878D82A}">
                    <a16:rowId xmlns:a16="http://schemas.microsoft.com/office/drawing/2014/main" val="4190999980"/>
                  </a:ext>
                </a:extLst>
              </a:tr>
              <a:tr h="561565">
                <a:tc>
                  <a:txBody>
                    <a:bodyPr/>
                    <a:lstStyle/>
                    <a:p>
                      <a:pPr lvl="0">
                        <a:buNone/>
                      </a:pPr>
                      <a:r>
                        <a:rPr lang="en-US" sz="1600" dirty="0">
                          <a:latin typeface="Calibri"/>
                        </a:rPr>
                        <a:t>Physical Landscape</a:t>
                      </a:r>
                    </a:p>
                  </a:txBody>
                  <a:tcPr/>
                </a:tc>
                <a:tc>
                  <a:txBody>
                    <a:bodyPr/>
                    <a:lstStyle/>
                    <a:p>
                      <a:pPr lvl="0">
                        <a:buNone/>
                      </a:pPr>
                      <a:r>
                        <a:rPr lang="en-US" sz="1600" dirty="0">
                          <a:latin typeface="Calibri"/>
                        </a:rPr>
                        <a:t>3</a:t>
                      </a:r>
                    </a:p>
                  </a:txBody>
                  <a:tcPr/>
                </a:tc>
                <a:tc>
                  <a:txBody>
                    <a:bodyPr/>
                    <a:lstStyle/>
                    <a:p>
                      <a:pPr lvl="0">
                        <a:buNone/>
                      </a:pPr>
                      <a:r>
                        <a:rPr lang="en-US" sz="1600" dirty="0">
                          <a:latin typeface="Calibri"/>
                        </a:rPr>
                        <a:t>2.5</a:t>
                      </a:r>
                    </a:p>
                  </a:txBody>
                  <a:tcPr/>
                </a:tc>
                <a:extLst>
                  <a:ext uri="{0D108BD9-81ED-4DB2-BD59-A6C34878D82A}">
                    <a16:rowId xmlns:a16="http://schemas.microsoft.com/office/drawing/2014/main" val="106750758"/>
                  </a:ext>
                </a:extLst>
              </a:tr>
              <a:tr h="561565">
                <a:tc>
                  <a:txBody>
                    <a:bodyPr/>
                    <a:lstStyle/>
                    <a:p>
                      <a:pPr lvl="0">
                        <a:buNone/>
                      </a:pPr>
                      <a:r>
                        <a:rPr lang="en-US" sz="1600" dirty="0">
                          <a:latin typeface="Calibri"/>
                        </a:rPr>
                        <a:t>MWO History</a:t>
                      </a:r>
                    </a:p>
                  </a:txBody>
                  <a:tcPr/>
                </a:tc>
                <a:tc>
                  <a:txBody>
                    <a:bodyPr/>
                    <a:lstStyle/>
                    <a:p>
                      <a:pPr lvl="0">
                        <a:buNone/>
                      </a:pPr>
                      <a:r>
                        <a:rPr lang="en-US" sz="1600" dirty="0">
                          <a:latin typeface="Calibri"/>
                        </a:rPr>
                        <a:t>3</a:t>
                      </a:r>
                    </a:p>
                  </a:txBody>
                  <a:tcPr/>
                </a:tc>
                <a:tc>
                  <a:txBody>
                    <a:bodyPr/>
                    <a:lstStyle/>
                    <a:p>
                      <a:pPr lvl="0">
                        <a:buNone/>
                      </a:pPr>
                      <a:r>
                        <a:rPr lang="en-US" sz="1600" dirty="0">
                          <a:latin typeface="Calibri"/>
                        </a:rPr>
                        <a:t>2.5</a:t>
                      </a:r>
                    </a:p>
                  </a:txBody>
                  <a:tcPr/>
                </a:tc>
                <a:extLst>
                  <a:ext uri="{0D108BD9-81ED-4DB2-BD59-A6C34878D82A}">
                    <a16:rowId xmlns:a16="http://schemas.microsoft.com/office/drawing/2014/main" val="2582752570"/>
                  </a:ext>
                </a:extLst>
              </a:tr>
              <a:tr h="405063">
                <a:tc>
                  <a:txBody>
                    <a:bodyPr/>
                    <a:lstStyle/>
                    <a:p>
                      <a:pPr lvl="0">
                        <a:buNone/>
                      </a:pPr>
                      <a:r>
                        <a:rPr lang="en-US" sz="1600" dirty="0">
                          <a:latin typeface="Calibri"/>
                        </a:rPr>
                        <a:t>Other</a:t>
                      </a:r>
                    </a:p>
                  </a:txBody>
                  <a:tcPr/>
                </a:tc>
                <a:tc>
                  <a:txBody>
                    <a:bodyPr/>
                    <a:lstStyle/>
                    <a:p>
                      <a:pPr lvl="0">
                        <a:buNone/>
                      </a:pPr>
                      <a:r>
                        <a:rPr lang="en-US" sz="1600" dirty="0">
                          <a:latin typeface="Calibri"/>
                        </a:rPr>
                        <a:t>2</a:t>
                      </a:r>
                    </a:p>
                  </a:txBody>
                  <a:tcPr/>
                </a:tc>
                <a:tc>
                  <a:txBody>
                    <a:bodyPr/>
                    <a:lstStyle/>
                    <a:p>
                      <a:pPr lvl="0">
                        <a:buNone/>
                      </a:pPr>
                      <a:r>
                        <a:rPr lang="en-US" sz="1600" dirty="0">
                          <a:latin typeface="Calibri"/>
                        </a:rPr>
                        <a:t>1.6</a:t>
                      </a:r>
                    </a:p>
                  </a:txBody>
                  <a:tcPr/>
                </a:tc>
                <a:extLst>
                  <a:ext uri="{0D108BD9-81ED-4DB2-BD59-A6C34878D82A}">
                    <a16:rowId xmlns:a16="http://schemas.microsoft.com/office/drawing/2014/main" val="146362462"/>
                  </a:ext>
                </a:extLst>
              </a:tr>
            </a:tbl>
          </a:graphicData>
        </a:graphic>
      </p:graphicFrame>
      <p:sp>
        <p:nvSpPr>
          <p:cNvPr id="4" name="TextBox 3">
            <a:extLst>
              <a:ext uri="{FF2B5EF4-FFF2-40B4-BE49-F238E27FC236}">
                <a16:creationId xmlns:a16="http://schemas.microsoft.com/office/drawing/2014/main" id="{C67DA0B4-6C76-4F1B-591C-EA0E08F4DF46}"/>
              </a:ext>
            </a:extLst>
          </p:cNvPr>
          <p:cNvSpPr txBox="1"/>
          <p:nvPr/>
        </p:nvSpPr>
        <p:spPr>
          <a:xfrm>
            <a:off x="6880302" y="1787912"/>
            <a:ext cx="3941955"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alibri"/>
              </a:rPr>
              <a:t>"What was the max and minimum temperature recorded on Mount Washington ever?"</a:t>
            </a:r>
            <a:endParaRPr lang="en-US" sz="2800" dirty="0">
              <a:latin typeface="Calibri"/>
              <a:ea typeface="Calibri"/>
              <a:cs typeface="Calibri"/>
            </a:endParaRPr>
          </a:p>
        </p:txBody>
      </p:sp>
      <p:sp>
        <p:nvSpPr>
          <p:cNvPr id="6" name="Arrow: Right 5">
            <a:extLst>
              <a:ext uri="{FF2B5EF4-FFF2-40B4-BE49-F238E27FC236}">
                <a16:creationId xmlns:a16="http://schemas.microsoft.com/office/drawing/2014/main" id="{866CEBA4-41BE-5211-873F-029261ED78E8}"/>
              </a:ext>
            </a:extLst>
          </p:cNvPr>
          <p:cNvSpPr/>
          <p:nvPr/>
        </p:nvSpPr>
        <p:spPr>
          <a:xfrm rot="10800000">
            <a:off x="5882054" y="1865461"/>
            <a:ext cx="767862" cy="351693"/>
          </a:xfrm>
          <a:prstGeom prst="righ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3062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r>
              <a:rPr lang="en-US" dirty="0"/>
              <a:t>Findings &amp; Themes: MW-Scientist</a:t>
            </a:r>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10</a:t>
            </a:fld>
            <a:endParaRPr/>
          </a:p>
        </p:txBody>
      </p:sp>
      <p:sp>
        <p:nvSpPr>
          <p:cNvPr id="4" name="Arrow: Right 3">
            <a:extLst>
              <a:ext uri="{FF2B5EF4-FFF2-40B4-BE49-F238E27FC236}">
                <a16:creationId xmlns:a16="http://schemas.microsoft.com/office/drawing/2014/main" id="{B38B849C-9128-B19C-F782-A72BC8346CD2}"/>
              </a:ext>
            </a:extLst>
          </p:cNvPr>
          <p:cNvSpPr/>
          <p:nvPr/>
        </p:nvSpPr>
        <p:spPr>
          <a:xfrm rot="10800000">
            <a:off x="6244468" y="2097778"/>
            <a:ext cx="563422" cy="351693"/>
          </a:xfrm>
          <a:prstGeom prst="righ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3">
            <a:extLst>
              <a:ext uri="{FF2B5EF4-FFF2-40B4-BE49-F238E27FC236}">
                <a16:creationId xmlns:a16="http://schemas.microsoft.com/office/drawing/2014/main" id="{91F8D44D-E0FC-B005-AEE9-FEA87BFA5BBE}"/>
              </a:ext>
            </a:extLst>
          </p:cNvPr>
          <p:cNvGraphicFramePr>
            <a:graphicFrameLocks noGrp="1"/>
          </p:cNvGraphicFramePr>
          <p:nvPr>
            <p:extLst>
              <p:ext uri="{D42A27DB-BD31-4B8C-83A1-F6EECF244321}">
                <p14:modId xmlns:p14="http://schemas.microsoft.com/office/powerpoint/2010/main" val="18322670"/>
              </p:ext>
            </p:extLst>
          </p:nvPr>
        </p:nvGraphicFramePr>
        <p:xfrm>
          <a:off x="799170" y="1589048"/>
          <a:ext cx="5362487" cy="3697297"/>
        </p:xfrm>
        <a:graphic>
          <a:graphicData uri="http://schemas.openxmlformats.org/drawingml/2006/table">
            <a:tbl>
              <a:tblPr firstRow="1" bandRow="1">
                <a:tableStyleId>{5C22544A-7EE6-4342-B048-85BDC9FD1C3A}</a:tableStyleId>
              </a:tblPr>
              <a:tblGrid>
                <a:gridCol w="3354658">
                  <a:extLst>
                    <a:ext uri="{9D8B030D-6E8A-4147-A177-3AD203B41FA5}">
                      <a16:colId xmlns:a16="http://schemas.microsoft.com/office/drawing/2014/main" val="3379277652"/>
                    </a:ext>
                  </a:extLst>
                </a:gridCol>
                <a:gridCol w="873511">
                  <a:extLst>
                    <a:ext uri="{9D8B030D-6E8A-4147-A177-3AD203B41FA5}">
                      <a16:colId xmlns:a16="http://schemas.microsoft.com/office/drawing/2014/main" val="663138625"/>
                    </a:ext>
                  </a:extLst>
                </a:gridCol>
                <a:gridCol w="1134318">
                  <a:extLst>
                    <a:ext uri="{9D8B030D-6E8A-4147-A177-3AD203B41FA5}">
                      <a16:colId xmlns:a16="http://schemas.microsoft.com/office/drawing/2014/main" val="3284240066"/>
                    </a:ext>
                  </a:extLst>
                </a:gridCol>
              </a:tblGrid>
              <a:tr h="543536">
                <a:tc>
                  <a:txBody>
                    <a:bodyPr/>
                    <a:lstStyle/>
                    <a:p>
                      <a:r>
                        <a:rPr lang="en-US" sz="1600" dirty="0">
                          <a:latin typeface="Calibri"/>
                        </a:rPr>
                        <a:t>Sub-category (n=118)</a:t>
                      </a:r>
                      <a:endParaRPr lang="en-US" sz="1600" dirty="0"/>
                    </a:p>
                  </a:txBody>
                  <a:tcPr/>
                </a:tc>
                <a:tc>
                  <a:txBody>
                    <a:bodyPr/>
                    <a:lstStyle/>
                    <a:p>
                      <a:pPr lvl="0">
                        <a:buNone/>
                      </a:pPr>
                      <a:r>
                        <a:rPr lang="en-US" sz="1600" dirty="0">
                          <a:latin typeface="Calibri"/>
                        </a:rPr>
                        <a:t>Count</a:t>
                      </a:r>
                    </a:p>
                  </a:txBody>
                  <a:tcPr/>
                </a:tc>
                <a:tc>
                  <a:txBody>
                    <a:bodyPr/>
                    <a:lstStyle/>
                    <a:p>
                      <a:pPr lvl="0">
                        <a:buNone/>
                      </a:pPr>
                      <a:r>
                        <a:rPr lang="en-US" sz="1600" dirty="0">
                          <a:latin typeface="Calibri"/>
                        </a:rPr>
                        <a:t>Percent</a:t>
                      </a:r>
                    </a:p>
                  </a:txBody>
                  <a:tcPr/>
                </a:tc>
                <a:extLst>
                  <a:ext uri="{0D108BD9-81ED-4DB2-BD59-A6C34878D82A}">
                    <a16:rowId xmlns:a16="http://schemas.microsoft.com/office/drawing/2014/main" val="392074555"/>
                  </a:ext>
                </a:extLst>
              </a:tr>
              <a:tr h="419571">
                <a:tc>
                  <a:txBody>
                    <a:bodyPr/>
                    <a:lstStyle/>
                    <a:p>
                      <a:pPr lvl="0">
                        <a:buNone/>
                      </a:pPr>
                      <a:r>
                        <a:rPr lang="en-US" sz="1600" b="0" i="0" u="none" strike="noStrike" noProof="0" dirty="0">
                          <a:solidFill>
                            <a:srgbClr val="1C2532"/>
                          </a:solidFill>
                          <a:latin typeface="Calibri"/>
                        </a:rPr>
                        <a:t>Job Operations &amp; Conditions</a:t>
                      </a:r>
                      <a:endParaRPr lang="en-US" dirty="0"/>
                    </a:p>
                  </a:txBody>
                  <a:tcPr/>
                </a:tc>
                <a:tc>
                  <a:txBody>
                    <a:bodyPr/>
                    <a:lstStyle/>
                    <a:p>
                      <a:pPr lvl="0">
                        <a:buNone/>
                      </a:pPr>
                      <a:r>
                        <a:rPr lang="en-US" sz="1600" dirty="0">
                          <a:latin typeface="Calibri"/>
                        </a:rPr>
                        <a:t>39</a:t>
                      </a:r>
                    </a:p>
                  </a:txBody>
                  <a:tcPr/>
                </a:tc>
                <a:tc>
                  <a:txBody>
                    <a:bodyPr/>
                    <a:lstStyle/>
                    <a:p>
                      <a:pPr lvl="0">
                        <a:buNone/>
                      </a:pPr>
                      <a:r>
                        <a:rPr lang="en-US" sz="1600" b="0" i="0" u="none" strike="noStrike" noProof="0" dirty="0">
                          <a:solidFill>
                            <a:srgbClr val="1C2532"/>
                          </a:solidFill>
                          <a:latin typeface="Calibri"/>
                        </a:rPr>
                        <a:t>33.1</a:t>
                      </a:r>
                    </a:p>
                  </a:txBody>
                  <a:tcPr/>
                </a:tc>
                <a:extLst>
                  <a:ext uri="{0D108BD9-81ED-4DB2-BD59-A6C34878D82A}">
                    <a16:rowId xmlns:a16="http://schemas.microsoft.com/office/drawing/2014/main" val="2972205727"/>
                  </a:ext>
                </a:extLst>
              </a:tr>
              <a:tr h="419571">
                <a:tc>
                  <a:txBody>
                    <a:bodyPr/>
                    <a:lstStyle/>
                    <a:p>
                      <a:pPr lvl="0">
                        <a:buNone/>
                      </a:pPr>
                      <a:r>
                        <a:rPr lang="en-US" sz="1600" dirty="0">
                          <a:latin typeface="Calibri"/>
                        </a:rPr>
                        <a:t>Personal Weather Experiences</a:t>
                      </a:r>
                    </a:p>
                  </a:txBody>
                  <a:tcPr/>
                </a:tc>
                <a:tc>
                  <a:txBody>
                    <a:bodyPr/>
                    <a:lstStyle/>
                    <a:p>
                      <a:pPr lvl="0">
                        <a:buNone/>
                      </a:pPr>
                      <a:r>
                        <a:rPr lang="en-US" sz="1600" dirty="0">
                          <a:latin typeface="Calibri"/>
                        </a:rPr>
                        <a:t>22</a:t>
                      </a:r>
                      <a:endParaRPr lang="en-US" dirty="0"/>
                    </a:p>
                  </a:txBody>
                  <a:tcPr/>
                </a:tc>
                <a:tc>
                  <a:txBody>
                    <a:bodyPr/>
                    <a:lstStyle/>
                    <a:p>
                      <a:pPr lvl="0">
                        <a:buNone/>
                      </a:pPr>
                      <a:r>
                        <a:rPr lang="en-US" sz="1600" dirty="0">
                          <a:latin typeface="Calibri"/>
                        </a:rPr>
                        <a:t>18.6</a:t>
                      </a:r>
                      <a:endParaRPr lang="en-US" dirty="0"/>
                    </a:p>
                  </a:txBody>
                  <a:tcPr/>
                </a:tc>
                <a:extLst>
                  <a:ext uri="{0D108BD9-81ED-4DB2-BD59-A6C34878D82A}">
                    <a16:rowId xmlns:a16="http://schemas.microsoft.com/office/drawing/2014/main" val="1748807869"/>
                  </a:ext>
                </a:extLst>
              </a:tr>
              <a:tr h="419571">
                <a:tc>
                  <a:txBody>
                    <a:bodyPr/>
                    <a:lstStyle/>
                    <a:p>
                      <a:pPr lvl="0">
                        <a:buNone/>
                      </a:pPr>
                      <a:r>
                        <a:rPr lang="en-US" sz="1600" dirty="0">
                          <a:latin typeface="Calibri"/>
                        </a:rPr>
                        <a:t>Off-time Routines, Conditions, Activities</a:t>
                      </a:r>
                    </a:p>
                  </a:txBody>
                  <a:tcPr/>
                </a:tc>
                <a:tc>
                  <a:txBody>
                    <a:bodyPr/>
                    <a:lstStyle/>
                    <a:p>
                      <a:pPr lvl="0">
                        <a:buNone/>
                      </a:pPr>
                      <a:r>
                        <a:rPr lang="en-US" sz="1600" dirty="0">
                          <a:latin typeface="Calibri"/>
                        </a:rPr>
                        <a:t>22</a:t>
                      </a:r>
                      <a:endParaRPr lang="en-US" dirty="0"/>
                    </a:p>
                  </a:txBody>
                  <a:tcPr/>
                </a:tc>
                <a:tc>
                  <a:txBody>
                    <a:bodyPr/>
                    <a:lstStyle/>
                    <a:p>
                      <a:pPr lvl="0">
                        <a:buNone/>
                      </a:pPr>
                      <a:r>
                        <a:rPr lang="en-US" sz="1600" dirty="0">
                          <a:latin typeface="Calibri"/>
                        </a:rPr>
                        <a:t>18.6</a:t>
                      </a:r>
                    </a:p>
                  </a:txBody>
                  <a:tcPr/>
                </a:tc>
                <a:extLst>
                  <a:ext uri="{0D108BD9-81ED-4DB2-BD59-A6C34878D82A}">
                    <a16:rowId xmlns:a16="http://schemas.microsoft.com/office/drawing/2014/main" val="1253235548"/>
                  </a:ext>
                </a:extLst>
              </a:tr>
              <a:tr h="419571">
                <a:tc>
                  <a:txBody>
                    <a:bodyPr/>
                    <a:lstStyle/>
                    <a:p>
                      <a:pPr lvl="0">
                        <a:buNone/>
                      </a:pPr>
                      <a:r>
                        <a:rPr lang="en-US" sz="1600" b="0" i="0" u="none" strike="noStrike" noProof="0" dirty="0">
                          <a:solidFill>
                            <a:srgbClr val="1C2532"/>
                          </a:solidFill>
                          <a:latin typeface="Calibri"/>
                        </a:rPr>
                        <a:t>Job Joys/Exciting Aspects</a:t>
                      </a:r>
                    </a:p>
                  </a:txBody>
                  <a:tcPr/>
                </a:tc>
                <a:tc>
                  <a:txBody>
                    <a:bodyPr/>
                    <a:lstStyle/>
                    <a:p>
                      <a:pPr lvl="0">
                        <a:buNone/>
                      </a:pPr>
                      <a:r>
                        <a:rPr lang="en-US" sz="1600" dirty="0">
                          <a:latin typeface="Calibri"/>
                        </a:rPr>
                        <a:t>15</a:t>
                      </a:r>
                      <a:endParaRPr lang="en-US" dirty="0"/>
                    </a:p>
                  </a:txBody>
                  <a:tcPr/>
                </a:tc>
                <a:tc>
                  <a:txBody>
                    <a:bodyPr/>
                    <a:lstStyle/>
                    <a:p>
                      <a:pPr lvl="0">
                        <a:buNone/>
                      </a:pPr>
                      <a:r>
                        <a:rPr lang="en-US" sz="1600" b="0" i="0" u="none" strike="noStrike" noProof="0" dirty="0">
                          <a:solidFill>
                            <a:srgbClr val="1C2532"/>
                          </a:solidFill>
                          <a:latin typeface="Calibri"/>
                        </a:rPr>
                        <a:t>12.7</a:t>
                      </a:r>
                      <a:endParaRPr lang="en-US" dirty="0"/>
                    </a:p>
                  </a:txBody>
                  <a:tcPr/>
                </a:tc>
                <a:extLst>
                  <a:ext uri="{0D108BD9-81ED-4DB2-BD59-A6C34878D82A}">
                    <a16:rowId xmlns:a16="http://schemas.microsoft.com/office/drawing/2014/main" val="374459268"/>
                  </a:ext>
                </a:extLst>
              </a:tr>
              <a:tr h="419571">
                <a:tc>
                  <a:txBody>
                    <a:bodyPr/>
                    <a:lstStyle/>
                    <a:p>
                      <a:pPr lvl="0">
                        <a:buNone/>
                      </a:pPr>
                      <a:r>
                        <a:rPr lang="en-US" sz="1600" dirty="0">
                          <a:latin typeface="Calibri"/>
                        </a:rPr>
                        <a:t>Job Challenges</a:t>
                      </a:r>
                    </a:p>
                  </a:txBody>
                  <a:tcPr/>
                </a:tc>
                <a:tc>
                  <a:txBody>
                    <a:bodyPr/>
                    <a:lstStyle/>
                    <a:p>
                      <a:pPr lvl="0">
                        <a:buNone/>
                      </a:pPr>
                      <a:r>
                        <a:rPr lang="en-US" sz="1600" dirty="0">
                          <a:latin typeface="Calibri"/>
                        </a:rPr>
                        <a:t>13</a:t>
                      </a:r>
                    </a:p>
                  </a:txBody>
                  <a:tcPr/>
                </a:tc>
                <a:tc>
                  <a:txBody>
                    <a:bodyPr/>
                    <a:lstStyle/>
                    <a:p>
                      <a:pPr lvl="0">
                        <a:buNone/>
                      </a:pPr>
                      <a:r>
                        <a:rPr lang="en-US" sz="1600" dirty="0">
                          <a:latin typeface="Calibri"/>
                        </a:rPr>
                        <a:t>11.0</a:t>
                      </a:r>
                      <a:endParaRPr lang="en-US" sz="1600" dirty="0"/>
                    </a:p>
                  </a:txBody>
                  <a:tcPr/>
                </a:tc>
                <a:extLst>
                  <a:ext uri="{0D108BD9-81ED-4DB2-BD59-A6C34878D82A}">
                    <a16:rowId xmlns:a16="http://schemas.microsoft.com/office/drawing/2014/main" val="3976261709"/>
                  </a:ext>
                </a:extLst>
              </a:tr>
              <a:tr h="419571">
                <a:tc>
                  <a:txBody>
                    <a:bodyPr/>
                    <a:lstStyle/>
                    <a:p>
                      <a:pPr lvl="0">
                        <a:buNone/>
                      </a:pPr>
                      <a:r>
                        <a:rPr lang="en-US" sz="1600" dirty="0">
                          <a:latin typeface="Calibri"/>
                        </a:rPr>
                        <a:t>Job Tools</a:t>
                      </a:r>
                    </a:p>
                  </a:txBody>
                  <a:tcPr/>
                </a:tc>
                <a:tc>
                  <a:txBody>
                    <a:bodyPr/>
                    <a:lstStyle/>
                    <a:p>
                      <a:pPr lvl="0">
                        <a:buNone/>
                      </a:pPr>
                      <a:r>
                        <a:rPr lang="en-US" sz="1600" dirty="0">
                          <a:latin typeface="Calibri"/>
                        </a:rPr>
                        <a:t>5</a:t>
                      </a:r>
                    </a:p>
                  </a:txBody>
                  <a:tcPr/>
                </a:tc>
                <a:tc>
                  <a:txBody>
                    <a:bodyPr/>
                    <a:lstStyle/>
                    <a:p>
                      <a:pPr lvl="0">
                        <a:buNone/>
                      </a:pPr>
                      <a:r>
                        <a:rPr lang="en-US" sz="1600" dirty="0">
                          <a:latin typeface="Calibri"/>
                        </a:rPr>
                        <a:t>4.2</a:t>
                      </a:r>
                      <a:endParaRPr lang="en-US" sz="1600" dirty="0"/>
                    </a:p>
                  </a:txBody>
                  <a:tcPr/>
                </a:tc>
                <a:extLst>
                  <a:ext uri="{0D108BD9-81ED-4DB2-BD59-A6C34878D82A}">
                    <a16:rowId xmlns:a16="http://schemas.microsoft.com/office/drawing/2014/main" val="2270007114"/>
                  </a:ext>
                </a:extLst>
              </a:tr>
              <a:tr h="476786">
                <a:tc>
                  <a:txBody>
                    <a:bodyPr/>
                    <a:lstStyle/>
                    <a:p>
                      <a:pPr lvl="0">
                        <a:buNone/>
                      </a:pPr>
                      <a:r>
                        <a:rPr lang="en-US" sz="1600" dirty="0">
                          <a:latin typeface="Calibri"/>
                        </a:rPr>
                        <a:t>Transportation</a:t>
                      </a:r>
                    </a:p>
                  </a:txBody>
                  <a:tcPr/>
                </a:tc>
                <a:tc>
                  <a:txBody>
                    <a:bodyPr/>
                    <a:lstStyle/>
                    <a:p>
                      <a:pPr lvl="0">
                        <a:buNone/>
                      </a:pPr>
                      <a:r>
                        <a:rPr lang="en-US" sz="1600" dirty="0">
                          <a:latin typeface="Calibri"/>
                        </a:rPr>
                        <a:t>2</a:t>
                      </a:r>
                    </a:p>
                  </a:txBody>
                  <a:tcPr/>
                </a:tc>
                <a:tc>
                  <a:txBody>
                    <a:bodyPr/>
                    <a:lstStyle/>
                    <a:p>
                      <a:pPr lvl="0">
                        <a:buNone/>
                      </a:pPr>
                      <a:r>
                        <a:rPr lang="en-US" sz="1600" dirty="0">
                          <a:latin typeface="Calibri"/>
                        </a:rPr>
                        <a:t>1.7</a:t>
                      </a:r>
                      <a:endParaRPr lang="en-US" dirty="0"/>
                    </a:p>
                  </a:txBody>
                  <a:tcPr/>
                </a:tc>
                <a:extLst>
                  <a:ext uri="{0D108BD9-81ED-4DB2-BD59-A6C34878D82A}">
                    <a16:rowId xmlns:a16="http://schemas.microsoft.com/office/drawing/2014/main" val="4190999980"/>
                  </a:ext>
                </a:extLst>
              </a:tr>
            </a:tbl>
          </a:graphicData>
        </a:graphic>
      </p:graphicFrame>
      <p:sp>
        <p:nvSpPr>
          <p:cNvPr id="8" name="TextBox 7">
            <a:extLst>
              <a:ext uri="{FF2B5EF4-FFF2-40B4-BE49-F238E27FC236}">
                <a16:creationId xmlns:a16="http://schemas.microsoft.com/office/drawing/2014/main" id="{638E0440-10A0-E764-C297-69B85B4F19AB}"/>
              </a:ext>
            </a:extLst>
          </p:cNvPr>
          <p:cNvSpPr txBox="1"/>
          <p:nvPr/>
        </p:nvSpPr>
        <p:spPr>
          <a:xfrm>
            <a:off x="6880302" y="1787912"/>
            <a:ext cx="3941955"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alibri"/>
              </a:rPr>
              <a:t>"How often do you go out to do observations and how long does it take to do it each time?"</a:t>
            </a:r>
            <a:endParaRPr lang="en-US" sz="2800" dirty="0">
              <a:latin typeface="Calibri"/>
              <a:ea typeface="Calibri"/>
              <a:cs typeface="Calibri"/>
            </a:endParaRPr>
          </a:p>
        </p:txBody>
      </p:sp>
    </p:spTree>
    <p:extLst>
      <p:ext uri="{BB962C8B-B14F-4D97-AF65-F5344CB8AC3E}">
        <p14:creationId xmlns:p14="http://schemas.microsoft.com/office/powerpoint/2010/main" val="1720002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r>
              <a:rPr lang="en-US" dirty="0"/>
              <a:t>Findings &amp; Themes: Personal Interest/Pathways</a:t>
            </a:r>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11</a:t>
            </a:fld>
            <a:endParaRPr/>
          </a:p>
        </p:txBody>
      </p:sp>
      <p:graphicFrame>
        <p:nvGraphicFramePr>
          <p:cNvPr id="6" name="Table 3">
            <a:extLst>
              <a:ext uri="{FF2B5EF4-FFF2-40B4-BE49-F238E27FC236}">
                <a16:creationId xmlns:a16="http://schemas.microsoft.com/office/drawing/2014/main" id="{063541D9-F409-3AEC-5BE5-2079625F28B9}"/>
              </a:ext>
            </a:extLst>
          </p:cNvPr>
          <p:cNvGraphicFramePr>
            <a:graphicFrameLocks noGrp="1"/>
          </p:cNvGraphicFramePr>
          <p:nvPr>
            <p:extLst>
              <p:ext uri="{D42A27DB-BD31-4B8C-83A1-F6EECF244321}">
                <p14:modId xmlns:p14="http://schemas.microsoft.com/office/powerpoint/2010/main" val="811132261"/>
              </p:ext>
            </p:extLst>
          </p:nvPr>
        </p:nvGraphicFramePr>
        <p:xfrm>
          <a:off x="808463" y="1886414"/>
          <a:ext cx="5362487" cy="2221820"/>
        </p:xfrm>
        <a:graphic>
          <a:graphicData uri="http://schemas.openxmlformats.org/drawingml/2006/table">
            <a:tbl>
              <a:tblPr firstRow="1" bandRow="1">
                <a:tableStyleId>{5C22544A-7EE6-4342-B048-85BDC9FD1C3A}</a:tableStyleId>
              </a:tblPr>
              <a:tblGrid>
                <a:gridCol w="3354658">
                  <a:extLst>
                    <a:ext uri="{9D8B030D-6E8A-4147-A177-3AD203B41FA5}">
                      <a16:colId xmlns:a16="http://schemas.microsoft.com/office/drawing/2014/main" val="3379277652"/>
                    </a:ext>
                  </a:extLst>
                </a:gridCol>
                <a:gridCol w="873511">
                  <a:extLst>
                    <a:ext uri="{9D8B030D-6E8A-4147-A177-3AD203B41FA5}">
                      <a16:colId xmlns:a16="http://schemas.microsoft.com/office/drawing/2014/main" val="663138625"/>
                    </a:ext>
                  </a:extLst>
                </a:gridCol>
                <a:gridCol w="1134318">
                  <a:extLst>
                    <a:ext uri="{9D8B030D-6E8A-4147-A177-3AD203B41FA5}">
                      <a16:colId xmlns:a16="http://schemas.microsoft.com/office/drawing/2014/main" val="3284240066"/>
                    </a:ext>
                  </a:extLst>
                </a:gridCol>
              </a:tblGrid>
              <a:tr h="543536">
                <a:tc>
                  <a:txBody>
                    <a:bodyPr/>
                    <a:lstStyle/>
                    <a:p>
                      <a:r>
                        <a:rPr lang="en-US" sz="1600" dirty="0">
                          <a:latin typeface="Calibri"/>
                        </a:rPr>
                        <a:t>Sub-category (n=47)</a:t>
                      </a:r>
                      <a:endParaRPr lang="en-US" sz="1600" dirty="0"/>
                    </a:p>
                  </a:txBody>
                  <a:tcPr/>
                </a:tc>
                <a:tc>
                  <a:txBody>
                    <a:bodyPr/>
                    <a:lstStyle/>
                    <a:p>
                      <a:pPr lvl="0">
                        <a:buNone/>
                      </a:pPr>
                      <a:r>
                        <a:rPr lang="en-US" sz="1600" dirty="0">
                          <a:latin typeface="Calibri"/>
                        </a:rPr>
                        <a:t>Count</a:t>
                      </a:r>
                    </a:p>
                  </a:txBody>
                  <a:tcPr/>
                </a:tc>
                <a:tc>
                  <a:txBody>
                    <a:bodyPr/>
                    <a:lstStyle/>
                    <a:p>
                      <a:pPr lvl="0">
                        <a:buNone/>
                      </a:pPr>
                      <a:r>
                        <a:rPr lang="en-US" sz="1600" dirty="0">
                          <a:latin typeface="Calibri"/>
                        </a:rPr>
                        <a:t>Percent</a:t>
                      </a:r>
                    </a:p>
                  </a:txBody>
                  <a:tcPr/>
                </a:tc>
                <a:extLst>
                  <a:ext uri="{0D108BD9-81ED-4DB2-BD59-A6C34878D82A}">
                    <a16:rowId xmlns:a16="http://schemas.microsoft.com/office/drawing/2014/main" val="392074555"/>
                  </a:ext>
                </a:extLst>
              </a:tr>
              <a:tr h="419571">
                <a:tc>
                  <a:txBody>
                    <a:bodyPr/>
                    <a:lstStyle/>
                    <a:p>
                      <a:pPr lvl="0">
                        <a:buNone/>
                      </a:pPr>
                      <a:r>
                        <a:rPr lang="en-US" sz="1600" b="0" i="0" u="none" strike="noStrike" noProof="0" dirty="0">
                          <a:solidFill>
                            <a:srgbClr val="1C2532"/>
                          </a:solidFill>
                          <a:latin typeface="Calibri"/>
                        </a:rPr>
                        <a:t>Interests &amp; Goals</a:t>
                      </a:r>
                      <a:endParaRPr lang="en-US" dirty="0"/>
                    </a:p>
                  </a:txBody>
                  <a:tcPr/>
                </a:tc>
                <a:tc>
                  <a:txBody>
                    <a:bodyPr/>
                    <a:lstStyle/>
                    <a:p>
                      <a:pPr lvl="0">
                        <a:buNone/>
                      </a:pPr>
                      <a:r>
                        <a:rPr lang="en-US" sz="1600" dirty="0">
                          <a:latin typeface="Calibri"/>
                        </a:rPr>
                        <a:t>16</a:t>
                      </a:r>
                    </a:p>
                  </a:txBody>
                  <a:tcPr/>
                </a:tc>
                <a:tc>
                  <a:txBody>
                    <a:bodyPr/>
                    <a:lstStyle/>
                    <a:p>
                      <a:pPr lvl="0">
                        <a:buNone/>
                      </a:pPr>
                      <a:r>
                        <a:rPr lang="en-US" sz="1600" b="0" i="0" u="none" strike="noStrike" noProof="0" dirty="0">
                          <a:solidFill>
                            <a:srgbClr val="1C2532"/>
                          </a:solidFill>
                          <a:latin typeface="Calibri"/>
                        </a:rPr>
                        <a:t>34.0</a:t>
                      </a:r>
                    </a:p>
                  </a:txBody>
                  <a:tcPr/>
                </a:tc>
                <a:extLst>
                  <a:ext uri="{0D108BD9-81ED-4DB2-BD59-A6C34878D82A}">
                    <a16:rowId xmlns:a16="http://schemas.microsoft.com/office/drawing/2014/main" val="2972205727"/>
                  </a:ext>
                </a:extLst>
              </a:tr>
              <a:tr h="419571">
                <a:tc>
                  <a:txBody>
                    <a:bodyPr/>
                    <a:lstStyle/>
                    <a:p>
                      <a:pPr lvl="0">
                        <a:buNone/>
                      </a:pPr>
                      <a:r>
                        <a:rPr lang="en-US" sz="1600" dirty="0">
                          <a:latin typeface="Calibri"/>
                        </a:rPr>
                        <a:t>Hobbies &amp; Activities</a:t>
                      </a:r>
                    </a:p>
                  </a:txBody>
                  <a:tcPr/>
                </a:tc>
                <a:tc>
                  <a:txBody>
                    <a:bodyPr/>
                    <a:lstStyle/>
                    <a:p>
                      <a:pPr lvl="0">
                        <a:buNone/>
                      </a:pPr>
                      <a:r>
                        <a:rPr lang="en-US" sz="1600" dirty="0">
                          <a:latin typeface="Calibri"/>
                        </a:rPr>
                        <a:t>14</a:t>
                      </a:r>
                    </a:p>
                  </a:txBody>
                  <a:tcPr/>
                </a:tc>
                <a:tc>
                  <a:txBody>
                    <a:bodyPr/>
                    <a:lstStyle/>
                    <a:p>
                      <a:pPr lvl="0">
                        <a:buNone/>
                      </a:pPr>
                      <a:r>
                        <a:rPr lang="en-US" sz="1600" dirty="0">
                          <a:latin typeface="Calibri"/>
                        </a:rPr>
                        <a:t>29.8</a:t>
                      </a:r>
                    </a:p>
                  </a:txBody>
                  <a:tcPr/>
                </a:tc>
                <a:extLst>
                  <a:ext uri="{0D108BD9-81ED-4DB2-BD59-A6C34878D82A}">
                    <a16:rowId xmlns:a16="http://schemas.microsoft.com/office/drawing/2014/main" val="1748807869"/>
                  </a:ext>
                </a:extLst>
              </a:tr>
              <a:tr h="419571">
                <a:tc>
                  <a:txBody>
                    <a:bodyPr/>
                    <a:lstStyle/>
                    <a:p>
                      <a:pPr lvl="0">
                        <a:buNone/>
                      </a:pPr>
                      <a:r>
                        <a:rPr lang="en-US" sz="1600" dirty="0">
                          <a:latin typeface="Calibri"/>
                        </a:rPr>
                        <a:t>Steps Taken to Reach Job/Career</a:t>
                      </a:r>
                    </a:p>
                  </a:txBody>
                  <a:tcPr/>
                </a:tc>
                <a:tc>
                  <a:txBody>
                    <a:bodyPr/>
                    <a:lstStyle/>
                    <a:p>
                      <a:pPr lvl="0">
                        <a:buNone/>
                      </a:pPr>
                      <a:r>
                        <a:rPr lang="en-US" sz="1600" dirty="0">
                          <a:latin typeface="Calibri"/>
                        </a:rPr>
                        <a:t>14</a:t>
                      </a:r>
                    </a:p>
                  </a:txBody>
                  <a:tcPr/>
                </a:tc>
                <a:tc>
                  <a:txBody>
                    <a:bodyPr/>
                    <a:lstStyle/>
                    <a:p>
                      <a:pPr lvl="0">
                        <a:buNone/>
                      </a:pPr>
                      <a:r>
                        <a:rPr lang="en-US" sz="1600" dirty="0">
                          <a:latin typeface="Calibri"/>
                        </a:rPr>
                        <a:t>29.8</a:t>
                      </a:r>
                    </a:p>
                  </a:txBody>
                  <a:tcPr/>
                </a:tc>
                <a:extLst>
                  <a:ext uri="{0D108BD9-81ED-4DB2-BD59-A6C34878D82A}">
                    <a16:rowId xmlns:a16="http://schemas.microsoft.com/office/drawing/2014/main" val="1253235548"/>
                  </a:ext>
                </a:extLst>
              </a:tr>
              <a:tr h="419571">
                <a:tc>
                  <a:txBody>
                    <a:bodyPr/>
                    <a:lstStyle/>
                    <a:p>
                      <a:pPr lvl="0">
                        <a:buNone/>
                      </a:pPr>
                      <a:r>
                        <a:rPr lang="en-US" sz="1600" b="0" i="0" u="none" strike="noStrike" noProof="0" dirty="0">
                          <a:solidFill>
                            <a:srgbClr val="1C2532"/>
                          </a:solidFill>
                          <a:latin typeface="Calibri"/>
                        </a:rPr>
                        <a:t>Requirements for Job/Career</a:t>
                      </a:r>
                    </a:p>
                  </a:txBody>
                  <a:tcPr/>
                </a:tc>
                <a:tc>
                  <a:txBody>
                    <a:bodyPr/>
                    <a:lstStyle/>
                    <a:p>
                      <a:pPr lvl="0">
                        <a:buNone/>
                      </a:pPr>
                      <a:r>
                        <a:rPr lang="en-US" sz="1600" dirty="0">
                          <a:latin typeface="Calibri"/>
                        </a:rPr>
                        <a:t>3</a:t>
                      </a:r>
                    </a:p>
                  </a:txBody>
                  <a:tcPr/>
                </a:tc>
                <a:tc>
                  <a:txBody>
                    <a:bodyPr/>
                    <a:lstStyle/>
                    <a:p>
                      <a:pPr lvl="0">
                        <a:buNone/>
                      </a:pPr>
                      <a:r>
                        <a:rPr lang="en-US" sz="1600" b="0" i="0" u="none" strike="noStrike" noProof="0" dirty="0">
                          <a:solidFill>
                            <a:srgbClr val="1C2532"/>
                          </a:solidFill>
                          <a:latin typeface="Calibri"/>
                        </a:rPr>
                        <a:t>6.4</a:t>
                      </a:r>
                    </a:p>
                  </a:txBody>
                  <a:tcPr/>
                </a:tc>
                <a:extLst>
                  <a:ext uri="{0D108BD9-81ED-4DB2-BD59-A6C34878D82A}">
                    <a16:rowId xmlns:a16="http://schemas.microsoft.com/office/drawing/2014/main" val="374459268"/>
                  </a:ext>
                </a:extLst>
              </a:tr>
            </a:tbl>
          </a:graphicData>
        </a:graphic>
      </p:graphicFrame>
      <p:sp>
        <p:nvSpPr>
          <p:cNvPr id="8" name="TextBox 7">
            <a:extLst>
              <a:ext uri="{FF2B5EF4-FFF2-40B4-BE49-F238E27FC236}">
                <a16:creationId xmlns:a16="http://schemas.microsoft.com/office/drawing/2014/main" id="{00E2A316-56DC-FF47-1A0E-D06CEEB9FCAA}"/>
              </a:ext>
            </a:extLst>
          </p:cNvPr>
          <p:cNvSpPr txBox="1"/>
          <p:nvPr/>
        </p:nvSpPr>
        <p:spPr>
          <a:xfrm>
            <a:off x="6973229" y="2252546"/>
            <a:ext cx="3941955"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alibri"/>
              </a:rPr>
              <a:t>"Are there other weather-related jobs you would like to do in your lifetime?"</a:t>
            </a:r>
            <a:endParaRPr lang="en-US" sz="2800" dirty="0">
              <a:latin typeface="Calibri"/>
              <a:ea typeface="Calibri"/>
              <a:cs typeface="Calibri"/>
            </a:endParaRPr>
          </a:p>
        </p:txBody>
      </p:sp>
      <p:sp>
        <p:nvSpPr>
          <p:cNvPr id="10" name="Arrow: Right 9">
            <a:extLst>
              <a:ext uri="{FF2B5EF4-FFF2-40B4-BE49-F238E27FC236}">
                <a16:creationId xmlns:a16="http://schemas.microsoft.com/office/drawing/2014/main" id="{DE3946D9-C07E-68DF-5584-281AEBD54910}"/>
              </a:ext>
            </a:extLst>
          </p:cNvPr>
          <p:cNvSpPr/>
          <p:nvPr/>
        </p:nvSpPr>
        <p:spPr>
          <a:xfrm rot="10800000">
            <a:off x="6244468" y="2376558"/>
            <a:ext cx="563422" cy="351693"/>
          </a:xfrm>
          <a:prstGeom prst="righ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81737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r>
              <a:rPr lang="en-US" dirty="0"/>
              <a:t>Findings &amp; Themes: Weather</a:t>
            </a:r>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12</a:t>
            </a:fld>
            <a:endParaRPr/>
          </a:p>
        </p:txBody>
      </p:sp>
      <p:graphicFrame>
        <p:nvGraphicFramePr>
          <p:cNvPr id="6" name="Table 3">
            <a:extLst>
              <a:ext uri="{FF2B5EF4-FFF2-40B4-BE49-F238E27FC236}">
                <a16:creationId xmlns:a16="http://schemas.microsoft.com/office/drawing/2014/main" id="{063541D9-F409-3AEC-5BE5-2079625F28B9}"/>
              </a:ext>
            </a:extLst>
          </p:cNvPr>
          <p:cNvGraphicFramePr>
            <a:graphicFrameLocks noGrp="1"/>
          </p:cNvGraphicFramePr>
          <p:nvPr>
            <p:extLst>
              <p:ext uri="{D42A27DB-BD31-4B8C-83A1-F6EECF244321}">
                <p14:modId xmlns:p14="http://schemas.microsoft.com/office/powerpoint/2010/main" val="1653374404"/>
              </p:ext>
            </p:extLst>
          </p:nvPr>
        </p:nvGraphicFramePr>
        <p:xfrm>
          <a:off x="808463" y="1886414"/>
          <a:ext cx="4581850" cy="2257404"/>
        </p:xfrm>
        <a:graphic>
          <a:graphicData uri="http://schemas.openxmlformats.org/drawingml/2006/table">
            <a:tbl>
              <a:tblPr firstRow="1" bandRow="1">
                <a:tableStyleId>{5C22544A-7EE6-4342-B048-85BDC9FD1C3A}</a:tableStyleId>
              </a:tblPr>
              <a:tblGrid>
                <a:gridCol w="1842060">
                  <a:extLst>
                    <a:ext uri="{9D8B030D-6E8A-4147-A177-3AD203B41FA5}">
                      <a16:colId xmlns:a16="http://schemas.microsoft.com/office/drawing/2014/main" val="3379277652"/>
                    </a:ext>
                  </a:extLst>
                </a:gridCol>
                <a:gridCol w="849571">
                  <a:extLst>
                    <a:ext uri="{9D8B030D-6E8A-4147-A177-3AD203B41FA5}">
                      <a16:colId xmlns:a16="http://schemas.microsoft.com/office/drawing/2014/main" val="663138625"/>
                    </a:ext>
                  </a:extLst>
                </a:gridCol>
                <a:gridCol w="1890219">
                  <a:extLst>
                    <a:ext uri="{9D8B030D-6E8A-4147-A177-3AD203B41FA5}">
                      <a16:colId xmlns:a16="http://schemas.microsoft.com/office/drawing/2014/main" val="3284240066"/>
                    </a:ext>
                  </a:extLst>
                </a:gridCol>
              </a:tblGrid>
              <a:tr h="543536">
                <a:tc>
                  <a:txBody>
                    <a:bodyPr/>
                    <a:lstStyle/>
                    <a:p>
                      <a:r>
                        <a:rPr lang="en-US" sz="1600" dirty="0">
                          <a:latin typeface="Calibri"/>
                        </a:rPr>
                        <a:t>Sub-category (n=12)</a:t>
                      </a:r>
                      <a:endParaRPr lang="en-US" sz="1600" dirty="0"/>
                    </a:p>
                  </a:txBody>
                  <a:tcPr/>
                </a:tc>
                <a:tc>
                  <a:txBody>
                    <a:bodyPr/>
                    <a:lstStyle/>
                    <a:p>
                      <a:pPr lvl="0">
                        <a:buNone/>
                      </a:pPr>
                      <a:r>
                        <a:rPr lang="en-US" sz="1600" dirty="0">
                          <a:latin typeface="Calibri"/>
                        </a:rPr>
                        <a:t>Count</a:t>
                      </a:r>
                    </a:p>
                  </a:txBody>
                  <a:tcPr/>
                </a:tc>
                <a:tc>
                  <a:txBody>
                    <a:bodyPr/>
                    <a:lstStyle/>
                    <a:p>
                      <a:pPr lvl="0">
                        <a:buNone/>
                      </a:pPr>
                      <a:r>
                        <a:rPr lang="en-US" sz="1600" dirty="0">
                          <a:latin typeface="Calibri"/>
                        </a:rPr>
                        <a:t>Percent</a:t>
                      </a:r>
                    </a:p>
                  </a:txBody>
                  <a:tcPr/>
                </a:tc>
                <a:extLst>
                  <a:ext uri="{0D108BD9-81ED-4DB2-BD59-A6C34878D82A}">
                    <a16:rowId xmlns:a16="http://schemas.microsoft.com/office/drawing/2014/main" val="392074555"/>
                  </a:ext>
                </a:extLst>
              </a:tr>
              <a:tr h="419571">
                <a:tc>
                  <a:txBody>
                    <a:bodyPr/>
                    <a:lstStyle/>
                    <a:p>
                      <a:pPr lvl="0">
                        <a:buNone/>
                      </a:pPr>
                      <a:r>
                        <a:rPr lang="en-US" sz="1600" b="0" i="0" u="none" strike="noStrike" noProof="0" dirty="0">
                          <a:solidFill>
                            <a:srgbClr val="1C2532"/>
                          </a:solidFill>
                          <a:latin typeface="Calibri"/>
                        </a:rPr>
                        <a:t>Other</a:t>
                      </a:r>
                      <a:endParaRPr lang="en-US" dirty="0"/>
                    </a:p>
                  </a:txBody>
                  <a:tcPr/>
                </a:tc>
                <a:tc>
                  <a:txBody>
                    <a:bodyPr/>
                    <a:lstStyle/>
                    <a:p>
                      <a:pPr lvl="0">
                        <a:buNone/>
                      </a:pPr>
                      <a:r>
                        <a:rPr lang="en-US" sz="1600" dirty="0">
                          <a:latin typeface="Calibri"/>
                        </a:rPr>
                        <a:t>5</a:t>
                      </a:r>
                    </a:p>
                  </a:txBody>
                  <a:tcPr/>
                </a:tc>
                <a:tc>
                  <a:txBody>
                    <a:bodyPr/>
                    <a:lstStyle/>
                    <a:p>
                      <a:pPr lvl="0">
                        <a:buNone/>
                      </a:pPr>
                      <a:r>
                        <a:rPr lang="en-US" sz="1600" b="0" i="0" u="none" strike="noStrike" noProof="0" dirty="0">
                          <a:solidFill>
                            <a:srgbClr val="1C2532"/>
                          </a:solidFill>
                          <a:latin typeface="Calibri"/>
                        </a:rPr>
                        <a:t>41.7</a:t>
                      </a:r>
                    </a:p>
                  </a:txBody>
                  <a:tcPr/>
                </a:tc>
                <a:extLst>
                  <a:ext uri="{0D108BD9-81ED-4DB2-BD59-A6C34878D82A}">
                    <a16:rowId xmlns:a16="http://schemas.microsoft.com/office/drawing/2014/main" val="2972205727"/>
                  </a:ext>
                </a:extLst>
              </a:tr>
              <a:tr h="419571">
                <a:tc>
                  <a:txBody>
                    <a:bodyPr/>
                    <a:lstStyle/>
                    <a:p>
                      <a:pPr lvl="0">
                        <a:buNone/>
                      </a:pPr>
                      <a:r>
                        <a:rPr lang="en-US" sz="1600" dirty="0">
                          <a:latin typeface="Calibri"/>
                        </a:rPr>
                        <a:t>Wind</a:t>
                      </a:r>
                    </a:p>
                  </a:txBody>
                  <a:tcPr/>
                </a:tc>
                <a:tc>
                  <a:txBody>
                    <a:bodyPr/>
                    <a:lstStyle/>
                    <a:p>
                      <a:pPr lvl="0">
                        <a:buNone/>
                      </a:pPr>
                      <a:r>
                        <a:rPr lang="en-US" sz="1600" dirty="0">
                          <a:latin typeface="Calibri"/>
                        </a:rPr>
                        <a:t>3</a:t>
                      </a:r>
                      <a:endParaRPr lang="en-US" dirty="0"/>
                    </a:p>
                  </a:txBody>
                  <a:tcPr/>
                </a:tc>
                <a:tc>
                  <a:txBody>
                    <a:bodyPr/>
                    <a:lstStyle/>
                    <a:p>
                      <a:pPr lvl="0">
                        <a:buNone/>
                      </a:pPr>
                      <a:r>
                        <a:rPr lang="en-US" sz="1600" dirty="0">
                          <a:latin typeface="Calibri"/>
                        </a:rPr>
                        <a:t>25.0</a:t>
                      </a:r>
                      <a:endParaRPr lang="en-US" dirty="0"/>
                    </a:p>
                  </a:txBody>
                  <a:tcPr/>
                </a:tc>
                <a:extLst>
                  <a:ext uri="{0D108BD9-81ED-4DB2-BD59-A6C34878D82A}">
                    <a16:rowId xmlns:a16="http://schemas.microsoft.com/office/drawing/2014/main" val="1748807869"/>
                  </a:ext>
                </a:extLst>
              </a:tr>
              <a:tr h="419571">
                <a:tc>
                  <a:txBody>
                    <a:bodyPr/>
                    <a:lstStyle/>
                    <a:p>
                      <a:pPr lvl="0">
                        <a:buNone/>
                      </a:pPr>
                      <a:r>
                        <a:rPr lang="en-US" sz="1600" dirty="0">
                          <a:latin typeface="Calibri"/>
                        </a:rPr>
                        <a:t>Temperature</a:t>
                      </a:r>
                    </a:p>
                  </a:txBody>
                  <a:tcPr/>
                </a:tc>
                <a:tc>
                  <a:txBody>
                    <a:bodyPr/>
                    <a:lstStyle/>
                    <a:p>
                      <a:pPr lvl="0">
                        <a:buNone/>
                      </a:pPr>
                      <a:r>
                        <a:rPr lang="en-US" sz="1600" dirty="0">
                          <a:latin typeface="Calibri"/>
                        </a:rPr>
                        <a:t>3</a:t>
                      </a:r>
                      <a:endParaRPr lang="en-US" dirty="0"/>
                    </a:p>
                  </a:txBody>
                  <a:tcPr/>
                </a:tc>
                <a:tc>
                  <a:txBody>
                    <a:bodyPr/>
                    <a:lstStyle/>
                    <a:p>
                      <a:pPr lvl="0">
                        <a:buNone/>
                      </a:pPr>
                      <a:r>
                        <a:rPr lang="en-US" sz="1600" dirty="0">
                          <a:latin typeface="Calibri"/>
                        </a:rPr>
                        <a:t>25.0</a:t>
                      </a:r>
                    </a:p>
                  </a:txBody>
                  <a:tcPr/>
                </a:tc>
                <a:extLst>
                  <a:ext uri="{0D108BD9-81ED-4DB2-BD59-A6C34878D82A}">
                    <a16:rowId xmlns:a16="http://schemas.microsoft.com/office/drawing/2014/main" val="1253235548"/>
                  </a:ext>
                </a:extLst>
              </a:tr>
              <a:tr h="419571">
                <a:tc>
                  <a:txBody>
                    <a:bodyPr/>
                    <a:lstStyle/>
                    <a:p>
                      <a:pPr lvl="0">
                        <a:buNone/>
                      </a:pPr>
                      <a:r>
                        <a:rPr lang="en-US" sz="1600" b="0" i="0" u="none" strike="noStrike" noProof="0" dirty="0">
                          <a:solidFill>
                            <a:srgbClr val="1C2532"/>
                          </a:solidFill>
                          <a:latin typeface="Calibri"/>
                        </a:rPr>
                        <a:t>Snow</a:t>
                      </a:r>
                    </a:p>
                  </a:txBody>
                  <a:tcPr/>
                </a:tc>
                <a:tc>
                  <a:txBody>
                    <a:bodyPr/>
                    <a:lstStyle/>
                    <a:p>
                      <a:pPr lvl="0">
                        <a:buNone/>
                      </a:pPr>
                      <a:r>
                        <a:rPr lang="en-US" sz="1600" dirty="0">
                          <a:latin typeface="Calibri"/>
                        </a:rPr>
                        <a:t>1</a:t>
                      </a:r>
                      <a:endParaRPr lang="en-US" dirty="0"/>
                    </a:p>
                  </a:txBody>
                  <a:tcPr/>
                </a:tc>
                <a:tc>
                  <a:txBody>
                    <a:bodyPr/>
                    <a:lstStyle/>
                    <a:p>
                      <a:pPr lvl="0">
                        <a:buNone/>
                      </a:pPr>
                      <a:r>
                        <a:rPr lang="en-US" sz="1600" b="0" i="0" u="none" strike="noStrike" noProof="0" dirty="0">
                          <a:solidFill>
                            <a:srgbClr val="1C2532"/>
                          </a:solidFill>
                          <a:latin typeface="Calibri"/>
                        </a:rPr>
                        <a:t>8.3</a:t>
                      </a:r>
                      <a:endParaRPr lang="en-US" dirty="0"/>
                    </a:p>
                  </a:txBody>
                  <a:tcPr/>
                </a:tc>
                <a:extLst>
                  <a:ext uri="{0D108BD9-81ED-4DB2-BD59-A6C34878D82A}">
                    <a16:rowId xmlns:a16="http://schemas.microsoft.com/office/drawing/2014/main" val="374459268"/>
                  </a:ext>
                </a:extLst>
              </a:tr>
            </a:tbl>
          </a:graphicData>
        </a:graphic>
      </p:graphicFrame>
      <p:sp>
        <p:nvSpPr>
          <p:cNvPr id="8" name="TextBox 7">
            <a:extLst>
              <a:ext uri="{FF2B5EF4-FFF2-40B4-BE49-F238E27FC236}">
                <a16:creationId xmlns:a16="http://schemas.microsoft.com/office/drawing/2014/main" id="{00E2A316-56DC-FF47-1A0E-D06CEEB9FCAA}"/>
              </a:ext>
            </a:extLst>
          </p:cNvPr>
          <p:cNvSpPr txBox="1"/>
          <p:nvPr/>
        </p:nvSpPr>
        <p:spPr>
          <a:xfrm>
            <a:off x="6313448" y="2326888"/>
            <a:ext cx="394195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alibri"/>
              </a:rPr>
              <a:t>"Why do we need to know the weather observations at all?"</a:t>
            </a:r>
            <a:endParaRPr lang="en-US" sz="2800" dirty="0">
              <a:latin typeface="Calibri"/>
              <a:ea typeface="Calibri"/>
              <a:cs typeface="Calibri"/>
            </a:endParaRPr>
          </a:p>
        </p:txBody>
      </p:sp>
      <p:sp>
        <p:nvSpPr>
          <p:cNvPr id="10" name="Arrow: Right 9">
            <a:extLst>
              <a:ext uri="{FF2B5EF4-FFF2-40B4-BE49-F238E27FC236}">
                <a16:creationId xmlns:a16="http://schemas.microsoft.com/office/drawing/2014/main" id="{DE3946D9-C07E-68DF-5584-281AEBD54910}"/>
              </a:ext>
            </a:extLst>
          </p:cNvPr>
          <p:cNvSpPr/>
          <p:nvPr/>
        </p:nvSpPr>
        <p:spPr>
          <a:xfrm rot="10800000">
            <a:off x="5501053" y="2413729"/>
            <a:ext cx="563422" cy="351693"/>
          </a:xfrm>
          <a:prstGeom prst="righ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6063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4B785-FF3A-4479-9146-717D2BE86E6E}"/>
              </a:ext>
            </a:extLst>
          </p:cNvPr>
          <p:cNvSpPr>
            <a:spLocks noGrp="1"/>
          </p:cNvSpPr>
          <p:nvPr>
            <p:ph type="title"/>
          </p:nvPr>
        </p:nvSpPr>
        <p:spPr/>
        <p:txBody>
          <a:bodyPr/>
          <a:lstStyle/>
          <a:p>
            <a:r>
              <a:rPr lang="en-US" dirty="0"/>
              <a:t>WeatherX Student Survey Results</a:t>
            </a:r>
          </a:p>
        </p:txBody>
      </p:sp>
      <p:sp>
        <p:nvSpPr>
          <p:cNvPr id="4" name="Slide Number Placeholder 3">
            <a:extLst>
              <a:ext uri="{FF2B5EF4-FFF2-40B4-BE49-F238E27FC236}">
                <a16:creationId xmlns:a16="http://schemas.microsoft.com/office/drawing/2014/main" id="{DBC172BF-DA4D-4917-808B-AF857A560C6B}"/>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a:t>13</a:t>
            </a:fld>
            <a:endParaRPr lang="en-US"/>
          </a:p>
        </p:txBody>
      </p:sp>
      <p:pic>
        <p:nvPicPr>
          <p:cNvPr id="6" name="Picture 6" descr="Chart, bar chart&#10;&#10;Description automatically generated">
            <a:extLst>
              <a:ext uri="{FF2B5EF4-FFF2-40B4-BE49-F238E27FC236}">
                <a16:creationId xmlns:a16="http://schemas.microsoft.com/office/drawing/2014/main" id="{B93B3ACC-6DC3-4BF2-AA20-F4C36B66982E}"/>
              </a:ext>
            </a:extLst>
          </p:cNvPr>
          <p:cNvPicPr>
            <a:picLocks noChangeAspect="1"/>
          </p:cNvPicPr>
          <p:nvPr/>
        </p:nvPicPr>
        <p:blipFill>
          <a:blip r:embed="rId3"/>
          <a:stretch>
            <a:fillRect/>
          </a:stretch>
        </p:blipFill>
        <p:spPr>
          <a:xfrm>
            <a:off x="1728062" y="1462731"/>
            <a:ext cx="8761708" cy="4371656"/>
          </a:xfrm>
          <a:prstGeom prst="rect">
            <a:avLst/>
          </a:prstGeom>
        </p:spPr>
      </p:pic>
    </p:spTree>
    <p:extLst>
      <p:ext uri="{BB962C8B-B14F-4D97-AF65-F5344CB8AC3E}">
        <p14:creationId xmlns:p14="http://schemas.microsoft.com/office/powerpoint/2010/main" val="3815172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r>
              <a:rPr lang="en-US"/>
              <a:t>Findings &amp; Themes</a:t>
            </a:r>
          </a:p>
        </p:txBody>
      </p:sp>
      <p:sp>
        <p:nvSpPr>
          <p:cNvPr id="124" name="Google Shape;124;p20"/>
          <p:cNvSpPr txBox="1">
            <a:spLocks noGrp="1"/>
          </p:cNvSpPr>
          <p:nvPr>
            <p:ph type="body" idx="1"/>
          </p:nvPr>
        </p:nvSpPr>
        <p:spPr>
          <a:xfrm>
            <a:off x="609598" y="1253400"/>
            <a:ext cx="7105291" cy="4351200"/>
          </a:xfrm>
          <a:prstGeom prst="rect">
            <a:avLst/>
          </a:prstGeom>
        </p:spPr>
        <p:txBody>
          <a:bodyPr spcFirstLastPara="1" wrap="square" lIns="91425" tIns="45700" rIns="91425" bIns="45700" anchor="t" anchorCtr="0">
            <a:noAutofit/>
          </a:bodyPr>
          <a:lstStyle/>
          <a:p>
            <a:pPr marL="488950" indent="-457200">
              <a:buSzPts val="3100"/>
            </a:pPr>
            <a:r>
              <a:rPr lang="en-US" sz="3000" dirty="0"/>
              <a:t>Students were very interested:</a:t>
            </a:r>
            <a:endParaRPr lang="en-US" dirty="0"/>
          </a:p>
          <a:p>
            <a:pPr marL="946150" lvl="1">
              <a:buSzPts val="3100"/>
            </a:pPr>
            <a:r>
              <a:rPr lang="en-US" sz="2800" dirty="0"/>
              <a:t>Extreme weather on MW</a:t>
            </a:r>
          </a:p>
          <a:p>
            <a:pPr marL="946150" lvl="1">
              <a:buSzPts val="3100"/>
            </a:pPr>
            <a:r>
              <a:rPr lang="en-US" sz="2800" dirty="0"/>
              <a:t>Day-to-day lives of scientists</a:t>
            </a:r>
            <a:endParaRPr lang="en-US" dirty="0"/>
          </a:p>
          <a:p>
            <a:pPr marL="946150" lvl="1">
              <a:buSzPts val="3100"/>
            </a:pPr>
            <a:r>
              <a:rPr lang="en-US" sz="2800" dirty="0"/>
              <a:t>Individual career pathways/backgrounds</a:t>
            </a:r>
          </a:p>
          <a:p>
            <a:pPr marL="488950">
              <a:buSzPts val="3100"/>
            </a:pPr>
            <a:r>
              <a:rPr lang="en-US" sz="3000" dirty="0"/>
              <a:t>The "Chat" experience </a:t>
            </a:r>
            <a:r>
              <a:rPr lang="en-US" sz="3000" dirty="0">
                <a:solidFill>
                  <a:srgbClr val="1C2532"/>
                </a:solidFill>
              </a:rPr>
              <a:t>is</a:t>
            </a:r>
            <a:r>
              <a:rPr lang="en-US" sz="3000" dirty="0"/>
              <a:t> a highlight based on student and teacher responses</a:t>
            </a:r>
          </a:p>
          <a:p>
            <a:pPr marL="488950">
              <a:buSzPts val="3100"/>
            </a:pPr>
            <a:r>
              <a:rPr lang="en-US" sz="3000" dirty="0"/>
              <a:t>The "Chat" format increases the total amount of student questions compared to typical MWOBS program.</a:t>
            </a:r>
          </a:p>
          <a:p>
            <a:pPr marL="146050" indent="0">
              <a:buSzPts val="3100"/>
              <a:buNone/>
            </a:pPr>
            <a:endParaRPr lang="en-US" sz="2800" dirty="0"/>
          </a:p>
          <a:p>
            <a:pPr marL="946150" lvl="1">
              <a:buSzPts val="3100"/>
            </a:pPr>
            <a:endParaRPr lang="en-US" sz="2600" dirty="0"/>
          </a:p>
          <a:p>
            <a:pPr indent="-425450">
              <a:buSzPts val="3100"/>
            </a:pPr>
            <a:endParaRPr lang="en-US" sz="2800" dirty="0"/>
          </a:p>
          <a:p>
            <a:pPr indent="-425450">
              <a:buSzPts val="3100"/>
            </a:pPr>
            <a:endParaRPr lang="en-US" sz="2800" dirty="0"/>
          </a:p>
          <a:p>
            <a:pPr indent="-425450">
              <a:buSzPts val="3100"/>
            </a:pPr>
            <a:endParaRPr lang="en-US" sz="2800" dirty="0"/>
          </a:p>
          <a:p>
            <a:pPr marL="0" indent="0">
              <a:buNone/>
            </a:pPr>
            <a:endParaRPr lang="en-US" sz="2800" dirty="0"/>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14</a:t>
            </a:fld>
            <a:endParaRPr/>
          </a:p>
        </p:txBody>
      </p:sp>
      <p:pic>
        <p:nvPicPr>
          <p:cNvPr id="2" name="Picture 2">
            <a:extLst>
              <a:ext uri="{FF2B5EF4-FFF2-40B4-BE49-F238E27FC236}">
                <a16:creationId xmlns:a16="http://schemas.microsoft.com/office/drawing/2014/main" id="{C1191736-A739-4BF7-8F3D-C3682A004D8F}"/>
              </a:ext>
            </a:extLst>
          </p:cNvPr>
          <p:cNvPicPr>
            <a:picLocks noChangeAspect="1"/>
          </p:cNvPicPr>
          <p:nvPr/>
        </p:nvPicPr>
        <p:blipFill>
          <a:blip r:embed="rId3"/>
          <a:stretch>
            <a:fillRect/>
          </a:stretch>
        </p:blipFill>
        <p:spPr>
          <a:xfrm>
            <a:off x="7725626" y="3219930"/>
            <a:ext cx="4080294" cy="2583907"/>
          </a:xfrm>
          <a:prstGeom prst="rect">
            <a:avLst/>
          </a:prstGeom>
        </p:spPr>
      </p:pic>
      <p:pic>
        <p:nvPicPr>
          <p:cNvPr id="3" name="Picture 3" descr="A cat lying on a bed&#10;&#10;Description automatically generated">
            <a:extLst>
              <a:ext uri="{FF2B5EF4-FFF2-40B4-BE49-F238E27FC236}">
                <a16:creationId xmlns:a16="http://schemas.microsoft.com/office/drawing/2014/main" id="{F07EE46C-E3E3-4957-9B43-70106DF93907}"/>
              </a:ext>
            </a:extLst>
          </p:cNvPr>
          <p:cNvPicPr>
            <a:picLocks noChangeAspect="1"/>
          </p:cNvPicPr>
          <p:nvPr/>
        </p:nvPicPr>
        <p:blipFill>
          <a:blip r:embed="rId4"/>
          <a:stretch>
            <a:fillRect/>
          </a:stretch>
        </p:blipFill>
        <p:spPr>
          <a:xfrm>
            <a:off x="7714891" y="845022"/>
            <a:ext cx="4109049" cy="2378751"/>
          </a:xfrm>
          <a:prstGeom prst="rect">
            <a:avLst/>
          </a:prstGeom>
        </p:spPr>
      </p:pic>
      <p:sp>
        <p:nvSpPr>
          <p:cNvPr id="4" name="TextBox 3">
            <a:extLst>
              <a:ext uri="{FF2B5EF4-FFF2-40B4-BE49-F238E27FC236}">
                <a16:creationId xmlns:a16="http://schemas.microsoft.com/office/drawing/2014/main" id="{BD436374-E6A8-4633-8F48-CC5F421C0C67}"/>
              </a:ext>
            </a:extLst>
          </p:cNvPr>
          <p:cNvSpPr txBox="1"/>
          <p:nvPr/>
        </p:nvSpPr>
        <p:spPr>
          <a:xfrm>
            <a:off x="7877908" y="5884985"/>
            <a:ext cx="43258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latin typeface="Calibri"/>
                <a:cs typeface="Calibri"/>
              </a:rPr>
              <a:t>Above: MWO Resident Feline Nimbus; Below: MWO Summit Crew Dinner</a:t>
            </a:r>
          </a:p>
        </p:txBody>
      </p:sp>
    </p:spTree>
    <p:extLst>
      <p:ext uri="{BB962C8B-B14F-4D97-AF65-F5344CB8AC3E}">
        <p14:creationId xmlns:p14="http://schemas.microsoft.com/office/powerpoint/2010/main" val="160707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r>
              <a:rPr lang="en-US" dirty="0"/>
              <a:t>Additional/New Career Resources</a:t>
            </a:r>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15</a:t>
            </a:fld>
            <a:endParaRPr/>
          </a:p>
        </p:txBody>
      </p:sp>
      <p:pic>
        <p:nvPicPr>
          <p:cNvPr id="4" name="Picture 4" descr="A picture containing text, athletic game, fan&#10;&#10;Description automatically generated">
            <a:extLst>
              <a:ext uri="{FF2B5EF4-FFF2-40B4-BE49-F238E27FC236}">
                <a16:creationId xmlns:a16="http://schemas.microsoft.com/office/drawing/2014/main" id="{75DA0D13-CE98-4FD7-B486-E543FD6AEE8C}"/>
              </a:ext>
            </a:extLst>
          </p:cNvPr>
          <p:cNvPicPr>
            <a:picLocks noChangeAspect="1"/>
          </p:cNvPicPr>
          <p:nvPr/>
        </p:nvPicPr>
        <p:blipFill>
          <a:blip r:embed="rId4"/>
          <a:stretch>
            <a:fillRect/>
          </a:stretch>
        </p:blipFill>
        <p:spPr>
          <a:xfrm>
            <a:off x="91794" y="1252914"/>
            <a:ext cx="5497285" cy="3186357"/>
          </a:xfrm>
          <a:prstGeom prst="rect">
            <a:avLst/>
          </a:prstGeom>
        </p:spPr>
      </p:pic>
      <p:pic>
        <p:nvPicPr>
          <p:cNvPr id="3" name="Picture 3" descr="A picture containing text, person, outdoor, person&#10;&#10;Description automatically generated">
            <a:extLst>
              <a:ext uri="{FF2B5EF4-FFF2-40B4-BE49-F238E27FC236}">
                <a16:creationId xmlns:a16="http://schemas.microsoft.com/office/drawing/2014/main" id="{D5DA82B1-CC38-4644-A9E9-45725506E63C}"/>
              </a:ext>
            </a:extLst>
          </p:cNvPr>
          <p:cNvPicPr>
            <a:picLocks noChangeAspect="1"/>
          </p:cNvPicPr>
          <p:nvPr/>
        </p:nvPicPr>
        <p:blipFill>
          <a:blip r:embed="rId5"/>
          <a:stretch>
            <a:fillRect/>
          </a:stretch>
        </p:blipFill>
        <p:spPr>
          <a:xfrm>
            <a:off x="1910822" y="2690921"/>
            <a:ext cx="5170713" cy="3010286"/>
          </a:xfrm>
          <a:prstGeom prst="rect">
            <a:avLst/>
          </a:prstGeom>
        </p:spPr>
      </p:pic>
      <p:pic>
        <p:nvPicPr>
          <p:cNvPr id="2" name="Picture 2">
            <a:extLst>
              <a:ext uri="{FF2B5EF4-FFF2-40B4-BE49-F238E27FC236}">
                <a16:creationId xmlns:a16="http://schemas.microsoft.com/office/drawing/2014/main" id="{3F471E7C-F833-47B1-A0A6-E63CEE8DB265}"/>
              </a:ext>
            </a:extLst>
          </p:cNvPr>
          <p:cNvPicPr>
            <a:picLocks noChangeAspect="1"/>
          </p:cNvPicPr>
          <p:nvPr/>
        </p:nvPicPr>
        <p:blipFill>
          <a:blip r:embed="rId6"/>
          <a:stretch>
            <a:fillRect/>
          </a:stretch>
        </p:blipFill>
        <p:spPr>
          <a:xfrm>
            <a:off x="3614057" y="3697603"/>
            <a:ext cx="5236028" cy="2815591"/>
          </a:xfrm>
          <a:prstGeom prst="rect">
            <a:avLst/>
          </a:prstGeom>
        </p:spPr>
      </p:pic>
      <p:sp>
        <p:nvSpPr>
          <p:cNvPr id="124" name="Google Shape;124;p20"/>
          <p:cNvSpPr txBox="1">
            <a:spLocks noGrp="1"/>
          </p:cNvSpPr>
          <p:nvPr>
            <p:ph type="body" idx="1"/>
          </p:nvPr>
        </p:nvSpPr>
        <p:spPr>
          <a:xfrm>
            <a:off x="6298016" y="1253400"/>
            <a:ext cx="5293242" cy="4351200"/>
          </a:xfrm>
          <a:prstGeom prst="rect">
            <a:avLst/>
          </a:prstGeom>
        </p:spPr>
        <p:txBody>
          <a:bodyPr spcFirstLastPara="1" wrap="square" lIns="91425" tIns="45700" rIns="91425" bIns="45700" anchor="t" anchorCtr="0">
            <a:noAutofit/>
          </a:bodyPr>
          <a:lstStyle/>
          <a:p>
            <a:pPr indent="-425450">
              <a:buSzPts val="3100"/>
            </a:pPr>
            <a:r>
              <a:rPr lang="en-US" sz="2800" dirty="0"/>
              <a:t>Science in Our Community</a:t>
            </a:r>
            <a:endParaRPr lang="en-US" sz="2600" dirty="0"/>
          </a:p>
          <a:p>
            <a:pPr lvl="1" indent="-425450">
              <a:buSzPts val="3100"/>
            </a:pPr>
            <a:r>
              <a:rPr lang="en-US" sz="2600" dirty="0"/>
              <a:t>Community Interview</a:t>
            </a:r>
          </a:p>
          <a:p>
            <a:pPr lvl="1" indent="-425450">
              <a:buSzPts val="3100"/>
            </a:pPr>
            <a:r>
              <a:rPr lang="en-US" sz="2600" dirty="0"/>
              <a:t>“Who uses weather in our community?” career examples</a:t>
            </a:r>
          </a:p>
        </p:txBody>
      </p:sp>
    </p:spTree>
    <p:extLst>
      <p:ext uri="{BB962C8B-B14F-4D97-AF65-F5344CB8AC3E}">
        <p14:creationId xmlns:p14="http://schemas.microsoft.com/office/powerpoint/2010/main" val="4092839488"/>
      </p:ext>
    </p:extLst>
  </p:cSld>
  <p:clrMapOvr>
    <a:masterClrMapping/>
  </p:clrMapOvr>
  <p:extLst>
    <p:ext uri="{6950BFC3-D8DA-4A85-94F7-54DA5524770B}">
      <p188:commentRel xmlns:p188="http://schemas.microsoft.com/office/powerpoint/2018/8/main" r:id="rId3"/>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title"/>
          </p:nvPr>
        </p:nvSpPr>
        <p:spPr>
          <a:xfrm>
            <a:off x="612648" y="423490"/>
            <a:ext cx="10972800" cy="1170300"/>
          </a:xfrm>
          <a:prstGeom prst="rect">
            <a:avLst/>
          </a:prstGeom>
        </p:spPr>
        <p:txBody>
          <a:bodyPr spcFirstLastPara="1" wrap="square" lIns="91425" tIns="45700" rIns="91425" bIns="45700" anchor="t" anchorCtr="0">
            <a:noAutofit/>
          </a:bodyPr>
          <a:lstStyle/>
          <a:p>
            <a:r>
              <a:rPr lang="en-US"/>
              <a:t>Insights &amp; Perspectives</a:t>
            </a:r>
          </a:p>
        </p:txBody>
      </p:sp>
      <p:sp>
        <p:nvSpPr>
          <p:cNvPr id="124" name="Google Shape;124;p20"/>
          <p:cNvSpPr txBox="1">
            <a:spLocks noGrp="1"/>
          </p:cNvSpPr>
          <p:nvPr>
            <p:ph type="body" idx="1"/>
          </p:nvPr>
        </p:nvSpPr>
        <p:spPr>
          <a:xfrm>
            <a:off x="609598" y="1253400"/>
            <a:ext cx="6518632" cy="4351200"/>
          </a:xfrm>
          <a:prstGeom prst="rect">
            <a:avLst/>
          </a:prstGeom>
        </p:spPr>
        <p:txBody>
          <a:bodyPr spcFirstLastPara="1" wrap="square" lIns="91425" tIns="45700" rIns="91425" bIns="45700" anchor="t" anchorCtr="0">
            <a:noAutofit/>
          </a:bodyPr>
          <a:lstStyle/>
          <a:p>
            <a:pPr indent="-425450">
              <a:buSzPts val="3100"/>
            </a:pPr>
            <a:r>
              <a:rPr lang="en-US" sz="2800" dirty="0"/>
              <a:t>Consider ways to extend </a:t>
            </a:r>
            <a:r>
              <a:rPr lang="en-US" sz="2800" i="1" dirty="0"/>
              <a:t>Chat with a Scientist</a:t>
            </a:r>
            <a:r>
              <a:rPr lang="en-US" sz="2800" dirty="0"/>
              <a:t> interactions.</a:t>
            </a:r>
          </a:p>
          <a:p>
            <a:pPr lvl="1" indent="-425450">
              <a:buSzPts val="3100"/>
            </a:pPr>
            <a:r>
              <a:rPr lang="en-US" sz="2600" dirty="0"/>
              <a:t>Scientists model data exploration and scientific thinking. </a:t>
            </a:r>
          </a:p>
          <a:p>
            <a:pPr marL="31750" indent="0">
              <a:buSzPts val="3100"/>
              <a:buNone/>
            </a:pPr>
            <a:endParaRPr lang="en-US" sz="2800" dirty="0"/>
          </a:p>
          <a:p>
            <a:pPr indent="-425450">
              <a:buSzPts val="3100"/>
            </a:pPr>
            <a:endParaRPr lang="en-US" sz="2800" dirty="0"/>
          </a:p>
          <a:p>
            <a:pPr marL="0" indent="0">
              <a:buNone/>
            </a:pPr>
            <a:endParaRPr lang="en-US" sz="2800" dirty="0"/>
          </a:p>
        </p:txBody>
      </p:sp>
      <p:sp>
        <p:nvSpPr>
          <p:cNvPr id="125" name="Google Shape;125;p20"/>
          <p:cNvSpPr txBox="1">
            <a:spLocks noGrp="1"/>
          </p:cNvSpPr>
          <p:nvPr>
            <p:ph type="sldNum" idx="12"/>
          </p:nvPr>
        </p:nvSpPr>
        <p:spPr>
          <a:xfrm>
            <a:off x="8778240" y="6501384"/>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16</a:t>
            </a:fld>
            <a:endParaRPr/>
          </a:p>
        </p:txBody>
      </p:sp>
      <p:sp>
        <p:nvSpPr>
          <p:cNvPr id="3" name="TextBox 2"/>
          <p:cNvSpPr txBox="1"/>
          <p:nvPr/>
        </p:nvSpPr>
        <p:spPr>
          <a:xfrm>
            <a:off x="609598" y="3696466"/>
            <a:ext cx="5712383" cy="2542234"/>
          </a:xfrm>
          <a:prstGeom prst="rect">
            <a:avLst/>
          </a:prstGeom>
          <a:noFill/>
        </p:spPr>
        <p:txBody>
          <a:bodyPr wrap="square" rtlCol="0">
            <a:spAutoFit/>
          </a:bodyPr>
          <a:lstStyle/>
          <a:p>
            <a:pPr marL="488950" lvl="0" indent="-457200">
              <a:lnSpc>
                <a:spcPct val="110000"/>
              </a:lnSpc>
              <a:spcBef>
                <a:spcPts val="1000"/>
              </a:spcBef>
              <a:buClr>
                <a:srgbClr val="CB1F54"/>
              </a:buClr>
              <a:buSzPts val="3100"/>
              <a:buFont typeface="Arial"/>
              <a:buChar char="•"/>
            </a:pPr>
            <a:r>
              <a:rPr lang="en-US" sz="2800" kern="0" dirty="0">
                <a:solidFill>
                  <a:srgbClr val="1C2532"/>
                </a:solidFill>
                <a:latin typeface="Calibri"/>
                <a:cs typeface="Calibri"/>
                <a:sym typeface="Calibri"/>
              </a:rPr>
              <a:t>Continue to explore </a:t>
            </a:r>
            <a:r>
              <a:rPr lang="en-US" sz="2800" dirty="0">
                <a:latin typeface="Calibri" panose="020F0502020204030204" pitchFamily="34" charset="0"/>
                <a:cs typeface="Calibri" panose="020F0502020204030204" pitchFamily="34" charset="0"/>
              </a:rPr>
              <a:t>strategies for heightening local/rural relevance while considering future transferability.</a:t>
            </a:r>
            <a:endParaRPr lang="en-US" sz="2800" kern="0" dirty="0">
              <a:solidFill>
                <a:srgbClr val="1C2532"/>
              </a:solidFill>
              <a:latin typeface="Calibri" panose="020F0502020204030204" pitchFamily="34" charset="0"/>
              <a:cs typeface="Calibri" panose="020F0502020204030204" pitchFamily="34" charset="0"/>
              <a:sym typeface="Calibri"/>
            </a:endParaRPr>
          </a:p>
          <a:p>
            <a:pPr marL="285750" indent="-285750">
              <a:buFont typeface="Arial" panose="020B0604020202020204" pitchFamily="34" charset="0"/>
              <a:buChar char="•"/>
            </a:pPr>
            <a:endParaRPr lang="en-US" dirty="0"/>
          </a:p>
          <a:p>
            <a:endParaRPr lang="en-US" dirty="0"/>
          </a:p>
        </p:txBody>
      </p:sp>
      <p:pic>
        <p:nvPicPr>
          <p:cNvPr id="6" name="Picture 6" descr="A helicopter in a building&#10;&#10;Description automatically generated">
            <a:extLst>
              <a:ext uri="{FF2B5EF4-FFF2-40B4-BE49-F238E27FC236}">
                <a16:creationId xmlns:a16="http://schemas.microsoft.com/office/drawing/2014/main" id="{18F18393-273B-E723-685A-6BAE0838F599}"/>
              </a:ext>
            </a:extLst>
          </p:cNvPr>
          <p:cNvPicPr>
            <a:picLocks noChangeAspect="1"/>
          </p:cNvPicPr>
          <p:nvPr/>
        </p:nvPicPr>
        <p:blipFill>
          <a:blip r:embed="rId4"/>
          <a:stretch>
            <a:fillRect/>
          </a:stretch>
        </p:blipFill>
        <p:spPr>
          <a:xfrm>
            <a:off x="7856035" y="3985694"/>
            <a:ext cx="4007004" cy="2250563"/>
          </a:xfrm>
          <a:prstGeom prst="rect">
            <a:avLst/>
          </a:prstGeom>
        </p:spPr>
      </p:pic>
      <p:pic>
        <p:nvPicPr>
          <p:cNvPr id="7" name="Picture 7" descr="A blue circle with a person holding a rifle and white text&#10;&#10;Description automatically generated">
            <a:extLst>
              <a:ext uri="{FF2B5EF4-FFF2-40B4-BE49-F238E27FC236}">
                <a16:creationId xmlns:a16="http://schemas.microsoft.com/office/drawing/2014/main" id="{C8815FF2-2F61-9AE6-39BD-2AFF0D506082}"/>
              </a:ext>
            </a:extLst>
          </p:cNvPr>
          <p:cNvPicPr>
            <a:picLocks noChangeAspect="1"/>
          </p:cNvPicPr>
          <p:nvPr/>
        </p:nvPicPr>
        <p:blipFill>
          <a:blip r:embed="rId5"/>
          <a:stretch>
            <a:fillRect/>
          </a:stretch>
        </p:blipFill>
        <p:spPr>
          <a:xfrm>
            <a:off x="6871010" y="3544229"/>
            <a:ext cx="1739591" cy="1739591"/>
          </a:xfrm>
          <a:prstGeom prst="rect">
            <a:avLst/>
          </a:prstGeom>
        </p:spPr>
      </p:pic>
      <p:pic>
        <p:nvPicPr>
          <p:cNvPr id="8" name="Picture 8" descr="A person in overalls standing in front of a large screen&#10;&#10;Description automatically generated">
            <a:extLst>
              <a:ext uri="{FF2B5EF4-FFF2-40B4-BE49-F238E27FC236}">
                <a16:creationId xmlns:a16="http://schemas.microsoft.com/office/drawing/2014/main" id="{9DBB9930-670E-7F48-7E9D-06393135A30B}"/>
              </a:ext>
            </a:extLst>
          </p:cNvPr>
          <p:cNvPicPr>
            <a:picLocks noChangeAspect="1"/>
          </p:cNvPicPr>
          <p:nvPr/>
        </p:nvPicPr>
        <p:blipFill>
          <a:blip r:embed="rId6"/>
          <a:stretch>
            <a:fillRect/>
          </a:stretch>
        </p:blipFill>
        <p:spPr>
          <a:xfrm>
            <a:off x="7744522" y="804747"/>
            <a:ext cx="4081345" cy="2711604"/>
          </a:xfrm>
          <a:prstGeom prst="rect">
            <a:avLst/>
          </a:prstGeom>
        </p:spPr>
      </p:pic>
    </p:spTree>
    <p:extLst>
      <p:ext uri="{BB962C8B-B14F-4D97-AF65-F5344CB8AC3E}">
        <p14:creationId xmlns:p14="http://schemas.microsoft.com/office/powerpoint/2010/main" val="552351667"/>
      </p:ext>
    </p:extLst>
  </p:cSld>
  <p:clrMapOvr>
    <a:masterClrMapping/>
  </p:clrMapOvr>
  <p:extLst>
    <p:ext uri="{6950BFC3-D8DA-4A85-94F7-54DA5524770B}">
      <p188:commentRel xmlns:p188="http://schemas.microsoft.com/office/powerpoint/2018/8/main" r:id="rId3"/>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30"/>
        <p:cNvGrpSpPr/>
        <p:nvPr/>
      </p:nvGrpSpPr>
      <p:grpSpPr>
        <a:xfrm>
          <a:off x="0" y="0"/>
          <a:ext cx="0" cy="0"/>
          <a:chOff x="0" y="0"/>
          <a:chExt cx="0" cy="0"/>
        </a:xfrm>
      </p:grpSpPr>
      <p:sp>
        <p:nvSpPr>
          <p:cNvPr id="331" name="Google Shape;331;p43"/>
          <p:cNvSpPr txBox="1">
            <a:spLocks noGrp="1"/>
          </p:cNvSpPr>
          <p:nvPr>
            <p:ph type="title"/>
          </p:nvPr>
        </p:nvSpPr>
        <p:spPr>
          <a:xfrm>
            <a:off x="757082" y="991954"/>
            <a:ext cx="10972800" cy="876000"/>
          </a:xfrm>
          <a:prstGeom prst="rect">
            <a:avLst/>
          </a:prstGeom>
          <a:noFill/>
          <a:ln>
            <a:noFill/>
          </a:ln>
        </p:spPr>
        <p:txBody>
          <a:bodyPr spcFirstLastPara="1" wrap="square" lIns="91425" tIns="45700" rIns="91425" bIns="45700" anchor="t" anchorCtr="0">
            <a:noAutofit/>
          </a:bodyPr>
          <a:lstStyle/>
          <a:p>
            <a:r>
              <a:rPr lang="en-US" sz="4000" dirty="0"/>
              <a:t>Questions?</a:t>
            </a:r>
            <a:br>
              <a:rPr lang="en-US" sz="4000" dirty="0"/>
            </a:br>
            <a:br>
              <a:rPr lang="en-US" sz="4000" dirty="0"/>
            </a:br>
            <a:r>
              <a:rPr lang="en-US" sz="4000" dirty="0"/>
              <a:t>More information: </a:t>
            </a:r>
            <a:br>
              <a:rPr lang="en-US" sz="4000" dirty="0"/>
            </a:br>
            <a:r>
              <a:rPr lang="en-US" sz="4000" dirty="0">
                <a:hlinkClick r:id="rId3"/>
              </a:rPr>
              <a:t>weatherX@edc.org</a:t>
            </a:r>
            <a:r>
              <a:rPr lang="en-US" sz="4000" dirty="0"/>
              <a:t> </a:t>
            </a:r>
          </a:p>
          <a:p>
            <a:endParaRPr lang="en-US" sz="1500" b="0">
              <a:solidFill>
                <a:srgbClr val="000000"/>
              </a:solidFill>
              <a:latin typeface="Segoe UI Light"/>
              <a:cs typeface="Segoe UI Light"/>
            </a:endParaRPr>
          </a:p>
          <a:p>
            <a:pPr marL="0" lvl="0" indent="0" algn="l" rtl="0">
              <a:lnSpc>
                <a:spcPct val="90000"/>
              </a:lnSpc>
              <a:spcBef>
                <a:spcPts val="0"/>
              </a:spcBef>
              <a:spcAft>
                <a:spcPts val="0"/>
              </a:spcAft>
              <a:buClr>
                <a:schemeClr val="dk1"/>
              </a:buClr>
              <a:buSzPts val="4600"/>
              <a:buFont typeface="Arial"/>
              <a:buNone/>
            </a:pPr>
            <a:endParaRPr sz="1500">
              <a:solidFill>
                <a:srgbClr val="FFFFFF"/>
              </a:solidFill>
            </a:endParaRPr>
          </a:p>
        </p:txBody>
      </p:sp>
      <p:sp>
        <p:nvSpPr>
          <p:cNvPr id="332" name="Google Shape;332;p43"/>
          <p:cNvSpPr txBox="1">
            <a:spLocks noGrp="1"/>
          </p:cNvSpPr>
          <p:nvPr>
            <p:ph type="sldNum" idx="12"/>
          </p:nvPr>
        </p:nvSpPr>
        <p:spPr>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17</a:t>
            </a:fld>
            <a:endParaRPr/>
          </a:p>
        </p:txBody>
      </p:sp>
      <p:pic>
        <p:nvPicPr>
          <p:cNvPr id="2" name="Picture 2" descr="A picture containing text, transport, wheel, clipart&#10;&#10;Description automatically generated">
            <a:extLst>
              <a:ext uri="{FF2B5EF4-FFF2-40B4-BE49-F238E27FC236}">
                <a16:creationId xmlns:a16="http://schemas.microsoft.com/office/drawing/2014/main" id="{6855E275-E9AE-4113-8397-3DB21BEF26A1}"/>
              </a:ext>
            </a:extLst>
          </p:cNvPr>
          <p:cNvPicPr>
            <a:picLocks noChangeAspect="1"/>
          </p:cNvPicPr>
          <p:nvPr/>
        </p:nvPicPr>
        <p:blipFill>
          <a:blip r:embed="rId4"/>
          <a:stretch>
            <a:fillRect/>
          </a:stretch>
        </p:blipFill>
        <p:spPr>
          <a:xfrm>
            <a:off x="8101166" y="1956005"/>
            <a:ext cx="1790700" cy="1790700"/>
          </a:xfrm>
          <a:prstGeom prst="rect">
            <a:avLst/>
          </a:prstGeom>
        </p:spPr>
      </p:pic>
      <p:sp>
        <p:nvSpPr>
          <p:cNvPr id="3" name="TextBox 2">
            <a:extLst>
              <a:ext uri="{FF2B5EF4-FFF2-40B4-BE49-F238E27FC236}">
                <a16:creationId xmlns:a16="http://schemas.microsoft.com/office/drawing/2014/main" id="{64BD2F01-6326-4F49-86F2-15E23912DFDA}"/>
              </a:ext>
            </a:extLst>
          </p:cNvPr>
          <p:cNvSpPr txBox="1"/>
          <p:nvPr/>
        </p:nvSpPr>
        <p:spPr>
          <a:xfrm>
            <a:off x="6752303" y="3999270"/>
            <a:ext cx="520126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0000"/>
                </a:solidFill>
                <a:latin typeface="Segoe UI Light"/>
                <a:cs typeface="Segoe UI Light"/>
              </a:rPr>
              <a:t>This project is funded by the National Science Foundation, grant #1813956. Any opinions, findings, and conclusions or recommendations expressed in these materials are those of the author(s) and do not necessarily reflect the views of the National Science Foundation.</a:t>
            </a:r>
            <a:endParaRPr lang="en-US"/>
          </a:p>
        </p:txBody>
      </p:sp>
      <p:sp>
        <p:nvSpPr>
          <p:cNvPr id="4" name="TextBox 3">
            <a:extLst>
              <a:ext uri="{FF2B5EF4-FFF2-40B4-BE49-F238E27FC236}">
                <a16:creationId xmlns:a16="http://schemas.microsoft.com/office/drawing/2014/main" id="{6A5DF078-3578-45D2-84B7-FAC56DC78B11}"/>
              </a:ext>
            </a:extLst>
          </p:cNvPr>
          <p:cNvSpPr txBox="1"/>
          <p:nvPr/>
        </p:nvSpPr>
        <p:spPr>
          <a:xfrm>
            <a:off x="347194" y="3500843"/>
            <a:ext cx="5746864" cy="2215991"/>
          </a:xfrm>
          <a:prstGeom prst="rect">
            <a:avLst/>
          </a:prstGeom>
          <a:noFill/>
        </p:spPr>
        <p:txBody>
          <a:bodyPr wrap="square" lIns="91440" tIns="45720" rIns="91440" bIns="45720" rtlCol="0" anchor="t">
            <a:spAutoFit/>
          </a:bodyPr>
          <a:lstStyle/>
          <a:p>
            <a:pPr algn="ctr"/>
            <a:r>
              <a:rPr lang="en-US" sz="4000" dirty="0"/>
              <a:t>OR</a:t>
            </a:r>
            <a:endParaRPr lang="en-US" sz="4000" dirty="0">
              <a:cs typeface="Arial"/>
            </a:endParaRPr>
          </a:p>
          <a:p>
            <a:endParaRPr lang="en-US" sz="4000" dirty="0">
              <a:cs typeface="Arial"/>
            </a:endParaRPr>
          </a:p>
          <a:p>
            <a:pPr algn="ctr"/>
            <a:r>
              <a:rPr lang="en-US" sz="4000" b="1" dirty="0">
                <a:hlinkClick r:id="rId5"/>
              </a:rPr>
              <a:t>https://bit.ly/3nKphzO</a:t>
            </a:r>
            <a:r>
              <a:rPr lang="en-US" sz="4000" b="1" dirty="0"/>
              <a:t> </a:t>
            </a:r>
            <a:endParaRPr lang="en-US" sz="4000" b="1">
              <a:cs typeface="Arial"/>
            </a:endParaRPr>
          </a:p>
          <a:p>
            <a:endParaRPr lang="en-US" dirty="0"/>
          </a:p>
        </p:txBody>
      </p:sp>
    </p:spTree>
    <p:extLst>
      <p:ext uri="{BB962C8B-B14F-4D97-AF65-F5344CB8AC3E}">
        <p14:creationId xmlns:p14="http://schemas.microsoft.com/office/powerpoint/2010/main" val="1573932623"/>
      </p:ext>
    </p:extLst>
  </p:cSld>
  <p:clrMapOvr>
    <a:masterClrMapping/>
  </p:clrMapOvr>
</p:sld>
</file>

<file path=ppt/theme/theme1.xml><?xml version="1.0" encoding="utf-8"?>
<a:theme xmlns:a="http://schemas.openxmlformats.org/drawingml/2006/main" name="Office Theme">
  <a:themeElements>
    <a:clrScheme name="EDC">
      <a:dk1>
        <a:srgbClr val="1C2532"/>
      </a:dk1>
      <a:lt1>
        <a:srgbClr val="FFFFFF"/>
      </a:lt1>
      <a:dk2>
        <a:srgbClr val="2A3C4E"/>
      </a:dk2>
      <a:lt2>
        <a:srgbClr val="F2F2F2"/>
      </a:lt2>
      <a:accent1>
        <a:srgbClr val="37AFD5"/>
      </a:accent1>
      <a:accent2>
        <a:srgbClr val="FFB500"/>
      </a:accent2>
      <a:accent3>
        <a:srgbClr val="CB1F54"/>
      </a:accent3>
      <a:accent4>
        <a:srgbClr val="2A3C4E"/>
      </a:accent4>
      <a:accent5>
        <a:srgbClr val="777777"/>
      </a:accent5>
      <a:accent6>
        <a:srgbClr val="000000"/>
      </a:accent6>
      <a:hlink>
        <a:srgbClr val="2CB1DC"/>
      </a:hlink>
      <a:folHlink>
        <a:srgbClr val="3AB6D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24</TotalTime>
  <Words>436</Words>
  <Application>Microsoft Office PowerPoint</Application>
  <PresentationFormat>Widescreen</PresentationFormat>
  <Paragraphs>100</Paragraphs>
  <Slides>17</Slides>
  <Notes>17</Notes>
  <HiddenSlides>1</HiddenSlides>
  <MMClips>1</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Understanding Weather Extremes with Big Data: Inspiring Rural Youth in Data Science   Brian Fitzgerald, Mount Washington Observatory  with Josephine Louie, Emily Fagan, Kevin Waterman, Pam Buffington, Brianna Roche, EDC; Deb Morrison, University of Washington; Bill Finzer, Concord Consortium; Asli Sezen-Barrie, University of Maine; Sarah Jessen, University of Southern Maine Monday, July 10, 2023 </vt:lpstr>
      <vt:lpstr>Challenge</vt:lpstr>
      <vt:lpstr>Project Context</vt:lpstr>
      <vt:lpstr>Research Question &amp; Methods</vt:lpstr>
      <vt:lpstr>Chat Preparation</vt:lpstr>
      <vt:lpstr>Chat Experiences</vt:lpstr>
      <vt:lpstr>Student Prompt &amp; Questions</vt:lpstr>
      <vt:lpstr>Findings &amp; Themes</vt:lpstr>
      <vt:lpstr>Findings &amp; Themes: MW-Place</vt:lpstr>
      <vt:lpstr>Findings &amp; Themes: MW-Scientist</vt:lpstr>
      <vt:lpstr>Findings &amp; Themes: Personal Interest/Pathways</vt:lpstr>
      <vt:lpstr>Findings &amp; Themes: Weather</vt:lpstr>
      <vt:lpstr>WeatherX Student Survey Results</vt:lpstr>
      <vt:lpstr>Findings &amp; Themes</vt:lpstr>
      <vt:lpstr>Additional/New Career Resources</vt:lpstr>
      <vt:lpstr>Insights &amp; Perspectives</vt:lpstr>
      <vt:lpstr>Questions?  More information:  weatherX@edc.org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Brian Fitzgerald</cp:lastModifiedBy>
  <cp:revision>866</cp:revision>
  <dcterms:created xsi:type="dcterms:W3CDTF">2021-11-30T14:23:31Z</dcterms:created>
  <dcterms:modified xsi:type="dcterms:W3CDTF">2023-07-07T18:38:57Z</dcterms:modified>
</cp:coreProperties>
</file>