
<file path=[Content_Types].xml><?xml version="1.0" encoding="utf-8"?>
<Types xmlns="http://schemas.openxmlformats.org/package/2006/content-types">
  <Default Extension="gif" ContentType="image/gif"/>
  <Default Extension="jpeg" ContentType="image/jpeg"/>
  <Default Extension="jp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2"/>
  </p:notesMasterIdLst>
  <p:sldIdLst>
    <p:sldId id="435" r:id="rId2"/>
    <p:sldId id="383" r:id="rId3"/>
    <p:sldId id="385" r:id="rId4"/>
    <p:sldId id="418" r:id="rId5"/>
    <p:sldId id="358" r:id="rId6"/>
    <p:sldId id="443" r:id="rId7"/>
    <p:sldId id="419" r:id="rId8"/>
    <p:sldId id="491" r:id="rId9"/>
    <p:sldId id="483" r:id="rId10"/>
    <p:sldId id="490" r:id="rId11"/>
    <p:sldId id="496" r:id="rId12"/>
    <p:sldId id="507" r:id="rId13"/>
    <p:sldId id="484" r:id="rId14"/>
    <p:sldId id="485" r:id="rId15"/>
    <p:sldId id="506" r:id="rId16"/>
    <p:sldId id="258" r:id="rId17"/>
    <p:sldId id="482" r:id="rId18"/>
    <p:sldId id="508" r:id="rId19"/>
    <p:sldId id="486" r:id="rId20"/>
    <p:sldId id="488" r:id="rId21"/>
    <p:sldId id="487" r:id="rId22"/>
    <p:sldId id="509" r:id="rId23"/>
    <p:sldId id="421" r:id="rId24"/>
    <p:sldId id="489" r:id="rId25"/>
    <p:sldId id="427" r:id="rId26"/>
    <p:sldId id="428" r:id="rId27"/>
    <p:sldId id="422" r:id="rId28"/>
    <p:sldId id="423" r:id="rId29"/>
    <p:sldId id="424" r:id="rId30"/>
    <p:sldId id="492" r:id="rId31"/>
    <p:sldId id="442" r:id="rId32"/>
    <p:sldId id="497" r:id="rId33"/>
    <p:sldId id="440" r:id="rId34"/>
    <p:sldId id="441" r:id="rId35"/>
    <p:sldId id="439" r:id="rId36"/>
    <p:sldId id="512" r:id="rId37"/>
    <p:sldId id="513" r:id="rId38"/>
    <p:sldId id="503" r:id="rId39"/>
    <p:sldId id="436" r:id="rId40"/>
    <p:sldId id="431" r:id="rId41"/>
    <p:sldId id="494" r:id="rId42"/>
    <p:sldId id="514" r:id="rId43"/>
    <p:sldId id="515" r:id="rId44"/>
    <p:sldId id="500" r:id="rId45"/>
    <p:sldId id="516" r:id="rId46"/>
    <p:sldId id="517" r:id="rId47"/>
    <p:sldId id="397" r:id="rId48"/>
    <p:sldId id="375" r:id="rId49"/>
    <p:sldId id="429" r:id="rId50"/>
    <p:sldId id="430" r:id="rId51"/>
    <p:sldId id="518" r:id="rId52"/>
    <p:sldId id="519" r:id="rId53"/>
    <p:sldId id="520" r:id="rId54"/>
    <p:sldId id="386" r:id="rId55"/>
    <p:sldId id="390" r:id="rId56"/>
    <p:sldId id="405" r:id="rId57"/>
    <p:sldId id="381" r:id="rId58"/>
    <p:sldId id="378" r:id="rId59"/>
    <p:sldId id="502" r:id="rId60"/>
    <p:sldId id="406"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78"/>
    <p:restoredTop sz="74809"/>
  </p:normalViewPr>
  <p:slideViewPr>
    <p:cSldViewPr snapToGrid="0">
      <p:cViewPr varScale="1">
        <p:scale>
          <a:sx n="75" d="100"/>
          <a:sy n="75" d="100"/>
        </p:scale>
        <p:origin x="176" y="3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5.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ata7.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68.png"/><Relationship Id="rId7" Type="http://schemas.openxmlformats.org/officeDocument/2006/relationships/image" Target="../media/image37.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68.png"/><Relationship Id="rId7" Type="http://schemas.openxmlformats.org/officeDocument/2006/relationships/image" Target="../media/image37.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B8A1F3-8588-4540-8FC4-7DB65E312EA1}"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882C8FDF-AF44-4028-878F-1EB533C5F631}">
      <dgm:prSet/>
      <dgm:spPr/>
      <dgm:t>
        <a:bodyPr/>
        <a:lstStyle/>
        <a:p>
          <a:r>
            <a:rPr lang="en-US"/>
            <a:t>Long form content (63,000+ characters), videos, photos</a:t>
          </a:r>
        </a:p>
      </dgm:t>
    </dgm:pt>
    <dgm:pt modelId="{3FD98F0A-5729-4664-9566-C4F629ECA7FE}" type="parTrans" cxnId="{B2A88350-C57D-41EF-97E5-DD0A4A6F2A99}">
      <dgm:prSet/>
      <dgm:spPr/>
      <dgm:t>
        <a:bodyPr/>
        <a:lstStyle/>
        <a:p>
          <a:endParaRPr lang="en-US"/>
        </a:p>
      </dgm:t>
    </dgm:pt>
    <dgm:pt modelId="{D8CB7EA5-EF8F-4F6A-B838-0887F944C50E}" type="sibTrans" cxnId="{B2A88350-C57D-41EF-97E5-DD0A4A6F2A99}">
      <dgm:prSet/>
      <dgm:spPr/>
      <dgm:t>
        <a:bodyPr/>
        <a:lstStyle/>
        <a:p>
          <a:endParaRPr lang="en-US"/>
        </a:p>
      </dgm:t>
    </dgm:pt>
    <dgm:pt modelId="{66E141A8-B3DA-4483-AD32-49B68781FD3D}">
      <dgm:prSet/>
      <dgm:spPr/>
      <dgm:t>
        <a:bodyPr/>
        <a:lstStyle/>
        <a:p>
          <a:r>
            <a:rPr lang="en-US"/>
            <a:t>2.98 billion monthly users</a:t>
          </a:r>
        </a:p>
      </dgm:t>
    </dgm:pt>
    <dgm:pt modelId="{BA938AA5-F9E0-4AF9-9B75-E8B67EB5D2C3}" type="parTrans" cxnId="{7BF759A5-FAB7-4FAF-BE91-8839BD2522DA}">
      <dgm:prSet/>
      <dgm:spPr/>
      <dgm:t>
        <a:bodyPr/>
        <a:lstStyle/>
        <a:p>
          <a:endParaRPr lang="en-US"/>
        </a:p>
      </dgm:t>
    </dgm:pt>
    <dgm:pt modelId="{40553B34-E475-42F4-80AA-BC7BC0ABC8CA}" type="sibTrans" cxnId="{7BF759A5-FAB7-4FAF-BE91-8839BD2522DA}">
      <dgm:prSet/>
      <dgm:spPr/>
      <dgm:t>
        <a:bodyPr/>
        <a:lstStyle/>
        <a:p>
          <a:endParaRPr lang="en-US"/>
        </a:p>
      </dgm:t>
    </dgm:pt>
    <dgm:pt modelId="{3E97A97D-C7A5-44CE-AB8D-B38E05F671A0}">
      <dgm:prSet/>
      <dgm:spPr/>
      <dgm:t>
        <a:bodyPr/>
        <a:lstStyle/>
        <a:p>
          <a:r>
            <a:rPr lang="en-US"/>
            <a:t>Personal feed, groups </a:t>
          </a:r>
        </a:p>
      </dgm:t>
    </dgm:pt>
    <dgm:pt modelId="{5D3370F2-46AE-4AB2-80C3-7B0AC559C484}" type="parTrans" cxnId="{6065A1A5-177A-4D9F-8F68-3C758EF4BC82}">
      <dgm:prSet/>
      <dgm:spPr/>
      <dgm:t>
        <a:bodyPr/>
        <a:lstStyle/>
        <a:p>
          <a:endParaRPr lang="en-US"/>
        </a:p>
      </dgm:t>
    </dgm:pt>
    <dgm:pt modelId="{E23AB646-D2B1-4AE7-8183-559107C1A940}" type="sibTrans" cxnId="{6065A1A5-177A-4D9F-8F68-3C758EF4BC82}">
      <dgm:prSet/>
      <dgm:spPr/>
      <dgm:t>
        <a:bodyPr/>
        <a:lstStyle/>
        <a:p>
          <a:endParaRPr lang="en-US"/>
        </a:p>
      </dgm:t>
    </dgm:pt>
    <dgm:pt modelId="{70D43136-415D-4967-85D2-6520BEB3A467}">
      <dgm:prSet/>
      <dgm:spPr/>
      <dgm:t>
        <a:bodyPr/>
        <a:lstStyle/>
        <a:p>
          <a:r>
            <a:rPr lang="en-US" dirty="0"/>
            <a:t>Most senior demographic</a:t>
          </a:r>
        </a:p>
      </dgm:t>
    </dgm:pt>
    <dgm:pt modelId="{A99A7098-7FAE-4540-988D-67686E8EE539}" type="parTrans" cxnId="{C8939697-AFA5-419A-BBB0-9B63E6E41D6C}">
      <dgm:prSet/>
      <dgm:spPr/>
      <dgm:t>
        <a:bodyPr/>
        <a:lstStyle/>
        <a:p>
          <a:endParaRPr lang="en-US"/>
        </a:p>
      </dgm:t>
    </dgm:pt>
    <dgm:pt modelId="{3C3A960F-0BBD-4FC3-A88D-C9B257F942F6}" type="sibTrans" cxnId="{C8939697-AFA5-419A-BBB0-9B63E6E41D6C}">
      <dgm:prSet/>
      <dgm:spPr/>
      <dgm:t>
        <a:bodyPr/>
        <a:lstStyle/>
        <a:p>
          <a:endParaRPr lang="en-US"/>
        </a:p>
      </dgm:t>
    </dgm:pt>
    <dgm:pt modelId="{7F5FFE98-11B6-6548-88FC-006454F778F2}" type="pres">
      <dgm:prSet presAssocID="{F2B8A1F3-8588-4540-8FC4-7DB65E312EA1}" presName="linear" presStyleCnt="0">
        <dgm:presLayoutVars>
          <dgm:animLvl val="lvl"/>
          <dgm:resizeHandles val="exact"/>
        </dgm:presLayoutVars>
      </dgm:prSet>
      <dgm:spPr/>
    </dgm:pt>
    <dgm:pt modelId="{9FA797A9-AA00-764B-ADAD-8156FC650FDE}" type="pres">
      <dgm:prSet presAssocID="{882C8FDF-AF44-4028-878F-1EB533C5F631}" presName="parentText" presStyleLbl="node1" presStyleIdx="0" presStyleCnt="4">
        <dgm:presLayoutVars>
          <dgm:chMax val="0"/>
          <dgm:bulletEnabled val="1"/>
        </dgm:presLayoutVars>
      </dgm:prSet>
      <dgm:spPr/>
    </dgm:pt>
    <dgm:pt modelId="{85EFC696-CE87-484F-A608-3E9DF5EC5343}" type="pres">
      <dgm:prSet presAssocID="{D8CB7EA5-EF8F-4F6A-B838-0887F944C50E}" presName="spacer" presStyleCnt="0"/>
      <dgm:spPr/>
    </dgm:pt>
    <dgm:pt modelId="{EF9E21CF-F854-9047-A22E-FD47CF2A05BE}" type="pres">
      <dgm:prSet presAssocID="{66E141A8-B3DA-4483-AD32-49B68781FD3D}" presName="parentText" presStyleLbl="node1" presStyleIdx="1" presStyleCnt="4">
        <dgm:presLayoutVars>
          <dgm:chMax val="0"/>
          <dgm:bulletEnabled val="1"/>
        </dgm:presLayoutVars>
      </dgm:prSet>
      <dgm:spPr/>
    </dgm:pt>
    <dgm:pt modelId="{D1C7B6E8-4252-684E-BE93-75E0D9DD4472}" type="pres">
      <dgm:prSet presAssocID="{40553B34-E475-42F4-80AA-BC7BC0ABC8CA}" presName="spacer" presStyleCnt="0"/>
      <dgm:spPr/>
    </dgm:pt>
    <dgm:pt modelId="{5B4A2251-A75E-744F-85CD-4A4BE5822588}" type="pres">
      <dgm:prSet presAssocID="{3E97A97D-C7A5-44CE-AB8D-B38E05F671A0}" presName="parentText" presStyleLbl="node1" presStyleIdx="2" presStyleCnt="4">
        <dgm:presLayoutVars>
          <dgm:chMax val="0"/>
          <dgm:bulletEnabled val="1"/>
        </dgm:presLayoutVars>
      </dgm:prSet>
      <dgm:spPr/>
    </dgm:pt>
    <dgm:pt modelId="{2027E3EF-AC1B-6B4E-8AD8-9763C8CB8D1B}" type="pres">
      <dgm:prSet presAssocID="{E23AB646-D2B1-4AE7-8183-559107C1A940}" presName="spacer" presStyleCnt="0"/>
      <dgm:spPr/>
    </dgm:pt>
    <dgm:pt modelId="{6F0FCD6C-9584-364C-BCE0-78ED60FB2CC2}" type="pres">
      <dgm:prSet presAssocID="{70D43136-415D-4967-85D2-6520BEB3A467}" presName="parentText" presStyleLbl="node1" presStyleIdx="3" presStyleCnt="4">
        <dgm:presLayoutVars>
          <dgm:chMax val="0"/>
          <dgm:bulletEnabled val="1"/>
        </dgm:presLayoutVars>
      </dgm:prSet>
      <dgm:spPr/>
    </dgm:pt>
  </dgm:ptLst>
  <dgm:cxnLst>
    <dgm:cxn modelId="{307A1B01-C15A-D144-85A1-FC1FC6417700}" type="presOf" srcId="{66E141A8-B3DA-4483-AD32-49B68781FD3D}" destId="{EF9E21CF-F854-9047-A22E-FD47CF2A05BE}" srcOrd="0" destOrd="0" presId="urn:microsoft.com/office/officeart/2005/8/layout/vList2"/>
    <dgm:cxn modelId="{EA39A80A-7F0C-D541-AE51-EC509ED9079F}" type="presOf" srcId="{F2B8A1F3-8588-4540-8FC4-7DB65E312EA1}" destId="{7F5FFE98-11B6-6548-88FC-006454F778F2}" srcOrd="0" destOrd="0" presId="urn:microsoft.com/office/officeart/2005/8/layout/vList2"/>
    <dgm:cxn modelId="{B2A88350-C57D-41EF-97E5-DD0A4A6F2A99}" srcId="{F2B8A1F3-8588-4540-8FC4-7DB65E312EA1}" destId="{882C8FDF-AF44-4028-878F-1EB533C5F631}" srcOrd="0" destOrd="0" parTransId="{3FD98F0A-5729-4664-9566-C4F629ECA7FE}" sibTransId="{D8CB7EA5-EF8F-4F6A-B838-0887F944C50E}"/>
    <dgm:cxn modelId="{ACFF3B56-4C2B-FA46-9901-01011A349B58}" type="presOf" srcId="{3E97A97D-C7A5-44CE-AB8D-B38E05F671A0}" destId="{5B4A2251-A75E-744F-85CD-4A4BE5822588}" srcOrd="0" destOrd="0" presId="urn:microsoft.com/office/officeart/2005/8/layout/vList2"/>
    <dgm:cxn modelId="{C8939697-AFA5-419A-BBB0-9B63E6E41D6C}" srcId="{F2B8A1F3-8588-4540-8FC4-7DB65E312EA1}" destId="{70D43136-415D-4967-85D2-6520BEB3A467}" srcOrd="3" destOrd="0" parTransId="{A99A7098-7FAE-4540-988D-67686E8EE539}" sibTransId="{3C3A960F-0BBD-4FC3-A88D-C9B257F942F6}"/>
    <dgm:cxn modelId="{7BF759A5-FAB7-4FAF-BE91-8839BD2522DA}" srcId="{F2B8A1F3-8588-4540-8FC4-7DB65E312EA1}" destId="{66E141A8-B3DA-4483-AD32-49B68781FD3D}" srcOrd="1" destOrd="0" parTransId="{BA938AA5-F9E0-4AF9-9B75-E8B67EB5D2C3}" sibTransId="{40553B34-E475-42F4-80AA-BC7BC0ABC8CA}"/>
    <dgm:cxn modelId="{6065A1A5-177A-4D9F-8F68-3C758EF4BC82}" srcId="{F2B8A1F3-8588-4540-8FC4-7DB65E312EA1}" destId="{3E97A97D-C7A5-44CE-AB8D-B38E05F671A0}" srcOrd="2" destOrd="0" parTransId="{5D3370F2-46AE-4AB2-80C3-7B0AC559C484}" sibTransId="{E23AB646-D2B1-4AE7-8183-559107C1A940}"/>
    <dgm:cxn modelId="{C5D5F1BF-18D0-0446-A90C-6AB78366DA0C}" type="presOf" srcId="{882C8FDF-AF44-4028-878F-1EB533C5F631}" destId="{9FA797A9-AA00-764B-ADAD-8156FC650FDE}" srcOrd="0" destOrd="0" presId="urn:microsoft.com/office/officeart/2005/8/layout/vList2"/>
    <dgm:cxn modelId="{B51BBCE8-945B-D44F-B2B3-1C0F6B0BDB18}" type="presOf" srcId="{70D43136-415D-4967-85D2-6520BEB3A467}" destId="{6F0FCD6C-9584-364C-BCE0-78ED60FB2CC2}" srcOrd="0" destOrd="0" presId="urn:microsoft.com/office/officeart/2005/8/layout/vList2"/>
    <dgm:cxn modelId="{AC0981B3-9D92-D64C-A5E0-89483A2FC31E}" type="presParOf" srcId="{7F5FFE98-11B6-6548-88FC-006454F778F2}" destId="{9FA797A9-AA00-764B-ADAD-8156FC650FDE}" srcOrd="0" destOrd="0" presId="urn:microsoft.com/office/officeart/2005/8/layout/vList2"/>
    <dgm:cxn modelId="{30EAEAB9-55C9-DB47-BE55-AC9D00F2AF59}" type="presParOf" srcId="{7F5FFE98-11B6-6548-88FC-006454F778F2}" destId="{85EFC696-CE87-484F-A608-3E9DF5EC5343}" srcOrd="1" destOrd="0" presId="urn:microsoft.com/office/officeart/2005/8/layout/vList2"/>
    <dgm:cxn modelId="{687C7C06-09AC-2548-9BF0-4792BB048A7F}" type="presParOf" srcId="{7F5FFE98-11B6-6548-88FC-006454F778F2}" destId="{EF9E21CF-F854-9047-A22E-FD47CF2A05BE}" srcOrd="2" destOrd="0" presId="urn:microsoft.com/office/officeart/2005/8/layout/vList2"/>
    <dgm:cxn modelId="{C8EDBFAC-4A96-2342-BE40-15D446EF8DF9}" type="presParOf" srcId="{7F5FFE98-11B6-6548-88FC-006454F778F2}" destId="{D1C7B6E8-4252-684E-BE93-75E0D9DD4472}" srcOrd="3" destOrd="0" presId="urn:microsoft.com/office/officeart/2005/8/layout/vList2"/>
    <dgm:cxn modelId="{EB7E1C51-3DA6-6E40-B1A9-913B5CDA3BAC}" type="presParOf" srcId="{7F5FFE98-11B6-6548-88FC-006454F778F2}" destId="{5B4A2251-A75E-744F-85CD-4A4BE5822588}" srcOrd="4" destOrd="0" presId="urn:microsoft.com/office/officeart/2005/8/layout/vList2"/>
    <dgm:cxn modelId="{7C08FF1A-FB25-1A48-AC1A-DE4BB963A642}" type="presParOf" srcId="{7F5FFE98-11B6-6548-88FC-006454F778F2}" destId="{2027E3EF-AC1B-6B4E-8AD8-9763C8CB8D1B}" srcOrd="5" destOrd="0" presId="urn:microsoft.com/office/officeart/2005/8/layout/vList2"/>
    <dgm:cxn modelId="{D813E365-B5E6-594C-8D72-95FCD4D5A5D2}" type="presParOf" srcId="{7F5FFE98-11B6-6548-88FC-006454F778F2}" destId="{6F0FCD6C-9584-364C-BCE0-78ED60FB2CC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C1537C-F459-4907-8A5C-E73082CE64C1}"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5E0B2EDA-E78D-439C-A896-6B543853F05A}">
      <dgm:prSet/>
      <dgm:spPr/>
      <dgm:t>
        <a:bodyPr/>
        <a:lstStyle/>
        <a:p>
          <a:r>
            <a:rPr lang="en-US" dirty="0"/>
            <a:t>Photo and video content, short form text (2,220 characters)</a:t>
          </a:r>
        </a:p>
      </dgm:t>
    </dgm:pt>
    <dgm:pt modelId="{3977596C-8571-42BD-B612-18E397A4A2BB}" type="parTrans" cxnId="{6231E6EB-336F-4F9F-B453-2DD26E94B71C}">
      <dgm:prSet/>
      <dgm:spPr/>
      <dgm:t>
        <a:bodyPr/>
        <a:lstStyle/>
        <a:p>
          <a:endParaRPr lang="en-US"/>
        </a:p>
      </dgm:t>
    </dgm:pt>
    <dgm:pt modelId="{2C758920-D72A-4E29-842E-2136A2B90F4E}" type="sibTrans" cxnId="{6231E6EB-336F-4F9F-B453-2DD26E94B71C}">
      <dgm:prSet/>
      <dgm:spPr/>
      <dgm:t>
        <a:bodyPr/>
        <a:lstStyle/>
        <a:p>
          <a:endParaRPr lang="en-US"/>
        </a:p>
      </dgm:t>
    </dgm:pt>
    <dgm:pt modelId="{2D9EDF1C-274A-4372-8F66-0E055BDE48BF}">
      <dgm:prSet/>
      <dgm:spPr/>
      <dgm:t>
        <a:bodyPr/>
        <a:lstStyle/>
        <a:p>
          <a:r>
            <a:rPr lang="en-US" dirty="0"/>
            <a:t>Filters, hashtags</a:t>
          </a:r>
        </a:p>
      </dgm:t>
    </dgm:pt>
    <dgm:pt modelId="{BCCADE89-160C-488F-95A0-436201126B92}" type="parTrans" cxnId="{34105997-8A2A-4B31-BA8C-4C6C5CBCD215}">
      <dgm:prSet/>
      <dgm:spPr/>
      <dgm:t>
        <a:bodyPr/>
        <a:lstStyle/>
        <a:p>
          <a:endParaRPr lang="en-US"/>
        </a:p>
      </dgm:t>
    </dgm:pt>
    <dgm:pt modelId="{B11611AB-1DE9-4678-B1C8-1289EEBD998F}" type="sibTrans" cxnId="{34105997-8A2A-4B31-BA8C-4C6C5CBCD215}">
      <dgm:prSet/>
      <dgm:spPr/>
      <dgm:t>
        <a:bodyPr/>
        <a:lstStyle/>
        <a:p>
          <a:endParaRPr lang="en-US"/>
        </a:p>
      </dgm:t>
    </dgm:pt>
    <dgm:pt modelId="{13E24DC9-DEDC-46EE-BDC1-FF4A0DD3AFB6}">
      <dgm:prSet/>
      <dgm:spPr/>
      <dgm:t>
        <a:bodyPr/>
        <a:lstStyle/>
        <a:p>
          <a:r>
            <a:rPr lang="en-US"/>
            <a:t>Over 2.5 billion monthly active users</a:t>
          </a:r>
        </a:p>
      </dgm:t>
    </dgm:pt>
    <dgm:pt modelId="{42422986-EF3F-4A1E-A676-3E514362955A}" type="parTrans" cxnId="{75E0EF40-BFB2-4889-85A0-6E482A8C8E12}">
      <dgm:prSet/>
      <dgm:spPr/>
      <dgm:t>
        <a:bodyPr/>
        <a:lstStyle/>
        <a:p>
          <a:endParaRPr lang="en-US"/>
        </a:p>
      </dgm:t>
    </dgm:pt>
    <dgm:pt modelId="{D6BABD15-0874-4E97-978F-DC75EB4BDCE1}" type="sibTrans" cxnId="{75E0EF40-BFB2-4889-85A0-6E482A8C8E12}">
      <dgm:prSet/>
      <dgm:spPr/>
      <dgm:t>
        <a:bodyPr/>
        <a:lstStyle/>
        <a:p>
          <a:endParaRPr lang="en-US"/>
        </a:p>
      </dgm:t>
    </dgm:pt>
    <dgm:pt modelId="{DAC6E4A7-87C3-4251-ABB7-FF0AFFAEF6BD}">
      <dgm:prSet/>
      <dgm:spPr/>
      <dgm:t>
        <a:bodyPr/>
        <a:lstStyle/>
        <a:p>
          <a:r>
            <a:rPr lang="en-US" dirty="0"/>
            <a:t>Posts, stories, reels and lives</a:t>
          </a:r>
        </a:p>
      </dgm:t>
    </dgm:pt>
    <dgm:pt modelId="{E97AE462-2E6D-44C4-AEEB-4098635A33D4}" type="parTrans" cxnId="{36138292-3ADE-4457-AE83-A4D2B46C33C5}">
      <dgm:prSet/>
      <dgm:spPr/>
      <dgm:t>
        <a:bodyPr/>
        <a:lstStyle/>
        <a:p>
          <a:endParaRPr lang="en-US"/>
        </a:p>
      </dgm:t>
    </dgm:pt>
    <dgm:pt modelId="{A6C1B438-7536-4966-B89C-8A92F82312D3}" type="sibTrans" cxnId="{36138292-3ADE-4457-AE83-A4D2B46C33C5}">
      <dgm:prSet/>
      <dgm:spPr/>
      <dgm:t>
        <a:bodyPr/>
        <a:lstStyle/>
        <a:p>
          <a:endParaRPr lang="en-US"/>
        </a:p>
      </dgm:t>
    </dgm:pt>
    <dgm:pt modelId="{F1270802-C8B9-A349-B8CE-7955E2442DC1}" type="pres">
      <dgm:prSet presAssocID="{A5C1537C-F459-4907-8A5C-E73082CE64C1}" presName="Name0" presStyleCnt="0">
        <dgm:presLayoutVars>
          <dgm:dir/>
          <dgm:animLvl val="lvl"/>
          <dgm:resizeHandles val="exact"/>
        </dgm:presLayoutVars>
      </dgm:prSet>
      <dgm:spPr/>
    </dgm:pt>
    <dgm:pt modelId="{D04D1099-A3C8-6A43-B229-F678114C1525}" type="pres">
      <dgm:prSet presAssocID="{5E0B2EDA-E78D-439C-A896-6B543853F05A}" presName="linNode" presStyleCnt="0"/>
      <dgm:spPr/>
    </dgm:pt>
    <dgm:pt modelId="{25CB5B35-2658-1F40-9E9A-A94C01F9580E}" type="pres">
      <dgm:prSet presAssocID="{5E0B2EDA-E78D-439C-A896-6B543853F05A}" presName="parentText" presStyleLbl="node1" presStyleIdx="0" presStyleCnt="4" custScaleX="236275">
        <dgm:presLayoutVars>
          <dgm:chMax val="1"/>
          <dgm:bulletEnabled val="1"/>
        </dgm:presLayoutVars>
      </dgm:prSet>
      <dgm:spPr/>
    </dgm:pt>
    <dgm:pt modelId="{381F86EA-6FA5-CD48-8B5D-34BFE0B0FE46}" type="pres">
      <dgm:prSet presAssocID="{2C758920-D72A-4E29-842E-2136A2B90F4E}" presName="sp" presStyleCnt="0"/>
      <dgm:spPr/>
    </dgm:pt>
    <dgm:pt modelId="{39915026-72C7-8845-B4AC-4D7E0C7C3D7A}" type="pres">
      <dgm:prSet presAssocID="{2D9EDF1C-274A-4372-8F66-0E055BDE48BF}" presName="linNode" presStyleCnt="0"/>
      <dgm:spPr/>
    </dgm:pt>
    <dgm:pt modelId="{6195E8F4-EA52-8040-8467-BC2F431772CC}" type="pres">
      <dgm:prSet presAssocID="{2D9EDF1C-274A-4372-8F66-0E055BDE48BF}" presName="parentText" presStyleLbl="node1" presStyleIdx="1" presStyleCnt="4" custScaleX="235967">
        <dgm:presLayoutVars>
          <dgm:chMax val="1"/>
          <dgm:bulletEnabled val="1"/>
        </dgm:presLayoutVars>
      </dgm:prSet>
      <dgm:spPr/>
    </dgm:pt>
    <dgm:pt modelId="{261A535A-F6E6-4044-AED3-712C41E1DD60}" type="pres">
      <dgm:prSet presAssocID="{B11611AB-1DE9-4678-B1C8-1289EEBD998F}" presName="sp" presStyleCnt="0"/>
      <dgm:spPr/>
    </dgm:pt>
    <dgm:pt modelId="{C35606AA-8D32-FB45-9F92-5DC0999BE2EF}" type="pres">
      <dgm:prSet presAssocID="{13E24DC9-DEDC-46EE-BDC1-FF4A0DD3AFB6}" presName="linNode" presStyleCnt="0"/>
      <dgm:spPr/>
    </dgm:pt>
    <dgm:pt modelId="{CDC414B9-D8B6-8449-B0FD-C6DFEDEDD238}" type="pres">
      <dgm:prSet presAssocID="{13E24DC9-DEDC-46EE-BDC1-FF4A0DD3AFB6}" presName="parentText" presStyleLbl="node1" presStyleIdx="2" presStyleCnt="4" custScaleX="233770">
        <dgm:presLayoutVars>
          <dgm:chMax val="1"/>
          <dgm:bulletEnabled val="1"/>
        </dgm:presLayoutVars>
      </dgm:prSet>
      <dgm:spPr/>
    </dgm:pt>
    <dgm:pt modelId="{9AF26166-F92B-F94B-A155-A07DB8B3A0E9}" type="pres">
      <dgm:prSet presAssocID="{D6BABD15-0874-4E97-978F-DC75EB4BDCE1}" presName="sp" presStyleCnt="0"/>
      <dgm:spPr/>
    </dgm:pt>
    <dgm:pt modelId="{EE44A9B0-B888-D948-9710-06F9F847E948}" type="pres">
      <dgm:prSet presAssocID="{DAC6E4A7-87C3-4251-ABB7-FF0AFFAEF6BD}" presName="linNode" presStyleCnt="0"/>
      <dgm:spPr/>
    </dgm:pt>
    <dgm:pt modelId="{EC89C7A1-3A79-7848-A42F-ABF3C91F501B}" type="pres">
      <dgm:prSet presAssocID="{DAC6E4A7-87C3-4251-ABB7-FF0AFFAEF6BD}" presName="parentText" presStyleLbl="node1" presStyleIdx="3" presStyleCnt="4" custScaleX="236275">
        <dgm:presLayoutVars>
          <dgm:chMax val="1"/>
          <dgm:bulletEnabled val="1"/>
        </dgm:presLayoutVars>
      </dgm:prSet>
      <dgm:spPr/>
    </dgm:pt>
  </dgm:ptLst>
  <dgm:cxnLst>
    <dgm:cxn modelId="{AD338519-5EA8-2845-9F8E-BADF19CFB151}" type="presOf" srcId="{A5C1537C-F459-4907-8A5C-E73082CE64C1}" destId="{F1270802-C8B9-A349-B8CE-7955E2442DC1}" srcOrd="0" destOrd="0" presId="urn:microsoft.com/office/officeart/2005/8/layout/vList5"/>
    <dgm:cxn modelId="{B23FFE1D-9F75-6F41-B46F-98D6D60C0F26}" type="presOf" srcId="{2D9EDF1C-274A-4372-8F66-0E055BDE48BF}" destId="{6195E8F4-EA52-8040-8467-BC2F431772CC}" srcOrd="0" destOrd="0" presId="urn:microsoft.com/office/officeart/2005/8/layout/vList5"/>
    <dgm:cxn modelId="{75E0EF40-BFB2-4889-85A0-6E482A8C8E12}" srcId="{A5C1537C-F459-4907-8A5C-E73082CE64C1}" destId="{13E24DC9-DEDC-46EE-BDC1-FF4A0DD3AFB6}" srcOrd="2" destOrd="0" parTransId="{42422986-EF3F-4A1E-A676-3E514362955A}" sibTransId="{D6BABD15-0874-4E97-978F-DC75EB4BDCE1}"/>
    <dgm:cxn modelId="{979F597A-9411-7640-9F43-409E9B892EE6}" type="presOf" srcId="{5E0B2EDA-E78D-439C-A896-6B543853F05A}" destId="{25CB5B35-2658-1F40-9E9A-A94C01F9580E}" srcOrd="0" destOrd="0" presId="urn:microsoft.com/office/officeart/2005/8/layout/vList5"/>
    <dgm:cxn modelId="{36138292-3ADE-4457-AE83-A4D2B46C33C5}" srcId="{A5C1537C-F459-4907-8A5C-E73082CE64C1}" destId="{DAC6E4A7-87C3-4251-ABB7-FF0AFFAEF6BD}" srcOrd="3" destOrd="0" parTransId="{E97AE462-2E6D-44C4-AEEB-4098635A33D4}" sibTransId="{A6C1B438-7536-4966-B89C-8A92F82312D3}"/>
    <dgm:cxn modelId="{34105997-8A2A-4B31-BA8C-4C6C5CBCD215}" srcId="{A5C1537C-F459-4907-8A5C-E73082CE64C1}" destId="{2D9EDF1C-274A-4372-8F66-0E055BDE48BF}" srcOrd="1" destOrd="0" parTransId="{BCCADE89-160C-488F-95A0-436201126B92}" sibTransId="{B11611AB-1DE9-4678-B1C8-1289EEBD998F}"/>
    <dgm:cxn modelId="{D1FCBBA2-145B-AD49-B99D-676E6CA77A9A}" type="presOf" srcId="{DAC6E4A7-87C3-4251-ABB7-FF0AFFAEF6BD}" destId="{EC89C7A1-3A79-7848-A42F-ABF3C91F501B}" srcOrd="0" destOrd="0" presId="urn:microsoft.com/office/officeart/2005/8/layout/vList5"/>
    <dgm:cxn modelId="{8C342BAE-C2DA-6144-840E-D4C0D1A99E17}" type="presOf" srcId="{13E24DC9-DEDC-46EE-BDC1-FF4A0DD3AFB6}" destId="{CDC414B9-D8B6-8449-B0FD-C6DFEDEDD238}" srcOrd="0" destOrd="0" presId="urn:microsoft.com/office/officeart/2005/8/layout/vList5"/>
    <dgm:cxn modelId="{6231E6EB-336F-4F9F-B453-2DD26E94B71C}" srcId="{A5C1537C-F459-4907-8A5C-E73082CE64C1}" destId="{5E0B2EDA-E78D-439C-A896-6B543853F05A}" srcOrd="0" destOrd="0" parTransId="{3977596C-8571-42BD-B612-18E397A4A2BB}" sibTransId="{2C758920-D72A-4E29-842E-2136A2B90F4E}"/>
    <dgm:cxn modelId="{67813B00-1BD7-B042-B35D-8C2D44E1218B}" type="presParOf" srcId="{F1270802-C8B9-A349-B8CE-7955E2442DC1}" destId="{D04D1099-A3C8-6A43-B229-F678114C1525}" srcOrd="0" destOrd="0" presId="urn:microsoft.com/office/officeart/2005/8/layout/vList5"/>
    <dgm:cxn modelId="{BB679CA7-57D2-8E4D-B722-537072A1BF97}" type="presParOf" srcId="{D04D1099-A3C8-6A43-B229-F678114C1525}" destId="{25CB5B35-2658-1F40-9E9A-A94C01F9580E}" srcOrd="0" destOrd="0" presId="urn:microsoft.com/office/officeart/2005/8/layout/vList5"/>
    <dgm:cxn modelId="{9D8D1ED5-9748-E342-985F-17B7F5E4300E}" type="presParOf" srcId="{F1270802-C8B9-A349-B8CE-7955E2442DC1}" destId="{381F86EA-6FA5-CD48-8B5D-34BFE0B0FE46}" srcOrd="1" destOrd="0" presId="urn:microsoft.com/office/officeart/2005/8/layout/vList5"/>
    <dgm:cxn modelId="{0FB9E2CE-ADF1-EE46-AA89-B96C8E87FAF4}" type="presParOf" srcId="{F1270802-C8B9-A349-B8CE-7955E2442DC1}" destId="{39915026-72C7-8845-B4AC-4D7E0C7C3D7A}" srcOrd="2" destOrd="0" presId="urn:microsoft.com/office/officeart/2005/8/layout/vList5"/>
    <dgm:cxn modelId="{74C65411-E30B-0B4E-A4B3-F0B3B51C3A05}" type="presParOf" srcId="{39915026-72C7-8845-B4AC-4D7E0C7C3D7A}" destId="{6195E8F4-EA52-8040-8467-BC2F431772CC}" srcOrd="0" destOrd="0" presId="urn:microsoft.com/office/officeart/2005/8/layout/vList5"/>
    <dgm:cxn modelId="{3BA5673B-C8D9-BE49-BA6A-13D7002FC7FB}" type="presParOf" srcId="{F1270802-C8B9-A349-B8CE-7955E2442DC1}" destId="{261A535A-F6E6-4044-AED3-712C41E1DD60}" srcOrd="3" destOrd="0" presId="urn:microsoft.com/office/officeart/2005/8/layout/vList5"/>
    <dgm:cxn modelId="{60AF1B16-5F6C-CA44-95AF-3A35F20C16FB}" type="presParOf" srcId="{F1270802-C8B9-A349-B8CE-7955E2442DC1}" destId="{C35606AA-8D32-FB45-9F92-5DC0999BE2EF}" srcOrd="4" destOrd="0" presId="urn:microsoft.com/office/officeart/2005/8/layout/vList5"/>
    <dgm:cxn modelId="{C2CD9DC5-205C-4C44-B9BE-449C49177F74}" type="presParOf" srcId="{C35606AA-8D32-FB45-9F92-5DC0999BE2EF}" destId="{CDC414B9-D8B6-8449-B0FD-C6DFEDEDD238}" srcOrd="0" destOrd="0" presId="urn:microsoft.com/office/officeart/2005/8/layout/vList5"/>
    <dgm:cxn modelId="{8572F18C-E715-4641-AB94-BAB5A1683D4A}" type="presParOf" srcId="{F1270802-C8B9-A349-B8CE-7955E2442DC1}" destId="{9AF26166-F92B-F94B-A155-A07DB8B3A0E9}" srcOrd="5" destOrd="0" presId="urn:microsoft.com/office/officeart/2005/8/layout/vList5"/>
    <dgm:cxn modelId="{219DE998-BFE0-B94C-983B-2CB2A0DEFEE3}" type="presParOf" srcId="{F1270802-C8B9-A349-B8CE-7955E2442DC1}" destId="{EE44A9B0-B888-D948-9710-06F9F847E948}" srcOrd="6" destOrd="0" presId="urn:microsoft.com/office/officeart/2005/8/layout/vList5"/>
    <dgm:cxn modelId="{E0BDE95C-45F4-5A44-94CD-B1006886EF25}" type="presParOf" srcId="{EE44A9B0-B888-D948-9710-06F9F847E948}" destId="{EC89C7A1-3A79-7848-A42F-ABF3C91F501B}"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11F8DE-9EEE-4659-A570-D46B6DFA7B71}" type="doc">
      <dgm:prSet loTypeId="urn:microsoft.com/office/officeart/2005/8/layout/vList2" loCatId="list" qsTypeId="urn:microsoft.com/office/officeart/2005/8/quickstyle/simple5" qsCatId="simple" csTypeId="urn:microsoft.com/office/officeart/2005/8/colors/colorful1" csCatId="colorful" phldr="1"/>
      <dgm:spPr/>
      <dgm:t>
        <a:bodyPr/>
        <a:lstStyle/>
        <a:p>
          <a:endParaRPr lang="en-US"/>
        </a:p>
      </dgm:t>
    </dgm:pt>
    <dgm:pt modelId="{6763A047-320F-4D35-A57E-015D5F21023F}">
      <dgm:prSet/>
      <dgm:spPr/>
      <dgm:t>
        <a:bodyPr/>
        <a:lstStyle/>
        <a:p>
          <a:r>
            <a:rPr lang="en-US"/>
            <a:t>Short-form video content (~15 seconds to 3 minutes)</a:t>
          </a:r>
        </a:p>
      </dgm:t>
    </dgm:pt>
    <dgm:pt modelId="{629920FE-652A-4659-99E5-4077553BABB9}" type="parTrans" cxnId="{06F88A6E-725A-4E87-A94B-E98FA4748078}">
      <dgm:prSet/>
      <dgm:spPr/>
      <dgm:t>
        <a:bodyPr/>
        <a:lstStyle/>
        <a:p>
          <a:endParaRPr lang="en-US"/>
        </a:p>
      </dgm:t>
    </dgm:pt>
    <dgm:pt modelId="{6D5093CE-27A0-4B09-806C-6F550357145A}" type="sibTrans" cxnId="{06F88A6E-725A-4E87-A94B-E98FA4748078}">
      <dgm:prSet/>
      <dgm:spPr/>
      <dgm:t>
        <a:bodyPr/>
        <a:lstStyle/>
        <a:p>
          <a:endParaRPr lang="en-US"/>
        </a:p>
      </dgm:t>
    </dgm:pt>
    <dgm:pt modelId="{FF469606-6980-4FD8-A00C-CA2A727B3DDC}">
      <dgm:prSet/>
      <dgm:spPr/>
      <dgm:t>
        <a:bodyPr/>
        <a:lstStyle/>
        <a:p>
          <a:r>
            <a:rPr lang="en-US" dirty="0"/>
            <a:t>Over 1 billion monthly active users</a:t>
          </a:r>
        </a:p>
      </dgm:t>
    </dgm:pt>
    <dgm:pt modelId="{B6131AE1-C19D-4565-BDCE-DB5E7B9331D9}" type="parTrans" cxnId="{1C8CF5E3-CB56-480D-8754-8A668B2ADC72}">
      <dgm:prSet/>
      <dgm:spPr/>
      <dgm:t>
        <a:bodyPr/>
        <a:lstStyle/>
        <a:p>
          <a:endParaRPr lang="en-US"/>
        </a:p>
      </dgm:t>
    </dgm:pt>
    <dgm:pt modelId="{A017F451-F04A-47E3-A9F2-2DC3AC309912}" type="sibTrans" cxnId="{1C8CF5E3-CB56-480D-8754-8A668B2ADC72}">
      <dgm:prSet/>
      <dgm:spPr/>
      <dgm:t>
        <a:bodyPr/>
        <a:lstStyle/>
        <a:p>
          <a:endParaRPr lang="en-US"/>
        </a:p>
      </dgm:t>
    </dgm:pt>
    <dgm:pt modelId="{73BFB375-9A14-475F-BCC5-81CF6BD95BD7}">
      <dgm:prSet/>
      <dgm:spPr/>
      <dgm:t>
        <a:bodyPr/>
        <a:lstStyle/>
        <a:p>
          <a:endParaRPr lang="en-US"/>
        </a:p>
      </dgm:t>
    </dgm:pt>
    <dgm:pt modelId="{F3B252E7-66D7-426A-AAA7-6870351F5A6D}" type="parTrans" cxnId="{7372C79F-2A25-4F2B-83D0-AD29FD024C5C}">
      <dgm:prSet/>
      <dgm:spPr/>
      <dgm:t>
        <a:bodyPr/>
        <a:lstStyle/>
        <a:p>
          <a:endParaRPr lang="en-US"/>
        </a:p>
      </dgm:t>
    </dgm:pt>
    <dgm:pt modelId="{BFD73119-2CB3-48B8-89C4-B4D0CF41CD53}" type="sibTrans" cxnId="{7372C79F-2A25-4F2B-83D0-AD29FD024C5C}">
      <dgm:prSet/>
      <dgm:spPr/>
      <dgm:t>
        <a:bodyPr/>
        <a:lstStyle/>
        <a:p>
          <a:endParaRPr lang="en-US"/>
        </a:p>
      </dgm:t>
    </dgm:pt>
    <dgm:pt modelId="{E6044B84-2C54-4068-8D1E-2B51C73A38C4}">
      <dgm:prSet/>
      <dgm:spPr/>
      <dgm:t>
        <a:bodyPr/>
        <a:lstStyle/>
        <a:p>
          <a:r>
            <a:rPr lang="en-US"/>
            <a:t>COVID-19 global pandemic served as a catalyst for the growth and success of TikTok </a:t>
          </a:r>
        </a:p>
      </dgm:t>
    </dgm:pt>
    <dgm:pt modelId="{C3EDF913-9BCB-4338-A9EF-5B89FF070619}" type="parTrans" cxnId="{2DC55492-0093-4883-8DAD-217BF003C938}">
      <dgm:prSet/>
      <dgm:spPr/>
      <dgm:t>
        <a:bodyPr/>
        <a:lstStyle/>
        <a:p>
          <a:endParaRPr lang="en-US"/>
        </a:p>
      </dgm:t>
    </dgm:pt>
    <dgm:pt modelId="{6B75A61E-B89A-499F-A311-724FEA138D18}" type="sibTrans" cxnId="{2DC55492-0093-4883-8DAD-217BF003C938}">
      <dgm:prSet/>
      <dgm:spPr/>
      <dgm:t>
        <a:bodyPr/>
        <a:lstStyle/>
        <a:p>
          <a:endParaRPr lang="en-US"/>
        </a:p>
      </dgm:t>
    </dgm:pt>
    <dgm:pt modelId="{21DC2A75-C93E-4AF8-96E2-1650E922434F}">
      <dgm:prSet/>
      <dgm:spPr/>
      <dgm:t>
        <a:bodyPr/>
        <a:lstStyle/>
        <a:p>
          <a:r>
            <a:rPr lang="en-US" dirty="0"/>
            <a:t>Two primary video feeds: </a:t>
          </a:r>
          <a:r>
            <a:rPr lang="en-US" i="1" dirty="0"/>
            <a:t>Following</a:t>
          </a:r>
          <a:r>
            <a:rPr lang="en-US" dirty="0"/>
            <a:t> and </a:t>
          </a:r>
          <a:r>
            <a:rPr lang="en-US" i="1" dirty="0"/>
            <a:t>For You </a:t>
          </a:r>
          <a:r>
            <a:rPr lang="en-US" dirty="0"/>
            <a:t>(algorithmic recommendations)</a:t>
          </a:r>
        </a:p>
      </dgm:t>
    </dgm:pt>
    <dgm:pt modelId="{0AC168DE-6491-4EAB-9068-351CE977D7C2}" type="parTrans" cxnId="{F7626CD5-227B-4123-A9AA-A0DA58727010}">
      <dgm:prSet/>
      <dgm:spPr/>
      <dgm:t>
        <a:bodyPr/>
        <a:lstStyle/>
        <a:p>
          <a:endParaRPr lang="en-US"/>
        </a:p>
      </dgm:t>
    </dgm:pt>
    <dgm:pt modelId="{FFAE500B-CA26-4733-9DC0-F22C3F6C1F09}" type="sibTrans" cxnId="{F7626CD5-227B-4123-A9AA-A0DA58727010}">
      <dgm:prSet/>
      <dgm:spPr/>
      <dgm:t>
        <a:bodyPr/>
        <a:lstStyle/>
        <a:p>
          <a:endParaRPr lang="en-US"/>
        </a:p>
      </dgm:t>
    </dgm:pt>
    <dgm:pt modelId="{FC94DCAB-CE90-8348-BF4A-57CD852F36F1}" type="pres">
      <dgm:prSet presAssocID="{6811F8DE-9EEE-4659-A570-D46B6DFA7B71}" presName="linear" presStyleCnt="0">
        <dgm:presLayoutVars>
          <dgm:animLvl val="lvl"/>
          <dgm:resizeHandles val="exact"/>
        </dgm:presLayoutVars>
      </dgm:prSet>
      <dgm:spPr/>
    </dgm:pt>
    <dgm:pt modelId="{99B5F46A-6378-714C-9410-38230155DCD7}" type="pres">
      <dgm:prSet presAssocID="{6763A047-320F-4D35-A57E-015D5F21023F}" presName="parentText" presStyleLbl="node1" presStyleIdx="0" presStyleCnt="4">
        <dgm:presLayoutVars>
          <dgm:chMax val="0"/>
          <dgm:bulletEnabled val="1"/>
        </dgm:presLayoutVars>
      </dgm:prSet>
      <dgm:spPr/>
    </dgm:pt>
    <dgm:pt modelId="{A3B6C7DB-AB80-0144-9731-D8BBEA00F507}" type="pres">
      <dgm:prSet presAssocID="{6D5093CE-27A0-4B09-806C-6F550357145A}" presName="spacer" presStyleCnt="0"/>
      <dgm:spPr/>
    </dgm:pt>
    <dgm:pt modelId="{C34333F2-3CF2-AC43-85D7-324DEA994DB0}" type="pres">
      <dgm:prSet presAssocID="{FF469606-6980-4FD8-A00C-CA2A727B3DDC}" presName="parentText" presStyleLbl="node1" presStyleIdx="1" presStyleCnt="4" custScaleY="113936">
        <dgm:presLayoutVars>
          <dgm:chMax val="0"/>
          <dgm:bulletEnabled val="1"/>
        </dgm:presLayoutVars>
      </dgm:prSet>
      <dgm:spPr/>
    </dgm:pt>
    <dgm:pt modelId="{D876D7A7-BC7A-744E-B960-A07A570E4F47}" type="pres">
      <dgm:prSet presAssocID="{FF469606-6980-4FD8-A00C-CA2A727B3DDC}" presName="childText" presStyleLbl="revTx" presStyleIdx="0" presStyleCnt="1">
        <dgm:presLayoutVars>
          <dgm:bulletEnabled val="1"/>
        </dgm:presLayoutVars>
      </dgm:prSet>
      <dgm:spPr/>
    </dgm:pt>
    <dgm:pt modelId="{47EAC011-50F8-3E46-9939-1319F1E9BCB2}" type="pres">
      <dgm:prSet presAssocID="{E6044B84-2C54-4068-8D1E-2B51C73A38C4}" presName="parentText" presStyleLbl="node1" presStyleIdx="2" presStyleCnt="4">
        <dgm:presLayoutVars>
          <dgm:chMax val="0"/>
          <dgm:bulletEnabled val="1"/>
        </dgm:presLayoutVars>
      </dgm:prSet>
      <dgm:spPr/>
    </dgm:pt>
    <dgm:pt modelId="{58CB2F50-1AE9-A849-A0DA-2653B66A1159}" type="pres">
      <dgm:prSet presAssocID="{6B75A61E-B89A-499F-A311-724FEA138D18}" presName="spacer" presStyleCnt="0"/>
      <dgm:spPr/>
    </dgm:pt>
    <dgm:pt modelId="{E898728A-94F2-2142-8AF3-426E64F7ACF6}" type="pres">
      <dgm:prSet presAssocID="{21DC2A75-C93E-4AF8-96E2-1650E922434F}" presName="parentText" presStyleLbl="node1" presStyleIdx="3" presStyleCnt="4">
        <dgm:presLayoutVars>
          <dgm:chMax val="0"/>
          <dgm:bulletEnabled val="1"/>
        </dgm:presLayoutVars>
      </dgm:prSet>
      <dgm:spPr/>
    </dgm:pt>
  </dgm:ptLst>
  <dgm:cxnLst>
    <dgm:cxn modelId="{503B990D-1159-0545-A8E2-7C67D3247435}" type="presOf" srcId="{FF469606-6980-4FD8-A00C-CA2A727B3DDC}" destId="{C34333F2-3CF2-AC43-85D7-324DEA994DB0}" srcOrd="0" destOrd="0" presId="urn:microsoft.com/office/officeart/2005/8/layout/vList2"/>
    <dgm:cxn modelId="{93D06017-2BD5-7443-B73D-71096CFBBC34}" type="presOf" srcId="{73BFB375-9A14-475F-BCC5-81CF6BD95BD7}" destId="{D876D7A7-BC7A-744E-B960-A07A570E4F47}" srcOrd="0" destOrd="0" presId="urn:microsoft.com/office/officeart/2005/8/layout/vList2"/>
    <dgm:cxn modelId="{95EFF13A-CDC5-854C-BD9D-A069EB6B69C9}" type="presOf" srcId="{6811F8DE-9EEE-4659-A570-D46B6DFA7B71}" destId="{FC94DCAB-CE90-8348-BF4A-57CD852F36F1}" srcOrd="0" destOrd="0" presId="urn:microsoft.com/office/officeart/2005/8/layout/vList2"/>
    <dgm:cxn modelId="{5AC20C47-9A28-3249-BB73-8CDAFD7E7604}" type="presOf" srcId="{21DC2A75-C93E-4AF8-96E2-1650E922434F}" destId="{E898728A-94F2-2142-8AF3-426E64F7ACF6}" srcOrd="0" destOrd="0" presId="urn:microsoft.com/office/officeart/2005/8/layout/vList2"/>
    <dgm:cxn modelId="{26B1A84B-326B-324E-A6EC-C9EA5BCFC7C3}" type="presOf" srcId="{E6044B84-2C54-4068-8D1E-2B51C73A38C4}" destId="{47EAC011-50F8-3E46-9939-1319F1E9BCB2}" srcOrd="0" destOrd="0" presId="urn:microsoft.com/office/officeart/2005/8/layout/vList2"/>
    <dgm:cxn modelId="{F74C8E61-182D-C743-A450-5AE61F89E154}" type="presOf" srcId="{6763A047-320F-4D35-A57E-015D5F21023F}" destId="{99B5F46A-6378-714C-9410-38230155DCD7}" srcOrd="0" destOrd="0" presId="urn:microsoft.com/office/officeart/2005/8/layout/vList2"/>
    <dgm:cxn modelId="{06F88A6E-725A-4E87-A94B-E98FA4748078}" srcId="{6811F8DE-9EEE-4659-A570-D46B6DFA7B71}" destId="{6763A047-320F-4D35-A57E-015D5F21023F}" srcOrd="0" destOrd="0" parTransId="{629920FE-652A-4659-99E5-4077553BABB9}" sibTransId="{6D5093CE-27A0-4B09-806C-6F550357145A}"/>
    <dgm:cxn modelId="{2DC55492-0093-4883-8DAD-217BF003C938}" srcId="{6811F8DE-9EEE-4659-A570-D46B6DFA7B71}" destId="{E6044B84-2C54-4068-8D1E-2B51C73A38C4}" srcOrd="2" destOrd="0" parTransId="{C3EDF913-9BCB-4338-A9EF-5B89FF070619}" sibTransId="{6B75A61E-B89A-499F-A311-724FEA138D18}"/>
    <dgm:cxn modelId="{7372C79F-2A25-4F2B-83D0-AD29FD024C5C}" srcId="{FF469606-6980-4FD8-A00C-CA2A727B3DDC}" destId="{73BFB375-9A14-475F-BCC5-81CF6BD95BD7}" srcOrd="0" destOrd="0" parTransId="{F3B252E7-66D7-426A-AAA7-6870351F5A6D}" sibTransId="{BFD73119-2CB3-48B8-89C4-B4D0CF41CD53}"/>
    <dgm:cxn modelId="{F7626CD5-227B-4123-A9AA-A0DA58727010}" srcId="{6811F8DE-9EEE-4659-A570-D46B6DFA7B71}" destId="{21DC2A75-C93E-4AF8-96E2-1650E922434F}" srcOrd="3" destOrd="0" parTransId="{0AC168DE-6491-4EAB-9068-351CE977D7C2}" sibTransId="{FFAE500B-CA26-4733-9DC0-F22C3F6C1F09}"/>
    <dgm:cxn modelId="{1C8CF5E3-CB56-480D-8754-8A668B2ADC72}" srcId="{6811F8DE-9EEE-4659-A570-D46B6DFA7B71}" destId="{FF469606-6980-4FD8-A00C-CA2A727B3DDC}" srcOrd="1" destOrd="0" parTransId="{B6131AE1-C19D-4565-BDCE-DB5E7B9331D9}" sibTransId="{A017F451-F04A-47E3-A9F2-2DC3AC309912}"/>
    <dgm:cxn modelId="{C9526D51-43D5-154B-9D12-00720AA06489}" type="presParOf" srcId="{FC94DCAB-CE90-8348-BF4A-57CD852F36F1}" destId="{99B5F46A-6378-714C-9410-38230155DCD7}" srcOrd="0" destOrd="0" presId="urn:microsoft.com/office/officeart/2005/8/layout/vList2"/>
    <dgm:cxn modelId="{5D44D6D3-3943-DB4C-B5F7-BEF809F831B3}" type="presParOf" srcId="{FC94DCAB-CE90-8348-BF4A-57CD852F36F1}" destId="{A3B6C7DB-AB80-0144-9731-D8BBEA00F507}" srcOrd="1" destOrd="0" presId="urn:microsoft.com/office/officeart/2005/8/layout/vList2"/>
    <dgm:cxn modelId="{971AF5A2-40CE-DE41-9D28-EB2F52F84AB8}" type="presParOf" srcId="{FC94DCAB-CE90-8348-BF4A-57CD852F36F1}" destId="{C34333F2-3CF2-AC43-85D7-324DEA994DB0}" srcOrd="2" destOrd="0" presId="urn:microsoft.com/office/officeart/2005/8/layout/vList2"/>
    <dgm:cxn modelId="{64AB76DB-0042-F243-86A8-9CABF6333CA3}" type="presParOf" srcId="{FC94DCAB-CE90-8348-BF4A-57CD852F36F1}" destId="{D876D7A7-BC7A-744E-B960-A07A570E4F47}" srcOrd="3" destOrd="0" presId="urn:microsoft.com/office/officeart/2005/8/layout/vList2"/>
    <dgm:cxn modelId="{55EB5E09-27F3-6D4E-85B6-515EA1ADAA8A}" type="presParOf" srcId="{FC94DCAB-CE90-8348-BF4A-57CD852F36F1}" destId="{47EAC011-50F8-3E46-9939-1319F1E9BCB2}" srcOrd="4" destOrd="0" presId="urn:microsoft.com/office/officeart/2005/8/layout/vList2"/>
    <dgm:cxn modelId="{D436EDA5-B3B1-774E-B20A-87305AB71AF4}" type="presParOf" srcId="{FC94DCAB-CE90-8348-BF4A-57CD852F36F1}" destId="{58CB2F50-1AE9-A849-A0DA-2653B66A1159}" srcOrd="5" destOrd="0" presId="urn:microsoft.com/office/officeart/2005/8/layout/vList2"/>
    <dgm:cxn modelId="{67303FC6-E5F3-3049-8DFC-CAF6ECAD2842}" type="presParOf" srcId="{FC94DCAB-CE90-8348-BF4A-57CD852F36F1}" destId="{E898728A-94F2-2142-8AF3-426E64F7ACF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2636F0-7155-4889-930E-AD9B5FA88AAD}"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BA892374-5346-4BF3-B7CD-75F4D31882D9}">
      <dgm:prSet/>
      <dgm:spPr/>
      <dgm:t>
        <a:bodyPr/>
        <a:lstStyle/>
        <a:p>
          <a:r>
            <a:rPr lang="en-US" dirty="0"/>
            <a:t>Microblog (280 characters)</a:t>
          </a:r>
        </a:p>
      </dgm:t>
    </dgm:pt>
    <dgm:pt modelId="{87C581FA-8B8D-4393-8C20-EB1C2E004685}" type="parTrans" cxnId="{AC0F83E6-4C4E-480D-92D3-09D4BCE12032}">
      <dgm:prSet/>
      <dgm:spPr/>
      <dgm:t>
        <a:bodyPr/>
        <a:lstStyle/>
        <a:p>
          <a:endParaRPr lang="en-US"/>
        </a:p>
      </dgm:t>
    </dgm:pt>
    <dgm:pt modelId="{4A8A05A4-C375-4476-BCDA-EC6AA12635AB}" type="sibTrans" cxnId="{AC0F83E6-4C4E-480D-92D3-09D4BCE12032}">
      <dgm:prSet/>
      <dgm:spPr/>
      <dgm:t>
        <a:bodyPr/>
        <a:lstStyle/>
        <a:p>
          <a:endParaRPr lang="en-US"/>
        </a:p>
      </dgm:t>
    </dgm:pt>
    <dgm:pt modelId="{6BC4592A-B1FF-48DB-8A80-37AFE835AA02}">
      <dgm:prSet/>
      <dgm:spPr/>
      <dgm:t>
        <a:bodyPr/>
        <a:lstStyle/>
        <a:p>
          <a:r>
            <a:rPr lang="en-US" dirty="0"/>
            <a:t>Pictures, Short videos (140 seconds)</a:t>
          </a:r>
        </a:p>
      </dgm:t>
    </dgm:pt>
    <dgm:pt modelId="{EFB67BAD-9F0E-4821-9B34-5C80203E5519}" type="parTrans" cxnId="{0324A20A-A01D-45EA-B9C4-A7F4A7806E75}">
      <dgm:prSet/>
      <dgm:spPr/>
      <dgm:t>
        <a:bodyPr/>
        <a:lstStyle/>
        <a:p>
          <a:endParaRPr lang="en-US"/>
        </a:p>
      </dgm:t>
    </dgm:pt>
    <dgm:pt modelId="{F257E3D9-638D-47B6-89A1-E92CBFE09E93}" type="sibTrans" cxnId="{0324A20A-A01D-45EA-B9C4-A7F4A7806E75}">
      <dgm:prSet/>
      <dgm:spPr/>
      <dgm:t>
        <a:bodyPr/>
        <a:lstStyle/>
        <a:p>
          <a:endParaRPr lang="en-US"/>
        </a:p>
      </dgm:t>
    </dgm:pt>
    <dgm:pt modelId="{55BA61E8-FCBE-4261-82C2-E1DAC2C84754}">
      <dgm:prSet/>
      <dgm:spPr/>
      <dgm:t>
        <a:bodyPr/>
        <a:lstStyle/>
        <a:p>
          <a:r>
            <a:rPr lang="en-US" dirty="0"/>
            <a:t>330 million monthly active users</a:t>
          </a:r>
        </a:p>
      </dgm:t>
    </dgm:pt>
    <dgm:pt modelId="{F3A2C640-4D27-4F7C-A670-573CB44E60BD}" type="parTrans" cxnId="{27FA17E5-3446-450E-BAC5-5D75AA91ECE9}">
      <dgm:prSet/>
      <dgm:spPr/>
      <dgm:t>
        <a:bodyPr/>
        <a:lstStyle/>
        <a:p>
          <a:endParaRPr lang="en-US"/>
        </a:p>
      </dgm:t>
    </dgm:pt>
    <dgm:pt modelId="{956C58AB-F7C1-4FC0-B5C7-5139497AAD2B}" type="sibTrans" cxnId="{27FA17E5-3446-450E-BAC5-5D75AA91ECE9}">
      <dgm:prSet/>
      <dgm:spPr/>
      <dgm:t>
        <a:bodyPr/>
        <a:lstStyle/>
        <a:p>
          <a:endParaRPr lang="en-US"/>
        </a:p>
      </dgm:t>
    </dgm:pt>
    <dgm:pt modelId="{E03481F7-4561-42EC-AB3D-265C56143CFC}">
      <dgm:prSet/>
      <dgm:spPr/>
      <dgm:t>
        <a:bodyPr/>
        <a:lstStyle/>
        <a:p>
          <a:r>
            <a:rPr lang="en-US" i="1" dirty="0"/>
            <a:t>For You </a:t>
          </a:r>
          <a:r>
            <a:rPr lang="en-US" dirty="0"/>
            <a:t>and a </a:t>
          </a:r>
          <a:r>
            <a:rPr lang="en-US" i="1" dirty="0"/>
            <a:t>Following</a:t>
          </a:r>
          <a:r>
            <a:rPr lang="en-US" dirty="0"/>
            <a:t> feed</a:t>
          </a:r>
        </a:p>
      </dgm:t>
    </dgm:pt>
    <dgm:pt modelId="{91518AEA-463D-453E-9688-0EE8DD580850}" type="parTrans" cxnId="{8D38BBEC-27DB-4527-B575-785600DC9152}">
      <dgm:prSet/>
      <dgm:spPr/>
      <dgm:t>
        <a:bodyPr/>
        <a:lstStyle/>
        <a:p>
          <a:endParaRPr lang="en-US"/>
        </a:p>
      </dgm:t>
    </dgm:pt>
    <dgm:pt modelId="{DEB58D89-3FB5-4FA3-8A4A-9A7981764E17}" type="sibTrans" cxnId="{8D38BBEC-27DB-4527-B575-785600DC9152}">
      <dgm:prSet/>
      <dgm:spPr/>
      <dgm:t>
        <a:bodyPr/>
        <a:lstStyle/>
        <a:p>
          <a:endParaRPr lang="en-US"/>
        </a:p>
      </dgm:t>
    </dgm:pt>
    <dgm:pt modelId="{9C198F70-0D11-9443-9438-5124CF1C6599}" type="pres">
      <dgm:prSet presAssocID="{632636F0-7155-4889-930E-AD9B5FA88AAD}" presName="Name0" presStyleCnt="0">
        <dgm:presLayoutVars>
          <dgm:dir/>
          <dgm:animLvl val="lvl"/>
          <dgm:resizeHandles val="exact"/>
        </dgm:presLayoutVars>
      </dgm:prSet>
      <dgm:spPr/>
    </dgm:pt>
    <dgm:pt modelId="{9B720207-F224-9649-814C-1400F109357C}" type="pres">
      <dgm:prSet presAssocID="{BA892374-5346-4BF3-B7CD-75F4D31882D9}" presName="linNode" presStyleCnt="0"/>
      <dgm:spPr/>
    </dgm:pt>
    <dgm:pt modelId="{6E3D78CD-1535-3D49-9BA9-4AE866D1A3AC}" type="pres">
      <dgm:prSet presAssocID="{BA892374-5346-4BF3-B7CD-75F4D31882D9}" presName="parentText" presStyleLbl="node1" presStyleIdx="0" presStyleCnt="4" custScaleX="254946">
        <dgm:presLayoutVars>
          <dgm:chMax val="1"/>
          <dgm:bulletEnabled val="1"/>
        </dgm:presLayoutVars>
      </dgm:prSet>
      <dgm:spPr/>
    </dgm:pt>
    <dgm:pt modelId="{70AACD46-774C-9842-8329-7A885286DDC4}" type="pres">
      <dgm:prSet presAssocID="{4A8A05A4-C375-4476-BCDA-EC6AA12635AB}" presName="sp" presStyleCnt="0"/>
      <dgm:spPr/>
    </dgm:pt>
    <dgm:pt modelId="{14291980-DB97-9C41-9383-76C686D08211}" type="pres">
      <dgm:prSet presAssocID="{6BC4592A-B1FF-48DB-8A80-37AFE835AA02}" presName="linNode" presStyleCnt="0"/>
      <dgm:spPr/>
    </dgm:pt>
    <dgm:pt modelId="{A0D383C2-1E83-7442-8DC8-4A643CC0A93C}" type="pres">
      <dgm:prSet presAssocID="{6BC4592A-B1FF-48DB-8A80-37AFE835AA02}" presName="parentText" presStyleLbl="node1" presStyleIdx="1" presStyleCnt="4" custScaleX="252725">
        <dgm:presLayoutVars>
          <dgm:chMax val="1"/>
          <dgm:bulletEnabled val="1"/>
        </dgm:presLayoutVars>
      </dgm:prSet>
      <dgm:spPr/>
    </dgm:pt>
    <dgm:pt modelId="{E34BA315-D54C-604D-B025-9143E5100882}" type="pres">
      <dgm:prSet presAssocID="{F257E3D9-638D-47B6-89A1-E92CBFE09E93}" presName="sp" presStyleCnt="0"/>
      <dgm:spPr/>
    </dgm:pt>
    <dgm:pt modelId="{91111929-3BF6-1A49-A877-D104A1743272}" type="pres">
      <dgm:prSet presAssocID="{55BA61E8-FCBE-4261-82C2-E1DAC2C84754}" presName="linNode" presStyleCnt="0"/>
      <dgm:spPr/>
    </dgm:pt>
    <dgm:pt modelId="{CFEE153F-5AEC-AC46-A933-674C98100541}" type="pres">
      <dgm:prSet presAssocID="{55BA61E8-FCBE-4261-82C2-E1DAC2C84754}" presName="parentText" presStyleLbl="node1" presStyleIdx="2" presStyleCnt="4" custScaleX="254886">
        <dgm:presLayoutVars>
          <dgm:chMax val="1"/>
          <dgm:bulletEnabled val="1"/>
        </dgm:presLayoutVars>
      </dgm:prSet>
      <dgm:spPr/>
    </dgm:pt>
    <dgm:pt modelId="{9F75C46D-AC4E-C644-B488-16CB27ADBCB4}" type="pres">
      <dgm:prSet presAssocID="{956C58AB-F7C1-4FC0-B5C7-5139497AAD2B}" presName="sp" presStyleCnt="0"/>
      <dgm:spPr/>
    </dgm:pt>
    <dgm:pt modelId="{4061D949-0CB9-E744-853C-30D53BAEAE60}" type="pres">
      <dgm:prSet presAssocID="{E03481F7-4561-42EC-AB3D-265C56143CFC}" presName="linNode" presStyleCnt="0"/>
      <dgm:spPr/>
    </dgm:pt>
    <dgm:pt modelId="{D90145F0-5C3E-5A43-8897-692AE642573D}" type="pres">
      <dgm:prSet presAssocID="{E03481F7-4561-42EC-AB3D-265C56143CFC}" presName="parentText" presStyleLbl="node1" presStyleIdx="3" presStyleCnt="4" custScaleX="255210">
        <dgm:presLayoutVars>
          <dgm:chMax val="1"/>
          <dgm:bulletEnabled val="1"/>
        </dgm:presLayoutVars>
      </dgm:prSet>
      <dgm:spPr/>
    </dgm:pt>
  </dgm:ptLst>
  <dgm:cxnLst>
    <dgm:cxn modelId="{0324A20A-A01D-45EA-B9C4-A7F4A7806E75}" srcId="{632636F0-7155-4889-930E-AD9B5FA88AAD}" destId="{6BC4592A-B1FF-48DB-8A80-37AFE835AA02}" srcOrd="1" destOrd="0" parTransId="{EFB67BAD-9F0E-4821-9B34-5C80203E5519}" sibTransId="{F257E3D9-638D-47B6-89A1-E92CBFE09E93}"/>
    <dgm:cxn modelId="{C57D6E12-4183-F344-897B-0BEB04FD07EC}" type="presOf" srcId="{55BA61E8-FCBE-4261-82C2-E1DAC2C84754}" destId="{CFEE153F-5AEC-AC46-A933-674C98100541}" srcOrd="0" destOrd="0" presId="urn:microsoft.com/office/officeart/2005/8/layout/vList5"/>
    <dgm:cxn modelId="{3F5A4322-2B06-1944-8003-6D6C7C8796DE}" type="presOf" srcId="{632636F0-7155-4889-930E-AD9B5FA88AAD}" destId="{9C198F70-0D11-9443-9438-5124CF1C6599}" srcOrd="0" destOrd="0" presId="urn:microsoft.com/office/officeart/2005/8/layout/vList5"/>
    <dgm:cxn modelId="{7A27645B-C124-554F-A714-BCC864E0DCBF}" type="presOf" srcId="{BA892374-5346-4BF3-B7CD-75F4D31882D9}" destId="{6E3D78CD-1535-3D49-9BA9-4AE866D1A3AC}" srcOrd="0" destOrd="0" presId="urn:microsoft.com/office/officeart/2005/8/layout/vList5"/>
    <dgm:cxn modelId="{D8535BCF-11F8-3342-97A9-ECEBF22B32A2}" type="presOf" srcId="{E03481F7-4561-42EC-AB3D-265C56143CFC}" destId="{D90145F0-5C3E-5A43-8897-692AE642573D}" srcOrd="0" destOrd="0" presId="urn:microsoft.com/office/officeart/2005/8/layout/vList5"/>
    <dgm:cxn modelId="{27FA17E5-3446-450E-BAC5-5D75AA91ECE9}" srcId="{632636F0-7155-4889-930E-AD9B5FA88AAD}" destId="{55BA61E8-FCBE-4261-82C2-E1DAC2C84754}" srcOrd="2" destOrd="0" parTransId="{F3A2C640-4D27-4F7C-A670-573CB44E60BD}" sibTransId="{956C58AB-F7C1-4FC0-B5C7-5139497AAD2B}"/>
    <dgm:cxn modelId="{AC0F83E6-4C4E-480D-92D3-09D4BCE12032}" srcId="{632636F0-7155-4889-930E-AD9B5FA88AAD}" destId="{BA892374-5346-4BF3-B7CD-75F4D31882D9}" srcOrd="0" destOrd="0" parTransId="{87C581FA-8B8D-4393-8C20-EB1C2E004685}" sibTransId="{4A8A05A4-C375-4476-BCDA-EC6AA12635AB}"/>
    <dgm:cxn modelId="{8D38BBEC-27DB-4527-B575-785600DC9152}" srcId="{632636F0-7155-4889-930E-AD9B5FA88AAD}" destId="{E03481F7-4561-42EC-AB3D-265C56143CFC}" srcOrd="3" destOrd="0" parTransId="{91518AEA-463D-453E-9688-0EE8DD580850}" sibTransId="{DEB58D89-3FB5-4FA3-8A4A-9A7981764E17}"/>
    <dgm:cxn modelId="{1A6EDDF8-529D-D546-947E-7A7F1E2FF07F}" type="presOf" srcId="{6BC4592A-B1FF-48DB-8A80-37AFE835AA02}" destId="{A0D383C2-1E83-7442-8DC8-4A643CC0A93C}" srcOrd="0" destOrd="0" presId="urn:microsoft.com/office/officeart/2005/8/layout/vList5"/>
    <dgm:cxn modelId="{8BDCDAD2-F018-4A46-9E34-592086D445F8}" type="presParOf" srcId="{9C198F70-0D11-9443-9438-5124CF1C6599}" destId="{9B720207-F224-9649-814C-1400F109357C}" srcOrd="0" destOrd="0" presId="urn:microsoft.com/office/officeart/2005/8/layout/vList5"/>
    <dgm:cxn modelId="{8DAA9303-DCBF-D14F-9709-E2570D28C439}" type="presParOf" srcId="{9B720207-F224-9649-814C-1400F109357C}" destId="{6E3D78CD-1535-3D49-9BA9-4AE866D1A3AC}" srcOrd="0" destOrd="0" presId="urn:microsoft.com/office/officeart/2005/8/layout/vList5"/>
    <dgm:cxn modelId="{DE813C0D-46C2-F84F-BA69-E17B0687F0A4}" type="presParOf" srcId="{9C198F70-0D11-9443-9438-5124CF1C6599}" destId="{70AACD46-774C-9842-8329-7A885286DDC4}" srcOrd="1" destOrd="0" presId="urn:microsoft.com/office/officeart/2005/8/layout/vList5"/>
    <dgm:cxn modelId="{5DE9794F-BD9D-E847-BCC0-58C0DCA6FC51}" type="presParOf" srcId="{9C198F70-0D11-9443-9438-5124CF1C6599}" destId="{14291980-DB97-9C41-9383-76C686D08211}" srcOrd="2" destOrd="0" presId="urn:microsoft.com/office/officeart/2005/8/layout/vList5"/>
    <dgm:cxn modelId="{B746F360-DBEC-024B-8AE1-98E0DC6E70B4}" type="presParOf" srcId="{14291980-DB97-9C41-9383-76C686D08211}" destId="{A0D383C2-1E83-7442-8DC8-4A643CC0A93C}" srcOrd="0" destOrd="0" presId="urn:microsoft.com/office/officeart/2005/8/layout/vList5"/>
    <dgm:cxn modelId="{8A50EC4D-D4A9-804A-B891-EA614B9624C7}" type="presParOf" srcId="{9C198F70-0D11-9443-9438-5124CF1C6599}" destId="{E34BA315-D54C-604D-B025-9143E5100882}" srcOrd="3" destOrd="0" presId="urn:microsoft.com/office/officeart/2005/8/layout/vList5"/>
    <dgm:cxn modelId="{A1DDFC20-E2EE-A444-8E37-7353EFC75805}" type="presParOf" srcId="{9C198F70-0D11-9443-9438-5124CF1C6599}" destId="{91111929-3BF6-1A49-A877-D104A1743272}" srcOrd="4" destOrd="0" presId="urn:microsoft.com/office/officeart/2005/8/layout/vList5"/>
    <dgm:cxn modelId="{62EBFA73-E71C-4E47-AD09-54F4642931C7}" type="presParOf" srcId="{91111929-3BF6-1A49-A877-D104A1743272}" destId="{CFEE153F-5AEC-AC46-A933-674C98100541}" srcOrd="0" destOrd="0" presId="urn:microsoft.com/office/officeart/2005/8/layout/vList5"/>
    <dgm:cxn modelId="{45C172F2-1845-DF4E-80B8-552F2C91992B}" type="presParOf" srcId="{9C198F70-0D11-9443-9438-5124CF1C6599}" destId="{9F75C46D-AC4E-C644-B488-16CB27ADBCB4}" srcOrd="5" destOrd="0" presId="urn:microsoft.com/office/officeart/2005/8/layout/vList5"/>
    <dgm:cxn modelId="{17E81C71-5925-D24D-BAC3-E9AD28AE3175}" type="presParOf" srcId="{9C198F70-0D11-9443-9438-5124CF1C6599}" destId="{4061D949-0CB9-E744-853C-30D53BAEAE60}" srcOrd="6" destOrd="0" presId="urn:microsoft.com/office/officeart/2005/8/layout/vList5"/>
    <dgm:cxn modelId="{4EE54D63-EEA7-E148-BC0B-6C9E4080DA43}" type="presParOf" srcId="{4061D949-0CB9-E744-853C-30D53BAEAE60}" destId="{D90145F0-5C3E-5A43-8897-692AE642573D}"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B9CBBA-24D3-4FA5-9842-74BEA588303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5D23CFD-987E-4CF3-8093-64EBE592DC2D}">
      <dgm:prSet/>
      <dgm:spPr/>
      <dgm:t>
        <a:bodyPr/>
        <a:lstStyle/>
        <a:p>
          <a:pPr>
            <a:lnSpc>
              <a:spcPct val="100000"/>
            </a:lnSpc>
          </a:pPr>
          <a:r>
            <a:rPr lang="en-US" dirty="0"/>
            <a:t>Allow students access to the </a:t>
          </a:r>
          <a:r>
            <a:rPr lang="en-US" i="1" dirty="0"/>
            <a:t>process</a:t>
          </a:r>
          <a:r>
            <a:rPr lang="en-US" dirty="0"/>
            <a:t> of science</a:t>
          </a:r>
        </a:p>
      </dgm:t>
    </dgm:pt>
    <dgm:pt modelId="{1CDF1F14-754B-480D-8C79-94E6B48C3BBC}" type="parTrans" cxnId="{BDB3B5C4-F7E8-4CA1-B58C-0621AEDDF441}">
      <dgm:prSet/>
      <dgm:spPr/>
      <dgm:t>
        <a:bodyPr/>
        <a:lstStyle/>
        <a:p>
          <a:endParaRPr lang="en-US"/>
        </a:p>
      </dgm:t>
    </dgm:pt>
    <dgm:pt modelId="{71509D5C-71FB-4E88-9F58-0D03067B027A}" type="sibTrans" cxnId="{BDB3B5C4-F7E8-4CA1-B58C-0621AEDDF441}">
      <dgm:prSet/>
      <dgm:spPr/>
      <dgm:t>
        <a:bodyPr/>
        <a:lstStyle/>
        <a:p>
          <a:pPr>
            <a:lnSpc>
              <a:spcPct val="100000"/>
            </a:lnSpc>
          </a:pPr>
          <a:endParaRPr lang="en-US"/>
        </a:p>
      </dgm:t>
    </dgm:pt>
    <dgm:pt modelId="{7A85D314-ABEE-4E53-A714-E5A2FEA6DA95}">
      <dgm:prSet/>
      <dgm:spPr/>
      <dgm:t>
        <a:bodyPr/>
        <a:lstStyle/>
        <a:p>
          <a:pPr>
            <a:lnSpc>
              <a:spcPct val="100000"/>
            </a:lnSpc>
          </a:pPr>
          <a:r>
            <a:rPr lang="en-US" dirty="0"/>
            <a:t>Show the collaborative nature of scientific discovery</a:t>
          </a:r>
        </a:p>
      </dgm:t>
    </dgm:pt>
    <dgm:pt modelId="{2118980D-7E16-42E2-A83B-664AFFC9806F}" type="parTrans" cxnId="{795F439D-825D-4A87-9B32-17D960DC0D25}">
      <dgm:prSet/>
      <dgm:spPr/>
      <dgm:t>
        <a:bodyPr/>
        <a:lstStyle/>
        <a:p>
          <a:endParaRPr lang="en-US"/>
        </a:p>
      </dgm:t>
    </dgm:pt>
    <dgm:pt modelId="{1AEBF942-A12F-43C5-BC03-B22C469BCAEE}" type="sibTrans" cxnId="{795F439D-825D-4A87-9B32-17D960DC0D25}">
      <dgm:prSet/>
      <dgm:spPr/>
      <dgm:t>
        <a:bodyPr/>
        <a:lstStyle/>
        <a:p>
          <a:pPr>
            <a:lnSpc>
              <a:spcPct val="100000"/>
            </a:lnSpc>
          </a:pPr>
          <a:endParaRPr lang="en-US"/>
        </a:p>
      </dgm:t>
    </dgm:pt>
    <dgm:pt modelId="{F44A5373-909E-478A-9D78-6B77DAE16164}">
      <dgm:prSet/>
      <dgm:spPr/>
      <dgm:t>
        <a:bodyPr/>
        <a:lstStyle/>
        <a:p>
          <a:pPr>
            <a:lnSpc>
              <a:spcPct val="100000"/>
            </a:lnSpc>
          </a:pPr>
          <a:r>
            <a:rPr lang="en-US" dirty="0"/>
            <a:t>Expose students to different types of scientific data</a:t>
          </a:r>
        </a:p>
      </dgm:t>
    </dgm:pt>
    <dgm:pt modelId="{5D89871E-35B0-401E-99CA-8DBAFC3AAD16}" type="parTrans" cxnId="{1CE03302-9848-4210-896C-0A3C228B2171}">
      <dgm:prSet/>
      <dgm:spPr/>
      <dgm:t>
        <a:bodyPr/>
        <a:lstStyle/>
        <a:p>
          <a:endParaRPr lang="en-US"/>
        </a:p>
      </dgm:t>
    </dgm:pt>
    <dgm:pt modelId="{2A088758-F27D-4D94-A957-FD60FD84B9F0}" type="sibTrans" cxnId="{1CE03302-9848-4210-896C-0A3C228B2171}">
      <dgm:prSet/>
      <dgm:spPr/>
      <dgm:t>
        <a:bodyPr/>
        <a:lstStyle/>
        <a:p>
          <a:pPr>
            <a:lnSpc>
              <a:spcPct val="100000"/>
            </a:lnSpc>
          </a:pPr>
          <a:endParaRPr lang="en-US"/>
        </a:p>
      </dgm:t>
    </dgm:pt>
    <dgm:pt modelId="{B29170C5-C5ED-4C75-98E8-E7274077AE04}">
      <dgm:prSet/>
      <dgm:spPr/>
      <dgm:t>
        <a:bodyPr/>
        <a:lstStyle/>
        <a:p>
          <a:pPr>
            <a:lnSpc>
              <a:spcPct val="100000"/>
            </a:lnSpc>
          </a:pPr>
          <a:r>
            <a:rPr lang="en-US" dirty="0"/>
            <a:t>Increase understanding of the science behind the headlines</a:t>
          </a:r>
        </a:p>
      </dgm:t>
    </dgm:pt>
    <dgm:pt modelId="{BB3EE3B6-E48C-4C68-A799-971534A068ED}" type="parTrans" cxnId="{EC6F06CC-1AAD-417B-BACC-96C0C523C59E}">
      <dgm:prSet/>
      <dgm:spPr/>
      <dgm:t>
        <a:bodyPr/>
        <a:lstStyle/>
        <a:p>
          <a:endParaRPr lang="en-US"/>
        </a:p>
      </dgm:t>
    </dgm:pt>
    <dgm:pt modelId="{F24F0D56-E4E9-4DA4-AE2A-1E5076D0CE63}" type="sibTrans" cxnId="{EC6F06CC-1AAD-417B-BACC-96C0C523C59E}">
      <dgm:prSet/>
      <dgm:spPr/>
      <dgm:t>
        <a:bodyPr/>
        <a:lstStyle/>
        <a:p>
          <a:endParaRPr lang="en-US"/>
        </a:p>
      </dgm:t>
    </dgm:pt>
    <dgm:pt modelId="{3CCA730A-988B-4F43-8266-CEB89BF9AF83}" type="pres">
      <dgm:prSet presAssocID="{53B9CBBA-24D3-4FA5-9842-74BEA588303F}" presName="root" presStyleCnt="0">
        <dgm:presLayoutVars>
          <dgm:dir/>
          <dgm:resizeHandles val="exact"/>
        </dgm:presLayoutVars>
      </dgm:prSet>
      <dgm:spPr/>
    </dgm:pt>
    <dgm:pt modelId="{E404C9A5-307F-4C50-9727-6ECA48CB1706}" type="pres">
      <dgm:prSet presAssocID="{53B9CBBA-24D3-4FA5-9842-74BEA588303F}" presName="container" presStyleCnt="0">
        <dgm:presLayoutVars>
          <dgm:dir/>
          <dgm:resizeHandles val="exact"/>
        </dgm:presLayoutVars>
      </dgm:prSet>
      <dgm:spPr/>
    </dgm:pt>
    <dgm:pt modelId="{BDE5A887-EE34-4D5B-BCBF-785A9C37D182}" type="pres">
      <dgm:prSet presAssocID="{C5D23CFD-987E-4CF3-8093-64EBE592DC2D}" presName="compNode" presStyleCnt="0"/>
      <dgm:spPr/>
    </dgm:pt>
    <dgm:pt modelId="{1C4391DA-9835-45B8-9329-E42C8DF28E10}" type="pres">
      <dgm:prSet presAssocID="{C5D23CFD-987E-4CF3-8093-64EBE592DC2D}" presName="iconBgRect" presStyleLbl="bgShp" presStyleIdx="0" presStyleCnt="4"/>
      <dgm:spPr/>
    </dgm:pt>
    <dgm:pt modelId="{E9D73D83-0EBD-420E-99E6-C0E94255CE37}" type="pres">
      <dgm:prSet presAssocID="{C5D23CFD-987E-4CF3-8093-64EBE592DC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43DB26C4-544F-4020-A559-2E3173E50E02}" type="pres">
      <dgm:prSet presAssocID="{C5D23CFD-987E-4CF3-8093-64EBE592DC2D}" presName="spaceRect" presStyleCnt="0"/>
      <dgm:spPr/>
    </dgm:pt>
    <dgm:pt modelId="{178B1E07-3146-4615-90AD-8CE26D3C9375}" type="pres">
      <dgm:prSet presAssocID="{C5D23CFD-987E-4CF3-8093-64EBE592DC2D}" presName="textRect" presStyleLbl="revTx" presStyleIdx="0" presStyleCnt="4">
        <dgm:presLayoutVars>
          <dgm:chMax val="1"/>
          <dgm:chPref val="1"/>
        </dgm:presLayoutVars>
      </dgm:prSet>
      <dgm:spPr/>
    </dgm:pt>
    <dgm:pt modelId="{196837F8-EF7A-4F96-8B75-4860DD174E53}" type="pres">
      <dgm:prSet presAssocID="{71509D5C-71FB-4E88-9F58-0D03067B027A}" presName="sibTrans" presStyleLbl="sibTrans2D1" presStyleIdx="0" presStyleCnt="0"/>
      <dgm:spPr/>
    </dgm:pt>
    <dgm:pt modelId="{826FB435-89F6-4348-ADD3-064EB8ABD74F}" type="pres">
      <dgm:prSet presAssocID="{7A85D314-ABEE-4E53-A714-E5A2FEA6DA95}" presName="compNode" presStyleCnt="0"/>
      <dgm:spPr/>
    </dgm:pt>
    <dgm:pt modelId="{D57A800E-9472-48A9-9969-C72F755F6D58}" type="pres">
      <dgm:prSet presAssocID="{7A85D314-ABEE-4E53-A714-E5A2FEA6DA95}" presName="iconBgRect" presStyleLbl="bgShp" presStyleIdx="1" presStyleCnt="4"/>
      <dgm:spPr/>
    </dgm:pt>
    <dgm:pt modelId="{ED83DACF-2406-4172-AFAD-8C3344B832E8}" type="pres">
      <dgm:prSet presAssocID="{7A85D314-ABEE-4E53-A714-E5A2FEA6DA9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306FF77B-39DA-4E8E-940F-143E0A60B966}" type="pres">
      <dgm:prSet presAssocID="{7A85D314-ABEE-4E53-A714-E5A2FEA6DA95}" presName="spaceRect" presStyleCnt="0"/>
      <dgm:spPr/>
    </dgm:pt>
    <dgm:pt modelId="{29E8E665-4EB5-4C38-851F-88FEACC123F7}" type="pres">
      <dgm:prSet presAssocID="{7A85D314-ABEE-4E53-A714-E5A2FEA6DA95}" presName="textRect" presStyleLbl="revTx" presStyleIdx="1" presStyleCnt="4">
        <dgm:presLayoutVars>
          <dgm:chMax val="1"/>
          <dgm:chPref val="1"/>
        </dgm:presLayoutVars>
      </dgm:prSet>
      <dgm:spPr/>
    </dgm:pt>
    <dgm:pt modelId="{D4545F9D-440B-4E12-B79C-A990F4B18C26}" type="pres">
      <dgm:prSet presAssocID="{1AEBF942-A12F-43C5-BC03-B22C469BCAEE}" presName="sibTrans" presStyleLbl="sibTrans2D1" presStyleIdx="0" presStyleCnt="0"/>
      <dgm:spPr/>
    </dgm:pt>
    <dgm:pt modelId="{59D5C14D-5385-475D-9914-12196A738323}" type="pres">
      <dgm:prSet presAssocID="{F44A5373-909E-478A-9D78-6B77DAE16164}" presName="compNode" presStyleCnt="0"/>
      <dgm:spPr/>
    </dgm:pt>
    <dgm:pt modelId="{A81007ED-0146-4166-8259-89DD0804472E}" type="pres">
      <dgm:prSet presAssocID="{F44A5373-909E-478A-9D78-6B77DAE16164}" presName="iconBgRect" presStyleLbl="bgShp" presStyleIdx="2" presStyleCnt="4"/>
      <dgm:spPr/>
    </dgm:pt>
    <dgm:pt modelId="{53738CD5-0EA7-4066-8CD9-4A6B14219745}" type="pres">
      <dgm:prSet presAssocID="{F44A5373-909E-478A-9D78-6B77DAE161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99C0E223-2E3F-4F0F-914E-A26F33554D87}" type="pres">
      <dgm:prSet presAssocID="{F44A5373-909E-478A-9D78-6B77DAE16164}" presName="spaceRect" presStyleCnt="0"/>
      <dgm:spPr/>
    </dgm:pt>
    <dgm:pt modelId="{416804FE-6817-4C71-8C34-B0744C8F91D3}" type="pres">
      <dgm:prSet presAssocID="{F44A5373-909E-478A-9D78-6B77DAE16164}" presName="textRect" presStyleLbl="revTx" presStyleIdx="2" presStyleCnt="4">
        <dgm:presLayoutVars>
          <dgm:chMax val="1"/>
          <dgm:chPref val="1"/>
        </dgm:presLayoutVars>
      </dgm:prSet>
      <dgm:spPr/>
    </dgm:pt>
    <dgm:pt modelId="{7828BCB4-2FC4-4DF5-AF44-7F25C44C2454}" type="pres">
      <dgm:prSet presAssocID="{2A088758-F27D-4D94-A957-FD60FD84B9F0}" presName="sibTrans" presStyleLbl="sibTrans2D1" presStyleIdx="0" presStyleCnt="0"/>
      <dgm:spPr/>
    </dgm:pt>
    <dgm:pt modelId="{70789A56-81CF-4130-BF49-788360F57577}" type="pres">
      <dgm:prSet presAssocID="{B29170C5-C5ED-4C75-98E8-E7274077AE04}" presName="compNode" presStyleCnt="0"/>
      <dgm:spPr/>
    </dgm:pt>
    <dgm:pt modelId="{7F7D4AF3-A642-43D5-8941-FA477E3CCFB9}" type="pres">
      <dgm:prSet presAssocID="{B29170C5-C5ED-4C75-98E8-E7274077AE04}" presName="iconBgRect" presStyleLbl="bgShp" presStyleIdx="3" presStyleCnt="4"/>
      <dgm:spPr/>
    </dgm:pt>
    <dgm:pt modelId="{9DEAD46A-EE89-480C-8AB9-083AF3A11536}" type="pres">
      <dgm:prSet presAssocID="{B29170C5-C5ED-4C75-98E8-E7274077AE0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tom"/>
        </a:ext>
      </dgm:extLst>
    </dgm:pt>
    <dgm:pt modelId="{254495CD-8000-493B-A59D-35400B359270}" type="pres">
      <dgm:prSet presAssocID="{B29170C5-C5ED-4C75-98E8-E7274077AE04}" presName="spaceRect" presStyleCnt="0"/>
      <dgm:spPr/>
    </dgm:pt>
    <dgm:pt modelId="{543FAB4C-AB2D-44DD-801E-8E1761D9DE24}" type="pres">
      <dgm:prSet presAssocID="{B29170C5-C5ED-4C75-98E8-E7274077AE04}" presName="textRect" presStyleLbl="revTx" presStyleIdx="3" presStyleCnt="4">
        <dgm:presLayoutVars>
          <dgm:chMax val="1"/>
          <dgm:chPref val="1"/>
        </dgm:presLayoutVars>
      </dgm:prSet>
      <dgm:spPr/>
    </dgm:pt>
  </dgm:ptLst>
  <dgm:cxnLst>
    <dgm:cxn modelId="{1CE03302-9848-4210-896C-0A3C228B2171}" srcId="{53B9CBBA-24D3-4FA5-9842-74BEA588303F}" destId="{F44A5373-909E-478A-9D78-6B77DAE16164}" srcOrd="2" destOrd="0" parTransId="{5D89871E-35B0-401E-99CA-8DBAFC3AAD16}" sibTransId="{2A088758-F27D-4D94-A957-FD60FD84B9F0}"/>
    <dgm:cxn modelId="{B49BFD3F-9F7E-DC4B-91F1-27491C3674D1}" type="presOf" srcId="{71509D5C-71FB-4E88-9F58-0D03067B027A}" destId="{196837F8-EF7A-4F96-8B75-4860DD174E53}" srcOrd="0" destOrd="0" presId="urn:microsoft.com/office/officeart/2018/2/layout/IconCircleList"/>
    <dgm:cxn modelId="{D9A9B75B-0CFF-0C42-BB94-5586D2C2DACE}" type="presOf" srcId="{1AEBF942-A12F-43C5-BC03-B22C469BCAEE}" destId="{D4545F9D-440B-4E12-B79C-A990F4B18C26}" srcOrd="0" destOrd="0" presId="urn:microsoft.com/office/officeart/2018/2/layout/IconCircleList"/>
    <dgm:cxn modelId="{795F439D-825D-4A87-9B32-17D960DC0D25}" srcId="{53B9CBBA-24D3-4FA5-9842-74BEA588303F}" destId="{7A85D314-ABEE-4E53-A714-E5A2FEA6DA95}" srcOrd="1" destOrd="0" parTransId="{2118980D-7E16-42E2-A83B-664AFFC9806F}" sibTransId="{1AEBF942-A12F-43C5-BC03-B22C469BCAEE}"/>
    <dgm:cxn modelId="{415B56AB-01F5-884E-8A78-358DDDCB42C5}" type="presOf" srcId="{F44A5373-909E-478A-9D78-6B77DAE16164}" destId="{416804FE-6817-4C71-8C34-B0744C8F91D3}" srcOrd="0" destOrd="0" presId="urn:microsoft.com/office/officeart/2018/2/layout/IconCircleList"/>
    <dgm:cxn modelId="{BDB3B5C4-F7E8-4CA1-B58C-0621AEDDF441}" srcId="{53B9CBBA-24D3-4FA5-9842-74BEA588303F}" destId="{C5D23CFD-987E-4CF3-8093-64EBE592DC2D}" srcOrd="0" destOrd="0" parTransId="{1CDF1F14-754B-480D-8C79-94E6B48C3BBC}" sibTransId="{71509D5C-71FB-4E88-9F58-0D03067B027A}"/>
    <dgm:cxn modelId="{4C7FA8C6-FB25-E841-9793-CEEAE9A43E21}" type="presOf" srcId="{53B9CBBA-24D3-4FA5-9842-74BEA588303F}" destId="{3CCA730A-988B-4F43-8266-CEB89BF9AF83}" srcOrd="0" destOrd="0" presId="urn:microsoft.com/office/officeart/2018/2/layout/IconCircleList"/>
    <dgm:cxn modelId="{EC6F06CC-1AAD-417B-BACC-96C0C523C59E}" srcId="{53B9CBBA-24D3-4FA5-9842-74BEA588303F}" destId="{B29170C5-C5ED-4C75-98E8-E7274077AE04}" srcOrd="3" destOrd="0" parTransId="{BB3EE3B6-E48C-4C68-A799-971534A068ED}" sibTransId="{F24F0D56-E4E9-4DA4-AE2A-1E5076D0CE63}"/>
    <dgm:cxn modelId="{E16BDDE4-21AA-394C-8547-649441046136}" type="presOf" srcId="{C5D23CFD-987E-4CF3-8093-64EBE592DC2D}" destId="{178B1E07-3146-4615-90AD-8CE26D3C9375}" srcOrd="0" destOrd="0" presId="urn:microsoft.com/office/officeart/2018/2/layout/IconCircleList"/>
    <dgm:cxn modelId="{889060E7-AB13-7F41-A749-F048BE5E2C86}" type="presOf" srcId="{2A088758-F27D-4D94-A957-FD60FD84B9F0}" destId="{7828BCB4-2FC4-4DF5-AF44-7F25C44C2454}" srcOrd="0" destOrd="0" presId="urn:microsoft.com/office/officeart/2018/2/layout/IconCircleList"/>
    <dgm:cxn modelId="{7D9C98F0-7C21-D543-A4BE-678BAE615F35}" type="presOf" srcId="{B29170C5-C5ED-4C75-98E8-E7274077AE04}" destId="{543FAB4C-AB2D-44DD-801E-8E1761D9DE24}" srcOrd="0" destOrd="0" presId="urn:microsoft.com/office/officeart/2018/2/layout/IconCircleList"/>
    <dgm:cxn modelId="{60A5DBFA-1E85-7C41-8257-259124A23B7A}" type="presOf" srcId="{7A85D314-ABEE-4E53-A714-E5A2FEA6DA95}" destId="{29E8E665-4EB5-4C38-851F-88FEACC123F7}" srcOrd="0" destOrd="0" presId="urn:microsoft.com/office/officeart/2018/2/layout/IconCircleList"/>
    <dgm:cxn modelId="{ED4C365D-4E4F-F047-8251-67F46ECCD655}" type="presParOf" srcId="{3CCA730A-988B-4F43-8266-CEB89BF9AF83}" destId="{E404C9A5-307F-4C50-9727-6ECA48CB1706}" srcOrd="0" destOrd="0" presId="urn:microsoft.com/office/officeart/2018/2/layout/IconCircleList"/>
    <dgm:cxn modelId="{62F2992C-A22A-F94C-A88B-49A6B3F31E15}" type="presParOf" srcId="{E404C9A5-307F-4C50-9727-6ECA48CB1706}" destId="{BDE5A887-EE34-4D5B-BCBF-785A9C37D182}" srcOrd="0" destOrd="0" presId="urn:microsoft.com/office/officeart/2018/2/layout/IconCircleList"/>
    <dgm:cxn modelId="{E52B758A-A70D-B34C-B98F-A80D16A1F998}" type="presParOf" srcId="{BDE5A887-EE34-4D5B-BCBF-785A9C37D182}" destId="{1C4391DA-9835-45B8-9329-E42C8DF28E10}" srcOrd="0" destOrd="0" presId="urn:microsoft.com/office/officeart/2018/2/layout/IconCircleList"/>
    <dgm:cxn modelId="{C95BF20D-35BF-5E42-97D0-8BE5F9B49A7B}" type="presParOf" srcId="{BDE5A887-EE34-4D5B-BCBF-785A9C37D182}" destId="{E9D73D83-0EBD-420E-99E6-C0E94255CE37}" srcOrd="1" destOrd="0" presId="urn:microsoft.com/office/officeart/2018/2/layout/IconCircleList"/>
    <dgm:cxn modelId="{4B111CD3-EC5B-674A-9E2F-E8856B3CB167}" type="presParOf" srcId="{BDE5A887-EE34-4D5B-BCBF-785A9C37D182}" destId="{43DB26C4-544F-4020-A559-2E3173E50E02}" srcOrd="2" destOrd="0" presId="urn:microsoft.com/office/officeart/2018/2/layout/IconCircleList"/>
    <dgm:cxn modelId="{B2AB4EE8-1EE0-D74A-B8C4-AA1A5C7E3748}" type="presParOf" srcId="{BDE5A887-EE34-4D5B-BCBF-785A9C37D182}" destId="{178B1E07-3146-4615-90AD-8CE26D3C9375}" srcOrd="3" destOrd="0" presId="urn:microsoft.com/office/officeart/2018/2/layout/IconCircleList"/>
    <dgm:cxn modelId="{7AFF031F-6DCB-614A-8811-BABD0A0B0944}" type="presParOf" srcId="{E404C9A5-307F-4C50-9727-6ECA48CB1706}" destId="{196837F8-EF7A-4F96-8B75-4860DD174E53}" srcOrd="1" destOrd="0" presId="urn:microsoft.com/office/officeart/2018/2/layout/IconCircleList"/>
    <dgm:cxn modelId="{4557575E-7799-1645-B67C-D021DB54A28D}" type="presParOf" srcId="{E404C9A5-307F-4C50-9727-6ECA48CB1706}" destId="{826FB435-89F6-4348-ADD3-064EB8ABD74F}" srcOrd="2" destOrd="0" presId="urn:microsoft.com/office/officeart/2018/2/layout/IconCircleList"/>
    <dgm:cxn modelId="{46A0288D-5B0E-BD4A-9CCB-79BE682BB956}" type="presParOf" srcId="{826FB435-89F6-4348-ADD3-064EB8ABD74F}" destId="{D57A800E-9472-48A9-9969-C72F755F6D58}" srcOrd="0" destOrd="0" presId="urn:microsoft.com/office/officeart/2018/2/layout/IconCircleList"/>
    <dgm:cxn modelId="{434671FB-4CBC-8344-BE90-57674FC606A6}" type="presParOf" srcId="{826FB435-89F6-4348-ADD3-064EB8ABD74F}" destId="{ED83DACF-2406-4172-AFAD-8C3344B832E8}" srcOrd="1" destOrd="0" presId="urn:microsoft.com/office/officeart/2018/2/layout/IconCircleList"/>
    <dgm:cxn modelId="{73A68819-6A3B-2546-B94E-C639333DF881}" type="presParOf" srcId="{826FB435-89F6-4348-ADD3-064EB8ABD74F}" destId="{306FF77B-39DA-4E8E-940F-143E0A60B966}" srcOrd="2" destOrd="0" presId="urn:microsoft.com/office/officeart/2018/2/layout/IconCircleList"/>
    <dgm:cxn modelId="{400C70E6-3AD1-8149-9DCB-0C46F1B5763E}" type="presParOf" srcId="{826FB435-89F6-4348-ADD3-064EB8ABD74F}" destId="{29E8E665-4EB5-4C38-851F-88FEACC123F7}" srcOrd="3" destOrd="0" presId="urn:microsoft.com/office/officeart/2018/2/layout/IconCircleList"/>
    <dgm:cxn modelId="{E144601F-7B94-DE46-9C1A-26FC990106EC}" type="presParOf" srcId="{E404C9A5-307F-4C50-9727-6ECA48CB1706}" destId="{D4545F9D-440B-4E12-B79C-A990F4B18C26}" srcOrd="3" destOrd="0" presId="urn:microsoft.com/office/officeart/2018/2/layout/IconCircleList"/>
    <dgm:cxn modelId="{3D620497-5A87-2243-8D92-0E8A7E67F905}" type="presParOf" srcId="{E404C9A5-307F-4C50-9727-6ECA48CB1706}" destId="{59D5C14D-5385-475D-9914-12196A738323}" srcOrd="4" destOrd="0" presId="urn:microsoft.com/office/officeart/2018/2/layout/IconCircleList"/>
    <dgm:cxn modelId="{829457F5-61F5-1747-8A90-4DD16EF6795A}" type="presParOf" srcId="{59D5C14D-5385-475D-9914-12196A738323}" destId="{A81007ED-0146-4166-8259-89DD0804472E}" srcOrd="0" destOrd="0" presId="urn:microsoft.com/office/officeart/2018/2/layout/IconCircleList"/>
    <dgm:cxn modelId="{08C9D03A-5983-984B-99EE-A82C9FD0640A}" type="presParOf" srcId="{59D5C14D-5385-475D-9914-12196A738323}" destId="{53738CD5-0EA7-4066-8CD9-4A6B14219745}" srcOrd="1" destOrd="0" presId="urn:microsoft.com/office/officeart/2018/2/layout/IconCircleList"/>
    <dgm:cxn modelId="{07328E86-E0E0-444B-A429-0C54A77200F6}" type="presParOf" srcId="{59D5C14D-5385-475D-9914-12196A738323}" destId="{99C0E223-2E3F-4F0F-914E-A26F33554D87}" srcOrd="2" destOrd="0" presId="urn:microsoft.com/office/officeart/2018/2/layout/IconCircleList"/>
    <dgm:cxn modelId="{A3E7F95D-DFCF-FB49-9091-6CD7F2FF8EA5}" type="presParOf" srcId="{59D5C14D-5385-475D-9914-12196A738323}" destId="{416804FE-6817-4C71-8C34-B0744C8F91D3}" srcOrd="3" destOrd="0" presId="urn:microsoft.com/office/officeart/2018/2/layout/IconCircleList"/>
    <dgm:cxn modelId="{708C2681-567B-B048-9FA0-CB1E4411D61A}" type="presParOf" srcId="{E404C9A5-307F-4C50-9727-6ECA48CB1706}" destId="{7828BCB4-2FC4-4DF5-AF44-7F25C44C2454}" srcOrd="5" destOrd="0" presId="urn:microsoft.com/office/officeart/2018/2/layout/IconCircleList"/>
    <dgm:cxn modelId="{2C0E11A2-F80D-9946-887C-4CD4170214DC}" type="presParOf" srcId="{E404C9A5-307F-4C50-9727-6ECA48CB1706}" destId="{70789A56-81CF-4130-BF49-788360F57577}" srcOrd="6" destOrd="0" presId="urn:microsoft.com/office/officeart/2018/2/layout/IconCircleList"/>
    <dgm:cxn modelId="{2A816E23-F384-0F4F-BFF0-0BD58409CCC0}" type="presParOf" srcId="{70789A56-81CF-4130-BF49-788360F57577}" destId="{7F7D4AF3-A642-43D5-8941-FA477E3CCFB9}" srcOrd="0" destOrd="0" presId="urn:microsoft.com/office/officeart/2018/2/layout/IconCircleList"/>
    <dgm:cxn modelId="{9C714DBA-4CD8-8E41-A232-40C94A4EA48B}" type="presParOf" srcId="{70789A56-81CF-4130-BF49-788360F57577}" destId="{9DEAD46A-EE89-480C-8AB9-083AF3A11536}" srcOrd="1" destOrd="0" presId="urn:microsoft.com/office/officeart/2018/2/layout/IconCircleList"/>
    <dgm:cxn modelId="{F0EF635A-5899-074D-974F-8899D021E876}" type="presParOf" srcId="{70789A56-81CF-4130-BF49-788360F57577}" destId="{254495CD-8000-493B-A59D-35400B359270}" srcOrd="2" destOrd="0" presId="urn:microsoft.com/office/officeart/2018/2/layout/IconCircleList"/>
    <dgm:cxn modelId="{18F0E1D6-533E-8E4E-B8FF-BBB1827A22D3}" type="presParOf" srcId="{70789A56-81CF-4130-BF49-788360F57577}" destId="{543FAB4C-AB2D-44DD-801E-8E1761D9DE2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C79FF6-96C9-43D6-8B06-CC70BE0FBC5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EDD31C-A863-4B83-B13D-2E066D7B6CF0}">
      <dgm:prSet custT="1"/>
      <dgm:spPr/>
      <dgm:t>
        <a:bodyPr/>
        <a:lstStyle/>
        <a:p>
          <a:r>
            <a:rPr lang="en-US" sz="2100" dirty="0"/>
            <a:t>Diverse views represented in social media help students think about alternatives and discuss.</a:t>
          </a:r>
        </a:p>
      </dgm:t>
    </dgm:pt>
    <dgm:pt modelId="{4B423F18-212B-4571-9307-8110DB0814E9}" type="parTrans" cxnId="{2398F80E-5235-47EA-BBAF-5C41888FABF9}">
      <dgm:prSet/>
      <dgm:spPr/>
      <dgm:t>
        <a:bodyPr/>
        <a:lstStyle/>
        <a:p>
          <a:endParaRPr lang="en-US"/>
        </a:p>
      </dgm:t>
    </dgm:pt>
    <dgm:pt modelId="{AC7C19EC-A3E1-43FD-80F3-05510CFB7075}" type="sibTrans" cxnId="{2398F80E-5235-47EA-BBAF-5C41888FABF9}">
      <dgm:prSet/>
      <dgm:spPr/>
      <dgm:t>
        <a:bodyPr/>
        <a:lstStyle/>
        <a:p>
          <a:endParaRPr lang="en-US"/>
        </a:p>
      </dgm:t>
    </dgm:pt>
    <dgm:pt modelId="{4EDC8600-0266-4BCE-9A02-E73EDE0790E4}">
      <dgm:prSet/>
      <dgm:spPr/>
      <dgm:t>
        <a:bodyPr/>
        <a:lstStyle/>
        <a:p>
          <a:r>
            <a:rPr lang="en-US" dirty="0"/>
            <a:t>Help students expand their worldview by exposing them to new people and ideas</a:t>
          </a:r>
        </a:p>
      </dgm:t>
    </dgm:pt>
    <dgm:pt modelId="{20D92D36-8542-4955-B3A5-B698343AD6BF}" type="parTrans" cxnId="{2B9DD0C2-0EDC-4CC6-A8AC-69C30E42E4F9}">
      <dgm:prSet/>
      <dgm:spPr/>
      <dgm:t>
        <a:bodyPr/>
        <a:lstStyle/>
        <a:p>
          <a:endParaRPr lang="en-US"/>
        </a:p>
      </dgm:t>
    </dgm:pt>
    <dgm:pt modelId="{D4EA6F5C-63CE-4077-A97B-A7492D6925CE}" type="sibTrans" cxnId="{2B9DD0C2-0EDC-4CC6-A8AC-69C30E42E4F9}">
      <dgm:prSet/>
      <dgm:spPr/>
      <dgm:t>
        <a:bodyPr/>
        <a:lstStyle/>
        <a:p>
          <a:endParaRPr lang="en-US"/>
        </a:p>
      </dgm:t>
    </dgm:pt>
    <dgm:pt modelId="{E567C59F-B4E4-4AFC-97E0-4C9088C8518E}">
      <dgm:prSet/>
      <dgm:spPr/>
      <dgm:t>
        <a:bodyPr/>
        <a:lstStyle/>
        <a:p>
          <a:r>
            <a:rPr lang="en-US"/>
            <a:t>Cultivate communities of support for minoritized students</a:t>
          </a:r>
        </a:p>
      </dgm:t>
    </dgm:pt>
    <dgm:pt modelId="{2D964794-8838-4489-BCDC-E132CEE6F526}" type="parTrans" cxnId="{5F800721-BA81-4C46-9A23-5D06A8822B3D}">
      <dgm:prSet/>
      <dgm:spPr/>
      <dgm:t>
        <a:bodyPr/>
        <a:lstStyle/>
        <a:p>
          <a:endParaRPr lang="en-US"/>
        </a:p>
      </dgm:t>
    </dgm:pt>
    <dgm:pt modelId="{4F9B114E-8899-40DB-BCD8-FE764347E062}" type="sibTrans" cxnId="{5F800721-BA81-4C46-9A23-5D06A8822B3D}">
      <dgm:prSet/>
      <dgm:spPr/>
      <dgm:t>
        <a:bodyPr/>
        <a:lstStyle/>
        <a:p>
          <a:endParaRPr lang="en-US"/>
        </a:p>
      </dgm:t>
    </dgm:pt>
    <dgm:pt modelId="{7A98D7BC-A8C6-4212-AB83-A7CCCC907A4C}" type="pres">
      <dgm:prSet presAssocID="{C4C79FF6-96C9-43D6-8B06-CC70BE0FBC57}" presName="root" presStyleCnt="0">
        <dgm:presLayoutVars>
          <dgm:dir/>
          <dgm:resizeHandles val="exact"/>
        </dgm:presLayoutVars>
      </dgm:prSet>
      <dgm:spPr/>
    </dgm:pt>
    <dgm:pt modelId="{736F685F-4498-44B4-B53A-26727969A679}" type="pres">
      <dgm:prSet presAssocID="{ACEDD31C-A863-4B83-B13D-2E066D7B6CF0}" presName="compNode" presStyleCnt="0"/>
      <dgm:spPr/>
    </dgm:pt>
    <dgm:pt modelId="{E9670FDE-49AD-4D9C-9FCD-944C0767D7C4}" type="pres">
      <dgm:prSet presAssocID="{ACEDD31C-A863-4B83-B13D-2E066D7B6CF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B2DB5638-5654-4834-B085-393BFB96FDA0}" type="pres">
      <dgm:prSet presAssocID="{ACEDD31C-A863-4B83-B13D-2E066D7B6CF0}" presName="spaceRect" presStyleCnt="0"/>
      <dgm:spPr/>
    </dgm:pt>
    <dgm:pt modelId="{3221A703-A481-4F60-83C7-0AC69F5C3087}" type="pres">
      <dgm:prSet presAssocID="{ACEDD31C-A863-4B83-B13D-2E066D7B6CF0}" presName="textRect" presStyleLbl="revTx" presStyleIdx="0" presStyleCnt="3">
        <dgm:presLayoutVars>
          <dgm:chMax val="1"/>
          <dgm:chPref val="1"/>
        </dgm:presLayoutVars>
      </dgm:prSet>
      <dgm:spPr/>
    </dgm:pt>
    <dgm:pt modelId="{7A451BFF-3464-4264-B7EB-64AE6B6F556F}" type="pres">
      <dgm:prSet presAssocID="{AC7C19EC-A3E1-43FD-80F3-05510CFB7075}" presName="sibTrans" presStyleCnt="0"/>
      <dgm:spPr/>
    </dgm:pt>
    <dgm:pt modelId="{6CF0A166-BAC8-4B77-ABA1-CC80F8420A57}" type="pres">
      <dgm:prSet presAssocID="{4EDC8600-0266-4BCE-9A02-E73EDE0790E4}" presName="compNode" presStyleCnt="0"/>
      <dgm:spPr/>
    </dgm:pt>
    <dgm:pt modelId="{8DEFCF35-88A3-4B93-828D-F9BA91DCA17A}" type="pres">
      <dgm:prSet presAssocID="{4EDC8600-0266-4BCE-9A02-E73EDE0790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959F368-565C-4C4F-A06F-EEBB850828CE}" type="pres">
      <dgm:prSet presAssocID="{4EDC8600-0266-4BCE-9A02-E73EDE0790E4}" presName="spaceRect" presStyleCnt="0"/>
      <dgm:spPr/>
    </dgm:pt>
    <dgm:pt modelId="{4599C1DB-1759-499E-9B0C-CA398C5000A8}" type="pres">
      <dgm:prSet presAssocID="{4EDC8600-0266-4BCE-9A02-E73EDE0790E4}" presName="textRect" presStyleLbl="revTx" presStyleIdx="1" presStyleCnt="3">
        <dgm:presLayoutVars>
          <dgm:chMax val="1"/>
          <dgm:chPref val="1"/>
        </dgm:presLayoutVars>
      </dgm:prSet>
      <dgm:spPr/>
    </dgm:pt>
    <dgm:pt modelId="{43D99949-75D2-40CE-BE53-C688E8C4B223}" type="pres">
      <dgm:prSet presAssocID="{D4EA6F5C-63CE-4077-A97B-A7492D6925CE}" presName="sibTrans" presStyleCnt="0"/>
      <dgm:spPr/>
    </dgm:pt>
    <dgm:pt modelId="{5C71BAB1-E7EA-42FD-BFF3-99226DCCB81A}" type="pres">
      <dgm:prSet presAssocID="{E567C59F-B4E4-4AFC-97E0-4C9088C8518E}" presName="compNode" presStyleCnt="0"/>
      <dgm:spPr/>
    </dgm:pt>
    <dgm:pt modelId="{67C96E60-32D6-4007-8D7C-7C987129EAAB}" type="pres">
      <dgm:prSet presAssocID="{E567C59F-B4E4-4AFC-97E0-4C9088C8518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4C98329A-E261-4B1C-B97C-CA54D53FCC0F}" type="pres">
      <dgm:prSet presAssocID="{E567C59F-B4E4-4AFC-97E0-4C9088C8518E}" presName="spaceRect" presStyleCnt="0"/>
      <dgm:spPr/>
    </dgm:pt>
    <dgm:pt modelId="{983D5C10-3DA0-463C-831E-BE797B0067E6}" type="pres">
      <dgm:prSet presAssocID="{E567C59F-B4E4-4AFC-97E0-4C9088C8518E}" presName="textRect" presStyleLbl="revTx" presStyleIdx="2" presStyleCnt="3">
        <dgm:presLayoutVars>
          <dgm:chMax val="1"/>
          <dgm:chPref val="1"/>
        </dgm:presLayoutVars>
      </dgm:prSet>
      <dgm:spPr/>
    </dgm:pt>
  </dgm:ptLst>
  <dgm:cxnLst>
    <dgm:cxn modelId="{2398F80E-5235-47EA-BBAF-5C41888FABF9}" srcId="{C4C79FF6-96C9-43D6-8B06-CC70BE0FBC57}" destId="{ACEDD31C-A863-4B83-B13D-2E066D7B6CF0}" srcOrd="0" destOrd="0" parTransId="{4B423F18-212B-4571-9307-8110DB0814E9}" sibTransId="{AC7C19EC-A3E1-43FD-80F3-05510CFB7075}"/>
    <dgm:cxn modelId="{5F800721-BA81-4C46-9A23-5D06A8822B3D}" srcId="{C4C79FF6-96C9-43D6-8B06-CC70BE0FBC57}" destId="{E567C59F-B4E4-4AFC-97E0-4C9088C8518E}" srcOrd="2" destOrd="0" parTransId="{2D964794-8838-4489-BCDC-E132CEE6F526}" sibTransId="{4F9B114E-8899-40DB-BCD8-FE764347E062}"/>
    <dgm:cxn modelId="{D105346B-D5E6-488E-8F0D-FD33722B8822}" type="presOf" srcId="{C4C79FF6-96C9-43D6-8B06-CC70BE0FBC57}" destId="{7A98D7BC-A8C6-4212-AB83-A7CCCC907A4C}" srcOrd="0" destOrd="0" presId="urn:microsoft.com/office/officeart/2018/2/layout/IconLabelList"/>
    <dgm:cxn modelId="{0D549596-2347-4B66-8F15-579C406AF5D8}" type="presOf" srcId="{ACEDD31C-A863-4B83-B13D-2E066D7B6CF0}" destId="{3221A703-A481-4F60-83C7-0AC69F5C3087}" srcOrd="0" destOrd="0" presId="urn:microsoft.com/office/officeart/2018/2/layout/IconLabelList"/>
    <dgm:cxn modelId="{FA1A60BE-93CF-460C-821A-55B6E989F2AB}" type="presOf" srcId="{E567C59F-B4E4-4AFC-97E0-4C9088C8518E}" destId="{983D5C10-3DA0-463C-831E-BE797B0067E6}" srcOrd="0" destOrd="0" presId="urn:microsoft.com/office/officeart/2018/2/layout/IconLabelList"/>
    <dgm:cxn modelId="{2B9DD0C2-0EDC-4CC6-A8AC-69C30E42E4F9}" srcId="{C4C79FF6-96C9-43D6-8B06-CC70BE0FBC57}" destId="{4EDC8600-0266-4BCE-9A02-E73EDE0790E4}" srcOrd="1" destOrd="0" parTransId="{20D92D36-8542-4955-B3A5-B698343AD6BF}" sibTransId="{D4EA6F5C-63CE-4077-A97B-A7492D6925CE}"/>
    <dgm:cxn modelId="{7B5DFBCA-61EF-45DC-A3A4-07166155ED5B}" type="presOf" srcId="{4EDC8600-0266-4BCE-9A02-E73EDE0790E4}" destId="{4599C1DB-1759-499E-9B0C-CA398C5000A8}" srcOrd="0" destOrd="0" presId="urn:microsoft.com/office/officeart/2018/2/layout/IconLabelList"/>
    <dgm:cxn modelId="{7CF07228-9DA8-4C5C-83B8-4683028A654E}" type="presParOf" srcId="{7A98D7BC-A8C6-4212-AB83-A7CCCC907A4C}" destId="{736F685F-4498-44B4-B53A-26727969A679}" srcOrd="0" destOrd="0" presId="urn:microsoft.com/office/officeart/2018/2/layout/IconLabelList"/>
    <dgm:cxn modelId="{DB1AB027-120F-491B-A86A-A0C36FF6374E}" type="presParOf" srcId="{736F685F-4498-44B4-B53A-26727969A679}" destId="{E9670FDE-49AD-4D9C-9FCD-944C0767D7C4}" srcOrd="0" destOrd="0" presId="urn:microsoft.com/office/officeart/2018/2/layout/IconLabelList"/>
    <dgm:cxn modelId="{30EFE1E3-D58F-43F3-8443-78C185065817}" type="presParOf" srcId="{736F685F-4498-44B4-B53A-26727969A679}" destId="{B2DB5638-5654-4834-B085-393BFB96FDA0}" srcOrd="1" destOrd="0" presId="urn:microsoft.com/office/officeart/2018/2/layout/IconLabelList"/>
    <dgm:cxn modelId="{DCC691E7-7CA1-4A3E-9DE9-A79B2F204348}" type="presParOf" srcId="{736F685F-4498-44B4-B53A-26727969A679}" destId="{3221A703-A481-4F60-83C7-0AC69F5C3087}" srcOrd="2" destOrd="0" presId="urn:microsoft.com/office/officeart/2018/2/layout/IconLabelList"/>
    <dgm:cxn modelId="{CA509630-0E6E-4B8F-B04F-DC0512148DB4}" type="presParOf" srcId="{7A98D7BC-A8C6-4212-AB83-A7CCCC907A4C}" destId="{7A451BFF-3464-4264-B7EB-64AE6B6F556F}" srcOrd="1" destOrd="0" presId="urn:microsoft.com/office/officeart/2018/2/layout/IconLabelList"/>
    <dgm:cxn modelId="{FF9ABAB5-C2D0-4D6F-B2B1-3AE18994F52A}" type="presParOf" srcId="{7A98D7BC-A8C6-4212-AB83-A7CCCC907A4C}" destId="{6CF0A166-BAC8-4B77-ABA1-CC80F8420A57}" srcOrd="2" destOrd="0" presId="urn:microsoft.com/office/officeart/2018/2/layout/IconLabelList"/>
    <dgm:cxn modelId="{E6F3FA19-5C6A-49F8-B8FA-AE7D17E79940}" type="presParOf" srcId="{6CF0A166-BAC8-4B77-ABA1-CC80F8420A57}" destId="{8DEFCF35-88A3-4B93-828D-F9BA91DCA17A}" srcOrd="0" destOrd="0" presId="urn:microsoft.com/office/officeart/2018/2/layout/IconLabelList"/>
    <dgm:cxn modelId="{777E3B97-686A-4A64-AF5B-CB467DAC273C}" type="presParOf" srcId="{6CF0A166-BAC8-4B77-ABA1-CC80F8420A57}" destId="{B959F368-565C-4C4F-A06F-EEBB850828CE}" srcOrd="1" destOrd="0" presId="urn:microsoft.com/office/officeart/2018/2/layout/IconLabelList"/>
    <dgm:cxn modelId="{7EF5C98A-1658-4577-A7FA-2C0A8CA064D1}" type="presParOf" srcId="{6CF0A166-BAC8-4B77-ABA1-CC80F8420A57}" destId="{4599C1DB-1759-499E-9B0C-CA398C5000A8}" srcOrd="2" destOrd="0" presId="urn:microsoft.com/office/officeart/2018/2/layout/IconLabelList"/>
    <dgm:cxn modelId="{BDDD4477-BC4C-4F7D-97A7-AEE58E315B20}" type="presParOf" srcId="{7A98D7BC-A8C6-4212-AB83-A7CCCC907A4C}" destId="{43D99949-75D2-40CE-BE53-C688E8C4B223}" srcOrd="3" destOrd="0" presId="urn:microsoft.com/office/officeart/2018/2/layout/IconLabelList"/>
    <dgm:cxn modelId="{5767DC7C-EEF4-43C6-84C8-68BBDB9470B9}" type="presParOf" srcId="{7A98D7BC-A8C6-4212-AB83-A7CCCC907A4C}" destId="{5C71BAB1-E7EA-42FD-BFF3-99226DCCB81A}" srcOrd="4" destOrd="0" presId="urn:microsoft.com/office/officeart/2018/2/layout/IconLabelList"/>
    <dgm:cxn modelId="{60BB321C-DB51-4092-9EB3-C0178C3DA88F}" type="presParOf" srcId="{5C71BAB1-E7EA-42FD-BFF3-99226DCCB81A}" destId="{67C96E60-32D6-4007-8D7C-7C987129EAAB}" srcOrd="0" destOrd="0" presId="urn:microsoft.com/office/officeart/2018/2/layout/IconLabelList"/>
    <dgm:cxn modelId="{6E5C0106-30A7-4495-AEDE-9CFD14365C1E}" type="presParOf" srcId="{5C71BAB1-E7EA-42FD-BFF3-99226DCCB81A}" destId="{4C98329A-E261-4B1C-B97C-CA54D53FCC0F}" srcOrd="1" destOrd="0" presId="urn:microsoft.com/office/officeart/2018/2/layout/IconLabelList"/>
    <dgm:cxn modelId="{0596BC34-0BBE-4EE1-A870-D5633D404260}" type="presParOf" srcId="{5C71BAB1-E7EA-42FD-BFF3-99226DCCB81A}" destId="{983D5C10-3DA0-463C-831E-BE797B0067E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977DF0-FF90-483E-85B9-CCD57D435790}" type="doc">
      <dgm:prSet loTypeId="urn:microsoft.com/office/officeart/2018/5/layout/IconCircleLabel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910E5346-D33D-47D3-89C6-DA2B349AB27F}">
      <dgm:prSet/>
      <dgm:spPr/>
      <dgm:t>
        <a:bodyPr/>
        <a:lstStyle/>
        <a:p>
          <a:pPr>
            <a:defRPr cap="all"/>
          </a:pPr>
          <a:r>
            <a:rPr lang="en-US"/>
            <a:t>Practice critical thinking </a:t>
          </a:r>
        </a:p>
      </dgm:t>
    </dgm:pt>
    <dgm:pt modelId="{28B95B52-D78B-4864-814C-55386067F82E}" type="parTrans" cxnId="{B50DF40E-D655-42AD-A290-D264883CD9C4}">
      <dgm:prSet/>
      <dgm:spPr/>
      <dgm:t>
        <a:bodyPr/>
        <a:lstStyle/>
        <a:p>
          <a:endParaRPr lang="en-US"/>
        </a:p>
      </dgm:t>
    </dgm:pt>
    <dgm:pt modelId="{1C52ADA3-0DE5-4E94-9FCB-608B37A5A2F8}" type="sibTrans" cxnId="{B50DF40E-D655-42AD-A290-D264883CD9C4}">
      <dgm:prSet/>
      <dgm:spPr/>
      <dgm:t>
        <a:bodyPr/>
        <a:lstStyle/>
        <a:p>
          <a:endParaRPr lang="en-US"/>
        </a:p>
      </dgm:t>
    </dgm:pt>
    <dgm:pt modelId="{FD163B89-4A8C-4F79-B4E0-B2350B568663}">
      <dgm:prSet/>
      <dgm:spPr/>
      <dgm:t>
        <a:bodyPr/>
        <a:lstStyle/>
        <a:p>
          <a:pPr>
            <a:defRPr cap="all"/>
          </a:pPr>
          <a:r>
            <a:rPr lang="en-US"/>
            <a:t>Learn to vet sources</a:t>
          </a:r>
        </a:p>
      </dgm:t>
    </dgm:pt>
    <dgm:pt modelId="{990F463F-38EF-4317-A839-46AA532010BC}" type="parTrans" cxnId="{80DF970D-1590-4C54-8589-7A0E3C514F57}">
      <dgm:prSet/>
      <dgm:spPr/>
      <dgm:t>
        <a:bodyPr/>
        <a:lstStyle/>
        <a:p>
          <a:endParaRPr lang="en-US"/>
        </a:p>
      </dgm:t>
    </dgm:pt>
    <dgm:pt modelId="{0B3B6FC6-E1E0-4FCC-AECE-9F09113E67A2}" type="sibTrans" cxnId="{80DF970D-1590-4C54-8589-7A0E3C514F57}">
      <dgm:prSet/>
      <dgm:spPr/>
      <dgm:t>
        <a:bodyPr/>
        <a:lstStyle/>
        <a:p>
          <a:endParaRPr lang="en-US"/>
        </a:p>
      </dgm:t>
    </dgm:pt>
    <dgm:pt modelId="{8A47B944-8680-491C-A10C-C2EF37545E76}">
      <dgm:prSet/>
      <dgm:spPr/>
      <dgm:t>
        <a:bodyPr/>
        <a:lstStyle/>
        <a:p>
          <a:pPr>
            <a:defRPr cap="all"/>
          </a:pPr>
          <a:r>
            <a:rPr lang="en-US"/>
            <a:t>Recognize misinformation</a:t>
          </a:r>
        </a:p>
      </dgm:t>
    </dgm:pt>
    <dgm:pt modelId="{6D894D9E-125A-4EB4-B57A-64E23A768AE0}" type="parTrans" cxnId="{F1D4C717-20A1-43F9-B03D-6B756FCC0284}">
      <dgm:prSet/>
      <dgm:spPr/>
      <dgm:t>
        <a:bodyPr/>
        <a:lstStyle/>
        <a:p>
          <a:endParaRPr lang="en-US"/>
        </a:p>
      </dgm:t>
    </dgm:pt>
    <dgm:pt modelId="{BDDBA95E-4766-45E8-99E4-07A72F3B48E9}" type="sibTrans" cxnId="{F1D4C717-20A1-43F9-B03D-6B756FCC0284}">
      <dgm:prSet/>
      <dgm:spPr/>
      <dgm:t>
        <a:bodyPr/>
        <a:lstStyle/>
        <a:p>
          <a:endParaRPr lang="en-US"/>
        </a:p>
      </dgm:t>
    </dgm:pt>
    <dgm:pt modelId="{E4CBC493-A955-41F8-806F-CB6BC631EC00}">
      <dgm:prSet/>
      <dgm:spPr/>
      <dgm:t>
        <a:bodyPr/>
        <a:lstStyle/>
        <a:p>
          <a:pPr>
            <a:defRPr cap="all"/>
          </a:pPr>
          <a:r>
            <a:rPr lang="en-US"/>
            <a:t>Improve media literacy</a:t>
          </a:r>
        </a:p>
      </dgm:t>
    </dgm:pt>
    <dgm:pt modelId="{AD97C4B4-CCC8-4A70-B33D-90720C94BBF9}" type="parTrans" cxnId="{47DBC32D-218E-4314-8BCC-8B1DF7240726}">
      <dgm:prSet/>
      <dgm:spPr/>
      <dgm:t>
        <a:bodyPr/>
        <a:lstStyle/>
        <a:p>
          <a:endParaRPr lang="en-US"/>
        </a:p>
      </dgm:t>
    </dgm:pt>
    <dgm:pt modelId="{E8BD8DEB-57FF-40BC-9B4D-C9F89C3A335F}" type="sibTrans" cxnId="{47DBC32D-218E-4314-8BCC-8B1DF7240726}">
      <dgm:prSet/>
      <dgm:spPr/>
      <dgm:t>
        <a:bodyPr/>
        <a:lstStyle/>
        <a:p>
          <a:endParaRPr lang="en-US"/>
        </a:p>
      </dgm:t>
    </dgm:pt>
    <dgm:pt modelId="{3ABF6C8F-E4B5-427A-8140-9A562D797951}" type="pres">
      <dgm:prSet presAssocID="{01977DF0-FF90-483E-85B9-CCD57D435790}" presName="root" presStyleCnt="0">
        <dgm:presLayoutVars>
          <dgm:dir/>
          <dgm:resizeHandles val="exact"/>
        </dgm:presLayoutVars>
      </dgm:prSet>
      <dgm:spPr/>
    </dgm:pt>
    <dgm:pt modelId="{92FE981A-E67B-4691-A4AD-F07661E5D91E}" type="pres">
      <dgm:prSet presAssocID="{910E5346-D33D-47D3-89C6-DA2B349AB27F}" presName="compNode" presStyleCnt="0"/>
      <dgm:spPr/>
    </dgm:pt>
    <dgm:pt modelId="{DA0EFD5F-D40D-414B-BB6A-72D90377FE10}" type="pres">
      <dgm:prSet presAssocID="{910E5346-D33D-47D3-89C6-DA2B349AB27F}" presName="iconBgRect" presStyleLbl="bgShp" presStyleIdx="0" presStyleCnt="4"/>
      <dgm:spPr/>
    </dgm:pt>
    <dgm:pt modelId="{FFE3249C-1EA2-4AA0-AB64-03569D686CB1}" type="pres">
      <dgm:prSet presAssocID="{910E5346-D33D-47D3-89C6-DA2B349AB27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B3A5ACD-7BB9-4363-AE6C-268D3FAD589D}" type="pres">
      <dgm:prSet presAssocID="{910E5346-D33D-47D3-89C6-DA2B349AB27F}" presName="spaceRect" presStyleCnt="0"/>
      <dgm:spPr/>
    </dgm:pt>
    <dgm:pt modelId="{E1056F2A-F4DA-421E-B19A-C3B7B412EE73}" type="pres">
      <dgm:prSet presAssocID="{910E5346-D33D-47D3-89C6-DA2B349AB27F}" presName="textRect" presStyleLbl="revTx" presStyleIdx="0" presStyleCnt="4">
        <dgm:presLayoutVars>
          <dgm:chMax val="1"/>
          <dgm:chPref val="1"/>
        </dgm:presLayoutVars>
      </dgm:prSet>
      <dgm:spPr/>
    </dgm:pt>
    <dgm:pt modelId="{E7BB5632-802A-418B-99DD-923503C63876}" type="pres">
      <dgm:prSet presAssocID="{1C52ADA3-0DE5-4E94-9FCB-608B37A5A2F8}" presName="sibTrans" presStyleCnt="0"/>
      <dgm:spPr/>
    </dgm:pt>
    <dgm:pt modelId="{68E7DA9A-6D92-4CFE-B70E-0F6F579BC527}" type="pres">
      <dgm:prSet presAssocID="{FD163B89-4A8C-4F79-B4E0-B2350B568663}" presName="compNode" presStyleCnt="0"/>
      <dgm:spPr/>
    </dgm:pt>
    <dgm:pt modelId="{1C4A24A6-9B0B-448A-AA29-9ABC6A1D7A62}" type="pres">
      <dgm:prSet presAssocID="{FD163B89-4A8C-4F79-B4E0-B2350B568663}" presName="iconBgRect" presStyleLbl="bgShp" presStyleIdx="1" presStyleCnt="4"/>
      <dgm:spPr/>
    </dgm:pt>
    <dgm:pt modelId="{6A8DD1C4-1D9C-4672-BED9-B59BB57B9CF0}" type="pres">
      <dgm:prSet presAssocID="{FD163B89-4A8C-4F79-B4E0-B2350B568663}"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humbs up sign with solid fill"/>
        </a:ext>
      </dgm:extLst>
    </dgm:pt>
    <dgm:pt modelId="{C98F5C73-1DB9-4198-B2C2-95169829491F}" type="pres">
      <dgm:prSet presAssocID="{FD163B89-4A8C-4F79-B4E0-B2350B568663}" presName="spaceRect" presStyleCnt="0"/>
      <dgm:spPr/>
    </dgm:pt>
    <dgm:pt modelId="{BB3728CE-6F19-4859-9B76-99C55F043C43}" type="pres">
      <dgm:prSet presAssocID="{FD163B89-4A8C-4F79-B4E0-B2350B568663}" presName="textRect" presStyleLbl="revTx" presStyleIdx="1" presStyleCnt="4">
        <dgm:presLayoutVars>
          <dgm:chMax val="1"/>
          <dgm:chPref val="1"/>
        </dgm:presLayoutVars>
      </dgm:prSet>
      <dgm:spPr/>
    </dgm:pt>
    <dgm:pt modelId="{E1BE89A3-E3A5-4B30-9E1D-C1207FAB629B}" type="pres">
      <dgm:prSet presAssocID="{0B3B6FC6-E1E0-4FCC-AECE-9F09113E67A2}" presName="sibTrans" presStyleCnt="0"/>
      <dgm:spPr/>
    </dgm:pt>
    <dgm:pt modelId="{32CC0EA1-061C-4208-AF45-F3206ECEAF11}" type="pres">
      <dgm:prSet presAssocID="{8A47B944-8680-491C-A10C-C2EF37545E76}" presName="compNode" presStyleCnt="0"/>
      <dgm:spPr/>
    </dgm:pt>
    <dgm:pt modelId="{D7303091-F1DC-4D88-B6D4-EC19CB541DA8}" type="pres">
      <dgm:prSet presAssocID="{8A47B944-8680-491C-A10C-C2EF37545E76}" presName="iconBgRect" presStyleLbl="bgShp" presStyleIdx="2" presStyleCnt="4"/>
      <dgm:spPr/>
    </dgm:pt>
    <dgm:pt modelId="{2AEC68CF-D75C-4221-BF5B-07E0E549DF5A}" type="pres">
      <dgm:prSet presAssocID="{8A47B944-8680-491C-A10C-C2EF37545E7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EE272D90-5ED8-4E85-83CB-516FF81E74A9}" type="pres">
      <dgm:prSet presAssocID="{8A47B944-8680-491C-A10C-C2EF37545E76}" presName="spaceRect" presStyleCnt="0"/>
      <dgm:spPr/>
    </dgm:pt>
    <dgm:pt modelId="{E1C8A4E5-42B1-4E09-B340-D5D10A126FAB}" type="pres">
      <dgm:prSet presAssocID="{8A47B944-8680-491C-A10C-C2EF37545E76}" presName="textRect" presStyleLbl="revTx" presStyleIdx="2" presStyleCnt="4">
        <dgm:presLayoutVars>
          <dgm:chMax val="1"/>
          <dgm:chPref val="1"/>
        </dgm:presLayoutVars>
      </dgm:prSet>
      <dgm:spPr/>
    </dgm:pt>
    <dgm:pt modelId="{7993E562-2A9D-4174-B83A-43C0F55BE908}" type="pres">
      <dgm:prSet presAssocID="{BDDBA95E-4766-45E8-99E4-07A72F3B48E9}" presName="sibTrans" presStyleCnt="0"/>
      <dgm:spPr/>
    </dgm:pt>
    <dgm:pt modelId="{C5222FD8-A07B-42E0-B24E-360F9637F944}" type="pres">
      <dgm:prSet presAssocID="{E4CBC493-A955-41F8-806F-CB6BC631EC00}" presName="compNode" presStyleCnt="0"/>
      <dgm:spPr/>
    </dgm:pt>
    <dgm:pt modelId="{12A33915-729F-4E64-BDA8-AE34FE839634}" type="pres">
      <dgm:prSet presAssocID="{E4CBC493-A955-41F8-806F-CB6BC631EC00}" presName="iconBgRect" presStyleLbl="bgShp" presStyleIdx="3" presStyleCnt="4"/>
      <dgm:spPr/>
    </dgm:pt>
    <dgm:pt modelId="{1F5FE3E3-10A7-446A-8537-CA3A380211E3}" type="pres">
      <dgm:prSet presAssocID="{E4CBC493-A955-41F8-806F-CB6BC631EC0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AC04E30F-E4B7-489C-A079-575191A134C6}" type="pres">
      <dgm:prSet presAssocID="{E4CBC493-A955-41F8-806F-CB6BC631EC00}" presName="spaceRect" presStyleCnt="0"/>
      <dgm:spPr/>
    </dgm:pt>
    <dgm:pt modelId="{930F494A-B8F5-4997-98D8-0C381DF77145}" type="pres">
      <dgm:prSet presAssocID="{E4CBC493-A955-41F8-806F-CB6BC631EC00}" presName="textRect" presStyleLbl="revTx" presStyleIdx="3" presStyleCnt="4">
        <dgm:presLayoutVars>
          <dgm:chMax val="1"/>
          <dgm:chPref val="1"/>
        </dgm:presLayoutVars>
      </dgm:prSet>
      <dgm:spPr/>
    </dgm:pt>
  </dgm:ptLst>
  <dgm:cxnLst>
    <dgm:cxn modelId="{80DF970D-1590-4C54-8589-7A0E3C514F57}" srcId="{01977DF0-FF90-483E-85B9-CCD57D435790}" destId="{FD163B89-4A8C-4F79-B4E0-B2350B568663}" srcOrd="1" destOrd="0" parTransId="{990F463F-38EF-4317-A839-46AA532010BC}" sibTransId="{0B3B6FC6-E1E0-4FCC-AECE-9F09113E67A2}"/>
    <dgm:cxn modelId="{B50DF40E-D655-42AD-A290-D264883CD9C4}" srcId="{01977DF0-FF90-483E-85B9-CCD57D435790}" destId="{910E5346-D33D-47D3-89C6-DA2B349AB27F}" srcOrd="0" destOrd="0" parTransId="{28B95B52-D78B-4864-814C-55386067F82E}" sibTransId="{1C52ADA3-0DE5-4E94-9FCB-608B37A5A2F8}"/>
    <dgm:cxn modelId="{F1D4C717-20A1-43F9-B03D-6B756FCC0284}" srcId="{01977DF0-FF90-483E-85B9-CCD57D435790}" destId="{8A47B944-8680-491C-A10C-C2EF37545E76}" srcOrd="2" destOrd="0" parTransId="{6D894D9E-125A-4EB4-B57A-64E23A768AE0}" sibTransId="{BDDBA95E-4766-45E8-99E4-07A72F3B48E9}"/>
    <dgm:cxn modelId="{47DBC32D-218E-4314-8BCC-8B1DF7240726}" srcId="{01977DF0-FF90-483E-85B9-CCD57D435790}" destId="{E4CBC493-A955-41F8-806F-CB6BC631EC00}" srcOrd="3" destOrd="0" parTransId="{AD97C4B4-CCC8-4A70-B33D-90720C94BBF9}" sibTransId="{E8BD8DEB-57FF-40BC-9B4D-C9F89C3A335F}"/>
    <dgm:cxn modelId="{F33FE32F-10ED-446C-A279-691FD0CA0D57}" type="presOf" srcId="{E4CBC493-A955-41F8-806F-CB6BC631EC00}" destId="{930F494A-B8F5-4997-98D8-0C381DF77145}" srcOrd="0" destOrd="0" presId="urn:microsoft.com/office/officeart/2018/5/layout/IconCircleLabelList"/>
    <dgm:cxn modelId="{43DA4A68-5CF5-4B39-8829-FDB32E0DB348}" type="presOf" srcId="{01977DF0-FF90-483E-85B9-CCD57D435790}" destId="{3ABF6C8F-E4B5-427A-8140-9A562D797951}" srcOrd="0" destOrd="0" presId="urn:microsoft.com/office/officeart/2018/5/layout/IconCircleLabelList"/>
    <dgm:cxn modelId="{E6FDB490-CE9A-4265-98D7-0C5E122B21A3}" type="presOf" srcId="{910E5346-D33D-47D3-89C6-DA2B349AB27F}" destId="{E1056F2A-F4DA-421E-B19A-C3B7B412EE73}" srcOrd="0" destOrd="0" presId="urn:microsoft.com/office/officeart/2018/5/layout/IconCircleLabelList"/>
    <dgm:cxn modelId="{F95091A8-C833-4CAA-9090-95A1BEC96845}" type="presOf" srcId="{8A47B944-8680-491C-A10C-C2EF37545E76}" destId="{E1C8A4E5-42B1-4E09-B340-D5D10A126FAB}" srcOrd="0" destOrd="0" presId="urn:microsoft.com/office/officeart/2018/5/layout/IconCircleLabelList"/>
    <dgm:cxn modelId="{3AF60BBB-8F88-41BC-97B5-BCA81499E3AC}" type="presOf" srcId="{FD163B89-4A8C-4F79-B4E0-B2350B568663}" destId="{BB3728CE-6F19-4859-9B76-99C55F043C43}" srcOrd="0" destOrd="0" presId="urn:microsoft.com/office/officeart/2018/5/layout/IconCircleLabelList"/>
    <dgm:cxn modelId="{0AAAEA0F-00A4-4846-BC78-1D965067BCCB}" type="presParOf" srcId="{3ABF6C8F-E4B5-427A-8140-9A562D797951}" destId="{92FE981A-E67B-4691-A4AD-F07661E5D91E}" srcOrd="0" destOrd="0" presId="urn:microsoft.com/office/officeart/2018/5/layout/IconCircleLabelList"/>
    <dgm:cxn modelId="{78BC4EF9-9EE5-4A58-94B6-953F260E8D05}" type="presParOf" srcId="{92FE981A-E67B-4691-A4AD-F07661E5D91E}" destId="{DA0EFD5F-D40D-414B-BB6A-72D90377FE10}" srcOrd="0" destOrd="0" presId="urn:microsoft.com/office/officeart/2018/5/layout/IconCircleLabelList"/>
    <dgm:cxn modelId="{E491F7E8-6391-49B3-BE44-7C584191C4BB}" type="presParOf" srcId="{92FE981A-E67B-4691-A4AD-F07661E5D91E}" destId="{FFE3249C-1EA2-4AA0-AB64-03569D686CB1}" srcOrd="1" destOrd="0" presId="urn:microsoft.com/office/officeart/2018/5/layout/IconCircleLabelList"/>
    <dgm:cxn modelId="{3E9F624B-581F-4886-BC3E-F1F985F541B2}" type="presParOf" srcId="{92FE981A-E67B-4691-A4AD-F07661E5D91E}" destId="{9B3A5ACD-7BB9-4363-AE6C-268D3FAD589D}" srcOrd="2" destOrd="0" presId="urn:microsoft.com/office/officeart/2018/5/layout/IconCircleLabelList"/>
    <dgm:cxn modelId="{2F5AEB42-00FC-43B4-9598-ADC41FF77826}" type="presParOf" srcId="{92FE981A-E67B-4691-A4AD-F07661E5D91E}" destId="{E1056F2A-F4DA-421E-B19A-C3B7B412EE73}" srcOrd="3" destOrd="0" presId="urn:microsoft.com/office/officeart/2018/5/layout/IconCircleLabelList"/>
    <dgm:cxn modelId="{40670B4B-A436-476E-A36D-52914789C0DF}" type="presParOf" srcId="{3ABF6C8F-E4B5-427A-8140-9A562D797951}" destId="{E7BB5632-802A-418B-99DD-923503C63876}" srcOrd="1" destOrd="0" presId="urn:microsoft.com/office/officeart/2018/5/layout/IconCircleLabelList"/>
    <dgm:cxn modelId="{C3F3B099-D9D9-47C0-B143-59B927A7FE28}" type="presParOf" srcId="{3ABF6C8F-E4B5-427A-8140-9A562D797951}" destId="{68E7DA9A-6D92-4CFE-B70E-0F6F579BC527}" srcOrd="2" destOrd="0" presId="urn:microsoft.com/office/officeart/2018/5/layout/IconCircleLabelList"/>
    <dgm:cxn modelId="{784985B2-AD12-44F2-A858-A9ECAC8DA27C}" type="presParOf" srcId="{68E7DA9A-6D92-4CFE-B70E-0F6F579BC527}" destId="{1C4A24A6-9B0B-448A-AA29-9ABC6A1D7A62}" srcOrd="0" destOrd="0" presId="urn:microsoft.com/office/officeart/2018/5/layout/IconCircleLabelList"/>
    <dgm:cxn modelId="{29370EE4-81F6-4119-BCD3-69AE0CE20AA6}" type="presParOf" srcId="{68E7DA9A-6D92-4CFE-B70E-0F6F579BC527}" destId="{6A8DD1C4-1D9C-4672-BED9-B59BB57B9CF0}" srcOrd="1" destOrd="0" presId="urn:microsoft.com/office/officeart/2018/5/layout/IconCircleLabelList"/>
    <dgm:cxn modelId="{1D03D7CE-5558-4A22-8E5C-0172A35D7896}" type="presParOf" srcId="{68E7DA9A-6D92-4CFE-B70E-0F6F579BC527}" destId="{C98F5C73-1DB9-4198-B2C2-95169829491F}" srcOrd="2" destOrd="0" presId="urn:microsoft.com/office/officeart/2018/5/layout/IconCircleLabelList"/>
    <dgm:cxn modelId="{DF24713A-9C00-4B26-98F8-269639C1C0CC}" type="presParOf" srcId="{68E7DA9A-6D92-4CFE-B70E-0F6F579BC527}" destId="{BB3728CE-6F19-4859-9B76-99C55F043C43}" srcOrd="3" destOrd="0" presId="urn:microsoft.com/office/officeart/2018/5/layout/IconCircleLabelList"/>
    <dgm:cxn modelId="{1D7FE1B3-F47A-4372-B122-34F3B8FFDCE0}" type="presParOf" srcId="{3ABF6C8F-E4B5-427A-8140-9A562D797951}" destId="{E1BE89A3-E3A5-4B30-9E1D-C1207FAB629B}" srcOrd="3" destOrd="0" presId="urn:microsoft.com/office/officeart/2018/5/layout/IconCircleLabelList"/>
    <dgm:cxn modelId="{49EF2E57-B701-469C-81C6-0AEEDE377724}" type="presParOf" srcId="{3ABF6C8F-E4B5-427A-8140-9A562D797951}" destId="{32CC0EA1-061C-4208-AF45-F3206ECEAF11}" srcOrd="4" destOrd="0" presId="urn:microsoft.com/office/officeart/2018/5/layout/IconCircleLabelList"/>
    <dgm:cxn modelId="{501AF527-12B3-4EAF-BDE0-D777312C98CD}" type="presParOf" srcId="{32CC0EA1-061C-4208-AF45-F3206ECEAF11}" destId="{D7303091-F1DC-4D88-B6D4-EC19CB541DA8}" srcOrd="0" destOrd="0" presId="urn:microsoft.com/office/officeart/2018/5/layout/IconCircleLabelList"/>
    <dgm:cxn modelId="{EAE063B7-661A-4AFA-8C58-DD8999590F35}" type="presParOf" srcId="{32CC0EA1-061C-4208-AF45-F3206ECEAF11}" destId="{2AEC68CF-D75C-4221-BF5B-07E0E549DF5A}" srcOrd="1" destOrd="0" presId="urn:microsoft.com/office/officeart/2018/5/layout/IconCircleLabelList"/>
    <dgm:cxn modelId="{2BA42057-1954-452E-98CF-4AB7D9371BB2}" type="presParOf" srcId="{32CC0EA1-061C-4208-AF45-F3206ECEAF11}" destId="{EE272D90-5ED8-4E85-83CB-516FF81E74A9}" srcOrd="2" destOrd="0" presId="urn:microsoft.com/office/officeart/2018/5/layout/IconCircleLabelList"/>
    <dgm:cxn modelId="{1C8A3527-9441-48A1-ADF3-ECA9DD955995}" type="presParOf" srcId="{32CC0EA1-061C-4208-AF45-F3206ECEAF11}" destId="{E1C8A4E5-42B1-4E09-B340-D5D10A126FAB}" srcOrd="3" destOrd="0" presId="urn:microsoft.com/office/officeart/2018/5/layout/IconCircleLabelList"/>
    <dgm:cxn modelId="{5958E2C6-AA47-4143-987A-5C0400D2BC98}" type="presParOf" srcId="{3ABF6C8F-E4B5-427A-8140-9A562D797951}" destId="{7993E562-2A9D-4174-B83A-43C0F55BE908}" srcOrd="5" destOrd="0" presId="urn:microsoft.com/office/officeart/2018/5/layout/IconCircleLabelList"/>
    <dgm:cxn modelId="{85AF5D6D-3466-49FF-B8D1-14B7FB7098D1}" type="presParOf" srcId="{3ABF6C8F-E4B5-427A-8140-9A562D797951}" destId="{C5222FD8-A07B-42E0-B24E-360F9637F944}" srcOrd="6" destOrd="0" presId="urn:microsoft.com/office/officeart/2018/5/layout/IconCircleLabelList"/>
    <dgm:cxn modelId="{02FD9BAD-E8F5-445B-95A8-1A70FB23BF4B}" type="presParOf" srcId="{C5222FD8-A07B-42E0-B24E-360F9637F944}" destId="{12A33915-729F-4E64-BDA8-AE34FE839634}" srcOrd="0" destOrd="0" presId="urn:microsoft.com/office/officeart/2018/5/layout/IconCircleLabelList"/>
    <dgm:cxn modelId="{FFF1BB90-FA16-4FE8-89C5-3F54B3D3B769}" type="presParOf" srcId="{C5222FD8-A07B-42E0-B24E-360F9637F944}" destId="{1F5FE3E3-10A7-446A-8537-CA3A380211E3}" srcOrd="1" destOrd="0" presId="urn:microsoft.com/office/officeart/2018/5/layout/IconCircleLabelList"/>
    <dgm:cxn modelId="{4E1A50B2-65BC-4B20-8031-BC6CDB1A48A6}" type="presParOf" srcId="{C5222FD8-A07B-42E0-B24E-360F9637F944}" destId="{AC04E30F-E4B7-489C-A079-575191A134C6}" srcOrd="2" destOrd="0" presId="urn:microsoft.com/office/officeart/2018/5/layout/IconCircleLabelList"/>
    <dgm:cxn modelId="{0E7D66DE-C55D-44DC-95BF-48AA9F482286}" type="presParOf" srcId="{C5222FD8-A07B-42E0-B24E-360F9637F944}" destId="{930F494A-B8F5-4997-98D8-0C381DF7714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797A9-AA00-764B-ADAD-8156FC650FDE}">
      <dsp:nvSpPr>
        <dsp:cNvPr id="0" name=""/>
        <dsp:cNvSpPr/>
      </dsp:nvSpPr>
      <dsp:spPr>
        <a:xfrm>
          <a:off x="0" y="78371"/>
          <a:ext cx="4282984" cy="7956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Long form content (63,000+ characters), videos, photos</a:t>
          </a:r>
        </a:p>
      </dsp:txBody>
      <dsp:txXfrm>
        <a:off x="38838" y="117209"/>
        <a:ext cx="4205308" cy="717924"/>
      </dsp:txXfrm>
    </dsp:sp>
    <dsp:sp modelId="{EF9E21CF-F854-9047-A22E-FD47CF2A05BE}">
      <dsp:nvSpPr>
        <dsp:cNvPr id="0" name=""/>
        <dsp:cNvSpPr/>
      </dsp:nvSpPr>
      <dsp:spPr>
        <a:xfrm>
          <a:off x="0" y="931571"/>
          <a:ext cx="4282984" cy="7956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2.98 billion monthly users</a:t>
          </a:r>
        </a:p>
      </dsp:txBody>
      <dsp:txXfrm>
        <a:off x="38838" y="970409"/>
        <a:ext cx="4205308" cy="717924"/>
      </dsp:txXfrm>
    </dsp:sp>
    <dsp:sp modelId="{5B4A2251-A75E-744F-85CD-4A4BE5822588}">
      <dsp:nvSpPr>
        <dsp:cNvPr id="0" name=""/>
        <dsp:cNvSpPr/>
      </dsp:nvSpPr>
      <dsp:spPr>
        <a:xfrm>
          <a:off x="0" y="1784771"/>
          <a:ext cx="4282984" cy="7956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Personal feed, groups </a:t>
          </a:r>
        </a:p>
      </dsp:txBody>
      <dsp:txXfrm>
        <a:off x="38838" y="1823609"/>
        <a:ext cx="4205308" cy="717924"/>
      </dsp:txXfrm>
    </dsp:sp>
    <dsp:sp modelId="{6F0FCD6C-9584-364C-BCE0-78ED60FB2CC2}">
      <dsp:nvSpPr>
        <dsp:cNvPr id="0" name=""/>
        <dsp:cNvSpPr/>
      </dsp:nvSpPr>
      <dsp:spPr>
        <a:xfrm>
          <a:off x="0" y="2637971"/>
          <a:ext cx="4282984" cy="7956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Most senior demographic</a:t>
          </a:r>
        </a:p>
      </dsp:txBody>
      <dsp:txXfrm>
        <a:off x="38838" y="2676809"/>
        <a:ext cx="4205308" cy="7179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CB5B35-2658-1F40-9E9A-A94C01F9580E}">
      <dsp:nvSpPr>
        <dsp:cNvPr id="0" name=""/>
        <dsp:cNvSpPr/>
      </dsp:nvSpPr>
      <dsp:spPr>
        <a:xfrm>
          <a:off x="340611" y="1991"/>
          <a:ext cx="3878201" cy="95797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dirty="0"/>
            <a:t>Photo and video content, short form text (2,220 characters)</a:t>
          </a:r>
        </a:p>
      </dsp:txBody>
      <dsp:txXfrm>
        <a:off x="387376" y="48756"/>
        <a:ext cx="3784671" cy="864446"/>
      </dsp:txXfrm>
    </dsp:sp>
    <dsp:sp modelId="{6195E8F4-EA52-8040-8467-BC2F431772CC}">
      <dsp:nvSpPr>
        <dsp:cNvPr id="0" name=""/>
        <dsp:cNvSpPr/>
      </dsp:nvSpPr>
      <dsp:spPr>
        <a:xfrm>
          <a:off x="340611" y="1007866"/>
          <a:ext cx="3873145" cy="95797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dirty="0"/>
            <a:t>Filters, hashtags</a:t>
          </a:r>
        </a:p>
      </dsp:txBody>
      <dsp:txXfrm>
        <a:off x="387376" y="1054631"/>
        <a:ext cx="3779615" cy="864446"/>
      </dsp:txXfrm>
    </dsp:sp>
    <dsp:sp modelId="{CDC414B9-D8B6-8449-B0FD-C6DFEDEDD238}">
      <dsp:nvSpPr>
        <dsp:cNvPr id="0" name=""/>
        <dsp:cNvSpPr/>
      </dsp:nvSpPr>
      <dsp:spPr>
        <a:xfrm>
          <a:off x="340611" y="2013741"/>
          <a:ext cx="3837084" cy="95797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Over 2.5 billion monthly active users</a:t>
          </a:r>
        </a:p>
      </dsp:txBody>
      <dsp:txXfrm>
        <a:off x="387376" y="2060506"/>
        <a:ext cx="3743554" cy="864446"/>
      </dsp:txXfrm>
    </dsp:sp>
    <dsp:sp modelId="{EC89C7A1-3A79-7848-A42F-ABF3C91F501B}">
      <dsp:nvSpPr>
        <dsp:cNvPr id="0" name=""/>
        <dsp:cNvSpPr/>
      </dsp:nvSpPr>
      <dsp:spPr>
        <a:xfrm>
          <a:off x="340611" y="3019616"/>
          <a:ext cx="3878201" cy="95797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dirty="0"/>
            <a:t>Posts, stories, reels and lives</a:t>
          </a:r>
        </a:p>
      </dsp:txBody>
      <dsp:txXfrm>
        <a:off x="387376" y="3066381"/>
        <a:ext cx="3784671" cy="8644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5F46A-6378-714C-9410-38230155DCD7}">
      <dsp:nvSpPr>
        <dsp:cNvPr id="0" name=""/>
        <dsp:cNvSpPr/>
      </dsp:nvSpPr>
      <dsp:spPr>
        <a:xfrm>
          <a:off x="0" y="660212"/>
          <a:ext cx="4607223" cy="7558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Short-form video content (~15 seconds to 3 minutes)</a:t>
          </a:r>
        </a:p>
      </dsp:txBody>
      <dsp:txXfrm>
        <a:off x="36896" y="697108"/>
        <a:ext cx="4533431" cy="682028"/>
      </dsp:txXfrm>
    </dsp:sp>
    <dsp:sp modelId="{C34333F2-3CF2-AC43-85D7-324DEA994DB0}">
      <dsp:nvSpPr>
        <dsp:cNvPr id="0" name=""/>
        <dsp:cNvSpPr/>
      </dsp:nvSpPr>
      <dsp:spPr>
        <a:xfrm>
          <a:off x="0" y="1470752"/>
          <a:ext cx="4607223" cy="861151"/>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Over 1 billion monthly active users</a:t>
          </a:r>
        </a:p>
      </dsp:txBody>
      <dsp:txXfrm>
        <a:off x="42038" y="1512790"/>
        <a:ext cx="4523147" cy="777075"/>
      </dsp:txXfrm>
    </dsp:sp>
    <dsp:sp modelId="{D876D7A7-BC7A-744E-B960-A07A570E4F47}">
      <dsp:nvSpPr>
        <dsp:cNvPr id="0" name=""/>
        <dsp:cNvSpPr/>
      </dsp:nvSpPr>
      <dsp:spPr>
        <a:xfrm>
          <a:off x="0" y="2331903"/>
          <a:ext cx="4607223"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9" tIns="24130" rIns="135128" bIns="24130" numCol="1" spcCol="1270" anchor="t" anchorCtr="0">
          <a:noAutofit/>
        </a:bodyPr>
        <a:lstStyle/>
        <a:p>
          <a:pPr marL="114300" lvl="1" indent="-114300" algn="l" defTabSz="666750">
            <a:lnSpc>
              <a:spcPct val="90000"/>
            </a:lnSpc>
            <a:spcBef>
              <a:spcPct val="0"/>
            </a:spcBef>
            <a:spcAft>
              <a:spcPct val="20000"/>
            </a:spcAft>
            <a:buChar char="•"/>
          </a:pPr>
          <a:endParaRPr lang="en-US" sz="1500" kern="1200"/>
        </a:p>
      </dsp:txBody>
      <dsp:txXfrm>
        <a:off x="0" y="2331903"/>
        <a:ext cx="4607223" cy="314640"/>
      </dsp:txXfrm>
    </dsp:sp>
    <dsp:sp modelId="{47EAC011-50F8-3E46-9939-1319F1E9BCB2}">
      <dsp:nvSpPr>
        <dsp:cNvPr id="0" name=""/>
        <dsp:cNvSpPr/>
      </dsp:nvSpPr>
      <dsp:spPr>
        <a:xfrm>
          <a:off x="0" y="2646543"/>
          <a:ext cx="4607223" cy="7558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COVID-19 global pandemic served as a catalyst for the growth and success of TikTok </a:t>
          </a:r>
        </a:p>
      </dsp:txBody>
      <dsp:txXfrm>
        <a:off x="36896" y="2683439"/>
        <a:ext cx="4533431" cy="682028"/>
      </dsp:txXfrm>
    </dsp:sp>
    <dsp:sp modelId="{E898728A-94F2-2142-8AF3-426E64F7ACF6}">
      <dsp:nvSpPr>
        <dsp:cNvPr id="0" name=""/>
        <dsp:cNvSpPr/>
      </dsp:nvSpPr>
      <dsp:spPr>
        <a:xfrm>
          <a:off x="0" y="3457083"/>
          <a:ext cx="4607223" cy="7558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Two primary video feeds: </a:t>
          </a:r>
          <a:r>
            <a:rPr lang="en-US" sz="1900" i="1" kern="1200" dirty="0"/>
            <a:t>Following</a:t>
          </a:r>
          <a:r>
            <a:rPr lang="en-US" sz="1900" kern="1200" dirty="0"/>
            <a:t> and </a:t>
          </a:r>
          <a:r>
            <a:rPr lang="en-US" sz="1900" i="1" kern="1200" dirty="0"/>
            <a:t>For You </a:t>
          </a:r>
          <a:r>
            <a:rPr lang="en-US" sz="1900" kern="1200" dirty="0"/>
            <a:t>(algorithmic recommendations)</a:t>
          </a:r>
        </a:p>
      </dsp:txBody>
      <dsp:txXfrm>
        <a:off x="36896" y="3493979"/>
        <a:ext cx="4533431" cy="6820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D78CD-1535-3D49-9BA9-4AE866D1A3AC}">
      <dsp:nvSpPr>
        <dsp:cNvPr id="0" name=""/>
        <dsp:cNvSpPr/>
      </dsp:nvSpPr>
      <dsp:spPr>
        <a:xfrm>
          <a:off x="185212" y="1991"/>
          <a:ext cx="4184665" cy="9579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dirty="0"/>
            <a:t>Microblog (280 characters)</a:t>
          </a:r>
        </a:p>
      </dsp:txBody>
      <dsp:txXfrm>
        <a:off x="231977" y="48756"/>
        <a:ext cx="4091135" cy="864446"/>
      </dsp:txXfrm>
    </dsp:sp>
    <dsp:sp modelId="{A0D383C2-1E83-7442-8DC8-4A643CC0A93C}">
      <dsp:nvSpPr>
        <dsp:cNvPr id="0" name=""/>
        <dsp:cNvSpPr/>
      </dsp:nvSpPr>
      <dsp:spPr>
        <a:xfrm>
          <a:off x="185212" y="1007866"/>
          <a:ext cx="4148210" cy="95797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dirty="0"/>
            <a:t>Pictures, Short videos (140 seconds)</a:t>
          </a:r>
        </a:p>
      </dsp:txBody>
      <dsp:txXfrm>
        <a:off x="231977" y="1054631"/>
        <a:ext cx="4054680" cy="864446"/>
      </dsp:txXfrm>
    </dsp:sp>
    <dsp:sp modelId="{CFEE153F-5AEC-AC46-A933-674C98100541}">
      <dsp:nvSpPr>
        <dsp:cNvPr id="0" name=""/>
        <dsp:cNvSpPr/>
      </dsp:nvSpPr>
      <dsp:spPr>
        <a:xfrm>
          <a:off x="185212" y="2013741"/>
          <a:ext cx="4183680" cy="95797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330 million monthly active users</a:t>
          </a:r>
        </a:p>
      </dsp:txBody>
      <dsp:txXfrm>
        <a:off x="231977" y="2060506"/>
        <a:ext cx="4090150" cy="864446"/>
      </dsp:txXfrm>
    </dsp:sp>
    <dsp:sp modelId="{D90145F0-5C3E-5A43-8897-692AE642573D}">
      <dsp:nvSpPr>
        <dsp:cNvPr id="0" name=""/>
        <dsp:cNvSpPr/>
      </dsp:nvSpPr>
      <dsp:spPr>
        <a:xfrm>
          <a:off x="185212" y="3019616"/>
          <a:ext cx="4188999" cy="95797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i="1" kern="1200" dirty="0"/>
            <a:t>For You </a:t>
          </a:r>
          <a:r>
            <a:rPr lang="en-US" sz="2400" kern="1200" dirty="0"/>
            <a:t>and a </a:t>
          </a:r>
          <a:r>
            <a:rPr lang="en-US" sz="2400" i="1" kern="1200" dirty="0"/>
            <a:t>Following</a:t>
          </a:r>
          <a:r>
            <a:rPr lang="en-US" sz="2400" kern="1200" dirty="0"/>
            <a:t> feed</a:t>
          </a:r>
        </a:p>
      </dsp:txBody>
      <dsp:txXfrm>
        <a:off x="231977" y="3066381"/>
        <a:ext cx="4095469" cy="8644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391DA-9835-45B8-9329-E42C8DF28E10}">
      <dsp:nvSpPr>
        <dsp:cNvPr id="0" name=""/>
        <dsp:cNvSpPr/>
      </dsp:nvSpPr>
      <dsp:spPr>
        <a:xfrm>
          <a:off x="131616" y="132575"/>
          <a:ext cx="1294253" cy="129425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73D83-0EBD-420E-99E6-C0E94255CE37}">
      <dsp:nvSpPr>
        <dsp:cNvPr id="0" name=""/>
        <dsp:cNvSpPr/>
      </dsp:nvSpPr>
      <dsp:spPr>
        <a:xfrm>
          <a:off x="403410" y="404369"/>
          <a:ext cx="750667" cy="750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8B1E07-3146-4615-90AD-8CE26D3C9375}">
      <dsp:nvSpPr>
        <dsp:cNvPr id="0" name=""/>
        <dsp:cNvSpPr/>
      </dsp:nvSpPr>
      <dsp:spPr>
        <a:xfrm>
          <a:off x="1703210" y="132575"/>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Allow students access to the </a:t>
          </a:r>
          <a:r>
            <a:rPr lang="en-US" sz="2400" i="1" kern="1200" dirty="0"/>
            <a:t>process</a:t>
          </a:r>
          <a:r>
            <a:rPr lang="en-US" sz="2400" kern="1200" dirty="0"/>
            <a:t> of science</a:t>
          </a:r>
        </a:p>
      </dsp:txBody>
      <dsp:txXfrm>
        <a:off x="1703210" y="132575"/>
        <a:ext cx="3050741" cy="1294253"/>
      </dsp:txXfrm>
    </dsp:sp>
    <dsp:sp modelId="{D57A800E-9472-48A9-9969-C72F755F6D58}">
      <dsp:nvSpPr>
        <dsp:cNvPr id="0" name=""/>
        <dsp:cNvSpPr/>
      </dsp:nvSpPr>
      <dsp:spPr>
        <a:xfrm>
          <a:off x="5285520" y="132575"/>
          <a:ext cx="1294253" cy="129425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83DACF-2406-4172-AFAD-8C3344B832E8}">
      <dsp:nvSpPr>
        <dsp:cNvPr id="0" name=""/>
        <dsp:cNvSpPr/>
      </dsp:nvSpPr>
      <dsp:spPr>
        <a:xfrm>
          <a:off x="5557313" y="404369"/>
          <a:ext cx="750667" cy="750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E8E665-4EB5-4C38-851F-88FEACC123F7}">
      <dsp:nvSpPr>
        <dsp:cNvPr id="0" name=""/>
        <dsp:cNvSpPr/>
      </dsp:nvSpPr>
      <dsp:spPr>
        <a:xfrm>
          <a:off x="6857114" y="132575"/>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Show the collaborative nature of scientific discovery</a:t>
          </a:r>
        </a:p>
      </dsp:txBody>
      <dsp:txXfrm>
        <a:off x="6857114" y="132575"/>
        <a:ext cx="3050741" cy="1294253"/>
      </dsp:txXfrm>
    </dsp:sp>
    <dsp:sp modelId="{A81007ED-0146-4166-8259-89DD0804472E}">
      <dsp:nvSpPr>
        <dsp:cNvPr id="0" name=""/>
        <dsp:cNvSpPr/>
      </dsp:nvSpPr>
      <dsp:spPr>
        <a:xfrm>
          <a:off x="131616" y="2011314"/>
          <a:ext cx="1294253" cy="129425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38CD5-0EA7-4066-8CD9-4A6B14219745}">
      <dsp:nvSpPr>
        <dsp:cNvPr id="0" name=""/>
        <dsp:cNvSpPr/>
      </dsp:nvSpPr>
      <dsp:spPr>
        <a:xfrm>
          <a:off x="403410" y="2283107"/>
          <a:ext cx="750667" cy="750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6804FE-6817-4C71-8C34-B0744C8F91D3}">
      <dsp:nvSpPr>
        <dsp:cNvPr id="0" name=""/>
        <dsp:cNvSpPr/>
      </dsp:nvSpPr>
      <dsp:spPr>
        <a:xfrm>
          <a:off x="1703210" y="2011314"/>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Expose students to different types of scientific data</a:t>
          </a:r>
        </a:p>
      </dsp:txBody>
      <dsp:txXfrm>
        <a:off x="1703210" y="2011314"/>
        <a:ext cx="3050741" cy="1294253"/>
      </dsp:txXfrm>
    </dsp:sp>
    <dsp:sp modelId="{7F7D4AF3-A642-43D5-8941-FA477E3CCFB9}">
      <dsp:nvSpPr>
        <dsp:cNvPr id="0" name=""/>
        <dsp:cNvSpPr/>
      </dsp:nvSpPr>
      <dsp:spPr>
        <a:xfrm>
          <a:off x="5285520" y="2011314"/>
          <a:ext cx="1294253" cy="129425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EAD46A-EE89-480C-8AB9-083AF3A11536}">
      <dsp:nvSpPr>
        <dsp:cNvPr id="0" name=""/>
        <dsp:cNvSpPr/>
      </dsp:nvSpPr>
      <dsp:spPr>
        <a:xfrm>
          <a:off x="5557313" y="2283107"/>
          <a:ext cx="750667" cy="7506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3FAB4C-AB2D-44DD-801E-8E1761D9DE24}">
      <dsp:nvSpPr>
        <dsp:cNvPr id="0" name=""/>
        <dsp:cNvSpPr/>
      </dsp:nvSpPr>
      <dsp:spPr>
        <a:xfrm>
          <a:off x="6857114" y="2011314"/>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Increase understanding of the science behind the headlines</a:t>
          </a:r>
        </a:p>
      </dsp:txBody>
      <dsp:txXfrm>
        <a:off x="6857114" y="2011314"/>
        <a:ext cx="3050741" cy="12942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670FDE-49AD-4D9C-9FCD-944C0767D7C4}">
      <dsp:nvSpPr>
        <dsp:cNvPr id="0" name=""/>
        <dsp:cNvSpPr/>
      </dsp:nvSpPr>
      <dsp:spPr>
        <a:xfrm>
          <a:off x="1212569" y="508019"/>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21A703-A481-4F60-83C7-0AC69F5C3087}">
      <dsp:nvSpPr>
        <dsp:cNvPr id="0" name=""/>
        <dsp:cNvSpPr/>
      </dsp:nvSpPr>
      <dsp:spPr>
        <a:xfrm>
          <a:off x="417971" y="2248356"/>
          <a:ext cx="2889450"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dirty="0"/>
            <a:t>Diverse views represented in social media help students think about alternatives and discuss.</a:t>
          </a:r>
        </a:p>
      </dsp:txBody>
      <dsp:txXfrm>
        <a:off x="417971" y="2248356"/>
        <a:ext cx="2889450" cy="1192500"/>
      </dsp:txXfrm>
    </dsp:sp>
    <dsp:sp modelId="{8DEFCF35-88A3-4B93-828D-F9BA91DCA17A}">
      <dsp:nvSpPr>
        <dsp:cNvPr id="0" name=""/>
        <dsp:cNvSpPr/>
      </dsp:nvSpPr>
      <dsp:spPr>
        <a:xfrm>
          <a:off x="4607673" y="508019"/>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99C1DB-1759-499E-9B0C-CA398C5000A8}">
      <dsp:nvSpPr>
        <dsp:cNvPr id="0" name=""/>
        <dsp:cNvSpPr/>
      </dsp:nvSpPr>
      <dsp:spPr>
        <a:xfrm>
          <a:off x="3813074" y="2248356"/>
          <a:ext cx="2889450"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dirty="0"/>
            <a:t>Help students expand their worldview by exposing them to new people and ideas</a:t>
          </a:r>
        </a:p>
      </dsp:txBody>
      <dsp:txXfrm>
        <a:off x="3813074" y="2248356"/>
        <a:ext cx="2889450" cy="1192500"/>
      </dsp:txXfrm>
    </dsp:sp>
    <dsp:sp modelId="{67C96E60-32D6-4007-8D7C-7C987129EAAB}">
      <dsp:nvSpPr>
        <dsp:cNvPr id="0" name=""/>
        <dsp:cNvSpPr/>
      </dsp:nvSpPr>
      <dsp:spPr>
        <a:xfrm>
          <a:off x="8002777" y="508019"/>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3D5C10-3DA0-463C-831E-BE797B0067E6}">
      <dsp:nvSpPr>
        <dsp:cNvPr id="0" name=""/>
        <dsp:cNvSpPr/>
      </dsp:nvSpPr>
      <dsp:spPr>
        <a:xfrm>
          <a:off x="7208178" y="2248356"/>
          <a:ext cx="2889450"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Cultivate communities of support for minoritized students</a:t>
          </a:r>
        </a:p>
      </dsp:txBody>
      <dsp:txXfrm>
        <a:off x="7208178" y="2248356"/>
        <a:ext cx="2889450" cy="1192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EFD5F-D40D-414B-BB6A-72D90377FE10}">
      <dsp:nvSpPr>
        <dsp:cNvPr id="0" name=""/>
        <dsp:cNvSpPr/>
      </dsp:nvSpPr>
      <dsp:spPr>
        <a:xfrm>
          <a:off x="539336" y="18075"/>
          <a:ext cx="1313496" cy="131349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E3249C-1EA2-4AA0-AB64-03569D686CB1}">
      <dsp:nvSpPr>
        <dsp:cNvPr id="0" name=""/>
        <dsp:cNvSpPr/>
      </dsp:nvSpPr>
      <dsp:spPr>
        <a:xfrm>
          <a:off x="819262" y="298001"/>
          <a:ext cx="753645" cy="7536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056F2A-F4DA-421E-B19A-C3B7B412EE73}">
      <dsp:nvSpPr>
        <dsp:cNvPr id="0" name=""/>
        <dsp:cNvSpPr/>
      </dsp:nvSpPr>
      <dsp:spPr>
        <a:xfrm>
          <a:off x="119448" y="1740693"/>
          <a:ext cx="21532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Practice critical thinking </a:t>
          </a:r>
        </a:p>
      </dsp:txBody>
      <dsp:txXfrm>
        <a:off x="119448" y="1740693"/>
        <a:ext cx="2153272" cy="720000"/>
      </dsp:txXfrm>
    </dsp:sp>
    <dsp:sp modelId="{1C4A24A6-9B0B-448A-AA29-9ABC6A1D7A62}">
      <dsp:nvSpPr>
        <dsp:cNvPr id="0" name=""/>
        <dsp:cNvSpPr/>
      </dsp:nvSpPr>
      <dsp:spPr>
        <a:xfrm>
          <a:off x="3069431" y="18075"/>
          <a:ext cx="1313496" cy="1313496"/>
        </a:xfrm>
        <a:prstGeom prst="ellipse">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dsp:style>
    </dsp:sp>
    <dsp:sp modelId="{6A8DD1C4-1D9C-4672-BED9-B59BB57B9CF0}">
      <dsp:nvSpPr>
        <dsp:cNvPr id="0" name=""/>
        <dsp:cNvSpPr/>
      </dsp:nvSpPr>
      <dsp:spPr>
        <a:xfrm>
          <a:off x="3349357" y="298001"/>
          <a:ext cx="753645" cy="753645"/>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3728CE-6F19-4859-9B76-99C55F043C43}">
      <dsp:nvSpPr>
        <dsp:cNvPr id="0" name=""/>
        <dsp:cNvSpPr/>
      </dsp:nvSpPr>
      <dsp:spPr>
        <a:xfrm>
          <a:off x="2649543" y="1740693"/>
          <a:ext cx="21532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Learn to vet sources</a:t>
          </a:r>
        </a:p>
      </dsp:txBody>
      <dsp:txXfrm>
        <a:off x="2649543" y="1740693"/>
        <a:ext cx="2153272" cy="720000"/>
      </dsp:txXfrm>
    </dsp:sp>
    <dsp:sp modelId="{D7303091-F1DC-4D88-B6D4-EC19CB541DA8}">
      <dsp:nvSpPr>
        <dsp:cNvPr id="0" name=""/>
        <dsp:cNvSpPr/>
      </dsp:nvSpPr>
      <dsp:spPr>
        <a:xfrm>
          <a:off x="5599527" y="18075"/>
          <a:ext cx="1313496" cy="1313496"/>
        </a:xfrm>
        <a:prstGeom prst="ellipse">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dsp:style>
    </dsp:sp>
    <dsp:sp modelId="{2AEC68CF-D75C-4221-BF5B-07E0E549DF5A}">
      <dsp:nvSpPr>
        <dsp:cNvPr id="0" name=""/>
        <dsp:cNvSpPr/>
      </dsp:nvSpPr>
      <dsp:spPr>
        <a:xfrm>
          <a:off x="5879452" y="298001"/>
          <a:ext cx="753645" cy="7536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C8A4E5-42B1-4E09-B340-D5D10A126FAB}">
      <dsp:nvSpPr>
        <dsp:cNvPr id="0" name=""/>
        <dsp:cNvSpPr/>
      </dsp:nvSpPr>
      <dsp:spPr>
        <a:xfrm>
          <a:off x="5179638" y="1740693"/>
          <a:ext cx="21532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Recognize misinformation</a:t>
          </a:r>
        </a:p>
      </dsp:txBody>
      <dsp:txXfrm>
        <a:off x="5179638" y="1740693"/>
        <a:ext cx="2153272" cy="720000"/>
      </dsp:txXfrm>
    </dsp:sp>
    <dsp:sp modelId="{12A33915-729F-4E64-BDA8-AE34FE839634}">
      <dsp:nvSpPr>
        <dsp:cNvPr id="0" name=""/>
        <dsp:cNvSpPr/>
      </dsp:nvSpPr>
      <dsp:spPr>
        <a:xfrm>
          <a:off x="3069431" y="2999012"/>
          <a:ext cx="1313496" cy="1313496"/>
        </a:xfrm>
        <a:prstGeom prst="ellipse">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1F5FE3E3-10A7-446A-8537-CA3A380211E3}">
      <dsp:nvSpPr>
        <dsp:cNvPr id="0" name=""/>
        <dsp:cNvSpPr/>
      </dsp:nvSpPr>
      <dsp:spPr>
        <a:xfrm>
          <a:off x="3349357" y="3278937"/>
          <a:ext cx="753645" cy="7536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0F494A-B8F5-4997-98D8-0C381DF77145}">
      <dsp:nvSpPr>
        <dsp:cNvPr id="0" name=""/>
        <dsp:cNvSpPr/>
      </dsp:nvSpPr>
      <dsp:spPr>
        <a:xfrm>
          <a:off x="2649543" y="4721630"/>
          <a:ext cx="21532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Improve media literacy</a:t>
          </a:r>
        </a:p>
      </dsp:txBody>
      <dsp:txXfrm>
        <a:off x="2649543" y="4721630"/>
        <a:ext cx="2153272"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FAE7A3-F5CB-A141-9ECC-673E8DE03E70}" type="datetimeFigureOut">
              <a:rPr lang="en-US" smtClean="0"/>
              <a:t>7/7/23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80970E-3BEC-514E-8CA6-5DD7B2445792}" type="slidenum">
              <a:rPr lang="en-US" smtClean="0"/>
              <a:t>‹#›</a:t>
            </a:fld>
            <a:endParaRPr lang="en-US"/>
          </a:p>
        </p:txBody>
      </p:sp>
    </p:spTree>
    <p:extLst>
      <p:ext uri="{BB962C8B-B14F-4D97-AF65-F5344CB8AC3E}">
        <p14:creationId xmlns:p14="http://schemas.microsoft.com/office/powerpoint/2010/main" val="2209041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a:extLst>
              <a:ext uri="{FF2B5EF4-FFF2-40B4-BE49-F238E27FC236}">
                <a16:creationId xmlns:a16="http://schemas.microsoft.com/office/drawing/2014/main" id="{E913627C-2C71-9204-259D-28EB57244F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4" name="Notes Placeholder 2">
            <a:extLst>
              <a:ext uri="{FF2B5EF4-FFF2-40B4-BE49-F238E27FC236}">
                <a16:creationId xmlns:a16="http://schemas.microsoft.com/office/drawing/2014/main" id="{48EBC43C-1A48-A2C2-35F7-BD1A9A58BD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ea typeface="ＭＳ Ｐゴシック" panose="020B0600070205080204" pitchFamily="34" charset="-128"/>
              </a:rPr>
              <a:t>From Communicating Science Effectively from the National Academies Press</a:t>
            </a:r>
          </a:p>
        </p:txBody>
      </p:sp>
      <p:sp>
        <p:nvSpPr>
          <p:cNvPr id="18435" name="Slide Number Placeholder 3">
            <a:extLst>
              <a:ext uri="{FF2B5EF4-FFF2-40B4-BE49-F238E27FC236}">
                <a16:creationId xmlns:a16="http://schemas.microsoft.com/office/drawing/2014/main" id="{AAE72E23-1919-EB99-1E62-D9F59B77320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1096A6C5-C552-A948-A3D1-93128FBEEE20}" type="slidenum">
              <a:rPr lang="en-US" altLang="en-US"/>
              <a:pPr>
                <a:spcBef>
                  <a:spcPct val="0"/>
                </a:spcBef>
              </a:pPr>
              <a:t>3</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80970E-3BEC-514E-8CA6-5DD7B2445792}" type="slidenum">
              <a:rPr lang="en-US" smtClean="0"/>
              <a:t>20</a:t>
            </a:fld>
            <a:endParaRPr lang="en-US"/>
          </a:p>
        </p:txBody>
      </p:sp>
    </p:spTree>
    <p:extLst>
      <p:ext uri="{BB962C8B-B14F-4D97-AF65-F5344CB8AC3E}">
        <p14:creationId xmlns:p14="http://schemas.microsoft.com/office/powerpoint/2010/main" val="4293822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a:extLst>
              <a:ext uri="{FF2B5EF4-FFF2-40B4-BE49-F238E27FC236}">
                <a16:creationId xmlns:a16="http://schemas.microsoft.com/office/drawing/2014/main" id="{BE22B6C4-7C67-B0F3-CFED-43C47AFD670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0" name="Notes Placeholder 2">
            <a:extLst>
              <a:ext uri="{FF2B5EF4-FFF2-40B4-BE49-F238E27FC236}">
                <a16:creationId xmlns:a16="http://schemas.microsoft.com/office/drawing/2014/main" id="{F5E43DF4-FB19-1570-9624-C631ADBD18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i="1" dirty="0">
                <a:ea typeface="ＭＳ Ｐゴシック" panose="020B0600070205080204" pitchFamily="34" charset="-128"/>
              </a:rPr>
              <a:t>“[People are] using digital spaces to intentionally cultivate communities to support the success of individuals underrepresented in particular spaces and in the academy as a whole.” </a:t>
            </a:r>
            <a:r>
              <a:rPr lang="mr-IN" altLang="en-US" b="1" i="1" dirty="0">
                <a:latin typeface="Mangal" panose="02040503050203030202" pitchFamily="18" charset="0"/>
                <a:ea typeface="ＭＳ Ｐゴシック" panose="020B0600070205080204" pitchFamily="34" charset="-128"/>
              </a:rPr>
              <a:t>–</a:t>
            </a:r>
            <a:r>
              <a:rPr lang="en-US" altLang="en-US" b="1" i="1" dirty="0">
                <a:ea typeface="ＭＳ Ｐゴシック" panose="020B0600070205080204" pitchFamily="34" charset="-128"/>
              </a:rPr>
              <a:t>Montgomery, 2018</a:t>
            </a:r>
          </a:p>
          <a:p>
            <a:endParaRPr lang="en-US" altLang="en-US" b="1" i="1" dirty="0">
              <a:ea typeface="ＭＳ Ｐゴシック" panose="020B0600070205080204" pitchFamily="34" charset="-128"/>
            </a:endParaRPr>
          </a:p>
          <a:p>
            <a:endParaRPr lang="en-US" altLang="en-US" b="1" i="1"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68611" name="Slide Number Placeholder 3">
            <a:extLst>
              <a:ext uri="{FF2B5EF4-FFF2-40B4-BE49-F238E27FC236}">
                <a16:creationId xmlns:a16="http://schemas.microsoft.com/office/drawing/2014/main" id="{7799043C-2E53-A633-02CC-CE85AA7DE1D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Palatino Linotype" panose="02040502050505030304" pitchFamily="18" charset="0"/>
                <a:ea typeface="ＭＳ Ｐゴシック" panose="020B0600070205080204" pitchFamily="34" charset="-128"/>
              </a:defRPr>
            </a:lvl1pPr>
            <a:lvl2pPr marL="742950" indent="-285750">
              <a:defRPr>
                <a:solidFill>
                  <a:schemeClr val="tx1"/>
                </a:solidFill>
                <a:latin typeface="Palatino Linotype" panose="02040502050505030304" pitchFamily="18" charset="0"/>
                <a:ea typeface="ＭＳ Ｐゴシック" panose="020B0600070205080204" pitchFamily="34" charset="-128"/>
              </a:defRPr>
            </a:lvl2pPr>
            <a:lvl3pPr marL="1143000" indent="-228600">
              <a:defRPr>
                <a:solidFill>
                  <a:schemeClr val="tx1"/>
                </a:solidFill>
                <a:latin typeface="Palatino Linotype" panose="02040502050505030304" pitchFamily="18" charset="0"/>
                <a:ea typeface="ＭＳ Ｐゴシック" panose="020B0600070205080204" pitchFamily="34" charset="-128"/>
              </a:defRPr>
            </a:lvl3pPr>
            <a:lvl4pPr marL="1600200" indent="-228600">
              <a:defRPr>
                <a:solidFill>
                  <a:schemeClr val="tx1"/>
                </a:solidFill>
                <a:latin typeface="Palatino Linotype" panose="02040502050505030304" pitchFamily="18" charset="0"/>
                <a:ea typeface="ＭＳ Ｐゴシック" panose="020B0600070205080204" pitchFamily="34" charset="-128"/>
              </a:defRPr>
            </a:lvl4pPr>
            <a:lvl5pPr marL="2057400" indent="-228600">
              <a:defRPr>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9pPr>
          </a:lstStyle>
          <a:p>
            <a:fld id="{EB5C755C-F83A-0A43-8817-99CC5F33C170}" type="slidenum">
              <a:rPr lang="en-US" altLang="en-US">
                <a:latin typeface="Calibri" panose="020F0502020204030204" pitchFamily="34" charset="0"/>
              </a:rPr>
              <a:pPr/>
              <a:t>39</a:t>
            </a:fld>
            <a:endParaRPr lang="en-US"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80970E-3BEC-514E-8CA6-5DD7B2445792}" type="slidenum">
              <a:rPr lang="en-US" smtClean="0"/>
              <a:t>43</a:t>
            </a:fld>
            <a:endParaRPr lang="en-US"/>
          </a:p>
        </p:txBody>
      </p:sp>
    </p:spTree>
    <p:extLst>
      <p:ext uri="{BB962C8B-B14F-4D97-AF65-F5344CB8AC3E}">
        <p14:creationId xmlns:p14="http://schemas.microsoft.com/office/powerpoint/2010/main" val="2205743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10952F79-791F-402C-8EE8-852D9B0C789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1D1B6C59-96D3-0ED9-5DBF-40884553C93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ea typeface="ＭＳ Ｐゴシック" panose="020B0600070205080204" pitchFamily="34" charset="-128"/>
              </a:rPr>
              <a:t>Misinformed is a function of a person’s ability and motivation to spot falsehoods, but also of other group-level and societal factors that increase the chances of citizens to be exposed to correct(ive) information.</a:t>
            </a:r>
          </a:p>
        </p:txBody>
      </p:sp>
      <p:sp>
        <p:nvSpPr>
          <p:cNvPr id="25603" name="Slide Number Placeholder 3">
            <a:extLst>
              <a:ext uri="{FF2B5EF4-FFF2-40B4-BE49-F238E27FC236}">
                <a16:creationId xmlns:a16="http://schemas.microsoft.com/office/drawing/2014/main" id="{512FC5B0-DBDA-64B8-26BA-66E2BC8FF71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Palatino Linotype" panose="02040502050505030304" pitchFamily="18" charset="0"/>
                <a:ea typeface="ＭＳ Ｐゴシック" panose="020B0600070205080204" pitchFamily="34" charset="-128"/>
              </a:defRPr>
            </a:lvl1pPr>
            <a:lvl2pPr marL="742950" indent="-285750">
              <a:defRPr>
                <a:solidFill>
                  <a:schemeClr val="tx1"/>
                </a:solidFill>
                <a:latin typeface="Palatino Linotype" panose="02040502050505030304" pitchFamily="18" charset="0"/>
                <a:ea typeface="ＭＳ Ｐゴシック" panose="020B0600070205080204" pitchFamily="34" charset="-128"/>
              </a:defRPr>
            </a:lvl2pPr>
            <a:lvl3pPr marL="1143000" indent="-228600">
              <a:defRPr>
                <a:solidFill>
                  <a:schemeClr val="tx1"/>
                </a:solidFill>
                <a:latin typeface="Palatino Linotype" panose="02040502050505030304" pitchFamily="18" charset="0"/>
                <a:ea typeface="ＭＳ Ｐゴシック" panose="020B0600070205080204" pitchFamily="34" charset="-128"/>
              </a:defRPr>
            </a:lvl3pPr>
            <a:lvl4pPr marL="1600200" indent="-228600">
              <a:defRPr>
                <a:solidFill>
                  <a:schemeClr val="tx1"/>
                </a:solidFill>
                <a:latin typeface="Palatino Linotype" panose="02040502050505030304" pitchFamily="18" charset="0"/>
                <a:ea typeface="ＭＳ Ｐゴシック" panose="020B0600070205080204" pitchFamily="34" charset="-128"/>
              </a:defRPr>
            </a:lvl4pPr>
            <a:lvl5pPr marL="2057400" indent="-228600">
              <a:defRPr>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9pPr>
          </a:lstStyle>
          <a:p>
            <a:fld id="{F0EF8384-11F9-834B-AAD1-AFB686426DC4}" type="slidenum">
              <a:rPr lang="en-US" altLang="en-US">
                <a:latin typeface="Calibri" panose="020F0502020204030204" pitchFamily="34" charset="0"/>
              </a:rPr>
              <a:pPr/>
              <a:t>52</a:t>
            </a:fld>
            <a:endParaRPr lang="en-US"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A6F18EED-B09D-7513-E783-65B3E83AF1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Notes Placeholder 2">
            <a:extLst>
              <a:ext uri="{FF2B5EF4-FFF2-40B4-BE49-F238E27FC236}">
                <a16:creationId xmlns:a16="http://schemas.microsoft.com/office/drawing/2014/main" id="{306996EF-B1D5-4FAF-7739-343E8F10A87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ea typeface="ＭＳ Ｐゴシック" panose="020B0600070205080204" pitchFamily="34" charset="-128"/>
              </a:rPr>
              <a:t>A assessment of American students’ media literacy shows that the vast majority of them struggle to (</a:t>
            </a:r>
            <a:r>
              <a:rPr lang="en-US" altLang="en-US" i="1">
                <a:ea typeface="ＭＳ Ｐゴシック" panose="020B0600070205080204" pitchFamily="34" charset="-128"/>
              </a:rPr>
              <a:t>i</a:t>
            </a:r>
            <a:r>
              <a:rPr lang="en-US" altLang="en-US">
                <a:ea typeface="ＭＳ Ｐゴシック" panose="020B0600070205080204" pitchFamily="34" charset="-128"/>
              </a:rPr>
              <a:t>) recognize the possible biases of politically charged tweets and (</a:t>
            </a:r>
            <a:r>
              <a:rPr lang="en-US" altLang="en-US" i="1">
                <a:ea typeface="ＭＳ Ｐゴシック" panose="020B0600070205080204" pitchFamily="34" charset="-128"/>
              </a:rPr>
              <a:t>ii</a:t>
            </a:r>
            <a:r>
              <a:rPr lang="en-US" altLang="en-US">
                <a:ea typeface="ＭＳ Ｐゴシック" panose="020B0600070205080204" pitchFamily="34" charset="-128"/>
              </a:rPr>
              <a:t>) distinguish between a news story and news-like advertisement (Wineburg et al., 2016)</a:t>
            </a:r>
            <a:endParaRPr lang="en-US" altLang="en-US" b="1" i="1">
              <a:ea typeface="ＭＳ Ｐゴシック" panose="020B0600070205080204" pitchFamily="34" charset="-128"/>
            </a:endParaRPr>
          </a:p>
          <a:p>
            <a:endParaRPr lang="en-US" altLang="en-US">
              <a:ea typeface="ＭＳ Ｐゴシック" panose="020B0600070205080204" pitchFamily="34" charset="-128"/>
            </a:endParaRPr>
          </a:p>
        </p:txBody>
      </p:sp>
      <p:sp>
        <p:nvSpPr>
          <p:cNvPr id="27651" name="Slide Number Placeholder 3">
            <a:extLst>
              <a:ext uri="{FF2B5EF4-FFF2-40B4-BE49-F238E27FC236}">
                <a16:creationId xmlns:a16="http://schemas.microsoft.com/office/drawing/2014/main" id="{BFA63300-774D-85F9-B786-431C9D57116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Palatino Linotype" panose="02040502050505030304" pitchFamily="18" charset="0"/>
                <a:ea typeface="ＭＳ Ｐゴシック" panose="020B0600070205080204" pitchFamily="34" charset="-128"/>
              </a:defRPr>
            </a:lvl1pPr>
            <a:lvl2pPr marL="742950" indent="-285750">
              <a:defRPr>
                <a:solidFill>
                  <a:schemeClr val="tx1"/>
                </a:solidFill>
                <a:latin typeface="Palatino Linotype" panose="02040502050505030304" pitchFamily="18" charset="0"/>
                <a:ea typeface="ＭＳ Ｐゴシック" panose="020B0600070205080204" pitchFamily="34" charset="-128"/>
              </a:defRPr>
            </a:lvl2pPr>
            <a:lvl3pPr marL="1143000" indent="-228600">
              <a:defRPr>
                <a:solidFill>
                  <a:schemeClr val="tx1"/>
                </a:solidFill>
                <a:latin typeface="Palatino Linotype" panose="02040502050505030304" pitchFamily="18" charset="0"/>
                <a:ea typeface="ＭＳ Ｐゴシック" panose="020B0600070205080204" pitchFamily="34" charset="-128"/>
              </a:defRPr>
            </a:lvl3pPr>
            <a:lvl4pPr marL="1600200" indent="-228600">
              <a:defRPr>
                <a:solidFill>
                  <a:schemeClr val="tx1"/>
                </a:solidFill>
                <a:latin typeface="Palatino Linotype" panose="02040502050505030304" pitchFamily="18" charset="0"/>
                <a:ea typeface="ＭＳ Ｐゴシック" panose="020B0600070205080204" pitchFamily="34" charset="-128"/>
              </a:defRPr>
            </a:lvl4pPr>
            <a:lvl5pPr marL="2057400" indent="-228600">
              <a:defRPr>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9pPr>
          </a:lstStyle>
          <a:p>
            <a:fld id="{ED99619D-B157-454E-AFC2-91D45B2B6B38}" type="slidenum">
              <a:rPr lang="en-US" altLang="en-US">
                <a:latin typeface="Calibri" panose="020F0502020204030204" pitchFamily="34" charset="0"/>
              </a:rPr>
              <a:pPr/>
              <a:t>53</a:t>
            </a:fld>
            <a:endParaRPr lang="en-US"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82988FBE-0E7B-11D7-1D2E-91396929604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2" name="Notes Placeholder 2">
            <a:extLst>
              <a:ext uri="{FF2B5EF4-FFF2-40B4-BE49-F238E27FC236}">
                <a16:creationId xmlns:a16="http://schemas.microsoft.com/office/drawing/2014/main" id="{A315DA3E-E949-BDEA-FB2F-232D246D06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30723" name="Slide Number Placeholder 3">
            <a:extLst>
              <a:ext uri="{FF2B5EF4-FFF2-40B4-BE49-F238E27FC236}">
                <a16:creationId xmlns:a16="http://schemas.microsoft.com/office/drawing/2014/main" id="{0D56AA24-61FC-258D-FAFE-AB03EB391B2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40C1597-41DA-EA4E-A5A2-33284E95B151}" type="slidenum">
              <a:rPr lang="en-US" altLang="en-US"/>
              <a:pPr>
                <a:spcBef>
                  <a:spcPct val="0"/>
                </a:spcBef>
              </a:pPr>
              <a:t>55</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380B00C7-E9BF-361D-7690-2D604E51E04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Notes Placeholder 2">
            <a:extLst>
              <a:ext uri="{FF2B5EF4-FFF2-40B4-BE49-F238E27FC236}">
                <a16:creationId xmlns:a16="http://schemas.microsoft.com/office/drawing/2014/main" id="{2EDFCB8F-F011-37E0-4164-9B09E7A778C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i="1">
                <a:ea typeface="ＭＳ Ｐゴシック" panose="020B0600070205080204" pitchFamily="34" charset="-128"/>
              </a:rPr>
              <a:t>“Perched atop the elephant, the rider holds the reins and seems to be the leader. But the Rider’s control is precarious because the rider is so small relative to the elephant.”</a:t>
            </a:r>
          </a:p>
          <a:p>
            <a:endParaRPr lang="en-US" altLang="en-US">
              <a:ea typeface="ＭＳ Ｐゴシック" panose="020B0600070205080204" pitchFamily="34" charset="-128"/>
            </a:endParaRPr>
          </a:p>
        </p:txBody>
      </p:sp>
      <p:sp>
        <p:nvSpPr>
          <p:cNvPr id="33795" name="Slide Number Placeholder 3">
            <a:extLst>
              <a:ext uri="{FF2B5EF4-FFF2-40B4-BE49-F238E27FC236}">
                <a16:creationId xmlns:a16="http://schemas.microsoft.com/office/drawing/2014/main" id="{83FEC878-3789-22FC-5024-1E26E3AC897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Palatino Linotype" panose="02040502050505030304" pitchFamily="18" charset="0"/>
                <a:ea typeface="ＭＳ Ｐゴシック" panose="020B0600070205080204" pitchFamily="34" charset="-128"/>
              </a:defRPr>
            </a:lvl1pPr>
            <a:lvl2pPr marL="742950" indent="-285750">
              <a:defRPr>
                <a:solidFill>
                  <a:schemeClr val="tx1"/>
                </a:solidFill>
                <a:latin typeface="Palatino Linotype" panose="02040502050505030304" pitchFamily="18" charset="0"/>
                <a:ea typeface="ＭＳ Ｐゴシック" panose="020B0600070205080204" pitchFamily="34" charset="-128"/>
              </a:defRPr>
            </a:lvl2pPr>
            <a:lvl3pPr marL="1143000" indent="-228600">
              <a:defRPr>
                <a:solidFill>
                  <a:schemeClr val="tx1"/>
                </a:solidFill>
                <a:latin typeface="Palatino Linotype" panose="02040502050505030304" pitchFamily="18" charset="0"/>
                <a:ea typeface="ＭＳ Ｐゴシック" panose="020B0600070205080204" pitchFamily="34" charset="-128"/>
              </a:defRPr>
            </a:lvl3pPr>
            <a:lvl4pPr marL="1600200" indent="-228600">
              <a:defRPr>
                <a:solidFill>
                  <a:schemeClr val="tx1"/>
                </a:solidFill>
                <a:latin typeface="Palatino Linotype" panose="02040502050505030304" pitchFamily="18" charset="0"/>
                <a:ea typeface="ＭＳ Ｐゴシック" panose="020B0600070205080204" pitchFamily="34" charset="-128"/>
              </a:defRPr>
            </a:lvl4pPr>
            <a:lvl5pPr marL="2057400" indent="-228600">
              <a:defRPr>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Palatino Linotype" panose="02040502050505030304" pitchFamily="18" charset="0"/>
                <a:ea typeface="ＭＳ Ｐゴシック" panose="020B0600070205080204" pitchFamily="34" charset="-128"/>
              </a:defRPr>
            </a:lvl9pPr>
          </a:lstStyle>
          <a:p>
            <a:fld id="{A36C99C6-EAC2-5A4E-B91D-FD1D6220ACB0}" type="slidenum">
              <a:rPr lang="en-US" altLang="en-US">
                <a:latin typeface="Calibri" panose="020F0502020204030204" pitchFamily="34" charset="0"/>
              </a:rPr>
              <a:pPr/>
              <a:t>57</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9C901832-9BF5-6BD3-BCBD-44F9DF449B4C}"/>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2" name="Notes Placeholder 2">
            <a:extLst>
              <a:ext uri="{FF2B5EF4-FFF2-40B4-BE49-F238E27FC236}">
                <a16:creationId xmlns:a16="http://schemas.microsoft.com/office/drawing/2014/main" id="{50293F23-2056-73A6-DD5C-222D4F81AA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ea typeface="ＭＳ Ｐゴシック" panose="020B0600070205080204" pitchFamily="34" charset="-128"/>
              </a:rPr>
              <a:t>Uncertainty </a:t>
            </a:r>
            <a:r>
              <a:rPr lang="mr-IN" altLang="en-US">
                <a:latin typeface="Mangal" panose="02040503050203030202" pitchFamily="18" charset="0"/>
                <a:ea typeface="ＭＳ Ｐゴシック" panose="020B0600070205080204" pitchFamily="34" charset="-128"/>
              </a:rPr>
              <a:t>–</a:t>
            </a:r>
            <a:r>
              <a:rPr lang="en-US" altLang="en-US">
                <a:ea typeface="ＭＳ Ｐゴシック" panose="020B0600070205080204" pitchFamily="34" charset="-128"/>
              </a:rPr>
              <a:t> Manski in The Science of Science Communication III </a:t>
            </a:r>
            <a:r>
              <a:rPr lang="mr-IN" altLang="en-US">
                <a:latin typeface="Mangal" panose="02040503050203030202" pitchFamily="18" charset="0"/>
                <a:ea typeface="ＭＳ Ｐゴシック" panose="020B0600070205080204" pitchFamily="34" charset="-128"/>
              </a:rPr>
              <a:t>–</a:t>
            </a:r>
            <a:r>
              <a:rPr lang="en-US" altLang="en-US">
                <a:ea typeface="ＭＳ Ｐゴシック" panose="020B0600070205080204" pitchFamily="34" charset="-128"/>
              </a:rPr>
              <a:t> Proceedings of a Colloquium</a:t>
            </a:r>
          </a:p>
          <a:p>
            <a:r>
              <a:rPr lang="en-US" altLang="en-US">
                <a:ea typeface="ＭＳ Ｐゴシック" panose="020B0600070205080204" pitchFamily="34" charset="-128"/>
              </a:rPr>
              <a:t>Non-judgemental, personal stories and testimonials </a:t>
            </a:r>
            <a:r>
              <a:rPr lang="mr-IN" altLang="en-US">
                <a:latin typeface="Mangal" panose="02040503050203030202" pitchFamily="18" charset="0"/>
                <a:ea typeface="ＭＳ Ｐゴシック" panose="020B0600070205080204" pitchFamily="34" charset="-128"/>
              </a:rPr>
              <a:t>–</a:t>
            </a:r>
            <a:r>
              <a:rPr lang="en-US" altLang="en-US">
                <a:ea typeface="ＭＳ Ｐゴシック" panose="020B0600070205080204" pitchFamily="34" charset="-128"/>
              </a:rPr>
              <a:t> Finley in The Science of Science Communication III </a:t>
            </a:r>
            <a:r>
              <a:rPr lang="mr-IN" altLang="en-US">
                <a:latin typeface="Mangal" panose="02040503050203030202" pitchFamily="18" charset="0"/>
                <a:ea typeface="ＭＳ Ｐゴシック" panose="020B0600070205080204" pitchFamily="34" charset="-128"/>
              </a:rPr>
              <a:t>–</a:t>
            </a:r>
            <a:r>
              <a:rPr lang="en-US" altLang="en-US">
                <a:ea typeface="ＭＳ Ｐゴシック" panose="020B0600070205080204" pitchFamily="34" charset="-128"/>
              </a:rPr>
              <a:t> Proceedings of a Colloquium (regarding behavioral change, influencing decisions)</a:t>
            </a:r>
          </a:p>
          <a:p>
            <a:endParaRPr lang="en-US" altLang="en-US">
              <a:ea typeface="ＭＳ Ｐゴシック" panose="020B0600070205080204" pitchFamily="34" charset="-128"/>
            </a:endParaRPr>
          </a:p>
          <a:p>
            <a:endParaRPr lang="en-US" altLang="en-US">
              <a:ea typeface="ＭＳ Ｐゴシック" panose="020B0600070205080204" pitchFamily="34" charset="-128"/>
            </a:endParaRPr>
          </a:p>
        </p:txBody>
      </p:sp>
      <p:sp>
        <p:nvSpPr>
          <p:cNvPr id="4" name="Slide Number Placeholder 3">
            <a:extLst>
              <a:ext uri="{FF2B5EF4-FFF2-40B4-BE49-F238E27FC236}">
                <a16:creationId xmlns:a16="http://schemas.microsoft.com/office/drawing/2014/main" id="{A72E8B7D-4D05-0028-DEED-E8BCBD7ACA39}"/>
              </a:ext>
            </a:extLst>
          </p:cNvPr>
          <p:cNvSpPr>
            <a:spLocks noGrp="1"/>
          </p:cNvSpPr>
          <p:nvPr>
            <p:ph type="sldNum" sz="quarter" idx="5"/>
          </p:nvPr>
        </p:nvSpPr>
        <p:spPr/>
        <p:txBody>
          <a:bodyPr/>
          <a:lstStyle>
            <a:lvl1pPr eaLnBrk="0" hangingPunct="0">
              <a:defRPr sz="2400">
                <a:solidFill>
                  <a:schemeClr val="tx1"/>
                </a:solidFill>
                <a:latin typeface="Palatino Linotype" panose="02040502050505030304" pitchFamily="18" charset="0"/>
                <a:ea typeface="ＭＳ Ｐゴシック" panose="020B0600070205080204" pitchFamily="34" charset="-128"/>
              </a:defRPr>
            </a:lvl1pPr>
            <a:lvl2pPr marL="742950" indent="-285750" eaLnBrk="0" hangingPunct="0">
              <a:defRPr sz="2400">
                <a:solidFill>
                  <a:schemeClr val="tx1"/>
                </a:solidFill>
                <a:latin typeface="Palatino Linotype" panose="02040502050505030304" pitchFamily="18" charset="0"/>
                <a:ea typeface="ＭＳ Ｐゴシック" panose="020B0600070205080204" pitchFamily="34" charset="-128"/>
              </a:defRPr>
            </a:lvl2pPr>
            <a:lvl3pPr marL="1143000" indent="-228600" eaLnBrk="0" hangingPunct="0">
              <a:defRPr sz="2400">
                <a:solidFill>
                  <a:schemeClr val="tx1"/>
                </a:solidFill>
                <a:latin typeface="Palatino Linotype" panose="02040502050505030304" pitchFamily="18" charset="0"/>
                <a:ea typeface="ＭＳ Ｐゴシック" panose="020B0600070205080204" pitchFamily="34" charset="-128"/>
              </a:defRPr>
            </a:lvl3pPr>
            <a:lvl4pPr marL="1600200" indent="-228600" eaLnBrk="0" hangingPunct="0">
              <a:defRPr sz="2400">
                <a:solidFill>
                  <a:schemeClr val="tx1"/>
                </a:solidFill>
                <a:latin typeface="Palatino Linotype" panose="02040502050505030304" pitchFamily="18" charset="0"/>
                <a:ea typeface="ＭＳ Ｐゴシック" panose="020B0600070205080204" pitchFamily="34" charset="-128"/>
              </a:defRPr>
            </a:lvl4pPr>
            <a:lvl5pPr marL="2057400" indent="-228600" eaLnBrk="0" hangingPunct="0">
              <a:defRPr sz="2400">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9pPr>
          </a:lstStyle>
          <a:p>
            <a:pPr eaLnBrk="1" hangingPunct="1"/>
            <a:fld id="{773D7A9D-04F5-EF41-BB27-BAC0AF97417F}" type="slidenum">
              <a:rPr lang="en-US" altLang="en-US" sz="1200">
                <a:latin typeface="Calibri" panose="020F0502020204030204" pitchFamily="34" charset="0"/>
              </a:rPr>
              <a:pPr eaLnBrk="1" hangingPunct="1"/>
              <a:t>58</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5B34F-2A9A-AF02-8FFC-5E71CE692D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0593D56-0F4D-59F7-4B34-CF4972F760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AD11858-183F-5455-513A-7BD56CF59BC3}"/>
              </a:ext>
            </a:extLst>
          </p:cNvPr>
          <p:cNvSpPr>
            <a:spLocks noGrp="1"/>
          </p:cNvSpPr>
          <p:nvPr>
            <p:ph type="dt" sz="half" idx="10"/>
          </p:nvPr>
        </p:nvSpPr>
        <p:spPr/>
        <p:txBody>
          <a:bodyPr/>
          <a:lstStyle/>
          <a:p>
            <a:fld id="{EE8082D8-DE81-654B-A3B3-DA287C864027}" type="datetimeFigureOut">
              <a:rPr lang="en-US" smtClean="0"/>
              <a:t>7/7/23</a:t>
            </a:fld>
            <a:endParaRPr lang="en-US"/>
          </a:p>
        </p:txBody>
      </p:sp>
      <p:sp>
        <p:nvSpPr>
          <p:cNvPr id="5" name="Footer Placeholder 4">
            <a:extLst>
              <a:ext uri="{FF2B5EF4-FFF2-40B4-BE49-F238E27FC236}">
                <a16:creationId xmlns:a16="http://schemas.microsoft.com/office/drawing/2014/main" id="{E527764F-EEB4-55C7-E5D5-D3BAC017C3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07D679-D841-DD6C-7AD7-83D40FAABE4C}"/>
              </a:ext>
            </a:extLst>
          </p:cNvPr>
          <p:cNvSpPr>
            <a:spLocks noGrp="1"/>
          </p:cNvSpPr>
          <p:nvPr>
            <p:ph type="sldNum" sz="quarter" idx="12"/>
          </p:nvPr>
        </p:nvSpPr>
        <p:spPr/>
        <p:txBody>
          <a:bodyPr/>
          <a:lstStyle/>
          <a:p>
            <a:fld id="{E2A75CFC-3D58-1347-AAC2-318B562B5DB0}" type="slidenum">
              <a:rPr lang="en-US" smtClean="0"/>
              <a:t>‹#›</a:t>
            </a:fld>
            <a:endParaRPr lang="en-US"/>
          </a:p>
        </p:txBody>
      </p:sp>
    </p:spTree>
    <p:extLst>
      <p:ext uri="{BB962C8B-B14F-4D97-AF65-F5344CB8AC3E}">
        <p14:creationId xmlns:p14="http://schemas.microsoft.com/office/powerpoint/2010/main" val="3123202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5FB09-2B5C-AC56-3EF0-9DB02EE008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A21FFAF-0676-1ADD-041F-3736C982B4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035670-CA3D-F37C-ECDE-5DD9CD12DD18}"/>
              </a:ext>
            </a:extLst>
          </p:cNvPr>
          <p:cNvSpPr>
            <a:spLocks noGrp="1"/>
          </p:cNvSpPr>
          <p:nvPr>
            <p:ph type="dt" sz="half" idx="10"/>
          </p:nvPr>
        </p:nvSpPr>
        <p:spPr/>
        <p:txBody>
          <a:bodyPr/>
          <a:lstStyle/>
          <a:p>
            <a:fld id="{EE8082D8-DE81-654B-A3B3-DA287C864027}" type="datetimeFigureOut">
              <a:rPr lang="en-US" smtClean="0"/>
              <a:t>7/7/23</a:t>
            </a:fld>
            <a:endParaRPr lang="en-US"/>
          </a:p>
        </p:txBody>
      </p:sp>
      <p:sp>
        <p:nvSpPr>
          <p:cNvPr id="5" name="Footer Placeholder 4">
            <a:extLst>
              <a:ext uri="{FF2B5EF4-FFF2-40B4-BE49-F238E27FC236}">
                <a16:creationId xmlns:a16="http://schemas.microsoft.com/office/drawing/2014/main" id="{3896F72B-E698-F520-39A8-1E90F3DDA2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68866E-BD93-9196-F6D4-38C0B674AF77}"/>
              </a:ext>
            </a:extLst>
          </p:cNvPr>
          <p:cNvSpPr>
            <a:spLocks noGrp="1"/>
          </p:cNvSpPr>
          <p:nvPr>
            <p:ph type="sldNum" sz="quarter" idx="12"/>
          </p:nvPr>
        </p:nvSpPr>
        <p:spPr/>
        <p:txBody>
          <a:bodyPr/>
          <a:lstStyle/>
          <a:p>
            <a:fld id="{E2A75CFC-3D58-1347-AAC2-318B562B5DB0}" type="slidenum">
              <a:rPr lang="en-US" smtClean="0"/>
              <a:t>‹#›</a:t>
            </a:fld>
            <a:endParaRPr lang="en-US"/>
          </a:p>
        </p:txBody>
      </p:sp>
    </p:spTree>
    <p:extLst>
      <p:ext uri="{BB962C8B-B14F-4D97-AF65-F5344CB8AC3E}">
        <p14:creationId xmlns:p14="http://schemas.microsoft.com/office/powerpoint/2010/main" val="2860259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BF977-4B83-F5A9-1A3C-6F4EA14E43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41B2F7A-A2DA-FB6E-4847-629282164A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2A4A89-C6EB-EBC3-0FD4-0C93D88200B4}"/>
              </a:ext>
            </a:extLst>
          </p:cNvPr>
          <p:cNvSpPr>
            <a:spLocks noGrp="1"/>
          </p:cNvSpPr>
          <p:nvPr>
            <p:ph type="dt" sz="half" idx="10"/>
          </p:nvPr>
        </p:nvSpPr>
        <p:spPr/>
        <p:txBody>
          <a:bodyPr/>
          <a:lstStyle/>
          <a:p>
            <a:fld id="{EE8082D8-DE81-654B-A3B3-DA287C864027}" type="datetimeFigureOut">
              <a:rPr lang="en-US" smtClean="0"/>
              <a:t>7/7/23</a:t>
            </a:fld>
            <a:endParaRPr lang="en-US"/>
          </a:p>
        </p:txBody>
      </p:sp>
      <p:sp>
        <p:nvSpPr>
          <p:cNvPr id="5" name="Footer Placeholder 4">
            <a:extLst>
              <a:ext uri="{FF2B5EF4-FFF2-40B4-BE49-F238E27FC236}">
                <a16:creationId xmlns:a16="http://schemas.microsoft.com/office/drawing/2014/main" id="{207C7DFC-3A6E-AC2C-9573-230914C3AF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0D236D-6A30-4B83-28FB-9272D56FFDD1}"/>
              </a:ext>
            </a:extLst>
          </p:cNvPr>
          <p:cNvSpPr>
            <a:spLocks noGrp="1"/>
          </p:cNvSpPr>
          <p:nvPr>
            <p:ph type="sldNum" sz="quarter" idx="12"/>
          </p:nvPr>
        </p:nvSpPr>
        <p:spPr/>
        <p:txBody>
          <a:bodyPr/>
          <a:lstStyle/>
          <a:p>
            <a:fld id="{E2A75CFC-3D58-1347-AAC2-318B562B5DB0}" type="slidenum">
              <a:rPr lang="en-US" smtClean="0"/>
              <a:t>‹#›</a:t>
            </a:fld>
            <a:endParaRPr lang="en-US"/>
          </a:p>
        </p:txBody>
      </p:sp>
    </p:spTree>
    <p:extLst>
      <p:ext uri="{BB962C8B-B14F-4D97-AF65-F5344CB8AC3E}">
        <p14:creationId xmlns:p14="http://schemas.microsoft.com/office/powerpoint/2010/main" val="4109343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C8AA5-67B1-187C-3E58-F106DE23887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2A8B582-0775-A165-07AF-90C0FC54AE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03BB921-2B80-66F7-4975-B5FB6DD2B1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2BE1525-6DB0-EA01-BB25-574C6E160E1F}"/>
              </a:ext>
            </a:extLst>
          </p:cNvPr>
          <p:cNvSpPr>
            <a:spLocks noGrp="1"/>
          </p:cNvSpPr>
          <p:nvPr>
            <p:ph type="dt" sz="half" idx="10"/>
          </p:nvPr>
        </p:nvSpPr>
        <p:spPr/>
        <p:txBody>
          <a:bodyPr/>
          <a:lstStyle/>
          <a:p>
            <a:fld id="{EE8082D8-DE81-654B-A3B3-DA287C864027}" type="datetimeFigureOut">
              <a:rPr lang="en-US" smtClean="0"/>
              <a:t>7/7/23</a:t>
            </a:fld>
            <a:endParaRPr lang="en-US"/>
          </a:p>
        </p:txBody>
      </p:sp>
      <p:sp>
        <p:nvSpPr>
          <p:cNvPr id="6" name="Footer Placeholder 5">
            <a:extLst>
              <a:ext uri="{FF2B5EF4-FFF2-40B4-BE49-F238E27FC236}">
                <a16:creationId xmlns:a16="http://schemas.microsoft.com/office/drawing/2014/main" id="{96D7968A-7347-A0D8-AB97-1B09670F38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D23C0B-7C37-654A-1FF1-AFBFFD4BFD62}"/>
              </a:ext>
            </a:extLst>
          </p:cNvPr>
          <p:cNvSpPr>
            <a:spLocks noGrp="1"/>
          </p:cNvSpPr>
          <p:nvPr>
            <p:ph type="sldNum" sz="quarter" idx="12"/>
          </p:nvPr>
        </p:nvSpPr>
        <p:spPr/>
        <p:txBody>
          <a:bodyPr/>
          <a:lstStyle/>
          <a:p>
            <a:fld id="{E2A75CFC-3D58-1347-AAC2-318B562B5DB0}" type="slidenum">
              <a:rPr lang="en-US" smtClean="0"/>
              <a:t>‹#›</a:t>
            </a:fld>
            <a:endParaRPr lang="en-US"/>
          </a:p>
        </p:txBody>
      </p:sp>
    </p:spTree>
    <p:extLst>
      <p:ext uri="{BB962C8B-B14F-4D97-AF65-F5344CB8AC3E}">
        <p14:creationId xmlns:p14="http://schemas.microsoft.com/office/powerpoint/2010/main" val="965556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F897B-618C-8FCD-124C-CD8445EA7AD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C631808-AAB2-0F31-DF1E-D2EBC883E5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17386D-D28A-5300-895D-C695E34DD44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C749BA5-48A7-81C1-915C-547DEA8D83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D8FBDA-3FD2-2AF9-EE40-B88C1F0B4B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6047E2-6AEA-B3FE-CBBE-8AF5851C0932}"/>
              </a:ext>
            </a:extLst>
          </p:cNvPr>
          <p:cNvSpPr>
            <a:spLocks noGrp="1"/>
          </p:cNvSpPr>
          <p:nvPr>
            <p:ph type="dt" sz="half" idx="10"/>
          </p:nvPr>
        </p:nvSpPr>
        <p:spPr/>
        <p:txBody>
          <a:bodyPr/>
          <a:lstStyle/>
          <a:p>
            <a:fld id="{EE8082D8-DE81-654B-A3B3-DA287C864027}" type="datetimeFigureOut">
              <a:rPr lang="en-US" smtClean="0"/>
              <a:t>7/7/23</a:t>
            </a:fld>
            <a:endParaRPr lang="en-US"/>
          </a:p>
        </p:txBody>
      </p:sp>
      <p:sp>
        <p:nvSpPr>
          <p:cNvPr id="8" name="Footer Placeholder 7">
            <a:extLst>
              <a:ext uri="{FF2B5EF4-FFF2-40B4-BE49-F238E27FC236}">
                <a16:creationId xmlns:a16="http://schemas.microsoft.com/office/drawing/2014/main" id="{1ECE345D-6BA7-9BC0-74B7-B616F1053B2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F00C5A-EBC0-A108-597B-6F2A93102D83}"/>
              </a:ext>
            </a:extLst>
          </p:cNvPr>
          <p:cNvSpPr>
            <a:spLocks noGrp="1"/>
          </p:cNvSpPr>
          <p:nvPr>
            <p:ph type="sldNum" sz="quarter" idx="12"/>
          </p:nvPr>
        </p:nvSpPr>
        <p:spPr/>
        <p:txBody>
          <a:bodyPr/>
          <a:lstStyle/>
          <a:p>
            <a:fld id="{E2A75CFC-3D58-1347-AAC2-318B562B5DB0}" type="slidenum">
              <a:rPr lang="en-US" smtClean="0"/>
              <a:t>‹#›</a:t>
            </a:fld>
            <a:endParaRPr lang="en-US"/>
          </a:p>
        </p:txBody>
      </p:sp>
    </p:spTree>
    <p:extLst>
      <p:ext uri="{BB962C8B-B14F-4D97-AF65-F5344CB8AC3E}">
        <p14:creationId xmlns:p14="http://schemas.microsoft.com/office/powerpoint/2010/main" val="3794525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2834A-31E2-0F9B-9ECB-E23FEFFD262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4AA3A1F-7A92-4A86-04A3-8E00EF23C142}"/>
              </a:ext>
            </a:extLst>
          </p:cNvPr>
          <p:cNvSpPr>
            <a:spLocks noGrp="1"/>
          </p:cNvSpPr>
          <p:nvPr>
            <p:ph type="dt" sz="half" idx="10"/>
          </p:nvPr>
        </p:nvSpPr>
        <p:spPr/>
        <p:txBody>
          <a:bodyPr/>
          <a:lstStyle/>
          <a:p>
            <a:fld id="{EE8082D8-DE81-654B-A3B3-DA287C864027}" type="datetimeFigureOut">
              <a:rPr lang="en-US" smtClean="0"/>
              <a:t>7/7/23</a:t>
            </a:fld>
            <a:endParaRPr lang="en-US"/>
          </a:p>
        </p:txBody>
      </p:sp>
      <p:sp>
        <p:nvSpPr>
          <p:cNvPr id="4" name="Footer Placeholder 3">
            <a:extLst>
              <a:ext uri="{FF2B5EF4-FFF2-40B4-BE49-F238E27FC236}">
                <a16:creationId xmlns:a16="http://schemas.microsoft.com/office/drawing/2014/main" id="{827608E1-F67A-D949-E8AB-DF1ECEE764A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0A038FE-B35A-B10C-695B-A1484ED38817}"/>
              </a:ext>
            </a:extLst>
          </p:cNvPr>
          <p:cNvSpPr>
            <a:spLocks noGrp="1"/>
          </p:cNvSpPr>
          <p:nvPr>
            <p:ph type="sldNum" sz="quarter" idx="12"/>
          </p:nvPr>
        </p:nvSpPr>
        <p:spPr/>
        <p:txBody>
          <a:bodyPr/>
          <a:lstStyle/>
          <a:p>
            <a:fld id="{E2A75CFC-3D58-1347-AAC2-318B562B5DB0}" type="slidenum">
              <a:rPr lang="en-US" smtClean="0"/>
              <a:t>‹#›</a:t>
            </a:fld>
            <a:endParaRPr lang="en-US"/>
          </a:p>
        </p:txBody>
      </p:sp>
    </p:spTree>
    <p:extLst>
      <p:ext uri="{BB962C8B-B14F-4D97-AF65-F5344CB8AC3E}">
        <p14:creationId xmlns:p14="http://schemas.microsoft.com/office/powerpoint/2010/main" val="1917893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BC0FA8-84D0-E2D7-5D20-4A43D0FF755A}"/>
              </a:ext>
            </a:extLst>
          </p:cNvPr>
          <p:cNvSpPr>
            <a:spLocks noGrp="1"/>
          </p:cNvSpPr>
          <p:nvPr>
            <p:ph type="dt" sz="half" idx="10"/>
          </p:nvPr>
        </p:nvSpPr>
        <p:spPr/>
        <p:txBody>
          <a:bodyPr/>
          <a:lstStyle/>
          <a:p>
            <a:fld id="{EE8082D8-DE81-654B-A3B3-DA287C864027}" type="datetimeFigureOut">
              <a:rPr lang="en-US" smtClean="0"/>
              <a:t>7/7/23</a:t>
            </a:fld>
            <a:endParaRPr lang="en-US"/>
          </a:p>
        </p:txBody>
      </p:sp>
      <p:sp>
        <p:nvSpPr>
          <p:cNvPr id="3" name="Footer Placeholder 2">
            <a:extLst>
              <a:ext uri="{FF2B5EF4-FFF2-40B4-BE49-F238E27FC236}">
                <a16:creationId xmlns:a16="http://schemas.microsoft.com/office/drawing/2014/main" id="{32C88521-13F7-CB0D-61B9-2A894DE54E4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339CB7B-4B60-95D5-2AA1-267AD40FFC20}"/>
              </a:ext>
            </a:extLst>
          </p:cNvPr>
          <p:cNvSpPr>
            <a:spLocks noGrp="1"/>
          </p:cNvSpPr>
          <p:nvPr>
            <p:ph type="sldNum" sz="quarter" idx="12"/>
          </p:nvPr>
        </p:nvSpPr>
        <p:spPr/>
        <p:txBody>
          <a:bodyPr/>
          <a:lstStyle/>
          <a:p>
            <a:fld id="{E2A75CFC-3D58-1347-AAC2-318B562B5DB0}" type="slidenum">
              <a:rPr lang="en-US" smtClean="0"/>
              <a:t>‹#›</a:t>
            </a:fld>
            <a:endParaRPr lang="en-US"/>
          </a:p>
        </p:txBody>
      </p:sp>
    </p:spTree>
    <p:extLst>
      <p:ext uri="{BB962C8B-B14F-4D97-AF65-F5344CB8AC3E}">
        <p14:creationId xmlns:p14="http://schemas.microsoft.com/office/powerpoint/2010/main" val="2415034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75B1-0D97-9B60-580C-EC1DFF53C4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82EF46C-43EE-9A4F-7F34-A7C99D9B64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94CA9F-83A7-5226-30B8-2F78819794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C7B8BE-E0E7-4719-ECB6-C3814E270809}"/>
              </a:ext>
            </a:extLst>
          </p:cNvPr>
          <p:cNvSpPr>
            <a:spLocks noGrp="1"/>
          </p:cNvSpPr>
          <p:nvPr>
            <p:ph type="dt" sz="half" idx="10"/>
          </p:nvPr>
        </p:nvSpPr>
        <p:spPr/>
        <p:txBody>
          <a:bodyPr/>
          <a:lstStyle/>
          <a:p>
            <a:fld id="{EE8082D8-DE81-654B-A3B3-DA287C864027}" type="datetimeFigureOut">
              <a:rPr lang="en-US" smtClean="0"/>
              <a:t>7/7/23</a:t>
            </a:fld>
            <a:endParaRPr lang="en-US"/>
          </a:p>
        </p:txBody>
      </p:sp>
      <p:sp>
        <p:nvSpPr>
          <p:cNvPr id="6" name="Footer Placeholder 5">
            <a:extLst>
              <a:ext uri="{FF2B5EF4-FFF2-40B4-BE49-F238E27FC236}">
                <a16:creationId xmlns:a16="http://schemas.microsoft.com/office/drawing/2014/main" id="{60F521D9-9E01-EE0E-4085-908267B85F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4083BF-DDE8-5F69-7416-495006185E67}"/>
              </a:ext>
            </a:extLst>
          </p:cNvPr>
          <p:cNvSpPr>
            <a:spLocks noGrp="1"/>
          </p:cNvSpPr>
          <p:nvPr>
            <p:ph type="sldNum" sz="quarter" idx="12"/>
          </p:nvPr>
        </p:nvSpPr>
        <p:spPr/>
        <p:txBody>
          <a:bodyPr/>
          <a:lstStyle/>
          <a:p>
            <a:fld id="{E2A75CFC-3D58-1347-AAC2-318B562B5DB0}" type="slidenum">
              <a:rPr lang="en-US" smtClean="0"/>
              <a:t>‹#›</a:t>
            </a:fld>
            <a:endParaRPr lang="en-US"/>
          </a:p>
        </p:txBody>
      </p:sp>
    </p:spTree>
    <p:extLst>
      <p:ext uri="{BB962C8B-B14F-4D97-AF65-F5344CB8AC3E}">
        <p14:creationId xmlns:p14="http://schemas.microsoft.com/office/powerpoint/2010/main" val="1418513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1A04-82D9-080B-4394-E3ED187C24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F03809-654E-C8AE-8880-D1F6CEE9DA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A786CEB-4AFD-58D8-B73A-51834868BE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C3CE95-845D-0032-A76C-F129B2979313}"/>
              </a:ext>
            </a:extLst>
          </p:cNvPr>
          <p:cNvSpPr>
            <a:spLocks noGrp="1"/>
          </p:cNvSpPr>
          <p:nvPr>
            <p:ph type="dt" sz="half" idx="10"/>
          </p:nvPr>
        </p:nvSpPr>
        <p:spPr/>
        <p:txBody>
          <a:bodyPr/>
          <a:lstStyle/>
          <a:p>
            <a:fld id="{EE8082D8-DE81-654B-A3B3-DA287C864027}" type="datetimeFigureOut">
              <a:rPr lang="en-US" smtClean="0"/>
              <a:t>7/7/23</a:t>
            </a:fld>
            <a:endParaRPr lang="en-US"/>
          </a:p>
        </p:txBody>
      </p:sp>
      <p:sp>
        <p:nvSpPr>
          <p:cNvPr id="6" name="Footer Placeholder 5">
            <a:extLst>
              <a:ext uri="{FF2B5EF4-FFF2-40B4-BE49-F238E27FC236}">
                <a16:creationId xmlns:a16="http://schemas.microsoft.com/office/drawing/2014/main" id="{2BEA4629-98DD-2D82-B431-699EC9AB05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E619BD-E04F-03D0-B35A-A698395F3857}"/>
              </a:ext>
            </a:extLst>
          </p:cNvPr>
          <p:cNvSpPr>
            <a:spLocks noGrp="1"/>
          </p:cNvSpPr>
          <p:nvPr>
            <p:ph type="sldNum" sz="quarter" idx="12"/>
          </p:nvPr>
        </p:nvSpPr>
        <p:spPr/>
        <p:txBody>
          <a:bodyPr/>
          <a:lstStyle/>
          <a:p>
            <a:fld id="{E2A75CFC-3D58-1347-AAC2-318B562B5DB0}" type="slidenum">
              <a:rPr lang="en-US" smtClean="0"/>
              <a:t>‹#›</a:t>
            </a:fld>
            <a:endParaRPr lang="en-US"/>
          </a:p>
        </p:txBody>
      </p:sp>
    </p:spTree>
    <p:extLst>
      <p:ext uri="{BB962C8B-B14F-4D97-AF65-F5344CB8AC3E}">
        <p14:creationId xmlns:p14="http://schemas.microsoft.com/office/powerpoint/2010/main" val="373798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D4D80-6336-BC97-4A4B-6DB620F7C38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1ACA4D6-CF15-425B-29AF-5F2D3A8C2AE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D752DF7-0484-F58A-20C6-EC1F32423D0F}"/>
              </a:ext>
            </a:extLst>
          </p:cNvPr>
          <p:cNvSpPr>
            <a:spLocks noGrp="1"/>
          </p:cNvSpPr>
          <p:nvPr>
            <p:ph type="dt" sz="half" idx="10"/>
          </p:nvPr>
        </p:nvSpPr>
        <p:spPr/>
        <p:txBody>
          <a:bodyPr/>
          <a:lstStyle/>
          <a:p>
            <a:fld id="{EE8082D8-DE81-654B-A3B3-DA287C864027}" type="datetimeFigureOut">
              <a:rPr lang="en-US" smtClean="0"/>
              <a:t>7/7/23</a:t>
            </a:fld>
            <a:endParaRPr lang="en-US"/>
          </a:p>
        </p:txBody>
      </p:sp>
      <p:sp>
        <p:nvSpPr>
          <p:cNvPr id="5" name="Footer Placeholder 4">
            <a:extLst>
              <a:ext uri="{FF2B5EF4-FFF2-40B4-BE49-F238E27FC236}">
                <a16:creationId xmlns:a16="http://schemas.microsoft.com/office/drawing/2014/main" id="{8C9F5EF6-48D3-8A2C-34C2-DC559476B5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AB57FB-3E4B-0B44-4B1C-EDE8AE06B07A}"/>
              </a:ext>
            </a:extLst>
          </p:cNvPr>
          <p:cNvSpPr>
            <a:spLocks noGrp="1"/>
          </p:cNvSpPr>
          <p:nvPr>
            <p:ph type="sldNum" sz="quarter" idx="12"/>
          </p:nvPr>
        </p:nvSpPr>
        <p:spPr/>
        <p:txBody>
          <a:bodyPr/>
          <a:lstStyle/>
          <a:p>
            <a:fld id="{E2A75CFC-3D58-1347-AAC2-318B562B5DB0}" type="slidenum">
              <a:rPr lang="en-US" smtClean="0"/>
              <a:t>‹#›</a:t>
            </a:fld>
            <a:endParaRPr lang="en-US"/>
          </a:p>
        </p:txBody>
      </p:sp>
    </p:spTree>
    <p:extLst>
      <p:ext uri="{BB962C8B-B14F-4D97-AF65-F5344CB8AC3E}">
        <p14:creationId xmlns:p14="http://schemas.microsoft.com/office/powerpoint/2010/main" val="2771199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D25FB2-39ED-8720-19BA-CD2B5151F41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6EF832-57E9-E53C-F2C7-4D935F1EF6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3B2CD6-4F0B-C533-9839-1FA024AF8C8C}"/>
              </a:ext>
            </a:extLst>
          </p:cNvPr>
          <p:cNvSpPr>
            <a:spLocks noGrp="1"/>
          </p:cNvSpPr>
          <p:nvPr>
            <p:ph type="dt" sz="half" idx="10"/>
          </p:nvPr>
        </p:nvSpPr>
        <p:spPr/>
        <p:txBody>
          <a:bodyPr/>
          <a:lstStyle/>
          <a:p>
            <a:fld id="{EE8082D8-DE81-654B-A3B3-DA287C864027}" type="datetimeFigureOut">
              <a:rPr lang="en-US" smtClean="0"/>
              <a:t>7/7/23</a:t>
            </a:fld>
            <a:endParaRPr lang="en-US"/>
          </a:p>
        </p:txBody>
      </p:sp>
      <p:sp>
        <p:nvSpPr>
          <p:cNvPr id="5" name="Footer Placeholder 4">
            <a:extLst>
              <a:ext uri="{FF2B5EF4-FFF2-40B4-BE49-F238E27FC236}">
                <a16:creationId xmlns:a16="http://schemas.microsoft.com/office/drawing/2014/main" id="{4C316A0A-2338-0A12-1269-33D5908CA5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7B9F6F-B21D-2F97-601D-00D71B4921C5}"/>
              </a:ext>
            </a:extLst>
          </p:cNvPr>
          <p:cNvSpPr>
            <a:spLocks noGrp="1"/>
          </p:cNvSpPr>
          <p:nvPr>
            <p:ph type="sldNum" sz="quarter" idx="12"/>
          </p:nvPr>
        </p:nvSpPr>
        <p:spPr/>
        <p:txBody>
          <a:bodyPr/>
          <a:lstStyle/>
          <a:p>
            <a:fld id="{E2A75CFC-3D58-1347-AAC2-318B562B5DB0}" type="slidenum">
              <a:rPr lang="en-US" smtClean="0"/>
              <a:t>‹#›</a:t>
            </a:fld>
            <a:endParaRPr lang="en-US"/>
          </a:p>
        </p:txBody>
      </p:sp>
    </p:spTree>
    <p:extLst>
      <p:ext uri="{BB962C8B-B14F-4D97-AF65-F5344CB8AC3E}">
        <p14:creationId xmlns:p14="http://schemas.microsoft.com/office/powerpoint/2010/main" val="186702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EC477D-2A01-F196-BCD0-8F7A1D1AD3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F2462B9-97BB-5852-6E10-BD9525EC28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AF751C-05E7-EF5F-7A33-7692CF0CA9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8082D8-DE81-654B-A3B3-DA287C864027}" type="datetimeFigureOut">
              <a:rPr lang="en-US" smtClean="0"/>
              <a:t>7/7/23</a:t>
            </a:fld>
            <a:endParaRPr lang="en-US"/>
          </a:p>
        </p:txBody>
      </p:sp>
      <p:sp>
        <p:nvSpPr>
          <p:cNvPr id="5" name="Footer Placeholder 4">
            <a:extLst>
              <a:ext uri="{FF2B5EF4-FFF2-40B4-BE49-F238E27FC236}">
                <a16:creationId xmlns:a16="http://schemas.microsoft.com/office/drawing/2014/main" id="{5361CD31-EC57-7A05-3D49-631428EAF9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F7D3AEB-9CF2-8501-D5B5-21D23018B4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75CFC-3D58-1347-AAC2-318B562B5DB0}" type="slidenum">
              <a:rPr lang="en-US" smtClean="0"/>
              <a:t>‹#›</a:t>
            </a:fld>
            <a:endParaRPr lang="en-US"/>
          </a:p>
        </p:txBody>
      </p:sp>
    </p:spTree>
    <p:extLst>
      <p:ext uri="{BB962C8B-B14F-4D97-AF65-F5344CB8AC3E}">
        <p14:creationId xmlns:p14="http://schemas.microsoft.com/office/powerpoint/2010/main" val="1653962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en.wikipedia.org/wiki/Facebook" TargetMode="External"/><Relationship Id="rId2" Type="http://schemas.openxmlformats.org/officeDocument/2006/relationships/hyperlink" Target="http://en.wikipedia.org/wiki/Twitter" TargetMode="Externa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5" Type="http://schemas.openxmlformats.org/officeDocument/2006/relationships/image" Target="../media/image15.png"/><Relationship Id="rId4" Type="http://schemas.openxmlformats.org/officeDocument/2006/relationships/notesSlide" Target="../notesSlides/notesSlide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jpg"/></Relationships>
</file>

<file path=ppt/slides/_rels/slide22.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2.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image" Target="../media/image51.jpg"/><Relationship Id="rId1" Type="http://schemas.openxmlformats.org/officeDocument/2006/relationships/slideLayout" Target="../slideLayouts/slideLayout6.xml"/><Relationship Id="rId4" Type="http://schemas.openxmlformats.org/officeDocument/2006/relationships/image" Target="../media/image53.jpg"/></Relationships>
</file>

<file path=ppt/slides/_rels/slide3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4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4.svg"/></Relationships>
</file>

<file path=ppt/slides/_rels/slide44.xml.rels><?xml version="1.0" encoding="UTF-8" standalone="yes"?>
<Relationships xmlns="http://schemas.openxmlformats.org/package/2006/relationships"><Relationship Id="rId2" Type="http://schemas.openxmlformats.org/officeDocument/2006/relationships/image" Target="../media/image75.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75.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5.jpeg"/><Relationship Id="rId4" Type="http://schemas.openxmlformats.org/officeDocument/2006/relationships/image" Target="../media/image84.jpeg"/></Relationships>
</file>

<file path=ppt/slides/_rels/slide56.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8" Type="http://schemas.openxmlformats.org/officeDocument/2006/relationships/image" Target="../media/image94.jpeg"/><Relationship Id="rId3" Type="http://schemas.openxmlformats.org/officeDocument/2006/relationships/image" Target="../media/image89.jpeg"/><Relationship Id="rId7" Type="http://schemas.openxmlformats.org/officeDocument/2006/relationships/image" Target="../media/image93.jpeg"/><Relationship Id="rId2" Type="http://schemas.openxmlformats.org/officeDocument/2006/relationships/hyperlink" Target="http://www.drwendybohon.com/" TargetMode="External"/><Relationship Id="rId1" Type="http://schemas.openxmlformats.org/officeDocument/2006/relationships/slideLayout" Target="../slideLayouts/slideLayout2.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jpeg"/><Relationship Id="rId9" Type="http://schemas.openxmlformats.org/officeDocument/2006/relationships/image" Target="../media/image9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6E2682A-6EF3-C46F-4323-98C295383CD6}"/>
              </a:ext>
            </a:extLst>
          </p:cNvPr>
          <p:cNvSpPr>
            <a:spLocks noGrp="1"/>
          </p:cNvSpPr>
          <p:nvPr>
            <p:ph type="ctrTitle"/>
          </p:nvPr>
        </p:nvSpPr>
        <p:spPr>
          <a:xfrm>
            <a:off x="2558716" y="955309"/>
            <a:ext cx="7074568" cy="2898975"/>
          </a:xfrm>
        </p:spPr>
        <p:txBody>
          <a:bodyPr>
            <a:normAutofit/>
          </a:bodyPr>
          <a:lstStyle/>
          <a:p>
            <a:r>
              <a:rPr lang="en-US" sz="4600" b="0" i="0">
                <a:solidFill>
                  <a:srgbClr val="FFFFFF"/>
                </a:solidFill>
                <a:effectLst/>
                <a:latin typeface="Lucida Sans Unicode" panose="020B0602030504020204" pitchFamily="34" charset="0"/>
              </a:rPr>
              <a:t>Science Communication for Educators: Harnessing the power of social media</a:t>
            </a:r>
            <a:endParaRPr lang="en-US" sz="4600">
              <a:solidFill>
                <a:srgbClr val="FFFFFF"/>
              </a:solidFill>
            </a:endParaRPr>
          </a:p>
        </p:txBody>
      </p:sp>
      <p:sp>
        <p:nvSpPr>
          <p:cNvPr id="6" name="Subtitle 5">
            <a:extLst>
              <a:ext uri="{FF2B5EF4-FFF2-40B4-BE49-F238E27FC236}">
                <a16:creationId xmlns:a16="http://schemas.microsoft.com/office/drawing/2014/main" id="{DD884D8B-4231-6045-FA14-96E2FEA4AB3B}"/>
              </a:ext>
            </a:extLst>
          </p:cNvPr>
          <p:cNvSpPr>
            <a:spLocks noGrp="1"/>
          </p:cNvSpPr>
          <p:nvPr>
            <p:ph type="subTitle" idx="1"/>
          </p:nvPr>
        </p:nvSpPr>
        <p:spPr>
          <a:xfrm>
            <a:off x="2634916" y="4533813"/>
            <a:ext cx="6930189" cy="938463"/>
          </a:xfrm>
        </p:spPr>
        <p:txBody>
          <a:bodyPr>
            <a:normAutofit/>
          </a:bodyPr>
          <a:lstStyle/>
          <a:p>
            <a:r>
              <a:rPr lang="en-US" dirty="0">
                <a:solidFill>
                  <a:srgbClr val="FFFFFF"/>
                </a:solidFill>
              </a:rPr>
              <a:t>Dr. Wendy Bohon</a:t>
            </a:r>
          </a:p>
        </p:txBody>
      </p:sp>
      <p:sp>
        <p:nvSpPr>
          <p:cNvPr id="15"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logo of a mountain with lightning bolt&#10;&#10;Description automatically generated">
            <a:extLst>
              <a:ext uri="{FF2B5EF4-FFF2-40B4-BE49-F238E27FC236}">
                <a16:creationId xmlns:a16="http://schemas.microsoft.com/office/drawing/2014/main" id="{1629543D-9170-7EE4-BEB9-70E9F0FA6122}"/>
              </a:ext>
            </a:extLst>
          </p:cNvPr>
          <p:cNvPicPr>
            <a:picLocks noChangeAspect="1"/>
          </p:cNvPicPr>
          <p:nvPr/>
        </p:nvPicPr>
        <p:blipFill>
          <a:blip r:embed="rId2"/>
          <a:stretch>
            <a:fillRect/>
          </a:stretch>
        </p:blipFill>
        <p:spPr>
          <a:xfrm>
            <a:off x="4559945" y="4815680"/>
            <a:ext cx="3072109" cy="2457688"/>
          </a:xfrm>
          <a:prstGeom prst="rect">
            <a:avLst/>
          </a:prstGeom>
        </p:spPr>
      </p:pic>
    </p:spTree>
    <p:extLst>
      <p:ext uri="{BB962C8B-B14F-4D97-AF65-F5344CB8AC3E}">
        <p14:creationId xmlns:p14="http://schemas.microsoft.com/office/powerpoint/2010/main" val="3510829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5" name="Title 1">
            <a:extLst>
              <a:ext uri="{FF2B5EF4-FFF2-40B4-BE49-F238E27FC236}">
                <a16:creationId xmlns:a16="http://schemas.microsoft.com/office/drawing/2014/main" id="{CB0D1C3B-E394-12AC-0C78-7E5A6FCCCB12}"/>
              </a:ext>
            </a:extLst>
          </p:cNvPr>
          <p:cNvSpPr>
            <a:spLocks noGrp="1"/>
          </p:cNvSpPr>
          <p:nvPr>
            <p:ph type="title"/>
          </p:nvPr>
        </p:nvSpPr>
        <p:spPr>
          <a:xfrm>
            <a:off x="841248" y="256032"/>
            <a:ext cx="10506456" cy="1014984"/>
          </a:xfrm>
        </p:spPr>
        <p:txBody>
          <a:bodyPr anchor="b">
            <a:normAutofit/>
          </a:bodyPr>
          <a:lstStyle/>
          <a:p>
            <a:r>
              <a:rPr lang="en-US" altLang="en-US">
                <a:ea typeface="ＭＳ Ｐゴシック" panose="020B0600070205080204" pitchFamily="34" charset="-128"/>
              </a:rPr>
              <a:t>What is Science Communication?</a:t>
            </a:r>
          </a:p>
        </p:txBody>
      </p:sp>
      <p:sp>
        <p:nvSpPr>
          <p:cNvPr id="16395" name="Rectangle 1639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397" name="Rectangle 1639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386" name="Content Placeholder 2">
            <a:extLst>
              <a:ext uri="{FF2B5EF4-FFF2-40B4-BE49-F238E27FC236}">
                <a16:creationId xmlns:a16="http://schemas.microsoft.com/office/drawing/2014/main" id="{DCEF5AD1-BD7A-8BA9-B9AE-144D1A757EF8}"/>
              </a:ext>
            </a:extLst>
          </p:cNvPr>
          <p:cNvSpPr>
            <a:spLocks noGrp="1"/>
          </p:cNvSpPr>
          <p:nvPr>
            <p:ph idx="1"/>
          </p:nvPr>
        </p:nvSpPr>
        <p:spPr>
          <a:xfrm>
            <a:off x="5821878" y="3078449"/>
            <a:ext cx="5221373" cy="2605466"/>
          </a:xfrm>
        </p:spPr>
        <p:txBody>
          <a:bodyPr/>
          <a:lstStyle/>
          <a:p>
            <a:pPr marL="186766" indent="-186766" defTabSz="747065">
              <a:spcBef>
                <a:spcPts val="817"/>
              </a:spcBef>
            </a:pPr>
            <a:r>
              <a:rPr lang="en-US" altLang="en-US" sz="2288" kern="1200">
                <a:solidFill>
                  <a:schemeClr val="tx1"/>
                </a:solidFill>
                <a:latin typeface="+mn-lt"/>
                <a:ea typeface="ＭＳ Ｐゴシック" panose="020B0600070205080204" pitchFamily="34" charset="-128"/>
                <a:cs typeface="+mn-cs"/>
              </a:rPr>
              <a:t>Communicator</a:t>
            </a:r>
          </a:p>
          <a:p>
            <a:pPr marL="186766" indent="-186766" defTabSz="747065">
              <a:spcBef>
                <a:spcPts val="817"/>
              </a:spcBef>
            </a:pPr>
            <a:r>
              <a:rPr lang="en-US" altLang="en-US" sz="2288" kern="1200">
                <a:solidFill>
                  <a:schemeClr val="tx1"/>
                </a:solidFill>
                <a:latin typeface="+mn-lt"/>
                <a:ea typeface="ＭＳ Ｐゴシック" panose="020B0600070205080204" pitchFamily="34" charset="-128"/>
                <a:cs typeface="+mn-cs"/>
              </a:rPr>
              <a:t>Audience</a:t>
            </a:r>
          </a:p>
          <a:p>
            <a:pPr marL="186766" indent="-186766" defTabSz="747065">
              <a:spcBef>
                <a:spcPts val="817"/>
              </a:spcBef>
            </a:pPr>
            <a:r>
              <a:rPr lang="en-US" altLang="en-US" sz="2288" kern="1200">
                <a:solidFill>
                  <a:schemeClr val="tx1"/>
                </a:solidFill>
                <a:latin typeface="+mn-lt"/>
                <a:ea typeface="ＭＳ Ｐゴシック" panose="020B0600070205080204" pitchFamily="34" charset="-128"/>
                <a:cs typeface="+mn-cs"/>
              </a:rPr>
              <a:t>Platform</a:t>
            </a:r>
          </a:p>
          <a:p>
            <a:pPr marL="186766" indent="-186766" defTabSz="747065">
              <a:spcBef>
                <a:spcPts val="817"/>
              </a:spcBef>
            </a:pPr>
            <a:r>
              <a:rPr lang="en-US" altLang="en-US" sz="2288" kern="1200">
                <a:solidFill>
                  <a:schemeClr val="tx1"/>
                </a:solidFill>
                <a:latin typeface="+mn-lt"/>
                <a:ea typeface="ＭＳ Ｐゴシック" panose="020B0600070205080204" pitchFamily="34" charset="-128"/>
                <a:cs typeface="+mn-cs"/>
              </a:rPr>
              <a:t>Often bidirectional communication channels</a:t>
            </a:r>
          </a:p>
          <a:p>
            <a:pPr marL="186766" indent="-186766" defTabSz="747065">
              <a:spcBef>
                <a:spcPts val="817"/>
              </a:spcBef>
            </a:pPr>
            <a:r>
              <a:rPr lang="en-US" altLang="en-US" sz="2288" kern="1200">
                <a:solidFill>
                  <a:schemeClr val="tx1"/>
                </a:solidFill>
                <a:latin typeface="+mn-lt"/>
                <a:ea typeface="ＭＳ Ｐゴシック" panose="020B0600070205080204" pitchFamily="34" charset="-128"/>
                <a:cs typeface="+mn-cs"/>
              </a:rPr>
              <a:t>Social, emotional and physical context</a:t>
            </a:r>
            <a:endParaRPr lang="en-US" altLang="en-US">
              <a:ea typeface="ＭＳ Ｐゴシック" panose="020B0600070205080204" pitchFamily="34" charset="-128"/>
            </a:endParaRPr>
          </a:p>
        </p:txBody>
      </p:sp>
      <p:pic>
        <p:nvPicPr>
          <p:cNvPr id="16387" name="Picture 4">
            <a:extLst>
              <a:ext uri="{FF2B5EF4-FFF2-40B4-BE49-F238E27FC236}">
                <a16:creationId xmlns:a16="http://schemas.microsoft.com/office/drawing/2014/main" id="{88411990-508A-FD97-BBF4-AC4DF1026A5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86021" y="3216940"/>
            <a:ext cx="3066850" cy="306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TextBox 3">
            <a:extLst>
              <a:ext uri="{FF2B5EF4-FFF2-40B4-BE49-F238E27FC236}">
                <a16:creationId xmlns:a16="http://schemas.microsoft.com/office/drawing/2014/main" id="{3C52266A-B14A-EC10-3DF6-2D2056E04ECA}"/>
              </a:ext>
            </a:extLst>
          </p:cNvPr>
          <p:cNvSpPr txBox="1">
            <a:spLocks noChangeArrowheads="1"/>
          </p:cNvSpPr>
          <p:nvPr/>
        </p:nvSpPr>
        <p:spPr bwMode="auto">
          <a:xfrm>
            <a:off x="1148748" y="1926266"/>
            <a:ext cx="9488977" cy="1290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rgbClr val="7F7F7F"/>
                </a:solidFill>
                <a:latin typeface="Century Gothic" panose="020B0502020202020204" pitchFamily="34" charset="0"/>
                <a:ea typeface="ＭＳ Ｐゴシック" panose="020B0600070205080204" pitchFamily="34" charset="-128"/>
              </a:defRPr>
            </a:lvl1pPr>
            <a:lvl2pPr marL="742950" indent="-28575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3pPr>
            <a:lvl4pPr marL="1600200" indent="-22860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9pPr>
          </a:lstStyle>
          <a:p>
            <a:pPr defTabSz="747065">
              <a:spcBef>
                <a:spcPct val="0"/>
              </a:spcBef>
              <a:spcAft>
                <a:spcPts val="570"/>
              </a:spcAft>
              <a:buNone/>
            </a:pPr>
            <a:r>
              <a:rPr lang="en-US" altLang="en-US" sz="2614" b="1" i="1" kern="1200">
                <a:solidFill>
                  <a:schemeClr val="tx1"/>
                </a:solidFill>
                <a:latin typeface="Palatino Linotype" panose="02040502050505030304" pitchFamily="18" charset="0"/>
                <a:ea typeface="ＭＳ Ｐゴシック" panose="020B0600070205080204" pitchFamily="34" charset="-128"/>
                <a:cs typeface="+mn-cs"/>
              </a:rPr>
              <a:t>Science communication</a:t>
            </a:r>
            <a:r>
              <a:rPr lang="en-US" altLang="en-US" sz="2614" i="1" kern="1200">
                <a:solidFill>
                  <a:schemeClr val="tx1"/>
                </a:solidFill>
                <a:latin typeface="Palatino Linotype" panose="02040502050505030304" pitchFamily="18" charset="0"/>
                <a:ea typeface="ＭＳ Ｐゴシック" panose="020B0600070205080204" pitchFamily="34" charset="-128"/>
                <a:cs typeface="+mn-cs"/>
              </a:rPr>
              <a:t> is the practice of informing, educating, sharing wonderment, and raising awareness of science-related topics. - Wikipedia</a:t>
            </a:r>
            <a:endParaRPr lang="en-US" altLang="en-US" sz="3200" i="1">
              <a:solidFill>
                <a:schemeClr val="tx1"/>
              </a:solidFill>
              <a:latin typeface="Palatino Linotype" panose="0204050205050503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7" name="Rectangle 1741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09" name="Title 1">
            <a:extLst>
              <a:ext uri="{FF2B5EF4-FFF2-40B4-BE49-F238E27FC236}">
                <a16:creationId xmlns:a16="http://schemas.microsoft.com/office/drawing/2014/main" id="{86222FF9-F1A9-E745-5C7F-5A1F288C63FB}"/>
              </a:ext>
            </a:extLst>
          </p:cNvPr>
          <p:cNvSpPr>
            <a:spLocks noGrp="1"/>
          </p:cNvSpPr>
          <p:nvPr>
            <p:ph type="title"/>
          </p:nvPr>
        </p:nvSpPr>
        <p:spPr>
          <a:xfrm>
            <a:off x="838200" y="698643"/>
            <a:ext cx="5243394" cy="2225532"/>
          </a:xfrm>
        </p:spPr>
        <p:txBody>
          <a:bodyPr anchor="t">
            <a:normAutofit/>
          </a:bodyPr>
          <a:lstStyle/>
          <a:p>
            <a:r>
              <a:rPr lang="en-US" altLang="en-US" sz="5600" b="1">
                <a:ea typeface="ＭＳ Ｐゴシック" panose="020B0600070205080204" pitchFamily="34" charset="-128"/>
              </a:rPr>
              <a:t>Goals of SciComm</a:t>
            </a:r>
          </a:p>
        </p:txBody>
      </p:sp>
      <p:cxnSp>
        <p:nvCxnSpPr>
          <p:cNvPr id="17419" name="Straight Connector 174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7421" name="Group 17420">
            <a:extLst>
              <a:ext uri="{FF2B5EF4-FFF2-40B4-BE49-F238E27FC236}">
                <a16:creationId xmlns:a16="http://schemas.microsoft.com/office/drawing/2014/main" id="{0FE0E4CA-04FD-4712-9979-0D4FACCA60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1742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74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42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17412" name="Picture 5" descr="41647226_2213634092254285_5395055806603329536_n.png">
            <a:extLst>
              <a:ext uri="{FF2B5EF4-FFF2-40B4-BE49-F238E27FC236}">
                <a16:creationId xmlns:a16="http://schemas.microsoft.com/office/drawing/2014/main" id="{8C083A84-CEC3-70E7-DBDE-E06B6C018D6F}"/>
              </a:ext>
            </a:extLst>
          </p:cNvPr>
          <p:cNvPicPr>
            <a:picLocks noChangeAspect="1"/>
          </p:cNvPicPr>
          <p:nvPr/>
        </p:nvPicPr>
        <p:blipFill rotWithShape="1">
          <a:blip r:embed="rId3">
            <a:extLst>
              <a:ext uri="{28A0092B-C50C-407E-A947-70E740481C1C}">
                <a14:useLocalDpi xmlns:a14="http://schemas.microsoft.com/office/drawing/2010/main" val="0"/>
              </a:ext>
            </a:extLst>
          </a:blip>
          <a:srcRect r="1521"/>
          <a:stretch/>
        </p:blipFill>
        <p:spPr bwMode="auto">
          <a:xfrm>
            <a:off x="838200" y="3003053"/>
            <a:ext cx="5243391" cy="29949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30" name="Rectangle 17425">
            <a:extLst>
              <a:ext uri="{FF2B5EF4-FFF2-40B4-BE49-F238E27FC236}">
                <a16:creationId xmlns:a16="http://schemas.microsoft.com/office/drawing/2014/main" id="{2CA8D992-BB3F-47CD-BA18-71D54539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3000055"/>
            <a:ext cx="5243390" cy="2997970"/>
          </a:xfrm>
          <a:prstGeom prst="rect">
            <a:avLst/>
          </a:prstGeom>
          <a:gradFill flip="none" rotWithShape="1">
            <a:gsLst>
              <a:gs pos="100000">
                <a:schemeClr val="accent2">
                  <a:alpha val="20000"/>
                </a:schemeClr>
              </a:gs>
              <a:gs pos="0">
                <a:schemeClr val="accent1">
                  <a:alpha val="2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363F40-641F-73A2-6232-8477D0D67D5F}"/>
              </a:ext>
            </a:extLst>
          </p:cNvPr>
          <p:cNvSpPr>
            <a:spLocks noGrp="1"/>
          </p:cNvSpPr>
          <p:nvPr>
            <p:ph idx="1"/>
          </p:nvPr>
        </p:nvSpPr>
        <p:spPr>
          <a:xfrm>
            <a:off x="7229041" y="879355"/>
            <a:ext cx="4580657" cy="5978645"/>
          </a:xfrm>
        </p:spPr>
        <p:txBody>
          <a:bodyPr anchor="ctr">
            <a:normAutofit/>
          </a:bodyPr>
          <a:lstStyle/>
          <a:p>
            <a:pPr marL="609585" indent="-609585">
              <a:buFont typeface="Century Gothic" panose="020B0502020202020204" pitchFamily="34" charset="0"/>
              <a:buAutoNum type="arabicPeriod"/>
            </a:pPr>
            <a:r>
              <a:rPr lang="en-US" altLang="en-US" sz="2400" dirty="0">
                <a:solidFill>
                  <a:schemeClr val="tx1">
                    <a:alpha val="80000"/>
                  </a:schemeClr>
                </a:solidFill>
                <a:ea typeface="ＭＳ Ｐゴシック" panose="020B0600070205080204" pitchFamily="34" charset="-128"/>
              </a:rPr>
              <a:t>Share the </a:t>
            </a:r>
            <a:r>
              <a:rPr lang="en-US" altLang="en-US" sz="2400" b="1" dirty="0">
                <a:solidFill>
                  <a:schemeClr val="tx1">
                    <a:alpha val="80000"/>
                  </a:schemeClr>
                </a:solidFill>
                <a:ea typeface="ＭＳ Ｐゴシック" panose="020B0600070205080204" pitchFamily="34" charset="-128"/>
              </a:rPr>
              <a:t>findings and excitement</a:t>
            </a:r>
            <a:r>
              <a:rPr lang="en-US" altLang="en-US" sz="2400" dirty="0">
                <a:solidFill>
                  <a:schemeClr val="tx1">
                    <a:alpha val="80000"/>
                  </a:schemeClr>
                </a:solidFill>
                <a:ea typeface="ＭＳ Ｐゴシック" panose="020B0600070205080204" pitchFamily="34" charset="-128"/>
              </a:rPr>
              <a:t> of science</a:t>
            </a:r>
          </a:p>
          <a:p>
            <a:pPr marL="609585" indent="-609585">
              <a:buFont typeface="Century Gothic" panose="020B0502020202020204" pitchFamily="34" charset="0"/>
              <a:buAutoNum type="arabicPeriod"/>
            </a:pPr>
            <a:r>
              <a:rPr lang="en-US" altLang="en-US" sz="2400" dirty="0">
                <a:solidFill>
                  <a:schemeClr val="tx1">
                    <a:alpha val="80000"/>
                  </a:schemeClr>
                </a:solidFill>
                <a:ea typeface="ＭＳ Ｐゴシック" panose="020B0600070205080204" pitchFamily="34" charset="-128"/>
              </a:rPr>
              <a:t>Increase </a:t>
            </a:r>
            <a:r>
              <a:rPr lang="en-US" altLang="en-US" sz="2400" b="1" dirty="0">
                <a:solidFill>
                  <a:schemeClr val="tx1">
                    <a:alpha val="80000"/>
                  </a:schemeClr>
                </a:solidFill>
                <a:ea typeface="ＭＳ Ｐゴシック" panose="020B0600070205080204" pitchFamily="34" charset="-128"/>
              </a:rPr>
              <a:t>appreciation for science </a:t>
            </a:r>
            <a:r>
              <a:rPr lang="en-US" altLang="en-US" sz="2400" dirty="0">
                <a:solidFill>
                  <a:schemeClr val="tx1">
                    <a:alpha val="80000"/>
                  </a:schemeClr>
                </a:solidFill>
                <a:ea typeface="ＭＳ Ｐゴシック" panose="020B0600070205080204" pitchFamily="34" charset="-128"/>
              </a:rPr>
              <a:t>as a way of understanding the world</a:t>
            </a:r>
          </a:p>
          <a:p>
            <a:pPr marL="609585" indent="-609585">
              <a:buFont typeface="Century Gothic" panose="020B0502020202020204" pitchFamily="34" charset="0"/>
              <a:buAutoNum type="arabicPeriod"/>
            </a:pPr>
            <a:r>
              <a:rPr lang="en-US" altLang="en-US" sz="2400" dirty="0">
                <a:solidFill>
                  <a:schemeClr val="tx1">
                    <a:alpha val="80000"/>
                  </a:schemeClr>
                </a:solidFill>
                <a:ea typeface="ＭＳ Ｐゴシック" panose="020B0600070205080204" pitchFamily="34" charset="-128"/>
              </a:rPr>
              <a:t>Increase knowledge of science related to a </a:t>
            </a:r>
            <a:r>
              <a:rPr lang="en-US" altLang="en-US" sz="2400" b="1" dirty="0">
                <a:solidFill>
                  <a:schemeClr val="tx1">
                    <a:alpha val="80000"/>
                  </a:schemeClr>
                </a:solidFill>
                <a:ea typeface="ＭＳ Ｐゴシック" panose="020B0600070205080204" pitchFamily="34" charset="-128"/>
              </a:rPr>
              <a:t>specific issue that requires a decision</a:t>
            </a:r>
            <a:endParaRPr lang="en-US" altLang="en-US" sz="2400" dirty="0">
              <a:solidFill>
                <a:schemeClr val="tx1">
                  <a:alpha val="80000"/>
                </a:schemeClr>
              </a:solidFill>
              <a:ea typeface="ＭＳ Ｐゴシック" panose="020B0600070205080204" pitchFamily="34" charset="-128"/>
            </a:endParaRPr>
          </a:p>
          <a:p>
            <a:pPr marL="609585" indent="-609585">
              <a:buFont typeface="Century Gothic" panose="020B0502020202020204" pitchFamily="34" charset="0"/>
              <a:buAutoNum type="arabicPeriod"/>
            </a:pPr>
            <a:r>
              <a:rPr lang="en-US" altLang="en-US" sz="2400" b="1" dirty="0">
                <a:solidFill>
                  <a:schemeClr val="tx1">
                    <a:alpha val="80000"/>
                  </a:schemeClr>
                </a:solidFill>
                <a:ea typeface="ＭＳ Ｐゴシック" panose="020B0600070205080204" pitchFamily="34" charset="-128"/>
              </a:rPr>
              <a:t>Influence people’s opinions, behaviors</a:t>
            </a:r>
            <a:r>
              <a:rPr lang="en-US" altLang="en-US" sz="2400" dirty="0">
                <a:solidFill>
                  <a:schemeClr val="tx1">
                    <a:alpha val="80000"/>
                  </a:schemeClr>
                </a:solidFill>
                <a:ea typeface="ＭＳ Ｐゴシック" panose="020B0600070205080204" pitchFamily="34" charset="-128"/>
              </a:rPr>
              <a:t>, etc. </a:t>
            </a:r>
          </a:p>
          <a:p>
            <a:pPr marL="609585" indent="-609585">
              <a:buFont typeface="Century Gothic" panose="020B0502020202020204" pitchFamily="34" charset="0"/>
              <a:buAutoNum type="arabicPeriod"/>
            </a:pPr>
            <a:r>
              <a:rPr lang="en-US" altLang="en-US" sz="2400" dirty="0">
                <a:solidFill>
                  <a:schemeClr val="tx1">
                    <a:alpha val="80000"/>
                  </a:schemeClr>
                </a:solidFill>
                <a:ea typeface="ＭＳ Ｐゴシック" panose="020B0600070205080204" pitchFamily="34" charset="-128"/>
              </a:rPr>
              <a:t>Engage with </a:t>
            </a:r>
            <a:r>
              <a:rPr lang="en-US" altLang="en-US" sz="2400" b="1" dirty="0">
                <a:solidFill>
                  <a:schemeClr val="tx1">
                    <a:alpha val="80000"/>
                  </a:schemeClr>
                </a:solidFill>
                <a:ea typeface="ＭＳ Ｐゴシック" panose="020B0600070205080204" pitchFamily="34" charset="-128"/>
              </a:rPr>
              <a:t>diverse groups </a:t>
            </a:r>
            <a:r>
              <a:rPr lang="en-US" altLang="en-US" sz="2400" dirty="0">
                <a:solidFill>
                  <a:schemeClr val="tx1">
                    <a:alpha val="80000"/>
                  </a:schemeClr>
                </a:solidFill>
                <a:ea typeface="ＭＳ Ｐゴシック" panose="020B0600070205080204" pitchFamily="34" charset="-128"/>
              </a:rPr>
              <a:t>so different perspectives about science can be considered when seeking solutions</a:t>
            </a:r>
          </a:p>
          <a:p>
            <a:pPr marL="609585" indent="-609585">
              <a:buFont typeface="Century Gothic" panose="020B0502020202020204" pitchFamily="34" charset="0"/>
              <a:buAutoNum type="arabicPeriod"/>
            </a:pPr>
            <a:endParaRPr lang="en-US" altLang="en-US" sz="2000" dirty="0">
              <a:solidFill>
                <a:schemeClr val="tx1">
                  <a:alpha val="80000"/>
                </a:schemeClr>
              </a:solidFill>
              <a:ea typeface="ＭＳ Ｐゴシック" panose="020B0600070205080204" pitchFamily="34" charset="-128"/>
            </a:endParaRPr>
          </a:p>
          <a:p>
            <a:pPr marL="609585" indent="-609585"/>
            <a:endParaRPr lang="en-US" altLang="en-US" sz="2000" dirty="0">
              <a:solidFill>
                <a:schemeClr val="tx1">
                  <a:alpha val="80000"/>
                </a:schemeClr>
              </a:solidFill>
              <a:ea typeface="ＭＳ Ｐゴシック" panose="020B0600070205080204" pitchFamily="34" charset="-128"/>
            </a:endParaRPr>
          </a:p>
        </p:txBody>
      </p:sp>
      <p:sp>
        <p:nvSpPr>
          <p:cNvPr id="5" name="TextBox 4">
            <a:extLst>
              <a:ext uri="{FF2B5EF4-FFF2-40B4-BE49-F238E27FC236}">
                <a16:creationId xmlns:a16="http://schemas.microsoft.com/office/drawing/2014/main" id="{C78B8B1A-BAA6-36FF-BD2B-241833BBD813}"/>
              </a:ext>
            </a:extLst>
          </p:cNvPr>
          <p:cNvSpPr txBox="1"/>
          <p:nvPr/>
        </p:nvSpPr>
        <p:spPr>
          <a:xfrm>
            <a:off x="6264987" y="6494760"/>
            <a:ext cx="6098582" cy="307777"/>
          </a:xfrm>
          <a:prstGeom prst="rect">
            <a:avLst/>
          </a:prstGeom>
          <a:noFill/>
        </p:spPr>
        <p:txBody>
          <a:bodyPr wrap="square">
            <a:spAutoFit/>
          </a:bodyPr>
          <a:lstStyle/>
          <a:p>
            <a:r>
              <a:rPr lang="en-US" altLang="en-US" sz="1400" dirty="0">
                <a:ea typeface="ＭＳ Ｐゴシック" panose="020B0600070205080204" pitchFamily="34" charset="-128"/>
              </a:rPr>
              <a:t>From Communicating Science Effectively from the National Academies Press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82" name="Rectangle 1536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3" name="Title 1">
            <a:extLst>
              <a:ext uri="{FF2B5EF4-FFF2-40B4-BE49-F238E27FC236}">
                <a16:creationId xmlns:a16="http://schemas.microsoft.com/office/drawing/2014/main" id="{042E9F60-EDED-1820-5991-A66900A0740A}"/>
              </a:ext>
            </a:extLst>
          </p:cNvPr>
          <p:cNvSpPr txBox="1">
            <a:spLocks/>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eaLnBrk="0" hangingPunct="0">
              <a:defRPr sz="2400">
                <a:solidFill>
                  <a:schemeClr val="tx1"/>
                </a:solidFill>
                <a:latin typeface="Palatino Linotype" panose="02040502050505030304" pitchFamily="18" charset="0"/>
                <a:ea typeface="ＭＳ Ｐゴシック" panose="020B0600070205080204" pitchFamily="34" charset="-128"/>
              </a:defRPr>
            </a:lvl1pPr>
            <a:lvl2pPr marL="742950" indent="-285750" eaLnBrk="0" hangingPunct="0">
              <a:defRPr sz="2400">
                <a:solidFill>
                  <a:schemeClr val="tx1"/>
                </a:solidFill>
                <a:latin typeface="Palatino Linotype" panose="02040502050505030304" pitchFamily="18" charset="0"/>
                <a:ea typeface="ＭＳ Ｐゴシック" panose="020B0600070205080204" pitchFamily="34" charset="-128"/>
              </a:defRPr>
            </a:lvl2pPr>
            <a:lvl3pPr marL="1143000" indent="-228600" eaLnBrk="0" hangingPunct="0">
              <a:defRPr sz="2400">
                <a:solidFill>
                  <a:schemeClr val="tx1"/>
                </a:solidFill>
                <a:latin typeface="Palatino Linotype" panose="02040502050505030304" pitchFamily="18" charset="0"/>
                <a:ea typeface="ＭＳ Ｐゴシック" panose="020B0600070205080204" pitchFamily="34" charset="-128"/>
              </a:defRPr>
            </a:lvl3pPr>
            <a:lvl4pPr marL="1600200" indent="-228600" eaLnBrk="0" hangingPunct="0">
              <a:defRPr sz="2400">
                <a:solidFill>
                  <a:schemeClr val="tx1"/>
                </a:solidFill>
                <a:latin typeface="Palatino Linotype" panose="02040502050505030304" pitchFamily="18" charset="0"/>
                <a:ea typeface="ＭＳ Ｐゴシック" panose="020B0600070205080204" pitchFamily="34" charset="-128"/>
              </a:defRPr>
            </a:lvl4pPr>
            <a:lvl5pPr marL="2057400" indent="-228600" eaLnBrk="0" hangingPunct="0">
              <a:defRPr sz="2400">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9pPr>
          </a:lstStyle>
          <a:p>
            <a:pPr eaLnBrk="1" hangingPunct="1">
              <a:lnSpc>
                <a:spcPct val="90000"/>
              </a:lnSpc>
              <a:spcBef>
                <a:spcPct val="0"/>
              </a:spcBef>
              <a:spcAft>
                <a:spcPts val="600"/>
              </a:spcAft>
            </a:pPr>
            <a:r>
              <a:rPr lang="en-US" altLang="en-US" sz="5400">
                <a:latin typeface="+mj-lt"/>
                <a:ea typeface="+mj-ea"/>
                <a:cs typeface="+mj-cs"/>
              </a:rPr>
              <a:t>Intro to Social Media</a:t>
            </a:r>
          </a:p>
        </p:txBody>
      </p:sp>
      <p:sp>
        <p:nvSpPr>
          <p:cNvPr id="1538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426CCD-A63F-D6CE-EA79-1928C4C24920}"/>
              </a:ext>
            </a:extLst>
          </p:cNvPr>
          <p:cNvSpPr>
            <a:spLocks noGrp="1"/>
          </p:cNvSpPr>
          <p:nvPr>
            <p:ph idx="1"/>
          </p:nvPr>
        </p:nvSpPr>
        <p:spPr>
          <a:xfrm>
            <a:off x="572493" y="2566683"/>
            <a:ext cx="6713552" cy="4529856"/>
          </a:xfrm>
        </p:spPr>
        <p:txBody>
          <a:bodyPr vert="horz" lIns="91440" tIns="45720" rIns="91440" bIns="45720" rtlCol="0" anchor="t">
            <a:normAutofit/>
          </a:bodyPr>
          <a:lstStyle/>
          <a:p>
            <a:r>
              <a:rPr lang="en-US" altLang="ja-JP" sz="2400" dirty="0"/>
              <a:t>“A group of Internet-based applications ... that </a:t>
            </a:r>
            <a:r>
              <a:rPr lang="en-US" altLang="ja-JP" sz="2400" b="1" i="1" dirty="0"/>
              <a:t>allow the creation and exchange of user-generated content</a:t>
            </a:r>
            <a:r>
              <a:rPr lang="en-US" altLang="ja-JP" sz="2400" dirty="0"/>
              <a:t>.“ </a:t>
            </a:r>
            <a:r>
              <a:rPr lang="en-US" altLang="ja-JP" sz="2400" baseline="30000" dirty="0"/>
              <a:t>1</a:t>
            </a:r>
          </a:p>
          <a:p>
            <a:r>
              <a:rPr lang="en-US" altLang="en-US" sz="2400" dirty="0"/>
              <a:t>Six different types of social media</a:t>
            </a:r>
            <a:r>
              <a:rPr lang="en-US" altLang="en-US" sz="2400" baseline="30000" dirty="0"/>
              <a:t>1</a:t>
            </a:r>
            <a:r>
              <a:rPr lang="en-US" altLang="en-US" sz="2400" dirty="0"/>
              <a:t>: </a:t>
            </a:r>
          </a:p>
          <a:p>
            <a:pPr lvl="1"/>
            <a:r>
              <a:rPr lang="en-US" altLang="en-US" b="1" dirty="0"/>
              <a:t>blogs and microblogs (e.g. </a:t>
            </a:r>
            <a:r>
              <a:rPr lang="en-US" altLang="en-US" b="1" dirty="0">
                <a:hlinkClick r:id="rId2" tooltip="Twitter"/>
              </a:rPr>
              <a:t>Twitter</a:t>
            </a:r>
            <a:r>
              <a:rPr lang="en-US" altLang="en-US" b="1" dirty="0"/>
              <a:t>) </a:t>
            </a:r>
          </a:p>
          <a:p>
            <a:pPr lvl="1"/>
            <a:r>
              <a:rPr lang="en-US" altLang="en-US" b="1" dirty="0"/>
              <a:t>social networking sites (e.g. </a:t>
            </a:r>
            <a:r>
              <a:rPr lang="en-US" altLang="en-US" b="1" dirty="0">
                <a:hlinkClick r:id="rId3" tooltip="Facebook"/>
              </a:rPr>
              <a:t>Facebook</a:t>
            </a:r>
            <a:r>
              <a:rPr lang="en-US" altLang="en-US" b="1" dirty="0"/>
              <a:t>) </a:t>
            </a:r>
            <a:endParaRPr lang="en-US" altLang="en-US" dirty="0"/>
          </a:p>
          <a:p>
            <a:r>
              <a:rPr lang="en-US" altLang="en-US" sz="2400" dirty="0"/>
              <a:t>Email and instant messaging are considered </a:t>
            </a:r>
            <a:r>
              <a:rPr lang="en-US" altLang="ja-JP" sz="2400" dirty="0"/>
              <a:t>“technology”</a:t>
            </a:r>
          </a:p>
          <a:p>
            <a:endParaRPr lang="en-US" altLang="en-US" sz="1700" dirty="0"/>
          </a:p>
        </p:txBody>
      </p:sp>
      <p:pic>
        <p:nvPicPr>
          <p:cNvPr id="2" name="Picture 3" descr="socialab-infographic.jpg">
            <a:extLst>
              <a:ext uri="{FF2B5EF4-FFF2-40B4-BE49-F238E27FC236}">
                <a16:creationId xmlns:a16="http://schemas.microsoft.com/office/drawing/2014/main" id="{61536CD7-A1B9-7EBB-F02F-1B00F5A332B7}"/>
              </a:ext>
            </a:extLst>
          </p:cNvPr>
          <p:cNvPicPr>
            <a:picLocks noChangeAspect="1"/>
          </p:cNvPicPr>
          <p:nvPr/>
        </p:nvPicPr>
        <p:blipFill>
          <a:blip r:embed="rId4">
            <a:extLst>
              <a:ext uri="{28A0092B-C50C-407E-A947-70E740481C1C}">
                <a14:useLocalDpi xmlns:a14="http://schemas.microsoft.com/office/drawing/2010/main" val="0"/>
              </a:ext>
            </a:extLst>
          </a:blip>
          <a:srcRect b="11272"/>
          <a:stretch>
            <a:fillRect/>
          </a:stretch>
        </p:blipFill>
        <p:spPr bwMode="auto">
          <a:xfrm>
            <a:off x="7360259" y="2295709"/>
            <a:ext cx="4259248" cy="3777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BAEDF301-C153-FB84-1E4E-40925AAE2BFD}"/>
              </a:ext>
            </a:extLst>
          </p:cNvPr>
          <p:cNvSpPr txBox="1"/>
          <p:nvPr/>
        </p:nvSpPr>
        <p:spPr>
          <a:xfrm>
            <a:off x="8805334" y="6326974"/>
            <a:ext cx="4495946" cy="369332"/>
          </a:xfrm>
          <a:prstGeom prst="rect">
            <a:avLst/>
          </a:prstGeom>
          <a:noFill/>
        </p:spPr>
        <p:txBody>
          <a:bodyPr wrap="square" rtlCol="0">
            <a:spAutoFit/>
          </a:bodyPr>
          <a:lstStyle/>
          <a:p>
            <a:r>
              <a:rPr lang="en-US" altLang="en-US" sz="1800" dirty="0"/>
              <a:t>Kaplan and </a:t>
            </a:r>
            <a:r>
              <a:rPr lang="en-US" altLang="en-US" sz="1800" dirty="0" err="1"/>
              <a:t>Haenlein</a:t>
            </a:r>
            <a:r>
              <a:rPr lang="en-US" altLang="en-US" sz="1800" dirty="0"/>
              <a:t>, 2010</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2" name="Rectangle 1639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4" name="Rectangle 1639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6" name="Rectangle 1639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8" name="Rectangle 1639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7" name="Picture 3" descr="vintage-social-networking.jpg">
            <a:extLst>
              <a:ext uri="{FF2B5EF4-FFF2-40B4-BE49-F238E27FC236}">
                <a16:creationId xmlns:a16="http://schemas.microsoft.com/office/drawing/2014/main" id="{F90F3E33-58A8-C834-6F35-B5379282AAE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2381250" y="457200"/>
            <a:ext cx="7429500"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239FCE86-BF55-C7D7-9761-41D7649FA382}"/>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9" name="Picture 8" descr="A picture containing text, screenshot, font, software&#10;&#10;Description automatically generated">
            <a:extLst>
              <a:ext uri="{FF2B5EF4-FFF2-40B4-BE49-F238E27FC236}">
                <a16:creationId xmlns:a16="http://schemas.microsoft.com/office/drawing/2014/main" id="{B805F6C0-D538-D2B3-710C-5F5F6F73F9F4}"/>
              </a:ext>
            </a:extLst>
          </p:cNvPr>
          <p:cNvPicPr>
            <a:picLocks noChangeAspect="1"/>
          </p:cNvPicPr>
          <p:nvPr/>
        </p:nvPicPr>
        <p:blipFill>
          <a:blip r:embed="rId2"/>
          <a:stretch>
            <a:fillRect/>
          </a:stretch>
        </p:blipFill>
        <p:spPr>
          <a:xfrm>
            <a:off x="609599" y="-1"/>
            <a:ext cx="11045125" cy="6903203"/>
          </a:xfrm>
          <a:prstGeom prst="rect">
            <a:avLst/>
          </a:prstGeom>
        </p:spPr>
      </p:pic>
      <p:pic>
        <p:nvPicPr>
          <p:cNvPr id="11" name="Picture 10" descr="A picture containing text, screenshot, line, design&#10;&#10;Description automatically generated">
            <a:extLst>
              <a:ext uri="{FF2B5EF4-FFF2-40B4-BE49-F238E27FC236}">
                <a16:creationId xmlns:a16="http://schemas.microsoft.com/office/drawing/2014/main" id="{D72D0274-44BC-74A1-EA35-078737058A1A}"/>
              </a:ext>
            </a:extLst>
          </p:cNvPr>
          <p:cNvPicPr>
            <a:picLocks noChangeAspect="1"/>
          </p:cNvPicPr>
          <p:nvPr/>
        </p:nvPicPr>
        <p:blipFill>
          <a:blip r:embed="rId3"/>
          <a:stretch>
            <a:fillRect/>
          </a:stretch>
        </p:blipFill>
        <p:spPr>
          <a:xfrm>
            <a:off x="609599" y="0"/>
            <a:ext cx="11045123" cy="69032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4" name="Rectangle 17413">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C850A1-745F-D548-1D0D-6B44905BDD4B}"/>
              </a:ext>
            </a:extLst>
          </p:cNvPr>
          <p:cNvSpPr>
            <a:spLocks noGrp="1"/>
          </p:cNvSpPr>
          <p:nvPr>
            <p:ph idx="1"/>
          </p:nvPr>
        </p:nvSpPr>
        <p:spPr>
          <a:xfrm>
            <a:off x="8339734" y="430036"/>
            <a:ext cx="3627829" cy="5772149"/>
          </a:xfrm>
        </p:spPr>
        <p:txBody>
          <a:bodyPr>
            <a:normAutofit/>
          </a:bodyPr>
          <a:lstStyle/>
          <a:p>
            <a:pPr marL="457200" lvl="1" indent="0">
              <a:buNone/>
            </a:pPr>
            <a:r>
              <a:rPr lang="en-US" altLang="en-US" sz="2800" b="1" dirty="0" err="1">
                <a:latin typeface="Helvetica" pitchFamily="2" charset="0"/>
                <a:ea typeface="ＭＳ Ｐゴシック" panose="020B0600070205080204" pitchFamily="34" charset="-128"/>
              </a:rPr>
              <a:t>SciComm</a:t>
            </a:r>
            <a:r>
              <a:rPr lang="en-US" altLang="en-US" sz="2800" dirty="0">
                <a:latin typeface="Helvetica" pitchFamily="2" charset="0"/>
                <a:ea typeface="ＭＳ Ｐゴシック" panose="020B0600070205080204" pitchFamily="34" charset="-128"/>
              </a:rPr>
              <a:t> – science communication</a:t>
            </a:r>
          </a:p>
          <a:p>
            <a:pPr marL="457200" lvl="1" indent="0" eaLnBrk="1" hangingPunct="1">
              <a:buNone/>
            </a:pPr>
            <a:endParaRPr lang="en-US" altLang="en-US" sz="2800" b="1" dirty="0">
              <a:latin typeface="Helvetica" pitchFamily="2" charset="0"/>
              <a:ea typeface="ＭＳ Ｐゴシック" panose="020B0600070205080204" pitchFamily="34" charset="-128"/>
            </a:endParaRPr>
          </a:p>
          <a:p>
            <a:pPr marL="457200" lvl="1" indent="0" eaLnBrk="1" hangingPunct="1">
              <a:buNone/>
            </a:pPr>
            <a:r>
              <a:rPr lang="en-US" altLang="en-US" sz="2800" b="1" dirty="0">
                <a:latin typeface="Helvetica" pitchFamily="2" charset="0"/>
                <a:ea typeface="ＭＳ Ｐゴシック" panose="020B0600070205080204" pitchFamily="34" charset="-128"/>
              </a:rPr>
              <a:t>Hashtag</a:t>
            </a:r>
            <a:r>
              <a:rPr lang="en-US" altLang="en-US" sz="2800" dirty="0">
                <a:latin typeface="Helvetica" pitchFamily="2" charset="0"/>
                <a:ea typeface="ＭＳ Ｐゴシック" panose="020B0600070205080204" pitchFamily="34" charset="-128"/>
              </a:rPr>
              <a:t> - #</a:t>
            </a:r>
            <a:r>
              <a:rPr lang="en-US" altLang="en-US" sz="2800" dirty="0" err="1">
                <a:latin typeface="Helvetica" pitchFamily="2" charset="0"/>
                <a:ea typeface="ＭＳ Ｐゴシック" panose="020B0600070205080204" pitchFamily="34" charset="-128"/>
              </a:rPr>
              <a:t>importantword</a:t>
            </a:r>
            <a:endParaRPr lang="en-US" altLang="en-US" sz="2800" dirty="0">
              <a:latin typeface="Helvetica" pitchFamily="2" charset="0"/>
              <a:ea typeface="ＭＳ Ｐゴシック" panose="020B0600070205080204" pitchFamily="34" charset="-128"/>
            </a:endParaRPr>
          </a:p>
          <a:p>
            <a:pPr marL="457200" lvl="1" indent="0" eaLnBrk="1" hangingPunct="1">
              <a:buNone/>
            </a:pPr>
            <a:endParaRPr lang="en-US" altLang="en-US" sz="2800" b="1" dirty="0">
              <a:latin typeface="Helvetica" pitchFamily="2" charset="0"/>
              <a:ea typeface="ＭＳ Ｐゴシック" panose="020B0600070205080204" pitchFamily="34" charset="-128"/>
            </a:endParaRPr>
          </a:p>
          <a:p>
            <a:pPr marL="457200" lvl="1" indent="0" eaLnBrk="1" hangingPunct="1">
              <a:buNone/>
            </a:pPr>
            <a:r>
              <a:rPr lang="en-US" altLang="en-US" sz="2800" b="1" dirty="0">
                <a:latin typeface="Helvetica" pitchFamily="2" charset="0"/>
                <a:ea typeface="ＭＳ Ｐゴシック" panose="020B0600070205080204" pitchFamily="34" charset="-128"/>
              </a:rPr>
              <a:t>Platform</a:t>
            </a:r>
            <a:r>
              <a:rPr lang="en-US" altLang="en-US" sz="2800" dirty="0">
                <a:latin typeface="Helvetica" pitchFamily="2" charset="0"/>
                <a:ea typeface="ＭＳ Ｐゴシック" panose="020B0600070205080204" pitchFamily="34" charset="-128"/>
              </a:rPr>
              <a:t> – social media site</a:t>
            </a:r>
          </a:p>
          <a:p>
            <a:pPr marL="457200" lvl="1" indent="0" eaLnBrk="1" hangingPunct="1">
              <a:buNone/>
            </a:pPr>
            <a:endParaRPr lang="en-US" altLang="en-US" sz="2800" b="1" dirty="0">
              <a:latin typeface="Helvetica" pitchFamily="2" charset="0"/>
              <a:ea typeface="ＭＳ Ｐゴシック" panose="020B0600070205080204" pitchFamily="34" charset="-128"/>
            </a:endParaRPr>
          </a:p>
          <a:p>
            <a:pPr marL="457200" lvl="1" indent="0" eaLnBrk="1" hangingPunct="1">
              <a:buNone/>
            </a:pPr>
            <a:r>
              <a:rPr lang="en-US" altLang="en-US" sz="2800" b="1" dirty="0">
                <a:latin typeface="Helvetica" pitchFamily="2" charset="0"/>
                <a:ea typeface="ＭＳ Ｐゴシック" panose="020B0600070205080204" pitchFamily="34" charset="-128"/>
              </a:rPr>
              <a:t>Troll</a:t>
            </a:r>
            <a:r>
              <a:rPr lang="en-US" altLang="en-US" sz="2800" dirty="0">
                <a:latin typeface="Helvetica" pitchFamily="2" charset="0"/>
                <a:ea typeface="ＭＳ Ｐゴシック" panose="020B0600070205080204" pitchFamily="34" charset="-128"/>
              </a:rPr>
              <a:t> – </a:t>
            </a:r>
            <a:r>
              <a:rPr lang="en-US" altLang="en-US" sz="2800" dirty="0">
                <a:ea typeface="ＭＳ Ｐゴシック" panose="020B0600070205080204" pitchFamily="34" charset="-128"/>
              </a:rPr>
              <a:t>a person who sows discord purposefully</a:t>
            </a:r>
            <a:endParaRPr lang="en-US" altLang="en-US" sz="2800" dirty="0">
              <a:latin typeface="Helvetica" pitchFamily="2" charset="0"/>
              <a:ea typeface="ＭＳ Ｐゴシック" panose="020B0600070205080204" pitchFamily="34" charset="-128"/>
            </a:endParaRPr>
          </a:p>
          <a:p>
            <a:pPr lvl="1" eaLnBrk="1" hangingPunct="1"/>
            <a:endParaRPr lang="en-US" altLang="en-US" sz="2000" dirty="0">
              <a:latin typeface="Helvetica" pitchFamily="2" charset="0"/>
              <a:ea typeface="ＭＳ Ｐゴシック" panose="020B0600070205080204" pitchFamily="34" charset="-128"/>
            </a:endParaRPr>
          </a:p>
          <a:p>
            <a:pPr lvl="1" eaLnBrk="1" hangingPunct="1"/>
            <a:endParaRPr lang="en-US" altLang="en-US" sz="2000" dirty="0">
              <a:latin typeface="Helvetica" pitchFamily="2" charset="0"/>
              <a:ea typeface="ＭＳ Ｐゴシック" panose="020B0600070205080204" pitchFamily="34" charset="-128"/>
            </a:endParaRPr>
          </a:p>
        </p:txBody>
      </p:sp>
      <p:sp>
        <p:nvSpPr>
          <p:cNvPr id="17416" name="Rectangle 17415">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8" name="Rectangle 17417">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table with social media icons&#10;&#10;Description automatically generated">
            <a:extLst>
              <a:ext uri="{FF2B5EF4-FFF2-40B4-BE49-F238E27FC236}">
                <a16:creationId xmlns:a16="http://schemas.microsoft.com/office/drawing/2014/main" id="{0E3936EB-9639-F965-73B3-3AAC8BDF4970}"/>
              </a:ext>
            </a:extLst>
          </p:cNvPr>
          <p:cNvPicPr>
            <a:picLocks noChangeAspect="1"/>
          </p:cNvPicPr>
          <p:nvPr/>
        </p:nvPicPr>
        <p:blipFill>
          <a:blip r:embed="rId2"/>
          <a:stretch>
            <a:fillRect/>
          </a:stretch>
        </p:blipFill>
        <p:spPr>
          <a:xfrm>
            <a:off x="-1" y="20152"/>
            <a:ext cx="8267585" cy="638858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aph of social media&#10;&#10;Description automatically generated">
            <a:extLst>
              <a:ext uri="{FF2B5EF4-FFF2-40B4-BE49-F238E27FC236}">
                <a16:creationId xmlns:a16="http://schemas.microsoft.com/office/drawing/2014/main" id="{FBB820E4-9992-6B56-3AA7-28B5A5288378}"/>
              </a:ext>
            </a:extLst>
          </p:cNvPr>
          <p:cNvPicPr>
            <a:picLocks noGrp="1" noChangeAspect="1"/>
          </p:cNvPicPr>
          <p:nvPr>
            <p:ph idx="1"/>
          </p:nvPr>
        </p:nvPicPr>
        <p:blipFill>
          <a:blip r:embed="rId2"/>
          <a:stretch>
            <a:fillRect/>
          </a:stretch>
        </p:blipFill>
        <p:spPr>
          <a:xfrm>
            <a:off x="457200" y="1773654"/>
            <a:ext cx="11277600" cy="3310692"/>
          </a:xfrm>
          <a:prstGeom prst="rect">
            <a:avLst/>
          </a:prstGeom>
        </p:spPr>
      </p:pic>
    </p:spTree>
    <p:extLst>
      <p:ext uri="{BB962C8B-B14F-4D97-AF65-F5344CB8AC3E}">
        <p14:creationId xmlns:p14="http://schemas.microsoft.com/office/powerpoint/2010/main" val="400594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aph of a number of people&#10;&#10;Description automatically generated">
            <a:extLst>
              <a:ext uri="{FF2B5EF4-FFF2-40B4-BE49-F238E27FC236}">
                <a16:creationId xmlns:a16="http://schemas.microsoft.com/office/drawing/2014/main" id="{6EC41E0F-8750-2AE4-1A02-77F360F3A81A}"/>
              </a:ext>
            </a:extLst>
          </p:cNvPr>
          <p:cNvPicPr>
            <a:picLocks noChangeAspect="1"/>
          </p:cNvPicPr>
          <p:nvPr/>
        </p:nvPicPr>
        <p:blipFill>
          <a:blip r:embed="rId2"/>
          <a:stretch>
            <a:fillRect/>
          </a:stretch>
        </p:blipFill>
        <p:spPr>
          <a:xfrm>
            <a:off x="3131630" y="457200"/>
            <a:ext cx="5928739" cy="5943600"/>
          </a:xfrm>
          <a:prstGeom prst="rect">
            <a:avLst/>
          </a:prstGeom>
        </p:spPr>
      </p:pic>
      <p:pic>
        <p:nvPicPr>
          <p:cNvPr id="7" name="Content Placeholder 3" descr="A graph of social media&#10;&#10;Description automatically generated">
            <a:extLst>
              <a:ext uri="{FF2B5EF4-FFF2-40B4-BE49-F238E27FC236}">
                <a16:creationId xmlns:a16="http://schemas.microsoft.com/office/drawing/2014/main" id="{274BF8D1-2E25-06A9-4822-EB66E86DE4C2}"/>
              </a:ext>
            </a:extLst>
          </p:cNvPr>
          <p:cNvPicPr>
            <a:picLocks noChangeAspect="1"/>
          </p:cNvPicPr>
          <p:nvPr/>
        </p:nvPicPr>
        <p:blipFill>
          <a:blip r:embed="rId3"/>
          <a:stretch>
            <a:fillRect/>
          </a:stretch>
        </p:blipFill>
        <p:spPr>
          <a:xfrm>
            <a:off x="1895959" y="3816105"/>
            <a:ext cx="8399316" cy="2465733"/>
          </a:xfrm>
          <a:prstGeom prst="rect">
            <a:avLst/>
          </a:prstGeom>
        </p:spPr>
      </p:pic>
    </p:spTree>
    <p:extLst>
      <p:ext uri="{BB962C8B-B14F-4D97-AF65-F5344CB8AC3E}">
        <p14:creationId xmlns:p14="http://schemas.microsoft.com/office/powerpoint/2010/main" val="1517429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2C2EE5-FC9D-B9DE-D82E-D4C372F02296}"/>
              </a:ext>
            </a:extLst>
          </p:cNvPr>
          <p:cNvSpPr>
            <a:spLocks noGrp="1"/>
          </p:cNvSpPr>
          <p:nvPr>
            <p:ph type="title"/>
          </p:nvPr>
        </p:nvSpPr>
        <p:spPr>
          <a:xfrm>
            <a:off x="645064" y="525982"/>
            <a:ext cx="4282983" cy="1200361"/>
          </a:xfrm>
        </p:spPr>
        <p:txBody>
          <a:bodyPr anchor="b">
            <a:normAutofit/>
          </a:bodyPr>
          <a:lstStyle/>
          <a:p>
            <a:r>
              <a:rPr lang="en-US" sz="3600" b="1"/>
              <a:t>What is Facebook?</a:t>
            </a:r>
            <a:endParaRPr lang="en-US" sz="3600"/>
          </a:p>
        </p:txBody>
      </p:sp>
      <p:sp>
        <p:nvSpPr>
          <p:cNvPr id="26" name="Rectangle 2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ue square with a white letter f&#10;&#10;Description automatically generated">
            <a:extLst>
              <a:ext uri="{FF2B5EF4-FFF2-40B4-BE49-F238E27FC236}">
                <a16:creationId xmlns:a16="http://schemas.microsoft.com/office/drawing/2014/main" id="{690E6EA7-68AE-D287-D37B-6F600CA0BAFF}"/>
              </a:ext>
            </a:extLst>
          </p:cNvPr>
          <p:cNvPicPr>
            <a:picLocks noChangeAspect="1"/>
          </p:cNvPicPr>
          <p:nvPr/>
        </p:nvPicPr>
        <p:blipFill>
          <a:blip r:embed="rId2"/>
          <a:stretch>
            <a:fillRect/>
          </a:stretch>
        </p:blipFill>
        <p:spPr>
          <a:xfrm>
            <a:off x="6139676" y="650494"/>
            <a:ext cx="5324142" cy="5324142"/>
          </a:xfrm>
          <a:prstGeom prst="rect">
            <a:avLst/>
          </a:prstGeom>
        </p:spPr>
      </p:pic>
      <p:graphicFrame>
        <p:nvGraphicFramePr>
          <p:cNvPr id="9" name="Content Placeholder 2">
            <a:extLst>
              <a:ext uri="{FF2B5EF4-FFF2-40B4-BE49-F238E27FC236}">
                <a16:creationId xmlns:a16="http://schemas.microsoft.com/office/drawing/2014/main" id="{C847DBF4-AE4F-9382-23A2-A24BB1185A19}"/>
              </a:ext>
            </a:extLst>
          </p:cNvPr>
          <p:cNvGraphicFramePr>
            <a:graphicFrameLocks noGrp="1"/>
          </p:cNvGraphicFramePr>
          <p:nvPr>
            <p:ph idx="1"/>
            <p:extLst>
              <p:ext uri="{D42A27DB-BD31-4B8C-83A1-F6EECF244321}">
                <p14:modId xmlns:p14="http://schemas.microsoft.com/office/powerpoint/2010/main" val="847682690"/>
              </p:ext>
            </p:extLst>
          </p:nvPr>
        </p:nvGraphicFramePr>
        <p:xfrm>
          <a:off x="645066" y="2031101"/>
          <a:ext cx="4282984" cy="3511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8669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D82E85C2-936C-F1A7-1D32-6E26D0602E32}"/>
              </a:ext>
            </a:extLst>
          </p:cNvPr>
          <p:cNvSpPr txBox="1">
            <a:spLocks/>
          </p:cNvSpPr>
          <p:nvPr/>
        </p:nvSpPr>
        <p:spPr>
          <a:xfrm>
            <a:off x="630936" y="640080"/>
            <a:ext cx="4818888" cy="148132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800" b="1" kern="1200">
                <a:solidFill>
                  <a:schemeClr val="tx1"/>
                </a:solidFill>
                <a:latin typeface="+mj-lt"/>
                <a:ea typeface="+mj-ea"/>
                <a:cs typeface="+mj-cs"/>
              </a:rPr>
              <a:t>Science and Geoscience Content on Facebook</a:t>
            </a:r>
            <a:endParaRPr lang="en-US" sz="3800" kern="120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A7123C-D586-6607-2CD5-65701C39C720}"/>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200"/>
              <a:t>Many science accounts and discussion groups</a:t>
            </a:r>
          </a:p>
          <a:p>
            <a:r>
              <a:rPr lang="en-US" sz="2200"/>
              <a:t>Long form content can lead to rich discussion but is not preferred by younger audiences</a:t>
            </a:r>
          </a:p>
          <a:p>
            <a:r>
              <a:rPr lang="en-US" sz="2200"/>
              <a:t>This is the primary platform used by many countries</a:t>
            </a:r>
          </a:p>
        </p:txBody>
      </p:sp>
      <p:pic>
        <p:nvPicPr>
          <p:cNvPr id="5" name="FullSizeRender (1)">
            <a:hlinkClick r:id="" action="ppaction://media"/>
            <a:extLst>
              <a:ext uri="{FF2B5EF4-FFF2-40B4-BE49-F238E27FC236}">
                <a16:creationId xmlns:a16="http://schemas.microsoft.com/office/drawing/2014/main" id="{613189C0-BB3C-490E-7AC9-1B40AA490BA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10539" b="10573"/>
          <a:stretch/>
        </p:blipFill>
        <p:spPr>
          <a:xfrm>
            <a:off x="7175784" y="640080"/>
            <a:ext cx="3305496" cy="5577840"/>
          </a:xfrm>
          <a:prstGeom prst="rect">
            <a:avLst/>
          </a:prstGeom>
        </p:spPr>
      </p:pic>
    </p:spTree>
    <p:extLst>
      <p:ext uri="{BB962C8B-B14F-4D97-AF65-F5344CB8AC3E}">
        <p14:creationId xmlns:p14="http://schemas.microsoft.com/office/powerpoint/2010/main" val="2090876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E887D-B5E7-8A12-2719-2DB7A622C99B}"/>
              </a:ext>
            </a:extLst>
          </p:cNvPr>
          <p:cNvSpPr>
            <a:spLocks noGrp="1"/>
          </p:cNvSpPr>
          <p:nvPr>
            <p:ph type="title"/>
          </p:nvPr>
        </p:nvSpPr>
        <p:spPr>
          <a:xfrm>
            <a:off x="630936" y="639520"/>
            <a:ext cx="3429000" cy="1719072"/>
          </a:xfrm>
        </p:spPr>
        <p:txBody>
          <a:bodyPr anchor="b">
            <a:normAutofit/>
          </a:bodyPr>
          <a:lstStyle/>
          <a:p>
            <a:r>
              <a:rPr lang="en-US" sz="5400"/>
              <a:t>Best Practices</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BF06D6-DF3A-DB45-ECA8-94C931BBB2F3}"/>
              </a:ext>
            </a:extLst>
          </p:cNvPr>
          <p:cNvSpPr>
            <a:spLocks noGrp="1"/>
          </p:cNvSpPr>
          <p:nvPr>
            <p:ph idx="1"/>
          </p:nvPr>
        </p:nvSpPr>
        <p:spPr>
          <a:xfrm>
            <a:off x="630936" y="2807208"/>
            <a:ext cx="3429000" cy="3410712"/>
          </a:xfrm>
        </p:spPr>
        <p:txBody>
          <a:bodyPr anchor="t">
            <a:normAutofit/>
          </a:bodyPr>
          <a:lstStyle/>
          <a:p>
            <a:r>
              <a:rPr lang="en-US" sz="2200"/>
              <a:t>Have a mix of short form and long form text</a:t>
            </a:r>
          </a:p>
          <a:p>
            <a:r>
              <a:rPr lang="en-US" sz="2200"/>
              <a:t>Use videos, images, pictures </a:t>
            </a:r>
          </a:p>
          <a:p>
            <a:r>
              <a:rPr lang="en-US" sz="2200"/>
              <a:t>Provide links whenever possible</a:t>
            </a:r>
          </a:p>
          <a:p>
            <a:r>
              <a:rPr lang="en-US" sz="2200"/>
              <a:t>Respond to comments</a:t>
            </a:r>
          </a:p>
          <a:p>
            <a:r>
              <a:rPr lang="en-US" sz="2200"/>
              <a:t>Be consistent</a:t>
            </a:r>
          </a:p>
        </p:txBody>
      </p:sp>
      <p:pic>
        <p:nvPicPr>
          <p:cNvPr id="5" name="Picture 4" descr="A screenshot of a computer screen&#10;&#10;Description automatically generated">
            <a:extLst>
              <a:ext uri="{FF2B5EF4-FFF2-40B4-BE49-F238E27FC236}">
                <a16:creationId xmlns:a16="http://schemas.microsoft.com/office/drawing/2014/main" id="{2C9F6EA3-CC6F-7C65-99B4-BA417CE78DC9}"/>
              </a:ext>
            </a:extLst>
          </p:cNvPr>
          <p:cNvPicPr>
            <a:picLocks noChangeAspect="1"/>
          </p:cNvPicPr>
          <p:nvPr/>
        </p:nvPicPr>
        <p:blipFill>
          <a:blip r:embed="rId2"/>
          <a:stretch>
            <a:fillRect/>
          </a:stretch>
        </p:blipFill>
        <p:spPr>
          <a:xfrm>
            <a:off x="4715372" y="640080"/>
            <a:ext cx="6781567" cy="5577840"/>
          </a:xfrm>
          <a:prstGeom prst="rect">
            <a:avLst/>
          </a:prstGeom>
        </p:spPr>
      </p:pic>
    </p:spTree>
    <p:extLst>
      <p:ext uri="{BB962C8B-B14F-4D97-AF65-F5344CB8AC3E}">
        <p14:creationId xmlns:p14="http://schemas.microsoft.com/office/powerpoint/2010/main" val="29353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A8B6EF-7DDE-F4E5-F739-90C3A6A45402}"/>
              </a:ext>
            </a:extLst>
          </p:cNvPr>
          <p:cNvSpPr>
            <a:spLocks noGrp="1"/>
          </p:cNvSpPr>
          <p:nvPr>
            <p:ph type="title"/>
          </p:nvPr>
        </p:nvSpPr>
        <p:spPr>
          <a:xfrm>
            <a:off x="589560" y="856180"/>
            <a:ext cx="4560584" cy="1128068"/>
          </a:xfrm>
        </p:spPr>
        <p:txBody>
          <a:bodyPr anchor="ctr">
            <a:normAutofit/>
          </a:bodyPr>
          <a:lstStyle/>
          <a:p>
            <a:r>
              <a:rPr lang="en-US" sz="4000" b="1"/>
              <a:t>What is Instagram?</a:t>
            </a:r>
          </a:p>
        </p:txBody>
      </p:sp>
      <p:grpSp>
        <p:nvGrpSpPr>
          <p:cNvPr id="27" name="Group 2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of a camera&#10;&#10;Description automatically generated">
            <a:extLst>
              <a:ext uri="{FF2B5EF4-FFF2-40B4-BE49-F238E27FC236}">
                <a16:creationId xmlns:a16="http://schemas.microsoft.com/office/drawing/2014/main" id="{DFFB1610-4C26-F02A-A432-4FD015BD6D3C}"/>
              </a:ext>
            </a:extLst>
          </p:cNvPr>
          <p:cNvPicPr>
            <a:picLocks noChangeAspect="1"/>
          </p:cNvPicPr>
          <p:nvPr/>
        </p:nvPicPr>
        <p:blipFill rotWithShape="1">
          <a:blip r:embed="rId2"/>
          <a:srcRect t="2615" r="4" b="450"/>
          <a:stretch/>
        </p:blipFill>
        <p:spPr>
          <a:xfrm>
            <a:off x="5977788" y="799352"/>
            <a:ext cx="5425410" cy="5259296"/>
          </a:xfrm>
          <a:prstGeom prst="rect">
            <a:avLst/>
          </a:prstGeom>
        </p:spPr>
      </p:pic>
      <p:graphicFrame>
        <p:nvGraphicFramePr>
          <p:cNvPr id="5" name="Content Placeholder 2">
            <a:extLst>
              <a:ext uri="{FF2B5EF4-FFF2-40B4-BE49-F238E27FC236}">
                <a16:creationId xmlns:a16="http://schemas.microsoft.com/office/drawing/2014/main" id="{1F31ECCC-E2C9-9492-DED3-CE8C83FA22EB}"/>
              </a:ext>
            </a:extLst>
          </p:cNvPr>
          <p:cNvGraphicFramePr>
            <a:graphicFrameLocks noGrp="1"/>
          </p:cNvGraphicFramePr>
          <p:nvPr>
            <p:ph idx="1"/>
            <p:extLst>
              <p:ext uri="{D42A27DB-BD31-4B8C-83A1-F6EECF244321}">
                <p14:modId xmlns:p14="http://schemas.microsoft.com/office/powerpoint/2010/main" val="1490092890"/>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4157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F8386-3667-DA06-9FD7-07FF6BC13871}"/>
              </a:ext>
            </a:extLst>
          </p:cNvPr>
          <p:cNvSpPr>
            <a:spLocks noGrp="1"/>
          </p:cNvSpPr>
          <p:nvPr>
            <p:ph type="title"/>
          </p:nvPr>
        </p:nvSpPr>
        <p:spPr>
          <a:xfrm>
            <a:off x="630936" y="640080"/>
            <a:ext cx="4818888" cy="1481328"/>
          </a:xfrm>
        </p:spPr>
        <p:txBody>
          <a:bodyPr vert="horz" lIns="91440" tIns="45720" rIns="91440" bIns="45720" rtlCol="0" anchor="b">
            <a:noAutofit/>
          </a:bodyPr>
          <a:lstStyle/>
          <a:p>
            <a:r>
              <a:rPr lang="en-US" sz="4000" b="1" kern="1200" dirty="0">
                <a:solidFill>
                  <a:schemeClr val="tx1"/>
                </a:solidFill>
                <a:latin typeface="+mj-lt"/>
                <a:ea typeface="+mj-ea"/>
                <a:cs typeface="+mj-cs"/>
              </a:rPr>
              <a:t>Science and Geoscience Content on Instagram</a:t>
            </a:r>
            <a:endParaRPr lang="en-US" sz="4000" kern="1200" dirty="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4BF84BF-F86B-68DB-0AC0-7C5CE77B2FE3}"/>
              </a:ext>
            </a:extLst>
          </p:cNvPr>
          <p:cNvSpPr txBox="1"/>
          <p:nvPr/>
        </p:nvSpPr>
        <p:spPr>
          <a:xfrm>
            <a:off x="630936" y="2660904"/>
            <a:ext cx="5465064" cy="3547872"/>
          </a:xfrm>
          <a:prstGeom prst="rect">
            <a:avLst/>
          </a:prstGeom>
        </p:spPr>
        <p:txBody>
          <a:bodyPr vert="horz" lIns="91440" tIns="45720" rIns="91440" bIns="45720" rtlCol="0" anchor="t">
            <a:normAutofit/>
          </a:bodyPr>
          <a:lstStyle/>
          <a:p>
            <a:pPr marL="285750" indent="-228600">
              <a:lnSpc>
                <a:spcPct val="90000"/>
              </a:lnSpc>
              <a:spcBef>
                <a:spcPts val="1200"/>
              </a:spcBef>
              <a:spcAft>
                <a:spcPts val="1200"/>
              </a:spcAft>
              <a:buFont typeface="Arial" panose="020B0604020202020204" pitchFamily="34" charset="0"/>
              <a:buChar char="•"/>
            </a:pPr>
            <a:r>
              <a:rPr lang="en-US" sz="2800" dirty="0"/>
              <a:t>Thousands of science accounts with billions of followers</a:t>
            </a:r>
          </a:p>
          <a:p>
            <a:pPr marL="285750" indent="-228600">
              <a:lnSpc>
                <a:spcPct val="90000"/>
              </a:lnSpc>
              <a:spcBef>
                <a:spcPts val="1200"/>
              </a:spcBef>
              <a:spcAft>
                <a:spcPts val="1200"/>
              </a:spcAft>
              <a:buFont typeface="Arial" panose="020B0604020202020204" pitchFamily="34" charset="0"/>
              <a:buChar char="•"/>
            </a:pPr>
            <a:r>
              <a:rPr lang="en-US" sz="2800" dirty="0"/>
              <a:t>Use hashtags to help find content of interest</a:t>
            </a:r>
          </a:p>
        </p:txBody>
      </p:sp>
      <p:pic>
        <p:nvPicPr>
          <p:cNvPr id="4" name="FullSizeRender.MOV" descr="A collage of a person and person&#10;&#10;Description automatically generated">
            <a:hlinkClick r:id="" action="ppaction://media"/>
            <a:extLst>
              <a:ext uri="{FF2B5EF4-FFF2-40B4-BE49-F238E27FC236}">
                <a16:creationId xmlns:a16="http://schemas.microsoft.com/office/drawing/2014/main" id="{4C9A3613-22DB-2211-1C18-442E3F38BF27}"/>
              </a:ext>
            </a:extLst>
          </p:cNvPr>
          <p:cNvPicPr>
            <a:picLocks noGrp="1" noChangeAspect="1"/>
          </p:cNvPicPr>
          <p:nvPr>
            <p:ph idx="1"/>
            <a:videoFile r:link="rId2"/>
            <p:extLst>
              <p:ext uri="{DAA4B4D4-6D71-4841-9C94-3DE7FCFB9230}">
                <p14:media xmlns:p14="http://schemas.microsoft.com/office/powerpoint/2010/main" r:embed="rId1"/>
              </p:ext>
            </p:extLst>
          </p:nvPr>
        </p:nvPicPr>
        <p:blipFill rotWithShape="1">
          <a:blip r:embed="rId4"/>
          <a:srcRect t="13638" b="8725"/>
          <a:stretch/>
        </p:blipFill>
        <p:spPr>
          <a:xfrm>
            <a:off x="7149152" y="640080"/>
            <a:ext cx="3358759" cy="5577840"/>
          </a:xfrm>
          <a:prstGeom prst="rect">
            <a:avLst/>
          </a:prstGeom>
        </p:spPr>
      </p:pic>
    </p:spTree>
    <p:extLst>
      <p:ext uri="{BB962C8B-B14F-4D97-AF65-F5344CB8AC3E}">
        <p14:creationId xmlns:p14="http://schemas.microsoft.com/office/powerpoint/2010/main" val="1926029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6127A-6A4E-6D0F-DDA2-48ACC424FB4B}"/>
              </a:ext>
            </a:extLst>
          </p:cNvPr>
          <p:cNvSpPr>
            <a:spLocks noGrp="1"/>
          </p:cNvSpPr>
          <p:nvPr>
            <p:ph type="title"/>
          </p:nvPr>
        </p:nvSpPr>
        <p:spPr>
          <a:xfrm>
            <a:off x="630936" y="639520"/>
            <a:ext cx="3429000" cy="1719072"/>
          </a:xfrm>
        </p:spPr>
        <p:txBody>
          <a:bodyPr anchor="b">
            <a:normAutofit/>
          </a:bodyPr>
          <a:lstStyle/>
          <a:p>
            <a:r>
              <a:rPr lang="en-US" sz="5400"/>
              <a:t>Best Practices</a:t>
            </a:r>
          </a:p>
        </p:txBody>
      </p:sp>
      <p:sp>
        <p:nvSpPr>
          <p:cNvPr id="2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DDD697-95D7-6FE7-FE39-FCB71A08950D}"/>
              </a:ext>
            </a:extLst>
          </p:cNvPr>
          <p:cNvSpPr>
            <a:spLocks noGrp="1"/>
          </p:cNvSpPr>
          <p:nvPr>
            <p:ph idx="1"/>
          </p:nvPr>
        </p:nvSpPr>
        <p:spPr>
          <a:xfrm>
            <a:off x="630936" y="2807208"/>
            <a:ext cx="3429000" cy="3410712"/>
          </a:xfrm>
        </p:spPr>
        <p:txBody>
          <a:bodyPr anchor="t">
            <a:normAutofit/>
          </a:bodyPr>
          <a:lstStyle/>
          <a:p>
            <a:r>
              <a:rPr lang="en-US" sz="2200" dirty="0"/>
              <a:t>Use high quality images</a:t>
            </a:r>
          </a:p>
          <a:p>
            <a:r>
              <a:rPr lang="en-US" sz="2200" dirty="0"/>
              <a:t>Tell a visual story</a:t>
            </a:r>
          </a:p>
          <a:p>
            <a:r>
              <a:rPr lang="en-US" sz="2200" dirty="0"/>
              <a:t>Use hashtags</a:t>
            </a:r>
          </a:p>
          <a:p>
            <a:r>
              <a:rPr lang="en-US" sz="2200" dirty="0"/>
              <a:t>Post a mix of Reels, Stories and Posts</a:t>
            </a:r>
          </a:p>
          <a:p>
            <a:r>
              <a:rPr lang="en-US" sz="2200" dirty="0"/>
              <a:t>Be consistent</a:t>
            </a:r>
          </a:p>
          <a:p>
            <a:pPr marL="0" indent="0">
              <a:buNone/>
            </a:pPr>
            <a:endParaRPr lang="en-US" sz="2200" dirty="0"/>
          </a:p>
        </p:txBody>
      </p:sp>
      <p:pic>
        <p:nvPicPr>
          <p:cNvPr id="5" name="Picture 4" descr="A screenshot of a social media post&#10;&#10;Description automatically generated">
            <a:extLst>
              <a:ext uri="{FF2B5EF4-FFF2-40B4-BE49-F238E27FC236}">
                <a16:creationId xmlns:a16="http://schemas.microsoft.com/office/drawing/2014/main" id="{4C43C071-598A-95E4-BF1E-57BD325F9218}"/>
              </a:ext>
            </a:extLst>
          </p:cNvPr>
          <p:cNvPicPr>
            <a:picLocks noChangeAspect="1"/>
          </p:cNvPicPr>
          <p:nvPr/>
        </p:nvPicPr>
        <p:blipFill>
          <a:blip r:embed="rId2"/>
          <a:stretch>
            <a:fillRect/>
          </a:stretch>
        </p:blipFill>
        <p:spPr>
          <a:xfrm>
            <a:off x="4654296" y="1142143"/>
            <a:ext cx="6903720" cy="4573714"/>
          </a:xfrm>
          <a:prstGeom prst="rect">
            <a:avLst/>
          </a:prstGeom>
        </p:spPr>
      </p:pic>
    </p:spTree>
    <p:extLst>
      <p:ext uri="{BB962C8B-B14F-4D97-AF65-F5344CB8AC3E}">
        <p14:creationId xmlns:p14="http://schemas.microsoft.com/office/powerpoint/2010/main" val="3669199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0" name="Rectangle 207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415675-A13B-B6BE-BA49-0C14296AEDD3}"/>
              </a:ext>
            </a:extLst>
          </p:cNvPr>
          <p:cNvSpPr>
            <a:spLocks noGrp="1"/>
          </p:cNvSpPr>
          <p:nvPr>
            <p:ph type="title"/>
          </p:nvPr>
        </p:nvSpPr>
        <p:spPr>
          <a:xfrm>
            <a:off x="589560" y="856180"/>
            <a:ext cx="4560584" cy="1128068"/>
          </a:xfrm>
        </p:spPr>
        <p:txBody>
          <a:bodyPr anchor="ctr">
            <a:normAutofit/>
          </a:bodyPr>
          <a:lstStyle/>
          <a:p>
            <a:r>
              <a:rPr lang="en-US" sz="4000" b="1">
                <a:cs typeface="Arial" panose="020B0604020202020204" pitchFamily="34" charset="0"/>
              </a:rPr>
              <a:t>What is TikTok?</a:t>
            </a:r>
          </a:p>
        </p:txBody>
      </p:sp>
      <p:grpSp>
        <p:nvGrpSpPr>
          <p:cNvPr id="2082" name="Group 208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83" name="Rectangle 208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4" name="Rectangle 208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86" name="Rectangle 208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8" name="Rectangle 208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0" name="Rectangle 208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Download TikTok Logo in SVG Vector or PNG File Format - Logo.wine">
            <a:extLst>
              <a:ext uri="{FF2B5EF4-FFF2-40B4-BE49-F238E27FC236}">
                <a16:creationId xmlns:a16="http://schemas.microsoft.com/office/drawing/2014/main" id="{E87B13DA-D66E-2A2D-1B40-AB70E48060A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640" t="13780" r="24889" b="14422"/>
          <a:stretch/>
        </p:blipFill>
        <p:spPr bwMode="auto">
          <a:xfrm>
            <a:off x="5694765" y="530222"/>
            <a:ext cx="6000411" cy="569757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D2ADD82-DBF4-1882-9794-9CBB47890C5D}"/>
              </a:ext>
            </a:extLst>
          </p:cNvPr>
          <p:cNvSpPr>
            <a:spLocks noGrp="1"/>
          </p:cNvSpPr>
          <p:nvPr>
            <p:ph type="sldNum" sz="quarter" idx="12"/>
          </p:nvPr>
        </p:nvSpPr>
        <p:spPr>
          <a:xfrm>
            <a:off x="9385070" y="6492240"/>
            <a:ext cx="1055716" cy="365125"/>
          </a:xfrm>
        </p:spPr>
        <p:txBody>
          <a:bodyPr>
            <a:normAutofit/>
          </a:bodyPr>
          <a:lstStyle/>
          <a:p>
            <a:pPr>
              <a:spcAft>
                <a:spcPts val="600"/>
              </a:spcAft>
            </a:pPr>
            <a:fld id="{51A13F1A-C827-45B4-A0A8-9F199B2F05EA}" type="slidenum">
              <a:rPr lang="en-US" smtClean="0"/>
              <a:pPr>
                <a:spcAft>
                  <a:spcPts val="600"/>
                </a:spcAft>
              </a:pPr>
              <a:t>16</a:t>
            </a:fld>
            <a:endParaRPr lang="en-US"/>
          </a:p>
        </p:txBody>
      </p:sp>
      <p:graphicFrame>
        <p:nvGraphicFramePr>
          <p:cNvPr id="2052" name="TextBox 6">
            <a:extLst>
              <a:ext uri="{FF2B5EF4-FFF2-40B4-BE49-F238E27FC236}">
                <a16:creationId xmlns:a16="http://schemas.microsoft.com/office/drawing/2014/main" id="{9178D363-AE87-98C2-E65B-535678A7E063}"/>
              </a:ext>
            </a:extLst>
          </p:cNvPr>
          <p:cNvGraphicFramePr/>
          <p:nvPr>
            <p:extLst>
              <p:ext uri="{D42A27DB-BD31-4B8C-83A1-F6EECF244321}">
                <p14:modId xmlns:p14="http://schemas.microsoft.com/office/powerpoint/2010/main" val="2823651277"/>
              </p:ext>
            </p:extLst>
          </p:nvPr>
        </p:nvGraphicFramePr>
        <p:xfrm>
          <a:off x="590719" y="1984248"/>
          <a:ext cx="4607223" cy="48731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86954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AEB68-AF75-CA4C-1D4F-C1EDC955B0C7}"/>
              </a:ext>
            </a:extLst>
          </p:cNvPr>
          <p:cNvSpPr>
            <a:spLocks noGrp="1"/>
          </p:cNvSpPr>
          <p:nvPr>
            <p:ph type="title"/>
          </p:nvPr>
        </p:nvSpPr>
        <p:spPr>
          <a:xfrm>
            <a:off x="395982" y="-254447"/>
            <a:ext cx="7448080" cy="2548961"/>
          </a:xfrm>
        </p:spPr>
        <p:txBody>
          <a:bodyPr>
            <a:normAutofit/>
          </a:bodyPr>
          <a:lstStyle/>
          <a:p>
            <a:r>
              <a:rPr lang="en-US" sz="4600" b="1" dirty="0">
                <a:cs typeface="Arial" panose="020B0604020202020204" pitchFamily="34" charset="0"/>
              </a:rPr>
              <a:t>Science and Geoscience Content on TikTok</a:t>
            </a:r>
            <a:endParaRPr lang="en-US" sz="4600" dirty="0"/>
          </a:p>
        </p:txBody>
      </p:sp>
      <p:sp>
        <p:nvSpPr>
          <p:cNvPr id="4" name="Slide Number Placeholder 3">
            <a:extLst>
              <a:ext uri="{FF2B5EF4-FFF2-40B4-BE49-F238E27FC236}">
                <a16:creationId xmlns:a16="http://schemas.microsoft.com/office/drawing/2014/main" id="{A9332270-9D41-D67C-74E6-2537C6A7E633}"/>
              </a:ext>
            </a:extLst>
          </p:cNvPr>
          <p:cNvSpPr>
            <a:spLocks noGrp="1"/>
          </p:cNvSpPr>
          <p:nvPr>
            <p:ph type="sldNum" sz="quarter" idx="12"/>
          </p:nvPr>
        </p:nvSpPr>
        <p:spPr/>
        <p:txBody>
          <a:bodyPr/>
          <a:lstStyle/>
          <a:p>
            <a:fld id="{51A13F1A-C827-45B4-A0A8-9F199B2F05EA}" type="slidenum">
              <a:rPr lang="en-US" smtClean="0"/>
              <a:t>17</a:t>
            </a:fld>
            <a:endParaRPr lang="en-US"/>
          </a:p>
        </p:txBody>
      </p:sp>
      <p:pic>
        <p:nvPicPr>
          <p:cNvPr id="8" name="Picture 7" descr="A picture containing text, items, several&#10;&#10;Description automatically generated">
            <a:extLst>
              <a:ext uri="{FF2B5EF4-FFF2-40B4-BE49-F238E27FC236}">
                <a16:creationId xmlns:a16="http://schemas.microsoft.com/office/drawing/2014/main" id="{FBBC6A49-BFAE-E635-CA27-1669171EBF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93020" y="-33090"/>
            <a:ext cx="3498980" cy="6858000"/>
          </a:xfrm>
          <a:prstGeom prst="rect">
            <a:avLst/>
          </a:prstGeom>
        </p:spPr>
      </p:pic>
      <p:sp>
        <p:nvSpPr>
          <p:cNvPr id="9" name="TextBox 8">
            <a:extLst>
              <a:ext uri="{FF2B5EF4-FFF2-40B4-BE49-F238E27FC236}">
                <a16:creationId xmlns:a16="http://schemas.microsoft.com/office/drawing/2014/main" id="{D3CA385A-172A-27F6-DAD4-77E5F8694667}"/>
              </a:ext>
            </a:extLst>
          </p:cNvPr>
          <p:cNvSpPr txBox="1"/>
          <p:nvPr/>
        </p:nvSpPr>
        <p:spPr>
          <a:xfrm>
            <a:off x="395982" y="1885089"/>
            <a:ext cx="7929553" cy="2000548"/>
          </a:xfrm>
          <a:prstGeom prst="rect">
            <a:avLst/>
          </a:prstGeom>
          <a:noFill/>
        </p:spPr>
        <p:txBody>
          <a:bodyPr wrap="square" rtlCol="0">
            <a:spAutoFit/>
          </a:bodyPr>
          <a:lstStyle/>
          <a:p>
            <a:pPr marL="285750" indent="-285750">
              <a:spcBef>
                <a:spcPts val="1200"/>
              </a:spcBef>
              <a:spcAft>
                <a:spcPts val="1200"/>
              </a:spcAft>
              <a:buFont typeface="Arial" panose="020B0604020202020204" pitchFamily="34" charset="0"/>
              <a:buChar char="•"/>
            </a:pPr>
            <a:r>
              <a:rPr lang="en-US" sz="2600" dirty="0">
                <a:latin typeface="Arial" panose="020B0604020202020204" pitchFamily="34" charset="0"/>
                <a:cs typeface="Arial" panose="020B0604020202020204" pitchFamily="34" charset="0"/>
              </a:rPr>
              <a:t>TikTok is not just a dance app—abundance of educational content</a:t>
            </a:r>
          </a:p>
          <a:p>
            <a:pPr marL="285750" indent="-285750">
              <a:spcBef>
                <a:spcPts val="1200"/>
              </a:spcBef>
              <a:spcAft>
                <a:spcPts val="1200"/>
              </a:spcAft>
              <a:buFont typeface="Arial" panose="020B0604020202020204" pitchFamily="34" charset="0"/>
              <a:buChar char="•"/>
            </a:pPr>
            <a:r>
              <a:rPr lang="en-US" sz="2600" dirty="0">
                <a:latin typeface="Arial" panose="020B0604020202020204" pitchFamily="34" charset="0"/>
                <a:cs typeface="Arial" panose="020B0604020202020204" pitchFamily="34" charset="0"/>
              </a:rPr>
              <a:t>More physics, chemistry, and biology content than geology</a:t>
            </a:r>
          </a:p>
        </p:txBody>
      </p:sp>
      <p:graphicFrame>
        <p:nvGraphicFramePr>
          <p:cNvPr id="10" name="Table 9">
            <a:extLst>
              <a:ext uri="{FF2B5EF4-FFF2-40B4-BE49-F238E27FC236}">
                <a16:creationId xmlns:a16="http://schemas.microsoft.com/office/drawing/2014/main" id="{55E90EB2-9C3B-3645-D87A-D373A9FA7468}"/>
              </a:ext>
            </a:extLst>
          </p:cNvPr>
          <p:cNvGraphicFramePr>
            <a:graphicFrameLocks noGrp="1"/>
          </p:cNvGraphicFramePr>
          <p:nvPr>
            <p:extLst>
              <p:ext uri="{D42A27DB-BD31-4B8C-83A1-F6EECF244321}">
                <p14:modId xmlns:p14="http://schemas.microsoft.com/office/powerpoint/2010/main" val="592819883"/>
              </p:ext>
            </p:extLst>
          </p:nvPr>
        </p:nvGraphicFramePr>
        <p:xfrm>
          <a:off x="1751308" y="4076053"/>
          <a:ext cx="5778112" cy="2566295"/>
        </p:xfrm>
        <a:graphic>
          <a:graphicData uri="http://schemas.openxmlformats.org/drawingml/2006/table">
            <a:tbl>
              <a:tblPr bandRow="1">
                <a:tableStyleId>{5C22544A-7EE6-4342-B048-85BDC9FD1C3A}</a:tableStyleId>
              </a:tblPr>
              <a:tblGrid>
                <a:gridCol w="1922278">
                  <a:extLst>
                    <a:ext uri="{9D8B030D-6E8A-4147-A177-3AD203B41FA5}">
                      <a16:colId xmlns:a16="http://schemas.microsoft.com/office/drawing/2014/main" val="2341443026"/>
                    </a:ext>
                  </a:extLst>
                </a:gridCol>
                <a:gridCol w="1890306">
                  <a:extLst>
                    <a:ext uri="{9D8B030D-6E8A-4147-A177-3AD203B41FA5}">
                      <a16:colId xmlns:a16="http://schemas.microsoft.com/office/drawing/2014/main" val="949894722"/>
                    </a:ext>
                  </a:extLst>
                </a:gridCol>
                <a:gridCol w="1965528">
                  <a:extLst>
                    <a:ext uri="{9D8B030D-6E8A-4147-A177-3AD203B41FA5}">
                      <a16:colId xmlns:a16="http://schemas.microsoft.com/office/drawing/2014/main" val="3762628920"/>
                    </a:ext>
                  </a:extLst>
                </a:gridCol>
              </a:tblGrid>
              <a:tr h="568735">
                <a:tc>
                  <a:txBody>
                    <a:bodyPr/>
                    <a:lstStyle/>
                    <a:p>
                      <a:pPr marL="0" marR="0" algn="l">
                        <a:lnSpc>
                          <a:spcPct val="100000"/>
                        </a:lnSpc>
                        <a:spcBef>
                          <a:spcPts val="0"/>
                        </a:spcBef>
                        <a:spcAft>
                          <a:spcPts val="0"/>
                        </a:spcAft>
                      </a:pPr>
                      <a:r>
                        <a:rPr lang="en-US" sz="1800" b="1" dirty="0">
                          <a:solidFill>
                            <a:schemeClr val="bg1"/>
                          </a:solidFill>
                          <a:effectLst/>
                          <a:latin typeface="Arial" panose="020B0604020202020204" pitchFamily="34" charset="0"/>
                          <a:cs typeface="Arial" panose="020B0604020202020204" pitchFamily="34" charset="0"/>
                        </a:rPr>
                        <a:t> Hashtag</a:t>
                      </a:r>
                      <a:endParaRPr lang="en-US" sz="1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solidFill>
                      <a:schemeClr val="accent1"/>
                    </a:solidFill>
                  </a:tcPr>
                </a:tc>
                <a:tc>
                  <a:txBody>
                    <a:bodyPr/>
                    <a:lstStyle/>
                    <a:p>
                      <a:pPr marL="0" marR="0" algn="l">
                        <a:lnSpc>
                          <a:spcPct val="100000"/>
                        </a:lnSpc>
                        <a:spcBef>
                          <a:spcPts val="0"/>
                        </a:spcBef>
                        <a:spcAft>
                          <a:spcPts val="0"/>
                        </a:spcAft>
                      </a:pPr>
                      <a:r>
                        <a:rPr lang="en-US" sz="1800" b="1" dirty="0">
                          <a:solidFill>
                            <a:schemeClr val="bg1"/>
                          </a:solidFill>
                          <a:effectLst/>
                          <a:latin typeface="Arial" panose="020B0604020202020204" pitchFamily="34" charset="0"/>
                          <a:cs typeface="Arial" panose="020B0604020202020204" pitchFamily="34" charset="0"/>
                        </a:rPr>
                        <a:t>View Count (October 2021)</a:t>
                      </a:r>
                      <a:endParaRPr lang="en-US" sz="1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solidFill>
                      <a:schemeClr val="accent1"/>
                    </a:solidFill>
                  </a:tcPr>
                </a:tc>
                <a:tc>
                  <a:txBody>
                    <a:bodyPr/>
                    <a:lstStyle/>
                    <a:p>
                      <a:pPr marL="0" marR="0" algn="l">
                        <a:lnSpc>
                          <a:spcPct val="100000"/>
                        </a:lnSpc>
                        <a:spcBef>
                          <a:spcPts val="0"/>
                        </a:spcBef>
                        <a:spcAft>
                          <a:spcPts val="0"/>
                        </a:spcAft>
                      </a:pPr>
                      <a:r>
                        <a:rPr lang="en-US" sz="1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View Count (October 2022)</a:t>
                      </a:r>
                    </a:p>
                  </a:txBody>
                  <a:tcPr marL="68580" marR="68580" marT="0" marB="0" anchor="ctr">
                    <a:solidFill>
                      <a:schemeClr val="accent1"/>
                    </a:solidFill>
                  </a:tcPr>
                </a:tc>
                <a:extLst>
                  <a:ext uri="{0D108BD9-81ED-4DB2-BD59-A6C34878D82A}">
                    <a16:rowId xmlns:a16="http://schemas.microsoft.com/office/drawing/2014/main" val="54101037"/>
                  </a:ext>
                </a:extLst>
              </a:tr>
              <a:tr h="499390">
                <a:tc>
                  <a:txBody>
                    <a:bodyPr/>
                    <a:lstStyle/>
                    <a:p>
                      <a:pPr marL="0" marR="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 #physics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marL="0" marR="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3.3 billion</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marL="0" marR="0" algn="l">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6.6 billion</a:t>
                      </a:r>
                    </a:p>
                  </a:txBody>
                  <a:tcPr marL="68580" marR="68580" marT="0" marB="0" anchor="ctr"/>
                </a:tc>
                <a:extLst>
                  <a:ext uri="{0D108BD9-81ED-4DB2-BD59-A6C34878D82A}">
                    <a16:rowId xmlns:a16="http://schemas.microsoft.com/office/drawing/2014/main" val="3841963641"/>
                  </a:ext>
                </a:extLst>
              </a:tr>
              <a:tr h="499390">
                <a:tc>
                  <a:txBody>
                    <a:bodyPr/>
                    <a:lstStyle/>
                    <a:p>
                      <a:pPr marL="0" marR="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 #biology</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marL="0" marR="0" algn="l">
                        <a:lnSpc>
                          <a:spcPct val="150000"/>
                        </a:lnSpc>
                        <a:spcBef>
                          <a:spcPts val="0"/>
                        </a:spcBef>
                        <a:spcAft>
                          <a:spcPts val="0"/>
                        </a:spcAft>
                      </a:pPr>
                      <a:r>
                        <a:rPr lang="en-US" sz="1800">
                          <a:effectLst/>
                          <a:latin typeface="Arial" panose="020B0604020202020204" pitchFamily="34" charset="0"/>
                          <a:cs typeface="Arial" panose="020B0604020202020204" pitchFamily="34" charset="0"/>
                        </a:rPr>
                        <a:t>3.2 billion</a:t>
                      </a:r>
                      <a:endParaRPr lang="en-US" sz="1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marL="0" marR="0" algn="l">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6.2 billion</a:t>
                      </a:r>
                    </a:p>
                  </a:txBody>
                  <a:tcPr marL="68580" marR="68580" marT="0" marB="0" anchor="ctr"/>
                </a:tc>
                <a:extLst>
                  <a:ext uri="{0D108BD9-81ED-4DB2-BD59-A6C34878D82A}">
                    <a16:rowId xmlns:a16="http://schemas.microsoft.com/office/drawing/2014/main" val="3934688621"/>
                  </a:ext>
                </a:extLst>
              </a:tr>
              <a:tr h="499390">
                <a:tc>
                  <a:txBody>
                    <a:bodyPr/>
                    <a:lstStyle/>
                    <a:p>
                      <a:pPr marL="0" marR="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 #chemistry</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marL="0" marR="0" algn="l">
                        <a:lnSpc>
                          <a:spcPct val="150000"/>
                        </a:lnSpc>
                        <a:spcBef>
                          <a:spcPts val="0"/>
                        </a:spcBef>
                        <a:spcAft>
                          <a:spcPts val="0"/>
                        </a:spcAft>
                      </a:pPr>
                      <a:r>
                        <a:rPr lang="en-US" sz="1800">
                          <a:effectLst/>
                          <a:latin typeface="Arial" panose="020B0604020202020204" pitchFamily="34" charset="0"/>
                          <a:cs typeface="Arial" panose="020B0604020202020204" pitchFamily="34" charset="0"/>
                        </a:rPr>
                        <a:t>3.0 billion</a:t>
                      </a:r>
                      <a:endParaRPr lang="en-US" sz="1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marL="0" marR="0" algn="l">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5.9 billion</a:t>
                      </a:r>
                    </a:p>
                  </a:txBody>
                  <a:tcPr marL="68580" marR="68580" marT="0" marB="0" anchor="ctr"/>
                </a:tc>
                <a:extLst>
                  <a:ext uri="{0D108BD9-81ED-4DB2-BD59-A6C34878D82A}">
                    <a16:rowId xmlns:a16="http://schemas.microsoft.com/office/drawing/2014/main" val="2933748058"/>
                  </a:ext>
                </a:extLst>
              </a:tr>
              <a:tr h="499390">
                <a:tc>
                  <a:txBody>
                    <a:bodyPr/>
                    <a:lstStyle/>
                    <a:p>
                      <a:pPr marL="0" marR="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 #geology</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marL="0" marR="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617.6 million</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marL="0" marR="0" algn="l">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1.4 billion</a:t>
                      </a:r>
                    </a:p>
                  </a:txBody>
                  <a:tcPr marL="68580" marR="68580" marT="0" marB="0" anchor="ctr"/>
                </a:tc>
                <a:extLst>
                  <a:ext uri="{0D108BD9-81ED-4DB2-BD59-A6C34878D82A}">
                    <a16:rowId xmlns:a16="http://schemas.microsoft.com/office/drawing/2014/main" val="3698476194"/>
                  </a:ext>
                </a:extLst>
              </a:tr>
            </a:tbl>
          </a:graphicData>
        </a:graphic>
      </p:graphicFrame>
    </p:spTree>
    <p:extLst>
      <p:ext uri="{BB962C8B-B14F-4D97-AF65-F5344CB8AC3E}">
        <p14:creationId xmlns:p14="http://schemas.microsoft.com/office/powerpoint/2010/main" val="31121687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EE556D-07F6-2F81-8E0A-1B52B77EC7A9}"/>
              </a:ext>
            </a:extLst>
          </p:cNvPr>
          <p:cNvSpPr>
            <a:spLocks noGrp="1"/>
          </p:cNvSpPr>
          <p:nvPr>
            <p:ph type="title"/>
          </p:nvPr>
        </p:nvSpPr>
        <p:spPr>
          <a:xfrm>
            <a:off x="630936" y="639520"/>
            <a:ext cx="5465064" cy="1719072"/>
          </a:xfrm>
        </p:spPr>
        <p:txBody>
          <a:bodyPr anchor="b">
            <a:normAutofit/>
          </a:bodyPr>
          <a:lstStyle/>
          <a:p>
            <a:r>
              <a:rPr lang="en-US" sz="5400" dirty="0"/>
              <a:t>Best Practices</a:t>
            </a:r>
          </a:p>
        </p:txBody>
      </p:sp>
      <p:sp>
        <p:nvSpPr>
          <p:cNvPr id="1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7F8812-9FC0-B17B-2183-3B91885179DE}"/>
              </a:ext>
            </a:extLst>
          </p:cNvPr>
          <p:cNvSpPr>
            <a:spLocks noGrp="1"/>
          </p:cNvSpPr>
          <p:nvPr>
            <p:ph idx="1"/>
          </p:nvPr>
        </p:nvSpPr>
        <p:spPr>
          <a:xfrm>
            <a:off x="630935" y="2807208"/>
            <a:ext cx="5583597" cy="3410712"/>
          </a:xfrm>
        </p:spPr>
        <p:txBody>
          <a:bodyPr anchor="t">
            <a:normAutofit/>
          </a:bodyPr>
          <a:lstStyle/>
          <a:p>
            <a:r>
              <a:rPr lang="en-US" sz="2400" dirty="0"/>
              <a:t>Have good light, sound and background</a:t>
            </a:r>
          </a:p>
          <a:p>
            <a:r>
              <a:rPr lang="en-US" sz="2400" dirty="0">
                <a:cs typeface="Arial" panose="020B0604020202020204" pitchFamily="34" charset="0"/>
              </a:rPr>
              <a:t>Videos that focus on recent newsworthy events or discuss location-based science have highest reach</a:t>
            </a:r>
          </a:p>
          <a:p>
            <a:r>
              <a:rPr lang="en-US" sz="2400" dirty="0"/>
              <a:t>Take advantage of trends</a:t>
            </a:r>
          </a:p>
          <a:p>
            <a:r>
              <a:rPr lang="en-US" sz="2400" dirty="0"/>
              <a:t>Use trending music (but turn the volume way down)</a:t>
            </a:r>
          </a:p>
          <a:p>
            <a:r>
              <a:rPr lang="en-US" sz="2400" dirty="0"/>
              <a:t>Use the green screen functionality</a:t>
            </a:r>
          </a:p>
        </p:txBody>
      </p:sp>
      <p:pic>
        <p:nvPicPr>
          <p:cNvPr id="27" name="Picture 26" descr="A collage of people&#10;&#10;Description automatically generated with medium confidence">
            <a:extLst>
              <a:ext uri="{FF2B5EF4-FFF2-40B4-BE49-F238E27FC236}">
                <a16:creationId xmlns:a16="http://schemas.microsoft.com/office/drawing/2014/main" id="{22BA7134-BD82-997C-94AC-482ECD6D6C1F}"/>
              </a:ext>
            </a:extLst>
          </p:cNvPr>
          <p:cNvPicPr>
            <a:picLocks noChangeAspect="1"/>
          </p:cNvPicPr>
          <p:nvPr/>
        </p:nvPicPr>
        <p:blipFill rotWithShape="1">
          <a:blip r:embed="rId2">
            <a:extLst>
              <a:ext uri="{28A0092B-C50C-407E-A947-70E740481C1C}">
                <a14:useLocalDpi xmlns:a14="http://schemas.microsoft.com/office/drawing/2010/main" val="0"/>
              </a:ext>
            </a:extLst>
          </a:blip>
          <a:srcRect t="11191" b="7061"/>
          <a:stretch/>
        </p:blipFill>
        <p:spPr>
          <a:xfrm>
            <a:off x="7222168" y="78455"/>
            <a:ext cx="4207831" cy="6779545"/>
          </a:xfrm>
          <a:prstGeom prst="rect">
            <a:avLst/>
          </a:prstGeom>
        </p:spPr>
      </p:pic>
    </p:spTree>
    <p:extLst>
      <p:ext uri="{BB962C8B-B14F-4D97-AF65-F5344CB8AC3E}">
        <p14:creationId xmlns:p14="http://schemas.microsoft.com/office/powerpoint/2010/main" val="10106166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658D9C-42FC-222D-BF2F-57FDA5E84555}"/>
              </a:ext>
            </a:extLst>
          </p:cNvPr>
          <p:cNvSpPr>
            <a:spLocks noGrp="1"/>
          </p:cNvSpPr>
          <p:nvPr>
            <p:ph type="title"/>
          </p:nvPr>
        </p:nvSpPr>
        <p:spPr>
          <a:xfrm>
            <a:off x="589560" y="856180"/>
            <a:ext cx="4560584" cy="1128068"/>
          </a:xfrm>
        </p:spPr>
        <p:txBody>
          <a:bodyPr anchor="ctr">
            <a:normAutofit/>
          </a:bodyPr>
          <a:lstStyle/>
          <a:p>
            <a:r>
              <a:rPr lang="en-US" sz="4000" b="1">
                <a:cs typeface="Arial" panose="020B0604020202020204" pitchFamily="34" charset="0"/>
              </a:rPr>
              <a:t>What is Twitter?</a:t>
            </a:r>
            <a:endParaRPr lang="en-US" sz="4000"/>
          </a:p>
        </p:txBody>
      </p:sp>
      <p:grpSp>
        <p:nvGrpSpPr>
          <p:cNvPr id="21"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square with a white bird in it&#10;&#10;Description automatically generated">
            <a:extLst>
              <a:ext uri="{FF2B5EF4-FFF2-40B4-BE49-F238E27FC236}">
                <a16:creationId xmlns:a16="http://schemas.microsoft.com/office/drawing/2014/main" id="{B7EC523E-817B-94DD-AE34-400B1946D2F9}"/>
              </a:ext>
            </a:extLst>
          </p:cNvPr>
          <p:cNvPicPr>
            <a:picLocks noChangeAspect="1"/>
          </p:cNvPicPr>
          <p:nvPr/>
        </p:nvPicPr>
        <p:blipFill rotWithShape="1">
          <a:blip r:embed="rId2"/>
          <a:srcRect l="20676" r="21298" b="2"/>
          <a:stretch/>
        </p:blipFill>
        <p:spPr>
          <a:xfrm>
            <a:off x="5977788" y="799352"/>
            <a:ext cx="5425410" cy="5259296"/>
          </a:xfrm>
          <a:prstGeom prst="rect">
            <a:avLst/>
          </a:prstGeom>
        </p:spPr>
      </p:pic>
      <p:graphicFrame>
        <p:nvGraphicFramePr>
          <p:cNvPr id="7" name="Content Placeholder 2">
            <a:extLst>
              <a:ext uri="{FF2B5EF4-FFF2-40B4-BE49-F238E27FC236}">
                <a16:creationId xmlns:a16="http://schemas.microsoft.com/office/drawing/2014/main" id="{8FB864D7-9D8A-AE43-ED2A-C509DDA3A44A}"/>
              </a:ext>
            </a:extLst>
          </p:cNvPr>
          <p:cNvGraphicFramePr>
            <a:graphicFrameLocks noGrp="1"/>
          </p:cNvGraphicFramePr>
          <p:nvPr>
            <p:ph idx="1"/>
            <p:extLst>
              <p:ext uri="{D42A27DB-BD31-4B8C-83A1-F6EECF244321}">
                <p14:modId xmlns:p14="http://schemas.microsoft.com/office/powerpoint/2010/main" val="3786169725"/>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211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F8386-3667-DA06-9FD7-07FF6BC13871}"/>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800" b="1" kern="1200" dirty="0">
                <a:solidFill>
                  <a:schemeClr val="tx1"/>
                </a:solidFill>
                <a:latin typeface="+mj-lt"/>
                <a:ea typeface="+mj-ea"/>
                <a:cs typeface="+mj-cs"/>
              </a:rPr>
              <a:t>Science and Geoscience Content on Twitter</a:t>
            </a:r>
            <a:endParaRPr lang="en-US" sz="3800" kern="1200" dirty="0">
              <a:solidFill>
                <a:schemeClr val="tx1"/>
              </a:solidFill>
              <a:latin typeface="+mj-lt"/>
              <a:ea typeface="+mj-ea"/>
              <a:cs typeface="+mj-cs"/>
            </a:endParaRPr>
          </a:p>
        </p:txBody>
      </p:sp>
      <p:sp>
        <p:nvSpPr>
          <p:cNvPr id="14"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4BF84BF-F86B-68DB-0AC0-7C5CE77B2FE3}"/>
              </a:ext>
            </a:extLst>
          </p:cNvPr>
          <p:cNvSpPr txBox="1"/>
          <p:nvPr/>
        </p:nvSpPr>
        <p:spPr>
          <a:xfrm>
            <a:off x="630936" y="2660904"/>
            <a:ext cx="4818888" cy="3547872"/>
          </a:xfrm>
          <a:prstGeom prst="rect">
            <a:avLst/>
          </a:prstGeom>
        </p:spPr>
        <p:txBody>
          <a:bodyPr vert="horz" lIns="91440" tIns="45720" rIns="91440" bIns="45720" rtlCol="0" anchor="t">
            <a:normAutofit/>
          </a:bodyPr>
          <a:lstStyle/>
          <a:p>
            <a:pPr marL="285750" indent="-228600">
              <a:lnSpc>
                <a:spcPct val="90000"/>
              </a:lnSpc>
              <a:spcBef>
                <a:spcPts val="1200"/>
              </a:spcBef>
              <a:spcAft>
                <a:spcPts val="1200"/>
              </a:spcAft>
              <a:buFont typeface="Arial" panose="020B0604020202020204" pitchFamily="34" charset="0"/>
              <a:buChar char="•"/>
            </a:pPr>
            <a:r>
              <a:rPr lang="en-US" sz="2800" dirty="0"/>
              <a:t>Extensively used by scientists and the media</a:t>
            </a:r>
          </a:p>
          <a:p>
            <a:pPr marL="285750" indent="-228600">
              <a:lnSpc>
                <a:spcPct val="90000"/>
              </a:lnSpc>
              <a:spcBef>
                <a:spcPts val="1200"/>
              </a:spcBef>
              <a:spcAft>
                <a:spcPts val="1200"/>
              </a:spcAft>
              <a:buFont typeface="Arial" panose="020B0604020202020204" pitchFamily="34" charset="0"/>
              <a:buChar char="•"/>
            </a:pPr>
            <a:r>
              <a:rPr lang="en-US" sz="2800" dirty="0"/>
              <a:t>Media gets breaking news (including sci-news) from Twitter</a:t>
            </a:r>
          </a:p>
          <a:p>
            <a:pPr marL="285750" indent="-228600">
              <a:lnSpc>
                <a:spcPct val="90000"/>
              </a:lnSpc>
              <a:spcBef>
                <a:spcPts val="1200"/>
              </a:spcBef>
              <a:spcAft>
                <a:spcPts val="1200"/>
              </a:spcAft>
              <a:buFont typeface="Arial" panose="020B0604020202020204" pitchFamily="34" charset="0"/>
              <a:buChar char="•"/>
            </a:pPr>
            <a:r>
              <a:rPr lang="en-US" sz="2800" dirty="0"/>
              <a:t>But….</a:t>
            </a:r>
          </a:p>
        </p:txBody>
      </p:sp>
      <p:pic>
        <p:nvPicPr>
          <p:cNvPr id="7" name="FullSizeRender.MOV" descr="A collage of a person and person&#10;&#10;Description automatically generated">
            <a:hlinkClick r:id="" action="ppaction://media"/>
            <a:extLst>
              <a:ext uri="{FF2B5EF4-FFF2-40B4-BE49-F238E27FC236}">
                <a16:creationId xmlns:a16="http://schemas.microsoft.com/office/drawing/2014/main" id="{9D24F6DA-ECB0-D49C-9213-D77C1E488F8D}"/>
              </a:ext>
            </a:extLst>
          </p:cNvPr>
          <p:cNvPicPr>
            <a:picLocks noGrp="1" noChangeAspect="1"/>
          </p:cNvPicPr>
          <p:nvPr>
            <p:ph idx="1"/>
            <a:videoFile r:link="rId2"/>
            <p:extLst>
              <p:ext uri="{DAA4B4D4-6D71-4841-9C94-3DE7FCFB9230}">
                <p14:media xmlns:p14="http://schemas.microsoft.com/office/powerpoint/2010/main" r:embed="rId1"/>
              </p:ext>
            </p:extLst>
          </p:nvPr>
        </p:nvPicPr>
        <p:blipFill rotWithShape="1">
          <a:blip r:embed="rId5"/>
          <a:srcRect t="13638" b="8725"/>
          <a:stretch/>
        </p:blipFill>
        <p:spPr>
          <a:xfrm>
            <a:off x="7149152" y="640080"/>
            <a:ext cx="3358759" cy="5577840"/>
          </a:xfrm>
          <a:prstGeom prst="rect">
            <a:avLst/>
          </a:prstGeom>
        </p:spPr>
      </p:pic>
    </p:spTree>
    <p:extLst>
      <p:ext uri="{BB962C8B-B14F-4D97-AF65-F5344CB8AC3E}">
        <p14:creationId xmlns:p14="http://schemas.microsoft.com/office/powerpoint/2010/main" val="361516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repeatCount="indefinite" fill="hold" display="0">
                  <p:stCondLst>
                    <p:cond delay="indefinite"/>
                  </p:stCondLst>
                </p:cTn>
                <p:tgtEl>
                  <p:spTgt spid="7"/>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4">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6">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18" name="Rectangle 17">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 name="Picture 9" descr="A black background with a black square&#10;&#10;Description automatically generated">
            <a:extLst>
              <a:ext uri="{FF2B5EF4-FFF2-40B4-BE49-F238E27FC236}">
                <a16:creationId xmlns:a16="http://schemas.microsoft.com/office/drawing/2014/main" id="{14F6F6BA-D6E9-99DD-A81E-CA01A4A24601}"/>
              </a:ext>
            </a:extLst>
          </p:cNvPr>
          <p:cNvPicPr>
            <a:picLocks noChangeAspect="1"/>
          </p:cNvPicPr>
          <p:nvPr/>
        </p:nvPicPr>
        <p:blipFill>
          <a:blip r:embed="rId2"/>
          <a:stretch>
            <a:fillRect/>
          </a:stretch>
        </p:blipFill>
        <p:spPr>
          <a:xfrm>
            <a:off x="706568" y="1411651"/>
            <a:ext cx="3209544" cy="3732027"/>
          </a:xfrm>
          <a:prstGeom prst="rect">
            <a:avLst/>
          </a:prstGeom>
        </p:spPr>
      </p:pic>
      <p:grpSp>
        <p:nvGrpSpPr>
          <p:cNvPr id="21" name="Group 20">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22" name="Rectangle 21">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blue and white logo&#10;&#10;Description automatically generated">
            <a:extLst>
              <a:ext uri="{FF2B5EF4-FFF2-40B4-BE49-F238E27FC236}">
                <a16:creationId xmlns:a16="http://schemas.microsoft.com/office/drawing/2014/main" id="{57AEF6F3-C8F5-4929-AB48-6CFFB7D15F7C}"/>
              </a:ext>
            </a:extLst>
          </p:cNvPr>
          <p:cNvPicPr>
            <a:picLocks noChangeAspect="1"/>
          </p:cNvPicPr>
          <p:nvPr/>
        </p:nvPicPr>
        <p:blipFill>
          <a:blip r:embed="rId3"/>
          <a:stretch>
            <a:fillRect/>
          </a:stretch>
        </p:blipFill>
        <p:spPr>
          <a:xfrm>
            <a:off x="4487333" y="1672893"/>
            <a:ext cx="3209544" cy="3209544"/>
          </a:xfrm>
          <a:prstGeom prst="rect">
            <a:avLst/>
          </a:prstGeom>
        </p:spPr>
      </p:pic>
      <p:grpSp>
        <p:nvGrpSpPr>
          <p:cNvPr id="25" name="Group 24">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26" name="Rectangle 25">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2" name="Picture 11" descr="A blue cubes connected to each other&#10;&#10;Description automatically generated">
            <a:extLst>
              <a:ext uri="{FF2B5EF4-FFF2-40B4-BE49-F238E27FC236}">
                <a16:creationId xmlns:a16="http://schemas.microsoft.com/office/drawing/2014/main" id="{F8E74EF7-6545-32B7-5DA6-E0BD1D259484}"/>
              </a:ext>
            </a:extLst>
          </p:cNvPr>
          <p:cNvPicPr>
            <a:picLocks noChangeAspect="1"/>
          </p:cNvPicPr>
          <p:nvPr/>
        </p:nvPicPr>
        <p:blipFill rotWithShape="1">
          <a:blip r:embed="rId4"/>
          <a:srcRect l="17981" r="19976" b="7890"/>
          <a:stretch/>
        </p:blipFill>
        <p:spPr>
          <a:xfrm>
            <a:off x="8445050" y="1672893"/>
            <a:ext cx="2871217" cy="3196925"/>
          </a:xfrm>
          <a:prstGeom prst="rect">
            <a:avLst/>
          </a:prstGeom>
        </p:spPr>
      </p:pic>
    </p:spTree>
    <p:extLst>
      <p:ext uri="{BB962C8B-B14F-4D97-AF65-F5344CB8AC3E}">
        <p14:creationId xmlns:p14="http://schemas.microsoft.com/office/powerpoint/2010/main" val="558172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2DE99-E50A-1D05-94B0-E6EAA5828F3C}"/>
              </a:ext>
            </a:extLst>
          </p:cNvPr>
          <p:cNvSpPr>
            <a:spLocks noGrp="1"/>
          </p:cNvSpPr>
          <p:nvPr>
            <p:ph type="title"/>
          </p:nvPr>
        </p:nvSpPr>
        <p:spPr>
          <a:xfrm>
            <a:off x="630936" y="640080"/>
            <a:ext cx="4818888" cy="1481328"/>
          </a:xfrm>
        </p:spPr>
        <p:txBody>
          <a:bodyPr anchor="b">
            <a:normAutofit/>
          </a:bodyPr>
          <a:lstStyle/>
          <a:p>
            <a:r>
              <a:rPr lang="en-US" sz="5400"/>
              <a:t>Best Practices</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B3D9CE-4A54-E0EE-29F4-988DE4F269D5}"/>
              </a:ext>
            </a:extLst>
          </p:cNvPr>
          <p:cNvSpPr>
            <a:spLocks noGrp="1"/>
          </p:cNvSpPr>
          <p:nvPr>
            <p:ph idx="1"/>
          </p:nvPr>
        </p:nvSpPr>
        <p:spPr>
          <a:xfrm>
            <a:off x="630936" y="2660904"/>
            <a:ext cx="4818888" cy="3547872"/>
          </a:xfrm>
        </p:spPr>
        <p:txBody>
          <a:bodyPr anchor="t">
            <a:normAutofit/>
          </a:bodyPr>
          <a:lstStyle/>
          <a:p>
            <a:r>
              <a:rPr lang="en-US" sz="2200" dirty="0"/>
              <a:t>Have an informative profile</a:t>
            </a:r>
          </a:p>
          <a:p>
            <a:r>
              <a:rPr lang="en-US" sz="2200" dirty="0"/>
              <a:t>Shorter is better</a:t>
            </a:r>
          </a:p>
          <a:p>
            <a:r>
              <a:rPr lang="en-US" sz="2200" dirty="0"/>
              <a:t>Use gifs, images</a:t>
            </a:r>
          </a:p>
          <a:p>
            <a:r>
              <a:rPr lang="en-US" sz="2200" dirty="0"/>
              <a:t>Always link to more info</a:t>
            </a:r>
          </a:p>
          <a:p>
            <a:r>
              <a:rPr lang="en-US" sz="2200" dirty="0"/>
              <a:t>Use threads </a:t>
            </a:r>
          </a:p>
          <a:p>
            <a:r>
              <a:rPr lang="en-US" sz="2200" dirty="0"/>
              <a:t>Retweet others</a:t>
            </a:r>
          </a:p>
          <a:p>
            <a:r>
              <a:rPr lang="en-US" sz="2200" dirty="0"/>
              <a:t>Block liberally</a:t>
            </a:r>
          </a:p>
          <a:p>
            <a:endParaRPr lang="en-US" sz="2200" dirty="0"/>
          </a:p>
        </p:txBody>
      </p:sp>
      <p:pic>
        <p:nvPicPr>
          <p:cNvPr id="5" name="Picture 4" descr="A screenshot of a social media account&#10;&#10;Description automatically generated">
            <a:extLst>
              <a:ext uri="{FF2B5EF4-FFF2-40B4-BE49-F238E27FC236}">
                <a16:creationId xmlns:a16="http://schemas.microsoft.com/office/drawing/2014/main" id="{7C8E67EF-2027-6C2A-EF5A-924FB2D569AA}"/>
              </a:ext>
            </a:extLst>
          </p:cNvPr>
          <p:cNvPicPr>
            <a:picLocks noChangeAspect="1"/>
          </p:cNvPicPr>
          <p:nvPr/>
        </p:nvPicPr>
        <p:blipFill rotWithShape="1">
          <a:blip r:embed="rId2"/>
          <a:srcRect t="4917" b="1804"/>
          <a:stretch/>
        </p:blipFill>
        <p:spPr>
          <a:xfrm>
            <a:off x="4962558" y="688056"/>
            <a:ext cx="3324275" cy="5587099"/>
          </a:xfrm>
          <a:prstGeom prst="rect">
            <a:avLst/>
          </a:prstGeom>
        </p:spPr>
      </p:pic>
      <p:pic>
        <p:nvPicPr>
          <p:cNvPr id="7" name="Picture 6" descr="A screenshot of a black screen&#10;&#10;Description automatically generated">
            <a:extLst>
              <a:ext uri="{FF2B5EF4-FFF2-40B4-BE49-F238E27FC236}">
                <a16:creationId xmlns:a16="http://schemas.microsoft.com/office/drawing/2014/main" id="{44D96794-C0FA-2FBD-6C31-111ACE4F4ABC}"/>
              </a:ext>
            </a:extLst>
          </p:cNvPr>
          <p:cNvPicPr>
            <a:picLocks noChangeAspect="1"/>
          </p:cNvPicPr>
          <p:nvPr/>
        </p:nvPicPr>
        <p:blipFill rotWithShape="1">
          <a:blip r:embed="rId3"/>
          <a:srcRect b="18977"/>
          <a:stretch/>
        </p:blipFill>
        <p:spPr>
          <a:xfrm>
            <a:off x="8434779" y="688055"/>
            <a:ext cx="3652672" cy="5587099"/>
          </a:xfrm>
          <a:prstGeom prst="rect">
            <a:avLst/>
          </a:prstGeom>
        </p:spPr>
      </p:pic>
    </p:spTree>
    <p:extLst>
      <p:ext uri="{BB962C8B-B14F-4D97-AF65-F5344CB8AC3E}">
        <p14:creationId xmlns:p14="http://schemas.microsoft.com/office/powerpoint/2010/main" val="41699783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1" name="Title 6">
            <a:extLst>
              <a:ext uri="{FF2B5EF4-FFF2-40B4-BE49-F238E27FC236}">
                <a16:creationId xmlns:a16="http://schemas.microsoft.com/office/drawing/2014/main" id="{2BC624E8-51B3-0FD7-88A3-0C4A7BBE498E}"/>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altLang="en-US" sz="4100" b="1" i="1" kern="1200" dirty="0">
                <a:solidFill>
                  <a:schemeClr val="tx1"/>
                </a:solidFill>
                <a:latin typeface="+mj-lt"/>
                <a:ea typeface="+mj-ea"/>
                <a:cs typeface="+mj-cs"/>
              </a:rPr>
              <a:t>How is social media being used by earth science educators?</a:t>
            </a:r>
          </a:p>
        </p:txBody>
      </p:sp>
      <p:sp>
        <p:nvSpPr>
          <p:cNvPr id="2560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02" name="Picture 7">
            <a:extLst>
              <a:ext uri="{FF2B5EF4-FFF2-40B4-BE49-F238E27FC236}">
                <a16:creationId xmlns:a16="http://schemas.microsoft.com/office/drawing/2014/main" id="{98F38625-CF21-832F-2723-86A24B3D51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654296" y="1007406"/>
            <a:ext cx="7214616" cy="48157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768DF0B-69C4-F953-7276-2881B76A8DA5}"/>
              </a:ext>
            </a:extLst>
          </p:cNvPr>
          <p:cNvSpPr>
            <a:spLocks noGrp="1"/>
          </p:cNvSpPr>
          <p:nvPr>
            <p:ph type="title"/>
          </p:nvPr>
        </p:nvSpPr>
        <p:spPr>
          <a:xfrm>
            <a:off x="838199" y="3695882"/>
            <a:ext cx="3981854" cy="2216513"/>
          </a:xfrm>
        </p:spPr>
        <p:txBody>
          <a:bodyPr>
            <a:normAutofit/>
          </a:bodyPr>
          <a:lstStyle/>
          <a:p>
            <a:r>
              <a:rPr lang="en-US" dirty="0"/>
              <a:t>How do educators use social media?</a:t>
            </a:r>
          </a:p>
        </p:txBody>
      </p:sp>
      <p:sp>
        <p:nvSpPr>
          <p:cNvPr id="12" name="Arc 11">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graph of social media&#10;&#10;Description automatically generated">
            <a:extLst>
              <a:ext uri="{FF2B5EF4-FFF2-40B4-BE49-F238E27FC236}">
                <a16:creationId xmlns:a16="http://schemas.microsoft.com/office/drawing/2014/main" id="{88B43FDD-E5F0-BD3C-AF1E-ACBC4714A712}"/>
              </a:ext>
            </a:extLst>
          </p:cNvPr>
          <p:cNvPicPr>
            <a:picLocks noChangeAspect="1"/>
          </p:cNvPicPr>
          <p:nvPr/>
        </p:nvPicPr>
        <p:blipFill>
          <a:blip r:embed="rId2"/>
          <a:stretch>
            <a:fillRect/>
          </a:stretch>
        </p:blipFill>
        <p:spPr>
          <a:xfrm>
            <a:off x="1545118" y="178115"/>
            <a:ext cx="9050392" cy="2656866"/>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a:extLst>
              <a:ext uri="{FF2B5EF4-FFF2-40B4-BE49-F238E27FC236}">
                <a16:creationId xmlns:a16="http://schemas.microsoft.com/office/drawing/2014/main" id="{234C9BD5-E403-B8E8-CC5D-025804215DF9}"/>
              </a:ext>
            </a:extLst>
          </p:cNvPr>
          <p:cNvSpPr>
            <a:spLocks noGrp="1"/>
          </p:cNvSpPr>
          <p:nvPr>
            <p:ph idx="1"/>
          </p:nvPr>
        </p:nvSpPr>
        <p:spPr>
          <a:xfrm>
            <a:off x="4820053" y="3171810"/>
            <a:ext cx="6714068" cy="3201435"/>
          </a:xfrm>
        </p:spPr>
        <p:txBody>
          <a:bodyPr>
            <a:normAutofit/>
          </a:bodyPr>
          <a:lstStyle/>
          <a:p>
            <a:pPr>
              <a:buFont typeface="Arial" panose="020B0604020202020204" pitchFamily="34" charset="0"/>
              <a:buChar char="•"/>
            </a:pPr>
            <a:r>
              <a:rPr lang="en-US" sz="2200" b="0" i="0" dirty="0">
                <a:effectLst/>
              </a:rPr>
              <a:t>80% - Get inspired with new teaching ideas</a:t>
            </a:r>
          </a:p>
          <a:p>
            <a:pPr>
              <a:buFont typeface="Arial" panose="020B0604020202020204" pitchFamily="34" charset="0"/>
              <a:buChar char="•"/>
            </a:pPr>
            <a:r>
              <a:rPr lang="en-US" sz="2200" b="0" i="0" dirty="0">
                <a:effectLst/>
              </a:rPr>
              <a:t>77% - Find classroom content</a:t>
            </a:r>
          </a:p>
          <a:p>
            <a:pPr>
              <a:buFont typeface="Arial" panose="020B0604020202020204" pitchFamily="34" charset="0"/>
              <a:buChar char="•"/>
            </a:pPr>
            <a:r>
              <a:rPr lang="en-US" sz="2200" b="0" i="0" dirty="0">
                <a:effectLst/>
              </a:rPr>
              <a:t>57% - Connect with other educators</a:t>
            </a:r>
          </a:p>
          <a:p>
            <a:pPr>
              <a:buFont typeface="Arial" panose="020B0604020202020204" pitchFamily="34" charset="0"/>
              <a:buChar char="•"/>
            </a:pPr>
            <a:r>
              <a:rPr lang="en-US" sz="2200" b="0" i="0" dirty="0">
                <a:effectLst/>
              </a:rPr>
              <a:t>52% - Stay on top of trends and news</a:t>
            </a:r>
          </a:p>
          <a:p>
            <a:pPr>
              <a:buFont typeface="Arial" panose="020B0604020202020204" pitchFamily="34" charset="0"/>
              <a:buChar char="•"/>
            </a:pPr>
            <a:r>
              <a:rPr lang="en-US" sz="2200" b="0" i="0" dirty="0">
                <a:effectLst/>
              </a:rPr>
              <a:t>47% - Find teacher discounts and deals</a:t>
            </a:r>
          </a:p>
          <a:p>
            <a:pPr>
              <a:buFont typeface="Arial" panose="020B0604020202020204" pitchFamily="34" charset="0"/>
              <a:buChar char="•"/>
            </a:pPr>
            <a:r>
              <a:rPr lang="en-US" sz="2200" b="0" i="0" dirty="0">
                <a:effectLst/>
              </a:rPr>
              <a:t>35% - Follow education companies and organizations</a:t>
            </a:r>
          </a:p>
          <a:p>
            <a:pPr>
              <a:buFont typeface="Arial" panose="020B0604020202020204" pitchFamily="34" charset="0"/>
              <a:buChar char="•"/>
            </a:pPr>
            <a:r>
              <a:rPr lang="en-US" sz="2200" b="0" i="0" dirty="0">
                <a:effectLst/>
              </a:rPr>
              <a:t>35% - Participate in an online community</a:t>
            </a:r>
          </a:p>
          <a:p>
            <a:endParaRPr lang="en-US" sz="1300" dirty="0"/>
          </a:p>
        </p:txBody>
      </p:sp>
      <p:sp>
        <p:nvSpPr>
          <p:cNvPr id="6" name="TextBox 5">
            <a:extLst>
              <a:ext uri="{FF2B5EF4-FFF2-40B4-BE49-F238E27FC236}">
                <a16:creationId xmlns:a16="http://schemas.microsoft.com/office/drawing/2014/main" id="{3966F494-0F33-002D-53DE-9D5022F2824C}"/>
              </a:ext>
            </a:extLst>
          </p:cNvPr>
          <p:cNvSpPr txBox="1"/>
          <p:nvPr/>
        </p:nvSpPr>
        <p:spPr>
          <a:xfrm>
            <a:off x="10595510" y="6511035"/>
            <a:ext cx="2180502" cy="369332"/>
          </a:xfrm>
          <a:prstGeom prst="rect">
            <a:avLst/>
          </a:prstGeom>
          <a:noFill/>
        </p:spPr>
        <p:txBody>
          <a:bodyPr wrap="square" rtlCol="0">
            <a:spAutoFit/>
          </a:bodyPr>
          <a:lstStyle/>
          <a:p>
            <a:r>
              <a:rPr lang="en-US" dirty="0"/>
              <a:t>MDR Education</a:t>
            </a:r>
          </a:p>
        </p:txBody>
      </p:sp>
    </p:spTree>
    <p:extLst>
      <p:ext uri="{BB962C8B-B14F-4D97-AF65-F5344CB8AC3E}">
        <p14:creationId xmlns:p14="http://schemas.microsoft.com/office/powerpoint/2010/main" val="19159898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7" name="Rectangle 32776">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69" name="Title 1">
            <a:extLst>
              <a:ext uri="{FF2B5EF4-FFF2-40B4-BE49-F238E27FC236}">
                <a16:creationId xmlns:a16="http://schemas.microsoft.com/office/drawing/2014/main" id="{E37469C1-6605-B456-C370-41933B14E1A5}"/>
              </a:ext>
            </a:extLst>
          </p:cNvPr>
          <p:cNvSpPr>
            <a:spLocks noGrp="1"/>
          </p:cNvSpPr>
          <p:nvPr>
            <p:ph type="title"/>
          </p:nvPr>
        </p:nvSpPr>
        <p:spPr>
          <a:xfrm>
            <a:off x="589560" y="856180"/>
            <a:ext cx="5625260" cy="1128068"/>
          </a:xfrm>
        </p:spPr>
        <p:txBody>
          <a:bodyPr anchor="ctr">
            <a:noAutofit/>
          </a:bodyPr>
          <a:lstStyle/>
          <a:p>
            <a:pPr eaLnBrk="1" hangingPunct="1"/>
            <a:r>
              <a:rPr lang="en-US" altLang="en-US" sz="3700" dirty="0">
                <a:ea typeface="ＭＳ Ｐゴシック" panose="020B0600070205080204" pitchFamily="34" charset="-128"/>
              </a:rPr>
              <a:t>Social Media and Science Educators</a:t>
            </a:r>
          </a:p>
        </p:txBody>
      </p:sp>
      <p:grpSp>
        <p:nvGrpSpPr>
          <p:cNvPr id="32779" name="Group 327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2780" name="Rectangle 327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81" name="Rectangle 327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783" name="Rectangle 327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Content Placeholder 1">
            <a:extLst>
              <a:ext uri="{FF2B5EF4-FFF2-40B4-BE49-F238E27FC236}">
                <a16:creationId xmlns:a16="http://schemas.microsoft.com/office/drawing/2014/main" id="{C90F7AEB-28B8-E543-E3A5-D252DAEA6E38}"/>
              </a:ext>
            </a:extLst>
          </p:cNvPr>
          <p:cNvSpPr>
            <a:spLocks noGrp="1"/>
          </p:cNvSpPr>
          <p:nvPr>
            <p:ph idx="1"/>
          </p:nvPr>
        </p:nvSpPr>
        <p:spPr>
          <a:xfrm>
            <a:off x="590719" y="2330505"/>
            <a:ext cx="5278066" cy="3979585"/>
          </a:xfrm>
        </p:spPr>
        <p:txBody>
          <a:bodyPr anchor="ctr">
            <a:normAutofit/>
          </a:bodyPr>
          <a:lstStyle/>
          <a:p>
            <a:r>
              <a:rPr lang="en-US" altLang="en-US" sz="2400" dirty="0">
                <a:ea typeface="ＭＳ Ｐゴシック" panose="020B0600070205080204" pitchFamily="34" charset="-128"/>
              </a:rPr>
              <a:t>Networking and professional development (Twitter, Facebook)</a:t>
            </a:r>
          </a:p>
        </p:txBody>
      </p:sp>
      <p:sp>
        <p:nvSpPr>
          <p:cNvPr id="32785" name="Rectangle 327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87" name="Rectangle 327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1" name="Picture 3" descr="Screen Shot 2018-05-29 at 9.58.57 AM (2).png">
            <a:extLst>
              <a:ext uri="{FF2B5EF4-FFF2-40B4-BE49-F238E27FC236}">
                <a16:creationId xmlns:a16="http://schemas.microsoft.com/office/drawing/2014/main" id="{B8A63F58-6A4D-513B-A42A-CFE963DC015D}"/>
              </a:ext>
            </a:extLst>
          </p:cNvPr>
          <p:cNvPicPr>
            <a:picLocks noChangeAspect="1"/>
          </p:cNvPicPr>
          <p:nvPr/>
        </p:nvPicPr>
        <p:blipFill rotWithShape="1">
          <a:blip r:embed="rId2">
            <a:extLst>
              <a:ext uri="{28A0092B-C50C-407E-A947-70E740481C1C}">
                <a14:useLocalDpi xmlns:a14="http://schemas.microsoft.com/office/drawing/2010/main" val="0"/>
              </a:ext>
            </a:extLst>
          </a:blip>
          <a:srcRect t="24096" r="3" b="29367"/>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89" name="Rectangle 3278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2" name="Picture 4" descr="Screen Shot 2018-05-29 at 10.15.42 AM (2).png">
            <a:extLst>
              <a:ext uri="{FF2B5EF4-FFF2-40B4-BE49-F238E27FC236}">
                <a16:creationId xmlns:a16="http://schemas.microsoft.com/office/drawing/2014/main" id="{2C070F3F-8EC1-34D3-A4A9-38ED819DD082}"/>
              </a:ext>
            </a:extLst>
          </p:cNvPr>
          <p:cNvPicPr>
            <a:picLocks noChangeAspect="1"/>
          </p:cNvPicPr>
          <p:nvPr/>
        </p:nvPicPr>
        <p:blipFill rotWithShape="1">
          <a:blip r:embed="rId3">
            <a:extLst>
              <a:ext uri="{28A0092B-C50C-407E-A947-70E740481C1C}">
                <a14:useLocalDpi xmlns:a14="http://schemas.microsoft.com/office/drawing/2010/main" val="0"/>
              </a:ext>
            </a:extLst>
          </a:blip>
          <a:srcRect t="13527" r="1" b="22269"/>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B3A95BE6-34DB-7409-9BC1-AA0D768ADAA9}"/>
              </a:ext>
            </a:extLst>
          </p:cNvPr>
          <p:cNvSpPr txBox="1"/>
          <p:nvPr/>
        </p:nvSpPr>
        <p:spPr>
          <a:xfrm>
            <a:off x="1580550" y="5340911"/>
            <a:ext cx="2381850" cy="646331"/>
          </a:xfrm>
          <a:prstGeom prst="rect">
            <a:avLst/>
          </a:prstGeom>
          <a:noFill/>
          <a:ln>
            <a:solidFill>
              <a:srgbClr val="C8C6BD"/>
            </a:solidFill>
          </a:ln>
        </p:spPr>
        <p:txBody>
          <a:bodyPr wrap="square" rtlCol="0">
            <a:spAutoFit/>
          </a:bodyPr>
          <a:lstStyle/>
          <a:p>
            <a:r>
              <a:rPr lang="en-US" sz="3600" dirty="0"/>
              <a:t>#EarthER23</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848" name="Rectangle 33842">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3" name="Title 1">
            <a:extLst>
              <a:ext uri="{FF2B5EF4-FFF2-40B4-BE49-F238E27FC236}">
                <a16:creationId xmlns:a16="http://schemas.microsoft.com/office/drawing/2014/main" id="{03BA19C0-5ABB-D697-19BA-E1676D91EF4E}"/>
              </a:ext>
            </a:extLst>
          </p:cNvPr>
          <p:cNvSpPr>
            <a:spLocks noGrp="1"/>
          </p:cNvSpPr>
          <p:nvPr>
            <p:ph type="title"/>
          </p:nvPr>
        </p:nvSpPr>
        <p:spPr>
          <a:xfrm>
            <a:off x="589560" y="856180"/>
            <a:ext cx="5279408" cy="1128068"/>
          </a:xfrm>
        </p:spPr>
        <p:txBody>
          <a:bodyPr vert="horz" lIns="91440" tIns="45720" rIns="91440" bIns="45720" rtlCol="0" anchor="ctr">
            <a:normAutofit/>
          </a:bodyPr>
          <a:lstStyle/>
          <a:p>
            <a:r>
              <a:rPr lang="en-US" altLang="en-US" sz="3700" kern="1200" dirty="0">
                <a:latin typeface="+mj-lt"/>
                <a:ea typeface="+mj-ea"/>
                <a:cs typeface="+mj-cs"/>
              </a:rPr>
              <a:t>Social Media and Science Educators</a:t>
            </a:r>
          </a:p>
        </p:txBody>
      </p:sp>
      <p:grpSp>
        <p:nvGrpSpPr>
          <p:cNvPr id="33850" name="Group 3384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3846" name="Rectangle 3384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47" name="Rectangle 3384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849" name="Rectangle 3384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Content Placeholder 1">
            <a:extLst>
              <a:ext uri="{FF2B5EF4-FFF2-40B4-BE49-F238E27FC236}">
                <a16:creationId xmlns:a16="http://schemas.microsoft.com/office/drawing/2014/main" id="{9A1969BC-63A5-E457-B829-C00CC71F6D95}"/>
              </a:ext>
            </a:extLst>
          </p:cNvPr>
          <p:cNvSpPr>
            <a:spLocks noGrp="1"/>
          </p:cNvSpPr>
          <p:nvPr>
            <p:ph idx="1"/>
          </p:nvPr>
        </p:nvSpPr>
        <p:spPr>
          <a:xfrm>
            <a:off x="590719" y="2330505"/>
            <a:ext cx="5278066" cy="3979585"/>
          </a:xfrm>
        </p:spPr>
        <p:txBody>
          <a:bodyPr vert="horz" lIns="91440" tIns="45720" rIns="91440" bIns="45720" rtlCol="0" anchor="ctr">
            <a:normAutofit/>
          </a:bodyPr>
          <a:lstStyle/>
          <a:p>
            <a:r>
              <a:rPr lang="en-US" altLang="en-US" sz="2400" dirty="0">
                <a:ea typeface="ＭＳ Ｐゴシック" panose="020B0600070205080204" pitchFamily="34" charset="-128"/>
              </a:rPr>
              <a:t>Networking and professional development (Twitter, Facebook)</a:t>
            </a:r>
          </a:p>
          <a:p>
            <a:r>
              <a:rPr lang="en-US" altLang="en-US" sz="2400" dirty="0"/>
              <a:t>O</a:t>
            </a:r>
            <a:r>
              <a:rPr lang="en-US" altLang="en-US" sz="2400" kern="1200" dirty="0">
                <a:latin typeface="+mn-lt"/>
                <a:ea typeface="+mn-ea"/>
                <a:cs typeface="+mn-cs"/>
              </a:rPr>
              <a:t>rganize online materials, sites, images and lessons (Pinterest)</a:t>
            </a:r>
          </a:p>
        </p:txBody>
      </p:sp>
      <p:sp>
        <p:nvSpPr>
          <p:cNvPr id="33851" name="Rectangle 3385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53" name="Rectangle 3385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7" name="Picture 9" descr="Screen Shot 2018-05-29 at 9.21.56 PM.png">
            <a:extLst>
              <a:ext uri="{FF2B5EF4-FFF2-40B4-BE49-F238E27FC236}">
                <a16:creationId xmlns:a16="http://schemas.microsoft.com/office/drawing/2014/main" id="{C34C9A49-32B4-319A-BAD1-3E0FCC669E41}"/>
              </a:ext>
            </a:extLst>
          </p:cNvPr>
          <p:cNvPicPr>
            <a:picLocks noChangeAspect="1"/>
          </p:cNvPicPr>
          <p:nvPr/>
        </p:nvPicPr>
        <p:blipFill rotWithShape="1">
          <a:blip r:embed="rId2">
            <a:extLst>
              <a:ext uri="{28A0092B-C50C-407E-A947-70E740481C1C}">
                <a14:useLocalDpi xmlns:a14="http://schemas.microsoft.com/office/drawing/2010/main" val="0"/>
              </a:ext>
            </a:extLst>
          </a:blip>
          <a:srcRect l="8558" r="12002" b="-2"/>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855" name="Rectangle 33854">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6" name="Picture 8" descr="Screen Shot 2018-05-29 at 9.20.47 PM.png">
            <a:extLst>
              <a:ext uri="{FF2B5EF4-FFF2-40B4-BE49-F238E27FC236}">
                <a16:creationId xmlns:a16="http://schemas.microsoft.com/office/drawing/2014/main" id="{5409A2BF-8ECE-283D-7A9D-B0E1E5D502DA}"/>
              </a:ext>
            </a:extLst>
          </p:cNvPr>
          <p:cNvPicPr>
            <a:picLocks noChangeAspect="1"/>
          </p:cNvPicPr>
          <p:nvPr/>
        </p:nvPicPr>
        <p:blipFill rotWithShape="1">
          <a:blip r:embed="rId3">
            <a:extLst>
              <a:ext uri="{28A0092B-C50C-407E-A947-70E740481C1C}">
                <a14:useLocalDpi xmlns:a14="http://schemas.microsoft.com/office/drawing/2010/main" val="0"/>
              </a:ext>
            </a:extLst>
          </a:blip>
          <a:srcRect r="18853" b="2"/>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0" name="Rectangle 26632">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5" name="Title 1">
            <a:extLst>
              <a:ext uri="{FF2B5EF4-FFF2-40B4-BE49-F238E27FC236}">
                <a16:creationId xmlns:a16="http://schemas.microsoft.com/office/drawing/2014/main" id="{FDEF49F8-C9E3-EDBF-0E8E-C32DC7B154AE}"/>
              </a:ext>
            </a:extLst>
          </p:cNvPr>
          <p:cNvSpPr>
            <a:spLocks noGrp="1"/>
          </p:cNvSpPr>
          <p:nvPr>
            <p:ph type="title"/>
          </p:nvPr>
        </p:nvSpPr>
        <p:spPr>
          <a:xfrm>
            <a:off x="589560" y="856180"/>
            <a:ext cx="5279408" cy="1128068"/>
          </a:xfrm>
        </p:spPr>
        <p:txBody>
          <a:bodyPr anchor="ctr">
            <a:normAutofit/>
          </a:bodyPr>
          <a:lstStyle/>
          <a:p>
            <a:pPr eaLnBrk="1" hangingPunct="1"/>
            <a:r>
              <a:rPr lang="en-US" altLang="en-US" sz="3700" dirty="0">
                <a:ea typeface="ＭＳ Ｐゴシック" panose="020B0600070205080204" pitchFamily="34" charset="-128"/>
              </a:rPr>
              <a:t>Social Media and Science Educators</a:t>
            </a:r>
          </a:p>
        </p:txBody>
      </p:sp>
      <p:grpSp>
        <p:nvGrpSpPr>
          <p:cNvPr id="26642" name="Group 2663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6636" name="Rectangle 2663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44" name="Rectangle 2663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639" name="Rectangle 2663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Content Placeholder 1">
            <a:extLst>
              <a:ext uri="{FF2B5EF4-FFF2-40B4-BE49-F238E27FC236}">
                <a16:creationId xmlns:a16="http://schemas.microsoft.com/office/drawing/2014/main" id="{92505BD2-E7B9-1D30-E484-8F17438823CF}"/>
              </a:ext>
            </a:extLst>
          </p:cNvPr>
          <p:cNvSpPr>
            <a:spLocks noGrp="1"/>
          </p:cNvSpPr>
          <p:nvPr>
            <p:ph idx="1"/>
          </p:nvPr>
        </p:nvSpPr>
        <p:spPr>
          <a:xfrm>
            <a:off x="590719" y="2330505"/>
            <a:ext cx="5278066" cy="3979585"/>
          </a:xfrm>
        </p:spPr>
        <p:txBody>
          <a:bodyPr anchor="ctr">
            <a:normAutofit/>
          </a:bodyPr>
          <a:lstStyle/>
          <a:p>
            <a:r>
              <a:rPr lang="en-US" altLang="en-US" sz="2400" dirty="0">
                <a:ea typeface="ＭＳ Ｐゴシック" panose="020B0600070205080204" pitchFamily="34" charset="-128"/>
              </a:rPr>
              <a:t>Networking and professional development (Twitter, Facebook)</a:t>
            </a:r>
          </a:p>
          <a:p>
            <a:r>
              <a:rPr lang="en-US" altLang="en-US" sz="2400" dirty="0"/>
              <a:t>O</a:t>
            </a:r>
            <a:r>
              <a:rPr lang="en-US" altLang="en-US" sz="2400" kern="1200" dirty="0">
                <a:latin typeface="+mn-lt"/>
                <a:ea typeface="+mn-ea"/>
                <a:cs typeface="+mn-cs"/>
              </a:rPr>
              <a:t>rganize online materials, sites, images and lessons (Pinterest)</a:t>
            </a:r>
          </a:p>
          <a:p>
            <a:r>
              <a:rPr lang="en-US" altLang="en-US" sz="2400" dirty="0">
                <a:ea typeface="ＭＳ Ｐゴシック" panose="020B0600070205080204" pitchFamily="34" charset="-128"/>
              </a:rPr>
              <a:t>Stay up to date on new science and breaking news (Twitter, Facebook)</a:t>
            </a:r>
          </a:p>
        </p:txBody>
      </p:sp>
      <p:sp>
        <p:nvSpPr>
          <p:cNvPr id="26641" name="Rectangle 2664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43" name="Rectangle 2664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descr="Screen Shot 2018-05-29 at 9.17.04 AM (2).png">
            <a:extLst>
              <a:ext uri="{FF2B5EF4-FFF2-40B4-BE49-F238E27FC236}">
                <a16:creationId xmlns:a16="http://schemas.microsoft.com/office/drawing/2014/main" id="{A04DDE82-A0D3-EE66-498A-5474F872A36A}"/>
              </a:ext>
            </a:extLst>
          </p:cNvPr>
          <p:cNvPicPr>
            <a:picLocks noChangeAspect="1"/>
          </p:cNvPicPr>
          <p:nvPr/>
        </p:nvPicPr>
        <p:blipFill rotWithShape="1">
          <a:blip r:embed="rId2">
            <a:extLst>
              <a:ext uri="{28A0092B-C50C-407E-A947-70E740481C1C}">
                <a14:useLocalDpi xmlns:a14="http://schemas.microsoft.com/office/drawing/2010/main" val="0"/>
              </a:ext>
            </a:extLst>
          </a:blip>
          <a:srcRect t="13095" r="4" b="5950"/>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5" name="Rectangle 26644">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7" name="Picture 2" descr="Screen Shot 2018-05-29 at 9.15.34 AM (2).png">
            <a:extLst>
              <a:ext uri="{FF2B5EF4-FFF2-40B4-BE49-F238E27FC236}">
                <a16:creationId xmlns:a16="http://schemas.microsoft.com/office/drawing/2014/main" id="{F0DDCC0B-0AF7-B2DE-6462-4108CC990057}"/>
              </a:ext>
            </a:extLst>
          </p:cNvPr>
          <p:cNvPicPr>
            <a:picLocks noChangeAspect="1"/>
          </p:cNvPicPr>
          <p:nvPr/>
        </p:nvPicPr>
        <p:blipFill rotWithShape="1">
          <a:blip r:embed="rId3">
            <a:extLst>
              <a:ext uri="{28A0092B-C50C-407E-A947-70E740481C1C}">
                <a14:useLocalDpi xmlns:a14="http://schemas.microsoft.com/office/drawing/2010/main" val="0"/>
              </a:ext>
            </a:extLst>
          </a:blip>
          <a:srcRect t="4904" r="2" b="50545"/>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7" name="Rectangle 27656">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49" name="Title 1">
            <a:extLst>
              <a:ext uri="{FF2B5EF4-FFF2-40B4-BE49-F238E27FC236}">
                <a16:creationId xmlns:a16="http://schemas.microsoft.com/office/drawing/2014/main" id="{5332FC85-8E8F-B3E1-2D60-8EE7AD998ED5}"/>
              </a:ext>
            </a:extLst>
          </p:cNvPr>
          <p:cNvSpPr>
            <a:spLocks noGrp="1"/>
          </p:cNvSpPr>
          <p:nvPr>
            <p:ph type="title"/>
          </p:nvPr>
        </p:nvSpPr>
        <p:spPr>
          <a:xfrm>
            <a:off x="589560" y="856180"/>
            <a:ext cx="5279408" cy="1128068"/>
          </a:xfrm>
        </p:spPr>
        <p:txBody>
          <a:bodyPr anchor="ctr">
            <a:normAutofit/>
          </a:bodyPr>
          <a:lstStyle/>
          <a:p>
            <a:pPr eaLnBrk="1" hangingPunct="1"/>
            <a:r>
              <a:rPr lang="en-US" altLang="en-US" sz="3700" dirty="0">
                <a:ea typeface="ＭＳ Ｐゴシック" panose="020B0600070205080204" pitchFamily="34" charset="-128"/>
              </a:rPr>
              <a:t>Social Media and Science Educators</a:t>
            </a:r>
          </a:p>
        </p:txBody>
      </p:sp>
      <p:grpSp>
        <p:nvGrpSpPr>
          <p:cNvPr id="27659" name="Group 2765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7660" name="Rectangle 2765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1" name="Rectangle 2766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663" name="Rectangle 2766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Content Placeholder 1">
            <a:extLst>
              <a:ext uri="{FF2B5EF4-FFF2-40B4-BE49-F238E27FC236}">
                <a16:creationId xmlns:a16="http://schemas.microsoft.com/office/drawing/2014/main" id="{DEDBEDCF-8A3F-F5BD-E0F7-26D64AD433D5}"/>
              </a:ext>
            </a:extLst>
          </p:cNvPr>
          <p:cNvSpPr>
            <a:spLocks noGrp="1"/>
          </p:cNvSpPr>
          <p:nvPr>
            <p:ph idx="1"/>
          </p:nvPr>
        </p:nvSpPr>
        <p:spPr>
          <a:xfrm>
            <a:off x="590719" y="2330505"/>
            <a:ext cx="5278066" cy="3979585"/>
          </a:xfrm>
        </p:spPr>
        <p:txBody>
          <a:bodyPr anchor="ctr">
            <a:normAutofit/>
          </a:bodyPr>
          <a:lstStyle/>
          <a:p>
            <a:r>
              <a:rPr lang="en-US" altLang="en-US" sz="2400" dirty="0">
                <a:ea typeface="ＭＳ Ｐゴシック" panose="020B0600070205080204" pitchFamily="34" charset="-128"/>
              </a:rPr>
              <a:t>Networking and professional development (Twitter, Facebook)</a:t>
            </a:r>
          </a:p>
          <a:p>
            <a:r>
              <a:rPr lang="en-US" altLang="en-US" sz="2400" dirty="0"/>
              <a:t>O</a:t>
            </a:r>
            <a:r>
              <a:rPr lang="en-US" altLang="en-US" sz="2400" kern="1200" dirty="0">
                <a:latin typeface="+mn-lt"/>
                <a:ea typeface="+mn-ea"/>
                <a:cs typeface="+mn-cs"/>
              </a:rPr>
              <a:t>rganize online materials, sites, images and lessons (Pinterest)</a:t>
            </a:r>
          </a:p>
          <a:p>
            <a:r>
              <a:rPr lang="en-US" altLang="en-US" sz="2400" dirty="0">
                <a:ea typeface="ＭＳ Ｐゴシック" panose="020B0600070205080204" pitchFamily="34" charset="-128"/>
              </a:rPr>
              <a:t>Stay up to date on new science and breaking news (Twitter, Facebook)</a:t>
            </a:r>
          </a:p>
          <a:p>
            <a:r>
              <a:rPr lang="en-US" altLang="en-US" sz="2400" dirty="0">
                <a:ea typeface="ＭＳ Ｐゴシック" panose="020B0600070205080204" pitchFamily="34" charset="-128"/>
              </a:rPr>
              <a:t>Find teaching resources (Twitter, Facebook)</a:t>
            </a:r>
          </a:p>
        </p:txBody>
      </p:sp>
      <p:sp>
        <p:nvSpPr>
          <p:cNvPr id="27665" name="Rectangle 2766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7" name="Rectangle 2766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651" name="Picture 4" descr="Screen Shot 2018-05-29 at 9.21.48 AM (2).png">
            <a:extLst>
              <a:ext uri="{FF2B5EF4-FFF2-40B4-BE49-F238E27FC236}">
                <a16:creationId xmlns:a16="http://schemas.microsoft.com/office/drawing/2014/main" id="{D05ACC73-00BD-D908-22FE-04C3918F7CBA}"/>
              </a:ext>
            </a:extLst>
          </p:cNvPr>
          <p:cNvPicPr>
            <a:picLocks noChangeAspect="1"/>
          </p:cNvPicPr>
          <p:nvPr/>
        </p:nvPicPr>
        <p:blipFill rotWithShape="1">
          <a:blip r:embed="rId2">
            <a:extLst>
              <a:ext uri="{28A0092B-C50C-407E-A947-70E740481C1C}">
                <a14:useLocalDpi xmlns:a14="http://schemas.microsoft.com/office/drawing/2010/main" val="0"/>
              </a:ext>
            </a:extLst>
          </a:blip>
          <a:srcRect r="4" b="23377"/>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69" name="Rectangle 2766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652" name="Picture 5" descr="Screen Shot 2018-05-29 at 9.22.58 AM (2).png">
            <a:extLst>
              <a:ext uri="{FF2B5EF4-FFF2-40B4-BE49-F238E27FC236}">
                <a16:creationId xmlns:a16="http://schemas.microsoft.com/office/drawing/2014/main" id="{0C57A18D-BC13-F891-10A9-BC5392A28BC0}"/>
              </a:ext>
            </a:extLst>
          </p:cNvPr>
          <p:cNvPicPr>
            <a:picLocks noChangeAspect="1"/>
          </p:cNvPicPr>
          <p:nvPr/>
        </p:nvPicPr>
        <p:blipFill rotWithShape="1">
          <a:blip r:embed="rId3">
            <a:extLst>
              <a:ext uri="{28A0092B-C50C-407E-A947-70E740481C1C}">
                <a14:useLocalDpi xmlns:a14="http://schemas.microsoft.com/office/drawing/2010/main" val="0"/>
              </a:ext>
            </a:extLst>
          </a:blip>
          <a:srcRect t="14324" r="1" b="9274"/>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9" name="Rectangle 28688">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3" name="Title 1">
            <a:extLst>
              <a:ext uri="{FF2B5EF4-FFF2-40B4-BE49-F238E27FC236}">
                <a16:creationId xmlns:a16="http://schemas.microsoft.com/office/drawing/2014/main" id="{2F9FBB75-2B3F-3539-1BF8-274A3673762F}"/>
              </a:ext>
            </a:extLst>
          </p:cNvPr>
          <p:cNvSpPr>
            <a:spLocks noGrp="1"/>
          </p:cNvSpPr>
          <p:nvPr>
            <p:ph type="title"/>
          </p:nvPr>
        </p:nvSpPr>
        <p:spPr>
          <a:xfrm>
            <a:off x="589560" y="856180"/>
            <a:ext cx="5279408" cy="1128068"/>
          </a:xfrm>
        </p:spPr>
        <p:txBody>
          <a:bodyPr anchor="ctr">
            <a:normAutofit/>
          </a:bodyPr>
          <a:lstStyle/>
          <a:p>
            <a:pPr eaLnBrk="1" hangingPunct="1"/>
            <a:r>
              <a:rPr lang="en-US" altLang="en-US" sz="3700" dirty="0">
                <a:ea typeface="ＭＳ Ｐゴシック" panose="020B0600070205080204" pitchFamily="34" charset="-128"/>
              </a:rPr>
              <a:t>Social Media and Science Educators</a:t>
            </a:r>
          </a:p>
        </p:txBody>
      </p:sp>
      <p:grpSp>
        <p:nvGrpSpPr>
          <p:cNvPr id="28691" name="Group 2869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8692" name="Rectangle 2869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3" name="Rectangle 2869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695" name="Rectangle 2869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Content Placeholder 1">
            <a:extLst>
              <a:ext uri="{FF2B5EF4-FFF2-40B4-BE49-F238E27FC236}">
                <a16:creationId xmlns:a16="http://schemas.microsoft.com/office/drawing/2014/main" id="{D9740E62-4B00-FF1F-69FC-76EFE51CE27E}"/>
              </a:ext>
            </a:extLst>
          </p:cNvPr>
          <p:cNvSpPr>
            <a:spLocks noGrp="1"/>
          </p:cNvSpPr>
          <p:nvPr>
            <p:ph idx="1"/>
          </p:nvPr>
        </p:nvSpPr>
        <p:spPr>
          <a:xfrm>
            <a:off x="590719" y="2330505"/>
            <a:ext cx="5278066" cy="3979585"/>
          </a:xfrm>
        </p:spPr>
        <p:txBody>
          <a:bodyPr anchor="ctr">
            <a:normAutofit/>
          </a:bodyPr>
          <a:lstStyle/>
          <a:p>
            <a:r>
              <a:rPr lang="en-US" altLang="en-US" sz="2400" dirty="0">
                <a:ea typeface="ＭＳ Ｐゴシック" panose="020B0600070205080204" pitchFamily="34" charset="-128"/>
              </a:rPr>
              <a:t>Networking and professional development (Twitter, Facebook)</a:t>
            </a:r>
          </a:p>
          <a:p>
            <a:r>
              <a:rPr lang="en-US" altLang="en-US" sz="2400" dirty="0"/>
              <a:t>O</a:t>
            </a:r>
            <a:r>
              <a:rPr lang="en-US" altLang="en-US" sz="2400" kern="1200" dirty="0">
                <a:latin typeface="+mn-lt"/>
                <a:ea typeface="+mn-ea"/>
                <a:cs typeface="+mn-cs"/>
              </a:rPr>
              <a:t>rganize online materials, sites, images and lessons (Pinterest)</a:t>
            </a:r>
          </a:p>
          <a:p>
            <a:r>
              <a:rPr lang="en-US" altLang="en-US" sz="2400" dirty="0">
                <a:ea typeface="ＭＳ Ｐゴシック" panose="020B0600070205080204" pitchFamily="34" charset="-128"/>
              </a:rPr>
              <a:t>Stay up to date on new science and breaking news (Twitter, Facebook)</a:t>
            </a:r>
          </a:p>
          <a:p>
            <a:r>
              <a:rPr lang="en-US" altLang="en-US" sz="2400" dirty="0">
                <a:ea typeface="ＭＳ Ｐゴシック" panose="020B0600070205080204" pitchFamily="34" charset="-128"/>
              </a:rPr>
              <a:t>Find teaching resources (Twitter, Facebook)</a:t>
            </a:r>
          </a:p>
          <a:p>
            <a:r>
              <a:rPr lang="en-US" altLang="en-US" sz="2400" dirty="0">
                <a:ea typeface="ＭＳ Ｐゴシック" panose="020B0600070205080204" pitchFamily="34" charset="-128"/>
              </a:rPr>
              <a:t>Follow scientists discussing science (Twitter, Facebook, TikTok, Instagram)</a:t>
            </a:r>
          </a:p>
        </p:txBody>
      </p:sp>
      <p:sp>
        <p:nvSpPr>
          <p:cNvPr id="28697" name="Rectangle 2869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9" name="Rectangle 2869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701" name="Rectangle 28700">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5" name="Picture 2" descr="Screen Shot 2018-05-29 at 10.05.21 AM (2).png">
            <a:extLst>
              <a:ext uri="{FF2B5EF4-FFF2-40B4-BE49-F238E27FC236}">
                <a16:creationId xmlns:a16="http://schemas.microsoft.com/office/drawing/2014/main" id="{FE1F537A-E759-37FE-2672-1DA27E4F48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8163510" y="3707894"/>
            <a:ext cx="2235395"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A person wearing glasses and a hat&#10;&#10;Description automatically generated">
            <a:extLst>
              <a:ext uri="{FF2B5EF4-FFF2-40B4-BE49-F238E27FC236}">
                <a16:creationId xmlns:a16="http://schemas.microsoft.com/office/drawing/2014/main" id="{F977BC7E-05DD-C432-2DFB-7DFD4AFF116D}"/>
              </a:ext>
            </a:extLst>
          </p:cNvPr>
          <p:cNvPicPr>
            <a:picLocks noChangeAspect="1"/>
          </p:cNvPicPr>
          <p:nvPr/>
        </p:nvPicPr>
        <p:blipFill>
          <a:blip r:embed="rId3"/>
          <a:stretch>
            <a:fillRect/>
          </a:stretch>
        </p:blipFill>
        <p:spPr>
          <a:xfrm>
            <a:off x="8163510" y="565618"/>
            <a:ext cx="2082222" cy="255275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1" name="Title 6">
            <a:extLst>
              <a:ext uri="{FF2B5EF4-FFF2-40B4-BE49-F238E27FC236}">
                <a16:creationId xmlns:a16="http://schemas.microsoft.com/office/drawing/2014/main" id="{2BC624E8-51B3-0FD7-88A3-0C4A7BBE498E}"/>
              </a:ext>
            </a:extLst>
          </p:cNvPr>
          <p:cNvSpPr>
            <a:spLocks noGrp="1"/>
          </p:cNvSpPr>
          <p:nvPr>
            <p:ph type="title"/>
          </p:nvPr>
        </p:nvSpPr>
        <p:spPr>
          <a:xfrm>
            <a:off x="638882" y="639193"/>
            <a:ext cx="3571810" cy="3573516"/>
          </a:xfrm>
        </p:spPr>
        <p:txBody>
          <a:bodyPr vert="horz" lIns="91440" tIns="45720" rIns="91440" bIns="45720" rtlCol="0" anchor="b">
            <a:normAutofit fontScale="90000"/>
          </a:bodyPr>
          <a:lstStyle/>
          <a:p>
            <a:r>
              <a:rPr lang="en-US" altLang="en-US" sz="4600" b="1" i="1" kern="1200" dirty="0">
                <a:solidFill>
                  <a:schemeClr val="tx1"/>
                </a:solidFill>
                <a:latin typeface="+mj-lt"/>
                <a:ea typeface="+mj-ea"/>
                <a:cs typeface="+mj-cs"/>
              </a:rPr>
              <a:t>How can social media be used to support student learning?</a:t>
            </a:r>
          </a:p>
        </p:txBody>
      </p:sp>
      <p:sp>
        <p:nvSpPr>
          <p:cNvPr id="2560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02" name="Picture 7">
            <a:extLst>
              <a:ext uri="{FF2B5EF4-FFF2-40B4-BE49-F238E27FC236}">
                <a16:creationId xmlns:a16="http://schemas.microsoft.com/office/drawing/2014/main" id="{98F38625-CF21-832F-2723-86A24B3D51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654296" y="1007406"/>
            <a:ext cx="7214616" cy="48157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37836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5EA9B6-338F-74C0-D0C7-930C9D5533B3}"/>
              </a:ext>
            </a:extLst>
          </p:cNvPr>
          <p:cNvSpPr>
            <a:spLocks noGrp="1"/>
          </p:cNvSpPr>
          <p:nvPr>
            <p:ph type="title"/>
          </p:nvPr>
        </p:nvSpPr>
        <p:spPr>
          <a:xfrm>
            <a:off x="808638" y="386930"/>
            <a:ext cx="9236700" cy="1188950"/>
          </a:xfrm>
        </p:spPr>
        <p:txBody>
          <a:bodyPr anchor="b">
            <a:normAutofit/>
          </a:bodyPr>
          <a:lstStyle/>
          <a:p>
            <a:r>
              <a:rPr lang="en-US" sz="4000" b="1" dirty="0"/>
              <a:t>How can social media aid student learning?</a:t>
            </a:r>
          </a:p>
        </p:txBody>
      </p:sp>
      <p:grpSp>
        <p:nvGrpSpPr>
          <p:cNvPr id="28" name="Group 27">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9" name="Rectangle 28">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1EEC79FC-0803-0547-B2D4-A96911F2E485}"/>
              </a:ext>
            </a:extLst>
          </p:cNvPr>
          <p:cNvGraphicFramePr>
            <a:graphicFrameLocks noGrp="1"/>
          </p:cNvGraphicFramePr>
          <p:nvPr>
            <p:ph idx="1"/>
            <p:extLst>
              <p:ext uri="{D42A27DB-BD31-4B8C-83A1-F6EECF244321}">
                <p14:modId xmlns:p14="http://schemas.microsoft.com/office/powerpoint/2010/main" val="2416348701"/>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52469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FE58B-399E-D315-C94D-66D3056066B9}"/>
              </a:ext>
            </a:extLst>
          </p:cNvPr>
          <p:cNvSpPr>
            <a:spLocks noGrp="1"/>
          </p:cNvSpPr>
          <p:nvPr>
            <p:ph type="title"/>
          </p:nvPr>
        </p:nvSpPr>
        <p:spPr>
          <a:xfrm>
            <a:off x="640080" y="325369"/>
            <a:ext cx="4368602" cy="1956841"/>
          </a:xfrm>
        </p:spPr>
        <p:txBody>
          <a:bodyPr anchor="b">
            <a:normAutofit/>
          </a:bodyPr>
          <a:lstStyle/>
          <a:p>
            <a:r>
              <a:rPr lang="en-US" sz="5400" b="0" i="0" dirty="0" err="1">
                <a:solidFill>
                  <a:srgbClr val="202124"/>
                </a:solidFill>
                <a:effectLst/>
              </a:rPr>
              <a:t>Türkiye</a:t>
            </a:r>
            <a:r>
              <a:rPr lang="en-US" sz="2400" b="0" i="0" dirty="0">
                <a:solidFill>
                  <a:srgbClr val="202124"/>
                </a:solidFill>
                <a:effectLst/>
                <a:latin typeface="Google Sans"/>
              </a:rPr>
              <a:t> </a:t>
            </a:r>
            <a:r>
              <a:rPr lang="en-US" sz="5400" dirty="0"/>
              <a:t>/ Syria Earthquakes</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F7EAAB-B756-50D9-13CB-3F3F462F30A5}"/>
              </a:ext>
            </a:extLst>
          </p:cNvPr>
          <p:cNvSpPr>
            <a:spLocks noGrp="1"/>
          </p:cNvSpPr>
          <p:nvPr>
            <p:ph idx="1"/>
          </p:nvPr>
        </p:nvSpPr>
        <p:spPr>
          <a:xfrm>
            <a:off x="640080" y="2872899"/>
            <a:ext cx="4243589" cy="3320668"/>
          </a:xfrm>
        </p:spPr>
        <p:txBody>
          <a:bodyPr>
            <a:normAutofit/>
          </a:bodyPr>
          <a:lstStyle/>
          <a:p>
            <a:r>
              <a:rPr lang="en-US" sz="2200" dirty="0"/>
              <a:t>Feb. 6, 2023, M7.8 followed by a M7.5</a:t>
            </a:r>
          </a:p>
          <a:p>
            <a:r>
              <a:rPr lang="en-US" sz="2200" dirty="0"/>
              <a:t>Almost 60,000 causalities, more than 120,000 injured</a:t>
            </a:r>
          </a:p>
          <a:p>
            <a:r>
              <a:rPr lang="en-US" sz="2200" dirty="0"/>
              <a:t>15.7+ million people impacted, 4 million buildings affected</a:t>
            </a:r>
          </a:p>
        </p:txBody>
      </p:sp>
      <p:pic>
        <p:nvPicPr>
          <p:cNvPr id="5" name="Picture 4" descr="A map of the country&#10;&#10;Description automatically generated">
            <a:extLst>
              <a:ext uri="{FF2B5EF4-FFF2-40B4-BE49-F238E27FC236}">
                <a16:creationId xmlns:a16="http://schemas.microsoft.com/office/drawing/2014/main" id="{0B8B6F94-99EF-F1A3-DBAA-81880D9E06A3}"/>
              </a:ext>
            </a:extLst>
          </p:cNvPr>
          <p:cNvPicPr>
            <a:picLocks noChangeAspect="1"/>
          </p:cNvPicPr>
          <p:nvPr/>
        </p:nvPicPr>
        <p:blipFill rotWithShape="1">
          <a:blip r:embed="rId2"/>
          <a:srcRect l="13930" r="2964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34874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map&#10;&#10;Description automatically generated">
            <a:extLst>
              <a:ext uri="{FF2B5EF4-FFF2-40B4-BE49-F238E27FC236}">
                <a16:creationId xmlns:a16="http://schemas.microsoft.com/office/drawing/2014/main" id="{F44724B8-9900-AFED-48E8-0CA9AB332EBE}"/>
              </a:ext>
            </a:extLst>
          </p:cNvPr>
          <p:cNvPicPr>
            <a:picLocks noChangeAspect="1"/>
          </p:cNvPicPr>
          <p:nvPr/>
        </p:nvPicPr>
        <p:blipFill rotWithShape="1">
          <a:blip r:embed="rId2"/>
          <a:srcRect l="9993" r="-2" b="-2"/>
          <a:stretch/>
        </p:blipFill>
        <p:spPr>
          <a:xfrm>
            <a:off x="6421035" y="643467"/>
            <a:ext cx="5129784" cy="5571066"/>
          </a:xfrm>
          <a:prstGeom prst="rect">
            <a:avLst/>
          </a:prstGeom>
        </p:spPr>
      </p:pic>
      <p:sp>
        <p:nvSpPr>
          <p:cNvPr id="52" name="Rectangle 51">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social media post&#10;&#10;Description automatically generated">
            <a:extLst>
              <a:ext uri="{FF2B5EF4-FFF2-40B4-BE49-F238E27FC236}">
                <a16:creationId xmlns:a16="http://schemas.microsoft.com/office/drawing/2014/main" id="{33B13A36-191E-E82D-7157-487A014EBFE0}"/>
              </a:ext>
            </a:extLst>
          </p:cNvPr>
          <p:cNvPicPr>
            <a:picLocks noChangeAspect="1"/>
          </p:cNvPicPr>
          <p:nvPr/>
        </p:nvPicPr>
        <p:blipFill rotWithShape="1">
          <a:blip r:embed="rId3"/>
          <a:srcRect l="11405" r="12630"/>
          <a:stretch/>
        </p:blipFill>
        <p:spPr>
          <a:xfrm>
            <a:off x="641180" y="643467"/>
            <a:ext cx="5129784" cy="5571066"/>
          </a:xfrm>
          <a:prstGeom prst="rect">
            <a:avLst/>
          </a:prstGeom>
        </p:spPr>
      </p:pic>
    </p:spTree>
    <p:extLst>
      <p:ext uri="{BB962C8B-B14F-4D97-AF65-F5344CB8AC3E}">
        <p14:creationId xmlns:p14="http://schemas.microsoft.com/office/powerpoint/2010/main" val="10443198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map&#10;&#10;Description automatically generated">
            <a:extLst>
              <a:ext uri="{FF2B5EF4-FFF2-40B4-BE49-F238E27FC236}">
                <a16:creationId xmlns:a16="http://schemas.microsoft.com/office/drawing/2014/main" id="{163BADAE-9EFF-3691-B13D-1F04BCE4CC08}"/>
              </a:ext>
            </a:extLst>
          </p:cNvPr>
          <p:cNvPicPr>
            <a:picLocks noChangeAspect="1"/>
          </p:cNvPicPr>
          <p:nvPr/>
        </p:nvPicPr>
        <p:blipFill>
          <a:blip r:embed="rId2"/>
          <a:stretch>
            <a:fillRect/>
          </a:stretch>
        </p:blipFill>
        <p:spPr>
          <a:xfrm>
            <a:off x="3324796" y="457200"/>
            <a:ext cx="5542407" cy="5943600"/>
          </a:xfrm>
          <a:prstGeom prst="rect">
            <a:avLst/>
          </a:prstGeom>
        </p:spPr>
      </p:pic>
    </p:spTree>
    <p:extLst>
      <p:ext uri="{BB962C8B-B14F-4D97-AF65-F5344CB8AC3E}">
        <p14:creationId xmlns:p14="http://schemas.microsoft.com/office/powerpoint/2010/main" val="38214392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CDF8C18-5919-FEFC-7D62-625353748E59}"/>
              </a:ext>
            </a:extLst>
          </p:cNvPr>
          <p:cNvPicPr>
            <a:picLocks noChangeAspect="1"/>
          </p:cNvPicPr>
          <p:nvPr/>
        </p:nvPicPr>
        <p:blipFill>
          <a:blip r:embed="rId2"/>
          <a:stretch>
            <a:fillRect/>
          </a:stretch>
        </p:blipFill>
        <p:spPr>
          <a:xfrm>
            <a:off x="2172832" y="457200"/>
            <a:ext cx="7846336" cy="5943600"/>
          </a:xfrm>
          <a:prstGeom prst="rect">
            <a:avLst/>
          </a:prstGeom>
        </p:spPr>
      </p:pic>
      <p:pic>
        <p:nvPicPr>
          <p:cNvPr id="14" name="Picture 13" descr="A screenshot of a computer&#10;&#10;Description automatically generated">
            <a:extLst>
              <a:ext uri="{FF2B5EF4-FFF2-40B4-BE49-F238E27FC236}">
                <a16:creationId xmlns:a16="http://schemas.microsoft.com/office/drawing/2014/main" id="{5CB51530-1A1C-AEB1-37CE-BBE977F721D2}"/>
              </a:ext>
            </a:extLst>
          </p:cNvPr>
          <p:cNvPicPr>
            <a:picLocks noChangeAspect="1"/>
          </p:cNvPicPr>
          <p:nvPr/>
        </p:nvPicPr>
        <p:blipFill>
          <a:blip r:embed="rId3"/>
          <a:stretch>
            <a:fillRect/>
          </a:stretch>
        </p:blipFill>
        <p:spPr>
          <a:xfrm>
            <a:off x="6637637" y="225146"/>
            <a:ext cx="5279544" cy="1078104"/>
          </a:xfrm>
          <a:prstGeom prst="rect">
            <a:avLst/>
          </a:prstGeom>
        </p:spPr>
      </p:pic>
    </p:spTree>
    <p:extLst>
      <p:ext uri="{BB962C8B-B14F-4D97-AF65-F5344CB8AC3E}">
        <p14:creationId xmlns:p14="http://schemas.microsoft.com/office/powerpoint/2010/main" val="18369495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756D2-9469-2842-9FD4-AE7263763CA3}"/>
              </a:ext>
            </a:extLst>
          </p:cNvPr>
          <p:cNvSpPr>
            <a:spLocks noGrp="1"/>
          </p:cNvSpPr>
          <p:nvPr>
            <p:ph type="title"/>
          </p:nvPr>
        </p:nvSpPr>
        <p:spPr>
          <a:xfrm>
            <a:off x="638881" y="670218"/>
            <a:ext cx="10909640" cy="1065836"/>
          </a:xfrm>
        </p:spPr>
        <p:txBody>
          <a:bodyPr vert="horz" lIns="91440" tIns="45720" rIns="91440" bIns="45720" rtlCol="0" anchor="ctr">
            <a:normAutofit/>
          </a:bodyPr>
          <a:lstStyle/>
          <a:p>
            <a:pPr algn="ctr"/>
            <a:r>
              <a:rPr lang="en-US" sz="6600"/>
              <a:t>Eruption in Iceland</a:t>
            </a:r>
          </a:p>
        </p:txBody>
      </p:sp>
      <p:sp>
        <p:nvSpPr>
          <p:cNvPr id="22"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4" descr="A screenshot of a cell phone&#10;&#10;Description automatically generated">
            <a:extLst>
              <a:ext uri="{FF2B5EF4-FFF2-40B4-BE49-F238E27FC236}">
                <a16:creationId xmlns:a16="http://schemas.microsoft.com/office/drawing/2014/main" id="{4EF847C9-1EA3-6E1B-2A3A-67FAA1648C68}"/>
              </a:ext>
            </a:extLst>
          </p:cNvPr>
          <p:cNvPicPr>
            <a:picLocks noChangeAspect="1"/>
          </p:cNvPicPr>
          <p:nvPr/>
        </p:nvPicPr>
        <p:blipFill rotWithShape="1">
          <a:blip r:embed="rId2"/>
          <a:srcRect b="8489"/>
          <a:stretch/>
        </p:blipFill>
        <p:spPr>
          <a:xfrm>
            <a:off x="174468" y="2350001"/>
            <a:ext cx="3354204" cy="3801205"/>
          </a:xfrm>
          <a:prstGeom prst="rect">
            <a:avLst/>
          </a:prstGeom>
        </p:spPr>
      </p:pic>
      <p:pic>
        <p:nvPicPr>
          <p:cNvPr id="4" name="Picture 3" descr="A screenshot of a screenshot of a screenshot of a screenshot of a screenshot of a screenshot of a screenshot of a screenshot of a screenshot of a screenshot&#10;&#10;Description automatically generated">
            <a:extLst>
              <a:ext uri="{FF2B5EF4-FFF2-40B4-BE49-F238E27FC236}">
                <a16:creationId xmlns:a16="http://schemas.microsoft.com/office/drawing/2014/main" id="{6C7815C7-5C0E-08A3-C65D-5F0AE4B92795}"/>
              </a:ext>
            </a:extLst>
          </p:cNvPr>
          <p:cNvPicPr>
            <a:picLocks noChangeAspect="1"/>
          </p:cNvPicPr>
          <p:nvPr/>
        </p:nvPicPr>
        <p:blipFill rotWithShape="1">
          <a:blip r:embed="rId3"/>
          <a:srcRect b="5311"/>
          <a:stretch/>
        </p:blipFill>
        <p:spPr>
          <a:xfrm>
            <a:off x="8311028" y="2349327"/>
            <a:ext cx="3819985" cy="3837781"/>
          </a:xfrm>
          <a:prstGeom prst="rect">
            <a:avLst/>
          </a:prstGeom>
        </p:spPr>
      </p:pic>
      <p:pic>
        <p:nvPicPr>
          <p:cNvPr id="6" name="Picture 5" descr="A screenshot of a video&#10;&#10;Description automatically generated">
            <a:extLst>
              <a:ext uri="{FF2B5EF4-FFF2-40B4-BE49-F238E27FC236}">
                <a16:creationId xmlns:a16="http://schemas.microsoft.com/office/drawing/2014/main" id="{74578BC4-5FB7-64E5-A2C5-EBF88A6CDC47}"/>
              </a:ext>
            </a:extLst>
          </p:cNvPr>
          <p:cNvPicPr>
            <a:picLocks noChangeAspect="1"/>
          </p:cNvPicPr>
          <p:nvPr/>
        </p:nvPicPr>
        <p:blipFill>
          <a:blip r:embed="rId4"/>
          <a:stretch>
            <a:fillRect/>
          </a:stretch>
        </p:blipFill>
        <p:spPr>
          <a:xfrm>
            <a:off x="3760461" y="2598670"/>
            <a:ext cx="4318777" cy="3303865"/>
          </a:xfrm>
          <a:prstGeom prst="rect">
            <a:avLst/>
          </a:prstGeom>
        </p:spPr>
      </p:pic>
    </p:spTree>
    <p:extLst>
      <p:ext uri="{BB962C8B-B14F-4D97-AF65-F5344CB8AC3E}">
        <p14:creationId xmlns:p14="http://schemas.microsoft.com/office/powerpoint/2010/main" val="8531627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B9D93-01A8-2733-AEBC-CF3B7F51863C}"/>
              </a:ext>
            </a:extLst>
          </p:cNvPr>
          <p:cNvSpPr>
            <a:spLocks noGrp="1"/>
          </p:cNvSpPr>
          <p:nvPr>
            <p:ph type="title"/>
          </p:nvPr>
        </p:nvSpPr>
        <p:spPr>
          <a:xfrm>
            <a:off x="589560" y="856180"/>
            <a:ext cx="4560584" cy="1128068"/>
          </a:xfrm>
        </p:spPr>
        <p:txBody>
          <a:bodyPr anchor="ctr">
            <a:normAutofit/>
          </a:bodyPr>
          <a:lstStyle/>
          <a:p>
            <a:r>
              <a:rPr lang="en-US" sz="4000" dirty="0"/>
              <a:t>Activity</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0FB7C3-4E03-383F-BCB6-600D28E804AC}"/>
              </a:ext>
            </a:extLst>
          </p:cNvPr>
          <p:cNvSpPr>
            <a:spLocks noGrp="1"/>
          </p:cNvSpPr>
          <p:nvPr>
            <p:ph idx="1"/>
          </p:nvPr>
        </p:nvSpPr>
        <p:spPr>
          <a:xfrm>
            <a:off x="590719" y="2330505"/>
            <a:ext cx="4559425" cy="3979585"/>
          </a:xfrm>
        </p:spPr>
        <p:txBody>
          <a:bodyPr anchor="ctr">
            <a:normAutofit/>
          </a:bodyPr>
          <a:lstStyle/>
          <a:p>
            <a:r>
              <a:rPr lang="en-US" dirty="0"/>
              <a:t>Have students follow scientists talking about an ongoing event</a:t>
            </a:r>
          </a:p>
          <a:p>
            <a:r>
              <a:rPr lang="en-US" dirty="0"/>
              <a:t>Compile data types and uses</a:t>
            </a:r>
          </a:p>
          <a:p>
            <a:r>
              <a:rPr lang="en-US" dirty="0"/>
              <a:t>Describe why these data are important</a:t>
            </a:r>
          </a:p>
          <a:p>
            <a:r>
              <a:rPr lang="en-US" dirty="0"/>
              <a:t>Discuss how understanding of the event evolves</a:t>
            </a:r>
          </a:p>
          <a:p>
            <a:endParaRPr lang="en-US" sz="20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screenshot of a map&#10;&#10;Description automatically generated">
            <a:extLst>
              <a:ext uri="{FF2B5EF4-FFF2-40B4-BE49-F238E27FC236}">
                <a16:creationId xmlns:a16="http://schemas.microsoft.com/office/drawing/2014/main" id="{CA5FE8C8-8A55-59DE-245B-6764004B3B4E}"/>
              </a:ext>
            </a:extLst>
          </p:cNvPr>
          <p:cNvPicPr>
            <a:picLocks noChangeAspect="1"/>
          </p:cNvPicPr>
          <p:nvPr/>
        </p:nvPicPr>
        <p:blipFill rotWithShape="1">
          <a:blip r:embed="rId2"/>
          <a:srcRect r="4" b="324"/>
          <a:stretch/>
        </p:blipFill>
        <p:spPr>
          <a:xfrm>
            <a:off x="5977788" y="799352"/>
            <a:ext cx="5425410" cy="5259296"/>
          </a:xfrm>
          <a:prstGeom prst="rect">
            <a:avLst/>
          </a:prstGeom>
        </p:spPr>
      </p:pic>
    </p:spTree>
    <p:extLst>
      <p:ext uri="{BB962C8B-B14F-4D97-AF65-F5344CB8AC3E}">
        <p14:creationId xmlns:p14="http://schemas.microsoft.com/office/powerpoint/2010/main" val="1899941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3D47C0-08E8-2A9C-1465-904427D7123B}"/>
              </a:ext>
            </a:extLst>
          </p:cNvPr>
          <p:cNvSpPr>
            <a:spLocks noGrp="1"/>
          </p:cNvSpPr>
          <p:nvPr>
            <p:ph type="title"/>
          </p:nvPr>
        </p:nvSpPr>
        <p:spPr>
          <a:xfrm>
            <a:off x="838200" y="365125"/>
            <a:ext cx="10515600" cy="1325563"/>
          </a:xfrm>
        </p:spPr>
        <p:txBody>
          <a:bodyPr>
            <a:normAutofit/>
          </a:bodyPr>
          <a:lstStyle/>
          <a:p>
            <a:r>
              <a:rPr lang="en-US" sz="4200" b="1" kern="1200">
                <a:latin typeface="+mj-lt"/>
                <a:ea typeface="+mj-ea"/>
                <a:cs typeface="+mj-cs"/>
              </a:rPr>
              <a:t>How can social media aid student learning?</a:t>
            </a:r>
            <a:br>
              <a:rPr lang="en-US" sz="4200" kern="1200">
                <a:latin typeface="+mj-lt"/>
                <a:ea typeface="+mj-ea"/>
                <a:cs typeface="+mj-cs"/>
              </a:rPr>
            </a:br>
            <a:endParaRPr lang="en-US" sz="42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2B68AA-41BD-8580-BF03-ABCA0FA884EC}"/>
              </a:ext>
            </a:extLst>
          </p:cNvPr>
          <p:cNvGraphicFramePr>
            <a:graphicFrameLocks noGrp="1"/>
          </p:cNvGraphicFramePr>
          <p:nvPr>
            <p:ph idx="1"/>
            <p:extLst>
              <p:ext uri="{D42A27DB-BD31-4B8C-83A1-F6EECF244321}">
                <p14:modId xmlns:p14="http://schemas.microsoft.com/office/powerpoint/2010/main" val="256063306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13736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610" name="Rectangle 67609">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585" name="Content Placeholder 1">
            <a:extLst>
              <a:ext uri="{FF2B5EF4-FFF2-40B4-BE49-F238E27FC236}">
                <a16:creationId xmlns:a16="http://schemas.microsoft.com/office/drawing/2014/main" id="{1EC67661-686A-3978-A509-EFF34EA0C1BD}"/>
              </a:ext>
            </a:extLst>
          </p:cNvPr>
          <p:cNvSpPr txBox="1">
            <a:spLocks/>
          </p:cNvSpPr>
          <p:nvPr/>
        </p:nvSpPr>
        <p:spPr bwMode="auto">
          <a:xfrm>
            <a:off x="6151294" y="486184"/>
            <a:ext cx="5397237" cy="132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2400">
                <a:solidFill>
                  <a:srgbClr val="7F7F7F"/>
                </a:solidFill>
                <a:latin typeface="Century Gothic" panose="020B0502020202020204" pitchFamily="34" charset="0"/>
                <a:ea typeface="ＭＳ Ｐゴシック" panose="020B0600070205080204" pitchFamily="34" charset="-128"/>
              </a:defRPr>
            </a:lvl1pPr>
            <a:lvl2pPr marL="742950" indent="-28575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3pPr>
            <a:lvl4pPr marL="1600200" indent="-22860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400">
                <a:solidFill>
                  <a:schemeClr val="tx1"/>
                </a:solidFill>
                <a:latin typeface="+mj-lt"/>
                <a:ea typeface="+mj-ea"/>
                <a:cs typeface="+mj-cs"/>
              </a:rPr>
              <a:t>Cultivate communities of support</a:t>
            </a:r>
          </a:p>
        </p:txBody>
      </p:sp>
      <p:pic>
        <p:nvPicPr>
          <p:cNvPr id="67588" name="Picture 3" descr="Screen Shot 2019-09-22 at 1.29.25 PM.png">
            <a:extLst>
              <a:ext uri="{FF2B5EF4-FFF2-40B4-BE49-F238E27FC236}">
                <a16:creationId xmlns:a16="http://schemas.microsoft.com/office/drawing/2014/main" id="{5EA615E0-ACF2-EC1E-25B6-11C33EC5F5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98353" y="598677"/>
            <a:ext cx="3572933" cy="2733294"/>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612" name="Freeform: Shape 67611">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7587" name="Picture 1" descr="Screen Shot 2019-09-22 at 1.26.54 PM.png">
            <a:extLst>
              <a:ext uri="{FF2B5EF4-FFF2-40B4-BE49-F238E27FC236}">
                <a16:creationId xmlns:a16="http://schemas.microsoft.com/office/drawing/2014/main" id="{F7206858-8A38-A546-06A2-F35D50F733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698353" y="3526029"/>
            <a:ext cx="3196833" cy="2733293"/>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2">
            <a:extLst>
              <a:ext uri="{FF2B5EF4-FFF2-40B4-BE49-F238E27FC236}">
                <a16:creationId xmlns:a16="http://schemas.microsoft.com/office/drawing/2014/main" id="{0B5BF9B4-7362-9082-84A2-8993576D3C51}"/>
              </a:ext>
            </a:extLst>
          </p:cNvPr>
          <p:cNvSpPr txBox="1">
            <a:spLocks noChangeArrowheads="1"/>
          </p:cNvSpPr>
          <p:nvPr/>
        </p:nvSpPr>
        <p:spPr bwMode="auto">
          <a:xfrm>
            <a:off x="6094476" y="1965324"/>
            <a:ext cx="5777226"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spcBef>
                <a:spcPct val="20000"/>
              </a:spcBef>
              <a:buFont typeface="Arial" panose="020B0604020202020204" pitchFamily="34" charset="0"/>
              <a:buChar char="•"/>
              <a:defRPr sz="2400">
                <a:solidFill>
                  <a:srgbClr val="7F7F7F"/>
                </a:solidFill>
                <a:latin typeface="Century Gothic" panose="020B0502020202020204" pitchFamily="34" charset="0"/>
                <a:ea typeface="ＭＳ Ｐゴシック" panose="020B0600070205080204" pitchFamily="34" charset="-128"/>
              </a:defRPr>
            </a:lvl1pPr>
            <a:lvl2pPr marL="742950" indent="-28575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3pPr>
            <a:lvl4pPr marL="1600200" indent="-22860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9pPr>
          </a:lstStyle>
          <a:p>
            <a:pPr marL="571500" indent="-457200">
              <a:lnSpc>
                <a:spcPct val="90000"/>
              </a:lnSpc>
              <a:spcBef>
                <a:spcPts val="533"/>
              </a:spcBef>
              <a:spcAft>
                <a:spcPts val="600"/>
              </a:spcAft>
              <a:buFont typeface="+mj-lt"/>
              <a:buAutoNum type="arabicPeriod"/>
            </a:pPr>
            <a:r>
              <a:rPr lang="en-US" altLang="en-US" sz="2200" dirty="0">
                <a:solidFill>
                  <a:schemeClr val="tx1"/>
                </a:solidFill>
                <a:latin typeface="+mn-lt"/>
                <a:ea typeface="+mn-ea"/>
              </a:rPr>
              <a:t>Provide </a:t>
            </a:r>
            <a:r>
              <a:rPr lang="en-US" altLang="en-US" sz="2200" b="1" dirty="0">
                <a:solidFill>
                  <a:schemeClr val="tx1"/>
                </a:solidFill>
                <a:latin typeface="+mn-lt"/>
                <a:ea typeface="+mn-ea"/>
              </a:rPr>
              <a:t>connection, community, mentoring, sponsorship and advocacy</a:t>
            </a:r>
            <a:endParaRPr lang="en-US" altLang="en-US" sz="2200" dirty="0">
              <a:solidFill>
                <a:schemeClr val="tx1"/>
              </a:solidFill>
              <a:latin typeface="+mn-lt"/>
              <a:ea typeface="+mn-ea"/>
            </a:endParaRPr>
          </a:p>
          <a:p>
            <a:pPr marL="571500" indent="-457200">
              <a:lnSpc>
                <a:spcPct val="90000"/>
              </a:lnSpc>
              <a:spcBef>
                <a:spcPts val="533"/>
              </a:spcBef>
              <a:spcAft>
                <a:spcPts val="600"/>
              </a:spcAft>
              <a:buFont typeface="+mj-lt"/>
              <a:buAutoNum type="arabicPeriod"/>
            </a:pPr>
            <a:r>
              <a:rPr lang="en-US" altLang="en-US" sz="2200" b="1" dirty="0">
                <a:solidFill>
                  <a:schemeClr val="tx1"/>
                </a:solidFill>
                <a:latin typeface="+mn-lt"/>
                <a:ea typeface="+mn-ea"/>
              </a:rPr>
              <a:t>Low cost, low barrier</a:t>
            </a:r>
            <a:r>
              <a:rPr lang="en-US" altLang="en-US" sz="2200" dirty="0">
                <a:solidFill>
                  <a:schemeClr val="tx1"/>
                </a:solidFill>
                <a:latin typeface="+mn-lt"/>
                <a:ea typeface="+mn-ea"/>
              </a:rPr>
              <a:t> engagement tool </a:t>
            </a:r>
          </a:p>
          <a:p>
            <a:pPr marL="571500" indent="-457200">
              <a:lnSpc>
                <a:spcPct val="90000"/>
              </a:lnSpc>
              <a:spcBef>
                <a:spcPts val="533"/>
              </a:spcBef>
              <a:spcAft>
                <a:spcPts val="600"/>
              </a:spcAft>
              <a:buFont typeface="+mj-lt"/>
              <a:buAutoNum type="arabicPeriod"/>
            </a:pPr>
            <a:r>
              <a:rPr lang="en-US" altLang="en-US" sz="2200" dirty="0">
                <a:solidFill>
                  <a:schemeClr val="tx1"/>
                </a:solidFill>
                <a:latin typeface="+mn-lt"/>
                <a:ea typeface="+mn-ea"/>
              </a:rPr>
              <a:t>Increase structural </a:t>
            </a:r>
            <a:r>
              <a:rPr lang="en-US" altLang="en-US" sz="2200" b="1" dirty="0">
                <a:solidFill>
                  <a:schemeClr val="tx1"/>
                </a:solidFill>
                <a:latin typeface="+mn-lt"/>
                <a:ea typeface="+mn-ea"/>
              </a:rPr>
              <a:t>diversity </a:t>
            </a:r>
            <a:r>
              <a:rPr lang="en-US" altLang="en-US" sz="2200" dirty="0">
                <a:solidFill>
                  <a:schemeClr val="tx1"/>
                </a:solidFill>
                <a:latin typeface="+mn-lt"/>
                <a:ea typeface="+mn-ea"/>
              </a:rPr>
              <a:t>and </a:t>
            </a:r>
            <a:r>
              <a:rPr lang="en-US" altLang="en-US" sz="2200" b="1" dirty="0">
                <a:solidFill>
                  <a:schemeClr val="tx1"/>
                </a:solidFill>
                <a:latin typeface="+mn-lt"/>
                <a:ea typeface="+mn-ea"/>
              </a:rPr>
              <a:t>representation</a:t>
            </a:r>
            <a:endParaRPr lang="en-US" altLang="en-US" sz="2200" dirty="0">
              <a:solidFill>
                <a:schemeClr val="tx1"/>
              </a:solidFill>
              <a:latin typeface="+mn-lt"/>
              <a:ea typeface="+mn-ea"/>
            </a:endParaRPr>
          </a:p>
          <a:p>
            <a:pPr marL="571500" indent="-457200">
              <a:lnSpc>
                <a:spcPct val="90000"/>
              </a:lnSpc>
              <a:spcBef>
                <a:spcPts val="533"/>
              </a:spcBef>
              <a:spcAft>
                <a:spcPts val="600"/>
              </a:spcAft>
              <a:buFont typeface="+mj-lt"/>
              <a:buAutoNum type="arabicPeriod"/>
            </a:pPr>
            <a:r>
              <a:rPr lang="en-US" altLang="en-US" sz="2200" dirty="0">
                <a:solidFill>
                  <a:schemeClr val="tx1"/>
                </a:solidFill>
                <a:latin typeface="+mn-lt"/>
                <a:ea typeface="+mn-ea"/>
              </a:rPr>
              <a:t>Promote and bring awareness to </a:t>
            </a:r>
            <a:r>
              <a:rPr lang="en-US" altLang="en-US" sz="2200" b="1" dirty="0">
                <a:solidFill>
                  <a:schemeClr val="tx1"/>
                </a:solidFill>
                <a:latin typeface="+mn-lt"/>
                <a:ea typeface="+mn-ea"/>
              </a:rPr>
              <a:t>intersectionality</a:t>
            </a:r>
            <a:r>
              <a:rPr lang="en-US" altLang="en-US" sz="2200" dirty="0">
                <a:solidFill>
                  <a:schemeClr val="tx1"/>
                </a:solidFill>
                <a:latin typeface="+mn-lt"/>
                <a:ea typeface="+mn-ea"/>
              </a:rPr>
              <a:t> </a:t>
            </a:r>
          </a:p>
          <a:p>
            <a:pPr marL="571500" indent="-457200">
              <a:lnSpc>
                <a:spcPct val="90000"/>
              </a:lnSpc>
              <a:spcBef>
                <a:spcPts val="533"/>
              </a:spcBef>
              <a:spcAft>
                <a:spcPts val="600"/>
              </a:spcAft>
              <a:buFont typeface="+mj-lt"/>
              <a:buAutoNum type="arabicPeriod"/>
            </a:pPr>
            <a:r>
              <a:rPr lang="en-US" altLang="en-US" sz="2200" dirty="0">
                <a:solidFill>
                  <a:schemeClr val="tx1"/>
                </a:solidFill>
                <a:latin typeface="+mn-lt"/>
                <a:ea typeface="+mn-ea"/>
              </a:rPr>
              <a:t>Reduce feelings of </a:t>
            </a:r>
            <a:r>
              <a:rPr lang="en-US" altLang="en-US" sz="2200" b="1" dirty="0">
                <a:solidFill>
                  <a:schemeClr val="tx1"/>
                </a:solidFill>
                <a:latin typeface="+mn-lt"/>
                <a:ea typeface="+mn-ea"/>
              </a:rPr>
              <a:t>isolation</a:t>
            </a:r>
            <a:r>
              <a:rPr lang="en-US" altLang="en-US" sz="2200" dirty="0">
                <a:solidFill>
                  <a:schemeClr val="tx1"/>
                </a:solidFill>
                <a:latin typeface="+mn-lt"/>
                <a:ea typeface="+mn-ea"/>
              </a:rPr>
              <a:t> for minoritized students </a:t>
            </a:r>
          </a:p>
          <a:p>
            <a:pPr marL="571500" indent="-457200">
              <a:lnSpc>
                <a:spcPct val="90000"/>
              </a:lnSpc>
              <a:spcBef>
                <a:spcPts val="533"/>
              </a:spcBef>
              <a:spcAft>
                <a:spcPts val="600"/>
              </a:spcAft>
              <a:buFont typeface="+mj-lt"/>
              <a:buAutoNum type="arabicPeriod"/>
            </a:pPr>
            <a:r>
              <a:rPr lang="en-US" altLang="en-US" sz="2200" dirty="0">
                <a:solidFill>
                  <a:schemeClr val="tx1"/>
                </a:solidFill>
                <a:latin typeface="+mn-lt"/>
                <a:ea typeface="+mn-ea"/>
              </a:rPr>
              <a:t>Promote an increased </a:t>
            </a:r>
            <a:r>
              <a:rPr lang="en-US" altLang="en-US" sz="2200" b="1" dirty="0">
                <a:solidFill>
                  <a:schemeClr val="tx1"/>
                </a:solidFill>
                <a:latin typeface="+mn-lt"/>
                <a:ea typeface="+mn-ea"/>
              </a:rPr>
              <a:t>sense of belonging </a:t>
            </a:r>
            <a:r>
              <a:rPr lang="en-US" altLang="en-US" sz="2200" dirty="0">
                <a:solidFill>
                  <a:schemeClr val="tx1"/>
                </a:solidFill>
                <a:latin typeface="+mn-lt"/>
                <a:ea typeface="+mn-ea"/>
              </a:rPr>
              <a:t>and cultural wealth</a:t>
            </a:r>
          </a:p>
          <a:p>
            <a:pPr indent="-228600">
              <a:lnSpc>
                <a:spcPct val="90000"/>
              </a:lnSpc>
              <a:spcAft>
                <a:spcPts val="600"/>
              </a:spcAft>
            </a:pPr>
            <a:endParaRPr lang="en-US" altLang="en-US" sz="2200" dirty="0">
              <a:solidFill>
                <a:schemeClr val="tx1"/>
              </a:solidFill>
              <a:latin typeface="+mn-lt"/>
              <a:ea typeface="+mn-ea"/>
            </a:endParaRPr>
          </a:p>
          <a:p>
            <a:pPr indent="-228600">
              <a:lnSpc>
                <a:spcPct val="90000"/>
              </a:lnSpc>
              <a:spcAft>
                <a:spcPts val="600"/>
              </a:spcAft>
            </a:pPr>
            <a:endParaRPr lang="en-US" altLang="en-US" sz="2200" dirty="0">
              <a:solidFill>
                <a:schemeClr val="tx1"/>
              </a:solidFill>
              <a:latin typeface="+mn-lt"/>
              <a:ea typeface="+mn-ea"/>
            </a:endParaRPr>
          </a:p>
        </p:txBody>
      </p:sp>
      <p:sp>
        <p:nvSpPr>
          <p:cNvPr id="67614" name="Arc 67613">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TextBox 6">
            <a:extLst>
              <a:ext uri="{FF2B5EF4-FFF2-40B4-BE49-F238E27FC236}">
                <a16:creationId xmlns:a16="http://schemas.microsoft.com/office/drawing/2014/main" id="{7B6736CD-AE83-ABD2-8400-390C9F1483B3}"/>
              </a:ext>
            </a:extLst>
          </p:cNvPr>
          <p:cNvSpPr txBox="1"/>
          <p:nvPr/>
        </p:nvSpPr>
        <p:spPr>
          <a:xfrm>
            <a:off x="4271286" y="4372137"/>
            <a:ext cx="1628824" cy="1569660"/>
          </a:xfrm>
          <a:prstGeom prst="rect">
            <a:avLst/>
          </a:prstGeom>
          <a:noFill/>
        </p:spPr>
        <p:txBody>
          <a:bodyPr wrap="square">
            <a:spAutoFit/>
          </a:bodyPr>
          <a:lstStyle/>
          <a:p>
            <a:pPr>
              <a:spcBef>
                <a:spcPct val="0"/>
              </a:spcBef>
              <a:buFontTx/>
              <a:buAutoNum type="arabicPeriod"/>
            </a:pPr>
            <a:r>
              <a:rPr lang="en-US" altLang="en-US" sz="1200" dirty="0" err="1">
                <a:solidFill>
                  <a:schemeClr val="tx1"/>
                </a:solidFill>
                <a:latin typeface="Palatino Linotype" panose="02040502050505030304" pitchFamily="18" charset="0"/>
              </a:rPr>
              <a:t>Gerrero</a:t>
            </a:r>
            <a:r>
              <a:rPr lang="en-US" altLang="en-US" sz="1200" dirty="0">
                <a:solidFill>
                  <a:schemeClr val="tx1"/>
                </a:solidFill>
                <a:latin typeface="Palatino Linotype" panose="02040502050505030304" pitchFamily="18" charset="0"/>
              </a:rPr>
              <a:t>-Medina et al., 2013; Matthew, 2016; </a:t>
            </a:r>
            <a:r>
              <a:rPr lang="en-US" altLang="en-US" sz="1200" dirty="0" err="1">
                <a:solidFill>
                  <a:schemeClr val="tx1"/>
                </a:solidFill>
                <a:latin typeface="Palatino Linotype" panose="02040502050505030304" pitchFamily="18" charset="0"/>
              </a:rPr>
              <a:t>Tull</a:t>
            </a:r>
            <a:r>
              <a:rPr lang="en-US" altLang="en-US" sz="1200" dirty="0">
                <a:solidFill>
                  <a:schemeClr val="tx1"/>
                </a:solidFill>
                <a:latin typeface="Palatino Linotype" panose="02040502050505030304" pitchFamily="18" charset="0"/>
              </a:rPr>
              <a:t> et al., 2017</a:t>
            </a:r>
          </a:p>
          <a:p>
            <a:pPr>
              <a:spcBef>
                <a:spcPct val="0"/>
              </a:spcBef>
              <a:buFontTx/>
              <a:buAutoNum type="arabicPeriod"/>
            </a:pPr>
            <a:r>
              <a:rPr lang="en-US" altLang="en-US" sz="1200" dirty="0">
                <a:solidFill>
                  <a:schemeClr val="tx1"/>
                </a:solidFill>
                <a:latin typeface="Palatino Linotype" panose="02040502050505030304" pitchFamily="18" charset="0"/>
              </a:rPr>
              <a:t>Montgomery, 2018</a:t>
            </a:r>
          </a:p>
          <a:p>
            <a:pPr>
              <a:spcBef>
                <a:spcPct val="0"/>
              </a:spcBef>
              <a:buFontTx/>
              <a:buAutoNum type="arabicPeriod"/>
            </a:pPr>
            <a:r>
              <a:rPr lang="en-US" altLang="en-US" sz="1200" dirty="0">
                <a:solidFill>
                  <a:schemeClr val="tx1"/>
                </a:solidFill>
                <a:latin typeface="Palatino Linotype" panose="02040502050505030304" pitchFamily="18" charset="0"/>
              </a:rPr>
              <a:t>Hurtado et al., 1998</a:t>
            </a:r>
          </a:p>
          <a:p>
            <a:pPr>
              <a:spcBef>
                <a:spcPct val="0"/>
              </a:spcBef>
              <a:buFontTx/>
              <a:buAutoNum type="arabicPeriod"/>
            </a:pPr>
            <a:r>
              <a:rPr lang="en-US" altLang="en-US" sz="1200" dirty="0">
                <a:solidFill>
                  <a:schemeClr val="tx1"/>
                </a:solidFill>
                <a:latin typeface="Palatino Linotype" panose="02040502050505030304" pitchFamily="18" charset="0"/>
              </a:rPr>
              <a:t>Montgomery, 2018</a:t>
            </a:r>
          </a:p>
          <a:p>
            <a:pPr>
              <a:spcBef>
                <a:spcPct val="0"/>
              </a:spcBef>
              <a:buFontTx/>
              <a:buAutoNum type="arabicPeriod"/>
            </a:pPr>
            <a:r>
              <a:rPr lang="en-US" altLang="en-US" sz="1200" dirty="0">
                <a:solidFill>
                  <a:schemeClr val="tx1"/>
                </a:solidFill>
                <a:latin typeface="Palatino Linotype" panose="02040502050505030304" pitchFamily="18" charset="0"/>
              </a:rPr>
              <a:t>Simard, 2009</a:t>
            </a:r>
          </a:p>
          <a:p>
            <a:pPr>
              <a:spcBef>
                <a:spcPct val="0"/>
              </a:spcBef>
              <a:buFontTx/>
              <a:buAutoNum type="arabicPeriod"/>
            </a:pPr>
            <a:r>
              <a:rPr lang="en-US" altLang="en-US" sz="1200" dirty="0" err="1">
                <a:solidFill>
                  <a:schemeClr val="tx1"/>
                </a:solidFill>
                <a:latin typeface="Palatino Linotype" panose="02040502050505030304" pitchFamily="18" charset="0"/>
              </a:rPr>
              <a:t>Tull</a:t>
            </a:r>
            <a:r>
              <a:rPr lang="en-US" altLang="en-US" sz="1200" dirty="0">
                <a:solidFill>
                  <a:schemeClr val="tx1"/>
                </a:solidFill>
                <a:latin typeface="Palatino Linotype" panose="02040502050505030304" pitchFamily="18" charset="0"/>
              </a:rPr>
              <a:t> et al., 2017</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9" name="Rectangle 37898">
            <a:extLst>
              <a:ext uri="{FF2B5EF4-FFF2-40B4-BE49-F238E27FC236}">
                <a16:creationId xmlns:a16="http://schemas.microsoft.com/office/drawing/2014/main" id="{6D1A2CED-DA9B-4CCF-8215-CFC65FE71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901" name="Rectangle 37900">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889" name="Title 1">
            <a:extLst>
              <a:ext uri="{FF2B5EF4-FFF2-40B4-BE49-F238E27FC236}">
                <a16:creationId xmlns:a16="http://schemas.microsoft.com/office/drawing/2014/main" id="{48C00065-521E-977A-D9ED-5E66E2B47157}"/>
              </a:ext>
            </a:extLst>
          </p:cNvPr>
          <p:cNvSpPr txBox="1">
            <a:spLocks/>
          </p:cNvSpPr>
          <p:nvPr/>
        </p:nvSpPr>
        <p:spPr bwMode="auto">
          <a:xfrm>
            <a:off x="871266" y="500891"/>
            <a:ext cx="10232136" cy="101498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eaLnBrk="0" hangingPunct="0">
              <a:defRPr sz="2400">
                <a:solidFill>
                  <a:schemeClr val="tx1"/>
                </a:solidFill>
                <a:latin typeface="Palatino Linotype" panose="02040502050505030304" pitchFamily="18" charset="0"/>
                <a:ea typeface="ＭＳ Ｐゴシック" panose="020B0600070205080204" pitchFamily="34" charset="-128"/>
              </a:defRPr>
            </a:lvl1pPr>
            <a:lvl2pPr marL="742950" indent="-285750" eaLnBrk="0" hangingPunct="0">
              <a:defRPr sz="2400">
                <a:solidFill>
                  <a:schemeClr val="tx1"/>
                </a:solidFill>
                <a:latin typeface="Palatino Linotype" panose="02040502050505030304" pitchFamily="18" charset="0"/>
                <a:ea typeface="ＭＳ Ｐゴシック" panose="020B0600070205080204" pitchFamily="34" charset="-128"/>
              </a:defRPr>
            </a:lvl2pPr>
            <a:lvl3pPr marL="1143000" indent="-228600" eaLnBrk="0" hangingPunct="0">
              <a:defRPr sz="2400">
                <a:solidFill>
                  <a:schemeClr val="tx1"/>
                </a:solidFill>
                <a:latin typeface="Palatino Linotype" panose="02040502050505030304" pitchFamily="18" charset="0"/>
                <a:ea typeface="ＭＳ Ｐゴシック" panose="020B0600070205080204" pitchFamily="34" charset="-128"/>
              </a:defRPr>
            </a:lvl3pPr>
            <a:lvl4pPr marL="1600200" indent="-228600" eaLnBrk="0" hangingPunct="0">
              <a:defRPr sz="2400">
                <a:solidFill>
                  <a:schemeClr val="tx1"/>
                </a:solidFill>
                <a:latin typeface="Palatino Linotype" panose="02040502050505030304" pitchFamily="18" charset="0"/>
                <a:ea typeface="ＭＳ Ｐゴシック" panose="020B0600070205080204" pitchFamily="34" charset="-128"/>
              </a:defRPr>
            </a:lvl4pPr>
            <a:lvl5pPr marL="2057400" indent="-228600" eaLnBrk="0" hangingPunct="0">
              <a:defRPr sz="2400">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9pPr>
          </a:lstStyle>
          <a:p>
            <a:pPr eaLnBrk="1" hangingPunct="1">
              <a:lnSpc>
                <a:spcPct val="90000"/>
              </a:lnSpc>
              <a:spcBef>
                <a:spcPct val="0"/>
              </a:spcBef>
              <a:spcAft>
                <a:spcPts val="600"/>
              </a:spcAft>
            </a:pPr>
            <a:r>
              <a:rPr lang="en-US" altLang="en-US" sz="4000" dirty="0">
                <a:latin typeface="+mj-lt"/>
                <a:ea typeface="+mj-ea"/>
                <a:cs typeface="+mj-cs"/>
              </a:rPr>
              <a:t>Activity</a:t>
            </a:r>
            <a:endParaRPr lang="en-US" altLang="en-US" sz="4000" kern="1200" dirty="0">
              <a:solidFill>
                <a:schemeClr val="tx1"/>
              </a:solidFill>
              <a:latin typeface="+mj-lt"/>
              <a:ea typeface="+mj-ea"/>
              <a:cs typeface="+mj-cs"/>
            </a:endParaRPr>
          </a:p>
        </p:txBody>
      </p:sp>
      <p:sp>
        <p:nvSpPr>
          <p:cNvPr id="37903" name="Rectangle 37902">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65832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37890" name="Picture 1" descr="Screen Shot 2018-05-30 at 11.28.31 AM.png">
            <a:extLst>
              <a:ext uri="{FF2B5EF4-FFF2-40B4-BE49-F238E27FC236}">
                <a16:creationId xmlns:a16="http://schemas.microsoft.com/office/drawing/2014/main" id="{374E795D-7BFD-5E18-E134-E9345931988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25245" y="206248"/>
            <a:ext cx="2586469" cy="4482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1" name="Content Placeholder 1">
            <a:extLst>
              <a:ext uri="{FF2B5EF4-FFF2-40B4-BE49-F238E27FC236}">
                <a16:creationId xmlns:a16="http://schemas.microsoft.com/office/drawing/2014/main" id="{A1EEB941-5DD5-AB12-87BB-9A31667FF7BF}"/>
              </a:ext>
            </a:extLst>
          </p:cNvPr>
          <p:cNvSpPr>
            <a:spLocks noGrp="1"/>
          </p:cNvSpPr>
          <p:nvPr>
            <p:ph idx="1"/>
          </p:nvPr>
        </p:nvSpPr>
        <p:spPr>
          <a:xfrm>
            <a:off x="1057324" y="1423858"/>
            <a:ext cx="8241660" cy="1940157"/>
          </a:xfrm>
        </p:spPr>
        <p:txBody>
          <a:bodyPr>
            <a:noAutofit/>
          </a:bodyPr>
          <a:lstStyle/>
          <a:p>
            <a:pPr marL="0" indent="0" defTabSz="557784">
              <a:spcBef>
                <a:spcPts val="610"/>
              </a:spcBef>
              <a:buNone/>
            </a:pPr>
            <a:r>
              <a:rPr lang="en-US" altLang="en-US" sz="2400" kern="1200" dirty="0">
                <a:solidFill>
                  <a:schemeClr val="tx1"/>
                </a:solidFill>
                <a:latin typeface="+mn-lt"/>
                <a:ea typeface="ＭＳ Ｐゴシック" panose="020B0600070205080204" pitchFamily="34" charset="-128"/>
                <a:cs typeface="+mn-cs"/>
              </a:rPr>
              <a:t>Assignment:  </a:t>
            </a:r>
          </a:p>
          <a:p>
            <a:pPr marL="418338" lvl="1" indent="-139446" defTabSz="557784">
              <a:spcBef>
                <a:spcPts val="305"/>
              </a:spcBef>
            </a:pPr>
            <a:r>
              <a:rPr lang="en-US" altLang="en-US" kern="1200" dirty="0">
                <a:solidFill>
                  <a:schemeClr val="tx1"/>
                </a:solidFill>
                <a:latin typeface="+mn-lt"/>
                <a:ea typeface="ＭＳ Ｐゴシック" panose="020B0600070205080204" pitchFamily="34" charset="-128"/>
                <a:cs typeface="+mn-cs"/>
              </a:rPr>
              <a:t>To explore a communication medium for a non-expert audience</a:t>
            </a:r>
            <a:endParaRPr lang="en-US" altLang="en-US" dirty="0">
              <a:ea typeface="ＭＳ Ｐゴシック" panose="020B0600070205080204" pitchFamily="34" charset="-128"/>
            </a:endParaRPr>
          </a:p>
        </p:txBody>
      </p:sp>
      <p:sp>
        <p:nvSpPr>
          <p:cNvPr id="37892" name="Content Placeholder 1">
            <a:extLst>
              <a:ext uri="{FF2B5EF4-FFF2-40B4-BE49-F238E27FC236}">
                <a16:creationId xmlns:a16="http://schemas.microsoft.com/office/drawing/2014/main" id="{41C596FE-6131-8991-A006-E66C6E0DB64D}"/>
              </a:ext>
            </a:extLst>
          </p:cNvPr>
          <p:cNvSpPr txBox="1">
            <a:spLocks/>
          </p:cNvSpPr>
          <p:nvPr/>
        </p:nvSpPr>
        <p:spPr bwMode="auto">
          <a:xfrm>
            <a:off x="1967144" y="2447479"/>
            <a:ext cx="5017603" cy="1940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Palatino Linotype" panose="02040502050505030304" pitchFamily="18" charset="0"/>
                <a:ea typeface="ＭＳ Ｐゴシック" panose="020B0600070205080204" pitchFamily="34" charset="-128"/>
              </a:defRPr>
            </a:lvl1pPr>
            <a:lvl2pPr marL="742950" indent="-285750" eaLnBrk="0" hangingPunct="0">
              <a:defRPr sz="2400">
                <a:solidFill>
                  <a:schemeClr val="tx1"/>
                </a:solidFill>
                <a:latin typeface="Palatino Linotype" panose="02040502050505030304" pitchFamily="18" charset="0"/>
                <a:ea typeface="ＭＳ Ｐゴシック" panose="020B0600070205080204" pitchFamily="34" charset="-128"/>
              </a:defRPr>
            </a:lvl2pPr>
            <a:lvl3pPr marL="1143000" indent="-228600" eaLnBrk="0" hangingPunct="0">
              <a:defRPr sz="2400">
                <a:solidFill>
                  <a:schemeClr val="tx1"/>
                </a:solidFill>
                <a:latin typeface="Palatino Linotype" panose="02040502050505030304" pitchFamily="18" charset="0"/>
                <a:ea typeface="ＭＳ Ｐゴシック" panose="020B0600070205080204" pitchFamily="34" charset="-128"/>
              </a:defRPr>
            </a:lvl3pPr>
            <a:lvl4pPr marL="1600200" indent="-228600" eaLnBrk="0" hangingPunct="0">
              <a:defRPr sz="2400">
                <a:solidFill>
                  <a:schemeClr val="tx1"/>
                </a:solidFill>
                <a:latin typeface="Palatino Linotype" panose="02040502050505030304" pitchFamily="18" charset="0"/>
                <a:ea typeface="ＭＳ Ｐゴシック" panose="020B0600070205080204" pitchFamily="34" charset="-128"/>
              </a:defRPr>
            </a:lvl4pPr>
            <a:lvl5pPr marL="2057400" indent="-228600" eaLnBrk="0" hangingPunct="0">
              <a:defRPr sz="2400">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9pPr>
          </a:lstStyle>
          <a:p>
            <a:pPr marL="209169" indent="-209169" defTabSz="557784">
              <a:buFont typeface="Arial" panose="020B0604020202020204" pitchFamily="34" charset="0"/>
              <a:buChar char="•"/>
            </a:pPr>
            <a:r>
              <a:rPr lang="en-US" altLang="en-US" sz="2200" kern="1200" dirty="0" err="1">
                <a:latin typeface="+mn-lt"/>
                <a:ea typeface="ＭＳ Ｐゴシック" panose="020B0600070205080204" pitchFamily="34" charset="-128"/>
                <a:cs typeface="+mn-cs"/>
              </a:rPr>
              <a:t>Jerlyn</a:t>
            </a:r>
            <a:r>
              <a:rPr lang="en-US" altLang="en-US" sz="2200" kern="1200" dirty="0">
                <a:latin typeface="+mn-lt"/>
                <a:ea typeface="ＭＳ Ｐゴシック" panose="020B0600070205080204" pitchFamily="34" charset="-128"/>
                <a:cs typeface="+mn-cs"/>
              </a:rPr>
              <a:t> </a:t>
            </a:r>
            <a:r>
              <a:rPr lang="en-US" altLang="en-US" sz="2200" kern="1200" dirty="0" err="1">
                <a:latin typeface="+mn-lt"/>
                <a:ea typeface="ＭＳ Ｐゴシック" panose="020B0600070205080204" pitchFamily="34" charset="-128"/>
                <a:cs typeface="+mn-cs"/>
              </a:rPr>
              <a:t>Swiatloski</a:t>
            </a:r>
            <a:endParaRPr lang="en-US" altLang="en-US" sz="2200" kern="1200" dirty="0">
              <a:latin typeface="+mn-lt"/>
              <a:ea typeface="ＭＳ Ｐゴシック" panose="020B0600070205080204" pitchFamily="34" charset="-128"/>
              <a:cs typeface="+mn-cs"/>
            </a:endParaRPr>
          </a:p>
          <a:p>
            <a:pPr marL="621792" lvl="1" indent="-342900" defTabSz="557784">
              <a:buFont typeface="Arial" panose="020B0604020202020204" pitchFamily="34" charset="0"/>
              <a:buChar char="•"/>
            </a:pPr>
            <a:r>
              <a:rPr lang="en-US" altLang="en-US" kern="1200" dirty="0">
                <a:latin typeface="+mn-lt"/>
                <a:ea typeface="ＭＳ Ｐゴシック" panose="020B0600070205080204" pitchFamily="34" charset="-128"/>
                <a:cs typeface="+mn-cs"/>
              </a:rPr>
              <a:t> </a:t>
            </a:r>
            <a:r>
              <a:rPr lang="en-US" altLang="en-US" sz="2000" kern="1200" dirty="0">
                <a:latin typeface="+mn-lt"/>
                <a:ea typeface="ＭＳ Ｐゴシック" panose="020B0600070205080204" pitchFamily="34" charset="-128"/>
                <a:cs typeface="+mn-cs"/>
              </a:rPr>
              <a:t>Social media posts featuring women geoscientists at UC Riverside</a:t>
            </a:r>
          </a:p>
          <a:p>
            <a:pPr marL="621792" lvl="1" indent="-342900" defTabSz="557784">
              <a:buFont typeface="Arial" panose="020B0604020202020204" pitchFamily="34" charset="0"/>
              <a:buChar char="•"/>
            </a:pPr>
            <a:r>
              <a:rPr lang="en-US" altLang="en-US" sz="2000" kern="1200" dirty="0">
                <a:latin typeface="+mn-lt"/>
                <a:ea typeface="ＭＳ Ｐゴシック" panose="020B0600070205080204" pitchFamily="34" charset="-128"/>
                <a:cs typeface="+mn-cs"/>
              </a:rPr>
              <a:t> Asked each: </a:t>
            </a:r>
          </a:p>
          <a:p>
            <a:pPr marL="1154430" lvl="3" indent="-139446" defTabSz="557784">
              <a:buFont typeface="Arial" panose="020B0604020202020204" pitchFamily="34" charset="0"/>
              <a:buChar char="•"/>
            </a:pPr>
            <a:r>
              <a:rPr lang="en-US" altLang="en-US" sz="2000" kern="1200" dirty="0">
                <a:latin typeface="+mn-lt"/>
                <a:ea typeface="ＭＳ Ｐゴシック" panose="020B0600070205080204" pitchFamily="34" charset="-128"/>
                <a:cs typeface="+mn-cs"/>
              </a:rPr>
              <a:t>What are you studying?</a:t>
            </a:r>
          </a:p>
          <a:p>
            <a:pPr marL="1154430" lvl="3" indent="-139446" defTabSz="557784">
              <a:buFont typeface="Arial" panose="020B0604020202020204" pitchFamily="34" charset="0"/>
              <a:buChar char="•"/>
            </a:pPr>
            <a:r>
              <a:rPr lang="en-US" altLang="en-US" sz="2000" kern="1200" dirty="0">
                <a:latin typeface="+mn-lt"/>
                <a:ea typeface="ＭＳ Ｐゴシック" panose="020B0600070205080204" pitchFamily="34" charset="-128"/>
                <a:cs typeface="+mn-cs"/>
              </a:rPr>
              <a:t>Why should we care?</a:t>
            </a:r>
          </a:p>
          <a:p>
            <a:pPr marL="1154430" lvl="3" indent="-139446" defTabSz="557784">
              <a:buFont typeface="Arial" panose="020B0604020202020204" pitchFamily="34" charset="0"/>
              <a:buChar char="•"/>
            </a:pPr>
            <a:r>
              <a:rPr lang="en-US" altLang="en-US" sz="2000" kern="1200" dirty="0">
                <a:latin typeface="+mn-lt"/>
              </a:rPr>
              <a:t>What is exciting about it for you?</a:t>
            </a:r>
            <a:endParaRPr lang="en-US" altLang="en-US" sz="2000" dirty="0">
              <a:latin typeface="+mn-lt"/>
            </a:endParaRPr>
          </a:p>
        </p:txBody>
      </p:sp>
      <p:pic>
        <p:nvPicPr>
          <p:cNvPr id="37893" name="Picture 5" descr="Screen Shot 2018-05-30 at 3.36.07 PM.png">
            <a:extLst>
              <a:ext uri="{FF2B5EF4-FFF2-40B4-BE49-F238E27FC236}">
                <a16:creationId xmlns:a16="http://schemas.microsoft.com/office/drawing/2014/main" id="{CC4E53A4-2121-5B8B-F231-59CBF5B6503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40937" y="2378063"/>
            <a:ext cx="2475973" cy="4219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4" descr="Screen Shot 2018-05-30 at 3.11.14 PM.png">
            <a:extLst>
              <a:ext uri="{FF2B5EF4-FFF2-40B4-BE49-F238E27FC236}">
                <a16:creationId xmlns:a16="http://schemas.microsoft.com/office/drawing/2014/main" id="{99348E2A-EE1D-E71E-D3BC-2D6C7979D2F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35306" y="5171346"/>
            <a:ext cx="5506516" cy="1437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4">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F5097634-D113-79F2-C45C-18597CD1892F}"/>
              </a:ext>
            </a:extLst>
          </p:cNvPr>
          <p:cNvSpPr txBox="1">
            <a:spLocks/>
          </p:cNvSpPr>
          <p:nvPr/>
        </p:nvSpPr>
        <p:spPr>
          <a:xfrm>
            <a:off x="655320" y="429030"/>
            <a:ext cx="2834640" cy="545758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kern="1200">
                <a:solidFill>
                  <a:schemeClr val="tx1"/>
                </a:solidFill>
                <a:latin typeface="+mj-lt"/>
                <a:ea typeface="+mj-ea"/>
                <a:cs typeface="+mj-cs"/>
              </a:rPr>
              <a:t>How can social media aid student learning?</a:t>
            </a:r>
          </a:p>
        </p:txBody>
      </p:sp>
      <p:sp>
        <p:nvSpPr>
          <p:cNvPr id="32" name="Rectangle 26">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28">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0" name="Content Placeholder 2">
            <a:extLst>
              <a:ext uri="{FF2B5EF4-FFF2-40B4-BE49-F238E27FC236}">
                <a16:creationId xmlns:a16="http://schemas.microsoft.com/office/drawing/2014/main" id="{BED4ED60-C3F5-2EAC-85B1-49DD97756D1C}"/>
              </a:ext>
            </a:extLst>
          </p:cNvPr>
          <p:cNvGraphicFramePr>
            <a:graphicFrameLocks noGrp="1"/>
          </p:cNvGraphicFramePr>
          <p:nvPr>
            <p:ph sz="half" idx="1"/>
            <p:extLst>
              <p:ext uri="{D42A27DB-BD31-4B8C-83A1-F6EECF244321}">
                <p14:modId xmlns:p14="http://schemas.microsoft.com/office/powerpoint/2010/main" val="230181300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28204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DF820-6496-E931-2617-54EA952C3038}"/>
              </a:ext>
            </a:extLst>
          </p:cNvPr>
          <p:cNvSpPr>
            <a:spLocks noGrp="1"/>
          </p:cNvSpPr>
          <p:nvPr>
            <p:ph type="title"/>
          </p:nvPr>
        </p:nvSpPr>
        <p:spPr>
          <a:xfrm>
            <a:off x="630936" y="640080"/>
            <a:ext cx="4818888" cy="1481328"/>
          </a:xfrm>
        </p:spPr>
        <p:txBody>
          <a:bodyPr anchor="b">
            <a:normAutofit/>
          </a:bodyPr>
          <a:lstStyle/>
          <a:p>
            <a:r>
              <a:rPr lang="en-US" sz="5400"/>
              <a:t>Research</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F4750E-B76C-E0FF-0BD4-7A6C8403FE87}"/>
              </a:ext>
            </a:extLst>
          </p:cNvPr>
          <p:cNvSpPr>
            <a:spLocks noGrp="1"/>
          </p:cNvSpPr>
          <p:nvPr>
            <p:ph idx="1"/>
          </p:nvPr>
        </p:nvSpPr>
        <p:spPr>
          <a:xfrm>
            <a:off x="630935" y="2660904"/>
            <a:ext cx="5827784" cy="3907588"/>
          </a:xfrm>
        </p:spPr>
        <p:txBody>
          <a:bodyPr anchor="t">
            <a:normAutofit/>
          </a:bodyPr>
          <a:lstStyle/>
          <a:p>
            <a:pPr marL="0" indent="0">
              <a:spcBef>
                <a:spcPts val="700"/>
              </a:spcBef>
              <a:buNone/>
            </a:pPr>
            <a:r>
              <a:rPr lang="en-US" sz="2400" dirty="0"/>
              <a:t>Assessment</a:t>
            </a:r>
            <a:r>
              <a:rPr lang="en-US" sz="2400" baseline="30000" dirty="0"/>
              <a:t>1</a:t>
            </a:r>
            <a:r>
              <a:rPr lang="en-US" sz="2400" dirty="0"/>
              <a:t> of American students’ media literacy shows that the majority struggle to</a:t>
            </a:r>
          </a:p>
          <a:p>
            <a:pPr lvl="1">
              <a:spcBef>
                <a:spcPts val="700"/>
              </a:spcBef>
            </a:pPr>
            <a:r>
              <a:rPr lang="en-US" sz="2000" dirty="0"/>
              <a:t>Recognize the possible biases of politically charged tweets and</a:t>
            </a:r>
          </a:p>
          <a:p>
            <a:pPr lvl="1">
              <a:spcBef>
                <a:spcPts val="700"/>
              </a:spcBef>
            </a:pPr>
            <a:r>
              <a:rPr lang="en-US" sz="2000" dirty="0"/>
              <a:t>Distinguish between a news story and news-like advertisement</a:t>
            </a:r>
            <a:endParaRPr lang="en-US" sz="2000" b="1" i="1" dirty="0"/>
          </a:p>
          <a:p>
            <a:pPr marL="0" indent="0">
              <a:spcBef>
                <a:spcPts val="700"/>
              </a:spcBef>
              <a:buNone/>
            </a:pPr>
            <a:r>
              <a:rPr lang="en-US" sz="2400" dirty="0"/>
              <a:t>Research</a:t>
            </a:r>
            <a:r>
              <a:rPr lang="en-US" sz="2400" baseline="30000" dirty="0"/>
              <a:t>2</a:t>
            </a:r>
            <a:r>
              <a:rPr lang="en-US" sz="2400" dirty="0"/>
              <a:t> notes students lack 3 core competencies</a:t>
            </a:r>
          </a:p>
          <a:p>
            <a:pPr lvl="1">
              <a:spcBef>
                <a:spcPts val="700"/>
              </a:spcBef>
            </a:pPr>
            <a:r>
              <a:rPr lang="en-US" sz="2000" dirty="0"/>
              <a:t>Identifying who’s behind the information </a:t>
            </a:r>
          </a:p>
          <a:p>
            <a:pPr lvl="1">
              <a:spcBef>
                <a:spcPts val="700"/>
              </a:spcBef>
            </a:pPr>
            <a:r>
              <a:rPr lang="en-US" sz="2000" dirty="0"/>
              <a:t>Evaluating the evidence presented</a:t>
            </a:r>
          </a:p>
          <a:p>
            <a:pPr lvl="1">
              <a:spcBef>
                <a:spcPts val="700"/>
              </a:spcBef>
            </a:pPr>
            <a:r>
              <a:rPr lang="en-US" sz="2000" dirty="0"/>
              <a:t>Investigating additional sources</a:t>
            </a:r>
          </a:p>
          <a:p>
            <a:endParaRPr lang="en-US" sz="1700" dirty="0"/>
          </a:p>
        </p:txBody>
      </p:sp>
      <p:pic>
        <p:nvPicPr>
          <p:cNvPr id="5" name="Picture 4" descr="A screenshot of a medical survey&#10;&#10;Description automatically generated">
            <a:extLst>
              <a:ext uri="{FF2B5EF4-FFF2-40B4-BE49-F238E27FC236}">
                <a16:creationId xmlns:a16="http://schemas.microsoft.com/office/drawing/2014/main" id="{9B7ED122-C473-7B4C-2471-FC7F4857A7B4}"/>
              </a:ext>
            </a:extLst>
          </p:cNvPr>
          <p:cNvPicPr>
            <a:picLocks noChangeAspect="1"/>
          </p:cNvPicPr>
          <p:nvPr/>
        </p:nvPicPr>
        <p:blipFill>
          <a:blip r:embed="rId2"/>
          <a:stretch>
            <a:fillRect/>
          </a:stretch>
        </p:blipFill>
        <p:spPr>
          <a:xfrm>
            <a:off x="6935268" y="1170364"/>
            <a:ext cx="4780183" cy="4517272"/>
          </a:xfrm>
          <a:prstGeom prst="rect">
            <a:avLst/>
          </a:prstGeom>
        </p:spPr>
      </p:pic>
      <p:sp>
        <p:nvSpPr>
          <p:cNvPr id="6" name="TextBox 5">
            <a:extLst>
              <a:ext uri="{FF2B5EF4-FFF2-40B4-BE49-F238E27FC236}">
                <a16:creationId xmlns:a16="http://schemas.microsoft.com/office/drawing/2014/main" id="{8AE95B3C-1AD1-AF78-DF01-3B2796C10A1E}"/>
              </a:ext>
            </a:extLst>
          </p:cNvPr>
          <p:cNvSpPr txBox="1"/>
          <p:nvPr/>
        </p:nvSpPr>
        <p:spPr>
          <a:xfrm>
            <a:off x="8338088" y="6260715"/>
            <a:ext cx="4617227" cy="307777"/>
          </a:xfrm>
          <a:prstGeom prst="rect">
            <a:avLst/>
          </a:prstGeom>
          <a:noFill/>
        </p:spPr>
        <p:txBody>
          <a:bodyPr wrap="square" rtlCol="0">
            <a:spAutoFit/>
          </a:bodyPr>
          <a:lstStyle/>
          <a:p>
            <a:r>
              <a:rPr lang="en-US" sz="1400" dirty="0"/>
              <a:t>Weinberg et al., 2016; McGrew et al., 2017</a:t>
            </a:r>
          </a:p>
        </p:txBody>
      </p:sp>
    </p:spTree>
    <p:extLst>
      <p:ext uri="{BB962C8B-B14F-4D97-AF65-F5344CB8AC3E}">
        <p14:creationId xmlns:p14="http://schemas.microsoft.com/office/powerpoint/2010/main" val="11153262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89091-593F-F560-293E-928F6EC92240}"/>
              </a:ext>
            </a:extLst>
          </p:cNvPr>
          <p:cNvSpPr>
            <a:spLocks noGrp="1"/>
          </p:cNvSpPr>
          <p:nvPr>
            <p:ph type="title"/>
          </p:nvPr>
        </p:nvSpPr>
        <p:spPr>
          <a:xfrm>
            <a:off x="630936" y="640080"/>
            <a:ext cx="4818888" cy="1481328"/>
          </a:xfrm>
        </p:spPr>
        <p:txBody>
          <a:bodyPr anchor="b">
            <a:normAutofit/>
          </a:bodyPr>
          <a:lstStyle/>
          <a:p>
            <a:r>
              <a:rPr lang="en-US" sz="5400" dirty="0"/>
              <a:t>Path forward</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FA0F19-8053-090C-44A8-FFFBF9BEE4FB}"/>
              </a:ext>
            </a:extLst>
          </p:cNvPr>
          <p:cNvSpPr>
            <a:spLocks noGrp="1"/>
          </p:cNvSpPr>
          <p:nvPr>
            <p:ph idx="1"/>
          </p:nvPr>
        </p:nvSpPr>
        <p:spPr>
          <a:xfrm>
            <a:off x="630936" y="2660904"/>
            <a:ext cx="4818888" cy="3547872"/>
          </a:xfrm>
        </p:spPr>
        <p:txBody>
          <a:bodyPr anchor="t">
            <a:normAutofit/>
          </a:bodyPr>
          <a:lstStyle/>
          <a:p>
            <a:r>
              <a:rPr lang="en-US" sz="2600" dirty="0"/>
              <a:t>Teach students to read laterally</a:t>
            </a:r>
          </a:p>
          <a:p>
            <a:r>
              <a:rPr lang="en-US" sz="2600" dirty="0"/>
              <a:t>Help students make better selections from search engines</a:t>
            </a:r>
          </a:p>
          <a:p>
            <a:r>
              <a:rPr lang="en-US" sz="2600" dirty="0"/>
              <a:t>Teach students how to thoughtfully use Wikipedia</a:t>
            </a:r>
          </a:p>
        </p:txBody>
      </p:sp>
      <p:pic>
        <p:nvPicPr>
          <p:cNvPr id="7" name="Graphic 6" descr="Classroom">
            <a:extLst>
              <a:ext uri="{FF2B5EF4-FFF2-40B4-BE49-F238E27FC236}">
                <a16:creationId xmlns:a16="http://schemas.microsoft.com/office/drawing/2014/main" id="{4B7C06CE-C355-97F6-4D4C-F48007485E5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
        <p:nvSpPr>
          <p:cNvPr id="4" name="TextBox 3">
            <a:extLst>
              <a:ext uri="{FF2B5EF4-FFF2-40B4-BE49-F238E27FC236}">
                <a16:creationId xmlns:a16="http://schemas.microsoft.com/office/drawing/2014/main" id="{726DA636-F90B-0004-72F1-56292F009D77}"/>
              </a:ext>
            </a:extLst>
          </p:cNvPr>
          <p:cNvSpPr txBox="1"/>
          <p:nvPr/>
        </p:nvSpPr>
        <p:spPr>
          <a:xfrm>
            <a:off x="8462074" y="6301814"/>
            <a:ext cx="3595607" cy="307777"/>
          </a:xfrm>
          <a:prstGeom prst="rect">
            <a:avLst/>
          </a:prstGeom>
          <a:noFill/>
        </p:spPr>
        <p:txBody>
          <a:bodyPr wrap="square" rtlCol="0">
            <a:spAutoFit/>
          </a:bodyPr>
          <a:lstStyle/>
          <a:p>
            <a:r>
              <a:rPr lang="en-US" sz="1400" dirty="0"/>
              <a:t>McGrew et al., 2017; Weinberg et al., 2021</a:t>
            </a:r>
          </a:p>
        </p:txBody>
      </p:sp>
    </p:spTree>
    <p:extLst>
      <p:ext uri="{BB962C8B-B14F-4D97-AF65-F5344CB8AC3E}">
        <p14:creationId xmlns:p14="http://schemas.microsoft.com/office/powerpoint/2010/main" val="15989504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E31EC-640D-FD44-B111-2993DF4129BE}"/>
              </a:ext>
            </a:extLst>
          </p:cNvPr>
          <p:cNvSpPr>
            <a:spLocks noGrp="1"/>
          </p:cNvSpPr>
          <p:nvPr>
            <p:ph type="title"/>
          </p:nvPr>
        </p:nvSpPr>
        <p:spPr>
          <a:xfrm>
            <a:off x="589560" y="856180"/>
            <a:ext cx="4560584" cy="1128068"/>
          </a:xfrm>
        </p:spPr>
        <p:txBody>
          <a:bodyPr anchor="ctr">
            <a:normAutofit/>
          </a:bodyPr>
          <a:lstStyle/>
          <a:p>
            <a:r>
              <a:rPr lang="en-US" sz="4000" dirty="0"/>
              <a:t>Activity</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36DAB2-9FFE-3340-A6FB-C95194A7F99A}"/>
              </a:ext>
            </a:extLst>
          </p:cNvPr>
          <p:cNvSpPr>
            <a:spLocks noGrp="1"/>
          </p:cNvSpPr>
          <p:nvPr>
            <p:ph idx="1"/>
          </p:nvPr>
        </p:nvSpPr>
        <p:spPr>
          <a:xfrm>
            <a:off x="534213" y="2364137"/>
            <a:ext cx="4559423" cy="3979585"/>
          </a:xfrm>
        </p:spPr>
        <p:txBody>
          <a:bodyPr anchor="ctr">
            <a:normAutofit/>
          </a:bodyPr>
          <a:lstStyle/>
          <a:p>
            <a:r>
              <a:rPr lang="en-US" sz="2700" dirty="0"/>
              <a:t>Fact or opinion, with a twist!</a:t>
            </a:r>
          </a:p>
          <a:p>
            <a:pPr lvl="1"/>
            <a:r>
              <a:rPr lang="en-US" dirty="0"/>
              <a:t>Fact, opinion or educated opinion</a:t>
            </a:r>
          </a:p>
          <a:p>
            <a:endParaRPr lang="en-US" sz="20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up of a wood surface&#10;&#10;Description automatically generated">
            <a:extLst>
              <a:ext uri="{FF2B5EF4-FFF2-40B4-BE49-F238E27FC236}">
                <a16:creationId xmlns:a16="http://schemas.microsoft.com/office/drawing/2014/main" id="{DC078749-4934-1597-2FE8-04FD4D0A44AD}"/>
              </a:ext>
            </a:extLst>
          </p:cNvPr>
          <p:cNvPicPr>
            <a:picLocks noChangeAspect="1"/>
          </p:cNvPicPr>
          <p:nvPr/>
        </p:nvPicPr>
        <p:blipFill>
          <a:blip r:embed="rId2"/>
          <a:stretch>
            <a:fillRect/>
          </a:stretch>
        </p:blipFill>
        <p:spPr>
          <a:xfrm>
            <a:off x="5150144" y="1040484"/>
            <a:ext cx="6362873" cy="4776396"/>
          </a:xfrm>
          <a:prstGeom prst="rect">
            <a:avLst/>
          </a:prstGeom>
        </p:spPr>
      </p:pic>
    </p:spTree>
    <p:extLst>
      <p:ext uri="{BB962C8B-B14F-4D97-AF65-F5344CB8AC3E}">
        <p14:creationId xmlns:p14="http://schemas.microsoft.com/office/powerpoint/2010/main" val="26851042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E31EC-640D-FD44-B111-2993DF4129BE}"/>
              </a:ext>
            </a:extLst>
          </p:cNvPr>
          <p:cNvSpPr>
            <a:spLocks noGrp="1"/>
          </p:cNvSpPr>
          <p:nvPr>
            <p:ph type="title"/>
          </p:nvPr>
        </p:nvSpPr>
        <p:spPr>
          <a:xfrm>
            <a:off x="589560" y="856180"/>
            <a:ext cx="4560584" cy="1128068"/>
          </a:xfrm>
        </p:spPr>
        <p:txBody>
          <a:bodyPr anchor="ctr">
            <a:normAutofit/>
          </a:bodyPr>
          <a:lstStyle/>
          <a:p>
            <a:r>
              <a:rPr lang="en-US" sz="4000" dirty="0"/>
              <a:t>Activity</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36DAB2-9FFE-3340-A6FB-C95194A7F99A}"/>
              </a:ext>
            </a:extLst>
          </p:cNvPr>
          <p:cNvSpPr>
            <a:spLocks noGrp="1"/>
          </p:cNvSpPr>
          <p:nvPr>
            <p:ph idx="1"/>
          </p:nvPr>
        </p:nvSpPr>
        <p:spPr>
          <a:xfrm>
            <a:off x="590719" y="2330505"/>
            <a:ext cx="4559425" cy="3979585"/>
          </a:xfrm>
        </p:spPr>
        <p:txBody>
          <a:bodyPr anchor="ctr">
            <a:normAutofit/>
          </a:bodyPr>
          <a:lstStyle/>
          <a:p>
            <a:r>
              <a:rPr lang="en-US" sz="2700" dirty="0"/>
              <a:t>Fact or opinion, with a twist!</a:t>
            </a:r>
          </a:p>
          <a:p>
            <a:pPr lvl="1"/>
            <a:r>
              <a:rPr lang="en-US" dirty="0"/>
              <a:t>Fact, opinion or educated opinion</a:t>
            </a:r>
          </a:p>
          <a:p>
            <a:r>
              <a:rPr lang="en-US" sz="2700" dirty="0"/>
              <a:t>News article evaluation</a:t>
            </a:r>
          </a:p>
          <a:p>
            <a:pPr lvl="1"/>
            <a:r>
              <a:rPr lang="en-US" dirty="0"/>
              <a:t>Who presented the information</a:t>
            </a:r>
          </a:p>
          <a:p>
            <a:pPr lvl="1"/>
            <a:r>
              <a:rPr lang="en-US" dirty="0"/>
              <a:t>What is the evidence</a:t>
            </a:r>
          </a:p>
          <a:p>
            <a:pPr lvl="1"/>
            <a:r>
              <a:rPr lang="en-US" dirty="0"/>
              <a:t>Additional sources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up of a wood surface&#10;&#10;Description automatically generated">
            <a:extLst>
              <a:ext uri="{FF2B5EF4-FFF2-40B4-BE49-F238E27FC236}">
                <a16:creationId xmlns:a16="http://schemas.microsoft.com/office/drawing/2014/main" id="{CD33AD91-E797-FBA0-8A94-2570882B36ED}"/>
              </a:ext>
            </a:extLst>
          </p:cNvPr>
          <p:cNvPicPr>
            <a:picLocks noChangeAspect="1"/>
          </p:cNvPicPr>
          <p:nvPr/>
        </p:nvPicPr>
        <p:blipFill>
          <a:blip r:embed="rId2"/>
          <a:stretch>
            <a:fillRect/>
          </a:stretch>
        </p:blipFill>
        <p:spPr>
          <a:xfrm>
            <a:off x="5150144" y="1040484"/>
            <a:ext cx="6362873" cy="4776396"/>
          </a:xfrm>
          <a:prstGeom prst="rect">
            <a:avLst/>
          </a:prstGeom>
        </p:spPr>
      </p:pic>
    </p:spTree>
    <p:extLst>
      <p:ext uri="{BB962C8B-B14F-4D97-AF65-F5344CB8AC3E}">
        <p14:creationId xmlns:p14="http://schemas.microsoft.com/office/powerpoint/2010/main" val="36611823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8">
            <a:extLst>
              <a:ext uri="{FF2B5EF4-FFF2-40B4-BE49-F238E27FC236}">
                <a16:creationId xmlns:a16="http://schemas.microsoft.com/office/drawing/2014/main" id="{4C4844B2-F83C-3878-0CF1-EC4ECF8A03F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16926" y="914400"/>
            <a:ext cx="6881947" cy="496881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3DE4BC50-939F-0D2F-E219-094C2BEA0DFC}"/>
              </a:ext>
            </a:extLst>
          </p:cNvPr>
          <p:cNvSpPr txBox="1"/>
          <p:nvPr/>
        </p:nvSpPr>
        <p:spPr>
          <a:xfrm>
            <a:off x="10044305" y="5721636"/>
            <a:ext cx="1708149" cy="323165"/>
          </a:xfrm>
          <a:prstGeom prst="rect">
            <a:avLst/>
          </a:prstGeom>
          <a:noFill/>
        </p:spPr>
        <p:txBody>
          <a:bodyPr>
            <a:spAutoFit/>
          </a:bodyPr>
          <a:lstStyle/>
          <a:p>
            <a:pPr>
              <a:defRPr/>
            </a:pPr>
            <a:r>
              <a:rPr lang="en-US" sz="1500" dirty="0" err="1"/>
              <a:t>Covello</a:t>
            </a:r>
            <a:r>
              <a:rPr lang="en-US" sz="1500" dirty="0"/>
              <a:t>, 2010</a:t>
            </a:r>
          </a:p>
        </p:txBody>
      </p:sp>
    </p:spTree>
    <p:extLst>
      <p:ext uri="{BB962C8B-B14F-4D97-AF65-F5344CB8AC3E}">
        <p14:creationId xmlns:p14="http://schemas.microsoft.com/office/powerpoint/2010/main" val="19071394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7" name="Rectangle 5325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3268" name="Arc 5325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3269" name="Freeform: Shape 5326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3252" name="Picture 4" descr="4e3.jpg">
            <a:extLst>
              <a:ext uri="{FF2B5EF4-FFF2-40B4-BE49-F238E27FC236}">
                <a16:creationId xmlns:a16="http://schemas.microsoft.com/office/drawing/2014/main" id="{56A08A71-2395-6041-B6C9-F5F7ABB59E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03182" y="1773564"/>
            <a:ext cx="4777381" cy="314112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0" name="Content Placeholder 2">
            <a:extLst>
              <a:ext uri="{FF2B5EF4-FFF2-40B4-BE49-F238E27FC236}">
                <a16:creationId xmlns:a16="http://schemas.microsoft.com/office/drawing/2014/main" id="{5817CE87-1A86-9E4D-9AFE-CD99C7E074F5}"/>
              </a:ext>
            </a:extLst>
          </p:cNvPr>
          <p:cNvSpPr>
            <a:spLocks noGrp="1"/>
          </p:cNvSpPr>
          <p:nvPr>
            <p:ph idx="1"/>
          </p:nvPr>
        </p:nvSpPr>
        <p:spPr>
          <a:xfrm>
            <a:off x="6096000" y="1599379"/>
            <a:ext cx="5458838" cy="4192520"/>
          </a:xfrm>
        </p:spPr>
        <p:txBody>
          <a:bodyPr>
            <a:noAutofit/>
          </a:bodyPr>
          <a:lstStyle/>
          <a:p>
            <a:r>
              <a:rPr lang="en-US" altLang="en-US" dirty="0">
                <a:ea typeface="ＭＳ Ｐゴシック" panose="020B0600070205080204" pitchFamily="34" charset="-128"/>
              </a:rPr>
              <a:t>NASA</a:t>
            </a:r>
          </a:p>
          <a:p>
            <a:r>
              <a:rPr lang="en-US" altLang="en-US" dirty="0">
                <a:ea typeface="ＭＳ Ｐゴシック" panose="020B0600070205080204" pitchFamily="34" charset="-128"/>
              </a:rPr>
              <a:t>USGS</a:t>
            </a:r>
          </a:p>
          <a:p>
            <a:r>
              <a:rPr lang="en-US" altLang="en-US" dirty="0">
                <a:ea typeface="ＭＳ Ｐゴシック" panose="020B0600070205080204" pitchFamily="34" charset="-128"/>
              </a:rPr>
              <a:t>NOAA</a:t>
            </a:r>
          </a:p>
          <a:p>
            <a:r>
              <a:rPr lang="en-US" altLang="en-US" dirty="0">
                <a:ea typeface="ＭＳ Ｐゴシック" panose="020B0600070205080204" pitchFamily="34" charset="-128"/>
              </a:rPr>
              <a:t>NPS</a:t>
            </a:r>
          </a:p>
          <a:p>
            <a:r>
              <a:rPr lang="en-US" altLang="en-US" dirty="0" err="1">
                <a:ea typeface="ＭＳ Ｐゴシック" panose="020B0600070205080204" pitchFamily="34" charset="-128"/>
              </a:rPr>
              <a:t>EarthScope</a:t>
            </a:r>
            <a:endParaRPr lang="en-US" altLang="en-US" dirty="0">
              <a:ea typeface="ＭＳ Ｐゴシック" panose="020B0600070205080204" pitchFamily="34" charset="-128"/>
            </a:endParaRPr>
          </a:p>
          <a:p>
            <a:r>
              <a:rPr lang="en-US" altLang="en-US" dirty="0">
                <a:ea typeface="ＭＳ Ｐゴシック" panose="020B0600070205080204" pitchFamily="34" charset="-128"/>
              </a:rPr>
              <a:t>University departments</a:t>
            </a:r>
          </a:p>
          <a:p>
            <a:r>
              <a:rPr lang="en-US" altLang="en-US" dirty="0">
                <a:ea typeface="ＭＳ Ｐゴシック" panose="020B0600070205080204" pitchFamily="34" charset="-128"/>
              </a:rPr>
              <a:t>NSF</a:t>
            </a:r>
          </a:p>
          <a:p>
            <a:r>
              <a:rPr lang="en-US" altLang="en-US" dirty="0">
                <a:ea typeface="ＭＳ Ｐゴシック" panose="020B0600070205080204" pitchFamily="34" charset="-128"/>
              </a:rPr>
              <a:t>Major scientific journals (like Science and Nature)</a:t>
            </a:r>
          </a:p>
        </p:txBody>
      </p:sp>
      <p:sp>
        <p:nvSpPr>
          <p:cNvPr id="53251" name="Title 1">
            <a:extLst>
              <a:ext uri="{FF2B5EF4-FFF2-40B4-BE49-F238E27FC236}">
                <a16:creationId xmlns:a16="http://schemas.microsoft.com/office/drawing/2014/main" id="{6BE28FB6-594E-B74E-A5A5-2598DBB494D7}"/>
              </a:ext>
            </a:extLst>
          </p:cNvPr>
          <p:cNvSpPr txBox="1">
            <a:spLocks/>
          </p:cNvSpPr>
          <p:nvPr/>
        </p:nvSpPr>
        <p:spPr bwMode="auto">
          <a:xfrm>
            <a:off x="-2003263" y="404322"/>
            <a:ext cx="9861549" cy="804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20000"/>
              </a:spcBef>
              <a:buFont typeface="Arial" panose="020B0604020202020204" pitchFamily="34" charset="0"/>
              <a:buChar char="•"/>
              <a:defRPr sz="2400">
                <a:solidFill>
                  <a:srgbClr val="7F7F7F"/>
                </a:solidFill>
                <a:latin typeface="Century Gothic" panose="020B0502020202020204" pitchFamily="34" charset="0"/>
                <a:ea typeface="ＭＳ Ｐゴシック" panose="020B0600070205080204" pitchFamily="34" charset="-128"/>
              </a:defRPr>
            </a:lvl1pPr>
            <a:lvl2pPr marL="742950" indent="-28575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3pPr>
            <a:lvl4pPr marL="1600200" indent="-22860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9pPr>
          </a:lstStyle>
          <a:p>
            <a:pPr algn="ctr">
              <a:lnSpc>
                <a:spcPts val="7733"/>
              </a:lnSpc>
              <a:spcBef>
                <a:spcPct val="0"/>
              </a:spcBef>
              <a:spcAft>
                <a:spcPts val="600"/>
              </a:spcAft>
              <a:buNone/>
            </a:pPr>
            <a:r>
              <a:rPr lang="en-US" altLang="en-US" sz="4800" dirty="0">
                <a:solidFill>
                  <a:schemeClr val="tx1"/>
                </a:solidFill>
                <a:latin typeface="+mj-lt"/>
              </a:rPr>
              <a:t>Who to trust?</a:t>
            </a:r>
          </a:p>
        </p:txBody>
      </p:sp>
    </p:spTree>
    <p:extLst>
      <p:ext uri="{BB962C8B-B14F-4D97-AF65-F5344CB8AC3E}">
        <p14:creationId xmlns:p14="http://schemas.microsoft.com/office/powerpoint/2010/main" val="6979001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2" name="Rectangle 3687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5" name="Title 1">
            <a:extLst>
              <a:ext uri="{FF2B5EF4-FFF2-40B4-BE49-F238E27FC236}">
                <a16:creationId xmlns:a16="http://schemas.microsoft.com/office/drawing/2014/main" id="{3B6104E5-9EB2-6153-527F-E17924F43684}"/>
              </a:ext>
            </a:extLst>
          </p:cNvPr>
          <p:cNvSpPr>
            <a:spLocks noGrp="1"/>
          </p:cNvSpPr>
          <p:nvPr>
            <p:ph type="title"/>
          </p:nvPr>
        </p:nvSpPr>
        <p:spPr>
          <a:xfrm>
            <a:off x="589560" y="856180"/>
            <a:ext cx="4560584" cy="1128068"/>
          </a:xfrm>
        </p:spPr>
        <p:txBody>
          <a:bodyPr anchor="ctr">
            <a:normAutofit/>
          </a:bodyPr>
          <a:lstStyle/>
          <a:p>
            <a:pPr eaLnBrk="1" hangingPunct="1"/>
            <a:r>
              <a:rPr lang="en-US" altLang="en-US" sz="3700" dirty="0">
                <a:ea typeface="ＭＳ Ｐゴシック" panose="020B0600070205080204" pitchFamily="34" charset="-128"/>
              </a:rPr>
              <a:t>Who to trust?</a:t>
            </a:r>
          </a:p>
        </p:txBody>
      </p:sp>
      <p:grpSp>
        <p:nvGrpSpPr>
          <p:cNvPr id="36874" name="Group 3687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6875" name="Rectangle 3687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6" name="Rectangle 3687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878" name="Rectangle 3687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9F274F8D-77E8-7782-BFF0-EFADFC97471F}"/>
              </a:ext>
            </a:extLst>
          </p:cNvPr>
          <p:cNvSpPr>
            <a:spLocks noGrp="1"/>
          </p:cNvSpPr>
          <p:nvPr>
            <p:ph idx="1"/>
          </p:nvPr>
        </p:nvSpPr>
        <p:spPr>
          <a:xfrm>
            <a:off x="590719" y="2330505"/>
            <a:ext cx="4559425" cy="4278902"/>
          </a:xfrm>
        </p:spPr>
        <p:txBody>
          <a:bodyPr anchor="ctr">
            <a:normAutofit/>
          </a:bodyPr>
          <a:lstStyle/>
          <a:p>
            <a:pPr marL="0" indent="0">
              <a:buNone/>
            </a:pPr>
            <a:r>
              <a:rPr lang="en-US" altLang="en-US" sz="2600" dirty="0">
                <a:ea typeface="ＭＳ Ｐゴシック" panose="020B0600070205080204" pitchFamily="34" charset="-128"/>
              </a:rPr>
              <a:t>Tips for connecting (from Adam Taylor)</a:t>
            </a:r>
          </a:p>
          <a:p>
            <a:pPr marL="1066773" lvl="1" indent="-457189">
              <a:buFont typeface="Century Gothic" panose="020B0502020202020204" pitchFamily="34" charset="0"/>
              <a:buAutoNum type="arabicPeriod"/>
            </a:pPr>
            <a:r>
              <a:rPr lang="en-US" altLang="en-US" sz="2200" dirty="0">
                <a:ea typeface="ＭＳ Ｐゴシック" panose="020B0600070205080204" pitchFamily="34" charset="-128"/>
              </a:rPr>
              <a:t>Find an active science hashtag</a:t>
            </a:r>
          </a:p>
          <a:p>
            <a:pPr marL="1066773" lvl="1" indent="-457189">
              <a:buFont typeface="Century Gothic" panose="020B0502020202020204" pitchFamily="34" charset="0"/>
              <a:buAutoNum type="arabicPeriod"/>
            </a:pPr>
            <a:r>
              <a:rPr lang="en-US" altLang="en-US" sz="2200" dirty="0">
                <a:ea typeface="ＭＳ Ｐゴシック" panose="020B0600070205080204" pitchFamily="34" charset="-128"/>
              </a:rPr>
              <a:t>Find scientist talking about that</a:t>
            </a:r>
          </a:p>
          <a:p>
            <a:pPr marL="1066773" lvl="1" indent="-457189">
              <a:buFont typeface="Century Gothic" panose="020B0502020202020204" pitchFamily="34" charset="0"/>
              <a:buAutoNum type="arabicPeriod"/>
            </a:pPr>
            <a:r>
              <a:rPr lang="en-US" altLang="en-US" sz="2200" dirty="0">
                <a:ea typeface="ＭＳ Ｐゴシック" panose="020B0600070205080204" pitchFamily="34" charset="-128"/>
              </a:rPr>
              <a:t>Assess their profile – dive deep</a:t>
            </a:r>
          </a:p>
          <a:p>
            <a:pPr marL="1066773" lvl="1" indent="-457189">
              <a:buFont typeface="Century Gothic" panose="020B0502020202020204" pitchFamily="34" charset="0"/>
              <a:buAutoNum type="arabicPeriod"/>
            </a:pPr>
            <a:r>
              <a:rPr lang="en-US" altLang="en-US" sz="2200" dirty="0">
                <a:ea typeface="ＭＳ Ｐゴシック" panose="020B0600070205080204" pitchFamily="34" charset="-128"/>
              </a:rPr>
              <a:t>Click on their “Following”</a:t>
            </a:r>
          </a:p>
        </p:txBody>
      </p:sp>
      <p:sp>
        <p:nvSpPr>
          <p:cNvPr id="36880" name="Rectangle 3687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2" name="Rectangle 3688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867" name="Picture 4" descr="Screen Shot 2018-05-31 at 8.50.05 AM.png">
            <a:extLst>
              <a:ext uri="{FF2B5EF4-FFF2-40B4-BE49-F238E27FC236}">
                <a16:creationId xmlns:a16="http://schemas.microsoft.com/office/drawing/2014/main" id="{BDDA43DA-D905-B12E-7857-3FDE6764D142}"/>
              </a:ext>
            </a:extLst>
          </p:cNvPr>
          <p:cNvPicPr>
            <a:picLocks noChangeAspect="1"/>
          </p:cNvPicPr>
          <p:nvPr/>
        </p:nvPicPr>
        <p:blipFill rotWithShape="1">
          <a:blip r:embed="rId2">
            <a:extLst>
              <a:ext uri="{28A0092B-C50C-407E-A947-70E740481C1C}">
                <a14:useLocalDpi xmlns:a14="http://schemas.microsoft.com/office/drawing/2010/main" val="0"/>
              </a:ext>
            </a:extLst>
          </a:blip>
          <a:srcRect l="32805" r="14584"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3" name="Rectangle 34822">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825" name="Freeform: Shape 34824">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827" name="Freeform: Shape 34826">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817" name="Title 6">
            <a:extLst>
              <a:ext uri="{FF2B5EF4-FFF2-40B4-BE49-F238E27FC236}">
                <a16:creationId xmlns:a16="http://schemas.microsoft.com/office/drawing/2014/main" id="{86458061-D474-D554-F19C-C5DEE9A94FA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altLang="en-US" sz="4800" i="1" kern="1200">
                <a:solidFill>
                  <a:schemeClr val="tx1"/>
                </a:solidFill>
                <a:latin typeface="+mj-lt"/>
                <a:ea typeface="+mj-ea"/>
                <a:cs typeface="+mj-cs"/>
              </a:rPr>
              <a:t>How to support students using social media</a:t>
            </a:r>
            <a:br>
              <a:rPr lang="en-US" altLang="en-US" sz="4800" i="1" kern="1200">
                <a:solidFill>
                  <a:schemeClr val="tx1"/>
                </a:solidFill>
                <a:latin typeface="+mj-lt"/>
                <a:ea typeface="+mj-ea"/>
                <a:cs typeface="+mj-cs"/>
              </a:rPr>
            </a:br>
            <a:endParaRPr lang="en-US" altLang="en-US" sz="4800" i="1" kern="1200">
              <a:solidFill>
                <a:schemeClr val="tx1"/>
              </a:solidFill>
              <a:latin typeface="+mj-lt"/>
              <a:ea typeface="+mj-ea"/>
              <a:cs typeface="+mj-cs"/>
            </a:endParaRPr>
          </a:p>
        </p:txBody>
      </p:sp>
      <p:sp>
        <p:nvSpPr>
          <p:cNvPr id="34829" name="Rectangle 3482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4831" name="Rectangle 3483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4818" name="Picture 7">
            <a:extLst>
              <a:ext uri="{FF2B5EF4-FFF2-40B4-BE49-F238E27FC236}">
                <a16:creationId xmlns:a16="http://schemas.microsoft.com/office/drawing/2014/main" id="{2AC1C4EF-01AF-BD41-8A32-4E315D1226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414356" y="1214425"/>
            <a:ext cx="6408836" cy="427789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8" name="Rectangle 3584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Title 1">
            <a:extLst>
              <a:ext uri="{FF2B5EF4-FFF2-40B4-BE49-F238E27FC236}">
                <a16:creationId xmlns:a16="http://schemas.microsoft.com/office/drawing/2014/main" id="{5D9D529D-FA25-BE03-58B4-147FF4496D08}"/>
              </a:ext>
            </a:extLst>
          </p:cNvPr>
          <p:cNvSpPr>
            <a:spLocks noGrp="1"/>
          </p:cNvSpPr>
          <p:nvPr>
            <p:ph type="title"/>
          </p:nvPr>
        </p:nvSpPr>
        <p:spPr>
          <a:xfrm>
            <a:off x="318284" y="349548"/>
            <a:ext cx="5323715" cy="733889"/>
          </a:xfrm>
        </p:spPr>
        <p:txBody>
          <a:bodyPr anchor="b">
            <a:normAutofit/>
          </a:bodyPr>
          <a:lstStyle/>
          <a:p>
            <a:pPr eaLnBrk="1" hangingPunct="1"/>
            <a:r>
              <a:rPr lang="en-US" altLang="en-US" sz="4000" b="1" dirty="0">
                <a:ea typeface="ＭＳ Ｐゴシック" panose="020B0600070205080204" pitchFamily="34" charset="-128"/>
              </a:rPr>
              <a:t>Supporting Students</a:t>
            </a:r>
          </a:p>
        </p:txBody>
      </p:sp>
      <p:sp>
        <p:nvSpPr>
          <p:cNvPr id="35841" name="Content Placeholder 1">
            <a:extLst>
              <a:ext uri="{FF2B5EF4-FFF2-40B4-BE49-F238E27FC236}">
                <a16:creationId xmlns:a16="http://schemas.microsoft.com/office/drawing/2014/main" id="{3255226D-2932-A0A1-47B6-7186807D3FE4}"/>
              </a:ext>
            </a:extLst>
          </p:cNvPr>
          <p:cNvSpPr>
            <a:spLocks noGrp="1"/>
          </p:cNvSpPr>
          <p:nvPr>
            <p:ph idx="1"/>
          </p:nvPr>
        </p:nvSpPr>
        <p:spPr>
          <a:xfrm>
            <a:off x="457200" y="1432985"/>
            <a:ext cx="6602277" cy="5425015"/>
          </a:xfrm>
        </p:spPr>
        <p:txBody>
          <a:bodyPr anchor="t">
            <a:normAutofit/>
          </a:bodyPr>
          <a:lstStyle/>
          <a:p>
            <a:r>
              <a:rPr lang="en-US" altLang="en-US" sz="3200" dirty="0">
                <a:ea typeface="ＭＳ Ｐゴシック" panose="020B0600070205080204" pitchFamily="34" charset="-128"/>
              </a:rPr>
              <a:t>Set clear goals and expectations</a:t>
            </a:r>
          </a:p>
          <a:p>
            <a:r>
              <a:rPr lang="en-US" altLang="en-US" sz="3200" dirty="0">
                <a:ea typeface="ＭＳ Ｐゴシック" panose="020B0600070205080204" pitchFamily="34" charset="-128"/>
              </a:rPr>
              <a:t>Review digital safety/literacy </a:t>
            </a:r>
          </a:p>
          <a:p>
            <a:r>
              <a:rPr lang="en-US" altLang="en-US" sz="3200" dirty="0">
                <a:ea typeface="ＭＳ Ｐゴシック" panose="020B0600070205080204" pitchFamily="34" charset="-128"/>
              </a:rPr>
              <a:t>Discuss proper social media etiquette and techniques (best practices)</a:t>
            </a:r>
          </a:p>
          <a:p>
            <a:pPr lvl="1"/>
            <a:r>
              <a:rPr lang="en-US" altLang="en-US" sz="2100" dirty="0">
                <a:ea typeface="ＭＳ Ｐゴシック" panose="020B0600070205080204" pitchFamily="34" charset="-128"/>
              </a:rPr>
              <a:t>Have a profile picture</a:t>
            </a:r>
          </a:p>
          <a:p>
            <a:pPr lvl="1"/>
            <a:r>
              <a:rPr lang="en-US" altLang="en-US" sz="2100" dirty="0">
                <a:ea typeface="ＭＳ Ｐゴシック" panose="020B0600070205080204" pitchFamily="34" charset="-128"/>
              </a:rPr>
              <a:t>Be professional, be polite, be positive</a:t>
            </a:r>
          </a:p>
          <a:p>
            <a:pPr lvl="1"/>
            <a:r>
              <a:rPr lang="en-US" altLang="en-US" sz="2100" dirty="0">
                <a:ea typeface="ＭＳ Ｐゴシック" panose="020B0600070205080204" pitchFamily="34" charset="-128"/>
              </a:rPr>
              <a:t>Be accessible – use alt text, captions, </a:t>
            </a:r>
            <a:r>
              <a:rPr lang="en-US" altLang="en-US" sz="2100" dirty="0" err="1">
                <a:ea typeface="ＭＳ Ｐゴシック" panose="020B0600070205080204" pitchFamily="34" charset="-128"/>
              </a:rPr>
              <a:t>etc</a:t>
            </a:r>
            <a:endParaRPr lang="en-US" altLang="en-US" sz="2100" dirty="0">
              <a:ea typeface="ＭＳ Ｐゴシック" panose="020B0600070205080204" pitchFamily="34" charset="-128"/>
            </a:endParaRPr>
          </a:p>
          <a:p>
            <a:pPr lvl="1"/>
            <a:r>
              <a:rPr lang="en-US" altLang="en-US" sz="2100" dirty="0">
                <a:ea typeface="ＭＳ Ｐゴシック" panose="020B0600070205080204" pitchFamily="34" charset="-128"/>
              </a:rPr>
              <a:t>Don’t give out personal information</a:t>
            </a:r>
          </a:p>
          <a:p>
            <a:pPr lvl="1"/>
            <a:r>
              <a:rPr lang="en-US" altLang="en-US" sz="2100" dirty="0">
                <a:ea typeface="ＭＳ Ｐゴシック" panose="020B0600070205080204" pitchFamily="34" charset="-128"/>
              </a:rPr>
              <a:t>Don’t post photos or videos without permission</a:t>
            </a:r>
          </a:p>
          <a:p>
            <a:pPr lvl="1"/>
            <a:r>
              <a:rPr lang="en-US" altLang="en-US" sz="2100" dirty="0">
                <a:ea typeface="ＭＳ Ｐゴシック" panose="020B0600070205080204" pitchFamily="34" charset="-128"/>
              </a:rPr>
              <a:t>Don’t say anything online that you wouldn’t say at your family holiday party!</a:t>
            </a:r>
          </a:p>
        </p:txBody>
      </p:sp>
      <p:sp>
        <p:nvSpPr>
          <p:cNvPr id="35850" name="Rectangle 3584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2" name="Rectangle 3585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854" name="Rectangle 3585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856" name="Rectangle 3585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843" name="Picture 3" descr="e52da3c195387cb7eabb4430cd8ea120--etiquette-and-manners-social-etiquette.jpg">
            <a:extLst>
              <a:ext uri="{FF2B5EF4-FFF2-40B4-BE49-F238E27FC236}">
                <a16:creationId xmlns:a16="http://schemas.microsoft.com/office/drawing/2014/main" id="{828C10CF-E609-0E3E-CA90-07B0334319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190254" y="455210"/>
            <a:ext cx="4161609" cy="59451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Connector 2">
            <a:extLst>
              <a:ext uri="{FF2B5EF4-FFF2-40B4-BE49-F238E27FC236}">
                <a16:creationId xmlns:a16="http://schemas.microsoft.com/office/drawing/2014/main" id="{8F531D53-A367-899B-D32F-38DD13C33923}"/>
              </a:ext>
            </a:extLst>
          </p:cNvPr>
          <p:cNvCxnSpPr/>
          <p:nvPr/>
        </p:nvCxnSpPr>
        <p:spPr>
          <a:xfrm>
            <a:off x="457200" y="1207423"/>
            <a:ext cx="4960074" cy="0"/>
          </a:xfrm>
          <a:prstGeom prst="line">
            <a:avLst/>
          </a:prstGeom>
          <a:ln w="25400">
            <a:solidFill>
              <a:schemeClr val="accent2"/>
            </a:solidFill>
          </a:ln>
        </p:spPr>
        <p:style>
          <a:lnRef idx="1">
            <a:schemeClr val="accent2"/>
          </a:lnRef>
          <a:fillRef idx="0">
            <a:schemeClr val="accent2"/>
          </a:fillRef>
          <a:effectRef idx="0">
            <a:schemeClr val="accent2"/>
          </a:effectRef>
          <a:fontRef idx="minor">
            <a:schemeClr val="tx1"/>
          </a:fontRef>
        </p:style>
      </p:cxn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9" name="Rectangle 2355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3" name="Title 6">
            <a:extLst>
              <a:ext uri="{FF2B5EF4-FFF2-40B4-BE49-F238E27FC236}">
                <a16:creationId xmlns:a16="http://schemas.microsoft.com/office/drawing/2014/main" id="{149B13FC-48E7-B865-5599-5E277F57F694}"/>
              </a:ext>
            </a:extLst>
          </p:cNvPr>
          <p:cNvSpPr txBox="1">
            <a:spLocks/>
          </p:cNvSpPr>
          <p:nvPr/>
        </p:nvSpPr>
        <p:spPr bwMode="auto">
          <a:xfrm>
            <a:off x="1113810" y="2960716"/>
            <a:ext cx="4036334" cy="23876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Font typeface="Arial" panose="020B0604020202020204" pitchFamily="34" charset="0"/>
              <a:buChar char="•"/>
              <a:defRPr sz="2400">
                <a:solidFill>
                  <a:srgbClr val="7F7F7F"/>
                </a:solidFill>
                <a:latin typeface="Century Gothic" panose="020B0502020202020204" pitchFamily="34" charset="0"/>
                <a:ea typeface="ＭＳ Ｐゴシック" panose="020B0600070205080204" pitchFamily="34" charset="-128"/>
              </a:defRPr>
            </a:lvl1pPr>
            <a:lvl2pPr marL="742950" indent="-28575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3pPr>
            <a:lvl4pPr marL="1600200" indent="-22860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3800" i="1" kern="1200">
                <a:solidFill>
                  <a:schemeClr val="tx1"/>
                </a:solidFill>
                <a:latin typeface="+mj-lt"/>
                <a:ea typeface="+mj-ea"/>
                <a:cs typeface="+mj-cs"/>
              </a:rPr>
              <a:t>Misinformation and Disinformation</a:t>
            </a:r>
            <a:br>
              <a:rPr lang="en-US" altLang="en-US" sz="3800" i="1" kern="1200">
                <a:solidFill>
                  <a:schemeClr val="tx1"/>
                </a:solidFill>
                <a:latin typeface="+mj-lt"/>
                <a:ea typeface="+mj-ea"/>
                <a:cs typeface="+mj-cs"/>
              </a:rPr>
            </a:br>
            <a:endParaRPr lang="en-US" altLang="en-US" sz="3800" i="1" kern="1200">
              <a:solidFill>
                <a:schemeClr val="tx1"/>
              </a:solidFill>
              <a:latin typeface="+mj-lt"/>
              <a:ea typeface="+mj-ea"/>
              <a:cs typeface="+mj-cs"/>
            </a:endParaRPr>
          </a:p>
        </p:txBody>
      </p:sp>
      <p:grpSp>
        <p:nvGrpSpPr>
          <p:cNvPr id="23561" name="Group 2356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3562" name="Rectangle 2356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3" name="Rectangle 2356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4" name="Rectangle 2356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566" name="Rectangle 2356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8" name="Rectangle 2356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4" name="Picture 5">
            <a:extLst>
              <a:ext uri="{FF2B5EF4-FFF2-40B4-BE49-F238E27FC236}">
                <a16:creationId xmlns:a16="http://schemas.microsoft.com/office/drawing/2014/main" id="{19FD9176-DC8E-0053-FD15-01E07D3ED7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206042" y="666728"/>
            <a:ext cx="4968901" cy="546579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6" name="Rectangle 24585">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7" name="Title 1">
            <a:extLst>
              <a:ext uri="{FF2B5EF4-FFF2-40B4-BE49-F238E27FC236}">
                <a16:creationId xmlns:a16="http://schemas.microsoft.com/office/drawing/2014/main" id="{70D3C889-664F-7CD6-FAC8-20455E165946}"/>
              </a:ext>
            </a:extLst>
          </p:cNvPr>
          <p:cNvSpPr>
            <a:spLocks noGrp="1"/>
          </p:cNvSpPr>
          <p:nvPr>
            <p:ph type="title"/>
          </p:nvPr>
        </p:nvSpPr>
        <p:spPr>
          <a:xfrm>
            <a:off x="838200" y="365125"/>
            <a:ext cx="10515600" cy="1325563"/>
          </a:xfrm>
        </p:spPr>
        <p:txBody>
          <a:bodyPr>
            <a:normAutofit/>
          </a:bodyPr>
          <a:lstStyle/>
          <a:p>
            <a:r>
              <a:rPr lang="en-US" altLang="en-US" sz="5400">
                <a:ea typeface="ＭＳ Ｐゴシック" panose="020B0600070205080204" pitchFamily="34" charset="-128"/>
              </a:rPr>
              <a:t>What’s the difference?</a:t>
            </a:r>
          </a:p>
        </p:txBody>
      </p:sp>
      <p:sp>
        <p:nvSpPr>
          <p:cNvPr id="2458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ext Placeholder 2">
            <a:extLst>
              <a:ext uri="{FF2B5EF4-FFF2-40B4-BE49-F238E27FC236}">
                <a16:creationId xmlns:a16="http://schemas.microsoft.com/office/drawing/2014/main" id="{3B56A766-0960-E6D1-3323-49FE40168055}"/>
              </a:ext>
            </a:extLst>
          </p:cNvPr>
          <p:cNvSpPr>
            <a:spLocks noGrp="1"/>
          </p:cNvSpPr>
          <p:nvPr>
            <p:ph type="body" idx="1"/>
          </p:nvPr>
        </p:nvSpPr>
        <p:spPr>
          <a:xfrm>
            <a:off x="1324238" y="3036020"/>
            <a:ext cx="3572713" cy="2872281"/>
          </a:xfrm>
        </p:spPr>
        <p:txBody>
          <a:bodyPr/>
          <a:lstStyle/>
          <a:p>
            <a:pPr marL="180594" indent="-180594" defTabSz="722376">
              <a:spcBef>
                <a:spcPts val="790"/>
              </a:spcBef>
            </a:pPr>
            <a:r>
              <a:rPr lang="en-US" altLang="en-US" sz="2212" b="1" kern="1200">
                <a:solidFill>
                  <a:schemeClr val="tx1"/>
                </a:solidFill>
                <a:latin typeface="+mn-lt"/>
                <a:ea typeface="ＭＳ Ｐゴシック" panose="020B0600070205080204" pitchFamily="34" charset="-128"/>
                <a:cs typeface="+mn-cs"/>
              </a:rPr>
              <a:t>Misinformation = </a:t>
            </a:r>
            <a:r>
              <a:rPr lang="en-US" altLang="en-US" sz="2212" kern="1200">
                <a:solidFill>
                  <a:schemeClr val="tx1"/>
                </a:solidFill>
                <a:latin typeface="+mn-lt"/>
                <a:ea typeface="ＭＳ Ｐゴシック" panose="020B0600070205080204" pitchFamily="34" charset="-128"/>
                <a:cs typeface="+mn-cs"/>
              </a:rPr>
              <a:t>incorrect, possibly by accident.</a:t>
            </a:r>
          </a:p>
          <a:p>
            <a:pPr marL="180594" indent="-180594" defTabSz="722376">
              <a:spcBef>
                <a:spcPts val="790"/>
              </a:spcBef>
            </a:pPr>
            <a:r>
              <a:rPr lang="en-US" altLang="en-US" sz="2212" b="1" kern="1200">
                <a:solidFill>
                  <a:schemeClr val="tx1"/>
                </a:solidFill>
                <a:latin typeface="+mn-lt"/>
                <a:ea typeface="ＭＳ Ｐゴシック" panose="020B0600070205080204" pitchFamily="34" charset="-128"/>
                <a:cs typeface="+mn-cs"/>
              </a:rPr>
              <a:t>Disinformation =</a:t>
            </a:r>
            <a:r>
              <a:rPr lang="en-US" altLang="en-US" sz="2212" kern="1200">
                <a:solidFill>
                  <a:schemeClr val="tx1"/>
                </a:solidFill>
                <a:latin typeface="+mn-lt"/>
                <a:ea typeface="ＭＳ Ｐゴシック" panose="020B0600070205080204" pitchFamily="34" charset="-128"/>
                <a:cs typeface="+mn-cs"/>
              </a:rPr>
              <a:t> intentionally false. </a:t>
            </a:r>
          </a:p>
          <a:p>
            <a:endParaRPr lang="en-US" altLang="en-US" dirty="0">
              <a:ea typeface="ＭＳ Ｐゴシック" panose="020B0600070205080204" pitchFamily="34" charset="-128"/>
            </a:endParaRPr>
          </a:p>
        </p:txBody>
      </p:sp>
      <p:pic>
        <p:nvPicPr>
          <p:cNvPr id="24579" name="Picture 1">
            <a:extLst>
              <a:ext uri="{FF2B5EF4-FFF2-40B4-BE49-F238E27FC236}">
                <a16:creationId xmlns:a16="http://schemas.microsoft.com/office/drawing/2014/main" id="{14651FF2-F9B0-06D3-F569-60D4CC2CB7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1970" y="2228087"/>
            <a:ext cx="5143230" cy="3680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extBox 2">
            <a:extLst>
              <a:ext uri="{FF2B5EF4-FFF2-40B4-BE49-F238E27FC236}">
                <a16:creationId xmlns:a16="http://schemas.microsoft.com/office/drawing/2014/main" id="{7A26595C-A541-C02B-9FD2-547863320A16}"/>
              </a:ext>
            </a:extLst>
          </p:cNvPr>
          <p:cNvSpPr txBox="1">
            <a:spLocks noChangeArrowheads="1"/>
          </p:cNvSpPr>
          <p:nvPr/>
        </p:nvSpPr>
        <p:spPr bwMode="auto">
          <a:xfrm>
            <a:off x="9097361" y="5908301"/>
            <a:ext cx="1770400" cy="286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rgbClr val="7F7F7F"/>
                </a:solidFill>
                <a:latin typeface="Century Gothic" panose="020B0502020202020204" pitchFamily="34" charset="0"/>
                <a:ea typeface="ＭＳ Ｐゴシック" panose="020B0600070205080204" pitchFamily="34" charset="-128"/>
              </a:defRPr>
            </a:lvl1pPr>
            <a:lvl2pPr marL="742950" indent="-28575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3pPr>
            <a:lvl4pPr marL="1600200" indent="-22860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9pPr>
          </a:lstStyle>
          <a:p>
            <a:pPr defTabSz="722376">
              <a:spcBef>
                <a:spcPct val="0"/>
              </a:spcBef>
              <a:spcAft>
                <a:spcPts val="600"/>
              </a:spcAft>
              <a:buNone/>
            </a:pPr>
            <a:r>
              <a:rPr lang="en-US" altLang="en-US" sz="1264" kern="1200" dirty="0" err="1">
                <a:solidFill>
                  <a:schemeClr val="tx1"/>
                </a:solidFill>
                <a:latin typeface="Palatino Linotype" panose="02040502050505030304" pitchFamily="18" charset="0"/>
                <a:ea typeface="ＭＳ Ｐゴシック" panose="020B0600070205080204" pitchFamily="34" charset="-128"/>
                <a:cs typeface="+mn-cs"/>
              </a:rPr>
              <a:t>Karduni</a:t>
            </a:r>
            <a:r>
              <a:rPr lang="en-US" altLang="en-US" sz="1264" kern="1200" dirty="0">
                <a:solidFill>
                  <a:schemeClr val="tx1"/>
                </a:solidFill>
                <a:latin typeface="Palatino Linotype" panose="02040502050505030304" pitchFamily="18" charset="0"/>
                <a:ea typeface="ＭＳ Ｐゴシック" panose="020B0600070205080204" pitchFamily="34" charset="-128"/>
                <a:cs typeface="+mn-cs"/>
              </a:rPr>
              <a:t>, 2019</a:t>
            </a:r>
            <a:endParaRPr lang="en-US" altLang="en-US" sz="1600" dirty="0">
              <a:solidFill>
                <a:schemeClr val="tx1"/>
              </a:solidFill>
              <a:latin typeface="Palatino Linotype" panose="02040502050505030304" pitchFamily="18" charset="0"/>
            </a:endParaRPr>
          </a:p>
        </p:txBody>
      </p:sp>
      <p:sp>
        <p:nvSpPr>
          <p:cNvPr id="24581" name="TextBox 3">
            <a:extLst>
              <a:ext uri="{FF2B5EF4-FFF2-40B4-BE49-F238E27FC236}">
                <a16:creationId xmlns:a16="http://schemas.microsoft.com/office/drawing/2014/main" id="{BAABC8F5-3EED-E32B-49D2-E641B4C2AF66}"/>
              </a:ext>
            </a:extLst>
          </p:cNvPr>
          <p:cNvSpPr txBox="1">
            <a:spLocks noChangeArrowheads="1"/>
          </p:cNvSpPr>
          <p:nvPr/>
        </p:nvSpPr>
        <p:spPr bwMode="auto">
          <a:xfrm>
            <a:off x="7635589" y="2365727"/>
            <a:ext cx="1770400" cy="38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rgbClr val="7F7F7F"/>
                </a:solidFill>
                <a:latin typeface="Century Gothic" panose="020B0502020202020204" pitchFamily="34" charset="0"/>
                <a:ea typeface="ＭＳ Ｐゴシック" panose="020B0600070205080204" pitchFamily="34" charset="-128"/>
              </a:defRPr>
            </a:lvl1pPr>
            <a:lvl2pPr marL="742950" indent="-28575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3pPr>
            <a:lvl4pPr marL="1600200" indent="-22860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9pPr>
          </a:lstStyle>
          <a:p>
            <a:pPr defTabSz="722376">
              <a:spcBef>
                <a:spcPct val="0"/>
              </a:spcBef>
              <a:spcAft>
                <a:spcPts val="600"/>
              </a:spcAft>
              <a:buNone/>
            </a:pPr>
            <a:r>
              <a:rPr lang="en-US" altLang="en-US" sz="1896" b="1" kern="1200">
                <a:solidFill>
                  <a:schemeClr val="tx1"/>
                </a:solidFill>
                <a:latin typeface="Palatino Linotype" panose="02040502050505030304" pitchFamily="18" charset="0"/>
                <a:ea typeface="ＭＳ Ｐゴシック" panose="020B0600070205080204" pitchFamily="34" charset="-128"/>
                <a:cs typeface="+mn-cs"/>
              </a:rPr>
              <a:t>Intentionally </a:t>
            </a:r>
            <a:endParaRPr lang="en-US" altLang="en-US" b="1">
              <a:solidFill>
                <a:schemeClr val="tx1"/>
              </a:solidFill>
              <a:latin typeface="Palatino Linotype" panose="02040502050505030304" pitchFamily="18" charset="0"/>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859" name="Rectangle 7885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5" name="Title 1">
            <a:extLst>
              <a:ext uri="{FF2B5EF4-FFF2-40B4-BE49-F238E27FC236}">
                <a16:creationId xmlns:a16="http://schemas.microsoft.com/office/drawing/2014/main" id="{CAE69603-7B95-00A9-AAB3-CD51CC530253}"/>
              </a:ext>
            </a:extLst>
          </p:cNvPr>
          <p:cNvSpPr>
            <a:spLocks noGrp="1"/>
          </p:cNvSpPr>
          <p:nvPr>
            <p:ph type="title"/>
          </p:nvPr>
        </p:nvSpPr>
        <p:spPr>
          <a:xfrm>
            <a:off x="4654296" y="329184"/>
            <a:ext cx="6894576" cy="1783080"/>
          </a:xfrm>
        </p:spPr>
        <p:txBody>
          <a:bodyPr anchor="b">
            <a:normAutofit/>
          </a:bodyPr>
          <a:lstStyle/>
          <a:p>
            <a:r>
              <a:rPr lang="en-US" altLang="en-US" sz="4200">
                <a:ea typeface="ＭＳ Ｐゴシック" panose="020B0600070205080204" pitchFamily="34" charset="-128"/>
              </a:rPr>
              <a:t>How Does Misinformation Take Root, and Why Does It Persist?</a:t>
            </a:r>
          </a:p>
        </p:txBody>
      </p:sp>
      <p:pic>
        <p:nvPicPr>
          <p:cNvPr id="26628" name="Picture 4">
            <a:extLst>
              <a:ext uri="{FF2B5EF4-FFF2-40B4-BE49-F238E27FC236}">
                <a16:creationId xmlns:a16="http://schemas.microsoft.com/office/drawing/2014/main" id="{9E060720-95E9-0117-4F65-8AF736B1A5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61" r="2228" b="-4"/>
          <a:stretch/>
        </p:blipFill>
        <p:spPr bwMode="auto">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8860"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850" name="Text Placeholder 2">
            <a:extLst>
              <a:ext uri="{FF2B5EF4-FFF2-40B4-BE49-F238E27FC236}">
                <a16:creationId xmlns:a16="http://schemas.microsoft.com/office/drawing/2014/main" id="{8A1CB375-BE15-5398-B835-C1DC23217E84}"/>
              </a:ext>
            </a:extLst>
          </p:cNvPr>
          <p:cNvSpPr>
            <a:spLocks noGrp="1"/>
          </p:cNvSpPr>
          <p:nvPr>
            <p:ph type="body" idx="1"/>
          </p:nvPr>
        </p:nvSpPr>
        <p:spPr>
          <a:xfrm>
            <a:off x="4654296" y="2706624"/>
            <a:ext cx="6894576" cy="3483864"/>
          </a:xfrm>
        </p:spPr>
        <p:txBody>
          <a:bodyPr>
            <a:normAutofit/>
          </a:bodyPr>
          <a:lstStyle/>
          <a:p>
            <a:r>
              <a:rPr lang="en-US" altLang="en-US" sz="2200">
                <a:ea typeface="ＭＳ Ｐゴシック" panose="020B0600070205080204" pitchFamily="34" charset="-128"/>
              </a:rPr>
              <a:t>Lack of Understanding Of Science</a:t>
            </a:r>
          </a:p>
          <a:p>
            <a:r>
              <a:rPr lang="en-US" altLang="en-US" sz="2200">
                <a:ea typeface="ＭＳ Ｐゴシック" panose="020B0600070205080204" pitchFamily="34" charset="-128"/>
              </a:rPr>
              <a:t>Holding Beliefs Inconsistent with the Best Available Science</a:t>
            </a:r>
          </a:p>
          <a:p>
            <a:r>
              <a:rPr lang="en-US" altLang="en-US" sz="2200">
                <a:ea typeface="ＭＳ Ｐゴシック" panose="020B0600070205080204" pitchFamily="34" charset="-128"/>
              </a:rPr>
              <a:t>The (in)ability to recognize misinformation</a:t>
            </a:r>
          </a:p>
          <a:p>
            <a:r>
              <a:rPr lang="en-US" altLang="en-US" sz="2200">
                <a:ea typeface="ＭＳ Ｐゴシック" panose="020B0600070205080204" pitchFamily="34" charset="-128"/>
              </a:rPr>
              <a:t>Motivations to recognize inaccurate information … or not</a:t>
            </a:r>
          </a:p>
          <a:p>
            <a:endParaRPr lang="en-US" altLang="en-US" sz="2200">
              <a:ea typeface="ＭＳ Ｐゴシック" panose="020B0600070205080204" pitchFamily="34" charset="-128"/>
            </a:endParaRPr>
          </a:p>
        </p:txBody>
      </p:sp>
      <p:sp>
        <p:nvSpPr>
          <p:cNvPr id="2" name="TextBox 1">
            <a:extLst>
              <a:ext uri="{FF2B5EF4-FFF2-40B4-BE49-F238E27FC236}">
                <a16:creationId xmlns:a16="http://schemas.microsoft.com/office/drawing/2014/main" id="{20D10A07-9731-4937-A01B-8829CEC246DF}"/>
              </a:ext>
            </a:extLst>
          </p:cNvPr>
          <p:cNvSpPr txBox="1"/>
          <p:nvPr/>
        </p:nvSpPr>
        <p:spPr>
          <a:xfrm>
            <a:off x="9361396" y="6354377"/>
            <a:ext cx="3128433" cy="348878"/>
          </a:xfrm>
          <a:prstGeom prst="rect">
            <a:avLst/>
          </a:prstGeom>
          <a:noFill/>
        </p:spPr>
        <p:txBody>
          <a:bodyPr>
            <a:spAutoFit/>
          </a:bodyPr>
          <a:lstStyle/>
          <a:p>
            <a:pPr>
              <a:defRPr/>
            </a:pPr>
            <a:r>
              <a:rPr lang="en-US" sz="1667" dirty="0" err="1"/>
              <a:t>Scheufele</a:t>
            </a:r>
            <a:r>
              <a:rPr lang="en-US" sz="1667" dirty="0"/>
              <a:t> and Krause, 2019</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8850">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8850">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885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79" name="Rectangle 28678">
            <a:extLst>
              <a:ext uri="{FF2B5EF4-FFF2-40B4-BE49-F238E27FC236}">
                <a16:creationId xmlns:a16="http://schemas.microsoft.com/office/drawing/2014/main" id="{DCF72F19-1473-448C-AA14-0CB8AA374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3" name="Title 1">
            <a:extLst>
              <a:ext uri="{FF2B5EF4-FFF2-40B4-BE49-F238E27FC236}">
                <a16:creationId xmlns:a16="http://schemas.microsoft.com/office/drawing/2014/main" id="{1289D4B3-89A6-3D18-C5B3-236150C6EFD0}"/>
              </a:ext>
            </a:extLst>
          </p:cNvPr>
          <p:cNvSpPr>
            <a:spLocks noGrp="1"/>
          </p:cNvSpPr>
          <p:nvPr>
            <p:ph type="title"/>
          </p:nvPr>
        </p:nvSpPr>
        <p:spPr>
          <a:xfrm>
            <a:off x="599609" y="679731"/>
            <a:ext cx="4171994" cy="3736540"/>
          </a:xfrm>
        </p:spPr>
        <p:txBody>
          <a:bodyPr vert="horz" lIns="91440" tIns="45720" rIns="91440" bIns="45720" rtlCol="0" anchor="b">
            <a:normAutofit/>
          </a:bodyPr>
          <a:lstStyle/>
          <a:p>
            <a:r>
              <a:rPr lang="en-US" altLang="en-US" sz="6000"/>
              <a:t>The Deficit Model</a:t>
            </a:r>
          </a:p>
        </p:txBody>
      </p:sp>
      <p:grpSp>
        <p:nvGrpSpPr>
          <p:cNvPr id="28681" name="Group 2868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8682" name="Straight Connector 2868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8676" name="Rectangle 2868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685" name="Rectangle 2868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4">
            <a:extLst>
              <a:ext uri="{FF2B5EF4-FFF2-40B4-BE49-F238E27FC236}">
                <a16:creationId xmlns:a16="http://schemas.microsoft.com/office/drawing/2014/main" id="{98598BFC-8E78-9176-CFC7-EC26D4CA4E5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93033" y="857333"/>
            <a:ext cx="6710344" cy="5032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quot;No&quot; Symbol 8">
            <a:extLst>
              <a:ext uri="{FF2B5EF4-FFF2-40B4-BE49-F238E27FC236}">
                <a16:creationId xmlns:a16="http://schemas.microsoft.com/office/drawing/2014/main" id="{A9B156BE-79EC-614B-803D-D0AF7B412B0F}"/>
              </a:ext>
            </a:extLst>
          </p:cNvPr>
          <p:cNvSpPr>
            <a:spLocks/>
          </p:cNvSpPr>
          <p:nvPr/>
        </p:nvSpPr>
        <p:spPr bwMode="auto">
          <a:xfrm>
            <a:off x="4353985" y="912008"/>
            <a:ext cx="3314700" cy="1824567"/>
          </a:xfrm>
          <a:custGeom>
            <a:avLst/>
            <a:gdLst>
              <a:gd name="T0" fmla="*/ 0 w 2486025"/>
              <a:gd name="T1" fmla="*/ 684213 h 1368425"/>
              <a:gd name="T2" fmla="*/ 1243013 w 2486025"/>
              <a:gd name="T3" fmla="*/ 0 h 1368425"/>
              <a:gd name="T4" fmla="*/ 2486026 w 2486025"/>
              <a:gd name="T5" fmla="*/ 684213 h 1368425"/>
              <a:gd name="T6" fmla="*/ 1243013 w 2486025"/>
              <a:gd name="T7" fmla="*/ 1368426 h 1368425"/>
              <a:gd name="T8" fmla="*/ 0 w 2486025"/>
              <a:gd name="T9" fmla="*/ 684213 h 1368425"/>
              <a:gd name="T10" fmla="*/ 2025652 w 2486025"/>
              <a:gd name="T11" fmla="*/ 944511 h 1368425"/>
              <a:gd name="T12" fmla="*/ 1471973 w 2486025"/>
              <a:gd name="T13" fmla="*/ 268258 h 1368425"/>
              <a:gd name="T14" fmla="*/ 780850 w 2486025"/>
              <a:gd name="T15" fmla="*/ 306418 h 1368425"/>
              <a:gd name="T16" fmla="*/ 2025652 w 2486025"/>
              <a:gd name="T17" fmla="*/ 944511 h 1368425"/>
              <a:gd name="T18" fmla="*/ 460373 w 2486025"/>
              <a:gd name="T19" fmla="*/ 423914 h 1368425"/>
              <a:gd name="T20" fmla="*/ 1014052 w 2486025"/>
              <a:gd name="T21" fmla="*/ 1100167 h 1368425"/>
              <a:gd name="T22" fmla="*/ 1705175 w 2486025"/>
              <a:gd name="T23" fmla="*/ 1062007 h 1368425"/>
              <a:gd name="T24" fmla="*/ 460373 w 2486025"/>
              <a:gd name="T25" fmla="*/ 423914 h 136842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486025" h="1368425">
                <a:moveTo>
                  <a:pt x="0" y="684213"/>
                </a:moveTo>
                <a:cubicBezTo>
                  <a:pt x="0" y="306333"/>
                  <a:pt x="556516" y="0"/>
                  <a:pt x="1243013" y="0"/>
                </a:cubicBezTo>
                <a:cubicBezTo>
                  <a:pt x="1929510" y="0"/>
                  <a:pt x="2486026" y="306333"/>
                  <a:pt x="2486026" y="684213"/>
                </a:cubicBezTo>
                <a:cubicBezTo>
                  <a:pt x="2486026" y="1062093"/>
                  <a:pt x="1929510" y="1368426"/>
                  <a:pt x="1243013" y="1368426"/>
                </a:cubicBezTo>
                <a:cubicBezTo>
                  <a:pt x="556516" y="1368426"/>
                  <a:pt x="0" y="1062093"/>
                  <a:pt x="0" y="684213"/>
                </a:cubicBezTo>
                <a:close/>
                <a:moveTo>
                  <a:pt x="2025652" y="944511"/>
                </a:moveTo>
                <a:cubicBezTo>
                  <a:pt x="2460668" y="698699"/>
                  <a:pt x="2167124" y="340170"/>
                  <a:pt x="1471973" y="268258"/>
                </a:cubicBezTo>
                <a:cubicBezTo>
                  <a:pt x="1238561" y="244112"/>
                  <a:pt x="992849" y="257679"/>
                  <a:pt x="780850" y="306418"/>
                </a:cubicBezTo>
                <a:lnTo>
                  <a:pt x="2025652" y="944511"/>
                </a:lnTo>
                <a:close/>
                <a:moveTo>
                  <a:pt x="460373" y="423914"/>
                </a:moveTo>
                <a:cubicBezTo>
                  <a:pt x="25357" y="669726"/>
                  <a:pt x="318901" y="1028255"/>
                  <a:pt x="1014052" y="1100167"/>
                </a:cubicBezTo>
                <a:cubicBezTo>
                  <a:pt x="1247464" y="1124313"/>
                  <a:pt x="1493176" y="1110746"/>
                  <a:pt x="1705175" y="1062007"/>
                </a:cubicBezTo>
                <a:lnTo>
                  <a:pt x="460373" y="423914"/>
                </a:lnTo>
                <a:close/>
              </a:path>
            </a:pathLst>
          </a:custGeom>
          <a:solidFill>
            <a:srgbClr val="FF0000"/>
          </a:solidFill>
          <a:ln w="3175" cap="flat" cmpd="sng">
            <a:solidFill>
              <a:schemeClr val="tx1"/>
            </a:solidFill>
            <a:prstDash val="solid"/>
            <a:round/>
            <a:headEnd/>
            <a:tailEnd/>
          </a:ln>
          <a:effectLst>
            <a:outerShdw blurRad="40000" dist="23000" dir="5400000" rotWithShape="0">
              <a:srgbClr val="000000">
                <a:alpha val="34999"/>
              </a:srgbClr>
            </a:outerShdw>
          </a:effectLst>
        </p:spPr>
        <p:txBody>
          <a:bodyPr anchor="ctr"/>
          <a:lstStyle/>
          <a:p>
            <a:pPr eaLnBrk="1" hangingPunct="1">
              <a:defRPr/>
            </a:pPr>
            <a:endParaRPr lang="en-US"/>
          </a:p>
        </p:txBody>
      </p:sp>
      <p:sp>
        <p:nvSpPr>
          <p:cNvPr id="17411" name="Content Placeholder 2">
            <a:extLst>
              <a:ext uri="{FF2B5EF4-FFF2-40B4-BE49-F238E27FC236}">
                <a16:creationId xmlns:a16="http://schemas.microsoft.com/office/drawing/2014/main" id="{C4726BAE-89AC-414B-AB55-A6A4B3CAC4D5}"/>
              </a:ext>
            </a:extLst>
          </p:cNvPr>
          <p:cNvSpPr>
            <a:spLocks noGrp="1"/>
          </p:cNvSpPr>
          <p:nvPr>
            <p:ph idx="1"/>
          </p:nvPr>
        </p:nvSpPr>
        <p:spPr>
          <a:xfrm>
            <a:off x="4409018" y="2993702"/>
            <a:ext cx="3934883" cy="3617384"/>
          </a:xfrm>
        </p:spPr>
        <p:txBody>
          <a:bodyPr/>
          <a:lstStyle/>
          <a:p>
            <a:pPr eaLnBrk="1" hangingPunct="1">
              <a:buFont typeface="Arial" charset="0"/>
              <a:buChar char="•"/>
              <a:defRPr/>
            </a:pPr>
            <a:r>
              <a:rPr lang="en-US" altLang="ja-JP" sz="2400" dirty="0">
                <a:latin typeface="Helvetica" charset="0"/>
                <a:cs typeface="Helvetica" charset="0"/>
              </a:rPr>
              <a:t>Climate change</a:t>
            </a:r>
            <a:endParaRPr lang="en-US" sz="2400" dirty="0">
              <a:latin typeface="Helvetica" charset="0"/>
              <a:cs typeface="Helvetica" charset="0"/>
            </a:endParaRPr>
          </a:p>
          <a:p>
            <a:pPr eaLnBrk="1" hangingPunct="1">
              <a:buFont typeface="Arial" charset="0"/>
              <a:buChar char="•"/>
              <a:defRPr/>
            </a:pPr>
            <a:r>
              <a:rPr lang="en-US" sz="2400" dirty="0">
                <a:latin typeface="Helvetica" charset="0"/>
                <a:cs typeface="Helvetica" charset="0"/>
              </a:rPr>
              <a:t>Evolution</a:t>
            </a:r>
          </a:p>
          <a:p>
            <a:pPr eaLnBrk="1" hangingPunct="1">
              <a:buFont typeface="Arial" charset="0"/>
              <a:buChar char="•"/>
              <a:defRPr/>
            </a:pPr>
            <a:r>
              <a:rPr lang="en-US" sz="2400" dirty="0">
                <a:latin typeface="Helvetica" charset="0"/>
                <a:cs typeface="Helvetica" charset="0"/>
              </a:rPr>
              <a:t>Gender, diversity &amp; inclusion</a:t>
            </a:r>
          </a:p>
          <a:p>
            <a:pPr eaLnBrk="1" hangingPunct="1">
              <a:buFont typeface="Arial" charset="0"/>
              <a:buChar char="•"/>
              <a:defRPr/>
            </a:pPr>
            <a:r>
              <a:rPr lang="en-US" sz="2400" dirty="0">
                <a:latin typeface="Helvetica" charset="0"/>
                <a:cs typeface="Helvetica" charset="0"/>
              </a:rPr>
              <a:t>Shape &amp; age of Earth</a:t>
            </a:r>
          </a:p>
          <a:p>
            <a:pPr eaLnBrk="1" hangingPunct="1">
              <a:buFont typeface="Arial" charset="0"/>
              <a:buChar char="•"/>
              <a:defRPr/>
            </a:pPr>
            <a:r>
              <a:rPr lang="en-US" sz="2400" dirty="0">
                <a:latin typeface="Helvetica" charset="0"/>
                <a:cs typeface="Helvetica" charset="0"/>
              </a:rPr>
              <a:t>Conspiracy theories</a:t>
            </a:r>
          </a:p>
          <a:p>
            <a:pPr marL="0" indent="0">
              <a:buNone/>
              <a:defRPr/>
            </a:pPr>
            <a:endParaRPr lang="en-US" sz="2667" dirty="0">
              <a:latin typeface="Helvetica" charset="0"/>
              <a:cs typeface="Helvetica" charset="0"/>
            </a:endParaRPr>
          </a:p>
        </p:txBody>
      </p:sp>
      <p:sp>
        <p:nvSpPr>
          <p:cNvPr id="29699" name="Content Placeholder 3">
            <a:extLst>
              <a:ext uri="{FF2B5EF4-FFF2-40B4-BE49-F238E27FC236}">
                <a16:creationId xmlns:a16="http://schemas.microsoft.com/office/drawing/2014/main" id="{B2F3E53A-B21E-60CC-8063-0410609F14B2}"/>
              </a:ext>
            </a:extLst>
          </p:cNvPr>
          <p:cNvSpPr txBox="1">
            <a:spLocks/>
          </p:cNvSpPr>
          <p:nvPr/>
        </p:nvSpPr>
        <p:spPr bwMode="auto">
          <a:xfrm>
            <a:off x="3762377" y="1535205"/>
            <a:ext cx="4497916" cy="963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rgbClr val="7F7F7F"/>
                </a:solidFill>
                <a:latin typeface="Century Gothic" panose="020B0502020202020204" pitchFamily="34" charset="0"/>
                <a:ea typeface="ＭＳ Ｐゴシック" panose="020B0600070205080204" pitchFamily="34" charset="-128"/>
              </a:defRPr>
            </a:lvl1pPr>
            <a:lvl2pPr marL="742950" indent="-28575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3pPr>
            <a:lvl4pPr marL="1600200" indent="-22860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9pPr>
          </a:lstStyle>
          <a:p>
            <a:pPr algn="ctr">
              <a:buFont typeface="Arial" panose="020B0604020202020204" pitchFamily="34" charset="0"/>
              <a:buNone/>
            </a:pPr>
            <a:r>
              <a:rPr lang="en-US" altLang="en-US" sz="3200" b="1" dirty="0">
                <a:solidFill>
                  <a:schemeClr val="tx1"/>
                </a:solidFill>
              </a:rPr>
              <a:t>Deficit model</a:t>
            </a:r>
          </a:p>
        </p:txBody>
      </p:sp>
      <p:pic>
        <p:nvPicPr>
          <p:cNvPr id="7" name="Picture 6">
            <a:extLst>
              <a:ext uri="{FF2B5EF4-FFF2-40B4-BE49-F238E27FC236}">
                <a16:creationId xmlns:a16="http://schemas.microsoft.com/office/drawing/2014/main" id="{BC97A15C-7018-8AF8-1556-59EF5CC3F2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835" y="1152525"/>
            <a:ext cx="2641600" cy="421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3082F18D-692A-105D-7525-29434976AB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76684" y="1152525"/>
            <a:ext cx="3810000" cy="2144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a:extLst>
              <a:ext uri="{FF2B5EF4-FFF2-40B4-BE49-F238E27FC236}">
                <a16:creationId xmlns:a16="http://schemas.microsoft.com/office/drawing/2014/main" id="{C3D8F203-9D4B-17DF-0745-3583CF5050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60833" y="3783220"/>
            <a:ext cx="3625851" cy="20383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E4EE3C-144A-7D43-9CAA-F3D22AF44BB8}"/>
              </a:ext>
            </a:extLst>
          </p:cNvPr>
          <p:cNvSpPr>
            <a:spLocks noGrp="1"/>
          </p:cNvSpPr>
          <p:nvPr>
            <p:ph idx="1"/>
          </p:nvPr>
        </p:nvSpPr>
        <p:spPr>
          <a:xfrm>
            <a:off x="538248" y="1256200"/>
            <a:ext cx="5010146" cy="3168651"/>
          </a:xfrm>
        </p:spPr>
        <p:txBody>
          <a:bodyPr>
            <a:noAutofit/>
          </a:bodyPr>
          <a:lstStyle/>
          <a:p>
            <a:pPr>
              <a:buFont typeface="Arial" charset="0"/>
              <a:buChar char="•"/>
              <a:defRPr/>
            </a:pPr>
            <a:r>
              <a:rPr lang="en-US" altLang="ja-JP" dirty="0">
                <a:cs typeface="Helvetica" charset="0"/>
              </a:rPr>
              <a:t>People make decisions based on their values and belief systems</a:t>
            </a:r>
            <a:r>
              <a:rPr lang="en-US" altLang="ja-JP" baseline="30000" dirty="0">
                <a:cs typeface="Helvetica" charset="0"/>
              </a:rPr>
              <a:t>1</a:t>
            </a:r>
            <a:endParaRPr lang="en-US" altLang="ja-JP" dirty="0">
              <a:solidFill>
                <a:schemeClr val="tx1">
                  <a:lumMod val="65000"/>
                  <a:lumOff val="35000"/>
                </a:schemeClr>
              </a:solidFill>
              <a:cs typeface="Helvetica"/>
            </a:endParaRPr>
          </a:p>
          <a:p>
            <a:pPr>
              <a:buFont typeface="Arial" charset="0"/>
              <a:buChar char="•"/>
              <a:defRPr/>
            </a:pPr>
            <a:r>
              <a:rPr lang="en-US" dirty="0">
                <a:cs typeface="Helvetica"/>
              </a:rPr>
              <a:t>Political and religious identify </a:t>
            </a:r>
          </a:p>
          <a:p>
            <a:pPr lvl="1">
              <a:buFont typeface="Arial" charset="0"/>
              <a:buChar char="•"/>
              <a:defRPr/>
            </a:pPr>
            <a:r>
              <a:rPr lang="en-US" dirty="0">
                <a:cs typeface="Helvetica"/>
              </a:rPr>
              <a:t>Stem cell research </a:t>
            </a:r>
          </a:p>
          <a:p>
            <a:pPr lvl="1">
              <a:buFont typeface="Arial" charset="0"/>
              <a:buChar char="•"/>
              <a:defRPr/>
            </a:pPr>
            <a:r>
              <a:rPr lang="en-US" dirty="0">
                <a:cs typeface="Helvetica"/>
              </a:rPr>
              <a:t>The big bang</a:t>
            </a:r>
          </a:p>
          <a:p>
            <a:pPr lvl="1">
              <a:buFont typeface="Arial" charset="0"/>
              <a:buChar char="•"/>
              <a:defRPr/>
            </a:pPr>
            <a:r>
              <a:rPr lang="en-US" dirty="0">
                <a:cs typeface="Helvetica"/>
              </a:rPr>
              <a:t>Evolution</a:t>
            </a:r>
          </a:p>
          <a:p>
            <a:pPr>
              <a:buFont typeface="Arial" charset="0"/>
              <a:buChar char="•"/>
              <a:defRPr/>
            </a:pPr>
            <a:r>
              <a:rPr lang="en-US" dirty="0">
                <a:cs typeface="Helvetica"/>
              </a:rPr>
              <a:t>Political identify directly correlated with climate change</a:t>
            </a:r>
            <a:r>
              <a:rPr lang="en-US" baseline="30000" dirty="0">
                <a:cs typeface="Helvetica"/>
              </a:rPr>
              <a:t>2</a:t>
            </a:r>
            <a:endParaRPr lang="en-US" dirty="0">
              <a:cs typeface="Helvetica"/>
            </a:endParaRPr>
          </a:p>
        </p:txBody>
      </p:sp>
      <p:pic>
        <p:nvPicPr>
          <p:cNvPr id="31746" name="Picture 3" descr="figure1-600.gif">
            <a:extLst>
              <a:ext uri="{FF2B5EF4-FFF2-40B4-BE49-F238E27FC236}">
                <a16:creationId xmlns:a16="http://schemas.microsoft.com/office/drawing/2014/main" id="{6FBBB7EB-C189-D6A4-EC6B-BF5827DB1CC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05966" y="393423"/>
            <a:ext cx="5642113" cy="6071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7" name="TextBox 4">
            <a:extLst>
              <a:ext uri="{FF2B5EF4-FFF2-40B4-BE49-F238E27FC236}">
                <a16:creationId xmlns:a16="http://schemas.microsoft.com/office/drawing/2014/main" id="{300C2BD6-6F68-9D3E-5059-CE9C6813430F}"/>
              </a:ext>
            </a:extLst>
          </p:cNvPr>
          <p:cNvSpPr txBox="1">
            <a:spLocks noChangeArrowheads="1"/>
          </p:cNvSpPr>
          <p:nvPr/>
        </p:nvSpPr>
        <p:spPr bwMode="auto">
          <a:xfrm>
            <a:off x="10713631" y="6178585"/>
            <a:ext cx="160654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rgbClr val="7F7F7F"/>
                </a:solidFill>
                <a:latin typeface="Century Gothic" panose="020B0502020202020204" pitchFamily="34" charset="0"/>
                <a:ea typeface="ＭＳ Ｐゴシック" panose="020B0600070205080204" pitchFamily="34" charset="-128"/>
              </a:defRPr>
            </a:lvl1pPr>
            <a:lvl2pPr marL="742950" indent="-28575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3pPr>
            <a:lvl4pPr marL="1600200" indent="-22860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9pPr>
          </a:lstStyle>
          <a:p>
            <a:pPr eaLnBrk="1" hangingPunct="1">
              <a:spcBef>
                <a:spcPct val="0"/>
              </a:spcBef>
              <a:buFontTx/>
              <a:buNone/>
            </a:pPr>
            <a:r>
              <a:rPr lang="en-US" altLang="en-US" sz="1600" dirty="0">
                <a:solidFill>
                  <a:schemeClr val="tx1"/>
                </a:solidFill>
                <a:latin typeface="Palatino Linotype" panose="02040502050505030304" pitchFamily="18" charset="0"/>
              </a:rPr>
              <a:t>IAA of NZ</a:t>
            </a:r>
          </a:p>
        </p:txBody>
      </p:sp>
      <p:sp>
        <p:nvSpPr>
          <p:cNvPr id="2" name="TextBox 1">
            <a:extLst>
              <a:ext uri="{FF2B5EF4-FFF2-40B4-BE49-F238E27FC236}">
                <a16:creationId xmlns:a16="http://schemas.microsoft.com/office/drawing/2014/main" id="{1C39FACE-C961-2530-6C62-4AAE15639374}"/>
              </a:ext>
            </a:extLst>
          </p:cNvPr>
          <p:cNvSpPr txBox="1"/>
          <p:nvPr/>
        </p:nvSpPr>
        <p:spPr>
          <a:xfrm>
            <a:off x="666413" y="5916975"/>
            <a:ext cx="2941982" cy="523220"/>
          </a:xfrm>
          <a:prstGeom prst="rect">
            <a:avLst/>
          </a:prstGeom>
          <a:noFill/>
        </p:spPr>
        <p:txBody>
          <a:bodyPr wrap="square" rtlCol="0">
            <a:spAutoFit/>
          </a:bodyPr>
          <a:lstStyle/>
          <a:p>
            <a:pPr marL="342900" indent="-342900">
              <a:buAutoNum type="arabicParenR"/>
            </a:pPr>
            <a:r>
              <a:rPr lang="en-US" sz="1400" dirty="0"/>
              <a:t>Von </a:t>
            </a:r>
            <a:r>
              <a:rPr lang="en-US" sz="1400" dirty="0" err="1"/>
              <a:t>Winterfeldt</a:t>
            </a:r>
            <a:r>
              <a:rPr lang="en-US" sz="1400" dirty="0"/>
              <a:t>, 2013</a:t>
            </a:r>
          </a:p>
          <a:p>
            <a:pPr marL="342900" indent="-342900">
              <a:buAutoNum type="arabicParenR"/>
            </a:pPr>
            <a:r>
              <a:rPr lang="en-US" sz="1400" dirty="0"/>
              <a:t>Drummond and </a:t>
            </a:r>
            <a:r>
              <a:rPr lang="en-US" sz="1400" dirty="0" err="1"/>
              <a:t>Fishhoff</a:t>
            </a:r>
            <a:r>
              <a:rPr lang="en-US" sz="1400" dirty="0"/>
              <a:t>, 2017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012C11DD-55AE-6C53-FABA-F8A07071D0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838200" y="921087"/>
            <a:ext cx="6087085" cy="456531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97B81F99-B2A5-5708-E9AC-2BE56CA5E5B7}"/>
              </a:ext>
            </a:extLst>
          </p:cNvPr>
          <p:cNvSpPr>
            <a:spLocks noGrp="1"/>
          </p:cNvSpPr>
          <p:nvPr>
            <p:ph idx="1"/>
          </p:nvPr>
        </p:nvSpPr>
        <p:spPr>
          <a:xfrm>
            <a:off x="7412108" y="1984443"/>
            <a:ext cx="3941692" cy="4192520"/>
          </a:xfrm>
        </p:spPr>
        <p:txBody>
          <a:bodyPr>
            <a:normAutofit/>
          </a:bodyPr>
          <a:lstStyle/>
          <a:p>
            <a:pPr marL="0" indent="0">
              <a:buNone/>
            </a:pPr>
            <a:r>
              <a:rPr lang="en-US" altLang="en-US" dirty="0">
                <a:ea typeface="ＭＳ Ｐゴシック" panose="020B0600070205080204" pitchFamily="34" charset="-128"/>
              </a:rPr>
              <a:t>Behavioral psychology model model presented by Jonathan Haidt</a:t>
            </a:r>
          </a:p>
          <a:p>
            <a:pPr lvl="1"/>
            <a:r>
              <a:rPr lang="en-US" altLang="en-US" dirty="0">
                <a:ea typeface="ＭＳ Ｐゴシック" panose="020B0600070205080204" pitchFamily="34" charset="-128"/>
              </a:rPr>
              <a:t>Emotional/automatic/irrational side (the elephant)</a:t>
            </a:r>
          </a:p>
          <a:p>
            <a:pPr lvl="1"/>
            <a:r>
              <a:rPr lang="en-US" altLang="en-US" dirty="0">
                <a:ea typeface="ＭＳ Ｐゴシック" panose="020B0600070205080204" pitchFamily="34" charset="-128"/>
              </a:rPr>
              <a:t>Analytical/controlled/rational side (the rider)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182" name="Rectangle 50181">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4" name="Rectangle 50183">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6" name="Freeform: Shape 50185">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177" name="Content Placeholder 3">
            <a:extLst>
              <a:ext uri="{FF2B5EF4-FFF2-40B4-BE49-F238E27FC236}">
                <a16:creationId xmlns:a16="http://schemas.microsoft.com/office/drawing/2014/main" id="{359DB96F-62EC-5D2E-217D-6074F98D3EAD}"/>
              </a:ext>
            </a:extLst>
          </p:cNvPr>
          <p:cNvSpPr>
            <a:spLocks noGrp="1"/>
          </p:cNvSpPr>
          <p:nvPr>
            <p:ph idx="1"/>
          </p:nvPr>
        </p:nvSpPr>
        <p:spPr>
          <a:xfrm>
            <a:off x="272219" y="483173"/>
            <a:ext cx="8159604" cy="2356275"/>
          </a:xfrm>
        </p:spPr>
        <p:txBody>
          <a:bodyPr/>
          <a:lstStyle/>
          <a:p>
            <a:pPr marL="169164" indent="-169164" defTabSz="676656">
              <a:spcBef>
                <a:spcPts val="740"/>
              </a:spcBef>
            </a:pPr>
            <a:r>
              <a:rPr lang="en-US" altLang="en-US" sz="2400" kern="1200" dirty="0">
                <a:solidFill>
                  <a:schemeClr val="tx1"/>
                </a:solidFill>
                <a:latin typeface="Helvetica" pitchFamily="2" charset="0"/>
                <a:ea typeface="ＭＳ Ｐゴシック" panose="020B0600070205080204" pitchFamily="34" charset="-128"/>
                <a:cs typeface="+mn-cs"/>
              </a:rPr>
              <a:t>Ask yourself: What do you want to accomplish?</a:t>
            </a:r>
          </a:p>
          <a:p>
            <a:pPr marL="624078" lvl="1" indent="-285750" defTabSz="676656">
              <a:spcBef>
                <a:spcPts val="370"/>
              </a:spcBef>
              <a:buFont typeface="Courier New" panose="02070309020205020404" pitchFamily="49" charset="0"/>
              <a:buChar char="o"/>
            </a:pPr>
            <a:r>
              <a:rPr lang="en-US" altLang="en-US" sz="1776" kern="1200" dirty="0">
                <a:solidFill>
                  <a:schemeClr val="tx1"/>
                </a:solidFill>
                <a:latin typeface="Helvetica" pitchFamily="2" charset="0"/>
                <a:ea typeface="ＭＳ Ｐゴシック" panose="020B0600070205080204" pitchFamily="34" charset="-128"/>
                <a:cs typeface="+mn-cs"/>
              </a:rPr>
              <a:t>Do you want to be right or do you want to be heard? </a:t>
            </a:r>
            <a:r>
              <a:rPr lang="mr-IN" altLang="en-US" sz="1776" kern="1200" dirty="0">
                <a:solidFill>
                  <a:schemeClr val="tx1"/>
                </a:solidFill>
                <a:latin typeface="Helvetica" pitchFamily="2" charset="0"/>
                <a:ea typeface="ＭＳ Ｐゴシック" panose="020B0600070205080204" pitchFamily="34" charset="-128"/>
                <a:cs typeface="+mn-cs"/>
              </a:rPr>
              <a:t>–</a:t>
            </a:r>
            <a:r>
              <a:rPr lang="en-US" altLang="en-US" sz="1776" kern="1200" dirty="0">
                <a:solidFill>
                  <a:schemeClr val="tx1"/>
                </a:solidFill>
                <a:latin typeface="Helvetica" pitchFamily="2" charset="0"/>
                <a:ea typeface="ＭＳ Ｐゴシック" panose="020B0600070205080204" pitchFamily="34" charset="-128"/>
                <a:cs typeface="+mn-cs"/>
              </a:rPr>
              <a:t> Karin Kirk</a:t>
            </a:r>
          </a:p>
          <a:p>
            <a:pPr marL="624078" lvl="1" indent="-285750" defTabSz="676656">
              <a:spcBef>
                <a:spcPts val="370"/>
              </a:spcBef>
              <a:buFont typeface="Courier New" panose="02070309020205020404" pitchFamily="49" charset="0"/>
              <a:buChar char="o"/>
            </a:pPr>
            <a:r>
              <a:rPr lang="en-US" altLang="en-US" sz="1776" kern="1200" dirty="0">
                <a:solidFill>
                  <a:schemeClr val="tx1"/>
                </a:solidFill>
                <a:latin typeface="Helvetica" pitchFamily="2" charset="0"/>
                <a:ea typeface="ＭＳ Ｐゴシック" panose="020B0600070205080204" pitchFamily="34" charset="-128"/>
                <a:cs typeface="+mn-cs"/>
              </a:rPr>
              <a:t>Need to connect</a:t>
            </a:r>
            <a:endParaRPr lang="en-US" altLang="en-US" dirty="0">
              <a:latin typeface="Helvetica" pitchFamily="2" charset="0"/>
              <a:ea typeface="ＭＳ Ｐゴシック" panose="020B0600070205080204" pitchFamily="34" charset="-128"/>
            </a:endParaRPr>
          </a:p>
        </p:txBody>
      </p:sp>
      <p:sp>
        <p:nvSpPr>
          <p:cNvPr id="9" name="Content Placeholder 3">
            <a:extLst>
              <a:ext uri="{FF2B5EF4-FFF2-40B4-BE49-F238E27FC236}">
                <a16:creationId xmlns:a16="http://schemas.microsoft.com/office/drawing/2014/main" id="{256A7891-031E-D379-8A66-56E66FB7D06A}"/>
              </a:ext>
            </a:extLst>
          </p:cNvPr>
          <p:cNvSpPr txBox="1">
            <a:spLocks/>
          </p:cNvSpPr>
          <p:nvPr/>
        </p:nvSpPr>
        <p:spPr bwMode="auto">
          <a:xfrm>
            <a:off x="228601" y="1797403"/>
            <a:ext cx="6017216" cy="235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Palatino Linotype" panose="02040502050505030304" pitchFamily="18" charset="0"/>
                <a:ea typeface="ＭＳ Ｐゴシック" panose="020B0600070205080204" pitchFamily="34" charset="-128"/>
              </a:defRPr>
            </a:lvl1pPr>
            <a:lvl2pPr marL="742950" indent="-285750" eaLnBrk="0" hangingPunct="0">
              <a:defRPr sz="2400">
                <a:solidFill>
                  <a:schemeClr val="tx1"/>
                </a:solidFill>
                <a:latin typeface="Palatino Linotype" panose="02040502050505030304" pitchFamily="18" charset="0"/>
                <a:ea typeface="ＭＳ Ｐゴシック" panose="020B0600070205080204" pitchFamily="34" charset="-128"/>
              </a:defRPr>
            </a:lvl2pPr>
            <a:lvl3pPr marL="1143000" indent="-228600" eaLnBrk="0" hangingPunct="0">
              <a:defRPr sz="2400">
                <a:solidFill>
                  <a:schemeClr val="tx1"/>
                </a:solidFill>
                <a:latin typeface="Palatino Linotype" panose="02040502050505030304" pitchFamily="18" charset="0"/>
                <a:ea typeface="ＭＳ Ｐゴシック" panose="020B0600070205080204" pitchFamily="34" charset="-128"/>
              </a:defRPr>
            </a:lvl3pPr>
            <a:lvl4pPr marL="1600200" indent="-228600" eaLnBrk="0" hangingPunct="0">
              <a:defRPr sz="2400">
                <a:solidFill>
                  <a:schemeClr val="tx1"/>
                </a:solidFill>
                <a:latin typeface="Palatino Linotype" panose="02040502050505030304" pitchFamily="18" charset="0"/>
                <a:ea typeface="ＭＳ Ｐゴシック" panose="020B0600070205080204" pitchFamily="34" charset="-128"/>
              </a:defRPr>
            </a:lvl4pPr>
            <a:lvl5pPr marL="2057400" indent="-228600" eaLnBrk="0" hangingPunct="0">
              <a:defRPr sz="2400">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9pPr>
          </a:lstStyle>
          <a:p>
            <a:pPr marL="253746" indent="-253746" defTabSz="676656">
              <a:spcBef>
                <a:spcPct val="20000"/>
              </a:spcBef>
              <a:buFont typeface="Arial" panose="020B0604020202020204" pitchFamily="34" charset="0"/>
              <a:buChar char="•"/>
            </a:pPr>
            <a:r>
              <a:rPr lang="en-US" altLang="en-US" kern="1200" dirty="0">
                <a:solidFill>
                  <a:schemeClr val="tx1"/>
                </a:solidFill>
                <a:latin typeface="Helvetica" pitchFamily="2" charset="0"/>
                <a:ea typeface="ＭＳ Ｐゴシック" panose="020B0600070205080204" pitchFamily="34" charset="-128"/>
                <a:cs typeface="+mn-cs"/>
              </a:rPr>
              <a:t>Be a trusted source</a:t>
            </a:r>
          </a:p>
          <a:p>
            <a:pPr marL="549783" lvl="1" indent="-211455" defTabSz="676656">
              <a:spcBef>
                <a:spcPct val="20000"/>
              </a:spcBef>
              <a:buFont typeface="Courier New" panose="02070309020205020404" pitchFamily="49" charset="0"/>
              <a:buChar char="o"/>
            </a:pPr>
            <a:r>
              <a:rPr lang="en-US" altLang="en-US" sz="2000" kern="1200" dirty="0">
                <a:solidFill>
                  <a:schemeClr val="tx1"/>
                </a:solidFill>
                <a:latin typeface="Helvetica" pitchFamily="2" charset="0"/>
                <a:ea typeface="ＭＳ Ｐゴシック" panose="020B0600070205080204" pitchFamily="34" charset="-128"/>
                <a:cs typeface="+mn-cs"/>
              </a:rPr>
              <a:t>Listen to understand</a:t>
            </a:r>
          </a:p>
          <a:p>
            <a:pPr marL="549783" lvl="1" indent="-211455" defTabSz="676656">
              <a:spcBef>
                <a:spcPct val="20000"/>
              </a:spcBef>
              <a:buFont typeface="Courier New" panose="02070309020205020404" pitchFamily="49" charset="0"/>
              <a:buChar char="o"/>
            </a:pPr>
            <a:r>
              <a:rPr lang="en-US" altLang="en-US" sz="2000" kern="1200" dirty="0">
                <a:solidFill>
                  <a:schemeClr val="tx1"/>
                </a:solidFill>
                <a:latin typeface="Helvetica" pitchFamily="2" charset="0"/>
                <a:ea typeface="ＭＳ Ｐゴシック" panose="020B0600070205080204" pitchFamily="34" charset="-128"/>
                <a:cs typeface="+mn-cs"/>
              </a:rPr>
              <a:t>Ask questions</a:t>
            </a:r>
          </a:p>
          <a:p>
            <a:pPr marL="549783" lvl="1" indent="-211455" defTabSz="676656">
              <a:spcBef>
                <a:spcPct val="20000"/>
              </a:spcBef>
              <a:buFont typeface="Courier New" panose="02070309020205020404" pitchFamily="49" charset="0"/>
              <a:buChar char="o"/>
            </a:pPr>
            <a:r>
              <a:rPr lang="en-US" altLang="en-US" sz="2000" kern="1200" dirty="0">
                <a:solidFill>
                  <a:schemeClr val="tx1"/>
                </a:solidFill>
                <a:latin typeface="Helvetica" pitchFamily="2" charset="0"/>
                <a:ea typeface="ＭＳ Ｐゴシック" panose="020B0600070205080204" pitchFamily="34" charset="-128"/>
                <a:cs typeface="+mn-cs"/>
              </a:rPr>
              <a:t>Respond without judgment</a:t>
            </a:r>
          </a:p>
          <a:p>
            <a:pPr marL="549783" lvl="1" indent="-211455" defTabSz="676656">
              <a:spcBef>
                <a:spcPct val="20000"/>
              </a:spcBef>
              <a:buFont typeface="Courier New" panose="02070309020205020404" pitchFamily="49" charset="0"/>
              <a:buChar char="o"/>
            </a:pPr>
            <a:r>
              <a:rPr lang="en-US" altLang="en-US" sz="2000" kern="1200" dirty="0">
                <a:solidFill>
                  <a:schemeClr val="tx1"/>
                </a:solidFill>
                <a:latin typeface="Helvetica" pitchFamily="2" charset="0"/>
                <a:ea typeface="ＭＳ Ｐゴシック" panose="020B0600070205080204" pitchFamily="34" charset="-128"/>
                <a:cs typeface="+mn-cs"/>
              </a:rPr>
              <a:t>Affirm what you can (yes, and)</a:t>
            </a:r>
          </a:p>
          <a:p>
            <a:pPr marL="549783" lvl="1" indent="-211455" defTabSz="676656">
              <a:spcBef>
                <a:spcPct val="20000"/>
              </a:spcBef>
              <a:buFont typeface="Courier New" panose="02070309020205020404" pitchFamily="49" charset="0"/>
              <a:buChar char="o"/>
            </a:pPr>
            <a:r>
              <a:rPr lang="en-US" altLang="en-US" sz="2000" kern="1200" dirty="0">
                <a:solidFill>
                  <a:schemeClr val="tx1"/>
                </a:solidFill>
                <a:latin typeface="Helvetica" pitchFamily="2" charset="0"/>
                <a:ea typeface="ＭＳ Ｐゴシック" panose="020B0600070205080204" pitchFamily="34" charset="-128"/>
                <a:cs typeface="+mn-cs"/>
              </a:rPr>
              <a:t>Relate </a:t>
            </a:r>
            <a:r>
              <a:rPr lang="mr-IN" altLang="en-US" sz="2000" kern="1200" dirty="0">
                <a:solidFill>
                  <a:schemeClr val="tx1"/>
                </a:solidFill>
                <a:latin typeface="Helvetica" pitchFamily="2" charset="0"/>
                <a:ea typeface="ＭＳ Ｐゴシック" panose="020B0600070205080204" pitchFamily="34" charset="-128"/>
                <a:cs typeface="+mn-cs"/>
              </a:rPr>
              <a:t>–</a:t>
            </a:r>
            <a:r>
              <a:rPr lang="en-US" altLang="en-US" sz="2000" kern="1200" dirty="0">
                <a:solidFill>
                  <a:schemeClr val="tx1"/>
                </a:solidFill>
                <a:latin typeface="Helvetica" pitchFamily="2" charset="0"/>
                <a:ea typeface="ＭＳ Ｐゴシック" panose="020B0600070205080204" pitchFamily="34" charset="-128"/>
                <a:cs typeface="+mn-cs"/>
              </a:rPr>
              <a:t> shared values, experiences</a:t>
            </a:r>
          </a:p>
          <a:p>
            <a:pPr marL="549783" lvl="1" indent="-211455" defTabSz="676656">
              <a:spcBef>
                <a:spcPct val="20000"/>
              </a:spcBef>
              <a:buFont typeface="Courier New" panose="02070309020205020404" pitchFamily="49" charset="0"/>
              <a:buChar char="o"/>
            </a:pPr>
            <a:r>
              <a:rPr lang="en-US" altLang="en-US" sz="2000" kern="1200" dirty="0">
                <a:solidFill>
                  <a:schemeClr val="tx1"/>
                </a:solidFill>
                <a:latin typeface="Helvetica" pitchFamily="2" charset="0"/>
                <a:ea typeface="ＭＳ Ｐゴシック" panose="020B0600070205080204" pitchFamily="34" charset="-128"/>
                <a:cs typeface="+mn-cs"/>
              </a:rPr>
              <a:t>Be transparent, kind, and understandable</a:t>
            </a:r>
          </a:p>
          <a:p>
            <a:pPr marL="549783" lvl="1" indent="-211455" defTabSz="676656">
              <a:spcBef>
                <a:spcPct val="20000"/>
              </a:spcBef>
              <a:buFont typeface="Courier New" panose="02070309020205020404" pitchFamily="49" charset="0"/>
              <a:buChar char="o"/>
            </a:pPr>
            <a:r>
              <a:rPr lang="en-US" altLang="en-US" sz="2000" kern="1200" dirty="0">
                <a:solidFill>
                  <a:schemeClr val="tx1"/>
                </a:solidFill>
                <a:latin typeface="Helvetica" pitchFamily="2" charset="0"/>
                <a:ea typeface="ＭＳ Ｐゴシック" panose="020B0600070205080204" pitchFamily="34" charset="-128"/>
                <a:cs typeface="+mn-cs"/>
              </a:rPr>
              <a:t>Acknowledge uncertainty (but focus on what we do know)</a:t>
            </a:r>
          </a:p>
          <a:p>
            <a:pPr lvl="1">
              <a:spcBef>
                <a:spcPct val="20000"/>
              </a:spcBef>
              <a:buFont typeface="Courier New" panose="02070309020205020404" pitchFamily="49" charset="0"/>
              <a:buChar char="o"/>
            </a:pPr>
            <a:endParaRPr lang="en-US" altLang="en-US" sz="2133" dirty="0">
              <a:solidFill>
                <a:srgbClr val="7F7F7F"/>
              </a:solidFill>
              <a:latin typeface="Helvetica" pitchFamily="2" charset="0"/>
            </a:endParaRPr>
          </a:p>
        </p:txBody>
      </p:sp>
      <p:sp>
        <p:nvSpPr>
          <p:cNvPr id="10" name="Content Placeholder 3">
            <a:extLst>
              <a:ext uri="{FF2B5EF4-FFF2-40B4-BE49-F238E27FC236}">
                <a16:creationId xmlns:a16="http://schemas.microsoft.com/office/drawing/2014/main" id="{38430190-E8EF-8CC2-2D86-7685100CD9F4}"/>
              </a:ext>
            </a:extLst>
          </p:cNvPr>
          <p:cNvSpPr txBox="1">
            <a:spLocks/>
          </p:cNvSpPr>
          <p:nvPr/>
        </p:nvSpPr>
        <p:spPr bwMode="auto">
          <a:xfrm>
            <a:off x="6127145" y="1622331"/>
            <a:ext cx="8159604" cy="922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Palatino Linotype" panose="02040502050505030304" pitchFamily="18" charset="0"/>
                <a:ea typeface="ＭＳ Ｐゴシック" panose="020B0600070205080204" pitchFamily="34" charset="-128"/>
              </a:defRPr>
            </a:lvl1pPr>
            <a:lvl2pPr marL="742950" indent="-285750" eaLnBrk="0" hangingPunct="0">
              <a:defRPr sz="2400">
                <a:solidFill>
                  <a:schemeClr val="tx1"/>
                </a:solidFill>
                <a:latin typeface="Palatino Linotype" panose="02040502050505030304" pitchFamily="18" charset="0"/>
                <a:ea typeface="ＭＳ Ｐゴシック" panose="020B0600070205080204" pitchFamily="34" charset="-128"/>
              </a:defRPr>
            </a:lvl2pPr>
            <a:lvl3pPr marL="1143000" indent="-228600" eaLnBrk="0" hangingPunct="0">
              <a:defRPr sz="2400">
                <a:solidFill>
                  <a:schemeClr val="tx1"/>
                </a:solidFill>
                <a:latin typeface="Palatino Linotype" panose="02040502050505030304" pitchFamily="18" charset="0"/>
                <a:ea typeface="ＭＳ Ｐゴシック" panose="020B0600070205080204" pitchFamily="34" charset="-128"/>
              </a:defRPr>
            </a:lvl3pPr>
            <a:lvl4pPr marL="1600200" indent="-228600" eaLnBrk="0" hangingPunct="0">
              <a:defRPr sz="2400">
                <a:solidFill>
                  <a:schemeClr val="tx1"/>
                </a:solidFill>
                <a:latin typeface="Palatino Linotype" panose="02040502050505030304" pitchFamily="18" charset="0"/>
                <a:ea typeface="ＭＳ Ｐゴシック" panose="020B0600070205080204" pitchFamily="34" charset="-128"/>
              </a:defRPr>
            </a:lvl4pPr>
            <a:lvl5pPr marL="2057400" indent="-228600" eaLnBrk="0" hangingPunct="0">
              <a:defRPr sz="2400">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9pPr>
          </a:lstStyle>
          <a:p>
            <a:pPr marL="253746" indent="-253746" defTabSz="676656">
              <a:spcBef>
                <a:spcPct val="20000"/>
              </a:spcBef>
              <a:buFont typeface="Arial" panose="020B0604020202020204" pitchFamily="34" charset="0"/>
              <a:buChar char="•"/>
            </a:pPr>
            <a:r>
              <a:rPr lang="en-US" altLang="en-US" kern="1200" dirty="0">
                <a:solidFill>
                  <a:schemeClr val="tx1"/>
                </a:solidFill>
                <a:latin typeface="Helvetica" pitchFamily="2" charset="0"/>
                <a:ea typeface="ＭＳ Ｐゴシック" panose="020B0600070205080204" pitchFamily="34" charset="-128"/>
                <a:cs typeface="+mn-cs"/>
              </a:rPr>
              <a:t>Continue to provide information</a:t>
            </a:r>
          </a:p>
          <a:p>
            <a:pPr marL="549783" lvl="1" indent="-211455" defTabSz="676656">
              <a:spcBef>
                <a:spcPct val="20000"/>
              </a:spcBef>
              <a:buFont typeface="Courier New" panose="02070309020205020404" pitchFamily="49" charset="0"/>
              <a:buChar char="o"/>
            </a:pPr>
            <a:r>
              <a:rPr lang="en-US" altLang="en-US" sz="2000" kern="1200" dirty="0">
                <a:solidFill>
                  <a:schemeClr val="tx1"/>
                </a:solidFill>
                <a:latin typeface="Helvetica" pitchFamily="2" charset="0"/>
              </a:rPr>
              <a:t>Small doses add up!</a:t>
            </a:r>
            <a:endParaRPr lang="en-US" altLang="en-US" sz="2000" dirty="0">
              <a:latin typeface="Helvetica" pitchFamily="2" charset="0"/>
            </a:endParaRPr>
          </a:p>
        </p:txBody>
      </p:sp>
      <p:sp>
        <p:nvSpPr>
          <p:cNvPr id="11" name="Content Placeholder 3">
            <a:extLst>
              <a:ext uri="{FF2B5EF4-FFF2-40B4-BE49-F238E27FC236}">
                <a16:creationId xmlns:a16="http://schemas.microsoft.com/office/drawing/2014/main" id="{627FF9B8-BD69-5FDF-314C-4491A1E367F9}"/>
              </a:ext>
            </a:extLst>
          </p:cNvPr>
          <p:cNvSpPr txBox="1">
            <a:spLocks/>
          </p:cNvSpPr>
          <p:nvPr/>
        </p:nvSpPr>
        <p:spPr bwMode="auto">
          <a:xfrm>
            <a:off x="6127145" y="2280576"/>
            <a:ext cx="5836254" cy="235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Palatino Linotype" panose="02040502050505030304" pitchFamily="18" charset="0"/>
                <a:ea typeface="ＭＳ Ｐゴシック" panose="020B0600070205080204" pitchFamily="34" charset="-128"/>
              </a:defRPr>
            </a:lvl1pPr>
            <a:lvl2pPr marL="742950" indent="-285750" eaLnBrk="0" hangingPunct="0">
              <a:defRPr sz="2400">
                <a:solidFill>
                  <a:schemeClr val="tx1"/>
                </a:solidFill>
                <a:latin typeface="Palatino Linotype" panose="02040502050505030304" pitchFamily="18" charset="0"/>
                <a:ea typeface="ＭＳ Ｐゴシック" panose="020B0600070205080204" pitchFamily="34" charset="-128"/>
              </a:defRPr>
            </a:lvl2pPr>
            <a:lvl3pPr marL="1143000" indent="-228600" eaLnBrk="0" hangingPunct="0">
              <a:defRPr sz="2400">
                <a:solidFill>
                  <a:schemeClr val="tx1"/>
                </a:solidFill>
                <a:latin typeface="Palatino Linotype" panose="02040502050505030304" pitchFamily="18" charset="0"/>
                <a:ea typeface="ＭＳ Ｐゴシック" panose="020B0600070205080204" pitchFamily="34" charset="-128"/>
              </a:defRPr>
            </a:lvl3pPr>
            <a:lvl4pPr marL="1600200" indent="-228600" eaLnBrk="0" hangingPunct="0">
              <a:defRPr sz="2400">
                <a:solidFill>
                  <a:schemeClr val="tx1"/>
                </a:solidFill>
                <a:latin typeface="Palatino Linotype" panose="02040502050505030304" pitchFamily="18" charset="0"/>
                <a:ea typeface="ＭＳ Ｐゴシック" panose="020B0600070205080204" pitchFamily="34" charset="-128"/>
              </a:defRPr>
            </a:lvl4pPr>
            <a:lvl5pPr marL="2057400" indent="-228600" eaLnBrk="0" hangingPunct="0">
              <a:defRPr sz="2400">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9pPr>
          </a:lstStyle>
          <a:p>
            <a:pPr marL="549783" lvl="1" indent="-211455" defTabSz="676656">
              <a:spcBef>
                <a:spcPct val="20000"/>
              </a:spcBef>
              <a:buFont typeface="Courier New" panose="02070309020205020404" pitchFamily="49" charset="0"/>
              <a:buChar char="o"/>
            </a:pPr>
            <a:endParaRPr lang="en-US" altLang="en-US" sz="1578" kern="1200" dirty="0">
              <a:solidFill>
                <a:srgbClr val="7F7F7F"/>
              </a:solidFill>
              <a:latin typeface="Helvetica" pitchFamily="2" charset="0"/>
              <a:ea typeface="ＭＳ Ｐゴシック" panose="020B0600070205080204" pitchFamily="34" charset="-128"/>
              <a:cs typeface="+mn-cs"/>
            </a:endParaRPr>
          </a:p>
          <a:p>
            <a:pPr marL="253746" indent="-253746" defTabSz="676656">
              <a:spcBef>
                <a:spcPct val="20000"/>
              </a:spcBef>
              <a:buFont typeface="Arial" panose="020B0604020202020204" pitchFamily="34" charset="0"/>
              <a:buChar char="•"/>
            </a:pPr>
            <a:r>
              <a:rPr lang="en-US" altLang="en-US" kern="1200" dirty="0">
                <a:solidFill>
                  <a:schemeClr val="tx1"/>
                </a:solidFill>
                <a:latin typeface="Helvetica" pitchFamily="2" charset="0"/>
                <a:ea typeface="ＭＳ Ｐゴシック" panose="020B0600070205080204" pitchFamily="34" charset="-128"/>
                <a:cs typeface="+mn-cs"/>
              </a:rPr>
              <a:t>Choose your words thoughtfully</a:t>
            </a:r>
          </a:p>
          <a:p>
            <a:pPr marL="549783" lvl="1" indent="-211455" defTabSz="676656">
              <a:spcBef>
                <a:spcPct val="20000"/>
              </a:spcBef>
              <a:buFont typeface="Courier New" panose="02070309020205020404" pitchFamily="49" charset="0"/>
              <a:buChar char="o"/>
            </a:pPr>
            <a:r>
              <a:rPr lang="en-US" altLang="en-US" sz="2000" kern="1200" dirty="0">
                <a:solidFill>
                  <a:schemeClr val="tx1"/>
                </a:solidFill>
                <a:latin typeface="Helvetica" pitchFamily="2" charset="0"/>
              </a:rPr>
              <a:t>Avoid charged terms and instead describe the processes, evidence, and outcomes</a:t>
            </a:r>
            <a:endParaRPr lang="en-US" altLang="en-US" sz="2000" dirty="0">
              <a:latin typeface="Helvetica" pitchFamily="2" charset="0"/>
            </a:endParaRPr>
          </a:p>
        </p:txBody>
      </p:sp>
      <p:pic>
        <p:nvPicPr>
          <p:cNvPr id="2" name="Picture 1" descr="Trust_Oatmeal.png">
            <a:extLst>
              <a:ext uri="{FF2B5EF4-FFF2-40B4-BE49-F238E27FC236}">
                <a16:creationId xmlns:a16="http://schemas.microsoft.com/office/drawing/2014/main" id="{965D475B-DA2E-E232-B8AA-C059563A7B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3030" y="4009066"/>
            <a:ext cx="3683155" cy="265187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3" name="TextBox 2">
            <a:extLst>
              <a:ext uri="{FF2B5EF4-FFF2-40B4-BE49-F238E27FC236}">
                <a16:creationId xmlns:a16="http://schemas.microsoft.com/office/drawing/2014/main" id="{41BA7407-0FAF-B6BB-18CE-8A0AF6CE98C2}"/>
              </a:ext>
            </a:extLst>
          </p:cNvPr>
          <p:cNvSpPr txBox="1">
            <a:spLocks noChangeArrowheads="1"/>
          </p:cNvSpPr>
          <p:nvPr/>
        </p:nvSpPr>
        <p:spPr bwMode="auto">
          <a:xfrm>
            <a:off x="4320444" y="6419410"/>
            <a:ext cx="4049896" cy="305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Palatino Linotype" panose="02040502050505030304" pitchFamily="18" charset="0"/>
                <a:ea typeface="ＭＳ Ｐゴシック" panose="020B0600070205080204" pitchFamily="34" charset="-128"/>
              </a:defRPr>
            </a:lvl1pPr>
            <a:lvl2pPr marL="742950" indent="-285750" eaLnBrk="0" hangingPunct="0">
              <a:defRPr sz="2400">
                <a:solidFill>
                  <a:schemeClr val="tx1"/>
                </a:solidFill>
                <a:latin typeface="Palatino Linotype" panose="02040502050505030304" pitchFamily="18" charset="0"/>
                <a:ea typeface="ＭＳ Ｐゴシック" panose="020B0600070205080204" pitchFamily="34" charset="-128"/>
              </a:defRPr>
            </a:lvl2pPr>
            <a:lvl3pPr marL="1143000" indent="-228600" eaLnBrk="0" hangingPunct="0">
              <a:defRPr sz="2400">
                <a:solidFill>
                  <a:schemeClr val="tx1"/>
                </a:solidFill>
                <a:latin typeface="Palatino Linotype" panose="02040502050505030304" pitchFamily="18" charset="0"/>
                <a:ea typeface="ＭＳ Ｐゴシック" panose="020B0600070205080204" pitchFamily="34" charset="-128"/>
              </a:defRPr>
            </a:lvl3pPr>
            <a:lvl4pPr marL="1600200" indent="-228600" eaLnBrk="0" hangingPunct="0">
              <a:defRPr sz="2400">
                <a:solidFill>
                  <a:schemeClr val="tx1"/>
                </a:solidFill>
                <a:latin typeface="Palatino Linotype" panose="02040502050505030304" pitchFamily="18" charset="0"/>
                <a:ea typeface="ＭＳ Ｐゴシック" panose="020B0600070205080204" pitchFamily="34" charset="-128"/>
              </a:defRPr>
            </a:lvl4pPr>
            <a:lvl5pPr marL="2057400" indent="-228600" eaLnBrk="0" hangingPunct="0">
              <a:defRPr sz="2400">
                <a:solidFill>
                  <a:schemeClr val="tx1"/>
                </a:solidFill>
                <a:latin typeface="Palatino Linotype" panose="0204050205050503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Palatino Linotype" panose="02040502050505030304" pitchFamily="18" charset="0"/>
                <a:ea typeface="ＭＳ Ｐゴシック" panose="020B0600070205080204" pitchFamily="34" charset="-128"/>
              </a:defRPr>
            </a:lvl9pPr>
          </a:lstStyle>
          <a:p>
            <a:pPr defTabSz="676656" eaLnBrk="1" hangingPunct="1">
              <a:spcAft>
                <a:spcPts val="600"/>
              </a:spcAft>
            </a:pPr>
            <a:r>
              <a:rPr lang="en-US" altLang="en-US" sz="1382" kern="1200" dirty="0">
                <a:solidFill>
                  <a:schemeClr val="tx1"/>
                </a:solidFill>
                <a:latin typeface="Palatino Linotype" panose="02040502050505030304" pitchFamily="18" charset="0"/>
                <a:ea typeface="ＭＳ Ｐゴシック" panose="020B0600070205080204" pitchFamily="34" charset="-128"/>
                <a:cs typeface="+mn-cs"/>
              </a:rPr>
              <a:t>http://</a:t>
            </a:r>
            <a:r>
              <a:rPr lang="en-US" altLang="en-US" sz="1382" kern="1200" dirty="0" err="1">
                <a:solidFill>
                  <a:schemeClr val="tx1"/>
                </a:solidFill>
                <a:latin typeface="Palatino Linotype" panose="02040502050505030304" pitchFamily="18" charset="0"/>
                <a:ea typeface="ＭＳ Ｐゴシック" panose="020B0600070205080204" pitchFamily="34" charset="-128"/>
                <a:cs typeface="+mn-cs"/>
              </a:rPr>
              <a:t>theoatmeal.com</a:t>
            </a:r>
            <a:r>
              <a:rPr lang="en-US" altLang="en-US" sz="1382" kern="1200" dirty="0">
                <a:solidFill>
                  <a:schemeClr val="tx1"/>
                </a:solidFill>
                <a:latin typeface="Palatino Linotype" panose="02040502050505030304" pitchFamily="18" charset="0"/>
                <a:ea typeface="ＭＳ Ｐゴシック" panose="020B0600070205080204" pitchFamily="34" charset="-128"/>
                <a:cs typeface="+mn-cs"/>
              </a:rPr>
              <a:t>/comics/trust</a:t>
            </a:r>
            <a:endParaRPr lang="en-US" altLang="en-US" sz="1867"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3" grpId="0"/>
      <p:bldP spid="3" grpId="1"/>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CE1BC-32ED-B258-6AAF-21C40E09F596}"/>
              </a:ext>
            </a:extLst>
          </p:cNvPr>
          <p:cNvSpPr>
            <a:spLocks noGrp="1"/>
          </p:cNvSpPr>
          <p:nvPr>
            <p:ph type="title"/>
          </p:nvPr>
        </p:nvSpPr>
        <p:spPr>
          <a:xfrm>
            <a:off x="645065" y="1463040"/>
            <a:ext cx="3796306" cy="2690949"/>
          </a:xfrm>
        </p:spPr>
        <p:txBody>
          <a:bodyPr anchor="t">
            <a:normAutofit/>
          </a:bodyPr>
          <a:lstStyle/>
          <a:p>
            <a:r>
              <a:rPr lang="en-US" sz="4800" dirty="0"/>
              <a:t>In conclusion, social media can…</a:t>
            </a:r>
          </a:p>
        </p:txBody>
      </p:sp>
      <p:grpSp>
        <p:nvGrpSpPr>
          <p:cNvPr id="24" name="Group 2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5" name="Rectangle 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A7F661-0A8B-65AB-3AD7-B49D7FFD9C7B}"/>
              </a:ext>
            </a:extLst>
          </p:cNvPr>
          <p:cNvSpPr>
            <a:spLocks noGrp="1"/>
          </p:cNvSpPr>
          <p:nvPr>
            <p:ph idx="1"/>
          </p:nvPr>
        </p:nvSpPr>
        <p:spPr>
          <a:xfrm>
            <a:off x="5501898" y="883403"/>
            <a:ext cx="5935851" cy="5114441"/>
          </a:xfrm>
        </p:spPr>
        <p:txBody>
          <a:bodyPr anchor="t">
            <a:normAutofit/>
          </a:bodyPr>
          <a:lstStyle/>
          <a:p>
            <a:r>
              <a:rPr lang="en-US" sz="2400" dirty="0"/>
              <a:t>Allow students access to the </a:t>
            </a:r>
            <a:r>
              <a:rPr lang="en-US" sz="2400" i="1" dirty="0"/>
              <a:t>process</a:t>
            </a:r>
            <a:r>
              <a:rPr lang="en-US" sz="2400" dirty="0"/>
              <a:t> of science</a:t>
            </a:r>
          </a:p>
          <a:p>
            <a:r>
              <a:rPr lang="en-US" sz="2400" dirty="0"/>
              <a:t>Show the collaborative nature of scientific discovery</a:t>
            </a:r>
          </a:p>
          <a:p>
            <a:r>
              <a:rPr lang="en-US" sz="2400" dirty="0"/>
              <a:t>Expose students to different types of scientific data </a:t>
            </a:r>
          </a:p>
          <a:p>
            <a:r>
              <a:rPr lang="en-US" sz="2400" dirty="0"/>
              <a:t>Increase understanding of the science behind the headlines</a:t>
            </a:r>
          </a:p>
          <a:p>
            <a:r>
              <a:rPr lang="en-US" sz="2400" dirty="0"/>
              <a:t>Practice critical thinking</a:t>
            </a:r>
          </a:p>
          <a:p>
            <a:r>
              <a:rPr lang="en-US" sz="2400" dirty="0"/>
              <a:t>Learn to vet sources</a:t>
            </a:r>
          </a:p>
          <a:p>
            <a:r>
              <a:rPr lang="en-US" sz="2400" dirty="0"/>
              <a:t>Recognize misinformation</a:t>
            </a:r>
          </a:p>
          <a:p>
            <a:r>
              <a:rPr lang="en-US" sz="2400" dirty="0"/>
              <a:t>Improve digital media literacy</a:t>
            </a:r>
          </a:p>
          <a:p>
            <a:endParaRPr lang="en-US" sz="2000" dirty="0"/>
          </a:p>
          <a:p>
            <a:endParaRPr lang="en-US" sz="2000" dirty="0"/>
          </a:p>
        </p:txBody>
      </p:sp>
    </p:spTree>
    <p:extLst>
      <p:ext uri="{BB962C8B-B14F-4D97-AF65-F5344CB8AC3E}">
        <p14:creationId xmlns:p14="http://schemas.microsoft.com/office/powerpoint/2010/main" val="248612018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Box 4">
            <a:extLst>
              <a:ext uri="{FF2B5EF4-FFF2-40B4-BE49-F238E27FC236}">
                <a16:creationId xmlns:a16="http://schemas.microsoft.com/office/drawing/2014/main" id="{53B36E1C-4F06-A34B-97D5-A19B2259B5B9}"/>
              </a:ext>
            </a:extLst>
          </p:cNvPr>
          <p:cNvSpPr txBox="1">
            <a:spLocks noChangeArrowheads="1"/>
          </p:cNvSpPr>
          <p:nvPr/>
        </p:nvSpPr>
        <p:spPr bwMode="auto">
          <a:xfrm>
            <a:off x="7906904" y="2085388"/>
            <a:ext cx="3724179" cy="2523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2400">
                <a:solidFill>
                  <a:srgbClr val="7F7F7F"/>
                </a:solidFill>
                <a:latin typeface="Century Gothic" panose="020B0502020202020204" pitchFamily="34" charset="0"/>
                <a:ea typeface="ＭＳ Ｐゴシック" panose="020B0600070205080204" pitchFamily="34" charset="-128"/>
              </a:defRPr>
            </a:lvl1pPr>
            <a:lvl2pPr marL="742950" indent="-28575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3pPr>
            <a:lvl4pPr marL="1600200" indent="-228600">
              <a:spcBef>
                <a:spcPct val="20000"/>
              </a:spcBef>
              <a:buFont typeface="Courier New" panose="02070309020205020404" pitchFamily="49" charset="0"/>
              <a:buChar char="o"/>
              <a:defRPr sz="1600">
                <a:solidFill>
                  <a:srgbClr val="7F7F7F"/>
                </a:solidFill>
                <a:latin typeface="Century Gothic" panose="020B050202020202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600">
                <a:solidFill>
                  <a:srgbClr val="7F7F7F"/>
                </a:solidFill>
                <a:latin typeface="Century Gothic" panose="020B0502020202020204" pitchFamily="34" charset="0"/>
                <a:ea typeface="ＭＳ Ｐゴシック" panose="020B0600070205080204" pitchFamily="34" charset="-128"/>
              </a:defRPr>
            </a:lvl9pPr>
          </a:lstStyle>
          <a:p>
            <a:pPr eaLnBrk="1" hangingPunct="1">
              <a:spcBef>
                <a:spcPct val="0"/>
              </a:spcBef>
              <a:buFontTx/>
              <a:buNone/>
              <a:defRPr/>
            </a:pPr>
            <a:endParaRPr lang="en-US" altLang="en-US" sz="2000" dirty="0">
              <a:solidFill>
                <a:schemeClr val="tx1"/>
              </a:solidFill>
              <a:latin typeface="Palatino Linotype" panose="02040502050505030304" pitchFamily="18" charset="0"/>
            </a:endParaRPr>
          </a:p>
          <a:p>
            <a:pPr eaLnBrk="1" hangingPunct="1">
              <a:spcBef>
                <a:spcPct val="0"/>
              </a:spcBef>
              <a:buFontTx/>
              <a:buNone/>
              <a:defRPr/>
            </a:pPr>
            <a:r>
              <a:rPr lang="en-US" altLang="en-US" sz="2300" b="1" dirty="0">
                <a:solidFill>
                  <a:schemeClr val="tx1"/>
                </a:solidFill>
                <a:latin typeface="Palatino Linotype" panose="02040502050505030304" pitchFamily="18" charset="0"/>
              </a:rPr>
              <a:t>Website: </a:t>
            </a:r>
            <a:r>
              <a:rPr lang="en-US" altLang="en-US" sz="2300" dirty="0">
                <a:solidFill>
                  <a:schemeClr val="tx1"/>
                </a:solidFill>
                <a:latin typeface="Palatino Linotype" panose="02040502050505030304" pitchFamily="18" charset="0"/>
                <a:hlinkClick r:id="rId2"/>
              </a:rPr>
              <a:t>www.drwendybohon.com</a:t>
            </a:r>
            <a:endParaRPr lang="en-US" altLang="en-US" sz="2300" dirty="0">
              <a:solidFill>
                <a:schemeClr val="tx1"/>
              </a:solidFill>
              <a:latin typeface="Palatino Linotype" panose="02040502050505030304" pitchFamily="18" charset="0"/>
            </a:endParaRPr>
          </a:p>
          <a:p>
            <a:pPr eaLnBrk="1" hangingPunct="1">
              <a:spcBef>
                <a:spcPct val="0"/>
              </a:spcBef>
              <a:buFontTx/>
              <a:buNone/>
              <a:defRPr/>
            </a:pPr>
            <a:endParaRPr lang="en-US" altLang="en-US" sz="2300" dirty="0">
              <a:solidFill>
                <a:schemeClr val="tx1"/>
              </a:solidFill>
              <a:latin typeface="Palatino Linotype" panose="02040502050505030304" pitchFamily="18" charset="0"/>
            </a:endParaRPr>
          </a:p>
          <a:p>
            <a:pPr eaLnBrk="1" hangingPunct="1">
              <a:spcBef>
                <a:spcPct val="0"/>
              </a:spcBef>
              <a:buFontTx/>
              <a:buNone/>
              <a:defRPr/>
            </a:pPr>
            <a:endParaRPr lang="en-US" altLang="en-US" sz="2300" dirty="0">
              <a:solidFill>
                <a:schemeClr val="tx1"/>
              </a:solidFill>
              <a:latin typeface="Palatino Linotype" panose="02040502050505030304" pitchFamily="18" charset="0"/>
            </a:endParaRPr>
          </a:p>
          <a:p>
            <a:pPr eaLnBrk="1" hangingPunct="1">
              <a:spcBef>
                <a:spcPct val="0"/>
              </a:spcBef>
              <a:buFontTx/>
              <a:buNone/>
              <a:defRPr/>
            </a:pPr>
            <a:endParaRPr lang="en-US" altLang="en-US" sz="2300" dirty="0">
              <a:solidFill>
                <a:schemeClr val="tx1"/>
              </a:solidFill>
              <a:latin typeface="Palatino Linotype" panose="02040502050505030304" pitchFamily="18" charset="0"/>
            </a:endParaRPr>
          </a:p>
          <a:p>
            <a:pPr eaLnBrk="1" hangingPunct="1">
              <a:spcBef>
                <a:spcPct val="0"/>
              </a:spcBef>
              <a:buFontTx/>
              <a:buNone/>
              <a:defRPr/>
            </a:pPr>
            <a:r>
              <a:rPr lang="en-US" altLang="en-US" sz="2300" dirty="0">
                <a:solidFill>
                  <a:schemeClr val="tx1"/>
                </a:solidFill>
                <a:latin typeface="Palatino Linotype" panose="02040502050505030304" pitchFamily="18" charset="0"/>
              </a:rPr>
              <a:t>@</a:t>
            </a:r>
            <a:r>
              <a:rPr lang="en-US" altLang="en-US" sz="2300" dirty="0" err="1">
                <a:solidFill>
                  <a:schemeClr val="tx1"/>
                </a:solidFill>
                <a:latin typeface="Palatino Linotype" panose="02040502050505030304" pitchFamily="18" charset="0"/>
              </a:rPr>
              <a:t>DrWendyRocks</a:t>
            </a:r>
            <a:endParaRPr lang="en-US" altLang="en-US" sz="2300" dirty="0">
              <a:solidFill>
                <a:schemeClr val="tx1"/>
              </a:solidFill>
              <a:latin typeface="Palatino Linotype" panose="02040502050505030304" pitchFamily="18" charset="0"/>
            </a:endParaRPr>
          </a:p>
        </p:txBody>
      </p:sp>
      <p:pic>
        <p:nvPicPr>
          <p:cNvPr id="48130" name="Picture 14" descr="Unknown.jpeg">
            <a:extLst>
              <a:ext uri="{FF2B5EF4-FFF2-40B4-BE49-F238E27FC236}">
                <a16:creationId xmlns:a16="http://schemas.microsoft.com/office/drawing/2014/main" id="{D8B29ED9-B0CF-1721-95F0-54E412570BB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019486" y="3670046"/>
            <a:ext cx="338667" cy="3386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1" name="Picture 11" descr="Unknown-1.jpeg">
            <a:extLst>
              <a:ext uri="{FF2B5EF4-FFF2-40B4-BE49-F238E27FC236}">
                <a16:creationId xmlns:a16="http://schemas.microsoft.com/office/drawing/2014/main" id="{F80B1DF1-F816-2D09-E1BA-D927481A1F4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01868" y="3650997"/>
            <a:ext cx="374649" cy="37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2" name="Picture 12" descr="ig-logo-email.png">
            <a:extLst>
              <a:ext uri="{FF2B5EF4-FFF2-40B4-BE49-F238E27FC236}">
                <a16:creationId xmlns:a16="http://schemas.microsoft.com/office/drawing/2014/main" id="{F4D51010-B595-536B-75C4-ACC6D8D2DFB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027644" y="3689097"/>
            <a:ext cx="353484" cy="353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3" name="Picture 9">
            <a:extLst>
              <a:ext uri="{FF2B5EF4-FFF2-40B4-BE49-F238E27FC236}">
                <a16:creationId xmlns:a16="http://schemas.microsoft.com/office/drawing/2014/main" id="{35F14C7B-8942-4A3E-11DC-DB513B6476B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27188" y="3667931"/>
            <a:ext cx="353484" cy="359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4" name="Content Placeholder 2">
            <a:extLst>
              <a:ext uri="{FF2B5EF4-FFF2-40B4-BE49-F238E27FC236}">
                <a16:creationId xmlns:a16="http://schemas.microsoft.com/office/drawing/2014/main" id="{09AF54A5-D6D5-FD80-E6BF-F827976589AE}"/>
              </a:ext>
            </a:extLst>
          </p:cNvPr>
          <p:cNvPicPr>
            <a:picLocks noGrp="1" noChangeAspect="1" noChangeArrowheads="1"/>
          </p:cNvPicPr>
          <p:nvPr>
            <p:ph idx="1"/>
          </p:nvPr>
        </p:nvPicPr>
        <p:blipFill>
          <a:blip r:embed="rId7">
            <a:extLst>
              <a:ext uri="{28A0092B-C50C-407E-A947-70E740481C1C}">
                <a14:useLocalDpi xmlns:a14="http://schemas.microsoft.com/office/drawing/2010/main" val="0"/>
              </a:ext>
            </a:extLst>
          </a:blip>
          <a:srcRect/>
          <a:stretch>
            <a:fillRect/>
          </a:stretch>
        </p:blipFill>
        <p:spPr>
          <a:xfrm>
            <a:off x="7945943" y="4846049"/>
            <a:ext cx="563033" cy="421217"/>
          </a:xfrm>
        </p:spPr>
      </p:pic>
      <p:pic>
        <p:nvPicPr>
          <p:cNvPr id="10" name="Picture 4" descr="IMG_2014">
            <a:extLst>
              <a:ext uri="{FF2B5EF4-FFF2-40B4-BE49-F238E27FC236}">
                <a16:creationId xmlns:a16="http://schemas.microsoft.com/office/drawing/2014/main" id="{C40718E5-1AE8-FB42-861D-7273C8ABE33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0861" y="716210"/>
            <a:ext cx="7323740" cy="5492805"/>
          </a:xfrm>
          <a:prstGeom prst="rect">
            <a:avLst/>
          </a:prstGeom>
          <a:noFill/>
          <a:ln>
            <a:noFill/>
          </a:ln>
          <a:effectLst>
            <a:softEdge rad="190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A1550BE8-BC50-CD4E-80B5-89D21AABE6E7}"/>
              </a:ext>
            </a:extLst>
          </p:cNvPr>
          <p:cNvSpPr txBox="1"/>
          <p:nvPr/>
        </p:nvSpPr>
        <p:spPr>
          <a:xfrm>
            <a:off x="7909337" y="5315250"/>
            <a:ext cx="3473449" cy="446276"/>
          </a:xfrm>
          <a:prstGeom prst="rect">
            <a:avLst/>
          </a:prstGeom>
          <a:noFill/>
        </p:spPr>
        <p:txBody>
          <a:bodyPr>
            <a:spAutoFit/>
          </a:bodyPr>
          <a:lstStyle/>
          <a:p>
            <a:pPr>
              <a:defRPr/>
            </a:pPr>
            <a:r>
              <a:rPr lang="en-US" sz="2300" dirty="0">
                <a:latin typeface="Palatino Linotype" panose="02040502050505030304" pitchFamily="18" charset="0"/>
              </a:rPr>
              <a:t>@</a:t>
            </a:r>
            <a:r>
              <a:rPr lang="en-US" sz="2300" dirty="0" err="1">
                <a:latin typeface="Palatino Linotype" panose="02040502050505030304" pitchFamily="18" charset="0"/>
              </a:rPr>
              <a:t>DrWendyRocksIt</a:t>
            </a:r>
            <a:endParaRPr lang="en-US" sz="2300" dirty="0">
              <a:latin typeface="Palatino Linotype" panose="02040502050505030304" pitchFamily="18" charset="0"/>
            </a:endParaRPr>
          </a:p>
        </p:txBody>
      </p:sp>
      <p:pic>
        <p:nvPicPr>
          <p:cNvPr id="2" name="Picture 1" descr="Logo, company name&#10;&#10;Description automatically generated">
            <a:extLst>
              <a:ext uri="{FF2B5EF4-FFF2-40B4-BE49-F238E27FC236}">
                <a16:creationId xmlns:a16="http://schemas.microsoft.com/office/drawing/2014/main" id="{10A28A80-AB4B-1374-CB95-F0792F89EB90}"/>
              </a:ext>
            </a:extLst>
          </p:cNvPr>
          <p:cNvPicPr>
            <a:picLocks noChangeAspect="1"/>
          </p:cNvPicPr>
          <p:nvPr/>
        </p:nvPicPr>
        <p:blipFill>
          <a:blip r:embed="rId9"/>
          <a:stretch>
            <a:fillRect/>
          </a:stretch>
        </p:blipFill>
        <p:spPr>
          <a:xfrm>
            <a:off x="8086822" y="400351"/>
            <a:ext cx="3118478" cy="1637053"/>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6209</TotalTime>
  <Words>2004</Words>
  <Application>Microsoft Macintosh PowerPoint</Application>
  <PresentationFormat>Widescreen</PresentationFormat>
  <Paragraphs>317</Paragraphs>
  <Slides>60</Slides>
  <Notes>9</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60</vt:i4>
      </vt:variant>
    </vt:vector>
  </HeadingPairs>
  <TitlesOfParts>
    <vt:vector size="71" baseType="lpstr">
      <vt:lpstr>Arial</vt:lpstr>
      <vt:lpstr>Calibri</vt:lpstr>
      <vt:lpstr>Calibri Light</vt:lpstr>
      <vt:lpstr>Century Gothic</vt:lpstr>
      <vt:lpstr>Courier New</vt:lpstr>
      <vt:lpstr>Google Sans</vt:lpstr>
      <vt:lpstr>Helvetica</vt:lpstr>
      <vt:lpstr>Lucida Sans Unicode</vt:lpstr>
      <vt:lpstr>Mangal</vt:lpstr>
      <vt:lpstr>Palatino Linotype</vt:lpstr>
      <vt:lpstr>Office Theme</vt:lpstr>
      <vt:lpstr>Science Communication for Educators: Harnessing the power of social media</vt:lpstr>
      <vt:lpstr>What is Science Communication?</vt:lpstr>
      <vt:lpstr>Goals of SciComm</vt:lpstr>
      <vt:lpstr>PowerPoint Presentation</vt:lpstr>
      <vt:lpstr>PowerPoint Presentation</vt:lpstr>
      <vt:lpstr>PowerPoint Presentation</vt:lpstr>
      <vt:lpstr>PowerPoint Presentation</vt:lpstr>
      <vt:lpstr>PowerPoint Presentation</vt:lpstr>
      <vt:lpstr>PowerPoint Presentation</vt:lpstr>
      <vt:lpstr>What is Facebook?</vt:lpstr>
      <vt:lpstr>PowerPoint Presentation</vt:lpstr>
      <vt:lpstr>Best Practices</vt:lpstr>
      <vt:lpstr>What is Instagram?</vt:lpstr>
      <vt:lpstr>Science and Geoscience Content on Instagram</vt:lpstr>
      <vt:lpstr>Best Practices</vt:lpstr>
      <vt:lpstr>What is TikTok?</vt:lpstr>
      <vt:lpstr>Science and Geoscience Content on TikTok</vt:lpstr>
      <vt:lpstr>Best Practices</vt:lpstr>
      <vt:lpstr>What is Twitter?</vt:lpstr>
      <vt:lpstr>Science and Geoscience Content on Twitter</vt:lpstr>
      <vt:lpstr>PowerPoint Presentation</vt:lpstr>
      <vt:lpstr>Best Practices</vt:lpstr>
      <vt:lpstr>How is social media being used by earth science educators?</vt:lpstr>
      <vt:lpstr>How do educators use social media?</vt:lpstr>
      <vt:lpstr>Social Media and Science Educators</vt:lpstr>
      <vt:lpstr>Social Media and Science Educators</vt:lpstr>
      <vt:lpstr>Social Media and Science Educators</vt:lpstr>
      <vt:lpstr>Social Media and Science Educators</vt:lpstr>
      <vt:lpstr>Social Media and Science Educators</vt:lpstr>
      <vt:lpstr>How can social media be used to support student learning?</vt:lpstr>
      <vt:lpstr>How can social media aid student learning?</vt:lpstr>
      <vt:lpstr>Türkiye / Syria Earthquakes</vt:lpstr>
      <vt:lpstr>PowerPoint Presentation</vt:lpstr>
      <vt:lpstr>PowerPoint Presentation</vt:lpstr>
      <vt:lpstr>PowerPoint Presentation</vt:lpstr>
      <vt:lpstr>Eruption in Iceland</vt:lpstr>
      <vt:lpstr>Activity</vt:lpstr>
      <vt:lpstr>How can social media aid student learning? </vt:lpstr>
      <vt:lpstr>PowerPoint Presentation</vt:lpstr>
      <vt:lpstr>PowerPoint Presentation</vt:lpstr>
      <vt:lpstr>PowerPoint Presentation</vt:lpstr>
      <vt:lpstr>Research</vt:lpstr>
      <vt:lpstr>Path forward</vt:lpstr>
      <vt:lpstr>Activity</vt:lpstr>
      <vt:lpstr>Activity</vt:lpstr>
      <vt:lpstr>PowerPoint Presentation</vt:lpstr>
      <vt:lpstr>PowerPoint Presentation</vt:lpstr>
      <vt:lpstr>Who to trust?</vt:lpstr>
      <vt:lpstr>How to support students using social media </vt:lpstr>
      <vt:lpstr>Supporting Students</vt:lpstr>
      <vt:lpstr>PowerPoint Presentation</vt:lpstr>
      <vt:lpstr>What’s the difference?</vt:lpstr>
      <vt:lpstr>How Does Misinformation Take Root, and Why Does It Persist?</vt:lpstr>
      <vt:lpstr>The Deficit Model</vt:lpstr>
      <vt:lpstr>PowerPoint Presentation</vt:lpstr>
      <vt:lpstr>PowerPoint Presentation</vt:lpstr>
      <vt:lpstr>PowerPoint Presentation</vt:lpstr>
      <vt:lpstr>PowerPoint Presentation</vt:lpstr>
      <vt:lpstr>In conclusion, social media can…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Communication for Educators: Harnessing the power of social media</dc:title>
  <dc:creator>Wendy Bohon</dc:creator>
  <cp:lastModifiedBy>Wendy Bohon</cp:lastModifiedBy>
  <cp:revision>12</cp:revision>
  <dcterms:created xsi:type="dcterms:W3CDTF">2023-07-07T12:46:19Z</dcterms:created>
  <dcterms:modified xsi:type="dcterms:W3CDTF">2023-07-11T20:16:06Z</dcterms:modified>
</cp:coreProperties>
</file>