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 id="2147483676" r:id="rId6"/>
    <p:sldMasterId id="2147483682" r:id="rId7"/>
    <p:sldMasterId id="2147483688" r:id="rId8"/>
    <p:sldMasterId id="2147483694" r:id="rId9"/>
    <p:sldMasterId id="2147483700" r:id="rId10"/>
  </p:sldMasterIdLst>
  <p:notesMasterIdLst>
    <p:notesMasterId r:id="rId29"/>
  </p:notesMasterIdLst>
  <p:sldIdLst>
    <p:sldId id="256" r:id="rId11"/>
    <p:sldId id="275" r:id="rId12"/>
    <p:sldId id="269" r:id="rId13"/>
    <p:sldId id="258" r:id="rId14"/>
    <p:sldId id="257" r:id="rId15"/>
    <p:sldId id="273" r:id="rId16"/>
    <p:sldId id="270" r:id="rId17"/>
    <p:sldId id="260" r:id="rId18"/>
    <p:sldId id="263" r:id="rId19"/>
    <p:sldId id="264" r:id="rId20"/>
    <p:sldId id="265" r:id="rId21"/>
    <p:sldId id="272" r:id="rId22"/>
    <p:sldId id="274" r:id="rId23"/>
    <p:sldId id="268" r:id="rId24"/>
    <p:sldId id="266" r:id="rId25"/>
    <p:sldId id="276" r:id="rId26"/>
    <p:sldId id="271" r:id="rId27"/>
    <p:sldId id="262" r:id="rId28"/>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4470"/>
    <a:srgbClr val="999999"/>
    <a:srgbClr val="5A5A5A"/>
    <a:srgbClr val="4E2C85"/>
    <a:srgbClr val="616F03"/>
    <a:srgbClr val="CE2A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14" autoAdjust="0"/>
    <p:restoredTop sz="70455" autoAdjust="0"/>
  </p:normalViewPr>
  <p:slideViewPr>
    <p:cSldViewPr showGuides="1">
      <p:cViewPr varScale="1">
        <p:scale>
          <a:sx n="65" d="100"/>
          <a:sy n="65" d="100"/>
        </p:scale>
        <p:origin x="1344" y="200"/>
      </p:cViewPr>
      <p:guideLst>
        <p:guide orient="horz" pos="2592"/>
        <p:guide pos="460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presProps" Target="presProps.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eather%20Houlton\Desktop\IRIS%20Career%20&amp;%20Diversity%20Module\Misc%20Content\Workforce%20Data\CurrentsData_forIRIS_hrhedi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eather%20Houlton\Desktop\IRIS%20Career%20&amp;%20Diversity%20Module\Misc%20Content\Workforce%20Data\CurrentsData_forIRIS_hrhedit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Roboto Condensed" panose="02000000000000000000" pitchFamily="2" charset="0"/>
                <a:ea typeface="Roboto Condensed" panose="02000000000000000000" pitchFamily="2" charset="0"/>
                <a:cs typeface="+mn-cs"/>
              </a:defRPr>
            </a:pPr>
            <a:r>
              <a:rPr lang="en-US" sz="1400" b="1"/>
              <a:t>Percentage of women by occupation</a:t>
            </a:r>
            <a:r>
              <a:rPr lang="en-US" sz="1400" b="1" baseline="0"/>
              <a:t> (</a:t>
            </a:r>
            <a:r>
              <a:rPr lang="en-US" sz="1400" b="1"/>
              <a:t>2005 - 2019)</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Roboto Condensed" panose="02000000000000000000" pitchFamily="2" charset="0"/>
              <a:ea typeface="Roboto Condensed" panose="02000000000000000000" pitchFamily="2" charset="0"/>
              <a:cs typeface="+mn-cs"/>
            </a:defRPr>
          </a:pPr>
          <a:endParaRPr lang="en-US"/>
        </a:p>
      </c:txPr>
    </c:title>
    <c:autoTitleDeleted val="0"/>
    <c:plotArea>
      <c:layout>
        <c:manualLayout>
          <c:layoutTarget val="inner"/>
          <c:xMode val="edge"/>
          <c:yMode val="edge"/>
          <c:x val="0.12237660396617089"/>
          <c:y val="0.14199475065616798"/>
          <c:w val="0.8521604330708662"/>
          <c:h val="0.50462824378357662"/>
        </c:manualLayout>
      </c:layout>
      <c:lineChart>
        <c:grouping val="standard"/>
        <c:varyColors val="0"/>
        <c:ser>
          <c:idx val="0"/>
          <c:order val="0"/>
          <c:tx>
            <c:strRef>
              <c:f>'Women by Occupation'!$B$2</c:f>
              <c:strCache>
                <c:ptCount val="1"/>
                <c:pt idx="0">
                  <c:v>All Occupations</c:v>
                </c:pt>
              </c:strCache>
            </c:strRef>
          </c:tx>
          <c:spPr>
            <a:ln w="28575" cap="rnd">
              <a:solidFill>
                <a:schemeClr val="tx1">
                  <a:lumMod val="65000"/>
                  <a:lumOff val="35000"/>
                </a:schemeClr>
              </a:solidFill>
              <a:round/>
            </a:ln>
            <a:effectLst/>
          </c:spPr>
          <c:marker>
            <c:symbol val="none"/>
          </c:marker>
          <c:cat>
            <c:numRef>
              <c:f>'Women by Occupation'!$A$3:$A$17</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'Women by Occupation'!$B$3:$B$17</c:f>
              <c:numCache>
                <c:formatCode>0.0%</c:formatCode>
                <c:ptCount val="15"/>
                <c:pt idx="0">
                  <c:v>0.46400000000000002</c:v>
                </c:pt>
                <c:pt idx="1">
                  <c:v>0.46300000000000002</c:v>
                </c:pt>
                <c:pt idx="2">
                  <c:v>0.46400000000000002</c:v>
                </c:pt>
                <c:pt idx="3">
                  <c:v>0.46700000000000003</c:v>
                </c:pt>
                <c:pt idx="4">
                  <c:v>0.47299999999999998</c:v>
                </c:pt>
                <c:pt idx="5">
                  <c:v>0.47199999999999998</c:v>
                </c:pt>
                <c:pt idx="6">
                  <c:v>0.46899999999999997</c:v>
                </c:pt>
                <c:pt idx="7">
                  <c:v>0.47</c:v>
                </c:pt>
                <c:pt idx="8">
                  <c:v>0.47</c:v>
                </c:pt>
                <c:pt idx="9">
                  <c:v>0.46899999999999997</c:v>
                </c:pt>
                <c:pt idx="10">
                  <c:v>0.46800000000000003</c:v>
                </c:pt>
                <c:pt idx="11">
                  <c:v>0.46800000000000003</c:v>
                </c:pt>
                <c:pt idx="12">
                  <c:v>0.46899999999999997</c:v>
                </c:pt>
                <c:pt idx="13">
                  <c:v>0.46899999999999997</c:v>
                </c:pt>
                <c:pt idx="14">
                  <c:v>0.47</c:v>
                </c:pt>
              </c:numCache>
            </c:numRef>
          </c:val>
          <c:smooth val="0"/>
          <c:extLst>
            <c:ext xmlns:c16="http://schemas.microsoft.com/office/drawing/2014/chart" uri="{C3380CC4-5D6E-409C-BE32-E72D297353CC}">
              <c16:uniqueId val="{00000000-9C40-483A-89A1-6940E56B1117}"/>
            </c:ext>
          </c:extLst>
        </c:ser>
        <c:ser>
          <c:idx val="1"/>
          <c:order val="1"/>
          <c:tx>
            <c:strRef>
              <c:f>'Women by Occupation'!$C$2</c:f>
              <c:strCache>
                <c:ptCount val="1"/>
                <c:pt idx="0">
                  <c:v>Environmental scientists and geoscientists</c:v>
                </c:pt>
              </c:strCache>
            </c:strRef>
          </c:tx>
          <c:spPr>
            <a:ln w="38100" cap="rnd">
              <a:solidFill>
                <a:schemeClr val="accent4"/>
              </a:solidFill>
              <a:round/>
            </a:ln>
            <a:effectLst/>
          </c:spPr>
          <c:marker>
            <c:symbol val="none"/>
          </c:marker>
          <c:cat>
            <c:numRef>
              <c:f>'Women by Occupation'!$A$3:$A$17</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'Women by Occupation'!$C$3:$C$17</c:f>
              <c:numCache>
                <c:formatCode>0.0%</c:formatCode>
                <c:ptCount val="15"/>
                <c:pt idx="0">
                  <c:v>0.22500000000000001</c:v>
                </c:pt>
                <c:pt idx="1">
                  <c:v>0.22</c:v>
                </c:pt>
                <c:pt idx="2">
                  <c:v>0.29899999999999999</c:v>
                </c:pt>
                <c:pt idx="3">
                  <c:v>0.29299999999999998</c:v>
                </c:pt>
                <c:pt idx="4">
                  <c:v>0.29499999999999998</c:v>
                </c:pt>
                <c:pt idx="5">
                  <c:v>0.26200000000000001</c:v>
                </c:pt>
                <c:pt idx="6">
                  <c:v>0.28899999999999998</c:v>
                </c:pt>
                <c:pt idx="7">
                  <c:v>0.25700000000000001</c:v>
                </c:pt>
                <c:pt idx="8">
                  <c:v>0.27900000000000003</c:v>
                </c:pt>
                <c:pt idx="9">
                  <c:v>0.245</c:v>
                </c:pt>
                <c:pt idx="10">
                  <c:v>0.27500000000000002</c:v>
                </c:pt>
                <c:pt idx="11">
                  <c:v>0.3</c:v>
                </c:pt>
                <c:pt idx="12">
                  <c:v>0.35799999999999998</c:v>
                </c:pt>
                <c:pt idx="13">
                  <c:v>0.33100000000000002</c:v>
                </c:pt>
                <c:pt idx="14">
                  <c:v>0.33</c:v>
                </c:pt>
              </c:numCache>
            </c:numRef>
          </c:val>
          <c:smooth val="0"/>
          <c:extLst>
            <c:ext xmlns:c16="http://schemas.microsoft.com/office/drawing/2014/chart" uri="{C3380CC4-5D6E-409C-BE32-E72D297353CC}">
              <c16:uniqueId val="{00000001-9C40-483A-89A1-6940E56B1117}"/>
            </c:ext>
          </c:extLst>
        </c:ser>
        <c:ser>
          <c:idx val="2"/>
          <c:order val="2"/>
          <c:tx>
            <c:strRef>
              <c:f>'Women by Occupation'!$D$2</c:f>
              <c:strCache>
                <c:ptCount val="1"/>
                <c:pt idx="0">
                  <c:v>Computer and math</c:v>
                </c:pt>
              </c:strCache>
            </c:strRef>
          </c:tx>
          <c:spPr>
            <a:ln w="28575" cap="rnd">
              <a:solidFill>
                <a:srgbClr val="008FFA"/>
              </a:solidFill>
              <a:round/>
            </a:ln>
            <a:effectLst/>
          </c:spPr>
          <c:marker>
            <c:symbol val="none"/>
          </c:marker>
          <c:cat>
            <c:numRef>
              <c:f>'Women by Occupation'!$A$3:$A$17</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'Women by Occupation'!$D$3:$D$17</c:f>
              <c:numCache>
                <c:formatCode>0.0%</c:formatCode>
                <c:ptCount val="15"/>
                <c:pt idx="0">
                  <c:v>0.27</c:v>
                </c:pt>
                <c:pt idx="1">
                  <c:v>0.26700000000000002</c:v>
                </c:pt>
                <c:pt idx="2">
                  <c:v>0.25600000000000001</c:v>
                </c:pt>
                <c:pt idx="3">
                  <c:v>0.248</c:v>
                </c:pt>
                <c:pt idx="4">
                  <c:v>0.248</c:v>
                </c:pt>
                <c:pt idx="5">
                  <c:v>0.25800000000000001</c:v>
                </c:pt>
                <c:pt idx="6">
                  <c:v>0.25</c:v>
                </c:pt>
                <c:pt idx="7">
                  <c:v>0.25600000000000001</c:v>
                </c:pt>
                <c:pt idx="8">
                  <c:v>0.26100000000000001</c:v>
                </c:pt>
                <c:pt idx="9">
                  <c:v>0.25600000000000001</c:v>
                </c:pt>
                <c:pt idx="10">
                  <c:v>0.247</c:v>
                </c:pt>
                <c:pt idx="11">
                  <c:v>0.255</c:v>
                </c:pt>
                <c:pt idx="12">
                  <c:v>0.255</c:v>
                </c:pt>
                <c:pt idx="13">
                  <c:v>0.25600000000000001</c:v>
                </c:pt>
                <c:pt idx="14">
                  <c:v>0.25800000000000001</c:v>
                </c:pt>
              </c:numCache>
            </c:numRef>
          </c:val>
          <c:smooth val="0"/>
          <c:extLst>
            <c:ext xmlns:c16="http://schemas.microsoft.com/office/drawing/2014/chart" uri="{C3380CC4-5D6E-409C-BE32-E72D297353CC}">
              <c16:uniqueId val="{00000002-9C40-483A-89A1-6940E56B1117}"/>
            </c:ext>
          </c:extLst>
        </c:ser>
        <c:ser>
          <c:idx val="4"/>
          <c:order val="3"/>
          <c:tx>
            <c:strRef>
              <c:f>'Women by Occupation'!$F$2</c:f>
              <c:strCache>
                <c:ptCount val="1"/>
                <c:pt idx="0">
                  <c:v>Life, physical, and social science</c:v>
                </c:pt>
              </c:strCache>
            </c:strRef>
          </c:tx>
          <c:spPr>
            <a:ln w="28575" cap="rnd">
              <a:solidFill>
                <a:srgbClr val="004274"/>
              </a:solidFill>
              <a:round/>
            </a:ln>
            <a:effectLst/>
          </c:spPr>
          <c:marker>
            <c:symbol val="none"/>
          </c:marker>
          <c:cat>
            <c:numRef>
              <c:f>'Women by Occupation'!$A$3:$A$17</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'Women by Occupation'!$F$3:$F$17</c:f>
              <c:numCache>
                <c:formatCode>0.0%</c:formatCode>
                <c:ptCount val="15"/>
                <c:pt idx="0">
                  <c:v>0.42499999999999999</c:v>
                </c:pt>
                <c:pt idx="1">
                  <c:v>0.433</c:v>
                </c:pt>
                <c:pt idx="2">
                  <c:v>0.42700000000000005</c:v>
                </c:pt>
                <c:pt idx="3">
                  <c:v>0.46100000000000002</c:v>
                </c:pt>
                <c:pt idx="4">
                  <c:v>0.46799999999999997</c:v>
                </c:pt>
                <c:pt idx="5">
                  <c:v>0.46500000000000002</c:v>
                </c:pt>
                <c:pt idx="6">
                  <c:v>0.47299999999999998</c:v>
                </c:pt>
                <c:pt idx="7">
                  <c:v>0.45299999999999996</c:v>
                </c:pt>
                <c:pt idx="8">
                  <c:v>0.46100000000000002</c:v>
                </c:pt>
                <c:pt idx="9">
                  <c:v>0.45600000000000002</c:v>
                </c:pt>
                <c:pt idx="10">
                  <c:v>0.46600000000000003</c:v>
                </c:pt>
                <c:pt idx="11">
                  <c:v>0.44</c:v>
                </c:pt>
                <c:pt idx="12">
                  <c:v>0.47399999999999998</c:v>
                </c:pt>
                <c:pt idx="13">
                  <c:v>0.46700000000000003</c:v>
                </c:pt>
                <c:pt idx="14">
                  <c:v>0.49399999999999999</c:v>
                </c:pt>
              </c:numCache>
            </c:numRef>
          </c:val>
          <c:smooth val="0"/>
          <c:extLst>
            <c:ext xmlns:c16="http://schemas.microsoft.com/office/drawing/2014/chart" uri="{C3380CC4-5D6E-409C-BE32-E72D297353CC}">
              <c16:uniqueId val="{00000003-9C40-483A-89A1-6940E56B1117}"/>
            </c:ext>
          </c:extLst>
        </c:ser>
        <c:ser>
          <c:idx val="5"/>
          <c:order val="4"/>
          <c:tx>
            <c:strRef>
              <c:f>'Women by Occupation'!$G$2</c:f>
              <c:strCache>
                <c:ptCount val="1"/>
                <c:pt idx="0">
                  <c:v>U.S population, 18 to 64 years</c:v>
                </c:pt>
              </c:strCache>
            </c:strRef>
          </c:tx>
          <c:spPr>
            <a:ln w="28575" cap="rnd">
              <a:solidFill>
                <a:schemeClr val="tx1">
                  <a:lumMod val="50000"/>
                  <a:lumOff val="50000"/>
                </a:schemeClr>
              </a:solidFill>
              <a:prstDash val="sysDot"/>
              <a:round/>
            </a:ln>
            <a:effectLst/>
          </c:spPr>
          <c:marker>
            <c:symbol val="none"/>
          </c:marker>
          <c:cat>
            <c:numRef>
              <c:f>'Women by Occupation'!$A$3:$A$17</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'Women by Occupation'!$G$3:$G$17</c:f>
              <c:numCache>
                <c:formatCode>0.0%</c:formatCode>
                <c:ptCount val="15"/>
                <c:pt idx="0">
                  <c:v>0.50693601954272227</c:v>
                </c:pt>
                <c:pt idx="1">
                  <c:v>0.5054843119385497</c:v>
                </c:pt>
                <c:pt idx="2">
                  <c:v>0.50505391377010722</c:v>
                </c:pt>
                <c:pt idx="3">
                  <c:v>0.50455796033270717</c:v>
                </c:pt>
                <c:pt idx="4">
                  <c:v>0.50462774532864652</c:v>
                </c:pt>
                <c:pt idx="5">
                  <c:v>0.5034256136529196</c:v>
                </c:pt>
                <c:pt idx="6">
                  <c:v>0.50335015144091033</c:v>
                </c:pt>
                <c:pt idx="7">
                  <c:v>0.50305236245425178</c:v>
                </c:pt>
                <c:pt idx="8">
                  <c:v>0.50283103930979078</c:v>
                </c:pt>
                <c:pt idx="9">
                  <c:v>0.50261435591065695</c:v>
                </c:pt>
                <c:pt idx="10">
                  <c:v>0.5023458623722955</c:v>
                </c:pt>
                <c:pt idx="11">
                  <c:v>0.5020964858948076</c:v>
                </c:pt>
                <c:pt idx="12">
                  <c:v>0.50190593381486903</c:v>
                </c:pt>
                <c:pt idx="13">
                  <c:v>0.50170833422533601</c:v>
                </c:pt>
                <c:pt idx="14">
                  <c:v>0.50147502181417902</c:v>
                </c:pt>
              </c:numCache>
            </c:numRef>
          </c:val>
          <c:smooth val="0"/>
          <c:extLst>
            <c:ext xmlns:c16="http://schemas.microsoft.com/office/drawing/2014/chart" uri="{C3380CC4-5D6E-409C-BE32-E72D297353CC}">
              <c16:uniqueId val="{00000004-9C40-483A-89A1-6940E56B1117}"/>
            </c:ext>
          </c:extLst>
        </c:ser>
        <c:dLbls>
          <c:showLegendKey val="0"/>
          <c:showVal val="0"/>
          <c:showCatName val="0"/>
          <c:showSerName val="0"/>
          <c:showPercent val="0"/>
          <c:showBubbleSize val="0"/>
        </c:dLbls>
        <c:smooth val="0"/>
        <c:axId val="704403336"/>
        <c:axId val="704405304"/>
      </c:lineChart>
      <c:catAx>
        <c:axId val="704403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Roboto Condensed" panose="02000000000000000000" pitchFamily="2" charset="0"/>
                <a:ea typeface="Roboto Condensed" panose="02000000000000000000" pitchFamily="2" charset="0"/>
                <a:cs typeface="+mn-cs"/>
              </a:defRPr>
            </a:pPr>
            <a:endParaRPr lang="en-US"/>
          </a:p>
        </c:txPr>
        <c:crossAx val="704405304"/>
        <c:crosses val="autoZero"/>
        <c:auto val="1"/>
        <c:lblAlgn val="ctr"/>
        <c:lblOffset val="100"/>
        <c:tickLblSkip val="2"/>
        <c:noMultiLvlLbl val="0"/>
      </c:catAx>
      <c:valAx>
        <c:axId val="704405304"/>
        <c:scaling>
          <c:orientation val="minMax"/>
          <c:max val="0.52"/>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Roboto Condensed" panose="02000000000000000000" pitchFamily="2" charset="0"/>
                    <a:ea typeface="Roboto Condensed" panose="02000000000000000000" pitchFamily="2" charset="0"/>
                    <a:cs typeface="+mn-cs"/>
                  </a:defRPr>
                </a:pPr>
                <a:r>
                  <a:rPr lang="en-US" sz="1100" b="1"/>
                  <a:t>Total employment</a:t>
                </a:r>
              </a:p>
            </c:rich>
          </c:tx>
          <c:layout>
            <c:manualLayout>
              <c:xMode val="edge"/>
              <c:yMode val="edge"/>
              <c:x val="6.1244890849725528E-3"/>
              <c:y val="0.24247407663882806"/>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Roboto Condensed" panose="02000000000000000000" pitchFamily="2" charset="0"/>
                  <a:ea typeface="Roboto Condensed" panose="02000000000000000000" pitchFamily="2" charset="0"/>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Roboto Condensed" panose="02000000000000000000" pitchFamily="2" charset="0"/>
                <a:ea typeface="Roboto Condensed" panose="02000000000000000000" pitchFamily="2" charset="0"/>
                <a:cs typeface="+mn-cs"/>
              </a:defRPr>
            </a:pPr>
            <a:endParaRPr lang="en-US"/>
          </a:p>
        </c:txPr>
        <c:crossAx val="704403336"/>
        <c:crosses val="autoZero"/>
        <c:crossBetween val="between"/>
        <c:majorUnit val="5.000000000000001E-2"/>
      </c:valAx>
      <c:spPr>
        <a:noFill/>
        <a:ln>
          <a:noFill/>
        </a:ln>
        <a:effectLst/>
      </c:spPr>
    </c:plotArea>
    <c:legend>
      <c:legendPos val="b"/>
      <c:legendEntry>
        <c:idx val="1"/>
        <c:txPr>
          <a:bodyPr rot="0" spcFirstLastPara="1" vertOverflow="ellipsis" vert="horz" wrap="square" anchor="ctr" anchorCtr="1"/>
          <a:lstStyle/>
          <a:p>
            <a:pPr>
              <a:defRPr sz="1000" b="1" i="0" u="none" strike="noStrike" kern="1200" baseline="0">
                <a:solidFill>
                  <a:schemeClr val="tx1"/>
                </a:solidFill>
                <a:latin typeface="Roboto Condensed" panose="02000000000000000000" pitchFamily="2" charset="0"/>
                <a:ea typeface="Roboto Condensed" panose="02000000000000000000" pitchFamily="2" charset="0"/>
                <a:cs typeface="+mn-cs"/>
              </a:defRPr>
            </a:pPr>
            <a:endParaRPr lang="en-US"/>
          </a:p>
        </c:txPr>
      </c:legendEntry>
      <c:layout>
        <c:manualLayout>
          <c:xMode val="edge"/>
          <c:yMode val="edge"/>
          <c:x val="0.23148314841555701"/>
          <c:y val="0.72585514977681154"/>
          <c:w val="0.61240825226488382"/>
          <c:h val="0.1976729938920047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Roboto Condensed" panose="02000000000000000000" pitchFamily="2" charset="0"/>
              <a:ea typeface="Roboto Condensed" panose="02000000000000000000"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chemeClr val="tx1"/>
          </a:solidFill>
          <a:latin typeface="Roboto Condensed" panose="02000000000000000000" pitchFamily="2" charset="0"/>
          <a:ea typeface="Roboto Condensed" panose="02000000000000000000" pitchFamily="2"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Roboto Condensed" panose="02000000000000000000" pitchFamily="2" charset="0"/>
                <a:ea typeface="Roboto Condensed" panose="02000000000000000000" pitchFamily="2" charset="0"/>
                <a:cs typeface="+mn-cs"/>
              </a:defRPr>
            </a:pPr>
            <a:r>
              <a:rPr lang="en-US" sz="1400" b="1"/>
              <a:t>Percentage of underrepresented groups by occupation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Roboto Condensed" panose="02000000000000000000" pitchFamily="2" charset="0"/>
              <a:ea typeface="Roboto Condensed" panose="02000000000000000000" pitchFamily="2" charset="0"/>
              <a:cs typeface="+mn-cs"/>
            </a:defRPr>
          </a:pPr>
          <a:endParaRPr lang="en-US"/>
        </a:p>
      </c:txPr>
    </c:title>
    <c:autoTitleDeleted val="0"/>
    <c:plotArea>
      <c:layout>
        <c:manualLayout>
          <c:layoutTarget val="inner"/>
          <c:xMode val="edge"/>
          <c:yMode val="edge"/>
          <c:x val="0.12237660396617089"/>
          <c:y val="0.14199475065616798"/>
          <c:w val="0.8521604330708662"/>
          <c:h val="0.50462824378357662"/>
        </c:manualLayout>
      </c:layout>
      <c:lineChart>
        <c:grouping val="standard"/>
        <c:varyColors val="0"/>
        <c:ser>
          <c:idx val="0"/>
          <c:order val="0"/>
          <c:tx>
            <c:strRef>
              <c:f>'URM by Occupation'!$B$2</c:f>
              <c:strCache>
                <c:ptCount val="1"/>
                <c:pt idx="0">
                  <c:v>All Occupations</c:v>
                </c:pt>
              </c:strCache>
            </c:strRef>
          </c:tx>
          <c:spPr>
            <a:ln w="28575" cap="rnd">
              <a:solidFill>
                <a:schemeClr val="tx1">
                  <a:lumMod val="65000"/>
                  <a:lumOff val="35000"/>
                </a:schemeClr>
              </a:solidFill>
              <a:round/>
            </a:ln>
            <a:effectLst/>
          </c:spPr>
          <c:marker>
            <c:symbol val="none"/>
          </c:marker>
          <c:cat>
            <c:numRef>
              <c:f>'URM by Occupation'!$A$3:$A$15</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'URM by Occupation'!$B$3:$B$15</c:f>
              <c:numCache>
                <c:formatCode>0.0%</c:formatCode>
                <c:ptCount val="13"/>
                <c:pt idx="0">
                  <c:v>0.27300000000000002</c:v>
                </c:pt>
                <c:pt idx="1">
                  <c:v>0.27200000000000002</c:v>
                </c:pt>
                <c:pt idx="2">
                  <c:v>0.27099999999999991</c:v>
                </c:pt>
                <c:pt idx="3">
                  <c:v>0.27400000000000002</c:v>
                </c:pt>
                <c:pt idx="4">
                  <c:v>0.27600000000000002</c:v>
                </c:pt>
                <c:pt idx="5">
                  <c:v>0.29400000000000004</c:v>
                </c:pt>
                <c:pt idx="6">
                  <c:v>0.29699999999999993</c:v>
                </c:pt>
                <c:pt idx="7">
                  <c:v>0.30600000000000005</c:v>
                </c:pt>
                <c:pt idx="8">
                  <c:v>0.31399999999999995</c:v>
                </c:pt>
                <c:pt idx="9">
                  <c:v>0.31800000000000006</c:v>
                </c:pt>
                <c:pt idx="10">
                  <c:v>0.32299999999999995</c:v>
                </c:pt>
                <c:pt idx="11">
                  <c:v>0.33</c:v>
                </c:pt>
                <c:pt idx="12">
                  <c:v>0.33399999999999991</c:v>
                </c:pt>
              </c:numCache>
            </c:numRef>
          </c:val>
          <c:smooth val="0"/>
          <c:extLst>
            <c:ext xmlns:c16="http://schemas.microsoft.com/office/drawing/2014/chart" uri="{C3380CC4-5D6E-409C-BE32-E72D297353CC}">
              <c16:uniqueId val="{00000000-E863-4CB4-ADD0-D18175D9AEA0}"/>
            </c:ext>
          </c:extLst>
        </c:ser>
        <c:ser>
          <c:idx val="1"/>
          <c:order val="1"/>
          <c:tx>
            <c:strRef>
              <c:f>'URM by Occupation'!$C$2</c:f>
              <c:strCache>
                <c:ptCount val="1"/>
                <c:pt idx="0">
                  <c:v>Environmental scientists and geoscientists</c:v>
                </c:pt>
              </c:strCache>
            </c:strRef>
          </c:tx>
          <c:spPr>
            <a:ln w="38100" cap="rnd">
              <a:solidFill>
                <a:schemeClr val="accent4"/>
              </a:solidFill>
              <a:round/>
            </a:ln>
            <a:effectLst/>
          </c:spPr>
          <c:marker>
            <c:symbol val="none"/>
          </c:marker>
          <c:cat>
            <c:numRef>
              <c:f>'URM by Occupation'!$A$3:$A$15</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'URM by Occupation'!$C$3:$C$15</c:f>
              <c:numCache>
                <c:formatCode>0.0%</c:formatCode>
                <c:ptCount val="13"/>
                <c:pt idx="0">
                  <c:v>8.599999999999991E-2</c:v>
                </c:pt>
                <c:pt idx="1">
                  <c:v>9.6000000000000016E-2</c:v>
                </c:pt>
                <c:pt idx="2">
                  <c:v>6.2000000000000041E-2</c:v>
                </c:pt>
                <c:pt idx="3">
                  <c:v>0.11899999999999991</c:v>
                </c:pt>
                <c:pt idx="4">
                  <c:v>0.12599999999999995</c:v>
                </c:pt>
                <c:pt idx="5">
                  <c:v>9.9000000000000019E-2</c:v>
                </c:pt>
                <c:pt idx="6">
                  <c:v>0.10000000000000002</c:v>
                </c:pt>
                <c:pt idx="7">
                  <c:v>8.99999999999999E-2</c:v>
                </c:pt>
                <c:pt idx="8">
                  <c:v>0.11500000000000002</c:v>
                </c:pt>
                <c:pt idx="9">
                  <c:v>9.5000000000000112E-2</c:v>
                </c:pt>
                <c:pt idx="10">
                  <c:v>0.13299999999999992</c:v>
                </c:pt>
                <c:pt idx="11">
                  <c:v>0.16900000000000001</c:v>
                </c:pt>
                <c:pt idx="12">
                  <c:v>0.19900000000000001</c:v>
                </c:pt>
              </c:numCache>
            </c:numRef>
          </c:val>
          <c:smooth val="0"/>
          <c:extLst>
            <c:ext xmlns:c16="http://schemas.microsoft.com/office/drawing/2014/chart" uri="{C3380CC4-5D6E-409C-BE32-E72D297353CC}">
              <c16:uniqueId val="{00000001-E863-4CB4-ADD0-D18175D9AEA0}"/>
            </c:ext>
          </c:extLst>
        </c:ser>
        <c:ser>
          <c:idx val="2"/>
          <c:order val="2"/>
          <c:tx>
            <c:strRef>
              <c:f>'URM by Occupation'!$D$2</c:f>
              <c:strCache>
                <c:ptCount val="1"/>
                <c:pt idx="0">
                  <c:v>Computer and math</c:v>
                </c:pt>
              </c:strCache>
            </c:strRef>
          </c:tx>
          <c:spPr>
            <a:ln w="28575" cap="rnd">
              <a:solidFill>
                <a:srgbClr val="008FFA"/>
              </a:solidFill>
              <a:round/>
            </a:ln>
            <a:effectLst/>
          </c:spPr>
          <c:marker>
            <c:symbol val="none"/>
          </c:marker>
          <c:cat>
            <c:numRef>
              <c:f>'URM by Occupation'!$A$3:$A$15</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'URM by Occupation'!$D$3:$D$15</c:f>
              <c:numCache>
                <c:formatCode>0.0%</c:formatCode>
                <c:ptCount val="13"/>
                <c:pt idx="0">
                  <c:v>0.1409999999999999</c:v>
                </c:pt>
                <c:pt idx="1">
                  <c:v>0.14100000000000001</c:v>
                </c:pt>
                <c:pt idx="2">
                  <c:v>0.14100000000000001</c:v>
                </c:pt>
                <c:pt idx="3">
                  <c:v>0.14000000000000001</c:v>
                </c:pt>
                <c:pt idx="4">
                  <c:v>0.14400000000000002</c:v>
                </c:pt>
                <c:pt idx="5">
                  <c:v>0.15900000000000003</c:v>
                </c:pt>
                <c:pt idx="6">
                  <c:v>0.16899999999999993</c:v>
                </c:pt>
                <c:pt idx="7">
                  <c:v>0.17400000000000015</c:v>
                </c:pt>
                <c:pt idx="8">
                  <c:v>0.18500000000000003</c:v>
                </c:pt>
                <c:pt idx="9">
                  <c:v>0.17600000000000005</c:v>
                </c:pt>
                <c:pt idx="10">
                  <c:v>0.18700000000000011</c:v>
                </c:pt>
                <c:pt idx="11">
                  <c:v>0.18500000000000003</c:v>
                </c:pt>
                <c:pt idx="12">
                  <c:v>0.19</c:v>
                </c:pt>
              </c:numCache>
            </c:numRef>
          </c:val>
          <c:smooth val="0"/>
          <c:extLst>
            <c:ext xmlns:c16="http://schemas.microsoft.com/office/drawing/2014/chart" uri="{C3380CC4-5D6E-409C-BE32-E72D297353CC}">
              <c16:uniqueId val="{00000002-E863-4CB4-ADD0-D18175D9AEA0}"/>
            </c:ext>
          </c:extLst>
        </c:ser>
        <c:ser>
          <c:idx val="4"/>
          <c:order val="4"/>
          <c:tx>
            <c:strRef>
              <c:f>'URM by Occupation'!$F$2</c:f>
              <c:strCache>
                <c:ptCount val="1"/>
                <c:pt idx="0">
                  <c:v>Life, physical, and social science</c:v>
                </c:pt>
              </c:strCache>
            </c:strRef>
          </c:tx>
          <c:spPr>
            <a:ln w="28575" cap="rnd">
              <a:solidFill>
                <a:srgbClr val="004274"/>
              </a:solidFill>
              <a:round/>
            </a:ln>
            <a:effectLst/>
          </c:spPr>
          <c:marker>
            <c:symbol val="none"/>
          </c:marker>
          <c:cat>
            <c:numRef>
              <c:f>'URM by Occupation'!$A$3:$A$15</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'URM by Occupation'!$F$3:$F$15</c:f>
              <c:numCache>
                <c:formatCode>0.0%</c:formatCode>
                <c:ptCount val="13"/>
                <c:pt idx="0">
                  <c:v>0.1249999999999999</c:v>
                </c:pt>
                <c:pt idx="1">
                  <c:v>0.13900000000000012</c:v>
                </c:pt>
                <c:pt idx="2">
                  <c:v>0.1399999999999999</c:v>
                </c:pt>
                <c:pt idx="3">
                  <c:v>0.14400000000000013</c:v>
                </c:pt>
                <c:pt idx="4">
                  <c:v>0.14800000000000013</c:v>
                </c:pt>
                <c:pt idx="5">
                  <c:v>0.15000000000000002</c:v>
                </c:pt>
                <c:pt idx="6">
                  <c:v>0.16599999999999993</c:v>
                </c:pt>
                <c:pt idx="7">
                  <c:v>0.16500000000000004</c:v>
                </c:pt>
                <c:pt idx="8">
                  <c:v>0.15500000000000003</c:v>
                </c:pt>
                <c:pt idx="9">
                  <c:v>0.1669999999999999</c:v>
                </c:pt>
                <c:pt idx="10">
                  <c:v>0.1679999999999999</c:v>
                </c:pt>
                <c:pt idx="11">
                  <c:v>0.1780000000000001</c:v>
                </c:pt>
                <c:pt idx="12">
                  <c:v>0.18200000000000002</c:v>
                </c:pt>
              </c:numCache>
            </c:numRef>
          </c:val>
          <c:smooth val="0"/>
          <c:extLst>
            <c:ext xmlns:c16="http://schemas.microsoft.com/office/drawing/2014/chart" uri="{C3380CC4-5D6E-409C-BE32-E72D297353CC}">
              <c16:uniqueId val="{00000003-E863-4CB4-ADD0-D18175D9AEA0}"/>
            </c:ext>
          </c:extLst>
        </c:ser>
        <c:ser>
          <c:idx val="5"/>
          <c:order val="5"/>
          <c:tx>
            <c:strRef>
              <c:f>'URM by Occupation'!$G$2</c:f>
              <c:strCache>
                <c:ptCount val="1"/>
                <c:pt idx="0">
                  <c:v>U.S population, 18 to 64 years</c:v>
                </c:pt>
              </c:strCache>
            </c:strRef>
          </c:tx>
          <c:spPr>
            <a:ln w="28575" cap="rnd">
              <a:solidFill>
                <a:schemeClr val="tx1">
                  <a:lumMod val="50000"/>
                  <a:lumOff val="50000"/>
                </a:schemeClr>
              </a:solidFill>
              <a:prstDash val="sysDot"/>
              <a:round/>
            </a:ln>
            <a:effectLst/>
          </c:spPr>
          <c:marker>
            <c:symbol val="none"/>
          </c:marker>
          <c:cat>
            <c:numRef>
              <c:f>'URM by Occupation'!$A$3:$A$15</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'URM by Occupation'!$G$3:$G$15</c:f>
              <c:numCache>
                <c:formatCode>0.0%</c:formatCode>
                <c:ptCount val="13"/>
                <c:pt idx="0">
                  <c:v>0.29307343307246886</c:v>
                </c:pt>
                <c:pt idx="1">
                  <c:v>0.29671709780589955</c:v>
                </c:pt>
                <c:pt idx="2">
                  <c:v>0.3005100827232603</c:v>
                </c:pt>
                <c:pt idx="3">
                  <c:v>0.32079023976116683</c:v>
                </c:pt>
                <c:pt idx="4">
                  <c:v>0.32506658262494881</c:v>
                </c:pt>
                <c:pt idx="5">
                  <c:v>0.33019439817055862</c:v>
                </c:pt>
                <c:pt idx="6">
                  <c:v>0.33481551693895972</c:v>
                </c:pt>
                <c:pt idx="7">
                  <c:v>0.3392209978323677</c:v>
                </c:pt>
                <c:pt idx="8">
                  <c:v>0.34370154617172038</c:v>
                </c:pt>
                <c:pt idx="9">
                  <c:v>0.34836430739679736</c:v>
                </c:pt>
                <c:pt idx="10">
                  <c:v>0.35308606408847149</c:v>
                </c:pt>
                <c:pt idx="11">
                  <c:v>0.35798375571160129</c:v>
                </c:pt>
                <c:pt idx="12">
                  <c:v>0.3625190418853616</c:v>
                </c:pt>
              </c:numCache>
            </c:numRef>
          </c:val>
          <c:smooth val="0"/>
          <c:extLst>
            <c:ext xmlns:c16="http://schemas.microsoft.com/office/drawing/2014/chart" uri="{C3380CC4-5D6E-409C-BE32-E72D297353CC}">
              <c16:uniqueId val="{00000004-E863-4CB4-ADD0-D18175D9AEA0}"/>
            </c:ext>
          </c:extLst>
        </c:ser>
        <c:dLbls>
          <c:showLegendKey val="0"/>
          <c:showVal val="0"/>
          <c:showCatName val="0"/>
          <c:showSerName val="0"/>
          <c:showPercent val="0"/>
          <c:showBubbleSize val="0"/>
        </c:dLbls>
        <c:smooth val="0"/>
        <c:axId val="704403336"/>
        <c:axId val="704405304"/>
        <c:extLst>
          <c:ext xmlns:c15="http://schemas.microsoft.com/office/drawing/2012/chart" uri="{02D57815-91ED-43cb-92C2-25804820EDAC}">
            <c15:filteredLineSeries>
              <c15:ser>
                <c:idx val="3"/>
                <c:order val="3"/>
                <c:tx>
                  <c:strRef>
                    <c:extLst>
                      <c:ext uri="{02D57815-91ED-43cb-92C2-25804820EDAC}">
                        <c15:formulaRef>
                          <c15:sqref>'URM by Occupation'!$E$2</c15:sqref>
                        </c15:formulaRef>
                      </c:ext>
                    </c:extLst>
                    <c:strCache>
                      <c:ptCount val="1"/>
                      <c:pt idx="0">
                        <c:v>Architecture and engineering</c:v>
                      </c:pt>
                    </c:strCache>
                  </c:strRef>
                </c:tx>
                <c:spPr>
                  <a:ln w="28575" cap="rnd">
                    <a:solidFill>
                      <a:schemeClr val="accent2"/>
                    </a:solidFill>
                    <a:round/>
                  </a:ln>
                  <a:effectLst/>
                </c:spPr>
                <c:marker>
                  <c:symbol val="none"/>
                </c:marker>
                <c:cat>
                  <c:numRef>
                    <c:extLst>
                      <c:ext uri="{02D57815-91ED-43cb-92C2-25804820EDAC}">
                        <c15:formulaRef>
                          <c15:sqref>'URM by Occupation'!$A$3:$A$15</c15:sqref>
                        </c15:formulaRef>
                      </c:ext>
                    </c:extLst>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extLst>
                      <c:ext uri="{02D57815-91ED-43cb-92C2-25804820EDAC}">
                        <c15:formulaRef>
                          <c15:sqref>'URM by Occupation'!$E$3:$E$15</c15:sqref>
                        </c15:formulaRef>
                      </c:ext>
                    </c:extLst>
                    <c:numCache>
                      <c:formatCode>0.0%</c:formatCode>
                      <c:ptCount val="13"/>
                      <c:pt idx="0">
                        <c:v>0.13200000000000001</c:v>
                      </c:pt>
                      <c:pt idx="1">
                        <c:v>0.13600000000000001</c:v>
                      </c:pt>
                      <c:pt idx="2">
                        <c:v>0.14200000000000002</c:v>
                      </c:pt>
                      <c:pt idx="3">
                        <c:v>0.1359999999999999</c:v>
                      </c:pt>
                      <c:pt idx="4">
                        <c:v>0.13100000000000001</c:v>
                      </c:pt>
                      <c:pt idx="5">
                        <c:v>0.14400000000000002</c:v>
                      </c:pt>
                      <c:pt idx="6">
                        <c:v>0.14900000000000002</c:v>
                      </c:pt>
                      <c:pt idx="7">
                        <c:v>0.15700000000000003</c:v>
                      </c:pt>
                      <c:pt idx="8">
                        <c:v>0.16299999999999989</c:v>
                      </c:pt>
                      <c:pt idx="9">
                        <c:v>0.16699999999999993</c:v>
                      </c:pt>
                      <c:pt idx="10">
                        <c:v>0.16700000000000001</c:v>
                      </c:pt>
                      <c:pt idx="11">
                        <c:v>0.17700000000000016</c:v>
                      </c:pt>
                      <c:pt idx="12">
                        <c:v>0.18400000000000002</c:v>
                      </c:pt>
                    </c:numCache>
                  </c:numRef>
                </c:val>
                <c:smooth val="0"/>
                <c:extLst>
                  <c:ext xmlns:c16="http://schemas.microsoft.com/office/drawing/2014/chart" uri="{C3380CC4-5D6E-409C-BE32-E72D297353CC}">
                    <c16:uniqueId val="{00000005-E863-4CB4-ADD0-D18175D9AEA0}"/>
                  </c:ext>
                </c:extLst>
              </c15:ser>
            </c15:filteredLineSeries>
          </c:ext>
        </c:extLst>
      </c:lineChart>
      <c:catAx>
        <c:axId val="704403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Roboto Condensed" panose="02000000000000000000" pitchFamily="2" charset="0"/>
                <a:ea typeface="Roboto Condensed" panose="02000000000000000000" pitchFamily="2" charset="0"/>
                <a:cs typeface="+mn-cs"/>
              </a:defRPr>
            </a:pPr>
            <a:endParaRPr lang="en-US"/>
          </a:p>
        </c:txPr>
        <c:crossAx val="704405304"/>
        <c:crosses val="autoZero"/>
        <c:auto val="1"/>
        <c:lblAlgn val="ctr"/>
        <c:lblOffset val="100"/>
        <c:tickLblSkip val="2"/>
        <c:noMultiLvlLbl val="0"/>
      </c:catAx>
      <c:valAx>
        <c:axId val="704405304"/>
        <c:scaling>
          <c:orientation val="minMax"/>
          <c:max val="0.37000000000000005"/>
          <c:min val="5.000000000000001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Roboto Condensed" panose="02000000000000000000" pitchFamily="2" charset="0"/>
                    <a:ea typeface="Roboto Condensed" panose="02000000000000000000" pitchFamily="2" charset="0"/>
                    <a:cs typeface="+mn-cs"/>
                  </a:defRPr>
                </a:pPr>
                <a:r>
                  <a:rPr lang="en-US" b="1"/>
                  <a:t>Total employment</a:t>
                </a:r>
              </a:p>
            </c:rich>
          </c:tx>
          <c:layout>
            <c:manualLayout>
              <c:xMode val="edge"/>
              <c:yMode val="edge"/>
              <c:x val="8.7579508728199331E-3"/>
              <c:y val="0.2641327055595397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Roboto Condensed" panose="02000000000000000000" pitchFamily="2" charset="0"/>
                  <a:ea typeface="Roboto Condensed" panose="02000000000000000000" pitchFamily="2" charset="0"/>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Roboto Condensed" panose="02000000000000000000" pitchFamily="2" charset="0"/>
                <a:ea typeface="Roboto Condensed" panose="02000000000000000000" pitchFamily="2" charset="0"/>
                <a:cs typeface="+mn-cs"/>
              </a:defRPr>
            </a:pPr>
            <a:endParaRPr lang="en-US"/>
          </a:p>
        </c:txPr>
        <c:crossAx val="704403336"/>
        <c:crosses val="autoZero"/>
        <c:crossBetween val="between"/>
        <c:majorUnit val="5.000000000000001E-2"/>
      </c:valAx>
      <c:spPr>
        <a:noFill/>
        <a:ln>
          <a:noFill/>
        </a:ln>
        <a:effectLst/>
      </c:spPr>
    </c:plotArea>
    <c:legend>
      <c:legendPos val="b"/>
      <c:legendEntry>
        <c:idx val="1"/>
        <c:txPr>
          <a:bodyPr rot="0" spcFirstLastPara="1" vertOverflow="ellipsis" vert="horz" wrap="square" anchor="ctr" anchorCtr="1"/>
          <a:lstStyle/>
          <a:p>
            <a:pPr>
              <a:defRPr sz="1000" b="1" i="0" u="none" strike="noStrike" kern="1200" baseline="0">
                <a:solidFill>
                  <a:schemeClr val="tx1"/>
                </a:solidFill>
                <a:latin typeface="Roboto Condensed" panose="02000000000000000000" pitchFamily="2" charset="0"/>
                <a:ea typeface="Roboto Condensed" panose="02000000000000000000" pitchFamily="2" charset="0"/>
                <a:cs typeface="+mn-cs"/>
              </a:defRPr>
            </a:pPr>
            <a:endParaRPr lang="en-US"/>
          </a:p>
        </c:txPr>
      </c:legendEntry>
      <c:layout>
        <c:manualLayout>
          <c:xMode val="edge"/>
          <c:yMode val="edge"/>
          <c:x val="1.8905568982814792E-2"/>
          <c:y val="0.74631262847096469"/>
          <c:w val="0.95987386993292501"/>
          <c:h val="0.1577932098765432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Roboto Condensed" panose="02000000000000000000" pitchFamily="2" charset="0"/>
              <a:ea typeface="Roboto Condensed" panose="02000000000000000000"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chemeClr val="tx1"/>
          </a:solidFill>
          <a:latin typeface="Roboto Condensed" panose="02000000000000000000" pitchFamily="2" charset="0"/>
          <a:ea typeface="Roboto Condensed" panose="02000000000000000000" pitchFamily="2"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0.00343</cdr:x>
      <cdr:y>0.93664</cdr:y>
    </cdr:from>
    <cdr:to>
      <cdr:x>0.94633</cdr:x>
      <cdr:y>0.98898</cdr:y>
    </cdr:to>
    <cdr:sp macro="" textlink="">
      <cdr:nvSpPr>
        <cdr:cNvPr id="2" name="TextBox 1">
          <a:extLst xmlns:a="http://schemas.openxmlformats.org/drawingml/2006/main">
            <a:ext uri="{FF2B5EF4-FFF2-40B4-BE49-F238E27FC236}">
              <a16:creationId xmlns:a16="http://schemas.microsoft.com/office/drawing/2014/main" id="{7EC0B866-9FA3-40CC-A11D-885F4187D4E5}"/>
            </a:ext>
          </a:extLst>
        </cdr:cNvPr>
        <cdr:cNvSpPr txBox="1"/>
      </cdr:nvSpPr>
      <cdr:spPr>
        <a:xfrm xmlns:a="http://schemas.openxmlformats.org/drawingml/2006/main">
          <a:off x="19050" y="3238500"/>
          <a:ext cx="5229225" cy="1809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a:effectLst/>
              <a:latin typeface="Roboto Condensed" panose="02000000000000000000" pitchFamily="2" charset="0"/>
              <a:ea typeface="Roboto Condensed" panose="02000000000000000000" pitchFamily="2" charset="0"/>
              <a:cs typeface="+mn-cs"/>
            </a:rPr>
            <a:t>Credit: AGI, data derived from the U.S. Census Bureau and U.S. Bureau of Labor Statistics</a:t>
          </a:r>
          <a:endParaRPr lang="en-US" sz="900">
            <a:latin typeface="Roboto Condensed" panose="02000000000000000000" pitchFamily="2" charset="0"/>
            <a:ea typeface="Roboto Condensed" panose="02000000000000000000" pitchFamily="2"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0.00343</cdr:x>
      <cdr:y>0.93664</cdr:y>
    </cdr:from>
    <cdr:to>
      <cdr:x>0.94633</cdr:x>
      <cdr:y>0.98898</cdr:y>
    </cdr:to>
    <cdr:sp macro="" textlink="">
      <cdr:nvSpPr>
        <cdr:cNvPr id="2" name="TextBox 1">
          <a:extLst xmlns:a="http://schemas.openxmlformats.org/drawingml/2006/main">
            <a:ext uri="{FF2B5EF4-FFF2-40B4-BE49-F238E27FC236}">
              <a16:creationId xmlns:a16="http://schemas.microsoft.com/office/drawing/2014/main" id="{7EC0B866-9FA3-40CC-A11D-885F4187D4E5}"/>
            </a:ext>
          </a:extLst>
        </cdr:cNvPr>
        <cdr:cNvSpPr txBox="1"/>
      </cdr:nvSpPr>
      <cdr:spPr>
        <a:xfrm xmlns:a="http://schemas.openxmlformats.org/drawingml/2006/main">
          <a:off x="19050" y="3238500"/>
          <a:ext cx="5229225" cy="1809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a:effectLst/>
              <a:latin typeface="Roboto Condensed" panose="02000000000000000000" pitchFamily="2" charset="0"/>
              <a:ea typeface="Roboto Condensed" panose="02000000000000000000" pitchFamily="2" charset="0"/>
              <a:cs typeface="+mn-cs"/>
            </a:rPr>
            <a:t>Credit: AGI, data derived from the U.S. Census Bureau and U.S. Bureau of Labor Statistics</a:t>
          </a:r>
          <a:endParaRPr lang="en-US" sz="900">
            <a:latin typeface="Roboto Condensed" panose="02000000000000000000" pitchFamily="2" charset="0"/>
            <a:ea typeface="Roboto Condensed" panose="02000000000000000000" pitchFamily="2"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2F480-20A2-4A35-85B5-A7782E5354AF}" type="datetimeFigureOut">
              <a:rPr lang="en-US" smtClean="0"/>
              <a:t>7/6/23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A1CD4-7CFC-452D-AE9B-5CC285B7D775}" type="slidenum">
              <a:rPr lang="en-US" smtClean="0"/>
              <a:t>‹#›</a:t>
            </a:fld>
            <a:endParaRPr lang="en-US"/>
          </a:p>
        </p:txBody>
      </p:sp>
    </p:spTree>
    <p:extLst>
      <p:ext uri="{BB962C8B-B14F-4D97-AF65-F5344CB8AC3E}">
        <p14:creationId xmlns:p14="http://schemas.microsoft.com/office/powerpoint/2010/main" val="121570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b="1"/>
              <a:t>This module:</a:t>
            </a:r>
            <a:endParaRPr/>
          </a:p>
          <a:p>
            <a:pPr marL="171450" lvl="0" indent="-171450" algn="l" rtl="0">
              <a:spcBef>
                <a:spcPts val="0"/>
              </a:spcBef>
              <a:spcAft>
                <a:spcPts val="0"/>
              </a:spcAft>
              <a:buClr>
                <a:schemeClr val="dk1"/>
              </a:buClr>
              <a:buSzPts val="1200"/>
              <a:buFont typeface="Arial"/>
              <a:buChar char="•"/>
            </a:pPr>
            <a:r>
              <a:rPr lang="en-US"/>
              <a:t>Is an asynchronous, 3-5 hour course about the geosciences, and specifically geophysics, for first and second-year undergraduate students. </a:t>
            </a:r>
            <a:endParaRPr/>
          </a:p>
          <a:p>
            <a:pPr marL="628650" lvl="1" indent="-171450" algn="l" rtl="0">
              <a:spcBef>
                <a:spcPts val="0"/>
              </a:spcBef>
              <a:spcAft>
                <a:spcPts val="0"/>
              </a:spcAft>
              <a:buClr>
                <a:schemeClr val="dk1"/>
              </a:buClr>
              <a:buSzPts val="1200"/>
              <a:buFont typeface="Arial"/>
              <a:buChar char="•"/>
            </a:pPr>
            <a:r>
              <a:rPr lang="en-US"/>
              <a:t>Asynchronous means that you can go through the module at your own pace. </a:t>
            </a:r>
            <a:endParaRPr/>
          </a:p>
          <a:p>
            <a:pPr marL="628650" lvl="1"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It discusses a brief overview of geoscience and geophysics technical concepts, </a:t>
            </a:r>
            <a:endParaRPr/>
          </a:p>
          <a:p>
            <a:pPr marL="628650" lvl="1" indent="-171450" algn="l" rtl="0">
              <a:spcBef>
                <a:spcPts val="0"/>
              </a:spcBef>
              <a:spcAft>
                <a:spcPts val="0"/>
              </a:spcAft>
              <a:buClr>
                <a:schemeClr val="dk1"/>
              </a:buClr>
              <a:buSzPts val="1200"/>
              <a:buFont typeface="Arial"/>
              <a:buChar char="•"/>
            </a:pPr>
            <a:r>
              <a:rPr lang="en-US"/>
              <a:t>what careers are available in the profession, </a:t>
            </a:r>
            <a:endParaRPr/>
          </a:p>
          <a:p>
            <a:pPr marL="1085850" lvl="2" indent="-171450" algn="l" rtl="0">
              <a:spcBef>
                <a:spcPts val="0"/>
              </a:spcBef>
              <a:spcAft>
                <a:spcPts val="0"/>
              </a:spcAft>
              <a:buClr>
                <a:schemeClr val="dk1"/>
              </a:buClr>
              <a:buSzPts val="1200"/>
              <a:buFont typeface="Arial"/>
              <a:buChar char="•"/>
            </a:pPr>
            <a:r>
              <a:rPr lang="en-US"/>
              <a:t>how to pursue a career that combines your unique skills, interests and passions, and </a:t>
            </a:r>
            <a:endParaRPr/>
          </a:p>
          <a:p>
            <a:pPr marL="1085850" lvl="2" indent="-171450" algn="l" rtl="0">
              <a:spcBef>
                <a:spcPts val="0"/>
              </a:spcBef>
              <a:spcAft>
                <a:spcPts val="0"/>
              </a:spcAft>
              <a:buClr>
                <a:schemeClr val="dk1"/>
              </a:buClr>
              <a:buSzPts val="1200"/>
              <a:buFont typeface="Arial"/>
              <a:buChar char="•"/>
            </a:pPr>
            <a:r>
              <a:rPr lang="en-US"/>
              <a:t>does this all this using Diversity, Equity and Inclusion (DEI) by design. </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b="1"/>
              <a:t>How is this being developed? </a:t>
            </a:r>
            <a:endParaRPr/>
          </a:p>
          <a:p>
            <a:pPr marL="171450" lvl="0" indent="-171450" algn="l" rtl="0">
              <a:spcBef>
                <a:spcPts val="0"/>
              </a:spcBef>
              <a:spcAft>
                <a:spcPts val="0"/>
              </a:spcAft>
              <a:buClr>
                <a:srgbClr val="222222"/>
              </a:buClr>
              <a:buSzPts val="1200"/>
              <a:buFont typeface="Arial"/>
              <a:buChar char="•"/>
            </a:pPr>
            <a:r>
              <a:rPr lang="en-US" b="0" i="0">
                <a:solidFill>
                  <a:srgbClr val="222222"/>
                </a:solidFill>
                <a:latin typeface="Calibri"/>
                <a:ea typeface="Calibri"/>
                <a:cs typeface="Calibri"/>
                <a:sym typeface="Calibri"/>
              </a:rPr>
              <a:t>This module is part of the broader impacts of EarthScope to raise awareness of our discipline and reduce the barriers to participation for people of all backgrounds and social identities.</a:t>
            </a:r>
            <a:endParaRPr/>
          </a:p>
          <a:p>
            <a:pPr marL="171450" lvl="0" indent="-171450" algn="l" rtl="0">
              <a:spcBef>
                <a:spcPts val="0"/>
              </a:spcBef>
              <a:spcAft>
                <a:spcPts val="0"/>
              </a:spcAft>
              <a:buClr>
                <a:schemeClr val="dk1"/>
              </a:buClr>
              <a:buSzPts val="1200"/>
              <a:buFont typeface="Arial"/>
              <a:buChar char="•"/>
            </a:pPr>
            <a:r>
              <a:rPr lang="en-US"/>
              <a:t>It is in partnership with the American Geosciences Institute – we’re using their Geoscience Online Learning Initiative (GOLI) platform</a:t>
            </a:r>
            <a:endParaRPr/>
          </a:p>
          <a:p>
            <a:pPr marL="171450" lvl="0" indent="-171450" algn="l" rtl="0">
              <a:spcBef>
                <a:spcPts val="0"/>
              </a:spcBef>
              <a:spcAft>
                <a:spcPts val="0"/>
              </a:spcAft>
              <a:buClr>
                <a:schemeClr val="dk1"/>
              </a:buClr>
              <a:buSzPts val="1200"/>
              <a:buFont typeface="Arial"/>
              <a:buChar char="•"/>
            </a:pPr>
            <a:r>
              <a:rPr lang="en-US"/>
              <a:t>We’ve had several collaborators over the years, including:</a:t>
            </a:r>
            <a:endParaRPr/>
          </a:p>
          <a:p>
            <a:pPr marL="628650" lvl="1" indent="-171450" algn="l" rtl="0">
              <a:spcBef>
                <a:spcPts val="0"/>
              </a:spcBef>
              <a:spcAft>
                <a:spcPts val="0"/>
              </a:spcAft>
              <a:buClr>
                <a:schemeClr val="dk1"/>
              </a:buClr>
              <a:buSzPts val="1200"/>
              <a:buFont typeface="Arial"/>
              <a:buChar char="•"/>
            </a:pPr>
            <a:r>
              <a:rPr lang="en-US"/>
              <a:t>David McConnell’s Geoscience Education Research group – North Carolina State University</a:t>
            </a:r>
            <a:endParaRPr/>
          </a:p>
          <a:p>
            <a:pPr marL="1085850" lvl="2" indent="-171450" algn="l" rtl="0">
              <a:spcBef>
                <a:spcPts val="0"/>
              </a:spcBef>
              <a:spcAft>
                <a:spcPts val="0"/>
              </a:spcAft>
              <a:buClr>
                <a:schemeClr val="dk1"/>
              </a:buClr>
              <a:buSzPts val="1200"/>
              <a:buFont typeface="Arial"/>
              <a:buChar char="•"/>
            </a:pPr>
            <a:r>
              <a:rPr lang="en-US"/>
              <a:t>Joyce Smith, PhD candidate is doing all the geo videos.</a:t>
            </a:r>
            <a:endParaRPr/>
          </a:p>
          <a:p>
            <a:pPr marL="628650" lvl="1" indent="-171450" algn="l" rtl="0">
              <a:spcBef>
                <a:spcPts val="0"/>
              </a:spcBef>
              <a:spcAft>
                <a:spcPts val="0"/>
              </a:spcAft>
              <a:buClr>
                <a:schemeClr val="dk1"/>
              </a:buClr>
              <a:buSzPts val="1200"/>
              <a:buFont typeface="Arial"/>
              <a:buChar char="•"/>
            </a:pPr>
            <a:r>
              <a:rPr lang="en-US"/>
              <a:t>Science Education Resource Center (SERC) to help us build the evaluation for the module.</a:t>
            </a:r>
            <a:endParaRPr/>
          </a:p>
          <a:p>
            <a:pPr marL="0" lvl="0" indent="0" algn="l" rtl="0">
              <a:spcBef>
                <a:spcPts val="0"/>
              </a:spcBef>
              <a:spcAft>
                <a:spcPts val="0"/>
              </a:spcAft>
              <a:buNone/>
            </a:pPr>
            <a:endParaRPr/>
          </a:p>
        </p:txBody>
      </p:sp>
      <p:sp>
        <p:nvSpPr>
          <p:cNvPr id="67" name="Google Shape;6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13131"/>
                </a:solidFill>
                <a:effectLst/>
                <a:latin typeface="Open Sans" panose="020B0706030804020204" pitchFamily="34" charset="0"/>
              </a:rPr>
              <a:t>Now we will discuss reducing barriers to participation of racial and ethnic underrepresented groups (URGs) in the geosciences and how we can leverage diversity and inclusion best practices to allow all populations into our profession. This has the potential to decrease the talent deficit and advance our science, but more importantly, </a:t>
            </a:r>
            <a:r>
              <a:rPr lang="en-US" b="0" i="1" dirty="0">
                <a:solidFill>
                  <a:srgbClr val="313131"/>
                </a:solidFill>
                <a:effectLst/>
                <a:latin typeface="Open Sans" panose="020B0706030804020204" pitchFamily="34" charset="0"/>
              </a:rPr>
              <a:t>it is a moral imperative to ensure anyone who wants to be a geoscientist can be a geoscientist, no matter their heritage or identity. </a:t>
            </a:r>
            <a:r>
              <a:rPr lang="en-US" b="0" i="0" dirty="0">
                <a:solidFill>
                  <a:srgbClr val="313131"/>
                </a:solidFill>
                <a:effectLst/>
                <a:latin typeface="Open Sans" panose="020B0706030804020204" pitchFamily="34" charset="0"/>
              </a:rPr>
              <a:t>As the geosciences increase its diversity and representation, the quality of our science will improve as will our ability to have positive impact on the communities we serve. </a:t>
            </a:r>
          </a:p>
        </p:txBody>
      </p:sp>
      <p:sp>
        <p:nvSpPr>
          <p:cNvPr id="4" name="Slide Number Placeholder 3"/>
          <p:cNvSpPr>
            <a:spLocks noGrp="1"/>
          </p:cNvSpPr>
          <p:nvPr>
            <p:ph type="sldNum" sz="quarter" idx="5"/>
          </p:nvPr>
        </p:nvSpPr>
        <p:spPr/>
        <p:txBody>
          <a:bodyPr/>
          <a:lstStyle/>
          <a:p>
            <a:fld id="{6F233848-0220-4B42-8531-A8FFFB527B19}" type="slidenum">
              <a:rPr lang="en-US" smtClean="0"/>
              <a:t>12</a:t>
            </a:fld>
            <a:endParaRPr lang="en-US"/>
          </a:p>
        </p:txBody>
      </p:sp>
    </p:spTree>
    <p:extLst>
      <p:ext uri="{BB962C8B-B14F-4D97-AF65-F5344CB8AC3E}">
        <p14:creationId xmlns:p14="http://schemas.microsoft.com/office/powerpoint/2010/main" val="1699899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Since the module covers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sensitive topics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interweaves DEI concepts into geoscience career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 want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faculty to be aware of current practices in DEI STEM work so they can be better equipped to foster a safe and inclusive learning environment for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it’s important that they be prepared to facilitate sensitive and tough conversations.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To do this, give them course packets with: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geoscience/STEM DEI peer reviewed articles,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Suggestions of educational videos about DEI topics,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Access to AGI workforce data in Spanish for Spanish-speaking students and families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Optional books to read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Examples of current activities and actions by the geoscience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Information on how to learn more and how to get involved in this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Conclusion: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Finishing up module for an expected launch early 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a few items we’re finishing up, which include: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Making course content accessible for screen readers and learners with low vision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Finishing making geophysics content videos with Joyce Smith at NCSU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Crafting course assessments and module evaluation with Carol Ormand from SERC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finishing up those final details!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B0A1CD4-7CFC-452D-AE9B-5CC285B7D775}" type="slidenum">
              <a:rPr lang="en-US" smtClean="0"/>
              <a:t>14</a:t>
            </a:fld>
            <a:endParaRPr lang="en-US"/>
          </a:p>
        </p:txBody>
      </p:sp>
    </p:spTree>
    <p:extLst>
      <p:ext uri="{BB962C8B-B14F-4D97-AF65-F5344CB8AC3E}">
        <p14:creationId xmlns:p14="http://schemas.microsoft.com/office/powerpoint/2010/main" val="2755821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The last section of the course is to introduce students to the processes and logistics of how to land that first job or internship.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b="1" dirty="0"/>
              <a:t>We discuss:</a:t>
            </a:r>
          </a:p>
          <a:p>
            <a:pPr marL="171450" lvl="0" indent="-171450">
              <a:buFont typeface="Arial" panose="020B0604020202020204" pitchFamily="34" charset="0"/>
              <a:buChar char="•"/>
            </a:pPr>
            <a:r>
              <a:rPr lang="en-US" dirty="0"/>
              <a:t>The importance of internships</a:t>
            </a:r>
          </a:p>
          <a:p>
            <a:pPr marL="171450" lvl="0" indent="-171450">
              <a:buFont typeface="Arial" panose="020B0604020202020204" pitchFamily="34" charset="0"/>
              <a:buChar char="•"/>
            </a:pPr>
            <a:r>
              <a:rPr lang="en-US" dirty="0"/>
              <a:t>Networking strategies</a:t>
            </a:r>
          </a:p>
          <a:p>
            <a:pPr marL="171450" lvl="0" indent="-171450">
              <a:buFont typeface="Arial" panose="020B0604020202020204" pitchFamily="34" charset="0"/>
              <a:buChar char="•"/>
            </a:pPr>
            <a:r>
              <a:rPr lang="en-US" dirty="0"/>
              <a:t>The differences between a resume and CV </a:t>
            </a:r>
          </a:p>
          <a:p>
            <a:pPr marL="171450" lvl="0" indent="-171450">
              <a:buFont typeface="Arial" panose="020B0604020202020204" pitchFamily="34" charset="0"/>
              <a:buChar char="•"/>
            </a:pPr>
            <a:r>
              <a:rPr lang="en-US" dirty="0"/>
              <a:t>Informational interviews </a:t>
            </a:r>
          </a:p>
          <a:p>
            <a:pPr marL="171450" lvl="0" indent="-171450">
              <a:buFont typeface="Arial" panose="020B0604020202020204" pitchFamily="34" charset="0"/>
              <a:buChar char="•"/>
            </a:pPr>
            <a:r>
              <a:rPr lang="en-US" dirty="0"/>
              <a:t>and how to prepare an elevator speech</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b="1" dirty="0"/>
              <a:t>Even though our target audience is early-career undergraduates, </a:t>
            </a:r>
          </a:p>
          <a:p>
            <a:pPr marL="171450" lvl="0" indent="-171450">
              <a:buFont typeface="Arial" panose="020B0604020202020204" pitchFamily="34" charset="0"/>
              <a:buChar char="•"/>
            </a:pPr>
            <a:r>
              <a:rPr lang="en-US" dirty="0"/>
              <a:t>it’s never too early to start thinking about and preparing for the job search.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they can start practicing early with internships, which will ultimately make them more competitive for a full offer down the road. </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B0A1CD4-7CFC-452D-AE9B-5CC285B7D775}" type="slidenum">
              <a:rPr lang="en-US" smtClean="0"/>
              <a:t>15</a:t>
            </a:fld>
            <a:endParaRPr lang="en-US"/>
          </a:p>
        </p:txBody>
      </p:sp>
    </p:spTree>
    <p:extLst>
      <p:ext uri="{BB962C8B-B14F-4D97-AF65-F5344CB8AC3E}">
        <p14:creationId xmlns:p14="http://schemas.microsoft.com/office/powerpoint/2010/main" val="2455875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dirty="0"/>
              <a:t>This module:</a:t>
            </a:r>
          </a:p>
          <a:p>
            <a:pPr marL="171450" lvl="0" indent="-171450">
              <a:buFont typeface="Arial" panose="020B0604020202020204" pitchFamily="34" charset="0"/>
              <a:buChar char="•"/>
            </a:pPr>
            <a:r>
              <a:rPr lang="en-US" dirty="0"/>
              <a:t>Is an asynchronous course about the geosciences, and specifically geophysics, for first and second-year undergraduate students. </a:t>
            </a:r>
          </a:p>
          <a:p>
            <a:pPr marL="171450" lvl="0" indent="-171450">
              <a:buFont typeface="Arial" panose="020B0604020202020204" pitchFamily="34" charset="0"/>
              <a:buChar char="•"/>
            </a:pPr>
            <a:r>
              <a:rPr lang="en-US" dirty="0"/>
              <a:t>It discusses a brief overview of geoscience and geophysics technical concepts, </a:t>
            </a:r>
          </a:p>
          <a:p>
            <a:pPr marL="628650" lvl="1" indent="-171450">
              <a:buFont typeface="Arial" panose="020B0604020202020204" pitchFamily="34" charset="0"/>
              <a:buChar char="•"/>
            </a:pPr>
            <a:r>
              <a:rPr lang="en-US" dirty="0"/>
              <a:t>what careers are available in the profession, </a:t>
            </a:r>
          </a:p>
          <a:p>
            <a:pPr marL="1085850" lvl="2" indent="-171450">
              <a:buFont typeface="Arial" panose="020B0604020202020204" pitchFamily="34" charset="0"/>
              <a:buChar char="•"/>
            </a:pPr>
            <a:r>
              <a:rPr lang="en-US" dirty="0"/>
              <a:t>how to pursue a career that combines your unique skills, interests and passions, and </a:t>
            </a:r>
          </a:p>
          <a:p>
            <a:pPr marL="1085850" lvl="2" indent="-171450">
              <a:buFont typeface="Arial" panose="020B0604020202020204" pitchFamily="34" charset="0"/>
              <a:buChar char="•"/>
            </a:pPr>
            <a:r>
              <a:rPr lang="en-US" dirty="0"/>
              <a:t>does this all this using Diversity, Equity and Inclusion (DEI) by design. </a:t>
            </a:r>
          </a:p>
          <a:p>
            <a:pPr marL="1085850" lvl="2" indent="-171450">
              <a:buFont typeface="Arial" panose="020B0604020202020204" pitchFamily="34" charset="0"/>
              <a:buChar char="•"/>
            </a:pPr>
            <a:endParaRPr lang="en-US" dirty="0"/>
          </a:p>
          <a:p>
            <a:r>
              <a:rPr lang="en-US" b="1" dirty="0"/>
              <a:t>Overview of Module:</a:t>
            </a:r>
          </a:p>
          <a:p>
            <a:pPr marL="171450" indent="-171450">
              <a:buFont typeface="Arial" panose="020B0604020202020204" pitchFamily="34" charset="0"/>
              <a:buChar char="•"/>
            </a:pPr>
            <a:r>
              <a:rPr lang="en-US" b="0" dirty="0"/>
              <a:t>5 formal learning objectives; by the end of the module students should be able to:</a:t>
            </a:r>
          </a:p>
          <a:p>
            <a:pPr marL="628650" lvl="1"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summarize select technical geoscience and geophysics concepts</a:t>
            </a:r>
          </a:p>
          <a:p>
            <a:pPr marL="628650" lvl="1"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demonstrate how geoscience/geophysics impacts society</a:t>
            </a:r>
          </a:p>
          <a:p>
            <a:pPr marL="628650" lvl="1"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highlight a wide variety of careers in the geosciences (and geophysics)</a:t>
            </a:r>
          </a:p>
          <a:p>
            <a:pPr marL="628650" lvl="1"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describe skills needed for geoscience careers AND</a:t>
            </a:r>
          </a:p>
          <a:p>
            <a:pPr marL="628650" lvl="1"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connect careers with students’ diverse identities</a:t>
            </a:r>
            <a:endParaRPr lang="en-US" b="0" dirty="0"/>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To meet these objectives, there are </a:t>
            </a:r>
            <a:r>
              <a:rPr lang="en-US" b="1" dirty="0"/>
              <a:t>4 main sections as outlined here in the course roadmap</a:t>
            </a:r>
          </a:p>
          <a:p>
            <a:pPr marL="628650" lvl="1" indent="-171450">
              <a:buFont typeface="Arial" panose="020B0604020202020204" pitchFamily="34" charset="0"/>
              <a:buChar char="•"/>
            </a:pPr>
            <a:r>
              <a:rPr lang="en-US" b="0" u="none" dirty="0"/>
              <a:t>The first provides technical content of our discipline</a:t>
            </a:r>
          </a:p>
          <a:p>
            <a:pPr marL="628650" lvl="1" indent="-171450">
              <a:buFont typeface="Arial" panose="020B0604020202020204" pitchFamily="34" charset="0"/>
              <a:buChar char="•"/>
            </a:pPr>
            <a:r>
              <a:rPr lang="en-US" b="0" u="none" dirty="0"/>
              <a:t>The second section highlights WF data, and </a:t>
            </a:r>
            <a:r>
              <a:rPr lang="en-US" dirty="0"/>
              <a:t>explains skills needed in the profession</a:t>
            </a:r>
          </a:p>
          <a:p>
            <a:pPr marL="628650" lvl="1" indent="-171450">
              <a:buFont typeface="Arial" panose="020B0604020202020204" pitchFamily="34" charset="0"/>
              <a:buChar char="•"/>
            </a:pPr>
            <a:r>
              <a:rPr lang="en-US" dirty="0"/>
              <a:t>The third demonstrates how to integrate your own passions and social identities to build a unique career in the geosciences</a:t>
            </a:r>
          </a:p>
          <a:p>
            <a:pPr marL="628650" lvl="1" indent="-171450">
              <a:buFont typeface="Arial" panose="020B0604020202020204" pitchFamily="34" charset="0"/>
              <a:buChar char="•"/>
            </a:pPr>
            <a:r>
              <a:rPr lang="en-US" dirty="0"/>
              <a:t>And the last one has information about the job search</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Each of the 4 main sections have pages with practical applications of this content so students can apply what they’re learning to build their own career paths.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How is this being developed? </a:t>
            </a:r>
          </a:p>
          <a:p>
            <a:pPr marL="171450" indent="-171450">
              <a:buFont typeface="Arial" panose="020B0604020202020204" pitchFamily="34" charset="0"/>
              <a:buChar char="•"/>
            </a:pPr>
            <a:r>
              <a:rPr lang="en-US" b="0" i="0" dirty="0">
                <a:solidFill>
                  <a:srgbClr val="222222"/>
                </a:solidFill>
                <a:effectLst/>
                <a:latin typeface="Calibri" panose="020F0502020204030204" pitchFamily="34" charset="0"/>
              </a:rPr>
              <a:t>This module is part of the broader impacts of the SAGE facilities for Education and Public Outreach (EPO) at IRIS to raise awareness of our discipline and reduce the barriers to participation for people of all backgrounds and social identities.</a:t>
            </a:r>
          </a:p>
          <a:p>
            <a:pPr marL="171450" indent="-171450">
              <a:buFont typeface="Arial" panose="020B0604020202020204" pitchFamily="34" charset="0"/>
              <a:buChar char="•"/>
            </a:pPr>
            <a:r>
              <a:rPr lang="en-US" dirty="0"/>
              <a:t>It is in partnership with AGI – using their Geoscience Online Learning Initiative (GOLI) platform, which uses the Open edX LMS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Additional collaborators for design and content include: </a:t>
            </a:r>
          </a:p>
          <a:p>
            <a:pPr marL="171450" lvl="0" indent="-171450">
              <a:buFont typeface="Arial" panose="020B0604020202020204" pitchFamily="34" charset="0"/>
              <a:buChar char="•"/>
            </a:pPr>
            <a:r>
              <a:rPr lang="en-US" dirty="0"/>
              <a:t>Joyce Smith who is part of David McConnell’s Geoscience Education Research group – North Carolina State University</a:t>
            </a:r>
          </a:p>
          <a:p>
            <a:pPr marL="171450" lvl="0" indent="-171450">
              <a:buFont typeface="Arial" panose="020B0604020202020204" pitchFamily="34" charset="0"/>
              <a:buChar char="•"/>
            </a:pPr>
            <a:r>
              <a:rPr lang="en-US" dirty="0"/>
              <a:t>Carol Ormand from the Science Education Resource Center (SERC).</a:t>
            </a:r>
          </a:p>
          <a:p>
            <a:pPr marL="171450" lvl="0" indent="-171450">
              <a:buFont typeface="Arial" panose="020B0604020202020204" pitchFamily="34" charset="0"/>
              <a:buChar char="•"/>
            </a:pPr>
            <a:r>
              <a:rPr lang="en-US" dirty="0"/>
              <a:t>Wendi Williams from the IAGD to ensure the course is accessible to those with disabilities</a:t>
            </a:r>
          </a:p>
          <a:p>
            <a:pPr marL="0" indent="0">
              <a:buFont typeface="Arial" panose="020B0604020202020204" pitchFamily="34" charset="0"/>
              <a:buNone/>
            </a:pPr>
            <a:endParaRPr lang="en-US" dirty="0"/>
          </a:p>
          <a:p>
            <a:pPr marL="628650" lvl="1" indent="-171450">
              <a:buFont typeface="Arial" panose="020B0604020202020204" pitchFamily="34" charset="0"/>
              <a:buChar char="•"/>
            </a:pPr>
            <a:endParaRPr lang="en-US" u="sng"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B0A1CD4-7CFC-452D-AE9B-5CC285B7D775}" type="slidenum">
              <a:rPr lang="en-US" smtClean="0"/>
              <a:t>16</a:t>
            </a:fld>
            <a:endParaRPr lang="en-US"/>
          </a:p>
        </p:txBody>
      </p:sp>
    </p:spTree>
    <p:extLst>
      <p:ext uri="{BB962C8B-B14F-4D97-AF65-F5344CB8AC3E}">
        <p14:creationId xmlns:p14="http://schemas.microsoft.com/office/powerpoint/2010/main" val="1718692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The module has been up and running since October of 2022 – so a few months now. But, </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t>Prior to the module’s launch, </a:t>
            </a:r>
            <a:endParaRPr/>
          </a:p>
          <a:p>
            <a:pPr marL="171450" lvl="0" indent="-171450" algn="l" rtl="0">
              <a:spcBef>
                <a:spcPts val="0"/>
              </a:spcBef>
              <a:spcAft>
                <a:spcPts val="0"/>
              </a:spcAft>
              <a:buClr>
                <a:schemeClr val="dk1"/>
              </a:buClr>
              <a:buSzPts val="1200"/>
              <a:buFont typeface="Arial"/>
              <a:buChar char="•"/>
            </a:pPr>
            <a:r>
              <a:rPr lang="en-US"/>
              <a:t>We conducted two different pilots to find out what was working and what wasn’t. </a:t>
            </a:r>
            <a:endParaRPr/>
          </a:p>
          <a:p>
            <a:pPr marL="0" lvl="0" indent="0" algn="l" rtl="0">
              <a:spcBef>
                <a:spcPts val="0"/>
              </a:spcBef>
              <a:spcAft>
                <a:spcPts val="0"/>
              </a:spcAft>
              <a:buNone/>
            </a:pPr>
            <a:endParaRPr/>
          </a:p>
          <a:p>
            <a:pPr marL="0" lvl="0" indent="0" algn="l" rtl="0">
              <a:spcBef>
                <a:spcPts val="0"/>
              </a:spcBef>
              <a:spcAft>
                <a:spcPts val="0"/>
              </a:spcAft>
              <a:buNone/>
            </a:pPr>
            <a:r>
              <a:rPr lang="en-US" b="1"/>
              <a:t>Here are some of the comments from students: </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eriod"/>
            </a:pPr>
            <a:r>
              <a:rPr lang="en-US"/>
              <a:t>[click] The biggest thing I learned was how to properly handle and deescalate a situation. I also enjoyed the many different career paths and salaries offered for the course. I did not know geoscientists could be educators and engineers. </a:t>
            </a:r>
            <a:endParaRPr/>
          </a:p>
          <a:p>
            <a:pPr marL="228600" lvl="0" indent="-228600" algn="l" rtl="0">
              <a:spcBef>
                <a:spcPts val="0"/>
              </a:spcBef>
              <a:spcAft>
                <a:spcPts val="0"/>
              </a:spcAft>
              <a:buClr>
                <a:schemeClr val="dk1"/>
              </a:buClr>
              <a:buSzPts val="1200"/>
              <a:buFont typeface="Calibri"/>
              <a:buAutoNum type="arabicPeriod"/>
            </a:pPr>
            <a:r>
              <a:rPr lang="en-US"/>
              <a:t>[click] The biggest thing I learned in this course was how much geoscience was integrated into everyday topics. My passion is medicine and I learned in this course that I could still have a medical path within geoscience. Now I want to minor in geoscience. </a:t>
            </a:r>
            <a:endParaRPr/>
          </a:p>
          <a:p>
            <a:pPr marL="228600" lvl="0" indent="-228600" algn="l" rtl="0">
              <a:spcBef>
                <a:spcPts val="0"/>
              </a:spcBef>
              <a:spcAft>
                <a:spcPts val="0"/>
              </a:spcAft>
              <a:buClr>
                <a:schemeClr val="dk1"/>
              </a:buClr>
              <a:buSzPts val="1200"/>
              <a:buFont typeface="Calibri"/>
              <a:buAutoNum type="arabicPeriod"/>
            </a:pPr>
            <a:r>
              <a:rPr lang="en-US"/>
              <a:t>[click] My favorite part of the module would be the mentions of diversity as well as women’s equality. A community that celebrates diversity and equality can properly express creativity and knowledge. </a:t>
            </a:r>
            <a:endParaRPr/>
          </a:p>
          <a:p>
            <a:pPr marL="228600" lvl="0" indent="-152400" algn="l" rtl="0">
              <a:spcBef>
                <a:spcPts val="0"/>
              </a:spcBef>
              <a:spcAft>
                <a:spcPts val="0"/>
              </a:spcAft>
              <a:buClr>
                <a:schemeClr val="dk1"/>
              </a:buClr>
              <a:buSzPts val="1200"/>
              <a:buFont typeface="Calibri"/>
              <a:buNone/>
            </a:pPr>
            <a:endParaRPr/>
          </a:p>
          <a:p>
            <a:pPr marL="228600" lvl="0" indent="-152400" algn="l" rtl="0">
              <a:spcBef>
                <a:spcPts val="0"/>
              </a:spcBef>
              <a:spcAft>
                <a:spcPts val="0"/>
              </a:spcAft>
              <a:buClr>
                <a:schemeClr val="dk1"/>
              </a:buClr>
              <a:buSzPts val="1200"/>
              <a:buFont typeface="Calibri"/>
              <a:buNone/>
            </a:pPr>
            <a:endParaRPr/>
          </a:p>
        </p:txBody>
      </p:sp>
      <p:sp>
        <p:nvSpPr>
          <p:cNvPr id="111" name="Google Shape;11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If you’re interested in supplementing your existing curriculum with this module,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Please contact me!</a:t>
            </a:r>
          </a:p>
          <a:p>
            <a:endParaRPr lang="en-US" dirty="0"/>
          </a:p>
          <a:p>
            <a:r>
              <a:rPr lang="en-US" dirty="0"/>
              <a:t>If there are any questions about the module or our approach, please don’t hesitate ask. </a:t>
            </a:r>
          </a:p>
        </p:txBody>
      </p:sp>
      <p:sp>
        <p:nvSpPr>
          <p:cNvPr id="4" name="Slide Number Placeholder 3"/>
          <p:cNvSpPr>
            <a:spLocks noGrp="1"/>
          </p:cNvSpPr>
          <p:nvPr>
            <p:ph type="sldNum" sz="quarter" idx="5"/>
          </p:nvPr>
        </p:nvSpPr>
        <p:spPr/>
        <p:txBody>
          <a:bodyPr/>
          <a:lstStyle/>
          <a:p>
            <a:fld id="{1B0A1CD4-7CFC-452D-AE9B-5CC285B7D775}" type="slidenum">
              <a:rPr lang="en-US" smtClean="0"/>
              <a:t>18</a:t>
            </a:fld>
            <a:endParaRPr lang="en-US"/>
          </a:p>
        </p:txBody>
      </p:sp>
    </p:spTree>
    <p:extLst>
      <p:ext uri="{BB962C8B-B14F-4D97-AF65-F5344CB8AC3E}">
        <p14:creationId xmlns:p14="http://schemas.microsoft.com/office/powerpoint/2010/main" val="360286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Before we dive into the details, </a:t>
            </a:r>
            <a:endParaRPr dirty="0"/>
          </a:p>
          <a:p>
            <a:pPr marL="171450" lvl="0" indent="-171450" algn="l" rtl="0">
              <a:spcBef>
                <a:spcPts val="0"/>
              </a:spcBef>
              <a:spcAft>
                <a:spcPts val="0"/>
              </a:spcAft>
              <a:buClr>
                <a:schemeClr val="dk1"/>
              </a:buClr>
              <a:buSzPts val="1200"/>
              <a:buFont typeface="Arial"/>
              <a:buChar char="•"/>
            </a:pPr>
            <a:r>
              <a:rPr lang="en-US" dirty="0"/>
              <a:t>I want to give you a chance to sign up for the course so you can follow along, if you wish! </a:t>
            </a:r>
            <a:endParaRPr dirty="0"/>
          </a:p>
          <a:p>
            <a:pPr marL="171450" lvl="0"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1200"/>
              <a:buFont typeface="Arial"/>
              <a:buChar char="•"/>
            </a:pPr>
            <a:r>
              <a:rPr lang="en-US" dirty="0"/>
              <a:t>First, go to: https://</a:t>
            </a:r>
            <a:r>
              <a:rPr lang="en-US" dirty="0" err="1"/>
              <a:t>learning.americangeosciences.org</a:t>
            </a:r>
            <a:r>
              <a:rPr lang="en-US" dirty="0"/>
              <a:t> – I’ll also put this in the chat. </a:t>
            </a:r>
            <a:endParaRPr dirty="0"/>
          </a:p>
          <a:p>
            <a:pPr marL="171450" lvl="0"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1200"/>
              <a:buFont typeface="Arial"/>
              <a:buChar char="•"/>
            </a:pPr>
            <a:r>
              <a:rPr lang="en-US" dirty="0"/>
              <a:t>Once you’re there: </a:t>
            </a:r>
            <a:r>
              <a:rPr lang="en-US" b="1" dirty="0"/>
              <a:t>[click] </a:t>
            </a:r>
            <a:r>
              <a:rPr lang="en-US" dirty="0"/>
              <a:t>click the Register button near the top right corner of the screen. </a:t>
            </a:r>
            <a:endParaRPr dirty="0"/>
          </a:p>
          <a:p>
            <a:pPr marL="171450" lvl="0"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1200"/>
              <a:buFont typeface="Arial"/>
              <a:buChar char="•"/>
            </a:pPr>
            <a:r>
              <a:rPr lang="en-US" dirty="0"/>
              <a:t>It’ll direct you on how to make a profile. I’ll give us a few moments to do that now. </a:t>
            </a:r>
            <a:endParaRPr dirty="0"/>
          </a:p>
          <a:p>
            <a:pPr marL="171450" lvl="0"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1200"/>
              <a:buFont typeface="Arial"/>
              <a:buChar char="•"/>
            </a:pPr>
            <a:r>
              <a:rPr lang="en-US" dirty="0"/>
              <a:t>Once your profile is created, in the course list, find the Unearth Your Future module – the course thumbnail looks like this. </a:t>
            </a:r>
            <a:r>
              <a:rPr lang="en-US" b="1" dirty="0"/>
              <a:t>[click]</a:t>
            </a:r>
            <a:endParaRPr dirty="0"/>
          </a:p>
        </p:txBody>
      </p:sp>
      <p:sp>
        <p:nvSpPr>
          <p:cNvPr id="74" name="Google Shape;7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dirty="0"/>
              <a:t>This module:</a:t>
            </a:r>
          </a:p>
          <a:p>
            <a:pPr marL="171450" lvl="0" indent="-171450">
              <a:buFont typeface="Arial" panose="020B0604020202020204" pitchFamily="34" charset="0"/>
              <a:buChar char="•"/>
            </a:pPr>
            <a:r>
              <a:rPr lang="en-US" dirty="0"/>
              <a:t>Is an asynchronous course about the geosciences, and specifically geophysics, for first and second-year undergraduate students. </a:t>
            </a:r>
          </a:p>
          <a:p>
            <a:pPr marL="171450" lvl="0" indent="-171450">
              <a:buFont typeface="Arial" panose="020B0604020202020204" pitchFamily="34" charset="0"/>
              <a:buChar char="•"/>
            </a:pPr>
            <a:r>
              <a:rPr lang="en-US" dirty="0"/>
              <a:t>It discusses a brief overview of geoscience and geophysics technical concepts, </a:t>
            </a:r>
          </a:p>
          <a:p>
            <a:pPr marL="628650" lvl="1" indent="-171450">
              <a:buFont typeface="Arial" panose="020B0604020202020204" pitchFamily="34" charset="0"/>
              <a:buChar char="•"/>
            </a:pPr>
            <a:r>
              <a:rPr lang="en-US" dirty="0"/>
              <a:t>what careers are available in the profession, </a:t>
            </a:r>
          </a:p>
          <a:p>
            <a:pPr marL="1085850" lvl="2" indent="-171450">
              <a:buFont typeface="Arial" panose="020B0604020202020204" pitchFamily="34" charset="0"/>
              <a:buChar char="•"/>
            </a:pPr>
            <a:r>
              <a:rPr lang="en-US" dirty="0"/>
              <a:t>how to pursue a career that combines your unique skills, interests and passions, and </a:t>
            </a:r>
          </a:p>
          <a:p>
            <a:pPr marL="1085850" lvl="2" indent="-171450">
              <a:buFont typeface="Arial" panose="020B0604020202020204" pitchFamily="34" charset="0"/>
              <a:buChar char="•"/>
            </a:pPr>
            <a:r>
              <a:rPr lang="en-US" dirty="0"/>
              <a:t>does this all this using Diversity, Equity and Inclusion (DEI) by design. </a:t>
            </a:r>
          </a:p>
          <a:p>
            <a:pPr marL="1085850" lvl="2" indent="-171450">
              <a:buFont typeface="Arial" panose="020B0604020202020204" pitchFamily="34" charset="0"/>
              <a:buChar char="•"/>
            </a:pPr>
            <a:endParaRPr lang="en-US" dirty="0"/>
          </a:p>
          <a:p>
            <a:r>
              <a:rPr lang="en-US" b="1" dirty="0"/>
              <a:t>Overview of Module:</a:t>
            </a:r>
          </a:p>
          <a:p>
            <a:pPr marL="171450" indent="-171450">
              <a:buFont typeface="Arial" panose="020B0604020202020204" pitchFamily="34" charset="0"/>
              <a:buChar char="•"/>
            </a:pPr>
            <a:r>
              <a:rPr lang="en-US" b="0" dirty="0"/>
              <a:t>5 formal learning objectives; by the end of the module students should be able to:</a:t>
            </a:r>
          </a:p>
          <a:p>
            <a:pPr marL="628650" lvl="1"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summarize select technical geoscience and geophysics concepts</a:t>
            </a:r>
          </a:p>
          <a:p>
            <a:pPr marL="628650" lvl="1"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demonstrate how geoscience/geophysics impacts society</a:t>
            </a:r>
          </a:p>
          <a:p>
            <a:pPr marL="628650" lvl="1"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highlight a wide variety of careers in the geosciences (and geophysics)</a:t>
            </a:r>
          </a:p>
          <a:p>
            <a:pPr marL="628650" lvl="1"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describe skills needed for geoscience careers AND</a:t>
            </a:r>
          </a:p>
          <a:p>
            <a:pPr marL="628650" lvl="1"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connect careers with students’ diverse identities</a:t>
            </a:r>
            <a:endParaRPr lang="en-US" b="0" dirty="0"/>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To meet these objectives, there are </a:t>
            </a:r>
            <a:r>
              <a:rPr lang="en-US" b="1" dirty="0"/>
              <a:t>4 main sections as outlined here in the course roadmap</a:t>
            </a:r>
          </a:p>
          <a:p>
            <a:pPr marL="628650" lvl="1" indent="-171450">
              <a:buFont typeface="Arial" panose="020B0604020202020204" pitchFamily="34" charset="0"/>
              <a:buChar char="•"/>
            </a:pPr>
            <a:r>
              <a:rPr lang="en-US" b="0" u="none" dirty="0"/>
              <a:t>The first provides technical content of our discipline</a:t>
            </a:r>
          </a:p>
          <a:p>
            <a:pPr marL="628650" lvl="1" indent="-171450">
              <a:buFont typeface="Arial" panose="020B0604020202020204" pitchFamily="34" charset="0"/>
              <a:buChar char="•"/>
            </a:pPr>
            <a:r>
              <a:rPr lang="en-US" b="0" u="none" dirty="0"/>
              <a:t>The second section highlights WF data, and </a:t>
            </a:r>
            <a:r>
              <a:rPr lang="en-US" dirty="0"/>
              <a:t>explains skills needed in the profession</a:t>
            </a:r>
          </a:p>
          <a:p>
            <a:pPr marL="628650" lvl="1" indent="-171450">
              <a:buFont typeface="Arial" panose="020B0604020202020204" pitchFamily="34" charset="0"/>
              <a:buChar char="•"/>
            </a:pPr>
            <a:r>
              <a:rPr lang="en-US" dirty="0"/>
              <a:t>The third demonstrates how to integrate your own passions and social identities to build a unique career in the geosciences</a:t>
            </a:r>
          </a:p>
          <a:p>
            <a:pPr marL="628650" lvl="1" indent="-171450">
              <a:buFont typeface="Arial" panose="020B0604020202020204" pitchFamily="34" charset="0"/>
              <a:buChar char="•"/>
            </a:pPr>
            <a:r>
              <a:rPr lang="en-US" dirty="0"/>
              <a:t>And the last one has information about the job search</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Each of the 4 main sections have pages with practical applications of this content so students can apply what they’re learning to build their own career paths.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How is this being developed? </a:t>
            </a:r>
          </a:p>
          <a:p>
            <a:pPr marL="171450" indent="-171450">
              <a:buFont typeface="Arial" panose="020B0604020202020204" pitchFamily="34" charset="0"/>
              <a:buChar char="•"/>
            </a:pPr>
            <a:r>
              <a:rPr lang="en-US" b="0" i="0" dirty="0">
                <a:solidFill>
                  <a:srgbClr val="222222"/>
                </a:solidFill>
                <a:effectLst/>
                <a:latin typeface="Calibri" panose="020F0502020204030204" pitchFamily="34" charset="0"/>
              </a:rPr>
              <a:t>This module is part of the broader impacts of the SAGE facilities for Education and Public Outreach (EPO) at IRIS to raise awareness of our discipline and reduce the barriers to participation for people of all backgrounds and social identities.</a:t>
            </a:r>
          </a:p>
          <a:p>
            <a:pPr marL="171450" indent="-171450">
              <a:buFont typeface="Arial" panose="020B0604020202020204" pitchFamily="34" charset="0"/>
              <a:buChar char="•"/>
            </a:pPr>
            <a:r>
              <a:rPr lang="en-US" dirty="0"/>
              <a:t>It is in partnership with AGI – using their Geoscience Online Learning Initiative (GOLI) platform, which uses the Open edX LMS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Additional collaborators for design and content include: </a:t>
            </a:r>
          </a:p>
          <a:p>
            <a:pPr marL="171450" lvl="0" indent="-171450">
              <a:buFont typeface="Arial" panose="020B0604020202020204" pitchFamily="34" charset="0"/>
              <a:buChar char="•"/>
            </a:pPr>
            <a:r>
              <a:rPr lang="en-US" dirty="0"/>
              <a:t>Joyce Smith who is part of David McConnell’s Geoscience Education Research group – North Carolina State University</a:t>
            </a:r>
          </a:p>
          <a:p>
            <a:pPr marL="171450" lvl="0" indent="-171450">
              <a:buFont typeface="Arial" panose="020B0604020202020204" pitchFamily="34" charset="0"/>
              <a:buChar char="•"/>
            </a:pPr>
            <a:r>
              <a:rPr lang="en-US" dirty="0"/>
              <a:t>Carol Ormand from the Science Education Resource Center (SERC).</a:t>
            </a:r>
          </a:p>
          <a:p>
            <a:pPr marL="171450" lvl="0" indent="-171450">
              <a:buFont typeface="Arial" panose="020B0604020202020204" pitchFamily="34" charset="0"/>
              <a:buChar char="•"/>
            </a:pPr>
            <a:r>
              <a:rPr lang="en-US" dirty="0"/>
              <a:t>Wendi Williams from the IAGD to ensure the course is accessible to those with disabilities</a:t>
            </a:r>
          </a:p>
          <a:p>
            <a:pPr marL="0" indent="0">
              <a:buFont typeface="Arial" panose="020B0604020202020204" pitchFamily="34" charset="0"/>
              <a:buNone/>
            </a:pPr>
            <a:endParaRPr lang="en-US" dirty="0"/>
          </a:p>
          <a:p>
            <a:pPr marL="628650" lvl="1" indent="-171450">
              <a:buFont typeface="Arial" panose="020B0604020202020204" pitchFamily="34" charset="0"/>
              <a:buChar char="•"/>
            </a:pPr>
            <a:endParaRPr lang="en-US" u="sng"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B0A1CD4-7CFC-452D-AE9B-5CC285B7D775}" type="slidenum">
              <a:rPr lang="en-US" smtClean="0"/>
              <a:t>5</a:t>
            </a:fld>
            <a:endParaRPr lang="en-US"/>
          </a:p>
        </p:txBody>
      </p:sp>
    </p:spTree>
    <p:extLst>
      <p:ext uri="{BB962C8B-B14F-4D97-AF65-F5344CB8AC3E}">
        <p14:creationId xmlns:p14="http://schemas.microsoft.com/office/powerpoint/2010/main" val="3713727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you’ve seen the topics and roadmap that we use, what are some ways that you engage or do you see yourself engaging students with some of these topics in the classroom?</a:t>
            </a:r>
          </a:p>
        </p:txBody>
      </p:sp>
      <p:sp>
        <p:nvSpPr>
          <p:cNvPr id="4" name="Slide Number Placeholder 3"/>
          <p:cNvSpPr>
            <a:spLocks noGrp="1"/>
          </p:cNvSpPr>
          <p:nvPr>
            <p:ph type="sldNum" sz="quarter" idx="5"/>
          </p:nvPr>
        </p:nvSpPr>
        <p:spPr/>
        <p:txBody>
          <a:bodyPr/>
          <a:lstStyle/>
          <a:p>
            <a:fld id="{1B0A1CD4-7CFC-452D-AE9B-5CC285B7D775}" type="slidenum">
              <a:rPr lang="en-US" smtClean="0"/>
              <a:t>6</a:t>
            </a:fld>
            <a:endParaRPr lang="en-US"/>
          </a:p>
        </p:txBody>
      </p:sp>
    </p:spTree>
    <p:extLst>
      <p:ext uri="{BB962C8B-B14F-4D97-AF65-F5344CB8AC3E}">
        <p14:creationId xmlns:p14="http://schemas.microsoft.com/office/powerpoint/2010/main" val="2564473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Now I want to highlight something from the first section of the course: </a:t>
            </a:r>
            <a:endParaRPr dirty="0"/>
          </a:p>
          <a:p>
            <a:pPr marL="0" lvl="0" indent="0" algn="l" rtl="0">
              <a:spcBef>
                <a:spcPts val="0"/>
              </a:spcBef>
              <a:spcAft>
                <a:spcPts val="0"/>
              </a:spcAft>
              <a:buNone/>
            </a:pPr>
            <a:r>
              <a:rPr lang="en-US" b="1" dirty="0"/>
              <a:t>Here is an example of an animation we’ve developed. </a:t>
            </a:r>
            <a:endParaRPr dirty="0"/>
          </a:p>
          <a:p>
            <a:pPr marL="0" lvl="0" indent="0" algn="l" rtl="0">
              <a:spcBef>
                <a:spcPts val="0"/>
              </a:spcBef>
              <a:spcAft>
                <a:spcPts val="0"/>
              </a:spcAft>
              <a:buNone/>
            </a:pPr>
            <a:r>
              <a:rPr lang="en-US" b="0" dirty="0"/>
              <a:t>[Heather, play starting at: 0:31 seconds, make sure it’s muted]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At the end of the geophysics technical content section, </a:t>
            </a:r>
            <a:endParaRPr dirty="0"/>
          </a:p>
          <a:p>
            <a:pPr marL="171450" lvl="0" indent="-171450" algn="l" rtl="0">
              <a:spcBef>
                <a:spcPts val="0"/>
              </a:spcBef>
              <a:spcAft>
                <a:spcPts val="0"/>
              </a:spcAft>
              <a:buClr>
                <a:schemeClr val="dk1"/>
              </a:buClr>
              <a:buSzPts val="1200"/>
              <a:buFont typeface="Arial"/>
              <a:buChar char="•"/>
            </a:pPr>
            <a:r>
              <a:rPr lang="en-US" dirty="0"/>
              <a:t>We introduce the concept of how students can relate their own interests and passions to the geosciences</a:t>
            </a:r>
            <a:endParaRPr dirty="0"/>
          </a:p>
          <a:p>
            <a:pPr marL="171450" lvl="0" indent="-171450" algn="l" rtl="0">
              <a:spcBef>
                <a:spcPts val="0"/>
              </a:spcBef>
              <a:spcAft>
                <a:spcPts val="0"/>
              </a:spcAft>
              <a:buClr>
                <a:schemeClr val="dk1"/>
              </a:buClr>
              <a:buSzPts val="1200"/>
              <a:buFont typeface="Arial"/>
              <a:buChar char="•"/>
            </a:pPr>
            <a:r>
              <a:rPr lang="en-US" dirty="0"/>
              <a:t>In order to build a career that’s uniquely suited for the individual. </a:t>
            </a:r>
            <a:endParaRPr dirty="0"/>
          </a:p>
          <a:p>
            <a:pPr marL="171450" lvl="0" indent="-9525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b="1" dirty="0"/>
              <a:t>The animation uses AGI’s Geoscience Careers Infographic:</a:t>
            </a:r>
            <a:endParaRPr dirty="0"/>
          </a:p>
          <a:p>
            <a:pPr marL="171450" lvl="0" indent="-171450" algn="l" rtl="0">
              <a:spcBef>
                <a:spcPts val="0"/>
              </a:spcBef>
              <a:spcAft>
                <a:spcPts val="0"/>
              </a:spcAft>
              <a:buClr>
                <a:schemeClr val="dk1"/>
              </a:buClr>
              <a:buSzPts val="1200"/>
              <a:buFont typeface="Arial"/>
              <a:buChar char="•"/>
            </a:pPr>
            <a:r>
              <a:rPr lang="en-US" dirty="0"/>
              <a:t>That discusses the different sectors of the geoscience workforce as well as examples of real occupations.</a:t>
            </a:r>
            <a:endParaRPr dirty="0"/>
          </a:p>
          <a:p>
            <a:pPr marL="171450" lvl="0" indent="-9525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b="1" dirty="0"/>
              <a:t>We designed the animation to highlight a variety of geoscience career paths,</a:t>
            </a:r>
            <a:endParaRPr dirty="0"/>
          </a:p>
          <a:p>
            <a:pPr marL="171450" lvl="0" indent="-171450" algn="l" rtl="0">
              <a:spcBef>
                <a:spcPts val="0"/>
              </a:spcBef>
              <a:spcAft>
                <a:spcPts val="0"/>
              </a:spcAft>
              <a:buClr>
                <a:schemeClr val="dk1"/>
              </a:buClr>
              <a:buSzPts val="1200"/>
              <a:buFont typeface="Arial"/>
              <a:buChar char="•"/>
            </a:pPr>
            <a:r>
              <a:rPr lang="en-US" b="0" dirty="0"/>
              <a:t>Including occupations that have field, lab, and/or computing components, </a:t>
            </a:r>
            <a:endParaRPr dirty="0"/>
          </a:p>
          <a:p>
            <a:pPr marL="171450" lvl="0" indent="-171450" algn="l" rtl="0">
              <a:spcBef>
                <a:spcPts val="0"/>
              </a:spcBef>
              <a:spcAft>
                <a:spcPts val="0"/>
              </a:spcAft>
              <a:buClr>
                <a:schemeClr val="dk1"/>
              </a:buClr>
              <a:buSzPts val="1200"/>
              <a:buFont typeface="Arial"/>
              <a:buChar char="•"/>
            </a:pPr>
            <a:r>
              <a:rPr lang="en-US" b="0" dirty="0"/>
              <a:t>Those in policy, education, business, federal/state/local/tribal governments, or even medicine! </a:t>
            </a:r>
            <a:endParaRPr dirty="0"/>
          </a:p>
          <a:p>
            <a:pPr marL="171450" lvl="0" indent="-171450" algn="l" rtl="0">
              <a:spcBef>
                <a:spcPts val="0"/>
              </a:spcBef>
              <a:spcAft>
                <a:spcPts val="0"/>
              </a:spcAft>
              <a:buClr>
                <a:schemeClr val="dk1"/>
              </a:buClr>
              <a:buSzPts val="1200"/>
              <a:buFont typeface="Arial"/>
              <a:buChar char="•"/>
            </a:pPr>
            <a:r>
              <a:rPr lang="en-US" dirty="0"/>
              <a:t>Also depicted are real geoscientists with different social identities to provide examples of role models from across our scientific community.</a:t>
            </a:r>
            <a:endParaRPr dirty="0"/>
          </a:p>
        </p:txBody>
      </p:sp>
      <p:sp>
        <p:nvSpPr>
          <p:cNvPr id="91" name="Google Shape;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How are we using DEI by design?</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This course is aimed to be inclusive of all identities as best we can</a:t>
            </a:r>
            <a:r>
              <a:rPr lang="en-US" dirty="0"/>
              <a:t>. </a:t>
            </a:r>
          </a:p>
          <a:p>
            <a:pPr marL="171450" indent="-171450">
              <a:buFont typeface="Arial" panose="020B0604020202020204" pitchFamily="34" charset="0"/>
              <a:buChar char="•"/>
            </a:pPr>
            <a:r>
              <a:rPr lang="en-US" dirty="0"/>
              <a:t>Want to stay away from geoscience stereotypes that can be off-putting.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Also want to broaden the types of geoscience/geophysics examples of careers highlighted, </a:t>
            </a:r>
          </a:p>
          <a:p>
            <a:pPr marL="628650" lvl="1" indent="-171450">
              <a:buFont typeface="Arial" panose="020B0604020202020204" pitchFamily="34" charset="0"/>
              <a:buChar char="•"/>
            </a:pPr>
            <a:r>
              <a:rPr lang="en-US" dirty="0"/>
              <a:t>how and where work is conducted (not just in the field), and its applications to society.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Applications to society and demonstrating how our work really makes a difference to local communities is a key feature of the module.</a:t>
            </a:r>
          </a:p>
          <a:p>
            <a:pPr marL="0" lvl="0" indent="0">
              <a:buFont typeface="Arial" panose="020B0604020202020204" pitchFamily="34" charset="0"/>
              <a:buNone/>
            </a:pPr>
            <a:endParaRPr lang="en-US" b="1" dirty="0"/>
          </a:p>
          <a:p>
            <a:pPr marL="0" lvl="0" indent="0">
              <a:buFont typeface="Arial" panose="020B0604020202020204" pitchFamily="34" charset="0"/>
              <a:buNone/>
            </a:pPr>
            <a:r>
              <a:rPr lang="en-US" b="1" dirty="0"/>
              <a:t>To be inclusive of all identities, we: </a:t>
            </a:r>
          </a:p>
          <a:p>
            <a:pPr marL="171450" lvl="0" indent="-171450">
              <a:buFont typeface="Arial" panose="020B0604020202020204" pitchFamily="34" charset="0"/>
              <a:buChar char="•"/>
            </a:pPr>
            <a:r>
              <a:rPr lang="en-US" dirty="0"/>
              <a:t>Are intentional with who is represented in our pictures, videos, voice actors for animations and in examples of professionals (as shown here)</a:t>
            </a:r>
          </a:p>
          <a:p>
            <a:pPr marL="171450" lvl="0" indent="-171450">
              <a:buFont typeface="Arial" panose="020B0604020202020204" pitchFamily="34" charset="0"/>
              <a:buChar char="•"/>
            </a:pPr>
            <a:r>
              <a:rPr lang="en-US" dirty="0"/>
              <a:t>We explicitly discuss DEI concepts and how they inherently play a role in STEM. These concepts include:</a:t>
            </a:r>
          </a:p>
          <a:p>
            <a:pPr marL="628650" lvl="1" indent="-171450">
              <a:buFont typeface="Arial" panose="020B0604020202020204" pitchFamily="34" charset="0"/>
              <a:buChar char="•"/>
            </a:pPr>
            <a:r>
              <a:rPr lang="en-US" dirty="0"/>
              <a:t>Social identities</a:t>
            </a:r>
          </a:p>
          <a:p>
            <a:pPr marL="628650" lvl="1" indent="-171450">
              <a:buFont typeface="Arial" panose="020B0604020202020204" pitchFamily="34" charset="0"/>
              <a:buChar char="•"/>
            </a:pPr>
            <a:r>
              <a:rPr lang="en-US" dirty="0"/>
              <a:t>Privilege </a:t>
            </a:r>
          </a:p>
          <a:p>
            <a:pPr marL="628650" lvl="1" indent="-171450">
              <a:buFont typeface="Arial" panose="020B0604020202020204" pitchFamily="34" charset="0"/>
              <a:buChar char="•"/>
            </a:pPr>
            <a:r>
              <a:rPr lang="en-US" dirty="0"/>
              <a:t>Implicit Bias</a:t>
            </a:r>
          </a:p>
          <a:p>
            <a:pPr marL="628650" lvl="1" indent="-171450">
              <a:buFont typeface="Arial" panose="020B0604020202020204" pitchFamily="34" charset="0"/>
              <a:buChar char="•"/>
            </a:pPr>
            <a:r>
              <a:rPr lang="en-US" dirty="0"/>
              <a:t>Microaggressions</a:t>
            </a:r>
          </a:p>
          <a:p>
            <a:pPr marL="628650" lvl="1" indent="-171450">
              <a:buFont typeface="Arial" panose="020B0604020202020204" pitchFamily="34" charset="0"/>
              <a:buChar char="•"/>
            </a:pPr>
            <a:r>
              <a:rPr lang="en-US" dirty="0"/>
              <a:t>Authenticity</a:t>
            </a:r>
          </a:p>
          <a:p>
            <a:pPr marL="628650" lvl="1" indent="-171450">
              <a:buFont typeface="Arial" panose="020B0604020202020204" pitchFamily="34" charset="0"/>
              <a:buChar char="•"/>
            </a:pPr>
            <a:r>
              <a:rPr lang="en-US" dirty="0"/>
              <a:t>Importance of mentoring/role models</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We not only interweave these concepts in with scientific and careers content, but we also provide learning and development around overcoming challenges and barriers.</a:t>
            </a:r>
          </a:p>
        </p:txBody>
      </p:sp>
      <p:sp>
        <p:nvSpPr>
          <p:cNvPr id="4" name="Slide Number Placeholder 3"/>
          <p:cNvSpPr>
            <a:spLocks noGrp="1"/>
          </p:cNvSpPr>
          <p:nvPr>
            <p:ph type="sldNum" sz="quarter" idx="5"/>
          </p:nvPr>
        </p:nvSpPr>
        <p:spPr/>
        <p:txBody>
          <a:bodyPr/>
          <a:lstStyle/>
          <a:p>
            <a:fld id="{1B0A1CD4-7CFC-452D-AE9B-5CC285B7D775}" type="slidenum">
              <a:rPr lang="en-US" smtClean="0"/>
              <a:t>8</a:t>
            </a:fld>
            <a:endParaRPr lang="en-US"/>
          </a:p>
        </p:txBody>
      </p:sp>
    </p:spTree>
    <p:extLst>
      <p:ext uri="{BB962C8B-B14F-4D97-AF65-F5344CB8AC3E}">
        <p14:creationId xmlns:p14="http://schemas.microsoft.com/office/powerpoint/2010/main" val="2502302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jump into the live demo!</a:t>
            </a:r>
            <a:endParaRPr/>
          </a:p>
          <a:p>
            <a:pPr marL="0" lvl="0" indent="0" algn="l" rtl="0">
              <a:spcBef>
                <a:spcPts val="0"/>
              </a:spcBef>
              <a:spcAft>
                <a:spcPts val="0"/>
              </a:spcAft>
              <a:buNone/>
            </a:pPr>
            <a:endParaRPr/>
          </a:p>
          <a:p>
            <a:pPr marL="0" lvl="0" indent="0" algn="l" rtl="0">
              <a:spcBef>
                <a:spcPts val="0"/>
              </a:spcBef>
              <a:spcAft>
                <a:spcPts val="0"/>
              </a:spcAft>
              <a:buNone/>
            </a:pPr>
            <a:r>
              <a:rPr lang="en-US"/>
              <a:t>For this, I’ll share my screen and we’ll go through one main component of each of the four sections of the course. </a:t>
            </a:r>
            <a:endParaRPr/>
          </a:p>
        </p:txBody>
      </p:sp>
      <p:sp>
        <p:nvSpPr>
          <p:cNvPr id="120" name="Google Shape;12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1B0A1CD4-7CFC-452D-AE9B-5CC285B7D775}" type="slidenum">
              <a:rPr lang="en-US" smtClean="0"/>
              <a:t>10</a:t>
            </a:fld>
            <a:endParaRPr lang="en-US"/>
          </a:p>
        </p:txBody>
      </p:sp>
    </p:spTree>
    <p:extLst>
      <p:ext uri="{BB962C8B-B14F-4D97-AF65-F5344CB8AC3E}">
        <p14:creationId xmlns:p14="http://schemas.microsoft.com/office/powerpoint/2010/main" val="3786616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module also includes information about the geoscience workforce.</a:t>
            </a:r>
            <a:endParaRPr lang="en-US" dirty="0"/>
          </a:p>
          <a:p>
            <a:pPr marL="171450" indent="-171450">
              <a:buFont typeface="Arial" panose="020B0604020202020204" pitchFamily="34" charset="0"/>
              <a:buChar char="•"/>
            </a:pPr>
            <a:r>
              <a:rPr lang="en-US" dirty="0"/>
              <a:t>We are collaborating with AGI to integrate workforce data into the module that tells the story of supply and demand of geoscientists.</a:t>
            </a:r>
          </a:p>
          <a:p>
            <a:pPr marL="628650" lvl="1" indent="-171450">
              <a:buFont typeface="Arial" panose="020B0604020202020204" pitchFamily="34" charset="0"/>
              <a:buChar char="•"/>
            </a:pPr>
            <a:r>
              <a:rPr lang="en-US" dirty="0"/>
              <a:t>Here we see some projections of geoscience occupation growth in the next 10 years and data about median annual salaries of mid-career geoscientists. </a:t>
            </a:r>
          </a:p>
          <a:p>
            <a:pPr marL="171450" lvl="0" indent="-171450">
              <a:buFont typeface="Arial" panose="020B0604020202020204" pitchFamily="34" charset="0"/>
              <a:buChar char="•"/>
            </a:pPr>
            <a:r>
              <a:rPr lang="en-US" i="1" dirty="0"/>
              <a:t>[fly in next graphs]</a:t>
            </a:r>
          </a:p>
          <a:p>
            <a:pPr marL="171450" lvl="0" indent="-171450">
              <a:buFont typeface="Arial" panose="020B0604020202020204" pitchFamily="34" charset="0"/>
              <a:buChar char="•"/>
            </a:pPr>
            <a:r>
              <a:rPr lang="en-US" dirty="0"/>
              <a:t>We also provide transparency about who traditionally participates in the geosciences and how that has (or has not) changed over time. </a:t>
            </a:r>
          </a:p>
          <a:p>
            <a:pPr marL="171450" lvl="0" indent="-171450">
              <a:buFont typeface="Arial" panose="020B0604020202020204" pitchFamily="34" charset="0"/>
              <a:buChar char="•"/>
            </a:pPr>
            <a:r>
              <a:rPr lang="en-US" dirty="0"/>
              <a:t>The idea is to demonstrate how much opportunity there is in our profession, </a:t>
            </a:r>
          </a:p>
          <a:p>
            <a:pPr marL="628650" lvl="1" indent="-171450">
              <a:buFont typeface="Arial" panose="020B0604020202020204" pitchFamily="34" charset="0"/>
              <a:buChar char="•"/>
            </a:pPr>
            <a:r>
              <a:rPr lang="en-US" dirty="0"/>
              <a:t>both by the growth projections and salaries, and </a:t>
            </a:r>
          </a:p>
          <a:p>
            <a:pPr marL="628650" lvl="1" indent="-171450">
              <a:buFont typeface="Arial" panose="020B0604020202020204" pitchFamily="34" charset="0"/>
              <a:buChar char="•"/>
            </a:pPr>
            <a:r>
              <a:rPr lang="en-US" dirty="0"/>
              <a:t>by including new scientists from backgrounds that traditionally haven’t been fully welcomed into our community.  </a:t>
            </a:r>
          </a:p>
          <a:p>
            <a:endParaRPr lang="en-US" dirty="0"/>
          </a:p>
          <a:p>
            <a:r>
              <a:rPr lang="en-US" b="1" dirty="0"/>
              <a:t>This is an important component of DEI by design because </a:t>
            </a:r>
          </a:p>
          <a:p>
            <a:pPr marL="171450" indent="-171450">
              <a:buFont typeface="Arial" panose="020B0604020202020204" pitchFamily="34" charset="0"/>
              <a:buChar char="•"/>
            </a:pPr>
            <a:r>
              <a:rPr lang="en-US" dirty="0"/>
              <a:t>it shows the acute need for broader representation (and that it’s something we’re actively addressing) AND </a:t>
            </a:r>
          </a:p>
          <a:p>
            <a:pPr marL="171450" indent="-171450">
              <a:buFont typeface="Arial" panose="020B0604020202020204" pitchFamily="34" charset="0"/>
              <a:buChar char="•"/>
            </a:pPr>
            <a:r>
              <a:rPr lang="en-US" dirty="0"/>
              <a:t>that the profession’s economic outlook is strong so that there will be many opportunities to build a career and make a difference.  </a:t>
            </a:r>
          </a:p>
        </p:txBody>
      </p:sp>
      <p:sp>
        <p:nvSpPr>
          <p:cNvPr id="4" name="Slide Number Placeholder 3"/>
          <p:cNvSpPr>
            <a:spLocks noGrp="1"/>
          </p:cNvSpPr>
          <p:nvPr>
            <p:ph type="sldNum" sz="quarter" idx="5"/>
          </p:nvPr>
        </p:nvSpPr>
        <p:spPr/>
        <p:txBody>
          <a:bodyPr/>
          <a:lstStyle/>
          <a:p>
            <a:fld id="{1B0A1CD4-7CFC-452D-AE9B-5CC285B7D775}" type="slidenum">
              <a:rPr lang="en-US" smtClean="0"/>
              <a:t>11</a:t>
            </a:fld>
            <a:endParaRPr lang="en-US"/>
          </a:p>
        </p:txBody>
      </p:sp>
    </p:spTree>
    <p:extLst>
      <p:ext uri="{BB962C8B-B14F-4D97-AF65-F5344CB8AC3E}">
        <p14:creationId xmlns:p14="http://schemas.microsoft.com/office/powerpoint/2010/main" val="7060101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 Id="rId5" Type="http://schemas.openxmlformats.org/officeDocument/2006/relationships/image" Target="../media/image25.png"/><Relationship Id="rId4" Type="http://schemas.openxmlformats.org/officeDocument/2006/relationships/image" Target="../media/image2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7.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10" name="Afbeelding 9" descr="Afbeelding met sneeuw, buiten, natuur, skiën&#10;&#10;Automatisch gegenereerde beschrijving">
            <a:extLst>
              <a:ext uri="{FF2B5EF4-FFF2-40B4-BE49-F238E27FC236}">
                <a16:creationId xmlns:a16="http://schemas.microsoft.com/office/drawing/2014/main" id="{72E6D3EE-B5BF-4623-8431-DBD25A8DBB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12" name="Afbeelding 11">
            <a:extLst>
              <a:ext uri="{FF2B5EF4-FFF2-40B4-BE49-F238E27FC236}">
                <a16:creationId xmlns:a16="http://schemas.microsoft.com/office/drawing/2014/main" id="{B64C4C1A-CE80-46D4-87FD-5E332B1F83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2" name="Title 1"/>
          <p:cNvSpPr>
            <a:spLocks noGrp="1"/>
          </p:cNvSpPr>
          <p:nvPr>
            <p:ph type="ctrTitle" hasCustomPrompt="1"/>
          </p:nvPr>
        </p:nvSpPr>
        <p:spPr>
          <a:xfrm>
            <a:off x="1828800" y="1371600"/>
            <a:ext cx="10972800" cy="2514600"/>
          </a:xfrm>
          <a:effectLst/>
        </p:spPr>
        <p:txBody>
          <a:bodyPr lIns="0" tIns="0" rIns="0" bIns="0" anchor="b">
            <a:normAutofit/>
          </a:bodyPr>
          <a:lstStyle>
            <a:lvl1pPr algn="ctr">
              <a:defRPr sz="6000"/>
            </a:lvl1pPr>
          </a:lstStyle>
          <a:p>
            <a:r>
              <a:rPr lang="nl-NL" dirty="0"/>
              <a:t>KLIK OM STIJL TE BEWERKEN</a:t>
            </a:r>
            <a:endParaRPr lang="en-US" dirty="0"/>
          </a:p>
        </p:txBody>
      </p:sp>
      <p:sp>
        <p:nvSpPr>
          <p:cNvPr id="3" name="Subtitle 2"/>
          <p:cNvSpPr>
            <a:spLocks noGrp="1"/>
          </p:cNvSpPr>
          <p:nvPr>
            <p:ph type="subTitle" idx="1"/>
          </p:nvPr>
        </p:nvSpPr>
        <p:spPr>
          <a:xfrm>
            <a:off x="1828800" y="4114800"/>
            <a:ext cx="10972800" cy="925723"/>
          </a:xfrm>
          <a:effectLst/>
        </p:spPr>
        <p:txBody>
          <a:bodyPr lIns="0" tIns="0" rIns="0" bIns="0">
            <a:normAutofit/>
          </a:bodyPr>
          <a:lstStyle>
            <a:lvl1pPr marL="0" indent="0" algn="ctr">
              <a:buNone/>
              <a:defRPr sz="2000" b="1"/>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13" name="Date Placeholder 3">
            <a:extLst>
              <a:ext uri="{FF2B5EF4-FFF2-40B4-BE49-F238E27FC236}">
                <a16:creationId xmlns:a16="http://schemas.microsoft.com/office/drawing/2014/main" id="{0F35B64F-A7C2-4F1D-92E5-A1EC52E06F68}"/>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4" name="Slide Number Placeholder 5">
            <a:extLst>
              <a:ext uri="{FF2B5EF4-FFF2-40B4-BE49-F238E27FC236}">
                <a16:creationId xmlns:a16="http://schemas.microsoft.com/office/drawing/2014/main" id="{EE90E144-CD8D-48C4-892C-83CA0C21CC27}"/>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
        <p:nvSpPr>
          <p:cNvPr id="15" name="Tekstvak 14">
            <a:extLst>
              <a:ext uri="{FF2B5EF4-FFF2-40B4-BE49-F238E27FC236}">
                <a16:creationId xmlns:a16="http://schemas.microsoft.com/office/drawing/2014/main" id="{1EA529EB-9778-4D8C-9F4E-286444AD6EC9}"/>
              </a:ext>
            </a:extLst>
          </p:cNvPr>
          <p:cNvSpPr txBox="1"/>
          <p:nvPr userDrawn="1"/>
        </p:nvSpPr>
        <p:spPr>
          <a:xfrm>
            <a:off x="1828800" y="5272790"/>
            <a:ext cx="10972800" cy="430887"/>
          </a:xfrm>
          <a:prstGeom prst="rect">
            <a:avLst/>
          </a:prstGeom>
          <a:noFill/>
        </p:spPr>
        <p:txBody>
          <a:bodyPr wrap="square" lIns="0" tIns="0" rIns="0" bIns="0" rtlCol="0">
            <a:spAutoFit/>
          </a:bodyPr>
          <a:lstStyle/>
          <a:p>
            <a:pPr algn="ctr"/>
            <a:r>
              <a:rPr lang="en-US" sz="2800" b="1" i="0" kern="1200" dirty="0">
                <a:solidFill>
                  <a:srgbClr val="2F4470"/>
                </a:solidFill>
                <a:effectLst/>
                <a:latin typeface="Garamond" panose="02020404030301010803" pitchFamily="18" charset="0"/>
                <a:ea typeface="+mn-ea"/>
                <a:cs typeface="+mn-cs"/>
              </a:rPr>
              <a:t>Geodetic Facility for the Advancement of Geoscience</a:t>
            </a:r>
            <a:endParaRPr lang="nl-NL" sz="2800" b="1" dirty="0">
              <a:solidFill>
                <a:srgbClr val="2F4470"/>
              </a:solidFill>
              <a:latin typeface="Garamond" panose="02020404030301010803" pitchFamily="18" charset="0"/>
            </a:endParaRPr>
          </a:p>
        </p:txBody>
      </p:sp>
    </p:spTree>
    <p:extLst>
      <p:ext uri="{BB962C8B-B14F-4D97-AF65-F5344CB8AC3E}">
        <p14:creationId xmlns:p14="http://schemas.microsoft.com/office/powerpoint/2010/main" val="1281294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7" name="Afbeelding 6" descr="Afbeelding met fruit, voedsel&#10;&#10;Automatisch gegenereerde beschrijving">
            <a:extLst>
              <a:ext uri="{FF2B5EF4-FFF2-40B4-BE49-F238E27FC236}">
                <a16:creationId xmlns:a16="http://schemas.microsoft.com/office/drawing/2014/main" id="{EB4393F2-42D6-4E16-AA57-458D0BA179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4" name="Afbeelding 3" descr="Afbeelding met bloem, voedsel&#10;&#10;Automatisch gegenereerde beschrijving">
            <a:extLst>
              <a:ext uri="{FF2B5EF4-FFF2-40B4-BE49-F238E27FC236}">
                <a16:creationId xmlns:a16="http://schemas.microsoft.com/office/drawing/2014/main" id="{96E96C5A-06C0-4E4C-9412-02EFBA4592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200400"/>
            <a:ext cx="14630400" cy="18288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2555975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Afbeelding 4" descr="Afbeelding met sneeuw, buiten, berg, bedekt&#10;&#10;Automatisch gegenereerde beschrijving">
            <a:extLst>
              <a:ext uri="{FF2B5EF4-FFF2-40B4-BE49-F238E27FC236}">
                <a16:creationId xmlns:a16="http://schemas.microsoft.com/office/drawing/2014/main" id="{3F13C180-8CD7-4C15-BEE0-DA2F14D357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7" name="Afbeelding 6">
            <a:extLst>
              <a:ext uri="{FF2B5EF4-FFF2-40B4-BE49-F238E27FC236}">
                <a16:creationId xmlns:a16="http://schemas.microsoft.com/office/drawing/2014/main" id="{D8BC5321-CB22-4883-8192-0E5AC6F808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2" name="Title 1"/>
          <p:cNvSpPr>
            <a:spLocks noGrp="1"/>
          </p:cNvSpPr>
          <p:nvPr>
            <p:ph type="ctrTitle" hasCustomPrompt="1"/>
          </p:nvPr>
        </p:nvSpPr>
        <p:spPr>
          <a:xfrm>
            <a:off x="1828800" y="1371600"/>
            <a:ext cx="10972800" cy="2514600"/>
          </a:xfrm>
          <a:effectLst/>
        </p:spPr>
        <p:txBody>
          <a:bodyPr lIns="0" tIns="0" rIns="0" bIns="0" anchor="b">
            <a:normAutofit/>
          </a:bodyPr>
          <a:lstStyle>
            <a:lvl1pPr algn="ctr">
              <a:defRPr sz="6000"/>
            </a:lvl1pPr>
          </a:lstStyle>
          <a:p>
            <a:r>
              <a:rPr lang="nl-NL" dirty="0"/>
              <a:t>KLIK OM STIJL TE BEWERKEN</a:t>
            </a:r>
            <a:endParaRPr lang="en-US" dirty="0"/>
          </a:p>
        </p:txBody>
      </p:sp>
      <p:sp>
        <p:nvSpPr>
          <p:cNvPr id="3" name="Subtitle 2"/>
          <p:cNvSpPr>
            <a:spLocks noGrp="1"/>
          </p:cNvSpPr>
          <p:nvPr>
            <p:ph type="subTitle" idx="1"/>
          </p:nvPr>
        </p:nvSpPr>
        <p:spPr>
          <a:xfrm>
            <a:off x="1828800" y="4114800"/>
            <a:ext cx="10972800" cy="925723"/>
          </a:xfrm>
          <a:effectLst/>
        </p:spPr>
        <p:txBody>
          <a:bodyPr lIns="0" tIns="0" rIns="0" bIns="0">
            <a:normAutofit/>
          </a:bodyPr>
          <a:lstStyle>
            <a:lvl1pPr marL="0" indent="0" algn="ctr">
              <a:buNone/>
              <a:defRPr sz="2000" b="1"/>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l-NL" dirty="0"/>
              <a:t>Klikken om de ondertitelstijl van het model te bewerken</a:t>
            </a:r>
            <a:endParaRPr lang="en-US" dirty="0"/>
          </a:p>
        </p:txBody>
      </p:sp>
      <p:sp>
        <p:nvSpPr>
          <p:cNvPr id="13" name="Date Placeholder 3">
            <a:extLst>
              <a:ext uri="{FF2B5EF4-FFF2-40B4-BE49-F238E27FC236}">
                <a16:creationId xmlns:a16="http://schemas.microsoft.com/office/drawing/2014/main" id="{0F35B64F-A7C2-4F1D-92E5-A1EC52E06F68}"/>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4" name="Slide Number Placeholder 5">
            <a:extLst>
              <a:ext uri="{FF2B5EF4-FFF2-40B4-BE49-F238E27FC236}">
                <a16:creationId xmlns:a16="http://schemas.microsoft.com/office/drawing/2014/main" id="{EE90E144-CD8D-48C4-892C-83CA0C21CC27}"/>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
        <p:nvSpPr>
          <p:cNvPr id="15" name="Tekstvak 14">
            <a:extLst>
              <a:ext uri="{FF2B5EF4-FFF2-40B4-BE49-F238E27FC236}">
                <a16:creationId xmlns:a16="http://schemas.microsoft.com/office/drawing/2014/main" id="{1EA529EB-9778-4D8C-9F4E-286444AD6EC9}"/>
              </a:ext>
            </a:extLst>
          </p:cNvPr>
          <p:cNvSpPr txBox="1"/>
          <p:nvPr userDrawn="1"/>
        </p:nvSpPr>
        <p:spPr>
          <a:xfrm>
            <a:off x="1828800" y="5272790"/>
            <a:ext cx="10972800" cy="430887"/>
          </a:xfrm>
          <a:prstGeom prst="rect">
            <a:avLst/>
          </a:prstGeom>
          <a:noFill/>
        </p:spPr>
        <p:txBody>
          <a:bodyPr wrap="square" lIns="0" tIns="0" rIns="0" bIns="0" rtlCol="0">
            <a:spAutoFit/>
          </a:bodyPr>
          <a:lstStyle/>
          <a:p>
            <a:pPr algn="ctr"/>
            <a:r>
              <a:rPr lang="en-US" sz="2800" b="1" i="0" kern="1200" dirty="0">
                <a:solidFill>
                  <a:srgbClr val="4E2C85"/>
                </a:solidFill>
                <a:effectLst/>
                <a:latin typeface="Garamond" panose="02020404030301010803" pitchFamily="18" charset="0"/>
                <a:ea typeface="+mn-ea"/>
                <a:cs typeface="+mn-cs"/>
              </a:rPr>
              <a:t>Incorporated Research Institutions for Seismology</a:t>
            </a:r>
            <a:endParaRPr lang="nl-NL" sz="2800" b="1" dirty="0">
              <a:solidFill>
                <a:srgbClr val="4E2C85"/>
              </a:solidFill>
              <a:latin typeface="Garamond" panose="02020404030301010803" pitchFamily="18" charset="0"/>
            </a:endParaRPr>
          </a:p>
        </p:txBody>
      </p:sp>
    </p:spTree>
    <p:extLst>
      <p:ext uri="{BB962C8B-B14F-4D97-AF65-F5344CB8AC3E}">
        <p14:creationId xmlns:p14="http://schemas.microsoft.com/office/powerpoint/2010/main" val="730765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objec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E23FCD6-2E9D-4308-B487-A2254612F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13" name="Afbeelding 12">
            <a:extLst>
              <a:ext uri="{FF2B5EF4-FFF2-40B4-BE49-F238E27FC236}">
                <a16:creationId xmlns:a16="http://schemas.microsoft.com/office/drawing/2014/main" id="{9F7A499A-B66E-4C0F-84C8-B64647EE5E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2" name="Title 1"/>
          <p:cNvSpPr>
            <a:spLocks noGrp="1"/>
          </p:cNvSpPr>
          <p:nvPr>
            <p:ph type="title"/>
          </p:nvPr>
        </p:nvSpPr>
        <p:spPr>
          <a:xfrm>
            <a:off x="2514600" y="1143000"/>
            <a:ext cx="10972800" cy="1143000"/>
          </a:xfrm>
        </p:spPr>
        <p:txBody>
          <a:bodyPr lIns="0" tIns="0" rIns="0" bIns="0" anchor="t" anchorCtr="0"/>
          <a:lstStyle/>
          <a:p>
            <a:r>
              <a:rPr lang="nl-NL" dirty="0"/>
              <a:t>Klik om stijl te bewerken</a:t>
            </a:r>
            <a:endParaRPr lang="en-US" dirty="0"/>
          </a:p>
        </p:txBody>
      </p:sp>
      <p:sp>
        <p:nvSpPr>
          <p:cNvPr id="3" name="Content Placeholder 2"/>
          <p:cNvSpPr>
            <a:spLocks noGrp="1"/>
          </p:cNvSpPr>
          <p:nvPr>
            <p:ph idx="1"/>
          </p:nvPr>
        </p:nvSpPr>
        <p:spPr>
          <a:xfrm>
            <a:off x="2514600" y="2514600"/>
            <a:ext cx="10972800" cy="4343400"/>
          </a:xfrm>
        </p:spPr>
        <p:txBody>
          <a:bodyPr lIns="0" tIns="0" rIns="0" bIns="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0" name="Date Placeholder 3">
            <a:extLst>
              <a:ext uri="{FF2B5EF4-FFF2-40B4-BE49-F238E27FC236}">
                <a16:creationId xmlns:a16="http://schemas.microsoft.com/office/drawing/2014/main" id="{54821BFE-F7E6-4EF2-823E-34EDDE7C4AF4}"/>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1" name="Slide Number Placeholder 5">
            <a:extLst>
              <a:ext uri="{FF2B5EF4-FFF2-40B4-BE49-F238E27FC236}">
                <a16:creationId xmlns:a16="http://schemas.microsoft.com/office/drawing/2014/main" id="{43DE6BA2-2EF2-43D5-B3C7-12E842859400}"/>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1821658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pic>
        <p:nvPicPr>
          <p:cNvPr id="3" name="Afbeelding 2" descr="Afbeelding met tafel&#10;&#10;Automatisch gegenereerde beschrijving">
            <a:extLst>
              <a:ext uri="{FF2B5EF4-FFF2-40B4-BE49-F238E27FC236}">
                <a16:creationId xmlns:a16="http://schemas.microsoft.com/office/drawing/2014/main" id="{E52AD4E9-5147-4752-B388-B1FA12BE2F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12" name="Afbeelding 11">
            <a:extLst>
              <a:ext uri="{FF2B5EF4-FFF2-40B4-BE49-F238E27FC236}">
                <a16:creationId xmlns:a16="http://schemas.microsoft.com/office/drawing/2014/main" id="{F19DDA92-9A82-4627-866A-0BDED7B30C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2870347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mpty no 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8C38999-A686-45F7-B6B6-A2E3043D9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502742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7" name="Afbeelding 6" descr="Afbeelding met tafel&#10;&#10;Automatisch gegenereerde beschrijving">
            <a:extLst>
              <a:ext uri="{FF2B5EF4-FFF2-40B4-BE49-F238E27FC236}">
                <a16:creationId xmlns:a16="http://schemas.microsoft.com/office/drawing/2014/main" id="{510F6C94-7899-4E65-B42E-30484A2A8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pic>
        <p:nvPicPr>
          <p:cNvPr id="8" name="Afbeelding 7" descr="Afbeelding met bloem, voedsel&#10;&#10;Automatisch gegenereerde beschrijving">
            <a:extLst>
              <a:ext uri="{FF2B5EF4-FFF2-40B4-BE49-F238E27FC236}">
                <a16:creationId xmlns:a16="http://schemas.microsoft.com/office/drawing/2014/main" id="{4FF49268-0D1B-42EC-9DCF-CDC5674B56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200400"/>
            <a:ext cx="14630400" cy="1828800"/>
          </a:xfrm>
          <a:prstGeom prst="rect">
            <a:avLst/>
          </a:prstGeom>
        </p:spPr>
      </p:pic>
    </p:spTree>
    <p:extLst>
      <p:ext uri="{BB962C8B-B14F-4D97-AF65-F5344CB8AC3E}">
        <p14:creationId xmlns:p14="http://schemas.microsoft.com/office/powerpoint/2010/main" val="2279153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Afbeelding 4" descr="Afbeelding met voedsel&#10;&#10;Automatisch gegenereerde beschrijving">
            <a:extLst>
              <a:ext uri="{FF2B5EF4-FFF2-40B4-BE49-F238E27FC236}">
                <a16:creationId xmlns:a16="http://schemas.microsoft.com/office/drawing/2014/main" id="{94A9B6E4-C472-4781-B8D6-0C00647BD2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12" name="Afbeelding 11">
            <a:extLst>
              <a:ext uri="{FF2B5EF4-FFF2-40B4-BE49-F238E27FC236}">
                <a16:creationId xmlns:a16="http://schemas.microsoft.com/office/drawing/2014/main" id="{B64C4C1A-CE80-46D4-87FD-5E332B1F83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2" name="Title 1"/>
          <p:cNvSpPr>
            <a:spLocks noGrp="1"/>
          </p:cNvSpPr>
          <p:nvPr>
            <p:ph type="ctrTitle" hasCustomPrompt="1"/>
          </p:nvPr>
        </p:nvSpPr>
        <p:spPr>
          <a:xfrm>
            <a:off x="1828800" y="1371600"/>
            <a:ext cx="10972800" cy="2514600"/>
          </a:xfrm>
          <a:effectLst/>
        </p:spPr>
        <p:txBody>
          <a:bodyPr lIns="0" tIns="0" rIns="0" bIns="0" anchor="b">
            <a:normAutofit/>
          </a:bodyPr>
          <a:lstStyle>
            <a:lvl1pPr algn="ctr">
              <a:defRPr sz="6000"/>
            </a:lvl1pPr>
          </a:lstStyle>
          <a:p>
            <a:r>
              <a:rPr lang="nl-NL" dirty="0"/>
              <a:t>KLIK OM STIJL TE BEWERKEN</a:t>
            </a:r>
            <a:endParaRPr lang="en-US" dirty="0"/>
          </a:p>
        </p:txBody>
      </p:sp>
      <p:sp>
        <p:nvSpPr>
          <p:cNvPr id="3" name="Subtitle 2"/>
          <p:cNvSpPr>
            <a:spLocks noGrp="1"/>
          </p:cNvSpPr>
          <p:nvPr>
            <p:ph type="subTitle" idx="1"/>
          </p:nvPr>
        </p:nvSpPr>
        <p:spPr>
          <a:xfrm>
            <a:off x="1828800" y="4114800"/>
            <a:ext cx="10972800" cy="925723"/>
          </a:xfrm>
          <a:effectLst/>
        </p:spPr>
        <p:txBody>
          <a:bodyPr lIns="0" tIns="0" rIns="0" bIns="0">
            <a:normAutofit/>
          </a:bodyPr>
          <a:lstStyle>
            <a:lvl1pPr marL="0" indent="0" algn="ctr">
              <a:buNone/>
              <a:defRPr sz="2000" b="1"/>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l-NL" dirty="0"/>
              <a:t>Klikken om de ondertitelstijl van het model te bewerken</a:t>
            </a:r>
            <a:endParaRPr lang="en-US" dirty="0"/>
          </a:p>
        </p:txBody>
      </p:sp>
      <p:sp>
        <p:nvSpPr>
          <p:cNvPr id="13" name="Date Placeholder 3">
            <a:extLst>
              <a:ext uri="{FF2B5EF4-FFF2-40B4-BE49-F238E27FC236}">
                <a16:creationId xmlns:a16="http://schemas.microsoft.com/office/drawing/2014/main" id="{0F35B64F-A7C2-4F1D-92E5-A1EC52E06F68}"/>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4" name="Slide Number Placeholder 5">
            <a:extLst>
              <a:ext uri="{FF2B5EF4-FFF2-40B4-BE49-F238E27FC236}">
                <a16:creationId xmlns:a16="http://schemas.microsoft.com/office/drawing/2014/main" id="{EE90E144-CD8D-48C4-892C-83CA0C21CC27}"/>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1150688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objec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1D162A2-5976-4D52-9052-3ADCE05C72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9" name="Afbeelding 8">
            <a:extLst>
              <a:ext uri="{FF2B5EF4-FFF2-40B4-BE49-F238E27FC236}">
                <a16:creationId xmlns:a16="http://schemas.microsoft.com/office/drawing/2014/main" id="{33CD265A-73B0-4FBE-9914-7C6E0A92AD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2" name="Title 1"/>
          <p:cNvSpPr>
            <a:spLocks noGrp="1"/>
          </p:cNvSpPr>
          <p:nvPr>
            <p:ph type="title"/>
          </p:nvPr>
        </p:nvSpPr>
        <p:spPr>
          <a:xfrm>
            <a:off x="2514600" y="1143000"/>
            <a:ext cx="10972800" cy="1143000"/>
          </a:xfrm>
        </p:spPr>
        <p:txBody>
          <a:bodyPr lIns="0" tIns="0" rIns="0" bIns="0" anchor="t" anchorCtr="0"/>
          <a:lstStyle>
            <a:lvl1pPr>
              <a:defRPr>
                <a:solidFill>
                  <a:srgbClr val="CE2A1E"/>
                </a:solidFill>
              </a:defRPr>
            </a:lvl1pPr>
          </a:lstStyle>
          <a:p>
            <a:r>
              <a:rPr lang="nl-NL" dirty="0"/>
              <a:t>Klik om stijl te bewerken</a:t>
            </a:r>
            <a:endParaRPr lang="en-US" dirty="0"/>
          </a:p>
        </p:txBody>
      </p:sp>
      <p:sp>
        <p:nvSpPr>
          <p:cNvPr id="3" name="Content Placeholder 2"/>
          <p:cNvSpPr>
            <a:spLocks noGrp="1"/>
          </p:cNvSpPr>
          <p:nvPr>
            <p:ph idx="1"/>
          </p:nvPr>
        </p:nvSpPr>
        <p:spPr>
          <a:xfrm>
            <a:off x="2514600" y="2514600"/>
            <a:ext cx="10972800" cy="4343400"/>
          </a:xfrm>
        </p:spPr>
        <p:txBody>
          <a:bodyPr lIns="0" tIns="0" rIns="0" bIns="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0" name="Date Placeholder 3">
            <a:extLst>
              <a:ext uri="{FF2B5EF4-FFF2-40B4-BE49-F238E27FC236}">
                <a16:creationId xmlns:a16="http://schemas.microsoft.com/office/drawing/2014/main" id="{54821BFE-F7E6-4EF2-823E-34EDDE7C4AF4}"/>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1" name="Slide Number Placeholder 5">
            <a:extLst>
              <a:ext uri="{FF2B5EF4-FFF2-40B4-BE49-F238E27FC236}">
                <a16:creationId xmlns:a16="http://schemas.microsoft.com/office/drawing/2014/main" id="{43DE6BA2-2EF2-43D5-B3C7-12E842859400}"/>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3856643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pic>
        <p:nvPicPr>
          <p:cNvPr id="3" name="Afbeelding 2" descr="Afbeelding met tafel&#10;&#10;Automatisch gegenereerde beschrijving">
            <a:extLst>
              <a:ext uri="{FF2B5EF4-FFF2-40B4-BE49-F238E27FC236}">
                <a16:creationId xmlns:a16="http://schemas.microsoft.com/office/drawing/2014/main" id="{8CA41AE6-236C-4661-91D1-8F8DEA5018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8" name="Afbeelding 7">
            <a:extLst>
              <a:ext uri="{FF2B5EF4-FFF2-40B4-BE49-F238E27FC236}">
                <a16:creationId xmlns:a16="http://schemas.microsoft.com/office/drawing/2014/main" id="{388886C6-6F32-4F53-948D-A95EFAC05B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2283308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pty no 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88886C6-6F32-4F53-948D-A95EFAC05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3015893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objec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6086045C-2C75-46E4-9E40-6132DF8C7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9" name="Afbeelding 8">
            <a:extLst>
              <a:ext uri="{FF2B5EF4-FFF2-40B4-BE49-F238E27FC236}">
                <a16:creationId xmlns:a16="http://schemas.microsoft.com/office/drawing/2014/main" id="{33CD265A-73B0-4FBE-9914-7C6E0A92AD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2" name="Title 1"/>
          <p:cNvSpPr>
            <a:spLocks noGrp="1"/>
          </p:cNvSpPr>
          <p:nvPr>
            <p:ph type="title"/>
          </p:nvPr>
        </p:nvSpPr>
        <p:spPr>
          <a:xfrm>
            <a:off x="2514600" y="1143000"/>
            <a:ext cx="10972800" cy="1143000"/>
          </a:xfrm>
        </p:spPr>
        <p:txBody>
          <a:bodyPr lIns="0" tIns="0" rIns="0" bIns="0" anchor="t" anchorCtr="0"/>
          <a:lstStyle/>
          <a:p>
            <a:r>
              <a:rPr lang="en-US"/>
              <a:t>Click to edit Master title style</a:t>
            </a:r>
            <a:endParaRPr lang="en-US" dirty="0"/>
          </a:p>
        </p:txBody>
      </p:sp>
      <p:sp>
        <p:nvSpPr>
          <p:cNvPr id="3" name="Content Placeholder 2"/>
          <p:cNvSpPr>
            <a:spLocks noGrp="1"/>
          </p:cNvSpPr>
          <p:nvPr>
            <p:ph idx="1"/>
          </p:nvPr>
        </p:nvSpPr>
        <p:spPr>
          <a:xfrm>
            <a:off x="2514600" y="2514600"/>
            <a:ext cx="10972800" cy="4343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54821BFE-F7E6-4EF2-823E-34EDDE7C4AF4}"/>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1" name="Slide Number Placeholder 5">
            <a:extLst>
              <a:ext uri="{FF2B5EF4-FFF2-40B4-BE49-F238E27FC236}">
                <a16:creationId xmlns:a16="http://schemas.microsoft.com/office/drawing/2014/main" id="{43DE6BA2-2EF2-43D5-B3C7-12E842859400}"/>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181096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7" name="Afbeelding 6" descr="Afbeelding met tafel&#10;&#10;Automatisch gegenereerde beschrijving">
            <a:extLst>
              <a:ext uri="{FF2B5EF4-FFF2-40B4-BE49-F238E27FC236}">
                <a16:creationId xmlns:a16="http://schemas.microsoft.com/office/drawing/2014/main" id="{993B1B7D-CED6-4878-8E34-ED9808139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pic>
        <p:nvPicPr>
          <p:cNvPr id="3" name="Afbeelding 2" descr="Afbeelding met voedsel&#10;&#10;Automatisch gegenereerde beschrijving">
            <a:extLst>
              <a:ext uri="{FF2B5EF4-FFF2-40B4-BE49-F238E27FC236}">
                <a16:creationId xmlns:a16="http://schemas.microsoft.com/office/drawing/2014/main" id="{2F19BB12-8D76-4676-8159-EE99ABDD84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200400"/>
            <a:ext cx="14630400" cy="1828800"/>
          </a:xfrm>
          <a:prstGeom prst="rect">
            <a:avLst/>
          </a:prstGeom>
        </p:spPr>
      </p:pic>
    </p:spTree>
    <p:extLst>
      <p:ext uri="{BB962C8B-B14F-4D97-AF65-F5344CB8AC3E}">
        <p14:creationId xmlns:p14="http://schemas.microsoft.com/office/powerpoint/2010/main" val="3161143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Afbeelding 5" descr="Afbeelding met sneeuw, buiten, berg, bedekt&#10;&#10;Automatisch gegenereerde beschrijving">
            <a:extLst>
              <a:ext uri="{FF2B5EF4-FFF2-40B4-BE49-F238E27FC236}">
                <a16:creationId xmlns:a16="http://schemas.microsoft.com/office/drawing/2014/main" id="{01424A72-517A-4775-B0C6-D327F3C75A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8" name="Afbeelding 7">
            <a:extLst>
              <a:ext uri="{FF2B5EF4-FFF2-40B4-BE49-F238E27FC236}">
                <a16:creationId xmlns:a16="http://schemas.microsoft.com/office/drawing/2014/main" id="{74FC03F4-8C93-4BAB-8295-E69B6E9020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2" name="Title 1"/>
          <p:cNvSpPr>
            <a:spLocks noGrp="1"/>
          </p:cNvSpPr>
          <p:nvPr>
            <p:ph type="ctrTitle" hasCustomPrompt="1"/>
          </p:nvPr>
        </p:nvSpPr>
        <p:spPr>
          <a:xfrm>
            <a:off x="1828800" y="1371600"/>
            <a:ext cx="10972800" cy="2514600"/>
          </a:xfrm>
          <a:effectLst/>
        </p:spPr>
        <p:txBody>
          <a:bodyPr lIns="0" tIns="0" rIns="0" bIns="0" anchor="b">
            <a:normAutofit/>
          </a:bodyPr>
          <a:lstStyle>
            <a:lvl1pPr algn="ctr">
              <a:defRPr sz="6000"/>
            </a:lvl1pPr>
          </a:lstStyle>
          <a:p>
            <a:r>
              <a:rPr lang="nl-NL" dirty="0"/>
              <a:t>KLIK OM STIJL TE BEWERKEN</a:t>
            </a:r>
            <a:endParaRPr lang="en-US" dirty="0"/>
          </a:p>
        </p:txBody>
      </p:sp>
      <p:sp>
        <p:nvSpPr>
          <p:cNvPr id="3" name="Subtitle 2"/>
          <p:cNvSpPr>
            <a:spLocks noGrp="1"/>
          </p:cNvSpPr>
          <p:nvPr>
            <p:ph type="subTitle" idx="1"/>
          </p:nvPr>
        </p:nvSpPr>
        <p:spPr>
          <a:xfrm>
            <a:off x="1828800" y="4114800"/>
            <a:ext cx="10972800" cy="925723"/>
          </a:xfrm>
          <a:effectLst/>
        </p:spPr>
        <p:txBody>
          <a:bodyPr lIns="0" tIns="0" rIns="0" bIns="0">
            <a:normAutofit/>
          </a:bodyPr>
          <a:lstStyle>
            <a:lvl1pPr marL="0" indent="0" algn="ctr">
              <a:buNone/>
              <a:defRPr sz="2000" b="1">
                <a:solidFill>
                  <a:srgbClr val="5A5A5A"/>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l-NL" dirty="0"/>
              <a:t>Klikken om de ondertitelstijl van het model te bewerken</a:t>
            </a:r>
            <a:endParaRPr lang="en-US" dirty="0"/>
          </a:p>
        </p:txBody>
      </p:sp>
      <p:sp>
        <p:nvSpPr>
          <p:cNvPr id="13" name="Date Placeholder 3">
            <a:extLst>
              <a:ext uri="{FF2B5EF4-FFF2-40B4-BE49-F238E27FC236}">
                <a16:creationId xmlns:a16="http://schemas.microsoft.com/office/drawing/2014/main" id="{0F35B64F-A7C2-4F1D-92E5-A1EC52E06F68}"/>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4" name="Slide Number Placeholder 5">
            <a:extLst>
              <a:ext uri="{FF2B5EF4-FFF2-40B4-BE49-F238E27FC236}">
                <a16:creationId xmlns:a16="http://schemas.microsoft.com/office/drawing/2014/main" id="{EE90E144-CD8D-48C4-892C-83CA0C21CC27}"/>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
        <p:nvSpPr>
          <p:cNvPr id="16" name="Tekstvak 15">
            <a:extLst>
              <a:ext uri="{FF2B5EF4-FFF2-40B4-BE49-F238E27FC236}">
                <a16:creationId xmlns:a16="http://schemas.microsoft.com/office/drawing/2014/main" id="{3340D770-D9E3-499E-9A04-280ACEE31372}"/>
              </a:ext>
            </a:extLst>
          </p:cNvPr>
          <p:cNvSpPr txBox="1"/>
          <p:nvPr userDrawn="1"/>
        </p:nvSpPr>
        <p:spPr>
          <a:xfrm>
            <a:off x="1828800" y="5040523"/>
            <a:ext cx="10972800" cy="615553"/>
          </a:xfrm>
          <a:prstGeom prst="rect">
            <a:avLst/>
          </a:prstGeom>
          <a:noFill/>
        </p:spPr>
        <p:txBody>
          <a:bodyPr wrap="square" lIns="0" tIns="0" rIns="0" bIns="0" rtlCol="0">
            <a:spAutoFit/>
          </a:bodyPr>
          <a:lstStyle/>
          <a:p>
            <a:pPr algn="ctr"/>
            <a:r>
              <a:rPr lang="en-US" sz="2000" b="1" i="0" kern="1200" dirty="0">
                <a:solidFill>
                  <a:srgbClr val="5A5A5A"/>
                </a:solidFill>
                <a:effectLst/>
                <a:latin typeface="Garamond" panose="02020404030301010803" pitchFamily="18" charset="0"/>
                <a:ea typeface="+mn-ea"/>
                <a:cs typeface="+mn-cs"/>
              </a:rPr>
              <a:t>Geodetic Facility for the Advancement of Geoscience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i="0" kern="1200" dirty="0">
                <a:solidFill>
                  <a:srgbClr val="5A5A5A"/>
                </a:solidFill>
                <a:effectLst/>
                <a:latin typeface="Garamond" panose="02020404030301010803" pitchFamily="18" charset="0"/>
                <a:ea typeface="+mn-ea"/>
                <a:cs typeface="+mn-cs"/>
              </a:rPr>
              <a:t>Incorporated Research Institutions for Seismology</a:t>
            </a:r>
            <a:endParaRPr lang="nl-NL" sz="2000" b="1" dirty="0">
              <a:solidFill>
                <a:srgbClr val="5A5A5A"/>
              </a:solidFill>
              <a:latin typeface="Garamond" panose="02020404030301010803" pitchFamily="18" charset="0"/>
            </a:endParaRPr>
          </a:p>
        </p:txBody>
      </p:sp>
    </p:spTree>
    <p:extLst>
      <p:ext uri="{BB962C8B-B14F-4D97-AF65-F5344CB8AC3E}">
        <p14:creationId xmlns:p14="http://schemas.microsoft.com/office/powerpoint/2010/main" val="1633320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objec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01A7F46-66FA-49F6-9596-F8BAA24370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13" name="Afbeelding 12">
            <a:extLst>
              <a:ext uri="{FF2B5EF4-FFF2-40B4-BE49-F238E27FC236}">
                <a16:creationId xmlns:a16="http://schemas.microsoft.com/office/drawing/2014/main" id="{901E0827-D044-4DBD-A656-C0FF819FA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2" name="Title 1"/>
          <p:cNvSpPr>
            <a:spLocks noGrp="1"/>
          </p:cNvSpPr>
          <p:nvPr>
            <p:ph type="title"/>
          </p:nvPr>
        </p:nvSpPr>
        <p:spPr>
          <a:xfrm>
            <a:off x="2514600" y="1143000"/>
            <a:ext cx="10972800" cy="1143000"/>
          </a:xfrm>
        </p:spPr>
        <p:txBody>
          <a:bodyPr lIns="0" tIns="0" rIns="0" bIns="0" anchor="t" anchorCtr="0"/>
          <a:lstStyle/>
          <a:p>
            <a:r>
              <a:rPr lang="nl-NL" dirty="0"/>
              <a:t>Klik om stijl te bewerken</a:t>
            </a:r>
            <a:endParaRPr lang="en-US" dirty="0"/>
          </a:p>
        </p:txBody>
      </p:sp>
      <p:sp>
        <p:nvSpPr>
          <p:cNvPr id="3" name="Content Placeholder 2"/>
          <p:cNvSpPr>
            <a:spLocks noGrp="1"/>
          </p:cNvSpPr>
          <p:nvPr>
            <p:ph idx="1"/>
          </p:nvPr>
        </p:nvSpPr>
        <p:spPr>
          <a:xfrm>
            <a:off x="2514600" y="2514600"/>
            <a:ext cx="10972800" cy="4343400"/>
          </a:xfrm>
        </p:spPr>
        <p:txBody>
          <a:bodyPr lIns="0" tIns="0" rIns="0" bIns="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0" name="Date Placeholder 3">
            <a:extLst>
              <a:ext uri="{FF2B5EF4-FFF2-40B4-BE49-F238E27FC236}">
                <a16:creationId xmlns:a16="http://schemas.microsoft.com/office/drawing/2014/main" id="{54821BFE-F7E6-4EF2-823E-34EDDE7C4AF4}"/>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1" name="Slide Number Placeholder 5">
            <a:extLst>
              <a:ext uri="{FF2B5EF4-FFF2-40B4-BE49-F238E27FC236}">
                <a16:creationId xmlns:a16="http://schemas.microsoft.com/office/drawing/2014/main" id="{43DE6BA2-2EF2-43D5-B3C7-12E842859400}"/>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3233181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pic>
        <p:nvPicPr>
          <p:cNvPr id="4" name="Afbeelding 3" descr="Afbeelding met sneeuw&#10;&#10;Automatisch gegenereerde beschrijving">
            <a:extLst>
              <a:ext uri="{FF2B5EF4-FFF2-40B4-BE49-F238E27FC236}">
                <a16:creationId xmlns:a16="http://schemas.microsoft.com/office/drawing/2014/main" id="{9AD3A2A3-05CD-462E-AA5C-D16723C5EB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pic>
        <p:nvPicPr>
          <p:cNvPr id="11" name="Afbeelding 10">
            <a:extLst>
              <a:ext uri="{FF2B5EF4-FFF2-40B4-BE49-F238E27FC236}">
                <a16:creationId xmlns:a16="http://schemas.microsoft.com/office/drawing/2014/main" id="{0D25F34A-DFB6-450D-BE3B-9804E7ADF0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Tree>
    <p:extLst>
      <p:ext uri="{BB962C8B-B14F-4D97-AF65-F5344CB8AC3E}">
        <p14:creationId xmlns:p14="http://schemas.microsoft.com/office/powerpoint/2010/main" val="4075938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mpty no 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7657633-3621-455C-9368-139693CE7B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2650862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8" name="Afbeelding 7" descr="Afbeelding met sneeuw&#10;&#10;Automatisch gegenereerde beschrijving">
            <a:extLst>
              <a:ext uri="{FF2B5EF4-FFF2-40B4-BE49-F238E27FC236}">
                <a16:creationId xmlns:a16="http://schemas.microsoft.com/office/drawing/2014/main" id="{07A7A715-E45C-4F7E-89C3-37BBF3DC5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4" name="Afbeelding 3">
            <a:extLst>
              <a:ext uri="{FF2B5EF4-FFF2-40B4-BE49-F238E27FC236}">
                <a16:creationId xmlns:a16="http://schemas.microsoft.com/office/drawing/2014/main" id="{DD6E29A4-7AD0-48F5-AB08-D14D117552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200400"/>
            <a:ext cx="14630400" cy="18288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3940076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04F2E9-7B2C-6E0C-61F8-89D9A691A336}"/>
              </a:ext>
            </a:extLst>
          </p:cNvPr>
          <p:cNvPicPr>
            <a:picLocks noChangeAspect="1"/>
          </p:cNvPicPr>
          <p:nvPr userDrawn="1"/>
        </p:nvPicPr>
        <p:blipFill>
          <a:blip r:embed="rId2"/>
          <a:srcRect/>
          <a:stretch/>
        </p:blipFill>
        <p:spPr>
          <a:xfrm>
            <a:off x="-2063794" y="4057048"/>
            <a:ext cx="18817627" cy="5265577"/>
          </a:xfrm>
          <a:custGeom>
            <a:avLst/>
            <a:gdLst>
              <a:gd name="connsiteX0" fmla="*/ 0 w 15697577"/>
              <a:gd name="connsiteY0" fmla="*/ 0 h 4392520"/>
              <a:gd name="connsiteX1" fmla="*/ 15697577 w 15697577"/>
              <a:gd name="connsiteY1" fmla="*/ 0 h 4392520"/>
              <a:gd name="connsiteX2" fmla="*/ 15697577 w 15697577"/>
              <a:gd name="connsiteY2" fmla="*/ 4392520 h 4392520"/>
              <a:gd name="connsiteX3" fmla="*/ 14728053 w 15697577"/>
              <a:gd name="connsiteY3" fmla="*/ 4392520 h 4392520"/>
              <a:gd name="connsiteX4" fmla="*/ 14728053 w 15697577"/>
              <a:gd name="connsiteY4" fmla="*/ 3495841 h 4392520"/>
              <a:gd name="connsiteX5" fmla="*/ 969523 w 15697577"/>
              <a:gd name="connsiteY5" fmla="*/ 3495841 h 4392520"/>
              <a:gd name="connsiteX6" fmla="*/ 969523 w 15697577"/>
              <a:gd name="connsiteY6" fmla="*/ 4392520 h 4392520"/>
              <a:gd name="connsiteX7" fmla="*/ 0 w 15697577"/>
              <a:gd name="connsiteY7" fmla="*/ 4392520 h 439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97577" h="4392520">
                <a:moveTo>
                  <a:pt x="0" y="0"/>
                </a:moveTo>
                <a:lnTo>
                  <a:pt x="15697577" y="0"/>
                </a:lnTo>
                <a:lnTo>
                  <a:pt x="15697577" y="4392520"/>
                </a:lnTo>
                <a:lnTo>
                  <a:pt x="14728053" y="4392520"/>
                </a:lnTo>
                <a:lnTo>
                  <a:pt x="14728053" y="3495841"/>
                </a:lnTo>
                <a:lnTo>
                  <a:pt x="969523" y="3495841"/>
                </a:lnTo>
                <a:lnTo>
                  <a:pt x="969523" y="4392520"/>
                </a:lnTo>
                <a:lnTo>
                  <a:pt x="0" y="4392520"/>
                </a:lnTo>
                <a:close/>
              </a:path>
            </a:pathLst>
          </a:custGeom>
        </p:spPr>
      </p:pic>
      <p:pic>
        <p:nvPicPr>
          <p:cNvPr id="16" name="Graphic 15">
            <a:extLst>
              <a:ext uri="{FF2B5EF4-FFF2-40B4-BE49-F238E27FC236}">
                <a16:creationId xmlns:a16="http://schemas.microsoft.com/office/drawing/2014/main" id="{7EB075C9-B5C1-5E14-1E9F-7CDB6CBB7E9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53295" r="53939"/>
          <a:stretch/>
        </p:blipFill>
        <p:spPr>
          <a:xfrm rot="16200000" flipV="1">
            <a:off x="9084432" y="-38369"/>
            <a:ext cx="5518876" cy="5596128"/>
          </a:xfrm>
          <a:prstGeom prst="rect">
            <a:avLst/>
          </a:prstGeom>
        </p:spPr>
      </p:pic>
      <p:pic>
        <p:nvPicPr>
          <p:cNvPr id="17" name="Picture 16">
            <a:extLst>
              <a:ext uri="{FF2B5EF4-FFF2-40B4-BE49-F238E27FC236}">
                <a16:creationId xmlns:a16="http://schemas.microsoft.com/office/drawing/2014/main" id="{2908A679-0A0D-20C0-3E6E-12F081EC8646}"/>
              </a:ext>
            </a:extLst>
          </p:cNvPr>
          <p:cNvPicPr>
            <a:picLocks noChangeAspect="1"/>
          </p:cNvPicPr>
          <p:nvPr userDrawn="1"/>
        </p:nvPicPr>
        <p:blipFill>
          <a:blip r:embed="rId5"/>
          <a:srcRect/>
          <a:stretch/>
        </p:blipFill>
        <p:spPr>
          <a:xfrm>
            <a:off x="9812997" y="6516905"/>
            <a:ext cx="4612316" cy="1418928"/>
          </a:xfrm>
          <a:prstGeom prst="rect">
            <a:avLst/>
          </a:prstGeom>
        </p:spPr>
      </p:pic>
      <p:sp>
        <p:nvSpPr>
          <p:cNvPr id="2" name="Title 1">
            <a:extLst>
              <a:ext uri="{FF2B5EF4-FFF2-40B4-BE49-F238E27FC236}">
                <a16:creationId xmlns:a16="http://schemas.microsoft.com/office/drawing/2014/main" id="{CE52C0D9-7436-B8D5-BB8D-7149F31FB24B}"/>
              </a:ext>
            </a:extLst>
          </p:cNvPr>
          <p:cNvSpPr>
            <a:spLocks noGrp="1"/>
          </p:cNvSpPr>
          <p:nvPr>
            <p:ph type="ctrTitle"/>
          </p:nvPr>
        </p:nvSpPr>
        <p:spPr>
          <a:xfrm>
            <a:off x="1828800" y="1096373"/>
            <a:ext cx="10972800" cy="2865120"/>
          </a:xfrm>
        </p:spPr>
        <p:txBody>
          <a:bodyPr anchor="ctr"/>
          <a:lstStyle>
            <a:lvl1pPr algn="ctr">
              <a:defRPr sz="7200"/>
            </a:lvl1pPr>
          </a:lstStyle>
          <a:p>
            <a:r>
              <a:rPr lang="en-US" dirty="0"/>
              <a:t>Click to edit Master title style</a:t>
            </a:r>
          </a:p>
        </p:txBody>
      </p:sp>
      <p:sp>
        <p:nvSpPr>
          <p:cNvPr id="3" name="Subtitle 2">
            <a:extLst>
              <a:ext uri="{FF2B5EF4-FFF2-40B4-BE49-F238E27FC236}">
                <a16:creationId xmlns:a16="http://schemas.microsoft.com/office/drawing/2014/main" id="{E0503269-C689-8107-13EB-2BE492BA3129}"/>
              </a:ext>
            </a:extLst>
          </p:cNvPr>
          <p:cNvSpPr>
            <a:spLocks noGrp="1"/>
          </p:cNvSpPr>
          <p:nvPr>
            <p:ph type="subTitle" idx="1"/>
          </p:nvPr>
        </p:nvSpPr>
        <p:spPr>
          <a:xfrm>
            <a:off x="3101008" y="4537128"/>
            <a:ext cx="8360797" cy="1986914"/>
          </a:xfrm>
          <a:effectLst>
            <a:outerShdw blurRad="50800" dist="38100" dir="2700000" algn="tl" rotWithShape="0">
              <a:prstClr val="black">
                <a:alpha val="40000"/>
              </a:prstClr>
            </a:outerShdw>
          </a:effectLst>
        </p:spPr>
        <p:txBody>
          <a:bodyPr>
            <a:normAutofit/>
          </a:bodyPr>
          <a:lstStyle>
            <a:lvl1pPr marL="0" indent="0" algn="ctr">
              <a:buNone/>
              <a:defRPr sz="5280" b="1" i="0">
                <a:solidFill>
                  <a:schemeClr val="bg1"/>
                </a:solidFill>
                <a:latin typeface="Arial" panose="020B0604020202020204" pitchFamily="34" charset="0"/>
                <a:cs typeface="Arial" panose="020B06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spTree>
    <p:extLst>
      <p:ext uri="{BB962C8B-B14F-4D97-AF65-F5344CB8AC3E}">
        <p14:creationId xmlns:p14="http://schemas.microsoft.com/office/powerpoint/2010/main" val="3771633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73C7C1-55F2-7217-4570-3DE9456BB816}"/>
              </a:ext>
            </a:extLst>
          </p:cNvPr>
          <p:cNvCxnSpPr>
            <a:cxnSpLocks/>
          </p:cNvCxnSpPr>
          <p:nvPr userDrawn="1"/>
        </p:nvCxnSpPr>
        <p:spPr>
          <a:xfrm>
            <a:off x="390985" y="149580"/>
            <a:ext cx="0" cy="1040465"/>
          </a:xfrm>
          <a:prstGeom prst="line">
            <a:avLst/>
          </a:prstGeom>
          <a:ln w="76200">
            <a:solidFill>
              <a:srgbClr val="C02A3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A548195-D3DF-D8A5-1486-4F7CBBA0EC7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0000" r="50000"/>
          <a:stretch/>
        </p:blipFill>
        <p:spPr>
          <a:xfrm flipV="1">
            <a:off x="8637927" y="2237125"/>
            <a:ext cx="5992474" cy="5992475"/>
          </a:xfrm>
          <a:custGeom>
            <a:avLst/>
            <a:gdLst>
              <a:gd name="connsiteX0" fmla="*/ 0 w 4993728"/>
              <a:gd name="connsiteY0" fmla="*/ 4993729 h 4993729"/>
              <a:gd name="connsiteX1" fmla="*/ 4993728 w 4993728"/>
              <a:gd name="connsiteY1" fmla="*/ 4993729 h 4993729"/>
              <a:gd name="connsiteX2" fmla="*/ 4993728 w 4993728"/>
              <a:gd name="connsiteY2" fmla="*/ 742700 h 4993729"/>
              <a:gd name="connsiteX3" fmla="*/ 4964388 w 4993728"/>
              <a:gd name="connsiteY3" fmla="*/ 747559 h 4993729"/>
              <a:gd name="connsiteX4" fmla="*/ 4893575 w 4993728"/>
              <a:gd name="connsiteY4" fmla="*/ 751438 h 4993729"/>
              <a:gd name="connsiteX5" fmla="*/ 4200984 w 4993728"/>
              <a:gd name="connsiteY5" fmla="*/ 0 h 4993729"/>
              <a:gd name="connsiteX6" fmla="*/ 0 w 4993728"/>
              <a:gd name="connsiteY6" fmla="*/ 0 h 499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3728" h="4993729">
                <a:moveTo>
                  <a:pt x="0" y="4993729"/>
                </a:moveTo>
                <a:lnTo>
                  <a:pt x="4993728" y="4993729"/>
                </a:lnTo>
                <a:lnTo>
                  <a:pt x="4993728" y="742700"/>
                </a:lnTo>
                <a:lnTo>
                  <a:pt x="4964388" y="747559"/>
                </a:lnTo>
                <a:cubicBezTo>
                  <a:pt x="4941105" y="750124"/>
                  <a:pt x="4917482" y="751438"/>
                  <a:pt x="4893575" y="751438"/>
                </a:cubicBezTo>
                <a:cubicBezTo>
                  <a:pt x="4511068" y="751438"/>
                  <a:pt x="4200984" y="415008"/>
                  <a:pt x="4200984" y="0"/>
                </a:cubicBezTo>
                <a:lnTo>
                  <a:pt x="0" y="0"/>
                </a:lnTo>
                <a:close/>
              </a:path>
            </a:pathLst>
          </a:custGeom>
        </p:spPr>
      </p:pic>
      <p:pic>
        <p:nvPicPr>
          <p:cNvPr id="8" name="Picture 7">
            <a:extLst>
              <a:ext uri="{FF2B5EF4-FFF2-40B4-BE49-F238E27FC236}">
                <a16:creationId xmlns:a16="http://schemas.microsoft.com/office/drawing/2014/main" id="{C4D25BD1-193B-6C89-288E-29A1B24A2D72}"/>
              </a:ext>
            </a:extLst>
          </p:cNvPr>
          <p:cNvPicPr>
            <a:picLocks noChangeAspect="1"/>
          </p:cNvPicPr>
          <p:nvPr userDrawn="1"/>
        </p:nvPicPr>
        <p:blipFill>
          <a:blip r:embed="rId4"/>
          <a:srcRect/>
          <a:stretch/>
        </p:blipFill>
        <p:spPr>
          <a:xfrm>
            <a:off x="9668349" y="163676"/>
            <a:ext cx="4826963" cy="920327"/>
          </a:xfrm>
          <a:prstGeom prst="rect">
            <a:avLst/>
          </a:prstGeom>
        </p:spPr>
      </p:pic>
      <p:sp>
        <p:nvSpPr>
          <p:cNvPr id="2" name="Title 1">
            <a:extLst>
              <a:ext uri="{FF2B5EF4-FFF2-40B4-BE49-F238E27FC236}">
                <a16:creationId xmlns:a16="http://schemas.microsoft.com/office/drawing/2014/main" id="{0876AC46-60C7-E5A1-9C78-A4AB11079FE7}"/>
              </a:ext>
            </a:extLst>
          </p:cNvPr>
          <p:cNvSpPr>
            <a:spLocks noGrp="1"/>
          </p:cNvSpPr>
          <p:nvPr>
            <p:ph type="title"/>
          </p:nvPr>
        </p:nvSpPr>
        <p:spPr>
          <a:xfrm>
            <a:off x="528762" y="163675"/>
            <a:ext cx="9124675" cy="1040465"/>
          </a:xfrm>
        </p:spPr>
        <p:txBody>
          <a:bodyPr>
            <a:normAutofit/>
          </a:bodyPr>
          <a:lstStyle>
            <a:lvl1pPr>
              <a:defRPr sz="5040"/>
            </a:lvl1pPr>
          </a:lstStyle>
          <a:p>
            <a:r>
              <a:rPr lang="en-US" dirty="0"/>
              <a:t>Click to edit Master title style</a:t>
            </a:r>
          </a:p>
        </p:txBody>
      </p:sp>
      <p:sp>
        <p:nvSpPr>
          <p:cNvPr id="3" name="Content Placeholder 2">
            <a:extLst>
              <a:ext uri="{FF2B5EF4-FFF2-40B4-BE49-F238E27FC236}">
                <a16:creationId xmlns:a16="http://schemas.microsoft.com/office/drawing/2014/main" id="{EEF96224-6465-24DF-F68F-BE3D9EF88FCA}"/>
              </a:ext>
            </a:extLst>
          </p:cNvPr>
          <p:cNvSpPr>
            <a:spLocks noGrp="1"/>
          </p:cNvSpPr>
          <p:nvPr>
            <p:ph idx="1"/>
          </p:nvPr>
        </p:nvSpPr>
        <p:spPr>
          <a:xfrm>
            <a:off x="970060" y="1999921"/>
            <a:ext cx="12618720" cy="52216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2452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73C7C1-55F2-7217-4570-3DE9456BB816}"/>
              </a:ext>
            </a:extLst>
          </p:cNvPr>
          <p:cNvCxnSpPr>
            <a:cxnSpLocks/>
          </p:cNvCxnSpPr>
          <p:nvPr userDrawn="1"/>
        </p:nvCxnSpPr>
        <p:spPr>
          <a:xfrm>
            <a:off x="390985" y="149580"/>
            <a:ext cx="0" cy="1040465"/>
          </a:xfrm>
          <a:prstGeom prst="line">
            <a:avLst/>
          </a:prstGeom>
          <a:ln w="76200">
            <a:solidFill>
              <a:srgbClr val="C02A3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876AC46-60C7-E5A1-9C78-A4AB11079FE7}"/>
              </a:ext>
            </a:extLst>
          </p:cNvPr>
          <p:cNvSpPr>
            <a:spLocks noGrp="1"/>
          </p:cNvSpPr>
          <p:nvPr>
            <p:ph type="title"/>
          </p:nvPr>
        </p:nvSpPr>
        <p:spPr>
          <a:xfrm>
            <a:off x="528762" y="163675"/>
            <a:ext cx="9124675" cy="1040465"/>
          </a:xfrm>
        </p:spPr>
        <p:txBody>
          <a:bodyPr>
            <a:normAutofit/>
          </a:bodyPr>
          <a:lstStyle>
            <a:lvl1pPr>
              <a:defRPr sz="5040"/>
            </a:lvl1pPr>
          </a:lstStyle>
          <a:p>
            <a:r>
              <a:rPr lang="en-US" dirty="0"/>
              <a:t>Click to edit Master title style</a:t>
            </a:r>
          </a:p>
        </p:txBody>
      </p:sp>
      <p:pic>
        <p:nvPicPr>
          <p:cNvPr id="3" name="Picture 2">
            <a:extLst>
              <a:ext uri="{FF2B5EF4-FFF2-40B4-BE49-F238E27FC236}">
                <a16:creationId xmlns:a16="http://schemas.microsoft.com/office/drawing/2014/main" id="{B4421A2C-572A-385F-F919-B613AAA23190}"/>
              </a:ext>
            </a:extLst>
          </p:cNvPr>
          <p:cNvPicPr>
            <a:picLocks noChangeAspect="1"/>
          </p:cNvPicPr>
          <p:nvPr userDrawn="1"/>
        </p:nvPicPr>
        <p:blipFill>
          <a:blip r:embed="rId2"/>
          <a:srcRect/>
          <a:stretch/>
        </p:blipFill>
        <p:spPr>
          <a:xfrm>
            <a:off x="9668349" y="163676"/>
            <a:ext cx="4826963" cy="920327"/>
          </a:xfrm>
          <a:prstGeom prst="rect">
            <a:avLst/>
          </a:prstGeom>
        </p:spPr>
      </p:pic>
    </p:spTree>
    <p:extLst>
      <p:ext uri="{BB962C8B-B14F-4D97-AF65-F5344CB8AC3E}">
        <p14:creationId xmlns:p14="http://schemas.microsoft.com/office/powerpoint/2010/main" val="2139557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19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pic>
        <p:nvPicPr>
          <p:cNvPr id="6" name="Afbeelding 5" descr="Afbeelding met sneeuw&#10;&#10;Automatisch gegenereerde beschrijving">
            <a:extLst>
              <a:ext uri="{FF2B5EF4-FFF2-40B4-BE49-F238E27FC236}">
                <a16:creationId xmlns:a16="http://schemas.microsoft.com/office/drawing/2014/main" id="{28F3B2FF-F639-4F78-B39C-9B16DACD7D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8" name="Afbeelding 7">
            <a:extLst>
              <a:ext uri="{FF2B5EF4-FFF2-40B4-BE49-F238E27FC236}">
                <a16:creationId xmlns:a16="http://schemas.microsoft.com/office/drawing/2014/main" id="{388886C6-6F32-4F53-948D-A95EFAC05B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12651834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EE823AC-92C6-9C0D-BAD1-F0B54FDD0BE1}"/>
              </a:ext>
            </a:extLst>
          </p:cNvPr>
          <p:cNvSpPr/>
          <p:nvPr userDrawn="1"/>
        </p:nvSpPr>
        <p:spPr>
          <a:xfrm rot="5400000">
            <a:off x="6477618" y="-6503022"/>
            <a:ext cx="1689811" cy="14670634"/>
          </a:xfrm>
          <a:custGeom>
            <a:avLst/>
            <a:gdLst>
              <a:gd name="connsiteX0" fmla="*/ 0 w 1406368"/>
              <a:gd name="connsiteY0" fmla="*/ 12213020 h 12213020"/>
              <a:gd name="connsiteX1" fmla="*/ 0 w 1406368"/>
              <a:gd name="connsiteY1" fmla="*/ 0 h 12213020"/>
              <a:gd name="connsiteX2" fmla="*/ 365824 w 1406368"/>
              <a:gd name="connsiteY2" fmla="*/ 0 h 12213020"/>
              <a:gd name="connsiteX3" fmla="*/ 585106 w 1406368"/>
              <a:gd name="connsiteY3" fmla="*/ 501754 h 12213020"/>
              <a:gd name="connsiteX4" fmla="*/ 1406368 w 1406368"/>
              <a:gd name="connsiteY4" fmla="*/ 6106510 h 12213020"/>
              <a:gd name="connsiteX5" fmla="*/ 585106 w 1406368"/>
              <a:gd name="connsiteY5" fmla="*/ 11711265 h 12213020"/>
              <a:gd name="connsiteX6" fmla="*/ 365825 w 1406368"/>
              <a:gd name="connsiteY6" fmla="*/ 12213020 h 1221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368" h="12213020">
                <a:moveTo>
                  <a:pt x="0" y="12213020"/>
                </a:moveTo>
                <a:lnTo>
                  <a:pt x="0" y="0"/>
                </a:lnTo>
                <a:lnTo>
                  <a:pt x="365824" y="0"/>
                </a:lnTo>
                <a:lnTo>
                  <a:pt x="585106" y="501754"/>
                </a:lnTo>
                <a:cubicBezTo>
                  <a:pt x="1086671" y="1833960"/>
                  <a:pt x="1406368" y="3850077"/>
                  <a:pt x="1406368" y="6106510"/>
                </a:cubicBezTo>
                <a:cubicBezTo>
                  <a:pt x="1406368" y="8362945"/>
                  <a:pt x="1086671" y="10379061"/>
                  <a:pt x="585106" y="11711265"/>
                </a:cubicBezTo>
                <a:lnTo>
                  <a:pt x="365825" y="12213020"/>
                </a:lnTo>
                <a:close/>
              </a:path>
            </a:pathLst>
          </a:custGeom>
          <a:gradFill flip="none" rotWithShape="1">
            <a:gsLst>
              <a:gs pos="5000">
                <a:schemeClr val="accent2"/>
              </a:gs>
              <a:gs pos="95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dirty="0"/>
          </a:p>
        </p:txBody>
      </p:sp>
      <p:pic>
        <p:nvPicPr>
          <p:cNvPr id="4" name="Picture 3">
            <a:extLst>
              <a:ext uri="{FF2B5EF4-FFF2-40B4-BE49-F238E27FC236}">
                <a16:creationId xmlns:a16="http://schemas.microsoft.com/office/drawing/2014/main" id="{6E921294-369D-26EE-0F7F-34707E4B9AEB}"/>
              </a:ext>
            </a:extLst>
          </p:cNvPr>
          <p:cNvPicPr>
            <a:picLocks noChangeAspect="1"/>
          </p:cNvPicPr>
          <p:nvPr userDrawn="1"/>
        </p:nvPicPr>
        <p:blipFill>
          <a:blip r:embed="rId2"/>
          <a:srcRect/>
          <a:stretch/>
        </p:blipFill>
        <p:spPr>
          <a:xfrm>
            <a:off x="5219424" y="121746"/>
            <a:ext cx="4612316" cy="1418928"/>
          </a:xfrm>
          <a:prstGeom prst="rect">
            <a:avLst/>
          </a:prstGeom>
        </p:spPr>
      </p:pic>
      <p:sp>
        <p:nvSpPr>
          <p:cNvPr id="2" name="Title 1">
            <a:extLst>
              <a:ext uri="{FF2B5EF4-FFF2-40B4-BE49-F238E27FC236}">
                <a16:creationId xmlns:a16="http://schemas.microsoft.com/office/drawing/2014/main" id="{2568BD63-396C-FB41-7CC8-11D762023B35}"/>
              </a:ext>
            </a:extLst>
          </p:cNvPr>
          <p:cNvSpPr>
            <a:spLocks noGrp="1"/>
          </p:cNvSpPr>
          <p:nvPr>
            <p:ph type="title"/>
          </p:nvPr>
        </p:nvSpPr>
        <p:spPr>
          <a:xfrm>
            <a:off x="2103120" y="1940947"/>
            <a:ext cx="10424160" cy="1315112"/>
          </a:xfrm>
        </p:spPr>
        <p:txBody>
          <a:bodyPr>
            <a:normAutofit/>
          </a:bodyPr>
          <a:lstStyle>
            <a:lvl1pPr algn="ctr">
              <a:defRPr sz="5040"/>
            </a:lvl1pPr>
          </a:lstStyle>
          <a:p>
            <a:r>
              <a:rPr lang="en-US" dirty="0"/>
              <a:t>Click to edit Master title style</a:t>
            </a:r>
          </a:p>
        </p:txBody>
      </p:sp>
    </p:spTree>
    <p:extLst>
      <p:ext uri="{BB962C8B-B14F-4D97-AF65-F5344CB8AC3E}">
        <p14:creationId xmlns:p14="http://schemas.microsoft.com/office/powerpoint/2010/main" val="718908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pic>
        <p:nvPicPr>
          <p:cNvPr id="13" name="Google Shape;13;p11"/>
          <p:cNvPicPr preferRelativeResize="0"/>
          <p:nvPr/>
        </p:nvPicPr>
        <p:blipFill rotWithShape="1">
          <a:blip r:embed="rId2">
            <a:alphaModFix/>
          </a:blip>
          <a:srcRect/>
          <a:stretch/>
        </p:blipFill>
        <p:spPr>
          <a:xfrm>
            <a:off x="-11799" y="3931564"/>
            <a:ext cx="14659661" cy="4308145"/>
          </a:xfrm>
          <a:prstGeom prst="rect">
            <a:avLst/>
          </a:prstGeom>
          <a:noFill/>
          <a:ln>
            <a:noFill/>
          </a:ln>
        </p:spPr>
      </p:pic>
      <p:pic>
        <p:nvPicPr>
          <p:cNvPr id="14" name="Google Shape;14;p11"/>
          <p:cNvPicPr preferRelativeResize="0"/>
          <p:nvPr/>
        </p:nvPicPr>
        <p:blipFill rotWithShape="1">
          <a:blip r:embed="rId3">
            <a:alphaModFix/>
          </a:blip>
          <a:srcRect t="53295" r="53938"/>
          <a:stretch/>
        </p:blipFill>
        <p:spPr>
          <a:xfrm rot="5400000" flipH="1">
            <a:off x="9084432" y="-38369"/>
            <a:ext cx="5518876" cy="5596128"/>
          </a:xfrm>
          <a:prstGeom prst="rect">
            <a:avLst/>
          </a:prstGeom>
          <a:noFill/>
          <a:ln>
            <a:noFill/>
          </a:ln>
        </p:spPr>
      </p:pic>
      <p:pic>
        <p:nvPicPr>
          <p:cNvPr id="15" name="Google Shape;15;p11" descr="Graphical user interface, application&#10;&#10;Description automatically generated"/>
          <p:cNvPicPr preferRelativeResize="0"/>
          <p:nvPr/>
        </p:nvPicPr>
        <p:blipFill rotWithShape="1">
          <a:blip r:embed="rId4">
            <a:alphaModFix/>
          </a:blip>
          <a:srcRect/>
          <a:stretch/>
        </p:blipFill>
        <p:spPr>
          <a:xfrm>
            <a:off x="9797273" y="6516905"/>
            <a:ext cx="4643765" cy="1418928"/>
          </a:xfrm>
          <a:prstGeom prst="rect">
            <a:avLst/>
          </a:prstGeom>
          <a:noFill/>
          <a:ln>
            <a:noFill/>
          </a:ln>
        </p:spPr>
      </p:pic>
      <p:sp>
        <p:nvSpPr>
          <p:cNvPr id="16" name="Google Shape;16;p11"/>
          <p:cNvSpPr txBox="1">
            <a:spLocks noGrp="1"/>
          </p:cNvSpPr>
          <p:nvPr>
            <p:ph type="ctrTitle"/>
          </p:nvPr>
        </p:nvSpPr>
        <p:spPr>
          <a:xfrm>
            <a:off x="1828800" y="1096373"/>
            <a:ext cx="10972800" cy="286512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37358C"/>
              </a:buClr>
              <a:buSzPts val="6000"/>
              <a:buFont typeface="Arial"/>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
          <p:cNvSpPr txBox="1">
            <a:spLocks noGrp="1"/>
          </p:cNvSpPr>
          <p:nvPr>
            <p:ph type="subTitle" idx="1"/>
          </p:nvPr>
        </p:nvSpPr>
        <p:spPr>
          <a:xfrm>
            <a:off x="3101008" y="4537128"/>
            <a:ext cx="8360797" cy="1986914"/>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rmAutofit/>
          </a:bodyPr>
          <a:lstStyle>
            <a:lvl1pPr lvl="0" algn="ctr">
              <a:lnSpc>
                <a:spcPct val="90000"/>
              </a:lnSpc>
              <a:spcBef>
                <a:spcPts val="1200"/>
              </a:spcBef>
              <a:spcAft>
                <a:spcPts val="0"/>
              </a:spcAft>
              <a:buClr>
                <a:schemeClr val="lt1"/>
              </a:buClr>
              <a:buSzPts val="4400"/>
              <a:buNone/>
              <a:defRPr sz="5280" b="1" i="0">
                <a:solidFill>
                  <a:schemeClr val="lt1"/>
                </a:solidFill>
                <a:latin typeface="Arial"/>
                <a:ea typeface="Arial"/>
                <a:cs typeface="Arial"/>
                <a:sym typeface="Arial"/>
              </a:defRPr>
            </a:lvl1pPr>
            <a:lvl2pPr lvl="1" algn="ctr">
              <a:lnSpc>
                <a:spcPct val="90000"/>
              </a:lnSpc>
              <a:spcBef>
                <a:spcPts val="600"/>
              </a:spcBef>
              <a:spcAft>
                <a:spcPts val="0"/>
              </a:spcAft>
              <a:buClr>
                <a:srgbClr val="3D3D3D"/>
              </a:buClr>
              <a:buSzPts val="2000"/>
              <a:buNone/>
              <a:defRPr sz="2400"/>
            </a:lvl2pPr>
            <a:lvl3pPr lvl="2" algn="ctr">
              <a:lnSpc>
                <a:spcPct val="90000"/>
              </a:lnSpc>
              <a:spcBef>
                <a:spcPts val="600"/>
              </a:spcBef>
              <a:spcAft>
                <a:spcPts val="0"/>
              </a:spcAft>
              <a:buClr>
                <a:srgbClr val="3D3D3D"/>
              </a:buClr>
              <a:buSzPts val="1800"/>
              <a:buNone/>
              <a:defRPr sz="2160"/>
            </a:lvl3pPr>
            <a:lvl4pPr lvl="3" algn="ctr">
              <a:lnSpc>
                <a:spcPct val="90000"/>
              </a:lnSpc>
              <a:spcBef>
                <a:spcPts val="600"/>
              </a:spcBef>
              <a:spcAft>
                <a:spcPts val="0"/>
              </a:spcAft>
              <a:buClr>
                <a:srgbClr val="3D3D3D"/>
              </a:buClr>
              <a:buSzPts val="1600"/>
              <a:buNone/>
              <a:defRPr sz="1920"/>
            </a:lvl4pPr>
            <a:lvl5pPr lvl="4" algn="ctr">
              <a:lnSpc>
                <a:spcPct val="90000"/>
              </a:lnSpc>
              <a:spcBef>
                <a:spcPts val="600"/>
              </a:spcBef>
              <a:spcAft>
                <a:spcPts val="0"/>
              </a:spcAft>
              <a:buClr>
                <a:srgbClr val="3D3D3D"/>
              </a:buClr>
              <a:buSzPts val="1600"/>
              <a:buNone/>
              <a:defRPr sz="1920"/>
            </a:lvl5pPr>
            <a:lvl6pPr lvl="5" algn="ctr">
              <a:lnSpc>
                <a:spcPct val="90000"/>
              </a:lnSpc>
              <a:spcBef>
                <a:spcPts val="600"/>
              </a:spcBef>
              <a:spcAft>
                <a:spcPts val="0"/>
              </a:spcAft>
              <a:buClr>
                <a:schemeClr val="dk1"/>
              </a:buClr>
              <a:buSzPts val="1600"/>
              <a:buNone/>
              <a:defRPr sz="1920"/>
            </a:lvl6pPr>
            <a:lvl7pPr lvl="6" algn="ctr">
              <a:lnSpc>
                <a:spcPct val="90000"/>
              </a:lnSpc>
              <a:spcBef>
                <a:spcPts val="600"/>
              </a:spcBef>
              <a:spcAft>
                <a:spcPts val="0"/>
              </a:spcAft>
              <a:buClr>
                <a:schemeClr val="dk1"/>
              </a:buClr>
              <a:buSzPts val="1600"/>
              <a:buNone/>
              <a:defRPr sz="1920"/>
            </a:lvl7pPr>
            <a:lvl8pPr lvl="7" algn="ctr">
              <a:lnSpc>
                <a:spcPct val="90000"/>
              </a:lnSpc>
              <a:spcBef>
                <a:spcPts val="600"/>
              </a:spcBef>
              <a:spcAft>
                <a:spcPts val="0"/>
              </a:spcAft>
              <a:buClr>
                <a:schemeClr val="dk1"/>
              </a:buClr>
              <a:buSzPts val="1600"/>
              <a:buNone/>
              <a:defRPr sz="1920"/>
            </a:lvl8pPr>
            <a:lvl9pPr lvl="8" algn="ctr">
              <a:lnSpc>
                <a:spcPct val="90000"/>
              </a:lnSpc>
              <a:spcBef>
                <a:spcPts val="600"/>
              </a:spcBef>
              <a:spcAft>
                <a:spcPts val="0"/>
              </a:spcAft>
              <a:buClr>
                <a:schemeClr val="dk1"/>
              </a:buClr>
              <a:buSzPts val="1600"/>
              <a:buNone/>
              <a:defRPr sz="1920"/>
            </a:lvl9pPr>
          </a:lstStyle>
          <a:p>
            <a:endParaRPr/>
          </a:p>
        </p:txBody>
      </p:sp>
    </p:spTree>
    <p:extLst>
      <p:ext uri="{BB962C8B-B14F-4D97-AF65-F5344CB8AC3E}">
        <p14:creationId xmlns:p14="http://schemas.microsoft.com/office/powerpoint/2010/main" val="4191882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cxnSp>
        <p:nvCxnSpPr>
          <p:cNvPr id="19" name="Google Shape;19;p12"/>
          <p:cNvCxnSpPr/>
          <p:nvPr/>
        </p:nvCxnSpPr>
        <p:spPr>
          <a:xfrm>
            <a:off x="390985" y="149580"/>
            <a:ext cx="0" cy="1040465"/>
          </a:xfrm>
          <a:prstGeom prst="straightConnector1">
            <a:avLst/>
          </a:prstGeom>
          <a:noFill/>
          <a:ln w="76200" cap="flat" cmpd="sng">
            <a:solidFill>
              <a:srgbClr val="C02A31"/>
            </a:solidFill>
            <a:prstDash val="solid"/>
            <a:miter lim="800000"/>
            <a:headEnd type="none" w="sm" len="sm"/>
            <a:tailEnd type="none" w="sm" len="sm"/>
          </a:ln>
        </p:spPr>
      </p:cxnSp>
      <p:pic>
        <p:nvPicPr>
          <p:cNvPr id="20" name="Google Shape;20;p12"/>
          <p:cNvPicPr preferRelativeResize="0"/>
          <p:nvPr/>
        </p:nvPicPr>
        <p:blipFill rotWithShape="1">
          <a:blip r:embed="rId2">
            <a:alphaModFix/>
          </a:blip>
          <a:srcRect t="50000" r="50000"/>
          <a:stretch/>
        </p:blipFill>
        <p:spPr>
          <a:xfrm rot="10800000" flipH="1">
            <a:off x="8637927" y="2237125"/>
            <a:ext cx="5992474" cy="5992475"/>
          </a:xfrm>
          <a:custGeom>
            <a:avLst/>
            <a:gdLst/>
            <a:ahLst/>
            <a:cxnLst/>
            <a:rect l="l" t="t" r="r" b="b"/>
            <a:pathLst>
              <a:path w="4993728" h="4993729" extrusionOk="0">
                <a:moveTo>
                  <a:pt x="0" y="4993729"/>
                </a:moveTo>
                <a:lnTo>
                  <a:pt x="4993728" y="4993729"/>
                </a:lnTo>
                <a:lnTo>
                  <a:pt x="4993728" y="742700"/>
                </a:lnTo>
                <a:lnTo>
                  <a:pt x="4964388" y="747559"/>
                </a:lnTo>
                <a:cubicBezTo>
                  <a:pt x="4941105" y="750124"/>
                  <a:pt x="4917482" y="751438"/>
                  <a:pt x="4893575" y="751438"/>
                </a:cubicBezTo>
                <a:cubicBezTo>
                  <a:pt x="4511068" y="751438"/>
                  <a:pt x="4200984" y="415008"/>
                  <a:pt x="4200984" y="0"/>
                </a:cubicBezTo>
                <a:lnTo>
                  <a:pt x="0" y="0"/>
                </a:lnTo>
                <a:close/>
              </a:path>
            </a:pathLst>
          </a:custGeom>
          <a:noFill/>
          <a:ln>
            <a:noFill/>
          </a:ln>
        </p:spPr>
      </p:pic>
      <p:pic>
        <p:nvPicPr>
          <p:cNvPr id="21" name="Google Shape;21;p12" descr="Text&#10;&#10;Description automatically generated with medium confidence"/>
          <p:cNvPicPr preferRelativeResize="0"/>
          <p:nvPr/>
        </p:nvPicPr>
        <p:blipFill rotWithShape="1">
          <a:blip r:embed="rId3">
            <a:alphaModFix/>
          </a:blip>
          <a:srcRect/>
          <a:stretch/>
        </p:blipFill>
        <p:spPr>
          <a:xfrm>
            <a:off x="9653442" y="163676"/>
            <a:ext cx="4856776" cy="920327"/>
          </a:xfrm>
          <a:prstGeom prst="rect">
            <a:avLst/>
          </a:prstGeom>
          <a:noFill/>
          <a:ln>
            <a:noFill/>
          </a:ln>
        </p:spPr>
      </p:pic>
      <p:sp>
        <p:nvSpPr>
          <p:cNvPr id="22" name="Google Shape;22;p12"/>
          <p:cNvSpPr txBox="1">
            <a:spLocks noGrp="1"/>
          </p:cNvSpPr>
          <p:nvPr>
            <p:ph type="title"/>
          </p:nvPr>
        </p:nvSpPr>
        <p:spPr>
          <a:xfrm>
            <a:off x="528762" y="163675"/>
            <a:ext cx="9124675" cy="10404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358C"/>
              </a:buClr>
              <a:buSzPts val="4200"/>
              <a:buFont typeface="Arial"/>
              <a:buNone/>
              <a:defRPr sz="50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2"/>
          <p:cNvSpPr txBox="1">
            <a:spLocks noGrp="1"/>
          </p:cNvSpPr>
          <p:nvPr>
            <p:ph type="body" idx="1"/>
          </p:nvPr>
        </p:nvSpPr>
        <p:spPr>
          <a:xfrm>
            <a:off x="970060" y="1999921"/>
            <a:ext cx="12618720" cy="5221606"/>
          </a:xfrm>
          <a:prstGeom prst="rect">
            <a:avLst/>
          </a:prstGeom>
          <a:noFill/>
          <a:ln>
            <a:noFill/>
          </a:ln>
        </p:spPr>
        <p:txBody>
          <a:bodyPr spcFirstLastPara="1" wrap="square" lIns="91425" tIns="45700" rIns="91425" bIns="45700" anchor="t" anchorCtr="0">
            <a:normAutofit/>
          </a:bodyPr>
          <a:lstStyle>
            <a:lvl1pPr marL="548640" lvl="0" indent="-274320" algn="l">
              <a:lnSpc>
                <a:spcPct val="90000"/>
              </a:lnSpc>
              <a:spcBef>
                <a:spcPts val="1200"/>
              </a:spcBef>
              <a:spcAft>
                <a:spcPts val="0"/>
              </a:spcAft>
              <a:buClr>
                <a:srgbClr val="3D3D3D"/>
              </a:buClr>
              <a:buSzPts val="1800"/>
              <a:buNone/>
              <a:defRPr/>
            </a:lvl1pPr>
            <a:lvl2pPr marL="1097280" lvl="1" indent="-274320" algn="l">
              <a:lnSpc>
                <a:spcPct val="90000"/>
              </a:lnSpc>
              <a:spcBef>
                <a:spcPts val="600"/>
              </a:spcBef>
              <a:spcAft>
                <a:spcPts val="0"/>
              </a:spcAft>
              <a:buClr>
                <a:srgbClr val="3D3D3D"/>
              </a:buClr>
              <a:buSzPts val="1800"/>
              <a:buNone/>
              <a:defRPr/>
            </a:lvl2pPr>
            <a:lvl3pPr marL="1645920" lvl="2" indent="-274320" algn="l">
              <a:lnSpc>
                <a:spcPct val="90000"/>
              </a:lnSpc>
              <a:spcBef>
                <a:spcPts val="600"/>
              </a:spcBef>
              <a:spcAft>
                <a:spcPts val="0"/>
              </a:spcAft>
              <a:buClr>
                <a:srgbClr val="3D3D3D"/>
              </a:buClr>
              <a:buSzPts val="1800"/>
              <a:buNone/>
              <a:defRPr/>
            </a:lvl3pPr>
            <a:lvl4pPr marL="2194560" lvl="3" indent="-274320" algn="l">
              <a:lnSpc>
                <a:spcPct val="90000"/>
              </a:lnSpc>
              <a:spcBef>
                <a:spcPts val="600"/>
              </a:spcBef>
              <a:spcAft>
                <a:spcPts val="0"/>
              </a:spcAft>
              <a:buClr>
                <a:srgbClr val="3D3D3D"/>
              </a:buClr>
              <a:buSzPts val="1800"/>
              <a:buNone/>
              <a:defRPr/>
            </a:lvl4pPr>
            <a:lvl5pPr marL="2743200" lvl="4" indent="-274320" algn="l">
              <a:lnSpc>
                <a:spcPct val="90000"/>
              </a:lnSpc>
              <a:spcBef>
                <a:spcPts val="600"/>
              </a:spcBef>
              <a:spcAft>
                <a:spcPts val="0"/>
              </a:spcAft>
              <a:buClr>
                <a:srgbClr val="3D3D3D"/>
              </a:buClr>
              <a:buSzPts val="1800"/>
              <a:buNone/>
              <a:defRPr/>
            </a:lvl5pPr>
            <a:lvl6pPr marL="3291840" lvl="5" indent="-411480" algn="l">
              <a:lnSpc>
                <a:spcPct val="90000"/>
              </a:lnSpc>
              <a:spcBef>
                <a:spcPts val="600"/>
              </a:spcBef>
              <a:spcAft>
                <a:spcPts val="0"/>
              </a:spcAft>
              <a:buClr>
                <a:schemeClr val="dk1"/>
              </a:buClr>
              <a:buSzPts val="1800"/>
              <a:buChar char="•"/>
              <a:defRPr/>
            </a:lvl6pPr>
            <a:lvl7pPr marL="3840480" lvl="6" indent="-411480" algn="l">
              <a:lnSpc>
                <a:spcPct val="90000"/>
              </a:lnSpc>
              <a:spcBef>
                <a:spcPts val="600"/>
              </a:spcBef>
              <a:spcAft>
                <a:spcPts val="0"/>
              </a:spcAft>
              <a:buClr>
                <a:schemeClr val="dk1"/>
              </a:buClr>
              <a:buSzPts val="1800"/>
              <a:buChar char="•"/>
              <a:defRPr/>
            </a:lvl7pPr>
            <a:lvl8pPr marL="4389120" lvl="7" indent="-411480" algn="l">
              <a:lnSpc>
                <a:spcPct val="90000"/>
              </a:lnSpc>
              <a:spcBef>
                <a:spcPts val="600"/>
              </a:spcBef>
              <a:spcAft>
                <a:spcPts val="0"/>
              </a:spcAft>
              <a:buClr>
                <a:schemeClr val="dk1"/>
              </a:buClr>
              <a:buSzPts val="1800"/>
              <a:buChar char="•"/>
              <a:defRPr/>
            </a:lvl8pPr>
            <a:lvl9pPr marL="4937760" lvl="8" indent="-411480" algn="l">
              <a:lnSpc>
                <a:spcPct val="90000"/>
              </a:lnSpc>
              <a:spcBef>
                <a:spcPts val="6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76652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4"/>
        <p:cNvGrpSpPr/>
        <p:nvPr/>
      </p:nvGrpSpPr>
      <p:grpSpPr>
        <a:xfrm>
          <a:off x="0" y="0"/>
          <a:ext cx="0" cy="0"/>
          <a:chOff x="0" y="0"/>
          <a:chExt cx="0" cy="0"/>
        </a:xfrm>
      </p:grpSpPr>
      <p:cxnSp>
        <p:nvCxnSpPr>
          <p:cNvPr id="25" name="Google Shape;25;p13"/>
          <p:cNvCxnSpPr/>
          <p:nvPr/>
        </p:nvCxnSpPr>
        <p:spPr>
          <a:xfrm>
            <a:off x="390985" y="149580"/>
            <a:ext cx="0" cy="1040465"/>
          </a:xfrm>
          <a:prstGeom prst="straightConnector1">
            <a:avLst/>
          </a:prstGeom>
          <a:noFill/>
          <a:ln w="76200" cap="flat" cmpd="sng">
            <a:solidFill>
              <a:srgbClr val="C02A31"/>
            </a:solidFill>
            <a:prstDash val="solid"/>
            <a:miter lim="800000"/>
            <a:headEnd type="none" w="sm" len="sm"/>
            <a:tailEnd type="none" w="sm" len="sm"/>
          </a:ln>
        </p:spPr>
      </p:cxnSp>
      <p:pic>
        <p:nvPicPr>
          <p:cNvPr id="26" name="Google Shape;26;p13" descr="Text&#10;&#10;Description automatically generated with medium confidence"/>
          <p:cNvPicPr preferRelativeResize="0"/>
          <p:nvPr/>
        </p:nvPicPr>
        <p:blipFill rotWithShape="1">
          <a:blip r:embed="rId2">
            <a:alphaModFix/>
          </a:blip>
          <a:srcRect/>
          <a:stretch/>
        </p:blipFill>
        <p:spPr>
          <a:xfrm>
            <a:off x="9653442" y="163676"/>
            <a:ext cx="4856776" cy="920327"/>
          </a:xfrm>
          <a:prstGeom prst="rect">
            <a:avLst/>
          </a:prstGeom>
          <a:noFill/>
          <a:ln>
            <a:noFill/>
          </a:ln>
        </p:spPr>
      </p:pic>
      <p:sp>
        <p:nvSpPr>
          <p:cNvPr id="27" name="Google Shape;27;p13"/>
          <p:cNvSpPr txBox="1">
            <a:spLocks noGrp="1"/>
          </p:cNvSpPr>
          <p:nvPr>
            <p:ph type="title"/>
          </p:nvPr>
        </p:nvSpPr>
        <p:spPr>
          <a:xfrm>
            <a:off x="528762" y="163675"/>
            <a:ext cx="9124675" cy="10404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358C"/>
              </a:buClr>
              <a:buSzPts val="4200"/>
              <a:buFont typeface="Arial"/>
              <a:buNone/>
              <a:defRPr sz="50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540831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143222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End Slide" type="titleOnly">
  <p:cSld name="End Slide">
    <p:spTree>
      <p:nvGrpSpPr>
        <p:cNvPr id="1" name="Shape 29"/>
        <p:cNvGrpSpPr/>
        <p:nvPr/>
      </p:nvGrpSpPr>
      <p:grpSpPr>
        <a:xfrm>
          <a:off x="0" y="0"/>
          <a:ext cx="0" cy="0"/>
          <a:chOff x="0" y="0"/>
          <a:chExt cx="0" cy="0"/>
        </a:xfrm>
      </p:grpSpPr>
      <p:sp>
        <p:nvSpPr>
          <p:cNvPr id="30" name="Google Shape;30;p15"/>
          <p:cNvSpPr/>
          <p:nvPr/>
        </p:nvSpPr>
        <p:spPr>
          <a:xfrm rot="5400000">
            <a:off x="6477618" y="-6503022"/>
            <a:ext cx="1689811" cy="14670634"/>
          </a:xfrm>
          <a:custGeom>
            <a:avLst/>
            <a:gdLst/>
            <a:ahLst/>
            <a:cxnLst/>
            <a:rect l="l" t="t" r="r" b="b"/>
            <a:pathLst>
              <a:path w="1406368" h="12213020" extrusionOk="0">
                <a:moveTo>
                  <a:pt x="0" y="12213020"/>
                </a:moveTo>
                <a:lnTo>
                  <a:pt x="0" y="0"/>
                </a:lnTo>
                <a:lnTo>
                  <a:pt x="365824" y="0"/>
                </a:lnTo>
                <a:lnTo>
                  <a:pt x="585106" y="501754"/>
                </a:lnTo>
                <a:cubicBezTo>
                  <a:pt x="1086671" y="1833960"/>
                  <a:pt x="1406368" y="3850077"/>
                  <a:pt x="1406368" y="6106510"/>
                </a:cubicBezTo>
                <a:cubicBezTo>
                  <a:pt x="1406368" y="8362945"/>
                  <a:pt x="1086671" y="10379061"/>
                  <a:pt x="585106" y="11711265"/>
                </a:cubicBezTo>
                <a:lnTo>
                  <a:pt x="365825" y="12213020"/>
                </a:lnTo>
                <a:close/>
              </a:path>
            </a:pathLst>
          </a:custGeom>
          <a:gradFill>
            <a:gsLst>
              <a:gs pos="0">
                <a:srgbClr val="37358C"/>
              </a:gs>
              <a:gs pos="8000">
                <a:srgbClr val="37358C"/>
              </a:gs>
              <a:gs pos="89000">
                <a:srgbClr val="CC2929"/>
              </a:gs>
              <a:gs pos="100000">
                <a:srgbClr val="CC2929"/>
              </a:gs>
            </a:gsLst>
            <a:lin ang="5400000" scaled="0"/>
          </a:gradFill>
          <a:ln>
            <a:noFill/>
          </a:ln>
        </p:spPr>
        <p:txBody>
          <a:bodyPr spcFirstLastPara="1" wrap="square" lIns="109710" tIns="54840" rIns="109710" bIns="54840" anchor="ctr" anchorCtr="0">
            <a:noAutofit/>
          </a:bodyPr>
          <a:lstStyle/>
          <a:p>
            <a:pPr marL="0" marR="0" lvl="0" indent="0" algn="ctr" rtl="0">
              <a:spcBef>
                <a:spcPts val="0"/>
              </a:spcBef>
              <a:spcAft>
                <a:spcPts val="0"/>
              </a:spcAft>
              <a:buNone/>
            </a:pPr>
            <a:endParaRPr sz="2160" b="0" i="0" u="none" strike="noStrike" cap="none">
              <a:solidFill>
                <a:schemeClr val="lt1"/>
              </a:solidFill>
              <a:latin typeface="Calibri"/>
              <a:ea typeface="Calibri"/>
              <a:cs typeface="Calibri"/>
              <a:sym typeface="Calibri"/>
            </a:endParaRPr>
          </a:p>
        </p:txBody>
      </p:sp>
      <p:pic>
        <p:nvPicPr>
          <p:cNvPr id="31" name="Google Shape;31;p15" descr="Graphical user interface, application&#10;&#10;Description automatically generated"/>
          <p:cNvPicPr preferRelativeResize="0"/>
          <p:nvPr/>
        </p:nvPicPr>
        <p:blipFill rotWithShape="1">
          <a:blip r:embed="rId2">
            <a:alphaModFix/>
          </a:blip>
          <a:srcRect/>
          <a:stretch/>
        </p:blipFill>
        <p:spPr>
          <a:xfrm>
            <a:off x="5203699" y="121746"/>
            <a:ext cx="4643765" cy="1418928"/>
          </a:xfrm>
          <a:prstGeom prst="rect">
            <a:avLst/>
          </a:prstGeom>
          <a:noFill/>
          <a:ln>
            <a:noFill/>
          </a:ln>
        </p:spPr>
      </p:pic>
      <p:sp>
        <p:nvSpPr>
          <p:cNvPr id="32" name="Google Shape;32;p15"/>
          <p:cNvSpPr txBox="1">
            <a:spLocks noGrp="1"/>
          </p:cNvSpPr>
          <p:nvPr>
            <p:ph type="title"/>
          </p:nvPr>
        </p:nvSpPr>
        <p:spPr>
          <a:xfrm>
            <a:off x="2103120" y="1940947"/>
            <a:ext cx="10424160" cy="131511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37358C"/>
              </a:buClr>
              <a:buSzPts val="4200"/>
              <a:buFont typeface="Arial"/>
              <a:buNone/>
              <a:defRPr sz="50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57978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no 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88886C6-6F32-4F53-948D-A95EFAC05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228543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6" name="Afbeelding 5" descr="Afbeelding met sneeuw&#10;&#10;Automatisch gegenereerde beschrijving">
            <a:extLst>
              <a:ext uri="{FF2B5EF4-FFF2-40B4-BE49-F238E27FC236}">
                <a16:creationId xmlns:a16="http://schemas.microsoft.com/office/drawing/2014/main" id="{28F3B2FF-F639-4F78-B39C-9B16DACD7D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pic>
        <p:nvPicPr>
          <p:cNvPr id="3" name="Afbeelding 2" descr="Afbeelding met voedsel&#10;&#10;Automatisch gegenereerde beschrijving">
            <a:extLst>
              <a:ext uri="{FF2B5EF4-FFF2-40B4-BE49-F238E27FC236}">
                <a16:creationId xmlns:a16="http://schemas.microsoft.com/office/drawing/2014/main" id="{2F19BB12-8D76-4676-8159-EE99ABDD84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200400"/>
            <a:ext cx="14630400" cy="1828800"/>
          </a:xfrm>
          <a:prstGeom prst="rect">
            <a:avLst/>
          </a:prstGeom>
        </p:spPr>
      </p:pic>
    </p:spTree>
    <p:extLst>
      <p:ext uri="{BB962C8B-B14F-4D97-AF65-F5344CB8AC3E}">
        <p14:creationId xmlns:p14="http://schemas.microsoft.com/office/powerpoint/2010/main" val="2999871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Afbeelding 4" descr="Afbeelding met sneeuw, wit, water, neerleggen&#10;&#10;Automatisch gegenereerde beschrijving">
            <a:extLst>
              <a:ext uri="{FF2B5EF4-FFF2-40B4-BE49-F238E27FC236}">
                <a16:creationId xmlns:a16="http://schemas.microsoft.com/office/drawing/2014/main" id="{D0ECEA76-F848-43AA-86F3-66B4710576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7" name="Afbeelding 6">
            <a:extLst>
              <a:ext uri="{FF2B5EF4-FFF2-40B4-BE49-F238E27FC236}">
                <a16:creationId xmlns:a16="http://schemas.microsoft.com/office/drawing/2014/main" id="{27F79805-6D8B-42F6-929D-4722864B0A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13" name="Date Placeholder 3">
            <a:extLst>
              <a:ext uri="{FF2B5EF4-FFF2-40B4-BE49-F238E27FC236}">
                <a16:creationId xmlns:a16="http://schemas.microsoft.com/office/drawing/2014/main" id="{0F35B64F-A7C2-4F1D-92E5-A1EC52E06F68}"/>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4" name="Slide Number Placeholder 5">
            <a:extLst>
              <a:ext uri="{FF2B5EF4-FFF2-40B4-BE49-F238E27FC236}">
                <a16:creationId xmlns:a16="http://schemas.microsoft.com/office/drawing/2014/main" id="{EE90E144-CD8D-48C4-892C-83CA0C21CC27}"/>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
        <p:nvSpPr>
          <p:cNvPr id="15" name="Title 1">
            <a:extLst>
              <a:ext uri="{FF2B5EF4-FFF2-40B4-BE49-F238E27FC236}">
                <a16:creationId xmlns:a16="http://schemas.microsoft.com/office/drawing/2014/main" id="{99215186-D578-4FE5-96EB-DBEB8F73ED9B}"/>
              </a:ext>
            </a:extLst>
          </p:cNvPr>
          <p:cNvSpPr>
            <a:spLocks noGrp="1"/>
          </p:cNvSpPr>
          <p:nvPr>
            <p:ph type="ctrTitle" hasCustomPrompt="1"/>
          </p:nvPr>
        </p:nvSpPr>
        <p:spPr>
          <a:xfrm>
            <a:off x="1828800" y="1371600"/>
            <a:ext cx="10972800" cy="2514600"/>
          </a:xfrm>
          <a:effectLst/>
        </p:spPr>
        <p:txBody>
          <a:bodyPr lIns="0" tIns="0" rIns="0" bIns="0" anchor="b">
            <a:normAutofit/>
          </a:bodyPr>
          <a:lstStyle>
            <a:lvl1pPr algn="ctr">
              <a:defRPr sz="6000"/>
            </a:lvl1pPr>
          </a:lstStyle>
          <a:p>
            <a:r>
              <a:rPr lang="nl-NL" dirty="0"/>
              <a:t>KLIK OM STIJL TE BEWERKEN</a:t>
            </a:r>
            <a:endParaRPr lang="en-US" dirty="0"/>
          </a:p>
        </p:txBody>
      </p:sp>
      <p:sp>
        <p:nvSpPr>
          <p:cNvPr id="16" name="Subtitle 2">
            <a:extLst>
              <a:ext uri="{FF2B5EF4-FFF2-40B4-BE49-F238E27FC236}">
                <a16:creationId xmlns:a16="http://schemas.microsoft.com/office/drawing/2014/main" id="{CB60DD35-A117-424F-99D7-CC37DF37842C}"/>
              </a:ext>
            </a:extLst>
          </p:cNvPr>
          <p:cNvSpPr>
            <a:spLocks noGrp="1"/>
          </p:cNvSpPr>
          <p:nvPr>
            <p:ph type="subTitle" idx="1"/>
          </p:nvPr>
        </p:nvSpPr>
        <p:spPr>
          <a:xfrm>
            <a:off x="1828800" y="4114800"/>
            <a:ext cx="10972800" cy="940713"/>
          </a:xfrm>
          <a:effectLst/>
        </p:spPr>
        <p:txBody>
          <a:bodyPr lIns="0" tIns="0" rIns="0" bIns="0">
            <a:normAutofit/>
          </a:bodyPr>
          <a:lstStyle>
            <a:lvl1pPr marL="0" indent="0" algn="ctr">
              <a:buNone/>
              <a:defRPr sz="2000" b="1"/>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l-NL" dirty="0"/>
              <a:t>Klikken om de ondertitelstijl van het model te bewerken</a:t>
            </a:r>
            <a:endParaRPr lang="en-US" dirty="0"/>
          </a:p>
        </p:txBody>
      </p:sp>
      <p:sp>
        <p:nvSpPr>
          <p:cNvPr id="17" name="Tekstvak 16">
            <a:extLst>
              <a:ext uri="{FF2B5EF4-FFF2-40B4-BE49-F238E27FC236}">
                <a16:creationId xmlns:a16="http://schemas.microsoft.com/office/drawing/2014/main" id="{B04D3A50-8938-4C33-9201-BB3ABF4788CE}"/>
              </a:ext>
            </a:extLst>
          </p:cNvPr>
          <p:cNvSpPr txBox="1"/>
          <p:nvPr userDrawn="1"/>
        </p:nvSpPr>
        <p:spPr>
          <a:xfrm>
            <a:off x="1828800" y="5257800"/>
            <a:ext cx="10972800" cy="430887"/>
          </a:xfrm>
          <a:prstGeom prst="rect">
            <a:avLst/>
          </a:prstGeom>
          <a:noFill/>
        </p:spPr>
        <p:txBody>
          <a:bodyPr wrap="square" lIns="0" tIns="0" rIns="0" bIns="0" rtlCol="0">
            <a:spAutoFit/>
          </a:bodyPr>
          <a:lstStyle/>
          <a:p>
            <a:pPr algn="ctr"/>
            <a:r>
              <a:rPr lang="en-US" sz="2800" b="1" i="0" kern="1200" dirty="0">
                <a:solidFill>
                  <a:srgbClr val="616F03"/>
                </a:solidFill>
                <a:effectLst/>
                <a:latin typeface="Garamond" panose="02020404030301010803" pitchFamily="18" charset="0"/>
                <a:ea typeface="+mn-ea"/>
                <a:cs typeface="+mn-cs"/>
              </a:rPr>
              <a:t>Seismic Facility for the Advancement of Geoscience</a:t>
            </a:r>
            <a:endParaRPr lang="nl-NL" sz="2800" b="1" dirty="0">
              <a:solidFill>
                <a:srgbClr val="616F03"/>
              </a:solidFill>
              <a:latin typeface="Garamond" panose="02020404030301010803" pitchFamily="18" charset="0"/>
            </a:endParaRPr>
          </a:p>
        </p:txBody>
      </p:sp>
    </p:spTree>
    <p:extLst>
      <p:ext uri="{BB962C8B-B14F-4D97-AF65-F5344CB8AC3E}">
        <p14:creationId xmlns:p14="http://schemas.microsoft.com/office/powerpoint/2010/main" val="159775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objec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9A49338-8F01-475F-9EDC-3001E9DA28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12" name="Afbeelding 11">
            <a:extLst>
              <a:ext uri="{FF2B5EF4-FFF2-40B4-BE49-F238E27FC236}">
                <a16:creationId xmlns:a16="http://schemas.microsoft.com/office/drawing/2014/main" id="{990B32F7-5EAC-49D2-9A1C-F431A63852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2" name="Title 1"/>
          <p:cNvSpPr>
            <a:spLocks noGrp="1"/>
          </p:cNvSpPr>
          <p:nvPr>
            <p:ph type="title"/>
          </p:nvPr>
        </p:nvSpPr>
        <p:spPr>
          <a:xfrm>
            <a:off x="2514600" y="1143000"/>
            <a:ext cx="10972800" cy="1143000"/>
          </a:xfrm>
        </p:spPr>
        <p:txBody>
          <a:bodyPr lIns="0" tIns="0" rIns="0" bIns="0" anchor="t" anchorCtr="0"/>
          <a:lstStyle/>
          <a:p>
            <a:r>
              <a:rPr lang="nl-NL" dirty="0"/>
              <a:t>Klik om stijl te bewerken</a:t>
            </a:r>
            <a:endParaRPr lang="en-US" dirty="0"/>
          </a:p>
        </p:txBody>
      </p:sp>
      <p:sp>
        <p:nvSpPr>
          <p:cNvPr id="3" name="Content Placeholder 2"/>
          <p:cNvSpPr>
            <a:spLocks noGrp="1"/>
          </p:cNvSpPr>
          <p:nvPr>
            <p:ph idx="1"/>
          </p:nvPr>
        </p:nvSpPr>
        <p:spPr>
          <a:xfrm>
            <a:off x="2514600" y="2514600"/>
            <a:ext cx="10972800" cy="4343400"/>
          </a:xfrm>
        </p:spPr>
        <p:txBody>
          <a:bodyPr lIns="0" tIns="0" rIns="0" bIns="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0" name="Date Placeholder 3">
            <a:extLst>
              <a:ext uri="{FF2B5EF4-FFF2-40B4-BE49-F238E27FC236}">
                <a16:creationId xmlns:a16="http://schemas.microsoft.com/office/drawing/2014/main" id="{54821BFE-F7E6-4EF2-823E-34EDDE7C4AF4}"/>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1" name="Slide Number Placeholder 5">
            <a:extLst>
              <a:ext uri="{FF2B5EF4-FFF2-40B4-BE49-F238E27FC236}">
                <a16:creationId xmlns:a16="http://schemas.microsoft.com/office/drawing/2014/main" id="{43DE6BA2-2EF2-43D5-B3C7-12E842859400}"/>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4103979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pic>
        <p:nvPicPr>
          <p:cNvPr id="3" name="Afbeelding 2" descr="Afbeelding met fruit, voedsel&#10;&#10;Automatisch gegenereerde beschrijving">
            <a:extLst>
              <a:ext uri="{FF2B5EF4-FFF2-40B4-BE49-F238E27FC236}">
                <a16:creationId xmlns:a16="http://schemas.microsoft.com/office/drawing/2014/main" id="{61BDF406-8055-493A-B3C2-C65964C8F0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pic>
        <p:nvPicPr>
          <p:cNvPr id="11" name="Afbeelding 10">
            <a:extLst>
              <a:ext uri="{FF2B5EF4-FFF2-40B4-BE49-F238E27FC236}">
                <a16:creationId xmlns:a16="http://schemas.microsoft.com/office/drawing/2014/main" id="{8642C1AE-A817-48FA-BEE3-9C6DE2F93C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299826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pty no 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3B26C7F-72E7-4F1C-93E8-751E6B012B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858000"/>
            <a:ext cx="14630400" cy="13716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06-07-2023</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655415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7.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143000"/>
            <a:ext cx="10972800" cy="1156334"/>
          </a:xfrm>
          <a:prstGeom prst="rect">
            <a:avLst/>
          </a:prstGeom>
        </p:spPr>
        <p:txBody>
          <a:bodyPr vert="horz" lIns="0" tIns="0" rIns="0" bIns="0" rtlCol="0" anchor="t" anchorCtr="0">
            <a:normAutofit/>
          </a:bodyPr>
          <a:lstStyle/>
          <a:p>
            <a:r>
              <a:rPr lang="nl-NL" dirty="0"/>
              <a:t>Klik om stijl te bewerken</a:t>
            </a:r>
            <a:endParaRPr lang="en-US" dirty="0"/>
          </a:p>
        </p:txBody>
      </p:sp>
      <p:sp>
        <p:nvSpPr>
          <p:cNvPr id="3" name="Text Placeholder 2"/>
          <p:cNvSpPr>
            <a:spLocks noGrp="1"/>
          </p:cNvSpPr>
          <p:nvPr>
            <p:ph type="body" idx="1"/>
          </p:nvPr>
        </p:nvSpPr>
        <p:spPr>
          <a:xfrm>
            <a:off x="2514600" y="2514600"/>
            <a:ext cx="10972800" cy="4343400"/>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9E8255AC-F665-4B8A-935E-FA50BA102E15}" type="datetimeFigureOut">
              <a:rPr lang="nl-NL" smtClean="0"/>
              <a:t>06-07-2023</a:t>
            </a:fld>
            <a:endParaRPr lang="nl-NL"/>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464F98-DA46-4D8D-80E2-375E18B19034}" type="slidenum">
              <a:rPr lang="nl-NL" smtClean="0"/>
              <a:t>‹#›</a:t>
            </a:fld>
            <a:endParaRPr lang="nl-NL"/>
          </a:p>
        </p:txBody>
      </p:sp>
    </p:spTree>
    <p:extLst>
      <p:ext uri="{BB962C8B-B14F-4D97-AF65-F5344CB8AC3E}">
        <p14:creationId xmlns:p14="http://schemas.microsoft.com/office/powerpoint/2010/main" val="13982427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9" r:id="rId4"/>
    <p:sldLayoutId id="2147483668" r:id="rId5"/>
  </p:sldLayoutIdLst>
  <p:txStyles>
    <p:titleStyle>
      <a:lvl1pPr algn="l" defTabSz="1097280" rtl="0" eaLnBrk="1" latinLnBrk="0" hangingPunct="1">
        <a:lnSpc>
          <a:spcPct val="90000"/>
        </a:lnSpc>
        <a:spcBef>
          <a:spcPct val="0"/>
        </a:spcBef>
        <a:buNone/>
        <a:defRPr sz="5280" b="1" kern="1200">
          <a:solidFill>
            <a:srgbClr val="2F4470"/>
          </a:solidFill>
          <a:latin typeface="Garamond" panose="02020404030301010803" pitchFamily="18"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5A5A5A"/>
          </a:solidFill>
          <a:latin typeface="Garamond" panose="02020404030301010803" pitchFamily="18"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5A5A5A"/>
          </a:solidFill>
          <a:latin typeface="Garamond" panose="02020404030301010803" pitchFamily="18"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5A5A5A"/>
          </a:solidFill>
          <a:latin typeface="Garamond" panose="02020404030301010803" pitchFamily="18"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142999"/>
            <a:ext cx="10972800" cy="1156335"/>
          </a:xfrm>
          <a:prstGeom prst="rect">
            <a:avLst/>
          </a:prstGeom>
        </p:spPr>
        <p:txBody>
          <a:bodyPr vert="horz" lIns="0" tIns="0" rIns="0" bIns="0" rtlCol="0" anchor="t" anchorCtr="0">
            <a:normAutofit/>
          </a:bodyPr>
          <a:lstStyle/>
          <a:p>
            <a:r>
              <a:rPr lang="nl-NL" dirty="0"/>
              <a:t>Klik om stijl te bewerken</a:t>
            </a:r>
            <a:endParaRPr lang="en-US" dirty="0"/>
          </a:p>
        </p:txBody>
      </p:sp>
      <p:sp>
        <p:nvSpPr>
          <p:cNvPr id="3" name="Text Placeholder 2"/>
          <p:cNvSpPr>
            <a:spLocks noGrp="1"/>
          </p:cNvSpPr>
          <p:nvPr>
            <p:ph type="body" idx="1"/>
          </p:nvPr>
        </p:nvSpPr>
        <p:spPr>
          <a:xfrm>
            <a:off x="2514600" y="2514600"/>
            <a:ext cx="10972800" cy="4800600"/>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9E8255AC-F665-4B8A-935E-FA50BA102E15}" type="datetimeFigureOut">
              <a:rPr lang="nl-NL" smtClean="0"/>
              <a:t>06-07-2023</a:t>
            </a:fld>
            <a:endParaRPr lang="nl-NL"/>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464F98-DA46-4D8D-80E2-375E18B19034}" type="slidenum">
              <a:rPr lang="nl-NL" smtClean="0"/>
              <a:t>‹#›</a:t>
            </a:fld>
            <a:endParaRPr lang="nl-NL"/>
          </a:p>
        </p:txBody>
      </p:sp>
    </p:spTree>
    <p:extLst>
      <p:ext uri="{BB962C8B-B14F-4D97-AF65-F5344CB8AC3E}">
        <p14:creationId xmlns:p14="http://schemas.microsoft.com/office/powerpoint/2010/main" val="351575536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txStyles>
    <p:titleStyle>
      <a:lvl1pPr algn="l" defTabSz="1097280" rtl="0" eaLnBrk="1" latinLnBrk="0" hangingPunct="1">
        <a:lnSpc>
          <a:spcPct val="90000"/>
        </a:lnSpc>
        <a:spcBef>
          <a:spcPct val="0"/>
        </a:spcBef>
        <a:buNone/>
        <a:defRPr sz="5280" b="1" kern="1200">
          <a:solidFill>
            <a:srgbClr val="616F03"/>
          </a:solidFill>
          <a:latin typeface="Garamond" panose="02020404030301010803" pitchFamily="18"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5A5A5A"/>
          </a:solidFill>
          <a:latin typeface="Garamond" panose="02020404030301010803" pitchFamily="18"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5A5A5A"/>
          </a:solidFill>
          <a:latin typeface="Garamond" panose="02020404030301010803" pitchFamily="18"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5A5A5A"/>
          </a:solidFill>
          <a:latin typeface="Garamond" panose="02020404030301010803" pitchFamily="18"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143000"/>
            <a:ext cx="10972800" cy="1143000"/>
          </a:xfrm>
          <a:prstGeom prst="rect">
            <a:avLst/>
          </a:prstGeom>
        </p:spPr>
        <p:txBody>
          <a:bodyPr vert="horz" lIns="0" tIns="0" rIns="0" bIns="0" rtlCol="0" anchor="t" anchorCtr="0">
            <a:normAutofit/>
          </a:bodyPr>
          <a:lstStyle/>
          <a:p>
            <a:r>
              <a:rPr lang="nl-NL" dirty="0"/>
              <a:t>Klik om stijl te bewerken</a:t>
            </a:r>
            <a:endParaRPr lang="en-US" dirty="0"/>
          </a:p>
        </p:txBody>
      </p:sp>
      <p:sp>
        <p:nvSpPr>
          <p:cNvPr id="3" name="Text Placeholder 2"/>
          <p:cNvSpPr>
            <a:spLocks noGrp="1"/>
          </p:cNvSpPr>
          <p:nvPr>
            <p:ph type="body" idx="1"/>
          </p:nvPr>
        </p:nvSpPr>
        <p:spPr>
          <a:xfrm>
            <a:off x="2514600" y="2514600"/>
            <a:ext cx="10972800" cy="4343400"/>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9E8255AC-F665-4B8A-935E-FA50BA102E15}" type="datetimeFigureOut">
              <a:rPr lang="nl-NL" smtClean="0"/>
              <a:t>06-07-2023</a:t>
            </a:fld>
            <a:endParaRPr lang="nl-NL"/>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464F98-DA46-4D8D-80E2-375E18B19034}" type="slidenum">
              <a:rPr lang="nl-NL" smtClean="0"/>
              <a:t>‹#›</a:t>
            </a:fld>
            <a:endParaRPr lang="nl-NL"/>
          </a:p>
        </p:txBody>
      </p:sp>
    </p:spTree>
    <p:extLst>
      <p:ext uri="{BB962C8B-B14F-4D97-AF65-F5344CB8AC3E}">
        <p14:creationId xmlns:p14="http://schemas.microsoft.com/office/powerpoint/2010/main" val="37147083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txStyles>
    <p:titleStyle>
      <a:lvl1pPr algn="l" defTabSz="1097280" rtl="0" eaLnBrk="1" latinLnBrk="0" hangingPunct="1">
        <a:lnSpc>
          <a:spcPct val="90000"/>
        </a:lnSpc>
        <a:spcBef>
          <a:spcPct val="0"/>
        </a:spcBef>
        <a:buNone/>
        <a:defRPr sz="5280" b="1" kern="1200">
          <a:solidFill>
            <a:srgbClr val="4E2C85"/>
          </a:solidFill>
          <a:latin typeface="Garamond" panose="02020404030301010803" pitchFamily="18"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5A5A5A"/>
          </a:solidFill>
          <a:latin typeface="Garamond" panose="02020404030301010803" pitchFamily="18"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5A5A5A"/>
          </a:solidFill>
          <a:latin typeface="Garamond" panose="02020404030301010803" pitchFamily="18"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5A5A5A"/>
          </a:solidFill>
          <a:latin typeface="Garamond" panose="02020404030301010803" pitchFamily="18"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143000"/>
            <a:ext cx="10972800" cy="1143000"/>
          </a:xfrm>
          <a:prstGeom prst="rect">
            <a:avLst/>
          </a:prstGeom>
        </p:spPr>
        <p:txBody>
          <a:bodyPr vert="horz" lIns="0" tIns="0" rIns="0" bIns="0" rtlCol="0" anchor="t" anchorCtr="0">
            <a:normAutofit/>
          </a:bodyPr>
          <a:lstStyle/>
          <a:p>
            <a:r>
              <a:rPr lang="nl-NL" dirty="0"/>
              <a:t>Klik om stijl te bewerken</a:t>
            </a:r>
            <a:endParaRPr lang="en-US" dirty="0"/>
          </a:p>
        </p:txBody>
      </p:sp>
      <p:sp>
        <p:nvSpPr>
          <p:cNvPr id="3" name="Text Placeholder 2"/>
          <p:cNvSpPr>
            <a:spLocks noGrp="1"/>
          </p:cNvSpPr>
          <p:nvPr>
            <p:ph type="body" idx="1"/>
          </p:nvPr>
        </p:nvSpPr>
        <p:spPr>
          <a:xfrm>
            <a:off x="2514600" y="2514600"/>
            <a:ext cx="10972800" cy="4343400"/>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9E8255AC-F665-4B8A-935E-FA50BA102E15}" type="datetimeFigureOut">
              <a:rPr lang="nl-NL" smtClean="0"/>
              <a:t>06-07-2023</a:t>
            </a:fld>
            <a:endParaRPr lang="nl-NL"/>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464F98-DA46-4D8D-80E2-375E18B19034}" type="slidenum">
              <a:rPr lang="nl-NL" smtClean="0"/>
              <a:t>‹#›</a:t>
            </a:fld>
            <a:endParaRPr lang="nl-NL"/>
          </a:p>
        </p:txBody>
      </p:sp>
    </p:spTree>
    <p:extLst>
      <p:ext uri="{BB962C8B-B14F-4D97-AF65-F5344CB8AC3E}">
        <p14:creationId xmlns:p14="http://schemas.microsoft.com/office/powerpoint/2010/main" val="231070401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defTabSz="1097280" rtl="0" eaLnBrk="1" latinLnBrk="0" hangingPunct="1">
        <a:lnSpc>
          <a:spcPct val="90000"/>
        </a:lnSpc>
        <a:spcBef>
          <a:spcPct val="0"/>
        </a:spcBef>
        <a:buNone/>
        <a:defRPr sz="5280" b="1" kern="1200">
          <a:solidFill>
            <a:srgbClr val="CE2A1E"/>
          </a:solidFill>
          <a:latin typeface="Garamond" panose="02020404030301010803" pitchFamily="18"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5A5A5A"/>
          </a:solidFill>
          <a:latin typeface="Garamond" panose="02020404030301010803" pitchFamily="18"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5A5A5A"/>
          </a:solidFill>
          <a:latin typeface="Garamond" panose="02020404030301010803" pitchFamily="18"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5A5A5A"/>
          </a:solidFill>
          <a:latin typeface="Garamond" panose="02020404030301010803" pitchFamily="18"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142999"/>
            <a:ext cx="10972800" cy="1156335"/>
          </a:xfrm>
          <a:prstGeom prst="rect">
            <a:avLst/>
          </a:prstGeom>
        </p:spPr>
        <p:txBody>
          <a:bodyPr vert="horz" lIns="0" tIns="0" rIns="0" bIns="0" rtlCol="0" anchor="t" anchorCtr="0">
            <a:normAutofit/>
          </a:bodyPr>
          <a:lstStyle/>
          <a:p>
            <a:r>
              <a:rPr lang="nl-NL" dirty="0"/>
              <a:t>Klik om stijl te bewerken</a:t>
            </a:r>
            <a:endParaRPr lang="en-US" dirty="0"/>
          </a:p>
        </p:txBody>
      </p:sp>
      <p:sp>
        <p:nvSpPr>
          <p:cNvPr id="3" name="Text Placeholder 2"/>
          <p:cNvSpPr>
            <a:spLocks noGrp="1"/>
          </p:cNvSpPr>
          <p:nvPr>
            <p:ph type="body" idx="1"/>
          </p:nvPr>
        </p:nvSpPr>
        <p:spPr>
          <a:xfrm>
            <a:off x="2514600" y="2514600"/>
            <a:ext cx="10972800" cy="4800600"/>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9E8255AC-F665-4B8A-935E-FA50BA102E15}" type="datetimeFigureOut">
              <a:rPr lang="nl-NL" smtClean="0"/>
              <a:t>06-07-2023</a:t>
            </a:fld>
            <a:endParaRPr lang="nl-NL"/>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464F98-DA46-4D8D-80E2-375E18B19034}" type="slidenum">
              <a:rPr lang="nl-NL" smtClean="0"/>
              <a:t>‹#›</a:t>
            </a:fld>
            <a:endParaRPr lang="nl-NL"/>
          </a:p>
        </p:txBody>
      </p:sp>
    </p:spTree>
    <p:extLst>
      <p:ext uri="{BB962C8B-B14F-4D97-AF65-F5344CB8AC3E}">
        <p14:creationId xmlns:p14="http://schemas.microsoft.com/office/powerpoint/2010/main" val="100826102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Lst>
  <p:txStyles>
    <p:titleStyle>
      <a:lvl1pPr algn="l" defTabSz="1097280" rtl="0" eaLnBrk="1" latinLnBrk="0" hangingPunct="1">
        <a:lnSpc>
          <a:spcPct val="90000"/>
        </a:lnSpc>
        <a:spcBef>
          <a:spcPct val="0"/>
        </a:spcBef>
        <a:buNone/>
        <a:defRPr sz="5280" b="1" kern="1200">
          <a:solidFill>
            <a:schemeClr val="tx1"/>
          </a:solidFill>
          <a:latin typeface="Garamond" panose="02020404030301010803" pitchFamily="18"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5A5A5A"/>
          </a:solidFill>
          <a:latin typeface="Garamond" panose="02020404030301010803" pitchFamily="18"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5A5A5A"/>
          </a:solidFill>
          <a:latin typeface="Garamond" panose="02020404030301010803" pitchFamily="18"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5A5A5A"/>
          </a:solidFill>
          <a:latin typeface="Garamond" panose="02020404030301010803" pitchFamily="18"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D371D5-12BA-B519-C48D-0BEADBDE7E42}"/>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79C1184-E16A-351E-972B-51DF88642B8E}"/>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162466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txStyles>
    <p:titleStyle>
      <a:lvl1pPr algn="l" defTabSz="1097280" rtl="0" eaLnBrk="1" latinLnBrk="0" hangingPunct="1">
        <a:lnSpc>
          <a:spcPct val="90000"/>
        </a:lnSpc>
        <a:spcBef>
          <a:spcPct val="0"/>
        </a:spcBef>
        <a:buNone/>
        <a:defRPr sz="5280" b="1" i="0" kern="1200">
          <a:solidFill>
            <a:srgbClr val="37358C"/>
          </a:solidFill>
          <a:latin typeface="Arial" panose="020B0604020202020204" pitchFamily="34" charset="0"/>
          <a:ea typeface="+mj-ea"/>
          <a:cs typeface="Arial" panose="020B0604020202020204" pitchFamily="34" charset="0"/>
        </a:defRPr>
      </a:lvl1pPr>
    </p:titleStyle>
    <p:bodyStyle>
      <a:lvl1pPr marL="0" indent="0" algn="l" defTabSz="1097280" rtl="0" eaLnBrk="1" latinLnBrk="0" hangingPunct="1">
        <a:lnSpc>
          <a:spcPct val="90000"/>
        </a:lnSpc>
        <a:spcBef>
          <a:spcPts val="1200"/>
        </a:spcBef>
        <a:buFont typeface="Arial" panose="020B0604020202020204" pitchFamily="34" charset="0"/>
        <a:buNone/>
        <a:defRPr sz="3120" b="0" i="0" kern="1200">
          <a:solidFill>
            <a:srgbClr val="3D3D3D"/>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640" b="0" i="0" kern="1200">
          <a:solidFill>
            <a:srgbClr val="3D3D3D"/>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2400" b="0" i="0" kern="1200">
          <a:solidFill>
            <a:srgbClr val="3D3D3D"/>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2160" b="0" i="0" kern="1200">
          <a:solidFill>
            <a:srgbClr val="3D3D3D"/>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2160" b="0" i="0" kern="1200">
          <a:solidFill>
            <a:srgbClr val="3D3D3D"/>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1005840" y="438150"/>
            <a:ext cx="12618720" cy="159067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7358C"/>
              </a:buClr>
              <a:buSzPts val="4400"/>
              <a:buFont typeface="Arial"/>
              <a:buNone/>
              <a:defRPr sz="4400" b="1" i="0" u="none" strike="noStrike" cap="none">
                <a:solidFill>
                  <a:srgbClr val="37358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1005840" y="2190750"/>
            <a:ext cx="12618720" cy="522160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3D3D3D"/>
              </a:buClr>
              <a:buSzPts val="2600"/>
              <a:buFont typeface="Arial"/>
              <a:buNone/>
              <a:defRPr sz="2600" b="0" i="0" u="none" strike="noStrike" cap="none">
                <a:solidFill>
                  <a:srgbClr val="3D3D3D"/>
                </a:solidFill>
                <a:latin typeface="Arial"/>
                <a:ea typeface="Arial"/>
                <a:cs typeface="Arial"/>
                <a:sym typeface="Arial"/>
              </a:defRPr>
            </a:lvl1pPr>
            <a:lvl2pPr marL="914400" marR="0" lvl="1" indent="-228600" algn="l" rtl="0">
              <a:lnSpc>
                <a:spcPct val="90000"/>
              </a:lnSpc>
              <a:spcBef>
                <a:spcPts val="500"/>
              </a:spcBef>
              <a:spcAft>
                <a:spcPts val="0"/>
              </a:spcAft>
              <a:buClr>
                <a:srgbClr val="3D3D3D"/>
              </a:buClr>
              <a:buSzPts val="2200"/>
              <a:buFont typeface="Arial"/>
              <a:buNone/>
              <a:defRPr sz="2200" b="0" i="0" u="none" strike="noStrike" cap="none">
                <a:solidFill>
                  <a:srgbClr val="3D3D3D"/>
                </a:solidFill>
                <a:latin typeface="Arial"/>
                <a:ea typeface="Arial"/>
                <a:cs typeface="Arial"/>
                <a:sym typeface="Arial"/>
              </a:defRPr>
            </a:lvl2pPr>
            <a:lvl3pPr marL="1371600" marR="0" lvl="2" indent="-228600" algn="l" rtl="0">
              <a:lnSpc>
                <a:spcPct val="90000"/>
              </a:lnSpc>
              <a:spcBef>
                <a:spcPts val="500"/>
              </a:spcBef>
              <a:spcAft>
                <a:spcPts val="0"/>
              </a:spcAft>
              <a:buClr>
                <a:srgbClr val="3D3D3D"/>
              </a:buClr>
              <a:buSzPts val="2000"/>
              <a:buFont typeface="Arial"/>
              <a:buNone/>
              <a:defRPr sz="2000" b="0" i="0" u="none" strike="noStrike" cap="none">
                <a:solidFill>
                  <a:srgbClr val="3D3D3D"/>
                </a:solidFill>
                <a:latin typeface="Arial"/>
                <a:ea typeface="Arial"/>
                <a:cs typeface="Arial"/>
                <a:sym typeface="Arial"/>
              </a:defRPr>
            </a:lvl3pPr>
            <a:lvl4pPr marL="1828800" marR="0" lvl="3" indent="-228600" algn="l" rtl="0">
              <a:lnSpc>
                <a:spcPct val="90000"/>
              </a:lnSpc>
              <a:spcBef>
                <a:spcPts val="500"/>
              </a:spcBef>
              <a:spcAft>
                <a:spcPts val="0"/>
              </a:spcAft>
              <a:buClr>
                <a:srgbClr val="3D3D3D"/>
              </a:buClr>
              <a:buSzPts val="1800"/>
              <a:buFont typeface="Arial"/>
              <a:buNone/>
              <a:defRPr sz="1800" b="0" i="0" u="none" strike="noStrike" cap="none">
                <a:solidFill>
                  <a:srgbClr val="3D3D3D"/>
                </a:solidFill>
                <a:latin typeface="Arial"/>
                <a:ea typeface="Arial"/>
                <a:cs typeface="Arial"/>
                <a:sym typeface="Arial"/>
              </a:defRPr>
            </a:lvl4pPr>
            <a:lvl5pPr marL="2286000" marR="0" lvl="4" indent="-228600" algn="l" rtl="0">
              <a:lnSpc>
                <a:spcPct val="90000"/>
              </a:lnSpc>
              <a:spcBef>
                <a:spcPts val="500"/>
              </a:spcBef>
              <a:spcAft>
                <a:spcPts val="0"/>
              </a:spcAft>
              <a:buClr>
                <a:srgbClr val="3D3D3D"/>
              </a:buClr>
              <a:buSzPts val="1800"/>
              <a:buFont typeface="Arial"/>
              <a:buNone/>
              <a:defRPr sz="1800" b="0" i="0" u="none" strike="noStrike" cap="none">
                <a:solidFill>
                  <a:srgbClr val="3D3D3D"/>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94230270"/>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4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51.png"/><Relationship Id="rId5" Type="http://schemas.openxmlformats.org/officeDocument/2006/relationships/image" Target="../media/image32.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hyperlink" Target="http://www.learning.americangeosciences.org/" TargetMode="External"/><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hyperlink" Target="mailto:heather.houlton@gmail.com" TargetMode="External"/><Relationship Id="rId4" Type="http://schemas.openxmlformats.org/officeDocument/2006/relationships/hyperlink" Target="mailto:danielle.sumy@earthscope.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hyperlink" Target="https://learning.americangeosciences.org/" TargetMode="External"/><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5.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5851B63-515B-3436-A4D3-10F31740F97E}"/>
              </a:ext>
            </a:extLst>
          </p:cNvPr>
          <p:cNvSpPr>
            <a:spLocks noGrp="1"/>
          </p:cNvSpPr>
          <p:nvPr>
            <p:ph type="ctrTitle"/>
          </p:nvPr>
        </p:nvSpPr>
        <p:spPr>
          <a:xfrm>
            <a:off x="228600" y="609600"/>
            <a:ext cx="13944600" cy="2865120"/>
          </a:xfrm>
        </p:spPr>
        <p:txBody>
          <a:bodyPr>
            <a:normAutofit/>
          </a:bodyPr>
          <a:lstStyle/>
          <a:p>
            <a:r>
              <a:rPr lang="en-US" sz="4800" dirty="0"/>
              <a:t>Unearth Your Future: </a:t>
            </a:r>
            <a:br>
              <a:rPr lang="en-US" sz="4800" dirty="0"/>
            </a:br>
            <a:r>
              <a:rPr lang="en-US" sz="4800" dirty="0"/>
              <a:t>An online module about </a:t>
            </a:r>
            <a:br>
              <a:rPr lang="en-US" sz="4800" dirty="0"/>
            </a:br>
            <a:r>
              <a:rPr lang="en-US" sz="4800" dirty="0"/>
              <a:t>geoscience careers using DEI by Design</a:t>
            </a:r>
          </a:p>
        </p:txBody>
      </p:sp>
      <p:sp>
        <p:nvSpPr>
          <p:cNvPr id="13" name="Subtitle 12">
            <a:extLst>
              <a:ext uri="{FF2B5EF4-FFF2-40B4-BE49-F238E27FC236}">
                <a16:creationId xmlns:a16="http://schemas.microsoft.com/office/drawing/2014/main" id="{0771EA3C-1F4A-3A7B-3F8B-5ABB5CC6D54D}"/>
              </a:ext>
            </a:extLst>
          </p:cNvPr>
          <p:cNvSpPr>
            <a:spLocks noGrp="1"/>
          </p:cNvSpPr>
          <p:nvPr>
            <p:ph type="subTitle" idx="1"/>
          </p:nvPr>
        </p:nvSpPr>
        <p:spPr>
          <a:xfrm>
            <a:off x="762000" y="4953000"/>
            <a:ext cx="13106400" cy="1524000"/>
          </a:xfrm>
        </p:spPr>
        <p:txBody>
          <a:bodyPr>
            <a:normAutofit/>
          </a:bodyPr>
          <a:lstStyle/>
          <a:p>
            <a:r>
              <a:rPr lang="en-US" sz="3500" dirty="0"/>
              <a:t>Danielle F. Sumy and Heather R. Houlton </a:t>
            </a:r>
          </a:p>
          <a:p>
            <a:r>
              <a:rPr lang="en-US" sz="3500" dirty="0"/>
              <a:t>(Videos by Joyce Smith and David McConnell)</a:t>
            </a:r>
          </a:p>
        </p:txBody>
      </p:sp>
      <p:pic>
        <p:nvPicPr>
          <p:cNvPr id="4" name="Picture 8" descr="G:\CommonFiles\Logos\AGI_Logo_NoTagline\AGI-Logo-Digital-WhiteLetters.png">
            <a:extLst>
              <a:ext uri="{FF2B5EF4-FFF2-40B4-BE49-F238E27FC236}">
                <a16:creationId xmlns:a16="http://schemas.microsoft.com/office/drawing/2014/main" id="{B12AB815-F6A8-4845-83FE-424BD9143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391400"/>
            <a:ext cx="2444832" cy="58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899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atural Hazards Geophysics (1)" descr="Natural Hazards Geophysics (1)">
            <a:hlinkClick r:id="" action="ppaction://media"/>
            <a:extLst>
              <a:ext uri="{FF2B5EF4-FFF2-40B4-BE49-F238E27FC236}">
                <a16:creationId xmlns:a16="http://schemas.microsoft.com/office/drawing/2014/main" id="{61C94FAD-BD8F-E545-86F5-63F723B55671}"/>
              </a:ext>
            </a:extLst>
          </p:cNvPr>
          <p:cNvPicPr>
            <a:picLocks noChangeAspect="1"/>
          </p:cNvPicPr>
          <p:nvPr>
            <a:videoFile r:link="rId1"/>
            <p:extLst>
              <p:ext uri="{DAA4B4D4-6D71-4841-9C94-3DE7FCFB9230}">
                <p14:media xmlns:p14="http://schemas.microsoft.com/office/powerpoint/2010/main" r:embed="rId2">
                  <p14:trim st="6302.7223" end="292331.7198"/>
                </p14:media>
              </p:ext>
            </p:extLst>
          </p:nvPr>
        </p:nvPicPr>
        <p:blipFill>
          <a:blip r:embed="rId5"/>
          <a:stretch>
            <a:fillRect/>
          </a:stretch>
        </p:blipFill>
        <p:spPr>
          <a:xfrm>
            <a:off x="0" y="194468"/>
            <a:ext cx="14630400" cy="7840663"/>
          </a:xfrm>
          <a:prstGeom prst="rect">
            <a:avLst/>
          </a:prstGeom>
        </p:spPr>
      </p:pic>
    </p:spTree>
    <p:extLst>
      <p:ext uri="{BB962C8B-B14F-4D97-AF65-F5344CB8AC3E}">
        <p14:creationId xmlns:p14="http://schemas.microsoft.com/office/powerpoint/2010/main" val="104014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41D48748-65D0-4667-8960-4C22A693A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8253" y="1617385"/>
            <a:ext cx="7182147" cy="4417471"/>
          </a:xfrm>
          <a:prstGeom prst="rect">
            <a:avLst/>
          </a:prstGeom>
        </p:spPr>
      </p:pic>
      <p:pic>
        <p:nvPicPr>
          <p:cNvPr id="10" name="Picture 9" descr="Chart, bar chart&#10;&#10;Description automatically generated">
            <a:extLst>
              <a:ext uri="{FF2B5EF4-FFF2-40B4-BE49-F238E27FC236}">
                <a16:creationId xmlns:a16="http://schemas.microsoft.com/office/drawing/2014/main" id="{EA2BE352-0C91-436D-A76D-A502E08778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417" y="1735973"/>
            <a:ext cx="6632783" cy="5199134"/>
          </a:xfrm>
          <a:prstGeom prst="rect">
            <a:avLst/>
          </a:prstGeom>
        </p:spPr>
      </p:pic>
      <p:graphicFrame>
        <p:nvGraphicFramePr>
          <p:cNvPr id="11" name="Chart 10">
            <a:extLst>
              <a:ext uri="{FF2B5EF4-FFF2-40B4-BE49-F238E27FC236}">
                <a16:creationId xmlns:a16="http://schemas.microsoft.com/office/drawing/2014/main" id="{D4E591B0-3F2B-4815-8155-656BAAE35EA3}"/>
              </a:ext>
            </a:extLst>
          </p:cNvPr>
          <p:cNvGraphicFramePr>
            <a:graphicFrameLocks noChangeAspect="1"/>
          </p:cNvGraphicFramePr>
          <p:nvPr>
            <p:extLst>
              <p:ext uri="{D42A27DB-BD31-4B8C-83A1-F6EECF244321}">
                <p14:modId xmlns:p14="http://schemas.microsoft.com/office/powerpoint/2010/main" val="4179551968"/>
              </p:ext>
            </p:extLst>
          </p:nvPr>
        </p:nvGraphicFramePr>
        <p:xfrm>
          <a:off x="1797343" y="2514600"/>
          <a:ext cx="5545932" cy="41878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FED3FF2E-C49D-40E6-BAD2-B17F1127E3C5}"/>
              </a:ext>
            </a:extLst>
          </p:cNvPr>
          <p:cNvGraphicFramePr>
            <a:graphicFrameLocks noChangeAspect="1"/>
          </p:cNvGraphicFramePr>
          <p:nvPr>
            <p:extLst>
              <p:ext uri="{D42A27DB-BD31-4B8C-83A1-F6EECF244321}">
                <p14:modId xmlns:p14="http://schemas.microsoft.com/office/powerpoint/2010/main" val="430684699"/>
              </p:ext>
            </p:extLst>
          </p:nvPr>
        </p:nvGraphicFramePr>
        <p:xfrm>
          <a:off x="8458200" y="2514600"/>
          <a:ext cx="5545932" cy="4169230"/>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a:extLst>
              <a:ext uri="{FF2B5EF4-FFF2-40B4-BE49-F238E27FC236}">
                <a16:creationId xmlns:a16="http://schemas.microsoft.com/office/drawing/2014/main" id="{4CFB34D6-D692-1442-94D4-E281CBC140AB}"/>
              </a:ext>
            </a:extLst>
          </p:cNvPr>
          <p:cNvSpPr>
            <a:spLocks noGrp="1"/>
          </p:cNvSpPr>
          <p:nvPr>
            <p:ph type="title"/>
          </p:nvPr>
        </p:nvSpPr>
        <p:spPr>
          <a:xfrm>
            <a:off x="533400" y="138506"/>
            <a:ext cx="9124675" cy="1040465"/>
          </a:xfrm>
        </p:spPr>
        <p:txBody>
          <a:bodyPr/>
          <a:lstStyle/>
          <a:p>
            <a:r>
              <a:rPr lang="en-US" dirty="0"/>
              <a:t>Workforce Data and Skills</a:t>
            </a:r>
          </a:p>
        </p:txBody>
      </p:sp>
    </p:spTree>
    <p:extLst>
      <p:ext uri="{BB962C8B-B14F-4D97-AF65-F5344CB8AC3E}">
        <p14:creationId xmlns:p14="http://schemas.microsoft.com/office/powerpoint/2010/main" val="43841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0-ppt_w/2"/>
                                          </p:val>
                                        </p:tav>
                                      </p:tavLst>
                                    </p:anim>
                                    <p:anim calcmode="lin" valueType="num">
                                      <p:cBhvr additive="base">
                                        <p:cTn id="7" dur="500"/>
                                        <p:tgtEl>
                                          <p:spTgt spid="8"/>
                                        </p:tgtEl>
                                        <p:attrNameLst>
                                          <p:attrName>ppt_y</p:attrName>
                                        </p:attrNameLst>
                                      </p:cBhvr>
                                      <p:tavLst>
                                        <p:tav tm="0">
                                          <p:val>
                                            <p:strVal val="ppt_y"/>
                                          </p:val>
                                        </p:tav>
                                        <p:tav tm="100000">
                                          <p:val>
                                            <p:strVal val="ppt_y"/>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500"/>
                                        <p:tgtEl>
                                          <p:spTgt spid="10"/>
                                        </p:tgtEl>
                                        <p:attrNameLst>
                                          <p:attrName>ppt_x</p:attrName>
                                        </p:attrNameLst>
                                      </p:cBhvr>
                                      <p:tavLst>
                                        <p:tav tm="0">
                                          <p:val>
                                            <p:strVal val="ppt_x"/>
                                          </p:val>
                                        </p:tav>
                                        <p:tav tm="100000">
                                          <p:val>
                                            <p:strVal val="0-ppt_w/2"/>
                                          </p:val>
                                        </p:tav>
                                      </p:tavLst>
                                    </p:anim>
                                    <p:anim calcmode="lin" valueType="num">
                                      <p:cBhvr additive="base">
                                        <p:cTn id="11" dur="500"/>
                                        <p:tgtEl>
                                          <p:spTgt spid="10"/>
                                        </p:tgtEl>
                                        <p:attrNameLst>
                                          <p:attrName>ppt_y</p:attrName>
                                        </p:attrNameLst>
                                      </p:cBhvr>
                                      <p:tavLst>
                                        <p:tav tm="0">
                                          <p:val>
                                            <p:strVal val="ppt_y"/>
                                          </p:val>
                                        </p:tav>
                                        <p:tav tm="100000">
                                          <p:val>
                                            <p:strVal val="ppt_y"/>
                                          </p:val>
                                        </p:tav>
                                      </p:tavLst>
                                    </p:anim>
                                    <p:set>
                                      <p:cBhvr>
                                        <p:cTn id="12" dur="1" fill="hold">
                                          <p:stCondLst>
                                            <p:cond delay="499"/>
                                          </p:stCondLst>
                                        </p:cTn>
                                        <p:tgtEl>
                                          <p:spTgt spid="10"/>
                                        </p:tgtEl>
                                        <p:attrNameLst>
                                          <p:attrName>style.visibility</p:attrName>
                                        </p:attrNameLst>
                                      </p:cBhvr>
                                      <p:to>
                                        <p:strVal val="hidden"/>
                                      </p:to>
                                    </p:set>
                                  </p:childTnLst>
                                </p:cTn>
                              </p:par>
                              <p:par>
                                <p:cTn id="13" presetID="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 email&#10;&#10;Description automatically generated">
            <a:extLst>
              <a:ext uri="{FF2B5EF4-FFF2-40B4-BE49-F238E27FC236}">
                <a16:creationId xmlns:a16="http://schemas.microsoft.com/office/drawing/2014/main" id="{AFDF7758-6456-0E49-9DCD-C519A14079D5}"/>
              </a:ext>
            </a:extLst>
          </p:cNvPr>
          <p:cNvPicPr>
            <a:picLocks noChangeAspect="1"/>
          </p:cNvPicPr>
          <p:nvPr/>
        </p:nvPicPr>
        <p:blipFill>
          <a:blip r:embed="rId3"/>
          <a:stretch>
            <a:fillRect/>
          </a:stretch>
        </p:blipFill>
        <p:spPr>
          <a:xfrm>
            <a:off x="0" y="0"/>
            <a:ext cx="11612880" cy="5318760"/>
          </a:xfrm>
          <a:prstGeom prst="rect">
            <a:avLst/>
          </a:prstGeom>
        </p:spPr>
      </p:pic>
      <p:pic>
        <p:nvPicPr>
          <p:cNvPr id="10" name="Picture 9" descr="Text&#10;&#10;Description automatically generated">
            <a:extLst>
              <a:ext uri="{FF2B5EF4-FFF2-40B4-BE49-F238E27FC236}">
                <a16:creationId xmlns:a16="http://schemas.microsoft.com/office/drawing/2014/main" id="{0CEA4C17-22DB-0047-9945-16CACF15C0FD}"/>
              </a:ext>
            </a:extLst>
          </p:cNvPr>
          <p:cNvPicPr>
            <a:picLocks noChangeAspect="1"/>
          </p:cNvPicPr>
          <p:nvPr/>
        </p:nvPicPr>
        <p:blipFill>
          <a:blip r:embed="rId4"/>
          <a:stretch>
            <a:fillRect/>
          </a:stretch>
        </p:blipFill>
        <p:spPr>
          <a:xfrm>
            <a:off x="594360" y="4114800"/>
            <a:ext cx="14036040" cy="4114800"/>
          </a:xfrm>
          <a:prstGeom prst="rect">
            <a:avLst/>
          </a:prstGeom>
        </p:spPr>
      </p:pic>
      <p:pic>
        <p:nvPicPr>
          <p:cNvPr id="12" name="Picture 11" descr="Graphical user interface, text, application, email&#10;&#10;Description automatically generated">
            <a:extLst>
              <a:ext uri="{FF2B5EF4-FFF2-40B4-BE49-F238E27FC236}">
                <a16:creationId xmlns:a16="http://schemas.microsoft.com/office/drawing/2014/main" id="{8A620DE3-2F1F-3B4D-95AB-36DBF2C88BC6}"/>
              </a:ext>
            </a:extLst>
          </p:cNvPr>
          <p:cNvPicPr>
            <a:picLocks noChangeAspect="1"/>
          </p:cNvPicPr>
          <p:nvPr/>
        </p:nvPicPr>
        <p:blipFill>
          <a:blip r:embed="rId5"/>
          <a:stretch>
            <a:fillRect/>
          </a:stretch>
        </p:blipFill>
        <p:spPr>
          <a:xfrm>
            <a:off x="1190897" y="1246415"/>
            <a:ext cx="11795760" cy="6294120"/>
          </a:xfrm>
          <a:prstGeom prst="rect">
            <a:avLst/>
          </a:prstGeom>
        </p:spPr>
      </p:pic>
    </p:spTree>
    <p:extLst>
      <p:ext uri="{BB962C8B-B14F-4D97-AF65-F5344CB8AC3E}">
        <p14:creationId xmlns:p14="http://schemas.microsoft.com/office/powerpoint/2010/main" val="32697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302E1-9C17-E00C-2486-38122680C92C}"/>
              </a:ext>
            </a:extLst>
          </p:cNvPr>
          <p:cNvSpPr>
            <a:spLocks noGrp="1"/>
          </p:cNvSpPr>
          <p:nvPr>
            <p:ph type="title"/>
          </p:nvPr>
        </p:nvSpPr>
        <p:spPr/>
        <p:txBody>
          <a:bodyPr/>
          <a:lstStyle/>
          <a:p>
            <a:r>
              <a:rPr lang="en-US" dirty="0"/>
              <a:t>Discussion Break</a:t>
            </a:r>
          </a:p>
        </p:txBody>
      </p:sp>
      <p:sp>
        <p:nvSpPr>
          <p:cNvPr id="3" name="Content Placeholder 2">
            <a:extLst>
              <a:ext uri="{FF2B5EF4-FFF2-40B4-BE49-F238E27FC236}">
                <a16:creationId xmlns:a16="http://schemas.microsoft.com/office/drawing/2014/main" id="{4EAC1141-28DC-8D8D-7F6E-E7A873ABCAB6}"/>
              </a:ext>
            </a:extLst>
          </p:cNvPr>
          <p:cNvSpPr>
            <a:spLocks noGrp="1"/>
          </p:cNvSpPr>
          <p:nvPr>
            <p:ph idx="1"/>
          </p:nvPr>
        </p:nvSpPr>
        <p:spPr>
          <a:xfrm>
            <a:off x="1005840" y="3094213"/>
            <a:ext cx="12618720" cy="2114879"/>
          </a:xfrm>
        </p:spPr>
        <p:txBody>
          <a:bodyPr>
            <a:normAutofit/>
          </a:bodyPr>
          <a:lstStyle/>
          <a:p>
            <a:pPr algn="ctr"/>
            <a:r>
              <a:rPr lang="en-US" sz="4000" dirty="0">
                <a:solidFill>
                  <a:schemeClr val="tx1"/>
                </a:solidFill>
              </a:rPr>
              <a:t>How do you engage with students to </a:t>
            </a:r>
          </a:p>
          <a:p>
            <a:pPr algn="ctr"/>
            <a:r>
              <a:rPr lang="en-US" sz="4000" dirty="0">
                <a:solidFill>
                  <a:schemeClr val="tx1"/>
                </a:solidFill>
              </a:rPr>
              <a:t>overcome potential roadblocks, setbacks, or barriers </a:t>
            </a:r>
          </a:p>
          <a:p>
            <a:pPr algn="ctr"/>
            <a:r>
              <a:rPr lang="en-US" sz="4000" dirty="0">
                <a:solidFill>
                  <a:schemeClr val="tx1"/>
                </a:solidFill>
              </a:rPr>
              <a:t>in their careers?</a:t>
            </a:r>
          </a:p>
        </p:txBody>
      </p:sp>
    </p:spTree>
    <p:extLst>
      <p:ext uri="{BB962C8B-B14F-4D97-AF65-F5344CB8AC3E}">
        <p14:creationId xmlns:p14="http://schemas.microsoft.com/office/powerpoint/2010/main" val="3077777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a:extLst>
              <a:ext uri="{FF2B5EF4-FFF2-40B4-BE49-F238E27FC236}">
                <a16:creationId xmlns:a16="http://schemas.microsoft.com/office/drawing/2014/main" id="{61560BE7-311D-40D4-A932-13AE0DCC1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 y="1219200"/>
            <a:ext cx="5638800" cy="3536797"/>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50DD3F32-AB49-482A-AACC-4B5670B50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480" y="60248"/>
            <a:ext cx="6366591" cy="4196284"/>
          </a:xfrm>
          <a:prstGeom prst="rect">
            <a:avLst/>
          </a:prstGeom>
        </p:spPr>
      </p:pic>
      <p:pic>
        <p:nvPicPr>
          <p:cNvPr id="7" name="Picture 8" descr="G:\CommonFiles\Logos\AGI_Logo_NoTagline\AGI-Logo-Digital-WhiteLetters.png">
            <a:extLst>
              <a:ext uri="{FF2B5EF4-FFF2-40B4-BE49-F238E27FC236}">
                <a16:creationId xmlns:a16="http://schemas.microsoft.com/office/drawing/2014/main" id="{733B2394-EAA8-4F4A-8717-EE29EA85B9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3275" y="7488218"/>
            <a:ext cx="1495926" cy="3603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erson sitting on a chair&#10;&#10;Description automatically generated with medium confidence">
            <a:extLst>
              <a:ext uri="{FF2B5EF4-FFF2-40B4-BE49-F238E27FC236}">
                <a16:creationId xmlns:a16="http://schemas.microsoft.com/office/drawing/2014/main" id="{6331C656-EAE0-467B-9C8C-61EC887C25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 y="3887540"/>
            <a:ext cx="7391663" cy="4196284"/>
          </a:xfrm>
          <a:prstGeom prst="rect">
            <a:avLst/>
          </a:prstGeom>
        </p:spPr>
      </p:pic>
      <p:pic>
        <p:nvPicPr>
          <p:cNvPr id="15" name="Picture 14" descr="Text&#10;&#10;Description automatically generated">
            <a:extLst>
              <a:ext uri="{FF2B5EF4-FFF2-40B4-BE49-F238E27FC236}">
                <a16:creationId xmlns:a16="http://schemas.microsoft.com/office/drawing/2014/main" id="{E86507FF-89C9-495A-A1DF-967B4D3F5EB8}"/>
              </a:ext>
            </a:extLst>
          </p:cNvPr>
          <p:cNvPicPr>
            <a:picLocks noChangeAspect="1"/>
          </p:cNvPicPr>
          <p:nvPr/>
        </p:nvPicPr>
        <p:blipFill rotWithShape="1">
          <a:blip r:embed="rId7">
            <a:extLst>
              <a:ext uri="{28A0092B-C50C-407E-A947-70E740481C1C}">
                <a14:useLocalDpi xmlns:a14="http://schemas.microsoft.com/office/drawing/2010/main" val="0"/>
              </a:ext>
            </a:extLst>
          </a:blip>
          <a:srcRect l="73465" b="22992"/>
          <a:stretch/>
        </p:blipFill>
        <p:spPr>
          <a:xfrm>
            <a:off x="5951482" y="1331283"/>
            <a:ext cx="2935225" cy="4076711"/>
          </a:xfrm>
          <a:prstGeom prst="rect">
            <a:avLst/>
          </a:prstGeom>
        </p:spPr>
      </p:pic>
      <p:pic>
        <p:nvPicPr>
          <p:cNvPr id="17" name="Picture 16" descr="Timeline&#10;&#10;Description automatically generated">
            <a:extLst>
              <a:ext uri="{FF2B5EF4-FFF2-40B4-BE49-F238E27FC236}">
                <a16:creationId xmlns:a16="http://schemas.microsoft.com/office/drawing/2014/main" id="{145E40EE-EAFA-4362-8AE9-1FD51569DF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0628" y="4148328"/>
            <a:ext cx="7411484" cy="4153480"/>
          </a:xfrm>
          <a:prstGeom prst="rect">
            <a:avLst/>
          </a:prstGeom>
        </p:spPr>
      </p:pic>
      <p:sp>
        <p:nvSpPr>
          <p:cNvPr id="2" name="Title 1">
            <a:extLst>
              <a:ext uri="{FF2B5EF4-FFF2-40B4-BE49-F238E27FC236}">
                <a16:creationId xmlns:a16="http://schemas.microsoft.com/office/drawing/2014/main" id="{B517C320-3364-C34A-846D-6DCA36DBE284}"/>
              </a:ext>
            </a:extLst>
          </p:cNvPr>
          <p:cNvSpPr>
            <a:spLocks noGrp="1"/>
          </p:cNvSpPr>
          <p:nvPr>
            <p:ph type="title"/>
          </p:nvPr>
        </p:nvSpPr>
        <p:spPr>
          <a:xfrm>
            <a:off x="533400" y="145776"/>
            <a:ext cx="9124675" cy="1040465"/>
          </a:xfrm>
        </p:spPr>
        <p:txBody>
          <a:bodyPr/>
          <a:lstStyle/>
          <a:p>
            <a:r>
              <a:rPr lang="en-US" dirty="0"/>
              <a:t>Preparing Faculty</a:t>
            </a:r>
          </a:p>
        </p:txBody>
      </p:sp>
    </p:spTree>
    <p:extLst>
      <p:ext uri="{BB962C8B-B14F-4D97-AF65-F5344CB8AC3E}">
        <p14:creationId xmlns:p14="http://schemas.microsoft.com/office/powerpoint/2010/main" val="2605450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8" descr="G:\CommonFiles\Logos\AGI_Logo_NoTagline\AGI-Logo-Digital-WhiteLetters.png">
            <a:extLst>
              <a:ext uri="{FF2B5EF4-FFF2-40B4-BE49-F238E27FC236}">
                <a16:creationId xmlns:a16="http://schemas.microsoft.com/office/drawing/2014/main" id="{087360D3-4C23-49A2-9952-EEC496F9F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3275" y="7488218"/>
            <a:ext cx="1495926" cy="3603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Graphical user interface, text, application, email&#10;&#10;Description automatically generated">
            <a:extLst>
              <a:ext uri="{FF2B5EF4-FFF2-40B4-BE49-F238E27FC236}">
                <a16:creationId xmlns:a16="http://schemas.microsoft.com/office/drawing/2014/main" id="{D8450E7D-98BC-451F-B7A6-C08902A84F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437" y="1178971"/>
            <a:ext cx="9261763" cy="6894095"/>
          </a:xfrm>
          <a:prstGeom prst="rect">
            <a:avLst/>
          </a:prstGeom>
        </p:spPr>
      </p:pic>
      <p:sp>
        <p:nvSpPr>
          <p:cNvPr id="2" name="Title 1">
            <a:extLst>
              <a:ext uri="{FF2B5EF4-FFF2-40B4-BE49-F238E27FC236}">
                <a16:creationId xmlns:a16="http://schemas.microsoft.com/office/drawing/2014/main" id="{97B52463-A8BE-2444-86A4-8092CE01556F}"/>
              </a:ext>
            </a:extLst>
          </p:cNvPr>
          <p:cNvSpPr>
            <a:spLocks noGrp="1"/>
          </p:cNvSpPr>
          <p:nvPr>
            <p:ph type="title"/>
          </p:nvPr>
        </p:nvSpPr>
        <p:spPr>
          <a:xfrm>
            <a:off x="457200" y="126054"/>
            <a:ext cx="9124675" cy="1040465"/>
          </a:xfrm>
        </p:spPr>
        <p:txBody>
          <a:bodyPr/>
          <a:lstStyle/>
          <a:p>
            <a:r>
              <a:rPr lang="en-US" dirty="0"/>
              <a:t>Tips for Landing Dream Job</a:t>
            </a:r>
          </a:p>
        </p:txBody>
      </p:sp>
    </p:spTree>
    <p:extLst>
      <p:ext uri="{BB962C8B-B14F-4D97-AF65-F5344CB8AC3E}">
        <p14:creationId xmlns:p14="http://schemas.microsoft.com/office/powerpoint/2010/main" val="4109746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63FF3B-51D9-45E1-8CF3-121D4E3D4C52}"/>
              </a:ext>
            </a:extLst>
          </p:cNvPr>
          <p:cNvSpPr>
            <a:spLocks noGrp="1"/>
          </p:cNvSpPr>
          <p:nvPr>
            <p:ph type="title"/>
          </p:nvPr>
        </p:nvSpPr>
        <p:spPr/>
        <p:txBody>
          <a:bodyPr>
            <a:noAutofit/>
          </a:bodyPr>
          <a:lstStyle/>
          <a:p>
            <a:r>
              <a:rPr lang="nl-NL" sz="4000" dirty="0" err="1"/>
              <a:t>Roadmap</a:t>
            </a:r>
            <a:endParaRPr lang="nl-NL" sz="4000" dirty="0"/>
          </a:p>
        </p:txBody>
      </p:sp>
      <p:sp>
        <p:nvSpPr>
          <p:cNvPr id="40" name="TextBox 39">
            <a:extLst>
              <a:ext uri="{FF2B5EF4-FFF2-40B4-BE49-F238E27FC236}">
                <a16:creationId xmlns:a16="http://schemas.microsoft.com/office/drawing/2014/main" id="{670200F3-7EED-4F02-9FB4-DEB889A96CCB}"/>
              </a:ext>
            </a:extLst>
          </p:cNvPr>
          <p:cNvSpPr txBox="1"/>
          <p:nvPr/>
        </p:nvSpPr>
        <p:spPr>
          <a:xfrm>
            <a:off x="6248449" y="1752600"/>
            <a:ext cx="2913231" cy="400110"/>
          </a:xfrm>
          <a:prstGeom prst="rect">
            <a:avLst/>
          </a:prstGeom>
          <a:noFill/>
        </p:spPr>
        <p:txBody>
          <a:bodyPr wrap="square" rtlCol="0">
            <a:spAutoFit/>
          </a:bodyPr>
          <a:lstStyle/>
          <a:p>
            <a:pPr algn="ctr"/>
            <a:r>
              <a:rPr lang="en-US" sz="2000" dirty="0">
                <a:latin typeface="Verdana" panose="020B0604030504040204" pitchFamily="34" charset="0"/>
                <a:ea typeface="Verdana" panose="020B0604030504040204" pitchFamily="34" charset="0"/>
              </a:rPr>
              <a:t>Content/Information</a:t>
            </a:r>
          </a:p>
        </p:txBody>
      </p:sp>
      <p:sp>
        <p:nvSpPr>
          <p:cNvPr id="41" name="TextBox 40">
            <a:extLst>
              <a:ext uri="{FF2B5EF4-FFF2-40B4-BE49-F238E27FC236}">
                <a16:creationId xmlns:a16="http://schemas.microsoft.com/office/drawing/2014/main" id="{B79F9A18-DDD8-4D9B-A6B0-A6FECBEC6739}"/>
              </a:ext>
            </a:extLst>
          </p:cNvPr>
          <p:cNvSpPr txBox="1"/>
          <p:nvPr/>
        </p:nvSpPr>
        <p:spPr>
          <a:xfrm>
            <a:off x="2119474" y="1752600"/>
            <a:ext cx="2913231" cy="400110"/>
          </a:xfrm>
          <a:prstGeom prst="rect">
            <a:avLst/>
          </a:prstGeom>
          <a:noFill/>
        </p:spPr>
        <p:txBody>
          <a:bodyPr wrap="square" rtlCol="0">
            <a:spAutoFit/>
          </a:bodyPr>
          <a:lstStyle/>
          <a:p>
            <a:pPr algn="ctr"/>
            <a:r>
              <a:rPr lang="en-US" sz="2000" dirty="0">
                <a:latin typeface="Verdana" panose="020B0604030504040204" pitchFamily="34" charset="0"/>
                <a:ea typeface="Verdana" panose="020B0604030504040204" pitchFamily="34" charset="0"/>
              </a:rPr>
              <a:t>Main Topic</a:t>
            </a:r>
          </a:p>
        </p:txBody>
      </p:sp>
      <p:sp>
        <p:nvSpPr>
          <p:cNvPr id="42" name="Rectangle 41">
            <a:extLst>
              <a:ext uri="{FF2B5EF4-FFF2-40B4-BE49-F238E27FC236}">
                <a16:creationId xmlns:a16="http://schemas.microsoft.com/office/drawing/2014/main" id="{D3973BDD-118E-4001-83AB-CD2BFE329B6D}"/>
              </a:ext>
            </a:extLst>
          </p:cNvPr>
          <p:cNvSpPr/>
          <p:nvPr/>
        </p:nvSpPr>
        <p:spPr>
          <a:xfrm>
            <a:off x="2486252" y="2430796"/>
            <a:ext cx="2179674" cy="850605"/>
          </a:xfrm>
          <a:prstGeom prst="rect">
            <a:avLst/>
          </a:prstGeom>
          <a:solidFill>
            <a:srgbClr val="8BCCF9"/>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ffectLst>
                  <a:outerShdw blurRad="38100" dist="38100" dir="2700000" algn="tl">
                    <a:srgbClr val="000000">
                      <a:alpha val="43137"/>
                    </a:srgbClr>
                  </a:outerShdw>
                </a:effectLst>
              </a:rPr>
              <a:t>What is Geoscience and Geophysics?</a:t>
            </a:r>
          </a:p>
        </p:txBody>
      </p:sp>
      <p:sp>
        <p:nvSpPr>
          <p:cNvPr id="43" name="Rectangle 42">
            <a:extLst>
              <a:ext uri="{FF2B5EF4-FFF2-40B4-BE49-F238E27FC236}">
                <a16:creationId xmlns:a16="http://schemas.microsoft.com/office/drawing/2014/main" id="{1525DD18-3C0B-4858-9879-54BEE2C0A059}"/>
              </a:ext>
            </a:extLst>
          </p:cNvPr>
          <p:cNvSpPr/>
          <p:nvPr/>
        </p:nvSpPr>
        <p:spPr>
          <a:xfrm>
            <a:off x="2486252" y="3710247"/>
            <a:ext cx="2179674" cy="850605"/>
          </a:xfrm>
          <a:prstGeom prst="rect">
            <a:avLst/>
          </a:prstGeom>
          <a:solidFill>
            <a:srgbClr val="0C95F2"/>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What Opportunities Await in a Geo Profession?</a:t>
            </a:r>
          </a:p>
        </p:txBody>
      </p:sp>
      <p:sp>
        <p:nvSpPr>
          <p:cNvPr id="44" name="Rectangle 43">
            <a:extLst>
              <a:ext uri="{FF2B5EF4-FFF2-40B4-BE49-F238E27FC236}">
                <a16:creationId xmlns:a16="http://schemas.microsoft.com/office/drawing/2014/main" id="{8DF5BDE5-E9B0-49F0-A579-431FBA3E067E}"/>
              </a:ext>
            </a:extLst>
          </p:cNvPr>
          <p:cNvSpPr/>
          <p:nvPr/>
        </p:nvSpPr>
        <p:spPr>
          <a:xfrm>
            <a:off x="2486252" y="4989698"/>
            <a:ext cx="2179674" cy="850605"/>
          </a:xfrm>
          <a:prstGeom prst="rect">
            <a:avLst/>
          </a:prstGeom>
          <a:solidFill>
            <a:srgbClr val="075387"/>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How can You Build a Career that’s Suited for You?</a:t>
            </a:r>
          </a:p>
        </p:txBody>
      </p:sp>
      <p:sp>
        <p:nvSpPr>
          <p:cNvPr id="45" name="Rectangle 44">
            <a:extLst>
              <a:ext uri="{FF2B5EF4-FFF2-40B4-BE49-F238E27FC236}">
                <a16:creationId xmlns:a16="http://schemas.microsoft.com/office/drawing/2014/main" id="{433D7CC7-8BF2-4A3C-A08F-EA6BC6FD59A0}"/>
              </a:ext>
            </a:extLst>
          </p:cNvPr>
          <p:cNvSpPr/>
          <p:nvPr/>
        </p:nvSpPr>
        <p:spPr>
          <a:xfrm>
            <a:off x="2486252" y="6266862"/>
            <a:ext cx="2179674" cy="850605"/>
          </a:xfrm>
          <a:prstGeom prst="rect">
            <a:avLst/>
          </a:prstGeom>
          <a:solidFill>
            <a:srgbClr val="042C48"/>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are Strategies to Land Your Dream Job?</a:t>
            </a:r>
          </a:p>
        </p:txBody>
      </p:sp>
      <p:sp>
        <p:nvSpPr>
          <p:cNvPr id="46" name="Arrow: Down 45">
            <a:extLst>
              <a:ext uri="{FF2B5EF4-FFF2-40B4-BE49-F238E27FC236}">
                <a16:creationId xmlns:a16="http://schemas.microsoft.com/office/drawing/2014/main" id="{6A21DEFE-81F4-4CB4-BC28-53CFC351600D}"/>
              </a:ext>
            </a:extLst>
          </p:cNvPr>
          <p:cNvSpPr/>
          <p:nvPr/>
        </p:nvSpPr>
        <p:spPr>
          <a:xfrm>
            <a:off x="3443182" y="3279114"/>
            <a:ext cx="265814" cy="426559"/>
          </a:xfrm>
          <a:prstGeom prst="downArrow">
            <a:avLst/>
          </a:prstGeom>
          <a:gradFill>
            <a:gsLst>
              <a:gs pos="0">
                <a:srgbClr val="8BCCF9"/>
              </a:gs>
              <a:gs pos="100000">
                <a:srgbClr val="0C95F2"/>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Down 46">
            <a:extLst>
              <a:ext uri="{FF2B5EF4-FFF2-40B4-BE49-F238E27FC236}">
                <a16:creationId xmlns:a16="http://schemas.microsoft.com/office/drawing/2014/main" id="{99782A2B-5B42-4EC7-8AE8-5FA4C3E66F3E}"/>
              </a:ext>
            </a:extLst>
          </p:cNvPr>
          <p:cNvSpPr/>
          <p:nvPr/>
        </p:nvSpPr>
        <p:spPr>
          <a:xfrm>
            <a:off x="3443182" y="4560852"/>
            <a:ext cx="265814" cy="426559"/>
          </a:xfrm>
          <a:prstGeom prst="downArrow">
            <a:avLst/>
          </a:prstGeom>
          <a:gradFill>
            <a:gsLst>
              <a:gs pos="0">
                <a:srgbClr val="0C95F2"/>
              </a:gs>
              <a:gs pos="100000">
                <a:srgbClr val="075387"/>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Down 47">
            <a:extLst>
              <a:ext uri="{FF2B5EF4-FFF2-40B4-BE49-F238E27FC236}">
                <a16:creationId xmlns:a16="http://schemas.microsoft.com/office/drawing/2014/main" id="{A101D753-AF24-4DDD-BD22-1D2B6F6D3478}"/>
              </a:ext>
            </a:extLst>
          </p:cNvPr>
          <p:cNvSpPr/>
          <p:nvPr/>
        </p:nvSpPr>
        <p:spPr>
          <a:xfrm>
            <a:off x="3443182" y="5840303"/>
            <a:ext cx="265814" cy="426559"/>
          </a:xfrm>
          <a:prstGeom prst="downArrow">
            <a:avLst/>
          </a:prstGeom>
          <a:gradFill>
            <a:gsLst>
              <a:gs pos="0">
                <a:srgbClr val="075387"/>
              </a:gs>
              <a:gs pos="100000">
                <a:srgbClr val="042C48"/>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Down 48">
            <a:extLst>
              <a:ext uri="{FF2B5EF4-FFF2-40B4-BE49-F238E27FC236}">
                <a16:creationId xmlns:a16="http://schemas.microsoft.com/office/drawing/2014/main" id="{44D08A13-2401-4B85-B0C4-12F1CF4FBFF5}"/>
              </a:ext>
            </a:extLst>
          </p:cNvPr>
          <p:cNvSpPr/>
          <p:nvPr/>
        </p:nvSpPr>
        <p:spPr>
          <a:xfrm rot="16200000">
            <a:off x="5343753" y="2440778"/>
            <a:ext cx="558209" cy="864313"/>
          </a:xfrm>
          <a:prstGeom prst="downArrow">
            <a:avLst/>
          </a:prstGeom>
          <a:solidFill>
            <a:srgbClr val="8BCCF9"/>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Down 49">
            <a:extLst>
              <a:ext uri="{FF2B5EF4-FFF2-40B4-BE49-F238E27FC236}">
                <a16:creationId xmlns:a16="http://schemas.microsoft.com/office/drawing/2014/main" id="{2DD4F625-A324-4D5B-9BEB-B2B132CB0798}"/>
              </a:ext>
            </a:extLst>
          </p:cNvPr>
          <p:cNvSpPr/>
          <p:nvPr/>
        </p:nvSpPr>
        <p:spPr>
          <a:xfrm rot="16200000">
            <a:off x="5343753" y="4985503"/>
            <a:ext cx="558209" cy="864313"/>
          </a:xfrm>
          <a:prstGeom prst="downArrow">
            <a:avLst/>
          </a:prstGeom>
          <a:solidFill>
            <a:srgbClr val="075387"/>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Down 50">
            <a:extLst>
              <a:ext uri="{FF2B5EF4-FFF2-40B4-BE49-F238E27FC236}">
                <a16:creationId xmlns:a16="http://schemas.microsoft.com/office/drawing/2014/main" id="{BD1AEB89-6874-481A-B44D-2B182E1A39B7}"/>
              </a:ext>
            </a:extLst>
          </p:cNvPr>
          <p:cNvSpPr/>
          <p:nvPr/>
        </p:nvSpPr>
        <p:spPr>
          <a:xfrm rot="16200000">
            <a:off x="5343755" y="3713141"/>
            <a:ext cx="558207" cy="864313"/>
          </a:xfrm>
          <a:prstGeom prst="downArrow">
            <a:avLst/>
          </a:prstGeom>
          <a:solidFill>
            <a:srgbClr val="0C95F2"/>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Down 51">
            <a:extLst>
              <a:ext uri="{FF2B5EF4-FFF2-40B4-BE49-F238E27FC236}">
                <a16:creationId xmlns:a16="http://schemas.microsoft.com/office/drawing/2014/main" id="{CD367ADB-ABDD-4267-AA8E-E571C0EA518D}"/>
              </a:ext>
            </a:extLst>
          </p:cNvPr>
          <p:cNvSpPr/>
          <p:nvPr/>
        </p:nvSpPr>
        <p:spPr>
          <a:xfrm rot="16200000">
            <a:off x="5343752" y="6262667"/>
            <a:ext cx="558209" cy="864312"/>
          </a:xfrm>
          <a:prstGeom prst="downArrow">
            <a:avLst/>
          </a:prstGeom>
          <a:solidFill>
            <a:srgbClr val="042C48"/>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5A66C37-85DA-4C74-ADA1-33FDCE96FCC5}"/>
              </a:ext>
            </a:extLst>
          </p:cNvPr>
          <p:cNvSpPr/>
          <p:nvPr/>
        </p:nvSpPr>
        <p:spPr>
          <a:xfrm>
            <a:off x="6615227" y="2430797"/>
            <a:ext cx="2179674" cy="400110"/>
          </a:xfrm>
          <a:prstGeom prst="rect">
            <a:avLst/>
          </a:prstGeom>
          <a:solidFill>
            <a:srgbClr val="8BCCF9"/>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ffectLst>
                  <a:outerShdw blurRad="38100" dist="38100" dir="2700000" algn="tl">
                    <a:srgbClr val="000000">
                      <a:alpha val="43137"/>
                    </a:srgbClr>
                  </a:outerShdw>
                </a:effectLst>
              </a:rPr>
              <a:t>What is Geoscience?</a:t>
            </a:r>
          </a:p>
        </p:txBody>
      </p:sp>
      <p:sp>
        <p:nvSpPr>
          <p:cNvPr id="54" name="Rectangle 53">
            <a:extLst>
              <a:ext uri="{FF2B5EF4-FFF2-40B4-BE49-F238E27FC236}">
                <a16:creationId xmlns:a16="http://schemas.microsoft.com/office/drawing/2014/main" id="{1D5A6CBB-AA92-435C-AFEB-16CA8963E065}"/>
              </a:ext>
            </a:extLst>
          </p:cNvPr>
          <p:cNvSpPr/>
          <p:nvPr/>
        </p:nvSpPr>
        <p:spPr>
          <a:xfrm>
            <a:off x="6615227" y="2870275"/>
            <a:ext cx="2179674" cy="400110"/>
          </a:xfrm>
          <a:prstGeom prst="rect">
            <a:avLst/>
          </a:prstGeom>
          <a:solidFill>
            <a:srgbClr val="8BCCF9"/>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ffectLst>
                  <a:outerShdw blurRad="38100" dist="38100" dir="2700000" algn="tl">
                    <a:srgbClr val="000000">
                      <a:alpha val="43137"/>
                    </a:srgbClr>
                  </a:outerShdw>
                </a:effectLst>
              </a:rPr>
              <a:t>What is Geophysics?</a:t>
            </a:r>
          </a:p>
        </p:txBody>
      </p:sp>
      <p:sp>
        <p:nvSpPr>
          <p:cNvPr id="55" name="Rectangle 54">
            <a:extLst>
              <a:ext uri="{FF2B5EF4-FFF2-40B4-BE49-F238E27FC236}">
                <a16:creationId xmlns:a16="http://schemas.microsoft.com/office/drawing/2014/main" id="{933D2FEF-0630-4384-AF5B-4C78E95C487E}"/>
              </a:ext>
            </a:extLst>
          </p:cNvPr>
          <p:cNvSpPr/>
          <p:nvPr/>
        </p:nvSpPr>
        <p:spPr>
          <a:xfrm>
            <a:off x="6615229" y="3705673"/>
            <a:ext cx="2179674" cy="400110"/>
          </a:xfrm>
          <a:prstGeom prst="rect">
            <a:avLst/>
          </a:prstGeom>
          <a:solidFill>
            <a:srgbClr val="0C95F2"/>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Geo Workforce Data</a:t>
            </a:r>
          </a:p>
        </p:txBody>
      </p:sp>
      <p:sp>
        <p:nvSpPr>
          <p:cNvPr id="56" name="Rectangle 55">
            <a:extLst>
              <a:ext uri="{FF2B5EF4-FFF2-40B4-BE49-F238E27FC236}">
                <a16:creationId xmlns:a16="http://schemas.microsoft.com/office/drawing/2014/main" id="{06ACC219-92DA-4992-8123-D1D6420B6874}"/>
              </a:ext>
            </a:extLst>
          </p:cNvPr>
          <p:cNvSpPr/>
          <p:nvPr/>
        </p:nvSpPr>
        <p:spPr>
          <a:xfrm>
            <a:off x="6615229" y="4145151"/>
            <a:ext cx="2179674" cy="400110"/>
          </a:xfrm>
          <a:prstGeom prst="rect">
            <a:avLst/>
          </a:prstGeom>
          <a:solidFill>
            <a:srgbClr val="0C95F2"/>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Geoscience Salaries</a:t>
            </a:r>
          </a:p>
        </p:txBody>
      </p:sp>
      <p:sp>
        <p:nvSpPr>
          <p:cNvPr id="57" name="Rectangle 56">
            <a:extLst>
              <a:ext uri="{FF2B5EF4-FFF2-40B4-BE49-F238E27FC236}">
                <a16:creationId xmlns:a16="http://schemas.microsoft.com/office/drawing/2014/main" id="{32F73D50-BB0E-47F0-8D31-72EFB3C301D0}"/>
              </a:ext>
            </a:extLst>
          </p:cNvPr>
          <p:cNvSpPr/>
          <p:nvPr/>
        </p:nvSpPr>
        <p:spPr>
          <a:xfrm>
            <a:off x="6615229" y="4987411"/>
            <a:ext cx="2179674" cy="400110"/>
          </a:xfrm>
          <a:prstGeom prst="rect">
            <a:avLst/>
          </a:prstGeom>
          <a:solidFill>
            <a:srgbClr val="075387"/>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Career Trajectories</a:t>
            </a:r>
          </a:p>
        </p:txBody>
      </p:sp>
      <p:sp>
        <p:nvSpPr>
          <p:cNvPr id="58" name="Rectangle 57">
            <a:extLst>
              <a:ext uri="{FF2B5EF4-FFF2-40B4-BE49-F238E27FC236}">
                <a16:creationId xmlns:a16="http://schemas.microsoft.com/office/drawing/2014/main" id="{581FF47D-70B5-44DC-A6F8-C3489D180CA6}"/>
              </a:ext>
            </a:extLst>
          </p:cNvPr>
          <p:cNvSpPr/>
          <p:nvPr/>
        </p:nvSpPr>
        <p:spPr>
          <a:xfrm>
            <a:off x="6615229" y="5426889"/>
            <a:ext cx="2179674" cy="400110"/>
          </a:xfrm>
          <a:prstGeom prst="rect">
            <a:avLst/>
          </a:prstGeom>
          <a:solidFill>
            <a:srgbClr val="075387"/>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Authenticity</a:t>
            </a:r>
          </a:p>
        </p:txBody>
      </p:sp>
      <p:sp>
        <p:nvSpPr>
          <p:cNvPr id="59" name="Rectangle 58">
            <a:extLst>
              <a:ext uri="{FF2B5EF4-FFF2-40B4-BE49-F238E27FC236}">
                <a16:creationId xmlns:a16="http://schemas.microsoft.com/office/drawing/2014/main" id="{0A6DC688-64F7-4E67-B90C-690736432AD9}"/>
              </a:ext>
            </a:extLst>
          </p:cNvPr>
          <p:cNvSpPr/>
          <p:nvPr/>
        </p:nvSpPr>
        <p:spPr>
          <a:xfrm>
            <a:off x="6615227" y="6492108"/>
            <a:ext cx="2179674" cy="400110"/>
          </a:xfrm>
          <a:prstGeom prst="rect">
            <a:avLst/>
          </a:prstGeom>
          <a:solidFill>
            <a:srgbClr val="042C48"/>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Application Process</a:t>
            </a:r>
          </a:p>
        </p:txBody>
      </p:sp>
      <p:sp>
        <p:nvSpPr>
          <p:cNvPr id="60" name="Arrow: Down 59">
            <a:extLst>
              <a:ext uri="{FF2B5EF4-FFF2-40B4-BE49-F238E27FC236}">
                <a16:creationId xmlns:a16="http://schemas.microsoft.com/office/drawing/2014/main" id="{3DB59252-8FD7-4C2D-8DD9-DC39E1700BEE}"/>
              </a:ext>
            </a:extLst>
          </p:cNvPr>
          <p:cNvSpPr/>
          <p:nvPr/>
        </p:nvSpPr>
        <p:spPr>
          <a:xfrm rot="16200000">
            <a:off x="9508166" y="2440631"/>
            <a:ext cx="558209" cy="864313"/>
          </a:xfrm>
          <a:prstGeom prst="downArrow">
            <a:avLst/>
          </a:prstGeom>
          <a:solidFill>
            <a:srgbClr val="8BCCF9"/>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Down 60">
            <a:extLst>
              <a:ext uri="{FF2B5EF4-FFF2-40B4-BE49-F238E27FC236}">
                <a16:creationId xmlns:a16="http://schemas.microsoft.com/office/drawing/2014/main" id="{06888845-45E5-4039-BBDC-87FC2F5A2F7D}"/>
              </a:ext>
            </a:extLst>
          </p:cNvPr>
          <p:cNvSpPr/>
          <p:nvPr/>
        </p:nvSpPr>
        <p:spPr>
          <a:xfrm rot="16200000">
            <a:off x="9508166" y="4985356"/>
            <a:ext cx="558209" cy="864313"/>
          </a:xfrm>
          <a:prstGeom prst="downArrow">
            <a:avLst/>
          </a:prstGeom>
          <a:solidFill>
            <a:srgbClr val="075387"/>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Down 61">
            <a:extLst>
              <a:ext uri="{FF2B5EF4-FFF2-40B4-BE49-F238E27FC236}">
                <a16:creationId xmlns:a16="http://schemas.microsoft.com/office/drawing/2014/main" id="{E1E72A0A-4399-41D8-8BD0-2806BF5EF838}"/>
              </a:ext>
            </a:extLst>
          </p:cNvPr>
          <p:cNvSpPr/>
          <p:nvPr/>
        </p:nvSpPr>
        <p:spPr>
          <a:xfrm rot="16200000">
            <a:off x="9508168" y="3712994"/>
            <a:ext cx="558207" cy="864313"/>
          </a:xfrm>
          <a:prstGeom prst="downArrow">
            <a:avLst/>
          </a:prstGeom>
          <a:solidFill>
            <a:srgbClr val="0C95F2"/>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row: Down 62">
            <a:extLst>
              <a:ext uri="{FF2B5EF4-FFF2-40B4-BE49-F238E27FC236}">
                <a16:creationId xmlns:a16="http://schemas.microsoft.com/office/drawing/2014/main" id="{D64A1CB4-F2B7-461F-91E8-75C401030C8D}"/>
              </a:ext>
            </a:extLst>
          </p:cNvPr>
          <p:cNvSpPr/>
          <p:nvPr/>
        </p:nvSpPr>
        <p:spPr>
          <a:xfrm rot="16200000">
            <a:off x="9508165" y="6262520"/>
            <a:ext cx="558209" cy="864312"/>
          </a:xfrm>
          <a:prstGeom prst="downArrow">
            <a:avLst/>
          </a:prstGeom>
          <a:solidFill>
            <a:srgbClr val="042C48"/>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27B9A6CB-F53D-45B4-A9C7-43EA65BCB1C5}"/>
              </a:ext>
            </a:extLst>
          </p:cNvPr>
          <p:cNvSpPr/>
          <p:nvPr/>
        </p:nvSpPr>
        <p:spPr>
          <a:xfrm>
            <a:off x="10744200" y="2426222"/>
            <a:ext cx="2179674" cy="850605"/>
          </a:xfrm>
          <a:prstGeom prst="rect">
            <a:avLst/>
          </a:prstGeom>
          <a:solidFill>
            <a:srgbClr val="8BCCF9"/>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ffectLst>
                  <a:outerShdw blurRad="38100" dist="38100" dir="2700000" algn="tl">
                    <a:srgbClr val="000000">
                      <a:alpha val="43137"/>
                    </a:srgbClr>
                  </a:outerShdw>
                </a:effectLst>
              </a:rPr>
              <a:t>Relating Your Interests and Passions</a:t>
            </a:r>
          </a:p>
        </p:txBody>
      </p:sp>
      <p:sp>
        <p:nvSpPr>
          <p:cNvPr id="65" name="Rectangle 64">
            <a:extLst>
              <a:ext uri="{FF2B5EF4-FFF2-40B4-BE49-F238E27FC236}">
                <a16:creationId xmlns:a16="http://schemas.microsoft.com/office/drawing/2014/main" id="{239CAB64-3FE4-44B2-B272-1EC0939DFF89}"/>
              </a:ext>
            </a:extLst>
          </p:cNvPr>
          <p:cNvSpPr/>
          <p:nvPr/>
        </p:nvSpPr>
        <p:spPr>
          <a:xfrm>
            <a:off x="10744200" y="3705673"/>
            <a:ext cx="2179674" cy="850605"/>
          </a:xfrm>
          <a:prstGeom prst="rect">
            <a:avLst/>
          </a:prstGeom>
          <a:solidFill>
            <a:srgbClr val="0C95F2"/>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Skills needed to be Successful</a:t>
            </a:r>
          </a:p>
        </p:txBody>
      </p:sp>
      <p:sp>
        <p:nvSpPr>
          <p:cNvPr id="66" name="Rectangle 65">
            <a:extLst>
              <a:ext uri="{FF2B5EF4-FFF2-40B4-BE49-F238E27FC236}">
                <a16:creationId xmlns:a16="http://schemas.microsoft.com/office/drawing/2014/main" id="{27C342E7-9601-48AD-B33D-0EDCC15CA350}"/>
              </a:ext>
            </a:extLst>
          </p:cNvPr>
          <p:cNvSpPr/>
          <p:nvPr/>
        </p:nvSpPr>
        <p:spPr>
          <a:xfrm>
            <a:off x="10744200" y="4985124"/>
            <a:ext cx="2179674" cy="850605"/>
          </a:xfrm>
          <a:prstGeom prst="rect">
            <a:avLst/>
          </a:prstGeom>
          <a:solidFill>
            <a:srgbClr val="075387"/>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Overcoming Challenges during Your Career</a:t>
            </a:r>
          </a:p>
        </p:txBody>
      </p:sp>
      <p:sp>
        <p:nvSpPr>
          <p:cNvPr id="67" name="Rectangle 66">
            <a:extLst>
              <a:ext uri="{FF2B5EF4-FFF2-40B4-BE49-F238E27FC236}">
                <a16:creationId xmlns:a16="http://schemas.microsoft.com/office/drawing/2014/main" id="{11F9F722-0F68-4CC5-B640-E4593C8EC3D7}"/>
              </a:ext>
            </a:extLst>
          </p:cNvPr>
          <p:cNvSpPr/>
          <p:nvPr/>
        </p:nvSpPr>
        <p:spPr>
          <a:xfrm>
            <a:off x="10744200" y="6262288"/>
            <a:ext cx="2179674" cy="850605"/>
          </a:xfrm>
          <a:prstGeom prst="rect">
            <a:avLst/>
          </a:prstGeom>
          <a:solidFill>
            <a:srgbClr val="042C48"/>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Advanced Job Searching Resources </a:t>
            </a:r>
          </a:p>
        </p:txBody>
      </p:sp>
      <p:sp>
        <p:nvSpPr>
          <p:cNvPr id="68" name="TextBox 67">
            <a:extLst>
              <a:ext uri="{FF2B5EF4-FFF2-40B4-BE49-F238E27FC236}">
                <a16:creationId xmlns:a16="http://schemas.microsoft.com/office/drawing/2014/main" id="{D364F608-6D6D-4035-9D88-B58A5976205A}"/>
              </a:ext>
            </a:extLst>
          </p:cNvPr>
          <p:cNvSpPr txBox="1"/>
          <p:nvPr/>
        </p:nvSpPr>
        <p:spPr>
          <a:xfrm>
            <a:off x="1592864" y="2538519"/>
            <a:ext cx="595474" cy="584775"/>
          </a:xfrm>
          <a:prstGeom prst="rect">
            <a:avLst/>
          </a:prstGeom>
          <a:noFill/>
        </p:spPr>
        <p:txBody>
          <a:bodyPr wrap="square" rtlCol="0">
            <a:spAutoFit/>
          </a:bodyPr>
          <a:lstStyle/>
          <a:p>
            <a:pPr algn="ctr"/>
            <a:r>
              <a:rPr lang="en-US" sz="3200" b="1" dirty="0"/>
              <a:t>1</a:t>
            </a:r>
          </a:p>
        </p:txBody>
      </p:sp>
      <p:sp>
        <p:nvSpPr>
          <p:cNvPr id="69" name="TextBox 68">
            <a:extLst>
              <a:ext uri="{FF2B5EF4-FFF2-40B4-BE49-F238E27FC236}">
                <a16:creationId xmlns:a16="http://schemas.microsoft.com/office/drawing/2014/main" id="{FB4ADB9E-AB46-4812-A5FF-2665EEF4C14A}"/>
              </a:ext>
            </a:extLst>
          </p:cNvPr>
          <p:cNvSpPr txBox="1"/>
          <p:nvPr/>
        </p:nvSpPr>
        <p:spPr>
          <a:xfrm>
            <a:off x="1592864" y="3813395"/>
            <a:ext cx="595474" cy="584775"/>
          </a:xfrm>
          <a:prstGeom prst="rect">
            <a:avLst/>
          </a:prstGeom>
          <a:noFill/>
        </p:spPr>
        <p:txBody>
          <a:bodyPr wrap="square" rtlCol="0">
            <a:spAutoFit/>
          </a:bodyPr>
          <a:lstStyle/>
          <a:p>
            <a:pPr algn="ctr"/>
            <a:r>
              <a:rPr lang="en-US" sz="3200" b="1" dirty="0"/>
              <a:t>2</a:t>
            </a:r>
          </a:p>
        </p:txBody>
      </p:sp>
      <p:sp>
        <p:nvSpPr>
          <p:cNvPr id="70" name="TextBox 69">
            <a:extLst>
              <a:ext uri="{FF2B5EF4-FFF2-40B4-BE49-F238E27FC236}">
                <a16:creationId xmlns:a16="http://schemas.microsoft.com/office/drawing/2014/main" id="{28610D02-F2B8-4A87-B0E8-8BD863E7E3E2}"/>
              </a:ext>
            </a:extLst>
          </p:cNvPr>
          <p:cNvSpPr txBox="1"/>
          <p:nvPr/>
        </p:nvSpPr>
        <p:spPr>
          <a:xfrm>
            <a:off x="1592864" y="5111843"/>
            <a:ext cx="595474" cy="584775"/>
          </a:xfrm>
          <a:prstGeom prst="rect">
            <a:avLst/>
          </a:prstGeom>
          <a:noFill/>
        </p:spPr>
        <p:txBody>
          <a:bodyPr wrap="square" rtlCol="0">
            <a:spAutoFit/>
          </a:bodyPr>
          <a:lstStyle/>
          <a:p>
            <a:pPr algn="ctr"/>
            <a:r>
              <a:rPr lang="en-US" sz="3200" b="1" dirty="0"/>
              <a:t>3</a:t>
            </a:r>
          </a:p>
        </p:txBody>
      </p:sp>
      <p:sp>
        <p:nvSpPr>
          <p:cNvPr id="71" name="TextBox 70">
            <a:extLst>
              <a:ext uri="{FF2B5EF4-FFF2-40B4-BE49-F238E27FC236}">
                <a16:creationId xmlns:a16="http://schemas.microsoft.com/office/drawing/2014/main" id="{327B7CA8-7C52-42BA-BDCC-6319496286CC}"/>
              </a:ext>
            </a:extLst>
          </p:cNvPr>
          <p:cNvSpPr txBox="1"/>
          <p:nvPr/>
        </p:nvSpPr>
        <p:spPr>
          <a:xfrm>
            <a:off x="1592863" y="6389006"/>
            <a:ext cx="595474" cy="584775"/>
          </a:xfrm>
          <a:prstGeom prst="rect">
            <a:avLst/>
          </a:prstGeom>
          <a:noFill/>
        </p:spPr>
        <p:txBody>
          <a:bodyPr wrap="square" rtlCol="0">
            <a:spAutoFit/>
          </a:bodyPr>
          <a:lstStyle/>
          <a:p>
            <a:pPr algn="ctr"/>
            <a:r>
              <a:rPr lang="en-US" sz="3200" b="1" dirty="0"/>
              <a:t>4</a:t>
            </a:r>
          </a:p>
        </p:txBody>
      </p:sp>
      <p:sp>
        <p:nvSpPr>
          <p:cNvPr id="72" name="TextBox 71">
            <a:extLst>
              <a:ext uri="{FF2B5EF4-FFF2-40B4-BE49-F238E27FC236}">
                <a16:creationId xmlns:a16="http://schemas.microsoft.com/office/drawing/2014/main" id="{A565688E-6749-4E58-8C6B-D2284BB55D08}"/>
              </a:ext>
            </a:extLst>
          </p:cNvPr>
          <p:cNvSpPr txBox="1"/>
          <p:nvPr/>
        </p:nvSpPr>
        <p:spPr>
          <a:xfrm>
            <a:off x="10377424" y="1752600"/>
            <a:ext cx="2913231" cy="400110"/>
          </a:xfrm>
          <a:prstGeom prst="rect">
            <a:avLst/>
          </a:prstGeom>
          <a:noFill/>
        </p:spPr>
        <p:txBody>
          <a:bodyPr wrap="square" rtlCol="0">
            <a:spAutoFit/>
          </a:bodyPr>
          <a:lstStyle/>
          <a:p>
            <a:pPr algn="ctr"/>
            <a:r>
              <a:rPr lang="en-US" sz="2000" dirty="0">
                <a:latin typeface="Verdana" panose="020B0604030504040204" pitchFamily="34" charset="0"/>
                <a:ea typeface="Verdana" panose="020B0604030504040204" pitchFamily="34" charset="0"/>
              </a:rPr>
              <a:t>Practical Applications</a:t>
            </a:r>
          </a:p>
        </p:txBody>
      </p:sp>
    </p:spTree>
    <p:extLst>
      <p:ext uri="{BB962C8B-B14F-4D97-AF65-F5344CB8AC3E}">
        <p14:creationId xmlns:p14="http://schemas.microsoft.com/office/powerpoint/2010/main" val="2516090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7"/>
          <p:cNvSpPr txBox="1">
            <a:spLocks noGrp="1"/>
          </p:cNvSpPr>
          <p:nvPr>
            <p:ph type="title"/>
          </p:nvPr>
        </p:nvSpPr>
        <p:spPr>
          <a:xfrm>
            <a:off x="528762" y="163675"/>
            <a:ext cx="9124675" cy="1040465"/>
          </a:xfrm>
          <a:prstGeom prst="rect">
            <a:avLst/>
          </a:prstGeom>
          <a:noFill/>
          <a:ln>
            <a:noFill/>
          </a:ln>
        </p:spPr>
        <p:txBody>
          <a:bodyPr spcFirstLastPara="1" vert="horz" wrap="square" lIns="109710" tIns="54840" rIns="109710" bIns="54840" rtlCol="0" anchor="ctr" anchorCtr="0">
            <a:normAutofit/>
          </a:bodyPr>
          <a:lstStyle/>
          <a:p>
            <a:pPr>
              <a:spcBef>
                <a:spcPts val="0"/>
              </a:spcBef>
              <a:buClr>
                <a:srgbClr val="37358C"/>
              </a:buClr>
              <a:buSzPct val="100000"/>
            </a:pPr>
            <a:r>
              <a:rPr lang="en-US" dirty="0"/>
              <a:t>Student Thoughts</a:t>
            </a:r>
            <a:endParaRPr dirty="0"/>
          </a:p>
        </p:txBody>
      </p:sp>
      <p:sp>
        <p:nvSpPr>
          <p:cNvPr id="114" name="Google Shape;114;p7"/>
          <p:cNvSpPr txBox="1"/>
          <p:nvPr/>
        </p:nvSpPr>
        <p:spPr>
          <a:xfrm>
            <a:off x="286247" y="1835002"/>
            <a:ext cx="7251590" cy="2105143"/>
          </a:xfrm>
          <a:prstGeom prst="rect">
            <a:avLst/>
          </a:prstGeom>
          <a:solidFill>
            <a:srgbClr val="37358C"/>
          </a:solidFill>
          <a:ln>
            <a:noFill/>
          </a:ln>
        </p:spPr>
        <p:txBody>
          <a:bodyPr spcFirstLastPara="1" wrap="square" lIns="109710" tIns="54840" rIns="109710" bIns="54840" anchor="t" anchorCtr="0">
            <a:spAutoFit/>
          </a:bodyPr>
          <a:lstStyle/>
          <a:p>
            <a:r>
              <a:rPr lang="en-US" sz="2160">
                <a:solidFill>
                  <a:schemeClr val="accent4"/>
                </a:solidFill>
                <a:latin typeface="Arial Black"/>
                <a:ea typeface="Arial Black"/>
                <a:cs typeface="Arial Black"/>
                <a:sym typeface="Arial Black"/>
              </a:rPr>
              <a:t>“The biggest thing I learned was how to</a:t>
            </a:r>
            <a:endParaRPr sz="2160"/>
          </a:p>
          <a:p>
            <a:r>
              <a:rPr lang="en-US" sz="2160">
                <a:solidFill>
                  <a:schemeClr val="accent4"/>
                </a:solidFill>
                <a:latin typeface="Arial Black"/>
                <a:ea typeface="Arial Black"/>
                <a:cs typeface="Arial Black"/>
                <a:sym typeface="Arial Black"/>
              </a:rPr>
              <a:t>properly handle and deescalate a situation.</a:t>
            </a:r>
            <a:endParaRPr sz="2160"/>
          </a:p>
          <a:p>
            <a:r>
              <a:rPr lang="en-US" sz="2160">
                <a:solidFill>
                  <a:schemeClr val="accent4"/>
                </a:solidFill>
                <a:latin typeface="Arial Black"/>
                <a:ea typeface="Arial Black"/>
                <a:cs typeface="Arial Black"/>
                <a:sym typeface="Arial Black"/>
              </a:rPr>
              <a:t>I also enjoyed the many different</a:t>
            </a:r>
            <a:endParaRPr sz="2160"/>
          </a:p>
          <a:p>
            <a:r>
              <a:rPr lang="en-US" sz="2160">
                <a:solidFill>
                  <a:schemeClr val="accent4"/>
                </a:solidFill>
                <a:latin typeface="Arial Black"/>
                <a:ea typeface="Arial Black"/>
                <a:cs typeface="Arial Black"/>
                <a:sym typeface="Arial Black"/>
              </a:rPr>
              <a:t>career paths and salaries offered for the</a:t>
            </a:r>
            <a:endParaRPr sz="2160"/>
          </a:p>
          <a:p>
            <a:r>
              <a:rPr lang="en-US" sz="2160">
                <a:solidFill>
                  <a:schemeClr val="accent4"/>
                </a:solidFill>
                <a:latin typeface="Arial Black"/>
                <a:ea typeface="Arial Black"/>
                <a:cs typeface="Arial Black"/>
                <a:sym typeface="Arial Black"/>
              </a:rPr>
              <a:t>course. I did not know geoscientists could</a:t>
            </a:r>
            <a:endParaRPr sz="2160"/>
          </a:p>
          <a:p>
            <a:r>
              <a:rPr lang="en-US" sz="2160">
                <a:solidFill>
                  <a:schemeClr val="accent4"/>
                </a:solidFill>
                <a:latin typeface="Arial Black"/>
                <a:ea typeface="Arial Black"/>
                <a:cs typeface="Arial Black"/>
                <a:sym typeface="Arial Black"/>
              </a:rPr>
              <a:t>be educators and engineers.”</a:t>
            </a:r>
            <a:endParaRPr sz="2160">
              <a:solidFill>
                <a:schemeClr val="accent4"/>
              </a:solidFill>
              <a:latin typeface="Arial Black"/>
              <a:ea typeface="Arial Black"/>
              <a:cs typeface="Arial Black"/>
              <a:sym typeface="Arial Black"/>
            </a:endParaRPr>
          </a:p>
        </p:txBody>
      </p:sp>
      <p:sp>
        <p:nvSpPr>
          <p:cNvPr id="115" name="Google Shape;115;p7"/>
          <p:cNvSpPr txBox="1"/>
          <p:nvPr/>
        </p:nvSpPr>
        <p:spPr>
          <a:xfrm>
            <a:off x="572669" y="4289456"/>
            <a:ext cx="5938787" cy="2437542"/>
          </a:xfrm>
          <a:prstGeom prst="rect">
            <a:avLst/>
          </a:prstGeom>
          <a:solidFill>
            <a:schemeClr val="accent2"/>
          </a:solidFill>
          <a:ln>
            <a:noFill/>
          </a:ln>
        </p:spPr>
        <p:txBody>
          <a:bodyPr spcFirstLastPara="1" wrap="square" lIns="109710" tIns="54840" rIns="109710" bIns="54840" anchor="t" anchorCtr="0">
            <a:spAutoFit/>
          </a:bodyPr>
          <a:lstStyle/>
          <a:p>
            <a:r>
              <a:rPr lang="en-US" sz="2160" dirty="0">
                <a:solidFill>
                  <a:schemeClr val="lt1"/>
                </a:solidFill>
                <a:latin typeface="Arial Black"/>
                <a:ea typeface="Arial Black"/>
                <a:cs typeface="Arial Black"/>
                <a:sym typeface="Arial Black"/>
              </a:rPr>
              <a:t>“The biggest thing I learned in this course was how much geoscience was integrated into everyday topics. My passion is medicine and I learned in this course that I could still have a medical path within geoscience. Now I want to minor geoscience.”</a:t>
            </a:r>
            <a:endParaRPr sz="2160" dirty="0">
              <a:solidFill>
                <a:schemeClr val="lt1"/>
              </a:solidFill>
              <a:latin typeface="Arial Black"/>
              <a:ea typeface="Arial Black"/>
              <a:cs typeface="Arial Black"/>
              <a:sym typeface="Arial Black"/>
            </a:endParaRPr>
          </a:p>
        </p:txBody>
      </p:sp>
      <p:sp>
        <p:nvSpPr>
          <p:cNvPr id="116" name="Google Shape;116;p7"/>
          <p:cNvSpPr txBox="1"/>
          <p:nvPr/>
        </p:nvSpPr>
        <p:spPr>
          <a:xfrm>
            <a:off x="9175805" y="1801066"/>
            <a:ext cx="4511947" cy="2769941"/>
          </a:xfrm>
          <a:prstGeom prst="rect">
            <a:avLst/>
          </a:prstGeom>
          <a:solidFill>
            <a:schemeClr val="accent2"/>
          </a:solidFill>
          <a:ln>
            <a:noFill/>
          </a:ln>
        </p:spPr>
        <p:txBody>
          <a:bodyPr spcFirstLastPara="1" wrap="square" lIns="109710" tIns="54840" rIns="109710" bIns="54840" anchor="t" anchorCtr="0">
            <a:spAutoFit/>
          </a:bodyPr>
          <a:lstStyle/>
          <a:p>
            <a:r>
              <a:rPr lang="en-US" sz="2160" dirty="0">
                <a:solidFill>
                  <a:schemeClr val="lt1"/>
                </a:solidFill>
                <a:latin typeface="Arial Black"/>
                <a:ea typeface="Arial Black"/>
                <a:cs typeface="Arial Black"/>
                <a:sym typeface="Arial Black"/>
              </a:rPr>
              <a:t>“My favorite part of the module would be the mentions of diversity as well as women’s equality. A community that celebrates</a:t>
            </a:r>
            <a:endParaRPr sz="2160" dirty="0"/>
          </a:p>
          <a:p>
            <a:r>
              <a:rPr lang="en-US" sz="2160" dirty="0">
                <a:solidFill>
                  <a:schemeClr val="lt1"/>
                </a:solidFill>
                <a:latin typeface="Arial Black"/>
                <a:ea typeface="Arial Black"/>
                <a:cs typeface="Arial Black"/>
                <a:sym typeface="Arial Black"/>
              </a:rPr>
              <a:t>diversity and equality can properly express creativity and knowledge.”</a:t>
            </a:r>
            <a:endParaRPr sz="2160" dirty="0">
              <a:solidFill>
                <a:schemeClr val="lt1"/>
              </a:solidFill>
              <a:latin typeface="Arial Black"/>
              <a:ea typeface="Arial Black"/>
              <a:cs typeface="Arial Black"/>
              <a:sym typeface="Arial Black"/>
            </a:endParaRPr>
          </a:p>
        </p:txBody>
      </p:sp>
      <p:sp>
        <p:nvSpPr>
          <p:cNvPr id="2" name="TextBox 1">
            <a:extLst>
              <a:ext uri="{FF2B5EF4-FFF2-40B4-BE49-F238E27FC236}">
                <a16:creationId xmlns:a16="http://schemas.microsoft.com/office/drawing/2014/main" id="{24D1DA70-1ED2-E144-93C2-9DBD7771051F}"/>
              </a:ext>
            </a:extLst>
          </p:cNvPr>
          <p:cNvSpPr txBox="1"/>
          <p:nvPr/>
        </p:nvSpPr>
        <p:spPr>
          <a:xfrm>
            <a:off x="7098968" y="4731007"/>
            <a:ext cx="7251590" cy="3416320"/>
          </a:xfrm>
          <a:prstGeom prst="rect">
            <a:avLst/>
          </a:prstGeom>
          <a:solidFill>
            <a:schemeClr val="accent2"/>
          </a:solidFill>
        </p:spPr>
        <p:txBody>
          <a:bodyPr wrap="square" rtlCol="0">
            <a:spAutoFit/>
          </a:bodyPr>
          <a:lstStyle/>
          <a:p>
            <a:r>
              <a:rPr lang="en-US" sz="2160" b="1" dirty="0">
                <a:solidFill>
                  <a:schemeClr val="accent4"/>
                </a:solidFill>
                <a:latin typeface="Arial" panose="020B0604020202020204" pitchFamily="34" charset="0"/>
                <a:cs typeface="Arial" panose="020B0604020202020204" pitchFamily="34" charset="0"/>
              </a:rPr>
              <a:t>“It wasn’t until I started studying geology that I truly realized how much of a role geosciences can have in our lives. Learning about the subsurface geology in my area; how subsidence can affect home values; infrastructure. I also learned a bit of the methods that are used to combat these problems. Geoscience topics (besides climate change talk) are not a topic that often appears in the news, but it is interesting to know that there many professions that apply geoscience knowledge on a regular basis.”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500"/>
                                        <p:tgtEl>
                                          <p:spTgt spid="11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 calcmode="lin" valueType="num">
                                      <p:cBhvr additive="base">
                                        <p:cTn id="12" dur="500"/>
                                        <p:tgtEl>
                                          <p:spTgt spid="11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16"/>
                                        </p:tgtEl>
                                        <p:attrNameLst>
                                          <p:attrName>style.visibility</p:attrName>
                                        </p:attrNameLst>
                                      </p:cBhvr>
                                      <p:to>
                                        <p:strVal val="visible"/>
                                      </p:to>
                                    </p:set>
                                    <p:anim calcmode="lin" valueType="num">
                                      <p:cBhvr additive="base">
                                        <p:cTn id="17" dur="500"/>
                                        <p:tgtEl>
                                          <p:spTgt spid="11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961E3E8F-C4BB-435E-AD81-6E0ED9B48171}"/>
              </a:ext>
            </a:extLst>
          </p:cNvPr>
          <p:cNvSpPr>
            <a:spLocks noGrp="1"/>
          </p:cNvSpPr>
          <p:nvPr>
            <p:ph type="title"/>
          </p:nvPr>
        </p:nvSpPr>
        <p:spPr>
          <a:xfrm>
            <a:off x="2103120" y="1743048"/>
            <a:ext cx="10424160" cy="1076352"/>
          </a:xfrm>
        </p:spPr>
        <p:txBody>
          <a:bodyPr>
            <a:noAutofit/>
          </a:bodyPr>
          <a:lstStyle/>
          <a:p>
            <a:r>
              <a:rPr lang="nl-NL" sz="4000" dirty="0"/>
              <a:t>Thank you!</a:t>
            </a:r>
          </a:p>
        </p:txBody>
      </p:sp>
      <p:sp>
        <p:nvSpPr>
          <p:cNvPr id="3" name="Content Placeholder 2">
            <a:extLst>
              <a:ext uri="{FF2B5EF4-FFF2-40B4-BE49-F238E27FC236}">
                <a16:creationId xmlns:a16="http://schemas.microsoft.com/office/drawing/2014/main" id="{6B7803AE-481D-46EC-B27C-36BCB934D69A}"/>
              </a:ext>
            </a:extLst>
          </p:cNvPr>
          <p:cNvSpPr>
            <a:spLocks noGrp="1"/>
          </p:cNvSpPr>
          <p:nvPr>
            <p:ph idx="4294967295"/>
          </p:nvPr>
        </p:nvSpPr>
        <p:spPr>
          <a:xfrm>
            <a:off x="1828800" y="2805545"/>
            <a:ext cx="10972800" cy="5486400"/>
          </a:xfrm>
        </p:spPr>
        <p:txBody>
          <a:bodyPr>
            <a:normAutofit/>
          </a:bodyPr>
          <a:lstStyle/>
          <a:p>
            <a:pPr marL="0" indent="0" algn="ctr">
              <a:buNone/>
            </a:pPr>
            <a:r>
              <a:rPr lang="en-US" dirty="0">
                <a:hlinkClick r:id="rId3"/>
              </a:rPr>
              <a:t>www.learning.americangeosciences.org</a:t>
            </a:r>
            <a:endParaRPr lang="en-US" dirty="0"/>
          </a:p>
          <a:p>
            <a:pPr marL="0" indent="0" algn="ctr">
              <a:buNone/>
            </a:pPr>
            <a:r>
              <a:rPr lang="en-US" dirty="0"/>
              <a:t>‘Unearth Your Future: How You Can Shape the </a:t>
            </a:r>
          </a:p>
          <a:p>
            <a:pPr marL="0" indent="0" algn="ctr">
              <a:buNone/>
            </a:pPr>
            <a:r>
              <a:rPr lang="en-US" dirty="0"/>
              <a:t>Geoscience Profession for the Needs of the 21</a:t>
            </a:r>
            <a:r>
              <a:rPr lang="en-US" baseline="30000" dirty="0"/>
              <a:t>st</a:t>
            </a:r>
            <a:r>
              <a:rPr lang="en-US" dirty="0"/>
              <a:t> century’</a:t>
            </a:r>
          </a:p>
          <a:p>
            <a:pPr marL="0" indent="0" algn="ctr">
              <a:buNone/>
            </a:pPr>
            <a:endParaRPr lang="en-US" dirty="0"/>
          </a:p>
          <a:p>
            <a:pPr marL="0" indent="0" algn="ctr">
              <a:buNone/>
            </a:pPr>
            <a:r>
              <a:rPr lang="en-US" dirty="0"/>
              <a:t>Danielle Sumy</a:t>
            </a:r>
          </a:p>
          <a:p>
            <a:pPr marL="0" indent="0" algn="ctr">
              <a:buNone/>
            </a:pPr>
            <a:r>
              <a:rPr lang="en-US" dirty="0">
                <a:hlinkClick r:id="rId4"/>
              </a:rPr>
              <a:t>danielle.sumy@earthscope.org</a:t>
            </a:r>
            <a:endParaRPr lang="en-US" dirty="0"/>
          </a:p>
          <a:p>
            <a:pPr marL="0" indent="0" algn="ctr">
              <a:buNone/>
            </a:pPr>
            <a:endParaRPr lang="en-US" dirty="0"/>
          </a:p>
          <a:p>
            <a:pPr marL="0" indent="0" algn="ctr">
              <a:buNone/>
            </a:pPr>
            <a:r>
              <a:rPr lang="en-US" dirty="0"/>
              <a:t>Heather Houlton</a:t>
            </a:r>
          </a:p>
          <a:p>
            <a:pPr marL="0" indent="0" algn="ctr">
              <a:buNone/>
            </a:pPr>
            <a:r>
              <a:rPr lang="en-US" dirty="0">
                <a:hlinkClick r:id="rId5"/>
              </a:rPr>
              <a:t>heather.houlton@gmail.com</a:t>
            </a:r>
            <a:endParaRPr lang="en-US" dirty="0"/>
          </a:p>
          <a:p>
            <a:pPr marL="0" indent="0" algn="ctr">
              <a:buNone/>
            </a:pPr>
            <a:endParaRPr lang="en-US" dirty="0"/>
          </a:p>
        </p:txBody>
      </p:sp>
    </p:spTree>
    <p:extLst>
      <p:ext uri="{BB962C8B-B14F-4D97-AF65-F5344CB8AC3E}">
        <p14:creationId xmlns:p14="http://schemas.microsoft.com/office/powerpoint/2010/main" val="4129342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B261F-4A84-023F-EFCA-ECD37849536E}"/>
              </a:ext>
            </a:extLst>
          </p:cNvPr>
          <p:cNvSpPr>
            <a:spLocks noGrp="1"/>
          </p:cNvSpPr>
          <p:nvPr>
            <p:ph type="title"/>
          </p:nvPr>
        </p:nvSpPr>
        <p:spPr/>
        <p:txBody>
          <a:bodyPr/>
          <a:lstStyle/>
          <a:p>
            <a:r>
              <a:rPr lang="en-US" dirty="0"/>
              <a:t>Preview: Discussion</a:t>
            </a:r>
          </a:p>
        </p:txBody>
      </p:sp>
      <p:sp>
        <p:nvSpPr>
          <p:cNvPr id="3" name="Content Placeholder 2">
            <a:extLst>
              <a:ext uri="{FF2B5EF4-FFF2-40B4-BE49-F238E27FC236}">
                <a16:creationId xmlns:a16="http://schemas.microsoft.com/office/drawing/2014/main" id="{A7DA29FE-5EC5-9185-5D3D-6E7FF1AB1445}"/>
              </a:ext>
            </a:extLst>
          </p:cNvPr>
          <p:cNvSpPr>
            <a:spLocks noGrp="1"/>
          </p:cNvSpPr>
          <p:nvPr>
            <p:ph idx="1"/>
          </p:nvPr>
        </p:nvSpPr>
        <p:spPr>
          <a:xfrm>
            <a:off x="838200" y="2550295"/>
            <a:ext cx="12618720" cy="3181679"/>
          </a:xfrm>
        </p:spPr>
        <p:txBody>
          <a:bodyPr/>
          <a:lstStyle/>
          <a:p>
            <a:pPr marL="457200" indent="-457200">
              <a:buFont typeface="Arial" panose="020B0604020202020204" pitchFamily="34" charset="0"/>
              <a:buChar char="•"/>
            </a:pPr>
            <a:r>
              <a:rPr lang="en-US" sz="3200" dirty="0">
                <a:solidFill>
                  <a:schemeClr val="tx1"/>
                </a:solidFill>
              </a:rPr>
              <a:t>How do you see engaging (or how do you already engage with) students about geoscience career topics?</a:t>
            </a:r>
          </a:p>
          <a:p>
            <a:endParaRPr lang="en-US" sz="3200" dirty="0">
              <a:solidFill>
                <a:schemeClr val="tx1"/>
              </a:solidFill>
            </a:endParaRPr>
          </a:p>
          <a:p>
            <a:pPr marL="457200" indent="-457200">
              <a:buFont typeface="Arial" panose="020B0604020202020204" pitchFamily="34" charset="0"/>
              <a:buChar char="•"/>
            </a:pPr>
            <a:r>
              <a:rPr lang="en-US" sz="3200" dirty="0">
                <a:solidFill>
                  <a:schemeClr val="tx1"/>
                </a:solidFill>
              </a:rPr>
              <a:t>How do you engage with students to overcome potential roadblocks, setbacks, or barriers in their careers?</a:t>
            </a:r>
          </a:p>
          <a:p>
            <a:pPr marL="457200" indent="-457200">
              <a:buFont typeface="Arial" panose="020B0604020202020204" pitchFamily="34" charset="0"/>
              <a:buChar char="•"/>
            </a:pPr>
            <a:endParaRPr lang="en-US" sz="3200" dirty="0">
              <a:solidFill>
                <a:schemeClr val="tx1"/>
              </a:solidFill>
            </a:endParaRPr>
          </a:p>
          <a:p>
            <a:pPr marL="457200" indent="-457200">
              <a:buFont typeface="Arial" panose="020B0604020202020204" pitchFamily="34" charset="0"/>
              <a:buChar char="•"/>
            </a:pPr>
            <a:endParaRPr lang="en-US" sz="3200" dirty="0">
              <a:solidFill>
                <a:schemeClr val="tx1"/>
              </a:solidFill>
            </a:endParaRPr>
          </a:p>
          <a:p>
            <a:endParaRPr lang="en-US" dirty="0"/>
          </a:p>
        </p:txBody>
      </p:sp>
    </p:spTree>
    <p:extLst>
      <p:ext uri="{BB962C8B-B14F-4D97-AF65-F5344CB8AC3E}">
        <p14:creationId xmlns:p14="http://schemas.microsoft.com/office/powerpoint/2010/main" val="1804216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528762" y="163675"/>
            <a:ext cx="9124675" cy="1040465"/>
          </a:xfrm>
          <a:prstGeom prst="rect">
            <a:avLst/>
          </a:prstGeom>
          <a:noFill/>
          <a:ln>
            <a:noFill/>
          </a:ln>
        </p:spPr>
        <p:txBody>
          <a:bodyPr spcFirstLastPara="1" vert="horz" wrap="square" lIns="109710" tIns="54840" rIns="109710" bIns="54840" rtlCol="0" anchor="ctr" anchorCtr="0">
            <a:normAutofit/>
          </a:bodyPr>
          <a:lstStyle/>
          <a:p>
            <a:pPr>
              <a:spcBef>
                <a:spcPts val="0"/>
              </a:spcBef>
              <a:buClr>
                <a:srgbClr val="37358C"/>
              </a:buClr>
              <a:buSzPct val="100000"/>
            </a:pPr>
            <a:r>
              <a:rPr lang="en-US" dirty="0"/>
              <a:t>What is the Careers Module?</a:t>
            </a:r>
            <a:endParaRPr dirty="0"/>
          </a:p>
        </p:txBody>
      </p:sp>
      <p:sp>
        <p:nvSpPr>
          <p:cNvPr id="70" name="Google Shape;70;p2"/>
          <p:cNvSpPr txBox="1">
            <a:spLocks noGrp="1"/>
          </p:cNvSpPr>
          <p:nvPr>
            <p:ph type="body" idx="1"/>
          </p:nvPr>
        </p:nvSpPr>
        <p:spPr>
          <a:xfrm>
            <a:off x="970060" y="1999921"/>
            <a:ext cx="12618720" cy="5221606"/>
          </a:xfrm>
          <a:prstGeom prst="rect">
            <a:avLst/>
          </a:prstGeom>
          <a:noFill/>
          <a:ln>
            <a:noFill/>
          </a:ln>
        </p:spPr>
        <p:txBody>
          <a:bodyPr spcFirstLastPara="1" vert="horz" wrap="square" lIns="109710" tIns="54840" rIns="109710" bIns="54840" rtlCol="0" anchor="t" anchorCtr="0">
            <a:normAutofit/>
          </a:bodyPr>
          <a:lstStyle/>
          <a:p>
            <a:pPr marL="548640" indent="-548640">
              <a:spcBef>
                <a:spcPts val="0"/>
              </a:spcBef>
              <a:buClr>
                <a:srgbClr val="3D3D3D"/>
              </a:buClr>
              <a:buSzPts val="2600"/>
              <a:buFont typeface="Noto Sans Symbols"/>
              <a:buChar char="❖"/>
            </a:pPr>
            <a:r>
              <a:rPr lang="en-US" dirty="0"/>
              <a:t>Free, asynchronous, online course for undergraduates</a:t>
            </a:r>
            <a:endParaRPr dirty="0"/>
          </a:p>
          <a:p>
            <a:pPr marL="548640" indent="-548640">
              <a:buClr>
                <a:srgbClr val="3D3D3D"/>
              </a:buClr>
              <a:buSzPts val="2600"/>
              <a:buFont typeface="Noto Sans Symbols"/>
              <a:buChar char="❖"/>
            </a:pPr>
            <a:r>
              <a:rPr lang="en-US" dirty="0"/>
              <a:t>Takes 3-5 hours to complete</a:t>
            </a:r>
          </a:p>
          <a:p>
            <a:pPr marL="548640" indent="-548640">
              <a:buClr>
                <a:srgbClr val="3D3D3D"/>
              </a:buClr>
              <a:buSzPts val="2600"/>
              <a:buFont typeface="Noto Sans Symbols"/>
              <a:buChar char="❖"/>
            </a:pPr>
            <a:r>
              <a:rPr lang="en-US" dirty="0"/>
              <a:t>Extra Credit (rather than integration into your curriculum)</a:t>
            </a:r>
            <a:endParaRPr dirty="0"/>
          </a:p>
          <a:p>
            <a:pPr marL="548640" indent="-548640">
              <a:buClr>
                <a:srgbClr val="3D3D3D"/>
              </a:buClr>
              <a:buSzPts val="2600"/>
              <a:buFont typeface="Noto Sans Symbols"/>
              <a:buChar char="❖"/>
            </a:pPr>
            <a:r>
              <a:rPr lang="en-US" dirty="0"/>
              <a:t>Main Goals:</a:t>
            </a:r>
            <a:endParaRPr dirty="0"/>
          </a:p>
          <a:p>
            <a:pPr marL="1097280" lvl="1" indent="-548640">
              <a:buClr>
                <a:srgbClr val="3D3D3D"/>
              </a:buClr>
              <a:buSzPts val="2200"/>
              <a:buFont typeface="Noto Sans Symbols"/>
              <a:buChar char="❖"/>
            </a:pPr>
            <a:r>
              <a:rPr lang="en-US" dirty="0"/>
              <a:t>Introduce Geoscience and Geophysics</a:t>
            </a:r>
          </a:p>
          <a:p>
            <a:pPr marL="1097280" lvl="1" indent="-548640">
              <a:buClr>
                <a:srgbClr val="3D3D3D"/>
              </a:buClr>
              <a:buSzPts val="2200"/>
              <a:buFont typeface="Noto Sans Symbols"/>
              <a:buChar char="❖"/>
            </a:pPr>
            <a:r>
              <a:rPr lang="en-US" dirty="0"/>
              <a:t>Workforce Data and Skills</a:t>
            </a:r>
          </a:p>
          <a:p>
            <a:pPr marL="1097280" lvl="1" indent="-548640">
              <a:buClr>
                <a:srgbClr val="3D3D3D"/>
              </a:buClr>
              <a:buSzPts val="2200"/>
              <a:buFont typeface="Noto Sans Symbols"/>
              <a:buChar char="❖"/>
            </a:pPr>
            <a:r>
              <a:rPr lang="en-US" dirty="0"/>
              <a:t>Diversify Geophysics, by addressing potentially uncomfortable topics:</a:t>
            </a:r>
            <a:endParaRPr dirty="0"/>
          </a:p>
          <a:p>
            <a:pPr marL="1645920" lvl="2" indent="-548640">
              <a:buClr>
                <a:srgbClr val="3D3D3D"/>
              </a:buClr>
              <a:buSzPts val="2000"/>
              <a:buFont typeface="Noto Sans Symbols"/>
              <a:buChar char="❖"/>
            </a:pPr>
            <a:r>
              <a:rPr lang="en-US" dirty="0"/>
              <a:t>Privilege</a:t>
            </a:r>
            <a:endParaRPr dirty="0"/>
          </a:p>
          <a:p>
            <a:pPr marL="1645920" lvl="2" indent="-548640">
              <a:buClr>
                <a:srgbClr val="3D3D3D"/>
              </a:buClr>
              <a:buSzPts val="2000"/>
              <a:buFont typeface="Noto Sans Symbols"/>
              <a:buChar char="❖"/>
            </a:pPr>
            <a:r>
              <a:rPr lang="en-US" dirty="0"/>
              <a:t>Authenticity</a:t>
            </a:r>
            <a:endParaRPr dirty="0"/>
          </a:p>
          <a:p>
            <a:pPr marL="1645920" lvl="2" indent="-548640">
              <a:buClr>
                <a:srgbClr val="3D3D3D"/>
              </a:buClr>
              <a:buSzPts val="2000"/>
              <a:buFont typeface="Noto Sans Symbols"/>
              <a:buChar char="❖"/>
            </a:pPr>
            <a:r>
              <a:rPr lang="en-US" dirty="0"/>
              <a:t>Active bystander intervention training</a:t>
            </a:r>
            <a:endParaRPr dirty="0"/>
          </a:p>
          <a:p>
            <a:pPr marL="1645920" lvl="2" indent="-548640">
              <a:buClr>
                <a:srgbClr val="3D3D3D"/>
              </a:buClr>
              <a:buSzPts val="2000"/>
              <a:buFont typeface="Noto Sans Symbols"/>
              <a:buChar char="❖"/>
            </a:pPr>
            <a:r>
              <a:rPr lang="en-US" dirty="0"/>
              <a:t>Impostor Syndrome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3"/>
          <p:cNvSpPr txBox="1">
            <a:spLocks noGrp="1"/>
          </p:cNvSpPr>
          <p:nvPr>
            <p:ph type="title"/>
          </p:nvPr>
        </p:nvSpPr>
        <p:spPr>
          <a:xfrm>
            <a:off x="528762" y="163675"/>
            <a:ext cx="9124675" cy="1040465"/>
          </a:xfrm>
          <a:prstGeom prst="rect">
            <a:avLst/>
          </a:prstGeom>
          <a:noFill/>
          <a:ln>
            <a:noFill/>
          </a:ln>
        </p:spPr>
        <p:txBody>
          <a:bodyPr spcFirstLastPara="1" vert="horz" wrap="square" lIns="109710" tIns="54840" rIns="109710" bIns="54840" rtlCol="0" anchor="ctr" anchorCtr="0">
            <a:normAutofit/>
          </a:bodyPr>
          <a:lstStyle/>
          <a:p>
            <a:pPr>
              <a:spcBef>
                <a:spcPts val="0"/>
              </a:spcBef>
              <a:buClr>
                <a:srgbClr val="37358C"/>
              </a:buClr>
              <a:buSzPts val="4200"/>
            </a:pPr>
            <a:r>
              <a:rPr lang="en-US" dirty="0"/>
              <a:t>Sign up!</a:t>
            </a:r>
            <a:endParaRPr dirty="0"/>
          </a:p>
        </p:txBody>
      </p:sp>
      <p:sp>
        <p:nvSpPr>
          <p:cNvPr id="77" name="Google Shape;77;p3"/>
          <p:cNvSpPr txBox="1">
            <a:spLocks noGrp="1"/>
          </p:cNvSpPr>
          <p:nvPr>
            <p:ph type="body" idx="1"/>
          </p:nvPr>
        </p:nvSpPr>
        <p:spPr>
          <a:xfrm>
            <a:off x="970060" y="1999920"/>
            <a:ext cx="12618720" cy="6066004"/>
          </a:xfrm>
          <a:prstGeom prst="rect">
            <a:avLst/>
          </a:prstGeom>
          <a:noFill/>
          <a:ln>
            <a:noFill/>
          </a:ln>
        </p:spPr>
        <p:txBody>
          <a:bodyPr spcFirstLastPara="1" vert="horz" wrap="square" lIns="109710" tIns="54840" rIns="109710" bIns="54840" rtlCol="0" anchor="t" anchorCtr="0">
            <a:normAutofit/>
          </a:bodyPr>
          <a:lstStyle/>
          <a:p>
            <a:pPr>
              <a:spcBef>
                <a:spcPts val="0"/>
              </a:spcBef>
              <a:buClr>
                <a:srgbClr val="3D3D3D"/>
              </a:buClr>
              <a:buSzPts val="2600"/>
            </a:pPr>
            <a:r>
              <a:rPr lang="en-US"/>
              <a:t>Step 1: Go to </a:t>
            </a:r>
            <a:r>
              <a:rPr lang="en-US" u="sng">
                <a:solidFill>
                  <a:schemeClr val="hlink"/>
                </a:solidFill>
                <a:hlinkClick r:id="rId3"/>
              </a:rPr>
              <a:t>https://learning.americangeosciences.org/</a:t>
            </a:r>
            <a:endParaRPr/>
          </a:p>
          <a:p>
            <a:pPr>
              <a:buClr>
                <a:srgbClr val="3D3D3D"/>
              </a:buClr>
              <a:buSzPts val="2600"/>
            </a:pPr>
            <a:endParaRPr/>
          </a:p>
          <a:p>
            <a:pPr>
              <a:buClr>
                <a:srgbClr val="3D3D3D"/>
              </a:buClr>
              <a:buSzPts val="2600"/>
            </a:pPr>
            <a:r>
              <a:rPr lang="en-US"/>
              <a:t>Step 2: </a:t>
            </a:r>
            <a:endParaRPr/>
          </a:p>
          <a:p>
            <a:pPr>
              <a:buClr>
                <a:srgbClr val="3D3D3D"/>
              </a:buClr>
              <a:buSzPts val="2600"/>
            </a:pPr>
            <a:endParaRPr/>
          </a:p>
          <a:p>
            <a:pPr>
              <a:buClr>
                <a:srgbClr val="3D3D3D"/>
              </a:buClr>
              <a:buSzPts val="2600"/>
            </a:pPr>
            <a:endParaRPr/>
          </a:p>
          <a:p>
            <a:pPr>
              <a:buClr>
                <a:srgbClr val="3D3D3D"/>
              </a:buClr>
              <a:buSzPts val="2600"/>
            </a:pPr>
            <a:endParaRPr/>
          </a:p>
          <a:p>
            <a:pPr>
              <a:buClr>
                <a:srgbClr val="3D3D3D"/>
              </a:buClr>
              <a:buSzPts val="2600"/>
            </a:pPr>
            <a:endParaRPr/>
          </a:p>
          <a:p>
            <a:pPr>
              <a:buClr>
                <a:srgbClr val="3D3D3D"/>
              </a:buClr>
              <a:buSzPts val="2600"/>
            </a:pPr>
            <a:r>
              <a:rPr lang="en-US"/>
              <a:t>Step 3: Make a profile </a:t>
            </a:r>
            <a:endParaRPr/>
          </a:p>
          <a:p>
            <a:pPr>
              <a:buClr>
                <a:srgbClr val="3D3D3D"/>
              </a:buClr>
              <a:buSzPts val="2600"/>
            </a:pPr>
            <a:endParaRPr/>
          </a:p>
          <a:p>
            <a:pPr>
              <a:buClr>
                <a:srgbClr val="3D3D3D"/>
              </a:buClr>
              <a:buSzPts val="2600"/>
            </a:pPr>
            <a:r>
              <a:rPr lang="en-US"/>
              <a:t>Step 4: Enroll in “Unearth Your Future”</a:t>
            </a:r>
            <a:endParaRPr/>
          </a:p>
          <a:p>
            <a:pPr>
              <a:buClr>
                <a:srgbClr val="3D3D3D"/>
              </a:buClr>
              <a:buSzPts val="2600"/>
            </a:pPr>
            <a:endParaRPr/>
          </a:p>
          <a:p>
            <a:pPr>
              <a:buClr>
                <a:srgbClr val="3D3D3D"/>
              </a:buClr>
              <a:buSzPts val="2600"/>
            </a:pPr>
            <a:endParaRPr/>
          </a:p>
        </p:txBody>
      </p:sp>
      <p:pic>
        <p:nvPicPr>
          <p:cNvPr id="78" name="Google Shape;78;p3" descr="Graphical user interface, website&#10;&#10;Description automatically generated"/>
          <p:cNvPicPr preferRelativeResize="0"/>
          <p:nvPr/>
        </p:nvPicPr>
        <p:blipFill rotWithShape="1">
          <a:blip r:embed="rId4">
            <a:alphaModFix/>
          </a:blip>
          <a:srcRect/>
          <a:stretch/>
        </p:blipFill>
        <p:spPr>
          <a:xfrm>
            <a:off x="2684835" y="2736664"/>
            <a:ext cx="10579802" cy="2756273"/>
          </a:xfrm>
          <a:prstGeom prst="rect">
            <a:avLst/>
          </a:prstGeom>
          <a:noFill/>
          <a:ln>
            <a:noFill/>
          </a:ln>
        </p:spPr>
      </p:pic>
      <p:sp>
        <p:nvSpPr>
          <p:cNvPr id="79" name="Google Shape;79;p3"/>
          <p:cNvSpPr/>
          <p:nvPr/>
        </p:nvSpPr>
        <p:spPr>
          <a:xfrm>
            <a:off x="10040891" y="2559502"/>
            <a:ext cx="1365763" cy="723738"/>
          </a:xfrm>
          <a:prstGeom prst="rightArrow">
            <a:avLst>
              <a:gd name="adj1" fmla="val 50000"/>
              <a:gd name="adj2" fmla="val 50000"/>
            </a:avLst>
          </a:prstGeom>
          <a:solidFill>
            <a:schemeClr val="accent1"/>
          </a:solidFill>
          <a:ln w="12700" cap="flat" cmpd="sng">
            <a:solidFill>
              <a:srgbClr val="941D1D"/>
            </a:solidFill>
            <a:prstDash val="solid"/>
            <a:miter lim="800000"/>
            <a:headEnd type="none" w="sm" len="sm"/>
            <a:tailEnd type="none" w="sm" len="sm"/>
          </a:ln>
        </p:spPr>
        <p:txBody>
          <a:bodyPr spcFirstLastPara="1" wrap="square" lIns="109710" tIns="54840" rIns="109710" bIns="54840" anchor="ctr" anchorCtr="0">
            <a:noAutofit/>
          </a:bodyPr>
          <a:lstStyle/>
          <a:p>
            <a:pPr algn="ctr"/>
            <a:endParaRPr sz="2160">
              <a:solidFill>
                <a:schemeClr val="lt1"/>
              </a:solidFill>
              <a:latin typeface="Calibri"/>
              <a:ea typeface="Calibri"/>
              <a:cs typeface="Calibri"/>
              <a:sym typeface="Calibri"/>
            </a:endParaRPr>
          </a:p>
        </p:txBody>
      </p:sp>
      <p:pic>
        <p:nvPicPr>
          <p:cNvPr id="80" name="Google Shape;80;p3" descr="A picture containing text&#10;&#10;Description automatically generated"/>
          <p:cNvPicPr preferRelativeResize="0"/>
          <p:nvPr/>
        </p:nvPicPr>
        <p:blipFill rotWithShape="1">
          <a:blip r:embed="rId5">
            <a:alphaModFix/>
          </a:blip>
          <a:srcRect/>
          <a:stretch/>
        </p:blipFill>
        <p:spPr>
          <a:xfrm>
            <a:off x="8021838" y="5489784"/>
            <a:ext cx="3499946" cy="25792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p:tgtEl>
                                          <p:spTgt spid="79"/>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500"/>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63FF3B-51D9-45E1-8CF3-121D4E3D4C52}"/>
              </a:ext>
            </a:extLst>
          </p:cNvPr>
          <p:cNvSpPr>
            <a:spLocks noGrp="1"/>
          </p:cNvSpPr>
          <p:nvPr>
            <p:ph type="title"/>
          </p:nvPr>
        </p:nvSpPr>
        <p:spPr/>
        <p:txBody>
          <a:bodyPr>
            <a:noAutofit/>
          </a:bodyPr>
          <a:lstStyle/>
          <a:p>
            <a:r>
              <a:rPr lang="nl-NL" sz="4000" dirty="0" err="1"/>
              <a:t>Roadmap</a:t>
            </a:r>
            <a:endParaRPr lang="nl-NL" sz="4000" dirty="0"/>
          </a:p>
        </p:txBody>
      </p:sp>
      <p:sp>
        <p:nvSpPr>
          <p:cNvPr id="40" name="TextBox 39">
            <a:extLst>
              <a:ext uri="{FF2B5EF4-FFF2-40B4-BE49-F238E27FC236}">
                <a16:creationId xmlns:a16="http://schemas.microsoft.com/office/drawing/2014/main" id="{670200F3-7EED-4F02-9FB4-DEB889A96CCB}"/>
              </a:ext>
            </a:extLst>
          </p:cNvPr>
          <p:cNvSpPr txBox="1"/>
          <p:nvPr/>
        </p:nvSpPr>
        <p:spPr>
          <a:xfrm>
            <a:off x="6248449" y="1752600"/>
            <a:ext cx="2913231" cy="400110"/>
          </a:xfrm>
          <a:prstGeom prst="rect">
            <a:avLst/>
          </a:prstGeom>
          <a:noFill/>
        </p:spPr>
        <p:txBody>
          <a:bodyPr wrap="square" rtlCol="0">
            <a:spAutoFit/>
          </a:bodyPr>
          <a:lstStyle/>
          <a:p>
            <a:pPr algn="ctr"/>
            <a:r>
              <a:rPr lang="en-US" sz="2000" dirty="0">
                <a:latin typeface="Verdana" panose="020B0604030504040204" pitchFamily="34" charset="0"/>
                <a:ea typeface="Verdana" panose="020B0604030504040204" pitchFamily="34" charset="0"/>
              </a:rPr>
              <a:t>Content/Information</a:t>
            </a:r>
          </a:p>
        </p:txBody>
      </p:sp>
      <p:sp>
        <p:nvSpPr>
          <p:cNvPr id="41" name="TextBox 40">
            <a:extLst>
              <a:ext uri="{FF2B5EF4-FFF2-40B4-BE49-F238E27FC236}">
                <a16:creationId xmlns:a16="http://schemas.microsoft.com/office/drawing/2014/main" id="{B79F9A18-DDD8-4D9B-A6B0-A6FECBEC6739}"/>
              </a:ext>
            </a:extLst>
          </p:cNvPr>
          <p:cNvSpPr txBox="1"/>
          <p:nvPr/>
        </p:nvSpPr>
        <p:spPr>
          <a:xfrm>
            <a:off x="2119474" y="1752600"/>
            <a:ext cx="2913231" cy="400110"/>
          </a:xfrm>
          <a:prstGeom prst="rect">
            <a:avLst/>
          </a:prstGeom>
          <a:noFill/>
        </p:spPr>
        <p:txBody>
          <a:bodyPr wrap="square" rtlCol="0">
            <a:spAutoFit/>
          </a:bodyPr>
          <a:lstStyle/>
          <a:p>
            <a:pPr algn="ctr"/>
            <a:r>
              <a:rPr lang="en-US" sz="2000" dirty="0">
                <a:latin typeface="Verdana" panose="020B0604030504040204" pitchFamily="34" charset="0"/>
                <a:ea typeface="Verdana" panose="020B0604030504040204" pitchFamily="34" charset="0"/>
              </a:rPr>
              <a:t>Main Topic</a:t>
            </a:r>
          </a:p>
        </p:txBody>
      </p:sp>
      <p:sp>
        <p:nvSpPr>
          <p:cNvPr id="42" name="Rectangle 41">
            <a:extLst>
              <a:ext uri="{FF2B5EF4-FFF2-40B4-BE49-F238E27FC236}">
                <a16:creationId xmlns:a16="http://schemas.microsoft.com/office/drawing/2014/main" id="{D3973BDD-118E-4001-83AB-CD2BFE329B6D}"/>
              </a:ext>
            </a:extLst>
          </p:cNvPr>
          <p:cNvSpPr/>
          <p:nvPr/>
        </p:nvSpPr>
        <p:spPr>
          <a:xfrm>
            <a:off x="2486252" y="2430796"/>
            <a:ext cx="2179674" cy="850605"/>
          </a:xfrm>
          <a:prstGeom prst="rect">
            <a:avLst/>
          </a:prstGeom>
          <a:solidFill>
            <a:srgbClr val="8BCCF9"/>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ffectLst>
                  <a:outerShdw blurRad="38100" dist="38100" dir="2700000" algn="tl">
                    <a:srgbClr val="000000">
                      <a:alpha val="43137"/>
                    </a:srgbClr>
                  </a:outerShdw>
                </a:effectLst>
              </a:rPr>
              <a:t>What is Geoscience and Geophysics?</a:t>
            </a:r>
          </a:p>
        </p:txBody>
      </p:sp>
      <p:sp>
        <p:nvSpPr>
          <p:cNvPr id="43" name="Rectangle 42">
            <a:extLst>
              <a:ext uri="{FF2B5EF4-FFF2-40B4-BE49-F238E27FC236}">
                <a16:creationId xmlns:a16="http://schemas.microsoft.com/office/drawing/2014/main" id="{1525DD18-3C0B-4858-9879-54BEE2C0A059}"/>
              </a:ext>
            </a:extLst>
          </p:cNvPr>
          <p:cNvSpPr/>
          <p:nvPr/>
        </p:nvSpPr>
        <p:spPr>
          <a:xfrm>
            <a:off x="2486252" y="3710247"/>
            <a:ext cx="2179674" cy="850605"/>
          </a:xfrm>
          <a:prstGeom prst="rect">
            <a:avLst/>
          </a:prstGeom>
          <a:solidFill>
            <a:srgbClr val="0C95F2"/>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What Opportunities Await in a Geo Profession?</a:t>
            </a:r>
          </a:p>
        </p:txBody>
      </p:sp>
      <p:sp>
        <p:nvSpPr>
          <p:cNvPr id="44" name="Rectangle 43">
            <a:extLst>
              <a:ext uri="{FF2B5EF4-FFF2-40B4-BE49-F238E27FC236}">
                <a16:creationId xmlns:a16="http://schemas.microsoft.com/office/drawing/2014/main" id="{8DF5BDE5-E9B0-49F0-A579-431FBA3E067E}"/>
              </a:ext>
            </a:extLst>
          </p:cNvPr>
          <p:cNvSpPr/>
          <p:nvPr/>
        </p:nvSpPr>
        <p:spPr>
          <a:xfrm>
            <a:off x="2486252" y="4989698"/>
            <a:ext cx="2179674" cy="850605"/>
          </a:xfrm>
          <a:prstGeom prst="rect">
            <a:avLst/>
          </a:prstGeom>
          <a:solidFill>
            <a:srgbClr val="075387"/>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How can You Build a Career that’s Suited for You?</a:t>
            </a:r>
          </a:p>
        </p:txBody>
      </p:sp>
      <p:sp>
        <p:nvSpPr>
          <p:cNvPr id="45" name="Rectangle 44">
            <a:extLst>
              <a:ext uri="{FF2B5EF4-FFF2-40B4-BE49-F238E27FC236}">
                <a16:creationId xmlns:a16="http://schemas.microsoft.com/office/drawing/2014/main" id="{433D7CC7-8BF2-4A3C-A08F-EA6BC6FD59A0}"/>
              </a:ext>
            </a:extLst>
          </p:cNvPr>
          <p:cNvSpPr/>
          <p:nvPr/>
        </p:nvSpPr>
        <p:spPr>
          <a:xfrm>
            <a:off x="2486252" y="6266862"/>
            <a:ext cx="2179674" cy="850605"/>
          </a:xfrm>
          <a:prstGeom prst="rect">
            <a:avLst/>
          </a:prstGeom>
          <a:solidFill>
            <a:srgbClr val="042C48"/>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are Strategies to Land Your Dream Job?</a:t>
            </a:r>
          </a:p>
        </p:txBody>
      </p:sp>
      <p:sp>
        <p:nvSpPr>
          <p:cNvPr id="46" name="Arrow: Down 45">
            <a:extLst>
              <a:ext uri="{FF2B5EF4-FFF2-40B4-BE49-F238E27FC236}">
                <a16:creationId xmlns:a16="http://schemas.microsoft.com/office/drawing/2014/main" id="{6A21DEFE-81F4-4CB4-BC28-53CFC351600D}"/>
              </a:ext>
            </a:extLst>
          </p:cNvPr>
          <p:cNvSpPr/>
          <p:nvPr/>
        </p:nvSpPr>
        <p:spPr>
          <a:xfrm>
            <a:off x="3443182" y="3279114"/>
            <a:ext cx="265814" cy="426559"/>
          </a:xfrm>
          <a:prstGeom prst="downArrow">
            <a:avLst/>
          </a:prstGeom>
          <a:gradFill>
            <a:gsLst>
              <a:gs pos="0">
                <a:srgbClr val="8BCCF9"/>
              </a:gs>
              <a:gs pos="100000">
                <a:srgbClr val="0C95F2"/>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Down 46">
            <a:extLst>
              <a:ext uri="{FF2B5EF4-FFF2-40B4-BE49-F238E27FC236}">
                <a16:creationId xmlns:a16="http://schemas.microsoft.com/office/drawing/2014/main" id="{99782A2B-5B42-4EC7-8AE8-5FA4C3E66F3E}"/>
              </a:ext>
            </a:extLst>
          </p:cNvPr>
          <p:cNvSpPr/>
          <p:nvPr/>
        </p:nvSpPr>
        <p:spPr>
          <a:xfrm>
            <a:off x="3443182" y="4560852"/>
            <a:ext cx="265814" cy="426559"/>
          </a:xfrm>
          <a:prstGeom prst="downArrow">
            <a:avLst/>
          </a:prstGeom>
          <a:gradFill>
            <a:gsLst>
              <a:gs pos="0">
                <a:srgbClr val="0C95F2"/>
              </a:gs>
              <a:gs pos="100000">
                <a:srgbClr val="075387"/>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Down 47">
            <a:extLst>
              <a:ext uri="{FF2B5EF4-FFF2-40B4-BE49-F238E27FC236}">
                <a16:creationId xmlns:a16="http://schemas.microsoft.com/office/drawing/2014/main" id="{A101D753-AF24-4DDD-BD22-1D2B6F6D3478}"/>
              </a:ext>
            </a:extLst>
          </p:cNvPr>
          <p:cNvSpPr/>
          <p:nvPr/>
        </p:nvSpPr>
        <p:spPr>
          <a:xfrm>
            <a:off x="3443182" y="5840303"/>
            <a:ext cx="265814" cy="426559"/>
          </a:xfrm>
          <a:prstGeom prst="downArrow">
            <a:avLst/>
          </a:prstGeom>
          <a:gradFill>
            <a:gsLst>
              <a:gs pos="0">
                <a:srgbClr val="075387"/>
              </a:gs>
              <a:gs pos="100000">
                <a:srgbClr val="042C48"/>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Down 48">
            <a:extLst>
              <a:ext uri="{FF2B5EF4-FFF2-40B4-BE49-F238E27FC236}">
                <a16:creationId xmlns:a16="http://schemas.microsoft.com/office/drawing/2014/main" id="{44D08A13-2401-4B85-B0C4-12F1CF4FBFF5}"/>
              </a:ext>
            </a:extLst>
          </p:cNvPr>
          <p:cNvSpPr/>
          <p:nvPr/>
        </p:nvSpPr>
        <p:spPr>
          <a:xfrm rot="16200000">
            <a:off x="5343753" y="2440778"/>
            <a:ext cx="558209" cy="864313"/>
          </a:xfrm>
          <a:prstGeom prst="downArrow">
            <a:avLst/>
          </a:prstGeom>
          <a:solidFill>
            <a:srgbClr val="8BCCF9"/>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Down 49">
            <a:extLst>
              <a:ext uri="{FF2B5EF4-FFF2-40B4-BE49-F238E27FC236}">
                <a16:creationId xmlns:a16="http://schemas.microsoft.com/office/drawing/2014/main" id="{2DD4F625-A324-4D5B-9BEB-B2B132CB0798}"/>
              </a:ext>
            </a:extLst>
          </p:cNvPr>
          <p:cNvSpPr/>
          <p:nvPr/>
        </p:nvSpPr>
        <p:spPr>
          <a:xfrm rot="16200000">
            <a:off x="5343753" y="4985503"/>
            <a:ext cx="558209" cy="864313"/>
          </a:xfrm>
          <a:prstGeom prst="downArrow">
            <a:avLst/>
          </a:prstGeom>
          <a:solidFill>
            <a:srgbClr val="075387"/>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Down 50">
            <a:extLst>
              <a:ext uri="{FF2B5EF4-FFF2-40B4-BE49-F238E27FC236}">
                <a16:creationId xmlns:a16="http://schemas.microsoft.com/office/drawing/2014/main" id="{BD1AEB89-6874-481A-B44D-2B182E1A39B7}"/>
              </a:ext>
            </a:extLst>
          </p:cNvPr>
          <p:cNvSpPr/>
          <p:nvPr/>
        </p:nvSpPr>
        <p:spPr>
          <a:xfrm rot="16200000">
            <a:off x="5343755" y="3713141"/>
            <a:ext cx="558207" cy="864313"/>
          </a:xfrm>
          <a:prstGeom prst="downArrow">
            <a:avLst/>
          </a:prstGeom>
          <a:solidFill>
            <a:srgbClr val="0C95F2"/>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Down 51">
            <a:extLst>
              <a:ext uri="{FF2B5EF4-FFF2-40B4-BE49-F238E27FC236}">
                <a16:creationId xmlns:a16="http://schemas.microsoft.com/office/drawing/2014/main" id="{CD367ADB-ABDD-4267-AA8E-E571C0EA518D}"/>
              </a:ext>
            </a:extLst>
          </p:cNvPr>
          <p:cNvSpPr/>
          <p:nvPr/>
        </p:nvSpPr>
        <p:spPr>
          <a:xfrm rot="16200000">
            <a:off x="5343752" y="6262667"/>
            <a:ext cx="558209" cy="864312"/>
          </a:xfrm>
          <a:prstGeom prst="downArrow">
            <a:avLst/>
          </a:prstGeom>
          <a:solidFill>
            <a:srgbClr val="042C48"/>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5A66C37-85DA-4C74-ADA1-33FDCE96FCC5}"/>
              </a:ext>
            </a:extLst>
          </p:cNvPr>
          <p:cNvSpPr/>
          <p:nvPr/>
        </p:nvSpPr>
        <p:spPr>
          <a:xfrm>
            <a:off x="6615227" y="2430797"/>
            <a:ext cx="2179674" cy="400110"/>
          </a:xfrm>
          <a:prstGeom prst="rect">
            <a:avLst/>
          </a:prstGeom>
          <a:solidFill>
            <a:srgbClr val="8BCCF9"/>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ffectLst>
                  <a:outerShdw blurRad="38100" dist="38100" dir="2700000" algn="tl">
                    <a:srgbClr val="000000">
                      <a:alpha val="43137"/>
                    </a:srgbClr>
                  </a:outerShdw>
                </a:effectLst>
              </a:rPr>
              <a:t>What is Geoscience?</a:t>
            </a:r>
          </a:p>
        </p:txBody>
      </p:sp>
      <p:sp>
        <p:nvSpPr>
          <p:cNvPr id="54" name="Rectangle 53">
            <a:extLst>
              <a:ext uri="{FF2B5EF4-FFF2-40B4-BE49-F238E27FC236}">
                <a16:creationId xmlns:a16="http://schemas.microsoft.com/office/drawing/2014/main" id="{1D5A6CBB-AA92-435C-AFEB-16CA8963E065}"/>
              </a:ext>
            </a:extLst>
          </p:cNvPr>
          <p:cNvSpPr/>
          <p:nvPr/>
        </p:nvSpPr>
        <p:spPr>
          <a:xfrm>
            <a:off x="6615227" y="2870275"/>
            <a:ext cx="2179674" cy="400110"/>
          </a:xfrm>
          <a:prstGeom prst="rect">
            <a:avLst/>
          </a:prstGeom>
          <a:solidFill>
            <a:srgbClr val="8BCCF9"/>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ffectLst>
                  <a:outerShdw blurRad="38100" dist="38100" dir="2700000" algn="tl">
                    <a:srgbClr val="000000">
                      <a:alpha val="43137"/>
                    </a:srgbClr>
                  </a:outerShdw>
                </a:effectLst>
              </a:rPr>
              <a:t>What is Geophysics?</a:t>
            </a:r>
          </a:p>
        </p:txBody>
      </p:sp>
      <p:sp>
        <p:nvSpPr>
          <p:cNvPr id="55" name="Rectangle 54">
            <a:extLst>
              <a:ext uri="{FF2B5EF4-FFF2-40B4-BE49-F238E27FC236}">
                <a16:creationId xmlns:a16="http://schemas.microsoft.com/office/drawing/2014/main" id="{933D2FEF-0630-4384-AF5B-4C78E95C487E}"/>
              </a:ext>
            </a:extLst>
          </p:cNvPr>
          <p:cNvSpPr/>
          <p:nvPr/>
        </p:nvSpPr>
        <p:spPr>
          <a:xfrm>
            <a:off x="6615229" y="3705673"/>
            <a:ext cx="2179674" cy="400110"/>
          </a:xfrm>
          <a:prstGeom prst="rect">
            <a:avLst/>
          </a:prstGeom>
          <a:solidFill>
            <a:srgbClr val="0C95F2"/>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Geo Workforce Data</a:t>
            </a:r>
          </a:p>
        </p:txBody>
      </p:sp>
      <p:sp>
        <p:nvSpPr>
          <p:cNvPr id="56" name="Rectangle 55">
            <a:extLst>
              <a:ext uri="{FF2B5EF4-FFF2-40B4-BE49-F238E27FC236}">
                <a16:creationId xmlns:a16="http://schemas.microsoft.com/office/drawing/2014/main" id="{06ACC219-92DA-4992-8123-D1D6420B6874}"/>
              </a:ext>
            </a:extLst>
          </p:cNvPr>
          <p:cNvSpPr/>
          <p:nvPr/>
        </p:nvSpPr>
        <p:spPr>
          <a:xfrm>
            <a:off x="6615229" y="4145151"/>
            <a:ext cx="2179674" cy="400110"/>
          </a:xfrm>
          <a:prstGeom prst="rect">
            <a:avLst/>
          </a:prstGeom>
          <a:solidFill>
            <a:srgbClr val="0C95F2"/>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Geoscience Salaries</a:t>
            </a:r>
          </a:p>
        </p:txBody>
      </p:sp>
      <p:sp>
        <p:nvSpPr>
          <p:cNvPr id="57" name="Rectangle 56">
            <a:extLst>
              <a:ext uri="{FF2B5EF4-FFF2-40B4-BE49-F238E27FC236}">
                <a16:creationId xmlns:a16="http://schemas.microsoft.com/office/drawing/2014/main" id="{32F73D50-BB0E-47F0-8D31-72EFB3C301D0}"/>
              </a:ext>
            </a:extLst>
          </p:cNvPr>
          <p:cNvSpPr/>
          <p:nvPr/>
        </p:nvSpPr>
        <p:spPr>
          <a:xfrm>
            <a:off x="6615229" y="4987411"/>
            <a:ext cx="2179674" cy="400110"/>
          </a:xfrm>
          <a:prstGeom prst="rect">
            <a:avLst/>
          </a:prstGeom>
          <a:solidFill>
            <a:srgbClr val="075387"/>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Career Trajectories</a:t>
            </a:r>
          </a:p>
        </p:txBody>
      </p:sp>
      <p:sp>
        <p:nvSpPr>
          <p:cNvPr id="58" name="Rectangle 57">
            <a:extLst>
              <a:ext uri="{FF2B5EF4-FFF2-40B4-BE49-F238E27FC236}">
                <a16:creationId xmlns:a16="http://schemas.microsoft.com/office/drawing/2014/main" id="{581FF47D-70B5-44DC-A6F8-C3489D180CA6}"/>
              </a:ext>
            </a:extLst>
          </p:cNvPr>
          <p:cNvSpPr/>
          <p:nvPr/>
        </p:nvSpPr>
        <p:spPr>
          <a:xfrm>
            <a:off x="6615229" y="5426889"/>
            <a:ext cx="2179674" cy="400110"/>
          </a:xfrm>
          <a:prstGeom prst="rect">
            <a:avLst/>
          </a:prstGeom>
          <a:solidFill>
            <a:srgbClr val="075387"/>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Authenticity</a:t>
            </a:r>
          </a:p>
        </p:txBody>
      </p:sp>
      <p:sp>
        <p:nvSpPr>
          <p:cNvPr id="59" name="Rectangle 58">
            <a:extLst>
              <a:ext uri="{FF2B5EF4-FFF2-40B4-BE49-F238E27FC236}">
                <a16:creationId xmlns:a16="http://schemas.microsoft.com/office/drawing/2014/main" id="{0A6DC688-64F7-4E67-B90C-690736432AD9}"/>
              </a:ext>
            </a:extLst>
          </p:cNvPr>
          <p:cNvSpPr/>
          <p:nvPr/>
        </p:nvSpPr>
        <p:spPr>
          <a:xfrm>
            <a:off x="6615227" y="6492108"/>
            <a:ext cx="2179674" cy="400110"/>
          </a:xfrm>
          <a:prstGeom prst="rect">
            <a:avLst/>
          </a:prstGeom>
          <a:solidFill>
            <a:srgbClr val="042C48"/>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Application Process</a:t>
            </a:r>
          </a:p>
        </p:txBody>
      </p:sp>
      <p:sp>
        <p:nvSpPr>
          <p:cNvPr id="60" name="Arrow: Down 59">
            <a:extLst>
              <a:ext uri="{FF2B5EF4-FFF2-40B4-BE49-F238E27FC236}">
                <a16:creationId xmlns:a16="http://schemas.microsoft.com/office/drawing/2014/main" id="{3DB59252-8FD7-4C2D-8DD9-DC39E1700BEE}"/>
              </a:ext>
            </a:extLst>
          </p:cNvPr>
          <p:cNvSpPr/>
          <p:nvPr/>
        </p:nvSpPr>
        <p:spPr>
          <a:xfrm rot="16200000">
            <a:off x="9508166" y="2440631"/>
            <a:ext cx="558209" cy="864313"/>
          </a:xfrm>
          <a:prstGeom prst="downArrow">
            <a:avLst/>
          </a:prstGeom>
          <a:solidFill>
            <a:srgbClr val="8BCCF9"/>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Down 60">
            <a:extLst>
              <a:ext uri="{FF2B5EF4-FFF2-40B4-BE49-F238E27FC236}">
                <a16:creationId xmlns:a16="http://schemas.microsoft.com/office/drawing/2014/main" id="{06888845-45E5-4039-BBDC-87FC2F5A2F7D}"/>
              </a:ext>
            </a:extLst>
          </p:cNvPr>
          <p:cNvSpPr/>
          <p:nvPr/>
        </p:nvSpPr>
        <p:spPr>
          <a:xfrm rot="16200000">
            <a:off x="9508166" y="4985356"/>
            <a:ext cx="558209" cy="864313"/>
          </a:xfrm>
          <a:prstGeom prst="downArrow">
            <a:avLst/>
          </a:prstGeom>
          <a:solidFill>
            <a:srgbClr val="075387"/>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Down 61">
            <a:extLst>
              <a:ext uri="{FF2B5EF4-FFF2-40B4-BE49-F238E27FC236}">
                <a16:creationId xmlns:a16="http://schemas.microsoft.com/office/drawing/2014/main" id="{E1E72A0A-4399-41D8-8BD0-2806BF5EF838}"/>
              </a:ext>
            </a:extLst>
          </p:cNvPr>
          <p:cNvSpPr/>
          <p:nvPr/>
        </p:nvSpPr>
        <p:spPr>
          <a:xfrm rot="16200000">
            <a:off x="9508168" y="3712994"/>
            <a:ext cx="558207" cy="864313"/>
          </a:xfrm>
          <a:prstGeom prst="downArrow">
            <a:avLst/>
          </a:prstGeom>
          <a:solidFill>
            <a:srgbClr val="0C95F2"/>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row: Down 62">
            <a:extLst>
              <a:ext uri="{FF2B5EF4-FFF2-40B4-BE49-F238E27FC236}">
                <a16:creationId xmlns:a16="http://schemas.microsoft.com/office/drawing/2014/main" id="{D64A1CB4-F2B7-461F-91E8-75C401030C8D}"/>
              </a:ext>
            </a:extLst>
          </p:cNvPr>
          <p:cNvSpPr/>
          <p:nvPr/>
        </p:nvSpPr>
        <p:spPr>
          <a:xfrm rot="16200000">
            <a:off x="9508165" y="6262520"/>
            <a:ext cx="558209" cy="864312"/>
          </a:xfrm>
          <a:prstGeom prst="downArrow">
            <a:avLst/>
          </a:prstGeom>
          <a:solidFill>
            <a:srgbClr val="042C48"/>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27B9A6CB-F53D-45B4-A9C7-43EA65BCB1C5}"/>
              </a:ext>
            </a:extLst>
          </p:cNvPr>
          <p:cNvSpPr/>
          <p:nvPr/>
        </p:nvSpPr>
        <p:spPr>
          <a:xfrm>
            <a:off x="10744200" y="2426222"/>
            <a:ext cx="2179674" cy="850605"/>
          </a:xfrm>
          <a:prstGeom prst="rect">
            <a:avLst/>
          </a:prstGeom>
          <a:solidFill>
            <a:srgbClr val="8BCCF9"/>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ffectLst>
                  <a:outerShdw blurRad="38100" dist="38100" dir="2700000" algn="tl">
                    <a:srgbClr val="000000">
                      <a:alpha val="43137"/>
                    </a:srgbClr>
                  </a:outerShdw>
                </a:effectLst>
              </a:rPr>
              <a:t>Relating Your Interests and Passions</a:t>
            </a:r>
          </a:p>
        </p:txBody>
      </p:sp>
      <p:sp>
        <p:nvSpPr>
          <p:cNvPr id="65" name="Rectangle 64">
            <a:extLst>
              <a:ext uri="{FF2B5EF4-FFF2-40B4-BE49-F238E27FC236}">
                <a16:creationId xmlns:a16="http://schemas.microsoft.com/office/drawing/2014/main" id="{239CAB64-3FE4-44B2-B272-1EC0939DFF89}"/>
              </a:ext>
            </a:extLst>
          </p:cNvPr>
          <p:cNvSpPr/>
          <p:nvPr/>
        </p:nvSpPr>
        <p:spPr>
          <a:xfrm>
            <a:off x="10744200" y="3705673"/>
            <a:ext cx="2179674" cy="850605"/>
          </a:xfrm>
          <a:prstGeom prst="rect">
            <a:avLst/>
          </a:prstGeom>
          <a:solidFill>
            <a:srgbClr val="0C95F2"/>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Skills needed to be Successful</a:t>
            </a:r>
          </a:p>
        </p:txBody>
      </p:sp>
      <p:sp>
        <p:nvSpPr>
          <p:cNvPr id="66" name="Rectangle 65">
            <a:extLst>
              <a:ext uri="{FF2B5EF4-FFF2-40B4-BE49-F238E27FC236}">
                <a16:creationId xmlns:a16="http://schemas.microsoft.com/office/drawing/2014/main" id="{27C342E7-9601-48AD-B33D-0EDCC15CA350}"/>
              </a:ext>
            </a:extLst>
          </p:cNvPr>
          <p:cNvSpPr/>
          <p:nvPr/>
        </p:nvSpPr>
        <p:spPr>
          <a:xfrm>
            <a:off x="10744200" y="4985124"/>
            <a:ext cx="2179674" cy="850605"/>
          </a:xfrm>
          <a:prstGeom prst="rect">
            <a:avLst/>
          </a:prstGeom>
          <a:solidFill>
            <a:srgbClr val="075387"/>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Overcoming Challenges during Your Career</a:t>
            </a:r>
          </a:p>
        </p:txBody>
      </p:sp>
      <p:sp>
        <p:nvSpPr>
          <p:cNvPr id="67" name="Rectangle 66">
            <a:extLst>
              <a:ext uri="{FF2B5EF4-FFF2-40B4-BE49-F238E27FC236}">
                <a16:creationId xmlns:a16="http://schemas.microsoft.com/office/drawing/2014/main" id="{11F9F722-0F68-4CC5-B640-E4593C8EC3D7}"/>
              </a:ext>
            </a:extLst>
          </p:cNvPr>
          <p:cNvSpPr/>
          <p:nvPr/>
        </p:nvSpPr>
        <p:spPr>
          <a:xfrm>
            <a:off x="10744200" y="6262288"/>
            <a:ext cx="2179674" cy="850605"/>
          </a:xfrm>
          <a:prstGeom prst="rect">
            <a:avLst/>
          </a:prstGeom>
          <a:solidFill>
            <a:srgbClr val="042C48"/>
          </a:solidFill>
          <a:ln>
            <a:solidFill>
              <a:srgbClr val="042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Advanced Job Searching Resources </a:t>
            </a:r>
          </a:p>
        </p:txBody>
      </p:sp>
      <p:sp>
        <p:nvSpPr>
          <p:cNvPr id="68" name="TextBox 67">
            <a:extLst>
              <a:ext uri="{FF2B5EF4-FFF2-40B4-BE49-F238E27FC236}">
                <a16:creationId xmlns:a16="http://schemas.microsoft.com/office/drawing/2014/main" id="{D364F608-6D6D-4035-9D88-B58A5976205A}"/>
              </a:ext>
            </a:extLst>
          </p:cNvPr>
          <p:cNvSpPr txBox="1"/>
          <p:nvPr/>
        </p:nvSpPr>
        <p:spPr>
          <a:xfrm>
            <a:off x="1592864" y="2538519"/>
            <a:ext cx="595474" cy="584775"/>
          </a:xfrm>
          <a:prstGeom prst="rect">
            <a:avLst/>
          </a:prstGeom>
          <a:noFill/>
        </p:spPr>
        <p:txBody>
          <a:bodyPr wrap="square" rtlCol="0">
            <a:spAutoFit/>
          </a:bodyPr>
          <a:lstStyle/>
          <a:p>
            <a:pPr algn="ctr"/>
            <a:r>
              <a:rPr lang="en-US" sz="3200" b="1" dirty="0"/>
              <a:t>1</a:t>
            </a:r>
          </a:p>
        </p:txBody>
      </p:sp>
      <p:sp>
        <p:nvSpPr>
          <p:cNvPr id="69" name="TextBox 68">
            <a:extLst>
              <a:ext uri="{FF2B5EF4-FFF2-40B4-BE49-F238E27FC236}">
                <a16:creationId xmlns:a16="http://schemas.microsoft.com/office/drawing/2014/main" id="{FB4ADB9E-AB46-4812-A5FF-2665EEF4C14A}"/>
              </a:ext>
            </a:extLst>
          </p:cNvPr>
          <p:cNvSpPr txBox="1"/>
          <p:nvPr/>
        </p:nvSpPr>
        <p:spPr>
          <a:xfrm>
            <a:off x="1592864" y="3813395"/>
            <a:ext cx="595474" cy="584775"/>
          </a:xfrm>
          <a:prstGeom prst="rect">
            <a:avLst/>
          </a:prstGeom>
          <a:noFill/>
        </p:spPr>
        <p:txBody>
          <a:bodyPr wrap="square" rtlCol="0">
            <a:spAutoFit/>
          </a:bodyPr>
          <a:lstStyle/>
          <a:p>
            <a:pPr algn="ctr"/>
            <a:r>
              <a:rPr lang="en-US" sz="3200" b="1" dirty="0"/>
              <a:t>2</a:t>
            </a:r>
          </a:p>
        </p:txBody>
      </p:sp>
      <p:sp>
        <p:nvSpPr>
          <p:cNvPr id="70" name="TextBox 69">
            <a:extLst>
              <a:ext uri="{FF2B5EF4-FFF2-40B4-BE49-F238E27FC236}">
                <a16:creationId xmlns:a16="http://schemas.microsoft.com/office/drawing/2014/main" id="{28610D02-F2B8-4A87-B0E8-8BD863E7E3E2}"/>
              </a:ext>
            </a:extLst>
          </p:cNvPr>
          <p:cNvSpPr txBox="1"/>
          <p:nvPr/>
        </p:nvSpPr>
        <p:spPr>
          <a:xfrm>
            <a:off x="1592864" y="5111843"/>
            <a:ext cx="595474" cy="584775"/>
          </a:xfrm>
          <a:prstGeom prst="rect">
            <a:avLst/>
          </a:prstGeom>
          <a:noFill/>
        </p:spPr>
        <p:txBody>
          <a:bodyPr wrap="square" rtlCol="0">
            <a:spAutoFit/>
          </a:bodyPr>
          <a:lstStyle/>
          <a:p>
            <a:pPr algn="ctr"/>
            <a:r>
              <a:rPr lang="en-US" sz="3200" b="1" dirty="0"/>
              <a:t>3</a:t>
            </a:r>
          </a:p>
        </p:txBody>
      </p:sp>
      <p:sp>
        <p:nvSpPr>
          <p:cNvPr id="71" name="TextBox 70">
            <a:extLst>
              <a:ext uri="{FF2B5EF4-FFF2-40B4-BE49-F238E27FC236}">
                <a16:creationId xmlns:a16="http://schemas.microsoft.com/office/drawing/2014/main" id="{327B7CA8-7C52-42BA-BDCC-6319496286CC}"/>
              </a:ext>
            </a:extLst>
          </p:cNvPr>
          <p:cNvSpPr txBox="1"/>
          <p:nvPr/>
        </p:nvSpPr>
        <p:spPr>
          <a:xfrm>
            <a:off x="1592863" y="6389006"/>
            <a:ext cx="595474" cy="584775"/>
          </a:xfrm>
          <a:prstGeom prst="rect">
            <a:avLst/>
          </a:prstGeom>
          <a:noFill/>
        </p:spPr>
        <p:txBody>
          <a:bodyPr wrap="square" rtlCol="0">
            <a:spAutoFit/>
          </a:bodyPr>
          <a:lstStyle/>
          <a:p>
            <a:pPr algn="ctr"/>
            <a:r>
              <a:rPr lang="en-US" sz="3200" b="1" dirty="0"/>
              <a:t>4</a:t>
            </a:r>
          </a:p>
        </p:txBody>
      </p:sp>
      <p:sp>
        <p:nvSpPr>
          <p:cNvPr id="72" name="TextBox 71">
            <a:extLst>
              <a:ext uri="{FF2B5EF4-FFF2-40B4-BE49-F238E27FC236}">
                <a16:creationId xmlns:a16="http://schemas.microsoft.com/office/drawing/2014/main" id="{A565688E-6749-4E58-8C6B-D2284BB55D08}"/>
              </a:ext>
            </a:extLst>
          </p:cNvPr>
          <p:cNvSpPr txBox="1"/>
          <p:nvPr/>
        </p:nvSpPr>
        <p:spPr>
          <a:xfrm>
            <a:off x="10377424" y="1752600"/>
            <a:ext cx="2913231" cy="400110"/>
          </a:xfrm>
          <a:prstGeom prst="rect">
            <a:avLst/>
          </a:prstGeom>
          <a:noFill/>
        </p:spPr>
        <p:txBody>
          <a:bodyPr wrap="square" rtlCol="0">
            <a:spAutoFit/>
          </a:bodyPr>
          <a:lstStyle/>
          <a:p>
            <a:pPr algn="ctr"/>
            <a:r>
              <a:rPr lang="en-US" sz="2000" dirty="0">
                <a:latin typeface="Verdana" panose="020B0604030504040204" pitchFamily="34" charset="0"/>
                <a:ea typeface="Verdana" panose="020B0604030504040204" pitchFamily="34" charset="0"/>
              </a:rPr>
              <a:t>Practical Applications</a:t>
            </a:r>
          </a:p>
        </p:txBody>
      </p:sp>
    </p:spTree>
    <p:extLst>
      <p:ext uri="{BB962C8B-B14F-4D97-AF65-F5344CB8AC3E}">
        <p14:creationId xmlns:p14="http://schemas.microsoft.com/office/powerpoint/2010/main" val="1416557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6737-4A35-A6CD-7F5B-7E77CD8F9650}"/>
              </a:ext>
            </a:extLst>
          </p:cNvPr>
          <p:cNvSpPr>
            <a:spLocks noGrp="1"/>
          </p:cNvSpPr>
          <p:nvPr>
            <p:ph type="title"/>
          </p:nvPr>
        </p:nvSpPr>
        <p:spPr/>
        <p:txBody>
          <a:bodyPr/>
          <a:lstStyle/>
          <a:p>
            <a:r>
              <a:rPr lang="en-US" dirty="0"/>
              <a:t>Discussion Break</a:t>
            </a:r>
          </a:p>
        </p:txBody>
      </p:sp>
      <p:sp>
        <p:nvSpPr>
          <p:cNvPr id="3" name="Content Placeholder 2">
            <a:extLst>
              <a:ext uri="{FF2B5EF4-FFF2-40B4-BE49-F238E27FC236}">
                <a16:creationId xmlns:a16="http://schemas.microsoft.com/office/drawing/2014/main" id="{DDDA5DA7-6DCC-F1F5-205C-98CB7452771A}"/>
              </a:ext>
            </a:extLst>
          </p:cNvPr>
          <p:cNvSpPr>
            <a:spLocks noGrp="1"/>
          </p:cNvSpPr>
          <p:nvPr>
            <p:ph idx="1"/>
          </p:nvPr>
        </p:nvSpPr>
        <p:spPr>
          <a:xfrm>
            <a:off x="266700" y="3362160"/>
            <a:ext cx="14097000" cy="2048040"/>
          </a:xfrm>
        </p:spPr>
        <p:txBody>
          <a:bodyPr>
            <a:normAutofit fontScale="92500" lnSpcReduction="10000"/>
          </a:bodyPr>
          <a:lstStyle/>
          <a:p>
            <a:pPr algn="ctr"/>
            <a:r>
              <a:rPr lang="en-US" sz="4400" dirty="0">
                <a:solidFill>
                  <a:schemeClr val="tx1"/>
                </a:solidFill>
              </a:rPr>
              <a:t>How do you see engaging </a:t>
            </a:r>
          </a:p>
          <a:p>
            <a:pPr algn="ctr"/>
            <a:r>
              <a:rPr lang="en-US" sz="4400" dirty="0">
                <a:solidFill>
                  <a:schemeClr val="tx1"/>
                </a:solidFill>
              </a:rPr>
              <a:t>(or how do you already engage with) </a:t>
            </a:r>
          </a:p>
          <a:p>
            <a:pPr algn="ctr"/>
            <a:r>
              <a:rPr lang="en-US" sz="4400" dirty="0">
                <a:solidFill>
                  <a:schemeClr val="tx1"/>
                </a:solidFill>
              </a:rPr>
              <a:t>students about geoscience career topics?</a:t>
            </a:r>
          </a:p>
          <a:p>
            <a:pPr algn="ctr"/>
            <a:endParaRPr lang="en-US" sz="4400" dirty="0">
              <a:solidFill>
                <a:schemeClr val="tx1"/>
              </a:solidFill>
            </a:endParaRPr>
          </a:p>
        </p:txBody>
      </p:sp>
    </p:spTree>
    <p:extLst>
      <p:ext uri="{BB962C8B-B14F-4D97-AF65-F5344CB8AC3E}">
        <p14:creationId xmlns:p14="http://schemas.microsoft.com/office/powerpoint/2010/main" val="726432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5"/>
          <p:cNvSpPr txBox="1">
            <a:spLocks noGrp="1"/>
          </p:cNvSpPr>
          <p:nvPr>
            <p:ph type="title"/>
          </p:nvPr>
        </p:nvSpPr>
        <p:spPr>
          <a:xfrm>
            <a:off x="528762" y="163675"/>
            <a:ext cx="9124675" cy="1040465"/>
          </a:xfrm>
          <a:prstGeom prst="rect">
            <a:avLst/>
          </a:prstGeom>
          <a:noFill/>
          <a:ln>
            <a:noFill/>
          </a:ln>
        </p:spPr>
        <p:txBody>
          <a:bodyPr spcFirstLastPara="1" vert="horz" wrap="square" lIns="109710" tIns="54840" rIns="109710" bIns="54840" rtlCol="0" anchor="ctr" anchorCtr="0">
            <a:normAutofit/>
          </a:bodyPr>
          <a:lstStyle/>
          <a:p>
            <a:pPr>
              <a:spcBef>
                <a:spcPts val="0"/>
              </a:spcBef>
              <a:buClr>
                <a:srgbClr val="37358C"/>
              </a:buClr>
              <a:buSzPct val="100000"/>
            </a:pPr>
            <a:r>
              <a:rPr lang="en-US" dirty="0"/>
              <a:t>Geoscience Careers</a:t>
            </a:r>
            <a:endParaRPr dirty="0"/>
          </a:p>
        </p:txBody>
      </p:sp>
      <p:pic>
        <p:nvPicPr>
          <p:cNvPr id="6" name="Geoscience Careers—Parts 1 &amp; 2. What can I do with my degree in geoscience_ So many things!!!!.mp4" descr="Geoscience Careers—Parts 1 &amp; 2. What can I do with my degree in geoscience_ So many things!!!!.mp4">
            <a:hlinkClick r:id="" action="ppaction://media"/>
            <a:extLst>
              <a:ext uri="{FF2B5EF4-FFF2-40B4-BE49-F238E27FC236}">
                <a16:creationId xmlns:a16="http://schemas.microsoft.com/office/drawing/2014/main" id="{3A9E77B5-8EDD-A446-9CB6-611AD6C5191D}"/>
              </a:ext>
            </a:extLst>
          </p:cNvPr>
          <p:cNvPicPr>
            <a:picLocks noChangeAspect="1"/>
          </p:cNvPicPr>
          <p:nvPr>
            <a:videoFile r:link="rId1"/>
            <p:extLst>
              <p:ext uri="{DAA4B4D4-6D71-4841-9C94-3DE7FCFB9230}">
                <p14:media xmlns:p14="http://schemas.microsoft.com/office/powerpoint/2010/main" r:embed="rId2">
                  <p14:trim st="29703.3985" end="246963.7441"/>
                </p14:media>
              </p:ext>
            </p:extLst>
          </p:nvPr>
        </p:nvPicPr>
        <p:blipFill>
          <a:blip r:embed="rId5"/>
          <a:stretch>
            <a:fillRect/>
          </a:stretch>
        </p:blipFill>
        <p:spPr>
          <a:xfrm>
            <a:off x="1524000" y="1204140"/>
            <a:ext cx="1158239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p:cTn id="1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picture containing text, grass&#10;&#10;Description automatically generated">
            <a:extLst>
              <a:ext uri="{FF2B5EF4-FFF2-40B4-BE49-F238E27FC236}">
                <a16:creationId xmlns:a16="http://schemas.microsoft.com/office/drawing/2014/main" id="{35747F84-9A88-4609-A742-633D9FF27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8967" y="3314046"/>
            <a:ext cx="6268325" cy="4686954"/>
          </a:xfrm>
          <a:prstGeom prst="rect">
            <a:avLst/>
          </a:prstGeom>
        </p:spPr>
      </p:pic>
      <p:pic>
        <p:nvPicPr>
          <p:cNvPr id="8" name="Picture 7" descr="A person standing next to a skull&#10;&#10;Description automatically generated with medium confidence">
            <a:extLst>
              <a:ext uri="{FF2B5EF4-FFF2-40B4-BE49-F238E27FC236}">
                <a16:creationId xmlns:a16="http://schemas.microsoft.com/office/drawing/2014/main" id="{7120BF47-01E5-4FD8-8F9E-634BBF058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8088" y="1725809"/>
            <a:ext cx="4468330" cy="2667000"/>
          </a:xfrm>
          <a:prstGeom prst="rect">
            <a:avLst/>
          </a:prstGeom>
        </p:spPr>
      </p:pic>
      <p:pic>
        <p:nvPicPr>
          <p:cNvPr id="14" name="Picture 13" descr="Text, letter&#10;&#10;Description automatically generated">
            <a:extLst>
              <a:ext uri="{FF2B5EF4-FFF2-40B4-BE49-F238E27FC236}">
                <a16:creationId xmlns:a16="http://schemas.microsoft.com/office/drawing/2014/main" id="{0337DCD3-296A-4E3C-AD3E-6A7D689352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2" y="1725809"/>
            <a:ext cx="5425244" cy="3624768"/>
          </a:xfrm>
          <a:prstGeom prst="rect">
            <a:avLst/>
          </a:prstGeom>
        </p:spPr>
      </p:pic>
      <p:pic>
        <p:nvPicPr>
          <p:cNvPr id="10" name="Picture 9" descr="A group of people posing for a photo&#10;&#10;Description automatically generated with medium confidence">
            <a:extLst>
              <a:ext uri="{FF2B5EF4-FFF2-40B4-BE49-F238E27FC236}">
                <a16:creationId xmlns:a16="http://schemas.microsoft.com/office/drawing/2014/main" id="{5216E208-2F0B-4313-87B9-74F15B16B0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0516" y="2760224"/>
            <a:ext cx="5743280" cy="2824461"/>
          </a:xfrm>
          <a:prstGeom prst="rect">
            <a:avLst/>
          </a:prstGeom>
        </p:spPr>
      </p:pic>
      <p:pic>
        <p:nvPicPr>
          <p:cNvPr id="12" name="Picture 11" descr="Graphical user interface, website&#10;&#10;Description automatically generated">
            <a:extLst>
              <a:ext uri="{FF2B5EF4-FFF2-40B4-BE49-F238E27FC236}">
                <a16:creationId xmlns:a16="http://schemas.microsoft.com/office/drawing/2014/main" id="{F18BC1BE-399E-4758-9D04-0475CEB867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560" y="4669732"/>
            <a:ext cx="4646795" cy="3008018"/>
          </a:xfrm>
          <a:prstGeom prst="rect">
            <a:avLst/>
          </a:prstGeom>
        </p:spPr>
      </p:pic>
      <p:pic>
        <p:nvPicPr>
          <p:cNvPr id="16" name="Picture 15" descr="A person smiling for the camera&#10;&#10;Description automatically generated with medium confidence">
            <a:extLst>
              <a:ext uri="{FF2B5EF4-FFF2-40B4-BE49-F238E27FC236}">
                <a16:creationId xmlns:a16="http://schemas.microsoft.com/office/drawing/2014/main" id="{55612871-761D-4EDD-A722-566B8169AEA8}"/>
              </a:ext>
            </a:extLst>
          </p:cNvPr>
          <p:cNvPicPr>
            <a:picLocks noChangeAspect="1"/>
          </p:cNvPicPr>
          <p:nvPr/>
        </p:nvPicPr>
        <p:blipFill rotWithShape="1">
          <a:blip r:embed="rId8">
            <a:extLst>
              <a:ext uri="{28A0092B-C50C-407E-A947-70E740481C1C}">
                <a14:useLocalDpi xmlns:a14="http://schemas.microsoft.com/office/drawing/2010/main" val="0"/>
              </a:ext>
            </a:extLst>
          </a:blip>
          <a:srcRect b="35672"/>
          <a:stretch/>
        </p:blipFill>
        <p:spPr>
          <a:xfrm>
            <a:off x="4798355" y="5483542"/>
            <a:ext cx="4516775" cy="2343477"/>
          </a:xfrm>
          <a:prstGeom prst="rect">
            <a:avLst/>
          </a:prstGeom>
        </p:spPr>
      </p:pic>
      <p:pic>
        <p:nvPicPr>
          <p:cNvPr id="20" name="Picture 19" descr="A picture containing text, person&#10;&#10;Description automatically generated">
            <a:extLst>
              <a:ext uri="{FF2B5EF4-FFF2-40B4-BE49-F238E27FC236}">
                <a16:creationId xmlns:a16="http://schemas.microsoft.com/office/drawing/2014/main" id="{AE482166-6F9E-4F1F-8845-D3592ACFC8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2513" y="1725809"/>
            <a:ext cx="4425487" cy="3283667"/>
          </a:xfrm>
          <a:prstGeom prst="rect">
            <a:avLst/>
          </a:prstGeom>
        </p:spPr>
      </p:pic>
      <p:sp>
        <p:nvSpPr>
          <p:cNvPr id="23" name="Titel 1">
            <a:extLst>
              <a:ext uri="{FF2B5EF4-FFF2-40B4-BE49-F238E27FC236}">
                <a16:creationId xmlns:a16="http://schemas.microsoft.com/office/drawing/2014/main" id="{6E91CE67-7D80-4F3A-B4B6-FA0AAFDD4407}"/>
              </a:ext>
            </a:extLst>
          </p:cNvPr>
          <p:cNvSpPr>
            <a:spLocks noGrp="1"/>
          </p:cNvSpPr>
          <p:nvPr>
            <p:ph type="title"/>
          </p:nvPr>
        </p:nvSpPr>
        <p:spPr/>
        <p:txBody>
          <a:bodyPr>
            <a:noAutofit/>
          </a:bodyPr>
          <a:lstStyle/>
          <a:p>
            <a:r>
              <a:rPr lang="nl-NL" sz="4000" dirty="0"/>
              <a:t>Diversity, Equity and </a:t>
            </a:r>
            <a:r>
              <a:rPr lang="nl-NL" sz="4000" dirty="0" err="1"/>
              <a:t>Inclusion</a:t>
            </a:r>
            <a:r>
              <a:rPr lang="nl-NL" sz="4000" dirty="0"/>
              <a:t> </a:t>
            </a:r>
            <a:br>
              <a:rPr lang="nl-NL" sz="4000" dirty="0"/>
            </a:br>
            <a:r>
              <a:rPr lang="nl-NL" sz="4000" dirty="0" err="1"/>
              <a:t>by</a:t>
            </a:r>
            <a:r>
              <a:rPr lang="nl-NL" sz="4000" dirty="0"/>
              <a:t> Design</a:t>
            </a:r>
          </a:p>
        </p:txBody>
      </p:sp>
    </p:spTree>
    <p:extLst>
      <p:ext uri="{BB962C8B-B14F-4D97-AF65-F5344CB8AC3E}">
        <p14:creationId xmlns:p14="http://schemas.microsoft.com/office/powerpoint/2010/main" val="1457432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528762" y="163675"/>
            <a:ext cx="9124675" cy="1040465"/>
          </a:xfrm>
          <a:prstGeom prst="rect">
            <a:avLst/>
          </a:prstGeom>
          <a:noFill/>
          <a:ln>
            <a:noFill/>
          </a:ln>
        </p:spPr>
        <p:txBody>
          <a:bodyPr spcFirstLastPara="1" wrap="square" lIns="109710" tIns="54840" rIns="109710" bIns="54840" anchor="ctr" anchorCtr="0">
            <a:normAutofit/>
          </a:bodyPr>
          <a:lstStyle/>
          <a:p>
            <a:r>
              <a:rPr lang="en-US" dirty="0"/>
              <a:t>Demonstration!</a:t>
            </a:r>
            <a:endParaRPr dirty="0"/>
          </a:p>
        </p:txBody>
      </p:sp>
      <p:sp>
        <p:nvSpPr>
          <p:cNvPr id="123" name="Google Shape;123;p8"/>
          <p:cNvSpPr txBox="1">
            <a:spLocks noGrp="1"/>
          </p:cNvSpPr>
          <p:nvPr>
            <p:ph type="body" idx="1"/>
          </p:nvPr>
        </p:nvSpPr>
        <p:spPr>
          <a:xfrm>
            <a:off x="970060" y="1999921"/>
            <a:ext cx="12618720" cy="5221606"/>
          </a:xfrm>
          <a:prstGeom prst="rect">
            <a:avLst/>
          </a:prstGeom>
          <a:noFill/>
          <a:ln>
            <a:noFill/>
          </a:ln>
        </p:spPr>
        <p:txBody>
          <a:bodyPr spcFirstLastPara="1" wrap="square" lIns="109710" tIns="54840" rIns="109710" bIns="54840" anchor="t" anchorCtr="0">
            <a:normAutofit/>
          </a:bodyPr>
          <a:lstStyle/>
          <a:p>
            <a:pPr marL="0" indent="0">
              <a:spcBef>
                <a:spcPts val="0"/>
              </a:spcBef>
              <a:buSzPts val="2600"/>
            </a:pPr>
            <a:r>
              <a:rPr lang="en-US" sz="3600" dirty="0"/>
              <a:t>We’re going to explore:</a:t>
            </a:r>
            <a:endParaRPr sz="3600" dirty="0"/>
          </a:p>
          <a:p>
            <a:pPr marL="0" indent="0">
              <a:buSzPts val="2600"/>
            </a:pPr>
            <a:endParaRPr sz="3600" dirty="0"/>
          </a:p>
          <a:p>
            <a:pPr marL="617220" indent="-617220">
              <a:buSzPts val="2600"/>
              <a:buFont typeface="Calibri"/>
              <a:buAutoNum type="arabicPeriod"/>
            </a:pPr>
            <a:r>
              <a:rPr lang="en-US" sz="3600" dirty="0"/>
              <a:t>Geophysics Videos (created by NCSU)</a:t>
            </a:r>
            <a:endParaRPr sz="3600" dirty="0"/>
          </a:p>
          <a:p>
            <a:pPr marL="617220" indent="-617220">
              <a:buSzPts val="2600"/>
              <a:buFont typeface="Calibri"/>
              <a:buAutoNum type="arabicPeriod"/>
            </a:pPr>
            <a:r>
              <a:rPr lang="en-US" sz="3600" dirty="0"/>
              <a:t>Workforce Data and Skills</a:t>
            </a:r>
            <a:endParaRPr sz="3600" dirty="0"/>
          </a:p>
          <a:p>
            <a:pPr marL="617220" indent="-617220">
              <a:buSzPts val="2600"/>
              <a:buFont typeface="Calibri"/>
              <a:buAutoNum type="arabicPeriod"/>
            </a:pPr>
            <a:r>
              <a:rPr lang="en-US" sz="3600" dirty="0"/>
              <a:t>Identifying and Overcoming Challenges</a:t>
            </a:r>
            <a:endParaRPr sz="3600" dirty="0"/>
          </a:p>
          <a:p>
            <a:pPr marL="617220" indent="-617220">
              <a:buSzPts val="2600"/>
              <a:buFont typeface="Calibri"/>
              <a:buAutoNum type="arabicPeriod"/>
            </a:pPr>
            <a:r>
              <a:rPr lang="en-US" sz="3600" dirty="0"/>
              <a:t>Tips for Landing Dream Job</a:t>
            </a:r>
            <a:endParaRPr sz="3600" dirty="0"/>
          </a:p>
          <a:p>
            <a:pPr marL="617220" indent="-419100">
              <a:buSzPts val="2600"/>
            </a:pPr>
            <a:endParaRPr sz="3600" dirty="0"/>
          </a:p>
          <a:p>
            <a:pPr marL="0" indent="0">
              <a:buSzPts val="2600"/>
            </a:pPr>
            <a:r>
              <a:rPr lang="en-US" sz="3600" dirty="0"/>
              <a:t>Let’s go!</a:t>
            </a:r>
            <a:endParaRPr sz="3600" dirty="0"/>
          </a:p>
        </p:txBody>
      </p:sp>
    </p:spTree>
  </p:cSld>
  <p:clrMapOvr>
    <a:masterClrMapping/>
  </p:clrMapOvr>
</p:sld>
</file>

<file path=ppt/theme/theme1.xml><?xml version="1.0" encoding="utf-8"?>
<a:theme xmlns:a="http://schemas.openxmlformats.org/drawingml/2006/main" name="GAG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D073268A-A33A-4DAE-A147-78354CABC61C}" vid="{DB39C21D-7966-4B6E-A5EA-4686BB572E02}"/>
    </a:ext>
  </a:extLst>
</a:theme>
</file>

<file path=ppt/theme/theme2.xml><?xml version="1.0" encoding="utf-8"?>
<a:theme xmlns:a="http://schemas.openxmlformats.org/drawingml/2006/main" name="SAG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D073268A-A33A-4DAE-A147-78354CABC61C}" vid="{3AC87497-BD82-4AFA-BBBF-57524BF65F7A}"/>
    </a:ext>
  </a:extLst>
</a:theme>
</file>

<file path=ppt/theme/theme3.xml><?xml version="1.0" encoding="utf-8"?>
<a:theme xmlns:a="http://schemas.openxmlformats.org/drawingml/2006/main" name="IRIS">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D073268A-A33A-4DAE-A147-78354CABC61C}" vid="{2B877B90-3E85-427E-9276-34823F81900D}"/>
    </a:ext>
  </a:extLst>
</a:theme>
</file>

<file path=ppt/theme/theme4.xml><?xml version="1.0" encoding="utf-8"?>
<a:theme xmlns:a="http://schemas.openxmlformats.org/drawingml/2006/main" name="UNAVCO">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D073268A-A33A-4DAE-A147-78354CABC61C}" vid="{DFB7D060-9CC5-43DF-991C-E6984E84E4EE}"/>
    </a:ext>
  </a:extLst>
</a:theme>
</file>

<file path=ppt/theme/theme5.xml><?xml version="1.0" encoding="utf-8"?>
<a:theme xmlns:a="http://schemas.openxmlformats.org/drawingml/2006/main" name="Joint">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D073268A-A33A-4DAE-A147-78354CABC61C}" vid="{1FF20FEF-C54A-4757-A335-BFB802CF74ED}"/>
    </a:ext>
  </a:extLst>
</a:theme>
</file>

<file path=ppt/theme/theme6.xml><?xml version="1.0" encoding="utf-8"?>
<a:theme xmlns:a="http://schemas.openxmlformats.org/drawingml/2006/main" name="GAGE-SAGE">
  <a:themeElements>
    <a:clrScheme name="EarthScope_for_print">
      <a:dk1>
        <a:sysClr val="windowText" lastClr="000000"/>
      </a:dk1>
      <a:lt1>
        <a:sysClr val="window" lastClr="FFFFFF"/>
      </a:lt1>
      <a:dk2>
        <a:srgbClr val="979699"/>
      </a:dk2>
      <a:lt2>
        <a:srgbClr val="F6F3F3"/>
      </a:lt2>
      <a:accent1>
        <a:srgbClr val="CC2929"/>
      </a:accent1>
      <a:accent2>
        <a:srgbClr val="37358C"/>
      </a:accent2>
      <a:accent3>
        <a:srgbClr val="979698"/>
      </a:accent3>
      <a:accent4>
        <a:srgbClr val="F6F3F3"/>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GAGE-SAGE">
  <a:themeElements>
    <a:clrScheme name="EarthScope_for_print">
      <a:dk1>
        <a:srgbClr val="000000"/>
      </a:dk1>
      <a:lt1>
        <a:srgbClr val="FFFFFF"/>
      </a:lt1>
      <a:dk2>
        <a:srgbClr val="979699"/>
      </a:dk2>
      <a:lt2>
        <a:srgbClr val="EAE7E7"/>
      </a:lt2>
      <a:accent1>
        <a:srgbClr val="CC2829"/>
      </a:accent1>
      <a:accent2>
        <a:srgbClr val="37358C"/>
      </a:accent2>
      <a:accent3>
        <a:srgbClr val="979698"/>
      </a:accent3>
      <a:accent4>
        <a:srgbClr val="EAE7E7"/>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0F05226410994588FB2C3431B0F237" ma:contentTypeVersion="13" ma:contentTypeDescription="Create a new document." ma:contentTypeScope="" ma:versionID="b39d2745235fa0d993cfad4e12d670fa">
  <xsd:schema xmlns:xsd="http://www.w3.org/2001/XMLSchema" xmlns:xs="http://www.w3.org/2001/XMLSchema" xmlns:p="http://schemas.microsoft.com/office/2006/metadata/properties" xmlns:ns3="2554f9c1-8568-40d5-86ad-4cf7df917c6d" xmlns:ns4="6e3596a9-33bc-4922-9a07-6a4a7be09a0f" targetNamespace="http://schemas.microsoft.com/office/2006/metadata/properties" ma:root="true" ma:fieldsID="00fb85cc496720e9670158298d9e3cf0" ns3:_="" ns4:_="">
    <xsd:import namespace="2554f9c1-8568-40d5-86ad-4cf7df917c6d"/>
    <xsd:import namespace="6e3596a9-33bc-4922-9a07-6a4a7be09a0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54f9c1-8568-40d5-86ad-4cf7df917c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e3596a9-33bc-4922-9a07-6a4a7be09a0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729A07-407D-4A03-9D97-DFACBC8607D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291603A-7AC4-4D6E-99C3-FAA03067B4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54f9c1-8568-40d5-86ad-4cf7df917c6d"/>
    <ds:schemaRef ds:uri="6e3596a9-33bc-4922-9a07-6a4a7be09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47CBD8-F552-4717-BF6E-CB2CD050E2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UNAVCO IRIS Template 200616</Template>
  <TotalTime>17202</TotalTime>
  <Words>3023</Words>
  <Application>Microsoft Macintosh PowerPoint</Application>
  <PresentationFormat>Custom</PresentationFormat>
  <Paragraphs>335</Paragraphs>
  <Slides>18</Slides>
  <Notes>15</Notes>
  <HiddenSlides>3</HiddenSlides>
  <MMClips>2</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18</vt:i4>
      </vt:variant>
    </vt:vector>
  </HeadingPairs>
  <TitlesOfParts>
    <vt:vector size="33" baseType="lpstr">
      <vt:lpstr>Arial</vt:lpstr>
      <vt:lpstr>Arial Black</vt:lpstr>
      <vt:lpstr>Calibri</vt:lpstr>
      <vt:lpstr>Garamond</vt:lpstr>
      <vt:lpstr>Noto Sans Symbols</vt:lpstr>
      <vt:lpstr>Open Sans</vt:lpstr>
      <vt:lpstr>Roboto Condensed</vt:lpstr>
      <vt:lpstr>Verdana</vt:lpstr>
      <vt:lpstr>GAGE</vt:lpstr>
      <vt:lpstr>SAGE</vt:lpstr>
      <vt:lpstr>IRIS</vt:lpstr>
      <vt:lpstr>UNAVCO</vt:lpstr>
      <vt:lpstr>Joint</vt:lpstr>
      <vt:lpstr>GAGE-SAGE</vt:lpstr>
      <vt:lpstr>1_GAGE-SAGE</vt:lpstr>
      <vt:lpstr>Unearth Your Future:  An online module about  geoscience careers using DEI by Design</vt:lpstr>
      <vt:lpstr>Preview: Discussion</vt:lpstr>
      <vt:lpstr>What is the Careers Module?</vt:lpstr>
      <vt:lpstr>Sign up!</vt:lpstr>
      <vt:lpstr>Roadmap</vt:lpstr>
      <vt:lpstr>Discussion Break</vt:lpstr>
      <vt:lpstr>Geoscience Careers</vt:lpstr>
      <vt:lpstr>Diversity, Equity and Inclusion  by Design</vt:lpstr>
      <vt:lpstr>Demonstration!</vt:lpstr>
      <vt:lpstr>PowerPoint Presentation</vt:lpstr>
      <vt:lpstr>Workforce Data and Skills</vt:lpstr>
      <vt:lpstr>PowerPoint Presentation</vt:lpstr>
      <vt:lpstr>Discussion Break</vt:lpstr>
      <vt:lpstr>Preparing Faculty</vt:lpstr>
      <vt:lpstr>Tips for Landing Dream Job</vt:lpstr>
      <vt:lpstr>Roadmap</vt:lpstr>
      <vt:lpstr>Student Thoughts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Unearth your Future: How You Can Shape the Geoscience Profession for the Needs of the 21st Century</dc:title>
  <dc:creator>Heather Houlton</dc:creator>
  <cp:lastModifiedBy>Danielle Sumy</cp:lastModifiedBy>
  <cp:revision>71</cp:revision>
  <dcterms:created xsi:type="dcterms:W3CDTF">2021-03-09T13:25:27Z</dcterms:created>
  <dcterms:modified xsi:type="dcterms:W3CDTF">2023-07-11T03:00:09Z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0x010100670F05226410994588FB2C3431B0F237</vt:lpwstr>
  </property>
</Properties>
</file>