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23"/>
  </p:notesMasterIdLst>
  <p:sldIdLst>
    <p:sldId id="256" r:id="rId2"/>
    <p:sldId id="265" r:id="rId3"/>
    <p:sldId id="268" r:id="rId4"/>
    <p:sldId id="510" r:id="rId5"/>
    <p:sldId id="257" r:id="rId6"/>
    <p:sldId id="514" r:id="rId7"/>
    <p:sldId id="266" r:id="rId8"/>
    <p:sldId id="511" r:id="rId9"/>
    <p:sldId id="271" r:id="rId10"/>
    <p:sldId id="274" r:id="rId11"/>
    <p:sldId id="501" r:id="rId12"/>
    <p:sldId id="267" r:id="rId13"/>
    <p:sldId id="512" r:id="rId14"/>
    <p:sldId id="503" r:id="rId15"/>
    <p:sldId id="258" r:id="rId16"/>
    <p:sldId id="513" r:id="rId17"/>
    <p:sldId id="507" r:id="rId18"/>
    <p:sldId id="508" r:id="rId19"/>
    <p:sldId id="506" r:id="rId20"/>
    <p:sldId id="504" r:id="rId21"/>
    <p:sldId id="5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77640"/>
  </p:normalViewPr>
  <p:slideViewPr>
    <p:cSldViewPr snapToGrid="0">
      <p:cViewPr varScale="1">
        <p:scale>
          <a:sx n="85" d="100"/>
          <a:sy n="85" d="100"/>
        </p:scale>
        <p:origin x="57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6T16:31:20.4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1,'100'0,"-11"0,-25 2,0 2,6 3,2-1,-6 1,-3-1,-2 0,5 3,8 3,4 2,-1 1,-4 0,-1-2,1 1,4 0,2-2,-3-1,-3-4,0-2,3-3,-2-2,2 0,-3 0,-1 0,1 0,1 0,7 0,8 0,-38 0,2 0,5 0,0 0,-1 0,0 0,-3 0,-2 0,36 0,-14 0,-8 0,-15 0,-11 0,-12 0,-9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2:11:13.009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15262 486 24575,'-58'0'0,"0"0"0,-41 0 0,4 0 0,-6 0-1639,22 0 1,-1 0 1063,9 0 1,-5 0 0,0 0-152,-1 0 1,0 0 0,-2 0 725,-7 0 0,-1 0 0,-4 0-494,14 0 1,-3 0 0,0 0-1,0 0 494,4 0 0,0 0 0,0 0 0,-2 0-723,-9 0 1,-3 0 0,-1 0-1,2 0 723,3 0 0,0 0 0,1 0 0,-2 0 0,-3 0 0,-1 0 0,1 0 0,0 0 0,3 0 0,1 0 0,1 0 0,-1 0 0,1 0 0,0 0 0,0 0 0,1 0 0,3 0 0,1 0 0,0 0 0,0 0-211,4 0 0,0 0 0,0 0 0,1 0 211,-26 0 0,1 0 0,2 0-97,8 0 1,2 0-1,0 0 97,-5 0 0,-1 0 0,3 0 0,12-1 0,2 1 0,-1 1 231,-8 2 0,-1 1 1,2-1-232,12-2 0,2-1 0,-1 1 0,-3 2 0,-1 1 0,0-1 0,5-3 0,1 0 0,0 0 0,-6 3 0,0 1 0,1-1 428,7-2 1,2-1-1,-2 1-428,-6 3 0,-1 0 0,1-2 0,-26-1 0,2-2 0,-1 1 0,0 0 0,2 0 0,0 0 0,7 0 0,0 0 0,-7 0 0,0 0 0,5 0 0,0 0 0,23 0 0,-1 0 0,1 0 0,-30 0 0,0 0 0,29 0 0,-1 0 0,0 0 0,0 0 0,1 0 0,-1 0 0,0 0 0,1 0 0,-1 0 0,-27 0 0,-1 0 0,30 0 0,-1 0 0,0 0 0,-29 0 0,1 0 0,-1 1 0,0-2 0,1-3 0,2-1 0,5 4 0,2 0 664,5-3 1,0-1-665,-5 5 0,1 0 0,11 0 0,0 0 0,-5 0 0,0 0 0,6 0 0,1 0 0,0 0 0,-1 0 765,1 0 1,-1 0-766,1 0 0,-1 0 0,-5 0 0,-2 0 0,5 0 0,2 0 0,10 0 0,1 0 843,-1 0 0,1 0-843,14 0 0,-1 0 0,-9 0 0,-2 0 0,6 0 0,2 0 1083,5 0 0,-1 0-1083,-19 0 0,-1 0 0,15 0 0,1 0 487,-8 3 1,-1 0-488,-3 2 0,5 0 0,-14 4 492,17-1 1,-2-1-493,-28 2 0,40-1 0,-1 1 0,0 0 0,1-2 0,-40 2 665,2 6-665,19-14 0,2 6 0,9-7 1002,0 0-1002,1 0 625,-10 0-625,-2 7 0,-9-5 0,0 11 0,-10-11 0,8 5 0,-8-1 0,10-4 0,26 5 0,0-1 0,-24-4 231,-8 4-231,28 0 0,14-4 0,-6 4 0,15-1 0,-6-3 0,13 3 0,-6 0 0,7-3 0,6 3 0,2-5 0,10 4 0,1 2 0,5 4 0,18 8 0,3 1 0,18 7 0,2 8 0,0 1 0,8 1 0,-5 5 0,5-5 0,-8-1 0,1 6 0,-3-13 0,2 6 0,-2-8 0,-7-7 0,-1 5 0,-8-11 0,-5 4 0,-1-6 0,-6 0 0,-1-5 0,1 3 0,0-8 0,-5 0 0,-23-18 0,1-2 0,-25-12 0,15 7 0,-11-2 0,10-5 0,-10 4 0,3-5 0,-5 6 0,-2-8 0,8 7 0,1-5 0,8 8 0,0 0 0,0 5 0,0-3 0,6 3 0,-5-5 0,10 6 0,-3 1 0,4 1 0,-4 3 0,3-4 0,-4 6 0,6-6 0,0 5 0,4-5 0,-2 12 0,8-8 0,7 5 0,7-13 0,18 2 0,3-14 0,15-10 0,4-4 0,9-13 0,6 12 0,-5-5 0,5 0 0,-16 14 0,-2-10 0,-10 21 0,-6-5 0,-4 8 0,-6 7 0,-6 1 0,-2 6 0,-5 0 0,0 0 0,-1 0 0,-4 5 0,-1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2:11:15.688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-11395.51758"/>
      <inkml:brushProperty name="anchorY" value="-1286.75342"/>
      <inkml:brushProperty name="scaleFactor" value="0.5"/>
    </inkml:brush>
  </inkml:definitions>
  <inkml:trace contextRef="#ctx0" brushRef="#br0">3776 1472 24575,'-34'0'0,"-27"0"0,15 0 0,-4 0 0,-3 0 0,-23 0 0,-15-7-925,25 3 1,1-2 924,-5-9 0,0 2 0,-2-1 0,-11-11 0,23 8 0,-1-1 0,10 1 0,0 1 0,-4 2 0,0 1 0,5-3 0,1 0 0,-1 3 0,0 1 36,-39-14-36,41 11 0,-1-1 0,-40-9 0,40 8 0,-1 1 0,0 2 0,1 2 0,-41-12 0,-7 1 0,8 5 0,0-13 0,2 14 0,10-6 0,0 8 0,0-7 0,0-2 0,0-1 0,9-3 0,-6 11 0,6-11 437,0 6-437,2-2 0,9-3 0,-9 11 926,7-11-926,-7 11 450,17-10-450,-6 10 0,21-2 0,-11 4 0,19 7 0,-11-5 0,11 6 0,-5-2 0,7-2 0,6 8 0,-4-8 0,4 8 0,0-8 0,1 9 0,6-4 0,5 0 0,-4 4 0,4-4 0,10 20 0,-1 6 0,19 9 0,-8 7 0,8-11 0,-2 11 0,-1-11 0,5 4 0,-5 1 0,0-6 0,5 12 0,-5-11 0,0 4 0,-1-6 0,-1 0 0,-5-6 0,5-2 0,-6-5 0,-5 0 0,3-5 0,-8-6 0,-1-11 0,-7-7 0,-10-6 0,-2 0 0,0 0 0,-4-6 0,-8-14 0,-8-8 0,6 6 0,-2 5 0,22 17 0,-4 6 0,5-5 0,1 11 0,-1-10 0,1 9 0,0-3 0,0 5 0,0 0 0,1 0 0,4 1 0,-4 4 0,9-4 0,-4 4 0,5-4 0,-4 4 0,2-2 0,2 6 0,6-2 0,10-2 0,-4 0 0,17-6 0,-9-5 0,10 3 0,-6-9 0,0 5 0,-1-1 0,1-3 0,0 8 0,0-8 0,-6 3 0,-1-5 0,0 0 0,-3 0 0,3-6 0,0 4 0,-3-5 0,3 13 0,-5-4 0,-2 14 0,2-13 0,-6 14 0,4-5 0,-9 3 0,4 8 0,-5-4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2:11:18.039"/>
    </inkml:context>
    <inkml:brush xml:id="br0">
      <inkml:brushProperty name="width" value="0.2" units="cm"/>
      <inkml:brushProperty name="height" value="0.2" units="cm"/>
      <inkml:brushProperty name="color" value="#0B868D"/>
      <inkml:brushProperty name="inkEffects" value="ocean"/>
      <inkml:brushProperty name="anchorX" value="-22112.76953"/>
      <inkml:brushProperty name="anchorY" value="-8264.92188"/>
      <inkml:brushProperty name="scaleFactor" value="0.5"/>
    </inkml:brush>
  </inkml:definitions>
  <inkml:trace contextRef="#ctx0" brushRef="#br0">14481 475 24575,'-45'-6'0,"-7"2"0,2 3 0,-10 2-1639,-24-1 1,-8 0 877,21 0 0,-4 0 0,-3 0-332,-18 0 1,-5 0 0,-1 0 1078,23 0 0,-1 0 0,-1 0 0,-1 0-562,-6 0 0,-2 0 0,-2 0 0,0 0 576,12 0 0,-1 0 0,0 0 0,-1 0 0,0 0 0,-3 0 0,0 0 0,-1 0 0,-1 0 0,-1 0-615,-9 0 0,-1 0 0,-2 0 0,0 0 0,1 0 615,2 0 0,2 0 0,-1 0 0,0 0 0,-3 0-224,6 0 0,-1 0 0,-1 0 0,-1 0 0,0 0 0,2 0 224,5 0 0,0 0 0,1 0 0,0 0 0,-1 0 0,0 0-102,-6-1 1,0 1 0,-1 0-1,0 0 1,0 0 0,1 1 101,3 0 0,0 0 0,0 1 0,1 0 0,-1 1 0,2 1-27,1 1 0,1 2 1,0 0-1,1 1 1,-1 0-1,1 0 27,-1-1 0,-1 1 0,0 0 0,1 0 0,3 1 0,3 0 58,-19 4 0,6 1 0,1 1 1,-3-2-59,12-2 0,-2 0 0,-1 0 0,2-1 0,3 0 0,-3 0 0,4 0 0,0-1 0,-2 2 0,-10 1 0,-3 2 0,0 0 0,0-2 0,1 0 0,0-2 0,1 0 0,1-1 0,7 1 0,1 0 0,1-1 0,0-1 178,4-1 0,0-1 1,1 0-1,0 0-178,4 0 0,0 0 0,2 0 0,1 0 427,-12 1 1,2 1-1,0-1-427,-3-2 0,-2-2 0,5 2 0,14 1 0,3 1 0,-1-2 0,-3-3 0,0-2 0,1 0 1192,-23 5 1,4-1-1193,15-3 0,2-2 0,-8 1 0,0 0 0,1 0 0,1 0 0,4 0 0,0 0 0,-15 0 0,1 0 0,23 0 0,1 0 0,-11 0 0,0 0 0,10 0 0,1 0 0,-11 0 0,0 0 0,5 0 0,-1 0 0,-11 0 0,-2 0 0,6 4 0,0 0 1190,-12-3 0,1 1-1190,12 1 0,-2 2 0,2-2 0,-4 0 0,5-1 0,2-1 0,1 0 0,6 4 0,-4 2 0,6-3 1167,7-2 0,1-2-1167,-11 4 0,-1 0 0,9-3 0,2-2 0,-11 1 0,2 0 0,14 0 0,2 0 1207,0 0 0,0 0-1207,-37 0 1361,19 0-1361,2-6 1913,17-2-1913,2-5 1155,8 5-1155,12-2 214,-2 3-214,17 1 0,0-4 0,26 9 0,18 17 0,27 9 0,14 30-553,-29-26 0,2 1 553,-2 8 0,0 1 0,-2-8 0,0 0-322,0 5 0,-1 1 322,-3-3 0,0-1 0,35 34 0,1-1 0,-21-14 0,-10-10 0,-10-8 0,-8-9 0,-8-8 1069,0-6-1069,-6 0 681,-14-5-681,-12-7 0,-9-11 0,-13-9 0,4-4 0,-7-8 0,-8 4 0,-5-14 0,4 13 0,-10-13 0,15 7 0,-5-1 0,8 3 0,2 8 0,6 1 0,3 5 0,6-2 0,0 3 0,6 1 0,1-5 0,0 11 0,4-5 0,1 5 0,2-4 0,4 8 0,-1-7 0,-3 9 0,5-5 0,-1 1 0,-4 4 0,9-3 0,-4 4 0,5-5 0,0-6 0,11-2 0,4-21 0,26-5 0,-1-22 0,13 2-614,-6-21 614,9 10 0,-32 32 0,1-2 0,8-1 0,0 0 0,16-34 0,-20 34 0,-1 2 0,18-26 0,0 1 0,-15 24 0,2-2 0,-19 21 0,3 1 0,-5 9 614,-2 10-614,-4-4 0,-1 9 0,-5-4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6T16:31:33.15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37,'92'0,"1"0,-20 0,9 0,9 0,-31 0,11 0,-18 0,21 0,11 0,5 0,2 0,-1 0,-5 0,-8 0,-3-2,0-1,-1-1,-2 1,-3 2,-7 1,-5 0,0 0,8 0,16 0,12 0,5 0,-7 0,-11 0,-11 0,-6 0,-2-2,-2-2,-2 1,-4 0,0 3,1 0,3 0,7 0,-2 0,2 0,-4 0,-7 0,-1 0,-3-1,-3-2,-5 0,-5 0,-1 2,-1 1,-2 0,1 0,-12 0,2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94609-5ED7-CF4F-8B67-E4190FBA297C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F70F6-4E37-0A40-8BBF-CF0741274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9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cedrill.org/about/fundi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9eGzPxA1D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66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09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9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83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8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38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85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5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4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32633"/>
                </a:solidFill>
                <a:effectLst/>
                <a:latin typeface="Open Sans" panose="020F0502020204030204" pitchFamily="34" charset="0"/>
              </a:rPr>
              <a:t>The </a:t>
            </a:r>
            <a:r>
              <a:rPr lang="en-US" b="1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U.S.</a:t>
            </a:r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1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Ice Drilling Program (IDP)</a:t>
            </a:r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 was established by the </a:t>
            </a:r>
            <a:r>
              <a:rPr lang="en-US" b="0" i="0" u="none" strike="noStrike" dirty="0">
                <a:solidFill>
                  <a:srgbClr val="0092CB"/>
                </a:solidFill>
                <a:effectLst/>
                <a:latin typeface="Open Sans" panose="020B0606030504020204" pitchFamily="34" charset="0"/>
                <a:hlinkClick r:id="rId3"/>
              </a:rPr>
              <a:t>National Science Foundation</a:t>
            </a:r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 (NSF) to lead integrated planning for ice coring and drilling and provision of drills and drilling services.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03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Poppins" pitchFamily="2" charset="77"/>
              </a:rPr>
              <a:t>Providing participants the opportunity to </a:t>
            </a:r>
            <a:r>
              <a:rPr lang="en-US" b="1" i="0" dirty="0">
                <a:solidFill>
                  <a:srgbClr val="000000"/>
                </a:solidFill>
                <a:effectLst/>
                <a:latin typeface="Poppins" pitchFamily="2" charset="77"/>
              </a:rPr>
              <a:t>expand their knowledge of Earth’s climate record through analysis of paleo-climate records in ice cores collected by the U.S. Ice Drilling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2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from the National Snow and Ice Data Center (NSIDC)</a:t>
            </a:r>
          </a:p>
          <a:p>
            <a:r>
              <a:rPr lang="en-US" dirty="0"/>
              <a:t>Muir Glacier in Alaska</a:t>
            </a:r>
          </a:p>
          <a:p>
            <a:r>
              <a:rPr lang="en-US" dirty="0"/>
              <a:t>1941, 2004 (63 years)</a:t>
            </a:r>
          </a:p>
          <a:p>
            <a:endParaRPr lang="en-US" dirty="0"/>
          </a:p>
          <a:p>
            <a:r>
              <a:rPr lang="en-US" dirty="0"/>
              <a:t>Penn State geologist Richard Alley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8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from the National Snow and Ice Data Center (NSIDC)</a:t>
            </a:r>
          </a:p>
          <a:p>
            <a:r>
              <a:rPr lang="en-US" dirty="0"/>
              <a:t>Muir Glacier in Alaska</a:t>
            </a:r>
          </a:p>
          <a:p>
            <a:r>
              <a:rPr lang="en-US" dirty="0"/>
              <a:t>1941, 2004 (63 years)</a:t>
            </a:r>
          </a:p>
          <a:p>
            <a:endParaRPr lang="en-US" dirty="0"/>
          </a:p>
          <a:p>
            <a:r>
              <a:rPr lang="en-US" dirty="0"/>
              <a:t>Penn State geologist Richard Alley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https://youtu.be/E9eGzPxA1Dg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84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5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0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F70F6-4E37-0A40-8BBF-CF0741274B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1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43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4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5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3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7/3/23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6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8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19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5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8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6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7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05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4.png"/><Relationship Id="rId7" Type="http://schemas.openxmlformats.org/officeDocument/2006/relationships/customXml" Target="../ink/ink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4.xml"/><Relationship Id="rId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9894" y="201797"/>
            <a:ext cx="6480860" cy="1010653"/>
          </a:xfrm>
        </p:spPr>
        <p:txBody>
          <a:bodyPr anchor="b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 CORE SCIENCE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BA708-5D72-A7C2-0E0C-B9BC89B7E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3699" y="1442478"/>
            <a:ext cx="6953250" cy="862394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Earth Educators’ Rendezvous 2023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A4283-FB53-D270-A190-DB975D5AF736}"/>
              </a:ext>
            </a:extLst>
          </p:cNvPr>
          <p:cNvSpPr txBox="1"/>
          <p:nvPr/>
        </p:nvSpPr>
        <p:spPr>
          <a:xfrm>
            <a:off x="3439079" y="4889956"/>
            <a:ext cx="5534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Elizabeth Nagy, Pasadena City College</a:t>
            </a:r>
          </a:p>
          <a:p>
            <a:endParaRPr lang="en-US" sz="2000" dirty="0"/>
          </a:p>
          <a:p>
            <a:r>
              <a:rPr lang="en-US" sz="2000" dirty="0"/>
              <a:t>Louise Huffman, Dartmouth College</a:t>
            </a:r>
          </a:p>
          <a:p>
            <a:endParaRPr lang="en-US" sz="2000" dirty="0"/>
          </a:p>
          <a:p>
            <a:r>
              <a:rPr lang="en-US" sz="2000" dirty="0"/>
              <a:t>Bill Grosser, U.S. Ice Drilling Program</a:t>
            </a:r>
          </a:p>
        </p:txBody>
      </p:sp>
      <p:pic>
        <p:nvPicPr>
          <p:cNvPr id="15" name="Picture 14" descr="A group of people in a science lab&#10;&#10;Description automatically generated with low confidence">
            <a:extLst>
              <a:ext uri="{FF2B5EF4-FFF2-40B4-BE49-F238E27FC236}">
                <a16:creationId xmlns:a16="http://schemas.microsoft.com/office/drawing/2014/main" id="{19DE06D9-13F9-021C-9446-4398996C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96" y="340331"/>
            <a:ext cx="2093942" cy="2791922"/>
          </a:xfrm>
          <a:prstGeom prst="rect">
            <a:avLst/>
          </a:prstGeom>
        </p:spPr>
      </p:pic>
      <p:pic>
        <p:nvPicPr>
          <p:cNvPr id="17" name="Picture 16" descr="A hand holding a device in a plastic cup of water&#10;&#10;Description automatically generated with low confidence">
            <a:extLst>
              <a:ext uri="{FF2B5EF4-FFF2-40B4-BE49-F238E27FC236}">
                <a16:creationId xmlns:a16="http://schemas.microsoft.com/office/drawing/2014/main" id="{3FA42183-5FA5-B046-6345-68E7B1BA1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962" y="201797"/>
            <a:ext cx="2093942" cy="2791922"/>
          </a:xfrm>
          <a:prstGeom prst="rect">
            <a:avLst/>
          </a:prstGeom>
        </p:spPr>
      </p:pic>
      <p:pic>
        <p:nvPicPr>
          <p:cNvPr id="19" name="Picture 18" descr="A group of people writing on paper&#10;&#10;Description automatically generated with medium confidence">
            <a:extLst>
              <a:ext uri="{FF2B5EF4-FFF2-40B4-BE49-F238E27FC236}">
                <a16:creationId xmlns:a16="http://schemas.microsoft.com/office/drawing/2014/main" id="{AA1392EA-15BC-4053-0901-748502EF4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942" y="3779004"/>
            <a:ext cx="2139982" cy="2853309"/>
          </a:xfrm>
          <a:prstGeom prst="rect">
            <a:avLst/>
          </a:prstGeom>
        </p:spPr>
      </p:pic>
      <p:pic>
        <p:nvPicPr>
          <p:cNvPr id="21" name="Picture 20" descr="A group of people standing in a line&#10;&#10;Description automatically generated with medium confidence">
            <a:extLst>
              <a:ext uri="{FF2B5EF4-FFF2-40B4-BE49-F238E27FC236}">
                <a16:creationId xmlns:a16="http://schemas.microsoft.com/office/drawing/2014/main" id="{E6BDEB38-5284-3422-1FE2-ACBAC6CB8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25" y="4383860"/>
            <a:ext cx="2613811" cy="1960358"/>
          </a:xfrm>
          <a:prstGeom prst="rect">
            <a:avLst/>
          </a:prstGeom>
        </p:spPr>
      </p:pic>
      <p:pic>
        <p:nvPicPr>
          <p:cNvPr id="23" name="Picture 2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60785B0-4441-A66A-5779-78DB4FCFE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5068" y="2463124"/>
            <a:ext cx="2069316" cy="2051779"/>
          </a:xfrm>
          <a:prstGeom prst="rect">
            <a:avLst/>
          </a:prstGeom>
        </p:spPr>
      </p:pic>
      <p:pic>
        <p:nvPicPr>
          <p:cNvPr id="25" name="Picture 24" descr="A person wearing sunglasses and a hat&#10;&#10;Description automatically generated">
            <a:extLst>
              <a:ext uri="{FF2B5EF4-FFF2-40B4-BE49-F238E27FC236}">
                <a16:creationId xmlns:a16="http://schemas.microsoft.com/office/drawing/2014/main" id="{15D648A9-5112-4053-31E3-415B31C04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919" y="2463124"/>
            <a:ext cx="2043011" cy="2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Picture 9" descr="A picture containing text, bear, mammal&#10;&#10;Description automatically generated">
            <a:extLst>
              <a:ext uri="{FF2B5EF4-FFF2-40B4-BE49-F238E27FC236}">
                <a16:creationId xmlns:a16="http://schemas.microsoft.com/office/drawing/2014/main" id="{7B6BEDBD-5AB4-CBCB-0361-D0F46BC5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1343">
            <a:off x="-34438" y="267601"/>
            <a:ext cx="4685565" cy="1847298"/>
          </a:xfrm>
          <a:prstGeom prst="rect">
            <a:avLst/>
          </a:prstGeom>
        </p:spPr>
      </p:pic>
      <p:pic>
        <p:nvPicPr>
          <p:cNvPr id="12" name="Picture 11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A0E84A1E-3245-D550-B9AC-276029869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8150">
            <a:off x="242887" y="3978216"/>
            <a:ext cx="4653098" cy="2699878"/>
          </a:xfrm>
          <a:prstGeom prst="rect">
            <a:avLst/>
          </a:prstGeom>
        </p:spPr>
      </p:pic>
      <p:pic>
        <p:nvPicPr>
          <p:cNvPr id="14" name="Picture 1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2B0C138-EC98-97BF-9B31-EA4E509B9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8687">
            <a:off x="2128576" y="1549941"/>
            <a:ext cx="4776923" cy="271684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7A1A94-7FB7-F485-D7D0-6367D7A273A9}"/>
              </a:ext>
            </a:extLst>
          </p:cNvPr>
          <p:cNvSpPr/>
          <p:nvPr/>
        </p:nvSpPr>
        <p:spPr>
          <a:xfrm>
            <a:off x="7674964" y="-1"/>
            <a:ext cx="4360578" cy="4249149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F29BC9-A916-988F-2ED5-573F4884E2C3}"/>
              </a:ext>
            </a:extLst>
          </p:cNvPr>
          <p:cNvSpPr/>
          <p:nvPr/>
        </p:nvSpPr>
        <p:spPr>
          <a:xfrm>
            <a:off x="7674964" y="2345790"/>
            <a:ext cx="4360578" cy="4249149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137DEC-B20F-4B43-D170-1894FF25F50F}"/>
              </a:ext>
            </a:extLst>
          </p:cNvPr>
          <p:cNvSpPr/>
          <p:nvPr/>
        </p:nvSpPr>
        <p:spPr>
          <a:xfrm>
            <a:off x="8926756" y="111066"/>
            <a:ext cx="17366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Arctic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E2F256-01EA-C544-FB26-14B6B4671751}"/>
              </a:ext>
            </a:extLst>
          </p:cNvPr>
          <p:cNvSpPr/>
          <p:nvPr/>
        </p:nvSpPr>
        <p:spPr>
          <a:xfrm>
            <a:off x="8553293" y="5468988"/>
            <a:ext cx="2627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Antarctic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F318F-DB34-E3F9-2E35-E24C79521DEC}"/>
              </a:ext>
            </a:extLst>
          </p:cNvPr>
          <p:cNvSpPr/>
          <p:nvPr/>
        </p:nvSpPr>
        <p:spPr>
          <a:xfrm>
            <a:off x="9064775" y="2513089"/>
            <a:ext cx="14606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4191346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F2C3E6D-12AA-E564-426B-A4D25CF34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882" y="-646104"/>
            <a:ext cx="4849873" cy="7504104"/>
          </a:xfr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92AC943A-3267-6FED-C7BC-577B34C93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85672">
            <a:off x="5250617" y="1219997"/>
            <a:ext cx="3009900" cy="37719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4DDAEC32-7FFE-D8DA-123E-F00ABEF50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092">
            <a:off x="8858245" y="-224331"/>
            <a:ext cx="2870200" cy="3810000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BAABFAD8-9A3E-9525-242E-0F050842B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01366">
            <a:off x="8612416" y="3474067"/>
            <a:ext cx="2832100" cy="3771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7F28026-F1E2-8179-4320-71FD5BA581CE}"/>
                  </a:ext>
                </a:extLst>
              </p14:cNvPr>
              <p14:cNvContentPartPr/>
              <p14:nvPr/>
            </p14:nvContentPartPr>
            <p14:xfrm>
              <a:off x="3947376" y="350534"/>
              <a:ext cx="5494320" cy="454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7F28026-F1E2-8179-4320-71FD5BA581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11378" y="314534"/>
                <a:ext cx="5565955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E9E3FD0-4B2F-71F3-4A16-A54ABAF34140}"/>
                  </a:ext>
                </a:extLst>
              </p14:cNvPr>
              <p14:cNvContentPartPr/>
              <p14:nvPr/>
            </p14:nvContentPartPr>
            <p14:xfrm>
              <a:off x="3825696" y="2399654"/>
              <a:ext cx="1359360" cy="529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E9E3FD0-4B2F-71F3-4A16-A54ABAF3414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89696" y="2363678"/>
                <a:ext cx="1431000" cy="601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B093DEC-19C5-3179-7820-360E0C3D9E82}"/>
                  </a:ext>
                </a:extLst>
              </p14:cNvPr>
              <p14:cNvContentPartPr/>
              <p14:nvPr/>
            </p14:nvContentPartPr>
            <p14:xfrm>
              <a:off x="3626256" y="5330054"/>
              <a:ext cx="5213520" cy="616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B093DEC-19C5-3179-7820-360E0C3D9E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90256" y="5294054"/>
                <a:ext cx="5285160" cy="68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927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355" y="300068"/>
            <a:ext cx="8261289" cy="1428882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Decoding Ice Cores: 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Atmospheric Analysis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A4283-FB53-D270-A190-DB975D5AF736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5EF1B-1B44-9ECD-636A-E8BFDED816F7}"/>
              </a:ext>
            </a:extLst>
          </p:cNvPr>
          <p:cNvSpPr txBox="1"/>
          <p:nvPr/>
        </p:nvSpPr>
        <p:spPr>
          <a:xfrm>
            <a:off x="1054379" y="2477593"/>
            <a:ext cx="9841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5E5E5E"/>
                </a:solidFill>
                <a:effectLst/>
                <a:latin typeface="Poppins" pitchFamily="2" charset="77"/>
              </a:rPr>
              <a:t>In this lab, the relative amount of CO</a:t>
            </a:r>
            <a:r>
              <a:rPr lang="en-US" sz="2800" b="0" i="0" baseline="-25000" dirty="0">
                <a:solidFill>
                  <a:srgbClr val="5E5E5E"/>
                </a:solidFill>
                <a:effectLst/>
                <a:latin typeface="Poppins" pitchFamily="2" charset="77"/>
              </a:rPr>
              <a:t>2</a:t>
            </a:r>
            <a:r>
              <a:rPr lang="en-US" sz="2800" b="0" i="0" dirty="0">
                <a:solidFill>
                  <a:srgbClr val="5E5E5E"/>
                </a:solidFill>
                <a:effectLst/>
                <a:latin typeface="Poppins" pitchFamily="2" charset="77"/>
              </a:rPr>
              <a:t> in melted "ice core samples" will be determined using a conductivity meter. Then students will graph their results and compare to the 800,000 ice core record.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627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C5D2-CFCD-79D9-CD51-F195A18D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people in red jackets&#10;&#10;Description automatically generated">
            <a:extLst>
              <a:ext uri="{FF2B5EF4-FFF2-40B4-BE49-F238E27FC236}">
                <a16:creationId xmlns:a16="http://schemas.microsoft.com/office/drawing/2014/main" id="{039E44D0-79F4-6072-AE26-67B40DA9E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85" y="232358"/>
            <a:ext cx="12300680" cy="569441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CF72F1-62A4-D2F2-D8A0-0533F2A6A44A}"/>
              </a:ext>
            </a:extLst>
          </p:cNvPr>
          <p:cNvSpPr txBox="1"/>
          <p:nvPr/>
        </p:nvSpPr>
        <p:spPr>
          <a:xfrm>
            <a:off x="4054846" y="6265128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BE545B-FCE0-88DF-0069-16AF87223CDC}"/>
                  </a:ext>
                </a:extLst>
              </p14:cNvPr>
              <p14:cNvContentPartPr/>
              <p14:nvPr/>
            </p14:nvContentPartPr>
            <p14:xfrm>
              <a:off x="5631468" y="3442887"/>
              <a:ext cx="1257120" cy="1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BE545B-FCE0-88DF-0069-16AF87223C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468" y="3263247"/>
                <a:ext cx="1436760" cy="37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924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ECF6-DDE2-EE03-4CB6-293F7BC1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6C16D16-1464-32E2-567E-492DECCC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" y="160795"/>
            <a:ext cx="11829858" cy="62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4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404" y="0"/>
            <a:ext cx="9339840" cy="124985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measure!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BA708-5D72-A7C2-0E0C-B9BC89B7E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443" y="2254037"/>
            <a:ext cx="6953250" cy="86239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/>
              <a:t>Follow instructions on page 4 of handout.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EC114-E9AC-D869-958B-9E7C1D6A65C7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DDB79-CC98-9B8B-B4E2-620EC8350E7F}"/>
              </a:ext>
            </a:extLst>
          </p:cNvPr>
          <p:cNvSpPr/>
          <p:nvPr/>
        </p:nvSpPr>
        <p:spPr>
          <a:xfrm rot="20868596">
            <a:off x="4173421" y="4156460"/>
            <a:ext cx="36032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WAIT!</a:t>
            </a:r>
          </a:p>
        </p:txBody>
      </p:sp>
    </p:spTree>
    <p:extLst>
      <p:ext uri="{BB962C8B-B14F-4D97-AF65-F5344CB8AC3E}">
        <p14:creationId xmlns:p14="http://schemas.microsoft.com/office/powerpoint/2010/main" val="1816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404" y="0"/>
            <a:ext cx="9339840" cy="124985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measuring….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BA708-5D72-A7C2-0E0C-B9BC89B7E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719" y="1789342"/>
            <a:ext cx="10312671" cy="862394"/>
          </a:xfrm>
        </p:spPr>
        <p:txBody>
          <a:bodyPr anchor="t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Discuss conductivity and carbon dioxide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Determine dependent and independent variables (pre-lab questions)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Practice using conductivity meters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EC114-E9AC-D869-958B-9E7C1D6A65C7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3898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EC114-E9AC-D869-958B-9E7C1D6A65C7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4E71D9B-611C-15A9-168A-E0E9ABEE8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173FDBC-1E18-FCC1-4171-AAB934B6A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screenshot of a graph&#10;&#10;Description automatically generated with medium confidence">
            <a:extLst>
              <a:ext uri="{FF2B5EF4-FFF2-40B4-BE49-F238E27FC236}">
                <a16:creationId xmlns:a16="http://schemas.microsoft.com/office/drawing/2014/main" id="{BF349F82-F6A8-C1A7-D16E-FF6DA642F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68" y="0"/>
            <a:ext cx="6370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EC114-E9AC-D869-958B-9E7C1D6A65C7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4E71D9B-611C-15A9-168A-E0E9ABEE8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5173FDBC-1E18-FCC1-4171-AAB934B6A4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45AA3-9F9C-2B2A-8A41-7AAAEC42E4D5}"/>
              </a:ext>
            </a:extLst>
          </p:cNvPr>
          <p:cNvSpPr txBox="1">
            <a:spLocks/>
          </p:cNvSpPr>
          <p:nvPr/>
        </p:nvSpPr>
        <p:spPr>
          <a:xfrm>
            <a:off x="2690335" y="234641"/>
            <a:ext cx="7814077" cy="581855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Ancient Record in Ice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659CCF-F45C-3A21-69A0-2C5E5A9B6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771684"/>
            <a:ext cx="9285212" cy="4539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AAD90-2007-E302-D4D7-0F536EBAAD8A}"/>
              </a:ext>
            </a:extLst>
          </p:cNvPr>
          <p:cNvSpPr txBox="1"/>
          <p:nvPr/>
        </p:nvSpPr>
        <p:spPr>
          <a:xfrm>
            <a:off x="355986" y="1114032"/>
            <a:ext cx="10451474" cy="523220"/>
          </a:xfrm>
          <a:prstGeom prst="rect">
            <a:avLst/>
          </a:prstGeom>
          <a:solidFill>
            <a:srgbClr val="D7E6F8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Carbon Dioxide Concentration over the past 800,000 years</a:t>
            </a:r>
          </a:p>
        </p:txBody>
      </p:sp>
    </p:spTree>
    <p:extLst>
      <p:ext uri="{BB962C8B-B14F-4D97-AF65-F5344CB8AC3E}">
        <p14:creationId xmlns:p14="http://schemas.microsoft.com/office/powerpoint/2010/main" val="2107894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6EEB7FE-2D8C-20A6-F399-543E84F7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6461">
            <a:off x="-25959" y="-194873"/>
            <a:ext cx="7772400" cy="6749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80B9F1B-2C70-1B72-6607-4FF9D6AA2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4096">
            <a:off x="1624846" y="1001623"/>
            <a:ext cx="7772400" cy="6736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text, font, screenshot, document&#10;&#10;Description automatically generated">
            <a:extLst>
              <a:ext uri="{FF2B5EF4-FFF2-40B4-BE49-F238E27FC236}">
                <a16:creationId xmlns:a16="http://schemas.microsoft.com/office/drawing/2014/main" id="{1387CFD8-621E-0B52-28CA-78DD0509D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5033">
            <a:off x="3941489" y="1478211"/>
            <a:ext cx="7772400" cy="5464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icture containing text, number, screenshot, font&#10;&#10;Description automatically generated">
            <a:extLst>
              <a:ext uri="{FF2B5EF4-FFF2-40B4-BE49-F238E27FC236}">
                <a16:creationId xmlns:a16="http://schemas.microsoft.com/office/drawing/2014/main" id="{28F25C11-6B68-E667-61EB-4371B3DBD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9130">
            <a:off x="6933836" y="1834180"/>
            <a:ext cx="756397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4973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0263" y="155217"/>
            <a:ext cx="6480860" cy="1010653"/>
          </a:xfrm>
        </p:spPr>
        <p:txBody>
          <a:bodyPr anchor="b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verview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BA708-5D72-A7C2-0E0C-B9BC89B7E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1253" y="1126569"/>
            <a:ext cx="9504664" cy="2096013"/>
          </a:xfrm>
        </p:spPr>
        <p:txBody>
          <a:bodyPr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Activity Setting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Lead-in Activity (comparing the Arctic and Antarctic)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Decoding Ice Cores: Atmospheric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Resources and tips for instructors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1A4B01F-DA0E-9483-1259-57FD90333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70" y="3576479"/>
            <a:ext cx="8091725" cy="1120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lue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AB319CD-87C4-AF4E-F15D-80EE85EE1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709" y="4825194"/>
            <a:ext cx="4598178" cy="18775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607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355" y="45238"/>
            <a:ext cx="8261289" cy="1428882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Decoding Ice Cores:  </a:t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Atmospheric Analysis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A4283-FB53-D270-A190-DB975D5AF736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5EF1B-1B44-9ECD-636A-E8BFDED816F7}"/>
              </a:ext>
            </a:extLst>
          </p:cNvPr>
          <p:cNvSpPr txBox="1"/>
          <p:nvPr/>
        </p:nvSpPr>
        <p:spPr>
          <a:xfrm>
            <a:off x="1287316" y="1574087"/>
            <a:ext cx="91722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5E5E5E"/>
                </a:solidFill>
                <a:effectLst/>
                <a:latin typeface="Poppins" pitchFamily="2" charset="77"/>
              </a:rPr>
              <a:t>SET-UP 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E5E5E"/>
                </a:solidFill>
                <a:latin typeface="Poppins" pitchFamily="2" charset="77"/>
              </a:rPr>
              <a:t>Use deionized or distilled water </a:t>
            </a:r>
            <a:r>
              <a:rPr lang="en-US" sz="2800" i="1" dirty="0">
                <a:solidFill>
                  <a:srgbClr val="FF0000"/>
                </a:solidFill>
                <a:latin typeface="Poppins" pitchFamily="2" charset="77"/>
              </a:rPr>
              <a:t>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E5E5E"/>
                </a:solidFill>
                <a:latin typeface="Poppins" pitchFamily="2" charset="77"/>
              </a:rPr>
              <a:t>Use sparkling soda (not spring water) or a Soda Stream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E5E5E"/>
                </a:solidFill>
                <a:latin typeface="Poppins" pitchFamily="2" charset="77"/>
              </a:rPr>
              <a:t>Avoid sparkling water with a lot of dissolved minerals (i.e., Perrier) – affects conductivity reading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E5E5E"/>
                </a:solidFill>
                <a:latin typeface="Poppins" pitchFamily="2" charset="77"/>
              </a:rPr>
              <a:t>Try Crystal Geyser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929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341" y="1092432"/>
            <a:ext cx="6480860" cy="1010653"/>
          </a:xfrm>
        </p:spPr>
        <p:txBody>
          <a:bodyPr anchor="b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 CORE SCIENCE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BA708-5D72-A7C2-0E0C-B9BC89B7E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0146" y="2333113"/>
            <a:ext cx="6953250" cy="862394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Earth Educators’ Rendezvous 2023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A4283-FB53-D270-A190-DB975D5AF736}"/>
              </a:ext>
            </a:extLst>
          </p:cNvPr>
          <p:cNvSpPr txBox="1"/>
          <p:nvPr/>
        </p:nvSpPr>
        <p:spPr>
          <a:xfrm>
            <a:off x="3360456" y="4713002"/>
            <a:ext cx="5534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Elizabeth Nagy, Pasadena City College</a:t>
            </a:r>
          </a:p>
          <a:p>
            <a:endParaRPr lang="en-US" sz="2000" dirty="0"/>
          </a:p>
          <a:p>
            <a:r>
              <a:rPr lang="en-US" sz="2000" dirty="0"/>
              <a:t>Louise Huffman, Dartmouth College</a:t>
            </a:r>
          </a:p>
          <a:p>
            <a:endParaRPr lang="en-US" sz="2000" dirty="0"/>
          </a:p>
          <a:p>
            <a:r>
              <a:rPr lang="en-US" sz="2000" dirty="0"/>
              <a:t>Bill Grosser, U.S. Ice Drilling Program</a:t>
            </a:r>
          </a:p>
        </p:txBody>
      </p:sp>
      <p:pic>
        <p:nvPicPr>
          <p:cNvPr id="15" name="Picture 14" descr="A group of people in a science lab&#10;&#10;Description automatically generated with low confidence">
            <a:extLst>
              <a:ext uri="{FF2B5EF4-FFF2-40B4-BE49-F238E27FC236}">
                <a16:creationId xmlns:a16="http://schemas.microsoft.com/office/drawing/2014/main" id="{19DE06D9-13F9-021C-9446-4398996C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96" y="340331"/>
            <a:ext cx="2093942" cy="2791922"/>
          </a:xfrm>
          <a:prstGeom prst="rect">
            <a:avLst/>
          </a:prstGeom>
        </p:spPr>
      </p:pic>
      <p:pic>
        <p:nvPicPr>
          <p:cNvPr id="17" name="Picture 16" descr="A hand holding a device in a plastic cup of water&#10;&#10;Description automatically generated with low confidence">
            <a:extLst>
              <a:ext uri="{FF2B5EF4-FFF2-40B4-BE49-F238E27FC236}">
                <a16:creationId xmlns:a16="http://schemas.microsoft.com/office/drawing/2014/main" id="{3FA42183-5FA5-B046-6345-68E7B1BA1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962" y="201797"/>
            <a:ext cx="2093942" cy="2791922"/>
          </a:xfrm>
          <a:prstGeom prst="rect">
            <a:avLst/>
          </a:prstGeom>
        </p:spPr>
      </p:pic>
      <p:pic>
        <p:nvPicPr>
          <p:cNvPr id="19" name="Picture 18" descr="A group of people writing on paper&#10;&#10;Description automatically generated with medium confidence">
            <a:extLst>
              <a:ext uri="{FF2B5EF4-FFF2-40B4-BE49-F238E27FC236}">
                <a16:creationId xmlns:a16="http://schemas.microsoft.com/office/drawing/2014/main" id="{AA1392EA-15BC-4053-0901-748502EF4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942" y="3779004"/>
            <a:ext cx="2139982" cy="2853309"/>
          </a:xfrm>
          <a:prstGeom prst="rect">
            <a:avLst/>
          </a:prstGeom>
        </p:spPr>
      </p:pic>
      <p:pic>
        <p:nvPicPr>
          <p:cNvPr id="21" name="Picture 20" descr="A group of people standing in a line&#10;&#10;Description automatically generated with medium confidence">
            <a:extLst>
              <a:ext uri="{FF2B5EF4-FFF2-40B4-BE49-F238E27FC236}">
                <a16:creationId xmlns:a16="http://schemas.microsoft.com/office/drawing/2014/main" id="{E6BDEB38-5284-3422-1FE2-ACBAC6CB8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25" y="4383860"/>
            <a:ext cx="2613811" cy="19603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9FE106-E6DC-B7DF-93DD-C4F79BB5E1BB}"/>
              </a:ext>
            </a:extLst>
          </p:cNvPr>
          <p:cNvSpPr/>
          <p:nvPr/>
        </p:nvSpPr>
        <p:spPr>
          <a:xfrm rot="20739629">
            <a:off x="2454845" y="2967335"/>
            <a:ext cx="72823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0701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ECF6-DDE2-EE03-4CB6-293F7BC1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erson in an orange jacket and hat working on a machine in the snow&#10;&#10;Description automatically generated with low confidence">
            <a:extLst>
              <a:ext uri="{FF2B5EF4-FFF2-40B4-BE49-F238E27FC236}">
                <a16:creationId xmlns:a16="http://schemas.microsoft.com/office/drawing/2014/main" id="{A3DD4EF2-3034-078C-EACB-E4A3F5D01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478" y="284812"/>
            <a:ext cx="11661043" cy="566443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8D8DE9-4022-BC0C-FC8A-5D16EEF9E379}"/>
              </a:ext>
            </a:extLst>
          </p:cNvPr>
          <p:cNvSpPr txBox="1"/>
          <p:nvPr/>
        </p:nvSpPr>
        <p:spPr>
          <a:xfrm>
            <a:off x="4954256" y="6154170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691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ECF6-DDE2-EE03-4CB6-293F7BC1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red jackets&#10;&#10;Description automatically generated with medium confidence">
            <a:extLst>
              <a:ext uri="{FF2B5EF4-FFF2-40B4-BE49-F238E27FC236}">
                <a16:creationId xmlns:a16="http://schemas.microsoft.com/office/drawing/2014/main" id="{285B64B0-D4FB-E770-401D-7166F5F62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344" y="254833"/>
            <a:ext cx="11851311" cy="592111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6ED1C-C53A-28AF-D1DF-9A7C49070460}"/>
              </a:ext>
            </a:extLst>
          </p:cNvPr>
          <p:cNvSpPr txBox="1"/>
          <p:nvPr/>
        </p:nvSpPr>
        <p:spPr>
          <a:xfrm>
            <a:off x="4054846" y="6265128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pic>
        <p:nvPicPr>
          <p:cNvPr id="4" name="Picture 3" descr="A person in a red coat&#10;&#10;Description automatically generated with medium confidence">
            <a:extLst>
              <a:ext uri="{FF2B5EF4-FFF2-40B4-BE49-F238E27FC236}">
                <a16:creationId xmlns:a16="http://schemas.microsoft.com/office/drawing/2014/main" id="{87FD505F-31A4-748C-8824-B70069DA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679" y="549287"/>
            <a:ext cx="3522081" cy="4688012"/>
          </a:xfrm>
          <a:prstGeom prst="rect">
            <a:avLst/>
          </a:prstGeom>
        </p:spPr>
      </p:pic>
      <p:pic>
        <p:nvPicPr>
          <p:cNvPr id="8" name="Picture 7" descr="A person holding a piece of ice&#10;&#10;Description automatically generated with medium confidence">
            <a:extLst>
              <a:ext uri="{FF2B5EF4-FFF2-40B4-BE49-F238E27FC236}">
                <a16:creationId xmlns:a16="http://schemas.microsoft.com/office/drawing/2014/main" id="{0B54AC00-A9C7-77AE-7DC2-955561844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70" y="608590"/>
            <a:ext cx="3646132" cy="486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0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6C4B1-9C3D-869C-634A-F973BAE3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44" y="302418"/>
            <a:ext cx="4079545" cy="854076"/>
          </a:xfrm>
        </p:spPr>
        <p:txBody>
          <a:bodyPr anchor="b">
            <a:normAutofit/>
          </a:bodyPr>
          <a:lstStyle/>
          <a:p>
            <a:r>
              <a:rPr lang="en-US" dirty="0"/>
              <a:t>Activity Setting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A picture containing text, mountain, sky, nature&#10;&#10;Description automatically generated">
            <a:extLst>
              <a:ext uri="{FF2B5EF4-FFF2-40B4-BE49-F238E27FC236}">
                <a16:creationId xmlns:a16="http://schemas.microsoft.com/office/drawing/2014/main" id="{D9F00055-FDF4-154A-DA0B-7F0A53AE2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4" r="1" b="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9546BB-CC86-FB33-11B8-F867E947974C}"/>
              </a:ext>
            </a:extLst>
          </p:cNvPr>
          <p:cNvSpPr txBox="1"/>
          <p:nvPr/>
        </p:nvSpPr>
        <p:spPr>
          <a:xfrm>
            <a:off x="9246952" y="2808626"/>
            <a:ext cx="95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1941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3FDF1-024B-C279-5153-5AB3518ADB24}"/>
              </a:ext>
            </a:extLst>
          </p:cNvPr>
          <p:cNvSpPr txBox="1"/>
          <p:nvPr/>
        </p:nvSpPr>
        <p:spPr>
          <a:xfrm>
            <a:off x="10430804" y="2808626"/>
            <a:ext cx="95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CCFA9D-7000-E2E8-FF04-725BD8947153}"/>
              </a:ext>
            </a:extLst>
          </p:cNvPr>
          <p:cNvSpPr txBox="1"/>
          <p:nvPr/>
        </p:nvSpPr>
        <p:spPr>
          <a:xfrm>
            <a:off x="7088540" y="2808627"/>
            <a:ext cx="204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Muir Glacier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E6476C44-F259-0092-D062-371A86C1216F}"/>
              </a:ext>
            </a:extLst>
          </p:cNvPr>
          <p:cNvSpPr/>
          <p:nvPr/>
        </p:nvSpPr>
        <p:spPr>
          <a:xfrm>
            <a:off x="11247709" y="2742090"/>
            <a:ext cx="279816" cy="54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706BF569-C699-5396-19FB-E9E2BE5611A6}"/>
              </a:ext>
            </a:extLst>
          </p:cNvPr>
          <p:cNvSpPr/>
          <p:nvPr/>
        </p:nvSpPr>
        <p:spPr>
          <a:xfrm rot="10800000">
            <a:off x="10108827" y="2744526"/>
            <a:ext cx="279816" cy="54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e chart with numbers and text with Crust in the background&#10;&#10;Description automatically generated">
            <a:extLst>
              <a:ext uri="{FF2B5EF4-FFF2-40B4-BE49-F238E27FC236}">
                <a16:creationId xmlns:a16="http://schemas.microsoft.com/office/drawing/2014/main" id="{374F7DB1-75FC-B38F-D2D2-CFB1A9DA2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1" y="1636140"/>
            <a:ext cx="6420466" cy="47422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5C1FD6-0CA0-5776-3CAB-7949907E9CDB}"/>
              </a:ext>
            </a:extLst>
          </p:cNvPr>
          <p:cNvSpPr txBox="1"/>
          <p:nvPr/>
        </p:nvSpPr>
        <p:spPr>
          <a:xfrm>
            <a:off x="4932136" y="1786445"/>
            <a:ext cx="1587678" cy="923330"/>
          </a:xfrm>
          <a:prstGeom prst="rect">
            <a:avLst/>
          </a:prstGeom>
          <a:solidFill>
            <a:srgbClr val="F5A800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Pasadena City College</a:t>
            </a:r>
          </a:p>
        </p:txBody>
      </p:sp>
    </p:spTree>
    <p:extLst>
      <p:ext uri="{BB962C8B-B14F-4D97-AF65-F5344CB8AC3E}">
        <p14:creationId xmlns:p14="http://schemas.microsoft.com/office/powerpoint/2010/main" val="3095460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6C4B1-9C3D-869C-634A-F973BAE3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44" y="302418"/>
            <a:ext cx="4079545" cy="854076"/>
          </a:xfrm>
        </p:spPr>
        <p:txBody>
          <a:bodyPr anchor="b">
            <a:normAutofit/>
          </a:bodyPr>
          <a:lstStyle/>
          <a:p>
            <a:r>
              <a:rPr lang="en-US" dirty="0"/>
              <a:t>Activity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E7B8D-0581-D82F-9243-C84736BE5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94675" y="1159112"/>
            <a:ext cx="7405774" cy="4222360"/>
          </a:xfrm>
        </p:spPr>
        <p:txBody>
          <a:bodyPr>
            <a:noAutofit/>
          </a:bodyPr>
          <a:lstStyle/>
          <a:p>
            <a:pPr marL="914400" marR="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Introductory-level (non-majors) Earth and Space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cience course at a two-year college</a:t>
            </a:r>
          </a:p>
          <a:p>
            <a:pPr marL="914400" marR="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 day of Oceanography unit, focus on cryosphere</a:t>
            </a:r>
          </a:p>
          <a:p>
            <a:pPr marL="914400" marR="0" indent="-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knowledge: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atmospheric CO</a:t>
            </a:r>
            <a:r>
              <a:rPr lang="en-US" sz="24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levels, global warming, graphing, watched 12-min lecture on types of ice, gas trapped in ice </a:t>
            </a:r>
          </a:p>
          <a:p>
            <a:pPr>
              <a:lnSpc>
                <a:spcPct val="130000"/>
              </a:lnSpc>
            </a:pPr>
            <a:endParaRPr lang="en-US" sz="24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A picture containing text, mountain, sky, nature&#10;&#10;Description automatically generated">
            <a:extLst>
              <a:ext uri="{FF2B5EF4-FFF2-40B4-BE49-F238E27FC236}">
                <a16:creationId xmlns:a16="http://schemas.microsoft.com/office/drawing/2014/main" id="{D9F00055-FDF4-154A-DA0B-7F0A53AE2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4" r="1" b="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12" name="Picture 11" descr="A black and white photo of a black and white photo of a black and white photo of a black and white photo of a black and white photo of a black and white photo of a black and&#10;&#10;Description automatically generated with medium confidence">
            <a:extLst>
              <a:ext uri="{FF2B5EF4-FFF2-40B4-BE49-F238E27FC236}">
                <a16:creationId xmlns:a16="http://schemas.microsoft.com/office/drawing/2014/main" id="{14BDADFE-A2BC-A257-885F-7B8CFC1B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473" y="5459950"/>
            <a:ext cx="3815205" cy="932470"/>
          </a:xfrm>
          <a:prstGeom prst="rect">
            <a:avLst/>
          </a:prstGeom>
        </p:spPr>
      </p:pic>
      <p:pic>
        <p:nvPicPr>
          <p:cNvPr id="16" name="Picture 15" descr="A person sitting on a rock&#10;&#10;Description automatically generated">
            <a:extLst>
              <a:ext uri="{FF2B5EF4-FFF2-40B4-BE49-F238E27FC236}">
                <a16:creationId xmlns:a16="http://schemas.microsoft.com/office/drawing/2014/main" id="{8DCEDD4A-B519-70FC-5DF0-B6DDCD565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26" y="4626052"/>
            <a:ext cx="1712282" cy="22711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9546BB-CC86-FB33-11B8-F867E947974C}"/>
              </a:ext>
            </a:extLst>
          </p:cNvPr>
          <p:cNvSpPr txBox="1"/>
          <p:nvPr/>
        </p:nvSpPr>
        <p:spPr>
          <a:xfrm>
            <a:off x="9246952" y="2808626"/>
            <a:ext cx="95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1941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3FDF1-024B-C279-5153-5AB3518ADB24}"/>
              </a:ext>
            </a:extLst>
          </p:cNvPr>
          <p:cNvSpPr txBox="1"/>
          <p:nvPr/>
        </p:nvSpPr>
        <p:spPr>
          <a:xfrm>
            <a:off x="10430804" y="2808626"/>
            <a:ext cx="95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CCFA9D-7000-E2E8-FF04-725BD8947153}"/>
              </a:ext>
            </a:extLst>
          </p:cNvPr>
          <p:cNvSpPr txBox="1"/>
          <p:nvPr/>
        </p:nvSpPr>
        <p:spPr>
          <a:xfrm>
            <a:off x="7088540" y="2808627"/>
            <a:ext cx="204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Muir Glacier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E6476C44-F259-0092-D062-371A86C1216F}"/>
              </a:ext>
            </a:extLst>
          </p:cNvPr>
          <p:cNvSpPr/>
          <p:nvPr/>
        </p:nvSpPr>
        <p:spPr>
          <a:xfrm>
            <a:off x="11247709" y="2742090"/>
            <a:ext cx="279816" cy="54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706BF569-C699-5396-19FB-E9E2BE5611A6}"/>
              </a:ext>
            </a:extLst>
          </p:cNvPr>
          <p:cNvSpPr/>
          <p:nvPr/>
        </p:nvSpPr>
        <p:spPr>
          <a:xfrm rot="10800000">
            <a:off x="10108827" y="2744526"/>
            <a:ext cx="279816" cy="5431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1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8CFD11BB-B5E1-2548-6168-CC37DDB21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59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EA90D-788D-7E1B-3794-C381F7FC6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355" y="300068"/>
            <a:ext cx="8261289" cy="1428882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Ends of the Earth:  Comparing the Arctic and Antarctic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A4283-FB53-D270-A190-DB975D5AF736}"/>
              </a:ext>
            </a:extLst>
          </p:cNvPr>
          <p:cNvSpPr txBox="1"/>
          <p:nvPr/>
        </p:nvSpPr>
        <p:spPr>
          <a:xfrm>
            <a:off x="4054846" y="5845406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5EF1B-1B44-9ECD-636A-E8BFDED816F7}"/>
              </a:ext>
            </a:extLst>
          </p:cNvPr>
          <p:cNvSpPr txBox="1"/>
          <p:nvPr/>
        </p:nvSpPr>
        <p:spPr>
          <a:xfrm>
            <a:off x="966083" y="2773176"/>
            <a:ext cx="984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5E5E5E"/>
                </a:solidFill>
                <a:effectLst/>
                <a:latin typeface="Poppins" panose="020B0604020202020204" pitchFamily="34" charset="0"/>
              </a:rPr>
              <a:t>This activity engages students in sorting picture cards comparing similarities and differences between the Polar Regions in a table-sized Venn Diagram.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981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C5D2-CFCD-79D9-CD51-F195A18D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people in red jackets&#10;&#10;Description automatically generated">
            <a:extLst>
              <a:ext uri="{FF2B5EF4-FFF2-40B4-BE49-F238E27FC236}">
                <a16:creationId xmlns:a16="http://schemas.microsoft.com/office/drawing/2014/main" id="{039E44D0-79F4-6072-AE26-67B40DA9E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85" y="232358"/>
            <a:ext cx="12300680" cy="569441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CF72F1-62A4-D2F2-D8A0-0533F2A6A44A}"/>
              </a:ext>
            </a:extLst>
          </p:cNvPr>
          <p:cNvSpPr txBox="1"/>
          <p:nvPr/>
        </p:nvSpPr>
        <p:spPr>
          <a:xfrm>
            <a:off x="4054846" y="6265128"/>
            <a:ext cx="384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icedrill-education.org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E00A2B9-2030-29E6-8B73-2A18D05B9275}"/>
                  </a:ext>
                </a:extLst>
              </p14:cNvPr>
              <p14:cNvContentPartPr/>
              <p14:nvPr/>
            </p14:nvContentPartPr>
            <p14:xfrm>
              <a:off x="5612388" y="4147407"/>
              <a:ext cx="1099440" cy="65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E00A2B9-2030-29E6-8B73-2A18D05B92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2388" y="3967767"/>
                <a:ext cx="1279080" cy="42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643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ECF6-DDE2-EE03-4CB6-293F7BC1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B51201C-8B87-3146-B68E-162558FE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390"/>
            <a:ext cx="11951460" cy="56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849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7477</TotalTime>
  <Words>509</Words>
  <Application>Microsoft Macintosh PowerPoint</Application>
  <PresentationFormat>Widescreen</PresentationFormat>
  <Paragraphs>98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Meiryo</vt:lpstr>
      <vt:lpstr>Arial</vt:lpstr>
      <vt:lpstr>Calibri</vt:lpstr>
      <vt:lpstr>Cambria</vt:lpstr>
      <vt:lpstr>Corbel</vt:lpstr>
      <vt:lpstr>Open Sans</vt:lpstr>
      <vt:lpstr>Poppins</vt:lpstr>
      <vt:lpstr>SketchLinesVTI</vt:lpstr>
      <vt:lpstr>ICE CORE SCIENCE</vt:lpstr>
      <vt:lpstr>Overview</vt:lpstr>
      <vt:lpstr>PowerPoint Presentation</vt:lpstr>
      <vt:lpstr>PowerPoint Presentation</vt:lpstr>
      <vt:lpstr>Activity Setting</vt:lpstr>
      <vt:lpstr>Activity Setting</vt:lpstr>
      <vt:lpstr>To the Ends of the Earth:  Comparing the Arctic and Antarctic</vt:lpstr>
      <vt:lpstr>PowerPoint Presentation</vt:lpstr>
      <vt:lpstr>PowerPoint Presentation</vt:lpstr>
      <vt:lpstr>PowerPoint Presentation</vt:lpstr>
      <vt:lpstr>PowerPoint Presentation</vt:lpstr>
      <vt:lpstr>Decoding Ice Cores:   Atmospheric Analysis</vt:lpstr>
      <vt:lpstr>PowerPoint Presentation</vt:lpstr>
      <vt:lpstr>PowerPoint Presentation</vt:lpstr>
      <vt:lpstr>Let’s measure!</vt:lpstr>
      <vt:lpstr>Before measuring….</vt:lpstr>
      <vt:lpstr>PowerPoint Presentation</vt:lpstr>
      <vt:lpstr>PowerPoint Presentation</vt:lpstr>
      <vt:lpstr>PowerPoint Presentation</vt:lpstr>
      <vt:lpstr>Decoding Ice Cores:   Atmospheric Analysis</vt:lpstr>
      <vt:lpstr>ICE CORE SCIENCE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Adding Student Learning Outcomes (SLOs) at the Course Level in Anthology</dc:title>
  <dc:creator>Elizabeth A. Nagy-Shadman</dc:creator>
  <cp:lastModifiedBy>Elizabeth A. Nagy</cp:lastModifiedBy>
  <cp:revision>13</cp:revision>
  <dcterms:created xsi:type="dcterms:W3CDTF">2022-11-14T21:06:30Z</dcterms:created>
  <dcterms:modified xsi:type="dcterms:W3CDTF">2023-07-08T21:44:58Z</dcterms:modified>
</cp:coreProperties>
</file>