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4"/>
  </p:notesMasterIdLst>
  <p:handoutMasterIdLst>
    <p:handoutMasterId r:id="rId15"/>
  </p:handoutMasterIdLst>
  <p:sldIdLst>
    <p:sldId id="274" r:id="rId2"/>
    <p:sldId id="278" r:id="rId3"/>
    <p:sldId id="275" r:id="rId4"/>
    <p:sldId id="280" r:id="rId5"/>
    <p:sldId id="264" r:id="rId6"/>
    <p:sldId id="263" r:id="rId7"/>
    <p:sldId id="281" r:id="rId8"/>
    <p:sldId id="265" r:id="rId9"/>
    <p:sldId id="267" r:id="rId10"/>
    <p:sldId id="284" r:id="rId11"/>
    <p:sldId id="269" r:id="rId12"/>
    <p:sldId id="27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FFFFF"/>
    <a:srgbClr val="FAB900"/>
    <a:srgbClr val="5959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7CE84F3-28C3-443E-9E96-99CF82512B78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2" autoAdjust="0"/>
    <p:restoredTop sz="94703" autoAdjust="0"/>
  </p:normalViewPr>
  <p:slideViewPr>
    <p:cSldViewPr snapToGrid="0">
      <p:cViewPr varScale="1">
        <p:scale>
          <a:sx n="77" d="100"/>
          <a:sy n="77" d="100"/>
        </p:scale>
        <p:origin x="40" y="12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8" d="100"/>
          <a:sy n="58" d="100"/>
        </p:scale>
        <p:origin x="2965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6E33EC2-9EC5-4E10-9144-86E86613D31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F9F941-E752-4BD2-BA91-874CE8E1C01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3DD978-A294-4268-829C-55C7EB5D9910}" type="datetimeFigureOut">
              <a:rPr lang="en-US" smtClean="0"/>
              <a:t>7/14/2022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7F5445-1C7B-4CE5-97AA-11FE3B0D1DF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39B5BE-3C96-4779-BAFC-FA6CC51DA2A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6CA8D4-27C8-4D41-90BD-AED8D47A3C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50471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2E9404-0252-4823-AD24-A092A5EE9433}" type="datetimeFigureOut">
              <a:rPr lang="en-US" smtClean="0"/>
              <a:t>7/14/2022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F972E0-5198-46C6-8EFE-44A646AD96E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6914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template for students to design a field trip to a location for other students to view. Includes directions to the student of what to include on each slide and what content should be considered.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3456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 example, Astoria,</a:t>
            </a:r>
            <a:r>
              <a:rPr lang="en-US" baseline="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Oregon is a town on the Oregon coast well known for its starring role in the movie “The Goonies”.  Today, we will take a trip from our school to Astoria through miles and time…</a:t>
            </a:r>
            <a:endPara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47712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You can use this type of slide for text, images, shapes and tables</a:t>
            </a:r>
            <a:r>
              <a:rPr lang="en-US" baseline="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to help add information in a different way.  Duplicate this slide to add additional images of important locations in your visit.</a:t>
            </a:r>
            <a:endPara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98366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0961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7/14/2022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F0A33C-B6D6-454E-A4EA-5198AC78DEE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B941F392-55E3-4875-A0A8-7C2B611343C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165359" y="599983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>
                <a:solidFill>
                  <a:schemeClr val="bg1"/>
                </a:solidFill>
              </a:defRPr>
            </a:lvl2pPr>
            <a:lvl3pPr marL="457200" indent="0" algn="ctr">
              <a:buNone/>
              <a:defRPr sz="2800">
                <a:solidFill>
                  <a:schemeClr val="bg1"/>
                </a:solidFill>
              </a:defRPr>
            </a:lvl3pPr>
            <a:lvl4pPr marL="685800" indent="0" algn="ctr">
              <a:buNone/>
              <a:defRPr sz="2800">
                <a:solidFill>
                  <a:schemeClr val="bg1"/>
                </a:solidFill>
              </a:defRPr>
            </a:lvl4pPr>
            <a:lvl5pPr marL="914400" indent="0" algn="ctr"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8" name="Text Placeholder 16">
            <a:extLst>
              <a:ext uri="{FF2B5EF4-FFF2-40B4-BE49-F238E27FC236}">
                <a16:creationId xmlns:a16="http://schemas.microsoft.com/office/drawing/2014/main" id="{792D370F-01D2-4F21-BE9F-9951674A658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05594" y="1242501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>
                <a:solidFill>
                  <a:schemeClr val="bg1"/>
                </a:solidFill>
              </a:defRPr>
            </a:lvl2pPr>
            <a:lvl3pPr marL="457200" indent="0" algn="ctr">
              <a:buNone/>
              <a:defRPr sz="2800">
                <a:solidFill>
                  <a:schemeClr val="bg1"/>
                </a:solidFill>
              </a:defRPr>
            </a:lvl3pPr>
            <a:lvl4pPr marL="685800" indent="0" algn="ctr">
              <a:buNone/>
              <a:defRPr sz="2800">
                <a:solidFill>
                  <a:schemeClr val="bg1"/>
                </a:solidFill>
              </a:defRPr>
            </a:lvl4pPr>
            <a:lvl5pPr marL="914400" indent="0" algn="ctr"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9" name="Text Placeholder 16">
            <a:extLst>
              <a:ext uri="{FF2B5EF4-FFF2-40B4-BE49-F238E27FC236}">
                <a16:creationId xmlns:a16="http://schemas.microsoft.com/office/drawing/2014/main" id="{F0D26AC6-BA38-4193-A559-92272875835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165359" y="1885019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/>
            </a:lvl2pPr>
            <a:lvl3pPr marL="457200" indent="0" algn="ctr">
              <a:buNone/>
              <a:defRPr sz="2800"/>
            </a:lvl3pPr>
            <a:lvl4pPr marL="685800" indent="0" algn="ctr">
              <a:buNone/>
              <a:defRPr sz="2800"/>
            </a:lvl4pPr>
            <a:lvl5pPr marL="914400" indent="0" algn="ctr">
              <a:buNone/>
              <a:defRPr sz="28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E8BC1B5E-B477-4CD0-996D-5614FE4B3FE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527184" y="1238157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/>
            </a:lvl2pPr>
            <a:lvl3pPr marL="457200" indent="0" algn="ctr">
              <a:buNone/>
              <a:defRPr sz="2800"/>
            </a:lvl3pPr>
            <a:lvl4pPr marL="685800" indent="0" algn="ctr">
              <a:buNone/>
              <a:defRPr sz="2800"/>
            </a:lvl4pPr>
            <a:lvl5pPr marL="914400" indent="0" algn="ctr">
              <a:buNone/>
              <a:defRPr sz="28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 bwMode="blackWhite">
          <a:xfrm>
            <a:off x="4311650" y="1512376"/>
            <a:ext cx="3568700" cy="1809943"/>
          </a:xfrm>
          <a:noFill/>
          <a:ln w="38100">
            <a:noFill/>
          </a:ln>
        </p:spPr>
        <p:txBody>
          <a:bodyPr lIns="274320" rIns="274320" anchor="ctr" anchorCtr="0">
            <a:normAutofit/>
          </a:bodyPr>
          <a:lstStyle>
            <a:lvl1pPr algn="ctr">
              <a:defRPr sz="3800" cap="none" baseline="0">
                <a:solidFill>
                  <a:schemeClr val="tx1"/>
                </a:solidFill>
                <a:latin typeface="+mj-lt"/>
                <a:ea typeface="Verdana" panose="020B0604030504040204" pitchFamily="34" charset="0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11650" y="3322319"/>
            <a:ext cx="3568700" cy="2023304"/>
          </a:xfrm>
          <a:noFill/>
        </p:spPr>
        <p:txBody>
          <a:bodyPr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15302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black">
          <a:xfrm>
            <a:off x="688624" y="594360"/>
            <a:ext cx="10893775" cy="1962150"/>
          </a:xfrm>
          <a:noFill/>
          <a:ln w="38100">
            <a:solidFill>
              <a:schemeClr val="bg1"/>
            </a:solidFill>
          </a:ln>
        </p:spPr>
        <p:txBody>
          <a:bodyPr lIns="72000" tIns="72000" rIns="72000" bIns="72000" anchor="t" anchorCtr="0">
            <a:normAutofit/>
          </a:bodyPr>
          <a:lstStyle>
            <a:lvl1pPr algn="l">
              <a:defRPr sz="4000" cap="none" spc="0" baseline="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699108" y="2084071"/>
            <a:ext cx="10883292" cy="3501154"/>
          </a:xfrm>
        </p:spPr>
        <p:txBody>
          <a:bodyPr numCol="2" spcCol="108000">
            <a:normAutofit/>
          </a:bodyPr>
          <a:lstStyle>
            <a:lvl1pPr marL="2286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1pPr>
            <a:lvl2pPr marL="4572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2pPr>
            <a:lvl3pPr marL="6858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3pPr>
            <a:lvl4pPr marL="9144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4pPr>
            <a:lvl5pPr marL="11430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256090" y="6234888"/>
            <a:ext cx="2025832" cy="323968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7/14/2022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895599" y="6238816"/>
            <a:ext cx="4229101" cy="32004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916161" y="5804577"/>
            <a:ext cx="365760" cy="36576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42F0A33C-B6D6-454E-A4EA-5198AC78DEE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C5B8FA8-6A22-40E7-B3E9-A963C93B51FA}"/>
              </a:ext>
            </a:extLst>
          </p:cNvPr>
          <p:cNvSpPr/>
          <p:nvPr userDrawn="1"/>
        </p:nvSpPr>
        <p:spPr>
          <a:xfrm>
            <a:off x="-15240" y="2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58204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Subtitle, and Three Images">
    <p:bg bwMode="black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B634A45-4F6E-4E7E-A6D7-E30CC149DF79}"/>
              </a:ext>
            </a:extLst>
          </p:cNvPr>
          <p:cNvSpPr/>
          <p:nvPr userDrawn="1"/>
        </p:nvSpPr>
        <p:spPr>
          <a:xfrm>
            <a:off x="0" y="2423160"/>
            <a:ext cx="12192000" cy="4439128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3A725127-1EDA-41FB-9345-CD6099714027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23479" y="2952166"/>
            <a:ext cx="2880000" cy="2880000"/>
          </a:xfrm>
          <a:ln w="38100">
            <a:solidFill>
              <a:srgbClr val="FFFFFF"/>
            </a:solidFill>
          </a:ln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5" name="Picture Placeholder 6">
            <a:extLst>
              <a:ext uri="{FF2B5EF4-FFF2-40B4-BE49-F238E27FC236}">
                <a16:creationId xmlns:a16="http://schemas.microsoft.com/office/drawing/2014/main" id="{45910403-693E-46B1-890E-692928E72B70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8488521" y="2952166"/>
            <a:ext cx="2880000" cy="2880000"/>
          </a:xfrm>
          <a:ln w="38100">
            <a:solidFill>
              <a:srgbClr val="FFFFFF"/>
            </a:solidFill>
          </a:ln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5309" y="6238816"/>
            <a:ext cx="2753746" cy="323968"/>
          </a:xfrm>
        </p:spPr>
        <p:txBody>
          <a:bodyPr/>
          <a:lstStyle/>
          <a:p>
            <a:fld id="{38386F08-408F-4BD2-A5F9-1FF72E18D3C3}" type="datetimeFigureOut">
              <a:rPr lang="en-US" noProof="0" smtClean="0"/>
              <a:t>7/14/2022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7720" y="6238816"/>
            <a:ext cx="5901189" cy="320040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322802" y="6217920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44A571C-BD72-4598-B89C-F24CC99E00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black">
          <a:xfrm>
            <a:off x="807747" y="289559"/>
            <a:ext cx="10564350" cy="1127761"/>
          </a:xfrm>
          <a:noFill/>
          <a:ln>
            <a:noFill/>
          </a:ln>
        </p:spPr>
        <p:txBody>
          <a:bodyPr anchor="b" anchorCtr="1"/>
          <a:lstStyle>
            <a:lvl1pPr>
              <a:defRPr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6759A834-A403-4050-9F3D-ABDDC9182E9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656000" y="2952166"/>
            <a:ext cx="2880000" cy="2880000"/>
          </a:xfrm>
          <a:ln w="38100">
            <a:solidFill>
              <a:srgbClr val="FFFFFF"/>
            </a:solidFill>
          </a:ln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B0AC4720-7B75-40C4-BE31-CB8EBA0AAF8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07720" y="1493521"/>
            <a:ext cx="10561319" cy="1127762"/>
          </a:xfrm>
          <a:noFill/>
        </p:spPr>
        <p:txBody>
          <a:bodyPr anchor="t" anchorCtr="1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400"/>
            </a:lvl1pPr>
            <a:lvl2pPr marL="228600" indent="0" algn="ctr">
              <a:buNone/>
              <a:defRPr sz="2000"/>
            </a:lvl2pPr>
            <a:lvl3pPr marL="457200" indent="0" algn="ctr">
              <a:buNone/>
              <a:defRPr sz="2000"/>
            </a:lvl3pPr>
            <a:lvl4pPr marL="685800" indent="0" algn="ctr">
              <a:buNone/>
              <a:defRPr sz="2000"/>
            </a:lvl4pPr>
            <a:lvl5pPr marL="914400" indent="0" algn="ctr">
              <a:buNone/>
              <a:defRPr sz="20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29950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p Slide">
    <p:bg bwMode="lt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B1E50CE-2A10-414D-A44D-9CE008E33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 bwMode="white">
          <a:xfrm>
            <a:off x="0" y="0"/>
            <a:ext cx="12192000" cy="6858000"/>
          </a:xfrm>
          <a:solidFill>
            <a:schemeClr val="tx1"/>
          </a:solidFill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BFBB01-2158-40AB-B652-ED00805909B1}"/>
              </a:ext>
            </a:extLst>
          </p:cNvPr>
          <p:cNvSpPr/>
          <p:nvPr userDrawn="1"/>
        </p:nvSpPr>
        <p:spPr>
          <a:xfrm rot="5400000">
            <a:off x="5657999" y="340659"/>
            <a:ext cx="864000" cy="1220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7/14/2022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251855" y="6236208"/>
            <a:ext cx="5901189" cy="320040"/>
          </a:xfrm>
        </p:spPr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9A01CDD-F399-4646-90ED-E57A0E6099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black">
          <a:xfrm>
            <a:off x="7748789" y="246231"/>
            <a:ext cx="3787891" cy="957729"/>
          </a:xfrm>
          <a:noFill/>
          <a:ln>
            <a:noFill/>
          </a:ln>
        </p:spPr>
        <p:txBody>
          <a:bodyPr anchor="b" anchorCtr="0">
            <a:normAutofit/>
          </a:bodyPr>
          <a:lstStyle>
            <a:lvl1pPr algn="r">
              <a:defRPr sz="4000" b="0" cap="none" baseline="0">
                <a:solidFill>
                  <a:schemeClr val="accent2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452D643-DA50-4240-9810-A9BBB972882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092439" y="1343510"/>
            <a:ext cx="3383905" cy="4472513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228600" indent="0" algn="r">
              <a:buNone/>
              <a:defRPr sz="2000">
                <a:solidFill>
                  <a:schemeClr val="bg1"/>
                </a:solidFill>
              </a:defRPr>
            </a:lvl2pPr>
            <a:lvl3pPr marL="457200" indent="0" algn="r">
              <a:buNone/>
              <a:defRPr sz="2000">
                <a:solidFill>
                  <a:schemeClr val="bg1"/>
                </a:solidFill>
              </a:defRPr>
            </a:lvl3pPr>
            <a:lvl4pPr marL="685800" indent="0" algn="r">
              <a:buNone/>
              <a:defRPr sz="2000">
                <a:solidFill>
                  <a:schemeClr val="bg1"/>
                </a:solidFill>
              </a:defRPr>
            </a:lvl4pPr>
            <a:lvl5pPr marL="914400" indent="0" algn="r">
              <a:buNone/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4591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blackWhite">
          <a:xfrm>
            <a:off x="883920" y="592183"/>
            <a:ext cx="5750440" cy="1810379"/>
          </a:xfrm>
          <a:noFill/>
          <a:ln>
            <a:noFill/>
          </a:ln>
        </p:spPr>
        <p:txBody>
          <a:bodyPr lIns="0" anchor="t" anchorCtr="0">
            <a:noAutofit/>
          </a:bodyPr>
          <a:lstStyle>
            <a:lvl1pPr marL="0" indent="0" algn="l" defTabSz="0">
              <a:buFont typeface="Arial" panose="020B0604020202020204" pitchFamily="34" charset="0"/>
              <a:buNone/>
              <a:defRPr sz="4000" cap="none" spc="0" baseline="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97200" y="0"/>
            <a:ext cx="5700896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 bwMode="white">
          <a:xfrm>
            <a:off x="632071" y="2417802"/>
            <a:ext cx="5297398" cy="3710855"/>
          </a:xfrm>
        </p:spPr>
        <p:txBody>
          <a:bodyPr anchor="t" anchorCtr="1">
            <a:normAutofit/>
          </a:bodyPr>
          <a:lstStyle>
            <a:lvl1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38386F08-408F-4BD2-A5F9-1FF72E18D3C3}" type="datetimeFigureOut">
              <a:rPr lang="en-US" noProof="0" smtClean="0"/>
              <a:t>7/14/2022</a:t>
            </a:fld>
            <a:endParaRPr lang="en-US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91309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C226BE6-63BD-4193-A5B9-87DBDF176AB9}"/>
              </a:ext>
            </a:extLst>
          </p:cNvPr>
          <p:cNvSpPr/>
          <p:nvPr userDrawn="1"/>
        </p:nvSpPr>
        <p:spPr>
          <a:xfrm rot="5400000">
            <a:off x="5712000" y="-5718344"/>
            <a:ext cx="756000" cy="1220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4175220" y="3508040"/>
            <a:ext cx="3841560" cy="3420000"/>
          </a:xfrm>
          <a:noFill/>
          <a:ln>
            <a:noFill/>
          </a:ln>
        </p:spPr>
        <p:txBody>
          <a:bodyPr anchor="ctr" anchorCtr="1">
            <a:noAutofit/>
          </a:bodyPr>
          <a:lstStyle>
            <a:lvl1pPr algn="l">
              <a:defRPr sz="2400" cap="none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404860" y="1005840"/>
            <a:ext cx="3497580" cy="5593080"/>
          </a:xfrm>
        </p:spPr>
        <p:txBody>
          <a:bodyPr anchor="t" anchorCtr="0">
            <a:normAutofit/>
          </a:bodyPr>
          <a:lstStyle>
            <a:lvl1pPr marL="285750" indent="-285750" algn="l"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8629149" y="6254056"/>
            <a:ext cx="2753746" cy="323968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38386F08-408F-4BD2-A5F9-1FF72E18D3C3}" type="datetimeFigureOut">
              <a:rPr lang="en-US" noProof="0" smtClean="0"/>
              <a:t>7/14/2022</a:t>
            </a:fld>
            <a:endParaRPr lang="en-US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0175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>
          <a:xfrm>
            <a:off x="11566642" y="6233160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A010B646-69BD-42FF-80B8-7A065EA6A284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293917" y="996684"/>
            <a:ext cx="3497580" cy="5593080"/>
          </a:xfrm>
        </p:spPr>
        <p:txBody>
          <a:bodyPr anchor="t" anchorCtr="0">
            <a:normAutofit/>
          </a:bodyPr>
          <a:lstStyle>
            <a:lvl1pPr marL="285750" indent="-285750" algn="l"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10544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459962" y="6324918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2B21E085-4E62-4EC9-A5F1-16523F1959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black">
          <a:xfrm>
            <a:off x="6942215" y="426720"/>
            <a:ext cx="4699941" cy="1188720"/>
          </a:xfrm>
          <a:noFill/>
          <a:ln>
            <a:noFill/>
          </a:ln>
        </p:spPr>
        <p:txBody>
          <a:bodyPr/>
          <a:lstStyle>
            <a:lvl1pPr algn="l">
              <a:defRPr cap="none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FCDFB3A-4CE3-463F-8C40-B15E3F5CFCA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048876" y="1818152"/>
            <a:ext cx="4045844" cy="4277848"/>
          </a:xfrm>
          <a:noFill/>
        </p:spPr>
        <p:txBody>
          <a:bodyPr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228600" indent="0" algn="l">
              <a:buNone/>
              <a:defRPr>
                <a:solidFill>
                  <a:schemeClr val="tx1"/>
                </a:solidFill>
              </a:defRPr>
            </a:lvl2pPr>
            <a:lvl3pPr marL="457200" indent="0" algn="l">
              <a:buNone/>
              <a:defRPr>
                <a:solidFill>
                  <a:schemeClr val="tx1"/>
                </a:solidFill>
              </a:defRPr>
            </a:lvl3pPr>
            <a:lvl4pPr marL="685800" indent="0" algn="l">
              <a:buNone/>
              <a:defRPr>
                <a:solidFill>
                  <a:schemeClr val="tx1"/>
                </a:solidFill>
              </a:defRPr>
            </a:lvl4pPr>
            <a:lvl5pPr marL="914400" indent="0" algn="l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644389" y="6345814"/>
            <a:ext cx="2753746" cy="323968"/>
          </a:xfrm>
        </p:spPr>
        <p:txBody>
          <a:bodyPr/>
          <a:lstStyle/>
          <a:p>
            <a:fld id="{38386F08-408F-4BD2-A5F9-1FF72E18D3C3}" type="datetimeFigureOut">
              <a:rPr lang="en-US" noProof="0" smtClean="0"/>
              <a:t>7/14/2022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7200" y="6403848"/>
            <a:ext cx="5901189" cy="320040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D356109-298D-4C51-9DC7-DC74594DC220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32155" y="396240"/>
            <a:ext cx="5927725" cy="5989638"/>
          </a:xfrm>
          <a:ln w="38100">
            <a:solidFill>
              <a:schemeClr val="accent2"/>
            </a:solidFill>
          </a:ln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4070FEF-D9D1-45DF-A806-9CA5B8270E72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9" name="Straight Connector 8" descr="decorative element">
            <a:extLst>
              <a:ext uri="{FF2B5EF4-FFF2-40B4-BE49-F238E27FC236}">
                <a16:creationId xmlns:a16="http://schemas.microsoft.com/office/drawing/2014/main" id="{167C85F9-C124-4D12-B4AC-317A35D71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141749" y="1720670"/>
            <a:ext cx="3780000" cy="0"/>
          </a:xfrm>
          <a:prstGeom prst="line">
            <a:avLst/>
          </a:prstGeom>
          <a:ln w="31750">
            <a:solidFill>
              <a:schemeClr val="accent2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2941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DE53EE8-1567-4A1C-B5FB-9243D17B161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096000" y="0"/>
            <a:ext cx="6096000" cy="6858000"/>
          </a:xfrm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145CB378-10E3-4D4E-82B7-47858EDEE57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62827" y="543339"/>
            <a:ext cx="5040000" cy="5765661"/>
          </a:xfrm>
          <a:ln w="38100">
            <a:solidFill>
              <a:schemeClr val="bg1"/>
            </a:solidFill>
          </a:ln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537045" y="6358084"/>
            <a:ext cx="2753746" cy="323968"/>
          </a:xfrm>
        </p:spPr>
        <p:txBody>
          <a:bodyPr/>
          <a:lstStyle/>
          <a:p>
            <a:fld id="{38386F08-408F-4BD2-A5F9-1FF72E18D3C3}" type="datetimeFigureOut">
              <a:rPr lang="en-US" noProof="0" smtClean="0"/>
              <a:t>7/14/2022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04361" y="6382908"/>
            <a:ext cx="5901189" cy="320040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474538" y="6337188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AA2BF3C7-5EFF-4508-B560-D9A68D3F722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704361" y="164690"/>
            <a:ext cx="4593772" cy="2624056"/>
          </a:xfrm>
          <a:noFill/>
          <a:ln>
            <a:noFill/>
          </a:ln>
        </p:spPr>
        <p:txBody>
          <a:bodyPr anchor="t" anchorCtr="0">
            <a:noAutofit/>
          </a:bodyPr>
          <a:lstStyle>
            <a:lvl1pPr>
              <a:defRPr sz="400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7D64B51-A9B6-4A76-949F-5769931247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04361" y="3233530"/>
            <a:ext cx="4593771" cy="2902590"/>
          </a:xfrm>
        </p:spPr>
        <p:txBody>
          <a:bodyPr>
            <a:normAutofit/>
          </a:bodyPr>
          <a:lstStyle>
            <a:lvl1pPr marL="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1pPr>
            <a:lvl2pPr marL="2286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2pPr>
            <a:lvl3pPr marL="4572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3pPr>
            <a:lvl4pPr marL="6858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4pPr>
            <a:lvl5pPr marL="9144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00114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blackWhite">
          <a:xfrm>
            <a:off x="6712900" y="407684"/>
            <a:ext cx="4910096" cy="2257167"/>
          </a:xfrm>
          <a:noFill/>
          <a:ln>
            <a:noFill/>
          </a:ln>
        </p:spPr>
        <p:txBody>
          <a:bodyPr anchor="ctr" anchorCtr="0">
            <a:normAutofit/>
          </a:bodyPr>
          <a:lstStyle>
            <a:lvl1pPr algn="l">
              <a:defRPr sz="4000">
                <a:solidFill>
                  <a:srgbClr val="262626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 bwMode="white">
          <a:xfrm>
            <a:off x="6780414" y="3019130"/>
            <a:ext cx="4584265" cy="3159033"/>
          </a:xfrm>
        </p:spPr>
        <p:txBody>
          <a:bodyPr anchor="t" anchorCtr="1">
            <a:normAutofit/>
          </a:bodyPr>
          <a:lstStyle>
            <a:lvl1pPr marL="0" indent="0" algn="l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7/14/2022</a:t>
            </a:fld>
            <a:endParaRPr lang="en-US" noProof="0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1FEC71D9-8368-4022-BA35-B43400F9250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27320" y="407684"/>
            <a:ext cx="5625849" cy="577047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891621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7/14/2022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BE4AA6-ED36-4D3B-ABD8-3BA6059C308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3744516" y="1127369"/>
            <a:ext cx="4703084" cy="1188720"/>
          </a:xfrm>
          <a:noFill/>
          <a:ln>
            <a:noFill/>
          </a:ln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94707B9-0409-43FA-B052-6AE401D767C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44516" y="2263081"/>
            <a:ext cx="4702968" cy="3909119"/>
          </a:xfrm>
          <a:noFill/>
          <a:ln>
            <a:noFill/>
          </a:ln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28600" indent="0" algn="ctr">
              <a:buNone/>
              <a:defRPr>
                <a:solidFill>
                  <a:schemeClr val="bg1"/>
                </a:solidFill>
              </a:defRPr>
            </a:lvl2pPr>
            <a:lvl3pPr marL="457200" indent="0" algn="ctr">
              <a:buNone/>
              <a:defRPr>
                <a:solidFill>
                  <a:schemeClr val="bg1"/>
                </a:solidFill>
              </a:defRPr>
            </a:lvl3pPr>
            <a:lvl4pPr marL="685800" indent="0" algn="ctr">
              <a:buNone/>
              <a:defRPr>
                <a:solidFill>
                  <a:schemeClr val="bg1"/>
                </a:solidFill>
              </a:defRPr>
            </a:lvl4pPr>
            <a:lvl5pPr marL="91440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52560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 bwMode="blackWhite">
          <a:xfrm>
            <a:off x="1600200" y="2386744"/>
            <a:ext cx="8991600" cy="1645920"/>
          </a:xfrm>
          <a:noFill/>
          <a:ln w="38100">
            <a:solidFill>
              <a:srgbClr val="FFFFFF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2400">
                <a:solidFill>
                  <a:srgbClr val="262626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7/14/2022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87374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268440A-E3ED-426B-A1F8-1D7557F9584D}"/>
              </a:ext>
            </a:extLst>
          </p:cNvPr>
          <p:cNvSpPr/>
          <p:nvPr userDrawn="1"/>
        </p:nvSpPr>
        <p:spPr>
          <a:xfrm>
            <a:off x="0" y="3648173"/>
            <a:ext cx="12192000" cy="320982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 bwMode="blackWhite">
          <a:xfrm>
            <a:off x="1600200" y="1887121"/>
            <a:ext cx="8991600" cy="1645920"/>
          </a:xfrm>
          <a:noFill/>
          <a:ln w="38100">
            <a:solidFill>
              <a:srgbClr val="FFFFFF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7/14/2022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496345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gray">
          <a:noFill/>
          <a:ln>
            <a:solidFill>
              <a:schemeClr val="accent2"/>
            </a:solidFill>
          </a:ln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7/14/2022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B668FB-6A04-4C02-A197-0044D616A95A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386430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gray">
          <a:noFill/>
          <a:ln>
            <a:noFill/>
          </a:ln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7/14/2022</a:t>
            </a:fld>
            <a:endParaRPr lang="en-US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72FC25-236C-4A4E-83A6-4EBE36B8339C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955229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583436" y="2313433"/>
            <a:ext cx="4270248" cy="70408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400" b="1" dirty="0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1583436" y="3143250"/>
            <a:ext cx="4270248" cy="259677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7/14/2022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Title 9"/>
          <p:cNvSpPr>
            <a:spLocks noGrp="1"/>
          </p:cNvSpPr>
          <p:nvPr>
            <p:ph type="title" hasCustomPrompt="1"/>
          </p:nvPr>
        </p:nvSpPr>
        <p:spPr bwMode="gray">
          <a:noFill/>
          <a:ln>
            <a:solidFill>
              <a:schemeClr val="bg1"/>
            </a:solidFill>
          </a:ln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7CC6D812-2BC4-484A-A3B0-D751943CAC28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304927" y="2313433"/>
            <a:ext cx="4270248" cy="704088"/>
          </a:xfrm>
        </p:spPr>
        <p:txBody>
          <a:bodyPr anchor="b"/>
          <a:lstStyle>
            <a:lvl1pPr marL="0" indent="0">
              <a:buFont typeface="Arial" panose="020B0604020202020204" pitchFamily="34" charset="0"/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744509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459962" y="6324918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644389" y="6345814"/>
            <a:ext cx="2753746" cy="323968"/>
          </a:xfrm>
        </p:spPr>
        <p:txBody>
          <a:bodyPr/>
          <a:lstStyle/>
          <a:p>
            <a:fld id="{38386F08-408F-4BD2-A5F9-1FF72E18D3C3}" type="datetimeFigureOut">
              <a:rPr lang="en-US" noProof="0" smtClean="0"/>
              <a:t>7/14/2022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7200" y="6403848"/>
            <a:ext cx="5901189" cy="320040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4070FEF-D9D1-45DF-A806-9CA5B8270E72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C8A7AD-2B2B-4A1B-8A04-1B8223844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463130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7/14/2022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30181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t>7/14/2022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53149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79" r:id="rId4"/>
    <p:sldLayoutId id="2147483681" r:id="rId5"/>
    <p:sldLayoutId id="2147483690" r:id="rId6"/>
    <p:sldLayoutId id="2147483666" r:id="rId7"/>
    <p:sldLayoutId id="2147483687" r:id="rId8"/>
    <p:sldLayoutId id="2147483680" r:id="rId9"/>
    <p:sldLayoutId id="2147483688" r:id="rId10"/>
    <p:sldLayoutId id="2147483673" r:id="rId11"/>
    <p:sldLayoutId id="2147483692" r:id="rId12"/>
    <p:sldLayoutId id="2147483674" r:id="rId13"/>
    <p:sldLayoutId id="2147483676" r:id="rId14"/>
    <p:sldLayoutId id="2147483677" r:id="rId15"/>
    <p:sldLayoutId id="2147483691" r:id="rId16"/>
    <p:sldLayoutId id="214748368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kern="1200" cap="none" spc="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8.png"/><Relationship Id="rId7" Type="http://schemas.openxmlformats.org/officeDocument/2006/relationships/image" Target="../media/image5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10.png"/><Relationship Id="rId4" Type="http://schemas.openxmlformats.org/officeDocument/2006/relationships/image" Target="../media/image2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sketchfab.com/3d-models/036-salt-dock-2-unit-i-610bbf1a43204912b418b03d3215402f" TargetMode="External"/><Relationship Id="rId4" Type="http://schemas.openxmlformats.org/officeDocument/2006/relationships/image" Target="../media/image2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gif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5.gif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7" Type="http://schemas.openxmlformats.org/officeDocument/2006/relationships/image" Target="../media/image35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4.png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2.mp4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1.JP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ecampusontario.pressbooks.pub/altasofsouthernontariocmb" TargetMode="External"/><Relationship Id="rId5" Type="http://schemas.openxmlformats.org/officeDocument/2006/relationships/hyperlink" Target="https://ecampusontario.pressbooks.pub/atlasofsouthernontariocentralgneissbelt/" TargetMode="External"/><Relationship Id="rId4" Type="http://schemas.openxmlformats.org/officeDocument/2006/relationships/hyperlink" Target="https://ecampusontario.pressbooks.pub/altasofsouthernontario/" TargetMode="External"/><Relationship Id="rId9" Type="http://schemas.openxmlformats.org/officeDocument/2006/relationships/image" Target="../media/image3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outdoor, sky, snow, tree&#10;&#10;Description automatically generated">
            <a:extLst>
              <a:ext uri="{FF2B5EF4-FFF2-40B4-BE49-F238E27FC236}">
                <a16:creationId xmlns:a16="http://schemas.microsoft.com/office/drawing/2014/main" id="{ADF9D74A-0EB4-E65B-1CEF-7F8955C238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748" b="9252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B78D5BD-BA73-C873-B98C-FD81DB008A59}"/>
              </a:ext>
            </a:extLst>
          </p:cNvPr>
          <p:cNvSpPr/>
          <p:nvPr/>
        </p:nvSpPr>
        <p:spPr>
          <a:xfrm>
            <a:off x="-4" y="0"/>
            <a:ext cx="12192000" cy="6862727"/>
          </a:xfrm>
          <a:prstGeom prst="rect">
            <a:avLst/>
          </a:prstGeom>
          <a:gradFill flip="none" rotWithShape="1">
            <a:gsLst>
              <a:gs pos="93000">
                <a:schemeClr val="bg1">
                  <a:alpha val="90000"/>
                </a:schemeClr>
              </a:gs>
              <a:gs pos="62000">
                <a:schemeClr val="bg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06B545C-89BB-7B06-AF7F-0176E83DAD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6918" y="5087086"/>
            <a:ext cx="3939745" cy="1723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73785415-E552-4742-B0A5-FC1ECF293E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788695" y="1089412"/>
            <a:ext cx="8829988" cy="4018039"/>
          </a:xfrm>
          <a:prstGeom prst="rect">
            <a:avLst/>
          </a:prstGeom>
          <a:solidFill>
            <a:schemeClr val="accent2">
              <a:alpha val="80000"/>
            </a:schemeClr>
          </a:solidFill>
          <a:ln>
            <a:noFill/>
          </a:ln>
          <a:effectLst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Title 36">
            <a:extLst>
              <a:ext uri="{FF2B5EF4-FFF2-40B4-BE49-F238E27FC236}">
                <a16:creationId xmlns:a16="http://schemas.microsoft.com/office/drawing/2014/main" id="{1C44CABD-3945-420B-A1E8-0D3E5F523E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12758" y="845138"/>
            <a:ext cx="8829989" cy="2477181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Calibri" panose="020F0502020204030204" pitchFamily="34" charset="0"/>
                <a:ea typeface="Tahoma" panose="020B0604030504040204" pitchFamily="34" charset="0"/>
                <a:cs typeface="Calibri" panose="020F0502020204030204" pitchFamily="34" charset="0"/>
              </a:rPr>
              <a:t>Introducing a virtual database of rock outcrops of Southern Ontario</a:t>
            </a:r>
          </a:p>
        </p:txBody>
      </p:sp>
      <p:sp>
        <p:nvSpPr>
          <p:cNvPr id="38" name="Subtitle 37">
            <a:extLst>
              <a:ext uri="{FF2B5EF4-FFF2-40B4-BE49-F238E27FC236}">
                <a16:creationId xmlns:a16="http://schemas.microsoft.com/office/drawing/2014/main" id="{6ED6B106-CA53-428B-8BF0-1BC5768C05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80675" y="3322319"/>
            <a:ext cx="8846029" cy="2023304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Calibri" panose="020F0502020204030204" pitchFamily="34" charset="0"/>
                <a:ea typeface="Tahoma" panose="020B0604030504040204" pitchFamily="34" charset="0"/>
                <a:cs typeface="Calibri" panose="020F0502020204030204" pitchFamily="34" charset="0"/>
              </a:rPr>
              <a:t>P. Ashwell</a:t>
            </a:r>
            <a:r>
              <a:rPr lang="en-US" sz="2400" dirty="0">
                <a:latin typeface="Calibri" panose="020F0502020204030204" pitchFamily="34" charset="0"/>
                <a:ea typeface="Tahoma" panose="020B0604030504040204" pitchFamily="34" charset="0"/>
                <a:cs typeface="Calibri" panose="020F0502020204030204" pitchFamily="34" charset="0"/>
              </a:rPr>
              <a:t>, </a:t>
            </a:r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  <a:ea typeface="Tahoma" panose="020B0604030504040204" pitchFamily="34" charset="0"/>
                <a:cs typeface="Calibri" panose="020F0502020204030204" pitchFamily="34" charset="0"/>
              </a:rPr>
              <a:t>S. Ballantyne, H. Daxberger,  P. </a:t>
            </a:r>
            <a:r>
              <a:rPr lang="en-US" sz="2400" dirty="0" err="1">
                <a:solidFill>
                  <a:schemeClr val="tx1"/>
                </a:solidFill>
                <a:latin typeface="Calibri" panose="020F0502020204030204" pitchFamily="34" charset="0"/>
                <a:ea typeface="Tahoma" panose="020B0604030504040204" pitchFamily="34" charset="0"/>
                <a:cs typeface="Calibri" panose="020F0502020204030204" pitchFamily="34" charset="0"/>
              </a:rPr>
              <a:t>Ruscica</a:t>
            </a:r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  <a:ea typeface="Tahoma" panose="020B0604030504040204" pitchFamily="34" charset="0"/>
                <a:cs typeface="Calibri" panose="020F0502020204030204" pitchFamily="34" charset="0"/>
              </a:rPr>
              <a:t>, P. Attanasio, A. Ghanie, A. Hamid, Ch. Peng, J. Wanzo, &amp; D. Rios</a:t>
            </a:r>
          </a:p>
          <a:p>
            <a:endParaRPr lang="en-US" sz="2400" dirty="0">
              <a:solidFill>
                <a:schemeClr val="tx1"/>
              </a:solidFill>
              <a:latin typeface="Calibri" panose="020F0502020204030204" pitchFamily="34" charset="0"/>
              <a:ea typeface="Tahoma" panose="020B0604030504040204" pitchFamily="34" charset="0"/>
              <a:cs typeface="Calibri" panose="020F0502020204030204" pitchFamily="34" charset="0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B7897E6-775C-4603-8153-D078160E1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4620000" y="3221408"/>
            <a:ext cx="2952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Rectangle 67">
            <a:extLst>
              <a:ext uri="{FF2B5EF4-FFF2-40B4-BE49-F238E27FC236}">
                <a16:creationId xmlns:a16="http://schemas.microsoft.com/office/drawing/2014/main" id="{7EF755C8-D22F-4585-A846-467B938E12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242000" y="1437564"/>
            <a:ext cx="3708000" cy="3982873"/>
          </a:xfrm>
          <a:prstGeom prst="rect">
            <a:avLst/>
          </a:prstGeom>
          <a:noFill/>
          <a:ln w="31750"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7" name="Picture 3">
            <a:extLst>
              <a:ext uri="{FF2B5EF4-FFF2-40B4-BE49-F238E27FC236}">
                <a16:creationId xmlns:a16="http://schemas.microsoft.com/office/drawing/2014/main" id="{53DB9C2D-E28A-5A4A-F444-196A84EEE3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5385" y="5099690"/>
            <a:ext cx="3939746" cy="1802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47FE832-56BE-793E-EB0F-7943777DC6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66171" y="5440974"/>
            <a:ext cx="1286780" cy="1194707"/>
          </a:xfrm>
          <a:prstGeom prst="rect">
            <a:avLst/>
          </a:prstGeom>
        </p:spPr>
      </p:pic>
      <p:pic>
        <p:nvPicPr>
          <p:cNvPr id="1029" name="Picture 5" descr="Brand Assets | eCampusOntario">
            <a:extLst>
              <a:ext uri="{FF2B5EF4-FFF2-40B4-BE49-F238E27FC236}">
                <a16:creationId xmlns:a16="http://schemas.microsoft.com/office/drawing/2014/main" id="{DD52C54B-837C-DFCF-177F-2CEDF5A879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4545" y="5440974"/>
            <a:ext cx="2857971" cy="129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Mica schist, thin section, polarised LM - Stock Image - C007/2386 - Science  Photo Library">
            <a:extLst>
              <a:ext uri="{FF2B5EF4-FFF2-40B4-BE49-F238E27FC236}">
                <a16:creationId xmlns:a16="http://schemas.microsoft.com/office/drawing/2014/main" id="{0DB4DFB7-B3E5-AE0E-CE5A-3667668721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382" b="28610"/>
          <a:stretch/>
        </p:blipFill>
        <p:spPr bwMode="auto">
          <a:xfrm rot="16200000">
            <a:off x="7864025" y="5922460"/>
            <a:ext cx="1194706" cy="228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03454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1BFA780D-8082-B8E1-99E0-8798F1B64D34}"/>
              </a:ext>
            </a:extLst>
          </p:cNvPr>
          <p:cNvSpPr/>
          <p:nvPr/>
        </p:nvSpPr>
        <p:spPr>
          <a:xfrm>
            <a:off x="0" y="0"/>
            <a:ext cx="6496715" cy="687038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14C0AF-0C99-49B8-B848-73442FA81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 Collaboration</a:t>
            </a:r>
            <a:endParaRPr lang="en-US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EFE30D8E-3C8D-4EC6-9EC0-49EEC65D3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flipH="1">
            <a:off x="394323" y="365760"/>
            <a:ext cx="6102876" cy="6126480"/>
            <a:chOff x="4266631" y="945960"/>
            <a:chExt cx="7178609" cy="522624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612A650-2C8A-4D4F-8C56-7E8C716CB428}"/>
                </a:ext>
              </a:extLst>
            </p:cNvPr>
            <p:cNvCxnSpPr/>
            <p:nvPr/>
          </p:nvCxnSpPr>
          <p:spPr>
            <a:xfrm>
              <a:off x="4267200" y="960120"/>
              <a:ext cx="7178040" cy="0"/>
            </a:xfrm>
            <a:prstGeom prst="line">
              <a:avLst/>
            </a:prstGeom>
            <a:ln>
              <a:solidFill>
                <a:srgbClr val="0070C0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87B35CA-924E-4B0B-8992-FCA9B56F0710}"/>
                </a:ext>
              </a:extLst>
            </p:cNvPr>
            <p:cNvCxnSpPr/>
            <p:nvPr/>
          </p:nvCxnSpPr>
          <p:spPr>
            <a:xfrm>
              <a:off x="4266631" y="6172200"/>
              <a:ext cx="7160477" cy="0"/>
            </a:xfrm>
            <a:prstGeom prst="line">
              <a:avLst/>
            </a:prstGeom>
            <a:ln>
              <a:solidFill>
                <a:srgbClr val="0070C0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7967EA4-E543-4682-9FBC-5EB0A4DED477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817888" y="3555960"/>
              <a:ext cx="5220000" cy="0"/>
            </a:xfrm>
            <a:prstGeom prst="line">
              <a:avLst/>
            </a:prstGeom>
            <a:ln>
              <a:solidFill>
                <a:srgbClr val="0070C0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3A55248-C59C-4ACA-8BB2-360723882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883920" y="1527781"/>
            <a:ext cx="5040000" cy="0"/>
          </a:xfrm>
          <a:prstGeom prst="line">
            <a:avLst/>
          </a:prstGeom>
          <a:ln w="31750">
            <a:solidFill>
              <a:srgbClr val="0070C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2" name="Picture 2" descr="Cover image for Atlas of the Central Metasedimentary Belt Bedrock Geology in Southern Ontario: LiDAR-Derived Digital Outcrops, 3D Hand Samples, Petrography, and Geochemistry">
            <a:extLst>
              <a:ext uri="{FF2B5EF4-FFF2-40B4-BE49-F238E27FC236}">
                <a16:creationId xmlns:a16="http://schemas.microsoft.com/office/drawing/2014/main" id="{8291AB6D-6053-62EA-371F-F0F3403BC2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9207" y="0"/>
            <a:ext cx="5308645" cy="6870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1F08D03-68FC-00B8-07DC-DD4B3B269E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6031" y="4500738"/>
            <a:ext cx="1944096" cy="829481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15F31D1B-8C02-1C9D-7023-43D2704A34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483" y="1642432"/>
            <a:ext cx="2414102" cy="105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>
            <a:extLst>
              <a:ext uri="{FF2B5EF4-FFF2-40B4-BE49-F238E27FC236}">
                <a16:creationId xmlns:a16="http://schemas.microsoft.com/office/drawing/2014/main" id="{2FE57170-D617-0193-C401-48BA150E61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3920" y="1641188"/>
            <a:ext cx="2414102" cy="1104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D44028E-6F61-6A2B-2DC0-3865525194C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7826" y="4764769"/>
            <a:ext cx="1286780" cy="1194707"/>
          </a:xfrm>
          <a:prstGeom prst="rect">
            <a:avLst/>
          </a:prstGeom>
        </p:spPr>
      </p:pic>
      <p:pic>
        <p:nvPicPr>
          <p:cNvPr id="17" name="Picture 5" descr="Brand Assets | eCampusOntario">
            <a:extLst>
              <a:ext uri="{FF2B5EF4-FFF2-40B4-BE49-F238E27FC236}">
                <a16:creationId xmlns:a16="http://schemas.microsoft.com/office/drawing/2014/main" id="{F908E3D1-281A-50E5-ADCD-3FE6BBD117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23" y="4907299"/>
            <a:ext cx="2857971" cy="129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Mica schist, thin section, polarised LM - Stock Image - C007/2386 - Science  Photo Library">
            <a:extLst>
              <a:ext uri="{FF2B5EF4-FFF2-40B4-BE49-F238E27FC236}">
                <a16:creationId xmlns:a16="http://schemas.microsoft.com/office/drawing/2014/main" id="{9E3B3F11-CCC5-33AA-7B3E-DDDD256DF1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382" b="28610"/>
          <a:stretch/>
        </p:blipFill>
        <p:spPr bwMode="auto">
          <a:xfrm rot="16200000">
            <a:off x="3475680" y="5246255"/>
            <a:ext cx="1194706" cy="228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08D480B-94E7-AD40-E01F-4FFAB6B2563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07932" y="2858071"/>
            <a:ext cx="1228725" cy="126682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AE3BC3C-868E-3D14-4CCD-80F54550526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90388" y="2943518"/>
            <a:ext cx="2206441" cy="1290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9911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Virtual classes give students a new perspective on the most beneficial way  to learn - The Observer">
            <a:extLst>
              <a:ext uri="{FF2B5EF4-FFF2-40B4-BE49-F238E27FC236}">
                <a16:creationId xmlns:a16="http://schemas.microsoft.com/office/drawing/2014/main" id="{3250E5E7-8E19-4E32-AF78-7A8459A72CA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300" y="197716"/>
            <a:ext cx="5372870" cy="3552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perfect day of teaching geoscience in the field ">
            <a:extLst>
              <a:ext uri="{FF2B5EF4-FFF2-40B4-BE49-F238E27FC236}">
                <a16:creationId xmlns:a16="http://schemas.microsoft.com/office/drawing/2014/main" id="{7E543846-0790-30D9-CFD9-CF6AA5A9C2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815" y="197717"/>
            <a:ext cx="4736086" cy="355206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7ACCBC0-9E6C-D8AA-809E-920F34A9251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74" r="-77" b="16981"/>
          <a:stretch/>
        </p:blipFill>
        <p:spPr>
          <a:xfrm>
            <a:off x="-24498" y="4481512"/>
            <a:ext cx="12225929" cy="2376487"/>
          </a:xfrm>
          <a:prstGeom prst="rect">
            <a:avLst/>
          </a:prstGeom>
          <a:ln>
            <a:noFill/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891F83B-EF44-B1F3-5EFD-97D961505079}"/>
              </a:ext>
            </a:extLst>
          </p:cNvPr>
          <p:cNvSpPr txBox="1"/>
          <p:nvPr/>
        </p:nvSpPr>
        <p:spPr>
          <a:xfrm>
            <a:off x="5683978" y="1789082"/>
            <a:ext cx="519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dirty="0"/>
              <a:t>VS.</a:t>
            </a:r>
          </a:p>
        </p:txBody>
      </p:sp>
    </p:spTree>
    <p:extLst>
      <p:ext uri="{BB962C8B-B14F-4D97-AF65-F5344CB8AC3E}">
        <p14:creationId xmlns:p14="http://schemas.microsoft.com/office/powerpoint/2010/main" val="16067595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FF6C8-9C2F-AAA6-86E5-EC22BF50D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651" y="326367"/>
            <a:ext cx="10893775" cy="1962150"/>
          </a:xfrm>
        </p:spPr>
        <p:txBody>
          <a:bodyPr/>
          <a:lstStyle/>
          <a:p>
            <a:r>
              <a:rPr lang="en-CA" dirty="0">
                <a:latin typeface="Calibri" panose="020F0502020204030204" pitchFamily="34" charset="0"/>
                <a:cs typeface="Calibri" panose="020F0502020204030204" pitchFamily="34" charset="0"/>
              </a:rPr>
              <a:t>Field Sites</a:t>
            </a:r>
          </a:p>
        </p:txBody>
      </p:sp>
      <p:pic>
        <p:nvPicPr>
          <p:cNvPr id="3076" name="Picture 4" descr="Bedrock Geology of Ontario – Brock University Library">
            <a:extLst>
              <a:ext uri="{FF2B5EF4-FFF2-40B4-BE49-F238E27FC236}">
                <a16:creationId xmlns:a16="http://schemas.microsoft.com/office/drawing/2014/main" id="{E9F76C48-3D4D-2F59-0B19-D2FD410689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350" y="0"/>
            <a:ext cx="77406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6960B95-B04F-6C2E-002C-B004810B679A}"/>
              </a:ext>
            </a:extLst>
          </p:cNvPr>
          <p:cNvSpPr txBox="1"/>
          <p:nvPr/>
        </p:nvSpPr>
        <p:spPr>
          <a:xfrm>
            <a:off x="6503754" y="409694"/>
            <a:ext cx="1950727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CA" dirty="0">
                <a:latin typeface="Calibri" panose="020F0502020204030204" pitchFamily="34" charset="0"/>
                <a:cs typeface="Calibri" panose="020F0502020204030204" pitchFamily="34" charset="0"/>
              </a:rPr>
              <a:t>Central Gneiss Belt</a:t>
            </a:r>
          </a:p>
          <a:p>
            <a:pPr algn="ctr"/>
            <a:r>
              <a:rPr lang="en-CA" i="1" dirty="0">
                <a:latin typeface="Calibri" panose="020F0502020204030204" pitchFamily="34" charset="0"/>
                <a:cs typeface="Calibri" panose="020F0502020204030204" pitchFamily="34" charset="0"/>
              </a:rPr>
              <a:t>Grenville Province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C7431A-C7BE-2E7D-EFA2-B6AC74E96FB4}"/>
              </a:ext>
            </a:extLst>
          </p:cNvPr>
          <p:cNvSpPr txBox="1"/>
          <p:nvPr/>
        </p:nvSpPr>
        <p:spPr>
          <a:xfrm>
            <a:off x="9003142" y="1714739"/>
            <a:ext cx="300088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CA" dirty="0">
                <a:latin typeface="Calibri" panose="020F0502020204030204" pitchFamily="34" charset="0"/>
                <a:cs typeface="Calibri" panose="020F0502020204030204" pitchFamily="34" charset="0"/>
              </a:rPr>
              <a:t>Central Metasedimentary Belt</a:t>
            </a:r>
          </a:p>
          <a:p>
            <a:pPr algn="ctr"/>
            <a:r>
              <a:rPr lang="en-CA" i="1" dirty="0">
                <a:latin typeface="Calibri" panose="020F0502020204030204" pitchFamily="34" charset="0"/>
                <a:cs typeface="Calibri" panose="020F0502020204030204" pitchFamily="34" charset="0"/>
              </a:rPr>
              <a:t>Grenville Province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79CA1E-8736-51F1-114F-A26658F780A9}"/>
              </a:ext>
            </a:extLst>
          </p:cNvPr>
          <p:cNvSpPr txBox="1"/>
          <p:nvPr/>
        </p:nvSpPr>
        <p:spPr>
          <a:xfrm>
            <a:off x="4576718" y="4301491"/>
            <a:ext cx="287809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CA" dirty="0">
                <a:latin typeface="Calibri" panose="020F0502020204030204" pitchFamily="34" charset="0"/>
                <a:cs typeface="Calibri" panose="020F0502020204030204" pitchFamily="34" charset="0"/>
              </a:rPr>
              <a:t>In works:</a:t>
            </a:r>
          </a:p>
          <a:p>
            <a:r>
              <a:rPr lang="en-CA" dirty="0">
                <a:latin typeface="Calibri" panose="020F0502020204030204" pitchFamily="34" charset="0"/>
                <a:cs typeface="Calibri" panose="020F0502020204030204" pitchFamily="34" charset="0"/>
              </a:rPr>
              <a:t>Paleozoic Sedimentary Rocks</a:t>
            </a:r>
            <a:endParaRPr lang="en-CA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9059F7-14F3-987D-00E4-9DDEE2B82729}"/>
              </a:ext>
            </a:extLst>
          </p:cNvPr>
          <p:cNvSpPr txBox="1"/>
          <p:nvPr/>
        </p:nvSpPr>
        <p:spPr>
          <a:xfrm>
            <a:off x="8321675" y="4424869"/>
            <a:ext cx="90229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CA" i="1" dirty="0">
                <a:latin typeface="Calibri" panose="020F0502020204030204" pitchFamily="34" charset="0"/>
                <a:cs typeface="Calibri" panose="020F0502020204030204" pitchFamily="34" charset="0"/>
              </a:rPr>
              <a:t>Toronto</a:t>
            </a:r>
          </a:p>
        </p:txBody>
      </p:sp>
      <p:sp>
        <p:nvSpPr>
          <p:cNvPr id="5" name="Sun 4">
            <a:extLst>
              <a:ext uri="{FF2B5EF4-FFF2-40B4-BE49-F238E27FC236}">
                <a16:creationId xmlns:a16="http://schemas.microsoft.com/office/drawing/2014/main" id="{40AF1E2D-BB3F-F5D7-24D4-09336BC7A877}"/>
              </a:ext>
            </a:extLst>
          </p:cNvPr>
          <p:cNvSpPr/>
          <p:nvPr/>
        </p:nvSpPr>
        <p:spPr>
          <a:xfrm>
            <a:off x="7943850" y="4467493"/>
            <a:ext cx="323850" cy="31432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B9E13E6-217B-0351-42EF-5DC333DF14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384" r="7512"/>
          <a:stretch/>
        </p:blipFill>
        <p:spPr>
          <a:xfrm>
            <a:off x="485775" y="1222133"/>
            <a:ext cx="3840802" cy="1814512"/>
          </a:xfrm>
          <a:prstGeom prst="rect">
            <a:avLst/>
          </a:prstGeom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9AD68315-84C7-186B-CDF8-654FCDC296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881" y="5076825"/>
            <a:ext cx="2202696" cy="1652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BB41160-B9D1-7597-25FB-591480FBE00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6035" b="12800"/>
          <a:stretch/>
        </p:blipFill>
        <p:spPr>
          <a:xfrm>
            <a:off x="485775" y="3150020"/>
            <a:ext cx="3840802" cy="181451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4EB3F191-FAF6-B769-0C50-0AC1ECA42DB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10633"/>
          <a:stretch/>
        </p:blipFill>
        <p:spPr>
          <a:xfrm>
            <a:off x="485775" y="5076825"/>
            <a:ext cx="1513332" cy="1652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5723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B45FFCA4-E2BD-5456-D5DF-C7AD07811F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87" y="14110"/>
            <a:ext cx="10644241" cy="5996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Placeholder 26" descr="The Louvre">
            <a:extLst>
              <a:ext uri="{FF2B5EF4-FFF2-40B4-BE49-F238E27FC236}">
                <a16:creationId xmlns:a16="http://schemas.microsoft.com/office/drawing/2014/main" id="{7001B856-B79C-4FA5-95FD-B8EACA64129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alphaModFix amt="5000"/>
          </a:blip>
          <a:srcRect l="25" r="25"/>
          <a:stretch>
            <a:fillRect/>
          </a:stretch>
        </p:blipFill>
        <p:spPr>
          <a:xfrm flipH="1">
            <a:off x="12032863" y="5893399"/>
            <a:ext cx="143650" cy="80803"/>
          </a:xfr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57FC711-4568-4FA7-AA48-8402C6452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5774051" y="209307"/>
            <a:ext cx="6611769" cy="6193155"/>
          </a:xfrm>
          <a:prstGeom prst="rect">
            <a:avLst/>
          </a:prstGeom>
          <a:gradFill flip="none" rotWithShape="1">
            <a:gsLst>
              <a:gs pos="1000">
                <a:schemeClr val="bg1">
                  <a:alpha val="0"/>
                </a:schemeClr>
              </a:gs>
              <a:gs pos="61000">
                <a:schemeClr val="bg1"/>
              </a:gs>
            </a:gsLst>
            <a:lin ang="5400000" scaled="0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0BB4A24-2253-4A39-B175-C51201337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1952" y="-45147"/>
            <a:ext cx="6796044" cy="957729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LiDAR on iPad &amp; SCANIVERSE APP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D81136-7F59-43AB-8A14-139387331EE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911771" y="1326850"/>
            <a:ext cx="3069054" cy="4472513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Simple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Inexpensive app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Immediate Results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F0A75C1-3072-4DCB-952E-5C598E1C8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8632825" y="1260000"/>
            <a:ext cx="3348000" cy="0"/>
          </a:xfrm>
          <a:prstGeom prst="line">
            <a:avLst/>
          </a:prstGeom>
          <a:ln w="31750">
            <a:solidFill>
              <a:schemeClr val="accent2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D7DD2AF5-94F8-4276-A384-39A296E9E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5657999" y="340659"/>
            <a:ext cx="864000" cy="1220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E17895B-DAB2-D5A5-69C0-F1A5BE78836D}"/>
              </a:ext>
            </a:extLst>
          </p:cNvPr>
          <p:cNvSpPr txBox="1"/>
          <p:nvPr/>
        </p:nvSpPr>
        <p:spPr>
          <a:xfrm>
            <a:off x="88106" y="6119493"/>
            <a:ext cx="1096089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https://sketchfab.com/3d-models/036-salt-dock-2-unit-i-610bbf1a43204912b418b03d3215402f</a:t>
            </a:r>
            <a:endParaRPr lang="en-CA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CA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" name="Title 3">
            <a:extLst>
              <a:ext uri="{FF2B5EF4-FFF2-40B4-BE49-F238E27FC236}">
                <a16:creationId xmlns:a16="http://schemas.microsoft.com/office/drawing/2014/main" id="{F76CE766-35CB-85A2-40D3-F8F1C12C7EA7}"/>
              </a:ext>
            </a:extLst>
          </p:cNvPr>
          <p:cNvSpPr txBox="1">
            <a:spLocks/>
          </p:cNvSpPr>
          <p:nvPr/>
        </p:nvSpPr>
        <p:spPr bwMode="black">
          <a:xfrm>
            <a:off x="8839974" y="5119135"/>
            <a:ext cx="3307716" cy="957729"/>
          </a:xfrm>
          <a:prstGeom prst="rect">
            <a:avLst/>
          </a:prstGeom>
          <a:noFill/>
          <a:ln w="31750" cap="sq">
            <a:noFill/>
            <a:miter lim="800000"/>
          </a:ln>
        </p:spPr>
        <p:txBody>
          <a:bodyPr vert="horz" lIns="182880" tIns="182880" rIns="182880" bIns="182880" rtlCol="0" anchor="b" anchorCtr="0">
            <a:no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kern="1200" cap="none" spc="0" baseline="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Models are hosted on </a:t>
            </a:r>
            <a:r>
              <a:rPr lang="en-US" sz="3600" b="1" dirty="0" err="1">
                <a:latin typeface="Calibri" panose="020F0502020204030204" pitchFamily="34" charset="0"/>
                <a:cs typeface="Calibri" panose="020F0502020204030204" pitchFamily="34" charset="0"/>
              </a:rPr>
              <a:t>Sketchfab</a:t>
            </a:r>
            <a:endParaRPr lang="en-US" sz="36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1700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itle 66">
            <a:extLst>
              <a:ext uri="{FF2B5EF4-FFF2-40B4-BE49-F238E27FC236}">
                <a16:creationId xmlns:a16="http://schemas.microsoft.com/office/drawing/2014/main" id="{BC69CF52-F446-4370-9577-2EB5F30ED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Hand Samples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8" name="Text Placeholder 67">
            <a:extLst>
              <a:ext uri="{FF2B5EF4-FFF2-40B4-BE49-F238E27FC236}">
                <a16:creationId xmlns:a16="http://schemas.microsoft.com/office/drawing/2014/main" id="{13381A64-D3D4-4D0D-A114-3AC5FB8E5D7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Photographs, 3D Scans, and Photogrammetry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67AF930-F598-4747-9605-0A838ED2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 flipH="1">
            <a:off x="4743216" y="-3976630"/>
            <a:ext cx="2705567" cy="11429999"/>
            <a:chOff x="4578818" y="945960"/>
            <a:chExt cx="6880587" cy="5226241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1D710A3-26CD-4F84-A4D0-36F61290B609}"/>
                </a:ext>
              </a:extLst>
            </p:cNvPr>
            <p:cNvCxnSpPr/>
            <p:nvPr/>
          </p:nvCxnSpPr>
          <p:spPr>
            <a:xfrm>
              <a:off x="4578818" y="954315"/>
              <a:ext cx="6866419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341FF842-56E6-401D-9231-6DA71802EEF0}"/>
                </a:ext>
              </a:extLst>
            </p:cNvPr>
            <p:cNvCxnSpPr/>
            <p:nvPr/>
          </p:nvCxnSpPr>
          <p:spPr>
            <a:xfrm>
              <a:off x="4592975" y="6172201"/>
              <a:ext cx="6866430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2A67031-41E7-43C9-8962-AD5A25383D24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817888" y="3555960"/>
              <a:ext cx="5220000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94F297F-EFDC-486B-84B0-60452DD9D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6200000" flipH="1" flipV="1">
            <a:off x="4127722" y="-1334239"/>
            <a:ext cx="3938452" cy="11430000"/>
            <a:chOff x="4578818" y="945960"/>
            <a:chExt cx="6880587" cy="5226241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B19EBAE2-30BF-4069-8CA3-ED78C7E5B56D}"/>
                </a:ext>
              </a:extLst>
            </p:cNvPr>
            <p:cNvCxnSpPr/>
            <p:nvPr/>
          </p:nvCxnSpPr>
          <p:spPr>
            <a:xfrm>
              <a:off x="4578818" y="954315"/>
              <a:ext cx="686641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FB05770-3738-4864-BC82-D2B153B53989}"/>
                </a:ext>
              </a:extLst>
            </p:cNvPr>
            <p:cNvCxnSpPr/>
            <p:nvPr/>
          </p:nvCxnSpPr>
          <p:spPr>
            <a:xfrm>
              <a:off x="4592975" y="6172201"/>
              <a:ext cx="686643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8F765A14-4747-43AD-9029-6A1A9224A47D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817888" y="3555960"/>
              <a:ext cx="522000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2CF6C65-9676-4BE4-A507-1A1EC5CCD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2667000" y="1433444"/>
            <a:ext cx="6819900" cy="0"/>
          </a:xfrm>
          <a:prstGeom prst="line">
            <a:avLst/>
          </a:prstGeom>
          <a:ln w="31750">
            <a:solidFill>
              <a:schemeClr val="accent2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7172" name="Picture 4">
            <a:extLst>
              <a:ext uri="{FF2B5EF4-FFF2-40B4-BE49-F238E27FC236}">
                <a16:creationId xmlns:a16="http://schemas.microsoft.com/office/drawing/2014/main" id="{467EE8D6-8679-D7D3-4D89-C8D1F1A7C4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61" r="18696"/>
          <a:stretch/>
        </p:blipFill>
        <p:spPr bwMode="auto">
          <a:xfrm>
            <a:off x="672002" y="2621284"/>
            <a:ext cx="1980799" cy="1883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5FFC8EF-CC1E-F54A-B8BF-303D4B9960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5882"/>
          <a:stretch/>
        </p:blipFill>
        <p:spPr>
          <a:xfrm>
            <a:off x="2793534" y="2621284"/>
            <a:ext cx="3610729" cy="34335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5FDC9B8-1D06-1AEB-5580-2C4A43FCA4B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227" t="43127" r="59016" b="41477"/>
          <a:stretch/>
        </p:blipFill>
        <p:spPr>
          <a:xfrm>
            <a:off x="6544996" y="2612319"/>
            <a:ext cx="2217487" cy="1633361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3FC5AC82-7D47-FF06-C0D0-A672556B826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6" r="116"/>
          <a:stretch/>
        </p:blipFill>
        <p:spPr>
          <a:xfrm>
            <a:off x="672001" y="4605556"/>
            <a:ext cx="1980799" cy="1446638"/>
          </a:xfrm>
          <a:prstGeom prst="rect">
            <a:avLst/>
          </a:prstGeom>
        </p:spPr>
      </p:pic>
      <p:pic>
        <p:nvPicPr>
          <p:cNvPr id="3" name="Picture 2" descr="A black rock on a white surface&#10;&#10;Description automatically generated with low confidence">
            <a:extLst>
              <a:ext uri="{FF2B5EF4-FFF2-40B4-BE49-F238E27FC236}">
                <a16:creationId xmlns:a16="http://schemas.microsoft.com/office/drawing/2014/main" id="{469999B7-FA19-586C-791A-60BB841EF4B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3456" r="12148"/>
          <a:stretch/>
        </p:blipFill>
        <p:spPr>
          <a:xfrm>
            <a:off x="6544996" y="4384813"/>
            <a:ext cx="2217488" cy="1676616"/>
          </a:xfrm>
          <a:prstGeom prst="rect">
            <a:avLst/>
          </a:prstGeom>
        </p:spPr>
      </p:pic>
      <p:pic>
        <p:nvPicPr>
          <p:cNvPr id="6" name="Picture 5" descr="A hand holding a piece of bread&#10;&#10;Description automatically generated with low confidence">
            <a:extLst>
              <a:ext uri="{FF2B5EF4-FFF2-40B4-BE49-F238E27FC236}">
                <a16:creationId xmlns:a16="http://schemas.microsoft.com/office/drawing/2014/main" id="{DE595CBE-5B14-D3D7-F79F-4EBC48A4BDD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4959"/>
          <a:stretch/>
        </p:blipFill>
        <p:spPr>
          <a:xfrm>
            <a:off x="8883006" y="2621282"/>
            <a:ext cx="2571750" cy="3430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3138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FF6C8-9C2F-AAA6-86E5-EC22BF50D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651" y="326367"/>
            <a:ext cx="10893775" cy="1962150"/>
          </a:xfrm>
        </p:spPr>
        <p:txBody>
          <a:bodyPr/>
          <a:lstStyle/>
          <a:p>
            <a:r>
              <a:rPr lang="en-CA" dirty="0">
                <a:latin typeface="Calibri" panose="020F0502020204030204" pitchFamily="34" charset="0"/>
                <a:cs typeface="Calibri" panose="020F0502020204030204" pitchFamily="34" charset="0"/>
              </a:rPr>
              <a:t>Thin Sections</a:t>
            </a: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E00A02E8-E117-1182-4380-678F5EB814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47"/>
          <a:stretch/>
        </p:blipFill>
        <p:spPr bwMode="auto">
          <a:xfrm>
            <a:off x="-14835" y="2288519"/>
            <a:ext cx="6255718" cy="4569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>
            <a:extLst>
              <a:ext uri="{FF2B5EF4-FFF2-40B4-BE49-F238E27FC236}">
                <a16:creationId xmlns:a16="http://schemas.microsoft.com/office/drawing/2014/main" id="{CF3AB1C5-1612-1BF3-8F6A-25C885999C6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5"/>
          <a:stretch/>
        </p:blipFill>
        <p:spPr bwMode="auto">
          <a:xfrm>
            <a:off x="6274604" y="2274003"/>
            <a:ext cx="5943863" cy="4583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225B6B2-CBD3-9C27-D7C4-823E20665FB8}"/>
              </a:ext>
            </a:extLst>
          </p:cNvPr>
          <p:cNvSpPr txBox="1"/>
          <p:nvPr/>
        </p:nvSpPr>
        <p:spPr>
          <a:xfrm>
            <a:off x="6240884" y="1904671"/>
            <a:ext cx="5951116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Spot rotation videos hosted on YouTube</a:t>
            </a:r>
            <a:endParaRPr lang="en-CA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4C70197-9257-B084-55D1-6788FB640570}"/>
              </a:ext>
            </a:extLst>
          </p:cNvPr>
          <p:cNvSpPr txBox="1"/>
          <p:nvPr/>
        </p:nvSpPr>
        <p:spPr>
          <a:xfrm>
            <a:off x="-14835" y="1919185"/>
            <a:ext cx="6289440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High resolution images, in plain and cross polarized light</a:t>
            </a:r>
            <a:endParaRPr lang="en-CA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81516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4C0AF-0C99-49B8-B848-73442FA81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SEM RESULTS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EFE30D8E-3C8D-4EC6-9EC0-49EEC65D3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flipH="1">
            <a:off x="394323" y="365760"/>
            <a:ext cx="6102876" cy="6126480"/>
            <a:chOff x="4266631" y="945960"/>
            <a:chExt cx="7178609" cy="522624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612A650-2C8A-4D4F-8C56-7E8C716CB428}"/>
                </a:ext>
              </a:extLst>
            </p:cNvPr>
            <p:cNvCxnSpPr/>
            <p:nvPr/>
          </p:nvCxnSpPr>
          <p:spPr>
            <a:xfrm>
              <a:off x="4267200" y="960120"/>
              <a:ext cx="717804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87B35CA-924E-4B0B-8992-FCA9B56F0710}"/>
                </a:ext>
              </a:extLst>
            </p:cNvPr>
            <p:cNvCxnSpPr/>
            <p:nvPr/>
          </p:nvCxnSpPr>
          <p:spPr>
            <a:xfrm>
              <a:off x="4266631" y="6172200"/>
              <a:ext cx="7160477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7967EA4-E543-4682-9FBC-5EB0A4DED477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817888" y="3555960"/>
              <a:ext cx="522000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3A55248-C59C-4ACA-8BB2-360723882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925519" y="1516431"/>
            <a:ext cx="504000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9218" name="Picture 2" descr="Mineral view of scanning electron microscope view and elemental makeup">
            <a:extLst>
              <a:ext uri="{FF2B5EF4-FFF2-40B4-BE49-F238E27FC236}">
                <a16:creationId xmlns:a16="http://schemas.microsoft.com/office/drawing/2014/main" id="{E8E901A4-4720-0AE9-EA69-F5578D5266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997" y="-3657"/>
            <a:ext cx="52990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Graphs of the elemental composition of the thin section">
            <a:extLst>
              <a:ext uri="{FF2B5EF4-FFF2-40B4-BE49-F238E27FC236}">
                <a16:creationId xmlns:a16="http://schemas.microsoft.com/office/drawing/2014/main" id="{B7F98D5A-78D9-01D5-D30B-6EAFA3A234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21" t="10773" r="5640" b="7238"/>
          <a:stretch/>
        </p:blipFill>
        <p:spPr bwMode="auto">
          <a:xfrm>
            <a:off x="925519" y="1691361"/>
            <a:ext cx="3248930" cy="4073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hart of the elemental composition of the thin section">
            <a:extLst>
              <a:ext uri="{FF2B5EF4-FFF2-40B4-BE49-F238E27FC236}">
                <a16:creationId xmlns:a16="http://schemas.microsoft.com/office/drawing/2014/main" id="{1D3DF31E-B79F-52F7-9D39-92B83733106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86" t="10952" r="55650" b="73602"/>
          <a:stretch/>
        </p:blipFill>
        <p:spPr bwMode="auto">
          <a:xfrm>
            <a:off x="4390952" y="4409010"/>
            <a:ext cx="2283542" cy="1344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Per element scans of the thin section">
            <a:extLst>
              <a:ext uri="{FF2B5EF4-FFF2-40B4-BE49-F238E27FC236}">
                <a16:creationId xmlns:a16="http://schemas.microsoft.com/office/drawing/2014/main" id="{1851E4D8-29F4-47F3-EAD0-31BB60014B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58" t="46728" r="35429" b="37466"/>
          <a:stretch/>
        </p:blipFill>
        <p:spPr bwMode="auto">
          <a:xfrm>
            <a:off x="4413330" y="1691361"/>
            <a:ext cx="1394389" cy="1083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Per element scans of the thin section">
            <a:extLst>
              <a:ext uri="{FF2B5EF4-FFF2-40B4-BE49-F238E27FC236}">
                <a16:creationId xmlns:a16="http://schemas.microsoft.com/office/drawing/2014/main" id="{B963A5BE-7863-1FF9-3534-6CC67264FB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859" t="46891" r="5828" b="37303"/>
          <a:stretch/>
        </p:blipFill>
        <p:spPr bwMode="auto">
          <a:xfrm>
            <a:off x="5301004" y="3115252"/>
            <a:ext cx="1394389" cy="1083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5196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1E10E-47FE-4FED-B884-B0DA88D70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Putting it all together: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F9BBE4E-CEAC-4E1B-B07B-F36AAE19BB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086076" y="350520"/>
            <a:ext cx="4699942" cy="6048000"/>
            <a:chOff x="4266631" y="945960"/>
            <a:chExt cx="7178609" cy="5226240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B93E5D3E-D8C4-4456-8E04-587CECECB10C}"/>
                </a:ext>
              </a:extLst>
            </p:cNvPr>
            <p:cNvCxnSpPr/>
            <p:nvPr/>
          </p:nvCxnSpPr>
          <p:spPr>
            <a:xfrm>
              <a:off x="4267200" y="960120"/>
              <a:ext cx="7178040" cy="0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CA7DD07-AC8B-4394-95F1-6FB9FB68DAF0}"/>
                </a:ext>
              </a:extLst>
            </p:cNvPr>
            <p:cNvCxnSpPr/>
            <p:nvPr/>
          </p:nvCxnSpPr>
          <p:spPr>
            <a:xfrm>
              <a:off x="4266631" y="6172200"/>
              <a:ext cx="7160477" cy="0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FA4B135-F303-4FAC-A350-AB06FDB04C51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817888" y="3555960"/>
              <a:ext cx="5220000" cy="0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3800DE45-6F6E-4558-83B4-117A6515D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3292157" y="3101340"/>
            <a:ext cx="807720" cy="655320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141B83-35E5-5294-E1B1-B4948128A48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>
            <a:normAutofit/>
          </a:bodyPr>
          <a:lstStyle/>
          <a:p>
            <a:pPr marL="457200" indent="-457200">
              <a:buFontTx/>
              <a:buChar char="-"/>
            </a:pPr>
            <a:r>
              <a:rPr lang="en-CA" dirty="0" err="1">
                <a:latin typeface="Calibri" panose="020F0502020204030204" pitchFamily="34" charset="0"/>
                <a:cs typeface="Calibri" panose="020F0502020204030204" pitchFamily="34" charset="0"/>
              </a:rPr>
              <a:t>ecampus</a:t>
            </a:r>
            <a:r>
              <a:rPr lang="en-CA" dirty="0">
                <a:latin typeface="Calibri" panose="020F0502020204030204" pitchFamily="34" charset="0"/>
                <a:cs typeface="Calibri" panose="020F0502020204030204" pitchFamily="34" charset="0"/>
              </a:rPr>
              <a:t> Ontario Pressbooks</a:t>
            </a:r>
          </a:p>
          <a:p>
            <a:pPr marL="457200" indent="-457200">
              <a:buFontTx/>
              <a:buChar char="-"/>
            </a:pPr>
            <a:r>
              <a:rPr lang="en-CA" dirty="0">
                <a:latin typeface="Calibri" panose="020F0502020204030204" pitchFamily="34" charset="0"/>
                <a:cs typeface="Calibri" panose="020F0502020204030204" pitchFamily="34" charset="0"/>
              </a:rPr>
              <a:t>Google Slides</a:t>
            </a:r>
          </a:p>
          <a:p>
            <a:pPr marL="457200" indent="-457200">
              <a:buFontTx/>
              <a:buChar char="-"/>
            </a:pPr>
            <a:r>
              <a:rPr lang="en-CA" dirty="0">
                <a:latin typeface="Calibri" panose="020F0502020204030204" pitchFamily="34" charset="0"/>
                <a:cs typeface="Calibri" panose="020F0502020204030204" pitchFamily="34" charset="0"/>
              </a:rPr>
              <a:t>H5P</a:t>
            </a:r>
          </a:p>
          <a:p>
            <a:pPr marL="457200" indent="-457200">
              <a:buFontTx/>
              <a:buChar char="-"/>
            </a:pPr>
            <a:r>
              <a:rPr lang="en-CA" dirty="0" err="1">
                <a:latin typeface="Calibri" panose="020F0502020204030204" pitchFamily="34" charset="0"/>
                <a:cs typeface="Calibri" panose="020F0502020204030204" pitchFamily="34" charset="0"/>
              </a:rPr>
              <a:t>Sketchfab</a:t>
            </a:r>
            <a:endParaRPr lang="en-CA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Tx/>
              <a:buChar char="-"/>
            </a:pPr>
            <a:r>
              <a:rPr lang="en-CA" dirty="0">
                <a:latin typeface="Calibri" panose="020F0502020204030204" pitchFamily="34" charset="0"/>
                <a:cs typeface="Calibri" panose="020F0502020204030204" pitchFamily="34" charset="0"/>
              </a:rPr>
              <a:t>YouTube</a:t>
            </a:r>
          </a:p>
          <a:p>
            <a:pPr marL="457200" indent="-457200">
              <a:buFontTx/>
              <a:buChar char="-"/>
            </a:pPr>
            <a:r>
              <a:rPr lang="en-CA" dirty="0">
                <a:latin typeface="Calibri" panose="020F0502020204030204" pitchFamily="34" charset="0"/>
                <a:cs typeface="Calibri" panose="020F0502020204030204" pitchFamily="34" charset="0"/>
              </a:rPr>
              <a:t>Answer keys on request only</a:t>
            </a:r>
          </a:p>
          <a:p>
            <a:pPr marL="457200" indent="-457200">
              <a:buFontTx/>
              <a:buChar char="-"/>
            </a:pPr>
            <a:endParaRPr lang="en-CA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5C308676-2115-860D-26EA-6B9C46F27CA7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/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7B4E7A6-6402-B6A6-8487-CB7EB52A65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5485" y="0"/>
            <a:ext cx="6941449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39226ED-7B8A-3DFE-1116-B7F9E92489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3082"/>
          <a:stretch/>
        </p:blipFill>
        <p:spPr>
          <a:xfrm>
            <a:off x="-65485" y="1"/>
            <a:ext cx="1944096" cy="47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92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ideo1782678529_Trim">
            <a:hlinkClick r:id="" action="ppaction://media"/>
            <a:extLst>
              <a:ext uri="{FF2B5EF4-FFF2-40B4-BE49-F238E27FC236}">
                <a16:creationId xmlns:a16="http://schemas.microsoft.com/office/drawing/2014/main" id="{EBF787B8-A776-3A80-C811-374CB631CBF3}"/>
              </a:ext>
            </a:extLst>
          </p:cNvPr>
          <p:cNvPicPr>
            <a:picLocks noGrp="1" noChangeAspect="1"/>
          </p:cNvPicPr>
          <p:nvPr>
            <p:ph type="pic" sz="quarter" idx="18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23197" r="23197"/>
          <a:stretch>
            <a:fillRect/>
          </a:stretch>
        </p:blipFill>
        <p:spPr>
          <a:xfrm>
            <a:off x="6175879" y="255025"/>
            <a:ext cx="5927725" cy="5989638"/>
          </a:xfrm>
          <a:prstGeom prst="rect">
            <a:avLst/>
          </a:prstGeom>
        </p:spPr>
      </p:pic>
      <p:pic>
        <p:nvPicPr>
          <p:cNvPr id="9" name="video1933031254_Trim-cmb">
            <a:hlinkClick r:id="" action="ppaction://media"/>
            <a:extLst>
              <a:ext uri="{FF2B5EF4-FFF2-40B4-BE49-F238E27FC236}">
                <a16:creationId xmlns:a16="http://schemas.microsoft.com/office/drawing/2014/main" id="{1E6ECF54-5205-3E37-8EBB-A7E59779209B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7"/>
          <a:srcRect l="23260" r="23558"/>
          <a:stretch/>
        </p:blipFill>
        <p:spPr>
          <a:xfrm>
            <a:off x="88396" y="255025"/>
            <a:ext cx="5880736" cy="5989638"/>
          </a:xfrm>
          <a:prstGeom prst="rect">
            <a:avLst/>
          </a:prstGeom>
          <a:ln w="38100">
            <a:solidFill>
              <a:schemeClr val="accent2"/>
            </a:solidFill>
          </a:ln>
        </p:spPr>
      </p:pic>
    </p:spTree>
    <p:extLst>
      <p:ext uri="{BB962C8B-B14F-4D97-AF65-F5344CB8AC3E}">
        <p14:creationId xmlns:p14="http://schemas.microsoft.com/office/powerpoint/2010/main" val="1723563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97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811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E7CA0621-717C-4BE7-AA89-263F3E2C5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10201" y="0"/>
            <a:ext cx="6781800" cy="68732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DDAE4A6-B7D1-497F-AC40-6AF226DF0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9945" y="316759"/>
            <a:ext cx="6311130" cy="1696599"/>
          </a:xfrm>
        </p:spPr>
        <p:txBody>
          <a:bodyPr/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Instructor sheets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4B20246-8F91-4C8B-87D3-C25A74AE76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18911" y="1879134"/>
            <a:ext cx="5901091" cy="4299029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Available only by request from instructors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2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Features: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Locality information </a:t>
            </a:r>
            <a:endParaRPr lang="en-US" altLang="en-US" sz="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lithology, mineralogy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Structural information </a:t>
            </a:r>
            <a:endParaRPr lang="en-US" altLang="en-US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other highlights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Thin section descriptions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links (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sketchfab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thin section videos)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02A00D8-5A4C-491C-AFE5-697213105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flipH="1">
            <a:off x="230137" y="230352"/>
            <a:ext cx="5195475" cy="6411135"/>
            <a:chOff x="4578588" y="945960"/>
            <a:chExt cx="6866649" cy="5220000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C2273CB-1593-4424-8A44-A1FCA1768665}"/>
                </a:ext>
              </a:extLst>
            </p:cNvPr>
            <p:cNvCxnSpPr/>
            <p:nvPr/>
          </p:nvCxnSpPr>
          <p:spPr>
            <a:xfrm>
              <a:off x="4578818" y="954315"/>
              <a:ext cx="6866419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1243644-F05E-4B84-903A-131D8057B82C}"/>
                </a:ext>
              </a:extLst>
            </p:cNvPr>
            <p:cNvCxnSpPr/>
            <p:nvPr/>
          </p:nvCxnSpPr>
          <p:spPr>
            <a:xfrm>
              <a:off x="4578588" y="6154475"/>
              <a:ext cx="6866430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84B151F7-0FFD-491E-9444-733F58518F31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817888" y="3555960"/>
              <a:ext cx="5220000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3816130-6E62-41EF-B818-D7CD34370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 flipH="1" flipV="1">
            <a:off x="5408664" y="219107"/>
            <a:ext cx="6563918" cy="6411136"/>
            <a:chOff x="4577230" y="945960"/>
            <a:chExt cx="6868007" cy="5220000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7DFD76A-70E0-4D6D-954C-5AEB8FE1478E}"/>
                </a:ext>
              </a:extLst>
            </p:cNvPr>
            <p:cNvCxnSpPr/>
            <p:nvPr/>
          </p:nvCxnSpPr>
          <p:spPr>
            <a:xfrm>
              <a:off x="4578818" y="954315"/>
              <a:ext cx="686641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F87696A-69E6-496F-A96D-C6AABB0D0BA7}"/>
                </a:ext>
              </a:extLst>
            </p:cNvPr>
            <p:cNvCxnSpPr/>
            <p:nvPr/>
          </p:nvCxnSpPr>
          <p:spPr>
            <a:xfrm>
              <a:off x="4577230" y="6159791"/>
              <a:ext cx="686643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01474182-5FDA-4398-BBE0-0D676C45628C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817888" y="3555960"/>
              <a:ext cx="522000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B8447291-9832-4B76-BD34-EE4A5E1E9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10696001" y="5351954"/>
            <a:ext cx="1260000" cy="1260000"/>
          </a:xfrm>
          <a:prstGeom prst="triangle">
            <a:avLst>
              <a:gd name="adj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7" name="Picture 2">
            <a:extLst>
              <a:ext uri="{FF2B5EF4-FFF2-40B4-BE49-F238E27FC236}">
                <a16:creationId xmlns:a16="http://schemas.microsoft.com/office/drawing/2014/main" id="{3B265A93-69BC-E4E8-FA07-D19F7682D9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-14818"/>
          <a:stretch/>
        </p:blipFill>
        <p:spPr bwMode="auto">
          <a:xfrm>
            <a:off x="0" y="-69280"/>
            <a:ext cx="6491974" cy="6940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28910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picture containing outdoor, sky, snow, tree&#10;&#10;Description automatically generated">
            <a:extLst>
              <a:ext uri="{FF2B5EF4-FFF2-40B4-BE49-F238E27FC236}">
                <a16:creationId xmlns:a16="http://schemas.microsoft.com/office/drawing/2014/main" id="{1B883DDC-03BF-899E-9A49-4AEBF4CB36C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748" b="9252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0ECD7DE-6ECE-44C1-B0B1-B36869562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black">
          <a:xfrm>
            <a:off x="1005750" y="1143017"/>
            <a:ext cx="10157943" cy="4571967"/>
          </a:xfrm>
          <a:prstGeom prst="rect">
            <a:avLst/>
          </a:prstGeom>
          <a:solidFill>
            <a:srgbClr val="000000">
              <a:alpha val="55000"/>
            </a:srgbClr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FFFCD-801A-478E-9627-5836490CE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07" y="1127369"/>
            <a:ext cx="7419293" cy="1188720"/>
          </a:xfrm>
        </p:spPr>
        <p:txBody>
          <a:bodyPr/>
          <a:lstStyle/>
          <a:p>
            <a:pPr algn="l"/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Links:</a:t>
            </a:r>
            <a:endParaRPr lang="en-US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50C2D7-C7F2-4AE4-B99C-A4F5CDF8D6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74523" y="2263081"/>
            <a:ext cx="9218229" cy="3909119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Introduction Pressbook: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sng" strike="noStrike" cap="none" normalizeH="0" baseline="0" dirty="0">
                <a:ln>
                  <a:noFill/>
                </a:ln>
                <a:solidFill>
                  <a:srgbClr val="0097A7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https://ecampusontario.pressbooks.pub/altasofsouthernontario/</a:t>
            </a: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Central Gneiss Belt Pressbook: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sng" strike="noStrike" cap="none" normalizeH="0" baseline="0" dirty="0">
                <a:ln>
                  <a:noFill/>
                </a:ln>
                <a:solidFill>
                  <a:srgbClr val="337AB7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https://ecampusontario.pressbooks.pub/atlasofsouthernontariocentralgneissbelt/</a:t>
            </a: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Central Metasedimentary Belt Pressbook: 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sng" strike="noStrike" cap="none" normalizeH="0" baseline="0" dirty="0">
                <a:ln>
                  <a:noFill/>
                </a:ln>
                <a:solidFill>
                  <a:srgbClr val="0097A7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https://ecampusontario.pressbooks.pub/altasofsouthernontariocmb</a:t>
            </a:r>
            <a:endParaRPr kumimoji="0" lang="en-US" altLang="en-US" sz="1800" b="1" i="0" u="sng" strike="noStrike" cap="none" normalizeH="0" baseline="0" dirty="0">
              <a:ln>
                <a:noFill/>
              </a:ln>
              <a:solidFill>
                <a:srgbClr val="0097A7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1800" u="sng" dirty="0">
              <a:solidFill>
                <a:srgbClr val="0097A7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Email: virtual.petrology.network@utoronto.ca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52DC118-2E25-449E-B08F-DC7B604FF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62050" y="2229289"/>
            <a:ext cx="7165950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0E90DB81-F779-42BC-9736-F4BD7E268D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/>
        </p:nvSpPr>
        <p:spPr bwMode="black">
          <a:xfrm>
            <a:off x="878271" y="1069120"/>
            <a:ext cx="10494579" cy="4719760"/>
          </a:xfrm>
          <a:prstGeom prst="rect">
            <a:avLst/>
          </a:prstGeom>
          <a:noFill/>
          <a:ln w="31750">
            <a:solidFill>
              <a:schemeClr val="accent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B2E2FBC-3A83-4C18-9BA9-D8E72AF5AB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 bwMode="black">
          <a:xfrm>
            <a:off x="723900" y="999300"/>
            <a:ext cx="10805070" cy="4859400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2C0B7F0-71A5-34C4-C251-416C99F4F1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8771" y="2215632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>
            <a:extLst>
              <a:ext uri="{FF2B5EF4-FFF2-40B4-BE49-F238E27FC236}">
                <a16:creationId xmlns:a16="http://schemas.microsoft.com/office/drawing/2014/main" id="{5D9EC5A3-37E4-3A9C-93E8-4906698829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2786" y="3377682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3F24CFB9-D8F5-5C55-EE49-2B3193D910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4101" y="4546333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8744158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Custom 10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89732948_win32_fixed.potx" id="{BDCCC525-9527-44E0-B351-0A20DC13C969}" vid="{AB82C64A-7124-4340-B404-8D7C1C6B95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1339</TotalTime>
  <Words>352</Words>
  <Application>Microsoft Office PowerPoint</Application>
  <PresentationFormat>Widescreen</PresentationFormat>
  <Paragraphs>57</Paragraphs>
  <Slides>12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Tahoma</vt:lpstr>
      <vt:lpstr>Wingdings</vt:lpstr>
      <vt:lpstr>Parcel</vt:lpstr>
      <vt:lpstr>Introducing a virtual database of rock outcrops of Southern Ontario</vt:lpstr>
      <vt:lpstr>A Collaboration</vt:lpstr>
      <vt:lpstr>PowerPoint Presentation</vt:lpstr>
      <vt:lpstr>Field Sites</vt:lpstr>
      <vt:lpstr>LiDAR on iPad &amp; SCANIVERSE APP</vt:lpstr>
      <vt:lpstr>Hand Samples</vt:lpstr>
      <vt:lpstr>Thin Sections</vt:lpstr>
      <vt:lpstr>SEM RESULTS</vt:lpstr>
      <vt:lpstr>Putting it all together:</vt:lpstr>
      <vt:lpstr>PowerPoint Presentation</vt:lpstr>
      <vt:lpstr>Instructor sheets</vt:lpstr>
      <vt:lpstr>Links: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Bringing Geology Into the Classroom and nail it</dc:title>
  <dc:creator>Sheila Ballantyne</dc:creator>
  <cp:lastModifiedBy>Paul Ashwell</cp:lastModifiedBy>
  <cp:revision>9</cp:revision>
  <dcterms:created xsi:type="dcterms:W3CDTF">2022-05-03T18:17:34Z</dcterms:created>
  <dcterms:modified xsi:type="dcterms:W3CDTF">2022-07-14T15:45:31Z</dcterms:modified>
</cp:coreProperties>
</file>