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3" r:id="rId2"/>
    <p:sldId id="274" r:id="rId3"/>
    <p:sldId id="256" r:id="rId4"/>
    <p:sldId id="257" r:id="rId5"/>
    <p:sldId id="258" r:id="rId6"/>
    <p:sldId id="259" r:id="rId7"/>
    <p:sldId id="261" r:id="rId8"/>
    <p:sldId id="264" r:id="rId9"/>
    <p:sldId id="266" r:id="rId10"/>
    <p:sldId id="267" r:id="rId11"/>
    <p:sldId id="269" r:id="rId12"/>
    <p:sldId id="272" r:id="rId13"/>
    <p:sldId id="275" r:id="rId14"/>
    <p:sldId id="276" r:id="rId15"/>
    <p:sldId id="277"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3" autoAdjust="0"/>
    <p:restoredTop sz="94586"/>
  </p:normalViewPr>
  <p:slideViewPr>
    <p:cSldViewPr snapToGrid="0">
      <p:cViewPr varScale="1">
        <p:scale>
          <a:sx n="73" d="100"/>
          <a:sy n="73" d="100"/>
        </p:scale>
        <p:origin x="54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D9B66-BA61-2A4D-95E9-5E5156344A43}" type="datetimeFigureOut">
              <a:rPr lang="en-US" smtClean="0"/>
              <a:t>7/4/2021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69A1D-2186-B742-8E42-E1A0907066C5}" type="slidenum">
              <a:rPr lang="en-US" smtClean="0"/>
              <a:t>‹#›</a:t>
            </a:fld>
            <a:endParaRPr lang="en-US"/>
          </a:p>
        </p:txBody>
      </p:sp>
    </p:spTree>
    <p:extLst>
      <p:ext uri="{BB962C8B-B14F-4D97-AF65-F5344CB8AC3E}">
        <p14:creationId xmlns:p14="http://schemas.microsoft.com/office/powerpoint/2010/main" val="222944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hiodnr.gov/wps/portal/gov/odnr/go-and-do/plan-a-visit/find-a-property/buck-creek-state-par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hartmanrocks.or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ohiohistorycentral.org/w/Glacial_Erratic"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storymaps.arcgis.com/stories/2b785940e03e4dfda6654eabe3cc8be7"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natural features of the region can be attributed to the effects of glaciers which receded from Ohio more than 12,000 years ago. Low hills, called moraines, can be seen in the area where glaciers halted for extended periods of time and left deposits of gravel and sand. Old river valleys were filled by these deposits where numerous springs now well up through the sand and gravel. The nearby city of Springfield is named for the many springs seeping up from the broad meadows. The springs account for the many bogs and fens in Clark and Champaign counties, of which Cedar Bog is probably the best known. </a:t>
            </a:r>
            <a:r>
              <a:rPr lang="en-US" dirty="0">
                <a:hlinkClick r:id="rId3"/>
              </a:rPr>
              <a:t>https://ohiodnr.gov/wps/portal/gov/odnr/go-and-do/plan-a-visit/find-a-property/buck-creek-state-park</a:t>
            </a:r>
            <a:endParaRPr lang="en-US" dirty="0"/>
          </a:p>
        </p:txBody>
      </p:sp>
      <p:sp>
        <p:nvSpPr>
          <p:cNvPr id="4" name="Slide Number Placeholder 3"/>
          <p:cNvSpPr>
            <a:spLocks noGrp="1"/>
          </p:cNvSpPr>
          <p:nvPr>
            <p:ph type="sldNum" sz="quarter" idx="5"/>
          </p:nvPr>
        </p:nvSpPr>
        <p:spPr/>
        <p:txBody>
          <a:bodyPr/>
          <a:lstStyle/>
          <a:p>
            <a:fld id="{88D69A1D-2186-B742-8E42-E1A0907066C5}" type="slidenum">
              <a:rPr lang="en-US" smtClean="0"/>
              <a:t>3</a:t>
            </a:fld>
            <a:endParaRPr lang="en-US"/>
          </a:p>
        </p:txBody>
      </p:sp>
    </p:spTree>
    <p:extLst>
      <p:ext uri="{BB962C8B-B14F-4D97-AF65-F5344CB8AC3E}">
        <p14:creationId xmlns:p14="http://schemas.microsoft.com/office/powerpoint/2010/main" val="3309513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https://hartmanrocks.org/</a:t>
            </a:r>
            <a:r>
              <a:rPr lang="en-US" dirty="0"/>
              <a:t>  Created by Ben Hartman in Springfield, OH during the Great Depression, the Hartman Rock Garden </a:t>
            </a:r>
          </a:p>
          <a:p>
            <a:endParaRPr lang="en-US" dirty="0"/>
          </a:p>
          <a:p>
            <a:endParaRPr lang="en-US" dirty="0"/>
          </a:p>
        </p:txBody>
      </p:sp>
      <p:sp>
        <p:nvSpPr>
          <p:cNvPr id="4" name="Slide Number Placeholder 3"/>
          <p:cNvSpPr>
            <a:spLocks noGrp="1"/>
          </p:cNvSpPr>
          <p:nvPr>
            <p:ph type="sldNum" sz="quarter" idx="5"/>
          </p:nvPr>
        </p:nvSpPr>
        <p:spPr/>
        <p:txBody>
          <a:bodyPr/>
          <a:lstStyle/>
          <a:p>
            <a:fld id="{88D69A1D-2186-B742-8E42-E1A0907066C5}" type="slidenum">
              <a:rPr lang="en-US" smtClean="0"/>
              <a:t>5</a:t>
            </a:fld>
            <a:endParaRPr lang="en-US"/>
          </a:p>
        </p:txBody>
      </p:sp>
    </p:spTree>
    <p:extLst>
      <p:ext uri="{BB962C8B-B14F-4D97-AF65-F5344CB8AC3E}">
        <p14:creationId xmlns:p14="http://schemas.microsoft.com/office/powerpoint/2010/main" val="769099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Glacial </a:t>
            </a:r>
            <a:r>
              <a:rPr lang="en-US" sz="1200" b="0" i="0" kern="1200" dirty="0" err="1">
                <a:solidFill>
                  <a:schemeClr val="tx1"/>
                </a:solidFill>
                <a:effectLst/>
                <a:latin typeface="+mn-lt"/>
                <a:ea typeface="+mn-ea"/>
                <a:cs typeface="+mn-cs"/>
              </a:rPr>
              <a:t>erratics</a:t>
            </a:r>
            <a:r>
              <a:rPr lang="en-US" sz="1200" b="0" i="0" kern="1200" dirty="0">
                <a:solidFill>
                  <a:schemeClr val="tx1"/>
                </a:solidFill>
                <a:effectLst/>
                <a:latin typeface="+mn-lt"/>
                <a:ea typeface="+mn-ea"/>
                <a:cs typeface="+mn-cs"/>
              </a:rPr>
              <a:t> were carried by glaciers from their area of outcrop and deposited when the ice melted. Some </a:t>
            </a:r>
            <a:r>
              <a:rPr lang="en-US" sz="1200" b="0" i="0" kern="1200" dirty="0" err="1">
                <a:solidFill>
                  <a:schemeClr val="tx1"/>
                </a:solidFill>
                <a:effectLst/>
                <a:latin typeface="+mn-lt"/>
                <a:ea typeface="+mn-ea"/>
                <a:cs typeface="+mn-cs"/>
              </a:rPr>
              <a:t>erratics</a:t>
            </a:r>
            <a:r>
              <a:rPr lang="en-US" sz="1200" b="0" i="0" kern="1200" dirty="0">
                <a:solidFill>
                  <a:schemeClr val="tx1"/>
                </a:solidFill>
                <a:effectLst/>
                <a:latin typeface="+mn-lt"/>
                <a:ea typeface="+mn-ea"/>
                <a:cs typeface="+mn-cs"/>
              </a:rPr>
              <a:t> are sedimentary rocks displaced by miles from their outcrop but the most notable ones found in Ohio are of igneous and metamorphic rocks carried far south from Canada. Rounded pebbles of these rocks are common in glacial outwash (or gravel in driveways) but some </a:t>
            </a:r>
            <a:r>
              <a:rPr lang="en-US" sz="1200" b="0" i="0" kern="1200" dirty="0" err="1">
                <a:solidFill>
                  <a:schemeClr val="tx1"/>
                </a:solidFill>
                <a:effectLst/>
                <a:latin typeface="+mn-lt"/>
                <a:ea typeface="+mn-ea"/>
                <a:cs typeface="+mn-cs"/>
              </a:rPr>
              <a:t>erratics</a:t>
            </a:r>
            <a:r>
              <a:rPr lang="en-US" sz="1200" b="0" i="0" kern="1200" dirty="0">
                <a:solidFill>
                  <a:schemeClr val="tx1"/>
                </a:solidFill>
                <a:effectLst/>
                <a:latin typeface="+mn-lt"/>
                <a:ea typeface="+mn-ea"/>
                <a:cs typeface="+mn-cs"/>
              </a:rPr>
              <a:t> are large boulders that may be several feet in diameter and weigh many tons. Such large </a:t>
            </a:r>
            <a:r>
              <a:rPr lang="en-US" sz="1200" b="0" i="0" kern="1200" dirty="0" err="1">
                <a:solidFill>
                  <a:schemeClr val="tx1"/>
                </a:solidFill>
                <a:effectLst/>
                <a:latin typeface="+mn-lt"/>
                <a:ea typeface="+mn-ea"/>
                <a:cs typeface="+mn-cs"/>
              </a:rPr>
              <a:t>erratics</a:t>
            </a:r>
            <a:r>
              <a:rPr lang="en-US" sz="1200" b="0" i="0" kern="1200" dirty="0">
                <a:solidFill>
                  <a:schemeClr val="tx1"/>
                </a:solidFill>
                <a:effectLst/>
                <a:latin typeface="+mn-lt"/>
                <a:ea typeface="+mn-ea"/>
                <a:cs typeface="+mn-cs"/>
              </a:rPr>
              <a:t> are commonly used in landscaping. Small flakes of gold and rare diamonds occasionally found in Ohio’s glacial deposits are </a:t>
            </a:r>
            <a:r>
              <a:rPr lang="en-US" sz="1200" b="0" i="0" kern="1200" dirty="0" err="1">
                <a:solidFill>
                  <a:schemeClr val="tx1"/>
                </a:solidFill>
                <a:effectLst/>
                <a:latin typeface="+mn-lt"/>
                <a:ea typeface="+mn-ea"/>
                <a:cs typeface="+mn-cs"/>
              </a:rPr>
              <a:t>erratics</a:t>
            </a:r>
            <a:r>
              <a:rPr lang="en-US" sz="1200" b="0" i="0" kern="1200" dirty="0">
                <a:solidFill>
                  <a:schemeClr val="tx1"/>
                </a:solidFill>
                <a:effectLst/>
                <a:latin typeface="+mn-lt"/>
                <a:ea typeface="+mn-ea"/>
                <a:cs typeface="+mn-cs"/>
              </a:rPr>
              <a:t> carried by ice from Canada. </a:t>
            </a:r>
            <a:r>
              <a:rPr lang="en-US" dirty="0">
                <a:hlinkClick r:id="rId3"/>
              </a:rPr>
              <a:t>https://ohiohistorycentral.org/w/Glacial_Erratic</a:t>
            </a:r>
            <a:endParaRPr lang="en-US" dirty="0"/>
          </a:p>
        </p:txBody>
      </p:sp>
      <p:sp>
        <p:nvSpPr>
          <p:cNvPr id="4" name="Slide Number Placeholder 3"/>
          <p:cNvSpPr>
            <a:spLocks noGrp="1"/>
          </p:cNvSpPr>
          <p:nvPr>
            <p:ph type="sldNum" sz="quarter" idx="5"/>
          </p:nvPr>
        </p:nvSpPr>
        <p:spPr/>
        <p:txBody>
          <a:bodyPr/>
          <a:lstStyle/>
          <a:p>
            <a:fld id="{88D69A1D-2186-B742-8E42-E1A0907066C5}" type="slidenum">
              <a:rPr lang="en-US" smtClean="0"/>
              <a:t>8</a:t>
            </a:fld>
            <a:endParaRPr lang="en-US"/>
          </a:p>
        </p:txBody>
      </p:sp>
    </p:spTree>
    <p:extLst>
      <p:ext uri="{BB962C8B-B14F-4D97-AF65-F5344CB8AC3E}">
        <p14:creationId xmlns:p14="http://schemas.microsoft.com/office/powerpoint/2010/main" val="3030524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Hard Dolomite on top of softer shales. </a:t>
            </a:r>
            <a:r>
              <a:rPr lang="en-US" dirty="0">
                <a:hlinkClick r:id="rId3"/>
              </a:rPr>
              <a:t>https://storymaps.arcgis.com/stories/2b785940e03e4dfda6654eabe3cc8be7</a:t>
            </a:r>
            <a:endParaRPr lang="en-US" dirty="0"/>
          </a:p>
        </p:txBody>
      </p:sp>
      <p:sp>
        <p:nvSpPr>
          <p:cNvPr id="4" name="Slide Number Placeholder 3"/>
          <p:cNvSpPr>
            <a:spLocks noGrp="1"/>
          </p:cNvSpPr>
          <p:nvPr>
            <p:ph type="sldNum" sz="quarter" idx="5"/>
          </p:nvPr>
        </p:nvSpPr>
        <p:spPr/>
        <p:txBody>
          <a:bodyPr/>
          <a:lstStyle/>
          <a:p>
            <a:fld id="{88D69A1D-2186-B742-8E42-E1A0907066C5}" type="slidenum">
              <a:rPr lang="en-US" smtClean="0"/>
              <a:t>9</a:t>
            </a:fld>
            <a:endParaRPr lang="en-US"/>
          </a:p>
        </p:txBody>
      </p:sp>
    </p:spTree>
    <p:extLst>
      <p:ext uri="{BB962C8B-B14F-4D97-AF65-F5344CB8AC3E}">
        <p14:creationId xmlns:p14="http://schemas.microsoft.com/office/powerpoint/2010/main" val="3241329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66B1F-5E1F-4351-9BF2-A9C525CF44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3715501-9770-455D-9776-CE6E41D148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F285A47-7CFE-462A-8A2A-FD72B949B11F}"/>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6505E54D-554F-4440-96A1-6200421A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B96E6-740D-45EE-A01E-5B6FE6F31B65}"/>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328758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B19A-6BDA-45B7-9935-F62CDD8AA8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01C86B-B4D9-46CB-99EF-C319149009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D3940A-0554-44F9-AAEC-31B11E09565C}"/>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48924574-7EAB-4E49-AA9C-447764FD87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900EC5-8A3D-4D2F-9BEA-A495FE4BA802}"/>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305680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EB8D-DA61-4747-9A35-72DBE13FDC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BB4FB59-D002-4C5D-82EB-D8C580CE51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A5F354-E0F9-49A4-956B-E7FBE2A5D40B}"/>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F03EBF0E-073C-47D0-90F4-A37CDD80C4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28743C-C59C-4BD6-8E36-4E5F9FD5A5C3}"/>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3143853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D89FF-9E9A-4790-A335-41C684C75C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7CDF54-1644-4377-B903-BC421CFDC1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4789B5C-E081-49B4-A923-475F8D0701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16E0D7-506D-49B8-A596-956D569F6B6D}"/>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6" name="Footer Placeholder 5">
            <a:extLst>
              <a:ext uri="{FF2B5EF4-FFF2-40B4-BE49-F238E27FC236}">
                <a16:creationId xmlns:a16="http://schemas.microsoft.com/office/drawing/2014/main" id="{2715F91B-3200-41DF-A643-12423D870B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1F088B-14D8-4682-B997-92225FDA6C7B}"/>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1785853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CCCF1-7AD3-4A18-8F3B-B04777B4F7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943905E-E8C1-4334-8F96-546D59D6D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050640-E49D-4AB7-9A3B-CF50E33C1F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67EC409-0119-426C-8B86-3303CBD0EE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5B91A2-9EB8-46F3-9D6C-37F6FCF557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FBC6E79-6524-4C11-9C00-2AF32BD1C931}"/>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8" name="Footer Placeholder 7">
            <a:extLst>
              <a:ext uri="{FF2B5EF4-FFF2-40B4-BE49-F238E27FC236}">
                <a16:creationId xmlns:a16="http://schemas.microsoft.com/office/drawing/2014/main" id="{E4F60D5D-3256-4DFC-A679-AB9A3FAAF9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9B1B847-DE64-4F80-8BE0-BB43198F9FD2}"/>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133287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5444A-1D1F-46C5-9909-3AF4C81A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9A9634-7357-4C0C-8D63-F37E684771AE}"/>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4" name="Footer Placeholder 3">
            <a:extLst>
              <a:ext uri="{FF2B5EF4-FFF2-40B4-BE49-F238E27FC236}">
                <a16:creationId xmlns:a16="http://schemas.microsoft.com/office/drawing/2014/main" id="{701F534F-06E2-4CF0-9282-1D9818891F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61070CC-754A-43E8-9087-FF270165CFA7}"/>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212808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37F179-CA67-47EA-BC43-EB29C9B476E5}"/>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3" name="Footer Placeholder 2">
            <a:extLst>
              <a:ext uri="{FF2B5EF4-FFF2-40B4-BE49-F238E27FC236}">
                <a16:creationId xmlns:a16="http://schemas.microsoft.com/office/drawing/2014/main" id="{F8D6C88C-F2CA-4410-90E4-5E2C279957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73CAE8-3EDA-440C-972E-AB45AA65C207}"/>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235233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E8873-996C-44BA-A45A-832F4591BE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166B8F4-9FB4-46CD-BEFF-8AF0E276D7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9BADAE0-8F24-4341-8523-6EE8FBAC5F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51690-8870-414C-A7E1-4F1A630EB230}"/>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6" name="Footer Placeholder 5">
            <a:extLst>
              <a:ext uri="{FF2B5EF4-FFF2-40B4-BE49-F238E27FC236}">
                <a16:creationId xmlns:a16="http://schemas.microsoft.com/office/drawing/2014/main" id="{FF25370E-D06E-4BDC-A203-4B8E6EE952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453ED2-ACA1-46BA-A384-582017E6D7C0}"/>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1898223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D37D-9A7F-4EB0-8BB6-6CFF16EBF0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C612E20-DE11-4BED-86E3-72AF60D5A0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0F52646-2B4A-4B4E-A8FB-E29044184D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2946F-D338-49E9-8669-BB0498E09919}"/>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6" name="Footer Placeholder 5">
            <a:extLst>
              <a:ext uri="{FF2B5EF4-FFF2-40B4-BE49-F238E27FC236}">
                <a16:creationId xmlns:a16="http://schemas.microsoft.com/office/drawing/2014/main" id="{016E5F00-EE29-4856-A6D0-72ABCFCFAD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6BA1DB-5A84-4930-BE24-8FE0427EEE00}"/>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2772777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AA084-5AA7-4E24-9B1A-57B709CC85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F83F956-32F2-40D9-8672-5272F0719A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75F4CD-8AA9-46BB-8E56-5D02DB6AFFF2}"/>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DCCF450E-1EA3-45F4-A6B2-8D8243F69A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0D76AD-B2DB-49B5-8DC0-73EF739EDC87}"/>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328441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9C5071-F324-4221-BF33-445107D19E9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8BCB87-B0A9-437E-BF13-7A5E4CB416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820B39-4309-4914-A8B2-6A4E184F6484}"/>
              </a:ext>
            </a:extLst>
          </p:cNvPr>
          <p:cNvSpPr>
            <a:spLocks noGrp="1"/>
          </p:cNvSpPr>
          <p:nvPr>
            <p:ph type="dt" sz="half" idx="10"/>
          </p:nvPr>
        </p:nvSpPr>
        <p:spPr/>
        <p:txBody>
          <a:body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C72D083A-21FE-42CD-B733-C8A75D0E70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7A710C-B80F-458D-BC50-38C45B6E7FB9}"/>
              </a:ext>
            </a:extLst>
          </p:cNvPr>
          <p:cNvSpPr>
            <a:spLocks noGrp="1"/>
          </p:cNvSpPr>
          <p:nvPr>
            <p:ph type="sldNum" sz="quarter" idx="12"/>
          </p:nvPr>
        </p:nvSpPr>
        <p:spPr/>
        <p:txBody>
          <a:bodyPr/>
          <a:lstStyle/>
          <a:p>
            <a:fld id="{8C6DA616-ECF9-4A80-9196-BC7E2030F2F2}" type="slidenum">
              <a:rPr lang="en-US" smtClean="0"/>
              <a:t>‹#›</a:t>
            </a:fld>
            <a:endParaRPr lang="en-US"/>
          </a:p>
        </p:txBody>
      </p:sp>
    </p:spTree>
    <p:extLst>
      <p:ext uri="{BB962C8B-B14F-4D97-AF65-F5344CB8AC3E}">
        <p14:creationId xmlns:p14="http://schemas.microsoft.com/office/powerpoint/2010/main" val="3727434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12EC65-7D5E-43F4-96B8-046F1F55A3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233C4E9-8F0E-419F-B248-9EB2610A0C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D30B3-2322-4B98-99F1-A3C9A26980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4E6B43-F1C0-4209-A360-EAC5D838CA04}" type="datetimeFigureOut">
              <a:rPr lang="en-US" smtClean="0"/>
              <a:t>7/4/2021</a:t>
            </a:fld>
            <a:endParaRPr lang="en-US"/>
          </a:p>
        </p:txBody>
      </p:sp>
      <p:sp>
        <p:nvSpPr>
          <p:cNvPr id="5" name="Footer Placeholder 4">
            <a:extLst>
              <a:ext uri="{FF2B5EF4-FFF2-40B4-BE49-F238E27FC236}">
                <a16:creationId xmlns:a16="http://schemas.microsoft.com/office/drawing/2014/main" id="{E6C2AFA2-907A-44A5-938D-A3DB1E86DC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44F7EC1-03CB-41CC-A891-92DC588E89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6DA616-ECF9-4A80-9196-BC7E2030F2F2}" type="slidenum">
              <a:rPr lang="en-US" smtClean="0"/>
              <a:t>‹#›</a:t>
            </a:fld>
            <a:endParaRPr lang="en-US"/>
          </a:p>
        </p:txBody>
      </p:sp>
    </p:spTree>
    <p:extLst>
      <p:ext uri="{BB962C8B-B14F-4D97-AF65-F5344CB8AC3E}">
        <p14:creationId xmlns:p14="http://schemas.microsoft.com/office/powerpoint/2010/main" val="3133304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ointeractive.org/sites/default/files/Paleoclimate-student-worksheet.pdf" TargetMode="External"/><Relationship Id="rId2" Type="http://schemas.openxmlformats.org/officeDocument/2006/relationships/hyperlink" Target="https://ohiodnr.gov/wps/portal/gov/odnr/discover-and-learn/safety-conservation/about-ODNR/geologic-survey/glacial-geology/ice-age-in-ohio" TargetMode="External"/><Relationship Id="rId1" Type="http://schemas.openxmlformats.org/officeDocument/2006/relationships/slideLayout" Target="../slideLayouts/slideLayout2.xml"/><Relationship Id="rId5" Type="http://schemas.openxmlformats.org/officeDocument/2006/relationships/slide" Target="slide16.xml"/><Relationship Id="rId4" Type="http://schemas.openxmlformats.org/officeDocument/2006/relationships/hyperlink" Target="https://serc.carleton.edu/iodp/school-of-rock2020/activities/24213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9234E-1EF9-41F4-8D2E-C556E19C93C6}"/>
              </a:ext>
            </a:extLst>
          </p:cNvPr>
          <p:cNvSpPr>
            <a:spLocks noGrp="1"/>
          </p:cNvSpPr>
          <p:nvPr>
            <p:ph type="title"/>
          </p:nvPr>
        </p:nvSpPr>
        <p:spPr/>
        <p:txBody>
          <a:bodyPr/>
          <a:lstStyle/>
          <a:p>
            <a:r>
              <a:rPr lang="en-US" dirty="0"/>
              <a:t>Earth Educators’ Rendezvous Share-A-Thon </a:t>
            </a:r>
            <a:br>
              <a:rPr lang="en-US" dirty="0"/>
            </a:br>
            <a:r>
              <a:rPr lang="en-US" dirty="0"/>
              <a:t>12 July 2021   	2:15-2:45	Lenore Teevan	</a:t>
            </a:r>
          </a:p>
        </p:txBody>
      </p:sp>
      <p:sp>
        <p:nvSpPr>
          <p:cNvPr id="3" name="Content Placeholder 2">
            <a:extLst>
              <a:ext uri="{FF2B5EF4-FFF2-40B4-BE49-F238E27FC236}">
                <a16:creationId xmlns:a16="http://schemas.microsoft.com/office/drawing/2014/main" id="{D3096E3E-0035-4C2A-9688-7A33CF7A30C7}"/>
              </a:ext>
            </a:extLst>
          </p:cNvPr>
          <p:cNvSpPr>
            <a:spLocks noGrp="1"/>
          </p:cNvSpPr>
          <p:nvPr>
            <p:ph idx="1"/>
          </p:nvPr>
        </p:nvSpPr>
        <p:spPr>
          <a:xfrm>
            <a:off x="838200" y="1825624"/>
            <a:ext cx="10515600" cy="4351338"/>
          </a:xfrm>
        </p:spPr>
        <p:txBody>
          <a:bodyPr/>
          <a:lstStyle/>
          <a:p>
            <a:pPr marL="0" indent="0" algn="ctr">
              <a:buNone/>
            </a:pPr>
            <a:endParaRPr lang="en-US" dirty="0"/>
          </a:p>
          <a:p>
            <a:pPr marL="0" indent="0" algn="ctr">
              <a:buNone/>
            </a:pPr>
            <a:endParaRPr lang="en-US" dirty="0"/>
          </a:p>
          <a:p>
            <a:pPr marL="0" indent="0" algn="ctr">
              <a:buNone/>
            </a:pPr>
            <a:endParaRPr lang="en-US" dirty="0"/>
          </a:p>
        </p:txBody>
      </p:sp>
      <p:pic>
        <p:nvPicPr>
          <p:cNvPr id="1026" name="Picture 2" descr="Into the Ice Age - Preservation Parks of Delaware County">
            <a:extLst>
              <a:ext uri="{FF2B5EF4-FFF2-40B4-BE49-F238E27FC236}">
                <a16:creationId xmlns:a16="http://schemas.microsoft.com/office/drawing/2014/main" id="{C35B910C-DBF1-49E2-9E19-4C499ED57E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6325" y="2147887"/>
            <a:ext cx="2419350" cy="2562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ED722F-914B-4A6A-A244-B806F2BB6406}"/>
              </a:ext>
            </a:extLst>
          </p:cNvPr>
          <p:cNvSpPr txBox="1"/>
          <p:nvPr/>
        </p:nvSpPr>
        <p:spPr>
          <a:xfrm>
            <a:off x="682171" y="4833257"/>
            <a:ext cx="10856686" cy="1015663"/>
          </a:xfrm>
          <a:prstGeom prst="rect">
            <a:avLst/>
          </a:prstGeom>
          <a:noFill/>
        </p:spPr>
        <p:txBody>
          <a:bodyPr wrap="square" rtlCol="0">
            <a:spAutoFit/>
          </a:bodyPr>
          <a:lstStyle/>
          <a:p>
            <a:pPr algn="ctr"/>
            <a:r>
              <a:rPr lang="en-US" sz="6000" b="1" dirty="0"/>
              <a:t>Ohio’s Paleoclimate</a:t>
            </a:r>
          </a:p>
        </p:txBody>
      </p:sp>
    </p:spTree>
    <p:extLst>
      <p:ext uri="{BB962C8B-B14F-4D97-AF65-F5344CB8AC3E}">
        <p14:creationId xmlns:p14="http://schemas.microsoft.com/office/powerpoint/2010/main" val="145423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68F3-7C8C-4FD8-81C3-B6A0E1A117E5}"/>
              </a:ext>
            </a:extLst>
          </p:cNvPr>
          <p:cNvSpPr>
            <a:spLocks noGrp="1"/>
          </p:cNvSpPr>
          <p:nvPr>
            <p:ph type="title"/>
          </p:nvPr>
        </p:nvSpPr>
        <p:spPr/>
        <p:txBody>
          <a:bodyPr/>
          <a:lstStyle/>
          <a:p>
            <a:r>
              <a:rPr lang="en-US" dirty="0"/>
              <a:t>What geologic/cultural features are evidence of Ohio’s glaciated paleoclimate?</a:t>
            </a:r>
          </a:p>
        </p:txBody>
      </p:sp>
      <p:sp>
        <p:nvSpPr>
          <p:cNvPr id="3" name="Content Placeholder 2">
            <a:extLst>
              <a:ext uri="{FF2B5EF4-FFF2-40B4-BE49-F238E27FC236}">
                <a16:creationId xmlns:a16="http://schemas.microsoft.com/office/drawing/2014/main" id="{D3895E3A-2F44-49CF-8825-C8BA2AF09642}"/>
              </a:ext>
            </a:extLst>
          </p:cNvPr>
          <p:cNvSpPr>
            <a:spLocks noGrp="1"/>
          </p:cNvSpPr>
          <p:nvPr>
            <p:ph idx="1"/>
          </p:nvPr>
        </p:nvSpPr>
        <p:spPr/>
        <p:txBody>
          <a:bodyPr/>
          <a:lstStyle/>
          <a:p>
            <a:r>
              <a:rPr lang="en-US" dirty="0"/>
              <a:t>The following photos show places everyone in Springfield, Ohio knows, but may not have thought of as geologic “souvenirs”.</a:t>
            </a:r>
          </a:p>
          <a:p>
            <a:endParaRPr lang="en-US" dirty="0"/>
          </a:p>
          <a:p>
            <a:r>
              <a:rPr lang="en-US" i="0" dirty="0">
                <a:effectLst/>
                <a:latin typeface="Open Sans" panose="020B0604020202020204" pitchFamily="34" charset="0"/>
              </a:rPr>
              <a:t>Clarence J. Brown Dam and Reservoir</a:t>
            </a:r>
          </a:p>
          <a:p>
            <a:r>
              <a:rPr lang="en-US" dirty="0">
                <a:latin typeface="Open Sans" panose="020B0604020202020204" pitchFamily="34" charset="0"/>
              </a:rPr>
              <a:t>The Hartman Rock Garden</a:t>
            </a:r>
          </a:p>
          <a:p>
            <a:r>
              <a:rPr lang="en-US" i="0" dirty="0">
                <a:effectLst/>
                <a:latin typeface="Open Sans" panose="020B0604020202020204" pitchFamily="34" charset="0"/>
              </a:rPr>
              <a:t>John Bryan State Park/Clifton Gorge</a:t>
            </a:r>
          </a:p>
          <a:p>
            <a:r>
              <a:rPr lang="en-US" dirty="0">
                <a:latin typeface="Open Sans" panose="020B0604020202020204" pitchFamily="34" charset="0"/>
              </a:rPr>
              <a:t>Glen Helen (Yellow Springs)</a:t>
            </a:r>
            <a:endParaRPr lang="en-US" i="0" dirty="0">
              <a:effectLst/>
              <a:latin typeface="Open Sans" panose="020B0604020202020204" pitchFamily="34" charset="0"/>
            </a:endParaRPr>
          </a:p>
          <a:p>
            <a:endParaRPr lang="en-US" dirty="0"/>
          </a:p>
          <a:p>
            <a:endParaRPr lang="en-US" dirty="0"/>
          </a:p>
        </p:txBody>
      </p:sp>
    </p:spTree>
    <p:extLst>
      <p:ext uri="{BB962C8B-B14F-4D97-AF65-F5344CB8AC3E}">
        <p14:creationId xmlns:p14="http://schemas.microsoft.com/office/powerpoint/2010/main" val="3805966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BB5706-5B5D-4D4D-BEE2-0C65447E991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733407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cky shore next to a body of water&#10;&#10;Description automatically generated">
            <a:extLst>
              <a:ext uri="{FF2B5EF4-FFF2-40B4-BE49-F238E27FC236}">
                <a16:creationId xmlns:a16="http://schemas.microsoft.com/office/drawing/2014/main" id="{CEFFD1AD-48B6-439F-8BDA-871C920243E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456722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AFE217-CEA5-4730-8F26-521EE28E31D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48422" y="0"/>
            <a:ext cx="5495155" cy="6858000"/>
          </a:xfrm>
          <a:prstGeom prst="rect">
            <a:avLst/>
          </a:prstGeom>
        </p:spPr>
      </p:pic>
    </p:spTree>
    <p:extLst>
      <p:ext uri="{BB962C8B-B14F-4D97-AF65-F5344CB8AC3E}">
        <p14:creationId xmlns:p14="http://schemas.microsoft.com/office/powerpoint/2010/main" val="4237386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0E9CFFC-8AD7-4E1B-B7BD-59DBD778D94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4074527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EFF582-7F63-4B48-BEDF-11BB72C1E38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893937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141AEF-BC66-4378-A1CF-0DFF7338C1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033822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597B4D-AC83-4DD1-9F23-07694C2E7A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795312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B604C9-B779-4B07-A522-C154E4184DE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3453486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E46F98-0F74-4F5C-8918-48E3088387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535651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A05917-0CB1-4CDA-A04E-F4978E8F3A1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3059753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249C-5265-4B84-8E56-78B93FE59DD0}"/>
              </a:ext>
            </a:extLst>
          </p:cNvPr>
          <p:cNvSpPr>
            <a:spLocks noGrp="1"/>
          </p:cNvSpPr>
          <p:nvPr>
            <p:ph type="title"/>
          </p:nvPr>
        </p:nvSpPr>
        <p:spPr/>
        <p:txBody>
          <a:bodyPr>
            <a:normAutofit/>
          </a:bodyPr>
          <a:lstStyle/>
          <a:p>
            <a:r>
              <a:rPr lang="en-US" sz="3600" b="1" dirty="0"/>
              <a:t>School of Innovation, Springfield City School District</a:t>
            </a:r>
          </a:p>
        </p:txBody>
      </p:sp>
      <p:sp>
        <p:nvSpPr>
          <p:cNvPr id="3" name="Content Placeholder 2">
            <a:extLst>
              <a:ext uri="{FF2B5EF4-FFF2-40B4-BE49-F238E27FC236}">
                <a16:creationId xmlns:a16="http://schemas.microsoft.com/office/drawing/2014/main" id="{AB154ACF-8440-47A9-B634-CFD1C07A216C}"/>
              </a:ext>
            </a:extLst>
          </p:cNvPr>
          <p:cNvSpPr>
            <a:spLocks noGrp="1"/>
          </p:cNvSpPr>
          <p:nvPr>
            <p:ph idx="1"/>
          </p:nvPr>
        </p:nvSpPr>
        <p:spPr/>
        <p:txBody>
          <a:bodyPr/>
          <a:lstStyle/>
          <a:p>
            <a:r>
              <a:rPr lang="en-US" dirty="0"/>
              <a:t>Project-Based Learning School</a:t>
            </a:r>
          </a:p>
          <a:p>
            <a:endParaRPr lang="en-US" dirty="0"/>
          </a:p>
        </p:txBody>
      </p:sp>
      <p:pic>
        <p:nvPicPr>
          <p:cNvPr id="5" name="Picture 4" descr="Chart, diagram&#10;&#10;Description automatically generated">
            <a:extLst>
              <a:ext uri="{FF2B5EF4-FFF2-40B4-BE49-F238E27FC236}">
                <a16:creationId xmlns:a16="http://schemas.microsoft.com/office/drawing/2014/main" id="{40519E01-DDA0-4D11-80C1-A39FF171E0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9481" y="2449196"/>
            <a:ext cx="3150919" cy="4043679"/>
          </a:xfrm>
          <a:prstGeom prst="rect">
            <a:avLst/>
          </a:prstGeom>
        </p:spPr>
      </p:pic>
      <p:pic>
        <p:nvPicPr>
          <p:cNvPr id="7" name="Picture 6" descr="A picture containing text, sky, outdoor, building&#10;&#10;Description automatically generated">
            <a:extLst>
              <a:ext uri="{FF2B5EF4-FFF2-40B4-BE49-F238E27FC236}">
                <a16:creationId xmlns:a16="http://schemas.microsoft.com/office/drawing/2014/main" id="{0ECC08EF-2193-4527-9C80-3285652955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815" y="2264229"/>
            <a:ext cx="4768442" cy="3912734"/>
          </a:xfrm>
          <a:prstGeom prst="rect">
            <a:avLst/>
          </a:prstGeom>
        </p:spPr>
      </p:pic>
    </p:spTree>
    <p:extLst>
      <p:ext uri="{BB962C8B-B14F-4D97-AF65-F5344CB8AC3E}">
        <p14:creationId xmlns:p14="http://schemas.microsoft.com/office/powerpoint/2010/main" val="1124994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2CC9F-A323-44AB-97A4-CE00209ED80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a:solidFill>
                  <a:srgbClr val="FFFFFF"/>
                </a:solidFill>
                <a:latin typeface="+mj-lt"/>
                <a:ea typeface="+mj-ea"/>
                <a:cs typeface="+mj-cs"/>
              </a:rPr>
              <a:t>Interview with Mr. Kevin Rose, Historian at The Hartman Rock Garden, Springfield, OH</a:t>
            </a:r>
          </a:p>
        </p:txBody>
      </p:sp>
      <p:pic>
        <p:nvPicPr>
          <p:cNvPr id="4" name="Kevin Rose Hartman Rock Garden (2021-02-16 at 06_00 GMT-8)" descr="Icon&#10;&#10;Description automatically generated">
            <a:hlinkClick r:id="" action="ppaction://media"/>
            <a:extLst>
              <a:ext uri="{FF2B5EF4-FFF2-40B4-BE49-F238E27FC236}">
                <a16:creationId xmlns:a16="http://schemas.microsoft.com/office/drawing/2014/main" id="{3F72F57A-14CB-44F4-8BE6-B772E89881F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339721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2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A34E-8809-4BC3-83C1-0467F742C1CB}"/>
              </a:ext>
            </a:extLst>
          </p:cNvPr>
          <p:cNvSpPr>
            <a:spLocks noGrp="1"/>
          </p:cNvSpPr>
          <p:nvPr>
            <p:ph type="title"/>
          </p:nvPr>
        </p:nvSpPr>
        <p:spPr/>
        <p:txBody>
          <a:bodyPr/>
          <a:lstStyle/>
          <a:p>
            <a:r>
              <a:rPr lang="en-US" dirty="0"/>
              <a:t>Student Research Topics</a:t>
            </a:r>
          </a:p>
        </p:txBody>
      </p:sp>
      <p:sp>
        <p:nvSpPr>
          <p:cNvPr id="3" name="Content Placeholder 2">
            <a:extLst>
              <a:ext uri="{FF2B5EF4-FFF2-40B4-BE49-F238E27FC236}">
                <a16:creationId xmlns:a16="http://schemas.microsoft.com/office/drawing/2014/main" id="{569A9624-9BA7-4BAA-BDBA-DA18F8811B56}"/>
              </a:ext>
            </a:extLst>
          </p:cNvPr>
          <p:cNvSpPr>
            <a:spLocks noGrp="1"/>
          </p:cNvSpPr>
          <p:nvPr>
            <p:ph idx="1"/>
          </p:nvPr>
        </p:nvSpPr>
        <p:spPr/>
        <p:txBody>
          <a:bodyPr/>
          <a:lstStyle/>
          <a:p>
            <a:r>
              <a:rPr lang="en-US" dirty="0"/>
              <a:t>The Great Miami Underground Buried Aquifer</a:t>
            </a:r>
          </a:p>
          <a:p>
            <a:r>
              <a:rPr lang="en-US" dirty="0"/>
              <a:t>Mastodons</a:t>
            </a:r>
          </a:p>
          <a:p>
            <a:r>
              <a:rPr lang="en-US" dirty="0"/>
              <a:t>Dire Wolves</a:t>
            </a:r>
          </a:p>
          <a:p>
            <a:r>
              <a:rPr lang="en-US" dirty="0"/>
              <a:t>The Origins of Lake Erie</a:t>
            </a:r>
          </a:p>
          <a:p>
            <a:r>
              <a:rPr lang="en-US" dirty="0"/>
              <a:t>Saber tooth Tigers</a:t>
            </a:r>
          </a:p>
          <a:p>
            <a:endParaRPr lang="en-US" dirty="0"/>
          </a:p>
        </p:txBody>
      </p:sp>
    </p:spTree>
    <p:extLst>
      <p:ext uri="{BB962C8B-B14F-4D97-AF65-F5344CB8AC3E}">
        <p14:creationId xmlns:p14="http://schemas.microsoft.com/office/powerpoint/2010/main" val="2731872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4FCC-5E66-4347-9722-1E92A47E8926}"/>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a16="http://schemas.microsoft.com/office/drawing/2014/main" id="{35AE32A0-E423-4184-AD29-C17891984B39}"/>
              </a:ext>
            </a:extLst>
          </p:cNvPr>
          <p:cNvSpPr>
            <a:spLocks noGrp="1"/>
          </p:cNvSpPr>
          <p:nvPr>
            <p:ph idx="1"/>
          </p:nvPr>
        </p:nvSpPr>
        <p:spPr/>
        <p:txBody>
          <a:bodyPr>
            <a:normAutofit/>
          </a:bodyPr>
          <a:lstStyle/>
          <a:p>
            <a:r>
              <a:rPr lang="en-US" dirty="0"/>
              <a:t>The Ohio Department of Natural Resources: “The Ice Age in Ohio” </a:t>
            </a:r>
            <a:r>
              <a:rPr lang="en-US" sz="1400" dirty="0">
                <a:hlinkClick r:id="rId2"/>
              </a:rPr>
              <a:t>https://ohiodnr.gov/wps/portal/gov/odnr/discover-and-learn/safety-conservation/about-ODNR/geologic-survey/glacial-geology/ice-age-in-ohio</a:t>
            </a:r>
            <a:endParaRPr lang="en-US" sz="1400" dirty="0"/>
          </a:p>
          <a:p>
            <a:endParaRPr lang="en-US" sz="1400" dirty="0"/>
          </a:p>
          <a:p>
            <a:r>
              <a:rPr lang="en-US" dirty="0"/>
              <a:t>HHMI Click &amp; Learn Paleoclimate: A History of Change  </a:t>
            </a:r>
            <a:r>
              <a:rPr lang="en-US" sz="1400" dirty="0">
                <a:hlinkClick r:id="rId3"/>
              </a:rPr>
              <a:t>https://www.biointeractive.org/sites/default/files/Paleoclimate-student-worksheet.pdf</a:t>
            </a:r>
            <a:endParaRPr lang="en-US" sz="1400" dirty="0"/>
          </a:p>
          <a:p>
            <a:endParaRPr lang="en-US" sz="1400" dirty="0"/>
          </a:p>
          <a:p>
            <a:r>
              <a:rPr lang="en-US" dirty="0"/>
              <a:t>IODP School of Rock 2020 Paleoclimate Teaching Activities  </a:t>
            </a:r>
            <a:r>
              <a:rPr lang="en-US" sz="1400" dirty="0">
                <a:hlinkClick r:id="rId4"/>
              </a:rPr>
              <a:t>https://serc.carleton.edu/iodp/school-of-rock2020/activities/242132.html</a:t>
            </a:r>
            <a:endParaRPr lang="en-US" sz="1400" dirty="0"/>
          </a:p>
          <a:p>
            <a:endParaRPr lang="en-US" sz="1400" dirty="0"/>
          </a:p>
          <a:p>
            <a:r>
              <a:rPr lang="en-US" dirty="0"/>
              <a:t>SERC: Feedback Loops  </a:t>
            </a:r>
            <a:r>
              <a:rPr lang="en-US" sz="1400" dirty="0">
                <a:hlinkClick r:id="rId5" action="ppaction://hlinksldjump"/>
              </a:rPr>
              <a:t>https://serc.carleton.edu/introgeo/models/loops.htm</a:t>
            </a:r>
            <a:endParaRPr lang="en-US" sz="1400" dirty="0"/>
          </a:p>
          <a:p>
            <a:r>
              <a:rPr lang="en-US" dirty="0"/>
              <a:t>NOAA Paleoclimate Data Sets </a:t>
            </a:r>
            <a:r>
              <a:rPr lang="en-US" sz="1400" dirty="0">
                <a:hlinkClick r:id="rId5" action="ppaction://hlinksldjump"/>
              </a:rPr>
              <a:t>https://www.ncdc.noaa.gov/data-access/paleoclimatology-data/datasets</a:t>
            </a:r>
            <a:endParaRPr lang="en-US" sz="1400" dirty="0"/>
          </a:p>
        </p:txBody>
      </p:sp>
    </p:spTree>
    <p:extLst>
      <p:ext uri="{BB962C8B-B14F-4D97-AF65-F5344CB8AC3E}">
        <p14:creationId xmlns:p14="http://schemas.microsoft.com/office/powerpoint/2010/main" val="1275895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1228</TotalTime>
  <Words>560</Words>
  <Application>Microsoft Office PowerPoint</Application>
  <PresentationFormat>Widescreen</PresentationFormat>
  <Paragraphs>36</Paragraphs>
  <Slides>16</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Open Sans</vt:lpstr>
      <vt:lpstr>Office Theme</vt:lpstr>
      <vt:lpstr>Earth Educators’ Rendezvous Share-A-Thon  12 July 2021    2:15-2:45 Lenore Teevan </vt:lpstr>
      <vt:lpstr>What geologic/cultural features are evidence of Ohio’s glaciated paleoclimate?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School of Innovation, Springfield City School District</vt:lpstr>
      <vt:lpstr>Interview with Mr. Kevin Rose, Historian at The Hartman Rock Garden, Springfield, OH</vt:lpstr>
      <vt:lpstr>Student Research Topics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 teevan</dc:creator>
  <cp:lastModifiedBy>lee teevan</cp:lastModifiedBy>
  <cp:revision>16</cp:revision>
  <dcterms:created xsi:type="dcterms:W3CDTF">2020-02-21T11:12:09Z</dcterms:created>
  <dcterms:modified xsi:type="dcterms:W3CDTF">2021-07-05T14:16:36Z</dcterms:modified>
</cp:coreProperties>
</file>