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1"/>
  </p:sldMasterIdLst>
  <p:notesMasterIdLst>
    <p:notesMasterId r:id="rId29"/>
  </p:notesMasterIdLst>
  <p:handoutMasterIdLst>
    <p:handoutMasterId r:id="rId30"/>
  </p:handoutMasterIdLst>
  <p:sldIdLst>
    <p:sldId id="295" r:id="rId2"/>
    <p:sldId id="298" r:id="rId3"/>
    <p:sldId id="305" r:id="rId4"/>
    <p:sldId id="314" r:id="rId5"/>
    <p:sldId id="308" r:id="rId6"/>
    <p:sldId id="310" r:id="rId7"/>
    <p:sldId id="315" r:id="rId8"/>
    <p:sldId id="316" r:id="rId9"/>
    <p:sldId id="326" r:id="rId10"/>
    <p:sldId id="327" r:id="rId11"/>
    <p:sldId id="321" r:id="rId12"/>
    <p:sldId id="320" r:id="rId13"/>
    <p:sldId id="309" r:id="rId14"/>
    <p:sldId id="311" r:id="rId15"/>
    <p:sldId id="304" r:id="rId16"/>
    <p:sldId id="289" r:id="rId17"/>
    <p:sldId id="296" r:id="rId18"/>
    <p:sldId id="273" r:id="rId19"/>
    <p:sldId id="276" r:id="rId20"/>
    <p:sldId id="287" r:id="rId21"/>
    <p:sldId id="292" r:id="rId22"/>
    <p:sldId id="313" r:id="rId23"/>
    <p:sldId id="323" r:id="rId24"/>
    <p:sldId id="324" r:id="rId25"/>
    <p:sldId id="312" r:id="rId26"/>
    <p:sldId id="325" r:id="rId27"/>
    <p:sldId id="29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29EC7"/>
    <a:srgbClr val="5366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39"/>
    <p:restoredTop sz="92226"/>
  </p:normalViewPr>
  <p:slideViewPr>
    <p:cSldViewPr snapToGrid="0" snapToObjects="1">
      <p:cViewPr>
        <p:scale>
          <a:sx n="53" d="100"/>
          <a:sy n="53" d="100"/>
        </p:scale>
        <p:origin x="1022" y="11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haron%20Cooper\AppData\Local\Microsoft\Windows\INetCache\Content.Outlook\O5OO3MAI\SOR%20raw%20survey%20scor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haron%20Cooper\AppData\Local\Microsoft\Windows\INetCache\Content.Outlook\O5OO3MAI\SOR%20raw%20survey%20score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mtClean="0"/>
              <a:t>Pre-SOR</a:t>
            </a:r>
            <a:endParaRPr lang="en-US" dirty="0"/>
          </a:p>
        </c:rich>
      </c:tx>
      <c:layout>
        <c:manualLayout>
          <c:xMode val="edge"/>
          <c:yMode val="edge"/>
          <c:x val="4.5115690948695199E-2"/>
          <c:y val="5.4295355596743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rgbClr val="FF00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'[SOR raw survey scores.xlsx]SOR raw survey scores'!$J$17:$J$21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Neither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'[SOR raw survey scores.xlsx]SOR raw survey scores'!$K$17:$K$21</c:f>
              <c:numCache>
                <c:formatCode>General</c:formatCode>
                <c:ptCount val="5"/>
                <c:pt idx="0">
                  <c:v>7</c:v>
                </c:pt>
                <c:pt idx="1">
                  <c:v>5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BC-4473-AEAF-2E0459FFBF7C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406015736"/>
        <c:axId val="406016912"/>
      </c:barChart>
      <c:catAx>
        <c:axId val="4060157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6016912"/>
        <c:crosses val="autoZero"/>
        <c:auto val="1"/>
        <c:lblAlgn val="ctr"/>
        <c:lblOffset val="100"/>
        <c:noMultiLvlLbl val="0"/>
      </c:catAx>
      <c:valAx>
        <c:axId val="406016912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4060157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mtClean="0"/>
              <a:t>Post-SOR</a:t>
            </a:r>
            <a:endParaRPr lang="en-US" dirty="0"/>
          </a:p>
        </c:rich>
      </c:tx>
      <c:layout>
        <c:manualLayout>
          <c:xMode val="edge"/>
          <c:yMode val="edge"/>
          <c:x val="1.4655279646934799E-2"/>
          <c:y val="1.0047281557660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rgbClr val="FF00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'[SOR raw survey scores.xlsx]SOR raw survey scores'!$M$17:$M$21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Neither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'[SOR raw survey scores.xlsx]SOR raw survey scores'!$N$17:$N$21</c:f>
              <c:numCache>
                <c:formatCode>General</c:formatCode>
                <c:ptCount val="5"/>
                <c:pt idx="0">
                  <c:v>11</c:v>
                </c:pt>
                <c:pt idx="1">
                  <c:v>5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5B-4216-B00F-A83074F62109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406017304"/>
        <c:axId val="406016520"/>
      </c:barChart>
      <c:catAx>
        <c:axId val="4060173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6016520"/>
        <c:crosses val="autoZero"/>
        <c:auto val="1"/>
        <c:lblAlgn val="ctr"/>
        <c:lblOffset val="100"/>
        <c:noMultiLvlLbl val="0"/>
      </c:catAx>
      <c:valAx>
        <c:axId val="406016520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406017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F92FB-C0F8-7348-B280-C7CD70743611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67CB8A-C18D-CF4B-9D86-95E05B98CD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8317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F4C6C-351A-5E48-B8BC-4E0331852626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58145-7ADC-0148-8C17-3765DE20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658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Goals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encourage early career scientists and secondary-level educators from communities that remain poorly represented in STEM fields, and particularly geosciences, to participate.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showcase and educate about </a:t>
            </a:r>
            <a:r>
              <a:rPr lang="en-US" i="1" dirty="0" smtClean="0">
                <a:solidFill>
                  <a:schemeClr val="bg1"/>
                </a:solidFill>
              </a:rPr>
              <a:t>JR</a:t>
            </a:r>
            <a:r>
              <a:rPr lang="en-US" dirty="0" smtClean="0">
                <a:solidFill>
                  <a:schemeClr val="bg1"/>
                </a:solidFill>
              </a:rPr>
              <a:t>/IODP capabilities.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increase the diversity of the talent pool that will apply to sail on IODP and related expeditions in the future.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build a diverse mentoring pool for undergraduate STEM/geoscience students.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create local partnerships to bolster the STEM/geoscience pipeline.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58145-7ADC-0148-8C17-3765DE20870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49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Goals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encourage early career scientists and secondary-level educators from communities that remain poorly represented in STEM fields, and particularly geosciences, to participate.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showcase and educate about </a:t>
            </a:r>
            <a:r>
              <a:rPr lang="en-US" i="1" dirty="0" smtClean="0">
                <a:solidFill>
                  <a:schemeClr val="bg1"/>
                </a:solidFill>
              </a:rPr>
              <a:t>JR</a:t>
            </a:r>
            <a:r>
              <a:rPr lang="en-US" dirty="0" smtClean="0">
                <a:solidFill>
                  <a:schemeClr val="bg1"/>
                </a:solidFill>
              </a:rPr>
              <a:t>/IODP capabilities.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increase the diversity of the talent pool that will apply to sail on IODP and related expeditions in the future.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build a diverse mentoring pool for undergraduate STEM/geoscience students.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create local partnerships to bolster the STEM/geoscience pipeline.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58145-7ADC-0148-8C17-3765DE20870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359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1) teaching students, </a:t>
            </a:r>
          </a:p>
          <a:p>
            <a:r>
              <a:rPr lang="en-US" dirty="0"/>
              <a:t>2) you can show the students what research at sea looks like</a:t>
            </a:r>
          </a:p>
          <a:p>
            <a:r>
              <a:rPr lang="en-US" dirty="0"/>
              <a:t>3) on the ship you spend a lot of time together, eating meals, sharing bunks, watching movies </a:t>
            </a:r>
          </a:p>
          <a:p>
            <a:pPr marL="139700" indent="0">
              <a:buNone/>
            </a:pPr>
            <a:r>
              <a:rPr lang="en-US" dirty="0"/>
              <a:t>For a lot of students, its their first time on a boat, for many their first trip away from their hometown or families </a:t>
            </a:r>
          </a:p>
        </p:txBody>
      </p:sp>
    </p:spTree>
    <p:extLst>
      <p:ext uri="{BB962C8B-B14F-4D97-AF65-F5344CB8AC3E}">
        <p14:creationId xmlns:p14="http://schemas.microsoft.com/office/powerpoint/2010/main" val="3965663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US" dirty="0"/>
              <a:t>Editing and reviewing essays/GRE prep</a:t>
            </a:r>
          </a:p>
        </p:txBody>
      </p:sp>
    </p:spTree>
    <p:extLst>
      <p:ext uri="{BB962C8B-B14F-4D97-AF65-F5344CB8AC3E}">
        <p14:creationId xmlns:p14="http://schemas.microsoft.com/office/powerpoint/2010/main" val="31543834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Goals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encourage early career scientists and secondary-level educators from communities that remain poorly represented in STEM fields, and particularly geosciences, to participate.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showcase and educate about </a:t>
            </a:r>
            <a:r>
              <a:rPr lang="en-US" i="1" dirty="0" smtClean="0">
                <a:solidFill>
                  <a:schemeClr val="bg1"/>
                </a:solidFill>
              </a:rPr>
              <a:t>JR</a:t>
            </a:r>
            <a:r>
              <a:rPr lang="en-US" dirty="0" smtClean="0">
                <a:solidFill>
                  <a:schemeClr val="bg1"/>
                </a:solidFill>
              </a:rPr>
              <a:t>/IODP capabilities.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increase the diversity of the talent pool that will apply to sail on IODP and related expeditions in the future.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build a diverse mentoring pool for undergraduate STEM/geoscience students.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create local partnerships to bolster the STEM/geoscience pipeline.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58145-7ADC-0148-8C17-3765DE20870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760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Goals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encourage early career scientists and secondary-level educators from communities that remain poorly represented in STEM fields, and particularly geosciences, to participate.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showcase and educate about </a:t>
            </a:r>
            <a:r>
              <a:rPr lang="en-US" i="1" dirty="0" smtClean="0">
                <a:solidFill>
                  <a:schemeClr val="bg1"/>
                </a:solidFill>
              </a:rPr>
              <a:t>JR</a:t>
            </a:r>
            <a:r>
              <a:rPr lang="en-US" dirty="0" smtClean="0">
                <a:solidFill>
                  <a:schemeClr val="bg1"/>
                </a:solidFill>
              </a:rPr>
              <a:t>/IODP capabilities.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increase the diversity of the talent pool that will apply to sail on IODP and related expeditions in the future.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build a diverse mentoring pool for undergraduate STEM/geoscience students.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create local partnerships to bolster the STEM/geoscience pipeline.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58145-7ADC-0148-8C17-3765DE20870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0536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5B2E17-FC35-2A4A-A2D3-21E2C31918F1}" type="slidenum">
              <a:rPr lang="en-US"/>
              <a:pPr/>
              <a:t>23</a:t>
            </a:fld>
            <a:endParaRPr lang="en-US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www.seis.natsci.csulb.edu/rbehl/Mont.htm</a:t>
            </a:r>
          </a:p>
          <a:p>
            <a:r>
              <a:rPr lang="en-US"/>
              <a:t>A: Porcelanite		;	B: Dolomite Beds (Jalama Beach)</a:t>
            </a:r>
          </a:p>
        </p:txBody>
      </p:sp>
    </p:spTree>
    <p:extLst>
      <p:ext uri="{BB962C8B-B14F-4D97-AF65-F5344CB8AC3E}">
        <p14:creationId xmlns:p14="http://schemas.microsoft.com/office/powerpoint/2010/main" val="612232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8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99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890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515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1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67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9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504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33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77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183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39C937-E829-D94D-86AB-176512D716A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393970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72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5E0D-A6B4-AF4C-802B-A589A87867E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68DE7-779F-014B-90C9-941BBD96E4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23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G"/><Relationship Id="rId4" Type="http://schemas.openxmlformats.org/officeDocument/2006/relationships/chart" Target="../charts/char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hyperlink" Target="https://undsci.berkeley.edu/interactive/#/mai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hyperlink" Target="https://www.hhmi.org/biointeractive/understanding-global-change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scooper@ldeo.Columbia.edu" TargetMode="External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bryantraqu@gmail.com" TargetMode="External"/><Relationship Id="rId5" Type="http://schemas.openxmlformats.org/officeDocument/2006/relationships/hyperlink" Target="mailto:ldwhite@berkeley.edu" TargetMode="External"/><Relationship Id="rId4" Type="http://schemas.openxmlformats.org/officeDocument/2006/relationships/hyperlink" Target="mailto:jclewis@iup.ed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12371" y="342900"/>
            <a:ext cx="7053943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Cambria" charset="0"/>
                <a:ea typeface="ＭＳ 明朝" charset="-128"/>
                <a:cs typeface="Times New Roman" charset="0"/>
              </a:rPr>
              <a:t>Come Out to Sea - It Will Change Your Life!</a:t>
            </a:r>
            <a:r>
              <a:rPr lang="en-US" dirty="0">
                <a:latin typeface="Cambria" charset="0"/>
                <a:ea typeface="ＭＳ 明朝" charset="-128"/>
                <a:cs typeface="Times New Roman" charset="0"/>
              </a:rPr>
              <a:t> </a:t>
            </a:r>
            <a:endParaRPr lang="en-US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pPr algn="ctr"/>
            <a:endParaRPr lang="en-US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1600" dirty="0">
                <a:latin typeface="Cambria" charset="0"/>
                <a:ea typeface="ＭＳ 明朝" charset="-128"/>
                <a:cs typeface="Times New Roman" charset="0"/>
              </a:rPr>
              <a:t>Raquel Bryant</a:t>
            </a:r>
          </a:p>
          <a:p>
            <a:r>
              <a:rPr lang="en-US" sz="1600" i="1" dirty="0">
                <a:latin typeface="Cambria" charset="0"/>
                <a:ea typeface="ＭＳ 明朝" charset="-128"/>
                <a:cs typeface="Times New Roman" charset="0"/>
              </a:rPr>
              <a:t>University of Massachusetts at </a:t>
            </a:r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Amherst</a:t>
            </a:r>
          </a:p>
          <a:p>
            <a:endParaRPr lang="en-US" sz="1600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1600" dirty="0" smtClean="0">
                <a:latin typeface="Cambria" charset="0"/>
                <a:ea typeface="ＭＳ 明朝" charset="-128"/>
                <a:cs typeface="Times New Roman" charset="0"/>
              </a:rPr>
              <a:t>Sharon Cooper</a:t>
            </a:r>
          </a:p>
          <a:p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Lamont </a:t>
            </a:r>
            <a:r>
              <a:rPr lang="en-US" sz="1600" i="1" dirty="0">
                <a:latin typeface="Cambria" charset="0"/>
                <a:ea typeface="ＭＳ 明朝" charset="-128"/>
                <a:cs typeface="Times New Roman" charset="0"/>
              </a:rPr>
              <a:t>Doherty Earth </a:t>
            </a:r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Observatory</a:t>
            </a:r>
          </a:p>
          <a:p>
            <a:endParaRPr lang="en-US" sz="1600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1600" dirty="0" smtClean="0">
                <a:latin typeface="Cambria" charset="0"/>
                <a:ea typeface="ＭＳ 明朝" charset="-128"/>
                <a:cs typeface="Times New Roman" charset="0"/>
              </a:rPr>
              <a:t>Jonathan </a:t>
            </a:r>
            <a:r>
              <a:rPr lang="en-US" sz="1600" dirty="0">
                <a:latin typeface="Cambria" charset="0"/>
                <a:ea typeface="ＭＳ 明朝" charset="-128"/>
                <a:cs typeface="Times New Roman" charset="0"/>
              </a:rPr>
              <a:t>C. </a:t>
            </a:r>
            <a:r>
              <a:rPr lang="en-US" sz="1600" dirty="0" smtClean="0">
                <a:latin typeface="Cambria" charset="0"/>
                <a:ea typeface="ＭＳ 明朝" charset="-128"/>
                <a:cs typeface="Times New Roman" charset="0"/>
              </a:rPr>
              <a:t>Lewis</a:t>
            </a:r>
          </a:p>
          <a:p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Indiana </a:t>
            </a:r>
            <a:r>
              <a:rPr lang="en-US" sz="1600" i="1" dirty="0">
                <a:latin typeface="Cambria" charset="0"/>
                <a:ea typeface="ＭＳ 明朝" charset="-128"/>
                <a:cs typeface="Times New Roman" charset="0"/>
              </a:rPr>
              <a:t>University of </a:t>
            </a:r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Pennsylvania</a:t>
            </a:r>
          </a:p>
          <a:p>
            <a:endParaRPr lang="en-US" sz="1600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1600" dirty="0" smtClean="0">
                <a:latin typeface="Cambria" charset="0"/>
                <a:ea typeface="ＭＳ 明朝" charset="-128"/>
                <a:cs typeface="Times New Roman" charset="0"/>
              </a:rPr>
              <a:t>Lisa White</a:t>
            </a:r>
          </a:p>
          <a:p>
            <a:r>
              <a:rPr lang="en-US" sz="1600" i="1" dirty="0" smtClean="0">
                <a:latin typeface="Cambria" charset="0"/>
                <a:ea typeface="ＭＳ 明朝" charset="-128"/>
                <a:cs typeface="Times New Roman" charset="0"/>
              </a:rPr>
              <a:t>University of California Museum of Paleontology</a:t>
            </a:r>
          </a:p>
          <a:p>
            <a:pPr algn="ctr"/>
            <a:endParaRPr lang="en-US" sz="2000" b="1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pPr algn="ctr"/>
            <a:endParaRPr lang="en-US" sz="2000" b="1" dirty="0" smtClean="0">
              <a:latin typeface="Cambria" charset="0"/>
              <a:ea typeface="ＭＳ 明朝" charset="-128"/>
              <a:cs typeface="Times New Roman" charset="0"/>
            </a:endParaRPr>
          </a:p>
          <a:p>
            <a:pPr algn="ctr"/>
            <a:r>
              <a:rPr lang="en-US" sz="2000" b="1" dirty="0" smtClean="0">
                <a:latin typeface="Cambria" charset="0"/>
                <a:ea typeface="ＭＳ 明朝" charset="-128"/>
                <a:cs typeface="Times New Roman" charset="0"/>
              </a:rPr>
              <a:t>Earth Educators Rendezvous, July 15, 2019</a:t>
            </a:r>
            <a:endParaRPr lang="en-US" sz="2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947" y="5215223"/>
            <a:ext cx="1390856" cy="9913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318" y="5564159"/>
            <a:ext cx="1884269" cy="6423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058" y="4212201"/>
            <a:ext cx="1151084" cy="1134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123" y="5397327"/>
            <a:ext cx="801704" cy="8108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382" y="5566185"/>
            <a:ext cx="1128446" cy="1128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6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936153" y="4000474"/>
            <a:ext cx="3313728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>
                <a:latin typeface="Arial" charset="0"/>
                <a:ea typeface="Arial" charset="0"/>
                <a:cs typeface="Arial" charset="0"/>
              </a:rPr>
              <a:t>The evolution of our thinking</a:t>
            </a:r>
            <a:r>
              <a:rPr lang="mr-IN" dirty="0">
                <a:latin typeface="Arial" charset="0"/>
                <a:ea typeface="Arial" charset="0"/>
                <a:cs typeface="Arial" charset="0"/>
              </a:rPr>
              <a:t>…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1351178" y="320794"/>
            <a:ext cx="6483679" cy="3182892"/>
            <a:chOff x="-1542209" y="-180319"/>
            <a:chExt cx="8644905" cy="4243856"/>
          </a:xfrm>
        </p:grpSpPr>
        <p:sp>
          <p:nvSpPr>
            <p:cNvPr id="3" name="TextBox 2"/>
            <p:cNvSpPr txBox="1"/>
            <p:nvPr/>
          </p:nvSpPr>
          <p:spPr>
            <a:xfrm>
              <a:off x="1259743" y="-180319"/>
              <a:ext cx="3041004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400" b="1" dirty="0" smtClean="0"/>
                <a:t>Our motivation?</a:t>
              </a:r>
              <a:endParaRPr lang="en-US" sz="2400" b="1" i="1" dirty="0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-1542209" y="493329"/>
              <a:ext cx="8644905" cy="3570208"/>
            </a:xfrm>
            <a:prstGeom prst="rect">
              <a:avLst/>
            </a:prstGeom>
          </p:spPr>
          <p:style>
            <a:lnRef idx="0">
              <a:schemeClr val="dk1"/>
            </a:lnRef>
            <a:fillRef idx="3">
              <a:schemeClr val="dk1"/>
            </a:fillRef>
            <a:effectRef idx="3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2800" dirty="0"/>
                <a:t>The geosciences continue to lag other science, technology, engineering, and mathematics (STEM) disciplines in the engagement, recruitment and retention of traditionally underrepresented and underserved minorities.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551695" y="4555672"/>
            <a:ext cx="8082643" cy="1404257"/>
            <a:chOff x="604157" y="5143500"/>
            <a:chExt cx="8082643" cy="1404257"/>
          </a:xfrm>
        </p:grpSpPr>
        <p:sp>
          <p:nvSpPr>
            <p:cNvPr id="18" name="Striped Right Arrow 17"/>
            <p:cNvSpPr/>
            <p:nvPr/>
          </p:nvSpPr>
          <p:spPr>
            <a:xfrm>
              <a:off x="604157" y="5143500"/>
              <a:ext cx="8082643" cy="1404257"/>
            </a:xfrm>
            <a:prstGeom prst="stripedRight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086379" y="5486400"/>
              <a:ext cx="15456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</a:rPr>
                <a:t>IODP School </a:t>
              </a:r>
            </a:p>
            <a:p>
              <a:pPr algn="ctr"/>
              <a:r>
                <a:rPr lang="en-US" sz="2000" b="1" dirty="0" smtClean="0">
                  <a:solidFill>
                    <a:schemeClr val="bg1"/>
                  </a:solidFill>
                </a:rPr>
                <a:t>of Rock</a:t>
              </a:r>
              <a:endParaRPr lang="en-US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88615" y="5640288"/>
              <a:ext cx="158408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smtClean="0">
                  <a:solidFill>
                    <a:schemeClr val="bg1"/>
                  </a:solidFill>
                  <a:latin typeface="Arial" charset="0"/>
                  <a:ea typeface="Arial" charset="0"/>
                  <a:cs typeface="Arial" charset="0"/>
                </a:rPr>
                <a:t>STEMSEAS</a:t>
              </a:r>
              <a:endParaRPr lang="en-US" sz="2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818462" y="5499073"/>
              <a:ext cx="168187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charset="0"/>
                  <a:ea typeface="Arial" charset="0"/>
                  <a:cs typeface="Arial" charset="0"/>
                </a:rPr>
                <a:t>2017 School</a:t>
              </a:r>
            </a:p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charset="0"/>
                  <a:ea typeface="Arial" charset="0"/>
                  <a:cs typeface="Arial" charset="0"/>
                </a:rPr>
                <a:t>of Rock</a:t>
              </a:r>
              <a:endParaRPr lang="en-US" sz="20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endParaRP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6725191" y="5050511"/>
            <a:ext cx="1127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A-STEP</a:t>
            </a:r>
            <a:endParaRPr lang="en-US" sz="2000" b="1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87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0243" y="195586"/>
            <a:ext cx="850718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US" sz="2000" b="1" cap="all" dirty="0">
                <a:solidFill>
                  <a:srgbClr val="303030"/>
                </a:solidFill>
                <a:latin typeface="Arial" charset="0"/>
                <a:ea typeface="Arial" charset="0"/>
                <a:cs typeface="Arial" charset="0"/>
              </a:rPr>
              <a:t>SCHOOL OF ROCK</a:t>
            </a:r>
          </a:p>
          <a:p>
            <a:pPr algn="ctr" fontAlgn="base"/>
            <a:r>
              <a:rPr lang="en-US" b="1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 </a:t>
            </a:r>
          </a:p>
          <a:p>
            <a:pPr algn="ctr" fontAlgn="base"/>
            <a:endParaRPr lang="en-US" b="1" dirty="0" smtClean="0">
              <a:solidFill>
                <a:srgbClr val="303030"/>
              </a:solidFill>
              <a:latin typeface="Arial" charset="0"/>
              <a:ea typeface="Arial" charset="0"/>
              <a:cs typeface="Arial" charset="0"/>
            </a:endParaRPr>
          </a:p>
          <a:p>
            <a:pPr algn="ctr" fontAlgn="base"/>
            <a:endParaRPr lang="en-US" b="1" dirty="0">
              <a:solidFill>
                <a:srgbClr val="303030"/>
              </a:solidFill>
              <a:latin typeface="Arial" charset="0"/>
              <a:ea typeface="Arial" charset="0"/>
              <a:cs typeface="Arial" charset="0"/>
            </a:endParaRPr>
          </a:p>
          <a:p>
            <a:pPr algn="ctr" fontAlgn="base"/>
            <a:r>
              <a:rPr lang="en-US" b="1" dirty="0" smtClean="0">
                <a:solidFill>
                  <a:srgbClr val="303030"/>
                </a:solidFill>
                <a:latin typeface="Arial" charset="0"/>
                <a:ea typeface="Arial" charset="0"/>
                <a:cs typeface="Arial" charset="0"/>
              </a:rPr>
              <a:t>Hands-on </a:t>
            </a:r>
            <a:r>
              <a:rPr lang="en-US" b="1" dirty="0">
                <a:solidFill>
                  <a:srgbClr val="303030"/>
                </a:solidFill>
                <a:latin typeface="Arial" charset="0"/>
                <a:ea typeface="Arial" charset="0"/>
                <a:cs typeface="Arial" charset="0"/>
              </a:rPr>
              <a:t>Research Experiences for Earth and Ocean Science Educators</a:t>
            </a:r>
            <a:endParaRPr lang="en-US" dirty="0">
              <a:solidFill>
                <a:srgbClr val="303030"/>
              </a:solidFill>
              <a:latin typeface="Arial" charset="0"/>
              <a:ea typeface="Arial" charset="0"/>
              <a:cs typeface="Arial" charset="0"/>
            </a:endParaRPr>
          </a:p>
          <a:p>
            <a:pPr algn="ctr" fontAlgn="base"/>
            <a:r>
              <a:rPr lang="en-US" b="1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 </a:t>
            </a:r>
          </a:p>
          <a:p>
            <a:pPr algn="ctr" fontAlgn="base"/>
            <a:r>
              <a:rPr lang="en-US" b="1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Over </a:t>
            </a:r>
            <a:r>
              <a:rPr lang="en-US" b="1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150 formal and informal educators have participated in the School of Rock program since it was initiated in 2005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.  </a:t>
            </a:r>
            <a:endParaRPr lang="en-US" b="1" i="0" dirty="0">
              <a:solidFill>
                <a:srgbClr val="000000"/>
              </a:solidFill>
              <a:effectLst/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435" y="4161516"/>
            <a:ext cx="3347357" cy="25105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605" y="2699657"/>
            <a:ext cx="2985195" cy="198964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614" y="4470399"/>
            <a:ext cx="3080657" cy="23104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244" y="2799441"/>
            <a:ext cx="2683328" cy="17888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3171" y="195586"/>
            <a:ext cx="1404258" cy="99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27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5940" y="3759549"/>
            <a:ext cx="646875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The </a:t>
            </a:r>
            <a:r>
              <a:rPr lang="en-US" sz="1600" b="1" dirty="0"/>
              <a:t>main goals of the School of Rock are: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1600" dirty="0"/>
              <a:t>to provide educators with increased knowledge of IODP, Earth science, and ocean drilling processes, while highlighting related STEM </a:t>
            </a:r>
            <a:r>
              <a:rPr lang="en-US" sz="1600" dirty="0" smtClean="0"/>
              <a:t>careers</a:t>
            </a:r>
            <a:endParaRPr lang="en-US" sz="1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1600" dirty="0"/>
              <a:t>to help educators become familiar with how IODP Earth science research relates to Next Generation Science Standards, Ocean Literacy Principles, and societal </a:t>
            </a:r>
            <a:r>
              <a:rPr lang="en-US" sz="1600" dirty="0" smtClean="0"/>
              <a:t>relevance</a:t>
            </a:r>
            <a:endParaRPr lang="en-US" sz="1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1600" dirty="0"/>
              <a:t>to recruit educators as ambassadors for IODP by sharing their experiences and translating IODP data, samples, and science into useful teaching resources for a wide variety of </a:t>
            </a:r>
            <a:r>
              <a:rPr lang="en-US" sz="1600" dirty="0" smtClean="0"/>
              <a:t>audiences</a:t>
            </a:r>
            <a:endParaRPr lang="en-US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383" y="832925"/>
            <a:ext cx="2330617" cy="31216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390" y="347414"/>
            <a:ext cx="4537619" cy="25272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602"/>
          <a:stretch/>
        </p:blipFill>
        <p:spPr>
          <a:xfrm>
            <a:off x="245940" y="993745"/>
            <a:ext cx="2811159" cy="24688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4440" y="323445"/>
            <a:ext cx="2877712" cy="64633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Arial" charset="0"/>
                <a:ea typeface="Arial" charset="0"/>
                <a:cs typeface="Arial" charset="0"/>
              </a:rPr>
              <a:t>T</a:t>
            </a: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ransformative</a:t>
            </a:r>
          </a:p>
          <a:p>
            <a:pPr algn="ctr"/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professional development!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70194" y="4249108"/>
            <a:ext cx="2016994" cy="224676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Can’t we provide</a:t>
            </a:r>
          </a:p>
          <a:p>
            <a:pPr algn="ctr"/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undergraduates with the same</a:t>
            </a:r>
          </a:p>
          <a:p>
            <a:pPr algn="ctr"/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kind of transformative experiences?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83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731214" y="769406"/>
            <a:ext cx="7710657" cy="5029200"/>
            <a:chOff x="731214" y="769407"/>
            <a:chExt cx="7710657" cy="5027235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1214" y="769407"/>
              <a:ext cx="7710657" cy="5027235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825" y="769407"/>
              <a:ext cx="2666466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2885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77115" y="438263"/>
            <a:ext cx="3243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latin typeface="Arial" charset="0"/>
                <a:ea typeface="Arial" charset="0"/>
                <a:cs typeface="Arial" charset="0"/>
              </a:rPr>
              <a:t>What is STEMSEAS?</a:t>
            </a:r>
            <a:endParaRPr lang="en-US" sz="24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2655" y="1437433"/>
            <a:ext cx="7654660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STEMSEAS </a:t>
            </a:r>
            <a:r>
              <a:rPr lang="mr-IN" sz="2000" b="1" dirty="0" smtClean="0">
                <a:latin typeface="Arial" charset="0"/>
                <a:ea typeface="Arial" charset="0"/>
                <a:cs typeface="Arial" charset="0"/>
              </a:rPr>
              <a:t>…</a:t>
            </a:r>
            <a:endParaRPr lang="en-US" sz="2000" b="1" dirty="0" smtClean="0">
              <a:latin typeface="Arial" charset="0"/>
              <a:ea typeface="Arial" charset="0"/>
              <a:cs typeface="Arial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leverages available space in UNOLS vessels during transits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aims to help fill the ‘</a:t>
            </a:r>
            <a:r>
              <a:rPr lang="en-US" i="1" dirty="0" smtClean="0">
                <a:latin typeface="Arial" charset="0"/>
                <a:ea typeface="Arial" charset="0"/>
                <a:cs typeface="Arial" charset="0"/>
              </a:rPr>
              <a:t>exposure gap’ </a:t>
            </a: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that exists in many communities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provides exposure to the U.S. academic oceanographic research fleet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provides exposure to research practices at sea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provides opportunities for career exploration and reflection</a:t>
            </a:r>
          </a:p>
          <a:p>
            <a:pPr marL="285750" indent="-285750">
              <a:buFont typeface="Arial" charset="0"/>
              <a:buChar char="•"/>
            </a:pP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9420" y="3243711"/>
            <a:ext cx="2495765" cy="33276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41" y="3530314"/>
            <a:ext cx="4135272" cy="31014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985" y="3619726"/>
            <a:ext cx="1931741" cy="2575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01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2711"/>
            <a:ext cx="8229600" cy="780288"/>
          </a:xfrm>
        </p:spPr>
        <p:txBody>
          <a:bodyPr>
            <a:normAutofit/>
          </a:bodyPr>
          <a:lstStyle/>
          <a:p>
            <a:r>
              <a:rPr lang="en-US" sz="4000" dirty="0" smtClean="0"/>
              <a:t>2018 STEMSEAS Year</a:t>
            </a:r>
            <a:endParaRPr lang="en-US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533400" y="1142999"/>
            <a:ext cx="807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/>
          </p:nvPr>
        </p:nvGraphicFramePr>
        <p:xfrm>
          <a:off x="533400" y="1351549"/>
          <a:ext cx="7696200" cy="27431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473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73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438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876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Ship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# 0f days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Port and Depart Date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Port and Arrival Date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876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698500" algn="l"/>
                        </a:tabLst>
                      </a:pPr>
                      <a:r>
                        <a:rPr lang="en-US" sz="1400" dirty="0" err="1">
                          <a:effectLst/>
                        </a:rPr>
                        <a:t>Sikuliaq</a:t>
                      </a:r>
                      <a:r>
                        <a:rPr lang="en-US" sz="1400" dirty="0">
                          <a:effectLst/>
                        </a:rPr>
                        <a:t>	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San Diego </a:t>
                      </a:r>
                      <a:r>
                        <a:rPr lang="en-US" sz="1400" dirty="0" smtClean="0">
                          <a:effectLst/>
                        </a:rPr>
                        <a:t>2</a:t>
                      </a:r>
                      <a:r>
                        <a:rPr lang="en-US" sz="1400" baseline="0" dirty="0" smtClean="0">
                          <a:effectLst/>
                        </a:rPr>
                        <a:t> </a:t>
                      </a:r>
                      <a:r>
                        <a:rPr lang="en-US" sz="1400" dirty="0" smtClean="0">
                          <a:effectLst/>
                        </a:rPr>
                        <a:t>Feb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Newport </a:t>
                      </a:r>
                      <a:r>
                        <a:rPr lang="en-US" sz="1400" dirty="0" smtClean="0">
                          <a:effectLst/>
                        </a:rPr>
                        <a:t>10 Feb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876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698500" algn="l"/>
                        </a:tabLst>
                      </a:pPr>
                      <a:r>
                        <a:rPr lang="en-US" sz="1400">
                          <a:effectLst/>
                        </a:rPr>
                        <a:t>Endeavor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Narragansett 26 April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Bridgetown, Barbados 3 May with Joe Montoya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876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Revelle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12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San Diego </a:t>
                      </a:r>
                      <a:r>
                        <a:rPr lang="en-US" sz="1400" dirty="0" smtClean="0">
                          <a:effectLst/>
                        </a:rPr>
                        <a:t>30</a:t>
                      </a:r>
                      <a:r>
                        <a:rPr lang="en-US" sz="1400" baseline="0" dirty="0" smtClean="0">
                          <a:effectLst/>
                        </a:rPr>
                        <a:t> May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Newport 11 June with </a:t>
                      </a:r>
                      <a:r>
                        <a:rPr lang="en-US" sz="1400" dirty="0" smtClean="0">
                          <a:effectLst/>
                        </a:rPr>
                        <a:t>UCSD </a:t>
                      </a:r>
                      <a:r>
                        <a:rPr lang="en-US" sz="1400" dirty="0">
                          <a:effectLst/>
                        </a:rPr>
                        <a:t>graduate students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876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Endeavor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8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Narragansett </a:t>
                      </a:r>
                      <a:r>
                        <a:rPr lang="en-US" sz="1400" dirty="0" smtClean="0">
                          <a:effectLst/>
                        </a:rPr>
                        <a:t>8 </a:t>
                      </a:r>
                      <a:r>
                        <a:rPr lang="en-US" sz="1400" dirty="0">
                          <a:effectLst/>
                        </a:rPr>
                        <a:t>Aug. 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Gulfport 17 </a:t>
                      </a:r>
                      <a:r>
                        <a:rPr lang="en-US" sz="1400" dirty="0" smtClean="0">
                          <a:effectLst/>
                        </a:rPr>
                        <a:t>Aug</a:t>
                      </a:r>
                      <a:r>
                        <a:rPr lang="en-US" sz="1400" baseline="0" dirty="0" smtClean="0">
                          <a:effectLst/>
                        </a:rPr>
                        <a:t> with Ajit Subramanian (LDEO)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384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Sikuliaq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6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Nome 3 Oct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Seward 8 Oct, </a:t>
                      </a:r>
                      <a:r>
                        <a:rPr lang="en-US" sz="1400" dirty="0" smtClean="0">
                          <a:effectLst/>
                        </a:rPr>
                        <a:t>with</a:t>
                      </a:r>
                      <a:r>
                        <a:rPr lang="en-US" sz="1400" baseline="0" dirty="0" smtClean="0">
                          <a:effectLst/>
                        </a:rPr>
                        <a:t>  UAF BLAST program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4519700"/>
            <a:ext cx="2971800" cy="22288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4303298"/>
            <a:ext cx="4267200" cy="250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96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snapshot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337" y="2057400"/>
            <a:ext cx="8229600" cy="4191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48 students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600" y="394603"/>
            <a:ext cx="3657600" cy="20574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609600" y="2846602"/>
          <a:ext cx="4800600" cy="157299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720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85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13%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(1) African-American/Black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15%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(2) Asian-American/Asian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42%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(3) Hispanic or Latino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4%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(4) Native American or Alaska Native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2%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(5) Pacific Islander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44%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(6) White/Caucasian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471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--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 dirty="0">
                          <a:effectLst/>
                        </a:rPr>
                        <a:t>(7) Other (please specify)</a:t>
                      </a:r>
                      <a:endParaRPr lang="en-US" sz="1200" dirty="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09600" y="4814198"/>
          <a:ext cx="4800600" cy="5655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720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85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2761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 dirty="0">
                          <a:effectLst/>
                        </a:rPr>
                        <a:t>29%</a:t>
                      </a:r>
                      <a:endParaRPr lang="en-US" sz="1200" dirty="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(1) 2-year institution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2761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71%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 dirty="0">
                          <a:effectLst/>
                        </a:rPr>
                        <a:t>(2) 4-year institution</a:t>
                      </a:r>
                      <a:endParaRPr lang="en-US" sz="1200" dirty="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609600" y="5774318"/>
          <a:ext cx="4809699" cy="548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733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36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8027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 dirty="0">
                          <a:effectLst/>
                        </a:rPr>
                        <a:t>31%</a:t>
                      </a:r>
                      <a:endParaRPr lang="en-US" sz="1200" dirty="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(1) Male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027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67%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(2) Female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027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>
                          <a:effectLst/>
                        </a:rPr>
                        <a:t>2%</a:t>
                      </a:r>
                      <a:endParaRPr lang="en-US" sz="120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jus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023360" algn="l"/>
                        </a:tabLst>
                      </a:pPr>
                      <a:r>
                        <a:rPr lang="en-US" sz="1200" dirty="0">
                          <a:effectLst/>
                        </a:rPr>
                        <a:t>(3) Other</a:t>
                      </a:r>
                      <a:endParaRPr lang="en-US" sz="1200" dirty="0">
                        <a:effectLst/>
                        <a:latin typeface="Courier New" panose="02070309020205020404" pitchFamily="49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43480" y="3262530"/>
            <a:ext cx="3327400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2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3" descr="A picture containing sky, outdoor, skiing, snow&#10;&#10;Description generated with very high confidence">
            <a:extLst>
              <a:ext uri="{FF2B5EF4-FFF2-40B4-BE49-F238E27FC236}">
                <a16:creationId xmlns:a16="http://schemas.microsoft.com/office/drawing/2014/main" id="{E6620A21-F8E1-4DD0-9B43-D115DD29EE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t="7865" b="7865"/>
          <a:stretch/>
        </p:blipFill>
        <p:spPr>
          <a:xfrm>
            <a:off x="0" y="1212101"/>
            <a:ext cx="9143980" cy="5143490"/>
          </a:xfrm>
          <a:prstGeom prst="rect">
            <a:avLst/>
          </a:prstGeom>
        </p:spPr>
      </p:pic>
      <p:sp>
        <p:nvSpPr>
          <p:cNvPr id="16" name="Title 5">
            <a:extLst>
              <a:ext uri="{FF2B5EF4-FFF2-40B4-BE49-F238E27FC236}">
                <a16:creationId xmlns:a16="http://schemas.microsoft.com/office/drawing/2014/main" id="{6D8B4EF3-267C-4991-9676-6452BBDD405A}"/>
              </a:ext>
            </a:extLst>
          </p:cNvPr>
          <p:cNvSpPr txBox="1">
            <a:spLocks/>
          </p:cNvSpPr>
          <p:nvPr/>
        </p:nvSpPr>
        <p:spPr>
          <a:xfrm>
            <a:off x="202481" y="-282245"/>
            <a:ext cx="9228102" cy="2060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Graduate Student Mentoring Opportunities</a:t>
            </a:r>
            <a:endParaRPr lang="en-US" sz="32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2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On-Board</a:t>
            </a:r>
            <a:endParaRPr lang="en-US" sz="32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8" name="Content Placeholder 11">
            <a:extLst>
              <a:ext uri="{FF2B5EF4-FFF2-40B4-BE49-F238E27FC236}">
                <a16:creationId xmlns:a16="http://schemas.microsoft.com/office/drawing/2014/main" id="{82AD4B4D-7C9A-4196-A596-99BE9E4EA8C7}"/>
              </a:ext>
            </a:extLst>
          </p:cNvPr>
          <p:cNvSpPr txBox="1">
            <a:spLocks/>
          </p:cNvSpPr>
          <p:nvPr/>
        </p:nvSpPr>
        <p:spPr>
          <a:xfrm>
            <a:off x="3612180" y="1778567"/>
            <a:ext cx="4739333" cy="3544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indent="-228600" defTabSz="914400"/>
            <a:r>
              <a:rPr lang="en-US" sz="2400" b="1" dirty="0">
                <a:solidFill>
                  <a:srgbClr val="FFFFFF"/>
                </a:solidFill>
              </a:rPr>
              <a:t>Teaching: mini-lectures and activities; share your research</a:t>
            </a:r>
          </a:p>
          <a:p>
            <a:pPr marL="342900" lvl="1" indent="-228600" defTabSz="914400"/>
            <a:endParaRPr lang="en-US" sz="2400" b="1" dirty="0">
              <a:solidFill>
                <a:srgbClr val="FFFFFF"/>
              </a:solidFill>
            </a:endParaRPr>
          </a:p>
          <a:p>
            <a:pPr lvl="1" indent="-228600" defTabSz="914400"/>
            <a:r>
              <a:rPr lang="en-US" sz="2400" b="1" dirty="0">
                <a:solidFill>
                  <a:srgbClr val="FFFFFF"/>
                </a:solidFill>
              </a:rPr>
              <a:t>Ship operations</a:t>
            </a:r>
          </a:p>
          <a:p>
            <a:pPr marL="342900" lvl="1" indent="-228600" defTabSz="914400"/>
            <a:endParaRPr lang="en-US" sz="2400" b="1" dirty="0">
              <a:solidFill>
                <a:srgbClr val="FFFFFF"/>
              </a:solidFill>
            </a:endParaRPr>
          </a:p>
          <a:p>
            <a:pPr lvl="1" indent="-228600" defTabSz="914400"/>
            <a:r>
              <a:rPr lang="en-US" sz="2400" b="1" dirty="0">
                <a:solidFill>
                  <a:srgbClr val="FFFFFF"/>
                </a:solidFill>
              </a:rPr>
              <a:t>Down-time: meals, watching movies, enjoying the views</a:t>
            </a:r>
          </a:p>
        </p:txBody>
      </p:sp>
    </p:spTree>
    <p:extLst>
      <p:ext uri="{BB962C8B-B14F-4D97-AF65-F5344CB8AC3E}">
        <p14:creationId xmlns:p14="http://schemas.microsoft.com/office/powerpoint/2010/main" val="307065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3A0649F6-B87F-4E62-8F43-1EFCC3CB06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t="15730"/>
          <a:stretch/>
        </p:blipFill>
        <p:spPr>
          <a:xfrm>
            <a:off x="20" y="1657370"/>
            <a:ext cx="9143980" cy="5143490"/>
          </a:xfrm>
          <a:prstGeom prst="rect">
            <a:avLst/>
          </a:prstGeom>
        </p:spPr>
      </p:pic>
      <p:sp>
        <p:nvSpPr>
          <p:cNvPr id="26" name="Content Placeholder 11">
            <a:extLst>
              <a:ext uri="{FF2B5EF4-FFF2-40B4-BE49-F238E27FC236}">
                <a16:creationId xmlns:a16="http://schemas.microsoft.com/office/drawing/2014/main" id="{1325C418-32A3-40E0-8434-1AC9D05DF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723" y="2149332"/>
            <a:ext cx="4308514" cy="3544707"/>
          </a:xfrm>
        </p:spPr>
        <p:txBody>
          <a:bodyPr anchor="ctr">
            <a:normAutofit/>
          </a:bodyPr>
          <a:lstStyle/>
          <a:p>
            <a:pPr lvl="1"/>
            <a:r>
              <a:rPr lang="en-US" sz="2800" b="1" dirty="0"/>
              <a:t>Grad school applications</a:t>
            </a:r>
          </a:p>
          <a:p>
            <a:pPr lvl="1"/>
            <a:r>
              <a:rPr lang="en-US" sz="2800" b="1" dirty="0"/>
              <a:t>Sharing opportunities </a:t>
            </a:r>
          </a:p>
          <a:p>
            <a:pPr lvl="1"/>
            <a:r>
              <a:rPr lang="en-US" sz="2800" b="1" dirty="0"/>
              <a:t>Newsletter</a:t>
            </a:r>
          </a:p>
          <a:p>
            <a:pPr lvl="1"/>
            <a:r>
              <a:rPr lang="en-US" sz="2800" b="1" dirty="0"/>
              <a:t>Staying connected!</a:t>
            </a:r>
          </a:p>
          <a:p>
            <a:pPr lvl="1"/>
            <a:endParaRPr lang="en-US" sz="2800" b="1" dirty="0"/>
          </a:p>
        </p:txBody>
      </p:sp>
      <p:sp>
        <p:nvSpPr>
          <p:cNvPr id="25" name="Title 5">
            <a:extLst>
              <a:ext uri="{FF2B5EF4-FFF2-40B4-BE49-F238E27FC236}">
                <a16:creationId xmlns:a16="http://schemas.microsoft.com/office/drawing/2014/main" id="{5EF86699-7049-4681-9B44-DC9B1BCEE296}"/>
              </a:ext>
            </a:extLst>
          </p:cNvPr>
          <p:cNvSpPr txBox="1">
            <a:spLocks/>
          </p:cNvSpPr>
          <p:nvPr/>
        </p:nvSpPr>
        <p:spPr>
          <a:xfrm>
            <a:off x="109187" y="-14030"/>
            <a:ext cx="8830097" cy="1944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MENTORING OPPORTUNITIES</a:t>
            </a:r>
          </a:p>
          <a:p>
            <a:r>
              <a:rPr lang="en-US" sz="3200" u="sng" dirty="0">
                <a:latin typeface="Aharoni" panose="02010803020104030203" pitchFamily="2" charset="-79"/>
                <a:cs typeface="Aharoni" panose="02010803020104030203" pitchFamily="2" charset="-79"/>
              </a:rPr>
              <a:t>POST-CRUISE</a:t>
            </a:r>
          </a:p>
        </p:txBody>
      </p:sp>
    </p:spTree>
    <p:extLst>
      <p:ext uri="{BB962C8B-B14F-4D97-AF65-F5344CB8AC3E}">
        <p14:creationId xmlns:p14="http://schemas.microsoft.com/office/powerpoint/2010/main" val="280605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NSF STEM for All Video Showcase 2019</a:t>
            </a:r>
            <a:endParaRPr lang="en-US" dirty="0"/>
          </a:p>
        </p:txBody>
      </p:sp>
      <p:pic>
        <p:nvPicPr>
          <p:cNvPr id="4" name="NSF_STEMSEAS_FINAL_2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3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1657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45" t="15127" r="17361" b="19007"/>
          <a:stretch/>
        </p:blipFill>
        <p:spPr>
          <a:xfrm>
            <a:off x="1670831" y="1164665"/>
            <a:ext cx="6501795" cy="342199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20905" y="4135574"/>
            <a:ext cx="2894867" cy="21711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38" y="3657600"/>
            <a:ext cx="2400299" cy="32003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2759" y="379835"/>
            <a:ext cx="5585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2019 Schedule</a:t>
            </a:r>
            <a:r>
              <a:rPr lang="en-US" sz="2800" dirty="0" smtClean="0"/>
              <a:t>: now </a:t>
            </a:r>
            <a:r>
              <a:rPr lang="en-US" sz="2800" dirty="0" smtClean="0"/>
              <a:t>in </a:t>
            </a:r>
            <a:r>
              <a:rPr lang="en-US" sz="2800" dirty="0" smtClean="0"/>
              <a:t>progress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6347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943" y="3428999"/>
            <a:ext cx="838200" cy="119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25031">
            <a:off x="617884" y="1980125"/>
            <a:ext cx="838200" cy="1193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0910">
            <a:off x="7603849" y="5111492"/>
            <a:ext cx="838200" cy="1193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3166">
            <a:off x="2350800" y="3428998"/>
            <a:ext cx="838200" cy="11938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022991" y="548473"/>
            <a:ext cx="6564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Painfully apparent challenge number 1:</a:t>
            </a:r>
          </a:p>
          <a:p>
            <a:pPr algn="ctr"/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The diversity of the STEMSEAS mentor pool</a:t>
            </a:r>
            <a:r>
              <a:rPr lang="mr-IN" sz="2400" dirty="0" smtClean="0">
                <a:latin typeface="Arial" charset="0"/>
                <a:ea typeface="Arial" charset="0"/>
                <a:cs typeface="Arial" charset="0"/>
              </a:rPr>
              <a:t>…</a:t>
            </a:r>
            <a:endParaRPr lang="en-US" sz="24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93538">
            <a:off x="7454477" y="2024353"/>
            <a:ext cx="1022351" cy="120650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0519">
            <a:off x="1948672" y="1783152"/>
            <a:ext cx="1022351" cy="120650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4694">
            <a:off x="476153" y="4953750"/>
            <a:ext cx="1022351" cy="1206501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745">
            <a:off x="2170203" y="5066126"/>
            <a:ext cx="1022351" cy="1206501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8017">
            <a:off x="5739508" y="1837953"/>
            <a:ext cx="1022351" cy="120650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2673">
            <a:off x="6934785" y="3571821"/>
            <a:ext cx="1022351" cy="1206501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6773">
            <a:off x="581620" y="3469107"/>
            <a:ext cx="1022351" cy="1206501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8538">
            <a:off x="3590548" y="3427901"/>
            <a:ext cx="1048229" cy="1266043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98230">
            <a:off x="5521648" y="5104407"/>
            <a:ext cx="992687" cy="1207969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1393">
            <a:off x="3911589" y="1814123"/>
            <a:ext cx="1038368" cy="12641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8066">
            <a:off x="3696304" y="5076342"/>
            <a:ext cx="1038368" cy="12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951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97613" y="0"/>
            <a:ext cx="25186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latin typeface="Arial" charset="0"/>
                <a:ea typeface="Arial" charset="0"/>
                <a:cs typeface="Arial" charset="0"/>
              </a:rPr>
              <a:t>Step 1</a:t>
            </a:r>
          </a:p>
          <a:p>
            <a:pPr algn="ctr"/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Mentor recruitment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5870" y="5152695"/>
            <a:ext cx="1021443" cy="138110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32114" y="1328057"/>
            <a:ext cx="71954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Utilize our Campus Champion network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Reach out to HBCU’s and other MSI’s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Like-minded organizations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Word of mouth</a:t>
            </a:r>
            <a:endParaRPr lang="en-US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16" y="3500948"/>
            <a:ext cx="4883150" cy="27517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627" y="2453916"/>
            <a:ext cx="3771144" cy="21212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64938" y="4995828"/>
            <a:ext cx="2010506" cy="150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94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soceandiscovery.org/wp-content/uploads/2015/03/Rockers-in-the-Philippin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72" y="1224643"/>
            <a:ext cx="82296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42515" y="24314"/>
            <a:ext cx="742883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latin typeface="Arial" charset="0"/>
                <a:ea typeface="Arial" charset="0"/>
                <a:cs typeface="Arial" charset="0"/>
              </a:rPr>
              <a:t>Step 2</a:t>
            </a:r>
          </a:p>
          <a:p>
            <a:pPr algn="ctr"/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2017 School of Rock: </a:t>
            </a:r>
            <a:r>
              <a:rPr lang="en-US" sz="2000" b="1" dirty="0">
                <a:latin typeface="Arial" charset="0"/>
                <a:ea typeface="Arial" charset="0"/>
                <a:cs typeface="Arial" charset="0"/>
              </a:rPr>
              <a:t>Expanding the Geoscience </a:t>
            </a: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Pipeline</a:t>
            </a:r>
          </a:p>
          <a:p>
            <a:pPr algn="ctr"/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by </a:t>
            </a:r>
            <a:r>
              <a:rPr lang="en-US" sz="2000" b="1" dirty="0">
                <a:latin typeface="Arial" charset="0"/>
                <a:ea typeface="Arial" charset="0"/>
                <a:cs typeface="Arial" charset="0"/>
              </a:rPr>
              <a:t>Connecting Educators with Early Career IODP Scientists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54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4488" y="1010022"/>
            <a:ext cx="5915025" cy="56042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School of Rock 2017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747834" y="1466343"/>
            <a:ext cx="3648331" cy="730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charset="0"/>
                <a:ea typeface="Arial" charset="0"/>
                <a:cs typeface="Arial" charset="0"/>
              </a:rPr>
              <a:t>July 10-17</a:t>
            </a:r>
          </a:p>
          <a:p>
            <a:pPr algn="ctr"/>
            <a:r>
              <a:rPr lang="en-US" sz="1400" i="1" dirty="0">
                <a:latin typeface="Arial" charset="0"/>
                <a:ea typeface="Arial" charset="0"/>
                <a:cs typeface="Arial" charset="0"/>
              </a:rPr>
              <a:t>Transiting from Subic Bay to Townsville</a:t>
            </a:r>
          </a:p>
          <a:p>
            <a:endParaRPr lang="en-US" sz="1350" dirty="0"/>
          </a:p>
        </p:txBody>
      </p:sp>
      <p:sp>
        <p:nvSpPr>
          <p:cNvPr id="4" name="TextBox 3"/>
          <p:cNvSpPr txBox="1"/>
          <p:nvPr/>
        </p:nvSpPr>
        <p:spPr>
          <a:xfrm>
            <a:off x="958537" y="2086522"/>
            <a:ext cx="72269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charset="0"/>
                <a:ea typeface="Arial" charset="0"/>
                <a:cs typeface="Arial" charset="0"/>
              </a:rPr>
              <a:t>Co-funded by USSSP/IODP and a workshop funding award made to Indiana University of Pennsylvania (IUP) through NSF under Improving Undergraduate STEM Education</a:t>
            </a:r>
          </a:p>
          <a:p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699" y="3044832"/>
            <a:ext cx="3792982" cy="25286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9958" y="2653633"/>
            <a:ext cx="4895751" cy="2637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400" u="sng" dirty="0">
                <a:latin typeface="Arial" charset="0"/>
                <a:ea typeface="Arial" charset="0"/>
                <a:cs typeface="Arial" charset="0"/>
              </a:rPr>
              <a:t>Goals</a:t>
            </a:r>
          </a:p>
          <a:p>
            <a:pPr marL="214313" indent="-2143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encourage new, diverse K12-higher education connections</a:t>
            </a:r>
          </a:p>
          <a:p>
            <a:pPr marL="214313" indent="-2143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showcase and educate about </a:t>
            </a:r>
            <a:r>
              <a:rPr lang="en-US" sz="1400" i="1" dirty="0">
                <a:latin typeface="Arial" charset="0"/>
                <a:ea typeface="Arial" charset="0"/>
                <a:cs typeface="Arial" charset="0"/>
              </a:rPr>
              <a:t>JR</a:t>
            </a: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/IODP capabilities</a:t>
            </a:r>
          </a:p>
          <a:p>
            <a:pPr marL="214313" indent="-2143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increase the diversity of the talent pool that will apply to sail on IODP and related expeditions in the future</a:t>
            </a:r>
          </a:p>
          <a:p>
            <a:pPr marL="214313" indent="-2143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 build a diverse mentoring pool for undergraduate STEM/geoscience students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58" y="283799"/>
            <a:ext cx="1637699" cy="161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74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/>
          <p:cNvSpPr txBox="1">
            <a:spLocks noGrp="1"/>
          </p:cNvSpPr>
          <p:nvPr>
            <p:ph idx="1"/>
          </p:nvPr>
        </p:nvSpPr>
        <p:spPr>
          <a:xfrm>
            <a:off x="719599" y="640369"/>
            <a:ext cx="5915025" cy="5966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000" u="sng" dirty="0">
                <a:latin typeface="Arial" charset="0"/>
                <a:ea typeface="Arial" charset="0"/>
                <a:cs typeface="Arial" charset="0"/>
              </a:rPr>
              <a:t>Curriculum </a:t>
            </a:r>
            <a:r>
              <a:rPr lang="en-US" sz="2000" u="sng" dirty="0" smtClean="0">
                <a:latin typeface="Arial" charset="0"/>
                <a:ea typeface="Arial" charset="0"/>
                <a:cs typeface="Arial" charset="0"/>
              </a:rPr>
              <a:t>covered</a:t>
            </a:r>
            <a:endParaRPr lang="en-US" sz="1600" dirty="0">
              <a:latin typeface="Arial" charset="0"/>
              <a:ea typeface="Arial" charset="0"/>
              <a:cs typeface="Arial" charset="0"/>
            </a:endParaRP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Sedimentology</a:t>
            </a:r>
          </a:p>
          <a:p>
            <a:pPr marL="257175" indent="-257175"/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Micropaleontology</a:t>
            </a:r>
          </a:p>
          <a:p>
            <a:pPr marL="257175" indent="-257175"/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Biostratigraphy</a:t>
            </a:r>
            <a:endParaRPr lang="en-US" sz="1600" dirty="0">
              <a:latin typeface="Arial" charset="0"/>
              <a:ea typeface="Arial" charset="0"/>
              <a:cs typeface="Arial" charset="0"/>
            </a:endParaRP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Core flow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Paleomagnetism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Oxygen and carbon isotopes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Earth structure and tectonics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K-Pg Boundary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PETM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EO Boundary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Diversity and inclusion strategies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JR technology/engineering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Oceanography 101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Mentoring</a:t>
            </a:r>
          </a:p>
          <a:p>
            <a:pPr marL="257175" indent="-257175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Project planning time</a:t>
            </a:r>
          </a:p>
          <a:p>
            <a:pPr marL="257175" indent="-257175"/>
            <a:endParaRPr lang="en-US" sz="16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356" y="640369"/>
            <a:ext cx="1942122" cy="34526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500" y="3793671"/>
            <a:ext cx="3153153" cy="236486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696" y="903514"/>
            <a:ext cx="2354641" cy="176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47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8808" y="716769"/>
            <a:ext cx="5837873" cy="560428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School of Rock 2017 - Outcomes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3517" y="1818174"/>
            <a:ext cx="5246147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charset="0"/>
                <a:ea typeface="Arial" charset="0"/>
                <a:cs typeface="Arial" charset="0"/>
              </a:rPr>
              <a:t>10 action plans for implementing IODP content and enhancing diversity in the geosciences in 10 different communities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One new NSF GEOPATHS project: A-STEP!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Most 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>participants plan to apply to sail in the near future – either as scientists or EO officers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charset="0"/>
                <a:ea typeface="Arial" charset="0"/>
                <a:cs typeface="Arial" charset="0"/>
              </a:rPr>
              <a:t>Lots of new synergistic connections!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131" y="1981200"/>
            <a:ext cx="2364481" cy="23960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46253" y="4381839"/>
            <a:ext cx="20922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Stephanie Milam-Edwards</a:t>
            </a:r>
            <a:endParaRPr lang="en-US" sz="1200" b="1"/>
          </a:p>
        </p:txBody>
      </p:sp>
    </p:spTree>
    <p:extLst>
      <p:ext uri="{BB962C8B-B14F-4D97-AF65-F5344CB8AC3E}">
        <p14:creationId xmlns:p14="http://schemas.microsoft.com/office/powerpoint/2010/main" val="16267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4488" y="1131095"/>
            <a:ext cx="5915025" cy="452297"/>
          </a:xfrm>
        </p:spPr>
        <p:txBody>
          <a:bodyPr>
            <a:normAutofit fontScale="90000"/>
          </a:bodyPr>
          <a:lstStyle/>
          <a:p>
            <a:r>
              <a:rPr lang="en-US" sz="2700" dirty="0"/>
              <a:t>School of Rock video</a:t>
            </a:r>
          </a:p>
        </p:txBody>
      </p:sp>
      <p:pic>
        <p:nvPicPr>
          <p:cNvPr id="4" name="JR “Science in Search of Earth’s secrets”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9975" y="1703388"/>
            <a:ext cx="4349750" cy="326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53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28049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4488" y="1131096"/>
            <a:ext cx="5915025" cy="560428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Results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4359" y="389677"/>
            <a:ext cx="1463327" cy="14828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35856" y="2085227"/>
            <a:ext cx="667583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b="1" dirty="0">
                <a:latin typeface="Arial" charset="0"/>
                <a:ea typeface="Arial" charset="0"/>
                <a:cs typeface="Arial" charset="0"/>
              </a:rPr>
              <a:t>Initial survey results indicate that SOR 2017 was successful in helping participants: </a:t>
            </a:r>
          </a:p>
          <a:p>
            <a:pPr lvl="0"/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US" i="1" dirty="0">
                <a:latin typeface="Arial" charset="0"/>
                <a:ea typeface="Arial" charset="0"/>
                <a:cs typeface="Arial" charset="0"/>
              </a:rPr>
              <a:t>A. Understand current obstacles in promoting diversity in STEM (STEAM) fields and how to facilitate changes.  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US" i="1" dirty="0">
                <a:latin typeface="Arial" charset="0"/>
                <a:ea typeface="Arial" charset="0"/>
                <a:cs typeface="Arial" charset="0"/>
              </a:rPr>
              <a:t>B. Develop deeper knowledge in geosciences (specifically oceanography, climatology, sedimentology, micropaleontology, structural geology, meteorology and plate tectonics).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pPr lvl="0"/>
            <a:endParaRPr lang="en-US" i="1" dirty="0"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US" i="1" dirty="0">
                <a:latin typeface="Arial" charset="0"/>
                <a:ea typeface="Arial" charset="0"/>
                <a:cs typeface="Arial" charset="0"/>
              </a:rPr>
              <a:t>C. Increase overall knowledge of the nature and process of science.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15" y="360239"/>
            <a:ext cx="1534885" cy="1512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77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6790" y="472652"/>
            <a:ext cx="861134" cy="872615"/>
          </a:xfrm>
          <a:prstGeom prst="rect">
            <a:avLst/>
          </a:prstGeom>
        </p:spPr>
      </p:pic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8579417"/>
              </p:ext>
            </p:extLst>
          </p:nvPr>
        </p:nvGraphicFramePr>
        <p:xfrm>
          <a:off x="766481" y="2175771"/>
          <a:ext cx="3513045" cy="18960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0088168"/>
              </p:ext>
            </p:extLst>
          </p:nvPr>
        </p:nvGraphicFramePr>
        <p:xfrm>
          <a:off x="4722669" y="2005358"/>
          <a:ext cx="3454230" cy="2134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81" y="4374604"/>
            <a:ext cx="2753285" cy="18834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75756" y="949642"/>
            <a:ext cx="5094513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>
                <a:latin typeface="Arial" charset="0"/>
                <a:ea typeface="Arial" charset="0"/>
                <a:cs typeface="Arial" charset="0"/>
              </a:rPr>
              <a:t>I plan to work with a nearby scientist/teacher to broaden STEM participation among underrepresented communities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66481" y="256830"/>
            <a:ext cx="3513045" cy="560428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latin typeface="Arial" charset="0"/>
                <a:ea typeface="Arial" charset="0"/>
                <a:cs typeface="Arial" charset="0"/>
              </a:rPr>
              <a:t>Survey Results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02527" y="4774138"/>
            <a:ext cx="4849585" cy="128496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What impacts do you see yourself having on others as a result of your experience during SOR?</a:t>
            </a:r>
          </a:p>
          <a:p>
            <a:pPr algn="ctr"/>
            <a:endParaRPr lang="en-US" sz="1350" dirty="0"/>
          </a:p>
          <a:p>
            <a:pPr algn="ctr"/>
            <a:r>
              <a:rPr lang="en-US" sz="1600" dirty="0">
                <a:latin typeface="Arial" charset="0"/>
                <a:ea typeface="Arial" charset="0"/>
                <a:cs typeface="Arial" charset="0"/>
              </a:rPr>
              <a:t>“Striving for greater diversity among the geosciences.”</a:t>
            </a:r>
          </a:p>
        </p:txBody>
      </p:sp>
    </p:spTree>
    <p:extLst>
      <p:ext uri="{BB962C8B-B14F-4D97-AF65-F5344CB8AC3E}">
        <p14:creationId xmlns:p14="http://schemas.microsoft.com/office/powerpoint/2010/main" val="29399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Ambassadors for STEM Training to Enhance Participation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082" y="1839275"/>
            <a:ext cx="2283329" cy="1408692"/>
          </a:xfrm>
        </p:spPr>
      </p:pic>
      <p:sp>
        <p:nvSpPr>
          <p:cNvPr id="5" name="TextBox 4"/>
          <p:cNvSpPr txBox="1"/>
          <p:nvPr/>
        </p:nvSpPr>
        <p:spPr>
          <a:xfrm>
            <a:off x="1146412" y="3455328"/>
            <a:ext cx="73689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main goal of A-STEP is to raise the profile of geosciences and geoscience-related careers, particularly among populations underrepresented within the discipline. The program aims to accomplish this by: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Transformative seagoing experiences that broaden perspectives on the role of the oceans as a driver of global and environmental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Guiding cohorts of students to produce a series of charismatic multimedia products to communicate the impacts of global change within their own diverse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Training and mentoring students to become effective ambassadors, disseminating exciting and relevant geoscience information across broad audiences.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09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3062" y="1075665"/>
            <a:ext cx="8952314" cy="857250"/>
          </a:xfrm>
        </p:spPr>
        <p:txBody>
          <a:bodyPr>
            <a:noAutofit/>
          </a:bodyPr>
          <a:lstStyle/>
          <a:p>
            <a:r>
              <a:rPr lang="en-US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Mapping </a:t>
            </a:r>
            <a:r>
              <a:rPr lang="en-US" sz="32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How Science Works </a:t>
            </a:r>
            <a:r>
              <a:rPr lang="en-US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Pathways - </a:t>
            </a:r>
            <a:br>
              <a:rPr lang="en-US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</a:br>
            <a:r>
              <a:rPr lang="en-US" sz="32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A New Interactive!</a:t>
            </a:r>
          </a:p>
        </p:txBody>
      </p:sp>
      <p:pic>
        <p:nvPicPr>
          <p:cNvPr id="2" name="Picture 1" descr="Screen Shot 2018-09-21 at 12.13.24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26995"/>
            <a:ext cx="4597400" cy="33718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04476" y="5446313"/>
            <a:ext cx="4645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https://undsci.berkeley.edu/interactive/#/main</a:t>
            </a:r>
            <a:r>
              <a:rPr lang="en-US" dirty="0"/>
              <a:t> </a:t>
            </a:r>
          </a:p>
        </p:txBody>
      </p:sp>
      <p:pic>
        <p:nvPicPr>
          <p:cNvPr id="4" name="Picture 3" descr="Screen Shot 2018-09-21 at 12.15.51 A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230" y="2026995"/>
            <a:ext cx="4622772" cy="1408702"/>
          </a:xfrm>
          <a:prstGeom prst="rect">
            <a:avLst/>
          </a:prstGeom>
        </p:spPr>
      </p:pic>
      <p:pic>
        <p:nvPicPr>
          <p:cNvPr id="5" name="Picture 4" descr="Screen Shot 2018-09-21 at 12.17.40 A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229" y="3435697"/>
            <a:ext cx="4622772" cy="1877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00177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280" y="295826"/>
            <a:ext cx="9310562" cy="857250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/>
              </a:rPr>
              <a:t>Communicating the science of global change</a:t>
            </a:r>
            <a:endParaRPr lang="en-US" sz="2800" i="1" dirty="0">
              <a:latin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208689" y="2978448"/>
            <a:ext cx="244584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https://www.hhmi.org/biointeractive/understanding-global-change</a:t>
            </a:r>
            <a:r>
              <a:rPr lang="en-US" dirty="0"/>
              <a:t> </a:t>
            </a:r>
          </a:p>
        </p:txBody>
      </p:sp>
      <p:pic>
        <p:nvPicPr>
          <p:cNvPr id="5" name="Picture 4" descr="Screen Shot 2018-12-09 at 1.00.25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195" y="1738515"/>
            <a:ext cx="5701481" cy="432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51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1546" y="540088"/>
            <a:ext cx="8204200" cy="3285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School of Rock </a:t>
            </a:r>
            <a:r>
              <a:rPr lang="en-US" sz="3200" dirty="0" smtClean="0"/>
              <a:t>2019</a:t>
            </a:r>
            <a:endParaRPr lang="en-US" sz="320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dirty="0" smtClean="0"/>
              <a:t>Shore-based program</a:t>
            </a:r>
            <a:r>
              <a:rPr lang="en-US" dirty="0"/>
              <a:t> t</a:t>
            </a:r>
            <a:r>
              <a:rPr lang="en-US" dirty="0" smtClean="0"/>
              <a:t>imed </a:t>
            </a:r>
            <a:r>
              <a:rPr lang="en-US" dirty="0"/>
              <a:t>to coincide with September San Diego port call (September 8-18)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dirty="0"/>
              <a:t>Jointly funded by USSSP and the A-STEP grant (Ambassadors for STEM Training to Enhance Participation)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dirty="0"/>
              <a:t>Targeted towards in-service and pre-service teachers (particularly those at quarter-system schools, like UC system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dirty="0"/>
              <a:t>17 teachers and graduate students accepted for the program; diversity-focused recruiting on-going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dirty="0"/>
              <a:t>Participants from: CA, TX, AK, Guam, NC, more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US" sz="135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6" t="15413" r="39394" b="11710"/>
          <a:stretch/>
        </p:blipFill>
        <p:spPr>
          <a:xfrm>
            <a:off x="6030471" y="3098546"/>
            <a:ext cx="2875275" cy="33419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06" y="4083349"/>
            <a:ext cx="3392605" cy="2544454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4478" y="184195"/>
            <a:ext cx="1141268" cy="76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01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473" y="522915"/>
            <a:ext cx="8944564" cy="857250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/>
              </a:rPr>
              <a:t>A-STEP Products and Dissemination </a:t>
            </a:r>
            <a:br>
              <a:rPr lang="en-US" sz="3200" b="1" dirty="0">
                <a:latin typeface="Arial"/>
              </a:rPr>
            </a:br>
            <a:endParaRPr lang="en-US" sz="3200" b="1" dirty="0">
              <a:latin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473" y="1301184"/>
            <a:ext cx="5867681" cy="3609661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/>
              </a:rPr>
              <a:t>Media shorts and Earth systems science modules on </a:t>
            </a:r>
            <a:r>
              <a:rPr lang="en-US" i="1" dirty="0">
                <a:latin typeface="Arial"/>
              </a:rPr>
              <a:t>How science works</a:t>
            </a:r>
            <a:r>
              <a:rPr lang="en-US" dirty="0">
                <a:latin typeface="Arial"/>
              </a:rPr>
              <a:t> and Understanding Global Change </a:t>
            </a:r>
          </a:p>
          <a:p>
            <a:r>
              <a:rPr lang="en-US" dirty="0">
                <a:latin typeface="Arial"/>
              </a:rPr>
              <a:t>Broad dissemination at national conferences: SACNAS, National </a:t>
            </a:r>
            <a:r>
              <a:rPr lang="en-US" dirty="0" err="1">
                <a:latin typeface="Arial"/>
              </a:rPr>
              <a:t>Assn</a:t>
            </a:r>
            <a:r>
              <a:rPr lang="en-US" dirty="0">
                <a:latin typeface="Arial"/>
              </a:rPr>
              <a:t> of Black Geoscientists, Coalition for the Public Understanding of Science </a:t>
            </a:r>
          </a:p>
          <a:p>
            <a:r>
              <a:rPr lang="en-US" dirty="0">
                <a:latin typeface="Arial"/>
              </a:rPr>
              <a:t>Presentations to middle and high schools, partnerships with School of Rock teachers</a:t>
            </a:r>
          </a:p>
          <a:p>
            <a:endParaRPr lang="en-US" dirty="0">
              <a:latin typeface="Arial"/>
            </a:endParaRPr>
          </a:p>
          <a:p>
            <a:endParaRPr lang="en-US" dirty="0"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A90E6-607F-F84E-95F0-23452389B4A0}" type="slidenum">
              <a:rPr lang="en-US" smtClean="0"/>
              <a:t>26</a:t>
            </a:fld>
            <a:endParaRPr lang="en-US"/>
          </a:p>
        </p:txBody>
      </p:sp>
      <p:pic>
        <p:nvPicPr>
          <p:cNvPr id="8" name="Picture 7" descr="Screen Shot 2018-12-08 at 10.20.22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1" y="1915751"/>
            <a:ext cx="2272322" cy="2380528"/>
          </a:xfrm>
          <a:prstGeom prst="rect">
            <a:avLst/>
          </a:prstGeom>
        </p:spPr>
      </p:pic>
      <p:pic>
        <p:nvPicPr>
          <p:cNvPr id="9" name="Picture 8" descr="Screen Shot 2018-09-21 at 12.17.4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368" y="4855697"/>
            <a:ext cx="3723155" cy="151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5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0868" y="1484790"/>
            <a:ext cx="4377018" cy="201015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05469" y="4780430"/>
            <a:ext cx="7151427" cy="14080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350" dirty="0">
              <a:solidFill>
                <a:schemeClr val="bg1"/>
              </a:solidFill>
            </a:endParaRPr>
          </a:p>
          <a:p>
            <a:r>
              <a:rPr lang="en-US" dirty="0"/>
              <a:t>Sharon Cooper: </a:t>
            </a:r>
            <a:r>
              <a:rPr lang="en-US" dirty="0">
                <a:hlinkClick r:id="rId3"/>
              </a:rPr>
              <a:t>scooper@ldeo.Columbia.edu</a:t>
            </a:r>
            <a:endParaRPr lang="en-US" dirty="0"/>
          </a:p>
          <a:p>
            <a:r>
              <a:rPr lang="en-US" dirty="0"/>
              <a:t>Jon Lewis: </a:t>
            </a:r>
            <a:r>
              <a:rPr lang="en-US" dirty="0">
                <a:hlinkClick r:id="rId4"/>
              </a:rPr>
              <a:t>jclewis@iup.edu</a:t>
            </a:r>
            <a:endParaRPr lang="en-US" dirty="0"/>
          </a:p>
          <a:p>
            <a:r>
              <a:rPr lang="en-US" dirty="0" smtClean="0"/>
              <a:t>Lisa White: </a:t>
            </a:r>
            <a:r>
              <a:rPr lang="en-US" dirty="0" smtClean="0">
                <a:hlinkClick r:id="rId5"/>
              </a:rPr>
              <a:t>ldwhite@berkeley.edu</a:t>
            </a:r>
            <a:endParaRPr lang="en-US" dirty="0"/>
          </a:p>
          <a:p>
            <a:r>
              <a:rPr lang="en-US" dirty="0" smtClean="0"/>
              <a:t>Raquel Bryant: </a:t>
            </a:r>
            <a:r>
              <a:rPr lang="en-US" dirty="0">
                <a:hlinkClick r:id="rId6"/>
              </a:rPr>
              <a:t>bryantraqu@gmail.com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96287" y="3889612"/>
            <a:ext cx="7629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Want to participate in STEMSEAS, A-STEP or School of Rock? Contact us!!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3661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12459</TotalTime>
  <Words>1397</Words>
  <Application>Microsoft Office PowerPoint</Application>
  <PresentationFormat>On-screen Show (4:3)</PresentationFormat>
  <Paragraphs>234</Paragraphs>
  <Slides>27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Aharoni</vt:lpstr>
      <vt:lpstr>Arial</vt:lpstr>
      <vt:lpstr>Calibri</vt:lpstr>
      <vt:lpstr>Calibri Light</vt:lpstr>
      <vt:lpstr>Cambria</vt:lpstr>
      <vt:lpstr>Courier New</vt:lpstr>
      <vt:lpstr>ＭＳ 明朝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2018 STEMSEAS Year</vt:lpstr>
      <vt:lpstr>Student snapshot</vt:lpstr>
      <vt:lpstr>PowerPoint Presentation</vt:lpstr>
      <vt:lpstr>PowerPoint Presentation</vt:lpstr>
      <vt:lpstr>NSF STEM for All Video Showcase 2019</vt:lpstr>
      <vt:lpstr>PowerPoint Presentation</vt:lpstr>
      <vt:lpstr>PowerPoint Presentation</vt:lpstr>
      <vt:lpstr>PowerPoint Presentation</vt:lpstr>
      <vt:lpstr>PowerPoint Presentation</vt:lpstr>
      <vt:lpstr>School of Rock 2017</vt:lpstr>
      <vt:lpstr>PowerPoint Presentation</vt:lpstr>
      <vt:lpstr>School of Rock 2017 - Outcomes</vt:lpstr>
      <vt:lpstr>School of Rock video</vt:lpstr>
      <vt:lpstr>Results</vt:lpstr>
      <vt:lpstr>PowerPoint Presentation</vt:lpstr>
      <vt:lpstr>Ambassadors for STEM Training to Enhance Participation</vt:lpstr>
      <vt:lpstr>Mapping How Science Works Pathways -  A New Interactive!</vt:lpstr>
      <vt:lpstr>Communicating the science of global change</vt:lpstr>
      <vt:lpstr>PowerPoint Presentation</vt:lpstr>
      <vt:lpstr>A-STEP Products and Dissemination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and Outreach</dc:title>
  <dc:creator>Microsoft Office User</dc:creator>
  <cp:lastModifiedBy>scooper@ldeo.columbia.edu</cp:lastModifiedBy>
  <cp:revision>171</cp:revision>
  <cp:lastPrinted>2017-07-31T19:15:32Z</cp:lastPrinted>
  <dcterms:created xsi:type="dcterms:W3CDTF">2017-07-17T19:26:20Z</dcterms:created>
  <dcterms:modified xsi:type="dcterms:W3CDTF">2019-07-15T02:34:58Z</dcterms:modified>
</cp:coreProperties>
</file>