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4v" ContentType="video/unknown"/>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68" r:id="rId2"/>
    <p:sldId id="258" r:id="rId3"/>
    <p:sldId id="259" r:id="rId4"/>
    <p:sldId id="274" r:id="rId5"/>
    <p:sldId id="285" r:id="rId6"/>
    <p:sldId id="284" r:id="rId7"/>
    <p:sldId id="260" r:id="rId8"/>
    <p:sldId id="282" r:id="rId9"/>
    <p:sldId id="283" r:id="rId10"/>
    <p:sldId id="273" r:id="rId11"/>
    <p:sldId id="289" r:id="rId12"/>
    <p:sldId id="286" r:id="rId13"/>
    <p:sldId id="275" r:id="rId14"/>
    <p:sldId id="287" r:id="rId15"/>
    <p:sldId id="269" r:id="rId16"/>
    <p:sldId id="281" r:id="rId17"/>
    <p:sldId id="270" r:id="rId18"/>
    <p:sldId id="278" r:id="rId19"/>
    <p:sldId id="28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p:restoredTop sz="94547"/>
  </p:normalViewPr>
  <p:slideViewPr>
    <p:cSldViewPr snapToGrid="0" snapToObjects="1">
      <p:cViewPr>
        <p:scale>
          <a:sx n="85" d="100"/>
          <a:sy n="85" d="100"/>
        </p:scale>
        <p:origin x="664" y="32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76979-C0C1-524C-9EA1-62C668AB223C}" type="datetimeFigureOut">
              <a:rPr lang="en-US" smtClean="0"/>
              <a:t>7/15/19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C72BB6-808F-4B40-A8AA-AAE4BF9A6013}" type="slidenum">
              <a:rPr lang="en-US" smtClean="0"/>
              <a:t>‹#›</a:t>
            </a:fld>
            <a:endParaRPr lang="en-US"/>
          </a:p>
        </p:txBody>
      </p:sp>
    </p:spTree>
    <p:extLst>
      <p:ext uri="{BB962C8B-B14F-4D97-AF65-F5344CB8AC3E}">
        <p14:creationId xmlns:p14="http://schemas.microsoft.com/office/powerpoint/2010/main" val="1796443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isn’t about the science of IDP, but rather the ed. and outreach.</a:t>
            </a:r>
            <a:r>
              <a:rPr lang="en-US" baseline="0" dirty="0" smtClean="0"/>
              <a:t> NGSS now require educators to integrate engineering into their science curriculum—for most teachers this is not something they had been doing—because ice core science requires great engineers to develop the technology needed by the scientists to core ice and to gain </a:t>
            </a:r>
            <a:r>
              <a:rPr lang="en-US" baseline="0" dirty="0" err="1" smtClean="0"/>
              <a:t>subglacial</a:t>
            </a:r>
            <a:r>
              <a:rPr lang="en-US" baseline="0" dirty="0" smtClean="0"/>
              <a:t> access, we have a great opportunity to bring current, real science into classrooms. That’s where my job comes in. </a:t>
            </a:r>
            <a:endParaRPr lang="en-US" dirty="0"/>
          </a:p>
        </p:txBody>
      </p:sp>
      <p:sp>
        <p:nvSpPr>
          <p:cNvPr id="4" name="Slide Number Placeholder 3"/>
          <p:cNvSpPr>
            <a:spLocks noGrp="1"/>
          </p:cNvSpPr>
          <p:nvPr>
            <p:ph type="sldNum" sz="quarter" idx="10"/>
          </p:nvPr>
        </p:nvSpPr>
        <p:spPr/>
        <p:txBody>
          <a:bodyPr/>
          <a:lstStyle/>
          <a:p>
            <a:fld id="{81C72BB6-808F-4B40-A8AA-AAE4BF9A6013}" type="slidenum">
              <a:rPr lang="en-US" smtClean="0"/>
              <a:t>3</a:t>
            </a:fld>
            <a:endParaRPr lang="en-US"/>
          </a:p>
        </p:txBody>
      </p:sp>
    </p:spTree>
    <p:extLst>
      <p:ext uri="{BB962C8B-B14F-4D97-AF65-F5344CB8AC3E}">
        <p14:creationId xmlns:p14="http://schemas.microsoft.com/office/powerpoint/2010/main" val="1353059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career scientists bring energy and are usually quite open</a:t>
            </a:r>
            <a:r>
              <a:rPr lang="en-US" baseline="0" dirty="0" smtClean="0"/>
              <a:t> to outreach opportunities—especially when their supervisors are supportive and encouraging</a:t>
            </a:r>
            <a:endParaRPr lang="en-US" dirty="0"/>
          </a:p>
        </p:txBody>
      </p:sp>
      <p:sp>
        <p:nvSpPr>
          <p:cNvPr id="4" name="Slide Number Placeholder 3"/>
          <p:cNvSpPr>
            <a:spLocks noGrp="1"/>
          </p:cNvSpPr>
          <p:nvPr>
            <p:ph type="sldNum" sz="quarter" idx="10"/>
          </p:nvPr>
        </p:nvSpPr>
        <p:spPr/>
        <p:txBody>
          <a:bodyPr/>
          <a:lstStyle/>
          <a:p>
            <a:fld id="{81C72BB6-808F-4B40-A8AA-AAE4BF9A6013}" type="slidenum">
              <a:rPr lang="en-US" smtClean="0"/>
              <a:t>12</a:t>
            </a:fld>
            <a:endParaRPr lang="en-US"/>
          </a:p>
        </p:txBody>
      </p:sp>
    </p:spTree>
    <p:extLst>
      <p:ext uri="{BB962C8B-B14F-4D97-AF65-F5344CB8AC3E}">
        <p14:creationId xmlns:p14="http://schemas.microsoft.com/office/powerpoint/2010/main" val="383992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C72BB6-808F-4B40-A8AA-AAE4BF9A6013}" type="slidenum">
              <a:rPr lang="en-US" smtClean="0"/>
              <a:t>14</a:t>
            </a:fld>
            <a:endParaRPr lang="en-US"/>
          </a:p>
        </p:txBody>
      </p:sp>
    </p:spTree>
    <p:extLst>
      <p:ext uri="{BB962C8B-B14F-4D97-AF65-F5344CB8AC3E}">
        <p14:creationId xmlns:p14="http://schemas.microsoft.com/office/powerpoint/2010/main" val="613093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C72BB6-808F-4B40-A8AA-AAE4BF9A6013}" type="slidenum">
              <a:rPr lang="en-US" smtClean="0"/>
              <a:t>15</a:t>
            </a:fld>
            <a:endParaRPr lang="en-US"/>
          </a:p>
        </p:txBody>
      </p:sp>
    </p:spTree>
    <p:extLst>
      <p:ext uri="{BB962C8B-B14F-4D97-AF65-F5344CB8AC3E}">
        <p14:creationId xmlns:p14="http://schemas.microsoft.com/office/powerpoint/2010/main" val="1462759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Evaluations from</a:t>
            </a:r>
            <a:r>
              <a:rPr lang="en-US" baseline="0" dirty="0" smtClean="0"/>
              <a:t> June 2019 being correlated now. Quotes from Reflections </a:t>
            </a:r>
            <a:r>
              <a:rPr lang="en-US" baseline="0" dirty="0" err="1" smtClean="0"/>
              <a:t>recd</a:t>
            </a:r>
            <a:r>
              <a:rPr lang="en-US" baseline="0" dirty="0" smtClean="0"/>
              <a:t> July 12</a:t>
            </a:r>
            <a:r>
              <a:rPr lang="en-US" baseline="30000" dirty="0" smtClean="0"/>
              <a:t>th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1C72BB6-808F-4B40-A8AA-AAE4BF9A6013}" type="slidenum">
              <a:rPr lang="en-US" smtClean="0"/>
              <a:t>16</a:t>
            </a:fld>
            <a:endParaRPr lang="en-US"/>
          </a:p>
        </p:txBody>
      </p:sp>
    </p:spTree>
    <p:extLst>
      <p:ext uri="{BB962C8B-B14F-4D97-AF65-F5344CB8AC3E}">
        <p14:creationId xmlns:p14="http://schemas.microsoft.com/office/powerpoint/2010/main" val="633506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career scientists bring energy and are usually quite open</a:t>
            </a:r>
            <a:r>
              <a:rPr lang="en-US" baseline="0" dirty="0" smtClean="0"/>
              <a:t> to outreach opportunities—especially when their supervisors are supportive and encouraging</a:t>
            </a:r>
            <a:endParaRPr lang="en-US" dirty="0"/>
          </a:p>
        </p:txBody>
      </p:sp>
      <p:sp>
        <p:nvSpPr>
          <p:cNvPr id="4" name="Slide Number Placeholder 3"/>
          <p:cNvSpPr>
            <a:spLocks noGrp="1"/>
          </p:cNvSpPr>
          <p:nvPr>
            <p:ph type="sldNum" sz="quarter" idx="10"/>
          </p:nvPr>
        </p:nvSpPr>
        <p:spPr/>
        <p:txBody>
          <a:bodyPr/>
          <a:lstStyle/>
          <a:p>
            <a:fld id="{81C72BB6-808F-4B40-A8AA-AAE4BF9A6013}" type="slidenum">
              <a:rPr lang="en-US" smtClean="0"/>
              <a:t>4</a:t>
            </a:fld>
            <a:endParaRPr lang="en-US"/>
          </a:p>
        </p:txBody>
      </p:sp>
    </p:spTree>
    <p:extLst>
      <p:ext uri="{BB962C8B-B14F-4D97-AF65-F5344CB8AC3E}">
        <p14:creationId xmlns:p14="http://schemas.microsoft.com/office/powerpoint/2010/main" val="741835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1">
                    <a:lumMod val="75000"/>
                  </a:schemeClr>
                </a:solidFill>
                <a:latin typeface="Chalkboard" charset="0"/>
                <a:ea typeface="Chalkboard" charset="0"/>
                <a:cs typeface="Chalkboard" charset="0"/>
              </a:rPr>
              <a:t>IDD UW-Madison --Engineers demonstrate drills to the public at and incorporate hands-on activities from the EO program.</a:t>
            </a:r>
          </a:p>
          <a:p>
            <a:endParaRPr lang="en-US" dirty="0"/>
          </a:p>
        </p:txBody>
      </p:sp>
      <p:sp>
        <p:nvSpPr>
          <p:cNvPr id="4" name="Slide Number Placeholder 3"/>
          <p:cNvSpPr>
            <a:spLocks noGrp="1"/>
          </p:cNvSpPr>
          <p:nvPr>
            <p:ph type="sldNum" sz="quarter" idx="10"/>
          </p:nvPr>
        </p:nvSpPr>
        <p:spPr/>
        <p:txBody>
          <a:bodyPr/>
          <a:lstStyle/>
          <a:p>
            <a:fld id="{81C72BB6-808F-4B40-A8AA-AAE4BF9A6013}" type="slidenum">
              <a:rPr lang="en-US" smtClean="0"/>
              <a:t>5</a:t>
            </a:fld>
            <a:endParaRPr lang="en-US"/>
          </a:p>
        </p:txBody>
      </p:sp>
    </p:spTree>
    <p:extLst>
      <p:ext uri="{BB962C8B-B14F-4D97-AF65-F5344CB8AC3E}">
        <p14:creationId xmlns:p14="http://schemas.microsoft.com/office/powerpoint/2010/main" val="104986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Brochures</a:t>
            </a:r>
            <a:endParaRPr lang="en-US" dirty="0"/>
          </a:p>
        </p:txBody>
      </p:sp>
      <p:sp>
        <p:nvSpPr>
          <p:cNvPr id="4" name="Slide Number Placeholder 3"/>
          <p:cNvSpPr>
            <a:spLocks noGrp="1"/>
          </p:cNvSpPr>
          <p:nvPr>
            <p:ph type="sldNum" sz="quarter" idx="10"/>
          </p:nvPr>
        </p:nvSpPr>
        <p:spPr/>
        <p:txBody>
          <a:bodyPr/>
          <a:lstStyle/>
          <a:p>
            <a:fld id="{81C72BB6-808F-4B40-A8AA-AAE4BF9A6013}" type="slidenum">
              <a:rPr lang="en-US" smtClean="0"/>
              <a:t>6</a:t>
            </a:fld>
            <a:endParaRPr lang="en-US"/>
          </a:p>
        </p:txBody>
      </p:sp>
    </p:spTree>
    <p:extLst>
      <p:ext uri="{BB962C8B-B14F-4D97-AF65-F5344CB8AC3E}">
        <p14:creationId xmlns:p14="http://schemas.microsoft.com/office/powerpoint/2010/main" val="182184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Brochures</a:t>
            </a:r>
            <a:endParaRPr lang="en-US" dirty="0"/>
          </a:p>
        </p:txBody>
      </p:sp>
      <p:sp>
        <p:nvSpPr>
          <p:cNvPr id="4" name="Slide Number Placeholder 3"/>
          <p:cNvSpPr>
            <a:spLocks noGrp="1"/>
          </p:cNvSpPr>
          <p:nvPr>
            <p:ph type="sldNum" sz="quarter" idx="10"/>
          </p:nvPr>
        </p:nvSpPr>
        <p:spPr/>
        <p:txBody>
          <a:bodyPr/>
          <a:lstStyle/>
          <a:p>
            <a:fld id="{81C72BB6-808F-4B40-A8AA-AAE4BF9A6013}" type="slidenum">
              <a:rPr lang="en-US" smtClean="0"/>
              <a:t>7</a:t>
            </a:fld>
            <a:endParaRPr lang="en-US"/>
          </a:p>
        </p:txBody>
      </p:sp>
    </p:spTree>
    <p:extLst>
      <p:ext uri="{BB962C8B-B14F-4D97-AF65-F5344CB8AC3E}">
        <p14:creationId xmlns:p14="http://schemas.microsoft.com/office/powerpoint/2010/main" val="1845358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Brochures</a:t>
            </a:r>
            <a:endParaRPr lang="en-US" dirty="0"/>
          </a:p>
        </p:txBody>
      </p:sp>
      <p:sp>
        <p:nvSpPr>
          <p:cNvPr id="4" name="Slide Number Placeholder 3"/>
          <p:cNvSpPr>
            <a:spLocks noGrp="1"/>
          </p:cNvSpPr>
          <p:nvPr>
            <p:ph type="sldNum" sz="quarter" idx="10"/>
          </p:nvPr>
        </p:nvSpPr>
        <p:spPr/>
        <p:txBody>
          <a:bodyPr/>
          <a:lstStyle/>
          <a:p>
            <a:fld id="{81C72BB6-808F-4B40-A8AA-AAE4BF9A6013}" type="slidenum">
              <a:rPr lang="en-US" smtClean="0"/>
              <a:t>8</a:t>
            </a:fld>
            <a:endParaRPr lang="en-US"/>
          </a:p>
        </p:txBody>
      </p:sp>
    </p:spTree>
    <p:extLst>
      <p:ext uri="{BB962C8B-B14F-4D97-AF65-F5344CB8AC3E}">
        <p14:creationId xmlns:p14="http://schemas.microsoft.com/office/powerpoint/2010/main" val="1784819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Brochures</a:t>
            </a:r>
            <a:endParaRPr lang="en-US" dirty="0"/>
          </a:p>
        </p:txBody>
      </p:sp>
      <p:sp>
        <p:nvSpPr>
          <p:cNvPr id="4" name="Slide Number Placeholder 3"/>
          <p:cNvSpPr>
            <a:spLocks noGrp="1"/>
          </p:cNvSpPr>
          <p:nvPr>
            <p:ph type="sldNum" sz="quarter" idx="10"/>
          </p:nvPr>
        </p:nvSpPr>
        <p:spPr/>
        <p:txBody>
          <a:bodyPr/>
          <a:lstStyle/>
          <a:p>
            <a:fld id="{81C72BB6-808F-4B40-A8AA-AAE4BF9A6013}" type="slidenum">
              <a:rPr lang="en-US" smtClean="0"/>
              <a:t>9</a:t>
            </a:fld>
            <a:endParaRPr lang="en-US"/>
          </a:p>
        </p:txBody>
      </p:sp>
    </p:spTree>
    <p:extLst>
      <p:ext uri="{BB962C8B-B14F-4D97-AF65-F5344CB8AC3E}">
        <p14:creationId xmlns:p14="http://schemas.microsoft.com/office/powerpoint/2010/main" val="989131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Scientists share freely of their time and knowledge—couldn’t do SOI without their self-less dedication to education.</a:t>
            </a:r>
            <a:endParaRPr lang="en-US" dirty="0"/>
          </a:p>
        </p:txBody>
      </p:sp>
      <p:sp>
        <p:nvSpPr>
          <p:cNvPr id="4" name="Slide Number Placeholder 3"/>
          <p:cNvSpPr>
            <a:spLocks noGrp="1"/>
          </p:cNvSpPr>
          <p:nvPr>
            <p:ph type="sldNum" sz="quarter" idx="10"/>
          </p:nvPr>
        </p:nvSpPr>
        <p:spPr/>
        <p:txBody>
          <a:bodyPr/>
          <a:lstStyle/>
          <a:p>
            <a:fld id="{81C72BB6-808F-4B40-A8AA-AAE4BF9A6013}" type="slidenum">
              <a:rPr lang="en-US" smtClean="0"/>
              <a:t>10</a:t>
            </a:fld>
            <a:endParaRPr lang="en-US"/>
          </a:p>
        </p:txBody>
      </p:sp>
    </p:spTree>
    <p:extLst>
      <p:ext uri="{BB962C8B-B14F-4D97-AF65-F5344CB8AC3E}">
        <p14:creationId xmlns:p14="http://schemas.microsoft.com/office/powerpoint/2010/main" val="1700925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stellar list of speakers each </a:t>
            </a:r>
            <a:r>
              <a:rPr lang="en-US" dirty="0" smtClean="0"/>
              <a:t>year—high</a:t>
            </a:r>
            <a:r>
              <a:rPr lang="en-US" baseline="0" dirty="0" smtClean="0"/>
              <a:t> caliber of </a:t>
            </a:r>
            <a:r>
              <a:rPr lang="en-US" baseline="0" dirty="0" err="1" smtClean="0"/>
              <a:t>speakeres</a:t>
            </a:r>
            <a:endParaRPr lang="en-US" dirty="0"/>
          </a:p>
        </p:txBody>
      </p:sp>
      <p:sp>
        <p:nvSpPr>
          <p:cNvPr id="4" name="Slide Number Placeholder 3"/>
          <p:cNvSpPr>
            <a:spLocks noGrp="1"/>
          </p:cNvSpPr>
          <p:nvPr>
            <p:ph type="sldNum" sz="quarter" idx="10"/>
          </p:nvPr>
        </p:nvSpPr>
        <p:spPr/>
        <p:txBody>
          <a:bodyPr/>
          <a:lstStyle/>
          <a:p>
            <a:fld id="{81C72BB6-808F-4B40-A8AA-AAE4BF9A6013}" type="slidenum">
              <a:rPr lang="en-US" smtClean="0"/>
              <a:t>11</a:t>
            </a:fld>
            <a:endParaRPr lang="en-US"/>
          </a:p>
        </p:txBody>
      </p:sp>
    </p:spTree>
    <p:extLst>
      <p:ext uri="{BB962C8B-B14F-4D97-AF65-F5344CB8AC3E}">
        <p14:creationId xmlns:p14="http://schemas.microsoft.com/office/powerpoint/2010/main" val="1854106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BB65A4-0590-DC45-852C-E23DF15B229D}" type="datetimeFigureOut">
              <a:rPr lang="en-US" smtClean="0"/>
              <a:t>7/15/19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2138E-948D-D440-95C9-6272C9366C2A}" type="slidenum">
              <a:rPr lang="en-US" smtClean="0"/>
              <a:t>‹#›</a:t>
            </a:fld>
            <a:endParaRPr lang="en-US"/>
          </a:p>
        </p:txBody>
      </p:sp>
    </p:spTree>
    <p:extLst>
      <p:ext uri="{BB962C8B-B14F-4D97-AF65-F5344CB8AC3E}">
        <p14:creationId xmlns:p14="http://schemas.microsoft.com/office/powerpoint/2010/main" val="1691244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BB65A4-0590-DC45-852C-E23DF15B229D}" type="datetimeFigureOut">
              <a:rPr lang="en-US" smtClean="0"/>
              <a:t>7/15/19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2138E-948D-D440-95C9-6272C9366C2A}" type="slidenum">
              <a:rPr lang="en-US" smtClean="0"/>
              <a:t>‹#›</a:t>
            </a:fld>
            <a:endParaRPr lang="en-US"/>
          </a:p>
        </p:txBody>
      </p:sp>
    </p:spTree>
    <p:extLst>
      <p:ext uri="{BB962C8B-B14F-4D97-AF65-F5344CB8AC3E}">
        <p14:creationId xmlns:p14="http://schemas.microsoft.com/office/powerpoint/2010/main" val="2133429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BB65A4-0590-DC45-852C-E23DF15B229D}" type="datetimeFigureOut">
              <a:rPr lang="en-US" smtClean="0"/>
              <a:t>7/15/19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2138E-948D-D440-95C9-6272C9366C2A}" type="slidenum">
              <a:rPr lang="en-US" smtClean="0"/>
              <a:t>‹#›</a:t>
            </a:fld>
            <a:endParaRPr lang="en-US"/>
          </a:p>
        </p:txBody>
      </p:sp>
    </p:spTree>
    <p:extLst>
      <p:ext uri="{BB962C8B-B14F-4D97-AF65-F5344CB8AC3E}">
        <p14:creationId xmlns:p14="http://schemas.microsoft.com/office/powerpoint/2010/main" val="12413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BB65A4-0590-DC45-852C-E23DF15B229D}" type="datetimeFigureOut">
              <a:rPr lang="en-US" smtClean="0"/>
              <a:t>7/15/19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2138E-948D-D440-95C9-6272C9366C2A}" type="slidenum">
              <a:rPr lang="en-US" smtClean="0"/>
              <a:t>‹#›</a:t>
            </a:fld>
            <a:endParaRPr lang="en-US"/>
          </a:p>
        </p:txBody>
      </p:sp>
    </p:spTree>
    <p:extLst>
      <p:ext uri="{BB962C8B-B14F-4D97-AF65-F5344CB8AC3E}">
        <p14:creationId xmlns:p14="http://schemas.microsoft.com/office/powerpoint/2010/main" val="1435153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BB65A4-0590-DC45-852C-E23DF15B229D}" type="datetimeFigureOut">
              <a:rPr lang="en-US" smtClean="0"/>
              <a:t>7/15/19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2138E-948D-D440-95C9-6272C9366C2A}" type="slidenum">
              <a:rPr lang="en-US" smtClean="0"/>
              <a:t>‹#›</a:t>
            </a:fld>
            <a:endParaRPr lang="en-US"/>
          </a:p>
        </p:txBody>
      </p:sp>
    </p:spTree>
    <p:extLst>
      <p:ext uri="{BB962C8B-B14F-4D97-AF65-F5344CB8AC3E}">
        <p14:creationId xmlns:p14="http://schemas.microsoft.com/office/powerpoint/2010/main" val="91610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BB65A4-0590-DC45-852C-E23DF15B229D}" type="datetimeFigureOut">
              <a:rPr lang="en-US" smtClean="0"/>
              <a:t>7/15/19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F2138E-948D-D440-95C9-6272C9366C2A}" type="slidenum">
              <a:rPr lang="en-US" smtClean="0"/>
              <a:t>‹#›</a:t>
            </a:fld>
            <a:endParaRPr lang="en-US"/>
          </a:p>
        </p:txBody>
      </p:sp>
    </p:spTree>
    <p:extLst>
      <p:ext uri="{BB962C8B-B14F-4D97-AF65-F5344CB8AC3E}">
        <p14:creationId xmlns:p14="http://schemas.microsoft.com/office/powerpoint/2010/main" val="2095516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BB65A4-0590-DC45-852C-E23DF15B229D}" type="datetimeFigureOut">
              <a:rPr lang="en-US" smtClean="0"/>
              <a:t>7/15/19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F2138E-948D-D440-95C9-6272C9366C2A}" type="slidenum">
              <a:rPr lang="en-US" smtClean="0"/>
              <a:t>‹#›</a:t>
            </a:fld>
            <a:endParaRPr lang="en-US"/>
          </a:p>
        </p:txBody>
      </p:sp>
    </p:spTree>
    <p:extLst>
      <p:ext uri="{BB962C8B-B14F-4D97-AF65-F5344CB8AC3E}">
        <p14:creationId xmlns:p14="http://schemas.microsoft.com/office/powerpoint/2010/main" val="616324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BB65A4-0590-DC45-852C-E23DF15B229D}" type="datetimeFigureOut">
              <a:rPr lang="en-US" smtClean="0"/>
              <a:t>7/15/19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F2138E-948D-D440-95C9-6272C9366C2A}" type="slidenum">
              <a:rPr lang="en-US" smtClean="0"/>
              <a:t>‹#›</a:t>
            </a:fld>
            <a:endParaRPr lang="en-US"/>
          </a:p>
        </p:txBody>
      </p:sp>
    </p:spTree>
    <p:extLst>
      <p:ext uri="{BB962C8B-B14F-4D97-AF65-F5344CB8AC3E}">
        <p14:creationId xmlns:p14="http://schemas.microsoft.com/office/powerpoint/2010/main" val="1244947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65A4-0590-DC45-852C-E23DF15B229D}" type="datetimeFigureOut">
              <a:rPr lang="en-US" smtClean="0"/>
              <a:t>7/15/19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F2138E-948D-D440-95C9-6272C9366C2A}" type="slidenum">
              <a:rPr lang="en-US" smtClean="0"/>
              <a:t>‹#›</a:t>
            </a:fld>
            <a:endParaRPr lang="en-US"/>
          </a:p>
        </p:txBody>
      </p:sp>
    </p:spTree>
    <p:extLst>
      <p:ext uri="{BB962C8B-B14F-4D97-AF65-F5344CB8AC3E}">
        <p14:creationId xmlns:p14="http://schemas.microsoft.com/office/powerpoint/2010/main" val="904182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BB65A4-0590-DC45-852C-E23DF15B229D}" type="datetimeFigureOut">
              <a:rPr lang="en-US" smtClean="0"/>
              <a:t>7/15/19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F2138E-948D-D440-95C9-6272C9366C2A}" type="slidenum">
              <a:rPr lang="en-US" smtClean="0"/>
              <a:t>‹#›</a:t>
            </a:fld>
            <a:endParaRPr lang="en-US"/>
          </a:p>
        </p:txBody>
      </p:sp>
    </p:spTree>
    <p:extLst>
      <p:ext uri="{BB962C8B-B14F-4D97-AF65-F5344CB8AC3E}">
        <p14:creationId xmlns:p14="http://schemas.microsoft.com/office/powerpoint/2010/main" val="1001764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BB65A4-0590-DC45-852C-E23DF15B229D}" type="datetimeFigureOut">
              <a:rPr lang="en-US" smtClean="0"/>
              <a:t>7/15/19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F2138E-948D-D440-95C9-6272C9366C2A}" type="slidenum">
              <a:rPr lang="en-US" smtClean="0"/>
              <a:t>‹#›</a:t>
            </a:fld>
            <a:endParaRPr lang="en-US"/>
          </a:p>
        </p:txBody>
      </p:sp>
    </p:spTree>
    <p:extLst>
      <p:ext uri="{BB962C8B-B14F-4D97-AF65-F5344CB8AC3E}">
        <p14:creationId xmlns:p14="http://schemas.microsoft.com/office/powerpoint/2010/main" val="3833186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65A4-0590-DC45-852C-E23DF15B229D}" type="datetimeFigureOut">
              <a:rPr lang="en-US" smtClean="0"/>
              <a:t>7/15/19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F2138E-948D-D440-95C9-6272C9366C2A}" type="slidenum">
              <a:rPr lang="en-US" smtClean="0"/>
              <a:t>‹#›</a:t>
            </a:fld>
            <a:endParaRPr lang="en-US"/>
          </a:p>
        </p:txBody>
      </p:sp>
    </p:spTree>
    <p:extLst>
      <p:ext uri="{BB962C8B-B14F-4D97-AF65-F5344CB8AC3E}">
        <p14:creationId xmlns:p14="http://schemas.microsoft.com/office/powerpoint/2010/main" val="1394616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emf"/><Relationship Id="rId6" Type="http://schemas.openxmlformats.org/officeDocument/2006/relationships/image" Target="../media/image4.jpg"/><Relationship Id="rId7" Type="http://schemas.openxmlformats.org/officeDocument/2006/relationships/image" Target="../media/image5.jpg"/><Relationship Id="rId8" Type="http://schemas.openxmlformats.org/officeDocument/2006/relationships/image" Target="../media/image6.jpg"/><Relationship Id="rId9"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hyperlink" Target="mailto:louise.t.huffman@dartmouth.edu"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emf"/><Relationship Id="rId8" Type="http://schemas.openxmlformats.org/officeDocument/2006/relationships/image" Target="../media/image18.jpg"/><Relationship Id="rId9" Type="http://schemas.openxmlformats.org/officeDocument/2006/relationships/image" Target="../media/image19.jpg"/><Relationship Id="rId10" Type="http://schemas.openxmlformats.org/officeDocument/2006/relationships/image" Target="../media/image20.jpg"/><Relationship Id="rId11" Type="http://schemas.openxmlformats.org/officeDocument/2006/relationships/image" Target="../media/image21.png"/><Relationship Id="rId1" Type="http://schemas.microsoft.com/office/2007/relationships/media" Target="../media/media1.m4v"/><Relationship Id="rId2" Type="http://schemas.openxmlformats.org/officeDocument/2006/relationships/video" Target="../media/media1.m4v"/></Relationships>
</file>

<file path=ppt/slides/_rels/slide11.xml.rels><?xml version="1.0" encoding="UTF-8" standalone="yes"?>
<Relationships xmlns="http://schemas.openxmlformats.org/package/2006/relationships"><Relationship Id="rId11" Type="http://schemas.openxmlformats.org/officeDocument/2006/relationships/image" Target="../media/image27.jpg"/><Relationship Id="rId12" Type="http://schemas.openxmlformats.org/officeDocument/2006/relationships/image" Target="../media/image28.tiff"/><Relationship Id="rId13" Type="http://schemas.openxmlformats.org/officeDocument/2006/relationships/image" Target="../media/image29.jpeg"/><Relationship Id="rId14" Type="http://schemas.openxmlformats.org/officeDocument/2006/relationships/image" Target="../media/image30.tiff"/><Relationship Id="rId15"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emf"/><Relationship Id="rId6" Type="http://schemas.openxmlformats.org/officeDocument/2006/relationships/image" Target="../media/image22.jpg"/><Relationship Id="rId7" Type="http://schemas.openxmlformats.org/officeDocument/2006/relationships/image" Target="../media/image23.jpeg"/><Relationship Id="rId8" Type="http://schemas.openxmlformats.org/officeDocument/2006/relationships/image" Target="../media/image24.tiff"/><Relationship Id="rId9" Type="http://schemas.openxmlformats.org/officeDocument/2006/relationships/image" Target="../media/image25.png"/><Relationship Id="rId10"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emf"/><Relationship Id="rId6"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emf"/><Relationship Id="rId6" Type="http://schemas.openxmlformats.org/officeDocument/2006/relationships/image" Target="../media/image34.png"/><Relationship Id="rId7"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emf"/><Relationship Id="rId7"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emf"/><Relationship Id="rId6" Type="http://schemas.openxmlformats.org/officeDocument/2006/relationships/image" Target="../media/image38.jpg"/><Relationship Id="rId7" Type="http://schemas.openxmlformats.org/officeDocument/2006/relationships/image" Target="../media/image39.jpg"/><Relationship Id="rId8"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emf"/><Relationship Id="rId6" Type="http://schemas.openxmlformats.org/officeDocument/2006/relationships/image" Target="../media/image42.jpg"/><Relationship Id="rId7" Type="http://schemas.openxmlformats.org/officeDocument/2006/relationships/image" Target="../media/image43.jpg"/><Relationship Id="rId8"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emf"/><Relationship Id="rId6" Type="http://schemas.openxmlformats.org/officeDocument/2006/relationships/image" Target="../media/image44.jpg"/><Relationship Id="rId7"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hyperlink" Target="mailto:louise.t.huffman@dartmouth.ed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emf"/><Relationship Id="rId6"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emf"/><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emf"/><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hyperlink" Target="http://climate-expeditions.org" TargetMode="External"/><Relationship Id="rId4"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3566" y="836245"/>
            <a:ext cx="6276204" cy="1832573"/>
          </a:xfrm>
          <a:ln>
            <a:noFill/>
          </a:ln>
        </p:spPr>
        <p:txBody>
          <a:bodyPr>
            <a:noAutofit/>
          </a:bodyPr>
          <a:lstStyle/>
          <a:p>
            <a:pPr algn="ctr"/>
            <a:r>
              <a:rPr lang="en-US" sz="4000" b="1" dirty="0" smtClean="0">
                <a:solidFill>
                  <a:schemeClr val="accent5">
                    <a:lumMod val="75000"/>
                  </a:schemeClr>
                </a:solidFill>
                <a:latin typeface="Chalkboard" charset="0"/>
                <a:ea typeface="Chalkboard" charset="0"/>
                <a:cs typeface="Chalkboard" charset="0"/>
              </a:rPr>
              <a:t>School of Ice: </a:t>
            </a:r>
            <a:br>
              <a:rPr lang="en-US" sz="4000" b="1" dirty="0" smtClean="0">
                <a:solidFill>
                  <a:schemeClr val="accent5">
                    <a:lumMod val="75000"/>
                  </a:schemeClr>
                </a:solidFill>
                <a:latin typeface="Chalkboard" charset="0"/>
                <a:ea typeface="Chalkboard" charset="0"/>
                <a:cs typeface="Chalkboard" charset="0"/>
              </a:rPr>
            </a:br>
            <a:r>
              <a:rPr lang="en-US" sz="4000" b="1" dirty="0" smtClean="0">
                <a:solidFill>
                  <a:schemeClr val="accent5">
                    <a:lumMod val="75000"/>
                  </a:schemeClr>
                </a:solidFill>
                <a:latin typeface="Chalkboard" charset="0"/>
                <a:ea typeface="Chalkboard" charset="0"/>
                <a:cs typeface="Chalkboard" charset="0"/>
              </a:rPr>
              <a:t/>
            </a:r>
            <a:br>
              <a:rPr lang="en-US" sz="4000" b="1" dirty="0" smtClean="0">
                <a:solidFill>
                  <a:schemeClr val="accent5">
                    <a:lumMod val="75000"/>
                  </a:schemeClr>
                </a:solidFill>
                <a:latin typeface="Chalkboard" charset="0"/>
                <a:ea typeface="Chalkboard" charset="0"/>
                <a:cs typeface="Chalkboard" charset="0"/>
              </a:rPr>
            </a:br>
            <a:r>
              <a:rPr lang="en-US" sz="2800" b="1" dirty="0" smtClean="0">
                <a:solidFill>
                  <a:schemeClr val="accent5">
                    <a:lumMod val="75000"/>
                  </a:schemeClr>
                </a:solidFill>
                <a:latin typeface="Chalkboard" charset="0"/>
                <a:ea typeface="Chalkboard" charset="0"/>
                <a:cs typeface="Chalkboard" charset="0"/>
              </a:rPr>
              <a:t>A Model for Advanced Professional Development for Geoscience Faculty at Minority –Serving Institutions with Applications to other 2- and 4-year Colleges</a:t>
            </a:r>
            <a:endParaRPr lang="en-US" sz="2800" b="1" dirty="0">
              <a:solidFill>
                <a:schemeClr val="accent5">
                  <a:lumMod val="75000"/>
                </a:schemeClr>
              </a:solidFill>
              <a:latin typeface="Chalkboard" charset="0"/>
              <a:ea typeface="Chalkboard" charset="0"/>
              <a:cs typeface="Chalkboard" charset="0"/>
            </a:endParaRPr>
          </a:p>
        </p:txBody>
      </p:sp>
      <p:sp>
        <p:nvSpPr>
          <p:cNvPr id="3" name="Content Placeholder 2"/>
          <p:cNvSpPr>
            <a:spLocks noGrp="1"/>
          </p:cNvSpPr>
          <p:nvPr>
            <p:ph idx="1"/>
          </p:nvPr>
        </p:nvSpPr>
        <p:spPr>
          <a:xfrm>
            <a:off x="851694" y="3843015"/>
            <a:ext cx="10515600" cy="3044019"/>
          </a:xfrm>
        </p:spPr>
        <p:txBody>
          <a:bodyPr>
            <a:normAutofit/>
          </a:bodyPr>
          <a:lstStyle/>
          <a:p>
            <a:pPr marL="0" indent="0" algn="ctr">
              <a:buNone/>
            </a:pPr>
            <a:r>
              <a:rPr lang="en-US" sz="2600" b="1" dirty="0" smtClean="0">
                <a:solidFill>
                  <a:schemeClr val="accent5">
                    <a:lumMod val="75000"/>
                  </a:schemeClr>
                </a:solidFill>
                <a:latin typeface="Chalkboard" charset="0"/>
                <a:ea typeface="Chalkboard" charset="0"/>
                <a:cs typeface="Chalkboard" charset="0"/>
              </a:rPr>
              <a:t>Louise T. Huffman</a:t>
            </a:r>
          </a:p>
          <a:p>
            <a:pPr marL="0" indent="0" algn="ctr">
              <a:buNone/>
            </a:pPr>
            <a:r>
              <a:rPr lang="en-US" sz="1800" dirty="0" smtClean="0">
                <a:solidFill>
                  <a:schemeClr val="accent5">
                    <a:lumMod val="75000"/>
                  </a:schemeClr>
                </a:solidFill>
                <a:latin typeface="Chalkboard" charset="0"/>
                <a:ea typeface="Chalkboard" charset="0"/>
                <a:cs typeface="Chalkboard" charset="0"/>
              </a:rPr>
              <a:t>Director of Education and Outreach</a:t>
            </a:r>
          </a:p>
          <a:p>
            <a:pPr marL="0" indent="0" algn="ctr">
              <a:buNone/>
            </a:pPr>
            <a:r>
              <a:rPr lang="en-US" sz="1800" dirty="0" smtClean="0">
                <a:solidFill>
                  <a:schemeClr val="accent5">
                    <a:lumMod val="75000"/>
                  </a:schemeClr>
                </a:solidFill>
                <a:latin typeface="Chalkboard" charset="0"/>
                <a:ea typeface="Chalkboard" charset="0"/>
                <a:cs typeface="Chalkboard" charset="0"/>
              </a:rPr>
              <a:t>US Ice Drilling Program (IDP)</a:t>
            </a:r>
          </a:p>
          <a:p>
            <a:pPr marL="0" indent="0" algn="ctr">
              <a:buNone/>
            </a:pPr>
            <a:r>
              <a:rPr lang="en-US" sz="1800" dirty="0" smtClean="0">
                <a:solidFill>
                  <a:schemeClr val="accent5">
                    <a:lumMod val="75000"/>
                  </a:schemeClr>
                </a:solidFill>
                <a:latin typeface="Chalkboard" charset="0"/>
                <a:ea typeface="Chalkboard" charset="0"/>
                <a:cs typeface="Chalkboard" charset="0"/>
              </a:rPr>
              <a:t>Dartmouth College, Hanover, NH</a:t>
            </a:r>
          </a:p>
          <a:p>
            <a:pPr marL="0" indent="0">
              <a:buNone/>
            </a:pPr>
            <a:endParaRPr lang="en-US" sz="1800" dirty="0">
              <a:solidFill>
                <a:schemeClr val="accent5">
                  <a:lumMod val="75000"/>
                </a:schemeClr>
              </a:solidFill>
              <a:latin typeface="Chalkboard" charset="0"/>
              <a:ea typeface="Chalkboard" charset="0"/>
              <a:cs typeface="Chalkboard" charset="0"/>
              <a:hlinkClick r:id="rId2"/>
            </a:endParaRPr>
          </a:p>
          <a:p>
            <a:pPr marL="0" indent="0">
              <a:buNone/>
            </a:pPr>
            <a:r>
              <a:rPr lang="en-US" sz="1800" dirty="0" smtClean="0">
                <a:solidFill>
                  <a:schemeClr val="accent5">
                    <a:lumMod val="75000"/>
                  </a:schemeClr>
                </a:solidFill>
                <a:latin typeface="Chalkboard" charset="0"/>
                <a:ea typeface="Chalkboard" charset="0"/>
                <a:cs typeface="Chalkboard" charset="0"/>
                <a:hlinkClick r:id="rId2"/>
              </a:rPr>
              <a:t>louise.t.huffman@dartmouth.edu</a:t>
            </a:r>
            <a:r>
              <a:rPr lang="en-US" sz="1800" dirty="0" smtClean="0">
                <a:solidFill>
                  <a:schemeClr val="accent5">
                    <a:lumMod val="75000"/>
                  </a:schemeClr>
                </a:solidFill>
                <a:latin typeface="Chalkboard" charset="0"/>
                <a:ea typeface="Chalkboard" charset="0"/>
                <a:cs typeface="Chalkboard" charset="0"/>
              </a:rPr>
              <a:t>                                                   </a:t>
            </a:r>
            <a:r>
              <a:rPr lang="en-US" sz="1800" dirty="0" err="1" smtClean="0">
                <a:solidFill>
                  <a:schemeClr val="accent5">
                    <a:lumMod val="75000"/>
                  </a:schemeClr>
                </a:solidFill>
                <a:latin typeface="Chalkboard" charset="0"/>
                <a:ea typeface="Chalkboard" charset="0"/>
                <a:cs typeface="Chalkboard" charset="0"/>
              </a:rPr>
              <a:t>icedrill-education.org</a:t>
            </a:r>
            <a:endParaRPr lang="en-US" sz="1800" dirty="0" smtClean="0">
              <a:solidFill>
                <a:schemeClr val="accent5">
                  <a:lumMod val="75000"/>
                </a:schemeClr>
              </a:solidFill>
              <a:latin typeface="Chalkboard" charset="0"/>
              <a:ea typeface="Chalkboard" charset="0"/>
              <a:cs typeface="Chalkboard" charset="0"/>
            </a:endParaRPr>
          </a:p>
          <a:p>
            <a:pPr marL="0" indent="0" algn="ctr">
              <a:buNone/>
            </a:pPr>
            <a:endParaRPr lang="en-US" dirty="0">
              <a:solidFill>
                <a:schemeClr val="accent5">
                  <a:lumMod val="75000"/>
                </a:schemeClr>
              </a:solidFill>
              <a:latin typeface="Chalkboard" charset="0"/>
              <a:ea typeface="Chalkboard" charset="0"/>
              <a:cs typeface="Chalkboard"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80975"/>
            <a:ext cx="8429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48935" y="346726"/>
            <a:ext cx="9937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73038" y="166688"/>
            <a:ext cx="11872912" cy="6526212"/>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203200" y="6197600"/>
            <a:ext cx="11785600" cy="4397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9"/>
          <p:cNvSpPr txBox="1">
            <a:spLocks noChangeArrowheads="1"/>
          </p:cNvSpPr>
          <p:nvPr/>
        </p:nvSpPr>
        <p:spPr bwMode="auto">
          <a:xfrm>
            <a:off x="373063" y="6197600"/>
            <a:ext cx="1148080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buNone/>
            </a:pPr>
            <a:r>
              <a:rPr lang="en-US" altLang="en-US" sz="1800" dirty="0">
                <a:solidFill>
                  <a:schemeClr val="bg1"/>
                </a:solidFill>
              </a:rPr>
              <a:t>US Ice Drilling Program </a:t>
            </a:r>
            <a:r>
              <a:rPr lang="en-US" altLang="en-US" sz="1800" dirty="0" smtClean="0">
                <a:solidFill>
                  <a:schemeClr val="bg1"/>
                </a:solidFill>
              </a:rPr>
              <a:t>      </a:t>
            </a:r>
            <a:r>
              <a:rPr lang="en-US" altLang="en-US" sz="1800" dirty="0">
                <a:solidFill>
                  <a:schemeClr val="bg1"/>
                </a:solidFill>
              </a:rPr>
              <a:t>	                                              </a:t>
            </a:r>
            <a:r>
              <a:rPr lang="en-US" altLang="en-US" sz="1800" dirty="0" err="1">
                <a:solidFill>
                  <a:schemeClr val="bg1"/>
                </a:solidFill>
              </a:rPr>
              <a:t>icedrill.org</a:t>
            </a:r>
            <a:r>
              <a:rPr lang="en-US" altLang="en-US" sz="1800" dirty="0">
                <a:solidFill>
                  <a:schemeClr val="bg1"/>
                </a:solidFill>
              </a:rPr>
              <a:t>                                                        </a:t>
            </a:r>
            <a:r>
              <a:rPr lang="en-US" sz="1800" dirty="0" err="1">
                <a:solidFill>
                  <a:schemeClr val="bg1"/>
                </a:solidFill>
                <a:latin typeface="Chalkboard" charset="0"/>
                <a:ea typeface="Chalkboard" charset="0"/>
                <a:cs typeface="Chalkboard" charset="0"/>
              </a:rPr>
              <a:t>icedrill-education.org</a:t>
            </a:r>
            <a:endParaRPr lang="en-US" sz="1800" dirty="0">
              <a:solidFill>
                <a:schemeClr val="bg1"/>
              </a:solidFill>
              <a:latin typeface="Chalkboard" charset="0"/>
              <a:ea typeface="Chalkboard" charset="0"/>
              <a:cs typeface="Chalkboard"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7730" y="283278"/>
            <a:ext cx="775116" cy="64915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165" y="1596848"/>
            <a:ext cx="2688401" cy="2016301"/>
          </a:xfrm>
          <a:prstGeom prst="rect">
            <a:avLst/>
          </a:prstGeom>
          <a:effectLst>
            <a:outerShdw blurRad="50800" dist="76200" dir="2700000" algn="tl" rotWithShape="0">
              <a:prstClr val="black">
                <a:alpha val="40000"/>
              </a:prstClr>
            </a:outerShdw>
          </a:effec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0167" y="3869775"/>
            <a:ext cx="2503658" cy="1877744"/>
          </a:xfrm>
          <a:prstGeom prst="rect">
            <a:avLst/>
          </a:prstGeom>
          <a:effectLst>
            <a:outerShdw blurRad="50800" dist="76200" dir="2700000" algn="tl" rotWithShape="0">
              <a:prstClr val="black">
                <a:alpha val="40000"/>
              </a:prstClr>
            </a:outerShdw>
          </a:effec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2564" y="3816978"/>
            <a:ext cx="2463384" cy="1847538"/>
          </a:xfrm>
          <a:prstGeom prst="rect">
            <a:avLst/>
          </a:prstGeom>
          <a:effectLst>
            <a:outerShdw blurRad="50800" dist="76200" dir="2700000" algn="tl" rotWithShape="0">
              <a:prstClr val="black">
                <a:alpha val="40000"/>
              </a:prstClr>
            </a:outerShdw>
          </a:effectLst>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5676" y="1554149"/>
            <a:ext cx="2630826" cy="1973119"/>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9248358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6725" y="620065"/>
            <a:ext cx="6701853" cy="1325563"/>
          </a:xfrm>
        </p:spPr>
        <p:txBody>
          <a:bodyPr>
            <a:normAutofit/>
          </a:bodyPr>
          <a:lstStyle/>
          <a:p>
            <a:r>
              <a:rPr lang="en-US" sz="3600" b="1" dirty="0" smtClean="0">
                <a:solidFill>
                  <a:schemeClr val="accent1">
                    <a:lumMod val="75000"/>
                  </a:schemeClr>
                </a:solidFill>
                <a:latin typeface="Chalkboard" charset="0"/>
                <a:ea typeface="Chalkboard" charset="0"/>
                <a:cs typeface="Chalkboard" charset="0"/>
              </a:rPr>
              <a:t>SOI-Scientists </a:t>
            </a:r>
            <a:r>
              <a:rPr lang="en-US" sz="3600" b="1" dirty="0" smtClean="0">
                <a:solidFill>
                  <a:schemeClr val="accent1">
                    <a:lumMod val="75000"/>
                  </a:schemeClr>
                </a:solidFill>
                <a:latin typeface="Chalkboard" charset="0"/>
                <a:ea typeface="Chalkboard" charset="0"/>
                <a:cs typeface="Chalkboard" charset="0"/>
              </a:rPr>
              <a:t>Play Key </a:t>
            </a:r>
            <a:r>
              <a:rPr lang="en-US" sz="3600" b="1" dirty="0" smtClean="0">
                <a:solidFill>
                  <a:schemeClr val="accent1">
                    <a:lumMod val="75000"/>
                  </a:schemeClr>
                </a:solidFill>
                <a:latin typeface="Chalkboard" charset="0"/>
                <a:ea typeface="Chalkboard" charset="0"/>
                <a:cs typeface="Chalkboard" charset="0"/>
              </a:rPr>
              <a:t>Role</a:t>
            </a:r>
            <a:endParaRPr lang="en-US" sz="3600" b="1" dirty="0">
              <a:solidFill>
                <a:schemeClr val="accent1">
                  <a:lumMod val="75000"/>
                </a:schemeClr>
              </a:solidFill>
              <a:latin typeface="Chalkboard" charset="0"/>
              <a:ea typeface="Chalkboard" charset="0"/>
              <a:cs typeface="Chalkboard"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3200" y="180975"/>
            <a:ext cx="8429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99113" y="268288"/>
            <a:ext cx="9937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73038" y="166688"/>
            <a:ext cx="11872912" cy="6526212"/>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203200" y="6197600"/>
            <a:ext cx="11785600" cy="4397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9"/>
          <p:cNvSpPr txBox="1">
            <a:spLocks noChangeArrowheads="1"/>
          </p:cNvSpPr>
          <p:nvPr/>
        </p:nvSpPr>
        <p:spPr bwMode="auto">
          <a:xfrm>
            <a:off x="373063" y="6197600"/>
            <a:ext cx="1148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pPr>
            <a:r>
              <a:rPr lang="en-US" altLang="en-US" sz="1800" dirty="0">
                <a:solidFill>
                  <a:schemeClr val="bg1"/>
                </a:solidFill>
              </a:rPr>
              <a:t>US Ice Drilling Program  </a:t>
            </a:r>
            <a:r>
              <a:rPr lang="en-US" altLang="en-US" sz="1800" dirty="0" smtClean="0">
                <a:solidFill>
                  <a:schemeClr val="bg1"/>
                </a:solidFill>
              </a:rPr>
              <a:t>      </a:t>
            </a:r>
            <a:r>
              <a:rPr lang="en-US" altLang="en-US" sz="1800" dirty="0">
                <a:solidFill>
                  <a:schemeClr val="bg1"/>
                </a:solidFill>
              </a:rPr>
              <a:t>	                                              </a:t>
            </a:r>
            <a:r>
              <a:rPr lang="en-US" altLang="en-US" sz="1800" dirty="0" err="1">
                <a:solidFill>
                  <a:schemeClr val="bg1"/>
                </a:solidFill>
              </a:rPr>
              <a:t>icedrill.org</a:t>
            </a:r>
            <a:r>
              <a:rPr lang="en-US" altLang="en-US" sz="1800" dirty="0">
                <a:solidFill>
                  <a:schemeClr val="bg1"/>
                </a:solidFill>
              </a:rPr>
              <a:t>                                                        </a:t>
            </a:r>
            <a:r>
              <a:rPr lang="en-US" altLang="en-US" sz="1800" dirty="0" err="1">
                <a:solidFill>
                  <a:schemeClr val="bg1"/>
                </a:solidFill>
              </a:rPr>
              <a:t>icedrill-education.org</a:t>
            </a:r>
            <a:endParaRPr lang="en-US" altLang="en-US" sz="1800" dirty="0">
              <a:solidFill>
                <a:schemeClr val="bg1"/>
              </a:solidFill>
            </a:endParaRPr>
          </a:p>
          <a:p>
            <a:pPr eaLnBrk="1" hangingPunct="1">
              <a:lnSpc>
                <a:spcPct val="100000"/>
              </a:lnSpc>
              <a:spcBef>
                <a:spcPct val="0"/>
              </a:spcBef>
              <a:buFontTx/>
              <a:buNone/>
            </a:pPr>
            <a:endParaRPr lang="en-US" altLang="en-US" sz="1800" dirty="0">
              <a:solidFill>
                <a:schemeClr val="bg1"/>
              </a:solidFill>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77730" y="283278"/>
            <a:ext cx="775116" cy="649157"/>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0057" y="1666663"/>
            <a:ext cx="3741340" cy="2806005"/>
          </a:xfrm>
          <a:prstGeom prst="rect">
            <a:avLst/>
          </a:prstGeom>
          <a:effectLst>
            <a:outerShdw blurRad="50800" dist="76200" dir="2700000" algn="tl" rotWithShape="0">
              <a:prstClr val="black">
                <a:alpha val="40000"/>
              </a:prstClr>
            </a:outerShdw>
          </a:effec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200" y="1492259"/>
            <a:ext cx="3652746" cy="2435164"/>
          </a:xfrm>
          <a:prstGeom prst="rect">
            <a:avLst/>
          </a:prstGeom>
          <a:effectLst>
            <a:outerShdw blurRad="50800" dist="76200" dir="2700000" algn="tl" rotWithShape="0">
              <a:prstClr val="black">
                <a:alpha val="40000"/>
              </a:prstClr>
            </a:outerShdw>
          </a:effectLst>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42877" y="1550536"/>
            <a:ext cx="3845923" cy="3845923"/>
          </a:xfrm>
          <a:prstGeom prst="rect">
            <a:avLst/>
          </a:prstGeom>
          <a:effectLst>
            <a:outerShdw blurRad="50800" dist="76200" dir="2700000" algn="tl" rotWithShape="0">
              <a:prstClr val="black">
                <a:alpha val="40000"/>
              </a:prstClr>
            </a:outerShdw>
          </a:effectLst>
        </p:spPr>
      </p:pic>
      <p:pic>
        <p:nvPicPr>
          <p:cNvPr id="5" name="DSC_038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11"/>
          <a:stretch>
            <a:fillRect/>
          </a:stretch>
        </p:blipFill>
        <p:spPr>
          <a:xfrm>
            <a:off x="746482" y="4136835"/>
            <a:ext cx="3248743" cy="1827376"/>
          </a:xfrm>
          <a:effectLst>
            <a:outerShdw blurRad="50800" dist="76200" dir="2700000" algn="tl" rotWithShape="0">
              <a:prstClr val="black">
                <a:alpha val="40000"/>
              </a:prstClr>
            </a:outerShdw>
          </a:effectLst>
        </p:spPr>
      </p:pic>
      <p:sp>
        <p:nvSpPr>
          <p:cNvPr id="15" name="TextBox 14"/>
          <p:cNvSpPr txBox="1"/>
          <p:nvPr/>
        </p:nvSpPr>
        <p:spPr>
          <a:xfrm>
            <a:off x="4025387" y="4472668"/>
            <a:ext cx="4355631" cy="1754326"/>
          </a:xfrm>
          <a:prstGeom prst="rect">
            <a:avLst/>
          </a:prstGeom>
          <a:noFill/>
        </p:spPr>
        <p:txBody>
          <a:bodyPr wrap="square" rtlCol="0">
            <a:spAutoFit/>
          </a:bodyPr>
          <a:lstStyle/>
          <a:p>
            <a:pPr algn="ctr"/>
            <a:r>
              <a:rPr lang="en-US" dirty="0" smtClean="0">
                <a:solidFill>
                  <a:schemeClr val="accent1">
                    <a:lumMod val="75000"/>
                  </a:schemeClr>
                </a:solidFill>
                <a:latin typeface="Chalkboard" charset="0"/>
                <a:ea typeface="Chalkboard" charset="0"/>
                <a:cs typeface="Chalkboard" charset="0"/>
              </a:rPr>
              <a:t>Scientists share their knowledge through:</a:t>
            </a:r>
          </a:p>
          <a:p>
            <a:pPr marL="342900" indent="-342900">
              <a:buAutoNum type="arabicParenR"/>
            </a:pPr>
            <a:r>
              <a:rPr lang="en-US" dirty="0" smtClean="0">
                <a:solidFill>
                  <a:schemeClr val="accent1">
                    <a:lumMod val="75000"/>
                  </a:schemeClr>
                </a:solidFill>
                <a:latin typeface="Chalkboard" charset="0"/>
                <a:ea typeface="Chalkboard" charset="0"/>
                <a:cs typeface="Chalkboard" charset="0"/>
              </a:rPr>
              <a:t>Field trips</a:t>
            </a:r>
          </a:p>
          <a:p>
            <a:pPr marL="342900" indent="-342900">
              <a:buAutoNum type="arabicParenR"/>
            </a:pPr>
            <a:r>
              <a:rPr lang="en-US" dirty="0" smtClean="0">
                <a:solidFill>
                  <a:schemeClr val="accent1">
                    <a:lumMod val="75000"/>
                  </a:schemeClr>
                </a:solidFill>
                <a:latin typeface="Chalkboard" charset="0"/>
                <a:ea typeface="Chalkboard" charset="0"/>
                <a:cs typeface="Chalkboard" charset="0"/>
              </a:rPr>
              <a:t>Hands-on demos &amp; activities</a:t>
            </a:r>
          </a:p>
          <a:p>
            <a:pPr marL="342900" indent="-342900">
              <a:buAutoNum type="arabicParenR"/>
            </a:pPr>
            <a:r>
              <a:rPr lang="en-US" dirty="0" smtClean="0">
                <a:solidFill>
                  <a:schemeClr val="accent1">
                    <a:lumMod val="75000"/>
                  </a:schemeClr>
                </a:solidFill>
                <a:latin typeface="Chalkboard" charset="0"/>
                <a:ea typeface="Chalkboard" charset="0"/>
                <a:cs typeface="Chalkboard" charset="0"/>
              </a:rPr>
              <a:t>Lab visits</a:t>
            </a:r>
          </a:p>
          <a:p>
            <a:pPr marL="342900" indent="-342900">
              <a:buAutoNum type="arabicParenR"/>
            </a:pPr>
            <a:r>
              <a:rPr lang="en-US" dirty="0" smtClean="0">
                <a:solidFill>
                  <a:schemeClr val="accent1">
                    <a:lumMod val="75000"/>
                  </a:schemeClr>
                </a:solidFill>
                <a:latin typeface="Chalkboard" charset="0"/>
                <a:ea typeface="Chalkboard" charset="0"/>
                <a:cs typeface="Chalkboard" charset="0"/>
              </a:rPr>
              <a:t>Lectures</a:t>
            </a:r>
            <a:endParaRPr lang="en-US" dirty="0">
              <a:solidFill>
                <a:schemeClr val="accent1">
                  <a:lumMod val="75000"/>
                </a:schemeClr>
              </a:solidFill>
              <a:latin typeface="Chalkboard" charset="0"/>
              <a:ea typeface="Chalkboard" charset="0"/>
              <a:cs typeface="Chalkboard" charset="0"/>
            </a:endParaRPr>
          </a:p>
        </p:txBody>
      </p:sp>
    </p:spTree>
    <p:extLst>
      <p:ext uri="{BB962C8B-B14F-4D97-AF65-F5344CB8AC3E}">
        <p14:creationId xmlns:p14="http://schemas.microsoft.com/office/powerpoint/2010/main" val="7318783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80975"/>
            <a:ext cx="8429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9113" y="268288"/>
            <a:ext cx="9937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73038" y="166688"/>
            <a:ext cx="11872912" cy="6526212"/>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203200" y="6197600"/>
            <a:ext cx="11785600" cy="4397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9"/>
          <p:cNvSpPr txBox="1">
            <a:spLocks noChangeArrowheads="1"/>
          </p:cNvSpPr>
          <p:nvPr/>
        </p:nvSpPr>
        <p:spPr bwMode="auto">
          <a:xfrm>
            <a:off x="373063" y="6197600"/>
            <a:ext cx="1148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pPr>
            <a:r>
              <a:rPr lang="en-US" altLang="en-US" sz="1800" dirty="0">
                <a:solidFill>
                  <a:schemeClr val="bg1"/>
                </a:solidFill>
              </a:rPr>
              <a:t>US Ice Drilling Program  </a:t>
            </a:r>
            <a:r>
              <a:rPr lang="en-US" altLang="en-US" sz="1800" dirty="0" smtClean="0">
                <a:solidFill>
                  <a:schemeClr val="bg1"/>
                </a:solidFill>
              </a:rPr>
              <a:t>      </a:t>
            </a:r>
            <a:r>
              <a:rPr lang="en-US" altLang="en-US" sz="1800" dirty="0">
                <a:solidFill>
                  <a:schemeClr val="bg1"/>
                </a:solidFill>
              </a:rPr>
              <a:t>	                                              </a:t>
            </a:r>
            <a:r>
              <a:rPr lang="en-US" altLang="en-US" sz="1800" dirty="0" err="1">
                <a:solidFill>
                  <a:schemeClr val="bg1"/>
                </a:solidFill>
              </a:rPr>
              <a:t>icedrill.org</a:t>
            </a:r>
            <a:r>
              <a:rPr lang="en-US" altLang="en-US" sz="1800" dirty="0">
                <a:solidFill>
                  <a:schemeClr val="bg1"/>
                </a:solidFill>
              </a:rPr>
              <a:t>                                                        </a:t>
            </a:r>
            <a:r>
              <a:rPr lang="en-US" altLang="en-US" sz="1800" dirty="0" err="1">
                <a:solidFill>
                  <a:schemeClr val="bg1"/>
                </a:solidFill>
              </a:rPr>
              <a:t>icedrill-education.org</a:t>
            </a:r>
            <a:endParaRPr lang="en-US" altLang="en-US" sz="1800" dirty="0">
              <a:solidFill>
                <a:schemeClr val="bg1"/>
              </a:solidFill>
            </a:endParaRPr>
          </a:p>
          <a:p>
            <a:pPr eaLnBrk="1" hangingPunct="1">
              <a:lnSpc>
                <a:spcPct val="100000"/>
              </a:lnSpc>
              <a:spcBef>
                <a:spcPct val="0"/>
              </a:spcBef>
              <a:buFontTx/>
              <a:buNone/>
            </a:pPr>
            <a:endParaRPr lang="en-US" altLang="en-US" sz="1800" dirty="0">
              <a:solidFill>
                <a:schemeClr val="bg1"/>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7730" y="283278"/>
            <a:ext cx="775116" cy="649157"/>
          </a:xfrm>
          <a:prstGeom prst="rect">
            <a:avLst/>
          </a:prstGeom>
        </p:spPr>
      </p:pic>
      <p:sp>
        <p:nvSpPr>
          <p:cNvPr id="14" name="Title 13"/>
          <p:cNvSpPr>
            <a:spLocks noGrp="1"/>
          </p:cNvSpPr>
          <p:nvPr>
            <p:ph type="title"/>
          </p:nvPr>
        </p:nvSpPr>
        <p:spPr>
          <a:xfrm>
            <a:off x="1560512" y="604837"/>
            <a:ext cx="10515600" cy="1325563"/>
          </a:xfrm>
        </p:spPr>
        <p:txBody>
          <a:bodyPr/>
          <a:lstStyle/>
          <a:p>
            <a:r>
              <a:rPr lang="en-US" smtClean="0">
                <a:solidFill>
                  <a:schemeClr val="accent1">
                    <a:lumMod val="75000"/>
                  </a:schemeClr>
                </a:solidFill>
                <a:latin typeface="Chalkboard" charset="0"/>
                <a:ea typeface="Chalkboard" charset="0"/>
                <a:cs typeface="Chalkboard" charset="0"/>
              </a:rPr>
              <a:t>Scientists/Presenters </a:t>
            </a:r>
            <a:r>
              <a:rPr lang="en-US" dirty="0" smtClean="0">
                <a:solidFill>
                  <a:schemeClr val="accent1">
                    <a:lumMod val="75000"/>
                  </a:schemeClr>
                </a:solidFill>
                <a:latin typeface="Chalkboard" charset="0"/>
                <a:ea typeface="Chalkboard" charset="0"/>
                <a:cs typeface="Chalkboard" charset="0"/>
              </a:rPr>
              <a:t>at SOI 2019</a:t>
            </a:r>
            <a:endParaRPr lang="en-US" dirty="0">
              <a:solidFill>
                <a:schemeClr val="accent1">
                  <a:lumMod val="75000"/>
                </a:schemeClr>
              </a:solidFill>
              <a:latin typeface="Chalkboard" charset="0"/>
              <a:ea typeface="Chalkboard" charset="0"/>
              <a:cs typeface="Chalkboard" charset="0"/>
            </a:endParaRPr>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326144935"/>
              </p:ext>
            </p:extLst>
          </p:nvPr>
        </p:nvGraphicFramePr>
        <p:xfrm>
          <a:off x="3323651" y="1595110"/>
          <a:ext cx="5621312" cy="4546928"/>
        </p:xfrm>
        <a:graphic>
          <a:graphicData uri="http://schemas.openxmlformats.org/drawingml/2006/table">
            <a:tbl>
              <a:tblPr firstRow="1" firstCol="1" bandRow="1"/>
              <a:tblGrid>
                <a:gridCol w="2537998"/>
                <a:gridCol w="3083314"/>
              </a:tblGrid>
              <a:tr h="284183">
                <a:tc>
                  <a:txBody>
                    <a:bodyPr/>
                    <a:lstStyle/>
                    <a:p>
                      <a:pPr marL="0" marR="0">
                        <a:lnSpc>
                          <a:spcPct val="115000"/>
                        </a:lnSpc>
                        <a:spcBef>
                          <a:spcPts val="0"/>
                        </a:spcBef>
                        <a:spcAft>
                          <a:spcPts val="0"/>
                        </a:spcAft>
                      </a:pPr>
                      <a:r>
                        <a:rPr lang="en-US" sz="1200" dirty="0">
                          <a:solidFill>
                            <a:srgbClr val="000000"/>
                          </a:solidFill>
                          <a:effectLst/>
                          <a:latin typeface="Calibri" charset="0"/>
                          <a:ea typeface="Times New Roman" charset="0"/>
                        </a:rPr>
                        <a:t>Anderson, Bob</a:t>
                      </a:r>
                      <a:endParaRPr lang="en-US" sz="1200" dirty="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University of CO-Boulder</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r>
              <a:tr h="284183">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Clow, Gary</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University of CO-Boulder</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4183">
                <a:tc>
                  <a:txBody>
                    <a:bodyPr/>
                    <a:lstStyle/>
                    <a:p>
                      <a:pPr marL="0" marR="0">
                        <a:lnSpc>
                          <a:spcPct val="115000"/>
                        </a:lnSpc>
                        <a:spcBef>
                          <a:spcPts val="0"/>
                        </a:spcBef>
                        <a:spcAft>
                          <a:spcPts val="0"/>
                        </a:spcAft>
                      </a:pPr>
                      <a:r>
                        <a:rPr lang="en-US" sz="1200" dirty="0">
                          <a:solidFill>
                            <a:srgbClr val="000000"/>
                          </a:solidFill>
                          <a:effectLst/>
                          <a:latin typeface="Calibri" charset="0"/>
                          <a:ea typeface="Times New Roman" charset="0"/>
                        </a:rPr>
                        <a:t>Hargreaves, Geoff</a:t>
                      </a:r>
                      <a:endParaRPr lang="en-US" sz="1200" dirty="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Ice Core Facility</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4183">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Holland, Marika</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UCAR</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4183">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Hood, Elaine</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200" dirty="0">
                          <a:solidFill>
                            <a:srgbClr val="000000"/>
                          </a:solidFill>
                          <a:effectLst/>
                          <a:latin typeface="Calibri" charset="0"/>
                          <a:ea typeface="Times New Roman" charset="0"/>
                        </a:rPr>
                        <a:t>Antarctic Support Contract</a:t>
                      </a:r>
                      <a:endParaRPr lang="en-US" sz="1200" dirty="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4183">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Hottel, Kory</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200">
                          <a:effectLst/>
                          <a:latin typeface="Times New Roman" charset="0"/>
                          <a:ea typeface="Calibri" charset="0"/>
                        </a:rPr>
                        <a:t>Antarctic Support Contract</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4183">
                <a:tc>
                  <a:txBody>
                    <a:bodyPr/>
                    <a:lstStyle/>
                    <a:p>
                      <a:pPr marL="0" marR="0">
                        <a:lnSpc>
                          <a:spcPct val="115000"/>
                        </a:lnSpc>
                        <a:spcBef>
                          <a:spcPts val="0"/>
                        </a:spcBef>
                        <a:spcAft>
                          <a:spcPts val="0"/>
                        </a:spcAft>
                      </a:pPr>
                      <a:r>
                        <a:rPr lang="en-US" sz="1200" dirty="0">
                          <a:solidFill>
                            <a:srgbClr val="000000"/>
                          </a:solidFill>
                          <a:effectLst/>
                          <a:latin typeface="Calibri" charset="0"/>
                          <a:ea typeface="Times New Roman" charset="0"/>
                        </a:rPr>
                        <a:t>Jenkins, Jessy</a:t>
                      </a:r>
                      <a:endParaRPr lang="en-US" sz="1200" dirty="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Polar Field Services, Inc.</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4183">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Juniel, Troy</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200">
                          <a:effectLst/>
                          <a:latin typeface="Times New Roman" charset="0"/>
                          <a:ea typeface="Calibri" charset="0"/>
                        </a:rPr>
                        <a:t>Antarctic Support Contract</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4183">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Koenig, Lora</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Natl Snow &amp; Ice Data Center</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4183">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MacFerrin, Mike</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Colorado School of Mines</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4183">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Oliver, Matt</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University of Delaware</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4183">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Powers, Lindsay</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US Geological Survey</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4183">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Rom, Lisa</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National Science Foundation</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4183">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Siegfried, Matt</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Colorado School of Mines</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4183">
                <a:tc>
                  <a:txBody>
                    <a:bodyPr/>
                    <a:lstStyle/>
                    <a:p>
                      <a:pPr marL="0" marR="0">
                        <a:lnSpc>
                          <a:spcPct val="115000"/>
                        </a:lnSpc>
                        <a:spcBef>
                          <a:spcPts val="0"/>
                        </a:spcBef>
                        <a:spcAft>
                          <a:spcPts val="0"/>
                        </a:spcAft>
                      </a:pPr>
                      <a:r>
                        <a:rPr lang="en-US" sz="1200" dirty="0">
                          <a:solidFill>
                            <a:srgbClr val="000000"/>
                          </a:solidFill>
                          <a:effectLst/>
                          <a:latin typeface="Calibri" charset="0"/>
                          <a:ea typeface="Times New Roman" charset="0"/>
                        </a:rPr>
                        <a:t>Vaughn, Bruce</a:t>
                      </a:r>
                      <a:endParaRPr lang="en-US" sz="1200" dirty="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200" dirty="0">
                          <a:solidFill>
                            <a:srgbClr val="000000"/>
                          </a:solidFill>
                          <a:effectLst/>
                          <a:latin typeface="Calibri" charset="0"/>
                          <a:ea typeface="Times New Roman" charset="0"/>
                        </a:rPr>
                        <a:t>INSTAAR</a:t>
                      </a:r>
                      <a:endParaRPr lang="en-US" sz="1200" dirty="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4183">
                <a:tc>
                  <a:txBody>
                    <a:bodyPr/>
                    <a:lstStyle/>
                    <a:p>
                      <a:pPr marL="0" marR="0">
                        <a:lnSpc>
                          <a:spcPct val="115000"/>
                        </a:lnSpc>
                        <a:spcBef>
                          <a:spcPts val="0"/>
                        </a:spcBef>
                        <a:spcAft>
                          <a:spcPts val="0"/>
                        </a:spcAft>
                      </a:pPr>
                      <a:r>
                        <a:rPr lang="en-US" sz="1200">
                          <a:solidFill>
                            <a:srgbClr val="000000"/>
                          </a:solidFill>
                          <a:effectLst/>
                          <a:latin typeface="Calibri" charset="0"/>
                          <a:ea typeface="Times New Roman" charset="0"/>
                        </a:rPr>
                        <a:t>White, Jim</a:t>
                      </a:r>
                      <a:endParaRPr lang="en-US" sz="120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200" dirty="0">
                          <a:solidFill>
                            <a:srgbClr val="000000"/>
                          </a:solidFill>
                          <a:effectLst/>
                          <a:latin typeface="Calibri" charset="0"/>
                          <a:ea typeface="Times New Roman" charset="0"/>
                        </a:rPr>
                        <a:t>University of CO-Boulder</a:t>
                      </a:r>
                      <a:endParaRPr lang="en-US" sz="1200" dirty="0">
                        <a:effectLst/>
                        <a:latin typeface="Times New Roman" charset="0"/>
                        <a:ea typeface="Calibri"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cxnSp>
        <p:nvCxnSpPr>
          <p:cNvPr id="16" name="Straight Connector 15"/>
          <p:cNvCxnSpPr/>
          <p:nvPr/>
        </p:nvCxnSpPr>
        <p:spPr>
          <a:xfrm>
            <a:off x="3323651" y="1595110"/>
            <a:ext cx="56213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257200">
            <a:off x="462068" y="1803341"/>
            <a:ext cx="1903389" cy="1226643"/>
          </a:xfrm>
          <a:prstGeom prst="rect">
            <a:avLst/>
          </a:prstGeom>
          <a:ln w="38100">
            <a:solidFill>
              <a:schemeClr val="tx1"/>
            </a:solidFill>
          </a:ln>
        </p:spPr>
      </p:pic>
      <p:pic>
        <p:nvPicPr>
          <p:cNvPr id="15" name="Picture 14" descr="Photo by Horst Machguth, 2013."/>
          <p:cNvPicPr/>
          <p:nvPr/>
        </p:nvPicPr>
        <p:blipFill>
          <a:blip r:embed="rId7">
            <a:extLst>
              <a:ext uri="{28A0092B-C50C-407E-A947-70E740481C1C}">
                <a14:useLocalDpi xmlns:a14="http://schemas.microsoft.com/office/drawing/2010/main" val="0"/>
              </a:ext>
            </a:extLst>
          </a:blip>
          <a:srcRect/>
          <a:stretch>
            <a:fillRect/>
          </a:stretch>
        </p:blipFill>
        <p:spPr bwMode="auto">
          <a:xfrm rot="1157163">
            <a:off x="8685215" y="1723503"/>
            <a:ext cx="1685668" cy="1157624"/>
          </a:xfrm>
          <a:prstGeom prst="rect">
            <a:avLst/>
          </a:prstGeom>
          <a:noFill/>
          <a:ln w="38100">
            <a:solidFill>
              <a:schemeClr val="tx1"/>
            </a:solidFill>
          </a:ln>
        </p:spPr>
      </p:pic>
      <p:pic>
        <p:nvPicPr>
          <p:cNvPr id="3" name="Picture 2"/>
          <p:cNvPicPr>
            <a:picLocks noChangeAspect="1"/>
          </p:cNvPicPr>
          <p:nvPr/>
        </p:nvPicPr>
        <p:blipFill>
          <a:blip r:embed="rId8"/>
          <a:stretch>
            <a:fillRect/>
          </a:stretch>
        </p:blipFill>
        <p:spPr>
          <a:xfrm rot="20176285">
            <a:off x="283693" y="3375202"/>
            <a:ext cx="2148689" cy="1433159"/>
          </a:xfrm>
          <a:prstGeom prst="rect">
            <a:avLst/>
          </a:prstGeom>
          <a:ln w="38100">
            <a:solidFill>
              <a:schemeClr val="tx1"/>
            </a:solidFill>
          </a:ln>
        </p:spPr>
      </p:pic>
      <p:pic>
        <p:nvPicPr>
          <p:cNvPr id="13" name="Picture 12"/>
          <p:cNvPicPr/>
          <p:nvPr/>
        </p:nvPicPr>
        <p:blipFill>
          <a:blip r:embed="rId9" cstate="print">
            <a:extLst>
              <a:ext uri="{28A0092B-C50C-407E-A947-70E740481C1C}">
                <a14:useLocalDpi xmlns:a14="http://schemas.microsoft.com/office/drawing/2010/main" val="0"/>
              </a:ext>
            </a:extLst>
          </a:blip>
          <a:stretch>
            <a:fillRect/>
          </a:stretch>
        </p:blipFill>
        <p:spPr>
          <a:xfrm rot="748821">
            <a:off x="1797275" y="2368920"/>
            <a:ext cx="1306336" cy="1414463"/>
          </a:xfrm>
          <a:prstGeom prst="rect">
            <a:avLst/>
          </a:prstGeom>
          <a:ln w="38100">
            <a:solidFill>
              <a:schemeClr val="tx1"/>
            </a:solidFill>
          </a:ln>
          <a:effectLst>
            <a:outerShdw blurRad="50800" dist="76200" dir="2700000" algn="tl" rotWithShape="0">
              <a:prstClr val="black">
                <a:alpha val="40000"/>
              </a:prstClr>
            </a:outerShdw>
          </a:effectLst>
        </p:spPr>
      </p:pic>
      <p:pic>
        <p:nvPicPr>
          <p:cNvPr id="17" name="Picture 16"/>
          <p:cNvPicPr/>
          <p:nvPr/>
        </p:nvPicPr>
        <p:blipFill>
          <a:blip r:embed="rId10" cstate="print">
            <a:extLst>
              <a:ext uri="{28A0092B-C50C-407E-A947-70E740481C1C}">
                <a14:useLocalDpi xmlns:a14="http://schemas.microsoft.com/office/drawing/2010/main" val="0"/>
              </a:ext>
            </a:extLst>
          </a:blip>
          <a:stretch>
            <a:fillRect/>
          </a:stretch>
        </p:blipFill>
        <p:spPr bwMode="auto">
          <a:xfrm rot="20708032">
            <a:off x="8502712" y="2735402"/>
            <a:ext cx="1929120" cy="1008215"/>
          </a:xfrm>
          <a:prstGeom prst="rect">
            <a:avLst/>
          </a:prstGeom>
          <a:noFill/>
          <a:ln w="38100">
            <a:solidFill>
              <a:schemeClr val="tx1"/>
            </a:solidFill>
          </a:ln>
          <a:effectLst>
            <a:outerShdw blurRad="50800" dist="76200" dir="2700000" algn="tl" rotWithShape="0">
              <a:prstClr val="black">
                <a:alpha val="40000"/>
              </a:prstClr>
            </a:outerShdw>
          </a:effectLst>
        </p:spPr>
      </p:pic>
      <p:pic>
        <p:nvPicPr>
          <p:cNvPr id="18" name="Picture 17"/>
          <p:cNvPicPr/>
          <p:nvPr/>
        </p:nvPicPr>
        <p:blipFill>
          <a:blip r:embed="rId11">
            <a:extLst>
              <a:ext uri="{28A0092B-C50C-407E-A947-70E740481C1C}">
                <a14:useLocalDpi xmlns:a14="http://schemas.microsoft.com/office/drawing/2010/main" val="0"/>
              </a:ext>
            </a:extLst>
          </a:blip>
          <a:stretch>
            <a:fillRect/>
          </a:stretch>
        </p:blipFill>
        <p:spPr>
          <a:xfrm rot="1456178">
            <a:off x="8052218" y="3638397"/>
            <a:ext cx="978244" cy="1456410"/>
          </a:xfrm>
          <a:prstGeom prst="rect">
            <a:avLst/>
          </a:prstGeom>
          <a:ln w="38100">
            <a:solidFill>
              <a:schemeClr val="tx1"/>
            </a:solidFill>
          </a:ln>
        </p:spPr>
      </p:pic>
      <p:pic>
        <p:nvPicPr>
          <p:cNvPr id="19" name="Picture 18"/>
          <p:cNvPicPr/>
          <p:nvPr/>
        </p:nvPicPr>
        <p:blipFill>
          <a:blip r:embed="rId12"/>
          <a:stretch>
            <a:fillRect/>
          </a:stretch>
        </p:blipFill>
        <p:spPr>
          <a:xfrm>
            <a:off x="9286550" y="3974213"/>
            <a:ext cx="1184130" cy="1154477"/>
          </a:xfrm>
          <a:prstGeom prst="rect">
            <a:avLst/>
          </a:prstGeom>
          <a:ln w="38100">
            <a:solidFill>
              <a:schemeClr val="tx1"/>
            </a:solidFill>
          </a:ln>
          <a:effectLst>
            <a:outerShdw blurRad="50800" dist="76200" dir="2700000" algn="tl" rotWithShape="0">
              <a:prstClr val="black">
                <a:alpha val="40000"/>
              </a:prstClr>
            </a:outerShdw>
          </a:effectLst>
        </p:spPr>
      </p:pic>
      <p:pic>
        <p:nvPicPr>
          <p:cNvPr id="20" name="Picture 19" descr="../../../../../../../../Desktop/thumbnail_lora_Koenig_snowm"/>
          <p:cNvPicPr/>
          <p:nvPr/>
        </p:nvPicPr>
        <p:blipFill>
          <a:blip r:embed="rId13">
            <a:extLst>
              <a:ext uri="{28A0092B-C50C-407E-A947-70E740481C1C}">
                <a14:useLocalDpi xmlns:a14="http://schemas.microsoft.com/office/drawing/2010/main" val="0"/>
              </a:ext>
            </a:extLst>
          </a:blip>
          <a:srcRect/>
          <a:stretch>
            <a:fillRect/>
          </a:stretch>
        </p:blipFill>
        <p:spPr bwMode="auto">
          <a:xfrm>
            <a:off x="1745591" y="4709422"/>
            <a:ext cx="1503448" cy="1159201"/>
          </a:xfrm>
          <a:prstGeom prst="rect">
            <a:avLst/>
          </a:prstGeom>
          <a:noFill/>
          <a:ln w="38100">
            <a:solidFill>
              <a:prstClr val="black"/>
            </a:solidFill>
          </a:ln>
          <a:effectLst>
            <a:outerShdw blurRad="50800" dist="76200" dir="2700000" algn="tl" rotWithShape="0">
              <a:prstClr val="black">
                <a:alpha val="40000"/>
              </a:prstClr>
            </a:outerShdw>
          </a:effectLst>
        </p:spPr>
      </p:pic>
      <p:pic>
        <p:nvPicPr>
          <p:cNvPr id="21" name="Picture 20"/>
          <p:cNvPicPr/>
          <p:nvPr/>
        </p:nvPicPr>
        <p:blipFill>
          <a:blip r:embed="rId14"/>
          <a:stretch>
            <a:fillRect/>
          </a:stretch>
        </p:blipFill>
        <p:spPr>
          <a:xfrm>
            <a:off x="507247" y="4958028"/>
            <a:ext cx="1000690" cy="1127083"/>
          </a:xfrm>
          <a:prstGeom prst="rect">
            <a:avLst/>
          </a:prstGeom>
          <a:ln w="38100">
            <a:solidFill>
              <a:schemeClr val="tx1"/>
            </a:solidFill>
          </a:ln>
          <a:effectLst>
            <a:outerShdw blurRad="50800" dist="76200" dir="2700000" algn="tl" rotWithShape="0">
              <a:prstClr val="black">
                <a:alpha val="40000"/>
              </a:prstClr>
            </a:outerShdw>
          </a:effectLst>
        </p:spPr>
      </p:pic>
      <p:pic>
        <p:nvPicPr>
          <p:cNvPr id="22" name="Picture 21"/>
          <p:cNvPicPr/>
          <p:nvPr/>
        </p:nvPicPr>
        <p:blipFill>
          <a:blip r:embed="rId15" cstate="print">
            <a:extLst>
              <a:ext uri="{28A0092B-C50C-407E-A947-70E740481C1C}">
                <a14:useLocalDpi xmlns:a14="http://schemas.microsoft.com/office/drawing/2010/main" val="0"/>
              </a:ext>
            </a:extLst>
          </a:blip>
          <a:stretch>
            <a:fillRect/>
          </a:stretch>
        </p:blipFill>
        <p:spPr>
          <a:xfrm>
            <a:off x="8224231" y="4926326"/>
            <a:ext cx="1590687" cy="1062681"/>
          </a:xfrm>
          <a:prstGeom prst="rect">
            <a:avLst/>
          </a:prstGeom>
          <a:ln w="38100">
            <a:solidFill>
              <a:schemeClr val="tx1"/>
            </a:solid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0355840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80975"/>
            <a:ext cx="8429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9113" y="268288"/>
            <a:ext cx="9937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73038" y="166688"/>
            <a:ext cx="11872912" cy="6526212"/>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203200" y="6197600"/>
            <a:ext cx="11785600" cy="4397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9"/>
          <p:cNvSpPr txBox="1">
            <a:spLocks noChangeArrowheads="1"/>
          </p:cNvSpPr>
          <p:nvPr/>
        </p:nvSpPr>
        <p:spPr bwMode="auto">
          <a:xfrm>
            <a:off x="373063" y="6197600"/>
            <a:ext cx="1148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pPr>
            <a:r>
              <a:rPr lang="en-US" altLang="en-US" sz="1800" dirty="0">
                <a:solidFill>
                  <a:schemeClr val="bg1"/>
                </a:solidFill>
              </a:rPr>
              <a:t>US Ice Drilling Program  </a:t>
            </a:r>
            <a:r>
              <a:rPr lang="en-US" altLang="en-US" sz="1800" dirty="0" smtClean="0">
                <a:solidFill>
                  <a:schemeClr val="bg1"/>
                </a:solidFill>
              </a:rPr>
              <a:t>      </a:t>
            </a:r>
            <a:r>
              <a:rPr lang="en-US" altLang="en-US" sz="1800" dirty="0">
                <a:solidFill>
                  <a:schemeClr val="bg1"/>
                </a:solidFill>
              </a:rPr>
              <a:t>	                                              </a:t>
            </a:r>
            <a:r>
              <a:rPr lang="en-US" altLang="en-US" sz="1800" dirty="0" err="1">
                <a:solidFill>
                  <a:schemeClr val="bg1"/>
                </a:solidFill>
              </a:rPr>
              <a:t>icedrill.org</a:t>
            </a:r>
            <a:r>
              <a:rPr lang="en-US" altLang="en-US" sz="1800" dirty="0">
                <a:solidFill>
                  <a:schemeClr val="bg1"/>
                </a:solidFill>
              </a:rPr>
              <a:t>                                                        </a:t>
            </a:r>
            <a:r>
              <a:rPr lang="en-US" altLang="en-US" sz="1800" dirty="0" err="1">
                <a:solidFill>
                  <a:schemeClr val="bg1"/>
                </a:solidFill>
              </a:rPr>
              <a:t>icedrill-education.org</a:t>
            </a:r>
            <a:endParaRPr lang="en-US" altLang="en-US" sz="1800" dirty="0">
              <a:solidFill>
                <a:schemeClr val="bg1"/>
              </a:solidFill>
            </a:endParaRPr>
          </a:p>
          <a:p>
            <a:pPr eaLnBrk="1" hangingPunct="1">
              <a:lnSpc>
                <a:spcPct val="100000"/>
              </a:lnSpc>
              <a:spcBef>
                <a:spcPct val="0"/>
              </a:spcBef>
              <a:buFontTx/>
              <a:buNone/>
            </a:pPr>
            <a:endParaRPr lang="en-US" altLang="en-US" sz="1800" dirty="0">
              <a:solidFill>
                <a:schemeClr val="bg1"/>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7730" y="283278"/>
            <a:ext cx="775116" cy="649157"/>
          </a:xfrm>
          <a:prstGeom prst="rect">
            <a:avLst/>
          </a:prstGeom>
        </p:spPr>
      </p:pic>
      <p:sp>
        <p:nvSpPr>
          <p:cNvPr id="14" name="Title 13"/>
          <p:cNvSpPr>
            <a:spLocks noGrp="1"/>
          </p:cNvSpPr>
          <p:nvPr>
            <p:ph type="title"/>
          </p:nvPr>
        </p:nvSpPr>
        <p:spPr>
          <a:xfrm>
            <a:off x="851694" y="1111978"/>
            <a:ext cx="10515600" cy="1325563"/>
          </a:xfrm>
        </p:spPr>
        <p:txBody>
          <a:bodyPr/>
          <a:lstStyle/>
          <a:p>
            <a:pPr algn="ctr"/>
            <a:r>
              <a:rPr lang="en-US" dirty="0" smtClean="0">
                <a:solidFill>
                  <a:schemeClr val="accent1">
                    <a:lumMod val="75000"/>
                  </a:schemeClr>
                </a:solidFill>
                <a:latin typeface="Chalkboard" charset="0"/>
                <a:ea typeface="Chalkboard" charset="0"/>
                <a:cs typeface="Chalkboard" charset="0"/>
              </a:rPr>
              <a:t>School of Ice: A Powerful Model</a:t>
            </a:r>
            <a:br>
              <a:rPr lang="en-US" dirty="0" smtClean="0">
                <a:solidFill>
                  <a:schemeClr val="accent1">
                    <a:lumMod val="75000"/>
                  </a:schemeClr>
                </a:solidFill>
                <a:latin typeface="Chalkboard" charset="0"/>
                <a:ea typeface="Chalkboard" charset="0"/>
                <a:cs typeface="Chalkboard" charset="0"/>
              </a:rPr>
            </a:br>
            <a:r>
              <a:rPr lang="en-US" smtClean="0">
                <a:solidFill>
                  <a:schemeClr val="accent1">
                    <a:lumMod val="75000"/>
                  </a:schemeClr>
                </a:solidFill>
                <a:latin typeface="Chalkboard" charset="0"/>
                <a:ea typeface="Chalkboard" charset="0"/>
                <a:cs typeface="Chalkboard" charset="0"/>
              </a:rPr>
              <a:t>Lessons Learned</a:t>
            </a:r>
            <a:endParaRPr lang="en-US" dirty="0">
              <a:solidFill>
                <a:schemeClr val="accent1">
                  <a:lumMod val="75000"/>
                </a:schemeClr>
              </a:solidFill>
              <a:latin typeface="Chalkboard" charset="0"/>
              <a:ea typeface="Chalkboard" charset="0"/>
              <a:cs typeface="Chalkboard" charset="0"/>
            </a:endParaRPr>
          </a:p>
        </p:txBody>
      </p:sp>
      <p:sp>
        <p:nvSpPr>
          <p:cNvPr id="15" name="Content Placeholder 14"/>
          <p:cNvSpPr>
            <a:spLocks noGrp="1"/>
          </p:cNvSpPr>
          <p:nvPr>
            <p:ph idx="1"/>
          </p:nvPr>
        </p:nvSpPr>
        <p:spPr>
          <a:xfrm>
            <a:off x="402655" y="2383201"/>
            <a:ext cx="11479783" cy="4351338"/>
          </a:xfrm>
        </p:spPr>
        <p:txBody>
          <a:bodyPr>
            <a:normAutofit/>
          </a:bodyPr>
          <a:lstStyle/>
          <a:p>
            <a:pPr marL="457200" indent="-457200">
              <a:buFont typeface="+mj-lt"/>
              <a:buAutoNum type="arabicPeriod"/>
            </a:pPr>
            <a:r>
              <a:rPr lang="en-US" sz="2000" dirty="0" smtClean="0">
                <a:solidFill>
                  <a:schemeClr val="accent1">
                    <a:lumMod val="75000"/>
                  </a:schemeClr>
                </a:solidFill>
                <a:latin typeface="Chalkboard" charset="0"/>
                <a:ea typeface="Chalkboard" charset="0"/>
                <a:cs typeface="Chalkboard" charset="0"/>
              </a:rPr>
              <a:t>Presenter </a:t>
            </a:r>
            <a:r>
              <a:rPr lang="en-US" sz="2000" dirty="0">
                <a:solidFill>
                  <a:schemeClr val="accent1">
                    <a:lumMod val="75000"/>
                  </a:schemeClr>
                </a:solidFill>
                <a:latin typeface="Chalkboard" charset="0"/>
                <a:ea typeface="Chalkboard" charset="0"/>
                <a:cs typeface="Chalkboard" charset="0"/>
              </a:rPr>
              <a:t>teams include </a:t>
            </a:r>
            <a:r>
              <a:rPr lang="en-US" sz="2000" dirty="0" smtClean="0">
                <a:solidFill>
                  <a:schemeClr val="accent1">
                    <a:lumMod val="75000"/>
                  </a:schemeClr>
                </a:solidFill>
                <a:latin typeface="Chalkboard" charset="0"/>
                <a:ea typeface="Chalkboard" charset="0"/>
                <a:cs typeface="Chalkboard" charset="0"/>
              </a:rPr>
              <a:t>researchers </a:t>
            </a:r>
            <a:r>
              <a:rPr lang="en-US" sz="2000" dirty="0">
                <a:solidFill>
                  <a:schemeClr val="accent1">
                    <a:lumMod val="75000"/>
                  </a:schemeClr>
                </a:solidFill>
                <a:latin typeface="Chalkboard" charset="0"/>
                <a:ea typeface="Chalkboard" charset="0"/>
                <a:cs typeface="Chalkboard" charset="0"/>
              </a:rPr>
              <a:t>and </a:t>
            </a:r>
            <a:r>
              <a:rPr lang="en-US" sz="2000" dirty="0" smtClean="0">
                <a:solidFill>
                  <a:schemeClr val="accent1">
                    <a:lumMod val="75000"/>
                  </a:schemeClr>
                </a:solidFill>
                <a:latin typeface="Chalkboard" charset="0"/>
                <a:ea typeface="Chalkboard" charset="0"/>
                <a:cs typeface="Chalkboard" charset="0"/>
              </a:rPr>
              <a:t>educators</a:t>
            </a:r>
            <a:endParaRPr lang="en-US" sz="2000" dirty="0" smtClean="0">
              <a:solidFill>
                <a:schemeClr val="accent1">
                  <a:lumMod val="75000"/>
                </a:schemeClr>
              </a:solidFill>
              <a:latin typeface="Chalkboard" charset="0"/>
              <a:ea typeface="Chalkboard" charset="0"/>
              <a:cs typeface="Chalkboard" charset="0"/>
            </a:endParaRPr>
          </a:p>
          <a:p>
            <a:pPr marL="457200" indent="-457200">
              <a:buFont typeface="+mj-lt"/>
              <a:buAutoNum type="arabicPeriod"/>
            </a:pPr>
            <a:r>
              <a:rPr lang="en-US" sz="2000" dirty="0" smtClean="0">
                <a:solidFill>
                  <a:schemeClr val="accent1">
                    <a:lumMod val="75000"/>
                  </a:schemeClr>
                </a:solidFill>
                <a:latin typeface="Chalkboard" charset="0"/>
                <a:ea typeface="Chalkboard" charset="0"/>
                <a:cs typeface="Chalkboard" charset="0"/>
              </a:rPr>
              <a:t>Engaging</a:t>
            </a:r>
            <a:r>
              <a:rPr lang="en-US" sz="2000" dirty="0">
                <a:solidFill>
                  <a:schemeClr val="accent1">
                    <a:lumMod val="75000"/>
                  </a:schemeClr>
                </a:solidFill>
                <a:latin typeface="Chalkboard" charset="0"/>
                <a:ea typeface="Chalkboard" charset="0"/>
                <a:cs typeface="Chalkboard" charset="0"/>
              </a:rPr>
              <a:t>, hands-on, thought-provoking activities for both </a:t>
            </a:r>
            <a:r>
              <a:rPr lang="en-US" sz="2000" dirty="0" smtClean="0">
                <a:solidFill>
                  <a:schemeClr val="accent1">
                    <a:lumMod val="75000"/>
                  </a:schemeClr>
                </a:solidFill>
                <a:latin typeface="Chalkboard" charset="0"/>
                <a:ea typeface="Chalkboard" charset="0"/>
                <a:cs typeface="Chalkboard" charset="0"/>
              </a:rPr>
              <a:t>the faculty </a:t>
            </a:r>
            <a:r>
              <a:rPr lang="en-US" sz="2000" dirty="0">
                <a:solidFill>
                  <a:schemeClr val="accent1">
                    <a:lumMod val="75000"/>
                  </a:schemeClr>
                </a:solidFill>
                <a:latin typeface="Chalkboard" charset="0"/>
                <a:ea typeface="Chalkboard" charset="0"/>
                <a:cs typeface="Chalkboard" charset="0"/>
              </a:rPr>
              <a:t>and </a:t>
            </a:r>
            <a:r>
              <a:rPr lang="en-US" sz="2000" dirty="0" smtClean="0">
                <a:solidFill>
                  <a:schemeClr val="accent1">
                    <a:lumMod val="75000"/>
                  </a:schemeClr>
                </a:solidFill>
                <a:latin typeface="Chalkboard" charset="0"/>
                <a:ea typeface="Chalkboard" charset="0"/>
                <a:cs typeface="Chalkboard" charset="0"/>
              </a:rPr>
              <a:t>their students</a:t>
            </a:r>
            <a:endParaRPr lang="en-US" sz="2000" dirty="0" smtClean="0">
              <a:solidFill>
                <a:schemeClr val="accent1">
                  <a:lumMod val="75000"/>
                </a:schemeClr>
              </a:solidFill>
              <a:latin typeface="Chalkboard" charset="0"/>
              <a:ea typeface="Chalkboard" charset="0"/>
              <a:cs typeface="Chalkboard" charset="0"/>
            </a:endParaRPr>
          </a:p>
          <a:p>
            <a:pPr marL="457200" indent="-457200">
              <a:buFont typeface="+mj-lt"/>
              <a:buAutoNum type="arabicPeriod"/>
            </a:pPr>
            <a:r>
              <a:rPr lang="en-US" sz="2000" dirty="0" smtClean="0">
                <a:solidFill>
                  <a:schemeClr val="accent1">
                    <a:lumMod val="75000"/>
                  </a:schemeClr>
                </a:solidFill>
                <a:latin typeface="Chalkboard" charset="0"/>
                <a:ea typeface="Chalkboard" charset="0"/>
                <a:cs typeface="Chalkboard" charset="0"/>
              </a:rPr>
              <a:t>Data </a:t>
            </a:r>
            <a:r>
              <a:rPr lang="en-US" sz="2000" dirty="0">
                <a:solidFill>
                  <a:schemeClr val="accent1">
                    <a:lumMod val="75000"/>
                  </a:schemeClr>
                </a:solidFill>
                <a:latin typeface="Chalkboard" charset="0"/>
                <a:ea typeface="Chalkboard" charset="0"/>
                <a:cs typeface="Chalkboard" charset="0"/>
              </a:rPr>
              <a:t>driven </a:t>
            </a:r>
            <a:r>
              <a:rPr lang="en-US" sz="2000" dirty="0" smtClean="0">
                <a:solidFill>
                  <a:schemeClr val="accent1">
                    <a:lumMod val="75000"/>
                  </a:schemeClr>
                </a:solidFill>
                <a:latin typeface="Chalkboard" charset="0"/>
                <a:ea typeface="Chalkboard" charset="0"/>
                <a:cs typeface="Chalkboard" charset="0"/>
              </a:rPr>
              <a:t>resources</a:t>
            </a:r>
          </a:p>
          <a:p>
            <a:pPr marL="457200" indent="-457200">
              <a:buFont typeface="+mj-lt"/>
              <a:buAutoNum type="arabicPeriod"/>
            </a:pPr>
            <a:r>
              <a:rPr lang="en-US" sz="2000" dirty="0" smtClean="0">
                <a:solidFill>
                  <a:schemeClr val="accent1">
                    <a:lumMod val="75000"/>
                  </a:schemeClr>
                </a:solidFill>
                <a:latin typeface="Chalkboard" charset="0"/>
                <a:ea typeface="Chalkboard" charset="0"/>
                <a:cs typeface="Chalkboard" charset="0"/>
              </a:rPr>
              <a:t>Capitalize </a:t>
            </a:r>
            <a:r>
              <a:rPr lang="en-US" sz="2000" dirty="0">
                <a:solidFill>
                  <a:schemeClr val="accent1">
                    <a:lumMod val="75000"/>
                  </a:schemeClr>
                </a:solidFill>
                <a:latin typeface="Chalkboard" charset="0"/>
                <a:ea typeface="Chalkboard" charset="0"/>
                <a:cs typeface="Chalkboard" charset="0"/>
              </a:rPr>
              <a:t>on inherent interest in living and working in the extremes of the Polar </a:t>
            </a:r>
            <a:r>
              <a:rPr lang="en-US" sz="2000" dirty="0" smtClean="0">
                <a:solidFill>
                  <a:schemeClr val="accent1">
                    <a:lumMod val="75000"/>
                  </a:schemeClr>
                </a:solidFill>
                <a:latin typeface="Chalkboard" charset="0"/>
                <a:ea typeface="Chalkboard" charset="0"/>
                <a:cs typeface="Chalkboard" charset="0"/>
              </a:rPr>
              <a:t>Regions</a:t>
            </a:r>
          </a:p>
          <a:p>
            <a:pPr marL="457200" indent="-457200">
              <a:buFont typeface="+mj-lt"/>
              <a:buAutoNum type="arabicPeriod"/>
            </a:pPr>
            <a:r>
              <a:rPr lang="en-US" sz="2000" dirty="0" smtClean="0">
                <a:solidFill>
                  <a:schemeClr val="accent1">
                    <a:lumMod val="75000"/>
                  </a:schemeClr>
                </a:solidFill>
                <a:latin typeface="Chalkboard" charset="0"/>
                <a:ea typeface="Chalkboard" charset="0"/>
                <a:cs typeface="Chalkboard" charset="0"/>
              </a:rPr>
              <a:t>Activities </a:t>
            </a:r>
            <a:r>
              <a:rPr lang="en-US" sz="2000" dirty="0">
                <a:solidFill>
                  <a:schemeClr val="accent1">
                    <a:lumMod val="75000"/>
                  </a:schemeClr>
                </a:solidFill>
                <a:latin typeface="Chalkboard" charset="0"/>
                <a:ea typeface="Chalkboard" charset="0"/>
                <a:cs typeface="Chalkboard" charset="0"/>
              </a:rPr>
              <a:t>aligned with NGSS </a:t>
            </a:r>
            <a:r>
              <a:rPr lang="en-US" sz="2000" dirty="0" smtClean="0">
                <a:solidFill>
                  <a:schemeClr val="accent1">
                    <a:lumMod val="75000"/>
                  </a:schemeClr>
                </a:solidFill>
                <a:latin typeface="Chalkboard" charset="0"/>
                <a:ea typeface="Chalkboard" charset="0"/>
                <a:cs typeface="Chalkboard" charset="0"/>
              </a:rPr>
              <a:t>standards</a:t>
            </a:r>
          </a:p>
          <a:p>
            <a:pPr marL="457200" indent="-457200">
              <a:buFont typeface="+mj-lt"/>
              <a:buAutoNum type="arabicPeriod"/>
            </a:pPr>
            <a:r>
              <a:rPr lang="en-US" sz="2000" dirty="0" smtClean="0">
                <a:solidFill>
                  <a:schemeClr val="accent1">
                    <a:lumMod val="75000"/>
                  </a:schemeClr>
                </a:solidFill>
                <a:latin typeface="Chalkboard" charset="0"/>
                <a:ea typeface="Chalkboard" charset="0"/>
                <a:cs typeface="Chalkboard" charset="0"/>
              </a:rPr>
              <a:t>Ice </a:t>
            </a:r>
            <a:r>
              <a:rPr lang="en-US" sz="2000" dirty="0">
                <a:solidFill>
                  <a:schemeClr val="accent1">
                    <a:lumMod val="75000"/>
                  </a:schemeClr>
                </a:solidFill>
                <a:latin typeface="Chalkboard" charset="0"/>
                <a:ea typeface="Chalkboard" charset="0"/>
                <a:cs typeface="Chalkboard" charset="0"/>
              </a:rPr>
              <a:t>drilling technologies demonstrate science and engineering practices in the real world</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7843" y="4694265"/>
            <a:ext cx="2116314" cy="1587236"/>
          </a:xfrm>
          <a:prstGeom prst="rect">
            <a:avLst/>
          </a:prstGeom>
        </p:spPr>
      </p:pic>
    </p:spTree>
    <p:extLst>
      <p:ext uri="{BB962C8B-B14F-4D97-AF65-F5344CB8AC3E}">
        <p14:creationId xmlns:p14="http://schemas.microsoft.com/office/powerpoint/2010/main" val="129244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anim calcmode="lin" valueType="num">
                                      <p:cBhvr additive="base">
                                        <p:cTn id="37"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0552" y="0"/>
            <a:ext cx="4522788" cy="1325563"/>
          </a:xfrm>
        </p:spPr>
        <p:txBody>
          <a:bodyPr/>
          <a:lstStyle/>
          <a:p>
            <a:r>
              <a:rPr lang="en-US" dirty="0" smtClean="0">
                <a:solidFill>
                  <a:schemeClr val="accent1">
                    <a:lumMod val="75000"/>
                  </a:schemeClr>
                </a:solidFill>
                <a:latin typeface="Chalkboard" charset="0"/>
                <a:ea typeface="Chalkboard" charset="0"/>
                <a:cs typeface="Chalkboard" charset="0"/>
              </a:rPr>
              <a:t>Lessons Learned</a:t>
            </a:r>
            <a:endParaRPr lang="en-US" dirty="0">
              <a:solidFill>
                <a:schemeClr val="accent1">
                  <a:lumMod val="75000"/>
                </a:schemeClr>
              </a:solidFill>
              <a:latin typeface="Chalkboard" charset="0"/>
              <a:ea typeface="Chalkboard" charset="0"/>
              <a:cs typeface="Chalkboard" charset="0"/>
            </a:endParaRPr>
          </a:p>
        </p:txBody>
      </p:sp>
      <p:sp>
        <p:nvSpPr>
          <p:cNvPr id="3" name="Content Placeholder 2"/>
          <p:cNvSpPr>
            <a:spLocks noGrp="1"/>
          </p:cNvSpPr>
          <p:nvPr>
            <p:ph idx="1"/>
          </p:nvPr>
        </p:nvSpPr>
        <p:spPr>
          <a:xfrm>
            <a:off x="721714" y="1269206"/>
            <a:ext cx="11324236" cy="5148263"/>
          </a:xfrm>
        </p:spPr>
        <p:txBody>
          <a:bodyPr>
            <a:normAutofit fontScale="77500" lnSpcReduction="20000"/>
          </a:bodyPr>
          <a:lstStyle/>
          <a:p>
            <a:pPr marL="0" indent="0" defTabSz="321310">
              <a:spcBef>
                <a:spcPts val="1300"/>
              </a:spcBef>
              <a:buNone/>
              <a:defRPr sz="1980"/>
            </a:pPr>
            <a:r>
              <a:rPr lang="en-US" sz="2600" b="1" dirty="0">
                <a:solidFill>
                  <a:schemeClr val="accent1">
                    <a:lumMod val="75000"/>
                  </a:schemeClr>
                </a:solidFill>
                <a:latin typeface="Chalkboard" charset="0"/>
                <a:ea typeface="Chalkboard" charset="0"/>
                <a:cs typeface="Chalkboard" charset="0"/>
              </a:rPr>
              <a:t>Researcher/educator </a:t>
            </a:r>
            <a:r>
              <a:rPr lang="en-US" sz="2600" b="1" dirty="0" smtClean="0">
                <a:solidFill>
                  <a:schemeClr val="accent1">
                    <a:lumMod val="75000"/>
                  </a:schemeClr>
                </a:solidFill>
                <a:latin typeface="Chalkboard" charset="0"/>
                <a:ea typeface="Chalkboard" charset="0"/>
                <a:cs typeface="Chalkboard" charset="0"/>
              </a:rPr>
              <a:t>co-presenters—</a:t>
            </a:r>
          </a:p>
          <a:p>
            <a:pPr marL="457200" lvl="1" indent="0" defTabSz="321310">
              <a:spcBef>
                <a:spcPts val="1300"/>
              </a:spcBef>
              <a:buNone/>
              <a:defRPr sz="1980"/>
            </a:pPr>
            <a:r>
              <a:rPr lang="en-US" sz="2100" b="1" dirty="0" smtClean="0">
                <a:solidFill>
                  <a:schemeClr val="accent1">
                    <a:lumMod val="75000"/>
                  </a:schemeClr>
                </a:solidFill>
                <a:latin typeface="Chalkboard" charset="0"/>
                <a:ea typeface="Chalkboard" charset="0"/>
                <a:cs typeface="Chalkboard" charset="0"/>
              </a:rPr>
              <a:t>	Researchers</a:t>
            </a:r>
            <a:r>
              <a:rPr lang="en-US" sz="2100" b="1" dirty="0" smtClean="0">
                <a:solidFill>
                  <a:schemeClr val="accent1">
                    <a:lumMod val="75000"/>
                  </a:schemeClr>
                </a:solidFill>
                <a:latin typeface="Chalkboard" charset="0"/>
                <a:ea typeface="Chalkboard" charset="0"/>
                <a:cs typeface="Chalkboard" charset="0"/>
              </a:rPr>
              <a:t>…</a:t>
            </a:r>
          </a:p>
          <a:p>
            <a:pPr marL="1490980" lvl="4" indent="-258445" defTabSz="321310">
              <a:spcBef>
                <a:spcPts val="1300"/>
              </a:spcBef>
              <a:defRPr sz="1980"/>
            </a:pPr>
            <a:r>
              <a:rPr lang="en-US" sz="2100" dirty="0" smtClean="0">
                <a:solidFill>
                  <a:schemeClr val="accent1">
                    <a:lumMod val="75000"/>
                  </a:schemeClr>
                </a:solidFill>
                <a:latin typeface="Chalkboard" charset="0"/>
                <a:ea typeface="Chalkboard" charset="0"/>
                <a:cs typeface="Chalkboard" charset="0"/>
              </a:rPr>
              <a:t>provide </a:t>
            </a:r>
            <a:r>
              <a:rPr lang="en-US" sz="2100" dirty="0">
                <a:solidFill>
                  <a:schemeClr val="accent1">
                    <a:lumMod val="75000"/>
                  </a:schemeClr>
                </a:solidFill>
                <a:latin typeface="Chalkboard" charset="0"/>
                <a:ea typeface="Chalkboard" charset="0"/>
                <a:cs typeface="Chalkboard" charset="0"/>
              </a:rPr>
              <a:t>cutting-edge research and </a:t>
            </a:r>
            <a:r>
              <a:rPr lang="en-US" sz="2100" dirty="0" smtClean="0">
                <a:solidFill>
                  <a:schemeClr val="accent1">
                    <a:lumMod val="75000"/>
                  </a:schemeClr>
                </a:solidFill>
                <a:latin typeface="Chalkboard" charset="0"/>
                <a:ea typeface="Chalkboard" charset="0"/>
                <a:cs typeface="Chalkboard" charset="0"/>
              </a:rPr>
              <a:t>data</a:t>
            </a:r>
          </a:p>
          <a:p>
            <a:pPr marL="1490980" lvl="4" indent="-258445" defTabSz="321310">
              <a:spcBef>
                <a:spcPts val="1300"/>
              </a:spcBef>
              <a:defRPr sz="1980"/>
            </a:pPr>
            <a:r>
              <a:rPr lang="en-US" sz="2100" dirty="0" smtClean="0">
                <a:solidFill>
                  <a:schemeClr val="accent1">
                    <a:lumMod val="75000"/>
                  </a:schemeClr>
                </a:solidFill>
                <a:latin typeface="Chalkboard" charset="0"/>
                <a:ea typeface="Chalkboard" charset="0"/>
                <a:cs typeface="Chalkboard" charset="0"/>
              </a:rPr>
              <a:t>provide </a:t>
            </a:r>
            <a:r>
              <a:rPr lang="en-US" sz="2100" dirty="0">
                <a:solidFill>
                  <a:schemeClr val="accent1">
                    <a:lumMod val="75000"/>
                  </a:schemeClr>
                </a:solidFill>
                <a:latin typeface="Chalkboard" charset="0"/>
                <a:ea typeface="Chalkboard" charset="0"/>
                <a:cs typeface="Chalkboard" charset="0"/>
              </a:rPr>
              <a:t>a deep understanding of and passion for the </a:t>
            </a:r>
            <a:r>
              <a:rPr lang="en-US" sz="2100" dirty="0" smtClean="0">
                <a:solidFill>
                  <a:schemeClr val="accent1">
                    <a:lumMod val="75000"/>
                  </a:schemeClr>
                </a:solidFill>
                <a:latin typeface="Chalkboard" charset="0"/>
                <a:ea typeface="Chalkboard" charset="0"/>
                <a:cs typeface="Chalkboard" charset="0"/>
              </a:rPr>
              <a:t>science</a:t>
            </a:r>
          </a:p>
          <a:p>
            <a:pPr marL="1490980" lvl="4" indent="-258445" defTabSz="321310">
              <a:spcBef>
                <a:spcPts val="1300"/>
              </a:spcBef>
              <a:defRPr sz="1980"/>
            </a:pPr>
            <a:r>
              <a:rPr lang="en-US" sz="2100" dirty="0" smtClean="0">
                <a:solidFill>
                  <a:schemeClr val="accent1">
                    <a:lumMod val="75000"/>
                  </a:schemeClr>
                </a:solidFill>
                <a:latin typeface="Chalkboard" charset="0"/>
                <a:ea typeface="Chalkboard" charset="0"/>
                <a:cs typeface="Chalkboard" charset="0"/>
              </a:rPr>
              <a:t>build participants</a:t>
            </a:r>
            <a:r>
              <a:rPr lang="en-US" sz="2100" dirty="0">
                <a:solidFill>
                  <a:schemeClr val="accent1">
                    <a:lumMod val="75000"/>
                  </a:schemeClr>
                </a:solidFill>
                <a:latin typeface="Chalkboard" charset="0"/>
                <a:ea typeface="Chalkboard" charset="0"/>
                <a:cs typeface="Chalkboard" charset="0"/>
              </a:rPr>
              <a:t>’ background knowledge </a:t>
            </a:r>
            <a:r>
              <a:rPr lang="en-US" sz="2100" dirty="0" smtClean="0">
                <a:solidFill>
                  <a:schemeClr val="accent1">
                    <a:lumMod val="75000"/>
                  </a:schemeClr>
                </a:solidFill>
                <a:latin typeface="Chalkboard" charset="0"/>
                <a:ea typeface="Chalkboard" charset="0"/>
                <a:cs typeface="Chalkboard" charset="0"/>
              </a:rPr>
              <a:t>and increase confidence </a:t>
            </a:r>
            <a:r>
              <a:rPr lang="en-US" sz="2100" dirty="0">
                <a:solidFill>
                  <a:schemeClr val="accent1">
                    <a:lumMod val="75000"/>
                  </a:schemeClr>
                </a:solidFill>
                <a:latin typeface="Chalkboard" charset="0"/>
                <a:ea typeface="Chalkboard" charset="0"/>
                <a:cs typeface="Chalkboard" charset="0"/>
              </a:rPr>
              <a:t>in their ability to teach paleoclimate concepts </a:t>
            </a:r>
            <a:endParaRPr lang="en-US" sz="2100" dirty="0" smtClean="0">
              <a:solidFill>
                <a:schemeClr val="accent1">
                  <a:lumMod val="75000"/>
                </a:schemeClr>
              </a:solidFill>
              <a:latin typeface="Chalkboard" charset="0"/>
              <a:ea typeface="Chalkboard" charset="0"/>
              <a:cs typeface="Chalkboard" charset="0"/>
            </a:endParaRPr>
          </a:p>
          <a:p>
            <a:pPr marL="1490980" lvl="4" indent="-258445" defTabSz="321310">
              <a:spcBef>
                <a:spcPts val="1300"/>
              </a:spcBef>
              <a:defRPr sz="1980"/>
            </a:pPr>
            <a:r>
              <a:rPr lang="en-US" sz="2100" dirty="0">
                <a:solidFill>
                  <a:schemeClr val="accent1">
                    <a:lumMod val="75000"/>
                  </a:schemeClr>
                </a:solidFill>
                <a:latin typeface="Chalkboard" charset="0"/>
                <a:ea typeface="Chalkboard" charset="0"/>
                <a:cs typeface="Chalkboard" charset="0"/>
              </a:rPr>
              <a:t>h</a:t>
            </a:r>
            <a:r>
              <a:rPr lang="en-US" sz="2100" dirty="0" smtClean="0">
                <a:solidFill>
                  <a:schemeClr val="accent1">
                    <a:lumMod val="75000"/>
                  </a:schemeClr>
                </a:solidFill>
                <a:latin typeface="Chalkboard" charset="0"/>
                <a:ea typeface="Chalkboard" charset="0"/>
                <a:cs typeface="Chalkboard" charset="0"/>
              </a:rPr>
              <a:t>old a place of high </a:t>
            </a:r>
            <a:r>
              <a:rPr lang="en-US" sz="2100" dirty="0">
                <a:solidFill>
                  <a:schemeClr val="accent1">
                    <a:lumMod val="75000"/>
                  </a:schemeClr>
                </a:solidFill>
                <a:latin typeface="Chalkboard" charset="0"/>
                <a:ea typeface="Chalkboard" charset="0"/>
                <a:cs typeface="Chalkboard" charset="0"/>
              </a:rPr>
              <a:t>value </a:t>
            </a:r>
            <a:r>
              <a:rPr lang="en-US" sz="2100" dirty="0" smtClean="0">
                <a:solidFill>
                  <a:schemeClr val="accent1">
                    <a:lumMod val="75000"/>
                  </a:schemeClr>
                </a:solidFill>
                <a:latin typeface="Chalkboard" charset="0"/>
                <a:ea typeface="Chalkboard" charset="0"/>
                <a:cs typeface="Chalkboard" charset="0"/>
              </a:rPr>
              <a:t>when working with community and educator audiences, especially when the participants have the opportunity to interact on a personal level and to ask </a:t>
            </a:r>
            <a:r>
              <a:rPr lang="en-US" sz="2100" dirty="0">
                <a:solidFill>
                  <a:schemeClr val="accent1">
                    <a:lumMod val="75000"/>
                  </a:schemeClr>
                </a:solidFill>
                <a:latin typeface="Chalkboard" charset="0"/>
                <a:ea typeface="Chalkboard" charset="0"/>
                <a:cs typeface="Chalkboard" charset="0"/>
              </a:rPr>
              <a:t>questions of the </a:t>
            </a:r>
            <a:r>
              <a:rPr lang="en-US" sz="2100" dirty="0" smtClean="0">
                <a:solidFill>
                  <a:schemeClr val="accent1">
                    <a:lumMod val="75000"/>
                  </a:schemeClr>
                </a:solidFill>
                <a:latin typeface="Chalkboard" charset="0"/>
                <a:ea typeface="Chalkboard" charset="0"/>
                <a:cs typeface="Chalkboard" charset="0"/>
              </a:rPr>
              <a:t>expert</a:t>
            </a:r>
          </a:p>
          <a:p>
            <a:pPr marL="1490980" lvl="4" indent="-258445" defTabSz="321310">
              <a:spcBef>
                <a:spcPts val="1300"/>
              </a:spcBef>
              <a:defRPr sz="1980"/>
            </a:pPr>
            <a:r>
              <a:rPr lang="en-US" sz="2100" dirty="0" smtClean="0">
                <a:solidFill>
                  <a:schemeClr val="accent1">
                    <a:lumMod val="75000"/>
                  </a:schemeClr>
                </a:solidFill>
                <a:latin typeface="Chalkboard" charset="0"/>
                <a:ea typeface="Chalkboard" charset="0"/>
                <a:cs typeface="Chalkboard" charset="0"/>
              </a:rPr>
              <a:t>students are introduced to science as a career possibility—especially if the scientist looks like them</a:t>
            </a:r>
            <a:endParaRPr lang="en-US" sz="2100" dirty="0">
              <a:solidFill>
                <a:schemeClr val="accent1">
                  <a:lumMod val="75000"/>
                </a:schemeClr>
              </a:solidFill>
              <a:latin typeface="Chalkboard" charset="0"/>
              <a:ea typeface="Chalkboard" charset="0"/>
              <a:cs typeface="Chalkboard" charset="0"/>
            </a:endParaRPr>
          </a:p>
          <a:p>
            <a:pPr marL="318135" lvl="2" indent="0" defTabSz="321310">
              <a:spcBef>
                <a:spcPts val="1300"/>
              </a:spcBef>
              <a:buNone/>
              <a:defRPr sz="1980"/>
            </a:pPr>
            <a:r>
              <a:rPr lang="en-US" sz="2300" b="1" dirty="0" smtClean="0">
                <a:solidFill>
                  <a:schemeClr val="accent1">
                    <a:lumMod val="75000"/>
                  </a:schemeClr>
                </a:solidFill>
                <a:latin typeface="Chalkboard" charset="0"/>
                <a:ea typeface="Chalkboard" charset="0"/>
                <a:cs typeface="Chalkboard" charset="0"/>
              </a:rPr>
              <a:t>		 Educators</a:t>
            </a:r>
            <a:r>
              <a:rPr lang="en-US" sz="2300" b="1" dirty="0" smtClean="0">
                <a:solidFill>
                  <a:schemeClr val="accent1">
                    <a:lumMod val="75000"/>
                  </a:schemeClr>
                </a:solidFill>
                <a:latin typeface="Chalkboard" charset="0"/>
                <a:ea typeface="Chalkboard" charset="0"/>
                <a:cs typeface="Chalkboard" charset="0"/>
              </a:rPr>
              <a:t>…</a:t>
            </a:r>
          </a:p>
          <a:p>
            <a:pPr marL="1490980" lvl="4" indent="-258445" defTabSz="321310">
              <a:spcBef>
                <a:spcPts val="1300"/>
              </a:spcBef>
              <a:defRPr sz="1980"/>
            </a:pPr>
            <a:r>
              <a:rPr lang="en-US" sz="2100" dirty="0" smtClean="0">
                <a:solidFill>
                  <a:schemeClr val="accent1">
                    <a:lumMod val="75000"/>
                  </a:schemeClr>
                </a:solidFill>
                <a:latin typeface="Chalkboard" charset="0"/>
                <a:ea typeface="Chalkboard" charset="0"/>
                <a:cs typeface="Chalkboard" charset="0"/>
              </a:rPr>
              <a:t>provide </a:t>
            </a:r>
            <a:r>
              <a:rPr lang="en-US" sz="2100" dirty="0">
                <a:solidFill>
                  <a:schemeClr val="accent1">
                    <a:lumMod val="75000"/>
                  </a:schemeClr>
                </a:solidFill>
                <a:latin typeface="Chalkboard" charset="0"/>
                <a:ea typeface="Chalkboard" charset="0"/>
                <a:cs typeface="Chalkboard" charset="0"/>
              </a:rPr>
              <a:t>scientists with knowledge of appropriate standards, context for </a:t>
            </a:r>
            <a:r>
              <a:rPr lang="en-US" sz="2100" dirty="0" smtClean="0">
                <a:solidFill>
                  <a:schemeClr val="accent1">
                    <a:lumMod val="75000"/>
                  </a:schemeClr>
                </a:solidFill>
                <a:latin typeface="Chalkboard" charset="0"/>
                <a:ea typeface="Chalkboard" charset="0"/>
                <a:cs typeface="Chalkboard" charset="0"/>
              </a:rPr>
              <a:t>concepts</a:t>
            </a:r>
            <a:endParaRPr lang="en-US" sz="2100" dirty="0">
              <a:solidFill>
                <a:schemeClr val="accent1">
                  <a:lumMod val="75000"/>
                </a:schemeClr>
              </a:solidFill>
              <a:latin typeface="Chalkboard" charset="0"/>
              <a:ea typeface="Chalkboard" charset="0"/>
              <a:cs typeface="Chalkboard" charset="0"/>
            </a:endParaRPr>
          </a:p>
          <a:p>
            <a:pPr marL="1490980" lvl="4" indent="-258445" defTabSz="321310">
              <a:spcBef>
                <a:spcPts val="1300"/>
              </a:spcBef>
              <a:defRPr sz="1980"/>
            </a:pPr>
            <a:r>
              <a:rPr lang="en-US" sz="2100" dirty="0" smtClean="0">
                <a:solidFill>
                  <a:schemeClr val="accent1">
                    <a:lumMod val="75000"/>
                  </a:schemeClr>
                </a:solidFill>
                <a:latin typeface="Chalkboard" charset="0"/>
                <a:ea typeface="Chalkboard" charset="0"/>
                <a:cs typeface="Chalkboard" charset="0"/>
              </a:rPr>
              <a:t>provide </a:t>
            </a:r>
            <a:r>
              <a:rPr lang="en-US" sz="2100" dirty="0">
                <a:solidFill>
                  <a:schemeClr val="accent1">
                    <a:lumMod val="75000"/>
                  </a:schemeClr>
                </a:solidFill>
                <a:latin typeface="Chalkboard" charset="0"/>
                <a:ea typeface="Chalkboard" charset="0"/>
                <a:cs typeface="Chalkboard" charset="0"/>
              </a:rPr>
              <a:t>communication strategies for a variety </a:t>
            </a:r>
            <a:r>
              <a:rPr lang="en-US" sz="2100" dirty="0" smtClean="0">
                <a:solidFill>
                  <a:schemeClr val="accent1">
                    <a:lumMod val="75000"/>
                  </a:schemeClr>
                </a:solidFill>
                <a:latin typeface="Chalkboard" charset="0"/>
                <a:ea typeface="Chalkboard" charset="0"/>
                <a:cs typeface="Chalkboard" charset="0"/>
              </a:rPr>
              <a:t>of audiences</a:t>
            </a:r>
          </a:p>
          <a:p>
            <a:pPr marL="1490980" lvl="4" indent="-258445" defTabSz="321310">
              <a:spcBef>
                <a:spcPts val="1300"/>
              </a:spcBef>
              <a:defRPr sz="1980"/>
            </a:pPr>
            <a:r>
              <a:rPr lang="en-US" sz="2100" dirty="0">
                <a:solidFill>
                  <a:schemeClr val="accent1">
                    <a:lumMod val="75000"/>
                  </a:schemeClr>
                </a:solidFill>
                <a:latin typeface="Chalkboard" charset="0"/>
                <a:ea typeface="Chalkboard" charset="0"/>
                <a:cs typeface="Chalkboard" charset="0"/>
              </a:rPr>
              <a:t>c</a:t>
            </a:r>
            <a:r>
              <a:rPr lang="en-US" sz="2100" dirty="0" smtClean="0">
                <a:solidFill>
                  <a:schemeClr val="accent1">
                    <a:lumMod val="75000"/>
                  </a:schemeClr>
                </a:solidFill>
                <a:latin typeface="Chalkboard" charset="0"/>
                <a:ea typeface="Chalkboard" charset="0"/>
                <a:cs typeface="Chalkboard" charset="0"/>
              </a:rPr>
              <a:t>reate activities </a:t>
            </a:r>
            <a:r>
              <a:rPr lang="en-US" sz="2100" dirty="0">
                <a:solidFill>
                  <a:schemeClr val="accent1">
                    <a:lumMod val="75000"/>
                  </a:schemeClr>
                </a:solidFill>
                <a:latin typeface="Chalkboard" charset="0"/>
                <a:ea typeface="Chalkboard" charset="0"/>
                <a:cs typeface="Chalkboard" charset="0"/>
              </a:rPr>
              <a:t>and labs for </a:t>
            </a:r>
            <a:r>
              <a:rPr lang="en-US" sz="2100" dirty="0" smtClean="0">
                <a:solidFill>
                  <a:schemeClr val="accent1">
                    <a:lumMod val="75000"/>
                  </a:schemeClr>
                </a:solidFill>
                <a:latin typeface="Chalkboard" charset="0"/>
                <a:ea typeface="Chalkboard" charset="0"/>
                <a:cs typeface="Chalkboard" charset="0"/>
              </a:rPr>
              <a:t>transferring science </a:t>
            </a:r>
            <a:r>
              <a:rPr lang="en-US" sz="2100" dirty="0">
                <a:solidFill>
                  <a:schemeClr val="accent1">
                    <a:lumMod val="75000"/>
                  </a:schemeClr>
                </a:solidFill>
                <a:latin typeface="Chalkboard" charset="0"/>
                <a:ea typeface="Chalkboard" charset="0"/>
                <a:cs typeface="Chalkboard" charset="0"/>
              </a:rPr>
              <a:t>concepts to </a:t>
            </a:r>
            <a:r>
              <a:rPr lang="en-US" sz="2100" dirty="0" smtClean="0">
                <a:solidFill>
                  <a:schemeClr val="accent1">
                    <a:lumMod val="75000"/>
                  </a:schemeClr>
                </a:solidFill>
                <a:latin typeface="Chalkboard" charset="0"/>
                <a:ea typeface="Chalkboard" charset="0"/>
                <a:cs typeface="Chalkboard" charset="0"/>
              </a:rPr>
              <a:t>students and other non-science audiences</a:t>
            </a:r>
            <a:endParaRPr lang="en-US" sz="2100" dirty="0">
              <a:solidFill>
                <a:schemeClr val="accent1">
                  <a:lumMod val="75000"/>
                </a:schemeClr>
              </a:solidFill>
              <a:latin typeface="Chalkboard" charset="0"/>
              <a:ea typeface="Chalkboard" charset="0"/>
              <a:cs typeface="Chalkboard" charset="0"/>
            </a:endParaRPr>
          </a:p>
          <a:p>
            <a:pPr marL="1490980" lvl="4" indent="-258445" defTabSz="321310">
              <a:spcBef>
                <a:spcPts val="1300"/>
              </a:spcBef>
              <a:defRPr sz="1980"/>
            </a:pPr>
            <a:r>
              <a:rPr lang="en-US" sz="2100" dirty="0">
                <a:solidFill>
                  <a:schemeClr val="accent1">
                    <a:lumMod val="75000"/>
                  </a:schemeClr>
                </a:solidFill>
                <a:latin typeface="Chalkboard" charset="0"/>
                <a:ea typeface="Chalkboard" charset="0"/>
                <a:cs typeface="Chalkboard" charset="0"/>
              </a:rPr>
              <a:t>d</a:t>
            </a:r>
            <a:r>
              <a:rPr lang="en-US" sz="2100" dirty="0" smtClean="0">
                <a:solidFill>
                  <a:schemeClr val="accent1">
                    <a:lumMod val="75000"/>
                  </a:schemeClr>
                </a:solidFill>
                <a:latin typeface="Chalkboard" charset="0"/>
                <a:ea typeface="Chalkboard" charset="0"/>
                <a:cs typeface="Chalkboard" charset="0"/>
              </a:rPr>
              <a:t>emonstrate </a:t>
            </a:r>
            <a:r>
              <a:rPr lang="en-US" sz="2100" dirty="0">
                <a:solidFill>
                  <a:schemeClr val="accent1">
                    <a:lumMod val="75000"/>
                  </a:schemeClr>
                </a:solidFill>
                <a:latin typeface="Chalkboard" charset="0"/>
                <a:ea typeface="Chalkboard" charset="0"/>
                <a:cs typeface="Chalkboard" charset="0"/>
              </a:rPr>
              <a:t>how ice core and climate content can be taught within </a:t>
            </a:r>
            <a:r>
              <a:rPr lang="en-US" sz="2100" dirty="0" smtClean="0">
                <a:solidFill>
                  <a:schemeClr val="accent1">
                    <a:lumMod val="75000"/>
                  </a:schemeClr>
                </a:solidFill>
                <a:latin typeface="Chalkboard" charset="0"/>
                <a:ea typeface="Chalkboard" charset="0"/>
                <a:cs typeface="Chalkboard" charset="0"/>
              </a:rPr>
              <a:t>and </a:t>
            </a:r>
            <a:r>
              <a:rPr lang="en-US" sz="2100" dirty="0">
                <a:solidFill>
                  <a:schemeClr val="accent1">
                    <a:lumMod val="75000"/>
                  </a:schemeClr>
                </a:solidFill>
                <a:latin typeface="Chalkboard" charset="0"/>
                <a:ea typeface="Chalkboard" charset="0"/>
                <a:cs typeface="Chalkboard" charset="0"/>
              </a:rPr>
              <a:t>connected to existing curriculum</a:t>
            </a:r>
          </a:p>
          <a:p>
            <a:endParaRPr lang="en-US" dirty="0">
              <a:solidFill>
                <a:schemeClr val="accent1">
                  <a:lumMod val="75000"/>
                </a:schemeClr>
              </a:solidFill>
              <a:latin typeface="Chalkboard" charset="0"/>
              <a:ea typeface="Chalkboard" charset="0"/>
              <a:cs typeface="Chalkboard"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80975"/>
            <a:ext cx="8429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73038" y="166688"/>
            <a:ext cx="11872912" cy="6526212"/>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203200" y="6197600"/>
            <a:ext cx="11785600" cy="4397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9"/>
          <p:cNvSpPr txBox="1">
            <a:spLocks noChangeArrowheads="1"/>
          </p:cNvSpPr>
          <p:nvPr/>
        </p:nvSpPr>
        <p:spPr bwMode="auto">
          <a:xfrm>
            <a:off x="373063" y="6197600"/>
            <a:ext cx="1148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pPr>
            <a:r>
              <a:rPr lang="en-US" altLang="en-US" sz="1800" dirty="0">
                <a:solidFill>
                  <a:schemeClr val="bg1"/>
                </a:solidFill>
              </a:rPr>
              <a:t>US Ice Drilling Program  </a:t>
            </a:r>
            <a:r>
              <a:rPr lang="en-US" altLang="en-US" sz="1800" dirty="0" smtClean="0">
                <a:solidFill>
                  <a:schemeClr val="bg1"/>
                </a:solidFill>
              </a:rPr>
              <a:t>      </a:t>
            </a:r>
            <a:r>
              <a:rPr lang="en-US" altLang="en-US" sz="1800" dirty="0">
                <a:solidFill>
                  <a:schemeClr val="bg1"/>
                </a:solidFill>
              </a:rPr>
              <a:t>	                                              </a:t>
            </a:r>
            <a:r>
              <a:rPr lang="en-US" altLang="en-US" sz="1800" dirty="0" err="1">
                <a:solidFill>
                  <a:schemeClr val="bg1"/>
                </a:solidFill>
              </a:rPr>
              <a:t>icedrill.org</a:t>
            </a:r>
            <a:r>
              <a:rPr lang="en-US" altLang="en-US" sz="1800" dirty="0">
                <a:solidFill>
                  <a:schemeClr val="bg1"/>
                </a:solidFill>
              </a:rPr>
              <a:t>                                                        </a:t>
            </a:r>
            <a:r>
              <a:rPr lang="en-US" altLang="en-US" sz="1800" dirty="0" err="1">
                <a:solidFill>
                  <a:schemeClr val="bg1"/>
                </a:solidFill>
              </a:rPr>
              <a:t>icedrill-education.org</a:t>
            </a:r>
            <a:endParaRPr lang="en-US" altLang="en-US" sz="1800" dirty="0">
              <a:solidFill>
                <a:schemeClr val="bg1"/>
              </a:solidFill>
            </a:endParaRPr>
          </a:p>
          <a:p>
            <a:pPr eaLnBrk="1" hangingPunct="1">
              <a:lnSpc>
                <a:spcPct val="100000"/>
              </a:lnSpc>
              <a:spcBef>
                <a:spcPct val="0"/>
              </a:spcBef>
              <a:buFontTx/>
              <a:buNone/>
            </a:pPr>
            <a:endParaRPr lang="en-US" altLang="en-US" sz="1800" dirty="0">
              <a:solidFill>
                <a:schemeClr val="bg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7730" y="283278"/>
            <a:ext cx="775116" cy="6491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7517" y="514804"/>
            <a:ext cx="2235875" cy="2065564"/>
          </a:xfrm>
          <a:prstGeom prst="rect">
            <a:avLst/>
          </a:prstGeom>
        </p:spPr>
      </p:pic>
    </p:spTree>
    <p:extLst>
      <p:ext uri="{BB962C8B-B14F-4D97-AF65-F5344CB8AC3E}">
        <p14:creationId xmlns:p14="http://schemas.microsoft.com/office/powerpoint/2010/main" val="107668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 calcmode="lin" valueType="num">
                                      <p:cBhvr additive="base">
                                        <p:cTn id="5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 calcmode="lin" valueType="num">
                                      <p:cBhvr additive="base">
                                        <p:cTn id="6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3">
                                            <p:txEl>
                                              <p:pRg st="11" end="11"/>
                                            </p:txEl>
                                          </p:spTgt>
                                        </p:tgtEl>
                                        <p:attrNameLst>
                                          <p:attrName>style.visibility</p:attrName>
                                        </p:attrNameLst>
                                      </p:cBhvr>
                                      <p:to>
                                        <p:strVal val="visible"/>
                                      </p:to>
                                    </p:set>
                                    <p:anim calcmode="lin" valueType="num">
                                      <p:cBhvr additive="base">
                                        <p:cTn id="6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80975"/>
            <a:ext cx="8429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9113" y="268288"/>
            <a:ext cx="9937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73038" y="166688"/>
            <a:ext cx="11872912" cy="6526212"/>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203200" y="6197600"/>
            <a:ext cx="11785600" cy="4397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9"/>
          <p:cNvSpPr txBox="1">
            <a:spLocks noChangeArrowheads="1"/>
          </p:cNvSpPr>
          <p:nvPr/>
        </p:nvSpPr>
        <p:spPr bwMode="auto">
          <a:xfrm>
            <a:off x="373063" y="6197600"/>
            <a:ext cx="1148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pPr>
            <a:r>
              <a:rPr lang="en-US" altLang="en-US" sz="1800" dirty="0">
                <a:solidFill>
                  <a:schemeClr val="bg1"/>
                </a:solidFill>
              </a:rPr>
              <a:t>US Ice Drilling Program  </a:t>
            </a:r>
            <a:r>
              <a:rPr lang="en-US" altLang="en-US" sz="1800" dirty="0" smtClean="0">
                <a:solidFill>
                  <a:schemeClr val="bg1"/>
                </a:solidFill>
              </a:rPr>
              <a:t>      </a:t>
            </a:r>
            <a:r>
              <a:rPr lang="en-US" altLang="en-US" sz="1800" dirty="0">
                <a:solidFill>
                  <a:schemeClr val="bg1"/>
                </a:solidFill>
              </a:rPr>
              <a:t>	                                              </a:t>
            </a:r>
            <a:r>
              <a:rPr lang="en-US" altLang="en-US" sz="1800" dirty="0" err="1">
                <a:solidFill>
                  <a:schemeClr val="bg1"/>
                </a:solidFill>
              </a:rPr>
              <a:t>icedrill.org</a:t>
            </a:r>
            <a:r>
              <a:rPr lang="en-US" altLang="en-US" sz="1800" dirty="0">
                <a:solidFill>
                  <a:schemeClr val="bg1"/>
                </a:solidFill>
              </a:rPr>
              <a:t>                                                        </a:t>
            </a:r>
            <a:r>
              <a:rPr lang="en-US" altLang="en-US" sz="1800" dirty="0" err="1">
                <a:solidFill>
                  <a:schemeClr val="bg1"/>
                </a:solidFill>
              </a:rPr>
              <a:t>icedrill-education.org</a:t>
            </a:r>
            <a:endParaRPr lang="en-US" altLang="en-US" sz="1800" dirty="0">
              <a:solidFill>
                <a:schemeClr val="bg1"/>
              </a:solidFill>
            </a:endParaRPr>
          </a:p>
          <a:p>
            <a:pPr eaLnBrk="1" hangingPunct="1">
              <a:lnSpc>
                <a:spcPct val="100000"/>
              </a:lnSpc>
              <a:spcBef>
                <a:spcPct val="0"/>
              </a:spcBef>
              <a:buFontTx/>
              <a:buNone/>
            </a:pPr>
            <a:endParaRPr lang="en-US" altLang="en-US" sz="1800" dirty="0">
              <a:solidFill>
                <a:schemeClr val="bg1"/>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7730" y="283278"/>
            <a:ext cx="775116" cy="649157"/>
          </a:xfrm>
          <a:prstGeom prst="rect">
            <a:avLst/>
          </a:prstGeom>
        </p:spPr>
      </p:pic>
      <p:sp>
        <p:nvSpPr>
          <p:cNvPr id="14" name="Title 13"/>
          <p:cNvSpPr>
            <a:spLocks noGrp="1"/>
          </p:cNvSpPr>
          <p:nvPr>
            <p:ph type="title"/>
          </p:nvPr>
        </p:nvSpPr>
        <p:spPr>
          <a:xfrm>
            <a:off x="835702" y="916858"/>
            <a:ext cx="10515600" cy="1325563"/>
          </a:xfrm>
        </p:spPr>
        <p:txBody>
          <a:bodyPr/>
          <a:lstStyle/>
          <a:p>
            <a:pPr algn="ctr"/>
            <a:r>
              <a:rPr lang="en-US" dirty="0" smtClean="0">
                <a:solidFill>
                  <a:schemeClr val="accent1">
                    <a:lumMod val="75000"/>
                  </a:schemeClr>
                </a:solidFill>
                <a:latin typeface="Chalkboard" charset="0"/>
                <a:ea typeface="Chalkboard" charset="0"/>
                <a:cs typeface="Chalkboard" charset="0"/>
              </a:rPr>
              <a:t>Students Affected by SOI Faculty</a:t>
            </a:r>
            <a:endParaRPr lang="en-US" dirty="0">
              <a:solidFill>
                <a:schemeClr val="accent1">
                  <a:lumMod val="75000"/>
                </a:schemeClr>
              </a:solidFill>
              <a:latin typeface="Chalkboard" charset="0"/>
              <a:ea typeface="Chalkboard" charset="0"/>
              <a:cs typeface="Chalkboard" charset="0"/>
            </a:endParaRPr>
          </a:p>
        </p:txBody>
      </p:sp>
      <p:pic>
        <p:nvPicPr>
          <p:cNvPr id="2" name="Content Placeholder 1"/>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296691" y="2061145"/>
            <a:ext cx="8749259" cy="2241998"/>
          </a:xfrm>
        </p:spPr>
      </p:pic>
      <p:sp>
        <p:nvSpPr>
          <p:cNvPr id="3" name="TextBox 2"/>
          <p:cNvSpPr txBox="1"/>
          <p:nvPr/>
        </p:nvSpPr>
        <p:spPr>
          <a:xfrm>
            <a:off x="1379094" y="4866484"/>
            <a:ext cx="9698636" cy="923330"/>
          </a:xfrm>
          <a:prstGeom prst="rect">
            <a:avLst/>
          </a:prstGeom>
          <a:noFill/>
        </p:spPr>
        <p:txBody>
          <a:bodyPr wrap="square" rtlCol="0">
            <a:spAutoFit/>
          </a:bodyPr>
          <a:lstStyle/>
          <a:p>
            <a:pPr algn="ctr"/>
            <a:r>
              <a:rPr lang="en-US" dirty="0" smtClean="0">
                <a:solidFill>
                  <a:schemeClr val="accent1">
                    <a:lumMod val="75000"/>
                  </a:schemeClr>
                </a:solidFill>
                <a:latin typeface="Chalkboard" charset="0"/>
                <a:ea typeface="Chalkboard" charset="0"/>
                <a:cs typeface="Chalkboard" charset="0"/>
              </a:rPr>
              <a:t>If the SOI participants continue to reach the average number of students each year that they reported in the survey, then they have taught collectively almost 30,000 students since 2015.</a:t>
            </a:r>
            <a:endParaRPr lang="en-US" dirty="0">
              <a:solidFill>
                <a:schemeClr val="accent1">
                  <a:lumMod val="75000"/>
                </a:schemeClr>
              </a:solidFill>
              <a:latin typeface="Chalkboard" charset="0"/>
              <a:ea typeface="Chalkboard" charset="0"/>
              <a:cs typeface="Chalkboard" charset="0"/>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825" y="2254383"/>
            <a:ext cx="3032391" cy="2204315"/>
          </a:xfrm>
          <a:prstGeom prst="rect">
            <a:avLst/>
          </a:prstGeom>
        </p:spPr>
      </p:pic>
    </p:spTree>
    <p:extLst>
      <p:ext uri="{BB962C8B-B14F-4D97-AF65-F5344CB8AC3E}">
        <p14:creationId xmlns:p14="http://schemas.microsoft.com/office/powerpoint/2010/main" val="700105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51681"/>
            <a:ext cx="10515600" cy="1325563"/>
          </a:xfrm>
        </p:spPr>
        <p:txBody>
          <a:bodyPr/>
          <a:lstStyle/>
          <a:p>
            <a:r>
              <a:rPr lang="en-US" dirty="0" smtClean="0">
                <a:solidFill>
                  <a:schemeClr val="accent1">
                    <a:lumMod val="75000"/>
                  </a:schemeClr>
                </a:solidFill>
                <a:latin typeface="Chalkboard" charset="0"/>
                <a:ea typeface="Chalkboard" charset="0"/>
                <a:cs typeface="Chalkboard" charset="0"/>
              </a:rPr>
              <a:t>Participant Concept Understanding</a:t>
            </a:r>
            <a:endParaRPr lang="en-US" dirty="0">
              <a:solidFill>
                <a:schemeClr val="accent1">
                  <a:lumMod val="75000"/>
                </a:schemeClr>
              </a:solidFill>
              <a:latin typeface="Chalkboard" charset="0"/>
              <a:ea typeface="Chalkboard" charset="0"/>
              <a:cs typeface="Chalkboard"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47999" y="1749997"/>
            <a:ext cx="7478862" cy="4351338"/>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80975"/>
            <a:ext cx="8429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99113" y="268288"/>
            <a:ext cx="9937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73038" y="166688"/>
            <a:ext cx="11872912" cy="6526212"/>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203200" y="6197600"/>
            <a:ext cx="11785600" cy="4397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9"/>
          <p:cNvSpPr txBox="1">
            <a:spLocks noChangeArrowheads="1"/>
          </p:cNvSpPr>
          <p:nvPr/>
        </p:nvSpPr>
        <p:spPr bwMode="auto">
          <a:xfrm>
            <a:off x="373063" y="6197600"/>
            <a:ext cx="1148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pPr>
            <a:r>
              <a:rPr lang="en-US" altLang="en-US" sz="1800" dirty="0">
                <a:solidFill>
                  <a:schemeClr val="bg1"/>
                </a:solidFill>
              </a:rPr>
              <a:t>US Ice Drilling Program  </a:t>
            </a:r>
            <a:r>
              <a:rPr lang="en-US" altLang="en-US" sz="1800" dirty="0" smtClean="0">
                <a:solidFill>
                  <a:schemeClr val="bg1"/>
                </a:solidFill>
              </a:rPr>
              <a:t>      </a:t>
            </a:r>
            <a:r>
              <a:rPr lang="en-US" altLang="en-US" sz="1800" dirty="0">
                <a:solidFill>
                  <a:schemeClr val="bg1"/>
                </a:solidFill>
              </a:rPr>
              <a:t>	                                              </a:t>
            </a:r>
            <a:r>
              <a:rPr lang="en-US" altLang="en-US" sz="1800" dirty="0" err="1">
                <a:solidFill>
                  <a:schemeClr val="bg1"/>
                </a:solidFill>
              </a:rPr>
              <a:t>icedrill.org</a:t>
            </a:r>
            <a:r>
              <a:rPr lang="en-US" altLang="en-US" sz="1800" dirty="0">
                <a:solidFill>
                  <a:schemeClr val="bg1"/>
                </a:solidFill>
              </a:rPr>
              <a:t>                                                        </a:t>
            </a:r>
            <a:r>
              <a:rPr lang="en-US" altLang="en-US" sz="1800" dirty="0" err="1">
                <a:solidFill>
                  <a:schemeClr val="bg1"/>
                </a:solidFill>
              </a:rPr>
              <a:t>icedrill-education.org</a:t>
            </a:r>
            <a:endParaRPr lang="en-US" altLang="en-US" sz="1800" dirty="0">
              <a:solidFill>
                <a:schemeClr val="bg1"/>
              </a:solidFill>
            </a:endParaRPr>
          </a:p>
          <a:p>
            <a:pPr eaLnBrk="1" hangingPunct="1">
              <a:lnSpc>
                <a:spcPct val="100000"/>
              </a:lnSpc>
              <a:spcBef>
                <a:spcPct val="0"/>
              </a:spcBef>
              <a:buFontTx/>
              <a:buNone/>
            </a:pPr>
            <a:endParaRPr lang="en-US" altLang="en-US" sz="1800" dirty="0">
              <a:solidFill>
                <a:schemeClr val="bg1"/>
              </a:solidFill>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77730" y="283278"/>
            <a:ext cx="775116" cy="649157"/>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596" y="2288955"/>
            <a:ext cx="3957403" cy="2968052"/>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4951912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950911"/>
            <a:ext cx="10515600" cy="1325563"/>
          </a:xfrm>
        </p:spPr>
        <p:txBody>
          <a:bodyPr/>
          <a:lstStyle/>
          <a:p>
            <a:pPr algn="ctr"/>
            <a:r>
              <a:rPr lang="en-US" dirty="0" smtClean="0">
                <a:solidFill>
                  <a:schemeClr val="accent1">
                    <a:lumMod val="75000"/>
                  </a:schemeClr>
                </a:solidFill>
                <a:latin typeface="Chalkboard" charset="0"/>
                <a:ea typeface="Chalkboard" charset="0"/>
                <a:cs typeface="Chalkboard" charset="0"/>
              </a:rPr>
              <a:t>Participant Concept Understanding</a:t>
            </a:r>
            <a:br>
              <a:rPr lang="en-US" dirty="0" smtClean="0">
                <a:solidFill>
                  <a:schemeClr val="accent1">
                    <a:lumMod val="75000"/>
                  </a:schemeClr>
                </a:solidFill>
                <a:latin typeface="Chalkboard" charset="0"/>
                <a:ea typeface="Chalkboard" charset="0"/>
                <a:cs typeface="Chalkboard" charset="0"/>
              </a:rPr>
            </a:br>
            <a:r>
              <a:rPr lang="en-US" dirty="0" smtClean="0">
                <a:solidFill>
                  <a:schemeClr val="accent1">
                    <a:lumMod val="75000"/>
                  </a:schemeClr>
                </a:solidFill>
                <a:latin typeface="Chalkboard" charset="0"/>
                <a:ea typeface="Chalkboard" charset="0"/>
                <a:cs typeface="Chalkboard" charset="0"/>
              </a:rPr>
              <a:t>Quotes from 2019</a:t>
            </a:r>
            <a:endParaRPr lang="en-US" dirty="0">
              <a:solidFill>
                <a:schemeClr val="accent1">
                  <a:lumMod val="75000"/>
                </a:schemeClr>
              </a:solidFill>
              <a:latin typeface="Chalkboard" charset="0"/>
              <a:ea typeface="Chalkboard" charset="0"/>
              <a:cs typeface="Chalkboard"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80975"/>
            <a:ext cx="8429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9113" y="268288"/>
            <a:ext cx="9937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73038" y="166688"/>
            <a:ext cx="11872912" cy="6526212"/>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203200" y="6197600"/>
            <a:ext cx="11785600" cy="4397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9"/>
          <p:cNvSpPr txBox="1">
            <a:spLocks noChangeArrowheads="1"/>
          </p:cNvSpPr>
          <p:nvPr/>
        </p:nvSpPr>
        <p:spPr bwMode="auto">
          <a:xfrm>
            <a:off x="373063" y="6197600"/>
            <a:ext cx="1148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pPr>
            <a:r>
              <a:rPr lang="en-US" altLang="en-US" sz="1800" dirty="0">
                <a:solidFill>
                  <a:schemeClr val="bg1"/>
                </a:solidFill>
              </a:rPr>
              <a:t>US Ice Drilling Program  </a:t>
            </a:r>
            <a:r>
              <a:rPr lang="en-US" altLang="en-US" sz="1800" dirty="0" smtClean="0">
                <a:solidFill>
                  <a:schemeClr val="bg1"/>
                </a:solidFill>
              </a:rPr>
              <a:t>      </a:t>
            </a:r>
            <a:r>
              <a:rPr lang="en-US" altLang="en-US" sz="1800" dirty="0">
                <a:solidFill>
                  <a:schemeClr val="bg1"/>
                </a:solidFill>
              </a:rPr>
              <a:t>	                                              </a:t>
            </a:r>
            <a:r>
              <a:rPr lang="en-US" altLang="en-US" sz="1800" dirty="0" err="1">
                <a:solidFill>
                  <a:schemeClr val="bg1"/>
                </a:solidFill>
              </a:rPr>
              <a:t>icedrill.org</a:t>
            </a:r>
            <a:r>
              <a:rPr lang="en-US" altLang="en-US" sz="1800" dirty="0">
                <a:solidFill>
                  <a:schemeClr val="bg1"/>
                </a:solidFill>
              </a:rPr>
              <a:t>                                                        </a:t>
            </a:r>
            <a:r>
              <a:rPr lang="en-US" altLang="en-US" sz="1800" dirty="0" err="1">
                <a:solidFill>
                  <a:schemeClr val="bg1"/>
                </a:solidFill>
              </a:rPr>
              <a:t>icedrill-education.org</a:t>
            </a:r>
            <a:endParaRPr lang="en-US" altLang="en-US" sz="1800" dirty="0">
              <a:solidFill>
                <a:schemeClr val="bg1"/>
              </a:solidFill>
            </a:endParaRPr>
          </a:p>
          <a:p>
            <a:pPr eaLnBrk="1" hangingPunct="1">
              <a:lnSpc>
                <a:spcPct val="100000"/>
              </a:lnSpc>
              <a:spcBef>
                <a:spcPct val="0"/>
              </a:spcBef>
              <a:buFontTx/>
              <a:buNone/>
            </a:pPr>
            <a:endParaRPr lang="en-US" altLang="en-US" sz="1800" dirty="0">
              <a:solidFill>
                <a:schemeClr val="bg1"/>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7730" y="283278"/>
            <a:ext cx="775116" cy="649157"/>
          </a:xfrm>
          <a:prstGeom prst="rect">
            <a:avLst/>
          </a:prstGeom>
        </p:spPr>
      </p:pic>
      <p:pic>
        <p:nvPicPr>
          <p:cNvPr id="12" name="Content Placeholder 11"/>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710213" y="4077793"/>
            <a:ext cx="3065884" cy="1724884"/>
          </a:xfrm>
          <a:effectLst>
            <a:outerShdw blurRad="50800" dist="76200" dir="2700000" algn="tl" rotWithShape="0">
              <a:prstClr val="black">
                <a:alpha val="40000"/>
              </a:prstClr>
            </a:outerShdw>
          </a:effec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84794" y="3702570"/>
            <a:ext cx="2968052" cy="2226039"/>
          </a:xfrm>
          <a:prstGeom prst="rect">
            <a:avLst/>
          </a:prstGeom>
          <a:effectLst>
            <a:outerShdw blurRad="50800" dist="76200" dir="2700000" algn="tl" rotWithShape="0">
              <a:prstClr val="black">
                <a:alpha val="40000"/>
              </a:prstClr>
            </a:outerShdw>
          </a:effec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063" y="1613693"/>
            <a:ext cx="3690218" cy="2076138"/>
          </a:xfrm>
          <a:prstGeom prst="rect">
            <a:avLst/>
          </a:prstGeom>
          <a:effectLst>
            <a:outerShdw blurRad="50800" dist="76200" dir="2700000" algn="tl" rotWithShape="0">
              <a:prstClr val="black">
                <a:alpha val="40000"/>
              </a:prstClr>
            </a:outerShdw>
          </a:effectLst>
        </p:spPr>
      </p:pic>
      <p:sp>
        <p:nvSpPr>
          <p:cNvPr id="15" name="TextBox 14"/>
          <p:cNvSpPr txBox="1"/>
          <p:nvPr/>
        </p:nvSpPr>
        <p:spPr>
          <a:xfrm>
            <a:off x="4263306" y="2239875"/>
            <a:ext cx="7701613" cy="1200329"/>
          </a:xfrm>
          <a:prstGeom prst="rect">
            <a:avLst/>
          </a:prstGeom>
          <a:noFill/>
        </p:spPr>
        <p:txBody>
          <a:bodyPr wrap="square" rtlCol="0">
            <a:spAutoFit/>
          </a:bodyPr>
          <a:lstStyle/>
          <a:p>
            <a:r>
              <a:rPr lang="en-US" dirty="0" smtClean="0"/>
              <a:t>“I </a:t>
            </a:r>
            <a:r>
              <a:rPr lang="en-US" dirty="0"/>
              <a:t>have a </a:t>
            </a:r>
            <a:r>
              <a:rPr lang="en-US" dirty="0" smtClean="0"/>
              <a:t>new found </a:t>
            </a:r>
            <a:r>
              <a:rPr lang="en-US" dirty="0"/>
              <a:t>awareness of ice studies programs and my understanding translates to a sense of authority, of gravitas within the classroom. Without the School of Ice, the exposure I give my students to ice studies would have remained vague to the point of embarrassing if not inaccurate</a:t>
            </a:r>
            <a:r>
              <a:rPr lang="en-US" dirty="0" smtClean="0"/>
              <a:t>.” Walker, 2019 </a:t>
            </a:r>
            <a:endParaRPr lang="en-US" dirty="0"/>
          </a:p>
        </p:txBody>
      </p:sp>
      <p:sp>
        <p:nvSpPr>
          <p:cNvPr id="16" name="TextBox 15"/>
          <p:cNvSpPr txBox="1"/>
          <p:nvPr/>
        </p:nvSpPr>
        <p:spPr>
          <a:xfrm>
            <a:off x="3798749" y="3928053"/>
            <a:ext cx="5240319" cy="2031325"/>
          </a:xfrm>
          <a:prstGeom prst="rect">
            <a:avLst/>
          </a:prstGeom>
          <a:noFill/>
        </p:spPr>
        <p:txBody>
          <a:bodyPr wrap="square" rtlCol="0">
            <a:spAutoFit/>
          </a:bodyPr>
          <a:lstStyle/>
          <a:p>
            <a:r>
              <a:rPr lang="en-US" dirty="0" smtClean="0"/>
              <a:t>“This </a:t>
            </a:r>
            <a:r>
              <a:rPr lang="en-US" dirty="0"/>
              <a:t>workshop significantly increased my overall understanding of polar research and engineering accomplishments and methods.  I feel that I can expand the scope and increase the depth of the kinds of information I include in my geoscience courses</a:t>
            </a:r>
            <a:r>
              <a:rPr lang="en-US" dirty="0" smtClean="0"/>
              <a:t>.” </a:t>
            </a:r>
            <a:r>
              <a:rPr lang="en-US" dirty="0" err="1" smtClean="0"/>
              <a:t>Castagna</a:t>
            </a:r>
            <a:r>
              <a:rPr lang="en-US" dirty="0" smtClean="0"/>
              <a:t>, 2019</a:t>
            </a:r>
            <a:endParaRPr lang="en-US" dirty="0"/>
          </a:p>
          <a:p>
            <a:endParaRPr lang="en-US" dirty="0"/>
          </a:p>
        </p:txBody>
      </p:sp>
    </p:spTree>
    <p:extLst>
      <p:ext uri="{BB962C8B-B14F-4D97-AF65-F5344CB8AC3E}">
        <p14:creationId xmlns:p14="http://schemas.microsoft.com/office/powerpoint/2010/main" val="8534346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9921" y="775494"/>
            <a:ext cx="6611911" cy="1325563"/>
          </a:xfrm>
        </p:spPr>
        <p:txBody>
          <a:bodyPr/>
          <a:lstStyle/>
          <a:p>
            <a:r>
              <a:rPr lang="en-US" dirty="0" smtClean="0">
                <a:solidFill>
                  <a:schemeClr val="accent1">
                    <a:lumMod val="75000"/>
                  </a:schemeClr>
                </a:solidFill>
                <a:latin typeface="Chalkboard" charset="0"/>
                <a:ea typeface="Chalkboard" charset="0"/>
                <a:cs typeface="Chalkboard" charset="0"/>
              </a:rPr>
              <a:t>Workshop Effectiveness</a:t>
            </a:r>
            <a:endParaRPr lang="en-US" dirty="0">
              <a:solidFill>
                <a:schemeClr val="accent1">
                  <a:lumMod val="75000"/>
                </a:schemeClr>
              </a:solidFill>
              <a:latin typeface="Chalkboard" charset="0"/>
              <a:ea typeface="Chalkboard" charset="0"/>
              <a:cs typeface="Chalkboard"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4746" y="1690688"/>
            <a:ext cx="7658100" cy="4254500"/>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80975"/>
            <a:ext cx="8429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9113" y="268288"/>
            <a:ext cx="9937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73038" y="166688"/>
            <a:ext cx="11872912" cy="6526212"/>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203200" y="6197600"/>
            <a:ext cx="11785600" cy="4397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9"/>
          <p:cNvSpPr txBox="1">
            <a:spLocks noChangeArrowheads="1"/>
          </p:cNvSpPr>
          <p:nvPr/>
        </p:nvSpPr>
        <p:spPr bwMode="auto">
          <a:xfrm>
            <a:off x="373063" y="6197600"/>
            <a:ext cx="1148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pPr>
            <a:r>
              <a:rPr lang="en-US" altLang="en-US" sz="1800" dirty="0">
                <a:solidFill>
                  <a:schemeClr val="bg1"/>
                </a:solidFill>
              </a:rPr>
              <a:t>US Ice Drilling Program  </a:t>
            </a:r>
            <a:r>
              <a:rPr lang="en-US" altLang="en-US" sz="1800" dirty="0" smtClean="0">
                <a:solidFill>
                  <a:schemeClr val="bg1"/>
                </a:solidFill>
              </a:rPr>
              <a:t>      </a:t>
            </a:r>
            <a:r>
              <a:rPr lang="en-US" altLang="en-US" sz="1800" dirty="0">
                <a:solidFill>
                  <a:schemeClr val="bg1"/>
                </a:solidFill>
              </a:rPr>
              <a:t>	                                              </a:t>
            </a:r>
            <a:r>
              <a:rPr lang="en-US" altLang="en-US" sz="1800" dirty="0" err="1">
                <a:solidFill>
                  <a:schemeClr val="bg1"/>
                </a:solidFill>
              </a:rPr>
              <a:t>icedrill.org</a:t>
            </a:r>
            <a:r>
              <a:rPr lang="en-US" altLang="en-US" sz="1800" dirty="0">
                <a:solidFill>
                  <a:schemeClr val="bg1"/>
                </a:solidFill>
              </a:rPr>
              <a:t>                                                        </a:t>
            </a:r>
            <a:r>
              <a:rPr lang="en-US" altLang="en-US" sz="1800" dirty="0" err="1">
                <a:solidFill>
                  <a:schemeClr val="bg1"/>
                </a:solidFill>
              </a:rPr>
              <a:t>icedrill-education.org</a:t>
            </a:r>
            <a:endParaRPr lang="en-US" altLang="en-US" sz="1800" dirty="0">
              <a:solidFill>
                <a:schemeClr val="bg1"/>
              </a:solidFill>
            </a:endParaRPr>
          </a:p>
          <a:p>
            <a:pPr eaLnBrk="1" hangingPunct="1">
              <a:lnSpc>
                <a:spcPct val="100000"/>
              </a:lnSpc>
              <a:spcBef>
                <a:spcPct val="0"/>
              </a:spcBef>
              <a:buFontTx/>
              <a:buNone/>
            </a:pPr>
            <a:endParaRPr lang="en-US" altLang="en-US" sz="1800" dirty="0">
              <a:solidFill>
                <a:schemeClr val="bg1"/>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7730" y="283278"/>
            <a:ext cx="775116" cy="64915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093" y="2503357"/>
            <a:ext cx="3035654" cy="2023769"/>
          </a:xfrm>
          <a:prstGeom prst="rect">
            <a:avLst/>
          </a:prstGeom>
          <a:effectLst>
            <a:outerShdw blurRad="50800" dist="76200" dir="2700000" algn="tl" rotWithShape="0">
              <a:prstClr val="black">
                <a:alpha val="40000"/>
              </a:prstClr>
            </a:outerShdw>
          </a:effec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201" y="4594572"/>
            <a:ext cx="2852094" cy="1906480"/>
          </a:xfrm>
          <a:prstGeom prst="rect">
            <a:avLst/>
          </a:prstGeom>
          <a:effectLst>
            <a:outerShdw blurRad="50800" dist="76200" dir="2700000" algn="tl" rotWithShape="0">
              <a:prstClr val="black">
                <a:alpha val="40000"/>
              </a:prstClr>
            </a:outerShdw>
          </a:effectLst>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431284">
            <a:off x="485769" y="715545"/>
            <a:ext cx="3075521" cy="1730305"/>
          </a:xfrm>
          <a:prstGeom prst="rect">
            <a:avLst/>
          </a:prstGeom>
          <a:effectLst>
            <a:outerShdw blurRad="50800" dist="76200" dir="2700000" algn="tl" rotWithShape="0">
              <a:prstClr val="black">
                <a:alpha val="40000"/>
              </a:prstClr>
            </a:outerShdw>
          </a:effectLst>
        </p:spPr>
      </p:pic>
      <p:sp>
        <p:nvSpPr>
          <p:cNvPr id="3" name="TextBox 2"/>
          <p:cNvSpPr txBox="1"/>
          <p:nvPr/>
        </p:nvSpPr>
        <p:spPr>
          <a:xfrm>
            <a:off x="5825132" y="5788303"/>
            <a:ext cx="4527029" cy="369332"/>
          </a:xfrm>
          <a:prstGeom prst="rect">
            <a:avLst/>
          </a:prstGeom>
          <a:noFill/>
          <a:ln w="44450">
            <a:solidFill>
              <a:srgbClr val="FF0000"/>
            </a:solidFill>
          </a:ln>
        </p:spPr>
        <p:txBody>
          <a:bodyPr wrap="square" rtlCol="0">
            <a:spAutoFit/>
          </a:bodyPr>
          <a:lstStyle/>
          <a:p>
            <a:r>
              <a:rPr lang="en-US" dirty="0" smtClean="0"/>
              <a:t>*2019—100% met or exceeded expectations.</a:t>
            </a:r>
            <a:endParaRPr lang="en-US" dirty="0"/>
          </a:p>
        </p:txBody>
      </p:sp>
    </p:spTree>
    <p:extLst>
      <p:ext uri="{BB962C8B-B14F-4D97-AF65-F5344CB8AC3E}">
        <p14:creationId xmlns:p14="http://schemas.microsoft.com/office/powerpoint/2010/main" val="162826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0089" y="1058394"/>
            <a:ext cx="3938809" cy="1325563"/>
          </a:xfrm>
        </p:spPr>
        <p:txBody>
          <a:bodyPr>
            <a:normAutofit/>
          </a:bodyPr>
          <a:lstStyle/>
          <a:p>
            <a:r>
              <a:rPr lang="en-US" sz="6000" b="1" dirty="0" smtClean="0">
                <a:solidFill>
                  <a:schemeClr val="accent1">
                    <a:lumMod val="75000"/>
                  </a:schemeClr>
                </a:solidFill>
              </a:rPr>
              <a:t>Questions?</a:t>
            </a:r>
            <a:endParaRPr lang="en-US" sz="6000" b="1" dirty="0">
              <a:solidFill>
                <a:schemeClr val="accent1">
                  <a:lumMod val="75000"/>
                </a:schemeClr>
              </a:solidFill>
            </a:endParaRPr>
          </a:p>
        </p:txBody>
      </p:sp>
      <p:sp>
        <p:nvSpPr>
          <p:cNvPr id="3" name="Content Placeholder 2"/>
          <p:cNvSpPr>
            <a:spLocks noGrp="1"/>
          </p:cNvSpPr>
          <p:nvPr>
            <p:ph idx="1"/>
          </p:nvPr>
        </p:nvSpPr>
        <p:spPr>
          <a:xfrm>
            <a:off x="838200" y="2286000"/>
            <a:ext cx="10515600" cy="4351338"/>
          </a:xfrm>
        </p:spPr>
        <p:txBody>
          <a:bodyPr/>
          <a:lstStyle/>
          <a:p>
            <a:pPr marL="0" indent="0" algn="ctr">
              <a:buNone/>
            </a:pPr>
            <a:r>
              <a:rPr lang="en-US" sz="3600" b="1" dirty="0">
                <a:solidFill>
                  <a:schemeClr val="accent5">
                    <a:lumMod val="75000"/>
                  </a:schemeClr>
                </a:solidFill>
                <a:latin typeface="Chalkboard" charset="0"/>
                <a:ea typeface="Chalkboard" charset="0"/>
                <a:cs typeface="Chalkboard" charset="0"/>
              </a:rPr>
              <a:t>Louise T. Huffman</a:t>
            </a:r>
          </a:p>
          <a:p>
            <a:pPr marL="0" indent="0" algn="ctr">
              <a:buNone/>
            </a:pPr>
            <a:r>
              <a:rPr lang="en-US" dirty="0">
                <a:solidFill>
                  <a:schemeClr val="accent5">
                    <a:lumMod val="75000"/>
                  </a:schemeClr>
                </a:solidFill>
                <a:latin typeface="Chalkboard" charset="0"/>
                <a:ea typeface="Chalkboard" charset="0"/>
                <a:cs typeface="Chalkboard" charset="0"/>
              </a:rPr>
              <a:t>Director of Education and Outreach</a:t>
            </a:r>
          </a:p>
          <a:p>
            <a:pPr marL="0" indent="0" algn="ctr">
              <a:buNone/>
            </a:pPr>
            <a:r>
              <a:rPr lang="en-US" dirty="0">
                <a:solidFill>
                  <a:schemeClr val="accent5">
                    <a:lumMod val="75000"/>
                  </a:schemeClr>
                </a:solidFill>
                <a:latin typeface="Chalkboard" charset="0"/>
                <a:ea typeface="Chalkboard" charset="0"/>
                <a:cs typeface="Chalkboard" charset="0"/>
              </a:rPr>
              <a:t>Ice Drilling Program (IDP)</a:t>
            </a:r>
          </a:p>
          <a:p>
            <a:pPr marL="0" indent="0" algn="ctr">
              <a:buNone/>
            </a:pPr>
            <a:r>
              <a:rPr lang="en-US" dirty="0">
                <a:solidFill>
                  <a:schemeClr val="accent5">
                    <a:lumMod val="75000"/>
                  </a:schemeClr>
                </a:solidFill>
                <a:latin typeface="Chalkboard" charset="0"/>
                <a:ea typeface="Chalkboard" charset="0"/>
                <a:cs typeface="Chalkboard" charset="0"/>
              </a:rPr>
              <a:t>Dartmouth College, Hanover, NH</a:t>
            </a:r>
          </a:p>
          <a:p>
            <a:pPr marL="0" indent="0" algn="ctr">
              <a:buNone/>
            </a:pPr>
            <a:endParaRPr lang="en-US" dirty="0">
              <a:solidFill>
                <a:schemeClr val="accent5">
                  <a:lumMod val="75000"/>
                </a:schemeClr>
              </a:solidFill>
              <a:latin typeface="Chalkboard" charset="0"/>
              <a:ea typeface="Chalkboard" charset="0"/>
              <a:cs typeface="Chalkboard" charset="0"/>
            </a:endParaRPr>
          </a:p>
          <a:p>
            <a:pPr marL="0" indent="0" algn="ctr">
              <a:buNone/>
            </a:pPr>
            <a:r>
              <a:rPr lang="en-US" dirty="0" smtClean="0">
                <a:solidFill>
                  <a:schemeClr val="accent5">
                    <a:lumMod val="75000"/>
                  </a:schemeClr>
                </a:solidFill>
                <a:latin typeface="Chalkboard" charset="0"/>
                <a:ea typeface="Chalkboard" charset="0"/>
                <a:cs typeface="Chalkboard" charset="0"/>
                <a:hlinkClick r:id="rId2"/>
              </a:rPr>
              <a:t>louise.t.huffman@dartmouth.edu</a:t>
            </a:r>
            <a:endParaRPr lang="en-US" dirty="0" smtClean="0">
              <a:solidFill>
                <a:schemeClr val="accent5">
                  <a:lumMod val="75000"/>
                </a:schemeClr>
              </a:solidFill>
              <a:latin typeface="Chalkboard" charset="0"/>
              <a:ea typeface="Chalkboard" charset="0"/>
              <a:cs typeface="Chalkboard" charset="0"/>
            </a:endParaRPr>
          </a:p>
          <a:p>
            <a:pPr marL="0" indent="0" algn="ctr">
              <a:buNone/>
            </a:pPr>
            <a:r>
              <a:rPr lang="en-US" dirty="0" err="1">
                <a:solidFill>
                  <a:schemeClr val="accent5">
                    <a:lumMod val="75000"/>
                  </a:schemeClr>
                </a:solidFill>
                <a:latin typeface="Chalkboard" charset="0"/>
                <a:ea typeface="Chalkboard" charset="0"/>
                <a:cs typeface="Chalkboard" charset="0"/>
              </a:rPr>
              <a:t>i</a:t>
            </a:r>
            <a:r>
              <a:rPr lang="en-US" dirty="0" err="1" smtClean="0">
                <a:solidFill>
                  <a:schemeClr val="accent5">
                    <a:lumMod val="75000"/>
                  </a:schemeClr>
                </a:solidFill>
                <a:latin typeface="Chalkboard" charset="0"/>
                <a:ea typeface="Chalkboard" charset="0"/>
                <a:cs typeface="Chalkboard" charset="0"/>
              </a:rPr>
              <a:t>cedrill-education.org</a:t>
            </a:r>
            <a:endParaRPr lang="en-US" dirty="0">
              <a:solidFill>
                <a:schemeClr val="accent5">
                  <a:lumMod val="75000"/>
                </a:schemeClr>
              </a:solidFill>
              <a:latin typeface="Chalkboard" charset="0"/>
              <a:ea typeface="Chalkboard" charset="0"/>
              <a:cs typeface="Chalkboard" charset="0"/>
            </a:endParaRPr>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80975"/>
            <a:ext cx="8429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9113" y="268288"/>
            <a:ext cx="9937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73038" y="166688"/>
            <a:ext cx="11872912" cy="6526212"/>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203200" y="6197600"/>
            <a:ext cx="11785600" cy="4397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9"/>
          <p:cNvSpPr txBox="1">
            <a:spLocks noChangeArrowheads="1"/>
          </p:cNvSpPr>
          <p:nvPr/>
        </p:nvSpPr>
        <p:spPr bwMode="auto">
          <a:xfrm>
            <a:off x="373063" y="6197600"/>
            <a:ext cx="1148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pPr>
            <a:r>
              <a:rPr lang="en-US" altLang="en-US" sz="1800" dirty="0">
                <a:solidFill>
                  <a:schemeClr val="bg1"/>
                </a:solidFill>
              </a:rPr>
              <a:t>US Ice Drilling Program  </a:t>
            </a:r>
            <a:r>
              <a:rPr lang="en-US" altLang="en-US" sz="1800" dirty="0" smtClean="0">
                <a:solidFill>
                  <a:schemeClr val="bg1"/>
                </a:solidFill>
              </a:rPr>
              <a:t>      </a:t>
            </a:r>
            <a:r>
              <a:rPr lang="en-US" altLang="en-US" sz="1800" dirty="0">
                <a:solidFill>
                  <a:schemeClr val="bg1"/>
                </a:solidFill>
              </a:rPr>
              <a:t>	                                              </a:t>
            </a:r>
            <a:r>
              <a:rPr lang="en-US" altLang="en-US" sz="1800" dirty="0" err="1">
                <a:solidFill>
                  <a:schemeClr val="bg1"/>
                </a:solidFill>
              </a:rPr>
              <a:t>icedrill.org</a:t>
            </a:r>
            <a:r>
              <a:rPr lang="en-US" altLang="en-US" sz="1800" dirty="0">
                <a:solidFill>
                  <a:schemeClr val="bg1"/>
                </a:solidFill>
              </a:rPr>
              <a:t>                                                        </a:t>
            </a:r>
            <a:r>
              <a:rPr lang="en-US" altLang="en-US" sz="1800" dirty="0" err="1">
                <a:solidFill>
                  <a:schemeClr val="bg1"/>
                </a:solidFill>
              </a:rPr>
              <a:t>icedrill-education.org</a:t>
            </a:r>
            <a:endParaRPr lang="en-US" altLang="en-US" sz="1800" dirty="0">
              <a:solidFill>
                <a:schemeClr val="bg1"/>
              </a:solidFill>
            </a:endParaRPr>
          </a:p>
          <a:p>
            <a:pPr eaLnBrk="1" hangingPunct="1">
              <a:lnSpc>
                <a:spcPct val="100000"/>
              </a:lnSpc>
              <a:spcBef>
                <a:spcPct val="0"/>
              </a:spcBef>
              <a:buFontTx/>
              <a:buNone/>
            </a:pPr>
            <a:endParaRPr lang="en-US" altLang="en-US" sz="1800" dirty="0">
              <a:solidFill>
                <a:schemeClr val="bg1"/>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7730" y="283278"/>
            <a:ext cx="775116" cy="64915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7075" y="2534780"/>
            <a:ext cx="1823435" cy="2673411"/>
          </a:xfrm>
          <a:prstGeom prst="rect">
            <a:avLst/>
          </a:prstGeom>
          <a:effectLst>
            <a:outerShdw blurRad="50800" dist="76200" dir="2700000" algn="tl" rotWithShape="0">
              <a:prstClr val="black">
                <a:alpha val="40000"/>
              </a:prst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93140" y="2534780"/>
            <a:ext cx="2820932" cy="2728973"/>
          </a:xfrm>
          <a:prstGeom prst="rect">
            <a:avLst/>
          </a:prstGeom>
          <a:effectLst>
            <a:outerShdw blurRad="50800" dist="76200" dir="2700000" algn="tl" rotWithShape="0">
              <a:prstClr val="black">
                <a:alpha val="40000"/>
              </a:prstClr>
            </a:outerShdw>
          </a:effectLst>
          <a:scene3d>
            <a:camera prst="orthographicFront">
              <a:rot lat="0" lon="21299999" rev="0"/>
            </a:camera>
            <a:lightRig rig="threePt" dir="t"/>
          </a:scene3d>
        </p:spPr>
      </p:pic>
    </p:spTree>
    <p:extLst>
      <p:ext uri="{BB962C8B-B14F-4D97-AF65-F5344CB8AC3E}">
        <p14:creationId xmlns:p14="http://schemas.microsoft.com/office/powerpoint/2010/main" val="2156248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0350" y="383004"/>
            <a:ext cx="10515600" cy="1325563"/>
          </a:xfrm>
        </p:spPr>
        <p:txBody>
          <a:bodyPr/>
          <a:lstStyle/>
          <a:p>
            <a:r>
              <a:rPr lang="en-US" dirty="0" smtClean="0">
                <a:solidFill>
                  <a:schemeClr val="accent1">
                    <a:lumMod val="75000"/>
                  </a:schemeClr>
                </a:solidFill>
                <a:latin typeface="Chalkboard" charset="0"/>
                <a:ea typeface="Chalkboard" charset="0"/>
                <a:cs typeface="Chalkboard" charset="0"/>
              </a:rPr>
              <a:t>EO Website: </a:t>
            </a:r>
            <a:r>
              <a:rPr lang="en-US" dirty="0" err="1" smtClean="0">
                <a:solidFill>
                  <a:schemeClr val="accent1">
                    <a:lumMod val="75000"/>
                  </a:schemeClr>
                </a:solidFill>
                <a:latin typeface="Chalkboard" charset="0"/>
                <a:ea typeface="Chalkboard" charset="0"/>
                <a:cs typeface="Chalkboard" charset="0"/>
              </a:rPr>
              <a:t>icedrill-education.org</a:t>
            </a:r>
            <a:endParaRPr lang="en-US" dirty="0">
              <a:solidFill>
                <a:schemeClr val="accent1">
                  <a:lumMod val="75000"/>
                </a:schemeClr>
              </a:solidFill>
              <a:latin typeface="Chalkboard" charset="0"/>
              <a:ea typeface="Chalkboard" charset="0"/>
              <a:cs typeface="Chalkboard"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9975" y="1437481"/>
            <a:ext cx="8852050" cy="4351338"/>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80975"/>
            <a:ext cx="8429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73038" y="166688"/>
            <a:ext cx="11872912" cy="6526212"/>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203200" y="6197600"/>
            <a:ext cx="11785600" cy="4397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9"/>
          <p:cNvSpPr txBox="1">
            <a:spLocks noChangeArrowheads="1"/>
          </p:cNvSpPr>
          <p:nvPr/>
        </p:nvSpPr>
        <p:spPr bwMode="auto">
          <a:xfrm>
            <a:off x="373063" y="6197600"/>
            <a:ext cx="1148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pPr>
            <a:r>
              <a:rPr lang="en-US" altLang="en-US" sz="1800" dirty="0">
                <a:solidFill>
                  <a:schemeClr val="bg1"/>
                </a:solidFill>
              </a:rPr>
              <a:t>US Ice Drilling Program  </a:t>
            </a:r>
            <a:r>
              <a:rPr lang="en-US" altLang="en-US" sz="1800" dirty="0" smtClean="0">
                <a:solidFill>
                  <a:schemeClr val="bg1"/>
                </a:solidFill>
              </a:rPr>
              <a:t>      </a:t>
            </a:r>
            <a:r>
              <a:rPr lang="en-US" altLang="en-US" sz="1800" dirty="0">
                <a:solidFill>
                  <a:schemeClr val="bg1"/>
                </a:solidFill>
              </a:rPr>
              <a:t>	                                              </a:t>
            </a:r>
            <a:r>
              <a:rPr lang="en-US" altLang="en-US" sz="1800" dirty="0" err="1">
                <a:solidFill>
                  <a:schemeClr val="bg1"/>
                </a:solidFill>
              </a:rPr>
              <a:t>icedrill.org</a:t>
            </a:r>
            <a:r>
              <a:rPr lang="en-US" altLang="en-US" sz="1800" dirty="0">
                <a:solidFill>
                  <a:schemeClr val="bg1"/>
                </a:solidFill>
              </a:rPr>
              <a:t>                                                        </a:t>
            </a:r>
            <a:r>
              <a:rPr lang="en-US" altLang="en-US" sz="1800" dirty="0" err="1">
                <a:solidFill>
                  <a:schemeClr val="bg1"/>
                </a:solidFill>
              </a:rPr>
              <a:t>icedrill-education.org</a:t>
            </a:r>
            <a:endParaRPr lang="en-US" altLang="en-US" sz="1800" dirty="0">
              <a:solidFill>
                <a:schemeClr val="bg1"/>
              </a:solidFill>
            </a:endParaRPr>
          </a:p>
          <a:p>
            <a:pPr eaLnBrk="1" hangingPunct="1">
              <a:lnSpc>
                <a:spcPct val="100000"/>
              </a:lnSpc>
              <a:spcBef>
                <a:spcPct val="0"/>
              </a:spcBef>
              <a:buFontTx/>
              <a:buNone/>
            </a:pPr>
            <a:endParaRPr lang="en-US" altLang="en-US" sz="1800" dirty="0">
              <a:solidFill>
                <a:schemeClr val="bg1"/>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7730" y="283278"/>
            <a:ext cx="775116" cy="649157"/>
          </a:xfrm>
          <a:prstGeom prst="rect">
            <a:avLst/>
          </a:prstGeom>
        </p:spPr>
      </p:pic>
    </p:spTree>
    <p:extLst>
      <p:ext uri="{BB962C8B-B14F-4D97-AF65-F5344CB8AC3E}">
        <p14:creationId xmlns:p14="http://schemas.microsoft.com/office/powerpoint/2010/main" val="9480008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694" y="764381"/>
            <a:ext cx="10515600" cy="1325563"/>
          </a:xfrm>
        </p:spPr>
        <p:txBody>
          <a:bodyPr/>
          <a:lstStyle/>
          <a:p>
            <a:pPr algn="ctr"/>
            <a:r>
              <a:rPr lang="en-US" b="1" dirty="0" smtClean="0">
                <a:solidFill>
                  <a:schemeClr val="accent1">
                    <a:lumMod val="75000"/>
                  </a:schemeClr>
                </a:solidFill>
                <a:latin typeface="Chalkboard" charset="0"/>
                <a:ea typeface="Chalkboard" charset="0"/>
                <a:cs typeface="Chalkboard" charset="0"/>
              </a:rPr>
              <a:t>Ice Drilling Program (IDP)</a:t>
            </a:r>
            <a:endParaRPr lang="en-US" b="1" dirty="0">
              <a:solidFill>
                <a:schemeClr val="accent1">
                  <a:lumMod val="75000"/>
                </a:schemeClr>
              </a:solidFill>
              <a:latin typeface="Chalkboard" charset="0"/>
              <a:ea typeface="Chalkboard" charset="0"/>
              <a:cs typeface="Chalkboard"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80975"/>
            <a:ext cx="8429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9113" y="268288"/>
            <a:ext cx="9937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73038" y="166688"/>
            <a:ext cx="11872912" cy="6526212"/>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203200" y="6197600"/>
            <a:ext cx="11785600" cy="4397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9"/>
          <p:cNvSpPr txBox="1">
            <a:spLocks noChangeArrowheads="1"/>
          </p:cNvSpPr>
          <p:nvPr/>
        </p:nvSpPr>
        <p:spPr bwMode="auto">
          <a:xfrm>
            <a:off x="373063" y="6197600"/>
            <a:ext cx="1148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en-US" sz="1800" dirty="0">
                <a:solidFill>
                  <a:schemeClr val="bg1"/>
                </a:solidFill>
              </a:rPr>
              <a:t>US Ice Drilling Program  </a:t>
            </a:r>
            <a:r>
              <a:rPr lang="en-US" altLang="en-US" sz="1800" dirty="0" smtClean="0">
                <a:solidFill>
                  <a:schemeClr val="bg1"/>
                </a:solidFill>
              </a:rPr>
              <a:t>                                                   </a:t>
            </a:r>
            <a:r>
              <a:rPr lang="en-US" altLang="en-US" sz="1800" dirty="0" err="1">
                <a:solidFill>
                  <a:schemeClr val="bg1"/>
                </a:solidFill>
              </a:rPr>
              <a:t>icedrill.org</a:t>
            </a:r>
            <a:r>
              <a:rPr lang="en-US" altLang="en-US" sz="1800" dirty="0">
                <a:solidFill>
                  <a:schemeClr val="bg1"/>
                </a:solidFill>
              </a:rPr>
              <a:t>                                                      </a:t>
            </a:r>
            <a:r>
              <a:rPr lang="en-US" altLang="en-US" sz="1800" dirty="0" smtClean="0">
                <a:solidFill>
                  <a:schemeClr val="bg1"/>
                </a:solidFill>
              </a:rPr>
              <a:t>        </a:t>
            </a:r>
            <a:r>
              <a:rPr lang="en-US" altLang="en-US" sz="1800" dirty="0" err="1" smtClean="0">
                <a:solidFill>
                  <a:schemeClr val="bg1"/>
                </a:solidFill>
              </a:rPr>
              <a:t>icedrill-education.org</a:t>
            </a:r>
            <a:endParaRPr lang="en-US" altLang="en-US" sz="1800" dirty="0">
              <a:solidFill>
                <a:schemeClr val="bg1"/>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7730" y="283278"/>
            <a:ext cx="775116" cy="649157"/>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4517" t="4545" r="6452" b="6060"/>
          <a:stretch/>
        </p:blipFill>
        <p:spPr>
          <a:xfrm>
            <a:off x="268133" y="2298167"/>
            <a:ext cx="2859733" cy="3667918"/>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3701" t="550" r="11157" b="8094"/>
          <a:stretch/>
        </p:blipFill>
        <p:spPr>
          <a:xfrm>
            <a:off x="8949129" y="2188625"/>
            <a:ext cx="2982343" cy="3825179"/>
          </a:xfrm>
          <a:prstGeom prst="rect">
            <a:avLst/>
          </a:prstGeom>
        </p:spPr>
      </p:pic>
      <p:sp>
        <p:nvSpPr>
          <p:cNvPr id="3" name="Content Placeholder 2"/>
          <p:cNvSpPr>
            <a:spLocks noGrp="1"/>
          </p:cNvSpPr>
          <p:nvPr>
            <p:ph idx="1"/>
          </p:nvPr>
        </p:nvSpPr>
        <p:spPr>
          <a:xfrm>
            <a:off x="1697999" y="2341562"/>
            <a:ext cx="8537837" cy="4351338"/>
          </a:xfrm>
        </p:spPr>
        <p:txBody>
          <a:bodyPr>
            <a:normAutofit/>
          </a:bodyPr>
          <a:lstStyle/>
          <a:p>
            <a:pPr marL="0" indent="0" algn="ctr">
              <a:buNone/>
            </a:pPr>
            <a:r>
              <a:rPr lang="en-US" sz="2400" dirty="0" smtClean="0">
                <a:solidFill>
                  <a:schemeClr val="accent1">
                    <a:lumMod val="75000"/>
                  </a:schemeClr>
                </a:solidFill>
                <a:latin typeface="Chalkboard" charset="0"/>
                <a:ea typeface="Chalkboard" charset="0"/>
                <a:cs typeface="Chalkboard" charset="0"/>
              </a:rPr>
              <a:t>Provides ice core community </a:t>
            </a:r>
            <a:endParaRPr lang="en-US" sz="2400" dirty="0" smtClean="0">
              <a:solidFill>
                <a:schemeClr val="accent1">
                  <a:lumMod val="75000"/>
                </a:schemeClr>
              </a:solidFill>
              <a:latin typeface="Chalkboard" charset="0"/>
              <a:ea typeface="Chalkboard" charset="0"/>
              <a:cs typeface="Chalkboard" charset="0"/>
            </a:endParaRPr>
          </a:p>
          <a:p>
            <a:pPr marL="0" indent="0" algn="ctr">
              <a:buNone/>
            </a:pPr>
            <a:r>
              <a:rPr lang="en-US" sz="2400" dirty="0" smtClean="0">
                <a:solidFill>
                  <a:schemeClr val="accent1">
                    <a:lumMod val="75000"/>
                  </a:schemeClr>
                </a:solidFill>
                <a:latin typeface="Chalkboard" charset="0"/>
                <a:ea typeface="Chalkboard" charset="0"/>
                <a:cs typeface="Chalkboard" charset="0"/>
              </a:rPr>
              <a:t>leadership</a:t>
            </a:r>
            <a:endParaRPr lang="en-US" sz="2400" dirty="0" smtClean="0">
              <a:solidFill>
                <a:schemeClr val="accent1">
                  <a:lumMod val="75000"/>
                </a:schemeClr>
              </a:solidFill>
              <a:latin typeface="Chalkboard" charset="0"/>
              <a:ea typeface="Chalkboard" charset="0"/>
              <a:cs typeface="Chalkboard" charset="0"/>
            </a:endParaRPr>
          </a:p>
          <a:p>
            <a:pPr marL="0" indent="0" algn="ctr">
              <a:buNone/>
            </a:pPr>
            <a:endParaRPr lang="en-US" sz="2400" dirty="0">
              <a:solidFill>
                <a:schemeClr val="accent1">
                  <a:lumMod val="75000"/>
                </a:schemeClr>
              </a:solidFill>
              <a:latin typeface="Chalkboard" charset="0"/>
              <a:ea typeface="Chalkboard" charset="0"/>
              <a:cs typeface="Chalkboard" charset="0"/>
            </a:endParaRPr>
          </a:p>
          <a:p>
            <a:pPr marL="0" indent="0" algn="ctr">
              <a:buNone/>
            </a:pPr>
            <a:r>
              <a:rPr lang="en-US" sz="2400" dirty="0" smtClean="0">
                <a:solidFill>
                  <a:schemeClr val="accent1">
                    <a:lumMod val="75000"/>
                  </a:schemeClr>
                </a:solidFill>
                <a:latin typeface="Chalkboard" charset="0"/>
                <a:ea typeface="Chalkboard" charset="0"/>
                <a:cs typeface="Chalkboard" charset="0"/>
              </a:rPr>
              <a:t>Coordinates development of </a:t>
            </a:r>
          </a:p>
          <a:p>
            <a:pPr marL="0" indent="0" algn="ctr">
              <a:buNone/>
            </a:pPr>
            <a:r>
              <a:rPr lang="en-US" sz="2400" dirty="0" smtClean="0">
                <a:solidFill>
                  <a:schemeClr val="accent1">
                    <a:lumMod val="75000"/>
                  </a:schemeClr>
                </a:solidFill>
                <a:latin typeface="Chalkboard" charset="0"/>
                <a:ea typeface="Chalkboard" charset="0"/>
                <a:cs typeface="Chalkboard" charset="0"/>
              </a:rPr>
              <a:t>Long Range Science Plan</a:t>
            </a:r>
          </a:p>
          <a:p>
            <a:pPr marL="0" indent="0" algn="ctr">
              <a:buNone/>
            </a:pPr>
            <a:r>
              <a:rPr lang="en-US" sz="2400" dirty="0" smtClean="0">
                <a:solidFill>
                  <a:schemeClr val="accent1">
                    <a:lumMod val="75000"/>
                  </a:schemeClr>
                </a:solidFill>
                <a:latin typeface="Chalkboard" charset="0"/>
                <a:ea typeface="Chalkboard" charset="0"/>
                <a:cs typeface="Chalkboard" charset="0"/>
              </a:rPr>
              <a:t>and</a:t>
            </a:r>
          </a:p>
          <a:p>
            <a:pPr marL="0" indent="0" algn="ctr">
              <a:buNone/>
            </a:pPr>
            <a:r>
              <a:rPr lang="en-US" sz="2400" dirty="0" smtClean="0">
                <a:solidFill>
                  <a:schemeClr val="accent1">
                    <a:lumMod val="75000"/>
                  </a:schemeClr>
                </a:solidFill>
                <a:latin typeface="Chalkboard" charset="0"/>
                <a:ea typeface="Chalkboard" charset="0"/>
                <a:cs typeface="Chalkboard" charset="0"/>
              </a:rPr>
              <a:t>Long Range Drilling Technology Plan</a:t>
            </a:r>
            <a:endParaRPr lang="en-US" sz="2400" dirty="0">
              <a:solidFill>
                <a:schemeClr val="accent1">
                  <a:lumMod val="75000"/>
                </a:schemeClr>
              </a:solidFill>
              <a:latin typeface="Chalkboard" charset="0"/>
              <a:ea typeface="Chalkboard" charset="0"/>
              <a:cs typeface="Chalkboard" charset="0"/>
            </a:endParaRPr>
          </a:p>
        </p:txBody>
      </p:sp>
    </p:spTree>
    <p:extLst>
      <p:ext uri="{BB962C8B-B14F-4D97-AF65-F5344CB8AC3E}">
        <p14:creationId xmlns:p14="http://schemas.microsoft.com/office/powerpoint/2010/main" val="164213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410" y="870939"/>
            <a:ext cx="10515600" cy="1325563"/>
          </a:xfrm>
        </p:spPr>
        <p:txBody>
          <a:bodyPr/>
          <a:lstStyle/>
          <a:p>
            <a:r>
              <a:rPr lang="en-US" dirty="0" smtClean="0">
                <a:solidFill>
                  <a:schemeClr val="accent1">
                    <a:lumMod val="75000"/>
                  </a:schemeClr>
                </a:solidFill>
                <a:latin typeface="Chalkboard" charset="0"/>
                <a:ea typeface="Chalkboard" charset="0"/>
                <a:cs typeface="Chalkboard" charset="0"/>
              </a:rPr>
              <a:t>IDP Long Range Plans</a:t>
            </a:r>
            <a:endParaRPr lang="en-US" dirty="0">
              <a:solidFill>
                <a:schemeClr val="accent1">
                  <a:lumMod val="75000"/>
                </a:schemeClr>
              </a:solidFill>
              <a:latin typeface="Chalkboard" charset="0"/>
              <a:ea typeface="Chalkboard" charset="0"/>
              <a:cs typeface="Chalkboard" charset="0"/>
            </a:endParaRPr>
          </a:p>
        </p:txBody>
      </p:sp>
      <p:sp>
        <p:nvSpPr>
          <p:cNvPr id="3" name="Content Placeholder 2"/>
          <p:cNvSpPr>
            <a:spLocks noGrp="1"/>
          </p:cNvSpPr>
          <p:nvPr>
            <p:ph idx="1"/>
          </p:nvPr>
        </p:nvSpPr>
        <p:spPr>
          <a:xfrm>
            <a:off x="4745796" y="2273276"/>
            <a:ext cx="7830954" cy="2369980"/>
          </a:xfrm>
        </p:spPr>
        <p:txBody>
          <a:bodyPr>
            <a:normAutofit/>
          </a:bodyPr>
          <a:lstStyle/>
          <a:p>
            <a:r>
              <a:rPr lang="en-US" dirty="0" smtClean="0"/>
              <a:t>Past climate through ice cores</a:t>
            </a:r>
          </a:p>
          <a:p>
            <a:r>
              <a:rPr lang="en-US" dirty="0" smtClean="0"/>
              <a:t>Ice dynamics and glacial history</a:t>
            </a:r>
          </a:p>
          <a:p>
            <a:r>
              <a:rPr lang="en-US" dirty="0" err="1" smtClean="0"/>
              <a:t>Subglacial</a:t>
            </a:r>
            <a:r>
              <a:rPr lang="en-US" dirty="0" smtClean="0"/>
              <a:t> geology, sediments and ecosystems</a:t>
            </a:r>
          </a:p>
          <a:p>
            <a:r>
              <a:rPr lang="en-US" dirty="0" smtClean="0"/>
              <a:t>Ice as a scientific observatory</a:t>
            </a:r>
          </a:p>
          <a:p>
            <a:endParaRPr lang="en-US" dirty="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80975"/>
            <a:ext cx="8429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9113" y="268288"/>
            <a:ext cx="9937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73038" y="166688"/>
            <a:ext cx="11872912" cy="6526212"/>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203200" y="6197600"/>
            <a:ext cx="11785600" cy="4397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9"/>
          <p:cNvSpPr txBox="1">
            <a:spLocks noChangeArrowheads="1"/>
          </p:cNvSpPr>
          <p:nvPr/>
        </p:nvSpPr>
        <p:spPr bwMode="auto">
          <a:xfrm>
            <a:off x="373063" y="6197600"/>
            <a:ext cx="1148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pPr>
            <a:r>
              <a:rPr lang="en-US" altLang="en-US" sz="1800" dirty="0">
                <a:solidFill>
                  <a:schemeClr val="bg1"/>
                </a:solidFill>
              </a:rPr>
              <a:t>US Ice Drilling Program  </a:t>
            </a:r>
            <a:r>
              <a:rPr lang="en-US" altLang="en-US" sz="1800" dirty="0" smtClean="0">
                <a:solidFill>
                  <a:schemeClr val="bg1"/>
                </a:solidFill>
              </a:rPr>
              <a:t>                                                    </a:t>
            </a:r>
            <a:r>
              <a:rPr lang="en-US" altLang="en-US" sz="1800" dirty="0" err="1">
                <a:solidFill>
                  <a:schemeClr val="bg1"/>
                </a:solidFill>
              </a:rPr>
              <a:t>icedrill.org</a:t>
            </a:r>
            <a:r>
              <a:rPr lang="en-US" altLang="en-US" sz="1800" dirty="0">
                <a:solidFill>
                  <a:schemeClr val="bg1"/>
                </a:solidFill>
              </a:rPr>
              <a:t>                                                        </a:t>
            </a:r>
            <a:r>
              <a:rPr lang="en-US" altLang="en-US" sz="1800" dirty="0" err="1">
                <a:solidFill>
                  <a:schemeClr val="bg1"/>
                </a:solidFill>
              </a:rPr>
              <a:t>icedrill-education.org</a:t>
            </a:r>
            <a:endParaRPr lang="en-US" altLang="en-US" sz="1800" dirty="0">
              <a:solidFill>
                <a:schemeClr val="bg1"/>
              </a:solidFill>
            </a:endParaRPr>
          </a:p>
          <a:p>
            <a:pPr eaLnBrk="1" hangingPunct="1">
              <a:lnSpc>
                <a:spcPct val="100000"/>
              </a:lnSpc>
              <a:spcBef>
                <a:spcPct val="0"/>
              </a:spcBef>
              <a:buFontTx/>
              <a:buNone/>
            </a:pPr>
            <a:endParaRPr lang="en-US" altLang="en-US" sz="1800" dirty="0">
              <a:solidFill>
                <a:schemeClr val="bg1"/>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7730" y="283278"/>
            <a:ext cx="775116" cy="64915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188" y="1920028"/>
            <a:ext cx="4101969" cy="3076476"/>
          </a:xfrm>
          <a:prstGeom prst="rect">
            <a:avLst/>
          </a:prstGeom>
          <a:effectLst>
            <a:outerShdw blurRad="50800" dist="76200" dir="2700000" algn="tl" rotWithShape="0">
              <a:prstClr val="black">
                <a:alpha val="40000"/>
              </a:prstClr>
            </a:outerShdw>
          </a:effectLst>
        </p:spPr>
      </p:pic>
      <p:sp>
        <p:nvSpPr>
          <p:cNvPr id="11" name="TextBox 10"/>
          <p:cNvSpPr txBox="1"/>
          <p:nvPr/>
        </p:nvSpPr>
        <p:spPr>
          <a:xfrm>
            <a:off x="554637" y="4986952"/>
            <a:ext cx="11298210" cy="1107996"/>
          </a:xfrm>
          <a:prstGeom prst="rect">
            <a:avLst/>
          </a:prstGeom>
          <a:noFill/>
        </p:spPr>
        <p:txBody>
          <a:bodyPr wrap="square" rtlCol="0">
            <a:spAutoFit/>
          </a:bodyPr>
          <a:lstStyle/>
          <a:p>
            <a:r>
              <a:rPr lang="en-US" sz="2400" b="1" dirty="0"/>
              <a:t>Integrated science and technology planning:</a:t>
            </a:r>
          </a:p>
          <a:p>
            <a:r>
              <a:rPr lang="en-US" sz="2400" b="1" dirty="0"/>
              <a:t>	</a:t>
            </a:r>
            <a:r>
              <a:rPr lang="en-US" sz="2400" b="1" dirty="0" smtClean="0"/>
              <a:t>Allows science to drive technology development of new drills and capabilities  </a:t>
            </a:r>
            <a:endParaRPr lang="en-US" sz="2400" b="1" dirty="0"/>
          </a:p>
          <a:p>
            <a:endParaRPr lang="en-US" dirty="0"/>
          </a:p>
        </p:txBody>
      </p:sp>
    </p:spTree>
    <p:extLst>
      <p:ext uri="{BB962C8B-B14F-4D97-AF65-F5344CB8AC3E}">
        <p14:creationId xmlns:p14="http://schemas.microsoft.com/office/powerpoint/2010/main" val="190273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80975"/>
            <a:ext cx="8429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9113" y="268288"/>
            <a:ext cx="9937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73038" y="166688"/>
            <a:ext cx="11872912" cy="6526212"/>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203200" y="6272550"/>
            <a:ext cx="11785600" cy="4397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9"/>
          <p:cNvSpPr txBox="1">
            <a:spLocks noChangeArrowheads="1"/>
          </p:cNvSpPr>
          <p:nvPr/>
        </p:nvSpPr>
        <p:spPr bwMode="auto">
          <a:xfrm>
            <a:off x="373063" y="6272550"/>
            <a:ext cx="1148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pPr>
            <a:r>
              <a:rPr lang="en-US" altLang="en-US" sz="1800" dirty="0">
                <a:solidFill>
                  <a:schemeClr val="bg1"/>
                </a:solidFill>
              </a:rPr>
              <a:t>US Ice Drilling Program  </a:t>
            </a:r>
            <a:r>
              <a:rPr lang="en-US" altLang="en-US" sz="1800" dirty="0" smtClean="0">
                <a:solidFill>
                  <a:schemeClr val="bg1"/>
                </a:solidFill>
              </a:rPr>
              <a:t>      </a:t>
            </a:r>
            <a:r>
              <a:rPr lang="en-US" altLang="en-US" sz="1800" dirty="0">
                <a:solidFill>
                  <a:schemeClr val="bg1"/>
                </a:solidFill>
              </a:rPr>
              <a:t>	                                              </a:t>
            </a:r>
            <a:r>
              <a:rPr lang="en-US" altLang="en-US" sz="1800" dirty="0" err="1">
                <a:solidFill>
                  <a:schemeClr val="bg1"/>
                </a:solidFill>
              </a:rPr>
              <a:t>icedrill.org</a:t>
            </a:r>
            <a:r>
              <a:rPr lang="en-US" altLang="en-US" sz="1800" dirty="0">
                <a:solidFill>
                  <a:schemeClr val="bg1"/>
                </a:solidFill>
              </a:rPr>
              <a:t>                                                        </a:t>
            </a:r>
            <a:r>
              <a:rPr lang="en-US" altLang="en-US" sz="1800" dirty="0" err="1">
                <a:solidFill>
                  <a:schemeClr val="bg1"/>
                </a:solidFill>
              </a:rPr>
              <a:t>icedrill-education.org</a:t>
            </a:r>
            <a:endParaRPr lang="en-US" altLang="en-US" sz="1800" dirty="0">
              <a:solidFill>
                <a:schemeClr val="bg1"/>
              </a:solidFill>
            </a:endParaRPr>
          </a:p>
          <a:p>
            <a:pPr eaLnBrk="1" hangingPunct="1">
              <a:lnSpc>
                <a:spcPct val="100000"/>
              </a:lnSpc>
              <a:spcBef>
                <a:spcPct val="0"/>
              </a:spcBef>
              <a:buFontTx/>
              <a:buNone/>
            </a:pPr>
            <a:endParaRPr lang="en-US" altLang="en-US" sz="1800" dirty="0">
              <a:solidFill>
                <a:schemeClr val="bg1"/>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7730" y="283278"/>
            <a:ext cx="775116" cy="649157"/>
          </a:xfrm>
          <a:prstGeom prst="rect">
            <a:avLst/>
          </a:prstGeom>
        </p:spPr>
      </p:pic>
      <p:sp>
        <p:nvSpPr>
          <p:cNvPr id="14" name="Title 13"/>
          <p:cNvSpPr>
            <a:spLocks noGrp="1"/>
          </p:cNvSpPr>
          <p:nvPr>
            <p:ph type="title"/>
          </p:nvPr>
        </p:nvSpPr>
        <p:spPr>
          <a:xfrm>
            <a:off x="838200" y="700075"/>
            <a:ext cx="10515600" cy="1325563"/>
          </a:xfrm>
        </p:spPr>
        <p:txBody>
          <a:bodyPr/>
          <a:lstStyle/>
          <a:p>
            <a:pPr algn="ctr"/>
            <a:r>
              <a:rPr lang="en-US" dirty="0">
                <a:solidFill>
                  <a:schemeClr val="accent1">
                    <a:lumMod val="75000"/>
                  </a:schemeClr>
                </a:solidFill>
                <a:latin typeface="Chalkboard" charset="0"/>
                <a:ea typeface="Chalkboard" charset="0"/>
                <a:cs typeface="Chalkboard" charset="0"/>
              </a:rPr>
              <a:t>Overview of </a:t>
            </a:r>
            <a:r>
              <a:rPr lang="en-US" dirty="0" smtClean="0">
                <a:solidFill>
                  <a:schemeClr val="accent1">
                    <a:lumMod val="75000"/>
                  </a:schemeClr>
                </a:solidFill>
                <a:latin typeface="Chalkboard" charset="0"/>
                <a:ea typeface="Chalkboard" charset="0"/>
                <a:cs typeface="Chalkboard" charset="0"/>
              </a:rPr>
              <a:t>IDP </a:t>
            </a:r>
            <a:r>
              <a:rPr lang="en-US" dirty="0">
                <a:solidFill>
                  <a:schemeClr val="accent1">
                    <a:lumMod val="75000"/>
                  </a:schemeClr>
                </a:solidFill>
                <a:latin typeface="Chalkboard" charset="0"/>
                <a:ea typeface="Chalkboard" charset="0"/>
                <a:cs typeface="Chalkboard" charset="0"/>
              </a:rPr>
              <a:t>EPO Program</a:t>
            </a:r>
          </a:p>
        </p:txBody>
      </p:sp>
      <p:sp>
        <p:nvSpPr>
          <p:cNvPr id="15" name="Content Placeholder 14"/>
          <p:cNvSpPr>
            <a:spLocks noGrp="1"/>
          </p:cNvSpPr>
          <p:nvPr>
            <p:ph idx="1"/>
          </p:nvPr>
        </p:nvSpPr>
        <p:spPr>
          <a:xfrm>
            <a:off x="838199" y="1517117"/>
            <a:ext cx="3706921" cy="4479939"/>
          </a:xfrm>
        </p:spPr>
        <p:txBody>
          <a:bodyPr/>
          <a:lstStyle/>
          <a:p>
            <a:pPr marL="0" indent="0">
              <a:buNone/>
            </a:pPr>
            <a:r>
              <a:rPr lang="en-US" sz="3200" b="1" dirty="0"/>
              <a:t> </a:t>
            </a:r>
            <a:r>
              <a:rPr lang="en-US" sz="3200" b="1" dirty="0" smtClean="0"/>
              <a:t>Vision</a:t>
            </a:r>
          </a:p>
          <a:p>
            <a:pPr marL="0" indent="0">
              <a:buNone/>
            </a:pPr>
            <a:r>
              <a:rPr lang="en-US" sz="1800" dirty="0" smtClean="0">
                <a:solidFill>
                  <a:schemeClr val="accent1">
                    <a:lumMod val="50000"/>
                  </a:schemeClr>
                </a:solidFill>
                <a:latin typeface="Chalkboard" charset="0"/>
                <a:ea typeface="Chalkboard" charset="0"/>
                <a:cs typeface="Chalkboard" charset="0"/>
              </a:rPr>
              <a:t>To </a:t>
            </a:r>
            <a:r>
              <a:rPr lang="en-US" sz="1800" dirty="0">
                <a:solidFill>
                  <a:schemeClr val="accent1">
                    <a:lumMod val="50000"/>
                  </a:schemeClr>
                </a:solidFill>
                <a:latin typeface="Chalkboard" charset="0"/>
                <a:ea typeface="Chalkboard" charset="0"/>
                <a:cs typeface="Chalkboard" charset="0"/>
              </a:rPr>
              <a:t>enable </a:t>
            </a:r>
            <a:r>
              <a:rPr lang="en-US" sz="1800" b="1" dirty="0">
                <a:solidFill>
                  <a:schemeClr val="accent1">
                    <a:lumMod val="50000"/>
                  </a:schemeClr>
                </a:solidFill>
                <a:latin typeface="Chalkboard" charset="0"/>
                <a:ea typeface="Chalkboard" charset="0"/>
                <a:cs typeface="Chalkboard" charset="0"/>
              </a:rPr>
              <a:t>public and educator </a:t>
            </a:r>
            <a:r>
              <a:rPr lang="en-US" sz="1800" dirty="0">
                <a:solidFill>
                  <a:schemeClr val="accent1">
                    <a:lumMod val="50000"/>
                  </a:schemeClr>
                </a:solidFill>
                <a:latin typeface="Chalkboard" charset="0"/>
                <a:ea typeface="Chalkboard" charset="0"/>
                <a:cs typeface="Chalkboard" charset="0"/>
              </a:rPr>
              <a:t>understanding of scientific and engineering discoveries from evidence in glaciers and ice sheets.</a:t>
            </a:r>
          </a:p>
        </p:txBody>
      </p:sp>
      <p:pic>
        <p:nvPicPr>
          <p:cNvPr id="2" name="Picture 1"/>
          <p:cNvPicPr>
            <a:picLocks noChangeAspect="1"/>
          </p:cNvPicPr>
          <p:nvPr/>
        </p:nvPicPr>
        <p:blipFill>
          <a:blip r:embed="rId6"/>
          <a:stretch>
            <a:fillRect/>
          </a:stretch>
        </p:blipFill>
        <p:spPr>
          <a:xfrm>
            <a:off x="1593437" y="3464113"/>
            <a:ext cx="1614458" cy="2148471"/>
          </a:xfrm>
          <a:prstGeom prst="rect">
            <a:avLst/>
          </a:prstGeom>
          <a:effectLst>
            <a:outerShdw blurRad="50800" dist="76200" dir="2700000" algn="tl" rotWithShape="0">
              <a:prstClr val="black">
                <a:alpha val="40000"/>
              </a:prstClr>
            </a:outerShdw>
          </a:effectLst>
        </p:spPr>
      </p:pic>
      <p:sp>
        <p:nvSpPr>
          <p:cNvPr id="3" name="Rectangle 2"/>
          <p:cNvSpPr/>
          <p:nvPr/>
        </p:nvSpPr>
        <p:spPr>
          <a:xfrm>
            <a:off x="647294" y="5590549"/>
            <a:ext cx="3523630" cy="738664"/>
          </a:xfrm>
          <a:prstGeom prst="rect">
            <a:avLst/>
          </a:prstGeom>
        </p:spPr>
        <p:txBody>
          <a:bodyPr wrap="square">
            <a:spAutoFit/>
          </a:bodyPr>
          <a:lstStyle/>
          <a:p>
            <a:pPr algn="ctr"/>
            <a:r>
              <a:rPr lang="en-US" sz="1400" dirty="0" smtClean="0">
                <a:solidFill>
                  <a:schemeClr val="accent1">
                    <a:lumMod val="75000"/>
                  </a:schemeClr>
                </a:solidFill>
                <a:latin typeface="Chalkboard" charset="0"/>
                <a:ea typeface="Chalkboard" charset="0"/>
                <a:cs typeface="Chalkboard" charset="0"/>
              </a:rPr>
              <a:t>During School of Ice workshops, </a:t>
            </a:r>
            <a:r>
              <a:rPr lang="en-US" sz="1400" b="1" dirty="0" smtClean="0">
                <a:solidFill>
                  <a:schemeClr val="accent1">
                    <a:lumMod val="75000"/>
                  </a:schemeClr>
                </a:solidFill>
                <a:latin typeface="Chalkboard" charset="0"/>
                <a:ea typeface="Chalkboard" charset="0"/>
                <a:cs typeface="Chalkboard" charset="0"/>
              </a:rPr>
              <a:t>college </a:t>
            </a:r>
            <a:r>
              <a:rPr lang="en-US" sz="1400" b="1" dirty="0">
                <a:solidFill>
                  <a:schemeClr val="accent1">
                    <a:lumMod val="75000"/>
                  </a:schemeClr>
                </a:solidFill>
                <a:latin typeface="Chalkboard" charset="0"/>
                <a:ea typeface="Chalkboard" charset="0"/>
                <a:cs typeface="Chalkboard" charset="0"/>
              </a:rPr>
              <a:t>faculty </a:t>
            </a:r>
            <a:r>
              <a:rPr lang="en-US" sz="1400" dirty="0">
                <a:solidFill>
                  <a:schemeClr val="accent1">
                    <a:lumMod val="75000"/>
                  </a:schemeClr>
                </a:solidFill>
                <a:latin typeface="Chalkboard" charset="0"/>
                <a:ea typeface="Chalkboard" charset="0"/>
                <a:cs typeface="Chalkboard" charset="0"/>
              </a:rPr>
              <a:t>experience labs for transferring ice core science to their </a:t>
            </a:r>
            <a:r>
              <a:rPr lang="en-US" sz="1400" dirty="0" smtClean="0">
                <a:solidFill>
                  <a:schemeClr val="accent1">
                    <a:lumMod val="75000"/>
                  </a:schemeClr>
                </a:solidFill>
                <a:latin typeface="Chalkboard" charset="0"/>
                <a:ea typeface="Chalkboard" charset="0"/>
                <a:cs typeface="Chalkboard" charset="0"/>
              </a:rPr>
              <a:t>students.</a:t>
            </a:r>
            <a:endParaRPr lang="en-US" sz="1400" dirty="0">
              <a:solidFill>
                <a:schemeClr val="accent1">
                  <a:lumMod val="75000"/>
                </a:schemeClr>
              </a:solidFill>
              <a:latin typeface="Chalkboard" charset="0"/>
              <a:ea typeface="Chalkboard" charset="0"/>
              <a:cs typeface="Chalkboard" charset="0"/>
            </a:endParaRPr>
          </a:p>
        </p:txBody>
      </p:sp>
      <p:pic>
        <p:nvPicPr>
          <p:cNvPr id="5" name="Picture 4"/>
          <p:cNvPicPr>
            <a:picLocks noChangeAspect="1"/>
          </p:cNvPicPr>
          <p:nvPr/>
        </p:nvPicPr>
        <p:blipFill>
          <a:blip r:embed="rId7"/>
          <a:stretch>
            <a:fillRect/>
          </a:stretch>
        </p:blipFill>
        <p:spPr>
          <a:xfrm>
            <a:off x="4916338" y="1835253"/>
            <a:ext cx="3376414" cy="1901959"/>
          </a:xfrm>
          <a:prstGeom prst="rect">
            <a:avLst/>
          </a:prstGeom>
          <a:effectLst>
            <a:outerShdw blurRad="50800" dist="76200" dir="2700000" algn="tl" rotWithShape="0">
              <a:prstClr val="black">
                <a:alpha val="40000"/>
              </a:prstClr>
            </a:outerShdw>
          </a:effectLst>
        </p:spPr>
      </p:pic>
      <p:pic>
        <p:nvPicPr>
          <p:cNvPr id="11" name="Picture 10"/>
          <p:cNvPicPr>
            <a:picLocks noChangeAspect="1"/>
          </p:cNvPicPr>
          <p:nvPr/>
        </p:nvPicPr>
        <p:blipFill>
          <a:blip r:embed="rId8"/>
          <a:stretch>
            <a:fillRect/>
          </a:stretch>
        </p:blipFill>
        <p:spPr>
          <a:xfrm>
            <a:off x="7959776" y="3963715"/>
            <a:ext cx="2955115" cy="1972718"/>
          </a:xfrm>
          <a:prstGeom prst="rect">
            <a:avLst/>
          </a:prstGeom>
          <a:effectLst>
            <a:outerShdw blurRad="50800" dist="76200" dir="2700000" algn="tl" rotWithShape="0">
              <a:prstClr val="black">
                <a:alpha val="40000"/>
              </a:prstClr>
            </a:outerShdw>
          </a:effectLst>
        </p:spPr>
      </p:pic>
      <p:sp>
        <p:nvSpPr>
          <p:cNvPr id="12" name="Rectangle 11"/>
          <p:cNvSpPr/>
          <p:nvPr/>
        </p:nvSpPr>
        <p:spPr>
          <a:xfrm>
            <a:off x="8079232" y="2144303"/>
            <a:ext cx="3165203" cy="738664"/>
          </a:xfrm>
          <a:prstGeom prst="rect">
            <a:avLst/>
          </a:prstGeom>
        </p:spPr>
        <p:txBody>
          <a:bodyPr wrap="square">
            <a:spAutoFit/>
          </a:bodyPr>
          <a:lstStyle/>
          <a:p>
            <a:pPr algn="ctr"/>
            <a:r>
              <a:rPr lang="en-US" sz="1400" b="1" dirty="0">
                <a:solidFill>
                  <a:schemeClr val="accent1">
                    <a:lumMod val="75000"/>
                  </a:schemeClr>
                </a:solidFill>
                <a:latin typeface="Chalkboard" charset="0"/>
                <a:ea typeface="Chalkboard" charset="0"/>
                <a:cs typeface="Chalkboard" charset="0"/>
              </a:rPr>
              <a:t>Middle school and high school </a:t>
            </a:r>
            <a:r>
              <a:rPr lang="en-US" sz="1400" dirty="0">
                <a:solidFill>
                  <a:schemeClr val="accent1">
                    <a:lumMod val="75000"/>
                  </a:schemeClr>
                </a:solidFill>
                <a:latin typeface="Chalkboard" charset="0"/>
                <a:ea typeface="Chalkboard" charset="0"/>
                <a:cs typeface="Chalkboard" charset="0"/>
              </a:rPr>
              <a:t>hands-on teachers’ </a:t>
            </a:r>
          </a:p>
          <a:p>
            <a:pPr algn="ctr"/>
            <a:r>
              <a:rPr lang="en-US" sz="1400" dirty="0">
                <a:solidFill>
                  <a:schemeClr val="accent1">
                    <a:lumMod val="75000"/>
                  </a:schemeClr>
                </a:solidFill>
                <a:latin typeface="Chalkboard" charset="0"/>
                <a:ea typeface="Chalkboard" charset="0"/>
                <a:cs typeface="Chalkboard" charset="0"/>
              </a:rPr>
              <a:t>workshops at NSTA.</a:t>
            </a:r>
          </a:p>
        </p:txBody>
      </p:sp>
      <p:cxnSp>
        <p:nvCxnSpPr>
          <p:cNvPr id="16" name="Straight Connector 15"/>
          <p:cNvCxnSpPr/>
          <p:nvPr/>
        </p:nvCxnSpPr>
        <p:spPr>
          <a:xfrm>
            <a:off x="838200" y="2025638"/>
            <a:ext cx="3482624" cy="0"/>
          </a:xfrm>
          <a:prstGeom prst="line">
            <a:avLst/>
          </a:prstGeom>
          <a:ln w="38100">
            <a:solidFill>
              <a:schemeClr val="accent1">
                <a:lumMod val="50000"/>
              </a:schemeClr>
            </a:solidFill>
          </a:ln>
          <a:effectLst>
            <a:outerShdw blurRad="50800" dist="50800" dir="5400000" algn="ctr" rotWithShape="0">
              <a:schemeClr val="accent1">
                <a:lumMod val="75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8200" y="3386766"/>
            <a:ext cx="3482624" cy="0"/>
          </a:xfrm>
          <a:prstGeom prst="line">
            <a:avLst/>
          </a:prstGeom>
          <a:ln w="38100">
            <a:solidFill>
              <a:schemeClr val="accent1">
                <a:lumMod val="50000"/>
              </a:schemeClr>
            </a:solidFill>
          </a:ln>
          <a:effectLst>
            <a:outerShdw blurRad="50800" dist="50800" dir="5400000" algn="ctr" rotWithShape="0">
              <a:schemeClr val="accent1">
                <a:lumMod val="75000"/>
              </a:schemeClr>
            </a:outerShdw>
          </a:effectLst>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545121" y="4497802"/>
            <a:ext cx="3489402" cy="738664"/>
          </a:xfrm>
          <a:prstGeom prst="rect">
            <a:avLst/>
          </a:prstGeom>
        </p:spPr>
        <p:txBody>
          <a:bodyPr wrap="square">
            <a:spAutoFit/>
          </a:bodyPr>
          <a:lstStyle/>
          <a:p>
            <a:pPr algn="ctr"/>
            <a:r>
              <a:rPr lang="en-US" sz="1400" dirty="0">
                <a:solidFill>
                  <a:schemeClr val="accent1">
                    <a:lumMod val="75000"/>
                  </a:schemeClr>
                </a:solidFill>
                <a:latin typeface="Chalkboard" charset="0"/>
                <a:ea typeface="Chalkboard" charset="0"/>
                <a:cs typeface="Chalkboard" charset="0"/>
              </a:rPr>
              <a:t>Graduate students </a:t>
            </a:r>
            <a:r>
              <a:rPr lang="en-US" sz="1400" b="1" dirty="0">
                <a:solidFill>
                  <a:schemeClr val="accent1">
                    <a:lumMod val="75000"/>
                  </a:schemeClr>
                </a:solidFill>
                <a:latin typeface="Chalkboard" charset="0"/>
                <a:ea typeface="Chalkboard" charset="0"/>
                <a:cs typeface="Chalkboard" charset="0"/>
              </a:rPr>
              <a:t>engage </a:t>
            </a:r>
          </a:p>
          <a:p>
            <a:pPr algn="ctr"/>
            <a:r>
              <a:rPr lang="en-US" sz="1400" b="1" dirty="0">
                <a:solidFill>
                  <a:schemeClr val="accent1">
                    <a:lumMod val="75000"/>
                  </a:schemeClr>
                </a:solidFill>
                <a:latin typeface="Chalkboard" charset="0"/>
                <a:ea typeface="Chalkboard" charset="0"/>
                <a:cs typeface="Chalkboard" charset="0"/>
              </a:rPr>
              <a:t>the public</a:t>
            </a:r>
            <a:r>
              <a:rPr lang="en-US" sz="1400" dirty="0">
                <a:solidFill>
                  <a:schemeClr val="accent1">
                    <a:lumMod val="75000"/>
                  </a:schemeClr>
                </a:solidFill>
                <a:latin typeface="Chalkboard" charset="0"/>
                <a:ea typeface="Chalkboard" charset="0"/>
                <a:cs typeface="Chalkboard" charset="0"/>
              </a:rPr>
              <a:t> in polar science explorations during museum events.</a:t>
            </a:r>
          </a:p>
        </p:txBody>
      </p:sp>
    </p:spTree>
    <p:extLst>
      <p:ext uri="{BB962C8B-B14F-4D97-AF65-F5344CB8AC3E}">
        <p14:creationId xmlns:p14="http://schemas.microsoft.com/office/powerpoint/2010/main" val="107266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80975"/>
            <a:ext cx="8429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9113" y="268288"/>
            <a:ext cx="9937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73038" y="166688"/>
            <a:ext cx="11872912" cy="6526212"/>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203200" y="6197600"/>
            <a:ext cx="11785600" cy="4397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9"/>
          <p:cNvSpPr txBox="1">
            <a:spLocks noChangeArrowheads="1"/>
          </p:cNvSpPr>
          <p:nvPr/>
        </p:nvSpPr>
        <p:spPr bwMode="auto">
          <a:xfrm>
            <a:off x="373063" y="6197600"/>
            <a:ext cx="1148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pPr>
            <a:r>
              <a:rPr lang="en-US" altLang="en-US" sz="1800" dirty="0">
                <a:solidFill>
                  <a:schemeClr val="bg1"/>
                </a:solidFill>
              </a:rPr>
              <a:t>US Ice Drilling Program  </a:t>
            </a:r>
            <a:r>
              <a:rPr lang="en-US" altLang="en-US" sz="1800" dirty="0" smtClean="0">
                <a:solidFill>
                  <a:schemeClr val="bg1"/>
                </a:solidFill>
              </a:rPr>
              <a:t>      </a:t>
            </a:r>
            <a:r>
              <a:rPr lang="en-US" altLang="en-US" sz="1800" dirty="0">
                <a:solidFill>
                  <a:schemeClr val="bg1"/>
                </a:solidFill>
              </a:rPr>
              <a:t>	                                              </a:t>
            </a:r>
            <a:r>
              <a:rPr lang="en-US" altLang="en-US" sz="1800" dirty="0" err="1">
                <a:solidFill>
                  <a:schemeClr val="bg1"/>
                </a:solidFill>
              </a:rPr>
              <a:t>icedrill.org</a:t>
            </a:r>
            <a:r>
              <a:rPr lang="en-US" altLang="en-US" sz="1800" dirty="0">
                <a:solidFill>
                  <a:schemeClr val="bg1"/>
                </a:solidFill>
              </a:rPr>
              <a:t>                                                        </a:t>
            </a:r>
            <a:r>
              <a:rPr lang="en-US" altLang="en-US" sz="1800" dirty="0" err="1">
                <a:solidFill>
                  <a:schemeClr val="bg1"/>
                </a:solidFill>
              </a:rPr>
              <a:t>icedrill-education.org</a:t>
            </a:r>
            <a:endParaRPr lang="en-US" altLang="en-US" sz="1800" dirty="0">
              <a:solidFill>
                <a:schemeClr val="bg1"/>
              </a:solidFill>
            </a:endParaRPr>
          </a:p>
          <a:p>
            <a:pPr eaLnBrk="1" hangingPunct="1">
              <a:lnSpc>
                <a:spcPct val="100000"/>
              </a:lnSpc>
              <a:spcBef>
                <a:spcPct val="0"/>
              </a:spcBef>
              <a:buFontTx/>
              <a:buNone/>
            </a:pPr>
            <a:endParaRPr lang="en-US" altLang="en-US" sz="1800" dirty="0">
              <a:solidFill>
                <a:schemeClr val="bg1"/>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7730" y="283278"/>
            <a:ext cx="775116" cy="649157"/>
          </a:xfrm>
          <a:prstGeom prst="rect">
            <a:avLst/>
          </a:prstGeom>
        </p:spPr>
      </p:pic>
      <p:sp>
        <p:nvSpPr>
          <p:cNvPr id="14" name="Title 13"/>
          <p:cNvSpPr>
            <a:spLocks noGrp="1"/>
          </p:cNvSpPr>
          <p:nvPr>
            <p:ph type="title"/>
          </p:nvPr>
        </p:nvSpPr>
        <p:spPr>
          <a:xfrm>
            <a:off x="838200" y="814687"/>
            <a:ext cx="10515600" cy="1325563"/>
          </a:xfrm>
        </p:spPr>
        <p:txBody>
          <a:bodyPr/>
          <a:lstStyle/>
          <a:p>
            <a:pPr algn="ctr"/>
            <a:r>
              <a:rPr lang="en-US" dirty="0" smtClean="0">
                <a:solidFill>
                  <a:schemeClr val="accent1">
                    <a:lumMod val="75000"/>
                  </a:schemeClr>
                </a:solidFill>
                <a:latin typeface="Chalkboard" charset="0"/>
                <a:ea typeface="Chalkboard" charset="0"/>
                <a:cs typeface="Chalkboard" charset="0"/>
              </a:rPr>
              <a:t>Overview of IDP EPO Program</a:t>
            </a:r>
            <a:endParaRPr lang="en-US" dirty="0">
              <a:solidFill>
                <a:schemeClr val="accent1">
                  <a:lumMod val="75000"/>
                </a:schemeClr>
              </a:solidFill>
              <a:latin typeface="Chalkboard" charset="0"/>
              <a:ea typeface="Chalkboard" charset="0"/>
              <a:cs typeface="Chalkboard" charset="0"/>
            </a:endParaRPr>
          </a:p>
        </p:txBody>
      </p:sp>
      <p:sp>
        <p:nvSpPr>
          <p:cNvPr id="15" name="Content Placeholder 14"/>
          <p:cNvSpPr>
            <a:spLocks noGrp="1"/>
          </p:cNvSpPr>
          <p:nvPr>
            <p:ph idx="1"/>
          </p:nvPr>
        </p:nvSpPr>
        <p:spPr>
          <a:xfrm>
            <a:off x="838200" y="1685879"/>
            <a:ext cx="11014646" cy="4356147"/>
          </a:xfrm>
        </p:spPr>
        <p:txBody>
          <a:bodyPr>
            <a:normAutofit/>
          </a:bodyPr>
          <a:lstStyle/>
          <a:p>
            <a:pPr marL="0" indent="0">
              <a:buNone/>
            </a:pPr>
            <a:r>
              <a:rPr lang="en-US" sz="3200" b="1" dirty="0" smtClean="0"/>
              <a:t>Mission</a:t>
            </a:r>
          </a:p>
          <a:p>
            <a:pPr marL="0" indent="0">
              <a:buNone/>
            </a:pPr>
            <a:r>
              <a:rPr lang="en-US" sz="1800" dirty="0" smtClean="0">
                <a:solidFill>
                  <a:schemeClr val="accent1">
                    <a:lumMod val="75000"/>
                  </a:schemeClr>
                </a:solidFill>
                <a:latin typeface="Chalkboard" charset="0"/>
                <a:ea typeface="Chalkboard" charset="0"/>
                <a:cs typeface="Chalkboard" charset="0"/>
              </a:rPr>
              <a:t>The mission of  the </a:t>
            </a:r>
            <a:r>
              <a:rPr lang="en-US" sz="1800" dirty="0" smtClean="0">
                <a:solidFill>
                  <a:schemeClr val="accent1">
                    <a:lumMod val="75000"/>
                  </a:schemeClr>
                </a:solidFill>
                <a:latin typeface="Chalkboard" charset="0"/>
                <a:ea typeface="Chalkboard" charset="0"/>
                <a:cs typeface="Chalkboard" charset="0"/>
              </a:rPr>
              <a:t>IDP </a:t>
            </a:r>
            <a:r>
              <a:rPr lang="en-US" sz="1800" dirty="0" smtClean="0">
                <a:solidFill>
                  <a:schemeClr val="accent1">
                    <a:lumMod val="75000"/>
                  </a:schemeClr>
                </a:solidFill>
                <a:latin typeface="Chalkboard" charset="0"/>
                <a:ea typeface="Chalkboard" charset="0"/>
                <a:cs typeface="Chalkboard" charset="0"/>
              </a:rPr>
              <a:t>Education and Public Outreach (EPO) Program is to conduct activities with </a:t>
            </a:r>
            <a:r>
              <a:rPr lang="en-US" sz="1800" b="1" dirty="0" smtClean="0">
                <a:solidFill>
                  <a:schemeClr val="accent1">
                    <a:lumMod val="75000"/>
                  </a:schemeClr>
                </a:solidFill>
                <a:latin typeface="Chalkboard" charset="0"/>
                <a:ea typeface="Chalkboard" charset="0"/>
                <a:cs typeface="Chalkboard" charset="0"/>
              </a:rPr>
              <a:t>educators and the public featuring scientists and engineers from the ice core research community</a:t>
            </a:r>
            <a:r>
              <a:rPr lang="en-US" sz="1800" dirty="0" smtClean="0">
                <a:solidFill>
                  <a:schemeClr val="accent1">
                    <a:lumMod val="75000"/>
                  </a:schemeClr>
                </a:solidFill>
                <a:latin typeface="Chalkboard" charset="0"/>
                <a:ea typeface="Chalkboard" charset="0"/>
                <a:cs typeface="Chalkboard" charset="0"/>
              </a:rPr>
              <a:t>, to communicate their scientific discoveries and excitement about science and engineering. </a:t>
            </a:r>
          </a:p>
          <a:p>
            <a:pPr marL="0" indent="0">
              <a:buNone/>
            </a:pPr>
            <a:endParaRPr lang="en-US" sz="1800" dirty="0" smtClean="0">
              <a:solidFill>
                <a:schemeClr val="accent1">
                  <a:lumMod val="75000"/>
                </a:schemeClr>
              </a:solidFill>
              <a:latin typeface="Chalkboard" charset="0"/>
              <a:ea typeface="Chalkboard" charset="0"/>
              <a:cs typeface="Chalkboard" charset="0"/>
            </a:endParaRPr>
          </a:p>
          <a:p>
            <a:pPr marL="0" indent="0">
              <a:buNone/>
            </a:pPr>
            <a:endParaRPr lang="en-US" sz="1800" b="1" dirty="0">
              <a:solidFill>
                <a:schemeClr val="accent1">
                  <a:lumMod val="75000"/>
                </a:schemeClr>
              </a:solidFill>
              <a:latin typeface="Chalkboard" charset="0"/>
              <a:ea typeface="Chalkboard" charset="0"/>
              <a:cs typeface="Chalkboard" charset="0"/>
            </a:endParaRPr>
          </a:p>
        </p:txBody>
      </p:sp>
      <p:cxnSp>
        <p:nvCxnSpPr>
          <p:cNvPr id="11" name="Straight Connector 10"/>
          <p:cNvCxnSpPr/>
          <p:nvPr/>
        </p:nvCxnSpPr>
        <p:spPr>
          <a:xfrm>
            <a:off x="838200" y="2160550"/>
            <a:ext cx="10104620" cy="13024"/>
          </a:xfrm>
          <a:prstGeom prst="line">
            <a:avLst/>
          </a:prstGeom>
          <a:ln w="38100">
            <a:solidFill>
              <a:schemeClr val="accent1">
                <a:lumMod val="50000"/>
              </a:schemeClr>
            </a:solidFill>
          </a:ln>
          <a:effectLst>
            <a:outerShdw blurRad="50800" dist="50800" dir="5400000" algn="ctr" rotWithShape="0">
              <a:schemeClr val="accent1">
                <a:lumMod val="75000"/>
              </a:scheme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8200" y="3077937"/>
            <a:ext cx="10104620" cy="13024"/>
          </a:xfrm>
          <a:prstGeom prst="line">
            <a:avLst/>
          </a:prstGeom>
          <a:ln w="38100">
            <a:solidFill>
              <a:schemeClr val="accent1">
                <a:lumMod val="50000"/>
              </a:schemeClr>
            </a:solidFill>
          </a:ln>
          <a:effectLst>
            <a:outerShdw blurRad="50800" dist="50800" dir="5400000" algn="ctr" rotWithShape="0">
              <a:schemeClr val="accent1">
                <a:lumMod val="75000"/>
              </a:schemeClr>
            </a:outerShdw>
          </a:effectLst>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55652" y="3224855"/>
            <a:ext cx="2415107" cy="738664"/>
          </a:xfrm>
          <a:prstGeom prst="rect">
            <a:avLst/>
          </a:prstGeom>
        </p:spPr>
        <p:txBody>
          <a:bodyPr wrap="square">
            <a:spAutoFit/>
          </a:bodyPr>
          <a:lstStyle/>
          <a:p>
            <a:pPr algn="ctr"/>
            <a:r>
              <a:rPr lang="en-US" sz="1400" dirty="0" smtClean="0">
                <a:solidFill>
                  <a:schemeClr val="accent1">
                    <a:lumMod val="75000"/>
                  </a:schemeClr>
                </a:solidFill>
                <a:latin typeface="Chalkboard" charset="0"/>
                <a:ea typeface="Chalkboard" charset="0"/>
                <a:cs typeface="Chalkboard" charset="0"/>
              </a:rPr>
              <a:t>School </a:t>
            </a:r>
            <a:r>
              <a:rPr lang="en-US" sz="1400" dirty="0">
                <a:solidFill>
                  <a:schemeClr val="accent1">
                    <a:lumMod val="75000"/>
                  </a:schemeClr>
                </a:solidFill>
                <a:latin typeface="Chalkboard" charset="0"/>
                <a:ea typeface="Chalkboard" charset="0"/>
                <a:cs typeface="Chalkboard" charset="0"/>
              </a:rPr>
              <a:t>of Ice, </a:t>
            </a:r>
            <a:r>
              <a:rPr lang="en-US" sz="1400" dirty="0" smtClean="0">
                <a:solidFill>
                  <a:schemeClr val="accent1">
                    <a:lumMod val="75000"/>
                  </a:schemeClr>
                </a:solidFill>
                <a:latin typeface="Chalkboard" charset="0"/>
                <a:ea typeface="Chalkboard" charset="0"/>
                <a:cs typeface="Chalkboard" charset="0"/>
              </a:rPr>
              <a:t>IDP </a:t>
            </a:r>
            <a:r>
              <a:rPr lang="en-US" sz="1400" dirty="0">
                <a:solidFill>
                  <a:schemeClr val="accent1">
                    <a:lumMod val="75000"/>
                  </a:schemeClr>
                </a:solidFill>
                <a:latin typeface="Chalkboard" charset="0"/>
                <a:ea typeface="Chalkboard" charset="0"/>
                <a:cs typeface="Chalkboard" charset="0"/>
              </a:rPr>
              <a:t>scientists share their expertise with participants.</a:t>
            </a:r>
          </a:p>
        </p:txBody>
      </p:sp>
      <p:pic>
        <p:nvPicPr>
          <p:cNvPr id="17" name="Picture 16"/>
          <p:cNvPicPr>
            <a:picLocks noChangeAspect="1"/>
          </p:cNvPicPr>
          <p:nvPr/>
        </p:nvPicPr>
        <p:blipFill>
          <a:blip r:embed="rId6"/>
          <a:stretch>
            <a:fillRect/>
          </a:stretch>
        </p:blipFill>
        <p:spPr>
          <a:xfrm>
            <a:off x="645096" y="3886843"/>
            <a:ext cx="2886724" cy="2183548"/>
          </a:xfrm>
          <a:prstGeom prst="rect">
            <a:avLst/>
          </a:prstGeom>
        </p:spPr>
      </p:pic>
      <p:pic>
        <p:nvPicPr>
          <p:cNvPr id="18" name="Picture 17"/>
          <p:cNvPicPr>
            <a:picLocks noChangeAspect="1"/>
          </p:cNvPicPr>
          <p:nvPr/>
        </p:nvPicPr>
        <p:blipFill>
          <a:blip r:embed="rId7"/>
          <a:stretch>
            <a:fillRect/>
          </a:stretch>
        </p:blipFill>
        <p:spPr>
          <a:xfrm>
            <a:off x="9048907" y="3931699"/>
            <a:ext cx="2399823" cy="2150379"/>
          </a:xfrm>
          <a:prstGeom prst="rect">
            <a:avLst/>
          </a:prstGeom>
        </p:spPr>
      </p:pic>
      <p:sp>
        <p:nvSpPr>
          <p:cNvPr id="19" name="Rectangle 18"/>
          <p:cNvSpPr/>
          <p:nvPr/>
        </p:nvSpPr>
        <p:spPr>
          <a:xfrm>
            <a:off x="8931863" y="3303408"/>
            <a:ext cx="2874352" cy="523220"/>
          </a:xfrm>
          <a:prstGeom prst="rect">
            <a:avLst/>
          </a:prstGeom>
        </p:spPr>
        <p:txBody>
          <a:bodyPr wrap="square">
            <a:spAutoFit/>
          </a:bodyPr>
          <a:lstStyle/>
          <a:p>
            <a:r>
              <a:rPr lang="en-US" sz="1400" dirty="0">
                <a:solidFill>
                  <a:schemeClr val="accent1">
                    <a:lumMod val="75000"/>
                  </a:schemeClr>
                </a:solidFill>
                <a:latin typeface="Chalkboard" charset="0"/>
                <a:ea typeface="Chalkboard" charset="0"/>
                <a:cs typeface="Chalkboard" charset="0"/>
              </a:rPr>
              <a:t>IDD UW-Madison </a:t>
            </a:r>
            <a:r>
              <a:rPr lang="en-US" sz="1400" dirty="0" smtClean="0">
                <a:solidFill>
                  <a:schemeClr val="accent1">
                    <a:lumMod val="75000"/>
                  </a:schemeClr>
                </a:solidFill>
                <a:latin typeface="Chalkboard" charset="0"/>
                <a:ea typeface="Chalkboard" charset="0"/>
                <a:cs typeface="Chalkboard" charset="0"/>
              </a:rPr>
              <a:t>--Engineers </a:t>
            </a:r>
            <a:r>
              <a:rPr lang="en-US" sz="1400" dirty="0">
                <a:solidFill>
                  <a:schemeClr val="accent1">
                    <a:lumMod val="75000"/>
                  </a:schemeClr>
                </a:solidFill>
                <a:latin typeface="Chalkboard" charset="0"/>
                <a:ea typeface="Chalkboard" charset="0"/>
                <a:cs typeface="Chalkboard" charset="0"/>
              </a:rPr>
              <a:t>demonstrate drills to </a:t>
            </a:r>
            <a:r>
              <a:rPr lang="en-US" sz="1400">
                <a:solidFill>
                  <a:schemeClr val="accent1">
                    <a:lumMod val="75000"/>
                  </a:schemeClr>
                </a:solidFill>
                <a:latin typeface="Chalkboard" charset="0"/>
                <a:ea typeface="Chalkboard" charset="0"/>
                <a:cs typeface="Chalkboard" charset="0"/>
              </a:rPr>
              <a:t>the </a:t>
            </a:r>
            <a:r>
              <a:rPr lang="en-US" sz="1400" smtClean="0">
                <a:solidFill>
                  <a:schemeClr val="accent1">
                    <a:lumMod val="75000"/>
                  </a:schemeClr>
                </a:solidFill>
                <a:latin typeface="Chalkboard" charset="0"/>
                <a:ea typeface="Chalkboard" charset="0"/>
                <a:cs typeface="Chalkboard" charset="0"/>
              </a:rPr>
              <a:t>public</a:t>
            </a:r>
            <a:endParaRPr lang="en-US" sz="1400" dirty="0">
              <a:solidFill>
                <a:schemeClr val="accent1">
                  <a:lumMod val="75000"/>
                </a:schemeClr>
              </a:solidFill>
              <a:latin typeface="Chalkboard" charset="0"/>
              <a:ea typeface="Chalkboard" charset="0"/>
              <a:cs typeface="Chalkboard" charset="0"/>
            </a:endParaRPr>
          </a:p>
        </p:txBody>
      </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5562" y="3421273"/>
            <a:ext cx="2731498" cy="2048623"/>
          </a:xfrm>
          <a:prstGeom prst="rect">
            <a:avLst/>
          </a:prstGeom>
        </p:spPr>
      </p:pic>
      <p:sp>
        <p:nvSpPr>
          <p:cNvPr id="21" name="TextBox 20"/>
          <p:cNvSpPr txBox="1"/>
          <p:nvPr/>
        </p:nvSpPr>
        <p:spPr>
          <a:xfrm>
            <a:off x="4196982" y="5474527"/>
            <a:ext cx="3927260" cy="523220"/>
          </a:xfrm>
          <a:prstGeom prst="rect">
            <a:avLst/>
          </a:prstGeom>
          <a:noFill/>
        </p:spPr>
        <p:txBody>
          <a:bodyPr wrap="square" rtlCol="0">
            <a:spAutoFit/>
          </a:bodyPr>
          <a:lstStyle/>
          <a:p>
            <a:pPr algn="ctr"/>
            <a:r>
              <a:rPr lang="en-US" sz="1400" dirty="0" smtClean="0">
                <a:solidFill>
                  <a:schemeClr val="accent1">
                    <a:lumMod val="75000"/>
                  </a:schemeClr>
                </a:solidFill>
                <a:latin typeface="Chalkboard" charset="0"/>
                <a:ea typeface="Chalkboard" charset="0"/>
                <a:cs typeface="Chalkboard" charset="0"/>
              </a:rPr>
              <a:t>Public audience </a:t>
            </a:r>
            <a:r>
              <a:rPr lang="en-US" sz="1400" dirty="0" smtClean="0">
                <a:solidFill>
                  <a:schemeClr val="accent1">
                    <a:lumMod val="75000"/>
                  </a:schemeClr>
                </a:solidFill>
                <a:latin typeface="Chalkboard" charset="0"/>
                <a:ea typeface="Chalkboard" charset="0"/>
                <a:cs typeface="Chalkboard" charset="0"/>
              </a:rPr>
              <a:t>at </a:t>
            </a:r>
            <a:r>
              <a:rPr lang="en-US" sz="1400" dirty="0" err="1" smtClean="0">
                <a:solidFill>
                  <a:schemeClr val="accent1">
                    <a:lumMod val="75000"/>
                  </a:schemeClr>
                </a:solidFill>
                <a:latin typeface="Chalkboard" charset="0"/>
                <a:ea typeface="Chalkboard" charset="0"/>
                <a:cs typeface="Chalkboard" charset="0"/>
              </a:rPr>
              <a:t>TedX</a:t>
            </a:r>
            <a:r>
              <a:rPr lang="en-US" sz="1400" dirty="0" smtClean="0">
                <a:solidFill>
                  <a:schemeClr val="accent1">
                    <a:lumMod val="75000"/>
                  </a:schemeClr>
                </a:solidFill>
                <a:latin typeface="Chalkboard" charset="0"/>
                <a:ea typeface="Chalkboard" charset="0"/>
                <a:cs typeface="Chalkboard" charset="0"/>
              </a:rPr>
              <a:t>, Denver in collaboration with the NSF Ice Core Facility</a:t>
            </a:r>
            <a:endParaRPr lang="en-US" sz="1400" dirty="0">
              <a:solidFill>
                <a:schemeClr val="accent1">
                  <a:lumMod val="75000"/>
                </a:schemeClr>
              </a:solidFill>
              <a:latin typeface="Chalkboard" charset="0"/>
              <a:ea typeface="Chalkboard" charset="0"/>
              <a:cs typeface="Chalkboard" charset="0"/>
            </a:endParaRPr>
          </a:p>
        </p:txBody>
      </p:sp>
    </p:spTree>
    <p:extLst>
      <p:ext uri="{BB962C8B-B14F-4D97-AF65-F5344CB8AC3E}">
        <p14:creationId xmlns:p14="http://schemas.microsoft.com/office/powerpoint/2010/main" val="1525362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5853" y="802155"/>
            <a:ext cx="8385771" cy="1325563"/>
          </a:xfrm>
        </p:spPr>
        <p:txBody>
          <a:bodyPr>
            <a:normAutofit fontScale="90000"/>
          </a:bodyPr>
          <a:lstStyle/>
          <a:p>
            <a:pPr algn="ctr"/>
            <a:r>
              <a:rPr lang="en-US" sz="3200" dirty="0" smtClean="0">
                <a:solidFill>
                  <a:schemeClr val="accent1">
                    <a:lumMod val="75000"/>
                  </a:schemeClr>
                </a:solidFill>
                <a:latin typeface="Chalkboard" charset="0"/>
                <a:ea typeface="Chalkboard" charset="0"/>
                <a:cs typeface="Chalkboard" charset="0"/>
              </a:rPr>
              <a:t>School of Ice (SOI</a:t>
            </a:r>
            <a:r>
              <a:rPr lang="en-US" sz="3200" smtClean="0">
                <a:solidFill>
                  <a:schemeClr val="accent1">
                    <a:lumMod val="75000"/>
                  </a:schemeClr>
                </a:solidFill>
                <a:latin typeface="Chalkboard" charset="0"/>
                <a:ea typeface="Chalkboard" charset="0"/>
                <a:cs typeface="Chalkboard" charset="0"/>
              </a:rPr>
              <a:t>): </a:t>
            </a:r>
            <a:r>
              <a:rPr lang="en-US" sz="3200" smtClean="0">
                <a:solidFill>
                  <a:schemeClr val="accent1">
                    <a:lumMod val="75000"/>
                  </a:schemeClr>
                </a:solidFill>
                <a:latin typeface="Chalkboard" charset="0"/>
                <a:ea typeface="Chalkboard" charset="0"/>
                <a:cs typeface="Chalkboard" charset="0"/>
              </a:rPr>
              <a:t/>
            </a:r>
            <a:br>
              <a:rPr lang="en-US" sz="3200" smtClean="0">
                <a:solidFill>
                  <a:schemeClr val="accent1">
                    <a:lumMod val="75000"/>
                  </a:schemeClr>
                </a:solidFill>
                <a:latin typeface="Chalkboard" charset="0"/>
                <a:ea typeface="Chalkboard" charset="0"/>
                <a:cs typeface="Chalkboard" charset="0"/>
              </a:rPr>
            </a:br>
            <a:r>
              <a:rPr lang="en-US" sz="3200" smtClean="0">
                <a:solidFill>
                  <a:schemeClr val="accent1">
                    <a:lumMod val="75000"/>
                  </a:schemeClr>
                </a:solidFill>
                <a:latin typeface="Chalkboard" charset="0"/>
                <a:ea typeface="Chalkboard" charset="0"/>
                <a:cs typeface="Chalkboard" charset="0"/>
              </a:rPr>
              <a:t>Advanced </a:t>
            </a:r>
            <a:r>
              <a:rPr lang="en-US" sz="3200" dirty="0" smtClean="0">
                <a:solidFill>
                  <a:schemeClr val="accent1">
                    <a:lumMod val="75000"/>
                  </a:schemeClr>
                </a:solidFill>
                <a:latin typeface="Chalkboard" charset="0"/>
                <a:ea typeface="Chalkboard" charset="0"/>
                <a:cs typeface="Chalkboard" charset="0"/>
              </a:rPr>
              <a:t>Professional Development Program for Faculty at Minority Serving Institutions</a:t>
            </a:r>
            <a:endParaRPr lang="en-US" sz="3200" dirty="0">
              <a:solidFill>
                <a:schemeClr val="accent1">
                  <a:lumMod val="75000"/>
                </a:schemeClr>
              </a:solidFill>
              <a:latin typeface="Chalkboard" charset="0"/>
              <a:ea typeface="Chalkboard" charset="0"/>
              <a:cs typeface="Chalkboard" charset="0"/>
            </a:endParaRPr>
          </a:p>
        </p:txBody>
      </p:sp>
      <p:sp>
        <p:nvSpPr>
          <p:cNvPr id="3" name="Content Placeholder 2"/>
          <p:cNvSpPr>
            <a:spLocks noGrp="1"/>
          </p:cNvSpPr>
          <p:nvPr>
            <p:ph idx="1"/>
          </p:nvPr>
        </p:nvSpPr>
        <p:spPr>
          <a:xfrm>
            <a:off x="703263" y="2273950"/>
            <a:ext cx="11150600" cy="4351338"/>
          </a:xfrm>
        </p:spPr>
        <p:txBody>
          <a:bodyPr>
            <a:normAutofit/>
          </a:bodyPr>
          <a:lstStyle/>
          <a:p>
            <a:pPr marL="0" indent="0" algn="ctr" defTabSz="420624">
              <a:spcBef>
                <a:spcPts val="1700"/>
              </a:spcBef>
              <a:buNone/>
              <a:defRPr sz="2592"/>
            </a:pPr>
            <a:endParaRPr lang="en-US" b="1" dirty="0" smtClean="0"/>
          </a:p>
          <a:p>
            <a:pPr marL="0" indent="0" algn="ctr" defTabSz="420624">
              <a:spcBef>
                <a:spcPts val="1700"/>
              </a:spcBef>
              <a:buNone/>
              <a:defRPr sz="2592"/>
            </a:pPr>
            <a:r>
              <a:rPr lang="en-US" b="1" dirty="0" smtClean="0"/>
              <a:t>WHY</a:t>
            </a:r>
            <a:endParaRPr lang="en-US" dirty="0"/>
          </a:p>
          <a:p>
            <a:pPr marL="0" indent="0" defTabSz="420624">
              <a:spcBef>
                <a:spcPts val="1700"/>
              </a:spcBef>
              <a:buNone/>
              <a:defRPr sz="2592"/>
            </a:pPr>
            <a:r>
              <a:rPr lang="en-US" dirty="0" smtClean="0"/>
              <a:t>Our </a:t>
            </a:r>
            <a:r>
              <a:rPr lang="en-US" b="1" i="1" dirty="0"/>
              <a:t>nation faces a serious challenge in attracting young people to science and its related careers</a:t>
            </a:r>
            <a:r>
              <a:rPr lang="en-US" dirty="0"/>
              <a:t>. This is particularly true for members or groups under-represented in STEM and for minority college students majoring in geosciences.</a:t>
            </a:r>
          </a:p>
          <a:p>
            <a:pPr marL="0" indent="0">
              <a:buNone/>
            </a:pPr>
            <a:endParaRPr lang="en-US" dirty="0"/>
          </a:p>
        </p:txBody>
      </p:sp>
      <p:sp>
        <p:nvSpPr>
          <p:cNvPr id="7" name="Rectangle 6"/>
          <p:cNvSpPr/>
          <p:nvPr/>
        </p:nvSpPr>
        <p:spPr>
          <a:xfrm>
            <a:off x="173038" y="166688"/>
            <a:ext cx="11872912" cy="6526212"/>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203200" y="6197600"/>
            <a:ext cx="11785600" cy="4397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9"/>
          <p:cNvSpPr txBox="1">
            <a:spLocks noChangeArrowheads="1"/>
          </p:cNvSpPr>
          <p:nvPr/>
        </p:nvSpPr>
        <p:spPr bwMode="auto">
          <a:xfrm>
            <a:off x="373063" y="6197600"/>
            <a:ext cx="1148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pPr>
            <a:r>
              <a:rPr lang="en-US" altLang="en-US" sz="1800" dirty="0">
                <a:solidFill>
                  <a:schemeClr val="bg1"/>
                </a:solidFill>
              </a:rPr>
              <a:t>US Ice Drilling Program  </a:t>
            </a:r>
            <a:r>
              <a:rPr lang="en-US" altLang="en-US" sz="1800" dirty="0" smtClean="0">
                <a:solidFill>
                  <a:schemeClr val="bg1"/>
                </a:solidFill>
              </a:rPr>
              <a:t>      </a:t>
            </a:r>
            <a:r>
              <a:rPr lang="en-US" altLang="en-US" sz="1800" dirty="0">
                <a:solidFill>
                  <a:schemeClr val="bg1"/>
                </a:solidFill>
              </a:rPr>
              <a:t>	                                              </a:t>
            </a:r>
            <a:r>
              <a:rPr lang="en-US" altLang="en-US" sz="1800" dirty="0" err="1">
                <a:solidFill>
                  <a:schemeClr val="bg1"/>
                </a:solidFill>
              </a:rPr>
              <a:t>icedrill.org</a:t>
            </a:r>
            <a:r>
              <a:rPr lang="en-US" altLang="en-US" sz="1800" dirty="0">
                <a:solidFill>
                  <a:schemeClr val="bg1"/>
                </a:solidFill>
              </a:rPr>
              <a:t>                                                        </a:t>
            </a:r>
            <a:r>
              <a:rPr lang="en-US" altLang="en-US" sz="1800" dirty="0" err="1">
                <a:solidFill>
                  <a:schemeClr val="bg1"/>
                </a:solidFill>
              </a:rPr>
              <a:t>icedrill-education.org</a:t>
            </a:r>
            <a:endParaRPr lang="en-US" altLang="en-US" sz="1800" dirty="0">
              <a:solidFill>
                <a:schemeClr val="bg1"/>
              </a:solidFill>
            </a:endParaRPr>
          </a:p>
          <a:p>
            <a:pPr eaLnBrk="1" hangingPunct="1">
              <a:lnSpc>
                <a:spcPct val="100000"/>
              </a:lnSpc>
              <a:spcBef>
                <a:spcPct val="0"/>
              </a:spcBef>
              <a:buFontTx/>
              <a:buNone/>
            </a:pPr>
            <a:endParaRPr lang="en-US" altLang="en-US" sz="18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37" y="216342"/>
            <a:ext cx="2647716" cy="1765144"/>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4297925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5853" y="560453"/>
            <a:ext cx="8385771" cy="1325563"/>
          </a:xfrm>
        </p:spPr>
        <p:txBody>
          <a:bodyPr>
            <a:normAutofit fontScale="90000"/>
          </a:bodyPr>
          <a:lstStyle/>
          <a:p>
            <a:pPr algn="ctr"/>
            <a:r>
              <a:rPr lang="en-US" sz="3200" dirty="0" smtClean="0">
                <a:solidFill>
                  <a:schemeClr val="accent1">
                    <a:lumMod val="75000"/>
                  </a:schemeClr>
                </a:solidFill>
                <a:latin typeface="Chalkboard" charset="0"/>
                <a:ea typeface="Chalkboard" charset="0"/>
                <a:cs typeface="Chalkboard" charset="0"/>
              </a:rPr>
              <a:t>School of Ice (SOI</a:t>
            </a:r>
            <a:r>
              <a:rPr lang="en-US" sz="3200" smtClean="0">
                <a:solidFill>
                  <a:schemeClr val="accent1">
                    <a:lumMod val="75000"/>
                  </a:schemeClr>
                </a:solidFill>
                <a:latin typeface="Chalkboard" charset="0"/>
                <a:ea typeface="Chalkboard" charset="0"/>
                <a:cs typeface="Chalkboard" charset="0"/>
              </a:rPr>
              <a:t>): </a:t>
            </a:r>
            <a:r>
              <a:rPr lang="en-US" sz="3200" smtClean="0">
                <a:solidFill>
                  <a:schemeClr val="accent1">
                    <a:lumMod val="75000"/>
                  </a:schemeClr>
                </a:solidFill>
                <a:latin typeface="Chalkboard" charset="0"/>
                <a:ea typeface="Chalkboard" charset="0"/>
                <a:cs typeface="Chalkboard" charset="0"/>
              </a:rPr>
              <a:t/>
            </a:r>
            <a:br>
              <a:rPr lang="en-US" sz="3200" smtClean="0">
                <a:solidFill>
                  <a:schemeClr val="accent1">
                    <a:lumMod val="75000"/>
                  </a:schemeClr>
                </a:solidFill>
                <a:latin typeface="Chalkboard" charset="0"/>
                <a:ea typeface="Chalkboard" charset="0"/>
                <a:cs typeface="Chalkboard" charset="0"/>
              </a:rPr>
            </a:br>
            <a:r>
              <a:rPr lang="en-US" sz="3200" smtClean="0">
                <a:solidFill>
                  <a:schemeClr val="accent1">
                    <a:lumMod val="75000"/>
                  </a:schemeClr>
                </a:solidFill>
                <a:latin typeface="Chalkboard" charset="0"/>
                <a:ea typeface="Chalkboard" charset="0"/>
                <a:cs typeface="Chalkboard" charset="0"/>
              </a:rPr>
              <a:t>Advanced </a:t>
            </a:r>
            <a:r>
              <a:rPr lang="en-US" sz="3200" dirty="0" smtClean="0">
                <a:solidFill>
                  <a:schemeClr val="accent1">
                    <a:lumMod val="75000"/>
                  </a:schemeClr>
                </a:solidFill>
                <a:latin typeface="Chalkboard" charset="0"/>
                <a:ea typeface="Chalkboard" charset="0"/>
                <a:cs typeface="Chalkboard" charset="0"/>
              </a:rPr>
              <a:t>Professional Development Program for Faculty at Minority Serving Institutions</a:t>
            </a:r>
            <a:endParaRPr lang="en-US" sz="3200" dirty="0">
              <a:solidFill>
                <a:schemeClr val="accent1">
                  <a:lumMod val="75000"/>
                </a:schemeClr>
              </a:solidFill>
              <a:latin typeface="Chalkboard" charset="0"/>
              <a:ea typeface="Chalkboard" charset="0"/>
              <a:cs typeface="Chalkboard" charset="0"/>
            </a:endParaRPr>
          </a:p>
        </p:txBody>
      </p:sp>
      <p:sp>
        <p:nvSpPr>
          <p:cNvPr id="3" name="Content Placeholder 2"/>
          <p:cNvSpPr>
            <a:spLocks noGrp="1"/>
          </p:cNvSpPr>
          <p:nvPr>
            <p:ph idx="1"/>
          </p:nvPr>
        </p:nvSpPr>
        <p:spPr>
          <a:xfrm>
            <a:off x="703290" y="2037047"/>
            <a:ext cx="11150600" cy="4351338"/>
          </a:xfrm>
        </p:spPr>
        <p:txBody>
          <a:bodyPr>
            <a:normAutofit/>
          </a:bodyPr>
          <a:lstStyle/>
          <a:p>
            <a:pPr marL="0" indent="0" algn="ctr" defTabSz="420624">
              <a:spcBef>
                <a:spcPts val="1700"/>
              </a:spcBef>
              <a:buNone/>
              <a:defRPr sz="2592"/>
            </a:pPr>
            <a:r>
              <a:rPr lang="en-US" sz="3200" b="1" dirty="0"/>
              <a:t>WHO</a:t>
            </a:r>
            <a:r>
              <a:rPr lang="en-US" sz="3200" dirty="0"/>
              <a:t>: </a:t>
            </a:r>
            <a:endParaRPr lang="en-US" sz="3200" dirty="0" smtClean="0"/>
          </a:p>
          <a:p>
            <a:pPr marL="0" indent="0" defTabSz="420624">
              <a:spcBef>
                <a:spcPts val="1700"/>
              </a:spcBef>
              <a:buNone/>
              <a:defRPr sz="2592"/>
            </a:pPr>
            <a:r>
              <a:rPr lang="en-US" b="1" i="1" dirty="0" smtClean="0"/>
              <a:t>Faculty </a:t>
            </a:r>
            <a:r>
              <a:rPr lang="en-US" b="1" i="1" dirty="0"/>
              <a:t>teaching at minority serving institutions</a:t>
            </a:r>
            <a:r>
              <a:rPr lang="en-US" dirty="0"/>
              <a:t> </a:t>
            </a:r>
            <a:endParaRPr lang="en-US" dirty="0" smtClean="0"/>
          </a:p>
          <a:p>
            <a:pPr marL="0" indent="0" defTabSz="420624">
              <a:spcBef>
                <a:spcPts val="1700"/>
              </a:spcBef>
              <a:buNone/>
              <a:defRPr sz="2592"/>
            </a:pPr>
            <a:r>
              <a:rPr lang="en-US" dirty="0" smtClean="0"/>
              <a:t>…including </a:t>
            </a:r>
            <a:r>
              <a:rPr lang="en-US" dirty="0"/>
              <a:t>Historically Black Colleges and Universities, Tribal Colleges, Hispanic Serving Institutions, and Alaska Native and Native Hawaiian Serving Institutions, or institutions with minority enrollments of 25% or </a:t>
            </a:r>
            <a:r>
              <a:rPr lang="en-US" dirty="0" smtClean="0"/>
              <a:t>more</a:t>
            </a:r>
          </a:p>
          <a:p>
            <a:pPr marL="0" indent="0" defTabSz="420624">
              <a:spcBef>
                <a:spcPts val="1700"/>
              </a:spcBef>
              <a:buNone/>
              <a:defRPr sz="2592"/>
            </a:pPr>
            <a:r>
              <a:rPr lang="en-US" b="1" dirty="0" smtClean="0"/>
              <a:t>2019</a:t>
            </a:r>
            <a:r>
              <a:rPr lang="en-US" dirty="0" smtClean="0"/>
              <a:t>—added a </a:t>
            </a:r>
            <a:r>
              <a:rPr lang="en-US" b="1" dirty="0" smtClean="0"/>
              <a:t>pilot with high school/community college teaching pairs </a:t>
            </a:r>
            <a:r>
              <a:rPr lang="en-US" dirty="0" smtClean="0"/>
              <a:t>to explore how to bridge the gap from high school to college for underserved minority students in STEM fields</a:t>
            </a:r>
            <a:endParaRPr lang="en-US" dirty="0"/>
          </a:p>
          <a:p>
            <a:pPr marL="0" indent="0">
              <a:buNone/>
            </a:pPr>
            <a:endParaRPr lang="en-US" dirty="0"/>
          </a:p>
        </p:txBody>
      </p:sp>
      <p:sp>
        <p:nvSpPr>
          <p:cNvPr id="7" name="Rectangle 6"/>
          <p:cNvSpPr/>
          <p:nvPr/>
        </p:nvSpPr>
        <p:spPr>
          <a:xfrm>
            <a:off x="173038" y="166688"/>
            <a:ext cx="11872912" cy="6526212"/>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203200" y="6197600"/>
            <a:ext cx="11785600" cy="4397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9"/>
          <p:cNvSpPr txBox="1">
            <a:spLocks noChangeArrowheads="1"/>
          </p:cNvSpPr>
          <p:nvPr/>
        </p:nvSpPr>
        <p:spPr bwMode="auto">
          <a:xfrm>
            <a:off x="373063" y="6197600"/>
            <a:ext cx="1148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pPr>
            <a:r>
              <a:rPr lang="en-US" altLang="en-US" sz="1800" dirty="0">
                <a:solidFill>
                  <a:schemeClr val="bg1"/>
                </a:solidFill>
              </a:rPr>
              <a:t>US Ice Drilling Program  </a:t>
            </a:r>
            <a:r>
              <a:rPr lang="en-US" altLang="en-US" sz="1800" dirty="0" smtClean="0">
                <a:solidFill>
                  <a:schemeClr val="bg1"/>
                </a:solidFill>
              </a:rPr>
              <a:t>      </a:t>
            </a:r>
            <a:r>
              <a:rPr lang="en-US" altLang="en-US" sz="1800" dirty="0">
                <a:solidFill>
                  <a:schemeClr val="bg1"/>
                </a:solidFill>
              </a:rPr>
              <a:t>	                                              </a:t>
            </a:r>
            <a:r>
              <a:rPr lang="en-US" altLang="en-US" sz="1800" dirty="0" err="1">
                <a:solidFill>
                  <a:schemeClr val="bg1"/>
                </a:solidFill>
              </a:rPr>
              <a:t>icedrill.org</a:t>
            </a:r>
            <a:r>
              <a:rPr lang="en-US" altLang="en-US" sz="1800" dirty="0">
                <a:solidFill>
                  <a:schemeClr val="bg1"/>
                </a:solidFill>
              </a:rPr>
              <a:t>                                                        </a:t>
            </a:r>
            <a:r>
              <a:rPr lang="en-US" altLang="en-US" sz="1800" dirty="0" err="1">
                <a:solidFill>
                  <a:schemeClr val="bg1"/>
                </a:solidFill>
              </a:rPr>
              <a:t>icedrill-education.org</a:t>
            </a:r>
            <a:endParaRPr lang="en-US" altLang="en-US" sz="1800" dirty="0">
              <a:solidFill>
                <a:schemeClr val="bg1"/>
              </a:solidFill>
            </a:endParaRPr>
          </a:p>
          <a:p>
            <a:pPr eaLnBrk="1" hangingPunct="1">
              <a:lnSpc>
                <a:spcPct val="100000"/>
              </a:lnSpc>
              <a:spcBef>
                <a:spcPct val="0"/>
              </a:spcBef>
              <a:buFontTx/>
              <a:buNone/>
            </a:pPr>
            <a:endParaRPr lang="en-US" altLang="en-US" sz="18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37" y="216342"/>
            <a:ext cx="2647716" cy="1765144"/>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2696085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5853" y="491982"/>
            <a:ext cx="8385771" cy="1325563"/>
          </a:xfrm>
        </p:spPr>
        <p:txBody>
          <a:bodyPr>
            <a:normAutofit fontScale="90000"/>
          </a:bodyPr>
          <a:lstStyle/>
          <a:p>
            <a:pPr algn="ctr"/>
            <a:r>
              <a:rPr lang="en-US" sz="3200" dirty="0" smtClean="0">
                <a:solidFill>
                  <a:schemeClr val="accent1">
                    <a:lumMod val="75000"/>
                  </a:schemeClr>
                </a:solidFill>
                <a:latin typeface="Chalkboard" charset="0"/>
                <a:ea typeface="Chalkboard" charset="0"/>
                <a:cs typeface="Chalkboard" charset="0"/>
              </a:rPr>
              <a:t>School of Ice (SOI</a:t>
            </a:r>
            <a:r>
              <a:rPr lang="en-US" sz="3200" smtClean="0">
                <a:solidFill>
                  <a:schemeClr val="accent1">
                    <a:lumMod val="75000"/>
                  </a:schemeClr>
                </a:solidFill>
                <a:latin typeface="Chalkboard" charset="0"/>
                <a:ea typeface="Chalkboard" charset="0"/>
                <a:cs typeface="Chalkboard" charset="0"/>
              </a:rPr>
              <a:t>): </a:t>
            </a:r>
            <a:r>
              <a:rPr lang="en-US" sz="3200" smtClean="0">
                <a:solidFill>
                  <a:schemeClr val="accent1">
                    <a:lumMod val="75000"/>
                  </a:schemeClr>
                </a:solidFill>
                <a:latin typeface="Chalkboard" charset="0"/>
                <a:ea typeface="Chalkboard" charset="0"/>
                <a:cs typeface="Chalkboard" charset="0"/>
              </a:rPr>
              <a:t/>
            </a:r>
            <a:br>
              <a:rPr lang="en-US" sz="3200" smtClean="0">
                <a:solidFill>
                  <a:schemeClr val="accent1">
                    <a:lumMod val="75000"/>
                  </a:schemeClr>
                </a:solidFill>
                <a:latin typeface="Chalkboard" charset="0"/>
                <a:ea typeface="Chalkboard" charset="0"/>
                <a:cs typeface="Chalkboard" charset="0"/>
              </a:rPr>
            </a:br>
            <a:r>
              <a:rPr lang="en-US" sz="3200" smtClean="0">
                <a:solidFill>
                  <a:schemeClr val="accent1">
                    <a:lumMod val="75000"/>
                  </a:schemeClr>
                </a:solidFill>
                <a:latin typeface="Chalkboard" charset="0"/>
                <a:ea typeface="Chalkboard" charset="0"/>
                <a:cs typeface="Chalkboard" charset="0"/>
              </a:rPr>
              <a:t>Advanced </a:t>
            </a:r>
            <a:r>
              <a:rPr lang="en-US" sz="3200" dirty="0" smtClean="0">
                <a:solidFill>
                  <a:schemeClr val="accent1">
                    <a:lumMod val="75000"/>
                  </a:schemeClr>
                </a:solidFill>
                <a:latin typeface="Chalkboard" charset="0"/>
                <a:ea typeface="Chalkboard" charset="0"/>
                <a:cs typeface="Chalkboard" charset="0"/>
              </a:rPr>
              <a:t>Professional Development Program for Faculty at Minority Serving Institutions</a:t>
            </a:r>
            <a:endParaRPr lang="en-US" sz="3200" dirty="0">
              <a:solidFill>
                <a:schemeClr val="accent1">
                  <a:lumMod val="75000"/>
                </a:schemeClr>
              </a:solidFill>
              <a:latin typeface="Chalkboard" charset="0"/>
              <a:ea typeface="Chalkboard" charset="0"/>
              <a:cs typeface="Chalkboard" charset="0"/>
            </a:endParaRPr>
          </a:p>
        </p:txBody>
      </p:sp>
      <p:sp>
        <p:nvSpPr>
          <p:cNvPr id="3" name="Content Placeholder 2"/>
          <p:cNvSpPr>
            <a:spLocks noGrp="1"/>
          </p:cNvSpPr>
          <p:nvPr>
            <p:ph idx="1"/>
          </p:nvPr>
        </p:nvSpPr>
        <p:spPr>
          <a:xfrm>
            <a:off x="338137" y="2037047"/>
            <a:ext cx="11515753" cy="4351338"/>
          </a:xfrm>
        </p:spPr>
        <p:txBody>
          <a:bodyPr>
            <a:normAutofit/>
          </a:bodyPr>
          <a:lstStyle/>
          <a:p>
            <a:pPr marL="0" indent="0" algn="ctr" defTabSz="420624">
              <a:spcBef>
                <a:spcPts val="1700"/>
              </a:spcBef>
              <a:buNone/>
              <a:defRPr sz="2592"/>
            </a:pPr>
            <a:r>
              <a:rPr lang="en-US" sz="3200" b="1" dirty="0" smtClean="0"/>
              <a:t>WHERE</a:t>
            </a:r>
            <a:r>
              <a:rPr lang="en-US" sz="3200" dirty="0"/>
              <a:t>: </a:t>
            </a:r>
            <a:endParaRPr lang="en-US" b="1" i="1" dirty="0"/>
          </a:p>
          <a:p>
            <a:pPr marL="0" indent="0" defTabSz="420624">
              <a:spcBef>
                <a:spcPts val="1700"/>
              </a:spcBef>
              <a:buNone/>
              <a:defRPr sz="2592"/>
            </a:pPr>
            <a:r>
              <a:rPr lang="en-US" i="1" dirty="0" smtClean="0"/>
              <a:t>Dartmouth </a:t>
            </a:r>
            <a:r>
              <a:rPr lang="en-US" i="1" dirty="0"/>
              <a:t>College and the Cold Regions Research and Engineering Laboratory, </a:t>
            </a:r>
            <a:r>
              <a:rPr lang="en-US" i="1" dirty="0" smtClean="0"/>
              <a:t>NH </a:t>
            </a:r>
          </a:p>
          <a:p>
            <a:pPr marL="0" indent="0" algn="ctr" defTabSz="420624">
              <a:spcBef>
                <a:spcPts val="1700"/>
              </a:spcBef>
              <a:buNone/>
              <a:defRPr sz="2592"/>
            </a:pPr>
            <a:r>
              <a:rPr lang="en-US" b="1" i="1" dirty="0" smtClean="0"/>
              <a:t>OR </a:t>
            </a:r>
          </a:p>
          <a:p>
            <a:pPr marL="0" indent="0" defTabSz="420624">
              <a:spcBef>
                <a:spcPts val="1700"/>
              </a:spcBef>
              <a:buNone/>
              <a:defRPr sz="2592"/>
            </a:pPr>
            <a:r>
              <a:rPr lang="en-US" i="1" dirty="0" smtClean="0"/>
              <a:t>NSF Ice Core Facility in Denver, INSTAAR (Institute for Alpine and Arctic Research) in Boulder, and Antarctic Support Contract, Centennial</a:t>
            </a:r>
          </a:p>
          <a:p>
            <a:pPr marL="0" indent="0" algn="ctr" defTabSz="420624">
              <a:spcBef>
                <a:spcPts val="1700"/>
              </a:spcBef>
              <a:buNone/>
              <a:defRPr sz="2592"/>
            </a:pPr>
            <a:r>
              <a:rPr lang="en-US" b="1" i="1" dirty="0" smtClean="0"/>
              <a:t>OR</a:t>
            </a:r>
            <a:r>
              <a:rPr lang="en-US" i="1" dirty="0" smtClean="0"/>
              <a:t> </a:t>
            </a:r>
          </a:p>
          <a:p>
            <a:pPr marL="0" indent="0" defTabSz="420624">
              <a:spcBef>
                <a:spcPts val="1700"/>
              </a:spcBef>
              <a:buNone/>
              <a:defRPr sz="2592"/>
            </a:pPr>
            <a:r>
              <a:rPr lang="en-US" i="1" dirty="0" smtClean="0"/>
              <a:t>Oregon State University—ice core and sediment core facilities </a:t>
            </a:r>
            <a:endParaRPr lang="en-US" i="1" dirty="0"/>
          </a:p>
          <a:p>
            <a:pPr marL="0" indent="0">
              <a:buNone/>
            </a:pPr>
            <a:endParaRPr lang="en-US" dirty="0"/>
          </a:p>
        </p:txBody>
      </p:sp>
      <p:sp>
        <p:nvSpPr>
          <p:cNvPr id="7" name="Rectangle 6"/>
          <p:cNvSpPr/>
          <p:nvPr/>
        </p:nvSpPr>
        <p:spPr>
          <a:xfrm>
            <a:off x="173038" y="166688"/>
            <a:ext cx="11872912" cy="6526212"/>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203200" y="6197600"/>
            <a:ext cx="11785600" cy="4397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9"/>
          <p:cNvSpPr txBox="1">
            <a:spLocks noChangeArrowheads="1"/>
          </p:cNvSpPr>
          <p:nvPr/>
        </p:nvSpPr>
        <p:spPr bwMode="auto">
          <a:xfrm>
            <a:off x="373063" y="6197600"/>
            <a:ext cx="1148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pPr>
            <a:r>
              <a:rPr lang="en-US" altLang="en-US" sz="1800" dirty="0">
                <a:solidFill>
                  <a:schemeClr val="bg1"/>
                </a:solidFill>
              </a:rPr>
              <a:t>US Ice Drilling Program  </a:t>
            </a:r>
            <a:r>
              <a:rPr lang="en-US" altLang="en-US" sz="1800" dirty="0" smtClean="0">
                <a:solidFill>
                  <a:schemeClr val="bg1"/>
                </a:solidFill>
              </a:rPr>
              <a:t>      </a:t>
            </a:r>
            <a:r>
              <a:rPr lang="en-US" altLang="en-US" sz="1800" dirty="0">
                <a:solidFill>
                  <a:schemeClr val="bg1"/>
                </a:solidFill>
              </a:rPr>
              <a:t>	                                              </a:t>
            </a:r>
            <a:r>
              <a:rPr lang="en-US" altLang="en-US" sz="1800" dirty="0" err="1">
                <a:solidFill>
                  <a:schemeClr val="bg1"/>
                </a:solidFill>
              </a:rPr>
              <a:t>icedrill.org</a:t>
            </a:r>
            <a:r>
              <a:rPr lang="en-US" altLang="en-US" sz="1800" dirty="0">
                <a:solidFill>
                  <a:schemeClr val="bg1"/>
                </a:solidFill>
              </a:rPr>
              <a:t>                                                        </a:t>
            </a:r>
            <a:r>
              <a:rPr lang="en-US" altLang="en-US" sz="1800" dirty="0" err="1">
                <a:solidFill>
                  <a:schemeClr val="bg1"/>
                </a:solidFill>
              </a:rPr>
              <a:t>icedrill-education.org</a:t>
            </a:r>
            <a:endParaRPr lang="en-US" altLang="en-US" sz="1800" dirty="0">
              <a:solidFill>
                <a:schemeClr val="bg1"/>
              </a:solidFill>
            </a:endParaRPr>
          </a:p>
          <a:p>
            <a:pPr eaLnBrk="1" hangingPunct="1">
              <a:lnSpc>
                <a:spcPct val="100000"/>
              </a:lnSpc>
              <a:spcBef>
                <a:spcPct val="0"/>
              </a:spcBef>
              <a:buFontTx/>
              <a:buNone/>
            </a:pPr>
            <a:endParaRPr lang="en-US" altLang="en-US" sz="18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37" y="216342"/>
            <a:ext cx="2647716" cy="1765144"/>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20741202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5853" y="560453"/>
            <a:ext cx="8385771" cy="1325563"/>
          </a:xfrm>
        </p:spPr>
        <p:txBody>
          <a:bodyPr>
            <a:normAutofit fontScale="90000"/>
          </a:bodyPr>
          <a:lstStyle/>
          <a:p>
            <a:pPr algn="ctr"/>
            <a:r>
              <a:rPr lang="en-US" sz="3200" dirty="0" smtClean="0">
                <a:solidFill>
                  <a:schemeClr val="accent1">
                    <a:lumMod val="75000"/>
                  </a:schemeClr>
                </a:solidFill>
                <a:latin typeface="Chalkboard" charset="0"/>
                <a:ea typeface="Chalkboard" charset="0"/>
                <a:cs typeface="Chalkboard" charset="0"/>
              </a:rPr>
              <a:t>School of Ice (SOI</a:t>
            </a:r>
            <a:r>
              <a:rPr lang="en-US" sz="3200" smtClean="0">
                <a:solidFill>
                  <a:schemeClr val="accent1">
                    <a:lumMod val="75000"/>
                  </a:schemeClr>
                </a:solidFill>
                <a:latin typeface="Chalkboard" charset="0"/>
                <a:ea typeface="Chalkboard" charset="0"/>
                <a:cs typeface="Chalkboard" charset="0"/>
              </a:rPr>
              <a:t>): </a:t>
            </a:r>
            <a:r>
              <a:rPr lang="en-US" sz="3200" smtClean="0">
                <a:solidFill>
                  <a:schemeClr val="accent1">
                    <a:lumMod val="75000"/>
                  </a:schemeClr>
                </a:solidFill>
                <a:latin typeface="Chalkboard" charset="0"/>
                <a:ea typeface="Chalkboard" charset="0"/>
                <a:cs typeface="Chalkboard" charset="0"/>
              </a:rPr>
              <a:t/>
            </a:r>
            <a:br>
              <a:rPr lang="en-US" sz="3200" smtClean="0">
                <a:solidFill>
                  <a:schemeClr val="accent1">
                    <a:lumMod val="75000"/>
                  </a:schemeClr>
                </a:solidFill>
                <a:latin typeface="Chalkboard" charset="0"/>
                <a:ea typeface="Chalkboard" charset="0"/>
                <a:cs typeface="Chalkboard" charset="0"/>
              </a:rPr>
            </a:br>
            <a:r>
              <a:rPr lang="en-US" sz="3200" smtClean="0">
                <a:solidFill>
                  <a:schemeClr val="accent1">
                    <a:lumMod val="75000"/>
                  </a:schemeClr>
                </a:solidFill>
                <a:latin typeface="Chalkboard" charset="0"/>
                <a:ea typeface="Chalkboard" charset="0"/>
                <a:cs typeface="Chalkboard" charset="0"/>
              </a:rPr>
              <a:t>Advanced </a:t>
            </a:r>
            <a:r>
              <a:rPr lang="en-US" sz="3200" dirty="0" smtClean="0">
                <a:solidFill>
                  <a:schemeClr val="accent1">
                    <a:lumMod val="75000"/>
                  </a:schemeClr>
                </a:solidFill>
                <a:latin typeface="Chalkboard" charset="0"/>
                <a:ea typeface="Chalkboard" charset="0"/>
                <a:cs typeface="Chalkboard" charset="0"/>
              </a:rPr>
              <a:t>Professional Development Program for Faculty at Minority Serving Institutions</a:t>
            </a:r>
            <a:endParaRPr lang="en-US" sz="3200" dirty="0">
              <a:solidFill>
                <a:schemeClr val="accent1">
                  <a:lumMod val="75000"/>
                </a:schemeClr>
              </a:solidFill>
              <a:latin typeface="Chalkboard" charset="0"/>
              <a:ea typeface="Chalkboard" charset="0"/>
              <a:cs typeface="Chalkboard" charset="0"/>
            </a:endParaRPr>
          </a:p>
        </p:txBody>
      </p:sp>
      <p:sp>
        <p:nvSpPr>
          <p:cNvPr id="3" name="Content Placeholder 2"/>
          <p:cNvSpPr>
            <a:spLocks noGrp="1"/>
          </p:cNvSpPr>
          <p:nvPr>
            <p:ph idx="1"/>
          </p:nvPr>
        </p:nvSpPr>
        <p:spPr>
          <a:xfrm>
            <a:off x="703290" y="2037047"/>
            <a:ext cx="11150600" cy="4351338"/>
          </a:xfrm>
        </p:spPr>
        <p:txBody>
          <a:bodyPr>
            <a:normAutofit/>
          </a:bodyPr>
          <a:lstStyle/>
          <a:p>
            <a:pPr marL="0" indent="0" algn="ctr" defTabSz="420624">
              <a:spcBef>
                <a:spcPts val="1700"/>
              </a:spcBef>
              <a:buNone/>
              <a:defRPr sz="2592"/>
            </a:pPr>
            <a:r>
              <a:rPr lang="en-US" b="1" dirty="0" smtClean="0"/>
              <a:t>WHEN</a:t>
            </a:r>
            <a:r>
              <a:rPr lang="en-US" dirty="0" smtClean="0"/>
              <a:t>: </a:t>
            </a:r>
          </a:p>
          <a:p>
            <a:pPr marL="0" indent="0" algn="ctr" defTabSz="420624">
              <a:spcBef>
                <a:spcPts val="1700"/>
              </a:spcBef>
              <a:buNone/>
              <a:defRPr sz="2592"/>
            </a:pPr>
            <a:r>
              <a:rPr lang="en-US" dirty="0" smtClean="0"/>
              <a:t>2015-16 Denver/CU-Boulder</a:t>
            </a:r>
          </a:p>
          <a:p>
            <a:pPr marL="0" indent="0" algn="ctr" defTabSz="420624">
              <a:spcBef>
                <a:spcPts val="1700"/>
              </a:spcBef>
              <a:buNone/>
              <a:defRPr sz="2592"/>
            </a:pPr>
            <a:r>
              <a:rPr lang="en-US" dirty="0" smtClean="0"/>
              <a:t>2017 and </a:t>
            </a:r>
            <a:r>
              <a:rPr lang="en-US" i="1" dirty="0" smtClean="0">
                <a:solidFill>
                  <a:schemeClr val="accent5">
                    <a:hueOff val="-411174"/>
                    <a:satOff val="4030"/>
                    <a:lumOff val="-29867"/>
                  </a:schemeClr>
                </a:solidFill>
              </a:rPr>
              <a:t>2018 </a:t>
            </a:r>
            <a:r>
              <a:rPr lang="en-US" i="1" dirty="0" smtClean="0"/>
              <a:t>Dartmouth</a:t>
            </a:r>
          </a:p>
          <a:p>
            <a:pPr marL="0" indent="0" algn="ctr" defTabSz="420624">
              <a:spcBef>
                <a:spcPts val="1700"/>
              </a:spcBef>
              <a:buNone/>
              <a:defRPr sz="2592"/>
            </a:pPr>
            <a:r>
              <a:rPr lang="en-US" i="1" dirty="0" smtClean="0"/>
              <a:t> 2019 </a:t>
            </a:r>
            <a:r>
              <a:rPr lang="en-US" dirty="0"/>
              <a:t>Denver/CU-Boulder</a:t>
            </a:r>
          </a:p>
          <a:p>
            <a:pPr marL="0" indent="0" algn="ctr" defTabSz="420624">
              <a:spcBef>
                <a:spcPts val="1700"/>
              </a:spcBef>
              <a:buNone/>
              <a:defRPr sz="2592"/>
            </a:pPr>
            <a:r>
              <a:rPr lang="en-US" i="1" dirty="0" smtClean="0"/>
              <a:t>2020 Dartmouth</a:t>
            </a:r>
          </a:p>
          <a:p>
            <a:pPr marL="0" indent="0" algn="ctr" defTabSz="420624">
              <a:spcBef>
                <a:spcPts val="1700"/>
              </a:spcBef>
              <a:buNone/>
              <a:defRPr sz="2592"/>
            </a:pPr>
            <a:r>
              <a:rPr lang="en-US" i="1" dirty="0" smtClean="0"/>
              <a:t>2021 Oregon State</a:t>
            </a:r>
          </a:p>
          <a:p>
            <a:pPr marL="0" indent="0" algn="ctr" defTabSz="420624">
              <a:spcBef>
                <a:spcPts val="1700"/>
              </a:spcBef>
              <a:buNone/>
              <a:defRPr sz="2592"/>
            </a:pPr>
            <a:r>
              <a:rPr lang="en-US" i="1" dirty="0" smtClean="0">
                <a:solidFill>
                  <a:schemeClr val="accent5">
                    <a:hueOff val="-375889"/>
                    <a:satOff val="-9195"/>
                    <a:lumOff val="-14901"/>
                  </a:schemeClr>
                </a:solidFill>
              </a:rPr>
              <a:t> </a:t>
            </a:r>
            <a:r>
              <a:rPr lang="en-US" b="1" i="1" dirty="0" smtClean="0">
                <a:solidFill>
                  <a:schemeClr val="accent5">
                    <a:hueOff val="-411174"/>
                    <a:satOff val="4030"/>
                    <a:lumOff val="-29867"/>
                  </a:schemeClr>
                </a:solidFill>
              </a:rPr>
              <a:t>(2020 applications available in Dec. at </a:t>
            </a:r>
            <a:r>
              <a:rPr lang="en-US" u="sng" dirty="0" smtClean="0">
                <a:solidFill>
                  <a:schemeClr val="accent1">
                    <a:hueOff val="369194"/>
                    <a:satOff val="6343"/>
                    <a:lumOff val="-13963"/>
                  </a:schemeClr>
                </a:solidFill>
                <a:hlinkClick r:id="rId3"/>
              </a:rPr>
              <a:t>icedrill-education.org</a:t>
            </a:r>
            <a:r>
              <a:rPr lang="en-US" b="1" i="1" dirty="0" smtClean="0">
                <a:solidFill>
                  <a:schemeClr val="accent5">
                    <a:hueOff val="-411174"/>
                    <a:satOff val="4030"/>
                    <a:lumOff val="-29867"/>
                  </a:schemeClr>
                </a:solidFill>
              </a:rPr>
              <a:t>)</a:t>
            </a:r>
          </a:p>
        </p:txBody>
      </p:sp>
      <p:sp>
        <p:nvSpPr>
          <p:cNvPr id="7" name="Rectangle 6"/>
          <p:cNvSpPr/>
          <p:nvPr/>
        </p:nvSpPr>
        <p:spPr>
          <a:xfrm>
            <a:off x="173038" y="166688"/>
            <a:ext cx="11872912" cy="6526212"/>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203200" y="6197600"/>
            <a:ext cx="11785600" cy="4397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9"/>
          <p:cNvSpPr txBox="1">
            <a:spLocks noChangeArrowheads="1"/>
          </p:cNvSpPr>
          <p:nvPr/>
        </p:nvSpPr>
        <p:spPr bwMode="auto">
          <a:xfrm>
            <a:off x="373063" y="6197600"/>
            <a:ext cx="1148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pPr>
            <a:r>
              <a:rPr lang="en-US" altLang="en-US" sz="1800" dirty="0">
                <a:solidFill>
                  <a:schemeClr val="bg1"/>
                </a:solidFill>
              </a:rPr>
              <a:t>US Ice Drilling Program  </a:t>
            </a:r>
            <a:r>
              <a:rPr lang="en-US" altLang="en-US" sz="1800" dirty="0" smtClean="0">
                <a:solidFill>
                  <a:schemeClr val="bg1"/>
                </a:solidFill>
              </a:rPr>
              <a:t>      </a:t>
            </a:r>
            <a:r>
              <a:rPr lang="en-US" altLang="en-US" sz="1800" dirty="0">
                <a:solidFill>
                  <a:schemeClr val="bg1"/>
                </a:solidFill>
              </a:rPr>
              <a:t>	                                              </a:t>
            </a:r>
            <a:r>
              <a:rPr lang="en-US" altLang="en-US" sz="1800" dirty="0" err="1">
                <a:solidFill>
                  <a:schemeClr val="bg1"/>
                </a:solidFill>
              </a:rPr>
              <a:t>icedrill.org</a:t>
            </a:r>
            <a:r>
              <a:rPr lang="en-US" altLang="en-US" sz="1800" dirty="0">
                <a:solidFill>
                  <a:schemeClr val="bg1"/>
                </a:solidFill>
              </a:rPr>
              <a:t>                                                        </a:t>
            </a:r>
            <a:r>
              <a:rPr lang="en-US" altLang="en-US" sz="1800" dirty="0" err="1">
                <a:solidFill>
                  <a:schemeClr val="bg1"/>
                </a:solidFill>
              </a:rPr>
              <a:t>icedrill-education.org</a:t>
            </a:r>
            <a:endParaRPr lang="en-US" altLang="en-US" sz="1800" dirty="0">
              <a:solidFill>
                <a:schemeClr val="bg1"/>
              </a:solidFill>
            </a:endParaRPr>
          </a:p>
          <a:p>
            <a:pPr eaLnBrk="1" hangingPunct="1">
              <a:lnSpc>
                <a:spcPct val="100000"/>
              </a:lnSpc>
              <a:spcBef>
                <a:spcPct val="0"/>
              </a:spcBef>
              <a:buFontTx/>
              <a:buNone/>
            </a:pPr>
            <a:endParaRPr lang="en-US" altLang="en-US" sz="1800" dirty="0">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137" y="216342"/>
            <a:ext cx="2647716" cy="1765144"/>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8996625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2762</TotalTime>
  <Words>1100</Words>
  <Application>Microsoft Macintosh PowerPoint</Application>
  <PresentationFormat>Widescreen</PresentationFormat>
  <Paragraphs>179</Paragraphs>
  <Slides>19</Slides>
  <Notes>13</Notes>
  <HiddenSlides>1</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Calibri</vt:lpstr>
      <vt:lpstr>Calibri Light</vt:lpstr>
      <vt:lpstr>Chalkboard</vt:lpstr>
      <vt:lpstr>Times New Roman</vt:lpstr>
      <vt:lpstr>Arial</vt:lpstr>
      <vt:lpstr>Office Theme</vt:lpstr>
      <vt:lpstr>School of Ice:   A Model for Advanced Professional Development for Geoscience Faculty at Minority –Serving Institutions with Applications to other 2- and 4-year Colleges</vt:lpstr>
      <vt:lpstr>Ice Drilling Program (IDP)</vt:lpstr>
      <vt:lpstr>IDP Long Range Plans</vt:lpstr>
      <vt:lpstr>Overview of IDP EPO Program</vt:lpstr>
      <vt:lpstr>Overview of IDP EPO Program</vt:lpstr>
      <vt:lpstr>School of Ice (SOI):  Advanced Professional Development Program for Faculty at Minority Serving Institutions</vt:lpstr>
      <vt:lpstr>School of Ice (SOI):  Advanced Professional Development Program for Faculty at Minority Serving Institutions</vt:lpstr>
      <vt:lpstr>School of Ice (SOI):  Advanced Professional Development Program for Faculty at Minority Serving Institutions</vt:lpstr>
      <vt:lpstr>School of Ice (SOI):  Advanced Professional Development Program for Faculty at Minority Serving Institutions</vt:lpstr>
      <vt:lpstr>SOI-Scientists Play Key Role</vt:lpstr>
      <vt:lpstr>Scientists/Presenters at SOI 2019</vt:lpstr>
      <vt:lpstr>School of Ice: A Powerful Model Lessons Learned</vt:lpstr>
      <vt:lpstr>Lessons Learned</vt:lpstr>
      <vt:lpstr>Students Affected by SOI Faculty</vt:lpstr>
      <vt:lpstr>Participant Concept Understanding</vt:lpstr>
      <vt:lpstr>Participant Concept Understanding Quotes from 2019</vt:lpstr>
      <vt:lpstr>Workshop Effectiveness</vt:lpstr>
      <vt:lpstr>Questions?</vt:lpstr>
      <vt:lpstr>EO Website: icedrill-education.org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Huffman</dc:creator>
  <cp:lastModifiedBy>Microsoft Office User</cp:lastModifiedBy>
  <cp:revision>96</cp:revision>
  <dcterms:created xsi:type="dcterms:W3CDTF">2018-11-28T17:51:50Z</dcterms:created>
  <dcterms:modified xsi:type="dcterms:W3CDTF">2019-07-15T15:30:06Z</dcterms:modified>
</cp:coreProperties>
</file>