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5"/>
  </p:notesMasterIdLst>
  <p:sldIdLst>
    <p:sldId id="301" r:id="rId3"/>
    <p:sldId id="275" r:id="rId4"/>
    <p:sldId id="302" r:id="rId5"/>
    <p:sldId id="292" r:id="rId6"/>
    <p:sldId id="293" r:id="rId7"/>
    <p:sldId id="304" r:id="rId8"/>
    <p:sldId id="305" r:id="rId9"/>
    <p:sldId id="291" r:id="rId10"/>
    <p:sldId id="306" r:id="rId11"/>
    <p:sldId id="286" r:id="rId12"/>
    <p:sldId id="287" r:id="rId13"/>
    <p:sldId id="3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4A15"/>
    <a:srgbClr val="1C942A"/>
    <a:srgbClr val="337D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280B4A-EDE0-4152-A19B-12CFCB94AFBF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3EF635-F88E-4BC9-BE56-F84268FDD7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543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5E9F5-FFD7-481C-A4BA-617730DEDEE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635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E5E9F5-FFD7-481C-A4BA-617730DEDE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1817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E5E9F5-FFD7-481C-A4BA-617730DEDE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9920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E5E9F5-FFD7-481C-A4BA-617730DEDE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9922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E5E9F5-FFD7-481C-A4BA-617730DEDE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69169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E5E9F5-FFD7-481C-A4BA-617730DEDE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69497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E5E9F5-FFD7-481C-A4BA-617730DEDE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3269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E5E9F5-FFD7-481C-A4BA-617730DEDEE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3206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34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679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317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91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732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68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500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6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561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307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270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349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111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3467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200151"/>
            <a:ext cx="5384800" cy="3394075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00151"/>
            <a:ext cx="5384800" cy="3394075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7542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087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4891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162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5663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0453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0201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06375"/>
            <a:ext cx="2743200" cy="438785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06375"/>
            <a:ext cx="8026400" cy="43878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032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2911-0E3D-4D20-80AE-8E4FD409A588}" type="datetimeFigureOut">
              <a:rPr lang="en-US" smtClean="0"/>
              <a:t>7/18/2018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D2493D-AA0A-4B9E-9B8E-866BA1A40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328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38BEB-1401-42B7-915F-1F0EB66B178E}" type="datetimeFigureOut">
              <a:rPr lang="en-US" smtClean="0"/>
              <a:t>7/18/2018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51B91-8350-4C5E-9353-47A9D6AC61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6815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11555"/>
            <a:ext cx="10515600" cy="1325563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Developing active student engagement and collaboration through the use of mobile technologies in inclusively-designed field courses</a:t>
            </a:r>
          </a:p>
        </p:txBody>
      </p:sp>
      <p:pic>
        <p:nvPicPr>
          <p:cNvPr id="13" name="Picture 12" descr="Group Photo of the researchers and students of the geo path project for inclusive field experiences ">
            <a:extLst>
              <a:ext uri="{FF2B5EF4-FFF2-40B4-BE49-F238E27FC236}">
                <a16:creationId xmlns:a16="http://schemas.microsoft.com/office/drawing/2014/main" id="{42E88747-8657-4334-BF86-96C5B16649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95" t="18951" r="7871" b="249"/>
          <a:stretch/>
        </p:blipFill>
        <p:spPr>
          <a:xfrm>
            <a:off x="10886" y="1812341"/>
            <a:ext cx="7405135" cy="504565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496A586-6133-4322-820F-B801C3166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91400" y="1812341"/>
            <a:ext cx="4791162" cy="503371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</a:schemeClr>
              </a:gs>
              <a:gs pos="46000">
                <a:schemeClr val="accent1">
                  <a:lumMod val="95000"/>
                  <a:lumOff val="5000"/>
                </a:schemeClr>
              </a:gs>
              <a:gs pos="100000">
                <a:schemeClr val="accent1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57EFE9-7962-48E2-A9C4-96EAA55C7FD7}"/>
              </a:ext>
            </a:extLst>
          </p:cNvPr>
          <p:cNvSpPr txBox="1"/>
          <p:nvPr/>
        </p:nvSpPr>
        <p:spPr>
          <a:xfrm>
            <a:off x="7437793" y="2754829"/>
            <a:ext cx="471211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Collaborators: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Steve Whitmeyer, James Madison University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Eric Pyle, James Madison University 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Helen Crompton, Old Dominion University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Jennifer Piatek, Central Connecticut University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Trevor Collins, The Open University 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Martin Feely, National University of Ireland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Anita Marshall, University of South Florida</a:t>
            </a:r>
          </a:p>
        </p:txBody>
      </p:sp>
      <p:pic>
        <p:nvPicPr>
          <p:cNvPr id="7" name="Picture 2" title="Project Support provided by the National Science Foundation">
            <a:extLst>
              <a:ext uri="{FF2B5EF4-FFF2-40B4-BE49-F238E27FC236}">
                <a16:creationId xmlns:a16="http://schemas.microsoft.com/office/drawing/2014/main" id="{DC95D440-105D-47D5-9961-B828E0E939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9"/>
          <a:stretch/>
        </p:blipFill>
        <p:spPr bwMode="auto">
          <a:xfrm>
            <a:off x="7493000" y="4748907"/>
            <a:ext cx="2162351" cy="1667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7021DA-922D-4096-918D-46931B93117A}"/>
              </a:ext>
            </a:extLst>
          </p:cNvPr>
          <p:cNvSpPr txBox="1"/>
          <p:nvPr/>
        </p:nvSpPr>
        <p:spPr>
          <a:xfrm>
            <a:off x="7724594" y="6417643"/>
            <a:ext cx="16991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Award # 1540652</a:t>
            </a:r>
          </a:p>
        </p:txBody>
      </p:sp>
      <p:pic>
        <p:nvPicPr>
          <p:cNvPr id="8" name="Picture 7" descr="Project sponsored by the International Association for Geoscience Diversity, the I A G D">
            <a:extLst>
              <a:ext uri="{FF2B5EF4-FFF2-40B4-BE49-F238E27FC236}">
                <a16:creationId xmlns:a16="http://schemas.microsoft.com/office/drawing/2014/main" id="{05402B8F-412F-4280-AD9F-EB8D412A1F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8123" y="5087266"/>
            <a:ext cx="2499360" cy="1284393"/>
          </a:xfrm>
          <a:prstGeom prst="rect">
            <a:avLst/>
          </a:prstGeom>
        </p:spPr>
      </p:pic>
      <p:sp>
        <p:nvSpPr>
          <p:cNvPr id="12" name="Title 2">
            <a:extLst>
              <a:ext uri="{FF2B5EF4-FFF2-40B4-BE49-F238E27FC236}">
                <a16:creationId xmlns:a16="http://schemas.microsoft.com/office/drawing/2014/main" id="{BF57E133-C5CD-4432-B0BD-719E2CC69FC3}"/>
              </a:ext>
            </a:extLst>
          </p:cNvPr>
          <p:cNvSpPr txBox="1">
            <a:spLocks/>
          </p:cNvSpPr>
          <p:nvPr/>
        </p:nvSpPr>
        <p:spPr>
          <a:xfrm>
            <a:off x="7548426" y="2053316"/>
            <a:ext cx="4467406" cy="4515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Ivan Carabajal and Christopher Atchison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University of Cincinnati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0EE614-E478-45AB-8044-1059B20EF269}"/>
              </a:ext>
            </a:extLst>
          </p:cNvPr>
          <p:cNvSpPr/>
          <p:nvPr/>
        </p:nvSpPr>
        <p:spPr>
          <a:xfrm>
            <a:off x="7077070" y="1338859"/>
            <a:ext cx="42627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Thursday | 1:30 PM | Ritchie Hall: 368</a:t>
            </a:r>
          </a:p>
        </p:txBody>
      </p:sp>
    </p:spTree>
    <p:extLst>
      <p:ext uri="{BB962C8B-B14F-4D97-AF65-F5344CB8AC3E}">
        <p14:creationId xmlns:p14="http://schemas.microsoft.com/office/powerpoint/2010/main" val="1239496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199" y="208577"/>
            <a:ext cx="11988801" cy="600235"/>
          </a:xfrm>
        </p:spPr>
        <p:txBody>
          <a:bodyPr anchor="t">
            <a:noAutofit/>
          </a:bodyPr>
          <a:lstStyle/>
          <a:p>
            <a:pPr algn="l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Background: Disability in the Geosciences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1599" y="990600"/>
            <a:ext cx="117855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189" indent="-457189" defTabSz="121917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Geosciences are the least diverse of all STEM fields and have the lowest number of graduates who identify as disabled.</a:t>
            </a:r>
            <a:r>
              <a:rPr lang="en-US" sz="2800" b="1" baseline="30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2800" b="1" u="sng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DCC09D-FEEA-4D37-8EB4-BF9BD0622FE6}"/>
              </a:ext>
            </a:extLst>
          </p:cNvPr>
          <p:cNvSpPr txBox="1"/>
          <p:nvPr/>
        </p:nvSpPr>
        <p:spPr>
          <a:xfrm>
            <a:off x="101601" y="2438161"/>
            <a:ext cx="117855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189" indent="-457189" defTabSz="121917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numerous barriers to participation for students with disabilities including environmental, institutional and social barriers.</a:t>
            </a:r>
            <a:r>
              <a:rPr lang="en-US" sz="2800" b="1" baseline="30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sz="2800" b="1" u="sng" baseline="300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4CBE5D-75C7-42D7-B568-BDE0C598C99C}"/>
              </a:ext>
            </a:extLst>
          </p:cNvPr>
          <p:cNvSpPr txBox="1"/>
          <p:nvPr/>
        </p:nvSpPr>
        <p:spPr>
          <a:xfrm>
            <a:off x="101601" y="4353004"/>
            <a:ext cx="117855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189" indent="-457189" defTabSz="121917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 work is one of the largest barriers to degree completion for students with disabilities.</a:t>
            </a:r>
            <a:r>
              <a:rPr lang="en-US" sz="2800" b="1" baseline="30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2800" b="1" u="sng" baseline="300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A63883-07D0-4AF3-ACCD-B22059EB6B1F}"/>
              </a:ext>
            </a:extLst>
          </p:cNvPr>
          <p:cNvSpPr txBox="1"/>
          <p:nvPr/>
        </p:nvSpPr>
        <p:spPr>
          <a:xfrm>
            <a:off x="0" y="6310869"/>
            <a:ext cx="1219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70"/>
            <a:r>
              <a:rPr lang="en-US" sz="1400" baseline="30000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400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Locke, 2005    </a:t>
            </a:r>
            <a:r>
              <a:rPr lang="en-US" sz="1400" baseline="30000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1400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Healey et al.,2002; Hall et al., 2002; Carabajal, Marshall &amp; Atchison, 2017; Serrato, 2017    </a:t>
            </a:r>
            <a:r>
              <a:rPr lang="en-US" sz="1400" baseline="30000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1400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Hall &amp; Healey, 2005; Gilley et al., 2015 </a:t>
            </a:r>
          </a:p>
        </p:txBody>
      </p:sp>
    </p:spTree>
    <p:extLst>
      <p:ext uri="{BB962C8B-B14F-4D97-AF65-F5344CB8AC3E}">
        <p14:creationId xmlns:p14="http://schemas.microsoft.com/office/powerpoint/2010/main" val="2033179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65D8D-4E16-46FB-B08F-854ED5A9F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318" y="232694"/>
            <a:ext cx="10972800" cy="698484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Background: Accessible Field Courses in Geoscience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0B26D-DEF6-4E29-AB97-B2B53D37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4642"/>
            <a:ext cx="10972800" cy="45259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Physical barriers to participation in the field	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Natural environment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Non-accessible tools and equipment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Non-physical barriers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Lack of opportunity/ field component not offered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Separate courses for students with and without disabilities</a:t>
            </a:r>
          </a:p>
          <a:p>
            <a:pPr lvl="2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interaction</a:t>
            </a:r>
          </a:p>
        </p:txBody>
      </p:sp>
    </p:spTree>
    <p:extLst>
      <p:ext uri="{BB962C8B-B14F-4D97-AF65-F5344CB8AC3E}">
        <p14:creationId xmlns:p14="http://schemas.microsoft.com/office/powerpoint/2010/main" val="867171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681" y="209959"/>
            <a:ext cx="11988801" cy="659872"/>
          </a:xfrm>
        </p:spPr>
        <p:txBody>
          <a:bodyPr anchor="t">
            <a:noAutofit/>
          </a:bodyPr>
          <a:lstStyle/>
          <a:p>
            <a:pPr algn="l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Background: Approaches to Field Work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8949A2-733E-4BE4-B25D-B3EA5F658CB5}"/>
              </a:ext>
            </a:extLst>
          </p:cNvPr>
          <p:cNvSpPr txBox="1"/>
          <p:nvPr/>
        </p:nvSpPr>
        <p:spPr>
          <a:xfrm>
            <a:off x="99682" y="869831"/>
            <a:ext cx="1198880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70"/>
            <a:r>
              <a:rPr lang="en-US" sz="2800" b="1" u="sng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</a:t>
            </a:r>
            <a:r>
              <a:rPr lang="en-US" sz="2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site in the field with full physical access to the study location and all 	places of interest/relevance to the learning assignment.</a:t>
            </a:r>
            <a:endParaRPr lang="en-US" sz="2400" b="1" baseline="300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9977ED-6F1C-44FE-85D0-6F2EE3EAF54A}"/>
              </a:ext>
            </a:extLst>
          </p:cNvPr>
          <p:cNvSpPr txBox="1"/>
          <p:nvPr/>
        </p:nvSpPr>
        <p:spPr>
          <a:xfrm>
            <a:off x="99682" y="2413001"/>
            <a:ext cx="1199071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70"/>
            <a:r>
              <a:rPr lang="en-US" sz="2800" b="1" u="sng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Virtual:</a:t>
            </a:r>
            <a:r>
              <a:rPr lang="en-US" sz="2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place fully within a digital recreation of, the study location; which 	can be accessed through software, virtual reality equipment, internet 	resources, etc.</a:t>
            </a:r>
            <a:endParaRPr lang="en-US" sz="2400" b="1" baseline="300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D9CE66-DC26-4F4A-8C53-B0730BA87C54}"/>
              </a:ext>
            </a:extLst>
          </p:cNvPr>
          <p:cNvSpPr txBox="1"/>
          <p:nvPr/>
        </p:nvSpPr>
        <p:spPr>
          <a:xfrm>
            <a:off x="101601" y="4241801"/>
            <a:ext cx="1199071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70"/>
            <a:r>
              <a:rPr lang="en-US" sz="2800" b="1" u="sng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Remote Collaboration</a:t>
            </a:r>
            <a:r>
              <a:rPr lang="en-US" sz="2800" b="1" u="sng" baseline="30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2800" b="1" u="sng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technology is used to connect team members in different locations to undertake field learning together in real time.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8CF478-10DD-4A10-B629-FD048B27976A}"/>
              </a:ext>
            </a:extLst>
          </p:cNvPr>
          <p:cNvSpPr/>
          <p:nvPr/>
        </p:nvSpPr>
        <p:spPr>
          <a:xfrm>
            <a:off x="101600" y="6371431"/>
            <a:ext cx="11988800" cy="379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219170"/>
            <a:r>
              <a:rPr lang="en-US" baseline="30000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dirty="0">
                <a:solidFill>
                  <a:srgbClr val="1F497D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Collins et al., 2010; Mark Gaved et al., 2008; M Gaved et al., 2010; Stokes et al., 2012</a:t>
            </a:r>
          </a:p>
        </p:txBody>
      </p:sp>
    </p:spTree>
    <p:extLst>
      <p:ext uri="{BB962C8B-B14F-4D97-AF65-F5344CB8AC3E}">
        <p14:creationId xmlns:p14="http://schemas.microsoft.com/office/powerpoint/2010/main" val="298972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Students and faculty at the Grand Canyon. Two wheelchair users sit just behind students seated on the rim of the canyon on a sunny day.">
            <a:extLst>
              <a:ext uri="{FF2B5EF4-FFF2-40B4-BE49-F238E27FC236}">
                <a16:creationId xmlns:a16="http://schemas.microsoft.com/office/drawing/2014/main" id="{20BFB0B8-D62E-4B30-9A09-6E9DC3674E8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4467" y="4153120"/>
            <a:ext cx="3342733" cy="2228489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pic>
        <p:nvPicPr>
          <p:cNvPr id="4" name="Picture 3" descr="Two students making a video to share with their remote partners from a volcanic crater in Arizona.">
            <a:extLst>
              <a:ext uri="{FF2B5EF4-FFF2-40B4-BE49-F238E27FC236}">
                <a16:creationId xmlns:a16="http://schemas.microsoft.com/office/drawing/2014/main" id="{A147ADB1-E57E-4353-8B3E-AFB9E88F22E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01" r="927"/>
          <a:stretch/>
        </p:blipFill>
        <p:spPr>
          <a:xfrm>
            <a:off x="5550699" y="4153119"/>
            <a:ext cx="2983701" cy="2039984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pic>
        <p:nvPicPr>
          <p:cNvPr id="7" name="Picture 6" descr="A student holds an iPad and watches a livestream of the view from the top of a nearby volcano.">
            <a:extLst>
              <a:ext uri="{FF2B5EF4-FFF2-40B4-BE49-F238E27FC236}">
                <a16:creationId xmlns:a16="http://schemas.microsoft.com/office/drawing/2014/main" id="{61ECBE24-A014-44FD-A2FA-57736700F4B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2"/>
          <a:stretch/>
        </p:blipFill>
        <p:spPr>
          <a:xfrm>
            <a:off x="8480168" y="2209040"/>
            <a:ext cx="2909099" cy="1952061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pic>
        <p:nvPicPr>
          <p:cNvPr id="15" name="Picture 14" descr="Group photo of the first year students and faculty of the geo path project at Sunset Point scenic overlook in Arizona. Brown hills and desert landscape in the background.">
            <a:extLst>
              <a:ext uri="{FF2B5EF4-FFF2-40B4-BE49-F238E27FC236}">
                <a16:creationId xmlns:a16="http://schemas.microsoft.com/office/drawing/2014/main" id="{77EF7359-D2B0-4A87-A9A5-441236BE854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6" t="16639" r="4529"/>
          <a:stretch/>
        </p:blipFill>
        <p:spPr>
          <a:xfrm>
            <a:off x="5293267" y="1905001"/>
            <a:ext cx="3205063" cy="2233569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80D41237-24D9-42FE-AF4C-AB8704F61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Context for Research: </a:t>
            </a:r>
            <a:br>
              <a:rPr 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two year NSF GEOPATHS Project to study approaches to inclusive field learning through technology and collaborative teams.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F2920E2-CAFE-408E-A976-432937DA4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05001"/>
            <a:ext cx="4673600" cy="4221163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Participants</a:t>
            </a:r>
          </a:p>
          <a:p>
            <a:pPr lvl="1"/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Students with and without mobility disabilities</a:t>
            </a:r>
          </a:p>
          <a:p>
            <a:pPr lvl="1"/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Students from a variety of institutions in and out of the US</a:t>
            </a:r>
          </a:p>
          <a:p>
            <a:r>
              <a:rPr 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</a:p>
          <a:p>
            <a:pPr lvl="1"/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Promote field-based learning</a:t>
            </a:r>
          </a:p>
          <a:p>
            <a:pPr lvl="1"/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Create an accessible, long-term field course</a:t>
            </a:r>
          </a:p>
        </p:txBody>
      </p:sp>
    </p:spTree>
    <p:extLst>
      <p:ext uri="{BB962C8B-B14F-4D97-AF65-F5344CB8AC3E}">
        <p14:creationId xmlns:p14="http://schemas.microsoft.com/office/powerpoint/2010/main" val="3035409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69970"/>
            <a:ext cx="11988801" cy="819031"/>
          </a:xfrm>
        </p:spPr>
        <p:txBody>
          <a:bodyPr anchor="t">
            <a:noAutofit/>
          </a:bodyPr>
          <a:lstStyle/>
          <a:p>
            <a:pPr algn="l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Northern Arizona Field Locations: SP Crater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2EB5064A-4021-4015-BCCE-9E2248990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921" y="1098884"/>
            <a:ext cx="9204158" cy="5181600"/>
          </a:xfrm>
        </p:spPr>
      </p:pic>
    </p:spTree>
    <p:extLst>
      <p:ext uri="{BB962C8B-B14F-4D97-AF65-F5344CB8AC3E}">
        <p14:creationId xmlns:p14="http://schemas.microsoft.com/office/powerpoint/2010/main" val="19709948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69970"/>
            <a:ext cx="11988801" cy="819031"/>
          </a:xfrm>
        </p:spPr>
        <p:txBody>
          <a:bodyPr anchor="t">
            <a:noAutofit/>
          </a:bodyPr>
          <a:lstStyle/>
          <a:p>
            <a:pPr algn="l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Northern Arizona Field Locations: SP Crater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767D656F-F1E5-4273-A619-1537AA2787F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617" y="656515"/>
            <a:ext cx="7798766" cy="4386806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66664F1F-2DF7-4E9B-81E2-BA38747E66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66836" y="5086374"/>
            <a:ext cx="7810819" cy="1768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557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moteCollab_v3" descr="A video summarizing how remote collaboration works. ">
            <a:hlinkClick r:id="" action="ppaction://media"/>
            <a:extLst>
              <a:ext uri="{FF2B5EF4-FFF2-40B4-BE49-F238E27FC236}">
                <a16:creationId xmlns:a16="http://schemas.microsoft.com/office/drawing/2014/main" id="{E100A450-8677-4590-99DE-7F1D6227362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18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25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4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90E05-A3BD-4260-9326-0613D8966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Western Ireland Mapping Project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B21A322-CFD4-40EF-9A71-DFD2DA1232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536" y="1325561"/>
            <a:ext cx="9342928" cy="5257800"/>
          </a:xfrm>
          <a:prstGeom prst="rect">
            <a:avLst/>
          </a:prstGeom>
          <a:ln w="635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3774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50800"/>
            <a:ext cx="11988801" cy="1143000"/>
          </a:xfrm>
        </p:spPr>
        <p:txBody>
          <a:bodyPr>
            <a:noAutofit/>
          </a:bodyPr>
          <a:lstStyle/>
          <a:p>
            <a:pPr algn="l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Ireland Field Locations: 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Site 1 – Recess, Connemara</a:t>
            </a:r>
            <a:b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6ED853-1821-4390-A373-822FB807AF2B}"/>
              </a:ext>
            </a:extLst>
          </p:cNvPr>
          <p:cNvSpPr txBox="1"/>
          <p:nvPr/>
        </p:nvSpPr>
        <p:spPr>
          <a:xfrm>
            <a:off x="203201" y="4767093"/>
            <a:ext cx="49784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70"/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Multi-day field mapping project, asynchronous collaboration to create a digital structural map of the region.</a:t>
            </a:r>
          </a:p>
        </p:txBody>
      </p:sp>
      <p:pic>
        <p:nvPicPr>
          <p:cNvPr id="10" name="Picture 9" descr="Panoramic photo taken by a drone looking down on the Recess field location. A long straight dirt road stretches to the horizon on one size of bog and lakes with mountains in the background.">
            <a:extLst>
              <a:ext uri="{FF2B5EF4-FFF2-40B4-BE49-F238E27FC236}">
                <a16:creationId xmlns:a16="http://schemas.microsoft.com/office/drawing/2014/main" id="{78D5B95A-7788-43A2-B0B9-5B0ADC28673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904240"/>
            <a:ext cx="10622280" cy="3540760"/>
          </a:xfrm>
          <a:prstGeom prst="rect">
            <a:avLst/>
          </a:prstGeom>
          <a:ln w="6350">
            <a:solidFill>
              <a:schemeClr val="tx1"/>
            </a:solidFill>
          </a:ln>
        </p:spPr>
      </p:pic>
      <p:pic>
        <p:nvPicPr>
          <p:cNvPr id="4" name="Picture 3" descr="images illustrating how the iPads where used for data collection and communication in the field. ">
            <a:extLst>
              <a:ext uri="{FF2B5EF4-FFF2-40B4-BE49-F238E27FC236}">
                <a16:creationId xmlns:a16="http://schemas.microsoft.com/office/drawing/2014/main" id="{AD17936D-B047-4964-99C3-502606450E2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3202" y="3720159"/>
            <a:ext cx="6705597" cy="293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378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2726"/>
            <a:ext cx="11988801" cy="1219200"/>
          </a:xfrm>
        </p:spPr>
        <p:txBody>
          <a:bodyPr>
            <a:noAutofit/>
          </a:bodyPr>
          <a:lstStyle/>
          <a:p>
            <a:pPr algn="l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Ireland Field Locations: 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Site 2 - Renvyle Beach</a:t>
            </a:r>
            <a:b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6ED853-1821-4390-A373-822FB807AF2B}"/>
              </a:ext>
            </a:extLst>
          </p:cNvPr>
          <p:cNvSpPr txBox="1"/>
          <p:nvPr/>
        </p:nvSpPr>
        <p:spPr>
          <a:xfrm>
            <a:off x="203200" y="4140200"/>
            <a:ext cx="506240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70"/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Half day glacial geology exercise, synchronous collaboration to document and interpret glacial deposits and features in the underlying bedrock.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251039-7A16-465C-B08D-9CD932EFC1D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869393"/>
            <a:ext cx="9956801" cy="33189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7A43E6-A94A-4893-9AFB-405AA233C1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5605" y="3632200"/>
            <a:ext cx="6723195" cy="294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960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Content Placeholder 2"/>
          <p:cNvSpPr>
            <a:spLocks noGrp="1"/>
          </p:cNvSpPr>
          <p:nvPr>
            <p:ph idx="1"/>
          </p:nvPr>
        </p:nvSpPr>
        <p:spPr>
          <a:xfrm>
            <a:off x="1905000" y="1905001"/>
            <a:ext cx="8229600" cy="4525963"/>
          </a:xfrm>
        </p:spPr>
        <p:txBody>
          <a:bodyPr/>
          <a:lstStyle/>
          <a:p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66800" y="4876800"/>
            <a:ext cx="10058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www.TheIAGD.org  |  info@theiagd.org  |  Facebook.com/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TheIAGD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|  @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AccessibleGEO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989" name="Title 1"/>
          <p:cNvSpPr>
            <a:spLocks noGrp="1"/>
          </p:cNvSpPr>
          <p:nvPr>
            <p:ph type="title"/>
          </p:nvPr>
        </p:nvSpPr>
        <p:spPr>
          <a:xfrm>
            <a:off x="1995055" y="5560368"/>
            <a:ext cx="8229600" cy="914400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Ivan Carabajal - carabaig@mail.uc.edu</a:t>
            </a:r>
          </a:p>
        </p:txBody>
      </p:sp>
      <p:pic>
        <p:nvPicPr>
          <p:cNvPr id="7" name="Picture 2" descr="Image result for nsf logo transparen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062" y="1861197"/>
            <a:ext cx="2484248" cy="248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220" y="1861198"/>
            <a:ext cx="5116980" cy="262955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1BA8817C-71D5-4BE9-8175-EE22719BAFD4}"/>
              </a:ext>
            </a:extLst>
          </p:cNvPr>
          <p:cNvSpPr txBox="1">
            <a:spLocks/>
          </p:cNvSpPr>
          <p:nvPr/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867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5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398</TotalTime>
  <Words>434</Words>
  <Application>Microsoft Office PowerPoint</Application>
  <PresentationFormat>Widescreen</PresentationFormat>
  <Paragraphs>59</Paragraphs>
  <Slides>12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1_Office Theme</vt:lpstr>
      <vt:lpstr>Developing active student engagement and collaboration through the use of mobile technologies in inclusively-designed field courses</vt:lpstr>
      <vt:lpstr>Background: Disability in the Geosciences </vt:lpstr>
      <vt:lpstr>Background: Accessible Field Courses in Geoscience</vt:lpstr>
      <vt:lpstr>Background: Approaches to Field Work </vt:lpstr>
      <vt:lpstr>Context for Research:  A two year NSF GEOPATHS Project to study approaches to inclusive field learning through technology and collaborative teams.</vt:lpstr>
      <vt:lpstr>Northern Arizona Field Locations: SP Crater</vt:lpstr>
      <vt:lpstr>Northern Arizona Field Locations: SP Crater</vt:lpstr>
      <vt:lpstr>PowerPoint Presentation</vt:lpstr>
      <vt:lpstr>Western Ireland Mapping Project</vt:lpstr>
      <vt:lpstr>Ireland Field Locations: Site 1 – Recess, Connemara </vt:lpstr>
      <vt:lpstr>Ireland Field Locations: Site 2 - Renvyle Beach </vt:lpstr>
      <vt:lpstr>Ivan Carabajal - carabaig@mail.uc.edu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Goes Here</dc:title>
  <dc:creator>Anita</dc:creator>
  <cp:lastModifiedBy>Ivan</cp:lastModifiedBy>
  <cp:revision>23</cp:revision>
  <dcterms:created xsi:type="dcterms:W3CDTF">2018-04-27T14:21:21Z</dcterms:created>
  <dcterms:modified xsi:type="dcterms:W3CDTF">2018-07-19T00:47:50Z</dcterms:modified>
</cp:coreProperties>
</file>