
<file path=[Content_Types].xml><?xml version="1.0" encoding="utf-8"?>
<Types xmlns="http://schemas.openxmlformats.org/package/2006/content-types">
  <Default Extension="xml" ContentType="application/xml"/>
  <Default Extension="jpg" ContentType="image/jpeg"/>
  <Default Extension="tiff" ContentType="image/tiff"/>
  <Default Extension="emf" ContentType="image/x-emf"/>
  <Default Extension="jpe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97" r:id="rId2"/>
    <p:sldId id="298" r:id="rId3"/>
    <p:sldId id="313" r:id="rId4"/>
    <p:sldId id="301" r:id="rId5"/>
    <p:sldId id="310" r:id="rId6"/>
    <p:sldId id="302" r:id="rId7"/>
    <p:sldId id="300" r:id="rId8"/>
    <p:sldId id="306" r:id="rId9"/>
    <p:sldId id="316" r:id="rId10"/>
    <p:sldId id="314" r:id="rId11"/>
    <p:sldId id="307" r:id="rId12"/>
    <p:sldId id="309" r:id="rId13"/>
    <p:sldId id="318" r:id="rId14"/>
    <p:sldId id="317" r:id="rId15"/>
    <p:sldId id="308" r:id="rId16"/>
    <p:sldId id="305" r:id="rId17"/>
    <p:sldId id="319" r:id="rId18"/>
    <p:sldId id="320" r:id="rId19"/>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charset="-128"/>
        <a:cs typeface="+mn-cs"/>
      </a:defRPr>
    </a:lvl5pPr>
    <a:lvl6pPr marL="2286000" algn="l" defTabSz="914400" rtl="0" eaLnBrk="1" latinLnBrk="0" hangingPunct="1">
      <a:defRPr kern="1200">
        <a:solidFill>
          <a:schemeClr val="tx1"/>
        </a:solidFill>
        <a:latin typeface="Arial" charset="0"/>
        <a:ea typeface="ＭＳ Ｐゴシック" charset="-128"/>
        <a:cs typeface="+mn-cs"/>
      </a:defRPr>
    </a:lvl6pPr>
    <a:lvl7pPr marL="2743200" algn="l" defTabSz="914400" rtl="0" eaLnBrk="1" latinLnBrk="0" hangingPunct="1">
      <a:defRPr kern="1200">
        <a:solidFill>
          <a:schemeClr val="tx1"/>
        </a:solidFill>
        <a:latin typeface="Arial" charset="0"/>
        <a:ea typeface="ＭＳ Ｐゴシック" charset="-128"/>
        <a:cs typeface="+mn-cs"/>
      </a:defRPr>
    </a:lvl7pPr>
    <a:lvl8pPr marL="3200400" algn="l" defTabSz="914400" rtl="0" eaLnBrk="1" latinLnBrk="0" hangingPunct="1">
      <a:defRPr kern="1200">
        <a:solidFill>
          <a:schemeClr val="tx1"/>
        </a:solidFill>
        <a:latin typeface="Arial" charset="0"/>
        <a:ea typeface="ＭＳ Ｐゴシック" charset="-128"/>
        <a:cs typeface="+mn-cs"/>
      </a:defRPr>
    </a:lvl8pPr>
    <a:lvl9pPr marL="3657600" algn="l" defTabSz="914400" rtl="0" eaLnBrk="1" latinLnBrk="0" hangingPunct="1">
      <a:defRPr kern="1200">
        <a:solidFill>
          <a:schemeClr val="tx1"/>
        </a:solidFill>
        <a:latin typeface="Arial" charset="0"/>
        <a:ea typeface="ＭＳ Ｐゴシック" charset="-128"/>
        <a:cs typeface="+mn-cs"/>
      </a:defRPr>
    </a:lvl9pPr>
  </p:defaultTextStyle>
  <p:extLst>
    <p:ext uri="{EFAFB233-063F-42B5-8137-9DF3F51BA10A}">
      <p15:sldGuideLst xmlns="" xmlns:p15="http://schemas.microsoft.com/office/powerpoint/2012/main">
        <p15:guide id="1" orient="horz" pos="2136">
          <p15:clr>
            <a:srgbClr val="A4A3A4"/>
          </p15:clr>
        </p15:guide>
        <p15:guide id="2" pos="2880">
          <p15:clr>
            <a:srgbClr val="A4A3A4"/>
          </p15:clr>
        </p15:guide>
        <p15:guide id="3" orient="horz" pos="2227">
          <p15:clr>
            <a:srgbClr val="A4A3A4"/>
          </p15:clr>
        </p15:guide>
        <p15:guide id="4" pos="2862">
          <p15:clr>
            <a:srgbClr val="A4A3A4"/>
          </p15:clr>
        </p15:guide>
      </p15:sldGuideLst>
    </p:ext>
    <p:ext uri="{2D200454-40CA-4A62-9FC3-DE9A4176ACB9}">
      <p15:notesGuideLst xmlns="" xmlns:p15="http://schemas.microsoft.com/office/powerpoint/2012/main">
        <p15:guide id="1" orient="horz" pos="2785">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AE983"/>
    <a:srgbClr val="454AA4"/>
    <a:srgbClr val="A75CB5"/>
    <a:srgbClr val="FFFFFF"/>
    <a:srgbClr val="8F8F8F"/>
    <a:srgbClr val="991515"/>
    <a:srgbClr val="9C515E"/>
    <a:srgbClr val="1154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34559" autoAdjust="0"/>
    <p:restoredTop sz="82292" autoAdjust="0"/>
  </p:normalViewPr>
  <p:slideViewPr>
    <p:cSldViewPr snapToGrid="0" snapToObjects="1">
      <p:cViewPr>
        <p:scale>
          <a:sx n="94" d="100"/>
          <a:sy n="94" d="100"/>
        </p:scale>
        <p:origin x="-848" y="1456"/>
      </p:cViewPr>
      <p:guideLst>
        <p:guide orient="horz" pos="2430"/>
        <p:guide orient="horz" pos="1836"/>
        <p:guide pos="2931"/>
        <p:guide pos="2916"/>
      </p:guideLst>
    </p:cSldViewPr>
  </p:slideViewPr>
  <p:outlineViewPr>
    <p:cViewPr>
      <p:scale>
        <a:sx n="33" d="100"/>
        <a:sy n="33" d="100"/>
      </p:scale>
      <p:origin x="0" y="11968"/>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p:scale>
          <a:sx n="116" d="100"/>
          <a:sy n="116" d="100"/>
        </p:scale>
        <p:origin x="-2264" y="2120"/>
      </p:cViewPr>
      <p:guideLst>
        <p:guide orient="horz" pos="2785"/>
        <p:guide pos="2160"/>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notesMaster" Target="notesMasters/notesMaster1.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defRPr>
            </a:lvl1pPr>
          </a:lstStyle>
          <a:p>
            <a:fld id="{D977CB04-6C3F-4512-8822-3531BD362923}" type="datetime1">
              <a:rPr lang="en-US"/>
              <a:pPr/>
              <a:t>7/14/18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defRPr>
            </a:lvl1pPr>
          </a:lstStyle>
          <a:p>
            <a:fld id="{FDDCA2AD-8987-4644-B290-E1E5A3491727}" type="slidenum">
              <a:rPr lang="en-US"/>
              <a:pPr/>
              <a:t>‹#›</a:t>
            </a:fld>
            <a:endParaRPr lang="en-US"/>
          </a:p>
        </p:txBody>
      </p:sp>
    </p:spTree>
    <p:extLst>
      <p:ext uri="{BB962C8B-B14F-4D97-AF65-F5344CB8AC3E}">
        <p14:creationId xmlns:p14="http://schemas.microsoft.com/office/powerpoint/2010/main" val="220891086"/>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ＭＳ Ｐゴシック" charset="-128"/>
        <a:cs typeface="ＭＳ Ｐゴシック" charset="-128"/>
      </a:defRPr>
    </a:lvl1pPr>
    <a:lvl2pPr marL="4572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 Id="rId3" Type="http://schemas.openxmlformats.org/officeDocument/2006/relationships/hyperlink" Target="https://earthquake.usgs.gov/hazards/hazmaps/conterminous/index.php%232018" TargetMode="Externa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DDCA2AD-8987-4644-B290-E1E5A3491727}" type="slidenum">
              <a:rPr lang="en-US" smtClean="0"/>
              <a:pPr/>
              <a:t>1</a:t>
            </a:fld>
            <a:endParaRPr lang="en-US"/>
          </a:p>
        </p:txBody>
      </p:sp>
    </p:spTree>
    <p:extLst>
      <p:ext uri="{BB962C8B-B14F-4D97-AF65-F5344CB8AC3E}">
        <p14:creationId xmlns:p14="http://schemas.microsoft.com/office/powerpoint/2010/main" val="3874210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marR="0" lvl="1"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ＭＳ Ｐゴシック" charset="-128"/>
              <a:cs typeface="ＭＳ Ｐゴシック" charset="-128"/>
            </a:endParaRPr>
          </a:p>
          <a:p>
            <a:pPr marL="0" indent="0">
              <a:buNone/>
            </a:pPr>
            <a:r>
              <a:rPr lang="en-US" sz="2000" dirty="0"/>
              <a:t>Diverse geoscience workforce via regionally focused, Earth education pathways</a:t>
            </a:r>
          </a:p>
          <a:p>
            <a:pPr marL="0" indent="0">
              <a:buNone/>
            </a:pPr>
            <a:r>
              <a:rPr lang="en-US" sz="2000" dirty="0"/>
              <a:t>The approach is designed to address one or more local geoscience issues of concern or importance to the local community. </a:t>
            </a:r>
          </a:p>
          <a:p>
            <a:r>
              <a:rPr lang="en-US" sz="2000" dirty="0"/>
              <a:t>Pathways </a:t>
            </a:r>
          </a:p>
          <a:p>
            <a:pPr lvl="1"/>
            <a:r>
              <a:rPr lang="en-US" sz="2000" dirty="0"/>
              <a:t>support and guide students from engagement in relevant, Earth-related science through the many steps and transitions to geoscience-related careers. </a:t>
            </a:r>
          </a:p>
          <a:p>
            <a:pPr lvl="1"/>
            <a:r>
              <a:rPr lang="en-US" sz="2000" dirty="0"/>
              <a:t>Rooted in existing regional activities</a:t>
            </a:r>
          </a:p>
          <a:p>
            <a:pPr lvl="1"/>
            <a:r>
              <a:rPr lang="en-US" sz="2000" dirty="0"/>
              <a:t>Engage regional stakeholders and community members with EarthConnections partners</a:t>
            </a:r>
          </a:p>
          <a:p>
            <a:pPr lvl="1"/>
            <a:r>
              <a:rPr lang="en-US" sz="2000" dirty="0"/>
              <a:t>Partners Connect sequence, and create multiple learning opportunities that link geoscience education and community service to address one or more local geoscience issues. </a:t>
            </a:r>
          </a:p>
          <a:p>
            <a:pPr lvl="1"/>
            <a:endParaRPr lang="en-US" sz="2000" dirty="0"/>
          </a:p>
          <a:p>
            <a:pPr marL="457200" marR="0" lvl="1" indent="0" algn="l" defTabSz="457200" rtl="0" eaLnBrk="0" fontAlgn="base" latinLnBrk="0" hangingPunct="0">
              <a:lnSpc>
                <a:spcPct val="100000"/>
              </a:lnSpc>
              <a:spcBef>
                <a:spcPct val="30000"/>
              </a:spcBef>
              <a:spcAft>
                <a:spcPct val="0"/>
              </a:spcAft>
              <a:buClrTx/>
              <a:buSzTx/>
              <a:buFontTx/>
              <a:buNone/>
              <a:tabLst/>
              <a:defRPr/>
            </a:pPr>
            <a:r>
              <a:rPr lang="en-US" sz="2000" kern="1200" dirty="0">
                <a:solidFill>
                  <a:schemeClr val="tx1"/>
                </a:solidFill>
                <a:effectLst/>
                <a:latin typeface="+mn-lt"/>
                <a:ea typeface="ＭＳ Ｐゴシック" charset="-128"/>
                <a:cs typeface="ＭＳ Ｐゴシック" charset="-128"/>
              </a:rPr>
              <a:t>Collectively, the EarthConnections Alliance links community leaders, scientists, and educators to advance sustainability, resilience, and environmental justice nationally while shifting the culture of geoscience toward more inclusiveness and relevance. </a:t>
            </a:r>
          </a:p>
          <a:p>
            <a:pPr lvl="1"/>
            <a:endParaRPr lang="en-US" sz="2000" dirty="0"/>
          </a:p>
          <a:p>
            <a:pPr marL="0" marR="0" lvl="1" indent="0" algn="l" defTabSz="457200" rtl="0" eaLnBrk="0" fontAlgn="base" latinLnBrk="0" hangingPunct="0">
              <a:lnSpc>
                <a:spcPct val="100000"/>
              </a:lnSpc>
              <a:spcBef>
                <a:spcPct val="30000"/>
              </a:spcBef>
              <a:spcAft>
                <a:spcPct val="0"/>
              </a:spcAft>
              <a:buClrTx/>
              <a:buSzTx/>
              <a:buFontTx/>
              <a:buNone/>
              <a:tabLst/>
              <a:defRPr/>
            </a:pPr>
            <a:endParaRPr lang="en-US" sz="2000" kern="1200" dirty="0">
              <a:solidFill>
                <a:schemeClr val="tx1"/>
              </a:solidFill>
              <a:effectLst/>
              <a:latin typeface="+mn-lt"/>
              <a:ea typeface="ＭＳ Ｐゴシック" charset="-128"/>
              <a:cs typeface="ＭＳ Ｐゴシック" charset="-128"/>
            </a:endParaRPr>
          </a:p>
          <a:p>
            <a:pPr marL="0" marR="0" lvl="1" indent="0" algn="l" defTabSz="457200" rtl="0" eaLnBrk="0" fontAlgn="base" latinLnBrk="0" hangingPunct="0">
              <a:lnSpc>
                <a:spcPct val="100000"/>
              </a:lnSpc>
              <a:spcBef>
                <a:spcPct val="30000"/>
              </a:spcBef>
              <a:spcAft>
                <a:spcPct val="0"/>
              </a:spcAft>
              <a:buClrTx/>
              <a:buSzTx/>
              <a:buFontTx/>
              <a:buNone/>
              <a:tabLst/>
              <a:defRPr/>
            </a:pPr>
            <a:r>
              <a:rPr lang="en-US" sz="2000" kern="1200" dirty="0">
                <a:solidFill>
                  <a:schemeClr val="tx1"/>
                </a:solidFill>
                <a:effectLst/>
                <a:latin typeface="+mn-lt"/>
                <a:ea typeface="ＭＳ Ｐゴシック" charset="-128"/>
                <a:cs typeface="ＭＳ Ｐゴシック" charset="-128"/>
              </a:rPr>
              <a:t>This common agenda has been adopted by 120 founding members of the alliance.</a:t>
            </a:r>
          </a:p>
          <a:p>
            <a:pPr marL="457200" lvl="1" indent="0">
              <a:buNone/>
            </a:pPr>
            <a:endParaRPr lang="en-US" sz="2000" dirty="0"/>
          </a:p>
          <a:p>
            <a:r>
              <a:rPr lang="en-US" sz="2000" dirty="0"/>
              <a:t>Expected Outcome:  Increased resilience of communities </a:t>
            </a:r>
          </a:p>
          <a:p>
            <a:pPr lvl="1"/>
            <a:r>
              <a:rPr lang="en-US" sz="2000" dirty="0"/>
              <a:t>environmental hazards </a:t>
            </a:r>
          </a:p>
          <a:p>
            <a:pPr lvl="1"/>
            <a:r>
              <a:rPr lang="en-US" sz="2000" dirty="0"/>
              <a:t> limited Earth resources.</a:t>
            </a:r>
          </a:p>
          <a:p>
            <a:pPr lvl="1"/>
            <a:endParaRPr lang="en-US" sz="2000" dirty="0"/>
          </a:p>
          <a:p>
            <a:pPr lvl="1"/>
            <a:endParaRPr lang="en-US" dirty="0"/>
          </a:p>
        </p:txBody>
      </p:sp>
      <p:sp>
        <p:nvSpPr>
          <p:cNvPr id="4" name="Slide Number Placeholder 3"/>
          <p:cNvSpPr>
            <a:spLocks noGrp="1"/>
          </p:cNvSpPr>
          <p:nvPr>
            <p:ph type="sldNum" sz="quarter" idx="10"/>
          </p:nvPr>
        </p:nvSpPr>
        <p:spPr/>
        <p:txBody>
          <a:bodyPr/>
          <a:lstStyle/>
          <a:p>
            <a:fld id="{FDDCA2AD-8987-4644-B290-E1E5A3491727}" type="slidenum">
              <a:rPr lang="en-US" smtClean="0"/>
              <a:pPr/>
              <a:t>2</a:t>
            </a:fld>
            <a:endParaRPr lang="en-US"/>
          </a:p>
        </p:txBody>
      </p:sp>
    </p:spTree>
    <p:extLst>
      <p:ext uri="{BB962C8B-B14F-4D97-AF65-F5344CB8AC3E}">
        <p14:creationId xmlns:p14="http://schemas.microsoft.com/office/powerpoint/2010/main" val="744779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a:t>Listening</a:t>
            </a:r>
          </a:p>
          <a:p>
            <a:r>
              <a:rPr lang="en-US" dirty="0"/>
              <a:t>Agenda</a:t>
            </a:r>
          </a:p>
          <a:p>
            <a:endParaRPr lang="en-US" baseline="0" dirty="0"/>
          </a:p>
          <a:p>
            <a:r>
              <a:rPr lang="en-US" baseline="0" dirty="0"/>
              <a:t>See workshop agenda</a:t>
            </a:r>
          </a:p>
          <a:p>
            <a:endParaRPr lang="en-US" dirty="0"/>
          </a:p>
          <a:p>
            <a:r>
              <a:rPr lang="en-US" dirty="0"/>
              <a:t>Introduced community </a:t>
            </a:r>
            <a:r>
              <a:rPr lang="en-US" dirty="0" err="1"/>
              <a:t>tp</a:t>
            </a:r>
            <a:r>
              <a:rPr lang="en-US" dirty="0"/>
              <a:t> the Earth Connections and leadership, and described the goals</a:t>
            </a:r>
            <a:r>
              <a:rPr lang="en-US" baseline="0" dirty="0"/>
              <a:t> of the project</a:t>
            </a:r>
          </a:p>
          <a:p>
            <a:endParaRPr lang="en-US" baseline="0" dirty="0"/>
          </a:p>
          <a:p>
            <a:pPr marL="0" indent="0">
              <a:buNone/>
            </a:pPr>
            <a:r>
              <a:rPr lang="en-US" sz="1200" dirty="0"/>
              <a:t>21 leaders in Native American education in Oklahoma identified high priority community issues and how they intersect with the geosciences. They also considered critical stages of the pathway from middle school to tribal college to university, including after school and informal learning experiences, where the potential for geoscience integration into STEM learning exists. </a:t>
            </a:r>
          </a:p>
          <a:p>
            <a:pPr marL="0" indent="0">
              <a:buNone/>
            </a:pPr>
            <a:endParaRPr lang="en-US" sz="1200" dirty="0"/>
          </a:p>
          <a:p>
            <a:pPr marL="0" indent="0">
              <a:buNone/>
            </a:pPr>
            <a:r>
              <a:rPr lang="en-US" sz="1200" dirty="0"/>
              <a:t>Participants at the meeting developed an initial asset list and pathway map. They worked in groups </a:t>
            </a:r>
          </a:p>
          <a:p>
            <a:pPr marL="0" indent="0">
              <a:buNone/>
            </a:pPr>
            <a:r>
              <a:rPr lang="en-US" sz="1200" dirty="0"/>
              <a:t>Several agreed to participate in three informal working groups to continue the pathway planning.</a:t>
            </a:r>
          </a:p>
          <a:p>
            <a:pPr marL="0" indent="0">
              <a:buNone/>
            </a:pPr>
            <a:endParaRPr lang="en-US" sz="1200" dirty="0"/>
          </a:p>
          <a:p>
            <a:pPr marL="0" indent="0">
              <a:buNone/>
            </a:pPr>
            <a:r>
              <a:rPr lang="en-US" sz="1200" dirty="0"/>
              <a:t>On July 28th, Dr. Neely updated attendees at the 2017 Indian Education Summit on the Earth Connections Oklahoma Regional Alliance Project. At the Summit, plans for the next meeting were announced and several educators who had not attended the first meeting  indicated they would like to </a:t>
            </a:r>
            <a:r>
              <a:rPr lang="en-US" sz="1200" dirty="0" err="1"/>
              <a:t>particpate</a:t>
            </a:r>
            <a:r>
              <a:rPr lang="en-US" sz="1200" dirty="0"/>
              <a:t> in the Planning Committee. </a:t>
            </a:r>
          </a:p>
          <a:p>
            <a:pPr marL="0" indent="0">
              <a:buNone/>
            </a:pPr>
            <a:endParaRPr lang="en-US" sz="1200" dirty="0"/>
          </a:p>
          <a:p>
            <a:pPr marL="0" indent="0">
              <a:buNone/>
            </a:pPr>
            <a:r>
              <a:rPr lang="en-US" sz="1200" dirty="0"/>
              <a:t>The Oklahoma Tribal Nations Regional Alliance now has 29 members, representing 11 organizations and 8 tribes. They represent</a:t>
            </a:r>
            <a:r>
              <a:rPr lang="en-US" sz="1200" baseline="0" dirty="0"/>
              <a:t> </a:t>
            </a:r>
            <a:r>
              <a:rPr lang="en-US" sz="1200" dirty="0"/>
              <a:t>a very good cross section of Native American leaders and the involvement of the Oklahoma Geological Survey through Dr. Jake Walter, the state seismologist. </a:t>
            </a:r>
          </a:p>
          <a:p>
            <a:pPr marL="0" indent="0">
              <a:buNone/>
            </a:pPr>
            <a:endParaRPr lang="en-US" sz="1200" dirty="0"/>
          </a:p>
          <a:p>
            <a:pPr marL="0" indent="0">
              <a:buNone/>
            </a:pPr>
            <a:r>
              <a:rPr lang="en-US" sz="1200" dirty="0"/>
              <a:t>Given our focus on increased seismicity </a:t>
            </a:r>
            <a:r>
              <a:rPr lang="en-US" sz="1200"/>
              <a:t>that emerged, </a:t>
            </a:r>
            <a:r>
              <a:rPr lang="en-US" sz="1200" dirty="0"/>
              <a:t>the support and interest of Dr. Walter is very important.</a:t>
            </a:r>
          </a:p>
          <a:p>
            <a:endParaRPr lang="en-US" dirty="0"/>
          </a:p>
        </p:txBody>
      </p:sp>
      <p:sp>
        <p:nvSpPr>
          <p:cNvPr id="4" name="Slide Number Placeholder 3"/>
          <p:cNvSpPr>
            <a:spLocks noGrp="1"/>
          </p:cNvSpPr>
          <p:nvPr>
            <p:ph type="sldNum" sz="quarter" idx="10"/>
          </p:nvPr>
        </p:nvSpPr>
        <p:spPr/>
        <p:txBody>
          <a:bodyPr/>
          <a:lstStyle/>
          <a:p>
            <a:fld id="{FDDCA2AD-8987-4644-B290-E1E5A3491727}" type="slidenum">
              <a:rPr lang="en-US" smtClean="0"/>
              <a:pPr/>
              <a:t>3</a:t>
            </a:fld>
            <a:endParaRPr lang="en-US"/>
          </a:p>
        </p:txBody>
      </p:sp>
    </p:spTree>
    <p:extLst>
      <p:ext uri="{BB962C8B-B14F-4D97-AF65-F5344CB8AC3E}">
        <p14:creationId xmlns:p14="http://schemas.microsoft.com/office/powerpoint/2010/main" val="1072166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0475" y="4343399"/>
            <a:ext cx="6032142" cy="4341814"/>
          </a:xfrm>
        </p:spPr>
        <p:txBody>
          <a:bodyPr>
            <a:noAutofit/>
          </a:bodyPr>
          <a:lstStyle/>
          <a:p>
            <a:r>
              <a:rPr lang="en-US" sz="900" dirty="0"/>
              <a:t>Many issues were considered – water resources,</a:t>
            </a:r>
            <a:r>
              <a:rPr lang="en-US" sz="900" baseline="0" dirty="0"/>
              <a:t> climate change and  mitigation, energy sector jobs, and induced seismicity.</a:t>
            </a:r>
          </a:p>
          <a:p>
            <a:endParaRPr lang="en-US" sz="900" dirty="0"/>
          </a:p>
          <a:p>
            <a:r>
              <a:rPr lang="en-US" sz="900" dirty="0"/>
              <a:t>Induced</a:t>
            </a:r>
            <a:r>
              <a:rPr lang="en-US" sz="900" baseline="0" dirty="0"/>
              <a:t> seismicity emerged as </a:t>
            </a:r>
            <a:r>
              <a:rPr lang="en-US" sz="900" dirty="0"/>
              <a:t>Within the last 10 years, advances in technology such as the combined use of hydraulic fracturing and horizontal drilling have made it possible to  extract  fossil fuels (oil and gas) from low-permeability geological formations that were previously too expensive to extract and led to a energy boom in North America. To hydraulically fracture a well, producers inject a mixture of pressurized liquid containing water, chemicals, and a </a:t>
            </a:r>
            <a:r>
              <a:rPr lang="en-US" sz="900" dirty="0" err="1"/>
              <a:t>proppant</a:t>
            </a:r>
            <a:r>
              <a:rPr lang="en-US" sz="900" dirty="0"/>
              <a:t> inside a wellbore to create cracks in the rock formation, allowing oil and natural gas to flow more freely. The large volume of liquid waste (up to 60%) must be collected and disposed of or recycled. In many cases the wastewater generated from fracking wells is disposed of in the subsurface via deep injection wells.</a:t>
            </a:r>
          </a:p>
          <a:p>
            <a:endParaRPr lang="en-US" sz="900" dirty="0"/>
          </a:p>
          <a:p>
            <a:r>
              <a:rPr lang="en-US" sz="900" dirty="0"/>
              <a:t> One side effect of hydraulic fracturing  has been an increase in the number of earthquakes in areas considered tectonically stable. Oklahoma is particularly affected by induced seismicity with an average of more than 700 earthquakes per year of magnitude 3 or greater over the last three years -- compared with just one per year from 1974 to 2008. </a:t>
            </a:r>
          </a:p>
          <a:p>
            <a:endParaRPr lang="en-US" sz="900" dirty="0"/>
          </a:p>
          <a:p>
            <a:r>
              <a:rPr lang="en-US" sz="900" dirty="0"/>
              <a:t>The largest earthquake induced by fluid injection that has been documented in the scientific literature was the September 23, 2016 earthquake in central Oklahoma.  It had a magnitude of 5.8.  4 M5+ earthquakes have occurred in Oklahoma, 3 of which occurred in 2016.  </a:t>
            </a:r>
          </a:p>
          <a:p>
            <a:endParaRPr lang="en-US" sz="900" dirty="0"/>
          </a:p>
          <a:p>
            <a:r>
              <a:rPr lang="en-US" sz="900" dirty="0"/>
              <a:t>Although rates of earthquakes across the U.S. M ≥ 3.0 grew rapidly between 2008 and 2015 but have steadily declined over the past three years, especially in areas of Oklahoma where fluid injection has decreased. Nonetheless, earthquake rates in Oklahoma (429 earthquakes of M ≥ 3 and 4 M ≥ 4) continue to be higher than historical levels. </a:t>
            </a:r>
          </a:p>
          <a:p>
            <a:endParaRPr lang="en-US" sz="900" dirty="0"/>
          </a:p>
          <a:p>
            <a:r>
              <a:rPr lang="en-US" sz="900" dirty="0"/>
              <a:t>Even though rates declined over the past three years, the short-term hazard for damaging ground shaking across much of Oklahoma remains at high levels due to continuing high rates of smaller earthquakes that are still hundreds of times higher than at any time in the State’s history. These short-term hazard levels are similar to active regions in California. Source: USGS, </a:t>
            </a:r>
            <a:r>
              <a:rPr lang="en-US" sz="900" dirty="0">
                <a:hlinkClick r:id="rId3"/>
              </a:rPr>
              <a:t>https://earthquake.usgs.gov/hazards/hazmaps/conterminous/index.php#2018</a:t>
            </a:r>
            <a:endParaRPr lang="en-US" sz="900" dirty="0"/>
          </a:p>
          <a:p>
            <a:endParaRPr lang="en-US" sz="900" dirty="0"/>
          </a:p>
          <a:p>
            <a:endParaRPr lang="en-US" sz="900" dirty="0"/>
          </a:p>
          <a:p>
            <a:r>
              <a:rPr lang="en-US" sz="900" dirty="0"/>
              <a:t>Map is similar to 2017 and 2016</a:t>
            </a:r>
          </a:p>
          <a:p>
            <a:endParaRPr lang="en-US" sz="900" dirty="0"/>
          </a:p>
          <a:p>
            <a:endParaRPr lang="en-US" sz="900" dirty="0"/>
          </a:p>
        </p:txBody>
      </p:sp>
      <p:sp>
        <p:nvSpPr>
          <p:cNvPr id="4" name="Slide Number Placeholder 3"/>
          <p:cNvSpPr>
            <a:spLocks noGrp="1"/>
          </p:cNvSpPr>
          <p:nvPr>
            <p:ph type="sldNum" sz="quarter" idx="10"/>
          </p:nvPr>
        </p:nvSpPr>
        <p:spPr/>
        <p:txBody>
          <a:bodyPr/>
          <a:lstStyle/>
          <a:p>
            <a:fld id="{FDDCA2AD-8987-4644-B290-E1E5A3491727}" type="slidenum">
              <a:rPr lang="en-US" smtClean="0"/>
              <a:pPr/>
              <a:t>4</a:t>
            </a:fld>
            <a:endParaRPr lang="en-US"/>
          </a:p>
        </p:txBody>
      </p:sp>
    </p:spTree>
    <p:extLst>
      <p:ext uri="{BB962C8B-B14F-4D97-AF65-F5344CB8AC3E}">
        <p14:creationId xmlns:p14="http://schemas.microsoft.com/office/powerpoint/2010/main" val="3531745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DDCA2AD-8987-4644-B290-E1E5A3491727}" type="slidenum">
              <a:rPr lang="en-US" smtClean="0"/>
              <a:pPr/>
              <a:t>5</a:t>
            </a:fld>
            <a:endParaRPr lang="en-US"/>
          </a:p>
        </p:txBody>
      </p:sp>
    </p:spTree>
    <p:extLst>
      <p:ext uri="{BB962C8B-B14F-4D97-AF65-F5344CB8AC3E}">
        <p14:creationId xmlns:p14="http://schemas.microsoft.com/office/powerpoint/2010/main" val="3056126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399"/>
            <a:ext cx="5943510" cy="4341813"/>
          </a:xfrm>
        </p:spPr>
        <p:txBody>
          <a:bodyPr>
            <a:noAutofit/>
          </a:bodyPr>
          <a:lstStyle/>
          <a:p>
            <a:endParaRPr lang="en-US" sz="1000" baseline="0" dirty="0"/>
          </a:p>
          <a:p>
            <a:r>
              <a:rPr lang="en-US" sz="1000" dirty="0"/>
              <a:t>Although fracking</a:t>
            </a:r>
            <a:r>
              <a:rPr lang="en-US" sz="1000" baseline="0" dirty="0"/>
              <a:t> has </a:t>
            </a:r>
            <a:r>
              <a:rPr lang="en-US" sz="1000" dirty="0"/>
              <a:t>unlocked vast quantities of previously inaccessible resources that yield environmental benefits, there are consequences and controversy. </a:t>
            </a:r>
          </a:p>
          <a:p>
            <a:endParaRPr lang="en-US" sz="1000" dirty="0"/>
          </a:p>
          <a:p>
            <a:r>
              <a:rPr lang="en-US" sz="1000" dirty="0"/>
              <a:t>Natural gas displaces coal as fuel for electricity, BUT, as</a:t>
            </a:r>
            <a:r>
              <a:rPr lang="en-US" sz="1000" baseline="0" dirty="0"/>
              <a:t> described in the preceding slides, </a:t>
            </a:r>
            <a:r>
              <a:rPr lang="en-US" sz="1000" dirty="0"/>
              <a:t> the injection of wastewater from hydraulic fracturing into deep wells can trigger earthquakes and endangers communities living in close proximity to fracking operations. In addition to induced seismicity, advanced fracking techniques threaten water resources and air quality. The</a:t>
            </a:r>
            <a:r>
              <a:rPr lang="en-US" sz="1000" baseline="0" dirty="0"/>
              <a:t> use of water in Oklahoma and Texas are of great concern to local and state governing bodies in both.</a:t>
            </a:r>
          </a:p>
          <a:p>
            <a:endParaRPr lang="en-US" sz="1000" baseline="0" dirty="0"/>
          </a:p>
          <a:p>
            <a:endParaRPr lang="en-US" sz="1000" baseline="0" dirty="0"/>
          </a:p>
          <a:p>
            <a:r>
              <a:rPr lang="en-US" sz="1000" u="sng" baseline="0" dirty="0"/>
              <a:t>Large Quakes</a:t>
            </a:r>
            <a:endParaRPr lang="en-US" sz="1000" u="sng" dirty="0"/>
          </a:p>
          <a:p>
            <a:r>
              <a:rPr lang="en-US" sz="1000" dirty="0"/>
              <a:t>The quake happened at 7:02 a.m. near Pawnee, Oklahoma, about 300 miles from Dallas and about 70 miles from Oklahoma City. Oklahoma officials directed dozens of wastewater-disposal wells in 500-square-mile area near earthquake epicenter to shut down. Following the earthquake, Pawnee Nation declared a state of emergency and closed off several of its buildings until such time as the damage could be examined.</a:t>
            </a:r>
          </a:p>
          <a:p>
            <a:endParaRPr lang="en-US" sz="1400" b="1" dirty="0"/>
          </a:p>
          <a:p>
            <a:r>
              <a:rPr lang="en-US" sz="1400" b="1" dirty="0"/>
              <a:t>Special Importance for American Indians</a:t>
            </a:r>
          </a:p>
          <a:p>
            <a:endParaRPr lang="en-US" sz="1000" dirty="0"/>
          </a:p>
          <a:p>
            <a:r>
              <a:rPr lang="en-US" sz="1000" dirty="0"/>
              <a:t>Understanding the relationship of these earthquakes to energy industry practices, and the resulting implications for energy production and energy-related jobs in Oklahoma, is an important issue for all Oklahoma residents, but especially American Indians in the region, </a:t>
            </a:r>
          </a:p>
          <a:p>
            <a:pPr marL="171450" indent="-171450">
              <a:buFont typeface="Arial"/>
              <a:buChar char="•"/>
            </a:pPr>
            <a:r>
              <a:rPr lang="en-US" sz="1200" b="1" dirty="0"/>
              <a:t>given their close association with the land and </a:t>
            </a:r>
          </a:p>
          <a:p>
            <a:pPr marL="171450" indent="-171450">
              <a:buFont typeface="Arial"/>
              <a:buChar char="•"/>
            </a:pPr>
            <a:r>
              <a:rPr lang="en-US" sz="1200" b="1" dirty="0"/>
              <a:t>their sovereign control of natural resources and land use within their reservation boundaries</a:t>
            </a:r>
            <a:r>
              <a:rPr lang="en-US" sz="1000" dirty="0"/>
              <a:t>.</a:t>
            </a:r>
          </a:p>
        </p:txBody>
      </p:sp>
      <p:sp>
        <p:nvSpPr>
          <p:cNvPr id="4" name="Slide Number Placeholder 3"/>
          <p:cNvSpPr>
            <a:spLocks noGrp="1"/>
          </p:cNvSpPr>
          <p:nvPr>
            <p:ph type="sldNum" sz="quarter" idx="10"/>
          </p:nvPr>
        </p:nvSpPr>
        <p:spPr/>
        <p:txBody>
          <a:bodyPr/>
          <a:lstStyle/>
          <a:p>
            <a:fld id="{FDDCA2AD-8987-4644-B290-E1E5A3491727}" type="slidenum">
              <a:rPr lang="en-US" smtClean="0"/>
              <a:pPr/>
              <a:t>6</a:t>
            </a:fld>
            <a:endParaRPr lang="en-US"/>
          </a:p>
        </p:txBody>
      </p:sp>
    </p:spTree>
    <p:extLst>
      <p:ext uri="{BB962C8B-B14F-4D97-AF65-F5344CB8AC3E}">
        <p14:creationId xmlns:p14="http://schemas.microsoft.com/office/powerpoint/2010/main" val="1725406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marL="457200" lvl="1" indent="0">
              <a:spcAft>
                <a:spcPts val="600"/>
              </a:spcAft>
              <a:buNone/>
            </a:pPr>
            <a:endParaRPr lang="en-US" sz="2000" dirty="0"/>
          </a:p>
          <a:p>
            <a:pPr marL="0" indent="0">
              <a:buNone/>
            </a:pPr>
            <a:r>
              <a:rPr lang="en-US" sz="2400" dirty="0"/>
              <a:t>Therefore following</a:t>
            </a:r>
            <a:r>
              <a:rPr lang="en-US" sz="2400" baseline="0" dirty="0"/>
              <a:t> the “Listening Meeting”, it was generally agreed that the alliance would focus on  </a:t>
            </a:r>
            <a:endParaRPr lang="en-US" sz="2400" dirty="0"/>
          </a:p>
          <a:p>
            <a:pPr marL="342900" indent="-342900">
              <a:buFont typeface="Arial"/>
              <a:buChar char="•"/>
            </a:pPr>
            <a:r>
              <a:rPr lang="en-US" sz="2400" dirty="0"/>
              <a:t>Relationship between increased number of earthquakes and energy industry practices, and</a:t>
            </a:r>
          </a:p>
          <a:p>
            <a:pPr marL="342900" indent="-342900">
              <a:buFont typeface="Arial"/>
              <a:buChar char="•"/>
            </a:pPr>
            <a:r>
              <a:rPr lang="en-US" sz="2400" dirty="0"/>
              <a:t> Resulting implications for energy production and energy-related jobs in Oklahoma. </a:t>
            </a:r>
          </a:p>
          <a:p>
            <a:pPr lvl="2">
              <a:spcAft>
                <a:spcPts val="600"/>
              </a:spcAft>
            </a:pPr>
            <a:endParaRPr lang="en-US" dirty="0"/>
          </a:p>
          <a:p>
            <a:pPr marL="0" indent="0">
              <a:buNone/>
            </a:pPr>
            <a:r>
              <a:rPr lang="en-US" sz="2000" dirty="0"/>
              <a:t>Despite a strong community focus on stewardship and protection of the natural environment, American Indians are poorly represented in the geosciences (Riggs et al., 2007), </a:t>
            </a:r>
          </a:p>
          <a:p>
            <a:pPr marL="0" indent="0">
              <a:buNone/>
            </a:pPr>
            <a:r>
              <a:rPr lang="en-US" sz="2000" dirty="0"/>
              <a:t>	Semken</a:t>
            </a:r>
            <a:r>
              <a:rPr lang="en-US" sz="2000" baseline="0" dirty="0"/>
              <a:t> (2005) has suggested that this may </a:t>
            </a:r>
            <a:r>
              <a:rPr lang="en-US" sz="2000" dirty="0"/>
              <a:t>be due in part to the cultural disconnect between the process of western science research and education and traditional knowledge (Semken, 2005).</a:t>
            </a:r>
          </a:p>
          <a:p>
            <a:pPr marL="0" indent="0">
              <a:buNone/>
            </a:pPr>
            <a:r>
              <a:rPr lang="en-US" sz="2000" dirty="0"/>
              <a:t>	We</a:t>
            </a:r>
            <a:r>
              <a:rPr lang="en-US" sz="2000" baseline="0" dirty="0"/>
              <a:t> heard similar sentiments expressed by Gordon Yellowman, a tribal elder, and others during our second meeting and a call for geoscientists and educators to better integrate or connect indigenous knowledge into the geoscience </a:t>
            </a:r>
          </a:p>
          <a:p>
            <a:pPr marL="0" indent="0">
              <a:buNone/>
            </a:pPr>
            <a:endParaRPr lang="en-US" sz="2000" dirty="0"/>
          </a:p>
          <a:p>
            <a:pPr marL="0" indent="0">
              <a:buNone/>
            </a:pPr>
            <a:endParaRPr lang="en-US" sz="2000" dirty="0"/>
          </a:p>
          <a:p>
            <a:pPr marL="0" indent="0">
              <a:buNone/>
            </a:pPr>
            <a:r>
              <a:rPr lang="en-US" sz="2000" dirty="0"/>
              <a:t>Representatives from 11 organizations and 8 tribes have been involved in Alliance activities, including the University of Oklahoma School of Geology and Geophysics (including an existing course on combining Native and western science), Oklahoma Geological Survey (OGS), Jones Academy (Bureau of Indian Education School with a summer STEM academy), and Anadarko School District (K-12 professional development and resources for Native American students). </a:t>
            </a:r>
          </a:p>
          <a:p>
            <a:pPr marL="0" indent="0">
              <a:buNone/>
            </a:pPr>
            <a:endParaRPr lang="en-US" sz="2000" dirty="0"/>
          </a:p>
          <a:p>
            <a:r>
              <a:rPr lang="en-US" sz="2000" dirty="0"/>
              <a:t>Anadarko School District (K-12 professional development and resources for Native American students)</a:t>
            </a:r>
          </a:p>
          <a:p>
            <a:r>
              <a:rPr lang="en-US" sz="2000" dirty="0"/>
              <a:t>OU School of Geology and Geophysics (undergraduate support, including an existing course on combining Native and western science)</a:t>
            </a:r>
          </a:p>
          <a:p>
            <a:r>
              <a:rPr lang="en-US" sz="2000" dirty="0"/>
              <a:t>OK Geological Survey (significant new citizen science and teacher professional development plans, with significant earthquake focus)</a:t>
            </a:r>
          </a:p>
          <a:p>
            <a:pPr marL="0" indent="0">
              <a:buNone/>
            </a:pPr>
            <a:endParaRPr lang="en-US" sz="2000" dirty="0"/>
          </a:p>
          <a:p>
            <a:pPr marL="0" marR="0" indent="0" algn="l" defTabSz="457200" rtl="0" eaLnBrk="0" fontAlgn="base" latinLnBrk="0" hangingPunct="0">
              <a:lnSpc>
                <a:spcPct val="100000"/>
              </a:lnSpc>
              <a:spcBef>
                <a:spcPct val="30000"/>
              </a:spcBef>
              <a:spcAft>
                <a:spcPct val="0"/>
              </a:spcAft>
              <a:buClrTx/>
              <a:buSzTx/>
              <a:buFontTx/>
              <a:buNone/>
              <a:tabLst/>
              <a:defRPr/>
            </a:pPr>
            <a:r>
              <a:rPr lang="en-US" sz="2000" dirty="0"/>
              <a:t>At the “listening meeting” we learned</a:t>
            </a:r>
            <a:r>
              <a:rPr lang="en-US" sz="2000" baseline="0" dirty="0"/>
              <a:t> that </a:t>
            </a:r>
            <a:r>
              <a:rPr lang="en-US" sz="2000" dirty="0"/>
              <a:t> through independent funding, OGS is deploying 100 low-cost Raspberry Shake seismographs in public locations across the state (museums, libraries, schools), to raise awareness of earthquake hazards and to provide additional data for locating earthquakes. </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sz="2000" dirty="0"/>
          </a:p>
          <a:p>
            <a:r>
              <a:rPr lang="en-US" dirty="0"/>
              <a:t>Representatives from 11 organizations and 8 tribes have been involved in Alliance activities</a:t>
            </a:r>
          </a:p>
          <a:p>
            <a:pPr lvl="2">
              <a:spcAft>
                <a:spcPts val="600"/>
              </a:spcAft>
            </a:pPr>
            <a:endParaRPr lang="en-US" dirty="0"/>
          </a:p>
          <a:p>
            <a:endParaRPr lang="en-US" dirty="0"/>
          </a:p>
        </p:txBody>
      </p:sp>
      <p:sp>
        <p:nvSpPr>
          <p:cNvPr id="4" name="Slide Number Placeholder 3"/>
          <p:cNvSpPr>
            <a:spLocks noGrp="1"/>
          </p:cNvSpPr>
          <p:nvPr>
            <p:ph type="sldNum" sz="quarter" idx="10"/>
          </p:nvPr>
        </p:nvSpPr>
        <p:spPr/>
        <p:txBody>
          <a:bodyPr/>
          <a:lstStyle/>
          <a:p>
            <a:fld id="{FDDCA2AD-8987-4644-B290-E1E5A3491727}" type="slidenum">
              <a:rPr lang="en-US" smtClean="0"/>
              <a:pPr/>
              <a:t>7</a:t>
            </a:fld>
            <a:endParaRPr lang="en-US" dirty="0"/>
          </a:p>
        </p:txBody>
      </p:sp>
    </p:spTree>
    <p:extLst>
      <p:ext uri="{BB962C8B-B14F-4D97-AF65-F5344CB8AC3E}">
        <p14:creationId xmlns:p14="http://schemas.microsoft.com/office/powerpoint/2010/main" val="1146044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ＭＳ Ｐゴシック" charset="-128"/>
                <a:cs typeface="ＭＳ Ｐゴシック" charset="-128"/>
              </a:rPr>
              <a:t>Our first pathway maps (above) shows both Native American and other stakeholders' assets, all of which may be "stops" along an educational path that leads to a geoscience career. </a:t>
            </a:r>
          </a:p>
          <a:p>
            <a:endParaRPr lang="en-US" sz="1200" kern="1200" dirty="0">
              <a:solidFill>
                <a:schemeClr val="tx1"/>
              </a:solidFill>
              <a:effectLst/>
              <a:latin typeface="+mn-lt"/>
              <a:ea typeface="ＭＳ Ｐゴシック" charset="-128"/>
              <a:cs typeface="ＭＳ Ｐゴシック" charset="-128"/>
            </a:endParaRPr>
          </a:p>
          <a:p>
            <a:endParaRPr lang="en-US" sz="1200" kern="1200" dirty="0">
              <a:solidFill>
                <a:schemeClr val="tx1"/>
              </a:solidFill>
              <a:effectLst/>
              <a:latin typeface="+mn-lt"/>
              <a:ea typeface="ＭＳ Ｐゴシック" charset="-128"/>
              <a:cs typeface="ＭＳ Ｐゴシック"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ＭＳ Ｐゴシック" charset="-128"/>
                <a:cs typeface="ＭＳ Ｐゴシック" charset="-128"/>
              </a:rPr>
              <a:t>The Alliance</a:t>
            </a:r>
            <a:r>
              <a:rPr lang="en-US" sz="1200" kern="1200" baseline="0" dirty="0">
                <a:solidFill>
                  <a:schemeClr val="tx1"/>
                </a:solidFill>
                <a:effectLst/>
                <a:latin typeface="+mn-lt"/>
                <a:ea typeface="ＭＳ Ｐゴシック" charset="-128"/>
                <a:cs typeface="ＭＳ Ｐゴシック" charset="-128"/>
              </a:rPr>
              <a:t> leadership recognized that </a:t>
            </a:r>
            <a:r>
              <a:rPr lang="en-US" sz="1200" kern="1200" dirty="0">
                <a:solidFill>
                  <a:schemeClr val="tx1"/>
                </a:solidFill>
                <a:effectLst/>
                <a:latin typeface="+mn-lt"/>
                <a:ea typeface="ＭＳ Ｐゴシック" charset="-128"/>
                <a:cs typeface="ＭＳ Ｐゴシック" charset="-128"/>
              </a:rPr>
              <a:t>efforts to strengthen the partnership with the Oklahoma Geological survey, which already supports earthquake awareness and geoscience education initiatives, held tremendous promise for the Oklahoma EC Alliance. </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ＭＳ Ｐゴシック" charset="-128"/>
              <a:cs typeface="ＭＳ Ｐゴシック"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sz="1200" dirty="0"/>
              <a:t>We we were also excited to learn that OGS</a:t>
            </a:r>
            <a:r>
              <a:rPr lang="en-US" sz="1200" baseline="0" dirty="0"/>
              <a:t> was expanding and revitalizing their education and public outreach and </a:t>
            </a:r>
            <a:r>
              <a:rPr lang="en-US" sz="1200" dirty="0"/>
              <a:t>Dr. Molly </a:t>
            </a:r>
            <a:r>
              <a:rPr lang="en-US" sz="1200" dirty="0" err="1"/>
              <a:t>Yunker</a:t>
            </a:r>
            <a:r>
              <a:rPr lang="en-US" sz="1200" dirty="0"/>
              <a:t>, a geoscience educator and education researcher, had  joined OGS as </a:t>
            </a:r>
            <a:r>
              <a:rPr lang="en-US" dirty="0"/>
              <a:t>Education &amp; Outreach Coordinator.</a:t>
            </a:r>
            <a:endParaRPr lang="en-US" sz="1200" dirty="0"/>
          </a:p>
          <a:p>
            <a:endParaRPr lang="en-US" sz="1200" kern="1200" dirty="0">
              <a:solidFill>
                <a:schemeClr val="tx1"/>
              </a:solidFill>
              <a:effectLst/>
              <a:latin typeface="+mn-lt"/>
              <a:ea typeface="ＭＳ Ｐゴシック" charset="-128"/>
              <a:cs typeface="ＭＳ Ｐゴシック" charset="-128"/>
            </a:endParaRPr>
          </a:p>
          <a:p>
            <a:endParaRPr lang="en-US" sz="1200" kern="1200" dirty="0">
              <a:solidFill>
                <a:schemeClr val="tx1"/>
              </a:solidFill>
              <a:effectLst/>
              <a:latin typeface="+mn-lt"/>
              <a:ea typeface="ＭＳ Ｐゴシック" charset="-128"/>
              <a:cs typeface="ＭＳ Ｐゴシック" charset="-128"/>
            </a:endParaRPr>
          </a:p>
          <a:p>
            <a:endParaRPr lang="en-US" dirty="0"/>
          </a:p>
        </p:txBody>
      </p:sp>
      <p:sp>
        <p:nvSpPr>
          <p:cNvPr id="4" name="Slide Number Placeholder 3"/>
          <p:cNvSpPr>
            <a:spLocks noGrp="1"/>
          </p:cNvSpPr>
          <p:nvPr>
            <p:ph type="sldNum" sz="quarter" idx="10"/>
          </p:nvPr>
        </p:nvSpPr>
        <p:spPr/>
        <p:txBody>
          <a:bodyPr/>
          <a:lstStyle/>
          <a:p>
            <a:fld id="{FDDCA2AD-8987-4644-B290-E1E5A3491727}" type="slidenum">
              <a:rPr lang="en-US" smtClean="0"/>
              <a:pPr/>
              <a:t>8</a:t>
            </a:fld>
            <a:endParaRPr lang="en-US" dirty="0"/>
          </a:p>
        </p:txBody>
      </p:sp>
    </p:spTree>
    <p:extLst>
      <p:ext uri="{BB962C8B-B14F-4D97-AF65-F5344CB8AC3E}">
        <p14:creationId xmlns:p14="http://schemas.microsoft.com/office/powerpoint/2010/main" val="10714407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ＭＳ Ｐゴシック" charset="-128"/>
                <a:cs typeface="ＭＳ Ｐゴシック" charset="-128"/>
              </a:rPr>
              <a:t>One of the goals of the pathway map was to find places to bridge between existing projects and activities. </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ＭＳ Ｐゴシック" charset="-128"/>
              <a:cs typeface="ＭＳ Ｐゴシック"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sz="1200" baseline="0" dirty="0"/>
              <a:t>Norma teamed up with the OGS state seismologist to deliver a seismology workshop during the Jones Academy’s Summer camp. </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sz="1200" baseline="0" dirty="0"/>
          </a:p>
          <a:p>
            <a:pPr marL="0" marR="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ＭＳ Ｐゴシック" charset="-128"/>
                <a:cs typeface="ＭＳ Ｐゴシック" charset="-128"/>
              </a:rPr>
              <a:t>To that end, Dr. Norma Neely, Director of the American Indian Institute, </a:t>
            </a:r>
            <a:r>
              <a:rPr lang="en-US" sz="1200" dirty="0"/>
              <a:t>forged a connection</a:t>
            </a:r>
            <a:r>
              <a:rPr lang="en-US" sz="1200" baseline="0" dirty="0"/>
              <a:t> with </a:t>
            </a:r>
            <a:r>
              <a:rPr lang="en-US" sz="1200" dirty="0"/>
              <a:t>The Jones Academy</a:t>
            </a:r>
            <a:r>
              <a:rPr lang="en-US" sz="1200" kern="1200" dirty="0">
                <a:solidFill>
                  <a:schemeClr val="tx1"/>
                </a:solidFill>
                <a:effectLst/>
                <a:latin typeface="+mn-lt"/>
                <a:ea typeface="ＭＳ Ｐゴシック" charset="-128"/>
                <a:cs typeface="ＭＳ Ｐゴシック" charset="-128"/>
              </a:rPr>
              <a:t>, a Bureau of Indian Education school founded by the Choctaw Nation. The Jones Academy is recognized for academic achievement in mathematics. It hosts hosts a summer STEM camp for high school students from 29 tribes. Admission is competitive.</a:t>
            </a:r>
          </a:p>
          <a:p>
            <a:endParaRPr lang="en-US" sz="1200" kern="1200" dirty="0">
              <a:solidFill>
                <a:schemeClr val="tx1"/>
              </a:solidFill>
              <a:effectLst/>
              <a:latin typeface="+mn-lt"/>
              <a:ea typeface="ＭＳ Ｐゴシック" charset="-128"/>
              <a:cs typeface="ＭＳ Ｐゴシック"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ＭＳ Ｐゴシック" charset="-128"/>
                <a:cs typeface="ＭＳ Ｐゴシック" charset="-128"/>
              </a:rPr>
              <a:t>Norma teamed up with Dr. Jake Walter, Oklahoma's State Seismologist to present earthquake related activities to the Jones' Academy 2-week STEM Camp for students entering grades 9-12 as a mechanism for exploring pathway elements and a presentation at the Indian Education Summit as an opportunity to build interest and membership in the alliance. Twenty students attended the presentation. </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Jones Academy students indicated they gained new information on earthquakes, hydraulic fracturing, ground water issues, and types of seismic waves from the presentations. They especially enjoyed the hands-on activities, the videos, and the data analysis using computers. </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FDDCA2AD-8987-4644-B290-E1E5A3491727}" type="slidenum">
              <a:rPr lang="en-US" smtClean="0"/>
              <a:pPr/>
              <a:t>9</a:t>
            </a:fld>
            <a:endParaRPr lang="en-US"/>
          </a:p>
        </p:txBody>
      </p:sp>
    </p:spTree>
    <p:extLst>
      <p:ext uri="{BB962C8B-B14F-4D97-AF65-F5344CB8AC3E}">
        <p14:creationId xmlns:p14="http://schemas.microsoft.com/office/powerpoint/2010/main" val="976734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decided a small manageable partnership was the best way forward for the Oklahoma Tribal Nations EC Alliance</a:t>
            </a:r>
            <a:r>
              <a:rPr lang="en-US" baseline="0" dirty="0"/>
              <a:t> in Phase 1 of  </a:t>
            </a:r>
            <a:r>
              <a:rPr lang="en-US" dirty="0"/>
              <a:t>EarthConnections and worked to </a:t>
            </a:r>
            <a:r>
              <a:rPr lang="en-US" sz="1200" kern="1200" dirty="0">
                <a:solidFill>
                  <a:schemeClr val="tx1"/>
                </a:solidFill>
                <a:effectLst/>
                <a:latin typeface="+mn-lt"/>
                <a:ea typeface="ＭＳ Ｐゴシック" charset="-128"/>
                <a:cs typeface="ＭＳ Ｐゴシック" charset="-128"/>
              </a:rPr>
              <a:t>strengthen the partnership with the Oklahoma Geological survey, which already supports earthquake awareness and geoscience education initiatives.</a:t>
            </a:r>
            <a:endParaRPr lang="en-US" dirty="0"/>
          </a:p>
          <a:p>
            <a:endParaRPr lang="en-US" dirty="0"/>
          </a:p>
          <a:p>
            <a:endParaRPr lang="en-US" dirty="0"/>
          </a:p>
          <a:p>
            <a:r>
              <a:rPr lang="en-US" dirty="0"/>
              <a:t>An October 2017  meeting held at the American Indian Institute included representatives from five tribes as well as several other key stakeholders who had emerged a potential partners.</a:t>
            </a:r>
          </a:p>
          <a:p>
            <a:endParaRPr lang="en-US" dirty="0"/>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t>The purpose of this meeting was to bring together a smaller number of participants </a:t>
            </a:r>
            <a:r>
              <a:rPr lang="en-US" baseline="0" dirty="0"/>
              <a:t>to </a:t>
            </a:r>
          </a:p>
          <a:p>
            <a:pPr marL="171450" marR="0" indent="-171450" algn="l" defTabSz="457200" rtl="0" eaLnBrk="0" fontAlgn="base" latinLnBrk="0" hangingPunct="0">
              <a:lnSpc>
                <a:spcPct val="100000"/>
              </a:lnSpc>
              <a:spcBef>
                <a:spcPct val="30000"/>
              </a:spcBef>
              <a:spcAft>
                <a:spcPct val="0"/>
              </a:spcAft>
              <a:buClrTx/>
              <a:buSzTx/>
              <a:buFont typeface="Arial"/>
              <a:buChar char="•"/>
              <a:tabLst/>
              <a:defRPr/>
            </a:pPr>
            <a:r>
              <a:rPr lang="en-US" baseline="0" dirty="0"/>
              <a:t>Review </a:t>
            </a:r>
            <a:r>
              <a:rPr lang="en-US" sz="1200" kern="1200" baseline="0" dirty="0">
                <a:solidFill>
                  <a:schemeClr val="tx1"/>
                </a:solidFill>
                <a:effectLst/>
                <a:latin typeface="+mn-lt"/>
                <a:ea typeface="ＭＳ Ｐゴシック" charset="-128"/>
                <a:cs typeface="ＭＳ Ｐゴシック" charset="-128"/>
              </a:rPr>
              <a:t>pathway map and</a:t>
            </a:r>
          </a:p>
          <a:p>
            <a:pPr marL="171450" marR="0" indent="-171450" algn="l" defTabSz="457200" rtl="0" eaLnBrk="0" fontAlgn="base" latinLnBrk="0" hangingPunct="0">
              <a:lnSpc>
                <a:spcPct val="100000"/>
              </a:lnSpc>
              <a:spcBef>
                <a:spcPct val="30000"/>
              </a:spcBef>
              <a:spcAft>
                <a:spcPct val="0"/>
              </a:spcAft>
              <a:buClrTx/>
              <a:buSzTx/>
              <a:buFont typeface="Arial"/>
              <a:buChar char="•"/>
              <a:tabLst/>
              <a:defRPr/>
            </a:pPr>
            <a:r>
              <a:rPr lang="en-US" baseline="0" dirty="0"/>
              <a:t>Offer </a:t>
            </a:r>
            <a:r>
              <a:rPr lang="en-US" sz="1200" kern="1200" dirty="0">
                <a:solidFill>
                  <a:schemeClr val="tx1"/>
                </a:solidFill>
                <a:effectLst/>
                <a:latin typeface="+mn-lt"/>
                <a:ea typeface="ＭＳ Ｐゴシック" charset="-128"/>
                <a:cs typeface="ＭＳ Ｐゴシック" charset="-128"/>
              </a:rPr>
              <a:t>feedback and input on selecting the types of learning activities and programs that are a good fit for the Native American students along the "Oklahoma Pathway”</a:t>
            </a:r>
          </a:p>
          <a:p>
            <a:pPr marL="171450" marR="0" indent="-171450" algn="l" defTabSz="457200" rtl="0" eaLnBrk="0" fontAlgn="base" latinLnBrk="0" hangingPunct="0">
              <a:lnSpc>
                <a:spcPct val="100000"/>
              </a:lnSpc>
              <a:spcBef>
                <a:spcPct val="30000"/>
              </a:spcBef>
              <a:spcAft>
                <a:spcPct val="0"/>
              </a:spcAft>
              <a:buClrTx/>
              <a:buSzTx/>
              <a:buFont typeface="Arial"/>
              <a:buChar char="•"/>
              <a:tabLst/>
              <a:defRPr/>
            </a:pPr>
            <a:r>
              <a:rPr lang="en-US" sz="1200" kern="1200" dirty="0" smtClean="0">
                <a:solidFill>
                  <a:schemeClr val="tx1"/>
                </a:solidFill>
                <a:effectLst/>
                <a:latin typeface="+mn-lt"/>
                <a:ea typeface="ＭＳ Ｐゴシック" charset="-128"/>
                <a:cs typeface="ＭＳ Ｐゴシック" charset="-128"/>
              </a:rPr>
              <a:t>Create</a:t>
            </a:r>
            <a:r>
              <a:rPr lang="en-US" sz="1200" kern="1200" baseline="0" dirty="0" smtClean="0">
                <a:solidFill>
                  <a:schemeClr val="tx1"/>
                </a:solidFill>
                <a:effectLst/>
                <a:latin typeface="+mn-lt"/>
                <a:ea typeface="ＭＳ Ｐゴシック" charset="-128"/>
                <a:cs typeface="ＭＳ Ｐゴシック" charset="-128"/>
              </a:rPr>
              <a:t> </a:t>
            </a:r>
            <a:r>
              <a:rPr lang="en-US" sz="1200" kern="1200" baseline="0" dirty="0">
                <a:solidFill>
                  <a:schemeClr val="tx1"/>
                </a:solidFill>
                <a:effectLst/>
                <a:latin typeface="+mn-lt"/>
                <a:ea typeface="ＭＳ Ｐゴシック" charset="-128"/>
                <a:cs typeface="ＭＳ Ｐゴシック" charset="-128"/>
              </a:rPr>
              <a:t>a new pathway map </a:t>
            </a:r>
          </a:p>
          <a:p>
            <a:pPr marL="171450" marR="0" indent="-171450" algn="l" defTabSz="457200" rtl="0" eaLnBrk="0" fontAlgn="base" latinLnBrk="0" hangingPunct="0">
              <a:lnSpc>
                <a:spcPct val="100000"/>
              </a:lnSpc>
              <a:spcBef>
                <a:spcPct val="30000"/>
              </a:spcBef>
              <a:spcAft>
                <a:spcPct val="0"/>
              </a:spcAft>
              <a:buClrTx/>
              <a:buSzTx/>
              <a:buFont typeface="Arial"/>
              <a:buChar char="•"/>
              <a:tabLst/>
              <a:defRPr/>
            </a:pPr>
            <a:r>
              <a:rPr lang="en-US" sz="1200" kern="1200" baseline="0" dirty="0">
                <a:solidFill>
                  <a:schemeClr val="tx1"/>
                </a:solidFill>
                <a:effectLst/>
                <a:latin typeface="+mn-lt"/>
                <a:ea typeface="ＭＳ Ｐゴシック" charset="-128"/>
                <a:cs typeface="ＭＳ Ｐゴシック" charset="-128"/>
              </a:rPr>
              <a:t>And forge plans for </a:t>
            </a:r>
            <a:r>
              <a:rPr lang="en-US" sz="1200" kern="1200" baseline="0" dirty="0" err="1">
                <a:solidFill>
                  <a:schemeClr val="tx1"/>
                </a:solidFill>
                <a:effectLst/>
                <a:latin typeface="+mn-lt"/>
                <a:ea typeface="ＭＳ Ｐゴシック" charset="-128"/>
                <a:cs typeface="ＭＳ Ｐゴシック" charset="-128"/>
              </a:rPr>
              <a:t>Allaince</a:t>
            </a:r>
            <a:r>
              <a:rPr lang="en-US" sz="1200" kern="1200" baseline="0" dirty="0">
                <a:solidFill>
                  <a:schemeClr val="tx1"/>
                </a:solidFill>
                <a:effectLst/>
                <a:latin typeface="+mn-lt"/>
                <a:ea typeface="ＭＳ Ｐゴシック" charset="-128"/>
                <a:cs typeface="ＭＳ Ｐゴシック" charset="-128"/>
              </a:rPr>
              <a:t> outreach and education activities.</a:t>
            </a:r>
            <a:endParaRPr lang="en-US" dirty="0"/>
          </a:p>
        </p:txBody>
      </p:sp>
      <p:sp>
        <p:nvSpPr>
          <p:cNvPr id="4" name="Slide Number Placeholder 3"/>
          <p:cNvSpPr>
            <a:spLocks noGrp="1"/>
          </p:cNvSpPr>
          <p:nvPr>
            <p:ph type="sldNum" sz="quarter" idx="10"/>
          </p:nvPr>
        </p:nvSpPr>
        <p:spPr/>
        <p:txBody>
          <a:bodyPr/>
          <a:lstStyle/>
          <a:p>
            <a:fld id="{FDDCA2AD-8987-4644-B290-E1E5A3491727}" type="slidenum">
              <a:rPr lang="en-US" smtClean="0"/>
              <a:pPr/>
              <a:t>10</a:t>
            </a:fld>
            <a:endParaRPr lang="en-US"/>
          </a:p>
        </p:txBody>
      </p:sp>
    </p:spTree>
    <p:extLst>
      <p:ext uri="{BB962C8B-B14F-4D97-AF65-F5344CB8AC3E}">
        <p14:creationId xmlns:p14="http://schemas.microsoft.com/office/powerpoint/2010/main" val="484627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DDCA2AD-8987-4644-B290-E1E5A3491727}" type="slidenum">
              <a:rPr lang="en-US" smtClean="0"/>
              <a:pPr/>
              <a:t>11</a:t>
            </a:fld>
            <a:endParaRPr lang="en-US"/>
          </a:p>
        </p:txBody>
      </p:sp>
    </p:spTree>
    <p:extLst>
      <p:ext uri="{BB962C8B-B14F-4D97-AF65-F5344CB8AC3E}">
        <p14:creationId xmlns:p14="http://schemas.microsoft.com/office/powerpoint/2010/main" val="1621778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US" sz="1100" dirty="0"/>
          </a:p>
          <a:p>
            <a:r>
              <a:rPr lang="en-US" sz="1100" kern="1200" dirty="0">
                <a:solidFill>
                  <a:schemeClr val="tx1"/>
                </a:solidFill>
                <a:effectLst/>
              </a:rPr>
              <a:t>In spring 2018 we focused on developing pilot activities to connect students at different levels to each other and to community and professional groups.  </a:t>
            </a:r>
            <a:r>
              <a:rPr lang="en-US" sz="1100" b="1" dirty="0"/>
              <a:t>Super Science Saturday</a:t>
            </a:r>
            <a:endParaRPr lang="en-US" sz="1100" dirty="0"/>
          </a:p>
          <a:p>
            <a:r>
              <a:rPr lang="en-US" sz="1100" dirty="0"/>
              <a:t>This pilot activity occurred on April 21 from 9am-4pm at the Absentee Shawnee Tribe Multipurpose Building, in Shawnee, OK.</a:t>
            </a:r>
          </a:p>
          <a:p>
            <a:endParaRPr lang="en-US" sz="1100" dirty="0"/>
          </a:p>
          <a:p>
            <a:r>
              <a:rPr lang="en-US" sz="1100" dirty="0"/>
              <a:t> The event emerged from the 2nd stakeholders meeting, and was a collaboration between the American Indian Institute (EarthConnections), the Absentee Shawnee Tribe, Citizen Potawatomi Nation, Native Explorers, University of Oklahoma (OU) School of Geology and Geophysics, Shawnee Gem and Mineral Society, and the Oklahoma Geological Survey (OGS).  Approximately 30 students were expected, and 15 students (elementary and middle school-aged) actually participated, along with a few parents.  In the morning students were introduced to the Shawnee Gem and Mineral Society and Kent Smith from Native Explorers  </a:t>
            </a:r>
          </a:p>
          <a:p>
            <a:r>
              <a:rPr lang="en-US" sz="1100" dirty="0"/>
              <a:t>In the afternoon, Dr. Jefferson Chang, and Dr. Molly </a:t>
            </a:r>
            <a:r>
              <a:rPr lang="en-US" sz="1100" dirty="0" err="1"/>
              <a:t>Yunker</a:t>
            </a:r>
            <a:r>
              <a:rPr lang="en-US" sz="1100" dirty="0"/>
              <a:t> from the Oklahoma Geological Survey engaged students in three geoscience explorations: </a:t>
            </a:r>
          </a:p>
          <a:p>
            <a:pPr marL="228600" indent="-228600">
              <a:buAutoNum type="arabicParenR"/>
            </a:pPr>
            <a:r>
              <a:rPr lang="en-US" sz="1100" dirty="0"/>
              <a:t>investigating and describing characteristics of large hand samples of rocks, minerals, and fossils,</a:t>
            </a:r>
          </a:p>
          <a:p>
            <a:pPr marL="228600" indent="-228600">
              <a:buAutoNum type="arabicParenR"/>
            </a:pPr>
            <a:r>
              <a:rPr lang="en-US" sz="1100" dirty="0"/>
              <a:t> 2) exploring the </a:t>
            </a:r>
            <a:r>
              <a:rPr lang="en-US" sz="1100" dirty="0" err="1"/>
              <a:t>GeoKIDS</a:t>
            </a:r>
            <a:r>
              <a:rPr lang="en-US" sz="1100" dirty="0"/>
              <a:t> kit which includes 9 mineral and fossil specimens that each student could take home, and </a:t>
            </a:r>
          </a:p>
          <a:p>
            <a:pPr marL="228600" indent="-228600">
              <a:buAutoNum type="arabicParenR"/>
            </a:pPr>
            <a:r>
              <a:rPr lang="en-US" sz="1100" dirty="0"/>
              <a:t>3) a seismology activity involving the Raspberry Shake seismograph.  The day concluded with the students watching a Magic School Bus episode about venturing into the Earth’s interior, and each student was given the accompanying book. The students were surveyed at the end of the event, using the engagement instrument provided by Kristin O'Connell.</a:t>
            </a:r>
          </a:p>
          <a:p>
            <a:endParaRPr lang="en-US" sz="1200" kern="1200" dirty="0">
              <a:solidFill>
                <a:schemeClr val="tx1"/>
              </a:solidFill>
              <a:effectLst/>
              <a:latin typeface="+mn-lt"/>
              <a:ea typeface="ＭＳ Ｐゴシック" charset="-128"/>
              <a:cs typeface="ＭＳ Ｐゴシック" charset="-128"/>
            </a:endParaRPr>
          </a:p>
        </p:txBody>
      </p:sp>
      <p:sp>
        <p:nvSpPr>
          <p:cNvPr id="4" name="Slide Number Placeholder 3"/>
          <p:cNvSpPr>
            <a:spLocks noGrp="1"/>
          </p:cNvSpPr>
          <p:nvPr>
            <p:ph type="sldNum" sz="quarter" idx="10"/>
          </p:nvPr>
        </p:nvSpPr>
        <p:spPr/>
        <p:txBody>
          <a:bodyPr/>
          <a:lstStyle/>
          <a:p>
            <a:fld id="{FDDCA2AD-8987-4644-B290-E1E5A3491727}" type="slidenum">
              <a:rPr lang="en-US" smtClean="0"/>
              <a:pPr/>
              <a:t>12</a:t>
            </a:fld>
            <a:endParaRPr lang="en-US"/>
          </a:p>
        </p:txBody>
      </p:sp>
    </p:spTree>
    <p:extLst>
      <p:ext uri="{BB962C8B-B14F-4D97-AF65-F5344CB8AC3E}">
        <p14:creationId xmlns:p14="http://schemas.microsoft.com/office/powerpoint/2010/main" val="11093120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40872" y="4343400"/>
            <a:ext cx="6394048" cy="4108164"/>
          </a:xfrm>
        </p:spPr>
        <p:txBody>
          <a:bodyPr>
            <a:normAutofit fontScale="70000" lnSpcReduction="20000"/>
          </a:bodyPr>
          <a:lstStyle/>
          <a:p>
            <a:endParaRPr lang="en-US" dirty="0"/>
          </a:p>
          <a:p>
            <a:r>
              <a:rPr lang="en-US" sz="1400" b="1" kern="1200" dirty="0">
                <a:solidFill>
                  <a:schemeClr val="tx1"/>
                </a:solidFill>
                <a:effectLst/>
              </a:rPr>
              <a:t>Jones Academy</a:t>
            </a:r>
            <a:r>
              <a:rPr lang="en-US" sz="1400" kern="1200" dirty="0">
                <a:solidFill>
                  <a:schemeClr val="tx1"/>
                </a:solidFill>
                <a:effectLst/>
              </a:rPr>
              <a:t> </a:t>
            </a:r>
            <a:r>
              <a:rPr lang="en-US" sz="1400" b="1" kern="1200" dirty="0">
                <a:solidFill>
                  <a:schemeClr val="tx1"/>
                </a:solidFill>
                <a:effectLst/>
              </a:rPr>
              <a:t>Choctaw Nation STEM Camp</a:t>
            </a:r>
            <a:r>
              <a:rPr lang="en-US" sz="1400" kern="1200" dirty="0">
                <a:solidFill>
                  <a:schemeClr val="tx1"/>
                </a:solidFill>
                <a:effectLst/>
              </a:rPr>
              <a:t> </a:t>
            </a:r>
          </a:p>
          <a:p>
            <a:r>
              <a:rPr lang="en-US" sz="1400" dirty="0"/>
              <a:t>26 Native American high school students s (entering 9th-12th grade), along with 10 adult helpers. </a:t>
            </a:r>
          </a:p>
          <a:p>
            <a:r>
              <a:rPr lang="en-US" sz="1400" kern="1200" dirty="0">
                <a:solidFill>
                  <a:schemeClr val="tx1"/>
                </a:solidFill>
                <a:effectLst/>
              </a:rPr>
              <a:t>visited OU and OGS on June 27 and 28</a:t>
            </a:r>
            <a:r>
              <a:rPr lang="en-US" sz="1400" dirty="0"/>
              <a:t>. The students came by bus to Norman and stayed in the dorms overnight. They visited the </a:t>
            </a:r>
            <a:r>
              <a:rPr lang="en-US" sz="1400" dirty="0" err="1"/>
              <a:t>Sarkeys</a:t>
            </a:r>
            <a:r>
              <a:rPr lang="en-US" sz="1400" dirty="0"/>
              <a:t> Energy Center, where OGS is housed. </a:t>
            </a:r>
            <a:endParaRPr lang="en-US" sz="1400" kern="1200" dirty="0">
              <a:solidFill>
                <a:schemeClr val="tx1"/>
              </a:solidFill>
              <a:effectLst/>
            </a:endParaRPr>
          </a:p>
          <a:p>
            <a:endParaRPr lang="en-US" sz="1400" dirty="0"/>
          </a:p>
          <a:p>
            <a:r>
              <a:rPr lang="en-US" sz="1400" kern="1200" dirty="0">
                <a:solidFill>
                  <a:schemeClr val="tx1"/>
                </a:solidFill>
                <a:effectLst/>
              </a:rPr>
              <a:t>OGS provided a 3-hour “</a:t>
            </a:r>
            <a:r>
              <a:rPr lang="en-US" sz="1400" kern="1200" dirty="0" err="1">
                <a:solidFill>
                  <a:schemeClr val="tx1"/>
                </a:solidFill>
                <a:effectLst/>
              </a:rPr>
              <a:t>GeoXP</a:t>
            </a:r>
            <a:r>
              <a:rPr lang="en-US" sz="1400" kern="1200" dirty="0">
                <a:solidFill>
                  <a:schemeClr val="tx1"/>
                </a:solidFill>
                <a:effectLst/>
              </a:rPr>
              <a:t>” (Geology Experience) for the group. </a:t>
            </a:r>
          </a:p>
          <a:p>
            <a:endParaRPr lang="en-US" sz="1400" kern="1200" dirty="0">
              <a:solidFill>
                <a:schemeClr val="tx1"/>
              </a:solidFill>
              <a:effectLst/>
            </a:endParaRPr>
          </a:p>
          <a:p>
            <a:r>
              <a:rPr lang="en-US" sz="1400" kern="1200" dirty="0">
                <a:solidFill>
                  <a:schemeClr val="tx1"/>
                </a:solidFill>
                <a:effectLst/>
              </a:rPr>
              <a:t>3 subgroups</a:t>
            </a:r>
            <a:r>
              <a:rPr lang="en-US" sz="1400" kern="1200" baseline="0" dirty="0">
                <a:solidFill>
                  <a:schemeClr val="tx1"/>
                </a:solidFill>
                <a:effectLst/>
              </a:rPr>
              <a:t> </a:t>
            </a:r>
            <a:r>
              <a:rPr lang="en-US" sz="1400" kern="1200" dirty="0">
                <a:solidFill>
                  <a:schemeClr val="tx1"/>
                </a:solidFill>
                <a:effectLst/>
              </a:rPr>
              <a:t>rotated through a series of five (5) stations about geology within the building. </a:t>
            </a:r>
          </a:p>
          <a:p>
            <a:r>
              <a:rPr lang="en-US" sz="1400" kern="1200" dirty="0">
                <a:solidFill>
                  <a:schemeClr val="tx1"/>
                </a:solidFill>
                <a:effectLst/>
              </a:rPr>
              <a:t>1) a geology lab with a working stream table and augmented reality sandbox, </a:t>
            </a:r>
          </a:p>
          <a:p>
            <a:r>
              <a:rPr lang="en-US" sz="1400" kern="1200" dirty="0">
                <a:solidFill>
                  <a:schemeClr val="tx1"/>
                </a:solidFill>
                <a:effectLst/>
              </a:rPr>
              <a:t>2) a scavenger hunt using the museum-like displays of rocks, minerals, and fossils in the building, </a:t>
            </a:r>
          </a:p>
          <a:p>
            <a:r>
              <a:rPr lang="en-US" sz="1400" kern="1200" dirty="0">
                <a:solidFill>
                  <a:schemeClr val="tx1"/>
                </a:solidFill>
                <a:effectLst/>
              </a:rPr>
              <a:t>3) exploring the rock, mineral, fossil kit of large hand specimens,</a:t>
            </a:r>
          </a:p>
          <a:p>
            <a:r>
              <a:rPr lang="en-US" sz="1400" kern="1200" dirty="0">
                <a:solidFill>
                  <a:schemeClr val="tx1"/>
                </a:solidFill>
                <a:effectLst/>
              </a:rPr>
              <a:t>4) assembling and identifying samples with the </a:t>
            </a:r>
            <a:r>
              <a:rPr lang="en-US" sz="1400" kern="1200" dirty="0" err="1">
                <a:solidFill>
                  <a:schemeClr val="tx1"/>
                </a:solidFill>
                <a:effectLst/>
              </a:rPr>
              <a:t>GeoKIDS</a:t>
            </a:r>
            <a:r>
              <a:rPr lang="en-US" sz="1400" kern="1200" dirty="0">
                <a:solidFill>
                  <a:schemeClr val="tx1"/>
                </a:solidFill>
                <a:effectLst/>
              </a:rPr>
              <a:t> kit, and </a:t>
            </a:r>
          </a:p>
          <a:p>
            <a:r>
              <a:rPr lang="en-US" sz="1400" kern="1200" dirty="0">
                <a:solidFill>
                  <a:schemeClr val="tx1"/>
                </a:solidFill>
                <a:effectLst/>
              </a:rPr>
              <a:t>5) a seismology station where kids learned about seismographs - both table top and research grade, and about Oklahoma’s seismic network from the State Seismologist, Dr. Jake Walter. </a:t>
            </a:r>
          </a:p>
          <a:p>
            <a:r>
              <a:rPr lang="en-US" sz="1400" dirty="0"/>
              <a:t>Career panel comprising </a:t>
            </a:r>
            <a:r>
              <a:rPr lang="en-US" sz="1400" kern="1200" dirty="0">
                <a:solidFill>
                  <a:schemeClr val="tx1"/>
                </a:solidFill>
                <a:effectLst/>
              </a:rPr>
              <a:t>geologists at different levels within their careers: a graduate student, two seismic analysts, a field technician, a field geologist and petroleum geologist, and a research seismologist. Q&amp;A with panel</a:t>
            </a:r>
          </a:p>
          <a:p>
            <a:endParaRPr lang="en-US" sz="1400" kern="1200" dirty="0">
              <a:solidFill>
                <a:schemeClr val="tx1"/>
              </a:solidFill>
              <a:effectLst/>
            </a:endParaRPr>
          </a:p>
          <a:p>
            <a:r>
              <a:rPr lang="en-US" sz="1400" b="1" dirty="0"/>
              <a:t>While the events piloted in spring and summer 2018 were stand-alone events, the goal is to use them as a way to develop and strengthen ongoing collaborations between potential alliance partners</a:t>
            </a:r>
            <a:r>
              <a:rPr lang="en-US" sz="1400" b="1" dirty="0">
                <a:solidFill>
                  <a:srgbClr val="FF0000"/>
                </a:solidFill>
              </a:rPr>
              <a:t>.  In particular, both events introduce elementary and secondary students to OGS staff and opportunities beyond K-12 education.</a:t>
            </a:r>
            <a:br>
              <a:rPr lang="en-US" sz="1400" b="1" dirty="0">
                <a:solidFill>
                  <a:srgbClr val="FF0000"/>
                </a:solidFill>
              </a:rPr>
            </a:br>
            <a:endParaRPr lang="en-US" sz="1400" b="1" dirty="0">
              <a:solidFill>
                <a:srgbClr val="FF0000"/>
              </a:solidFill>
            </a:endParaRPr>
          </a:p>
          <a:p>
            <a:r>
              <a:rPr lang="en-US" sz="1400" dirty="0"/>
              <a:t>The closer connection that is being developed between Jones Academy and OU and OGS will help Jones academy teachers and staff to provide mentoring and guidance about the possibility of pursuing geoscience degree and career.  The OGS BLOSSM project will also help t</a:t>
            </a:r>
            <a:r>
              <a:rPr lang="en-US" sz="1050" dirty="0"/>
              <a:t>eachers with Raspberry Shake seismographs which in turn will equip them to be able to share geoscience education and career opportunities with their students. </a:t>
            </a:r>
          </a:p>
          <a:p>
            <a:endParaRPr lang="en-US" sz="1400" b="1" kern="1200" dirty="0">
              <a:solidFill>
                <a:srgbClr val="FF0000"/>
              </a:solidFill>
              <a:effectLst/>
            </a:endParaRPr>
          </a:p>
        </p:txBody>
      </p:sp>
      <p:sp>
        <p:nvSpPr>
          <p:cNvPr id="4" name="Slide Number Placeholder 3"/>
          <p:cNvSpPr>
            <a:spLocks noGrp="1"/>
          </p:cNvSpPr>
          <p:nvPr>
            <p:ph type="sldNum" sz="quarter" idx="10"/>
          </p:nvPr>
        </p:nvSpPr>
        <p:spPr/>
        <p:txBody>
          <a:bodyPr/>
          <a:lstStyle/>
          <a:p>
            <a:fld id="{FDDCA2AD-8987-4644-B290-E1E5A3491727}" type="slidenum">
              <a:rPr lang="en-US" smtClean="0"/>
              <a:pPr/>
              <a:t>13</a:t>
            </a:fld>
            <a:endParaRPr lang="en-US"/>
          </a:p>
        </p:txBody>
      </p:sp>
    </p:spTree>
    <p:extLst>
      <p:ext uri="{BB962C8B-B14F-4D97-AF65-F5344CB8AC3E}">
        <p14:creationId xmlns:p14="http://schemas.microsoft.com/office/powerpoint/2010/main" val="11093120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83205" y="4343400"/>
            <a:ext cx="6131279" cy="4535120"/>
          </a:xfrm>
        </p:spPr>
        <p:txBody>
          <a:bodyPr>
            <a:noAutofit/>
          </a:bodyPr>
          <a:lstStyle/>
          <a:p>
            <a:endParaRPr lang="en-US" dirty="0"/>
          </a:p>
          <a:p>
            <a:r>
              <a:rPr lang="en-US" dirty="0"/>
              <a:t>We have developed a more robust partnership with the Oklahoma Geological Society (OGS). </a:t>
            </a:r>
          </a:p>
          <a:p>
            <a:r>
              <a:rPr lang="en-US" dirty="0"/>
              <a:t>OGS has been involved in the alliance in an informal manner since the outset, sharing the expertise of the staff and the connections to OU's Department of Geology &amp; Geophysics. </a:t>
            </a:r>
          </a:p>
          <a:p>
            <a:endParaRPr lang="en-US" dirty="0"/>
          </a:p>
          <a:p>
            <a:r>
              <a:rPr lang="en-US" dirty="0"/>
              <a:t>A key component of their E&amp;O is their BLOSSM in Oklahoma project, which aligns closely with OK Alliance goals. </a:t>
            </a:r>
          </a:p>
          <a:p>
            <a:r>
              <a:rPr lang="en-US" dirty="0"/>
              <a:t> BLOSSM (Bridging Local Outreach &amp; Seismic Signal Monitoring) aims to place a total of 100 personal seismographs (Raspberry Shakes) into educational institutions in Oklahoma, including schools, libraries, and museums.  OGS’ goal is to promote integrated curriculum opportunities through the use of this educational technology, while expanding our seismic network.</a:t>
            </a:r>
          </a:p>
          <a:p>
            <a:r>
              <a:rPr lang="en-US" dirty="0"/>
              <a:t>OGS support participants in BLOSSM through mini-workshops. Eleven educators participated in a the first two-day BLOSSM workshop hosted by the Oklahoma Geological Survey. March 28, 2018</a:t>
            </a:r>
          </a:p>
          <a:p>
            <a:r>
              <a:rPr lang="en-US" dirty="0"/>
              <a:t>During the first day of the two-day workshop, teachers and librarians received a Raspberry Shake, learned how to install it in their educational facility, and experimented with the type of data it collects. During the second day of the workshop, participants explored introductory seismology and Earth science concepts.</a:t>
            </a:r>
          </a:p>
          <a:p>
            <a:r>
              <a:rPr lang="en-US" dirty="0"/>
              <a:t>Participants leave the workshops with numerous resources including lesson plans, ideas for classroom activities, a working seismograph, seismology posters, and other teaching tools to aid in STEM education next fall and beyond. </a:t>
            </a:r>
          </a:p>
          <a:p>
            <a:endParaRPr lang="en-US" dirty="0"/>
          </a:p>
        </p:txBody>
      </p:sp>
      <p:sp>
        <p:nvSpPr>
          <p:cNvPr id="4" name="Slide Number Placeholder 3"/>
          <p:cNvSpPr>
            <a:spLocks noGrp="1"/>
          </p:cNvSpPr>
          <p:nvPr>
            <p:ph type="sldNum" sz="quarter" idx="10"/>
          </p:nvPr>
        </p:nvSpPr>
        <p:spPr/>
        <p:txBody>
          <a:bodyPr/>
          <a:lstStyle/>
          <a:p>
            <a:fld id="{FDDCA2AD-8987-4644-B290-E1E5A3491727}" type="slidenum">
              <a:rPr lang="en-US" smtClean="0"/>
              <a:pPr/>
              <a:t>14</a:t>
            </a:fld>
            <a:endParaRPr lang="en-US"/>
          </a:p>
        </p:txBody>
      </p:sp>
    </p:spTree>
    <p:extLst>
      <p:ext uri="{BB962C8B-B14F-4D97-AF65-F5344CB8AC3E}">
        <p14:creationId xmlns:p14="http://schemas.microsoft.com/office/powerpoint/2010/main" val="11093120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indent="0" algn="l" defTabSz="457200" rtl="0" eaLnBrk="0" fontAlgn="base" latinLnBrk="0" hangingPunct="0">
              <a:lnSpc>
                <a:spcPct val="100000"/>
              </a:lnSpc>
              <a:spcBef>
                <a:spcPct val="30000"/>
              </a:spcBef>
              <a:spcAft>
                <a:spcPts val="600"/>
              </a:spcAft>
              <a:buClrTx/>
              <a:buSzTx/>
              <a:buFont typeface="Arial"/>
              <a:buNone/>
              <a:tabLst/>
              <a:defRPr/>
            </a:pPr>
            <a:r>
              <a:rPr lang="en-US" sz="1200" kern="1200" dirty="0">
                <a:solidFill>
                  <a:schemeClr val="tx1"/>
                </a:solidFill>
                <a:effectLst/>
                <a:latin typeface="+mn-lt"/>
                <a:ea typeface="ＭＳ Ｐゴシック" charset="-128"/>
                <a:cs typeface="ＭＳ Ｐゴシック" charset="-128"/>
              </a:rPr>
              <a:t>As EarthConnections PI Cathy Manduca wrote:</a:t>
            </a:r>
            <a:r>
              <a:rPr lang="en-US" sz="1200" kern="1200" baseline="0" dirty="0">
                <a:solidFill>
                  <a:schemeClr val="tx1"/>
                </a:solidFill>
                <a:effectLst/>
                <a:latin typeface="+mn-lt"/>
                <a:ea typeface="ＭＳ Ｐゴシック" charset="-128"/>
                <a:cs typeface="ＭＳ Ｐゴシック" charset="-128"/>
              </a:rPr>
              <a:t> </a:t>
            </a:r>
            <a:r>
              <a:rPr lang="en-US" sz="1200" kern="1200" dirty="0">
                <a:solidFill>
                  <a:schemeClr val="tx1"/>
                </a:solidFill>
                <a:effectLst/>
                <a:latin typeface="+mn-lt"/>
                <a:ea typeface="ＭＳ Ｐゴシック" charset="-128"/>
                <a:cs typeface="ＭＳ Ｐゴシック" charset="-128"/>
              </a:rPr>
              <a:t>“Every community on Earth, and all citizens, need geoscience literacy, capacity, and workforce. This challenge is profound because each community has its own cultural, historical and geoscience context and, thus, needs to design its own pathways to its own workforce addressing its own local priorities”. </a:t>
            </a:r>
            <a:r>
              <a:rPr lang="en-US" dirty="0">
                <a:effectLst/>
              </a:rPr>
              <a:t> </a:t>
            </a:r>
            <a:endParaRPr lang="en-US" dirty="0" smtClean="0">
              <a:effectLst/>
            </a:endParaRPr>
          </a:p>
          <a:p>
            <a:pPr marL="0" marR="0" indent="0" algn="l" defTabSz="457200" rtl="0" eaLnBrk="0" fontAlgn="base" latinLnBrk="0" hangingPunct="0">
              <a:lnSpc>
                <a:spcPct val="100000"/>
              </a:lnSpc>
              <a:spcBef>
                <a:spcPct val="30000"/>
              </a:spcBef>
              <a:spcAft>
                <a:spcPts val="600"/>
              </a:spcAft>
              <a:buClrTx/>
              <a:buSzTx/>
              <a:buFont typeface="Arial"/>
              <a:buNone/>
              <a:tabLst/>
              <a:defRPr/>
            </a:pPr>
            <a:endParaRPr lang="en-US" dirty="0">
              <a:effectLst/>
            </a:endParaRPr>
          </a:p>
          <a:p>
            <a:pPr marL="0" indent="0">
              <a:spcAft>
                <a:spcPts val="600"/>
              </a:spcAft>
              <a:buFont typeface="Arial"/>
              <a:buNone/>
            </a:pPr>
            <a:r>
              <a:rPr lang="en-US" dirty="0">
                <a:effectLst/>
              </a:rPr>
              <a:t>Led by the American Indian Institute and Dr. Norma Neely, we have successfully launched the Oklahoma Tribal</a:t>
            </a:r>
            <a:r>
              <a:rPr lang="en-US" baseline="0" dirty="0">
                <a:effectLst/>
              </a:rPr>
              <a:t> Nations Alliance. It </a:t>
            </a:r>
            <a:r>
              <a:rPr lang="en-US" dirty="0"/>
              <a:t>is an example of a community, often not well represented in the geosciences, that  is participating in the larger EC Alliance, using geoscience and geoscience pathways to address local priorities. </a:t>
            </a:r>
            <a:endParaRPr lang="en-US" dirty="0" smtClean="0"/>
          </a:p>
          <a:p>
            <a:pPr marL="0" indent="0">
              <a:spcAft>
                <a:spcPts val="600"/>
              </a:spcAft>
              <a:buFont typeface="Arial"/>
              <a:buNone/>
            </a:pPr>
            <a:endParaRPr lang="en-US" dirty="0" smtClean="0"/>
          </a:p>
          <a:p>
            <a:pPr marL="0" indent="0">
              <a:spcAft>
                <a:spcPts val="600"/>
              </a:spcAft>
              <a:buFont typeface="Arial"/>
              <a:buNone/>
            </a:pPr>
            <a:endParaRPr lang="en-US" dirty="0" smtClean="0"/>
          </a:p>
          <a:p>
            <a:pPr marL="0" indent="0">
              <a:spcAft>
                <a:spcPts val="600"/>
              </a:spcAft>
              <a:buFont typeface="Arial"/>
              <a:buNone/>
            </a:pPr>
            <a:r>
              <a:rPr lang="en-US" baseline="0" dirty="0" smtClean="0"/>
              <a:t>Our last </a:t>
            </a:r>
            <a:r>
              <a:rPr lang="en-US" dirty="0" smtClean="0"/>
              <a:t>Our last community meeting for Phase 1 is planned for August 20, 2018.</a:t>
            </a:r>
          </a:p>
          <a:p>
            <a:pPr marL="0" indent="0">
              <a:spcAft>
                <a:spcPts val="600"/>
              </a:spcAft>
              <a:buFont typeface="Arial"/>
              <a:buNone/>
            </a:pPr>
            <a:endParaRPr lang="en-US" baseline="0" dirty="0">
              <a:effectLst/>
            </a:endParaRPr>
          </a:p>
          <a:p>
            <a:pPr marL="0" indent="0">
              <a:spcAft>
                <a:spcPts val="600"/>
              </a:spcAft>
              <a:buFont typeface="Arial"/>
              <a:buNone/>
            </a:pPr>
            <a:r>
              <a:rPr lang="en-US" baseline="0" dirty="0">
                <a:effectLst/>
              </a:rPr>
              <a:t>We  are pleased to pass the baton to the </a:t>
            </a:r>
            <a:r>
              <a:rPr lang="en-US" dirty="0"/>
              <a:t>Oklahoma Geological </a:t>
            </a:r>
            <a:r>
              <a:rPr lang="en-US" b="1" dirty="0"/>
              <a:t>Survey</a:t>
            </a:r>
            <a:r>
              <a:rPr lang="en-US" dirty="0"/>
              <a:t>, which will</a:t>
            </a:r>
            <a:r>
              <a:rPr lang="en-US" baseline="0" dirty="0"/>
              <a:t> the lead the Oklahoma Tribal Nations Alliance into Phase 2 of EarthConnections.  </a:t>
            </a:r>
          </a:p>
          <a:p>
            <a:pPr marL="0" indent="0">
              <a:spcAft>
                <a:spcPts val="600"/>
              </a:spcAft>
              <a:buFont typeface="Arial"/>
              <a:buNone/>
            </a:pPr>
            <a:endParaRPr lang="en-US" dirty="0" smtClean="0"/>
          </a:p>
          <a:p>
            <a:pPr marL="0" indent="0">
              <a:spcAft>
                <a:spcPts val="600"/>
              </a:spcAft>
              <a:buFont typeface="Arial"/>
              <a:buNone/>
            </a:pPr>
            <a:r>
              <a:rPr lang="en-US" dirty="0" smtClean="0"/>
              <a:t>Dr</a:t>
            </a:r>
            <a:r>
              <a:rPr lang="en-US" dirty="0"/>
              <a:t>. Molly Yunker, the Education &amp; Outreach Coordinator is leading the OGS’s participation in the EarthConnections project. </a:t>
            </a:r>
            <a:r>
              <a:rPr lang="en-US" dirty="0" smtClean="0"/>
              <a:t>OGS </a:t>
            </a:r>
            <a:r>
              <a:rPr lang="en-US" dirty="0"/>
              <a:t>is already engaged in many experiences that are aligned to the goals of EC. </a:t>
            </a:r>
            <a:endParaRPr lang="en-US" dirty="0" smtClean="0"/>
          </a:p>
          <a:p>
            <a:pPr marL="0" indent="0">
              <a:spcAft>
                <a:spcPts val="600"/>
              </a:spcAft>
              <a:buFont typeface="Arial"/>
              <a:buNone/>
            </a:pPr>
            <a:endParaRPr lang="en-US" dirty="0" smtClean="0"/>
          </a:p>
          <a:p>
            <a:pPr marL="0" indent="0">
              <a:spcAft>
                <a:spcPts val="600"/>
              </a:spcAft>
              <a:buFont typeface="Arial"/>
              <a:buNone/>
            </a:pPr>
            <a:r>
              <a:rPr lang="en-US" dirty="0" smtClean="0"/>
              <a:t>They </a:t>
            </a:r>
            <a:r>
              <a:rPr lang="en-US" dirty="0"/>
              <a:t>have created the latest iteration of the Pathways Map shown here. This map includes 9 geoscience experiences engaging people of all ages and at different levels of education. The contour lines represent increasing ages from K-career, and the streams show how students might join the pathway at different stages of school. While there are often connections between the various experiences, not all students will experience all of these 9 activities in a particular order. Some may participate in a subset, but the hope is that participation in these geoscience activities might encourage students to pursue geoscience as a possible career. </a:t>
            </a:r>
            <a:endParaRPr lang="en-US" dirty="0" smtClean="0"/>
          </a:p>
          <a:p>
            <a:pPr marL="0" indent="0">
              <a:spcAft>
                <a:spcPts val="600"/>
              </a:spcAft>
              <a:buFont typeface="Arial"/>
              <a:buNone/>
            </a:pPr>
            <a:endParaRPr lang="en-US" dirty="0" smtClean="0"/>
          </a:p>
          <a:p>
            <a:pPr marL="0" indent="0">
              <a:spcAft>
                <a:spcPts val="600"/>
              </a:spcAft>
              <a:buFont typeface="Arial"/>
              <a:buNone/>
            </a:pPr>
            <a:r>
              <a:rPr lang="en-US" dirty="0" smtClean="0"/>
              <a:t>At </a:t>
            </a:r>
            <a:r>
              <a:rPr lang="en-US" dirty="0"/>
              <a:t>this point, all of the 9 experiences on the map are already in progress. </a:t>
            </a:r>
            <a:endParaRPr lang="en-US" baseline="0" dirty="0"/>
          </a:p>
          <a:p>
            <a:pPr marL="0" marR="0" indent="0" algn="l" defTabSz="457200" rtl="0" eaLnBrk="0" fontAlgn="base" latinLnBrk="0" hangingPunct="0">
              <a:lnSpc>
                <a:spcPct val="100000"/>
              </a:lnSpc>
              <a:spcBef>
                <a:spcPct val="30000"/>
              </a:spcBef>
              <a:spcAft>
                <a:spcPct val="0"/>
              </a:spcAft>
              <a:buClrTx/>
              <a:buSzTx/>
              <a:buFontTx/>
              <a:buNone/>
              <a:tabLst/>
              <a:defRPr/>
            </a:pPr>
            <a:endParaRPr lang="en-US" baseline="0" dirty="0"/>
          </a:p>
          <a:p>
            <a:endParaRPr lang="en-US" baseline="0" dirty="0"/>
          </a:p>
          <a:p>
            <a:pPr marL="0" marR="0"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ＭＳ Ｐゴシック" charset="-128"/>
              <a:cs typeface="ＭＳ Ｐゴシック" charset="-128"/>
            </a:endParaRPr>
          </a:p>
        </p:txBody>
      </p:sp>
      <p:sp>
        <p:nvSpPr>
          <p:cNvPr id="4" name="Slide Number Placeholder 3"/>
          <p:cNvSpPr>
            <a:spLocks noGrp="1"/>
          </p:cNvSpPr>
          <p:nvPr>
            <p:ph type="sldNum" sz="quarter" idx="10"/>
          </p:nvPr>
        </p:nvSpPr>
        <p:spPr/>
        <p:txBody>
          <a:bodyPr/>
          <a:lstStyle/>
          <a:p>
            <a:fld id="{FDDCA2AD-8987-4644-B290-E1E5A3491727}" type="slidenum">
              <a:rPr lang="en-US" smtClean="0"/>
              <a:pPr/>
              <a:t>15</a:t>
            </a:fld>
            <a:endParaRPr lang="en-US"/>
          </a:p>
        </p:txBody>
      </p:sp>
    </p:spTree>
    <p:extLst>
      <p:ext uri="{BB962C8B-B14F-4D97-AF65-F5344CB8AC3E}">
        <p14:creationId xmlns:p14="http://schemas.microsoft.com/office/powerpoint/2010/main" val="570484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regional alliance has a very good cross section of Native American leaders and the involvement of the Oklahoma Geological </a:t>
            </a:r>
            <a:r>
              <a:rPr lang="en-US" dirty="0" smtClean="0"/>
              <a:t>Survey</a:t>
            </a:r>
          </a:p>
          <a:p>
            <a:endParaRPr lang="en-US" dirty="0"/>
          </a:p>
          <a:p>
            <a:r>
              <a:rPr lang="en-US" dirty="0"/>
              <a:t>Oklahoma has ~130,000 Native American K-12 students. By engaging in geoscience activities in the regions with high Native American populations, we can better bring these experiences to Native Americans in Oklahoma. </a:t>
            </a:r>
          </a:p>
        </p:txBody>
      </p:sp>
      <p:sp>
        <p:nvSpPr>
          <p:cNvPr id="4" name="Slide Number Placeholder 3"/>
          <p:cNvSpPr>
            <a:spLocks noGrp="1"/>
          </p:cNvSpPr>
          <p:nvPr>
            <p:ph type="sldNum" sz="quarter" idx="10"/>
          </p:nvPr>
        </p:nvSpPr>
        <p:spPr/>
        <p:txBody>
          <a:bodyPr/>
          <a:lstStyle/>
          <a:p>
            <a:fld id="{FDDCA2AD-8987-4644-B290-E1E5A3491727}" type="slidenum">
              <a:rPr lang="en-US" smtClean="0"/>
              <a:pPr/>
              <a:t>16</a:t>
            </a:fld>
            <a:endParaRPr lang="en-US" dirty="0"/>
          </a:p>
        </p:txBody>
      </p:sp>
    </p:spTree>
    <p:extLst>
      <p:ext uri="{BB962C8B-B14F-4D97-AF65-F5344CB8AC3E}">
        <p14:creationId xmlns:p14="http://schemas.microsoft.com/office/powerpoint/2010/main" val="513946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2130425"/>
            <a:ext cx="7772400" cy="1470025"/>
          </a:xfrm>
        </p:spPr>
        <p:txBody>
          <a:bodyPr/>
          <a:lstStyle>
            <a:lvl1pPr>
              <a:defRPr/>
            </a:lvl1pPr>
          </a:lstStyle>
          <a:p>
            <a:r>
              <a:rPr lang="en-US" dirty="0"/>
              <a:t>Click to edit </a:t>
            </a:r>
            <a:r>
              <a:rPr lang="en-US" dirty="0" err="1"/>
              <a:t>Moklahoma</a:t>
            </a:r>
            <a:r>
              <a:rPr lang="en-US" dirty="0"/>
              <a:t> Native aster title style</a:t>
            </a:r>
          </a:p>
        </p:txBody>
      </p:sp>
      <p:sp>
        <p:nvSpPr>
          <p:cNvPr id="3" name="Subtitle 2"/>
          <p:cNvSpPr>
            <a:spLocks noGrp="1"/>
          </p:cNvSpPr>
          <p:nvPr>
            <p:ph type="subTitle" idx="1" hasCustomPrompt="1"/>
          </p:nvPr>
        </p:nvSpPr>
        <p:spPr>
          <a:xfrm>
            <a:off x="1371600" y="3886200"/>
            <a:ext cx="6400800" cy="1752600"/>
          </a:xfrm>
        </p:spPr>
        <p:txBody>
          <a:bodyPr/>
          <a:lstStyle>
            <a:lvl1pPr marL="0" indent="0" algn="ctr">
              <a:buNone/>
              <a:defRPr baseline="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Oklahoma Tribal Nations Alliance</a:t>
            </a:r>
          </a:p>
          <a:p>
            <a:r>
              <a:rPr lang="en-US" dirty="0"/>
              <a:t>List authors.</a:t>
            </a:r>
          </a:p>
          <a:p>
            <a:endParaRPr lang="en-US" dirty="0"/>
          </a:p>
        </p:txBody>
      </p:sp>
      <p:pic>
        <p:nvPicPr>
          <p:cNvPr id="9" name="Picture 8"/>
          <p:cNvPicPr>
            <a:picLocks noChangeAspect="1"/>
          </p:cNvPicPr>
          <p:nvPr userDrawn="1"/>
        </p:nvPicPr>
        <p:blipFill>
          <a:blip r:embed="rId2"/>
          <a:stretch>
            <a:fillRect/>
          </a:stretch>
        </p:blipFill>
        <p:spPr>
          <a:xfrm>
            <a:off x="198242" y="6139342"/>
            <a:ext cx="723669" cy="723669"/>
          </a:xfrm>
          <a:prstGeom prst="rect">
            <a:avLst/>
          </a:prstGeom>
        </p:spPr>
      </p:pic>
      <p:sp>
        <p:nvSpPr>
          <p:cNvPr id="10" name="Rectangle 9"/>
          <p:cNvSpPr/>
          <p:nvPr userDrawn="1"/>
        </p:nvSpPr>
        <p:spPr>
          <a:xfrm>
            <a:off x="981811" y="6294868"/>
            <a:ext cx="7625641" cy="276999"/>
          </a:xfrm>
          <a:prstGeom prst="rect">
            <a:avLst/>
          </a:prstGeom>
        </p:spPr>
        <p:txBody>
          <a:bodyPr wrap="square">
            <a:spAutoFit/>
          </a:bodyPr>
          <a:lstStyle/>
          <a:p>
            <a:pPr>
              <a:defRPr/>
            </a:pPr>
            <a:r>
              <a:rPr lang="en-US" sz="1200" dirty="0"/>
              <a:t>This work is supported by a National Science Foundation (NSF) under grant DUE - 1649367</a:t>
            </a:r>
          </a:p>
        </p:txBody>
      </p:sp>
      <p:pic>
        <p:nvPicPr>
          <p:cNvPr id="4" name="Picture 3"/>
          <p:cNvPicPr>
            <a:picLocks noChangeAspect="1"/>
          </p:cNvPicPr>
          <p:nvPr userDrawn="1"/>
        </p:nvPicPr>
        <p:blipFill>
          <a:blip r:embed="rId3"/>
          <a:stretch>
            <a:fillRect/>
          </a:stretch>
        </p:blipFill>
        <p:spPr>
          <a:xfrm>
            <a:off x="0" y="-50800"/>
            <a:ext cx="9144000" cy="1098278"/>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0209485D-5B04-48EA-9AE6-117FC8758D86}" type="datetime1">
              <a:rPr lang="en-US"/>
              <a:pPr/>
              <a:t>7/14/18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09ADA4BF-367F-492D-AFCA-C24DDB280AFE}"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066C1723-2882-4974-8BC4-DAB64BF488DB}" type="datetime1">
              <a:rPr lang="en-US"/>
              <a:pPr/>
              <a:t>7/14/18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C7F8586B-06CB-4FE9-903D-8DC017D749B3}"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2273300"/>
            <a:ext cx="4038600" cy="38528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2273300"/>
            <a:ext cx="4038600" cy="38528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34A6739C-993A-40DC-BA96-5200ACBEAA4B}" type="datetime1">
              <a:rPr lang="en-US"/>
              <a:pPr/>
              <a:t>7/14/18</a:t>
            </a:fld>
            <a:endParaRPr lang="en-US"/>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9DC77DD9-1FE4-47F1-A58B-A2588157F4D2}"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707021"/>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346783"/>
            <a:ext cx="4040188" cy="37793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71072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346783"/>
            <a:ext cx="4041775" cy="3779379"/>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48E29EB2-950D-4DB5-92FC-34270906BC9F}" type="datetime1">
              <a:rPr lang="en-US"/>
              <a:pPr/>
              <a:t>7/14/18</a:t>
            </a:fld>
            <a:endParaRPr lang="en-US"/>
          </a:p>
        </p:txBody>
      </p:sp>
      <p:sp>
        <p:nvSpPr>
          <p:cNvPr id="8"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9"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C2416733-B812-4925-B9FC-436DF744ED26}"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4CF7D432-2D1D-4F5F-8E59-701B68D8A48F}" type="datetime1">
              <a:rPr lang="en-US"/>
              <a:pPr/>
              <a:t>7/14/18</a:t>
            </a:fld>
            <a:endParaRPr lang="en-US"/>
          </a:p>
        </p:txBody>
      </p:sp>
      <p:sp>
        <p:nvSpPr>
          <p:cNvPr id="4"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5"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C216BE25-DC61-4559-9ED3-3EFD354FF16F}"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B61A20D9-CB30-4906-A8E8-06423B7D3800}" type="datetime1">
              <a:rPr lang="en-US"/>
              <a:pPr/>
              <a:t>7/14/18</a:t>
            </a:fld>
            <a:endParaRPr lang="en-US"/>
          </a:p>
        </p:txBody>
      </p:sp>
      <p:sp>
        <p:nvSpPr>
          <p:cNvPr id="3"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4"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78985B9F-16D3-4E4A-A847-EE1DE64DFD2D}"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413042"/>
            <a:ext cx="3008313" cy="832853"/>
          </a:xfrm>
        </p:spPr>
        <p:txBody>
          <a:bodyPr anchor="b"/>
          <a:lstStyle>
            <a:lvl1pPr algn="l">
              <a:defRPr sz="2000" b="1"/>
            </a:lvl1pPr>
          </a:lstStyle>
          <a:p>
            <a:r>
              <a:rPr lang="en-US" dirty="0"/>
              <a:t>Click to edit Master title style</a:t>
            </a:r>
          </a:p>
        </p:txBody>
      </p:sp>
      <p:sp>
        <p:nvSpPr>
          <p:cNvPr id="3" name="Content Placeholder 2"/>
          <p:cNvSpPr>
            <a:spLocks noGrp="1"/>
          </p:cNvSpPr>
          <p:nvPr>
            <p:ph idx="1"/>
          </p:nvPr>
        </p:nvSpPr>
        <p:spPr>
          <a:xfrm>
            <a:off x="3575050" y="1435100"/>
            <a:ext cx="5111750" cy="469106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245895"/>
            <a:ext cx="3008313" cy="388026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91915F55-D7A6-4FF2-BB99-68B3F6E8863F}" type="datetime1">
              <a:rPr lang="en-US"/>
              <a:pPr/>
              <a:t>7/14/18</a:t>
            </a:fld>
            <a:endParaRPr lang="en-US"/>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8199BF8D-F214-44D3-A845-E9C76F04E2A6}"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1269999"/>
            <a:ext cx="5486400" cy="345757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2D54F69C-9302-49A0-B12C-F4BD542E0885}" type="datetime1">
              <a:rPr lang="en-US"/>
              <a:pPr/>
              <a:t>7/14/18</a:t>
            </a:fld>
            <a:endParaRPr lang="en-US"/>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058134DA-BC14-4633-83C1-C0B71DFB94B3}"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A1C6DF49-1AE7-4B8F-B3D2-23488D8D2F7E}" type="datetime1">
              <a:rPr lang="en-US"/>
              <a:pPr/>
              <a:t>7/14/18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6B83CA16-59AB-4DBB-AD3E-239D48D41519}"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9FD6B3BB-3FE5-4A38-803E-D34B8F7C0840}" type="datetime1">
              <a:rPr lang="en-US"/>
              <a:pPr/>
              <a:t>7/14/18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401D2A60-32E9-473E-B501-F99106701D9A}"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743935"/>
            <a:ext cx="8229600" cy="6731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EarthConnections</a:t>
            </a:r>
          </a:p>
        </p:txBody>
      </p:sp>
      <p:sp>
        <p:nvSpPr>
          <p:cNvPr id="1027" name="Text Placeholder 2"/>
          <p:cNvSpPr>
            <a:spLocks noGrp="1"/>
          </p:cNvSpPr>
          <p:nvPr>
            <p:ph type="body" idx="1"/>
          </p:nvPr>
        </p:nvSpPr>
        <p:spPr bwMode="auto">
          <a:xfrm>
            <a:off x="457200" y="1953760"/>
            <a:ext cx="8229600" cy="44166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 name="Picture 1"/>
          <p:cNvPicPr>
            <a:picLocks noChangeAspect="1"/>
          </p:cNvPicPr>
          <p:nvPr userDrawn="1"/>
        </p:nvPicPr>
        <p:blipFill>
          <a:blip r:embed="rId13"/>
          <a:stretch>
            <a:fillRect/>
          </a:stretch>
        </p:blipFill>
        <p:spPr>
          <a:xfrm>
            <a:off x="0" y="-24648"/>
            <a:ext cx="9162676" cy="640662"/>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0" fontAlgn="base" hangingPunct="0">
        <a:spcBef>
          <a:spcPct val="0"/>
        </a:spcBef>
        <a:spcAft>
          <a:spcPct val="0"/>
        </a:spcAft>
        <a:defRPr sz="4400" kern="1200">
          <a:solidFill>
            <a:srgbClr val="115486"/>
          </a:solidFill>
          <a:latin typeface="+mj-lt"/>
          <a:ea typeface="ＭＳ Ｐゴシック" charset="-128"/>
          <a:cs typeface="ＭＳ Ｐゴシック" charset="-128"/>
        </a:defRPr>
      </a:lvl1pPr>
      <a:lvl2pPr algn="ctr" defTabSz="457200" rtl="0" eaLnBrk="0" fontAlgn="base" hangingPunct="0">
        <a:spcBef>
          <a:spcPct val="0"/>
        </a:spcBef>
        <a:spcAft>
          <a:spcPct val="0"/>
        </a:spcAft>
        <a:defRPr sz="4400">
          <a:solidFill>
            <a:srgbClr val="115486"/>
          </a:solidFill>
          <a:latin typeface="Calibri" charset="0"/>
          <a:ea typeface="ＭＳ Ｐゴシック" charset="-128"/>
          <a:cs typeface="ＭＳ Ｐゴシック" charset="-128"/>
        </a:defRPr>
      </a:lvl2pPr>
      <a:lvl3pPr algn="ctr" defTabSz="457200" rtl="0" eaLnBrk="0" fontAlgn="base" hangingPunct="0">
        <a:spcBef>
          <a:spcPct val="0"/>
        </a:spcBef>
        <a:spcAft>
          <a:spcPct val="0"/>
        </a:spcAft>
        <a:defRPr sz="4400">
          <a:solidFill>
            <a:srgbClr val="115486"/>
          </a:solidFill>
          <a:latin typeface="Calibri" charset="0"/>
          <a:ea typeface="ＭＳ Ｐゴシック" charset="-128"/>
          <a:cs typeface="ＭＳ Ｐゴシック" charset="-128"/>
        </a:defRPr>
      </a:lvl3pPr>
      <a:lvl4pPr algn="ctr" defTabSz="457200" rtl="0" eaLnBrk="0" fontAlgn="base" hangingPunct="0">
        <a:spcBef>
          <a:spcPct val="0"/>
        </a:spcBef>
        <a:spcAft>
          <a:spcPct val="0"/>
        </a:spcAft>
        <a:defRPr sz="4400">
          <a:solidFill>
            <a:srgbClr val="115486"/>
          </a:solidFill>
          <a:latin typeface="Calibri" charset="0"/>
          <a:ea typeface="ＭＳ Ｐゴシック" charset="-128"/>
          <a:cs typeface="ＭＳ Ｐゴシック" charset="-128"/>
        </a:defRPr>
      </a:lvl4pPr>
      <a:lvl5pPr algn="ctr" defTabSz="457200" rtl="0" eaLnBrk="0" fontAlgn="base" hangingPunct="0">
        <a:spcBef>
          <a:spcPct val="0"/>
        </a:spcBef>
        <a:spcAft>
          <a:spcPct val="0"/>
        </a:spcAft>
        <a:defRPr sz="4400">
          <a:solidFill>
            <a:srgbClr val="115486"/>
          </a:solidFill>
          <a:latin typeface="Calibri"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charset="0"/>
          <a:ea typeface="ＭＳ Ｐゴシック" charset="-128"/>
          <a:cs typeface="ＭＳ Ｐゴシック"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gif"/></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hyperlink" Target="https://bixbyspn.com/news/2017/11/01/oklahoma-isnt-accustomed-to-preparing-for-earthquake-damage/" TargetMode="External"/><Relationship Id="rId5" Type="http://schemas.openxmlformats.org/officeDocument/2006/relationships/image" Target="../media/image8.png"/><Relationship Id="rId6" Type="http://schemas.openxmlformats.org/officeDocument/2006/relationships/image" Target="../media/image9.jp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4" Type="http://schemas.openxmlformats.org/officeDocument/2006/relationships/image" Target="../media/image12.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emf"/><Relationship Id="rId4" Type="http://schemas.openxmlformats.org/officeDocument/2006/relationships/image" Target="../media/image15.jpg"/><Relationship Id="rId5" Type="http://schemas.openxmlformats.org/officeDocument/2006/relationships/image" Target="../media/image16.jpg"/><Relationship Id="rId6" Type="http://schemas.openxmlformats.org/officeDocument/2006/relationships/image" Target="../media/image17.jpg"/><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8.tiff"/><Relationship Id="rId4" Type="http://schemas.openxmlformats.org/officeDocument/2006/relationships/image" Target="../media/image19.tiff"/><Relationship Id="rId5" Type="http://schemas.openxmlformats.org/officeDocument/2006/relationships/image" Target="../media/image20.jpeg"/><Relationship Id="rId6" Type="http://schemas.openxmlformats.org/officeDocument/2006/relationships/image" Target="../media/image21.JPG"/><Relationship Id="rId7" Type="http://schemas.openxmlformats.org/officeDocument/2006/relationships/image" Target="../media/image22.jpeg"/><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image" Target="../media/image26.jpg"/><Relationship Id="rId7" Type="http://schemas.openxmlformats.org/officeDocument/2006/relationships/image" Target="../media/image27.jpg"/><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8.emf"/><Relationship Id="rId4" Type="http://schemas.openxmlformats.org/officeDocument/2006/relationships/image" Target="../media/image29.jpg"/><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3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png"/><Relationship Id="rId3" Type="http://schemas.openxmlformats.org/officeDocument/2006/relationships/image" Target="../media/image3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1" y="1582845"/>
            <a:ext cx="8267700" cy="1882775"/>
          </a:xfrm>
        </p:spPr>
        <p:txBody>
          <a:bodyPr/>
          <a:lstStyle/>
          <a:p>
            <a:r>
              <a:rPr lang="en-US" sz="3600" dirty="0"/>
              <a:t>EarthConnections: The Oklahoma Tribal Nations Alliance’s Progress Toward Education Pathways</a:t>
            </a:r>
          </a:p>
        </p:txBody>
      </p:sp>
      <p:sp>
        <p:nvSpPr>
          <p:cNvPr id="3" name="Subtitle 2"/>
          <p:cNvSpPr>
            <a:spLocks noGrp="1"/>
          </p:cNvSpPr>
          <p:nvPr>
            <p:ph type="subTitle" idx="1"/>
          </p:nvPr>
        </p:nvSpPr>
        <p:spPr>
          <a:xfrm>
            <a:off x="310768" y="3781617"/>
            <a:ext cx="8614941" cy="2159860"/>
          </a:xfrm>
        </p:spPr>
        <p:txBody>
          <a:bodyPr/>
          <a:lstStyle/>
          <a:p>
            <a:r>
              <a:rPr lang="en-US" sz="2400" dirty="0">
                <a:solidFill>
                  <a:schemeClr val="tx1"/>
                </a:solidFill>
              </a:rPr>
              <a:t>Kathy Ellins (UT JSG), Norma Neely (</a:t>
            </a:r>
            <a:r>
              <a:rPr lang="en-US" sz="2400" dirty="0" err="1">
                <a:solidFill>
                  <a:schemeClr val="tx1"/>
                </a:solidFill>
              </a:rPr>
              <a:t>Aii</a:t>
            </a:r>
            <a:r>
              <a:rPr lang="en-US" sz="2400" dirty="0">
                <a:solidFill>
                  <a:schemeClr val="tx1"/>
                </a:solidFill>
              </a:rPr>
              <a:t>), John Taber (IRIS), </a:t>
            </a:r>
          </a:p>
          <a:p>
            <a:r>
              <a:rPr lang="en-US" sz="2400" dirty="0">
                <a:solidFill>
                  <a:schemeClr val="tx1"/>
                </a:solidFill>
              </a:rPr>
              <a:t>Molly Yunker (OGS), Jefferson Chang (USGS)</a:t>
            </a:r>
            <a:r>
              <a:rPr lang="en-US" sz="2400" dirty="0" smtClean="0">
                <a:solidFill>
                  <a:schemeClr val="tx1"/>
                </a:solidFill>
              </a:rPr>
              <a:t>, and </a:t>
            </a:r>
            <a:r>
              <a:rPr lang="en-US" sz="2400" dirty="0">
                <a:solidFill>
                  <a:schemeClr val="tx1"/>
                </a:solidFill>
              </a:rPr>
              <a:t>Jake Walter (OGS</a:t>
            </a:r>
            <a:r>
              <a:rPr lang="en-US" sz="2400" dirty="0" smtClean="0">
                <a:solidFill>
                  <a:schemeClr val="tx1"/>
                </a:solidFill>
              </a:rPr>
              <a:t>)</a:t>
            </a:r>
          </a:p>
          <a:p>
            <a:endParaRPr lang="en-US" sz="2400" dirty="0">
              <a:solidFill>
                <a:schemeClr val="tx1"/>
              </a:solidFill>
            </a:endParaRPr>
          </a:p>
          <a:p>
            <a:pPr algn="l"/>
            <a:r>
              <a:rPr lang="en-US" sz="2000" dirty="0" smtClean="0">
                <a:solidFill>
                  <a:schemeClr val="tx1"/>
                </a:solidFill>
              </a:rPr>
              <a:t>WE thank Cathy Manduca for her </a:t>
            </a:r>
            <a:r>
              <a:rPr lang="en-US" sz="2000" dirty="0" smtClean="0">
                <a:solidFill>
                  <a:schemeClr val="tx1"/>
                </a:solidFill>
              </a:rPr>
              <a:t>leadership, </a:t>
            </a:r>
            <a:r>
              <a:rPr lang="en-US" sz="2000" dirty="0" err="1" smtClean="0">
                <a:solidFill>
                  <a:schemeClr val="tx1"/>
                </a:solidFill>
              </a:rPr>
              <a:t>EarthConnections</a:t>
            </a:r>
            <a:r>
              <a:rPr lang="en-US" sz="2000" dirty="0" smtClean="0">
                <a:solidFill>
                  <a:schemeClr val="tx1"/>
                </a:solidFill>
              </a:rPr>
              <a:t> </a:t>
            </a:r>
            <a:r>
              <a:rPr lang="en-US" sz="2000" dirty="0" smtClean="0">
                <a:solidFill>
                  <a:schemeClr val="tx1"/>
                </a:solidFill>
              </a:rPr>
              <a:t>investigators, evaluators, and alliance members for their </a:t>
            </a:r>
            <a:r>
              <a:rPr lang="en-US" sz="2000" dirty="0" smtClean="0">
                <a:solidFill>
                  <a:schemeClr val="tx1"/>
                </a:solidFill>
              </a:rPr>
              <a:t>contributions, and SERC. </a:t>
            </a:r>
            <a:endParaRPr lang="en-US" sz="2000" dirty="0">
              <a:solidFill>
                <a:schemeClr val="tx1"/>
              </a:solidFill>
            </a:endParaRPr>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sz="3200" dirty="0"/>
              <a:t/>
            </a:r>
            <a:br>
              <a:rPr lang="en-US" sz="3200" dirty="0"/>
            </a:br>
            <a:r>
              <a:rPr lang="en-US" sz="3600" dirty="0"/>
              <a:t>EarthConnections Shared Vision</a:t>
            </a:r>
            <a:r>
              <a:rPr lang="en-US" sz="3200" dirty="0"/>
              <a:t/>
            </a:r>
            <a:br>
              <a:rPr lang="en-US" sz="3200" dirty="0"/>
            </a:br>
            <a:endParaRPr lang="en-US" sz="3200" dirty="0"/>
          </a:p>
        </p:txBody>
      </p:sp>
      <p:sp>
        <p:nvSpPr>
          <p:cNvPr id="8" name="Content Placeholder 7"/>
          <p:cNvSpPr>
            <a:spLocks noGrp="1"/>
          </p:cNvSpPr>
          <p:nvPr>
            <p:ph idx="1"/>
          </p:nvPr>
        </p:nvSpPr>
        <p:spPr>
          <a:xfrm>
            <a:off x="457200" y="1445131"/>
            <a:ext cx="8229600" cy="5117380"/>
          </a:xfrm>
        </p:spPr>
        <p:txBody>
          <a:bodyPr/>
          <a:lstStyle/>
          <a:p>
            <a:pPr marL="457200" indent="-457200">
              <a:buFont typeface="+mj-lt"/>
              <a:buAutoNum type="arabicPeriod"/>
            </a:pPr>
            <a:r>
              <a:rPr lang="en-US" sz="2000" dirty="0"/>
              <a:t>Diverse geoscience workforce via regionally focused, Earth education pathways</a:t>
            </a:r>
          </a:p>
          <a:p>
            <a:pPr marL="457200" indent="-457200">
              <a:buFont typeface="+mj-lt"/>
              <a:buAutoNum type="arabicPeriod"/>
            </a:pPr>
            <a:r>
              <a:rPr lang="en-US" sz="2000" dirty="0"/>
              <a:t>Local geoscience issues of compelling interest to the community </a:t>
            </a:r>
          </a:p>
          <a:p>
            <a:pPr marL="457200" indent="-457200">
              <a:buFont typeface="+mj-lt"/>
              <a:buAutoNum type="arabicPeriod"/>
            </a:pPr>
            <a:endParaRPr lang="en-US" sz="2000" dirty="0"/>
          </a:p>
          <a:p>
            <a:pPr marL="0" indent="0">
              <a:buNone/>
            </a:pPr>
            <a:r>
              <a:rPr lang="en-US" sz="2000" u="sng" dirty="0">
                <a:solidFill>
                  <a:srgbClr val="000000"/>
                </a:solidFill>
              </a:rPr>
              <a:t>Pathways </a:t>
            </a:r>
          </a:p>
          <a:p>
            <a:pPr lvl="1"/>
            <a:r>
              <a:rPr lang="en-US" sz="1800" dirty="0"/>
              <a:t>support and guide students from engagement in relevant, Earth-related science through the many steps and transitions to geoscience-related careers. </a:t>
            </a:r>
          </a:p>
          <a:p>
            <a:pPr lvl="1"/>
            <a:r>
              <a:rPr lang="en-US" sz="1800" dirty="0"/>
              <a:t>Rooted in existing regional activities</a:t>
            </a:r>
          </a:p>
          <a:p>
            <a:pPr lvl="1"/>
            <a:r>
              <a:rPr lang="en-US" sz="1800" dirty="0"/>
              <a:t>Engage regional stakeholders and community members with EarthConnections partners</a:t>
            </a:r>
          </a:p>
          <a:p>
            <a:pPr lvl="1"/>
            <a:r>
              <a:rPr lang="en-US" sz="1800" dirty="0"/>
              <a:t>Partners connect sequence, and create multiple learning opportunities that link geoscience education and community service to address one or more local geoscience issues. </a:t>
            </a:r>
          </a:p>
          <a:p>
            <a:pPr lvl="1"/>
            <a:endParaRPr lang="en-US" sz="1800" dirty="0"/>
          </a:p>
          <a:p>
            <a:pPr marL="0" indent="0">
              <a:buNone/>
            </a:pPr>
            <a:r>
              <a:rPr lang="en-US" sz="2000" u="sng" dirty="0"/>
              <a:t>Expected Outcome</a:t>
            </a:r>
            <a:r>
              <a:rPr lang="en-US" sz="2000" dirty="0"/>
              <a:t>:  Increased resilience of communities (environmental hazards and  limited Earth resources.</a:t>
            </a:r>
          </a:p>
        </p:txBody>
      </p:sp>
    </p:spTree>
    <p:extLst>
      <p:ext uri="{BB962C8B-B14F-4D97-AF65-F5344CB8AC3E}">
        <p14:creationId xmlns:p14="http://schemas.microsoft.com/office/powerpoint/2010/main" val="1505839423"/>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4565" y="1417035"/>
            <a:ext cx="7992235" cy="1870375"/>
          </a:xfrm>
        </p:spPr>
        <p:txBody>
          <a:bodyPr/>
          <a:lstStyle/>
          <a:p>
            <a:pPr marL="0" indent="0">
              <a:buNone/>
            </a:pPr>
            <a:r>
              <a:rPr lang="en-US" sz="2800" dirty="0"/>
              <a:t>Leadership</a:t>
            </a:r>
          </a:p>
          <a:p>
            <a:pPr lvl="1"/>
            <a:r>
              <a:rPr lang="en-US" sz="2400" dirty="0"/>
              <a:t>Norma </a:t>
            </a:r>
            <a:r>
              <a:rPr lang="en-US" sz="2400" dirty="0" smtClean="0"/>
              <a:t>Neely (American </a:t>
            </a:r>
            <a:r>
              <a:rPr lang="en-US" sz="2400" dirty="0"/>
              <a:t>Indian </a:t>
            </a:r>
            <a:r>
              <a:rPr lang="en-US" sz="2400" dirty="0" smtClean="0"/>
              <a:t>Institute) </a:t>
            </a:r>
            <a:endParaRPr lang="en-US" sz="2400" dirty="0"/>
          </a:p>
          <a:p>
            <a:pPr lvl="1"/>
            <a:r>
              <a:rPr lang="en-US" sz="2400" dirty="0"/>
              <a:t>Kathy Ellins (UT Austin), and </a:t>
            </a:r>
          </a:p>
          <a:p>
            <a:pPr lvl="1"/>
            <a:r>
              <a:rPr lang="en-US" sz="2400" dirty="0"/>
              <a:t>John Taber (IRIS)</a:t>
            </a:r>
          </a:p>
          <a:p>
            <a:pPr marL="0" indent="0">
              <a:buNone/>
            </a:pPr>
            <a:endParaRPr lang="en-US" dirty="0"/>
          </a:p>
        </p:txBody>
      </p:sp>
      <p:sp>
        <p:nvSpPr>
          <p:cNvPr id="4" name="Title 6"/>
          <p:cNvSpPr>
            <a:spLocks noGrp="1"/>
          </p:cNvSpPr>
          <p:nvPr>
            <p:ph type="title"/>
          </p:nvPr>
        </p:nvSpPr>
        <p:spPr/>
        <p:txBody>
          <a:bodyPr/>
          <a:lstStyle/>
          <a:p>
            <a:r>
              <a:rPr lang="en-US" sz="3200" dirty="0"/>
              <a:t/>
            </a:r>
            <a:br>
              <a:rPr lang="en-US" sz="3200" dirty="0"/>
            </a:br>
            <a:r>
              <a:rPr lang="en-US" sz="3600" dirty="0"/>
              <a:t>Oklahoma Tribal Nations Alliance</a:t>
            </a:r>
            <a:br>
              <a:rPr lang="en-US" sz="3600" dirty="0"/>
            </a:br>
            <a:endParaRPr lang="en-US" sz="3600" dirty="0"/>
          </a:p>
        </p:txBody>
      </p:sp>
      <p:sp>
        <p:nvSpPr>
          <p:cNvPr id="2" name="TextBox 1"/>
          <p:cNvSpPr txBox="1"/>
          <p:nvPr/>
        </p:nvSpPr>
        <p:spPr>
          <a:xfrm>
            <a:off x="694564" y="3351820"/>
            <a:ext cx="7992236" cy="312735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lvl="1">
              <a:lnSpc>
                <a:spcPts val="2960"/>
              </a:lnSpc>
            </a:pPr>
            <a:r>
              <a:rPr lang="en-US" sz="2400" dirty="0"/>
              <a:t>Stakeholder “Listening” Meeting (Spring 2017)</a:t>
            </a:r>
          </a:p>
          <a:p>
            <a:pPr marL="800100" lvl="1" indent="-342900">
              <a:lnSpc>
                <a:spcPts val="2960"/>
              </a:lnSpc>
              <a:buFont typeface="Arial"/>
              <a:buChar char="•"/>
            </a:pPr>
            <a:r>
              <a:rPr lang="en-US" sz="2000" dirty="0" smtClean="0"/>
              <a:t>Decide on </a:t>
            </a:r>
            <a:r>
              <a:rPr lang="en-US" sz="2000" dirty="0" smtClean="0"/>
              <a:t>compelling </a:t>
            </a:r>
            <a:r>
              <a:rPr lang="en-US" sz="2000" dirty="0"/>
              <a:t>local issue</a:t>
            </a:r>
          </a:p>
          <a:p>
            <a:pPr marL="800100" lvl="1" indent="-342900">
              <a:lnSpc>
                <a:spcPts val="2960"/>
              </a:lnSpc>
              <a:buFont typeface="Arial"/>
              <a:buChar char="•"/>
            </a:pPr>
            <a:r>
              <a:rPr lang="en-US" sz="2000" dirty="0" smtClean="0"/>
              <a:t>Inventory </a:t>
            </a:r>
            <a:r>
              <a:rPr lang="en-US" sz="2000" dirty="0"/>
              <a:t>assets, resources </a:t>
            </a:r>
            <a:r>
              <a:rPr lang="en-US" sz="2000" dirty="0" smtClean="0"/>
              <a:t>and existing </a:t>
            </a:r>
            <a:r>
              <a:rPr lang="en-US" sz="2000" dirty="0"/>
              <a:t>local activities  </a:t>
            </a:r>
          </a:p>
          <a:p>
            <a:pPr marL="800100" lvl="1" indent="-342900">
              <a:lnSpc>
                <a:spcPts val="2960"/>
              </a:lnSpc>
              <a:buFont typeface="Arial"/>
              <a:buChar char="•"/>
            </a:pPr>
            <a:r>
              <a:rPr lang="en-US" sz="2000" dirty="0"/>
              <a:t>Identify potential </a:t>
            </a:r>
            <a:r>
              <a:rPr lang="en-US" sz="2000" dirty="0" smtClean="0"/>
              <a:t>partners</a:t>
            </a:r>
          </a:p>
          <a:p>
            <a:pPr marL="800100" lvl="1" indent="-342900">
              <a:lnSpc>
                <a:spcPts val="2960"/>
              </a:lnSpc>
              <a:buFont typeface="Arial"/>
              <a:buChar char="•"/>
            </a:pPr>
            <a:r>
              <a:rPr lang="en-US" sz="2000" dirty="0" smtClean="0"/>
              <a:t>Create first pathway map</a:t>
            </a:r>
          </a:p>
          <a:p>
            <a:pPr marL="800100" lvl="1" indent="-342900">
              <a:lnSpc>
                <a:spcPts val="2960"/>
              </a:lnSpc>
              <a:buFont typeface="Arial"/>
              <a:buChar char="•"/>
            </a:pPr>
            <a:r>
              <a:rPr lang="en-US" sz="2000" dirty="0"/>
              <a:t>Agree </a:t>
            </a:r>
            <a:r>
              <a:rPr lang="en-US" sz="2000" dirty="0" smtClean="0"/>
              <a:t>next steps in planning and </a:t>
            </a:r>
            <a:r>
              <a:rPr lang="en-US" sz="2000" dirty="0"/>
              <a:t>consider </a:t>
            </a:r>
            <a:r>
              <a:rPr lang="en-US" sz="2000" dirty="0" smtClean="0"/>
              <a:t>opportunities for outreach </a:t>
            </a:r>
            <a:endParaRPr lang="en-US" sz="2000" dirty="0" smtClean="0"/>
          </a:p>
          <a:p>
            <a:pPr lvl="1">
              <a:lnSpc>
                <a:spcPts val="2960"/>
              </a:lnSpc>
            </a:pPr>
            <a:r>
              <a:rPr lang="en-US" sz="2400" dirty="0" smtClean="0"/>
              <a:t>Alliance </a:t>
            </a:r>
            <a:r>
              <a:rPr lang="en-US" sz="2400" dirty="0"/>
              <a:t>Outreach and </a:t>
            </a:r>
            <a:r>
              <a:rPr lang="en-US" sz="2400" dirty="0" smtClean="0"/>
              <a:t>Activities </a:t>
            </a:r>
            <a:r>
              <a:rPr lang="en-US" sz="2400" dirty="0" smtClean="0"/>
              <a:t>(Spring </a:t>
            </a:r>
            <a:r>
              <a:rPr lang="en-US" sz="2400" dirty="0" smtClean="0"/>
              <a:t>&amp; Summer 2017)</a:t>
            </a:r>
            <a:endParaRPr lang="en-US" sz="2400" dirty="0"/>
          </a:p>
        </p:txBody>
      </p:sp>
      <p:pic>
        <p:nvPicPr>
          <p:cNvPr id="5" name="Picture 4" descr="logo.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6936" y="1608437"/>
            <a:ext cx="2173094" cy="1489084"/>
          </a:xfrm>
          <a:prstGeom prst="rect">
            <a:avLst/>
          </a:prstGeom>
        </p:spPr>
      </p:pic>
    </p:spTree>
    <p:extLst>
      <p:ext uri="{BB962C8B-B14F-4D97-AF65-F5344CB8AC3E}">
        <p14:creationId xmlns:p14="http://schemas.microsoft.com/office/powerpoint/2010/main" val="112541247"/>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765940"/>
            <a:ext cx="8775700" cy="673100"/>
          </a:xfrm>
        </p:spPr>
        <p:txBody>
          <a:bodyPr/>
          <a:lstStyle/>
          <a:p>
            <a:r>
              <a:rPr lang="en-US" sz="3200" dirty="0"/>
              <a:t/>
            </a:r>
            <a:br>
              <a:rPr lang="en-US" sz="3200" dirty="0"/>
            </a:br>
            <a:r>
              <a:rPr lang="en-US" sz="3200" dirty="0"/>
              <a:t>Compelling Local Problem: Induced Seismicity</a:t>
            </a:r>
            <a:br>
              <a:rPr lang="en-US" sz="3200" dirty="0"/>
            </a:br>
            <a:endParaRPr lang="en-US" sz="3200" dirty="0"/>
          </a:p>
        </p:txBody>
      </p:sp>
      <p:pic>
        <p:nvPicPr>
          <p:cNvPr id="4" name="Content Placeholder 3"/>
          <p:cNvPicPr>
            <a:picLocks noGrp="1" noChangeAspect="1"/>
          </p:cNvPicPr>
          <p:nvPr>
            <p:ph idx="1"/>
          </p:nvPr>
        </p:nvPicPr>
        <p:blipFill>
          <a:blip r:embed="rId3"/>
          <a:srcRect t="7633" b="7633"/>
          <a:stretch>
            <a:fillRect/>
          </a:stretch>
        </p:blipFill>
        <p:spPr>
          <a:xfrm>
            <a:off x="1117600" y="1712594"/>
            <a:ext cx="7442200" cy="3993866"/>
          </a:xfrm>
        </p:spPr>
      </p:pic>
      <p:sp>
        <p:nvSpPr>
          <p:cNvPr id="5" name="TextBox 4"/>
          <p:cNvSpPr txBox="1"/>
          <p:nvPr/>
        </p:nvSpPr>
        <p:spPr>
          <a:xfrm>
            <a:off x="889000" y="5706460"/>
            <a:ext cx="7670800" cy="830997"/>
          </a:xfrm>
          <a:prstGeom prst="rect">
            <a:avLst/>
          </a:prstGeom>
          <a:noFill/>
        </p:spPr>
        <p:txBody>
          <a:bodyPr wrap="square" rtlCol="0">
            <a:spAutoFit/>
          </a:bodyPr>
          <a:lstStyle/>
          <a:p>
            <a:r>
              <a:rPr lang="en-US" sz="1600" dirty="0"/>
              <a:t>Source: Petersen, M. et al., 2018 One-Year Seismic Hazard Forecast for the Central and Eastern United States from Induced and Natural Earthquakes - </a:t>
            </a:r>
            <a:r>
              <a:rPr lang="en-US" sz="1600" dirty="0" err="1"/>
              <a:t>Seis</a:t>
            </a:r>
            <a:r>
              <a:rPr lang="en-US" sz="1600" dirty="0"/>
              <a:t>. Res. </a:t>
            </a:r>
            <a:r>
              <a:rPr lang="en-US" sz="1600" dirty="0" err="1"/>
              <a:t>Lett</a:t>
            </a:r>
            <a:r>
              <a:rPr lang="en-US" sz="1600" dirty="0"/>
              <a:t>., </a:t>
            </a:r>
            <a:r>
              <a:rPr lang="en-US" sz="1600" dirty="0" err="1"/>
              <a:t>doi.org</a:t>
            </a:r>
            <a:r>
              <a:rPr lang="en-US" sz="1600" dirty="0"/>
              <a:t>/10.1785/0220180005.</a:t>
            </a:r>
          </a:p>
        </p:txBody>
      </p:sp>
    </p:spTree>
    <p:extLst>
      <p:ext uri="{BB962C8B-B14F-4D97-AF65-F5344CB8AC3E}">
        <p14:creationId xmlns:p14="http://schemas.microsoft.com/office/powerpoint/2010/main" val="2236590506"/>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2035"/>
            <a:ext cx="8229600" cy="673100"/>
          </a:xfrm>
        </p:spPr>
        <p:txBody>
          <a:bodyPr/>
          <a:lstStyle/>
          <a:p>
            <a:r>
              <a:rPr lang="en-US" sz="2800" dirty="0"/>
              <a:t>Oklahoma Area Seismicity (1973-2017)</a:t>
            </a:r>
          </a:p>
        </p:txBody>
      </p:sp>
      <p:sp>
        <p:nvSpPr>
          <p:cNvPr id="3" name="Content Placeholder 2"/>
          <p:cNvSpPr>
            <a:spLocks noGrp="1"/>
          </p:cNvSpPr>
          <p:nvPr>
            <p:ph idx="1"/>
          </p:nvPr>
        </p:nvSpPr>
        <p:spPr>
          <a:xfrm>
            <a:off x="482600" y="5626099"/>
            <a:ext cx="8204200" cy="943689"/>
          </a:xfrm>
        </p:spPr>
        <p:txBody>
          <a:bodyPr/>
          <a:lstStyle/>
          <a:p>
            <a:pPr marL="0" indent="0">
              <a:buNone/>
            </a:pPr>
            <a:r>
              <a:rPr lang="en-US" sz="1400" dirty="0"/>
              <a:t>Oklahoma Area Seismicity (1973-6/29/2017; USGS </a:t>
            </a:r>
            <a:r>
              <a:rPr lang="en-US" sz="1400" dirty="0" err="1"/>
              <a:t>Comcat</a:t>
            </a:r>
            <a:r>
              <a:rPr lang="en-US" sz="1400" dirty="0"/>
              <a:t>) and Chance of Damaging Shaking - Map including hazard from induced earthquakes for the year 2017 with earthquakes since 1973 overlaid (converted to PNG)</a:t>
            </a:r>
          </a:p>
          <a:p>
            <a:pPr marL="0" indent="0">
              <a:buNone/>
            </a:pPr>
            <a:r>
              <a:rPr lang="en-US" sz="1400" u="sng" dirty="0"/>
              <a:t>Source</a:t>
            </a:r>
            <a:r>
              <a:rPr lang="en-US" sz="1400" dirty="0"/>
              <a:t>: United States Geological Survey - https://</a:t>
            </a:r>
            <a:r>
              <a:rPr lang="en-US" sz="1400" dirty="0" err="1"/>
              <a:t>earthquake.usgs.gov</a:t>
            </a:r>
            <a:r>
              <a:rPr lang="en-US" sz="1400" dirty="0"/>
              <a:t>/earthquakes/</a:t>
            </a:r>
            <a:r>
              <a:rPr lang="en-US" sz="1400" dirty="0" err="1"/>
              <a:t>byregion</a:t>
            </a:r>
            <a:r>
              <a:rPr lang="en-US" sz="1400" dirty="0"/>
              <a:t>/</a:t>
            </a:r>
            <a:r>
              <a:rPr lang="en-US" sz="1400" dirty="0" err="1"/>
              <a:t>oklahoma</a:t>
            </a:r>
            <a:r>
              <a:rPr lang="en-US" sz="1400" dirty="0"/>
              <a:t>/OKdamagemap_june2017.gif</a:t>
            </a:r>
          </a:p>
          <a:p>
            <a:endParaRPr lang="en-US" sz="1600" dirty="0"/>
          </a:p>
          <a:p>
            <a:endParaRPr lang="en-US" sz="1600" dirty="0"/>
          </a:p>
        </p:txBody>
      </p:sp>
      <p:pic>
        <p:nvPicPr>
          <p:cNvPr id="4" name="Picture 3" descr="OKdamagemap_june2017.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6100" y="1455135"/>
            <a:ext cx="5459376" cy="4170964"/>
          </a:xfrm>
          <a:prstGeom prst="rect">
            <a:avLst/>
          </a:prstGeom>
        </p:spPr>
      </p:pic>
    </p:spTree>
    <p:extLst>
      <p:ext uri="{BB962C8B-B14F-4D97-AF65-F5344CB8AC3E}">
        <p14:creationId xmlns:p14="http://schemas.microsoft.com/office/powerpoint/2010/main" val="2069180355"/>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100" y="743935"/>
            <a:ext cx="8801100" cy="673100"/>
          </a:xfrm>
        </p:spPr>
        <p:txBody>
          <a:bodyPr/>
          <a:lstStyle/>
          <a:p>
            <a:r>
              <a:rPr lang="en-US" sz="3200" dirty="0"/>
              <a:t>Induced seismicity is a concern for  all OK </a:t>
            </a:r>
            <a:r>
              <a:rPr lang="en-US" sz="3200" dirty="0" smtClean="0"/>
              <a:t>residents.</a:t>
            </a:r>
            <a:endParaRPr lang="en-US" sz="3200" dirty="0"/>
          </a:p>
        </p:txBody>
      </p:sp>
      <p:pic>
        <p:nvPicPr>
          <p:cNvPr id="4" name="Picture 3"/>
          <p:cNvPicPr>
            <a:picLocks noChangeAspect="1"/>
          </p:cNvPicPr>
          <p:nvPr/>
        </p:nvPicPr>
        <p:blipFill>
          <a:blip r:embed="rId3"/>
          <a:stretch>
            <a:fillRect/>
          </a:stretch>
        </p:blipFill>
        <p:spPr>
          <a:xfrm>
            <a:off x="434850" y="1739900"/>
            <a:ext cx="2727283" cy="1819077"/>
          </a:xfrm>
          <a:prstGeom prst="rect">
            <a:avLst/>
          </a:prstGeom>
          <a:ln>
            <a:noFill/>
          </a:ln>
          <a:effectLst>
            <a:outerShdw blurRad="292100" dist="139700" dir="2700000" algn="tl" rotWithShape="0">
              <a:srgbClr val="333333">
                <a:alpha val="65000"/>
              </a:srgbClr>
            </a:outerShdw>
          </a:effectLst>
        </p:spPr>
      </p:pic>
      <p:sp>
        <p:nvSpPr>
          <p:cNvPr id="5" name="TextBox 4"/>
          <p:cNvSpPr txBox="1"/>
          <p:nvPr/>
        </p:nvSpPr>
        <p:spPr>
          <a:xfrm>
            <a:off x="434851" y="3829207"/>
            <a:ext cx="2511550" cy="1969770"/>
          </a:xfrm>
          <a:prstGeom prst="rect">
            <a:avLst/>
          </a:prstGeom>
          <a:noFill/>
        </p:spPr>
        <p:txBody>
          <a:bodyPr wrap="square" rtlCol="0">
            <a:spAutoFit/>
          </a:bodyPr>
          <a:lstStyle/>
          <a:p>
            <a:r>
              <a:rPr lang="en-US" dirty="0"/>
              <a:t>2011-11-06</a:t>
            </a:r>
          </a:p>
          <a:p>
            <a:r>
              <a:rPr lang="en-US" dirty="0"/>
              <a:t>Oklahoma Earthquake (Sparks)</a:t>
            </a:r>
          </a:p>
          <a:p>
            <a:r>
              <a:rPr lang="en-US" dirty="0"/>
              <a:t>5.7 Mw</a:t>
            </a:r>
          </a:p>
          <a:p>
            <a:endParaRPr lang="en-US" dirty="0"/>
          </a:p>
          <a:p>
            <a:r>
              <a:rPr lang="en-US" sz="1600" dirty="0"/>
              <a:t>Image credit: Sue </a:t>
            </a:r>
            <a:r>
              <a:rPr lang="en-US" sz="1600" dirty="0" err="1"/>
              <a:t>Ogrocki</a:t>
            </a:r>
            <a:r>
              <a:rPr lang="en-US" sz="1600" dirty="0"/>
              <a:t>/Associated Press</a:t>
            </a:r>
          </a:p>
        </p:txBody>
      </p:sp>
      <p:sp>
        <p:nvSpPr>
          <p:cNvPr id="8" name="TextBox 7"/>
          <p:cNvSpPr txBox="1"/>
          <p:nvPr/>
        </p:nvSpPr>
        <p:spPr>
          <a:xfrm>
            <a:off x="6234167" y="3848941"/>
            <a:ext cx="2846333" cy="2769989"/>
          </a:xfrm>
          <a:prstGeom prst="rect">
            <a:avLst/>
          </a:prstGeom>
          <a:noFill/>
        </p:spPr>
        <p:txBody>
          <a:bodyPr wrap="square" rtlCol="0">
            <a:spAutoFit/>
          </a:bodyPr>
          <a:lstStyle/>
          <a:p>
            <a:r>
              <a:rPr lang="en-US" dirty="0"/>
              <a:t>2016–09-03 </a:t>
            </a:r>
          </a:p>
          <a:p>
            <a:r>
              <a:rPr lang="en-US" dirty="0"/>
              <a:t>Pawnee Earthquake</a:t>
            </a:r>
          </a:p>
          <a:p>
            <a:r>
              <a:rPr lang="en-US" dirty="0"/>
              <a:t>12:02:44 (UTC); 7:02:44 (CDT)</a:t>
            </a:r>
          </a:p>
          <a:p>
            <a:r>
              <a:rPr lang="en-US" dirty="0"/>
              <a:t>5.8 Mw </a:t>
            </a:r>
          </a:p>
          <a:p>
            <a:r>
              <a:rPr lang="en-US" sz="1400" dirty="0"/>
              <a:t>Source: Caroline Lee, </a:t>
            </a:r>
            <a:r>
              <a:rPr lang="en-US" sz="1400" dirty="0">
                <a:hlinkClick r:id="rId4"/>
              </a:rPr>
              <a:t>https://bixbyspn.com/news/2017/11/01/oklahoma-isnt-accustomed-to-preparing-for-earthquake-damage/</a:t>
            </a:r>
            <a:r>
              <a:rPr lang="en-US" sz="1400" dirty="0"/>
              <a:t> and Shipman Photography</a:t>
            </a:r>
          </a:p>
        </p:txBody>
      </p:sp>
      <p:pic>
        <p:nvPicPr>
          <p:cNvPr id="9" name="Picture 8"/>
          <p:cNvPicPr>
            <a:picLocks noChangeAspect="1"/>
          </p:cNvPicPr>
          <p:nvPr/>
        </p:nvPicPr>
        <p:blipFill>
          <a:blip r:embed="rId5"/>
          <a:stretch>
            <a:fillRect/>
          </a:stretch>
        </p:blipFill>
        <p:spPr>
          <a:xfrm>
            <a:off x="3256333" y="3829207"/>
            <a:ext cx="2708434" cy="2031325"/>
          </a:xfrm>
          <a:prstGeom prst="rect">
            <a:avLst/>
          </a:prstGeom>
          <a:ln>
            <a:noFill/>
          </a:ln>
          <a:effectLst>
            <a:outerShdw blurRad="292100" dist="139700" dir="2700000" algn="tl" rotWithShape="0">
              <a:srgbClr val="333333">
                <a:alpha val="65000"/>
              </a:srgbClr>
            </a:outerShdw>
          </a:effectLst>
        </p:spPr>
      </p:pic>
      <p:sp>
        <p:nvSpPr>
          <p:cNvPr id="10" name="TextBox 9"/>
          <p:cNvSpPr txBox="1"/>
          <p:nvPr/>
        </p:nvSpPr>
        <p:spPr>
          <a:xfrm>
            <a:off x="3543300" y="1739900"/>
            <a:ext cx="2294466" cy="1477328"/>
          </a:xfrm>
          <a:prstGeom prst="rect">
            <a:avLst/>
          </a:prstGeom>
          <a:noFill/>
        </p:spPr>
        <p:txBody>
          <a:bodyPr wrap="square" rtlCol="0">
            <a:spAutoFit/>
          </a:bodyPr>
          <a:lstStyle/>
          <a:p>
            <a:r>
              <a:rPr lang="en-US" dirty="0"/>
              <a:t>2016-11-07</a:t>
            </a:r>
          </a:p>
          <a:p>
            <a:r>
              <a:rPr lang="en-US" dirty="0"/>
              <a:t>Cushing Earthquake</a:t>
            </a:r>
          </a:p>
          <a:p>
            <a:endParaRPr lang="en-US" dirty="0"/>
          </a:p>
          <a:p>
            <a:r>
              <a:rPr lang="en-US" dirty="0"/>
              <a:t>5.0 Mw</a:t>
            </a:r>
          </a:p>
          <a:p>
            <a:r>
              <a:rPr lang="en-US" dirty="0"/>
              <a:t> </a:t>
            </a:r>
          </a:p>
        </p:txBody>
      </p:sp>
      <p:sp>
        <p:nvSpPr>
          <p:cNvPr id="11" name="TextBox 10"/>
          <p:cNvSpPr txBox="1"/>
          <p:nvPr/>
        </p:nvSpPr>
        <p:spPr>
          <a:xfrm>
            <a:off x="3386666" y="3229451"/>
            <a:ext cx="2421467" cy="461665"/>
          </a:xfrm>
          <a:prstGeom prst="rect">
            <a:avLst/>
          </a:prstGeom>
          <a:noFill/>
        </p:spPr>
        <p:txBody>
          <a:bodyPr wrap="square" rtlCol="0">
            <a:spAutoFit/>
          </a:bodyPr>
          <a:lstStyle/>
          <a:p>
            <a:endParaRPr lang="en-US" sz="1200" dirty="0"/>
          </a:p>
          <a:p>
            <a:r>
              <a:rPr lang="en-US" sz="1200" dirty="0"/>
              <a:t>Image credit: David Reid</a:t>
            </a:r>
          </a:p>
        </p:txBody>
      </p:sp>
      <p:pic>
        <p:nvPicPr>
          <p:cNvPr id="3" name="Picture 2" descr="Pawnee damage.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07068" y="1739900"/>
            <a:ext cx="2597150" cy="1837142"/>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1886565" y="2198399"/>
            <a:ext cx="5313720" cy="206210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endParaRPr lang="en-US" sz="3200" i="1" dirty="0">
              <a:solidFill>
                <a:srgbClr val="991515"/>
              </a:solidFill>
            </a:endParaRPr>
          </a:p>
          <a:p>
            <a:pPr algn="ctr"/>
            <a:r>
              <a:rPr lang="en-US" sz="3200" i="1" dirty="0">
                <a:solidFill>
                  <a:srgbClr val="991515"/>
                </a:solidFill>
              </a:rPr>
              <a:t>A special concern for OK’s American Indians</a:t>
            </a:r>
          </a:p>
          <a:p>
            <a:pPr algn="ctr"/>
            <a:endParaRPr lang="en-US" sz="3200" i="1" dirty="0">
              <a:solidFill>
                <a:srgbClr val="991515"/>
              </a:solidFill>
            </a:endParaRPr>
          </a:p>
        </p:txBody>
      </p:sp>
    </p:spTree>
    <p:extLst>
      <p:ext uri="{BB962C8B-B14F-4D97-AF65-F5344CB8AC3E}">
        <p14:creationId xmlns:p14="http://schemas.microsoft.com/office/powerpoint/2010/main" val="13422440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sz="3200" dirty="0"/>
              <a:t/>
            </a:r>
            <a:br>
              <a:rPr lang="en-US" sz="3200" dirty="0"/>
            </a:br>
            <a:r>
              <a:rPr lang="en-US" sz="3600" dirty="0"/>
              <a:t>Oklahoma Tribal Nations Alliance</a:t>
            </a:r>
            <a:br>
              <a:rPr lang="en-US" sz="3600" dirty="0"/>
            </a:br>
            <a:endParaRPr lang="en-US" sz="3600" dirty="0"/>
          </a:p>
        </p:txBody>
      </p:sp>
      <p:sp>
        <p:nvSpPr>
          <p:cNvPr id="8" name="Content Placeholder 7"/>
          <p:cNvSpPr>
            <a:spLocks noGrp="1"/>
          </p:cNvSpPr>
          <p:nvPr>
            <p:ph idx="1"/>
          </p:nvPr>
        </p:nvSpPr>
        <p:spPr>
          <a:xfrm>
            <a:off x="457200" y="1401291"/>
            <a:ext cx="8661401" cy="3213434"/>
          </a:xfrm>
        </p:spPr>
        <p:txBody>
          <a:bodyPr/>
          <a:lstStyle/>
          <a:p>
            <a:pPr marL="0" indent="0">
              <a:buNone/>
            </a:pPr>
            <a:r>
              <a:rPr lang="en-US" sz="2800" dirty="0"/>
              <a:t>Focus </a:t>
            </a:r>
          </a:p>
          <a:p>
            <a:pPr lvl="1"/>
            <a:r>
              <a:rPr lang="en-US" sz="2000" dirty="0"/>
              <a:t>Relationship b/w increased number of earthquakes and energy industry practices, and</a:t>
            </a:r>
          </a:p>
          <a:p>
            <a:pPr lvl="1"/>
            <a:r>
              <a:rPr lang="en-US" sz="2000" dirty="0"/>
              <a:t>Resulting implications for energy production and energy-related jobs in Oklahoma for American Indians. </a:t>
            </a:r>
          </a:p>
          <a:p>
            <a:pPr marL="0" indent="0">
              <a:buNone/>
            </a:pPr>
            <a:r>
              <a:rPr lang="en-US" sz="2800" dirty="0"/>
              <a:t>Key Partners</a:t>
            </a:r>
          </a:p>
          <a:p>
            <a:pPr marL="0" indent="0">
              <a:buNone/>
            </a:pPr>
            <a:endParaRPr lang="en-US" sz="2800" dirty="0"/>
          </a:p>
          <a:p>
            <a:pPr marL="0" indent="0">
              <a:buNone/>
            </a:pPr>
            <a:endParaRPr lang="en-US" sz="2800" dirty="0"/>
          </a:p>
          <a:p>
            <a:pPr marL="0" indent="0">
              <a:buNone/>
            </a:pPr>
            <a:endParaRPr lang="en-US" sz="2000" dirty="0"/>
          </a:p>
          <a:p>
            <a:pPr marL="0" indent="0">
              <a:buNone/>
            </a:pPr>
            <a:endParaRPr lang="en-US" sz="2000" dirty="0"/>
          </a:p>
        </p:txBody>
      </p:sp>
      <p:graphicFrame>
        <p:nvGraphicFramePr>
          <p:cNvPr id="3" name="Table 2"/>
          <p:cNvGraphicFramePr>
            <a:graphicFrameLocks noGrp="1"/>
          </p:cNvGraphicFramePr>
          <p:nvPr>
            <p:extLst>
              <p:ext uri="{D42A27DB-BD31-4B8C-83A1-F6EECF244321}">
                <p14:modId xmlns:p14="http://schemas.microsoft.com/office/powerpoint/2010/main" val="2107727488"/>
              </p:ext>
            </p:extLst>
          </p:nvPr>
        </p:nvGraphicFramePr>
        <p:xfrm>
          <a:off x="616745" y="3834639"/>
          <a:ext cx="7853360" cy="2834640"/>
        </p:xfrm>
        <a:graphic>
          <a:graphicData uri="http://schemas.openxmlformats.org/drawingml/2006/table">
            <a:tbl>
              <a:tblPr firstRow="1" bandRow="1">
                <a:tableStyleId>{8799B23B-EC83-4686-B30A-512413B5E67A}</a:tableStyleId>
              </a:tblPr>
              <a:tblGrid>
                <a:gridCol w="3926680">
                  <a:extLst>
                    <a:ext uri="{9D8B030D-6E8A-4147-A177-3AD203B41FA5}">
                      <a16:colId xmlns="" xmlns:a16="http://schemas.microsoft.com/office/drawing/2014/main" val="20000"/>
                    </a:ext>
                  </a:extLst>
                </a:gridCol>
                <a:gridCol w="3926680">
                  <a:extLst>
                    <a:ext uri="{9D8B030D-6E8A-4147-A177-3AD203B41FA5}">
                      <a16:colId xmlns="" xmlns:a16="http://schemas.microsoft.com/office/drawing/2014/main" val="20001"/>
                    </a:ext>
                  </a:extLst>
                </a:gridCol>
              </a:tblGrid>
              <a:tr h="0">
                <a:tc>
                  <a:txBody>
                    <a:bodyPr/>
                    <a:lstStyle/>
                    <a:p>
                      <a:pPr marL="274320"/>
                      <a:r>
                        <a:rPr lang="en-US" sz="2000" b="0" dirty="0"/>
                        <a:t>American Indian Institute</a:t>
                      </a:r>
                    </a:p>
                  </a:txBody>
                  <a:tcPr/>
                </a:tc>
                <a:tc>
                  <a:txBody>
                    <a:bodyPr/>
                    <a:lstStyle/>
                    <a:p>
                      <a:pPr marL="274320"/>
                      <a:r>
                        <a:rPr lang="en-US" sz="2000" b="0" dirty="0"/>
                        <a:t>IRIS </a:t>
                      </a:r>
                    </a:p>
                  </a:txBody>
                  <a:tcPr/>
                </a:tc>
                <a:extLst>
                  <a:ext uri="{0D108BD9-81ED-4DB2-BD59-A6C34878D82A}">
                    <a16:rowId xmlns="" xmlns:a16="http://schemas.microsoft.com/office/drawing/2014/main" val="10000"/>
                  </a:ext>
                </a:extLst>
              </a:tr>
              <a:tr h="390913">
                <a:tc>
                  <a:txBody>
                    <a:bodyPr/>
                    <a:lstStyle/>
                    <a:p>
                      <a:pPr marL="274320" marR="0" indent="0" algn="l" defTabSz="457200" rtl="0" eaLnBrk="1" fontAlgn="auto" latinLnBrk="0" hangingPunct="1">
                        <a:lnSpc>
                          <a:spcPct val="100000"/>
                        </a:lnSpc>
                        <a:spcBef>
                          <a:spcPts val="0"/>
                        </a:spcBef>
                        <a:spcAft>
                          <a:spcPts val="0"/>
                        </a:spcAft>
                        <a:buClrTx/>
                        <a:buSzTx/>
                        <a:buFontTx/>
                        <a:buNone/>
                        <a:tabLst/>
                        <a:defRPr/>
                      </a:pPr>
                      <a:r>
                        <a:rPr lang="en-US" sz="2000" b="0" dirty="0"/>
                        <a:t>Oklahoma Geological Survey (OGS)</a:t>
                      </a:r>
                      <a:endParaRPr lang="en-US" sz="2000" dirty="0"/>
                    </a:p>
                  </a:txBody>
                  <a:tcPr/>
                </a:tc>
                <a:tc>
                  <a:txBody>
                    <a:bodyPr/>
                    <a:lstStyle/>
                    <a:p>
                      <a:pPr marL="274320" marR="0" indent="0" algn="l" defTabSz="457200" rtl="0" eaLnBrk="1" fontAlgn="auto" latinLnBrk="0" hangingPunct="1">
                        <a:lnSpc>
                          <a:spcPct val="100000"/>
                        </a:lnSpc>
                        <a:spcBef>
                          <a:spcPts val="0"/>
                        </a:spcBef>
                        <a:spcAft>
                          <a:spcPts val="0"/>
                        </a:spcAft>
                        <a:buClrTx/>
                        <a:buSzTx/>
                        <a:buFontTx/>
                        <a:buNone/>
                        <a:tabLst/>
                        <a:defRPr/>
                      </a:pPr>
                      <a:r>
                        <a:rPr lang="en-US" sz="2000" dirty="0"/>
                        <a:t>Ellins ( consultant/ UT Austin)</a:t>
                      </a:r>
                    </a:p>
                  </a:txBody>
                  <a:tcPr/>
                </a:tc>
                <a:extLst>
                  <a:ext uri="{0D108BD9-81ED-4DB2-BD59-A6C34878D82A}">
                    <a16:rowId xmlns="" xmlns:a16="http://schemas.microsoft.com/office/drawing/2014/main" val="10001"/>
                  </a:ext>
                </a:extLst>
              </a:tr>
              <a:tr h="370840">
                <a:tc>
                  <a:txBody>
                    <a:bodyPr/>
                    <a:lstStyle/>
                    <a:p>
                      <a:pPr marL="274320" marR="0" indent="0" algn="l" defTabSz="457200" rtl="0" eaLnBrk="1" fontAlgn="auto" latinLnBrk="0" hangingPunct="1">
                        <a:lnSpc>
                          <a:spcPct val="100000"/>
                        </a:lnSpc>
                        <a:spcBef>
                          <a:spcPts val="0"/>
                        </a:spcBef>
                        <a:spcAft>
                          <a:spcPts val="0"/>
                        </a:spcAft>
                        <a:buClrTx/>
                        <a:buSzTx/>
                        <a:buFontTx/>
                        <a:buNone/>
                        <a:tabLst/>
                        <a:defRPr/>
                      </a:pPr>
                      <a:r>
                        <a:rPr lang="en-US" sz="2000" dirty="0"/>
                        <a:t>OU ConocoPhillips</a:t>
                      </a:r>
                      <a:r>
                        <a:rPr lang="en-US" sz="2000" baseline="0" dirty="0"/>
                        <a:t> </a:t>
                      </a:r>
                      <a:r>
                        <a:rPr lang="en-US" sz="2000" dirty="0"/>
                        <a:t>School of Geology and Geophysics</a:t>
                      </a:r>
                    </a:p>
                  </a:txBody>
                  <a:tcPr/>
                </a:tc>
                <a:tc>
                  <a:txBody>
                    <a:bodyPr/>
                    <a:lstStyle/>
                    <a:p>
                      <a:pPr marL="274320" marR="0" indent="0" algn="l" defTabSz="457200" rtl="0" eaLnBrk="1" fontAlgn="auto" latinLnBrk="0" hangingPunct="1">
                        <a:lnSpc>
                          <a:spcPct val="100000"/>
                        </a:lnSpc>
                        <a:spcBef>
                          <a:spcPts val="0"/>
                        </a:spcBef>
                        <a:spcAft>
                          <a:spcPts val="0"/>
                        </a:spcAft>
                        <a:buClrTx/>
                        <a:buSzTx/>
                        <a:buFontTx/>
                        <a:buNone/>
                        <a:tabLst/>
                        <a:defRPr/>
                      </a:pPr>
                      <a:r>
                        <a:rPr lang="en-US" sz="2000" dirty="0"/>
                        <a:t>Jones Academy (BIE School / summer STEM academy)</a:t>
                      </a:r>
                    </a:p>
                  </a:txBody>
                  <a:tcPr/>
                </a:tc>
                <a:extLst>
                  <a:ext uri="{0D108BD9-81ED-4DB2-BD59-A6C34878D82A}">
                    <a16:rowId xmlns="" xmlns:a16="http://schemas.microsoft.com/office/drawing/2014/main" val="10002"/>
                  </a:ext>
                </a:extLst>
              </a:tr>
              <a:tr h="370840">
                <a:tc>
                  <a:txBody>
                    <a:bodyPr/>
                    <a:lstStyle/>
                    <a:p>
                      <a:pPr marL="274320"/>
                      <a:r>
                        <a:rPr lang="en-US" sz="2000" dirty="0"/>
                        <a:t>Anadarko School District </a:t>
                      </a:r>
                    </a:p>
                  </a:txBody>
                  <a:tcPr/>
                </a:tc>
                <a:tc>
                  <a:txBody>
                    <a:bodyPr/>
                    <a:lstStyle/>
                    <a:p>
                      <a:pPr marL="274320"/>
                      <a:endParaRPr lang="en-US" sz="2000" dirty="0"/>
                    </a:p>
                  </a:txBody>
                  <a:tcPr/>
                </a:tc>
                <a:extLst>
                  <a:ext uri="{0D108BD9-81ED-4DB2-BD59-A6C34878D82A}">
                    <a16:rowId xmlns="" xmlns:a16="http://schemas.microsoft.com/office/drawing/2014/main" val="10003"/>
                  </a:ext>
                </a:extLst>
              </a:tr>
              <a:tr h="370840">
                <a:tc gridSpan="2">
                  <a:txBody>
                    <a:bodyPr/>
                    <a:lstStyle/>
                    <a:p>
                      <a:pPr marL="274320" marR="0" indent="0" algn="l" defTabSz="457200" rtl="0" eaLnBrk="1" fontAlgn="auto" latinLnBrk="0" hangingPunct="1">
                        <a:lnSpc>
                          <a:spcPct val="100000"/>
                        </a:lnSpc>
                        <a:spcBef>
                          <a:spcPts val="0"/>
                        </a:spcBef>
                        <a:spcAft>
                          <a:spcPts val="0"/>
                        </a:spcAft>
                        <a:buClrTx/>
                        <a:buSzTx/>
                        <a:buFontTx/>
                        <a:buNone/>
                        <a:tabLst/>
                        <a:defRPr/>
                      </a:pPr>
                      <a:r>
                        <a:rPr lang="en-US" u="sng" dirty="0"/>
                        <a:t>Note:</a:t>
                      </a:r>
                      <a:r>
                        <a:rPr lang="en-US" dirty="0"/>
                        <a:t> </a:t>
                      </a:r>
                      <a:r>
                        <a:rPr lang="en-US" i="1" dirty="0"/>
                        <a:t>Representatives from 11 organizations and 8 tribes </a:t>
                      </a:r>
                      <a:r>
                        <a:rPr lang="en-US" i="1" dirty="0" smtClean="0"/>
                        <a:t>involved </a:t>
                      </a:r>
                      <a:r>
                        <a:rPr lang="en-US" i="1" dirty="0"/>
                        <a:t>in Alliance activities</a:t>
                      </a:r>
                    </a:p>
                  </a:txBody>
                  <a:tcPr/>
                </a:tc>
                <a:tc hMerge="1">
                  <a:txBody>
                    <a:bodyPr/>
                    <a:lstStyle/>
                    <a:p>
                      <a:endParaRPr lang="en-US" dirty="0"/>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420192778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24629" y="731075"/>
            <a:ext cx="7945541" cy="6126925"/>
          </a:xfrm>
          <a:prstGeom prst="rect">
            <a:avLst/>
          </a:prstGeom>
        </p:spPr>
      </p:pic>
    </p:spTree>
    <p:extLst>
      <p:ext uri="{BB962C8B-B14F-4D97-AF65-F5344CB8AC3E}">
        <p14:creationId xmlns:p14="http://schemas.microsoft.com/office/powerpoint/2010/main" val="105367061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1080485"/>
            <a:ext cx="8229600" cy="673100"/>
          </a:xfrm>
        </p:spPr>
        <p:txBody>
          <a:bodyPr/>
          <a:lstStyle/>
          <a:p>
            <a:r>
              <a:rPr lang="en-US" sz="3600" dirty="0"/>
              <a:t>Alliance Outreach and Activities  2017</a:t>
            </a:r>
          </a:p>
        </p:txBody>
      </p:sp>
      <p:sp>
        <p:nvSpPr>
          <p:cNvPr id="3" name="Content Placeholder 2"/>
          <p:cNvSpPr>
            <a:spLocks noGrp="1"/>
          </p:cNvSpPr>
          <p:nvPr>
            <p:ph idx="1"/>
          </p:nvPr>
        </p:nvSpPr>
        <p:spPr>
          <a:xfrm>
            <a:off x="428625" y="1966806"/>
            <a:ext cx="8201025" cy="4416624"/>
          </a:xfrm>
        </p:spPr>
        <p:txBody>
          <a:bodyPr/>
          <a:lstStyle/>
          <a:p>
            <a:pPr marL="0" indent="0">
              <a:buNone/>
            </a:pPr>
            <a:r>
              <a:rPr lang="en-US" sz="2800" u="sng" dirty="0" smtClean="0"/>
              <a:t>The </a:t>
            </a:r>
            <a:r>
              <a:rPr lang="en-US" sz="2800" u="sng" dirty="0"/>
              <a:t>Jones Academy Summer STEM </a:t>
            </a:r>
            <a:r>
              <a:rPr lang="en-US" sz="2800" u="sng" dirty="0" smtClean="0"/>
              <a:t>Camp</a:t>
            </a:r>
            <a:endParaRPr lang="en-US" sz="2800" u="sng" dirty="0"/>
          </a:p>
          <a:p>
            <a:pPr lvl="1"/>
            <a:r>
              <a:rPr lang="en-US" sz="2400" dirty="0">
                <a:cs typeface="ＭＳ Ｐゴシック" charset="-128"/>
              </a:rPr>
              <a:t>Seismology </a:t>
            </a:r>
            <a:r>
              <a:rPr lang="en-US" sz="2400" dirty="0" smtClean="0">
                <a:cs typeface="ＭＳ Ｐゴシック" charset="-128"/>
              </a:rPr>
              <a:t>Workshop</a:t>
            </a:r>
            <a:endParaRPr lang="en-US" sz="2400" dirty="0"/>
          </a:p>
          <a:p>
            <a:pPr lvl="1"/>
            <a:r>
              <a:rPr lang="en-US" sz="2400" dirty="0">
                <a:cs typeface="ＭＳ Ｐゴシック" charset="-128"/>
              </a:rPr>
              <a:t>H</a:t>
            </a:r>
            <a:r>
              <a:rPr lang="en-US" sz="2400" dirty="0" smtClean="0">
                <a:cs typeface="ＭＳ Ｐゴシック" charset="-128"/>
              </a:rPr>
              <a:t>igh </a:t>
            </a:r>
            <a:r>
              <a:rPr lang="en-US" sz="2400" dirty="0">
                <a:cs typeface="ＭＳ Ｐゴシック" charset="-128"/>
              </a:rPr>
              <a:t>school students from 29 </a:t>
            </a:r>
            <a:r>
              <a:rPr lang="en-US" sz="2400" dirty="0" smtClean="0">
                <a:cs typeface="ＭＳ Ｐゴシック" charset="-128"/>
              </a:rPr>
              <a:t>tribes</a:t>
            </a:r>
          </a:p>
          <a:p>
            <a:pPr lvl="2"/>
            <a:r>
              <a:rPr lang="en-US" dirty="0" smtClean="0">
                <a:cs typeface="ＭＳ Ｐゴシック" charset="-128"/>
              </a:rPr>
              <a:t>earthquakes</a:t>
            </a:r>
          </a:p>
          <a:p>
            <a:pPr lvl="2"/>
            <a:r>
              <a:rPr lang="en-US" dirty="0" smtClean="0">
                <a:cs typeface="ＭＳ Ｐゴシック" charset="-128"/>
              </a:rPr>
              <a:t>seismic waves</a:t>
            </a:r>
          </a:p>
          <a:p>
            <a:pPr lvl="2"/>
            <a:r>
              <a:rPr lang="en-US" dirty="0" smtClean="0">
                <a:cs typeface="ＭＳ Ｐゴシック" charset="-128"/>
              </a:rPr>
              <a:t>hydraulic fracturing</a:t>
            </a:r>
            <a:endParaRPr lang="en-US" dirty="0">
              <a:cs typeface="ＭＳ Ｐゴシック" charset="-128"/>
            </a:endParaRPr>
          </a:p>
          <a:p>
            <a:pPr lvl="2"/>
            <a:r>
              <a:rPr lang="en-US" dirty="0" smtClean="0">
                <a:cs typeface="ＭＳ Ｐゴシック" charset="-128"/>
              </a:rPr>
              <a:t>ground </a:t>
            </a:r>
            <a:r>
              <a:rPr lang="en-US" dirty="0">
                <a:cs typeface="ＭＳ Ｐゴシック" charset="-128"/>
              </a:rPr>
              <a:t>water </a:t>
            </a:r>
            <a:r>
              <a:rPr lang="en-US" dirty="0" smtClean="0">
                <a:cs typeface="ＭＳ Ｐゴシック" charset="-128"/>
              </a:rPr>
              <a:t>issues</a:t>
            </a:r>
          </a:p>
          <a:p>
            <a:pPr lvl="1"/>
            <a:r>
              <a:rPr lang="en-US" dirty="0" err="1" smtClean="0"/>
              <a:t>Aii</a:t>
            </a:r>
            <a:r>
              <a:rPr lang="en-US" dirty="0" smtClean="0"/>
              <a:t> + OGS</a:t>
            </a:r>
          </a:p>
          <a:p>
            <a:pPr lvl="1"/>
            <a:endParaRPr lang="en-US" dirty="0"/>
          </a:p>
        </p:txBody>
      </p:sp>
      <p:pic>
        <p:nvPicPr>
          <p:cNvPr id="4" name="Picture 3" descr="NewSchool2_Jones academ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5376" y="3532362"/>
            <a:ext cx="4552927" cy="2497606"/>
          </a:xfrm>
          <a:prstGeom prst="rect">
            <a:avLst/>
          </a:prstGeom>
          <a:ln>
            <a:noFill/>
          </a:ln>
          <a:effectLst>
            <a:outerShdw blurRad="292100" dist="139700" dir="2700000" algn="tl" rotWithShape="0">
              <a:srgbClr val="333333">
                <a:alpha val="65000"/>
              </a:srgbClr>
            </a:outerShdw>
          </a:effectLst>
        </p:spPr>
      </p:pic>
      <p:sp>
        <p:nvSpPr>
          <p:cNvPr id="5" name="TextBox 4"/>
          <p:cNvSpPr txBox="1"/>
          <p:nvPr/>
        </p:nvSpPr>
        <p:spPr>
          <a:xfrm>
            <a:off x="5542390" y="3872372"/>
            <a:ext cx="3435913" cy="830997"/>
          </a:xfrm>
          <a:prstGeom prst="rect">
            <a:avLst/>
          </a:prstGeom>
          <a:noFill/>
        </p:spPr>
        <p:txBody>
          <a:bodyPr wrap="square" rtlCol="0">
            <a:spAutoFit/>
          </a:bodyPr>
          <a:lstStyle/>
          <a:p>
            <a:pPr algn="ctr"/>
            <a:r>
              <a:rPr lang="en-US" sz="2400" dirty="0" smtClean="0">
                <a:solidFill>
                  <a:srgbClr val="FFFFFF"/>
                </a:solidFill>
              </a:rPr>
              <a:t>Jones Academy</a:t>
            </a:r>
          </a:p>
          <a:p>
            <a:pPr algn="ctr"/>
            <a:r>
              <a:rPr lang="en-US" sz="2400" dirty="0" smtClean="0">
                <a:solidFill>
                  <a:srgbClr val="FFFFFF"/>
                </a:solidFill>
              </a:rPr>
              <a:t>BIE School</a:t>
            </a:r>
            <a:endParaRPr lang="en-US" sz="2400" dirty="0">
              <a:solidFill>
                <a:srgbClr val="FFFFFF"/>
              </a:solidFill>
            </a:endParaRPr>
          </a:p>
        </p:txBody>
      </p:sp>
      <p:pic>
        <p:nvPicPr>
          <p:cNvPr id="7" name="Picture 6"/>
          <p:cNvPicPr>
            <a:picLocks noChangeAspect="1"/>
          </p:cNvPicPr>
          <p:nvPr/>
        </p:nvPicPr>
        <p:blipFill>
          <a:blip r:embed="rId4"/>
          <a:stretch>
            <a:fillRect/>
          </a:stretch>
        </p:blipFill>
        <p:spPr>
          <a:xfrm>
            <a:off x="7037835" y="1966806"/>
            <a:ext cx="1591815" cy="139240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1924744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625" y="1960736"/>
            <a:ext cx="8229600" cy="4456501"/>
          </a:xfrm>
        </p:spPr>
        <p:style>
          <a:lnRef idx="1">
            <a:schemeClr val="accent3"/>
          </a:lnRef>
          <a:fillRef idx="2">
            <a:schemeClr val="accent3"/>
          </a:fillRef>
          <a:effectRef idx="1">
            <a:schemeClr val="accent3"/>
          </a:effectRef>
          <a:fontRef idx="minor">
            <a:schemeClr val="dk1"/>
          </a:fontRef>
        </p:style>
        <p:txBody>
          <a:bodyPr/>
          <a:lstStyle/>
          <a:p>
            <a:pPr marL="457200" lvl="1" indent="0">
              <a:buNone/>
            </a:pPr>
            <a:endParaRPr lang="en-US" sz="2400" dirty="0"/>
          </a:p>
          <a:p>
            <a:pPr lvl="1"/>
            <a:r>
              <a:rPr lang="en-US" sz="2400" dirty="0" smtClean="0"/>
              <a:t>Partner </a:t>
            </a:r>
            <a:r>
              <a:rPr lang="en-US" sz="2400" dirty="0"/>
              <a:t>Working Group Meeting (Fall 2017)</a:t>
            </a:r>
          </a:p>
          <a:p>
            <a:pPr lvl="2"/>
            <a:r>
              <a:rPr lang="en-US" sz="2000" dirty="0"/>
              <a:t>Reviewed the first pathway map</a:t>
            </a:r>
          </a:p>
          <a:p>
            <a:pPr lvl="2"/>
            <a:r>
              <a:rPr lang="en-US" sz="2000" dirty="0"/>
              <a:t>Participants worked in 3 groups </a:t>
            </a:r>
            <a:endParaRPr lang="en-US" sz="2000" dirty="0" smtClean="0"/>
          </a:p>
          <a:p>
            <a:pPr lvl="2"/>
            <a:r>
              <a:rPr lang="en-US" sz="2000" dirty="0" smtClean="0"/>
              <a:t> </a:t>
            </a:r>
            <a:r>
              <a:rPr lang="en-US" sz="2000" dirty="0" smtClean="0"/>
              <a:t>I</a:t>
            </a:r>
            <a:r>
              <a:rPr lang="en-US" sz="2000" dirty="0" smtClean="0"/>
              <a:t>dentified </a:t>
            </a:r>
            <a:r>
              <a:rPr lang="en-US" sz="2000" dirty="0" smtClean="0"/>
              <a:t>key elements of </a:t>
            </a:r>
            <a:r>
              <a:rPr lang="en-US" sz="2000" dirty="0" smtClean="0"/>
              <a:t>a revised pathway</a:t>
            </a:r>
            <a:endParaRPr lang="en-US" sz="2000" dirty="0" smtClean="0"/>
          </a:p>
          <a:p>
            <a:pPr lvl="2"/>
            <a:r>
              <a:rPr lang="en-US" sz="2000" dirty="0" smtClean="0"/>
              <a:t>Began aligning partners’ assets </a:t>
            </a:r>
            <a:r>
              <a:rPr lang="en-US" sz="2000" dirty="0"/>
              <a:t>and resources </a:t>
            </a:r>
            <a:r>
              <a:rPr lang="en-US" sz="2000" dirty="0" smtClean="0"/>
              <a:t>with community needs and compelling local problem</a:t>
            </a:r>
          </a:p>
          <a:p>
            <a:pPr lvl="2"/>
            <a:r>
              <a:rPr lang="en-US" sz="2000" dirty="0" smtClean="0"/>
              <a:t>Created </a:t>
            </a:r>
            <a:r>
              <a:rPr lang="en-US" sz="2000" dirty="0"/>
              <a:t>new a pathway </a:t>
            </a:r>
            <a:r>
              <a:rPr lang="en-US" sz="2000" dirty="0" smtClean="0"/>
              <a:t>map</a:t>
            </a:r>
            <a:endParaRPr lang="en-US" sz="2000" dirty="0"/>
          </a:p>
          <a:p>
            <a:pPr lvl="1"/>
            <a:r>
              <a:rPr lang="en-US" sz="2400" dirty="0"/>
              <a:t>Representatives from five tribes as well as </a:t>
            </a:r>
            <a:r>
              <a:rPr lang="en-US" sz="2400" dirty="0" smtClean="0"/>
              <a:t>other </a:t>
            </a:r>
            <a:r>
              <a:rPr lang="en-US" sz="2400" dirty="0"/>
              <a:t>key stakeholders </a:t>
            </a:r>
          </a:p>
          <a:p>
            <a:pPr lvl="1"/>
            <a:r>
              <a:rPr lang="en-US" sz="2400" dirty="0" smtClean="0"/>
              <a:t>Alliance </a:t>
            </a:r>
            <a:r>
              <a:rPr lang="en-US" sz="2400" dirty="0"/>
              <a:t>Outreach </a:t>
            </a:r>
            <a:r>
              <a:rPr lang="en-US" sz="2400" dirty="0" smtClean="0"/>
              <a:t>Activities (</a:t>
            </a:r>
            <a:r>
              <a:rPr lang="en-US" sz="2400" dirty="0" smtClean="0"/>
              <a:t>Spring and Summer 2018)</a:t>
            </a:r>
          </a:p>
          <a:p>
            <a:pPr lvl="1"/>
            <a:endParaRPr lang="en-US" sz="2400" dirty="0"/>
          </a:p>
          <a:p>
            <a:pPr marL="457200" lvl="1" indent="0">
              <a:buNone/>
            </a:pPr>
            <a:endParaRPr lang="en-US" sz="2400" dirty="0"/>
          </a:p>
          <a:p>
            <a:pPr marL="457200" lvl="1" indent="0">
              <a:buNone/>
            </a:pPr>
            <a:endParaRPr lang="en-US" sz="2400" dirty="0"/>
          </a:p>
          <a:p>
            <a:pPr lvl="1"/>
            <a:endParaRPr lang="en-US" sz="2400" dirty="0"/>
          </a:p>
          <a:p>
            <a:pPr marL="0" indent="0">
              <a:buNone/>
            </a:pPr>
            <a:endParaRPr lang="en-US" dirty="0"/>
          </a:p>
          <a:p>
            <a:endParaRPr lang="en-US" dirty="0"/>
          </a:p>
        </p:txBody>
      </p:sp>
      <p:sp>
        <p:nvSpPr>
          <p:cNvPr id="4" name="Title 6"/>
          <p:cNvSpPr>
            <a:spLocks noGrp="1"/>
          </p:cNvSpPr>
          <p:nvPr>
            <p:ph type="title"/>
          </p:nvPr>
        </p:nvSpPr>
        <p:spPr>
          <a:xfrm>
            <a:off x="428625" y="1080485"/>
            <a:ext cx="8229600" cy="673100"/>
          </a:xfrm>
        </p:spPr>
        <p:txBody>
          <a:bodyPr/>
          <a:lstStyle/>
          <a:p>
            <a:r>
              <a:rPr lang="en-US" sz="3200" dirty="0"/>
              <a:t/>
            </a:r>
            <a:br>
              <a:rPr lang="en-US" sz="3200" dirty="0"/>
            </a:br>
            <a:r>
              <a:rPr lang="en-US" sz="3600" dirty="0"/>
              <a:t>Oklahoma Tribal Nations Alliance</a:t>
            </a:r>
            <a:br>
              <a:rPr lang="en-US" sz="3600" dirty="0"/>
            </a:br>
            <a:endParaRPr lang="en-US" sz="3600" dirty="0"/>
          </a:p>
        </p:txBody>
      </p:sp>
    </p:spTree>
    <p:extLst>
      <p:ext uri="{BB962C8B-B14F-4D97-AF65-F5344CB8AC3E}">
        <p14:creationId xmlns:p14="http://schemas.microsoft.com/office/powerpoint/2010/main" val="2168520549"/>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65494" y="751266"/>
            <a:ext cx="8122757" cy="6092068"/>
          </a:xfrm>
          <a:prstGeom prst="rect">
            <a:avLst/>
          </a:prstGeom>
        </p:spPr>
      </p:pic>
    </p:spTree>
    <p:extLst>
      <p:ext uri="{BB962C8B-B14F-4D97-AF65-F5344CB8AC3E}">
        <p14:creationId xmlns:p14="http://schemas.microsoft.com/office/powerpoint/2010/main" val="381844934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977" y="920346"/>
            <a:ext cx="6269399" cy="903499"/>
          </a:xfrm>
        </p:spPr>
        <p:txBody>
          <a:bodyPr/>
          <a:lstStyle/>
          <a:p>
            <a:r>
              <a:rPr lang="en-US" sz="3600" dirty="0"/>
              <a:t>Alliance Outreach </a:t>
            </a:r>
            <a:r>
              <a:rPr lang="en-US" sz="3600" dirty="0" smtClean="0"/>
              <a:t>Activities</a:t>
            </a:r>
            <a:endParaRPr lang="en-US" sz="3600" dirty="0"/>
          </a:p>
        </p:txBody>
      </p:sp>
      <p:sp>
        <p:nvSpPr>
          <p:cNvPr id="3" name="Content Placeholder 2"/>
          <p:cNvSpPr>
            <a:spLocks noGrp="1"/>
          </p:cNvSpPr>
          <p:nvPr>
            <p:ph idx="1"/>
          </p:nvPr>
        </p:nvSpPr>
        <p:spPr>
          <a:xfrm>
            <a:off x="752903" y="1823845"/>
            <a:ext cx="5692147" cy="1391529"/>
          </a:xfrm>
        </p:spPr>
        <p:txBody>
          <a:bodyPr/>
          <a:lstStyle/>
          <a:p>
            <a:r>
              <a:rPr lang="en-US" sz="2400" dirty="0" smtClean="0"/>
              <a:t>Super </a:t>
            </a:r>
            <a:r>
              <a:rPr lang="en-US" sz="2400" dirty="0"/>
              <a:t>Science </a:t>
            </a:r>
            <a:r>
              <a:rPr lang="en-US" sz="2400" dirty="0" smtClean="0"/>
              <a:t>Saturday (April 2017) </a:t>
            </a:r>
            <a:endParaRPr lang="en-US" sz="2400" dirty="0"/>
          </a:p>
          <a:p>
            <a:pPr lvl="1"/>
            <a:r>
              <a:rPr lang="en-US" sz="2000" dirty="0" err="1"/>
              <a:t>Aii</a:t>
            </a:r>
            <a:r>
              <a:rPr lang="en-US" sz="2000" dirty="0"/>
              <a:t>, </a:t>
            </a:r>
            <a:r>
              <a:rPr lang="en-US" sz="2000" dirty="0" smtClean="0"/>
              <a:t>OU Geoscience, Oklahoma </a:t>
            </a:r>
            <a:r>
              <a:rPr lang="en-US" sz="2000" dirty="0"/>
              <a:t>Geological Survey</a:t>
            </a:r>
          </a:p>
          <a:p>
            <a:endParaRPr lang="en-US" dirty="0"/>
          </a:p>
        </p:txBody>
      </p:sp>
      <p:pic>
        <p:nvPicPr>
          <p:cNvPr id="8" name="Picture 7" descr="SSS GeoScience Day.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5843" y="920346"/>
            <a:ext cx="1410837" cy="1825790"/>
          </a:xfrm>
          <a:prstGeom prst="rect">
            <a:avLst/>
          </a:prstGeom>
        </p:spPr>
      </p:pic>
      <p:pic>
        <p:nvPicPr>
          <p:cNvPr id="4" name="Picture 3" descr="IMG_1550 (1).jpg"/>
          <p:cNvPicPr>
            <a:picLocks noChangeAspect="1"/>
          </p:cNvPicPr>
          <p:nvPr/>
        </p:nvPicPr>
        <p:blipFill rotWithShape="1">
          <a:blip r:embed="rId4">
            <a:extLst>
              <a:ext uri="{28A0092B-C50C-407E-A947-70E740481C1C}">
                <a14:useLocalDpi xmlns:a14="http://schemas.microsoft.com/office/drawing/2010/main" val="0"/>
              </a:ext>
            </a:extLst>
          </a:blip>
          <a:srcRect l="9134" b="10304"/>
          <a:stretch/>
        </p:blipFill>
        <p:spPr>
          <a:xfrm rot="5400000">
            <a:off x="3147651" y="3503285"/>
            <a:ext cx="2956575" cy="2188884"/>
          </a:xfrm>
          <a:prstGeom prst="rect">
            <a:avLst/>
          </a:prstGeom>
          <a:ln>
            <a:noFill/>
          </a:ln>
          <a:effectLst>
            <a:outerShdw blurRad="292100" dist="139700" dir="2700000" algn="tl" rotWithShape="0">
              <a:srgbClr val="333333">
                <a:alpha val="65000"/>
              </a:srgbClr>
            </a:outerShdw>
          </a:effectLst>
        </p:spPr>
      </p:pic>
      <p:pic>
        <p:nvPicPr>
          <p:cNvPr id="5" name="Picture 4" descr="IMG_1579.jpg"/>
          <p:cNvPicPr>
            <a:picLocks noChangeAspect="1"/>
          </p:cNvPicPr>
          <p:nvPr/>
        </p:nvPicPr>
        <p:blipFill rotWithShape="1">
          <a:blip r:embed="rId5">
            <a:extLst>
              <a:ext uri="{28A0092B-C50C-407E-A947-70E740481C1C}">
                <a14:useLocalDpi xmlns:a14="http://schemas.microsoft.com/office/drawing/2010/main" val="0"/>
              </a:ext>
            </a:extLst>
          </a:blip>
          <a:srcRect l="7179" t="11827" r="12993"/>
          <a:stretch/>
        </p:blipFill>
        <p:spPr>
          <a:xfrm>
            <a:off x="499929" y="3119438"/>
            <a:ext cx="2769886" cy="2294587"/>
          </a:xfrm>
          <a:prstGeom prst="rect">
            <a:avLst/>
          </a:prstGeom>
          <a:ln>
            <a:noFill/>
          </a:ln>
          <a:effectLst>
            <a:outerShdw blurRad="292100" dist="139700" dir="2700000" algn="tl" rotWithShape="0">
              <a:srgbClr val="333333">
                <a:alpha val="65000"/>
              </a:srgbClr>
            </a:outerShdw>
          </a:effectLst>
        </p:spPr>
      </p:pic>
      <p:pic>
        <p:nvPicPr>
          <p:cNvPr id="6" name="Picture 5" descr="IMG_1502.jpg"/>
          <p:cNvPicPr>
            <a:picLocks noChangeAspect="1"/>
          </p:cNvPicPr>
          <p:nvPr/>
        </p:nvPicPr>
        <p:blipFill rotWithShape="1">
          <a:blip r:embed="rId6">
            <a:extLst>
              <a:ext uri="{28A0092B-C50C-407E-A947-70E740481C1C}">
                <a14:useLocalDpi xmlns:a14="http://schemas.microsoft.com/office/drawing/2010/main" val="0"/>
              </a:ext>
            </a:extLst>
          </a:blip>
          <a:srcRect l="19467" t="-1177" r="-4859" b="1177"/>
          <a:stretch/>
        </p:blipFill>
        <p:spPr>
          <a:xfrm>
            <a:off x="5985656" y="3119438"/>
            <a:ext cx="2939609" cy="258189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9625288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920347"/>
            <a:ext cx="8229600" cy="673100"/>
          </a:xfrm>
        </p:spPr>
        <p:txBody>
          <a:bodyPr/>
          <a:lstStyle/>
          <a:p>
            <a:r>
              <a:rPr lang="en-US" sz="3600" dirty="0"/>
              <a:t>Alliance Outreach </a:t>
            </a:r>
            <a:r>
              <a:rPr lang="en-US" sz="3600" dirty="0" smtClean="0"/>
              <a:t>Activities</a:t>
            </a:r>
            <a:endParaRPr lang="en-US" sz="3600" dirty="0"/>
          </a:p>
        </p:txBody>
      </p:sp>
      <p:sp>
        <p:nvSpPr>
          <p:cNvPr id="3" name="Content Placeholder 2"/>
          <p:cNvSpPr>
            <a:spLocks noGrp="1"/>
          </p:cNvSpPr>
          <p:nvPr>
            <p:ph idx="1"/>
          </p:nvPr>
        </p:nvSpPr>
        <p:spPr>
          <a:xfrm>
            <a:off x="428625" y="1716326"/>
            <a:ext cx="4734051" cy="2121348"/>
          </a:xfrm>
        </p:spPr>
        <p:txBody>
          <a:bodyPr/>
          <a:lstStyle/>
          <a:p>
            <a:pPr lvl="1"/>
            <a:r>
              <a:rPr lang="en-US" sz="2400" dirty="0"/>
              <a:t>Jones Academy: Choctaw Nation STEM Camp (June 2018)</a:t>
            </a:r>
          </a:p>
          <a:p>
            <a:pPr lvl="2"/>
            <a:r>
              <a:rPr lang="en-US" sz="2000" dirty="0"/>
              <a:t>OGS hosted “GeoXP” - 5 stations</a:t>
            </a:r>
          </a:p>
          <a:p>
            <a:pPr lvl="2"/>
            <a:r>
              <a:rPr lang="en-US" sz="2000" dirty="0"/>
              <a:t>Career Panel with 6 OGS geologists</a:t>
            </a:r>
          </a:p>
          <a:p>
            <a:pPr marL="0" indent="0">
              <a:buNone/>
            </a:pPr>
            <a:endParaRPr lang="en-US" dirty="0"/>
          </a:p>
        </p:txBody>
      </p:sp>
      <p:pic>
        <p:nvPicPr>
          <p:cNvPr id="4" name="Picture 3">
            <a:extLst>
              <a:ext uri="{FF2B5EF4-FFF2-40B4-BE49-F238E27FC236}">
                <a16:creationId xmlns="" xmlns:a16="http://schemas.microsoft.com/office/drawing/2014/main" id="{9CD82CBD-2B3B-2141-BA92-1A454FBB325E}"/>
              </a:ext>
            </a:extLst>
          </p:cNvPr>
          <p:cNvPicPr>
            <a:picLocks noChangeAspect="1"/>
          </p:cNvPicPr>
          <p:nvPr/>
        </p:nvPicPr>
        <p:blipFill>
          <a:blip r:embed="rId3"/>
          <a:stretch>
            <a:fillRect/>
          </a:stretch>
        </p:blipFill>
        <p:spPr>
          <a:xfrm>
            <a:off x="5533900" y="4451266"/>
            <a:ext cx="3610099" cy="2406733"/>
          </a:xfrm>
          <a:prstGeom prst="rect">
            <a:avLst/>
          </a:prstGeom>
        </p:spPr>
      </p:pic>
      <p:pic>
        <p:nvPicPr>
          <p:cNvPr id="8" name="Picture 7">
            <a:extLst>
              <a:ext uri="{FF2B5EF4-FFF2-40B4-BE49-F238E27FC236}">
                <a16:creationId xmlns="" xmlns:a16="http://schemas.microsoft.com/office/drawing/2014/main" id="{B86092C7-93EC-3B41-9B33-A953E9EB93B3}"/>
              </a:ext>
            </a:extLst>
          </p:cNvPr>
          <p:cNvPicPr>
            <a:picLocks noChangeAspect="1"/>
          </p:cNvPicPr>
          <p:nvPr/>
        </p:nvPicPr>
        <p:blipFill>
          <a:blip r:embed="rId4"/>
          <a:stretch>
            <a:fillRect/>
          </a:stretch>
        </p:blipFill>
        <p:spPr>
          <a:xfrm>
            <a:off x="3604140" y="5221287"/>
            <a:ext cx="1878570" cy="1252380"/>
          </a:xfrm>
          <a:prstGeom prst="rect">
            <a:avLst/>
          </a:prstGeom>
        </p:spPr>
      </p:pic>
      <p:pic>
        <p:nvPicPr>
          <p:cNvPr id="10" name="Picture 9">
            <a:extLst>
              <a:ext uri="{FF2B5EF4-FFF2-40B4-BE49-F238E27FC236}">
                <a16:creationId xmlns="" xmlns:a16="http://schemas.microsoft.com/office/drawing/2014/main" id="{2FCD14E3-C54C-9E45-98B6-0BED9AE2A8CE}"/>
              </a:ext>
            </a:extLst>
          </p:cNvPr>
          <p:cNvPicPr>
            <a:picLocks noChangeAspect="1"/>
          </p:cNvPicPr>
          <p:nvPr/>
        </p:nvPicPr>
        <p:blipFill>
          <a:blip r:embed="rId5"/>
          <a:stretch>
            <a:fillRect/>
          </a:stretch>
        </p:blipFill>
        <p:spPr>
          <a:xfrm>
            <a:off x="5533900" y="1925358"/>
            <a:ext cx="3610099" cy="2406732"/>
          </a:xfrm>
          <a:prstGeom prst="rect">
            <a:avLst/>
          </a:prstGeom>
        </p:spPr>
      </p:pic>
      <p:pic>
        <p:nvPicPr>
          <p:cNvPr id="17" name="Picture 16">
            <a:extLst>
              <a:ext uri="{FF2B5EF4-FFF2-40B4-BE49-F238E27FC236}">
                <a16:creationId xmlns="" xmlns:a16="http://schemas.microsoft.com/office/drawing/2014/main" id="{100D1BAD-6EE3-0A40-91F1-7BAA15D345C9}"/>
              </a:ext>
            </a:extLst>
          </p:cNvPr>
          <p:cNvPicPr>
            <a:picLocks noChangeAspect="1"/>
          </p:cNvPicPr>
          <p:nvPr/>
        </p:nvPicPr>
        <p:blipFill>
          <a:blip r:embed="rId6"/>
          <a:stretch>
            <a:fillRect/>
          </a:stretch>
        </p:blipFill>
        <p:spPr>
          <a:xfrm>
            <a:off x="0" y="4520341"/>
            <a:ext cx="3506489" cy="2337659"/>
          </a:xfrm>
          <a:prstGeom prst="rect">
            <a:avLst/>
          </a:prstGeom>
        </p:spPr>
      </p:pic>
      <p:pic>
        <p:nvPicPr>
          <p:cNvPr id="18" name="Picture 17">
            <a:extLst>
              <a:ext uri="{FF2B5EF4-FFF2-40B4-BE49-F238E27FC236}">
                <a16:creationId xmlns="" xmlns:a16="http://schemas.microsoft.com/office/drawing/2014/main" id="{3E3C744E-4709-314D-BEE6-F34B96E010D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65682" y="3679199"/>
            <a:ext cx="1482606" cy="1305782"/>
          </a:xfrm>
          <a:prstGeom prst="rect">
            <a:avLst/>
          </a:prstGeom>
        </p:spPr>
      </p:pic>
    </p:spTree>
    <p:extLst>
      <p:ext uri="{BB962C8B-B14F-4D97-AF65-F5344CB8AC3E}">
        <p14:creationId xmlns:p14="http://schemas.microsoft.com/office/powerpoint/2010/main" val="14516305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51090" y="2227301"/>
            <a:ext cx="5153708" cy="830997"/>
          </a:xfrm>
          <a:prstGeom prst="rect">
            <a:avLst/>
          </a:prstGeom>
          <a:noFill/>
        </p:spPr>
        <p:txBody>
          <a:bodyPr wrap="square" rtlCol="0">
            <a:spAutoFit/>
          </a:bodyPr>
          <a:lstStyle/>
          <a:p>
            <a:r>
              <a:rPr lang="en-US" sz="2400" dirty="0"/>
              <a:t>Bridging Local Outreach &amp; Seismic Signal Monitoring</a:t>
            </a:r>
          </a:p>
        </p:txBody>
      </p:sp>
      <p:sp>
        <p:nvSpPr>
          <p:cNvPr id="5" name="Title 1"/>
          <p:cNvSpPr txBox="1">
            <a:spLocks/>
          </p:cNvSpPr>
          <p:nvPr/>
        </p:nvSpPr>
        <p:spPr bwMode="auto">
          <a:xfrm>
            <a:off x="316834" y="569299"/>
            <a:ext cx="6087681" cy="113928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defTabSz="457200" rtl="0" eaLnBrk="0" fontAlgn="base" hangingPunct="0">
              <a:spcBef>
                <a:spcPct val="0"/>
              </a:spcBef>
              <a:spcAft>
                <a:spcPct val="0"/>
              </a:spcAft>
              <a:defRPr sz="4400" kern="1200">
                <a:solidFill>
                  <a:srgbClr val="115486"/>
                </a:solidFill>
                <a:latin typeface="+mj-lt"/>
                <a:ea typeface="ＭＳ Ｐゴシック" charset="-128"/>
                <a:cs typeface="ＭＳ Ｐゴシック" charset="-128"/>
              </a:defRPr>
            </a:lvl1pPr>
            <a:lvl2pPr algn="ctr" defTabSz="457200" rtl="0" eaLnBrk="0" fontAlgn="base" hangingPunct="0">
              <a:spcBef>
                <a:spcPct val="0"/>
              </a:spcBef>
              <a:spcAft>
                <a:spcPct val="0"/>
              </a:spcAft>
              <a:defRPr sz="4400">
                <a:solidFill>
                  <a:srgbClr val="115486"/>
                </a:solidFill>
                <a:latin typeface="Calibri" charset="0"/>
                <a:ea typeface="ＭＳ Ｐゴシック" charset="-128"/>
                <a:cs typeface="ＭＳ Ｐゴシック" charset="-128"/>
              </a:defRPr>
            </a:lvl2pPr>
            <a:lvl3pPr algn="ctr" defTabSz="457200" rtl="0" eaLnBrk="0" fontAlgn="base" hangingPunct="0">
              <a:spcBef>
                <a:spcPct val="0"/>
              </a:spcBef>
              <a:spcAft>
                <a:spcPct val="0"/>
              </a:spcAft>
              <a:defRPr sz="4400">
                <a:solidFill>
                  <a:srgbClr val="115486"/>
                </a:solidFill>
                <a:latin typeface="Calibri" charset="0"/>
                <a:ea typeface="ＭＳ Ｐゴシック" charset="-128"/>
                <a:cs typeface="ＭＳ Ｐゴシック" charset="-128"/>
              </a:defRPr>
            </a:lvl3pPr>
            <a:lvl4pPr algn="ctr" defTabSz="457200" rtl="0" eaLnBrk="0" fontAlgn="base" hangingPunct="0">
              <a:spcBef>
                <a:spcPct val="0"/>
              </a:spcBef>
              <a:spcAft>
                <a:spcPct val="0"/>
              </a:spcAft>
              <a:defRPr sz="4400">
                <a:solidFill>
                  <a:srgbClr val="115486"/>
                </a:solidFill>
                <a:latin typeface="Calibri" charset="0"/>
                <a:ea typeface="ＭＳ Ｐゴシック" charset="-128"/>
                <a:cs typeface="ＭＳ Ｐゴシック" charset="-128"/>
              </a:defRPr>
            </a:lvl4pPr>
            <a:lvl5pPr algn="ctr" defTabSz="457200" rtl="0" eaLnBrk="0" fontAlgn="base" hangingPunct="0">
              <a:spcBef>
                <a:spcPct val="0"/>
              </a:spcBef>
              <a:spcAft>
                <a:spcPct val="0"/>
              </a:spcAft>
              <a:defRPr sz="4400">
                <a:solidFill>
                  <a:srgbClr val="115486"/>
                </a:solidFill>
                <a:latin typeface="Calibri"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charset="0"/>
                <a:ea typeface="ＭＳ Ｐゴシック" charset="-128"/>
                <a:cs typeface="ＭＳ Ｐゴシック" charset="-128"/>
              </a:defRPr>
            </a:lvl9pPr>
          </a:lstStyle>
          <a:p>
            <a:r>
              <a:rPr lang="en-US" sz="3600" dirty="0"/>
              <a:t>OGS Education and Outreach</a:t>
            </a:r>
          </a:p>
        </p:txBody>
      </p:sp>
      <p:pic>
        <p:nvPicPr>
          <p:cNvPr id="6" name="Picture 5"/>
          <p:cNvPicPr>
            <a:picLocks noChangeAspect="1"/>
          </p:cNvPicPr>
          <p:nvPr/>
        </p:nvPicPr>
        <p:blipFill>
          <a:blip r:embed="rId3"/>
          <a:stretch>
            <a:fillRect/>
          </a:stretch>
        </p:blipFill>
        <p:spPr>
          <a:xfrm>
            <a:off x="5904585" y="1708588"/>
            <a:ext cx="3011299" cy="1693856"/>
          </a:xfrm>
          <a:prstGeom prst="rect">
            <a:avLst/>
          </a:prstGeom>
        </p:spPr>
      </p:pic>
      <p:pic>
        <p:nvPicPr>
          <p:cNvPr id="7" name="Picture 6"/>
          <p:cNvPicPr>
            <a:picLocks noChangeAspect="1"/>
          </p:cNvPicPr>
          <p:nvPr/>
        </p:nvPicPr>
        <p:blipFill>
          <a:blip r:embed="rId4"/>
          <a:stretch>
            <a:fillRect/>
          </a:stretch>
        </p:blipFill>
        <p:spPr>
          <a:xfrm>
            <a:off x="651090" y="1513852"/>
            <a:ext cx="3175000" cy="800100"/>
          </a:xfrm>
          <a:prstGeom prst="rect">
            <a:avLst/>
          </a:prstGeom>
        </p:spPr>
      </p:pic>
      <p:sp>
        <p:nvSpPr>
          <p:cNvPr id="3" name="TextBox 2">
            <a:extLst>
              <a:ext uri="{FF2B5EF4-FFF2-40B4-BE49-F238E27FC236}">
                <a16:creationId xmlns="" xmlns:a16="http://schemas.microsoft.com/office/drawing/2014/main" id="{EE4A5B34-4620-5F46-99B8-FACD1DCE58D4}"/>
              </a:ext>
            </a:extLst>
          </p:cNvPr>
          <p:cNvSpPr txBox="1"/>
          <p:nvPr/>
        </p:nvSpPr>
        <p:spPr>
          <a:xfrm>
            <a:off x="316835" y="3331257"/>
            <a:ext cx="3524682" cy="3139321"/>
          </a:xfrm>
          <a:prstGeom prst="rect">
            <a:avLst/>
          </a:prstGeom>
          <a:noFill/>
        </p:spPr>
        <p:txBody>
          <a:bodyPr wrap="square" rtlCol="0">
            <a:spAutoFit/>
          </a:bodyPr>
          <a:lstStyle/>
          <a:p>
            <a:pPr marL="285750" indent="-285750">
              <a:buFont typeface="Arial" panose="020B0604020202020204" pitchFamily="34" charset="0"/>
              <a:buChar char="•"/>
            </a:pPr>
            <a:r>
              <a:rPr lang="en-US" dirty="0"/>
              <a:t>Distribute 100 seismographs to schools, libraries, and museums in OK (~25 are currently in the community)</a:t>
            </a:r>
          </a:p>
          <a:p>
            <a:pPr marL="285750" indent="-285750">
              <a:buFont typeface="Arial" panose="020B0604020202020204" pitchFamily="34" charset="0"/>
              <a:buChar char="•"/>
            </a:pPr>
            <a:r>
              <a:rPr lang="en-US" dirty="0"/>
              <a:t>Two goals: Educational opportunities AND densify OGS’s seismic network</a:t>
            </a:r>
          </a:p>
          <a:p>
            <a:pPr marL="285750" indent="-285750">
              <a:buFont typeface="Arial" panose="020B0604020202020204" pitchFamily="34" charset="0"/>
              <a:buChar char="•"/>
            </a:pPr>
            <a:r>
              <a:rPr lang="en-US" dirty="0"/>
              <a:t>Professional Development workshops for educators</a:t>
            </a:r>
          </a:p>
          <a:p>
            <a:pPr marL="285750" indent="-285750">
              <a:buFont typeface="Arial" panose="020B0604020202020204" pitchFamily="34" charset="0"/>
              <a:buChar char="•"/>
            </a:pPr>
            <a:r>
              <a:rPr lang="en-US" dirty="0"/>
              <a:t>OGS staff - a resource to schools</a:t>
            </a:r>
          </a:p>
        </p:txBody>
      </p:sp>
      <p:pic>
        <p:nvPicPr>
          <p:cNvPr id="9" name="Picture 8">
            <a:extLst>
              <a:ext uri="{FF2B5EF4-FFF2-40B4-BE49-F238E27FC236}">
                <a16:creationId xmlns="" xmlns:a16="http://schemas.microsoft.com/office/drawing/2014/main" id="{DC7C0858-819B-5240-BCD4-52B1086739F2}"/>
              </a:ext>
            </a:extLst>
          </p:cNvPr>
          <p:cNvPicPr>
            <a:picLocks noChangeAspect="1"/>
          </p:cNvPicPr>
          <p:nvPr/>
        </p:nvPicPr>
        <p:blipFill>
          <a:blip r:embed="rId5"/>
          <a:stretch>
            <a:fillRect/>
          </a:stretch>
        </p:blipFill>
        <p:spPr>
          <a:xfrm>
            <a:off x="4209177" y="4223831"/>
            <a:ext cx="4454065" cy="2553840"/>
          </a:xfrm>
          <a:prstGeom prst="rect">
            <a:avLst/>
          </a:prstGeom>
        </p:spPr>
      </p:pic>
      <p:pic>
        <p:nvPicPr>
          <p:cNvPr id="10" name="Picture 9">
            <a:extLst>
              <a:ext uri="{FF2B5EF4-FFF2-40B4-BE49-F238E27FC236}">
                <a16:creationId xmlns="" xmlns:a16="http://schemas.microsoft.com/office/drawing/2014/main" id="{2B8C84D2-3F7F-E743-91AB-B699D791E7A6}"/>
              </a:ext>
            </a:extLst>
          </p:cNvPr>
          <p:cNvPicPr>
            <a:picLocks noChangeAspect="1"/>
          </p:cNvPicPr>
          <p:nvPr/>
        </p:nvPicPr>
        <p:blipFill>
          <a:blip r:embed="rId6"/>
          <a:stretch>
            <a:fillRect/>
          </a:stretch>
        </p:blipFill>
        <p:spPr>
          <a:xfrm>
            <a:off x="6702701" y="764033"/>
            <a:ext cx="2082268" cy="749819"/>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 xmlns:a16="http://schemas.microsoft.com/office/drawing/2014/main" id="{48C01394-AB41-FB4F-A458-84714B1BC99F}"/>
              </a:ext>
            </a:extLst>
          </p:cNvPr>
          <p:cNvPicPr>
            <a:picLocks noChangeAspect="1"/>
          </p:cNvPicPr>
          <p:nvPr/>
        </p:nvPicPr>
        <p:blipFill>
          <a:blip r:embed="rId7"/>
          <a:stretch>
            <a:fillRect/>
          </a:stretch>
        </p:blipFill>
        <p:spPr>
          <a:xfrm>
            <a:off x="3689019" y="2783594"/>
            <a:ext cx="2115779" cy="1586834"/>
          </a:xfrm>
          <a:prstGeom prst="rect">
            <a:avLst/>
          </a:prstGeom>
        </p:spPr>
      </p:pic>
    </p:spTree>
    <p:extLst>
      <p:ext uri="{BB962C8B-B14F-4D97-AF65-F5344CB8AC3E}">
        <p14:creationId xmlns:p14="http://schemas.microsoft.com/office/powerpoint/2010/main" val="416078600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411" y="622204"/>
            <a:ext cx="6468603" cy="1796393"/>
          </a:xfrm>
        </p:spPr>
        <p:txBody>
          <a:bodyPr/>
          <a:lstStyle/>
          <a:p>
            <a:pPr algn="l"/>
            <a:r>
              <a:rPr lang="en-US" sz="3200" dirty="0"/>
              <a:t>EarthConnections Phase 2</a:t>
            </a:r>
            <a:br>
              <a:rPr lang="en-US" sz="3200" dirty="0"/>
            </a:br>
            <a:r>
              <a:rPr lang="en-US" sz="3200" dirty="0"/>
              <a:t>Oklahoma Tribal Nations Alliance</a:t>
            </a:r>
          </a:p>
        </p:txBody>
      </p:sp>
      <p:pic>
        <p:nvPicPr>
          <p:cNvPr id="4" name="Picture 3" descr="GeosciencePathways.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384" y="2060153"/>
            <a:ext cx="8026082" cy="4514671"/>
          </a:xfrm>
          <a:prstGeom prst="rect">
            <a:avLst/>
          </a:prstGeom>
        </p:spPr>
      </p:pic>
      <p:pic>
        <p:nvPicPr>
          <p:cNvPr id="6" name="Picture 5">
            <a:extLst>
              <a:ext uri="{FF2B5EF4-FFF2-40B4-BE49-F238E27FC236}">
                <a16:creationId xmlns="" xmlns:a16="http://schemas.microsoft.com/office/drawing/2014/main" id="{C0448108-4FD9-EC42-BB15-0D609CD7A063}"/>
              </a:ext>
            </a:extLst>
          </p:cNvPr>
          <p:cNvPicPr>
            <a:picLocks noChangeAspect="1"/>
          </p:cNvPicPr>
          <p:nvPr/>
        </p:nvPicPr>
        <p:blipFill>
          <a:blip r:embed="rId4"/>
          <a:stretch>
            <a:fillRect/>
          </a:stretch>
        </p:blipFill>
        <p:spPr>
          <a:xfrm>
            <a:off x="6855303" y="622204"/>
            <a:ext cx="2042874" cy="1772653"/>
          </a:xfrm>
          <a:prstGeom prst="rect">
            <a:avLst/>
          </a:prstGeom>
        </p:spPr>
      </p:pic>
    </p:spTree>
    <p:extLst>
      <p:ext uri="{BB962C8B-B14F-4D97-AF65-F5344CB8AC3E}">
        <p14:creationId xmlns:p14="http://schemas.microsoft.com/office/powerpoint/2010/main" val="3071684301"/>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a:extLst>
              <a:ext uri="{28A0092B-C50C-407E-A947-70E740481C1C}">
                <a14:useLocalDpi xmlns:a14="http://schemas.microsoft.com/office/drawing/2010/main" val="0"/>
              </a:ext>
            </a:extLst>
          </a:blip>
          <a:stretch>
            <a:fillRect/>
          </a:stretch>
        </p:blipFill>
        <p:spPr>
          <a:xfrm>
            <a:off x="999861" y="770069"/>
            <a:ext cx="7201701" cy="5525578"/>
          </a:xfrm>
          <a:prstGeom prst="rect">
            <a:avLst/>
          </a:prstGeom>
        </p:spPr>
      </p:pic>
    </p:spTree>
    <p:extLst>
      <p:ext uri="{BB962C8B-B14F-4D97-AF65-F5344CB8AC3E}">
        <p14:creationId xmlns:p14="http://schemas.microsoft.com/office/powerpoint/2010/main" val="214628196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61BD090-2CB8-0A44-8D0D-109CBA5C2A7D}"/>
              </a:ext>
            </a:extLst>
          </p:cNvPr>
          <p:cNvSpPr>
            <a:spLocks noGrp="1"/>
          </p:cNvSpPr>
          <p:nvPr>
            <p:ph type="title"/>
          </p:nvPr>
        </p:nvSpPr>
        <p:spPr/>
        <p:txBody>
          <a:bodyPr/>
          <a:lstStyle/>
          <a:p>
            <a:r>
              <a:rPr lang="en-US" dirty="0"/>
              <a:t>Poster Session (Wednesday)</a:t>
            </a:r>
          </a:p>
        </p:txBody>
      </p:sp>
      <p:sp>
        <p:nvSpPr>
          <p:cNvPr id="3" name="Content Placeholder 2">
            <a:extLst>
              <a:ext uri="{FF2B5EF4-FFF2-40B4-BE49-F238E27FC236}">
                <a16:creationId xmlns="" xmlns:a16="http://schemas.microsoft.com/office/drawing/2014/main" id="{C00751E8-B105-0440-BC34-7B62CA1436D5}"/>
              </a:ext>
            </a:extLst>
          </p:cNvPr>
          <p:cNvSpPr>
            <a:spLocks noGrp="1"/>
          </p:cNvSpPr>
          <p:nvPr>
            <p:ph idx="1"/>
          </p:nvPr>
        </p:nvSpPr>
        <p:spPr>
          <a:xfrm>
            <a:off x="457200" y="1605365"/>
            <a:ext cx="8229600" cy="1056140"/>
          </a:xfrm>
        </p:spPr>
        <p:txBody>
          <a:bodyPr/>
          <a:lstStyle/>
          <a:p>
            <a:pPr marL="0" indent="0" algn="ctr">
              <a:buNone/>
            </a:pPr>
            <a:r>
              <a:rPr lang="en-US" sz="2800" dirty="0"/>
              <a:t>Please visit two posters about the OK Tribal Nations Alliance on Wednesday</a:t>
            </a:r>
          </a:p>
          <a:p>
            <a:pPr marL="0" indent="0">
              <a:buNone/>
            </a:pPr>
            <a:endParaRPr lang="en-US" dirty="0"/>
          </a:p>
        </p:txBody>
      </p:sp>
      <p:pic>
        <p:nvPicPr>
          <p:cNvPr id="5" name="Picture 4">
            <a:extLst>
              <a:ext uri="{FF2B5EF4-FFF2-40B4-BE49-F238E27FC236}">
                <a16:creationId xmlns="" xmlns:a16="http://schemas.microsoft.com/office/drawing/2014/main" id="{65800241-3C52-4E44-B982-C092B9034634}"/>
              </a:ext>
            </a:extLst>
          </p:cNvPr>
          <p:cNvPicPr>
            <a:picLocks noChangeAspect="1"/>
          </p:cNvPicPr>
          <p:nvPr/>
        </p:nvPicPr>
        <p:blipFill>
          <a:blip r:embed="rId2"/>
          <a:stretch>
            <a:fillRect/>
          </a:stretch>
        </p:blipFill>
        <p:spPr>
          <a:xfrm>
            <a:off x="0" y="2517625"/>
            <a:ext cx="4889500" cy="3136900"/>
          </a:xfrm>
          <a:prstGeom prst="rect">
            <a:avLst/>
          </a:prstGeom>
        </p:spPr>
      </p:pic>
      <p:pic>
        <p:nvPicPr>
          <p:cNvPr id="7" name="Picture 6">
            <a:extLst>
              <a:ext uri="{FF2B5EF4-FFF2-40B4-BE49-F238E27FC236}">
                <a16:creationId xmlns="" xmlns:a16="http://schemas.microsoft.com/office/drawing/2014/main" id="{D8EEB309-0C6C-914E-86D4-B14194E20706}"/>
              </a:ext>
            </a:extLst>
          </p:cNvPr>
          <p:cNvPicPr>
            <a:picLocks noChangeAspect="1"/>
          </p:cNvPicPr>
          <p:nvPr/>
        </p:nvPicPr>
        <p:blipFill>
          <a:blip r:embed="rId3"/>
          <a:stretch>
            <a:fillRect/>
          </a:stretch>
        </p:blipFill>
        <p:spPr>
          <a:xfrm>
            <a:off x="4857750" y="3546625"/>
            <a:ext cx="4203700" cy="3149600"/>
          </a:xfrm>
          <a:prstGeom prst="rect">
            <a:avLst/>
          </a:prstGeom>
        </p:spPr>
      </p:pic>
    </p:spTree>
    <p:extLst>
      <p:ext uri="{BB962C8B-B14F-4D97-AF65-F5344CB8AC3E}">
        <p14:creationId xmlns:p14="http://schemas.microsoft.com/office/powerpoint/2010/main" val="4057713026"/>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02369"/>
            <a:ext cx="7974061" cy="1531813"/>
          </a:xfrm>
        </p:spPr>
        <p:txBody>
          <a:bodyPr/>
          <a:lstStyle/>
          <a:p>
            <a:pPr marL="0" indent="0" algn="ctr">
              <a:buNone/>
            </a:pPr>
            <a:r>
              <a:rPr lang="en-US" sz="8800" b="1" spc="170" dirty="0" smtClean="0">
                <a:latin typeface="Xingkai SC Light"/>
                <a:cs typeface="Xingkai SC Light"/>
              </a:rPr>
              <a:t>Thank you </a:t>
            </a:r>
            <a:endParaRPr lang="en-US" sz="8800" b="1" spc="170" dirty="0">
              <a:latin typeface="Xingkai SC Light"/>
              <a:cs typeface="Xingkai SC Light"/>
            </a:endParaRPr>
          </a:p>
        </p:txBody>
      </p:sp>
    </p:spTree>
    <p:extLst>
      <p:ext uri="{BB962C8B-B14F-4D97-AF65-F5344CB8AC3E}">
        <p14:creationId xmlns:p14="http://schemas.microsoft.com/office/powerpoint/2010/main" val="1564523155"/>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InTeGr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9588</TotalTime>
  <Words>2784</Words>
  <Application>Microsoft Macintosh PowerPoint</Application>
  <PresentationFormat>On-screen Show (4:3)</PresentationFormat>
  <Paragraphs>286</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InTeGrate</vt:lpstr>
      <vt:lpstr>EarthConnections: The Oklahoma Tribal Nations Alliance’s Progress Toward Education Pathways</vt:lpstr>
      <vt:lpstr> EarthConnections Shared Vision </vt:lpstr>
      <vt:lpstr> Oklahoma Tribal Nations Alliance </vt:lpstr>
      <vt:lpstr> Compelling Local Problem: Induced Seismicity </vt:lpstr>
      <vt:lpstr>Oklahoma Area Seismicity (1973-2017)</vt:lpstr>
      <vt:lpstr>Induced seismicity is a concern for  all OK residents.</vt:lpstr>
      <vt:lpstr> Oklahoma Tribal Nations Alliance </vt:lpstr>
      <vt:lpstr>PowerPoint Presentation</vt:lpstr>
      <vt:lpstr>Alliance Outreach and Activities  2017</vt:lpstr>
      <vt:lpstr> Oklahoma Tribal Nations Alliance </vt:lpstr>
      <vt:lpstr>PowerPoint Presentation</vt:lpstr>
      <vt:lpstr>Alliance Outreach Activities</vt:lpstr>
      <vt:lpstr>Alliance Outreach Activities</vt:lpstr>
      <vt:lpstr>PowerPoint Presentation</vt:lpstr>
      <vt:lpstr>EarthConnections Phase 2 Oklahoma Tribal Nations Alliance</vt:lpstr>
      <vt:lpstr>PowerPoint Presentation</vt:lpstr>
      <vt:lpstr>Poster Session (Wednesday)</vt:lpstr>
      <vt:lpstr>PowerPoint Presentation</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Earth Connections Presentation Template</dc:title>
  <dc:subject/>
  <dc:creator>Monica Bruckner</dc:creator>
  <cp:keywords/>
  <dc:description/>
  <cp:lastModifiedBy>Kathy Ellins</cp:lastModifiedBy>
  <cp:revision>368</cp:revision>
  <dcterms:created xsi:type="dcterms:W3CDTF">2013-04-25T14:27:47Z</dcterms:created>
  <dcterms:modified xsi:type="dcterms:W3CDTF">2018-07-15T01:56:33Z</dcterms:modified>
  <cp:category/>
</cp:coreProperties>
</file>