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257" r:id="rId3"/>
    <p:sldId id="258" r:id="rId4"/>
    <p:sldId id="259" r:id="rId5"/>
    <p:sldId id="272" r:id="rId6"/>
    <p:sldId id="260" r:id="rId7"/>
    <p:sldId id="262" r:id="rId8"/>
    <p:sldId id="263" r:id="rId9"/>
    <p:sldId id="294" r:id="rId10"/>
    <p:sldId id="273" r:id="rId11"/>
    <p:sldId id="280" r:id="rId12"/>
    <p:sldId id="275" r:id="rId13"/>
    <p:sldId id="290" r:id="rId14"/>
    <p:sldId id="271" r:id="rId15"/>
    <p:sldId id="295" r:id="rId16"/>
    <p:sldId id="281" r:id="rId17"/>
    <p:sldId id="265" r:id="rId18"/>
    <p:sldId id="286" r:id="rId19"/>
    <p:sldId id="268" r:id="rId20"/>
    <p:sldId id="285" r:id="rId21"/>
    <p:sldId id="297" r:id="rId22"/>
    <p:sldId id="298" r:id="rId23"/>
    <p:sldId id="284" r:id="rId24"/>
    <p:sldId id="299" r:id="rId25"/>
    <p:sldId id="282" r:id="rId26"/>
    <p:sldId id="287" r:id="rId27"/>
    <p:sldId id="278" r:id="rId28"/>
    <p:sldId id="303" r:id="rId29"/>
    <p:sldId id="301" r:id="rId30"/>
    <p:sldId id="300" r:id="rId31"/>
    <p:sldId id="310" r:id="rId32"/>
    <p:sldId id="304" r:id="rId33"/>
    <p:sldId id="302" r:id="rId34"/>
    <p:sldId id="305" r:id="rId35"/>
    <p:sldId id="307" r:id="rId36"/>
    <p:sldId id="306" r:id="rId37"/>
    <p:sldId id="308" r:id="rId38"/>
    <p:sldId id="31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22E"/>
    <a:srgbClr val="DEE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1"/>
    <p:restoredTop sz="93179"/>
  </p:normalViewPr>
  <p:slideViewPr>
    <p:cSldViewPr snapToGrid="0" snapToObjects="1">
      <p:cViewPr varScale="1">
        <p:scale>
          <a:sx n="102" d="100"/>
          <a:sy n="102" d="100"/>
        </p:scale>
        <p:origin x="176"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60158-6DEC-3C4B-9F52-2DC86443BA88}" type="datetimeFigureOut">
              <a:rPr lang="en-US" smtClean="0"/>
              <a:t>7/18/17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316FA-BC87-FB49-AC18-A57C6A1B7C71}" type="slidenum">
              <a:rPr lang="en-US" smtClean="0"/>
              <a:t>‹#›</a:t>
            </a:fld>
            <a:endParaRPr lang="en-US"/>
          </a:p>
        </p:txBody>
      </p:sp>
    </p:spTree>
    <p:extLst>
      <p:ext uri="{BB962C8B-B14F-4D97-AF65-F5344CB8AC3E}">
        <p14:creationId xmlns:p14="http://schemas.microsoft.com/office/powerpoint/2010/main" val="49883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Backward</a:t>
            </a:r>
            <a:r>
              <a:rPr lang="en-US" baseline="0" dirty="0" smtClean="0"/>
              <a:t> and Forward – this is a form of learning that is important in traditional African culture and was identified as an important practice in Pan-African pedagogy at a workshop this year.  This talk is going to look back into our history as a geoscience education community, think about how things were, and how that is different than where we are now, and use that to look forward and think about what might be important.</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2</a:t>
            </a:fld>
            <a:endParaRPr lang="en-US"/>
          </a:p>
        </p:txBody>
      </p:sp>
    </p:spTree>
    <p:extLst>
      <p:ext uri="{BB962C8B-B14F-4D97-AF65-F5344CB8AC3E}">
        <p14:creationId xmlns:p14="http://schemas.microsoft.com/office/powerpoint/2010/main" val="214308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years to 50 percent</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12</a:t>
            </a:fld>
            <a:endParaRPr lang="en-US"/>
          </a:p>
        </p:txBody>
      </p:sp>
    </p:spTree>
    <p:extLst>
      <p:ext uri="{BB962C8B-B14F-4D97-AF65-F5344CB8AC3E}">
        <p14:creationId xmlns:p14="http://schemas.microsoft.com/office/powerpoint/2010/main" val="211389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Summit results?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13</a:t>
            </a:fld>
            <a:endParaRPr lang="en-US"/>
          </a:p>
        </p:txBody>
      </p:sp>
    </p:spTree>
    <p:extLst>
      <p:ext uri="{BB962C8B-B14F-4D97-AF65-F5344CB8AC3E}">
        <p14:creationId xmlns:p14="http://schemas.microsoft.com/office/powerpoint/2010/main" val="88199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books,</a:t>
            </a:r>
            <a:r>
              <a:rPr lang="en-US" baseline="0" dirty="0" smtClean="0"/>
              <a:t> GER most recent report, JGE? Division?</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14</a:t>
            </a:fld>
            <a:endParaRPr lang="en-US"/>
          </a:p>
        </p:txBody>
      </p:sp>
    </p:spTree>
    <p:extLst>
      <p:ext uri="{BB962C8B-B14F-4D97-AF65-F5344CB8AC3E}">
        <p14:creationId xmlns:p14="http://schemas.microsoft.com/office/powerpoint/2010/main" val="77062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15</a:t>
            </a:fld>
            <a:endParaRPr lang="en-US"/>
          </a:p>
        </p:txBody>
      </p:sp>
    </p:spTree>
    <p:extLst>
      <p:ext uri="{BB962C8B-B14F-4D97-AF65-F5344CB8AC3E}">
        <p14:creationId xmlns:p14="http://schemas.microsoft.com/office/powerpoint/2010/main" val="22161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new – should have Integrate</a:t>
            </a:r>
            <a:r>
              <a:rPr lang="en-US" baseline="0" dirty="0" smtClean="0"/>
              <a:t> out here but hard to photograph</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16</a:t>
            </a:fld>
            <a:endParaRPr lang="en-US"/>
          </a:p>
        </p:txBody>
      </p:sp>
    </p:spTree>
    <p:extLst>
      <p:ext uri="{BB962C8B-B14F-4D97-AF65-F5344CB8AC3E}">
        <p14:creationId xmlns:p14="http://schemas.microsoft.com/office/powerpoint/2010/main" val="1635075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supports improvements in teaching?</a:t>
            </a:r>
            <a:endParaRPr lang="en-US" dirty="0"/>
          </a:p>
        </p:txBody>
      </p:sp>
      <p:sp>
        <p:nvSpPr>
          <p:cNvPr id="4" name="Slide Number Placeholder 3"/>
          <p:cNvSpPr>
            <a:spLocks noGrp="1"/>
          </p:cNvSpPr>
          <p:nvPr>
            <p:ph type="sldNum" sz="quarter" idx="10"/>
          </p:nvPr>
        </p:nvSpPr>
        <p:spPr/>
        <p:txBody>
          <a:bodyPr/>
          <a:lstStyle/>
          <a:p>
            <a:pPr>
              <a:defRPr/>
            </a:pPr>
            <a:fld id="{5DA77E6C-AF40-264C-8E0B-158C114DB49F}" type="slidenum">
              <a:rPr lang="en-US" smtClean="0"/>
              <a:pPr>
                <a:defRPr/>
              </a:pPr>
              <a:t>19</a:t>
            </a:fld>
            <a:endParaRPr lang="en-US"/>
          </a:p>
        </p:txBody>
      </p:sp>
    </p:spTree>
    <p:extLst>
      <p:ext uri="{BB962C8B-B14F-4D97-AF65-F5344CB8AC3E}">
        <p14:creationId xmlns:p14="http://schemas.microsoft.com/office/powerpoint/2010/main" val="162457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t>How many of you are familiar with</a:t>
            </a:r>
            <a:r>
              <a:rPr lang="en-US" sz="1200" baseline="0" dirty="0" smtClean="0"/>
              <a:t> </a:t>
            </a:r>
            <a:r>
              <a:rPr lang="en-US" sz="1200" baseline="0" dirty="0" err="1" smtClean="0"/>
              <a:t>InTeGrate</a:t>
            </a:r>
            <a:r>
              <a:rPr lang="en-US" sz="1200" baseline="0" dirty="0" smtClean="0"/>
              <a:t>?  (skim if lots)</a:t>
            </a:r>
            <a:endParaRPr lang="en-US" sz="1200" dirty="0" smtClean="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t>The </a:t>
            </a:r>
            <a:r>
              <a:rPr lang="en-US" sz="1200" dirty="0" err="1" smtClean="0"/>
              <a:t>InTeGrate</a:t>
            </a:r>
            <a:r>
              <a:rPr lang="en-US" sz="1200" dirty="0" smtClean="0"/>
              <a:t> project is an NSF STEP</a:t>
            </a:r>
            <a:r>
              <a:rPr lang="en-US" sz="1200" baseline="0" dirty="0" smtClean="0"/>
              <a:t> Center [STEM Talent Expansion Program] that </a:t>
            </a:r>
            <a:r>
              <a:rPr lang="en-US" sz="1200" dirty="0" smtClean="0"/>
              <a:t>supports the teaching of geoscience in the context of societal issues both within geoscience courses and across the undergraduate curriculum.  The program itself operates at a number of interacting</a:t>
            </a:r>
            <a:r>
              <a:rPr lang="en-US" sz="1200" baseline="0" dirty="0" smtClean="0"/>
              <a:t> scales with flows and interdependencies, like a system.  Describe circle diagram.</a:t>
            </a:r>
            <a:endParaRPr lang="en-US" sz="1200" dirty="0" smtClean="0"/>
          </a:p>
          <a:p>
            <a:endParaRPr lang="en-US" dirty="0" smtClean="0"/>
          </a:p>
          <a:p>
            <a:r>
              <a:rPr lang="en-US" dirty="0" smtClean="0"/>
              <a:t>Today</a:t>
            </a:r>
            <a:r>
              <a:rPr lang="en-US" baseline="0" dirty="0" smtClean="0"/>
              <a:t> I’m going to be talking about this middle piece here – the implementation programs.</a:t>
            </a:r>
            <a:endParaRPr lang="en-US" dirty="0" smtClean="0"/>
          </a:p>
        </p:txBody>
      </p:sp>
      <p:sp>
        <p:nvSpPr>
          <p:cNvPr id="4" name="Slide Number Placeholder 3"/>
          <p:cNvSpPr>
            <a:spLocks noGrp="1"/>
          </p:cNvSpPr>
          <p:nvPr>
            <p:ph type="sldNum" sz="quarter" idx="10"/>
          </p:nvPr>
        </p:nvSpPr>
        <p:spPr/>
        <p:txBody>
          <a:bodyPr/>
          <a:lstStyle/>
          <a:p>
            <a:fld id="{FDDCA2AD-8987-4644-B290-E1E5A3491727}" type="slidenum">
              <a:rPr lang="en-US" smtClean="0"/>
              <a:pPr/>
              <a:t>21</a:t>
            </a:fld>
            <a:endParaRPr lang="en-US"/>
          </a:p>
        </p:txBody>
      </p:sp>
    </p:spTree>
    <p:extLst>
      <p:ext uri="{BB962C8B-B14F-4D97-AF65-F5344CB8AC3E}">
        <p14:creationId xmlns:p14="http://schemas.microsoft.com/office/powerpoint/2010/main" val="616265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24</a:t>
            </a:fld>
            <a:endParaRPr lang="en-US"/>
          </a:p>
        </p:txBody>
      </p:sp>
    </p:spTree>
    <p:extLst>
      <p:ext uri="{BB962C8B-B14F-4D97-AF65-F5344CB8AC3E}">
        <p14:creationId xmlns:p14="http://schemas.microsoft.com/office/powerpoint/2010/main" val="190254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Unique Across Disciplines Comprehensive PD program</a:t>
            </a:r>
          </a:p>
          <a:p>
            <a:r>
              <a:rPr lang="en-US" dirty="0" smtClean="0"/>
              <a:t>Comprehensive</a:t>
            </a:r>
          </a:p>
          <a:p>
            <a:r>
              <a:rPr lang="en-US" dirty="0" smtClean="0"/>
              <a:t>Designed</a:t>
            </a:r>
            <a:r>
              <a:rPr lang="en-US" baseline="0" dirty="0" smtClean="0"/>
              <a:t> and managed to serve community in its </a:t>
            </a:r>
            <a:r>
              <a:rPr lang="en-US" baseline="0" dirty="0" err="1" smtClean="0"/>
              <a:t>entiretly</a:t>
            </a:r>
            <a:r>
              <a:rPr lang="en-US" baseline="0" dirty="0" smtClean="0"/>
              <a:t> -- NAGT</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26</a:t>
            </a:fld>
            <a:endParaRPr lang="en-US"/>
          </a:p>
        </p:txBody>
      </p:sp>
    </p:spTree>
    <p:extLst>
      <p:ext uri="{BB962C8B-B14F-4D97-AF65-F5344CB8AC3E}">
        <p14:creationId xmlns:p14="http://schemas.microsoft.com/office/powerpoint/2010/main" val="200892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28</a:t>
            </a:fld>
            <a:endParaRPr lang="en-US"/>
          </a:p>
        </p:txBody>
      </p:sp>
    </p:spTree>
    <p:extLst>
      <p:ext uri="{BB962C8B-B14F-4D97-AF65-F5344CB8AC3E}">
        <p14:creationId xmlns:p14="http://schemas.microsoft.com/office/powerpoint/2010/main" val="84113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do this now?  I think this is an important moment in our history.  The CE project which started in 2002 and of which the Rendezvous is a part has finished an important </a:t>
            </a:r>
            <a:r>
              <a:rPr lang="en-US" baseline="0" dirty="0" err="1" smtClean="0"/>
              <a:t>transtion</a:t>
            </a:r>
            <a:r>
              <a:rPr lang="en-US" baseline="0" dirty="0" smtClean="0"/>
              <a:t>.  What started as a 5 year grant from the NSF to 4 </a:t>
            </a:r>
            <a:r>
              <a:rPr lang="en-US" baseline="0" dirty="0" err="1" smtClean="0"/>
              <a:t>Pis</a:t>
            </a:r>
            <a:r>
              <a:rPr lang="en-US" baseline="0" dirty="0" smtClean="0"/>
              <a:t>  has fully become a community program managed by NAGT and its members and sustained through the contributions of participants, departments, professional societies and sponsors.  That in my mind is a pretty big deal and a moment worthy of a look back to see where we have come and where we might be going.</a:t>
            </a:r>
          </a:p>
        </p:txBody>
      </p:sp>
      <p:sp>
        <p:nvSpPr>
          <p:cNvPr id="4" name="Slide Number Placeholder 3"/>
          <p:cNvSpPr>
            <a:spLocks noGrp="1"/>
          </p:cNvSpPr>
          <p:nvPr>
            <p:ph type="sldNum" sz="quarter" idx="10"/>
          </p:nvPr>
        </p:nvSpPr>
        <p:spPr/>
        <p:txBody>
          <a:bodyPr/>
          <a:lstStyle/>
          <a:p>
            <a:fld id="{EC1316FA-BC87-FB49-AC18-A57C6A1B7C71}" type="slidenum">
              <a:rPr lang="en-US" smtClean="0"/>
              <a:t>3</a:t>
            </a:fld>
            <a:endParaRPr lang="en-US"/>
          </a:p>
        </p:txBody>
      </p:sp>
    </p:spTree>
    <p:extLst>
      <p:ext uri="{BB962C8B-B14F-4D97-AF65-F5344CB8AC3E}">
        <p14:creationId xmlns:p14="http://schemas.microsoft.com/office/powerpoint/2010/main" val="1822298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29</a:t>
            </a:fld>
            <a:endParaRPr lang="en-US"/>
          </a:p>
        </p:txBody>
      </p:sp>
    </p:spTree>
    <p:extLst>
      <p:ext uri="{BB962C8B-B14F-4D97-AF65-F5344CB8AC3E}">
        <p14:creationId xmlns:p14="http://schemas.microsoft.com/office/powerpoint/2010/main" val="306602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Inclusive</a:t>
            </a:r>
          </a:p>
          <a:p>
            <a:r>
              <a:rPr lang="en-US" dirty="0" smtClean="0"/>
              <a:t>Productive</a:t>
            </a:r>
          </a:p>
          <a:p>
            <a:r>
              <a:rPr lang="en-US" dirty="0" smtClean="0"/>
              <a:t>It</a:t>
            </a:r>
            <a:r>
              <a:rPr lang="en-US" baseline="0" dirty="0" smtClean="0"/>
              <a:t> has waxed and waned</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30</a:t>
            </a:fld>
            <a:endParaRPr lang="en-US"/>
          </a:p>
        </p:txBody>
      </p:sp>
    </p:spTree>
    <p:extLst>
      <p:ext uri="{BB962C8B-B14F-4D97-AF65-F5344CB8AC3E}">
        <p14:creationId xmlns:p14="http://schemas.microsoft.com/office/powerpoint/2010/main" val="609644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Provocative</a:t>
            </a:r>
            <a:r>
              <a:rPr lang="en-US" baseline="0" dirty="0" smtClean="0"/>
              <a:t> </a:t>
            </a:r>
            <a:r>
              <a:rPr lang="en-US" baseline="0" dirty="0" smtClean="0">
                <a:sym typeface="Wingdings"/>
              </a:rPr>
              <a:t>  Something to talk about at dinner.</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31</a:t>
            </a:fld>
            <a:endParaRPr lang="en-US"/>
          </a:p>
        </p:txBody>
      </p:sp>
    </p:spTree>
    <p:extLst>
      <p:ext uri="{BB962C8B-B14F-4D97-AF65-F5344CB8AC3E}">
        <p14:creationId xmlns:p14="http://schemas.microsoft.com/office/powerpoint/2010/main" val="98680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58 percent of respondents believe colleges put their own long-term interests first instead of those of their students.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33</a:t>
            </a:fld>
            <a:endParaRPr lang="en-US"/>
          </a:p>
        </p:txBody>
      </p:sp>
    </p:spTree>
    <p:extLst>
      <p:ext uri="{BB962C8B-B14F-4D97-AF65-F5344CB8AC3E}">
        <p14:creationId xmlns:p14="http://schemas.microsoft.com/office/powerpoint/2010/main" val="1915962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Successful</a:t>
            </a:r>
          </a:p>
          <a:p>
            <a:pPr marL="171450" indent="-171450">
              <a:buFontTx/>
              <a:buChar char="-"/>
            </a:pPr>
            <a:r>
              <a:rPr lang="en-US" baseline="0" dirty="0" smtClean="0"/>
              <a:t>Building roads that don’t flood when it rains</a:t>
            </a:r>
          </a:p>
          <a:p>
            <a:pPr marL="171450" indent="-171450">
              <a:buFontTx/>
              <a:buChar char="-"/>
            </a:pPr>
            <a:r>
              <a:rPr lang="en-US" baseline="0" dirty="0" smtClean="0"/>
              <a:t>Not building in high risk areas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34</a:t>
            </a:fld>
            <a:endParaRPr lang="en-US"/>
          </a:p>
        </p:txBody>
      </p:sp>
    </p:spTree>
    <p:extLst>
      <p:ext uri="{BB962C8B-B14F-4D97-AF65-F5344CB8AC3E}">
        <p14:creationId xmlns:p14="http://schemas.microsoft.com/office/powerpoint/2010/main" val="7014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a long</a:t>
            </a:r>
            <a:r>
              <a:rPr lang="en-US" baseline="0" dirty="0" smtClean="0"/>
              <a:t> and proud history of Earth education</a:t>
            </a:r>
          </a:p>
          <a:p>
            <a:r>
              <a:rPr lang="en-US" baseline="0" dirty="0" smtClean="0"/>
              <a:t>Long and productive tradition of working as a community</a:t>
            </a:r>
          </a:p>
          <a:p>
            <a:r>
              <a:rPr lang="en-US" baseline="0" dirty="0" smtClean="0"/>
              <a:t>Provocative thoughts about what is needed to keep that community productive and growing</a:t>
            </a:r>
          </a:p>
          <a:p>
            <a:r>
              <a:rPr lang="en-US" baseline="0" dirty="0" smtClean="0"/>
              <a:t>And some ideas on the importance of the work you are engaged in, its urgency, and some things to think about regarding what is important in the years ahead</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38</a:t>
            </a:fld>
            <a:endParaRPr lang="en-US"/>
          </a:p>
        </p:txBody>
      </p:sp>
    </p:spTree>
    <p:extLst>
      <p:ext uri="{BB962C8B-B14F-4D97-AF65-F5344CB8AC3E}">
        <p14:creationId xmlns:p14="http://schemas.microsoft.com/office/powerpoint/2010/main" val="102626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is not new –  1938 JGE, 1951</a:t>
            </a:r>
          </a:p>
          <a:p>
            <a:endParaRPr lang="en-US" dirty="0" smtClean="0"/>
          </a:p>
          <a:p>
            <a:endParaRPr lang="en-US" dirty="0" smtClean="0"/>
          </a:p>
          <a:p>
            <a:r>
              <a:rPr lang="en-US" dirty="0" smtClean="0"/>
              <a:t>Earth Education</a:t>
            </a:r>
            <a:r>
              <a:rPr lang="en-US" baseline="0" dirty="0" smtClean="0"/>
              <a:t> Community is not new</a:t>
            </a:r>
          </a:p>
          <a:p>
            <a:r>
              <a:rPr lang="en-US" baseline="0" dirty="0" smtClean="0"/>
              <a:t>Its strength and impact waxes and wanes – my understanding is the the 60s were a time of strong community work.</a:t>
            </a:r>
          </a:p>
          <a:p>
            <a:r>
              <a:rPr lang="en-US" dirty="0" smtClean="0"/>
              <a:t>2200 NAGT members k-12 outnumbers undergraduate</a:t>
            </a:r>
          </a:p>
          <a:p>
            <a:r>
              <a:rPr lang="en-US" dirty="0" smtClean="0"/>
              <a:t>11 active sections</a:t>
            </a:r>
          </a:p>
          <a:p>
            <a:r>
              <a:rPr lang="en-US" dirty="0" smtClean="0"/>
              <a:t>JGE 6 issues, 216 pages </a:t>
            </a:r>
          </a:p>
          <a:p>
            <a:pPr lvl="1"/>
            <a:r>
              <a:rPr lang="en-US" dirty="0" smtClean="0"/>
              <a:t>Descriptive field courses including discussion of criteria for excellence in instruction and learning </a:t>
            </a:r>
            <a:r>
              <a:rPr lang="en-US" dirty="0" err="1" smtClean="0"/>
              <a:t>otcomes</a:t>
            </a:r>
            <a:endParaRPr lang="en-US" dirty="0" smtClean="0"/>
          </a:p>
          <a:p>
            <a:pPr lvl="1"/>
            <a:r>
              <a:rPr lang="en-US" dirty="0" smtClean="0"/>
              <a:t>Effects of environment on the learning process – interview of case study isolates 4 environmental criteria supporting learning Immersion, isolation, instructor example, training by discovery.</a:t>
            </a:r>
          </a:p>
          <a:p>
            <a:pPr lvl="1"/>
            <a:r>
              <a:rPr lang="en-US" dirty="0" smtClean="0"/>
              <a:t>Scientific review articles to update content</a:t>
            </a:r>
          </a:p>
          <a:p>
            <a:pPr lvl="1"/>
            <a:r>
              <a:rPr lang="en-US" dirty="0" smtClean="0"/>
              <a:t>Community constructed</a:t>
            </a:r>
            <a:r>
              <a:rPr lang="en-US" baseline="0" dirty="0" smtClean="0"/>
              <a:t> </a:t>
            </a:r>
            <a:r>
              <a:rPr lang="en-US" dirty="0" smtClean="0"/>
              <a:t>instructional materials using problem-oriented approaches- users asked to evaluate for quality and </a:t>
            </a:r>
            <a:r>
              <a:rPr lang="en-US" dirty="0" err="1" smtClean="0"/>
              <a:t>usefullnes</a:t>
            </a:r>
            <a:r>
              <a:rPr lang="en-US" dirty="0" smtClean="0"/>
              <a:t>, community testing in classrooms</a:t>
            </a:r>
          </a:p>
          <a:p>
            <a:pPr lvl="1"/>
            <a:endParaRPr lang="en-US" dirty="0" smtClean="0"/>
          </a:p>
          <a:p>
            <a:r>
              <a:rPr lang="en-US" dirty="0" smtClean="0"/>
              <a:t>Buying list for geology books to teachers and libraries</a:t>
            </a:r>
          </a:p>
          <a:p>
            <a:r>
              <a:rPr lang="en-US" dirty="0" smtClean="0"/>
              <a:t>Strong collaborations with AAPG and AGI</a:t>
            </a:r>
          </a:p>
          <a:p>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5</a:t>
            </a:fld>
            <a:endParaRPr lang="en-US"/>
          </a:p>
        </p:txBody>
      </p:sp>
    </p:spTree>
    <p:extLst>
      <p:ext uri="{BB962C8B-B14F-4D97-AF65-F5344CB8AC3E}">
        <p14:creationId xmlns:p14="http://schemas.microsoft.com/office/powerpoint/2010/main" val="1961564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130 participants</a:t>
            </a:r>
            <a:r>
              <a:rPr lang="en-US" baseline="0" dirty="0" smtClean="0"/>
              <a:t> - </a:t>
            </a:r>
            <a:r>
              <a:rPr lang="en-US" dirty="0" smtClean="0"/>
              <a:t>Convened by Dotty</a:t>
            </a:r>
            <a:r>
              <a:rPr lang="en-US" baseline="0" dirty="0" smtClean="0"/>
              <a:t> Stout, Gene </a:t>
            </a:r>
            <a:r>
              <a:rPr lang="en-US" baseline="0" dirty="0" err="1" smtClean="0"/>
              <a:t>Bierly</a:t>
            </a:r>
            <a:r>
              <a:rPr lang="en-US" baseline="0" dirty="0" smtClean="0"/>
              <a:t> and John Snow; no one on steering committee here . . .but Heather presented on career </a:t>
            </a:r>
            <a:r>
              <a:rPr lang="en-US" baseline="0" dirty="0" err="1" smtClean="0"/>
              <a:t>joices</a:t>
            </a:r>
            <a:r>
              <a:rPr lang="en-US" baseline="0" dirty="0" smtClean="0"/>
              <a:t>, and Steve </a:t>
            </a:r>
            <a:r>
              <a:rPr lang="en-US" baseline="0" dirty="0" err="1" smtClean="0"/>
              <a:t>Semken</a:t>
            </a:r>
            <a:r>
              <a:rPr lang="en-US" baseline="0" dirty="0" smtClean="0"/>
              <a:t> presented on teaching Navajo students, and Barb T presented on teaching about the geology of Africa</a:t>
            </a:r>
          </a:p>
          <a:p>
            <a:r>
              <a:rPr lang="en-US" baseline="0" dirty="0" smtClean="0"/>
              <a:t>Moving beyond traditional jobs into environmental issues (hydrology and meteorology as practical societally relevant courses</a:t>
            </a:r>
          </a:p>
          <a:p>
            <a:r>
              <a:rPr lang="en-US" baseline="0" dirty="0" smtClean="0"/>
              <a:t>Search for new assessments</a:t>
            </a:r>
          </a:p>
          <a:p>
            <a:r>
              <a:rPr lang="en-US" baseline="0" dirty="0" smtClean="0"/>
              <a:t>Substantial community then – 130 participants; </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6</a:t>
            </a:fld>
            <a:endParaRPr lang="en-US"/>
          </a:p>
        </p:txBody>
      </p:sp>
    </p:spTree>
    <p:extLst>
      <p:ext uri="{BB962C8B-B14F-4D97-AF65-F5344CB8AC3E}">
        <p14:creationId xmlns:p14="http://schemas.microsoft.com/office/powerpoint/2010/main" val="9002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1996 Frank Ireton, Cathy </a:t>
            </a:r>
            <a:r>
              <a:rPr lang="en-US" dirty="0" err="1" smtClean="0"/>
              <a:t>Manduca</a:t>
            </a:r>
            <a:r>
              <a:rPr lang="en-US" dirty="0" smtClean="0"/>
              <a:t>, Dave </a:t>
            </a:r>
            <a:r>
              <a:rPr lang="en-US" dirty="0" err="1" smtClean="0"/>
              <a:t>Mogk</a:t>
            </a:r>
            <a:endParaRPr lang="en-US" dirty="0" smtClean="0"/>
          </a:p>
          <a:p>
            <a:r>
              <a:rPr lang="en-US" dirty="0" smtClean="0"/>
              <a:t>All of</a:t>
            </a:r>
            <a:r>
              <a:rPr lang="en-US" baseline="0" dirty="0" smtClean="0"/>
              <a:t> humanity impacts and is impacted by the earth system – all people have a fundamental understanding of the Earth system </a:t>
            </a:r>
          </a:p>
          <a:p>
            <a:r>
              <a:rPr lang="en-US" baseline="0" dirty="0" smtClean="0"/>
              <a:t>Other notable events in </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7</a:t>
            </a:fld>
            <a:endParaRPr lang="en-US"/>
          </a:p>
        </p:txBody>
      </p:sp>
    </p:spTree>
    <p:extLst>
      <p:ext uri="{BB962C8B-B14F-4D97-AF65-F5344CB8AC3E}">
        <p14:creationId xmlns:p14="http://schemas.microsoft.com/office/powerpoint/2010/main" val="80529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for all students </a:t>
            </a:r>
          </a:p>
          <a:p>
            <a:r>
              <a:rPr lang="en-US" dirty="0" smtClean="0"/>
              <a:t>Earth science in the NSES - </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8</a:t>
            </a:fld>
            <a:endParaRPr lang="en-US"/>
          </a:p>
        </p:txBody>
      </p:sp>
    </p:spTree>
    <p:extLst>
      <p:ext uri="{BB962C8B-B14F-4D97-AF65-F5344CB8AC3E}">
        <p14:creationId xmlns:p14="http://schemas.microsoft.com/office/powerpoint/2010/main" val="10423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9</a:t>
            </a:fld>
            <a:endParaRPr lang="en-US"/>
          </a:p>
        </p:txBody>
      </p:sp>
    </p:spTree>
    <p:extLst>
      <p:ext uri="{BB962C8B-B14F-4D97-AF65-F5344CB8AC3E}">
        <p14:creationId xmlns:p14="http://schemas.microsoft.com/office/powerpoint/2010/main" val="66893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NSES – contain</a:t>
            </a:r>
            <a:r>
              <a:rPr lang="en-US" baseline="0" dirty="0" smtClean="0"/>
              <a:t> Earth, Atmosphere and Ocean, cycles are studied in high school</a:t>
            </a:r>
          </a:p>
          <a:p>
            <a:r>
              <a:rPr lang="en-US" baseline="0" dirty="0" smtClean="0"/>
              <a:t>NGSS – bio-earth system interactions in K-3, cycling and energy are in middle school and feedbacks in high school</a:t>
            </a:r>
          </a:p>
          <a:p>
            <a:r>
              <a:rPr lang="en-US" baseline="0" dirty="0" smtClean="0"/>
              <a:t>In NGSS – Earth system is a header, and Earth and Human Activity are a separate header</a:t>
            </a:r>
          </a:p>
          <a:p>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10</a:t>
            </a:fld>
            <a:endParaRPr lang="en-US"/>
          </a:p>
        </p:txBody>
      </p:sp>
    </p:spTree>
    <p:extLst>
      <p:ext uri="{BB962C8B-B14F-4D97-AF65-F5344CB8AC3E}">
        <p14:creationId xmlns:p14="http://schemas.microsoft.com/office/powerpoint/2010/main" val="121766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important improvement is better pedagogy</a:t>
            </a:r>
          </a:p>
          <a:p>
            <a:r>
              <a:rPr lang="en-US" dirty="0" smtClean="0"/>
              <a:t>Second</a:t>
            </a:r>
            <a:r>
              <a:rPr lang="en-US" baseline="0" dirty="0" smtClean="0"/>
              <a:t> is making it relevant</a:t>
            </a:r>
          </a:p>
          <a:p>
            <a:endParaRPr lang="en-US" baseline="0" dirty="0" smtClean="0"/>
          </a:p>
          <a:p>
            <a:r>
              <a:rPr lang="en-US" baseline="0" dirty="0" smtClean="0"/>
              <a:t>What is trend? ~30 years to 100%</a:t>
            </a:r>
            <a:endParaRPr lang="en-US" dirty="0"/>
          </a:p>
        </p:txBody>
      </p:sp>
      <p:sp>
        <p:nvSpPr>
          <p:cNvPr id="4" name="Slide Number Placeholder 3"/>
          <p:cNvSpPr>
            <a:spLocks noGrp="1"/>
          </p:cNvSpPr>
          <p:nvPr>
            <p:ph type="sldNum" sz="quarter" idx="10"/>
          </p:nvPr>
        </p:nvSpPr>
        <p:spPr/>
        <p:txBody>
          <a:bodyPr/>
          <a:lstStyle/>
          <a:p>
            <a:fld id="{EC1316FA-BC87-FB49-AC18-A57C6A1B7C71}" type="slidenum">
              <a:rPr lang="en-US" smtClean="0"/>
              <a:t>11</a:t>
            </a:fld>
            <a:endParaRPr lang="en-US"/>
          </a:p>
        </p:txBody>
      </p:sp>
    </p:spTree>
    <p:extLst>
      <p:ext uri="{BB962C8B-B14F-4D97-AF65-F5344CB8AC3E}">
        <p14:creationId xmlns:p14="http://schemas.microsoft.com/office/powerpoint/2010/main" val="9912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D78378-6183-5643-BE0F-F9D12E276F55}" type="datetimeFigureOut">
              <a:rPr lang="en-US" smtClean="0"/>
              <a:t>7/18/17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78378-6183-5643-BE0F-F9D12E276F55}" type="datetimeFigureOut">
              <a:rPr lang="en-US" smtClean="0"/>
              <a:t>7/18/17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78378-6183-5643-BE0F-F9D12E276F55}" type="datetimeFigureOut">
              <a:rPr lang="en-US" smtClean="0"/>
              <a:t>7/18/17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78378-6183-5643-BE0F-F9D12E276F55}" type="datetimeFigureOut">
              <a:rPr lang="en-US" smtClean="0"/>
              <a:t>7/18/17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D78378-6183-5643-BE0F-F9D12E276F55}" type="datetimeFigureOut">
              <a:rPr lang="en-US" smtClean="0"/>
              <a:t>7/18/17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D78378-6183-5643-BE0F-F9D12E276F55}" type="datetimeFigureOut">
              <a:rPr lang="en-US" smtClean="0"/>
              <a:t>7/18/17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D78378-6183-5643-BE0F-F9D12E276F55}" type="datetimeFigureOut">
              <a:rPr lang="en-US" smtClean="0"/>
              <a:t>7/18/17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D78378-6183-5643-BE0F-F9D12E276F55}" type="datetimeFigureOut">
              <a:rPr lang="en-US" smtClean="0"/>
              <a:t>7/18/17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D78378-6183-5643-BE0F-F9D12E276F55}" type="datetimeFigureOut">
              <a:rPr lang="en-US" smtClean="0"/>
              <a:t>7/18/17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78378-6183-5643-BE0F-F9D12E276F55}" type="datetimeFigureOut">
              <a:rPr lang="en-US" smtClean="0"/>
              <a:t>7/18/17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78378-6183-5643-BE0F-F9D12E276F55}" type="datetimeFigureOut">
              <a:rPr lang="en-US" smtClean="0"/>
              <a:t>7/18/17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BBBB5-B313-5548-95FB-04E4609643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78378-6183-5643-BE0F-F9D12E276F55}" type="datetimeFigureOut">
              <a:rPr lang="en-US" smtClean="0"/>
              <a:t>7/18/17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BBBB5-B313-5548-95FB-04E460964325}" type="slidenum">
              <a:rPr lang="en-US" smtClean="0"/>
              <a:t>‹#›</a:t>
            </a:fld>
            <a:endParaRPr lang="en-US"/>
          </a:p>
        </p:txBody>
      </p:sp>
    </p:spTree>
    <p:extLst>
      <p:ext uri="{BB962C8B-B14F-4D97-AF65-F5344CB8AC3E}">
        <p14:creationId xmlns:p14="http://schemas.microsoft.com/office/powerpoint/2010/main" val="2081312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hyperlink" Target="http://advances.sciencemag.org/content/3/2/e1600193.full"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hyperlink" Target="http://www.nsf.gov/statistics/2015/nsf15311/start.cfm"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tif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7.png"/><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Relationship Id="rId3" Type="http://schemas.openxmlformats.org/officeDocument/2006/relationships/hyperlink" Target="http://advances.sciencemag.org/content/3/2/e1600193.ful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 Id="rId3" Type="http://schemas.openxmlformats.org/officeDocument/2006/relationships/image" Target="../media/image30.tiff"/></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5.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3.tiff"/><Relationship Id="rId5" Type="http://schemas.openxmlformats.org/officeDocument/2006/relationships/image" Target="../media/image12.tif"/><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4.tiff"/><Relationship Id="rId1" Type="http://schemas.openxmlformats.org/officeDocument/2006/relationships/slideLayout" Target="../slideLayouts/slideLayout4.xml"/><Relationship Id="rId2" Type="http://schemas.openxmlformats.org/officeDocument/2006/relationships/image" Target="../media/image1.tiff"/></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tiff"/><Relationship Id="rId1" Type="http://schemas.openxmlformats.org/officeDocument/2006/relationships/slideLayout" Target="../slideLayouts/slideLayout4.xml"/><Relationship Id="rId2" Type="http://schemas.openxmlformats.org/officeDocument/2006/relationships/image" Target="../media/image1.tiff"/></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f"/><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8951"/>
            <a:ext cx="7772400" cy="2387600"/>
          </a:xfrm>
        </p:spPr>
        <p:txBody>
          <a:bodyPr>
            <a:normAutofit fontScale="90000"/>
          </a:bodyPr>
          <a:lstStyle/>
          <a:p>
            <a:r>
              <a:rPr lang="en-US" dirty="0" smtClean="0"/>
              <a:t>Transforming Earth Education</a:t>
            </a:r>
            <a:br>
              <a:rPr lang="en-US" dirty="0" smtClean="0"/>
            </a:br>
            <a:r>
              <a:rPr lang="en-US" sz="3600" dirty="0" smtClean="0"/>
              <a:t>A Look Backward and Forward</a:t>
            </a:r>
            <a:r>
              <a:rPr lang="en-US" dirty="0"/>
              <a:t/>
            </a:r>
            <a:br>
              <a:rPr lang="en-US" dirty="0"/>
            </a:br>
            <a:endParaRPr lang="en-US" dirty="0"/>
          </a:p>
        </p:txBody>
      </p:sp>
      <p:sp>
        <p:nvSpPr>
          <p:cNvPr id="3" name="Subtitle 2"/>
          <p:cNvSpPr>
            <a:spLocks noGrp="1"/>
          </p:cNvSpPr>
          <p:nvPr>
            <p:ph type="subTitle" idx="1"/>
          </p:nvPr>
        </p:nvSpPr>
        <p:spPr>
          <a:xfrm>
            <a:off x="1143000" y="4886551"/>
            <a:ext cx="6858000" cy="1655762"/>
          </a:xfrm>
        </p:spPr>
        <p:txBody>
          <a:bodyPr>
            <a:normAutofit fontScale="92500" lnSpcReduction="10000"/>
          </a:bodyPr>
          <a:lstStyle/>
          <a:p>
            <a:r>
              <a:rPr lang="en-US" sz="2800" dirty="0" err="1" smtClean="0"/>
              <a:t>Cathryn</a:t>
            </a:r>
            <a:r>
              <a:rPr lang="en-US" sz="2800" dirty="0" smtClean="0"/>
              <a:t> A </a:t>
            </a:r>
            <a:r>
              <a:rPr lang="en-US" sz="2800" dirty="0" err="1" smtClean="0"/>
              <a:t>Manduca</a:t>
            </a:r>
            <a:endParaRPr lang="en-US" sz="2800" dirty="0" smtClean="0"/>
          </a:p>
          <a:p>
            <a:endParaRPr lang="en-US" dirty="0" smtClean="0"/>
          </a:p>
          <a:p>
            <a:r>
              <a:rPr lang="en-US" dirty="0" smtClean="0"/>
              <a:t>NAGT Executive Director</a:t>
            </a:r>
          </a:p>
          <a:p>
            <a:r>
              <a:rPr lang="en-US" dirty="0" smtClean="0"/>
              <a:t>SERC Director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spTree>
    <p:extLst>
      <p:ext uri="{BB962C8B-B14F-4D97-AF65-F5344CB8AC3E}">
        <p14:creationId xmlns:p14="http://schemas.microsoft.com/office/powerpoint/2010/main" val="6895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0115" y="51895"/>
            <a:ext cx="8773886" cy="1325563"/>
          </a:xfrm>
        </p:spPr>
        <p:txBody>
          <a:bodyPr>
            <a:normAutofit fontScale="90000"/>
          </a:bodyPr>
          <a:lstStyle/>
          <a:p>
            <a:r>
              <a:rPr lang="en-US" dirty="0" smtClean="0"/>
              <a:t>An Earth System Approach:</a:t>
            </a:r>
            <a:br>
              <a:rPr lang="en-US" dirty="0" smtClean="0"/>
            </a:br>
            <a:r>
              <a:rPr lang="en-US" dirty="0" smtClean="0"/>
              <a:t> </a:t>
            </a:r>
            <a:r>
              <a:rPr lang="en-US" sz="3600" dirty="0" smtClean="0"/>
              <a:t>From </a:t>
            </a:r>
            <a:r>
              <a:rPr lang="en-US" sz="3600" dirty="0" smtClean="0"/>
              <a:t>Coherent Earth Education to The Earth as a System (with people)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352" y="1973736"/>
            <a:ext cx="3200400" cy="14615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14" y="1817465"/>
            <a:ext cx="2842694" cy="3657600"/>
          </a:xfrm>
          <a:prstGeom prst="rect">
            <a:avLst/>
          </a:prstGeom>
        </p:spPr>
      </p:pic>
      <p:sp>
        <p:nvSpPr>
          <p:cNvPr id="11" name="TextBox 10"/>
          <p:cNvSpPr txBox="1"/>
          <p:nvPr/>
        </p:nvSpPr>
        <p:spPr>
          <a:xfrm>
            <a:off x="5098437" y="3875259"/>
            <a:ext cx="3788229" cy="1200329"/>
          </a:xfrm>
          <a:prstGeom prst="rect">
            <a:avLst/>
          </a:prstGeom>
          <a:noFill/>
        </p:spPr>
        <p:txBody>
          <a:bodyPr wrap="square" rtlCol="0">
            <a:spAutoFit/>
          </a:bodyPr>
          <a:lstStyle/>
          <a:p>
            <a:r>
              <a:rPr lang="en-US" dirty="0"/>
              <a:t>Analyze geoscience data to make the claim that one change to Earth's surface can create feedbacks that cause changes to other Earth systems. </a:t>
            </a:r>
          </a:p>
        </p:txBody>
      </p:sp>
      <p:sp>
        <p:nvSpPr>
          <p:cNvPr id="12" name="Right Arrow 11"/>
          <p:cNvSpPr/>
          <p:nvPr/>
        </p:nvSpPr>
        <p:spPr>
          <a:xfrm>
            <a:off x="3559630" y="2182844"/>
            <a:ext cx="1485900" cy="730758"/>
          </a:xfrm>
          <a:prstGeom prst="rightArrow">
            <a:avLst>
              <a:gd name="adj1" fmla="val 50000"/>
              <a:gd name="adj2" fmla="val 673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198" y="432262"/>
            <a:ext cx="7662023" cy="5616922"/>
          </a:xfrm>
          <a:prstGeom prst="rect">
            <a:avLst/>
          </a:prstGeom>
          <a:solidFill>
            <a:schemeClr val="bg1"/>
          </a:solidFill>
          <a:ln w="25400">
            <a:solidFill>
              <a:schemeClr val="accent1">
                <a:shade val="50000"/>
              </a:schemeClr>
            </a:solidFill>
          </a:ln>
        </p:spPr>
        <p:txBody>
          <a:bodyPr wrap="square" rtlCol="0">
            <a:spAutoFit/>
          </a:bodyPr>
          <a:lstStyle/>
          <a:p>
            <a:pPr algn="ctr"/>
            <a:r>
              <a:rPr lang="en-US" sz="3200" dirty="0" smtClean="0">
                <a:solidFill>
                  <a:schemeClr val="accent1"/>
                </a:solidFill>
              </a:rPr>
              <a:t>At the Rendezvous</a:t>
            </a:r>
          </a:p>
          <a:p>
            <a:endParaRPr lang="en-US" sz="2100" dirty="0"/>
          </a:p>
          <a:p>
            <a:r>
              <a:rPr lang="en-US" sz="2100" dirty="0" smtClean="0">
                <a:solidFill>
                  <a:schemeClr val="accent1"/>
                </a:solidFill>
              </a:rPr>
              <a:t>Wednesday B</a:t>
            </a:r>
            <a:r>
              <a:rPr lang="en-US" sz="2100" dirty="0" smtClean="0"/>
              <a:t>: Conceptual </a:t>
            </a:r>
            <a:r>
              <a:rPr lang="en-US" sz="2100" dirty="0"/>
              <a:t>Frameworks of </a:t>
            </a:r>
            <a:r>
              <a:rPr lang="en-US" sz="2100" b="1" dirty="0"/>
              <a:t>Earth Systems</a:t>
            </a:r>
            <a:r>
              <a:rPr lang="en-US" sz="2100" dirty="0"/>
              <a:t>: A Synthesis of Literature Addressing Student Learning of Complex Earth </a:t>
            </a:r>
            <a:r>
              <a:rPr lang="en-US" sz="2100" dirty="0" smtClean="0"/>
              <a:t>Systems</a:t>
            </a:r>
          </a:p>
          <a:p>
            <a:endParaRPr lang="en-US" sz="2100" dirty="0"/>
          </a:p>
          <a:p>
            <a:r>
              <a:rPr lang="en-US" sz="2100" dirty="0" smtClean="0">
                <a:solidFill>
                  <a:schemeClr val="accent1"/>
                </a:solidFill>
              </a:rPr>
              <a:t>Wednesday A</a:t>
            </a:r>
            <a:r>
              <a:rPr lang="en-US" sz="2100" dirty="0" smtClean="0"/>
              <a:t>: The </a:t>
            </a:r>
            <a:r>
              <a:rPr lang="en-US" sz="2100" dirty="0"/>
              <a:t>Wicked Problem of Food Security: Modules that Promote Interdisciplinary and </a:t>
            </a:r>
            <a:r>
              <a:rPr lang="en-US" sz="2100" b="1" dirty="0"/>
              <a:t>Systems Thinking </a:t>
            </a:r>
            <a:r>
              <a:rPr lang="en-US" sz="2100" dirty="0"/>
              <a:t>Using </a:t>
            </a:r>
            <a:r>
              <a:rPr lang="en-US" sz="2100" dirty="0" smtClean="0"/>
              <a:t>AGO</a:t>
            </a:r>
          </a:p>
          <a:p>
            <a:endParaRPr lang="en-US" sz="2100" dirty="0" smtClean="0"/>
          </a:p>
          <a:p>
            <a:r>
              <a:rPr lang="en-US" sz="2100" dirty="0" smtClean="0">
                <a:solidFill>
                  <a:schemeClr val="accent1"/>
                </a:solidFill>
              </a:rPr>
              <a:t>Friday Posters</a:t>
            </a:r>
            <a:r>
              <a:rPr lang="en-US" sz="2100" dirty="0" smtClean="0"/>
              <a:t>: Student </a:t>
            </a:r>
            <a:r>
              <a:rPr lang="en-US" sz="2100" dirty="0"/>
              <a:t>Learning of </a:t>
            </a:r>
            <a:r>
              <a:rPr lang="en-US" sz="2100" b="1" dirty="0"/>
              <a:t>Complex Earth Systems</a:t>
            </a:r>
            <a:r>
              <a:rPr lang="en-US" sz="2100" dirty="0"/>
              <a:t>: A Model to Guide Development of Student Expertise in Problem </a:t>
            </a:r>
            <a:r>
              <a:rPr lang="en-US" sz="2100" dirty="0" smtClean="0"/>
              <a:t>Solving</a:t>
            </a:r>
          </a:p>
          <a:p>
            <a:endParaRPr lang="en-US" sz="2100" dirty="0"/>
          </a:p>
          <a:p>
            <a:r>
              <a:rPr lang="en-US" sz="2100" dirty="0">
                <a:solidFill>
                  <a:schemeClr val="accent1"/>
                </a:solidFill>
              </a:rPr>
              <a:t>Monday A</a:t>
            </a:r>
            <a:r>
              <a:rPr lang="en-US" sz="2100" dirty="0"/>
              <a:t>: Teaching with </a:t>
            </a:r>
            <a:r>
              <a:rPr lang="en-US" sz="2100" b="1" dirty="0"/>
              <a:t>Societally-relevant</a:t>
            </a:r>
            <a:r>
              <a:rPr lang="en-US" sz="2100" dirty="0"/>
              <a:t> </a:t>
            </a:r>
            <a:r>
              <a:rPr lang="en-US" sz="2100" dirty="0" smtClean="0"/>
              <a:t>Curriculum</a:t>
            </a:r>
          </a:p>
          <a:p>
            <a:endParaRPr lang="en-US" sz="2100" dirty="0" smtClean="0"/>
          </a:p>
          <a:p>
            <a:r>
              <a:rPr lang="en-US" sz="2100" dirty="0" smtClean="0">
                <a:solidFill>
                  <a:schemeClr val="accent1"/>
                </a:solidFill>
              </a:rPr>
              <a:t>Theme: </a:t>
            </a:r>
            <a:r>
              <a:rPr lang="en-US" sz="2100" dirty="0"/>
              <a:t>Implementing </a:t>
            </a:r>
            <a:r>
              <a:rPr lang="en-US" sz="2100" b="1" dirty="0" err="1"/>
              <a:t>InTeGrate</a:t>
            </a:r>
            <a:endParaRPr lang="en-US" sz="2100" b="1" dirty="0"/>
          </a:p>
          <a:p>
            <a:endParaRPr lang="en-US" b="1" dirty="0"/>
          </a:p>
          <a:p>
            <a:endParaRPr lang="en-US" b="1" dirty="0" smtClean="0"/>
          </a:p>
          <a:p>
            <a:endParaRPr lang="en-US" b="1" dirty="0"/>
          </a:p>
        </p:txBody>
      </p:sp>
      <p:grpSp>
        <p:nvGrpSpPr>
          <p:cNvPr id="9" name="Group 8"/>
          <p:cNvGrpSpPr/>
          <p:nvPr/>
        </p:nvGrpSpPr>
        <p:grpSpPr>
          <a:xfrm>
            <a:off x="443592" y="6446055"/>
            <a:ext cx="8256815" cy="566420"/>
            <a:chOff x="476250" y="5573486"/>
            <a:chExt cx="8256815" cy="566420"/>
          </a:xfrm>
        </p:grpSpPr>
        <p:cxnSp>
          <p:nvCxnSpPr>
            <p:cNvPr id="10" name="Straight Connector 9"/>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5" name="TextBox 14"/>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6" name="Down Arrow 15"/>
          <p:cNvSpPr/>
          <p:nvPr/>
        </p:nvSpPr>
        <p:spPr>
          <a:xfrm>
            <a:off x="628650" y="5426155"/>
            <a:ext cx="484632" cy="978408"/>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Down Arrow 16"/>
          <p:cNvSpPr/>
          <p:nvPr/>
        </p:nvSpPr>
        <p:spPr>
          <a:xfrm>
            <a:off x="6386268" y="5471356"/>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Down Arrow 17"/>
          <p:cNvSpPr/>
          <p:nvPr/>
        </p:nvSpPr>
        <p:spPr>
          <a:xfrm>
            <a:off x="12143886" y="5516557"/>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4" name="Down Arrow 23"/>
          <p:cNvSpPr/>
          <p:nvPr/>
        </p:nvSpPr>
        <p:spPr>
          <a:xfrm>
            <a:off x="7969561" y="5456049"/>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9853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for All Students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Engaged pedagogy supports better learning for most students especially students from underrepresented groups</a:t>
            </a:r>
          </a:p>
          <a:p>
            <a:r>
              <a:rPr lang="en-US" dirty="0" smtClean="0"/>
              <a:t>Societally relevant framing increases enrollment and motivation to learn</a:t>
            </a:r>
            <a:endParaRPr lang="en-US" dirty="0"/>
          </a:p>
        </p:txBody>
      </p:sp>
      <p:pic>
        <p:nvPicPr>
          <p:cNvPr id="7" name="Content Placeholder 6"/>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4315885" y="1512095"/>
            <a:ext cx="4650315" cy="2489199"/>
          </a:xfrm>
          <a:prstGeom prst="rect">
            <a:avLst/>
          </a:prstGeom>
        </p:spPr>
      </p:pic>
      <p:sp>
        <p:nvSpPr>
          <p:cNvPr id="8" name="TextBox 7"/>
          <p:cNvSpPr txBox="1"/>
          <p:nvPr/>
        </p:nvSpPr>
        <p:spPr>
          <a:xfrm>
            <a:off x="4375150" y="4347130"/>
            <a:ext cx="1727200" cy="1323439"/>
          </a:xfrm>
          <a:prstGeom prst="rect">
            <a:avLst/>
          </a:prstGeom>
          <a:solidFill>
            <a:srgbClr val="DEE8C9"/>
          </a:solidFill>
        </p:spPr>
        <p:txBody>
          <a:bodyPr wrap="square" rtlCol="0">
            <a:spAutoFit/>
          </a:bodyPr>
          <a:lstStyle/>
          <a:p>
            <a:r>
              <a:rPr lang="en-US" sz="1600" dirty="0" smtClean="0"/>
              <a:t>Greater then 20% </a:t>
            </a:r>
            <a:r>
              <a:rPr lang="en-US" sz="1600" dirty="0" err="1" smtClean="0"/>
              <a:t>Classtime</a:t>
            </a:r>
            <a:r>
              <a:rPr lang="en-US" sz="1600" dirty="0" smtClean="0"/>
              <a:t> on </a:t>
            </a:r>
            <a:r>
              <a:rPr lang="en-US" sz="1600" dirty="0"/>
              <a:t>student activities, questions, and discussions </a:t>
            </a:r>
          </a:p>
        </p:txBody>
      </p:sp>
      <p:sp>
        <p:nvSpPr>
          <p:cNvPr id="9" name="TextBox 8"/>
          <p:cNvSpPr txBox="1"/>
          <p:nvPr/>
        </p:nvSpPr>
        <p:spPr>
          <a:xfrm>
            <a:off x="6280150" y="4347130"/>
            <a:ext cx="2686050" cy="1323439"/>
          </a:xfrm>
          <a:prstGeom prst="rect">
            <a:avLst/>
          </a:prstGeom>
          <a:solidFill>
            <a:schemeClr val="accent2">
              <a:lumMod val="60000"/>
              <a:lumOff val="40000"/>
            </a:schemeClr>
          </a:solidFill>
        </p:spPr>
        <p:txBody>
          <a:bodyPr wrap="square" rtlCol="0">
            <a:spAutoFit/>
          </a:bodyPr>
          <a:lstStyle/>
          <a:p>
            <a:r>
              <a:rPr lang="en-US" sz="1600" dirty="0" smtClean="0"/>
              <a:t>Active Learning teaching strategy emphasizing small group discussion or think pair share, whole group discussion and  in </a:t>
            </a:r>
            <a:r>
              <a:rPr lang="en-US" sz="1600" dirty="0" err="1" smtClean="0"/>
              <a:t>classe</a:t>
            </a:r>
            <a:r>
              <a:rPr lang="en-US" sz="1600" dirty="0" smtClean="0"/>
              <a:t> activities</a:t>
            </a:r>
            <a:endParaRPr lang="en-US" sz="1600" dirty="0"/>
          </a:p>
        </p:txBody>
      </p:sp>
      <p:sp>
        <p:nvSpPr>
          <p:cNvPr id="10" name="TextBox 9"/>
          <p:cNvSpPr txBox="1"/>
          <p:nvPr/>
        </p:nvSpPr>
        <p:spPr>
          <a:xfrm>
            <a:off x="4322233" y="5863464"/>
            <a:ext cx="4972049" cy="461665"/>
          </a:xfrm>
          <a:prstGeom prst="rect">
            <a:avLst/>
          </a:prstGeom>
          <a:noFill/>
        </p:spPr>
        <p:txBody>
          <a:bodyPr wrap="square" rtlCol="0">
            <a:spAutoFit/>
          </a:bodyPr>
          <a:lstStyle/>
          <a:p>
            <a:r>
              <a:rPr lang="en-US" sz="1200" dirty="0" err="1" smtClean="0"/>
              <a:t>Manduca</a:t>
            </a:r>
            <a:r>
              <a:rPr lang="en-US" sz="1200" dirty="0" smtClean="0"/>
              <a:t> et al., 2017</a:t>
            </a:r>
            <a:r>
              <a:rPr lang="en-US" sz="1200" dirty="0"/>
              <a:t>. </a:t>
            </a:r>
            <a:r>
              <a:rPr lang="en-US" sz="1200" dirty="0">
                <a:hlinkClick r:id="rId4"/>
              </a:rPr>
              <a:t>Improving undergraduate STEM education: The efficacy of discipline-based professional development</a:t>
            </a:r>
            <a:r>
              <a:rPr lang="en-US" sz="1200" dirty="0"/>
              <a:t>. Science </a:t>
            </a:r>
            <a:r>
              <a:rPr lang="en-US" sz="1200" dirty="0" smtClean="0"/>
              <a:t>Advances</a:t>
            </a:r>
            <a:endParaRPr lang="en-US" sz="1200" dirty="0"/>
          </a:p>
        </p:txBody>
      </p:sp>
      <p:grpSp>
        <p:nvGrpSpPr>
          <p:cNvPr id="11" name="Group 10"/>
          <p:cNvGrpSpPr/>
          <p:nvPr/>
        </p:nvGrpSpPr>
        <p:grpSpPr>
          <a:xfrm>
            <a:off x="201276" y="6666820"/>
            <a:ext cx="8256815" cy="566420"/>
            <a:chOff x="476250" y="5573486"/>
            <a:chExt cx="8256815" cy="566420"/>
          </a:xfrm>
        </p:grpSpPr>
        <p:cxnSp>
          <p:nvCxnSpPr>
            <p:cNvPr id="12" name="Straight Connector 11"/>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4" name="TextBox 13"/>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5" name="Down Arrow 14"/>
          <p:cNvSpPr/>
          <p:nvPr/>
        </p:nvSpPr>
        <p:spPr>
          <a:xfrm>
            <a:off x="795055" y="6176963"/>
            <a:ext cx="669690" cy="511627"/>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37961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Welcoming and Supporting All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933" y="1447405"/>
            <a:ext cx="6860679" cy="4684834"/>
          </a:xfrm>
        </p:spPr>
      </p:pic>
      <p:sp>
        <p:nvSpPr>
          <p:cNvPr id="5" name="TextBox 4"/>
          <p:cNvSpPr txBox="1"/>
          <p:nvPr/>
        </p:nvSpPr>
        <p:spPr>
          <a:xfrm>
            <a:off x="2235201" y="5886881"/>
            <a:ext cx="6739465" cy="646331"/>
          </a:xfrm>
          <a:prstGeom prst="rect">
            <a:avLst/>
          </a:prstGeom>
          <a:noFill/>
        </p:spPr>
        <p:txBody>
          <a:bodyPr wrap="square" rtlCol="0">
            <a:spAutoFit/>
          </a:bodyPr>
          <a:lstStyle/>
          <a:p>
            <a:r>
              <a:rPr lang="en-US" sz="1200" dirty="0" smtClean="0"/>
              <a:t>Data </a:t>
            </a:r>
            <a:r>
              <a:rPr lang="en-US" sz="1200" dirty="0"/>
              <a:t>from: </a:t>
            </a:r>
            <a:r>
              <a:rPr lang="en-US" sz="1200" dirty="0" smtClean="0">
                <a:hlinkClick r:id="rId4"/>
              </a:rPr>
              <a:t>http</a:t>
            </a:r>
            <a:r>
              <a:rPr lang="en-US" sz="1200" dirty="0">
                <a:hlinkClick r:id="rId4"/>
              </a:rPr>
              <a:t>://</a:t>
            </a:r>
            <a:r>
              <a:rPr lang="en-US" sz="1200" dirty="0" smtClean="0">
                <a:hlinkClick r:id="rId4"/>
              </a:rPr>
              <a:t>www.nsf.gov/statistics/2015/nsf15311/start.cfm</a:t>
            </a:r>
            <a:endParaRPr lang="en-US" sz="1200" dirty="0" smtClean="0"/>
          </a:p>
          <a:p>
            <a:r>
              <a:rPr lang="en-US" sz="1200" dirty="0" smtClean="0"/>
              <a:t>Compiled by </a:t>
            </a:r>
            <a:r>
              <a:rPr lang="en-US" sz="1200" dirty="0"/>
              <a:t>Susanne O’Connell (2016) </a:t>
            </a:r>
            <a:r>
              <a:rPr lang="en-US" sz="1200" dirty="0" smtClean="0"/>
              <a:t>for NAS </a:t>
            </a:r>
            <a:r>
              <a:rPr lang="en-US" sz="1200" dirty="0"/>
              <a:t>Service-Learning in Undergraduate </a:t>
            </a:r>
            <a:r>
              <a:rPr lang="en-US" sz="1200" dirty="0" smtClean="0"/>
              <a:t>Geosciences Workshop</a:t>
            </a:r>
          </a:p>
          <a:p>
            <a:r>
              <a:rPr lang="en-US" sz="1200" dirty="0" smtClean="0"/>
              <a:t> </a:t>
            </a:r>
            <a:r>
              <a:rPr lang="en-US" sz="1200" dirty="0"/>
              <a:t>http://</a:t>
            </a:r>
            <a:r>
              <a:rPr lang="en-US" sz="1200" dirty="0" err="1" smtClean="0"/>
              <a:t>sites.nationalacademies.org</a:t>
            </a:r>
            <a:r>
              <a:rPr lang="en-US" sz="1200" dirty="0" smtClean="0"/>
              <a:t>/</a:t>
            </a:r>
            <a:r>
              <a:rPr lang="en-US" sz="1200" dirty="0" err="1" smtClean="0"/>
              <a:t>cs</a:t>
            </a:r>
            <a:r>
              <a:rPr lang="en-US" sz="1200" dirty="0" smtClean="0"/>
              <a:t>/groups/</a:t>
            </a:r>
            <a:r>
              <a:rPr lang="en-US" sz="1200" dirty="0" err="1" smtClean="0"/>
              <a:t>dbassesite</a:t>
            </a:r>
            <a:r>
              <a:rPr lang="en-US" sz="1200" dirty="0" smtClean="0"/>
              <a:t>/documents/webpage/</a:t>
            </a:r>
            <a:r>
              <a:rPr lang="en-US" sz="1200" dirty="0" err="1" smtClean="0"/>
              <a:t>dbasse</a:t>
            </a:r>
            <a:endParaRPr lang="en-US" sz="1200" dirty="0"/>
          </a:p>
        </p:txBody>
      </p:sp>
      <p:sp>
        <p:nvSpPr>
          <p:cNvPr id="7" name="TextBox 6"/>
          <p:cNvSpPr txBox="1"/>
          <p:nvPr/>
        </p:nvSpPr>
        <p:spPr>
          <a:xfrm>
            <a:off x="7431615" y="1755778"/>
            <a:ext cx="1543051" cy="923330"/>
          </a:xfrm>
          <a:prstGeom prst="rect">
            <a:avLst/>
          </a:prstGeom>
          <a:noFill/>
        </p:spPr>
        <p:txBody>
          <a:bodyPr wrap="square" rtlCol="0">
            <a:spAutoFit/>
          </a:bodyPr>
          <a:lstStyle/>
          <a:p>
            <a:r>
              <a:rPr lang="en-US" dirty="0" smtClean="0"/>
              <a:t>2004: ~8%</a:t>
            </a:r>
          </a:p>
          <a:p>
            <a:endParaRPr lang="en-US" dirty="0"/>
          </a:p>
          <a:p>
            <a:r>
              <a:rPr lang="en-US" dirty="0" smtClean="0"/>
              <a:t>2012: ~11% </a:t>
            </a:r>
            <a:endParaRPr lang="en-US" dirty="0"/>
          </a:p>
        </p:txBody>
      </p:sp>
      <p:grpSp>
        <p:nvGrpSpPr>
          <p:cNvPr id="6" name="Group 5"/>
          <p:cNvGrpSpPr/>
          <p:nvPr/>
        </p:nvGrpSpPr>
        <p:grpSpPr>
          <a:xfrm>
            <a:off x="201276" y="6666820"/>
            <a:ext cx="8256815" cy="566420"/>
            <a:chOff x="476250" y="5573486"/>
            <a:chExt cx="8256815" cy="566420"/>
          </a:xfrm>
        </p:grpSpPr>
        <p:cxnSp>
          <p:nvCxnSpPr>
            <p:cNvPr id="8" name="Straight Connector 7"/>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0" name="TextBox 9"/>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1" name="Down Arrow 10"/>
          <p:cNvSpPr/>
          <p:nvPr/>
        </p:nvSpPr>
        <p:spPr>
          <a:xfrm>
            <a:off x="795055" y="6176963"/>
            <a:ext cx="669690" cy="511627"/>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871594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20000" r="-2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72860" y="614835"/>
            <a:ext cx="7886700" cy="1325563"/>
          </a:xfrm>
          <a:solidFill>
            <a:schemeClr val="bg1">
              <a:alpha val="53000"/>
            </a:schemeClr>
          </a:solidFill>
        </p:spPr>
        <p:txBody>
          <a:bodyPr/>
          <a:lstStyle/>
          <a:p>
            <a:r>
              <a:rPr lang="en-US" dirty="0" smtClean="0"/>
              <a:t>Strengthening Geoscience Programs</a:t>
            </a:r>
            <a:endParaRPr lang="en-US" dirty="0"/>
          </a:p>
        </p:txBody>
      </p:sp>
      <p:grpSp>
        <p:nvGrpSpPr>
          <p:cNvPr id="6" name="Group 5"/>
          <p:cNvGrpSpPr/>
          <p:nvPr/>
        </p:nvGrpSpPr>
        <p:grpSpPr>
          <a:xfrm>
            <a:off x="443592" y="6446055"/>
            <a:ext cx="8256815" cy="566420"/>
            <a:chOff x="476250" y="5573486"/>
            <a:chExt cx="8256815" cy="566420"/>
          </a:xfrm>
        </p:grpSpPr>
        <p:cxnSp>
          <p:nvCxnSpPr>
            <p:cNvPr id="7" name="Straight Connector 6"/>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9" name="TextBox 8"/>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0" name="Down Arrow 9"/>
          <p:cNvSpPr/>
          <p:nvPr/>
        </p:nvSpPr>
        <p:spPr>
          <a:xfrm>
            <a:off x="1376824" y="5384663"/>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1" name="TextBox 10"/>
          <p:cNvSpPr txBox="1"/>
          <p:nvPr/>
        </p:nvSpPr>
        <p:spPr>
          <a:xfrm rot="18671766">
            <a:off x="871919" y="2925002"/>
            <a:ext cx="3507716" cy="830997"/>
          </a:xfrm>
          <a:prstGeom prst="rect">
            <a:avLst/>
          </a:prstGeom>
          <a:solidFill>
            <a:schemeClr val="bg1">
              <a:alpha val="48000"/>
            </a:schemeClr>
          </a:solidFill>
        </p:spPr>
        <p:txBody>
          <a:bodyPr wrap="square" rtlCol="0">
            <a:spAutoFit/>
          </a:bodyPr>
          <a:lstStyle/>
          <a:p>
            <a:r>
              <a:rPr lang="en-US" sz="2400" dirty="0" smtClean="0"/>
              <a:t>First Heads and Chairs Meeting at AGU (1997)</a:t>
            </a:r>
            <a:endParaRPr lang="en-US" sz="2400" dirty="0"/>
          </a:p>
        </p:txBody>
      </p:sp>
      <p:sp>
        <p:nvSpPr>
          <p:cNvPr id="12" name="Down Arrow 11"/>
          <p:cNvSpPr/>
          <p:nvPr/>
        </p:nvSpPr>
        <p:spPr>
          <a:xfrm>
            <a:off x="3142076" y="5384663"/>
            <a:ext cx="1187608"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TextBox 12"/>
          <p:cNvSpPr txBox="1"/>
          <p:nvPr/>
        </p:nvSpPr>
        <p:spPr>
          <a:xfrm rot="18610100">
            <a:off x="2506028" y="2456849"/>
            <a:ext cx="3936006" cy="1200329"/>
          </a:xfrm>
          <a:prstGeom prst="rect">
            <a:avLst/>
          </a:prstGeom>
          <a:solidFill>
            <a:schemeClr val="bg1">
              <a:alpha val="48000"/>
            </a:schemeClr>
          </a:solidFill>
        </p:spPr>
        <p:txBody>
          <a:bodyPr wrap="square" rtlCol="0">
            <a:spAutoFit/>
          </a:bodyPr>
          <a:lstStyle/>
          <a:p>
            <a:r>
              <a:rPr lang="en-US" sz="2400" dirty="0" smtClean="0"/>
              <a:t>Building Strong Departments Visioning Workshops (2004-2008</a:t>
            </a:r>
            <a:endParaRPr lang="en-US" sz="2400" dirty="0"/>
          </a:p>
        </p:txBody>
      </p:sp>
      <p:sp>
        <p:nvSpPr>
          <p:cNvPr id="15" name="Down Arrow 14"/>
          <p:cNvSpPr/>
          <p:nvPr/>
        </p:nvSpPr>
        <p:spPr>
          <a:xfrm>
            <a:off x="4329684" y="5413784"/>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6" name="TextBox 15"/>
          <p:cNvSpPr txBox="1"/>
          <p:nvPr/>
        </p:nvSpPr>
        <p:spPr>
          <a:xfrm rot="18579555">
            <a:off x="3848237" y="2834726"/>
            <a:ext cx="3822742" cy="830997"/>
          </a:xfrm>
          <a:prstGeom prst="rect">
            <a:avLst/>
          </a:prstGeom>
          <a:solidFill>
            <a:schemeClr val="bg1">
              <a:alpha val="48000"/>
            </a:schemeClr>
          </a:solidFill>
        </p:spPr>
        <p:txBody>
          <a:bodyPr wrap="square" rtlCol="0">
            <a:spAutoFit/>
          </a:bodyPr>
          <a:lstStyle/>
          <a:p>
            <a:r>
              <a:rPr lang="en-US" sz="2400" dirty="0" smtClean="0"/>
              <a:t>Traveling Workshop Program Initiated (2009)</a:t>
            </a:r>
            <a:endParaRPr lang="en-US" sz="2400" dirty="0"/>
          </a:p>
        </p:txBody>
      </p:sp>
      <p:sp>
        <p:nvSpPr>
          <p:cNvPr id="17" name="Down Arrow 16"/>
          <p:cNvSpPr/>
          <p:nvPr/>
        </p:nvSpPr>
        <p:spPr>
          <a:xfrm>
            <a:off x="5517292" y="5405385"/>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TextBox 17"/>
          <p:cNvSpPr txBox="1"/>
          <p:nvPr/>
        </p:nvSpPr>
        <p:spPr>
          <a:xfrm rot="18678122">
            <a:off x="5820170" y="3099446"/>
            <a:ext cx="3188579" cy="830997"/>
          </a:xfrm>
          <a:prstGeom prst="rect">
            <a:avLst/>
          </a:prstGeom>
          <a:solidFill>
            <a:schemeClr val="bg1">
              <a:alpha val="48000"/>
            </a:schemeClr>
          </a:solidFill>
        </p:spPr>
        <p:txBody>
          <a:bodyPr wrap="square" rtlCol="0">
            <a:spAutoFit/>
          </a:bodyPr>
          <a:lstStyle/>
          <a:p>
            <a:r>
              <a:rPr lang="en-US" sz="2400" smtClean="0"/>
              <a:t>Summit Activities Begin (2014</a:t>
            </a:r>
            <a:r>
              <a:rPr lang="en-US" sz="2400" dirty="0" smtClean="0"/>
              <a:t>)</a:t>
            </a:r>
            <a:endParaRPr lang="en-US" sz="2400" dirty="0"/>
          </a:p>
        </p:txBody>
      </p:sp>
      <p:sp>
        <p:nvSpPr>
          <p:cNvPr id="19" name="Down Arrow 18"/>
          <p:cNvSpPr/>
          <p:nvPr/>
        </p:nvSpPr>
        <p:spPr>
          <a:xfrm>
            <a:off x="6135537" y="5422281"/>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TextBox 19"/>
          <p:cNvSpPr txBox="1"/>
          <p:nvPr/>
        </p:nvSpPr>
        <p:spPr>
          <a:xfrm rot="18636914">
            <a:off x="4868448" y="2971175"/>
            <a:ext cx="3503440" cy="830997"/>
          </a:xfrm>
          <a:prstGeom prst="rect">
            <a:avLst/>
          </a:prstGeom>
          <a:solidFill>
            <a:schemeClr val="bg1">
              <a:alpha val="48000"/>
            </a:schemeClr>
          </a:solidFill>
        </p:spPr>
        <p:txBody>
          <a:bodyPr wrap="square" rtlCol="0">
            <a:spAutoFit/>
          </a:bodyPr>
          <a:lstStyle/>
          <a:p>
            <a:r>
              <a:rPr lang="en-US" sz="2400" dirty="0" smtClean="0"/>
              <a:t>AGU-AGI Heads and Chairs Webinars (2012)</a:t>
            </a:r>
            <a:endParaRPr lang="en-US" sz="2400" dirty="0"/>
          </a:p>
        </p:txBody>
      </p:sp>
      <p:sp>
        <p:nvSpPr>
          <p:cNvPr id="21" name="Down Arrow 20"/>
          <p:cNvSpPr/>
          <p:nvPr/>
        </p:nvSpPr>
        <p:spPr>
          <a:xfrm>
            <a:off x="7791867" y="5384663"/>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2" name="TextBox 21"/>
          <p:cNvSpPr txBox="1"/>
          <p:nvPr/>
        </p:nvSpPr>
        <p:spPr>
          <a:xfrm rot="18678122">
            <a:off x="6907860" y="3099446"/>
            <a:ext cx="3188579" cy="830997"/>
          </a:xfrm>
          <a:prstGeom prst="rect">
            <a:avLst/>
          </a:prstGeom>
          <a:solidFill>
            <a:schemeClr val="bg1">
              <a:alpha val="48000"/>
            </a:schemeClr>
          </a:solidFill>
        </p:spPr>
        <p:txBody>
          <a:bodyPr wrap="square" rtlCol="0">
            <a:spAutoFit/>
          </a:bodyPr>
          <a:lstStyle/>
          <a:p>
            <a:r>
              <a:rPr lang="en-US" sz="2400" dirty="0" err="1" smtClean="0"/>
              <a:t>InTeGrate</a:t>
            </a:r>
            <a:r>
              <a:rPr lang="en-US" sz="2400" dirty="0" smtClean="0"/>
              <a:t> Models Published(2017)</a:t>
            </a:r>
            <a:endParaRPr lang="en-US" sz="2400" dirty="0"/>
          </a:p>
        </p:txBody>
      </p:sp>
    </p:spTree>
    <p:extLst>
      <p:ext uri="{BB962C8B-B14F-4D97-AF65-F5344CB8AC3E}">
        <p14:creationId xmlns:p14="http://schemas.microsoft.com/office/powerpoint/2010/main" val="1567445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accent1"/>
                </a:solidFill>
              </a:rPr>
              <a:t>Geoscience Education </a:t>
            </a:r>
            <a:r>
              <a:rPr lang="en-US" dirty="0" smtClean="0">
                <a:solidFill>
                  <a:schemeClr val="accent1"/>
                </a:solidFill>
              </a:rPr>
              <a:t>Research</a:t>
            </a:r>
            <a:r>
              <a:rPr lang="en-US" dirty="0" smtClean="0"/>
              <a:t/>
            </a:r>
            <a:br>
              <a:rPr lang="en-US" dirty="0" smtClean="0"/>
            </a:br>
            <a:r>
              <a:rPr lang="en-US" sz="4000" dirty="0" smtClean="0"/>
              <a:t>Understanding </a:t>
            </a:r>
            <a:r>
              <a:rPr lang="en-US" sz="4000" dirty="0"/>
              <a:t>What is Working (or Not</a:t>
            </a:r>
            <a:r>
              <a:rPr lang="en-US" sz="4000" dirty="0" smtClean="0"/>
              <a:t>)</a:t>
            </a:r>
            <a:endParaRPr lang="en-US" sz="4000"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42875" y="2362572"/>
            <a:ext cx="3886200" cy="2914650"/>
          </a:xfrm>
        </p:spPr>
      </p:pic>
      <p:pic>
        <p:nvPicPr>
          <p:cNvPr id="2" name="Content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115943" y="1854021"/>
            <a:ext cx="3886200" cy="4066024"/>
          </a:xfrm>
        </p:spPr>
      </p:pic>
      <p:sp>
        <p:nvSpPr>
          <p:cNvPr id="8" name="TextBox 7"/>
          <p:cNvSpPr txBox="1"/>
          <p:nvPr/>
        </p:nvSpPr>
        <p:spPr>
          <a:xfrm>
            <a:off x="443592" y="6467826"/>
            <a:ext cx="1417864" cy="461665"/>
          </a:xfrm>
          <a:prstGeom prst="rect">
            <a:avLst/>
          </a:prstGeom>
          <a:noFill/>
        </p:spPr>
        <p:txBody>
          <a:bodyPr wrap="square" rtlCol="0">
            <a:spAutoFit/>
          </a:bodyPr>
          <a:lstStyle/>
          <a:p>
            <a:r>
              <a:rPr lang="en-US" sz="2400" dirty="0" smtClean="0"/>
              <a:t>1994</a:t>
            </a:r>
            <a:endParaRPr lang="en-US" sz="2400" dirty="0"/>
          </a:p>
        </p:txBody>
      </p:sp>
      <p:sp>
        <p:nvSpPr>
          <p:cNvPr id="9" name="Down Arrow 8"/>
          <p:cNvSpPr/>
          <p:nvPr/>
        </p:nvSpPr>
        <p:spPr>
          <a:xfrm>
            <a:off x="3631311" y="5384663"/>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11" name="Group 10"/>
          <p:cNvGrpSpPr/>
          <p:nvPr/>
        </p:nvGrpSpPr>
        <p:grpSpPr>
          <a:xfrm>
            <a:off x="443592" y="6363071"/>
            <a:ext cx="8256815" cy="566420"/>
            <a:chOff x="476250" y="5573486"/>
            <a:chExt cx="8256815" cy="566420"/>
          </a:xfrm>
        </p:grpSpPr>
        <p:cxnSp>
          <p:nvCxnSpPr>
            <p:cNvPr id="13" name="Straight Connector 12"/>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5" name="TextBox 14"/>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2" name="Down Arrow 11"/>
          <p:cNvSpPr/>
          <p:nvPr/>
        </p:nvSpPr>
        <p:spPr>
          <a:xfrm>
            <a:off x="3631311" y="5384663"/>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 name="TextBox 2"/>
          <p:cNvSpPr txBox="1"/>
          <p:nvPr/>
        </p:nvSpPr>
        <p:spPr>
          <a:xfrm>
            <a:off x="5852645" y="2318260"/>
            <a:ext cx="3054046" cy="1200329"/>
          </a:xfrm>
          <a:prstGeom prst="rect">
            <a:avLst/>
          </a:prstGeom>
          <a:solidFill>
            <a:schemeClr val="accent1">
              <a:lumMod val="40000"/>
              <a:lumOff val="60000"/>
            </a:schemeClr>
          </a:solidFill>
          <a:ln>
            <a:solidFill>
              <a:schemeClr val="accent1">
                <a:shade val="50000"/>
              </a:schemeClr>
            </a:solidFill>
          </a:ln>
        </p:spPr>
        <p:txBody>
          <a:bodyPr wrap="square" rtlCol="0">
            <a:spAutoFit/>
          </a:bodyPr>
          <a:lstStyle/>
          <a:p>
            <a:r>
              <a:rPr lang="en-US" sz="2400" dirty="0" smtClean="0">
                <a:solidFill>
                  <a:srgbClr val="C00000"/>
                </a:solidFill>
              </a:rPr>
              <a:t>29 Papers in Past Year</a:t>
            </a:r>
          </a:p>
          <a:p>
            <a:r>
              <a:rPr lang="en-US" sz="2400" dirty="0" smtClean="0">
                <a:solidFill>
                  <a:srgbClr val="C00000"/>
                </a:solidFill>
              </a:rPr>
              <a:t>4 Papers in 1994</a:t>
            </a:r>
          </a:p>
          <a:p>
            <a:r>
              <a:rPr lang="en-US" sz="2400" dirty="0" smtClean="0">
                <a:solidFill>
                  <a:srgbClr val="C00000"/>
                </a:solidFill>
              </a:rPr>
              <a:t>1 Paper in 1967</a:t>
            </a:r>
            <a:endParaRPr lang="en-US" sz="2400" dirty="0">
              <a:solidFill>
                <a:srgbClr val="C00000"/>
              </a:solidFill>
            </a:endParaRPr>
          </a:p>
        </p:txBody>
      </p:sp>
    </p:spTree>
    <p:extLst>
      <p:ext uri="{BB962C8B-B14F-4D97-AF65-F5344CB8AC3E}">
        <p14:creationId xmlns:p14="http://schemas.microsoft.com/office/powerpoint/2010/main" val="153388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5" y="2825296"/>
            <a:ext cx="7886700" cy="1325563"/>
          </a:xfrm>
        </p:spPr>
        <p:txBody>
          <a:bodyPr>
            <a:normAutofit fontScale="90000"/>
          </a:bodyPr>
          <a:lstStyle/>
          <a:p>
            <a:pPr algn="ctr"/>
            <a:r>
              <a:rPr lang="en-US" dirty="0" smtClean="0">
                <a:solidFill>
                  <a:schemeClr val="accent1"/>
                </a:solidFill>
              </a:rPr>
              <a:t>As a Community</a:t>
            </a:r>
            <a:br>
              <a:rPr lang="en-US" dirty="0" smtClean="0">
                <a:solidFill>
                  <a:schemeClr val="accent1"/>
                </a:solidFill>
              </a:rPr>
            </a:br>
            <a:r>
              <a:rPr lang="en-US" dirty="0" smtClean="0">
                <a:solidFill>
                  <a:schemeClr val="accent1"/>
                </a:solidFill>
              </a:rPr>
              <a:t>What have we </a:t>
            </a:r>
            <a:r>
              <a:rPr lang="en-US" dirty="0" err="1" smtClean="0">
                <a:solidFill>
                  <a:schemeClr val="accent1"/>
                </a:solidFill>
              </a:rPr>
              <a:t>accoplished</a:t>
            </a:r>
            <a:r>
              <a:rPr lang="en-US" dirty="0" smtClean="0">
                <a:solidFill>
                  <a:schemeClr val="accent1"/>
                </a:solidFill>
              </a:rPr>
              <a:t>?</a:t>
            </a:r>
            <a:br>
              <a:rPr lang="en-US" dirty="0" smtClean="0">
                <a:solidFill>
                  <a:schemeClr val="accent1"/>
                </a:solidFill>
              </a:rPr>
            </a:br>
            <a:r>
              <a:rPr lang="en-US" dirty="0" smtClean="0"/>
              <a:t>Has the community been important?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0" name="Group 9"/>
          <p:cNvGrpSpPr/>
          <p:nvPr/>
        </p:nvGrpSpPr>
        <p:grpSpPr>
          <a:xfrm>
            <a:off x="476250" y="5878286"/>
            <a:ext cx="8256815" cy="566420"/>
            <a:chOff x="476250" y="5573486"/>
            <a:chExt cx="8256815" cy="566420"/>
          </a:xfrm>
        </p:grpSpPr>
        <p:cxnSp>
          <p:nvCxnSpPr>
            <p:cNvPr id="7" name="Straight Connector 6"/>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9" name="TextBox 8"/>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Tree>
    <p:extLst>
      <p:ext uri="{BB962C8B-B14F-4D97-AF65-F5344CB8AC3E}">
        <p14:creationId xmlns:p14="http://schemas.microsoft.com/office/powerpoint/2010/main" val="784540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535" y="60062"/>
            <a:ext cx="7886700" cy="1325563"/>
          </a:xfrm>
        </p:spPr>
        <p:txBody>
          <a:bodyPr/>
          <a:lstStyle/>
          <a:p>
            <a:r>
              <a:rPr lang="en-US" dirty="0" smtClean="0">
                <a:solidFill>
                  <a:schemeClr val="accent1"/>
                </a:solidFill>
              </a:rPr>
              <a:t>The Power of Working Together</a:t>
            </a:r>
            <a:endParaRPr lang="en-US" dirty="0">
              <a:solidFill>
                <a:schemeClr val="accent1"/>
              </a:solidFill>
            </a:endParaRPr>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22805" y="990067"/>
            <a:ext cx="2943225" cy="392271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131" y="1907827"/>
            <a:ext cx="2884927" cy="36734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436" y="2430029"/>
            <a:ext cx="2994019" cy="367347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2681" y="3125214"/>
            <a:ext cx="2916360" cy="3575132"/>
          </a:xfrm>
          <a:prstGeom prst="rect">
            <a:avLst/>
          </a:prstGeom>
          <a:ln>
            <a:solidFill>
              <a:schemeClr val="accent1"/>
            </a:solidFill>
          </a:ln>
        </p:spPr>
      </p:pic>
      <p:sp>
        <p:nvSpPr>
          <p:cNvPr id="4" name="TextBox 3"/>
          <p:cNvSpPr txBox="1"/>
          <p:nvPr/>
        </p:nvSpPr>
        <p:spPr>
          <a:xfrm>
            <a:off x="716535" y="5856264"/>
            <a:ext cx="3325091" cy="769441"/>
          </a:xfrm>
          <a:prstGeom prst="rect">
            <a:avLst/>
          </a:prstGeom>
          <a:noFill/>
        </p:spPr>
        <p:txBody>
          <a:bodyPr wrap="square" rtlCol="0">
            <a:spAutoFit/>
          </a:bodyPr>
          <a:lstStyle/>
          <a:p>
            <a:r>
              <a:rPr lang="en-US" sz="4400" dirty="0" smtClean="0">
                <a:solidFill>
                  <a:schemeClr val="accent1"/>
                </a:solidFill>
                <a:latin typeface="+mj-lt"/>
              </a:rPr>
              <a:t>Is </a:t>
            </a:r>
            <a:r>
              <a:rPr lang="en-US" sz="4400" dirty="0">
                <a:solidFill>
                  <a:schemeClr val="accent1"/>
                </a:solidFill>
                <a:latin typeface="+mj-lt"/>
              </a:rPr>
              <a:t>N</a:t>
            </a:r>
            <a:r>
              <a:rPr lang="en-US" sz="4400" dirty="0" smtClean="0">
                <a:solidFill>
                  <a:schemeClr val="accent1"/>
                </a:solidFill>
                <a:latin typeface="+mj-lt"/>
              </a:rPr>
              <a:t>ot New</a:t>
            </a:r>
            <a:endParaRPr lang="en-US" sz="4400" dirty="0">
              <a:solidFill>
                <a:schemeClr val="accent1"/>
              </a:solidFill>
              <a:latin typeface="+mj-lt"/>
            </a:endParaRPr>
          </a:p>
        </p:txBody>
      </p:sp>
    </p:spTree>
    <p:extLst>
      <p:ext uri="{BB962C8B-B14F-4D97-AF65-F5344CB8AC3E}">
        <p14:creationId xmlns:p14="http://schemas.microsoft.com/office/powerpoint/2010/main" val="19865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Building Together</a:t>
            </a:r>
            <a:endParaRPr lang="en-US" dirty="0"/>
          </a:p>
        </p:txBody>
      </p:sp>
      <p:pic>
        <p:nvPicPr>
          <p:cNvPr id="11" name="Content Placeholder 10"/>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666749" y="1901254"/>
            <a:ext cx="3886200" cy="2914650"/>
          </a:xfrm>
        </p:spPr>
      </p:pic>
      <p:sp>
        <p:nvSpPr>
          <p:cNvPr id="6" name="Content Placeholder 5"/>
          <p:cNvSpPr>
            <a:spLocks noGrp="1"/>
          </p:cNvSpPr>
          <p:nvPr>
            <p:ph sz="half" idx="2"/>
          </p:nvPr>
        </p:nvSpPr>
        <p:spPr/>
        <p:txBody>
          <a:bodyPr>
            <a:normAutofit fontScale="92500"/>
          </a:bodyPr>
          <a:lstStyle/>
          <a:p>
            <a:r>
              <a:rPr lang="en-US" dirty="0" smtClean="0"/>
              <a:t>A shared community vision for a virtual community center spanning k-12, higher </a:t>
            </a:r>
            <a:r>
              <a:rPr lang="en-US" dirty="0" err="1" smtClean="0"/>
              <a:t>ed</a:t>
            </a:r>
            <a:r>
              <a:rPr lang="en-US" dirty="0" smtClean="0"/>
              <a:t> and informal</a:t>
            </a:r>
          </a:p>
          <a:p>
            <a:r>
              <a:rPr lang="en-US" dirty="0" smtClean="0"/>
              <a:t>Distributed network built as a community effort</a:t>
            </a:r>
          </a:p>
          <a:p>
            <a:r>
              <a:rPr lang="en-US" dirty="0" smtClean="0"/>
              <a:t>An active outreach effort to engage the broadest participation in building and using</a:t>
            </a:r>
            <a:endParaRPr lang="en-US" dirty="0"/>
          </a:p>
        </p:txBody>
      </p:sp>
      <p:grpSp>
        <p:nvGrpSpPr>
          <p:cNvPr id="7" name="Group 6"/>
          <p:cNvGrpSpPr/>
          <p:nvPr/>
        </p:nvGrpSpPr>
        <p:grpSpPr>
          <a:xfrm>
            <a:off x="443592" y="6363071"/>
            <a:ext cx="8256815" cy="566420"/>
            <a:chOff x="476250" y="5573486"/>
            <a:chExt cx="8256815" cy="566420"/>
          </a:xfrm>
        </p:grpSpPr>
        <p:cxnSp>
          <p:nvCxnSpPr>
            <p:cNvPr id="8" name="Straight Connector 7"/>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0" name="TextBox 9"/>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6" name="Down Arrow 15"/>
          <p:cNvSpPr/>
          <p:nvPr/>
        </p:nvSpPr>
        <p:spPr>
          <a:xfrm>
            <a:off x="2087118" y="5384663"/>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421599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334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0741"/>
          <a:stretch/>
        </p:blipFill>
        <p:spPr>
          <a:xfrm>
            <a:off x="948266" y="873380"/>
            <a:ext cx="7247467" cy="5600965"/>
          </a:xfrm>
          <a:prstGeom prst="rect">
            <a:avLst/>
          </a:prstGeom>
          <a:ln w="25400">
            <a:solidFill>
              <a:schemeClr val="accent1">
                <a:shade val="50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399" y="2164022"/>
            <a:ext cx="7975600" cy="2527300"/>
          </a:xfrm>
          <a:prstGeom prst="rect">
            <a:avLst/>
          </a:prstGeom>
          <a:ln w="25400">
            <a:solidFill>
              <a:schemeClr val="accent1">
                <a:shade val="50000"/>
              </a:schemeClr>
            </a:solidFill>
          </a:ln>
        </p:spPr>
      </p:pic>
    </p:spTree>
    <p:extLst>
      <p:ext uri="{BB962C8B-B14F-4D97-AF65-F5344CB8AC3E}">
        <p14:creationId xmlns:p14="http://schemas.microsoft.com/office/powerpoint/2010/main" val="10829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800" y="274638"/>
            <a:ext cx="6603999" cy="1143000"/>
          </a:xfrm>
        </p:spPr>
        <p:txBody>
          <a:bodyPr>
            <a:normAutofit fontScale="90000"/>
          </a:bodyPr>
          <a:lstStyle/>
          <a:p>
            <a:pPr algn="r"/>
            <a:r>
              <a:rPr lang="en-US" dirty="0" smtClean="0">
                <a:solidFill>
                  <a:srgbClr val="000090"/>
                </a:solidFill>
                <a:latin typeface="Arial"/>
                <a:cs typeface="Arial"/>
              </a:rPr>
              <a:t>A Community Supporting  Improved Teaching</a:t>
            </a:r>
            <a:endParaRPr lang="en-US" dirty="0">
              <a:solidFill>
                <a:srgbClr val="000090"/>
              </a:solidFill>
              <a:latin typeface="Arial"/>
              <a:cs typeface="Arial"/>
            </a:endParaRPr>
          </a:p>
        </p:txBody>
      </p:sp>
      <p:sp>
        <p:nvSpPr>
          <p:cNvPr id="9" name="TextBox 8"/>
          <p:cNvSpPr txBox="1"/>
          <p:nvPr/>
        </p:nvSpPr>
        <p:spPr>
          <a:xfrm>
            <a:off x="3911600" y="1861384"/>
            <a:ext cx="1989122" cy="354306"/>
          </a:xfrm>
          <a:prstGeom prst="rect">
            <a:avLst/>
          </a:prstGeom>
          <a:noFill/>
        </p:spPr>
        <p:txBody>
          <a:bodyPr wrap="none" rtlCol="0">
            <a:spAutoFit/>
          </a:bodyPr>
          <a:lstStyle/>
          <a:p>
            <a:r>
              <a:rPr lang="en-US" sz="2000" dirty="0" smtClean="0">
                <a:solidFill>
                  <a:srgbClr val="0017AA"/>
                </a:solidFill>
                <a:latin typeface="Arial"/>
                <a:cs typeface="Arial"/>
              </a:rPr>
              <a:t>Improved</a:t>
            </a:r>
            <a:r>
              <a:rPr lang="en-US" dirty="0" smtClean="0">
                <a:latin typeface="Arial"/>
                <a:cs typeface="Arial"/>
              </a:rPr>
              <a:t> </a:t>
            </a:r>
            <a:r>
              <a:rPr lang="en-US" dirty="0" smtClean="0">
                <a:solidFill>
                  <a:srgbClr val="0017AA"/>
                </a:solidFill>
                <a:latin typeface="Arial"/>
                <a:cs typeface="Arial"/>
              </a:rPr>
              <a:t>Teaching</a:t>
            </a:r>
            <a:endParaRPr lang="en-US" dirty="0">
              <a:solidFill>
                <a:srgbClr val="0017AA"/>
              </a:solidFill>
              <a:latin typeface="Arial"/>
              <a:cs typeface="Arial"/>
            </a:endParaRPr>
          </a:p>
        </p:txBody>
      </p:sp>
      <p:grpSp>
        <p:nvGrpSpPr>
          <p:cNvPr id="3" name="Group 2"/>
          <p:cNvGrpSpPr/>
          <p:nvPr/>
        </p:nvGrpSpPr>
        <p:grpSpPr>
          <a:xfrm>
            <a:off x="2286000" y="1524000"/>
            <a:ext cx="5350933" cy="4453467"/>
            <a:chOff x="2286000" y="1524000"/>
            <a:chExt cx="6019800" cy="5029200"/>
          </a:xfrm>
        </p:grpSpPr>
        <p:sp>
          <p:nvSpPr>
            <p:cNvPr id="5" name="Oval 4"/>
            <p:cNvSpPr/>
            <p:nvPr/>
          </p:nvSpPr>
          <p:spPr bwMode="auto">
            <a:xfrm>
              <a:off x="5334000" y="2438400"/>
              <a:ext cx="2971800" cy="3048000"/>
            </a:xfrm>
            <a:prstGeom prst="ellipse">
              <a:avLst/>
            </a:prstGeom>
            <a:noFill/>
            <a:ln w="9525" cap="flat" cmpd="sng" algn="ctr">
              <a:solidFill>
                <a:srgbClr val="D792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dirty="0" smtClean="0">
                  <a:solidFill>
                    <a:srgbClr val="0017AA"/>
                  </a:solidFill>
                  <a:latin typeface="Arial"/>
                  <a:ea typeface="ＭＳ Ｐゴシック" pitchFamily="-112" charset="-128"/>
                  <a:cs typeface="Arial"/>
                </a:rPr>
                <a:t>Faculty make an informed responses to specific teaching circumstances</a:t>
              </a:r>
              <a:endParaRPr kumimoji="0" lang="en-US" sz="2000" b="0" i="0" u="none" strike="noStrike" cap="none" normalizeH="0" baseline="0" dirty="0">
                <a:ln>
                  <a:noFill/>
                </a:ln>
                <a:solidFill>
                  <a:srgbClr val="0017AA"/>
                </a:solidFill>
                <a:effectLst/>
                <a:latin typeface="Arial"/>
                <a:ea typeface="ＭＳ Ｐゴシック" pitchFamily="-112" charset="-128"/>
                <a:cs typeface="Arial"/>
              </a:endParaRPr>
            </a:p>
          </p:txBody>
        </p:sp>
        <p:sp>
          <p:nvSpPr>
            <p:cNvPr id="15" name="TextBox 14"/>
            <p:cNvSpPr txBox="1"/>
            <p:nvPr/>
          </p:nvSpPr>
          <p:spPr>
            <a:xfrm>
              <a:off x="4191000" y="5562600"/>
              <a:ext cx="3550715" cy="400110"/>
            </a:xfrm>
            <a:prstGeom prst="rect">
              <a:avLst/>
            </a:prstGeom>
            <a:noFill/>
          </p:spPr>
          <p:txBody>
            <a:bodyPr wrap="square" rtlCol="0">
              <a:spAutoFit/>
            </a:bodyPr>
            <a:lstStyle/>
            <a:p>
              <a:r>
                <a:rPr lang="en-US" sz="2000" dirty="0" smtClean="0">
                  <a:solidFill>
                    <a:srgbClr val="0017AA"/>
                  </a:solidFill>
                  <a:latin typeface="Arial"/>
                  <a:cs typeface="Arial"/>
                </a:rPr>
                <a:t>Sharing</a:t>
              </a:r>
              <a:r>
                <a:rPr lang="en-US" dirty="0" smtClean="0">
                  <a:solidFill>
                    <a:srgbClr val="0017AA"/>
                  </a:solidFill>
                  <a:latin typeface="Arial"/>
                  <a:cs typeface="Arial"/>
                </a:rPr>
                <a:t> of Innovation</a:t>
              </a:r>
              <a:endParaRPr lang="en-US" dirty="0">
                <a:solidFill>
                  <a:srgbClr val="0017AA"/>
                </a:solidFill>
                <a:latin typeface="Arial"/>
                <a:cs typeface="Arial"/>
              </a:endParaRPr>
            </a:p>
          </p:txBody>
        </p:sp>
        <p:sp>
          <p:nvSpPr>
            <p:cNvPr id="20" name="Curved Down Arrow 19"/>
            <p:cNvSpPr/>
            <p:nvPr/>
          </p:nvSpPr>
          <p:spPr bwMode="auto">
            <a:xfrm>
              <a:off x="3429000" y="1524000"/>
              <a:ext cx="4191000" cy="838200"/>
            </a:xfrm>
            <a:prstGeom prst="curvedDownArrow">
              <a:avLst/>
            </a:prstGeom>
            <a:solidFill>
              <a:srgbClr val="D79226"/>
            </a:solidFill>
            <a:ln w="9525" cap="flat" cmpd="sng" algn="ctr">
              <a:solidFill>
                <a:srgbClr val="D792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Curved Down Arrow 20"/>
            <p:cNvSpPr/>
            <p:nvPr/>
          </p:nvSpPr>
          <p:spPr bwMode="auto">
            <a:xfrm flipH="1" flipV="1">
              <a:off x="3429000" y="5638800"/>
              <a:ext cx="4191000" cy="914400"/>
            </a:xfrm>
            <a:prstGeom prst="curvedDownArrow">
              <a:avLst/>
            </a:prstGeom>
            <a:solidFill>
              <a:srgbClr val="D79226"/>
            </a:solidFill>
            <a:ln w="9525" cap="flat" cmpd="sng" algn="ctr">
              <a:solidFill>
                <a:srgbClr val="D792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Oval 25"/>
            <p:cNvSpPr/>
            <p:nvPr/>
          </p:nvSpPr>
          <p:spPr bwMode="auto">
            <a:xfrm>
              <a:off x="2286000" y="2438400"/>
              <a:ext cx="2971800" cy="3048000"/>
            </a:xfrm>
            <a:prstGeom prst="ellipse">
              <a:avLst/>
            </a:prstGeom>
            <a:noFill/>
            <a:ln w="9525" cap="flat" cmpd="sng" algn="ctr">
              <a:solidFill>
                <a:srgbClr val="D7922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112" charset="0"/>
                  <a:ea typeface="ＭＳ Ｐゴシック" pitchFamily="-112" charset="-128"/>
                  <a:cs typeface="ＭＳ Ｐゴシック" pitchFamily="-112" charset="-128"/>
                </a:rPr>
                <a:t> </a:t>
              </a:r>
            </a:p>
            <a:p>
              <a:r>
                <a:rPr lang="en-US" sz="2000" dirty="0" smtClean="0">
                  <a:solidFill>
                    <a:srgbClr val="0017AA"/>
                  </a:solidFill>
                  <a:latin typeface="Arial"/>
                  <a:cs typeface="Arial"/>
                </a:rPr>
                <a:t>A  </a:t>
              </a:r>
              <a:r>
                <a:rPr lang="en-US" sz="2000" dirty="0" err="1" smtClean="0">
                  <a:solidFill>
                    <a:srgbClr val="0017AA"/>
                  </a:solidFill>
                  <a:latin typeface="Arial"/>
                  <a:cs typeface="Arial"/>
                </a:rPr>
                <a:t>geoscience</a:t>
              </a:r>
              <a:r>
                <a:rPr lang="en-US" sz="2000" dirty="0" smtClean="0">
                  <a:solidFill>
                    <a:srgbClr val="0017AA"/>
                  </a:solidFill>
                  <a:latin typeface="Arial"/>
                  <a:cs typeface="Arial"/>
                </a:rPr>
                <a:t> education community that learns from one another and from experts </a:t>
              </a:r>
            </a:p>
            <a:p>
              <a:r>
                <a:rPr lang="en-US" sz="2000" dirty="0" smtClean="0"/>
                <a:t> </a:t>
              </a:r>
              <a:endParaRPr kumimoji="0" lang="en-US" sz="20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 name="Group 10"/>
          <p:cNvGrpSpPr/>
          <p:nvPr/>
        </p:nvGrpSpPr>
        <p:grpSpPr>
          <a:xfrm>
            <a:off x="396117" y="6192157"/>
            <a:ext cx="8256815" cy="566420"/>
            <a:chOff x="476250" y="5573486"/>
            <a:chExt cx="8256815" cy="566420"/>
          </a:xfrm>
        </p:grpSpPr>
        <p:cxnSp>
          <p:nvCxnSpPr>
            <p:cNvPr id="12" name="Straight Connector 11"/>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4" name="TextBox 13"/>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6" name="Down Arrow 15"/>
          <p:cNvSpPr/>
          <p:nvPr/>
        </p:nvSpPr>
        <p:spPr>
          <a:xfrm>
            <a:off x="2286000" y="5235520"/>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2" y="-1"/>
            <a:ext cx="1347379" cy="5977467"/>
          </a:xfrm>
          <a:prstGeom prst="rect">
            <a:avLst/>
          </a:prstGeom>
        </p:spPr>
      </p:pic>
    </p:spTree>
    <p:extLst>
      <p:ext uri="{BB962C8B-B14F-4D97-AF65-F5344CB8AC3E}">
        <p14:creationId xmlns:p14="http://schemas.microsoft.com/office/powerpoint/2010/main" val="357222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822" y="2823586"/>
            <a:ext cx="7886700" cy="1325563"/>
          </a:xfrm>
        </p:spPr>
        <p:txBody>
          <a:bodyPr>
            <a:noAutofit/>
          </a:bodyPr>
          <a:lstStyle/>
          <a:p>
            <a:r>
              <a:rPr lang="en-US" sz="4800" i="1" dirty="0" err="1">
                <a:solidFill>
                  <a:schemeClr val="accent1"/>
                </a:solidFill>
              </a:rPr>
              <a:t>Sankofa</a:t>
            </a:r>
            <a:r>
              <a:rPr lang="en-US" sz="4800" dirty="0">
                <a:solidFill>
                  <a:schemeClr val="accent1"/>
                </a:solidFill>
              </a:rPr>
              <a:t>. </a:t>
            </a:r>
            <a:r>
              <a:rPr lang="en-US" sz="4000" dirty="0" smtClean="0"/>
              <a:t>The </a:t>
            </a:r>
            <a:r>
              <a:rPr lang="en-US" sz="4000" dirty="0"/>
              <a:t>need to look back, in order to go forward. One must look to the past, where society or one has come from, in order to know the trajectory and determine where we should go for the future.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15065"/>
          </a:xfrm>
          <a:prstGeom prst="rect">
            <a:avLst/>
          </a:prstGeom>
        </p:spPr>
      </p:pic>
      <p:sp>
        <p:nvSpPr>
          <p:cNvPr id="8" name="TextBox 7"/>
          <p:cNvSpPr txBox="1"/>
          <p:nvPr/>
        </p:nvSpPr>
        <p:spPr>
          <a:xfrm>
            <a:off x="1817914" y="5657671"/>
            <a:ext cx="7162800" cy="1200329"/>
          </a:xfrm>
          <a:prstGeom prst="rect">
            <a:avLst/>
          </a:prstGeom>
          <a:noFill/>
        </p:spPr>
        <p:txBody>
          <a:bodyPr wrap="square" rtlCol="0">
            <a:spAutoFit/>
          </a:bodyPr>
          <a:lstStyle/>
          <a:p>
            <a:pPr algn="r"/>
            <a:r>
              <a:rPr lang="en-US" sz="2400" dirty="0" smtClean="0">
                <a:solidFill>
                  <a:schemeClr val="accent1"/>
                </a:solidFill>
              </a:rPr>
              <a:t>Pan-African Approaches to </a:t>
            </a:r>
            <a:r>
              <a:rPr lang="en-US" sz="2400" smtClean="0">
                <a:solidFill>
                  <a:schemeClr val="accent1"/>
                </a:solidFill>
              </a:rPr>
              <a:t>Teaching Geoscience</a:t>
            </a:r>
          </a:p>
          <a:p>
            <a:pPr algn="r"/>
            <a:r>
              <a:rPr lang="en-US" sz="2400" dirty="0" err="1" smtClean="0">
                <a:solidFill>
                  <a:schemeClr val="accent1"/>
                </a:solidFill>
              </a:rPr>
              <a:t>InTeGrate</a:t>
            </a:r>
            <a:r>
              <a:rPr lang="en-US" sz="2400" dirty="0" smtClean="0">
                <a:solidFill>
                  <a:schemeClr val="accent1"/>
                </a:solidFill>
              </a:rPr>
              <a:t> HBCU Working Group Workshop</a:t>
            </a:r>
          </a:p>
          <a:p>
            <a:pPr algn="r"/>
            <a:r>
              <a:rPr lang="en-US" sz="2400" dirty="0" smtClean="0">
                <a:solidFill>
                  <a:schemeClr val="accent1"/>
                </a:solidFill>
              </a:rPr>
              <a:t>May 2017, Morehouse College, Atlanta</a:t>
            </a:r>
            <a:endParaRPr lang="en-US" sz="2400" dirty="0">
              <a:solidFill>
                <a:schemeClr val="accent1"/>
              </a:solidFill>
            </a:endParaRPr>
          </a:p>
        </p:txBody>
      </p:sp>
    </p:spTree>
    <p:extLst>
      <p:ext uri="{BB962C8B-B14F-4D97-AF65-F5344CB8AC3E}">
        <p14:creationId xmlns:p14="http://schemas.microsoft.com/office/powerpoint/2010/main" val="1812014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Improving Teaching</a:t>
            </a:r>
            <a:endParaRPr lang="en-US" dirty="0">
              <a:solidFill>
                <a:schemeClr val="accent1"/>
              </a:solidFill>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854995" y="1368425"/>
            <a:ext cx="5434009" cy="4351338"/>
          </a:xfrm>
          <a:prstGeom prst="rect">
            <a:avLst/>
          </a:prstGeom>
        </p:spPr>
      </p:pic>
      <p:sp>
        <p:nvSpPr>
          <p:cNvPr id="5" name="TextBox 4"/>
          <p:cNvSpPr txBox="1"/>
          <p:nvPr/>
        </p:nvSpPr>
        <p:spPr>
          <a:xfrm>
            <a:off x="1854995" y="5719763"/>
            <a:ext cx="5257005" cy="1569660"/>
          </a:xfrm>
          <a:prstGeom prst="rect">
            <a:avLst/>
          </a:prstGeom>
          <a:noFill/>
        </p:spPr>
        <p:txBody>
          <a:bodyPr wrap="square" rtlCol="0">
            <a:spAutoFit/>
          </a:bodyPr>
          <a:lstStyle/>
          <a:p>
            <a:r>
              <a:rPr lang="en-US" dirty="0" smtClean="0"/>
              <a:t>Observations and Analysis by Cutting Edge Classroom Observation Project</a:t>
            </a:r>
          </a:p>
          <a:p>
            <a:r>
              <a:rPr lang="en-US" sz="1200" dirty="0" err="1"/>
              <a:t>Manduca</a:t>
            </a:r>
            <a:r>
              <a:rPr lang="en-US" sz="1200" dirty="0"/>
              <a:t> et al., 2017. </a:t>
            </a:r>
            <a:r>
              <a:rPr lang="en-US" sz="1200" dirty="0">
                <a:hlinkClick r:id="rId3"/>
              </a:rPr>
              <a:t>Improving undergraduate STEM education: The efficacy of discipline-based professional development</a:t>
            </a:r>
            <a:r>
              <a:rPr lang="en-US" sz="1200" dirty="0"/>
              <a:t>. Science Advances</a:t>
            </a:r>
          </a:p>
          <a:p>
            <a:endParaRPr lang="en-US" dirty="0" smtClean="0"/>
          </a:p>
          <a:p>
            <a:endParaRPr lang="en-US" dirty="0" smtClean="0"/>
          </a:p>
        </p:txBody>
      </p:sp>
    </p:spTree>
    <p:extLst>
      <p:ext uri="{BB962C8B-B14F-4D97-AF65-F5344CB8AC3E}">
        <p14:creationId xmlns:p14="http://schemas.microsoft.com/office/powerpoint/2010/main" val="941880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17"/>
            <a:ext cx="9205212" cy="808343"/>
          </a:xfrm>
          <a:prstGeom prst="rect">
            <a:avLst/>
          </a:prstGeom>
        </p:spPr>
      </p:pic>
      <p:grpSp>
        <p:nvGrpSpPr>
          <p:cNvPr id="3" name="Group 2"/>
          <p:cNvGrpSpPr/>
          <p:nvPr/>
        </p:nvGrpSpPr>
        <p:grpSpPr>
          <a:xfrm>
            <a:off x="275625" y="577643"/>
            <a:ext cx="5865813" cy="5956300"/>
            <a:chOff x="205677" y="271734"/>
            <a:chExt cx="5865813" cy="5956300"/>
          </a:xfrm>
        </p:grpSpPr>
        <p:pic>
          <p:nvPicPr>
            <p:cNvPr id="19" name="Picture 1" descr="IntegrateProgramStruc3-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677" y="271734"/>
              <a:ext cx="5865813"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
            <p:cNvSpPr txBox="1">
              <a:spLocks noChangeArrowheads="1"/>
            </p:cNvSpPr>
            <p:nvPr/>
          </p:nvSpPr>
          <p:spPr bwMode="auto">
            <a:xfrm>
              <a:off x="1269302" y="1910034"/>
              <a:ext cx="1108075"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dirty="0">
                  <a:solidFill>
                    <a:srgbClr val="991515"/>
                  </a:solidFill>
                </a:rPr>
                <a:t>Courses </a:t>
              </a:r>
            </a:p>
          </p:txBody>
        </p:sp>
        <p:sp>
          <p:nvSpPr>
            <p:cNvPr id="21" name="TextBox 2"/>
            <p:cNvSpPr txBox="1">
              <a:spLocks noChangeArrowheads="1"/>
            </p:cNvSpPr>
            <p:nvPr/>
          </p:nvSpPr>
          <p:spPr bwMode="auto">
            <a:xfrm>
              <a:off x="2463102" y="1795734"/>
              <a:ext cx="1428750" cy="646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a:solidFill>
                    <a:srgbClr val="991515"/>
                  </a:solidFill>
                </a:rPr>
                <a:t>Programs/</a:t>
              </a:r>
            </a:p>
            <a:p>
              <a:pPr eaLnBrk="1" hangingPunct="1"/>
              <a:r>
                <a:rPr lang="en-US" altLang="en-US" sz="1800" b="1">
                  <a:solidFill>
                    <a:srgbClr val="991515"/>
                  </a:solidFill>
                </a:rPr>
                <a:t>Institutions</a:t>
              </a:r>
            </a:p>
          </p:txBody>
        </p:sp>
        <p:sp>
          <p:nvSpPr>
            <p:cNvPr id="22" name="TextBox 3"/>
            <p:cNvSpPr txBox="1">
              <a:spLocks noChangeArrowheads="1"/>
            </p:cNvSpPr>
            <p:nvPr/>
          </p:nvSpPr>
          <p:spPr bwMode="auto">
            <a:xfrm>
              <a:off x="3974402" y="1808434"/>
              <a:ext cx="1517650" cy="646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dirty="0">
                  <a:solidFill>
                    <a:srgbClr val="991515"/>
                  </a:solidFill>
                </a:rPr>
                <a:t>Community/</a:t>
              </a:r>
            </a:p>
            <a:p>
              <a:pPr eaLnBrk="1" hangingPunct="1"/>
              <a:r>
                <a:rPr lang="en-US" altLang="en-US" sz="1800" b="1" dirty="0">
                  <a:solidFill>
                    <a:srgbClr val="991515"/>
                  </a:solidFill>
                </a:rPr>
                <a:t>Network</a:t>
              </a:r>
            </a:p>
          </p:txBody>
        </p:sp>
      </p:grpSp>
      <p:grpSp>
        <p:nvGrpSpPr>
          <p:cNvPr id="13" name="Group 12"/>
          <p:cNvGrpSpPr/>
          <p:nvPr/>
        </p:nvGrpSpPr>
        <p:grpSpPr>
          <a:xfrm>
            <a:off x="199984" y="6237904"/>
            <a:ext cx="8256815" cy="566420"/>
            <a:chOff x="476250" y="5573486"/>
            <a:chExt cx="8256815" cy="566420"/>
          </a:xfrm>
        </p:grpSpPr>
        <p:cxnSp>
          <p:nvCxnSpPr>
            <p:cNvPr id="14" name="Straight Connector 13"/>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16" name="TextBox 15"/>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17" name="Down Arrow 16"/>
          <p:cNvSpPr/>
          <p:nvPr/>
        </p:nvSpPr>
        <p:spPr>
          <a:xfrm>
            <a:off x="6141438" y="5281267"/>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extBox 8"/>
          <p:cNvSpPr txBox="1"/>
          <p:nvPr/>
        </p:nvSpPr>
        <p:spPr>
          <a:xfrm>
            <a:off x="6223988" y="1262392"/>
            <a:ext cx="2429368" cy="2800767"/>
          </a:xfrm>
          <a:prstGeom prst="rect">
            <a:avLst/>
          </a:prstGeom>
          <a:noFill/>
        </p:spPr>
        <p:txBody>
          <a:bodyPr wrap="square" rtlCol="0">
            <a:spAutoFit/>
          </a:bodyPr>
          <a:lstStyle/>
          <a:p>
            <a:r>
              <a:rPr lang="en-US" sz="4000" dirty="0" smtClean="0">
                <a:solidFill>
                  <a:schemeClr val="accent1"/>
                </a:solidFill>
                <a:latin typeface="+mj-lt"/>
              </a:rPr>
              <a:t>A Systems Approach</a:t>
            </a:r>
          </a:p>
          <a:p>
            <a:endParaRPr lang="en-US" sz="2400" dirty="0" smtClean="0">
              <a:latin typeface="+mj-lt"/>
            </a:endParaRPr>
          </a:p>
          <a:p>
            <a:r>
              <a:rPr lang="en-US" sz="2400" dirty="0" smtClean="0">
                <a:latin typeface="+mj-lt"/>
              </a:rPr>
              <a:t>Developing and testing Materials together</a:t>
            </a:r>
            <a:endParaRPr lang="en-US" sz="3600" dirty="0">
              <a:latin typeface="+mj-lt"/>
            </a:endParaRPr>
          </a:p>
        </p:txBody>
      </p:sp>
    </p:spTree>
    <p:extLst>
      <p:ext uri="{BB962C8B-B14F-4D97-AF65-F5344CB8AC3E}">
        <p14:creationId xmlns:p14="http://schemas.microsoft.com/office/powerpoint/2010/main" val="17286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0906"/>
            <a:ext cx="7886700" cy="1325563"/>
          </a:xfrm>
        </p:spPr>
        <p:txBody>
          <a:bodyPr/>
          <a:lstStyle/>
          <a:p>
            <a:pPr algn="ctr"/>
            <a:r>
              <a:rPr lang="en-US" dirty="0" smtClean="0"/>
              <a:t>Systems thinking is improving via </a:t>
            </a:r>
            <a:r>
              <a:rPr lang="en-US" dirty="0" err="1" smtClean="0"/>
              <a:t>InTeGrate</a:t>
            </a:r>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24039"/>
          <a:stretch/>
        </p:blipFill>
        <p:spPr>
          <a:xfrm>
            <a:off x="820883" y="2408201"/>
            <a:ext cx="5299363" cy="5209431"/>
          </a:xfrm>
          <a:prstGeom prst="rect">
            <a:avLst/>
          </a:prstGeom>
        </p:spPr>
      </p:pic>
      <p:sp>
        <p:nvSpPr>
          <p:cNvPr id="6" name="TextBox 5"/>
          <p:cNvSpPr txBox="1"/>
          <p:nvPr/>
        </p:nvSpPr>
        <p:spPr>
          <a:xfrm>
            <a:off x="6120245" y="4494894"/>
            <a:ext cx="2395105" cy="923330"/>
          </a:xfrm>
          <a:prstGeom prst="rect">
            <a:avLst/>
          </a:prstGeom>
          <a:noFill/>
        </p:spPr>
        <p:txBody>
          <a:bodyPr wrap="square" rtlCol="0">
            <a:spAutoFit/>
          </a:bodyPr>
          <a:lstStyle/>
          <a:p>
            <a:r>
              <a:rPr lang="en-US" sz="1350" dirty="0" err="1"/>
              <a:t>InTeGrate</a:t>
            </a:r>
            <a:r>
              <a:rPr lang="en-US" sz="1350" dirty="0"/>
              <a:t> students </a:t>
            </a:r>
            <a:r>
              <a:rPr lang="en-US" sz="1350" dirty="0" smtClean="0"/>
              <a:t> (N=360)are </a:t>
            </a:r>
            <a:r>
              <a:rPr lang="en-US" sz="1350" dirty="0"/>
              <a:t>demonstrating systems </a:t>
            </a:r>
            <a:r>
              <a:rPr lang="en-US" sz="1350" dirty="0"/>
              <a:t>t</a:t>
            </a:r>
            <a:r>
              <a:rPr lang="en-US" sz="1350" dirty="0"/>
              <a:t>hinking in proportion to their post-instruction GLE score</a:t>
            </a:r>
            <a:endParaRPr lang="en-US" sz="1350" dirty="0"/>
          </a:p>
        </p:txBody>
      </p:sp>
      <p:sp>
        <p:nvSpPr>
          <p:cNvPr id="7" name="TextBox 6"/>
          <p:cNvSpPr txBox="1"/>
          <p:nvPr/>
        </p:nvSpPr>
        <p:spPr>
          <a:xfrm>
            <a:off x="6120246" y="2678259"/>
            <a:ext cx="2395104" cy="1131079"/>
          </a:xfrm>
          <a:prstGeom prst="rect">
            <a:avLst/>
          </a:prstGeom>
          <a:noFill/>
        </p:spPr>
        <p:txBody>
          <a:bodyPr wrap="square" rtlCol="0">
            <a:spAutoFit/>
          </a:bodyPr>
          <a:lstStyle/>
          <a:p>
            <a:r>
              <a:rPr lang="en-US" sz="1350" dirty="0"/>
              <a:t>Control group </a:t>
            </a:r>
            <a:r>
              <a:rPr lang="en-US" sz="1350" dirty="0" smtClean="0"/>
              <a:t> (N=173)demonstrates </a:t>
            </a:r>
            <a:r>
              <a:rPr lang="en-US" sz="1350" dirty="0"/>
              <a:t>SIGNIFICANTLY LESS systems </a:t>
            </a:r>
            <a:r>
              <a:rPr lang="en-US" sz="1350" dirty="0"/>
              <a:t>t</a:t>
            </a:r>
            <a:r>
              <a:rPr lang="en-US" sz="1350" dirty="0"/>
              <a:t>hinking than predicted by their post-instruction GLE score</a:t>
            </a:r>
            <a:endParaRPr lang="en-US" sz="135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16"/>
            <a:ext cx="9144000" cy="802968"/>
          </a:xfrm>
          <a:prstGeom prst="rect">
            <a:avLst/>
          </a:prstGeom>
        </p:spPr>
      </p:pic>
      <p:sp>
        <p:nvSpPr>
          <p:cNvPr id="4" name="TextBox 3"/>
          <p:cNvSpPr txBox="1"/>
          <p:nvPr/>
        </p:nvSpPr>
        <p:spPr>
          <a:xfrm>
            <a:off x="724766" y="6103780"/>
            <a:ext cx="7694467" cy="646331"/>
          </a:xfrm>
          <a:prstGeom prst="rect">
            <a:avLst/>
          </a:prstGeom>
          <a:noFill/>
        </p:spPr>
        <p:txBody>
          <a:bodyPr wrap="square" rtlCol="0">
            <a:spAutoFit/>
          </a:bodyPr>
          <a:lstStyle/>
          <a:p>
            <a:r>
              <a:rPr lang="en-US" dirty="0" smtClean="0"/>
              <a:t>Lisa Gilbert in prep</a:t>
            </a:r>
          </a:p>
          <a:p>
            <a:r>
              <a:rPr lang="en-US" dirty="0" smtClean="0"/>
              <a:t>Based on Integrate student data collection effort</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16"/>
            <a:ext cx="7086600" cy="622300"/>
          </a:xfrm>
          <a:prstGeom prst="rect">
            <a:avLst/>
          </a:prstGeom>
        </p:spPr>
      </p:pic>
    </p:spTree>
    <p:extLst>
      <p:ext uri="{BB962C8B-B14F-4D97-AF65-F5344CB8AC3E}">
        <p14:creationId xmlns:p14="http://schemas.microsoft.com/office/powerpoint/2010/main" val="1806808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222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190"/>
            <a:ext cx="9144000" cy="5563810"/>
          </a:xfrm>
          <a:prstGeom prst="rect">
            <a:avLst/>
          </a:prstGeom>
        </p:spPr>
      </p:pic>
    </p:spTree>
    <p:extLst>
      <p:ext uri="{BB962C8B-B14F-4D97-AF65-F5344CB8AC3E}">
        <p14:creationId xmlns:p14="http://schemas.microsoft.com/office/powerpoint/2010/main" val="1056095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5" y="2825296"/>
            <a:ext cx="7886700" cy="1325563"/>
          </a:xfrm>
        </p:spPr>
        <p:txBody>
          <a:bodyPr>
            <a:normAutofit/>
          </a:bodyPr>
          <a:lstStyle/>
          <a:p>
            <a:pPr algn="ctr"/>
            <a:r>
              <a:rPr lang="en-US" dirty="0" smtClean="0">
                <a:solidFill>
                  <a:schemeClr val="accent1"/>
                </a:solidFill>
              </a:rPr>
              <a:t>Is the Earth Education Community Thriving?</a:t>
            </a:r>
            <a:endParaRPr lang="en-US" dirty="0">
              <a:solidFill>
                <a:schemeClr val="accent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0" name="Group 9"/>
          <p:cNvGrpSpPr/>
          <p:nvPr/>
        </p:nvGrpSpPr>
        <p:grpSpPr>
          <a:xfrm>
            <a:off x="476250" y="5878286"/>
            <a:ext cx="8256815" cy="566420"/>
            <a:chOff x="476250" y="5573486"/>
            <a:chExt cx="8256815" cy="566420"/>
          </a:xfrm>
        </p:grpSpPr>
        <p:cxnSp>
          <p:nvCxnSpPr>
            <p:cNvPr id="7" name="Straight Connector 6"/>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9" name="TextBox 8"/>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Tree>
    <p:extLst>
      <p:ext uri="{BB962C8B-B14F-4D97-AF65-F5344CB8AC3E}">
        <p14:creationId xmlns:p14="http://schemas.microsoft.com/office/powerpoint/2010/main" val="571259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An Exponentially Growing Community</a:t>
            </a:r>
            <a:endParaRPr lang="en-US" dirty="0">
              <a:solidFill>
                <a:schemeClr val="accent1"/>
              </a:solidFill>
            </a:endParaRPr>
          </a:p>
        </p:txBody>
      </p:sp>
      <p:graphicFrame>
        <p:nvGraphicFramePr>
          <p:cNvPr id="3" name="Table 2"/>
          <p:cNvGraphicFramePr>
            <a:graphicFrameLocks noGrp="1"/>
          </p:cNvGraphicFramePr>
          <p:nvPr/>
        </p:nvGraphicFramePr>
        <p:xfrm>
          <a:off x="4159250" y="3332163"/>
          <a:ext cx="825500" cy="195580"/>
        </p:xfrm>
        <a:graphic>
          <a:graphicData uri="http://schemas.openxmlformats.org/drawingml/2006/table">
            <a:tbl>
              <a:tblPr>
                <a:tableStyleId>{5C22544A-7EE6-4342-B048-85BDC9FD1C3A}</a:tableStyleId>
              </a:tblPr>
              <a:tblGrid>
                <a:gridCol w="825500"/>
              </a:tblGrid>
              <a:tr h="190500">
                <a:tc>
                  <a:txBody>
                    <a:bodyPr/>
                    <a:lstStyle/>
                    <a:p>
                      <a:pPr algn="l" fontAlgn="b"/>
                      <a:endParaRPr lang="en-US" sz="1200" b="0" i="0" u="none" strike="noStrike" dirty="0">
                        <a:solidFill>
                          <a:srgbClr val="000000"/>
                        </a:solidFill>
                        <a:effectLst/>
                        <a:latin typeface="Calibri" charset="0"/>
                      </a:endParaRPr>
                    </a:p>
                  </a:txBody>
                  <a:tcPr marL="12700" marR="12700" marT="12700" marB="0" anchor="b"/>
                </a:tc>
              </a:tr>
            </a:tbl>
          </a:graphicData>
        </a:graphic>
      </p:graphicFrame>
      <p:graphicFrame>
        <p:nvGraphicFramePr>
          <p:cNvPr id="4" name="Table 3"/>
          <p:cNvGraphicFramePr>
            <a:graphicFrameLocks noGrp="1"/>
          </p:cNvGraphicFramePr>
          <p:nvPr/>
        </p:nvGraphicFramePr>
        <p:xfrm>
          <a:off x="4159250" y="3332163"/>
          <a:ext cx="825500" cy="195580"/>
        </p:xfrm>
        <a:graphic>
          <a:graphicData uri="http://schemas.openxmlformats.org/drawingml/2006/table">
            <a:tbl>
              <a:tblPr>
                <a:tableStyleId>{5C22544A-7EE6-4342-B048-85BDC9FD1C3A}</a:tableStyleId>
              </a:tblPr>
              <a:tblGrid>
                <a:gridCol w="825500"/>
              </a:tblGrid>
              <a:tr h="190500">
                <a:tc>
                  <a:txBody>
                    <a:bodyPr/>
                    <a:lstStyle/>
                    <a:p>
                      <a:pPr algn="l" fontAlgn="b"/>
                      <a:endParaRPr lang="en-US" sz="1200" b="0" i="0" u="none" strike="noStrike" dirty="0">
                        <a:solidFill>
                          <a:srgbClr val="000000"/>
                        </a:solidFill>
                        <a:effectLst/>
                        <a:latin typeface="Calibri" charset="0"/>
                      </a:endParaRPr>
                    </a:p>
                  </a:txBody>
                  <a:tcPr marL="12700" marR="12700" marT="12700" marB="0" anchor="b"/>
                </a:tc>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11922" y="2391410"/>
            <a:ext cx="5939155" cy="3187065"/>
          </a:xfrm>
          <a:prstGeom prst="rect">
            <a:avLst/>
          </a:prstGeom>
          <a:noFill/>
          <a:ln>
            <a:noFill/>
          </a:ln>
        </p:spPr>
      </p:pic>
      <p:sp>
        <p:nvSpPr>
          <p:cNvPr id="7" name="TextBox 6"/>
          <p:cNvSpPr txBox="1"/>
          <p:nvPr/>
        </p:nvSpPr>
        <p:spPr>
          <a:xfrm>
            <a:off x="628650" y="5965448"/>
            <a:ext cx="7505700" cy="892552"/>
          </a:xfrm>
          <a:prstGeom prst="rect">
            <a:avLst/>
          </a:prstGeom>
          <a:noFill/>
        </p:spPr>
        <p:txBody>
          <a:bodyPr wrap="square" rtlCol="0">
            <a:spAutoFit/>
          </a:bodyPr>
          <a:lstStyle/>
          <a:p>
            <a:r>
              <a:rPr lang="en-US" sz="1600" dirty="0" err="1" smtClean="0"/>
              <a:t>Kastens</a:t>
            </a:r>
            <a:r>
              <a:rPr lang="en-US" sz="1600" dirty="0" smtClean="0"/>
              <a:t> and </a:t>
            </a:r>
            <a:r>
              <a:rPr lang="en-US" sz="1600" dirty="0" err="1" smtClean="0"/>
              <a:t>Manduca</a:t>
            </a:r>
            <a:r>
              <a:rPr lang="en-US" sz="1600" dirty="0" smtClean="0"/>
              <a:t>, submitted, Leveraging </a:t>
            </a:r>
            <a:r>
              <a:rPr lang="en-US" sz="1600" dirty="0"/>
              <a:t>the power of Community of Practice </a:t>
            </a:r>
          </a:p>
          <a:p>
            <a:r>
              <a:rPr lang="en-US" sz="1600" dirty="0"/>
              <a:t>to Improve Teaching and Learning about the </a:t>
            </a:r>
            <a:r>
              <a:rPr lang="en-US" sz="1600" dirty="0" smtClean="0"/>
              <a:t>Earth, Change</a:t>
            </a:r>
            <a:r>
              <a:rPr lang="en-US" sz="1600" b="1" dirty="0" smtClean="0"/>
              <a:t>.</a:t>
            </a:r>
            <a:r>
              <a:rPr lang="en-US" sz="1600" dirty="0"/>
              <a:t> </a:t>
            </a:r>
            <a:endParaRPr lang="en-US" sz="1600" b="1" dirty="0"/>
          </a:p>
          <a:p>
            <a:r>
              <a:rPr lang="en-US" dirty="0"/>
              <a:t> </a:t>
            </a:r>
          </a:p>
        </p:txBody>
      </p:sp>
    </p:spTree>
    <p:extLst>
      <p:ext uri="{BB962C8B-B14F-4D97-AF65-F5344CB8AC3E}">
        <p14:creationId xmlns:p14="http://schemas.microsoft.com/office/powerpoint/2010/main" val="1220522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994" y="1632085"/>
            <a:ext cx="6135956" cy="386119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1632085"/>
          </a:xfrm>
          <a:prstGeom prst="rect">
            <a:avLst/>
          </a:prstGeom>
        </p:spPr>
      </p:pic>
      <p:sp>
        <p:nvSpPr>
          <p:cNvPr id="6" name="TextBox 5"/>
          <p:cNvSpPr txBox="1"/>
          <p:nvPr/>
        </p:nvSpPr>
        <p:spPr>
          <a:xfrm>
            <a:off x="389467" y="5638800"/>
            <a:ext cx="8494698" cy="1077218"/>
          </a:xfrm>
          <a:prstGeom prst="rect">
            <a:avLst/>
          </a:prstGeom>
          <a:noFill/>
        </p:spPr>
        <p:txBody>
          <a:bodyPr wrap="none" rtlCol="0">
            <a:spAutoFit/>
          </a:bodyPr>
          <a:lstStyle/>
          <a:p>
            <a:r>
              <a:rPr lang="en-US" sz="3200" dirty="0" smtClean="0">
                <a:solidFill>
                  <a:schemeClr val="accent1"/>
                </a:solidFill>
              </a:rPr>
              <a:t>Community Owned and Operated –</a:t>
            </a:r>
          </a:p>
          <a:p>
            <a:r>
              <a:rPr lang="en-US" sz="3200" dirty="0" smtClean="0">
                <a:solidFill>
                  <a:schemeClr val="accent1"/>
                </a:solidFill>
              </a:rPr>
              <a:t>Comprehensive Geoscience Faculty Development</a:t>
            </a:r>
            <a:endParaRPr lang="en-US" sz="3200" dirty="0">
              <a:solidFill>
                <a:schemeClr val="accent1"/>
              </a:solidFill>
            </a:endParaRPr>
          </a:p>
        </p:txBody>
      </p:sp>
    </p:spTree>
    <p:extLst>
      <p:ext uri="{BB962C8B-B14F-4D97-AF65-F5344CB8AC3E}">
        <p14:creationId xmlns:p14="http://schemas.microsoft.com/office/powerpoint/2010/main" val="1130518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2211"/>
            <a:ext cx="12288921" cy="1803879"/>
          </a:xfrm>
          <a:prstGeom prst="rect">
            <a:avLst/>
          </a:prstGeom>
        </p:spPr>
      </p:pic>
      <p:sp>
        <p:nvSpPr>
          <p:cNvPr id="2" name="Title 1"/>
          <p:cNvSpPr>
            <a:spLocks noGrp="1"/>
          </p:cNvSpPr>
          <p:nvPr>
            <p:ph type="title"/>
          </p:nvPr>
        </p:nvSpPr>
        <p:spPr/>
        <p:txBody>
          <a:bodyPr/>
          <a:lstStyle/>
          <a:p>
            <a:r>
              <a:rPr lang="en-US" dirty="0" smtClean="0"/>
              <a:t>What makes our community work</a:t>
            </a:r>
            <a:r>
              <a:rPr lang="en-US" dirty="0" smtClean="0"/>
              <a:t>?</a:t>
            </a:r>
            <a:endParaRPr lang="en-US" sz="4000" dirty="0">
              <a:solidFill>
                <a:schemeClr val="accent1"/>
              </a:solidFill>
            </a:endParaRPr>
          </a:p>
        </p:txBody>
      </p:sp>
      <p:sp>
        <p:nvSpPr>
          <p:cNvPr id="3" name="Content Placeholder 2"/>
          <p:cNvSpPr>
            <a:spLocks noGrp="1"/>
          </p:cNvSpPr>
          <p:nvPr>
            <p:ph idx="1"/>
          </p:nvPr>
        </p:nvSpPr>
        <p:spPr>
          <a:xfrm>
            <a:off x="628650" y="2169005"/>
            <a:ext cx="7886700" cy="4351338"/>
          </a:xfrm>
        </p:spPr>
        <p:txBody>
          <a:bodyPr>
            <a:noAutofit/>
          </a:bodyPr>
          <a:lstStyle/>
          <a:p>
            <a:r>
              <a:rPr lang="en-US" sz="2000" b="1" dirty="0" smtClean="0"/>
              <a:t>Valuable outcomes for individual and community</a:t>
            </a:r>
          </a:p>
          <a:p>
            <a:r>
              <a:rPr lang="en-US" sz="2000" b="1" dirty="0" smtClean="0"/>
              <a:t>Open </a:t>
            </a:r>
            <a:r>
              <a:rPr lang="en-US" sz="2000" b="1" dirty="0" smtClean="0"/>
              <a:t>to all </a:t>
            </a:r>
            <a:r>
              <a:rPr lang="en-US" sz="2000" b="1" dirty="0" smtClean="0"/>
              <a:t> </a:t>
            </a:r>
            <a:r>
              <a:rPr lang="en-US" sz="2000" dirty="0" smtClean="0"/>
              <a:t>- participation by application</a:t>
            </a:r>
          </a:p>
          <a:p>
            <a:r>
              <a:rPr lang="en-US" sz="2000" b="1" dirty="0" smtClean="0"/>
              <a:t>Learning </a:t>
            </a:r>
            <a:r>
              <a:rPr lang="en-US" sz="2000" b="1" dirty="0" smtClean="0"/>
              <a:t>together </a:t>
            </a:r>
            <a:r>
              <a:rPr lang="en-US" sz="2000" dirty="0" smtClean="0"/>
              <a:t>– respect for what everyone brings, model of peer interaction/instruction</a:t>
            </a:r>
          </a:p>
          <a:p>
            <a:r>
              <a:rPr lang="en-US" sz="2000" b="1" dirty="0" smtClean="0"/>
              <a:t>Respectful of time – </a:t>
            </a:r>
            <a:r>
              <a:rPr lang="en-US" sz="2000" dirty="0" smtClean="0"/>
              <a:t>not skipping meetings, turning up on time, designed to make maximum progress, coming prepared</a:t>
            </a:r>
          </a:p>
          <a:p>
            <a:r>
              <a:rPr lang="en-US" sz="2000" b="1" dirty="0" smtClean="0"/>
              <a:t>Building together- </a:t>
            </a:r>
            <a:r>
              <a:rPr lang="en-US" sz="2000" dirty="0" smtClean="0"/>
              <a:t>products that help the individual and the collective (new ideas, new skills,  new opportunities for leadership, research, publication</a:t>
            </a:r>
            <a:r>
              <a:rPr lang="en-US" sz="2000" dirty="0" smtClean="0"/>
              <a:t>)</a:t>
            </a:r>
          </a:p>
          <a:p>
            <a:r>
              <a:rPr lang="en-US" sz="2000" b="1" dirty="0" smtClean="0"/>
              <a:t>Fun!!- </a:t>
            </a:r>
            <a:r>
              <a:rPr lang="en-US" sz="2000" dirty="0" smtClean="0"/>
              <a:t>field trips, lunches and dinners, dancing</a:t>
            </a:r>
            <a:endParaRPr lang="en-US" sz="2000" b="1" dirty="0" smtClean="0"/>
          </a:p>
          <a:p>
            <a:r>
              <a:rPr lang="en-US" sz="2000" b="1" dirty="0" smtClean="0"/>
              <a:t>Drawing powerful people and ideas </a:t>
            </a:r>
            <a:r>
              <a:rPr lang="en-US" sz="2000" dirty="0" smtClean="0"/>
              <a:t>– </a:t>
            </a:r>
            <a:r>
              <a:rPr lang="en-US" sz="2000" dirty="0" smtClean="0"/>
              <a:t>from inside and out, success breeds success</a:t>
            </a:r>
            <a:endParaRPr lang="en-US" sz="2000" dirty="0" smtClean="0"/>
          </a:p>
          <a:p>
            <a:r>
              <a:rPr lang="en-US" sz="2000" b="1" dirty="0" smtClean="0"/>
              <a:t>Strong infrastructure and funding</a:t>
            </a:r>
            <a:endParaRPr lang="en-US" sz="2000" b="1" dirty="0"/>
          </a:p>
        </p:txBody>
      </p:sp>
      <p:sp>
        <p:nvSpPr>
          <p:cNvPr id="7" name="TextBox 6"/>
          <p:cNvSpPr txBox="1"/>
          <p:nvPr/>
        </p:nvSpPr>
        <p:spPr>
          <a:xfrm>
            <a:off x="2327564" y="921248"/>
            <a:ext cx="5648790" cy="769441"/>
          </a:xfrm>
          <a:prstGeom prst="rect">
            <a:avLst/>
          </a:prstGeom>
          <a:noFill/>
        </p:spPr>
        <p:txBody>
          <a:bodyPr wrap="none" rtlCol="0">
            <a:spAutoFit/>
          </a:bodyPr>
          <a:lstStyle/>
          <a:p>
            <a:r>
              <a:rPr lang="en-US" dirty="0"/>
              <a:t> </a:t>
            </a:r>
            <a:r>
              <a:rPr lang="en-US" sz="4400" dirty="0"/>
              <a:t>– </a:t>
            </a:r>
            <a:r>
              <a:rPr lang="en-US" sz="4400" dirty="0">
                <a:solidFill>
                  <a:schemeClr val="accent1"/>
                </a:solidFill>
              </a:rPr>
              <a:t>in my humble opinion</a:t>
            </a:r>
            <a:endParaRPr lang="en-US" sz="4400" dirty="0"/>
          </a:p>
        </p:txBody>
      </p:sp>
    </p:spTree>
    <p:extLst>
      <p:ext uri="{BB962C8B-B14F-4D97-AF65-F5344CB8AC3E}">
        <p14:creationId xmlns:p14="http://schemas.microsoft.com/office/powerpoint/2010/main" val="7506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5018" y="1847268"/>
            <a:ext cx="7772400" cy="1390218"/>
          </a:xfrm>
        </p:spPr>
        <p:txBody>
          <a:bodyPr>
            <a:noAutofit/>
          </a:bodyPr>
          <a:lstStyle/>
          <a:p>
            <a:r>
              <a:rPr lang="en-US" sz="4400" dirty="0">
                <a:solidFill>
                  <a:schemeClr val="accent1"/>
                </a:solidFill>
              </a:rPr>
              <a:t>Transforming Earth Education</a:t>
            </a:r>
            <a:r>
              <a:rPr lang="en-US" sz="4400" dirty="0"/>
              <a:t/>
            </a:r>
            <a:br>
              <a:rPr lang="en-US" sz="4400" dirty="0"/>
            </a:br>
            <a:r>
              <a:rPr lang="en-US" sz="4400" dirty="0"/>
              <a:t>A Look </a:t>
            </a:r>
            <a:r>
              <a:rPr lang="en-US" sz="4400" dirty="0" smtClean="0"/>
              <a:t>Backward</a:t>
            </a:r>
            <a:r>
              <a:rPr lang="en-US" sz="4400" dirty="0"/>
              <a:t/>
            </a:r>
            <a:br>
              <a:rPr lang="en-US" sz="4400" dirty="0"/>
            </a:br>
            <a:endParaRPr lang="en-US" sz="4400" dirty="0"/>
          </a:p>
        </p:txBody>
      </p:sp>
      <p:sp>
        <p:nvSpPr>
          <p:cNvPr id="6" name="Subtitle 5"/>
          <p:cNvSpPr>
            <a:spLocks noGrp="1"/>
          </p:cNvSpPr>
          <p:nvPr>
            <p:ph type="subTitle" idx="1"/>
          </p:nvPr>
        </p:nvSpPr>
        <p:spPr>
          <a:xfrm>
            <a:off x="1143000" y="2784764"/>
            <a:ext cx="6858000" cy="2473036"/>
          </a:xfrm>
        </p:spPr>
        <p:txBody>
          <a:bodyPr>
            <a:noAutofit/>
          </a:bodyPr>
          <a:lstStyle/>
          <a:p>
            <a:pPr marL="571500" indent="-571500" algn="l">
              <a:buFont typeface="Arial" charset="0"/>
              <a:buChar char="•"/>
            </a:pPr>
            <a:r>
              <a:rPr lang="en-US" sz="4000" dirty="0" smtClean="0">
                <a:solidFill>
                  <a:schemeClr val="accent1"/>
                </a:solidFill>
                <a:latin typeface="+mj-lt"/>
              </a:rPr>
              <a:t>An Earth System Approach</a:t>
            </a:r>
          </a:p>
          <a:p>
            <a:pPr marL="571500" indent="-571500" algn="l">
              <a:buFont typeface="Arial" charset="0"/>
              <a:buChar char="•"/>
            </a:pPr>
            <a:r>
              <a:rPr lang="en-US" sz="4000" dirty="0" smtClean="0">
                <a:solidFill>
                  <a:schemeClr val="accent1"/>
                </a:solidFill>
                <a:latin typeface="+mj-lt"/>
              </a:rPr>
              <a:t>Improved Pedagogy</a:t>
            </a:r>
          </a:p>
          <a:p>
            <a:pPr marL="571500" indent="-571500" algn="l">
              <a:buFont typeface="Arial" charset="0"/>
              <a:buChar char="•"/>
            </a:pPr>
            <a:r>
              <a:rPr lang="en-US" sz="4000" dirty="0" smtClean="0">
                <a:solidFill>
                  <a:schemeClr val="accent1"/>
                </a:solidFill>
                <a:latin typeface="+mj-lt"/>
              </a:rPr>
              <a:t>More Inclusive</a:t>
            </a:r>
          </a:p>
          <a:p>
            <a:pPr marL="571500" indent="-571500" algn="l">
              <a:buFont typeface="Arial" charset="0"/>
              <a:buChar char="•"/>
            </a:pPr>
            <a:r>
              <a:rPr lang="en-US" sz="4000" dirty="0" smtClean="0">
                <a:solidFill>
                  <a:schemeClr val="accent1"/>
                </a:solidFill>
                <a:latin typeface="+mj-lt"/>
              </a:rPr>
              <a:t>Community has been Important</a:t>
            </a:r>
          </a:p>
          <a:p>
            <a:pPr marL="571500" indent="-571500" algn="l">
              <a:buFont typeface="Arial" charset="0"/>
              <a:buChar char="•"/>
            </a:pPr>
            <a:endParaRPr lang="en-US" sz="4000" dirty="0">
              <a:solidFill>
                <a:schemeClr val="accent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5" name="Group 14"/>
          <p:cNvGrpSpPr/>
          <p:nvPr/>
        </p:nvGrpSpPr>
        <p:grpSpPr>
          <a:xfrm>
            <a:off x="476250" y="6174245"/>
            <a:ext cx="7775121" cy="566420"/>
            <a:chOff x="476250" y="5633916"/>
            <a:chExt cx="7775121" cy="566420"/>
          </a:xfrm>
        </p:grpSpPr>
        <p:sp>
          <p:nvSpPr>
            <p:cNvPr id="16" name="TextBox 15"/>
            <p:cNvSpPr txBox="1"/>
            <p:nvPr/>
          </p:nvSpPr>
          <p:spPr>
            <a:xfrm>
              <a:off x="476250" y="5738671"/>
              <a:ext cx="1417864" cy="461665"/>
            </a:xfrm>
            <a:prstGeom prst="rect">
              <a:avLst/>
            </a:prstGeom>
            <a:noFill/>
          </p:spPr>
          <p:txBody>
            <a:bodyPr wrap="square" rtlCol="0">
              <a:spAutoFit/>
            </a:bodyPr>
            <a:lstStyle/>
            <a:p>
              <a:r>
                <a:rPr lang="en-US" sz="2400" dirty="0" smtClean="0"/>
                <a:t>1994</a:t>
              </a:r>
              <a:endParaRPr lang="en-US" sz="2400" dirty="0"/>
            </a:p>
          </p:txBody>
        </p:sp>
        <p:sp>
          <p:nvSpPr>
            <p:cNvPr id="17" name="TextBox 16"/>
            <p:cNvSpPr txBox="1"/>
            <p:nvPr/>
          </p:nvSpPr>
          <p:spPr>
            <a:xfrm>
              <a:off x="5337829" y="5738671"/>
              <a:ext cx="806631" cy="461665"/>
            </a:xfrm>
            <a:prstGeom prst="rect">
              <a:avLst/>
            </a:prstGeom>
            <a:noFill/>
          </p:spPr>
          <p:txBody>
            <a:bodyPr wrap="none" rtlCol="0">
              <a:spAutoFit/>
            </a:bodyPr>
            <a:lstStyle/>
            <a:p>
              <a:r>
                <a:rPr lang="en-US" sz="2400" dirty="0" smtClean="0"/>
                <a:t>2017</a:t>
              </a:r>
              <a:endParaRPr lang="en-US" sz="2400" dirty="0"/>
            </a:p>
          </p:txBody>
        </p:sp>
        <p:cxnSp>
          <p:nvCxnSpPr>
            <p:cNvPr id="18" name="Straight Connector 17"/>
            <p:cNvCxnSpPr/>
            <p:nvPr/>
          </p:nvCxnSpPr>
          <p:spPr>
            <a:xfrm flipV="1">
              <a:off x="846365" y="5633916"/>
              <a:ext cx="7405006" cy="217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5471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5" y="2825296"/>
            <a:ext cx="7886700" cy="1325563"/>
          </a:xfrm>
        </p:spPr>
        <p:txBody>
          <a:bodyPr>
            <a:normAutofit fontScale="90000"/>
          </a:bodyPr>
          <a:lstStyle/>
          <a:p>
            <a:pPr algn="ctr"/>
            <a:r>
              <a:rPr lang="en-US" dirty="0">
                <a:solidFill>
                  <a:schemeClr val="accent1"/>
                </a:solidFill>
              </a:rPr>
              <a:t/>
            </a:r>
            <a:br>
              <a:rPr lang="en-US" dirty="0">
                <a:solidFill>
                  <a:schemeClr val="accent1"/>
                </a:solidFill>
              </a:rPr>
            </a:br>
            <a:r>
              <a:rPr lang="en-US" dirty="0">
                <a:solidFill>
                  <a:schemeClr val="accent1"/>
                </a:solidFill>
              </a:rPr>
              <a:t>Transforming Earth Education</a:t>
            </a:r>
            <a:r>
              <a:rPr lang="en-US" dirty="0"/>
              <a:t/>
            </a:r>
            <a:br>
              <a:rPr lang="en-US" dirty="0"/>
            </a:br>
            <a:r>
              <a:rPr lang="en-US" dirty="0"/>
              <a:t>A Look </a:t>
            </a:r>
            <a:r>
              <a:rPr lang="en-US" dirty="0" smtClean="0"/>
              <a:t>Forward</a:t>
            </a:r>
            <a:r>
              <a:rPr lang="en-US" dirty="0"/>
              <a:t/>
            </a:r>
            <a:br>
              <a:rPr lang="en-US" dirty="0"/>
            </a:br>
            <a:r>
              <a:rPr lang="en-US" dirty="0" smtClean="0">
                <a:solidFill>
                  <a:schemeClr val="accent1"/>
                </a:solidFill>
              </a:rPr>
              <a:t/>
            </a:r>
            <a:br>
              <a:rPr lang="en-US" dirty="0" smtClean="0">
                <a:solidFill>
                  <a:schemeClr val="accent1"/>
                </a:solidFill>
              </a:rPr>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5" name="Group 4"/>
          <p:cNvGrpSpPr/>
          <p:nvPr/>
        </p:nvGrpSpPr>
        <p:grpSpPr>
          <a:xfrm>
            <a:off x="476250" y="5633916"/>
            <a:ext cx="7775121" cy="566420"/>
            <a:chOff x="476250" y="5633916"/>
            <a:chExt cx="7775121" cy="566420"/>
          </a:xfrm>
        </p:grpSpPr>
        <p:sp>
          <p:nvSpPr>
            <p:cNvPr id="12" name="TextBox 11"/>
            <p:cNvSpPr txBox="1"/>
            <p:nvPr/>
          </p:nvSpPr>
          <p:spPr>
            <a:xfrm>
              <a:off x="476250" y="5738671"/>
              <a:ext cx="1417864" cy="461665"/>
            </a:xfrm>
            <a:prstGeom prst="rect">
              <a:avLst/>
            </a:prstGeom>
            <a:noFill/>
          </p:spPr>
          <p:txBody>
            <a:bodyPr wrap="square" rtlCol="0">
              <a:spAutoFit/>
            </a:bodyPr>
            <a:lstStyle/>
            <a:p>
              <a:r>
                <a:rPr lang="en-US" sz="2400" dirty="0" smtClean="0"/>
                <a:t>1994</a:t>
              </a:r>
              <a:endParaRPr lang="en-US" sz="2400" dirty="0"/>
            </a:p>
          </p:txBody>
        </p:sp>
        <p:sp>
          <p:nvSpPr>
            <p:cNvPr id="13" name="TextBox 12"/>
            <p:cNvSpPr txBox="1"/>
            <p:nvPr/>
          </p:nvSpPr>
          <p:spPr>
            <a:xfrm>
              <a:off x="5337829" y="5738671"/>
              <a:ext cx="806631" cy="461665"/>
            </a:xfrm>
            <a:prstGeom prst="rect">
              <a:avLst/>
            </a:prstGeom>
            <a:noFill/>
          </p:spPr>
          <p:txBody>
            <a:bodyPr wrap="none" rtlCol="0">
              <a:spAutoFit/>
            </a:bodyPr>
            <a:lstStyle/>
            <a:p>
              <a:r>
                <a:rPr lang="en-US" sz="2400" dirty="0" smtClean="0"/>
                <a:t>2017</a:t>
              </a:r>
              <a:endParaRPr lang="en-US" sz="2400" dirty="0"/>
            </a:p>
          </p:txBody>
        </p:sp>
        <p:cxnSp>
          <p:nvCxnSpPr>
            <p:cNvPr id="14" name="Straight Connector 13"/>
            <p:cNvCxnSpPr/>
            <p:nvPr/>
          </p:nvCxnSpPr>
          <p:spPr>
            <a:xfrm flipV="1">
              <a:off x="846365" y="5633916"/>
              <a:ext cx="7405006" cy="217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2192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564" y="365125"/>
            <a:ext cx="7886700" cy="1325563"/>
          </a:xfrm>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99" y="0"/>
            <a:ext cx="6775249" cy="6858000"/>
          </a:xfrm>
          <a:prstGeom prst="rect">
            <a:avLst/>
          </a:prstGeom>
        </p:spPr>
      </p:pic>
    </p:spTree>
    <p:extLst>
      <p:ext uri="{BB962C8B-B14F-4D97-AF65-F5344CB8AC3E}">
        <p14:creationId xmlns:p14="http://schemas.microsoft.com/office/powerpoint/2010/main" val="1924929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0" y="-2211"/>
            <a:ext cx="12288921" cy="1803879"/>
          </a:xfrm>
          <a:prstGeom prst="rect">
            <a:avLst/>
          </a:prstGeom>
        </p:spPr>
      </p:pic>
      <p:sp>
        <p:nvSpPr>
          <p:cNvPr id="2" name="Title 1"/>
          <p:cNvSpPr>
            <a:spLocks noGrp="1"/>
          </p:cNvSpPr>
          <p:nvPr>
            <p:ph type="title"/>
          </p:nvPr>
        </p:nvSpPr>
        <p:spPr/>
        <p:txBody>
          <a:bodyPr/>
          <a:lstStyle/>
          <a:p>
            <a:r>
              <a:rPr lang="en-US" dirty="0" smtClean="0"/>
              <a:t>Caring for Our Community is important</a:t>
            </a:r>
            <a:endParaRPr lang="en-US" dirty="0"/>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48" y="2169005"/>
            <a:ext cx="2953771" cy="39383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0463" y="2365187"/>
            <a:ext cx="4727993" cy="3545995"/>
          </a:xfrm>
          <a:prstGeom prst="rect">
            <a:avLst/>
          </a:prstGeom>
        </p:spPr>
      </p:pic>
      <p:sp>
        <p:nvSpPr>
          <p:cNvPr id="8" name="TextBox 7"/>
          <p:cNvSpPr txBox="1"/>
          <p:nvPr/>
        </p:nvSpPr>
        <p:spPr>
          <a:xfrm>
            <a:off x="428749" y="6209198"/>
            <a:ext cx="8860724" cy="584775"/>
          </a:xfrm>
          <a:prstGeom prst="rect">
            <a:avLst/>
          </a:prstGeom>
          <a:noFill/>
        </p:spPr>
        <p:txBody>
          <a:bodyPr wrap="square" rtlCol="0">
            <a:spAutoFit/>
          </a:bodyPr>
          <a:lstStyle/>
          <a:p>
            <a:r>
              <a:rPr lang="en-US" sz="3200" dirty="0" smtClean="0">
                <a:latin typeface="+mj-lt"/>
              </a:rPr>
              <a:t>It has to be tended to stay inclusive and productive</a:t>
            </a:r>
            <a:endParaRPr lang="en-US" sz="3200" dirty="0">
              <a:latin typeface="+mj-lt"/>
            </a:endParaRPr>
          </a:p>
        </p:txBody>
      </p:sp>
    </p:spTree>
    <p:extLst>
      <p:ext uri="{BB962C8B-B14F-4D97-AF65-F5344CB8AC3E}">
        <p14:creationId xmlns:p14="http://schemas.microsoft.com/office/powerpoint/2010/main" val="1416207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5018" y="1847268"/>
            <a:ext cx="7772400" cy="1390218"/>
          </a:xfrm>
        </p:spPr>
        <p:txBody>
          <a:bodyPr>
            <a:noAutofit/>
          </a:bodyPr>
          <a:lstStyle/>
          <a:p>
            <a:r>
              <a:rPr lang="en-US" sz="4400" dirty="0">
                <a:solidFill>
                  <a:schemeClr val="accent1"/>
                </a:solidFill>
              </a:rPr>
              <a:t>Transforming Earth Education</a:t>
            </a:r>
            <a:r>
              <a:rPr lang="en-US" sz="4400" dirty="0"/>
              <a:t/>
            </a:r>
            <a:br>
              <a:rPr lang="en-US" sz="4400" dirty="0"/>
            </a:br>
            <a:r>
              <a:rPr lang="en-US" sz="4400" dirty="0">
                <a:solidFill>
                  <a:schemeClr val="accent1"/>
                </a:solidFill>
              </a:rPr>
              <a:t>A Look Forward</a:t>
            </a:r>
            <a:r>
              <a:rPr lang="en-US" sz="4400" dirty="0"/>
              <a:t/>
            </a:r>
            <a:br>
              <a:rPr lang="en-US" sz="4400" dirty="0"/>
            </a:br>
            <a:r>
              <a:rPr lang="en-US" sz="4400" dirty="0" smtClean="0"/>
              <a:t>What makes our work important?</a:t>
            </a:r>
            <a:endParaRPr lang="en-US" sz="4400" dirty="0"/>
          </a:p>
        </p:txBody>
      </p:sp>
      <p:sp>
        <p:nvSpPr>
          <p:cNvPr id="6" name="Subtitle 5"/>
          <p:cNvSpPr>
            <a:spLocks noGrp="1"/>
          </p:cNvSpPr>
          <p:nvPr>
            <p:ph type="subTitle" idx="1"/>
          </p:nvPr>
        </p:nvSpPr>
        <p:spPr/>
        <p:txBody>
          <a:bodyPr>
            <a:noAutofit/>
          </a:bodyPr>
          <a:lstStyle/>
          <a:p>
            <a:r>
              <a:rPr lang="en-US" sz="4000" dirty="0">
                <a:solidFill>
                  <a:schemeClr val="accent1"/>
                </a:solidFill>
                <a:latin typeface="+mj-lt"/>
              </a:rPr>
              <a:t>Education is the foundation of democracy </a:t>
            </a:r>
            <a:endParaRPr lang="en-US" sz="4000" dirty="0" smtClean="0">
              <a:solidFill>
                <a:schemeClr val="accent1"/>
              </a:solidFill>
              <a:latin typeface="+mj-lt"/>
            </a:endParaRPr>
          </a:p>
          <a:p>
            <a:r>
              <a:rPr lang="en-US" sz="3600" dirty="0" smtClean="0">
                <a:solidFill>
                  <a:schemeClr val="accent1"/>
                </a:solidFill>
                <a:latin typeface="+mj-lt"/>
              </a:rPr>
              <a:t>(</a:t>
            </a:r>
            <a:r>
              <a:rPr lang="en-US" sz="3600" dirty="0">
                <a:solidFill>
                  <a:schemeClr val="accent1"/>
                </a:solidFill>
                <a:latin typeface="+mj-lt"/>
              </a:rPr>
              <a:t>and geoscience workforce)</a:t>
            </a:r>
            <a:endParaRPr lang="en-US" sz="4000" dirty="0">
              <a:solidFill>
                <a:schemeClr val="accent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5" name="Group 14"/>
          <p:cNvGrpSpPr/>
          <p:nvPr/>
        </p:nvGrpSpPr>
        <p:grpSpPr>
          <a:xfrm>
            <a:off x="476250" y="6174245"/>
            <a:ext cx="7775121" cy="566420"/>
            <a:chOff x="476250" y="5633916"/>
            <a:chExt cx="7775121" cy="566420"/>
          </a:xfrm>
        </p:grpSpPr>
        <p:sp>
          <p:nvSpPr>
            <p:cNvPr id="16" name="TextBox 15"/>
            <p:cNvSpPr txBox="1"/>
            <p:nvPr/>
          </p:nvSpPr>
          <p:spPr>
            <a:xfrm>
              <a:off x="476250" y="5738671"/>
              <a:ext cx="1417864" cy="461665"/>
            </a:xfrm>
            <a:prstGeom prst="rect">
              <a:avLst/>
            </a:prstGeom>
            <a:noFill/>
          </p:spPr>
          <p:txBody>
            <a:bodyPr wrap="square" rtlCol="0">
              <a:spAutoFit/>
            </a:bodyPr>
            <a:lstStyle/>
            <a:p>
              <a:r>
                <a:rPr lang="en-US" sz="2400" dirty="0" smtClean="0"/>
                <a:t>1994</a:t>
              </a:r>
              <a:endParaRPr lang="en-US" sz="2400" dirty="0"/>
            </a:p>
          </p:txBody>
        </p:sp>
        <p:sp>
          <p:nvSpPr>
            <p:cNvPr id="17" name="TextBox 16"/>
            <p:cNvSpPr txBox="1"/>
            <p:nvPr/>
          </p:nvSpPr>
          <p:spPr>
            <a:xfrm>
              <a:off x="5337829" y="5738671"/>
              <a:ext cx="806631" cy="461665"/>
            </a:xfrm>
            <a:prstGeom prst="rect">
              <a:avLst/>
            </a:prstGeom>
            <a:noFill/>
          </p:spPr>
          <p:txBody>
            <a:bodyPr wrap="none" rtlCol="0">
              <a:spAutoFit/>
            </a:bodyPr>
            <a:lstStyle/>
            <a:p>
              <a:r>
                <a:rPr lang="en-US" sz="2400" dirty="0" smtClean="0"/>
                <a:t>2017</a:t>
              </a:r>
              <a:endParaRPr lang="en-US" sz="2400" dirty="0"/>
            </a:p>
          </p:txBody>
        </p:sp>
        <p:cxnSp>
          <p:nvCxnSpPr>
            <p:cNvPr id="18" name="Straight Connector 17"/>
            <p:cNvCxnSpPr/>
            <p:nvPr/>
          </p:nvCxnSpPr>
          <p:spPr>
            <a:xfrm flipV="1">
              <a:off x="846365" y="5633916"/>
              <a:ext cx="7405006" cy="217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971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64" y="4162137"/>
            <a:ext cx="9144000" cy="20863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64" y="1546315"/>
            <a:ext cx="7632700" cy="2362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0" y="228598"/>
            <a:ext cx="9144000" cy="10640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491" y="3979742"/>
            <a:ext cx="5232400" cy="2451100"/>
          </a:xfrm>
          <a:prstGeom prst="rect">
            <a:avLst/>
          </a:prstGeom>
          <a:ln>
            <a:solidFill>
              <a:schemeClr val="accent1">
                <a:shade val="50000"/>
              </a:schemeClr>
            </a:solidFill>
          </a:ln>
          <a:effectLst>
            <a:innerShdw blurRad="63500" dist="50800" dir="2700000">
              <a:prstClr val="black">
                <a:alpha val="50000"/>
              </a:prstClr>
            </a:innerShdw>
          </a:effectLst>
        </p:spPr>
      </p:pic>
    </p:spTree>
    <p:extLst>
      <p:ext uri="{BB962C8B-B14F-4D97-AF65-F5344CB8AC3E}">
        <p14:creationId xmlns:p14="http://schemas.microsoft.com/office/powerpoint/2010/main" val="20995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0" y="0"/>
            <a:ext cx="12288921" cy="1803879"/>
          </a:xfrm>
          <a:prstGeom prst="rect">
            <a:avLst/>
          </a:prstGeom>
        </p:spPr>
      </p:pic>
      <p:sp>
        <p:nvSpPr>
          <p:cNvPr id="2" name="Title 1"/>
          <p:cNvSpPr>
            <a:spLocks noGrp="1"/>
          </p:cNvSpPr>
          <p:nvPr>
            <p:ph type="title"/>
          </p:nvPr>
        </p:nvSpPr>
        <p:spPr/>
        <p:txBody>
          <a:bodyPr/>
          <a:lstStyle/>
          <a:p>
            <a:r>
              <a:rPr lang="en-US" dirty="0" smtClean="0"/>
              <a:t>Earth Education  Must be Inclusive and Equitable </a:t>
            </a:r>
            <a:endParaRPr lang="en-US" dirty="0"/>
          </a:p>
        </p:txBody>
      </p:sp>
      <p:sp>
        <p:nvSpPr>
          <p:cNvPr id="4" name="Content Placeholder 3"/>
          <p:cNvSpPr>
            <a:spLocks noGrp="1"/>
          </p:cNvSpPr>
          <p:nvPr>
            <p:ph sz="half" idx="2"/>
          </p:nvPr>
        </p:nvSpPr>
        <p:spPr>
          <a:xfrm>
            <a:off x="4629150" y="2169005"/>
            <a:ext cx="3886200" cy="4351338"/>
          </a:xfrm>
        </p:spPr>
        <p:txBody>
          <a:bodyPr>
            <a:normAutofit lnSpcReduction="10000"/>
          </a:bodyPr>
          <a:lstStyle/>
          <a:p>
            <a:r>
              <a:rPr lang="en-US" dirty="0" smtClean="0"/>
              <a:t>High Impact Practices/Engaged Pedagogy</a:t>
            </a:r>
          </a:p>
          <a:p>
            <a:r>
              <a:rPr lang="en-US" dirty="0" smtClean="0"/>
              <a:t>Mentoring/Advising/Signposting</a:t>
            </a:r>
          </a:p>
          <a:p>
            <a:r>
              <a:rPr lang="en-US" dirty="0" smtClean="0"/>
              <a:t>Sense of Belonging</a:t>
            </a:r>
          </a:p>
          <a:p>
            <a:r>
              <a:rPr lang="en-US" dirty="0" smtClean="0"/>
              <a:t>Free from Favoritism</a:t>
            </a:r>
          </a:p>
          <a:p>
            <a:r>
              <a:rPr lang="en-US" dirty="0" smtClean="0"/>
              <a:t>Of Obvious and Immediate Value to Student</a:t>
            </a:r>
          </a:p>
          <a:p>
            <a:endParaRPr lang="en-US" dirty="0"/>
          </a:p>
        </p:txBody>
      </p:sp>
      <p:pic>
        <p:nvPicPr>
          <p:cNvPr id="6"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2058026"/>
            <a:ext cx="3886200" cy="2653702"/>
          </a:xfrm>
        </p:spPr>
      </p:pic>
      <p:pic>
        <p:nvPicPr>
          <p:cNvPr id="7" name="Content Placeholder 6"/>
          <p:cNvPicPr>
            <a:picLocks/>
          </p:cNvPicPr>
          <p:nvPr/>
        </p:nvPicPr>
        <p:blipFill>
          <a:blip r:embed="rId5">
            <a:extLst>
              <a:ext uri="{28A0092B-C50C-407E-A947-70E740481C1C}">
                <a14:useLocalDpi xmlns:a14="http://schemas.microsoft.com/office/drawing/2010/main" val="0"/>
              </a:ext>
            </a:extLst>
          </a:blip>
          <a:stretch>
            <a:fillRect/>
          </a:stretch>
        </p:blipFill>
        <p:spPr>
          <a:xfrm>
            <a:off x="878033" y="4711728"/>
            <a:ext cx="3286317" cy="1647508"/>
          </a:xfrm>
          <a:prstGeom prst="rect">
            <a:avLst/>
          </a:prstGeom>
        </p:spPr>
      </p:pic>
    </p:spTree>
    <p:extLst>
      <p:ext uri="{BB962C8B-B14F-4D97-AF65-F5344CB8AC3E}">
        <p14:creationId xmlns:p14="http://schemas.microsoft.com/office/powerpoint/2010/main" val="4153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5018" y="1847268"/>
            <a:ext cx="7772400" cy="1390218"/>
          </a:xfrm>
        </p:spPr>
        <p:txBody>
          <a:bodyPr>
            <a:noAutofit/>
          </a:bodyPr>
          <a:lstStyle/>
          <a:p>
            <a:pPr algn="ctr"/>
            <a:r>
              <a:rPr lang="en-US" sz="4400" dirty="0" smtClean="0">
                <a:solidFill>
                  <a:schemeClr val="accent1"/>
                </a:solidFill>
              </a:rPr>
              <a:t>What makes our work important?</a:t>
            </a:r>
            <a:endParaRPr lang="en-US" sz="4400" dirty="0">
              <a:solidFill>
                <a:schemeClr val="accent1"/>
              </a:solidFill>
            </a:endParaRPr>
          </a:p>
        </p:txBody>
      </p:sp>
      <p:sp>
        <p:nvSpPr>
          <p:cNvPr id="6" name="Subtitle 5"/>
          <p:cNvSpPr>
            <a:spLocks noGrp="1"/>
          </p:cNvSpPr>
          <p:nvPr>
            <p:ph type="subTitle" idx="1"/>
          </p:nvPr>
        </p:nvSpPr>
        <p:spPr/>
        <p:txBody>
          <a:bodyPr>
            <a:noAutofit/>
          </a:bodyPr>
          <a:lstStyle/>
          <a:p>
            <a:r>
              <a:rPr lang="en-US" sz="4000" dirty="0" smtClean="0">
                <a:latin typeface="+mj-lt"/>
              </a:rPr>
              <a:t>Living successfully and sustainably on the Earth</a:t>
            </a:r>
            <a:endParaRPr lang="en-US" sz="40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4" name="Group 13"/>
          <p:cNvGrpSpPr/>
          <p:nvPr/>
        </p:nvGrpSpPr>
        <p:grpSpPr>
          <a:xfrm>
            <a:off x="476250" y="5633916"/>
            <a:ext cx="7775121" cy="566420"/>
            <a:chOff x="476250" y="5633916"/>
            <a:chExt cx="7775121" cy="566420"/>
          </a:xfrm>
        </p:grpSpPr>
        <p:sp>
          <p:nvSpPr>
            <p:cNvPr id="15" name="TextBox 14"/>
            <p:cNvSpPr txBox="1"/>
            <p:nvPr/>
          </p:nvSpPr>
          <p:spPr>
            <a:xfrm>
              <a:off x="476250" y="5738671"/>
              <a:ext cx="1417864" cy="461665"/>
            </a:xfrm>
            <a:prstGeom prst="rect">
              <a:avLst/>
            </a:prstGeom>
            <a:noFill/>
          </p:spPr>
          <p:txBody>
            <a:bodyPr wrap="square" rtlCol="0">
              <a:spAutoFit/>
            </a:bodyPr>
            <a:lstStyle/>
            <a:p>
              <a:r>
                <a:rPr lang="en-US" sz="2400" dirty="0" smtClean="0"/>
                <a:t>1994</a:t>
              </a:r>
              <a:endParaRPr lang="en-US" sz="2400" dirty="0"/>
            </a:p>
          </p:txBody>
        </p:sp>
        <p:sp>
          <p:nvSpPr>
            <p:cNvPr id="16" name="TextBox 15"/>
            <p:cNvSpPr txBox="1"/>
            <p:nvPr/>
          </p:nvSpPr>
          <p:spPr>
            <a:xfrm>
              <a:off x="5337829" y="5738671"/>
              <a:ext cx="806631" cy="461665"/>
            </a:xfrm>
            <a:prstGeom prst="rect">
              <a:avLst/>
            </a:prstGeom>
            <a:noFill/>
          </p:spPr>
          <p:txBody>
            <a:bodyPr wrap="none" rtlCol="0">
              <a:spAutoFit/>
            </a:bodyPr>
            <a:lstStyle/>
            <a:p>
              <a:r>
                <a:rPr lang="en-US" sz="2400" dirty="0" smtClean="0"/>
                <a:t>2017</a:t>
              </a:r>
              <a:endParaRPr lang="en-US" sz="2400" dirty="0"/>
            </a:p>
          </p:txBody>
        </p:sp>
        <p:cxnSp>
          <p:nvCxnSpPr>
            <p:cNvPr id="17" name="Straight Connector 16"/>
            <p:cNvCxnSpPr/>
            <p:nvPr/>
          </p:nvCxnSpPr>
          <p:spPr>
            <a:xfrm flipV="1">
              <a:off x="846365" y="5633916"/>
              <a:ext cx="7405006" cy="217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832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644" y="3530023"/>
            <a:ext cx="3054471" cy="30168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1" y="219364"/>
            <a:ext cx="4251194" cy="3001818"/>
          </a:xfrm>
          <a:prstGeom prst="rect">
            <a:avLst/>
          </a:prstGeom>
          <a:ln>
            <a:solidFill>
              <a:schemeClr val="accent1">
                <a:shade val="50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1" y="3221182"/>
            <a:ext cx="3574371" cy="3325669"/>
          </a:xfrm>
          <a:prstGeom prst="rect">
            <a:avLst/>
          </a:prstGeom>
          <a:ln>
            <a:solidFill>
              <a:schemeClr val="accent1">
                <a:shade val="50000"/>
              </a:schemeClr>
            </a:solidFill>
          </a:ln>
        </p:spPr>
      </p:pic>
      <p:sp>
        <p:nvSpPr>
          <p:cNvPr id="10" name="TextBox 9"/>
          <p:cNvSpPr txBox="1"/>
          <p:nvPr/>
        </p:nvSpPr>
        <p:spPr>
          <a:xfrm>
            <a:off x="5346698" y="689221"/>
            <a:ext cx="3918527" cy="2062103"/>
          </a:xfrm>
          <a:prstGeom prst="rect">
            <a:avLst/>
          </a:prstGeom>
          <a:noFill/>
        </p:spPr>
        <p:txBody>
          <a:bodyPr wrap="square" rtlCol="0">
            <a:spAutoFit/>
          </a:bodyPr>
          <a:lstStyle/>
          <a:p>
            <a:r>
              <a:rPr lang="en-US" sz="3200" dirty="0" smtClean="0">
                <a:solidFill>
                  <a:schemeClr val="accent1"/>
                </a:solidFill>
                <a:latin typeface="+mj-lt"/>
              </a:rPr>
              <a:t>Living Successfully Requires both Science and Community Literacy</a:t>
            </a:r>
            <a:endParaRPr lang="en-US" sz="3200" dirty="0">
              <a:solidFill>
                <a:schemeClr val="accent1"/>
              </a:solidFill>
              <a:latin typeface="+mj-lt"/>
            </a:endParaRPr>
          </a:p>
        </p:txBody>
      </p:sp>
      <p:sp>
        <p:nvSpPr>
          <p:cNvPr id="11" name="TextBox 10"/>
          <p:cNvSpPr txBox="1"/>
          <p:nvPr/>
        </p:nvSpPr>
        <p:spPr>
          <a:xfrm>
            <a:off x="831273" y="3532909"/>
            <a:ext cx="3034145" cy="646331"/>
          </a:xfrm>
          <a:prstGeom prst="rect">
            <a:avLst/>
          </a:prstGeom>
          <a:noFill/>
        </p:spPr>
        <p:txBody>
          <a:bodyPr wrap="square" rtlCol="0">
            <a:spAutoFit/>
          </a:bodyPr>
          <a:lstStyle/>
          <a:p>
            <a:r>
              <a:rPr lang="en-US" b="1" dirty="0" smtClean="0">
                <a:solidFill>
                  <a:schemeClr val="bg1"/>
                </a:solidFill>
              </a:rPr>
              <a:t>USGS Landslide Hazard Fact Sheet</a:t>
            </a:r>
            <a:endParaRPr lang="en-US" b="1" dirty="0">
              <a:solidFill>
                <a:schemeClr val="bg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2326" y="6045778"/>
            <a:ext cx="2193636" cy="4387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44" y="653185"/>
            <a:ext cx="3597909" cy="5444836"/>
          </a:xfrm>
          <a:prstGeom prst="rect">
            <a:avLst/>
          </a:prstGeom>
          <a:ln>
            <a:solidFill>
              <a:schemeClr val="accent1">
                <a:shade val="50000"/>
              </a:schemeClr>
            </a:solidFill>
          </a:ln>
          <a:effectLst>
            <a:innerShdw blurRad="63500" dist="50800">
              <a:prstClr val="black">
                <a:alpha val="50000"/>
              </a:prstClr>
            </a:innerShdw>
          </a:effectLst>
        </p:spPr>
      </p:pic>
    </p:spTree>
    <p:extLst>
      <p:ext uri="{BB962C8B-B14F-4D97-AF65-F5344CB8AC3E}">
        <p14:creationId xmlns:p14="http://schemas.microsoft.com/office/powerpoint/2010/main" val="15511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0"/>
            <a:ext cx="12288921" cy="1803879"/>
          </a:xfrm>
          <a:prstGeom prst="rect">
            <a:avLst/>
          </a:prstGeom>
        </p:spPr>
      </p:pic>
      <p:sp>
        <p:nvSpPr>
          <p:cNvPr id="2" name="Title 1"/>
          <p:cNvSpPr>
            <a:spLocks noGrp="1"/>
          </p:cNvSpPr>
          <p:nvPr>
            <p:ph type="title"/>
          </p:nvPr>
        </p:nvSpPr>
        <p:spPr/>
        <p:txBody>
          <a:bodyPr/>
          <a:lstStyle/>
          <a:p>
            <a:r>
              <a:rPr lang="en-US" dirty="0" smtClean="0"/>
              <a:t>From Educating to Helping Our Communities Solve Problems</a:t>
            </a:r>
            <a:endParaRPr lang="en-US" dirty="0"/>
          </a:p>
        </p:txBody>
      </p:sp>
      <p:pic>
        <p:nvPicPr>
          <p:cNvPr id="18" name="Content Placeholder 1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169005"/>
            <a:ext cx="2726334" cy="3421304"/>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948" y="2276484"/>
            <a:ext cx="3033690" cy="3313426"/>
          </a:xfrm>
          <a:prstGeom prst="rect">
            <a:avLst/>
          </a:prstGeom>
        </p:spPr>
      </p:pic>
      <p:grpSp>
        <p:nvGrpSpPr>
          <p:cNvPr id="26" name="Group 25"/>
          <p:cNvGrpSpPr/>
          <p:nvPr/>
        </p:nvGrpSpPr>
        <p:grpSpPr>
          <a:xfrm>
            <a:off x="289214" y="6063313"/>
            <a:ext cx="7775121" cy="566420"/>
            <a:chOff x="476250" y="5633916"/>
            <a:chExt cx="7775121" cy="566420"/>
          </a:xfrm>
        </p:grpSpPr>
        <p:sp>
          <p:nvSpPr>
            <p:cNvPr id="27" name="TextBox 26"/>
            <p:cNvSpPr txBox="1"/>
            <p:nvPr/>
          </p:nvSpPr>
          <p:spPr>
            <a:xfrm>
              <a:off x="476250" y="5738671"/>
              <a:ext cx="1417864" cy="461665"/>
            </a:xfrm>
            <a:prstGeom prst="rect">
              <a:avLst/>
            </a:prstGeom>
            <a:noFill/>
          </p:spPr>
          <p:txBody>
            <a:bodyPr wrap="square" rtlCol="0">
              <a:spAutoFit/>
            </a:bodyPr>
            <a:lstStyle/>
            <a:p>
              <a:r>
                <a:rPr lang="en-US" sz="2400" dirty="0" smtClean="0"/>
                <a:t>1994</a:t>
              </a:r>
              <a:endParaRPr lang="en-US" sz="2400" dirty="0"/>
            </a:p>
          </p:txBody>
        </p:sp>
        <p:sp>
          <p:nvSpPr>
            <p:cNvPr id="28" name="TextBox 27"/>
            <p:cNvSpPr txBox="1"/>
            <p:nvPr/>
          </p:nvSpPr>
          <p:spPr>
            <a:xfrm>
              <a:off x="5337829" y="5738671"/>
              <a:ext cx="806631" cy="461665"/>
            </a:xfrm>
            <a:prstGeom prst="rect">
              <a:avLst/>
            </a:prstGeom>
            <a:noFill/>
          </p:spPr>
          <p:txBody>
            <a:bodyPr wrap="none" rtlCol="0">
              <a:spAutoFit/>
            </a:bodyPr>
            <a:lstStyle/>
            <a:p>
              <a:r>
                <a:rPr lang="en-US" sz="2400" dirty="0" smtClean="0"/>
                <a:t>2017</a:t>
              </a:r>
              <a:endParaRPr lang="en-US" sz="2400" dirty="0"/>
            </a:p>
          </p:txBody>
        </p:sp>
        <p:cxnSp>
          <p:nvCxnSpPr>
            <p:cNvPr id="29" name="Straight Connector 28"/>
            <p:cNvCxnSpPr/>
            <p:nvPr/>
          </p:nvCxnSpPr>
          <p:spPr>
            <a:xfrm flipV="1">
              <a:off x="846365" y="5633916"/>
              <a:ext cx="7405006" cy="217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6815980" y="2941089"/>
            <a:ext cx="2328020" cy="954107"/>
          </a:xfrm>
          <a:prstGeom prst="rect">
            <a:avLst/>
          </a:prstGeom>
          <a:noFill/>
          <a:ln>
            <a:solidFill>
              <a:schemeClr val="accent1"/>
            </a:solidFill>
          </a:ln>
        </p:spPr>
        <p:txBody>
          <a:bodyPr wrap="square" rtlCol="0">
            <a:spAutoFit/>
          </a:bodyPr>
          <a:lstStyle/>
          <a:p>
            <a:r>
              <a:rPr lang="en-US" sz="2800" dirty="0" smtClean="0">
                <a:solidFill>
                  <a:schemeClr val="accent1"/>
                </a:solidFill>
              </a:rPr>
              <a:t>Civic Engagement</a:t>
            </a:r>
            <a:endParaRPr lang="en-US" sz="2800" dirty="0">
              <a:solidFill>
                <a:schemeClr val="accent1"/>
              </a:solidFill>
            </a:endParaRPr>
          </a:p>
        </p:txBody>
      </p:sp>
    </p:spTree>
    <p:extLst>
      <p:ext uri="{BB962C8B-B14F-4D97-AF65-F5344CB8AC3E}">
        <p14:creationId xmlns:p14="http://schemas.microsoft.com/office/powerpoint/2010/main" val="21457586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0"/>
            <a:ext cx="12288921" cy="1803879"/>
          </a:xfrm>
          <a:prstGeom prst="rect">
            <a:avLst/>
          </a:prstGeom>
        </p:spPr>
      </p:pic>
      <p:sp>
        <p:nvSpPr>
          <p:cNvPr id="2" name="Title 1"/>
          <p:cNvSpPr>
            <a:spLocks noGrp="1"/>
          </p:cNvSpPr>
          <p:nvPr>
            <p:ph type="title"/>
          </p:nvPr>
        </p:nvSpPr>
        <p:spPr/>
        <p:txBody>
          <a:bodyPr/>
          <a:lstStyle/>
          <a:p>
            <a:r>
              <a:rPr lang="en-US" dirty="0" smtClean="0"/>
              <a:t>From Educating to Helping Our Communities Solve Problems</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472" y="2055815"/>
            <a:ext cx="5652655" cy="2052313"/>
          </a:xfrm>
          <a:prstGeom prst="rect">
            <a:avLst/>
          </a:prstGeom>
        </p:spPr>
      </p:pic>
      <p:pic>
        <p:nvPicPr>
          <p:cNvPr id="13" name="Content Placeholder 12"/>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3449459"/>
            <a:ext cx="3886200" cy="2599890"/>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023" y="3872447"/>
            <a:ext cx="2726684" cy="2853153"/>
          </a:xfrm>
          <a:prstGeom prst="rect">
            <a:avLst/>
          </a:prstGeom>
        </p:spPr>
      </p:pic>
      <p:sp>
        <p:nvSpPr>
          <p:cNvPr id="5" name="TextBox 4"/>
          <p:cNvSpPr txBox="1"/>
          <p:nvPr/>
        </p:nvSpPr>
        <p:spPr>
          <a:xfrm>
            <a:off x="6956708" y="2867891"/>
            <a:ext cx="2187292" cy="2031325"/>
          </a:xfrm>
          <a:prstGeom prst="rect">
            <a:avLst/>
          </a:prstGeom>
          <a:noFill/>
        </p:spPr>
        <p:txBody>
          <a:bodyPr wrap="square" rtlCol="0">
            <a:spAutoFit/>
          </a:bodyPr>
          <a:lstStyle/>
          <a:p>
            <a:pPr marL="285750" indent="-285750">
              <a:buFont typeface="Arial" charset="0"/>
              <a:buChar char="•"/>
            </a:pPr>
            <a:r>
              <a:rPr lang="en-US" dirty="0" smtClean="0"/>
              <a:t>Engaging in community problem solving through class and research</a:t>
            </a:r>
          </a:p>
          <a:p>
            <a:pPr marL="285750" indent="-285750">
              <a:buFont typeface="Arial" charset="0"/>
              <a:buChar char="•"/>
            </a:pPr>
            <a:r>
              <a:rPr lang="en-US" dirty="0" smtClean="0"/>
              <a:t>Connecting across multiple levels</a:t>
            </a:r>
          </a:p>
        </p:txBody>
      </p:sp>
    </p:spTree>
    <p:extLst>
      <p:ext uri="{BB962C8B-B14F-4D97-AF65-F5344CB8AC3E}">
        <p14:creationId xmlns:p14="http://schemas.microsoft.com/office/powerpoint/2010/main" val="1741474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5" y="2825296"/>
            <a:ext cx="7886700" cy="1325563"/>
          </a:xfrm>
        </p:spPr>
        <p:txBody>
          <a:bodyPr>
            <a:normAutofit fontScale="90000"/>
          </a:bodyPr>
          <a:lstStyle/>
          <a:p>
            <a:pPr algn="ctr"/>
            <a:r>
              <a:rPr lang="en-US" dirty="0">
                <a:solidFill>
                  <a:schemeClr val="accent1"/>
                </a:solidFill>
              </a:rPr>
              <a:t/>
            </a:r>
            <a:br>
              <a:rPr lang="en-US" dirty="0">
                <a:solidFill>
                  <a:schemeClr val="accent1"/>
                </a:solidFill>
              </a:rPr>
            </a:br>
            <a:r>
              <a:rPr lang="en-US" dirty="0">
                <a:solidFill>
                  <a:schemeClr val="accent1"/>
                </a:solidFill>
              </a:rPr>
              <a:t>Transforming Earth Education</a:t>
            </a:r>
            <a:r>
              <a:rPr lang="en-US" dirty="0"/>
              <a:t/>
            </a:r>
            <a:br>
              <a:rPr lang="en-US" dirty="0"/>
            </a:br>
            <a:r>
              <a:rPr lang="en-US" dirty="0"/>
              <a:t>A Look </a:t>
            </a:r>
            <a:r>
              <a:rPr lang="en-US" dirty="0" smtClean="0"/>
              <a:t> Backward and Forward</a:t>
            </a:r>
            <a:r>
              <a:rPr lang="en-US" dirty="0"/>
              <a:t/>
            </a:r>
            <a:br>
              <a:rPr lang="en-US" dirty="0"/>
            </a:br>
            <a:r>
              <a:rPr lang="en-US" dirty="0" smtClean="0">
                <a:solidFill>
                  <a:schemeClr val="accent1"/>
                </a:solidFill>
              </a:rPr>
              <a:t/>
            </a:r>
            <a:br>
              <a:rPr lang="en-US" dirty="0" smtClean="0">
                <a:solidFill>
                  <a:schemeClr val="accent1"/>
                </a:solidFill>
              </a:rPr>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sp>
        <p:nvSpPr>
          <p:cNvPr id="12" name="TextBox 11"/>
          <p:cNvSpPr txBox="1"/>
          <p:nvPr/>
        </p:nvSpPr>
        <p:spPr>
          <a:xfrm>
            <a:off x="1515341" y="5738670"/>
            <a:ext cx="1417864" cy="461665"/>
          </a:xfrm>
          <a:prstGeom prst="rect">
            <a:avLst/>
          </a:prstGeom>
          <a:noFill/>
        </p:spPr>
        <p:txBody>
          <a:bodyPr wrap="square" rtlCol="0">
            <a:spAutoFit/>
          </a:bodyPr>
          <a:lstStyle/>
          <a:p>
            <a:r>
              <a:rPr lang="en-US" sz="2400" dirty="0" smtClean="0"/>
              <a:t>1994</a:t>
            </a:r>
            <a:endParaRPr lang="en-US" sz="2400" dirty="0"/>
          </a:p>
        </p:txBody>
      </p:sp>
      <p:sp>
        <p:nvSpPr>
          <p:cNvPr id="13" name="TextBox 12"/>
          <p:cNvSpPr txBox="1"/>
          <p:nvPr/>
        </p:nvSpPr>
        <p:spPr>
          <a:xfrm>
            <a:off x="6376920" y="5738670"/>
            <a:ext cx="806631" cy="461665"/>
          </a:xfrm>
          <a:prstGeom prst="rect">
            <a:avLst/>
          </a:prstGeom>
          <a:noFill/>
        </p:spPr>
        <p:txBody>
          <a:bodyPr wrap="square" rtlCol="0">
            <a:spAutoFit/>
          </a:bodyPr>
          <a:lstStyle/>
          <a:p>
            <a:r>
              <a:rPr lang="en-US" sz="2400" dirty="0" smtClean="0"/>
              <a:t>2017</a:t>
            </a:r>
            <a:endParaRPr lang="en-US" sz="2400" dirty="0"/>
          </a:p>
        </p:txBody>
      </p:sp>
      <p:cxnSp>
        <p:nvCxnSpPr>
          <p:cNvPr id="14" name="Straight Connector 13"/>
          <p:cNvCxnSpPr/>
          <p:nvPr/>
        </p:nvCxnSpPr>
        <p:spPr>
          <a:xfrm>
            <a:off x="205467" y="5633916"/>
            <a:ext cx="8733065" cy="104754"/>
          </a:xfrm>
          <a:prstGeom prst="line">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621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5" y="2825296"/>
            <a:ext cx="7886700" cy="1325563"/>
          </a:xfrm>
        </p:spPr>
        <p:txBody>
          <a:bodyPr>
            <a:normAutofit/>
          </a:bodyPr>
          <a:lstStyle/>
          <a:p>
            <a:pPr algn="ctr"/>
            <a:r>
              <a:rPr lang="en-US" dirty="0" smtClean="0">
                <a:solidFill>
                  <a:schemeClr val="accent1"/>
                </a:solidFill>
              </a:rPr>
              <a:t>Looking Back</a:t>
            </a:r>
            <a:r>
              <a:rPr lang="en-US" dirty="0"/>
              <a:t/>
            </a:r>
            <a:br>
              <a:rPr lang="en-US" dirty="0"/>
            </a:br>
            <a:r>
              <a:rPr lang="en-US" dirty="0" smtClean="0"/>
              <a:t>What was it like?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0" name="Group 9"/>
          <p:cNvGrpSpPr/>
          <p:nvPr/>
        </p:nvGrpSpPr>
        <p:grpSpPr>
          <a:xfrm>
            <a:off x="476250" y="5878286"/>
            <a:ext cx="8256815" cy="566420"/>
            <a:chOff x="476250" y="5573486"/>
            <a:chExt cx="8256815" cy="566420"/>
          </a:xfrm>
        </p:grpSpPr>
        <p:cxnSp>
          <p:nvCxnSpPr>
            <p:cNvPr id="7" name="Straight Connector 6"/>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9" name="TextBox 8"/>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Tree>
    <p:extLst>
      <p:ext uri="{BB962C8B-B14F-4D97-AF65-F5344CB8AC3E}">
        <p14:creationId xmlns:p14="http://schemas.microsoft.com/office/powerpoint/2010/main" val="441855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The Earth Education Community in 1967</a:t>
            </a:r>
            <a:endParaRPr lang="en-US" dirty="0">
              <a:solidFill>
                <a:schemeClr val="accent1"/>
              </a:solidFill>
            </a:endParaRPr>
          </a:p>
        </p:txBody>
      </p:sp>
      <p:sp>
        <p:nvSpPr>
          <p:cNvPr id="3" name="Content Placeholder 2"/>
          <p:cNvSpPr>
            <a:spLocks noGrp="1"/>
          </p:cNvSpPr>
          <p:nvPr>
            <p:ph sz="half" idx="1"/>
          </p:nvPr>
        </p:nvSpPr>
        <p:spPr/>
        <p:txBody>
          <a:bodyPr>
            <a:normAutofit fontScale="55000" lnSpcReduction="20000"/>
          </a:bodyPr>
          <a:lstStyle/>
          <a:p>
            <a:r>
              <a:rPr lang="en-US" dirty="0" smtClean="0"/>
              <a:t>2200 NAGT members:  </a:t>
            </a:r>
            <a:r>
              <a:rPr lang="en-US" dirty="0"/>
              <a:t>K</a:t>
            </a:r>
            <a:r>
              <a:rPr lang="en-US" dirty="0" smtClean="0"/>
              <a:t>-12 outnumbers undergraduate</a:t>
            </a:r>
          </a:p>
          <a:p>
            <a:r>
              <a:rPr lang="en-US" dirty="0" smtClean="0"/>
              <a:t>11 active sections</a:t>
            </a:r>
          </a:p>
          <a:p>
            <a:r>
              <a:rPr lang="en-US" dirty="0" smtClean="0"/>
              <a:t>JGE 6 issues, 216 pages </a:t>
            </a:r>
          </a:p>
          <a:p>
            <a:pPr lvl="1"/>
            <a:r>
              <a:rPr lang="en-US" dirty="0" smtClean="0"/>
              <a:t>Descriptions of field courses including discussion of criteria for excellence in instruction and learning outcomes</a:t>
            </a:r>
          </a:p>
          <a:p>
            <a:pPr lvl="1"/>
            <a:r>
              <a:rPr lang="en-US" dirty="0" smtClean="0"/>
              <a:t>Effects of environment on the learning process – interview of case study isolates 4 environmental criteria supporting learning Immersion, isolation, instructor example, training by discovery.</a:t>
            </a:r>
          </a:p>
          <a:p>
            <a:pPr lvl="1"/>
            <a:r>
              <a:rPr lang="en-US" dirty="0" smtClean="0"/>
              <a:t>Scientific review articles to update content</a:t>
            </a:r>
          </a:p>
          <a:p>
            <a:pPr lvl="1"/>
            <a:r>
              <a:rPr lang="en-US" dirty="0" err="1" smtClean="0"/>
              <a:t>Proptopy</a:t>
            </a:r>
            <a:r>
              <a:rPr lang="en-US" dirty="0" smtClean="0"/>
              <a:t> instructional materials using problem-oriented approaches- users asked to evaluate for quality and </a:t>
            </a:r>
            <a:r>
              <a:rPr lang="en-US" dirty="0" err="1" smtClean="0"/>
              <a:t>usefullnes</a:t>
            </a:r>
            <a:r>
              <a:rPr lang="en-US" dirty="0" smtClean="0"/>
              <a:t>, community testing in classrooms</a:t>
            </a:r>
          </a:p>
          <a:p>
            <a:pPr lvl="1"/>
            <a:endParaRPr lang="en-US" dirty="0"/>
          </a:p>
          <a:p>
            <a:r>
              <a:rPr lang="en-US" dirty="0" smtClean="0"/>
              <a:t>Buying list for geology books to teachers and libraries</a:t>
            </a:r>
          </a:p>
          <a:p>
            <a:r>
              <a:rPr lang="en-US" dirty="0" smtClean="0"/>
              <a:t>Strong collaborations with AAPG and AGI</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74820" y="1825624"/>
            <a:ext cx="2953771" cy="3938361"/>
          </a:xfrm>
        </p:spPr>
      </p:pic>
      <p:grpSp>
        <p:nvGrpSpPr>
          <p:cNvPr id="6" name="Group 5"/>
          <p:cNvGrpSpPr/>
          <p:nvPr/>
        </p:nvGrpSpPr>
        <p:grpSpPr>
          <a:xfrm>
            <a:off x="386442" y="6311899"/>
            <a:ext cx="8256815" cy="566420"/>
            <a:chOff x="476250" y="5573486"/>
            <a:chExt cx="8256815" cy="566420"/>
          </a:xfrm>
        </p:grpSpPr>
        <p:cxnSp>
          <p:nvCxnSpPr>
            <p:cNvPr id="7" name="Straight Connector 6"/>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9" name="TextBox 8"/>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Tree>
    <p:extLst>
      <p:ext uri="{BB962C8B-B14F-4D97-AF65-F5344CB8AC3E}">
        <p14:creationId xmlns:p14="http://schemas.microsoft.com/office/powerpoint/2010/main" val="619757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smtClean="0">
                <a:solidFill>
                  <a:schemeClr val="accent1"/>
                </a:solidFill>
              </a:rPr>
              <a:t>The Modern Era: 1994</a:t>
            </a:r>
            <a:endParaRPr lang="en-US" sz="4000" dirty="0">
              <a:solidFill>
                <a:schemeClr val="accent1"/>
              </a:solidFill>
            </a:endParaRPr>
          </a:p>
        </p:txBody>
      </p:sp>
      <p:sp>
        <p:nvSpPr>
          <p:cNvPr id="17" name="Content Placeholder 16"/>
          <p:cNvSpPr>
            <a:spLocks noGrp="1"/>
          </p:cNvSpPr>
          <p:nvPr>
            <p:ph sz="half" idx="2"/>
          </p:nvPr>
        </p:nvSpPr>
        <p:spPr>
          <a:xfrm>
            <a:off x="4860257" y="2175913"/>
            <a:ext cx="3886200" cy="4351338"/>
          </a:xfrm>
        </p:spPr>
        <p:txBody>
          <a:bodyPr>
            <a:normAutofit/>
          </a:bodyPr>
          <a:lstStyle/>
          <a:p>
            <a:r>
              <a:rPr lang="en-US" sz="2400" dirty="0" smtClean="0"/>
              <a:t>Moving beyond traditional jobs  (to environmental jobs)</a:t>
            </a:r>
          </a:p>
          <a:p>
            <a:r>
              <a:rPr lang="en-US" sz="2400" dirty="0" smtClean="0"/>
              <a:t>Searching for the ultimate core curriculum</a:t>
            </a:r>
          </a:p>
          <a:p>
            <a:r>
              <a:rPr lang="en-US" sz="2400" dirty="0" smtClean="0"/>
              <a:t>Scientific literacy for all (terminal courses)</a:t>
            </a:r>
          </a:p>
          <a:p>
            <a:r>
              <a:rPr lang="en-US" sz="2400" dirty="0" smtClean="0"/>
              <a:t>Move beyond rote memorization</a:t>
            </a:r>
          </a:p>
          <a:p>
            <a:r>
              <a:rPr lang="en-US" sz="2400" dirty="0" smtClean="0"/>
              <a:t>Make use of the internet</a:t>
            </a:r>
          </a:p>
        </p:txBody>
      </p:sp>
      <p:grpSp>
        <p:nvGrpSpPr>
          <p:cNvPr id="3" name="Group 2"/>
          <p:cNvGrpSpPr/>
          <p:nvPr/>
        </p:nvGrpSpPr>
        <p:grpSpPr>
          <a:xfrm>
            <a:off x="443592" y="6446055"/>
            <a:ext cx="8256815" cy="566420"/>
            <a:chOff x="476250" y="5573486"/>
            <a:chExt cx="8256815" cy="566420"/>
          </a:xfrm>
        </p:grpSpPr>
        <p:cxnSp>
          <p:nvCxnSpPr>
            <p:cNvPr id="4" name="Straight Connector 3"/>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6" name="TextBox 5"/>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7" name="Down Arrow 6"/>
          <p:cNvSpPr/>
          <p:nvPr/>
        </p:nvSpPr>
        <p:spPr>
          <a:xfrm>
            <a:off x="628650" y="5426155"/>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069" y="2265580"/>
            <a:ext cx="2873826" cy="3710339"/>
          </a:xfrm>
          <a:prstGeom prst="rect">
            <a:avLst/>
          </a:prstGeom>
        </p:spPr>
      </p:pic>
    </p:spTree>
    <p:extLst>
      <p:ext uri="{BB962C8B-B14F-4D97-AF65-F5344CB8AC3E}">
        <p14:creationId xmlns:p14="http://schemas.microsoft.com/office/powerpoint/2010/main" val="14247616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7800" y="6341300"/>
            <a:ext cx="8256815" cy="566420"/>
            <a:chOff x="476250" y="5573486"/>
            <a:chExt cx="8256815" cy="566420"/>
          </a:xfrm>
        </p:grpSpPr>
        <p:cxnSp>
          <p:nvCxnSpPr>
            <p:cNvPr id="3" name="Straight Connector 2"/>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5" name="TextBox 4"/>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
        <p:nvSpPr>
          <p:cNvPr id="6" name="Down Arrow 5"/>
          <p:cNvSpPr/>
          <p:nvPr/>
        </p:nvSpPr>
        <p:spPr>
          <a:xfrm>
            <a:off x="1096732" y="5384663"/>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06" y="743900"/>
            <a:ext cx="3174866" cy="3984171"/>
          </a:xfrm>
          <a:prstGeom prst="rect">
            <a:avLst/>
          </a:prstGeom>
        </p:spPr>
      </p:pic>
      <p:sp>
        <p:nvSpPr>
          <p:cNvPr id="14" name="Text Placeholder 13"/>
          <p:cNvSpPr>
            <a:spLocks noGrp="1"/>
          </p:cNvSpPr>
          <p:nvPr>
            <p:ph type="body" sz="quarter" idx="3"/>
          </p:nvPr>
        </p:nvSpPr>
        <p:spPr>
          <a:xfrm>
            <a:off x="4146009" y="1365438"/>
            <a:ext cx="4627790" cy="823912"/>
          </a:xfrm>
        </p:spPr>
        <p:txBody>
          <a:bodyPr>
            <a:noAutofit/>
          </a:bodyPr>
          <a:lstStyle/>
          <a:p>
            <a:r>
              <a:rPr lang="en-US" sz="3600" b="0" dirty="0" smtClean="0">
                <a:solidFill>
                  <a:schemeClr val="accent1"/>
                </a:solidFill>
              </a:rPr>
              <a:t>Innovation and Change Using an Earth System Approach</a:t>
            </a:r>
            <a:endParaRPr lang="en-US" sz="3600" b="0" dirty="0">
              <a:solidFill>
                <a:schemeClr val="accent1"/>
              </a:solidFill>
            </a:endParaRPr>
          </a:p>
        </p:txBody>
      </p:sp>
      <p:sp>
        <p:nvSpPr>
          <p:cNvPr id="15" name="Content Placeholder 14"/>
          <p:cNvSpPr>
            <a:spLocks noGrp="1"/>
          </p:cNvSpPr>
          <p:nvPr>
            <p:ph sz="quarter" idx="4"/>
          </p:nvPr>
        </p:nvSpPr>
        <p:spPr>
          <a:xfrm>
            <a:off x="4516208" y="2423031"/>
            <a:ext cx="3887391" cy="3684588"/>
          </a:xfrm>
        </p:spPr>
        <p:txBody>
          <a:bodyPr>
            <a:normAutofit fontScale="92500"/>
          </a:bodyPr>
          <a:lstStyle/>
          <a:p>
            <a:r>
              <a:rPr lang="en-US" dirty="0" smtClean="0"/>
              <a:t>Coherent Earth education encompassing all disciplines</a:t>
            </a:r>
          </a:p>
          <a:p>
            <a:r>
              <a:rPr lang="en-US" dirty="0" smtClean="0"/>
              <a:t>For the purpose of a scientifically literate society</a:t>
            </a:r>
          </a:p>
          <a:p>
            <a:r>
              <a:rPr lang="en-US" dirty="0" smtClean="0"/>
              <a:t>Using best teaching practices based on research</a:t>
            </a:r>
            <a:endParaRPr lang="en-US" dirty="0"/>
          </a:p>
        </p:txBody>
      </p:sp>
    </p:spTree>
    <p:extLst>
      <p:ext uri="{BB962C8B-B14F-4D97-AF65-F5344CB8AC3E}">
        <p14:creationId xmlns:p14="http://schemas.microsoft.com/office/powerpoint/2010/main" val="9046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85" y="1002882"/>
            <a:ext cx="3242129" cy="410614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466" y="1525396"/>
            <a:ext cx="3316477" cy="4267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164" y="2461568"/>
            <a:ext cx="3164712" cy="4093028"/>
          </a:xfrm>
          <a:prstGeom prst="rect">
            <a:avLst/>
          </a:prstGeom>
        </p:spPr>
      </p:pic>
      <p:sp>
        <p:nvSpPr>
          <p:cNvPr id="12" name="TextBox 11"/>
          <p:cNvSpPr txBox="1"/>
          <p:nvPr/>
        </p:nvSpPr>
        <p:spPr>
          <a:xfrm>
            <a:off x="4201886" y="442110"/>
            <a:ext cx="4702628" cy="707886"/>
          </a:xfrm>
          <a:prstGeom prst="rect">
            <a:avLst/>
          </a:prstGeom>
          <a:noFill/>
        </p:spPr>
        <p:txBody>
          <a:bodyPr wrap="square" rtlCol="0">
            <a:spAutoFit/>
          </a:bodyPr>
          <a:lstStyle/>
          <a:p>
            <a:r>
              <a:rPr lang="en-US" sz="4000" dirty="0" smtClean="0"/>
              <a:t>1996- A Very Big Year</a:t>
            </a:r>
            <a:endParaRPr lang="en-US" sz="4000" dirty="0"/>
          </a:p>
        </p:txBody>
      </p:sp>
    </p:spTree>
    <p:extLst>
      <p:ext uri="{BB962C8B-B14F-4D97-AF65-F5344CB8AC3E}">
        <p14:creationId xmlns:p14="http://schemas.microsoft.com/office/powerpoint/2010/main" val="7899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5" y="2825296"/>
            <a:ext cx="7886700" cy="1325563"/>
          </a:xfrm>
        </p:spPr>
        <p:txBody>
          <a:bodyPr>
            <a:normAutofit/>
          </a:bodyPr>
          <a:lstStyle/>
          <a:p>
            <a:pPr algn="ctr"/>
            <a:r>
              <a:rPr lang="en-US" dirty="0" smtClean="0">
                <a:solidFill>
                  <a:schemeClr val="accent1"/>
                </a:solidFill>
              </a:rPr>
              <a:t>As a Community</a:t>
            </a:r>
            <a:r>
              <a:rPr lang="en-US" dirty="0"/>
              <a:t/>
            </a:r>
            <a:br>
              <a:rPr lang="en-US" dirty="0"/>
            </a:br>
            <a:r>
              <a:rPr lang="en-US" dirty="0" smtClean="0"/>
              <a:t>What have we accomplished?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22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84" y="626276"/>
            <a:ext cx="2878316" cy="715963"/>
          </a:xfrm>
          <a:prstGeom prst="rect">
            <a:avLst/>
          </a:prstGeom>
        </p:spPr>
      </p:pic>
      <p:grpSp>
        <p:nvGrpSpPr>
          <p:cNvPr id="10" name="Group 9"/>
          <p:cNvGrpSpPr/>
          <p:nvPr/>
        </p:nvGrpSpPr>
        <p:grpSpPr>
          <a:xfrm>
            <a:off x="476250" y="5878286"/>
            <a:ext cx="8256815" cy="566420"/>
            <a:chOff x="476250" y="5573486"/>
            <a:chExt cx="8256815" cy="566420"/>
          </a:xfrm>
        </p:grpSpPr>
        <p:cxnSp>
          <p:nvCxnSpPr>
            <p:cNvPr id="7" name="Straight Connector 6"/>
            <p:cNvCxnSpPr/>
            <p:nvPr/>
          </p:nvCxnSpPr>
          <p:spPr>
            <a:xfrm flipV="1">
              <a:off x="846365" y="5573486"/>
              <a:ext cx="7405006" cy="217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250" y="5678241"/>
              <a:ext cx="1417864" cy="461665"/>
            </a:xfrm>
            <a:prstGeom prst="rect">
              <a:avLst/>
            </a:prstGeom>
            <a:noFill/>
          </p:spPr>
          <p:txBody>
            <a:bodyPr wrap="square" rtlCol="0">
              <a:spAutoFit/>
            </a:bodyPr>
            <a:lstStyle/>
            <a:p>
              <a:r>
                <a:rPr lang="en-US" sz="2400" dirty="0" smtClean="0"/>
                <a:t>1994</a:t>
              </a:r>
              <a:endParaRPr lang="en-US" sz="2400" dirty="0"/>
            </a:p>
          </p:txBody>
        </p:sp>
        <p:sp>
          <p:nvSpPr>
            <p:cNvPr id="9" name="TextBox 8"/>
            <p:cNvSpPr txBox="1"/>
            <p:nvPr/>
          </p:nvSpPr>
          <p:spPr>
            <a:xfrm>
              <a:off x="7926434" y="5678241"/>
              <a:ext cx="806631" cy="461665"/>
            </a:xfrm>
            <a:prstGeom prst="rect">
              <a:avLst/>
            </a:prstGeom>
            <a:noFill/>
          </p:spPr>
          <p:txBody>
            <a:bodyPr wrap="none" rtlCol="0">
              <a:spAutoFit/>
            </a:bodyPr>
            <a:lstStyle/>
            <a:p>
              <a:r>
                <a:rPr lang="en-US" sz="2400" dirty="0" smtClean="0"/>
                <a:t>2017</a:t>
              </a:r>
              <a:endParaRPr lang="en-US" sz="2400" dirty="0"/>
            </a:p>
          </p:txBody>
        </p:sp>
      </p:grpSp>
    </p:spTree>
    <p:extLst>
      <p:ext uri="{BB962C8B-B14F-4D97-AF65-F5344CB8AC3E}">
        <p14:creationId xmlns:p14="http://schemas.microsoft.com/office/powerpoint/2010/main" val="263000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1103</TotalTime>
  <Words>1837</Words>
  <Application>Microsoft Macintosh PowerPoint</Application>
  <PresentationFormat>On-screen Show (4:3)</PresentationFormat>
  <Paragraphs>276</Paragraphs>
  <Slides>38</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Calibri Light</vt:lpstr>
      <vt:lpstr>ＭＳ Ｐゴシック</vt:lpstr>
      <vt:lpstr>Wingdings</vt:lpstr>
      <vt:lpstr>Arial</vt:lpstr>
      <vt:lpstr>Office Theme</vt:lpstr>
      <vt:lpstr>Transforming Earth Education A Look Backward and Forward </vt:lpstr>
      <vt:lpstr>Sankofa. The need to look back, in order to go forward. One must look to the past, where society or one has come from, in order to know the trajectory and determine where we should go for the future. </vt:lpstr>
      <vt:lpstr>PowerPoint Presentation</vt:lpstr>
      <vt:lpstr>Looking Back What was it like?</vt:lpstr>
      <vt:lpstr>The Earth Education Community in 1967</vt:lpstr>
      <vt:lpstr>The Modern Era: 1994</vt:lpstr>
      <vt:lpstr>PowerPoint Presentation</vt:lpstr>
      <vt:lpstr>PowerPoint Presentation</vt:lpstr>
      <vt:lpstr>As a Community What have we accomplished?</vt:lpstr>
      <vt:lpstr>An Earth System Approach:  From Coherent Earth Education to The Earth as a System (with people)</vt:lpstr>
      <vt:lpstr>Science for All Students</vt:lpstr>
      <vt:lpstr>Welcoming and Supporting All</vt:lpstr>
      <vt:lpstr>Strengthening Geoscience Programs</vt:lpstr>
      <vt:lpstr>Geoscience Education Research Understanding What is Working (or Not)</vt:lpstr>
      <vt:lpstr>As a Community What have we accoplished? Has the community been important?</vt:lpstr>
      <vt:lpstr>The Power of Working Together</vt:lpstr>
      <vt:lpstr>Building Together</vt:lpstr>
      <vt:lpstr>PowerPoint Presentation</vt:lpstr>
      <vt:lpstr>A Community Supporting  Improved Teaching</vt:lpstr>
      <vt:lpstr>Improving Teaching</vt:lpstr>
      <vt:lpstr>PowerPoint Presentation</vt:lpstr>
      <vt:lpstr>Systems thinking is improving via InTeGrate</vt:lpstr>
      <vt:lpstr>PowerPoint Presentation</vt:lpstr>
      <vt:lpstr>Is the Earth Education Community Thriving?</vt:lpstr>
      <vt:lpstr>An Exponentially Growing Community</vt:lpstr>
      <vt:lpstr>PowerPoint Presentation</vt:lpstr>
      <vt:lpstr>What makes our community work?</vt:lpstr>
      <vt:lpstr>Transforming Earth Education A Look Backward </vt:lpstr>
      <vt:lpstr> Transforming Earth Education A Look Forward  </vt:lpstr>
      <vt:lpstr>Caring for Our Community is important</vt:lpstr>
      <vt:lpstr>Transforming Earth Education A Look Forward What makes our work important?</vt:lpstr>
      <vt:lpstr>PowerPoint Presentation</vt:lpstr>
      <vt:lpstr>Earth Education  Must be Inclusive and Equitable </vt:lpstr>
      <vt:lpstr>What makes our work important?</vt:lpstr>
      <vt:lpstr>PowerPoint Presentation</vt:lpstr>
      <vt:lpstr>From Educating to Helping Our Communities Solve Problems</vt:lpstr>
      <vt:lpstr>From Educating to Helping Our Communities Solve Problems</vt:lpstr>
      <vt:lpstr> Transforming Earth Education A Look  Backward and Forward  </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Earth Education A Look Backward and Forward </dc:title>
  <dc:creator>Microsoft Office User</dc:creator>
  <cp:lastModifiedBy>Microsoft Office User</cp:lastModifiedBy>
  <cp:revision>121</cp:revision>
  <dcterms:created xsi:type="dcterms:W3CDTF">2017-07-06T18:40:20Z</dcterms:created>
  <dcterms:modified xsi:type="dcterms:W3CDTF">2017-07-18T21:57:52Z</dcterms:modified>
</cp:coreProperties>
</file>