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72" r:id="rId3"/>
    <p:sldId id="270" r:id="rId4"/>
    <p:sldId id="271" r:id="rId5"/>
    <p:sldId id="265" r:id="rId6"/>
    <p:sldId id="258" r:id="rId7"/>
    <p:sldId id="262" r:id="rId8"/>
    <p:sldId id="269" r:id="rId9"/>
    <p:sldId id="266" r:id="rId10"/>
    <p:sldId id="267" r:id="rId11"/>
    <p:sldId id="27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6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7-17T03:35:06.799"/>
    </inkml:context>
    <inkml:brush xml:id="br0">
      <inkml:brushProperty name="width" value="0.03333" units="cm"/>
      <inkml:brushProperty name="height" value="0.03333" units="cm"/>
      <inkml:brushProperty name="ignorePressure" value="1"/>
    </inkml:brush>
    <inkml:brush xml:id="br1">
      <inkml:brushProperty name="width" value="0.13333" units="cm"/>
      <inkml:brushProperty name="height" value="0.13333" units="cm"/>
      <inkml:brushProperty name="ignorePressure" value="1"/>
    </inkml:brush>
  </inkml:definitions>
  <inkml:trace contextRef="#ctx0" brushRef="#br0">671 881,'0'0,"0"0,94 0,61 0,35 0,18 0,15 0,3-5,4-1,2-1,1 2,-4 1,-1 2,0 1,-4 1,-10 0,-12 0,-10 5,-14 7,-16 6,-22 5,-14 4,-18-3,-19-1,-14 1,-19 1,-20-3,-20-6,-19-5,-18-5,-21-3,-18-3,-18 0,-16-1,-18 0,-13 0,-16-5,-13-6,-11-1,-7-3,-4 0,-7-1,-1-3,0-3,6-3,5-1,5 3,13 1,12 0,7-2,4 4,12 0,11 4,18 5,21-1,21 3,20 1,19 4,27 2,24 2,27 1,25 0,27 0,23 1,22-1,18-5,7-1,11 0,12 1,3 2,-5 0,-8 2,-14 1,-19 0,-19 0,-26 0,-23 0,-24-4,-26-8,-26-6,-28-4,-23-5,-22 3,-24 6,-24 0,-25 4,-23-6,-22-5,-17-2,-17-3,-10 5,-4 2,5 3,2 2,2 3,6 4,11 5,13 2,21 2,23 2,16 1,20 0,25-1,29 1,31-6,28-6,34-6,35-1,30 3,31 4,25-1,22 1,23-2,18 1,14-2,5 0,-3 4,1 3,-14 3,-12 2,-20 1,-20 1,-24 0,-23 1,-26 0,-33-1,-31 0,-28-4,-23-3,-32-4,-30-1,-29 2,-30 3,-27 2,-30 3,-24 0,-17 2,-16 0,-8 1,-12-1,-2 1,-3 4,4 7,15 6,14 5,16 3,18-2,19-6,18-5,20-6,29-3,33-2,28-3,28 0,26 0,32 0,29 0,33 0,33 1,28 0,33 0,26 0,25 0,11 0,11 0,-1 0,-1 0,-7 0,-11 0,-15 0,-17 0,-20 0,-19 0,-25 0,-24 0,-28 0,-32 0,-32 0,-28 0,-35 0,-33 0,-36 5,-32 7,-34 6,-24 5,-21 3,-20-2,-16 0,-11 0,-3 1,-2 2,8 0,11-3,17-2,21-4,21-5,25-5,20-4,22-2,20-2,23-1,21 0,25 0,31 0,30 1,32 0,31 0,32-1,28 1,28 0,20 1,20 3,12 8,4 6,4 0,2 2,-4-3,-3 2,-8-4,-15-3,-14-4,-23-4,-23-2,-18-2,-24 0,-21-1,-23 0,-24 1,-25-1,-27 1,-28 0,-29-1,-34 1,-31 0,-29 0,-33 1,-25-1,-21 0,-16 0,-11 0,-5 0,2 0,1 0,10 0,13 0,18 0,10 0,12 0,15 0,14 0,19 0,28 0,27 0,31 0,27 0,28 0,37 0,27 0,36 0,30 0,36 0,25 0,22 0,21 0,11 0,11 0,2 0,5 0,-2 0,-9 0,-16 0,-17 0,-14 0,-16 0,-18 0,-27 0,-32 0,-33 0,-28 0,-22 0,-29-5,-27-7,-29-6,-27 0,-27 4,-30 2,-23 6,-17 2,-22 2,-18 2,-7 0,-7 1,-1 0,0-1,7 1,4-1,7 0,13 0,16 1,19-2,18 1,17 0,23 0,22 0,23 0,23 0,27 0,26 0,29 0,34 0,30 0,30 0,28 0,23 0,22 0,16 0,13 0,11 0,7 0,10 0,2 0,2 0,2 0,-8 0,-13 0,-17 0,-21 0,-20 0,-27 0,-23 0,-20 0,-19 0,-24 0,-30 0,-30 0,-33 0,-30 0,-27 0,-29 0,-26 0,-23 0,-25 0,-16 0,-17 0,-13 0,-11 0,-9 0,-6 0,-1 0,11 0,6 0,11 0,8 0,13 0,17 0,21 0,21 0,24 0,25 0,24 0,26 0,26 0,27 0,28 0,30 0,33 0,31 0,29 0,29 0,28 0,22 0,17 0,6-5,9-1,4-1,2 2,-2 1,0 2,-17 1,-15 1,-20 0,-20 0,-20 0,-24 1,-23-1,-24 0,-19 0,-20-5,-22-2,-22-4,-24-6,-29-4,-27-9,-29-5,-30 4,-25 3,-17 0,-13 1,-10 0,-5-1,-6 4,-9 2,-4 4,-3 6,4 4,8-1,12 1,8 2,9 1,14 3,7-4,15-2,14 2,18 2,15 0,13 2,18 2,19 0,20 0,22 0,26 0,31 0,34 0,32 0,22 1,20-1,22 0,11 0,6 0,7 0,-4 0,-3 0,-9 0,-12 0,-16 0,-16 0,-20 0,-19 0,-15 0,-20 0,-19 0,-16 0,-16 0,-19 0,-22 0,-14 0,-18 0,-22 0,-22 0,-24 0,-20 0,-18 0,-13 0,-10 0,-11 0,-5 0,1 0,0 0,2 0,2 0,3 0,0 0,12 0,13 0,13 0,20 0,16 0,19 0,16 0,12 0,13 0,12 0,17 0,22 0,17 0,31 0,25 0,19 0,22 0,20 0,16 0,11 0,6 5,3 6,-3 2,-8-1,-6 1,-16 0,-14-3,-17-4,-15-2,-18-2,-14-1,-13-1,-11-1,-12 1,-17-1,-20 1,-15-1,-18-3,-22-8,-27-6,-22 0,-17 3,-17-1,-14 3,-10 2,-10 4,-6 3,-1 3,1 0,7 2,9 0,4-1,4 0,9 1,6 0,13-1,14 0,17 0,16 0,17 0,20 0,18 0,20 0,21 0,24 0,25 0,28 0,28 0,30 0,24 0,23 0,19 0,13 0,12 0,6-6,2 0,3 0,-5 0,-5 3,-8 1,-8 1,-7 0,-11 1,-14 0,-20 1,-20-1,-20 0,-16 0,-24 0,-17 0,-16 0,-17 0,-21 0,-24 0,-25 0,-28 0,-28 0,-30 0,-26 0,-22 0,-18 0,-18 0,-10 0,-9 0,-7 0,-5 0,4 0,3 0,2 0,2 0,10 5,11 7,14 6,19 5,18 3,18-2,18 0,17-6,15 2,16 0,19 2,17-2,24 0,26-2,36-6,31-4,32-4,33-2,32-2,24 0,19-1,17 0,11 0,7 1,-3-1,-1 1,-4 0,-6 0,-12 0,-15 0,-22 0,-25 0,-22 0,-27 0,-26 0,-20 0,-19 0,-25 0,-28 0,-31 0,-31 0,-33 0,-30 0,-30 0,-26 0,-22 0,-24 0,-20 5,-12 7,-6 6,-7 5,1 3,5 3,7-4,11-1,11 0,15 1,18-3,24-6,24-6,19-4,20-3,30 2,26 1,24 4,20 1,33-2,30-2,37-3,38-1,35-3,30 1,31-2,23 1,12 0,18 0,5-1,5 1,2 0,-4 5,-6 1,-10 6,-12-1,-16-1,-18-3,-24-2,-26-2,-17-2,-21 0,-19-2,-25 1,-23-1,-23 1,-24 0,-23-1,-24 1,-29 0,-26 0,-27 0,-33 0,-26 0,-29 0,-23 0,-23 0,-11 0,-7 0,-5 0,-2 0,5 0,6 0,1 0,11 0,10 0,15 0,20 0,18 0,25 0,19 0,22 0,21 0,21 0,27 0,31 0,28 0,36 0,34 0,38 0,32 0,30 0,28 0,17 0,20 0,6 0,6 0,-5 0,2 0,-6 0,-9 0,-18-5,-22-1,-26-6,-28 0,-25 3,-18 2,-23-3,-21-4,-21-6,-27-3,-27-3,-30 3,-29-6,-26 4,-33-5,-28-1,-22 3,-14 2,-16 6,-16 6,-8 5,-11 4,-2 4,-4 1,1 1,2 0,10 0,16 0,9 0,12-1,16 0,19 0,13 0,17 0,18 0,23 0,18 0,23 0,19 0,17 0,15 0,19 0,22 0,18 0,26 0,23 0,23 0,21 0,18 0,16 0,8 0,10 0,10 0,10 0,-3 0,0 0,4 0,-1 0,-5 0,-2 0,-5 0,-6 0,-15 0,-13 0,-22 0,-22 0,-23 0,-21 0,-14 0,-20 0,-19 0,-21 0,-22 0,-23 0,-28 0,-23 0,-22 0,-23 0,-20 0,-14 0,-19 0,-14 0,-8 0,-5 0,-7 0,-5 0,-6 0,1 0,3 0,6 0,9 0,15 0,11 0,11 0,9 0,18 0,18 0,20 0,23 0,21 0,20 0,18 0,22 0,27 0,32 0,38 0,32-5,28-6,28-7,27-5,23-4,15 3,21 6,9 6,7 4,-1 4,-5 3,-4 2,-10-1,-15 2,-21-2,-24 2,-28-2,-29 0,-25 0,-19 0,-21-4,-22-8,-20-6,-17-5,-24-4,-26 3,-28 1,-31-1,-31 3,-30 7,-26 4,-18 4,-21 4,-16 1,-18 2,-8 0,-5 0,-4-1,-2 1,4 0,6-1,11 10,8 3,13 5,15 3,12 5,20 1,24 2,23-5,28-5,30-7,29-5,24-4,30-2,28-1,27-2,31 1,33 0,35 0,27 0,26 1,25 0,-30 0,-51 0,-54 0</inkml:trace>
  <inkml:trace contextRef="#ctx0" brushRef="#br1" timeOffset="9610">701 1143,'0'0,"0"0,0 0,0 0,0 0,0 0,0 0,0 0,0 0,0 0,5-34,7-22,11-6,21-3,18-1,24 8,22 7,17 13,18 13,18 10,17 8,9 5,11 4,12 0,10 0,3 1,2-2,-1 1,-5-2,-4 0,-10 0,-9 0,-8 0,-12 0,-16 0,-20 0,-18 0,-21 0,-22 0,-25 0,-22 0,-16 0,-20-5,-30-6,-24-7,-22-5,-22-4,-23-1,-21-8,-15 0,-10-1,-10 2,-10 6,-12 8,-11 8,1 7,2 2,8 4,2 2,6-1,12 1,12-1,10 0,18 0,13-1,18 0,15 0,18 0,17 0,20 0,21 4,20 3,19 0,23-2,28-1,27-2,28-1,27 0,22-1,17-1,22 1,12-1,15 1,10 0,-1 0,0 0,-1 0,-3 0,2 0,-7 0,-9 0,-13 0,-15 0,-16 0,-20 0,-24 0,-20 0,-22 0,-18 0,-12 0,-14 0,-16 0,-20 0,-18 0,-19 0,-12 0,-17 0,-14 0,-22 0,-17 0,-12 0,-11 0,-16 0,-12 0,-18 0,-13 0,-7 0,0 0,-4 5,-3 2,-4-1,-2-1,-3-1,-1-2,1-1,-2-1,2 0,-2 0,7 0,6 0,11 0,12 4,5 3,6-1,10-1,10-1,15 3,12 1,16-1,15-2,15-2,20-1,17-1,19 4,20 2,24-1,26-1,23-2,26-1,26-1,18-1,19 0,15 0,10 0,16 0,12-1,7 1,9 0,3 0,0 0,-2 0,-6 0,-11 0,-7 0,-11 0,-17 0,-15 0,-18 0,-20 0,-14 0,-18 0,-16 0,-15 0,-14 0,-17 0,-16 0,-13 0,-8-5,-11-11,-14-9,-19-4,-12 2,-19 1,-21 0,-16 0,-9-2,-16 0,-14 4,-14 2,-8 4,-11 0,-10 4,-8 4,-10 3,-1 4,2 1,0-3,-5-2,-2 2,2 1,5 1,9 1,7 1,7 1,4 0,2 0,12 1,13-1,13 0,15 0,13 0,12 0,10 0,18 0,8 0,12 0,8 0,12 0,11 0,13 0,23 0,24 0,19 0,29 0,25 0,22 0,24 0,13 0,23 0,22 0,14 0,12 0,5 0,4 0,4 0,8 0,-2 0,-5 0,-2 0,-10 0,-12 0,-11 0,-13 0,-19 0,-11 0,-11 0,-10 0,-18 0,-16 0,-16 0,-11 0,-22 0,-24 0,-22 0,-14 0,-12 0,-5 0,-18 0,-20 0,-24 0,-21 0,-20 0,-19 0,-17 0,-19 0,-19 0,-12 0,-15 0,-7 0,-7 0,-10 0,-8 0,-2 0,1 5,-1 2,2-1,6-1,7 4,8-1,5 0,9-2,9 2,12 1,13-2,15-2,18-2,12 5,18-1,16 4,18 1,12-3,11 3,13 4,18 5,21-3,26-2,31-6,32-3,28-4,35-1,24-2,32-1,24 0,22 0,22 0,18 1,12 0,14 0,6 0,-4 0,3 0,-5 0,-13 0,-5 0,-15 0,-16 0,-21 0,-24 0,-26 0,-28 0,-24 0,-23 0,-18 0,-24 0,-21 0,-22 0,-23 0,-20 0,-31 0,-30 0,-24 0,-28 0,-29 0,-31 0,-26 4,-13 8,-17 1,-13-1,-6-4,-10-2,-2-2,-1-2,0 3,-2 1,9 0,8-1,6-2,4-2,12 1,15-2,12 0,20 0,24-1,20 1,20 0,16-1,14 1,21 0,20 6,18 5,18 7,19 0,27 2,32 2,28 3,32-3,22-5,30-6,29-5,22-2,16-4,14 0,12-1,8 0,11 0,3 0,-3 1,-9 0,-8 0,-7 0,-15 0,-17 0,-19 0,-23 0,-25 0,-23 0,-22 0,-17 0,-20 0,-13 0,-12 0,-16 0,-18 0,-13 0,-12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47357-2B68-4203-9E18-A6773DE8CF0A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4DBF6-A184-4D6C-AE00-27BF96321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9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DBF6-A184-4D6C-AE00-27BF96321A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8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4DBF6-A184-4D6C-AE00-27BF96321A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16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5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8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95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624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1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9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7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7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5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6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1889B-E9E5-488A-9D65-12773EE6F22D}" type="datetimeFigureOut">
              <a:rPr lang="en-US" smtClean="0"/>
              <a:t>7/16/2017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31570-CDA2-46A7-98BD-63663B6EF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1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sciencefriday.com/photosphere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562600"/>
            <a:ext cx="12192000" cy="11430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Ryan J Hollister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Turlock High Geoscience &amp; AP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EnviroSci</a:t>
            </a:r>
            <a:b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Friday Educator Collaborator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80E21E-1A42-45A4-A041-0F140E14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1439932"/>
            <a:ext cx="8239125" cy="40862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A4D3A6-E1C9-4112-9B73-0208302743FE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Embark on a 360-Degree 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Immersive Virtual Field Experience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9378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 of New Knowledge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400" name="Picture 16" descr="Devils Postpile National Monument, California. By Ryan Holli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47800"/>
            <a:ext cx="8420100" cy="522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2" name="Picture 18" descr="Close-up of a sections of the Marte Vallis crater. Credit: NASA/JPL/University of Arizo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428584"/>
            <a:ext cx="8646140" cy="522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2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B112BD-9354-45E7-997D-CC24E53D9324}"/>
              </a:ext>
            </a:extLst>
          </p:cNvPr>
          <p:cNvSpPr/>
          <p:nvPr/>
        </p:nvSpPr>
        <p:spPr>
          <a:xfrm>
            <a:off x="4369483" y="1524000"/>
            <a:ext cx="345303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747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1A4D3A6-E1C9-4112-9B73-0208302743FE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12192000" cy="129540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Overview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AE117B-97E7-4FA5-81D2-0DDA64026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749" y="1524000"/>
            <a:ext cx="6379090" cy="4495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F8ABE9E-2E9F-482A-8019-7135D2C60411}"/>
              </a:ext>
            </a:extLst>
          </p:cNvPr>
          <p:cNvSpPr/>
          <p:nvPr/>
        </p:nvSpPr>
        <p:spPr>
          <a:xfrm>
            <a:off x="152400" y="1371600"/>
            <a:ext cx="5715000" cy="5334000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Minutes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Intro/What/Why/How of an </a:t>
            </a:r>
            <a:r>
              <a:rPr lang="en-US" sz="2800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Immersive Virtual Field Experience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8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Minutes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800" b="1" strike="sngStrike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laying Around </a:t>
            </a:r>
            <a: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Experiential Learning with IVFE at the </a:t>
            </a:r>
            <a:b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i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Columns of the Giants.</a:t>
            </a:r>
          </a:p>
          <a:p>
            <a:pPr lvl="0"/>
            <a:endParaRPr lang="en-US" sz="280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US" sz="2800" b="1" u="sng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Minutes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Results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 Reactions/ Takeaways. </a:t>
            </a:r>
          </a:p>
        </p:txBody>
      </p:sp>
    </p:spTree>
    <p:extLst>
      <p:ext uri="{BB962C8B-B14F-4D97-AF65-F5344CB8AC3E}">
        <p14:creationId xmlns:p14="http://schemas.microsoft.com/office/powerpoint/2010/main" val="2237452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an IVFE ?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(Immersive Virtual Field Experience)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4DE7B-9F7A-48F5-AE56-09189A3AB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5905500" cy="47717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307006F-8CA7-434F-BE39-DCDBE06F5A09}"/>
              </a:ext>
            </a:extLst>
          </p:cNvPr>
          <p:cNvSpPr/>
          <p:nvPr/>
        </p:nvSpPr>
        <p:spPr>
          <a:xfrm>
            <a:off x="228600" y="1371600"/>
            <a:ext cx="5715000" cy="5334000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is my attempt at creating an authentic field experience using high resolution 360-degree photospheres and photogrammetric 3D models of rock samples. </a:t>
            </a:r>
            <a:b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(See postscript for more details)</a:t>
            </a:r>
          </a:p>
          <a:p>
            <a:pPr lvl="0"/>
            <a:endParaRPr lang="en-US" sz="2150" b="1" dirty="0">
              <a:solidFill>
                <a:srgbClr val="EEECE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buFontTx/>
              <a:buAutoNum type="arabicPeriod"/>
            </a:pPr>
            <a: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resolution and VR capability allows for authentic student discovery and field sketches.</a:t>
            </a:r>
          </a:p>
          <a:p>
            <a:pPr marL="342900" lvl="0" indent="-342900">
              <a:buFontTx/>
              <a:buAutoNum type="arabicPeriod"/>
            </a:pPr>
            <a: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have ultra-zoom capability in photospheres and the ability to “pick-up” and manipulate rock samples from the field. </a:t>
            </a:r>
          </a:p>
          <a:p>
            <a:pPr marL="342900" lvl="0" indent="-342900">
              <a:buFontTx/>
              <a:buAutoNum type="arabicPeriod"/>
            </a:pPr>
            <a:r>
              <a:rPr lang="en-US" sz="2150" b="1" dirty="0">
                <a:solidFill>
                  <a:srgbClr val="EEECE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Questions are designed to facilitate discovery while pointing students to resources that can answer their questions.</a:t>
            </a:r>
          </a:p>
        </p:txBody>
      </p:sp>
    </p:spTree>
    <p:extLst>
      <p:ext uri="{BB962C8B-B14F-4D97-AF65-F5344CB8AC3E}">
        <p14:creationId xmlns:p14="http://schemas.microsoft.com/office/powerpoint/2010/main" val="362336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an IVFE ?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A close up of a rock&#10;&#10;Description generated with high confidence">
            <a:extLst>
              <a:ext uri="{FF2B5EF4-FFF2-40B4-BE49-F238E27FC236}">
                <a16:creationId xmlns:a16="http://schemas.microsoft.com/office/drawing/2014/main" id="{D6B82E2E-7222-4E39-AC4F-BCE65E07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92" y="1371600"/>
            <a:ext cx="7801019" cy="50292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F54A7B-4A82-4103-9889-17A0A26C014D}"/>
              </a:ext>
            </a:extLst>
          </p:cNvPr>
          <p:cNvSpPr/>
          <p:nvPr/>
        </p:nvSpPr>
        <p:spPr>
          <a:xfrm>
            <a:off x="4310743" y="1485041"/>
            <a:ext cx="7590207" cy="4874508"/>
          </a:xfrm>
          <a:custGeom>
            <a:avLst/>
            <a:gdLst>
              <a:gd name="connsiteX0" fmla="*/ 6380174 w 7590207"/>
              <a:gd name="connsiteY0" fmla="*/ 2021305 h 4874508"/>
              <a:gd name="connsiteX1" fmla="*/ 7432078 w 7590207"/>
              <a:gd name="connsiteY1" fmla="*/ 3141961 h 4874508"/>
              <a:gd name="connsiteX2" fmla="*/ 7590207 w 7590207"/>
              <a:gd name="connsiteY2" fmla="*/ 4874508 h 4874508"/>
              <a:gd name="connsiteX3" fmla="*/ 3898231 w 7590207"/>
              <a:gd name="connsiteY3" fmla="*/ 4826382 h 4874508"/>
              <a:gd name="connsiteX4" fmla="*/ 825022 w 7590207"/>
              <a:gd name="connsiteY4" fmla="*/ 4792006 h 4874508"/>
              <a:gd name="connsiteX5" fmla="*/ 1045028 w 7590207"/>
              <a:gd name="connsiteY5" fmla="*/ 3870730 h 4874508"/>
              <a:gd name="connsiteX6" fmla="*/ 893774 w 7590207"/>
              <a:gd name="connsiteY6" fmla="*/ 3609473 h 4874508"/>
              <a:gd name="connsiteX7" fmla="*/ 763146 w 7590207"/>
              <a:gd name="connsiteY7" fmla="*/ 3093834 h 4874508"/>
              <a:gd name="connsiteX8" fmla="*/ 27501 w 7590207"/>
              <a:gd name="connsiteY8" fmla="*/ 2193185 h 4874508"/>
              <a:gd name="connsiteX9" fmla="*/ 0 w 7590207"/>
              <a:gd name="connsiteY9" fmla="*/ 1326911 h 4874508"/>
              <a:gd name="connsiteX10" fmla="*/ 440012 w 7590207"/>
              <a:gd name="connsiteY10" fmla="*/ 935025 h 4874508"/>
              <a:gd name="connsiteX11" fmla="*/ 1017528 w 7590207"/>
              <a:gd name="connsiteY11" fmla="*/ 763145 h 4874508"/>
              <a:gd name="connsiteX12" fmla="*/ 1409413 w 7590207"/>
              <a:gd name="connsiteY12" fmla="*/ 405636 h 4874508"/>
              <a:gd name="connsiteX13" fmla="*/ 1787549 w 7590207"/>
              <a:gd name="connsiteY13" fmla="*/ 116878 h 4874508"/>
              <a:gd name="connsiteX14" fmla="*/ 2502568 w 7590207"/>
              <a:gd name="connsiteY14" fmla="*/ 0 h 4874508"/>
              <a:gd name="connsiteX15" fmla="*/ 3128210 w 7590207"/>
              <a:gd name="connsiteY15" fmla="*/ 123753 h 4874508"/>
              <a:gd name="connsiteX16" fmla="*/ 3389468 w 7590207"/>
              <a:gd name="connsiteY16" fmla="*/ 543139 h 4874508"/>
              <a:gd name="connsiteX17" fmla="*/ 3705726 w 7590207"/>
              <a:gd name="connsiteY17" fmla="*/ 990027 h 4874508"/>
              <a:gd name="connsiteX18" fmla="*/ 4413871 w 7590207"/>
              <a:gd name="connsiteY18" fmla="*/ 1100030 h 4874508"/>
              <a:gd name="connsiteX19" fmla="*/ 4915759 w 7590207"/>
              <a:gd name="connsiteY19" fmla="*/ 1120655 h 4874508"/>
              <a:gd name="connsiteX20" fmla="*/ 5500150 w 7590207"/>
              <a:gd name="connsiteY20" fmla="*/ 1244409 h 4874508"/>
              <a:gd name="connsiteX21" fmla="*/ 5974538 w 7590207"/>
              <a:gd name="connsiteY21" fmla="*/ 1471290 h 4874508"/>
              <a:gd name="connsiteX22" fmla="*/ 6380174 w 7590207"/>
              <a:gd name="connsiteY22" fmla="*/ 2021305 h 487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590207" h="4874508">
                <a:moveTo>
                  <a:pt x="6380174" y="2021305"/>
                </a:moveTo>
                <a:lnTo>
                  <a:pt x="7432078" y="3141961"/>
                </a:lnTo>
                <a:lnTo>
                  <a:pt x="7590207" y="4874508"/>
                </a:lnTo>
                <a:lnTo>
                  <a:pt x="3898231" y="4826382"/>
                </a:lnTo>
                <a:lnTo>
                  <a:pt x="825022" y="4792006"/>
                </a:lnTo>
                <a:lnTo>
                  <a:pt x="1045028" y="3870730"/>
                </a:lnTo>
                <a:lnTo>
                  <a:pt x="893774" y="3609473"/>
                </a:lnTo>
                <a:lnTo>
                  <a:pt x="763146" y="3093834"/>
                </a:lnTo>
                <a:lnTo>
                  <a:pt x="27501" y="2193185"/>
                </a:lnTo>
                <a:lnTo>
                  <a:pt x="0" y="1326911"/>
                </a:lnTo>
                <a:lnTo>
                  <a:pt x="440012" y="935025"/>
                </a:lnTo>
                <a:lnTo>
                  <a:pt x="1017528" y="763145"/>
                </a:lnTo>
                <a:lnTo>
                  <a:pt x="1409413" y="405636"/>
                </a:lnTo>
                <a:lnTo>
                  <a:pt x="1787549" y="116878"/>
                </a:lnTo>
                <a:lnTo>
                  <a:pt x="2502568" y="0"/>
                </a:lnTo>
                <a:lnTo>
                  <a:pt x="3128210" y="123753"/>
                </a:lnTo>
                <a:lnTo>
                  <a:pt x="3389468" y="543139"/>
                </a:lnTo>
                <a:lnTo>
                  <a:pt x="3705726" y="990027"/>
                </a:lnTo>
                <a:lnTo>
                  <a:pt x="4413871" y="1100030"/>
                </a:lnTo>
                <a:lnTo>
                  <a:pt x="4915759" y="1120655"/>
                </a:lnTo>
                <a:lnTo>
                  <a:pt x="5500150" y="1244409"/>
                </a:lnTo>
                <a:lnTo>
                  <a:pt x="5974538" y="1471290"/>
                </a:lnTo>
                <a:lnTo>
                  <a:pt x="6380174" y="2021305"/>
                </a:lnTo>
                <a:close/>
              </a:path>
            </a:pathLst>
          </a:custGeom>
          <a:solidFill>
            <a:srgbClr val="FF0000">
              <a:alpha val="1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2hr Driving Distance from Turlock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D4C8074-81DE-41D8-B4AD-E4CF652B51B4}"/>
              </a:ext>
            </a:extLst>
          </p:cNvPr>
          <p:cNvSpPr/>
          <p:nvPr/>
        </p:nvSpPr>
        <p:spPr>
          <a:xfrm>
            <a:off x="228600" y="1371600"/>
            <a:ext cx="3810000" cy="5390107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AutoNum type="arabicPeriod"/>
            </a:pP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need relevant, place-based experiences to make their learning meaningful. 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of my students have never been to the Sierras or the Pacific.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 Experiences are financially and logistically impractical for large high school classes.  </a:t>
            </a:r>
          </a:p>
          <a:p>
            <a:pPr marL="457200" indent="-457200">
              <a:buAutoNum type="arabicPeriod"/>
            </a:pPr>
            <a:r>
              <a:rPr lang="en-US" sz="2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IVFE allows students of all physical abilities and demographics to experience authentic scientific field work.</a:t>
            </a:r>
          </a:p>
        </p:txBody>
      </p:sp>
    </p:spTree>
    <p:extLst>
      <p:ext uri="{BB962C8B-B14F-4D97-AF65-F5344CB8AC3E}">
        <p14:creationId xmlns:p14="http://schemas.microsoft.com/office/powerpoint/2010/main" val="353789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uiExpand="1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6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Student Task 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(Completed over five, 54-minute periods)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close up of text on a whiteboard&#10;&#10;Description generated with very high confidence">
            <a:extLst>
              <a:ext uri="{FF2B5EF4-FFF2-40B4-BE49-F238E27FC236}">
                <a16:creationId xmlns:a16="http://schemas.microsoft.com/office/drawing/2014/main" id="{7B84C830-AF0B-4BC8-836F-5D31282F6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03781" y="2047952"/>
            <a:ext cx="5348952" cy="40117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9780D4B-B56F-45B6-ACF6-0EB785831AFE}"/>
                  </a:ext>
                </a:extLst>
              </p14:cNvPr>
              <p14:cNvContentPartPr/>
              <p14:nvPr/>
            </p14:nvContentPartPr>
            <p14:xfrm>
              <a:off x="8524917" y="6172200"/>
              <a:ext cx="2506680" cy="411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9780D4B-B56F-45B6-ACF6-0EB785831A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00797" y="6166080"/>
                <a:ext cx="2554200" cy="4413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904AB5-20EF-4766-9DCD-608558DEF07F}"/>
              </a:ext>
            </a:extLst>
          </p:cNvPr>
          <p:cNvSpPr/>
          <p:nvPr/>
        </p:nvSpPr>
        <p:spPr>
          <a:xfrm>
            <a:off x="304800" y="1447800"/>
            <a:ext cx="7239000" cy="5280485"/>
          </a:xfrm>
          <a:prstGeom prst="roundRect">
            <a:avLst>
              <a:gd name="adj" fmla="val 3265"/>
            </a:avLst>
          </a:prstGeom>
          <a:solidFill>
            <a:schemeClr val="tx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</a:rPr>
              <a:t>Students will explore the six nonannotated “Stops” to make sketches and note observations they think are geologically interesting or useful.</a:t>
            </a:r>
            <a:endParaRPr lang="en-US" sz="23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</a:rPr>
              <a:t>Students will partake in small group and large group scientific discourse to make claims using evidence and reasoning. </a:t>
            </a:r>
            <a:endParaRPr lang="en-US" sz="23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</a:rPr>
              <a:t>Students will use their data to synthesize a geologic story that explains the formation of the </a:t>
            </a:r>
            <a:r>
              <a:rPr lang="en-US" sz="2300" i="1" dirty="0">
                <a:latin typeface="Calibri" panose="020F0502020204030204" pitchFamily="34" charset="0"/>
                <a:ea typeface="Calibri" panose="020F0502020204030204" pitchFamily="34" charset="0"/>
              </a:rPr>
              <a:t>Columns of the Giants</a:t>
            </a: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n-US" sz="23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en-US" sz="2300" dirty="0">
                <a:latin typeface="Calibri" panose="020F0502020204030204" pitchFamily="34" charset="0"/>
                <a:ea typeface="Calibri" panose="020F0502020204030204" pitchFamily="34" charset="0"/>
              </a:rPr>
              <a:t>Students will apply their new geology skills and knowledge to interpret the origins of landscapes across the world (and perhaps even out of this world).  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553995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Navigate my IVFE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Columns of the Giants Virtual Field Trip Navigation Tip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00" end="650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618480"/>
            <a:ext cx="9448800" cy="468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Minutes for Experiential Learning</a:t>
            </a:r>
            <a:b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(Take it for a test-drive!)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09048"/>
            <a:ext cx="12192000" cy="83099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http://www.sciencefriday.com/photosphere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3750" t="2221" r="16249" b="4445"/>
          <a:stretch/>
        </p:blipFill>
        <p:spPr>
          <a:xfrm>
            <a:off x="3352800" y="24384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8" name="Picture 22" descr="https://pbs.twimg.com/media/C65R-E0UwAAjYQ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68" y="1524000"/>
            <a:ext cx="6739864" cy="505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Outcomes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2" name="Picture 16" descr="https://pbs.twimg.com/media/C64_5gIU8AAyTg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68" y="1524000"/>
            <a:ext cx="672592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 descr="https://pbs.twimg.com/media/C64_5gGVAAE69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24" y="1524000"/>
            <a:ext cx="672592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 descr="https://pbs.twimg.com/media/C66DW2iUwAQbK9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124" y="1524000"/>
            <a:ext cx="672592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1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 contrast="-11000"/>
                    </a14:imgEffect>
                  </a14:imgLayer>
                </a14:imgProps>
              </a:ext>
            </a:extLst>
          </a:blip>
          <a:srcRect l="3329" t="21481"/>
          <a:stretch/>
        </p:blipFill>
        <p:spPr>
          <a:xfrm>
            <a:off x="152400" y="2819400"/>
            <a:ext cx="6172200" cy="3759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1295400"/>
          </a:xfrm>
          <a:solidFill>
            <a:schemeClr val="accent1">
              <a:lumMod val="50000"/>
            </a:schemeClr>
          </a:solidFill>
          <a:effectLst>
            <a:outerShdw blurRad="635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Educational Outcomes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7000" contrast="83000"/>
                    </a14:imgEffect>
                  </a14:imgLayer>
                </a14:imgProps>
              </a:ext>
            </a:extLst>
          </a:blip>
          <a:srcRect l="10000" t="15700" b="47263"/>
          <a:stretch/>
        </p:blipFill>
        <p:spPr>
          <a:xfrm>
            <a:off x="4191000" y="2057400"/>
            <a:ext cx="7900416" cy="2438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5480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4161</TotalTime>
  <Words>251</Words>
  <Application>Microsoft Office PowerPoint</Application>
  <PresentationFormat>Widescreen</PresentationFormat>
  <Paragraphs>39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Ryan J Hollister Turlock High Geoscience &amp; AP EnviroSci Science Friday Educator Collaborator</vt:lpstr>
      <vt:lpstr>PowerPoint Presentation</vt:lpstr>
      <vt:lpstr>What is an IVFE ? (Immersive Virtual Field Experience)</vt:lpstr>
      <vt:lpstr>Why an IVFE ?</vt:lpstr>
      <vt:lpstr>The Student Task  (Completed over five, 54-minute periods)</vt:lpstr>
      <vt:lpstr>How to Navigate my IVFE</vt:lpstr>
      <vt:lpstr>10 Minutes for Experiential Learning (Take it for a test-drive!)</vt:lpstr>
      <vt:lpstr>Educational Outcomes</vt:lpstr>
      <vt:lpstr>Educational Outcomes</vt:lpstr>
      <vt:lpstr>Application of New Knowledge</vt:lpstr>
      <vt:lpstr>Questions?</vt:lpstr>
    </vt:vector>
  </TitlesOfParts>
  <Company>TUSD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J Hollister</dc:creator>
  <cp:lastModifiedBy>Ryan Hollister</cp:lastModifiedBy>
  <cp:revision>101</cp:revision>
  <dcterms:created xsi:type="dcterms:W3CDTF">2014-05-09T16:48:43Z</dcterms:created>
  <dcterms:modified xsi:type="dcterms:W3CDTF">2017-07-17T04:11:41Z</dcterms:modified>
</cp:coreProperties>
</file>