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2" r:id="rId3"/>
    <p:sldId id="270" r:id="rId4"/>
    <p:sldId id="271" r:id="rId5"/>
    <p:sldId id="265" r:id="rId6"/>
    <p:sldId id="258" r:id="rId7"/>
    <p:sldId id="262" r:id="rId8"/>
    <p:sldId id="269" r:id="rId9"/>
    <p:sldId id="266" r:id="rId10"/>
    <p:sldId id="267" r:id="rId11"/>
    <p:sldId id="27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7-17T03:35:06.799"/>
    </inkml:context>
    <inkml:brush xml:id="br0">
      <inkml:brushProperty name="width" value="0.03333" units="cm"/>
      <inkml:brushProperty name="height" value="0.03333" units="cm"/>
      <inkml:brushProperty name="ignorePressure" value="1"/>
    </inkml:brush>
    <inkml:brush xml:id="br1">
      <inkml:brushProperty name="width" value="0.13333" units="cm"/>
      <inkml:brushProperty name="height" value="0.13333" units="cm"/>
      <inkml:brushProperty name="ignorePressure" value="1"/>
    </inkml:brush>
  </inkml:definitions>
  <inkml:trace contextRef="#ctx0" brushRef="#br0">503 661,'0'0,"0"0,71 0,45 0,26 0,15 0,10 0,2-4,4-1,1 0,1 2,-4 0,0 1,0 1,-3 1,-8 0,-8 0,-8 4,-10 5,-13 5,-16 3,-10 3,-15-2,-13-1,-10 1,-15 1,-15-2,-16-5,-13-4,-14-4,-15-2,-14-1,-13-2,-13 1,-13-1,-10 0,-11-3,-11-5,-8-1,-5-2,-3 0,-5-1,-1-2,0-2,5-2,3-2,4 3,10 1,9 0,4-2,5 3,8 1,8 2,14 4,15-1,16 2,15 2,15 2,20 2,18 1,19 1,20 0,20 0,18 1,15-1,14-4,6 0,8-1,8 1,3 2,-3 0,-7 1,-11 1,-13 0,-15 0,-19 0,-17 0,-19-3,-19-6,-19-4,-22-4,-17-3,-16 2,-18 4,-18 1,-20 2,-16-4,-16-3,-14-3,-12-1,-8 3,-2 2,2 2,3 1,1 3,4 3,9 3,10 2,15 2,17 1,13 1,15-1,18 1,22-1,23-3,21-6,26-4,26 0,23 2,22 2,20 0,16 1,17-1,14 0,10-2,4 1,-2 2,0 3,-10 2,-9 1,-15 1,-15 2,-18-1,-17 0,-20 1,-25-1,-22 0,-22-3,-17-2,-24-3,-22-1,-23 1,-21 3,-22 1,-21 2,-19 1,-12 1,-12 0,-6 1,-9-1,-2 0,-2 4,3 5,11 5,11 3,12 3,13-2,14-5,14-3,16-5,20-2,26-2,20-1,22-1,19 0,24 1,22-1,24 0,25 1,22 0,23 0,21 0,18 0,9 0,7 0,1 0,-2 0,-5 0,-9 0,-10 0,-13 0,-16 0,-13 0,-20 0,-17 0,-21 0,-24 0,-25 0,-20 0,-26 0,-25 0,-28 4,-23 5,-26 4,-18 4,-15 3,-15-2,-13 0,-7 0,-3 1,-2 1,6 0,9-2,13-1,15-4,16-3,19-4,14-3,18-2,14-1,17 0,17-1,18 0,23 1,23-1,24 1,22 0,25 0,22 0,19 0,17 0,14 4,8 4,4 6,4-1,0 2,-3-2,-1 1,-7-2,-11-3,-11-4,-17-1,-16-3,-15-1,-17 0,-17-1,-16 1,-19-1,-18 1,-21 0,-20 0,-22-1,-26 1,-23 0,-22 0,-24 1,-20-1,-15 0,-12 0,-8 0,-3 0,0 0,1 0,8 0,10 0,12 0,9 0,9 0,10 0,11 0,15 0,20 0,21 0,23 0,20 0,22 0,27 0,20 0,27 0,23 0,27 0,18 0,17 0,16 0,8 0,8 0,2 0,4 0,-3 0,-6 0,-11 0,-14 0,-10 0,-12 0,-13 0,-21 0,-24 0,-24 0,-22 0,-16 0,-21-4,-22-5,-20-4,-21-1,-21 3,-21 3,-18 3,-13 2,-16 1,-14 2,-5 1,-5-1,-1 1,0-1,5 1,4-1,4 0,10 0,13 0,13 0,14 0,13 0,17 0,16 0,18 0,17 0,20 0,20 0,22 0,24 0,24 0,22 0,21 0,17 0,17 0,12 0,9 0,9 0,5 0,7 0,3 0,0 0,2 0,-6 0,-10 0,-12 0,-17 0,-14 0,-20 0,-18 0,-15 0,-14 0,-18 0,-23 0,-22 0,-24 0,-24 0,-19 0,-22 0,-20 0,-17 0,-19 0,-11 0,-14 0,-9 0,-9 0,-6 0,-5 0,0 0,8 0,4 0,8 0,7 0,9 0,13 0,16 0,15 0,19 0,18 0,19 0,18 0,20 0,21 0,21 0,21 0,26 0,23 0,22 0,21 0,22 0,16 0,13 0,4-4,7-1,3 0,1 2,0 0,-2 1,-11 1,-13 1,-13 0,-17 0,-13 0,-19 1,-18-1,-17 0,-15 0,-14-4,-17-1,-16-3,-19-5,-21-3,-21-6,-21-4,-23 3,-18 2,-14 0,-8 0,-9 1,-3-1,-5 3,-6 2,-4 2,-2 5,4 3,5-1,9 1,7 2,6 0,10 2,6-2,11-2,10 2,14 0,12 2,9 0,13 2,15 0,14 0,18 0,18 0,24 0,26 0,23 0,18 1,14-1,16 0,9 0,4 0,6 0,-4 0,-2 0,-6 0,-10 0,-11 0,-13 0,-14 0,-15 0,-11 0,-15 0,-14 0,-13 0,-11 0,-15 0,-15 0,-12 0,-13 0,-17 0,-15 0,-20 0,-14 0,-13 0,-10 0,-8 0,-8 0,-3 0,-1 0,1 0,2 0,1 0,2 0,1 0,8 0,10 0,9 0,16 0,12 0,14 0,12 0,9 0,10 0,9 0,12 0,17 0,13 0,23 0,19 0,14 0,16 0,16 0,11 0,9 0,4 3,3 6,-3 1,-6-2,-4 2,-13 0,-9-3,-14-2,-11-2,-13-1,-11-2,-9 0,-9 0,-9-1,-12 1,-16 0,-10-1,-15-2,-16-6,-19-5,-18 1,-12 2,-13-1,-10 2,-8 2,-8 3,-4 2,-1 2,1 0,6 2,6-1,2 1,4-1,7 0,5 1,9-1,10 0,13 0,12 0,13 0,15 0,14 0,15 0,15 0,18 0,19 0,21 0,21 0,22 0,19 0,17 0,14 0,9 0,10 0,5-4,0-1,3 0,-4 1,-3 2,-7 0,-5 1,-6 1,-8 0,-11 0,-14 0,-16 0,-14 1,-13-1,-17 0,-13 0,-12 0,-14 0,-14 0,-19 0,-18 0,-22 0,-21 0,-22 0,-19 0,-17 0,-13 0,-15 0,-6 0,-7 0,-6 0,-2 0,1 0,3 0,1 0,3 0,6 3,9 6,10 5,15 3,12 3,15-2,13-1,13-3,11 1,12 0,14 2,13-2,18 0,20-2,26-4,24-3,23-3,26-2,24 0,17-2,15 1,12-1,9 0,5 1,-2 0,-1 0,-3 0,-5 0,-8 0,-12 0,-16 0,-19 0,-17 0,-20 0,-19 0,-15 0,-15 0,-18 0,-21 0,-24 0,-23 0,-24 0,-23 0,-23 0,-18 0,-18 0,-18 0,-14 3,-10 6,-3 5,-6 3,0 3,4 1,6-2,7-1,9 0,12 1,13-3,17-4,19-4,14-4,15-2,22 2,21 1,17 2,15 1,24-1,24-2,27-2,28-1,27-1,22-1,24 0,16 0,10-1,13 1,4 0,4 0,1 0,-3 3,-4 2,-8 4,-9-1,-11 0,-15-3,-17-1,-19-2,-14-1,-15-1,-15 0,-18 0,-17-1,-18 1,-18 0,-17-1,-18 1,-22 0,-19 0,-21 0,-24 0,-19 0,-23 0,-17 0,-17 0,-8 0,-6 0,-3 0,-1 0,2 0,6 0,1 0,7 0,8 0,11 0,15 0,14 0,19 0,14 0,16 0,16 0,15 0,21 0,24 0,20 0,27 0,26 0,28 0,25 0,21 0,22 0,13 0,14 0,5 0,4 0,-2 0,-1 0,-3 0,-7 0,-14-3,-16-2,-19-4,-21 0,-20 2,-13 2,-17-3,-15-2,-17-5,-20-2,-19-3,-24 3,-21-4,-20 2,-24-4,-22 0,-16 2,-11 2,-11 4,-12 4,-7 4,-8 4,-1 2,-3 1,0 1,3-1,6 1,12 0,8-1,8 1,12-1,15 0,9 0,13 0,13 0,18 0,14 0,16 0,15 0,12 0,12 0,14 0,16 0,15 0,18 0,18 0,17 0,15 0,15 0,11 0,6 0,8 0,7 0,8 0,-3 0,1 0,3 0,-2 0,-3 0,-2 0,-3 0,-5 0,-10 0,-11 0,-16 0,-17 0,-17 0,-16 0,-10 0,-16 0,-13 0,-16 0,-17 0,-17 0,-21 0,-17 0,-17 0,-17 0,-15 0,-10 0,-15 0,-10 0,-7 0,-3 0,-4 0,-6 0,-3 0,0 0,3 0,3 0,8 0,11 0,8 0,9 0,6 0,14 0,13 0,15 0,18 0,15 0,16 0,12 0,18 0,19 0,25 0,28 0,23-4,22-5,22-4,19-4,17-3,12 2,16 4,6 5,5 3,0 3,-4 2,-3 2,-8-1,-11 1,-15 0,-19 0,-20-1,-22 0,-19 0,-14 0,-17-3,-15-6,-15-4,-14-5,-17-2,-20 2,-21 1,-23-1,-23 2,-23 5,-19 4,-13 3,-17 2,-11 1,-14 2,-6 0,-4-1,-3 1,-1-1,3 1,4-1,9 8,5 1,10 5,12 2,8 3,16 1,17 2,18-4,21-4,22-5,22-3,18-4,23-1,20-2,21 0,23 0,25 0,25 1,22-1,18 1,20 0,-23 0,-38 0,-41 0</inkml:trace>
  <inkml:trace contextRef="#ctx0" brushRef="#br1" timeOffset="9610">526 857,'0'0,"0"0,0 0,0 0,0 0,0 0,0 0,0 0,0 0,0 0,3-26,6-16,8-4,16-3,14 0,18 5,16 6,12 10,14 9,14 8,13 6,6 3,8 3,10 1,7 0,2 0,2-1,-1 0,-4-1,-3 0,-7 0,-7 0,-6 0,-9 0,-12 0,-15 0,-14 0,-15 0,-17 0,-18 0,-17 0,-12 0,-15-4,-22-4,-19-6,-16-3,-16-3,-18-1,-16-6,-10 0,-9-1,-7 2,-7 4,-9 7,-8 5,0 5,2 3,5 2,3 1,4 0,8 0,10 0,7 0,14-1,9 0,15 0,10 0,13 0,14 0,14 0,17 4,14 1,15 0,16-2,22 0,20-1,21-1,20-1,17 0,13 0,15 0,11-1,10 1,8 0,-2 0,2 0,-2 0,-2 0,1 0,-5 0,-6 0,-11 0,-10 0,-13 0,-14 0,-18 0,-16 0,-16 0,-13 0,-10 0,-10 0,-12 0,-15 0,-13 0,-15 0,-9 0,-12 0,-11 0,-17 0,-12 0,-9 0,-9 0,-11 0,-10 0,-13 0,-10 0,-5 0,0 0,-3 4,-2 1,-3 0,-2-2,-2 0,0-1,-1-1,0-1,1 0,-1 0,4 0,5-1,9 1,9 4,3 1,4-1,9 0,7-1,10 2,11 1,11-1,11-1,11-1,16-2,12 0,14 3,16 1,18-1,19 0,17-2,20 0,19-2,14 1,14-1,11-1,7 1,13 0,9 0,5 0,7 0,2 0,0 0,-2 0,-4 0,-8 0,-6 0,-8 0,-12 0,-12 0,-13 0,-15 0,-11 0,-13 0,-13 0,-10 0,-11 0,-13 0,-12 0,-9 0,-7-4,-7-8,-12-7,-13-3,-10 2,-13 1,-17 0,-11-1,-8-1,-11 0,-11 3,-10 2,-6 2,-9 1,-7 2,-6 3,-7 3,-1 3,1 0,0-1,-3-2,-2 1,1 1,5 0,6 2,5 0,5 1,4 0,1 0,9 1,10-1,9 0,12 0,10 0,8 0,8 0,13 0,7 0,8 0,7 0,9 0,7 0,11 0,17 0,17 0,15 0,22 0,19 0,16 0,17 0,11 0,17 0,17 0,10 0,9 0,3 0,4 0,3 0,6 0,-2 0,-4 0,-1 0,-7 0,-10 0,-8 0,-9 0,-15 0,-8 0,-8 0,-8 0,-13 0,-12 0,-12 0,-9 0,-16 0,-18 0,-16 0,-12 0,-7 0,-5 0,-13 0,-16 0,-17 0,-16 0,-15 0,-14 0,-13 0,-15 0,-13 0,-10 0,-10 0,-6 0,-5 0,-8 0,-6 0,-1 0,0 4,0 1,1-1,5 0,5 3,6-1,4 0,7-2,6 3,9-1,10-1,11-1,14-1,9 2,13 1,12 2,14 1,9-2,8 2,9 3,15 3,15-1,19-2,24-4,24-3,21-3,25-1,20-1,23 0,18-1,16 0,17 1,13-1,10 1,10 0,4 0,-2 0,2 0,-4 0,-10 0,-4 0,-10 0,-13 0,-16 0,-17 0,-20 0,-21 0,-18 0,-17 0,-14 0,-18 0,-15 0,-17 0,-18 0,-14 0,-24 0,-21 0,-19 0,-21 0,-22 0,-23 0,-20 4,-9 5,-13 0,-10 0,-4-3,-8-1,-1-3,-1 0,0 2,-2 0,8 1,5-2,5 0,3-2,9 0,10-1,10 0,15 0,19-1,13 1,17 0,11 0,10 0,16 0,16 4,12 4,14 6,15-1,20 2,23 2,22 2,24-3,16-3,23-5,21-3,17-3,12-1,11-1,8-1,7 0,7 0,4 1,-4-1,-6 1,-6 0,-5 0,-11 0,-14 0,-13 0,-18 0,-19 0,-16 0,-17 0,-14 0,-13 0,-11 0,-9 0,-12 0,-13 0,-10 0,-9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47357-2B68-4203-9E18-A6773DE8CF0A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4DBF6-A184-4D6C-AE00-27BF96321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96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DBF6-A184-4D6C-AE00-27BF96321A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DBF6-A184-4D6C-AE00-27BF96321A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5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2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9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7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4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6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1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sciencefriday.com/photosphere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562600"/>
            <a:ext cx="9144000" cy="11430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Ryan J Hollister</a:t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Turlock High Geoscience &amp; AP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EnviroSci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Friday Educator Collaborator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0E21E-1A42-45A4-A041-0F140E143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720512" cy="38290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A4D3A6-E1C9-4112-9B73-0208302743FE}"/>
              </a:ext>
            </a:extLst>
          </p:cNvPr>
          <p:cNvSpPr txBox="1">
            <a:spLocks/>
          </p:cNvSpPr>
          <p:nvPr/>
        </p:nvSpPr>
        <p:spPr>
          <a:xfrm>
            <a:off x="-36443" y="304800"/>
            <a:ext cx="9144000" cy="97155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7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Embark on a 360-Degree </a:t>
            </a:r>
            <a:b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Immersive Virtual Field Experience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378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7155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of New Knowledge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400" name="Picture 16" descr="Devils Postpile National Monument, California. By Ryan Holli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19201"/>
            <a:ext cx="8237074" cy="511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Close-up of a sections of the Marte Vallis crater. Credit: NASA/JPL/University of Ariz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458200" cy="51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97155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B112BD-9354-45E7-997D-CC24E53D9324}"/>
              </a:ext>
            </a:extLst>
          </p:cNvPr>
          <p:cNvSpPr/>
          <p:nvPr/>
        </p:nvSpPr>
        <p:spPr>
          <a:xfrm>
            <a:off x="3277113" y="2000251"/>
            <a:ext cx="2589775" cy="35317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2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747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1A4D3A6-E1C9-4112-9B73-0208302743FE}"/>
              </a:ext>
            </a:extLst>
          </p:cNvPr>
          <p:cNvSpPr txBox="1">
            <a:spLocks/>
          </p:cNvSpPr>
          <p:nvPr/>
        </p:nvSpPr>
        <p:spPr>
          <a:xfrm>
            <a:off x="-7620" y="0"/>
            <a:ext cx="9144000" cy="97155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 Overview</a:t>
            </a:r>
            <a:endParaRPr lang="en-US" sz="4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E117B-97E7-4FA5-81D2-0DDA64026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46" y="991428"/>
            <a:ext cx="4784318" cy="33718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8ABE9E-2E9F-482A-8019-7135D2C60411}"/>
              </a:ext>
            </a:extLst>
          </p:cNvPr>
          <p:cNvSpPr/>
          <p:nvPr/>
        </p:nvSpPr>
        <p:spPr>
          <a:xfrm>
            <a:off x="152400" y="1143000"/>
            <a:ext cx="4286250" cy="5410200"/>
          </a:xfrm>
          <a:prstGeom prst="roundRect">
            <a:avLst>
              <a:gd name="adj" fmla="val 3265"/>
            </a:avLst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2400" b="1" u="sng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Minutes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Intro/What/Why/How of an </a:t>
            </a:r>
            <a:r>
              <a:rPr lang="en-US" sz="240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Immersive Virtual Field Experience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400" b="1" u="sng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Minutes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="1" strike="sngStrike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laying Around </a:t>
            </a:r>
            <a:r>
              <a:rPr lang="en-US" sz="24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Experiential Learning with IVFE at the </a:t>
            </a:r>
            <a:br>
              <a:rPr lang="en-US" sz="24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Columns of the Giants.</a:t>
            </a:r>
          </a:p>
          <a:p>
            <a:pPr lvl="0"/>
            <a:endParaRPr lang="en-US" sz="2400" b="1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400" b="1" u="sng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Minutes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Results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Participant Reactions/ Takeaways. </a:t>
            </a:r>
          </a:p>
        </p:txBody>
      </p:sp>
    </p:spTree>
    <p:extLst>
      <p:ext uri="{BB962C8B-B14F-4D97-AF65-F5344CB8AC3E}">
        <p14:creationId xmlns:p14="http://schemas.microsoft.com/office/powerpoint/2010/main" val="223745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97155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67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IVFE ?</a:t>
            </a:r>
            <a:b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(Immersive Virtual Field Experience)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44DE7B-9F7A-48F5-AE56-09189A3A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7400"/>
            <a:ext cx="4429125" cy="357878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07006F-8CA7-434F-BE39-DCDBE06F5A09}"/>
              </a:ext>
            </a:extLst>
          </p:cNvPr>
          <p:cNvSpPr/>
          <p:nvPr/>
        </p:nvSpPr>
        <p:spPr>
          <a:xfrm>
            <a:off x="152400" y="1295400"/>
            <a:ext cx="4286250" cy="5334000"/>
          </a:xfrm>
          <a:prstGeom prst="roundRect">
            <a:avLst>
              <a:gd name="adj" fmla="val 3265"/>
            </a:avLst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IVFE is my attempt at creating an authentic field experience using high resolution 360-degree photospheres and photogrammetric 3D models of rock samples. </a:t>
            </a:r>
            <a:br>
              <a:rPr lang="en-US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(See postscript for more details)</a:t>
            </a:r>
          </a:p>
          <a:p>
            <a:pPr lvl="0"/>
            <a:endParaRPr lang="en-US" b="1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7175" indent="-257175">
              <a:buFontTx/>
              <a:buAutoNum type="arabicPeriod"/>
            </a:pPr>
            <a:r>
              <a:rPr lang="en-US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resolution and VR capability allows for authentic student discovery and field sketches.</a:t>
            </a:r>
          </a:p>
          <a:p>
            <a:pPr marL="257175" indent="-257175">
              <a:buFontTx/>
              <a:buAutoNum type="arabicPeriod"/>
            </a:pPr>
            <a:r>
              <a:rPr lang="en-US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have ultra-zoom capability in photospheres and the ability to “pick-up” and manipulate rock samples from the field. </a:t>
            </a:r>
          </a:p>
          <a:p>
            <a:pPr marL="257175" indent="-257175">
              <a:buFontTx/>
              <a:buAutoNum type="arabicPeriod"/>
            </a:pPr>
            <a:r>
              <a:rPr lang="en-US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IVFE Questions are designed to facilitate discovery while pointing students to resources that can answer their questions.</a:t>
            </a:r>
          </a:p>
        </p:txBody>
      </p:sp>
    </p:spTree>
    <p:extLst>
      <p:ext uri="{BB962C8B-B14F-4D97-AF65-F5344CB8AC3E}">
        <p14:creationId xmlns:p14="http://schemas.microsoft.com/office/powerpoint/2010/main" val="36233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7155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7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an IVFE ?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close up of a rock&#10;&#10;Description generated with high confidence">
            <a:extLst>
              <a:ext uri="{FF2B5EF4-FFF2-40B4-BE49-F238E27FC236}">
                <a16:creationId xmlns:a16="http://schemas.microsoft.com/office/drawing/2014/main" id="{D6B82E2E-7222-4E39-AC4F-BCE65E07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566" y="1371600"/>
            <a:ext cx="5466623" cy="352425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F54A7B-4A82-4103-9889-17A0A26C014D}"/>
              </a:ext>
            </a:extLst>
          </p:cNvPr>
          <p:cNvSpPr/>
          <p:nvPr/>
        </p:nvSpPr>
        <p:spPr>
          <a:xfrm>
            <a:off x="3663004" y="1449064"/>
            <a:ext cx="5228540" cy="3415848"/>
          </a:xfrm>
          <a:custGeom>
            <a:avLst/>
            <a:gdLst>
              <a:gd name="connsiteX0" fmla="*/ 6380174 w 7590207"/>
              <a:gd name="connsiteY0" fmla="*/ 2021305 h 4874508"/>
              <a:gd name="connsiteX1" fmla="*/ 7432078 w 7590207"/>
              <a:gd name="connsiteY1" fmla="*/ 3141961 h 4874508"/>
              <a:gd name="connsiteX2" fmla="*/ 7590207 w 7590207"/>
              <a:gd name="connsiteY2" fmla="*/ 4874508 h 4874508"/>
              <a:gd name="connsiteX3" fmla="*/ 3898231 w 7590207"/>
              <a:gd name="connsiteY3" fmla="*/ 4826382 h 4874508"/>
              <a:gd name="connsiteX4" fmla="*/ 825022 w 7590207"/>
              <a:gd name="connsiteY4" fmla="*/ 4792006 h 4874508"/>
              <a:gd name="connsiteX5" fmla="*/ 1045028 w 7590207"/>
              <a:gd name="connsiteY5" fmla="*/ 3870730 h 4874508"/>
              <a:gd name="connsiteX6" fmla="*/ 893774 w 7590207"/>
              <a:gd name="connsiteY6" fmla="*/ 3609473 h 4874508"/>
              <a:gd name="connsiteX7" fmla="*/ 763146 w 7590207"/>
              <a:gd name="connsiteY7" fmla="*/ 3093834 h 4874508"/>
              <a:gd name="connsiteX8" fmla="*/ 27501 w 7590207"/>
              <a:gd name="connsiteY8" fmla="*/ 2193185 h 4874508"/>
              <a:gd name="connsiteX9" fmla="*/ 0 w 7590207"/>
              <a:gd name="connsiteY9" fmla="*/ 1326911 h 4874508"/>
              <a:gd name="connsiteX10" fmla="*/ 440012 w 7590207"/>
              <a:gd name="connsiteY10" fmla="*/ 935025 h 4874508"/>
              <a:gd name="connsiteX11" fmla="*/ 1017528 w 7590207"/>
              <a:gd name="connsiteY11" fmla="*/ 763145 h 4874508"/>
              <a:gd name="connsiteX12" fmla="*/ 1409413 w 7590207"/>
              <a:gd name="connsiteY12" fmla="*/ 405636 h 4874508"/>
              <a:gd name="connsiteX13" fmla="*/ 1787549 w 7590207"/>
              <a:gd name="connsiteY13" fmla="*/ 116878 h 4874508"/>
              <a:gd name="connsiteX14" fmla="*/ 2502568 w 7590207"/>
              <a:gd name="connsiteY14" fmla="*/ 0 h 4874508"/>
              <a:gd name="connsiteX15" fmla="*/ 3128210 w 7590207"/>
              <a:gd name="connsiteY15" fmla="*/ 123753 h 4874508"/>
              <a:gd name="connsiteX16" fmla="*/ 3389468 w 7590207"/>
              <a:gd name="connsiteY16" fmla="*/ 543139 h 4874508"/>
              <a:gd name="connsiteX17" fmla="*/ 3705726 w 7590207"/>
              <a:gd name="connsiteY17" fmla="*/ 990027 h 4874508"/>
              <a:gd name="connsiteX18" fmla="*/ 4413871 w 7590207"/>
              <a:gd name="connsiteY18" fmla="*/ 1100030 h 4874508"/>
              <a:gd name="connsiteX19" fmla="*/ 4915759 w 7590207"/>
              <a:gd name="connsiteY19" fmla="*/ 1120655 h 4874508"/>
              <a:gd name="connsiteX20" fmla="*/ 5500150 w 7590207"/>
              <a:gd name="connsiteY20" fmla="*/ 1244409 h 4874508"/>
              <a:gd name="connsiteX21" fmla="*/ 5974538 w 7590207"/>
              <a:gd name="connsiteY21" fmla="*/ 1471290 h 4874508"/>
              <a:gd name="connsiteX22" fmla="*/ 6380174 w 7590207"/>
              <a:gd name="connsiteY22" fmla="*/ 2021305 h 487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90207" h="4874508">
                <a:moveTo>
                  <a:pt x="6380174" y="2021305"/>
                </a:moveTo>
                <a:lnTo>
                  <a:pt x="7432078" y="3141961"/>
                </a:lnTo>
                <a:lnTo>
                  <a:pt x="7590207" y="4874508"/>
                </a:lnTo>
                <a:lnTo>
                  <a:pt x="3898231" y="4826382"/>
                </a:lnTo>
                <a:lnTo>
                  <a:pt x="825022" y="4792006"/>
                </a:lnTo>
                <a:lnTo>
                  <a:pt x="1045028" y="3870730"/>
                </a:lnTo>
                <a:lnTo>
                  <a:pt x="893774" y="3609473"/>
                </a:lnTo>
                <a:lnTo>
                  <a:pt x="763146" y="3093834"/>
                </a:lnTo>
                <a:lnTo>
                  <a:pt x="27501" y="2193185"/>
                </a:lnTo>
                <a:lnTo>
                  <a:pt x="0" y="1326911"/>
                </a:lnTo>
                <a:lnTo>
                  <a:pt x="440012" y="935025"/>
                </a:lnTo>
                <a:lnTo>
                  <a:pt x="1017528" y="763145"/>
                </a:lnTo>
                <a:lnTo>
                  <a:pt x="1409413" y="405636"/>
                </a:lnTo>
                <a:lnTo>
                  <a:pt x="1787549" y="116878"/>
                </a:lnTo>
                <a:lnTo>
                  <a:pt x="2502568" y="0"/>
                </a:lnTo>
                <a:lnTo>
                  <a:pt x="3128210" y="123753"/>
                </a:lnTo>
                <a:lnTo>
                  <a:pt x="3389468" y="543139"/>
                </a:lnTo>
                <a:lnTo>
                  <a:pt x="3705726" y="990027"/>
                </a:lnTo>
                <a:lnTo>
                  <a:pt x="4413871" y="1100030"/>
                </a:lnTo>
                <a:lnTo>
                  <a:pt x="4915759" y="1120655"/>
                </a:lnTo>
                <a:lnTo>
                  <a:pt x="5500150" y="1244409"/>
                </a:lnTo>
                <a:lnTo>
                  <a:pt x="5974538" y="1471290"/>
                </a:lnTo>
                <a:lnTo>
                  <a:pt x="6380174" y="2021305"/>
                </a:lnTo>
                <a:close/>
              </a:path>
            </a:pathLst>
          </a:custGeom>
          <a:solidFill>
            <a:srgbClr val="FF0000">
              <a:alpha val="1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2hr Driving Distance from Turlock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4C8074-81DE-41D8-B4AD-E4CF652B51B4}"/>
              </a:ext>
            </a:extLst>
          </p:cNvPr>
          <p:cNvSpPr/>
          <p:nvPr/>
        </p:nvSpPr>
        <p:spPr>
          <a:xfrm>
            <a:off x="150973" y="1066800"/>
            <a:ext cx="3379593" cy="5522843"/>
          </a:xfrm>
          <a:prstGeom prst="roundRect">
            <a:avLst>
              <a:gd name="adj" fmla="val 3265"/>
            </a:avLst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AutoNum type="arabicPeriod"/>
            </a:pPr>
            <a:r>
              <a:rPr lang="en-US" sz="21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need relevant, place-based experiences to make their learning meaningful. </a:t>
            </a:r>
          </a:p>
          <a:p>
            <a:pPr marL="342900" indent="-342900">
              <a:buAutoNum type="arabicPeriod"/>
            </a:pPr>
            <a:r>
              <a:rPr lang="en-US" sz="21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of my students have never been to the Sierras or the Pacific.</a:t>
            </a:r>
          </a:p>
          <a:p>
            <a:pPr marL="342900" indent="-342900">
              <a:buAutoNum type="arabicPeriod"/>
            </a:pPr>
            <a:r>
              <a:rPr lang="en-US" sz="21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Experiences are financially and logistically impractical for large high school classes.  </a:t>
            </a:r>
          </a:p>
          <a:p>
            <a:pPr marL="342900" indent="-342900">
              <a:buAutoNum type="arabicPeriod"/>
            </a:pPr>
            <a:r>
              <a:rPr lang="en-US" sz="21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IVFE allows students of all physical abilities and demographics to experience authentic scientific field work.</a:t>
            </a:r>
          </a:p>
        </p:txBody>
      </p:sp>
    </p:spTree>
    <p:extLst>
      <p:ext uri="{BB962C8B-B14F-4D97-AF65-F5344CB8AC3E}">
        <p14:creationId xmlns:p14="http://schemas.microsoft.com/office/powerpoint/2010/main" val="35378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uiExpan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7155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02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 Task </a:t>
            </a:r>
            <a:b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(Completed over five, 54-minute periods)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close up of text on a whiteboard&#10;&#10;Description generated with very high confidence">
            <a:extLst>
              <a:ext uri="{FF2B5EF4-FFF2-40B4-BE49-F238E27FC236}">
                <a16:creationId xmlns:a16="http://schemas.microsoft.com/office/drawing/2014/main" id="{7B84C830-AF0B-4BC8-836F-5D31282F6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05617" y="1976183"/>
            <a:ext cx="4836664" cy="36274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9780D4B-B56F-45B6-ACF6-0EB785831AFE}"/>
                  </a:ext>
                </a:extLst>
              </p14:cNvPr>
              <p14:cNvContentPartPr/>
              <p14:nvPr/>
            </p14:nvContentPartPr>
            <p14:xfrm>
              <a:off x="6172200" y="5594584"/>
              <a:ext cx="1880010" cy="308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9780D4B-B56F-45B6-ACF6-0EB785831A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48079" y="5588464"/>
                <a:ext cx="1927532" cy="338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904AB5-20EF-4766-9DCD-608558DEF07F}"/>
              </a:ext>
            </a:extLst>
          </p:cNvPr>
          <p:cNvSpPr/>
          <p:nvPr/>
        </p:nvSpPr>
        <p:spPr>
          <a:xfrm>
            <a:off x="228600" y="1143000"/>
            <a:ext cx="5029200" cy="5486400"/>
          </a:xfrm>
          <a:prstGeom prst="roundRect">
            <a:avLst>
              <a:gd name="adj" fmla="val 3265"/>
            </a:avLst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</a:rPr>
              <a:t>Students will explore the six nonannotated “Stops” to make sketches and note observations they think are geologically interesting or useful.</a:t>
            </a:r>
            <a:endParaRPr lang="en-US" sz="2100" dirty="0"/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</a:rPr>
              <a:t>Students will partake in small group and large group scientific discourse to make claims using evidence and reasoning. </a:t>
            </a:r>
            <a:endParaRPr lang="en-US" sz="2100" dirty="0"/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</a:rPr>
              <a:t>Students will use their data to synthesize a geologic story that explains the formation of the </a:t>
            </a:r>
            <a:r>
              <a:rPr lang="en-US" sz="2100" i="1" dirty="0">
                <a:latin typeface="Calibri" panose="020F0502020204030204" pitchFamily="34" charset="0"/>
                <a:ea typeface="Calibri" panose="020F0502020204030204" pitchFamily="34" charset="0"/>
              </a:rPr>
              <a:t>Columns of the Giants</a:t>
            </a: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100" dirty="0"/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Calibri" panose="020F0502020204030204" pitchFamily="34" charset="0"/>
                <a:ea typeface="Calibri" panose="020F0502020204030204" pitchFamily="34" charset="0"/>
              </a:rPr>
              <a:t>Students will apply their new geology skills and knowledge to interpret the origins of landscapes across the world (and perhaps even out of this world). 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5539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363"/>
            <a:ext cx="9144000" cy="97155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Navigate my IVFE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Columns of the Giants Virtual Field Trip Navigation Tip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0" end="65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61" y="1447800"/>
            <a:ext cx="891347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7155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Minutes for Experiential Learning</a:t>
            </a:r>
            <a:b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(Take it for a test-drive!)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30" y="5562600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http://www.sciencefriday.com/photosphere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3750" t="2221" r="16249" b="4445"/>
          <a:stretch/>
        </p:blipFill>
        <p:spPr>
          <a:xfrm>
            <a:off x="1676400" y="1149212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8" name="Picture 22" descr="https://pbs.twimg.com/media/C65R-E0UwAAjYQ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78" y="1040753"/>
            <a:ext cx="7712155" cy="57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229" y="0"/>
            <a:ext cx="9144000" cy="97155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Outcomes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52" name="Picture 16" descr="https://pbs.twimg.com/media/C64_5gIU8AAyTg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8" y="1042612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s://pbs.twimg.com/media/C64_5gGVAAE69t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2612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https://pbs.twimg.com/media/C66DW2iUwAQbK9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2612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5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 contrast="-11000"/>
                    </a14:imgEffect>
                  </a14:imgLayer>
                </a14:imgProps>
              </a:ext>
            </a:extLst>
          </a:blip>
          <a:srcRect l="3329" t="21481"/>
          <a:stretch/>
        </p:blipFill>
        <p:spPr>
          <a:xfrm>
            <a:off x="2257424" y="1154750"/>
            <a:ext cx="5057775" cy="3081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7155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Outcomes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 contrast="83000"/>
                    </a14:imgEffect>
                  </a14:imgLayer>
                </a14:imgProps>
              </a:ext>
            </a:extLst>
          </a:blip>
          <a:srcRect l="10000" t="15700" b="47263"/>
          <a:stretch/>
        </p:blipFill>
        <p:spPr>
          <a:xfrm>
            <a:off x="1143000" y="4343400"/>
            <a:ext cx="7406640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480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4169</TotalTime>
  <Words>251</Words>
  <Application>Microsoft Office PowerPoint</Application>
  <PresentationFormat>On-screen Show (4:3)</PresentationFormat>
  <Paragraphs>39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Ryan J Hollister Turlock High Geoscience &amp; AP EnviroSci Science Friday Educator Collaborator</vt:lpstr>
      <vt:lpstr>PowerPoint Presentation</vt:lpstr>
      <vt:lpstr>What is an IVFE ? (Immersive Virtual Field Experience)</vt:lpstr>
      <vt:lpstr>Why an IVFE ?</vt:lpstr>
      <vt:lpstr>The Student Task  (Completed over five, 54-minute periods)</vt:lpstr>
      <vt:lpstr>How to Navigate my IVFE</vt:lpstr>
      <vt:lpstr>10 Minutes for Experiential Learning (Take it for a test-drive!)</vt:lpstr>
      <vt:lpstr>Educational Outcomes</vt:lpstr>
      <vt:lpstr>Educational Outcomes</vt:lpstr>
      <vt:lpstr>Application of New Knowledge</vt:lpstr>
      <vt:lpstr>Questions?</vt:lpstr>
    </vt:vector>
  </TitlesOfParts>
  <Company>TUSD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J Hollister</dc:creator>
  <cp:lastModifiedBy>Ryan Hollister</cp:lastModifiedBy>
  <cp:revision>103</cp:revision>
  <dcterms:created xsi:type="dcterms:W3CDTF">2014-05-09T16:48:43Z</dcterms:created>
  <dcterms:modified xsi:type="dcterms:W3CDTF">2017-07-17T04:19:30Z</dcterms:modified>
</cp:coreProperties>
</file>