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0" r:id="rId10"/>
    <p:sldId id="274" r:id="rId11"/>
    <p:sldId id="271" r:id="rId12"/>
    <p:sldId id="272" r:id="rId13"/>
    <p:sldId id="276" r:id="rId14"/>
    <p:sldId id="287" r:id="rId15"/>
    <p:sldId id="288" r:id="rId16"/>
    <p:sldId id="289" r:id="rId17"/>
    <p:sldId id="286" r:id="rId18"/>
    <p:sldId id="280" r:id="rId19"/>
    <p:sldId id="279" r:id="rId20"/>
    <p:sldId id="277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F8FF"/>
    <a:srgbClr val="AA8D56"/>
    <a:srgbClr val="47F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2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7368"/>
            <a:ext cx="7772400" cy="19026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Empowering the Student Voice in Place-Based Geoscience Education: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From Field Trips to Case Studies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158" y="4909553"/>
            <a:ext cx="8849895" cy="17526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47FF1B"/>
                </a:solidFill>
              </a:rPr>
              <a:t>Sadredin</a:t>
            </a:r>
            <a:r>
              <a:rPr lang="en-US" dirty="0" smtClean="0">
                <a:solidFill>
                  <a:srgbClr val="47FF1B"/>
                </a:solidFill>
              </a:rPr>
              <a:t> Moosavi, </a:t>
            </a:r>
            <a:r>
              <a:rPr lang="en-US" dirty="0" err="1" smtClean="0">
                <a:solidFill>
                  <a:srgbClr val="47FF1B"/>
                </a:solidFill>
              </a:rPr>
              <a:t>Gustavus</a:t>
            </a:r>
            <a:r>
              <a:rPr lang="en-US" dirty="0" smtClean="0">
                <a:solidFill>
                  <a:srgbClr val="47FF1B"/>
                </a:solidFill>
              </a:rPr>
              <a:t> </a:t>
            </a:r>
            <a:r>
              <a:rPr lang="en-US" dirty="0" err="1" smtClean="0">
                <a:solidFill>
                  <a:srgbClr val="47FF1B"/>
                </a:solidFill>
              </a:rPr>
              <a:t>Adolphus</a:t>
            </a:r>
            <a:r>
              <a:rPr lang="en-US" dirty="0" smtClean="0">
                <a:solidFill>
                  <a:srgbClr val="47FF1B"/>
                </a:solidFill>
              </a:rPr>
              <a:t> </a:t>
            </a:r>
            <a:r>
              <a:rPr lang="en-US" dirty="0" smtClean="0">
                <a:solidFill>
                  <a:srgbClr val="47FF1B"/>
                </a:solidFill>
              </a:rPr>
              <a:t>College, RCTC</a:t>
            </a:r>
            <a:endParaRPr lang="en-US" dirty="0" smtClean="0">
              <a:solidFill>
                <a:srgbClr val="47FF1B"/>
              </a:solidFill>
            </a:endParaRPr>
          </a:p>
          <a:p>
            <a:pPr algn="l"/>
            <a:r>
              <a:rPr lang="en-US" dirty="0" smtClean="0">
                <a:solidFill>
                  <a:srgbClr val="AA8D56"/>
                </a:solidFill>
              </a:rPr>
              <a:t>Sherry </a:t>
            </a:r>
            <a:r>
              <a:rPr lang="en-US" dirty="0" smtClean="0">
                <a:solidFill>
                  <a:srgbClr val="AA8D56"/>
                </a:solidFill>
              </a:rPr>
              <a:t>Oaks, University of Colorado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Julie </a:t>
            </a:r>
            <a:r>
              <a:rPr lang="en-US" dirty="0" smtClean="0">
                <a:solidFill>
                  <a:srgbClr val="FFFF00"/>
                </a:solidFill>
              </a:rPr>
              <a:t>Bartley, </a:t>
            </a:r>
            <a:r>
              <a:rPr lang="en-US" dirty="0" err="1" smtClean="0">
                <a:solidFill>
                  <a:srgbClr val="FFFF00"/>
                </a:solidFill>
              </a:rPr>
              <a:t>Gustavus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Adolphus</a:t>
            </a:r>
            <a:r>
              <a:rPr lang="en-US" dirty="0" smtClean="0">
                <a:solidFill>
                  <a:srgbClr val="FFFF00"/>
                </a:solidFill>
              </a:rPr>
              <a:t> College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15-33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5" y="2313281"/>
            <a:ext cx="3878381" cy="2596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54" y="5463903"/>
            <a:ext cx="1056105" cy="772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159" y="5885448"/>
            <a:ext cx="955841" cy="955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831" y="5275179"/>
            <a:ext cx="1181169" cy="126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0764" r="10942"/>
          <a:stretch/>
        </p:blipFill>
        <p:spPr>
          <a:xfrm>
            <a:off x="4555087" y="2313281"/>
            <a:ext cx="3699913" cy="2596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32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7-32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72" r="5372"/>
          <a:stretch>
            <a:fillRect/>
          </a:stretch>
        </p:blipFill>
        <p:spPr>
          <a:xfrm>
            <a:off x="0" y="13368"/>
            <a:ext cx="9144000" cy="6858000"/>
          </a:xfrm>
        </p:spPr>
      </p:pic>
      <p:pic>
        <p:nvPicPr>
          <p:cNvPr id="6" name="Picture 5" descr="16-07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21" y="2536475"/>
            <a:ext cx="6764421" cy="4528249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146842" y="588211"/>
            <a:ext cx="3703053" cy="2914315"/>
          </a:xfrm>
          <a:prstGeom prst="cloudCallou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Sure you’re not leading us down a dark hole?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81263" y="387684"/>
            <a:ext cx="3355474" cy="3716421"/>
          </a:xfrm>
          <a:prstGeom prst="cloudCallout">
            <a:avLst>
              <a:gd name="adj1" fmla="val 36139"/>
              <a:gd name="adj2" fmla="val 65378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I’ve never even BEEN to Colorado!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7-32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72" r="5372"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bg1"/>
          </a:solidFill>
        </p:spPr>
      </p:pic>
      <p:sp>
        <p:nvSpPr>
          <p:cNvPr id="7" name="Text Placeholder 6"/>
          <p:cNvSpPr txBox="1">
            <a:spLocks noGrp="1"/>
          </p:cNvSpPr>
          <p:nvPr>
            <p:ph type="body" sz="half" idx="2"/>
          </p:nvPr>
        </p:nvSpPr>
        <p:spPr>
          <a:xfrm>
            <a:off x="0" y="5291683"/>
            <a:ext cx="9144000" cy="155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Students use geology content to explore formation of site: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smtClean="0">
                <a:solidFill>
                  <a:srgbClr val="34F8FF"/>
                </a:solidFill>
              </a:rPr>
              <a:t>W</a:t>
            </a:r>
            <a:r>
              <a:rPr lang="en-US" sz="2800" b="1" i="1" dirty="0" smtClean="0">
                <a:solidFill>
                  <a:srgbClr val="34F8FF"/>
                </a:solidFill>
              </a:rPr>
              <a:t>hat </a:t>
            </a:r>
            <a:r>
              <a:rPr lang="en-US" sz="2800" b="1" i="1" dirty="0" smtClean="0">
                <a:solidFill>
                  <a:srgbClr val="34F8FF"/>
                </a:solidFill>
              </a:rPr>
              <a:t>is the origin of the scoop </a:t>
            </a:r>
            <a:r>
              <a:rPr lang="en-US" sz="2800" b="1" i="1" dirty="0" smtClean="0">
                <a:solidFill>
                  <a:srgbClr val="34F8FF"/>
                </a:solidFill>
              </a:rPr>
              <a:t>like structure</a:t>
            </a:r>
          </a:p>
          <a:p>
            <a:pPr algn="ctr"/>
            <a:r>
              <a:rPr lang="en-US" sz="2800" b="1" i="1" dirty="0" smtClean="0">
                <a:solidFill>
                  <a:srgbClr val="34F8FF"/>
                </a:solidFill>
              </a:rPr>
              <a:t>in </a:t>
            </a:r>
            <a:r>
              <a:rPr lang="en-US" sz="2800" b="1" i="1" dirty="0" smtClean="0">
                <a:solidFill>
                  <a:srgbClr val="34F8FF"/>
                </a:solidFill>
              </a:rPr>
              <a:t>Horseshoe </a:t>
            </a:r>
            <a:r>
              <a:rPr lang="en-US" sz="2800" b="1" i="1" dirty="0" smtClean="0">
                <a:solidFill>
                  <a:srgbClr val="34F8FF"/>
                </a:solidFill>
              </a:rPr>
              <a:t>Mountain, CO?</a:t>
            </a:r>
            <a:endParaRPr lang="en-US" sz="2800" b="1" i="1" dirty="0">
              <a:solidFill>
                <a:srgbClr val="34F8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763" y="20534"/>
            <a:ext cx="281359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South Tilted Layers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Appear Sedimentary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9063" y="4458444"/>
            <a:ext cx="39236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Sedimentary Bedrock at Base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054" y="3150072"/>
            <a:ext cx="39050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Granite &amp; Quartzite Boulders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98555" y="1428819"/>
            <a:ext cx="2350508" cy="5953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22994" y="2394595"/>
            <a:ext cx="284215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660066"/>
                </a:solidFill>
              </a:rPr>
              <a:t>What’s Under Here?</a:t>
            </a:r>
            <a:endParaRPr lang="en-US" sz="2400" b="1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9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7-3299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alphaModFix/>
          </a:blip>
          <a:srcRect l="5372" r="537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4" name="Straight Connector 3"/>
          <p:cNvCxnSpPr/>
          <p:nvPr/>
        </p:nvCxnSpPr>
        <p:spPr>
          <a:xfrm flipV="1">
            <a:off x="-119054" y="595341"/>
            <a:ext cx="4987035" cy="979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-119054" y="932958"/>
            <a:ext cx="4987035" cy="979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0" y="1422461"/>
            <a:ext cx="4987035" cy="979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57034"/>
            <a:ext cx="3494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Tilted Sedimentary Layers</a:t>
            </a:r>
            <a:endParaRPr lang="en-US" sz="2400" b="1" dirty="0"/>
          </a:p>
        </p:txBody>
      </p:sp>
      <p:cxnSp>
        <p:nvCxnSpPr>
          <p:cNvPr id="10" name="Straight Connector 9"/>
          <p:cNvCxnSpPr>
            <a:stCxn id="5" idx="1"/>
          </p:cNvCxnSpPr>
          <p:nvPr/>
        </p:nvCxnSpPr>
        <p:spPr>
          <a:xfrm flipV="1">
            <a:off x="0" y="2063849"/>
            <a:ext cx="6878669" cy="136515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7017" y="1926572"/>
            <a:ext cx="2150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Quartzite Layer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5108" y="2598003"/>
            <a:ext cx="1144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Buried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Granite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881209" y="442675"/>
            <a:ext cx="4316988" cy="466955"/>
          </a:xfrm>
          <a:custGeom>
            <a:avLst/>
            <a:gdLst>
              <a:gd name="connsiteX0" fmla="*/ 0 w 4316988"/>
              <a:gd name="connsiteY0" fmla="*/ 126207 h 466955"/>
              <a:gd name="connsiteX1" fmla="*/ 912747 w 4316988"/>
              <a:gd name="connsiteY1" fmla="*/ 20368 h 466955"/>
              <a:gd name="connsiteX2" fmla="*/ 2090058 w 4316988"/>
              <a:gd name="connsiteY2" fmla="*/ 20368 h 466955"/>
              <a:gd name="connsiteX3" fmla="*/ 3518704 w 4316988"/>
              <a:gd name="connsiteY3" fmla="*/ 232045 h 466955"/>
              <a:gd name="connsiteX4" fmla="*/ 4272712 w 4316988"/>
              <a:gd name="connsiteY4" fmla="*/ 456952 h 466955"/>
              <a:gd name="connsiteX5" fmla="*/ 4233028 w 4316988"/>
              <a:gd name="connsiteY5" fmla="*/ 430492 h 46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988" h="466955">
                <a:moveTo>
                  <a:pt x="0" y="126207"/>
                </a:moveTo>
                <a:cubicBezTo>
                  <a:pt x="282202" y="82107"/>
                  <a:pt x="564404" y="38008"/>
                  <a:pt x="912747" y="20368"/>
                </a:cubicBezTo>
                <a:cubicBezTo>
                  <a:pt x="1261090" y="2728"/>
                  <a:pt x="1655732" y="-14911"/>
                  <a:pt x="2090058" y="20368"/>
                </a:cubicBezTo>
                <a:cubicBezTo>
                  <a:pt x="2524384" y="55647"/>
                  <a:pt x="3154928" y="159281"/>
                  <a:pt x="3518704" y="232045"/>
                </a:cubicBezTo>
                <a:cubicBezTo>
                  <a:pt x="3882480" y="304809"/>
                  <a:pt x="4153658" y="423878"/>
                  <a:pt x="4272712" y="456952"/>
                </a:cubicBezTo>
                <a:cubicBezTo>
                  <a:pt x="4391766" y="490026"/>
                  <a:pt x="4233028" y="430492"/>
                  <a:pt x="4233028" y="430492"/>
                </a:cubicBezTo>
              </a:path>
            </a:pathLst>
          </a:cu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913234" y="832779"/>
            <a:ext cx="4316988" cy="466955"/>
          </a:xfrm>
          <a:custGeom>
            <a:avLst/>
            <a:gdLst>
              <a:gd name="connsiteX0" fmla="*/ 0 w 4316988"/>
              <a:gd name="connsiteY0" fmla="*/ 126207 h 466955"/>
              <a:gd name="connsiteX1" fmla="*/ 912747 w 4316988"/>
              <a:gd name="connsiteY1" fmla="*/ 20368 h 466955"/>
              <a:gd name="connsiteX2" fmla="*/ 2090058 w 4316988"/>
              <a:gd name="connsiteY2" fmla="*/ 20368 h 466955"/>
              <a:gd name="connsiteX3" fmla="*/ 3518704 w 4316988"/>
              <a:gd name="connsiteY3" fmla="*/ 232045 h 466955"/>
              <a:gd name="connsiteX4" fmla="*/ 4272712 w 4316988"/>
              <a:gd name="connsiteY4" fmla="*/ 456952 h 466955"/>
              <a:gd name="connsiteX5" fmla="*/ 4233028 w 4316988"/>
              <a:gd name="connsiteY5" fmla="*/ 430492 h 46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988" h="466955">
                <a:moveTo>
                  <a:pt x="0" y="126207"/>
                </a:moveTo>
                <a:cubicBezTo>
                  <a:pt x="282202" y="82107"/>
                  <a:pt x="564404" y="38008"/>
                  <a:pt x="912747" y="20368"/>
                </a:cubicBezTo>
                <a:cubicBezTo>
                  <a:pt x="1261090" y="2728"/>
                  <a:pt x="1655732" y="-14911"/>
                  <a:pt x="2090058" y="20368"/>
                </a:cubicBezTo>
                <a:cubicBezTo>
                  <a:pt x="2524384" y="55647"/>
                  <a:pt x="3154928" y="159281"/>
                  <a:pt x="3518704" y="232045"/>
                </a:cubicBezTo>
                <a:cubicBezTo>
                  <a:pt x="3882480" y="304809"/>
                  <a:pt x="4153658" y="423878"/>
                  <a:pt x="4272712" y="456952"/>
                </a:cubicBezTo>
                <a:cubicBezTo>
                  <a:pt x="4391766" y="490026"/>
                  <a:pt x="4233028" y="430492"/>
                  <a:pt x="4233028" y="430492"/>
                </a:cubicBezTo>
              </a:path>
            </a:pathLst>
          </a:cu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82784" y="1299734"/>
            <a:ext cx="4316988" cy="466955"/>
          </a:xfrm>
          <a:custGeom>
            <a:avLst/>
            <a:gdLst>
              <a:gd name="connsiteX0" fmla="*/ 0 w 4316988"/>
              <a:gd name="connsiteY0" fmla="*/ 126207 h 466955"/>
              <a:gd name="connsiteX1" fmla="*/ 912747 w 4316988"/>
              <a:gd name="connsiteY1" fmla="*/ 20368 h 466955"/>
              <a:gd name="connsiteX2" fmla="*/ 2090058 w 4316988"/>
              <a:gd name="connsiteY2" fmla="*/ 20368 h 466955"/>
              <a:gd name="connsiteX3" fmla="*/ 3518704 w 4316988"/>
              <a:gd name="connsiteY3" fmla="*/ 232045 h 466955"/>
              <a:gd name="connsiteX4" fmla="*/ 4272712 w 4316988"/>
              <a:gd name="connsiteY4" fmla="*/ 456952 h 466955"/>
              <a:gd name="connsiteX5" fmla="*/ 4233028 w 4316988"/>
              <a:gd name="connsiteY5" fmla="*/ 430492 h 46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988" h="466955">
                <a:moveTo>
                  <a:pt x="0" y="126207"/>
                </a:moveTo>
                <a:cubicBezTo>
                  <a:pt x="282202" y="82107"/>
                  <a:pt x="564404" y="38008"/>
                  <a:pt x="912747" y="20368"/>
                </a:cubicBezTo>
                <a:cubicBezTo>
                  <a:pt x="1261090" y="2728"/>
                  <a:pt x="1655732" y="-14911"/>
                  <a:pt x="2090058" y="20368"/>
                </a:cubicBezTo>
                <a:cubicBezTo>
                  <a:pt x="2524384" y="55647"/>
                  <a:pt x="3154928" y="159281"/>
                  <a:pt x="3518704" y="232045"/>
                </a:cubicBezTo>
                <a:cubicBezTo>
                  <a:pt x="3882480" y="304809"/>
                  <a:pt x="4153658" y="423878"/>
                  <a:pt x="4272712" y="456952"/>
                </a:cubicBezTo>
                <a:cubicBezTo>
                  <a:pt x="4391766" y="490026"/>
                  <a:pt x="4233028" y="430492"/>
                  <a:pt x="4233028" y="430492"/>
                </a:cubicBezTo>
              </a:path>
            </a:pathLst>
          </a:cu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905125" y="1984161"/>
            <a:ext cx="2330614" cy="366954"/>
          </a:xfrm>
          <a:custGeom>
            <a:avLst/>
            <a:gdLst>
              <a:gd name="connsiteX0" fmla="*/ 0 w 2330614"/>
              <a:gd name="connsiteY0" fmla="*/ 66459 h 366954"/>
              <a:gd name="connsiteX1" fmla="*/ 343934 w 2330614"/>
              <a:gd name="connsiteY1" fmla="*/ 310 h 366954"/>
              <a:gd name="connsiteX2" fmla="*/ 740780 w 2330614"/>
              <a:gd name="connsiteY2" fmla="*/ 39999 h 366954"/>
              <a:gd name="connsiteX3" fmla="*/ 1336050 w 2330614"/>
              <a:gd name="connsiteY3" fmla="*/ 106148 h 366954"/>
              <a:gd name="connsiteX4" fmla="*/ 2262024 w 2330614"/>
              <a:gd name="connsiteY4" fmla="*/ 357514 h 366954"/>
              <a:gd name="connsiteX5" fmla="*/ 2262024 w 2330614"/>
              <a:gd name="connsiteY5" fmla="*/ 317825 h 36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0614" h="366954">
                <a:moveTo>
                  <a:pt x="0" y="66459"/>
                </a:moveTo>
                <a:cubicBezTo>
                  <a:pt x="110235" y="35589"/>
                  <a:pt x="220471" y="4720"/>
                  <a:pt x="343934" y="310"/>
                </a:cubicBezTo>
                <a:cubicBezTo>
                  <a:pt x="467397" y="-4100"/>
                  <a:pt x="740780" y="39999"/>
                  <a:pt x="740780" y="39999"/>
                </a:cubicBezTo>
                <a:cubicBezTo>
                  <a:pt x="906132" y="57639"/>
                  <a:pt x="1082509" y="53229"/>
                  <a:pt x="1336050" y="106148"/>
                </a:cubicBezTo>
                <a:cubicBezTo>
                  <a:pt x="1589591" y="159067"/>
                  <a:pt x="2107695" y="322235"/>
                  <a:pt x="2262024" y="357514"/>
                </a:cubicBezTo>
                <a:cubicBezTo>
                  <a:pt x="2416353" y="392794"/>
                  <a:pt x="2262024" y="317825"/>
                  <a:pt x="2262024" y="31782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" name="Text Placeholder 15"/>
          <p:cNvSpPr txBox="1">
            <a:spLocks noGrp="1"/>
          </p:cNvSpPr>
          <p:nvPr>
            <p:ph type="body" sz="half" idx="2"/>
          </p:nvPr>
        </p:nvSpPr>
        <p:spPr>
          <a:xfrm>
            <a:off x="0" y="4180344"/>
            <a:ext cx="91440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Student interpretations of the geology of Horseshoe Lake</a:t>
            </a:r>
            <a:endParaRPr lang="en-US" sz="2400" b="1" i="1" dirty="0" smtClean="0">
              <a:solidFill>
                <a:srgbClr val="FFFF00"/>
              </a:solidFill>
            </a:endParaRPr>
          </a:p>
          <a:p>
            <a:pPr lvl="3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Pit Produced Via Mining  - </a:t>
            </a:r>
            <a:r>
              <a:rPr lang="en-US" sz="2400" b="1" dirty="0" smtClean="0">
                <a:solidFill>
                  <a:srgbClr val="008000"/>
                </a:solidFill>
              </a:rPr>
              <a:t>Possible</a:t>
            </a:r>
          </a:p>
          <a:p>
            <a:pPr lvl="3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Volcanic Cone	</a:t>
            </a:r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 smtClean="0">
                <a:solidFill>
                  <a:srgbClr val="3366FF"/>
                </a:solidFill>
              </a:rPr>
              <a:t>Less Possible</a:t>
            </a:r>
          </a:p>
          <a:p>
            <a:pPr lvl="3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Asteroid Impact Crater	  - </a:t>
            </a:r>
            <a:r>
              <a:rPr lang="en-US" sz="2400" b="1" dirty="0" smtClean="0">
                <a:solidFill>
                  <a:srgbClr val="008000"/>
                </a:solidFill>
              </a:rPr>
              <a:t>Possible</a:t>
            </a:r>
          </a:p>
          <a:p>
            <a:pPr lvl="3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Glaciers                                - </a:t>
            </a:r>
            <a:r>
              <a:rPr lang="en-US" sz="2400" b="1" dirty="0" smtClean="0">
                <a:solidFill>
                  <a:srgbClr val="008000"/>
                </a:solidFill>
              </a:rPr>
              <a:t>Possible</a:t>
            </a:r>
          </a:p>
          <a:p>
            <a:pPr lvl="3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Laccolith 			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- Favored </a:t>
            </a:r>
            <a:r>
              <a:rPr lang="en-US" sz="2400" b="1" dirty="0" smtClean="0">
                <a:solidFill>
                  <a:srgbClr val="FF0000"/>
                </a:solidFill>
              </a:rPr>
              <a:t>Theory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5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9144000" cy="9953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7FF1B"/>
                </a:solidFill>
              </a:rPr>
              <a:t>2. Student Driven Place-Based Case Studies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16-07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9894"/>
            <a:ext cx="6510256" cy="435810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304633" y="882316"/>
            <a:ext cx="4839368" cy="2513263"/>
          </a:xfrm>
          <a:prstGeom prst="cloudCallout">
            <a:avLst>
              <a:gd name="adj1" fmla="val -40678"/>
              <a:gd name="adj2" fmla="val 7099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But what about places we know like the MN North Shore?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9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3053"/>
            <a:ext cx="6733159" cy="98866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E80000"/>
                </a:solidFill>
              </a:rPr>
              <a:t>Initial Essay =&gt; Background Knowledge &amp; Hypotheses About Place Formation</a:t>
            </a:r>
            <a:endParaRPr lang="en-US" sz="3200" b="1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51722"/>
            <a:ext cx="8163872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en-US" sz="2800" dirty="0">
                <a:solidFill>
                  <a:srgbClr val="47FF1B"/>
                </a:solidFill>
              </a:rPr>
              <a:t>Site Description &amp; Importance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</a:rPr>
              <a:t>Location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</a:rPr>
              <a:t>Topography, Rock Exposures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</a:rPr>
              <a:t>Flora &amp; Fauna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</a:rPr>
              <a:t>Climate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</a:rPr>
              <a:t>Site Importance</a:t>
            </a:r>
          </a:p>
          <a:p>
            <a:pPr>
              <a:lnSpc>
                <a:spcPct val="90000"/>
              </a:lnSpc>
              <a:buClrTx/>
            </a:pPr>
            <a:r>
              <a:rPr lang="en-US" sz="2800" dirty="0">
                <a:solidFill>
                  <a:srgbClr val="47FF1B"/>
                </a:solidFill>
              </a:rPr>
              <a:t>Site Evolution (Initial Thoughts)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  <a:latin typeface="Times" charset="0"/>
              </a:rPr>
              <a:t>Geological &amp; ecological site formation processes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  <a:latin typeface="Times" charset="0"/>
              </a:rPr>
              <a:t>Site before the last Ice Age &amp; </a:t>
            </a:r>
            <a:r>
              <a:rPr lang="en-US" sz="1800" dirty="0" smtClean="0">
                <a:solidFill>
                  <a:srgbClr val="47FF1B"/>
                </a:solidFill>
                <a:latin typeface="Times" charset="0"/>
              </a:rPr>
              <a:t>glacial effects</a:t>
            </a:r>
            <a:endParaRPr lang="en-US" sz="1800" dirty="0">
              <a:solidFill>
                <a:srgbClr val="47FF1B"/>
              </a:solidFill>
              <a:latin typeface="Times" charset="0"/>
            </a:endParaRP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  <a:latin typeface="Times" charset="0"/>
              </a:rPr>
              <a:t>NATURAL forces continuing to shape site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  <a:latin typeface="Times" charset="0"/>
              </a:rPr>
              <a:t>Site use today 				</a:t>
            </a:r>
            <a:r>
              <a:rPr lang="en-US" sz="1800" dirty="0" smtClean="0">
                <a:solidFill>
                  <a:srgbClr val="47FF1B"/>
                </a:solidFill>
                <a:latin typeface="Times" charset="0"/>
              </a:rPr>
              <a:t>	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  <a:latin typeface="Times" charset="0"/>
              </a:rPr>
              <a:t>Anthropogenic forces at work 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dirty="0">
                <a:solidFill>
                  <a:srgbClr val="47FF1B"/>
                </a:solidFill>
                <a:latin typeface="Times" charset="0"/>
              </a:rPr>
              <a:t>How site might change in future</a:t>
            </a:r>
            <a:endParaRPr lang="en-US" sz="1800" dirty="0" smtClean="0">
              <a:solidFill>
                <a:srgbClr val="47FF1B"/>
              </a:solidFill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sz="2800" dirty="0"/>
          </a:p>
        </p:txBody>
      </p:sp>
      <p:pic>
        <p:nvPicPr>
          <p:cNvPr id="2" name="Picture 1" descr="14-36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83" y="4326145"/>
            <a:ext cx="3782153" cy="2531855"/>
          </a:xfrm>
          <a:prstGeom prst="rect">
            <a:avLst/>
          </a:prstGeom>
        </p:spPr>
      </p:pic>
      <p:pic>
        <p:nvPicPr>
          <p:cNvPr id="3" name="Picture 2" descr="14-36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7890" y="595269"/>
            <a:ext cx="3601378" cy="2410840"/>
          </a:xfrm>
          <a:prstGeom prst="rect">
            <a:avLst/>
          </a:prstGeom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0" y="0"/>
            <a:ext cx="6733159" cy="1066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3300"/>
                </a:solidFill>
                <a:ea typeface="Arial" charset="0"/>
              </a:rPr>
              <a:t>Students Select their Own Place for Case Study</a:t>
            </a:r>
            <a:endParaRPr lang="en-US" sz="3200" b="1" dirty="0">
              <a:solidFill>
                <a:srgbClr val="FF3300"/>
              </a:solidFill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70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789"/>
            <a:ext cx="7171357" cy="92440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E80000"/>
                </a:solidFill>
              </a:rPr>
              <a:t>End of Semester: Land </a:t>
            </a:r>
            <a:r>
              <a:rPr lang="en-US" sz="3200" dirty="0">
                <a:solidFill>
                  <a:srgbClr val="E80000"/>
                </a:solidFill>
              </a:rPr>
              <a:t>Revisited Essay</a:t>
            </a:r>
            <a:endParaRPr lang="en-US" sz="32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39474"/>
            <a:ext cx="7700211" cy="4519111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  <a:buClrTx/>
            </a:pPr>
            <a:r>
              <a:rPr lang="en-US" sz="2800" dirty="0">
                <a:solidFill>
                  <a:srgbClr val="47FF1B"/>
                </a:solidFill>
              </a:rPr>
              <a:t>Site Evolution (Revised Thoughts)</a:t>
            </a:r>
          </a:p>
          <a:p>
            <a:pPr marL="914400" lvl="1" indent="-457200">
              <a:lnSpc>
                <a:spcPct val="90000"/>
              </a:lnSpc>
              <a:buClrTx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Geological &amp; ecological site formation processes</a:t>
            </a:r>
          </a:p>
          <a:p>
            <a:pPr marL="914400" lvl="1" indent="-457200">
              <a:lnSpc>
                <a:spcPct val="90000"/>
              </a:lnSpc>
              <a:buClrTx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Site before the last Ice Age &amp; how glaciation affected it</a:t>
            </a:r>
          </a:p>
          <a:p>
            <a:pPr marL="914400" lvl="1" indent="-457200">
              <a:lnSpc>
                <a:spcPct val="90000"/>
              </a:lnSpc>
              <a:buClrTx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NATURAL forces continuing to shape site</a:t>
            </a:r>
          </a:p>
          <a:p>
            <a:pPr marL="914400" lvl="1" indent="-457200">
              <a:lnSpc>
                <a:spcPct val="90000"/>
              </a:lnSpc>
              <a:buClrTx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Site use today 						</a:t>
            </a:r>
          </a:p>
          <a:p>
            <a:pPr marL="914400" lvl="1" indent="-457200">
              <a:lnSpc>
                <a:spcPct val="90000"/>
              </a:lnSpc>
              <a:buClrTx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Anthropogenic forces at work </a:t>
            </a:r>
          </a:p>
          <a:p>
            <a:pPr marL="914400" lvl="1" indent="-457200">
              <a:lnSpc>
                <a:spcPct val="90000"/>
              </a:lnSpc>
              <a:buClrTx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How site might change in future</a:t>
            </a:r>
            <a:r>
              <a:rPr lang="en-US" sz="2400" dirty="0">
                <a:solidFill>
                  <a:srgbClr val="47FF1B"/>
                </a:solidFill>
                <a:latin typeface="Times" charset="0"/>
              </a:rPr>
              <a:t>				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47FF1B"/>
                </a:solidFill>
                <a:latin typeface="Times" charset="0"/>
              </a:rPr>
              <a:t>Effect of global warming of 3</a:t>
            </a:r>
            <a:r>
              <a:rPr lang="en-US" sz="2800" baseline="30000" dirty="0">
                <a:solidFill>
                  <a:srgbClr val="47FF1B"/>
                </a:solidFill>
                <a:latin typeface="Times" charset="0"/>
              </a:rPr>
              <a:t>O</a:t>
            </a:r>
            <a:r>
              <a:rPr lang="en-US" sz="2800" dirty="0">
                <a:solidFill>
                  <a:srgbClr val="47FF1B"/>
                </a:solidFill>
                <a:latin typeface="Times" charset="0"/>
              </a:rPr>
              <a:t>C in 50 </a:t>
            </a:r>
            <a:r>
              <a:rPr lang="en-US" sz="2800" dirty="0" err="1" smtClean="0">
                <a:solidFill>
                  <a:srgbClr val="47FF1B"/>
                </a:solidFill>
                <a:latin typeface="Times" charset="0"/>
              </a:rPr>
              <a:t>yrs</a:t>
            </a:r>
            <a:r>
              <a:rPr lang="en-US" sz="2800" dirty="0">
                <a:solidFill>
                  <a:srgbClr val="47FF1B"/>
                </a:solidFill>
                <a:latin typeface="Times" charset="0"/>
              </a:rPr>
              <a:t>	</a:t>
            </a:r>
            <a:endParaRPr lang="en-US" sz="2800" dirty="0" smtClean="0">
              <a:solidFill>
                <a:srgbClr val="47FF1B"/>
              </a:solidFill>
              <a:latin typeface="Times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47FF1B"/>
                </a:solidFill>
                <a:latin typeface="Times" charset="0"/>
              </a:rPr>
              <a:t>Social </a:t>
            </a:r>
            <a:r>
              <a:rPr lang="en-US" sz="2800" dirty="0">
                <a:solidFill>
                  <a:srgbClr val="47FF1B"/>
                </a:solidFill>
                <a:latin typeface="Times" charset="0"/>
              </a:rPr>
              <a:t>Responsibility</a:t>
            </a:r>
          </a:p>
          <a:p>
            <a:pPr marL="914400" lvl="1" indent="-457200">
              <a:lnSpc>
                <a:spcPct val="90000"/>
              </a:lnSpc>
              <a:buClrTx/>
              <a:buFontTx/>
              <a:buChar char="—"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Who is responsible for the future of your special place?	</a:t>
            </a:r>
          </a:p>
          <a:p>
            <a:pPr marL="914400" lvl="1" indent="-457200">
              <a:lnSpc>
                <a:spcPct val="90000"/>
              </a:lnSpc>
              <a:buClrTx/>
              <a:buFontTx/>
              <a:buChar char="—"/>
            </a:pPr>
            <a:r>
              <a:rPr lang="en-US" sz="2000" dirty="0">
                <a:solidFill>
                  <a:srgbClr val="47FF1B"/>
                </a:solidFill>
                <a:latin typeface="Times" charset="0"/>
              </a:rPr>
              <a:t>What role will YOU play in the future of your special place?	</a:t>
            </a:r>
            <a:r>
              <a:rPr lang="en-US" sz="2400" dirty="0">
                <a:solidFill>
                  <a:srgbClr val="47FF1B"/>
                </a:solidFill>
                <a:latin typeface="Times" charset="0"/>
              </a:rPr>
              <a:t>			</a:t>
            </a:r>
          </a:p>
        </p:txBody>
      </p:sp>
      <p:pic>
        <p:nvPicPr>
          <p:cNvPr id="2" name="Picture 1" descr="14-37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4286" y="487073"/>
            <a:ext cx="2946782" cy="19726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32588" y="2946784"/>
            <a:ext cx="2611412" cy="2625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98"/>
            <a:ext cx="71713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Students Explore Their Special Places In Parallel to “Class” Place Each Week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Receive Feedback from Peers in Writing Groups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3727" y="5748421"/>
            <a:ext cx="1582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47FF1B"/>
                </a:solidFill>
              </a:rPr>
              <a:t>STUDENT</a:t>
            </a:r>
          </a:p>
          <a:p>
            <a:pPr algn="ctr"/>
            <a:r>
              <a:rPr lang="en-US" sz="2800" b="1" dirty="0" smtClean="0">
                <a:solidFill>
                  <a:srgbClr val="47FF1B"/>
                </a:solidFill>
              </a:rPr>
              <a:t>VOICE</a:t>
            </a:r>
            <a:endParaRPr lang="en-US" sz="2800" b="1" dirty="0">
              <a:solidFill>
                <a:srgbClr val="47FF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72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37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4286" y="487073"/>
            <a:ext cx="2946782" cy="19726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32588" y="2946784"/>
            <a:ext cx="2611412" cy="2625558"/>
          </a:xfrm>
          <a:prstGeom prst="rect">
            <a:avLst/>
          </a:prstGeom>
        </p:spPr>
      </p:pic>
      <p:pic>
        <p:nvPicPr>
          <p:cNvPr id="4" name="Picture 3" descr="16-07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474"/>
            <a:ext cx="6804526" cy="455509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449053" y="47375"/>
            <a:ext cx="5360736" cy="3342105"/>
          </a:xfrm>
          <a:prstGeom prst="cloudCallout">
            <a:avLst>
              <a:gd name="adj1" fmla="val -44222"/>
              <a:gd name="adj2" fmla="val 60348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But we </a:t>
            </a:r>
            <a:r>
              <a:rPr lang="en-US" sz="3200" b="1" dirty="0">
                <a:solidFill>
                  <a:srgbClr val="FF0000"/>
                </a:solidFill>
              </a:rPr>
              <a:t>learn better by </a:t>
            </a:r>
            <a:r>
              <a:rPr lang="en-US" sz="3200" b="1" dirty="0" smtClean="0">
                <a:solidFill>
                  <a:srgbClr val="FF0000"/>
                </a:solidFill>
              </a:rPr>
              <a:t>actually going places. Can’t </a:t>
            </a:r>
            <a:r>
              <a:rPr lang="en-US" sz="3200" b="1" dirty="0">
                <a:solidFill>
                  <a:srgbClr val="FF0000"/>
                </a:solidFill>
              </a:rPr>
              <a:t>we go </a:t>
            </a:r>
            <a:r>
              <a:rPr lang="en-US" sz="3200" b="1" dirty="0" smtClean="0">
                <a:solidFill>
                  <a:srgbClr val="FF0000"/>
                </a:solidFill>
              </a:rPr>
              <a:t>on a field trip?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3703053" cy="9953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7FF1B"/>
                </a:solidFill>
              </a:rPr>
              <a:t>2. Student </a:t>
            </a:r>
            <a:r>
              <a:rPr lang="en-US" sz="2400" dirty="0" smtClean="0">
                <a:solidFill>
                  <a:srgbClr val="47FF1B"/>
                </a:solidFill>
              </a:rPr>
              <a:t>Driven </a:t>
            </a:r>
            <a:r>
              <a:rPr lang="en-US" sz="2400" dirty="0">
                <a:solidFill>
                  <a:srgbClr val="47FF1B"/>
                </a:solidFill>
              </a:rPr>
              <a:t>Place-Based </a:t>
            </a:r>
            <a:r>
              <a:rPr lang="en-US" sz="2400" dirty="0" smtClean="0">
                <a:solidFill>
                  <a:srgbClr val="47FF1B"/>
                </a:solidFill>
              </a:rPr>
              <a:t>Case Studies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79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9144000" cy="995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4F8FF"/>
                </a:solidFill>
              </a:rPr>
              <a:t>3. Faculty Guided Field Trips</a:t>
            </a:r>
            <a:endParaRPr lang="en-US" dirty="0">
              <a:solidFill>
                <a:srgbClr val="34F8FF"/>
              </a:solidFill>
            </a:endParaRPr>
          </a:p>
        </p:txBody>
      </p:sp>
      <p:pic>
        <p:nvPicPr>
          <p:cNvPr id="3" name="Picture 2" descr="16-07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9894"/>
            <a:ext cx="6510256" cy="435810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304633" y="1256632"/>
            <a:ext cx="4839368" cy="2138947"/>
          </a:xfrm>
          <a:prstGeom prst="cloudCallout">
            <a:avLst>
              <a:gd name="adj1" fmla="val -40678"/>
              <a:gd name="adj2" fmla="val 7099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Yay!!!…we get to go to the North Shore!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1263" y="3810000"/>
            <a:ext cx="2312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Weekend Field Trip Requires Vans &amp; Budget for Camping &amp; Food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5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9144000" cy="995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4F8FF"/>
                </a:solidFill>
              </a:rPr>
              <a:t>3. Faculty Guided Live Field Trips</a:t>
            </a:r>
            <a:endParaRPr lang="en-US" dirty="0">
              <a:solidFill>
                <a:srgbClr val="34F8FF"/>
              </a:solidFill>
            </a:endParaRPr>
          </a:p>
        </p:txBody>
      </p:sp>
      <p:pic>
        <p:nvPicPr>
          <p:cNvPr id="3" name="Picture 2" descr="16-07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9894"/>
            <a:ext cx="6510256" cy="435810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304633" y="882316"/>
            <a:ext cx="4839368" cy="2513263"/>
          </a:xfrm>
          <a:prstGeom prst="cloudCallout">
            <a:avLst>
              <a:gd name="adj1" fmla="val -40678"/>
              <a:gd name="adj2" fmla="val 7099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But…but…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11-55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57" y="5045417"/>
            <a:ext cx="2633744" cy="176308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494421" y="3395580"/>
            <a:ext cx="3235158" cy="1649838"/>
          </a:xfrm>
          <a:prstGeom prst="cloudCallout">
            <a:avLst>
              <a:gd name="adj1" fmla="val 20744"/>
              <a:gd name="adj2" fmla="val 9565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68211" y="3609474"/>
            <a:ext cx="27004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Here at the CC we can’t afford more than a day trip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4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9144000" cy="995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4F8FF"/>
                </a:solidFill>
              </a:rPr>
              <a:t>3. Faculty Guided Live Field Trips</a:t>
            </a:r>
            <a:endParaRPr lang="en-US" dirty="0">
              <a:solidFill>
                <a:srgbClr val="34F8FF"/>
              </a:solidFill>
            </a:endParaRPr>
          </a:p>
        </p:txBody>
      </p:sp>
      <p:pic>
        <p:nvPicPr>
          <p:cNvPr id="3" name="Picture 2" descr="16-07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9894"/>
            <a:ext cx="6510256" cy="435810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304633" y="882316"/>
            <a:ext cx="4839368" cy="2513263"/>
          </a:xfrm>
          <a:prstGeom prst="cloudCallout">
            <a:avLst>
              <a:gd name="adj1" fmla="val -40678"/>
              <a:gd name="adj2" fmla="val 7099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So we can’t go either?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16-077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12110" r="32895" b="12107"/>
          <a:stretch/>
        </p:blipFill>
        <p:spPr>
          <a:xfrm>
            <a:off x="6819630" y="3903578"/>
            <a:ext cx="2324371" cy="295442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507789" y="3395578"/>
            <a:ext cx="2058737" cy="1363579"/>
          </a:xfrm>
          <a:prstGeom prst="cloudCallout">
            <a:avLst>
              <a:gd name="adj1" fmla="val 57958"/>
              <a:gd name="adj2" fmla="val 5320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4520" y="3609474"/>
            <a:ext cx="18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 can’t go…I have work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1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“I have a Dream Today…”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CCFFCC"/>
                </a:solidFill>
              </a:rPr>
              <a:t>Imagine the Perfect World for Geoscience Learning</a:t>
            </a:r>
            <a:endParaRPr lang="en-US" sz="36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7948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7FF1B"/>
                </a:solidFill>
              </a:rPr>
              <a:t>4. Student Guided Virtual Field Trips</a:t>
            </a:r>
            <a:endParaRPr lang="en-US" dirty="0">
              <a:solidFill>
                <a:srgbClr val="47FF1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393" y="827460"/>
            <a:ext cx="887538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34F8FF"/>
                </a:solidFill>
              </a:rPr>
              <a:t>Faculty Provide Guidance in Setting Up Local Field Trips</a:t>
            </a:r>
            <a:endParaRPr lang="en-US" sz="2800" dirty="0">
              <a:solidFill>
                <a:srgbClr val="34F8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47FF1B"/>
                </a:solidFill>
              </a:rPr>
              <a:t>Students: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Conduct Local Field Trips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Develop Materials Describing Geology of Particular Sites in their Own Words Using the Special Place Case Study model</a:t>
            </a: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47FF1B"/>
                </a:solidFill>
              </a:rPr>
              <a:t>Student Developed Materials Used with Peers as a Virtual Field Trip</a:t>
            </a:r>
          </a:p>
        </p:txBody>
      </p:sp>
      <p:pic>
        <p:nvPicPr>
          <p:cNvPr id="4" name="Picture 3" descr="11-55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055" y="4945578"/>
            <a:ext cx="2819635" cy="1887525"/>
          </a:xfrm>
          <a:prstGeom prst="rect">
            <a:avLst/>
          </a:prstGeom>
        </p:spPr>
      </p:pic>
      <p:pic>
        <p:nvPicPr>
          <p:cNvPr id="5" name="Picture 4" descr="16-07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25" y="4638621"/>
            <a:ext cx="3315368" cy="2219379"/>
          </a:xfrm>
          <a:prstGeom prst="rect">
            <a:avLst/>
          </a:prstGeom>
        </p:spPr>
      </p:pic>
      <p:pic>
        <p:nvPicPr>
          <p:cNvPr id="6" name="Picture 5" descr="16-078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93" y="4219738"/>
            <a:ext cx="3941107" cy="263826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890211" y="4000361"/>
            <a:ext cx="2192421" cy="1002631"/>
          </a:xfrm>
          <a:prstGeom prst="cloudCallout">
            <a:avLst>
              <a:gd name="adj1" fmla="val 82216"/>
              <a:gd name="adj2" fmla="val 115833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Works for US!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4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7110" cy="4879653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Basalt cliffs, resistant to weathering, stand tall on both sides of the St. Croix River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 cliffs are evidence of volcanic flows from the midcontinental rift</a:t>
            </a:r>
          </a:p>
        </p:txBody>
      </p:sp>
      <p:pic>
        <p:nvPicPr>
          <p:cNvPr id="4" name="Picture 3" descr="20151017_1332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188" y="1500188"/>
            <a:ext cx="6857998" cy="3857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09" y="274638"/>
            <a:ext cx="851872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Materials Present on Site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FF1B"/>
                </a:solidFill>
              </a:rPr>
              <a:t>FROM STUDENT 1</a:t>
            </a:r>
            <a:endParaRPr lang="en-US" b="1" dirty="0">
              <a:solidFill>
                <a:srgbClr val="47FF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8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85188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Midcontinental Rift</a:t>
            </a:r>
            <a:endParaRPr lang="en-US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99626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Formed 1,100 million years ago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Extended from present day Lake Superior down to Iowa</a:t>
            </a:r>
          </a:p>
        </p:txBody>
      </p:sp>
      <p:pic>
        <p:nvPicPr>
          <p:cNvPr id="13" name="Picture 12" descr="Screen Shot 2015-11-28 at 3.0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88" y="274638"/>
            <a:ext cx="3770186" cy="3088431"/>
          </a:xfrm>
          <a:prstGeom prst="rect">
            <a:avLst/>
          </a:prstGeom>
        </p:spPr>
      </p:pic>
      <p:pic>
        <p:nvPicPr>
          <p:cNvPr id="14" name="Picture 13" descr="Dalles_Of_St_Cro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37" y="3739178"/>
            <a:ext cx="4157637" cy="2969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54937" y="6498527"/>
            <a:ext cx="4157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https://</a:t>
            </a:r>
            <a:r>
              <a:rPr lang="en-US" sz="900" dirty="0" err="1" smtClean="0"/>
              <a:t>upload.wikimedia.org</a:t>
            </a:r>
            <a:r>
              <a:rPr lang="en-US" sz="900" dirty="0" smtClean="0"/>
              <a:t>/</a:t>
            </a:r>
            <a:r>
              <a:rPr lang="en-US" sz="900" dirty="0" err="1" smtClean="0"/>
              <a:t>wikipedia</a:t>
            </a:r>
            <a:r>
              <a:rPr lang="en-US" sz="900" dirty="0" smtClean="0"/>
              <a:t>/commons/4/4a/</a:t>
            </a:r>
            <a:r>
              <a:rPr lang="en-US" sz="900" dirty="0" err="1" smtClean="0"/>
              <a:t>Dalles_Of_St_Croix.jpg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5042388" y="3124542"/>
            <a:ext cx="3770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/>
              <a:t>http://</a:t>
            </a:r>
            <a:r>
              <a:rPr lang="en-US" sz="700" dirty="0" err="1" smtClean="0"/>
              <a:t>files.dnr.state.mn.us</a:t>
            </a:r>
            <a:r>
              <a:rPr lang="en-US" sz="700" dirty="0" smtClean="0"/>
              <a:t>/destinations/</a:t>
            </a:r>
            <a:r>
              <a:rPr lang="en-US" sz="700" dirty="0" err="1" smtClean="0"/>
              <a:t>state_parks</a:t>
            </a:r>
            <a:r>
              <a:rPr lang="en-US" sz="700" dirty="0" smtClean="0"/>
              <a:t>/interstate/</a:t>
            </a:r>
            <a:r>
              <a:rPr lang="en-US" sz="700" dirty="0" err="1" smtClean="0"/>
              <a:t>interstate_geology.pdf</a:t>
            </a:r>
            <a:endParaRPr lang="en-US" sz="7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FF1B"/>
                </a:solidFill>
              </a:rPr>
              <a:t>FROM STUDENT 1</a:t>
            </a:r>
            <a:endParaRPr lang="en-US" b="1" dirty="0">
              <a:solidFill>
                <a:srgbClr val="47FF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Wisconsin Glaciation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8264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Last glacial advance into Minnesota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Glacial Lake Duluth forced to drain south following present day St. Croix River valley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Force of glacial  water carved out potholes with sediment </a:t>
            </a:r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01" y="1800598"/>
            <a:ext cx="4310584" cy="2652667"/>
          </a:xfrm>
          <a:prstGeom prst="rect">
            <a:avLst/>
          </a:prstGeom>
        </p:spPr>
      </p:pic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85" y="4921786"/>
            <a:ext cx="47371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9301" y="4224006"/>
            <a:ext cx="43105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http://</a:t>
            </a:r>
            <a:r>
              <a:rPr lang="en-US" sz="800" dirty="0" err="1" smtClean="0"/>
              <a:t>files.dnr.state.mn.us</a:t>
            </a:r>
            <a:r>
              <a:rPr lang="en-US" sz="800" dirty="0" smtClean="0"/>
              <a:t>/destinations/</a:t>
            </a:r>
            <a:r>
              <a:rPr lang="en-US" sz="800" dirty="0" err="1" smtClean="0"/>
              <a:t>state_parks</a:t>
            </a:r>
            <a:r>
              <a:rPr lang="en-US" sz="800" dirty="0" smtClean="0"/>
              <a:t>/interstate/</a:t>
            </a:r>
            <a:r>
              <a:rPr lang="en-US" sz="800" dirty="0" err="1" smtClean="0"/>
              <a:t>interstate_geology.pdf</a:t>
            </a:r>
            <a:endParaRPr lang="en-US" sz="800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5464" y="6455570"/>
            <a:ext cx="38501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</a:t>
            </a:r>
            <a:r>
              <a:rPr lang="en-US" sz="800" dirty="0" err="1" smtClean="0"/>
              <a:t>files.dnr.state.mn.us</a:t>
            </a:r>
            <a:r>
              <a:rPr lang="en-US" sz="800" dirty="0" smtClean="0"/>
              <a:t>/destinations/</a:t>
            </a:r>
            <a:r>
              <a:rPr lang="en-US" sz="800" dirty="0" err="1" smtClean="0"/>
              <a:t>state_parks</a:t>
            </a:r>
            <a:r>
              <a:rPr lang="en-US" sz="800" dirty="0" smtClean="0"/>
              <a:t>/interstate/</a:t>
            </a:r>
            <a:r>
              <a:rPr lang="en-US" sz="800" dirty="0" err="1" smtClean="0"/>
              <a:t>interstate_geology.pdf</a:t>
            </a:r>
            <a:endParaRPr lang="en-US" sz="8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FF1B"/>
                </a:solidFill>
              </a:rPr>
              <a:t>FROM STUDENT 1</a:t>
            </a:r>
            <a:endParaRPr lang="en-US" b="1" dirty="0">
              <a:solidFill>
                <a:srgbClr val="47FF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0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2010" cy="1143000"/>
          </a:xfrm>
        </p:spPr>
        <p:txBody>
          <a:bodyPr/>
          <a:lstStyle/>
          <a:p>
            <a:pPr algn="l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Potholes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36977" cy="5281801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Began as eddies and enlarged as more silt and sediment became trapped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Scattered throughout the park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Often contain rounded boulders, similar to canon balls, were used to carve</a:t>
            </a:r>
          </a:p>
        </p:txBody>
      </p:sp>
      <p:pic>
        <p:nvPicPr>
          <p:cNvPr id="5" name="Picture 4" descr="20090610.2170.g.glacial_pothole,_interstate_state_park,__minneso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" r="7499" b="15000"/>
          <a:stretch/>
        </p:blipFill>
        <p:spPr>
          <a:xfrm>
            <a:off x="4762257" y="18959"/>
            <a:ext cx="4381743" cy="3515772"/>
          </a:xfrm>
          <a:prstGeom prst="rect">
            <a:avLst/>
          </a:prstGeom>
        </p:spPr>
      </p:pic>
      <p:pic>
        <p:nvPicPr>
          <p:cNvPr id="6" name="Picture 5" descr="20151017_1358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7695" y="4261696"/>
            <a:ext cx="3323269" cy="1869339"/>
          </a:xfrm>
          <a:prstGeom prst="rect">
            <a:avLst/>
          </a:prstGeom>
        </p:spPr>
      </p:pic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57" y="3534731"/>
            <a:ext cx="2512402" cy="3347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2257" y="3534731"/>
            <a:ext cx="251240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http://</a:t>
            </a:r>
            <a:r>
              <a:rPr lang="en-US" sz="500" dirty="0" err="1" smtClean="0"/>
              <a:t>files.dnr.state.mn.us</a:t>
            </a:r>
            <a:r>
              <a:rPr lang="en-US" sz="500" dirty="0" smtClean="0"/>
              <a:t>/destinations/</a:t>
            </a:r>
            <a:r>
              <a:rPr lang="en-US" sz="500" dirty="0" err="1" smtClean="0"/>
              <a:t>state_parks</a:t>
            </a:r>
            <a:r>
              <a:rPr lang="en-US" sz="500" dirty="0" smtClean="0"/>
              <a:t>/interstate/</a:t>
            </a:r>
            <a:r>
              <a:rPr lang="en-US" sz="500" dirty="0" err="1" smtClean="0"/>
              <a:t>interstate_geology.pdf</a:t>
            </a:r>
            <a:endParaRPr lang="en-US" sz="5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7FF1B"/>
                </a:solidFill>
              </a:rPr>
              <a:t>FROM STUDENT 1</a:t>
            </a:r>
            <a:endParaRPr lang="en-US" b="1" dirty="0">
              <a:solidFill>
                <a:srgbClr val="47FF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8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Cambrian sedimentary events</a:t>
            </a:r>
          </a:p>
          <a:p>
            <a:pPr lvl="1"/>
            <a:r>
              <a:rPr lang="en-US" dirty="0" smtClean="0"/>
              <a:t>MN under shallow sea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andstone bedrock sits on top of some of gneiss formation</a:t>
            </a:r>
          </a:p>
          <a:p>
            <a:pPr lvl="1"/>
            <a:r>
              <a:rPr lang="en-US" dirty="0" smtClean="0"/>
              <a:t>Some shale</a:t>
            </a:r>
          </a:p>
          <a:p>
            <a:r>
              <a:rPr lang="en-US" dirty="0" smtClean="0"/>
              <a:t>Uplift: 100 </a:t>
            </a:r>
            <a:r>
              <a:rPr lang="en-US" dirty="0" err="1" smtClean="0"/>
              <a:t>mya</a:t>
            </a:r>
            <a:endParaRPr lang="en-US" dirty="0" smtClean="0"/>
          </a:p>
          <a:p>
            <a:r>
              <a:rPr lang="en-US" dirty="0" smtClean="0"/>
              <a:t>Pleistocene glacial events</a:t>
            </a:r>
          </a:p>
          <a:p>
            <a:pPr lvl="1"/>
            <a:r>
              <a:rPr lang="en-US" dirty="0" smtClean="0"/>
              <a:t>Large layers of till</a:t>
            </a:r>
          </a:p>
        </p:txBody>
      </p:sp>
      <p:pic>
        <p:nvPicPr>
          <p:cNvPr id="6" name="Picture 5" descr="15-34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93053"/>
            <a:ext cx="3182577" cy="2130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FROM STUDENT 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Glacial River </a:t>
            </a:r>
            <a:r>
              <a:rPr lang="en-US" dirty="0" smtClean="0"/>
              <a:t>Warren </a:t>
            </a:r>
          </a:p>
          <a:p>
            <a:pPr lvl="1"/>
            <a:r>
              <a:rPr lang="en-US" dirty="0" smtClean="0"/>
              <a:t>11-9 thousand years ago</a:t>
            </a:r>
            <a:endParaRPr lang="en-US" dirty="0"/>
          </a:p>
          <a:p>
            <a:r>
              <a:rPr lang="en-US" dirty="0" smtClean="0"/>
              <a:t>Erosion of glacial till</a:t>
            </a:r>
            <a:endParaRPr lang="en-US" dirty="0"/>
          </a:p>
        </p:txBody>
      </p:sp>
      <p:pic>
        <p:nvPicPr>
          <p:cNvPr id="4" name="Picture 3" descr="Mortonnnnnnn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81" y="319148"/>
            <a:ext cx="3372619" cy="2529465"/>
          </a:xfrm>
          <a:prstGeom prst="rect">
            <a:avLst/>
          </a:prstGeom>
        </p:spPr>
      </p:pic>
      <p:pic>
        <p:nvPicPr>
          <p:cNvPr id="6" name="Picture 5" descr="Mooooort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549966"/>
            <a:ext cx="3044210" cy="1948294"/>
          </a:xfrm>
          <a:prstGeom prst="rect">
            <a:avLst/>
          </a:prstGeom>
        </p:spPr>
      </p:pic>
      <p:pic>
        <p:nvPicPr>
          <p:cNvPr id="7" name="Picture 6" descr="Morrrto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174357"/>
            <a:ext cx="3044210" cy="1329305"/>
          </a:xfrm>
          <a:prstGeom prst="rect">
            <a:avLst/>
          </a:prstGeom>
        </p:spPr>
      </p:pic>
      <p:pic>
        <p:nvPicPr>
          <p:cNvPr id="8" name="Picture 7" descr="DSC_02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35" y="3174357"/>
            <a:ext cx="4965336" cy="3323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FROM STUDENT 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8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heat and pressure &lt;= 10 miles deep</a:t>
            </a:r>
          </a:p>
          <a:p>
            <a:r>
              <a:rPr lang="en-US" dirty="0" err="1" smtClean="0"/>
              <a:t>Tonalitic</a:t>
            </a:r>
            <a:r>
              <a:rPr lang="en-US" dirty="0" smtClean="0"/>
              <a:t> to </a:t>
            </a:r>
            <a:r>
              <a:rPr lang="en-US" dirty="0" err="1" smtClean="0"/>
              <a:t>granodioritic</a:t>
            </a:r>
            <a:r>
              <a:rPr lang="en-US" dirty="0" smtClean="0"/>
              <a:t> gneiss and </a:t>
            </a:r>
            <a:r>
              <a:rPr lang="en-US" dirty="0" err="1" smtClean="0"/>
              <a:t>amphibolites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Older rocks: biotite-quartz-</a:t>
            </a:r>
            <a:r>
              <a:rPr lang="en-US" dirty="0" err="1" smtClean="0"/>
              <a:t>oligoclase</a:t>
            </a:r>
            <a:r>
              <a:rPr lang="en-US" dirty="0" smtClean="0"/>
              <a:t> gneiss </a:t>
            </a:r>
          </a:p>
          <a:p>
            <a:r>
              <a:rPr lang="en-US" dirty="0" smtClean="0"/>
              <a:t>Igneous precursors </a:t>
            </a:r>
          </a:p>
          <a:p>
            <a:r>
              <a:rPr lang="en-US" dirty="0" err="1" smtClean="0"/>
              <a:t>Theleiitic</a:t>
            </a:r>
            <a:r>
              <a:rPr lang="en-US" dirty="0" smtClean="0"/>
              <a:t> to basaltic </a:t>
            </a:r>
            <a:r>
              <a:rPr lang="en-US" dirty="0" err="1" smtClean="0"/>
              <a:t>komatiite</a:t>
            </a:r>
            <a:r>
              <a:rPr lang="en-US" dirty="0" smtClean="0"/>
              <a:t> parentage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orton_Gneiss_Pi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55" y="5131065"/>
            <a:ext cx="2115388" cy="1403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FROM STUDENT 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8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Morton has a unique ecology that survives in a relatively harsh environment with little to no sediment and </a:t>
            </a:r>
            <a:r>
              <a:rPr lang="en-US" dirty="0" err="1" smtClean="0"/>
              <a:t>intensly</a:t>
            </a:r>
            <a:r>
              <a:rPr lang="en-US" dirty="0" smtClean="0"/>
              <a:t> warm daytime temperatures</a:t>
            </a:r>
          </a:p>
          <a:p>
            <a:r>
              <a:rPr lang="en-US" dirty="0" smtClean="0"/>
              <a:t>Fosters unique plant community, particularly cacti, which exist essentially nowhere else in MN.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90" y="4652580"/>
            <a:ext cx="2643533" cy="1769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FROM STUDENT 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5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Quarried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Late 1800s-mid 1900s</a:t>
            </a:r>
          </a:p>
          <a:p>
            <a:r>
              <a:rPr lang="en-US" dirty="0" smtClean="0"/>
              <a:t>Rainbow Granite</a:t>
            </a:r>
            <a:endParaRPr lang="en-US" dirty="0"/>
          </a:p>
        </p:txBody>
      </p:sp>
      <p:pic>
        <p:nvPicPr>
          <p:cNvPr id="8" name="Content Placeholder 3" descr="15-3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3741702" y="3521292"/>
            <a:ext cx="5097498" cy="2803624"/>
          </a:xfrm>
          <a:prstGeom prst="rect">
            <a:avLst/>
          </a:prstGeom>
        </p:spPr>
      </p:pic>
      <p:pic>
        <p:nvPicPr>
          <p:cNvPr id="9" name="Picture 8" descr="Morton_Liquo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" y="3521292"/>
            <a:ext cx="3433008" cy="2803624"/>
          </a:xfrm>
          <a:prstGeom prst="rect">
            <a:avLst/>
          </a:prstGeom>
        </p:spPr>
      </p:pic>
      <p:pic>
        <p:nvPicPr>
          <p:cNvPr id="10" name="Picture 9" descr="morton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55" y="892377"/>
            <a:ext cx="3544545" cy="2436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9972"/>
            <a:ext cx="189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FROM STUDENT 2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0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“I have a Dream Today…”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CCFFCC"/>
                </a:solidFill>
              </a:rPr>
              <a:t>Imagine the Perfect World for Geoscience Learning</a:t>
            </a:r>
            <a:endParaRPr lang="en-US" sz="3600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7FF1B"/>
                </a:solidFill>
              </a:rPr>
              <a:t>Accessible Geologically </a:t>
            </a:r>
            <a:r>
              <a:rPr lang="en-US" dirty="0">
                <a:solidFill>
                  <a:srgbClr val="47FF1B"/>
                </a:solidFill>
              </a:rPr>
              <a:t>Interesting </a:t>
            </a:r>
            <a:r>
              <a:rPr lang="en-US" dirty="0" smtClean="0">
                <a:solidFill>
                  <a:srgbClr val="47FF1B"/>
                </a:solidFill>
              </a:rPr>
              <a:t>Places</a:t>
            </a:r>
            <a:endParaRPr lang="en-US" dirty="0">
              <a:solidFill>
                <a:srgbClr val="47FF1B"/>
              </a:solidFill>
            </a:endParaRPr>
          </a:p>
        </p:txBody>
      </p:sp>
      <p:pic>
        <p:nvPicPr>
          <p:cNvPr id="4" name="Picture 3" descr="15-00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74" y="2883995"/>
            <a:ext cx="5026526" cy="33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15-3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>
          <a:xfrm>
            <a:off x="3741702" y="3521292"/>
            <a:ext cx="5097498" cy="2803624"/>
          </a:xfrm>
          <a:prstGeom prst="rect">
            <a:avLst/>
          </a:prstGeom>
        </p:spPr>
      </p:pic>
      <p:pic>
        <p:nvPicPr>
          <p:cNvPr id="9" name="Picture 8" descr="Morton_Liquo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" y="3521292"/>
            <a:ext cx="3433008" cy="2803624"/>
          </a:xfrm>
          <a:prstGeom prst="rect">
            <a:avLst/>
          </a:prstGeom>
        </p:spPr>
      </p:pic>
      <p:pic>
        <p:nvPicPr>
          <p:cNvPr id="10" name="Picture 9" descr="morton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55" y="892377"/>
            <a:ext cx="3544545" cy="2436875"/>
          </a:xfrm>
          <a:prstGeom prst="rect">
            <a:avLst/>
          </a:prstGeom>
        </p:spPr>
      </p:pic>
      <p:pic>
        <p:nvPicPr>
          <p:cNvPr id="11" name="Picture 10" descr="16-071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68" y="2820737"/>
            <a:ext cx="5838042" cy="390811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22421" y="227263"/>
            <a:ext cx="5440947" cy="3294029"/>
          </a:xfrm>
          <a:prstGeom prst="cloudCallout">
            <a:avLst>
              <a:gd name="adj1" fmla="val 49683"/>
              <a:gd name="adj2" fmla="val 53572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Now that’s Our Story in Our OWN Voice!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0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87" y="40105"/>
            <a:ext cx="7772400" cy="19026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Empowering the Student Voice in Place-Based Geoscience Education: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From Field Trips to Case Studies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158" y="4944311"/>
            <a:ext cx="8849895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34F8FF"/>
                </a:solidFill>
              </a:rPr>
              <a:t>Look for detailed results in Sherry Oaks talk </a:t>
            </a:r>
            <a:r>
              <a:rPr lang="en-US" sz="2400" dirty="0" smtClean="0">
                <a:solidFill>
                  <a:srgbClr val="34F8FF"/>
                </a:solidFill>
              </a:rPr>
              <a:t>at GSA in Denver!</a:t>
            </a:r>
            <a:endParaRPr lang="en-US" sz="2400" dirty="0" smtClean="0">
              <a:solidFill>
                <a:srgbClr val="34F8FF"/>
              </a:solidFill>
            </a:endParaRPr>
          </a:p>
          <a:p>
            <a:pPr algn="l"/>
            <a:r>
              <a:rPr lang="en-US" sz="2400" dirty="0" smtClean="0">
                <a:solidFill>
                  <a:srgbClr val="47FF1B"/>
                </a:solidFill>
              </a:rPr>
              <a:t>Thanks to the students of Environmental Geology (RCTC) and Geomorphology &amp; Our Planet (</a:t>
            </a:r>
            <a:r>
              <a:rPr lang="en-US" sz="2400" dirty="0" err="1" smtClean="0">
                <a:solidFill>
                  <a:srgbClr val="47FF1B"/>
                </a:solidFill>
              </a:rPr>
              <a:t>Gustavus</a:t>
            </a:r>
            <a:r>
              <a:rPr lang="en-US" sz="2400" dirty="0" smtClean="0">
                <a:solidFill>
                  <a:srgbClr val="47FF1B"/>
                </a:solidFill>
              </a:rPr>
              <a:t> </a:t>
            </a:r>
            <a:r>
              <a:rPr lang="en-US" sz="2400" dirty="0" err="1" smtClean="0">
                <a:solidFill>
                  <a:srgbClr val="47FF1B"/>
                </a:solidFill>
              </a:rPr>
              <a:t>Adolphus</a:t>
            </a:r>
            <a:r>
              <a:rPr lang="en-US" sz="2400" dirty="0" smtClean="0">
                <a:solidFill>
                  <a:srgbClr val="47FF1B"/>
                </a:solidFill>
              </a:rPr>
              <a:t> College) for Inspiring this Approach to Tying Field Trips &amp; Case Studies Together</a:t>
            </a:r>
          </a:p>
        </p:txBody>
      </p:sp>
      <p:pic>
        <p:nvPicPr>
          <p:cNvPr id="4" name="Picture 3" descr="15-33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5" y="2313281"/>
            <a:ext cx="3878381" cy="2596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0764" r="10942"/>
          <a:stretch/>
        </p:blipFill>
        <p:spPr>
          <a:xfrm>
            <a:off x="4555087" y="2313281"/>
            <a:ext cx="3699913" cy="2596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22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“I have a Dream Today…”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CCFFCC"/>
                </a:solidFill>
              </a:rPr>
              <a:t>Imagine the Perfect World for Geoscience Learning</a:t>
            </a:r>
            <a:endParaRPr lang="en-US" sz="3600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4F8FF"/>
                </a:solidFill>
              </a:rPr>
              <a:t>Geologically Interesting Places</a:t>
            </a:r>
          </a:p>
          <a:p>
            <a:r>
              <a:rPr lang="en-US" dirty="0" smtClean="0">
                <a:solidFill>
                  <a:srgbClr val="47FF1B"/>
                </a:solidFill>
              </a:rPr>
              <a:t>No Scheduling Conflicts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342" y="4181918"/>
            <a:ext cx="2067882" cy="26760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1483560"/>
            <a:ext cx="2755900" cy="2527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7035"/>
            <a:ext cx="3101474" cy="2067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395" y="2977035"/>
            <a:ext cx="3062705" cy="2089087"/>
          </a:xfrm>
          <a:prstGeom prst="rect">
            <a:avLst/>
          </a:prstGeom>
        </p:spPr>
      </p:pic>
      <p:pic>
        <p:nvPicPr>
          <p:cNvPr id="21" name="Picture 20" descr="15-324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r="18860"/>
          <a:stretch/>
        </p:blipFill>
        <p:spPr>
          <a:xfrm>
            <a:off x="1791067" y="4732421"/>
            <a:ext cx="3068656" cy="2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“I have a Dream Today…”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CCFFCC"/>
                </a:solidFill>
              </a:rPr>
              <a:t>Imagine the Perfect World for Geoscience Learning</a:t>
            </a:r>
            <a:endParaRPr lang="en-US" sz="3600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4F8FF"/>
                </a:solidFill>
              </a:rPr>
              <a:t>Geologically Interesting Places</a:t>
            </a:r>
          </a:p>
          <a:p>
            <a:r>
              <a:rPr lang="en-US" dirty="0" smtClean="0">
                <a:solidFill>
                  <a:srgbClr val="34F8FF"/>
                </a:solidFill>
              </a:rPr>
              <a:t>No Scheduling Conflicts</a:t>
            </a:r>
          </a:p>
          <a:p>
            <a:r>
              <a:rPr lang="en-US" dirty="0" smtClean="0">
                <a:solidFill>
                  <a:srgbClr val="47FF1B"/>
                </a:solidFill>
              </a:rPr>
              <a:t>Sufficient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26" y="3743158"/>
            <a:ext cx="4019573" cy="3013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1579" y="4146702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GEO 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1579" y="4553647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GEO 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1579" y="5036701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GEO 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1579" y="5406033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GEO 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1579" y="5756831"/>
            <a:ext cx="9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GEO 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flipV="1">
            <a:off x="6791158" y="4304633"/>
            <a:ext cx="2005263" cy="157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V="1">
            <a:off x="6791158" y="4765049"/>
            <a:ext cx="2005263" cy="157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V="1">
            <a:off x="6791158" y="5130802"/>
            <a:ext cx="2005263" cy="157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6791158" y="5598901"/>
            <a:ext cx="2005263" cy="157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flipV="1">
            <a:off x="6791158" y="5968233"/>
            <a:ext cx="2005263" cy="1579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42896"/>
            <a:ext cx="4085782" cy="29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3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“I have a Dream Today…”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CCFFCC"/>
                </a:solidFill>
              </a:rPr>
              <a:t>Imagine the Perfect World for Geoscience Learning</a:t>
            </a:r>
            <a:endParaRPr lang="en-US" sz="3600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4F8FF"/>
                </a:solidFill>
              </a:rPr>
              <a:t>Geologically Interesting Places</a:t>
            </a:r>
          </a:p>
          <a:p>
            <a:r>
              <a:rPr lang="en-US" dirty="0" smtClean="0">
                <a:solidFill>
                  <a:srgbClr val="34F8FF"/>
                </a:solidFill>
              </a:rPr>
              <a:t>No Scheduling Conflicts</a:t>
            </a:r>
          </a:p>
          <a:p>
            <a:r>
              <a:rPr lang="en-US" dirty="0" smtClean="0">
                <a:solidFill>
                  <a:srgbClr val="34F8FF"/>
                </a:solidFill>
              </a:rPr>
              <a:t>Sufficient Time</a:t>
            </a:r>
          </a:p>
          <a:p>
            <a:r>
              <a:rPr lang="en-US" dirty="0" smtClean="0">
                <a:solidFill>
                  <a:srgbClr val="47FF1B"/>
                </a:solidFill>
              </a:rPr>
              <a:t>Adequate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85" y="3408947"/>
            <a:ext cx="4472918" cy="2610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8948" y="6192071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Field Force 1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1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55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 Reality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47FF1B"/>
                </a:solidFill>
              </a:rPr>
              <a:t>Schedules/Time/Resources &amp; Access Limiting to Most Students</a:t>
            </a:r>
            <a:endParaRPr lang="en-US" sz="2400" b="1" dirty="0">
              <a:solidFill>
                <a:srgbClr val="47FF1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7542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Geologically Interesting Places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No Scheduling Conflicts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Sufficient Time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Adequate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96" y="1371553"/>
            <a:ext cx="2623415" cy="1965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0461" b="9101"/>
          <a:stretch/>
        </p:blipFill>
        <p:spPr>
          <a:xfrm>
            <a:off x="0" y="3862262"/>
            <a:ext cx="3462421" cy="1164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2421" y="4031436"/>
            <a:ext cx="2434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Governor Walker’s </a:t>
            </a:r>
          </a:p>
          <a:p>
            <a:r>
              <a:rPr lang="en-US" dirty="0" smtClean="0"/>
              <a:t>Cost-Saving Fixer-Upper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89" y="4652242"/>
            <a:ext cx="3331411" cy="2205758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6844632" y="3342105"/>
            <a:ext cx="2125579" cy="1590842"/>
          </a:xfrm>
          <a:prstGeom prst="cloudCallou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Just 4 more liters to pay for that field trip!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09-654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39" y="4927555"/>
            <a:ext cx="2883750" cy="1930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226784"/>
            <a:ext cx="2834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New Orleans Teachers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Seeing their First Rock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Outcrops….EVER…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Mississippi Post Katrina!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6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553"/>
          </a:xfrm>
        </p:spPr>
        <p:txBody>
          <a:bodyPr>
            <a:noAutofit/>
          </a:bodyPr>
          <a:lstStyle/>
          <a:p>
            <a:r>
              <a:rPr lang="en-US" sz="3200" i="1" smtClean="0">
                <a:solidFill>
                  <a:srgbClr val="FF0000"/>
                </a:solidFill>
              </a:rPr>
              <a:t>So How </a:t>
            </a:r>
            <a:r>
              <a:rPr lang="en-US" sz="3200" i="1" dirty="0" smtClean="0">
                <a:solidFill>
                  <a:srgbClr val="FF0000"/>
                </a:solidFill>
              </a:rPr>
              <a:t>Do We Tap into the Strengths of Active Learning &amp; Place-Based Education given this reality?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53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Geologically Interesting Places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No Scheduling Conflicts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Sufficient Time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Adequate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96" y="1371553"/>
            <a:ext cx="2623415" cy="1965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0461" b="9101"/>
          <a:stretch/>
        </p:blipFill>
        <p:spPr>
          <a:xfrm>
            <a:off x="0" y="3862262"/>
            <a:ext cx="3462421" cy="1164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2421" y="400591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Governor Walker’s</a:t>
            </a:r>
          </a:p>
          <a:p>
            <a:r>
              <a:rPr lang="en-US" dirty="0" smtClean="0"/>
              <a:t>Cost-Saving Fixer-Upper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89" y="4652242"/>
            <a:ext cx="3331411" cy="2205758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6844632" y="3342105"/>
            <a:ext cx="2125579" cy="1590842"/>
          </a:xfrm>
          <a:prstGeom prst="cloudCallou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Just 4 more liters to pay for that field trip!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09-654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39" y="4927555"/>
            <a:ext cx="2883750" cy="1930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226784"/>
            <a:ext cx="2834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New Orleans Teachers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Seeing their First Rock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Outcrops….EVER…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Mississippi Post Katrina!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07-329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72" r="537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 Placeholder 6"/>
          <p:cNvSpPr txBox="1">
            <a:spLocks noGrp="1"/>
          </p:cNvSpPr>
          <p:nvPr>
            <p:ph type="body" sz="half" idx="2"/>
          </p:nvPr>
        </p:nvSpPr>
        <p:spPr>
          <a:xfrm>
            <a:off x="0" y="5473005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Semester-long Instructor lead virtual field trip to </a:t>
            </a:r>
            <a:r>
              <a:rPr lang="en-US" sz="2800" b="1" i="1" dirty="0" smtClean="0">
                <a:solidFill>
                  <a:srgbClr val="FFFF00"/>
                </a:solidFill>
              </a:rPr>
              <a:t>geologically interesting place </a:t>
            </a:r>
            <a:r>
              <a:rPr lang="en-US" sz="2800" b="1" i="1" dirty="0" smtClean="0">
                <a:solidFill>
                  <a:srgbClr val="FFFF00"/>
                </a:solidFill>
              </a:rPr>
              <a:t>provides “class” case study as example for student studies =&gt; </a:t>
            </a:r>
            <a:r>
              <a:rPr lang="en-US" sz="2800" b="1" i="1" dirty="0" smtClean="0">
                <a:solidFill>
                  <a:srgbClr val="34F8FF"/>
                </a:solidFill>
              </a:rPr>
              <a:t>Faculty Voice</a:t>
            </a:r>
            <a:endParaRPr lang="en-US" sz="2800" b="1" i="1" dirty="0">
              <a:solidFill>
                <a:srgbClr val="34F8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269"/>
            <a:ext cx="9144000" cy="6344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1. Faculty Guided Place-Based Case Studies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5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365</TotalTime>
  <Words>1041</Words>
  <Application>Microsoft Macintosh PowerPoint</Application>
  <PresentationFormat>On-screen Show (4:3)</PresentationFormat>
  <Paragraphs>178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 Black </vt:lpstr>
      <vt:lpstr>Empowering the Student Voice in Place-Based Geoscience Education: From Field Trips to Case Studies</vt:lpstr>
      <vt:lpstr>“I have a Dream Today…” Imagine the Perfect World for Geoscience Learning</vt:lpstr>
      <vt:lpstr>“I have a Dream Today…” Imagine the Perfect World for Geoscience Learning</vt:lpstr>
      <vt:lpstr>“I have a Dream Today…” Imagine the Perfect World for Geoscience Learning</vt:lpstr>
      <vt:lpstr>“I have a Dream Today…” Imagine the Perfect World for Geoscience Learning</vt:lpstr>
      <vt:lpstr>“I have a Dream Today…” Imagine the Perfect World for Geoscience Learning</vt:lpstr>
      <vt:lpstr>The Reality Schedules/Time/Resources &amp; Access Limiting to Most Students</vt:lpstr>
      <vt:lpstr>So How Do We Tap into the Strengths of Active Learning &amp; Place-Based Education given this reality?</vt:lpstr>
      <vt:lpstr>PowerPoint Presentation</vt:lpstr>
      <vt:lpstr>PowerPoint Presentation</vt:lpstr>
      <vt:lpstr>PowerPoint Presentation</vt:lpstr>
      <vt:lpstr>PowerPoint Presentation</vt:lpstr>
      <vt:lpstr>2. Student Driven Place-Based Case Studies</vt:lpstr>
      <vt:lpstr>Initial Essay =&gt; Background Knowledge &amp; Hypotheses About Place Formation</vt:lpstr>
      <vt:lpstr>End of Semester: Land Revisited Essay</vt:lpstr>
      <vt:lpstr>2. Student Driven Place-Based Case Studies</vt:lpstr>
      <vt:lpstr>3. Faculty Guided Field Trips</vt:lpstr>
      <vt:lpstr>3. Faculty Guided Live Field Trips</vt:lpstr>
      <vt:lpstr>3. Faculty Guided Live Field Trips</vt:lpstr>
      <vt:lpstr>4. Student Guided Virtual Field Trips</vt:lpstr>
      <vt:lpstr>Materials Present on Site</vt:lpstr>
      <vt:lpstr>Midcontinental Rift</vt:lpstr>
      <vt:lpstr>Wisconsin Glaciation</vt:lpstr>
      <vt:lpstr>Potholes</vt:lpstr>
      <vt:lpstr>Morton</vt:lpstr>
      <vt:lpstr>Exposure</vt:lpstr>
      <vt:lpstr>Mineralogy </vt:lpstr>
      <vt:lpstr>Ecology</vt:lpstr>
      <vt:lpstr>Quarried </vt:lpstr>
      <vt:lpstr>PowerPoint Presentation</vt:lpstr>
      <vt:lpstr>Empowering the Student Voice in Place-Based Geoscience Education: From Field Trips to Case Studies</vt:lpstr>
    </vt:vector>
  </TitlesOfParts>
  <Company>Dean's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the Student Voice in Place-Based Geoscience Education: From Field Trips to Case Studies</dc:title>
  <dc:creator>Dean Moosavi</dc:creator>
  <cp:lastModifiedBy>Dean Moosavi</cp:lastModifiedBy>
  <cp:revision>48</cp:revision>
  <dcterms:created xsi:type="dcterms:W3CDTF">2016-07-19T01:22:04Z</dcterms:created>
  <dcterms:modified xsi:type="dcterms:W3CDTF">2016-07-20T05:25:46Z</dcterms:modified>
</cp:coreProperties>
</file>