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2"/>
    <p:sldMasterId id="2147483674" r:id="rId3"/>
  </p:sldMasterIdLst>
  <p:notesMasterIdLst>
    <p:notesMasterId r:id="rId24"/>
  </p:notesMasterIdLst>
  <p:sldIdLst>
    <p:sldId id="257" r:id="rId4"/>
    <p:sldId id="269" r:id="rId5"/>
    <p:sldId id="292" r:id="rId6"/>
    <p:sldId id="271" r:id="rId7"/>
    <p:sldId id="286" r:id="rId8"/>
    <p:sldId id="278" r:id="rId9"/>
    <p:sldId id="277" r:id="rId10"/>
    <p:sldId id="280" r:id="rId11"/>
    <p:sldId id="279" r:id="rId12"/>
    <p:sldId id="273" r:id="rId13"/>
    <p:sldId id="281" r:id="rId14"/>
    <p:sldId id="283" r:id="rId15"/>
    <p:sldId id="282" r:id="rId16"/>
    <p:sldId id="284" r:id="rId17"/>
    <p:sldId id="285" r:id="rId18"/>
    <p:sldId id="287" r:id="rId19"/>
    <p:sldId id="288" r:id="rId20"/>
    <p:sldId id="289" r:id="rId21"/>
    <p:sldId id="290" r:id="rId22"/>
    <p:sldId id="291"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53" autoAdjust="0"/>
    <p:restoredTop sz="94660"/>
  </p:normalViewPr>
  <p:slideViewPr>
    <p:cSldViewPr>
      <p:cViewPr varScale="1">
        <p:scale>
          <a:sx n="60" d="100"/>
          <a:sy n="60" d="100"/>
        </p:scale>
        <p:origin x="963" y="5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2.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0F3E1A-F44A-4BDC-BFDE-3CE901F7CC0B}" type="datetimeFigureOut">
              <a:rPr lang="en-US" smtClean="0"/>
              <a:t>7/20/2016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BE1359-2DA2-4102-8E5F-3C314329F386}" type="slidenum">
              <a:rPr lang="en-US" smtClean="0"/>
              <a:t>‹#›</a:t>
            </a:fld>
            <a:endParaRPr lang="en-US"/>
          </a:p>
        </p:txBody>
      </p:sp>
    </p:spTree>
    <p:extLst>
      <p:ext uri="{BB962C8B-B14F-4D97-AF65-F5344CB8AC3E}">
        <p14:creationId xmlns:p14="http://schemas.microsoft.com/office/powerpoint/2010/main" val="1133225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7/20/2016 5:39 PM</a:t>
            </a:fld>
            <a:endParaRPr lang="en-US" dirty="0"/>
          </a:p>
        </p:txBody>
      </p:sp>
      <p:sp>
        <p:nvSpPr>
          <p:cNvPr id="6" name="Footer Placeholder 5"/>
          <p:cNvSpPr>
            <a:spLocks noGrp="1"/>
          </p:cNvSpPr>
          <p:nvPr>
            <p:ph type="ftr" sz="quarter" idx="12"/>
          </p:nvPr>
        </p:nvSpPr>
        <p:spPr>
          <a:xfrm>
            <a:off x="0" y="8685213"/>
            <a:ext cx="6172200" cy="457200"/>
          </a:xfrm>
        </p:spPr>
        <p:txBody>
          <a:bodyPr/>
          <a:lstStyle/>
          <a:p>
            <a:r>
              <a:rPr lang="en-US" sz="500" dirty="0" smtClean="0">
                <a:solidFill>
                  <a:srgbClr val="000000"/>
                </a:solidFill>
              </a:rPr>
              <a:t>© 2007 Microsoft Corporation. All rights reserved. Microsoft, Windows, Windows Vista and other product names are or may be registered trademarks and/or trademarks in the U.S. and/or other countries.</a:t>
            </a:r>
          </a:p>
          <a:p>
            <a:r>
              <a:rPr lang="en-US" sz="500" dirty="0"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rPr>
            </a:br>
            <a:r>
              <a:rPr lang="en-US" sz="500" dirty="0" smtClean="0">
                <a:solidFill>
                  <a:srgbClr val="000000"/>
                </a:solidFill>
              </a:rPr>
              <a:t>MICROSOFT MAKES NO WARRANTIES, EXPRESS, IMPLIED OR STATUTORY, AS TO THE INFORMATION IN THIS PRESENTATION.</a:t>
            </a:r>
          </a:p>
          <a:p>
            <a:endParaRPr lang="en-US" sz="500" dirty="0"/>
          </a:p>
        </p:txBody>
      </p:sp>
      <p:sp>
        <p:nvSpPr>
          <p:cNvPr id="7" name="Slide Number Placeholder 6"/>
          <p:cNvSpPr>
            <a:spLocks noGrp="1"/>
          </p:cNvSpPr>
          <p:nvPr>
            <p:ph type="sldNum" sz="quarter" idx="13"/>
          </p:nvPr>
        </p:nvSpPr>
        <p:spPr>
          <a:xfrm>
            <a:off x="6172199" y="8685213"/>
            <a:ext cx="684213" cy="457200"/>
          </a:xfrm>
        </p:spPr>
        <p:txBody>
          <a:bodyPr/>
          <a:lstStyle/>
          <a:p>
            <a:fld id="{EC87E0CF-87F6-4B58-B8B8-DCAB2DAAF3CA}" type="slidenum">
              <a:rPr lang="en-US" smtClean="0"/>
              <a:pPr/>
              <a:t>1</a:t>
            </a:fld>
            <a:endParaRPr lang="en-US" dirty="0"/>
          </a:p>
        </p:txBody>
      </p:sp>
    </p:spTree>
    <p:extLst>
      <p:ext uri="{BB962C8B-B14F-4D97-AF65-F5344CB8AC3E}">
        <p14:creationId xmlns:p14="http://schemas.microsoft.com/office/powerpoint/2010/main" val="3727819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lvl1pPr>
              <a:defRPr>
                <a:solidFill>
                  <a:srgbClr val="FFFFFF"/>
                </a:solidFill>
              </a:defRPr>
            </a:lvl1p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rgbClr val="FFFFFF"/>
              </a:buClr>
              <a:buSzPct val="70000"/>
              <a:buFont typeface="Wingdings" pitchFamily="2" charset="2"/>
              <a:buChar char="l"/>
              <a:defRPr>
                <a:solidFill>
                  <a:srgbClr val="FFFFFF"/>
                </a:solidFill>
              </a:defRPr>
            </a:lvl1pPr>
            <a:lvl2pPr>
              <a:buClr>
                <a:srgbClr val="FFFFFF"/>
              </a:buClr>
              <a:buSzPct val="70000"/>
              <a:buFont typeface="Wingdings" pitchFamily="2" charset="2"/>
              <a:buChar char="l"/>
              <a:defRPr>
                <a:solidFill>
                  <a:srgbClr val="FFFFFF"/>
                </a:solidFill>
              </a:defRPr>
            </a:lvl2pPr>
            <a:lvl3pPr>
              <a:buClr>
                <a:srgbClr val="FFFFFF"/>
              </a:buClr>
              <a:buSzPct val="70000"/>
              <a:buFont typeface="Wingdings" pitchFamily="2" charset="2"/>
              <a:buChar char="l"/>
              <a:defRPr>
                <a:solidFill>
                  <a:srgbClr val="FFFFFF"/>
                </a:solidFill>
              </a:defRPr>
            </a:lvl3pPr>
            <a:lvl4pPr>
              <a:buClr>
                <a:srgbClr val="FFFFFF"/>
              </a:buClr>
              <a:buSzPct val="70000"/>
              <a:buFont typeface="Wingdings" pitchFamily="2" charset="2"/>
              <a:buChar char="l"/>
              <a:defRPr>
                <a:solidFill>
                  <a:srgbClr val="FFFFFF"/>
                </a:solidFill>
              </a:defRPr>
            </a:lvl4pPr>
            <a:lvl5pPr>
              <a:buClr>
                <a:srgbClr val="FFFFFF"/>
              </a:buClr>
              <a:buSzPct val="70000"/>
              <a:buFont typeface="Wingdings" pitchFamily="2" charset="2"/>
              <a:buChar char="l"/>
              <a:defRPr>
                <a:solidFill>
                  <a:srgbClr val="FFFFF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0066FF"/>
                    </a:gs>
                    <a:gs pos="28000">
                      <a:srgbClr val="2E59B0"/>
                    </a:gs>
                    <a:gs pos="62000">
                      <a:srgbClr val="2B395F"/>
                    </a:gs>
                    <a:gs pos="88000">
                      <a:srgbClr val="000000"/>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se for slides with Software Co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722313" y="1905000"/>
            <a:ext cx="8040688" cy="193899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0066FF"/>
                    </a:gs>
                    <a:gs pos="28000">
                      <a:srgbClr val="2E59B0"/>
                    </a:gs>
                    <a:gs pos="62000">
                      <a:srgbClr val="2B395F"/>
                    </a:gs>
                    <a:gs pos="88000">
                      <a:srgbClr val="000000"/>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7" name="Picture 25" descr="7-00029_BAK_v03TOP"/>
          <p:cNvPicPr>
            <a:picLocks noChangeAspect="1" noChangeArrowheads="1"/>
          </p:cNvPicPr>
          <p:nvPr/>
        </p:nvPicPr>
        <p:blipFill>
          <a:blip r:embed="rId15"/>
          <a:srcRect/>
          <a:stretch>
            <a:fillRect/>
          </a:stretch>
        </p:blipFill>
        <p:spPr bwMode="auto">
          <a:xfrm>
            <a:off x="-15875" y="6007100"/>
            <a:ext cx="9159875" cy="849313"/>
          </a:xfrm>
          <a:prstGeom prst="rect">
            <a:avLst/>
          </a:prstGeom>
          <a:noFill/>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61"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6"/>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7"/>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7"/>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4"/>
          <a:srcRect b="10453"/>
          <a:stretch>
            <a:fillRect/>
          </a:stretch>
        </p:blipFill>
        <p:spPr>
          <a:xfrm>
            <a:off x="0" y="1299706"/>
            <a:ext cx="9144000" cy="5558294"/>
          </a:xfrm>
          <a:prstGeom prst="rect">
            <a:avLst/>
          </a:prstGeom>
        </p:spPr>
      </p:pic>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722312" y="1905000"/>
            <a:ext cx="8040688" cy="210826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75" r:id="rId1"/>
  </p:sldLayoutIdLst>
  <p:transition>
    <p:fade/>
  </p:transition>
  <p:txStyles>
    <p:titleStyle>
      <a:lvl1pPr algn="l" defTabSz="914363" rtl="0" eaLnBrk="1" latinLnBrk="0" hangingPunct="1">
        <a:lnSpc>
          <a:spcPct val="90000"/>
        </a:lnSpc>
        <a:spcBef>
          <a:spcPct val="0"/>
        </a:spcBef>
        <a:buNone/>
        <a:defRPr lang="en-US" sz="4800" b="0" kern="1200" cap="none" spc="-125"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p:titleStyle>
    <p:bodyStyle>
      <a:lvl1pPr marL="0" indent="0" algn="l" defTabSz="914363" rtl="0" eaLnBrk="1" latinLnBrk="0" hangingPunct="1">
        <a:lnSpc>
          <a:spcPct val="90000"/>
        </a:lnSpc>
        <a:spcBef>
          <a:spcPct val="20000"/>
        </a:spcBef>
        <a:buFont typeface="Arial" pitchFamily="34" charset="0"/>
        <a:buNone/>
        <a:defRPr sz="3000" b="1" kern="1200">
          <a:solidFill>
            <a:schemeClr val="tx1"/>
          </a:solidFill>
          <a:latin typeface="Courier New" pitchFamily="49" charset="0"/>
          <a:ea typeface="+mn-ea"/>
          <a:cs typeface="Courier New" pitchFamily="49" charset="0"/>
        </a:defRPr>
      </a:lvl1pPr>
      <a:lvl2pPr marL="384954" indent="-7937" algn="l" defTabSz="914363" rtl="0" eaLnBrk="1" latinLnBrk="0" hangingPunct="1">
        <a:lnSpc>
          <a:spcPct val="90000"/>
        </a:lnSpc>
        <a:spcBef>
          <a:spcPct val="20000"/>
        </a:spcBef>
        <a:buFont typeface="Arial" pitchFamily="34" charset="0"/>
        <a:buNone/>
        <a:defRPr sz="2800" b="1" kern="1200">
          <a:solidFill>
            <a:schemeClr val="tx1"/>
          </a:solidFill>
          <a:latin typeface="Courier New" pitchFamily="49" charset="0"/>
          <a:ea typeface="+mn-ea"/>
          <a:cs typeface="Courier New" pitchFamily="49" charset="0"/>
        </a:defRPr>
      </a:lvl2pPr>
      <a:lvl3pPr marL="761970"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3pPr>
      <a:lvl4pPr marL="1094009" indent="7937"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4pPr>
      <a:lvl5pPr marL="1426047" indent="0" algn="l" defTabSz="914363" rtl="0" eaLnBrk="1" latinLnBrk="0" hangingPunct="1">
        <a:lnSpc>
          <a:spcPct val="90000"/>
        </a:lnSpc>
        <a:spcBef>
          <a:spcPct val="20000"/>
        </a:spcBef>
        <a:buFont typeface="Arial" pitchFamily="34" charset="0"/>
        <a:buNone/>
        <a:defRPr sz="2400" b="1" kern="1200">
          <a:solidFill>
            <a:schemeClr val="tx1"/>
          </a:solidFill>
          <a:latin typeface="Courier New" pitchFamily="49" charset="0"/>
          <a:ea typeface="+mn-ea"/>
          <a:cs typeface="Courier New" pitchFamily="49" charset="0"/>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mailto:colson@mnstate.edu" TargetMode="External"/><Relationship Id="rId2" Type="http://schemas.openxmlformats.org/officeDocument/2006/relationships/hyperlink" Target="mailto:mcolson@moorheadschools.org"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219200"/>
            <a:ext cx="7681913" cy="2514600"/>
          </a:xfrm>
        </p:spPr>
        <p:txBody>
          <a:bodyPr/>
          <a:lstStyle/>
          <a:p>
            <a:pPr algn="ctr"/>
            <a:r>
              <a:rPr lang="en-US" sz="4400" dirty="0" smtClean="0"/>
              <a:t>Igneous Cooling Rates, Crystal Size, and </a:t>
            </a:r>
            <a:br>
              <a:rPr lang="en-US" sz="4400" dirty="0" smtClean="0"/>
            </a:br>
            <a:r>
              <a:rPr lang="en-US" sz="4400" dirty="0" smtClean="0"/>
              <a:t>NOT Getting the Right </a:t>
            </a:r>
            <a:br>
              <a:rPr lang="en-US" sz="4400" dirty="0" smtClean="0"/>
            </a:br>
            <a:r>
              <a:rPr lang="en-US" sz="4400" dirty="0" smtClean="0"/>
              <a:t>Experimental Results</a:t>
            </a:r>
            <a:endParaRPr lang="en-US" sz="4400" dirty="0"/>
          </a:p>
        </p:txBody>
      </p:sp>
      <p:sp>
        <p:nvSpPr>
          <p:cNvPr id="3" name="Subtitle 2"/>
          <p:cNvSpPr>
            <a:spLocks noGrp="1"/>
          </p:cNvSpPr>
          <p:nvPr>
            <p:ph type="subTitle" idx="1"/>
          </p:nvPr>
        </p:nvSpPr>
        <p:spPr>
          <a:xfrm>
            <a:off x="730249" y="4344988"/>
            <a:ext cx="7681913" cy="1293812"/>
          </a:xfrm>
        </p:spPr>
        <p:txBody>
          <a:bodyPr>
            <a:normAutofit/>
          </a:bodyPr>
          <a:lstStyle/>
          <a:p>
            <a:pPr algn="ctr"/>
            <a:r>
              <a:rPr lang="en-US" dirty="0" smtClean="0"/>
              <a:t>Mary Colson and Russ Colson</a:t>
            </a:r>
          </a:p>
          <a:p>
            <a:pPr algn="ctr"/>
            <a:r>
              <a:rPr lang="en-US" sz="2800" i="1" dirty="0" smtClean="0"/>
              <a:t>Earth Educators Rendezvous, July 21, 2016.</a:t>
            </a:r>
          </a:p>
          <a:p>
            <a:pPr algn="ctr"/>
            <a:r>
              <a:rPr lang="en-US" sz="2800" i="1" dirty="0" smtClean="0"/>
              <a:t>Madison, Wisconsin</a:t>
            </a: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cooled faster?</a:t>
            </a:r>
            <a:endParaRPr lang="en-US" dirty="0"/>
          </a:p>
        </p:txBody>
      </p:sp>
      <p:sp>
        <p:nvSpPr>
          <p:cNvPr id="3" name="Content Placeholder 2"/>
          <p:cNvSpPr>
            <a:spLocks noGrp="1"/>
          </p:cNvSpPr>
          <p:nvPr>
            <p:ph idx="1"/>
          </p:nvPr>
        </p:nvSpPr>
        <p:spPr>
          <a:xfrm>
            <a:off x="381000" y="1412875"/>
            <a:ext cx="8382000" cy="2511457"/>
          </a:xfrm>
        </p:spPr>
        <p:txBody>
          <a:bodyPr/>
          <a:lstStyle/>
          <a:p>
            <a:r>
              <a:rPr lang="en-US" dirty="0" smtClean="0"/>
              <a:t>The unexpected is the launching place for true investigation.</a:t>
            </a:r>
          </a:p>
          <a:p>
            <a:pPr marL="0" indent="0">
              <a:buNone/>
            </a:pPr>
            <a:endParaRPr lang="en-US" dirty="0" smtClean="0"/>
          </a:p>
          <a:p>
            <a:r>
              <a:rPr lang="en-US" dirty="0" smtClean="0"/>
              <a:t>Why did we get what we got?</a:t>
            </a:r>
          </a:p>
          <a:p>
            <a:r>
              <a:rPr lang="en-US" dirty="0" smtClean="0"/>
              <a:t>We need to investigate further!</a:t>
            </a:r>
            <a:endParaRPr lang="en-US" dirty="0"/>
          </a:p>
        </p:txBody>
      </p:sp>
    </p:spTree>
    <p:extLst>
      <p:ext uri="{BB962C8B-B14F-4D97-AF65-F5344CB8AC3E}">
        <p14:creationId xmlns:p14="http://schemas.microsoft.com/office/powerpoint/2010/main" val="3719257790"/>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52400" y="25400"/>
            <a:ext cx="8890000" cy="886397"/>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a:lstStyle>
          <a:p>
            <a:r>
              <a:rPr lang="en-US" sz="3200" dirty="0" smtClean="0"/>
              <a:t>What’s going on?  --- After investigation, possible interpretations</a:t>
            </a:r>
            <a:endParaRPr lang="en-US" sz="3200" dirty="0"/>
          </a:p>
        </p:txBody>
      </p:sp>
      <p:pic>
        <p:nvPicPr>
          <p:cNvPr id="9" name="Thymol_crystallization_sped_up_with_Comments-cut and low r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7067" y="990600"/>
            <a:ext cx="8805333" cy="4953000"/>
          </a:xfrm>
          <a:prstGeom prst="rect">
            <a:avLst/>
          </a:prstGeom>
        </p:spPr>
      </p:pic>
    </p:spTree>
    <p:extLst>
      <p:ext uri="{BB962C8B-B14F-4D97-AF65-F5344CB8AC3E}">
        <p14:creationId xmlns:p14="http://schemas.microsoft.com/office/powerpoint/2010/main" val="2739905341"/>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Second experiments</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904875"/>
            <a:ext cx="4757144" cy="267652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4930" y="3414584"/>
            <a:ext cx="4486275" cy="2524125"/>
          </a:xfrm>
          <a:prstGeom prst="rect">
            <a:avLst/>
          </a:prstGeom>
        </p:spPr>
      </p:pic>
      <p:sp>
        <p:nvSpPr>
          <p:cNvPr id="22" name="Title 1"/>
          <p:cNvSpPr txBox="1">
            <a:spLocks/>
          </p:cNvSpPr>
          <p:nvPr/>
        </p:nvSpPr>
        <p:spPr>
          <a:xfrm>
            <a:off x="5105401" y="894985"/>
            <a:ext cx="2133600" cy="997196"/>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a:lstStyle>
          <a:p>
            <a:r>
              <a:rPr lang="en-US" sz="2400" u="sng" dirty="0" smtClean="0"/>
              <a:t>warm water bath</a:t>
            </a:r>
          </a:p>
          <a:p>
            <a:endParaRPr lang="en-US" sz="2400" dirty="0"/>
          </a:p>
          <a:p>
            <a:endParaRPr lang="en-US" sz="2400" dirty="0"/>
          </a:p>
        </p:txBody>
      </p:sp>
      <p:sp>
        <p:nvSpPr>
          <p:cNvPr id="23" name="Title 1"/>
          <p:cNvSpPr txBox="1">
            <a:spLocks/>
          </p:cNvSpPr>
          <p:nvPr/>
        </p:nvSpPr>
        <p:spPr>
          <a:xfrm>
            <a:off x="2286000" y="5593953"/>
            <a:ext cx="2133600" cy="332399"/>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a:lstStyle>
          <a:p>
            <a:r>
              <a:rPr lang="en-US" sz="2400" u="sng" dirty="0"/>
              <a:t>i</a:t>
            </a:r>
            <a:r>
              <a:rPr lang="en-US" sz="2400" u="sng" dirty="0" smtClean="0"/>
              <a:t>ce+ saltwater bath</a:t>
            </a:r>
          </a:p>
        </p:txBody>
      </p:sp>
    </p:spTree>
    <p:extLst>
      <p:ext uri="{BB962C8B-B14F-4D97-AF65-F5344CB8AC3E}">
        <p14:creationId xmlns:p14="http://schemas.microsoft.com/office/powerpoint/2010/main" val="3206839884"/>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935" y="16476"/>
            <a:ext cx="8382000" cy="720197"/>
          </a:xfrm>
        </p:spPr>
        <p:txBody>
          <a:bodyPr/>
          <a:lstStyle/>
          <a:p>
            <a:r>
              <a:rPr lang="en-US" sz="2000" dirty="0" smtClean="0"/>
              <a:t>Can we design a different experiment that controls variables better?  </a:t>
            </a:r>
            <a:br>
              <a:rPr lang="en-US" sz="2000" dirty="0" smtClean="0"/>
            </a:br>
            <a:r>
              <a:rPr lang="en-US" sz="3200" dirty="0" smtClean="0"/>
              <a:t>Which one cooled faster?  What caused difference?</a:t>
            </a:r>
            <a:endParaRPr lang="en-US" sz="3200" dirty="0"/>
          </a:p>
        </p:txBody>
      </p:sp>
      <p:sp>
        <p:nvSpPr>
          <p:cNvPr id="4" name="Title 1"/>
          <p:cNvSpPr txBox="1">
            <a:spLocks/>
          </p:cNvSpPr>
          <p:nvPr/>
        </p:nvSpPr>
        <p:spPr>
          <a:xfrm>
            <a:off x="228600" y="5105400"/>
            <a:ext cx="8382000" cy="664797"/>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a:lstStyle>
          <a:p>
            <a:r>
              <a:rPr lang="en-US" sz="2400" dirty="0" smtClean="0"/>
              <a:t>In the classroom, interpreting what caused the difference in the different types of experiments is important in making sense of the results.</a:t>
            </a:r>
            <a:endParaRPr lang="en-US" sz="2400"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0833" r="5000"/>
          <a:stretch/>
        </p:blipFill>
        <p:spPr>
          <a:xfrm>
            <a:off x="24714" y="857250"/>
            <a:ext cx="4496082" cy="340995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2500" t="25202" r="44167" b="28422"/>
          <a:stretch/>
        </p:blipFill>
        <p:spPr>
          <a:xfrm>
            <a:off x="4582297" y="857250"/>
            <a:ext cx="4357158" cy="3409950"/>
          </a:xfrm>
          <a:prstGeom prst="rect">
            <a:avLst/>
          </a:prstGeom>
        </p:spPr>
      </p:pic>
    </p:spTree>
    <p:extLst>
      <p:ext uri="{BB962C8B-B14F-4D97-AF65-F5344CB8AC3E}">
        <p14:creationId xmlns:p14="http://schemas.microsoft.com/office/powerpoint/2010/main" val="109836664"/>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935" y="16476"/>
            <a:ext cx="8382000" cy="720197"/>
          </a:xfrm>
        </p:spPr>
        <p:txBody>
          <a:bodyPr/>
          <a:lstStyle/>
          <a:p>
            <a:r>
              <a:rPr lang="en-US" sz="2000" dirty="0" smtClean="0"/>
              <a:t>Can we design a different experiment that controls variables better?  </a:t>
            </a:r>
            <a:br>
              <a:rPr lang="en-US" sz="2000" dirty="0" smtClean="0"/>
            </a:br>
            <a:r>
              <a:rPr lang="en-US" sz="3200" dirty="0" smtClean="0"/>
              <a:t>Which one cooled faster?  What caused difference?</a:t>
            </a:r>
            <a:endParaRPr lang="en-US" sz="3200" dirty="0"/>
          </a:p>
        </p:txBody>
      </p:sp>
      <p:sp>
        <p:nvSpPr>
          <p:cNvPr id="4" name="Title 1"/>
          <p:cNvSpPr txBox="1">
            <a:spLocks/>
          </p:cNvSpPr>
          <p:nvPr/>
        </p:nvSpPr>
        <p:spPr>
          <a:xfrm>
            <a:off x="403654" y="4419600"/>
            <a:ext cx="8171935" cy="997196"/>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a:lstStyle>
          <a:p>
            <a:pPr algn="ctr"/>
            <a:r>
              <a:rPr lang="en-US" sz="2400" dirty="0" smtClean="0"/>
              <a:t>Hey, maybe I’m starting to be convinced!</a:t>
            </a:r>
          </a:p>
          <a:p>
            <a:pPr algn="ctr"/>
            <a:r>
              <a:rPr lang="en-US" sz="2400" dirty="0" smtClean="0"/>
              <a:t>But, can we repeat it?</a:t>
            </a:r>
          </a:p>
          <a:p>
            <a:pPr algn="ctr"/>
            <a:r>
              <a:rPr lang="en-US" sz="2400" dirty="0" smtClean="0"/>
              <a:t>And why the different result?</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0833" r="5000"/>
          <a:stretch/>
        </p:blipFill>
        <p:spPr>
          <a:xfrm>
            <a:off x="24714" y="857250"/>
            <a:ext cx="1804086" cy="1368268"/>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2500" t="25202" r="44167" b="28422"/>
          <a:stretch/>
        </p:blipFill>
        <p:spPr>
          <a:xfrm>
            <a:off x="7162799" y="857250"/>
            <a:ext cx="1776655" cy="1390426"/>
          </a:xfrm>
          <a:prstGeom prst="rect">
            <a:avLst/>
          </a:prstGeom>
        </p:spPr>
      </p:pic>
      <p:sp>
        <p:nvSpPr>
          <p:cNvPr id="6" name="Title 1"/>
          <p:cNvSpPr txBox="1">
            <a:spLocks/>
          </p:cNvSpPr>
          <p:nvPr/>
        </p:nvSpPr>
        <p:spPr>
          <a:xfrm>
            <a:off x="4897394" y="2431804"/>
            <a:ext cx="4248665" cy="1329595"/>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a:lstStyle>
          <a:p>
            <a:pPr algn="r"/>
            <a:r>
              <a:rPr lang="en-US" sz="2400" u="sng" dirty="0" smtClean="0"/>
              <a:t>cooled in ice water—faster cooling</a:t>
            </a:r>
          </a:p>
          <a:p>
            <a:pPr algn="r"/>
            <a:r>
              <a:rPr lang="en-US" sz="2400" i="1" dirty="0" smtClean="0"/>
              <a:t>Uniformly smaller crystals</a:t>
            </a:r>
          </a:p>
          <a:p>
            <a:pPr algn="r"/>
            <a:r>
              <a:rPr lang="en-US" sz="2400" i="1" dirty="0" smtClean="0"/>
              <a:t>Milky appearance</a:t>
            </a:r>
          </a:p>
          <a:p>
            <a:endParaRPr lang="en-US" sz="2400" dirty="0"/>
          </a:p>
        </p:txBody>
      </p:sp>
      <p:sp>
        <p:nvSpPr>
          <p:cNvPr id="8" name="Title 1"/>
          <p:cNvSpPr txBox="1">
            <a:spLocks/>
          </p:cNvSpPr>
          <p:nvPr/>
        </p:nvSpPr>
        <p:spPr>
          <a:xfrm>
            <a:off x="24714" y="2431804"/>
            <a:ext cx="4248665" cy="1329595"/>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a:lstStyle>
          <a:p>
            <a:r>
              <a:rPr lang="en-US" sz="2400" u="sng" dirty="0" smtClean="0"/>
              <a:t>cooled in warm </a:t>
            </a:r>
            <a:r>
              <a:rPr lang="en-US" sz="2400" u="sng" dirty="0" smtClean="0"/>
              <a:t>water—slower </a:t>
            </a:r>
            <a:r>
              <a:rPr lang="en-US" sz="2400" u="sng" dirty="0" smtClean="0"/>
              <a:t>cooling</a:t>
            </a:r>
          </a:p>
          <a:p>
            <a:r>
              <a:rPr lang="en-US" sz="2400" i="1" dirty="0" smtClean="0"/>
              <a:t>Uniformly larger crystals</a:t>
            </a:r>
          </a:p>
          <a:p>
            <a:r>
              <a:rPr lang="en-US" sz="2400" i="1" dirty="0" smtClean="0"/>
              <a:t>Less milky appearance</a:t>
            </a:r>
          </a:p>
          <a:p>
            <a:r>
              <a:rPr lang="en-US" sz="2400" i="1" dirty="0" smtClean="0"/>
              <a:t>No feathery crystals</a:t>
            </a:r>
          </a:p>
        </p:txBody>
      </p:sp>
    </p:spTree>
    <p:extLst>
      <p:ext uri="{BB962C8B-B14F-4D97-AF65-F5344CB8AC3E}">
        <p14:creationId xmlns:p14="http://schemas.microsoft.com/office/powerpoint/2010/main" val="903069282"/>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935" y="16476"/>
            <a:ext cx="8382000" cy="720197"/>
          </a:xfrm>
        </p:spPr>
        <p:txBody>
          <a:bodyPr/>
          <a:lstStyle/>
          <a:p>
            <a:r>
              <a:rPr lang="en-US" sz="2000" dirty="0" smtClean="0"/>
              <a:t>Can we design a different experiment that controls variables better?  </a:t>
            </a:r>
            <a:br>
              <a:rPr lang="en-US" sz="2000" dirty="0" smtClean="0"/>
            </a:br>
            <a:r>
              <a:rPr lang="en-US" sz="3200" dirty="0" smtClean="0"/>
              <a:t>Which one cooled faster?  What caused difference?</a:t>
            </a:r>
            <a:endParaRPr lang="en-US" sz="3200" dirty="0"/>
          </a:p>
        </p:txBody>
      </p:sp>
      <p:sp>
        <p:nvSpPr>
          <p:cNvPr id="4" name="Title 1"/>
          <p:cNvSpPr txBox="1">
            <a:spLocks/>
          </p:cNvSpPr>
          <p:nvPr/>
        </p:nvSpPr>
        <p:spPr>
          <a:xfrm>
            <a:off x="381000" y="3462138"/>
            <a:ext cx="8382000" cy="2225225"/>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a:lstStyle>
          <a:p>
            <a:pPr>
              <a:spcAft>
                <a:spcPts val="600"/>
              </a:spcAft>
            </a:pPr>
            <a:r>
              <a:rPr lang="en-US" sz="2400" dirty="0" smtClean="0"/>
              <a:t>Different result possibly due to:</a:t>
            </a:r>
          </a:p>
          <a:p>
            <a:pPr marL="342900" indent="-342900">
              <a:spcAft>
                <a:spcPts val="600"/>
              </a:spcAft>
              <a:buFont typeface="Arial" panose="020B0604020202020204" pitchFamily="34" charset="0"/>
              <a:buChar char="•"/>
            </a:pPr>
            <a:r>
              <a:rPr lang="en-US" sz="2400" dirty="0" smtClean="0"/>
              <a:t>Bigger difference in water temperature creates bigger difference in cooling rates, making it easier to see size differences </a:t>
            </a:r>
          </a:p>
          <a:p>
            <a:pPr marL="342900" indent="-342900">
              <a:spcAft>
                <a:spcPts val="600"/>
              </a:spcAft>
              <a:buFont typeface="Arial" panose="020B0604020202020204" pitchFamily="34" charset="0"/>
              <a:buChar char="•"/>
            </a:pPr>
            <a:r>
              <a:rPr lang="en-US" sz="2400" dirty="0" smtClean="0"/>
              <a:t>Metal container conducts temperature faster and more uniformly</a:t>
            </a:r>
          </a:p>
          <a:p>
            <a:pPr marL="342900" indent="-342900">
              <a:spcAft>
                <a:spcPts val="600"/>
              </a:spcAft>
              <a:buFont typeface="Arial" panose="020B0604020202020204" pitchFamily="34" charset="0"/>
              <a:buChar char="•"/>
            </a:pPr>
            <a:r>
              <a:rPr lang="en-US" sz="2400" dirty="0" smtClean="0"/>
              <a:t>Depth of the thymol melt is more uniform, getting rid of the ‘crystallization from the outside in’ effect.</a:t>
            </a:r>
            <a:endParaRPr lang="en-US" sz="2400"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0833" r="5000"/>
          <a:stretch/>
        </p:blipFill>
        <p:spPr>
          <a:xfrm>
            <a:off x="24714" y="857250"/>
            <a:ext cx="1804086" cy="1368268"/>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2500" t="25202" r="44167" b="28422"/>
          <a:stretch/>
        </p:blipFill>
        <p:spPr>
          <a:xfrm>
            <a:off x="7162799" y="857250"/>
            <a:ext cx="1776655" cy="1390426"/>
          </a:xfrm>
          <a:prstGeom prst="rect">
            <a:avLst/>
          </a:prstGeom>
        </p:spPr>
      </p:pic>
      <p:sp>
        <p:nvSpPr>
          <p:cNvPr id="6" name="Title 1"/>
          <p:cNvSpPr txBox="1">
            <a:spLocks/>
          </p:cNvSpPr>
          <p:nvPr/>
        </p:nvSpPr>
        <p:spPr>
          <a:xfrm>
            <a:off x="4897394" y="2431804"/>
            <a:ext cx="4248665" cy="664797"/>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a:lstStyle>
          <a:p>
            <a:pPr algn="r"/>
            <a:r>
              <a:rPr lang="en-US" sz="2400" u="sng" dirty="0" smtClean="0"/>
              <a:t>cooled in ice water—faster cooling</a:t>
            </a:r>
          </a:p>
          <a:p>
            <a:endParaRPr lang="en-US" sz="2400" dirty="0"/>
          </a:p>
        </p:txBody>
      </p:sp>
      <p:sp>
        <p:nvSpPr>
          <p:cNvPr id="8" name="Title 1"/>
          <p:cNvSpPr txBox="1">
            <a:spLocks/>
          </p:cNvSpPr>
          <p:nvPr/>
        </p:nvSpPr>
        <p:spPr>
          <a:xfrm>
            <a:off x="24714" y="2431804"/>
            <a:ext cx="4547286" cy="332399"/>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a:lstStyle>
          <a:p>
            <a:r>
              <a:rPr lang="en-US" sz="2400" u="sng" dirty="0" smtClean="0"/>
              <a:t>cooled in warm water—slower cooling</a:t>
            </a:r>
          </a:p>
        </p:txBody>
      </p:sp>
    </p:spTree>
    <p:extLst>
      <p:ext uri="{BB962C8B-B14F-4D97-AF65-F5344CB8AC3E}">
        <p14:creationId xmlns:p14="http://schemas.microsoft.com/office/powerpoint/2010/main" val="3052730614"/>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52400" y="25400"/>
            <a:ext cx="8890000" cy="443198"/>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a:lstStyle>
          <a:p>
            <a:r>
              <a:rPr lang="en-US" sz="3200" dirty="0" smtClean="0"/>
              <a:t>2</a:t>
            </a:r>
            <a:r>
              <a:rPr lang="en-US" sz="3200" baseline="30000" dirty="0" smtClean="0"/>
              <a:t>nd</a:t>
            </a:r>
            <a:r>
              <a:rPr lang="en-US" sz="3200" dirty="0" smtClean="0"/>
              <a:t> investigation details</a:t>
            </a:r>
            <a:endParaRPr lang="en-US" sz="3200" dirty="0"/>
          </a:p>
        </p:txBody>
      </p:sp>
      <p:pic>
        <p:nvPicPr>
          <p:cNvPr id="2" name="Thymol_crystallization_second_set_of_experiments_with_comments-cut and lower r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37067" y="609600"/>
            <a:ext cx="8669866" cy="4876800"/>
          </a:xfrm>
          <a:prstGeom prst="rect">
            <a:avLst/>
          </a:prstGeom>
        </p:spPr>
      </p:pic>
    </p:spTree>
    <p:extLst>
      <p:ext uri="{BB962C8B-B14F-4D97-AF65-F5344CB8AC3E}">
        <p14:creationId xmlns:p14="http://schemas.microsoft.com/office/powerpoint/2010/main" val="3061062934"/>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935" y="16476"/>
            <a:ext cx="8382000" cy="1163395"/>
          </a:xfrm>
        </p:spPr>
        <p:txBody>
          <a:bodyPr/>
          <a:lstStyle/>
          <a:p>
            <a:r>
              <a:rPr lang="en-US" sz="2000" dirty="0" smtClean="0"/>
              <a:t>What Else Can We Do?  </a:t>
            </a:r>
            <a:br>
              <a:rPr lang="en-US" sz="2000" dirty="0" smtClean="0"/>
            </a:br>
            <a:r>
              <a:rPr lang="en-US" sz="3200" dirty="0" smtClean="0"/>
              <a:t>What can you see in these results, and what might have caused them?</a:t>
            </a:r>
            <a:endParaRPr lang="en-US" sz="3200" dirty="0"/>
          </a:p>
        </p:txBody>
      </p:sp>
      <p:sp>
        <p:nvSpPr>
          <p:cNvPr id="4" name="Title 1"/>
          <p:cNvSpPr txBox="1">
            <a:spLocks/>
          </p:cNvSpPr>
          <p:nvPr/>
        </p:nvSpPr>
        <p:spPr>
          <a:xfrm>
            <a:off x="228600" y="5105400"/>
            <a:ext cx="8382000" cy="664797"/>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a:lstStyle>
          <a:p>
            <a:r>
              <a:rPr lang="en-US" sz="2400" dirty="0" smtClean="0"/>
              <a:t>The fun of an investigation in the classroom is found in striking off into the unknown where the textbook doesn’t guide us!</a:t>
            </a:r>
            <a:endParaRPr lang="en-US" sz="2400" dirty="0"/>
          </a:p>
        </p:txBody>
      </p:sp>
      <p:pic>
        <p:nvPicPr>
          <p:cNvPr id="5" name="Picture 4"/>
          <p:cNvPicPr>
            <a:picLocks noChangeAspect="1"/>
          </p:cNvPicPr>
          <p:nvPr/>
        </p:nvPicPr>
        <p:blipFill rotWithShape="1">
          <a:blip r:embed="rId2"/>
          <a:srcRect l="29923" t="2206" r="17858" b="19366"/>
          <a:stretch/>
        </p:blipFill>
        <p:spPr>
          <a:xfrm>
            <a:off x="37070" y="1196347"/>
            <a:ext cx="4287981" cy="3628294"/>
          </a:xfrm>
          <a:prstGeom prst="rect">
            <a:avLst/>
          </a:prstGeom>
        </p:spPr>
      </p:pic>
      <p:pic>
        <p:nvPicPr>
          <p:cNvPr id="8" name="Picture 7" title="adding lots of seed crystals produces small crystal-no seed crystals yields bigger crystals"/>
          <p:cNvPicPr/>
          <p:nvPr/>
        </p:nvPicPr>
        <p:blipFill rotWithShape="1">
          <a:blip r:embed="rId3" cstate="print">
            <a:extLst>
              <a:ext uri="{28A0092B-C50C-407E-A947-70E740481C1C}">
                <a14:useLocalDpi xmlns:a14="http://schemas.microsoft.com/office/drawing/2010/main" val="0"/>
              </a:ext>
            </a:extLst>
          </a:blip>
          <a:srcRect l="24076" t="14746" r="34750" b="17458"/>
          <a:stretch/>
        </p:blipFill>
        <p:spPr>
          <a:xfrm>
            <a:off x="4648200" y="1179871"/>
            <a:ext cx="4096265" cy="3644770"/>
          </a:xfrm>
          <a:prstGeom prst="rect">
            <a:avLst/>
          </a:prstGeom>
        </p:spPr>
      </p:pic>
    </p:spTree>
    <p:extLst>
      <p:ext uri="{BB962C8B-B14F-4D97-AF65-F5344CB8AC3E}">
        <p14:creationId xmlns:p14="http://schemas.microsoft.com/office/powerpoint/2010/main" val="3338007649"/>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935" y="16476"/>
            <a:ext cx="8382000" cy="276999"/>
          </a:xfrm>
        </p:spPr>
        <p:txBody>
          <a:bodyPr/>
          <a:lstStyle/>
          <a:p>
            <a:r>
              <a:rPr lang="en-US" sz="2000" dirty="0" smtClean="0"/>
              <a:t>What Else Can We Do?  </a:t>
            </a:r>
            <a:endParaRPr lang="en-US" sz="3200" dirty="0"/>
          </a:p>
        </p:txBody>
      </p:sp>
      <p:sp>
        <p:nvSpPr>
          <p:cNvPr id="4" name="Title 1"/>
          <p:cNvSpPr txBox="1">
            <a:spLocks/>
          </p:cNvSpPr>
          <p:nvPr/>
        </p:nvSpPr>
        <p:spPr>
          <a:xfrm>
            <a:off x="135924" y="4313062"/>
            <a:ext cx="4152057" cy="997196"/>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a:lstStyle>
          <a:p>
            <a:r>
              <a:rPr lang="en-US" sz="2400" dirty="0" smtClean="0"/>
              <a:t>A bag of ice was held against one side of the measuring cup as the thymol cooled in air.</a:t>
            </a:r>
            <a:endParaRPr lang="en-US" sz="2400" dirty="0"/>
          </a:p>
        </p:txBody>
      </p:sp>
      <p:pic>
        <p:nvPicPr>
          <p:cNvPr id="5" name="Picture 4"/>
          <p:cNvPicPr>
            <a:picLocks noChangeAspect="1"/>
          </p:cNvPicPr>
          <p:nvPr/>
        </p:nvPicPr>
        <p:blipFill rotWithShape="1">
          <a:blip r:embed="rId2"/>
          <a:srcRect l="29923" t="2206" r="17858" b="19366"/>
          <a:stretch/>
        </p:blipFill>
        <p:spPr>
          <a:xfrm>
            <a:off x="0" y="488092"/>
            <a:ext cx="4287981" cy="3628294"/>
          </a:xfrm>
          <a:prstGeom prst="rect">
            <a:avLst/>
          </a:prstGeom>
        </p:spPr>
      </p:pic>
      <p:pic>
        <p:nvPicPr>
          <p:cNvPr id="8" name="Picture 7" title="adding lots of seed crystals produces small crystal-no seed crystals yields bigger crystals"/>
          <p:cNvPicPr/>
          <p:nvPr/>
        </p:nvPicPr>
        <p:blipFill rotWithShape="1">
          <a:blip r:embed="rId3" cstate="print">
            <a:extLst>
              <a:ext uri="{28A0092B-C50C-407E-A947-70E740481C1C}">
                <a14:useLocalDpi xmlns:a14="http://schemas.microsoft.com/office/drawing/2010/main" val="0"/>
              </a:ext>
            </a:extLst>
          </a:blip>
          <a:srcRect l="24076" t="14746" r="34750" b="17458"/>
          <a:stretch/>
        </p:blipFill>
        <p:spPr>
          <a:xfrm>
            <a:off x="4489621" y="471616"/>
            <a:ext cx="4096265" cy="3644770"/>
          </a:xfrm>
          <a:prstGeom prst="rect">
            <a:avLst/>
          </a:prstGeom>
        </p:spPr>
      </p:pic>
      <p:sp>
        <p:nvSpPr>
          <p:cNvPr id="6" name="Title 1"/>
          <p:cNvSpPr txBox="1">
            <a:spLocks/>
          </p:cNvSpPr>
          <p:nvPr/>
        </p:nvSpPr>
        <p:spPr>
          <a:xfrm>
            <a:off x="4876800" y="4331597"/>
            <a:ext cx="4152057" cy="1329595"/>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a:lstStyle>
          <a:p>
            <a:r>
              <a:rPr lang="en-US" sz="2400" dirty="0" smtClean="0"/>
              <a:t>Many ‘seed’ crystals were added to the top side, none to the bottom side, as the thymol cooled in a warm water bath.</a:t>
            </a:r>
            <a:endParaRPr lang="en-US" sz="2400" dirty="0"/>
          </a:p>
        </p:txBody>
      </p:sp>
      <p:sp>
        <p:nvSpPr>
          <p:cNvPr id="3" name="TextBox 2"/>
          <p:cNvSpPr txBox="1"/>
          <p:nvPr/>
        </p:nvSpPr>
        <p:spPr>
          <a:xfrm>
            <a:off x="1210526" y="1371600"/>
            <a:ext cx="2118850" cy="461665"/>
          </a:xfrm>
          <a:prstGeom prst="rect">
            <a:avLst/>
          </a:prstGeom>
          <a:noFill/>
        </p:spPr>
        <p:txBody>
          <a:bodyPr wrap="none" rtlCol="0">
            <a:spAutoFit/>
          </a:bodyPr>
          <a:lstStyle/>
          <a:p>
            <a:r>
              <a:rPr lang="en-US" sz="2400" dirty="0" smtClean="0"/>
              <a:t>Smaller crystals</a:t>
            </a:r>
            <a:endParaRPr lang="en-US" sz="2400" dirty="0"/>
          </a:p>
        </p:txBody>
      </p:sp>
      <p:sp>
        <p:nvSpPr>
          <p:cNvPr id="9" name="TextBox 8"/>
          <p:cNvSpPr txBox="1"/>
          <p:nvPr/>
        </p:nvSpPr>
        <p:spPr>
          <a:xfrm>
            <a:off x="5535577" y="1295400"/>
            <a:ext cx="2118850" cy="461665"/>
          </a:xfrm>
          <a:prstGeom prst="rect">
            <a:avLst/>
          </a:prstGeom>
          <a:noFill/>
        </p:spPr>
        <p:txBody>
          <a:bodyPr wrap="none" rtlCol="0">
            <a:spAutoFit/>
          </a:bodyPr>
          <a:lstStyle/>
          <a:p>
            <a:r>
              <a:rPr lang="en-US" sz="2400" dirty="0" smtClean="0"/>
              <a:t>Smaller crystals</a:t>
            </a:r>
            <a:endParaRPr lang="en-US" sz="2400" dirty="0"/>
          </a:p>
        </p:txBody>
      </p:sp>
      <p:sp>
        <p:nvSpPr>
          <p:cNvPr id="10" name="TextBox 9"/>
          <p:cNvSpPr txBox="1"/>
          <p:nvPr/>
        </p:nvSpPr>
        <p:spPr>
          <a:xfrm>
            <a:off x="1245537" y="3005779"/>
            <a:ext cx="1966179" cy="461665"/>
          </a:xfrm>
          <a:prstGeom prst="rect">
            <a:avLst/>
          </a:prstGeom>
          <a:noFill/>
        </p:spPr>
        <p:txBody>
          <a:bodyPr wrap="none" rtlCol="0">
            <a:spAutoFit/>
          </a:bodyPr>
          <a:lstStyle/>
          <a:p>
            <a:r>
              <a:rPr lang="en-US" sz="2400" dirty="0" smtClean="0"/>
              <a:t>Larger crystals</a:t>
            </a:r>
            <a:endParaRPr lang="en-US" sz="2400" dirty="0"/>
          </a:p>
        </p:txBody>
      </p:sp>
      <p:sp>
        <p:nvSpPr>
          <p:cNvPr id="11" name="TextBox 10"/>
          <p:cNvSpPr txBox="1"/>
          <p:nvPr/>
        </p:nvSpPr>
        <p:spPr>
          <a:xfrm>
            <a:off x="5706783" y="3005779"/>
            <a:ext cx="1966179" cy="461665"/>
          </a:xfrm>
          <a:prstGeom prst="rect">
            <a:avLst/>
          </a:prstGeom>
          <a:noFill/>
        </p:spPr>
        <p:txBody>
          <a:bodyPr wrap="none" rtlCol="0">
            <a:spAutoFit/>
          </a:bodyPr>
          <a:lstStyle/>
          <a:p>
            <a:r>
              <a:rPr lang="en-US" sz="2400" dirty="0" smtClean="0"/>
              <a:t>Larger crystals</a:t>
            </a:r>
            <a:endParaRPr lang="en-US" sz="2400" dirty="0"/>
          </a:p>
        </p:txBody>
      </p:sp>
    </p:spTree>
    <p:extLst>
      <p:ext uri="{BB962C8B-B14F-4D97-AF65-F5344CB8AC3E}">
        <p14:creationId xmlns:p14="http://schemas.microsoft.com/office/powerpoint/2010/main" val="1878164283"/>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381000" y="1412875"/>
            <a:ext cx="8382000" cy="2369880"/>
          </a:xfrm>
        </p:spPr>
        <p:txBody>
          <a:bodyPr/>
          <a:lstStyle/>
          <a:p>
            <a:r>
              <a:rPr lang="en-US" dirty="0" smtClean="0"/>
              <a:t>The purpose of classroom investigation is not to confirm the textbook information—rather the purpose to is learn how to investigate.</a:t>
            </a:r>
          </a:p>
          <a:p>
            <a:pPr>
              <a:spcBef>
                <a:spcPts val="1200"/>
              </a:spcBef>
            </a:pPr>
            <a:r>
              <a:rPr lang="en-US" dirty="0" smtClean="0"/>
              <a:t>Real investigation—and classroom fun—begins when you pursue the unexpected.</a:t>
            </a:r>
          </a:p>
        </p:txBody>
      </p:sp>
    </p:spTree>
    <p:extLst>
      <p:ext uri="{BB962C8B-B14F-4D97-AF65-F5344CB8AC3E}">
        <p14:creationId xmlns:p14="http://schemas.microsoft.com/office/powerpoint/2010/main" val="1251641628"/>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447800"/>
            <a:ext cx="7681913" cy="2362200"/>
          </a:xfrm>
        </p:spPr>
        <p:txBody>
          <a:bodyPr/>
          <a:lstStyle/>
          <a:p>
            <a:r>
              <a:rPr lang="en-US" sz="4000" dirty="0" smtClean="0"/>
              <a:t>The most exciting phrase to hear in science, the one that heralds new discoveries, is not ‘Eureka!’ (I’ve found it!’) but “that’s funny …’</a:t>
            </a:r>
            <a:r>
              <a:rPr lang="en-US" sz="3200" dirty="0" smtClean="0"/>
              <a:t/>
            </a:r>
            <a:br>
              <a:rPr lang="en-US" sz="3200" dirty="0" smtClean="0"/>
            </a:br>
            <a:endParaRPr lang="en-US" sz="3200" dirty="0"/>
          </a:p>
        </p:txBody>
      </p:sp>
      <p:sp>
        <p:nvSpPr>
          <p:cNvPr id="3" name="Subtitle 2"/>
          <p:cNvSpPr>
            <a:spLocks noGrp="1"/>
          </p:cNvSpPr>
          <p:nvPr>
            <p:ph type="subTitle" idx="1"/>
          </p:nvPr>
        </p:nvSpPr>
        <p:spPr/>
        <p:txBody>
          <a:bodyPr/>
          <a:lstStyle/>
          <a:p>
            <a:pPr algn="r"/>
            <a:r>
              <a:rPr lang="en-US" dirty="0" smtClean="0"/>
              <a:t>Isaac Asimov</a:t>
            </a:r>
            <a:endParaRPr lang="en-US" dirty="0"/>
          </a:p>
        </p:txBody>
      </p:sp>
    </p:spTree>
    <p:extLst>
      <p:ext uri="{BB962C8B-B14F-4D97-AF65-F5344CB8AC3E}">
        <p14:creationId xmlns:p14="http://schemas.microsoft.com/office/powerpoint/2010/main" val="3632432685"/>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81000" y="381000"/>
            <a:ext cx="8382000" cy="5663089"/>
          </a:xfrm>
        </p:spPr>
        <p:txBody>
          <a:bodyPr/>
          <a:lstStyle/>
          <a:p>
            <a:pPr marL="0" indent="0" algn="ctr">
              <a:buNone/>
            </a:pPr>
            <a:r>
              <a:rPr lang="en-US" b="1" dirty="0" smtClean="0"/>
              <a:t>Mary’s contact info</a:t>
            </a:r>
          </a:p>
          <a:p>
            <a:pPr marL="0" indent="0" algn="ctr">
              <a:buNone/>
            </a:pPr>
            <a:r>
              <a:rPr lang="en-US" dirty="0" smtClean="0">
                <a:hlinkClick r:id="rId2"/>
              </a:rPr>
              <a:t>mcolson@moorheadschools.org</a:t>
            </a:r>
            <a:endParaRPr lang="en-US" dirty="0" smtClean="0"/>
          </a:p>
          <a:p>
            <a:pPr marL="0" indent="0" algn="ctr">
              <a:buNone/>
            </a:pPr>
            <a:r>
              <a:rPr lang="en-US" dirty="0" smtClean="0"/>
              <a:t>@</a:t>
            </a:r>
            <a:r>
              <a:rPr lang="en-US" dirty="0" err="1" smtClean="0"/>
              <a:t>MnMColson</a:t>
            </a:r>
            <a:endParaRPr lang="en-US" dirty="0" smtClean="0"/>
          </a:p>
          <a:p>
            <a:pPr marL="0" indent="0" algn="ctr">
              <a:buNone/>
            </a:pPr>
            <a:endParaRPr lang="en-US" dirty="0"/>
          </a:p>
          <a:p>
            <a:pPr marL="0" indent="0" algn="ctr">
              <a:buNone/>
            </a:pPr>
            <a:r>
              <a:rPr lang="en-US" b="1" dirty="0" smtClean="0"/>
              <a:t>Russ’s contact info</a:t>
            </a:r>
          </a:p>
          <a:p>
            <a:pPr marL="0" indent="0" algn="ctr">
              <a:buNone/>
            </a:pPr>
            <a:r>
              <a:rPr lang="en-US" dirty="0" smtClean="0">
                <a:hlinkClick r:id="rId3"/>
              </a:rPr>
              <a:t>colson@mnstate.edu</a:t>
            </a:r>
            <a:endParaRPr lang="en-US" dirty="0" smtClean="0"/>
          </a:p>
          <a:p>
            <a:pPr marL="0" indent="0" algn="ctr">
              <a:buNone/>
            </a:pPr>
            <a:endParaRPr lang="en-US" dirty="0" smtClean="0"/>
          </a:p>
          <a:p>
            <a:pPr marL="0" indent="0" algn="ctr">
              <a:buNone/>
            </a:pPr>
            <a:r>
              <a:rPr lang="en-US" b="1" dirty="0" smtClean="0"/>
              <a:t>Links Page for this investigation</a:t>
            </a:r>
          </a:p>
          <a:p>
            <a:pPr marL="0" indent="0" algn="ctr">
              <a:buNone/>
            </a:pPr>
            <a:r>
              <a:rPr lang="en-US" dirty="0"/>
              <a:t>http://web.mnstate.edu/colson/D2L-unlinked/Experimental_Igneous_Petrology_with_Thymol_Link.htm</a:t>
            </a:r>
            <a:r>
              <a:rPr lang="en-US" dirty="0" smtClean="0"/>
              <a:t>.</a:t>
            </a:r>
          </a:p>
        </p:txBody>
      </p:sp>
    </p:spTree>
    <p:extLst>
      <p:ext uri="{BB962C8B-B14F-4D97-AF65-F5344CB8AC3E}">
        <p14:creationId xmlns:p14="http://schemas.microsoft.com/office/powerpoint/2010/main" val="50418822"/>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30188"/>
            <a:ext cx="8382000" cy="1329595"/>
          </a:xfrm>
        </p:spPr>
        <p:txBody>
          <a:bodyPr/>
          <a:lstStyle/>
          <a:p>
            <a:r>
              <a:rPr lang="en-US" dirty="0" smtClean="0"/>
              <a:t>That’s funny…when </a:t>
            </a:r>
            <a:r>
              <a:rPr lang="en-US" dirty="0" smtClean="0"/>
              <a:t>it </a:t>
            </a:r>
            <a:r>
              <a:rPr lang="en-US" dirty="0" smtClean="0"/>
              <a:t>doesn’t work is the start of true investigation</a:t>
            </a:r>
            <a:endParaRPr lang="en-US" dirty="0"/>
          </a:p>
        </p:txBody>
      </p:sp>
      <p:sp>
        <p:nvSpPr>
          <p:cNvPr id="5" name="Content Placeholder 2"/>
          <p:cNvSpPr>
            <a:spLocks noGrp="1"/>
          </p:cNvSpPr>
          <p:nvPr>
            <p:ph idx="1"/>
          </p:nvPr>
        </p:nvSpPr>
        <p:spPr>
          <a:xfrm>
            <a:off x="389238" y="1828800"/>
            <a:ext cx="8382000" cy="3742563"/>
          </a:xfrm>
        </p:spPr>
        <p:txBody>
          <a:bodyPr/>
          <a:lstStyle/>
          <a:p>
            <a:r>
              <a:rPr lang="en-US" dirty="0" smtClean="0"/>
              <a:t>Real </a:t>
            </a:r>
            <a:r>
              <a:rPr lang="en-US" dirty="0"/>
              <a:t>science involves observation of puzzling phenomena that require arguing from evidence, model creation and revision, and often new experimental designs to test developing ideas. </a:t>
            </a:r>
            <a:endParaRPr lang="en-US" dirty="0" smtClean="0"/>
          </a:p>
          <a:p>
            <a:r>
              <a:rPr lang="en-US" dirty="0" smtClean="0"/>
              <a:t>Real classroom science gives students </a:t>
            </a:r>
            <a:r>
              <a:rPr lang="en-US" dirty="0"/>
              <a:t>and teacher the chance to work together in a collaborative environment.</a:t>
            </a:r>
          </a:p>
          <a:p>
            <a:endParaRPr lang="en-US" dirty="0"/>
          </a:p>
        </p:txBody>
      </p:sp>
    </p:spTree>
    <p:extLst>
      <p:ext uri="{BB962C8B-B14F-4D97-AF65-F5344CB8AC3E}">
        <p14:creationId xmlns:p14="http://schemas.microsoft.com/office/powerpoint/2010/main" val="4138029299"/>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Mary’s story – key turning points</a:t>
            </a:r>
            <a:endParaRPr lang="en-US" dirty="0"/>
          </a:p>
        </p:txBody>
      </p:sp>
      <p:sp>
        <p:nvSpPr>
          <p:cNvPr id="3" name="Content Placeholder 2"/>
          <p:cNvSpPr>
            <a:spLocks noGrp="1"/>
          </p:cNvSpPr>
          <p:nvPr>
            <p:ph idx="1"/>
          </p:nvPr>
        </p:nvSpPr>
        <p:spPr>
          <a:xfrm>
            <a:off x="381000" y="1412875"/>
            <a:ext cx="8382000" cy="3841052"/>
          </a:xfrm>
        </p:spPr>
        <p:txBody>
          <a:bodyPr/>
          <a:lstStyle/>
          <a:p>
            <a:r>
              <a:rPr lang="en-US" dirty="0" smtClean="0"/>
              <a:t>Grain size as key idea in stories igneous rocks tell.</a:t>
            </a:r>
          </a:p>
          <a:p>
            <a:r>
              <a:rPr lang="en-US" dirty="0" smtClean="0"/>
              <a:t>Developed thymol activity to reinforce this idea with memorable and stinky lab</a:t>
            </a:r>
          </a:p>
          <a:p>
            <a:r>
              <a:rPr lang="en-US" dirty="0" smtClean="0"/>
              <a:t>Problems with it not working – I’d see a lot of crystallized thymol so I’d tell kids well it works sometimes, just believe me.</a:t>
            </a:r>
          </a:p>
          <a:p>
            <a:endParaRPr lang="en-US" dirty="0"/>
          </a:p>
        </p:txBody>
      </p:sp>
    </p:spTree>
    <p:extLst>
      <p:ext uri="{BB962C8B-B14F-4D97-AF65-F5344CB8AC3E}">
        <p14:creationId xmlns:p14="http://schemas.microsoft.com/office/powerpoint/2010/main" val="87490619"/>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Russ’s story – key turning points</a:t>
            </a:r>
            <a:endParaRPr lang="en-US" dirty="0"/>
          </a:p>
        </p:txBody>
      </p:sp>
      <p:sp>
        <p:nvSpPr>
          <p:cNvPr id="3" name="Content Placeholder 2"/>
          <p:cNvSpPr>
            <a:spLocks noGrp="1"/>
          </p:cNvSpPr>
          <p:nvPr>
            <p:ph idx="1"/>
          </p:nvPr>
        </p:nvSpPr>
        <p:spPr>
          <a:xfrm>
            <a:off x="381000" y="1412875"/>
            <a:ext cx="8382000" cy="4007251"/>
          </a:xfrm>
        </p:spPr>
        <p:txBody>
          <a:bodyPr/>
          <a:lstStyle/>
          <a:p>
            <a:pPr>
              <a:spcBef>
                <a:spcPts val="1800"/>
              </a:spcBef>
            </a:pPr>
            <a:r>
              <a:rPr lang="en-US" dirty="0" smtClean="0"/>
              <a:t>I wanted a demonstration I could do in class to show that fast cooling produced smaller crystals</a:t>
            </a:r>
          </a:p>
          <a:p>
            <a:pPr>
              <a:spcBef>
                <a:spcPts val="1800"/>
              </a:spcBef>
            </a:pPr>
            <a:r>
              <a:rPr lang="en-US" dirty="0" smtClean="0"/>
              <a:t>Students couldn’t see the difference in crystal size and neither could I--unless we pretended.</a:t>
            </a:r>
          </a:p>
          <a:p>
            <a:pPr>
              <a:spcBef>
                <a:spcPts val="1800"/>
              </a:spcBef>
            </a:pPr>
            <a:r>
              <a:rPr lang="en-US" dirty="0" smtClean="0"/>
              <a:t>I gave up on the demonstration for some 20 years until I decided that the whole point of an investigation is to understand what </a:t>
            </a:r>
            <a:r>
              <a:rPr lang="en-US" u="sng" dirty="0" smtClean="0"/>
              <a:t>doesn’t</a:t>
            </a:r>
            <a:r>
              <a:rPr lang="en-US" dirty="0" smtClean="0"/>
              <a:t> make sense.</a:t>
            </a:r>
          </a:p>
        </p:txBody>
      </p:sp>
    </p:spTree>
    <p:extLst>
      <p:ext uri="{BB962C8B-B14F-4D97-AF65-F5344CB8AC3E}">
        <p14:creationId xmlns:p14="http://schemas.microsoft.com/office/powerpoint/2010/main" val="1533399923"/>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230188"/>
            <a:ext cx="8382000" cy="609398"/>
          </a:xfrm>
        </p:spPr>
        <p:txBody>
          <a:bodyPr/>
          <a:lstStyle/>
          <a:p>
            <a:r>
              <a:rPr lang="en-US" sz="4400" dirty="0" smtClean="0"/>
              <a:t>Example Investigation-First </a:t>
            </a:r>
            <a:r>
              <a:rPr lang="en-US" sz="4400" dirty="0" smtClean="0"/>
              <a:t>experiments</a:t>
            </a:r>
            <a:endParaRPr lang="en-US" sz="4400" dirty="0"/>
          </a:p>
        </p:txBody>
      </p:sp>
      <p:grpSp>
        <p:nvGrpSpPr>
          <p:cNvPr id="5" name="Group 4" title="cooling methods used in Marys 8th grade class room"/>
          <p:cNvGrpSpPr/>
          <p:nvPr/>
        </p:nvGrpSpPr>
        <p:grpSpPr>
          <a:xfrm>
            <a:off x="381000" y="1066800"/>
            <a:ext cx="8276222" cy="4800600"/>
            <a:chOff x="0" y="0"/>
            <a:chExt cx="5104895" cy="2961203"/>
          </a:xfrm>
        </p:grpSpPr>
        <p:pic>
          <p:nvPicPr>
            <p:cNvPr id="6" name="Picture 5" title="experimental set up with thymol watch glasses on hotpot holder and ice water in petri dish"/>
            <p:cNvPicPr>
              <a:picLocks noChangeAspect="1"/>
            </p:cNvPicPr>
            <p:nvPr/>
          </p:nvPicPr>
          <p:blipFill rotWithShape="1">
            <a:blip r:embed="rId2" cstate="print">
              <a:extLst>
                <a:ext uri="{28A0092B-C50C-407E-A947-70E740481C1C}">
                  <a14:useLocalDpi xmlns:a14="http://schemas.microsoft.com/office/drawing/2010/main" val="0"/>
                </a:ext>
              </a:extLst>
            </a:blip>
            <a:srcRect l="6736" t="8333" r="7203" b="2904"/>
            <a:stretch/>
          </p:blipFill>
          <p:spPr bwMode="auto">
            <a:xfrm>
              <a:off x="0" y="0"/>
              <a:ext cx="5104895" cy="2961203"/>
            </a:xfrm>
            <a:prstGeom prst="rect">
              <a:avLst/>
            </a:prstGeom>
            <a:ln>
              <a:noFill/>
            </a:ln>
            <a:extLst>
              <a:ext uri="{53640926-AAD7-44D8-BBD7-CCE9431645EC}">
                <a14:shadowObscured xmlns:a14="http://schemas.microsoft.com/office/drawing/2010/main"/>
              </a:ext>
            </a:extLst>
          </p:spPr>
        </p:pic>
        <p:grpSp>
          <p:nvGrpSpPr>
            <p:cNvPr id="7" name="Group 6"/>
            <p:cNvGrpSpPr/>
            <p:nvPr/>
          </p:nvGrpSpPr>
          <p:grpSpPr>
            <a:xfrm>
              <a:off x="302781" y="290670"/>
              <a:ext cx="4747614" cy="2507030"/>
              <a:chOff x="0" y="0"/>
              <a:chExt cx="4747614" cy="2507030"/>
            </a:xfrm>
          </p:grpSpPr>
          <p:cxnSp>
            <p:nvCxnSpPr>
              <p:cNvPr id="8" name="Straight Arrow Connector 7"/>
              <p:cNvCxnSpPr/>
              <p:nvPr/>
            </p:nvCxnSpPr>
            <p:spPr>
              <a:xfrm>
                <a:off x="399672" y="187725"/>
                <a:ext cx="230114" cy="34517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1320128" y="314893"/>
                <a:ext cx="424138" cy="44169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944679" y="1568408"/>
                <a:ext cx="375205" cy="7303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743200" y="339115"/>
                <a:ext cx="230114" cy="345171"/>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633378" y="387560"/>
                <a:ext cx="423545" cy="44132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3633378" y="1653187"/>
                <a:ext cx="237049" cy="18732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 Box 19"/>
              <p:cNvSpPr txBox="1"/>
              <p:nvPr/>
            </p:nvSpPr>
            <p:spPr>
              <a:xfrm>
                <a:off x="0" y="0"/>
                <a:ext cx="829622" cy="24222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45720" tIns="45720" rIns="45720" bIns="45720" numCol="1" spcCol="0" rtlCol="0" fromWordArt="0" anchor="t" anchorCtr="0" forceAA="0" compatLnSpc="1">
                <a:prstTxWarp prst="textNoShape">
                  <a:avLst/>
                </a:prstTxWarp>
                <a:noAutofit/>
              </a:bodyPr>
              <a:lstStyle/>
              <a:p>
                <a:pPr marL="0" marR="0">
                  <a:spcBef>
                    <a:spcPts val="0"/>
                  </a:spcBef>
                  <a:spcAft>
                    <a:spcPts val="0"/>
                  </a:spcAft>
                </a:pPr>
                <a:r>
                  <a:rPr lang="en-US" sz="1000">
                    <a:effectLst/>
                    <a:latin typeface="Arial" panose="020B0604020202020204" pitchFamily="34" charset="0"/>
                    <a:ea typeface="Times New Roman" panose="02020603050405020304" pitchFamily="18" charset="0"/>
                  </a:rPr>
                  <a:t>Watch Glass</a:t>
                </a:r>
                <a:endParaRPr lang="en-US" sz="1000">
                  <a:effectLst/>
                  <a:latin typeface="Times New Roman" panose="02020603050405020304" pitchFamily="18" charset="0"/>
                  <a:ea typeface="Times New Roman" panose="02020603050405020304" pitchFamily="18" charset="0"/>
                </a:endParaRPr>
              </a:p>
            </p:txBody>
          </p:sp>
          <p:sp>
            <p:nvSpPr>
              <p:cNvPr id="15" name="Text Box 20"/>
              <p:cNvSpPr txBox="1"/>
              <p:nvPr/>
            </p:nvSpPr>
            <p:spPr>
              <a:xfrm>
                <a:off x="1417018" y="30278"/>
                <a:ext cx="538951" cy="24193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45720" tIns="45720" rIns="45720" bIns="45720" numCol="1" spcCol="0" rtlCol="0" fromWordArt="0" anchor="t" anchorCtr="0" forceAA="0" compatLnSpc="1">
                <a:prstTxWarp prst="textNoShape">
                  <a:avLst/>
                </a:prstTxWarp>
                <a:noAutofit/>
              </a:bodyPr>
              <a:lstStyle/>
              <a:p>
                <a:pPr marL="0" marR="0">
                  <a:spcBef>
                    <a:spcPts val="0"/>
                  </a:spcBef>
                  <a:spcAft>
                    <a:spcPts val="0"/>
                  </a:spcAft>
                </a:pPr>
                <a:r>
                  <a:rPr lang="en-US" sz="1000">
                    <a:effectLst/>
                    <a:latin typeface="Arial" panose="020B0604020202020204" pitchFamily="34" charset="0"/>
                    <a:ea typeface="Times New Roman" panose="02020603050405020304" pitchFamily="18" charset="0"/>
                  </a:rPr>
                  <a:t>Thymol</a:t>
                </a:r>
                <a:endParaRPr lang="en-US" sz="1000">
                  <a:effectLst/>
                  <a:latin typeface="Times New Roman" panose="02020603050405020304" pitchFamily="18" charset="0"/>
                  <a:ea typeface="Times New Roman" panose="02020603050405020304" pitchFamily="18" charset="0"/>
                </a:endParaRPr>
              </a:p>
            </p:txBody>
          </p:sp>
          <p:sp>
            <p:nvSpPr>
              <p:cNvPr id="16" name="Text Box 21"/>
              <p:cNvSpPr txBox="1"/>
              <p:nvPr/>
            </p:nvSpPr>
            <p:spPr>
              <a:xfrm>
                <a:off x="66612" y="2016525"/>
                <a:ext cx="1556297" cy="24222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45720" tIns="45720" rIns="45720" bIns="45720" numCol="1" spcCol="0" rtlCol="0" fromWordArt="0" anchor="t" anchorCtr="0" forceAA="0" compatLnSpc="1">
                <a:prstTxWarp prst="textNoShape">
                  <a:avLst/>
                </a:prstTxWarp>
                <a:noAutofit/>
              </a:bodyPr>
              <a:lstStyle/>
              <a:p>
                <a:pPr marL="0" marR="0">
                  <a:spcBef>
                    <a:spcPts val="0"/>
                  </a:spcBef>
                  <a:spcAft>
                    <a:spcPts val="0"/>
                  </a:spcAft>
                </a:pPr>
                <a:r>
                  <a:rPr lang="en-US" sz="1000">
                    <a:effectLst/>
                    <a:latin typeface="Arial" panose="020B0604020202020204" pitchFamily="34" charset="0"/>
                    <a:ea typeface="Times New Roman" panose="02020603050405020304" pitchFamily="18" charset="0"/>
                  </a:rPr>
                  <a:t>Slow-Cooled Experiment</a:t>
                </a:r>
                <a:endParaRPr lang="en-US" sz="1000">
                  <a:effectLst/>
                  <a:latin typeface="Times New Roman" panose="02020603050405020304" pitchFamily="18" charset="0"/>
                  <a:ea typeface="Times New Roman" panose="02020603050405020304" pitchFamily="18" charset="0"/>
                </a:endParaRPr>
              </a:p>
            </p:txBody>
          </p:sp>
          <p:sp>
            <p:nvSpPr>
              <p:cNvPr id="17" name="Text Box 22"/>
              <p:cNvSpPr txBox="1"/>
              <p:nvPr/>
            </p:nvSpPr>
            <p:spPr>
              <a:xfrm>
                <a:off x="2809812" y="2264805"/>
                <a:ext cx="1556297" cy="24222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45720" tIns="45720" rIns="45720" bIns="45720" numCol="1" spcCol="0" rtlCol="0" fromWordArt="0" anchor="t" anchorCtr="0" forceAA="0" compatLnSpc="1">
                <a:prstTxWarp prst="textNoShape">
                  <a:avLst/>
                </a:prstTxWarp>
                <a:noAutofit/>
              </a:bodyPr>
              <a:lstStyle/>
              <a:p>
                <a:pPr marL="0" marR="0">
                  <a:spcBef>
                    <a:spcPts val="0"/>
                  </a:spcBef>
                  <a:spcAft>
                    <a:spcPts val="0"/>
                  </a:spcAft>
                </a:pPr>
                <a:r>
                  <a:rPr lang="en-US" sz="1000">
                    <a:effectLst/>
                    <a:latin typeface="Arial" panose="020B0604020202020204" pitchFamily="34" charset="0"/>
                    <a:ea typeface="Times New Roman" panose="02020603050405020304" pitchFamily="18" charset="0"/>
                  </a:rPr>
                  <a:t>Fast-Cooled Experiment</a:t>
                </a:r>
                <a:endParaRPr lang="en-US" sz="1000">
                  <a:effectLst/>
                  <a:latin typeface="Times New Roman" panose="02020603050405020304" pitchFamily="18" charset="0"/>
                  <a:ea typeface="Times New Roman" panose="02020603050405020304" pitchFamily="18" charset="0"/>
                </a:endParaRPr>
              </a:p>
            </p:txBody>
          </p:sp>
          <p:sp>
            <p:nvSpPr>
              <p:cNvPr id="18" name="Text Box 23"/>
              <p:cNvSpPr txBox="1"/>
              <p:nvPr/>
            </p:nvSpPr>
            <p:spPr>
              <a:xfrm>
                <a:off x="3288207" y="1907523"/>
                <a:ext cx="1459407" cy="24193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45720" tIns="45720" rIns="45720" bIns="45720" numCol="1" spcCol="0" rtlCol="0" fromWordArt="0" anchor="t" anchorCtr="0" forceAA="0" compatLnSpc="1">
                <a:prstTxWarp prst="textNoShape">
                  <a:avLst/>
                </a:prstTxWarp>
                <a:noAutofit/>
              </a:bodyPr>
              <a:lstStyle/>
              <a:p>
                <a:pPr marL="0" marR="0">
                  <a:spcBef>
                    <a:spcPts val="0"/>
                  </a:spcBef>
                  <a:spcAft>
                    <a:spcPts val="0"/>
                  </a:spcAft>
                </a:pPr>
                <a:r>
                  <a:rPr lang="en-US" sz="1000">
                    <a:effectLst/>
                    <a:latin typeface="Arial" panose="020B0604020202020204" pitchFamily="34" charset="0"/>
                    <a:ea typeface="Times New Roman" panose="02020603050405020304" pitchFamily="18" charset="0"/>
                  </a:rPr>
                  <a:t>Petri dish with ice water</a:t>
                </a:r>
                <a:endParaRPr lang="en-US" sz="1000">
                  <a:effectLst/>
                  <a:latin typeface="Times New Roman" panose="02020603050405020304" pitchFamily="18" charset="0"/>
                  <a:ea typeface="Times New Roman" panose="02020603050405020304" pitchFamily="18" charset="0"/>
                </a:endParaRPr>
              </a:p>
            </p:txBody>
          </p:sp>
          <p:sp>
            <p:nvSpPr>
              <p:cNvPr id="19" name="Text Box 24"/>
              <p:cNvSpPr txBox="1"/>
              <p:nvPr/>
            </p:nvSpPr>
            <p:spPr>
              <a:xfrm>
                <a:off x="0" y="1538130"/>
                <a:ext cx="937929" cy="24193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45720" tIns="45720" rIns="45720" bIns="45720" numCol="1" spcCol="0" rtlCol="0" fromWordArt="0" anchor="t" anchorCtr="0" forceAA="0" compatLnSpc="1">
                <a:prstTxWarp prst="textNoShape">
                  <a:avLst/>
                </a:prstTxWarp>
                <a:noAutofit/>
              </a:bodyPr>
              <a:lstStyle/>
              <a:p>
                <a:pPr marL="0" marR="0">
                  <a:spcBef>
                    <a:spcPts val="0"/>
                  </a:spcBef>
                  <a:spcAft>
                    <a:spcPts val="0"/>
                  </a:spcAft>
                </a:pPr>
                <a:r>
                  <a:rPr lang="en-US" sz="1000">
                    <a:effectLst/>
                    <a:latin typeface="Arial" panose="020B0604020202020204" pitchFamily="34" charset="0"/>
                    <a:ea typeface="Times New Roman" panose="02020603050405020304" pitchFamily="18" charset="0"/>
                  </a:rPr>
                  <a:t>Insulating pad</a:t>
                </a:r>
                <a:endParaRPr lang="en-US" sz="1000">
                  <a:effectLst/>
                  <a:latin typeface="Times New Roman" panose="02020603050405020304" pitchFamily="18" charset="0"/>
                  <a:ea typeface="Times New Roman" panose="02020603050405020304" pitchFamily="18" charset="0"/>
                </a:endParaRPr>
              </a:p>
            </p:txBody>
          </p:sp>
          <p:sp>
            <p:nvSpPr>
              <p:cNvPr id="20" name="Text Box 25"/>
              <p:cNvSpPr txBox="1"/>
              <p:nvPr/>
            </p:nvSpPr>
            <p:spPr>
              <a:xfrm>
                <a:off x="3930104" y="145335"/>
                <a:ext cx="538480" cy="24193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45720" tIns="45720" rIns="45720" bIns="45720" numCol="1" spcCol="0" rtlCol="0" fromWordArt="0" anchor="t" anchorCtr="0" forceAA="0" compatLnSpc="1">
                <a:prstTxWarp prst="textNoShape">
                  <a:avLst/>
                </a:prstTxWarp>
                <a:noAutofit/>
              </a:bodyPr>
              <a:lstStyle/>
              <a:p>
                <a:pPr marL="0" marR="0">
                  <a:spcBef>
                    <a:spcPts val="0"/>
                  </a:spcBef>
                  <a:spcAft>
                    <a:spcPts val="0"/>
                  </a:spcAft>
                </a:pPr>
                <a:r>
                  <a:rPr lang="en-US" sz="1000">
                    <a:effectLst/>
                    <a:latin typeface="Arial" panose="020B0604020202020204" pitchFamily="34" charset="0"/>
                    <a:ea typeface="Times New Roman" panose="02020603050405020304" pitchFamily="18" charset="0"/>
                  </a:rPr>
                  <a:t>Thymol</a:t>
                </a:r>
                <a:endParaRPr lang="en-US" sz="1000">
                  <a:effectLst/>
                  <a:latin typeface="Times New Roman" panose="02020603050405020304" pitchFamily="18" charset="0"/>
                  <a:ea typeface="Times New Roman" panose="02020603050405020304" pitchFamily="18" charset="0"/>
                </a:endParaRPr>
              </a:p>
            </p:txBody>
          </p:sp>
          <p:sp>
            <p:nvSpPr>
              <p:cNvPr id="21" name="Text Box 26"/>
              <p:cNvSpPr txBox="1"/>
              <p:nvPr/>
            </p:nvSpPr>
            <p:spPr>
              <a:xfrm>
                <a:off x="2391974" y="30278"/>
                <a:ext cx="829310" cy="241935"/>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45720" tIns="45720" rIns="45720" bIns="45720" numCol="1" spcCol="0" rtlCol="0" fromWordArt="0" anchor="t" anchorCtr="0" forceAA="0" compatLnSpc="1">
                <a:prstTxWarp prst="textNoShape">
                  <a:avLst/>
                </a:prstTxWarp>
                <a:noAutofit/>
              </a:bodyPr>
              <a:lstStyle/>
              <a:p>
                <a:pPr marL="0" marR="0">
                  <a:spcBef>
                    <a:spcPts val="0"/>
                  </a:spcBef>
                  <a:spcAft>
                    <a:spcPts val="0"/>
                  </a:spcAft>
                </a:pPr>
                <a:r>
                  <a:rPr lang="en-US" sz="1000">
                    <a:effectLst/>
                    <a:latin typeface="Arial" panose="020B0604020202020204" pitchFamily="34" charset="0"/>
                    <a:ea typeface="Times New Roman" panose="02020603050405020304" pitchFamily="18" charset="0"/>
                  </a:rPr>
                  <a:t>Watch Glass</a:t>
                </a:r>
                <a:endParaRPr lang="en-US" sz="1000">
                  <a:effectLst/>
                  <a:latin typeface="Times New Roman" panose="02020603050405020304" pitchFamily="18" charset="0"/>
                  <a:ea typeface="Times New Roman" panose="02020603050405020304" pitchFamily="18" charset="0"/>
                </a:endParaRPr>
              </a:p>
            </p:txBody>
          </p:sp>
        </p:grpSp>
      </p:grpSp>
    </p:spTree>
    <p:extLst>
      <p:ext uri="{BB962C8B-B14F-4D97-AF65-F5344CB8AC3E}">
        <p14:creationId xmlns:p14="http://schemas.microsoft.com/office/powerpoint/2010/main" val="327608891"/>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935" y="16476"/>
            <a:ext cx="8382000" cy="720197"/>
          </a:xfrm>
        </p:spPr>
        <p:txBody>
          <a:bodyPr/>
          <a:lstStyle/>
          <a:p>
            <a:r>
              <a:rPr lang="en-US" sz="2000" dirty="0" smtClean="0"/>
              <a:t>Did  we confirm the textbook answer?  </a:t>
            </a:r>
            <a:br>
              <a:rPr lang="en-US" sz="2000" dirty="0" smtClean="0"/>
            </a:br>
            <a:r>
              <a:rPr lang="en-US" sz="3200" dirty="0" smtClean="0"/>
              <a:t>Which one cooled </a:t>
            </a:r>
            <a:r>
              <a:rPr lang="en-US" sz="3200" dirty="0" smtClean="0"/>
              <a:t>faster?  What’s the evidence?</a:t>
            </a:r>
            <a:endParaRPr lang="en-US" sz="3200" dirty="0"/>
          </a:p>
        </p:txBody>
      </p:sp>
      <p:sp>
        <p:nvSpPr>
          <p:cNvPr id="4" name="Title 1"/>
          <p:cNvSpPr txBox="1">
            <a:spLocks/>
          </p:cNvSpPr>
          <p:nvPr/>
        </p:nvSpPr>
        <p:spPr>
          <a:xfrm>
            <a:off x="228600" y="5105400"/>
            <a:ext cx="8382000" cy="332399"/>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a:lstStyle>
          <a:p>
            <a:r>
              <a:rPr lang="en-US" sz="2400" dirty="0" smtClean="0"/>
              <a:t>In the classroom, we know the ‘right’ answer which can bias our interpretation.</a:t>
            </a:r>
            <a:endParaRPr lang="en-US" sz="2400" dirty="0"/>
          </a:p>
        </p:txBody>
      </p:sp>
      <p:pic>
        <p:nvPicPr>
          <p:cNvPr id="5" name="Picture 4"/>
          <p:cNvPicPr>
            <a:picLocks noChangeAspect="1"/>
          </p:cNvPicPr>
          <p:nvPr/>
        </p:nvPicPr>
        <p:blipFill rotWithShape="1">
          <a:blip r:embed="rId2"/>
          <a:srcRect l="25525" t="15362" r="20094" b="5290"/>
          <a:stretch/>
        </p:blipFill>
        <p:spPr>
          <a:xfrm>
            <a:off x="152400" y="933201"/>
            <a:ext cx="4296032" cy="3945336"/>
          </a:xfrm>
          <a:prstGeom prst="rect">
            <a:avLst/>
          </a:prstGeom>
        </p:spPr>
      </p:pic>
      <p:pic>
        <p:nvPicPr>
          <p:cNvPr id="6" name="Picture 5"/>
          <p:cNvPicPr>
            <a:picLocks noChangeAspect="1"/>
          </p:cNvPicPr>
          <p:nvPr/>
        </p:nvPicPr>
        <p:blipFill rotWithShape="1">
          <a:blip r:embed="rId3"/>
          <a:srcRect l="20481" t="23191" r="28496" b="7473"/>
          <a:stretch/>
        </p:blipFill>
        <p:spPr>
          <a:xfrm>
            <a:off x="4713336" y="957915"/>
            <a:ext cx="4049664" cy="3920622"/>
          </a:xfrm>
          <a:prstGeom prst="rect">
            <a:avLst/>
          </a:prstGeom>
        </p:spPr>
      </p:pic>
    </p:spTree>
    <p:extLst>
      <p:ext uri="{BB962C8B-B14F-4D97-AF65-F5344CB8AC3E}">
        <p14:creationId xmlns:p14="http://schemas.microsoft.com/office/powerpoint/2010/main" val="929763357"/>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935" y="16476"/>
            <a:ext cx="8382000" cy="720197"/>
          </a:xfrm>
        </p:spPr>
        <p:txBody>
          <a:bodyPr/>
          <a:lstStyle/>
          <a:p>
            <a:r>
              <a:rPr lang="en-US" sz="2000" dirty="0" smtClean="0"/>
              <a:t>Did  we confirm the textbook answer?  </a:t>
            </a:r>
            <a:br>
              <a:rPr lang="en-US" sz="2000" dirty="0" smtClean="0"/>
            </a:br>
            <a:r>
              <a:rPr lang="en-US" sz="3200" dirty="0" smtClean="0"/>
              <a:t>Which one cooled faster?</a:t>
            </a:r>
            <a:endParaRPr lang="en-US" sz="3200" dirty="0"/>
          </a:p>
        </p:txBody>
      </p:sp>
      <p:sp>
        <p:nvSpPr>
          <p:cNvPr id="4" name="Title 1"/>
          <p:cNvSpPr txBox="1">
            <a:spLocks/>
          </p:cNvSpPr>
          <p:nvPr/>
        </p:nvSpPr>
        <p:spPr>
          <a:xfrm>
            <a:off x="170935" y="2929333"/>
            <a:ext cx="4248665" cy="1994392"/>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a:lstStyle>
          <a:p>
            <a:r>
              <a:rPr lang="en-US" sz="2400" u="sng" dirty="0" smtClean="0"/>
              <a:t>One cooled in water—faster cooling</a:t>
            </a:r>
          </a:p>
          <a:p>
            <a:endParaRPr lang="en-US" sz="2400" dirty="0"/>
          </a:p>
          <a:p>
            <a:r>
              <a:rPr lang="en-US" sz="2400" i="1" dirty="0" smtClean="0"/>
              <a:t>Biggest crystals, but variable size</a:t>
            </a:r>
          </a:p>
          <a:p>
            <a:endParaRPr lang="en-US" sz="2400" i="1" dirty="0"/>
          </a:p>
          <a:p>
            <a:r>
              <a:rPr lang="en-US" sz="2400" i="1" dirty="0" smtClean="0"/>
              <a:t>Milky appearance</a:t>
            </a:r>
          </a:p>
          <a:p>
            <a:endParaRPr lang="en-US" sz="2400" dirty="0"/>
          </a:p>
        </p:txBody>
      </p:sp>
      <p:pic>
        <p:nvPicPr>
          <p:cNvPr id="5" name="Picture 4"/>
          <p:cNvPicPr>
            <a:picLocks noChangeAspect="1"/>
          </p:cNvPicPr>
          <p:nvPr/>
        </p:nvPicPr>
        <p:blipFill rotWithShape="1">
          <a:blip r:embed="rId2"/>
          <a:srcRect l="25525" t="15362" r="20094" b="5290"/>
          <a:stretch/>
        </p:blipFill>
        <p:spPr>
          <a:xfrm>
            <a:off x="152400" y="933201"/>
            <a:ext cx="1905000" cy="1749490"/>
          </a:xfrm>
          <a:prstGeom prst="rect">
            <a:avLst/>
          </a:prstGeom>
        </p:spPr>
      </p:pic>
      <p:pic>
        <p:nvPicPr>
          <p:cNvPr id="6" name="Picture 5"/>
          <p:cNvPicPr>
            <a:picLocks noChangeAspect="1"/>
          </p:cNvPicPr>
          <p:nvPr/>
        </p:nvPicPr>
        <p:blipFill rotWithShape="1">
          <a:blip r:embed="rId3"/>
          <a:srcRect l="20481" t="23191" r="28496" b="7473"/>
          <a:stretch/>
        </p:blipFill>
        <p:spPr>
          <a:xfrm>
            <a:off x="7010400" y="957915"/>
            <a:ext cx="1752600" cy="1696754"/>
          </a:xfrm>
          <a:prstGeom prst="rect">
            <a:avLst/>
          </a:prstGeom>
        </p:spPr>
      </p:pic>
      <p:sp>
        <p:nvSpPr>
          <p:cNvPr id="7" name="Title 1"/>
          <p:cNvSpPr txBox="1">
            <a:spLocks/>
          </p:cNvSpPr>
          <p:nvPr/>
        </p:nvSpPr>
        <p:spPr>
          <a:xfrm>
            <a:off x="4965700" y="2942033"/>
            <a:ext cx="3810000" cy="1994392"/>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a:lstStyle>
          <a:p>
            <a:r>
              <a:rPr lang="en-US" sz="2400" u="sng" dirty="0" smtClean="0"/>
              <a:t>Cooled on hot pad—slower cooling</a:t>
            </a:r>
          </a:p>
          <a:p>
            <a:pPr algn="r"/>
            <a:endParaRPr lang="en-US" sz="2400" dirty="0"/>
          </a:p>
          <a:p>
            <a:pPr algn="r"/>
            <a:r>
              <a:rPr lang="en-US" sz="2400" i="1" dirty="0" smtClean="0"/>
              <a:t>Feathery crystals</a:t>
            </a:r>
          </a:p>
          <a:p>
            <a:pPr algn="r"/>
            <a:endParaRPr lang="en-US" sz="2400" i="1" dirty="0"/>
          </a:p>
          <a:p>
            <a:pPr algn="r"/>
            <a:r>
              <a:rPr lang="en-US" sz="2400" i="1" dirty="0" smtClean="0"/>
              <a:t>Some areas not as milky</a:t>
            </a:r>
          </a:p>
          <a:p>
            <a:endParaRPr lang="en-US" sz="2400" dirty="0"/>
          </a:p>
        </p:txBody>
      </p:sp>
    </p:spTree>
    <p:extLst>
      <p:ext uri="{BB962C8B-B14F-4D97-AF65-F5344CB8AC3E}">
        <p14:creationId xmlns:p14="http://schemas.microsoft.com/office/powerpoint/2010/main" val="2028824532"/>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935" y="16476"/>
            <a:ext cx="8382000" cy="720197"/>
          </a:xfrm>
        </p:spPr>
        <p:txBody>
          <a:bodyPr/>
          <a:lstStyle/>
          <a:p>
            <a:r>
              <a:rPr lang="en-US" sz="2000" dirty="0" smtClean="0"/>
              <a:t>Did  we confirm the textbook answer?  </a:t>
            </a:r>
            <a:br>
              <a:rPr lang="en-US" sz="2000" dirty="0" smtClean="0"/>
            </a:br>
            <a:r>
              <a:rPr lang="en-US" sz="3200" dirty="0" smtClean="0"/>
              <a:t>Which one cooled faster?</a:t>
            </a:r>
            <a:endParaRPr lang="en-US" sz="3200" dirty="0"/>
          </a:p>
        </p:txBody>
      </p:sp>
      <p:sp>
        <p:nvSpPr>
          <p:cNvPr id="4" name="Title 1"/>
          <p:cNvSpPr txBox="1">
            <a:spLocks/>
          </p:cNvSpPr>
          <p:nvPr/>
        </p:nvSpPr>
        <p:spPr>
          <a:xfrm>
            <a:off x="170935" y="2929333"/>
            <a:ext cx="4248665" cy="997196"/>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a:lstStyle>
          <a:p>
            <a:r>
              <a:rPr lang="en-US" sz="2400" u="sng" dirty="0" smtClean="0"/>
              <a:t>One cooled in water—faster cooling</a:t>
            </a:r>
          </a:p>
          <a:p>
            <a:endParaRPr lang="en-US" sz="2400" dirty="0"/>
          </a:p>
          <a:p>
            <a:endParaRPr lang="en-US" sz="2400" dirty="0"/>
          </a:p>
        </p:txBody>
      </p:sp>
      <p:pic>
        <p:nvPicPr>
          <p:cNvPr id="5" name="Picture 4"/>
          <p:cNvPicPr>
            <a:picLocks noChangeAspect="1"/>
          </p:cNvPicPr>
          <p:nvPr/>
        </p:nvPicPr>
        <p:blipFill rotWithShape="1">
          <a:blip r:embed="rId2"/>
          <a:srcRect l="25525" t="15362" r="20094" b="5290"/>
          <a:stretch/>
        </p:blipFill>
        <p:spPr>
          <a:xfrm>
            <a:off x="152400" y="933201"/>
            <a:ext cx="1905000" cy="1749490"/>
          </a:xfrm>
          <a:prstGeom prst="rect">
            <a:avLst/>
          </a:prstGeom>
        </p:spPr>
      </p:pic>
      <p:pic>
        <p:nvPicPr>
          <p:cNvPr id="6" name="Picture 5"/>
          <p:cNvPicPr>
            <a:picLocks noChangeAspect="1"/>
          </p:cNvPicPr>
          <p:nvPr/>
        </p:nvPicPr>
        <p:blipFill rotWithShape="1">
          <a:blip r:embed="rId3"/>
          <a:srcRect l="20481" t="23191" r="28496" b="7473"/>
          <a:stretch/>
        </p:blipFill>
        <p:spPr>
          <a:xfrm>
            <a:off x="7010400" y="957915"/>
            <a:ext cx="1752600" cy="1696754"/>
          </a:xfrm>
          <a:prstGeom prst="rect">
            <a:avLst/>
          </a:prstGeom>
        </p:spPr>
      </p:pic>
      <p:sp>
        <p:nvSpPr>
          <p:cNvPr id="7" name="Title 1"/>
          <p:cNvSpPr txBox="1">
            <a:spLocks/>
          </p:cNvSpPr>
          <p:nvPr/>
        </p:nvSpPr>
        <p:spPr>
          <a:xfrm>
            <a:off x="4965700" y="2942033"/>
            <a:ext cx="3810000" cy="997196"/>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a:lstStyle>
          <a:p>
            <a:r>
              <a:rPr lang="en-US" sz="2400" u="sng" dirty="0" smtClean="0"/>
              <a:t>Cooled on hot pad—slower cooling</a:t>
            </a:r>
          </a:p>
          <a:p>
            <a:pPr algn="r"/>
            <a:endParaRPr lang="en-US" sz="2400" dirty="0"/>
          </a:p>
          <a:p>
            <a:endParaRPr lang="en-US" sz="2400" dirty="0"/>
          </a:p>
        </p:txBody>
      </p:sp>
      <p:sp>
        <p:nvSpPr>
          <p:cNvPr id="8" name="Title 1"/>
          <p:cNvSpPr txBox="1">
            <a:spLocks/>
          </p:cNvSpPr>
          <p:nvPr/>
        </p:nvSpPr>
        <p:spPr>
          <a:xfrm>
            <a:off x="393700" y="3810000"/>
            <a:ext cx="8382000" cy="1772793"/>
          </a:xfrm>
          <a:prstGeom prst="rect">
            <a:avLst/>
          </a:prstGeom>
        </p:spPr>
        <p:txBody>
          <a:bodyPr vert="horz" wrap="square" lIns="0" tIns="0" rIns="0" bIns="0" rtlCol="0" anchor="t">
            <a:spAutoFit/>
          </a:bodyPr>
          <a:lstStyle>
            <a:lvl1pPr algn="l" defTabSz="914363" rtl="0" eaLnBrk="1" latinLnBrk="0" hangingPunct="1">
              <a:lnSpc>
                <a:spcPct val="90000"/>
              </a:lnSpc>
              <a:spcBef>
                <a:spcPct val="0"/>
              </a:spcBef>
              <a:buNone/>
              <a:defRPr lang="en-US" sz="4800" b="0" kern="1200" cap="none" spc="-150" dirty="0" smtClean="0">
                <a:ln w="3175">
                  <a:noFill/>
                </a:ln>
                <a:gradFill>
                  <a:gsLst>
                    <a:gs pos="0">
                      <a:srgbClr val="2E59B0"/>
                    </a:gs>
                    <a:gs pos="49000">
                      <a:srgbClr val="161D32"/>
                    </a:gs>
                    <a:gs pos="100000">
                      <a:srgbClr val="000000"/>
                    </a:gs>
                  </a:gsLst>
                  <a:lin ang="5400000" scaled="0"/>
                </a:gradFill>
                <a:effectLst>
                  <a:outerShdw blurRad="50800" dist="38100" dir="2700000" algn="tl" rotWithShape="0">
                    <a:prstClr val="black">
                      <a:alpha val="40000"/>
                    </a:prstClr>
                  </a:outerShdw>
                </a:effectLst>
                <a:latin typeface="+mj-lt"/>
                <a:ea typeface="+mn-ea"/>
                <a:cs typeface="Arial" charset="0"/>
              </a:defRPr>
            </a:lvl1pPr>
          </a:lstStyle>
          <a:p>
            <a:r>
              <a:rPr lang="en-US" sz="3200" dirty="0" smtClean="0"/>
              <a:t>That’s funny… </a:t>
            </a:r>
          </a:p>
          <a:p>
            <a:endParaRPr lang="en-US" sz="3200" dirty="0" smtClean="0"/>
          </a:p>
          <a:p>
            <a:r>
              <a:rPr lang="en-US" sz="3200" dirty="0" smtClean="0"/>
              <a:t>These results definitely wouldn’t convince me.  What’s going on?</a:t>
            </a:r>
            <a:endParaRPr lang="en-US" sz="3200" dirty="0"/>
          </a:p>
        </p:txBody>
      </p:sp>
    </p:spTree>
    <p:extLst>
      <p:ext uri="{BB962C8B-B14F-4D97-AF65-F5344CB8AC3E}">
        <p14:creationId xmlns:p14="http://schemas.microsoft.com/office/powerpoint/2010/main" val="3004102776"/>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1_White with Blue Bar Segoe Template_TP10286789">
  <a:themeElements>
    <a:clrScheme name="White - blue accents template template">
      <a:dk1>
        <a:srgbClr val="000000"/>
      </a:dk1>
      <a:lt1>
        <a:srgbClr val="FFFFFF"/>
      </a:lt1>
      <a:dk2>
        <a:srgbClr val="1D4775"/>
      </a:dk2>
      <a:lt2>
        <a:srgbClr val="FEF194"/>
      </a:lt2>
      <a:accent1>
        <a:srgbClr val="FFC000"/>
      </a:accent1>
      <a:accent2>
        <a:srgbClr val="3497AE"/>
      </a:accent2>
      <a:accent3>
        <a:srgbClr val="DF8045"/>
      </a:accent3>
      <a:accent4>
        <a:srgbClr val="7DCC2E"/>
      </a:accent4>
      <a:accent5>
        <a:srgbClr val="FF9929"/>
      </a:accent5>
      <a:accent6>
        <a:srgbClr val="A061C3"/>
      </a:accent6>
      <a:hlink>
        <a:srgbClr val="1D4775"/>
      </a:hlink>
      <a:folHlink>
        <a:srgbClr val="1D47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chemeClr val="tx1"/>
            </a:solidFill>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2.xml><?xml version="1.0" encoding="utf-8"?>
<a:theme xmlns:a="http://schemas.openxmlformats.org/drawingml/2006/main" name="White with Courier font for code slides">
  <a:themeElements>
    <a:clrScheme name="Blue Template-Template">
      <a:dk1>
        <a:srgbClr val="000000"/>
      </a:dk1>
      <a:lt1>
        <a:srgbClr val="FFFFFF"/>
      </a:lt1>
      <a:dk2>
        <a:srgbClr val="050595"/>
      </a:dk2>
      <a:lt2>
        <a:srgbClr val="FFFFFF"/>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109728" tIns="54864" rIns="109728" bIns="54864" numCol="1" rtlCol="0" anchor="ctr" anchorCtr="0" compatLnSpc="1">
        <a:prstTxWarp prst="textNoShape">
          <a:avLst/>
        </a:prstTxWarp>
      </a:bodyPr>
      <a:lstStyle>
        <a:defPPr marL="0" marR="0" indent="0" algn="ctr" defTabSz="1096963" rtl="0" eaLnBrk="1" fontAlgn="base" latinLnBrk="0" hangingPunct="1">
          <a:lnSpc>
            <a:spcPct val="100000"/>
          </a:lnSpc>
          <a:spcBef>
            <a:spcPct val="0"/>
          </a:spcBef>
          <a:spcAft>
            <a:spcPct val="0"/>
          </a:spcAft>
          <a:buClrTx/>
          <a:buSzTx/>
          <a:buFontTx/>
          <a:buNone/>
          <a:tabLst/>
          <a:defRPr kumimoji="0" sz="2800" b="0" i="0" u="none" strike="noStrike" cap="none" normalizeH="0" baseline="0" dirty="0" smtClean="0">
            <a:solidFill>
              <a:schemeClr val="tx1"/>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7EEFD162-EDAF-40F1-8DE6-8C07E9AEC85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Sample presentation slides (White with blue bar design)</Template>
  <TotalTime>256</TotalTime>
  <Words>806</Words>
  <Application>Microsoft Office PowerPoint</Application>
  <PresentationFormat>On-screen Show (4:3)</PresentationFormat>
  <Paragraphs>100</Paragraphs>
  <Slides>20</Slides>
  <Notes>1</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vt:i4>
      </vt:variant>
    </vt:vector>
  </HeadingPairs>
  <TitlesOfParts>
    <vt:vector size="27" baseType="lpstr">
      <vt:lpstr>Arial</vt:lpstr>
      <vt:lpstr>Calibri</vt:lpstr>
      <vt:lpstr>Courier New</vt:lpstr>
      <vt:lpstr>Times New Roman</vt:lpstr>
      <vt:lpstr>Wingdings</vt:lpstr>
      <vt:lpstr>1_White with Blue Bar Segoe Template_TP10286789</vt:lpstr>
      <vt:lpstr>White with Courier font for code slides</vt:lpstr>
      <vt:lpstr>Igneous Cooling Rates, Crystal Size, and  NOT Getting the Right  Experimental Results</vt:lpstr>
      <vt:lpstr>The most exciting phrase to hear in science, the one that heralds new discoveries, is not ‘Eureka!’ (I’ve found it!’) but “that’s funny …’ </vt:lpstr>
      <vt:lpstr>That’s funny…when it doesn’t work is the start of true investigation</vt:lpstr>
      <vt:lpstr>Mary’s story – key turning points</vt:lpstr>
      <vt:lpstr>Russ’s story – key turning points</vt:lpstr>
      <vt:lpstr>Example Investigation-First experiments</vt:lpstr>
      <vt:lpstr>Did  we confirm the textbook answer?   Which one cooled faster?  What’s the evidence?</vt:lpstr>
      <vt:lpstr>Did  we confirm the textbook answer?   Which one cooled faster?</vt:lpstr>
      <vt:lpstr>Did  we confirm the textbook answer?   Which one cooled faster?</vt:lpstr>
      <vt:lpstr>Which cooled faster?</vt:lpstr>
      <vt:lpstr>PowerPoint Presentation</vt:lpstr>
      <vt:lpstr>Second experiments</vt:lpstr>
      <vt:lpstr>Can we design a different experiment that controls variables better?   Which one cooled faster?  What caused difference?</vt:lpstr>
      <vt:lpstr>Can we design a different experiment that controls variables better?   Which one cooled faster?  What caused difference?</vt:lpstr>
      <vt:lpstr>Can we design a different experiment that controls variables better?   Which one cooled faster?  What caused difference?</vt:lpstr>
      <vt:lpstr>PowerPoint Presentation</vt:lpstr>
      <vt:lpstr>What Else Can We Do?   What can you see in these results, and what might have caused them?</vt:lpstr>
      <vt:lpstr>What Else Can We Do?  </vt:lpstr>
      <vt:lpstr>Conclusions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Igneous Cooling Rates, Crystal Size, and  NOT Getting the Right  Experimental Results</dc:title>
  <dc:creator>Mary Colson</dc:creator>
  <cp:keywords/>
  <cp:lastModifiedBy>russmary</cp:lastModifiedBy>
  <cp:revision>23</cp:revision>
  <dcterms:created xsi:type="dcterms:W3CDTF">2016-07-09T01:20:51Z</dcterms:created>
  <dcterms:modified xsi:type="dcterms:W3CDTF">2016-07-20T23:15:56Z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TC102867899990</vt:lpwstr>
  </property>
</Properties>
</file>