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8" r:id="rId6"/>
    <p:sldId id="260" r:id="rId7"/>
    <p:sldId id="262" r:id="rId8"/>
    <p:sldId id="276" r:id="rId9"/>
    <p:sldId id="263" r:id="rId10"/>
    <p:sldId id="264" r:id="rId11"/>
    <p:sldId id="265" r:id="rId12"/>
    <p:sldId id="267" r:id="rId13"/>
    <p:sldId id="266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A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152" autoAdjust="0"/>
  </p:normalViewPr>
  <p:slideViewPr>
    <p:cSldViewPr snapToGrid="0" snapToObjects="1">
      <p:cViewPr>
        <p:scale>
          <a:sx n="100" d="100"/>
          <a:sy n="100" d="100"/>
        </p:scale>
        <p:origin x="-1408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79C2-B6DE-864B-B0AA-5D0AD9338103}" type="datetimeFigureOut">
              <a:rPr lang="en-US" smtClean="0"/>
              <a:t>1/31/12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ED9B-A102-2841-9E86-372099790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4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79C2-B6DE-864B-B0AA-5D0AD9338103}" type="datetimeFigureOut">
              <a:rPr lang="en-US" smtClean="0"/>
              <a:t>1/31/12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ED9B-A102-2841-9E86-372099790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5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79C2-B6DE-864B-B0AA-5D0AD9338103}" type="datetimeFigureOut">
              <a:rPr lang="en-US" smtClean="0"/>
              <a:t>1/31/12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ED9B-A102-2841-9E86-372099790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79C2-B6DE-864B-B0AA-5D0AD9338103}" type="datetimeFigureOut">
              <a:rPr lang="en-US" smtClean="0"/>
              <a:t>1/31/12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ED9B-A102-2841-9E86-372099790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7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79C2-B6DE-864B-B0AA-5D0AD9338103}" type="datetimeFigureOut">
              <a:rPr lang="en-US" smtClean="0"/>
              <a:t>1/31/12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ED9B-A102-2841-9E86-372099790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5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79C2-B6DE-864B-B0AA-5D0AD9338103}" type="datetimeFigureOut">
              <a:rPr lang="en-US" smtClean="0"/>
              <a:t>1/31/12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ED9B-A102-2841-9E86-372099790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2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79C2-B6DE-864B-B0AA-5D0AD9338103}" type="datetimeFigureOut">
              <a:rPr lang="en-US" smtClean="0"/>
              <a:t>1/31/12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ED9B-A102-2841-9E86-372099790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3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79C2-B6DE-864B-B0AA-5D0AD9338103}" type="datetimeFigureOut">
              <a:rPr lang="en-US" smtClean="0"/>
              <a:t>1/31/12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ED9B-A102-2841-9E86-372099790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0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79C2-B6DE-864B-B0AA-5D0AD9338103}" type="datetimeFigureOut">
              <a:rPr lang="en-US" smtClean="0"/>
              <a:t>1/31/12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ED9B-A102-2841-9E86-372099790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69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79C2-B6DE-864B-B0AA-5D0AD9338103}" type="datetimeFigureOut">
              <a:rPr lang="en-US" smtClean="0"/>
              <a:t>1/31/12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ED9B-A102-2841-9E86-372099790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3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79C2-B6DE-864B-B0AA-5D0AD9338103}" type="datetimeFigureOut">
              <a:rPr lang="en-US" smtClean="0"/>
              <a:t>1/31/12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ED9B-A102-2841-9E86-372099790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8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A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8961" y="274638"/>
            <a:ext cx="72154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8011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Tamara </a:t>
            </a:r>
            <a:r>
              <a:rPr lang="en-US" dirty="0" err="1" smtClean="0"/>
              <a:t>Ledley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51277-56FD-A943-8D15-C46FF95A5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46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tif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1.jp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cleanet.org/clean/about/widget.html" TargetMode="External"/><Relationship Id="rId5" Type="http://schemas.openxmlformats.org/officeDocument/2006/relationships/image" Target="../media/image1.jpg"/><Relationship Id="rId6" Type="http://schemas.openxmlformats.org/officeDocument/2006/relationships/image" Target="../media/image15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1.jp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leanet.org/clean/community/gap_analysis" TargetMode="Externa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hyperlink" Target="http://cleanet.org/clean/community/email_list.html" TargetMode="External"/><Relationship Id="rId12" Type="http://schemas.openxmlformats.org/officeDocument/2006/relationships/hyperlink" Target="http://www.facebook.com/CLEANET" TargetMode="External"/><Relationship Id="rId13" Type="http://schemas.openxmlformats.org/officeDocument/2006/relationships/hyperlink" Target="http://cleanet.org/clean/community/gap_analysis" TargetMode="Externa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leanet.org" TargetMode="External"/><Relationship Id="rId3" Type="http://schemas.openxmlformats.org/officeDocument/2006/relationships/hyperlink" Target="http://cleanet.org/clean/community/webinars/screencast" TargetMode="External"/><Relationship Id="rId4" Type="http://schemas.openxmlformats.org/officeDocument/2006/relationships/hyperlink" Target="http://cleanet.org/clean/educational_resources/index.html" TargetMode="External"/><Relationship Id="rId5" Type="http://schemas.openxmlformats.org/officeDocument/2006/relationships/hyperlink" Target="http://cleanet.org/clean/about/review.html" TargetMode="External"/><Relationship Id="rId6" Type="http://schemas.openxmlformats.org/officeDocument/2006/relationships/hyperlink" Target="http://cleanet.org/clean/about/widget.html" TargetMode="External"/><Relationship Id="rId7" Type="http://schemas.openxmlformats.org/officeDocument/2006/relationships/hyperlink" Target="http://cleanet.org/clean/community/index.html%23events" TargetMode="External"/><Relationship Id="rId8" Type="http://schemas.openxmlformats.org/officeDocument/2006/relationships/hyperlink" Target="http://cleanet.org/community/index.html" TargetMode="External"/><Relationship Id="rId9" Type="http://schemas.openxmlformats.org/officeDocument/2006/relationships/hyperlink" Target="http://cleanet.org/cln" TargetMode="External"/><Relationship Id="rId10" Type="http://schemas.openxmlformats.org/officeDocument/2006/relationships/hyperlink" Target="http://cleanet.org/cln/ccep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leanet.org" TargetMode="External"/><Relationship Id="rId4" Type="http://schemas.openxmlformats.org/officeDocument/2006/relationships/hyperlink" Target="mailto:Tamara_Ledley@terc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leanet.org" TargetMode="Externa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cleanet.org/clean/educational_resources/index.html" TargetMode="External"/><Relationship Id="rId5" Type="http://schemas.openxmlformats.org/officeDocument/2006/relationships/image" Target="../media/image1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A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742" y="1581209"/>
            <a:ext cx="8625458" cy="1470025"/>
          </a:xfrm>
        </p:spPr>
        <p:txBody>
          <a:bodyPr>
            <a:noAutofit/>
          </a:bodyPr>
          <a:lstStyle/>
          <a:p>
            <a:r>
              <a:rPr lang="en-US" dirty="0" smtClean="0"/>
              <a:t>Climate Literacy and Energy Awareness Network (CLEAN)</a:t>
            </a:r>
            <a:endParaRPr lang="en-US" dirty="0"/>
          </a:p>
        </p:txBody>
      </p:sp>
      <p:pic>
        <p:nvPicPr>
          <p:cNvPr id="5" name="Picture 4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2" y="226350"/>
            <a:ext cx="1257640" cy="1597003"/>
          </a:xfrm>
          <a:prstGeom prst="rect">
            <a:avLst/>
          </a:prstGeom>
        </p:spPr>
      </p:pic>
      <p:pic>
        <p:nvPicPr>
          <p:cNvPr id="6" name="Picture 5" descr="NSDL_logo_on_black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10" y="188625"/>
            <a:ext cx="2108200" cy="863600"/>
          </a:xfrm>
          <a:prstGeom prst="rect">
            <a:avLst/>
          </a:prstGeom>
        </p:spPr>
      </p:pic>
      <p:pic>
        <p:nvPicPr>
          <p:cNvPr id="7" name="Picture 8" descr="CIRES 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0744" y="5909450"/>
            <a:ext cx="2913131" cy="71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SERC 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5077" y="5950542"/>
            <a:ext cx="3374488" cy="67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C:\Documents and Settings\Tamera Ledley\Desktop\NSF logo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6013" y="226350"/>
            <a:ext cx="1159711" cy="116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ogogreen300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3" y="5480682"/>
            <a:ext cx="1184608" cy="133151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" y="3759200"/>
            <a:ext cx="638175" cy="95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09613" y="3090863"/>
            <a:ext cx="7862887" cy="205263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Overview and Services</a:t>
            </a:r>
          </a:p>
          <a:p>
            <a:pPr>
              <a:spcBef>
                <a:spcPts val="1032"/>
              </a:spcBef>
            </a:pPr>
            <a:endParaRPr lang="en-US" sz="600" dirty="0" smtClean="0"/>
          </a:p>
          <a:p>
            <a:pPr>
              <a:spcBef>
                <a:spcPts val="1032"/>
              </a:spcBef>
            </a:pPr>
            <a:r>
              <a:rPr lang="en-US" sz="2400" dirty="0" smtClean="0"/>
              <a:t> Presenter: Tamara </a:t>
            </a:r>
            <a:r>
              <a:rPr lang="en-US" sz="2400" dirty="0"/>
              <a:t>Shapiro </a:t>
            </a:r>
            <a:r>
              <a:rPr lang="en-US" sz="2400" dirty="0" smtClean="0"/>
              <a:t>Ledley,  TERC, CLEAN PI</a:t>
            </a:r>
          </a:p>
          <a:p>
            <a:pPr>
              <a:spcBef>
                <a:spcPts val="1032"/>
              </a:spcBef>
            </a:pPr>
            <a:r>
              <a:rPr lang="en-US" sz="1800" b="1" dirty="0" smtClean="0"/>
              <a:t>(Presentation January 31, 2012 at 1 pm ET)</a:t>
            </a:r>
            <a:endParaRPr lang="en-US" sz="1800" b="1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47800" y="4916269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Presentation of slides and chat opportunity via Blackboard Collaborate© , audio via teleconference line: 702-589-8300 (code 7705706#)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4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961" y="325438"/>
            <a:ext cx="721541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CLEAN Review Criteria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277922"/>
              </p:ext>
            </p:extLst>
          </p:nvPr>
        </p:nvGraphicFramePr>
        <p:xfrm>
          <a:off x="438110" y="1411288"/>
          <a:ext cx="8367178" cy="5333999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371890"/>
                <a:gridCol w="1079500"/>
                <a:gridCol w="1409700"/>
                <a:gridCol w="1104900"/>
                <a:gridCol w="1401188"/>
              </a:tblGrid>
              <a:tr h="56653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Learning 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Visualization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Video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Short Demo/ Experiment</a:t>
                      </a:r>
                      <a:endParaRPr lang="en-US" dirty="0"/>
                    </a:p>
                  </a:txBody>
                  <a:tcPr/>
                </a:tc>
              </a:tr>
              <a:tr h="56653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Learning 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Visualization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Video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Short Demo/ Experiment</a:t>
                      </a:r>
                      <a:endParaRPr lang="en-US" dirty="0"/>
                    </a:p>
                  </a:txBody>
                  <a:tcPr/>
                </a:tc>
              </a:tr>
              <a:tr h="566539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Scientific</a:t>
                      </a:r>
                      <a:r>
                        <a:rPr lang="en-US" b="1" baseline="0" dirty="0" smtClean="0"/>
                        <a:t> Accuracy</a:t>
                      </a:r>
                    </a:p>
                    <a:p>
                      <a:pPr algn="l"/>
                      <a:r>
                        <a:rPr lang="en-US" sz="1600" baseline="0" dirty="0" smtClean="0"/>
                        <a:t>(</a:t>
                      </a:r>
                      <a:r>
                        <a:rPr lang="en-US" sz="1600" baseline="0" dirty="0" err="1" smtClean="0"/>
                        <a:t>eg</a:t>
                      </a:r>
                      <a:r>
                        <a:rPr lang="en-US" sz="1600" baseline="0" dirty="0" smtClean="0"/>
                        <a:t>. attribution, scientific process, scientific validity, </a:t>
                      </a:r>
                      <a:r>
                        <a:rPr lang="en-US" sz="1600" baseline="0" dirty="0" err="1" smtClean="0"/>
                        <a:t>orginal</a:t>
                      </a:r>
                      <a:r>
                        <a:rPr lang="en-US" sz="1600" baseline="0" dirty="0" smtClean="0"/>
                        <a:t> data sources, valid concepts, misconceptions, avoiding bias, references)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 questions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5 questions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questions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6 questions</a:t>
                      </a:r>
                      <a:endParaRPr lang="en-US" dirty="0"/>
                    </a:p>
                  </a:txBody>
                  <a:tcPr/>
                </a:tc>
              </a:tr>
              <a:tr h="566539">
                <a:tc>
                  <a:txBody>
                    <a:bodyPr/>
                    <a:lstStyle/>
                    <a:p>
                      <a:pPr algn="l"/>
                      <a:r>
                        <a:rPr lang="en-US" b="1" baseline="0" dirty="0" smtClean="0"/>
                        <a:t>Pedagogic Effectiveness</a:t>
                      </a:r>
                    </a:p>
                    <a:p>
                      <a:pPr algn="l"/>
                      <a:r>
                        <a:rPr lang="en-US" sz="1600" baseline="0" dirty="0" smtClean="0"/>
                        <a:t>(</a:t>
                      </a:r>
                      <a:r>
                        <a:rPr lang="en-US" sz="1600" baseline="0" dirty="0" err="1" smtClean="0"/>
                        <a:t>eg</a:t>
                      </a:r>
                      <a:r>
                        <a:rPr lang="en-US" sz="1600" baseline="0" dirty="0" smtClean="0"/>
                        <a:t>. learning objectives, learning styles, diverse audience, prerequisite skills, assessment, inquiry, engaging &amp; motivating)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questions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6 questions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questions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7 questions</a:t>
                      </a:r>
                      <a:endParaRPr lang="en-US" dirty="0"/>
                    </a:p>
                  </a:txBody>
                  <a:tcPr/>
                </a:tc>
              </a:tr>
              <a:tr h="566539">
                <a:tc>
                  <a:txBody>
                    <a:bodyPr/>
                    <a:lstStyle/>
                    <a:p>
                      <a:pPr algn="l"/>
                      <a:r>
                        <a:rPr lang="en-US" b="1" baseline="0" dirty="0" smtClean="0"/>
                        <a:t>Usability and Technical Quality</a:t>
                      </a:r>
                    </a:p>
                    <a:p>
                      <a:pPr algn="l"/>
                      <a:r>
                        <a:rPr lang="en-US" sz="1600" baseline="0" dirty="0" smtClean="0"/>
                        <a:t>(</a:t>
                      </a:r>
                      <a:r>
                        <a:rPr lang="en-US" sz="1600" baseline="0" dirty="0" err="1" smtClean="0"/>
                        <a:t>eg</a:t>
                      </a:r>
                      <a:r>
                        <a:rPr lang="en-US" sz="1600" baseline="0" dirty="0" smtClean="0"/>
                        <a:t>. advertisements, materials, support required, teacher guide, design, access, size 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 questions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6 questions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questions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4 questions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" y="184018"/>
            <a:ext cx="1257640" cy="15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2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Review Tool</a:t>
            </a:r>
            <a:endParaRPr lang="en-US" dirty="0"/>
          </a:p>
        </p:txBody>
      </p:sp>
      <p:pic>
        <p:nvPicPr>
          <p:cNvPr id="5" name="CLEAN Review Tool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511" y="1625600"/>
            <a:ext cx="8372575" cy="5232400"/>
          </a:xfrm>
        </p:spPr>
      </p:pic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" y="184018"/>
            <a:ext cx="1257640" cy="15970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96" y="5645898"/>
            <a:ext cx="108324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Screencast</a:t>
            </a:r>
          </a:p>
          <a:p>
            <a:pPr algn="ctr"/>
            <a:r>
              <a:rPr lang="en-US" sz="1600" dirty="0" smtClean="0"/>
              <a:t>Hit Play</a:t>
            </a:r>
          </a:p>
          <a:p>
            <a:pPr algn="ctr"/>
            <a:r>
              <a:rPr lang="en-US" sz="1600" dirty="0" smtClean="0"/>
              <a:t>Button</a:t>
            </a:r>
          </a:p>
        </p:txBody>
      </p:sp>
    </p:spTree>
    <p:extLst>
      <p:ext uri="{BB962C8B-B14F-4D97-AF65-F5344CB8AC3E}">
        <p14:creationId xmlns:p14="http://schemas.microsoft.com/office/powerpoint/2010/main" val="178872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CLEAN Review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0611"/>
            <a:ext cx="8229600" cy="4525963"/>
          </a:xfrm>
        </p:spPr>
        <p:txBody>
          <a:bodyPr/>
          <a:lstStyle/>
          <a:p>
            <a:r>
              <a:rPr lang="en-US" dirty="0" smtClean="0"/>
              <a:t>Review of existing resources in your inventory</a:t>
            </a:r>
          </a:p>
          <a:p>
            <a:pPr lvl="1"/>
            <a:r>
              <a:rPr lang="en-US" dirty="0" smtClean="0"/>
              <a:t>Existing process and review criteria</a:t>
            </a:r>
          </a:p>
          <a:p>
            <a:r>
              <a:rPr lang="en-US" dirty="0" smtClean="0"/>
              <a:t>Customization of review criteria as appropriate for your collection</a:t>
            </a:r>
          </a:p>
          <a:p>
            <a:r>
              <a:rPr lang="en-US" dirty="0" smtClean="0"/>
              <a:t>Peer-review iterative process</a:t>
            </a:r>
          </a:p>
          <a:p>
            <a:pPr lvl="1"/>
            <a:r>
              <a:rPr lang="en-US" dirty="0" smtClean="0"/>
              <a:t>Work with curriculum developers in your partnership to assure resources are accepted into the CLEAN collection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" y="184018"/>
            <a:ext cx="1257640" cy="15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2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961" y="33338"/>
            <a:ext cx="721541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CLEAN Widget</a:t>
            </a:r>
            <a:br>
              <a:rPr lang="en-US" dirty="0" smtClean="0"/>
            </a:br>
            <a:r>
              <a:rPr lang="en-US" sz="2700" dirty="0" smtClean="0">
                <a:hlinkClick r:id="rId4"/>
              </a:rPr>
              <a:t>http://cleanet.org/clean/about/widget.html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" y="184018"/>
            <a:ext cx="1257640" cy="1597003"/>
          </a:xfrm>
          <a:prstGeom prst="rect">
            <a:avLst/>
          </a:prstGeom>
        </p:spPr>
      </p:pic>
      <p:pic>
        <p:nvPicPr>
          <p:cNvPr id="9" name="CLEAN Widge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3300" y="1165225"/>
            <a:ext cx="9372600" cy="5857875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5900" y="2465911"/>
            <a:ext cx="1917700" cy="24743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Make CLEAN resources visible from your website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7496" y="5645898"/>
            <a:ext cx="108324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Screencast</a:t>
            </a:r>
          </a:p>
          <a:p>
            <a:pPr algn="ctr"/>
            <a:r>
              <a:rPr lang="en-US" sz="1600" dirty="0" smtClean="0"/>
              <a:t>Hit Play</a:t>
            </a:r>
          </a:p>
          <a:p>
            <a:pPr algn="ctr"/>
            <a:r>
              <a:rPr lang="en-US" sz="1600" dirty="0" smtClean="0"/>
              <a:t>Button</a:t>
            </a:r>
          </a:p>
        </p:txBody>
      </p:sp>
    </p:spTree>
    <p:extLst>
      <p:ext uri="{BB962C8B-B14F-4D97-AF65-F5344CB8AC3E}">
        <p14:creationId xmlns:p14="http://schemas.microsoft.com/office/powerpoint/2010/main" val="178872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961" y="160338"/>
            <a:ext cx="721541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CLEAN Professional Development</a:t>
            </a:r>
            <a:endParaRPr lang="en-US" dirty="0"/>
          </a:p>
        </p:txBody>
      </p:sp>
      <p:pic>
        <p:nvPicPr>
          <p:cNvPr id="5" name="CLEAN Workshops and IWebinars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599" y="1645654"/>
            <a:ext cx="8340487" cy="5212346"/>
          </a:xfrm>
        </p:spPr>
      </p:pic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" y="184018"/>
            <a:ext cx="1257640" cy="15970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96" y="5645898"/>
            <a:ext cx="108324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Screencast</a:t>
            </a:r>
          </a:p>
          <a:p>
            <a:pPr algn="ctr"/>
            <a:r>
              <a:rPr lang="en-US" sz="1600" dirty="0" smtClean="0"/>
              <a:t>Hit Play</a:t>
            </a:r>
          </a:p>
          <a:p>
            <a:pPr algn="ctr"/>
            <a:r>
              <a:rPr lang="en-US" sz="1600" dirty="0" smtClean="0"/>
              <a:t>Button</a:t>
            </a:r>
          </a:p>
        </p:txBody>
      </p:sp>
    </p:spTree>
    <p:extLst>
      <p:ext uri="{BB962C8B-B14F-4D97-AF65-F5344CB8AC3E}">
        <p14:creationId xmlns:p14="http://schemas.microsoft.com/office/powerpoint/2010/main" val="355439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0111"/>
            <a:ext cx="8367178" cy="477308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Climate Literacy Network</a:t>
            </a:r>
          </a:p>
          <a:p>
            <a:r>
              <a:rPr lang="en-US" dirty="0" smtClean="0"/>
              <a:t>CLEAN Announcements listserv</a:t>
            </a:r>
          </a:p>
          <a:p>
            <a:r>
              <a:rPr lang="en-US" dirty="0" smtClean="0"/>
              <a:t>CLEAN Facebook page</a:t>
            </a:r>
          </a:p>
          <a:p>
            <a:r>
              <a:rPr lang="en-US" dirty="0" smtClean="0"/>
              <a:t>Materials and guidance for Resource Developers</a:t>
            </a:r>
          </a:p>
          <a:p>
            <a:r>
              <a:rPr lang="en-US" dirty="0" smtClean="0"/>
              <a:t>Collection of active climate change education projects</a:t>
            </a:r>
          </a:p>
          <a:p>
            <a:r>
              <a:rPr lang="en-US" dirty="0" smtClean="0"/>
              <a:t>Avenue to feature and provide avenues for CCEP-II </a:t>
            </a:r>
            <a:r>
              <a:rPr lang="en-US" smtClean="0"/>
              <a:t>and others to </a:t>
            </a:r>
            <a:r>
              <a:rPr lang="en-US" dirty="0" smtClean="0"/>
              <a:t>communicate and leverage each other’s efforts</a:t>
            </a:r>
            <a:endParaRPr lang="en-US" dirty="0"/>
          </a:p>
        </p:txBody>
      </p:sp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" y="184018"/>
            <a:ext cx="1257640" cy="15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961" y="122238"/>
            <a:ext cx="721541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CLEAN Gap </a:t>
            </a:r>
            <a:r>
              <a:rPr lang="en-US" dirty="0"/>
              <a:t>Analysis</a:t>
            </a:r>
            <a:br>
              <a:rPr lang="en-US" dirty="0"/>
            </a:br>
            <a:r>
              <a:rPr lang="en-US" sz="2700" dirty="0">
                <a:hlinkClick r:id="rId2"/>
              </a:rPr>
              <a:t>http://cleanet.org/clean/community/</a:t>
            </a:r>
            <a:r>
              <a:rPr lang="en-US" sz="2700" dirty="0" smtClean="0">
                <a:hlinkClick r:id="rId2"/>
              </a:rPr>
              <a:t>gap_analysis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" y="184018"/>
            <a:ext cx="1257640" cy="1597003"/>
          </a:xfrm>
          <a:prstGeom prst="rect">
            <a:avLst/>
          </a:prstGeom>
        </p:spPr>
      </p:pic>
      <p:pic>
        <p:nvPicPr>
          <p:cNvPr id="7" name="Content Placeholder 6" descr="summary_graph_graphic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9" r="-4549"/>
          <a:stretch>
            <a:fillRect/>
          </a:stretch>
        </p:blipFill>
        <p:spPr>
          <a:xfrm>
            <a:off x="-292100" y="1957911"/>
            <a:ext cx="7247215" cy="3985689"/>
          </a:xfrm>
        </p:spPr>
      </p:pic>
      <p:pic>
        <p:nvPicPr>
          <p:cNvPr id="8" name="Picture 7" descr="gapanalysis_ep1_jan20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1271058"/>
            <a:ext cx="6698748" cy="55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68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Services -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5311"/>
            <a:ext cx="8890000" cy="562398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CLEAN Portal: </a:t>
            </a:r>
            <a:r>
              <a:rPr lang="en-US" sz="2600" dirty="0" smtClean="0">
                <a:hlinkClick r:id="rId2"/>
              </a:rPr>
              <a:t>http://cleanet.org</a:t>
            </a:r>
            <a:r>
              <a:rPr lang="en-US" sz="2600" dirty="0" smtClean="0"/>
              <a:t>, </a:t>
            </a:r>
          </a:p>
          <a:p>
            <a:pPr lvl="1"/>
            <a:r>
              <a:rPr lang="en-US" sz="2200" dirty="0" smtClean="0"/>
              <a:t>Screencast </a:t>
            </a:r>
            <a:r>
              <a:rPr lang="en-US" sz="2200" dirty="0"/>
              <a:t>overview </a:t>
            </a:r>
            <a:r>
              <a:rPr lang="en-US" sz="2200" dirty="0">
                <a:hlinkClick r:id="rId3"/>
              </a:rPr>
              <a:t>http://cleanet.org/clean/community/webinars/</a:t>
            </a:r>
            <a:r>
              <a:rPr lang="en-US" sz="2200" dirty="0" smtClean="0">
                <a:hlinkClick r:id="rId3"/>
              </a:rPr>
              <a:t>screencast</a:t>
            </a:r>
            <a:r>
              <a:rPr lang="en-US" sz="2200" dirty="0" smtClean="0"/>
              <a:t> </a:t>
            </a:r>
          </a:p>
          <a:p>
            <a:r>
              <a:rPr lang="en-US" dirty="0" smtClean="0"/>
              <a:t>CLEAN Collection</a:t>
            </a:r>
          </a:p>
          <a:p>
            <a:pPr lvl="1"/>
            <a:r>
              <a:rPr lang="en-US" sz="2600" dirty="0" smtClean="0">
                <a:hlinkClick r:id="rId4"/>
              </a:rPr>
              <a:t>http</a:t>
            </a:r>
            <a:r>
              <a:rPr lang="en-US" sz="2600" dirty="0">
                <a:hlinkClick r:id="rId4"/>
              </a:rPr>
              <a:t>://cleanet.org/clean/educational_resources/index.html</a:t>
            </a:r>
            <a:r>
              <a:rPr lang="en-US" sz="2600" dirty="0"/>
              <a:t> </a:t>
            </a:r>
            <a:endParaRPr lang="en-US" sz="2600" dirty="0" smtClean="0"/>
          </a:p>
          <a:p>
            <a:r>
              <a:rPr lang="en-US" dirty="0" smtClean="0"/>
              <a:t>Review Process &amp; Review Criteria</a:t>
            </a:r>
          </a:p>
          <a:p>
            <a:pPr lvl="1"/>
            <a:r>
              <a:rPr lang="en-US" sz="2600" dirty="0">
                <a:hlinkClick r:id="rId5"/>
              </a:rPr>
              <a:t>http://cleanet.org/clean/about/</a:t>
            </a:r>
            <a:r>
              <a:rPr lang="en-US" sz="2600" dirty="0" smtClean="0">
                <a:hlinkClick r:id="rId5"/>
              </a:rPr>
              <a:t>review.html</a:t>
            </a:r>
            <a:endParaRPr lang="en-US" sz="2600" dirty="0" smtClean="0"/>
          </a:p>
          <a:p>
            <a:r>
              <a:rPr lang="en-US" dirty="0" smtClean="0"/>
              <a:t>CLEAN Widget: </a:t>
            </a:r>
            <a:r>
              <a:rPr lang="en-US" sz="2600" dirty="0" smtClean="0">
                <a:hlinkClick r:id="rId6"/>
              </a:rPr>
              <a:t>http://cleanet.org/clean/about/widget.html</a:t>
            </a:r>
            <a:r>
              <a:rPr lang="en-US" sz="2600" dirty="0" smtClean="0"/>
              <a:t>  </a:t>
            </a:r>
          </a:p>
          <a:p>
            <a:r>
              <a:rPr lang="en-US" dirty="0" smtClean="0"/>
              <a:t>CLEAN Professional Development</a:t>
            </a:r>
          </a:p>
          <a:p>
            <a:pPr lvl="1"/>
            <a:r>
              <a:rPr lang="en-US" sz="2600" dirty="0">
                <a:hlinkClick r:id="rId7"/>
              </a:rPr>
              <a:t>http://cleanet.org/clean/community/index.html#</a:t>
            </a:r>
            <a:r>
              <a:rPr lang="en-US" sz="2600" dirty="0" smtClean="0">
                <a:hlinkClick r:id="rId7"/>
              </a:rPr>
              <a:t>events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CLEAN Community: </a:t>
            </a:r>
            <a:r>
              <a:rPr lang="en-US" sz="2600" dirty="0" smtClean="0">
                <a:hlinkClick r:id="rId8"/>
              </a:rPr>
              <a:t>http://cleanet.org/community/index.html</a:t>
            </a:r>
            <a:r>
              <a:rPr lang="en-US" sz="2600" dirty="0" smtClean="0"/>
              <a:t> </a:t>
            </a:r>
          </a:p>
          <a:p>
            <a:pPr lvl="1"/>
            <a:r>
              <a:rPr lang="en-US" dirty="0" smtClean="0"/>
              <a:t>Climate Literacy Network: </a:t>
            </a:r>
            <a:r>
              <a:rPr lang="en-US" sz="2600" dirty="0" smtClean="0">
                <a:hlinkClick r:id="rId9"/>
              </a:rPr>
              <a:t>http://cleanet.org/cln</a:t>
            </a:r>
            <a:r>
              <a:rPr lang="en-US" sz="2600" dirty="0" smtClean="0"/>
              <a:t> </a:t>
            </a:r>
          </a:p>
          <a:p>
            <a:pPr lvl="1"/>
            <a:r>
              <a:rPr lang="en-US" sz="2600" dirty="0" smtClean="0"/>
              <a:t>Climate Change Education </a:t>
            </a:r>
            <a:r>
              <a:rPr lang="en-US" sz="2600" dirty="0"/>
              <a:t>project descriptions: </a:t>
            </a:r>
            <a:r>
              <a:rPr lang="en-US" sz="2600" dirty="0">
                <a:hlinkClick r:id="rId10"/>
              </a:rPr>
              <a:t>http://cleanet.org/cln/</a:t>
            </a:r>
            <a:r>
              <a:rPr lang="en-US" sz="2600" dirty="0" smtClean="0">
                <a:hlinkClick r:id="rId10"/>
              </a:rPr>
              <a:t>ccep.html</a:t>
            </a:r>
            <a:r>
              <a:rPr lang="en-US" sz="2600" dirty="0" smtClean="0"/>
              <a:t> - evolve to feature and provide mechanisms to communicate and leverage efforts</a:t>
            </a:r>
          </a:p>
          <a:p>
            <a:pPr lvl="1"/>
            <a:r>
              <a:rPr lang="en-US" dirty="0" smtClean="0"/>
              <a:t>CLEAN Announcements: </a:t>
            </a:r>
            <a:r>
              <a:rPr lang="en-US" sz="2600" dirty="0" smtClean="0">
                <a:hlinkClick r:id="rId11"/>
              </a:rPr>
              <a:t>http://cleanet.org/clean/community/email_list.html</a:t>
            </a:r>
            <a:r>
              <a:rPr lang="en-US" sz="2600" dirty="0" smtClean="0"/>
              <a:t> </a:t>
            </a:r>
          </a:p>
          <a:p>
            <a:pPr lvl="1"/>
            <a:r>
              <a:rPr lang="en-US" dirty="0" smtClean="0"/>
              <a:t>CLEAN Facebook page: </a:t>
            </a:r>
            <a:r>
              <a:rPr lang="en-US" sz="2600" dirty="0" smtClean="0">
                <a:hlinkClick r:id="rId12"/>
              </a:rPr>
              <a:t>http://www.facebook.com/CLEANET</a:t>
            </a:r>
            <a:r>
              <a:rPr lang="en-US" sz="2600" dirty="0" smtClean="0"/>
              <a:t> </a:t>
            </a:r>
          </a:p>
          <a:p>
            <a:r>
              <a:rPr lang="en-US" sz="3000" dirty="0" smtClean="0"/>
              <a:t>CLEAN Collection </a:t>
            </a:r>
            <a:r>
              <a:rPr lang="en-US" sz="3000" dirty="0"/>
              <a:t>Gap Analysis: </a:t>
            </a:r>
            <a:r>
              <a:rPr lang="en-US" sz="2600" dirty="0">
                <a:hlinkClick r:id="rId13"/>
              </a:rPr>
              <a:t>http://cleanet.org/clean/community/</a:t>
            </a:r>
            <a:r>
              <a:rPr lang="en-US" sz="2600" dirty="0" smtClean="0">
                <a:hlinkClick r:id="rId13"/>
              </a:rPr>
              <a:t>gap_analysis</a:t>
            </a:r>
            <a:r>
              <a:rPr lang="en-US" sz="2600" dirty="0" smtClean="0"/>
              <a:t> </a:t>
            </a:r>
          </a:p>
        </p:txBody>
      </p:sp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" y="87111"/>
            <a:ext cx="1047790" cy="133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15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EAN Home 2011-12-06 at 1.05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0" y="0"/>
            <a:ext cx="8413490" cy="57022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4991100"/>
            <a:ext cx="9144000" cy="17907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CLEAN Pathway Portal </a:t>
            </a:r>
          </a:p>
          <a:p>
            <a:pPr lvl="1"/>
            <a:r>
              <a:rPr lang="en-US" sz="2800" dirty="0" smtClean="0">
                <a:hlinkClick r:id="rId3"/>
              </a:rPr>
              <a:t>http://cleanet.org</a:t>
            </a:r>
            <a:r>
              <a:rPr lang="en-US" sz="2800" dirty="0" smtClean="0"/>
              <a:t>  </a:t>
            </a:r>
          </a:p>
          <a:p>
            <a:pPr lvl="1"/>
            <a:endParaRPr lang="en-US" sz="1500" dirty="0" smtClean="0"/>
          </a:p>
          <a:p>
            <a:r>
              <a:rPr lang="en-US" dirty="0" smtClean="0"/>
              <a:t>Contact: Tamara </a:t>
            </a:r>
            <a:r>
              <a:rPr lang="en-US" dirty="0"/>
              <a:t>Shapiro </a:t>
            </a:r>
            <a:r>
              <a:rPr lang="en-US" dirty="0" err="1"/>
              <a:t>Ledley</a:t>
            </a:r>
            <a:r>
              <a:rPr lang="en-US" dirty="0"/>
              <a:t>    </a:t>
            </a:r>
            <a:endParaRPr lang="en-US" dirty="0" smtClean="0"/>
          </a:p>
          <a:p>
            <a:pPr lvl="3"/>
            <a:r>
              <a:rPr lang="en-US" sz="2600" dirty="0" smtClean="0">
                <a:hlinkClick r:id="rId4"/>
              </a:rPr>
              <a:t> </a:t>
            </a:r>
            <a:r>
              <a:rPr lang="en-US" sz="3200" dirty="0" smtClean="0">
                <a:hlinkClick r:id="rId4"/>
              </a:rPr>
              <a:t>Tamara_Ledley</a:t>
            </a:r>
            <a:r>
              <a:rPr lang="en-US" sz="3200" dirty="0">
                <a:hlinkClick r:id="rId4"/>
              </a:rPr>
              <a:t>@</a:t>
            </a:r>
            <a:r>
              <a:rPr lang="en-US" sz="3200" dirty="0" smtClean="0">
                <a:hlinkClick r:id="rId4"/>
              </a:rPr>
              <a:t>terc.edu</a:t>
            </a:r>
            <a:r>
              <a:rPr lang="en-US" sz="3200" dirty="0" smtClean="0"/>
              <a:t>    </a:t>
            </a:r>
            <a:r>
              <a:rPr lang="en-US" sz="3200" dirty="0"/>
              <a:t>617-873-9658  </a:t>
            </a:r>
            <a:r>
              <a:rPr lang="en-US" sz="2600" dirty="0"/>
              <a:t>                       </a:t>
            </a:r>
          </a:p>
          <a:p>
            <a:endParaRPr lang="en-US" sz="3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902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838" y="274638"/>
            <a:ext cx="8229600" cy="1143000"/>
          </a:xfrm>
        </p:spPr>
        <p:txBody>
          <a:bodyPr/>
          <a:lstStyle/>
          <a:p>
            <a:r>
              <a:rPr lang="en-US" dirty="0" smtClean="0"/>
              <a:t>Purpose of CLEAN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881711"/>
            <a:ext cx="8826500" cy="4722289"/>
          </a:xfrm>
        </p:spPr>
        <p:txBody>
          <a:bodyPr>
            <a:normAutofit/>
          </a:bodyPr>
          <a:lstStyle/>
          <a:p>
            <a:r>
              <a:rPr lang="en-US" dirty="0" smtClean="0"/>
              <a:t>CLEAN project has developed a number of services that can be leveraged by climate change education projects and proposals</a:t>
            </a:r>
          </a:p>
          <a:p>
            <a:r>
              <a:rPr lang="en-US" dirty="0" smtClean="0"/>
              <a:t>Overview of these services</a:t>
            </a:r>
          </a:p>
          <a:p>
            <a:pPr lvl="1"/>
            <a:r>
              <a:rPr lang="en-US" dirty="0" smtClean="0"/>
              <a:t>CLEAN Review </a:t>
            </a:r>
            <a:r>
              <a:rPr lang="en-US" dirty="0"/>
              <a:t>P</a:t>
            </a:r>
            <a:r>
              <a:rPr lang="en-US" dirty="0" smtClean="0"/>
              <a:t>rocess to vet climate change education resources</a:t>
            </a:r>
          </a:p>
          <a:p>
            <a:pPr lvl="1"/>
            <a:r>
              <a:rPr lang="en-US" dirty="0" smtClean="0"/>
              <a:t>CLEAN Widget to bring resources to your web site</a:t>
            </a:r>
          </a:p>
          <a:p>
            <a:pPr lvl="1"/>
            <a:r>
              <a:rPr lang="en-US" dirty="0" smtClean="0"/>
              <a:t>CLEAN Virtual </a:t>
            </a:r>
            <a:r>
              <a:rPr lang="en-US" dirty="0"/>
              <a:t>P</a:t>
            </a:r>
            <a:r>
              <a:rPr lang="en-US" dirty="0" smtClean="0"/>
              <a:t>rofessional </a:t>
            </a:r>
            <a:r>
              <a:rPr lang="en-US" dirty="0"/>
              <a:t>D</a:t>
            </a:r>
            <a:r>
              <a:rPr lang="en-US" dirty="0" smtClean="0"/>
              <a:t>evelopment mechanisms</a:t>
            </a:r>
          </a:p>
          <a:p>
            <a:pPr lvl="1"/>
            <a:r>
              <a:rPr lang="en-US" dirty="0" smtClean="0"/>
              <a:t>CLEAN Community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" y="184018"/>
            <a:ext cx="1257640" cy="15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6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The CLEAN Portal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http://</a:t>
            </a:r>
            <a:r>
              <a:rPr lang="en-US" sz="4000" dirty="0" err="1" smtClean="0"/>
              <a:t>cleanet.org</a:t>
            </a:r>
            <a:endParaRPr lang="en-US" sz="4000" dirty="0"/>
          </a:p>
        </p:txBody>
      </p:sp>
      <p:pic>
        <p:nvPicPr>
          <p:cNvPr id="4" name="Content Placeholder 3" descr="CLEAN Portal 2012-01-27 at 2.47.4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42" r="-6342"/>
          <a:stretch>
            <a:fillRect/>
          </a:stretch>
        </p:blipFill>
        <p:spPr>
          <a:xfrm>
            <a:off x="-559208" y="1210179"/>
            <a:ext cx="10249502" cy="5636831"/>
          </a:xfrm>
        </p:spPr>
      </p:pic>
    </p:spTree>
    <p:extLst>
      <p:ext uri="{BB962C8B-B14F-4D97-AF65-F5344CB8AC3E}">
        <p14:creationId xmlns:p14="http://schemas.microsoft.com/office/powerpoint/2010/main" val="85177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01" y="57241"/>
            <a:ext cx="8408932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Guidance for Understanding and Teaching About Climate and Energy</a:t>
            </a:r>
            <a:endParaRPr lang="en-US" sz="3600" dirty="0"/>
          </a:p>
        </p:txBody>
      </p:sp>
      <p:pic>
        <p:nvPicPr>
          <p:cNvPr id="5" name="CLEP and Teach About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33" y="1167791"/>
            <a:ext cx="9118267" cy="5698417"/>
          </a:xfrm>
        </p:spPr>
      </p:pic>
      <p:sp>
        <p:nvSpPr>
          <p:cNvPr id="6" name="TextBox 5"/>
          <p:cNvSpPr txBox="1"/>
          <p:nvPr/>
        </p:nvSpPr>
        <p:spPr>
          <a:xfrm>
            <a:off x="93396" y="5645898"/>
            <a:ext cx="108324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Screencast</a:t>
            </a:r>
          </a:p>
          <a:p>
            <a:pPr algn="ctr"/>
            <a:r>
              <a:rPr lang="en-US" sz="1600" dirty="0" smtClean="0"/>
              <a:t>Hit Play</a:t>
            </a:r>
          </a:p>
          <a:p>
            <a:pPr algn="ctr"/>
            <a:r>
              <a:rPr lang="en-US" sz="1600" dirty="0" smtClean="0"/>
              <a:t>Button</a:t>
            </a:r>
          </a:p>
        </p:txBody>
      </p:sp>
    </p:spTree>
    <p:extLst>
      <p:ext uri="{BB962C8B-B14F-4D97-AF65-F5344CB8AC3E}">
        <p14:creationId xmlns:p14="http://schemas.microsoft.com/office/powerpoint/2010/main" val="86772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The CLEAN Portal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hlinkClick r:id="rId2"/>
              </a:rPr>
              <a:t>http://cleanet.org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4" name="Content Placeholder 3" descr="CLEAN Portal 2012-01-27 at 2.47.49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42" r="-6342"/>
          <a:stretch>
            <a:fillRect/>
          </a:stretch>
        </p:blipFill>
        <p:spPr>
          <a:xfrm>
            <a:off x="-559208" y="1210179"/>
            <a:ext cx="10249502" cy="5636831"/>
          </a:xfrm>
        </p:spPr>
      </p:pic>
    </p:spTree>
    <p:extLst>
      <p:ext uri="{BB962C8B-B14F-4D97-AF65-F5344CB8AC3E}">
        <p14:creationId xmlns:p14="http://schemas.microsoft.com/office/powerpoint/2010/main" val="237342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5798"/>
            <a:ext cx="82423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/>
              <a:t>CLEAN Collection</a:t>
            </a:r>
            <a:br>
              <a:rPr lang="en-US" dirty="0"/>
            </a:br>
            <a:r>
              <a:rPr lang="en-US" sz="2700" dirty="0">
                <a:hlinkClick r:id="rId4"/>
              </a:rPr>
              <a:t>http://cleanet.org/clean/educational_resources/</a:t>
            </a:r>
            <a:r>
              <a:rPr lang="en-US" sz="2700" dirty="0" smtClean="0">
                <a:hlinkClick r:id="rId4"/>
              </a:rPr>
              <a:t>index.html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7" name="CLEAN Collection - Search Overview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3" y="1178518"/>
            <a:ext cx="9154883" cy="5721300"/>
          </a:xfrm>
        </p:spPr>
      </p:pic>
      <p:sp>
        <p:nvSpPr>
          <p:cNvPr id="6" name="TextBox 5"/>
          <p:cNvSpPr txBox="1"/>
          <p:nvPr/>
        </p:nvSpPr>
        <p:spPr>
          <a:xfrm>
            <a:off x="93396" y="5645898"/>
            <a:ext cx="108324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Screencast</a:t>
            </a:r>
          </a:p>
          <a:p>
            <a:pPr algn="ctr"/>
            <a:r>
              <a:rPr lang="en-US" sz="1600" dirty="0" smtClean="0"/>
              <a:t>Hit Play</a:t>
            </a:r>
          </a:p>
          <a:p>
            <a:pPr algn="ctr"/>
            <a:r>
              <a:rPr lang="en-US" sz="1600" dirty="0" smtClean="0"/>
              <a:t>Button</a:t>
            </a:r>
          </a:p>
        </p:txBody>
      </p:sp>
    </p:spTree>
    <p:extLst>
      <p:ext uri="{BB962C8B-B14F-4D97-AF65-F5344CB8AC3E}">
        <p14:creationId xmlns:p14="http://schemas.microsoft.com/office/powerpoint/2010/main" val="15194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116" y="-68622"/>
            <a:ext cx="7215417" cy="1143000"/>
          </a:xfrm>
        </p:spPr>
        <p:txBody>
          <a:bodyPr/>
          <a:lstStyle/>
          <a:p>
            <a:r>
              <a:rPr lang="en-US" dirty="0" smtClean="0"/>
              <a:t>A CLEAN Resource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396" y="5645898"/>
            <a:ext cx="108324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Screencast</a:t>
            </a:r>
          </a:p>
          <a:p>
            <a:pPr algn="ctr"/>
            <a:r>
              <a:rPr lang="en-US" sz="1600" dirty="0" smtClean="0"/>
              <a:t>Hit Play</a:t>
            </a:r>
          </a:p>
          <a:p>
            <a:pPr algn="ctr"/>
            <a:r>
              <a:rPr lang="en-US" sz="1600" dirty="0" smtClean="0"/>
              <a:t>Button</a:t>
            </a:r>
          </a:p>
        </p:txBody>
      </p:sp>
      <p:pic>
        <p:nvPicPr>
          <p:cNvPr id="4" name="CLEAN Catalog Record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35" y="1231900"/>
            <a:ext cx="9002551" cy="5626100"/>
          </a:xfrm>
        </p:spPr>
      </p:pic>
    </p:spTree>
    <p:extLst>
      <p:ext uri="{BB962C8B-B14F-4D97-AF65-F5344CB8AC3E}">
        <p14:creationId xmlns:p14="http://schemas.microsoft.com/office/powerpoint/2010/main" val="140197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9144000" cy="1143000"/>
          </a:xfrm>
        </p:spPr>
        <p:txBody>
          <a:bodyPr>
            <a:normAutofit/>
          </a:bodyPr>
          <a:lstStyle/>
          <a:p>
            <a:r>
              <a:rPr lang="en-US" sz="3900" dirty="0" smtClean="0"/>
              <a:t>CLEAN Concept Map – Resources Alignment</a:t>
            </a:r>
            <a:endParaRPr lang="en-US" sz="3900" dirty="0"/>
          </a:p>
        </p:txBody>
      </p:sp>
      <p:pic>
        <p:nvPicPr>
          <p:cNvPr id="4" name="CLEAN Concept Map - Resource Alignment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075240"/>
            <a:ext cx="9144000" cy="5714498"/>
          </a:xfrm>
        </p:spPr>
      </p:pic>
      <p:sp>
        <p:nvSpPr>
          <p:cNvPr id="5" name="TextBox 4"/>
          <p:cNvSpPr txBox="1"/>
          <p:nvPr/>
        </p:nvSpPr>
        <p:spPr>
          <a:xfrm>
            <a:off x="93396" y="5645898"/>
            <a:ext cx="108324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Screencast</a:t>
            </a:r>
          </a:p>
          <a:p>
            <a:pPr algn="ctr"/>
            <a:r>
              <a:rPr lang="en-US" sz="1600" dirty="0" smtClean="0"/>
              <a:t>Hit Play</a:t>
            </a:r>
          </a:p>
          <a:p>
            <a:pPr algn="ctr"/>
            <a:r>
              <a:rPr lang="en-US" sz="1600" dirty="0" smtClean="0"/>
              <a:t>Button</a:t>
            </a:r>
          </a:p>
        </p:txBody>
      </p:sp>
    </p:spTree>
    <p:extLst>
      <p:ext uri="{BB962C8B-B14F-4D97-AF65-F5344CB8AC3E}">
        <p14:creationId xmlns:p14="http://schemas.microsoft.com/office/powerpoint/2010/main" val="378655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756" y="80124"/>
            <a:ext cx="7215417" cy="1143000"/>
          </a:xfrm>
        </p:spPr>
        <p:txBody>
          <a:bodyPr/>
          <a:lstStyle/>
          <a:p>
            <a:r>
              <a:rPr lang="en-US" dirty="0" smtClean="0"/>
              <a:t>CLEAN Review Process</a:t>
            </a:r>
            <a:endParaRPr lang="en-US" dirty="0"/>
          </a:p>
        </p:txBody>
      </p:sp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" y="184018"/>
            <a:ext cx="1257640" cy="1597003"/>
          </a:xfrm>
          <a:prstGeom prst="rect">
            <a:avLst/>
          </a:prstGeom>
        </p:spPr>
      </p:pic>
      <p:pic>
        <p:nvPicPr>
          <p:cNvPr id="6" name="Content Placeholder 5" descr="reviewprocess_iterativeprocess_gapanalysi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139699" y="1223124"/>
            <a:ext cx="10038114" cy="5520576"/>
          </a:xfrm>
        </p:spPr>
      </p:pic>
    </p:spTree>
    <p:extLst>
      <p:ext uri="{BB962C8B-B14F-4D97-AF65-F5344CB8AC3E}">
        <p14:creationId xmlns:p14="http://schemas.microsoft.com/office/powerpoint/2010/main" val="178872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602</Words>
  <Application>Microsoft Macintosh PowerPoint</Application>
  <PresentationFormat>On-screen Show (4:3)</PresentationFormat>
  <Paragraphs>107</Paragraphs>
  <Slides>18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Climate Literacy and Energy Awareness Network (CLEAN)</vt:lpstr>
      <vt:lpstr>Purpose of CLEAN Presentation</vt:lpstr>
      <vt:lpstr>The CLEAN Portal http://cleanet.org</vt:lpstr>
      <vt:lpstr>Guidance for Understanding and Teaching About Climate and Energy</vt:lpstr>
      <vt:lpstr>The CLEAN Portal http://cleanet.org </vt:lpstr>
      <vt:lpstr>The CLEAN Collection http://cleanet.org/clean/educational_resources/index.html </vt:lpstr>
      <vt:lpstr>A CLEAN Resource</vt:lpstr>
      <vt:lpstr>CLEAN Concept Map – Resources Alignment</vt:lpstr>
      <vt:lpstr>CLEAN Review Process</vt:lpstr>
      <vt:lpstr>CLEAN Review Criteria</vt:lpstr>
      <vt:lpstr>CLEAN Review Tool</vt:lpstr>
      <vt:lpstr>CLEAN Review Services</vt:lpstr>
      <vt:lpstr>The CLEAN Widget http://cleanet.org/clean/about/widget.html </vt:lpstr>
      <vt:lpstr>CLEAN Professional Development</vt:lpstr>
      <vt:lpstr>CLEAN Community</vt:lpstr>
      <vt:lpstr>CLEAN Gap Analysis http://cleanet.org/clean/community/gap_analysis </vt:lpstr>
      <vt:lpstr>CLEAN Services - Summary</vt:lpstr>
      <vt:lpstr>PowerPoint Presentation</vt:lpstr>
    </vt:vector>
  </TitlesOfParts>
  <Company>TERC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Literacy and Energy Awareness Network CLEAN</dc:title>
  <dc:creator>Tledley</dc:creator>
  <cp:lastModifiedBy>Tledley</cp:lastModifiedBy>
  <cp:revision>44</cp:revision>
  <dcterms:created xsi:type="dcterms:W3CDTF">2012-01-24T14:25:35Z</dcterms:created>
  <dcterms:modified xsi:type="dcterms:W3CDTF">2012-01-31T17:20:44Z</dcterms:modified>
</cp:coreProperties>
</file>