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353" r:id="rId2"/>
    <p:sldId id="355" r:id="rId3"/>
    <p:sldId id="388" r:id="rId4"/>
    <p:sldId id="391" r:id="rId5"/>
    <p:sldId id="363" r:id="rId6"/>
    <p:sldId id="376" r:id="rId7"/>
    <p:sldId id="377" r:id="rId8"/>
    <p:sldId id="364" r:id="rId9"/>
    <p:sldId id="365" r:id="rId10"/>
    <p:sldId id="381" r:id="rId11"/>
    <p:sldId id="380" r:id="rId12"/>
    <p:sldId id="393" r:id="rId13"/>
    <p:sldId id="385" r:id="rId14"/>
    <p:sldId id="356" r:id="rId15"/>
    <p:sldId id="373" r:id="rId16"/>
    <p:sldId id="374" r:id="rId17"/>
    <p:sldId id="384" r:id="rId18"/>
    <p:sldId id="341" r:id="rId19"/>
    <p:sldId id="366" r:id="rId20"/>
    <p:sldId id="383" r:id="rId21"/>
    <p:sldId id="371" r:id="rId22"/>
    <p:sldId id="382" r:id="rId23"/>
    <p:sldId id="390" r:id="rId24"/>
    <p:sldId id="370" r:id="rId25"/>
    <p:sldId id="369" r:id="rId26"/>
    <p:sldId id="394" r:id="rId27"/>
    <p:sldId id="395" r:id="rId28"/>
    <p:sldId id="361" r:id="rId29"/>
    <p:sldId id="279" r:id="rId30"/>
    <p:sldId id="360" r:id="rId31"/>
    <p:sldId id="389" r:id="rId32"/>
    <p:sldId id="349" r:id="rId33"/>
    <p:sldId id="357" r:id="rId34"/>
    <p:sldId id="358" r:id="rId35"/>
    <p:sldId id="359" r:id="rId36"/>
    <p:sldId id="379" r:id="rId37"/>
    <p:sldId id="332" r:id="rId38"/>
    <p:sldId id="333" r:id="rId39"/>
    <p:sldId id="328" r:id="rId40"/>
    <p:sldId id="344" r:id="rId41"/>
    <p:sldId id="351" r:id="rId42"/>
    <p:sldId id="378" r:id="rId43"/>
    <p:sldId id="38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ivia Haas" initials="OH" lastIdx="1" clrIdx="0">
    <p:extLst>
      <p:ext uri="{19B8F6BF-5375-455C-9EA6-DF929625EA0E}">
        <p15:presenceInfo xmlns:p15="http://schemas.microsoft.com/office/powerpoint/2012/main" userId="5c79ca6b15c969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843"/>
    <p:restoredTop sz="64916"/>
  </p:normalViewPr>
  <p:slideViewPr>
    <p:cSldViewPr snapToObjects="1">
      <p:cViewPr varScale="1">
        <p:scale>
          <a:sx n="71" d="100"/>
          <a:sy n="71" d="100"/>
        </p:scale>
        <p:origin x="1016" y="176"/>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9CED58-6AA1-4A42-98F1-17F5A07595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CBC159C-4D7F-F341-8B0E-2CB7CCFBB04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6CC7F-E9D2-434E-974C-3767E1A8308F}" type="datetimeFigureOut">
              <a:rPr lang="en-US" smtClean="0"/>
              <a:t>9/19/2022</a:t>
            </a:fld>
            <a:endParaRPr lang="en-US"/>
          </a:p>
        </p:txBody>
      </p:sp>
      <p:sp>
        <p:nvSpPr>
          <p:cNvPr id="4" name="Slide Image Placeholder 3">
            <a:extLst>
              <a:ext uri="{FF2B5EF4-FFF2-40B4-BE49-F238E27FC236}">
                <a16:creationId xmlns:a16="http://schemas.microsoft.com/office/drawing/2014/main" id="{44DFC72D-C860-B447-8D2D-7BC1A70CAB4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a:extLst>
              <a:ext uri="{FF2B5EF4-FFF2-40B4-BE49-F238E27FC236}">
                <a16:creationId xmlns:a16="http://schemas.microsoft.com/office/drawing/2014/main" id="{C1CE6E02-03DC-D145-954F-8D466D72E91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77A9269-39C0-6540-8007-C581A8F7CD0C}"/>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a:extLst>
              <a:ext uri="{FF2B5EF4-FFF2-40B4-BE49-F238E27FC236}">
                <a16:creationId xmlns:a16="http://schemas.microsoft.com/office/drawing/2014/main" id="{CFF4BFC3-F279-7F44-9E2E-E7B8D89FCF61}"/>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077EB8-7F80-0645-95CE-D0C918AD3BC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3</a:t>
            </a:fld>
            <a:endParaRPr lang="en-US"/>
          </a:p>
        </p:txBody>
      </p:sp>
    </p:spTree>
    <p:extLst>
      <p:ext uri="{BB962C8B-B14F-4D97-AF65-F5344CB8AC3E}">
        <p14:creationId xmlns:p14="http://schemas.microsoft.com/office/powerpoint/2010/main" val="2202143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4</a:t>
            </a:fld>
            <a:endParaRPr lang="en-US"/>
          </a:p>
        </p:txBody>
      </p:sp>
    </p:spTree>
    <p:extLst>
      <p:ext uri="{BB962C8B-B14F-4D97-AF65-F5344CB8AC3E}">
        <p14:creationId xmlns:p14="http://schemas.microsoft.com/office/powerpoint/2010/main" val="357709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6</a:t>
            </a:fld>
            <a:endParaRPr lang="en-US"/>
          </a:p>
        </p:txBody>
      </p:sp>
    </p:spTree>
    <p:extLst>
      <p:ext uri="{BB962C8B-B14F-4D97-AF65-F5344CB8AC3E}">
        <p14:creationId xmlns:p14="http://schemas.microsoft.com/office/powerpoint/2010/main" val="2813371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9</a:t>
            </a:fld>
            <a:endParaRPr lang="en-US"/>
          </a:p>
        </p:txBody>
      </p:sp>
    </p:spTree>
    <p:extLst>
      <p:ext uri="{BB962C8B-B14F-4D97-AF65-F5344CB8AC3E}">
        <p14:creationId xmlns:p14="http://schemas.microsoft.com/office/powerpoint/2010/main" val="2550136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11</a:t>
            </a:fld>
            <a:endParaRPr lang="en-US"/>
          </a:p>
        </p:txBody>
      </p:sp>
    </p:spTree>
    <p:extLst>
      <p:ext uri="{BB962C8B-B14F-4D97-AF65-F5344CB8AC3E}">
        <p14:creationId xmlns:p14="http://schemas.microsoft.com/office/powerpoint/2010/main" val="4283726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12</a:t>
            </a:fld>
            <a:endParaRPr lang="en-US"/>
          </a:p>
        </p:txBody>
      </p:sp>
    </p:spTree>
    <p:extLst>
      <p:ext uri="{BB962C8B-B14F-4D97-AF65-F5344CB8AC3E}">
        <p14:creationId xmlns:p14="http://schemas.microsoft.com/office/powerpoint/2010/main" val="1828038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15</a:t>
            </a:fld>
            <a:endParaRPr lang="en-US"/>
          </a:p>
        </p:txBody>
      </p:sp>
    </p:spTree>
    <p:extLst>
      <p:ext uri="{BB962C8B-B14F-4D97-AF65-F5344CB8AC3E}">
        <p14:creationId xmlns:p14="http://schemas.microsoft.com/office/powerpoint/2010/main" val="439755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17</a:t>
            </a:fld>
            <a:endParaRPr lang="en-US"/>
          </a:p>
        </p:txBody>
      </p:sp>
    </p:spTree>
    <p:extLst>
      <p:ext uri="{BB962C8B-B14F-4D97-AF65-F5344CB8AC3E}">
        <p14:creationId xmlns:p14="http://schemas.microsoft.com/office/powerpoint/2010/main" val="4259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19</a:t>
            </a:fld>
            <a:endParaRPr lang="en-US"/>
          </a:p>
        </p:txBody>
      </p:sp>
    </p:spTree>
    <p:extLst>
      <p:ext uri="{BB962C8B-B14F-4D97-AF65-F5344CB8AC3E}">
        <p14:creationId xmlns:p14="http://schemas.microsoft.com/office/powerpoint/2010/main" val="611568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22</a:t>
            </a:fld>
            <a:endParaRPr lang="en-US"/>
          </a:p>
        </p:txBody>
      </p:sp>
    </p:spTree>
    <p:extLst>
      <p:ext uri="{BB962C8B-B14F-4D97-AF65-F5344CB8AC3E}">
        <p14:creationId xmlns:p14="http://schemas.microsoft.com/office/powerpoint/2010/main" val="737442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27</a:t>
            </a:fld>
            <a:endParaRPr lang="en-US"/>
          </a:p>
        </p:txBody>
      </p:sp>
    </p:spTree>
    <p:extLst>
      <p:ext uri="{BB962C8B-B14F-4D97-AF65-F5344CB8AC3E}">
        <p14:creationId xmlns:p14="http://schemas.microsoft.com/office/powerpoint/2010/main" val="2105231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31</a:t>
            </a:fld>
            <a:endParaRPr lang="en-US"/>
          </a:p>
        </p:txBody>
      </p:sp>
    </p:spTree>
    <p:extLst>
      <p:ext uri="{BB962C8B-B14F-4D97-AF65-F5344CB8AC3E}">
        <p14:creationId xmlns:p14="http://schemas.microsoft.com/office/powerpoint/2010/main" val="774032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37</a:t>
            </a:fld>
            <a:endParaRPr lang="en-US"/>
          </a:p>
        </p:txBody>
      </p:sp>
    </p:spTree>
    <p:extLst>
      <p:ext uri="{BB962C8B-B14F-4D97-AF65-F5344CB8AC3E}">
        <p14:creationId xmlns:p14="http://schemas.microsoft.com/office/powerpoint/2010/main" val="4065718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38</a:t>
            </a:fld>
            <a:endParaRPr lang="en-US"/>
          </a:p>
        </p:txBody>
      </p:sp>
    </p:spTree>
    <p:extLst>
      <p:ext uri="{BB962C8B-B14F-4D97-AF65-F5344CB8AC3E}">
        <p14:creationId xmlns:p14="http://schemas.microsoft.com/office/powerpoint/2010/main" val="861988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41</a:t>
            </a:fld>
            <a:endParaRPr lang="en-US"/>
          </a:p>
        </p:txBody>
      </p:sp>
    </p:spTree>
    <p:extLst>
      <p:ext uri="{BB962C8B-B14F-4D97-AF65-F5344CB8AC3E}">
        <p14:creationId xmlns:p14="http://schemas.microsoft.com/office/powerpoint/2010/main" val="1431300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77EB8-7F80-0645-95CE-D0C918AD3BC4}" type="slidenum">
              <a:rPr lang="en-US" smtClean="0"/>
              <a:t>42</a:t>
            </a:fld>
            <a:endParaRPr lang="en-US"/>
          </a:p>
        </p:txBody>
      </p:sp>
    </p:spTree>
    <p:extLst>
      <p:ext uri="{BB962C8B-B14F-4D97-AF65-F5344CB8AC3E}">
        <p14:creationId xmlns:p14="http://schemas.microsoft.com/office/powerpoint/2010/main" val="3058029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4A1E-4A06-A045-965A-7ACA658FD2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C3CB5C-AD67-E844-A947-7D27154B4F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80D97F-D02D-D24C-9DB4-2371F6232346}"/>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5" name="Footer Placeholder 4">
            <a:extLst>
              <a:ext uri="{FF2B5EF4-FFF2-40B4-BE49-F238E27FC236}">
                <a16:creationId xmlns:a16="http://schemas.microsoft.com/office/drawing/2014/main" id="{BAACD840-DE73-1949-9EE4-502C8E200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0ADF5-A17C-B546-9A0E-591D7BAB0558}"/>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4211104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0D355-0F4C-7847-8DFD-B302EFB51C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7DE4B6-B917-7549-ACAD-ADEB6DCC44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A39E7F-E745-CF4E-8F9F-369F10DCB816}"/>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5" name="Footer Placeholder 4">
            <a:extLst>
              <a:ext uri="{FF2B5EF4-FFF2-40B4-BE49-F238E27FC236}">
                <a16:creationId xmlns:a16="http://schemas.microsoft.com/office/drawing/2014/main" id="{706AEDF9-3E70-C04D-9A68-5EC1E230DC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8097A-6B1F-114D-AFF7-6C0F7196375B}"/>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350313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6AADB-AD72-0745-A5D5-C37DC58B20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32E702-95E4-1149-A227-B8F27A191E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D08E81-CAAE-B04C-869F-4A586FCAA7D5}"/>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5" name="Footer Placeholder 4">
            <a:extLst>
              <a:ext uri="{FF2B5EF4-FFF2-40B4-BE49-F238E27FC236}">
                <a16:creationId xmlns:a16="http://schemas.microsoft.com/office/drawing/2014/main" id="{DAEB6EBF-AD2A-BF48-BB5E-DFB90CA66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25625-8BE3-DB4E-974B-3CEA7004BED2}"/>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415061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00BA6-D60E-3841-A39D-EE6819294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189BBC-E2B6-4F49-B6D8-AAE6F46010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AFAF0A-5FE8-6B4A-8F44-A284CC5C2F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08AF4F-5F2F-8C4A-B3F0-3584582FF46B}"/>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6" name="Footer Placeholder 5">
            <a:extLst>
              <a:ext uri="{FF2B5EF4-FFF2-40B4-BE49-F238E27FC236}">
                <a16:creationId xmlns:a16="http://schemas.microsoft.com/office/drawing/2014/main" id="{12B8B1BD-0C61-E740-AE82-FACAC25CA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47FEC-0E55-8C46-A2F8-561895088FCF}"/>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1607520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2BC1-1BEE-154B-AF5D-552B632734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E54733-0DE6-DC4D-A464-CBC43AD190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B43331-EE82-0A42-BC75-99B0ECD745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AFCED0-7F3C-4047-9003-66878EF0ED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D5C916-D953-F549-8184-C4539302F9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908628-D6BC-B84C-B9EA-0BAF7CDCA52B}"/>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8" name="Footer Placeholder 7">
            <a:extLst>
              <a:ext uri="{FF2B5EF4-FFF2-40B4-BE49-F238E27FC236}">
                <a16:creationId xmlns:a16="http://schemas.microsoft.com/office/drawing/2014/main" id="{6D1D4549-B160-1044-9B97-D3DC709F6D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B177CF-A5BC-BA42-9BC8-F89E6A341BDA}"/>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3762575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EFE3-9B42-5540-8FBA-FEEF5A5555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129287-B892-0449-AD0B-E22F709F5163}"/>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4" name="Footer Placeholder 3">
            <a:extLst>
              <a:ext uri="{FF2B5EF4-FFF2-40B4-BE49-F238E27FC236}">
                <a16:creationId xmlns:a16="http://schemas.microsoft.com/office/drawing/2014/main" id="{6F68F9CB-F7C6-B64B-99DD-F6F861576B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E7357F-24CF-C64A-9BD2-5AC112D47ADC}"/>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829456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65DE9-ACCD-A845-9982-FE29ED07048E}"/>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3" name="Footer Placeholder 2">
            <a:extLst>
              <a:ext uri="{FF2B5EF4-FFF2-40B4-BE49-F238E27FC236}">
                <a16:creationId xmlns:a16="http://schemas.microsoft.com/office/drawing/2014/main" id="{F1BA618D-381A-0B48-82A8-95EB5AB1B9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7A4E71-1E14-F342-9086-C0695C4401C7}"/>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805316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40E5C-FBFD-0643-9BE5-52053E95FB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D256A6-313B-2F48-B0DF-446D4DB297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DA98D3-9068-1248-8A93-C0E77FD9F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33BF6B-A68B-5B4E-9CF6-FAA9BCDC61D3}"/>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6" name="Footer Placeholder 5">
            <a:extLst>
              <a:ext uri="{FF2B5EF4-FFF2-40B4-BE49-F238E27FC236}">
                <a16:creationId xmlns:a16="http://schemas.microsoft.com/office/drawing/2014/main" id="{E2F6B7E4-F107-A84D-8EF7-0E8F6B58A6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17AB12-A083-7C44-8365-D86B623B5F4B}"/>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2428256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ADDA-3389-C243-8C6A-489637E572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45B1E2-EF2D-144A-8ECB-B3F916DB23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8961AD-1F21-8449-BBF6-1C6D3B6C2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EE4165-7B40-084B-B4A3-8704C44910C3}"/>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6" name="Footer Placeholder 5">
            <a:extLst>
              <a:ext uri="{FF2B5EF4-FFF2-40B4-BE49-F238E27FC236}">
                <a16:creationId xmlns:a16="http://schemas.microsoft.com/office/drawing/2014/main" id="{46FE4768-D42C-1843-A5CC-388C6505D3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BF1A52-4034-3941-81D4-B39464EC0955}"/>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3252450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8F084-FFDB-AF47-AE8C-ECC3E0880D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14D9EA-4BAF-4E4C-9861-915D5DEA2C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69946-A713-A24B-B26F-12C71BF45E03}"/>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5" name="Footer Placeholder 4">
            <a:extLst>
              <a:ext uri="{FF2B5EF4-FFF2-40B4-BE49-F238E27FC236}">
                <a16:creationId xmlns:a16="http://schemas.microsoft.com/office/drawing/2014/main" id="{3EE2E8B7-97FA-7D4B-95A5-8A2DC17DC3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EDFF08-9EF7-1D4A-BA33-A7F9F54890F1}"/>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3197575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6E8B90-8BDF-4747-A10B-71B9B27D05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2BFE5F9-F020-4842-B674-5735B8F848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A05B8-232E-A04F-8B6B-94CFDEFBE011}"/>
              </a:ext>
            </a:extLst>
          </p:cNvPr>
          <p:cNvSpPr>
            <a:spLocks noGrp="1"/>
          </p:cNvSpPr>
          <p:nvPr>
            <p:ph type="dt" sz="half" idx="10"/>
          </p:nvPr>
        </p:nvSpPr>
        <p:spPr/>
        <p:txBody>
          <a:bodyPr/>
          <a:lstStyle/>
          <a:p>
            <a:fld id="{0D221FB9-20DF-9C4C-8392-B676FA5F1FE9}" type="datetimeFigureOut">
              <a:rPr lang="en-US" smtClean="0"/>
              <a:t>9/19/2022</a:t>
            </a:fld>
            <a:endParaRPr lang="en-US"/>
          </a:p>
        </p:txBody>
      </p:sp>
      <p:sp>
        <p:nvSpPr>
          <p:cNvPr id="5" name="Footer Placeholder 4">
            <a:extLst>
              <a:ext uri="{FF2B5EF4-FFF2-40B4-BE49-F238E27FC236}">
                <a16:creationId xmlns:a16="http://schemas.microsoft.com/office/drawing/2014/main" id="{757A68CF-171F-DF41-80F4-7DA28E1D2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391792-F5BF-3F4F-94FE-BCBC6BDA947D}"/>
              </a:ext>
            </a:extLst>
          </p:cNvPr>
          <p:cNvSpPr>
            <a:spLocks noGrp="1"/>
          </p:cNvSpPr>
          <p:nvPr>
            <p:ph type="sldNum" sz="quarter" idx="12"/>
          </p:nvPr>
        </p:nvSpPr>
        <p:spPr/>
        <p:txBody>
          <a:bodyPr/>
          <a:lstStyle/>
          <a:p>
            <a:fld id="{6504C069-8035-6B47-B2A2-46851F904B23}" type="slidenum">
              <a:rPr lang="en-US" smtClean="0"/>
              <a:t>‹#›</a:t>
            </a:fld>
            <a:endParaRPr lang="en-US"/>
          </a:p>
        </p:txBody>
      </p:sp>
    </p:spTree>
    <p:extLst>
      <p:ext uri="{BB962C8B-B14F-4D97-AF65-F5344CB8AC3E}">
        <p14:creationId xmlns:p14="http://schemas.microsoft.com/office/powerpoint/2010/main" val="57460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5221E2-8795-0B41-B2D5-EC9B1AE625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B05E5E-7B0C-0A4D-A4B5-61B7709B4C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9702A-E56D-034F-B5F5-BBC30C5291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221FB9-20DF-9C4C-8392-B676FA5F1FE9}" type="datetimeFigureOut">
              <a:rPr lang="en-US" smtClean="0"/>
              <a:t>9/19/2022</a:t>
            </a:fld>
            <a:endParaRPr lang="en-US"/>
          </a:p>
        </p:txBody>
      </p:sp>
      <p:sp>
        <p:nvSpPr>
          <p:cNvPr id="5" name="Footer Placeholder 4">
            <a:extLst>
              <a:ext uri="{FF2B5EF4-FFF2-40B4-BE49-F238E27FC236}">
                <a16:creationId xmlns:a16="http://schemas.microsoft.com/office/drawing/2014/main" id="{3F44AC02-3245-9E41-887F-8056392A49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0ED860-FA53-4D43-86A4-774BA11656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4C069-8035-6B47-B2A2-46851F904B23}" type="slidenum">
              <a:rPr lang="en-US" smtClean="0"/>
              <a:t>‹#›</a:t>
            </a:fld>
            <a:endParaRPr lang="en-US"/>
          </a:p>
        </p:txBody>
      </p:sp>
    </p:spTree>
    <p:extLst>
      <p:ext uri="{BB962C8B-B14F-4D97-AF65-F5344CB8AC3E}">
        <p14:creationId xmlns:p14="http://schemas.microsoft.com/office/powerpoint/2010/main" val="3357057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ecocidelaw.com/the-law/history/"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vimeo.com/485820262"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hyperlink" Target="https://vimeo.com/135290635" TargetMode="External"/><Relationship Id="rId4" Type="http://schemas.openxmlformats.org/officeDocument/2006/relationships/hyperlink" Target="https://abladeofgrass.org/fieldworks/can-art-stop-pipeline"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nyupress.org/9781613321669/divining-chaos/" TargetMode="External"/><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nature, waterfall&#10;&#10;Description automatically generated">
            <a:extLst>
              <a:ext uri="{FF2B5EF4-FFF2-40B4-BE49-F238E27FC236}">
                <a16:creationId xmlns:a16="http://schemas.microsoft.com/office/drawing/2014/main" id="{159A1136-C2E1-1945-923B-26C0306F8C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272791" y="-2851666"/>
            <a:ext cx="9646417" cy="12191999"/>
          </a:xfrm>
          <a:prstGeom prst="rect">
            <a:avLst/>
          </a:prstGeom>
        </p:spPr>
      </p:pic>
      <p:sp>
        <p:nvSpPr>
          <p:cNvPr id="6" name="Rectangle 5">
            <a:extLst>
              <a:ext uri="{FF2B5EF4-FFF2-40B4-BE49-F238E27FC236}">
                <a16:creationId xmlns:a16="http://schemas.microsoft.com/office/drawing/2014/main" id="{12BD97E0-5DCF-6F4B-8B9B-CE59DD8A43F3}"/>
              </a:ext>
            </a:extLst>
          </p:cNvPr>
          <p:cNvSpPr/>
          <p:nvPr/>
        </p:nvSpPr>
        <p:spPr>
          <a:xfrm>
            <a:off x="986589" y="2171699"/>
            <a:ext cx="10590368" cy="1200329"/>
          </a:xfrm>
          <a:prstGeom prst="rect">
            <a:avLst/>
          </a:prstGeom>
        </p:spPr>
        <p:txBody>
          <a:bodyPr wrap="square">
            <a:spAutoFit/>
          </a:bodyPr>
          <a:lstStyle/>
          <a:p>
            <a:pPr algn="ctr"/>
            <a:endParaRPr lang="en-US" sz="3600" b="1" dirty="0">
              <a:solidFill>
                <a:srgbClr val="FF0000"/>
              </a:solidFill>
            </a:endParaRPr>
          </a:p>
          <a:p>
            <a:pPr algn="ctr"/>
            <a:endParaRPr lang="en-US" sz="3600" b="1" dirty="0">
              <a:solidFill>
                <a:srgbClr val="FF0000"/>
              </a:solidFill>
            </a:endParaRPr>
          </a:p>
        </p:txBody>
      </p:sp>
      <p:sp>
        <p:nvSpPr>
          <p:cNvPr id="7" name="Rectangle 6">
            <a:extLst>
              <a:ext uri="{FF2B5EF4-FFF2-40B4-BE49-F238E27FC236}">
                <a16:creationId xmlns:a16="http://schemas.microsoft.com/office/drawing/2014/main" id="{65E49238-5A93-DE46-BC02-4EACAAA108AD}"/>
              </a:ext>
            </a:extLst>
          </p:cNvPr>
          <p:cNvSpPr/>
          <p:nvPr/>
        </p:nvSpPr>
        <p:spPr>
          <a:xfrm>
            <a:off x="2658332" y="3244334"/>
            <a:ext cx="6875344" cy="707886"/>
          </a:xfrm>
          <a:prstGeom prst="rect">
            <a:avLst/>
          </a:prstGeom>
        </p:spPr>
        <p:txBody>
          <a:bodyPr wrap="none">
            <a:spAutoFit/>
          </a:bodyPr>
          <a:lstStyle/>
          <a:p>
            <a:pPr algn="ctr"/>
            <a:r>
              <a:rPr lang="en-US" sz="4000" dirty="0">
                <a:solidFill>
                  <a:schemeClr val="tx2">
                    <a:lumMod val="20000"/>
                    <a:lumOff val="80000"/>
                  </a:schemeClr>
                </a:solidFill>
              </a:rPr>
              <a:t>Greetings from Wabanaki lands!</a:t>
            </a:r>
          </a:p>
        </p:txBody>
      </p:sp>
    </p:spTree>
    <p:extLst>
      <p:ext uri="{BB962C8B-B14F-4D97-AF65-F5344CB8AC3E}">
        <p14:creationId xmlns:p14="http://schemas.microsoft.com/office/powerpoint/2010/main" val="670236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B0071-61E8-3937-52FA-16B39A34D27F}"/>
              </a:ext>
            </a:extLst>
          </p:cNvPr>
          <p:cNvSpPr>
            <a:spLocks noGrp="1"/>
          </p:cNvSpPr>
          <p:nvPr>
            <p:ph type="title"/>
          </p:nvPr>
        </p:nvSpPr>
        <p:spPr/>
        <p:txBody>
          <a:bodyPr/>
          <a:lstStyle/>
          <a:p>
            <a:pPr algn="ctr"/>
            <a:r>
              <a:rPr lang="en-US" b="0" i="0" u="none" strike="noStrike" dirty="0">
                <a:solidFill>
                  <a:schemeClr val="bg1"/>
                </a:solidFill>
                <a:effectLst/>
                <a:latin typeface="Arial" panose="020B0604020202020204" pitchFamily="34" charset="0"/>
              </a:rPr>
              <a:t>Why Art Makes The Best Argument</a:t>
            </a:r>
            <a:br>
              <a:rPr lang="en-US" sz="6000" dirty="0">
                <a:solidFill>
                  <a:schemeClr val="bg1"/>
                </a:solidFill>
              </a:rPr>
            </a:br>
            <a:r>
              <a:rPr lang="en-US" b="0" i="0" u="none" strike="noStrike" dirty="0">
                <a:solidFill>
                  <a:srgbClr val="000000"/>
                </a:solidFill>
                <a:effectLst/>
                <a:latin typeface="Arial" panose="020B0604020202020204" pitchFamily="34" charset="0"/>
              </a:rPr>
              <a:t>"</a:t>
            </a:r>
            <a:endParaRPr lang="en-US" dirty="0"/>
          </a:p>
        </p:txBody>
      </p:sp>
      <p:sp>
        <p:nvSpPr>
          <p:cNvPr id="3" name="Text Placeholder 2">
            <a:extLst>
              <a:ext uri="{FF2B5EF4-FFF2-40B4-BE49-F238E27FC236}">
                <a16:creationId xmlns:a16="http://schemas.microsoft.com/office/drawing/2014/main" id="{3529290F-5A44-FCF5-84A9-B9A5708E7758}"/>
              </a:ext>
            </a:extLst>
          </p:cNvPr>
          <p:cNvSpPr>
            <a:spLocks noGrp="1"/>
          </p:cNvSpPr>
          <p:nvPr>
            <p:ph type="body" idx="1"/>
          </p:nvPr>
        </p:nvSpPr>
        <p:spPr/>
        <p:txBody>
          <a:bodyPr>
            <a:normAutofit/>
          </a:bodyPr>
          <a:lstStyle/>
          <a:p>
            <a:pPr algn="ctr"/>
            <a:r>
              <a:rPr lang="en-US" sz="3200" dirty="0">
                <a:solidFill>
                  <a:schemeClr val="bg1"/>
                </a:solidFill>
              </a:rPr>
              <a:t>Aviva Rahmani, PhD September  20, 2022 CLEAN</a:t>
            </a:r>
          </a:p>
        </p:txBody>
      </p:sp>
    </p:spTree>
    <p:extLst>
      <p:ext uri="{BB962C8B-B14F-4D97-AF65-F5344CB8AC3E}">
        <p14:creationId xmlns:p14="http://schemas.microsoft.com/office/powerpoint/2010/main" val="1283086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BF1BD3E1-090A-E9FF-0637-77AB13A17636}"/>
              </a:ext>
            </a:extLst>
          </p:cNvPr>
          <p:cNvPicPr>
            <a:picLocks noChangeAspect="1"/>
          </p:cNvPicPr>
          <p:nvPr/>
        </p:nvPicPr>
        <p:blipFill rotWithShape="1">
          <a:blip r:embed="rId3"/>
          <a:srcRect t="11003" b="17125"/>
          <a:stretch/>
        </p:blipFill>
        <p:spPr>
          <a:xfrm>
            <a:off x="-542052" y="-27294"/>
            <a:ext cx="13191232" cy="7418693"/>
          </a:xfrm>
          <a:prstGeom prst="rect">
            <a:avLst/>
          </a:prstGeom>
        </p:spPr>
      </p:pic>
      <p:sp>
        <p:nvSpPr>
          <p:cNvPr id="4" name="TextBox 3">
            <a:extLst>
              <a:ext uri="{FF2B5EF4-FFF2-40B4-BE49-F238E27FC236}">
                <a16:creationId xmlns:a16="http://schemas.microsoft.com/office/drawing/2014/main" id="{ACC0D642-E0A4-8762-644D-930AA1F31977}"/>
              </a:ext>
            </a:extLst>
          </p:cNvPr>
          <p:cNvSpPr txBox="1"/>
          <p:nvPr/>
        </p:nvSpPr>
        <p:spPr>
          <a:xfrm>
            <a:off x="6248400" y="1066800"/>
            <a:ext cx="2362200" cy="646331"/>
          </a:xfrm>
          <a:prstGeom prst="rect">
            <a:avLst/>
          </a:prstGeom>
          <a:noFill/>
        </p:spPr>
        <p:txBody>
          <a:bodyPr wrap="square" rtlCol="0">
            <a:spAutoFit/>
          </a:bodyPr>
          <a:lstStyle/>
          <a:p>
            <a:r>
              <a:rPr lang="en-US" dirty="0">
                <a:solidFill>
                  <a:schemeClr val="bg1"/>
                </a:solidFill>
              </a:rPr>
              <a:t>Julia Kilpatrick, </a:t>
            </a:r>
            <a:r>
              <a:rPr lang="en-US" dirty="0" err="1">
                <a:solidFill>
                  <a:schemeClr val="bg1"/>
                </a:solidFill>
              </a:rPr>
              <a:t>Pembrina</a:t>
            </a:r>
            <a:r>
              <a:rPr lang="en-US" dirty="0">
                <a:solidFill>
                  <a:schemeClr val="bg1"/>
                </a:solidFill>
              </a:rPr>
              <a:t> Institute</a:t>
            </a:r>
          </a:p>
        </p:txBody>
      </p:sp>
    </p:spTree>
    <p:extLst>
      <p:ext uri="{BB962C8B-B14F-4D97-AF65-F5344CB8AC3E}">
        <p14:creationId xmlns:p14="http://schemas.microsoft.com/office/powerpoint/2010/main" val="1611674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sky, outdoor, metal, railing&#10;&#10;Description automatically generated">
            <a:extLst>
              <a:ext uri="{FF2B5EF4-FFF2-40B4-BE49-F238E27FC236}">
                <a16:creationId xmlns:a16="http://schemas.microsoft.com/office/drawing/2014/main" id="{4F2DF209-646F-58BA-1443-CAAF0D4C4763}"/>
              </a:ext>
            </a:extLst>
          </p:cNvPr>
          <p:cNvPicPr>
            <a:picLocks noChangeAspect="1"/>
          </p:cNvPicPr>
          <p:nvPr/>
        </p:nvPicPr>
        <p:blipFill rotWithShape="1">
          <a:blip r:embed="rId3"/>
          <a:srcRect t="17418" b="8093"/>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394F7D12-B6D4-6E04-7519-06E026B619BA}"/>
              </a:ext>
            </a:extLst>
          </p:cNvPr>
          <p:cNvSpPr txBox="1"/>
          <p:nvPr/>
        </p:nvSpPr>
        <p:spPr>
          <a:xfrm>
            <a:off x="9296400" y="5943600"/>
            <a:ext cx="2057400" cy="461665"/>
          </a:xfrm>
          <a:prstGeom prst="rect">
            <a:avLst/>
          </a:prstGeom>
          <a:noFill/>
        </p:spPr>
        <p:txBody>
          <a:bodyPr wrap="square" rtlCol="0">
            <a:spAutoFit/>
          </a:bodyPr>
          <a:lstStyle/>
          <a:p>
            <a:r>
              <a:rPr lang="en-US" sz="2400" dirty="0">
                <a:solidFill>
                  <a:schemeClr val="bg1"/>
                </a:solidFill>
              </a:rPr>
              <a:t>                KTOO  </a:t>
            </a:r>
          </a:p>
        </p:txBody>
      </p:sp>
    </p:spTree>
    <p:extLst>
      <p:ext uri="{BB962C8B-B14F-4D97-AF65-F5344CB8AC3E}">
        <p14:creationId xmlns:p14="http://schemas.microsoft.com/office/powerpoint/2010/main" val="2839662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C171A9-A73C-3538-139A-D7416AB70B8D}"/>
              </a:ext>
            </a:extLst>
          </p:cNvPr>
          <p:cNvPicPr>
            <a:picLocks noChangeAspect="1"/>
          </p:cNvPicPr>
          <p:nvPr/>
        </p:nvPicPr>
        <p:blipFill>
          <a:blip r:embed="rId2"/>
          <a:stretch>
            <a:fillRect/>
          </a:stretch>
        </p:blipFill>
        <p:spPr>
          <a:xfrm>
            <a:off x="2514600" y="-28575"/>
            <a:ext cx="6858000" cy="6858000"/>
          </a:xfrm>
          <a:prstGeom prst="rect">
            <a:avLst/>
          </a:prstGeom>
        </p:spPr>
      </p:pic>
      <p:sp>
        <p:nvSpPr>
          <p:cNvPr id="2" name="TextBox 1">
            <a:extLst>
              <a:ext uri="{FF2B5EF4-FFF2-40B4-BE49-F238E27FC236}">
                <a16:creationId xmlns:a16="http://schemas.microsoft.com/office/drawing/2014/main" id="{790788F0-E86C-23A8-5AF2-AB01577E97AD}"/>
              </a:ext>
            </a:extLst>
          </p:cNvPr>
          <p:cNvSpPr txBox="1"/>
          <p:nvPr/>
        </p:nvSpPr>
        <p:spPr>
          <a:xfrm>
            <a:off x="9677400" y="3429000"/>
            <a:ext cx="2362200" cy="3046988"/>
          </a:xfrm>
          <a:prstGeom prst="rect">
            <a:avLst/>
          </a:prstGeom>
          <a:noFill/>
        </p:spPr>
        <p:txBody>
          <a:bodyPr wrap="square" rtlCol="0">
            <a:spAutoFit/>
          </a:bodyPr>
          <a:lstStyle/>
          <a:p>
            <a:pPr marL="0" marR="0">
              <a:spcBef>
                <a:spcPts val="0"/>
              </a:spcBef>
              <a:spcAft>
                <a:spcPts val="0"/>
              </a:spcAft>
            </a:pPr>
            <a:endParaRPr lang="en-US" sz="2400" u="sng" dirty="0">
              <a:solidFill>
                <a:schemeClr val="bg1"/>
              </a:solidFill>
              <a:effectLst/>
              <a:latin typeface="Times New Roman" panose="02020603050405020304" pitchFamily="18" charset="0"/>
              <a:ea typeface="Times New Roman" panose="02020603050405020304" pitchFamily="18" charset="0"/>
              <a:cs typeface="Calibri" panose="020F0502020204030204" pitchFamily="34" charset="0"/>
            </a:endParaRPr>
          </a:p>
          <a:p>
            <a:pPr marL="0" marR="0">
              <a:spcBef>
                <a:spcPts val="0"/>
              </a:spcBef>
              <a:spcAft>
                <a:spcPts val="0"/>
              </a:spcAft>
            </a:pPr>
            <a:endParaRPr lang="en-US" sz="2400" u="sng" dirty="0">
              <a:solidFill>
                <a:schemeClr val="bg1"/>
              </a:solidFill>
              <a:latin typeface="Times New Roman" panose="02020603050405020304" pitchFamily="18" charset="0"/>
              <a:ea typeface="Times New Roman" panose="02020603050405020304" pitchFamily="18" charset="0"/>
              <a:cs typeface="Calibri" panose="020F0502020204030204" pitchFamily="34" charset="0"/>
            </a:endParaRPr>
          </a:p>
          <a:p>
            <a:pPr marL="0" marR="0">
              <a:spcBef>
                <a:spcPts val="0"/>
              </a:spcBef>
              <a:spcAft>
                <a:spcPts val="0"/>
              </a:spcAft>
            </a:pPr>
            <a:endParaRPr lang="en-US" sz="2400" u="sng" dirty="0">
              <a:solidFill>
                <a:schemeClr val="bg1"/>
              </a:solidFill>
              <a:effectLst/>
              <a:latin typeface="Times New Roman" panose="02020603050405020304" pitchFamily="18" charset="0"/>
              <a:ea typeface="Times New Roman" panose="02020603050405020304" pitchFamily="18" charset="0"/>
              <a:cs typeface="Calibri" panose="020F0502020204030204" pitchFamily="34" charset="0"/>
            </a:endParaRPr>
          </a:p>
          <a:p>
            <a:pPr marL="0" marR="0">
              <a:spcBef>
                <a:spcPts val="0"/>
              </a:spcBef>
              <a:spcAft>
                <a:spcPts val="0"/>
              </a:spcAft>
            </a:pPr>
            <a:endParaRPr lang="en-US" sz="2400" u="sng" dirty="0">
              <a:solidFill>
                <a:schemeClr val="bg1"/>
              </a:solidFill>
              <a:latin typeface="Times New Roman" panose="02020603050405020304" pitchFamily="18" charset="0"/>
              <a:ea typeface="Times New Roman" panose="02020603050405020304" pitchFamily="18" charset="0"/>
              <a:cs typeface="Calibri" panose="020F0502020204030204" pitchFamily="34" charset="0"/>
            </a:endParaRPr>
          </a:p>
          <a:p>
            <a:pPr marL="0" marR="0">
              <a:spcBef>
                <a:spcPts val="0"/>
              </a:spcBef>
              <a:spcAft>
                <a:spcPts val="0"/>
              </a:spcAft>
            </a:pPr>
            <a:r>
              <a:rPr lang="en-US" sz="2400" u="sng" dirty="0">
                <a:solidFill>
                  <a:schemeClr val="bg1"/>
                </a:solidFill>
                <a:effectLst/>
                <a:latin typeface="Times New Roman" panose="02020603050405020304" pitchFamily="18" charset="0"/>
                <a:ea typeface="Times New Roman" panose="02020603050405020304" pitchFamily="18" charset="0"/>
                <a:cs typeface="Calibri" panose="020F0502020204030204" pitchFamily="34" charset="0"/>
              </a:rPr>
              <a:t>https://</a:t>
            </a:r>
            <a:r>
              <a:rPr lang="en-US" sz="2400" u="sng" dirty="0" err="1">
                <a:solidFill>
                  <a:schemeClr val="bg1"/>
                </a:solidFill>
                <a:effectLst/>
                <a:latin typeface="Times New Roman" panose="02020603050405020304" pitchFamily="18" charset="0"/>
                <a:ea typeface="Times New Roman" panose="02020603050405020304" pitchFamily="18" charset="0"/>
                <a:cs typeface="Calibri" panose="020F0502020204030204" pitchFamily="34" charset="0"/>
              </a:rPr>
              <a:t>nyupress.org</a:t>
            </a:r>
            <a:r>
              <a:rPr lang="en-US" sz="2400" u="sng" dirty="0">
                <a:solidFill>
                  <a:schemeClr val="bg1"/>
                </a:solidFill>
                <a:effectLst/>
                <a:latin typeface="Times New Roman" panose="02020603050405020304" pitchFamily="18" charset="0"/>
                <a:ea typeface="Times New Roman" panose="02020603050405020304" pitchFamily="18" charset="0"/>
                <a:cs typeface="Calibri" panose="020F0502020204030204" pitchFamily="34" charset="0"/>
              </a:rPr>
              <a:t>/9781613321485/ecoart-in-action/</a:t>
            </a:r>
            <a:r>
              <a:rPr lang="en-US" sz="2400" dirty="0">
                <a:solidFill>
                  <a:schemeClr val="bg1"/>
                </a:solidFill>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04893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ground&#10;&#10;Description automatically generated">
            <a:extLst>
              <a:ext uri="{FF2B5EF4-FFF2-40B4-BE49-F238E27FC236}">
                <a16:creationId xmlns:a16="http://schemas.microsoft.com/office/drawing/2014/main" id="{48CD6DDC-68F0-496E-59B2-A3F19640B40C}"/>
              </a:ext>
            </a:extLst>
          </p:cNvPr>
          <p:cNvPicPr>
            <a:picLocks noChangeAspect="1"/>
          </p:cNvPicPr>
          <p:nvPr/>
        </p:nvPicPr>
        <p:blipFill>
          <a:blip r:embed="rId3"/>
          <a:stretch>
            <a:fillRect/>
          </a:stretch>
        </p:blipFill>
        <p:spPr>
          <a:xfrm>
            <a:off x="685527" y="0"/>
            <a:ext cx="10820945" cy="7162800"/>
          </a:xfrm>
          <a:prstGeom prst="rect">
            <a:avLst/>
          </a:prstGeom>
        </p:spPr>
      </p:pic>
    </p:spTree>
    <p:extLst>
      <p:ext uri="{BB962C8B-B14F-4D97-AF65-F5344CB8AC3E}">
        <p14:creationId xmlns:p14="http://schemas.microsoft.com/office/powerpoint/2010/main" val="1367094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clouds, smoke, cloudy&#10;&#10;Description automatically generated">
            <a:extLst>
              <a:ext uri="{FF2B5EF4-FFF2-40B4-BE49-F238E27FC236}">
                <a16:creationId xmlns:a16="http://schemas.microsoft.com/office/drawing/2014/main" id="{FECA1111-7567-EDBA-8B78-F5337C326862}"/>
              </a:ext>
            </a:extLst>
          </p:cNvPr>
          <p:cNvPicPr>
            <a:picLocks noChangeAspect="1"/>
          </p:cNvPicPr>
          <p:nvPr/>
        </p:nvPicPr>
        <p:blipFill>
          <a:blip r:embed="rId2"/>
          <a:stretch>
            <a:fillRect/>
          </a:stretch>
        </p:blipFill>
        <p:spPr>
          <a:xfrm>
            <a:off x="3357562" y="0"/>
            <a:ext cx="5476875" cy="6858000"/>
          </a:xfrm>
          <a:prstGeom prst="rect">
            <a:avLst/>
          </a:prstGeom>
        </p:spPr>
      </p:pic>
    </p:spTree>
    <p:extLst>
      <p:ext uri="{BB962C8B-B14F-4D97-AF65-F5344CB8AC3E}">
        <p14:creationId xmlns:p14="http://schemas.microsoft.com/office/powerpoint/2010/main" val="4235352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red&#10;&#10;Description automatically generated">
            <a:extLst>
              <a:ext uri="{FF2B5EF4-FFF2-40B4-BE49-F238E27FC236}">
                <a16:creationId xmlns:a16="http://schemas.microsoft.com/office/drawing/2014/main" id="{B5906B3A-2B7C-6BE3-9185-BD99445B7D20}"/>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938079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sign&#10;&#10;Description automatically generated">
            <a:extLst>
              <a:ext uri="{FF2B5EF4-FFF2-40B4-BE49-F238E27FC236}">
                <a16:creationId xmlns:a16="http://schemas.microsoft.com/office/drawing/2014/main" id="{694D61BC-5BE1-8EBD-AD94-C88DD5CDBBF2}"/>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4117935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10;&#10;Description automatically generated">
            <a:extLst>
              <a:ext uri="{FF2B5EF4-FFF2-40B4-BE49-F238E27FC236}">
                <a16:creationId xmlns:a16="http://schemas.microsoft.com/office/drawing/2014/main" id="{C4F6ADA8-9523-7F2D-968D-B110FFCAF69D}"/>
              </a:ext>
            </a:extLst>
          </p:cNvPr>
          <p:cNvPicPr>
            <a:picLocks noChangeAspect="1"/>
          </p:cNvPicPr>
          <p:nvPr/>
        </p:nvPicPr>
        <p:blipFill>
          <a:blip r:embed="rId2"/>
          <a:stretch>
            <a:fillRect/>
          </a:stretch>
        </p:blipFill>
        <p:spPr>
          <a:xfrm>
            <a:off x="2190750" y="0"/>
            <a:ext cx="7810500" cy="6858000"/>
          </a:xfrm>
          <a:prstGeom prst="rect">
            <a:avLst/>
          </a:prstGeom>
        </p:spPr>
      </p:pic>
    </p:spTree>
    <p:extLst>
      <p:ext uri="{BB962C8B-B14F-4D97-AF65-F5344CB8AC3E}">
        <p14:creationId xmlns:p14="http://schemas.microsoft.com/office/powerpoint/2010/main" val="278218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ceramic ware, fabric, porcelain&#10;&#10;Description automatically generated">
            <a:extLst>
              <a:ext uri="{FF2B5EF4-FFF2-40B4-BE49-F238E27FC236}">
                <a16:creationId xmlns:a16="http://schemas.microsoft.com/office/drawing/2014/main" id="{682F8BEA-AEC4-96DF-69BD-CD713D97584F}"/>
              </a:ext>
            </a:extLst>
          </p:cNvPr>
          <p:cNvPicPr>
            <a:picLocks noChangeAspect="1"/>
          </p:cNvPicPr>
          <p:nvPr/>
        </p:nvPicPr>
        <p:blipFill>
          <a:blip r:embed="rId3"/>
          <a:stretch>
            <a:fillRect/>
          </a:stretch>
        </p:blipFill>
        <p:spPr>
          <a:xfrm>
            <a:off x="17721" y="-685800"/>
            <a:ext cx="12192000" cy="9093200"/>
          </a:xfrm>
          <a:prstGeom prst="rect">
            <a:avLst/>
          </a:prstGeom>
        </p:spPr>
      </p:pic>
    </p:spTree>
    <p:extLst>
      <p:ext uri="{BB962C8B-B14F-4D97-AF65-F5344CB8AC3E}">
        <p14:creationId xmlns:p14="http://schemas.microsoft.com/office/powerpoint/2010/main" val="2632188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8561CECF-E277-7258-3B46-EAC054CAEB2F}"/>
              </a:ext>
            </a:extLst>
          </p:cNvPr>
          <p:cNvPicPr>
            <a:picLocks noChangeAspect="1"/>
          </p:cNvPicPr>
          <p:nvPr/>
        </p:nvPicPr>
        <p:blipFill rotWithShape="1">
          <a:blip r:embed="rId3"/>
          <a:srcRect b="15746"/>
          <a:stretch/>
        </p:blipFill>
        <p:spPr>
          <a:xfrm>
            <a:off x="20" y="1282"/>
            <a:ext cx="12191980" cy="6856718"/>
          </a:xfrm>
          <a:prstGeom prst="rect">
            <a:avLst/>
          </a:prstGeom>
        </p:spPr>
      </p:pic>
    </p:spTree>
    <p:extLst>
      <p:ext uri="{BB962C8B-B14F-4D97-AF65-F5344CB8AC3E}">
        <p14:creationId xmlns:p14="http://schemas.microsoft.com/office/powerpoint/2010/main" val="1653009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ky, outdoor, building, megalith&#10;&#10;Description automatically generated">
            <a:extLst>
              <a:ext uri="{FF2B5EF4-FFF2-40B4-BE49-F238E27FC236}">
                <a16:creationId xmlns:a16="http://schemas.microsoft.com/office/drawing/2014/main" id="{A202E445-8FD3-B7D1-FC3C-540237A179F5}"/>
              </a:ext>
            </a:extLst>
          </p:cNvPr>
          <p:cNvPicPr>
            <a:picLocks noChangeAspect="1"/>
          </p:cNvPicPr>
          <p:nvPr/>
        </p:nvPicPr>
        <p:blipFill>
          <a:blip r:embed="rId2"/>
          <a:stretch>
            <a:fillRect/>
          </a:stretch>
        </p:blipFill>
        <p:spPr>
          <a:xfrm>
            <a:off x="3124200" y="-381000"/>
            <a:ext cx="6172200" cy="6992123"/>
          </a:xfrm>
          <a:prstGeom prst="rect">
            <a:avLst/>
          </a:prstGeom>
        </p:spPr>
      </p:pic>
    </p:spTree>
    <p:extLst>
      <p:ext uri="{BB962C8B-B14F-4D97-AF65-F5344CB8AC3E}">
        <p14:creationId xmlns:p14="http://schemas.microsoft.com/office/powerpoint/2010/main" val="304343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ground, stone, cement&#10;&#10;Description automatically generated">
            <a:extLst>
              <a:ext uri="{FF2B5EF4-FFF2-40B4-BE49-F238E27FC236}">
                <a16:creationId xmlns:a16="http://schemas.microsoft.com/office/drawing/2014/main" id="{C9B59F64-B5A0-49BB-AE26-6C79846E7971}"/>
              </a:ext>
            </a:extLst>
          </p:cNvPr>
          <p:cNvPicPr>
            <a:picLocks noChangeAspect="1"/>
          </p:cNvPicPr>
          <p:nvPr/>
        </p:nvPicPr>
        <p:blipFill>
          <a:blip r:embed="rId2"/>
          <a:stretch>
            <a:fillRect/>
          </a:stretch>
        </p:blipFill>
        <p:spPr>
          <a:xfrm>
            <a:off x="1809750" y="0"/>
            <a:ext cx="8572500" cy="6858000"/>
          </a:xfrm>
          <a:prstGeom prst="rect">
            <a:avLst/>
          </a:prstGeom>
        </p:spPr>
      </p:pic>
    </p:spTree>
    <p:extLst>
      <p:ext uri="{BB962C8B-B14F-4D97-AF65-F5344CB8AC3E}">
        <p14:creationId xmlns:p14="http://schemas.microsoft.com/office/powerpoint/2010/main" val="418982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sky, water, rock&#10;&#10;Description automatically generated">
            <a:extLst>
              <a:ext uri="{FF2B5EF4-FFF2-40B4-BE49-F238E27FC236}">
                <a16:creationId xmlns:a16="http://schemas.microsoft.com/office/drawing/2014/main" id="{D0E0B6D1-2BED-B959-F454-1F9240D9F31E}"/>
              </a:ext>
            </a:extLst>
          </p:cNvPr>
          <p:cNvPicPr>
            <a:picLocks noChangeAspect="1"/>
          </p:cNvPicPr>
          <p:nvPr/>
        </p:nvPicPr>
        <p:blipFill>
          <a:blip r:embed="rId3"/>
          <a:stretch>
            <a:fillRect/>
          </a:stretch>
        </p:blipFill>
        <p:spPr>
          <a:xfrm>
            <a:off x="0" y="-1600200"/>
            <a:ext cx="12192000" cy="8636000"/>
          </a:xfrm>
          <a:prstGeom prst="rect">
            <a:avLst/>
          </a:prstGeom>
        </p:spPr>
      </p:pic>
    </p:spTree>
    <p:extLst>
      <p:ext uri="{BB962C8B-B14F-4D97-AF65-F5344CB8AC3E}">
        <p14:creationId xmlns:p14="http://schemas.microsoft.com/office/powerpoint/2010/main" val="1744712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loor, ground, indoor, wood&#10;&#10;Description automatically generated">
            <a:extLst>
              <a:ext uri="{FF2B5EF4-FFF2-40B4-BE49-F238E27FC236}">
                <a16:creationId xmlns:a16="http://schemas.microsoft.com/office/drawing/2014/main" id="{7D6E9ED0-6D5B-E10D-C894-D585AAF27A75}"/>
              </a:ext>
            </a:extLst>
          </p:cNvPr>
          <p:cNvPicPr>
            <a:picLocks noChangeAspect="1"/>
          </p:cNvPicPr>
          <p:nvPr/>
        </p:nvPicPr>
        <p:blipFill>
          <a:blip r:embed="rId2"/>
          <a:stretch>
            <a:fillRect/>
          </a:stretch>
        </p:blipFill>
        <p:spPr>
          <a:xfrm>
            <a:off x="0" y="-723900"/>
            <a:ext cx="12687300" cy="8305800"/>
          </a:xfrm>
          <a:prstGeom prst="rect">
            <a:avLst/>
          </a:prstGeom>
        </p:spPr>
      </p:pic>
    </p:spTree>
    <p:extLst>
      <p:ext uri="{BB962C8B-B14F-4D97-AF65-F5344CB8AC3E}">
        <p14:creationId xmlns:p14="http://schemas.microsoft.com/office/powerpoint/2010/main" val="77215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bubble chart&#10;&#10;Description automatically generated">
            <a:extLst>
              <a:ext uri="{FF2B5EF4-FFF2-40B4-BE49-F238E27FC236}">
                <a16:creationId xmlns:a16="http://schemas.microsoft.com/office/drawing/2014/main" id="{27C4C83C-9C52-C9BB-358E-8839506AAE21}"/>
              </a:ext>
            </a:extLst>
          </p:cNvPr>
          <p:cNvPicPr>
            <a:picLocks noChangeAspect="1"/>
          </p:cNvPicPr>
          <p:nvPr/>
        </p:nvPicPr>
        <p:blipFill>
          <a:blip r:embed="rId3"/>
          <a:stretch>
            <a:fillRect/>
          </a:stretch>
        </p:blipFill>
        <p:spPr>
          <a:xfrm>
            <a:off x="3048000" y="0"/>
            <a:ext cx="6096000" cy="6858000"/>
          </a:xfrm>
          <a:prstGeom prst="rect">
            <a:avLst/>
          </a:prstGeom>
        </p:spPr>
      </p:pic>
    </p:spTree>
    <p:extLst>
      <p:ext uri="{BB962C8B-B14F-4D97-AF65-F5344CB8AC3E}">
        <p14:creationId xmlns:p14="http://schemas.microsoft.com/office/powerpoint/2010/main" val="3132471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8898BC-AC9D-3A45-A965-56165A39A7CC}"/>
              </a:ext>
            </a:extLst>
          </p:cNvPr>
          <p:cNvSpPr txBox="1"/>
          <p:nvPr/>
        </p:nvSpPr>
        <p:spPr>
          <a:xfrm>
            <a:off x="468630" y="240030"/>
            <a:ext cx="11041380" cy="6832640"/>
          </a:xfrm>
          <a:prstGeom prst="rect">
            <a:avLst/>
          </a:prstGeom>
          <a:noFill/>
        </p:spPr>
        <p:txBody>
          <a:bodyPr wrap="square" rtlCol="0">
            <a:spAutoFit/>
          </a:bodyPr>
          <a:lstStyle/>
          <a:p>
            <a:pPr>
              <a:lnSpc>
                <a:spcPct val="200000"/>
              </a:lnSpc>
            </a:pPr>
            <a:r>
              <a:rPr lang="en-US" sz="3200" dirty="0">
                <a:solidFill>
                  <a:srgbClr val="FFFF00"/>
                </a:solidFill>
              </a:rPr>
              <a:t>      Small</a:t>
            </a:r>
          </a:p>
          <a:p>
            <a:pPr>
              <a:lnSpc>
                <a:spcPct val="200000"/>
              </a:lnSpc>
            </a:pPr>
            <a:r>
              <a:rPr lang="en-US" sz="3200" dirty="0">
                <a:solidFill>
                  <a:srgbClr val="FFFF00"/>
                </a:solidFill>
              </a:rPr>
              <a:t>      Time</a:t>
            </a:r>
          </a:p>
          <a:p>
            <a:pPr>
              <a:lnSpc>
                <a:spcPct val="200000"/>
              </a:lnSpc>
            </a:pPr>
            <a:r>
              <a:rPr lang="en-US" sz="3200" dirty="0">
                <a:solidFill>
                  <a:srgbClr val="FFFF00"/>
                </a:solidFill>
              </a:rPr>
              <a:t>      Layering</a:t>
            </a:r>
          </a:p>
          <a:p>
            <a:pPr>
              <a:lnSpc>
                <a:spcPct val="200000"/>
              </a:lnSpc>
            </a:pPr>
            <a:r>
              <a:rPr lang="en-US" sz="3200" dirty="0">
                <a:solidFill>
                  <a:srgbClr val="FFFF00"/>
                </a:solidFill>
              </a:rPr>
              <a:t>      Metaphor</a:t>
            </a:r>
          </a:p>
          <a:p>
            <a:pPr>
              <a:lnSpc>
                <a:spcPct val="200000"/>
              </a:lnSpc>
            </a:pPr>
            <a:r>
              <a:rPr lang="en-US" sz="3200" dirty="0">
                <a:solidFill>
                  <a:srgbClr val="FFFF00"/>
                </a:solidFill>
              </a:rPr>
              <a:t>      Disruption</a:t>
            </a:r>
          </a:p>
          <a:p>
            <a:pPr>
              <a:lnSpc>
                <a:spcPct val="200000"/>
              </a:lnSpc>
            </a:pPr>
            <a:r>
              <a:rPr lang="en-US" sz="3200" dirty="0">
                <a:solidFill>
                  <a:srgbClr val="FFFF00"/>
                </a:solidFill>
              </a:rPr>
              <a:t>      Play</a:t>
            </a:r>
          </a:p>
          <a:p>
            <a:endParaRPr lang="en-US" dirty="0">
              <a:solidFill>
                <a:srgbClr val="FFFF00"/>
              </a:solidFill>
            </a:endParaRPr>
          </a:p>
          <a:p>
            <a:endParaRPr lang="en-US" dirty="0">
              <a:solidFill>
                <a:srgbClr val="FFFF00"/>
              </a:solidFill>
            </a:endParaRPr>
          </a:p>
          <a:p>
            <a:endParaRPr lang="en-US" dirty="0">
              <a:solidFill>
                <a:srgbClr val="FFFF00"/>
              </a:solidFill>
            </a:endParaRPr>
          </a:p>
        </p:txBody>
      </p:sp>
      <p:pic>
        <p:nvPicPr>
          <p:cNvPr id="4" name="Picture 3" descr="Diagram&#10;&#10;Description automatically generated">
            <a:extLst>
              <a:ext uri="{FF2B5EF4-FFF2-40B4-BE49-F238E27FC236}">
                <a16:creationId xmlns:a16="http://schemas.microsoft.com/office/drawing/2014/main" id="{D4484CB6-3684-614D-8A3D-2E800515F8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01132" y="136283"/>
            <a:ext cx="6409668" cy="6481687"/>
          </a:xfrm>
          <a:prstGeom prst="rect">
            <a:avLst/>
          </a:prstGeom>
        </p:spPr>
      </p:pic>
    </p:spTree>
    <p:extLst>
      <p:ext uri="{BB962C8B-B14F-4D97-AF65-F5344CB8AC3E}">
        <p14:creationId xmlns:p14="http://schemas.microsoft.com/office/powerpoint/2010/main" val="2440484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ound, outdoor, dirt, soil&#10;&#10;Description automatically generated">
            <a:extLst>
              <a:ext uri="{FF2B5EF4-FFF2-40B4-BE49-F238E27FC236}">
                <a16:creationId xmlns:a16="http://schemas.microsoft.com/office/drawing/2014/main" id="{00984393-8019-170F-03B4-648295AF34D1}"/>
              </a:ext>
            </a:extLst>
          </p:cNvPr>
          <p:cNvPicPr>
            <a:picLocks noChangeAspect="1"/>
          </p:cNvPicPr>
          <p:nvPr/>
        </p:nvPicPr>
        <p:blipFill>
          <a:blip r:embed="rId3"/>
          <a:stretch>
            <a:fillRect/>
          </a:stretch>
        </p:blipFill>
        <p:spPr>
          <a:xfrm>
            <a:off x="0" y="-105992"/>
            <a:ext cx="12192000" cy="8009468"/>
          </a:xfrm>
          <a:prstGeom prst="rect">
            <a:avLst/>
          </a:prstGeom>
        </p:spPr>
      </p:pic>
    </p:spTree>
    <p:extLst>
      <p:ext uri="{BB962C8B-B14F-4D97-AF65-F5344CB8AC3E}">
        <p14:creationId xmlns:p14="http://schemas.microsoft.com/office/powerpoint/2010/main" val="4035293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ound, outdoor&#10;&#10;Description automatically generated">
            <a:extLst>
              <a:ext uri="{FF2B5EF4-FFF2-40B4-BE49-F238E27FC236}">
                <a16:creationId xmlns:a16="http://schemas.microsoft.com/office/drawing/2014/main" id="{9396D053-9759-599E-321A-06292231E1F8}"/>
              </a:ext>
            </a:extLst>
          </p:cNvPr>
          <p:cNvPicPr>
            <a:picLocks noChangeAspect="1"/>
          </p:cNvPicPr>
          <p:nvPr/>
        </p:nvPicPr>
        <p:blipFill>
          <a:blip r:embed="rId2"/>
          <a:stretch>
            <a:fillRect/>
          </a:stretch>
        </p:blipFill>
        <p:spPr>
          <a:xfrm>
            <a:off x="0" y="-534036"/>
            <a:ext cx="12385876" cy="8154035"/>
          </a:xfrm>
          <a:prstGeom prst="rect">
            <a:avLst/>
          </a:prstGeom>
        </p:spPr>
      </p:pic>
    </p:spTree>
    <p:extLst>
      <p:ext uri="{BB962C8B-B14F-4D97-AF65-F5344CB8AC3E}">
        <p14:creationId xmlns:p14="http://schemas.microsoft.com/office/powerpoint/2010/main" val="2848919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ree, outdoor, grass, plant&#10;&#10;Description automatically generated">
            <a:extLst>
              <a:ext uri="{FF2B5EF4-FFF2-40B4-BE49-F238E27FC236}">
                <a16:creationId xmlns:a16="http://schemas.microsoft.com/office/drawing/2014/main" id="{3612D362-B3F7-EDD4-FB1B-77A346570D4C}"/>
              </a:ext>
            </a:extLst>
          </p:cNvPr>
          <p:cNvPicPr>
            <a:picLocks noChangeAspect="1"/>
          </p:cNvPicPr>
          <p:nvPr/>
        </p:nvPicPr>
        <p:blipFill>
          <a:blip r:embed="rId2"/>
          <a:stretch>
            <a:fillRect/>
          </a:stretch>
        </p:blipFill>
        <p:spPr>
          <a:xfrm>
            <a:off x="0" y="-1144677"/>
            <a:ext cx="12192000" cy="9147354"/>
          </a:xfrm>
          <a:prstGeom prst="rect">
            <a:avLst/>
          </a:prstGeom>
        </p:spPr>
      </p:pic>
    </p:spTree>
    <p:extLst>
      <p:ext uri="{BB962C8B-B14F-4D97-AF65-F5344CB8AC3E}">
        <p14:creationId xmlns:p14="http://schemas.microsoft.com/office/powerpoint/2010/main" val="1140658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tree, outdoor, forest, plant&#10;&#10;Description automatically generated">
            <a:extLst>
              <a:ext uri="{FF2B5EF4-FFF2-40B4-BE49-F238E27FC236}">
                <a16:creationId xmlns:a16="http://schemas.microsoft.com/office/drawing/2014/main" id="{572239D8-6162-25ED-302C-503D2AB49520}"/>
              </a:ext>
            </a:extLst>
          </p:cNvPr>
          <p:cNvPicPr>
            <a:picLocks noChangeAspect="1"/>
          </p:cNvPicPr>
          <p:nvPr/>
        </p:nvPicPr>
        <p:blipFill rotWithShape="1">
          <a:blip r:embed="rId3"/>
          <a:srcRect t="12118" b="12896"/>
          <a:stretch/>
        </p:blipFill>
        <p:spPr>
          <a:xfrm>
            <a:off x="20" y="1282"/>
            <a:ext cx="12191980" cy="6856718"/>
          </a:xfrm>
          <a:prstGeom prst="rect">
            <a:avLst/>
          </a:prstGeom>
        </p:spPr>
      </p:pic>
    </p:spTree>
    <p:extLst>
      <p:ext uri="{BB962C8B-B14F-4D97-AF65-F5344CB8AC3E}">
        <p14:creationId xmlns:p14="http://schemas.microsoft.com/office/powerpoint/2010/main" val="1139439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text, map&#10;&#10;Description automatically generated">
            <a:extLst>
              <a:ext uri="{FF2B5EF4-FFF2-40B4-BE49-F238E27FC236}">
                <a16:creationId xmlns:a16="http://schemas.microsoft.com/office/drawing/2014/main" id="{D3033569-78B3-9DBF-4426-495CCC30758D}"/>
              </a:ext>
            </a:extLst>
          </p:cNvPr>
          <p:cNvPicPr>
            <a:picLocks noChangeAspect="1"/>
          </p:cNvPicPr>
          <p:nvPr/>
        </p:nvPicPr>
        <p:blipFill rotWithShape="1">
          <a:blip r:embed="rId2"/>
          <a:srcRect t="9244" b="15013"/>
          <a:stretch/>
        </p:blipFill>
        <p:spPr>
          <a:xfrm>
            <a:off x="20" y="1282"/>
            <a:ext cx="12191980" cy="6856718"/>
          </a:xfrm>
          <a:prstGeom prst="rect">
            <a:avLst/>
          </a:prstGeom>
        </p:spPr>
      </p:pic>
    </p:spTree>
    <p:extLst>
      <p:ext uri="{BB962C8B-B14F-4D97-AF65-F5344CB8AC3E}">
        <p14:creationId xmlns:p14="http://schemas.microsoft.com/office/powerpoint/2010/main" val="228675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dy of water with plants and rocks around it&#10;&#10;Description automatically generated with low confidence">
            <a:extLst>
              <a:ext uri="{FF2B5EF4-FFF2-40B4-BE49-F238E27FC236}">
                <a16:creationId xmlns:a16="http://schemas.microsoft.com/office/drawing/2014/main" id="{36764DC3-9005-9A54-2AF9-9C138715B6DB}"/>
              </a:ext>
            </a:extLst>
          </p:cNvPr>
          <p:cNvPicPr>
            <a:picLocks noChangeAspect="1"/>
          </p:cNvPicPr>
          <p:nvPr/>
        </p:nvPicPr>
        <p:blipFill>
          <a:blip r:embed="rId2"/>
          <a:stretch>
            <a:fillRect/>
          </a:stretch>
        </p:blipFill>
        <p:spPr>
          <a:xfrm>
            <a:off x="0" y="-1057275"/>
            <a:ext cx="12192000" cy="8972550"/>
          </a:xfrm>
          <a:prstGeom prst="rect">
            <a:avLst/>
          </a:prstGeom>
        </p:spPr>
      </p:pic>
    </p:spTree>
    <p:extLst>
      <p:ext uri="{BB962C8B-B14F-4D97-AF65-F5344CB8AC3E}">
        <p14:creationId xmlns:p14="http://schemas.microsoft.com/office/powerpoint/2010/main" val="2540793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ss, sky, outdoor, water&#10;&#10;Description automatically generated">
            <a:extLst>
              <a:ext uri="{FF2B5EF4-FFF2-40B4-BE49-F238E27FC236}">
                <a16:creationId xmlns:a16="http://schemas.microsoft.com/office/drawing/2014/main" id="{ECB8E2C3-6B24-87EC-A0EF-5A6C3AD63521}"/>
              </a:ext>
            </a:extLst>
          </p:cNvPr>
          <p:cNvPicPr>
            <a:picLocks noChangeAspect="1"/>
          </p:cNvPicPr>
          <p:nvPr/>
        </p:nvPicPr>
        <p:blipFill>
          <a:blip r:embed="rId2"/>
          <a:stretch>
            <a:fillRect/>
          </a:stretch>
        </p:blipFill>
        <p:spPr>
          <a:xfrm>
            <a:off x="-67410" y="-838199"/>
            <a:ext cx="12259410" cy="8487726"/>
          </a:xfrm>
          <a:prstGeom prst="rect">
            <a:avLst/>
          </a:prstGeom>
        </p:spPr>
      </p:pic>
    </p:spTree>
    <p:extLst>
      <p:ext uri="{BB962C8B-B14F-4D97-AF65-F5344CB8AC3E}">
        <p14:creationId xmlns:p14="http://schemas.microsoft.com/office/powerpoint/2010/main" val="2824733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chart&#10;&#10;Description automatically generated">
            <a:extLst>
              <a:ext uri="{FF2B5EF4-FFF2-40B4-BE49-F238E27FC236}">
                <a16:creationId xmlns:a16="http://schemas.microsoft.com/office/drawing/2014/main" id="{87591DB1-0E53-09CB-5282-963F927192EB}"/>
              </a:ext>
            </a:extLst>
          </p:cNvPr>
          <p:cNvPicPr>
            <a:picLocks noChangeAspect="1"/>
          </p:cNvPicPr>
          <p:nvPr/>
        </p:nvPicPr>
        <p:blipFill rotWithShape="1">
          <a:blip r:embed="rId2"/>
          <a:srcRect t="1653" b="15336"/>
          <a:stretch/>
        </p:blipFill>
        <p:spPr>
          <a:xfrm>
            <a:off x="20" y="1282"/>
            <a:ext cx="12191980" cy="6856718"/>
          </a:xfrm>
          <a:prstGeom prst="rect">
            <a:avLst/>
          </a:prstGeom>
        </p:spPr>
      </p:pic>
    </p:spTree>
    <p:extLst>
      <p:ext uri="{BB962C8B-B14F-4D97-AF65-F5344CB8AC3E}">
        <p14:creationId xmlns:p14="http://schemas.microsoft.com/office/powerpoint/2010/main" val="3799585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text, plant&#10;&#10;Description automatically generated">
            <a:extLst>
              <a:ext uri="{FF2B5EF4-FFF2-40B4-BE49-F238E27FC236}">
                <a16:creationId xmlns:a16="http://schemas.microsoft.com/office/drawing/2014/main" id="{1012727C-02CC-1344-FAD9-B2A6D1D154AF}"/>
              </a:ext>
            </a:extLst>
          </p:cNvPr>
          <p:cNvPicPr>
            <a:picLocks noChangeAspect="1"/>
          </p:cNvPicPr>
          <p:nvPr/>
        </p:nvPicPr>
        <p:blipFill rotWithShape="1">
          <a:blip r:embed="rId3"/>
          <a:srcRect b="25014"/>
          <a:stretch/>
        </p:blipFill>
        <p:spPr>
          <a:xfrm>
            <a:off x="20" y="1282"/>
            <a:ext cx="12191980" cy="6856718"/>
          </a:xfrm>
          <a:prstGeom prst="rect">
            <a:avLst/>
          </a:prstGeom>
        </p:spPr>
      </p:pic>
    </p:spTree>
    <p:extLst>
      <p:ext uri="{BB962C8B-B14F-4D97-AF65-F5344CB8AC3E}">
        <p14:creationId xmlns:p14="http://schemas.microsoft.com/office/powerpoint/2010/main" val="31188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BBAD19F4-455B-058D-2325-A06B614ED7FF}"/>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3950470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206E79-7DEA-9D40-8A88-B8DD9FF0B364}"/>
              </a:ext>
            </a:extLst>
          </p:cNvPr>
          <p:cNvPicPr>
            <a:picLocks noChangeAspect="1"/>
          </p:cNvPicPr>
          <p:nvPr/>
        </p:nvPicPr>
        <p:blipFill>
          <a:blip r:embed="rId2"/>
          <a:stretch>
            <a:fillRect/>
          </a:stretch>
        </p:blipFill>
        <p:spPr>
          <a:xfrm>
            <a:off x="0" y="-528404"/>
            <a:ext cx="12192000" cy="9144001"/>
          </a:xfrm>
          <a:prstGeom prst="rect">
            <a:avLst/>
          </a:prstGeom>
        </p:spPr>
      </p:pic>
      <p:sp>
        <p:nvSpPr>
          <p:cNvPr id="3" name="TextBox 2">
            <a:extLst>
              <a:ext uri="{FF2B5EF4-FFF2-40B4-BE49-F238E27FC236}">
                <a16:creationId xmlns:a16="http://schemas.microsoft.com/office/drawing/2014/main" id="{A5027974-AB0B-0E48-9394-727FC429D6AC}"/>
              </a:ext>
            </a:extLst>
          </p:cNvPr>
          <p:cNvSpPr txBox="1"/>
          <p:nvPr/>
        </p:nvSpPr>
        <p:spPr>
          <a:xfrm>
            <a:off x="10358203" y="4601980"/>
            <a:ext cx="1833797" cy="1200329"/>
          </a:xfrm>
          <a:prstGeom prst="rect">
            <a:avLst/>
          </a:prstGeom>
          <a:noFill/>
        </p:spPr>
        <p:txBody>
          <a:bodyPr wrap="square" rtlCol="0">
            <a:spAutoFit/>
          </a:bodyPr>
          <a:lstStyle/>
          <a:p>
            <a:endParaRPr lang="en-US" dirty="0">
              <a:solidFill>
                <a:schemeClr val="bg1"/>
              </a:solidFill>
            </a:endParaRPr>
          </a:p>
          <a:p>
            <a:r>
              <a:rPr lang="en-US" dirty="0">
                <a:solidFill>
                  <a:schemeClr val="bg1"/>
                </a:solidFill>
              </a:rPr>
              <a:t>Photo: </a:t>
            </a:r>
          </a:p>
          <a:p>
            <a:r>
              <a:rPr lang="en-US" dirty="0">
                <a:solidFill>
                  <a:schemeClr val="bg1"/>
                </a:solidFill>
              </a:rPr>
              <a:t>Aviva Rahmani 2015</a:t>
            </a:r>
          </a:p>
        </p:txBody>
      </p:sp>
    </p:spTree>
    <p:extLst>
      <p:ext uri="{BB962C8B-B14F-4D97-AF65-F5344CB8AC3E}">
        <p14:creationId xmlns:p14="http://schemas.microsoft.com/office/powerpoint/2010/main" val="1445797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ows in a field&#10;&#10;Description automatically generated with low confidence">
            <a:extLst>
              <a:ext uri="{FF2B5EF4-FFF2-40B4-BE49-F238E27FC236}">
                <a16:creationId xmlns:a16="http://schemas.microsoft.com/office/drawing/2014/main" id="{DCC920CE-6B6B-CCA0-50A4-6FF304F5BD00}"/>
              </a:ext>
            </a:extLst>
          </p:cNvPr>
          <p:cNvPicPr>
            <a:picLocks noChangeAspect="1"/>
          </p:cNvPicPr>
          <p:nvPr/>
        </p:nvPicPr>
        <p:blipFill>
          <a:blip r:embed="rId2"/>
          <a:stretch>
            <a:fillRect/>
          </a:stretch>
        </p:blipFill>
        <p:spPr>
          <a:xfrm>
            <a:off x="3505200" y="4762"/>
            <a:ext cx="4565649" cy="7024076"/>
          </a:xfrm>
          <a:prstGeom prst="rect">
            <a:avLst/>
          </a:prstGeom>
        </p:spPr>
      </p:pic>
    </p:spTree>
    <p:extLst>
      <p:ext uri="{BB962C8B-B14F-4D97-AF65-F5344CB8AC3E}">
        <p14:creationId xmlns:p14="http://schemas.microsoft.com/office/powerpoint/2010/main" val="2562487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icture containing tree, outdoor, plant&#10;&#10;Description automatically generated">
            <a:extLst>
              <a:ext uri="{FF2B5EF4-FFF2-40B4-BE49-F238E27FC236}">
                <a16:creationId xmlns:a16="http://schemas.microsoft.com/office/drawing/2014/main" id="{52CB32AA-FBCE-0385-32F5-0DA274FD1D74}"/>
              </a:ext>
            </a:extLst>
          </p:cNvPr>
          <p:cNvPicPr>
            <a:picLocks noChangeAspect="1"/>
          </p:cNvPicPr>
          <p:nvPr/>
        </p:nvPicPr>
        <p:blipFill rotWithShape="1">
          <a:blip r:embed="rId3"/>
          <a:srcRect t="5381" b="19633"/>
          <a:stretch/>
        </p:blipFill>
        <p:spPr>
          <a:xfrm>
            <a:off x="20" y="1282"/>
            <a:ext cx="12191980" cy="6856718"/>
          </a:xfrm>
          <a:prstGeom prst="rect">
            <a:avLst/>
          </a:prstGeom>
        </p:spPr>
      </p:pic>
    </p:spTree>
    <p:extLst>
      <p:ext uri="{BB962C8B-B14F-4D97-AF65-F5344CB8AC3E}">
        <p14:creationId xmlns:p14="http://schemas.microsoft.com/office/powerpoint/2010/main" val="3988974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B7DD5A8C-92AE-7A43-FEF3-2F87651F20B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298679" cy="6858000"/>
          </a:xfrm>
          <a:prstGeom prst="rect">
            <a:avLst/>
          </a:prstGeom>
        </p:spPr>
      </p:pic>
    </p:spTree>
    <p:extLst>
      <p:ext uri="{BB962C8B-B14F-4D97-AF65-F5344CB8AC3E}">
        <p14:creationId xmlns:p14="http://schemas.microsoft.com/office/powerpoint/2010/main" val="2162204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inting on a wall&#10;&#10;Description automatically generated with low confidence">
            <a:extLst>
              <a:ext uri="{FF2B5EF4-FFF2-40B4-BE49-F238E27FC236}">
                <a16:creationId xmlns:a16="http://schemas.microsoft.com/office/drawing/2014/main" id="{CBE0A1B0-2BCF-7BA3-DC6B-F21ACFBDF94F}"/>
              </a:ext>
            </a:extLst>
          </p:cNvPr>
          <p:cNvPicPr>
            <a:picLocks noChangeAspect="1"/>
          </p:cNvPicPr>
          <p:nvPr/>
        </p:nvPicPr>
        <p:blipFill>
          <a:blip r:embed="rId2"/>
          <a:stretch>
            <a:fillRect/>
          </a:stretch>
        </p:blipFill>
        <p:spPr>
          <a:xfrm>
            <a:off x="1016000" y="0"/>
            <a:ext cx="9956800" cy="6720840"/>
          </a:xfrm>
          <a:prstGeom prst="rect">
            <a:avLst/>
          </a:prstGeom>
        </p:spPr>
      </p:pic>
    </p:spTree>
    <p:extLst>
      <p:ext uri="{BB962C8B-B14F-4D97-AF65-F5344CB8AC3E}">
        <p14:creationId xmlns:p14="http://schemas.microsoft.com/office/powerpoint/2010/main" val="1785233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world&#10;&#10;Description automatically generated with medium confidence">
            <a:extLst>
              <a:ext uri="{FF2B5EF4-FFF2-40B4-BE49-F238E27FC236}">
                <a16:creationId xmlns:a16="http://schemas.microsoft.com/office/drawing/2014/main" id="{00DD60D9-7D01-E53F-9E7D-8BD58EDD075E}"/>
              </a:ext>
            </a:extLst>
          </p:cNvPr>
          <p:cNvPicPr>
            <a:picLocks noChangeAspect="1"/>
          </p:cNvPicPr>
          <p:nvPr/>
        </p:nvPicPr>
        <p:blipFill>
          <a:blip r:embed="rId2"/>
          <a:stretch>
            <a:fillRect/>
          </a:stretch>
        </p:blipFill>
        <p:spPr>
          <a:xfrm>
            <a:off x="0" y="-632861"/>
            <a:ext cx="12191999" cy="8123722"/>
          </a:xfrm>
          <a:prstGeom prst="rect">
            <a:avLst/>
          </a:prstGeom>
        </p:spPr>
      </p:pic>
    </p:spTree>
    <p:extLst>
      <p:ext uri="{BB962C8B-B14F-4D97-AF65-F5344CB8AC3E}">
        <p14:creationId xmlns:p14="http://schemas.microsoft.com/office/powerpoint/2010/main" val="2970176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10;&#10;Description automatically generated">
            <a:extLst>
              <a:ext uri="{FF2B5EF4-FFF2-40B4-BE49-F238E27FC236}">
                <a16:creationId xmlns:a16="http://schemas.microsoft.com/office/drawing/2014/main" id="{E93B3FE3-D159-0B62-394F-5CD1565D8791}"/>
              </a:ext>
            </a:extLst>
          </p:cNvPr>
          <p:cNvPicPr>
            <a:picLocks noChangeAspect="1"/>
          </p:cNvPicPr>
          <p:nvPr/>
        </p:nvPicPr>
        <p:blipFill>
          <a:blip r:embed="rId2"/>
          <a:stretch>
            <a:fillRect/>
          </a:stretch>
        </p:blipFill>
        <p:spPr>
          <a:xfrm>
            <a:off x="950638" y="0"/>
            <a:ext cx="10290723" cy="6858000"/>
          </a:xfrm>
          <a:prstGeom prst="rect">
            <a:avLst/>
          </a:prstGeom>
        </p:spPr>
      </p:pic>
    </p:spTree>
    <p:extLst>
      <p:ext uri="{BB962C8B-B14F-4D97-AF65-F5344CB8AC3E}">
        <p14:creationId xmlns:p14="http://schemas.microsoft.com/office/powerpoint/2010/main" val="378829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itting at a desk&#10;&#10;Description automatically generated with low confidence">
            <a:extLst>
              <a:ext uri="{FF2B5EF4-FFF2-40B4-BE49-F238E27FC236}">
                <a16:creationId xmlns:a16="http://schemas.microsoft.com/office/drawing/2014/main" id="{7604DAD8-AE3E-1647-F029-459E81724310}"/>
              </a:ext>
            </a:extLst>
          </p:cNvPr>
          <p:cNvPicPr>
            <a:picLocks noChangeAspect="1"/>
          </p:cNvPicPr>
          <p:nvPr/>
        </p:nvPicPr>
        <p:blipFill rotWithShape="1">
          <a:blip r:embed="rId2"/>
          <a:srcRect t="15746"/>
          <a:stretch/>
        </p:blipFill>
        <p:spPr>
          <a:xfrm>
            <a:off x="20" y="1282"/>
            <a:ext cx="12191980" cy="6856718"/>
          </a:xfrm>
          <a:prstGeom prst="rect">
            <a:avLst/>
          </a:prstGeom>
        </p:spPr>
      </p:pic>
    </p:spTree>
    <p:extLst>
      <p:ext uri="{BB962C8B-B14F-4D97-AF65-F5344CB8AC3E}">
        <p14:creationId xmlns:p14="http://schemas.microsoft.com/office/powerpoint/2010/main" val="2196648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5A0E9-68DD-E845-94BF-8E18E92D81DE}"/>
              </a:ext>
            </a:extLst>
          </p:cNvPr>
          <p:cNvSpPr>
            <a:spLocks noGrp="1"/>
          </p:cNvSpPr>
          <p:nvPr>
            <p:ph type="title" idx="4294967295"/>
          </p:nvPr>
        </p:nvSpPr>
        <p:spPr>
          <a:xfrm>
            <a:off x="1246909" y="1676400"/>
            <a:ext cx="9698182" cy="3832080"/>
          </a:xfrm>
        </p:spPr>
        <p:txBody>
          <a:bodyPr>
            <a:normAutofit fontScale="90000"/>
          </a:bodyPr>
          <a:lstStyle/>
          <a:p>
            <a:pPr algn="ctr"/>
            <a:br>
              <a:rPr lang="en-US" sz="4000" b="1" dirty="0">
                <a:solidFill>
                  <a:srgbClr val="FF0000"/>
                </a:solidFill>
              </a:rPr>
            </a:br>
            <a:r>
              <a:rPr lang="en-US" sz="6000" b="1" dirty="0">
                <a:solidFill>
                  <a:srgbClr val="FF0000"/>
                </a:solidFill>
              </a:rPr>
              <a:t>Is Ecocide the inevitable result of patriarchy?</a:t>
            </a:r>
            <a:br>
              <a:rPr lang="en-US" sz="4000" b="1" dirty="0">
                <a:solidFill>
                  <a:schemeClr val="bg1"/>
                </a:solidFill>
              </a:rPr>
            </a:br>
            <a:br>
              <a:rPr lang="en-US" sz="4000" b="1" dirty="0">
                <a:solidFill>
                  <a:schemeClr val="bg1"/>
                </a:solidFill>
              </a:rPr>
            </a:br>
            <a:r>
              <a:rPr lang="en-US" sz="3600" dirty="0">
                <a:solidFill>
                  <a:schemeClr val="bg1"/>
                </a:solidFill>
              </a:rPr>
              <a:t>Arthur Galston first presented ecocide as a crime for litigation at the Conference on War and National Responsibility in 1970. The definition was based on the effects of Agent Orange on Vietnam by Americans and deemed legally comparable to genocide.</a:t>
            </a:r>
            <a:br>
              <a:rPr lang="en-US" sz="4000" dirty="0">
                <a:solidFill>
                  <a:schemeClr val="bg1"/>
                </a:solidFill>
              </a:rPr>
            </a:br>
            <a:r>
              <a:rPr lang="en-US" sz="4000" dirty="0">
                <a:solidFill>
                  <a:schemeClr val="bg1"/>
                </a:solidFill>
              </a:rPr>
              <a:t> </a:t>
            </a:r>
            <a:br>
              <a:rPr lang="en-US" sz="4000" dirty="0">
                <a:solidFill>
                  <a:schemeClr val="bg1"/>
                </a:solidFill>
              </a:rPr>
            </a:br>
            <a:r>
              <a:rPr lang="en-US" sz="2700" b="1" dirty="0">
                <a:solidFill>
                  <a:schemeClr val="bg1"/>
                </a:solidFill>
              </a:rPr>
              <a:t>Ecocide Law. Relevant International Crime history. 	Accessed Nov 2, 2020.  	</a:t>
            </a:r>
            <a:r>
              <a:rPr lang="en-US" sz="2700" b="1" dirty="0">
                <a:solidFill>
                  <a:schemeClr val="bg1"/>
                </a:solidFill>
                <a:hlinkClick r:id="rId3">
                  <a:extLst>
                    <a:ext uri="{A12FA001-AC4F-418D-AE19-62706E023703}">
                      <ahyp:hlinkClr xmlns:ahyp="http://schemas.microsoft.com/office/drawing/2018/hyperlinkcolor" val="tx"/>
                    </a:ext>
                  </a:extLst>
                </a:hlinkClick>
              </a:rPr>
              <a:t>https://ecocidelaw.com/the-law/history/</a:t>
            </a:r>
            <a:r>
              <a:rPr lang="en-US" sz="2700" b="1" dirty="0">
                <a:solidFill>
                  <a:schemeClr val="bg1"/>
                </a:solidFill>
              </a:rPr>
              <a:t> </a:t>
            </a:r>
            <a:br>
              <a:rPr lang="en-US" b="1" dirty="0"/>
            </a:br>
            <a:endParaRPr lang="en-US" dirty="0">
              <a:solidFill>
                <a:schemeClr val="bg1"/>
              </a:solidFill>
            </a:endParaRPr>
          </a:p>
        </p:txBody>
      </p:sp>
    </p:spTree>
    <p:extLst>
      <p:ext uri="{BB962C8B-B14F-4D97-AF65-F5344CB8AC3E}">
        <p14:creationId xmlns:p14="http://schemas.microsoft.com/office/powerpoint/2010/main" val="3346418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C2698-4F18-AB4E-98AA-9D628F7E8154}"/>
              </a:ext>
            </a:extLst>
          </p:cNvPr>
          <p:cNvSpPr>
            <a:spLocks noGrp="1"/>
          </p:cNvSpPr>
          <p:nvPr>
            <p:ph type="ctrTitle"/>
          </p:nvPr>
        </p:nvSpPr>
        <p:spPr>
          <a:xfrm>
            <a:off x="1094509" y="1122363"/>
            <a:ext cx="9961418" cy="2387600"/>
          </a:xfrm>
        </p:spPr>
        <p:txBody>
          <a:bodyPr>
            <a:noAutofit/>
          </a:bodyPr>
          <a:lstStyle/>
          <a:p>
            <a:r>
              <a:rPr lang="en-US" sz="9600" b="1" dirty="0">
                <a:solidFill>
                  <a:srgbClr val="FF0000"/>
                </a:solidFill>
              </a:rPr>
              <a:t>Hearing Fire</a:t>
            </a:r>
            <a:br>
              <a:rPr lang="en-US" sz="9600" b="1" dirty="0">
                <a:solidFill>
                  <a:srgbClr val="FF0000"/>
                </a:solidFill>
              </a:rPr>
            </a:br>
            <a:r>
              <a:rPr lang="en-US" sz="9600" b="1" dirty="0">
                <a:solidFill>
                  <a:srgbClr val="FF0000"/>
                </a:solidFill>
              </a:rPr>
              <a:t>Creating Metaphors</a:t>
            </a:r>
          </a:p>
        </p:txBody>
      </p:sp>
      <p:sp>
        <p:nvSpPr>
          <p:cNvPr id="3" name="Subtitle 2">
            <a:extLst>
              <a:ext uri="{FF2B5EF4-FFF2-40B4-BE49-F238E27FC236}">
                <a16:creationId xmlns:a16="http://schemas.microsoft.com/office/drawing/2014/main" id="{AD722AF5-A60A-1D49-B799-1B880BDFCB9B}"/>
              </a:ext>
            </a:extLst>
          </p:cNvPr>
          <p:cNvSpPr>
            <a:spLocks noGrp="1"/>
          </p:cNvSpPr>
          <p:nvPr>
            <p:ph type="subTitle" idx="1"/>
          </p:nvPr>
        </p:nvSpPr>
        <p:spPr/>
        <p:txBody>
          <a:bodyPr>
            <a:normAutofit fontScale="92500" lnSpcReduction="10000"/>
          </a:bodyPr>
          <a:lstStyle/>
          <a:p>
            <a:r>
              <a:rPr lang="en-US" sz="4000" dirty="0">
                <a:solidFill>
                  <a:schemeClr val="bg1"/>
                </a:solidFill>
              </a:rPr>
              <a:t>A research collaboration between Olivia Hass</a:t>
            </a:r>
          </a:p>
          <a:p>
            <a:r>
              <a:rPr lang="en-US" sz="4000" dirty="0">
                <a:solidFill>
                  <a:schemeClr val="bg1"/>
                </a:solidFill>
              </a:rPr>
              <a:t>and Aviva Rahmani for Arts Cabinet 2021 on </a:t>
            </a:r>
            <a:r>
              <a:rPr lang="en-US" sz="4000" b="1" dirty="0">
                <a:solidFill>
                  <a:schemeClr val="bg1"/>
                </a:solidFill>
              </a:rPr>
              <a:t>Fire, forestation and ecocide</a:t>
            </a:r>
            <a:r>
              <a:rPr lang="en-US" sz="4000" dirty="0">
                <a:solidFill>
                  <a:schemeClr val="bg1"/>
                </a:solidFill>
              </a:rPr>
              <a:t>.</a:t>
            </a:r>
          </a:p>
        </p:txBody>
      </p:sp>
    </p:spTree>
    <p:extLst>
      <p:ext uri="{BB962C8B-B14F-4D97-AF65-F5344CB8AC3E}">
        <p14:creationId xmlns:p14="http://schemas.microsoft.com/office/powerpoint/2010/main" val="6389082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colorful&#10;&#10;Description automatically generated">
            <a:extLst>
              <a:ext uri="{FF2B5EF4-FFF2-40B4-BE49-F238E27FC236}">
                <a16:creationId xmlns:a16="http://schemas.microsoft.com/office/drawing/2014/main" id="{2524C600-2332-E34C-A58B-22D17D0923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2000" y="0"/>
            <a:ext cx="13716000" cy="6858000"/>
          </a:xfrm>
          <a:prstGeom prst="rect">
            <a:avLst/>
          </a:prstGeom>
        </p:spPr>
      </p:pic>
    </p:spTree>
    <p:extLst>
      <p:ext uri="{BB962C8B-B14F-4D97-AF65-F5344CB8AC3E}">
        <p14:creationId xmlns:p14="http://schemas.microsoft.com/office/powerpoint/2010/main" val="15186071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EDDF0C-A8F1-834B-A802-30CFE41185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1868" y="0"/>
            <a:ext cx="13715999" cy="6858000"/>
          </a:xfrm>
          <a:prstGeom prst="rect">
            <a:avLst/>
          </a:prstGeom>
        </p:spPr>
      </p:pic>
    </p:spTree>
    <p:extLst>
      <p:ext uri="{BB962C8B-B14F-4D97-AF65-F5344CB8AC3E}">
        <p14:creationId xmlns:p14="http://schemas.microsoft.com/office/powerpoint/2010/main" val="3528728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61AC0C23-E43A-A69F-5004-9C761D252E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796145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84C5C1-AFE0-0D84-E80B-6A70E66CCD1E}"/>
              </a:ext>
            </a:extLst>
          </p:cNvPr>
          <p:cNvSpPr txBox="1"/>
          <p:nvPr/>
        </p:nvSpPr>
        <p:spPr>
          <a:xfrm>
            <a:off x="3048000" y="-74573"/>
            <a:ext cx="6096000" cy="6186309"/>
          </a:xfrm>
          <a:prstGeom prst="rect">
            <a:avLst/>
          </a:prstGeom>
          <a:noFill/>
        </p:spPr>
        <p:txBody>
          <a:bodyPr wrap="square">
            <a:spAutoFit/>
          </a:bodyPr>
          <a:lstStyle/>
          <a:p>
            <a:pPr marL="0" marR="0">
              <a:spcBef>
                <a:spcPts val="0"/>
              </a:spcBef>
              <a:spcAft>
                <a:spcPts val="0"/>
              </a:spcAft>
            </a:pPr>
            <a:r>
              <a:rPr lang="en-US" sz="1800" b="1" dirty="0">
                <a:effectLst/>
                <a:latin typeface="Garamond" panose="02020404030301010803" pitchFamily="18" charset="0"/>
                <a:ea typeface="Calibri" panose="020F0502020204030204" pitchFamily="34" charset="0"/>
                <a:cs typeface="Symbol" pitchFamily="2" charset="2"/>
              </a:rPr>
              <a:t> </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0" marR="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Symbol" pitchFamily="2" charset="2"/>
              </a:rPr>
              <a:t> </a:t>
            </a:r>
          </a:p>
          <a:p>
            <a:pPr marL="342900" marR="0" lvl="0" indent="-342900">
              <a:spcBef>
                <a:spcPts val="0"/>
              </a:spcBef>
              <a:spcAft>
                <a:spcPts val="0"/>
              </a:spcAft>
              <a:buFont typeface="Garamond" panose="02020404030301010803" pitchFamily="18" charset="0"/>
              <a:buAutoNum type="arabicPeriod"/>
            </a:pPr>
            <a:r>
              <a:rPr lang="en-US" sz="1800" i="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Hunt for the Lost</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0" marR="0" indent="45720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Please view 2:75-4:75 </a:t>
            </a:r>
            <a:r>
              <a:rPr lang="en-US" sz="1800" u="sng"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https://vimeo.com/485820262</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0" marR="0" indent="45720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Drone Operator and video editor: Georgi Tushev</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457200" marR="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2020 </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457200" marR="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Overview of installation of signage and assemblage of branches at sites across Governors Island, NY before the 2020 presidential election, viewed by 16,000 visitors a week for several months. Music: </a:t>
            </a:r>
            <a:r>
              <a:rPr lang="en-US" sz="1800" i="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The Blued Trees Symphony First Variation</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 Aviva Rahmani 2016</a:t>
            </a:r>
            <a:r>
              <a:rPr lang="en-US" sz="1800" dirty="0">
                <a:solidFill>
                  <a:schemeClr val="bg1"/>
                </a:solidFill>
                <a:effectLst/>
                <a:latin typeface="Garamond" panose="02020404030301010803" pitchFamily="18" charset="0"/>
                <a:ea typeface="Calibri" panose="020F0502020204030204" pitchFamily="34" charset="0"/>
                <a:cs typeface="Symbol" pitchFamily="2" charset="2"/>
              </a:rPr>
              <a:t> </a:t>
            </a:r>
          </a:p>
          <a:p>
            <a:pPr marR="0" lvl="0">
              <a:spcBef>
                <a:spcPts val="0"/>
              </a:spcBef>
              <a:spcAft>
                <a:spcPts val="0"/>
              </a:spcAft>
            </a:pPr>
            <a:r>
              <a:rPr lang="en-US" sz="1800" i="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2. Listening to the Tree; I Speak for the Trees: A Mock Trial</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 </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457200" marR="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Please view: </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hlinkClick r:id="rId4"/>
              </a:rPr>
              <a:t>https://abladeofgrass.org/fieldworks/can-art-stop-pipeline</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 featuring-artist-</a:t>
            </a:r>
            <a:r>
              <a:rPr lang="en-US" sz="1800" dirty="0" err="1">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aviva</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t>
            </a:r>
            <a:r>
              <a:rPr lang="en-US" sz="1800" dirty="0" err="1">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rahmani</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457200" marR="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Produced by RAVA Films and A Blade of Grass</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457200" marR="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2018 </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457200" marR="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Documentation of the mock trial for </a:t>
            </a:r>
            <a:r>
              <a:rPr lang="en-US" sz="1800" i="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The Blued Trees Symphony</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 held at the Cardozo School of Law, NYC. </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R="0" lvl="0">
              <a:spcBef>
                <a:spcPts val="0"/>
              </a:spcBef>
              <a:spcAft>
                <a:spcPts val="0"/>
              </a:spcAft>
            </a:pPr>
            <a:r>
              <a:rPr lang="en-US" sz="1800" i="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3. The Blued Trees Symphony Overture</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0" marR="0" indent="45720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Please view 09-3:09 </a:t>
            </a:r>
            <a:r>
              <a:rPr lang="en-US" sz="1800" u="sng"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https://vimeo.com/135290635</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 </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0" marR="0" indent="457200">
              <a:spcBef>
                <a:spcPts val="0"/>
              </a:spcBef>
              <a:spcAft>
                <a:spcPts val="0"/>
              </a:spcAft>
            </a:pP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Videographer/Editor: Denise Petrizzo</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a:p>
            <a:pPr marL="0" marR="0">
              <a:spcBef>
                <a:spcPts val="0"/>
              </a:spcBef>
              <a:spcAft>
                <a:spcPts val="0"/>
              </a:spcAft>
            </a:pPr>
            <a:r>
              <a:rPr lang="en-US" dirty="0">
                <a:solidFill>
                  <a:schemeClr val="bg1"/>
                </a:solidFill>
                <a:latin typeface="Garamond" panose="02020404030301010803" pitchFamily="18" charset="0"/>
                <a:ea typeface="Calibri" panose="020F0502020204030204" pitchFamily="34" charset="0"/>
                <a:cs typeface="Symbol" pitchFamily="2" charset="2"/>
              </a:rPr>
              <a:t>       </a:t>
            </a:r>
            <a:r>
              <a:rPr lang="en-US" sz="1800" dirty="0">
                <a:solidFill>
                  <a:schemeClr val="bg1"/>
                </a:solidFill>
                <a:effectLst/>
                <a:latin typeface="Garamond" panose="02020404030301010803" pitchFamily="18" charset="0"/>
                <a:ea typeface="Calibri" panose="020F0502020204030204" pitchFamily="34" charset="0"/>
                <a:cs typeface="Symbol" pitchFamily="2" charset="2"/>
              </a:rPr>
              <a:t>Producer: Aviva Rahmani </a:t>
            </a:r>
            <a:r>
              <a:rPr lang="en-US" sz="1800"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rPr>
              <a:t>2015</a:t>
            </a:r>
            <a:endParaRPr lang="en-US" sz="1800" dirty="0">
              <a:solidFill>
                <a:schemeClr val="bg1"/>
              </a:solidFill>
              <a:effectLst/>
              <a:latin typeface="Garamond" panose="02020404030301010803" pitchFamily="18" charset="0"/>
              <a:ea typeface="Calibri" panose="020F0502020204030204" pitchFamily="34" charset="0"/>
              <a:cs typeface="Symbol" pitchFamily="2" charset="2"/>
            </a:endParaRPr>
          </a:p>
        </p:txBody>
      </p:sp>
      <p:sp>
        <p:nvSpPr>
          <p:cNvPr id="2" name="TextBox 1">
            <a:extLst>
              <a:ext uri="{FF2B5EF4-FFF2-40B4-BE49-F238E27FC236}">
                <a16:creationId xmlns:a16="http://schemas.microsoft.com/office/drawing/2014/main" id="{4125F17F-28CB-8E22-66F5-4AD6F126ABB5}"/>
              </a:ext>
            </a:extLst>
          </p:cNvPr>
          <p:cNvSpPr txBox="1"/>
          <p:nvPr/>
        </p:nvSpPr>
        <p:spPr>
          <a:xfrm>
            <a:off x="1115568" y="305409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63405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4F7FEF-4556-4D35-08C8-6143E11E0F85}"/>
              </a:ext>
            </a:extLst>
          </p:cNvPr>
          <p:cNvPicPr>
            <a:picLocks noChangeAspect="1"/>
          </p:cNvPicPr>
          <p:nvPr/>
        </p:nvPicPr>
        <p:blipFill>
          <a:blip r:embed="rId2"/>
          <a:stretch>
            <a:fillRect/>
          </a:stretch>
        </p:blipFill>
        <p:spPr>
          <a:xfrm>
            <a:off x="3675529" y="0"/>
            <a:ext cx="4840941" cy="6858000"/>
          </a:xfrm>
          <a:prstGeom prst="rect">
            <a:avLst/>
          </a:prstGeom>
        </p:spPr>
      </p:pic>
      <p:sp>
        <p:nvSpPr>
          <p:cNvPr id="4" name="TextBox 3">
            <a:extLst>
              <a:ext uri="{FF2B5EF4-FFF2-40B4-BE49-F238E27FC236}">
                <a16:creationId xmlns:a16="http://schemas.microsoft.com/office/drawing/2014/main" id="{24FA728B-5FFA-0B07-235A-FB4F5E5399D7}"/>
              </a:ext>
            </a:extLst>
          </p:cNvPr>
          <p:cNvSpPr txBox="1"/>
          <p:nvPr/>
        </p:nvSpPr>
        <p:spPr>
          <a:xfrm>
            <a:off x="8686800" y="2133600"/>
            <a:ext cx="3352800" cy="4154984"/>
          </a:xfrm>
          <a:prstGeom prst="rect">
            <a:avLst/>
          </a:prstGeom>
          <a:noFill/>
        </p:spPr>
        <p:txBody>
          <a:bodyPr wrap="square" rtlCol="0">
            <a:spAutoFit/>
          </a:bodyPr>
          <a:lstStyle/>
          <a:p>
            <a:endParaRPr lang="en-US" sz="2400" u="sng" dirty="0">
              <a:solidFill>
                <a:schemeClr val="bg1"/>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endParaRPr>
          </a:p>
          <a:p>
            <a:endParaRPr lang="en-US" sz="2400" u="sng" dirty="0">
              <a:solidFill>
                <a:schemeClr val="bg1"/>
              </a:solid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endParaRPr>
          </a:p>
          <a:p>
            <a:endParaRPr lang="en-US" sz="2400" u="sng" dirty="0">
              <a:solidFill>
                <a:schemeClr val="bg1"/>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endParaRPr>
          </a:p>
          <a:p>
            <a:endParaRPr lang="en-US" sz="2400" u="sng" dirty="0">
              <a:solidFill>
                <a:schemeClr val="bg1"/>
              </a:solid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endParaRPr>
          </a:p>
          <a:p>
            <a:endParaRPr lang="en-US" sz="2400" u="sng" dirty="0">
              <a:solidFill>
                <a:schemeClr val="bg1"/>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endParaRPr>
          </a:p>
          <a:p>
            <a:endParaRPr lang="en-US" sz="2400" u="sng" dirty="0">
              <a:solidFill>
                <a:schemeClr val="bg1"/>
              </a:solid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endParaRPr>
          </a:p>
          <a:p>
            <a:endParaRPr lang="en-US" sz="2400" u="sng" dirty="0">
              <a:solidFill>
                <a:schemeClr val="bg1"/>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endParaRPr>
          </a:p>
          <a:p>
            <a:endParaRPr lang="en-US" sz="2400" u="sng" dirty="0">
              <a:solidFill>
                <a:schemeClr val="bg1"/>
              </a:solid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endParaRPr>
          </a:p>
          <a:p>
            <a:r>
              <a:rPr lang="en-US" sz="2400" u="sng" dirty="0">
                <a:solidFill>
                  <a:schemeClr val="bg1"/>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https://nyupress.org/9781613321669/divining-chaos/</a:t>
            </a:r>
            <a:r>
              <a:rPr lang="en-US" sz="2400" dirty="0">
                <a:solidFill>
                  <a:schemeClr val="bg1"/>
                </a:solidFill>
                <a:effectLst/>
              </a:rPr>
              <a:t> </a:t>
            </a:r>
            <a:endParaRPr lang="en-US" sz="2400" dirty="0">
              <a:solidFill>
                <a:schemeClr val="bg1"/>
              </a:solidFill>
            </a:endParaRPr>
          </a:p>
        </p:txBody>
      </p:sp>
    </p:spTree>
    <p:extLst>
      <p:ext uri="{BB962C8B-B14F-4D97-AF65-F5344CB8AC3E}">
        <p14:creationId xmlns:p14="http://schemas.microsoft.com/office/powerpoint/2010/main" val="21399974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1629</TotalTime>
  <Words>349</Words>
  <Application>Microsoft Office PowerPoint</Application>
  <PresentationFormat>Widescreen</PresentationFormat>
  <Paragraphs>65</Paragraphs>
  <Slides>43</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Calibri Light</vt:lpstr>
      <vt:lpstr>Garamond</vt:lpstr>
      <vt:lpstr>Symbol</vt:lpstr>
      <vt:lpstr>Times New Roman</vt:lpstr>
      <vt:lpstr>Office Theme</vt:lpstr>
      <vt:lpstr>PowerPoint Presentation</vt:lpstr>
      <vt:lpstr>Why Art Makes The Best Argument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Is Ecocide the inevitable result of patriarchy?  Arthur Galston first presented ecocide as a crime for litigation at the Conference on War and National Responsibility in 1970. The definition was based on the effects of Agent Orange on Vietnam by Americans and deemed legally comparable to genocide.   Ecocide Law. Relevant International Crime history.  Accessed Nov 2, 2020.   https://ecocidelaw.com/the-law/history/  </vt:lpstr>
      <vt:lpstr>Hearing Fire Creating Metaphors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Aviva Rahmani</dc:creator>
  <cp:lastModifiedBy>Gina Fiorile</cp:lastModifiedBy>
  <cp:revision>102</cp:revision>
  <dcterms:created xsi:type="dcterms:W3CDTF">2021-07-08T15:01:42Z</dcterms:created>
  <dcterms:modified xsi:type="dcterms:W3CDTF">2022-09-19T20:34:33Z</dcterms:modified>
</cp:coreProperties>
</file>