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9" r:id="rId2"/>
  </p:sldMasterIdLst>
  <p:notesMasterIdLst>
    <p:notesMasterId r:id="rId26"/>
  </p:notesMasterIdLst>
  <p:sldIdLst>
    <p:sldId id="338" r:id="rId3"/>
    <p:sldId id="506" r:id="rId4"/>
    <p:sldId id="293" r:id="rId5"/>
    <p:sldId id="388" r:id="rId6"/>
    <p:sldId id="509" r:id="rId7"/>
    <p:sldId id="524" r:id="rId8"/>
    <p:sldId id="525" r:id="rId9"/>
    <p:sldId id="526" r:id="rId10"/>
    <p:sldId id="527" r:id="rId11"/>
    <p:sldId id="529" r:id="rId12"/>
    <p:sldId id="518" r:id="rId13"/>
    <p:sldId id="520" r:id="rId14"/>
    <p:sldId id="521" r:id="rId15"/>
    <p:sldId id="406" r:id="rId16"/>
    <p:sldId id="522" r:id="rId17"/>
    <p:sldId id="405" r:id="rId18"/>
    <p:sldId id="523" r:id="rId19"/>
    <p:sldId id="422" r:id="rId20"/>
    <p:sldId id="515" r:id="rId21"/>
    <p:sldId id="516" r:id="rId22"/>
    <p:sldId id="432" r:id="rId23"/>
    <p:sldId id="531" r:id="rId24"/>
    <p:sldId id="532" r:id="rId2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425E"/>
    <a:srgbClr val="22425E"/>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982" autoAdjust="0"/>
  </p:normalViewPr>
  <p:slideViewPr>
    <p:cSldViewPr snapToGrid="0" snapToObjects="1">
      <p:cViewPr varScale="1">
        <p:scale>
          <a:sx n="84" d="100"/>
          <a:sy n="84" d="100"/>
        </p:scale>
        <p:origin x="-1704" y="-10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image" Target="../media/image11.png"/><Relationship Id="rId2"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image" Target="../media/image11.png"/><Relationship Id="rId2"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823D0A-B7E9-A041-AC49-D946EA0C1754}" type="doc">
      <dgm:prSet loTypeId="urn:microsoft.com/office/officeart/2005/8/layout/vList4" loCatId="" qsTypeId="urn:microsoft.com/office/officeart/2005/8/quickstyle/simple4" qsCatId="simple" csTypeId="urn:microsoft.com/office/officeart/2005/8/colors/colorful4" csCatId="colorful" phldr="1"/>
      <dgm:spPr/>
    </dgm:pt>
    <dgm:pt modelId="{F0F5EE33-DAAF-284E-B76B-77D54FF797F6}">
      <dgm:prSet phldrT="[Text]"/>
      <dgm:spPr/>
      <dgm:t>
        <a:bodyPr/>
        <a:lstStyle/>
        <a:p>
          <a:r>
            <a:rPr lang="en-US" dirty="0" smtClean="0"/>
            <a:t>Mainstream climate change education</a:t>
          </a:r>
          <a:endParaRPr lang="en-US" dirty="0"/>
        </a:p>
      </dgm:t>
    </dgm:pt>
    <dgm:pt modelId="{4A0437D9-4162-5146-A93E-6E20F96BE8B6}" type="parTrans" cxnId="{1554986F-9A04-7D40-BDEB-54E502CCABCD}">
      <dgm:prSet/>
      <dgm:spPr/>
      <dgm:t>
        <a:bodyPr/>
        <a:lstStyle/>
        <a:p>
          <a:endParaRPr lang="en-US"/>
        </a:p>
      </dgm:t>
    </dgm:pt>
    <dgm:pt modelId="{38C578F9-8571-D74E-B1C1-5B4643EF9316}" type="sibTrans" cxnId="{1554986F-9A04-7D40-BDEB-54E502CCABCD}">
      <dgm:prSet/>
      <dgm:spPr/>
      <dgm:t>
        <a:bodyPr/>
        <a:lstStyle/>
        <a:p>
          <a:endParaRPr lang="en-US"/>
        </a:p>
      </dgm:t>
    </dgm:pt>
    <dgm:pt modelId="{CC8622BD-0711-3644-B378-E3DAF084F440}">
      <dgm:prSet phldrT="[Text]"/>
      <dgm:spPr/>
      <dgm:t>
        <a:bodyPr/>
        <a:lstStyle/>
        <a:p>
          <a:r>
            <a:rPr lang="en-US" dirty="0" smtClean="0"/>
            <a:t>Normalize conversations about climate change impacts and solutions</a:t>
          </a:r>
          <a:endParaRPr lang="en-US" dirty="0"/>
        </a:p>
      </dgm:t>
    </dgm:pt>
    <dgm:pt modelId="{2027E0CC-4B75-3E47-852F-AA6E424C258C}" type="parTrans" cxnId="{D3361488-C99C-5C48-9E1A-AE5BEA086E4E}">
      <dgm:prSet/>
      <dgm:spPr/>
      <dgm:t>
        <a:bodyPr/>
        <a:lstStyle/>
        <a:p>
          <a:endParaRPr lang="en-US"/>
        </a:p>
      </dgm:t>
    </dgm:pt>
    <dgm:pt modelId="{DEDC64FC-2D05-AE4E-99A6-BF353895B83B}" type="sibTrans" cxnId="{D3361488-C99C-5C48-9E1A-AE5BEA086E4E}">
      <dgm:prSet/>
      <dgm:spPr/>
      <dgm:t>
        <a:bodyPr/>
        <a:lstStyle/>
        <a:p>
          <a:endParaRPr lang="en-US"/>
        </a:p>
      </dgm:t>
    </dgm:pt>
    <dgm:pt modelId="{1015D084-4379-E046-A376-B9ADB0EDCEB9}">
      <dgm:prSet/>
      <dgm:spPr/>
      <dgm:t>
        <a:bodyPr/>
        <a:lstStyle/>
        <a:p>
          <a:r>
            <a:rPr lang="en-US" dirty="0" smtClean="0"/>
            <a:t>Elevate the moral imperative and a future built on innovation through youth voices</a:t>
          </a:r>
          <a:endParaRPr lang="en-US" dirty="0"/>
        </a:p>
      </dgm:t>
    </dgm:pt>
    <dgm:pt modelId="{DB9AD12A-9ADB-8C43-990B-88974FB9A5D0}" type="parTrans" cxnId="{2C5D1D3C-E78F-D246-BFF0-3DCDE4F0C918}">
      <dgm:prSet/>
      <dgm:spPr/>
      <dgm:t>
        <a:bodyPr/>
        <a:lstStyle/>
        <a:p>
          <a:endParaRPr lang="en-US"/>
        </a:p>
      </dgm:t>
    </dgm:pt>
    <dgm:pt modelId="{85E06FED-04E6-0E44-8C34-F8C3E39A20B9}" type="sibTrans" cxnId="{2C5D1D3C-E78F-D246-BFF0-3DCDE4F0C918}">
      <dgm:prSet/>
      <dgm:spPr/>
      <dgm:t>
        <a:bodyPr/>
        <a:lstStyle/>
        <a:p>
          <a:endParaRPr lang="en-US"/>
        </a:p>
      </dgm:t>
    </dgm:pt>
    <dgm:pt modelId="{34EF72F9-5DCC-B94B-94B2-F4FADE034D92}">
      <dgm:prSet/>
      <dgm:spPr/>
      <dgm:t>
        <a:bodyPr/>
        <a:lstStyle/>
        <a:p>
          <a:r>
            <a:rPr lang="en-US" dirty="0" smtClean="0"/>
            <a:t>Embolden leadership of decision makers  and businesses to act on climate</a:t>
          </a:r>
          <a:endParaRPr lang="en-US" dirty="0"/>
        </a:p>
      </dgm:t>
    </dgm:pt>
    <dgm:pt modelId="{BFC6082F-096A-EA4A-A6B5-B7DE65BA7366}" type="parTrans" cxnId="{B4A160AF-3345-634C-AB3C-0C5EBF812A96}">
      <dgm:prSet/>
      <dgm:spPr/>
      <dgm:t>
        <a:bodyPr/>
        <a:lstStyle/>
        <a:p>
          <a:endParaRPr lang="en-US"/>
        </a:p>
      </dgm:t>
    </dgm:pt>
    <dgm:pt modelId="{0B624C8D-2C94-594C-B62C-89A4DF48CE10}" type="sibTrans" cxnId="{B4A160AF-3345-634C-AB3C-0C5EBF812A96}">
      <dgm:prSet/>
      <dgm:spPr/>
      <dgm:t>
        <a:bodyPr/>
        <a:lstStyle/>
        <a:p>
          <a:endParaRPr lang="en-US"/>
        </a:p>
      </dgm:t>
    </dgm:pt>
    <dgm:pt modelId="{B3EDABF3-05BD-B94D-8639-2E65C16FCD0A}" type="pres">
      <dgm:prSet presAssocID="{5B823D0A-B7E9-A041-AC49-D946EA0C1754}" presName="linear" presStyleCnt="0">
        <dgm:presLayoutVars>
          <dgm:dir/>
          <dgm:resizeHandles val="exact"/>
        </dgm:presLayoutVars>
      </dgm:prSet>
      <dgm:spPr/>
    </dgm:pt>
    <dgm:pt modelId="{9ED007B8-4D28-514D-A169-34A65002DAFA}" type="pres">
      <dgm:prSet presAssocID="{F0F5EE33-DAAF-284E-B76B-77D54FF797F6}" presName="comp" presStyleCnt="0"/>
      <dgm:spPr/>
    </dgm:pt>
    <dgm:pt modelId="{3D8FAE4C-A765-7E40-B092-E1C85C4640A4}" type="pres">
      <dgm:prSet presAssocID="{F0F5EE33-DAAF-284E-B76B-77D54FF797F6}" presName="box" presStyleLbl="node1" presStyleIdx="0" presStyleCnt="4"/>
      <dgm:spPr/>
      <dgm:t>
        <a:bodyPr/>
        <a:lstStyle/>
        <a:p>
          <a:endParaRPr lang="en-US"/>
        </a:p>
      </dgm:t>
    </dgm:pt>
    <dgm:pt modelId="{B71F3115-BA4A-C749-93E9-93B108DEC4A5}" type="pres">
      <dgm:prSet presAssocID="{F0F5EE33-DAAF-284E-B76B-77D54FF797F6}" presName="img" presStyleLbl="fgImgPlace1" presStyleIdx="0" presStyleCnt="4"/>
      <dgm:spPr>
        <a:blipFill rotWithShape="1">
          <a:blip xmlns:r="http://schemas.openxmlformats.org/officeDocument/2006/relationships" r:embed="rId1">
            <a:duotone>
              <a:schemeClr val="accent4">
                <a:hueOff val="0"/>
                <a:satOff val="0"/>
                <a:lumOff val="0"/>
                <a:alphaOff val="0"/>
                <a:shade val="20000"/>
                <a:satMod val="200000"/>
              </a:schemeClr>
              <a:schemeClr val="accent4">
                <a:hueOff val="0"/>
                <a:satOff val="0"/>
                <a:lumOff val="0"/>
                <a:alphaOff val="0"/>
                <a:tint val="12000"/>
                <a:satMod val="190000"/>
              </a:schemeClr>
            </a:duotone>
          </a:blip>
          <a:stretch>
            <a:fillRect/>
          </a:stretch>
        </a:blipFill>
      </dgm:spPr>
    </dgm:pt>
    <dgm:pt modelId="{3BBD338D-BB88-8342-9980-D7D8C814C03E}" type="pres">
      <dgm:prSet presAssocID="{F0F5EE33-DAAF-284E-B76B-77D54FF797F6}" presName="text" presStyleLbl="node1" presStyleIdx="0" presStyleCnt="4">
        <dgm:presLayoutVars>
          <dgm:bulletEnabled val="1"/>
        </dgm:presLayoutVars>
      </dgm:prSet>
      <dgm:spPr/>
      <dgm:t>
        <a:bodyPr/>
        <a:lstStyle/>
        <a:p>
          <a:endParaRPr lang="en-US"/>
        </a:p>
      </dgm:t>
    </dgm:pt>
    <dgm:pt modelId="{E1387BA9-1457-EB47-BEF5-E97AA5CB7E83}" type="pres">
      <dgm:prSet presAssocID="{38C578F9-8571-D74E-B1C1-5B4643EF9316}" presName="spacer" presStyleCnt="0"/>
      <dgm:spPr/>
    </dgm:pt>
    <dgm:pt modelId="{F27F0305-2CC8-0244-8CBC-7498F10E5345}" type="pres">
      <dgm:prSet presAssocID="{CC8622BD-0711-3644-B378-E3DAF084F440}" presName="comp" presStyleCnt="0"/>
      <dgm:spPr/>
    </dgm:pt>
    <dgm:pt modelId="{50E236ED-C0EC-1A4C-8D9C-9DC0F7A60F19}" type="pres">
      <dgm:prSet presAssocID="{CC8622BD-0711-3644-B378-E3DAF084F440}" presName="box" presStyleLbl="node1" presStyleIdx="1" presStyleCnt="4"/>
      <dgm:spPr/>
      <dgm:t>
        <a:bodyPr/>
        <a:lstStyle/>
        <a:p>
          <a:endParaRPr lang="en-US"/>
        </a:p>
      </dgm:t>
    </dgm:pt>
    <dgm:pt modelId="{72A9DCC4-6060-E243-A59D-D969ADF16625}" type="pres">
      <dgm:prSet presAssocID="{CC8622BD-0711-3644-B378-E3DAF084F440}" presName="img" presStyleLbl="fgImgPlace1" presStyleIdx="1" presStyleCnt="4"/>
      <dgm:spPr>
        <a:blipFill rotWithShape="1">
          <a:blip xmlns:r="http://schemas.openxmlformats.org/officeDocument/2006/relationships" r:embed="rId2">
            <a:duotone>
              <a:schemeClr val="accent4">
                <a:hueOff val="-1327094"/>
                <a:satOff val="7537"/>
                <a:lumOff val="598"/>
                <a:alphaOff val="0"/>
                <a:shade val="20000"/>
                <a:satMod val="200000"/>
              </a:schemeClr>
              <a:schemeClr val="accent4">
                <a:hueOff val="-1327094"/>
                <a:satOff val="7537"/>
                <a:lumOff val="598"/>
                <a:alphaOff val="0"/>
                <a:tint val="12000"/>
                <a:satMod val="190000"/>
              </a:schemeClr>
            </a:duotone>
          </a:blip>
          <a:stretch>
            <a:fillRect/>
          </a:stretch>
        </a:blipFill>
      </dgm:spPr>
    </dgm:pt>
    <dgm:pt modelId="{9298DB9A-DA92-274E-9D84-D913941D42BC}" type="pres">
      <dgm:prSet presAssocID="{CC8622BD-0711-3644-B378-E3DAF084F440}" presName="text" presStyleLbl="node1" presStyleIdx="1" presStyleCnt="4">
        <dgm:presLayoutVars>
          <dgm:bulletEnabled val="1"/>
        </dgm:presLayoutVars>
      </dgm:prSet>
      <dgm:spPr/>
      <dgm:t>
        <a:bodyPr/>
        <a:lstStyle/>
        <a:p>
          <a:endParaRPr lang="en-US"/>
        </a:p>
      </dgm:t>
    </dgm:pt>
    <dgm:pt modelId="{DB602187-85F9-D043-B63C-ABCEEBCF313B}" type="pres">
      <dgm:prSet presAssocID="{DEDC64FC-2D05-AE4E-99A6-BF353895B83B}" presName="spacer" presStyleCnt="0"/>
      <dgm:spPr/>
    </dgm:pt>
    <dgm:pt modelId="{1CCFD471-451D-034D-8524-167AFB173396}" type="pres">
      <dgm:prSet presAssocID="{1015D084-4379-E046-A376-B9ADB0EDCEB9}" presName="comp" presStyleCnt="0"/>
      <dgm:spPr/>
    </dgm:pt>
    <dgm:pt modelId="{3FA34275-853F-2243-87D6-E987AC2141B4}" type="pres">
      <dgm:prSet presAssocID="{1015D084-4379-E046-A376-B9ADB0EDCEB9}" presName="box" presStyleLbl="node1" presStyleIdx="2" presStyleCnt="4"/>
      <dgm:spPr/>
      <dgm:t>
        <a:bodyPr/>
        <a:lstStyle/>
        <a:p>
          <a:endParaRPr lang="en-US"/>
        </a:p>
      </dgm:t>
    </dgm:pt>
    <dgm:pt modelId="{89B3E218-62A4-874B-BAC0-525A3FBC3FD1}" type="pres">
      <dgm:prSet presAssocID="{1015D084-4379-E046-A376-B9ADB0EDCEB9}" presName="img" presStyleLbl="fgImgPlace1" presStyleIdx="2" presStyleCnt="4" custLinFactNeighborX="3946"/>
      <dgm:spPr>
        <a:blipFill rotWithShape="1">
          <a:blip xmlns:r="http://schemas.openxmlformats.org/officeDocument/2006/relationships" r:embed="rId3">
            <a:duotone>
              <a:schemeClr val="accent4">
                <a:hueOff val="-2654188"/>
                <a:satOff val="15073"/>
                <a:lumOff val="1197"/>
                <a:alphaOff val="0"/>
                <a:shade val="20000"/>
                <a:satMod val="200000"/>
              </a:schemeClr>
              <a:schemeClr val="accent4">
                <a:hueOff val="-2654188"/>
                <a:satOff val="15073"/>
                <a:lumOff val="1197"/>
                <a:alphaOff val="0"/>
                <a:tint val="12000"/>
                <a:satMod val="190000"/>
              </a:schemeClr>
            </a:duotone>
          </a:blip>
          <a:stretch>
            <a:fillRect/>
          </a:stretch>
        </a:blipFill>
      </dgm:spPr>
    </dgm:pt>
    <dgm:pt modelId="{38BB9EB7-A4AF-5D4E-BA27-86DE0FBE295C}" type="pres">
      <dgm:prSet presAssocID="{1015D084-4379-E046-A376-B9ADB0EDCEB9}" presName="text" presStyleLbl="node1" presStyleIdx="2" presStyleCnt="4">
        <dgm:presLayoutVars>
          <dgm:bulletEnabled val="1"/>
        </dgm:presLayoutVars>
      </dgm:prSet>
      <dgm:spPr/>
      <dgm:t>
        <a:bodyPr/>
        <a:lstStyle/>
        <a:p>
          <a:endParaRPr lang="en-US"/>
        </a:p>
      </dgm:t>
    </dgm:pt>
    <dgm:pt modelId="{8287B3E4-89E6-5C4B-A478-A90C5F340053}" type="pres">
      <dgm:prSet presAssocID="{85E06FED-04E6-0E44-8C34-F8C3E39A20B9}" presName="spacer" presStyleCnt="0"/>
      <dgm:spPr/>
    </dgm:pt>
    <dgm:pt modelId="{BF5A2D8E-9701-A941-8025-773F8B3ACA9F}" type="pres">
      <dgm:prSet presAssocID="{34EF72F9-5DCC-B94B-94B2-F4FADE034D92}" presName="comp" presStyleCnt="0"/>
      <dgm:spPr/>
    </dgm:pt>
    <dgm:pt modelId="{72F8442F-29C9-8347-B4F8-775F346C65FA}" type="pres">
      <dgm:prSet presAssocID="{34EF72F9-5DCC-B94B-94B2-F4FADE034D92}" presName="box" presStyleLbl="node1" presStyleIdx="3" presStyleCnt="4"/>
      <dgm:spPr/>
      <dgm:t>
        <a:bodyPr/>
        <a:lstStyle/>
        <a:p>
          <a:endParaRPr lang="en-US"/>
        </a:p>
      </dgm:t>
    </dgm:pt>
    <dgm:pt modelId="{7A63AD0A-497D-6649-9882-53E40F1297C7}" type="pres">
      <dgm:prSet presAssocID="{34EF72F9-5DCC-B94B-94B2-F4FADE034D92}" presName="img" presStyleLbl="fgImgPlace1" presStyleIdx="3" presStyleCnt="4"/>
      <dgm:spPr>
        <a:blipFill rotWithShape="1">
          <a:blip xmlns:r="http://schemas.openxmlformats.org/officeDocument/2006/relationships" r:embed="rId4">
            <a:duotone>
              <a:schemeClr val="accent4">
                <a:hueOff val="-3981282"/>
                <a:satOff val="22610"/>
                <a:lumOff val="1795"/>
                <a:alphaOff val="0"/>
                <a:shade val="20000"/>
                <a:satMod val="200000"/>
              </a:schemeClr>
              <a:schemeClr val="accent4">
                <a:hueOff val="-3981282"/>
                <a:satOff val="22610"/>
                <a:lumOff val="1795"/>
                <a:alphaOff val="0"/>
                <a:tint val="12000"/>
                <a:satMod val="190000"/>
              </a:schemeClr>
            </a:duotone>
          </a:blip>
          <a:stretch>
            <a:fillRect/>
          </a:stretch>
        </a:blipFill>
      </dgm:spPr>
    </dgm:pt>
    <dgm:pt modelId="{50AA4B2C-3121-3E42-BC5D-AAF76BE132E1}" type="pres">
      <dgm:prSet presAssocID="{34EF72F9-5DCC-B94B-94B2-F4FADE034D92}" presName="text" presStyleLbl="node1" presStyleIdx="3" presStyleCnt="4">
        <dgm:presLayoutVars>
          <dgm:bulletEnabled val="1"/>
        </dgm:presLayoutVars>
      </dgm:prSet>
      <dgm:spPr/>
      <dgm:t>
        <a:bodyPr/>
        <a:lstStyle/>
        <a:p>
          <a:endParaRPr lang="en-US"/>
        </a:p>
      </dgm:t>
    </dgm:pt>
  </dgm:ptLst>
  <dgm:cxnLst>
    <dgm:cxn modelId="{D3361488-C99C-5C48-9E1A-AE5BEA086E4E}" srcId="{5B823D0A-B7E9-A041-AC49-D946EA0C1754}" destId="{CC8622BD-0711-3644-B378-E3DAF084F440}" srcOrd="1" destOrd="0" parTransId="{2027E0CC-4B75-3E47-852F-AA6E424C258C}" sibTransId="{DEDC64FC-2D05-AE4E-99A6-BF353895B83B}"/>
    <dgm:cxn modelId="{DC9D285E-1553-A24A-8F7E-F59B9C7BCD1F}" type="presOf" srcId="{34EF72F9-5DCC-B94B-94B2-F4FADE034D92}" destId="{50AA4B2C-3121-3E42-BC5D-AAF76BE132E1}" srcOrd="1" destOrd="0" presId="urn:microsoft.com/office/officeart/2005/8/layout/vList4"/>
    <dgm:cxn modelId="{EA3D0B92-4424-B049-AD2F-133AD2E354E6}" type="presOf" srcId="{CC8622BD-0711-3644-B378-E3DAF084F440}" destId="{50E236ED-C0EC-1A4C-8D9C-9DC0F7A60F19}" srcOrd="0" destOrd="0" presId="urn:microsoft.com/office/officeart/2005/8/layout/vList4"/>
    <dgm:cxn modelId="{B1A5F3A8-AC5D-284E-B64C-2EBD0063C33F}" type="presOf" srcId="{1015D084-4379-E046-A376-B9ADB0EDCEB9}" destId="{3FA34275-853F-2243-87D6-E987AC2141B4}" srcOrd="0" destOrd="0" presId="urn:microsoft.com/office/officeart/2005/8/layout/vList4"/>
    <dgm:cxn modelId="{B4A160AF-3345-634C-AB3C-0C5EBF812A96}" srcId="{5B823D0A-B7E9-A041-AC49-D946EA0C1754}" destId="{34EF72F9-5DCC-B94B-94B2-F4FADE034D92}" srcOrd="3" destOrd="0" parTransId="{BFC6082F-096A-EA4A-A6B5-B7DE65BA7366}" sibTransId="{0B624C8D-2C94-594C-B62C-89A4DF48CE10}"/>
    <dgm:cxn modelId="{785A49C0-5331-0E41-909B-E9ACD7F10796}" type="presOf" srcId="{CC8622BD-0711-3644-B378-E3DAF084F440}" destId="{9298DB9A-DA92-274E-9D84-D913941D42BC}" srcOrd="1" destOrd="0" presId="urn:microsoft.com/office/officeart/2005/8/layout/vList4"/>
    <dgm:cxn modelId="{1A588200-9CE8-F24A-9648-9AFF0D0D934C}" type="presOf" srcId="{1015D084-4379-E046-A376-B9ADB0EDCEB9}" destId="{38BB9EB7-A4AF-5D4E-BA27-86DE0FBE295C}" srcOrd="1" destOrd="0" presId="urn:microsoft.com/office/officeart/2005/8/layout/vList4"/>
    <dgm:cxn modelId="{1554986F-9A04-7D40-BDEB-54E502CCABCD}" srcId="{5B823D0A-B7E9-A041-AC49-D946EA0C1754}" destId="{F0F5EE33-DAAF-284E-B76B-77D54FF797F6}" srcOrd="0" destOrd="0" parTransId="{4A0437D9-4162-5146-A93E-6E20F96BE8B6}" sibTransId="{38C578F9-8571-D74E-B1C1-5B4643EF9316}"/>
    <dgm:cxn modelId="{40E98985-CC4A-F940-85E2-C42AEAC1EE27}" type="presOf" srcId="{5B823D0A-B7E9-A041-AC49-D946EA0C1754}" destId="{B3EDABF3-05BD-B94D-8639-2E65C16FCD0A}" srcOrd="0" destOrd="0" presId="urn:microsoft.com/office/officeart/2005/8/layout/vList4"/>
    <dgm:cxn modelId="{2C5D1D3C-E78F-D246-BFF0-3DCDE4F0C918}" srcId="{5B823D0A-B7E9-A041-AC49-D946EA0C1754}" destId="{1015D084-4379-E046-A376-B9ADB0EDCEB9}" srcOrd="2" destOrd="0" parTransId="{DB9AD12A-9ADB-8C43-990B-88974FB9A5D0}" sibTransId="{85E06FED-04E6-0E44-8C34-F8C3E39A20B9}"/>
    <dgm:cxn modelId="{2297E3ED-0FAF-9540-B854-D4EA46A626EF}" type="presOf" srcId="{F0F5EE33-DAAF-284E-B76B-77D54FF797F6}" destId="{3BBD338D-BB88-8342-9980-D7D8C814C03E}" srcOrd="1" destOrd="0" presId="urn:microsoft.com/office/officeart/2005/8/layout/vList4"/>
    <dgm:cxn modelId="{22A987CB-415E-1549-AEE7-998817714A78}" type="presOf" srcId="{34EF72F9-5DCC-B94B-94B2-F4FADE034D92}" destId="{72F8442F-29C9-8347-B4F8-775F346C65FA}" srcOrd="0" destOrd="0" presId="urn:microsoft.com/office/officeart/2005/8/layout/vList4"/>
    <dgm:cxn modelId="{E3F70EA5-4ECE-5D46-8614-9E7849FD7CEC}" type="presOf" srcId="{F0F5EE33-DAAF-284E-B76B-77D54FF797F6}" destId="{3D8FAE4C-A765-7E40-B092-E1C85C4640A4}" srcOrd="0" destOrd="0" presId="urn:microsoft.com/office/officeart/2005/8/layout/vList4"/>
    <dgm:cxn modelId="{70566870-C643-C44E-B3E4-C0E1E21D1649}" type="presParOf" srcId="{B3EDABF3-05BD-B94D-8639-2E65C16FCD0A}" destId="{9ED007B8-4D28-514D-A169-34A65002DAFA}" srcOrd="0" destOrd="0" presId="urn:microsoft.com/office/officeart/2005/8/layout/vList4"/>
    <dgm:cxn modelId="{35267F3D-94A6-C140-A2C7-8F2AF1574A41}" type="presParOf" srcId="{9ED007B8-4D28-514D-A169-34A65002DAFA}" destId="{3D8FAE4C-A765-7E40-B092-E1C85C4640A4}" srcOrd="0" destOrd="0" presId="urn:microsoft.com/office/officeart/2005/8/layout/vList4"/>
    <dgm:cxn modelId="{E2882FD6-C823-3A42-A63F-308DFD346D9D}" type="presParOf" srcId="{9ED007B8-4D28-514D-A169-34A65002DAFA}" destId="{B71F3115-BA4A-C749-93E9-93B108DEC4A5}" srcOrd="1" destOrd="0" presId="urn:microsoft.com/office/officeart/2005/8/layout/vList4"/>
    <dgm:cxn modelId="{F7DC7EA4-A9CC-6F44-AC4A-3207B67FBC44}" type="presParOf" srcId="{9ED007B8-4D28-514D-A169-34A65002DAFA}" destId="{3BBD338D-BB88-8342-9980-D7D8C814C03E}" srcOrd="2" destOrd="0" presId="urn:microsoft.com/office/officeart/2005/8/layout/vList4"/>
    <dgm:cxn modelId="{89B0036C-814F-5242-8D98-B2FBB7FD468F}" type="presParOf" srcId="{B3EDABF3-05BD-B94D-8639-2E65C16FCD0A}" destId="{E1387BA9-1457-EB47-BEF5-E97AA5CB7E83}" srcOrd="1" destOrd="0" presId="urn:microsoft.com/office/officeart/2005/8/layout/vList4"/>
    <dgm:cxn modelId="{CF1A9067-633B-F94F-AB55-4DB7E987768F}" type="presParOf" srcId="{B3EDABF3-05BD-B94D-8639-2E65C16FCD0A}" destId="{F27F0305-2CC8-0244-8CBC-7498F10E5345}" srcOrd="2" destOrd="0" presId="urn:microsoft.com/office/officeart/2005/8/layout/vList4"/>
    <dgm:cxn modelId="{F9BDF9D1-9B19-084F-9BC5-38667ED3CD55}" type="presParOf" srcId="{F27F0305-2CC8-0244-8CBC-7498F10E5345}" destId="{50E236ED-C0EC-1A4C-8D9C-9DC0F7A60F19}" srcOrd="0" destOrd="0" presId="urn:microsoft.com/office/officeart/2005/8/layout/vList4"/>
    <dgm:cxn modelId="{4D99A5E4-4C61-6041-ADD5-008B7D8CD8B9}" type="presParOf" srcId="{F27F0305-2CC8-0244-8CBC-7498F10E5345}" destId="{72A9DCC4-6060-E243-A59D-D969ADF16625}" srcOrd="1" destOrd="0" presId="urn:microsoft.com/office/officeart/2005/8/layout/vList4"/>
    <dgm:cxn modelId="{2E3820D8-7292-DB4F-AEC0-AB354B149781}" type="presParOf" srcId="{F27F0305-2CC8-0244-8CBC-7498F10E5345}" destId="{9298DB9A-DA92-274E-9D84-D913941D42BC}" srcOrd="2" destOrd="0" presId="urn:microsoft.com/office/officeart/2005/8/layout/vList4"/>
    <dgm:cxn modelId="{1AE7CE79-F9E6-E04C-A2D9-F9F17455D97F}" type="presParOf" srcId="{B3EDABF3-05BD-B94D-8639-2E65C16FCD0A}" destId="{DB602187-85F9-D043-B63C-ABCEEBCF313B}" srcOrd="3" destOrd="0" presId="urn:microsoft.com/office/officeart/2005/8/layout/vList4"/>
    <dgm:cxn modelId="{DA6157C7-9508-4E42-9A39-90D909578C67}" type="presParOf" srcId="{B3EDABF3-05BD-B94D-8639-2E65C16FCD0A}" destId="{1CCFD471-451D-034D-8524-167AFB173396}" srcOrd="4" destOrd="0" presId="urn:microsoft.com/office/officeart/2005/8/layout/vList4"/>
    <dgm:cxn modelId="{C5BD9300-5380-464A-9769-D6959BD4F8C2}" type="presParOf" srcId="{1CCFD471-451D-034D-8524-167AFB173396}" destId="{3FA34275-853F-2243-87D6-E987AC2141B4}" srcOrd="0" destOrd="0" presId="urn:microsoft.com/office/officeart/2005/8/layout/vList4"/>
    <dgm:cxn modelId="{5B326C3A-DA87-CC47-BC30-463AE8B8DBD2}" type="presParOf" srcId="{1CCFD471-451D-034D-8524-167AFB173396}" destId="{89B3E218-62A4-874B-BAC0-525A3FBC3FD1}" srcOrd="1" destOrd="0" presId="urn:microsoft.com/office/officeart/2005/8/layout/vList4"/>
    <dgm:cxn modelId="{0A51DFDE-28F0-AC45-803D-39F0F08E7AC8}" type="presParOf" srcId="{1CCFD471-451D-034D-8524-167AFB173396}" destId="{38BB9EB7-A4AF-5D4E-BA27-86DE0FBE295C}" srcOrd="2" destOrd="0" presId="urn:microsoft.com/office/officeart/2005/8/layout/vList4"/>
    <dgm:cxn modelId="{712EAB88-B791-DF40-9B0F-5E1158E6FB9B}" type="presParOf" srcId="{B3EDABF3-05BD-B94D-8639-2E65C16FCD0A}" destId="{8287B3E4-89E6-5C4B-A478-A90C5F340053}" srcOrd="5" destOrd="0" presId="urn:microsoft.com/office/officeart/2005/8/layout/vList4"/>
    <dgm:cxn modelId="{7BB07D8C-6759-6D49-81D6-9DB943DFAFD3}" type="presParOf" srcId="{B3EDABF3-05BD-B94D-8639-2E65C16FCD0A}" destId="{BF5A2D8E-9701-A941-8025-773F8B3ACA9F}" srcOrd="6" destOrd="0" presId="urn:microsoft.com/office/officeart/2005/8/layout/vList4"/>
    <dgm:cxn modelId="{0C120A6A-604B-CE4E-8219-F9D2CEA6AE95}" type="presParOf" srcId="{BF5A2D8E-9701-A941-8025-773F8B3ACA9F}" destId="{72F8442F-29C9-8347-B4F8-775F346C65FA}" srcOrd="0" destOrd="0" presId="urn:microsoft.com/office/officeart/2005/8/layout/vList4"/>
    <dgm:cxn modelId="{57702558-27D3-5D4B-87E0-BE58F8608626}" type="presParOf" srcId="{BF5A2D8E-9701-A941-8025-773F8B3ACA9F}" destId="{7A63AD0A-497D-6649-9882-53E40F1297C7}" srcOrd="1" destOrd="0" presId="urn:microsoft.com/office/officeart/2005/8/layout/vList4"/>
    <dgm:cxn modelId="{E0C02A20-1933-7641-B407-34FB955996D4}" type="presParOf" srcId="{BF5A2D8E-9701-A941-8025-773F8B3ACA9F}" destId="{50AA4B2C-3121-3E42-BC5D-AAF76BE132E1}"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B823D0A-B7E9-A041-AC49-D946EA0C1754}" type="doc">
      <dgm:prSet loTypeId="urn:microsoft.com/office/officeart/2005/8/layout/hProcess9" loCatId="" qsTypeId="urn:microsoft.com/office/officeart/2005/8/quickstyle/simple4" qsCatId="simple" csTypeId="urn:microsoft.com/office/officeart/2005/8/colors/colorful4" csCatId="colorful" phldr="1"/>
      <dgm:spPr/>
    </dgm:pt>
    <dgm:pt modelId="{F0F5EE33-DAAF-284E-B76B-77D54FF797F6}">
      <dgm:prSet phldrT="[Text]"/>
      <dgm:spPr/>
      <dgm:t>
        <a:bodyPr/>
        <a:lstStyle/>
        <a:p>
          <a:r>
            <a:rPr lang="en-US" dirty="0" smtClean="0"/>
            <a:t>Mainstream climate change education across subjects</a:t>
          </a:r>
          <a:endParaRPr lang="en-US" dirty="0"/>
        </a:p>
      </dgm:t>
    </dgm:pt>
    <dgm:pt modelId="{4A0437D9-4162-5146-A93E-6E20F96BE8B6}" type="parTrans" cxnId="{1554986F-9A04-7D40-BDEB-54E502CCABCD}">
      <dgm:prSet/>
      <dgm:spPr/>
      <dgm:t>
        <a:bodyPr/>
        <a:lstStyle/>
        <a:p>
          <a:endParaRPr lang="en-US"/>
        </a:p>
      </dgm:t>
    </dgm:pt>
    <dgm:pt modelId="{38C578F9-8571-D74E-B1C1-5B4643EF9316}" type="sibTrans" cxnId="{1554986F-9A04-7D40-BDEB-54E502CCABCD}">
      <dgm:prSet/>
      <dgm:spPr/>
      <dgm:t>
        <a:bodyPr/>
        <a:lstStyle/>
        <a:p>
          <a:endParaRPr lang="en-US"/>
        </a:p>
      </dgm:t>
    </dgm:pt>
    <dgm:pt modelId="{CC8622BD-0711-3644-B378-E3DAF084F440}">
      <dgm:prSet phldrT="[Text]"/>
      <dgm:spPr/>
      <dgm:t>
        <a:bodyPr/>
        <a:lstStyle/>
        <a:p>
          <a:r>
            <a:rPr lang="en-US" dirty="0" smtClean="0"/>
            <a:t>Normalize conversations about climate change impacts and solutions</a:t>
          </a:r>
          <a:endParaRPr lang="en-US" dirty="0"/>
        </a:p>
      </dgm:t>
    </dgm:pt>
    <dgm:pt modelId="{2027E0CC-4B75-3E47-852F-AA6E424C258C}" type="parTrans" cxnId="{D3361488-C99C-5C48-9E1A-AE5BEA086E4E}">
      <dgm:prSet/>
      <dgm:spPr/>
      <dgm:t>
        <a:bodyPr/>
        <a:lstStyle/>
        <a:p>
          <a:endParaRPr lang="en-US"/>
        </a:p>
      </dgm:t>
    </dgm:pt>
    <dgm:pt modelId="{DEDC64FC-2D05-AE4E-99A6-BF353895B83B}" type="sibTrans" cxnId="{D3361488-C99C-5C48-9E1A-AE5BEA086E4E}">
      <dgm:prSet/>
      <dgm:spPr/>
      <dgm:t>
        <a:bodyPr/>
        <a:lstStyle/>
        <a:p>
          <a:endParaRPr lang="en-US"/>
        </a:p>
      </dgm:t>
    </dgm:pt>
    <dgm:pt modelId="{1015D084-4379-E046-A376-B9ADB0EDCEB9}">
      <dgm:prSet/>
      <dgm:spPr/>
      <dgm:t>
        <a:bodyPr/>
        <a:lstStyle/>
        <a:p>
          <a:r>
            <a:rPr lang="en-US" dirty="0" smtClean="0"/>
            <a:t>Elevate the moral imperative and a future built on innovation through youth voices</a:t>
          </a:r>
          <a:endParaRPr lang="en-US" dirty="0"/>
        </a:p>
      </dgm:t>
    </dgm:pt>
    <dgm:pt modelId="{DB9AD12A-9ADB-8C43-990B-88974FB9A5D0}" type="parTrans" cxnId="{2C5D1D3C-E78F-D246-BFF0-3DCDE4F0C918}">
      <dgm:prSet/>
      <dgm:spPr/>
      <dgm:t>
        <a:bodyPr/>
        <a:lstStyle/>
        <a:p>
          <a:endParaRPr lang="en-US"/>
        </a:p>
      </dgm:t>
    </dgm:pt>
    <dgm:pt modelId="{85E06FED-04E6-0E44-8C34-F8C3E39A20B9}" type="sibTrans" cxnId="{2C5D1D3C-E78F-D246-BFF0-3DCDE4F0C918}">
      <dgm:prSet/>
      <dgm:spPr/>
      <dgm:t>
        <a:bodyPr/>
        <a:lstStyle/>
        <a:p>
          <a:endParaRPr lang="en-US"/>
        </a:p>
      </dgm:t>
    </dgm:pt>
    <dgm:pt modelId="{34EF72F9-5DCC-B94B-94B2-F4FADE034D92}">
      <dgm:prSet/>
      <dgm:spPr/>
      <dgm:t>
        <a:bodyPr/>
        <a:lstStyle/>
        <a:p>
          <a:r>
            <a:rPr lang="en-US" dirty="0" smtClean="0"/>
            <a:t>Embolden leadership of decision makers  and businesses to act on climate</a:t>
          </a:r>
          <a:endParaRPr lang="en-US" dirty="0"/>
        </a:p>
      </dgm:t>
    </dgm:pt>
    <dgm:pt modelId="{BFC6082F-096A-EA4A-A6B5-B7DE65BA7366}" type="parTrans" cxnId="{B4A160AF-3345-634C-AB3C-0C5EBF812A96}">
      <dgm:prSet/>
      <dgm:spPr/>
      <dgm:t>
        <a:bodyPr/>
        <a:lstStyle/>
        <a:p>
          <a:endParaRPr lang="en-US"/>
        </a:p>
      </dgm:t>
    </dgm:pt>
    <dgm:pt modelId="{0B624C8D-2C94-594C-B62C-89A4DF48CE10}" type="sibTrans" cxnId="{B4A160AF-3345-634C-AB3C-0C5EBF812A96}">
      <dgm:prSet/>
      <dgm:spPr/>
      <dgm:t>
        <a:bodyPr/>
        <a:lstStyle/>
        <a:p>
          <a:endParaRPr lang="en-US"/>
        </a:p>
      </dgm:t>
    </dgm:pt>
    <dgm:pt modelId="{088F44F7-6BE6-8644-AEF8-25CEDAA31FCF}" type="pres">
      <dgm:prSet presAssocID="{5B823D0A-B7E9-A041-AC49-D946EA0C1754}" presName="CompostProcess" presStyleCnt="0">
        <dgm:presLayoutVars>
          <dgm:dir/>
          <dgm:resizeHandles val="exact"/>
        </dgm:presLayoutVars>
      </dgm:prSet>
      <dgm:spPr/>
    </dgm:pt>
    <dgm:pt modelId="{C218963B-B299-2A4C-BE4E-C038BF95B8FA}" type="pres">
      <dgm:prSet presAssocID="{5B823D0A-B7E9-A041-AC49-D946EA0C1754}" presName="arrow" presStyleLbl="bgShp" presStyleIdx="0" presStyleCnt="1" custLinFactNeighborX="31853" custLinFactNeighborY="-6511"/>
      <dgm:spPr/>
    </dgm:pt>
    <dgm:pt modelId="{ADB3CB30-63AE-634B-8FDA-6869B00F7057}" type="pres">
      <dgm:prSet presAssocID="{5B823D0A-B7E9-A041-AC49-D946EA0C1754}" presName="linearProcess" presStyleCnt="0"/>
      <dgm:spPr/>
    </dgm:pt>
    <dgm:pt modelId="{638EC2D3-68C9-0E4D-ABDB-1642C04E7735}" type="pres">
      <dgm:prSet presAssocID="{F0F5EE33-DAAF-284E-B76B-77D54FF797F6}" presName="textNode" presStyleLbl="node1" presStyleIdx="0" presStyleCnt="4">
        <dgm:presLayoutVars>
          <dgm:bulletEnabled val="1"/>
        </dgm:presLayoutVars>
      </dgm:prSet>
      <dgm:spPr/>
      <dgm:t>
        <a:bodyPr/>
        <a:lstStyle/>
        <a:p>
          <a:endParaRPr lang="en-US"/>
        </a:p>
      </dgm:t>
    </dgm:pt>
    <dgm:pt modelId="{515CD5B8-34E6-8C4B-86F0-313E2E851939}" type="pres">
      <dgm:prSet presAssocID="{38C578F9-8571-D74E-B1C1-5B4643EF9316}" presName="sibTrans" presStyleCnt="0"/>
      <dgm:spPr/>
    </dgm:pt>
    <dgm:pt modelId="{1D68C53D-061A-C34A-B4B3-C2653CE7595C}" type="pres">
      <dgm:prSet presAssocID="{CC8622BD-0711-3644-B378-E3DAF084F440}" presName="textNode" presStyleLbl="node1" presStyleIdx="1" presStyleCnt="4">
        <dgm:presLayoutVars>
          <dgm:bulletEnabled val="1"/>
        </dgm:presLayoutVars>
      </dgm:prSet>
      <dgm:spPr/>
      <dgm:t>
        <a:bodyPr/>
        <a:lstStyle/>
        <a:p>
          <a:endParaRPr lang="en-US"/>
        </a:p>
      </dgm:t>
    </dgm:pt>
    <dgm:pt modelId="{950063A4-769E-014B-872D-DFBFBFFEC432}" type="pres">
      <dgm:prSet presAssocID="{DEDC64FC-2D05-AE4E-99A6-BF353895B83B}" presName="sibTrans" presStyleCnt="0"/>
      <dgm:spPr/>
    </dgm:pt>
    <dgm:pt modelId="{66C9D20B-6871-4B4A-8549-9B1D2519C0CA}" type="pres">
      <dgm:prSet presAssocID="{1015D084-4379-E046-A376-B9ADB0EDCEB9}" presName="textNode" presStyleLbl="node1" presStyleIdx="2" presStyleCnt="4">
        <dgm:presLayoutVars>
          <dgm:bulletEnabled val="1"/>
        </dgm:presLayoutVars>
      </dgm:prSet>
      <dgm:spPr/>
      <dgm:t>
        <a:bodyPr/>
        <a:lstStyle/>
        <a:p>
          <a:endParaRPr lang="en-US"/>
        </a:p>
      </dgm:t>
    </dgm:pt>
    <dgm:pt modelId="{3DD53E8F-DE2E-F64E-AFD0-DC1ADC4A8305}" type="pres">
      <dgm:prSet presAssocID="{85E06FED-04E6-0E44-8C34-F8C3E39A20B9}" presName="sibTrans" presStyleCnt="0"/>
      <dgm:spPr/>
    </dgm:pt>
    <dgm:pt modelId="{769BA6D8-FA94-9C44-8C88-B8E0CCBC933D}" type="pres">
      <dgm:prSet presAssocID="{34EF72F9-5DCC-B94B-94B2-F4FADE034D92}" presName="textNode" presStyleLbl="node1" presStyleIdx="3" presStyleCnt="4">
        <dgm:presLayoutVars>
          <dgm:bulletEnabled val="1"/>
        </dgm:presLayoutVars>
      </dgm:prSet>
      <dgm:spPr/>
      <dgm:t>
        <a:bodyPr/>
        <a:lstStyle/>
        <a:p>
          <a:endParaRPr lang="en-US"/>
        </a:p>
      </dgm:t>
    </dgm:pt>
  </dgm:ptLst>
  <dgm:cxnLst>
    <dgm:cxn modelId="{C617135A-7D71-4D48-9DA8-7038F074D1AE}" type="presOf" srcId="{1015D084-4379-E046-A376-B9ADB0EDCEB9}" destId="{66C9D20B-6871-4B4A-8549-9B1D2519C0CA}" srcOrd="0" destOrd="0" presId="urn:microsoft.com/office/officeart/2005/8/layout/hProcess9"/>
    <dgm:cxn modelId="{D3361488-C99C-5C48-9E1A-AE5BEA086E4E}" srcId="{5B823D0A-B7E9-A041-AC49-D946EA0C1754}" destId="{CC8622BD-0711-3644-B378-E3DAF084F440}" srcOrd="1" destOrd="0" parTransId="{2027E0CC-4B75-3E47-852F-AA6E424C258C}" sibTransId="{DEDC64FC-2D05-AE4E-99A6-BF353895B83B}"/>
    <dgm:cxn modelId="{B443E280-5143-8B43-B9D7-4B70FFDE93CC}" type="presOf" srcId="{34EF72F9-5DCC-B94B-94B2-F4FADE034D92}" destId="{769BA6D8-FA94-9C44-8C88-B8E0CCBC933D}" srcOrd="0" destOrd="0" presId="urn:microsoft.com/office/officeart/2005/8/layout/hProcess9"/>
    <dgm:cxn modelId="{B4A160AF-3345-634C-AB3C-0C5EBF812A96}" srcId="{5B823D0A-B7E9-A041-AC49-D946EA0C1754}" destId="{34EF72F9-5DCC-B94B-94B2-F4FADE034D92}" srcOrd="3" destOrd="0" parTransId="{BFC6082F-096A-EA4A-A6B5-B7DE65BA7366}" sibTransId="{0B624C8D-2C94-594C-B62C-89A4DF48CE10}"/>
    <dgm:cxn modelId="{1554986F-9A04-7D40-BDEB-54E502CCABCD}" srcId="{5B823D0A-B7E9-A041-AC49-D946EA0C1754}" destId="{F0F5EE33-DAAF-284E-B76B-77D54FF797F6}" srcOrd="0" destOrd="0" parTransId="{4A0437D9-4162-5146-A93E-6E20F96BE8B6}" sibTransId="{38C578F9-8571-D74E-B1C1-5B4643EF9316}"/>
    <dgm:cxn modelId="{2C5D1D3C-E78F-D246-BFF0-3DCDE4F0C918}" srcId="{5B823D0A-B7E9-A041-AC49-D946EA0C1754}" destId="{1015D084-4379-E046-A376-B9ADB0EDCEB9}" srcOrd="2" destOrd="0" parTransId="{DB9AD12A-9ADB-8C43-990B-88974FB9A5D0}" sibTransId="{85E06FED-04E6-0E44-8C34-F8C3E39A20B9}"/>
    <dgm:cxn modelId="{3A779929-212E-9447-BE80-287AFEF77888}" type="presOf" srcId="{CC8622BD-0711-3644-B378-E3DAF084F440}" destId="{1D68C53D-061A-C34A-B4B3-C2653CE7595C}" srcOrd="0" destOrd="0" presId="urn:microsoft.com/office/officeart/2005/8/layout/hProcess9"/>
    <dgm:cxn modelId="{8F928F36-EE8F-C246-A8C6-879D69B311F4}" type="presOf" srcId="{F0F5EE33-DAAF-284E-B76B-77D54FF797F6}" destId="{638EC2D3-68C9-0E4D-ABDB-1642C04E7735}" srcOrd="0" destOrd="0" presId="urn:microsoft.com/office/officeart/2005/8/layout/hProcess9"/>
    <dgm:cxn modelId="{0711920C-2E3F-4949-AC1D-6EE6187C5392}" type="presOf" srcId="{5B823D0A-B7E9-A041-AC49-D946EA0C1754}" destId="{088F44F7-6BE6-8644-AEF8-25CEDAA31FCF}" srcOrd="0" destOrd="0" presId="urn:microsoft.com/office/officeart/2005/8/layout/hProcess9"/>
    <dgm:cxn modelId="{4A5744B4-3535-6349-92D5-BF2B7416A775}" type="presParOf" srcId="{088F44F7-6BE6-8644-AEF8-25CEDAA31FCF}" destId="{C218963B-B299-2A4C-BE4E-C038BF95B8FA}" srcOrd="0" destOrd="0" presId="urn:microsoft.com/office/officeart/2005/8/layout/hProcess9"/>
    <dgm:cxn modelId="{CB738661-5F68-CD49-AB96-77C491926781}" type="presParOf" srcId="{088F44F7-6BE6-8644-AEF8-25CEDAA31FCF}" destId="{ADB3CB30-63AE-634B-8FDA-6869B00F7057}" srcOrd="1" destOrd="0" presId="urn:microsoft.com/office/officeart/2005/8/layout/hProcess9"/>
    <dgm:cxn modelId="{9E717446-BF43-8540-BC73-525E35B01135}" type="presParOf" srcId="{ADB3CB30-63AE-634B-8FDA-6869B00F7057}" destId="{638EC2D3-68C9-0E4D-ABDB-1642C04E7735}" srcOrd="0" destOrd="0" presId="urn:microsoft.com/office/officeart/2005/8/layout/hProcess9"/>
    <dgm:cxn modelId="{AE5FA30E-CBFE-3B49-B7B1-6B749E2E31DC}" type="presParOf" srcId="{ADB3CB30-63AE-634B-8FDA-6869B00F7057}" destId="{515CD5B8-34E6-8C4B-86F0-313E2E851939}" srcOrd="1" destOrd="0" presId="urn:microsoft.com/office/officeart/2005/8/layout/hProcess9"/>
    <dgm:cxn modelId="{BE0883E6-A273-9E46-B965-6F9C6D5B377C}" type="presParOf" srcId="{ADB3CB30-63AE-634B-8FDA-6869B00F7057}" destId="{1D68C53D-061A-C34A-B4B3-C2653CE7595C}" srcOrd="2" destOrd="0" presId="urn:microsoft.com/office/officeart/2005/8/layout/hProcess9"/>
    <dgm:cxn modelId="{EBDFCF80-6D99-7A4A-B446-BDD814612AA4}" type="presParOf" srcId="{ADB3CB30-63AE-634B-8FDA-6869B00F7057}" destId="{950063A4-769E-014B-872D-DFBFBFFEC432}" srcOrd="3" destOrd="0" presId="urn:microsoft.com/office/officeart/2005/8/layout/hProcess9"/>
    <dgm:cxn modelId="{D8E5F496-6FA4-A943-92A3-659424BF6BC3}" type="presParOf" srcId="{ADB3CB30-63AE-634B-8FDA-6869B00F7057}" destId="{66C9D20B-6871-4B4A-8549-9B1D2519C0CA}" srcOrd="4" destOrd="0" presId="urn:microsoft.com/office/officeart/2005/8/layout/hProcess9"/>
    <dgm:cxn modelId="{75EBA93B-C7A7-9941-BC2D-093CDD4298D0}" type="presParOf" srcId="{ADB3CB30-63AE-634B-8FDA-6869B00F7057}" destId="{3DD53E8F-DE2E-F64E-AFD0-DC1ADC4A8305}" srcOrd="5" destOrd="0" presId="urn:microsoft.com/office/officeart/2005/8/layout/hProcess9"/>
    <dgm:cxn modelId="{7C51940B-1162-2847-9B2B-877427EFBF68}" type="presParOf" srcId="{ADB3CB30-63AE-634B-8FDA-6869B00F7057}" destId="{769BA6D8-FA94-9C44-8C88-B8E0CCBC933D}"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8FAE4C-A765-7E40-B092-E1C85C4640A4}">
      <dsp:nvSpPr>
        <dsp:cNvPr id="0" name=""/>
        <dsp:cNvSpPr/>
      </dsp:nvSpPr>
      <dsp:spPr>
        <a:xfrm>
          <a:off x="0" y="0"/>
          <a:ext cx="8148577" cy="1063999"/>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smtClean="0"/>
            <a:t>Mainstream climate change education</a:t>
          </a:r>
          <a:endParaRPr lang="en-US" sz="2800" kern="1200" dirty="0"/>
        </a:p>
      </dsp:txBody>
      <dsp:txXfrm>
        <a:off x="1736115" y="0"/>
        <a:ext cx="6412461" cy="1063999"/>
      </dsp:txXfrm>
    </dsp:sp>
    <dsp:sp modelId="{B71F3115-BA4A-C749-93E9-93B108DEC4A5}">
      <dsp:nvSpPr>
        <dsp:cNvPr id="0" name=""/>
        <dsp:cNvSpPr/>
      </dsp:nvSpPr>
      <dsp:spPr>
        <a:xfrm>
          <a:off x="106399" y="106399"/>
          <a:ext cx="1629715" cy="851199"/>
        </a:xfrm>
        <a:prstGeom prst="roundRect">
          <a:avLst>
            <a:gd name="adj" fmla="val 10000"/>
          </a:avLst>
        </a:prstGeom>
        <a:blipFill rotWithShape="1">
          <a:blip xmlns:r="http://schemas.openxmlformats.org/officeDocument/2006/relationships" r:embed="rId1">
            <a:duotone>
              <a:schemeClr val="accent4">
                <a:hueOff val="0"/>
                <a:satOff val="0"/>
                <a:lumOff val="0"/>
                <a:alphaOff val="0"/>
                <a:shade val="20000"/>
                <a:satMod val="200000"/>
              </a:schemeClr>
              <a:schemeClr val="accent4">
                <a:hueOff val="0"/>
                <a:satOff val="0"/>
                <a:lumOff val="0"/>
                <a:alphaOff val="0"/>
                <a:tint val="12000"/>
                <a:satMod val="190000"/>
              </a:schemeClr>
            </a:duotone>
          </a:blip>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0E236ED-C0EC-1A4C-8D9C-9DC0F7A60F19}">
      <dsp:nvSpPr>
        <dsp:cNvPr id="0" name=""/>
        <dsp:cNvSpPr/>
      </dsp:nvSpPr>
      <dsp:spPr>
        <a:xfrm>
          <a:off x="0" y="1170399"/>
          <a:ext cx="8148577" cy="1063999"/>
        </a:xfrm>
        <a:prstGeom prst="roundRect">
          <a:avLst>
            <a:gd name="adj" fmla="val 10000"/>
          </a:avLst>
        </a:prstGeom>
        <a:gradFill rotWithShape="0">
          <a:gsLst>
            <a:gs pos="0">
              <a:schemeClr val="accent4">
                <a:hueOff val="-1488257"/>
                <a:satOff val="8966"/>
                <a:lumOff val="719"/>
                <a:alphaOff val="0"/>
                <a:tint val="100000"/>
                <a:shade val="100000"/>
                <a:satMod val="130000"/>
              </a:schemeClr>
            </a:gs>
            <a:gs pos="100000">
              <a:schemeClr val="accent4">
                <a:hueOff val="-1488257"/>
                <a:satOff val="8966"/>
                <a:lumOff val="71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smtClean="0"/>
            <a:t>Normalize conversations about climate change impacts and solutions</a:t>
          </a:r>
          <a:endParaRPr lang="en-US" sz="2800" kern="1200" dirty="0"/>
        </a:p>
      </dsp:txBody>
      <dsp:txXfrm>
        <a:off x="1736115" y="1170399"/>
        <a:ext cx="6412461" cy="1063999"/>
      </dsp:txXfrm>
    </dsp:sp>
    <dsp:sp modelId="{72A9DCC4-6060-E243-A59D-D969ADF16625}">
      <dsp:nvSpPr>
        <dsp:cNvPr id="0" name=""/>
        <dsp:cNvSpPr/>
      </dsp:nvSpPr>
      <dsp:spPr>
        <a:xfrm>
          <a:off x="106399" y="1276799"/>
          <a:ext cx="1629715" cy="851199"/>
        </a:xfrm>
        <a:prstGeom prst="roundRect">
          <a:avLst>
            <a:gd name="adj" fmla="val 10000"/>
          </a:avLst>
        </a:prstGeom>
        <a:blipFill rotWithShape="1">
          <a:blip xmlns:r="http://schemas.openxmlformats.org/officeDocument/2006/relationships" r:embed="rId2">
            <a:duotone>
              <a:schemeClr val="accent4">
                <a:hueOff val="-1327094"/>
                <a:satOff val="7537"/>
                <a:lumOff val="598"/>
                <a:alphaOff val="0"/>
                <a:shade val="20000"/>
                <a:satMod val="200000"/>
              </a:schemeClr>
              <a:schemeClr val="accent4">
                <a:hueOff val="-1327094"/>
                <a:satOff val="7537"/>
                <a:lumOff val="598"/>
                <a:alphaOff val="0"/>
                <a:tint val="12000"/>
                <a:satMod val="190000"/>
              </a:schemeClr>
            </a:duotone>
          </a:blip>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FA34275-853F-2243-87D6-E987AC2141B4}">
      <dsp:nvSpPr>
        <dsp:cNvPr id="0" name=""/>
        <dsp:cNvSpPr/>
      </dsp:nvSpPr>
      <dsp:spPr>
        <a:xfrm>
          <a:off x="0" y="2340798"/>
          <a:ext cx="8148577" cy="1063999"/>
        </a:xfrm>
        <a:prstGeom prst="roundRect">
          <a:avLst>
            <a:gd name="adj" fmla="val 10000"/>
          </a:avLst>
        </a:prstGeom>
        <a:gradFill rotWithShape="0">
          <a:gsLst>
            <a:gs pos="0">
              <a:schemeClr val="accent4">
                <a:hueOff val="-2976514"/>
                <a:satOff val="17933"/>
                <a:lumOff val="1437"/>
                <a:alphaOff val="0"/>
                <a:tint val="100000"/>
                <a:shade val="100000"/>
                <a:satMod val="130000"/>
              </a:schemeClr>
            </a:gs>
            <a:gs pos="100000">
              <a:schemeClr val="accent4">
                <a:hueOff val="-2976514"/>
                <a:satOff val="17933"/>
                <a:lumOff val="1437"/>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smtClean="0"/>
            <a:t>Elevate the moral imperative and a future built on innovation through youth voices</a:t>
          </a:r>
          <a:endParaRPr lang="en-US" sz="2800" kern="1200" dirty="0"/>
        </a:p>
      </dsp:txBody>
      <dsp:txXfrm>
        <a:off x="1736115" y="2340798"/>
        <a:ext cx="6412461" cy="1063999"/>
      </dsp:txXfrm>
    </dsp:sp>
    <dsp:sp modelId="{89B3E218-62A4-874B-BAC0-525A3FBC3FD1}">
      <dsp:nvSpPr>
        <dsp:cNvPr id="0" name=""/>
        <dsp:cNvSpPr/>
      </dsp:nvSpPr>
      <dsp:spPr>
        <a:xfrm>
          <a:off x="170708" y="2447198"/>
          <a:ext cx="1629715" cy="851199"/>
        </a:xfrm>
        <a:prstGeom prst="roundRect">
          <a:avLst>
            <a:gd name="adj" fmla="val 10000"/>
          </a:avLst>
        </a:prstGeom>
        <a:blipFill rotWithShape="1">
          <a:blip xmlns:r="http://schemas.openxmlformats.org/officeDocument/2006/relationships" r:embed="rId3">
            <a:duotone>
              <a:schemeClr val="accent4">
                <a:hueOff val="-2654188"/>
                <a:satOff val="15073"/>
                <a:lumOff val="1197"/>
                <a:alphaOff val="0"/>
                <a:shade val="20000"/>
                <a:satMod val="200000"/>
              </a:schemeClr>
              <a:schemeClr val="accent4">
                <a:hueOff val="-2654188"/>
                <a:satOff val="15073"/>
                <a:lumOff val="1197"/>
                <a:alphaOff val="0"/>
                <a:tint val="12000"/>
                <a:satMod val="190000"/>
              </a:schemeClr>
            </a:duotone>
          </a:blip>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72F8442F-29C9-8347-B4F8-775F346C65FA}">
      <dsp:nvSpPr>
        <dsp:cNvPr id="0" name=""/>
        <dsp:cNvSpPr/>
      </dsp:nvSpPr>
      <dsp:spPr>
        <a:xfrm>
          <a:off x="0" y="3511197"/>
          <a:ext cx="8148577" cy="1063999"/>
        </a:xfrm>
        <a:prstGeom prst="roundRect">
          <a:avLst>
            <a:gd name="adj" fmla="val 10000"/>
          </a:avLst>
        </a:prstGeom>
        <a:gradFill rotWithShape="0">
          <a:gsLst>
            <a:gs pos="0">
              <a:schemeClr val="accent4">
                <a:hueOff val="-4464771"/>
                <a:satOff val="26899"/>
                <a:lumOff val="2156"/>
                <a:alphaOff val="0"/>
                <a:tint val="100000"/>
                <a:shade val="100000"/>
                <a:satMod val="130000"/>
              </a:schemeClr>
            </a:gs>
            <a:gs pos="100000">
              <a:schemeClr val="accent4">
                <a:hueOff val="-4464771"/>
                <a:satOff val="26899"/>
                <a:lumOff val="215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smtClean="0"/>
            <a:t>Embolden leadership of decision makers  and businesses to act on climate</a:t>
          </a:r>
          <a:endParaRPr lang="en-US" sz="2800" kern="1200" dirty="0"/>
        </a:p>
      </dsp:txBody>
      <dsp:txXfrm>
        <a:off x="1736115" y="3511197"/>
        <a:ext cx="6412461" cy="1063999"/>
      </dsp:txXfrm>
    </dsp:sp>
    <dsp:sp modelId="{7A63AD0A-497D-6649-9882-53E40F1297C7}">
      <dsp:nvSpPr>
        <dsp:cNvPr id="0" name=""/>
        <dsp:cNvSpPr/>
      </dsp:nvSpPr>
      <dsp:spPr>
        <a:xfrm>
          <a:off x="106399" y="3617597"/>
          <a:ext cx="1629715" cy="851199"/>
        </a:xfrm>
        <a:prstGeom prst="roundRect">
          <a:avLst>
            <a:gd name="adj" fmla="val 10000"/>
          </a:avLst>
        </a:prstGeom>
        <a:blipFill rotWithShape="1">
          <a:blip xmlns:r="http://schemas.openxmlformats.org/officeDocument/2006/relationships" r:embed="rId4">
            <a:duotone>
              <a:schemeClr val="accent4">
                <a:hueOff val="-3981282"/>
                <a:satOff val="22610"/>
                <a:lumOff val="1795"/>
                <a:alphaOff val="0"/>
                <a:shade val="20000"/>
                <a:satMod val="200000"/>
              </a:schemeClr>
              <a:schemeClr val="accent4">
                <a:hueOff val="-3981282"/>
                <a:satOff val="22610"/>
                <a:lumOff val="1795"/>
                <a:alphaOff val="0"/>
                <a:tint val="12000"/>
                <a:satMod val="190000"/>
              </a:schemeClr>
            </a:duotone>
          </a:blip>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18963B-B299-2A4C-BE4E-C038BF95B8FA}">
      <dsp:nvSpPr>
        <dsp:cNvPr id="0" name=""/>
        <dsp:cNvSpPr/>
      </dsp:nvSpPr>
      <dsp:spPr>
        <a:xfrm>
          <a:off x="1222286" y="0"/>
          <a:ext cx="6926290" cy="4577879"/>
        </a:xfrm>
        <a:prstGeom prst="rightArrow">
          <a:avLst/>
        </a:prstGeom>
        <a:solidFill>
          <a:schemeClr val="accent4">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38EC2D3-68C9-0E4D-ABDB-1642C04E7735}">
      <dsp:nvSpPr>
        <dsp:cNvPr id="0" name=""/>
        <dsp:cNvSpPr/>
      </dsp:nvSpPr>
      <dsp:spPr>
        <a:xfrm>
          <a:off x="4078" y="1373363"/>
          <a:ext cx="1961547" cy="1831151"/>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Mainstream climate change education across subjects</a:t>
          </a:r>
          <a:endParaRPr lang="en-US" sz="1800" kern="1200" dirty="0"/>
        </a:p>
      </dsp:txBody>
      <dsp:txXfrm>
        <a:off x="93467" y="1462752"/>
        <a:ext cx="1782769" cy="1652373"/>
      </dsp:txXfrm>
    </dsp:sp>
    <dsp:sp modelId="{1D68C53D-061A-C34A-B4B3-C2653CE7595C}">
      <dsp:nvSpPr>
        <dsp:cNvPr id="0" name=""/>
        <dsp:cNvSpPr/>
      </dsp:nvSpPr>
      <dsp:spPr>
        <a:xfrm>
          <a:off x="2063702" y="1373363"/>
          <a:ext cx="1961547" cy="1831151"/>
        </a:xfrm>
        <a:prstGeom prst="roundRect">
          <a:avLst/>
        </a:prstGeom>
        <a:gradFill rotWithShape="0">
          <a:gsLst>
            <a:gs pos="0">
              <a:schemeClr val="accent4">
                <a:hueOff val="-1488257"/>
                <a:satOff val="8966"/>
                <a:lumOff val="719"/>
                <a:alphaOff val="0"/>
                <a:tint val="100000"/>
                <a:shade val="100000"/>
                <a:satMod val="130000"/>
              </a:schemeClr>
            </a:gs>
            <a:gs pos="100000">
              <a:schemeClr val="accent4">
                <a:hueOff val="-1488257"/>
                <a:satOff val="8966"/>
                <a:lumOff val="71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Normalize conversations about climate change impacts and solutions</a:t>
          </a:r>
          <a:endParaRPr lang="en-US" sz="1800" kern="1200" dirty="0"/>
        </a:p>
      </dsp:txBody>
      <dsp:txXfrm>
        <a:off x="2153091" y="1462752"/>
        <a:ext cx="1782769" cy="1652373"/>
      </dsp:txXfrm>
    </dsp:sp>
    <dsp:sp modelId="{66C9D20B-6871-4B4A-8549-9B1D2519C0CA}">
      <dsp:nvSpPr>
        <dsp:cNvPr id="0" name=""/>
        <dsp:cNvSpPr/>
      </dsp:nvSpPr>
      <dsp:spPr>
        <a:xfrm>
          <a:off x="4123327" y="1373363"/>
          <a:ext cx="1961547" cy="1831151"/>
        </a:xfrm>
        <a:prstGeom prst="roundRect">
          <a:avLst/>
        </a:prstGeom>
        <a:gradFill rotWithShape="0">
          <a:gsLst>
            <a:gs pos="0">
              <a:schemeClr val="accent4">
                <a:hueOff val="-2976514"/>
                <a:satOff val="17933"/>
                <a:lumOff val="1437"/>
                <a:alphaOff val="0"/>
                <a:tint val="100000"/>
                <a:shade val="100000"/>
                <a:satMod val="130000"/>
              </a:schemeClr>
            </a:gs>
            <a:gs pos="100000">
              <a:schemeClr val="accent4">
                <a:hueOff val="-2976514"/>
                <a:satOff val="17933"/>
                <a:lumOff val="1437"/>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Elevate the moral imperative and a future built on innovation through youth voices</a:t>
          </a:r>
          <a:endParaRPr lang="en-US" sz="1800" kern="1200" dirty="0"/>
        </a:p>
      </dsp:txBody>
      <dsp:txXfrm>
        <a:off x="4212716" y="1462752"/>
        <a:ext cx="1782769" cy="1652373"/>
      </dsp:txXfrm>
    </dsp:sp>
    <dsp:sp modelId="{769BA6D8-FA94-9C44-8C88-B8E0CCBC933D}">
      <dsp:nvSpPr>
        <dsp:cNvPr id="0" name=""/>
        <dsp:cNvSpPr/>
      </dsp:nvSpPr>
      <dsp:spPr>
        <a:xfrm>
          <a:off x="6182951" y="1373363"/>
          <a:ext cx="1961547" cy="1831151"/>
        </a:xfrm>
        <a:prstGeom prst="roundRect">
          <a:avLst/>
        </a:prstGeom>
        <a:gradFill rotWithShape="0">
          <a:gsLst>
            <a:gs pos="0">
              <a:schemeClr val="accent4">
                <a:hueOff val="-4464771"/>
                <a:satOff val="26899"/>
                <a:lumOff val="2156"/>
                <a:alphaOff val="0"/>
                <a:tint val="100000"/>
                <a:shade val="100000"/>
                <a:satMod val="130000"/>
              </a:schemeClr>
            </a:gs>
            <a:gs pos="100000">
              <a:schemeClr val="accent4">
                <a:hueOff val="-4464771"/>
                <a:satOff val="26899"/>
                <a:lumOff val="215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Embolden leadership of decision makers  and businesses to act on climate</a:t>
          </a:r>
          <a:endParaRPr lang="en-US" sz="1800" kern="1200" dirty="0"/>
        </a:p>
      </dsp:txBody>
      <dsp:txXfrm>
        <a:off x="6272340" y="1462752"/>
        <a:ext cx="1782769" cy="1652373"/>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A75AD8-9416-C846-9EA5-BA53634CDCCD}" type="datetimeFigureOut">
              <a:rPr lang="en-US" smtClean="0"/>
              <a:t>1/23/18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98361C-2568-C143-9EE6-CB482EAEEDB2}" type="slidenum">
              <a:rPr lang="en-US" smtClean="0"/>
              <a:t>‹#›</a:t>
            </a:fld>
            <a:endParaRPr lang="en-US"/>
          </a:p>
        </p:txBody>
      </p:sp>
    </p:spTree>
    <p:extLst>
      <p:ext uri="{BB962C8B-B14F-4D97-AF65-F5344CB8AC3E}">
        <p14:creationId xmlns:p14="http://schemas.microsoft.com/office/powerpoint/2010/main" val="4867997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Thanks for opportunity.</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Example</a:t>
            </a:r>
            <a:r>
              <a:rPr lang="en-US" baseline="0" dirty="0" smtClean="0"/>
              <a:t> place-based nonprofit organization working across multiple sectors with measureable impact. Our approach is to work synergistically.</a:t>
            </a:r>
          </a:p>
          <a:p>
            <a:r>
              <a:rPr lang="en-US" baseline="0" dirty="0" smtClean="0"/>
              <a:t>There’s a lot of impressive work happening in the climate change education community and we’re honored to be a part of it.</a:t>
            </a:r>
          </a:p>
          <a:p>
            <a:r>
              <a:rPr lang="en-US" baseline="0" dirty="0" smtClean="0"/>
              <a:t>Introduce the short video.</a:t>
            </a:r>
          </a:p>
        </p:txBody>
      </p:sp>
      <p:sp>
        <p:nvSpPr>
          <p:cNvPr id="4" name="Slide Number Placeholder 3"/>
          <p:cNvSpPr>
            <a:spLocks noGrp="1"/>
          </p:cNvSpPr>
          <p:nvPr>
            <p:ph type="sldNum" sz="quarter" idx="10"/>
          </p:nvPr>
        </p:nvSpPr>
        <p:spPr/>
        <p:txBody>
          <a:bodyPr/>
          <a:lstStyle/>
          <a:p>
            <a:fld id="{2898361C-2568-C143-9EE6-CB482EAEEDB2}" type="slidenum">
              <a:rPr lang="en-US" smtClean="0"/>
              <a:t>1</a:t>
            </a:fld>
            <a:endParaRPr lang="en-US"/>
          </a:p>
        </p:txBody>
      </p:sp>
    </p:spTree>
    <p:extLst>
      <p:ext uri="{BB962C8B-B14F-4D97-AF65-F5344CB8AC3E}">
        <p14:creationId xmlns:p14="http://schemas.microsoft.com/office/powerpoint/2010/main" val="132126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a typeface="ＭＳ Ｐゴシック" charset="0"/>
              <a:cs typeface="ＭＳ Ｐゴシック" charset="0"/>
            </a:endParaRPr>
          </a:p>
        </p:txBody>
      </p:sp>
      <p:sp>
        <p:nvSpPr>
          <p:cNvPr id="194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F790FDD-C91C-A048-8BF0-2CBE81082A87}" type="slidenum">
              <a:rPr lang="en-US" sz="1200">
                <a:latin typeface="Calibri" charset="0"/>
              </a:rPr>
              <a:pPr eaLnBrk="1" hangingPunct="1"/>
              <a:t>3</a:t>
            </a:fld>
            <a:endParaRPr lang="en-US" sz="12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why it’s important</a:t>
            </a:r>
            <a:r>
              <a:rPr lang="en-US" baseline="0" dirty="0" smtClean="0"/>
              <a:t> that we are located here; but our programs have national and international reach.</a:t>
            </a:r>
            <a:endParaRPr lang="en-US" dirty="0"/>
          </a:p>
        </p:txBody>
      </p:sp>
      <p:sp>
        <p:nvSpPr>
          <p:cNvPr id="4" name="Slide Number Placeholder 3"/>
          <p:cNvSpPr>
            <a:spLocks noGrp="1"/>
          </p:cNvSpPr>
          <p:nvPr>
            <p:ph type="sldNum" sz="quarter" idx="10"/>
          </p:nvPr>
        </p:nvSpPr>
        <p:spPr/>
        <p:txBody>
          <a:bodyPr/>
          <a:lstStyle/>
          <a:p>
            <a:fld id="{2898361C-2568-C143-9EE6-CB482EAEEDB2}" type="slidenum">
              <a:rPr lang="en-US" smtClean="0"/>
              <a:t>4</a:t>
            </a:fld>
            <a:endParaRPr lang="en-US"/>
          </a:p>
        </p:txBody>
      </p:sp>
    </p:spTree>
    <p:extLst>
      <p:ext uri="{BB962C8B-B14F-4D97-AF65-F5344CB8AC3E}">
        <p14:creationId xmlns:p14="http://schemas.microsoft.com/office/powerpoint/2010/main" val="628250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8361C-2568-C143-9EE6-CB482EAEEDB2}" type="slidenum">
              <a:rPr lang="en-US" smtClean="0"/>
              <a:t>5</a:t>
            </a:fld>
            <a:endParaRPr lang="en-US"/>
          </a:p>
        </p:txBody>
      </p:sp>
    </p:spTree>
    <p:extLst>
      <p:ext uri="{BB962C8B-B14F-4D97-AF65-F5344CB8AC3E}">
        <p14:creationId xmlns:p14="http://schemas.microsoft.com/office/powerpoint/2010/main" val="966265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Climate Minnesota Logo, goals and activities</a:t>
            </a:r>
          </a:p>
          <a:p>
            <a:r>
              <a:rPr lang="en-US" dirty="0" smtClean="0"/>
              <a:t>Climate Minnesota: Local Stories, Community Solutions project. </a:t>
            </a:r>
          </a:p>
          <a:p>
            <a:r>
              <a:rPr lang="en-US" dirty="0" smtClean="0"/>
              <a:t>12 public Convenings on climate change, </a:t>
            </a:r>
          </a:p>
          <a:p>
            <a:r>
              <a:rPr lang="en-US" dirty="0" smtClean="0"/>
              <a:t>online storytelling collection for personal climate stories; </a:t>
            </a:r>
          </a:p>
          <a:p>
            <a:r>
              <a:rPr lang="en-US" dirty="0" smtClean="0"/>
              <a:t>and co-produced a Twin Cities PBS film, Minnesota Stories in a Changing Climate.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898361C-2568-C143-9EE6-CB482EAEEDB2}" type="slidenum">
              <a:rPr lang="en-US" smtClean="0"/>
              <a:t>11</a:t>
            </a:fld>
            <a:endParaRPr lang="en-US"/>
          </a:p>
        </p:txBody>
      </p:sp>
    </p:spTree>
    <p:extLst>
      <p:ext uri="{BB962C8B-B14F-4D97-AF65-F5344CB8AC3E}">
        <p14:creationId xmlns:p14="http://schemas.microsoft.com/office/powerpoint/2010/main" val="1369329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8361C-2568-C143-9EE6-CB482EAEEDB2}" type="slidenum">
              <a:rPr lang="en-US" smtClean="0"/>
              <a:t>12</a:t>
            </a:fld>
            <a:endParaRPr lang="en-US"/>
          </a:p>
        </p:txBody>
      </p:sp>
    </p:spTree>
    <p:extLst>
      <p:ext uri="{BB962C8B-B14F-4D97-AF65-F5344CB8AC3E}">
        <p14:creationId xmlns:p14="http://schemas.microsoft.com/office/powerpoint/2010/main" val="2753947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8361C-2568-C143-9EE6-CB482EAEEDB2}" type="slidenum">
              <a:rPr lang="en-US" smtClean="0"/>
              <a:t>13</a:t>
            </a:fld>
            <a:endParaRPr lang="en-US"/>
          </a:p>
        </p:txBody>
      </p:sp>
    </p:spTree>
    <p:extLst>
      <p:ext uri="{BB962C8B-B14F-4D97-AF65-F5344CB8AC3E}">
        <p14:creationId xmlns:p14="http://schemas.microsoft.com/office/powerpoint/2010/main" val="1983887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8361C-2568-C143-9EE6-CB482EAEEDB2}" type="slidenum">
              <a:rPr lang="en-US" smtClean="0"/>
              <a:t>14</a:t>
            </a:fld>
            <a:endParaRPr lang="en-US"/>
          </a:p>
        </p:txBody>
      </p:sp>
    </p:spTree>
    <p:extLst>
      <p:ext uri="{BB962C8B-B14F-4D97-AF65-F5344CB8AC3E}">
        <p14:creationId xmlns:p14="http://schemas.microsoft.com/office/powerpoint/2010/main" val="62825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8361C-2568-C143-9EE6-CB482EAEEDB2}" type="slidenum">
              <a:rPr lang="en-US" smtClean="0"/>
              <a:t>16</a:t>
            </a:fld>
            <a:endParaRPr lang="en-US"/>
          </a:p>
        </p:txBody>
      </p:sp>
    </p:spTree>
    <p:extLst>
      <p:ext uri="{BB962C8B-B14F-4D97-AF65-F5344CB8AC3E}">
        <p14:creationId xmlns:p14="http://schemas.microsoft.com/office/powerpoint/2010/main" val="1826373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8361C-2568-C143-9EE6-CB482EAEEDB2}" type="slidenum">
              <a:rPr lang="en-US" smtClean="0"/>
              <a:t>18</a:t>
            </a:fld>
            <a:endParaRPr lang="en-US"/>
          </a:p>
        </p:txBody>
      </p:sp>
    </p:spTree>
    <p:extLst>
      <p:ext uri="{BB962C8B-B14F-4D97-AF65-F5344CB8AC3E}">
        <p14:creationId xmlns:p14="http://schemas.microsoft.com/office/powerpoint/2010/main" val="1288229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xfrm>
            <a:off x="381000" y="685800"/>
            <a:ext cx="6096000" cy="3429000"/>
          </a:xfrm>
          <a:prstGeom prst="rect">
            <a:avLst/>
          </a:prstGeom>
        </p:spPr>
        <p:txBody>
          <a:bodyPr/>
          <a:lstStyle/>
          <a:p>
            <a:endParaRPr/>
          </a:p>
        </p:txBody>
      </p:sp>
      <p:sp>
        <p:nvSpPr>
          <p:cNvPr id="170" name="Shape 170"/>
          <p:cNvSpPr>
            <a:spLocks noGrp="1"/>
          </p:cNvSpPr>
          <p:nvPr>
            <p:ph type="body" sz="quarter" idx="1"/>
          </p:nvPr>
        </p:nvSpPr>
        <p:spPr>
          <a:prstGeom prst="rect">
            <a:avLst/>
          </a:prstGeom>
        </p:spPr>
        <p:txBody>
          <a:bodyPr/>
          <a:lstStyle/>
          <a:p>
            <a:pPr>
              <a:defRPr b="1"/>
            </a:pPr>
            <a:endParaRPr lang="en-US" dirty="0"/>
          </a:p>
        </p:txBody>
      </p:sp>
    </p:spTree>
    <p:extLst>
      <p:ext uri="{BB962C8B-B14F-4D97-AF65-F5344CB8AC3E}">
        <p14:creationId xmlns:p14="http://schemas.microsoft.com/office/powerpoint/2010/main" val="4204696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98361C-2568-C143-9EE6-CB482EAEEDB2}" type="slidenum">
              <a:rPr lang="en-US" smtClean="0"/>
              <a:t>21</a:t>
            </a:fld>
            <a:endParaRPr lang="en-US"/>
          </a:p>
        </p:txBody>
      </p:sp>
    </p:spTree>
    <p:extLst>
      <p:ext uri="{BB962C8B-B14F-4D97-AF65-F5344CB8AC3E}">
        <p14:creationId xmlns:p14="http://schemas.microsoft.com/office/powerpoint/2010/main" val="1415186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Play Ten Year Video</a:t>
            </a:r>
            <a:endParaRPr lang="en-US" dirty="0"/>
          </a:p>
        </p:txBody>
      </p:sp>
      <p:sp>
        <p:nvSpPr>
          <p:cNvPr id="4" name="Slide Number Placeholder 3"/>
          <p:cNvSpPr>
            <a:spLocks noGrp="1"/>
          </p:cNvSpPr>
          <p:nvPr>
            <p:ph type="sldNum" sz="quarter" idx="10"/>
          </p:nvPr>
        </p:nvSpPr>
        <p:spPr/>
        <p:txBody>
          <a:bodyPr/>
          <a:lstStyle/>
          <a:p>
            <a:fld id="{2898361C-2568-C143-9EE6-CB482EAEEDB2}" type="slidenum">
              <a:rPr lang="en-US" smtClean="0"/>
              <a:t>23</a:t>
            </a:fld>
            <a:endParaRPr lang="en-US"/>
          </a:p>
        </p:txBody>
      </p:sp>
    </p:spTree>
    <p:extLst>
      <p:ext uri="{BB962C8B-B14F-4D97-AF65-F5344CB8AC3E}">
        <p14:creationId xmlns:p14="http://schemas.microsoft.com/office/powerpoint/2010/main" val="401701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hyperlink" Target="http://climategen.org"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4379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99775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6935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35721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815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8235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99630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2230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Title Slide">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0753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41D60E-39A2-744F-9BB3-BA1E6F84E00A}" type="datetimeFigureOut">
              <a:rPr lang="en-US" smtClean="0"/>
              <a:t>1/23/18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759F9-509B-D445-B6EA-22FCEB3F0967}" type="slidenum">
              <a:rPr lang="en-US" smtClean="0"/>
              <a:t>‹#›</a:t>
            </a:fld>
            <a:endParaRPr lang="en-US"/>
          </a:p>
        </p:txBody>
      </p:sp>
    </p:spTree>
    <p:extLst>
      <p:ext uri="{BB962C8B-B14F-4D97-AF65-F5344CB8AC3E}">
        <p14:creationId xmlns:p14="http://schemas.microsoft.com/office/powerpoint/2010/main" val="1308631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Centered 1 Line Title">
    <p:spTree>
      <p:nvGrpSpPr>
        <p:cNvPr id="1" name=""/>
        <p:cNvGrpSpPr/>
        <p:nvPr/>
      </p:nvGrpSpPr>
      <p:grpSpPr>
        <a:xfrm>
          <a:off x="0" y="0"/>
          <a:ext cx="0" cy="0"/>
          <a:chOff x="0" y="0"/>
          <a:chExt cx="0" cy="0"/>
        </a:xfrm>
      </p:grpSpPr>
      <p:sp>
        <p:nvSpPr>
          <p:cNvPr id="38" name="Shape 38"/>
          <p:cNvSpPr>
            <a:spLocks noGrp="1"/>
          </p:cNvSpPr>
          <p:nvPr>
            <p:ph type="title"/>
          </p:nvPr>
        </p:nvSpPr>
        <p:spPr>
          <a:xfrm>
            <a:off x="485775" y="335756"/>
            <a:ext cx="8172450" cy="428625"/>
          </a:xfrm>
          <a:prstGeom prst="rect">
            <a:avLst/>
          </a:prstGeom>
        </p:spPr>
        <p:txBody>
          <a:bodyPr/>
          <a:lstStyle>
            <a:lvl1pPr algn="ctr">
              <a:lnSpc>
                <a:spcPts val="3038"/>
              </a:lnSpc>
              <a:spcBef>
                <a:spcPts val="169"/>
              </a:spcBef>
            </a:lvl1pPr>
          </a:lstStyle>
          <a:p>
            <a:r>
              <a:t>Title Text</a:t>
            </a:r>
          </a:p>
        </p:txBody>
      </p:sp>
      <p:sp>
        <p:nvSpPr>
          <p:cNvPr id="39" name="Shape 39"/>
          <p:cNvSpPr>
            <a:spLocks noGrp="1"/>
          </p:cNvSpPr>
          <p:nvPr>
            <p:ph type="body" sz="quarter" idx="1"/>
          </p:nvPr>
        </p:nvSpPr>
        <p:spPr>
          <a:xfrm>
            <a:off x="485775" y="714375"/>
            <a:ext cx="8172450" cy="571500"/>
          </a:xfrm>
          <a:prstGeom prst="rect">
            <a:avLst/>
          </a:prstGeom>
        </p:spPr>
        <p:txBody>
          <a:bodyPr/>
          <a:lstStyle>
            <a:lvl1pPr algn="ctr"/>
            <a:lvl2pPr marL="21431" indent="128588">
              <a:buSzTx/>
              <a:buNone/>
              <a:defRPr sz="1800" b="1"/>
            </a:lvl2pPr>
            <a:lvl3pPr marL="0" indent="257175">
              <a:buSzTx/>
              <a:buNone/>
              <a:defRPr sz="1700" b="1"/>
            </a:lvl3pPr>
            <a:lvl4pPr marL="0" indent="385763">
              <a:buSzTx/>
              <a:buNone/>
              <a:defRPr sz="1500" b="1"/>
            </a:lvl4pPr>
            <a:lvl5pPr marL="0" indent="514350">
              <a:buSzTx/>
              <a:buNone/>
              <a:defRPr b="1"/>
            </a:lvl5p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8123754"/>
      </p:ext>
    </p:extLst>
  </p:cSld>
  <p:clrMapOvr>
    <a:masterClrMapping/>
  </p:clrMapOvr>
  <p:transition xmlns:p14="http://schemas.microsoft.com/office/powerpoint/2010/mai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91769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38081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27882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318124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52633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21743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433506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93582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2487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62661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164158-0CE9-4349-B3F5-2F2E57F0D0CB}" type="datetimeFigureOut">
              <a:rPr lang="en-US" smtClean="0">
                <a:solidFill>
                  <a:prstClr val="black">
                    <a:tint val="75000"/>
                  </a:prstClr>
                </a:solidFill>
                <a:latin typeface="Calibri"/>
              </a:rPr>
              <a:pPr/>
              <a:t>1/23/18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B259CC6-7B72-4137-928D-D85C24DCBB6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772344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Master #2 copy 1">
    <p:spTree>
      <p:nvGrpSpPr>
        <p:cNvPr id="1" name=""/>
        <p:cNvGrpSpPr/>
        <p:nvPr/>
      </p:nvGrpSpPr>
      <p:grpSpPr>
        <a:xfrm>
          <a:off x="0" y="0"/>
          <a:ext cx="0" cy="0"/>
          <a:chOff x="0" y="0"/>
          <a:chExt cx="0" cy="0"/>
        </a:xfrm>
      </p:grpSpPr>
      <p:pic>
        <p:nvPicPr>
          <p:cNvPr id="117" name="GC_logo_horizontal_rgb.png" descr="GC_logo_horizontal_rgb.png"/>
          <p:cNvPicPr>
            <a:picLocks noChangeAspect="1"/>
          </p:cNvPicPr>
          <p:nvPr/>
        </p:nvPicPr>
        <p:blipFill>
          <a:blip r:embed="rId2">
            <a:extLst/>
          </a:blip>
          <a:stretch>
            <a:fillRect/>
          </a:stretch>
        </p:blipFill>
        <p:spPr>
          <a:xfrm>
            <a:off x="0" y="4598937"/>
            <a:ext cx="2008318" cy="544564"/>
          </a:xfrm>
          <a:prstGeom prst="rect">
            <a:avLst/>
          </a:prstGeom>
          <a:ln w="12700">
            <a:miter lim="400000"/>
          </a:ln>
        </p:spPr>
      </p:pic>
      <p:sp>
        <p:nvSpPr>
          <p:cNvPr id="118" name="climategen.org"/>
          <p:cNvSpPr txBox="1"/>
          <p:nvPr/>
        </p:nvSpPr>
        <p:spPr>
          <a:xfrm>
            <a:off x="7135683" y="4599334"/>
            <a:ext cx="2008317" cy="833838"/>
          </a:xfrm>
          <a:prstGeom prst="rect">
            <a:avLst/>
          </a:prstGeom>
          <a:ln w="12700">
            <a:miter lim="400000"/>
          </a:ln>
          <a:extLst>
            <a:ext uri="{C572A759-6A51-4108-AA02-DFA0A04FC94B}">
              <ma14:wrappingTextBoxFlag xmlns:ma14="http://schemas.microsoft.com/office/mac/drawingml/2011/main" val="1"/>
            </a:ext>
          </a:extLst>
        </p:spPr>
        <p:txBody>
          <a:bodyPr lIns="31887" tIns="31887" rIns="31887" bIns="31887" anchor="ctr">
            <a:spAutoFit/>
          </a:bodyPr>
          <a:lstStyle>
            <a:lvl1pPr algn="l" defTabSz="457200">
              <a:defRPr sz="2500">
                <a:latin typeface="Helvetica"/>
                <a:ea typeface="Helvetica"/>
                <a:cs typeface="Helvetica"/>
                <a:sym typeface="Helvetica"/>
                <a:hlinkClick r:id=""/>
              </a:defRPr>
            </a:lvl1pPr>
          </a:lstStyle>
          <a:p>
            <a:r>
              <a:rPr>
                <a:hlinkClick r:id="rId3"/>
              </a:rPr>
              <a:t>climategen.org</a:t>
            </a:r>
          </a:p>
        </p:txBody>
      </p:sp>
      <p:sp>
        <p:nvSpPr>
          <p:cNvPr id="119" name="Slide Number"/>
          <p:cNvSpPr txBox="1">
            <a:spLocks noGrp="1"/>
          </p:cNvSpPr>
          <p:nvPr>
            <p:ph type="sldNum" sz="quarter" idx="2"/>
          </p:nvPr>
        </p:nvSpPr>
        <p:spPr>
          <a:xfrm>
            <a:off x="4446984" y="4882306"/>
            <a:ext cx="241102" cy="194221"/>
          </a:xfrm>
          <a:prstGeom prst="rect">
            <a:avLst/>
          </a:prstGeom>
        </p:spPr>
        <p:txBody>
          <a:bodyPr/>
          <a:lstStyle>
            <a:lvl1pPr>
              <a:defRPr>
                <a:solidFill>
                  <a:srgbClr val="000000"/>
                </a:solidFill>
                <a:latin typeface="Gill Sans"/>
                <a:ea typeface="Gill Sans"/>
                <a:cs typeface="Gill Sans"/>
                <a:sym typeface="Gill Sans"/>
              </a:defRPr>
            </a:lvl1pPr>
          </a:lstStyle>
          <a:p>
            <a:fld id="{86CB4B4D-7CA3-9044-876B-883B54F8677D}" type="slidenum">
              <a:t>‹#›</a:t>
            </a:fld>
            <a:endParaRPr/>
          </a:p>
        </p:txBody>
      </p:sp>
    </p:spTree>
    <p:extLst>
      <p:ext uri="{BB962C8B-B14F-4D97-AF65-F5344CB8AC3E}">
        <p14:creationId xmlns:p14="http://schemas.microsoft.com/office/powerpoint/2010/main" val="684014302"/>
      </p:ext>
    </p:extLst>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F199559-85D8-CF46-B48F-0B6C1D2BAD72}" type="datetimeFigureOut">
              <a:rPr lang="en-US" smtClean="0"/>
              <a:t>1/23/18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3386B24-2B68-274B-AEB2-E4560D3446B2}" type="slidenum">
              <a:rPr lang="en-US" smtClean="0"/>
              <a:t>‹#›</a:t>
            </a:fld>
            <a:endParaRPr lang="en-US"/>
          </a:p>
        </p:txBody>
      </p:sp>
    </p:spTree>
    <p:extLst>
      <p:ext uri="{BB962C8B-B14F-4D97-AF65-F5344CB8AC3E}">
        <p14:creationId xmlns:p14="http://schemas.microsoft.com/office/powerpoint/2010/main" val="3416131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71" r:id="rId10"/>
    <p:sldLayoutId id="2147483673" r:id="rId11"/>
  </p:sldLayoutIdLst>
  <p:txStyles>
    <p:titleStyle>
      <a:lvl1pPr algn="ctr" defTabSz="457200" rtl="0" eaLnBrk="1" latinLnBrk="0" hangingPunct="1">
        <a:spcBef>
          <a:spcPct val="0"/>
        </a:spcBef>
        <a:buNone/>
        <a:defRPr sz="4400" b="0" i="0" kern="1200">
          <a:solidFill>
            <a:srgbClr val="24425E"/>
          </a:solidFill>
          <a:latin typeface="Montserrat Light"/>
          <a:ea typeface="+mj-ea"/>
          <a:cs typeface="Montserrat Light"/>
        </a:defRPr>
      </a:lvl1pPr>
    </p:titleStyle>
    <p:bodyStyle>
      <a:lvl1pPr marL="342900" indent="-342900" algn="l" defTabSz="457200" rtl="0" eaLnBrk="1" latinLnBrk="0" hangingPunct="1">
        <a:spcBef>
          <a:spcPct val="20000"/>
        </a:spcBef>
        <a:buSzPct val="65000"/>
        <a:buFontTx/>
        <a:buBlip>
          <a:blip r:embed="rId14"/>
        </a:buBlip>
        <a:defRPr sz="3200" b="0" i="0" kern="1200">
          <a:solidFill>
            <a:srgbClr val="22425E"/>
          </a:solidFill>
          <a:latin typeface="Montserrat Light"/>
          <a:ea typeface="+mn-ea"/>
          <a:cs typeface="Montserrat Light"/>
        </a:defRPr>
      </a:lvl1pPr>
      <a:lvl2pPr marL="742950" indent="-285750" algn="l" defTabSz="457200" rtl="0" eaLnBrk="1" latinLnBrk="0" hangingPunct="1">
        <a:spcBef>
          <a:spcPct val="20000"/>
        </a:spcBef>
        <a:buFont typeface="Arial"/>
        <a:buChar char="•"/>
        <a:defRPr sz="2800" b="0" i="0" kern="1200">
          <a:solidFill>
            <a:srgbClr val="22425E"/>
          </a:solidFill>
          <a:latin typeface="Montserrat Light"/>
          <a:ea typeface="+mn-ea"/>
          <a:cs typeface="Montserrat Light"/>
        </a:defRPr>
      </a:lvl2pPr>
      <a:lvl3pPr marL="1143000" indent="-228600" algn="l" defTabSz="457200" rtl="0" eaLnBrk="1" latinLnBrk="0" hangingPunct="1">
        <a:spcBef>
          <a:spcPct val="20000"/>
        </a:spcBef>
        <a:buFont typeface="Arial"/>
        <a:buChar char="•"/>
        <a:defRPr sz="2400" b="0" i="0" kern="1200">
          <a:solidFill>
            <a:srgbClr val="22425E"/>
          </a:solidFill>
          <a:latin typeface="Montserrat Light"/>
          <a:ea typeface="+mn-ea"/>
          <a:cs typeface="Montserrat Light"/>
        </a:defRPr>
      </a:lvl3pPr>
      <a:lvl4pPr marL="1600200" indent="-228600" algn="l" defTabSz="457200" rtl="0" eaLnBrk="1" latinLnBrk="0" hangingPunct="1">
        <a:spcBef>
          <a:spcPct val="20000"/>
        </a:spcBef>
        <a:buFont typeface="Arial"/>
        <a:buChar char="–"/>
        <a:defRPr sz="2000" b="0" i="0" kern="1200">
          <a:solidFill>
            <a:srgbClr val="22425E"/>
          </a:solidFill>
          <a:latin typeface="Montserrat Light"/>
          <a:ea typeface="+mn-ea"/>
          <a:cs typeface="Montserrat Light"/>
        </a:defRPr>
      </a:lvl4pPr>
      <a:lvl5pPr marL="2057400" indent="-228600" algn="l" defTabSz="457200" rtl="0" eaLnBrk="1" latinLnBrk="0" hangingPunct="1">
        <a:spcBef>
          <a:spcPct val="20000"/>
        </a:spcBef>
        <a:buFont typeface="Arial"/>
        <a:buChar char="»"/>
        <a:defRPr sz="2000" b="0" i="0" kern="1200">
          <a:solidFill>
            <a:srgbClr val="22425E"/>
          </a:solidFill>
          <a:latin typeface="Montserrat Light"/>
          <a:ea typeface="+mn-ea"/>
          <a:cs typeface="Montserrat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pPr defTabSz="685800"/>
            <a:fld id="{C5164158-0CE9-4349-B3F5-2F2E57F0D0CB}" type="datetimeFigureOut">
              <a:rPr lang="en-US" smtClean="0">
                <a:solidFill>
                  <a:prstClr val="black">
                    <a:tint val="75000"/>
                  </a:prstClr>
                </a:solidFill>
                <a:latin typeface="Calibri"/>
              </a:rPr>
              <a:pPr defTabSz="685800"/>
              <a:t>1/23/18</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pPr defTabSz="6858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pPr defTabSz="685800"/>
            <a:fld id="{5B259CC6-7B72-4137-928D-D85C24DCBB66}" type="slidenum">
              <a:rPr lang="en-US" smtClean="0">
                <a:solidFill>
                  <a:prstClr val="black">
                    <a:tint val="75000"/>
                  </a:prstClr>
                </a:solidFill>
                <a:latin typeface="Calibri"/>
              </a:rPr>
              <a:pPr defTabSz="685800"/>
              <a:t>‹#›</a:t>
            </a:fld>
            <a:endParaRPr lang="en-US">
              <a:solidFill>
                <a:prstClr val="black">
                  <a:tint val="75000"/>
                </a:prstClr>
              </a:solidFill>
              <a:latin typeface="Calibri"/>
            </a:endParaRPr>
          </a:p>
        </p:txBody>
      </p:sp>
    </p:spTree>
    <p:extLst>
      <p:ext uri="{BB962C8B-B14F-4D97-AF65-F5344CB8AC3E}">
        <p14:creationId xmlns:p14="http://schemas.microsoft.com/office/powerpoint/2010/main" val="398836845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G"/><Relationship Id="rId7" Type="http://schemas.openxmlformats.org/officeDocument/2006/relationships/image" Target="../media/image9.png"/><Relationship Id="rId1" Type="http://schemas.openxmlformats.org/officeDocument/2006/relationships/slideLayout" Target="../slideLayouts/slideLayout18.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5.xml"/><Relationship Id="rId2"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4" Type="http://schemas.openxmlformats.org/officeDocument/2006/relationships/hyperlink" Target="http://www.climateminnesota.org" TargetMode="External"/><Relationship Id="rId5" Type="http://schemas.openxmlformats.org/officeDocument/2006/relationships/image" Target="../media/image20.png"/><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2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2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limategen.org" TargetMode="External"/><Relationship Id="rId3" Type="http://schemas.openxmlformats.org/officeDocument/2006/relationships/hyperlink" Target="mailto:kristen@climategen.org" TargetMode="Externa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13.xml"/><Relationship Id="rId5" Type="http://schemas.openxmlformats.org/officeDocument/2006/relationships/image" Target="../media/image28.png"/><Relationship Id="rId1" Type="http://schemas.microsoft.com/office/2007/relationships/media" Target="../media/media1.mp4"/><Relationship Id="rId2" Type="http://schemas.openxmlformats.org/officeDocument/2006/relationships/video" Target="../media/media1.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176882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0705" y="1267047"/>
            <a:ext cx="8479283" cy="1102519"/>
          </a:xfrm>
        </p:spPr>
        <p:txBody>
          <a:bodyPr>
            <a:normAutofit fontScale="90000"/>
          </a:bodyPr>
          <a:lstStyle/>
          <a:p>
            <a:r>
              <a:rPr lang="en-US" dirty="0" smtClean="0"/>
              <a:t>Advancing </a:t>
            </a:r>
            <a:r>
              <a:rPr lang="en-US" dirty="0"/>
              <a:t>Climate Action through Education, Public Engagement and Youth Leadership </a:t>
            </a:r>
          </a:p>
        </p:txBody>
      </p:sp>
      <p:sp>
        <p:nvSpPr>
          <p:cNvPr id="3" name="Subtitle 2"/>
          <p:cNvSpPr>
            <a:spLocks noGrp="1"/>
          </p:cNvSpPr>
          <p:nvPr>
            <p:ph type="subTitle" idx="1"/>
          </p:nvPr>
        </p:nvSpPr>
        <p:spPr>
          <a:xfrm>
            <a:off x="1464197" y="3351268"/>
            <a:ext cx="6400800" cy="1314450"/>
          </a:xfrm>
        </p:spPr>
        <p:txBody>
          <a:bodyPr>
            <a:normAutofit fontScale="70000" lnSpcReduction="20000"/>
          </a:bodyPr>
          <a:lstStyle/>
          <a:p>
            <a:r>
              <a:rPr lang="en-US" dirty="0" smtClean="0"/>
              <a:t>Kristen Poppleton, Director of Programs</a:t>
            </a:r>
          </a:p>
          <a:p>
            <a:r>
              <a:rPr lang="en-US" dirty="0" smtClean="0"/>
              <a:t>Climate Generation: A Will Steger Legacy</a:t>
            </a:r>
          </a:p>
          <a:p>
            <a:r>
              <a:rPr lang="en-US" dirty="0" smtClean="0"/>
              <a:t>AGU: December 14, 2017</a:t>
            </a:r>
            <a:endParaRPr lang="en-US" dirty="0"/>
          </a:p>
        </p:txBody>
      </p:sp>
    </p:spTree>
    <p:extLst>
      <p:ext uri="{BB962C8B-B14F-4D97-AF65-F5344CB8AC3E}">
        <p14:creationId xmlns:p14="http://schemas.microsoft.com/office/powerpoint/2010/main" val="125893201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561710" y="321538"/>
            <a:ext cx="8229600" cy="3821113"/>
          </a:xfrm>
        </p:spPr>
        <p:txBody>
          <a:bodyPr rtlCol="0">
            <a:normAutofit/>
          </a:bodyPr>
          <a:lstStyle/>
          <a:p>
            <a:pPr algn="ctr" eaLnBrk="1" fontAlgn="auto" hangingPunct="1">
              <a:spcAft>
                <a:spcPts val="0"/>
              </a:spcAft>
              <a:buFont typeface="Arial"/>
              <a:buNone/>
              <a:defRPr/>
            </a:pPr>
            <a:r>
              <a:rPr lang="en-US" sz="3600" dirty="0" smtClean="0">
                <a:latin typeface="Monserrat Light"/>
                <a:cs typeface="Monserrat Light"/>
              </a:rPr>
              <a:t>Climate Generation: A Will Steger Legacy inspires individuals and their communities to engage in solutions to climate change</a:t>
            </a:r>
          </a:p>
          <a:p>
            <a:pPr lvl="1" eaLnBrk="1" fontAlgn="auto" hangingPunct="1">
              <a:spcAft>
                <a:spcPts val="0"/>
              </a:spcAft>
              <a:buFont typeface="Arial" charset="0"/>
              <a:buNone/>
              <a:defRPr/>
            </a:pPr>
            <a:endParaRPr lang="en-US" dirty="0">
              <a:latin typeface="Monserrat Light"/>
              <a:cs typeface="Monserrat Light"/>
            </a:endParaRPr>
          </a:p>
          <a:p>
            <a:pPr marL="342900" lvl="1" indent="0" eaLnBrk="1" fontAlgn="auto" hangingPunct="1">
              <a:spcAft>
                <a:spcPts val="0"/>
              </a:spcAft>
              <a:buNone/>
              <a:defRPr/>
            </a:pPr>
            <a:endParaRPr lang="en-US" dirty="0">
              <a:latin typeface="Monserrat Light"/>
              <a:cs typeface="Monserrat Light"/>
            </a:endParaRPr>
          </a:p>
        </p:txBody>
      </p:sp>
      <p:graphicFrame>
        <p:nvGraphicFramePr>
          <p:cNvPr id="2" name="Table 1"/>
          <p:cNvGraphicFramePr>
            <a:graphicFrameLocks noGrp="1"/>
          </p:cNvGraphicFramePr>
          <p:nvPr>
            <p:extLst>
              <p:ext uri="{D42A27DB-BD31-4B8C-83A1-F6EECF244321}">
                <p14:modId xmlns:p14="http://schemas.microsoft.com/office/powerpoint/2010/main" val="2935343363"/>
              </p:ext>
            </p:extLst>
          </p:nvPr>
        </p:nvGraphicFramePr>
        <p:xfrm>
          <a:off x="309245" y="3341656"/>
          <a:ext cx="8531136" cy="1627670"/>
        </p:xfrm>
        <a:graphic>
          <a:graphicData uri="http://schemas.openxmlformats.org/drawingml/2006/table">
            <a:tbl>
              <a:tblPr firstRow="1">
                <a:tableStyleId>{9D7B26C5-4107-4FEC-AEDC-1716B250A1EF}</a:tableStyleId>
              </a:tblPr>
              <a:tblGrid>
                <a:gridCol w="2132784"/>
                <a:gridCol w="2132784"/>
                <a:gridCol w="2132784"/>
                <a:gridCol w="2132784"/>
              </a:tblGrid>
              <a:tr h="1220752">
                <a:tc>
                  <a:txBody>
                    <a:bodyPr/>
                    <a:lstStyle/>
                    <a:p>
                      <a:endParaRPr lang="en-US" b="1" dirty="0"/>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endParaRPr lang="en-US" b="1" dirty="0"/>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endParaRPr lang="en-US" b="1" dirty="0"/>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endParaRPr lang="en-US" b="1" dirty="0"/>
                    </a:p>
                  </a:txBody>
                  <a:tcPr>
                    <a:lnL>
                      <a:noFill/>
                    </a:lnL>
                    <a:lnR>
                      <a:noFill/>
                    </a:lnR>
                    <a:lnT w="12700" cmpd="sng">
                      <a:noFill/>
                    </a:lnT>
                    <a:lnB w="12700" cmpd="sng">
                      <a:noFill/>
                    </a:lnB>
                    <a:lnTlToBr w="12700" cmpd="sng">
                      <a:noFill/>
                      <a:prstDash val="solid"/>
                    </a:lnTlToBr>
                    <a:lnBlToTr w="12700" cmpd="sng">
                      <a:noFill/>
                      <a:prstDash val="solid"/>
                    </a:lnBlToTr>
                  </a:tcPr>
                </a:tc>
              </a:tr>
              <a:tr h="406918">
                <a:tc>
                  <a:txBody>
                    <a:bodyPr/>
                    <a:lstStyle/>
                    <a:p>
                      <a:pPr algn="ctr"/>
                      <a:r>
                        <a:rPr lang="en-US" b="1" dirty="0" smtClean="0"/>
                        <a:t>Youth</a:t>
                      </a:r>
                      <a:endParaRPr lang="en-US" b="1" dirty="0"/>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b="1" dirty="0" smtClean="0"/>
                        <a:t>Educators</a:t>
                      </a:r>
                      <a:endParaRPr lang="en-US" b="1" dirty="0"/>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b="1" dirty="0" smtClean="0"/>
                        <a:t>Public</a:t>
                      </a:r>
                      <a:endParaRPr lang="en-US" b="1" dirty="0"/>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b="1" dirty="0" err="1" smtClean="0"/>
                        <a:t>Influentials</a:t>
                      </a:r>
                      <a:endParaRPr lang="en-US" b="1" dirty="0"/>
                    </a:p>
                  </a:txBody>
                  <a:tcPr>
                    <a:lnL>
                      <a:noFill/>
                    </a:lnL>
                    <a:lnR>
                      <a:noFill/>
                    </a:lnR>
                    <a:lnT w="12700" cmpd="sng">
                      <a:noFill/>
                    </a:lnT>
                    <a:lnB w="12700" cmpd="sng">
                      <a:noFill/>
                    </a:lnB>
                    <a:lnTlToBr w="12700" cmpd="sng">
                      <a:noFill/>
                      <a:prstDash val="solid"/>
                    </a:lnTlToBr>
                    <a:lnBlToTr w="12700" cmpd="sng">
                      <a:noFill/>
                      <a:prstDash val="solid"/>
                    </a:lnBlToTr>
                  </a:tcPr>
                </a:tc>
              </a:tr>
            </a:tbl>
          </a:graphicData>
        </a:graphic>
      </p:graphicFrame>
      <p:grpSp>
        <p:nvGrpSpPr>
          <p:cNvPr id="7" name="Group 6"/>
          <p:cNvGrpSpPr/>
          <p:nvPr/>
        </p:nvGrpSpPr>
        <p:grpSpPr>
          <a:xfrm>
            <a:off x="457200" y="3440293"/>
            <a:ext cx="8391179" cy="1099078"/>
            <a:chOff x="457200" y="3440293"/>
            <a:chExt cx="8391179" cy="1099078"/>
          </a:xfrm>
        </p:grpSpPr>
        <p:pic>
          <p:nvPicPr>
            <p:cNvPr id="11" name="Picture 1" descr="ByFoWroCUAAdMJh-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464964"/>
              <a:ext cx="1843681" cy="1033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Imag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81325" y="3464964"/>
              <a:ext cx="2067054" cy="1033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DSC_0007.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06791" y="3464964"/>
              <a:ext cx="2005872" cy="1033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_DSC0073.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6510" y="3440293"/>
              <a:ext cx="1895210" cy="1099078"/>
            </a:xfrm>
            <a:prstGeom prst="rect">
              <a:avLst/>
            </a:prstGeom>
          </p:spPr>
        </p:pic>
      </p:grpSp>
      <p:pic>
        <p:nvPicPr>
          <p:cNvPr id="3" name="Picture 2" descr="GC_logo_primary_rgb.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88993" y="2488736"/>
            <a:ext cx="1375034" cy="852920"/>
          </a:xfrm>
          <a:prstGeom prst="rect">
            <a:avLst/>
          </a:prstGeom>
        </p:spPr>
      </p:pic>
    </p:spTree>
    <p:extLst>
      <p:ext uri="{BB962C8B-B14F-4D97-AF65-F5344CB8AC3E}">
        <p14:creationId xmlns:p14="http://schemas.microsoft.com/office/powerpoint/2010/main" val="8419216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Strategic </a:t>
            </a:r>
            <a:r>
              <a:rPr lang="en-US" dirty="0"/>
              <a:t>G</a:t>
            </a:r>
            <a:r>
              <a:rPr lang="en-US" dirty="0" smtClean="0"/>
              <a:t>eographic Focus</a:t>
            </a:r>
            <a:endParaRPr lang="en-US" dirty="0"/>
          </a:p>
        </p:txBody>
      </p:sp>
      <p:sp>
        <p:nvSpPr>
          <p:cNvPr id="3" name="Content Placeholder 2"/>
          <p:cNvSpPr>
            <a:spLocks noGrp="1"/>
          </p:cNvSpPr>
          <p:nvPr>
            <p:ph idx="1"/>
          </p:nvPr>
        </p:nvSpPr>
        <p:spPr>
          <a:xfrm>
            <a:off x="457200" y="1063229"/>
            <a:ext cx="8229600" cy="3615885"/>
          </a:xfrm>
        </p:spPr>
        <p:txBody>
          <a:bodyPr>
            <a:normAutofit fontScale="92500" lnSpcReduction="10000"/>
          </a:bodyPr>
          <a:lstStyle/>
          <a:p>
            <a:r>
              <a:rPr lang="en-US" dirty="0" smtClean="0"/>
              <a:t>Midwest:</a:t>
            </a:r>
          </a:p>
          <a:p>
            <a:pPr lvl="1"/>
            <a:r>
              <a:rPr lang="en-US" dirty="0" smtClean="0"/>
              <a:t>Heavy reliance on coal; industry &amp; manufacturing; with strong renewable energy potential </a:t>
            </a:r>
          </a:p>
          <a:p>
            <a:pPr lvl="1"/>
            <a:r>
              <a:rPr lang="en-US" dirty="0" smtClean="0"/>
              <a:t>Politically centrist </a:t>
            </a:r>
            <a:r>
              <a:rPr lang="mr-IN" dirty="0" smtClean="0"/>
              <a:t>–</a:t>
            </a:r>
            <a:r>
              <a:rPr lang="en-US" dirty="0" smtClean="0"/>
              <a:t> drives national policy</a:t>
            </a:r>
          </a:p>
          <a:p>
            <a:r>
              <a:rPr lang="en-US" dirty="0" smtClean="0"/>
              <a:t>Minnesota:</a:t>
            </a:r>
          </a:p>
          <a:p>
            <a:pPr lvl="1"/>
            <a:r>
              <a:rPr lang="en-US" dirty="0" smtClean="0"/>
              <a:t>Many Fortune 500 companies based in MN</a:t>
            </a:r>
          </a:p>
          <a:p>
            <a:pPr lvl="1"/>
            <a:r>
              <a:rPr lang="en-US" dirty="0" smtClean="0"/>
              <a:t>Only Midwest state in US Climate Alliance</a:t>
            </a:r>
          </a:p>
          <a:p>
            <a:pPr marL="0" indent="0">
              <a:buNone/>
            </a:pPr>
            <a:endParaRPr lang="en-US" dirty="0"/>
          </a:p>
        </p:txBody>
      </p:sp>
      <p:pic>
        <p:nvPicPr>
          <p:cNvPr id="5" name="Picture 4" descr="imag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6866" y="1063229"/>
            <a:ext cx="1555483" cy="91099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180746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591719" y="4339828"/>
            <a:ext cx="2411604" cy="62686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 name="Diagram 1"/>
          <p:cNvGraphicFramePr/>
          <p:nvPr>
            <p:extLst>
              <p:ext uri="{D42A27DB-BD31-4B8C-83A1-F6EECF244321}">
                <p14:modId xmlns:p14="http://schemas.microsoft.com/office/powerpoint/2010/main" val="2618163919"/>
              </p:ext>
            </p:extLst>
          </p:nvPr>
        </p:nvGraphicFramePr>
        <p:xfrm>
          <a:off x="542357" y="198463"/>
          <a:ext cx="8148577" cy="45778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890495" y="383129"/>
            <a:ext cx="1133806" cy="369332"/>
          </a:xfrm>
          <a:prstGeom prst="rect">
            <a:avLst/>
          </a:prstGeom>
          <a:noFill/>
          <a:ln>
            <a:solidFill>
              <a:srgbClr val="FFFFFF"/>
            </a:solidFill>
          </a:ln>
        </p:spPr>
        <p:txBody>
          <a:bodyPr wrap="none" rtlCol="0">
            <a:spAutoFit/>
          </a:bodyPr>
          <a:lstStyle/>
          <a:p>
            <a:r>
              <a:rPr lang="en-US" b="1" dirty="0" smtClean="0">
                <a:solidFill>
                  <a:schemeClr val="bg1"/>
                </a:solidFill>
              </a:rPr>
              <a:t>Educators</a:t>
            </a:r>
            <a:endParaRPr lang="en-US" b="1" dirty="0">
              <a:solidFill>
                <a:schemeClr val="bg1"/>
              </a:solidFill>
            </a:endParaRPr>
          </a:p>
        </p:txBody>
      </p:sp>
      <p:sp>
        <p:nvSpPr>
          <p:cNvPr id="7" name="TextBox 6"/>
          <p:cNvSpPr txBox="1"/>
          <p:nvPr/>
        </p:nvSpPr>
        <p:spPr>
          <a:xfrm>
            <a:off x="1142773" y="1477524"/>
            <a:ext cx="765241" cy="369332"/>
          </a:xfrm>
          <a:prstGeom prst="rect">
            <a:avLst/>
          </a:prstGeom>
          <a:noFill/>
        </p:spPr>
        <p:txBody>
          <a:bodyPr wrap="none" rtlCol="0">
            <a:spAutoFit/>
          </a:bodyPr>
          <a:lstStyle/>
          <a:p>
            <a:r>
              <a:rPr lang="en-US" b="1" dirty="0" smtClean="0">
                <a:solidFill>
                  <a:srgbClr val="FFFFFF"/>
                </a:solidFill>
              </a:rPr>
              <a:t>Public</a:t>
            </a:r>
            <a:endParaRPr lang="en-US" b="1" dirty="0">
              <a:solidFill>
                <a:srgbClr val="FFFFFF"/>
              </a:solidFill>
            </a:endParaRPr>
          </a:p>
        </p:txBody>
      </p:sp>
      <p:sp>
        <p:nvSpPr>
          <p:cNvPr id="8" name="TextBox 7"/>
          <p:cNvSpPr txBox="1"/>
          <p:nvPr/>
        </p:nvSpPr>
        <p:spPr>
          <a:xfrm>
            <a:off x="1151564" y="2606901"/>
            <a:ext cx="756450" cy="369332"/>
          </a:xfrm>
          <a:prstGeom prst="rect">
            <a:avLst/>
          </a:prstGeom>
          <a:noFill/>
        </p:spPr>
        <p:txBody>
          <a:bodyPr wrap="none" rtlCol="0">
            <a:spAutoFit/>
          </a:bodyPr>
          <a:lstStyle/>
          <a:p>
            <a:r>
              <a:rPr lang="en-US" b="1" dirty="0" smtClean="0">
                <a:solidFill>
                  <a:srgbClr val="FFFFFF"/>
                </a:solidFill>
              </a:rPr>
              <a:t>Youth</a:t>
            </a:r>
            <a:endParaRPr lang="en-US" b="1" dirty="0">
              <a:solidFill>
                <a:srgbClr val="FFFFFF"/>
              </a:solidFill>
            </a:endParaRPr>
          </a:p>
        </p:txBody>
      </p:sp>
      <p:sp>
        <p:nvSpPr>
          <p:cNvPr id="9" name="TextBox 8"/>
          <p:cNvSpPr txBox="1"/>
          <p:nvPr/>
        </p:nvSpPr>
        <p:spPr>
          <a:xfrm>
            <a:off x="890495" y="3798867"/>
            <a:ext cx="1261884" cy="369332"/>
          </a:xfrm>
          <a:prstGeom prst="rect">
            <a:avLst/>
          </a:prstGeom>
          <a:noFill/>
          <a:ln>
            <a:noFill/>
          </a:ln>
        </p:spPr>
        <p:txBody>
          <a:bodyPr wrap="none" rtlCol="0">
            <a:spAutoFit/>
          </a:bodyPr>
          <a:lstStyle/>
          <a:p>
            <a:r>
              <a:rPr lang="en-US" b="1" dirty="0" err="1" smtClean="0">
                <a:solidFill>
                  <a:srgbClr val="FFFFFF"/>
                </a:solidFill>
              </a:rPr>
              <a:t>Influentials</a:t>
            </a:r>
            <a:endParaRPr lang="en-US" b="1" dirty="0">
              <a:solidFill>
                <a:srgbClr val="FFFFFF"/>
              </a:solidFill>
            </a:endParaRPr>
          </a:p>
        </p:txBody>
      </p:sp>
    </p:spTree>
    <p:extLst>
      <p:ext uri="{BB962C8B-B14F-4D97-AF65-F5344CB8AC3E}">
        <p14:creationId xmlns:p14="http://schemas.microsoft.com/office/powerpoint/2010/main" val="414791305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u="sng" dirty="0" smtClean="0"/>
              <a:t>Educators</a:t>
            </a:r>
            <a:endParaRPr lang="en-US" u="sng" dirty="0"/>
          </a:p>
        </p:txBody>
      </p:sp>
      <p:sp>
        <p:nvSpPr>
          <p:cNvPr id="10" name="Text Placeholder 9"/>
          <p:cNvSpPr>
            <a:spLocks noGrp="1"/>
          </p:cNvSpPr>
          <p:nvPr>
            <p:ph type="body" sz="half" idx="2"/>
          </p:nvPr>
        </p:nvSpPr>
        <p:spPr/>
        <p:txBody>
          <a:bodyPr>
            <a:normAutofit/>
          </a:bodyPr>
          <a:lstStyle/>
          <a:p>
            <a:pPr marL="285750" indent="-285750">
              <a:buFont typeface="Arial"/>
              <a:buChar char="•"/>
            </a:pPr>
            <a:r>
              <a:rPr lang="en-US" sz="2000" dirty="0" smtClean="0"/>
              <a:t>Professional Development </a:t>
            </a:r>
          </a:p>
          <a:p>
            <a:pPr marL="285750" indent="-285750">
              <a:buFont typeface="Arial"/>
              <a:buChar char="•"/>
            </a:pPr>
            <a:r>
              <a:rPr lang="en-US" sz="2000" dirty="0"/>
              <a:t>Curricula </a:t>
            </a:r>
            <a:r>
              <a:rPr lang="en-US" sz="2000" dirty="0" smtClean="0"/>
              <a:t>Resources</a:t>
            </a:r>
          </a:p>
          <a:p>
            <a:pPr marL="285750" indent="-285750">
              <a:buFont typeface="Arial"/>
              <a:buChar char="•"/>
            </a:pPr>
            <a:r>
              <a:rPr lang="en-US" sz="2000" dirty="0" smtClean="0"/>
              <a:t>National teacher network</a:t>
            </a:r>
          </a:p>
          <a:p>
            <a:endParaRPr lang="en-US" sz="2000" dirty="0"/>
          </a:p>
          <a:p>
            <a:r>
              <a:rPr lang="en-US" sz="2000" dirty="0" smtClean="0"/>
              <a:t>Come to our 2018 Summer Institute for Climate Change Education!</a:t>
            </a:r>
          </a:p>
          <a:p>
            <a:pPr marL="285750" indent="-285750">
              <a:buFont typeface="Arial"/>
              <a:buChar char="•"/>
            </a:pPr>
            <a:endParaRPr lang="en-US" dirty="0"/>
          </a:p>
        </p:txBody>
      </p:sp>
      <p:pic>
        <p:nvPicPr>
          <p:cNvPr id="11" name="Content Placeholder 10" descr="Summer Institute.jpg"/>
          <p:cNvPicPr>
            <a:picLocks noGrp="1" noChangeAspect="1"/>
          </p:cNvPicPr>
          <p:nvPr>
            <p:ph idx="1"/>
          </p:nvPr>
        </p:nvPicPr>
        <p:blipFill>
          <a:blip r:embed="rId2"/>
          <a:srcRect t="-14402" b="-14402"/>
          <a:stretch>
            <a:fillRect/>
          </a:stretch>
        </p:blipFill>
        <p:spPr>
          <a:xfrm>
            <a:off x="3575050" y="204788"/>
            <a:ext cx="5111750" cy="4389437"/>
          </a:xfrm>
          <a:prstGeom prst="rect">
            <a:avLst/>
          </a:prstGeom>
        </p:spPr>
      </p:pic>
    </p:spTree>
    <p:extLst>
      <p:ext uri="{BB962C8B-B14F-4D97-AF65-F5344CB8AC3E}">
        <p14:creationId xmlns:p14="http://schemas.microsoft.com/office/powerpoint/2010/main" val="33369761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Public</a:t>
            </a:r>
            <a:endParaRPr lang="en-US" u="sng" dirty="0"/>
          </a:p>
        </p:txBody>
      </p:sp>
      <p:sp>
        <p:nvSpPr>
          <p:cNvPr id="4" name="Text Placeholder 3"/>
          <p:cNvSpPr>
            <a:spLocks noGrp="1"/>
          </p:cNvSpPr>
          <p:nvPr>
            <p:ph type="body" sz="half" idx="2"/>
          </p:nvPr>
        </p:nvSpPr>
        <p:spPr/>
        <p:txBody>
          <a:bodyPr>
            <a:normAutofit fontScale="92500" lnSpcReduction="10000"/>
          </a:bodyPr>
          <a:lstStyle/>
          <a:p>
            <a:pPr marL="285750" indent="-285750">
              <a:buFont typeface="Arial"/>
              <a:buChar char="•"/>
            </a:pPr>
            <a:r>
              <a:rPr lang="en-US" sz="2000" dirty="0" smtClean="0"/>
              <a:t>Nationally recognized model of convening</a:t>
            </a:r>
          </a:p>
          <a:p>
            <a:pPr marL="285750" indent="-285750">
              <a:buFont typeface="Arial"/>
              <a:buChar char="•"/>
            </a:pPr>
            <a:r>
              <a:rPr lang="en-US" sz="2000" dirty="0" smtClean="0"/>
              <a:t>Sharing of personal climate stories</a:t>
            </a:r>
          </a:p>
          <a:p>
            <a:pPr marL="285750" indent="-285750">
              <a:buFont typeface="Arial"/>
              <a:buChar char="•"/>
            </a:pPr>
            <a:r>
              <a:rPr lang="en-US" sz="2000" dirty="0" smtClean="0"/>
              <a:t>Climate context</a:t>
            </a:r>
          </a:p>
          <a:p>
            <a:pPr marL="285750" indent="-285750">
              <a:buFont typeface="Arial"/>
              <a:buChar char="•"/>
            </a:pPr>
            <a:r>
              <a:rPr lang="en-US" sz="2000" dirty="0" smtClean="0"/>
              <a:t>Engagement events with arts, business, communities</a:t>
            </a:r>
          </a:p>
          <a:p>
            <a:endParaRPr lang="en-US" sz="2000" dirty="0"/>
          </a:p>
          <a:p>
            <a:r>
              <a:rPr lang="en-US" sz="2000" dirty="0" smtClean="0"/>
              <a:t>Come to our 2018 Talk Climate Institute!</a:t>
            </a:r>
          </a:p>
          <a:p>
            <a:endParaRPr lang="en-US" sz="2000" dirty="0" smtClean="0"/>
          </a:p>
          <a:p>
            <a:pPr marL="285750" indent="-285750">
              <a:buFont typeface="Arial"/>
              <a:buChar char="•"/>
            </a:pPr>
            <a:endParaRPr lang="en-US" sz="2000" dirty="0" smtClean="0"/>
          </a:p>
          <a:p>
            <a:pPr marL="285750" indent="-285750">
              <a:buFont typeface="Arial"/>
              <a:buChar char="•"/>
            </a:pPr>
            <a:endParaRPr lang="en-US" dirty="0"/>
          </a:p>
        </p:txBody>
      </p:sp>
      <p:pic>
        <p:nvPicPr>
          <p:cNvPr id="5" name="Picture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7252" b="-7252"/>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964811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Youth</a:t>
            </a:r>
            <a:endParaRPr lang="en-US" u="sng" dirty="0"/>
          </a:p>
        </p:txBody>
      </p:sp>
      <p:sp>
        <p:nvSpPr>
          <p:cNvPr id="4" name="Text Placeholder 3"/>
          <p:cNvSpPr>
            <a:spLocks noGrp="1"/>
          </p:cNvSpPr>
          <p:nvPr>
            <p:ph type="body" sz="half" idx="2"/>
          </p:nvPr>
        </p:nvSpPr>
        <p:spPr/>
        <p:txBody>
          <a:bodyPr>
            <a:normAutofit/>
          </a:bodyPr>
          <a:lstStyle/>
          <a:p>
            <a:pPr marL="285750" indent="-285750">
              <a:buFont typeface="Arial"/>
              <a:buChar char="•"/>
            </a:pPr>
            <a:r>
              <a:rPr lang="en-US" sz="2000" dirty="0"/>
              <a:t>N</a:t>
            </a:r>
            <a:r>
              <a:rPr lang="en-US" sz="2000" dirty="0" smtClean="0"/>
              <a:t>etwork of high school leaders</a:t>
            </a:r>
          </a:p>
          <a:p>
            <a:pPr marL="285750" indent="-285750">
              <a:buFont typeface="Arial"/>
              <a:buChar char="•"/>
            </a:pPr>
            <a:r>
              <a:rPr lang="en-US" sz="2000" dirty="0" smtClean="0"/>
              <a:t>Middle school Green careers fair, curricula, training</a:t>
            </a:r>
          </a:p>
          <a:p>
            <a:pPr marL="285750" indent="-285750">
              <a:buFont typeface="Arial"/>
              <a:buChar char="•"/>
            </a:pPr>
            <a:r>
              <a:rPr lang="en-US" sz="2000" dirty="0" smtClean="0"/>
              <a:t>Energy Engagement Internship in partnership with State Energy Office</a:t>
            </a:r>
            <a:endParaRPr lang="en-US" sz="2000" dirty="0"/>
          </a:p>
        </p:txBody>
      </p:sp>
      <p:pic>
        <p:nvPicPr>
          <p:cNvPr id="5" name="Content Placeholder 4" descr="_DSC0058.jpg"/>
          <p:cNvPicPr>
            <a:picLocks noGrp="1" noChangeAspect="1"/>
          </p:cNvPicPr>
          <p:nvPr>
            <p:ph idx="1"/>
          </p:nvPr>
        </p:nvPicPr>
        <p:blipFill rotWithShape="1">
          <a:blip r:embed="rId2">
            <a:extLst>
              <a:ext uri="{28A0092B-C50C-407E-A947-70E740481C1C}">
                <a14:useLocalDpi xmlns:a14="http://schemas.microsoft.com/office/drawing/2010/main" val="0"/>
              </a:ext>
            </a:extLst>
          </a:blip>
          <a:srcRect t="-14427" b="-14427"/>
          <a:stretch/>
        </p:blipFill>
        <p:spPr>
          <a:xfrm>
            <a:off x="3575050" y="204788"/>
            <a:ext cx="5111750" cy="4389437"/>
          </a:xfrm>
          <a:prstGeom prst="rect">
            <a:avLst/>
          </a:prstGeom>
        </p:spPr>
      </p:pic>
    </p:spTree>
    <p:extLst>
      <p:ext uri="{BB962C8B-B14F-4D97-AF65-F5344CB8AC3E}">
        <p14:creationId xmlns:p14="http://schemas.microsoft.com/office/powerpoint/2010/main" val="3709189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61913"/>
            <a:ext cx="3008313" cy="871538"/>
          </a:xfrm>
        </p:spPr>
        <p:txBody>
          <a:bodyPr/>
          <a:lstStyle/>
          <a:p>
            <a:r>
              <a:rPr lang="en-US" u="sng" dirty="0" err="1" smtClean="0"/>
              <a:t>Influentials</a:t>
            </a:r>
            <a:endParaRPr lang="en-US" u="sng" dirty="0"/>
          </a:p>
        </p:txBody>
      </p:sp>
      <p:pic>
        <p:nvPicPr>
          <p:cNvPr id="5" name="Content Placeholder 4" descr="IMG_9447.jpg"/>
          <p:cNvPicPr>
            <a:picLocks noGrp="1" noChangeAspect="1"/>
          </p:cNvPicPr>
          <p:nvPr>
            <p:ph idx="1"/>
          </p:nvPr>
        </p:nvPicPr>
        <p:blipFill>
          <a:blip r:embed="rId2">
            <a:extLst>
              <a:ext uri="{28A0092B-C50C-407E-A947-70E740481C1C}">
                <a14:useLocalDpi xmlns:a14="http://schemas.microsoft.com/office/drawing/2010/main" val="0"/>
              </a:ext>
            </a:extLst>
          </a:blip>
          <a:srcRect t="-7246" b="-7246"/>
          <a:stretch>
            <a:fillRect/>
          </a:stretch>
        </p:blipFill>
        <p:spPr>
          <a:xfrm>
            <a:off x="3575050" y="204788"/>
            <a:ext cx="5111750" cy="4389437"/>
          </a:xfrm>
        </p:spPr>
      </p:pic>
      <p:sp>
        <p:nvSpPr>
          <p:cNvPr id="4" name="Text Placeholder 3"/>
          <p:cNvSpPr>
            <a:spLocks noGrp="1"/>
          </p:cNvSpPr>
          <p:nvPr>
            <p:ph type="body" sz="half" idx="2"/>
          </p:nvPr>
        </p:nvSpPr>
        <p:spPr>
          <a:xfrm>
            <a:off x="457201" y="933451"/>
            <a:ext cx="3008313" cy="3518297"/>
          </a:xfrm>
        </p:spPr>
        <p:txBody>
          <a:bodyPr>
            <a:noAutofit/>
          </a:bodyPr>
          <a:lstStyle/>
          <a:p>
            <a:pPr marL="285750" indent="-285750">
              <a:buFont typeface="Arial"/>
              <a:buChar char="•"/>
            </a:pPr>
            <a:r>
              <a:rPr lang="en-US" sz="2000" dirty="0" smtClean="0"/>
              <a:t>Climate Communications for Business Workshops</a:t>
            </a:r>
          </a:p>
          <a:p>
            <a:pPr marL="285750" indent="-285750">
              <a:buFont typeface="Arial"/>
              <a:buChar char="•"/>
            </a:pPr>
            <a:r>
              <a:rPr lang="en-US" sz="2000" dirty="0" smtClean="0"/>
              <a:t>Convening partnership events</a:t>
            </a:r>
          </a:p>
          <a:p>
            <a:pPr marL="285750" indent="-285750">
              <a:buFont typeface="Arial"/>
              <a:buChar char="•"/>
            </a:pPr>
            <a:r>
              <a:rPr lang="en-US" sz="2000" dirty="0" smtClean="0"/>
              <a:t>Member of statewide policy coalitions and conversations pushing just, equitable clean energy policy</a:t>
            </a:r>
          </a:p>
          <a:p>
            <a:endParaRPr lang="en-US" sz="2000" dirty="0"/>
          </a:p>
        </p:txBody>
      </p:sp>
    </p:spTree>
    <p:extLst>
      <p:ext uri="{BB962C8B-B14F-4D97-AF65-F5344CB8AC3E}">
        <p14:creationId xmlns:p14="http://schemas.microsoft.com/office/powerpoint/2010/main" val="1427268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284258191"/>
              </p:ext>
            </p:extLst>
          </p:nvPr>
        </p:nvGraphicFramePr>
        <p:xfrm>
          <a:off x="542357" y="198463"/>
          <a:ext cx="8148577" cy="45778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p:cNvSpPr>
            <a:spLocks noGrp="1"/>
          </p:cNvSpPr>
          <p:nvPr>
            <p:ph type="title"/>
          </p:nvPr>
        </p:nvSpPr>
        <p:spPr/>
        <p:txBody>
          <a:bodyPr>
            <a:normAutofit fontScale="90000"/>
          </a:bodyPr>
          <a:lstStyle/>
          <a:p>
            <a:r>
              <a:rPr lang="en-US" dirty="0" smtClean="0"/>
              <a:t>How do we accelerate action?</a:t>
            </a:r>
            <a:endParaRPr lang="en-US" dirty="0"/>
          </a:p>
        </p:txBody>
      </p:sp>
      <p:sp>
        <p:nvSpPr>
          <p:cNvPr id="6" name="TextBox 5"/>
          <p:cNvSpPr txBox="1"/>
          <p:nvPr/>
        </p:nvSpPr>
        <p:spPr>
          <a:xfrm>
            <a:off x="890495" y="3454994"/>
            <a:ext cx="1133806" cy="369332"/>
          </a:xfrm>
          <a:prstGeom prst="rect">
            <a:avLst/>
          </a:prstGeom>
          <a:noFill/>
        </p:spPr>
        <p:txBody>
          <a:bodyPr wrap="none" rtlCol="0">
            <a:spAutoFit/>
          </a:bodyPr>
          <a:lstStyle/>
          <a:p>
            <a:r>
              <a:rPr lang="en-US" b="1" dirty="0" smtClean="0"/>
              <a:t>Educators</a:t>
            </a:r>
            <a:endParaRPr lang="en-US" b="1" dirty="0"/>
          </a:p>
        </p:txBody>
      </p:sp>
      <p:sp>
        <p:nvSpPr>
          <p:cNvPr id="7" name="TextBox 6"/>
          <p:cNvSpPr txBox="1"/>
          <p:nvPr/>
        </p:nvSpPr>
        <p:spPr>
          <a:xfrm>
            <a:off x="3072057" y="3454994"/>
            <a:ext cx="765241" cy="369332"/>
          </a:xfrm>
          <a:prstGeom prst="rect">
            <a:avLst/>
          </a:prstGeom>
          <a:noFill/>
        </p:spPr>
        <p:txBody>
          <a:bodyPr wrap="none" rtlCol="0">
            <a:spAutoFit/>
          </a:bodyPr>
          <a:lstStyle/>
          <a:p>
            <a:r>
              <a:rPr lang="en-US" b="1" dirty="0" smtClean="0"/>
              <a:t>Public</a:t>
            </a:r>
            <a:endParaRPr lang="en-US" b="1" dirty="0"/>
          </a:p>
        </p:txBody>
      </p:sp>
      <p:sp>
        <p:nvSpPr>
          <p:cNvPr id="8" name="TextBox 7"/>
          <p:cNvSpPr txBox="1"/>
          <p:nvPr/>
        </p:nvSpPr>
        <p:spPr>
          <a:xfrm>
            <a:off x="5042825" y="3471608"/>
            <a:ext cx="756450" cy="369332"/>
          </a:xfrm>
          <a:prstGeom prst="rect">
            <a:avLst/>
          </a:prstGeom>
          <a:noFill/>
        </p:spPr>
        <p:txBody>
          <a:bodyPr wrap="none" rtlCol="0">
            <a:spAutoFit/>
          </a:bodyPr>
          <a:lstStyle/>
          <a:p>
            <a:r>
              <a:rPr lang="en-US" b="1" dirty="0" smtClean="0"/>
              <a:t>Youth</a:t>
            </a:r>
            <a:endParaRPr lang="en-US" b="1" dirty="0"/>
          </a:p>
        </p:txBody>
      </p:sp>
      <p:sp>
        <p:nvSpPr>
          <p:cNvPr id="9" name="TextBox 8"/>
          <p:cNvSpPr txBox="1"/>
          <p:nvPr/>
        </p:nvSpPr>
        <p:spPr>
          <a:xfrm>
            <a:off x="7188773" y="3450578"/>
            <a:ext cx="1261884" cy="369332"/>
          </a:xfrm>
          <a:prstGeom prst="rect">
            <a:avLst/>
          </a:prstGeom>
          <a:noFill/>
        </p:spPr>
        <p:txBody>
          <a:bodyPr wrap="none" rtlCol="0">
            <a:spAutoFit/>
          </a:bodyPr>
          <a:lstStyle/>
          <a:p>
            <a:r>
              <a:rPr lang="en-US" b="1" dirty="0" err="1" smtClean="0"/>
              <a:t>Influentials</a:t>
            </a:r>
            <a:endParaRPr lang="en-US" b="1" dirty="0"/>
          </a:p>
        </p:txBody>
      </p:sp>
    </p:spTree>
    <p:extLst>
      <p:ext uri="{BB962C8B-B14F-4D97-AF65-F5344CB8AC3E}">
        <p14:creationId xmlns:p14="http://schemas.microsoft.com/office/powerpoint/2010/main" val="2182017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5" y="1385584"/>
            <a:ext cx="8172450" cy="2099656"/>
          </a:xfrm>
        </p:spPr>
        <p:txBody>
          <a:bodyPr>
            <a:normAutofit/>
          </a:bodyPr>
          <a:lstStyle/>
          <a:p>
            <a:r>
              <a:rPr lang="en-US" dirty="0"/>
              <a:t/>
            </a:r>
            <a:br>
              <a:rPr lang="en-US" dirty="0"/>
            </a:br>
            <a:endParaRPr lang="en-US" dirty="0"/>
          </a:p>
        </p:txBody>
      </p:sp>
      <p:pic>
        <p:nvPicPr>
          <p:cNvPr id="3" name="Picture 2" descr="ClimateMN_logo_cmyk.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7161"/>
            <a:ext cx="4892675" cy="3494768"/>
          </a:xfrm>
          <a:prstGeom prst="rect">
            <a:avLst/>
          </a:prstGeom>
        </p:spPr>
      </p:pic>
      <p:sp>
        <p:nvSpPr>
          <p:cNvPr id="4" name="TextBox 3"/>
          <p:cNvSpPr txBox="1"/>
          <p:nvPr/>
        </p:nvSpPr>
        <p:spPr>
          <a:xfrm>
            <a:off x="2733152" y="4404122"/>
            <a:ext cx="3759863" cy="738664"/>
          </a:xfrm>
          <a:prstGeom prst="rect">
            <a:avLst/>
          </a:prstGeom>
          <a:noFill/>
        </p:spPr>
        <p:txBody>
          <a:bodyPr wrap="none" rtlCol="0">
            <a:spAutoFit/>
          </a:bodyPr>
          <a:lstStyle/>
          <a:p>
            <a:r>
              <a:rPr lang="en-US" sz="2400" b="1" dirty="0" smtClean="0">
                <a:hlinkClick r:id="rId4"/>
              </a:rPr>
              <a:t>www.climateminnesota.org</a:t>
            </a:r>
            <a:endParaRPr lang="en-US" sz="2400" b="1" dirty="0" smtClean="0"/>
          </a:p>
          <a:p>
            <a:endParaRPr lang="en-US" dirty="0"/>
          </a:p>
        </p:txBody>
      </p:sp>
      <p:pic>
        <p:nvPicPr>
          <p:cNvPr id="5" name="Picture 4" descr="Screen Shot 2016-11-07 at 2.55.28 PM.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04023" y="883011"/>
            <a:ext cx="4597102" cy="2895240"/>
          </a:xfrm>
          <a:prstGeom prst="rect">
            <a:avLst/>
          </a:prstGeom>
        </p:spPr>
      </p:pic>
    </p:spTree>
    <p:extLst>
      <p:ext uri="{BB962C8B-B14F-4D97-AF65-F5344CB8AC3E}">
        <p14:creationId xmlns:p14="http://schemas.microsoft.com/office/powerpoint/2010/main" val="155324355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alibri"/>
                <a:cs typeface="Calibri"/>
              </a:rPr>
              <a:t>Legislative Breakfasts</a:t>
            </a:r>
            <a:endParaRPr lang="en-US" dirty="0">
              <a:latin typeface="Calibri"/>
              <a:cs typeface="Calibri"/>
            </a:endParaRPr>
          </a:p>
        </p:txBody>
      </p:sp>
      <p:sp>
        <p:nvSpPr>
          <p:cNvPr id="4" name="Text Placeholder 3"/>
          <p:cNvSpPr>
            <a:spLocks noGrp="1"/>
          </p:cNvSpPr>
          <p:nvPr>
            <p:ph type="body" idx="1"/>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p:txBody>
          <a:bodyPr>
            <a:normAutofit fontScale="92500" lnSpcReduction="20000"/>
          </a:bodyPr>
          <a:lstStyle/>
          <a:p>
            <a:pPr marL="0" indent="0">
              <a:buNone/>
            </a:pPr>
            <a:r>
              <a:rPr lang="en-US" i="1" dirty="0" smtClean="0"/>
              <a:t>I </a:t>
            </a:r>
            <a:r>
              <a:rPr lang="en-US" i="1" dirty="0"/>
              <a:t>did not make the connection until now that stories could be an important way to move the needle on climate change, it reminds me of the successful campaign for the marriage equality movement</a:t>
            </a:r>
            <a:r>
              <a:rPr lang="en-US" i="1" dirty="0" smtClean="0"/>
              <a:t>!</a:t>
            </a:r>
          </a:p>
          <a:p>
            <a:pPr marL="0" indent="0">
              <a:buNone/>
            </a:pPr>
            <a:r>
              <a:rPr lang="en-US" dirty="0" smtClean="0"/>
              <a:t>-Duluth legislator</a:t>
            </a:r>
            <a:endParaRPr lang="en-US" dirty="0"/>
          </a:p>
        </p:txBody>
      </p:sp>
      <p:pic>
        <p:nvPicPr>
          <p:cNvPr id="11" name="Content Placeholder 10" descr="IMG_6483.jpg"/>
          <p:cNvPicPr>
            <a:picLocks noGrp="1" noChangeAspect="1"/>
          </p:cNvPicPr>
          <p:nvPr>
            <p:ph sz="half" idx="2"/>
          </p:nvPr>
        </p:nvPicPr>
        <p:blipFill>
          <a:blip r:embed="rId3">
            <a:extLst>
              <a:ext uri="{28A0092B-C50C-407E-A947-70E740481C1C}">
                <a14:useLocalDpi xmlns:a14="http://schemas.microsoft.com/office/drawing/2010/main" val="0"/>
              </a:ext>
            </a:extLst>
          </a:blip>
          <a:srcRect l="-1118" r="-1118"/>
          <a:stretch>
            <a:fillRect/>
          </a:stretch>
        </p:blipFill>
        <p:spPr>
          <a:xfrm rot="10800000">
            <a:off x="300038" y="1630363"/>
            <a:ext cx="4040187" cy="2963862"/>
          </a:xfrm>
        </p:spPr>
      </p:pic>
    </p:spTree>
    <p:extLst>
      <p:ext uri="{BB962C8B-B14F-4D97-AF65-F5344CB8AC3E}">
        <p14:creationId xmlns:p14="http://schemas.microsoft.com/office/powerpoint/2010/main" val="2387984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4"/>
          </p:nvPr>
        </p:nvSpPr>
        <p:spPr>
          <a:xfrm>
            <a:off x="4645026" y="1095375"/>
            <a:ext cx="4209412" cy="3397648"/>
          </a:xfrm>
        </p:spPr>
        <p:txBody>
          <a:bodyPr/>
          <a:lstStyle/>
          <a:p>
            <a:r>
              <a:rPr lang="en-US" dirty="0" smtClean="0"/>
              <a:t>5 Greater MN Communities </a:t>
            </a:r>
          </a:p>
          <a:p>
            <a:r>
              <a:rPr lang="en-US" dirty="0" smtClean="0"/>
              <a:t>School Assemblies</a:t>
            </a:r>
          </a:p>
          <a:p>
            <a:r>
              <a:rPr lang="en-US" dirty="0" smtClean="0"/>
              <a:t>Ongoing mentorship</a:t>
            </a:r>
          </a:p>
          <a:p>
            <a:r>
              <a:rPr lang="en-US" dirty="0" smtClean="0"/>
              <a:t>Youth led Community Convening</a:t>
            </a:r>
          </a:p>
          <a:p>
            <a:r>
              <a:rPr lang="en-US" dirty="0" smtClean="0"/>
              <a:t>Legislative follow-up</a:t>
            </a:r>
          </a:p>
        </p:txBody>
      </p:sp>
      <p:pic>
        <p:nvPicPr>
          <p:cNvPr id="3" name="Picture 2" descr="CG-YouthConveningM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937" y="557552"/>
            <a:ext cx="4272167" cy="3092475"/>
          </a:xfrm>
          <a:prstGeom prst="rect">
            <a:avLst/>
          </a:prstGeom>
        </p:spPr>
      </p:pic>
    </p:spTree>
    <p:extLst>
      <p:ext uri="{BB962C8B-B14F-4D97-AF65-F5344CB8AC3E}">
        <p14:creationId xmlns:p14="http://schemas.microsoft.com/office/powerpoint/2010/main" val="3887963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42900"/>
            <a:ext cx="2949575" cy="1200150"/>
          </a:xfrm>
        </p:spPr>
        <p:txBody>
          <a:bodyPr>
            <a:normAutofit/>
          </a:bodyPr>
          <a:lstStyle/>
          <a:p>
            <a:r>
              <a:rPr lang="en-US" sz="2400" b="1" u="sng" dirty="0" smtClean="0"/>
              <a:t>Windows into UNFCCC: </a:t>
            </a:r>
            <a:br>
              <a:rPr lang="en-US" sz="2400" b="1" u="sng" dirty="0" smtClean="0"/>
            </a:br>
            <a:r>
              <a:rPr lang="en-US" sz="2400" b="1" u="sng" dirty="0" smtClean="0"/>
              <a:t>COP15-COP23</a:t>
            </a:r>
            <a:endParaRPr lang="en-US" sz="2400" b="1" u="sng" dirty="0"/>
          </a:p>
        </p:txBody>
      </p:sp>
      <p:sp>
        <p:nvSpPr>
          <p:cNvPr id="5" name="Text Placeholder 4"/>
          <p:cNvSpPr>
            <a:spLocks noGrp="1"/>
          </p:cNvSpPr>
          <p:nvPr>
            <p:ph type="body" sz="half" idx="4294967295"/>
          </p:nvPr>
        </p:nvSpPr>
        <p:spPr>
          <a:xfrm>
            <a:off x="349250" y="1543050"/>
            <a:ext cx="3397250" cy="3600450"/>
          </a:xfrm>
        </p:spPr>
        <p:txBody>
          <a:bodyPr>
            <a:normAutofit fontScale="77500" lnSpcReduction="20000"/>
          </a:bodyPr>
          <a:lstStyle/>
          <a:p>
            <a:pPr marL="171450" indent="-171450">
              <a:buFont typeface="Arial"/>
              <a:buChar char="•"/>
            </a:pPr>
            <a:r>
              <a:rPr lang="en-US" sz="2400" dirty="0" smtClean="0"/>
              <a:t>Elevate important multi-sector voices at the international level</a:t>
            </a:r>
            <a:endParaRPr lang="en-US" sz="2400" dirty="0"/>
          </a:p>
          <a:p>
            <a:pPr marL="171450" indent="-171450">
              <a:buFont typeface="Arial"/>
              <a:buChar char="•"/>
            </a:pPr>
            <a:r>
              <a:rPr lang="en-US" sz="2400" dirty="0"/>
              <a:t>For delegates, we want to build climate champions, build empathy and awareness for countries experiencing climate change impacts most </a:t>
            </a:r>
            <a:r>
              <a:rPr lang="en-US" sz="2400" dirty="0" smtClean="0"/>
              <a:t>seriously</a:t>
            </a:r>
          </a:p>
          <a:p>
            <a:pPr marL="171450" indent="-171450">
              <a:buFont typeface="Arial"/>
              <a:buChar char="•"/>
            </a:pPr>
            <a:r>
              <a:rPr lang="en-US" sz="2400" dirty="0" smtClean="0"/>
              <a:t>For </a:t>
            </a:r>
            <a:r>
              <a:rPr lang="en-US" sz="2400" dirty="0"/>
              <a:t>followers, we want to tell a story that is unique, accessible and brings COP to life.</a:t>
            </a:r>
          </a:p>
          <a:p>
            <a:pPr marL="171450" indent="-171450">
              <a:buFont typeface="Arial"/>
              <a:buChar char="•"/>
            </a:pPr>
            <a:endParaRPr lang="en-US" dirty="0"/>
          </a:p>
        </p:txBody>
      </p:sp>
      <p:pic>
        <p:nvPicPr>
          <p:cNvPr id="8" name="Content Placeholder 7" descr="IMG_0712.JPG"/>
          <p:cNvPicPr>
            <a:picLocks noGrp="1" noChangeAspect="1"/>
          </p:cNvPicPr>
          <p:nvPr>
            <p:ph idx="4294967295"/>
          </p:nvPr>
        </p:nvPicPr>
        <p:blipFill>
          <a:blip r:embed="rId3">
            <a:extLst>
              <a:ext uri="{28A0092B-C50C-407E-A947-70E740481C1C}">
                <a14:useLocalDpi xmlns:a14="http://schemas.microsoft.com/office/drawing/2010/main" val="0"/>
              </a:ext>
            </a:extLst>
          </a:blip>
          <a:srcRect t="-2641" b="-2641"/>
          <a:stretch>
            <a:fillRect/>
          </a:stretch>
        </p:blipFill>
        <p:spPr>
          <a:xfrm>
            <a:off x="4086225" y="614363"/>
            <a:ext cx="4629150" cy="3654425"/>
          </a:xfrm>
          <a:prstGeom prst="rect">
            <a:avLst/>
          </a:prstGeom>
        </p:spPr>
      </p:pic>
    </p:spTree>
    <p:extLst>
      <p:ext uri="{BB962C8B-B14F-4D97-AF65-F5344CB8AC3E}">
        <p14:creationId xmlns:p14="http://schemas.microsoft.com/office/powerpoint/2010/main" val="124072480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NCOP23-delegation-matrix-revised-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9788"/>
            <a:ext cx="9144000" cy="3657600"/>
          </a:xfrm>
          <a:prstGeom prst="rect">
            <a:avLst/>
          </a:prstGeom>
        </p:spPr>
      </p:pic>
    </p:spTree>
    <p:extLst>
      <p:ext uri="{BB962C8B-B14F-4D97-AF65-F5344CB8AC3E}">
        <p14:creationId xmlns:p14="http://schemas.microsoft.com/office/powerpoint/2010/main" val="2667141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Effective multi-sector work is...</a:t>
            </a:r>
            <a:endParaRPr lang="en-US" dirty="0"/>
          </a:p>
        </p:txBody>
      </p:sp>
      <p:sp>
        <p:nvSpPr>
          <p:cNvPr id="3" name="Content Placeholder 2"/>
          <p:cNvSpPr>
            <a:spLocks noGrp="1"/>
          </p:cNvSpPr>
          <p:nvPr>
            <p:ph idx="1"/>
          </p:nvPr>
        </p:nvSpPr>
        <p:spPr>
          <a:xfrm>
            <a:off x="457200" y="1048678"/>
            <a:ext cx="8229600" cy="3809072"/>
          </a:xfrm>
        </p:spPr>
        <p:txBody>
          <a:bodyPr>
            <a:normAutofit fontScale="85000" lnSpcReduction="20000"/>
          </a:bodyPr>
          <a:lstStyle/>
          <a:p>
            <a:r>
              <a:rPr lang="en-US" dirty="0" smtClean="0"/>
              <a:t>Mission-based</a:t>
            </a:r>
          </a:p>
          <a:p>
            <a:r>
              <a:rPr lang="en-US" dirty="0" smtClean="0"/>
              <a:t>Recognizes that the climate context is critical</a:t>
            </a:r>
          </a:p>
          <a:p>
            <a:r>
              <a:rPr lang="en-US" dirty="0" smtClean="0"/>
              <a:t>Depth and breadth of partnerships- with a network of partners in multiple sectors (business, equity arts, education, policy, renewables) </a:t>
            </a:r>
          </a:p>
          <a:p>
            <a:r>
              <a:rPr lang="en-US" dirty="0" smtClean="0"/>
              <a:t>Positive and solutions focused</a:t>
            </a:r>
          </a:p>
          <a:p>
            <a:r>
              <a:rPr lang="en-US" dirty="0" smtClean="0"/>
              <a:t>Nimble, responsive</a:t>
            </a:r>
          </a:p>
          <a:p>
            <a:r>
              <a:rPr lang="en-US" dirty="0" smtClean="0"/>
              <a:t>Programs based in current research and best practice </a:t>
            </a:r>
          </a:p>
          <a:p>
            <a:pPr marL="0" indent="0">
              <a:buNone/>
            </a:pPr>
            <a:endParaRPr lang="en-US" dirty="0"/>
          </a:p>
        </p:txBody>
      </p:sp>
    </p:spTree>
    <p:extLst>
      <p:ext uri="{BB962C8B-B14F-4D97-AF65-F5344CB8AC3E}">
        <p14:creationId xmlns:p14="http://schemas.microsoft.com/office/powerpoint/2010/main" val="47362288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r>
              <a:rPr lang="en-US" dirty="0" smtClean="0"/>
              <a:t>Equity</a:t>
            </a:r>
          </a:p>
          <a:p>
            <a:r>
              <a:rPr lang="en-US" dirty="0" smtClean="0"/>
              <a:t>Capacity</a:t>
            </a:r>
          </a:p>
          <a:p>
            <a:r>
              <a:rPr lang="en-US" dirty="0" smtClean="0"/>
              <a:t>Policy- overt or concealed?</a:t>
            </a:r>
          </a:p>
          <a:p>
            <a:r>
              <a:rPr lang="en-US" dirty="0" smtClean="0"/>
              <a:t>Funding</a:t>
            </a:r>
          </a:p>
          <a:p>
            <a:endParaRPr lang="en-US" dirty="0"/>
          </a:p>
        </p:txBody>
      </p:sp>
    </p:spTree>
    <p:extLst>
      <p:ext uri="{BB962C8B-B14F-4D97-AF65-F5344CB8AC3E}">
        <p14:creationId xmlns:p14="http://schemas.microsoft.com/office/powerpoint/2010/main" val="4260195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mmer Institute (1).jpg"/>
          <p:cNvPicPr>
            <a:picLocks noChangeAspect="1"/>
          </p:cNvPicPr>
          <p:nvPr/>
        </p:nvPicPr>
        <p:blipFill>
          <a:blip r:embed="rId3">
            <a:alphaModFix amt="18000"/>
          </a:blip>
          <a:stretch>
            <a:fillRect/>
          </a:stretch>
        </p:blipFill>
        <p:spPr>
          <a:xfrm>
            <a:off x="0" y="-417830"/>
            <a:ext cx="9144000" cy="5561330"/>
          </a:xfrm>
          <a:prstGeom prst="rect">
            <a:avLst/>
          </a:prstGeom>
        </p:spPr>
      </p:pic>
      <p:sp>
        <p:nvSpPr>
          <p:cNvPr id="3" name="TextBox 2"/>
          <p:cNvSpPr txBox="1"/>
          <p:nvPr/>
        </p:nvSpPr>
        <p:spPr>
          <a:xfrm>
            <a:off x="723481" y="218742"/>
            <a:ext cx="7877908" cy="4247317"/>
          </a:xfrm>
          <a:prstGeom prst="rect">
            <a:avLst/>
          </a:prstGeom>
          <a:noFill/>
        </p:spPr>
        <p:txBody>
          <a:bodyPr wrap="square" rtlCol="0">
            <a:spAutoFit/>
          </a:bodyPr>
          <a:lstStyle/>
          <a:p>
            <a:pPr algn="ctr"/>
            <a:r>
              <a:rPr lang="en-US" sz="2800" i="1" dirty="0"/>
              <a:t>As a teacher with 16 years of experience in the classroom and after attending many professional development opportunities over the years, I can say without hesitation that the </a:t>
            </a:r>
            <a:r>
              <a:rPr lang="en-US" sz="2800" i="1" dirty="0" smtClean="0"/>
              <a:t>Climate Generation Summer </a:t>
            </a:r>
            <a:r>
              <a:rPr lang="en-US" sz="2800" i="1" dirty="0"/>
              <a:t>Institutes consistently have been among the best professional development I have attended locally or nationally. </a:t>
            </a:r>
            <a:endParaRPr lang="en-US" sz="2800" i="1" dirty="0" smtClean="0"/>
          </a:p>
          <a:p>
            <a:pPr algn="ctr"/>
            <a:endParaRPr lang="en-US" sz="2800" i="1" dirty="0" smtClean="0"/>
          </a:p>
          <a:p>
            <a:pPr algn="ctr"/>
            <a:r>
              <a:rPr lang="en-US" sz="2800" dirty="0" smtClean="0"/>
              <a:t>Heidi Ferris, 2016 Summer Institute 2016</a:t>
            </a:r>
            <a:endParaRPr lang="en-US" sz="2800" dirty="0"/>
          </a:p>
          <a:p>
            <a:pPr algn="ctr"/>
            <a:endParaRPr lang="en-US" dirty="0"/>
          </a:p>
        </p:txBody>
      </p:sp>
    </p:spTree>
    <p:extLst>
      <p:ext uri="{BB962C8B-B14F-4D97-AF65-F5344CB8AC3E}">
        <p14:creationId xmlns:p14="http://schemas.microsoft.com/office/powerpoint/2010/main" val="341285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p:nvPr/>
        </p:nvSpPr>
        <p:spPr>
          <a:xfrm>
            <a:off x="514350" y="4805533"/>
            <a:ext cx="1950244" cy="213521"/>
          </a:xfrm>
          <a:prstGeom prst="rect">
            <a:avLst/>
          </a:prstGeom>
          <a:ln w="12700">
            <a:miter lim="400000"/>
          </a:ln>
          <a:extLst>
            <a:ext uri="{C572A759-6A51-4108-AA02-DFA0A04FC94B}">
              <ma14:wrappingTextBoxFlag xmlns:ma14="http://schemas.microsoft.com/office/mac/drawingml/2011/main" val="1"/>
            </a:ext>
          </a:extLst>
        </p:spPr>
        <p:txBody>
          <a:bodyPr lIns="14288" tIns="14288" rIns="14288" bIns="14288" anchor="b">
            <a:spAutoFit/>
          </a:bodyPr>
          <a:lstStyle>
            <a:lvl1pPr>
              <a:defRPr sz="1200">
                <a:solidFill>
                  <a:srgbClr val="FFFFFF">
                    <a:alpha val="50000"/>
                  </a:srgbClr>
                </a:solidFill>
              </a:defRPr>
            </a:lvl1pPr>
          </a:lstStyle>
          <a:p>
            <a:r>
              <a:rPr lang="en-US" dirty="0"/>
              <a:t>Source</a:t>
            </a:r>
            <a:r>
              <a:rPr dirty="0"/>
              <a:t>: NASA</a:t>
            </a:r>
          </a:p>
        </p:txBody>
      </p:sp>
      <p:pic>
        <p:nvPicPr>
          <p:cNvPr id="2" name="Picture 1" descr="Bonding.jpg"/>
          <p:cNvPicPr>
            <a:picLocks noChangeAspect="1"/>
          </p:cNvPicPr>
          <p:nvPr/>
        </p:nvPicPr>
        <p:blipFill>
          <a:blip r:embed="rId3">
            <a:alphaModFix amt="29000"/>
            <a:extLst>
              <a:ext uri="{28A0092B-C50C-407E-A947-70E740481C1C}">
                <a14:useLocalDpi xmlns:a14="http://schemas.microsoft.com/office/drawing/2010/main" val="0"/>
              </a:ext>
            </a:extLst>
          </a:blip>
          <a:stretch>
            <a:fillRect/>
          </a:stretch>
        </p:blipFill>
        <p:spPr>
          <a:xfrm>
            <a:off x="0" y="-960120"/>
            <a:ext cx="9144000" cy="6103620"/>
          </a:xfrm>
          <a:prstGeom prst="rect">
            <a:avLst/>
          </a:prstGeom>
        </p:spPr>
      </p:pic>
      <p:sp>
        <p:nvSpPr>
          <p:cNvPr id="3" name="TextBox 2"/>
          <p:cNvSpPr txBox="1"/>
          <p:nvPr/>
        </p:nvSpPr>
        <p:spPr>
          <a:xfrm>
            <a:off x="324204" y="384779"/>
            <a:ext cx="8430448" cy="4708981"/>
          </a:xfrm>
          <a:prstGeom prst="rect">
            <a:avLst/>
          </a:prstGeom>
          <a:noFill/>
        </p:spPr>
        <p:txBody>
          <a:bodyPr wrap="square" rtlCol="0">
            <a:spAutoFit/>
          </a:bodyPr>
          <a:lstStyle/>
          <a:p>
            <a:pPr algn="ctr"/>
            <a:r>
              <a:rPr lang="en-US" sz="2800" i="1" dirty="0" smtClean="0"/>
              <a:t>I </a:t>
            </a:r>
            <a:r>
              <a:rPr lang="en-US" sz="2800" i="1" dirty="0"/>
              <a:t>recognize the important role that </a:t>
            </a:r>
            <a:r>
              <a:rPr lang="en-US" sz="2800" i="1" dirty="0" smtClean="0"/>
              <a:t>Climate Generation has </a:t>
            </a:r>
            <a:r>
              <a:rPr lang="en-US" sz="2800" i="1" dirty="0"/>
              <a:t>played in building </a:t>
            </a:r>
            <a:r>
              <a:rPr lang="en-US" sz="2800" i="1" dirty="0" smtClean="0"/>
              <a:t>climate literacy and connecting communities </a:t>
            </a:r>
            <a:r>
              <a:rPr lang="en-US" sz="2800" i="1" dirty="0"/>
              <a:t>in rural Minnesota</a:t>
            </a:r>
            <a:r>
              <a:rPr lang="en-US" sz="2800" i="1" dirty="0" smtClean="0"/>
              <a:t>... they empowered individuals </a:t>
            </a:r>
            <a:r>
              <a:rPr lang="en-US" sz="2800" i="1" dirty="0"/>
              <a:t>of all ages from Crookston to Mankato to engage and formulate innovative solutions </a:t>
            </a:r>
            <a:r>
              <a:rPr lang="en-US" sz="2800" i="1" dirty="0" smtClean="0"/>
              <a:t>to climate </a:t>
            </a:r>
            <a:r>
              <a:rPr lang="en-US" sz="2800" i="1" dirty="0"/>
              <a:t>change in their own </a:t>
            </a:r>
            <a:r>
              <a:rPr lang="en-US" sz="2800" i="1" dirty="0" smtClean="0"/>
              <a:t>communities. I </a:t>
            </a:r>
            <a:r>
              <a:rPr lang="en-US" sz="2800" i="1" dirty="0"/>
              <a:t>particularly enjoyed and saw the importance of the stories shared by community members, </a:t>
            </a:r>
            <a:r>
              <a:rPr lang="en-US" sz="2800" i="1" dirty="0" smtClean="0"/>
              <a:t>especially those </a:t>
            </a:r>
            <a:r>
              <a:rPr lang="en-US" sz="2800" i="1" dirty="0"/>
              <a:t>from young people</a:t>
            </a:r>
            <a:r>
              <a:rPr lang="en-US" sz="2800" i="1" dirty="0" smtClean="0"/>
              <a:t>.</a:t>
            </a:r>
          </a:p>
          <a:p>
            <a:pPr algn="ctr"/>
            <a:endParaRPr lang="en-US" sz="2400" i="1" dirty="0" smtClean="0"/>
          </a:p>
          <a:p>
            <a:pPr algn="ctr"/>
            <a:r>
              <a:rPr lang="en-US" sz="2400" dirty="0" smtClean="0"/>
              <a:t>Mark Seeley, Minnesota State Climatologist</a:t>
            </a:r>
            <a:endParaRPr lang="en-US" sz="2400" dirty="0"/>
          </a:p>
        </p:txBody>
      </p:sp>
    </p:spTree>
    <p:extLst>
      <p:ext uri="{BB962C8B-B14F-4D97-AF65-F5344CB8AC3E}">
        <p14:creationId xmlns:p14="http://schemas.microsoft.com/office/powerpoint/2010/main" val="1893424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_DSC0007.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13000" y="-401837"/>
            <a:ext cx="9131000" cy="6087333"/>
          </a:xfrm>
          <a:prstGeom prst="rect">
            <a:avLst/>
          </a:prstGeom>
        </p:spPr>
      </p:pic>
      <p:sp>
        <p:nvSpPr>
          <p:cNvPr id="5" name="TextBox 4"/>
          <p:cNvSpPr txBox="1"/>
          <p:nvPr/>
        </p:nvSpPr>
        <p:spPr>
          <a:xfrm>
            <a:off x="508000" y="285220"/>
            <a:ext cx="8382000" cy="5262980"/>
          </a:xfrm>
          <a:prstGeom prst="rect">
            <a:avLst/>
          </a:prstGeom>
          <a:noFill/>
        </p:spPr>
        <p:txBody>
          <a:bodyPr wrap="square" rtlCol="0">
            <a:spAutoFit/>
          </a:bodyPr>
          <a:lstStyle/>
          <a:p>
            <a:pPr algn="ctr"/>
            <a:endParaRPr lang="en-US" sz="2800" i="1" dirty="0" smtClean="0"/>
          </a:p>
          <a:p>
            <a:pPr algn="ctr"/>
            <a:r>
              <a:rPr lang="en-US" sz="2800" i="1" dirty="0" smtClean="0"/>
              <a:t>Through </a:t>
            </a:r>
            <a:r>
              <a:rPr lang="en-US" sz="2800" i="1" dirty="0"/>
              <a:t>Climate Generation’s YEA! MN network, I’ve learned how organizations function, and about different ways to create change through policy, community, and in school. The experience has helped me think about how I can most effectively work on environmental issues after YEA! MN.</a:t>
            </a:r>
          </a:p>
          <a:p>
            <a:pPr algn="ctr"/>
            <a:endParaRPr lang="en-US" sz="2800" dirty="0" smtClean="0"/>
          </a:p>
          <a:p>
            <a:pPr algn="ctr"/>
            <a:r>
              <a:rPr lang="en-US" sz="2800" dirty="0" err="1" smtClean="0"/>
              <a:t>Shira</a:t>
            </a:r>
            <a:r>
              <a:rPr lang="en-US" sz="2800" dirty="0" smtClean="0"/>
              <a:t> </a:t>
            </a:r>
            <a:r>
              <a:rPr lang="en-US" sz="2800" dirty="0"/>
              <a:t>Breen, Minneapolis South High School ‘14</a:t>
            </a:r>
          </a:p>
          <a:p>
            <a:pPr algn="ctr"/>
            <a:r>
              <a:rPr lang="en-US" sz="2800" dirty="0"/>
              <a:t>YEA! MN Co-Chair 2013-2014</a:t>
            </a:r>
          </a:p>
          <a:p>
            <a:pPr algn="ctr"/>
            <a:endParaRPr lang="en-US" sz="2800" dirty="0"/>
          </a:p>
          <a:p>
            <a:pPr algn="ctr"/>
            <a:endParaRPr lang="en-US" sz="2800" dirty="0"/>
          </a:p>
        </p:txBody>
      </p:sp>
    </p:spTree>
    <p:extLst>
      <p:ext uri="{BB962C8B-B14F-4D97-AF65-F5344CB8AC3E}">
        <p14:creationId xmlns:p14="http://schemas.microsoft.com/office/powerpoint/2010/main" val="2318981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006.jpg"/>
          <p:cNvPicPr>
            <a:picLocks noChangeAspect="1"/>
          </p:cNvPicPr>
          <p:nvPr/>
        </p:nvPicPr>
        <p:blipFill>
          <a:blip r:embed="rId3">
            <a:alphaModFix amt="26000"/>
          </a:blip>
          <a:stretch>
            <a:fillRect/>
          </a:stretch>
        </p:blipFill>
        <p:spPr>
          <a:xfrm>
            <a:off x="0" y="-26184"/>
            <a:ext cx="9144000" cy="5894044"/>
          </a:xfrm>
          <a:prstGeom prst="rect">
            <a:avLst/>
          </a:prstGeom>
        </p:spPr>
      </p:pic>
      <p:sp>
        <p:nvSpPr>
          <p:cNvPr id="3" name="TextBox 2"/>
          <p:cNvSpPr txBox="1"/>
          <p:nvPr/>
        </p:nvSpPr>
        <p:spPr>
          <a:xfrm>
            <a:off x="0" y="53259"/>
            <a:ext cx="9144000" cy="5262980"/>
          </a:xfrm>
          <a:prstGeom prst="rect">
            <a:avLst/>
          </a:prstGeom>
          <a:noFill/>
        </p:spPr>
        <p:txBody>
          <a:bodyPr wrap="square" rtlCol="0">
            <a:spAutoFit/>
          </a:bodyPr>
          <a:lstStyle/>
          <a:p>
            <a:pPr algn="ctr"/>
            <a:r>
              <a:rPr lang="en-US" sz="2800" i="1" dirty="0" smtClean="0">
                <a:solidFill>
                  <a:srgbClr val="000000"/>
                </a:solidFill>
              </a:rPr>
              <a:t>No </a:t>
            </a:r>
            <a:r>
              <a:rPr lang="en-US" sz="2800" i="1" dirty="0">
                <a:solidFill>
                  <a:srgbClr val="000000"/>
                </a:solidFill>
              </a:rPr>
              <a:t>one can endure the severe droughts or floods of recent years or our milder snow-scarce winters without being greatly alarmed. Just talk with my good friend and world- premier polar explorer, Will Steger, about the drastic climate changes he has witnessed. Even more alarming is that our state and our nation are still not doing enough to reverse this path towards global catastrophe, before it is too late. We’ve made real progress with clean, renewable energy, instead of polluting fossil fuels…but are we progressing fast enough</a:t>
            </a:r>
            <a:r>
              <a:rPr lang="en-US" sz="2800" i="1" dirty="0" smtClean="0">
                <a:solidFill>
                  <a:srgbClr val="000000"/>
                </a:solidFill>
              </a:rPr>
              <a:t>?</a:t>
            </a:r>
            <a:endParaRPr lang="en-US" sz="2800" dirty="0" smtClean="0">
              <a:solidFill>
                <a:srgbClr val="000000"/>
              </a:solidFill>
            </a:endParaRPr>
          </a:p>
          <a:p>
            <a:pPr algn="ctr"/>
            <a:endParaRPr lang="en-US" sz="2800" dirty="0" smtClean="0">
              <a:solidFill>
                <a:srgbClr val="000000"/>
              </a:solidFill>
            </a:endParaRPr>
          </a:p>
          <a:p>
            <a:pPr algn="ctr"/>
            <a:r>
              <a:rPr lang="en-US" sz="2800" dirty="0" smtClean="0">
                <a:solidFill>
                  <a:srgbClr val="000000"/>
                </a:solidFill>
              </a:rPr>
              <a:t>Governor </a:t>
            </a:r>
            <a:r>
              <a:rPr lang="en-US" sz="2800" dirty="0">
                <a:solidFill>
                  <a:srgbClr val="000000"/>
                </a:solidFill>
              </a:rPr>
              <a:t>Mark </a:t>
            </a:r>
            <a:r>
              <a:rPr lang="en-US" sz="2800" dirty="0" smtClean="0">
                <a:solidFill>
                  <a:srgbClr val="000000"/>
                </a:solidFill>
              </a:rPr>
              <a:t>Dayton</a:t>
            </a:r>
            <a:r>
              <a:rPr lang="en-US" sz="2800" i="1" dirty="0" smtClean="0">
                <a:solidFill>
                  <a:srgbClr val="000000"/>
                </a:solidFill>
              </a:rPr>
              <a:t>,  State of the State</a:t>
            </a:r>
            <a:endParaRPr lang="en-US" sz="2800" i="1" dirty="0">
              <a:solidFill>
                <a:srgbClr val="000000"/>
              </a:solidFill>
            </a:endParaRPr>
          </a:p>
          <a:p>
            <a:pPr algn="ctr"/>
            <a:endParaRPr lang="en-US" sz="2800" b="1" dirty="0">
              <a:solidFill>
                <a:srgbClr val="000000"/>
              </a:solidFill>
            </a:endParaRPr>
          </a:p>
        </p:txBody>
      </p:sp>
    </p:spTree>
    <p:extLst>
      <p:ext uri="{BB962C8B-B14F-4D97-AF65-F5344CB8AC3E}">
        <p14:creationId xmlns:p14="http://schemas.microsoft.com/office/powerpoint/2010/main" val="1023112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a:cs typeface="Calibri"/>
              </a:rPr>
              <a:t>Questions?	</a:t>
            </a:r>
            <a:endParaRPr lang="en-US" dirty="0">
              <a:latin typeface="Calibri"/>
              <a:cs typeface="Calibri"/>
            </a:endParaRPr>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latin typeface="Calibri"/>
                <a:cs typeface="Calibri"/>
              </a:rPr>
              <a:t>Kristen Poppleton</a:t>
            </a:r>
          </a:p>
          <a:p>
            <a:pPr marL="0" indent="0">
              <a:buNone/>
            </a:pPr>
            <a:r>
              <a:rPr lang="en-US" dirty="0" smtClean="0">
                <a:latin typeface="Calibri"/>
                <a:cs typeface="Calibri"/>
              </a:rPr>
              <a:t>Director of Programs </a:t>
            </a:r>
          </a:p>
          <a:p>
            <a:pPr marL="0" indent="0">
              <a:buNone/>
            </a:pPr>
            <a:r>
              <a:rPr lang="en-US" dirty="0" smtClean="0">
                <a:latin typeface="Calibri"/>
                <a:cs typeface="Calibri"/>
              </a:rPr>
              <a:t>Climate Generation: A Will Steger Legacy</a:t>
            </a:r>
          </a:p>
          <a:p>
            <a:pPr marL="0" indent="0">
              <a:buNone/>
            </a:pPr>
            <a:r>
              <a:rPr lang="en-US" dirty="0" smtClean="0">
                <a:latin typeface="Calibri"/>
                <a:cs typeface="Calibri"/>
                <a:hlinkClick r:id="rId2"/>
              </a:rPr>
              <a:t>www.climategen.org</a:t>
            </a:r>
            <a:endParaRPr lang="en-US" dirty="0" smtClean="0">
              <a:latin typeface="Calibri"/>
              <a:cs typeface="Calibri"/>
            </a:endParaRPr>
          </a:p>
          <a:p>
            <a:pPr marL="0" indent="0">
              <a:buNone/>
            </a:pPr>
            <a:r>
              <a:rPr lang="en-US" dirty="0" smtClean="0">
                <a:latin typeface="Calibri"/>
                <a:cs typeface="Calibri"/>
                <a:hlinkClick r:id="rId3"/>
              </a:rPr>
              <a:t>kristen@climategen.org</a:t>
            </a:r>
            <a:endParaRPr lang="en-US" dirty="0" smtClean="0">
              <a:latin typeface="Calibri"/>
              <a:cs typeface="Calibri"/>
            </a:endParaRPr>
          </a:p>
          <a:p>
            <a:pPr marL="0" indent="0">
              <a:buNone/>
            </a:pPr>
            <a:endParaRPr lang="en-US" dirty="0" smtClean="0">
              <a:latin typeface="Calibri"/>
              <a:cs typeface="Calibri"/>
            </a:endParaRPr>
          </a:p>
          <a:p>
            <a:pPr marL="0" indent="0">
              <a:buNone/>
            </a:pPr>
            <a:r>
              <a:rPr lang="en-US" dirty="0" smtClean="0">
                <a:latin typeface="Calibri"/>
                <a:cs typeface="Calibri"/>
              </a:rPr>
              <a:t>Follow us on Facebook</a:t>
            </a:r>
          </a:p>
          <a:p>
            <a:pPr marL="0" indent="0">
              <a:buNone/>
            </a:pPr>
            <a:r>
              <a:rPr lang="en-US" dirty="0" smtClean="0">
                <a:latin typeface="Calibri"/>
                <a:cs typeface="Calibri"/>
              </a:rPr>
              <a:t>Twitter @</a:t>
            </a:r>
            <a:r>
              <a:rPr lang="en-US" dirty="0" err="1" smtClean="0">
                <a:latin typeface="Calibri"/>
                <a:cs typeface="Calibri"/>
              </a:rPr>
              <a:t>ClimateGenOrg</a:t>
            </a:r>
            <a:endParaRPr lang="en-US" dirty="0" smtClean="0">
              <a:latin typeface="Calibri"/>
              <a:cs typeface="Calibri"/>
            </a:endParaRPr>
          </a:p>
          <a:p>
            <a:pPr marL="0" indent="0">
              <a:buNone/>
            </a:pPr>
            <a:r>
              <a:rPr lang="en-US" dirty="0" err="1" smtClean="0">
                <a:latin typeface="Calibri"/>
                <a:cs typeface="Calibri"/>
              </a:rPr>
              <a:t>Instagram</a:t>
            </a:r>
            <a:r>
              <a:rPr lang="en-US" dirty="0" smtClean="0">
                <a:latin typeface="Calibri"/>
                <a:cs typeface="Calibri"/>
              </a:rPr>
              <a:t> @</a:t>
            </a:r>
            <a:r>
              <a:rPr lang="en-US" dirty="0" err="1" smtClean="0">
                <a:latin typeface="Calibri"/>
                <a:cs typeface="Calibri"/>
              </a:rPr>
              <a:t>ClimateGenOrg</a:t>
            </a:r>
            <a:endParaRPr lang="en-US" dirty="0" smtClean="0">
              <a:latin typeface="Calibri"/>
              <a:cs typeface="Calibri"/>
            </a:endParaRPr>
          </a:p>
          <a:p>
            <a:pPr marL="0" indent="0">
              <a:buNone/>
            </a:pPr>
            <a:endParaRPr lang="en-US" dirty="0">
              <a:latin typeface="Calibri"/>
              <a:cs typeface="Calibri"/>
            </a:endParaRPr>
          </a:p>
        </p:txBody>
      </p:sp>
    </p:spTree>
    <p:extLst>
      <p:ext uri="{BB962C8B-B14F-4D97-AF65-F5344CB8AC3E}">
        <p14:creationId xmlns:p14="http://schemas.microsoft.com/office/powerpoint/2010/main" val="170699225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75243" y="2037153"/>
            <a:ext cx="7886700" cy="994172"/>
          </a:xfrm>
        </p:spPr>
        <p:txBody>
          <a:bodyPr>
            <a:normAutofit fontScale="90000"/>
          </a:bodyPr>
          <a:lstStyle/>
          <a:p>
            <a:r>
              <a:rPr lang="en-US" dirty="0"/>
              <a:t>https://</a:t>
            </a:r>
            <a:r>
              <a:rPr lang="en-US" dirty="0" err="1"/>
              <a:t>www.youtube.com</a:t>
            </a:r>
            <a:r>
              <a:rPr lang="en-US" dirty="0"/>
              <a:t>/</a:t>
            </a:r>
            <a:r>
              <a:rPr lang="en-US" dirty="0" err="1"/>
              <a:t>watch?time_continue</a:t>
            </a:r>
            <a:r>
              <a:rPr lang="en-US" dirty="0"/>
              <a:t>=40&amp;v=tpQCZ1BvI8E</a:t>
            </a:r>
          </a:p>
        </p:txBody>
      </p:sp>
      <p:pic>
        <p:nvPicPr>
          <p:cNvPr id="2" name="CG_10year_FINAL128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3417880215"/>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heme/theme1.xml><?xml version="1.0" encoding="utf-8"?>
<a:theme xmlns:a="http://schemas.openxmlformats.org/drawingml/2006/main" name="CG_PPT_TemplateMASTER_H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Custom 2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CG_PPT_TemplateMASTER_HD.potx</Template>
  <TotalTime>13200</TotalTime>
  <Words>954</Words>
  <Application>Microsoft Macintosh PowerPoint</Application>
  <PresentationFormat>On-screen Show (16:9)</PresentationFormat>
  <Paragraphs>130</Paragraphs>
  <Slides>23</Slides>
  <Notes>13</Notes>
  <HiddenSlides>0</HiddenSlides>
  <MMClips>1</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CG_PPT_TemplateMASTER_HD</vt:lpstr>
      <vt:lpstr>Office Theme</vt:lpstr>
      <vt:lpstr>PowerPoint Presentation</vt:lpstr>
      <vt:lpstr>Advancing Climate Action through Education, Public Engagement and Youth Leadership </vt:lpstr>
      <vt:lpstr>PowerPoint Presentation</vt:lpstr>
      <vt:lpstr>Strategic Geographic Focus</vt:lpstr>
      <vt:lpstr>PowerPoint Presentation</vt:lpstr>
      <vt:lpstr>Educators</vt:lpstr>
      <vt:lpstr>Public</vt:lpstr>
      <vt:lpstr>Youth</vt:lpstr>
      <vt:lpstr>Influentials</vt:lpstr>
      <vt:lpstr>How do we accelerate action?</vt:lpstr>
      <vt:lpstr> </vt:lpstr>
      <vt:lpstr>Legislative Breakfasts</vt:lpstr>
      <vt:lpstr>PowerPoint Presentation</vt:lpstr>
      <vt:lpstr>Windows into UNFCCC:  COP15-COP23</vt:lpstr>
      <vt:lpstr>PowerPoint Presentation</vt:lpstr>
      <vt:lpstr>Effective multi-sector work is...</vt:lpstr>
      <vt:lpstr>Challenges</vt:lpstr>
      <vt:lpstr>PowerPoint Presentation</vt:lpstr>
      <vt:lpstr>PowerPoint Presentation</vt:lpstr>
      <vt:lpstr>PowerPoint Presentation</vt:lpstr>
      <vt:lpstr>PowerPoint Presentation</vt:lpstr>
      <vt:lpstr>Questions? </vt:lpstr>
      <vt:lpstr>https://www.youtube.com/watch?time_continue=40&amp;v=tpQCZ1BvI8E</vt:lpstr>
    </vt:vector>
  </TitlesOfParts>
  <Company>In Tandem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Jerry Stenger</dc:creator>
  <cp:lastModifiedBy>Kristen Poppleton</cp:lastModifiedBy>
  <cp:revision>203</cp:revision>
  <cp:lastPrinted>2015-06-14T19:23:15Z</cp:lastPrinted>
  <dcterms:created xsi:type="dcterms:W3CDTF">2015-04-15T15:21:45Z</dcterms:created>
  <dcterms:modified xsi:type="dcterms:W3CDTF">2018-01-23T15:27:28Z</dcterms:modified>
</cp:coreProperties>
</file>